
<file path=[Content_Types].xml><?xml version="1.0" encoding="utf-8"?>
<Types xmlns="http://schemas.openxmlformats.org/package/2006/content-types">
  <Default Extension="avif" ContentType="image/avif"/>
  <Default Extension="gif" ContentType="image/gif"/>
  <Default Extension="glb" ContentType="model/gltf.binary"/>
  <Default Extension="jpeg" ContentType="image/jpeg"/>
  <Default Extension="jpg" ContentType="image/jpeg"/>
  <Default Extension="png" ContentType="image/png"/>
  <Default Extension="rels" ContentType="application/vnd.openxmlformats-package.relationships+xml"/>
  <Default Extension="webp" ContentType="image/webp"/>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1" r:id="rId5"/>
    <p:sldId id="259" r:id="rId6"/>
    <p:sldId id="260" r:id="rId7"/>
    <p:sldId id="262" r:id="rId8"/>
    <p:sldId id="264" r:id="rId9"/>
    <p:sldId id="265" r:id="rId10"/>
    <p:sldId id="263" r:id="rId11"/>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C6868"/>
    <a:srgbClr val="D5C08A"/>
    <a:srgbClr val="A0816E"/>
    <a:srgbClr val="9E7D6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806" autoAdjust="0"/>
  </p:normalViewPr>
  <p:slideViewPr>
    <p:cSldViewPr snapToGrid="0">
      <p:cViewPr varScale="1">
        <p:scale>
          <a:sx n="85" d="100"/>
          <a:sy n="85" d="100"/>
        </p:scale>
        <p:origin x="562"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2050378-67B1-4351-92A8-506AA032D34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it-IT"/>
        </a:p>
      </dgm:t>
    </dgm:pt>
    <dgm:pt modelId="{020E418F-3FC3-43EE-8D4F-9E6C9B3A14EE}">
      <dgm:prSet/>
      <dgm:spPr/>
      <dgm:t>
        <a:bodyPr/>
        <a:lstStyle/>
        <a:p>
          <a:pPr algn="ctr"/>
          <a:r>
            <a:rPr lang="it-IT" dirty="0"/>
            <a:t>Accertamento insindacabile dei fatti</a:t>
          </a:r>
        </a:p>
      </dgm:t>
    </dgm:pt>
    <dgm:pt modelId="{5E4CB46C-E6E2-43E4-B0A9-821DAD8F0889}" type="parTrans" cxnId="{8EDAC969-D884-4545-99D2-B24123101B1B}">
      <dgm:prSet/>
      <dgm:spPr/>
      <dgm:t>
        <a:bodyPr/>
        <a:lstStyle/>
        <a:p>
          <a:endParaRPr lang="it-IT"/>
        </a:p>
      </dgm:t>
    </dgm:pt>
    <dgm:pt modelId="{9B1D4502-983B-4B42-899E-AC760B07FC80}" type="sibTrans" cxnId="{8EDAC969-D884-4545-99D2-B24123101B1B}">
      <dgm:prSet/>
      <dgm:spPr/>
      <dgm:t>
        <a:bodyPr/>
        <a:lstStyle/>
        <a:p>
          <a:endParaRPr lang="it-IT"/>
        </a:p>
      </dgm:t>
    </dgm:pt>
    <dgm:pt modelId="{6568F91C-EC52-4BFE-AC34-81695D0BF7FF}" type="pres">
      <dgm:prSet presAssocID="{E2050378-67B1-4351-92A8-506AA032D34E}" presName="linear" presStyleCnt="0">
        <dgm:presLayoutVars>
          <dgm:animLvl val="lvl"/>
          <dgm:resizeHandles val="exact"/>
        </dgm:presLayoutVars>
      </dgm:prSet>
      <dgm:spPr/>
    </dgm:pt>
    <dgm:pt modelId="{C316749B-D0EE-4E85-8ADC-069391D9C537}" type="pres">
      <dgm:prSet presAssocID="{020E418F-3FC3-43EE-8D4F-9E6C9B3A14EE}" presName="parentText" presStyleLbl="node1" presStyleIdx="0" presStyleCnt="1">
        <dgm:presLayoutVars>
          <dgm:chMax val="0"/>
          <dgm:bulletEnabled val="1"/>
        </dgm:presLayoutVars>
      </dgm:prSet>
      <dgm:spPr/>
    </dgm:pt>
  </dgm:ptLst>
  <dgm:cxnLst>
    <dgm:cxn modelId="{8EDAC969-D884-4545-99D2-B24123101B1B}" srcId="{E2050378-67B1-4351-92A8-506AA032D34E}" destId="{020E418F-3FC3-43EE-8D4F-9E6C9B3A14EE}" srcOrd="0" destOrd="0" parTransId="{5E4CB46C-E6E2-43E4-B0A9-821DAD8F0889}" sibTransId="{9B1D4502-983B-4B42-899E-AC760B07FC80}"/>
    <dgm:cxn modelId="{E9F3D97D-8012-4146-B4A2-79C284A02661}" type="presOf" srcId="{020E418F-3FC3-43EE-8D4F-9E6C9B3A14EE}" destId="{C316749B-D0EE-4E85-8ADC-069391D9C537}" srcOrd="0" destOrd="0" presId="urn:microsoft.com/office/officeart/2005/8/layout/vList2"/>
    <dgm:cxn modelId="{0AC3A99C-E0D9-4A2A-9087-1A9C201160DD}" type="presOf" srcId="{E2050378-67B1-4351-92A8-506AA032D34E}" destId="{6568F91C-EC52-4BFE-AC34-81695D0BF7FF}" srcOrd="0" destOrd="0" presId="urn:microsoft.com/office/officeart/2005/8/layout/vList2"/>
    <dgm:cxn modelId="{6ACA1B52-1D8C-49AB-8A8C-D2D748D10F12}" type="presParOf" srcId="{6568F91C-EC52-4BFE-AC34-81695D0BF7FF}" destId="{C316749B-D0EE-4E85-8ADC-069391D9C53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764B51-285D-4C4B-B250-AD7EF62FD0A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it-IT"/>
        </a:p>
      </dgm:t>
    </dgm:pt>
    <dgm:pt modelId="{7A3C4B17-4E27-4A26-9EEC-C6C755C7C844}">
      <dgm:prSet/>
      <dgm:spPr/>
      <dgm:t>
        <a:bodyPr/>
        <a:lstStyle/>
        <a:p>
          <a:pPr algn="ctr"/>
          <a:r>
            <a:rPr lang="it-IT" dirty="0"/>
            <a:t>Teoria dell'incasso giuridico</a:t>
          </a:r>
        </a:p>
      </dgm:t>
    </dgm:pt>
    <dgm:pt modelId="{4E7DBDDF-7B8E-4BE4-9586-DC15E82C2908}" type="parTrans" cxnId="{E37D258C-18C1-4A2F-8D96-2CD7B7E6FD25}">
      <dgm:prSet/>
      <dgm:spPr/>
      <dgm:t>
        <a:bodyPr/>
        <a:lstStyle/>
        <a:p>
          <a:endParaRPr lang="it-IT"/>
        </a:p>
      </dgm:t>
    </dgm:pt>
    <dgm:pt modelId="{A936398F-2404-4E37-9082-DB9F3DE11C9C}" type="sibTrans" cxnId="{E37D258C-18C1-4A2F-8D96-2CD7B7E6FD25}">
      <dgm:prSet/>
      <dgm:spPr/>
      <dgm:t>
        <a:bodyPr/>
        <a:lstStyle/>
        <a:p>
          <a:endParaRPr lang="it-IT"/>
        </a:p>
      </dgm:t>
    </dgm:pt>
    <dgm:pt modelId="{27DC1BFF-4447-4B18-8D02-BD72135CEC83}" type="pres">
      <dgm:prSet presAssocID="{55764B51-285D-4C4B-B250-AD7EF62FD0AF}" presName="linear" presStyleCnt="0">
        <dgm:presLayoutVars>
          <dgm:animLvl val="lvl"/>
          <dgm:resizeHandles val="exact"/>
        </dgm:presLayoutVars>
      </dgm:prSet>
      <dgm:spPr/>
    </dgm:pt>
    <dgm:pt modelId="{AEFA425A-7FD9-49D7-B48B-E2410C366CC4}" type="pres">
      <dgm:prSet presAssocID="{7A3C4B17-4E27-4A26-9EEC-C6C755C7C844}" presName="parentText" presStyleLbl="node1" presStyleIdx="0" presStyleCnt="1" custLinFactNeighborX="-508">
        <dgm:presLayoutVars>
          <dgm:chMax val="0"/>
          <dgm:bulletEnabled val="1"/>
        </dgm:presLayoutVars>
      </dgm:prSet>
      <dgm:spPr/>
    </dgm:pt>
  </dgm:ptLst>
  <dgm:cxnLst>
    <dgm:cxn modelId="{9C94C536-B47A-41A1-82B9-32CF0853E5EE}" type="presOf" srcId="{55764B51-285D-4C4B-B250-AD7EF62FD0AF}" destId="{27DC1BFF-4447-4B18-8D02-BD72135CEC83}" srcOrd="0" destOrd="0" presId="urn:microsoft.com/office/officeart/2005/8/layout/vList2"/>
    <dgm:cxn modelId="{E37D258C-18C1-4A2F-8D96-2CD7B7E6FD25}" srcId="{55764B51-285D-4C4B-B250-AD7EF62FD0AF}" destId="{7A3C4B17-4E27-4A26-9EEC-C6C755C7C844}" srcOrd="0" destOrd="0" parTransId="{4E7DBDDF-7B8E-4BE4-9586-DC15E82C2908}" sibTransId="{A936398F-2404-4E37-9082-DB9F3DE11C9C}"/>
    <dgm:cxn modelId="{CCDE20DC-4648-4CB6-82F1-72AAB76542BC}" type="presOf" srcId="{7A3C4B17-4E27-4A26-9EEC-C6C755C7C844}" destId="{AEFA425A-7FD9-49D7-B48B-E2410C366CC4}" srcOrd="0" destOrd="0" presId="urn:microsoft.com/office/officeart/2005/8/layout/vList2"/>
    <dgm:cxn modelId="{E9159109-BD09-4582-8AA3-75C62A535CD8}" type="presParOf" srcId="{27DC1BFF-4447-4B18-8D02-BD72135CEC83}" destId="{AEFA425A-7FD9-49D7-B48B-E2410C366CC4}" srcOrd="0"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66A80D8-41AA-4198-9128-7C0A7A0FC0EF}"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it-IT"/>
        </a:p>
      </dgm:t>
    </dgm:pt>
    <dgm:pt modelId="{FF97747D-BD51-4E9E-AD26-DCD16CE2911F}">
      <dgm:prSet/>
      <dgm:spPr/>
      <dgm:t>
        <a:bodyPr/>
        <a:lstStyle/>
        <a:p>
          <a:pPr algn="ctr"/>
          <a:r>
            <a:rPr lang="it-IT" dirty="0"/>
            <a:t>Applicazione al caso concreto</a:t>
          </a:r>
        </a:p>
      </dgm:t>
    </dgm:pt>
    <dgm:pt modelId="{5EE9A903-2897-48DA-BBE9-FB52BC09631C}" type="parTrans" cxnId="{C7796DB3-9A48-4609-88F1-D7FCDF93CF8F}">
      <dgm:prSet/>
      <dgm:spPr/>
      <dgm:t>
        <a:bodyPr/>
        <a:lstStyle/>
        <a:p>
          <a:endParaRPr lang="it-IT"/>
        </a:p>
      </dgm:t>
    </dgm:pt>
    <dgm:pt modelId="{B850D476-81C0-4F7F-958F-49014C5CFF83}" type="sibTrans" cxnId="{C7796DB3-9A48-4609-88F1-D7FCDF93CF8F}">
      <dgm:prSet/>
      <dgm:spPr/>
      <dgm:t>
        <a:bodyPr/>
        <a:lstStyle/>
        <a:p>
          <a:endParaRPr lang="it-IT"/>
        </a:p>
      </dgm:t>
    </dgm:pt>
    <dgm:pt modelId="{00FB5AE0-9DE2-4C33-B4ED-B071A06A0574}" type="pres">
      <dgm:prSet presAssocID="{366A80D8-41AA-4198-9128-7C0A7A0FC0EF}" presName="linear" presStyleCnt="0">
        <dgm:presLayoutVars>
          <dgm:animLvl val="lvl"/>
          <dgm:resizeHandles val="exact"/>
        </dgm:presLayoutVars>
      </dgm:prSet>
      <dgm:spPr/>
    </dgm:pt>
    <dgm:pt modelId="{74BE934F-4AA0-4D59-97A3-B03184D2BB9C}" type="pres">
      <dgm:prSet presAssocID="{FF97747D-BD51-4E9E-AD26-DCD16CE2911F}" presName="parentText" presStyleLbl="node1" presStyleIdx="0" presStyleCnt="1">
        <dgm:presLayoutVars>
          <dgm:chMax val="0"/>
          <dgm:bulletEnabled val="1"/>
        </dgm:presLayoutVars>
      </dgm:prSet>
      <dgm:spPr/>
    </dgm:pt>
  </dgm:ptLst>
  <dgm:cxnLst>
    <dgm:cxn modelId="{1153A537-16C9-480B-AD7B-A5DCAB2C9911}" type="presOf" srcId="{FF97747D-BD51-4E9E-AD26-DCD16CE2911F}" destId="{74BE934F-4AA0-4D59-97A3-B03184D2BB9C}" srcOrd="0" destOrd="0" presId="urn:microsoft.com/office/officeart/2005/8/layout/vList2"/>
    <dgm:cxn modelId="{F4F84E78-BBBB-45D1-BBE9-395B650DD82C}" type="presOf" srcId="{366A80D8-41AA-4198-9128-7C0A7A0FC0EF}" destId="{00FB5AE0-9DE2-4C33-B4ED-B071A06A0574}" srcOrd="0" destOrd="0" presId="urn:microsoft.com/office/officeart/2005/8/layout/vList2"/>
    <dgm:cxn modelId="{C7796DB3-9A48-4609-88F1-D7FCDF93CF8F}" srcId="{366A80D8-41AA-4198-9128-7C0A7A0FC0EF}" destId="{FF97747D-BD51-4E9E-AD26-DCD16CE2911F}" srcOrd="0" destOrd="0" parTransId="{5EE9A903-2897-48DA-BBE9-FB52BC09631C}" sibTransId="{B850D476-81C0-4F7F-958F-49014C5CFF83}"/>
    <dgm:cxn modelId="{39D83DEE-2649-431C-A52E-696C3287C20E}" type="presParOf" srcId="{00FB5AE0-9DE2-4C33-B4ED-B071A06A0574}" destId="{74BE934F-4AA0-4D59-97A3-B03184D2BB9C}" srcOrd="0"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AB6A5B-63B2-4C42-AD78-D56F297E5A2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it-IT"/>
        </a:p>
      </dgm:t>
    </dgm:pt>
    <dgm:pt modelId="{4D49B8D8-C2F2-4F8C-9966-FFDBCD413740}">
      <dgm:prSet/>
      <dgm:spPr/>
      <dgm:t>
        <a:bodyPr/>
        <a:lstStyle/>
        <a:p>
          <a:pPr algn="ctr"/>
          <a:r>
            <a:rPr lang="it-IT" dirty="0"/>
            <a:t>Evasione fiscale</a:t>
          </a:r>
        </a:p>
      </dgm:t>
    </dgm:pt>
    <dgm:pt modelId="{7E80206D-575F-4D1A-8618-812C0DBA1DCA}" type="parTrans" cxnId="{8CA2155E-5FBB-4A70-8A4E-3E5BE513C109}">
      <dgm:prSet/>
      <dgm:spPr/>
      <dgm:t>
        <a:bodyPr/>
        <a:lstStyle/>
        <a:p>
          <a:endParaRPr lang="it-IT"/>
        </a:p>
      </dgm:t>
    </dgm:pt>
    <dgm:pt modelId="{705D6E68-5647-4FA2-8F47-D6E9A3577649}" type="sibTrans" cxnId="{8CA2155E-5FBB-4A70-8A4E-3E5BE513C109}">
      <dgm:prSet/>
      <dgm:spPr/>
      <dgm:t>
        <a:bodyPr/>
        <a:lstStyle/>
        <a:p>
          <a:endParaRPr lang="it-IT"/>
        </a:p>
      </dgm:t>
    </dgm:pt>
    <dgm:pt modelId="{88DAF469-84DB-4384-911F-23FB9454AA38}" type="pres">
      <dgm:prSet presAssocID="{65AB6A5B-63B2-4C42-AD78-D56F297E5A2A}" presName="linear" presStyleCnt="0">
        <dgm:presLayoutVars>
          <dgm:animLvl val="lvl"/>
          <dgm:resizeHandles val="exact"/>
        </dgm:presLayoutVars>
      </dgm:prSet>
      <dgm:spPr/>
    </dgm:pt>
    <dgm:pt modelId="{EEFFD024-AAF7-4433-BE6A-1181932163C4}" type="pres">
      <dgm:prSet presAssocID="{4D49B8D8-C2F2-4F8C-9966-FFDBCD413740}" presName="parentText" presStyleLbl="node1" presStyleIdx="0" presStyleCnt="1" custLinFactNeighborX="-588" custLinFactNeighborY="-1843">
        <dgm:presLayoutVars>
          <dgm:chMax val="0"/>
          <dgm:bulletEnabled val="1"/>
        </dgm:presLayoutVars>
      </dgm:prSet>
      <dgm:spPr/>
    </dgm:pt>
  </dgm:ptLst>
  <dgm:cxnLst>
    <dgm:cxn modelId="{8CA2155E-5FBB-4A70-8A4E-3E5BE513C109}" srcId="{65AB6A5B-63B2-4C42-AD78-D56F297E5A2A}" destId="{4D49B8D8-C2F2-4F8C-9966-FFDBCD413740}" srcOrd="0" destOrd="0" parTransId="{7E80206D-575F-4D1A-8618-812C0DBA1DCA}" sibTransId="{705D6E68-5647-4FA2-8F47-D6E9A3577649}"/>
    <dgm:cxn modelId="{80A69244-F0BF-4CE8-931A-D4C07629C08E}" type="presOf" srcId="{65AB6A5B-63B2-4C42-AD78-D56F297E5A2A}" destId="{88DAF469-84DB-4384-911F-23FB9454AA38}" srcOrd="0" destOrd="0" presId="urn:microsoft.com/office/officeart/2005/8/layout/vList2"/>
    <dgm:cxn modelId="{893BFF69-6C6E-42C3-9049-EE1DD79B592E}" type="presOf" srcId="{4D49B8D8-C2F2-4F8C-9966-FFDBCD413740}" destId="{EEFFD024-AAF7-4433-BE6A-1181932163C4}" srcOrd="0" destOrd="0" presId="urn:microsoft.com/office/officeart/2005/8/layout/vList2"/>
    <dgm:cxn modelId="{1C0ADC6E-AC04-466E-9D28-181F67406369}" type="presParOf" srcId="{88DAF469-84DB-4384-911F-23FB9454AA38}" destId="{EEFFD024-AAF7-4433-BE6A-1181932163C4}" srcOrd="0" destOrd="0" presId="urn:microsoft.com/office/officeart/2005/8/layout/vList2"/>
  </dgm:cxnLst>
  <dgm:bg/>
  <dgm:whole/>
  <dgm:extLst>
    <a:ext uri="http://schemas.microsoft.com/office/drawing/2008/diagram">
      <dsp:dataModelExt xmlns:dsp="http://schemas.microsoft.com/office/drawing/2008/diagram" relId="rId22"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16749B-D0EE-4E85-8ADC-069391D9C537}">
      <dsp:nvSpPr>
        <dsp:cNvPr id="0" name=""/>
        <dsp:cNvSpPr/>
      </dsp:nvSpPr>
      <dsp:spPr>
        <a:xfrm>
          <a:off x="0" y="60238"/>
          <a:ext cx="1855694" cy="596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666750">
            <a:lnSpc>
              <a:spcPct val="90000"/>
            </a:lnSpc>
            <a:spcBef>
              <a:spcPct val="0"/>
            </a:spcBef>
            <a:spcAft>
              <a:spcPct val="35000"/>
            </a:spcAft>
            <a:buNone/>
          </a:pPr>
          <a:r>
            <a:rPr lang="it-IT" sz="1500" kern="1200" dirty="0"/>
            <a:t>Accertamento insindacabile dei fatti</a:t>
          </a:r>
        </a:p>
      </dsp:txBody>
      <dsp:txXfrm>
        <a:off x="29128" y="89366"/>
        <a:ext cx="1797438" cy="53844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FA425A-7FD9-49D7-B48B-E2410C366CC4}">
      <dsp:nvSpPr>
        <dsp:cNvPr id="0" name=""/>
        <dsp:cNvSpPr/>
      </dsp:nvSpPr>
      <dsp:spPr>
        <a:xfrm>
          <a:off x="0" y="131004"/>
          <a:ext cx="1766047" cy="63648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it-IT" sz="1600" kern="1200" dirty="0"/>
            <a:t>Teoria dell'incasso giuridico</a:t>
          </a:r>
        </a:p>
      </dsp:txBody>
      <dsp:txXfrm>
        <a:off x="31070" y="162074"/>
        <a:ext cx="1703907" cy="5743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BE934F-4AA0-4D59-97A3-B03184D2BB9C}">
      <dsp:nvSpPr>
        <dsp:cNvPr id="0" name=""/>
        <dsp:cNvSpPr/>
      </dsp:nvSpPr>
      <dsp:spPr>
        <a:xfrm>
          <a:off x="0" y="568"/>
          <a:ext cx="1900517" cy="7160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it-IT" sz="1800" kern="1200" dirty="0"/>
            <a:t>Applicazione al caso concreto</a:t>
          </a:r>
        </a:p>
      </dsp:txBody>
      <dsp:txXfrm>
        <a:off x="34954" y="35522"/>
        <a:ext cx="1830609" cy="64613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FFD024-AAF7-4433-BE6A-1181932163C4}">
      <dsp:nvSpPr>
        <dsp:cNvPr id="0" name=""/>
        <dsp:cNvSpPr/>
      </dsp:nvSpPr>
      <dsp:spPr>
        <a:xfrm>
          <a:off x="0" y="2186"/>
          <a:ext cx="1524000" cy="6762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it-IT" sz="1700" kern="1200" dirty="0"/>
            <a:t>Evasione fiscale</a:t>
          </a:r>
        </a:p>
      </dsp:txBody>
      <dsp:txXfrm>
        <a:off x="33012" y="35198"/>
        <a:ext cx="1457976" cy="61023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ACCD0D7-C584-6C58-463F-6C2647263090}"/>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1A21E378-DF54-D5BA-8FC8-D6D544985AD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F855D037-BB6F-8BDA-4BF5-F66A50B026A2}"/>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8DCDE8AE-EC57-1218-BDF0-B00EA203AFE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8A74A80E-3346-E01A-27A8-84EDD5E5AA39}"/>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392157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630AFBD-7D49-6877-2571-A5F8A4748642}"/>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B927D518-CDFD-B70D-348E-983EDB121BDF}"/>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B4EF0CFB-F018-6724-D0B9-A1F34D2EF60C}"/>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CB6CB74F-925D-BC66-0717-0DF06FA9A39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5214155-7316-2A62-A49C-EA954C8BE522}"/>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275350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75884FC-9FDA-6FC1-7529-DB0D27A9D2DD}"/>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4C060950-A7CE-45E1-830F-132FE0B7B3E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EA46EAD5-6262-F0C8-6E7E-696DE1E83281}"/>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8633CCD1-3AB2-730D-B676-E6529B5AE839}"/>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23AB088-1D94-8740-A6C5-C1051E8D68F4}"/>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3388442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9F3E07F-BFA0-ED52-34B0-DD487C4BFE6B}"/>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842FEBED-B845-42C0-E468-2FD792E543F6}"/>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891B4A0A-1A4E-7E2D-6A9E-2524CA5A816B}"/>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2A935CD1-39FC-1893-F25F-A60E9073BB21}"/>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6" name="Segnaposto piè di pagina 5">
            <a:extLst>
              <a:ext uri="{FF2B5EF4-FFF2-40B4-BE49-F238E27FC236}">
                <a16:creationId xmlns:a16="http://schemas.microsoft.com/office/drawing/2014/main" id="{9B282B71-2505-64F0-D196-1159FEE70EC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B4656269-7B9E-0CF0-3075-C7FA831BFDBD}"/>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28422229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31B9F62-C304-5BD6-78EB-C9128F6C8545}"/>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0D67C73C-C5D2-582B-1098-8F6104E484A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9F81917C-82D8-83B6-86F2-FB1611692485}"/>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3C384654-2C04-E4AE-6194-EF2C4E14B9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0186001F-450B-FB6C-2FBA-AB6E632C53D7}"/>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B37F8F8D-C231-0001-534E-CA8BFF9C8AA6}"/>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8" name="Segnaposto piè di pagina 7">
            <a:extLst>
              <a:ext uri="{FF2B5EF4-FFF2-40B4-BE49-F238E27FC236}">
                <a16:creationId xmlns:a16="http://schemas.microsoft.com/office/drawing/2014/main" id="{6DE763BA-4665-B524-B542-E9C5F9B546C8}"/>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D388352C-338A-F716-D7E7-422102213652}"/>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7183733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997EAA1-0351-75F4-0F09-8365E2651833}"/>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911A1743-9926-B44E-B4C0-F76DED42285A}"/>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4" name="Segnaposto piè di pagina 3">
            <a:extLst>
              <a:ext uri="{FF2B5EF4-FFF2-40B4-BE49-F238E27FC236}">
                <a16:creationId xmlns:a16="http://schemas.microsoft.com/office/drawing/2014/main" id="{062AFAA7-A538-B1F6-FBA9-38DFB1129E75}"/>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73C490C4-A305-7537-7ACD-96B7FBF73D93}"/>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22021550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A6C9B2AB-68CC-1ABE-007D-24E8139633AD}"/>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3" name="Segnaposto piè di pagina 2">
            <a:extLst>
              <a:ext uri="{FF2B5EF4-FFF2-40B4-BE49-F238E27FC236}">
                <a16:creationId xmlns:a16="http://schemas.microsoft.com/office/drawing/2014/main" id="{5CF10989-184B-3F6D-A9B5-B248AD584F8D}"/>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776702D8-E399-5DF4-BC6D-B385619B226B}"/>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8571328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395902A-0BF9-8224-C288-8BE217BE2172}"/>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9683787-E527-B4B6-C4D0-0802F25A4A6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2A972053-1AA4-81FA-B2A0-2A0FE46F3B6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25B1B598-7426-7EF7-01E3-A40870ADB61B}"/>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6" name="Segnaposto piè di pagina 5">
            <a:extLst>
              <a:ext uri="{FF2B5EF4-FFF2-40B4-BE49-F238E27FC236}">
                <a16:creationId xmlns:a16="http://schemas.microsoft.com/office/drawing/2014/main" id="{A1956A1F-9422-A7F2-3697-078C6A80E2EF}"/>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F3C5CE84-AEA7-BAFD-E5C7-629B1544B5C6}"/>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1130259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F555DBE-04D2-77E6-93BF-3F2E01A702C9}"/>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6DF616E8-95A9-8745-3B85-B7D0066DA9F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3B4E67BC-261B-940C-327E-86099BF59D5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978F65C3-E679-F019-D362-4E9D8B6FB084}"/>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6" name="Segnaposto piè di pagina 5">
            <a:extLst>
              <a:ext uri="{FF2B5EF4-FFF2-40B4-BE49-F238E27FC236}">
                <a16:creationId xmlns:a16="http://schemas.microsoft.com/office/drawing/2014/main" id="{912C85F1-866B-CA8F-207C-6F912152D6D9}"/>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756A9CED-0882-2880-B91F-9F59E0A73C99}"/>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1074943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0E4434B-419E-534A-6C0B-CE47A9E487D7}"/>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7B328D65-6DAC-38B2-089C-C60BAD1BA365}"/>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C62316B1-43D2-4226-43FF-918D2917EEF7}"/>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0943355C-4199-5059-60A8-702661BB3B1B}"/>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0024DFB1-066A-9C7D-623A-5F86C0872D2D}"/>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3275297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F3D2C930-B41C-D47D-7907-77C62BF78EA9}"/>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B3B17F83-BAF6-9D3C-7A15-BFC8CD172738}"/>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3D4062CB-3244-5001-2974-DE12D660DD60}"/>
              </a:ext>
            </a:extLst>
          </p:cNvPr>
          <p:cNvSpPr>
            <a:spLocks noGrp="1"/>
          </p:cNvSpPr>
          <p:nvPr>
            <p:ph type="dt" sz="half" idx="10"/>
          </p:nvPr>
        </p:nvSpPr>
        <p:spPr/>
        <p:txBody>
          <a:body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25BE3EDE-E8BE-55E8-E98C-88B25E019773}"/>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91C7186A-14F2-0654-270F-779EB288BBCB}"/>
              </a:ext>
            </a:extLst>
          </p:cNvPr>
          <p:cNvSpPr>
            <a:spLocks noGrp="1"/>
          </p:cNvSpPr>
          <p:nvPr>
            <p:ph type="sldNum" sz="quarter" idx="12"/>
          </p:nvPr>
        </p:nvSpPr>
        <p:spPr/>
        <p:txBody>
          <a:bodyPr/>
          <a:lstStyle/>
          <a:p>
            <a:fld id="{BE691AB0-98C3-4F1D-91DF-AD5BF0017544}" type="slidenum">
              <a:rPr lang="it-IT" smtClean="0"/>
              <a:t>‹N›</a:t>
            </a:fld>
            <a:endParaRPr lang="it-IT"/>
          </a:p>
        </p:txBody>
      </p:sp>
    </p:spTree>
    <p:extLst>
      <p:ext uri="{BB962C8B-B14F-4D97-AF65-F5344CB8AC3E}">
        <p14:creationId xmlns:p14="http://schemas.microsoft.com/office/powerpoint/2010/main" val="57768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08BFB5B1-19BF-E157-8A1B-ED6F2B24568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C322246E-D3A4-1BDB-69B5-9066775479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89C112B-9243-50B0-709D-CB62034E57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32E8BE-A449-4986-BADC-CB1F43D0A818}" type="datetimeFigureOut">
              <a:rPr lang="it-IT" smtClean="0"/>
              <a:t>03/12/2025</a:t>
            </a:fld>
            <a:endParaRPr lang="it-IT"/>
          </a:p>
        </p:txBody>
      </p:sp>
      <p:sp>
        <p:nvSpPr>
          <p:cNvPr id="5" name="Segnaposto piè di pagina 4">
            <a:extLst>
              <a:ext uri="{FF2B5EF4-FFF2-40B4-BE49-F238E27FC236}">
                <a16:creationId xmlns:a16="http://schemas.microsoft.com/office/drawing/2014/main" id="{44F29413-AAB2-59A6-A394-2A83F0BAFB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51959140-B8C5-49C9-1759-89081C50BC0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691AB0-98C3-4F1D-91DF-AD5BF0017544}" type="slidenum">
              <a:rPr lang="it-IT" smtClean="0"/>
              <a:t>‹N›</a:t>
            </a:fld>
            <a:endParaRPr lang="it-IT"/>
          </a:p>
        </p:txBody>
      </p:sp>
    </p:spTree>
    <p:extLst>
      <p:ext uri="{BB962C8B-B14F-4D97-AF65-F5344CB8AC3E}">
        <p14:creationId xmlns:p14="http://schemas.microsoft.com/office/powerpoint/2010/main" val="745422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webp"/></Relationships>
</file>

<file path=ppt/slides/_rels/slide2.xml.rels><?xml version="1.0" encoding="UTF-8" standalone="yes"?>
<Relationships xmlns="http://schemas.openxmlformats.org/package/2006/relationships"><Relationship Id="rId3" Type="http://schemas.openxmlformats.org/officeDocument/2006/relationships/image" Target="../media/image4.av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hyperlink" Target="https://www.brocardi.it/testo-unico-imposte-redditi/titolo-i/capo-vi/art55.html" TargetMode="External"/><Relationship Id="rId4" Type="http://schemas.openxmlformats.org/officeDocument/2006/relationships/hyperlink" Target="https://www.brocardi.it/testo-unico-imposte-redditi/titolo-ii/capo-ii/sezione-i/art88.html?q=88+tuir&amp;area=codici"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www.brocardi.it/disposizioni-accertamento-imposte-redditi/titolo-iii/art25.html" TargetMode="External"/><Relationship Id="rId5" Type="http://schemas.openxmlformats.org/officeDocument/2006/relationships/hyperlink" Target="https://www.brocardi.it/disposizioni-accertamento-imposte-redditi/titolo-vi/art64.html" TargetMode="Externa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hyperlink" Target="https://www.brocardi.it/testo-unico-imposte-redditi/titolo-i/capo-vi/art66.html" TargetMode="External"/><Relationship Id="rId3" Type="http://schemas.openxmlformats.org/officeDocument/2006/relationships/image" Target="../media/image11.png"/><Relationship Id="rId7" Type="http://schemas.openxmlformats.org/officeDocument/2006/relationships/hyperlink" Target="https://www.brocardi.it/testo-unico-imposte-redditi/titolo-ii/capo-ii/sezione-i/art105.html"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www.brocardi.it/testo-unico-imposte-redditi/titolo-i/capo-vi/art61.html" TargetMode="External"/><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18" Type="http://schemas.openxmlformats.org/officeDocument/2006/relationships/diagramData" Target="../diagrams/data4.xml"/><Relationship Id="rId3" Type="http://schemas.openxmlformats.org/officeDocument/2006/relationships/diagramData" Target="../diagrams/data1.xml"/><Relationship Id="rId21" Type="http://schemas.openxmlformats.org/officeDocument/2006/relationships/diagramColors" Target="../diagrams/colors4.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image" Target="../media/image1.jpg"/><Relationship Id="rId16" Type="http://schemas.openxmlformats.org/officeDocument/2006/relationships/diagramColors" Target="../diagrams/colors3.xml"/><Relationship Id="rId20" Type="http://schemas.openxmlformats.org/officeDocument/2006/relationships/diagramQuickStyle" Target="../diagrams/quickStyle4.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19" Type="http://schemas.openxmlformats.org/officeDocument/2006/relationships/diagramLayout" Target="../diagrams/layout4.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 Id="rId22" Type="http://schemas.microsoft.com/office/2007/relationships/diagramDrawing" Target="../diagrams/drawin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magine 8">
            <a:extLst>
              <a:ext uri="{FF2B5EF4-FFF2-40B4-BE49-F238E27FC236}">
                <a16:creationId xmlns:a16="http://schemas.microsoft.com/office/drawing/2014/main" id="{9430B0DD-57FA-417D-FA48-405646E75DB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5" name="Immagine 4">
            <a:extLst>
              <a:ext uri="{FF2B5EF4-FFF2-40B4-BE49-F238E27FC236}">
                <a16:creationId xmlns:a16="http://schemas.microsoft.com/office/drawing/2014/main" id="{3BD35DB2-4BBC-BFFF-83E9-A600B37F10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8474" y="631596"/>
            <a:ext cx="5451835" cy="5580668"/>
          </a:xfrm>
          <a:prstGeom prst="rect">
            <a:avLst/>
          </a:prstGeom>
          <a:ln w="38100">
            <a:solidFill>
              <a:schemeClr val="tx1"/>
            </a:solidFill>
          </a:ln>
        </p:spPr>
      </p:pic>
      <p:pic>
        <p:nvPicPr>
          <p:cNvPr id="7" name="Immagine 6">
            <a:extLst>
              <a:ext uri="{FF2B5EF4-FFF2-40B4-BE49-F238E27FC236}">
                <a16:creationId xmlns:a16="http://schemas.microsoft.com/office/drawing/2014/main" id="{50C8A5AC-6918-7C73-F6C4-AFA439A1BD7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21692" y="631596"/>
            <a:ext cx="5451834" cy="5580668"/>
          </a:xfrm>
          <a:prstGeom prst="rect">
            <a:avLst/>
          </a:prstGeom>
          <a:ln w="38100">
            <a:solidFill>
              <a:schemeClr val="tx1"/>
            </a:solidFill>
          </a:ln>
        </p:spPr>
      </p:pic>
      <p:sp>
        <p:nvSpPr>
          <p:cNvPr id="11" name="Rettangolo 10">
            <a:extLst>
              <a:ext uri="{FF2B5EF4-FFF2-40B4-BE49-F238E27FC236}">
                <a16:creationId xmlns:a16="http://schemas.microsoft.com/office/drawing/2014/main" id="{9AC179BE-D6E3-8CB5-B00D-29D19F196815}"/>
              </a:ext>
            </a:extLst>
          </p:cNvPr>
          <p:cNvSpPr/>
          <p:nvPr/>
        </p:nvSpPr>
        <p:spPr>
          <a:xfrm>
            <a:off x="2780907" y="5128190"/>
            <a:ext cx="6645897" cy="829559"/>
          </a:xfrm>
          <a:prstGeom prst="rect">
            <a:avLst/>
          </a:prstGeom>
          <a:gradFill>
            <a:gsLst>
              <a:gs pos="4700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9050">
            <a:solidFill>
              <a:schemeClr val="tx1"/>
            </a:solidFill>
            <a:prstDash val="soli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0" name="CasellaDiTesto 9">
            <a:extLst>
              <a:ext uri="{FF2B5EF4-FFF2-40B4-BE49-F238E27FC236}">
                <a16:creationId xmlns:a16="http://schemas.microsoft.com/office/drawing/2014/main" id="{5A7BA14D-F2C2-EDFF-B42A-E1DEC6D8BA57}"/>
              </a:ext>
            </a:extLst>
          </p:cNvPr>
          <p:cNvSpPr txBox="1"/>
          <p:nvPr/>
        </p:nvSpPr>
        <p:spPr>
          <a:xfrm>
            <a:off x="518473" y="5147033"/>
            <a:ext cx="11155052" cy="830997"/>
          </a:xfrm>
          <a:prstGeom prst="rect">
            <a:avLst/>
          </a:prstGeom>
          <a:noFill/>
          <a:ln>
            <a:noFill/>
          </a:ln>
        </p:spPr>
        <p:txBody>
          <a:bodyPr wrap="square" rtlCol="0">
            <a:spAutoFit/>
          </a:bodyPr>
          <a:lstStyle/>
          <a:p>
            <a:pPr algn="ctr"/>
            <a:r>
              <a:rPr lang="it-IT" sz="4800" dirty="0">
                <a:solidFill>
                  <a:srgbClr val="0070C0"/>
                </a:solidFill>
                <a:latin typeface="Bodoni MT Poster Compressed" panose="02070706080601050204" pitchFamily="18" charset="0"/>
              </a:rPr>
              <a:t>Royal Fish s.r.l. VS AGENZIA DELLE ENTRATE</a:t>
            </a:r>
          </a:p>
        </p:txBody>
      </p:sp>
    </p:spTree>
    <p:extLst>
      <p:ext uri="{BB962C8B-B14F-4D97-AF65-F5344CB8AC3E}">
        <p14:creationId xmlns:p14="http://schemas.microsoft.com/office/powerpoint/2010/main" val="1888566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6" presetClass="entr" presetSubtype="37"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outVertical)">
                                      <p:cBhvr>
                                        <p:cTn id="19" dur="1000"/>
                                        <p:tgtEl>
                                          <p:spTgt spid="10"/>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out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B9EAC-BF0C-2DDE-7086-83E9BEEBCA4F}"/>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68FCEDDD-635C-D12F-29B5-48697A3B842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10" name="Immagine 9">
            <a:extLst>
              <a:ext uri="{FF2B5EF4-FFF2-40B4-BE49-F238E27FC236}">
                <a16:creationId xmlns:a16="http://schemas.microsoft.com/office/drawing/2014/main" id="{B012BBF2-15C4-680A-E9B5-8F9D67170646}"/>
              </a:ext>
            </a:extLst>
          </p:cNvPr>
          <p:cNvPicPr>
            <a:picLocks noChangeAspect="1"/>
          </p:cNvPicPr>
          <p:nvPr/>
        </p:nvPicPr>
        <p:blipFill>
          <a:blip r:embed="rId3">
            <a:extLst>
              <a:ext uri="{28A0092B-C50C-407E-A947-70E740481C1C}">
                <a14:useLocalDpi xmlns:a14="http://schemas.microsoft.com/office/drawing/2010/main" val="0"/>
              </a:ext>
            </a:extLst>
          </a:blip>
          <a:srcRect l="8776" t="12130" r="8934" b="10439"/>
          <a:stretch>
            <a:fillRect/>
          </a:stretch>
        </p:blipFill>
        <p:spPr>
          <a:xfrm>
            <a:off x="1712536" y="1300899"/>
            <a:ext cx="8766928" cy="4374037"/>
          </a:xfrm>
          <a:prstGeom prst="rect">
            <a:avLst/>
          </a:prstGeom>
        </p:spPr>
      </p:pic>
      <p:sp>
        <p:nvSpPr>
          <p:cNvPr id="13" name="CasellaDiTesto 12">
            <a:extLst>
              <a:ext uri="{FF2B5EF4-FFF2-40B4-BE49-F238E27FC236}">
                <a16:creationId xmlns:a16="http://schemas.microsoft.com/office/drawing/2014/main" id="{56027D56-A08A-14D7-0349-27460D366283}"/>
              </a:ext>
            </a:extLst>
          </p:cNvPr>
          <p:cNvSpPr txBox="1"/>
          <p:nvPr/>
        </p:nvSpPr>
        <p:spPr>
          <a:xfrm>
            <a:off x="6240544" y="1427619"/>
            <a:ext cx="3685881" cy="4247317"/>
          </a:xfrm>
          <a:prstGeom prst="rect">
            <a:avLst/>
          </a:prstGeom>
          <a:noFill/>
        </p:spPr>
        <p:txBody>
          <a:bodyPr wrap="square" rtlCol="0">
            <a:spAutoFit/>
          </a:bodyPr>
          <a:lstStyle/>
          <a:p>
            <a:r>
              <a:rPr lang="it-IT" sz="1200" dirty="0"/>
              <a:t>Civile </a:t>
            </a:r>
            <a:r>
              <a:rPr lang="it-IT" sz="1200" dirty="0" err="1"/>
              <a:t>Ord</a:t>
            </a:r>
            <a:r>
              <a:rPr lang="it-IT" sz="1200" dirty="0"/>
              <a:t>. Sez. 6 </a:t>
            </a:r>
            <a:r>
              <a:rPr lang="it-IT" sz="1200" dirty="0" err="1"/>
              <a:t>Num</a:t>
            </a:r>
            <a:r>
              <a:rPr lang="it-IT" sz="1200" dirty="0"/>
              <a:t>. 22609 Anno 2022 Presidente: LUCIOTTI LUCIO Relatore: SUCCIO ROBERTO Data pubblicazione: 19/07/2022</a:t>
            </a:r>
          </a:p>
          <a:p>
            <a:pPr algn="r"/>
            <a:endParaRPr lang="it-IT" sz="1200" dirty="0"/>
          </a:p>
          <a:p>
            <a:pPr algn="r"/>
            <a:r>
              <a:rPr lang="it-IT" sz="1200" dirty="0"/>
              <a:t>Oggetto: TFM – </a:t>
            </a:r>
          </a:p>
          <a:p>
            <a:pPr algn="r"/>
            <a:r>
              <a:rPr lang="it-IT" sz="1200" dirty="0"/>
              <a:t>incasso “giuridico” –</a:t>
            </a:r>
          </a:p>
          <a:p>
            <a:pPr algn="r"/>
            <a:r>
              <a:rPr lang="it-IT" sz="1200" dirty="0"/>
              <a:t>ritenuta </a:t>
            </a:r>
          </a:p>
          <a:p>
            <a:endParaRPr lang="it-IT" sz="1200" dirty="0"/>
          </a:p>
          <a:p>
            <a:r>
              <a:rPr lang="it-IT" sz="1200" dirty="0"/>
              <a:t>ORDINANZA </a:t>
            </a:r>
          </a:p>
          <a:p>
            <a:r>
              <a:rPr lang="it-IT" sz="1200" dirty="0"/>
              <a:t>sul ricorso iscritto al n. R.G. 6443/2021 proposto da ROYAL FISH s.r.l. in persona del legale rappresentante pro tempore, rappresentata e difesa giusta procura speciale in atti dall’avv. prof. Gianpiero Porcaro </a:t>
            </a:r>
          </a:p>
          <a:p>
            <a:pPr algn="r"/>
            <a:r>
              <a:rPr lang="it-IT" sz="1200" dirty="0"/>
              <a:t>– ricorrente – </a:t>
            </a:r>
          </a:p>
          <a:p>
            <a:endParaRPr lang="it-IT" sz="1200" dirty="0"/>
          </a:p>
          <a:p>
            <a:r>
              <a:rPr lang="it-IT" sz="1200" dirty="0"/>
              <a:t>Contro </a:t>
            </a:r>
          </a:p>
          <a:p>
            <a:r>
              <a:rPr lang="it-IT" sz="1200" dirty="0"/>
              <a:t>AGENZIA DELLE ENTRATE in persona del Direttore pro tempore, rappresentata e difesa dall’Avvocatura Generale dello Stato, con domicilio in Roma, via Dei Portoghesi, n. 12, presso l’Avvocatura Generale dello Stato.</a:t>
            </a:r>
          </a:p>
          <a:p>
            <a:pPr algn="r"/>
            <a:r>
              <a:rPr lang="it-IT" sz="1200" dirty="0"/>
              <a:t>- controricorrente -</a:t>
            </a:r>
          </a:p>
        </p:txBody>
      </p:sp>
      <p:sp>
        <p:nvSpPr>
          <p:cNvPr id="14" name="CasellaDiTesto 13">
            <a:extLst>
              <a:ext uri="{FF2B5EF4-FFF2-40B4-BE49-F238E27FC236}">
                <a16:creationId xmlns:a16="http://schemas.microsoft.com/office/drawing/2014/main" id="{40285768-8070-6D8C-B41B-FC9C00D0F3AD}"/>
              </a:ext>
            </a:extLst>
          </p:cNvPr>
          <p:cNvSpPr txBox="1"/>
          <p:nvPr/>
        </p:nvSpPr>
        <p:spPr>
          <a:xfrm>
            <a:off x="2366128" y="1427619"/>
            <a:ext cx="3685881" cy="3724096"/>
          </a:xfrm>
          <a:prstGeom prst="rect">
            <a:avLst/>
          </a:prstGeom>
          <a:noFill/>
        </p:spPr>
        <p:txBody>
          <a:bodyPr wrap="square" rtlCol="0">
            <a:spAutoFit/>
          </a:bodyPr>
          <a:lstStyle/>
          <a:p>
            <a:pPr algn="ctr"/>
            <a:r>
              <a:rPr lang="it-IT" sz="2000" b="1" dirty="0">
                <a:latin typeface="Engravers MT" panose="02090707080505020304" pitchFamily="18" charset="0"/>
              </a:rPr>
              <a:t>Analisi della sentenza</a:t>
            </a:r>
          </a:p>
          <a:p>
            <a:endParaRPr lang="it-IT" sz="1400" dirty="0"/>
          </a:p>
          <a:p>
            <a:endParaRPr lang="it-IT" sz="1400" dirty="0">
              <a:latin typeface="Lucida Sans Unicode" panose="020B0602030504020204" pitchFamily="34" charset="0"/>
              <a:cs typeface="Lucida Sans Unicode" panose="020B0602030504020204" pitchFamily="34" charset="0"/>
            </a:endParaRPr>
          </a:p>
          <a:p>
            <a:r>
              <a:rPr lang="it-IT" sz="1400" dirty="0">
                <a:latin typeface="Lucida Sans Unicode" panose="020B0602030504020204" pitchFamily="34" charset="0"/>
                <a:cs typeface="Lucida Sans Unicode" panose="020B0602030504020204" pitchFamily="34" charset="0"/>
              </a:rPr>
              <a:t>Tramite la sentenza, i quali estremi sono esposti qui accanto, andremo ad analizzare il contenzioso tributario avvenuto tra il grossista di pesce Royal Fish e l’Agenzia delle Entrate.</a:t>
            </a:r>
          </a:p>
          <a:p>
            <a:r>
              <a:rPr lang="it-IT" sz="1400" dirty="0">
                <a:latin typeface="Lucida Sans Unicode" panose="020B0602030504020204" pitchFamily="34" charset="0"/>
                <a:cs typeface="Lucida Sans Unicode" panose="020B0602030504020204" pitchFamily="34" charset="0"/>
              </a:rPr>
              <a:t> </a:t>
            </a:r>
          </a:p>
          <a:p>
            <a:r>
              <a:rPr lang="it-IT" sz="1400" dirty="0">
                <a:latin typeface="Lucida Sans Unicode" panose="020B0602030504020204" pitchFamily="34" charset="0"/>
                <a:cs typeface="Lucida Sans Unicode" panose="020B0602030504020204" pitchFamily="34" charset="0"/>
              </a:rPr>
              <a:t>Il contenzioso nasce da un’errata interpretazione della norma tributaria, a sua volta originata da una scrittura contabile non corretta riguardante il trattamento di fine mandato di un amministratore deceduto.</a:t>
            </a:r>
          </a:p>
        </p:txBody>
      </p:sp>
    </p:spTree>
    <p:extLst>
      <p:ext uri="{BB962C8B-B14F-4D97-AF65-F5344CB8AC3E}">
        <p14:creationId xmlns:p14="http://schemas.microsoft.com/office/powerpoint/2010/main" val="40506723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par>
                          <p:cTn id="11" fill="hold">
                            <p:stCondLst>
                              <p:cond delay="1000"/>
                            </p:stCondLst>
                            <p:childTnLst>
                              <p:par>
                                <p:cTn id="12" presetID="22" presetClass="entr" presetSubtype="1" fill="hold" grpId="0" nodeType="afterEffect">
                                  <p:stCondLst>
                                    <p:cond delay="250"/>
                                  </p:stCondLst>
                                  <p:childTnLst>
                                    <p:set>
                                      <p:cBhvr>
                                        <p:cTn id="13" dur="1" fill="hold">
                                          <p:stCondLst>
                                            <p:cond delay="0"/>
                                          </p:stCondLst>
                                        </p:cTn>
                                        <p:tgtEl>
                                          <p:spTgt spid="14"/>
                                        </p:tgtEl>
                                        <p:attrNameLst>
                                          <p:attrName>style.visibility</p:attrName>
                                        </p:attrNameLst>
                                      </p:cBhvr>
                                      <p:to>
                                        <p:strVal val="visible"/>
                                      </p:to>
                                    </p:set>
                                    <p:animEffect transition="in" filter="wipe(up)">
                                      <p:cBhvr>
                                        <p:cTn id="14" dur="1000"/>
                                        <p:tgtEl>
                                          <p:spTgt spid="14"/>
                                        </p:tgtEl>
                                      </p:cBhvr>
                                    </p:animEffect>
                                  </p:childTnLst>
                                </p:cTn>
                              </p:par>
                              <p:par>
                                <p:cTn id="15" presetID="22" presetClass="entr" presetSubtype="1" fill="hold" grpId="0" nodeType="withEffect">
                                  <p:stCondLst>
                                    <p:cond delay="250"/>
                                  </p:stCondLst>
                                  <p:childTnLst>
                                    <p:set>
                                      <p:cBhvr>
                                        <p:cTn id="16" dur="1" fill="hold">
                                          <p:stCondLst>
                                            <p:cond delay="0"/>
                                          </p:stCondLst>
                                        </p:cTn>
                                        <p:tgtEl>
                                          <p:spTgt spid="13"/>
                                        </p:tgtEl>
                                        <p:attrNameLst>
                                          <p:attrName>style.visibility</p:attrName>
                                        </p:attrNameLst>
                                      </p:cBhvr>
                                      <p:to>
                                        <p:strVal val="visible"/>
                                      </p:to>
                                    </p:set>
                                    <p:animEffect transition="in" filter="wipe(up)">
                                      <p:cBhvr>
                                        <p:cTn id="17"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C80526-774D-F7D9-9FC2-6CA9F2FF1ACE}"/>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33E2A510-1168-7AB4-0A9F-B8A4E75040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Rettangolo 2">
            <a:extLst>
              <a:ext uri="{FF2B5EF4-FFF2-40B4-BE49-F238E27FC236}">
                <a16:creationId xmlns:a16="http://schemas.microsoft.com/office/drawing/2014/main" id="{9EE07A9A-FA52-33AD-FEDE-0D1AC394E518}"/>
              </a:ext>
            </a:extLst>
          </p:cNvPr>
          <p:cNvSpPr/>
          <p:nvPr/>
        </p:nvSpPr>
        <p:spPr>
          <a:xfrm>
            <a:off x="725864" y="759435"/>
            <a:ext cx="10850251" cy="5458120"/>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pic>
        <p:nvPicPr>
          <p:cNvPr id="5" name="Immagine 4">
            <a:extLst>
              <a:ext uri="{FF2B5EF4-FFF2-40B4-BE49-F238E27FC236}">
                <a16:creationId xmlns:a16="http://schemas.microsoft.com/office/drawing/2014/main" id="{A613E2DF-FA26-3566-3C0B-EAE91A6B8F8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6119" y="1205270"/>
            <a:ext cx="5030771" cy="4496586"/>
          </a:xfrm>
          <a:prstGeom prst="ellipse">
            <a:avLst/>
          </a:prstGeom>
          <a:ln>
            <a:noFill/>
          </a:ln>
          <a:effectLst>
            <a:softEdge rad="112500"/>
          </a:effectLst>
        </p:spPr>
      </p:pic>
      <p:sp>
        <p:nvSpPr>
          <p:cNvPr id="7" name="CasellaDiTesto 6">
            <a:extLst>
              <a:ext uri="{FF2B5EF4-FFF2-40B4-BE49-F238E27FC236}">
                <a16:creationId xmlns:a16="http://schemas.microsoft.com/office/drawing/2014/main" id="{A727A6A7-C3EB-028A-60E4-8C232C8A2E39}"/>
              </a:ext>
            </a:extLst>
          </p:cNvPr>
          <p:cNvSpPr txBox="1"/>
          <p:nvPr/>
        </p:nvSpPr>
        <p:spPr>
          <a:xfrm>
            <a:off x="6095999" y="928636"/>
            <a:ext cx="5370137" cy="4585871"/>
          </a:xfrm>
          <a:prstGeom prst="rect">
            <a:avLst/>
          </a:prstGeom>
          <a:noFill/>
        </p:spPr>
        <p:txBody>
          <a:bodyPr wrap="square" rtlCol="0">
            <a:spAutoFit/>
          </a:bodyPr>
          <a:lstStyle/>
          <a:p>
            <a:pPr algn="ctr"/>
            <a:r>
              <a:rPr lang="it-IT" sz="2000" b="1" dirty="0">
                <a:latin typeface="Engravers MT" panose="02090707080505020304" pitchFamily="18" charset="0"/>
              </a:rPr>
              <a:t>POSIZIONE DELLA ROYAL FISH</a:t>
            </a:r>
          </a:p>
          <a:p>
            <a:pPr algn="ctr"/>
            <a:r>
              <a:rPr lang="it-IT" sz="2000" b="1" dirty="0">
                <a:latin typeface="Engravers MT" panose="02090707080505020304" pitchFamily="18" charset="0"/>
              </a:rPr>
              <a:t>S.R.L.</a:t>
            </a:r>
            <a:endParaRPr lang="it-IT" b="1" dirty="0">
              <a:latin typeface="Engravers MT" panose="02090707080505020304" pitchFamily="18" charset="0"/>
            </a:endParaRPr>
          </a:p>
          <a:p>
            <a:endParaRPr lang="it-IT" dirty="0"/>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La società afferma che la rinuncia del credito degli eredi al TFM iscritto al bilancio non equivale un incasso. </a:t>
            </a:r>
          </a:p>
          <a:p>
            <a:r>
              <a:rPr lang="it-IT" dirty="0">
                <a:latin typeface="Lucida Sans Unicode" panose="020B0602030504020204" pitchFamily="34" charset="0"/>
                <a:cs typeface="Lucida Sans Unicode" panose="020B0602030504020204" pitchFamily="34" charset="0"/>
              </a:rPr>
              <a:t> </a:t>
            </a:r>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Il passaggio del credito avviene iure </a:t>
            </a:r>
            <a:r>
              <a:rPr lang="it-IT" dirty="0" err="1">
                <a:latin typeface="Lucida Sans Unicode" panose="020B0602030504020204" pitchFamily="34" charset="0"/>
                <a:cs typeface="Lucida Sans Unicode" panose="020B0602030504020204" pitchFamily="34" charset="0"/>
              </a:rPr>
              <a:t>successionis</a:t>
            </a:r>
            <a:r>
              <a:rPr lang="it-IT" dirty="0">
                <a:latin typeface="Lucida Sans Unicode" panose="020B0602030504020204" pitchFamily="34" charset="0"/>
                <a:cs typeface="Lucida Sans Unicode" panose="020B0602030504020204" pitchFamily="34" charset="0"/>
              </a:rPr>
              <a:t>, come effetto della successione ereditaria.  </a:t>
            </a:r>
          </a:p>
          <a:p>
            <a:endParaRPr lang="it-IT" dirty="0">
              <a:latin typeface="Lucida Sans Unicode" panose="020B0602030504020204" pitchFamily="34" charset="0"/>
              <a:cs typeface="Lucida Sans Unicode" panose="020B0602030504020204" pitchFamily="34" charset="0"/>
            </a:endParaRPr>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Non essendoci stato pagamento materiale, manca la percezione effettiva di somme. </a:t>
            </a:r>
          </a:p>
          <a:p>
            <a:r>
              <a:rPr lang="it-IT" dirty="0">
                <a:latin typeface="Lucida Sans Unicode" panose="020B0602030504020204" pitchFamily="34" charset="0"/>
                <a:cs typeface="Lucida Sans Unicode" panose="020B0602030504020204" pitchFamily="34" charset="0"/>
              </a:rPr>
              <a:t> </a:t>
            </a:r>
          </a:p>
          <a:p>
            <a:pPr marL="285750" indent="-285750">
              <a:buFont typeface="Arial" panose="020B0604020202020204" pitchFamily="34" charset="0"/>
              <a:buChar char="•"/>
            </a:pPr>
            <a:r>
              <a:rPr lang="it-IT" dirty="0">
                <a:latin typeface="Lucida Sans Unicode" panose="020B0602030504020204" pitchFamily="34" charset="0"/>
                <a:cs typeface="Lucida Sans Unicode" panose="020B0602030504020204" pitchFamily="34" charset="0"/>
              </a:rPr>
              <a:t>Di conseguenza, secondo la società, non sorge l’obbligo di applicare la ritenuta. </a:t>
            </a:r>
          </a:p>
        </p:txBody>
      </p:sp>
    </p:spTree>
    <p:extLst>
      <p:ext uri="{BB962C8B-B14F-4D97-AF65-F5344CB8AC3E}">
        <p14:creationId xmlns:p14="http://schemas.microsoft.com/office/powerpoint/2010/main" val="2962425733"/>
      </p:ext>
    </p:extLst>
  </p:cSld>
  <p:clrMapOvr>
    <a:masterClrMapping/>
  </p:clrMapOvr>
  <mc:AlternateContent xmlns:mc="http://schemas.openxmlformats.org/markup-compatibility/2006" xmlns:p14="http://schemas.microsoft.com/office/powerpoint/2010/main">
    <mc:Choice Requires="p14">
      <p:transition spd="slow" p14:dur="1600">
        <p14:prism dir="u"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edge">
                                      <p:cBhvr>
                                        <p:cTn id="7" dur="20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par>
                          <p:cTn id="11" fill="hold">
                            <p:stCondLst>
                              <p:cond delay="2000"/>
                            </p:stCondLst>
                            <p:childTnLst>
                              <p:par>
                                <p:cTn id="12" presetID="50" presetClass="entr" presetSubtype="0" decel="100000" fill="hold" grpId="0" nodeType="after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p:cTn id="14" dur="1000" fill="hold"/>
                                        <p:tgtEl>
                                          <p:spTgt spid="7">
                                            <p:txEl>
                                              <p:pRg st="0" end="0"/>
                                            </p:txEl>
                                          </p:spTgt>
                                        </p:tgtEl>
                                        <p:attrNameLst>
                                          <p:attrName>ppt_w</p:attrName>
                                        </p:attrNameLst>
                                      </p:cBhvr>
                                      <p:tavLst>
                                        <p:tav tm="0">
                                          <p:val>
                                            <p:strVal val="#ppt_w+.3"/>
                                          </p:val>
                                        </p:tav>
                                        <p:tav tm="100000">
                                          <p:val>
                                            <p:strVal val="#ppt_w"/>
                                          </p:val>
                                        </p:tav>
                                      </p:tavLst>
                                    </p:anim>
                                    <p:anim calcmode="lin" valueType="num">
                                      <p:cBhvr>
                                        <p:cTn id="15"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6" dur="1000"/>
                                        <p:tgtEl>
                                          <p:spTgt spid="7">
                                            <p:txEl>
                                              <p:pRg st="0" end="0"/>
                                            </p:txEl>
                                          </p:spTgt>
                                        </p:tgtEl>
                                      </p:cBhvr>
                                    </p:animEffect>
                                  </p:childTnLst>
                                </p:cTn>
                              </p:par>
                            </p:childTnLst>
                          </p:cTn>
                        </p:par>
                        <p:par>
                          <p:cTn id="17" fill="hold">
                            <p:stCondLst>
                              <p:cond delay="3000"/>
                            </p:stCondLst>
                            <p:childTnLst>
                              <p:par>
                                <p:cTn id="18" presetID="50" presetClass="entr" presetSubtype="0" decel="100000" fill="hold" grpId="0" nodeType="afterEffect">
                                  <p:stCondLst>
                                    <p:cond delay="0"/>
                                  </p:stCondLst>
                                  <p:childTnLst>
                                    <p:set>
                                      <p:cBhvr>
                                        <p:cTn id="19" dur="1" fill="hold">
                                          <p:stCondLst>
                                            <p:cond delay="0"/>
                                          </p:stCondLst>
                                        </p:cTn>
                                        <p:tgtEl>
                                          <p:spTgt spid="7">
                                            <p:txEl>
                                              <p:pRg st="1" end="1"/>
                                            </p:txEl>
                                          </p:spTgt>
                                        </p:tgtEl>
                                        <p:attrNameLst>
                                          <p:attrName>style.visibility</p:attrName>
                                        </p:attrNameLst>
                                      </p:cBhvr>
                                      <p:to>
                                        <p:strVal val="visible"/>
                                      </p:to>
                                    </p:set>
                                    <p:anim calcmode="lin" valueType="num">
                                      <p:cBhvr>
                                        <p:cTn id="20" dur="1000" fill="hold"/>
                                        <p:tgtEl>
                                          <p:spTgt spid="7">
                                            <p:txEl>
                                              <p:pRg st="1" end="1"/>
                                            </p:txEl>
                                          </p:spTgt>
                                        </p:tgtEl>
                                        <p:attrNameLst>
                                          <p:attrName>ppt_w</p:attrName>
                                        </p:attrNameLst>
                                      </p:cBhvr>
                                      <p:tavLst>
                                        <p:tav tm="0">
                                          <p:val>
                                            <p:strVal val="#ppt_w+.3"/>
                                          </p:val>
                                        </p:tav>
                                        <p:tav tm="100000">
                                          <p:val>
                                            <p:strVal val="#ppt_w"/>
                                          </p:val>
                                        </p:tav>
                                      </p:tavLst>
                                    </p:anim>
                                    <p:anim calcmode="lin" valueType="num">
                                      <p:cBhvr>
                                        <p:cTn id="21" dur="1000" fill="hold"/>
                                        <p:tgtEl>
                                          <p:spTgt spid="7">
                                            <p:txEl>
                                              <p:pRg st="1" end="1"/>
                                            </p:txEl>
                                          </p:spTgt>
                                        </p:tgtEl>
                                        <p:attrNameLst>
                                          <p:attrName>ppt_h</p:attrName>
                                        </p:attrNameLst>
                                      </p:cBhvr>
                                      <p:tavLst>
                                        <p:tav tm="0">
                                          <p:val>
                                            <p:strVal val="#ppt_h"/>
                                          </p:val>
                                        </p:tav>
                                        <p:tav tm="100000">
                                          <p:val>
                                            <p:strVal val="#ppt_h"/>
                                          </p:val>
                                        </p:tav>
                                      </p:tavLst>
                                    </p:anim>
                                    <p:animEffect transition="in" filter="fade">
                                      <p:cBhvr>
                                        <p:cTn id="22" dur="1000"/>
                                        <p:tgtEl>
                                          <p:spTgt spid="7">
                                            <p:txEl>
                                              <p:pRg st="1" end="1"/>
                                            </p:txEl>
                                          </p:spTgt>
                                        </p:tgtEl>
                                      </p:cBhvr>
                                    </p:animEffect>
                                  </p:childTnLst>
                                </p:cTn>
                              </p:par>
                            </p:childTnLst>
                          </p:cTn>
                        </p:par>
                        <p:par>
                          <p:cTn id="23" fill="hold">
                            <p:stCondLst>
                              <p:cond delay="4000"/>
                            </p:stCondLst>
                            <p:childTnLst>
                              <p:par>
                                <p:cTn id="24" presetID="50" presetClass="entr" presetSubtype="0" decel="100000" fill="hold" grpId="0" nodeType="afterEffect">
                                  <p:stCondLst>
                                    <p:cond delay="0"/>
                                  </p:stCondLst>
                                  <p:childTnLst>
                                    <p:set>
                                      <p:cBhvr>
                                        <p:cTn id="25" dur="1" fill="hold">
                                          <p:stCondLst>
                                            <p:cond delay="0"/>
                                          </p:stCondLst>
                                        </p:cTn>
                                        <p:tgtEl>
                                          <p:spTgt spid="7">
                                            <p:txEl>
                                              <p:pRg st="3" end="3"/>
                                            </p:txEl>
                                          </p:spTgt>
                                        </p:tgtEl>
                                        <p:attrNameLst>
                                          <p:attrName>style.visibility</p:attrName>
                                        </p:attrNameLst>
                                      </p:cBhvr>
                                      <p:to>
                                        <p:strVal val="visible"/>
                                      </p:to>
                                    </p:set>
                                    <p:anim calcmode="lin" valueType="num">
                                      <p:cBhvr>
                                        <p:cTn id="26" dur="1000" fill="hold"/>
                                        <p:tgtEl>
                                          <p:spTgt spid="7">
                                            <p:txEl>
                                              <p:pRg st="3" end="3"/>
                                            </p:txEl>
                                          </p:spTgt>
                                        </p:tgtEl>
                                        <p:attrNameLst>
                                          <p:attrName>ppt_w</p:attrName>
                                        </p:attrNameLst>
                                      </p:cBhvr>
                                      <p:tavLst>
                                        <p:tav tm="0">
                                          <p:val>
                                            <p:strVal val="#ppt_w+.3"/>
                                          </p:val>
                                        </p:tav>
                                        <p:tav tm="100000">
                                          <p:val>
                                            <p:strVal val="#ppt_w"/>
                                          </p:val>
                                        </p:tav>
                                      </p:tavLst>
                                    </p:anim>
                                    <p:anim calcmode="lin" valueType="num">
                                      <p:cBhvr>
                                        <p:cTn id="27" dur="1000" fill="hold"/>
                                        <p:tgtEl>
                                          <p:spTgt spid="7">
                                            <p:txEl>
                                              <p:pRg st="3" end="3"/>
                                            </p:txEl>
                                          </p:spTgt>
                                        </p:tgtEl>
                                        <p:attrNameLst>
                                          <p:attrName>ppt_h</p:attrName>
                                        </p:attrNameLst>
                                      </p:cBhvr>
                                      <p:tavLst>
                                        <p:tav tm="0">
                                          <p:val>
                                            <p:strVal val="#ppt_h"/>
                                          </p:val>
                                        </p:tav>
                                        <p:tav tm="100000">
                                          <p:val>
                                            <p:strVal val="#ppt_h"/>
                                          </p:val>
                                        </p:tav>
                                      </p:tavLst>
                                    </p:anim>
                                    <p:animEffect transition="in" filter="fade">
                                      <p:cBhvr>
                                        <p:cTn id="28" dur="1000"/>
                                        <p:tgtEl>
                                          <p:spTgt spid="7">
                                            <p:txEl>
                                              <p:pRg st="3" end="3"/>
                                            </p:txEl>
                                          </p:spTgt>
                                        </p:tgtEl>
                                      </p:cBhvr>
                                    </p:animEffect>
                                  </p:childTnLst>
                                </p:cTn>
                              </p:par>
                            </p:childTnLst>
                          </p:cTn>
                        </p:par>
                        <p:par>
                          <p:cTn id="29" fill="hold">
                            <p:stCondLst>
                              <p:cond delay="5000"/>
                            </p:stCondLst>
                            <p:childTnLst>
                              <p:par>
                                <p:cTn id="30" presetID="50" presetClass="entr" presetSubtype="0" decel="100000" fill="hold" grpId="0" nodeType="afterEffect">
                                  <p:stCondLst>
                                    <p:cond delay="0"/>
                                  </p:stCondLst>
                                  <p:childTnLst>
                                    <p:set>
                                      <p:cBhvr>
                                        <p:cTn id="31" dur="1" fill="hold">
                                          <p:stCondLst>
                                            <p:cond delay="0"/>
                                          </p:stCondLst>
                                        </p:cTn>
                                        <p:tgtEl>
                                          <p:spTgt spid="7">
                                            <p:txEl>
                                              <p:pRg st="4" end="4"/>
                                            </p:txEl>
                                          </p:spTgt>
                                        </p:tgtEl>
                                        <p:attrNameLst>
                                          <p:attrName>style.visibility</p:attrName>
                                        </p:attrNameLst>
                                      </p:cBhvr>
                                      <p:to>
                                        <p:strVal val="visible"/>
                                      </p:to>
                                    </p:set>
                                    <p:anim calcmode="lin" valueType="num">
                                      <p:cBhvr>
                                        <p:cTn id="32" dur="1000" fill="hold"/>
                                        <p:tgtEl>
                                          <p:spTgt spid="7">
                                            <p:txEl>
                                              <p:pRg st="4" end="4"/>
                                            </p:txEl>
                                          </p:spTgt>
                                        </p:tgtEl>
                                        <p:attrNameLst>
                                          <p:attrName>ppt_w</p:attrName>
                                        </p:attrNameLst>
                                      </p:cBhvr>
                                      <p:tavLst>
                                        <p:tav tm="0">
                                          <p:val>
                                            <p:strVal val="#ppt_w+.3"/>
                                          </p:val>
                                        </p:tav>
                                        <p:tav tm="100000">
                                          <p:val>
                                            <p:strVal val="#ppt_w"/>
                                          </p:val>
                                        </p:tav>
                                      </p:tavLst>
                                    </p:anim>
                                    <p:anim calcmode="lin" valueType="num">
                                      <p:cBhvr>
                                        <p:cTn id="33" dur="1000" fill="hold"/>
                                        <p:tgtEl>
                                          <p:spTgt spid="7">
                                            <p:txEl>
                                              <p:pRg st="4" end="4"/>
                                            </p:txEl>
                                          </p:spTgt>
                                        </p:tgtEl>
                                        <p:attrNameLst>
                                          <p:attrName>ppt_h</p:attrName>
                                        </p:attrNameLst>
                                      </p:cBhvr>
                                      <p:tavLst>
                                        <p:tav tm="0">
                                          <p:val>
                                            <p:strVal val="#ppt_h"/>
                                          </p:val>
                                        </p:tav>
                                        <p:tav tm="100000">
                                          <p:val>
                                            <p:strVal val="#ppt_h"/>
                                          </p:val>
                                        </p:tav>
                                      </p:tavLst>
                                    </p:anim>
                                    <p:animEffect transition="in" filter="fade">
                                      <p:cBhvr>
                                        <p:cTn id="34" dur="1000"/>
                                        <p:tgtEl>
                                          <p:spTgt spid="7">
                                            <p:txEl>
                                              <p:pRg st="4" end="4"/>
                                            </p:txEl>
                                          </p:spTgt>
                                        </p:tgtEl>
                                      </p:cBhvr>
                                    </p:animEffect>
                                  </p:childTnLst>
                                </p:cTn>
                              </p:par>
                            </p:childTnLst>
                          </p:cTn>
                        </p:par>
                        <p:par>
                          <p:cTn id="35" fill="hold">
                            <p:stCondLst>
                              <p:cond delay="6000"/>
                            </p:stCondLst>
                            <p:childTnLst>
                              <p:par>
                                <p:cTn id="36" presetID="50" presetClass="entr" presetSubtype="0" decel="100000" fill="hold" grpId="0" nodeType="afterEffect">
                                  <p:stCondLst>
                                    <p:cond delay="0"/>
                                  </p:stCondLst>
                                  <p:childTnLst>
                                    <p:set>
                                      <p:cBhvr>
                                        <p:cTn id="37" dur="1" fill="hold">
                                          <p:stCondLst>
                                            <p:cond delay="0"/>
                                          </p:stCondLst>
                                        </p:cTn>
                                        <p:tgtEl>
                                          <p:spTgt spid="7">
                                            <p:txEl>
                                              <p:pRg st="5" end="5"/>
                                            </p:txEl>
                                          </p:spTgt>
                                        </p:tgtEl>
                                        <p:attrNameLst>
                                          <p:attrName>style.visibility</p:attrName>
                                        </p:attrNameLst>
                                      </p:cBhvr>
                                      <p:to>
                                        <p:strVal val="visible"/>
                                      </p:to>
                                    </p:set>
                                    <p:anim calcmode="lin" valueType="num">
                                      <p:cBhvr>
                                        <p:cTn id="38" dur="1000" fill="hold"/>
                                        <p:tgtEl>
                                          <p:spTgt spid="7">
                                            <p:txEl>
                                              <p:pRg st="5" end="5"/>
                                            </p:txEl>
                                          </p:spTgt>
                                        </p:tgtEl>
                                        <p:attrNameLst>
                                          <p:attrName>ppt_w</p:attrName>
                                        </p:attrNameLst>
                                      </p:cBhvr>
                                      <p:tavLst>
                                        <p:tav tm="0">
                                          <p:val>
                                            <p:strVal val="#ppt_w+.3"/>
                                          </p:val>
                                        </p:tav>
                                        <p:tav tm="100000">
                                          <p:val>
                                            <p:strVal val="#ppt_w"/>
                                          </p:val>
                                        </p:tav>
                                      </p:tavLst>
                                    </p:anim>
                                    <p:anim calcmode="lin" valueType="num">
                                      <p:cBhvr>
                                        <p:cTn id="39" dur="1000" fill="hold"/>
                                        <p:tgtEl>
                                          <p:spTgt spid="7">
                                            <p:txEl>
                                              <p:pRg st="5" end="5"/>
                                            </p:txEl>
                                          </p:spTgt>
                                        </p:tgtEl>
                                        <p:attrNameLst>
                                          <p:attrName>ppt_h</p:attrName>
                                        </p:attrNameLst>
                                      </p:cBhvr>
                                      <p:tavLst>
                                        <p:tav tm="0">
                                          <p:val>
                                            <p:strVal val="#ppt_h"/>
                                          </p:val>
                                        </p:tav>
                                        <p:tav tm="100000">
                                          <p:val>
                                            <p:strVal val="#ppt_h"/>
                                          </p:val>
                                        </p:tav>
                                      </p:tavLst>
                                    </p:anim>
                                    <p:animEffect transition="in" filter="fade">
                                      <p:cBhvr>
                                        <p:cTn id="40" dur="1000"/>
                                        <p:tgtEl>
                                          <p:spTgt spid="7">
                                            <p:txEl>
                                              <p:pRg st="5" end="5"/>
                                            </p:txEl>
                                          </p:spTgt>
                                        </p:tgtEl>
                                      </p:cBhvr>
                                    </p:animEffect>
                                  </p:childTnLst>
                                </p:cTn>
                              </p:par>
                            </p:childTnLst>
                          </p:cTn>
                        </p:par>
                        <p:par>
                          <p:cTn id="41" fill="hold">
                            <p:stCondLst>
                              <p:cond delay="7000"/>
                            </p:stCondLst>
                            <p:childTnLst>
                              <p:par>
                                <p:cTn id="42" presetID="50" presetClass="entr" presetSubtype="0" decel="100000" fill="hold" grpId="0" nodeType="afterEffect">
                                  <p:stCondLst>
                                    <p:cond delay="0"/>
                                  </p:stCondLst>
                                  <p:childTnLst>
                                    <p:set>
                                      <p:cBhvr>
                                        <p:cTn id="43" dur="1" fill="hold">
                                          <p:stCondLst>
                                            <p:cond delay="0"/>
                                          </p:stCondLst>
                                        </p:cTn>
                                        <p:tgtEl>
                                          <p:spTgt spid="7">
                                            <p:txEl>
                                              <p:pRg st="7" end="7"/>
                                            </p:txEl>
                                          </p:spTgt>
                                        </p:tgtEl>
                                        <p:attrNameLst>
                                          <p:attrName>style.visibility</p:attrName>
                                        </p:attrNameLst>
                                      </p:cBhvr>
                                      <p:to>
                                        <p:strVal val="visible"/>
                                      </p:to>
                                    </p:set>
                                    <p:anim calcmode="lin" valueType="num">
                                      <p:cBhvr>
                                        <p:cTn id="44" dur="1000" fill="hold"/>
                                        <p:tgtEl>
                                          <p:spTgt spid="7">
                                            <p:txEl>
                                              <p:pRg st="7" end="7"/>
                                            </p:txEl>
                                          </p:spTgt>
                                        </p:tgtEl>
                                        <p:attrNameLst>
                                          <p:attrName>ppt_w</p:attrName>
                                        </p:attrNameLst>
                                      </p:cBhvr>
                                      <p:tavLst>
                                        <p:tav tm="0">
                                          <p:val>
                                            <p:strVal val="#ppt_w+.3"/>
                                          </p:val>
                                        </p:tav>
                                        <p:tav tm="100000">
                                          <p:val>
                                            <p:strVal val="#ppt_w"/>
                                          </p:val>
                                        </p:tav>
                                      </p:tavLst>
                                    </p:anim>
                                    <p:anim calcmode="lin" valueType="num">
                                      <p:cBhvr>
                                        <p:cTn id="45" dur="1000" fill="hold"/>
                                        <p:tgtEl>
                                          <p:spTgt spid="7">
                                            <p:txEl>
                                              <p:pRg st="7" end="7"/>
                                            </p:txEl>
                                          </p:spTgt>
                                        </p:tgtEl>
                                        <p:attrNameLst>
                                          <p:attrName>ppt_h</p:attrName>
                                        </p:attrNameLst>
                                      </p:cBhvr>
                                      <p:tavLst>
                                        <p:tav tm="0">
                                          <p:val>
                                            <p:strVal val="#ppt_h"/>
                                          </p:val>
                                        </p:tav>
                                        <p:tav tm="100000">
                                          <p:val>
                                            <p:strVal val="#ppt_h"/>
                                          </p:val>
                                        </p:tav>
                                      </p:tavLst>
                                    </p:anim>
                                    <p:animEffect transition="in" filter="fade">
                                      <p:cBhvr>
                                        <p:cTn id="46" dur="1000"/>
                                        <p:tgtEl>
                                          <p:spTgt spid="7">
                                            <p:txEl>
                                              <p:pRg st="7" end="7"/>
                                            </p:txEl>
                                          </p:spTgt>
                                        </p:tgtEl>
                                      </p:cBhvr>
                                    </p:animEffect>
                                  </p:childTnLst>
                                </p:cTn>
                              </p:par>
                            </p:childTnLst>
                          </p:cTn>
                        </p:par>
                        <p:par>
                          <p:cTn id="47" fill="hold">
                            <p:stCondLst>
                              <p:cond delay="8000"/>
                            </p:stCondLst>
                            <p:childTnLst>
                              <p:par>
                                <p:cTn id="48" presetID="50" presetClass="entr" presetSubtype="0" decel="100000" fill="hold" grpId="0" nodeType="afterEffect">
                                  <p:stCondLst>
                                    <p:cond delay="0"/>
                                  </p:stCondLst>
                                  <p:childTnLst>
                                    <p:set>
                                      <p:cBhvr>
                                        <p:cTn id="49" dur="1" fill="hold">
                                          <p:stCondLst>
                                            <p:cond delay="0"/>
                                          </p:stCondLst>
                                        </p:cTn>
                                        <p:tgtEl>
                                          <p:spTgt spid="7">
                                            <p:txEl>
                                              <p:pRg st="8" end="8"/>
                                            </p:txEl>
                                          </p:spTgt>
                                        </p:tgtEl>
                                        <p:attrNameLst>
                                          <p:attrName>style.visibility</p:attrName>
                                        </p:attrNameLst>
                                      </p:cBhvr>
                                      <p:to>
                                        <p:strVal val="visible"/>
                                      </p:to>
                                    </p:set>
                                    <p:anim calcmode="lin" valueType="num">
                                      <p:cBhvr>
                                        <p:cTn id="50" dur="1000" fill="hold"/>
                                        <p:tgtEl>
                                          <p:spTgt spid="7">
                                            <p:txEl>
                                              <p:pRg st="8" end="8"/>
                                            </p:txEl>
                                          </p:spTgt>
                                        </p:tgtEl>
                                        <p:attrNameLst>
                                          <p:attrName>ppt_w</p:attrName>
                                        </p:attrNameLst>
                                      </p:cBhvr>
                                      <p:tavLst>
                                        <p:tav tm="0">
                                          <p:val>
                                            <p:strVal val="#ppt_w+.3"/>
                                          </p:val>
                                        </p:tav>
                                        <p:tav tm="100000">
                                          <p:val>
                                            <p:strVal val="#ppt_w"/>
                                          </p:val>
                                        </p:tav>
                                      </p:tavLst>
                                    </p:anim>
                                    <p:anim calcmode="lin" valueType="num">
                                      <p:cBhvr>
                                        <p:cTn id="51" dur="1000" fill="hold"/>
                                        <p:tgtEl>
                                          <p:spTgt spid="7">
                                            <p:txEl>
                                              <p:pRg st="8" end="8"/>
                                            </p:txEl>
                                          </p:spTgt>
                                        </p:tgtEl>
                                        <p:attrNameLst>
                                          <p:attrName>ppt_h</p:attrName>
                                        </p:attrNameLst>
                                      </p:cBhvr>
                                      <p:tavLst>
                                        <p:tav tm="0">
                                          <p:val>
                                            <p:strVal val="#ppt_h"/>
                                          </p:val>
                                        </p:tav>
                                        <p:tav tm="100000">
                                          <p:val>
                                            <p:strVal val="#ppt_h"/>
                                          </p:val>
                                        </p:tav>
                                      </p:tavLst>
                                    </p:anim>
                                    <p:animEffect transition="in" filter="fade">
                                      <p:cBhvr>
                                        <p:cTn id="52" dur="1000"/>
                                        <p:tgtEl>
                                          <p:spTgt spid="7">
                                            <p:txEl>
                                              <p:pRg st="8" end="8"/>
                                            </p:txEl>
                                          </p:spTgt>
                                        </p:tgtEl>
                                      </p:cBhvr>
                                    </p:animEffect>
                                  </p:childTnLst>
                                </p:cTn>
                              </p:par>
                            </p:childTnLst>
                          </p:cTn>
                        </p:par>
                        <p:par>
                          <p:cTn id="53" fill="hold">
                            <p:stCondLst>
                              <p:cond delay="9000"/>
                            </p:stCondLst>
                            <p:childTnLst>
                              <p:par>
                                <p:cTn id="54" presetID="50" presetClass="entr" presetSubtype="0" decel="100000" fill="hold" grpId="0" nodeType="afterEffect">
                                  <p:stCondLst>
                                    <p:cond delay="0"/>
                                  </p:stCondLst>
                                  <p:childTnLst>
                                    <p:set>
                                      <p:cBhvr>
                                        <p:cTn id="55" dur="1" fill="hold">
                                          <p:stCondLst>
                                            <p:cond delay="0"/>
                                          </p:stCondLst>
                                        </p:cTn>
                                        <p:tgtEl>
                                          <p:spTgt spid="7">
                                            <p:txEl>
                                              <p:pRg st="9" end="9"/>
                                            </p:txEl>
                                          </p:spTgt>
                                        </p:tgtEl>
                                        <p:attrNameLst>
                                          <p:attrName>style.visibility</p:attrName>
                                        </p:attrNameLst>
                                      </p:cBhvr>
                                      <p:to>
                                        <p:strVal val="visible"/>
                                      </p:to>
                                    </p:set>
                                    <p:anim calcmode="lin" valueType="num">
                                      <p:cBhvr>
                                        <p:cTn id="56" dur="1000" fill="hold"/>
                                        <p:tgtEl>
                                          <p:spTgt spid="7">
                                            <p:txEl>
                                              <p:pRg st="9" end="9"/>
                                            </p:txEl>
                                          </p:spTgt>
                                        </p:tgtEl>
                                        <p:attrNameLst>
                                          <p:attrName>ppt_w</p:attrName>
                                        </p:attrNameLst>
                                      </p:cBhvr>
                                      <p:tavLst>
                                        <p:tav tm="0">
                                          <p:val>
                                            <p:strVal val="#ppt_w+.3"/>
                                          </p:val>
                                        </p:tav>
                                        <p:tav tm="100000">
                                          <p:val>
                                            <p:strVal val="#ppt_w"/>
                                          </p:val>
                                        </p:tav>
                                      </p:tavLst>
                                    </p:anim>
                                    <p:anim calcmode="lin" valueType="num">
                                      <p:cBhvr>
                                        <p:cTn id="57" dur="1000" fill="hold"/>
                                        <p:tgtEl>
                                          <p:spTgt spid="7">
                                            <p:txEl>
                                              <p:pRg st="9" end="9"/>
                                            </p:txEl>
                                          </p:spTgt>
                                        </p:tgtEl>
                                        <p:attrNameLst>
                                          <p:attrName>ppt_h</p:attrName>
                                        </p:attrNameLst>
                                      </p:cBhvr>
                                      <p:tavLst>
                                        <p:tav tm="0">
                                          <p:val>
                                            <p:strVal val="#ppt_h"/>
                                          </p:val>
                                        </p:tav>
                                        <p:tav tm="100000">
                                          <p:val>
                                            <p:strVal val="#ppt_h"/>
                                          </p:val>
                                        </p:tav>
                                      </p:tavLst>
                                    </p:anim>
                                    <p:animEffect transition="in" filter="fade">
                                      <p:cBhvr>
                                        <p:cTn id="58" dur="1000"/>
                                        <p:tgtEl>
                                          <p:spTgt spid="7">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543D7-FDD6-8BB9-43F9-A2CC49873A72}"/>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49597569-CC14-4266-EEC6-DEE85D2F27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a:ln>
            <a:solidFill>
              <a:schemeClr val="tx1"/>
            </a:solidFill>
          </a:ln>
        </p:spPr>
      </p:pic>
      <p:sp>
        <p:nvSpPr>
          <p:cNvPr id="3" name="Rettangolo 2">
            <a:extLst>
              <a:ext uri="{FF2B5EF4-FFF2-40B4-BE49-F238E27FC236}">
                <a16:creationId xmlns:a16="http://schemas.microsoft.com/office/drawing/2014/main" id="{8805CF06-2735-54DF-8DAF-7A0E1FB6DF0B}"/>
              </a:ext>
            </a:extLst>
          </p:cNvPr>
          <p:cNvSpPr/>
          <p:nvPr/>
        </p:nvSpPr>
        <p:spPr>
          <a:xfrm>
            <a:off x="725864" y="745831"/>
            <a:ext cx="10850251" cy="5458120"/>
          </a:xfrm>
          <a:prstGeom prst="rect">
            <a:avLst/>
          </a:prstGeom>
          <a:solidFill>
            <a:schemeClr val="bg1"/>
          </a:solidFill>
          <a:ln w="127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pic>
        <p:nvPicPr>
          <p:cNvPr id="5" name="Immagine 4">
            <a:extLst>
              <a:ext uri="{FF2B5EF4-FFF2-40B4-BE49-F238E27FC236}">
                <a16:creationId xmlns:a16="http://schemas.microsoft.com/office/drawing/2014/main" id="{F5DF6C14-0DB7-C7F8-4BEA-A042D7E6BE8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86022" y="856044"/>
            <a:ext cx="5480114" cy="5156462"/>
          </a:xfrm>
          <a:prstGeom prst="rect">
            <a:avLst/>
          </a:prstGeom>
        </p:spPr>
      </p:pic>
      <p:sp>
        <p:nvSpPr>
          <p:cNvPr id="6" name="CasellaDiTesto 5">
            <a:extLst>
              <a:ext uri="{FF2B5EF4-FFF2-40B4-BE49-F238E27FC236}">
                <a16:creationId xmlns:a16="http://schemas.microsoft.com/office/drawing/2014/main" id="{13687433-58F9-E65C-D48D-C9AA5E58BFBD}"/>
              </a:ext>
            </a:extLst>
          </p:cNvPr>
          <p:cNvSpPr txBox="1"/>
          <p:nvPr/>
        </p:nvSpPr>
        <p:spPr>
          <a:xfrm>
            <a:off x="1036949" y="845494"/>
            <a:ext cx="5480114" cy="5186035"/>
          </a:xfrm>
          <a:prstGeom prst="rect">
            <a:avLst/>
          </a:prstGeom>
          <a:noFill/>
        </p:spPr>
        <p:txBody>
          <a:bodyPr wrap="square" rtlCol="0">
            <a:spAutoFit/>
          </a:bodyPr>
          <a:lstStyle/>
          <a:p>
            <a:pPr algn="ctr"/>
            <a:r>
              <a:rPr lang="it-IT" sz="2000" b="1" dirty="0">
                <a:latin typeface="Engravers MT" panose="02090707080505020304" pitchFamily="18" charset="0"/>
              </a:rPr>
              <a:t>POSIZIONE dell’AGENZIA DELLE ENTRATE</a:t>
            </a:r>
          </a:p>
          <a:p>
            <a:endParaRPr lang="it-IT" sz="1700" dirty="0">
              <a:latin typeface="Lucida Sans Unicode" panose="020B0602030504020204" pitchFamily="34" charset="0"/>
              <a:cs typeface="Lucida Sans Unicode" panose="020B0602030504020204" pitchFamily="34" charset="0"/>
            </a:endParaRP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L’Agenzia ha emesso un avviso di accertamento per mancata applicazione della ritenuta sul TFM. </a:t>
            </a:r>
          </a:p>
          <a:p>
            <a:r>
              <a:rPr lang="it-IT" sz="1700" dirty="0">
                <a:latin typeface="Lucida Sans Unicode" panose="020B0602030504020204" pitchFamily="34" charset="0"/>
                <a:cs typeface="Lucida Sans Unicode" panose="020B0602030504020204" pitchFamily="34" charset="0"/>
              </a:rPr>
              <a:t> </a:t>
            </a: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La società aveva registrato in contabilità un “incasso giuridico” senza pagamento materiale agli eredi (nonché soci).</a:t>
            </a:r>
          </a:p>
          <a:p>
            <a:r>
              <a:rPr lang="it-IT" sz="1700" dirty="0">
                <a:latin typeface="Lucida Sans Unicode" panose="020B0602030504020204" pitchFamily="34" charset="0"/>
                <a:cs typeface="Lucida Sans Unicode" panose="020B0602030504020204" pitchFamily="34" charset="0"/>
              </a:rPr>
              <a:t>  </a:t>
            </a: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La somma è stata contabilmente “girata” come finanziamento dei soci.</a:t>
            </a:r>
          </a:p>
          <a:p>
            <a:r>
              <a:rPr lang="it-IT" sz="1700" dirty="0">
                <a:latin typeface="Lucida Sans Unicode" panose="020B0602030504020204" pitchFamily="34" charset="0"/>
                <a:cs typeface="Lucida Sans Unicode" panose="020B0602030504020204" pitchFamily="34" charset="0"/>
              </a:rPr>
              <a:t>  </a:t>
            </a:r>
          </a:p>
          <a:p>
            <a:pPr marL="342900" indent="-342900">
              <a:buFont typeface="Arial" panose="020B0604020202020204" pitchFamily="34" charset="0"/>
              <a:buChar char="•"/>
            </a:pPr>
            <a:r>
              <a:rPr lang="it-IT" sz="1700" dirty="0">
                <a:latin typeface="Lucida Sans Unicode" panose="020B0602030504020204" pitchFamily="34" charset="0"/>
                <a:cs typeface="Lucida Sans Unicode" panose="020B0602030504020204" pitchFamily="34" charset="0"/>
              </a:rPr>
              <a:t>L’operazione, pur non avendo un movimento fisico di denaro, ha arricchito il patrimonio societario generando un’insussistenza del passivo. Quindi è considerata fiscalmente un incasso tassabile. </a:t>
            </a:r>
          </a:p>
        </p:txBody>
      </p:sp>
    </p:spTree>
    <p:extLst>
      <p:ext uri="{BB962C8B-B14F-4D97-AF65-F5344CB8AC3E}">
        <p14:creationId xmlns:p14="http://schemas.microsoft.com/office/powerpoint/2010/main" val="938717852"/>
      </p:ext>
    </p:extLst>
  </p:cSld>
  <p:clrMapOvr>
    <a:masterClrMapping/>
  </p:clrMapOvr>
  <mc:AlternateContent xmlns:mc="http://schemas.openxmlformats.org/markup-compatibility/2006" xmlns:p14="http://schemas.microsoft.com/office/powerpoint/2010/main">
    <mc:Choice Requires="p14">
      <p:transition spd="slow" p14:dur="1600">
        <p14:prism dir="d"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14" presetClass="entr" presetSubtype="1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par>
                                <p:cTn id="12" presetID="21" presetClass="entr" presetSubtype="1"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heel(1)">
                                      <p:cBhvr>
                                        <p:cTn id="14"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23EAD-7FCA-2D23-5D93-42B88A08A424}"/>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795B5A26-F88C-FDBD-6254-308629F777F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Immagine 3">
            <a:extLst>
              <a:ext uri="{FF2B5EF4-FFF2-40B4-BE49-F238E27FC236}">
                <a16:creationId xmlns:a16="http://schemas.microsoft.com/office/drawing/2014/main" id="{6CC64BA5-B620-9D1A-60B9-AD42B8B3E750}"/>
              </a:ext>
            </a:extLst>
          </p:cNvPr>
          <p:cNvPicPr>
            <a:picLocks noChangeAspect="1"/>
          </p:cNvPicPr>
          <p:nvPr/>
        </p:nvPicPr>
        <p:blipFill>
          <a:blip r:embed="rId3">
            <a:extLst>
              <a:ext uri="{28A0092B-C50C-407E-A947-70E740481C1C}">
                <a14:useLocalDpi xmlns:a14="http://schemas.microsoft.com/office/drawing/2010/main" val="0"/>
              </a:ext>
            </a:extLst>
          </a:blip>
          <a:srcRect l="22083" t="9886" r="22397" b="10818"/>
          <a:stretch>
            <a:fillRect/>
          </a:stretch>
        </p:blipFill>
        <p:spPr>
          <a:xfrm rot="16200000">
            <a:off x="3229494" y="-2032462"/>
            <a:ext cx="5685906" cy="11080865"/>
          </a:xfrm>
          <a:prstGeom prst="rect">
            <a:avLst/>
          </a:prstGeom>
          <a:ln w="6350">
            <a:noFill/>
          </a:ln>
          <a:effectLst>
            <a:softEdge rad="127000"/>
          </a:effectLst>
        </p:spPr>
      </p:pic>
      <p:sp>
        <p:nvSpPr>
          <p:cNvPr id="5" name="CasellaDiTesto 4">
            <a:extLst>
              <a:ext uri="{FF2B5EF4-FFF2-40B4-BE49-F238E27FC236}">
                <a16:creationId xmlns:a16="http://schemas.microsoft.com/office/drawing/2014/main" id="{CF0F0637-C5EA-BF42-3CA1-0D3F20E05C1B}"/>
              </a:ext>
            </a:extLst>
          </p:cNvPr>
          <p:cNvSpPr txBox="1"/>
          <p:nvPr/>
        </p:nvSpPr>
        <p:spPr>
          <a:xfrm>
            <a:off x="681644" y="796826"/>
            <a:ext cx="10748355" cy="5601533"/>
          </a:xfrm>
          <a:prstGeom prst="rect">
            <a:avLst/>
          </a:prstGeom>
          <a:noFill/>
        </p:spPr>
        <p:txBody>
          <a:bodyPr wrap="square" rtlCol="0">
            <a:spAutoFit/>
          </a:bodyPr>
          <a:lstStyle/>
          <a:p>
            <a:pPr algn="ctr"/>
            <a:r>
              <a:rPr lang="it-IT" sz="2200" dirty="0">
                <a:latin typeface="Copperplate Gothic Bold" panose="020E0705020206020404" pitchFamily="34" charset="0"/>
              </a:rPr>
              <a:t>Fatti di Causa</a:t>
            </a:r>
          </a:p>
          <a:p>
            <a:endParaRPr lang="it-IT" sz="2200" dirty="0">
              <a:latin typeface="Copperplate Gothic Bold" panose="020E0705020206020404" pitchFamily="34" charset="0"/>
            </a:endParaRPr>
          </a:p>
          <a:p>
            <a:pPr marL="342900" indent="-342900">
              <a:buFont typeface="+mj-lt"/>
              <a:buAutoNum type="arabicPeriod"/>
            </a:pPr>
            <a:r>
              <a:rPr lang="it-IT" dirty="0">
                <a:latin typeface="Copperplate Gothic Bold" panose="020E0705020206020404" pitchFamily="34" charset="0"/>
              </a:rPr>
              <a:t>Gli eredi, rinunciando all’eredità, conferiscono alla società Royal Fish l’ammontare del TFM aumentandone il patrimonio sociale.</a:t>
            </a:r>
          </a:p>
          <a:p>
            <a:pPr marL="342900" indent="-342900">
              <a:buFont typeface="+mj-lt"/>
              <a:buAutoNum type="arabicPeriod"/>
            </a:pPr>
            <a:endParaRPr lang="it-IT" dirty="0">
              <a:latin typeface="Copperplate Gothic Bold" panose="020E0705020206020404" pitchFamily="34" charset="0"/>
            </a:endParaRPr>
          </a:p>
          <a:p>
            <a:pPr marL="342900" indent="-342900">
              <a:buFont typeface="+mj-lt"/>
              <a:buAutoNum type="arabicPeriod"/>
            </a:pPr>
            <a:r>
              <a:rPr lang="it-IT" dirty="0">
                <a:latin typeface="Copperplate Gothic Bold" panose="020E0705020206020404" pitchFamily="34" charset="0"/>
              </a:rPr>
              <a:t>In quanto soci, ottengono un vantaggio economico che si traduce con l’aumento del valore delle loro partecipazioni. </a:t>
            </a:r>
          </a:p>
          <a:p>
            <a:pPr marL="342900" indent="-342900">
              <a:buFont typeface="+mj-lt"/>
              <a:buAutoNum type="arabicPeriod"/>
            </a:pPr>
            <a:endParaRPr lang="it-IT" dirty="0">
              <a:latin typeface="Copperplate Gothic Bold" panose="020E0705020206020404" pitchFamily="34" charset="0"/>
            </a:endParaRPr>
          </a:p>
          <a:p>
            <a:pPr marL="342900" indent="-342900">
              <a:buFont typeface="+mj-lt"/>
              <a:buAutoNum type="arabicPeriod"/>
            </a:pPr>
            <a:r>
              <a:rPr lang="it-IT" dirty="0">
                <a:latin typeface="Copperplate Gothic Bold" panose="020E0705020206020404" pitchFamily="34" charset="0"/>
              </a:rPr>
              <a:t>L’ Agenzia delle Entrate considera l’operazione imponibile (tramite ritenuta) e notifica un avviso di accertamento. </a:t>
            </a:r>
          </a:p>
          <a:p>
            <a:pPr marL="342900" indent="-342900">
              <a:buFont typeface="+mj-lt"/>
              <a:buAutoNum type="arabicPeriod"/>
            </a:pPr>
            <a:endParaRPr lang="it-IT" dirty="0">
              <a:latin typeface="Copperplate Gothic Bold" panose="020E0705020206020404" pitchFamily="34" charset="0"/>
            </a:endParaRPr>
          </a:p>
          <a:p>
            <a:pPr marL="342900" indent="-342900">
              <a:buFont typeface="+mj-lt"/>
              <a:buAutoNum type="arabicPeriod"/>
            </a:pPr>
            <a:r>
              <a:rPr lang="it-IT" dirty="0">
                <a:latin typeface="Copperplate Gothic Bold" panose="020E0705020206020404" pitchFamily="34" charset="0"/>
              </a:rPr>
              <a:t>La società propone ricorso sostenendo che si tratti dell’effetto del trasferimento iure </a:t>
            </a:r>
            <a:r>
              <a:rPr lang="it-IT" dirty="0" err="1">
                <a:latin typeface="Copperplate Gothic Bold" panose="020E0705020206020404" pitchFamily="34" charset="0"/>
              </a:rPr>
              <a:t>successionis</a:t>
            </a:r>
            <a:r>
              <a:rPr lang="it-IT" dirty="0">
                <a:latin typeface="Copperplate Gothic Bold" panose="020E0705020206020404" pitchFamily="34" charset="0"/>
              </a:rPr>
              <a:t> (</a:t>
            </a:r>
            <a:r>
              <a:rPr lang="it-IT" dirty="0" err="1">
                <a:latin typeface="Copperplate Gothic Bold" panose="020E0705020206020404" pitchFamily="34" charset="0"/>
              </a:rPr>
              <a:t>fictio</a:t>
            </a:r>
            <a:r>
              <a:rPr lang="it-IT" dirty="0">
                <a:latin typeface="Copperplate Gothic Bold" panose="020E0705020206020404" pitchFamily="34" charset="0"/>
              </a:rPr>
              <a:t> iuris), ma il ricorso viene rigettato. </a:t>
            </a:r>
          </a:p>
          <a:p>
            <a:pPr marL="342900" indent="-342900">
              <a:buFont typeface="+mj-lt"/>
              <a:buAutoNum type="arabicPeriod"/>
            </a:pPr>
            <a:endParaRPr lang="it-IT" dirty="0">
              <a:latin typeface="Copperplate Gothic Bold" panose="020E0705020206020404" pitchFamily="34" charset="0"/>
            </a:endParaRPr>
          </a:p>
          <a:p>
            <a:pPr marL="342900" indent="-342900">
              <a:buFont typeface="+mj-lt"/>
              <a:buAutoNum type="arabicPeriod"/>
            </a:pPr>
            <a:r>
              <a:rPr lang="it-IT" dirty="0">
                <a:latin typeface="Copperplate Gothic Bold" panose="020E0705020206020404" pitchFamily="34" charset="0"/>
              </a:rPr>
              <a:t>La Cassazione conferma la tesi dell’Agenzia: anche senza incasso materiale (incasso giuridico), l’importo è utilizzato e costituisce presupposto di tassazione. </a:t>
            </a:r>
          </a:p>
          <a:p>
            <a:pPr marL="457200" indent="-457200">
              <a:buFont typeface="+mj-lt"/>
              <a:buAutoNum type="arabicPeriod"/>
            </a:pPr>
            <a:endParaRPr lang="it-IT" sz="2200" dirty="0">
              <a:latin typeface="Copperplate Gothic Bold" panose="020E0705020206020404" pitchFamily="34" charset="0"/>
            </a:endParaRPr>
          </a:p>
          <a:p>
            <a:endParaRPr lang="it-IT" sz="2200" dirty="0">
              <a:latin typeface="Copperplate Gothic Bold" panose="020E0705020206020404" pitchFamily="34" charset="0"/>
            </a:endParaRPr>
          </a:p>
        </p:txBody>
      </p:sp>
    </p:spTree>
    <p:extLst>
      <p:ext uri="{BB962C8B-B14F-4D97-AF65-F5344CB8AC3E}">
        <p14:creationId xmlns:p14="http://schemas.microsoft.com/office/powerpoint/2010/main" val="426244338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2500"/>
                                        <p:tgtEl>
                                          <p:spTgt spid="4"/>
                                        </p:tgtEl>
                                      </p:cBhvr>
                                    </p:animEffect>
                                  </p:childTnLst>
                                </p:cTn>
                              </p:par>
                            </p:childTnLst>
                          </p:cTn>
                        </p:par>
                        <p:par>
                          <p:cTn id="8" fill="hold">
                            <p:stCondLst>
                              <p:cond delay="2500"/>
                            </p:stCondLst>
                            <p:childTnLst>
                              <p:par>
                                <p:cTn id="9" presetID="26"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down)">
                                      <p:cBhvr>
                                        <p:cTn id="11" dur="580">
                                          <p:stCondLst>
                                            <p:cond delay="0"/>
                                          </p:stCondLst>
                                        </p:cTn>
                                        <p:tgtEl>
                                          <p:spTgt spid="5"/>
                                        </p:tgtEl>
                                      </p:cBhvr>
                                    </p:animEffect>
                                    <p:anim calcmode="lin" valueType="num">
                                      <p:cBhvr>
                                        <p:cTn id="1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7" dur="26">
                                          <p:stCondLst>
                                            <p:cond delay="650"/>
                                          </p:stCondLst>
                                        </p:cTn>
                                        <p:tgtEl>
                                          <p:spTgt spid="5"/>
                                        </p:tgtEl>
                                      </p:cBhvr>
                                      <p:to x="100000" y="60000"/>
                                    </p:animScale>
                                    <p:animScale>
                                      <p:cBhvr>
                                        <p:cTn id="18" dur="166" decel="50000">
                                          <p:stCondLst>
                                            <p:cond delay="676"/>
                                          </p:stCondLst>
                                        </p:cTn>
                                        <p:tgtEl>
                                          <p:spTgt spid="5"/>
                                        </p:tgtEl>
                                      </p:cBhvr>
                                      <p:to x="100000" y="100000"/>
                                    </p:animScale>
                                    <p:animScale>
                                      <p:cBhvr>
                                        <p:cTn id="19" dur="26">
                                          <p:stCondLst>
                                            <p:cond delay="1312"/>
                                          </p:stCondLst>
                                        </p:cTn>
                                        <p:tgtEl>
                                          <p:spTgt spid="5"/>
                                        </p:tgtEl>
                                      </p:cBhvr>
                                      <p:to x="100000" y="80000"/>
                                    </p:animScale>
                                    <p:animScale>
                                      <p:cBhvr>
                                        <p:cTn id="20" dur="166" decel="50000">
                                          <p:stCondLst>
                                            <p:cond delay="1338"/>
                                          </p:stCondLst>
                                        </p:cTn>
                                        <p:tgtEl>
                                          <p:spTgt spid="5"/>
                                        </p:tgtEl>
                                      </p:cBhvr>
                                      <p:to x="100000" y="100000"/>
                                    </p:animScale>
                                    <p:animScale>
                                      <p:cBhvr>
                                        <p:cTn id="21" dur="26">
                                          <p:stCondLst>
                                            <p:cond delay="1642"/>
                                          </p:stCondLst>
                                        </p:cTn>
                                        <p:tgtEl>
                                          <p:spTgt spid="5"/>
                                        </p:tgtEl>
                                      </p:cBhvr>
                                      <p:to x="100000" y="90000"/>
                                    </p:animScale>
                                    <p:animScale>
                                      <p:cBhvr>
                                        <p:cTn id="22" dur="166" decel="50000">
                                          <p:stCondLst>
                                            <p:cond delay="1668"/>
                                          </p:stCondLst>
                                        </p:cTn>
                                        <p:tgtEl>
                                          <p:spTgt spid="5"/>
                                        </p:tgtEl>
                                      </p:cBhvr>
                                      <p:to x="100000" y="100000"/>
                                    </p:animScale>
                                    <p:animScale>
                                      <p:cBhvr>
                                        <p:cTn id="23" dur="26">
                                          <p:stCondLst>
                                            <p:cond delay="1808"/>
                                          </p:stCondLst>
                                        </p:cTn>
                                        <p:tgtEl>
                                          <p:spTgt spid="5"/>
                                        </p:tgtEl>
                                      </p:cBhvr>
                                      <p:to x="100000" y="95000"/>
                                    </p:animScale>
                                    <p:animScale>
                                      <p:cBhvr>
                                        <p:cTn id="2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EBF0F9-44A9-A625-8456-57C65737B85B}"/>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65A32213-7FB3-4FE1-8EA0-90DAB0EE76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mc:AlternateContent xmlns:mc="http://schemas.openxmlformats.org/markup-compatibility/2006">
        <mc:Choice xmlns:am3d="http://schemas.microsoft.com/office/drawing/2017/model3d" Requires="am3d">
          <p:graphicFrame>
            <p:nvGraphicFramePr>
              <p:cNvPr id="5" name="Modello 3D 4" descr="Freccia">
                <a:extLst>
                  <a:ext uri="{FF2B5EF4-FFF2-40B4-BE49-F238E27FC236}">
                    <a16:creationId xmlns:a16="http://schemas.microsoft.com/office/drawing/2014/main" id="{F2B7EFDB-E677-B42E-33B8-9564365E7F82}"/>
                  </a:ext>
                </a:extLst>
              </p:cNvPr>
              <p:cNvGraphicFramePr>
                <a:graphicFrameLocks noChangeAspect="1"/>
              </p:cNvGraphicFramePr>
              <p:nvPr>
                <p:extLst>
                  <p:ext uri="{D42A27DB-BD31-4B8C-83A1-F6EECF244321}">
                    <p14:modId xmlns:p14="http://schemas.microsoft.com/office/powerpoint/2010/main" val="2580683057"/>
                  </p:ext>
                </p:extLst>
              </p:nvPr>
            </p:nvGraphicFramePr>
            <p:xfrm>
              <a:off x="4786435" y="1662264"/>
              <a:ext cx="2619127" cy="3228669"/>
            </p:xfrm>
            <a:graphic>
              <a:graphicData uri="http://schemas.microsoft.com/office/drawing/2017/model3d">
                <am3d:model3d r:embed="rId3">
                  <am3d:spPr>
                    <a:xfrm>
                      <a:off x="0" y="0"/>
                      <a:ext cx="2619127" cy="3228669"/>
                    </a:xfrm>
                    <a:prstGeom prst="rect">
                      <a:avLst/>
                    </a:prstGeom>
                  </am3d:spPr>
                  <am3d:camera>
                    <am3d:pos x="0" y="0" z="65703258"/>
                    <am3d:up dx="0" dy="36000000" dz="0"/>
                    <am3d:lookAt x="0" y="0" z="0"/>
                    <am3d:perspective fov="2700000"/>
                  </am3d:camera>
                  <am3d:trans>
                    <am3d:meterPerModelUnit n="544604603" d="1000000"/>
                    <am3d:preTrans dx="0" dy="0" dz="0"/>
                    <am3d:scale>
                      <am3d:sx n="1000000" d="1000000"/>
                      <am3d:sy n="1000000" d="1000000"/>
                      <am3d:sz n="1000000" d="1000000"/>
                    </am3d:scale>
                    <am3d:rot ax="693569" ay="2510909" az="466224"/>
                    <am3d:postTrans dx="0" dy="0" dz="0"/>
                  </am3d:trans>
                  <am3d:raster rName="Office3DRenderer" rVer="16.0.8326">
                    <am3d:blip r:embed="rId4"/>
                  </am3d:raster>
                  <am3d:objViewport viewportSz="465728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5" name="Modello 3D 4" descr="Freccia">
                <a:extLst>
                  <a:ext uri="{FF2B5EF4-FFF2-40B4-BE49-F238E27FC236}">
                    <a16:creationId xmlns:a16="http://schemas.microsoft.com/office/drawing/2014/main" id="{F2B7EFDB-E677-B42E-33B8-9564365E7F82}"/>
                  </a:ext>
                </a:extLst>
              </p:cNvPr>
              <p:cNvPicPr>
                <a:picLocks noGrp="1" noRot="1" noChangeAspect="1" noMove="1" noResize="1" noEditPoints="1" noAdjustHandles="1" noChangeArrowheads="1" noChangeShapeType="1" noCrop="1"/>
              </p:cNvPicPr>
              <p:nvPr/>
            </p:nvPicPr>
            <p:blipFill>
              <a:blip r:embed="rId4"/>
              <a:stretch>
                <a:fillRect/>
              </a:stretch>
            </p:blipFill>
            <p:spPr>
              <a:xfrm>
                <a:off x="4786435" y="1662264"/>
                <a:ext cx="2619127" cy="3228669"/>
              </a:xfrm>
              <a:prstGeom prst="rect">
                <a:avLst/>
              </a:prstGeom>
            </p:spPr>
          </p:pic>
        </mc:Fallback>
      </mc:AlternateContent>
      <p:sp>
        <p:nvSpPr>
          <p:cNvPr id="7" name="AutoShape 4" descr="Risultato immagine per carta ingiallita">
            <a:extLst>
              <a:ext uri="{FF2B5EF4-FFF2-40B4-BE49-F238E27FC236}">
                <a16:creationId xmlns:a16="http://schemas.microsoft.com/office/drawing/2014/main" id="{9251EA95-C6F9-4274-0A94-C744FDF00248}"/>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sp>
        <p:nvSpPr>
          <p:cNvPr id="6" name="AutoShape 2" descr="Risultato immagine per carta ingiallita">
            <a:extLst>
              <a:ext uri="{FF2B5EF4-FFF2-40B4-BE49-F238E27FC236}">
                <a16:creationId xmlns:a16="http://schemas.microsoft.com/office/drawing/2014/main" id="{56629834-FF99-A907-5F95-B6005BED025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it-IT"/>
          </a:p>
        </p:txBody>
      </p:sp>
      <p:pic>
        <p:nvPicPr>
          <p:cNvPr id="9" name="Immagine 8">
            <a:extLst>
              <a:ext uri="{FF2B5EF4-FFF2-40B4-BE49-F238E27FC236}">
                <a16:creationId xmlns:a16="http://schemas.microsoft.com/office/drawing/2014/main" id="{C134871E-B33B-399A-7A6A-47923BE1E3EF}"/>
              </a:ext>
            </a:extLst>
          </p:cNvPr>
          <p:cNvPicPr>
            <a:picLocks noChangeAspect="1"/>
          </p:cNvPicPr>
          <p:nvPr/>
        </p:nvPicPr>
        <p:blipFill>
          <a:blip r:embed="rId5"/>
          <a:stretch>
            <a:fillRect/>
          </a:stretch>
        </p:blipFill>
        <p:spPr>
          <a:xfrm>
            <a:off x="627529" y="1237130"/>
            <a:ext cx="3872753" cy="4078940"/>
          </a:xfrm>
          <a:prstGeom prst="rect">
            <a:avLst/>
          </a:prstGeom>
          <a:ln w="19050">
            <a:solidFill>
              <a:schemeClr val="tx1"/>
            </a:solidFill>
          </a:ln>
        </p:spPr>
      </p:pic>
      <p:pic>
        <p:nvPicPr>
          <p:cNvPr id="10" name="Immagine 9">
            <a:extLst>
              <a:ext uri="{FF2B5EF4-FFF2-40B4-BE49-F238E27FC236}">
                <a16:creationId xmlns:a16="http://schemas.microsoft.com/office/drawing/2014/main" id="{D3007897-9954-F3AE-00AF-5DDFB5AEC899}"/>
              </a:ext>
            </a:extLst>
          </p:cNvPr>
          <p:cNvPicPr>
            <a:picLocks noChangeAspect="1"/>
          </p:cNvPicPr>
          <p:nvPr/>
        </p:nvPicPr>
        <p:blipFill>
          <a:blip r:embed="rId6"/>
          <a:stretch>
            <a:fillRect/>
          </a:stretch>
        </p:blipFill>
        <p:spPr>
          <a:xfrm>
            <a:off x="7709645" y="1250939"/>
            <a:ext cx="3871296" cy="4078577"/>
          </a:xfrm>
          <a:prstGeom prst="rect">
            <a:avLst/>
          </a:prstGeom>
          <a:ln w="19050">
            <a:solidFill>
              <a:schemeClr val="tx1"/>
            </a:solidFill>
          </a:ln>
        </p:spPr>
      </p:pic>
      <p:sp>
        <p:nvSpPr>
          <p:cNvPr id="11" name="CasellaDiTesto 10">
            <a:extLst>
              <a:ext uri="{FF2B5EF4-FFF2-40B4-BE49-F238E27FC236}">
                <a16:creationId xmlns:a16="http://schemas.microsoft.com/office/drawing/2014/main" id="{D1CCAD30-9EE8-3319-51A7-76B32581DDD6}"/>
              </a:ext>
            </a:extLst>
          </p:cNvPr>
          <p:cNvSpPr txBox="1"/>
          <p:nvPr/>
        </p:nvSpPr>
        <p:spPr>
          <a:xfrm>
            <a:off x="627529" y="1250939"/>
            <a:ext cx="3792071" cy="3508653"/>
          </a:xfrm>
          <a:prstGeom prst="rect">
            <a:avLst/>
          </a:prstGeom>
          <a:noFill/>
        </p:spPr>
        <p:txBody>
          <a:bodyPr wrap="square" rtlCol="0">
            <a:spAutoFit/>
          </a:bodyPr>
          <a:lstStyle/>
          <a:p>
            <a:pPr algn="ctr"/>
            <a:r>
              <a:rPr lang="it-IT" sz="3000" dirty="0">
                <a:latin typeface="Gabriola" panose="04040605051002020D02" pitchFamily="82" charset="0"/>
              </a:rPr>
              <a:t>Leggi fondamentali</a:t>
            </a:r>
          </a:p>
          <a:p>
            <a:endParaRPr lang="it-IT" dirty="0">
              <a:latin typeface="Gabriola" panose="04040605051002020D02" pitchFamily="82" charset="0"/>
            </a:endParaRPr>
          </a:p>
          <a:p>
            <a:endParaRPr lang="it-IT" dirty="0">
              <a:latin typeface="Gabriola" panose="04040605051002020D02" pitchFamily="82" charset="0"/>
            </a:endParaRPr>
          </a:p>
          <a:p>
            <a:r>
              <a:rPr lang="it-IT" sz="2600" dirty="0">
                <a:latin typeface="Gabriola" panose="04040605051002020D02" pitchFamily="82" charset="0"/>
              </a:rPr>
              <a:t>Prima di approfondire la decisione del giudice, e quindi terminare la nostra analisi, è importante soffermarsi sulle leggi che hanno determinato il risultato di questo processo.</a:t>
            </a:r>
          </a:p>
        </p:txBody>
      </p:sp>
      <p:sp>
        <p:nvSpPr>
          <p:cNvPr id="12" name="CasellaDiTesto 11">
            <a:extLst>
              <a:ext uri="{FF2B5EF4-FFF2-40B4-BE49-F238E27FC236}">
                <a16:creationId xmlns:a16="http://schemas.microsoft.com/office/drawing/2014/main" id="{28BC05BB-7494-3D8A-EAA3-C280B81C87A8}"/>
              </a:ext>
            </a:extLst>
          </p:cNvPr>
          <p:cNvSpPr txBox="1"/>
          <p:nvPr/>
        </p:nvSpPr>
        <p:spPr>
          <a:xfrm>
            <a:off x="7772400" y="1317812"/>
            <a:ext cx="3720353" cy="3893374"/>
          </a:xfrm>
          <a:prstGeom prst="rect">
            <a:avLst/>
          </a:prstGeom>
          <a:noFill/>
        </p:spPr>
        <p:txBody>
          <a:bodyPr wrap="square" rtlCol="0">
            <a:spAutoFit/>
          </a:bodyPr>
          <a:lstStyle/>
          <a:p>
            <a:pPr marL="342900" indent="-342900">
              <a:buFont typeface="Arial" panose="020B0604020202020204" pitchFamily="34" charset="0"/>
              <a:buChar char="•"/>
            </a:pPr>
            <a:r>
              <a:rPr lang="it-IT" sz="1900" dirty="0">
                <a:latin typeface="Bahnschrift SemiBold" panose="020B0502040204020203" pitchFamily="34" charset="0"/>
              </a:rPr>
              <a:t>Royal Fish: art. 55 (poi art. 88) 4° comma del TUIR.</a:t>
            </a:r>
          </a:p>
          <a:p>
            <a:endParaRPr lang="it-IT" sz="1900" dirty="0">
              <a:latin typeface="Bahnschrift SemiBold" panose="020B0502040204020203" pitchFamily="34" charset="0"/>
            </a:endParaRPr>
          </a:p>
          <a:p>
            <a:pPr marL="342900" indent="-342900">
              <a:buFont typeface="Arial" panose="020B0604020202020204" pitchFamily="34" charset="0"/>
              <a:buChar char="•"/>
            </a:pPr>
            <a:r>
              <a:rPr lang="it-IT" sz="1900" dirty="0">
                <a:latin typeface="Bahnschrift SemiBold" panose="020B0502040204020203" pitchFamily="34" charset="0"/>
              </a:rPr>
              <a:t>Agenzia delle Entrate: artt. 64 e 25 del D.P.R. 29 settembre 1973, n. 600.</a:t>
            </a:r>
          </a:p>
          <a:p>
            <a:endParaRPr lang="it-IT" sz="1900" dirty="0">
              <a:latin typeface="Bahnschrift SemiBold" panose="020B0502040204020203" pitchFamily="34" charset="0"/>
            </a:endParaRPr>
          </a:p>
          <a:p>
            <a:pPr marL="342900" indent="-342900">
              <a:buFont typeface="Arial" panose="020B0604020202020204" pitchFamily="34" charset="0"/>
              <a:buChar char="•"/>
            </a:pPr>
            <a:r>
              <a:rPr lang="it-IT" sz="1900" dirty="0">
                <a:latin typeface="Bahnschrift SemiBold" panose="020B0502040204020203" pitchFamily="34" charset="0"/>
              </a:rPr>
              <a:t>Corte di Cassazione: artt. 61 (poi art. 94) e 66 (poi art. 101) 2°comma del TUIR, in correlazione con l'art. 55. Cassazione, Sez. Tributaria, n. 26842/2014.</a:t>
            </a:r>
          </a:p>
        </p:txBody>
      </p:sp>
    </p:spTree>
    <p:extLst>
      <p:ext uri="{BB962C8B-B14F-4D97-AF65-F5344CB8AC3E}">
        <p14:creationId xmlns:p14="http://schemas.microsoft.com/office/powerpoint/2010/main" val="2930643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mph" presetSubtype="2" repeatCount="indefinite" fill="hold" nodeType="afterEffect">
                                  <p:stCondLst>
                                    <p:cond delay="0"/>
                                  </p:stCondLst>
                                  <p:childTnLst>
                                    <p:anim calcmode="lin" valueType="num">
                                      <p:cBhvr additive="sum">
                                        <p:cTn id="6" dur="2000" fill="hold"/>
                                        <p:tgtEl>
                                          <p:spTgt spid="5"/>
                                        </p:tgtEl>
                                        <p:attrNameLst>
                                          <p:attrName>3d.object.rotation.y</p:attrName>
                                        </p:attrNameLst>
                                      </p:cBhvr>
                                      <p:tavLst>
                                        <p:tav tm="0">
                                          <p:val>
                                            <p:fltVal val="0"/>
                                          </p:val>
                                        </p:tav>
                                        <p:tav tm="1120">
                                          <p:val>
                                            <p:fltVal val="-0.0012"/>
                                          </p:val>
                                        </p:tav>
                                        <p:tav tm="2250">
                                          <p:val>
                                            <p:fltVal val="-0.0098"/>
                                          </p:val>
                                        </p:tav>
                                        <p:tav tm="3370">
                                          <p:val>
                                            <p:fltVal val="-0.033"/>
                                          </p:val>
                                        </p:tav>
                                        <p:tav tm="4490">
                                          <p:val>
                                            <p:fltVal val="-0.0789"/>
                                          </p:val>
                                        </p:tav>
                                        <p:tav tm="5620">
                                          <p:val>
                                            <p:fltVal val="-0.1548"/>
                                          </p:val>
                                        </p:tav>
                                        <p:tav tm="6740">
                                          <p:val>
                                            <p:fltVal val="-0.267"/>
                                          </p:val>
                                        </p:tav>
                                        <p:tav tm="7870">
                                          <p:val>
                                            <p:fltVal val="-0.4235"/>
                                          </p:val>
                                        </p:tav>
                                        <p:tav tm="8990">
                                          <p:val>
                                            <p:fltVal val="-0.6337"/>
                                          </p:val>
                                        </p:tav>
                                        <p:tav tm="10110">
                                          <p:val>
                                            <p:fltVal val="-0.9013"/>
                                          </p:val>
                                        </p:tav>
                                        <p:tav tm="11240">
                                          <p:val>
                                            <p:fltVal val="-1.2353"/>
                                          </p:val>
                                        </p:tav>
                                        <p:tav tm="12360">
                                          <p:val>
                                            <p:fltVal val="-1.647"/>
                                          </p:val>
                                        </p:tav>
                                        <p:tav tm="13480">
                                          <p:val>
                                            <p:fltVal val="-2.0869"/>
                                          </p:val>
                                        </p:tav>
                                        <p:tav tm="14610">
                                          <p:val>
                                            <p:fltVal val="-2.4538"/>
                                          </p:val>
                                        </p:tav>
                                        <p:tav tm="15730">
                                          <p:val>
                                            <p:fltVal val="-2.7534"/>
                                          </p:val>
                                        </p:tav>
                                        <p:tav tm="16850">
                                          <p:val>
                                            <p:fltVal val="-2.9876"/>
                                          </p:val>
                                        </p:tav>
                                        <p:tav tm="17980">
                                          <p:val>
                                            <p:fltVal val="-3.1669"/>
                                          </p:val>
                                        </p:tav>
                                        <p:tav tm="19100">
                                          <p:val>
                                            <p:fltVal val="-3.2996"/>
                                          </p:val>
                                        </p:tav>
                                        <p:tav tm="20220">
                                          <p:val>
                                            <p:fltVal val="-3.3906"/>
                                          </p:val>
                                        </p:tav>
                                        <p:tav tm="21350">
                                          <p:val>
                                            <p:fltVal val="-3.4488"/>
                                          </p:val>
                                        </p:tav>
                                        <p:tav tm="22470">
                                          <p:val>
                                            <p:fltVal val="-3.4815"/>
                                          </p:val>
                                        </p:tav>
                                        <p:tav tm="23600">
                                          <p:val>
                                            <p:fltVal val="-3.4961"/>
                                          </p:val>
                                        </p:tav>
                                        <p:tav tm="24720">
                                          <p:val>
                                            <p:fltVal val="-3.4998"/>
                                          </p:val>
                                        </p:tav>
                                        <p:tav tm="25840">
                                          <p:val>
                                            <p:fltVal val="-3.0301"/>
                                          </p:val>
                                        </p:tav>
                                        <p:tav tm="26970">
                                          <p:val>
                                            <p:fltVal val="-0.9661"/>
                                          </p:val>
                                        </p:tav>
                                        <p:tav tm="28090">
                                          <p:val>
                                            <p:fltVal val="2.1525"/>
                                          </p:val>
                                        </p:tav>
                                        <p:tav tm="29210">
                                          <p:val>
                                            <p:fltVal val="6.1215"/>
                                          </p:val>
                                        </p:tav>
                                        <p:tav tm="30340">
                                          <p:val>
                                            <p:fltVal val="10.8322"/>
                                          </p:val>
                                        </p:tav>
                                        <p:tav tm="31460">
                                          <p:val>
                                            <p:fltVal val="16.2132"/>
                                          </p:val>
                                        </p:tav>
                                        <p:tav tm="32580">
                                          <p:val>
                                            <p:fltVal val="22.2128"/>
                                          </p:val>
                                        </p:tav>
                                        <p:tav tm="33710">
                                          <p:val>
                                            <p:fltVal val="28.7297"/>
                                          </p:val>
                                        </p:tav>
                                        <p:tav tm="34830">
                                          <p:val>
                                            <p:fltVal val="35.8493"/>
                                          </p:val>
                                        </p:tav>
                                        <p:tav tm="35960">
                                          <p:val>
                                            <p:fltVal val="43.4888"/>
                                          </p:val>
                                        </p:tav>
                                        <p:tav tm="37080">
                                          <p:val>
                                            <p:fltVal val="51.6257"/>
                                          </p:val>
                                        </p:tav>
                                        <p:tav tm="38200">
                                          <p:val>
                                            <p:fltVal val="60.2402"/>
                                          </p:val>
                                        </p:tav>
                                        <p:tav tm="39330">
                                          <p:val>
                                            <p:fltVal val="69.3155"/>
                                          </p:val>
                                        </p:tav>
                                        <p:tav tm="40450">
                                          <p:val>
                                            <p:fltVal val="78.8364"/>
                                          </p:val>
                                        </p:tav>
                                        <p:tav tm="41570">
                                          <p:val>
                                            <p:fltVal val="88.6987"/>
                                          </p:val>
                                        </p:tav>
                                        <p:tav tm="42700">
                                          <p:val>
                                            <p:fltVal val="99.0679"/>
                                          </p:val>
                                        </p:tav>
                                        <p:tav tm="43820">
                                          <p:val>
                                            <p:fltVal val="109.8461"/>
                                          </p:val>
                                        </p:tav>
                                        <p:tav tm="44940">
                                          <p:val>
                                            <p:fltVal val="121.0232"/>
                                          </p:val>
                                        </p:tav>
                                        <p:tav tm="46070">
                                          <p:val>
                                            <p:fltVal val="132.5899"/>
                                          </p:val>
                                        </p:tav>
                                        <p:tav tm="47190">
                                          <p:val>
                                            <p:fltVal val="144.5376"/>
                                          </p:val>
                                        </p:tav>
                                        <p:tav tm="48310">
                                          <p:val>
                                            <p:fltVal val="156.85851"/>
                                          </p:val>
                                        </p:tav>
                                        <p:tav tm="49440">
                                          <p:val>
                                            <p:fltVal val="169.43021"/>
                                          </p:val>
                                        </p:tav>
                                        <p:tav tm="50560">
                                          <p:val>
                                            <p:fltVal val="182.34309"/>
                                          </p:val>
                                        </p:tav>
                                        <p:tav tm="51690">
                                          <p:val>
                                            <p:fltVal val="195.1411"/>
                                          </p:val>
                                        </p:tav>
                                        <p:tav tm="52810">
                                          <p:val>
                                            <p:fltVal val="207.6945"/>
                                          </p:val>
                                        </p:tav>
                                        <p:tav tm="53930">
                                          <p:val>
                                            <p:fltVal val="219.77251"/>
                                          </p:val>
                                        </p:tav>
                                        <p:tav tm="55060">
                                          <p:val>
                                            <p:fltVal val="231.4814"/>
                                          </p:val>
                                        </p:tav>
                                        <p:tav tm="56180">
                                          <p:val>
                                            <p:fltVal val="242.91341"/>
                                          </p:val>
                                        </p:tav>
                                        <p:tav tm="57300">
                                          <p:val>
                                            <p:fltVal val="253.8558"/>
                                          </p:val>
                                        </p:tav>
                                        <p:tav tm="58430">
                                          <p:val>
                                            <p:fltVal val="264.40329"/>
                                          </p:val>
                                        </p:tav>
                                        <p:tav tm="59550">
                                          <p:val>
                                            <p:fltVal val="274.63501"/>
                                          </p:val>
                                        </p:tav>
                                        <p:tav tm="60670">
                                          <p:val>
                                            <p:fltVal val="284.35721"/>
                                          </p:val>
                                        </p:tav>
                                        <p:tav tm="61800">
                                          <p:val>
                                            <p:fltVal val="293.6507"/>
                                          </p:val>
                                        </p:tav>
                                        <p:tav tm="62920">
                                          <p:val>
                                            <p:fltVal val="302.57959"/>
                                          </p:val>
                                        </p:tav>
                                        <p:tav tm="64040">
                                          <p:val>
                                            <p:fltVal val="310.96921"/>
                                          </p:val>
                                        </p:tav>
                                        <p:tav tm="65170">
                                          <p:val>
                                            <p:fltVal val="318.88379"/>
                                          </p:val>
                                        </p:tav>
                                        <p:tav tm="66290">
                                          <p:val>
                                            <p:fltVal val="326.36801"/>
                                          </p:val>
                                        </p:tav>
                                        <p:tav tm="67420">
                                          <p:val>
                                            <p:fltVal val="333.26511"/>
                                          </p:val>
                                        </p:tav>
                                        <p:tav tm="68540">
                                          <p:val>
                                            <p:fltVal val="339.6712"/>
                                          </p:val>
                                        </p:tav>
                                        <p:tav tm="69660">
                                          <p:val>
                                            <p:fltVal val="345.43851"/>
                                          </p:val>
                                        </p:tav>
                                        <p:tav tm="70790">
                                          <p:val>
                                            <p:fltVal val="350.58469"/>
                                          </p:val>
                                        </p:tav>
                                        <p:tav tm="71910">
                                          <p:val>
                                            <p:fltVal val="355.09189"/>
                                          </p:val>
                                        </p:tav>
                                        <p:tav tm="73030">
                                          <p:val>
                                            <p:fltVal val="358.80179"/>
                                          </p:val>
                                        </p:tav>
                                        <p:tav tm="74160">
                                          <p:val>
                                            <p:fltVal val="361.63531"/>
                                          </p:val>
                                        </p:tav>
                                        <p:tav tm="75280">
                                          <p:val>
                                            <p:fltVal val="363.345"/>
                                          </p:val>
                                        </p:tav>
                                        <p:tav tm="76400">
                                          <p:val>
                                            <p:fltVal val="363.4978"/>
                                          </p:val>
                                        </p:tav>
                                        <p:tav tm="77530">
                                          <p:val>
                                            <p:fltVal val="363.47061"/>
                                          </p:val>
                                        </p:tav>
                                        <p:tav tm="78650">
                                          <p:val>
                                            <p:fltVal val="363.38339"/>
                                          </p:val>
                                        </p:tav>
                                        <p:tav tm="79780">
                                          <p:val>
                                            <p:fltVal val="363.20349"/>
                                          </p:val>
                                        </p:tav>
                                        <p:tav tm="80900">
                                          <p:val>
                                            <p:fltVal val="362.8963"/>
                                          </p:val>
                                        </p:tav>
                                        <p:tav tm="82020">
                                          <p:val>
                                            <p:fltVal val="362.4227"/>
                                          </p:val>
                                        </p:tav>
                                        <p:tav tm="83150">
                                          <p:val>
                                            <p:fltVal val="361.7569"/>
                                          </p:val>
                                        </p:tav>
                                        <p:tav tm="84270">
                                          <p:val>
                                            <p:fltVal val="361.0874"/>
                                          </p:val>
                                        </p:tav>
                                        <p:tav tm="85390">
                                          <p:val>
                                            <p:fltVal val="360.6105"/>
                                          </p:val>
                                        </p:tav>
                                        <p:tav tm="86520">
                                          <p:val>
                                            <p:fltVal val="360.30069"/>
                                          </p:val>
                                        </p:tav>
                                        <p:tav tm="87640">
                                          <p:val>
                                            <p:fltVal val="360.1188"/>
                                          </p:val>
                                        </p:tav>
                                        <p:tav tm="88760">
                                          <p:val>
                                            <p:fltVal val="360.03021"/>
                                          </p:val>
                                        </p:tav>
                                        <p:tav tm="89890">
                                          <p:val>
                                            <p:fltVal val="360.00229"/>
                                          </p:val>
                                        </p:tav>
                                        <p:tav tm="91010">
                                          <p:val>
                                            <p:fltVal val="360"/>
                                          </p:val>
                                        </p:tav>
                                        <p:tav tm="92130">
                                          <p:val>
                                            <p:fltVal val="360"/>
                                          </p:val>
                                        </p:tav>
                                        <p:tav tm="93260">
                                          <p:val>
                                            <p:fltVal val="360"/>
                                          </p:val>
                                        </p:tav>
                                        <p:tav tm="94380">
                                          <p:val>
                                            <p:fltVal val="360"/>
                                          </p:val>
                                        </p:tav>
                                        <p:tav tm="95510">
                                          <p:val>
                                            <p:fltVal val="360"/>
                                          </p:val>
                                        </p:tav>
                                        <p:tav tm="96630">
                                          <p:val>
                                            <p:fltVal val="360"/>
                                          </p:val>
                                        </p:tav>
                                        <p:tav tm="97750">
                                          <p:val>
                                            <p:fltVal val="360"/>
                                          </p:val>
                                        </p:tav>
                                        <p:tav tm="98880">
                                          <p:val>
                                            <p:fltVal val="360"/>
                                          </p:val>
                                        </p:tav>
                                        <p:tav tm="100000">
                                          <p:val>
                                            <p:fltVal val="360"/>
                                          </p:val>
                                        </p:tav>
                                      </p:tavLst>
                                    </p:anim>
                                    <p:anim calcmode="lin" valueType="num">
                                      <p:cBhvr additive="sum">
                                        <p:cTn id="7" dur="2000" fill="hold"/>
                                        <p:tgtEl>
                                          <p:spTgt spid="5"/>
                                        </p:tgtEl>
                                        <p:attrNameLst>
                                          <p:attrName>3d.object.translation.y</p:attrName>
                                        </p:attrNameLst>
                                      </p:cBhvr>
                                      <p:tavLst>
                                        <p:tav tm="0">
                                          <p:val>
                                            <p:fltVal val="0"/>
                                          </p:val>
                                        </p:tav>
                                        <p:tav tm="1120">
                                          <p:val>
                                            <p:fltVal val="0"/>
                                          </p:val>
                                        </p:tav>
                                        <p:tav tm="2250">
                                          <p:val>
                                            <p:fltVal val="-10E-5"/>
                                          </p:val>
                                        </p:tav>
                                        <p:tav tm="3370">
                                          <p:val>
                                            <p:fltVal val="-0.0004"/>
                                          </p:val>
                                        </p:tav>
                                        <p:tav tm="4490">
                                          <p:val>
                                            <p:fltVal val="-0.0011"/>
                                          </p:val>
                                        </p:tav>
                                        <p:tav tm="5620">
                                          <p:val>
                                            <p:fltVal val="-0.0021"/>
                                          </p:val>
                                        </p:tav>
                                        <p:tav tm="6740">
                                          <p:val>
                                            <p:fltVal val="-0.0037"/>
                                          </p:val>
                                        </p:tav>
                                        <p:tav tm="7870">
                                          <p:val>
                                            <p:fltVal val="-0.0059"/>
                                          </p:val>
                                        </p:tav>
                                        <p:tav tm="8990">
                                          <p:val>
                                            <p:fltVal val="-0.0088"/>
                                          </p:val>
                                        </p:tav>
                                        <p:tav tm="10110">
                                          <p:val>
                                            <p:fltVal val="-0.0125"/>
                                          </p:val>
                                        </p:tav>
                                        <p:tav tm="11240">
                                          <p:val>
                                            <p:fltVal val="-0.0162"/>
                                          </p:val>
                                        </p:tav>
                                        <p:tav tm="12360">
                                          <p:val>
                                            <p:fltVal val="-0.0191"/>
                                          </p:val>
                                        </p:tav>
                                        <p:tav tm="13480">
                                          <p:val>
                                            <p:fltVal val="-0.0213"/>
                                          </p:val>
                                        </p:tav>
                                        <p:tav tm="14610">
                                          <p:val>
                                            <p:fltVal val="-0.0228"/>
                                          </p:val>
                                        </p:tav>
                                        <p:tav tm="15730">
                                          <p:val>
                                            <p:fltVal val="-0.0239"/>
                                          </p:val>
                                        </p:tav>
                                        <p:tav tm="16850">
                                          <p:val>
                                            <p:fltVal val="-0.0245"/>
                                          </p:val>
                                        </p:tav>
                                        <p:tav tm="17980">
                                          <p:val>
                                            <p:fltVal val="-0.0248"/>
                                          </p:val>
                                        </p:tav>
                                        <p:tav tm="19100">
                                          <p:val>
                                            <p:fltVal val="-0.0249"/>
                                          </p:val>
                                        </p:tav>
                                        <p:tav tm="20220">
                                          <p:val>
                                            <p:fltVal val="-0.0249"/>
                                          </p:val>
                                        </p:tav>
                                        <p:tav tm="21350">
                                          <p:val>
                                            <p:fltVal val="-0.0248"/>
                                          </p:val>
                                        </p:tav>
                                        <p:tav tm="22470">
                                          <p:val>
                                            <p:fltVal val="-0.0241"/>
                                          </p:val>
                                        </p:tav>
                                        <p:tav tm="23600">
                                          <p:val>
                                            <p:fltVal val="-0.022"/>
                                          </p:val>
                                        </p:tav>
                                        <p:tav tm="24720">
                                          <p:val>
                                            <p:fltVal val="-0.0179"/>
                                          </p:val>
                                        </p:tav>
                                        <p:tav tm="25840">
                                          <p:val>
                                            <p:fltVal val="-0.0113"/>
                                          </p:val>
                                        </p:tav>
                                        <p:tav tm="26970">
                                          <p:val>
                                            <p:fltVal val="-0.0013"/>
                                          </p:val>
                                        </p:tav>
                                        <p:tav tm="28090">
                                          <p:val>
                                            <p:fltVal val="0.0124"/>
                                          </p:val>
                                        </p:tav>
                                        <p:tav tm="29210">
                                          <p:val>
                                            <p:fltVal val="0.0309"/>
                                          </p:val>
                                        </p:tav>
                                        <p:tav tm="30340">
                                          <p:val>
                                            <p:fltVal val="0.0546"/>
                                          </p:val>
                                        </p:tav>
                                        <p:tav tm="31460">
                                          <p:val>
                                            <p:fltVal val="0.0842"/>
                                          </p:val>
                                        </p:tav>
                                        <p:tav tm="32580">
                                          <p:val>
                                            <p:fltVal val="0.1204"/>
                                          </p:val>
                                        </p:tav>
                                        <p:tav tm="33710">
                                          <p:val>
                                            <p:fltVal val="0.1634"/>
                                          </p:val>
                                        </p:tav>
                                        <p:tav tm="34830">
                                          <p:val>
                                            <p:fltVal val="0.2145"/>
                                          </p:val>
                                        </p:tav>
                                        <p:tav tm="35960">
                                          <p:val>
                                            <p:fltVal val="0.2711"/>
                                          </p:val>
                                        </p:tav>
                                        <p:tav tm="37080">
                                          <p:val>
                                            <p:fltVal val="0.3207"/>
                                          </p:val>
                                        </p:tav>
                                        <p:tav tm="38200">
                                          <p:val>
                                            <p:fltVal val="0.3625"/>
                                          </p:val>
                                        </p:tav>
                                        <p:tav tm="39330">
                                          <p:val>
                                            <p:fltVal val="0.3973"/>
                                          </p:val>
                                        </p:tav>
                                        <p:tav tm="40450">
                                          <p:val>
                                            <p:fltVal val="0.4256"/>
                                          </p:val>
                                        </p:tav>
                                        <p:tav tm="41570">
                                          <p:val>
                                            <p:fltVal val="0.448"/>
                                          </p:val>
                                        </p:tav>
                                        <p:tav tm="42700">
                                          <p:val>
                                            <p:fltVal val="0.4655"/>
                                          </p:val>
                                        </p:tav>
                                        <p:tav tm="43820">
                                          <p:val>
                                            <p:fltVal val="0.4786"/>
                                          </p:val>
                                        </p:tav>
                                        <p:tav tm="44940">
                                          <p:val>
                                            <p:fltVal val="0.4878"/>
                                          </p:val>
                                        </p:tav>
                                        <p:tav tm="46070">
                                          <p:val>
                                            <p:fltVal val="0.4939"/>
                                          </p:val>
                                        </p:tav>
                                        <p:tav tm="47190">
                                          <p:val>
                                            <p:fltVal val="0.4975"/>
                                          </p:val>
                                        </p:tav>
                                        <p:tav tm="48310">
                                          <p:val>
                                            <p:fltVal val="0.4993"/>
                                          </p:val>
                                        </p:tav>
                                        <p:tav tm="49440">
                                          <p:val>
                                            <p:fltVal val="0.4999"/>
                                          </p:val>
                                        </p:tav>
                                        <p:tav tm="50560">
                                          <p:val>
                                            <p:fltVal val="0.4999"/>
                                          </p:val>
                                        </p:tav>
                                        <p:tav tm="51690">
                                          <p:val>
                                            <p:fltVal val="0.4998"/>
                                          </p:val>
                                        </p:tav>
                                        <p:tav tm="52810">
                                          <p:val>
                                            <p:fltVal val="0.4988"/>
                                          </p:val>
                                        </p:tav>
                                        <p:tav tm="53930">
                                          <p:val>
                                            <p:fltVal val="0.4965"/>
                                          </p:val>
                                        </p:tav>
                                        <p:tav tm="55060">
                                          <p:val>
                                            <p:fltVal val="0.4921"/>
                                          </p:val>
                                        </p:tav>
                                        <p:tav tm="56180">
                                          <p:val>
                                            <p:fltVal val="0.485"/>
                                          </p:val>
                                        </p:tav>
                                        <p:tav tm="57300">
                                          <p:val>
                                            <p:fltVal val="0.4746"/>
                                          </p:val>
                                        </p:tav>
                                        <p:tav tm="58430">
                                          <p:val>
                                            <p:fltVal val="0.4603"/>
                                          </p:val>
                                        </p:tav>
                                        <p:tav tm="59550">
                                          <p:val>
                                            <p:fltVal val="0.4411"/>
                                          </p:val>
                                        </p:tav>
                                        <p:tav tm="60670">
                                          <p:val>
                                            <p:fltVal val="0.4169"/>
                                          </p:val>
                                        </p:tav>
                                        <p:tav tm="61800">
                                          <p:val>
                                            <p:fltVal val="0.3868"/>
                                          </p:val>
                                        </p:tav>
                                        <p:tav tm="62920">
                                          <p:val>
                                            <p:fltVal val="0.3499"/>
                                          </p:val>
                                        </p:tav>
                                        <p:tav tm="64040">
                                          <p:val>
                                            <p:fltVal val="0.306"/>
                                          </p:val>
                                        </p:tav>
                                        <p:tav tm="65170">
                                          <p:val>
                                            <p:fltVal val="0.2544"/>
                                          </p:val>
                                        </p:tav>
                                        <p:tav tm="66290">
                                          <p:val>
                                            <p:fltVal val="0.1981"/>
                                          </p:val>
                                        </p:tav>
                                        <p:tav tm="67420">
                                          <p:val>
                                            <p:fltVal val="0.1498"/>
                                          </p:val>
                                        </p:tav>
                                        <p:tav tm="68540">
                                          <p:val>
                                            <p:fltVal val="0.1087"/>
                                          </p:val>
                                        </p:tav>
                                        <p:tav tm="69660">
                                          <p:val>
                                            <p:fltVal val="0.0748"/>
                                          </p:val>
                                        </p:tav>
                                        <p:tav tm="70790">
                                          <p:val>
                                            <p:fltVal val="0.0473"/>
                                          </p:val>
                                        </p:tav>
                                        <p:tav tm="71910">
                                          <p:val>
                                            <p:fltVal val="0.0251"/>
                                          </p:val>
                                        </p:tav>
                                        <p:tav tm="73030">
                                          <p:val>
                                            <p:fltVal val="0.0082"/>
                                          </p:val>
                                        </p:tav>
                                        <p:tav tm="74160">
                                          <p:val>
                                            <p:fltVal val="-0.0044"/>
                                          </p:val>
                                        </p:tav>
                                        <p:tav tm="75280">
                                          <p:val>
                                            <p:fltVal val="-0.0134"/>
                                          </p:val>
                                        </p:tav>
                                        <p:tav tm="76400">
                                          <p:val>
                                            <p:fltVal val="-0.0192"/>
                                          </p:val>
                                        </p:tav>
                                        <p:tav tm="77530">
                                          <p:val>
                                            <p:fltVal val="-0.0227"/>
                                          </p:val>
                                        </p:tav>
                                        <p:tav tm="78650">
                                          <p:val>
                                            <p:fltVal val="-0.0244"/>
                                          </p:val>
                                        </p:tav>
                                        <p:tav tm="79780">
                                          <p:val>
                                            <p:fltVal val="-0.0249"/>
                                          </p:val>
                                        </p:tav>
                                        <p:tav tm="80900">
                                          <p:val>
                                            <p:fltVal val="-0.0249"/>
                                          </p:val>
                                        </p:tav>
                                        <p:tav tm="82020">
                                          <p:val>
                                            <p:fltVal val="-0.0244"/>
                                          </p:val>
                                        </p:tav>
                                        <p:tav tm="83150">
                                          <p:val>
                                            <p:fltVal val="-0.0219"/>
                                          </p:val>
                                        </p:tav>
                                        <p:tav tm="84270">
                                          <p:val>
                                            <p:fltVal val="-0.0156"/>
                                          </p:val>
                                        </p:tav>
                                        <p:tav tm="85390">
                                          <p:val>
                                            <p:fltVal val="-0.0039"/>
                                          </p:val>
                                        </p:tav>
                                        <p:tav tm="86520">
                                          <p:val>
                                            <p:fltVal val="0.0104"/>
                                          </p:val>
                                        </p:tav>
                                        <p:tav tm="87640">
                                          <p:val>
                                            <p:fltVal val="0.0192"/>
                                          </p:val>
                                        </p:tav>
                                        <p:tav tm="88760">
                                          <p:val>
                                            <p:fltVal val="0.0235"/>
                                          </p:val>
                                        </p:tav>
                                        <p:tav tm="89890">
                                          <p:val>
                                            <p:fltVal val="0.0248"/>
                                          </p:val>
                                        </p:tav>
                                        <p:tav tm="91010">
                                          <p:val>
                                            <p:fltVal val="0.0249"/>
                                          </p:val>
                                        </p:tav>
                                        <p:tav tm="92130">
                                          <p:val>
                                            <p:fltVal val="0.0247"/>
                                          </p:val>
                                        </p:tav>
                                        <p:tav tm="93260">
                                          <p:val>
                                            <p:fltVal val="0.0234"/>
                                          </p:val>
                                        </p:tav>
                                        <p:tav tm="94380">
                                          <p:val>
                                            <p:fltVal val="0.0202"/>
                                          </p:val>
                                        </p:tav>
                                        <p:tav tm="95510">
                                          <p:val>
                                            <p:fltVal val="0.0143"/>
                                          </p:val>
                                        </p:tav>
                                        <p:tav tm="96630">
                                          <p:val>
                                            <p:fltVal val="0.0071"/>
                                          </p:val>
                                        </p:tav>
                                        <p:tav tm="97750">
                                          <p:val>
                                            <p:fltVal val="0.0027"/>
                                          </p:val>
                                        </p:tav>
                                        <p:tav tm="98880">
                                          <p:val>
                                            <p:fltVal val="0.0007"/>
                                          </p:val>
                                        </p:tav>
                                        <p:tav tm="100000">
                                          <p:val>
                                            <p:fltVal val="0"/>
                                          </p:val>
                                        </p:tav>
                                      </p:tavLst>
                                    </p:anim>
                                    <p:anim calcmode="lin" valueType="num">
                                      <p:cBhvr additive="mult">
                                        <p:cTn id="8" dur="2000" fill="hold"/>
                                        <p:tgtEl>
                                          <p:spTgt spid="5"/>
                                        </p:tgtEl>
                                        <p:attrNameLst>
                                          <p:attrName>3d.object.scale.x</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9" dur="2000" fill="hold"/>
                                        <p:tgtEl>
                                          <p:spTgt spid="5"/>
                                        </p:tgtEl>
                                        <p:attrNameLst>
                                          <p:attrName>3d.object.scale.y</p:attrName>
                                        </p:attrNameLst>
                                      </p:cBhvr>
                                      <p:tavLst>
                                        <p:tav tm="0">
                                          <p:val>
                                            <p:fltVal val="1"/>
                                          </p:val>
                                        </p:tav>
                                        <p:tav tm="1120">
                                          <p:val>
                                            <p:fltVal val="0.9999"/>
                                          </p:val>
                                        </p:tav>
                                        <p:tav tm="2250">
                                          <p:val>
                                            <p:fltVal val="0.9994"/>
                                          </p:val>
                                        </p:tav>
                                        <p:tav tm="3370">
                                          <p:val>
                                            <p:fltVal val="0.9981"/>
                                          </p:val>
                                        </p:tav>
                                        <p:tav tm="4490">
                                          <p:val>
                                            <p:fltVal val="0.9955"/>
                                          </p:val>
                                        </p:tav>
                                        <p:tav tm="5620">
                                          <p:val>
                                            <p:fltVal val="0.9913"/>
                                          </p:val>
                                        </p:tav>
                                        <p:tav tm="6740">
                                          <p:val>
                                            <p:fltVal val="0.985"/>
                                          </p:val>
                                        </p:tav>
                                        <p:tav tm="7870">
                                          <p:val>
                                            <p:fltVal val="0.9763"/>
                                          </p:val>
                                        </p:tav>
                                        <p:tav tm="8990">
                                          <p:val>
                                            <p:fltVal val="0.9646"/>
                                          </p:val>
                                        </p:tav>
                                        <p:tav tm="10110">
                                          <p:val>
                                            <p:fltVal val="0.9497"/>
                                          </p:val>
                                        </p:tav>
                                        <p:tav tm="11240">
                                          <p:val>
                                            <p:fltVal val="0.9348"/>
                                          </p:val>
                                        </p:tav>
                                        <p:tav tm="12360">
                                          <p:val>
                                            <p:fltVal val="0.9232"/>
                                          </p:val>
                                        </p:tav>
                                        <p:tav tm="13480">
                                          <p:val>
                                            <p:fltVal val="0.9146"/>
                                          </p:val>
                                        </p:tav>
                                        <p:tav tm="14610">
                                          <p:val>
                                            <p:fltVal val="0.9084"/>
                                          </p:val>
                                        </p:tav>
                                        <p:tav tm="15730">
                                          <p:val>
                                            <p:fltVal val="0.9042"/>
                                          </p:val>
                                        </p:tav>
                                        <p:tav tm="16850">
                                          <p:val>
                                            <p:fltVal val="0.9017"/>
                                          </p:val>
                                        </p:tav>
                                        <p:tav tm="17980">
                                          <p:val>
                                            <p:fltVal val="0.9005"/>
                                          </p:val>
                                        </p:tav>
                                        <p:tav tm="19100">
                                          <p:val>
                                            <p:fltVal val="0.9"/>
                                          </p:val>
                                        </p:tav>
                                        <p:tav tm="20220">
                                          <p:val>
                                            <p:fltVal val="0.8999"/>
                                          </p:val>
                                        </p:tav>
                                        <p:tav tm="21350">
                                          <p:val>
                                            <p:fltVal val="0.9006"/>
                                          </p:val>
                                        </p:tav>
                                        <p:tav tm="22470">
                                          <p:val>
                                            <p:fltVal val="0.9046"/>
                                          </p:val>
                                        </p:tav>
                                        <p:tav tm="23600">
                                          <p:val>
                                            <p:fltVal val="0.9153"/>
                                          </p:val>
                                        </p:tav>
                                        <p:tav tm="24720">
                                          <p:val>
                                            <p:fltVal val="0.9362"/>
                                          </p:val>
                                        </p:tav>
                                        <p:tav tm="25840">
                                          <p:val>
                                            <p:fltVal val="0.9659"/>
                                          </p:val>
                                        </p:tav>
                                        <p:tav tm="26970">
                                          <p:val>
                                            <p:fltVal val="0.9858"/>
                                          </p:val>
                                        </p:tav>
                                        <p:tav tm="28090">
                                          <p:val>
                                            <p:fltVal val="0.9959"/>
                                          </p:val>
                                        </p:tav>
                                        <p:tav tm="29210">
                                          <p:val>
                                            <p:fltVal val="0.9995"/>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0.9998"/>
                                          </p:val>
                                        </p:tav>
                                        <p:tav tm="68540">
                                          <p:val>
                                            <p:fltVal val="0.9987"/>
                                          </p:val>
                                        </p:tav>
                                        <p:tav tm="69660">
                                          <p:val>
                                            <p:fltVal val="0.9955"/>
                                          </p:val>
                                        </p:tav>
                                        <p:tav tm="70790">
                                          <p:val>
                                            <p:fltVal val="0.9888"/>
                                          </p:val>
                                        </p:tav>
                                        <p:tav tm="71910">
                                          <p:val>
                                            <p:fltVal val="0.9775"/>
                                          </p:val>
                                        </p:tav>
                                        <p:tav tm="73030">
                                          <p:val>
                                            <p:fltVal val="0.9605"/>
                                          </p:val>
                                        </p:tav>
                                        <p:tav tm="74160">
                                          <p:val>
                                            <p:fltVal val="0.9385"/>
                                          </p:val>
                                        </p:tav>
                                        <p:tav tm="75280">
                                          <p:val>
                                            <p:fltVal val="0.9217"/>
                                          </p:val>
                                        </p:tav>
                                        <p:tav tm="76400">
                                          <p:val>
                                            <p:fltVal val="0.9107"/>
                                          </p:val>
                                        </p:tav>
                                        <p:tav tm="77530">
                                          <p:val>
                                            <p:fltVal val="0.9042"/>
                                          </p:val>
                                        </p:tav>
                                        <p:tav tm="78650">
                                          <p:val>
                                            <p:fltVal val="0.901"/>
                                          </p:val>
                                        </p:tav>
                                        <p:tav tm="79780">
                                          <p:val>
                                            <p:fltVal val="0.9"/>
                                          </p:val>
                                        </p:tav>
                                        <p:tav tm="80900">
                                          <p:val>
                                            <p:fltVal val="0.9"/>
                                          </p:val>
                                        </p:tav>
                                        <p:tav tm="82020">
                                          <p:val>
                                            <p:fltVal val="0.901"/>
                                          </p:val>
                                        </p:tav>
                                        <p:tav tm="83150">
                                          <p:val>
                                            <p:fltVal val="0.9061"/>
                                          </p:val>
                                        </p:tav>
                                        <p:tav tm="84270">
                                          <p:val>
                                            <p:fltVal val="0.9186"/>
                                          </p:val>
                                        </p:tav>
                                        <p:tav tm="85390">
                                          <p:val>
                                            <p:fltVal val="0.942"/>
                                          </p:val>
                                        </p:tav>
                                        <p:tav tm="86520">
                                          <p:val>
                                            <p:fltVal val="0.9709"/>
                                          </p:val>
                                        </p:tav>
                                        <p:tav tm="87640">
                                          <p:val>
                                            <p:fltVal val="0.9885"/>
                                          </p:val>
                                        </p:tav>
                                        <p:tav tm="88760">
                                          <p:val>
                                            <p:fltVal val="0.997"/>
                                          </p:val>
                                        </p:tav>
                                        <p:tav tm="89890">
                                          <p:val>
                                            <p:fltVal val="0.9997"/>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10" dur="2000" fill="hold"/>
                                        <p:tgtEl>
                                          <p:spTgt spid="5"/>
                                        </p:tgtEl>
                                        <p:attrNameLst>
                                          <p:attrName>3d.object.scale.z</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childTnLst>
                                </p:cTn>
                              </p:par>
                              <p:par>
                                <p:cTn id="11" presetID="10" presetClass="entr" presetSubtype="0" fill="hold" grpId="0" nodeType="withEffect">
                                  <p:stCondLst>
                                    <p:cond delay="100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2000"/>
                                        <p:tgtEl>
                                          <p:spTgt spid="11"/>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childTnLst>
                                </p:cTn>
                              </p:par>
                            </p:childTnLst>
                          </p:cTn>
                        </p:par>
                        <p:par>
                          <p:cTn id="17" fill="hold">
                            <p:stCondLst>
                              <p:cond delay="3000"/>
                            </p:stCondLst>
                            <p:childTnLst>
                              <p:par>
                                <p:cTn id="18" presetID="10" presetClass="entr" presetSubtype="0"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fade">
                                      <p:cBhvr>
                                        <p:cTn id="20" dur="1000"/>
                                        <p:tgtEl>
                                          <p:spTgt spid="1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55F8FD-F015-7248-F504-23CC5C572C24}"/>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2B2C59A5-C9D7-0873-6305-1D7D77083C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ttangolo 4">
            <a:extLst>
              <a:ext uri="{FF2B5EF4-FFF2-40B4-BE49-F238E27FC236}">
                <a16:creationId xmlns:a16="http://schemas.microsoft.com/office/drawing/2014/main" id="{15661B34-430D-F955-8125-9BB5283CF9B4}"/>
              </a:ext>
            </a:extLst>
          </p:cNvPr>
          <p:cNvSpPr/>
          <p:nvPr/>
        </p:nvSpPr>
        <p:spPr>
          <a:xfrm>
            <a:off x="1640541" y="224118"/>
            <a:ext cx="8955741" cy="1264023"/>
          </a:xfrm>
          <a:prstGeom prst="rect">
            <a:avLst/>
          </a:prstGeom>
          <a:solidFill>
            <a:schemeClr val="bg1"/>
          </a:solidFill>
          <a:ln w="19050">
            <a:solidFill>
              <a:schemeClr val="tx1"/>
            </a:solidFill>
          </a:ln>
          <a:effectLst>
            <a:glow rad="1397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a:extLst>
              <a:ext uri="{FF2B5EF4-FFF2-40B4-BE49-F238E27FC236}">
                <a16:creationId xmlns:a16="http://schemas.microsoft.com/office/drawing/2014/main" id="{A365462B-1D8D-2D6B-C16A-3F89BA680FA4}"/>
              </a:ext>
            </a:extLst>
          </p:cNvPr>
          <p:cNvSpPr txBox="1"/>
          <p:nvPr/>
        </p:nvSpPr>
        <p:spPr>
          <a:xfrm>
            <a:off x="1703293" y="440630"/>
            <a:ext cx="8848165" cy="830997"/>
          </a:xfrm>
          <a:prstGeom prst="rect">
            <a:avLst/>
          </a:prstGeom>
          <a:noFill/>
        </p:spPr>
        <p:txBody>
          <a:bodyPr wrap="square" rtlCol="0">
            <a:spAutoFit/>
          </a:bodyPr>
          <a:lstStyle/>
          <a:p>
            <a:pPr algn="ctr"/>
            <a:r>
              <a:rPr lang="it-IT" sz="4800" dirty="0">
                <a:latin typeface="Castellar" panose="020A0402060406010301" pitchFamily="18" charset="0"/>
              </a:rPr>
              <a:t>Royal </a:t>
            </a:r>
            <a:r>
              <a:rPr lang="it-IT" sz="4800" dirty="0" err="1">
                <a:latin typeface="Castellar" panose="020A0402060406010301" pitchFamily="18" charset="0"/>
              </a:rPr>
              <a:t>fish</a:t>
            </a:r>
            <a:endParaRPr lang="it-IT" sz="4800" dirty="0">
              <a:latin typeface="Castellar" panose="020A0402060406010301" pitchFamily="18" charset="0"/>
            </a:endParaRPr>
          </a:p>
        </p:txBody>
      </p:sp>
      <p:pic>
        <p:nvPicPr>
          <p:cNvPr id="10" name="Immagine 9">
            <a:extLst>
              <a:ext uri="{FF2B5EF4-FFF2-40B4-BE49-F238E27FC236}">
                <a16:creationId xmlns:a16="http://schemas.microsoft.com/office/drawing/2014/main" id="{E628090C-B84B-DD37-2E81-16C385C61A7F}"/>
              </a:ext>
            </a:extLst>
          </p:cNvPr>
          <p:cNvPicPr>
            <a:picLocks noChangeAspect="1"/>
          </p:cNvPicPr>
          <p:nvPr/>
        </p:nvPicPr>
        <p:blipFill>
          <a:blip r:embed="rId3"/>
          <a:stretch>
            <a:fillRect/>
          </a:stretch>
        </p:blipFill>
        <p:spPr>
          <a:xfrm>
            <a:off x="3048000" y="3030071"/>
            <a:ext cx="6096000" cy="2510117"/>
          </a:xfrm>
          <a:prstGeom prst="rect">
            <a:avLst/>
          </a:prstGeom>
          <a:ln w="19050">
            <a:solidFill>
              <a:schemeClr val="tx1"/>
            </a:solidFill>
          </a:ln>
        </p:spPr>
      </p:pic>
      <p:sp>
        <p:nvSpPr>
          <p:cNvPr id="13" name="CasellaDiTesto 12">
            <a:extLst>
              <a:ext uri="{FF2B5EF4-FFF2-40B4-BE49-F238E27FC236}">
                <a16:creationId xmlns:a16="http://schemas.microsoft.com/office/drawing/2014/main" id="{8C70566F-F63F-D7B1-CA87-62CE2534EC4B}"/>
              </a:ext>
            </a:extLst>
          </p:cNvPr>
          <p:cNvSpPr txBox="1"/>
          <p:nvPr/>
        </p:nvSpPr>
        <p:spPr>
          <a:xfrm>
            <a:off x="3048000" y="3018446"/>
            <a:ext cx="6096000" cy="2339102"/>
          </a:xfrm>
          <a:prstGeom prst="rect">
            <a:avLst/>
          </a:prstGeom>
          <a:noFill/>
        </p:spPr>
        <p:txBody>
          <a:bodyPr wrap="square">
            <a:spAutoFit/>
          </a:bodyPr>
          <a:lstStyle/>
          <a:p>
            <a:pPr algn="ctr"/>
            <a:r>
              <a:rPr lang="it-IT" dirty="0">
                <a:latin typeface="Bahnschrift SemiBold" panose="020B0502040204020203" pitchFamily="34" charset="0"/>
              </a:rPr>
              <a:t>Art. 55 (poi art. </a:t>
            </a:r>
            <a:r>
              <a:rPr lang="it-IT" dirty="0">
                <a:latin typeface="Bahnschrift SemiBold" panose="020B0502040204020203" pitchFamily="34" charset="0"/>
                <a:hlinkClick r:id="rId4"/>
              </a:rPr>
              <a:t>88</a:t>
            </a:r>
            <a:r>
              <a:rPr lang="it-IT" dirty="0">
                <a:latin typeface="Bahnschrift SemiBold" panose="020B0502040204020203" pitchFamily="34" charset="0"/>
              </a:rPr>
              <a:t>) 4° comma del TUIR</a:t>
            </a:r>
          </a:p>
          <a:p>
            <a:pPr algn="ctr"/>
            <a:endParaRPr lang="it-IT" sz="1600" dirty="0">
              <a:latin typeface="Palatino Linotype" panose="02040502050505030304" pitchFamily="18" charset="0"/>
            </a:endParaRPr>
          </a:p>
          <a:p>
            <a:pPr algn="ctr"/>
            <a:r>
              <a:rPr lang="it-IT" sz="1600" dirty="0">
                <a:latin typeface="Palatino Linotype" panose="02040502050505030304" pitchFamily="18" charset="0"/>
              </a:rPr>
              <a:t>Esclude che le rinunce ai crediti da parte dei soci costituiscano "sopravvenienze attive" per la società. Tuttavia, la Corte specifica che questa norma non altera il regime fiscale del credito in capo al socio. Il socio deve comunque tassare il credito a cui rinuncia, se questo è di natura lavorativa (come il TFM).</a:t>
            </a:r>
          </a:p>
          <a:p>
            <a:pPr algn="ctr"/>
            <a:endParaRPr lang="it-IT" sz="1600" dirty="0">
              <a:latin typeface="Palatino Linotype" panose="02040502050505030304" pitchFamily="18" charset="0"/>
            </a:endParaRPr>
          </a:p>
          <a:p>
            <a:pPr algn="ctr"/>
            <a:r>
              <a:rPr lang="it-IT" sz="1600" dirty="0">
                <a:latin typeface="Palatino Linotype" panose="02040502050505030304" pitchFamily="18" charset="0"/>
              </a:rPr>
              <a:t>All’articolo </a:t>
            </a:r>
            <a:r>
              <a:rPr lang="it-IT" sz="1600" dirty="0">
                <a:latin typeface="Palatino Linotype" panose="02040502050505030304" pitchFamily="18" charset="0"/>
                <a:hlinkClick r:id="rId5"/>
              </a:rPr>
              <a:t>55</a:t>
            </a:r>
            <a:endParaRPr lang="it-IT" sz="1600" dirty="0">
              <a:latin typeface="Palatino Linotype" panose="02040502050505030304" pitchFamily="18" charset="0"/>
            </a:endParaRPr>
          </a:p>
        </p:txBody>
      </p:sp>
    </p:spTree>
    <p:extLst>
      <p:ext uri="{BB962C8B-B14F-4D97-AF65-F5344CB8AC3E}">
        <p14:creationId xmlns:p14="http://schemas.microsoft.com/office/powerpoint/2010/main" val="360472269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par>
                          <p:cTn id="11" fill="hold">
                            <p:stCondLst>
                              <p:cond delay="2000"/>
                            </p:stCondLst>
                            <p:childTnLst>
                              <p:par>
                                <p:cTn id="12" presetID="5" presetClass="entr" presetSubtype="10" fill="hold" nodeType="after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checkerboard(across)">
                                      <p:cBhvr>
                                        <p:cTn id="14" dur="500"/>
                                        <p:tgtEl>
                                          <p:spTgt spid="10"/>
                                        </p:tgtEl>
                                      </p:cBhvr>
                                    </p:animEffect>
                                  </p:childTnLst>
                                </p:cTn>
                              </p:par>
                            </p:childTnLst>
                          </p:cTn>
                        </p:par>
                        <p:par>
                          <p:cTn id="15" fill="hold">
                            <p:stCondLst>
                              <p:cond delay="2500"/>
                            </p:stCondLst>
                            <p:childTnLst>
                              <p:par>
                                <p:cTn id="16" presetID="5" presetClass="entr" presetSubtype="5" fill="hold" grpId="0" nodeType="afterEffect">
                                  <p:stCondLst>
                                    <p:cond delay="0"/>
                                  </p:stCondLst>
                                  <p:childTnLst>
                                    <p:set>
                                      <p:cBhvr>
                                        <p:cTn id="17" dur="1" fill="hold">
                                          <p:stCondLst>
                                            <p:cond delay="0"/>
                                          </p:stCondLst>
                                        </p:cTn>
                                        <p:tgtEl>
                                          <p:spTgt spid="13">
                                            <p:txEl>
                                              <p:pRg st="0" end="0"/>
                                            </p:txEl>
                                          </p:spTgt>
                                        </p:tgtEl>
                                        <p:attrNameLst>
                                          <p:attrName>style.visibility</p:attrName>
                                        </p:attrNameLst>
                                      </p:cBhvr>
                                      <p:to>
                                        <p:strVal val="visible"/>
                                      </p:to>
                                    </p:set>
                                    <p:animEffect transition="in" filter="checkerboard(down)">
                                      <p:cBhvr>
                                        <p:cTn id="18" dur="500"/>
                                        <p:tgtEl>
                                          <p:spTgt spid="13">
                                            <p:txEl>
                                              <p:pRg st="0" end="0"/>
                                            </p:txEl>
                                          </p:spTgt>
                                        </p:tgtEl>
                                      </p:cBhvr>
                                    </p:animEffect>
                                  </p:childTnLst>
                                </p:cTn>
                              </p:par>
                            </p:childTnLst>
                          </p:cTn>
                        </p:par>
                        <p:par>
                          <p:cTn id="19" fill="hold">
                            <p:stCondLst>
                              <p:cond delay="3000"/>
                            </p:stCondLst>
                            <p:childTnLst>
                              <p:par>
                                <p:cTn id="20" presetID="5" presetClass="entr" presetSubtype="5" fill="hold" grpId="0" nodeType="afterEffect">
                                  <p:stCondLst>
                                    <p:cond delay="0"/>
                                  </p:stCondLst>
                                  <p:childTnLst>
                                    <p:set>
                                      <p:cBhvr>
                                        <p:cTn id="21" dur="1" fill="hold">
                                          <p:stCondLst>
                                            <p:cond delay="0"/>
                                          </p:stCondLst>
                                        </p:cTn>
                                        <p:tgtEl>
                                          <p:spTgt spid="13">
                                            <p:txEl>
                                              <p:pRg st="2" end="2"/>
                                            </p:txEl>
                                          </p:spTgt>
                                        </p:tgtEl>
                                        <p:attrNameLst>
                                          <p:attrName>style.visibility</p:attrName>
                                        </p:attrNameLst>
                                      </p:cBhvr>
                                      <p:to>
                                        <p:strVal val="visible"/>
                                      </p:to>
                                    </p:set>
                                    <p:animEffect transition="in" filter="checkerboard(down)">
                                      <p:cBhvr>
                                        <p:cTn id="22" dur="500"/>
                                        <p:tgtEl>
                                          <p:spTgt spid="13">
                                            <p:txEl>
                                              <p:pRg st="2" end="2"/>
                                            </p:txEl>
                                          </p:spTgt>
                                        </p:tgtEl>
                                      </p:cBhvr>
                                    </p:animEffect>
                                  </p:childTnLst>
                                </p:cTn>
                              </p:par>
                            </p:childTnLst>
                          </p:cTn>
                        </p:par>
                        <p:par>
                          <p:cTn id="23" fill="hold">
                            <p:stCondLst>
                              <p:cond delay="3500"/>
                            </p:stCondLst>
                            <p:childTnLst>
                              <p:par>
                                <p:cTn id="24" presetID="5" presetClass="entr" presetSubtype="5" fill="hold" grpId="0" nodeType="afterEffect">
                                  <p:stCondLst>
                                    <p:cond delay="0"/>
                                  </p:stCondLst>
                                  <p:childTnLst>
                                    <p:set>
                                      <p:cBhvr>
                                        <p:cTn id="25" dur="1" fill="hold">
                                          <p:stCondLst>
                                            <p:cond delay="0"/>
                                          </p:stCondLst>
                                        </p:cTn>
                                        <p:tgtEl>
                                          <p:spTgt spid="13">
                                            <p:txEl>
                                              <p:pRg st="4" end="4"/>
                                            </p:txEl>
                                          </p:spTgt>
                                        </p:tgtEl>
                                        <p:attrNameLst>
                                          <p:attrName>style.visibility</p:attrName>
                                        </p:attrNameLst>
                                      </p:cBhvr>
                                      <p:to>
                                        <p:strVal val="visible"/>
                                      </p:to>
                                    </p:set>
                                    <p:animEffect transition="in" filter="checkerboard(down)">
                                      <p:cBhvr>
                                        <p:cTn id="26" dur="500"/>
                                        <p:tgtEl>
                                          <p:spTgt spid="1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1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D4C71-55F8-B931-47C2-67F549FB4AED}"/>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CD174A7F-8C3E-A232-4667-99C16C204B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ttangolo 4">
            <a:extLst>
              <a:ext uri="{FF2B5EF4-FFF2-40B4-BE49-F238E27FC236}">
                <a16:creationId xmlns:a16="http://schemas.microsoft.com/office/drawing/2014/main" id="{5DA20C6F-1088-EE37-786D-2F3D58E689AF}"/>
              </a:ext>
            </a:extLst>
          </p:cNvPr>
          <p:cNvSpPr/>
          <p:nvPr/>
        </p:nvSpPr>
        <p:spPr>
          <a:xfrm>
            <a:off x="1640541" y="224118"/>
            <a:ext cx="8955741" cy="1264023"/>
          </a:xfrm>
          <a:prstGeom prst="rect">
            <a:avLst/>
          </a:prstGeom>
          <a:solidFill>
            <a:schemeClr val="bg1"/>
          </a:solidFill>
          <a:ln w="19050">
            <a:solidFill>
              <a:schemeClr val="tx1"/>
            </a:solidFill>
          </a:ln>
          <a:effectLst>
            <a:glow rad="1397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a:extLst>
              <a:ext uri="{FF2B5EF4-FFF2-40B4-BE49-F238E27FC236}">
                <a16:creationId xmlns:a16="http://schemas.microsoft.com/office/drawing/2014/main" id="{EBFA2FE1-B159-1860-08C6-0E4C721B138A}"/>
              </a:ext>
            </a:extLst>
          </p:cNvPr>
          <p:cNvSpPr txBox="1"/>
          <p:nvPr/>
        </p:nvSpPr>
        <p:spPr>
          <a:xfrm>
            <a:off x="1703293" y="440630"/>
            <a:ext cx="8848165" cy="830997"/>
          </a:xfrm>
          <a:prstGeom prst="rect">
            <a:avLst/>
          </a:prstGeom>
          <a:noFill/>
        </p:spPr>
        <p:txBody>
          <a:bodyPr wrap="square" rtlCol="0">
            <a:spAutoFit/>
          </a:bodyPr>
          <a:lstStyle/>
          <a:p>
            <a:pPr algn="ctr"/>
            <a:r>
              <a:rPr lang="it-IT" sz="4800" dirty="0">
                <a:latin typeface="Castellar" panose="020A0402060406010301" pitchFamily="18" charset="0"/>
              </a:rPr>
              <a:t>Agenzia delle entrate</a:t>
            </a:r>
          </a:p>
        </p:txBody>
      </p:sp>
      <p:pic>
        <p:nvPicPr>
          <p:cNvPr id="12" name="Immagine 11">
            <a:extLst>
              <a:ext uri="{FF2B5EF4-FFF2-40B4-BE49-F238E27FC236}">
                <a16:creationId xmlns:a16="http://schemas.microsoft.com/office/drawing/2014/main" id="{4DC57DC6-218E-66B4-4157-60AC1E1A9B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281" y="2412184"/>
            <a:ext cx="5109884" cy="3675529"/>
          </a:xfrm>
          <a:prstGeom prst="rect">
            <a:avLst/>
          </a:prstGeom>
          <a:ln w="19050">
            <a:solidFill>
              <a:schemeClr val="tx1"/>
            </a:solidFill>
          </a:ln>
        </p:spPr>
      </p:pic>
      <p:pic>
        <p:nvPicPr>
          <p:cNvPr id="13" name="Immagine 12">
            <a:extLst>
              <a:ext uri="{FF2B5EF4-FFF2-40B4-BE49-F238E27FC236}">
                <a16:creationId xmlns:a16="http://schemas.microsoft.com/office/drawing/2014/main" id="{762BC009-95CF-DF23-D0D1-B7FEFF47DC3A}"/>
              </a:ext>
            </a:extLst>
          </p:cNvPr>
          <p:cNvPicPr>
            <a:picLocks noChangeAspect="1"/>
          </p:cNvPicPr>
          <p:nvPr/>
        </p:nvPicPr>
        <p:blipFill>
          <a:blip r:embed="rId4"/>
          <a:stretch>
            <a:fillRect/>
          </a:stretch>
        </p:blipFill>
        <p:spPr>
          <a:xfrm>
            <a:off x="6392828" y="2411506"/>
            <a:ext cx="5108891" cy="3676207"/>
          </a:xfrm>
          <a:prstGeom prst="rect">
            <a:avLst/>
          </a:prstGeom>
          <a:ln w="19050">
            <a:solidFill>
              <a:schemeClr val="tx1"/>
            </a:solidFill>
          </a:ln>
        </p:spPr>
      </p:pic>
      <p:sp>
        <p:nvSpPr>
          <p:cNvPr id="8" name="CasellaDiTesto 7">
            <a:extLst>
              <a:ext uri="{FF2B5EF4-FFF2-40B4-BE49-F238E27FC236}">
                <a16:creationId xmlns:a16="http://schemas.microsoft.com/office/drawing/2014/main" id="{3EA03834-C654-B615-58D8-1B660B3814A1}"/>
              </a:ext>
            </a:extLst>
          </p:cNvPr>
          <p:cNvSpPr txBox="1"/>
          <p:nvPr/>
        </p:nvSpPr>
        <p:spPr>
          <a:xfrm>
            <a:off x="787899" y="2554702"/>
            <a:ext cx="4914648" cy="3200876"/>
          </a:xfrm>
          <a:prstGeom prst="rect">
            <a:avLst/>
          </a:prstGeom>
          <a:noFill/>
        </p:spPr>
        <p:txBody>
          <a:bodyPr wrap="square" rtlCol="0">
            <a:spAutoFit/>
          </a:bodyPr>
          <a:lstStyle/>
          <a:p>
            <a:pPr algn="ctr"/>
            <a:r>
              <a:rPr lang="it-IT" sz="2000" dirty="0">
                <a:latin typeface="Bahnschrift SemiBold" panose="020B0502040204020203" pitchFamily="34" charset="0"/>
              </a:rPr>
              <a:t>Art. 64 del D.P.R. 29 settembre 1973, n. 600</a:t>
            </a:r>
          </a:p>
          <a:p>
            <a:endParaRPr lang="it-IT" dirty="0"/>
          </a:p>
          <a:p>
            <a:r>
              <a:rPr lang="it-IT" dirty="0">
                <a:latin typeface="Palatino Linotype" panose="02040502050505030304" pitchFamily="18" charset="0"/>
              </a:rPr>
              <a:t>Disciplina l'obbligo per il sostituto d'imposta (in questo caso la società) di operare la ritenuta alla fonte sui compensi corrisposti.</a:t>
            </a:r>
          </a:p>
          <a:p>
            <a:endParaRPr lang="it-IT" dirty="0">
              <a:latin typeface="Palatino Linotype" panose="02040502050505030304" pitchFamily="18" charset="0"/>
            </a:endParaRPr>
          </a:p>
          <a:p>
            <a:pPr algn="ctr"/>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5"/>
              </a:rPr>
              <a:t>64</a:t>
            </a:r>
            <a:endParaRPr lang="it-IT" dirty="0">
              <a:latin typeface="Palatino Linotype" panose="02040502050505030304" pitchFamily="18" charset="0"/>
            </a:endParaRPr>
          </a:p>
          <a:p>
            <a:pPr algn="ctr"/>
            <a:endParaRPr lang="it-IT" dirty="0">
              <a:latin typeface="Palatino Linotype" panose="02040502050505030304" pitchFamily="18" charset="0"/>
            </a:endParaRPr>
          </a:p>
          <a:p>
            <a:endParaRPr lang="it-IT" dirty="0">
              <a:latin typeface="Palatino Linotype" panose="02040502050505030304" pitchFamily="18" charset="0"/>
            </a:endParaRPr>
          </a:p>
        </p:txBody>
      </p:sp>
      <p:sp>
        <p:nvSpPr>
          <p:cNvPr id="10" name="CasellaDiTesto 9">
            <a:extLst>
              <a:ext uri="{FF2B5EF4-FFF2-40B4-BE49-F238E27FC236}">
                <a16:creationId xmlns:a16="http://schemas.microsoft.com/office/drawing/2014/main" id="{C46E6950-6288-2FB1-5B0D-1B13A17AB776}"/>
              </a:ext>
            </a:extLst>
          </p:cNvPr>
          <p:cNvSpPr txBox="1"/>
          <p:nvPr/>
        </p:nvSpPr>
        <p:spPr>
          <a:xfrm>
            <a:off x="6545179" y="2554702"/>
            <a:ext cx="4858922" cy="2400657"/>
          </a:xfrm>
          <a:prstGeom prst="rect">
            <a:avLst/>
          </a:prstGeom>
          <a:noFill/>
        </p:spPr>
        <p:txBody>
          <a:bodyPr wrap="square" rtlCol="0">
            <a:spAutoFit/>
          </a:bodyPr>
          <a:lstStyle/>
          <a:p>
            <a:pPr algn="ctr"/>
            <a:r>
              <a:rPr lang="it-IT" sz="2000" dirty="0">
                <a:latin typeface="Bahnschrift SemiBold" panose="020B0502040204020203" pitchFamily="34" charset="0"/>
              </a:rPr>
              <a:t>Art. 25 del D.P.R. 29 settembre 1973, n. 600</a:t>
            </a:r>
          </a:p>
          <a:p>
            <a:endParaRPr lang="it-IT" sz="2000" dirty="0">
              <a:latin typeface="Bahnschrift SemiBold" panose="020B0502040204020203" pitchFamily="34" charset="0"/>
            </a:endParaRPr>
          </a:p>
          <a:p>
            <a:r>
              <a:rPr lang="it-IT" dirty="0">
                <a:latin typeface="Palatino Linotype" panose="02040502050505030304" pitchFamily="18" charset="0"/>
              </a:rPr>
              <a:t>Specifica le modalità e i casi in cui deve essere applicata la ritenuta alla fonte.</a:t>
            </a:r>
          </a:p>
          <a:p>
            <a:endParaRPr lang="it-IT" dirty="0">
              <a:latin typeface="Palatino Linotype" panose="02040502050505030304" pitchFamily="18" charset="0"/>
            </a:endParaRPr>
          </a:p>
          <a:p>
            <a:pPr algn="ctr"/>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6"/>
              </a:rPr>
              <a:t>25</a:t>
            </a:r>
            <a:endParaRPr lang="it-IT" dirty="0">
              <a:latin typeface="Palatino Linotype" panose="02040502050505030304" pitchFamily="18" charset="0"/>
            </a:endParaRPr>
          </a:p>
        </p:txBody>
      </p:sp>
    </p:spTree>
    <p:extLst>
      <p:ext uri="{BB962C8B-B14F-4D97-AF65-F5344CB8AC3E}">
        <p14:creationId xmlns:p14="http://schemas.microsoft.com/office/powerpoint/2010/main" val="242598619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2000"/>
                                        <p:tgtEl>
                                          <p:spTgt spid="6"/>
                                        </p:tgtEl>
                                      </p:cBhvr>
                                    </p:animEffect>
                                  </p:childTnLst>
                                </p:cTn>
                              </p:par>
                            </p:childTnLst>
                          </p:cTn>
                        </p:par>
                        <p:par>
                          <p:cTn id="12" fill="hold">
                            <p:stCondLst>
                              <p:cond delay="4000"/>
                            </p:stCondLst>
                            <p:childTnLst>
                              <p:par>
                                <p:cTn id="13" presetID="12" presetClass="entr" presetSubtype="4"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p:tgtEl>
                                          <p:spTgt spid="12"/>
                                        </p:tgtEl>
                                        <p:attrNameLst>
                                          <p:attrName>ppt_y</p:attrName>
                                        </p:attrNameLst>
                                      </p:cBhvr>
                                      <p:tavLst>
                                        <p:tav tm="0">
                                          <p:val>
                                            <p:strVal val="#ppt_y+#ppt_h*1.125000"/>
                                          </p:val>
                                        </p:tav>
                                        <p:tav tm="100000">
                                          <p:val>
                                            <p:strVal val="#ppt_y"/>
                                          </p:val>
                                        </p:tav>
                                      </p:tavLst>
                                    </p:anim>
                                    <p:animEffect transition="in" filter="wipe(up)">
                                      <p:cBhvr>
                                        <p:cTn id="16" dur="500"/>
                                        <p:tgtEl>
                                          <p:spTgt spid="12"/>
                                        </p:tgtEl>
                                      </p:cBhvr>
                                    </p:animEffect>
                                  </p:childTnLst>
                                </p:cTn>
                              </p:par>
                            </p:childTnLst>
                          </p:cTn>
                        </p:par>
                        <p:par>
                          <p:cTn id="17" fill="hold">
                            <p:stCondLst>
                              <p:cond delay="4500"/>
                            </p:stCondLst>
                            <p:childTnLst>
                              <p:par>
                                <p:cTn id="18" presetID="12" presetClass="entr" presetSubtype="4" fill="hold"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up)">
                                      <p:cBhvr>
                                        <p:cTn id="21" dur="500"/>
                                        <p:tgtEl>
                                          <p:spTgt spid="13"/>
                                        </p:tgtEl>
                                      </p:cBhvr>
                                    </p:animEffect>
                                  </p:childTnLst>
                                </p:cTn>
                              </p:par>
                            </p:childTnLst>
                          </p:cTn>
                        </p:par>
                        <p:par>
                          <p:cTn id="22" fill="hold">
                            <p:stCondLst>
                              <p:cond delay="5000"/>
                            </p:stCondLst>
                            <p:childTnLst>
                              <p:par>
                                <p:cTn id="23" presetID="49" presetClass="entr" presetSubtype="0" decel="100000"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 calcmode="lin" valueType="num">
                                      <p:cBhvr>
                                        <p:cTn id="33" dur="500" fill="hold"/>
                                        <p:tgtEl>
                                          <p:spTgt spid="10"/>
                                        </p:tgtEl>
                                        <p:attrNameLst>
                                          <p:attrName>style.rotation</p:attrName>
                                        </p:attrNameLst>
                                      </p:cBhvr>
                                      <p:tavLst>
                                        <p:tav tm="0">
                                          <p:val>
                                            <p:fltVal val="360"/>
                                          </p:val>
                                        </p:tav>
                                        <p:tav tm="100000">
                                          <p:val>
                                            <p:fltVal val="0"/>
                                          </p:val>
                                        </p:tav>
                                      </p:tavLst>
                                    </p:anim>
                                    <p:animEffect transition="in" filter="fade">
                                      <p:cBhvr>
                                        <p:cTn id="3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A301CB-433E-885E-68DA-6975BFA07D28}"/>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1F5AF558-1902-481A-A55A-5F66E7F2F29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Rettangolo 4">
            <a:extLst>
              <a:ext uri="{FF2B5EF4-FFF2-40B4-BE49-F238E27FC236}">
                <a16:creationId xmlns:a16="http://schemas.microsoft.com/office/drawing/2014/main" id="{6245BE59-5424-E4C5-C921-B628FFC54B67}"/>
              </a:ext>
            </a:extLst>
          </p:cNvPr>
          <p:cNvSpPr/>
          <p:nvPr/>
        </p:nvSpPr>
        <p:spPr>
          <a:xfrm>
            <a:off x="1640541" y="224118"/>
            <a:ext cx="8955741" cy="1264023"/>
          </a:xfrm>
          <a:prstGeom prst="rect">
            <a:avLst/>
          </a:prstGeom>
          <a:solidFill>
            <a:schemeClr val="bg1"/>
          </a:solidFill>
          <a:ln w="19050">
            <a:solidFill>
              <a:schemeClr val="tx1"/>
            </a:solidFill>
          </a:ln>
          <a:effectLst>
            <a:glow rad="1397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6" name="CasellaDiTesto 5">
            <a:extLst>
              <a:ext uri="{FF2B5EF4-FFF2-40B4-BE49-F238E27FC236}">
                <a16:creationId xmlns:a16="http://schemas.microsoft.com/office/drawing/2014/main" id="{D054C839-8BF1-1F01-F465-A329561EB74E}"/>
              </a:ext>
            </a:extLst>
          </p:cNvPr>
          <p:cNvSpPr txBox="1"/>
          <p:nvPr/>
        </p:nvSpPr>
        <p:spPr>
          <a:xfrm>
            <a:off x="1703293" y="440630"/>
            <a:ext cx="8848165" cy="830997"/>
          </a:xfrm>
          <a:prstGeom prst="rect">
            <a:avLst/>
          </a:prstGeom>
          <a:noFill/>
        </p:spPr>
        <p:txBody>
          <a:bodyPr wrap="square" rtlCol="0">
            <a:spAutoFit/>
          </a:bodyPr>
          <a:lstStyle/>
          <a:p>
            <a:pPr algn="ctr"/>
            <a:r>
              <a:rPr lang="it-IT" sz="4800" dirty="0">
                <a:latin typeface="Castellar" panose="020A0402060406010301" pitchFamily="18" charset="0"/>
              </a:rPr>
              <a:t>Corte di cassazione</a:t>
            </a:r>
          </a:p>
        </p:txBody>
      </p:sp>
      <p:pic>
        <p:nvPicPr>
          <p:cNvPr id="3" name="Immagine 2">
            <a:extLst>
              <a:ext uri="{FF2B5EF4-FFF2-40B4-BE49-F238E27FC236}">
                <a16:creationId xmlns:a16="http://schemas.microsoft.com/office/drawing/2014/main" id="{3322F191-3A4A-023A-246B-4D70510E4DDD}"/>
              </a:ext>
            </a:extLst>
          </p:cNvPr>
          <p:cNvPicPr>
            <a:picLocks noChangeAspect="1"/>
          </p:cNvPicPr>
          <p:nvPr/>
        </p:nvPicPr>
        <p:blipFill>
          <a:blip r:embed="rId3"/>
          <a:stretch>
            <a:fillRect/>
          </a:stretch>
        </p:blipFill>
        <p:spPr>
          <a:xfrm>
            <a:off x="56399" y="2483225"/>
            <a:ext cx="3908613" cy="3675529"/>
          </a:xfrm>
          <a:prstGeom prst="rect">
            <a:avLst/>
          </a:prstGeom>
          <a:ln w="19050">
            <a:solidFill>
              <a:schemeClr val="tx1"/>
            </a:solidFill>
          </a:ln>
        </p:spPr>
      </p:pic>
      <p:pic>
        <p:nvPicPr>
          <p:cNvPr id="4" name="Immagine 3">
            <a:extLst>
              <a:ext uri="{FF2B5EF4-FFF2-40B4-BE49-F238E27FC236}">
                <a16:creationId xmlns:a16="http://schemas.microsoft.com/office/drawing/2014/main" id="{08ABE29E-5E25-78A7-C57B-C42B393E6814}"/>
              </a:ext>
            </a:extLst>
          </p:cNvPr>
          <p:cNvPicPr>
            <a:picLocks noChangeAspect="1"/>
          </p:cNvPicPr>
          <p:nvPr/>
        </p:nvPicPr>
        <p:blipFill>
          <a:blip r:embed="rId4"/>
          <a:stretch>
            <a:fillRect/>
          </a:stretch>
        </p:blipFill>
        <p:spPr>
          <a:xfrm>
            <a:off x="4142062" y="2482546"/>
            <a:ext cx="3907875" cy="3676207"/>
          </a:xfrm>
          <a:prstGeom prst="rect">
            <a:avLst/>
          </a:prstGeom>
          <a:ln w="19050">
            <a:solidFill>
              <a:schemeClr val="tx1"/>
            </a:solidFill>
          </a:ln>
        </p:spPr>
      </p:pic>
      <p:pic>
        <p:nvPicPr>
          <p:cNvPr id="7" name="Immagine 6">
            <a:extLst>
              <a:ext uri="{FF2B5EF4-FFF2-40B4-BE49-F238E27FC236}">
                <a16:creationId xmlns:a16="http://schemas.microsoft.com/office/drawing/2014/main" id="{A52F13F8-504F-A126-7F39-23889317FCF8}"/>
              </a:ext>
            </a:extLst>
          </p:cNvPr>
          <p:cNvPicPr>
            <a:picLocks noChangeAspect="1"/>
          </p:cNvPicPr>
          <p:nvPr/>
        </p:nvPicPr>
        <p:blipFill>
          <a:blip r:embed="rId5"/>
          <a:stretch>
            <a:fillRect/>
          </a:stretch>
        </p:blipFill>
        <p:spPr>
          <a:xfrm>
            <a:off x="8226987" y="2482546"/>
            <a:ext cx="3907875" cy="3676207"/>
          </a:xfrm>
          <a:prstGeom prst="rect">
            <a:avLst/>
          </a:prstGeom>
          <a:ln w="19050">
            <a:solidFill>
              <a:schemeClr val="tx1"/>
            </a:solidFill>
          </a:ln>
        </p:spPr>
      </p:pic>
      <p:sp>
        <p:nvSpPr>
          <p:cNvPr id="8" name="CasellaDiTesto 7">
            <a:extLst>
              <a:ext uri="{FF2B5EF4-FFF2-40B4-BE49-F238E27FC236}">
                <a16:creationId xmlns:a16="http://schemas.microsoft.com/office/drawing/2014/main" id="{5E29B0DA-9B94-EEEB-4567-41350A3B5093}"/>
              </a:ext>
            </a:extLst>
          </p:cNvPr>
          <p:cNvSpPr txBox="1"/>
          <p:nvPr/>
        </p:nvSpPr>
        <p:spPr>
          <a:xfrm>
            <a:off x="102863" y="2636451"/>
            <a:ext cx="3778855" cy="3416320"/>
          </a:xfrm>
          <a:prstGeom prst="rect">
            <a:avLst/>
          </a:prstGeom>
          <a:noFill/>
        </p:spPr>
        <p:txBody>
          <a:bodyPr wrap="square" rtlCol="0">
            <a:spAutoFit/>
          </a:bodyPr>
          <a:lstStyle/>
          <a:p>
            <a:pPr algn="ctr"/>
            <a:r>
              <a:rPr lang="it-IT" dirty="0">
                <a:latin typeface="Bahnschrift SemiBold" panose="020B0502040204020203" pitchFamily="34" charset="0"/>
              </a:rPr>
              <a:t>Art. 61 (poi art. 94) del TUIR, in correlazione con l'art. 55</a:t>
            </a:r>
          </a:p>
          <a:p>
            <a:endParaRPr lang="it-IT" dirty="0">
              <a:latin typeface="Bahnschrift SemiBold" panose="020B0502040204020203" pitchFamily="34" charset="0"/>
            </a:endParaRPr>
          </a:p>
          <a:p>
            <a:r>
              <a:rPr lang="it-IT" dirty="0">
                <a:latin typeface="Palatino Linotype" panose="02040502050505030304" pitchFamily="18" charset="0"/>
              </a:rPr>
              <a:t>Stabilisce che gli interessi passivi e gli oneri assimilati sono deducibili solo in proporzione ai ricavi e proventi imponibili rispetto al totale dei ricavi e proventi, applicando quindi un criterio di “pro rata” generale.</a:t>
            </a:r>
          </a:p>
          <a:p>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6"/>
              </a:rPr>
              <a:t>61</a:t>
            </a:r>
            <a:endParaRPr lang="it-IT" dirty="0">
              <a:latin typeface="Palatino Linotype" panose="02040502050505030304" pitchFamily="18" charset="0"/>
            </a:endParaRPr>
          </a:p>
        </p:txBody>
      </p:sp>
      <p:sp>
        <p:nvSpPr>
          <p:cNvPr id="11" name="CasellaDiTesto 10">
            <a:extLst>
              <a:ext uri="{FF2B5EF4-FFF2-40B4-BE49-F238E27FC236}">
                <a16:creationId xmlns:a16="http://schemas.microsoft.com/office/drawing/2014/main" id="{102A87E4-0DA5-8C0E-5689-854D5987DEC2}"/>
              </a:ext>
            </a:extLst>
          </p:cNvPr>
          <p:cNvSpPr txBox="1"/>
          <p:nvPr/>
        </p:nvSpPr>
        <p:spPr>
          <a:xfrm>
            <a:off x="4276165" y="2590800"/>
            <a:ext cx="3724972" cy="3451412"/>
          </a:xfrm>
          <a:prstGeom prst="rect">
            <a:avLst/>
          </a:prstGeom>
          <a:noFill/>
        </p:spPr>
        <p:txBody>
          <a:bodyPr wrap="square" rtlCol="0">
            <a:spAutoFit/>
          </a:bodyPr>
          <a:lstStyle/>
          <a:p>
            <a:endParaRPr lang="it-IT" dirty="0"/>
          </a:p>
        </p:txBody>
      </p:sp>
      <p:sp>
        <p:nvSpPr>
          <p:cNvPr id="13" name="CasellaDiTesto 12">
            <a:extLst>
              <a:ext uri="{FF2B5EF4-FFF2-40B4-BE49-F238E27FC236}">
                <a16:creationId xmlns:a16="http://schemas.microsoft.com/office/drawing/2014/main" id="{B4146A05-C63A-6F22-C47C-78C5E27E730D}"/>
              </a:ext>
            </a:extLst>
          </p:cNvPr>
          <p:cNvSpPr txBox="1"/>
          <p:nvPr/>
        </p:nvSpPr>
        <p:spPr>
          <a:xfrm>
            <a:off x="8337176" y="2636451"/>
            <a:ext cx="3751961" cy="369332"/>
          </a:xfrm>
          <a:prstGeom prst="rect">
            <a:avLst/>
          </a:prstGeom>
          <a:noFill/>
        </p:spPr>
        <p:txBody>
          <a:bodyPr wrap="square" rtlCol="0">
            <a:spAutoFit/>
          </a:bodyPr>
          <a:lstStyle/>
          <a:p>
            <a:endParaRPr lang="it-IT" dirty="0"/>
          </a:p>
        </p:txBody>
      </p:sp>
      <p:sp>
        <p:nvSpPr>
          <p:cNvPr id="14" name="CasellaDiTesto 13">
            <a:extLst>
              <a:ext uri="{FF2B5EF4-FFF2-40B4-BE49-F238E27FC236}">
                <a16:creationId xmlns:a16="http://schemas.microsoft.com/office/drawing/2014/main" id="{049E1C66-1CE6-D223-FEC3-BC003C92264A}"/>
              </a:ext>
            </a:extLst>
          </p:cNvPr>
          <p:cNvSpPr txBox="1"/>
          <p:nvPr/>
        </p:nvSpPr>
        <p:spPr>
          <a:xfrm>
            <a:off x="4309252" y="2421007"/>
            <a:ext cx="3751961" cy="3847207"/>
          </a:xfrm>
          <a:prstGeom prst="rect">
            <a:avLst/>
          </a:prstGeom>
          <a:noFill/>
        </p:spPr>
        <p:txBody>
          <a:bodyPr wrap="square" rtlCol="0">
            <a:spAutoFit/>
          </a:bodyPr>
          <a:lstStyle/>
          <a:p>
            <a:pPr algn="ctr"/>
            <a:r>
              <a:rPr lang="it-IT" dirty="0">
                <a:latin typeface="Bahnschrift SemiBold" panose="020B0502040204020203" pitchFamily="34" charset="0"/>
              </a:rPr>
              <a:t>Cassazione, Sez. Tributaria, n. 26842/2014</a:t>
            </a:r>
          </a:p>
          <a:p>
            <a:r>
              <a:rPr lang="it-IT" sz="1600" dirty="0">
                <a:latin typeface="Palatino Linotype" panose="02040502050505030304" pitchFamily="18" charset="0"/>
              </a:rPr>
              <a:t>È la sentenza cardine che riconosce la teoria dell'incasso giuridico sostenuta dall'Agenzia delle Entrate. Un credito è considerato fiscalmente "percepito" non solo quando viene materialmente incassato, ma anche quando viene messo a disposizione del creditore o, come in questo caso, quando il creditore (gli eredi/soci) vi rinuncia consentendo alla società di trattenere la somma a titolo di finanziamento. equivale a un "utilizzo" economico del credito.</a:t>
            </a:r>
          </a:p>
        </p:txBody>
      </p:sp>
      <p:sp>
        <p:nvSpPr>
          <p:cNvPr id="15" name="CasellaDiTesto 14">
            <a:extLst>
              <a:ext uri="{FF2B5EF4-FFF2-40B4-BE49-F238E27FC236}">
                <a16:creationId xmlns:a16="http://schemas.microsoft.com/office/drawing/2014/main" id="{3B6FBEA5-6132-C97F-960C-9FA082C3B7F3}"/>
              </a:ext>
            </a:extLst>
          </p:cNvPr>
          <p:cNvSpPr txBox="1"/>
          <p:nvPr/>
        </p:nvSpPr>
        <p:spPr>
          <a:xfrm>
            <a:off x="8289737" y="2709075"/>
            <a:ext cx="3724972" cy="3416320"/>
          </a:xfrm>
          <a:prstGeom prst="rect">
            <a:avLst/>
          </a:prstGeom>
          <a:noFill/>
        </p:spPr>
        <p:txBody>
          <a:bodyPr wrap="square" rtlCol="0">
            <a:spAutoFit/>
          </a:bodyPr>
          <a:lstStyle/>
          <a:p>
            <a:pPr algn="ctr"/>
            <a:r>
              <a:rPr lang="it-IT" dirty="0">
                <a:latin typeface="Bahnschrift SemiBold" panose="020B0502040204020203" pitchFamily="34" charset="0"/>
              </a:rPr>
              <a:t>Art. 66 (poi art. 101) 2°comma del TUIR, in correlazione con l'art. 55</a:t>
            </a:r>
          </a:p>
          <a:p>
            <a:endParaRPr lang="it-IT" dirty="0">
              <a:latin typeface="Bahnschrift SemiBold" panose="020B0502040204020203" pitchFamily="34" charset="0"/>
            </a:endParaRPr>
          </a:p>
          <a:p>
            <a:r>
              <a:rPr lang="it-IT" dirty="0">
                <a:latin typeface="Palatino Linotype" panose="02040502050505030304" pitchFamily="18" charset="0"/>
              </a:rPr>
              <a:t>Non è ammessa alcuna deduzione a titolo di accantonamento; tuttavia gli accantonamenti di cui  all'articolo </a:t>
            </a:r>
            <a:r>
              <a:rPr lang="it-IT" u="sng" dirty="0">
                <a:latin typeface="Palatino Linotype" panose="02040502050505030304" pitchFamily="18" charset="0"/>
                <a:hlinkClick r:id="rId7" tooltip="Accantonamenti di quiescenza e previdenza"/>
              </a:rPr>
              <a:t>105</a:t>
            </a:r>
            <a:r>
              <a:rPr lang="it-IT" dirty="0">
                <a:latin typeface="Palatino Linotype" panose="02040502050505030304" pitchFamily="18" charset="0"/>
              </a:rPr>
              <a:t> sono deducibili a condizione che risultino iscritti nei registri di cui all'articolo 18 del decreto indicato al comma 1.</a:t>
            </a:r>
          </a:p>
          <a:p>
            <a:pPr algn="ctr"/>
            <a:endParaRPr lang="it-IT" dirty="0">
              <a:latin typeface="Palatino Linotype" panose="02040502050505030304" pitchFamily="18" charset="0"/>
            </a:endParaRPr>
          </a:p>
          <a:p>
            <a:pPr algn="ctr"/>
            <a:r>
              <a:rPr lang="it-IT" dirty="0">
                <a:latin typeface="Palatino Linotype" panose="02040502050505030304" pitchFamily="18" charset="0"/>
              </a:rPr>
              <a:t>All’Articolo </a:t>
            </a:r>
            <a:r>
              <a:rPr lang="it-IT" dirty="0">
                <a:latin typeface="Palatino Linotype" panose="02040502050505030304" pitchFamily="18" charset="0"/>
                <a:hlinkClick r:id="rId8"/>
              </a:rPr>
              <a:t>66</a:t>
            </a:r>
            <a:endParaRPr lang="it-IT" dirty="0">
              <a:latin typeface="Palatino Linotype" panose="02040502050505030304" pitchFamily="18" charset="0"/>
            </a:endParaRPr>
          </a:p>
        </p:txBody>
      </p:sp>
    </p:spTree>
    <p:extLst>
      <p:ext uri="{BB962C8B-B14F-4D97-AF65-F5344CB8AC3E}">
        <p14:creationId xmlns:p14="http://schemas.microsoft.com/office/powerpoint/2010/main" val="41216501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1+#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500" fill="hold"/>
                                        <p:tgtEl>
                                          <p:spTgt spid="3"/>
                                        </p:tgtEl>
                                        <p:attrNameLst>
                                          <p:attrName>ppt_x</p:attrName>
                                        </p:attrNameLst>
                                      </p:cBhvr>
                                      <p:tavLst>
                                        <p:tav tm="0">
                                          <p:val>
                                            <p:strVal val="0-#ppt_w/2"/>
                                          </p:val>
                                        </p:tav>
                                        <p:tav tm="100000">
                                          <p:val>
                                            <p:strVal val="#ppt_x"/>
                                          </p:val>
                                        </p:tav>
                                      </p:tavLst>
                                    </p:anim>
                                    <p:anim calcmode="lin" valueType="num">
                                      <p:cBhvr additive="base">
                                        <p:cTn id="18" dur="500" fill="hold"/>
                                        <p:tgtEl>
                                          <p:spTgt spid="3"/>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0-#ppt_w/2"/>
                                          </p:val>
                                        </p:tav>
                                        <p:tav tm="100000">
                                          <p:val>
                                            <p:strVal val="#ppt_x"/>
                                          </p:val>
                                        </p:tav>
                                      </p:tavLst>
                                    </p:anim>
                                    <p:anim calcmode="lin" valueType="num">
                                      <p:cBhvr additive="base">
                                        <p:cTn id="22" dur="500" fill="hold"/>
                                        <p:tgtEl>
                                          <p:spTgt spid="4"/>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0-#ppt_w/2"/>
                                          </p:val>
                                        </p:tav>
                                        <p:tav tm="100000">
                                          <p:val>
                                            <p:strVal val="#ppt_x"/>
                                          </p:val>
                                        </p:tav>
                                      </p:tavLst>
                                    </p:anim>
                                    <p:anim calcmode="lin" valueType="num">
                                      <p:cBhvr additive="base">
                                        <p:cTn id="26" dur="500" fill="hold"/>
                                        <p:tgtEl>
                                          <p:spTgt spid="7"/>
                                        </p:tgtEl>
                                        <p:attrNameLst>
                                          <p:attrName>ppt_y</p:attrName>
                                        </p:attrNameLst>
                                      </p:cBhvr>
                                      <p:tavLst>
                                        <p:tav tm="0">
                                          <p:val>
                                            <p:strVal val="#ppt_y"/>
                                          </p:val>
                                        </p:tav>
                                        <p:tav tm="100000">
                                          <p:val>
                                            <p:strVal val="#ppt_y"/>
                                          </p:val>
                                        </p:tav>
                                      </p:tavLst>
                                    </p:anim>
                                  </p:childTnLst>
                                </p:cTn>
                              </p:par>
                            </p:childTnLst>
                          </p:cTn>
                        </p:par>
                        <p:par>
                          <p:cTn id="27" fill="hold">
                            <p:stCondLst>
                              <p:cond delay="1500"/>
                            </p:stCondLst>
                            <p:childTnLst>
                              <p:par>
                                <p:cTn id="28" presetID="2" presetClass="entr" presetSubtype="2" fill="hold" grpId="0" nodeType="after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1+#ppt_w/2"/>
                                          </p:val>
                                        </p:tav>
                                        <p:tav tm="100000">
                                          <p:val>
                                            <p:strVal val="#ppt_x"/>
                                          </p:val>
                                        </p:tav>
                                      </p:tavLst>
                                    </p:anim>
                                    <p:anim calcmode="lin" valueType="num">
                                      <p:cBhvr additive="base">
                                        <p:cTn id="31" dur="500" fill="hold"/>
                                        <p:tgtEl>
                                          <p:spTgt spid="8"/>
                                        </p:tgtEl>
                                        <p:attrNameLst>
                                          <p:attrName>ppt_y</p:attrName>
                                        </p:attrNameLst>
                                      </p:cBhvr>
                                      <p:tavLst>
                                        <p:tav tm="0">
                                          <p:val>
                                            <p:strVal val="#ppt_y"/>
                                          </p:val>
                                        </p:tav>
                                        <p:tav tm="100000">
                                          <p:val>
                                            <p:strVal val="#ppt_y"/>
                                          </p:val>
                                        </p:tav>
                                      </p:tavLst>
                                    </p:anim>
                                  </p:childTnLst>
                                </p:cTn>
                              </p:par>
                            </p:childTnLst>
                          </p:cTn>
                        </p:par>
                        <p:par>
                          <p:cTn id="32" fill="hold">
                            <p:stCondLst>
                              <p:cond delay="2000"/>
                            </p:stCondLst>
                            <p:childTnLst>
                              <p:par>
                                <p:cTn id="33" presetID="2" presetClass="entr" presetSubtype="2"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1+#ppt_w/2"/>
                                          </p:val>
                                        </p:tav>
                                        <p:tav tm="100000">
                                          <p:val>
                                            <p:strVal val="#ppt_x"/>
                                          </p:val>
                                        </p:tav>
                                      </p:tavLst>
                                    </p:anim>
                                    <p:anim calcmode="lin" valueType="num">
                                      <p:cBhvr additive="base">
                                        <p:cTn id="36" dur="500" fill="hold"/>
                                        <p:tgtEl>
                                          <p:spTgt spid="14"/>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2"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additive="base">
                                        <p:cTn id="40" dur="500" fill="hold"/>
                                        <p:tgtEl>
                                          <p:spTgt spid="15"/>
                                        </p:tgtEl>
                                        <p:attrNameLst>
                                          <p:attrName>ppt_x</p:attrName>
                                        </p:attrNameLst>
                                      </p:cBhvr>
                                      <p:tavLst>
                                        <p:tav tm="0">
                                          <p:val>
                                            <p:strVal val="1+#ppt_w/2"/>
                                          </p:val>
                                        </p:tav>
                                        <p:tav tm="100000">
                                          <p:val>
                                            <p:strVal val="#ppt_x"/>
                                          </p:val>
                                        </p:tav>
                                      </p:tavLst>
                                    </p:anim>
                                    <p:anim calcmode="lin" valueType="num">
                                      <p:cBhvr additive="base">
                                        <p:cTn id="41" dur="5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8" grpId="0"/>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70625F-D943-2BF0-BFE0-C61F4BCB498F}"/>
            </a:ext>
          </a:extLst>
        </p:cNvPr>
        <p:cNvGrpSpPr/>
        <p:nvPr/>
      </p:nvGrpSpPr>
      <p:grpSpPr>
        <a:xfrm>
          <a:off x="0" y="0"/>
          <a:ext cx="0" cy="0"/>
          <a:chOff x="0" y="0"/>
          <a:chExt cx="0" cy="0"/>
        </a:xfrm>
      </p:grpSpPr>
      <p:pic>
        <p:nvPicPr>
          <p:cNvPr id="2" name="Immagine 1">
            <a:extLst>
              <a:ext uri="{FF2B5EF4-FFF2-40B4-BE49-F238E27FC236}">
                <a16:creationId xmlns:a16="http://schemas.microsoft.com/office/drawing/2014/main" id="{F0B64C9F-B1CE-0309-9076-D5D8F61AC65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Onda 2">
            <a:extLst>
              <a:ext uri="{FF2B5EF4-FFF2-40B4-BE49-F238E27FC236}">
                <a16:creationId xmlns:a16="http://schemas.microsoft.com/office/drawing/2014/main" id="{46F3750A-6C8F-013B-EC67-FE1BAC92B969}"/>
              </a:ext>
            </a:extLst>
          </p:cNvPr>
          <p:cNvSpPr/>
          <p:nvPr/>
        </p:nvSpPr>
        <p:spPr>
          <a:xfrm rot="21284445">
            <a:off x="2828364" y="137729"/>
            <a:ext cx="6535271" cy="1649506"/>
          </a:xfrm>
          <a:prstGeom prst="wave">
            <a:avLst/>
          </a:prstGeom>
          <a:solidFill>
            <a:schemeClr val="tx1"/>
          </a:solid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solidFill>
                <a:schemeClr val="bg2"/>
              </a:solidFill>
            </a:endParaRPr>
          </a:p>
        </p:txBody>
      </p:sp>
      <p:sp>
        <p:nvSpPr>
          <p:cNvPr id="4" name="CasellaDiTesto 3">
            <a:extLst>
              <a:ext uri="{FF2B5EF4-FFF2-40B4-BE49-F238E27FC236}">
                <a16:creationId xmlns:a16="http://schemas.microsoft.com/office/drawing/2014/main" id="{50487E0B-8994-12B1-2075-7530F0CFD2B8}"/>
              </a:ext>
            </a:extLst>
          </p:cNvPr>
          <p:cNvSpPr txBox="1"/>
          <p:nvPr/>
        </p:nvSpPr>
        <p:spPr>
          <a:xfrm>
            <a:off x="3012140" y="639316"/>
            <a:ext cx="6167718" cy="646331"/>
          </a:xfrm>
          <a:prstGeom prst="rect">
            <a:avLst/>
          </a:prstGeom>
          <a:noFill/>
        </p:spPr>
        <p:txBody>
          <a:bodyPr wrap="square" rtlCol="0">
            <a:spAutoFit/>
          </a:bodyPr>
          <a:lstStyle/>
          <a:p>
            <a:pPr algn="ctr"/>
            <a:r>
              <a:rPr lang="it-IT" sz="3600" dirty="0">
                <a:solidFill>
                  <a:schemeClr val="bg1"/>
                </a:solidFill>
                <a:latin typeface="Sitka Heading Semibold" pitchFamily="2" charset="0"/>
              </a:rPr>
              <a:t>La decisione finale del giudice</a:t>
            </a:r>
          </a:p>
        </p:txBody>
      </p:sp>
      <p:sp>
        <p:nvSpPr>
          <p:cNvPr id="5" name="Connettore 1">
            <a:extLst>
              <a:ext uri="{FF2B5EF4-FFF2-40B4-BE49-F238E27FC236}">
                <a16:creationId xmlns:a16="http://schemas.microsoft.com/office/drawing/2014/main" id="{A11BF292-FB28-390E-7A9B-21E77E171668}"/>
              </a:ext>
            </a:extLst>
          </p:cNvPr>
          <p:cNvSpPr/>
          <p:nvPr/>
        </p:nvSpPr>
        <p:spPr>
          <a:xfrm>
            <a:off x="1380565" y="6311707"/>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dirty="0"/>
          </a:p>
        </p:txBody>
      </p:sp>
      <p:sp>
        <p:nvSpPr>
          <p:cNvPr id="11" name="Connettore 2">
            <a:extLst>
              <a:ext uri="{FF2B5EF4-FFF2-40B4-BE49-F238E27FC236}">
                <a16:creationId xmlns:a16="http://schemas.microsoft.com/office/drawing/2014/main" id="{8AE3EC08-16BE-94DC-CEA5-F0883B5A8772}"/>
              </a:ext>
            </a:extLst>
          </p:cNvPr>
          <p:cNvSpPr/>
          <p:nvPr/>
        </p:nvSpPr>
        <p:spPr>
          <a:xfrm>
            <a:off x="4087905" y="6311706"/>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2" name="Connettore 3">
            <a:extLst>
              <a:ext uri="{FF2B5EF4-FFF2-40B4-BE49-F238E27FC236}">
                <a16:creationId xmlns:a16="http://schemas.microsoft.com/office/drawing/2014/main" id="{29281AC7-461D-8FC9-DDFB-64B526767203}"/>
              </a:ext>
            </a:extLst>
          </p:cNvPr>
          <p:cNvSpPr/>
          <p:nvPr/>
        </p:nvSpPr>
        <p:spPr>
          <a:xfrm>
            <a:off x="7700685" y="6311705"/>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13" name="Connettore 4">
            <a:extLst>
              <a:ext uri="{FF2B5EF4-FFF2-40B4-BE49-F238E27FC236}">
                <a16:creationId xmlns:a16="http://schemas.microsoft.com/office/drawing/2014/main" id="{A15C1358-9F15-BF5F-3E5D-880DDA32C8FF}"/>
              </a:ext>
            </a:extLst>
          </p:cNvPr>
          <p:cNvSpPr/>
          <p:nvPr/>
        </p:nvSpPr>
        <p:spPr>
          <a:xfrm>
            <a:off x="10340788" y="6311705"/>
            <a:ext cx="403412" cy="394447"/>
          </a:xfrm>
          <a:prstGeom prst="flowChartConnector">
            <a:avLst/>
          </a:prstGeom>
          <a:solidFill>
            <a:schemeClr val="tx1"/>
          </a:solidFill>
          <a:effectLst>
            <a:glow rad="63500">
              <a:schemeClr val="accent3">
                <a:satMod val="175000"/>
                <a:alpha val="40000"/>
              </a:schemeClr>
            </a:glo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graphicFrame>
        <p:nvGraphicFramePr>
          <p:cNvPr id="23" name="Diagramma 22">
            <a:extLst>
              <a:ext uri="{FF2B5EF4-FFF2-40B4-BE49-F238E27FC236}">
                <a16:creationId xmlns:a16="http://schemas.microsoft.com/office/drawing/2014/main" id="{5CF2D16D-7EA8-7BB0-EA3E-262A7BEDD6EF}"/>
              </a:ext>
            </a:extLst>
          </p:cNvPr>
          <p:cNvGraphicFramePr/>
          <p:nvPr>
            <p:extLst>
              <p:ext uri="{D42A27DB-BD31-4B8C-83A1-F6EECF244321}">
                <p14:modId xmlns:p14="http://schemas.microsoft.com/office/powerpoint/2010/main" val="607142517"/>
              </p:ext>
            </p:extLst>
          </p:nvPr>
        </p:nvGraphicFramePr>
        <p:xfrm>
          <a:off x="654424" y="5501508"/>
          <a:ext cx="1855694" cy="7171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4" name="Diagramma 23">
            <a:extLst>
              <a:ext uri="{FF2B5EF4-FFF2-40B4-BE49-F238E27FC236}">
                <a16:creationId xmlns:a16="http://schemas.microsoft.com/office/drawing/2014/main" id="{0A845CD3-FC5B-622B-78C0-95063B553162}"/>
              </a:ext>
            </a:extLst>
          </p:cNvPr>
          <p:cNvGraphicFramePr/>
          <p:nvPr>
            <p:extLst>
              <p:ext uri="{D42A27DB-BD31-4B8C-83A1-F6EECF244321}">
                <p14:modId xmlns:p14="http://schemas.microsoft.com/office/powerpoint/2010/main" val="1875124280"/>
              </p:ext>
            </p:extLst>
          </p:nvPr>
        </p:nvGraphicFramePr>
        <p:xfrm>
          <a:off x="3413312" y="5434343"/>
          <a:ext cx="1766047" cy="89848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5" name="Diagramma 24">
            <a:extLst>
              <a:ext uri="{FF2B5EF4-FFF2-40B4-BE49-F238E27FC236}">
                <a16:creationId xmlns:a16="http://schemas.microsoft.com/office/drawing/2014/main" id="{9943C315-1F52-D48E-F99B-8AC6E44AD755}"/>
              </a:ext>
            </a:extLst>
          </p:cNvPr>
          <p:cNvGraphicFramePr/>
          <p:nvPr>
            <p:extLst>
              <p:ext uri="{D42A27DB-BD31-4B8C-83A1-F6EECF244321}">
                <p14:modId xmlns:p14="http://schemas.microsoft.com/office/powerpoint/2010/main" val="522946850"/>
              </p:ext>
            </p:extLst>
          </p:nvPr>
        </p:nvGraphicFramePr>
        <p:xfrm>
          <a:off x="6952132" y="5501508"/>
          <a:ext cx="1900517" cy="71717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26" name="Diagramma 25">
            <a:extLst>
              <a:ext uri="{FF2B5EF4-FFF2-40B4-BE49-F238E27FC236}">
                <a16:creationId xmlns:a16="http://schemas.microsoft.com/office/drawing/2014/main" id="{425F16EF-9107-A9F3-1414-2186E1652283}"/>
              </a:ext>
            </a:extLst>
          </p:cNvPr>
          <p:cNvGraphicFramePr/>
          <p:nvPr>
            <p:extLst>
              <p:ext uri="{D42A27DB-BD31-4B8C-83A1-F6EECF244321}">
                <p14:modId xmlns:p14="http://schemas.microsoft.com/office/powerpoint/2010/main" val="2257358815"/>
              </p:ext>
            </p:extLst>
          </p:nvPr>
        </p:nvGraphicFramePr>
        <p:xfrm>
          <a:off x="9780494" y="5526986"/>
          <a:ext cx="1524000" cy="70556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7" name="Rettangolo 6">
            <a:extLst>
              <a:ext uri="{FF2B5EF4-FFF2-40B4-BE49-F238E27FC236}">
                <a16:creationId xmlns:a16="http://schemas.microsoft.com/office/drawing/2014/main" id="{512A2876-A833-DED2-FFE5-DA6340048B40}"/>
              </a:ext>
            </a:extLst>
          </p:cNvPr>
          <p:cNvSpPr/>
          <p:nvPr/>
        </p:nvSpPr>
        <p:spPr>
          <a:xfrm>
            <a:off x="3413312" y="2216727"/>
            <a:ext cx="5370470" cy="2241602"/>
          </a:xfrm>
          <a:prstGeom prst="rect">
            <a:avLst/>
          </a:prstGeom>
          <a:solidFill>
            <a:schemeClr val="accent4">
              <a:lumMod val="40000"/>
              <a:lumOff val="60000"/>
            </a:schemeClr>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6" name="CasellaDiTesto 5">
            <a:extLst>
              <a:ext uri="{FF2B5EF4-FFF2-40B4-BE49-F238E27FC236}">
                <a16:creationId xmlns:a16="http://schemas.microsoft.com/office/drawing/2014/main" id="{6148B80B-37BD-319C-1864-5A0CD69B4C1C}"/>
              </a:ext>
            </a:extLst>
          </p:cNvPr>
          <p:cNvSpPr txBox="1"/>
          <p:nvPr/>
        </p:nvSpPr>
        <p:spPr>
          <a:xfrm>
            <a:off x="3397077" y="2220508"/>
            <a:ext cx="5397844" cy="2308324"/>
          </a:xfrm>
          <a:prstGeom prst="rect">
            <a:avLst/>
          </a:prstGeom>
          <a:noFill/>
        </p:spPr>
        <p:txBody>
          <a:bodyPr wrap="square" rtlCol="0">
            <a:spAutoFit/>
          </a:bodyPr>
          <a:lstStyle/>
          <a:p>
            <a:pPr algn="just"/>
            <a:r>
              <a:rPr lang="it-IT" sz="2400" dirty="0">
                <a:latin typeface="Rockwell Condensed" panose="02060603050405020104" pitchFamily="18" charset="0"/>
              </a:rPr>
              <a:t>La CTR ha stabilito che le scritture contabili non erano semplici formalità, ma avevano un reale valore sostanziale. Esse rappresentavano infatti un’operazione economica e finanziaria concreta. Tale operazione era concordata tra la società e i soci-eredi.</a:t>
            </a:r>
          </a:p>
        </p:txBody>
      </p:sp>
      <p:sp>
        <p:nvSpPr>
          <p:cNvPr id="8" name="CasellaDiTesto 7">
            <a:extLst>
              <a:ext uri="{FF2B5EF4-FFF2-40B4-BE49-F238E27FC236}">
                <a16:creationId xmlns:a16="http://schemas.microsoft.com/office/drawing/2014/main" id="{59B2475C-B9FD-91DB-7DF0-3702186349CA}"/>
              </a:ext>
            </a:extLst>
          </p:cNvPr>
          <p:cNvSpPr txBox="1"/>
          <p:nvPr/>
        </p:nvSpPr>
        <p:spPr>
          <a:xfrm>
            <a:off x="3397077" y="2226479"/>
            <a:ext cx="5370470" cy="2400657"/>
          </a:xfrm>
          <a:prstGeom prst="rect">
            <a:avLst/>
          </a:prstGeom>
          <a:noFill/>
        </p:spPr>
        <p:txBody>
          <a:bodyPr wrap="square" rtlCol="0">
            <a:spAutoFit/>
          </a:bodyPr>
          <a:lstStyle/>
          <a:p>
            <a:pPr algn="just"/>
            <a:r>
              <a:rPr lang="it-IT" sz="2200" dirty="0">
                <a:latin typeface="Rockwell Condensed" panose="02060603050405020104" pitchFamily="18" charset="0"/>
              </a:rPr>
              <a:t>La Corte ha riconosciuto la validità della teoria dell’“incasso giuridico” proposta dal fisco. Tale teoria stabilisce che un credito è fiscalmente incassato non solo con il pagamento effettivo. È incassato anche quando genera un vantaggio economico per eredi, soci o società, pur senza flusso di cassa.</a:t>
            </a:r>
          </a:p>
          <a:p>
            <a:endParaRPr lang="it-IT" dirty="0"/>
          </a:p>
        </p:txBody>
      </p:sp>
      <p:sp>
        <p:nvSpPr>
          <p:cNvPr id="9" name="CasellaDiTesto 8">
            <a:extLst>
              <a:ext uri="{FF2B5EF4-FFF2-40B4-BE49-F238E27FC236}">
                <a16:creationId xmlns:a16="http://schemas.microsoft.com/office/drawing/2014/main" id="{7847E559-02DA-A7F7-0330-5D250AAAD9AE}"/>
              </a:ext>
            </a:extLst>
          </p:cNvPr>
          <p:cNvSpPr txBox="1"/>
          <p:nvPr/>
        </p:nvSpPr>
        <p:spPr>
          <a:xfrm>
            <a:off x="3413312" y="2216727"/>
            <a:ext cx="5354235" cy="2492990"/>
          </a:xfrm>
          <a:prstGeom prst="rect">
            <a:avLst/>
          </a:prstGeom>
          <a:noFill/>
        </p:spPr>
        <p:txBody>
          <a:bodyPr wrap="square" rtlCol="0">
            <a:spAutoFit/>
          </a:bodyPr>
          <a:lstStyle/>
          <a:p>
            <a:pPr algn="just"/>
            <a:r>
              <a:rPr lang="it-IT" sz="2200" dirty="0">
                <a:latin typeface="Rockwell Condensed" panose="02060603050405020104" pitchFamily="18" charset="0"/>
              </a:rPr>
              <a:t>Nel caso concreto, gli eredi/soci hanno rinunciato al pagamento del TFM, convertendo il credito in un finanziamento alla società. In questo modo hanno rafforzato il patrimonio sociale. Tale scelta ha generato un vantaggio economico, pari a un incasso, grazie all’aumento del valore della società e delle loro quote.</a:t>
            </a:r>
          </a:p>
          <a:p>
            <a:pPr algn="just"/>
            <a:endParaRPr lang="it-IT" sz="2400" dirty="0">
              <a:latin typeface="Rockwell Condensed" panose="02060603050405020104" pitchFamily="18" charset="0"/>
            </a:endParaRPr>
          </a:p>
        </p:txBody>
      </p:sp>
      <p:sp>
        <p:nvSpPr>
          <p:cNvPr id="10" name="CasellaDiTesto 9">
            <a:extLst>
              <a:ext uri="{FF2B5EF4-FFF2-40B4-BE49-F238E27FC236}">
                <a16:creationId xmlns:a16="http://schemas.microsoft.com/office/drawing/2014/main" id="{854C130E-7F1D-00D7-2F92-3FBC041EC397}"/>
              </a:ext>
            </a:extLst>
          </p:cNvPr>
          <p:cNvSpPr txBox="1"/>
          <p:nvPr/>
        </p:nvSpPr>
        <p:spPr>
          <a:xfrm>
            <a:off x="3413312" y="2189903"/>
            <a:ext cx="5354235" cy="2585323"/>
          </a:xfrm>
          <a:prstGeom prst="rect">
            <a:avLst/>
          </a:prstGeom>
          <a:noFill/>
        </p:spPr>
        <p:txBody>
          <a:bodyPr wrap="square" rtlCol="0">
            <a:spAutoFit/>
          </a:bodyPr>
          <a:lstStyle/>
          <a:p>
            <a:pPr algn="just"/>
            <a:r>
              <a:rPr lang="it-IT" sz="2400" dirty="0">
                <a:latin typeface="Rockwell Condensed" panose="02060603050405020104" pitchFamily="18" charset="0"/>
              </a:rPr>
              <a:t>Consentire questa operazione senza tassazione avrebbe creato un vantaggio fiscale ingiustificato. La società avrebbe dedotto il costo del TFM negli anni precedenti. Al tempo stesso, il reddito corrispondente non sarebbe mai stato tassato per l’amministratore o gli eredi.</a:t>
            </a:r>
          </a:p>
          <a:p>
            <a:endParaRPr lang="it-IT" dirty="0"/>
          </a:p>
        </p:txBody>
      </p:sp>
    </p:spTree>
    <p:extLst>
      <p:ext uri="{BB962C8B-B14F-4D97-AF65-F5344CB8AC3E}">
        <p14:creationId xmlns:p14="http://schemas.microsoft.com/office/powerpoint/2010/main" val="29507421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par>
                          <p:cTn id="8" fill="hold">
                            <p:stCondLst>
                              <p:cond delay="2000"/>
                            </p:stCondLst>
                            <p:childTnLst>
                              <p:par>
                                <p:cTn id="9" presetID="21" presetClass="entr" presetSubtype="8"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1000"/>
                                        <p:tgtEl>
                                          <p:spTgt spid="4"/>
                                        </p:tgtEl>
                                      </p:cBhvr>
                                    </p:animEffect>
                                  </p:childTnLst>
                                </p:cTn>
                              </p:par>
                            </p:childTnLst>
                          </p:cTn>
                        </p:par>
                        <p:par>
                          <p:cTn id="12" fill="hold">
                            <p:stCondLst>
                              <p:cond delay="3000"/>
                            </p:stCondLst>
                            <p:childTnLst>
                              <p:par>
                                <p:cTn id="13" presetID="43" presetClass="entr" presetSubtype="0" fill="hold" grpId="0" nodeType="after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100"/>
                                        <p:tgtEl>
                                          <p:spTgt spid="23"/>
                                        </p:tgtEl>
                                      </p:cBhvr>
                                    </p:animEffect>
                                    <p:anim calcmode="lin" valueType="num">
                                      <p:cBhvr>
                                        <p:cTn id="16" dur="400" fill="hold"/>
                                        <p:tgtEl>
                                          <p:spTgt spid="23"/>
                                        </p:tgtEl>
                                        <p:attrNameLst>
                                          <p:attrName>ppt_x</p:attrName>
                                        </p:attrNameLst>
                                      </p:cBhvr>
                                      <p:tavLst>
                                        <p:tav tm="0">
                                          <p:val>
                                            <p:strVal val="#ppt_x"/>
                                          </p:val>
                                        </p:tav>
                                        <p:tav tm="100000">
                                          <p:val>
                                            <p:strVal val="#ppt_x"/>
                                          </p:val>
                                        </p:tav>
                                      </p:tavLst>
                                    </p:anim>
                                    <p:anim calcmode="lin" valueType="num">
                                      <p:cBhvr>
                                        <p:cTn id="17" dur="400" fill="hold"/>
                                        <p:tgtEl>
                                          <p:spTgt spid="23"/>
                                        </p:tgtEl>
                                        <p:attrNameLst>
                                          <p:attrName>ppt_y</p:attrName>
                                        </p:attrNameLst>
                                      </p:cBhvr>
                                      <p:tavLst>
                                        <p:tav tm="0">
                                          <p:val>
                                            <p:strVal val="#ppt_y+0.31"/>
                                          </p:val>
                                        </p:tav>
                                        <p:tav tm="100000">
                                          <p:val>
                                            <p:strVal val="#ppt_y+0.31"/>
                                          </p:val>
                                        </p:tav>
                                      </p:tavLst>
                                    </p:anim>
                                    <p:anim calcmode="lin" valueType="num">
                                      <p:cBhvr>
                                        <p:cTn id="18" dur="600" decel="50000" fill="hold">
                                          <p:stCondLst>
                                            <p:cond delay="400"/>
                                          </p:stCondLst>
                                        </p:cTn>
                                        <p:tgtEl>
                                          <p:spTgt spid="2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9" dur="600" decel="50000" fill="hold">
                                          <p:stCondLst>
                                            <p:cond delay="400"/>
                                          </p:stCondLst>
                                        </p:cTn>
                                        <p:tgtEl>
                                          <p:spTgt spid="2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0" fill="hold">
                            <p:stCondLst>
                              <p:cond delay="4000"/>
                            </p:stCondLst>
                            <p:childTnLst>
                              <p:par>
                                <p:cTn id="21" presetID="43" presetClass="entr" presetSubtype="0" fill="hold" grpId="0"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
                                        <p:tgtEl>
                                          <p:spTgt spid="24"/>
                                        </p:tgtEl>
                                      </p:cBhvr>
                                    </p:animEffect>
                                    <p:anim calcmode="lin" valueType="num">
                                      <p:cBhvr>
                                        <p:cTn id="24" dur="400" fill="hold"/>
                                        <p:tgtEl>
                                          <p:spTgt spid="24"/>
                                        </p:tgtEl>
                                        <p:attrNameLst>
                                          <p:attrName>ppt_x</p:attrName>
                                        </p:attrNameLst>
                                      </p:cBhvr>
                                      <p:tavLst>
                                        <p:tav tm="0">
                                          <p:val>
                                            <p:strVal val="#ppt_x"/>
                                          </p:val>
                                        </p:tav>
                                        <p:tav tm="100000">
                                          <p:val>
                                            <p:strVal val="#ppt_x"/>
                                          </p:val>
                                        </p:tav>
                                      </p:tavLst>
                                    </p:anim>
                                    <p:anim calcmode="lin" valueType="num">
                                      <p:cBhvr>
                                        <p:cTn id="25" dur="400" fill="hold"/>
                                        <p:tgtEl>
                                          <p:spTgt spid="24"/>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2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2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p:stCondLst>
                              <p:cond delay="5000"/>
                            </p:stCondLst>
                            <p:childTnLst>
                              <p:par>
                                <p:cTn id="29" presetID="43"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100"/>
                                        <p:tgtEl>
                                          <p:spTgt spid="25"/>
                                        </p:tgtEl>
                                      </p:cBhvr>
                                    </p:animEffect>
                                    <p:anim calcmode="lin" valueType="num">
                                      <p:cBhvr>
                                        <p:cTn id="32" dur="400" fill="hold"/>
                                        <p:tgtEl>
                                          <p:spTgt spid="25"/>
                                        </p:tgtEl>
                                        <p:attrNameLst>
                                          <p:attrName>ppt_x</p:attrName>
                                        </p:attrNameLst>
                                      </p:cBhvr>
                                      <p:tavLst>
                                        <p:tav tm="0">
                                          <p:val>
                                            <p:strVal val="#ppt_x"/>
                                          </p:val>
                                        </p:tav>
                                        <p:tav tm="100000">
                                          <p:val>
                                            <p:strVal val="#ppt_x"/>
                                          </p:val>
                                        </p:tav>
                                      </p:tavLst>
                                    </p:anim>
                                    <p:anim calcmode="lin" valueType="num">
                                      <p:cBhvr>
                                        <p:cTn id="33" dur="400" fill="hold"/>
                                        <p:tgtEl>
                                          <p:spTgt spid="25"/>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2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2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6" fill="hold">
                            <p:stCondLst>
                              <p:cond delay="6000"/>
                            </p:stCondLst>
                            <p:childTnLst>
                              <p:par>
                                <p:cTn id="37" presetID="43"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100"/>
                                        <p:tgtEl>
                                          <p:spTgt spid="26"/>
                                        </p:tgtEl>
                                      </p:cBhvr>
                                    </p:animEffect>
                                    <p:anim calcmode="lin" valueType="num">
                                      <p:cBhvr>
                                        <p:cTn id="40" dur="400" fill="hold"/>
                                        <p:tgtEl>
                                          <p:spTgt spid="26"/>
                                        </p:tgtEl>
                                        <p:attrNameLst>
                                          <p:attrName>ppt_x</p:attrName>
                                        </p:attrNameLst>
                                      </p:cBhvr>
                                      <p:tavLst>
                                        <p:tav tm="0">
                                          <p:val>
                                            <p:strVal val="#ppt_x"/>
                                          </p:val>
                                        </p:tav>
                                        <p:tav tm="100000">
                                          <p:val>
                                            <p:strVal val="#ppt_x"/>
                                          </p:val>
                                        </p:tav>
                                      </p:tavLst>
                                    </p:anim>
                                    <p:anim calcmode="lin" valueType="num">
                                      <p:cBhvr>
                                        <p:cTn id="41" dur="400" fill="hold"/>
                                        <p:tgtEl>
                                          <p:spTgt spid="26"/>
                                        </p:tgtEl>
                                        <p:attrNameLst>
                                          <p:attrName>ppt_y</p:attrName>
                                        </p:attrNameLst>
                                      </p:cBhvr>
                                      <p:tavLst>
                                        <p:tav tm="0">
                                          <p:val>
                                            <p:strVal val="#ppt_y+0.31"/>
                                          </p:val>
                                        </p:tav>
                                        <p:tav tm="100000">
                                          <p:val>
                                            <p:strVal val="#ppt_y+0.31"/>
                                          </p:val>
                                        </p:tav>
                                      </p:tavLst>
                                    </p:anim>
                                    <p:anim calcmode="lin" valueType="num">
                                      <p:cBhvr>
                                        <p:cTn id="42" dur="600" decel="50000" fill="hold">
                                          <p:stCondLst>
                                            <p:cond delay="400"/>
                                          </p:stCondLst>
                                        </p:cTn>
                                        <p:tgtEl>
                                          <p:spTgt spid="2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3" dur="600" decel="50000" fill="hold">
                                          <p:stCondLst>
                                            <p:cond delay="400"/>
                                          </p:stCondLst>
                                        </p:cTn>
                                        <p:tgtEl>
                                          <p:spTgt spid="2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4" fill="hold">
                            <p:stCondLst>
                              <p:cond delay="7000"/>
                            </p:stCondLst>
                            <p:childTnLst>
                              <p:par>
                                <p:cTn id="45" presetID="45" presetClass="entr" presetSubtype="0" fill="hold" grpId="0"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fade">
                                      <p:cBhvr>
                                        <p:cTn id="47" dur="2000"/>
                                        <p:tgtEl>
                                          <p:spTgt spid="7"/>
                                        </p:tgtEl>
                                      </p:cBhvr>
                                    </p:animEffect>
                                    <p:anim calcmode="lin" valueType="num">
                                      <p:cBhvr>
                                        <p:cTn id="48" dur="2000" fill="hold"/>
                                        <p:tgtEl>
                                          <p:spTgt spid="7"/>
                                        </p:tgtEl>
                                        <p:attrNameLst>
                                          <p:attrName>ppt_w</p:attrName>
                                        </p:attrNameLst>
                                      </p:cBhvr>
                                      <p:tavLst>
                                        <p:tav tm="0" fmla="#ppt_w*sin(2.5*pi*$)">
                                          <p:val>
                                            <p:fltVal val="0"/>
                                          </p:val>
                                        </p:tav>
                                        <p:tav tm="100000">
                                          <p:val>
                                            <p:fltVal val="1"/>
                                          </p:val>
                                        </p:tav>
                                      </p:tavLst>
                                    </p:anim>
                                    <p:anim calcmode="lin" valueType="num">
                                      <p:cBhvr>
                                        <p:cTn id="49"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50" restart="whenNotActive" fill="hold" evtFilter="cancelBubble" nodeType="interactiveSeq">
                <p:stCondLst>
                  <p:cond evt="onClick" delay="0">
                    <p:tgtEl>
                      <p:spTgt spid="5"/>
                    </p:tgtEl>
                  </p:cond>
                </p:stCondLst>
                <p:endSync evt="end" delay="0">
                  <p:rtn val="all"/>
                </p:endSync>
                <p:childTnLst>
                  <p:par>
                    <p:cTn id="51" fill="hold">
                      <p:stCondLst>
                        <p:cond delay="0"/>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Vertical)">
                                      <p:cBhvr>
                                        <p:cTn id="55" dur="500"/>
                                        <p:tgtEl>
                                          <p:spTgt spid="6"/>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xit" presetSubtype="21" fill="hold" grpId="1" nodeType="clickEffect">
                                  <p:stCondLst>
                                    <p:cond delay="0"/>
                                  </p:stCondLst>
                                  <p:childTnLst>
                                    <p:animEffect transition="out" filter="barn(inVertical)">
                                      <p:cBhvr>
                                        <p:cTn id="59" dur="500"/>
                                        <p:tgtEl>
                                          <p:spTgt spid="6"/>
                                        </p:tgtEl>
                                      </p:cBhvr>
                                    </p:animEffect>
                                    <p:set>
                                      <p:cBhvr>
                                        <p:cTn id="60" dur="1" fill="hold">
                                          <p:stCondLst>
                                            <p:cond delay="499"/>
                                          </p:stCondLst>
                                        </p:cTn>
                                        <p:tgtEl>
                                          <p:spTgt spid="6"/>
                                        </p:tgtEl>
                                        <p:attrNameLst>
                                          <p:attrName>style.visibility</p:attrName>
                                        </p:attrNameLst>
                                      </p:cBhvr>
                                      <p:to>
                                        <p:strVal val="hidden"/>
                                      </p:to>
                                    </p:set>
                                  </p:childTnLst>
                                </p:cTn>
                              </p:par>
                            </p:childTnLst>
                          </p:cTn>
                        </p:par>
                      </p:childTnLst>
                    </p:cTn>
                  </p:par>
                </p:childTnLst>
              </p:cTn>
              <p:nextCondLst>
                <p:cond evt="onClick" delay="0">
                  <p:tgtEl>
                    <p:spTgt spid="5"/>
                  </p:tgtEl>
                </p:cond>
              </p:nextCondLst>
            </p:seq>
            <p:seq concurrent="1" nextAc="seek">
              <p:cTn id="61" restart="whenNotActive" fill="hold" evtFilter="cancelBubble" nodeType="interactiveSeq">
                <p:stCondLst>
                  <p:cond evt="onClick" delay="0">
                    <p:tgtEl>
                      <p:spTgt spid="11"/>
                    </p:tgtEl>
                  </p:cond>
                </p:stCondLst>
                <p:endSync evt="end" delay="0">
                  <p:rtn val="all"/>
                </p:endSync>
                <p:childTnLst>
                  <p:par>
                    <p:cTn id="62" fill="hold">
                      <p:stCondLst>
                        <p:cond delay="0"/>
                      </p:stCondLst>
                      <p:childTnLst>
                        <p:par>
                          <p:cTn id="63" fill="hold">
                            <p:stCondLst>
                              <p:cond delay="0"/>
                            </p:stCondLst>
                            <p:childTnLst>
                              <p:par>
                                <p:cTn id="64" presetID="16" presetClass="entr" presetSubtype="21" fill="hold" grpId="0" nodeType="clickEffect">
                                  <p:stCondLst>
                                    <p:cond delay="0"/>
                                  </p:stCondLst>
                                  <p:childTnLst>
                                    <p:set>
                                      <p:cBhvr>
                                        <p:cTn id="65" dur="1" fill="hold">
                                          <p:stCondLst>
                                            <p:cond delay="0"/>
                                          </p:stCondLst>
                                        </p:cTn>
                                        <p:tgtEl>
                                          <p:spTgt spid="8"/>
                                        </p:tgtEl>
                                        <p:attrNameLst>
                                          <p:attrName>style.visibility</p:attrName>
                                        </p:attrNameLst>
                                      </p:cBhvr>
                                      <p:to>
                                        <p:strVal val="visible"/>
                                      </p:to>
                                    </p:set>
                                    <p:animEffect transition="in" filter="barn(inVertical)">
                                      <p:cBhvr>
                                        <p:cTn id="66" dur="500"/>
                                        <p:tgtEl>
                                          <p:spTgt spid="8"/>
                                        </p:tgtEl>
                                      </p:cBhvr>
                                    </p:animEffect>
                                  </p:childTnLst>
                                </p:cTn>
                              </p:par>
                            </p:childTnLst>
                          </p:cTn>
                        </p:par>
                      </p:childTnLst>
                    </p:cTn>
                  </p:par>
                  <p:par>
                    <p:cTn id="67" fill="hold">
                      <p:stCondLst>
                        <p:cond delay="indefinite"/>
                      </p:stCondLst>
                      <p:childTnLst>
                        <p:par>
                          <p:cTn id="68" fill="hold">
                            <p:stCondLst>
                              <p:cond delay="0"/>
                            </p:stCondLst>
                            <p:childTnLst>
                              <p:par>
                                <p:cTn id="69" presetID="16" presetClass="exit" presetSubtype="21" fill="hold" grpId="1" nodeType="clickEffect">
                                  <p:stCondLst>
                                    <p:cond delay="0"/>
                                  </p:stCondLst>
                                  <p:childTnLst>
                                    <p:animEffect transition="out" filter="barn(inVertical)">
                                      <p:cBhvr>
                                        <p:cTn id="70" dur="500"/>
                                        <p:tgtEl>
                                          <p:spTgt spid="8"/>
                                        </p:tgtEl>
                                      </p:cBhvr>
                                    </p:animEffect>
                                    <p:set>
                                      <p:cBhvr>
                                        <p:cTn id="71"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11"/>
                  </p:tgtEl>
                </p:cond>
              </p:nextCondLst>
            </p:seq>
            <p:seq concurrent="1" nextAc="seek">
              <p:cTn id="72" restart="whenNotActive" fill="hold" evtFilter="cancelBubble" nodeType="interactiveSeq">
                <p:stCondLst>
                  <p:cond evt="onClick" delay="0">
                    <p:tgtEl>
                      <p:spTgt spid="12"/>
                    </p:tgtEl>
                  </p:cond>
                </p:stCondLst>
                <p:endSync evt="end" delay="0">
                  <p:rtn val="all"/>
                </p:endSync>
                <p:childTnLst>
                  <p:par>
                    <p:cTn id="73" fill="hold">
                      <p:stCondLst>
                        <p:cond delay="0"/>
                      </p:stCondLst>
                      <p:childTnLst>
                        <p:par>
                          <p:cTn id="74" fill="hold">
                            <p:stCondLst>
                              <p:cond delay="0"/>
                            </p:stCondLst>
                            <p:childTnLst>
                              <p:par>
                                <p:cTn id="75" presetID="16" presetClass="entr" presetSubtype="21" fill="hold" nodeType="clickEffect">
                                  <p:stCondLst>
                                    <p:cond delay="0"/>
                                  </p:stCondLst>
                                  <p:childTnLst>
                                    <p:set>
                                      <p:cBhvr>
                                        <p:cTn id="76" dur="1" fill="hold">
                                          <p:stCondLst>
                                            <p:cond delay="0"/>
                                          </p:stCondLst>
                                        </p:cTn>
                                        <p:tgtEl>
                                          <p:spTgt spid="9">
                                            <p:txEl>
                                              <p:pRg st="0" end="0"/>
                                            </p:txEl>
                                          </p:spTgt>
                                        </p:tgtEl>
                                        <p:attrNameLst>
                                          <p:attrName>style.visibility</p:attrName>
                                        </p:attrNameLst>
                                      </p:cBhvr>
                                      <p:to>
                                        <p:strVal val="visible"/>
                                      </p:to>
                                    </p:set>
                                    <p:animEffect transition="in" filter="barn(inVertical)">
                                      <p:cBhvr>
                                        <p:cTn id="77" dur="500"/>
                                        <p:tgtEl>
                                          <p:spTgt spid="9">
                                            <p:txEl>
                                              <p:pRg st="0" end="0"/>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6" presetClass="exit" presetSubtype="21" fill="hold" grpId="0" nodeType="clickEffect">
                                  <p:stCondLst>
                                    <p:cond delay="0"/>
                                  </p:stCondLst>
                                  <p:childTnLst>
                                    <p:animEffect transition="out" filter="barn(inVertical)">
                                      <p:cBhvr>
                                        <p:cTn id="81" dur="500"/>
                                        <p:tgtEl>
                                          <p:spTgt spid="9">
                                            <p:txEl>
                                              <p:pRg st="0" end="0"/>
                                            </p:txEl>
                                          </p:spTgt>
                                        </p:tgtEl>
                                      </p:cBhvr>
                                    </p:animEffect>
                                    <p:set>
                                      <p:cBhvr>
                                        <p:cTn id="82" dur="1" fill="hold">
                                          <p:stCondLst>
                                            <p:cond delay="499"/>
                                          </p:stCondLst>
                                        </p:cTn>
                                        <p:tgtEl>
                                          <p:spTgt spid="9">
                                            <p:txEl>
                                              <p:pRg st="0" end="0"/>
                                            </p:txEl>
                                          </p:spTgt>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83" restart="whenNotActive" fill="hold" evtFilter="cancelBubble" nodeType="interactiveSeq">
                <p:stCondLst>
                  <p:cond evt="onClick" delay="0">
                    <p:tgtEl>
                      <p:spTgt spid="13"/>
                    </p:tgtEl>
                  </p:cond>
                </p:stCondLst>
                <p:endSync evt="end" delay="0">
                  <p:rtn val="all"/>
                </p:endSync>
                <p:childTnLst>
                  <p:par>
                    <p:cTn id="84" fill="hold">
                      <p:stCondLst>
                        <p:cond delay="0"/>
                      </p:stCondLst>
                      <p:childTnLst>
                        <p:par>
                          <p:cTn id="85" fill="hold">
                            <p:stCondLst>
                              <p:cond delay="0"/>
                            </p:stCondLst>
                            <p:childTnLst>
                              <p:par>
                                <p:cTn id="86" presetID="16" presetClass="entr" presetSubtype="21" fill="hold" nodeType="clickEffect">
                                  <p:stCondLst>
                                    <p:cond delay="0"/>
                                  </p:stCondLst>
                                  <p:childTnLst>
                                    <p:set>
                                      <p:cBhvr>
                                        <p:cTn id="87" dur="1" fill="hold">
                                          <p:stCondLst>
                                            <p:cond delay="0"/>
                                          </p:stCondLst>
                                        </p:cTn>
                                        <p:tgtEl>
                                          <p:spTgt spid="10">
                                            <p:txEl>
                                              <p:pRg st="0" end="0"/>
                                            </p:txEl>
                                          </p:spTgt>
                                        </p:tgtEl>
                                        <p:attrNameLst>
                                          <p:attrName>style.visibility</p:attrName>
                                        </p:attrNameLst>
                                      </p:cBhvr>
                                      <p:to>
                                        <p:strVal val="visible"/>
                                      </p:to>
                                    </p:set>
                                    <p:animEffect transition="in" filter="barn(inVertical)">
                                      <p:cBhvr>
                                        <p:cTn id="88" dur="500"/>
                                        <p:tgtEl>
                                          <p:spTgt spid="10">
                                            <p:txEl>
                                              <p:pRg st="0" end="0"/>
                                            </p:txEl>
                                          </p:spTgt>
                                        </p:tgtEl>
                                      </p:cBhvr>
                                    </p:animEffect>
                                  </p:childTnLst>
                                </p:cTn>
                              </p:par>
                            </p:childTnLst>
                          </p:cTn>
                        </p:par>
                      </p:childTnLst>
                    </p:cTn>
                  </p:par>
                  <p:par>
                    <p:cTn id="89" fill="hold">
                      <p:stCondLst>
                        <p:cond delay="indefinite"/>
                      </p:stCondLst>
                      <p:childTnLst>
                        <p:par>
                          <p:cTn id="90" fill="hold">
                            <p:stCondLst>
                              <p:cond delay="0"/>
                            </p:stCondLst>
                            <p:childTnLst>
                              <p:par>
                                <p:cTn id="91" presetID="16" presetClass="exit" presetSubtype="21" fill="hold" grpId="0" nodeType="clickEffect">
                                  <p:stCondLst>
                                    <p:cond delay="0"/>
                                  </p:stCondLst>
                                  <p:childTnLst>
                                    <p:animEffect transition="out" filter="barn(inVertical)">
                                      <p:cBhvr>
                                        <p:cTn id="92" dur="500"/>
                                        <p:tgtEl>
                                          <p:spTgt spid="10">
                                            <p:txEl>
                                              <p:pRg st="0" end="0"/>
                                            </p:txEl>
                                          </p:spTgt>
                                        </p:tgtEl>
                                      </p:cBhvr>
                                    </p:animEffect>
                                    <p:set>
                                      <p:cBhvr>
                                        <p:cTn id="93" dur="1" fill="hold">
                                          <p:stCondLst>
                                            <p:cond delay="499"/>
                                          </p:stCondLst>
                                        </p:cTn>
                                        <p:tgtEl>
                                          <p:spTgt spid="10">
                                            <p:txEl>
                                              <p:pRg st="0" end="0"/>
                                            </p:txEl>
                                          </p:spTgt>
                                        </p:tgtEl>
                                        <p:attrNameLst>
                                          <p:attrName>style.visibility</p:attrName>
                                        </p:attrNameLst>
                                      </p:cBhvr>
                                      <p:to>
                                        <p:strVal val="hidden"/>
                                      </p:to>
                                    </p:set>
                                  </p:childTnLst>
                                </p:cTn>
                              </p:par>
                            </p:childTnLst>
                          </p:cTn>
                        </p:par>
                      </p:childTnLst>
                    </p:cTn>
                  </p:par>
                </p:childTnLst>
              </p:cTn>
              <p:nextCondLst>
                <p:cond evt="onClick" delay="0">
                  <p:tgtEl>
                    <p:spTgt spid="13"/>
                  </p:tgtEl>
                </p:cond>
              </p:nextCondLst>
            </p:seq>
          </p:childTnLst>
        </p:cTn>
      </p:par>
    </p:tnLst>
    <p:bldLst>
      <p:bldP spid="3" grpId="0" animBg="1"/>
      <p:bldP spid="4" grpId="0"/>
      <p:bldGraphic spid="23" grpId="0">
        <p:bldAsOne/>
      </p:bldGraphic>
      <p:bldGraphic spid="24" grpId="0">
        <p:bldAsOne/>
      </p:bldGraphic>
      <p:bldGraphic spid="25" grpId="0">
        <p:bldAsOne/>
      </p:bldGraphic>
      <p:bldGraphic spid="26" grpId="0">
        <p:bldAsOne/>
      </p:bldGraphic>
      <p:bldP spid="7" grpId="0" animBg="1"/>
      <p:bldP spid="6" grpId="0"/>
      <p:bldP spid="6" grpId="1"/>
      <p:bldP spid="8" grpId="0"/>
      <p:bldP spid="8" grpId="1"/>
      <p:bldP spid="9" grpId="0" build="allAtOnce"/>
      <p:bldP spid="10" grpId="0" build="allAtOnce"/>
    </p:bldLst>
  </p:timing>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1258</TotalTime>
  <Words>1160</Words>
  <Application>Microsoft Office PowerPoint</Application>
  <PresentationFormat>Widescreen</PresentationFormat>
  <Paragraphs>100</Paragraphs>
  <Slides>10</Slides>
  <Notes>0</Notes>
  <HiddenSlides>0</HiddenSlides>
  <MMClips>0</MMClips>
  <ScaleCrop>false</ScaleCrop>
  <HeadingPairs>
    <vt:vector size="6" baseType="variant">
      <vt:variant>
        <vt:lpstr>Caratteri utilizzati</vt:lpstr>
      </vt:variant>
      <vt:variant>
        <vt:i4>13</vt:i4>
      </vt:variant>
      <vt:variant>
        <vt:lpstr>Tema</vt:lpstr>
      </vt:variant>
      <vt:variant>
        <vt:i4>1</vt:i4>
      </vt:variant>
      <vt:variant>
        <vt:lpstr>Titoli diapositive</vt:lpstr>
      </vt:variant>
      <vt:variant>
        <vt:i4>10</vt:i4>
      </vt:variant>
    </vt:vector>
  </HeadingPairs>
  <TitlesOfParts>
    <vt:vector size="24" baseType="lpstr">
      <vt:lpstr>Arial</vt:lpstr>
      <vt:lpstr>Bahnschrift SemiBold</vt:lpstr>
      <vt:lpstr>Bodoni MT Poster Compressed</vt:lpstr>
      <vt:lpstr>Calibri</vt:lpstr>
      <vt:lpstr>Calibri Light</vt:lpstr>
      <vt:lpstr>Castellar</vt:lpstr>
      <vt:lpstr>Copperplate Gothic Bold</vt:lpstr>
      <vt:lpstr>Engravers MT</vt:lpstr>
      <vt:lpstr>Gabriola</vt:lpstr>
      <vt:lpstr>Lucida Sans Unicode</vt:lpstr>
      <vt:lpstr>Palatino Linotype</vt:lpstr>
      <vt:lpstr>Rockwell Condensed</vt:lpstr>
      <vt:lpstr>Sitka Heading Semibold</vt:lpstr>
      <vt:lpstr>Tema di Office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Luca Macalli</dc:creator>
  <cp:lastModifiedBy>Luca Macalli</cp:lastModifiedBy>
  <cp:revision>58</cp:revision>
  <dcterms:created xsi:type="dcterms:W3CDTF">2025-11-24T10:08:52Z</dcterms:created>
  <dcterms:modified xsi:type="dcterms:W3CDTF">2025-12-03T14:12:22Z</dcterms:modified>
</cp:coreProperties>
</file>