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drawings/drawing1.xml" ContentType="application/vnd.openxmlformats-officedocument.drawingml.chartshape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4" r:id="rId1"/>
  </p:sldMasterIdLst>
  <p:notesMasterIdLst>
    <p:notesMasterId r:id="rId52"/>
  </p:notesMasterIdLst>
  <p:handoutMasterIdLst>
    <p:handoutMasterId r:id="rId53"/>
  </p:handoutMasterIdLst>
  <p:sldIdLst>
    <p:sldId id="257" r:id="rId2"/>
    <p:sldId id="403" r:id="rId3"/>
    <p:sldId id="460" r:id="rId4"/>
    <p:sldId id="404" r:id="rId5"/>
    <p:sldId id="455" r:id="rId6"/>
    <p:sldId id="405" r:id="rId7"/>
    <p:sldId id="456" r:id="rId8"/>
    <p:sldId id="406" r:id="rId9"/>
    <p:sldId id="462" r:id="rId10"/>
    <p:sldId id="461" r:id="rId11"/>
    <p:sldId id="476" r:id="rId12"/>
    <p:sldId id="477" r:id="rId13"/>
    <p:sldId id="352" r:id="rId14"/>
    <p:sldId id="362" r:id="rId15"/>
    <p:sldId id="317" r:id="rId16"/>
    <p:sldId id="325" r:id="rId17"/>
    <p:sldId id="354" r:id="rId18"/>
    <p:sldId id="365" r:id="rId19"/>
    <p:sldId id="463" r:id="rId20"/>
    <p:sldId id="464" r:id="rId21"/>
    <p:sldId id="390" r:id="rId22"/>
    <p:sldId id="458" r:id="rId23"/>
    <p:sldId id="384" r:id="rId24"/>
    <p:sldId id="366" r:id="rId25"/>
    <p:sldId id="370" r:id="rId26"/>
    <p:sldId id="372" r:id="rId27"/>
    <p:sldId id="373" r:id="rId28"/>
    <p:sldId id="491" r:id="rId29"/>
    <p:sldId id="371" r:id="rId30"/>
    <p:sldId id="385" r:id="rId31"/>
    <p:sldId id="391" r:id="rId32"/>
    <p:sldId id="376" r:id="rId33"/>
    <p:sldId id="392" r:id="rId34"/>
    <p:sldId id="377" r:id="rId35"/>
    <p:sldId id="393" r:id="rId36"/>
    <p:sldId id="394" r:id="rId37"/>
    <p:sldId id="395" r:id="rId38"/>
    <p:sldId id="421" r:id="rId39"/>
    <p:sldId id="422" r:id="rId40"/>
    <p:sldId id="478" r:id="rId41"/>
    <p:sldId id="479" r:id="rId42"/>
    <p:sldId id="480" r:id="rId43"/>
    <p:sldId id="481" r:id="rId44"/>
    <p:sldId id="482" r:id="rId45"/>
    <p:sldId id="483" r:id="rId46"/>
    <p:sldId id="484" r:id="rId47"/>
    <p:sldId id="487" r:id="rId48"/>
    <p:sldId id="488" r:id="rId49"/>
    <p:sldId id="489" r:id="rId50"/>
    <p:sldId id="490" r:id="rId51"/>
  </p:sldIdLst>
  <p:sldSz cx="9144000" cy="6858000" type="screen4x3"/>
  <p:notesSz cx="10234613" cy="70993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F3F4"/>
    <a:srgbClr val="D0EAEC"/>
    <a:srgbClr val="FF6600"/>
    <a:srgbClr val="EAEAEA"/>
    <a:srgbClr val="DDDDDD"/>
    <a:srgbClr val="C0C0C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39" autoAdjust="0"/>
    <p:restoredTop sz="84909" autoAdjust="0"/>
  </p:normalViewPr>
  <p:slideViewPr>
    <p:cSldViewPr>
      <p:cViewPr varScale="1">
        <p:scale>
          <a:sx n="57" d="100"/>
          <a:sy n="57" d="100"/>
        </p:scale>
        <p:origin x="1548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Daveri\Desktop\000%20idee\00%20idee%20x%20crescita\chs\Grafici3_OECD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Cartel2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3619680659264031E-2"/>
          <c:y val="1.6797071754577623E-2"/>
          <c:w val="0.96638031934073598"/>
          <c:h val="0.83349009865524271"/>
        </c:manualLayout>
      </c:layout>
      <c:lineChart>
        <c:grouping val="standard"/>
        <c:varyColors val="0"/>
        <c:ser>
          <c:idx val="0"/>
          <c:order val="0"/>
          <c:tx>
            <c:v>Italia</c:v>
          </c:tx>
          <c:spPr>
            <a:ln>
              <a:solidFill>
                <a:srgbClr val="000000"/>
              </a:solidFill>
            </a:ln>
          </c:spPr>
          <c:marker>
            <c:symbol val="none"/>
          </c:marker>
          <c:cat>
            <c:numRef>
              <c:f>'GDP, US $, constant pr '!$B$76:$B$97</c:f>
              <c:numCache>
                <c:formatCode>General</c:formatCode>
                <c:ptCount val="22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</c:numCache>
            </c:numRef>
          </c:cat>
          <c:val>
            <c:numRef>
              <c:f>'GDP, US $, constant pr '!$K$76:$K$97</c:f>
              <c:numCache>
                <c:formatCode>0.0</c:formatCode>
                <c:ptCount val="22"/>
                <c:pt idx="0">
                  <c:v>100</c:v>
                </c:pt>
                <c:pt idx="1">
                  <c:v>101.53844755361872</c:v>
                </c:pt>
                <c:pt idx="2">
                  <c:v>102.38555791108649</c:v>
                </c:pt>
                <c:pt idx="3">
                  <c:v>101.5124079816091</c:v>
                </c:pt>
                <c:pt idx="4">
                  <c:v>103.6959638827165</c:v>
                </c:pt>
                <c:pt idx="5">
                  <c:v>106.68949706227947</c:v>
                </c:pt>
                <c:pt idx="6">
                  <c:v>107.9000864677874</c:v>
                </c:pt>
                <c:pt idx="7">
                  <c:v>109.91351478871076</c:v>
                </c:pt>
                <c:pt idx="8">
                  <c:v>111.50524403873138</c:v>
                </c:pt>
                <c:pt idx="9">
                  <c:v>113.1232885253193</c:v>
                </c:pt>
                <c:pt idx="10">
                  <c:v>117.25635655024188</c:v>
                </c:pt>
                <c:pt idx="11">
                  <c:v>119.44040563410528</c:v>
                </c:pt>
                <c:pt idx="12">
                  <c:v>119.979602925641</c:v>
                </c:pt>
                <c:pt idx="13">
                  <c:v>119.9237184656035</c:v>
                </c:pt>
                <c:pt idx="14">
                  <c:v>121.99919662080754</c:v>
                </c:pt>
                <c:pt idx="15">
                  <c:v>123.13533504520278</c:v>
                </c:pt>
                <c:pt idx="16">
                  <c:v>125.84298723818547</c:v>
                </c:pt>
                <c:pt idx="17">
                  <c:v>127.96100366710691</c:v>
                </c:pt>
                <c:pt idx="18">
                  <c:v>126.48147825268374</c:v>
                </c:pt>
                <c:pt idx="19">
                  <c:v>119.5320706590953</c:v>
                </c:pt>
                <c:pt idx="20">
                  <c:v>121.59195302966063</c:v>
                </c:pt>
                <c:pt idx="21">
                  <c:v>122.04612025021414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06B-4558-9D41-22591AD9DBB4}"/>
            </c:ext>
          </c:extLst>
        </c:ser>
        <c:ser>
          <c:idx val="1"/>
          <c:order val="1"/>
          <c:tx>
            <c:v>media(Fra,Ger,Spa,Uk)</c:v>
          </c:tx>
          <c:marker>
            <c:symbol val="none"/>
          </c:marker>
          <c:cat>
            <c:numRef>
              <c:f>'GDP, US $, constant pr '!$B$76:$B$97</c:f>
              <c:numCache>
                <c:formatCode>General</c:formatCode>
                <c:ptCount val="22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</c:numCache>
            </c:numRef>
          </c:cat>
          <c:val>
            <c:numRef>
              <c:f>'GDP, US $, constant pr '!$L$76:$L$97</c:f>
              <c:numCache>
                <c:formatCode>0.0</c:formatCode>
                <c:ptCount val="22"/>
                <c:pt idx="0">
                  <c:v>100</c:v>
                </c:pt>
                <c:pt idx="1">
                  <c:v>101.72886437715917</c:v>
                </c:pt>
                <c:pt idx="2">
                  <c:v>103.0454067158083</c:v>
                </c:pt>
                <c:pt idx="3">
                  <c:v>103.14589920859861</c:v>
                </c:pt>
                <c:pt idx="4">
                  <c:v>106.15746182760377</c:v>
                </c:pt>
                <c:pt idx="5">
                  <c:v>108.72148522698328</c:v>
                </c:pt>
                <c:pt idx="6">
                  <c:v>110.72983887032154</c:v>
                </c:pt>
                <c:pt idx="7">
                  <c:v>113.954850393155</c:v>
                </c:pt>
                <c:pt idx="8">
                  <c:v>117.72189362950255</c:v>
                </c:pt>
                <c:pt idx="9">
                  <c:v>121.5701402802213</c:v>
                </c:pt>
                <c:pt idx="10">
                  <c:v>126.4399482918336</c:v>
                </c:pt>
                <c:pt idx="11">
                  <c:v>129.57086741104138</c:v>
                </c:pt>
                <c:pt idx="12">
                  <c:v>131.54102542763437</c:v>
                </c:pt>
                <c:pt idx="13">
                  <c:v>133.98387116372172</c:v>
                </c:pt>
                <c:pt idx="14">
                  <c:v>137.29100506423745</c:v>
                </c:pt>
                <c:pt idx="15">
                  <c:v>140.33511784810727</c:v>
                </c:pt>
                <c:pt idx="16">
                  <c:v>144.84110573226019</c:v>
                </c:pt>
                <c:pt idx="17">
                  <c:v>149.42754107572841</c:v>
                </c:pt>
                <c:pt idx="18">
                  <c:v>149.77359718225833</c:v>
                </c:pt>
                <c:pt idx="19">
                  <c:v>143.78517386157438</c:v>
                </c:pt>
                <c:pt idx="20">
                  <c:v>146.40934466806834</c:v>
                </c:pt>
                <c:pt idx="21">
                  <c:v>148.65554702506171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06B-4558-9D41-22591AD9DBB4}"/>
            </c:ext>
          </c:extLst>
        </c:ser>
        <c:ser>
          <c:idx val="2"/>
          <c:order val="2"/>
          <c:tx>
            <c:v>Usa</c:v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cat>
            <c:numRef>
              <c:f>'GDP, US $, constant pr '!$B$76:$B$97</c:f>
              <c:numCache>
                <c:formatCode>General</c:formatCode>
                <c:ptCount val="22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</c:numCache>
            </c:numRef>
          </c:cat>
          <c:val>
            <c:numRef>
              <c:f>'GDP, US $, constant pr '!$M$76:$M$97</c:f>
              <c:numCache>
                <c:formatCode>0.0</c:formatCode>
                <c:ptCount val="22"/>
                <c:pt idx="0">
                  <c:v>100</c:v>
                </c:pt>
                <c:pt idx="1">
                  <c:v>99.738778790847178</c:v>
                </c:pt>
                <c:pt idx="2">
                  <c:v>103.13465450983352</c:v>
                </c:pt>
                <c:pt idx="3">
                  <c:v>106.09725466556171</c:v>
                </c:pt>
                <c:pt idx="4">
                  <c:v>110.46266294928814</c:v>
                </c:pt>
                <c:pt idx="5">
                  <c:v>113.27832617486737</c:v>
                </c:pt>
                <c:pt idx="6">
                  <c:v>117.5671263155251</c:v>
                </c:pt>
                <c:pt idx="7">
                  <c:v>122.86439102805608</c:v>
                </c:pt>
                <c:pt idx="8">
                  <c:v>128.27217240599799</c:v>
                </c:pt>
                <c:pt idx="9">
                  <c:v>134.51761987290581</c:v>
                </c:pt>
                <c:pt idx="10">
                  <c:v>140.13136412729509</c:v>
                </c:pt>
                <c:pt idx="11">
                  <c:v>141.663526988672</c:v>
                </c:pt>
                <c:pt idx="12">
                  <c:v>144.2531333986386</c:v>
                </c:pt>
                <c:pt idx="13">
                  <c:v>147.93534775073522</c:v>
                </c:pt>
                <c:pt idx="14">
                  <c:v>153.08316379072127</c:v>
                </c:pt>
                <c:pt idx="15">
                  <c:v>157.79142491146101</c:v>
                </c:pt>
                <c:pt idx="16">
                  <c:v>161.98729058347806</c:v>
                </c:pt>
                <c:pt idx="17">
                  <c:v>165.07673373018824</c:v>
                </c:pt>
                <c:pt idx="18">
                  <c:v>164.4839625248031</c:v>
                </c:pt>
                <c:pt idx="19">
                  <c:v>159.37005500715807</c:v>
                </c:pt>
                <c:pt idx="20">
                  <c:v>163.16278602466531</c:v>
                </c:pt>
                <c:pt idx="21">
                  <c:v>166.10026875643629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06B-4558-9D41-22591AD9DB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41110784"/>
        <c:axId val="129865920"/>
      </c:lineChart>
      <c:catAx>
        <c:axId val="1411107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2700000"/>
          <a:lstStyle/>
          <a:p>
            <a:pPr>
              <a:defRPr sz="800">
                <a:latin typeface="+mj-lt"/>
              </a:defRPr>
            </a:pPr>
            <a:endParaRPr lang="it-IT"/>
          </a:p>
        </c:txPr>
        <c:crossAx val="129865920"/>
        <c:crosses val="autoZero"/>
        <c:auto val="1"/>
        <c:lblAlgn val="ctr"/>
        <c:lblOffset val="100"/>
        <c:noMultiLvlLbl val="0"/>
      </c:catAx>
      <c:valAx>
        <c:axId val="129865920"/>
        <c:scaling>
          <c:orientation val="minMax"/>
          <c:max val="170"/>
          <c:min val="90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800">
                <a:latin typeface="+mj-lt"/>
              </a:defRPr>
            </a:pPr>
            <a:endParaRPr lang="it-IT"/>
          </a:p>
        </c:txPr>
        <c:crossAx val="141110784"/>
        <c:crosses val="autoZero"/>
        <c:crossBetween val="between"/>
      </c:valAx>
      <c:spPr>
        <a:noFill/>
      </c:spPr>
    </c:plotArea>
    <c:legend>
      <c:legendPos val="b"/>
      <c:overlay val="0"/>
      <c:txPr>
        <a:bodyPr/>
        <a:lstStyle/>
        <a:p>
          <a:pPr>
            <a:defRPr sz="1000">
              <a:latin typeface="+mj-lt"/>
            </a:defRPr>
          </a:pPr>
          <a:endParaRPr lang="it-IT"/>
        </a:p>
      </c:txPr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no growth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</c:spPr>
          <c:invertIfNegative val="0"/>
          <c:cat>
            <c:strRef>
              <c:f>Foglio1!$A$2:$A$10</c:f>
              <c:strCache>
                <c:ptCount val="9"/>
                <c:pt idx="0">
                  <c:v>agric.</c:v>
                </c:pt>
                <c:pt idx="1">
                  <c:v>chemical</c:v>
                </c:pt>
                <c:pt idx="2">
                  <c:v>machinery</c:v>
                </c:pt>
                <c:pt idx="3">
                  <c:v>hi tech</c:v>
                </c:pt>
                <c:pt idx="4">
                  <c:v>metal</c:v>
                </c:pt>
                <c:pt idx="5">
                  <c:v>transport.equip.</c:v>
                </c:pt>
                <c:pt idx="6">
                  <c:v>intermediate products</c:v>
                </c:pt>
                <c:pt idx="7">
                  <c:v>household manuf.</c:v>
                </c:pt>
                <c:pt idx="8">
                  <c:v>fashion cluster</c:v>
                </c:pt>
              </c:strCache>
            </c:strRef>
          </c:cat>
          <c:val>
            <c:numRef>
              <c:f>Foglio1!$B$2:$B$10</c:f>
              <c:numCache>
                <c:formatCode>0.0%</c:formatCode>
                <c:ptCount val="9"/>
                <c:pt idx="0">
                  <c:v>1.1298899999999999E-2</c:v>
                </c:pt>
                <c:pt idx="1">
                  <c:v>4.84657E-2</c:v>
                </c:pt>
                <c:pt idx="2">
                  <c:v>7.5053599999999998E-2</c:v>
                </c:pt>
                <c:pt idx="3">
                  <c:v>0.13827510000000001</c:v>
                </c:pt>
                <c:pt idx="4">
                  <c:v>3.2640800000000018E-2</c:v>
                </c:pt>
                <c:pt idx="5">
                  <c:v>0.14307400000000001</c:v>
                </c:pt>
                <c:pt idx="6">
                  <c:v>3.2166300000000002E-2</c:v>
                </c:pt>
                <c:pt idx="7">
                  <c:v>6.8655400000000005E-2</c:v>
                </c:pt>
                <c:pt idx="8">
                  <c:v>5.4251000000000001E-2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19B-4405-8607-96A98B77255B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growth</c:v>
                </c:pt>
              </c:strCache>
            </c:strRef>
          </c:tx>
          <c:spPr>
            <a:solidFill>
              <a:srgbClr val="002060"/>
            </a:solidFill>
            <a:scene3d>
              <a:camera prst="orthographicFront"/>
              <a:lightRig rig="threePt" dir="t"/>
            </a:scene3d>
            <a:sp3d>
              <a:bevelB/>
            </a:sp3d>
          </c:spPr>
          <c:invertIfNegative val="0"/>
          <c:cat>
            <c:strRef>
              <c:f>Foglio1!$A$2:$A$10</c:f>
              <c:strCache>
                <c:ptCount val="9"/>
                <c:pt idx="0">
                  <c:v>agric.</c:v>
                </c:pt>
                <c:pt idx="1">
                  <c:v>chemical</c:v>
                </c:pt>
                <c:pt idx="2">
                  <c:v>machinery</c:v>
                </c:pt>
                <c:pt idx="3">
                  <c:v>hi tech</c:v>
                </c:pt>
                <c:pt idx="4">
                  <c:v>metal</c:v>
                </c:pt>
                <c:pt idx="5">
                  <c:v>transport.equip.</c:v>
                </c:pt>
                <c:pt idx="6">
                  <c:v>intermediate products</c:v>
                </c:pt>
                <c:pt idx="7">
                  <c:v>household manuf.</c:v>
                </c:pt>
                <c:pt idx="8">
                  <c:v>fashion cluster</c:v>
                </c:pt>
              </c:strCache>
            </c:strRef>
          </c:cat>
          <c:val>
            <c:numRef>
              <c:f>Foglio1!$C$2:$C$10</c:f>
              <c:numCache>
                <c:formatCode>0.0%</c:formatCode>
                <c:ptCount val="9"/>
                <c:pt idx="0">
                  <c:v>2.1596899999999988E-2</c:v>
                </c:pt>
                <c:pt idx="1">
                  <c:v>0.1671687</c:v>
                </c:pt>
                <c:pt idx="2">
                  <c:v>0.11084380000000001</c:v>
                </c:pt>
                <c:pt idx="3">
                  <c:v>0.24343050000000008</c:v>
                </c:pt>
                <c:pt idx="4">
                  <c:v>2.9959300000000012E-2</c:v>
                </c:pt>
                <c:pt idx="5">
                  <c:v>0.15130540000000009</c:v>
                </c:pt>
                <c:pt idx="6">
                  <c:v>5.0609000000000001E-2</c:v>
                </c:pt>
                <c:pt idx="7">
                  <c:v>0.10028500000000004</c:v>
                </c:pt>
                <c:pt idx="8">
                  <c:v>0.106887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19B-4405-8607-96A98B7725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1854336"/>
        <c:axId val="129866496"/>
      </c:barChart>
      <c:catAx>
        <c:axId val="1718543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it-IT"/>
          </a:p>
        </c:txPr>
        <c:crossAx val="129866496"/>
        <c:crosses val="autoZero"/>
        <c:auto val="1"/>
        <c:lblAlgn val="ctr"/>
        <c:lblOffset val="100"/>
        <c:noMultiLvlLbl val="0"/>
      </c:catAx>
      <c:valAx>
        <c:axId val="129866496"/>
        <c:scaling>
          <c:orientation val="minMax"/>
        </c:scaling>
        <c:delete val="0"/>
        <c:axPos val="l"/>
        <c:majorGridlines>
          <c:spPr>
            <a:ln>
              <a:solidFill>
                <a:schemeClr val="accent1">
                  <a:lumMod val="20000"/>
                  <a:lumOff val="80000"/>
                </a:schemeClr>
              </a:solidFill>
            </a:ln>
          </c:spPr>
        </c:majorGridlines>
        <c:numFmt formatCode="0.0%" sourceLinked="1"/>
        <c:majorTickMark val="out"/>
        <c:minorTickMark val="none"/>
        <c:tickLblPos val="nextTo"/>
        <c:crossAx val="171854336"/>
        <c:crosses val="autoZero"/>
        <c:crossBetween val="between"/>
      </c:valAx>
      <c:spPr>
        <a:solidFill>
          <a:schemeClr val="accent1">
            <a:lumMod val="20000"/>
            <a:lumOff val="80000"/>
          </a:schemeClr>
        </a:solidFill>
      </c:spPr>
    </c:plotArea>
    <c:legend>
      <c:legendPos val="t"/>
      <c:overlay val="0"/>
      <c:spPr>
        <a:noFill/>
      </c:spPr>
      <c:txPr>
        <a:bodyPr/>
        <a:lstStyle/>
        <a:p>
          <a:pPr>
            <a:defRPr sz="2000"/>
          </a:pPr>
          <a:endParaRPr lang="it-IT"/>
        </a:p>
      </c:txPr>
    </c:legend>
    <c:plotVisOnly val="1"/>
    <c:dispBlanksAs val="gap"/>
    <c:showDLblsOverMax val="0"/>
  </c:chart>
  <c:spPr>
    <a:solidFill>
      <a:schemeClr val="accent1">
        <a:lumMod val="20000"/>
        <a:lumOff val="80000"/>
      </a:schemeClr>
    </a:solidFill>
  </c:spPr>
  <c:externalData r:id="rId2">
    <c:autoUpdate val="0"/>
  </c:externalData>
  <c:userShapes r:id="rId3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0C9DC9-5488-48E7-B5F5-C44C4BB3CF8A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138CC1BE-93A4-44BC-9F96-F03E1FD894B6}">
      <dgm:prSet/>
      <dgm:spPr/>
      <dgm:t>
        <a:bodyPr/>
        <a:lstStyle/>
        <a:p>
          <a:pPr algn="ctr" rtl="0"/>
          <a:r>
            <a:rPr lang="it-IT" dirty="0" err="1"/>
            <a:t>Have</a:t>
          </a:r>
          <a:r>
            <a:rPr lang="it-IT" dirty="0"/>
            <a:t> the </a:t>
          </a:r>
          <a:r>
            <a:rPr lang="it-IT" dirty="0" err="1"/>
            <a:t>endowmnents</a:t>
          </a:r>
          <a:r>
            <a:rPr lang="it-IT" dirty="0"/>
            <a:t> </a:t>
          </a:r>
          <a:r>
            <a:rPr lang="it-IT" dirty="0" err="1"/>
            <a:t>got</a:t>
          </a:r>
          <a:r>
            <a:rPr lang="it-IT" dirty="0"/>
            <a:t> </a:t>
          </a:r>
          <a:r>
            <a:rPr lang="it-IT" dirty="0" err="1"/>
            <a:t>worse</a:t>
          </a:r>
          <a:r>
            <a:rPr lang="it-IT" dirty="0"/>
            <a:t>?</a:t>
          </a:r>
          <a:endParaRPr lang="en-US" dirty="0"/>
        </a:p>
      </dgm:t>
    </dgm:pt>
    <dgm:pt modelId="{F64B2028-1D83-40EB-81FA-1ADE8A2EBA24}" type="parTrans" cxnId="{E49A1CB3-AF9A-42BD-A935-71E040A514A6}">
      <dgm:prSet/>
      <dgm:spPr/>
      <dgm:t>
        <a:bodyPr/>
        <a:lstStyle/>
        <a:p>
          <a:endParaRPr lang="en-US"/>
        </a:p>
      </dgm:t>
    </dgm:pt>
    <dgm:pt modelId="{8FC6CDBA-AC7D-4A68-A99A-27629F93E193}" type="sibTrans" cxnId="{E49A1CB3-AF9A-42BD-A935-71E040A514A6}">
      <dgm:prSet/>
      <dgm:spPr/>
      <dgm:t>
        <a:bodyPr/>
        <a:lstStyle/>
        <a:p>
          <a:endParaRPr lang="en-US"/>
        </a:p>
      </dgm:t>
    </dgm:pt>
    <dgm:pt modelId="{F07271E0-4B74-40C8-A2A2-020F20EE17A2}" type="pres">
      <dgm:prSet presAssocID="{B90C9DC9-5488-48E7-B5F5-C44C4BB3CF8A}" presName="linear" presStyleCnt="0">
        <dgm:presLayoutVars>
          <dgm:animLvl val="lvl"/>
          <dgm:resizeHandles val="exact"/>
        </dgm:presLayoutVars>
      </dgm:prSet>
      <dgm:spPr/>
    </dgm:pt>
    <dgm:pt modelId="{F4580B36-A04C-4E36-A30E-648F3EE31475}" type="pres">
      <dgm:prSet presAssocID="{138CC1BE-93A4-44BC-9F96-F03E1FD894B6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4F64262E-438E-4BCC-8DE9-9E390C50385F}" type="presOf" srcId="{B90C9DC9-5488-48E7-B5F5-C44C4BB3CF8A}" destId="{F07271E0-4B74-40C8-A2A2-020F20EE17A2}" srcOrd="0" destOrd="0" presId="urn:microsoft.com/office/officeart/2005/8/layout/vList2"/>
    <dgm:cxn modelId="{338C6787-A28D-4AD1-9C8C-B586A2EB3DB1}" type="presOf" srcId="{138CC1BE-93A4-44BC-9F96-F03E1FD894B6}" destId="{F4580B36-A04C-4E36-A30E-648F3EE31475}" srcOrd="0" destOrd="0" presId="urn:microsoft.com/office/officeart/2005/8/layout/vList2"/>
    <dgm:cxn modelId="{E49A1CB3-AF9A-42BD-A935-71E040A514A6}" srcId="{B90C9DC9-5488-48E7-B5F5-C44C4BB3CF8A}" destId="{138CC1BE-93A4-44BC-9F96-F03E1FD894B6}" srcOrd="0" destOrd="0" parTransId="{F64B2028-1D83-40EB-81FA-1ADE8A2EBA24}" sibTransId="{8FC6CDBA-AC7D-4A68-A99A-27629F93E193}"/>
    <dgm:cxn modelId="{A583F7CE-CF76-4C95-915B-46F557C3C7BF}" type="presParOf" srcId="{F07271E0-4B74-40C8-A2A2-020F20EE17A2}" destId="{F4580B36-A04C-4E36-A30E-648F3EE3147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A7EA6FC-BE7B-40A2-9E79-D4C57A0A4AD3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AADD13BF-0BE8-4AD8-A268-5D116569009D}">
      <dgm:prSet/>
      <dgm:spPr/>
      <dgm:t>
        <a:bodyPr/>
        <a:lstStyle/>
        <a:p>
          <a:r>
            <a:rPr lang="it-IT" dirty="0"/>
            <a:t>The country </a:t>
          </a:r>
          <a:r>
            <a:rPr lang="it-IT" dirty="0" err="1"/>
            <a:t>undetook</a:t>
          </a:r>
          <a:r>
            <a:rPr lang="it-IT" dirty="0"/>
            <a:t> </a:t>
          </a:r>
          <a:r>
            <a:rPr lang="it-IT" dirty="0" err="1"/>
            <a:t>many</a:t>
          </a:r>
          <a:r>
            <a:rPr lang="it-IT" dirty="0"/>
            <a:t> </a:t>
          </a:r>
          <a:r>
            <a:rPr lang="it-IT" dirty="0" err="1"/>
            <a:t>reforms</a:t>
          </a:r>
          <a:endParaRPr lang="it-IT" dirty="0"/>
        </a:p>
      </dgm:t>
    </dgm:pt>
    <dgm:pt modelId="{BD8F275F-00E3-46CA-9F12-AAC946B64CFA}" type="parTrans" cxnId="{25EBEA1A-A629-4348-AE06-FD882FE5A946}">
      <dgm:prSet/>
      <dgm:spPr/>
      <dgm:t>
        <a:bodyPr/>
        <a:lstStyle/>
        <a:p>
          <a:endParaRPr lang="it-IT"/>
        </a:p>
      </dgm:t>
    </dgm:pt>
    <dgm:pt modelId="{63FD1304-F20B-4875-9193-DDDF8405B555}" type="sibTrans" cxnId="{25EBEA1A-A629-4348-AE06-FD882FE5A946}">
      <dgm:prSet/>
      <dgm:spPr/>
      <dgm:t>
        <a:bodyPr/>
        <a:lstStyle/>
        <a:p>
          <a:endParaRPr lang="it-IT"/>
        </a:p>
      </dgm:t>
    </dgm:pt>
    <dgm:pt modelId="{C83C33E1-17EB-4896-979A-DB2BD66B0382}">
      <dgm:prSet/>
      <dgm:spPr/>
      <dgm:t>
        <a:bodyPr/>
        <a:lstStyle/>
        <a:p>
          <a:r>
            <a:rPr lang="it-IT" dirty="0"/>
            <a:t>Product and </a:t>
          </a:r>
          <a:r>
            <a:rPr lang="it-IT" dirty="0" err="1"/>
            <a:t>labor</a:t>
          </a:r>
          <a:r>
            <a:rPr lang="it-IT" dirty="0"/>
            <a:t> market </a:t>
          </a:r>
          <a:r>
            <a:rPr lang="it-IT" dirty="0" err="1"/>
            <a:t>regulation</a:t>
          </a:r>
          <a:r>
            <a:rPr lang="it-IT" dirty="0"/>
            <a:t>, </a:t>
          </a:r>
          <a:r>
            <a:rPr lang="it-IT" dirty="0" err="1"/>
            <a:t>pensions</a:t>
          </a:r>
          <a:r>
            <a:rPr lang="it-IT" dirty="0"/>
            <a:t>, public </a:t>
          </a:r>
          <a:r>
            <a:rPr lang="it-IT" dirty="0" err="1"/>
            <a:t>expenditure</a:t>
          </a:r>
          <a:r>
            <a:rPr lang="it-IT" dirty="0"/>
            <a:t>, share of </a:t>
          </a:r>
          <a:r>
            <a:rPr lang="it-IT" dirty="0" err="1"/>
            <a:t>graduates</a:t>
          </a:r>
          <a:r>
            <a:rPr lang="it-IT" dirty="0"/>
            <a:t>….</a:t>
          </a:r>
        </a:p>
      </dgm:t>
    </dgm:pt>
    <dgm:pt modelId="{AF75BCAB-CDCF-42AF-A91D-E1EB6A30D4C0}" type="parTrans" cxnId="{C3607313-B15F-4009-9A66-0E1DC290D2E6}">
      <dgm:prSet/>
      <dgm:spPr/>
      <dgm:t>
        <a:bodyPr/>
        <a:lstStyle/>
        <a:p>
          <a:endParaRPr lang="it-IT"/>
        </a:p>
      </dgm:t>
    </dgm:pt>
    <dgm:pt modelId="{E12D929F-128B-448C-A787-8D8A8516DA81}" type="sibTrans" cxnId="{C3607313-B15F-4009-9A66-0E1DC290D2E6}">
      <dgm:prSet/>
      <dgm:spPr/>
      <dgm:t>
        <a:bodyPr/>
        <a:lstStyle/>
        <a:p>
          <a:endParaRPr lang="it-IT"/>
        </a:p>
      </dgm:t>
    </dgm:pt>
    <dgm:pt modelId="{E4CCB706-0CF4-491A-B0CC-1DE89A8D75F2}" type="pres">
      <dgm:prSet presAssocID="{5A7EA6FC-BE7B-40A2-9E79-D4C57A0A4AD3}" presName="Name0" presStyleCnt="0">
        <dgm:presLayoutVars>
          <dgm:dir/>
          <dgm:animLvl val="lvl"/>
          <dgm:resizeHandles val="exact"/>
        </dgm:presLayoutVars>
      </dgm:prSet>
      <dgm:spPr/>
    </dgm:pt>
    <dgm:pt modelId="{36A363B0-70F6-4CDB-A972-5C157199C913}" type="pres">
      <dgm:prSet presAssocID="{AADD13BF-0BE8-4AD8-A268-5D116569009D}" presName="linNode" presStyleCnt="0"/>
      <dgm:spPr/>
    </dgm:pt>
    <dgm:pt modelId="{B45DF13E-2D53-4902-A2DF-C968C9F92545}" type="pres">
      <dgm:prSet presAssocID="{AADD13BF-0BE8-4AD8-A268-5D116569009D}" presName="parentText" presStyleLbl="node1" presStyleIdx="0" presStyleCnt="1" custLinFactX="-170281" custLinFactNeighborX="-200000" custLinFactNeighborY="-9803">
        <dgm:presLayoutVars>
          <dgm:chMax val="1"/>
          <dgm:bulletEnabled val="1"/>
        </dgm:presLayoutVars>
      </dgm:prSet>
      <dgm:spPr/>
    </dgm:pt>
    <dgm:pt modelId="{2D1F8501-2DE2-4EF0-A088-4B10244B3268}" type="pres">
      <dgm:prSet presAssocID="{AADD13BF-0BE8-4AD8-A268-5D116569009D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CEE46701-67C3-49BC-95F2-8399741F43AE}" type="presOf" srcId="{C83C33E1-17EB-4896-979A-DB2BD66B0382}" destId="{2D1F8501-2DE2-4EF0-A088-4B10244B3268}" srcOrd="0" destOrd="0" presId="urn:microsoft.com/office/officeart/2005/8/layout/vList5"/>
    <dgm:cxn modelId="{C3607313-B15F-4009-9A66-0E1DC290D2E6}" srcId="{AADD13BF-0BE8-4AD8-A268-5D116569009D}" destId="{C83C33E1-17EB-4896-979A-DB2BD66B0382}" srcOrd="0" destOrd="0" parTransId="{AF75BCAB-CDCF-42AF-A91D-E1EB6A30D4C0}" sibTransId="{E12D929F-128B-448C-A787-8D8A8516DA81}"/>
    <dgm:cxn modelId="{25EBEA1A-A629-4348-AE06-FD882FE5A946}" srcId="{5A7EA6FC-BE7B-40A2-9E79-D4C57A0A4AD3}" destId="{AADD13BF-0BE8-4AD8-A268-5D116569009D}" srcOrd="0" destOrd="0" parTransId="{BD8F275F-00E3-46CA-9F12-AAC946B64CFA}" sibTransId="{63FD1304-F20B-4875-9193-DDDF8405B555}"/>
    <dgm:cxn modelId="{AF5B441F-3EF3-4CBA-A198-01D8D2A0D71F}" type="presOf" srcId="{AADD13BF-0BE8-4AD8-A268-5D116569009D}" destId="{B45DF13E-2D53-4902-A2DF-C968C9F92545}" srcOrd="0" destOrd="0" presId="urn:microsoft.com/office/officeart/2005/8/layout/vList5"/>
    <dgm:cxn modelId="{C5C6F1E1-260F-417E-A521-028F9FE61F93}" type="presOf" srcId="{5A7EA6FC-BE7B-40A2-9E79-D4C57A0A4AD3}" destId="{E4CCB706-0CF4-491A-B0CC-1DE89A8D75F2}" srcOrd="0" destOrd="0" presId="urn:microsoft.com/office/officeart/2005/8/layout/vList5"/>
    <dgm:cxn modelId="{0D06B8AA-FA4E-44C5-8D98-A6E9B5F98A79}" type="presParOf" srcId="{E4CCB706-0CF4-491A-B0CC-1DE89A8D75F2}" destId="{36A363B0-70F6-4CDB-A972-5C157199C913}" srcOrd="0" destOrd="0" presId="urn:microsoft.com/office/officeart/2005/8/layout/vList5"/>
    <dgm:cxn modelId="{6BF70CDF-3F04-4180-88FB-08C022747165}" type="presParOf" srcId="{36A363B0-70F6-4CDB-A972-5C157199C913}" destId="{B45DF13E-2D53-4902-A2DF-C968C9F92545}" srcOrd="0" destOrd="0" presId="urn:microsoft.com/office/officeart/2005/8/layout/vList5"/>
    <dgm:cxn modelId="{234DE666-2A20-465F-9243-879ECE2D43CB}" type="presParOf" srcId="{36A363B0-70F6-4CDB-A972-5C157199C913}" destId="{2D1F8501-2DE2-4EF0-A088-4B10244B326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90C9DC9-5488-48E7-B5F5-C44C4BB3CF8A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138CC1BE-93A4-44BC-9F96-F03E1FD894B6}">
      <dgm:prSet/>
      <dgm:spPr/>
      <dgm:t>
        <a:bodyPr/>
        <a:lstStyle/>
        <a:p>
          <a:pPr algn="ctr" rtl="0"/>
          <a:r>
            <a:rPr lang="it-IT" dirty="0"/>
            <a:t>Perché l’economia ristagna?</a:t>
          </a:r>
          <a:endParaRPr lang="en-US" dirty="0"/>
        </a:p>
      </dgm:t>
    </dgm:pt>
    <dgm:pt modelId="{F64B2028-1D83-40EB-81FA-1ADE8A2EBA24}" type="parTrans" cxnId="{E49A1CB3-AF9A-42BD-A935-71E040A514A6}">
      <dgm:prSet/>
      <dgm:spPr/>
      <dgm:t>
        <a:bodyPr/>
        <a:lstStyle/>
        <a:p>
          <a:endParaRPr lang="en-US"/>
        </a:p>
      </dgm:t>
    </dgm:pt>
    <dgm:pt modelId="{8FC6CDBA-AC7D-4A68-A99A-27629F93E193}" type="sibTrans" cxnId="{E49A1CB3-AF9A-42BD-A935-71E040A514A6}">
      <dgm:prSet/>
      <dgm:spPr/>
      <dgm:t>
        <a:bodyPr/>
        <a:lstStyle/>
        <a:p>
          <a:endParaRPr lang="en-US"/>
        </a:p>
      </dgm:t>
    </dgm:pt>
    <dgm:pt modelId="{F07271E0-4B74-40C8-A2A2-020F20EE17A2}" type="pres">
      <dgm:prSet presAssocID="{B90C9DC9-5488-48E7-B5F5-C44C4BB3CF8A}" presName="linear" presStyleCnt="0">
        <dgm:presLayoutVars>
          <dgm:animLvl val="lvl"/>
          <dgm:resizeHandles val="exact"/>
        </dgm:presLayoutVars>
      </dgm:prSet>
      <dgm:spPr/>
    </dgm:pt>
    <dgm:pt modelId="{F4580B36-A04C-4E36-A30E-648F3EE31475}" type="pres">
      <dgm:prSet presAssocID="{138CC1BE-93A4-44BC-9F96-F03E1FD894B6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4F64262E-438E-4BCC-8DE9-9E390C50385F}" type="presOf" srcId="{B90C9DC9-5488-48E7-B5F5-C44C4BB3CF8A}" destId="{F07271E0-4B74-40C8-A2A2-020F20EE17A2}" srcOrd="0" destOrd="0" presId="urn:microsoft.com/office/officeart/2005/8/layout/vList2"/>
    <dgm:cxn modelId="{338C6787-A28D-4AD1-9C8C-B586A2EB3DB1}" type="presOf" srcId="{138CC1BE-93A4-44BC-9F96-F03E1FD894B6}" destId="{F4580B36-A04C-4E36-A30E-648F3EE31475}" srcOrd="0" destOrd="0" presId="urn:microsoft.com/office/officeart/2005/8/layout/vList2"/>
    <dgm:cxn modelId="{E49A1CB3-AF9A-42BD-A935-71E040A514A6}" srcId="{B90C9DC9-5488-48E7-B5F5-C44C4BB3CF8A}" destId="{138CC1BE-93A4-44BC-9F96-F03E1FD894B6}" srcOrd="0" destOrd="0" parTransId="{F64B2028-1D83-40EB-81FA-1ADE8A2EBA24}" sibTransId="{8FC6CDBA-AC7D-4A68-A99A-27629F93E193}"/>
    <dgm:cxn modelId="{A583F7CE-CF76-4C95-915B-46F557C3C7BF}" type="presParOf" srcId="{F07271E0-4B74-40C8-A2A2-020F20EE17A2}" destId="{F4580B36-A04C-4E36-A30E-648F3EE3147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3D52BAD-08E7-4FDE-B074-7A74C40CA2E7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99E66442-B981-433A-B8FE-EED53C71AEFD}">
      <dgm:prSet/>
      <dgm:spPr/>
      <dgm:t>
        <a:bodyPr/>
        <a:lstStyle/>
        <a:p>
          <a:pPr algn="ctr" rtl="0"/>
          <a:r>
            <a:rPr lang="it-IT" dirty="0"/>
            <a:t>Focus: La rivoluzione IT</a:t>
          </a:r>
        </a:p>
      </dgm:t>
    </dgm:pt>
    <dgm:pt modelId="{B096C9A6-9F31-42F8-A08D-91855C4628A4}" type="parTrans" cxnId="{F6CEE30E-49EE-4450-8429-B9AA7AF0FFCD}">
      <dgm:prSet/>
      <dgm:spPr/>
      <dgm:t>
        <a:bodyPr/>
        <a:lstStyle/>
        <a:p>
          <a:endParaRPr lang="en-US"/>
        </a:p>
      </dgm:t>
    </dgm:pt>
    <dgm:pt modelId="{3BE7BF4F-57E3-4634-AC36-C7DBA5B2F9D8}" type="sibTrans" cxnId="{F6CEE30E-49EE-4450-8429-B9AA7AF0FFCD}">
      <dgm:prSet/>
      <dgm:spPr/>
      <dgm:t>
        <a:bodyPr/>
        <a:lstStyle/>
        <a:p>
          <a:endParaRPr lang="en-US"/>
        </a:p>
      </dgm:t>
    </dgm:pt>
    <dgm:pt modelId="{AF793129-1590-409E-96CB-CD5FAE70880E}" type="pres">
      <dgm:prSet presAssocID="{F3D52BAD-08E7-4FDE-B074-7A74C40CA2E7}" presName="linear" presStyleCnt="0">
        <dgm:presLayoutVars>
          <dgm:animLvl val="lvl"/>
          <dgm:resizeHandles val="exact"/>
        </dgm:presLayoutVars>
      </dgm:prSet>
      <dgm:spPr/>
    </dgm:pt>
    <dgm:pt modelId="{935E592B-0BF2-4042-8241-7F855611DC21}" type="pres">
      <dgm:prSet presAssocID="{99E66442-B981-433A-B8FE-EED53C71AEFD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6CEE30E-49EE-4450-8429-B9AA7AF0FFCD}" srcId="{F3D52BAD-08E7-4FDE-B074-7A74C40CA2E7}" destId="{99E66442-B981-433A-B8FE-EED53C71AEFD}" srcOrd="0" destOrd="0" parTransId="{B096C9A6-9F31-42F8-A08D-91855C4628A4}" sibTransId="{3BE7BF4F-57E3-4634-AC36-C7DBA5B2F9D8}"/>
    <dgm:cxn modelId="{BAD48B8D-1309-4DFF-8E33-C4CB08DEE3B7}" type="presOf" srcId="{F3D52BAD-08E7-4FDE-B074-7A74C40CA2E7}" destId="{AF793129-1590-409E-96CB-CD5FAE70880E}" srcOrd="0" destOrd="0" presId="urn:microsoft.com/office/officeart/2005/8/layout/vList2"/>
    <dgm:cxn modelId="{610531BB-970E-4888-874F-E234403A8545}" type="presOf" srcId="{99E66442-B981-433A-B8FE-EED53C71AEFD}" destId="{935E592B-0BF2-4042-8241-7F855611DC21}" srcOrd="0" destOrd="0" presId="urn:microsoft.com/office/officeart/2005/8/layout/vList2"/>
    <dgm:cxn modelId="{8C0D32BE-F899-408C-9EFF-1A64EDA84ECE}" type="presParOf" srcId="{AF793129-1590-409E-96CB-CD5FAE70880E}" destId="{935E592B-0BF2-4042-8241-7F855611DC2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7AB93DB-BF97-48E3-8F7D-DE27B32EB0E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01C8644-15E5-434B-98D2-BF164B9176EF}">
      <dgm:prSet/>
      <dgm:spPr/>
      <dgm:t>
        <a:bodyPr/>
        <a:lstStyle/>
        <a:p>
          <a:pPr rtl="0"/>
          <a:r>
            <a:rPr lang="it-IT" dirty="0"/>
            <a:t>Dalla metà degli anni novanta le IT sono comparse anche nelle statistiche</a:t>
          </a:r>
          <a:endParaRPr lang="en-US" dirty="0"/>
        </a:p>
      </dgm:t>
    </dgm:pt>
    <dgm:pt modelId="{1A051539-16D6-4105-89E1-6B320A4B7CF4}" type="parTrans" cxnId="{5A1DB26C-842A-4D0E-897D-B641B2C5E57B}">
      <dgm:prSet/>
      <dgm:spPr/>
      <dgm:t>
        <a:bodyPr/>
        <a:lstStyle/>
        <a:p>
          <a:endParaRPr lang="en-US"/>
        </a:p>
      </dgm:t>
    </dgm:pt>
    <dgm:pt modelId="{6E81A02B-C90F-4978-BB5D-7930F7924B9D}" type="sibTrans" cxnId="{5A1DB26C-842A-4D0E-897D-B641B2C5E57B}">
      <dgm:prSet/>
      <dgm:spPr/>
      <dgm:t>
        <a:bodyPr/>
        <a:lstStyle/>
        <a:p>
          <a:endParaRPr lang="en-US"/>
        </a:p>
      </dgm:t>
    </dgm:pt>
    <dgm:pt modelId="{3B4689D5-77D5-4CCA-BD81-D444D020E1AB}">
      <dgm:prSet/>
      <dgm:spPr/>
      <dgm:t>
        <a:bodyPr/>
        <a:lstStyle/>
        <a:p>
          <a:pPr rtl="0"/>
          <a:r>
            <a:rPr lang="it-IT" dirty="0"/>
            <a:t>Meno nei paesi del sud Europa: perché?</a:t>
          </a:r>
          <a:endParaRPr lang="en-US" dirty="0"/>
        </a:p>
      </dgm:t>
    </dgm:pt>
    <dgm:pt modelId="{3B6313D7-F20D-4965-BD1D-1CEC399AF6CD}" type="parTrans" cxnId="{80C3DF0B-B11F-4AA5-B6FD-1D38454572CC}">
      <dgm:prSet/>
      <dgm:spPr/>
      <dgm:t>
        <a:bodyPr/>
        <a:lstStyle/>
        <a:p>
          <a:endParaRPr lang="en-US"/>
        </a:p>
      </dgm:t>
    </dgm:pt>
    <dgm:pt modelId="{F42E8ECD-9CFD-43F4-BC28-63CEB598A5D2}" type="sibTrans" cxnId="{80C3DF0B-B11F-4AA5-B6FD-1D38454572CC}">
      <dgm:prSet/>
      <dgm:spPr/>
      <dgm:t>
        <a:bodyPr/>
        <a:lstStyle/>
        <a:p>
          <a:endParaRPr lang="en-US"/>
        </a:p>
      </dgm:t>
    </dgm:pt>
    <dgm:pt modelId="{64009BB3-FAD4-4A34-A104-E8041FB8E525}">
      <dgm:prSet/>
      <dgm:spPr/>
      <dgm:t>
        <a:bodyPr/>
        <a:lstStyle/>
        <a:p>
          <a:pPr rtl="0"/>
          <a:r>
            <a:rPr lang="it-IT"/>
            <a:t>Non è un problema di offerta</a:t>
          </a:r>
          <a:endParaRPr lang="en-US"/>
        </a:p>
      </dgm:t>
    </dgm:pt>
    <dgm:pt modelId="{BD3D772A-362D-4E9B-B145-99A1E5CBAF37}" type="parTrans" cxnId="{6F172519-AC68-4E10-A208-7CFA10B82087}">
      <dgm:prSet/>
      <dgm:spPr/>
      <dgm:t>
        <a:bodyPr/>
        <a:lstStyle/>
        <a:p>
          <a:endParaRPr lang="en-US"/>
        </a:p>
      </dgm:t>
    </dgm:pt>
    <dgm:pt modelId="{2402EE1E-8F52-486E-904F-8369C9A9976C}" type="sibTrans" cxnId="{6F172519-AC68-4E10-A208-7CFA10B82087}">
      <dgm:prSet/>
      <dgm:spPr/>
      <dgm:t>
        <a:bodyPr/>
        <a:lstStyle/>
        <a:p>
          <a:endParaRPr lang="en-US"/>
        </a:p>
      </dgm:t>
    </dgm:pt>
    <dgm:pt modelId="{45FFA4E5-A459-4B0A-A083-B70468BA169F}">
      <dgm:prSet/>
      <dgm:spPr/>
      <dgm:t>
        <a:bodyPr/>
        <a:lstStyle/>
        <a:p>
          <a:pPr rtl="0"/>
          <a:r>
            <a:rPr lang="en-US" dirty="0" err="1"/>
            <a:t>Basato</a:t>
          </a:r>
          <a:r>
            <a:rPr lang="en-US" dirty="0"/>
            <a:t> </a:t>
          </a:r>
          <a:r>
            <a:rPr lang="en-US" dirty="0" err="1"/>
            <a:t>su</a:t>
          </a:r>
          <a:r>
            <a:rPr lang="en-US" dirty="0"/>
            <a:t> un </a:t>
          </a:r>
          <a:r>
            <a:rPr lang="en-US" dirty="0" err="1"/>
            <a:t>lavoro</a:t>
          </a:r>
          <a:r>
            <a:rPr lang="en-US" dirty="0"/>
            <a:t> in </a:t>
          </a:r>
          <a:r>
            <a:rPr lang="en-US" dirty="0" err="1"/>
            <a:t>corso</a:t>
          </a:r>
          <a:r>
            <a:rPr lang="en-US" dirty="0"/>
            <a:t> con Tom Schmitz (Bocconi)</a:t>
          </a:r>
        </a:p>
      </dgm:t>
    </dgm:pt>
    <dgm:pt modelId="{8536452A-8B19-4709-AC64-6B576CF6F830}" type="parTrans" cxnId="{65707A3B-9E34-4521-97A2-B95EEC033114}">
      <dgm:prSet/>
      <dgm:spPr/>
      <dgm:t>
        <a:bodyPr/>
        <a:lstStyle/>
        <a:p>
          <a:endParaRPr lang="it-IT"/>
        </a:p>
      </dgm:t>
    </dgm:pt>
    <dgm:pt modelId="{239A4D39-9EDF-45CA-9CF9-A4CA64A9CE63}" type="sibTrans" cxnId="{65707A3B-9E34-4521-97A2-B95EEC033114}">
      <dgm:prSet/>
      <dgm:spPr/>
      <dgm:t>
        <a:bodyPr/>
        <a:lstStyle/>
        <a:p>
          <a:endParaRPr lang="it-IT"/>
        </a:p>
      </dgm:t>
    </dgm:pt>
    <dgm:pt modelId="{B4D67440-57E4-48C1-B34B-FFF4814F69E7}" type="pres">
      <dgm:prSet presAssocID="{47AB93DB-BF97-48E3-8F7D-DE27B32EB0E9}" presName="linear" presStyleCnt="0">
        <dgm:presLayoutVars>
          <dgm:animLvl val="lvl"/>
          <dgm:resizeHandles val="exact"/>
        </dgm:presLayoutVars>
      </dgm:prSet>
      <dgm:spPr/>
    </dgm:pt>
    <dgm:pt modelId="{E0C6A349-476A-44BA-95ED-3EED53974F57}" type="pres">
      <dgm:prSet presAssocID="{45FFA4E5-A459-4B0A-A083-B70468BA169F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7D212D83-001A-496C-BA10-A597DE7DD717}" type="pres">
      <dgm:prSet presAssocID="{239A4D39-9EDF-45CA-9CF9-A4CA64A9CE63}" presName="spacer" presStyleCnt="0"/>
      <dgm:spPr/>
    </dgm:pt>
    <dgm:pt modelId="{8272D3C7-7CDD-44A8-B16F-963E3C70F349}" type="pres">
      <dgm:prSet presAssocID="{701C8644-15E5-434B-98D2-BF164B9176E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C2C0CF92-8409-4865-AAF9-2E9FEFA0FAFE}" type="pres">
      <dgm:prSet presAssocID="{6E81A02B-C90F-4978-BB5D-7930F7924B9D}" presName="spacer" presStyleCnt="0"/>
      <dgm:spPr/>
    </dgm:pt>
    <dgm:pt modelId="{427EDFB8-9FD3-4DD3-8F69-2212D2FCB840}" type="pres">
      <dgm:prSet presAssocID="{3B4689D5-77D5-4CCA-BD81-D444D020E1AB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10CCDC9-8BF0-4C44-92F0-05EFDA9D976F}" type="pres">
      <dgm:prSet presAssocID="{F42E8ECD-9CFD-43F4-BC28-63CEB598A5D2}" presName="spacer" presStyleCnt="0"/>
      <dgm:spPr/>
    </dgm:pt>
    <dgm:pt modelId="{AEECB3D5-C383-47AF-803B-6B8EDE141E4A}" type="pres">
      <dgm:prSet presAssocID="{64009BB3-FAD4-4A34-A104-E8041FB8E525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80C3DF0B-B11F-4AA5-B6FD-1D38454572CC}" srcId="{47AB93DB-BF97-48E3-8F7D-DE27B32EB0E9}" destId="{3B4689D5-77D5-4CCA-BD81-D444D020E1AB}" srcOrd="2" destOrd="0" parTransId="{3B6313D7-F20D-4965-BD1D-1CEC399AF6CD}" sibTransId="{F42E8ECD-9CFD-43F4-BC28-63CEB598A5D2}"/>
    <dgm:cxn modelId="{6F172519-AC68-4E10-A208-7CFA10B82087}" srcId="{47AB93DB-BF97-48E3-8F7D-DE27B32EB0E9}" destId="{64009BB3-FAD4-4A34-A104-E8041FB8E525}" srcOrd="3" destOrd="0" parTransId="{BD3D772A-362D-4E9B-B145-99A1E5CBAF37}" sibTransId="{2402EE1E-8F52-486E-904F-8369C9A9976C}"/>
    <dgm:cxn modelId="{486C5B21-EB8A-4657-9175-864D3A60B64F}" type="presOf" srcId="{45FFA4E5-A459-4B0A-A083-B70468BA169F}" destId="{E0C6A349-476A-44BA-95ED-3EED53974F57}" srcOrd="0" destOrd="0" presId="urn:microsoft.com/office/officeart/2005/8/layout/vList2"/>
    <dgm:cxn modelId="{65707A3B-9E34-4521-97A2-B95EEC033114}" srcId="{47AB93DB-BF97-48E3-8F7D-DE27B32EB0E9}" destId="{45FFA4E5-A459-4B0A-A083-B70468BA169F}" srcOrd="0" destOrd="0" parTransId="{8536452A-8B19-4709-AC64-6B576CF6F830}" sibTransId="{239A4D39-9EDF-45CA-9CF9-A4CA64A9CE63}"/>
    <dgm:cxn modelId="{AAB3B162-9BB1-4D1A-90B7-FD45E6002017}" type="presOf" srcId="{64009BB3-FAD4-4A34-A104-E8041FB8E525}" destId="{AEECB3D5-C383-47AF-803B-6B8EDE141E4A}" srcOrd="0" destOrd="0" presId="urn:microsoft.com/office/officeart/2005/8/layout/vList2"/>
    <dgm:cxn modelId="{5A1DB26C-842A-4D0E-897D-B641B2C5E57B}" srcId="{47AB93DB-BF97-48E3-8F7D-DE27B32EB0E9}" destId="{701C8644-15E5-434B-98D2-BF164B9176EF}" srcOrd="1" destOrd="0" parTransId="{1A051539-16D6-4105-89E1-6B320A4B7CF4}" sibTransId="{6E81A02B-C90F-4978-BB5D-7930F7924B9D}"/>
    <dgm:cxn modelId="{2636718F-8600-41C5-B45F-151FE7476B7D}" type="presOf" srcId="{47AB93DB-BF97-48E3-8F7D-DE27B32EB0E9}" destId="{B4D67440-57E4-48C1-B34B-FFF4814F69E7}" srcOrd="0" destOrd="0" presId="urn:microsoft.com/office/officeart/2005/8/layout/vList2"/>
    <dgm:cxn modelId="{E515A592-EAB1-483F-A413-E69736919435}" type="presOf" srcId="{701C8644-15E5-434B-98D2-BF164B9176EF}" destId="{8272D3C7-7CDD-44A8-B16F-963E3C70F349}" srcOrd="0" destOrd="0" presId="urn:microsoft.com/office/officeart/2005/8/layout/vList2"/>
    <dgm:cxn modelId="{485F84CD-B5A6-43A4-8583-5EBACA5F9E9F}" type="presOf" srcId="{3B4689D5-77D5-4CCA-BD81-D444D020E1AB}" destId="{427EDFB8-9FD3-4DD3-8F69-2212D2FCB840}" srcOrd="0" destOrd="0" presId="urn:microsoft.com/office/officeart/2005/8/layout/vList2"/>
    <dgm:cxn modelId="{97F70DAA-BC50-49E8-A561-D667253BA204}" type="presParOf" srcId="{B4D67440-57E4-48C1-B34B-FFF4814F69E7}" destId="{E0C6A349-476A-44BA-95ED-3EED53974F57}" srcOrd="0" destOrd="0" presId="urn:microsoft.com/office/officeart/2005/8/layout/vList2"/>
    <dgm:cxn modelId="{65264465-539C-4105-8218-7F66A6B9926C}" type="presParOf" srcId="{B4D67440-57E4-48C1-B34B-FFF4814F69E7}" destId="{7D212D83-001A-496C-BA10-A597DE7DD717}" srcOrd="1" destOrd="0" presId="urn:microsoft.com/office/officeart/2005/8/layout/vList2"/>
    <dgm:cxn modelId="{92DEC36B-8E6D-48BE-B70B-458005DC9E30}" type="presParOf" srcId="{B4D67440-57E4-48C1-B34B-FFF4814F69E7}" destId="{8272D3C7-7CDD-44A8-B16F-963E3C70F349}" srcOrd="2" destOrd="0" presId="urn:microsoft.com/office/officeart/2005/8/layout/vList2"/>
    <dgm:cxn modelId="{641815C9-4ECE-47BC-92B8-8979DCE17360}" type="presParOf" srcId="{B4D67440-57E4-48C1-B34B-FFF4814F69E7}" destId="{C2C0CF92-8409-4865-AAF9-2E9FEFA0FAFE}" srcOrd="3" destOrd="0" presId="urn:microsoft.com/office/officeart/2005/8/layout/vList2"/>
    <dgm:cxn modelId="{9726C820-2CB5-4F9D-9C47-C5065654034D}" type="presParOf" srcId="{B4D67440-57E4-48C1-B34B-FFF4814F69E7}" destId="{427EDFB8-9FD3-4DD3-8F69-2212D2FCB840}" srcOrd="4" destOrd="0" presId="urn:microsoft.com/office/officeart/2005/8/layout/vList2"/>
    <dgm:cxn modelId="{2EBB5A00-EA4C-49A0-999D-D9347F8036C3}" type="presParOf" srcId="{B4D67440-57E4-48C1-B34B-FFF4814F69E7}" destId="{310CCDC9-8BF0-4C44-92F0-05EFDA9D976F}" srcOrd="5" destOrd="0" presId="urn:microsoft.com/office/officeart/2005/8/layout/vList2"/>
    <dgm:cxn modelId="{6D803387-1133-46C6-8080-74F554D74EAD}" type="presParOf" srcId="{B4D67440-57E4-48C1-B34B-FFF4814F69E7}" destId="{AEECB3D5-C383-47AF-803B-6B8EDE141E4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A9D8CEF-AAFF-44E2-A95A-A121C96E46CF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1DF81F86-5620-405F-BCF0-E4D6A782D295}">
      <dgm:prSet/>
      <dgm:spPr/>
      <dgm:t>
        <a:bodyPr/>
        <a:lstStyle/>
        <a:p>
          <a:pPr rtl="0"/>
          <a:r>
            <a:rPr lang="it-IT" dirty="0"/>
            <a:t>Adozione di IT in Italia e Germania</a:t>
          </a:r>
          <a:endParaRPr lang="en-US" dirty="0"/>
        </a:p>
      </dgm:t>
    </dgm:pt>
    <dgm:pt modelId="{6B47F259-FEE5-445E-AA2C-96FEE5834A16}" type="parTrans" cxnId="{C8B6CBD2-8132-468B-B3E3-5E4E5CA59EE9}">
      <dgm:prSet/>
      <dgm:spPr/>
      <dgm:t>
        <a:bodyPr/>
        <a:lstStyle/>
        <a:p>
          <a:endParaRPr lang="en-US"/>
        </a:p>
      </dgm:t>
    </dgm:pt>
    <dgm:pt modelId="{E054B156-D941-4242-8C57-0B671050FC76}" type="sibTrans" cxnId="{C8B6CBD2-8132-468B-B3E3-5E4E5CA59EE9}">
      <dgm:prSet/>
      <dgm:spPr/>
      <dgm:t>
        <a:bodyPr/>
        <a:lstStyle/>
        <a:p>
          <a:endParaRPr lang="en-US"/>
        </a:p>
      </dgm:t>
    </dgm:pt>
    <dgm:pt modelId="{DCB2E4DB-2A42-4E9A-9E63-23B0BA9B20F4}" type="pres">
      <dgm:prSet presAssocID="{DA9D8CEF-AAFF-44E2-A95A-A121C96E46CF}" presName="linear" presStyleCnt="0">
        <dgm:presLayoutVars>
          <dgm:animLvl val="lvl"/>
          <dgm:resizeHandles val="exact"/>
        </dgm:presLayoutVars>
      </dgm:prSet>
      <dgm:spPr/>
    </dgm:pt>
    <dgm:pt modelId="{690E20B0-7A00-479A-9E8B-D25D81927BDF}" type="pres">
      <dgm:prSet presAssocID="{1DF81F86-5620-405F-BCF0-E4D6A782D29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A36CE89D-2806-4F6E-B6D3-FEDAEC2A3257}" type="presOf" srcId="{DA9D8CEF-AAFF-44E2-A95A-A121C96E46CF}" destId="{DCB2E4DB-2A42-4E9A-9E63-23B0BA9B20F4}" srcOrd="0" destOrd="0" presId="urn:microsoft.com/office/officeart/2005/8/layout/vList2"/>
    <dgm:cxn modelId="{381261CC-F70D-401A-B092-2364ADC66EEC}" type="presOf" srcId="{1DF81F86-5620-405F-BCF0-E4D6A782D295}" destId="{690E20B0-7A00-479A-9E8B-D25D81927BDF}" srcOrd="0" destOrd="0" presId="urn:microsoft.com/office/officeart/2005/8/layout/vList2"/>
    <dgm:cxn modelId="{C8B6CBD2-8132-468B-B3E3-5E4E5CA59EE9}" srcId="{DA9D8CEF-AAFF-44E2-A95A-A121C96E46CF}" destId="{1DF81F86-5620-405F-BCF0-E4D6A782D295}" srcOrd="0" destOrd="0" parTransId="{6B47F259-FEE5-445E-AA2C-96FEE5834A16}" sibTransId="{E054B156-D941-4242-8C57-0B671050FC76}"/>
    <dgm:cxn modelId="{34E1BBC8-48F9-4CDF-A63B-1D805D257F0F}" type="presParOf" srcId="{DCB2E4DB-2A42-4E9A-9E63-23B0BA9B20F4}" destId="{690E20B0-7A00-479A-9E8B-D25D81927BD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08A9139-CD0C-4789-98A4-E3D2A87DE209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/>
      <dgm:spPr/>
      <dgm:t>
        <a:bodyPr/>
        <a:lstStyle/>
        <a:p>
          <a:endParaRPr lang="en-US"/>
        </a:p>
      </dgm:t>
    </dgm:pt>
    <dgm:pt modelId="{87CDB57D-1B25-4683-9C52-1E604AB238E3}">
      <dgm:prSet/>
      <dgm:spPr/>
      <dgm:t>
        <a:bodyPr/>
        <a:lstStyle/>
        <a:p>
          <a:pPr algn="ctr" rtl="0"/>
          <a:r>
            <a:rPr lang="it-IT" dirty="0"/>
            <a:t>Evidenza sulle pratiche manageriali dalla WMS</a:t>
          </a:r>
          <a:br>
            <a:rPr lang="it-IT" dirty="0"/>
          </a:br>
          <a:endParaRPr lang="en-US" dirty="0"/>
        </a:p>
      </dgm:t>
    </dgm:pt>
    <dgm:pt modelId="{EFC6F8BB-E1D1-4C74-8584-238AA17E5E3C}" type="parTrans" cxnId="{E6068FF6-E3CF-4026-8D82-A0ACE1AB1480}">
      <dgm:prSet/>
      <dgm:spPr/>
      <dgm:t>
        <a:bodyPr/>
        <a:lstStyle/>
        <a:p>
          <a:endParaRPr lang="en-US"/>
        </a:p>
      </dgm:t>
    </dgm:pt>
    <dgm:pt modelId="{4D8BFA82-FD9C-407E-AC2B-283D46ADC587}" type="sibTrans" cxnId="{E6068FF6-E3CF-4026-8D82-A0ACE1AB1480}">
      <dgm:prSet/>
      <dgm:spPr/>
      <dgm:t>
        <a:bodyPr/>
        <a:lstStyle/>
        <a:p>
          <a:endParaRPr lang="en-US"/>
        </a:p>
      </dgm:t>
    </dgm:pt>
    <dgm:pt modelId="{B4EEA5A3-7AE9-4799-B5D6-9643E031DAEA}" type="pres">
      <dgm:prSet presAssocID="{E08A9139-CD0C-4789-98A4-E3D2A87DE209}" presName="linear" presStyleCnt="0">
        <dgm:presLayoutVars>
          <dgm:animLvl val="lvl"/>
          <dgm:resizeHandles val="exact"/>
        </dgm:presLayoutVars>
      </dgm:prSet>
      <dgm:spPr/>
    </dgm:pt>
    <dgm:pt modelId="{B8FBFF27-67A7-409E-AA1E-6B580EA74AC9}" type="pres">
      <dgm:prSet presAssocID="{87CDB57D-1B25-4683-9C52-1E604AB238E3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82A1A371-3DD4-414F-83A0-F287C70390C7}" type="presOf" srcId="{87CDB57D-1B25-4683-9C52-1E604AB238E3}" destId="{B8FBFF27-67A7-409E-AA1E-6B580EA74AC9}" srcOrd="0" destOrd="0" presId="urn:microsoft.com/office/officeart/2005/8/layout/vList2"/>
    <dgm:cxn modelId="{11D5B37C-F11E-4BB5-B2BC-621CFC5906E0}" type="presOf" srcId="{E08A9139-CD0C-4789-98A4-E3D2A87DE209}" destId="{B4EEA5A3-7AE9-4799-B5D6-9643E031DAEA}" srcOrd="0" destOrd="0" presId="urn:microsoft.com/office/officeart/2005/8/layout/vList2"/>
    <dgm:cxn modelId="{E6068FF6-E3CF-4026-8D82-A0ACE1AB1480}" srcId="{E08A9139-CD0C-4789-98A4-E3D2A87DE209}" destId="{87CDB57D-1B25-4683-9C52-1E604AB238E3}" srcOrd="0" destOrd="0" parTransId="{EFC6F8BB-E1D1-4C74-8584-238AA17E5E3C}" sibTransId="{4D8BFA82-FD9C-407E-AC2B-283D46ADC587}"/>
    <dgm:cxn modelId="{0542996B-F0CE-4ECB-B637-74847A3238D1}" type="presParOf" srcId="{B4EEA5A3-7AE9-4799-B5D6-9643E031DAEA}" destId="{B8FBFF27-67A7-409E-AA1E-6B580EA74AC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15A369E-D740-4CE8-9283-1F9D423C8DD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31BB472-DA69-4110-93B4-B84235C64EC4}">
      <dgm:prSet/>
      <dgm:spPr/>
      <dgm:t>
        <a:bodyPr/>
        <a:lstStyle/>
        <a:p>
          <a:pPr rtl="0"/>
          <a:r>
            <a:rPr lang="it-IT" dirty="0"/>
            <a:t>Evidenza: IT è complementare alla qualità delle pratiche manageriali</a:t>
          </a:r>
          <a:endParaRPr lang="en-US" dirty="0"/>
        </a:p>
      </dgm:t>
    </dgm:pt>
    <dgm:pt modelId="{4AFB88D2-F989-40F4-9C01-964D39F68C29}" type="parTrans" cxnId="{669DF721-2E00-4BEB-ACF1-71540470AECE}">
      <dgm:prSet/>
      <dgm:spPr/>
      <dgm:t>
        <a:bodyPr/>
        <a:lstStyle/>
        <a:p>
          <a:endParaRPr lang="en-US"/>
        </a:p>
      </dgm:t>
    </dgm:pt>
    <dgm:pt modelId="{740FBF69-FA77-4CCC-9535-1F9056993323}" type="sibTrans" cxnId="{669DF721-2E00-4BEB-ACF1-71540470AECE}">
      <dgm:prSet/>
      <dgm:spPr/>
      <dgm:t>
        <a:bodyPr/>
        <a:lstStyle/>
        <a:p>
          <a:endParaRPr lang="en-US"/>
        </a:p>
      </dgm:t>
    </dgm:pt>
    <dgm:pt modelId="{C0F58AC4-218E-445E-9AD9-83ED63A66C76}">
      <dgm:prSet/>
      <dgm:spPr/>
      <dgm:t>
        <a:bodyPr/>
        <a:lstStyle/>
        <a:p>
          <a:pPr rtl="0"/>
          <a:r>
            <a:rPr lang="it-IT" dirty="0"/>
            <a:t>(Perché? Non affrontato in questo lavoro. Ruolo importante della corporate governane and control)</a:t>
          </a:r>
          <a:endParaRPr lang="en-US" dirty="0"/>
        </a:p>
      </dgm:t>
    </dgm:pt>
    <dgm:pt modelId="{E27BBACA-041D-4550-8AE1-E5AF4023AA97}" type="parTrans" cxnId="{4B836BF2-4A71-4365-B98D-B2BDE2DD5F09}">
      <dgm:prSet/>
      <dgm:spPr/>
      <dgm:t>
        <a:bodyPr/>
        <a:lstStyle/>
        <a:p>
          <a:endParaRPr lang="en-US"/>
        </a:p>
      </dgm:t>
    </dgm:pt>
    <dgm:pt modelId="{DDF4DE57-896A-49B6-B83F-862F040F5205}" type="sibTrans" cxnId="{4B836BF2-4A71-4365-B98D-B2BDE2DD5F09}">
      <dgm:prSet/>
      <dgm:spPr/>
      <dgm:t>
        <a:bodyPr/>
        <a:lstStyle/>
        <a:p>
          <a:endParaRPr lang="en-US"/>
        </a:p>
      </dgm:t>
    </dgm:pt>
    <dgm:pt modelId="{ABD8CD17-AAA1-4684-A418-A9C6877A14C5}">
      <dgm:prSet/>
      <dgm:spPr/>
      <dgm:t>
        <a:bodyPr/>
        <a:lstStyle/>
        <a:p>
          <a:pPr rtl="0"/>
          <a:r>
            <a:rPr lang="it-IT" dirty="0"/>
            <a:t>Ipotesi: questa complementarietà penalizza le imprese del sud Europa, che hanno pratiche mediamente peggiori</a:t>
          </a:r>
          <a:endParaRPr lang="en-US" dirty="0"/>
        </a:p>
      </dgm:t>
    </dgm:pt>
    <dgm:pt modelId="{2066D9B4-DCB2-4CE7-B131-F05D156BF404}" type="parTrans" cxnId="{8A240B0C-9077-43D9-938C-97681ACDF0A3}">
      <dgm:prSet/>
      <dgm:spPr/>
      <dgm:t>
        <a:bodyPr/>
        <a:lstStyle/>
        <a:p>
          <a:endParaRPr lang="it-IT"/>
        </a:p>
      </dgm:t>
    </dgm:pt>
    <dgm:pt modelId="{704C814C-6938-4E95-B028-070FB3B41D6A}" type="sibTrans" cxnId="{8A240B0C-9077-43D9-938C-97681ACDF0A3}">
      <dgm:prSet/>
      <dgm:spPr/>
      <dgm:t>
        <a:bodyPr/>
        <a:lstStyle/>
        <a:p>
          <a:endParaRPr lang="it-IT"/>
        </a:p>
      </dgm:t>
    </dgm:pt>
    <dgm:pt modelId="{EA6CE52F-08CD-424D-AA24-9DF51A866CB2}" type="pres">
      <dgm:prSet presAssocID="{815A369E-D740-4CE8-9283-1F9D423C8DD4}" presName="linear" presStyleCnt="0">
        <dgm:presLayoutVars>
          <dgm:animLvl val="lvl"/>
          <dgm:resizeHandles val="exact"/>
        </dgm:presLayoutVars>
      </dgm:prSet>
      <dgm:spPr/>
    </dgm:pt>
    <dgm:pt modelId="{525472E6-7DA5-48C0-8F67-0012E4AE73CA}" type="pres">
      <dgm:prSet presAssocID="{D31BB472-DA69-4110-93B4-B84235C64EC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D372127-D9BC-42A0-8FD2-A6E3ABC761A0}" type="pres">
      <dgm:prSet presAssocID="{740FBF69-FA77-4CCC-9535-1F9056993323}" presName="spacer" presStyleCnt="0"/>
      <dgm:spPr/>
    </dgm:pt>
    <dgm:pt modelId="{D9AB461F-9205-434C-948A-E62C44C825C3}" type="pres">
      <dgm:prSet presAssocID="{ABD8CD17-AAA1-4684-A418-A9C6877A14C5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D89E9E0-0F71-4751-965A-2346E092B09B}" type="pres">
      <dgm:prSet presAssocID="{704C814C-6938-4E95-B028-070FB3B41D6A}" presName="spacer" presStyleCnt="0"/>
      <dgm:spPr/>
    </dgm:pt>
    <dgm:pt modelId="{25A1557E-5CB8-4D63-8E96-8CA3D1AE6C29}" type="pres">
      <dgm:prSet presAssocID="{C0F58AC4-218E-445E-9AD9-83ED63A66C76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39DACD07-2BCF-4B12-8A43-8BB3EA88C161}" type="presOf" srcId="{D31BB472-DA69-4110-93B4-B84235C64EC4}" destId="{525472E6-7DA5-48C0-8F67-0012E4AE73CA}" srcOrd="0" destOrd="0" presId="urn:microsoft.com/office/officeart/2005/8/layout/vList2"/>
    <dgm:cxn modelId="{8A240B0C-9077-43D9-938C-97681ACDF0A3}" srcId="{815A369E-D740-4CE8-9283-1F9D423C8DD4}" destId="{ABD8CD17-AAA1-4684-A418-A9C6877A14C5}" srcOrd="1" destOrd="0" parTransId="{2066D9B4-DCB2-4CE7-B131-F05D156BF404}" sibTransId="{704C814C-6938-4E95-B028-070FB3B41D6A}"/>
    <dgm:cxn modelId="{AA9FE719-8477-4BFF-BA97-21D3609803EC}" type="presOf" srcId="{815A369E-D740-4CE8-9283-1F9D423C8DD4}" destId="{EA6CE52F-08CD-424D-AA24-9DF51A866CB2}" srcOrd="0" destOrd="0" presId="urn:microsoft.com/office/officeart/2005/8/layout/vList2"/>
    <dgm:cxn modelId="{669DF721-2E00-4BEB-ACF1-71540470AECE}" srcId="{815A369E-D740-4CE8-9283-1F9D423C8DD4}" destId="{D31BB472-DA69-4110-93B4-B84235C64EC4}" srcOrd="0" destOrd="0" parTransId="{4AFB88D2-F989-40F4-9C01-964D39F68C29}" sibTransId="{740FBF69-FA77-4CCC-9535-1F9056993323}"/>
    <dgm:cxn modelId="{DAFB9238-B098-46FC-8BC8-77AC541B1118}" type="presOf" srcId="{C0F58AC4-218E-445E-9AD9-83ED63A66C76}" destId="{25A1557E-5CB8-4D63-8E96-8CA3D1AE6C29}" srcOrd="0" destOrd="0" presId="urn:microsoft.com/office/officeart/2005/8/layout/vList2"/>
    <dgm:cxn modelId="{4B836BF2-4A71-4365-B98D-B2BDE2DD5F09}" srcId="{815A369E-D740-4CE8-9283-1F9D423C8DD4}" destId="{C0F58AC4-218E-445E-9AD9-83ED63A66C76}" srcOrd="2" destOrd="0" parTransId="{E27BBACA-041D-4550-8AE1-E5AF4023AA97}" sibTransId="{DDF4DE57-896A-49B6-B83F-862F040F5205}"/>
    <dgm:cxn modelId="{562874F2-80F8-4D03-AABA-BF64A39F2D83}" type="presOf" srcId="{ABD8CD17-AAA1-4684-A418-A9C6877A14C5}" destId="{D9AB461F-9205-434C-948A-E62C44C825C3}" srcOrd="0" destOrd="0" presId="urn:microsoft.com/office/officeart/2005/8/layout/vList2"/>
    <dgm:cxn modelId="{D2E11458-3FB0-4C9E-AB36-A9D6ABEF4591}" type="presParOf" srcId="{EA6CE52F-08CD-424D-AA24-9DF51A866CB2}" destId="{525472E6-7DA5-48C0-8F67-0012E4AE73CA}" srcOrd="0" destOrd="0" presId="urn:microsoft.com/office/officeart/2005/8/layout/vList2"/>
    <dgm:cxn modelId="{ACE0DD73-CD43-411D-AAA4-9E66A0030CCD}" type="presParOf" srcId="{EA6CE52F-08CD-424D-AA24-9DF51A866CB2}" destId="{AD372127-D9BC-42A0-8FD2-A6E3ABC761A0}" srcOrd="1" destOrd="0" presId="urn:microsoft.com/office/officeart/2005/8/layout/vList2"/>
    <dgm:cxn modelId="{A84E24FE-CC24-4732-8633-A8DF749BF896}" type="presParOf" srcId="{EA6CE52F-08CD-424D-AA24-9DF51A866CB2}" destId="{D9AB461F-9205-434C-948A-E62C44C825C3}" srcOrd="2" destOrd="0" presId="urn:microsoft.com/office/officeart/2005/8/layout/vList2"/>
    <dgm:cxn modelId="{9820508B-D46C-417C-ABD2-B2F527319AFA}" type="presParOf" srcId="{EA6CE52F-08CD-424D-AA24-9DF51A866CB2}" destId="{DD89E9E0-0F71-4751-965A-2346E092B09B}" srcOrd="3" destOrd="0" presId="urn:microsoft.com/office/officeart/2005/8/layout/vList2"/>
    <dgm:cxn modelId="{46E10B9F-6F24-469C-AAA0-014040216ADE}" type="presParOf" srcId="{EA6CE52F-08CD-424D-AA24-9DF51A866CB2}" destId="{25A1557E-5CB8-4D63-8E96-8CA3D1AE6C2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45A4445-8F76-485A-AAA3-7CA760057937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5C230FF6-7A5C-4092-8252-3C3DDD85A5E7}">
      <dgm:prSet/>
      <dgm:spPr/>
      <dgm:t>
        <a:bodyPr/>
        <a:lstStyle/>
        <a:p>
          <a:pPr algn="ctr" rtl="0"/>
          <a:r>
            <a:rPr lang="it-IT" dirty="0"/>
            <a:t>Crescita della produttività e pratiche manageriali prima e dopo la rivoluzione IT</a:t>
          </a:r>
          <a:endParaRPr lang="en-US" dirty="0"/>
        </a:p>
      </dgm:t>
    </dgm:pt>
    <dgm:pt modelId="{997CAEB9-CEC7-492F-8AA8-D72A3F3E8CF7}" type="parTrans" cxnId="{8AF3FE41-AA71-4C02-AB78-AF3F07D4D348}">
      <dgm:prSet/>
      <dgm:spPr/>
      <dgm:t>
        <a:bodyPr/>
        <a:lstStyle/>
        <a:p>
          <a:endParaRPr lang="en-US"/>
        </a:p>
      </dgm:t>
    </dgm:pt>
    <dgm:pt modelId="{20EC13D9-C019-43F1-87D2-DBB1610FD173}" type="sibTrans" cxnId="{8AF3FE41-AA71-4C02-AB78-AF3F07D4D348}">
      <dgm:prSet/>
      <dgm:spPr/>
      <dgm:t>
        <a:bodyPr/>
        <a:lstStyle/>
        <a:p>
          <a:endParaRPr lang="en-US"/>
        </a:p>
      </dgm:t>
    </dgm:pt>
    <dgm:pt modelId="{C82D6C0B-1E08-4959-B11C-D4532C053119}" type="pres">
      <dgm:prSet presAssocID="{B45A4445-8F76-485A-AAA3-7CA760057937}" presName="linear" presStyleCnt="0">
        <dgm:presLayoutVars>
          <dgm:animLvl val="lvl"/>
          <dgm:resizeHandles val="exact"/>
        </dgm:presLayoutVars>
      </dgm:prSet>
      <dgm:spPr/>
    </dgm:pt>
    <dgm:pt modelId="{CB420B0F-457F-4BAD-866F-C431C243C261}" type="pres">
      <dgm:prSet presAssocID="{5C230FF6-7A5C-4092-8252-3C3DDD85A5E7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E118DA18-B6DC-4ECE-9F6E-79E943D522D4}" type="presOf" srcId="{B45A4445-8F76-485A-AAA3-7CA760057937}" destId="{C82D6C0B-1E08-4959-B11C-D4532C053119}" srcOrd="0" destOrd="0" presId="urn:microsoft.com/office/officeart/2005/8/layout/vList2"/>
    <dgm:cxn modelId="{8AF3FE41-AA71-4C02-AB78-AF3F07D4D348}" srcId="{B45A4445-8F76-485A-AAA3-7CA760057937}" destId="{5C230FF6-7A5C-4092-8252-3C3DDD85A5E7}" srcOrd="0" destOrd="0" parTransId="{997CAEB9-CEC7-492F-8AA8-D72A3F3E8CF7}" sibTransId="{20EC13D9-C019-43F1-87D2-DBB1610FD173}"/>
    <dgm:cxn modelId="{A6B8194E-0C35-4686-BAD7-E84BCDBB4542}" type="presOf" srcId="{5C230FF6-7A5C-4092-8252-3C3DDD85A5E7}" destId="{CB420B0F-457F-4BAD-866F-C431C243C261}" srcOrd="0" destOrd="0" presId="urn:microsoft.com/office/officeart/2005/8/layout/vList2"/>
    <dgm:cxn modelId="{0329F3CF-BFF2-418F-AA3E-E7F3369D80EB}" type="presParOf" srcId="{C82D6C0B-1E08-4959-B11C-D4532C053119}" destId="{CB420B0F-457F-4BAD-866F-C431C243C26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5AF63B7-EA52-4CF7-B213-025EE3D023CE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/>
      <dgm:spPr/>
      <dgm:t>
        <a:bodyPr/>
        <a:lstStyle/>
        <a:p>
          <a:endParaRPr lang="en-US"/>
        </a:p>
      </dgm:t>
    </dgm:pt>
    <dgm:pt modelId="{A13E1D83-68E1-40C5-878B-5B980B2A7BF9}">
      <dgm:prSet/>
      <dgm:spPr/>
      <dgm:t>
        <a:bodyPr/>
        <a:lstStyle/>
        <a:p>
          <a:pPr algn="ctr" rtl="0"/>
          <a:r>
            <a:rPr lang="it-IT" dirty="0"/>
            <a:t>Quanto può spiegare della divergenza Nord-Sud Europa?</a:t>
          </a:r>
          <a:endParaRPr lang="en-US" dirty="0"/>
        </a:p>
      </dgm:t>
    </dgm:pt>
    <dgm:pt modelId="{3346EB40-C45E-4DCE-B66F-1F2C862A9A3E}" type="parTrans" cxnId="{A0AC35C8-D0AA-402E-A69A-1DF23D545CDE}">
      <dgm:prSet/>
      <dgm:spPr/>
      <dgm:t>
        <a:bodyPr/>
        <a:lstStyle/>
        <a:p>
          <a:endParaRPr lang="en-US"/>
        </a:p>
      </dgm:t>
    </dgm:pt>
    <dgm:pt modelId="{E1DA3791-12F3-45EF-A35B-802C203D0A89}" type="sibTrans" cxnId="{A0AC35C8-D0AA-402E-A69A-1DF23D545CDE}">
      <dgm:prSet/>
      <dgm:spPr/>
      <dgm:t>
        <a:bodyPr/>
        <a:lstStyle/>
        <a:p>
          <a:endParaRPr lang="en-US"/>
        </a:p>
      </dgm:t>
    </dgm:pt>
    <dgm:pt modelId="{28AEB4DA-1AFB-4463-9C8B-7E3E836E1542}" type="pres">
      <dgm:prSet presAssocID="{35AF63B7-EA52-4CF7-B213-025EE3D023CE}" presName="linear" presStyleCnt="0">
        <dgm:presLayoutVars>
          <dgm:animLvl val="lvl"/>
          <dgm:resizeHandles val="exact"/>
        </dgm:presLayoutVars>
      </dgm:prSet>
      <dgm:spPr/>
    </dgm:pt>
    <dgm:pt modelId="{C04DAC74-CD4A-4FA2-8B8A-CB4C7326D18C}" type="pres">
      <dgm:prSet presAssocID="{A13E1D83-68E1-40C5-878B-5B980B2A7BF9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E7BB7528-4BB3-4652-8E44-1298FE56BFAA}" type="presOf" srcId="{A13E1D83-68E1-40C5-878B-5B980B2A7BF9}" destId="{C04DAC74-CD4A-4FA2-8B8A-CB4C7326D18C}" srcOrd="0" destOrd="0" presId="urn:microsoft.com/office/officeart/2005/8/layout/vList2"/>
    <dgm:cxn modelId="{1A085C31-3B8C-45E1-AFD2-F0D4630DFD9D}" type="presOf" srcId="{35AF63B7-EA52-4CF7-B213-025EE3D023CE}" destId="{28AEB4DA-1AFB-4463-9C8B-7E3E836E1542}" srcOrd="0" destOrd="0" presId="urn:microsoft.com/office/officeart/2005/8/layout/vList2"/>
    <dgm:cxn modelId="{A0AC35C8-D0AA-402E-A69A-1DF23D545CDE}" srcId="{35AF63B7-EA52-4CF7-B213-025EE3D023CE}" destId="{A13E1D83-68E1-40C5-878B-5B980B2A7BF9}" srcOrd="0" destOrd="0" parTransId="{3346EB40-C45E-4DCE-B66F-1F2C862A9A3E}" sibTransId="{E1DA3791-12F3-45EF-A35B-802C203D0A89}"/>
    <dgm:cxn modelId="{5B4F9143-1F26-4EA0-A568-4D7B29FCDF18}" type="presParOf" srcId="{28AEB4DA-1AFB-4463-9C8B-7E3E836E1542}" destId="{C04DAC74-CD4A-4FA2-8B8A-CB4C7326D18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C43A2C01-2999-413A-AB4D-99D65BD539B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84276C9-2C05-40ED-902F-C6B7B39C3CEE}">
      <dgm:prSet/>
      <dgm:spPr/>
      <dgm:t>
        <a:bodyPr/>
        <a:lstStyle/>
        <a:p>
          <a:pPr rtl="0"/>
          <a:r>
            <a:rPr lang="it-IT" dirty="0"/>
            <a:t>Risultati da un modello calibrato: 1995- 2008</a:t>
          </a:r>
          <a:endParaRPr lang="en-US" dirty="0"/>
        </a:p>
      </dgm:t>
    </dgm:pt>
    <dgm:pt modelId="{D994A822-18FC-4C22-8D14-E02A0ED2F2D2}" type="parTrans" cxnId="{12C1EFC5-E498-459B-9E95-6977CC653DB0}">
      <dgm:prSet/>
      <dgm:spPr/>
      <dgm:t>
        <a:bodyPr/>
        <a:lstStyle/>
        <a:p>
          <a:endParaRPr lang="en-US"/>
        </a:p>
      </dgm:t>
    </dgm:pt>
    <dgm:pt modelId="{B22D55A1-788C-44F6-8FAC-48C5CBE023B6}" type="sibTrans" cxnId="{12C1EFC5-E498-459B-9E95-6977CC653DB0}">
      <dgm:prSet/>
      <dgm:spPr/>
      <dgm:t>
        <a:bodyPr/>
        <a:lstStyle/>
        <a:p>
          <a:endParaRPr lang="en-US"/>
        </a:p>
      </dgm:t>
    </dgm:pt>
    <dgm:pt modelId="{738075F9-12A5-4EE5-813E-C32BEA43E688}" type="pres">
      <dgm:prSet presAssocID="{C43A2C01-2999-413A-AB4D-99D65BD539BE}" presName="linear" presStyleCnt="0">
        <dgm:presLayoutVars>
          <dgm:animLvl val="lvl"/>
          <dgm:resizeHandles val="exact"/>
        </dgm:presLayoutVars>
      </dgm:prSet>
      <dgm:spPr/>
    </dgm:pt>
    <dgm:pt modelId="{F93DA147-F2E1-47E0-A094-E567EBAF5ACE}" type="pres">
      <dgm:prSet presAssocID="{484276C9-2C05-40ED-902F-C6B7B39C3CEE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90561D4D-54C8-462D-85BF-6A9A7296434F}" type="presOf" srcId="{484276C9-2C05-40ED-902F-C6B7B39C3CEE}" destId="{F93DA147-F2E1-47E0-A094-E567EBAF5ACE}" srcOrd="0" destOrd="0" presId="urn:microsoft.com/office/officeart/2005/8/layout/vList2"/>
    <dgm:cxn modelId="{12C1EFC5-E498-459B-9E95-6977CC653DB0}" srcId="{C43A2C01-2999-413A-AB4D-99D65BD539BE}" destId="{484276C9-2C05-40ED-902F-C6B7B39C3CEE}" srcOrd="0" destOrd="0" parTransId="{D994A822-18FC-4C22-8D14-E02A0ED2F2D2}" sibTransId="{B22D55A1-788C-44F6-8FAC-48C5CBE023B6}"/>
    <dgm:cxn modelId="{C9013FF6-39E1-4271-98AC-0D2B49F3C2E0}" type="presOf" srcId="{C43A2C01-2999-413A-AB4D-99D65BD539BE}" destId="{738075F9-12A5-4EE5-813E-C32BEA43E688}" srcOrd="0" destOrd="0" presId="urn:microsoft.com/office/officeart/2005/8/layout/vList2"/>
    <dgm:cxn modelId="{836973FD-F5B2-4921-8A25-9F9FB9761CCB}" type="presParOf" srcId="{738075F9-12A5-4EE5-813E-C32BEA43E688}" destId="{F93DA147-F2E1-47E0-A094-E567EBAF5AC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27F6897-9AE4-43C8-B087-326F5973A091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/>
      <dgm:spPr/>
      <dgm:t>
        <a:bodyPr/>
        <a:lstStyle/>
        <a:p>
          <a:endParaRPr lang="en-US"/>
        </a:p>
      </dgm:t>
    </dgm:pt>
    <dgm:pt modelId="{C12D275B-990E-4B47-8CC0-06614394537F}">
      <dgm:prSet/>
      <dgm:spPr/>
      <dgm:t>
        <a:bodyPr/>
        <a:lstStyle/>
        <a:p>
          <a:pPr algn="ctr" rtl="0"/>
          <a:r>
            <a:rPr lang="it-IT" dirty="0"/>
            <a:t>Quali politiche possono aiutare?</a:t>
          </a:r>
          <a:endParaRPr lang="en-US" dirty="0"/>
        </a:p>
      </dgm:t>
    </dgm:pt>
    <dgm:pt modelId="{B1F6EBC1-E25A-4586-AED7-BE6A65CA8F30}" type="parTrans" cxnId="{E4EAD5DF-ED08-4531-A891-CF3694D87ADF}">
      <dgm:prSet/>
      <dgm:spPr/>
      <dgm:t>
        <a:bodyPr/>
        <a:lstStyle/>
        <a:p>
          <a:endParaRPr lang="en-US"/>
        </a:p>
      </dgm:t>
    </dgm:pt>
    <dgm:pt modelId="{FE1E4B28-5404-459D-A037-DB37CA42C9F0}" type="sibTrans" cxnId="{E4EAD5DF-ED08-4531-A891-CF3694D87ADF}">
      <dgm:prSet/>
      <dgm:spPr/>
      <dgm:t>
        <a:bodyPr/>
        <a:lstStyle/>
        <a:p>
          <a:endParaRPr lang="en-US"/>
        </a:p>
      </dgm:t>
    </dgm:pt>
    <dgm:pt modelId="{95B1F04A-3EED-4CAD-BAEA-1C0BCFADF1EB}" type="pres">
      <dgm:prSet presAssocID="{327F6897-9AE4-43C8-B087-326F5973A091}" presName="linear" presStyleCnt="0">
        <dgm:presLayoutVars>
          <dgm:animLvl val="lvl"/>
          <dgm:resizeHandles val="exact"/>
        </dgm:presLayoutVars>
      </dgm:prSet>
      <dgm:spPr/>
    </dgm:pt>
    <dgm:pt modelId="{C6AD87D0-4E84-4E31-8891-6BDF52867212}" type="pres">
      <dgm:prSet presAssocID="{C12D275B-990E-4B47-8CC0-06614394537F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78D4870A-999A-4977-ACE8-34303B824D30}" type="presOf" srcId="{C12D275B-990E-4B47-8CC0-06614394537F}" destId="{C6AD87D0-4E84-4E31-8891-6BDF52867212}" srcOrd="0" destOrd="0" presId="urn:microsoft.com/office/officeart/2005/8/layout/vList2"/>
    <dgm:cxn modelId="{1937FA5B-86A9-4529-AFA0-6CC53A9F6415}" type="presOf" srcId="{327F6897-9AE4-43C8-B087-326F5973A091}" destId="{95B1F04A-3EED-4CAD-BAEA-1C0BCFADF1EB}" srcOrd="0" destOrd="0" presId="urn:microsoft.com/office/officeart/2005/8/layout/vList2"/>
    <dgm:cxn modelId="{E4EAD5DF-ED08-4531-A891-CF3694D87ADF}" srcId="{327F6897-9AE4-43C8-B087-326F5973A091}" destId="{C12D275B-990E-4B47-8CC0-06614394537F}" srcOrd="0" destOrd="0" parTransId="{B1F6EBC1-E25A-4586-AED7-BE6A65CA8F30}" sibTransId="{FE1E4B28-5404-459D-A037-DB37CA42C9F0}"/>
    <dgm:cxn modelId="{6095C035-7E74-499A-B609-13B0579F725B}" type="presParOf" srcId="{95B1F04A-3EED-4CAD-BAEA-1C0BCFADF1EB}" destId="{C6AD87D0-4E84-4E31-8891-6BDF5286721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9419F31-636E-4584-A566-5E53684D2268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ED992B5B-42DB-4604-BA1C-1176841CD475}">
      <dgm:prSet/>
      <dgm:spPr/>
      <dgm:t>
        <a:bodyPr/>
        <a:lstStyle/>
        <a:p>
          <a:pPr algn="ctr" rtl="0"/>
          <a:r>
            <a:rPr lang="it-IT" dirty="0"/>
            <a:t>Qualcosa si muove sul fronte capitalizzazione </a:t>
          </a:r>
        </a:p>
        <a:p>
          <a:pPr algn="ctr" rtl="0"/>
          <a:r>
            <a:rPr lang="it-IT" dirty="0"/>
            <a:t>e accesso a finanza</a:t>
          </a:r>
          <a:endParaRPr lang="en-US" dirty="0"/>
        </a:p>
      </dgm:t>
    </dgm:pt>
    <dgm:pt modelId="{F8C06749-1D79-45DB-BB17-E1970F658006}" type="parTrans" cxnId="{6DC39F31-8584-4EA4-BE11-7EF882411C04}">
      <dgm:prSet/>
      <dgm:spPr/>
      <dgm:t>
        <a:bodyPr/>
        <a:lstStyle/>
        <a:p>
          <a:endParaRPr lang="en-US"/>
        </a:p>
      </dgm:t>
    </dgm:pt>
    <dgm:pt modelId="{726A7E8E-7A33-4D66-BE07-D193CBB076AB}" type="sibTrans" cxnId="{6DC39F31-8584-4EA4-BE11-7EF882411C04}">
      <dgm:prSet/>
      <dgm:spPr/>
      <dgm:t>
        <a:bodyPr/>
        <a:lstStyle/>
        <a:p>
          <a:endParaRPr lang="en-US"/>
        </a:p>
      </dgm:t>
    </dgm:pt>
    <dgm:pt modelId="{9E8BE6BB-4A10-4B13-BE36-BEEE11243A53}" type="pres">
      <dgm:prSet presAssocID="{89419F31-636E-4584-A566-5E53684D2268}" presName="linear" presStyleCnt="0">
        <dgm:presLayoutVars>
          <dgm:animLvl val="lvl"/>
          <dgm:resizeHandles val="exact"/>
        </dgm:presLayoutVars>
      </dgm:prSet>
      <dgm:spPr/>
    </dgm:pt>
    <dgm:pt modelId="{8B2BE2FB-E395-42C3-A559-7021920B481F}" type="pres">
      <dgm:prSet presAssocID="{ED992B5B-42DB-4604-BA1C-1176841CD47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DC39F31-8584-4EA4-BE11-7EF882411C04}" srcId="{89419F31-636E-4584-A566-5E53684D2268}" destId="{ED992B5B-42DB-4604-BA1C-1176841CD475}" srcOrd="0" destOrd="0" parTransId="{F8C06749-1D79-45DB-BB17-E1970F658006}" sibTransId="{726A7E8E-7A33-4D66-BE07-D193CBB076AB}"/>
    <dgm:cxn modelId="{097F8B6D-06AF-4399-942F-24C02575BBBC}" type="presOf" srcId="{ED992B5B-42DB-4604-BA1C-1176841CD475}" destId="{8B2BE2FB-E395-42C3-A559-7021920B481F}" srcOrd="0" destOrd="0" presId="urn:microsoft.com/office/officeart/2005/8/layout/vList2"/>
    <dgm:cxn modelId="{45730AF1-4ED4-4A57-B00D-E384499A210C}" type="presOf" srcId="{89419F31-636E-4584-A566-5E53684D2268}" destId="{9E8BE6BB-4A10-4B13-BE36-BEEE11243A53}" srcOrd="0" destOrd="0" presId="urn:microsoft.com/office/officeart/2005/8/layout/vList2"/>
    <dgm:cxn modelId="{605BDAA8-D808-4034-B552-1781521B8BC5}" type="presParOf" srcId="{9E8BE6BB-4A10-4B13-BE36-BEEE11243A53}" destId="{8B2BE2FB-E395-42C3-A559-7021920B481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7847849-8264-4DF0-BAD2-6FE9B01E2118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8EED238D-6952-4F02-8A19-2C4553CE0D55}">
      <dgm:prSet/>
      <dgm:spPr/>
      <dgm:t>
        <a:bodyPr/>
        <a:lstStyle/>
        <a:p>
          <a:pPr rtl="0"/>
          <a:r>
            <a:rPr lang="it-IT" dirty="0"/>
            <a:t>Forte rafforzamento struttura </a:t>
          </a:r>
          <a:r>
            <a:rPr lang="it-IT" dirty="0" err="1"/>
            <a:t>pratrimoniale</a:t>
          </a:r>
          <a:endParaRPr lang="en-US" dirty="0"/>
        </a:p>
      </dgm:t>
    </dgm:pt>
    <dgm:pt modelId="{6F2E15DA-CEC6-41D7-8D1A-EF559A93F8BD}" type="parTrans" cxnId="{75AF74CB-EE78-4E44-9227-DCFDEBA18158}">
      <dgm:prSet/>
      <dgm:spPr/>
      <dgm:t>
        <a:bodyPr/>
        <a:lstStyle/>
        <a:p>
          <a:endParaRPr lang="en-US"/>
        </a:p>
      </dgm:t>
    </dgm:pt>
    <dgm:pt modelId="{A0F0C950-6B7E-4953-BE44-AD9D13D2E424}" type="sibTrans" cxnId="{75AF74CB-EE78-4E44-9227-DCFDEBA18158}">
      <dgm:prSet/>
      <dgm:spPr/>
      <dgm:t>
        <a:bodyPr/>
        <a:lstStyle/>
        <a:p>
          <a:endParaRPr lang="en-US"/>
        </a:p>
      </dgm:t>
    </dgm:pt>
    <dgm:pt modelId="{C49C26CE-471C-42EB-8C82-B08D98998775}" type="pres">
      <dgm:prSet presAssocID="{87847849-8264-4DF0-BAD2-6FE9B01E2118}" presName="linear" presStyleCnt="0">
        <dgm:presLayoutVars>
          <dgm:animLvl val="lvl"/>
          <dgm:resizeHandles val="exact"/>
        </dgm:presLayoutVars>
      </dgm:prSet>
      <dgm:spPr/>
    </dgm:pt>
    <dgm:pt modelId="{888903B4-626D-4C8F-B1AD-EFAC7D9852BB}" type="pres">
      <dgm:prSet presAssocID="{8EED238D-6952-4F02-8A19-2C4553CE0D5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75AF74CB-EE78-4E44-9227-DCFDEBA18158}" srcId="{87847849-8264-4DF0-BAD2-6FE9B01E2118}" destId="{8EED238D-6952-4F02-8A19-2C4553CE0D55}" srcOrd="0" destOrd="0" parTransId="{6F2E15DA-CEC6-41D7-8D1A-EF559A93F8BD}" sibTransId="{A0F0C950-6B7E-4953-BE44-AD9D13D2E424}"/>
    <dgm:cxn modelId="{A9F2CBE2-2293-4297-B5EE-5A943D506C67}" type="presOf" srcId="{87847849-8264-4DF0-BAD2-6FE9B01E2118}" destId="{C49C26CE-471C-42EB-8C82-B08D98998775}" srcOrd="0" destOrd="0" presId="urn:microsoft.com/office/officeart/2005/8/layout/vList2"/>
    <dgm:cxn modelId="{6E47A9EF-9475-422D-8CFF-BBC8407A4644}" type="presOf" srcId="{8EED238D-6952-4F02-8A19-2C4553CE0D55}" destId="{888903B4-626D-4C8F-B1AD-EFAC7D9852BB}" srcOrd="0" destOrd="0" presId="urn:microsoft.com/office/officeart/2005/8/layout/vList2"/>
    <dgm:cxn modelId="{1FB4AB0C-A289-48A5-A4D4-1D7A33171149}" type="presParOf" srcId="{C49C26CE-471C-42EB-8C82-B08D98998775}" destId="{888903B4-626D-4C8F-B1AD-EFAC7D9852B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E717E632-3340-49CD-9078-1CB4AFE8CD5C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/>
      <dgm:spPr/>
      <dgm:t>
        <a:bodyPr/>
        <a:lstStyle/>
        <a:p>
          <a:endParaRPr lang="it-IT"/>
        </a:p>
      </dgm:t>
    </dgm:pt>
    <dgm:pt modelId="{5298D0DD-D1B9-44AB-B07A-F3A795F4FD01}">
      <dgm:prSet/>
      <dgm:spPr/>
      <dgm:t>
        <a:bodyPr/>
        <a:lstStyle/>
        <a:p>
          <a:r>
            <a:rPr lang="it-IT" dirty="0"/>
            <a:t>Ma rimane una tendenza a chiudersi a capitale e competenze esterne</a:t>
          </a:r>
        </a:p>
      </dgm:t>
    </dgm:pt>
    <dgm:pt modelId="{92F92C32-290A-4AAA-8532-456489A311D5}" type="parTrans" cxnId="{57AC6BFD-81E2-40E0-8290-5B8716F87307}">
      <dgm:prSet/>
      <dgm:spPr/>
      <dgm:t>
        <a:bodyPr/>
        <a:lstStyle/>
        <a:p>
          <a:endParaRPr lang="it-IT"/>
        </a:p>
      </dgm:t>
    </dgm:pt>
    <dgm:pt modelId="{244D05C9-A3ED-46C9-92B2-0C659B7BAAE2}" type="sibTrans" cxnId="{57AC6BFD-81E2-40E0-8290-5B8716F87307}">
      <dgm:prSet/>
      <dgm:spPr/>
      <dgm:t>
        <a:bodyPr/>
        <a:lstStyle/>
        <a:p>
          <a:endParaRPr lang="it-IT"/>
        </a:p>
      </dgm:t>
    </dgm:pt>
    <dgm:pt modelId="{B27DEF90-7B6C-4F94-9A26-2E5122442582}" type="pres">
      <dgm:prSet presAssocID="{E717E632-3340-49CD-9078-1CB4AFE8CD5C}" presName="linear" presStyleCnt="0">
        <dgm:presLayoutVars>
          <dgm:animLvl val="lvl"/>
          <dgm:resizeHandles val="exact"/>
        </dgm:presLayoutVars>
      </dgm:prSet>
      <dgm:spPr/>
    </dgm:pt>
    <dgm:pt modelId="{C32253D1-6745-4B59-9126-1B127CC72FA7}" type="pres">
      <dgm:prSet presAssocID="{5298D0DD-D1B9-44AB-B07A-F3A795F4FD01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9707253-4CC1-4241-8386-B21E115E9425}" type="presOf" srcId="{5298D0DD-D1B9-44AB-B07A-F3A795F4FD01}" destId="{C32253D1-6745-4B59-9126-1B127CC72FA7}" srcOrd="0" destOrd="0" presId="urn:microsoft.com/office/officeart/2005/8/layout/vList2"/>
    <dgm:cxn modelId="{D3B456C2-9F4B-4629-B506-432A44013F1D}" type="presOf" srcId="{E717E632-3340-49CD-9078-1CB4AFE8CD5C}" destId="{B27DEF90-7B6C-4F94-9A26-2E5122442582}" srcOrd="0" destOrd="0" presId="urn:microsoft.com/office/officeart/2005/8/layout/vList2"/>
    <dgm:cxn modelId="{57AC6BFD-81E2-40E0-8290-5B8716F87307}" srcId="{E717E632-3340-49CD-9078-1CB4AFE8CD5C}" destId="{5298D0DD-D1B9-44AB-B07A-F3A795F4FD01}" srcOrd="0" destOrd="0" parTransId="{92F92C32-290A-4AAA-8532-456489A311D5}" sibTransId="{244D05C9-A3ED-46C9-92B2-0C659B7BAAE2}"/>
    <dgm:cxn modelId="{E901B2D0-E72F-4183-924E-402A4E4AB8AD}" type="presParOf" srcId="{B27DEF90-7B6C-4F94-9A26-2E5122442582}" destId="{C32253D1-6745-4B59-9126-1B127CC72FA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580B36-A04C-4E36-A30E-648F3EE31475}">
      <dsp:nvSpPr>
        <dsp:cNvPr id="0" name=""/>
        <dsp:cNvSpPr/>
      </dsp:nvSpPr>
      <dsp:spPr>
        <a:xfrm>
          <a:off x="0" y="17385"/>
          <a:ext cx="7886700" cy="95940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4000" kern="1200" dirty="0" err="1"/>
            <a:t>Have</a:t>
          </a:r>
          <a:r>
            <a:rPr lang="it-IT" sz="4000" kern="1200" dirty="0"/>
            <a:t> the </a:t>
          </a:r>
          <a:r>
            <a:rPr lang="it-IT" sz="4000" kern="1200" dirty="0" err="1"/>
            <a:t>endowmnents</a:t>
          </a:r>
          <a:r>
            <a:rPr lang="it-IT" sz="4000" kern="1200" dirty="0"/>
            <a:t> </a:t>
          </a:r>
          <a:r>
            <a:rPr lang="it-IT" sz="4000" kern="1200" dirty="0" err="1"/>
            <a:t>got</a:t>
          </a:r>
          <a:r>
            <a:rPr lang="it-IT" sz="4000" kern="1200" dirty="0"/>
            <a:t> </a:t>
          </a:r>
          <a:r>
            <a:rPr lang="it-IT" sz="4000" kern="1200" dirty="0" err="1"/>
            <a:t>worse</a:t>
          </a:r>
          <a:r>
            <a:rPr lang="it-IT" sz="4000" kern="1200" dirty="0"/>
            <a:t>?</a:t>
          </a:r>
          <a:endParaRPr lang="en-US" sz="4000" kern="1200" dirty="0"/>
        </a:p>
      </dsp:txBody>
      <dsp:txXfrm>
        <a:off x="46834" y="64219"/>
        <a:ext cx="7793032" cy="8657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1F8501-2DE2-4EF0-A088-4B10244B3268}">
      <dsp:nvSpPr>
        <dsp:cNvPr id="0" name=""/>
        <dsp:cNvSpPr/>
      </dsp:nvSpPr>
      <dsp:spPr>
        <a:xfrm rot="5400000">
          <a:off x="626077" y="740531"/>
          <a:ext cx="2656250" cy="183924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000" kern="1200" dirty="0"/>
            <a:t>Product and </a:t>
          </a:r>
          <a:r>
            <a:rPr lang="it-IT" sz="2000" kern="1200" dirty="0" err="1"/>
            <a:t>labor</a:t>
          </a:r>
          <a:r>
            <a:rPr lang="it-IT" sz="2000" kern="1200" dirty="0"/>
            <a:t> market </a:t>
          </a:r>
          <a:r>
            <a:rPr lang="it-IT" sz="2000" kern="1200" dirty="0" err="1"/>
            <a:t>regulation</a:t>
          </a:r>
          <a:r>
            <a:rPr lang="it-IT" sz="2000" kern="1200" dirty="0"/>
            <a:t>, </a:t>
          </a:r>
          <a:r>
            <a:rPr lang="it-IT" sz="2000" kern="1200" dirty="0" err="1"/>
            <a:t>pensions</a:t>
          </a:r>
          <a:r>
            <a:rPr lang="it-IT" sz="2000" kern="1200" dirty="0"/>
            <a:t>, public </a:t>
          </a:r>
          <a:r>
            <a:rPr lang="it-IT" sz="2000" kern="1200" dirty="0" err="1"/>
            <a:t>expenditure</a:t>
          </a:r>
          <a:r>
            <a:rPr lang="it-IT" sz="2000" kern="1200" dirty="0"/>
            <a:t>, share of </a:t>
          </a:r>
          <a:r>
            <a:rPr lang="it-IT" sz="2000" kern="1200" dirty="0" err="1"/>
            <a:t>graduates</a:t>
          </a:r>
          <a:r>
            <a:rPr lang="it-IT" sz="2000" kern="1200" dirty="0"/>
            <a:t>….</a:t>
          </a:r>
        </a:p>
      </dsp:txBody>
      <dsp:txXfrm rot="-5400000">
        <a:off x="1034578" y="421816"/>
        <a:ext cx="1749464" cy="2476680"/>
      </dsp:txXfrm>
    </dsp:sp>
    <dsp:sp modelId="{B45DF13E-2D53-4902-A2DF-C968C9F92545}">
      <dsp:nvSpPr>
        <dsp:cNvPr id="0" name=""/>
        <dsp:cNvSpPr/>
      </dsp:nvSpPr>
      <dsp:spPr>
        <a:xfrm>
          <a:off x="0" y="0"/>
          <a:ext cx="1034578" cy="33203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 dirty="0"/>
            <a:t>The country </a:t>
          </a:r>
          <a:r>
            <a:rPr lang="it-IT" sz="1600" kern="1200" dirty="0" err="1"/>
            <a:t>undetook</a:t>
          </a:r>
          <a:r>
            <a:rPr lang="it-IT" sz="1600" kern="1200" dirty="0"/>
            <a:t> </a:t>
          </a:r>
          <a:r>
            <a:rPr lang="it-IT" sz="1600" kern="1200" dirty="0" err="1"/>
            <a:t>many</a:t>
          </a:r>
          <a:r>
            <a:rPr lang="it-IT" sz="1600" kern="1200" dirty="0"/>
            <a:t> </a:t>
          </a:r>
          <a:r>
            <a:rPr lang="it-IT" sz="1600" kern="1200" dirty="0" err="1"/>
            <a:t>reforms</a:t>
          </a:r>
          <a:endParaRPr lang="it-IT" sz="1600" kern="1200" dirty="0"/>
        </a:p>
      </dsp:txBody>
      <dsp:txXfrm>
        <a:off x="50504" y="50504"/>
        <a:ext cx="933570" cy="321930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580B36-A04C-4E36-A30E-648F3EE31475}">
      <dsp:nvSpPr>
        <dsp:cNvPr id="0" name=""/>
        <dsp:cNvSpPr/>
      </dsp:nvSpPr>
      <dsp:spPr>
        <a:xfrm>
          <a:off x="0" y="5393"/>
          <a:ext cx="7886700" cy="98338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ctr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4100" kern="1200" dirty="0"/>
            <a:t>Perché l’economia ristagna?</a:t>
          </a:r>
          <a:endParaRPr lang="en-US" sz="4100" kern="1200" dirty="0"/>
        </a:p>
      </dsp:txBody>
      <dsp:txXfrm>
        <a:off x="48005" y="53398"/>
        <a:ext cx="7790690" cy="88737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5E592B-0BF2-4042-8241-7F855611DC21}">
      <dsp:nvSpPr>
        <dsp:cNvPr id="0" name=""/>
        <dsp:cNvSpPr/>
      </dsp:nvSpPr>
      <dsp:spPr>
        <a:xfrm>
          <a:off x="0" y="4079"/>
          <a:ext cx="7484571" cy="69556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900" kern="1200" dirty="0"/>
            <a:t>Focus: La rivoluzione IT</a:t>
          </a:r>
        </a:p>
      </dsp:txBody>
      <dsp:txXfrm>
        <a:off x="33955" y="38034"/>
        <a:ext cx="7416661" cy="62765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C6A349-476A-44BA-95ED-3EED53974F57}">
      <dsp:nvSpPr>
        <dsp:cNvPr id="0" name=""/>
        <dsp:cNvSpPr/>
      </dsp:nvSpPr>
      <dsp:spPr>
        <a:xfrm>
          <a:off x="0" y="57931"/>
          <a:ext cx="4246765" cy="79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Basato</a:t>
          </a:r>
          <a:r>
            <a:rPr lang="en-US" sz="2000" kern="1200" dirty="0"/>
            <a:t> </a:t>
          </a:r>
          <a:r>
            <a:rPr lang="en-US" sz="2000" kern="1200" dirty="0" err="1"/>
            <a:t>su</a:t>
          </a:r>
          <a:r>
            <a:rPr lang="en-US" sz="2000" kern="1200" dirty="0"/>
            <a:t> un </a:t>
          </a:r>
          <a:r>
            <a:rPr lang="en-US" sz="2000" kern="1200" dirty="0" err="1"/>
            <a:t>lavoro</a:t>
          </a:r>
          <a:r>
            <a:rPr lang="en-US" sz="2000" kern="1200" dirty="0"/>
            <a:t> in </a:t>
          </a:r>
          <a:r>
            <a:rPr lang="en-US" sz="2000" kern="1200" dirty="0" err="1"/>
            <a:t>corso</a:t>
          </a:r>
          <a:r>
            <a:rPr lang="en-US" sz="2000" kern="1200" dirty="0"/>
            <a:t> con Tom Schmitz (Bocconi)</a:t>
          </a:r>
        </a:p>
      </dsp:txBody>
      <dsp:txXfrm>
        <a:off x="38838" y="96769"/>
        <a:ext cx="4169089" cy="717924"/>
      </dsp:txXfrm>
    </dsp:sp>
    <dsp:sp modelId="{8272D3C7-7CDD-44A8-B16F-963E3C70F349}">
      <dsp:nvSpPr>
        <dsp:cNvPr id="0" name=""/>
        <dsp:cNvSpPr/>
      </dsp:nvSpPr>
      <dsp:spPr>
        <a:xfrm>
          <a:off x="0" y="911131"/>
          <a:ext cx="4246765" cy="79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 dirty="0"/>
            <a:t>Dalla metà degli anni novanta le IT sono comparse anche nelle statistiche</a:t>
          </a:r>
          <a:endParaRPr lang="en-US" sz="2000" kern="1200" dirty="0"/>
        </a:p>
      </dsp:txBody>
      <dsp:txXfrm>
        <a:off x="38838" y="949969"/>
        <a:ext cx="4169089" cy="717924"/>
      </dsp:txXfrm>
    </dsp:sp>
    <dsp:sp modelId="{427EDFB8-9FD3-4DD3-8F69-2212D2FCB840}">
      <dsp:nvSpPr>
        <dsp:cNvPr id="0" name=""/>
        <dsp:cNvSpPr/>
      </dsp:nvSpPr>
      <dsp:spPr>
        <a:xfrm>
          <a:off x="0" y="1764331"/>
          <a:ext cx="4246765" cy="79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 dirty="0"/>
            <a:t>Meno nei paesi del sud Europa: perché?</a:t>
          </a:r>
          <a:endParaRPr lang="en-US" sz="2000" kern="1200" dirty="0"/>
        </a:p>
      </dsp:txBody>
      <dsp:txXfrm>
        <a:off x="38838" y="1803169"/>
        <a:ext cx="4169089" cy="717924"/>
      </dsp:txXfrm>
    </dsp:sp>
    <dsp:sp modelId="{AEECB3D5-C383-47AF-803B-6B8EDE141E4A}">
      <dsp:nvSpPr>
        <dsp:cNvPr id="0" name=""/>
        <dsp:cNvSpPr/>
      </dsp:nvSpPr>
      <dsp:spPr>
        <a:xfrm>
          <a:off x="0" y="2617531"/>
          <a:ext cx="4246765" cy="79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/>
            <a:t>Non è un problema di offerta</a:t>
          </a:r>
          <a:endParaRPr lang="en-US" sz="2000" kern="1200"/>
        </a:p>
      </dsp:txBody>
      <dsp:txXfrm>
        <a:off x="38838" y="2656369"/>
        <a:ext cx="4169089" cy="71792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0E20B0-7A00-479A-9E8B-D25D81927BDF}">
      <dsp:nvSpPr>
        <dsp:cNvPr id="0" name=""/>
        <dsp:cNvSpPr/>
      </dsp:nvSpPr>
      <dsp:spPr>
        <a:xfrm>
          <a:off x="0" y="5393"/>
          <a:ext cx="7886700" cy="98338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4100" kern="1200" dirty="0"/>
            <a:t>Adozione di IT in Italia e Germania</a:t>
          </a:r>
          <a:endParaRPr lang="en-US" sz="4100" kern="1200" dirty="0"/>
        </a:p>
      </dsp:txBody>
      <dsp:txXfrm>
        <a:off x="48005" y="53398"/>
        <a:ext cx="7790690" cy="88737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FBFF27-67A7-409E-AA1E-6B580EA74AC9}">
      <dsp:nvSpPr>
        <dsp:cNvPr id="0" name=""/>
        <dsp:cNvSpPr/>
      </dsp:nvSpPr>
      <dsp:spPr>
        <a:xfrm>
          <a:off x="0" y="19726"/>
          <a:ext cx="7886700" cy="954719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 dirty="0"/>
            <a:t>Evidenza sulle pratiche manageriali dalla WMS</a:t>
          </a:r>
          <a:br>
            <a:rPr lang="it-IT" sz="2400" kern="1200" dirty="0"/>
          </a:br>
          <a:endParaRPr lang="en-US" sz="2400" kern="1200" dirty="0"/>
        </a:p>
      </dsp:txBody>
      <dsp:txXfrm>
        <a:off x="46606" y="66332"/>
        <a:ext cx="7793488" cy="86150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5472E6-7DA5-48C0-8F67-0012E4AE73CA}">
      <dsp:nvSpPr>
        <dsp:cNvPr id="0" name=""/>
        <dsp:cNvSpPr/>
      </dsp:nvSpPr>
      <dsp:spPr>
        <a:xfrm>
          <a:off x="0" y="175921"/>
          <a:ext cx="3862187" cy="9509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/>
            <a:t>Evidenza: IT è complementare alla qualità delle pratiche manageriali</a:t>
          </a:r>
          <a:endParaRPr lang="en-US" sz="1700" kern="1200" dirty="0"/>
        </a:p>
      </dsp:txBody>
      <dsp:txXfrm>
        <a:off x="46424" y="222345"/>
        <a:ext cx="3769339" cy="858142"/>
      </dsp:txXfrm>
    </dsp:sp>
    <dsp:sp modelId="{D9AB461F-9205-434C-948A-E62C44C825C3}">
      <dsp:nvSpPr>
        <dsp:cNvPr id="0" name=""/>
        <dsp:cNvSpPr/>
      </dsp:nvSpPr>
      <dsp:spPr>
        <a:xfrm>
          <a:off x="0" y="1175872"/>
          <a:ext cx="3862187" cy="9509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/>
            <a:t>Ipotesi: questa complementarietà penalizza le imprese del sud Europa, che hanno pratiche mediamente peggiori</a:t>
          </a:r>
          <a:endParaRPr lang="en-US" sz="1700" kern="1200" dirty="0"/>
        </a:p>
      </dsp:txBody>
      <dsp:txXfrm>
        <a:off x="46424" y="1222296"/>
        <a:ext cx="3769339" cy="858142"/>
      </dsp:txXfrm>
    </dsp:sp>
    <dsp:sp modelId="{25A1557E-5CB8-4D63-8E96-8CA3D1AE6C29}">
      <dsp:nvSpPr>
        <dsp:cNvPr id="0" name=""/>
        <dsp:cNvSpPr/>
      </dsp:nvSpPr>
      <dsp:spPr>
        <a:xfrm>
          <a:off x="0" y="2175822"/>
          <a:ext cx="3862187" cy="9509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/>
            <a:t>(Perché? Non affrontato in questo lavoro. Ruolo importante della corporate governane and control)</a:t>
          </a:r>
          <a:endParaRPr lang="en-US" sz="1700" kern="1200" dirty="0"/>
        </a:p>
      </dsp:txBody>
      <dsp:txXfrm>
        <a:off x="46424" y="2222246"/>
        <a:ext cx="3769339" cy="85814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20B0F-457F-4BAD-866F-C431C243C261}">
      <dsp:nvSpPr>
        <dsp:cNvPr id="0" name=""/>
        <dsp:cNvSpPr/>
      </dsp:nvSpPr>
      <dsp:spPr>
        <a:xfrm>
          <a:off x="0" y="19726"/>
          <a:ext cx="7886700" cy="954719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 dirty="0"/>
            <a:t>Crescita della produttività e pratiche manageriali prima e dopo la rivoluzione IT</a:t>
          </a:r>
          <a:endParaRPr lang="en-US" sz="2400" kern="1200" dirty="0"/>
        </a:p>
      </dsp:txBody>
      <dsp:txXfrm>
        <a:off x="46606" y="66332"/>
        <a:ext cx="7793488" cy="86150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4DAC74-CD4A-4FA2-8B8A-CB4C7326D18C}">
      <dsp:nvSpPr>
        <dsp:cNvPr id="0" name=""/>
        <dsp:cNvSpPr/>
      </dsp:nvSpPr>
      <dsp:spPr>
        <a:xfrm>
          <a:off x="0" y="185280"/>
          <a:ext cx="7886700" cy="62361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 dirty="0"/>
            <a:t>Quanto può spiegare della divergenza Nord-Sud Europa?</a:t>
          </a:r>
          <a:endParaRPr lang="en-US" sz="2600" kern="1200" dirty="0"/>
        </a:p>
      </dsp:txBody>
      <dsp:txXfrm>
        <a:off x="30442" y="215722"/>
        <a:ext cx="7825816" cy="56272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3DA147-F2E1-47E0-A094-E567EBAF5ACE}">
      <dsp:nvSpPr>
        <dsp:cNvPr id="0" name=""/>
        <dsp:cNvSpPr/>
      </dsp:nvSpPr>
      <dsp:spPr>
        <a:xfrm>
          <a:off x="0" y="113325"/>
          <a:ext cx="7886700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/>
            <a:t>Risultati da un modello calibrato: 1995- 2008</a:t>
          </a:r>
          <a:endParaRPr lang="en-US" sz="3200" kern="1200" dirty="0"/>
        </a:p>
      </dsp:txBody>
      <dsp:txXfrm>
        <a:off x="37467" y="150792"/>
        <a:ext cx="7811766" cy="69258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AD87D0-4E84-4E31-8891-6BDF52867212}">
      <dsp:nvSpPr>
        <dsp:cNvPr id="0" name=""/>
        <dsp:cNvSpPr/>
      </dsp:nvSpPr>
      <dsp:spPr>
        <a:xfrm>
          <a:off x="0" y="5393"/>
          <a:ext cx="7886700" cy="98338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ctr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4100" kern="1200" dirty="0"/>
            <a:t>Quali politiche possono aiutare?</a:t>
          </a:r>
          <a:endParaRPr lang="en-US" sz="4100" kern="1200" dirty="0"/>
        </a:p>
      </dsp:txBody>
      <dsp:txXfrm>
        <a:off x="48005" y="53398"/>
        <a:ext cx="7790690" cy="88737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2BE2FB-E395-42C3-A559-7021920B481F}">
      <dsp:nvSpPr>
        <dsp:cNvPr id="0" name=""/>
        <dsp:cNvSpPr/>
      </dsp:nvSpPr>
      <dsp:spPr>
        <a:xfrm>
          <a:off x="0" y="17971"/>
          <a:ext cx="7886700" cy="958229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 dirty="0"/>
            <a:t>Qualcosa si muove sul fronte capitalizzazione </a:t>
          </a:r>
        </a:p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 dirty="0"/>
            <a:t>e accesso a finanza</a:t>
          </a:r>
          <a:endParaRPr lang="en-US" sz="2100" kern="1200" dirty="0"/>
        </a:p>
      </dsp:txBody>
      <dsp:txXfrm>
        <a:off x="46777" y="64748"/>
        <a:ext cx="7793146" cy="864675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8903B4-626D-4C8F-B1AD-EFAC7D9852BB}">
      <dsp:nvSpPr>
        <dsp:cNvPr id="0" name=""/>
        <dsp:cNvSpPr/>
      </dsp:nvSpPr>
      <dsp:spPr>
        <a:xfrm>
          <a:off x="0" y="101333"/>
          <a:ext cx="7886700" cy="79150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300" kern="1200" dirty="0"/>
            <a:t>Forte rafforzamento struttura </a:t>
          </a:r>
          <a:r>
            <a:rPr lang="it-IT" sz="3300" kern="1200" dirty="0" err="1"/>
            <a:t>pratrimoniale</a:t>
          </a:r>
          <a:endParaRPr lang="en-US" sz="3300" kern="1200" dirty="0"/>
        </a:p>
      </dsp:txBody>
      <dsp:txXfrm>
        <a:off x="38638" y="139971"/>
        <a:ext cx="7809424" cy="71422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2253D1-6745-4B59-9126-1B127CC72FA7}">
      <dsp:nvSpPr>
        <dsp:cNvPr id="0" name=""/>
        <dsp:cNvSpPr/>
      </dsp:nvSpPr>
      <dsp:spPr>
        <a:xfrm>
          <a:off x="0" y="48587"/>
          <a:ext cx="7886700" cy="155142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900" kern="1200" dirty="0"/>
            <a:t>Ma rimane una tendenza a chiudersi a capitale e competenze esterne</a:t>
          </a:r>
        </a:p>
      </dsp:txBody>
      <dsp:txXfrm>
        <a:off x="75734" y="124321"/>
        <a:ext cx="7735232" cy="13999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0.69643</cdr:x>
      <cdr:y>0.01667</cdr:y>
    </cdr:from>
    <cdr:to>
      <cdr:x>0.96429</cdr:x>
      <cdr:y>0.13333</cdr:y>
    </cdr:to>
    <cdr:sp macro="" textlink="">
      <cdr:nvSpPr>
        <cdr:cNvPr id="3" name="Rettangolo 2"/>
        <cdr:cNvSpPr/>
      </cdr:nvSpPr>
      <cdr:spPr>
        <a:xfrm xmlns:a="http://schemas.openxmlformats.org/drawingml/2006/main">
          <a:off x="5616624" y="72008"/>
          <a:ext cx="2160240" cy="50405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it-IT" sz="1800" b="1">
              <a:solidFill>
                <a:schemeClr val="tx1"/>
              </a:solidFill>
            </a:rPr>
            <a:t>(2010 vs 2007)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35475" cy="355600"/>
          </a:xfrm>
          <a:prstGeom prst="rect">
            <a:avLst/>
          </a:prstGeom>
        </p:spPr>
        <p:txBody>
          <a:bodyPr vert="horz" lIns="98712" tIns="49356" rIns="98712" bIns="49356" rtlCol="0"/>
          <a:lstStyle>
            <a:lvl1pPr algn="l">
              <a:defRPr sz="1300"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5797550" y="0"/>
            <a:ext cx="4435475" cy="355600"/>
          </a:xfrm>
          <a:prstGeom prst="rect">
            <a:avLst/>
          </a:prstGeom>
        </p:spPr>
        <p:txBody>
          <a:bodyPr vert="horz" lIns="98712" tIns="49356" rIns="98712" bIns="49356" rtlCol="0"/>
          <a:lstStyle>
            <a:lvl1pPr algn="r">
              <a:defRPr sz="1300">
                <a:cs typeface="+mn-cs"/>
              </a:defRPr>
            </a:lvl1pPr>
          </a:lstStyle>
          <a:p>
            <a:pPr>
              <a:defRPr/>
            </a:pPr>
            <a:fld id="{E9A1AD95-F739-4A3D-A126-AF4EF1ACBB10}" type="datetimeFigureOut">
              <a:rPr lang="it-IT"/>
              <a:pPr>
                <a:defRPr/>
              </a:pPr>
              <a:t>24/10/2018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6742113"/>
            <a:ext cx="4435475" cy="355600"/>
          </a:xfrm>
          <a:prstGeom prst="rect">
            <a:avLst/>
          </a:prstGeom>
        </p:spPr>
        <p:txBody>
          <a:bodyPr vert="horz" lIns="98712" tIns="49356" rIns="98712" bIns="49356" rtlCol="0" anchor="b"/>
          <a:lstStyle>
            <a:lvl1pPr algn="l">
              <a:defRPr sz="1300"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5797550" y="6742113"/>
            <a:ext cx="4435475" cy="355600"/>
          </a:xfrm>
          <a:prstGeom prst="rect">
            <a:avLst/>
          </a:prstGeom>
        </p:spPr>
        <p:txBody>
          <a:bodyPr vert="horz" lIns="98712" tIns="49356" rIns="98712" bIns="49356" rtlCol="0" anchor="b"/>
          <a:lstStyle>
            <a:lvl1pPr algn="r">
              <a:defRPr sz="1300">
                <a:cs typeface="+mn-cs"/>
              </a:defRPr>
            </a:lvl1pPr>
          </a:lstStyle>
          <a:p>
            <a:pPr>
              <a:defRPr/>
            </a:pPr>
            <a:fld id="{FE263BFA-F4EF-4D15-9468-BFD5D782B73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95118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435475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712" tIns="49356" rIns="98712" bIns="49356" numCol="1" anchor="t" anchorCtr="0" compatLnSpc="1">
            <a:prstTxWarp prst="textNoShape">
              <a:avLst/>
            </a:prstTxWarp>
          </a:bodyPr>
          <a:lstStyle>
            <a:lvl1pPr>
              <a:defRPr sz="1300"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797550" y="0"/>
            <a:ext cx="4435475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712" tIns="49356" rIns="98712" bIns="49356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93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343275" y="531813"/>
            <a:ext cx="3548063" cy="26622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023938" y="3371850"/>
            <a:ext cx="8186737" cy="319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712" tIns="49356" rIns="98712" bIns="4935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/>
              <a:t>Fare clic per modificare gli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742113"/>
            <a:ext cx="4435475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712" tIns="49356" rIns="98712" bIns="49356" numCol="1" anchor="b" anchorCtr="0" compatLnSpc="1">
            <a:prstTxWarp prst="textNoShape">
              <a:avLst/>
            </a:prstTxWarp>
          </a:bodyPr>
          <a:lstStyle>
            <a:lvl1pPr>
              <a:defRPr sz="1300"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797550" y="6742113"/>
            <a:ext cx="4435475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712" tIns="49356" rIns="98712" bIns="49356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cs typeface="+mn-cs"/>
              </a:defRPr>
            </a:lvl1pPr>
          </a:lstStyle>
          <a:p>
            <a:pPr>
              <a:defRPr/>
            </a:pPr>
            <a:fld id="{6A20BB0E-40ED-4A15-A39F-98981AD31E6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34821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pPr marL="533021" indent="-533021">
              <a:buFontTx/>
              <a:buAutoNum type="arabicPeriod"/>
              <a:defRPr/>
            </a:pPr>
            <a:r>
              <a:rPr lang="it-IT" sz="1900" dirty="0"/>
              <a:t>Problema produttività</a:t>
            </a:r>
          </a:p>
          <a:p>
            <a:pPr marL="533021" indent="-533021">
              <a:buFontTx/>
              <a:buAutoNum type="arabicPeriod"/>
              <a:defRPr/>
            </a:pPr>
            <a:r>
              <a:rPr lang="it-IT" sz="1900" dirty="0"/>
              <a:t>Imprese italiane piccole</a:t>
            </a:r>
          </a:p>
          <a:p>
            <a:pPr marL="533021" indent="-533021">
              <a:buFontTx/>
              <a:buAutoNum type="arabicPeriod"/>
              <a:defRPr/>
            </a:pPr>
            <a:r>
              <a:rPr lang="it-IT" sz="1900" dirty="0"/>
              <a:t>Perché la dimensione conta: Questione </a:t>
            </a:r>
            <a:r>
              <a:rPr lang="it-IT" sz="1900"/>
              <a:t>dimensionale rivisitata, </a:t>
            </a:r>
            <a:r>
              <a:rPr lang="it-IT" sz="1900" dirty="0"/>
              <a:t>terziarizzazione</a:t>
            </a:r>
          </a:p>
          <a:p>
            <a:pPr marL="533021" indent="-533021">
              <a:buFontTx/>
              <a:buAutoNum type="arabicPeriod"/>
              <a:defRPr/>
            </a:pPr>
            <a:r>
              <a:rPr lang="it-IT" sz="1900" dirty="0"/>
              <a:t>Efficienza allocativa scarsa-riallocazione</a:t>
            </a:r>
          </a:p>
          <a:p>
            <a:pPr marL="533021" indent="-533021">
              <a:buFontTx/>
              <a:buAutoNum type="arabicPeriod"/>
              <a:defRPr/>
            </a:pPr>
            <a:r>
              <a:rPr lang="it-IT" sz="1900" dirty="0"/>
              <a:t>Focus su finanza e proprietà</a:t>
            </a:r>
          </a:p>
          <a:p>
            <a:pPr marL="947593" lvl="1" indent="-533021">
              <a:buFontTx/>
              <a:buAutoNum type="arabicPeriod"/>
              <a:defRPr/>
            </a:pPr>
            <a:r>
              <a:rPr lang="it-IT" sz="1900" dirty="0"/>
              <a:t>Imprese familiari possono essere un problema</a:t>
            </a:r>
          </a:p>
          <a:p>
            <a:pPr marL="947593" lvl="1" indent="-533021">
              <a:buFontTx/>
              <a:buAutoNum type="arabicPeriod"/>
              <a:defRPr/>
            </a:pPr>
            <a:r>
              <a:rPr lang="it-IT" sz="1900" dirty="0"/>
              <a:t>Finanza non sempre il colpevole</a:t>
            </a:r>
          </a:p>
          <a:p>
            <a:pPr marL="533021" indent="-533021">
              <a:buFontTx/>
              <a:buAutoNum type="arabicPeriod"/>
              <a:defRPr/>
            </a:pPr>
            <a:r>
              <a:rPr lang="it-IT" sz="1900" dirty="0"/>
              <a:t>Che fare: </a:t>
            </a:r>
          </a:p>
          <a:p>
            <a:pPr marL="947593" lvl="1" indent="-533021">
              <a:buFontTx/>
              <a:buAutoNum type="arabicPeriod"/>
              <a:defRPr/>
            </a:pPr>
            <a:r>
              <a:rPr lang="it-IT" sz="1900" dirty="0"/>
              <a:t>Di lungo: operare sul contesto</a:t>
            </a:r>
          </a:p>
          <a:p>
            <a:pPr marL="947593" lvl="1" indent="-533021">
              <a:buFontTx/>
              <a:buAutoNum type="arabicPeriod"/>
              <a:defRPr/>
            </a:pPr>
            <a:r>
              <a:rPr lang="it-IT" sz="1900" dirty="0"/>
              <a:t>Di breve: aiutare le imprese in crisi ma attenzione a non bloccare il processo </a:t>
            </a:r>
            <a:r>
              <a:rPr lang="it-IT" sz="1900"/>
              <a:t>di riallocazione, </a:t>
            </a:r>
            <a:r>
              <a:rPr lang="it-IT" sz="1900" dirty="0"/>
              <a:t>bensì assecondarli</a:t>
            </a:r>
          </a:p>
          <a:p>
            <a:pPr>
              <a:defRPr/>
            </a:pPr>
            <a:endParaRPr lang="it-IT" dirty="0"/>
          </a:p>
        </p:txBody>
      </p:sp>
      <p:sp>
        <p:nvSpPr>
          <p:cNvPr id="10240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26CC3C9-7F0C-4DC8-8743-B1EE4E885145}" type="slidenum">
              <a:rPr lang="it-IT" altLang="en-US" smtClean="0"/>
              <a:pPr>
                <a:defRPr/>
              </a:pPr>
              <a:t>1</a:t>
            </a:fld>
            <a:endParaRPr lang="it-IT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1379" name="Segnaposto not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BE7CCB-3DD3-4C24-9792-B48F40D7C094}" type="slidenum">
              <a:rPr lang="it-IT" smtClean="0"/>
              <a:pPr>
                <a:defRPr/>
              </a:pPr>
              <a:t>2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5" name="Segnaposto not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106500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65C2939-A651-400B-8678-85E8B8CE3044}" type="slidenum">
              <a:rPr lang="it-IT" altLang="en-US" smtClean="0"/>
              <a:pPr>
                <a:defRPr/>
              </a:pPr>
              <a:t>19</a:t>
            </a:fld>
            <a:endParaRPr lang="it-IT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9" name="Segnaposto not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10752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49079A4-1740-4FFC-A38B-256E0C0F13D6}" type="slidenum">
              <a:rPr lang="it-IT" altLang="en-US" smtClean="0"/>
              <a:pPr>
                <a:defRPr/>
              </a:pPr>
              <a:t>20</a:t>
            </a:fld>
            <a:endParaRPr lang="it-IT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7523" name="Segnaposto not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108548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D19642C-7E2F-4ABC-B8B2-42C2B9AA6D41}" type="slidenum">
              <a:rPr lang="it-IT" altLang="en-US" smtClean="0"/>
              <a:pPr>
                <a:defRPr/>
              </a:pPr>
              <a:t>25</a:t>
            </a:fld>
            <a:endParaRPr lang="it-IT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5715" name="Segnaposto not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116740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773284-C541-4C37-8830-10952431F614}" type="slidenum">
              <a:rPr lang="it-IT" altLang="en-US" smtClean="0"/>
              <a:pPr>
                <a:defRPr/>
              </a:pPr>
              <a:t>35</a:t>
            </a:fld>
            <a:endParaRPr lang="it-IT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6739" name="Segnaposto not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11776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130EAA-C604-43B3-B671-60BA4A92ADA3}" type="slidenum">
              <a:rPr lang="it-IT" altLang="en-US" smtClean="0"/>
              <a:pPr>
                <a:defRPr/>
              </a:pPr>
              <a:t>36</a:t>
            </a:fld>
            <a:endParaRPr lang="it-IT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7763" name="Segnaposto not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118788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4D00845-43E5-4854-A988-4C695C6408C0}" type="slidenum">
              <a:rPr lang="it-IT" altLang="en-US" smtClean="0"/>
              <a:pPr>
                <a:defRPr/>
              </a:pPr>
              <a:t>37</a:t>
            </a:fld>
            <a:endParaRPr lang="it-IT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8787" name="Segnaposto not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it-IT" altLang="en-US"/>
              <a:t>Gerarchia termine usato molto anche nel capitolo sui focus group</a:t>
            </a:r>
          </a:p>
        </p:txBody>
      </p:sp>
      <p:sp>
        <p:nvSpPr>
          <p:cNvPr id="119812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BE5E777-2646-40CE-8119-36B3269ECE5F}" type="slidenum">
              <a:rPr lang="it-IT" altLang="en-US" smtClean="0"/>
              <a:pPr>
                <a:defRPr/>
              </a:pPr>
              <a:t>39</a:t>
            </a:fld>
            <a:endParaRPr lang="it-IT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C4F0DA-BD58-44DC-B1F3-DF291D8C2B86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00913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C2D394-689B-4371-9355-9145D1E89D23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21472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2F8437-283C-4D64-89EA-96CFB0E898C9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62101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8AA3FC-1460-48F7-805A-F9472FABFBEE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3209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B8BCA4-F962-403E-8099-CF7945F7F09C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89076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18EAAD-88DA-4D77-A053-2F871E8D7B4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16851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BBBE71-9F42-4207-9276-32E87D8671AE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27924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5476F8-C9A7-483F-A8BE-9AED8A5828FF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92199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9DD4C1-5DBD-4968-B1DF-D4236466F64F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19727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1753F6-2D6B-4A4E-9052-77CFEF26AACA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64373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8A5E24-1D47-4409-826E-EB8728A022CE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857005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9F01A7-ED22-402B-9F91-7006BA47FC5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08959296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490D7E7-E4AD-4A29-99C4-101C39B8E24A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98116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  <p:sldLayoutId id="2147483857" r:id="rId12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5.e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12" Type="http://schemas.openxmlformats.org/officeDocument/2006/relationships/image" Target="../media/image13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14.emf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8.xml"/><Relationship Id="rId3" Type="http://schemas.openxmlformats.org/officeDocument/2006/relationships/diagramLayout" Target="../diagrams/layout7.xml"/><Relationship Id="rId7" Type="http://schemas.openxmlformats.org/officeDocument/2006/relationships/image" Target="../media/image15.png"/><Relationship Id="rId12" Type="http://schemas.microsoft.com/office/2007/relationships/diagramDrawing" Target="../diagrams/drawing8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openxmlformats.org/officeDocument/2006/relationships/diagramColors" Target="../diagrams/colors8.xml"/><Relationship Id="rId5" Type="http://schemas.openxmlformats.org/officeDocument/2006/relationships/diagramColors" Target="../diagrams/colors7.xml"/><Relationship Id="rId10" Type="http://schemas.openxmlformats.org/officeDocument/2006/relationships/diagramQuickStyle" Target="../diagrams/quickStyle8.xml"/><Relationship Id="rId4" Type="http://schemas.openxmlformats.org/officeDocument/2006/relationships/diagramQuickStyle" Target="../diagrams/quickStyle7.xml"/><Relationship Id="rId9" Type="http://schemas.openxmlformats.org/officeDocument/2006/relationships/diagramLayout" Target="../diagrams/layout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16.emf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17.emf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7" Type="http://schemas.openxmlformats.org/officeDocument/2006/relationships/image" Target="../media/image18.pn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ttangolo 4"/>
          <p:cNvSpPr>
            <a:spLocks noChangeArrowheads="1"/>
          </p:cNvSpPr>
          <p:nvPr/>
        </p:nvSpPr>
        <p:spPr bwMode="auto">
          <a:xfrm>
            <a:off x="2286000" y="3105150"/>
            <a:ext cx="45720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br>
              <a:rPr lang="it-IT" altLang="en-US"/>
            </a:br>
            <a:endParaRPr lang="it-IT" altLang="en-US"/>
          </a:p>
        </p:txBody>
      </p:sp>
      <p:sp>
        <p:nvSpPr>
          <p:cNvPr id="2051" name="Titolo 1"/>
          <p:cNvSpPr>
            <a:spLocks noGrp="1"/>
          </p:cNvSpPr>
          <p:nvPr>
            <p:ph type="ctrTitle"/>
          </p:nvPr>
        </p:nvSpPr>
        <p:spPr>
          <a:xfrm>
            <a:off x="1331640" y="-459432"/>
            <a:ext cx="7235981" cy="5133316"/>
          </a:xfrm>
        </p:spPr>
        <p:txBody>
          <a:bodyPr/>
          <a:lstStyle/>
          <a:p>
            <a:r>
              <a:rPr lang="it-IT" sz="7200" dirty="0"/>
              <a:t>The </a:t>
            </a:r>
            <a:r>
              <a:rPr lang="it-IT" sz="7200" dirty="0" err="1"/>
              <a:t>Italian</a:t>
            </a:r>
            <a:r>
              <a:rPr lang="it-IT" sz="7200" dirty="0"/>
              <a:t> </a:t>
            </a:r>
            <a:r>
              <a:rPr lang="it-IT" sz="7200" dirty="0" err="1"/>
              <a:t>growth</a:t>
            </a:r>
            <a:r>
              <a:rPr lang="it-IT" sz="7200" dirty="0"/>
              <a:t> </a:t>
            </a:r>
            <a:r>
              <a:rPr lang="it-IT" sz="7200" dirty="0" err="1"/>
              <a:t>problem</a:t>
            </a:r>
            <a:r>
              <a:rPr lang="it-IT" sz="7200" dirty="0"/>
              <a:t> </a:t>
            </a:r>
            <a:endParaRPr lang="en-US" sz="7200" dirty="0"/>
          </a:p>
        </p:txBody>
      </p:sp>
      <p:sp>
        <p:nvSpPr>
          <p:cNvPr id="2052" name="Sottotitolo 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Fabiano Schivardi</a:t>
            </a:r>
          </a:p>
          <a:p>
            <a:r>
              <a:rPr lang="it-IT" dirty="0"/>
              <a:t>LUISS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olo 4"/>
          <p:cNvSpPr>
            <a:spLocks noGrp="1"/>
          </p:cNvSpPr>
          <p:nvPr>
            <p:ph type="title"/>
          </p:nvPr>
        </p:nvSpPr>
        <p:spPr>
          <a:xfrm>
            <a:off x="468313" y="44450"/>
            <a:ext cx="8218487" cy="774700"/>
          </a:xfrm>
        </p:spPr>
        <p:txBody>
          <a:bodyPr>
            <a:normAutofit/>
          </a:bodyPr>
          <a:lstStyle/>
          <a:p>
            <a:r>
              <a:rPr lang="en-US" altLang="en-US" sz="3200" b="1">
                <a:solidFill>
                  <a:srgbClr val="0000CC"/>
                </a:solidFill>
              </a:rPr>
              <a:t>Italy: a gradual growth slowdown</a:t>
            </a:r>
            <a:endParaRPr lang="en-US" altLang="en-US" sz="320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graphicFrame>
        <p:nvGraphicFramePr>
          <p:cNvPr id="3075" name="Grafico 191"/>
          <p:cNvGraphicFramePr>
            <a:graphicFrameLocks noGrp="1"/>
          </p:cNvGraphicFramePr>
          <p:nvPr/>
        </p:nvGraphicFramePr>
        <p:xfrm>
          <a:off x="128588" y="765175"/>
          <a:ext cx="8742362" cy="489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Grafico" r:id="rId4" imgW="8734500" imgH="5210085" progId="Excel.SheetMacroEnabled.12">
                  <p:embed/>
                </p:oleObj>
              </mc:Choice>
              <mc:Fallback>
                <p:oleObj name="Grafico" r:id="rId4" imgW="8734500" imgH="5210085" progId="Excel.SheetMacroEnabled.12">
                  <p:embed/>
                  <p:pic>
                    <p:nvPicPr>
                      <p:cNvPr id="0" name="Grafico 191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588" y="765175"/>
                        <a:ext cx="8742362" cy="4897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3" name="Rectangle 2"/>
          <p:cNvSpPr txBox="1">
            <a:spLocks noChangeArrowheads="1"/>
          </p:cNvSpPr>
          <p:nvPr/>
        </p:nvSpPr>
        <p:spPr bwMode="auto">
          <a:xfrm>
            <a:off x="323850" y="5661025"/>
            <a:ext cx="856932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en-US" kern="0" dirty="0">
                <a:latin typeface="+mn-lt"/>
                <a:ea typeface="+mj-ea"/>
                <a:cs typeface="+mj-cs"/>
              </a:rPr>
              <a:t>Average yearly growth in the ‘50s</a:t>
            </a:r>
            <a:r>
              <a:rPr lang="en-US" kern="0">
                <a:latin typeface="+mn-lt"/>
                <a:ea typeface="+mj-ea"/>
                <a:cs typeface="+mj-cs"/>
              </a:rPr>
              <a:t>: 5,5</a:t>
            </a:r>
            <a:r>
              <a:rPr lang="en-US" kern="0" dirty="0">
                <a:latin typeface="+mn-lt"/>
                <a:ea typeface="+mj-ea"/>
                <a:cs typeface="+mj-cs"/>
              </a:rPr>
              <a:t>%. Down by some 1 </a:t>
            </a:r>
            <a:r>
              <a:rPr lang="en-US" kern="0" dirty="0" err="1">
                <a:latin typeface="+mn-lt"/>
                <a:ea typeface="+mj-ea"/>
                <a:cs typeface="+mj-cs"/>
              </a:rPr>
              <a:t>ppt</a:t>
            </a:r>
            <a:r>
              <a:rPr lang="en-US" kern="0" dirty="0">
                <a:latin typeface="+mn-lt"/>
                <a:ea typeface="+mj-ea"/>
                <a:cs typeface="+mj-cs"/>
              </a:rPr>
              <a:t> </a:t>
            </a:r>
            <a:r>
              <a:rPr lang="en-US" kern="0">
                <a:latin typeface="+mn-lt"/>
                <a:ea typeface="+mj-ea"/>
                <a:cs typeface="+mj-cs"/>
              </a:rPr>
              <a:t>per decade, </a:t>
            </a:r>
            <a:r>
              <a:rPr lang="en-US" kern="0" dirty="0">
                <a:latin typeface="+mn-lt"/>
                <a:ea typeface="+mj-ea"/>
                <a:cs typeface="+mj-cs"/>
              </a:rPr>
              <a:t>since then. Potential growth zeroed as of today.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en-US" sz="3200" b="1">
                <a:solidFill>
                  <a:srgbClr val="0000CC"/>
                </a:solidFill>
              </a:rPr>
              <a:t>Unexpected stop</a:t>
            </a:r>
            <a:endParaRPr lang="en-US" altLang="en-US" sz="3200" b="1">
              <a:solidFill>
                <a:srgbClr val="0000CC"/>
              </a:solidFill>
            </a:endParaRPr>
          </a:p>
        </p:txBody>
      </p:sp>
      <p:sp>
        <p:nvSpPr>
          <p:cNvPr id="4099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altLang="en-US"/>
              <a:t>The slowdown was expected</a:t>
            </a:r>
          </a:p>
          <a:p>
            <a:r>
              <a:rPr lang="it-IT" altLang="en-US"/>
              <a:t>In the post-war period, Italy benefitted from the «catching-up» effect</a:t>
            </a:r>
          </a:p>
          <a:p>
            <a:r>
              <a:rPr lang="it-IT" altLang="en-US"/>
              <a:t>Cheap labor, adopt technologies from leaders</a:t>
            </a:r>
          </a:p>
          <a:p>
            <a:r>
              <a:rPr lang="it-IT" altLang="en-US"/>
              <a:t>Italy was the China of the fifties</a:t>
            </a:r>
          </a:p>
          <a:p>
            <a:r>
              <a:rPr lang="it-IT" altLang="en-US"/>
              <a:t>Problem: it did not slow down: it almost stopped!</a:t>
            </a:r>
            <a:endParaRPr lang="en-US" alt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olo 4"/>
          <p:cNvSpPr>
            <a:spLocks noGrp="1"/>
          </p:cNvSpPr>
          <p:nvPr>
            <p:ph type="title"/>
          </p:nvPr>
        </p:nvSpPr>
        <p:spPr>
          <a:xfrm>
            <a:off x="323850" y="115888"/>
            <a:ext cx="8712200" cy="990600"/>
          </a:xfrm>
        </p:spPr>
        <p:txBody>
          <a:bodyPr>
            <a:normAutofit/>
          </a:bodyPr>
          <a:lstStyle/>
          <a:p>
            <a:r>
              <a:rPr lang="en-US" altLang="en-US" sz="2800" b="1">
                <a:solidFill>
                  <a:srgbClr val="0000CC"/>
                </a:solidFill>
              </a:rPr>
              <a:t>Slowdown More pronounced for Italy than for other large EU countries. End of grace period: </a:t>
            </a:r>
            <a:r>
              <a:rPr lang="en-US" altLang="en-US" sz="2800" b="1">
                <a:solidFill>
                  <a:srgbClr val="0000CC"/>
                </a:solidFill>
                <a:sym typeface="Symbol" pitchFamily="18" charset="2"/>
              </a:rPr>
              <a:t> </a:t>
            </a:r>
            <a:r>
              <a:rPr lang="en-US" altLang="en-US" sz="2800" b="1">
                <a:solidFill>
                  <a:srgbClr val="0000CC"/>
                </a:solidFill>
              </a:rPr>
              <a:t>early 1990s</a:t>
            </a:r>
            <a:endParaRPr lang="en-US" altLang="en-US" sz="280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graphicFrame>
        <p:nvGraphicFramePr>
          <p:cNvPr id="5123" name="Grafico 4"/>
          <p:cNvGraphicFramePr>
            <a:graphicFrameLocks noGrp="1"/>
          </p:cNvGraphicFramePr>
          <p:nvPr/>
        </p:nvGraphicFramePr>
        <p:xfrm>
          <a:off x="179388" y="1268413"/>
          <a:ext cx="8836025" cy="4968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2" name="Grafico" r:id="rId3" imgW="8886780" imgH="5067210" progId="Excel.SheetMacroEnabled.12">
                  <p:embed/>
                </p:oleObj>
              </mc:Choice>
              <mc:Fallback>
                <p:oleObj name="Grafico" r:id="rId3" imgW="8886780" imgH="5067210" progId="Excel.SheetMacroEnabled.12">
                  <p:embed/>
                  <p:pic>
                    <p:nvPicPr>
                      <p:cNvPr id="0" name="Grafico 4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1268413"/>
                        <a:ext cx="8836025" cy="4968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r>
              <a:rPr lang="it-IT" altLang="en-US" sz="3200" b="1">
                <a:solidFill>
                  <a:srgbClr val="0000CC"/>
                </a:solidFill>
              </a:rPr>
              <a:t>Gdp growth since 1990</a:t>
            </a:r>
            <a:endParaRPr lang="en-US" altLang="en-US" sz="3200" b="1">
              <a:solidFill>
                <a:srgbClr val="0000CC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graphicFrame>
        <p:nvGraphicFramePr>
          <p:cNvPr id="5" name="Grafico 4"/>
          <p:cNvGraphicFramePr/>
          <p:nvPr/>
        </p:nvGraphicFramePr>
        <p:xfrm>
          <a:off x="467544" y="1556792"/>
          <a:ext cx="8208912" cy="45365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title"/>
          </p:nvPr>
        </p:nvSpPr>
        <p:spPr>
          <a:xfrm>
            <a:off x="323850" y="277813"/>
            <a:ext cx="8712200" cy="1135062"/>
          </a:xfrm>
        </p:spPr>
        <p:txBody>
          <a:bodyPr>
            <a:normAutofit/>
          </a:bodyPr>
          <a:lstStyle/>
          <a:p>
            <a:r>
              <a:rPr lang="en-US" altLang="en-US" sz="2800" b="1">
                <a:solidFill>
                  <a:srgbClr val="0000CC"/>
                </a:solidFill>
              </a:rPr>
              <a:t>Mostly a question of </a:t>
            </a:r>
            <a:r>
              <a:rPr lang="en-US" altLang="en-US" sz="2800" b="1" u="sng">
                <a:solidFill>
                  <a:srgbClr val="0000CC"/>
                </a:solidFill>
              </a:rPr>
              <a:t>productivity growth</a:t>
            </a:r>
            <a:r>
              <a:rPr lang="en-US" altLang="en-US" sz="2800" b="1">
                <a:solidFill>
                  <a:srgbClr val="0000CC"/>
                </a:solidFill>
              </a:rPr>
              <a:t> disappearance</a:t>
            </a:r>
          </a:p>
        </p:txBody>
      </p:sp>
      <p:graphicFrame>
        <p:nvGraphicFramePr>
          <p:cNvPr id="417866" name="Group 74"/>
          <p:cNvGraphicFramePr>
            <a:graphicFrameLocks noGrp="1"/>
          </p:cNvGraphicFramePr>
          <p:nvPr>
            <p:ph idx="1"/>
          </p:nvPr>
        </p:nvGraphicFramePr>
        <p:xfrm>
          <a:off x="457200" y="1412875"/>
          <a:ext cx="8435975" cy="4752974"/>
        </p:xfrm>
        <a:graphic>
          <a:graphicData uri="http://schemas.openxmlformats.org/drawingml/2006/table">
            <a:tbl>
              <a:tblPr/>
              <a:tblGrid>
                <a:gridCol w="16875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70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09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192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81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4833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Growth rates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Per capita </a:t>
                      </a:r>
                      <a:r>
                        <a:rPr kumimoji="0" lang="en-US" sz="2800" b="0" i="0" u="none" strike="noStrike" cap="none" normalizeH="0" baseline="0" noProof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Gdp</a:t>
                      </a:r>
                      <a:endParaRPr kumimoji="0" lang="en-US" sz="2800" b="0" i="0" u="none" strike="noStrike" cap="none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noProof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Gdp</a:t>
                      </a:r>
                      <a:r>
                        <a:rPr kumimoji="0" lang="en-US" sz="2800" b="0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per hour worked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Hours per potential worker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Potential workers per capita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80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it-IT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1971-80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it-IT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+3.2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it-IT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+2.9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it-IT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+0.3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it-IT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+0.0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67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1981-90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+2.3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+1.7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+0.0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+0.6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67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1991-00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+1.5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+1.5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+0.2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-0.1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180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2001-10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-0.2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+0.1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+0.0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-0.3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olo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863600"/>
          </a:xfrm>
        </p:spPr>
        <p:txBody>
          <a:bodyPr/>
          <a:lstStyle/>
          <a:p>
            <a:r>
              <a:rPr lang="it-IT" altLang="en-US" sz="3200" b="1">
                <a:solidFill>
                  <a:srgbClr val="0000CC"/>
                </a:solidFill>
              </a:rPr>
              <a:t>Role of TFP growth</a:t>
            </a:r>
            <a:endParaRPr lang="en-US" altLang="en-US" sz="3200" b="1">
              <a:solidFill>
                <a:srgbClr val="0000CC"/>
              </a:solidFill>
            </a:endParaRPr>
          </a:p>
        </p:txBody>
      </p:sp>
      <p:sp>
        <p:nvSpPr>
          <p:cNvPr id="8195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pic>
        <p:nvPicPr>
          <p:cNvPr id="8196" name="Immagin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981075"/>
            <a:ext cx="895350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80400" cy="1008062"/>
          </a:xfrm>
        </p:spPr>
        <p:txBody>
          <a:bodyPr>
            <a:normAutofit/>
          </a:bodyPr>
          <a:lstStyle/>
          <a:p>
            <a:r>
              <a:rPr lang="en-US" altLang="en-US" sz="2800" b="1">
                <a:solidFill>
                  <a:srgbClr val="0000CC"/>
                </a:solidFill>
              </a:rPr>
              <a:t>Stagnating productivity + rising wages = loss of competitiveness </a:t>
            </a:r>
            <a:endParaRPr lang="en-US" altLang="en-US" sz="2800" b="1"/>
          </a:p>
        </p:txBody>
      </p:sp>
      <p:graphicFrame>
        <p:nvGraphicFramePr>
          <p:cNvPr id="9220" name="Segnaposto contenuto 6"/>
          <p:cNvGraphicFramePr>
            <a:graphicFrameLocks noGrp="1"/>
          </p:cNvGraphicFramePr>
          <p:nvPr>
            <p:ph idx="1"/>
          </p:nvPr>
        </p:nvGraphicFramePr>
        <p:xfrm>
          <a:off x="417513" y="1125538"/>
          <a:ext cx="5934075" cy="4995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9" r:id="rId3" imgW="5938019" imgH="4999153" progId="Excel.SheetMacroEnabled.12">
                  <p:embed/>
                </p:oleObj>
              </mc:Choice>
              <mc:Fallback>
                <p:oleObj r:id="rId3" imgW="5938019" imgH="4999153" progId="Excel.SheetMacroEnabled.12">
                  <p:embed/>
                  <p:pic>
                    <p:nvPicPr>
                      <p:cNvPr id="0" name="Segnaposto contenuto 6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513" y="1125538"/>
                        <a:ext cx="5934075" cy="4995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sp>
        <p:nvSpPr>
          <p:cNvPr id="55345" name="Rectangle 2"/>
          <p:cNvSpPr>
            <a:spLocks noChangeArrowheads="1"/>
          </p:cNvSpPr>
          <p:nvPr/>
        </p:nvSpPr>
        <p:spPr bwMode="auto">
          <a:xfrm>
            <a:off x="6372225" y="1341438"/>
            <a:ext cx="2663825" cy="46799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sz="2200" b="1" dirty="0">
                <a:cs typeface="+mn-cs"/>
              </a:rPr>
              <a:t>Italy</a:t>
            </a:r>
            <a:r>
              <a:rPr lang="en-US" sz="2200" dirty="0">
                <a:cs typeface="+mn-cs"/>
              </a:rPr>
              <a:t>’s </a:t>
            </a:r>
            <a:r>
              <a:rPr lang="en-US" sz="2000" dirty="0">
                <a:cs typeface="+mn-cs"/>
              </a:rPr>
              <a:t>manufacturing unit labor costs rising very fast with the euro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US" sz="2000" dirty="0">
                <a:cs typeface="+mn-cs"/>
              </a:rPr>
              <a:t>1999-2010: +33.6</a:t>
            </a:r>
          </a:p>
          <a:p>
            <a:pPr>
              <a:defRPr/>
            </a:pPr>
            <a:r>
              <a:rPr lang="en-US" sz="2000" dirty="0">
                <a:cs typeface="+mn-cs"/>
              </a:rPr>
              <a:t>Why so fast?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US" sz="2000" dirty="0">
                <a:cs typeface="+mn-cs"/>
              </a:rPr>
              <a:t>Wages up by 39%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US" sz="2000" dirty="0">
                <a:cs typeface="+mn-cs"/>
              </a:rPr>
              <a:t>Labor productivity up by a mere 5% (0% since 2000) </a:t>
            </a:r>
          </a:p>
          <a:p>
            <a:pPr>
              <a:defRPr/>
            </a:pPr>
            <a:r>
              <a:rPr lang="en-US" sz="2000" b="1" dirty="0">
                <a:cs typeface="+mn-cs"/>
              </a:rPr>
              <a:t>E.g. Germany</a:t>
            </a:r>
            <a:r>
              <a:rPr lang="en-US" sz="2000" dirty="0">
                <a:cs typeface="+mn-cs"/>
              </a:rPr>
              <a:t>:</a:t>
            </a:r>
          </a:p>
          <a:p>
            <a:pPr>
              <a:defRPr/>
            </a:pPr>
            <a:r>
              <a:rPr lang="en-US" sz="2000" dirty="0">
                <a:cs typeface="+mn-cs"/>
              </a:rPr>
              <a:t>unit labor costs </a:t>
            </a:r>
            <a:r>
              <a:rPr lang="en-US" sz="2000">
                <a:cs typeface="+mn-cs"/>
              </a:rPr>
              <a:t>stayed constant, </a:t>
            </a:r>
            <a:r>
              <a:rPr lang="en-US" sz="2000" dirty="0">
                <a:cs typeface="+mn-cs"/>
              </a:rPr>
              <a:t>productivity </a:t>
            </a:r>
            <a:r>
              <a:rPr lang="en-US" sz="2000" u="sng" dirty="0">
                <a:cs typeface="+mn-cs"/>
              </a:rPr>
              <a:t>and</a:t>
            </a:r>
            <a:r>
              <a:rPr lang="en-US" sz="2000" dirty="0">
                <a:cs typeface="+mn-cs"/>
              </a:rPr>
              <a:t> wages up by 28%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altLang="en-US" sz="3400" b="1">
                <a:solidFill>
                  <a:srgbClr val="0000CC"/>
                </a:solidFill>
              </a:rPr>
              <a:t>Is it a question of sectoral specialization?</a:t>
            </a:r>
            <a:endParaRPr lang="en-US" altLang="en-US" sz="3400" b="1">
              <a:solidFill>
                <a:srgbClr val="0000CC"/>
              </a:solidFill>
            </a:endParaRPr>
          </a:p>
        </p:txBody>
      </p:sp>
      <p:sp>
        <p:nvSpPr>
          <p:cNvPr id="21507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altLang="en-US"/>
              <a:t>Surely, being specialized in low tech productions does not help</a:t>
            </a:r>
          </a:p>
          <a:p>
            <a:r>
              <a:rPr lang="it-IT" altLang="en-US"/>
              <a:t>But is it just </a:t>
            </a:r>
            <a:r>
              <a:rPr lang="it-IT" altLang="en-US" i="1"/>
              <a:t>the issue?</a:t>
            </a:r>
          </a:p>
          <a:p>
            <a:r>
              <a:rPr lang="it-IT" altLang="en-US"/>
              <a:t>No! The Italian performance is lower also within sector</a:t>
            </a:r>
          </a:p>
          <a:p>
            <a:r>
              <a:rPr lang="it-IT" altLang="en-US"/>
              <a:t>So it is a more general problem of the whole production system</a:t>
            </a:r>
            <a:endParaRPr lang="en-US" alt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olo 1"/>
          <p:cNvSpPr>
            <a:spLocks noGrp="1"/>
          </p:cNvSpPr>
          <p:nvPr>
            <p:ph type="title"/>
          </p:nvPr>
        </p:nvSpPr>
        <p:spPr>
          <a:xfrm>
            <a:off x="303213" y="-171450"/>
            <a:ext cx="8229600" cy="1143000"/>
          </a:xfrm>
        </p:spPr>
        <p:txBody>
          <a:bodyPr/>
          <a:lstStyle/>
          <a:p>
            <a:r>
              <a:rPr lang="it-IT" altLang="en-US" sz="3400" b="1">
                <a:solidFill>
                  <a:srgbClr val="0000CC"/>
                </a:solidFill>
              </a:rPr>
              <a:t>Productivity growth by sector</a:t>
            </a:r>
            <a:endParaRPr lang="en-US" altLang="en-US" sz="3400" b="1">
              <a:solidFill>
                <a:srgbClr val="0000CC"/>
              </a:solidFill>
            </a:endParaRPr>
          </a:p>
        </p:txBody>
      </p:sp>
      <p:graphicFrame>
        <p:nvGraphicFramePr>
          <p:cNvPr id="4" name="Segnaposto tabella 3"/>
          <p:cNvGraphicFramePr>
            <a:graphicFrameLocks noGrp="1"/>
          </p:cNvGraphicFramePr>
          <p:nvPr>
            <p:ph type="tbl" idx="1"/>
          </p:nvPr>
        </p:nvGraphicFramePr>
        <p:xfrm>
          <a:off x="395288" y="842963"/>
          <a:ext cx="8424863" cy="59388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91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88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49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67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67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367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7678">
                <a:tc gridSpan="2">
                  <a:txBody>
                    <a:bodyPr/>
                    <a:lstStyle/>
                    <a:p>
                      <a:pPr indent="22669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Francia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Germania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Italia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Usa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7678">
                <a:tc gridSpan="2">
                  <a:txBody>
                    <a:bodyPr/>
                    <a:lstStyle/>
                    <a:p>
                      <a:pPr indent="22669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40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1996-2010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1996-2010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1996-2010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1996-2007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014">
                <a:tc gridSpan="2">
                  <a:txBody>
                    <a:bodyPr/>
                    <a:lstStyle/>
                    <a:p>
                      <a:pPr indent="22669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Total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1.30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1.54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0.36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1.97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014">
                <a:tc gridSpan="2">
                  <a:txBody>
                    <a:bodyPr/>
                    <a:lstStyle/>
                    <a:p>
                      <a:pPr indent="22669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Total Manufacturing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3.22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2.79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0.73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5.05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3263">
                <a:tc>
                  <a:txBody>
                    <a:bodyPr/>
                    <a:lstStyle/>
                    <a:p>
                      <a:pPr indent="22669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o/w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Food. Beverages &amp; Tobacco</a:t>
                      </a:r>
                      <a:endParaRPr lang="en-US" sz="14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0.63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-0.86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0.80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0.84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014">
                <a:tc>
                  <a:txBody>
                    <a:bodyPr/>
                    <a:lstStyle/>
                    <a:p>
                      <a:endParaRPr lang="en-US" sz="140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noProof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Textile &amp; Fabric</a:t>
                      </a:r>
                      <a:r>
                        <a:rPr lang="en-US" sz="1400" baseline="0" noProof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Mills</a:t>
                      </a:r>
                      <a:endParaRPr lang="en-US" sz="1400" noProof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3.53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3.11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1.35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3.79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0014">
                <a:tc>
                  <a:txBody>
                    <a:bodyPr/>
                    <a:lstStyle/>
                    <a:p>
                      <a:endParaRPr lang="en-US" sz="140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noProof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Chemicals</a:t>
                      </a:r>
                      <a:endParaRPr lang="en-US" sz="1400" noProof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3.63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5.04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1.67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5.15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0014"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noProof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Optical and Electrical</a:t>
                      </a:r>
                      <a:r>
                        <a:rPr lang="en-US" sz="1400" baseline="0" noProof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Equipment</a:t>
                      </a:r>
                      <a:endParaRPr lang="en-US" sz="1400" noProof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5.98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6.64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0.61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16.98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0014">
                <a:tc>
                  <a:txBody>
                    <a:bodyPr/>
                    <a:lstStyle/>
                    <a:p>
                      <a:endParaRPr lang="en-US" sz="140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noProof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Machinery</a:t>
                      </a:r>
                      <a:endParaRPr lang="en-US" sz="1400" noProof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3.41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0.56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0.72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3.67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0014">
                <a:tc>
                  <a:txBody>
                    <a:bodyPr/>
                    <a:lstStyle/>
                    <a:p>
                      <a:endParaRPr lang="en-US" sz="140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noProof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Transportation Equipment</a:t>
                      </a:r>
                      <a:endParaRPr lang="en-US" sz="1400" noProof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2.04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2.43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0.40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5.03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0014">
                <a:tc gridSpan="2">
                  <a:txBody>
                    <a:bodyPr/>
                    <a:lstStyle/>
                    <a:p>
                      <a:pPr indent="22669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Utilities (electrical</a:t>
                      </a:r>
                      <a:r>
                        <a:rPr lang="en-US" sz="1400" baseline="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power, </a:t>
                      </a:r>
                      <a:r>
                        <a:rPr lang="en-US" sz="14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natural gas</a:t>
                      </a:r>
                      <a:r>
                        <a:rPr lang="en-US" sz="1400" baseline="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, water)</a:t>
                      </a:r>
                      <a:endParaRPr lang="en-US" sz="14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0.70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2.47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0.43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2.77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0014">
                <a:tc gridSpan="2">
                  <a:txBody>
                    <a:bodyPr/>
                    <a:lstStyle/>
                    <a:p>
                      <a:pPr indent="22669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Construction</a:t>
                      </a:r>
                      <a:endParaRPr lang="en-US" sz="14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-0.91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-0.03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-1.20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-3.10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0014">
                <a:tc gridSpan="2">
                  <a:txBody>
                    <a:bodyPr/>
                    <a:lstStyle/>
                    <a:p>
                      <a:pPr indent="22669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Market services</a:t>
                      </a:r>
                      <a:endParaRPr lang="en-US" sz="14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1.11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1.06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0.19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2.60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0014">
                <a:tc>
                  <a:txBody>
                    <a:bodyPr/>
                    <a:lstStyle/>
                    <a:p>
                      <a:pPr indent="22669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o/w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Trade</a:t>
                      </a:r>
                      <a:endParaRPr lang="en-US" sz="14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1.33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2.74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0.10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4.33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0014">
                <a:tc>
                  <a:txBody>
                    <a:bodyPr/>
                    <a:lstStyle/>
                    <a:p>
                      <a:endParaRPr lang="en-US" sz="140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noProof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Telecommunication</a:t>
                      </a:r>
                      <a:endParaRPr lang="en-US" sz="1400" noProof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9.32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9.38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8.44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5.20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0014">
                <a:tc>
                  <a:txBody>
                    <a:bodyPr/>
                    <a:lstStyle/>
                    <a:p>
                      <a:endParaRPr lang="en-US" sz="140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noProof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Finance and Insurance</a:t>
                      </a:r>
                      <a:r>
                        <a:rPr lang="en-US" sz="1400" baseline="0" noProof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services</a:t>
                      </a:r>
                      <a:endParaRPr lang="en-US" sz="1400" noProof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2.13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0.31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2.76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3.04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640029">
                <a:tc>
                  <a:txBody>
                    <a:bodyPr/>
                    <a:lstStyle/>
                    <a:p>
                      <a:endParaRPr lang="en-US" sz="140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noProof="0" dirty="0">
                          <a:solidFill>
                            <a:schemeClr val="tx1"/>
                          </a:solidFill>
                          <a:latin typeface="+mn-lt"/>
                        </a:rPr>
                        <a:t>Professional, Scientific, Technical and     Administrative Services</a:t>
                      </a:r>
                      <a:endParaRPr lang="en-US" sz="14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-0.19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-1.77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-2.03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tc>
                  <a:txBody>
                    <a:bodyPr/>
                    <a:lstStyle/>
                    <a:p>
                      <a:pPr indent="22669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2.00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/>
                      </a:endParaRPr>
                    </a:p>
                  </a:txBody>
                  <a:tcPr marL="40648" marR="40648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408738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</p:spTree>
  </p:cSld>
  <p:clrMapOvr>
    <a:masterClrMapping/>
  </p:clrMapOvr>
  <p:transition advClick="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ma 4"/>
          <p:cNvGraphicFramePr/>
          <p:nvPr>
            <p:extLst>
              <p:ext uri="{D42A27DB-BD31-4B8C-83A1-F6EECF244321}">
                <p14:modId xmlns:p14="http://schemas.microsoft.com/office/powerpoint/2010/main" val="2124215069"/>
              </p:ext>
            </p:extLst>
          </p:nvPr>
        </p:nvGraphicFramePr>
        <p:xfrm>
          <a:off x="628650" y="1131094"/>
          <a:ext cx="7886700" cy="994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" name="Segnaposto contenuto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1073746"/>
              </p:ext>
            </p:extLst>
          </p:nvPr>
        </p:nvGraphicFramePr>
        <p:xfrm>
          <a:off x="0" y="2304200"/>
          <a:ext cx="2873828" cy="33203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Fabiano Schivardi - LUISS e EIEF</a:t>
            </a:r>
          </a:p>
        </p:txBody>
      </p:sp>
      <p:pic>
        <p:nvPicPr>
          <p:cNvPr id="6" name="Segnaposto contenuto 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862121" y="2125266"/>
            <a:ext cx="5958389" cy="3857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839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ma 4"/>
          <p:cNvGraphicFramePr/>
          <p:nvPr>
            <p:extLst/>
          </p:nvPr>
        </p:nvGraphicFramePr>
        <p:xfrm>
          <a:off x="628650" y="1131094"/>
          <a:ext cx="7886700" cy="994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it-IT" dirty="0"/>
          </a:p>
          <a:p>
            <a:r>
              <a:rPr lang="it-IT" dirty="0"/>
              <a:t>Il «puzzle» è semmai </a:t>
            </a:r>
            <a:r>
              <a:rPr lang="it-IT" dirty="0">
                <a:solidFill>
                  <a:srgbClr val="FF0000"/>
                </a:solidFill>
              </a:rPr>
              <a:t>perché nonostante tutto ciò la crescita è peggiorata</a:t>
            </a:r>
            <a:endParaRPr lang="it-IT" dirty="0"/>
          </a:p>
          <a:p>
            <a:r>
              <a:rPr lang="it-IT" dirty="0"/>
              <a:t>Due co-indiziati:</a:t>
            </a:r>
          </a:p>
          <a:p>
            <a:pPr marL="685800" lvl="1" indent="-342900">
              <a:buFont typeface="+mj-lt"/>
              <a:buAutoNum type="arabicPeriod"/>
            </a:pPr>
            <a:r>
              <a:rPr lang="it-IT" dirty="0"/>
              <a:t>Un </a:t>
            </a:r>
            <a:r>
              <a:rPr lang="it-IT" dirty="0">
                <a:solidFill>
                  <a:srgbClr val="FF0000"/>
                </a:solidFill>
              </a:rPr>
              <a:t>settore pubblico </a:t>
            </a:r>
            <a:r>
              <a:rPr lang="it-IT" dirty="0"/>
              <a:t>che «sterilizza» nella pratica gli effetti delle riforme (vedi indicatori Banca Mondiale </a:t>
            </a:r>
            <a:r>
              <a:rPr lang="it-IT" i="1" dirty="0" err="1"/>
              <a:t>Doing</a:t>
            </a:r>
            <a:r>
              <a:rPr lang="it-IT" i="1" dirty="0"/>
              <a:t> business </a:t>
            </a:r>
            <a:r>
              <a:rPr lang="it-IT" dirty="0"/>
              <a:t>basati sulle percezioni che dicono una storia diversa da quelli OCSE basati sui regolamenti)</a:t>
            </a:r>
          </a:p>
          <a:p>
            <a:pPr marL="685800" lvl="1" indent="-342900">
              <a:buFont typeface="+mj-lt"/>
              <a:buAutoNum type="arabicPeriod"/>
            </a:pPr>
            <a:r>
              <a:rPr lang="it-IT" dirty="0"/>
              <a:t>Un </a:t>
            </a:r>
            <a:r>
              <a:rPr lang="it-IT" dirty="0">
                <a:solidFill>
                  <a:srgbClr val="FF0000"/>
                </a:solidFill>
              </a:rPr>
              <a:t>sistema produttivo </a:t>
            </a:r>
            <a:r>
              <a:rPr lang="it-IT" dirty="0"/>
              <a:t>con caratteristiche che poco si adattano al nuovo contesto economico</a:t>
            </a:r>
          </a:p>
          <a:p>
            <a:pPr marL="685800" lvl="1" indent="-342900">
              <a:buFont typeface="+mj-lt"/>
              <a:buAutoNum type="arabicPeriod"/>
            </a:pPr>
            <a:endParaRPr lang="it-IT" dirty="0"/>
          </a:p>
          <a:p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Fabiano Schivardi - LUISS e EIEF</a:t>
            </a:r>
          </a:p>
        </p:txBody>
      </p:sp>
    </p:spTree>
    <p:extLst>
      <p:ext uri="{BB962C8B-B14F-4D97-AF65-F5344CB8AC3E}">
        <p14:creationId xmlns:p14="http://schemas.microsoft.com/office/powerpoint/2010/main" val="2040257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olo 1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n-US" altLang="en-US" sz="3400" b="1">
                <a:solidFill>
                  <a:srgbClr val="0000CC"/>
                </a:solidFill>
              </a:rPr>
              <a:t>Traditional Model: Small Business</a:t>
            </a: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500063" y="1714500"/>
            <a:ext cx="8186737" cy="441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en-US" sz="2800" kern="0" dirty="0">
                <a:latin typeface="+mn-lt"/>
                <a:cs typeface="+mn-cs"/>
              </a:rPr>
              <a:t>Well-known prevalence of small businesses in Italy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en-US" sz="2800" kern="0" dirty="0">
                <a:latin typeface="+mn-lt"/>
                <a:cs typeface="+mn-cs"/>
              </a:rPr>
              <a:t>Common to all sectors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en-US" sz="2800" kern="0" dirty="0">
                <a:latin typeface="+mn-lt"/>
                <a:cs typeface="+mn-cs"/>
              </a:rPr>
              <a:t>Successful model in traditional sectors with medium-low level of technology</a:t>
            </a:r>
          </a:p>
          <a:p>
            <a:pPr marL="800100" lvl="1" indent="-342900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2800" kern="0" dirty="0">
                <a:latin typeface="+mn-lt"/>
                <a:cs typeface="+mn-cs"/>
              </a:rPr>
              <a:t>Economies of scale not much relevant </a:t>
            </a:r>
          </a:p>
          <a:p>
            <a:pPr marL="800100" lvl="1" indent="-342900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2800" kern="0" dirty="0">
                <a:latin typeface="+mn-lt"/>
                <a:cs typeface="+mn-cs"/>
              </a:rPr>
              <a:t>Strong efficiency in production, thanks to several externalities (industrial districts)</a:t>
            </a:r>
          </a:p>
          <a:p>
            <a:pPr marL="800100" lvl="1" indent="-342900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2800" kern="0" dirty="0">
                <a:latin typeface="+mn-lt"/>
                <a:cs typeface="+mn-cs"/>
              </a:rPr>
              <a:t>Role of exports; competitive devaluations</a:t>
            </a:r>
          </a:p>
        </p:txBody>
      </p:sp>
    </p:spTree>
  </p:cSld>
  <p:clrMapOvr>
    <a:masterClrMapping/>
  </p:clrMapOvr>
  <p:transition advClick="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23838"/>
            <a:ext cx="8158162" cy="615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481763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it-IT" dirty="0"/>
              <a:t>Fabiano Schivardi - LUISS &amp; EIEF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57188"/>
            <a:ext cx="8229600" cy="1143000"/>
          </a:xfrm>
        </p:spPr>
        <p:txBody>
          <a:bodyPr/>
          <a:lstStyle/>
          <a:p>
            <a:r>
              <a:rPr lang="it-IT" altLang="en-US" sz="3400" b="1">
                <a:solidFill>
                  <a:srgbClr val="0000CC"/>
                </a:solidFill>
              </a:rPr>
              <a:t>What Has Changed?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Tx/>
              <a:buAutoNum type="arabicPeriod"/>
            </a:pPr>
            <a:r>
              <a:rPr lang="en-GB" altLang="en-US"/>
              <a:t> Technology: ICT</a:t>
            </a:r>
          </a:p>
          <a:p>
            <a:pPr lvl="1" eaLnBrk="1" hangingPunct="1"/>
            <a:r>
              <a:rPr lang="en-GB" altLang="en-US"/>
              <a:t>New technologies best fitting in firms with a “standardized knowledge”</a:t>
            </a:r>
          </a:p>
          <a:p>
            <a:pPr marL="514350" indent="-514350" eaLnBrk="1" hangingPunct="1">
              <a:buFontTx/>
              <a:buAutoNum type="arabicPeriod"/>
            </a:pPr>
            <a:r>
              <a:rPr lang="en-GB" altLang="en-US"/>
              <a:t>Globalization</a:t>
            </a:r>
          </a:p>
          <a:p>
            <a:pPr lvl="1" eaLnBrk="1" hangingPunct="1"/>
            <a:r>
              <a:rPr lang="en-GB" altLang="en-US"/>
              <a:t>New competitors with low production costs</a:t>
            </a:r>
          </a:p>
          <a:p>
            <a:pPr marL="514350" indent="-514350" eaLnBrk="1" hangingPunct="1">
              <a:buFontTx/>
              <a:buAutoNum type="arabicPeriod"/>
            </a:pPr>
            <a:r>
              <a:rPr lang="en-GB" altLang="en-US"/>
              <a:t>Euro</a:t>
            </a:r>
          </a:p>
          <a:p>
            <a:pPr lvl="1" eaLnBrk="1" hangingPunct="1"/>
            <a:r>
              <a:rPr lang="en-GB" altLang="en-US"/>
              <a:t>Competitive devaluation no longer an option</a:t>
            </a: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50" y="285750"/>
            <a:ext cx="8229600" cy="1143000"/>
          </a:xfrm>
        </p:spPr>
        <p:txBody>
          <a:bodyPr/>
          <a:lstStyle/>
          <a:p>
            <a:r>
              <a:rPr lang="it-IT" altLang="en-US" sz="3400" b="1">
                <a:solidFill>
                  <a:srgbClr val="0000CC"/>
                </a:solidFill>
              </a:rPr>
              <a:t>Why Firm Size is Important?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472488" cy="4543425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GB" altLang="en-US" sz="2800"/>
              <a:t>Pure price competition is not sustainable</a:t>
            </a:r>
          </a:p>
          <a:p>
            <a:pPr eaLnBrk="1" hangingPunct="1"/>
            <a:r>
              <a:rPr lang="en-GB" altLang="en-US" sz="2800"/>
              <a:t>Firms with market power are favoured in the new competitive environment</a:t>
            </a:r>
            <a:endParaRPr lang="en-GB" altLang="en-US" sz="2800" b="1"/>
          </a:p>
          <a:p>
            <a:pPr eaLnBrk="1" hangingPunct="1"/>
            <a:r>
              <a:rPr lang="en-GB" altLang="en-US" sz="2800"/>
              <a:t>In manufacturing market power depends on product differentiation</a:t>
            </a:r>
          </a:p>
          <a:p>
            <a:pPr eaLnBrk="1" hangingPunct="1"/>
            <a:r>
              <a:rPr lang="en-GB" altLang="en-US" sz="2800"/>
              <a:t>Typical case: high tech sectors</a:t>
            </a:r>
          </a:p>
          <a:p>
            <a:pPr lvl="1" eaLnBrk="1" hangingPunct="1"/>
            <a:r>
              <a:rPr lang="en-GB" altLang="en-US" sz="2400"/>
              <a:t>Competition on product innovation</a:t>
            </a:r>
            <a:endParaRPr lang="en-GB" altLang="en-US"/>
          </a:p>
          <a:p>
            <a:pPr lvl="1" eaLnBrk="1" hangingPunct="1"/>
            <a:r>
              <a:rPr lang="en-GB" altLang="en-US" sz="2400"/>
              <a:t>Pagano-Schivardi (2003): business size is key to grow in innovative sectors</a:t>
            </a:r>
          </a:p>
          <a:p>
            <a:pPr lvl="1" eaLnBrk="1" hangingPunct="1"/>
            <a:r>
              <a:rPr lang="en-GB" altLang="en-US" sz="2400"/>
              <a:t>Italian comparative advantage in other sectors</a:t>
            </a: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olo 1"/>
          <p:cNvSpPr>
            <a:spLocks noGrp="1"/>
          </p:cNvSpPr>
          <p:nvPr>
            <p:ph type="title"/>
          </p:nvPr>
        </p:nvSpPr>
        <p:spPr>
          <a:xfrm>
            <a:off x="714375" y="44450"/>
            <a:ext cx="8229600" cy="1143000"/>
          </a:xfrm>
        </p:spPr>
        <p:txBody>
          <a:bodyPr/>
          <a:lstStyle/>
          <a:p>
            <a:r>
              <a:rPr lang="en-US" altLang="en-US" sz="3400" b="1">
                <a:solidFill>
                  <a:srgbClr val="0000CC"/>
                </a:solidFill>
              </a:rPr>
              <a:t>“Tertiarization” within Manufacturing Industries</a:t>
            </a:r>
          </a:p>
        </p:txBody>
      </p:sp>
      <p:sp>
        <p:nvSpPr>
          <p:cNvPr id="27651" name="Segnaposto contenuto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US" altLang="en-US" sz="2800"/>
              <a:t>Nowadays scale is fundamental in all sectors</a:t>
            </a:r>
          </a:p>
          <a:p>
            <a:r>
              <a:rPr lang="en-US" altLang="en-US" sz="2800"/>
              <a:t>Supporting evidence from a joint research project with Bank of Italy: successful manufacturing firms are moving their boundary closer to the “tertiary sector”:</a:t>
            </a:r>
            <a:endParaRPr lang="en-US" altLang="en-US" sz="2800" b="1"/>
          </a:p>
          <a:p>
            <a:pPr lvl="1"/>
            <a:r>
              <a:rPr lang="en-US" altLang="en-US" sz="2400"/>
              <a:t>strategy focused on activities that support (precede or follow) the production process: engineering, branding, assistance and distribution</a:t>
            </a:r>
          </a:p>
          <a:p>
            <a:pPr lvl="1"/>
            <a:r>
              <a:rPr lang="en-US" altLang="en-US" sz="2400"/>
              <a:t>Resulting product differentiation reduces demand elasticity and allows to face international competition </a:t>
            </a:r>
          </a:p>
          <a:p>
            <a:pPr lvl="1"/>
            <a:r>
              <a:rPr lang="en-US" altLang="en-US" sz="2400"/>
              <a:t>Investment in intangible assets</a:t>
            </a:r>
          </a:p>
          <a:p>
            <a:pPr lvl="1"/>
            <a:endParaRPr lang="en-US" altLang="en-US" sz="240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olo 1"/>
          <p:cNvSpPr>
            <a:spLocks noGrp="1"/>
          </p:cNvSpPr>
          <p:nvPr>
            <p:ph type="title"/>
          </p:nvPr>
        </p:nvSpPr>
        <p:spPr>
          <a:xfrm>
            <a:off x="714375" y="285750"/>
            <a:ext cx="8229600" cy="1143000"/>
          </a:xfrm>
        </p:spPr>
        <p:txBody>
          <a:bodyPr/>
          <a:lstStyle/>
          <a:p>
            <a:r>
              <a:rPr lang="it-IT" altLang="en-US" sz="3400" b="1">
                <a:solidFill>
                  <a:srgbClr val="0000CC"/>
                </a:solidFill>
              </a:rPr>
              <a:t>“Tertiarization…”: II</a:t>
            </a:r>
          </a:p>
        </p:txBody>
      </p:sp>
      <p:sp>
        <p:nvSpPr>
          <p:cNvPr id="28675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sz="2800"/>
              <a:t>Same arguments becoming relevant even in traditional activities</a:t>
            </a:r>
          </a:p>
          <a:p>
            <a:r>
              <a:rPr lang="en-US" altLang="en-US" sz="2800"/>
              <a:t>Old model mainly based on production efficiency is failing</a:t>
            </a:r>
          </a:p>
          <a:p>
            <a:r>
              <a:rPr lang="en-US" altLang="en-US" sz="2800"/>
              <a:t>Even in traditional sectors there is evidence that  successful firms rely more on “tertiary” activities </a:t>
            </a:r>
          </a:p>
          <a:p>
            <a:r>
              <a:rPr lang="en-US" altLang="en-US" sz="2800"/>
              <a:t>Success often depends on factors unrelated to the strict manufacturing process</a:t>
            </a:r>
          </a:p>
          <a:p>
            <a:r>
              <a:rPr lang="en-US" altLang="en-US" sz="2800"/>
              <a:t>Evidence of an ongoing process?</a:t>
            </a:r>
          </a:p>
          <a:p>
            <a:pPr lvl="1"/>
            <a:endParaRPr lang="en-US" altLang="en-US" sz="240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olo 3"/>
          <p:cNvSpPr>
            <a:spLocks noGrp="1"/>
          </p:cNvSpPr>
          <p:nvPr>
            <p:ph type="title"/>
          </p:nvPr>
        </p:nvSpPr>
        <p:spPr>
          <a:xfrm>
            <a:off x="0" y="68263"/>
            <a:ext cx="9144000" cy="984250"/>
          </a:xfrm>
        </p:spPr>
        <p:txBody>
          <a:bodyPr>
            <a:normAutofit fontScale="90000"/>
          </a:bodyPr>
          <a:lstStyle/>
          <a:p>
            <a:r>
              <a:rPr lang="it-IT" altLang="en-US" sz="3400" b="1">
                <a:solidFill>
                  <a:srgbClr val="0000CC"/>
                </a:solidFill>
              </a:rPr>
              <a:t>Fig. 2: Average Share of Blue Collars in Italian Manufacturing</a:t>
            </a:r>
          </a:p>
        </p:txBody>
      </p:sp>
      <p:pic>
        <p:nvPicPr>
          <p:cNvPr id="3481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312" y="1810544"/>
            <a:ext cx="5667375" cy="4105275"/>
          </a:xfrm>
        </p:spPr>
      </p:pic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408738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sp>
        <p:nvSpPr>
          <p:cNvPr id="34820" name="Rectangle 9"/>
          <p:cNvSpPr>
            <a:spLocks noChangeArrowheads="1"/>
          </p:cNvSpPr>
          <p:nvPr/>
        </p:nvSpPr>
        <p:spPr bwMode="auto">
          <a:xfrm>
            <a:off x="500063" y="5857875"/>
            <a:ext cx="83534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 eaLnBrk="0" hangingPunct="0">
              <a:tabLst>
                <a:tab pos="269875" algn="l"/>
              </a:tabLst>
            </a:pPr>
            <a:r>
              <a:rPr lang="en-US" altLang="en-US" sz="1400">
                <a:solidFill>
                  <a:srgbClr val="000000"/>
                </a:solidFill>
                <a:latin typeface="Times New Roman" pitchFamily="18" charset="0"/>
              </a:rPr>
              <a:t>Source: Bugamelli, Schivardi &amp; Zizza, 2008, “The euro and firm restructuring”</a:t>
            </a:r>
          </a:p>
        </p:txBody>
      </p:sp>
    </p:spTree>
    <p:extLst>
      <p:ext uri="{BB962C8B-B14F-4D97-AF65-F5344CB8AC3E}">
        <p14:creationId xmlns:p14="http://schemas.microsoft.com/office/powerpoint/2010/main" val="5100957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olo 3"/>
          <p:cNvSpPr>
            <a:spLocks noGrp="1"/>
          </p:cNvSpPr>
          <p:nvPr>
            <p:ph type="title"/>
          </p:nvPr>
        </p:nvSpPr>
        <p:spPr>
          <a:xfrm>
            <a:off x="0" y="-315913"/>
            <a:ext cx="9036050" cy="1143001"/>
          </a:xfrm>
        </p:spPr>
        <p:txBody>
          <a:bodyPr/>
          <a:lstStyle/>
          <a:p>
            <a:r>
              <a:rPr lang="en-US" altLang="en-US" sz="2800" b="1">
                <a:solidFill>
                  <a:srgbClr val="0000CC"/>
                </a:solidFill>
              </a:rPr>
              <a:t>Fig. 3: Blue Collar Share by Technological Intensity</a:t>
            </a: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481763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sp>
        <p:nvSpPr>
          <p:cNvPr id="35843" name="Rectangle 9"/>
          <p:cNvSpPr>
            <a:spLocks noChangeArrowheads="1"/>
          </p:cNvSpPr>
          <p:nvPr/>
        </p:nvSpPr>
        <p:spPr bwMode="auto">
          <a:xfrm>
            <a:off x="500063" y="6000750"/>
            <a:ext cx="83534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 eaLnBrk="0" hangingPunct="0">
              <a:tabLst>
                <a:tab pos="269875" algn="l"/>
              </a:tabLst>
            </a:pPr>
            <a:r>
              <a:rPr lang="it-IT" altLang="en-US" sz="1400">
                <a:solidFill>
                  <a:srgbClr val="000000"/>
                </a:solidFill>
                <a:latin typeface="Times New Roman" pitchFamily="18" charset="0"/>
              </a:rPr>
              <a:t>Fonte: Bugamelli, Schivardi e Zizza, 2008, “The euro and firm restructiuring”</a:t>
            </a:r>
          </a:p>
        </p:txBody>
      </p:sp>
      <p:pic>
        <p:nvPicPr>
          <p:cNvPr id="3584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504825"/>
            <a:ext cx="6910388" cy="573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85736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olo 1"/>
          <p:cNvSpPr>
            <a:spLocks noGrp="1"/>
          </p:cNvSpPr>
          <p:nvPr>
            <p:ph type="title"/>
          </p:nvPr>
        </p:nvSpPr>
        <p:spPr>
          <a:xfrm>
            <a:off x="144463" y="0"/>
            <a:ext cx="8820150" cy="1143000"/>
          </a:xfrm>
        </p:spPr>
        <p:txBody>
          <a:bodyPr/>
          <a:lstStyle/>
          <a:p>
            <a:br>
              <a:rPr lang="it-IT" altLang="en-US" sz="3400" b="1" dirty="0">
                <a:solidFill>
                  <a:srgbClr val="0000CC"/>
                </a:solidFill>
              </a:rPr>
            </a:br>
            <a:r>
              <a:rPr lang="it-IT" altLang="en-US" sz="3400" b="1" dirty="0" err="1">
                <a:solidFill>
                  <a:srgbClr val="0000CC"/>
                </a:solidFill>
              </a:rPr>
              <a:t>Intangible</a:t>
            </a:r>
            <a:r>
              <a:rPr lang="it-IT" altLang="en-US" sz="3400" b="1" dirty="0">
                <a:solidFill>
                  <a:srgbClr val="0000CC"/>
                </a:solidFill>
              </a:rPr>
              <a:t> </a:t>
            </a:r>
            <a:r>
              <a:rPr lang="it-IT" altLang="en-US" sz="3400" b="1" dirty="0" err="1">
                <a:solidFill>
                  <a:srgbClr val="0000CC"/>
                </a:solidFill>
              </a:rPr>
              <a:t>Assets</a:t>
            </a:r>
            <a:r>
              <a:rPr lang="it-IT" altLang="en-US" sz="3400" b="1" dirty="0">
                <a:solidFill>
                  <a:srgbClr val="0000CC"/>
                </a:solidFill>
              </a:rPr>
              <a:t> in SME</a:t>
            </a:r>
            <a:endParaRPr lang="en-US" altLang="en-US" sz="3400" b="1" dirty="0">
              <a:solidFill>
                <a:srgbClr val="0000CC"/>
              </a:solidFill>
            </a:endParaRPr>
          </a:p>
        </p:txBody>
      </p:sp>
      <p:sp>
        <p:nvSpPr>
          <p:cNvPr id="11" name="Segnaposto piè di pagina 10"/>
          <p:cNvSpPr>
            <a:spLocks noGrp="1"/>
          </p:cNvSpPr>
          <p:nvPr>
            <p:ph type="ftr" sz="quarter" idx="11"/>
          </p:nvPr>
        </p:nvSpPr>
        <p:spPr>
          <a:xfrm>
            <a:off x="3124200" y="6481763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sp>
        <p:nvSpPr>
          <p:cNvPr id="36867" name="Rectangle 8"/>
          <p:cNvSpPr>
            <a:spLocks noChangeArrowheads="1"/>
          </p:cNvSpPr>
          <p:nvPr/>
        </p:nvSpPr>
        <p:spPr bwMode="auto">
          <a:xfrm>
            <a:off x="1549400" y="1268413"/>
            <a:ext cx="5902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it-IT" altLang="en-US" sz="2000">
                <a:latin typeface="Calibri" pitchFamily="34" charset="0"/>
              </a:rPr>
              <a:t>as % of total assets for firms with sales btw 2-50 €mln</a:t>
            </a:r>
          </a:p>
        </p:txBody>
      </p:sp>
      <p:grpSp>
        <p:nvGrpSpPr>
          <p:cNvPr id="36868" name="Gruppo 7"/>
          <p:cNvGrpSpPr>
            <a:grpSpLocks/>
          </p:cNvGrpSpPr>
          <p:nvPr/>
        </p:nvGrpSpPr>
        <p:grpSpPr bwMode="auto">
          <a:xfrm>
            <a:off x="539750" y="1916113"/>
            <a:ext cx="8064500" cy="4321175"/>
            <a:chOff x="539552" y="1988840"/>
            <a:chExt cx="8064896" cy="4320480"/>
          </a:xfrm>
        </p:grpSpPr>
        <p:graphicFrame>
          <p:nvGraphicFramePr>
            <p:cNvPr id="7" name="Grafico 6"/>
            <p:cNvGraphicFramePr/>
            <p:nvPr/>
          </p:nvGraphicFramePr>
          <p:xfrm>
            <a:off x="539552" y="1988840"/>
            <a:ext cx="8064896" cy="432048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10" name="Ovale 9"/>
            <p:cNvSpPr/>
            <p:nvPr/>
          </p:nvSpPr>
          <p:spPr>
            <a:xfrm>
              <a:off x="6732694" y="3069753"/>
              <a:ext cx="1800313" cy="172851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olo 1"/>
          <p:cNvSpPr>
            <a:spLocks noGrp="1"/>
          </p:cNvSpPr>
          <p:nvPr>
            <p:ph type="title"/>
          </p:nvPr>
        </p:nvSpPr>
        <p:spPr>
          <a:xfrm>
            <a:off x="179388" y="115888"/>
            <a:ext cx="8856662" cy="1143000"/>
          </a:xfrm>
        </p:spPr>
        <p:txBody>
          <a:bodyPr/>
          <a:lstStyle/>
          <a:p>
            <a:r>
              <a:rPr lang="en-US" altLang="en-US" sz="3400" b="1">
                <a:solidFill>
                  <a:srgbClr val="0000CC"/>
                </a:solidFill>
              </a:rPr>
              <a:t>At the aggregate level, reasons for low growth performance</a:t>
            </a:r>
          </a:p>
        </p:txBody>
      </p:sp>
      <p:sp>
        <p:nvSpPr>
          <p:cNvPr id="9" name="Segnaposto piè di pagina 8"/>
          <p:cNvSpPr>
            <a:spLocks noGrp="1"/>
          </p:cNvSpPr>
          <p:nvPr>
            <p:ph type="ftr" sz="quarter" idx="11"/>
          </p:nvPr>
        </p:nvSpPr>
        <p:spPr>
          <a:xfrm>
            <a:off x="3124200" y="6408738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grpSp>
        <p:nvGrpSpPr>
          <p:cNvPr id="38915" name="Gruppo 10"/>
          <p:cNvGrpSpPr>
            <a:grpSpLocks/>
          </p:cNvGrpSpPr>
          <p:nvPr/>
        </p:nvGrpSpPr>
        <p:grpSpPr bwMode="auto">
          <a:xfrm>
            <a:off x="539750" y="1484313"/>
            <a:ext cx="7993063" cy="4560887"/>
            <a:chOff x="539750" y="1484784"/>
            <a:chExt cx="7993063" cy="4560888"/>
          </a:xfrm>
        </p:grpSpPr>
        <p:pic>
          <p:nvPicPr>
            <p:cNvPr id="38917" name="Immagin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83"/>
            <a:stretch>
              <a:fillRect/>
            </a:stretch>
          </p:blipFill>
          <p:spPr bwMode="auto">
            <a:xfrm>
              <a:off x="539750" y="1484784"/>
              <a:ext cx="7993063" cy="4560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38918" name="Gruppo 7"/>
            <p:cNvGrpSpPr>
              <a:grpSpLocks/>
            </p:cNvGrpSpPr>
            <p:nvPr/>
          </p:nvGrpSpPr>
          <p:grpSpPr bwMode="auto">
            <a:xfrm>
              <a:off x="1023938" y="5400632"/>
              <a:ext cx="7364486" cy="619762"/>
              <a:chOff x="1024558" y="5592375"/>
              <a:chExt cx="7364509" cy="619845"/>
            </a:xfrm>
          </p:grpSpPr>
          <p:sp>
            <p:nvSpPr>
              <p:cNvPr id="38919" name="CasellaDiTesto 4"/>
              <p:cNvSpPr txBox="1">
                <a:spLocks noChangeArrowheads="1"/>
              </p:cNvSpPr>
              <p:nvPr/>
            </p:nvSpPr>
            <p:spPr bwMode="auto">
              <a:xfrm>
                <a:off x="1024558" y="5628049"/>
                <a:ext cx="1890718" cy="57459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eaLnBrk="0" hangingPunct="0"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eaLnBrk="0" hangingPunct="0"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eaLnBrk="0" hangingPunct="0"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eaLnBrk="0" hangingPunct="0"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>
                  <a:spcBef>
                    <a:spcPts val="1200"/>
                  </a:spcBef>
                </a:pPr>
                <a:r>
                  <a:rPr lang="it-IT" altLang="en-US" sz="1400" b="1">
                    <a:latin typeface="Calibri" pitchFamily="34" charset="0"/>
                  </a:rPr>
                  <a:t>Physical Capital – ICT</a:t>
                </a:r>
              </a:p>
              <a:p>
                <a:pPr>
                  <a:spcBef>
                    <a:spcPts val="400"/>
                  </a:spcBef>
                </a:pPr>
                <a:r>
                  <a:rPr lang="it-IT" altLang="en-US" sz="1400" b="1">
                    <a:latin typeface="Calibri" pitchFamily="34" charset="0"/>
                  </a:rPr>
                  <a:t>R&amp;S</a:t>
                </a:r>
              </a:p>
            </p:txBody>
          </p:sp>
          <p:sp>
            <p:nvSpPr>
              <p:cNvPr id="38920" name="CasellaDiTesto 5"/>
              <p:cNvSpPr txBox="1">
                <a:spLocks noChangeArrowheads="1"/>
              </p:cNvSpPr>
              <p:nvPr/>
            </p:nvSpPr>
            <p:spPr bwMode="auto">
              <a:xfrm>
                <a:off x="3666166" y="5592375"/>
                <a:ext cx="2346629" cy="57459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eaLnBrk="0" hangingPunct="0"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eaLnBrk="0" hangingPunct="0"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eaLnBrk="0" hangingPunct="0"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eaLnBrk="0" hangingPunct="0"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>
                  <a:spcBef>
                    <a:spcPts val="1200"/>
                  </a:spcBef>
                </a:pPr>
                <a:r>
                  <a:rPr lang="it-IT" altLang="en-US" sz="1400" b="1">
                    <a:latin typeface="Calibri" pitchFamily="34" charset="0"/>
                  </a:rPr>
                  <a:t>Physical Capital – non ICT</a:t>
                </a:r>
              </a:p>
              <a:p>
                <a:pPr>
                  <a:spcBef>
                    <a:spcPts val="400"/>
                  </a:spcBef>
                </a:pPr>
                <a:r>
                  <a:rPr lang="it-IT" altLang="en-US" sz="1400" b="1">
                    <a:latin typeface="Calibri" pitchFamily="34" charset="0"/>
                  </a:rPr>
                  <a:t>Other  Intangibles</a:t>
                </a:r>
              </a:p>
            </p:txBody>
          </p:sp>
          <p:sp>
            <p:nvSpPr>
              <p:cNvPr id="38921" name="CasellaDiTesto 6"/>
              <p:cNvSpPr txBox="1">
                <a:spLocks noChangeArrowheads="1"/>
              </p:cNvSpPr>
              <p:nvPr/>
            </p:nvSpPr>
            <p:spPr bwMode="auto">
              <a:xfrm>
                <a:off x="6306186" y="5637627"/>
                <a:ext cx="2082881" cy="57459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eaLnBrk="0" hangingPunct="0"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eaLnBrk="0" hangingPunct="0"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eaLnBrk="0" hangingPunct="0"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eaLnBrk="0" hangingPunct="0"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>
                  <a:spcBef>
                    <a:spcPts val="1200"/>
                  </a:spcBef>
                </a:pPr>
                <a:r>
                  <a:rPr lang="it-IT" altLang="en-US" sz="1400" b="1">
                    <a:latin typeface="Calibri" pitchFamily="34" charset="0"/>
                  </a:rPr>
                  <a:t>Software</a:t>
                </a:r>
              </a:p>
              <a:p>
                <a:pPr>
                  <a:spcBef>
                    <a:spcPts val="400"/>
                  </a:spcBef>
                </a:pPr>
                <a:r>
                  <a:rPr lang="it-IT" altLang="en-US" sz="1400" b="1">
                    <a:latin typeface="Calibri" pitchFamily="34" charset="0"/>
                  </a:rPr>
                  <a:t>TFP</a:t>
                </a:r>
              </a:p>
            </p:txBody>
          </p:sp>
        </p:grp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olo 1"/>
          <p:cNvSpPr>
            <a:spLocks noGrp="1"/>
          </p:cNvSpPr>
          <p:nvPr>
            <p:ph type="title"/>
          </p:nvPr>
        </p:nvSpPr>
        <p:spPr>
          <a:xfrm>
            <a:off x="714375" y="-26988"/>
            <a:ext cx="7972425" cy="3168651"/>
          </a:xfrm>
        </p:spPr>
        <p:txBody>
          <a:bodyPr/>
          <a:lstStyle/>
          <a:p>
            <a:r>
              <a:rPr lang="en-US" altLang="en-US" b="1">
                <a:solidFill>
                  <a:srgbClr val="FF0000"/>
                </a:solidFill>
              </a:rPr>
              <a:t>Result #1: </a:t>
            </a:r>
            <a:br>
              <a:rPr lang="en-US" altLang="en-US" b="1">
                <a:solidFill>
                  <a:srgbClr val="FF0000"/>
                </a:solidFill>
              </a:rPr>
            </a:br>
            <a:r>
              <a:rPr lang="en-US" altLang="en-US" b="1">
                <a:solidFill>
                  <a:srgbClr val="FF0000"/>
                </a:solidFill>
              </a:rPr>
              <a:t>Key Role of Intangibles vs. Physical Capital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755650" y="3213100"/>
            <a:ext cx="7586663" cy="2097088"/>
          </a:xfrm>
        </p:spPr>
        <p:txBody>
          <a:bodyPr>
            <a:normAutofit fontScale="92500" lnSpcReduction="20000"/>
          </a:bodyPr>
          <a:lstStyle/>
          <a:p>
            <a:r>
              <a:rPr lang="it-IT" altLang="en-US" i="1"/>
              <a:t>Implications for:</a:t>
            </a:r>
          </a:p>
          <a:p>
            <a:pPr lvl="1"/>
            <a:r>
              <a:rPr lang="it-IT" altLang="en-US" i="1"/>
              <a:t> Aid to firms – 488, Legge Sabbatini</a:t>
            </a:r>
          </a:p>
          <a:p>
            <a:pPr lvl="1"/>
            <a:r>
              <a:rPr lang="it-IT" altLang="en-US" i="1"/>
              <a:t>Tangibles vs. Intangibles Infrastructures </a:t>
            </a:r>
          </a:p>
          <a:p>
            <a:pPr lvl="1"/>
            <a:r>
              <a:rPr lang="it-IT" altLang="en-US" i="1"/>
              <a:t>Institutional framework: Intangibles need more legal protection</a:t>
            </a: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en-US" sz="3400" b="1">
                <a:solidFill>
                  <a:srgbClr val="0000CC"/>
                </a:solidFill>
              </a:rPr>
              <a:t>Firm Size, revisited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800"/>
              <a:t>Fixed costs are increasingly fundamental</a:t>
            </a:r>
          </a:p>
          <a:p>
            <a:r>
              <a:rPr lang="en-US" altLang="en-US" sz="2800"/>
              <a:t>Size also important in terms of “customer base” and brand awareness</a:t>
            </a:r>
          </a:p>
          <a:p>
            <a:r>
              <a:rPr lang="en-US" altLang="en-US" sz="2800"/>
              <a:t>Key is not to have firms with many employees</a:t>
            </a:r>
          </a:p>
          <a:p>
            <a:r>
              <a:rPr lang="en-US" altLang="en-US" sz="2800"/>
              <a:t>… but firms investing in intangible assets to achieve market power</a:t>
            </a:r>
          </a:p>
          <a:p>
            <a:r>
              <a:rPr lang="en-US" altLang="en-US" sz="2800"/>
              <a:t>Example: Nero Giardini</a:t>
            </a: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en-US" sz="3400" b="1">
                <a:solidFill>
                  <a:srgbClr val="0000CC"/>
                </a:solidFill>
              </a:rPr>
              <a:t>(</a:t>
            </a:r>
            <a:r>
              <a:rPr lang="en-US" altLang="en-US" sz="3400" b="1">
                <a:solidFill>
                  <a:srgbClr val="0000CC"/>
                </a:solidFill>
              </a:rPr>
              <a:t>In)Efficient Resource Allocation</a:t>
            </a:r>
          </a:p>
        </p:txBody>
      </p:sp>
      <p:sp>
        <p:nvSpPr>
          <p:cNvPr id="41987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/>
              <a:t>Pareto efficiency: good firms grow, bad firms exit</a:t>
            </a:r>
          </a:p>
          <a:p>
            <a:r>
              <a:rPr lang="en-US" altLang="en-US"/>
              <a:t>Italy: lack of Pareto efficiency?</a:t>
            </a:r>
          </a:p>
          <a:p>
            <a:r>
              <a:rPr lang="en-US" altLang="en-US"/>
              <a:t>Evidences of restructuring before the crisis: </a:t>
            </a:r>
          </a:p>
          <a:p>
            <a:pPr lvl="1"/>
            <a:r>
              <a:rPr lang="en-US" altLang="en-US"/>
              <a:t>Strong increase in productivity and profitability dispersion</a:t>
            </a:r>
          </a:p>
          <a:p>
            <a:pPr lvl="1"/>
            <a:r>
              <a:rPr lang="en-US" altLang="en-US"/>
              <a:t>No evidence of a job reallocation increase</a:t>
            </a:r>
          </a:p>
          <a:p>
            <a:pPr>
              <a:buFontTx/>
              <a:buNone/>
            </a:pPr>
            <a:r>
              <a:rPr lang="en-US" altLang="en-US" sz="1800"/>
              <a:t>						</a:t>
            </a:r>
            <a:r>
              <a:rPr lang="en-US" altLang="en-US" sz="2400" i="1"/>
              <a:t>… see next two figures</a:t>
            </a:r>
            <a:endParaRPr lang="it-IT" altLang="en-US" sz="1800" i="1"/>
          </a:p>
          <a:p>
            <a:endParaRPr lang="it-IT" alt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olo 1"/>
          <p:cNvSpPr>
            <a:spLocks noGrp="1"/>
          </p:cNvSpPr>
          <p:nvPr>
            <p:ph type="title"/>
          </p:nvPr>
        </p:nvSpPr>
        <p:spPr>
          <a:xfrm>
            <a:off x="457200" y="125413"/>
            <a:ext cx="8229600" cy="1143000"/>
          </a:xfrm>
        </p:spPr>
        <p:txBody>
          <a:bodyPr/>
          <a:lstStyle/>
          <a:p>
            <a:r>
              <a:rPr lang="it-IT" altLang="en-US" sz="3400" b="1" dirty="0" err="1">
                <a:solidFill>
                  <a:srgbClr val="0000CC"/>
                </a:solidFill>
              </a:rPr>
              <a:t>Misallocation</a:t>
            </a:r>
            <a:r>
              <a:rPr lang="it-IT" altLang="en-US" sz="3400" b="1" dirty="0">
                <a:solidFill>
                  <a:srgbClr val="0000CC"/>
                </a:solidFill>
              </a:rPr>
              <a:t>: The </a:t>
            </a:r>
            <a:r>
              <a:rPr lang="it-IT" altLang="en-US" sz="3400" b="1" dirty="0" err="1">
                <a:solidFill>
                  <a:srgbClr val="0000CC"/>
                </a:solidFill>
              </a:rPr>
              <a:t>variance</a:t>
            </a:r>
            <a:r>
              <a:rPr lang="it-IT" altLang="en-US" sz="3400" b="1" dirty="0">
                <a:solidFill>
                  <a:srgbClr val="0000CC"/>
                </a:solidFill>
              </a:rPr>
              <a:t> of TFP </a:t>
            </a:r>
            <a:r>
              <a:rPr lang="it-IT" altLang="en-US" sz="3400" b="1" dirty="0" err="1">
                <a:solidFill>
                  <a:srgbClr val="0000CC"/>
                </a:solidFill>
              </a:rPr>
              <a:t>has</a:t>
            </a:r>
            <a:r>
              <a:rPr lang="it-IT" altLang="en-US" sz="3400" b="1" dirty="0">
                <a:solidFill>
                  <a:srgbClr val="0000CC"/>
                </a:solidFill>
              </a:rPr>
              <a:t> </a:t>
            </a:r>
            <a:r>
              <a:rPr lang="it-IT" altLang="en-US" sz="3400" b="1" dirty="0" err="1">
                <a:solidFill>
                  <a:srgbClr val="0000CC"/>
                </a:solidFill>
              </a:rPr>
              <a:t>increased</a:t>
            </a:r>
            <a:endParaRPr lang="it-IT" altLang="en-US" sz="3400" b="1" dirty="0">
              <a:solidFill>
                <a:srgbClr val="0000CC"/>
              </a:solidFill>
            </a:endParaRPr>
          </a:p>
        </p:txBody>
      </p:sp>
      <p:sp>
        <p:nvSpPr>
          <p:cNvPr id="11" name="Segnaposto piè di pagina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BA5F793D-91FC-4950-9749-6F869034DE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7200" y="1846049"/>
            <a:ext cx="5537168" cy="3939707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FD55FA86-EE30-4D4C-AB5A-335F840A88D9}"/>
              </a:ext>
            </a:extLst>
          </p:cNvPr>
          <p:cNvSpPr txBox="1"/>
          <p:nvPr/>
        </p:nvSpPr>
        <p:spPr>
          <a:xfrm>
            <a:off x="1115616" y="5826594"/>
            <a:ext cx="7686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Source: </a:t>
            </a:r>
            <a:r>
              <a:rPr lang="it-IT" dirty="0" err="1"/>
              <a:t>Calligaris</a:t>
            </a:r>
            <a:r>
              <a:rPr lang="it-IT" dirty="0"/>
              <a:t>, Del Gatto, Hassan, Ottaviano and Schivardi 2018 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olo 5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it-IT" altLang="en-US" sz="3400" b="1" dirty="0">
                <a:solidFill>
                  <a:srgbClr val="0000CC"/>
                </a:solidFill>
              </a:rPr>
              <a:t>A country, </a:t>
            </a:r>
            <a:r>
              <a:rPr lang="it-IT" altLang="en-US" sz="3400" b="1" dirty="0" err="1">
                <a:solidFill>
                  <a:srgbClr val="0000CC"/>
                </a:solidFill>
              </a:rPr>
              <a:t>rather</a:t>
            </a:r>
            <a:r>
              <a:rPr lang="it-IT" altLang="en-US" sz="3400" b="1" dirty="0">
                <a:solidFill>
                  <a:srgbClr val="0000CC"/>
                </a:solidFill>
              </a:rPr>
              <a:t> </a:t>
            </a:r>
            <a:r>
              <a:rPr lang="it-IT" altLang="en-US" sz="3400" b="1" dirty="0" err="1">
                <a:solidFill>
                  <a:srgbClr val="0000CC"/>
                </a:solidFill>
              </a:rPr>
              <a:t>than</a:t>
            </a:r>
            <a:r>
              <a:rPr lang="it-IT" altLang="en-US" sz="3400" b="1" dirty="0">
                <a:solidFill>
                  <a:srgbClr val="0000CC"/>
                </a:solidFill>
              </a:rPr>
              <a:t> a </a:t>
            </a:r>
            <a:r>
              <a:rPr lang="it-IT" altLang="en-US" sz="3400" b="1" dirty="0" err="1">
                <a:solidFill>
                  <a:srgbClr val="0000CC"/>
                </a:solidFill>
              </a:rPr>
              <a:t>regional</a:t>
            </a:r>
            <a:r>
              <a:rPr lang="it-IT" altLang="en-US" sz="3400" b="1" dirty="0">
                <a:solidFill>
                  <a:srgbClr val="0000CC"/>
                </a:solidFill>
              </a:rPr>
              <a:t> </a:t>
            </a:r>
            <a:r>
              <a:rPr lang="it-IT" altLang="en-US" sz="3400" b="1" dirty="0" err="1">
                <a:solidFill>
                  <a:srgbClr val="0000CC"/>
                </a:solidFill>
              </a:rPr>
              <a:t>problem</a:t>
            </a:r>
            <a:endParaRPr lang="it-IT" altLang="en-US" sz="3400" b="1" dirty="0">
              <a:solidFill>
                <a:srgbClr val="0000CC"/>
              </a:solidFill>
            </a:endParaRPr>
          </a:p>
        </p:txBody>
      </p:sp>
      <p:sp>
        <p:nvSpPr>
          <p:cNvPr id="7" name="Segnaposto piè di pagina 6"/>
          <p:cNvSpPr>
            <a:spLocks noGrp="1"/>
          </p:cNvSpPr>
          <p:nvPr>
            <p:ph type="ftr" sz="quarter" idx="11"/>
          </p:nvPr>
        </p:nvSpPr>
        <p:spPr>
          <a:xfrm>
            <a:off x="2916238" y="6481763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BE292D9B-7A91-431C-88A3-41CADFF6CD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507" y="1556791"/>
            <a:ext cx="6963813" cy="4503683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4F25A77-1907-4D33-A86C-3FF7FD8837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Productivity </a:t>
            </a:r>
            <a:r>
              <a:rPr lang="it-IT" dirty="0" err="1"/>
              <a:t>gains</a:t>
            </a:r>
            <a:r>
              <a:rPr lang="it-IT" dirty="0"/>
              <a:t> from </a:t>
            </a:r>
            <a:r>
              <a:rPr lang="it-IT" dirty="0" err="1"/>
              <a:t>equalizing</a:t>
            </a:r>
            <a:r>
              <a:rPr lang="it-IT" dirty="0"/>
              <a:t> TFP </a:t>
            </a:r>
            <a:r>
              <a:rPr lang="it-IT" dirty="0" err="1"/>
              <a:t>dispersion</a:t>
            </a:r>
            <a:r>
              <a:rPr lang="it-IT" dirty="0"/>
              <a:t> to </a:t>
            </a:r>
            <a:r>
              <a:rPr lang="it-IT" dirty="0" err="1"/>
              <a:t>its</a:t>
            </a:r>
            <a:r>
              <a:rPr lang="it-IT" dirty="0"/>
              <a:t> 1995 </a:t>
            </a:r>
            <a:r>
              <a:rPr lang="it-IT" dirty="0" err="1"/>
              <a:t>value</a:t>
            </a:r>
            <a:endParaRPr lang="it-IT" dirty="0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AD078773-E28F-4B40-9DC7-B53F04FA40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66F042AF-6A4D-4E2E-8030-C9566E5A2F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2188272"/>
            <a:ext cx="6651918" cy="415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5780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en-US" sz="3400" b="1">
                <a:solidFill>
                  <a:srgbClr val="0000CC"/>
                </a:solidFill>
              </a:rPr>
              <a:t>Missing Growth Opportunities</a:t>
            </a:r>
          </a:p>
        </p:txBody>
      </p:sp>
      <p:sp>
        <p:nvSpPr>
          <p:cNvPr id="45059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en-US" dirty="0"/>
              <a:t>Size is not the problem, rather: </a:t>
            </a:r>
          </a:p>
          <a:p>
            <a:pPr marL="914400" lvl="1" indent="-514350">
              <a:buFontTx/>
              <a:buAutoNum type="arabicPeriod"/>
            </a:pPr>
            <a:r>
              <a:rPr lang="en-US" altLang="en-US" dirty="0"/>
              <a:t>Growth opportunities not exploited </a:t>
            </a:r>
          </a:p>
          <a:p>
            <a:pPr marL="914400" lvl="1" indent="-514350">
              <a:buFontTx/>
              <a:buAutoNum type="arabicPeriod"/>
            </a:pPr>
            <a:r>
              <a:rPr lang="en-US" altLang="en-US" dirty="0"/>
              <a:t>Bad firms survive in the market</a:t>
            </a:r>
          </a:p>
          <a:p>
            <a:r>
              <a:rPr lang="en-US" altLang="en-US" dirty="0"/>
              <a:t>What does hinder allocation efficiency?</a:t>
            </a:r>
          </a:p>
          <a:p>
            <a:r>
              <a:rPr lang="en-US" altLang="en-US" dirty="0"/>
              <a:t>A long list: fiscal burden, </a:t>
            </a:r>
            <a:r>
              <a:rPr lang="en-US" altLang="en-US" dirty="0" err="1"/>
              <a:t>labour</a:t>
            </a:r>
            <a:r>
              <a:rPr lang="en-US" altLang="en-US" dirty="0"/>
              <a:t> market, bureaucracy …</a:t>
            </a:r>
          </a:p>
          <a:p>
            <a:r>
              <a:rPr lang="en-US" altLang="en-US" dirty="0"/>
              <a:t>They where already there, but with a more “complicated” world, they have become more important</a:t>
            </a:r>
          </a:p>
          <a:p>
            <a:endParaRPr lang="it-IT" altLang="en-US" dirty="0"/>
          </a:p>
          <a:p>
            <a:endParaRPr lang="it-IT" altLang="en-US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3082925"/>
          </a:xfrm>
        </p:spPr>
        <p:txBody>
          <a:bodyPr/>
          <a:lstStyle/>
          <a:p>
            <a:r>
              <a:rPr lang="it-IT" altLang="en-US" b="1">
                <a:solidFill>
                  <a:srgbClr val="FF0000"/>
                </a:solidFill>
              </a:rPr>
              <a:t>Result #2:</a:t>
            </a:r>
            <a:br>
              <a:rPr lang="it-IT" altLang="en-US" b="1">
                <a:solidFill>
                  <a:srgbClr val="FF0000"/>
                </a:solidFill>
              </a:rPr>
            </a:br>
            <a:r>
              <a:rPr lang="it-IT" altLang="en-US" b="1">
                <a:solidFill>
                  <a:srgbClr val="FF0000"/>
                </a:solidFill>
              </a:rPr>
              <a:t>Importance of Allocation Efficiency/Business Growth</a:t>
            </a:r>
            <a:endParaRPr lang="it-IT" alt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188" y="3500438"/>
            <a:ext cx="8329612" cy="2625725"/>
          </a:xfrm>
        </p:spPr>
        <p:txBody>
          <a:bodyPr/>
          <a:lstStyle/>
          <a:p>
            <a:pPr>
              <a:defRPr/>
            </a:pPr>
            <a:r>
              <a:rPr lang="it-IT" i="1" dirty="0" err="1"/>
              <a:t>Implications</a:t>
            </a:r>
            <a:r>
              <a:rPr lang="it-IT" i="1" dirty="0"/>
              <a:t>: </a:t>
            </a:r>
          </a:p>
          <a:p>
            <a:pPr lvl="1">
              <a:defRPr/>
            </a:pPr>
            <a:r>
              <a:rPr lang="it-IT" sz="3200" i="1" dirty="0">
                <a:ea typeface="+mn-ea"/>
                <a:cs typeface="+mn-cs"/>
              </a:rPr>
              <a:t>Policies to support businesses</a:t>
            </a:r>
            <a:endParaRPr lang="it-IT" sz="2800" i="1" dirty="0">
              <a:ea typeface="+mn-ea"/>
              <a:cs typeface="+mn-cs"/>
            </a:endParaRPr>
          </a:p>
          <a:p>
            <a:pPr lvl="1">
              <a:defRPr/>
            </a:pPr>
            <a:r>
              <a:rPr lang="it-IT" sz="3200" i="1" dirty="0">
                <a:ea typeface="+mn-ea"/>
                <a:cs typeface="+mn-cs"/>
              </a:rPr>
              <a:t>Welfare policies </a:t>
            </a:r>
            <a:r>
              <a:rPr lang="it-IT" sz="3200" i="1" dirty="0" err="1">
                <a:ea typeface="+mn-ea"/>
                <a:cs typeface="+mn-cs"/>
              </a:rPr>
              <a:t>enabling</a:t>
            </a:r>
            <a:r>
              <a:rPr lang="it-IT" sz="3200" i="1" dirty="0">
                <a:ea typeface="+mn-ea"/>
                <a:cs typeface="+mn-cs"/>
              </a:rPr>
              <a:t> factors </a:t>
            </a:r>
            <a:r>
              <a:rPr lang="it-IT" sz="3200" i="1" dirty="0" err="1">
                <a:ea typeface="+mn-ea"/>
                <a:cs typeface="+mn-cs"/>
              </a:rPr>
              <a:t>mobility</a:t>
            </a:r>
            <a:endParaRPr lang="it-IT" sz="3200" i="1" dirty="0">
              <a:ea typeface="+mn-ea"/>
              <a:cs typeface="+mn-cs"/>
            </a:endParaRPr>
          </a:p>
          <a:p>
            <a:pPr lvl="1">
              <a:defRPr/>
            </a:pPr>
            <a:r>
              <a:rPr lang="it-IT" sz="3200" i="1" dirty="0"/>
              <a:t>ACE, JOBS ACT</a:t>
            </a:r>
            <a:endParaRPr lang="it-IT" sz="3200" i="1" dirty="0">
              <a:ea typeface="+mn-ea"/>
              <a:cs typeface="+mn-cs"/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olo 1"/>
          <p:cNvSpPr>
            <a:spLocks noGrp="1"/>
          </p:cNvSpPr>
          <p:nvPr>
            <p:ph type="title"/>
          </p:nvPr>
        </p:nvSpPr>
        <p:spPr>
          <a:xfrm>
            <a:off x="914400" y="260350"/>
            <a:ext cx="8229600" cy="1143000"/>
          </a:xfrm>
        </p:spPr>
        <p:txBody>
          <a:bodyPr/>
          <a:lstStyle/>
          <a:p>
            <a:r>
              <a:rPr lang="it-IT" altLang="en-US" sz="3400" b="1">
                <a:solidFill>
                  <a:srgbClr val="0000CC"/>
                </a:solidFill>
              </a:rPr>
              <a:t>Corporate governance,  finance and management</a:t>
            </a:r>
            <a:endParaRPr lang="en-US" altLang="en-US" sz="3400" b="1">
              <a:solidFill>
                <a:srgbClr val="0000CC"/>
              </a:solidFill>
            </a:endParaRPr>
          </a:p>
        </p:txBody>
      </p:sp>
      <p:sp>
        <p:nvSpPr>
          <p:cNvPr id="12" name="Segnaposto contenuto 2"/>
          <p:cNvSpPr>
            <a:spLocks noGrp="1"/>
          </p:cNvSpPr>
          <p:nvPr>
            <p:ph idx="1"/>
          </p:nvPr>
        </p:nvSpPr>
        <p:spPr>
          <a:xfrm>
            <a:off x="900113" y="1412875"/>
            <a:ext cx="8101012" cy="4525963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it-IT" sz="2800" dirty="0" err="1"/>
              <a:t>Intangible</a:t>
            </a:r>
            <a:r>
              <a:rPr lang="it-IT" sz="2800" dirty="0"/>
              <a:t> </a:t>
            </a:r>
            <a:r>
              <a:rPr lang="it-IT" sz="2800" dirty="0" err="1"/>
              <a:t>Assets</a:t>
            </a:r>
            <a:r>
              <a:rPr lang="it-IT" sz="2800" dirty="0"/>
              <a:t>:</a:t>
            </a:r>
          </a:p>
          <a:p>
            <a:pPr lvl="1">
              <a:buFontTx/>
              <a:buAutoNum type="arabicPeriod"/>
              <a:defRPr/>
            </a:pPr>
            <a:r>
              <a:rPr lang="it-IT" sz="2400" dirty="0">
                <a:solidFill>
                  <a:srgbClr val="FF0000"/>
                </a:solidFill>
              </a:rPr>
              <a:t>High </a:t>
            </a:r>
            <a:r>
              <a:rPr lang="it-IT" sz="2400" dirty="0" err="1">
                <a:solidFill>
                  <a:srgbClr val="FF0000"/>
                </a:solidFill>
              </a:rPr>
              <a:t>Risk</a:t>
            </a:r>
            <a:endParaRPr lang="it-IT" sz="2400" dirty="0">
              <a:solidFill>
                <a:srgbClr val="FF0000"/>
              </a:solidFill>
            </a:endParaRPr>
          </a:p>
          <a:p>
            <a:pPr lvl="2">
              <a:defRPr/>
            </a:pPr>
            <a:r>
              <a:rPr lang="it-IT" sz="2000" dirty="0"/>
              <a:t>Family </a:t>
            </a:r>
            <a:r>
              <a:rPr lang="it-IT" sz="2000" dirty="0" err="1"/>
              <a:t>owned</a:t>
            </a:r>
            <a:r>
              <a:rPr lang="it-IT" sz="2000" dirty="0"/>
              <a:t> </a:t>
            </a:r>
            <a:r>
              <a:rPr lang="it-IT" sz="2000" dirty="0" err="1"/>
              <a:t>businesses</a:t>
            </a:r>
            <a:r>
              <a:rPr lang="it-IT" sz="2000" dirty="0"/>
              <a:t> </a:t>
            </a:r>
            <a:r>
              <a:rPr lang="it-IT" sz="2000" dirty="0" err="1"/>
              <a:t>feature</a:t>
            </a:r>
            <a:r>
              <a:rPr lang="it-IT" sz="2000" dirty="0"/>
              <a:t> low </a:t>
            </a:r>
            <a:r>
              <a:rPr lang="it-IT" sz="2000" dirty="0" err="1"/>
              <a:t>diversification</a:t>
            </a:r>
            <a:endParaRPr lang="it-IT" sz="2000" dirty="0"/>
          </a:p>
          <a:p>
            <a:pPr lvl="2">
              <a:defRPr/>
            </a:pPr>
            <a:r>
              <a:rPr lang="it-IT" sz="2000" dirty="0" err="1"/>
              <a:t>Require</a:t>
            </a:r>
            <a:r>
              <a:rPr lang="it-IT" sz="2000" dirty="0"/>
              <a:t> </a:t>
            </a:r>
            <a:r>
              <a:rPr lang="it-IT" sz="2000" dirty="0" err="1"/>
              <a:t>equity</a:t>
            </a:r>
            <a:r>
              <a:rPr lang="it-IT" sz="2000" dirty="0"/>
              <a:t> </a:t>
            </a:r>
            <a:r>
              <a:rPr lang="it-IT" sz="2000" dirty="0" err="1"/>
              <a:t>investment</a:t>
            </a:r>
            <a:endParaRPr lang="it-IT" sz="2000" dirty="0"/>
          </a:p>
          <a:p>
            <a:pPr lvl="1">
              <a:buFontTx/>
              <a:buAutoNum type="arabicPeriod"/>
              <a:defRPr/>
            </a:pPr>
            <a:r>
              <a:rPr lang="it-IT" sz="2400" dirty="0" err="1">
                <a:solidFill>
                  <a:srgbClr val="FF0000"/>
                </a:solidFill>
              </a:rPr>
              <a:t>Require</a:t>
            </a:r>
            <a:r>
              <a:rPr lang="it-IT" sz="2400" dirty="0">
                <a:solidFill>
                  <a:srgbClr val="FF0000"/>
                </a:solidFill>
              </a:rPr>
              <a:t> </a:t>
            </a:r>
            <a:r>
              <a:rPr lang="it-IT" sz="2400" dirty="0" err="1">
                <a:solidFill>
                  <a:srgbClr val="FF0000"/>
                </a:solidFill>
              </a:rPr>
              <a:t>specific</a:t>
            </a:r>
            <a:r>
              <a:rPr lang="it-IT" sz="2400" dirty="0">
                <a:solidFill>
                  <a:srgbClr val="FF0000"/>
                </a:solidFill>
              </a:rPr>
              <a:t> </a:t>
            </a:r>
            <a:r>
              <a:rPr lang="it-IT" sz="2400" dirty="0" err="1">
                <a:solidFill>
                  <a:srgbClr val="FF0000"/>
                </a:solidFill>
              </a:rPr>
              <a:t>managerial</a:t>
            </a:r>
            <a:r>
              <a:rPr lang="it-IT" sz="2400" dirty="0">
                <a:solidFill>
                  <a:srgbClr val="FF0000"/>
                </a:solidFill>
              </a:rPr>
              <a:t> </a:t>
            </a:r>
            <a:r>
              <a:rPr lang="it-IT" sz="2400" dirty="0" err="1">
                <a:solidFill>
                  <a:srgbClr val="FF0000"/>
                </a:solidFill>
              </a:rPr>
              <a:t>skills</a:t>
            </a:r>
            <a:endParaRPr lang="it-IT" sz="2400" dirty="0">
              <a:solidFill>
                <a:srgbClr val="FF0000"/>
              </a:solidFill>
            </a:endParaRPr>
          </a:p>
          <a:p>
            <a:pPr lvl="2">
              <a:defRPr/>
            </a:pPr>
            <a:r>
              <a:rPr lang="it-IT" sz="2000" dirty="0" err="1"/>
              <a:t>Need</a:t>
            </a:r>
            <a:r>
              <a:rPr lang="it-IT" sz="2000" dirty="0"/>
              <a:t> </a:t>
            </a:r>
            <a:r>
              <a:rPr lang="it-IT" sz="2000" dirty="0" err="1"/>
              <a:t>to</a:t>
            </a:r>
            <a:r>
              <a:rPr lang="it-IT" sz="2000" dirty="0"/>
              <a:t> </a:t>
            </a:r>
            <a:r>
              <a:rPr lang="it-IT" sz="2000" dirty="0" err="1"/>
              <a:t>hire</a:t>
            </a:r>
            <a:r>
              <a:rPr lang="it-IT" sz="2000" dirty="0"/>
              <a:t> </a:t>
            </a:r>
            <a:r>
              <a:rPr lang="it-IT" sz="2000" dirty="0" err="1"/>
              <a:t>managers</a:t>
            </a:r>
            <a:r>
              <a:rPr lang="it-IT" sz="2000" dirty="0"/>
              <a:t> </a:t>
            </a:r>
            <a:r>
              <a:rPr lang="it-IT" sz="2000" dirty="0" err="1"/>
              <a:t>outside</a:t>
            </a:r>
            <a:r>
              <a:rPr lang="it-IT" sz="2000" dirty="0"/>
              <a:t> the family </a:t>
            </a:r>
            <a:r>
              <a:rPr lang="it-IT" sz="2000" dirty="0" err="1"/>
              <a:t>circle</a:t>
            </a:r>
            <a:endParaRPr lang="it-IT" sz="2000" dirty="0"/>
          </a:p>
          <a:p>
            <a:pPr lvl="1">
              <a:buFontTx/>
              <a:buAutoNum type="arabicPeriod"/>
              <a:defRPr/>
            </a:pPr>
            <a:r>
              <a:rPr lang="it-IT" sz="2400" dirty="0" err="1">
                <a:solidFill>
                  <a:srgbClr val="FF0000"/>
                </a:solidFill>
              </a:rPr>
              <a:t>Require</a:t>
            </a:r>
            <a:r>
              <a:rPr lang="it-IT" sz="2400" dirty="0">
                <a:solidFill>
                  <a:srgbClr val="FF0000"/>
                </a:solidFill>
              </a:rPr>
              <a:t> </a:t>
            </a:r>
            <a:r>
              <a:rPr lang="it-IT" sz="2400" dirty="0" err="1">
                <a:solidFill>
                  <a:srgbClr val="FF0000"/>
                </a:solidFill>
              </a:rPr>
              <a:t>huge</a:t>
            </a:r>
            <a:r>
              <a:rPr lang="it-IT" sz="2400" dirty="0">
                <a:solidFill>
                  <a:srgbClr val="FF0000"/>
                </a:solidFill>
              </a:rPr>
              <a:t> </a:t>
            </a:r>
            <a:r>
              <a:rPr lang="it-IT" sz="2400" dirty="0" err="1">
                <a:solidFill>
                  <a:srgbClr val="FF0000"/>
                </a:solidFill>
              </a:rPr>
              <a:t>financial</a:t>
            </a:r>
            <a:r>
              <a:rPr lang="it-IT" sz="2400" dirty="0">
                <a:solidFill>
                  <a:srgbClr val="FF0000"/>
                </a:solidFill>
              </a:rPr>
              <a:t> </a:t>
            </a:r>
            <a:r>
              <a:rPr lang="it-IT" sz="2400" dirty="0" err="1">
                <a:solidFill>
                  <a:srgbClr val="FF0000"/>
                </a:solidFill>
              </a:rPr>
              <a:t>resources</a:t>
            </a:r>
            <a:endParaRPr lang="it-IT" sz="2400" dirty="0">
              <a:solidFill>
                <a:srgbClr val="FF0000"/>
              </a:solidFill>
            </a:endParaRPr>
          </a:p>
          <a:p>
            <a:pPr lvl="2">
              <a:defRPr/>
            </a:pPr>
            <a:r>
              <a:rPr lang="it-IT" sz="2000" dirty="0" err="1"/>
              <a:t>Size</a:t>
            </a:r>
            <a:r>
              <a:rPr lang="it-IT" sz="2000" dirty="0"/>
              <a:t> and </a:t>
            </a:r>
            <a:r>
              <a:rPr lang="it-IT" sz="2000" dirty="0" err="1"/>
              <a:t>capitalization</a:t>
            </a:r>
            <a:endParaRPr lang="it-IT" sz="2000" dirty="0"/>
          </a:p>
          <a:p>
            <a:pPr>
              <a:defRPr/>
            </a:pPr>
            <a:r>
              <a:rPr lang="it-IT" sz="2800" dirty="0" err="1"/>
              <a:t>Italian</a:t>
            </a:r>
            <a:r>
              <a:rPr lang="it-IT" sz="2800" dirty="0"/>
              <a:t> </a:t>
            </a:r>
            <a:r>
              <a:rPr lang="it-IT" sz="2800" dirty="0" err="1"/>
              <a:t>businesses</a:t>
            </a:r>
            <a:r>
              <a:rPr lang="it-IT" sz="2800" dirty="0"/>
              <a:t> </a:t>
            </a:r>
            <a:r>
              <a:rPr lang="it-IT" sz="2800" dirty="0" err="1"/>
              <a:t>lack</a:t>
            </a:r>
            <a:r>
              <a:rPr lang="it-IT" sz="2800" dirty="0"/>
              <a:t> </a:t>
            </a:r>
            <a:r>
              <a:rPr lang="it-IT" sz="2800" dirty="0" err="1"/>
              <a:t>these</a:t>
            </a:r>
            <a:r>
              <a:rPr lang="it-IT" sz="2800" dirty="0"/>
              <a:t> </a:t>
            </a:r>
            <a:r>
              <a:rPr lang="it-IT" sz="2800" dirty="0" err="1"/>
              <a:t>characteristics</a:t>
            </a:r>
            <a:r>
              <a:rPr lang="it-IT" sz="2800" dirty="0"/>
              <a:t>: SME </a:t>
            </a:r>
            <a:r>
              <a:rPr lang="it-IT" sz="2800" dirty="0" err="1"/>
              <a:t>form</a:t>
            </a:r>
            <a:r>
              <a:rPr lang="it-IT" sz="2800" dirty="0"/>
              <a:t> the </a:t>
            </a:r>
            <a:r>
              <a:rPr lang="it-IT" sz="2800" err="1"/>
              <a:t>main</a:t>
            </a:r>
            <a:r>
              <a:rPr lang="it-IT" sz="2800"/>
              <a:t> structure, </a:t>
            </a:r>
            <a:r>
              <a:rPr lang="it-IT" sz="2800" dirty="0" err="1"/>
              <a:t>but</a:t>
            </a:r>
            <a:r>
              <a:rPr lang="it-IT" sz="2800" dirty="0"/>
              <a:t> </a:t>
            </a:r>
            <a:r>
              <a:rPr lang="it-IT" sz="2800" dirty="0" err="1"/>
              <a:t>cannot</a:t>
            </a:r>
            <a:r>
              <a:rPr lang="it-IT" sz="2800" dirty="0"/>
              <a:t> </a:t>
            </a:r>
            <a:r>
              <a:rPr lang="it-IT" sz="2800" dirty="0" err="1"/>
              <a:t>be</a:t>
            </a:r>
            <a:r>
              <a:rPr lang="it-IT" sz="2800" dirty="0"/>
              <a:t> </a:t>
            </a:r>
            <a:r>
              <a:rPr lang="it-IT" sz="2800" dirty="0" err="1"/>
              <a:t>left</a:t>
            </a:r>
            <a:r>
              <a:rPr lang="it-IT" sz="2800" dirty="0"/>
              <a:t> alone and the </a:t>
            </a:r>
            <a:r>
              <a:rPr lang="it-IT" sz="2800" dirty="0" err="1"/>
              <a:t>framework</a:t>
            </a:r>
            <a:r>
              <a:rPr lang="it-IT" sz="2800" dirty="0"/>
              <a:t> </a:t>
            </a:r>
            <a:r>
              <a:rPr lang="it-IT" sz="2800" dirty="0" err="1"/>
              <a:t>must</a:t>
            </a:r>
            <a:r>
              <a:rPr lang="it-IT" sz="2800" dirty="0"/>
              <a:t> </a:t>
            </a:r>
            <a:r>
              <a:rPr lang="it-IT" sz="2800" dirty="0" err="1"/>
              <a:t>be</a:t>
            </a:r>
            <a:r>
              <a:rPr lang="it-IT" sz="2800" dirty="0"/>
              <a:t> </a:t>
            </a:r>
            <a:r>
              <a:rPr lang="it-IT" sz="2800" dirty="0" err="1"/>
              <a:t>expanded</a:t>
            </a:r>
            <a:endParaRPr lang="it-IT" sz="2800" dirty="0"/>
          </a:p>
          <a:p>
            <a:pPr>
              <a:buFontTx/>
              <a:buNone/>
              <a:defRPr/>
            </a:pPr>
            <a:endParaRPr lang="en-US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en-US" sz="3400" b="1">
                <a:solidFill>
                  <a:srgbClr val="0000CC"/>
                </a:solidFill>
              </a:rPr>
              <a:t>Focus: Corporate governance and finance</a:t>
            </a:r>
          </a:p>
        </p:txBody>
      </p:sp>
      <p:sp>
        <p:nvSpPr>
          <p:cNvPr id="48131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800"/>
              <a:t>Two related and important aspects</a:t>
            </a:r>
          </a:p>
          <a:p>
            <a:pPr eaLnBrk="1" hangingPunct="1"/>
            <a:r>
              <a:rPr lang="en-US" altLang="en-US" sz="2800"/>
              <a:t>Case studies: family entrepreneurs very cautious in adopting growth strategies</a:t>
            </a:r>
          </a:p>
          <a:p>
            <a:pPr eaLnBrk="1" hangingPunct="1"/>
            <a:r>
              <a:rPr lang="en-US" altLang="en-US" sz="2800"/>
              <a:t>Priority is not to loose firm control</a:t>
            </a:r>
          </a:p>
          <a:p>
            <a:pPr eaLnBrk="1" hangingPunct="1"/>
            <a:r>
              <a:rPr lang="en-US" altLang="en-US" sz="2800"/>
              <a:t>Tend to be hostile to equity and managerial outside contributions</a:t>
            </a:r>
          </a:p>
          <a:p>
            <a:pPr eaLnBrk="1" hangingPunct="1"/>
            <a:r>
              <a:rPr lang="en-US" altLang="en-US" sz="2800"/>
              <a:t>Difficulties in management turnover, though with some positive recent evidence (</a:t>
            </a:r>
            <a:r>
              <a:rPr lang="en-US" altLang="en-US" sz="2800">
                <a:solidFill>
                  <a:srgbClr val="FF6600"/>
                </a:solidFill>
                <a:hlinkClick r:id="rId2" action="ppaction://hlinksldjump"/>
              </a:rPr>
              <a:t>Tab.4, Fig.4</a:t>
            </a:r>
            <a:r>
              <a:rPr lang="en-US" altLang="en-US" sz="2800"/>
              <a:t>)</a:t>
            </a: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olo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</p:spPr>
        <p:txBody>
          <a:bodyPr/>
          <a:lstStyle/>
          <a:p>
            <a:r>
              <a:rPr lang="en-US" altLang="en-US" sz="3400" b="1">
                <a:solidFill>
                  <a:srgbClr val="0000CC"/>
                </a:solidFill>
              </a:rPr>
              <a:t>Firm Size</a:t>
            </a:r>
          </a:p>
        </p:txBody>
      </p:sp>
      <p:sp>
        <p:nvSpPr>
          <p:cNvPr id="10" name="Segnaposto contenuto 5"/>
          <p:cNvSpPr>
            <a:spLocks noGrp="1"/>
          </p:cNvSpPr>
          <p:nvPr>
            <p:ph idx="1"/>
          </p:nvPr>
        </p:nvSpPr>
        <p:spPr>
          <a:xfrm>
            <a:off x="395288" y="1196975"/>
            <a:ext cx="8229600" cy="4813300"/>
          </a:xfrm>
        </p:spPr>
        <p:txBody>
          <a:bodyPr>
            <a:normAutofit fontScale="85000" lnSpcReduction="10000"/>
          </a:bodyPr>
          <a:lstStyle/>
          <a:p>
            <a:pPr algn="ctr">
              <a:buFontTx/>
              <a:buNone/>
              <a:defRPr/>
            </a:pPr>
            <a:r>
              <a:rPr lang="en-US" sz="2400" dirty="0"/>
              <a:t>% of </a:t>
            </a:r>
            <a:r>
              <a:rPr lang="en-US" sz="2400"/>
              <a:t>exporting firms, </a:t>
            </a:r>
            <a:r>
              <a:rPr lang="en-US" sz="2400" dirty="0"/>
              <a:t>by size</a:t>
            </a:r>
          </a:p>
          <a:p>
            <a:pPr algn="ctr">
              <a:buFontTx/>
              <a:buNone/>
              <a:defRPr/>
            </a:pPr>
            <a:endParaRPr lang="it-IT" sz="1800" dirty="0"/>
          </a:p>
          <a:p>
            <a:pPr algn="ctr">
              <a:buFontTx/>
              <a:buNone/>
              <a:defRPr/>
            </a:pPr>
            <a:endParaRPr lang="it-IT" sz="1800" dirty="0"/>
          </a:p>
          <a:p>
            <a:pPr algn="ctr">
              <a:buFontTx/>
              <a:buNone/>
              <a:defRPr/>
            </a:pPr>
            <a:endParaRPr lang="it-IT" sz="1800" dirty="0"/>
          </a:p>
          <a:p>
            <a:pPr algn="ctr">
              <a:buFontTx/>
              <a:buNone/>
              <a:defRPr/>
            </a:pPr>
            <a:endParaRPr lang="it-IT" sz="1800" dirty="0"/>
          </a:p>
          <a:p>
            <a:pPr algn="ctr">
              <a:buFontTx/>
              <a:buNone/>
              <a:defRPr/>
            </a:pPr>
            <a:endParaRPr lang="it-IT" sz="1800" dirty="0"/>
          </a:p>
          <a:p>
            <a:pPr algn="ctr">
              <a:buFontTx/>
              <a:buNone/>
              <a:defRPr/>
            </a:pPr>
            <a:endParaRPr lang="it-IT" sz="1800" dirty="0"/>
          </a:p>
          <a:p>
            <a:pPr algn="ctr">
              <a:buFontTx/>
              <a:buNone/>
              <a:defRPr/>
            </a:pPr>
            <a:endParaRPr lang="it-IT" sz="1800" dirty="0"/>
          </a:p>
          <a:p>
            <a:pPr algn="ctr">
              <a:buFontTx/>
              <a:buNone/>
              <a:defRPr/>
            </a:pPr>
            <a:endParaRPr lang="it-IT" sz="1800" dirty="0"/>
          </a:p>
          <a:p>
            <a:pPr algn="ctr">
              <a:buFontTx/>
              <a:buNone/>
              <a:defRPr/>
            </a:pPr>
            <a:endParaRPr lang="it-IT" sz="1400" dirty="0"/>
          </a:p>
          <a:p>
            <a:pPr algn="ctr">
              <a:buFontTx/>
              <a:buNone/>
              <a:defRPr/>
            </a:pPr>
            <a:endParaRPr lang="it-IT" sz="1400" dirty="0"/>
          </a:p>
          <a:p>
            <a:pPr algn="ctr">
              <a:buFontTx/>
              <a:buNone/>
              <a:defRPr/>
            </a:pPr>
            <a:endParaRPr lang="it-IT" sz="1400" dirty="0"/>
          </a:p>
          <a:p>
            <a:pPr algn="ctr">
              <a:buFontTx/>
              <a:buNone/>
              <a:defRPr/>
            </a:pPr>
            <a:endParaRPr lang="it-IT" sz="1400" dirty="0"/>
          </a:p>
          <a:p>
            <a:pPr algn="ctr">
              <a:buFontTx/>
              <a:buNone/>
              <a:defRPr/>
            </a:pPr>
            <a:endParaRPr lang="it-IT" sz="1400" dirty="0"/>
          </a:p>
          <a:p>
            <a:pPr algn="ctr">
              <a:buFontTx/>
              <a:buNone/>
              <a:defRPr/>
            </a:pPr>
            <a:endParaRPr lang="it-IT" sz="1400" dirty="0"/>
          </a:p>
          <a:p>
            <a:pPr algn="ctr">
              <a:buFontTx/>
              <a:buNone/>
              <a:defRPr/>
            </a:pPr>
            <a:r>
              <a:rPr lang="it-IT" sz="1400" dirty="0"/>
              <a:t>Source: </a:t>
            </a:r>
            <a:r>
              <a:rPr lang="en-US" sz="1400" dirty="0"/>
              <a:t>The Global Operations of </a:t>
            </a:r>
            <a:r>
              <a:rPr lang="en-US" sz="1400"/>
              <a:t>European Firms, </a:t>
            </a:r>
            <a:r>
              <a:rPr lang="en-US" sz="1400" dirty="0"/>
              <a:t>Navaretti Bugamelli </a:t>
            </a:r>
            <a:r>
              <a:rPr lang="en-US" sz="1400" dirty="0" err="1"/>
              <a:t>Schivardi</a:t>
            </a:r>
            <a:endParaRPr lang="en-US" sz="1400" dirty="0"/>
          </a:p>
          <a:p>
            <a:pPr>
              <a:buFont typeface="Wingdings" pitchFamily="2" charset="2"/>
              <a:buChar char="§"/>
              <a:defRPr/>
            </a:pPr>
            <a:r>
              <a:rPr lang="en-US" sz="2800" dirty="0"/>
              <a:t>Small Italian firms more export oriented but size is a weakness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2800" dirty="0"/>
              <a:t>Export would increase by 37% with the German size structure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graphicFrame>
        <p:nvGraphicFramePr>
          <p:cNvPr id="14" name="Tabella 13"/>
          <p:cNvGraphicFramePr>
            <a:graphicFrameLocks noGrp="1"/>
          </p:cNvGraphicFramePr>
          <p:nvPr/>
        </p:nvGraphicFramePr>
        <p:xfrm>
          <a:off x="827088" y="1628775"/>
          <a:ext cx="7058027" cy="2952750"/>
        </p:xfrm>
        <a:graphic>
          <a:graphicData uri="http://schemas.openxmlformats.org/drawingml/2006/table">
            <a:tbl>
              <a:tblPr/>
              <a:tblGrid>
                <a:gridCol w="17616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10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10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10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10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3012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10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103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9212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i="1" noProof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Size Class</a:t>
                      </a:r>
                      <a:endParaRPr lang="en-US" sz="2400" noProof="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AUT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FRA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GER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HUN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ITA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SPA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UK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10-19</a:t>
                      </a:r>
                      <a:endParaRPr lang="en-US" sz="2400" noProof="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69.8</a:t>
                      </a:r>
                      <a:endParaRPr lang="en-US" sz="2400" noProof="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44.7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45.7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58.0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65.4</a:t>
                      </a:r>
                      <a:endParaRPr lang="en-US" sz="2400" noProof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51.2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54.9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20-49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63.8</a:t>
                      </a:r>
                      <a:endParaRPr lang="en-US" sz="2400" noProof="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59.1</a:t>
                      </a:r>
                      <a:endParaRPr lang="en-US" sz="2400" noProof="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65.4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64.7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73.3</a:t>
                      </a:r>
                      <a:endParaRPr lang="en-US" sz="2400" noProof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63.5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62.8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50-249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88.6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75.4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78.2</a:t>
                      </a:r>
                      <a:endParaRPr lang="en-US" sz="2400" noProof="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79.3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86.6</a:t>
                      </a:r>
                      <a:endParaRPr lang="en-US" sz="2400" noProof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76.2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76.8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more than 249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90.8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87.6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84.0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97.4</a:t>
                      </a:r>
                      <a:endParaRPr lang="en-US" sz="2400" noProof="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92.6</a:t>
                      </a:r>
                      <a:endParaRPr lang="en-US" sz="2400" noProof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88.0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80.7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Total 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72.6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57.9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63.4</a:t>
                      </a:r>
                      <a:endParaRPr lang="en-US" sz="2400" noProof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67.3</a:t>
                      </a:r>
                      <a:endParaRPr lang="en-US" sz="2400" noProof="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72.2</a:t>
                      </a:r>
                      <a:endParaRPr lang="en-US" sz="2400" noProof="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61.1</a:t>
                      </a:r>
                      <a:endParaRPr lang="en-US" sz="2400" noProof="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000" noProof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64.0</a:t>
                      </a:r>
                      <a:endParaRPr lang="en-US" sz="2400" noProof="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8" marR="4445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olo 1"/>
          <p:cNvSpPr>
            <a:spLocks noGrp="1"/>
          </p:cNvSpPr>
          <p:nvPr>
            <p:ph type="title"/>
          </p:nvPr>
        </p:nvSpPr>
        <p:spPr>
          <a:xfrm>
            <a:off x="285750" y="357188"/>
            <a:ext cx="8229600" cy="1143000"/>
          </a:xfrm>
        </p:spPr>
        <p:txBody>
          <a:bodyPr/>
          <a:lstStyle/>
          <a:p>
            <a:r>
              <a:rPr lang="en-GB" altLang="en-US" sz="3400" b="1">
                <a:solidFill>
                  <a:srgbClr val="0000CC"/>
                </a:solidFill>
              </a:rPr>
              <a:t>Control</a:t>
            </a:r>
            <a:r>
              <a:rPr lang="it-IT" altLang="en-US" sz="3400" b="1">
                <a:solidFill>
                  <a:srgbClr val="0000CC"/>
                </a:solidFill>
              </a:rPr>
              <a:t> and Finance, 2</a:t>
            </a:r>
          </a:p>
        </p:txBody>
      </p:sp>
      <p:sp>
        <p:nvSpPr>
          <p:cNvPr id="57347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/>
              <a:t>Market for corporate control undeveloped</a:t>
            </a:r>
          </a:p>
          <a:p>
            <a:pPr lvl="1"/>
            <a:r>
              <a:rPr lang="en-US" altLang="en-US"/>
              <a:t>Family owned firms are good in some context, bad in other</a:t>
            </a:r>
          </a:p>
          <a:p>
            <a:pPr lvl="1"/>
            <a:r>
              <a:rPr lang="en-US" altLang="en-US"/>
              <a:t>Especially not well behaving when facing the opportunity to grow in scale</a:t>
            </a:r>
          </a:p>
          <a:p>
            <a:pPr lvl="1"/>
            <a:r>
              <a:rPr lang="en-US" altLang="en-US"/>
              <a:t>Bank debt is good to finance physical capital, not for intangibles</a:t>
            </a:r>
          </a:p>
          <a:p>
            <a:pPr lvl="1"/>
            <a:r>
              <a:rPr lang="en-US" altLang="en-US"/>
              <a:t>More equity needed</a:t>
            </a:r>
          </a:p>
          <a:p>
            <a:endParaRPr lang="it-IT" altLang="en-US"/>
          </a:p>
          <a:p>
            <a:endParaRPr lang="it-IT" altLang="en-US"/>
          </a:p>
          <a:p>
            <a:endParaRPr lang="it-IT" alt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olo 1"/>
          <p:cNvSpPr>
            <a:spLocks noGrp="1"/>
          </p:cNvSpPr>
          <p:nvPr>
            <p:ph type="title"/>
          </p:nvPr>
        </p:nvSpPr>
        <p:spPr>
          <a:xfrm>
            <a:off x="395288" y="333375"/>
            <a:ext cx="8229600" cy="1143000"/>
          </a:xfrm>
        </p:spPr>
        <p:txBody>
          <a:bodyPr/>
          <a:lstStyle/>
          <a:p>
            <a:r>
              <a:rPr lang="it-IT" altLang="en-US" sz="3400" b="1">
                <a:solidFill>
                  <a:srgbClr val="0000CC"/>
                </a:solidFill>
              </a:rPr>
              <a:t>Ownership and Finance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  <p:sp>
        <p:nvSpPr>
          <p:cNvPr id="61443" name="Rectangle 1"/>
          <p:cNvSpPr>
            <a:spLocks noChangeArrowheads="1"/>
          </p:cNvSpPr>
          <p:nvPr/>
        </p:nvSpPr>
        <p:spPr bwMode="auto">
          <a:xfrm>
            <a:off x="395288" y="1660525"/>
            <a:ext cx="8424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it-IT" altLang="en-US" sz="2000" dirty="0" err="1">
                <a:latin typeface="+mn-lt"/>
                <a:ea typeface="Calibri" pitchFamily="34" charset="0"/>
                <a:cs typeface="Times New Roman" pitchFamily="18" charset="0"/>
              </a:rPr>
              <a:t>Ownership</a:t>
            </a:r>
            <a:r>
              <a:rPr lang="it-IT" altLang="en-US" sz="2000" dirty="0">
                <a:latin typeface="+mn-lt"/>
                <a:ea typeface="Calibri" pitchFamily="34" charset="0"/>
                <a:cs typeface="Times New Roman" pitchFamily="18" charset="0"/>
              </a:rPr>
              <a:t> and Financial </a:t>
            </a:r>
            <a:r>
              <a:rPr lang="it-IT" altLang="en-US" sz="2000" dirty="0" err="1">
                <a:latin typeface="+mn-lt"/>
                <a:ea typeface="Calibri" pitchFamily="34" charset="0"/>
                <a:cs typeface="Times New Roman" pitchFamily="18" charset="0"/>
              </a:rPr>
              <a:t>Structure</a:t>
            </a:r>
            <a:r>
              <a:rPr lang="it-IT" altLang="en-US" sz="2000" dirty="0">
                <a:latin typeface="+mn-lt"/>
                <a:ea typeface="Calibri" pitchFamily="34" charset="0"/>
                <a:cs typeface="Times New Roman" pitchFamily="18" charset="0"/>
              </a:rPr>
              <a:t> </a:t>
            </a:r>
            <a:r>
              <a:rPr lang="it-IT" altLang="en-US" sz="2000" dirty="0" err="1">
                <a:latin typeface="+mn-lt"/>
                <a:ea typeface="Calibri" pitchFamily="34" charset="0"/>
                <a:cs typeface="Times New Roman" pitchFamily="18" charset="0"/>
              </a:rPr>
              <a:t>of</a:t>
            </a:r>
            <a:r>
              <a:rPr lang="it-IT" altLang="en-US" sz="2000" dirty="0">
                <a:latin typeface="+mn-lt"/>
                <a:ea typeface="Calibri" pitchFamily="34" charset="0"/>
                <a:cs typeface="Times New Roman" pitchFamily="18" charset="0"/>
              </a:rPr>
              <a:t> </a:t>
            </a:r>
            <a:r>
              <a:rPr lang="it-IT" altLang="en-US" sz="2000" dirty="0" err="1">
                <a:latin typeface="+mn-lt"/>
                <a:ea typeface="Calibri" pitchFamily="34" charset="0"/>
                <a:cs typeface="Times New Roman" pitchFamily="18" charset="0"/>
              </a:rPr>
              <a:t>Firms</a:t>
            </a:r>
            <a:r>
              <a:rPr lang="it-IT" altLang="en-US" sz="2000" dirty="0">
                <a:latin typeface="+mn-lt"/>
                <a:ea typeface="Calibri" pitchFamily="34" charset="0"/>
                <a:cs typeface="Times New Roman" pitchFamily="18" charset="0"/>
              </a:rPr>
              <a:t> in 7 </a:t>
            </a:r>
            <a:r>
              <a:rPr lang="it-IT" altLang="en-US" sz="2000" err="1">
                <a:latin typeface="+mn-lt"/>
                <a:ea typeface="Calibri" pitchFamily="34" charset="0"/>
                <a:cs typeface="Times New Roman" pitchFamily="18" charset="0"/>
              </a:rPr>
              <a:t>European</a:t>
            </a:r>
            <a:r>
              <a:rPr lang="it-IT" altLang="en-US" sz="2000">
                <a:latin typeface="+mn-lt"/>
                <a:ea typeface="Calibri" pitchFamily="34" charset="0"/>
                <a:cs typeface="Times New Roman" pitchFamily="18" charset="0"/>
              </a:rPr>
              <a:t> Countries, </a:t>
            </a:r>
            <a:r>
              <a:rPr lang="it-IT" altLang="en-US" sz="2000" dirty="0">
                <a:latin typeface="+mn-lt"/>
                <a:ea typeface="Calibri" pitchFamily="34" charset="0"/>
                <a:cs typeface="Times New Roman" pitchFamily="18" charset="0"/>
              </a:rPr>
              <a:t>2008</a:t>
            </a:r>
            <a:endParaRPr lang="it-IT" altLang="en-US" sz="2800" dirty="0">
              <a:latin typeface="+mn-lt"/>
              <a:ea typeface="Calibri" pitchFamily="34" charset="0"/>
              <a:cs typeface="Times New Roman" pitchFamily="18" charset="0"/>
            </a:endParaRPr>
          </a:p>
        </p:txBody>
      </p:sp>
      <p:graphicFrame>
        <p:nvGraphicFramePr>
          <p:cNvPr id="13" name="Tabella 12"/>
          <p:cNvGraphicFramePr>
            <a:graphicFrameLocks noGrp="1"/>
          </p:cNvGraphicFramePr>
          <p:nvPr/>
        </p:nvGraphicFramePr>
        <p:xfrm>
          <a:off x="539750" y="2152650"/>
          <a:ext cx="8064498" cy="3170238"/>
        </p:xfrm>
        <a:graphic>
          <a:graphicData uri="http://schemas.openxmlformats.org/drawingml/2006/table">
            <a:tbl>
              <a:tblPr/>
              <a:tblGrid>
                <a:gridCol w="18001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23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86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86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867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0867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0867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0867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679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it-IT" sz="2000" dirty="0">
                        <a:solidFill>
                          <a:srgbClr val="000000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AUT</a:t>
                      </a:r>
                      <a:endParaRPr lang="it-IT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FRA</a:t>
                      </a: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GER</a:t>
                      </a: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HUN</a:t>
                      </a: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FF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ITA</a:t>
                      </a: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SPA</a:t>
                      </a: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UK</a:t>
                      </a: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6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 i="1" dirty="0">
                          <a:latin typeface="+mn-lt"/>
                          <a:ea typeface="Calibri"/>
                          <a:cs typeface="Times New Roman"/>
                        </a:rPr>
                        <a:t>% </a:t>
                      </a:r>
                      <a:r>
                        <a:rPr lang="it-IT" sz="2000" i="1" dirty="0" err="1">
                          <a:latin typeface="+mn-lt"/>
                          <a:ea typeface="Calibri"/>
                          <a:cs typeface="Times New Roman"/>
                        </a:rPr>
                        <a:t>of</a:t>
                      </a:r>
                      <a:r>
                        <a:rPr lang="it-IT" sz="2000" i="1" dirty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it-IT" sz="2000" i="1" dirty="0" err="1">
                          <a:latin typeface="+mn-lt"/>
                          <a:ea typeface="Calibri"/>
                          <a:cs typeface="Times New Roman"/>
                        </a:rPr>
                        <a:t>firms</a:t>
                      </a:r>
                      <a:r>
                        <a:rPr lang="it-IT" sz="2000" i="1" baseline="0" dirty="0">
                          <a:latin typeface="+mn-lt"/>
                          <a:ea typeface="Calibri"/>
                          <a:cs typeface="Times New Roman"/>
                        </a:rPr>
                        <a:t>:</a:t>
                      </a:r>
                      <a:endParaRPr lang="it-IT" sz="2000" i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it-IT" sz="2000">
                        <a:solidFill>
                          <a:srgbClr val="000000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it-IT" sz="2000">
                        <a:solidFill>
                          <a:srgbClr val="000000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it-IT" sz="2000">
                        <a:solidFill>
                          <a:srgbClr val="000000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it-IT" sz="2000">
                        <a:solidFill>
                          <a:srgbClr val="000000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it-IT" sz="2000">
                        <a:solidFill>
                          <a:srgbClr val="000000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it-IT" sz="2000">
                        <a:solidFill>
                          <a:srgbClr val="000000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it-IT" sz="2000">
                        <a:solidFill>
                          <a:srgbClr val="000000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1318">
                <a:tc>
                  <a:txBody>
                    <a:bodyPr/>
                    <a:lstStyle/>
                    <a:p>
                      <a:pPr marL="14097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 i="0" dirty="0" err="1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Foreign</a:t>
                      </a:r>
                      <a:r>
                        <a:rPr lang="it-IT" sz="2000" i="0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it-IT" sz="2000" i="0" dirty="0" err="1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Ownership</a:t>
                      </a:r>
                      <a:endParaRPr lang="it-IT" sz="2000" i="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12.8</a:t>
                      </a: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10.3</a:t>
                      </a:r>
                      <a:endParaRPr lang="it-IT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6.3</a:t>
                      </a: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19.8</a:t>
                      </a: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FF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4.1</a:t>
                      </a: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4.5</a:t>
                      </a: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12.2</a:t>
                      </a: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1318">
                <a:tc>
                  <a:txBody>
                    <a:bodyPr/>
                    <a:lstStyle/>
                    <a:p>
                      <a:pPr marL="14097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 i="0" baseline="0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Venture Capital</a:t>
                      </a:r>
                      <a:endParaRPr lang="it-IT" sz="2000" i="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2.2</a:t>
                      </a: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1.9</a:t>
                      </a: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1.3</a:t>
                      </a:r>
                      <a:endParaRPr lang="it-IT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0.9</a:t>
                      </a: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FF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0.5</a:t>
                      </a: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1.0</a:t>
                      </a: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5.7</a:t>
                      </a: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44929">
                <a:tc>
                  <a:txBody>
                    <a:bodyPr/>
                    <a:lstStyle/>
                    <a:p>
                      <a:pPr lvl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 i="0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% </a:t>
                      </a:r>
                      <a:r>
                        <a:rPr lang="it-IT" sz="2000" i="0" dirty="0" err="1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Bank</a:t>
                      </a:r>
                      <a:r>
                        <a:rPr lang="it-IT" sz="2000" i="0" baseline="0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it-IT" sz="2000" i="0" baseline="0" dirty="0" err="1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debt</a:t>
                      </a:r>
                      <a:r>
                        <a:rPr lang="it-IT" sz="2000" i="0" baseline="0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it-IT" sz="2000" i="0" baseline="0" dirty="0" err="1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to</a:t>
                      </a:r>
                      <a:r>
                        <a:rPr lang="it-IT" sz="2000" i="0" baseline="0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 Total </a:t>
                      </a:r>
                      <a:r>
                        <a:rPr lang="it-IT" sz="2000" i="0" baseline="0" dirty="0" err="1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Debt</a:t>
                      </a:r>
                      <a:endParaRPr lang="it-IT" sz="2000" i="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87.0</a:t>
                      </a: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78.7</a:t>
                      </a: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83.9</a:t>
                      </a: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82.9</a:t>
                      </a: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FF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87.5</a:t>
                      </a: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86.4</a:t>
                      </a: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65.2</a:t>
                      </a:r>
                      <a:endParaRPr lang="it-IT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46" marR="4444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8413" name="Rettangolo 4"/>
          <p:cNvSpPr>
            <a:spLocks noChangeArrowheads="1"/>
          </p:cNvSpPr>
          <p:nvPr/>
        </p:nvSpPr>
        <p:spPr bwMode="auto">
          <a:xfrm>
            <a:off x="684213" y="5229225"/>
            <a:ext cx="78486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it-IT" altLang="en-US" sz="1200"/>
              <a:t>Source: </a:t>
            </a:r>
            <a:r>
              <a:rPr lang="en-US" altLang="en-US" sz="1200"/>
              <a:t>The Global Operations of European Firms, Navaretti Bugamelli Schivardi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olo 3"/>
          <p:cNvSpPr>
            <a:spLocks noGrp="1"/>
          </p:cNvSpPr>
          <p:nvPr>
            <p:ph type="title"/>
          </p:nvPr>
        </p:nvSpPr>
        <p:spPr>
          <a:xfrm>
            <a:off x="107950" y="-26988"/>
            <a:ext cx="8820150" cy="1143001"/>
          </a:xfrm>
        </p:spPr>
        <p:txBody>
          <a:bodyPr/>
          <a:lstStyle/>
          <a:p>
            <a:r>
              <a:rPr lang="it-IT" altLang="en-US" sz="3400" b="1">
                <a:solidFill>
                  <a:srgbClr val="0000CC"/>
                </a:solidFill>
              </a:rPr>
              <a:t>Ownership and Control</a:t>
            </a:r>
          </a:p>
        </p:txBody>
      </p:sp>
      <p:sp>
        <p:nvSpPr>
          <p:cNvPr id="11" name="Segnaposto piè di pagina 10"/>
          <p:cNvSpPr>
            <a:spLocks noGrp="1"/>
          </p:cNvSpPr>
          <p:nvPr>
            <p:ph type="ftr" sz="quarter" idx="11"/>
          </p:nvPr>
        </p:nvSpPr>
        <p:spPr>
          <a:xfrm>
            <a:off x="3124200" y="6408738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it-IT" dirty="0"/>
              <a:t>Fabiano Schivardi - LUISS &amp; EIEF</a:t>
            </a:r>
          </a:p>
        </p:txBody>
      </p:sp>
      <p:sp>
        <p:nvSpPr>
          <p:cNvPr id="59395" name="Rettangolo 4"/>
          <p:cNvSpPr>
            <a:spLocks noChangeArrowheads="1"/>
          </p:cNvSpPr>
          <p:nvPr/>
        </p:nvSpPr>
        <p:spPr bwMode="auto">
          <a:xfrm>
            <a:off x="1979613" y="5784850"/>
            <a:ext cx="45370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 altLang="en-US" sz="1400"/>
              <a:t>Source: Bugamelli et al., Bank of Italy, EFIGE data</a:t>
            </a:r>
          </a:p>
        </p:txBody>
      </p:sp>
      <p:graphicFrame>
        <p:nvGraphicFramePr>
          <p:cNvPr id="10" name="Tabella 9"/>
          <p:cNvGraphicFramePr>
            <a:graphicFrameLocks noGrp="1"/>
          </p:cNvGraphicFramePr>
          <p:nvPr/>
        </p:nvGraphicFramePr>
        <p:xfrm>
          <a:off x="1619250" y="836613"/>
          <a:ext cx="6000750" cy="4603748"/>
        </p:xfrm>
        <a:graphic>
          <a:graphicData uri="http://schemas.openxmlformats.org/drawingml/2006/table">
            <a:tbl>
              <a:tblPr/>
              <a:tblGrid>
                <a:gridCol w="11022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550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37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898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990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7062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0" dirty="0">
                          <a:latin typeface="+mn-lt"/>
                          <a:ea typeface="Calibri"/>
                          <a:cs typeface="Times New Roman"/>
                        </a:rPr>
                        <a:t>Family Owned &amp; Family Managed Firms</a:t>
                      </a:r>
                      <a:endParaRPr lang="it-IT" sz="2000" b="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58" marR="6685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16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58" marR="6685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latin typeface="+mn-lt"/>
                          <a:ea typeface="Calibri"/>
                          <a:cs typeface="Times New Roman"/>
                        </a:rPr>
                        <a:t>Family </a:t>
                      </a:r>
                      <a:r>
                        <a:rPr lang="it-IT" sz="2000" dirty="0" err="1">
                          <a:latin typeface="+mn-lt"/>
                          <a:ea typeface="Calibri"/>
                          <a:cs typeface="Times New Roman"/>
                        </a:rPr>
                        <a:t>owned</a:t>
                      </a:r>
                      <a:r>
                        <a:rPr lang="it-IT" sz="2000" dirty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it-IT" sz="2000" dirty="0" err="1">
                          <a:latin typeface="+mn-lt"/>
                          <a:ea typeface="Calibri"/>
                          <a:cs typeface="Times New Roman"/>
                        </a:rPr>
                        <a:t>Firms</a:t>
                      </a:r>
                      <a:endParaRPr lang="it-IT" sz="2000" dirty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latin typeface="+mn-lt"/>
                          <a:ea typeface="Calibri"/>
                          <a:cs typeface="Times New Roman"/>
                        </a:rPr>
                        <a:t>(%)</a:t>
                      </a:r>
                    </a:p>
                  </a:txBody>
                  <a:tcPr marL="66858" marR="66858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2000" dirty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 i="1" dirty="0">
                          <a:latin typeface="+mn-lt"/>
                          <a:ea typeface="Calibri"/>
                          <a:cs typeface="Times New Roman"/>
                        </a:rPr>
                        <a:t>Family </a:t>
                      </a:r>
                      <a:r>
                        <a:rPr lang="it-IT" sz="2000" i="1" dirty="0" err="1">
                          <a:latin typeface="+mn-lt"/>
                          <a:ea typeface="Calibri"/>
                          <a:cs typeface="Times New Roman"/>
                        </a:rPr>
                        <a:t>Owned</a:t>
                      </a:r>
                      <a:r>
                        <a:rPr lang="it-IT" sz="2000" i="1" dirty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it-IT" sz="2000" i="1" dirty="0" err="1">
                          <a:latin typeface="+mn-lt"/>
                          <a:ea typeface="Calibri"/>
                          <a:cs typeface="Times New Roman"/>
                        </a:rPr>
                        <a:t>Only</a:t>
                      </a:r>
                      <a:r>
                        <a:rPr lang="it-IT" sz="2000" i="1" dirty="0">
                          <a:latin typeface="+mn-lt"/>
                          <a:ea typeface="Calibri"/>
                          <a:cs typeface="Times New Roman"/>
                        </a:rPr>
                        <a:t>:</a:t>
                      </a:r>
                      <a:endParaRPr lang="it-IT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58" marR="668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16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58" marR="6685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58" marR="66858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latin typeface="+mn-lt"/>
                          <a:ea typeface="Calibri"/>
                          <a:cs typeface="Times New Roman"/>
                        </a:rPr>
                        <a:t>CEO </a:t>
                      </a:r>
                      <a:r>
                        <a:rPr lang="it-IT" sz="2000" dirty="0" err="1">
                          <a:latin typeface="+mn-lt"/>
                          <a:ea typeface="Calibri"/>
                          <a:cs typeface="Times New Roman"/>
                        </a:rPr>
                        <a:t>from</a:t>
                      </a:r>
                      <a:r>
                        <a:rPr lang="it-IT" sz="2000" dirty="0">
                          <a:latin typeface="+mn-lt"/>
                          <a:ea typeface="Calibri"/>
                          <a:cs typeface="Times New Roman"/>
                        </a:rPr>
                        <a:t> the family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latin typeface="+mn-lt"/>
                          <a:ea typeface="Calibri"/>
                          <a:cs typeface="Times New Roman"/>
                        </a:rPr>
                        <a:t>(%)</a:t>
                      </a:r>
                    </a:p>
                  </a:txBody>
                  <a:tcPr marL="66858" marR="668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latin typeface="+mn-lt"/>
                          <a:ea typeface="Calibri"/>
                          <a:cs typeface="Times New Roman"/>
                        </a:rPr>
                        <a:t>Management </a:t>
                      </a:r>
                      <a:r>
                        <a:rPr lang="it-IT" sz="2000" dirty="0" err="1">
                          <a:latin typeface="+mn-lt"/>
                          <a:ea typeface="Calibri"/>
                          <a:cs typeface="Times New Roman"/>
                        </a:rPr>
                        <a:t>within</a:t>
                      </a:r>
                      <a:r>
                        <a:rPr lang="it-IT" sz="2000" dirty="0">
                          <a:latin typeface="+mn-lt"/>
                          <a:ea typeface="Calibri"/>
                          <a:cs typeface="Times New Roman"/>
                        </a:rPr>
                        <a:t> family (%)</a:t>
                      </a:r>
                    </a:p>
                  </a:txBody>
                  <a:tcPr marL="66858" marR="6685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5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58" marR="6685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58" marR="66858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58" marR="668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20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58" marR="6685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5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latin typeface="+mn-lt"/>
                          <a:ea typeface="Calibri"/>
                          <a:cs typeface="Times New Roman"/>
                        </a:rPr>
                        <a:t>France</a:t>
                      </a:r>
                    </a:p>
                  </a:txBody>
                  <a:tcPr marL="66858" marR="6685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latin typeface="+mn-lt"/>
                          <a:ea typeface="Calibri"/>
                          <a:cs typeface="Times New Roman"/>
                        </a:rPr>
                        <a:t>80.0</a:t>
                      </a:r>
                    </a:p>
                  </a:txBody>
                  <a:tcPr marL="66858" marR="66858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latin typeface="+mn-lt"/>
                          <a:ea typeface="Calibri"/>
                          <a:cs typeface="Times New Roman"/>
                        </a:rPr>
                        <a:t>62.2</a:t>
                      </a:r>
                    </a:p>
                  </a:txBody>
                  <a:tcPr marL="66858" marR="668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latin typeface="+mn-lt"/>
                          <a:ea typeface="Calibri"/>
                          <a:cs typeface="Times New Roman"/>
                        </a:rPr>
                        <a:t>25.8</a:t>
                      </a:r>
                    </a:p>
                  </a:txBody>
                  <a:tcPr marL="66858" marR="6685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5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 err="1">
                          <a:latin typeface="+mn-lt"/>
                          <a:ea typeface="Calibri"/>
                          <a:cs typeface="Times New Roman"/>
                        </a:rPr>
                        <a:t>Germany</a:t>
                      </a:r>
                      <a:endParaRPr lang="it-IT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858" marR="6685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latin typeface="+mn-lt"/>
                          <a:ea typeface="Calibri"/>
                          <a:cs typeface="Times New Roman"/>
                        </a:rPr>
                        <a:t>89.8</a:t>
                      </a:r>
                    </a:p>
                  </a:txBody>
                  <a:tcPr marL="66858" marR="66858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latin typeface="+mn-lt"/>
                          <a:ea typeface="Calibri"/>
                          <a:cs typeface="Times New Roman"/>
                        </a:rPr>
                        <a:t>84.5</a:t>
                      </a:r>
                    </a:p>
                  </a:txBody>
                  <a:tcPr marL="66858" marR="668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latin typeface="+mn-lt"/>
                          <a:ea typeface="Calibri"/>
                          <a:cs typeface="Times New Roman"/>
                        </a:rPr>
                        <a:t>28.0</a:t>
                      </a:r>
                    </a:p>
                  </a:txBody>
                  <a:tcPr marL="66858" marR="6685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05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latin typeface="+mn-lt"/>
                          <a:ea typeface="Calibri"/>
                          <a:cs typeface="Times New Roman"/>
                        </a:rPr>
                        <a:t>Italy</a:t>
                      </a:r>
                    </a:p>
                  </a:txBody>
                  <a:tcPr marL="66858" marR="6685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latin typeface="+mn-lt"/>
                          <a:ea typeface="Calibri"/>
                          <a:cs typeface="Times New Roman"/>
                        </a:rPr>
                        <a:t>85.6</a:t>
                      </a:r>
                    </a:p>
                  </a:txBody>
                  <a:tcPr marL="66858" marR="66858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latin typeface="+mn-lt"/>
                          <a:ea typeface="Calibri"/>
                          <a:cs typeface="Times New Roman"/>
                        </a:rPr>
                        <a:t>83.9</a:t>
                      </a:r>
                    </a:p>
                  </a:txBody>
                  <a:tcPr marL="66858" marR="668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latin typeface="+mn-lt"/>
                          <a:ea typeface="Calibri"/>
                          <a:cs typeface="Times New Roman"/>
                        </a:rPr>
                        <a:t>66.3</a:t>
                      </a:r>
                    </a:p>
                  </a:txBody>
                  <a:tcPr marL="66858" marR="6685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05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latin typeface="+mn-lt"/>
                          <a:ea typeface="Calibri"/>
                          <a:cs typeface="Times New Roman"/>
                        </a:rPr>
                        <a:t>Spain</a:t>
                      </a:r>
                    </a:p>
                  </a:txBody>
                  <a:tcPr marL="66858" marR="6685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latin typeface="+mn-lt"/>
                          <a:ea typeface="Calibri"/>
                          <a:cs typeface="Times New Roman"/>
                        </a:rPr>
                        <a:t>83.0</a:t>
                      </a:r>
                    </a:p>
                  </a:txBody>
                  <a:tcPr marL="66858" marR="66858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latin typeface="+mn-lt"/>
                          <a:ea typeface="Calibri"/>
                          <a:cs typeface="Times New Roman"/>
                        </a:rPr>
                        <a:t>79.6</a:t>
                      </a:r>
                    </a:p>
                  </a:txBody>
                  <a:tcPr marL="66858" marR="668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latin typeface="+mn-lt"/>
                          <a:ea typeface="Calibri"/>
                          <a:cs typeface="Times New Roman"/>
                        </a:rPr>
                        <a:t>35.5</a:t>
                      </a:r>
                    </a:p>
                  </a:txBody>
                  <a:tcPr marL="66858" marR="6685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05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latin typeface="+mn-lt"/>
                          <a:ea typeface="Calibri"/>
                          <a:cs typeface="Times New Roman"/>
                        </a:rPr>
                        <a:t>UK</a:t>
                      </a:r>
                    </a:p>
                  </a:txBody>
                  <a:tcPr marL="66858" marR="6685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latin typeface="+mn-lt"/>
                          <a:ea typeface="Calibri"/>
                          <a:cs typeface="Times New Roman"/>
                        </a:rPr>
                        <a:t>80.5</a:t>
                      </a:r>
                    </a:p>
                  </a:txBody>
                  <a:tcPr marL="66858" marR="66858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latin typeface="+mn-lt"/>
                          <a:ea typeface="Calibri"/>
                          <a:cs typeface="Times New Roman"/>
                        </a:rPr>
                        <a:t>70.8</a:t>
                      </a:r>
                    </a:p>
                  </a:txBody>
                  <a:tcPr marL="66858" marR="668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latin typeface="+mn-lt"/>
                          <a:ea typeface="Calibri"/>
                          <a:cs typeface="Times New Roman"/>
                        </a:rPr>
                        <a:t>10.4</a:t>
                      </a:r>
                    </a:p>
                  </a:txBody>
                  <a:tcPr marL="66858" marR="6685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000" dirty="0"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olo 1"/>
          <p:cNvSpPr>
            <a:spLocks noGrp="1"/>
          </p:cNvSpPr>
          <p:nvPr>
            <p:ph type="title"/>
          </p:nvPr>
        </p:nvSpPr>
        <p:spPr>
          <a:xfrm>
            <a:off x="539750" y="188913"/>
            <a:ext cx="8243888" cy="3797300"/>
          </a:xfrm>
        </p:spPr>
        <p:txBody>
          <a:bodyPr/>
          <a:lstStyle/>
          <a:p>
            <a:r>
              <a:rPr lang="it-IT" altLang="en-US" b="1">
                <a:solidFill>
                  <a:srgbClr val="FF0000"/>
                </a:solidFill>
              </a:rPr>
              <a:t>Result #3:</a:t>
            </a:r>
            <a:br>
              <a:rPr lang="it-IT" altLang="en-US" b="1">
                <a:solidFill>
                  <a:srgbClr val="FF0000"/>
                </a:solidFill>
              </a:rPr>
            </a:br>
            <a:r>
              <a:rPr lang="it-IT" altLang="en-US" b="1">
                <a:solidFill>
                  <a:srgbClr val="FF0000"/>
                </a:solidFill>
              </a:rPr>
              <a:t>Business Ownership, Control and Finance model exhibit excess dependence  from family and banking system</a:t>
            </a:r>
          </a:p>
        </p:txBody>
      </p:sp>
      <p:sp>
        <p:nvSpPr>
          <p:cNvPr id="11" name="Segnaposto contenuto 2"/>
          <p:cNvSpPr>
            <a:spLocks noGrp="1"/>
          </p:cNvSpPr>
          <p:nvPr>
            <p:ph idx="1"/>
          </p:nvPr>
        </p:nvSpPr>
        <p:spPr>
          <a:xfrm>
            <a:off x="1042988" y="4076700"/>
            <a:ext cx="8101012" cy="2025650"/>
          </a:xfrm>
        </p:spPr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it-IT" i="1" err="1"/>
              <a:t>Implications</a:t>
            </a:r>
            <a:r>
              <a:rPr lang="it-IT" i="1"/>
              <a:t>:</a:t>
            </a:r>
          </a:p>
          <a:p>
            <a:pPr lvl="1">
              <a:defRPr/>
            </a:pPr>
            <a:r>
              <a:rPr lang="it-IT" i="1"/>
              <a:t>Market </a:t>
            </a:r>
            <a:r>
              <a:rPr lang="it-IT" i="1" err="1"/>
              <a:t>for</a:t>
            </a:r>
            <a:r>
              <a:rPr lang="it-IT" i="1"/>
              <a:t> corporate </a:t>
            </a:r>
            <a:r>
              <a:rPr lang="it-IT" i="1" err="1"/>
              <a:t>control</a:t>
            </a:r>
            <a:endParaRPr lang="it-IT" i="1"/>
          </a:p>
          <a:p>
            <a:pPr lvl="1">
              <a:defRPr/>
            </a:pPr>
            <a:r>
              <a:rPr lang="it-IT" i="1" err="1"/>
              <a:t>Equity</a:t>
            </a:r>
            <a:r>
              <a:rPr lang="it-IT" i="1"/>
              <a:t> vs. </a:t>
            </a:r>
            <a:r>
              <a:rPr lang="it-IT" i="1" err="1"/>
              <a:t>bank</a:t>
            </a:r>
            <a:r>
              <a:rPr lang="it-IT" i="1"/>
              <a:t> </a:t>
            </a:r>
            <a:r>
              <a:rPr lang="it-IT" i="1" err="1"/>
              <a:t>debt</a:t>
            </a:r>
            <a:endParaRPr lang="it-IT" i="1"/>
          </a:p>
          <a:p>
            <a:pPr lvl="1">
              <a:defRPr/>
            </a:pPr>
            <a:r>
              <a:rPr lang="it-IT" i="1" err="1"/>
              <a:t>Institutional</a:t>
            </a:r>
            <a:r>
              <a:rPr lang="it-IT" i="1"/>
              <a:t>/ </a:t>
            </a:r>
            <a:r>
              <a:rPr lang="it-IT" i="1" err="1"/>
              <a:t>Foreign</a:t>
            </a:r>
            <a:r>
              <a:rPr lang="it-IT" i="1"/>
              <a:t> </a:t>
            </a:r>
            <a:r>
              <a:rPr lang="it-IT" i="1" err="1"/>
              <a:t>investors</a:t>
            </a:r>
            <a:endParaRPr lang="it-IT" i="1"/>
          </a:p>
          <a:p>
            <a:pPr lvl="1">
              <a:defRPr/>
            </a:pPr>
            <a:r>
              <a:rPr lang="it-IT" i="1"/>
              <a:t>Management</a:t>
            </a:r>
          </a:p>
          <a:p>
            <a:pPr lvl="1">
              <a:defRPr/>
            </a:pPr>
            <a:endParaRPr lang="it-IT"/>
          </a:p>
        </p:txBody>
      </p:sp>
      <p:sp>
        <p:nvSpPr>
          <p:cNvPr id="7" name="Segnaposto piè di pagina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209675"/>
          </a:xfrm>
        </p:spPr>
        <p:txBody>
          <a:bodyPr/>
          <a:lstStyle/>
          <a:p>
            <a:r>
              <a:rPr lang="it-IT" altLang="en-US" sz="3400" b="1">
                <a:solidFill>
                  <a:srgbClr val="0000CC"/>
                </a:solidFill>
              </a:rPr>
              <a:t>“De profundis” for Small Businesses?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/>
              <a:t>Can Networks help overcome size weaknesses?</a:t>
            </a:r>
          </a:p>
          <a:p>
            <a:r>
              <a:rPr lang="it-IT" altLang="en-US"/>
              <a:t>Network Agreements: develop common investments in intangibles </a:t>
            </a:r>
          </a:p>
          <a:p>
            <a:r>
              <a:rPr lang="it-IT" altLang="en-US"/>
              <a:t>Much discussed</a:t>
            </a:r>
          </a:p>
          <a:p>
            <a:r>
              <a:rPr lang="it-IT" altLang="en-US"/>
              <a:t>It works for food brands</a:t>
            </a:r>
          </a:p>
          <a:p>
            <a:r>
              <a:rPr lang="it-IT" altLang="en-US"/>
              <a:t>Is it true in general? Common Brands? Distributional Networks?</a:t>
            </a:r>
          </a:p>
          <a:p>
            <a:pPr>
              <a:buFontTx/>
              <a:buNone/>
            </a:pPr>
            <a:endParaRPr lang="it-IT" alt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400" b="1">
                <a:solidFill>
                  <a:srgbClr val="0000CC"/>
                </a:solidFill>
              </a:rPr>
              <a:t> An emerging hierarchy in Districts</a:t>
            </a:r>
            <a:r>
              <a:rPr lang="it-IT" altLang="en-US" sz="3400" b="1">
                <a:solidFill>
                  <a:srgbClr val="0000CC"/>
                </a:solidFill>
              </a:rPr>
              <a:t>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altLang="en-US"/>
              <a:t>A Leader is large enough to bear investment in intangibles</a:t>
            </a:r>
          </a:p>
          <a:p>
            <a:pPr lvl="1"/>
            <a:r>
              <a:rPr lang="en-US" altLang="en-US"/>
              <a:t>It relies on a </a:t>
            </a:r>
            <a:r>
              <a:rPr lang="en-US" altLang="en-US" i="1"/>
              <a:t>fringe</a:t>
            </a:r>
            <a:r>
              <a:rPr lang="en-US" altLang="en-US"/>
              <a:t> of small traditional firms</a:t>
            </a:r>
          </a:p>
          <a:p>
            <a:pPr lvl="1"/>
            <a:r>
              <a:rPr lang="en-US" altLang="en-US"/>
              <a:t>It would explain the transition toward simpler organizational forms (evidence in SOSE data)</a:t>
            </a:r>
          </a:p>
          <a:p>
            <a:pPr lvl="1"/>
            <a:r>
              <a:rPr lang="en-US" altLang="en-US"/>
              <a:t>In line with Focus Groups on a strategic supplier</a:t>
            </a:r>
          </a:p>
          <a:p>
            <a:pPr lvl="1"/>
            <a:r>
              <a:rPr lang="en-US" altLang="en-US"/>
              <a:t>Is there a role for Small Firms in an integrated productive system?</a:t>
            </a:r>
          </a:p>
          <a:p>
            <a:endParaRPr lang="it-IT" alt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ma 6"/>
          <p:cNvGraphicFramePr/>
          <p:nvPr>
            <p:extLst/>
          </p:nvPr>
        </p:nvGraphicFramePr>
        <p:xfrm>
          <a:off x="893619" y="974408"/>
          <a:ext cx="7484571" cy="7037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Fabiano Schivardi - LUISS e EIEF</a:t>
            </a:r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/>
          </p:nvPr>
        </p:nvGraphicFramePr>
        <p:xfrm>
          <a:off x="491490" y="1968580"/>
          <a:ext cx="4246765" cy="3471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3" name="Immagine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34733" y="1968580"/>
            <a:ext cx="3321844" cy="3093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02321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ma 2"/>
          <p:cNvGraphicFramePr/>
          <p:nvPr>
            <p:extLst/>
          </p:nvPr>
        </p:nvGraphicFramePr>
        <p:xfrm>
          <a:off x="491490" y="974408"/>
          <a:ext cx="7886700" cy="994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Fabiano Schivardi - LUISS e EIEF</a:t>
            </a:r>
          </a:p>
        </p:txBody>
      </p:sp>
      <p:pic>
        <p:nvPicPr>
          <p:cNvPr id="7" name="Segnaposto contenuto 6"/>
          <p:cNvPicPr>
            <a:picLocks noGrp="1" noChangeAspect="1"/>
          </p:cNvPicPr>
          <p:nvPr>
            <p:ph idx="1"/>
          </p:nvPr>
        </p:nvPicPr>
        <p:blipFill>
          <a:blip r:embed="rId7"/>
          <a:stretch>
            <a:fillRect/>
          </a:stretch>
        </p:blipFill>
        <p:spPr>
          <a:xfrm>
            <a:off x="293025" y="2293051"/>
            <a:ext cx="8085166" cy="2705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0690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ma 5"/>
          <p:cNvGraphicFramePr/>
          <p:nvPr>
            <p:extLst/>
          </p:nvPr>
        </p:nvGraphicFramePr>
        <p:xfrm>
          <a:off x="491490" y="974408"/>
          <a:ext cx="7886700" cy="994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/>
              <a:t>Fabiano Schivardi - LUISS e EIEF</a:t>
            </a:r>
          </a:p>
        </p:txBody>
      </p:sp>
      <p:pic>
        <p:nvPicPr>
          <p:cNvPr id="3" name="Segnaposto contenuto 2"/>
          <p:cNvPicPr>
            <a:picLocks noGrp="1" noChangeAspect="1"/>
          </p:cNvPicPr>
          <p:nvPr>
            <p:ph idx="1"/>
          </p:nvPr>
        </p:nvPicPr>
        <p:blipFill>
          <a:blip r:embed="rId7"/>
          <a:stretch>
            <a:fillRect/>
          </a:stretch>
        </p:blipFill>
        <p:spPr>
          <a:xfrm>
            <a:off x="658691" y="2078050"/>
            <a:ext cx="4119818" cy="3302735"/>
          </a:xfrm>
          <a:prstGeom prst="rect">
            <a:avLst/>
          </a:prstGeom>
        </p:spPr>
      </p:pic>
      <p:graphicFrame>
        <p:nvGraphicFramePr>
          <p:cNvPr id="5" name="Diagramma 4"/>
          <p:cNvGraphicFramePr/>
          <p:nvPr>
            <p:extLst/>
          </p:nvPr>
        </p:nvGraphicFramePr>
        <p:xfrm>
          <a:off x="4955241" y="2078050"/>
          <a:ext cx="3862187" cy="3302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77834189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ma 4"/>
          <p:cNvGraphicFramePr/>
          <p:nvPr>
            <p:extLst/>
          </p:nvPr>
        </p:nvGraphicFramePr>
        <p:xfrm>
          <a:off x="491490" y="974408"/>
          <a:ext cx="7886700" cy="994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Fabiano Schivardi - LUISS e EIEF</a:t>
            </a:r>
          </a:p>
        </p:txBody>
      </p:sp>
      <p:pic>
        <p:nvPicPr>
          <p:cNvPr id="3" name="Segnaposto contenuto 2"/>
          <p:cNvPicPr>
            <a:picLocks noGrp="1" noChangeAspect="1"/>
          </p:cNvPicPr>
          <p:nvPr>
            <p:ph idx="1"/>
          </p:nvPr>
        </p:nvPicPr>
        <p:blipFill>
          <a:blip r:embed="rId7"/>
          <a:stretch>
            <a:fillRect/>
          </a:stretch>
        </p:blipFill>
        <p:spPr>
          <a:xfrm>
            <a:off x="41100" y="2020420"/>
            <a:ext cx="8434121" cy="334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07990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ma 2"/>
          <p:cNvGraphicFramePr/>
          <p:nvPr>
            <p:extLst/>
          </p:nvPr>
        </p:nvGraphicFramePr>
        <p:xfrm>
          <a:off x="491490" y="974408"/>
          <a:ext cx="7886700" cy="994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Fabiano Schivardi - LUISS e EIEF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idx="1"/>
          </p:nvPr>
        </p:nvSpPr>
        <p:spPr>
          <a:xfrm>
            <a:off x="491490" y="2272393"/>
            <a:ext cx="8023860" cy="3217580"/>
          </a:xfrm>
        </p:spPr>
        <p:txBody>
          <a:bodyPr>
            <a:normAutofit fontScale="77500" lnSpcReduction="20000"/>
          </a:bodyPr>
          <a:lstStyle/>
          <a:p>
            <a:r>
              <a:rPr lang="it-IT" dirty="0"/>
              <a:t>Costruiamo un modello in cui la sola differenza fra paesi è nelle pratiche manageriali</a:t>
            </a:r>
          </a:p>
          <a:p>
            <a:r>
              <a:rPr lang="it-IT" dirty="0"/>
              <a:t>ICT e pratiche manageriali sono complementari</a:t>
            </a:r>
          </a:p>
          <a:p>
            <a:r>
              <a:rPr lang="it-IT" dirty="0"/>
              <a:t>Pratiche manageriali formali richiedono lavoratori istruiti</a:t>
            </a:r>
          </a:p>
          <a:p>
            <a:r>
              <a:rPr lang="it-IT" dirty="0"/>
              <a:t>Il progresso tecnologico aumenta la produttività delle IT</a:t>
            </a:r>
          </a:p>
          <a:p>
            <a:r>
              <a:rPr lang="it-IT" dirty="0"/>
              <a:t>Calibriamo il modello con vari dati micro e macro</a:t>
            </a:r>
          </a:p>
          <a:p>
            <a:r>
              <a:rPr lang="it-IT" dirty="0"/>
              <a:t>Risultati principale: </a:t>
            </a:r>
            <a:r>
              <a:rPr lang="it-IT" dirty="0">
                <a:solidFill>
                  <a:srgbClr val="FF0000"/>
                </a:solidFill>
              </a:rPr>
              <a:t>Lo svantaggio in termini di pratiche manageriali diventa più saliente con la rivoluzione IT</a:t>
            </a:r>
          </a:p>
        </p:txBody>
      </p:sp>
    </p:spTree>
    <p:extLst>
      <p:ext uri="{BB962C8B-B14F-4D97-AF65-F5344CB8AC3E}">
        <p14:creationId xmlns:p14="http://schemas.microsoft.com/office/powerpoint/2010/main" val="58838342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ma 2"/>
          <p:cNvGraphicFramePr/>
          <p:nvPr>
            <p:extLst/>
          </p:nvPr>
        </p:nvGraphicFramePr>
        <p:xfrm>
          <a:off x="491490" y="974408"/>
          <a:ext cx="7886700" cy="994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Fabiano Schivardi - LUISS e EIEF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584947" y="5247339"/>
            <a:ext cx="8249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it-IT" dirty="0"/>
              <a:t>l’Italia crescerà  i 2/3 della Germania e la metà  degli USA (relativamente al contributo alla crescita di IT)</a:t>
            </a:r>
            <a:endParaRPr lang="en-US" dirty="0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2B7B7F49-FC62-4966-B73A-FDB7057348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50674" y="2132856"/>
            <a:ext cx="7042119" cy="2388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836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ma 2"/>
          <p:cNvGraphicFramePr/>
          <p:nvPr>
            <p:extLst/>
          </p:nvPr>
        </p:nvGraphicFramePr>
        <p:xfrm>
          <a:off x="491490" y="974408"/>
          <a:ext cx="7886700" cy="994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Fabiano Schivardi - LUISS e EIEF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idx="1"/>
          </p:nvPr>
        </p:nvSpPr>
        <p:spPr>
          <a:xfrm>
            <a:off x="491490" y="1968580"/>
            <a:ext cx="8023860" cy="3521393"/>
          </a:xfrm>
        </p:spPr>
        <p:txBody>
          <a:bodyPr>
            <a:normAutofit fontScale="70000" lnSpcReduction="20000"/>
          </a:bodyPr>
          <a:lstStyle/>
          <a:p>
            <a:endParaRPr lang="it-IT" dirty="0"/>
          </a:p>
          <a:p>
            <a:r>
              <a:rPr lang="it-IT" dirty="0"/>
              <a:t>Abbiamo simulato una serie di politiche: sussidio all’adozione di IC (Industria 4.0) e sussidio all’istruzione per accrescere i laureati che possono fare i </a:t>
            </a:r>
            <a:r>
              <a:rPr lang="it-IT" dirty="0" err="1"/>
              <a:t>managers</a:t>
            </a:r>
            <a:r>
              <a:rPr lang="it-IT" dirty="0"/>
              <a:t> (borse di studio)</a:t>
            </a:r>
          </a:p>
          <a:p>
            <a:r>
              <a:rPr lang="it-IT" dirty="0"/>
              <a:t>Non migliorano la situazione – sussidi all’istruzione contribuiscono alla «fuga dei cervelli» </a:t>
            </a:r>
          </a:p>
          <a:p>
            <a:pPr lvl="1"/>
            <a:r>
              <a:rPr lang="it-IT" dirty="0"/>
              <a:t>Motivo: il basso tasso di adozione/laureati è un </a:t>
            </a:r>
            <a:r>
              <a:rPr lang="it-IT" dirty="0">
                <a:solidFill>
                  <a:srgbClr val="FF0000"/>
                </a:solidFill>
              </a:rPr>
              <a:t>sintomo</a:t>
            </a:r>
            <a:r>
              <a:rPr lang="it-IT" dirty="0"/>
              <a:t> della minor efficienza delle imprese nell’utilizzo delle IT, </a:t>
            </a:r>
            <a:r>
              <a:rPr lang="it-IT" dirty="0">
                <a:solidFill>
                  <a:srgbClr val="FF0000"/>
                </a:solidFill>
              </a:rPr>
              <a:t>non una causa</a:t>
            </a:r>
          </a:p>
          <a:p>
            <a:r>
              <a:rPr lang="it-IT" dirty="0"/>
              <a:t>Curare il sintomo non aiuta: bisogna lavorare sulla causa del malessere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5565472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ma 4"/>
          <p:cNvGraphicFramePr/>
          <p:nvPr>
            <p:extLst/>
          </p:nvPr>
        </p:nvGraphicFramePr>
        <p:xfrm>
          <a:off x="628650" y="1131094"/>
          <a:ext cx="7886700" cy="994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81585" y="2327321"/>
            <a:ext cx="7886700" cy="3263504"/>
          </a:xfrm>
        </p:spPr>
        <p:txBody>
          <a:bodyPr>
            <a:normAutofit fontScale="92500" lnSpcReduction="10000"/>
          </a:bodyPr>
          <a:lstStyle/>
          <a:p>
            <a:r>
              <a:rPr lang="it-IT" dirty="0"/>
              <a:t>Rapporto </a:t>
            </a:r>
            <a:r>
              <a:rPr lang="it-IT" dirty="0" err="1"/>
              <a:t>Cerved</a:t>
            </a:r>
            <a:r>
              <a:rPr lang="it-IT" dirty="0"/>
              <a:t> PMI 2017:</a:t>
            </a:r>
          </a:p>
          <a:p>
            <a:pPr lvl="1"/>
            <a:r>
              <a:rPr lang="it-IT" dirty="0"/>
              <a:t>Il </a:t>
            </a:r>
            <a:r>
              <a:rPr lang="it-IT" i="1" dirty="0" err="1"/>
              <a:t>leverage</a:t>
            </a:r>
            <a:r>
              <a:rPr lang="it-IT" i="1" dirty="0"/>
              <a:t> </a:t>
            </a:r>
            <a:r>
              <a:rPr lang="it-IT" dirty="0"/>
              <a:t>delle imprese è diminuito sensibilmente, in buona parte per conferimenti di capitale di rischio, e con esso la rischiosità delle imprese</a:t>
            </a:r>
          </a:p>
          <a:p>
            <a:pPr lvl="1"/>
            <a:r>
              <a:rPr lang="it-IT" dirty="0"/>
              <a:t>Abbiamo stimato che 52.000 PMI potrebbero aumentare l’indebitamento per circa 100 miliardi complessivi mantenendo un profilo di rischio estremamente contenuto</a:t>
            </a:r>
          </a:p>
          <a:p>
            <a:pPr lvl="1"/>
            <a:endParaRPr lang="it-IT" dirty="0"/>
          </a:p>
          <a:p>
            <a:endParaRPr lang="en-US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Fabiano Schivardi - LUISS e EIEF</a:t>
            </a:r>
          </a:p>
        </p:txBody>
      </p:sp>
    </p:spTree>
    <p:extLst>
      <p:ext uri="{BB962C8B-B14F-4D97-AF65-F5344CB8AC3E}">
        <p14:creationId xmlns:p14="http://schemas.microsoft.com/office/powerpoint/2010/main" val="282879700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ma 2"/>
          <p:cNvGraphicFramePr/>
          <p:nvPr>
            <p:extLst/>
          </p:nvPr>
        </p:nvGraphicFramePr>
        <p:xfrm>
          <a:off x="628650" y="1131094"/>
          <a:ext cx="7886700" cy="994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Fabiano Schivardi - LUISS e EIEF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2267773"/>
            <a:ext cx="7886700" cy="3180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55865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ma 4"/>
          <p:cNvGraphicFramePr/>
          <p:nvPr>
            <p:extLst>
              <p:ext uri="{D42A27DB-BD31-4B8C-83A1-F6EECF244321}">
                <p14:modId xmlns:p14="http://schemas.microsoft.com/office/powerpoint/2010/main" val="1658049298"/>
              </p:ext>
            </p:extLst>
          </p:nvPr>
        </p:nvGraphicFramePr>
        <p:xfrm>
          <a:off x="628650" y="0"/>
          <a:ext cx="7886700" cy="1648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830387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it-IT" dirty="0"/>
              <a:t>Aumento </a:t>
            </a:r>
            <a:r>
              <a:rPr lang="it-IT" i="1" dirty="0" err="1"/>
              <a:t>equity</a:t>
            </a:r>
            <a:r>
              <a:rPr lang="it-IT" i="1" dirty="0"/>
              <a:t> </a:t>
            </a:r>
            <a:r>
              <a:rPr lang="it-IT" dirty="0"/>
              <a:t> prevalentemente da fonti interne (?)</a:t>
            </a:r>
          </a:p>
          <a:p>
            <a:r>
              <a:rPr lang="it-IT" dirty="0"/>
              <a:t>Sviluppo di finanza alternativa langue:</a:t>
            </a:r>
          </a:p>
          <a:p>
            <a:pPr lvl="1"/>
            <a:r>
              <a:rPr lang="it-IT" dirty="0"/>
              <a:t>Raccolta private equity e venture capital pari a 1.313 milioni di euro (-47%) rispetto ai 2.487 milioni del 2015 (Fonte AIFI)</a:t>
            </a:r>
          </a:p>
          <a:p>
            <a:pPr lvl="1"/>
            <a:r>
              <a:rPr lang="it-IT" dirty="0"/>
              <a:t>Raccogliamo per VC </a:t>
            </a:r>
            <a:r>
              <a:rPr lang="it-IT" dirty="0">
                <a:solidFill>
                  <a:srgbClr val="FF0000"/>
                </a:solidFill>
              </a:rPr>
              <a:t>una frazione della Spagna</a:t>
            </a:r>
          </a:p>
          <a:p>
            <a:r>
              <a:rPr lang="it-IT" dirty="0"/>
              <a:t>Sono importanti non solo per capitale ma anche perché immettono competenze</a:t>
            </a:r>
          </a:p>
          <a:p>
            <a:r>
              <a:rPr lang="it-IT" dirty="0"/>
              <a:t>Management esterno nelle imprese familiari: abbiamo evidenza aneddotica di entrambe le strade (Zambon e Lavazza vs. Ferrero e Pesenti), ma poca evidenza sistematica</a:t>
            </a: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Fabiano Schivardi - LUISS e EIEF</a:t>
            </a:r>
          </a:p>
        </p:txBody>
      </p:sp>
    </p:spTree>
    <p:extLst>
      <p:ext uri="{BB962C8B-B14F-4D97-AF65-F5344CB8AC3E}">
        <p14:creationId xmlns:p14="http://schemas.microsoft.com/office/powerpoint/2010/main" val="267702874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37165CF-7B77-4500-9D95-A140A4D45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CONCLUSIONE	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A209F73-0DDD-4DED-9C86-56B7653A45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Non è il paese che è peggiorato</a:t>
            </a:r>
          </a:p>
          <a:p>
            <a:r>
              <a:rPr lang="it-IT" dirty="0"/>
              <a:t>Il mondo è cambiato in una direzione sfavorevole rispetto alle nostre «dotazioni»</a:t>
            </a:r>
          </a:p>
          <a:p>
            <a:r>
              <a:rPr lang="it-IT" dirty="0"/>
              <a:t>Abbiamo bisogno di un sistema imprenditoriale che si affranchi dal modello famiglia-banca e si apra ad apporti di capitale e di competenze esterne </a:t>
            </a:r>
            <a:r>
              <a:rPr lang="it-IT"/>
              <a:t>all’ambito familiare</a:t>
            </a:r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21F039EE-4F27-4544-9559-41C9E5A0A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Fabiano Schivardi - LUISS &amp; EIEF</a:t>
            </a:r>
          </a:p>
        </p:txBody>
      </p:sp>
    </p:spTree>
    <p:extLst>
      <p:ext uri="{BB962C8B-B14F-4D97-AF65-F5344CB8AC3E}">
        <p14:creationId xmlns:p14="http://schemas.microsoft.com/office/powerpoint/2010/main" val="5063312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truttura predefinita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Struttura predefinita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Struttura predefinita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Struttura predefinita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</TotalTime>
  <Words>2520</Words>
  <Application>Microsoft Office PowerPoint</Application>
  <PresentationFormat>Presentazione su schermo (4:3)</PresentationFormat>
  <Paragraphs>525</Paragraphs>
  <Slides>50</Slides>
  <Notes>9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2</vt:i4>
      </vt:variant>
      <vt:variant>
        <vt:lpstr>Titoli diapositive</vt:lpstr>
      </vt:variant>
      <vt:variant>
        <vt:i4>50</vt:i4>
      </vt:variant>
    </vt:vector>
  </HeadingPairs>
  <TitlesOfParts>
    <vt:vector size="59" baseType="lpstr">
      <vt:lpstr>MS Mincho</vt:lpstr>
      <vt:lpstr>Arial</vt:lpstr>
      <vt:lpstr>Calibri</vt:lpstr>
      <vt:lpstr>Symbol</vt:lpstr>
      <vt:lpstr>Times New Roman</vt:lpstr>
      <vt:lpstr>Wingdings</vt:lpstr>
      <vt:lpstr>Tema di Office</vt:lpstr>
      <vt:lpstr>Grafico</vt:lpstr>
      <vt:lpstr>Microsoft Excel Macro-Enabled Worksheet</vt:lpstr>
      <vt:lpstr>The Italian growth problem </vt:lpstr>
      <vt:lpstr>Italy: a gradual growth slowdown</vt:lpstr>
      <vt:lpstr>Unexpected stop</vt:lpstr>
      <vt:lpstr>Slowdown More pronounced for Italy than for other large EU countries. End of grace period:  early 1990s</vt:lpstr>
      <vt:lpstr>Gdp growth since 1990</vt:lpstr>
      <vt:lpstr>Mostly a question of productivity growth disappearance</vt:lpstr>
      <vt:lpstr>Role of TFP growth</vt:lpstr>
      <vt:lpstr>Stagnating productivity + rising wages = loss of competitiveness </vt:lpstr>
      <vt:lpstr>Is it a question of sectoral specialization?</vt:lpstr>
      <vt:lpstr>Productivity growth by sector</vt:lpstr>
      <vt:lpstr>Presentazione standard di PowerPoint</vt:lpstr>
      <vt:lpstr>Presentazione standard di PowerPoint</vt:lpstr>
      <vt:lpstr>Traditional Model: Small Business</vt:lpstr>
      <vt:lpstr>Presentazione standard di PowerPoint</vt:lpstr>
      <vt:lpstr>What Has Changed?</vt:lpstr>
      <vt:lpstr>Why Firm Size is Important?</vt:lpstr>
      <vt:lpstr>“Tertiarization” within Manufacturing Industries</vt:lpstr>
      <vt:lpstr>“Tertiarization…”: II</vt:lpstr>
      <vt:lpstr>Fig. 2: Average Share of Blue Collars in Italian Manufacturing</vt:lpstr>
      <vt:lpstr>Fig. 3: Blue Collar Share by Technological Intensity</vt:lpstr>
      <vt:lpstr> Intangible Assets in SME</vt:lpstr>
      <vt:lpstr>At the aggregate level, reasons for low growth performance</vt:lpstr>
      <vt:lpstr>Result #1:  Key Role of Intangibles vs. Physical Capital</vt:lpstr>
      <vt:lpstr>Firm Size, revisited</vt:lpstr>
      <vt:lpstr>(In)Efficient Resource Allocation</vt:lpstr>
      <vt:lpstr>Misallocation: The variance of TFP has increased</vt:lpstr>
      <vt:lpstr>A country, rather than a regional problem</vt:lpstr>
      <vt:lpstr>Productivity gains from equalizing TFP dispersion to its 1995 value</vt:lpstr>
      <vt:lpstr>Missing Growth Opportunities</vt:lpstr>
      <vt:lpstr>Result #2: Importance of Allocation Efficiency/Business Growth</vt:lpstr>
      <vt:lpstr>Corporate governance,  finance and management</vt:lpstr>
      <vt:lpstr>Focus: Corporate governance and finance</vt:lpstr>
      <vt:lpstr>Firm Size</vt:lpstr>
      <vt:lpstr>Control and Finance, 2</vt:lpstr>
      <vt:lpstr>Ownership and Finance</vt:lpstr>
      <vt:lpstr>Ownership and Control</vt:lpstr>
      <vt:lpstr>Result #3: Business Ownership, Control and Finance model exhibit excess dependence  from family and banking system</vt:lpstr>
      <vt:lpstr>“De profundis” for Small Businesses?</vt:lpstr>
      <vt:lpstr> An emerging hierarchy in Districts?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CONCLUSIONE </vt:lpstr>
    </vt:vector>
  </TitlesOfParts>
  <Company>Banca d'Italia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e597600</dc:creator>
  <cp:lastModifiedBy>Fabiano Schivardi</cp:lastModifiedBy>
  <cp:revision>464</cp:revision>
  <cp:lastPrinted>2013-10-18T15:42:00Z</cp:lastPrinted>
  <dcterms:created xsi:type="dcterms:W3CDTF">2007-06-28T09:25:09Z</dcterms:created>
  <dcterms:modified xsi:type="dcterms:W3CDTF">2018-10-24T20:30:24Z</dcterms:modified>
</cp:coreProperties>
</file>