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356" r:id="rId2"/>
    <p:sldId id="394" r:id="rId3"/>
    <p:sldId id="613" r:id="rId4"/>
    <p:sldId id="614" r:id="rId5"/>
    <p:sldId id="450" r:id="rId6"/>
    <p:sldId id="462" r:id="rId7"/>
    <p:sldId id="463" r:id="rId8"/>
    <p:sldId id="464" r:id="rId9"/>
    <p:sldId id="458" r:id="rId10"/>
    <p:sldId id="455" r:id="rId11"/>
    <p:sldId id="457" r:id="rId12"/>
    <p:sldId id="456" r:id="rId13"/>
    <p:sldId id="459" r:id="rId14"/>
    <p:sldId id="430" r:id="rId15"/>
    <p:sldId id="431" r:id="rId16"/>
    <p:sldId id="432" r:id="rId17"/>
    <p:sldId id="434" r:id="rId18"/>
    <p:sldId id="435" r:id="rId19"/>
    <p:sldId id="460" r:id="rId20"/>
    <p:sldId id="439" r:id="rId21"/>
    <p:sldId id="441" r:id="rId22"/>
    <p:sldId id="447" r:id="rId23"/>
    <p:sldId id="461" r:id="rId24"/>
    <p:sldId id="416" r:id="rId25"/>
    <p:sldId id="418" r:id="rId26"/>
    <p:sldId id="427" r:id="rId27"/>
    <p:sldId id="425" r:id="rId28"/>
    <p:sldId id="429" r:id="rId29"/>
  </p:sldIdLst>
  <p:sldSz cx="9144000" cy="6858000" type="screen4x3"/>
  <p:notesSz cx="9928225" cy="6797675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640">
          <p15:clr>
            <a:srgbClr val="A4A3A4"/>
          </p15:clr>
        </p15:guide>
        <p15:guide id="2" pos="215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00"/>
    <a:srgbClr val="CC6600"/>
    <a:srgbClr val="FF6600"/>
    <a:srgbClr val="EAEAEA"/>
    <a:srgbClr val="0066CC"/>
    <a:srgbClr val="CC9900"/>
    <a:srgbClr val="6699FF"/>
    <a:srgbClr val="00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822" autoAdjust="0"/>
    <p:restoredTop sz="94654" autoAdjust="0"/>
  </p:normalViewPr>
  <p:slideViewPr>
    <p:cSldViewPr>
      <p:cViewPr varScale="1">
        <p:scale>
          <a:sx n="113" d="100"/>
          <a:sy n="113" d="100"/>
        </p:scale>
        <p:origin x="1760" y="176"/>
      </p:cViewPr>
      <p:guideLst>
        <p:guide orient="horz" pos="2640"/>
        <p:guide pos="2154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4302231" cy="33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5995" y="0"/>
            <a:ext cx="4302231" cy="33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27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6457792"/>
            <a:ext cx="4302231" cy="33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27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5995" y="6457792"/>
            <a:ext cx="4302231" cy="33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90C7196A-80BF-4B56-AB36-D86D820B30E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192783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4302231" cy="33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5995" y="0"/>
            <a:ext cx="4302231" cy="33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263900" y="509588"/>
            <a:ext cx="3400425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323764" y="3228896"/>
            <a:ext cx="7280699" cy="3058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/>
              <a:t>Fare clic per modificare gli stili del testo dello schema</a:t>
            </a:r>
          </a:p>
          <a:p>
            <a:pPr lvl="1"/>
            <a:r>
              <a:rPr lang="it-IT" noProof="0"/>
              <a:t>Secondo livello</a:t>
            </a:r>
          </a:p>
          <a:p>
            <a:pPr lvl="2"/>
            <a:r>
              <a:rPr lang="it-IT" noProof="0"/>
              <a:t>Terzo livello</a:t>
            </a:r>
          </a:p>
          <a:p>
            <a:pPr lvl="3"/>
            <a:r>
              <a:rPr lang="it-IT" noProof="0"/>
              <a:t>Quarto livello</a:t>
            </a:r>
          </a:p>
          <a:p>
            <a:pPr lvl="4"/>
            <a:r>
              <a:rPr lang="it-IT" noProof="0"/>
              <a:t>Quinto livello</a:t>
            </a:r>
          </a:p>
        </p:txBody>
      </p:sp>
      <p:sp>
        <p:nvSpPr>
          <p:cNvPr id="860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6457792"/>
            <a:ext cx="4302231" cy="33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60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5995" y="6457792"/>
            <a:ext cx="4302231" cy="33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EC62301-21AB-4256-BD97-22D39C7A98F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504733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8A1919-E9B4-47F8-B16E-9AA66DA0D036}" type="slidenum">
              <a:rPr lang="it-IT" smtClean="0"/>
              <a:pPr/>
              <a:t>1</a:t>
            </a:fld>
            <a:endParaRPr lang="it-IT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427316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/>
          </a:p>
        </p:txBody>
      </p:sp>
      <p:sp>
        <p:nvSpPr>
          <p:cNvPr id="23556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90D3A3A-707C-4537-B643-0D2A70281827}" type="slidenum">
              <a:rPr lang="it-IT" smtClean="0"/>
              <a:pPr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738977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98307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/>
          </a:p>
        </p:txBody>
      </p:sp>
      <p:sp>
        <p:nvSpPr>
          <p:cNvPr id="98308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A248411-259C-4B79-BF5C-EDAD8D09F54A}" type="slidenum">
              <a:rPr lang="it-IT" smtClean="0"/>
              <a:pPr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930867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70659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/>
          </a:p>
        </p:txBody>
      </p:sp>
      <p:sp>
        <p:nvSpPr>
          <p:cNvPr id="70660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233ECD5-8482-430E-9C38-7D2C7FB8E969}" type="slidenum">
              <a:rPr lang="it-IT" smtClean="0"/>
              <a:pPr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864591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275E099E-806F-4B06-99D6-132F410B1CD6}" type="slidenum">
              <a:rPr lang="it-IT" altLang="it-IT" sz="1200">
                <a:latin typeface="Times New Roman" panose="02020603050405020304" pitchFamily="18" charset="0"/>
              </a:rPr>
              <a:pPr eaLnBrk="1" hangingPunct="1"/>
              <a:t>5</a:t>
            </a:fld>
            <a:endParaRPr lang="it-IT" altLang="it-IT" sz="1200">
              <a:latin typeface="Times New Roman" panose="02020603050405020304" pitchFamily="18" charset="0"/>
            </a:endParaRPr>
          </a:p>
        </p:txBody>
      </p:sp>
      <p:sp>
        <p:nvSpPr>
          <p:cNvPr id="353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353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10573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3" name="Segnaposto note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/>
          </a:p>
        </p:txBody>
      </p:sp>
      <p:sp>
        <p:nvSpPr>
          <p:cNvPr id="25604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fld id="{BDDE153A-1178-4D4D-A934-897520508DB5}" type="slidenum">
              <a:rPr lang="it-IT" altLang="it-IT" sz="1200" smtClean="0">
                <a:latin typeface="Times New Roman" panose="02020603050405020304" pitchFamily="18" charset="0"/>
              </a:rPr>
              <a:pPr/>
              <a:t>6</a:t>
            </a:fld>
            <a:endParaRPr lang="it-IT" altLang="it-IT" sz="12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01343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Segnaposto note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/>
          </a:p>
        </p:txBody>
      </p:sp>
      <p:sp>
        <p:nvSpPr>
          <p:cNvPr id="27652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fld id="{F5247671-F8B0-4156-939A-DC237E91665F}" type="slidenum">
              <a:rPr lang="it-IT" altLang="it-IT" sz="1200" smtClean="0">
                <a:latin typeface="Times New Roman" panose="02020603050405020304" pitchFamily="18" charset="0"/>
              </a:rPr>
              <a:pPr/>
              <a:t>7</a:t>
            </a:fld>
            <a:endParaRPr lang="it-IT" altLang="it-IT" sz="12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35495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Segnaposto note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/>
          </a:p>
        </p:txBody>
      </p:sp>
      <p:sp>
        <p:nvSpPr>
          <p:cNvPr id="29700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fld id="{5F24207E-5DBE-4B44-8EF2-F44C24372E92}" type="slidenum">
              <a:rPr lang="it-IT" altLang="it-IT" sz="1200" smtClean="0">
                <a:latin typeface="Times New Roman" panose="02020603050405020304" pitchFamily="18" charset="0"/>
              </a:rPr>
              <a:pPr/>
              <a:t>8</a:t>
            </a:fld>
            <a:endParaRPr lang="it-IT" altLang="it-IT" sz="12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02640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/>
          </a:p>
        </p:txBody>
      </p:sp>
      <p:sp>
        <p:nvSpPr>
          <p:cNvPr id="23556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90D3A3A-707C-4537-B643-0D2A70281827}" type="slidenum">
              <a:rPr lang="it-IT" smtClean="0"/>
              <a:pPr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321247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/>
          </a:p>
        </p:txBody>
      </p:sp>
      <p:sp>
        <p:nvSpPr>
          <p:cNvPr id="26628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5749CC3-9668-40CF-B979-CCDA0E545CAB}" type="slidenum">
              <a:rPr lang="it-IT" smtClean="0"/>
              <a:pPr/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89684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/>
          </a:p>
        </p:txBody>
      </p:sp>
      <p:sp>
        <p:nvSpPr>
          <p:cNvPr id="27652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80D0548-AA79-4093-86FC-6F4E6C1B67CD}" type="slidenum">
              <a:rPr lang="it-IT" smtClean="0"/>
              <a:pPr/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095592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/>
          </a:p>
        </p:txBody>
      </p:sp>
      <p:sp>
        <p:nvSpPr>
          <p:cNvPr id="23556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90D3A3A-707C-4537-B643-0D2A70281827}" type="slidenum">
              <a:rPr lang="it-IT" smtClean="0"/>
              <a:pPr/>
              <a:t>13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78564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A81CE5DA-4B87-4200-A154-1C08AA22C75A}" type="slidenum">
              <a:rPr lang="it-IT" altLang="it-IT" sz="1200">
                <a:latin typeface="Times New Roman" panose="02020603050405020304" pitchFamily="18" charset="0"/>
              </a:rPr>
              <a:pPr eaLnBrk="1" hangingPunct="1"/>
              <a:t>14</a:t>
            </a:fld>
            <a:endParaRPr lang="it-IT" altLang="it-IT" sz="1200">
              <a:latin typeface="Times New Roman" panose="02020603050405020304" pitchFamily="18" charset="0"/>
            </a:endParaRPr>
          </a:p>
        </p:txBody>
      </p:sp>
      <p:sp>
        <p:nvSpPr>
          <p:cNvPr id="64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64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2823" y="3228896"/>
            <a:ext cx="7942580" cy="3058954"/>
          </a:xfrm>
        </p:spPr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30563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D58191BD-5630-49AC-991C-A7748041E844}" type="slidenum">
              <a:rPr lang="it-IT" altLang="it-IT" sz="1200">
                <a:latin typeface="Times New Roman" panose="02020603050405020304" pitchFamily="18" charset="0"/>
              </a:rPr>
              <a:pPr eaLnBrk="1" hangingPunct="1"/>
              <a:t>15</a:t>
            </a:fld>
            <a:endParaRPr lang="it-IT" altLang="it-IT" sz="1200">
              <a:latin typeface="Times New Roman" panose="02020603050405020304" pitchFamily="18" charset="0"/>
            </a:endParaRPr>
          </a:p>
        </p:txBody>
      </p:sp>
      <p:sp>
        <p:nvSpPr>
          <p:cNvPr id="649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64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2823" y="3228896"/>
            <a:ext cx="7942580" cy="3058954"/>
          </a:xfrm>
        </p:spPr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667754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C0B21D7A-BDE3-4F98-A211-7381D8E85851}" type="slidenum">
              <a:rPr lang="it-IT" altLang="it-IT" sz="1200">
                <a:latin typeface="Times New Roman" panose="02020603050405020304" pitchFamily="18" charset="0"/>
              </a:rPr>
              <a:pPr eaLnBrk="1" hangingPunct="1"/>
              <a:t>16</a:t>
            </a:fld>
            <a:endParaRPr lang="it-IT" altLang="it-IT" sz="1200">
              <a:latin typeface="Times New Roman" panose="02020603050405020304" pitchFamily="18" charset="0"/>
            </a:endParaRPr>
          </a:p>
        </p:txBody>
      </p:sp>
      <p:sp>
        <p:nvSpPr>
          <p:cNvPr id="651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65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2823" y="3228896"/>
            <a:ext cx="7942580" cy="3058954"/>
          </a:xfrm>
        </p:spPr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84176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BBA570FD-A470-465F-A6AE-8BD2FBEC4F83}" type="slidenum">
              <a:rPr lang="it-IT" altLang="it-IT" sz="1200">
                <a:latin typeface="Times New Roman" panose="02020603050405020304" pitchFamily="18" charset="0"/>
              </a:rPr>
              <a:pPr eaLnBrk="1" hangingPunct="1"/>
              <a:t>17</a:t>
            </a:fld>
            <a:endParaRPr lang="it-IT" altLang="it-IT" sz="1200">
              <a:latin typeface="Times New Roman" panose="02020603050405020304" pitchFamily="18" charset="0"/>
            </a:endParaRPr>
          </a:p>
        </p:txBody>
      </p:sp>
      <p:sp>
        <p:nvSpPr>
          <p:cNvPr id="65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65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2823" y="3228896"/>
            <a:ext cx="7942580" cy="3058954"/>
          </a:xfrm>
        </p:spPr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13454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6593B0C1-DACE-4BA3-AE43-9D6DD74F1B3A}" type="slidenum">
              <a:rPr lang="it-IT" altLang="it-IT" sz="1200">
                <a:latin typeface="Times New Roman" panose="02020603050405020304" pitchFamily="18" charset="0"/>
              </a:rPr>
              <a:pPr eaLnBrk="1" hangingPunct="1"/>
              <a:t>18</a:t>
            </a:fld>
            <a:endParaRPr lang="it-IT" altLang="it-IT" sz="1200">
              <a:latin typeface="Times New Roman" panose="02020603050405020304" pitchFamily="18" charset="0"/>
            </a:endParaRPr>
          </a:p>
        </p:txBody>
      </p:sp>
      <p:sp>
        <p:nvSpPr>
          <p:cNvPr id="65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65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2823" y="3228896"/>
            <a:ext cx="7942580" cy="3058954"/>
          </a:xfrm>
        </p:spPr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1658966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/>
          </a:p>
        </p:txBody>
      </p:sp>
      <p:sp>
        <p:nvSpPr>
          <p:cNvPr id="23556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90D3A3A-707C-4537-B643-0D2A70281827}" type="slidenum">
              <a:rPr lang="it-IT" smtClean="0"/>
              <a:pPr/>
              <a:t>19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298222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5ADD9FCF-EBF7-41EE-B586-61C2D87F9F23}" type="slidenum">
              <a:rPr lang="it-IT" altLang="it-IT" sz="1200">
                <a:latin typeface="Times New Roman" panose="02020603050405020304" pitchFamily="18" charset="0"/>
              </a:rPr>
              <a:pPr eaLnBrk="1" hangingPunct="1"/>
              <a:t>20</a:t>
            </a:fld>
            <a:endParaRPr lang="it-IT" altLang="it-IT" sz="1200">
              <a:latin typeface="Times New Roman" panose="02020603050405020304" pitchFamily="18" charset="0"/>
            </a:endParaRPr>
          </a:p>
        </p:txBody>
      </p:sp>
      <p:sp>
        <p:nvSpPr>
          <p:cNvPr id="66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66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2823" y="3228896"/>
            <a:ext cx="7942580" cy="3058954"/>
          </a:xfrm>
        </p:spPr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430916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0272AC87-2E13-47D3-B78E-F445FD13BF9B}" type="slidenum">
              <a:rPr lang="it-IT" altLang="it-IT" sz="1200">
                <a:latin typeface="Times New Roman" panose="02020603050405020304" pitchFamily="18" charset="0"/>
              </a:rPr>
              <a:pPr eaLnBrk="1" hangingPunct="1"/>
              <a:t>21</a:t>
            </a:fld>
            <a:endParaRPr lang="it-IT" altLang="it-IT" sz="1200">
              <a:latin typeface="Times New Roman" panose="02020603050405020304" pitchFamily="18" charset="0"/>
            </a:endParaRPr>
          </a:p>
        </p:txBody>
      </p:sp>
      <p:sp>
        <p:nvSpPr>
          <p:cNvPr id="66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66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2823" y="3228896"/>
            <a:ext cx="7942580" cy="3058954"/>
          </a:xfrm>
        </p:spPr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41672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BA7D503D-8F03-493D-80EB-CBEBCEB23F20}" type="slidenum">
              <a:rPr lang="it-IT" altLang="it-IT" sz="1200">
                <a:latin typeface="Times New Roman" panose="02020603050405020304" pitchFamily="18" charset="0"/>
              </a:rPr>
              <a:pPr eaLnBrk="1" hangingPunct="1"/>
              <a:t>22</a:t>
            </a:fld>
            <a:endParaRPr lang="it-IT" altLang="it-IT" sz="1200">
              <a:latin typeface="Times New Roman" panose="02020603050405020304" pitchFamily="18" charset="0"/>
            </a:endParaRPr>
          </a:p>
        </p:txBody>
      </p:sp>
      <p:sp>
        <p:nvSpPr>
          <p:cNvPr id="68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68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2823" y="3228896"/>
            <a:ext cx="7942580" cy="3058954"/>
          </a:xfrm>
        </p:spPr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627033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/>
          </a:p>
        </p:txBody>
      </p:sp>
      <p:sp>
        <p:nvSpPr>
          <p:cNvPr id="23556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90D3A3A-707C-4537-B643-0D2A70281827}" type="slidenum">
              <a:rPr lang="it-IT" smtClean="0"/>
              <a:pPr/>
              <a:t>23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5936226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21B319DD-95B7-4E27-A59B-D3D3517FE3F7}" type="slidenum">
              <a:rPr lang="it-IT" altLang="it-IT" smtClean="0">
                <a:solidFill>
                  <a:srgbClr val="1A472B"/>
                </a:solidFill>
                <a:latin typeface="Century Gothic" panose="020B0502020202020204" pitchFamily="34" charset="0"/>
              </a:rPr>
              <a:pPr>
                <a:spcBef>
                  <a:spcPct val="0"/>
                </a:spcBef>
              </a:pPr>
              <a:t>24</a:t>
            </a:fld>
            <a:endParaRPr lang="it-IT" altLang="it-IT">
              <a:solidFill>
                <a:srgbClr val="1A472B"/>
              </a:solidFill>
              <a:latin typeface="Century Gothic" panose="020B0502020202020204" pitchFamily="34" charset="0"/>
            </a:endParaRPr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it-IT" altLang="it-IT">
                <a:latin typeface="Times New Roman" panose="02020603050405020304" pitchFamily="18" charset="0"/>
              </a:rPr>
              <a:t>Chiedi a loro che cosa è un processo (e magari la differenza rispetto a una procedura)</a:t>
            </a:r>
          </a:p>
          <a:p>
            <a:endParaRPr lang="it-IT" altLang="it-IT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476945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22332BD3-C371-47B0-9CE5-2BA091A82BC2}" type="slidenum">
              <a:rPr lang="it-IT" altLang="it-IT" smtClean="0">
                <a:solidFill>
                  <a:srgbClr val="1A472B"/>
                </a:solidFill>
                <a:latin typeface="Century Gothic" panose="020B0502020202020204" pitchFamily="34" charset="0"/>
              </a:rPr>
              <a:pPr>
                <a:spcBef>
                  <a:spcPct val="0"/>
                </a:spcBef>
              </a:pPr>
              <a:t>26</a:t>
            </a:fld>
            <a:endParaRPr lang="it-IT" altLang="it-IT">
              <a:solidFill>
                <a:srgbClr val="1A472B"/>
              </a:solidFill>
              <a:latin typeface="Century Gothic" panose="020B0502020202020204" pitchFamily="34" charset="0"/>
            </a:endParaRPr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it-IT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665260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A93632AD-F585-4186-B157-30C73A29B315}" type="slidenum">
              <a:rPr lang="it-IT" altLang="it-IT" smtClean="0">
                <a:solidFill>
                  <a:srgbClr val="1A472B"/>
                </a:solidFill>
                <a:latin typeface="Century Gothic" panose="020B0502020202020204" pitchFamily="34" charset="0"/>
              </a:rPr>
              <a:pPr>
                <a:spcBef>
                  <a:spcPct val="0"/>
                </a:spcBef>
              </a:pPr>
              <a:t>27</a:t>
            </a:fld>
            <a:endParaRPr lang="it-IT" altLang="it-IT">
              <a:solidFill>
                <a:srgbClr val="1A472B"/>
              </a:solidFill>
              <a:latin typeface="Century Gothic" panose="020B0502020202020204" pitchFamily="34" charset="0"/>
            </a:endParaRPr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it-IT" altLang="it-IT">
                <a:latin typeface="Times New Roman" panose="02020603050405020304" pitchFamily="18" charset="0"/>
              </a:rPr>
              <a:t>Di una vera e propria grammatica si tratta: deve essere fissata e condivisa: non esiste un sistema universale (anche se esistono delle soluzioni più frequenti)</a:t>
            </a:r>
          </a:p>
        </p:txBody>
      </p:sp>
    </p:spTree>
    <p:extLst>
      <p:ext uri="{BB962C8B-B14F-4D97-AF65-F5344CB8AC3E}">
        <p14:creationId xmlns:p14="http://schemas.microsoft.com/office/powerpoint/2010/main" val="264178571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A93632AD-F585-4186-B157-30C73A29B315}" type="slidenum">
              <a:rPr lang="it-IT" altLang="it-IT" smtClean="0">
                <a:solidFill>
                  <a:srgbClr val="1A472B"/>
                </a:solidFill>
                <a:latin typeface="Century Gothic" panose="020B0502020202020204" pitchFamily="34" charset="0"/>
              </a:rPr>
              <a:pPr>
                <a:spcBef>
                  <a:spcPct val="0"/>
                </a:spcBef>
              </a:pPr>
              <a:t>28</a:t>
            </a:fld>
            <a:endParaRPr lang="it-IT" altLang="it-IT">
              <a:solidFill>
                <a:srgbClr val="1A472B"/>
              </a:solidFill>
              <a:latin typeface="Century Gothic" panose="020B0502020202020204" pitchFamily="34" charset="0"/>
            </a:endParaRPr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it-IT" altLang="it-IT">
                <a:latin typeface="Times New Roman" panose="02020603050405020304" pitchFamily="18" charset="0"/>
              </a:rPr>
              <a:t>Di una vera e propria grammatica si tratta: deve essere fissata e condivisa: non esiste un sistema universale (anche se esistono delle soluzioni più frequenti)</a:t>
            </a:r>
          </a:p>
        </p:txBody>
      </p:sp>
    </p:spTree>
    <p:extLst>
      <p:ext uri="{BB962C8B-B14F-4D97-AF65-F5344CB8AC3E}">
        <p14:creationId xmlns:p14="http://schemas.microsoft.com/office/powerpoint/2010/main" val="4572219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4156C3-B29F-4E55-894B-EC5F6AB7F19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1C8B99-1BD1-4C5E-8C03-B806F1E163F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422C21-EAE6-43A5-BC89-AFBD01C7CB1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F89C28-D31E-4B5C-B539-F659DB29AF0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1BC129-D0E2-4D41-A6DD-82000EB3DE2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D2033F-C79C-4BF7-B796-5F5F8BEFCE9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34AEEC-78BA-4C8B-B36B-A725845E382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5B759C-2631-4966-8E5C-55D4CB881E1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62C1CD-CE40-4228-A570-978668DAE92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867F18-9BF1-470B-84EF-8D492727B48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840A7C-EAEE-4F68-AC38-51860E8B554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olo e grafi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grafico 2"/>
          <p:cNvSpPr>
            <a:spLocks noGrp="1"/>
          </p:cNvSpPr>
          <p:nvPr>
            <p:ph type="chart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it-IT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BF5E02-1929-4CC0-A808-30985572C93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itolo, diagramma o organigram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/>
              <a:t>Fare clic per modificare stile</a:t>
            </a:r>
            <a:endParaRPr lang="en-US"/>
          </a:p>
        </p:txBody>
      </p:sp>
      <p:sp>
        <p:nvSpPr>
          <p:cNvPr id="3" name="Segnaposto SmartArt 2"/>
          <p:cNvSpPr>
            <a:spLocks noGrp="1"/>
          </p:cNvSpPr>
          <p:nvPr>
            <p:ph type="dgm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E30E40-C2F6-4684-B682-19DDCD1F3AC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039380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olo e tabe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/>
              <a:t>Fare clic per modificare stile</a:t>
            </a:r>
            <a:endParaRPr lang="en-US"/>
          </a:p>
        </p:txBody>
      </p:sp>
      <p:sp>
        <p:nvSpPr>
          <p:cNvPr id="3" name="Segnaposto tabella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BAB30EC-D5F0-45D6-98B7-5335F2037E9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612415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lo stile del titolo dello schema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E8E7F63-0523-4EB8-86C4-8CB9DEEABC3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pic>
        <p:nvPicPr>
          <p:cNvPr id="2054" name="Picture 12" descr="BD21321_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725488" y="1727200"/>
            <a:ext cx="7731125" cy="7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1" name="Rectangle 17"/>
          <p:cNvSpPr>
            <a:spLocks noChangeArrowheads="1"/>
          </p:cNvSpPr>
          <p:nvPr userDrawn="1"/>
        </p:nvSpPr>
        <p:spPr bwMode="auto">
          <a:xfrm>
            <a:off x="0" y="32146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pPr>
              <a:defRPr/>
            </a:pPr>
            <a:endParaRPr lang="it-IT"/>
          </a:p>
        </p:txBody>
      </p:sp>
      <p:pic>
        <p:nvPicPr>
          <p:cNvPr id="2056" name="Picture 16"/>
          <p:cNvPicPr>
            <a:picLocks noChangeAspect="1" noChangeArrowheads="1"/>
          </p:cNvPicPr>
          <p:nvPr userDrawn="1"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179388" y="188913"/>
            <a:ext cx="72072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13" Type="http://schemas.openxmlformats.org/officeDocument/2006/relationships/oleObject" Target="../embeddings/oleObject6.bin"/><Relationship Id="rId18" Type="http://schemas.openxmlformats.org/officeDocument/2006/relationships/oleObject" Target="../embeddings/oleObject10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7.wmf"/><Relationship Id="rId17" Type="http://schemas.openxmlformats.org/officeDocument/2006/relationships/oleObject" Target="../embeddings/oleObject9.bin"/><Relationship Id="rId2" Type="http://schemas.openxmlformats.org/officeDocument/2006/relationships/notesSlide" Target="../notesSlides/notesSlide3.xml"/><Relationship Id="rId16" Type="http://schemas.openxmlformats.org/officeDocument/2006/relationships/oleObject" Target="../embeddings/oleObject8.bin"/><Relationship Id="rId20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w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7.bin"/><Relationship Id="rId10" Type="http://schemas.openxmlformats.org/officeDocument/2006/relationships/image" Target="../media/image6.wmf"/><Relationship Id="rId19" Type="http://schemas.openxmlformats.org/officeDocument/2006/relationships/image" Target="../media/image9.wmf"/><Relationship Id="rId4" Type="http://schemas.openxmlformats.org/officeDocument/2006/relationships/image" Target="../media/image3.w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8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egnaposto numero diapositiva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BDDF3F36-6CE0-4791-B36E-52E56C22A253}" type="slidenum">
              <a:rPr lang="it-IT" smtClean="0"/>
              <a:pPr/>
              <a:t>1</a:t>
            </a:fld>
            <a:endParaRPr lang="it-IT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95288" y="1844825"/>
            <a:ext cx="8424862" cy="4824536"/>
          </a:xfrm>
        </p:spPr>
        <p:txBody>
          <a:bodyPr/>
          <a:lstStyle/>
          <a:p>
            <a:pPr marL="0" indent="0" algn="ctr" eaLnBrk="1" hangingPunct="1">
              <a:buFontTx/>
              <a:buNone/>
              <a:defRPr/>
            </a:pPr>
            <a:r>
              <a:rPr lang="it-IT" sz="2800" b="1">
                <a:latin typeface="Verdana" pitchFamily="34" charset="0"/>
              </a:rPr>
              <a:t>Lezione 5-6-7-8</a:t>
            </a:r>
            <a:endParaRPr lang="it-IT" sz="2800" b="1" dirty="0">
              <a:latin typeface="Verdana" pitchFamily="34" charset="0"/>
            </a:endParaRPr>
          </a:p>
          <a:p>
            <a:pPr marL="0" indent="0" algn="ctr" eaLnBrk="1" hangingPunct="1">
              <a:buFontTx/>
              <a:buNone/>
              <a:defRPr/>
            </a:pPr>
            <a:endParaRPr lang="it-IT" sz="1400" dirty="0">
              <a:latin typeface="Verdana" pitchFamily="34" charset="0"/>
            </a:endParaRPr>
          </a:p>
          <a:p>
            <a:pPr marL="0" indent="0" algn="ctr">
              <a:buNone/>
            </a:pPr>
            <a:r>
              <a:rPr lang="it-IT" sz="2800" dirty="0">
                <a:latin typeface="Verdana" pitchFamily="34" charset="0"/>
              </a:rPr>
              <a:t>Le variabili organizzative in senso stretto </a:t>
            </a:r>
          </a:p>
          <a:p>
            <a:pPr marL="0" indent="0" algn="ctr">
              <a:buNone/>
            </a:pPr>
            <a:r>
              <a:rPr lang="en-GB" sz="1400" dirty="0">
                <a:latin typeface="Verdana" pitchFamily="34" charset="0"/>
              </a:rPr>
              <a:t>(</a:t>
            </a:r>
            <a:r>
              <a:rPr lang="it-IT" sz="1400" dirty="0">
                <a:latin typeface="Verdana" pitchFamily="34" charset="0"/>
              </a:rPr>
              <a:t>Cap. 8, </a:t>
            </a:r>
            <a:r>
              <a:rPr lang="it-IT" sz="1400" dirty="0" err="1">
                <a:latin typeface="Verdana" pitchFamily="34" charset="0"/>
              </a:rPr>
              <a:t>Decastri</a:t>
            </a:r>
            <a:r>
              <a:rPr lang="it-IT" sz="1400" dirty="0">
                <a:latin typeface="Verdana" pitchFamily="34" charset="0"/>
              </a:rPr>
              <a:t>, 2016</a:t>
            </a:r>
            <a:r>
              <a:rPr lang="en-GB" sz="1400" dirty="0">
                <a:latin typeface="Verdana" pitchFamily="34" charset="0"/>
              </a:rPr>
              <a:t>)</a:t>
            </a:r>
          </a:p>
          <a:p>
            <a:pPr marL="0" indent="0" algn="ctr" eaLnBrk="1" hangingPunct="1">
              <a:buFontTx/>
              <a:buNone/>
              <a:defRPr/>
            </a:pPr>
            <a:endParaRPr lang="it-IT" sz="2000" dirty="0">
              <a:latin typeface="Verdana" pitchFamily="34" charset="0"/>
            </a:endParaRPr>
          </a:p>
          <a:p>
            <a:pPr marL="0" indent="0" algn="ctr" eaLnBrk="1" hangingPunct="1">
              <a:buFontTx/>
              <a:buNone/>
              <a:defRPr/>
            </a:pPr>
            <a:endParaRPr lang="it-IT" sz="2000" dirty="0">
              <a:latin typeface="Verdana" pitchFamily="34" charset="0"/>
            </a:endParaRPr>
          </a:p>
          <a:p>
            <a:pPr marL="0" indent="0" algn="ctr" eaLnBrk="1" hangingPunct="1">
              <a:buFontTx/>
              <a:buNone/>
              <a:defRPr/>
            </a:pPr>
            <a:endParaRPr lang="it-IT" sz="2400" dirty="0">
              <a:latin typeface="Verdana" pitchFamily="34" charset="0"/>
            </a:endParaRPr>
          </a:p>
          <a:p>
            <a:pPr marL="0" indent="0" algn="ctr" eaLnBrk="1" hangingPunct="1">
              <a:buFontTx/>
              <a:buNone/>
              <a:defRPr/>
            </a:pPr>
            <a:endParaRPr lang="it-IT" sz="2400" dirty="0">
              <a:latin typeface="Verdana" pitchFamily="34" charset="0"/>
            </a:endParaRPr>
          </a:p>
          <a:p>
            <a:pPr marL="0" indent="0" algn="ctr" eaLnBrk="1" hangingPunct="1">
              <a:buFontTx/>
              <a:buNone/>
              <a:defRPr/>
            </a:pPr>
            <a:r>
              <a:rPr lang="it-IT" sz="2400" dirty="0">
                <a:latin typeface="Verdana" pitchFamily="34" charset="0"/>
              </a:rPr>
              <a:t>Università Tor Vergata</a:t>
            </a:r>
          </a:p>
          <a:p>
            <a:pPr marL="0" indent="0" algn="ctr" eaLnBrk="1" hangingPunct="1">
              <a:buFontTx/>
              <a:buNone/>
              <a:defRPr/>
            </a:pPr>
            <a:r>
              <a:rPr lang="it-IT" sz="2400" dirty="0">
                <a:latin typeface="Verdana" pitchFamily="34" charset="0"/>
              </a:rPr>
              <a:t>Anno Accademico </a:t>
            </a:r>
            <a:r>
              <a:rPr lang="it-IT" sz="2400" dirty="0">
                <a:solidFill>
                  <a:schemeClr val="accent4"/>
                </a:solidFill>
                <a:latin typeface="Verdana" pitchFamily="34" charset="0"/>
              </a:rPr>
              <a:t>2022/2023</a:t>
            </a:r>
          </a:p>
          <a:p>
            <a:pPr marL="0" indent="0" algn="ctr" eaLnBrk="1" hangingPunct="1">
              <a:buFontTx/>
              <a:buNone/>
              <a:defRPr/>
            </a:pPr>
            <a:endParaRPr lang="it-IT" sz="2000" dirty="0">
              <a:solidFill>
                <a:schemeClr val="accent4"/>
              </a:solidFill>
              <a:latin typeface="Verdana" pitchFamily="34" charset="0"/>
            </a:endParaRPr>
          </a:p>
          <a:p>
            <a:pPr marL="0" indent="0" algn="ctr" eaLnBrk="1" hangingPunct="1">
              <a:buFontTx/>
              <a:buNone/>
              <a:defRPr/>
            </a:pPr>
            <a:endParaRPr lang="it-IT" sz="2400" dirty="0">
              <a:latin typeface="Verdana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egnaposto numero diapositiva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385DF9D5-DB30-48E1-9D39-2C9E7BC4F409}" type="slidenum">
              <a:rPr lang="it-IT" smtClean="0"/>
              <a:pPr/>
              <a:t>2</a:t>
            </a:fld>
            <a:endParaRPr lang="it-IT"/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846138"/>
            <a:ext cx="7772400" cy="1143000"/>
          </a:xfrm>
        </p:spPr>
        <p:txBody>
          <a:bodyPr/>
          <a:lstStyle/>
          <a:p>
            <a:pPr eaLnBrk="1" hangingPunct="1"/>
            <a:r>
              <a:rPr lang="it-IT" sz="2600" b="1" dirty="0">
                <a:latin typeface="Verdana" pitchFamily="34" charset="0"/>
              </a:rPr>
              <a:t>Contenuti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844824"/>
            <a:ext cx="7486600" cy="4114800"/>
          </a:xfrm>
        </p:spPr>
        <p:txBody>
          <a:bodyPr/>
          <a:lstStyle/>
          <a:p>
            <a:pPr marL="457200" indent="-457200" algn="just" eaLnBrk="1" hangingPunct="1">
              <a:lnSpc>
                <a:spcPct val="200000"/>
              </a:lnSpc>
              <a:buFont typeface="+mj-lt"/>
              <a:buAutoNum type="arabicPeriod"/>
              <a:defRPr/>
            </a:pPr>
            <a:r>
              <a:rPr lang="it-IT" sz="2000" b="1" dirty="0">
                <a:latin typeface="Verdana" pitchFamily="34" charset="0"/>
              </a:rPr>
              <a:t>Il sistema organizzativo</a:t>
            </a:r>
          </a:p>
          <a:p>
            <a:pPr marL="457200" indent="-457200" algn="just" eaLnBrk="1" hangingPunct="1">
              <a:lnSpc>
                <a:spcPct val="200000"/>
              </a:lnSpc>
              <a:buFont typeface="+mj-lt"/>
              <a:buAutoNum type="arabicPeriod"/>
              <a:defRPr/>
            </a:pPr>
            <a:r>
              <a:rPr lang="it-IT" sz="2000" b="1" dirty="0">
                <a:latin typeface="Verdana" pitchFamily="34" charset="0"/>
              </a:rPr>
              <a:t>Il concetto di struttura organizzativa</a:t>
            </a:r>
          </a:p>
          <a:p>
            <a:pPr marL="457200" indent="-457200" algn="just" eaLnBrk="1" hangingPunct="1">
              <a:lnSpc>
                <a:spcPct val="200000"/>
              </a:lnSpc>
              <a:buFont typeface="+mj-lt"/>
              <a:buAutoNum type="arabicPeriod"/>
              <a:defRPr/>
            </a:pPr>
            <a:r>
              <a:rPr lang="it-IT" sz="2000" b="1" dirty="0">
                <a:latin typeface="Verdana" pitchFamily="34" charset="0"/>
              </a:rPr>
              <a:t>Organigramma </a:t>
            </a:r>
          </a:p>
          <a:p>
            <a:pPr marL="457200" indent="-457200" algn="just" eaLnBrk="1" hangingPunct="1">
              <a:lnSpc>
                <a:spcPct val="200000"/>
              </a:lnSpc>
              <a:buFont typeface="+mj-lt"/>
              <a:buAutoNum type="arabicPeriod"/>
              <a:defRPr/>
            </a:pPr>
            <a:r>
              <a:rPr lang="it-IT" sz="2000" b="1" dirty="0">
                <a:latin typeface="Verdana" pitchFamily="34" charset="0"/>
              </a:rPr>
              <a:t>Posizione</a:t>
            </a:r>
            <a:endParaRPr lang="it-IT" sz="2000" dirty="0">
              <a:latin typeface="Verdana" pitchFamily="34" charset="0"/>
            </a:endParaRPr>
          </a:p>
          <a:p>
            <a:pPr marL="457200" indent="-457200" algn="just" eaLnBrk="1" hangingPunct="1">
              <a:lnSpc>
                <a:spcPct val="200000"/>
              </a:lnSpc>
              <a:buFont typeface="+mj-lt"/>
              <a:buAutoNum type="arabicPeriod"/>
              <a:defRPr/>
            </a:pPr>
            <a:r>
              <a:rPr lang="it-IT" sz="2000" b="1" dirty="0">
                <a:latin typeface="Verdana" pitchFamily="34" charset="0"/>
              </a:rPr>
              <a:t>Ruolo</a:t>
            </a:r>
            <a:r>
              <a:rPr lang="it-IT" sz="2000" dirty="0">
                <a:latin typeface="Verdana" pitchFamily="34" charset="0"/>
              </a:rPr>
              <a:t> </a:t>
            </a:r>
          </a:p>
          <a:p>
            <a:pPr marL="457200" indent="-457200" algn="just" eaLnBrk="1" hangingPunct="1">
              <a:lnSpc>
                <a:spcPct val="200000"/>
              </a:lnSpc>
              <a:buFont typeface="+mj-lt"/>
              <a:buAutoNum type="arabicPeriod"/>
              <a:defRPr/>
            </a:pPr>
            <a:r>
              <a:rPr lang="it-IT" sz="2000" b="1" dirty="0">
                <a:latin typeface="Verdana" pitchFamily="34" charset="0"/>
              </a:rPr>
              <a:t>Processi</a:t>
            </a:r>
          </a:p>
          <a:p>
            <a:pPr marL="0" indent="0" algn="just" eaLnBrk="1" hangingPunct="1">
              <a:buNone/>
              <a:defRPr/>
            </a:pPr>
            <a:endParaRPr lang="it-IT" sz="2000" b="1" dirty="0">
              <a:latin typeface="Verdana" pitchFamily="34" charset="0"/>
            </a:endParaRPr>
          </a:p>
          <a:p>
            <a:pPr marL="609600" indent="-609600" algn="just" eaLnBrk="1" hangingPunct="1">
              <a:lnSpc>
                <a:spcPct val="150000"/>
              </a:lnSpc>
              <a:buFontTx/>
              <a:buAutoNum type="arabicPeriod"/>
              <a:defRPr/>
            </a:pPr>
            <a:endParaRPr lang="it-IT" sz="2000" b="1" dirty="0">
              <a:latin typeface="Verdana" pitchFamily="34" charset="0"/>
            </a:endParaRPr>
          </a:p>
          <a:p>
            <a:pPr marL="609600" indent="-609600" algn="just" eaLnBrk="1" hangingPunct="1">
              <a:lnSpc>
                <a:spcPct val="150000"/>
              </a:lnSpc>
              <a:buFontTx/>
              <a:buAutoNum type="arabicPeriod"/>
              <a:defRPr/>
            </a:pPr>
            <a:endParaRPr lang="it-IT" sz="2000" dirty="0">
              <a:latin typeface="Verdana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egnaposto numero diapositiva 19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25000" lnSpcReduction="20000"/>
          </a:bodyPr>
          <a:lstStyle/>
          <a:p>
            <a:pPr>
              <a:defRPr/>
            </a:pPr>
            <a:fld id="{5E5A5BD8-7364-4D78-BA63-FB3E9A57E6AB}" type="slidenum">
              <a:rPr lang="it-IT" smtClean="0"/>
              <a:pPr>
                <a:defRPr/>
              </a:pPr>
              <a:t>3</a:t>
            </a:fld>
            <a:endParaRPr lang="it-IT"/>
          </a:p>
        </p:txBody>
      </p:sp>
      <p:sp>
        <p:nvSpPr>
          <p:cNvPr id="135" name="Ovale 134"/>
          <p:cNvSpPr/>
          <p:nvPr/>
        </p:nvSpPr>
        <p:spPr>
          <a:xfrm>
            <a:off x="3779912" y="1700808"/>
            <a:ext cx="1440160" cy="136815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36" name="Group 3"/>
          <p:cNvGrpSpPr>
            <a:grpSpLocks/>
          </p:cNvGrpSpPr>
          <p:nvPr/>
        </p:nvGrpSpPr>
        <p:grpSpPr bwMode="auto">
          <a:xfrm>
            <a:off x="2984500" y="1835696"/>
            <a:ext cx="1947863" cy="1017240"/>
            <a:chOff x="2122" y="845"/>
            <a:chExt cx="2556" cy="727"/>
          </a:xfrm>
        </p:grpSpPr>
        <p:grpSp>
          <p:nvGrpSpPr>
            <p:cNvPr id="137" name="Group 4"/>
            <p:cNvGrpSpPr>
              <a:grpSpLocks noChangeAspect="1"/>
            </p:cNvGrpSpPr>
            <p:nvPr/>
          </p:nvGrpSpPr>
          <p:grpSpPr bwMode="auto">
            <a:xfrm>
              <a:off x="3304" y="845"/>
              <a:ext cx="1374" cy="718"/>
              <a:chOff x="1584" y="1632"/>
              <a:chExt cx="4176" cy="2183"/>
            </a:xfrm>
          </p:grpSpPr>
          <p:sp>
            <p:nvSpPr>
              <p:cNvPr id="145" name="Freeform 5"/>
              <p:cNvSpPr>
                <a:spLocks noChangeAspect="1"/>
              </p:cNvSpPr>
              <p:nvPr/>
            </p:nvSpPr>
            <p:spPr bwMode="auto">
              <a:xfrm>
                <a:off x="3261" y="3214"/>
                <a:ext cx="37" cy="127"/>
              </a:xfrm>
              <a:custGeom>
                <a:avLst/>
                <a:gdLst>
                  <a:gd name="T0" fmla="*/ 37 w 37"/>
                  <a:gd name="T1" fmla="*/ 40 h 127"/>
                  <a:gd name="T2" fmla="*/ 37 w 37"/>
                  <a:gd name="T3" fmla="*/ 127 h 127"/>
                  <a:gd name="T4" fmla="*/ 0 w 37"/>
                  <a:gd name="T5" fmla="*/ 122 h 127"/>
                  <a:gd name="T6" fmla="*/ 0 w 37"/>
                  <a:gd name="T7" fmla="*/ 0 h 127"/>
                  <a:gd name="T8" fmla="*/ 37 w 37"/>
                  <a:gd name="T9" fmla="*/ 40 h 12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7" h="127">
                    <a:moveTo>
                      <a:pt x="37" y="40"/>
                    </a:moveTo>
                    <a:lnTo>
                      <a:pt x="37" y="127"/>
                    </a:lnTo>
                    <a:lnTo>
                      <a:pt x="0" y="122"/>
                    </a:lnTo>
                    <a:lnTo>
                      <a:pt x="0" y="0"/>
                    </a:lnTo>
                    <a:lnTo>
                      <a:pt x="37" y="40"/>
                    </a:lnTo>
                    <a:close/>
                  </a:path>
                </a:pathLst>
              </a:custGeom>
              <a:solidFill>
                <a:srgbClr val="F9F9F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46" name="Group 6"/>
              <p:cNvGrpSpPr>
                <a:grpSpLocks noChangeAspect="1"/>
              </p:cNvGrpSpPr>
              <p:nvPr/>
            </p:nvGrpSpPr>
            <p:grpSpPr bwMode="auto">
              <a:xfrm>
                <a:off x="1584" y="1632"/>
                <a:ext cx="4176" cy="2183"/>
                <a:chOff x="1628" y="1903"/>
                <a:chExt cx="4126" cy="1896"/>
              </a:xfrm>
            </p:grpSpPr>
            <p:grpSp>
              <p:nvGrpSpPr>
                <p:cNvPr id="157" name="Group 7"/>
                <p:cNvGrpSpPr>
                  <a:grpSpLocks noChangeAspect="1"/>
                </p:cNvGrpSpPr>
                <p:nvPr/>
              </p:nvGrpSpPr>
              <p:grpSpPr bwMode="auto">
                <a:xfrm>
                  <a:off x="1628" y="1903"/>
                  <a:ext cx="3167" cy="1708"/>
                  <a:chOff x="1628" y="1903"/>
                  <a:chExt cx="3167" cy="1708"/>
                </a:xfrm>
              </p:grpSpPr>
              <p:sp>
                <p:nvSpPr>
                  <p:cNvPr id="218" name="Freeform 8"/>
                  <p:cNvSpPr>
                    <a:spLocks noChangeAspect="1"/>
                  </p:cNvSpPr>
                  <p:nvPr/>
                </p:nvSpPr>
                <p:spPr bwMode="auto">
                  <a:xfrm>
                    <a:off x="1632" y="2254"/>
                    <a:ext cx="3165" cy="1357"/>
                  </a:xfrm>
                  <a:custGeom>
                    <a:avLst/>
                    <a:gdLst>
                      <a:gd name="T0" fmla="*/ 3161 w 3161"/>
                      <a:gd name="T1" fmla="*/ 0 h 1358"/>
                      <a:gd name="T2" fmla="*/ 3161 w 3161"/>
                      <a:gd name="T3" fmla="*/ 1358 h 1358"/>
                      <a:gd name="T4" fmla="*/ 118 w 3161"/>
                      <a:gd name="T5" fmla="*/ 1358 h 1358"/>
                      <a:gd name="T6" fmla="*/ 118 w 3161"/>
                      <a:gd name="T7" fmla="*/ 1106 h 1358"/>
                      <a:gd name="T8" fmla="*/ 58 w 3161"/>
                      <a:gd name="T9" fmla="*/ 1089 h 1358"/>
                      <a:gd name="T10" fmla="*/ 58 w 3161"/>
                      <a:gd name="T11" fmla="*/ 920 h 1358"/>
                      <a:gd name="T12" fmla="*/ 0 w 3161"/>
                      <a:gd name="T13" fmla="*/ 894 h 1358"/>
                      <a:gd name="T14" fmla="*/ 3161 w 3161"/>
                      <a:gd name="T15" fmla="*/ 0 h 135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3161" h="1358">
                        <a:moveTo>
                          <a:pt x="3161" y="0"/>
                        </a:moveTo>
                        <a:lnTo>
                          <a:pt x="3161" y="1358"/>
                        </a:lnTo>
                        <a:lnTo>
                          <a:pt x="118" y="1358"/>
                        </a:lnTo>
                        <a:lnTo>
                          <a:pt x="118" y="1106"/>
                        </a:lnTo>
                        <a:lnTo>
                          <a:pt x="58" y="1089"/>
                        </a:lnTo>
                        <a:lnTo>
                          <a:pt x="58" y="920"/>
                        </a:lnTo>
                        <a:lnTo>
                          <a:pt x="0" y="894"/>
                        </a:lnTo>
                        <a:lnTo>
                          <a:pt x="3161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grpSp>
                <p:nvGrpSpPr>
                  <p:cNvPr id="219" name="Group 9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1888" y="3331"/>
                    <a:ext cx="197" cy="100"/>
                    <a:chOff x="1888" y="3331"/>
                    <a:chExt cx="197" cy="100"/>
                  </a:xfrm>
                </p:grpSpPr>
                <p:sp>
                  <p:nvSpPr>
                    <p:cNvPr id="244" name="Oval 10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051" y="3332"/>
                      <a:ext cx="31" cy="92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45" name="Oval 11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019" y="3334"/>
                      <a:ext cx="25" cy="90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46" name="Oval 12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1988" y="3337"/>
                      <a:ext cx="25" cy="92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47" name="Oval 13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1951" y="3337"/>
                      <a:ext cx="31" cy="92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48" name="Oval 14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1919" y="3342"/>
                      <a:ext cx="31" cy="90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49" name="Oval 15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1888" y="3342"/>
                      <a:ext cx="25" cy="90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220" name="Group 16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300" y="3207"/>
                    <a:ext cx="337" cy="188"/>
                    <a:chOff x="2300" y="3207"/>
                    <a:chExt cx="337" cy="188"/>
                  </a:xfrm>
                </p:grpSpPr>
                <p:sp>
                  <p:nvSpPr>
                    <p:cNvPr id="237" name="Freeform 1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595" y="3207"/>
                      <a:ext cx="44" cy="151"/>
                    </a:xfrm>
                    <a:custGeom>
                      <a:avLst/>
                      <a:gdLst>
                        <a:gd name="T0" fmla="*/ 0 w 43"/>
                        <a:gd name="T1" fmla="*/ 0 h 150"/>
                        <a:gd name="T2" fmla="*/ 0 w 43"/>
                        <a:gd name="T3" fmla="*/ 150 h 150"/>
                        <a:gd name="T4" fmla="*/ 43 w 43"/>
                        <a:gd name="T5" fmla="*/ 150 h 150"/>
                        <a:gd name="T6" fmla="*/ 43 w 43"/>
                        <a:gd name="T7" fmla="*/ 59 h 150"/>
                        <a:gd name="T8" fmla="*/ 0 w 43"/>
                        <a:gd name="T9" fmla="*/ 0 h 15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3" h="150">
                          <a:moveTo>
                            <a:pt x="0" y="0"/>
                          </a:moveTo>
                          <a:lnTo>
                            <a:pt x="0" y="150"/>
                          </a:lnTo>
                          <a:lnTo>
                            <a:pt x="43" y="150"/>
                          </a:lnTo>
                          <a:lnTo>
                            <a:pt x="43" y="59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38" name="Freeform 1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545" y="3213"/>
                      <a:ext cx="44" cy="151"/>
                    </a:xfrm>
                    <a:custGeom>
                      <a:avLst/>
                      <a:gdLst>
                        <a:gd name="T0" fmla="*/ 0 w 44"/>
                        <a:gd name="T1" fmla="*/ 0 h 150"/>
                        <a:gd name="T2" fmla="*/ 0 w 44"/>
                        <a:gd name="T3" fmla="*/ 150 h 150"/>
                        <a:gd name="T4" fmla="*/ 44 w 44"/>
                        <a:gd name="T5" fmla="*/ 150 h 150"/>
                        <a:gd name="T6" fmla="*/ 44 w 44"/>
                        <a:gd name="T7" fmla="*/ 59 h 150"/>
                        <a:gd name="T8" fmla="*/ 0 w 44"/>
                        <a:gd name="T9" fmla="*/ 0 h 15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4" h="150">
                          <a:moveTo>
                            <a:pt x="0" y="0"/>
                          </a:moveTo>
                          <a:lnTo>
                            <a:pt x="0" y="150"/>
                          </a:lnTo>
                          <a:lnTo>
                            <a:pt x="44" y="150"/>
                          </a:lnTo>
                          <a:lnTo>
                            <a:pt x="44" y="59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39" name="Freeform 1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489" y="3218"/>
                      <a:ext cx="44" cy="151"/>
                    </a:xfrm>
                    <a:custGeom>
                      <a:avLst/>
                      <a:gdLst>
                        <a:gd name="T0" fmla="*/ 0 w 42"/>
                        <a:gd name="T1" fmla="*/ 0 h 150"/>
                        <a:gd name="T2" fmla="*/ 0 w 42"/>
                        <a:gd name="T3" fmla="*/ 150 h 150"/>
                        <a:gd name="T4" fmla="*/ 42 w 42"/>
                        <a:gd name="T5" fmla="*/ 150 h 150"/>
                        <a:gd name="T6" fmla="*/ 42 w 42"/>
                        <a:gd name="T7" fmla="*/ 60 h 150"/>
                        <a:gd name="T8" fmla="*/ 0 w 42"/>
                        <a:gd name="T9" fmla="*/ 0 h 15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2" h="150">
                          <a:moveTo>
                            <a:pt x="0" y="0"/>
                          </a:moveTo>
                          <a:lnTo>
                            <a:pt x="0" y="150"/>
                          </a:lnTo>
                          <a:lnTo>
                            <a:pt x="42" y="150"/>
                          </a:lnTo>
                          <a:lnTo>
                            <a:pt x="42" y="6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40" name="Freeform 20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445" y="3229"/>
                      <a:ext cx="44" cy="148"/>
                    </a:xfrm>
                    <a:custGeom>
                      <a:avLst/>
                      <a:gdLst>
                        <a:gd name="T0" fmla="*/ 0 w 42"/>
                        <a:gd name="T1" fmla="*/ 0 h 149"/>
                        <a:gd name="T2" fmla="*/ 0 w 42"/>
                        <a:gd name="T3" fmla="*/ 149 h 149"/>
                        <a:gd name="T4" fmla="*/ 42 w 42"/>
                        <a:gd name="T5" fmla="*/ 149 h 149"/>
                        <a:gd name="T6" fmla="*/ 42 w 42"/>
                        <a:gd name="T7" fmla="*/ 58 h 149"/>
                        <a:gd name="T8" fmla="*/ 0 w 42"/>
                        <a:gd name="T9" fmla="*/ 0 h 14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2" h="149">
                          <a:moveTo>
                            <a:pt x="0" y="0"/>
                          </a:moveTo>
                          <a:lnTo>
                            <a:pt x="0" y="149"/>
                          </a:lnTo>
                          <a:lnTo>
                            <a:pt x="42" y="149"/>
                          </a:lnTo>
                          <a:lnTo>
                            <a:pt x="42" y="58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41" name="Freeform 21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401" y="3229"/>
                      <a:ext cx="44" cy="148"/>
                    </a:xfrm>
                    <a:custGeom>
                      <a:avLst/>
                      <a:gdLst>
                        <a:gd name="T0" fmla="*/ 0 w 43"/>
                        <a:gd name="T1" fmla="*/ 0 h 149"/>
                        <a:gd name="T2" fmla="*/ 0 w 43"/>
                        <a:gd name="T3" fmla="*/ 149 h 149"/>
                        <a:gd name="T4" fmla="*/ 43 w 43"/>
                        <a:gd name="T5" fmla="*/ 149 h 149"/>
                        <a:gd name="T6" fmla="*/ 43 w 43"/>
                        <a:gd name="T7" fmla="*/ 59 h 149"/>
                        <a:gd name="T8" fmla="*/ 0 w 43"/>
                        <a:gd name="T9" fmla="*/ 0 h 14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3" h="149">
                          <a:moveTo>
                            <a:pt x="0" y="0"/>
                          </a:moveTo>
                          <a:lnTo>
                            <a:pt x="0" y="149"/>
                          </a:lnTo>
                          <a:lnTo>
                            <a:pt x="43" y="149"/>
                          </a:lnTo>
                          <a:lnTo>
                            <a:pt x="43" y="59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42" name="Freeform 2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351" y="3237"/>
                      <a:ext cx="44" cy="148"/>
                    </a:xfrm>
                    <a:custGeom>
                      <a:avLst/>
                      <a:gdLst>
                        <a:gd name="T0" fmla="*/ 0 w 44"/>
                        <a:gd name="T1" fmla="*/ 0 h 150"/>
                        <a:gd name="T2" fmla="*/ 0 w 44"/>
                        <a:gd name="T3" fmla="*/ 150 h 150"/>
                        <a:gd name="T4" fmla="*/ 44 w 44"/>
                        <a:gd name="T5" fmla="*/ 150 h 150"/>
                        <a:gd name="T6" fmla="*/ 44 w 44"/>
                        <a:gd name="T7" fmla="*/ 60 h 150"/>
                        <a:gd name="T8" fmla="*/ 0 w 44"/>
                        <a:gd name="T9" fmla="*/ 0 h 15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4" h="150">
                          <a:moveTo>
                            <a:pt x="0" y="0"/>
                          </a:moveTo>
                          <a:lnTo>
                            <a:pt x="0" y="150"/>
                          </a:lnTo>
                          <a:lnTo>
                            <a:pt x="44" y="150"/>
                          </a:lnTo>
                          <a:lnTo>
                            <a:pt x="44" y="6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43" name="Freeform 2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301" y="3244"/>
                      <a:ext cx="44" cy="151"/>
                    </a:xfrm>
                    <a:custGeom>
                      <a:avLst/>
                      <a:gdLst>
                        <a:gd name="T0" fmla="*/ 0 w 43"/>
                        <a:gd name="T1" fmla="*/ 0 h 150"/>
                        <a:gd name="T2" fmla="*/ 0 w 43"/>
                        <a:gd name="T3" fmla="*/ 150 h 150"/>
                        <a:gd name="T4" fmla="*/ 43 w 43"/>
                        <a:gd name="T5" fmla="*/ 150 h 150"/>
                        <a:gd name="T6" fmla="*/ 43 w 43"/>
                        <a:gd name="T7" fmla="*/ 60 h 150"/>
                        <a:gd name="T8" fmla="*/ 0 w 43"/>
                        <a:gd name="T9" fmla="*/ 0 h 15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3" h="150">
                          <a:moveTo>
                            <a:pt x="0" y="0"/>
                          </a:moveTo>
                          <a:lnTo>
                            <a:pt x="0" y="150"/>
                          </a:lnTo>
                          <a:lnTo>
                            <a:pt x="43" y="150"/>
                          </a:lnTo>
                          <a:lnTo>
                            <a:pt x="43" y="6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221" name="Group 24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955" y="3104"/>
                    <a:ext cx="459" cy="217"/>
                    <a:chOff x="2955" y="3104"/>
                    <a:chExt cx="459" cy="217"/>
                  </a:xfrm>
                </p:grpSpPr>
                <p:sp>
                  <p:nvSpPr>
                    <p:cNvPr id="231" name="Freeform 25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358" y="3105"/>
                      <a:ext cx="56" cy="177"/>
                    </a:xfrm>
                    <a:custGeom>
                      <a:avLst/>
                      <a:gdLst>
                        <a:gd name="T0" fmla="*/ 0 w 56"/>
                        <a:gd name="T1" fmla="*/ 0 h 176"/>
                        <a:gd name="T2" fmla="*/ 0 w 56"/>
                        <a:gd name="T3" fmla="*/ 176 h 176"/>
                        <a:gd name="T4" fmla="*/ 56 w 56"/>
                        <a:gd name="T5" fmla="*/ 176 h 176"/>
                        <a:gd name="T6" fmla="*/ 56 w 56"/>
                        <a:gd name="T7" fmla="*/ 51 h 176"/>
                        <a:gd name="T8" fmla="*/ 0 w 56"/>
                        <a:gd name="T9" fmla="*/ 0 h 17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6" h="176">
                          <a:moveTo>
                            <a:pt x="0" y="0"/>
                          </a:moveTo>
                          <a:lnTo>
                            <a:pt x="0" y="176"/>
                          </a:lnTo>
                          <a:lnTo>
                            <a:pt x="56" y="176"/>
                          </a:lnTo>
                          <a:lnTo>
                            <a:pt x="56" y="51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32" name="Freeform 2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277" y="3115"/>
                      <a:ext cx="56" cy="174"/>
                    </a:xfrm>
                    <a:custGeom>
                      <a:avLst/>
                      <a:gdLst>
                        <a:gd name="T0" fmla="*/ 0 w 55"/>
                        <a:gd name="T1" fmla="*/ 0 h 176"/>
                        <a:gd name="T2" fmla="*/ 0 w 55"/>
                        <a:gd name="T3" fmla="*/ 176 h 176"/>
                        <a:gd name="T4" fmla="*/ 55 w 55"/>
                        <a:gd name="T5" fmla="*/ 176 h 176"/>
                        <a:gd name="T6" fmla="*/ 55 w 55"/>
                        <a:gd name="T7" fmla="*/ 51 h 176"/>
                        <a:gd name="T8" fmla="*/ 0 w 55"/>
                        <a:gd name="T9" fmla="*/ 0 h 17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5" h="176">
                          <a:moveTo>
                            <a:pt x="0" y="0"/>
                          </a:moveTo>
                          <a:lnTo>
                            <a:pt x="0" y="176"/>
                          </a:lnTo>
                          <a:lnTo>
                            <a:pt x="55" y="176"/>
                          </a:lnTo>
                          <a:lnTo>
                            <a:pt x="55" y="51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33" name="Freeform 2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202" y="3120"/>
                      <a:ext cx="56" cy="180"/>
                    </a:xfrm>
                    <a:custGeom>
                      <a:avLst/>
                      <a:gdLst>
                        <a:gd name="T0" fmla="*/ 0 w 56"/>
                        <a:gd name="T1" fmla="*/ 0 h 178"/>
                        <a:gd name="T2" fmla="*/ 0 w 56"/>
                        <a:gd name="T3" fmla="*/ 178 h 178"/>
                        <a:gd name="T4" fmla="*/ 56 w 56"/>
                        <a:gd name="T5" fmla="*/ 178 h 178"/>
                        <a:gd name="T6" fmla="*/ 56 w 56"/>
                        <a:gd name="T7" fmla="*/ 51 h 178"/>
                        <a:gd name="T8" fmla="*/ 0 w 56"/>
                        <a:gd name="T9" fmla="*/ 0 h 17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6" h="178">
                          <a:moveTo>
                            <a:pt x="0" y="0"/>
                          </a:moveTo>
                          <a:lnTo>
                            <a:pt x="0" y="178"/>
                          </a:lnTo>
                          <a:lnTo>
                            <a:pt x="56" y="178"/>
                          </a:lnTo>
                          <a:lnTo>
                            <a:pt x="56" y="51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34" name="Freeform 2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114" y="3128"/>
                      <a:ext cx="56" cy="177"/>
                    </a:xfrm>
                    <a:custGeom>
                      <a:avLst/>
                      <a:gdLst>
                        <a:gd name="T0" fmla="*/ 0 w 56"/>
                        <a:gd name="T1" fmla="*/ 0 h 178"/>
                        <a:gd name="T2" fmla="*/ 0 w 56"/>
                        <a:gd name="T3" fmla="*/ 178 h 178"/>
                        <a:gd name="T4" fmla="*/ 56 w 56"/>
                        <a:gd name="T5" fmla="*/ 178 h 178"/>
                        <a:gd name="T6" fmla="*/ 56 w 56"/>
                        <a:gd name="T7" fmla="*/ 51 h 178"/>
                        <a:gd name="T8" fmla="*/ 0 w 56"/>
                        <a:gd name="T9" fmla="*/ 0 h 17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6" h="178">
                          <a:moveTo>
                            <a:pt x="0" y="0"/>
                          </a:moveTo>
                          <a:lnTo>
                            <a:pt x="0" y="178"/>
                          </a:lnTo>
                          <a:lnTo>
                            <a:pt x="56" y="178"/>
                          </a:lnTo>
                          <a:lnTo>
                            <a:pt x="56" y="51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35" name="Freeform 2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039" y="3136"/>
                      <a:ext cx="50" cy="177"/>
                    </a:xfrm>
                    <a:custGeom>
                      <a:avLst/>
                      <a:gdLst>
                        <a:gd name="T0" fmla="*/ 0 w 56"/>
                        <a:gd name="T1" fmla="*/ 0 h 177"/>
                        <a:gd name="T2" fmla="*/ 0 w 56"/>
                        <a:gd name="T3" fmla="*/ 177 h 177"/>
                        <a:gd name="T4" fmla="*/ 56 w 56"/>
                        <a:gd name="T5" fmla="*/ 177 h 177"/>
                        <a:gd name="T6" fmla="*/ 56 w 56"/>
                        <a:gd name="T7" fmla="*/ 51 h 177"/>
                        <a:gd name="T8" fmla="*/ 0 w 56"/>
                        <a:gd name="T9" fmla="*/ 0 h 1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6" h="177">
                          <a:moveTo>
                            <a:pt x="0" y="0"/>
                          </a:moveTo>
                          <a:lnTo>
                            <a:pt x="0" y="177"/>
                          </a:lnTo>
                          <a:lnTo>
                            <a:pt x="56" y="177"/>
                          </a:lnTo>
                          <a:lnTo>
                            <a:pt x="56" y="51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36" name="Freeform 30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952" y="3144"/>
                      <a:ext cx="56" cy="177"/>
                    </a:xfrm>
                    <a:custGeom>
                      <a:avLst/>
                      <a:gdLst>
                        <a:gd name="T0" fmla="*/ 0 w 55"/>
                        <a:gd name="T1" fmla="*/ 0 h 177"/>
                        <a:gd name="T2" fmla="*/ 0 w 55"/>
                        <a:gd name="T3" fmla="*/ 177 h 177"/>
                        <a:gd name="T4" fmla="*/ 55 w 55"/>
                        <a:gd name="T5" fmla="*/ 177 h 177"/>
                        <a:gd name="T6" fmla="*/ 55 w 55"/>
                        <a:gd name="T7" fmla="*/ 50 h 177"/>
                        <a:gd name="T8" fmla="*/ 0 w 55"/>
                        <a:gd name="T9" fmla="*/ 0 h 1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5" h="177">
                          <a:moveTo>
                            <a:pt x="0" y="0"/>
                          </a:moveTo>
                          <a:lnTo>
                            <a:pt x="0" y="177"/>
                          </a:lnTo>
                          <a:lnTo>
                            <a:pt x="55" y="177"/>
                          </a:lnTo>
                          <a:lnTo>
                            <a:pt x="55" y="5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222" name="Group 31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4029" y="2985"/>
                    <a:ext cx="597" cy="226"/>
                    <a:chOff x="4029" y="2985"/>
                    <a:chExt cx="597" cy="226"/>
                  </a:xfrm>
                </p:grpSpPr>
                <p:sp>
                  <p:nvSpPr>
                    <p:cNvPr id="226" name="Freeform 3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578" y="2986"/>
                      <a:ext cx="56" cy="169"/>
                    </a:xfrm>
                    <a:custGeom>
                      <a:avLst/>
                      <a:gdLst>
                        <a:gd name="T0" fmla="*/ 0 w 57"/>
                        <a:gd name="T1" fmla="*/ 0 h 170"/>
                        <a:gd name="T2" fmla="*/ 0 w 57"/>
                        <a:gd name="T3" fmla="*/ 170 h 170"/>
                        <a:gd name="T4" fmla="*/ 57 w 57"/>
                        <a:gd name="T5" fmla="*/ 170 h 170"/>
                        <a:gd name="T6" fmla="*/ 57 w 57"/>
                        <a:gd name="T7" fmla="*/ 38 h 170"/>
                        <a:gd name="T8" fmla="*/ 0 w 57"/>
                        <a:gd name="T9" fmla="*/ 0 h 1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170">
                          <a:moveTo>
                            <a:pt x="0" y="0"/>
                          </a:moveTo>
                          <a:lnTo>
                            <a:pt x="0" y="170"/>
                          </a:lnTo>
                          <a:lnTo>
                            <a:pt x="57" y="170"/>
                          </a:lnTo>
                          <a:lnTo>
                            <a:pt x="57" y="38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27" name="Freeform 3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440" y="2996"/>
                      <a:ext cx="56" cy="169"/>
                    </a:xfrm>
                    <a:custGeom>
                      <a:avLst/>
                      <a:gdLst>
                        <a:gd name="T0" fmla="*/ 0 w 57"/>
                        <a:gd name="T1" fmla="*/ 0 h 170"/>
                        <a:gd name="T2" fmla="*/ 0 w 57"/>
                        <a:gd name="T3" fmla="*/ 170 h 170"/>
                        <a:gd name="T4" fmla="*/ 57 w 57"/>
                        <a:gd name="T5" fmla="*/ 170 h 170"/>
                        <a:gd name="T6" fmla="*/ 57 w 57"/>
                        <a:gd name="T7" fmla="*/ 38 h 170"/>
                        <a:gd name="T8" fmla="*/ 0 w 57"/>
                        <a:gd name="T9" fmla="*/ 0 h 1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170">
                          <a:moveTo>
                            <a:pt x="0" y="0"/>
                          </a:moveTo>
                          <a:lnTo>
                            <a:pt x="0" y="170"/>
                          </a:lnTo>
                          <a:lnTo>
                            <a:pt x="57" y="170"/>
                          </a:lnTo>
                          <a:lnTo>
                            <a:pt x="57" y="38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28" name="Freeform 34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303" y="3007"/>
                      <a:ext cx="56" cy="169"/>
                    </a:xfrm>
                    <a:custGeom>
                      <a:avLst/>
                      <a:gdLst>
                        <a:gd name="T0" fmla="*/ 0 w 57"/>
                        <a:gd name="T1" fmla="*/ 0 h 171"/>
                        <a:gd name="T2" fmla="*/ 0 w 57"/>
                        <a:gd name="T3" fmla="*/ 171 h 171"/>
                        <a:gd name="T4" fmla="*/ 57 w 57"/>
                        <a:gd name="T5" fmla="*/ 171 h 171"/>
                        <a:gd name="T6" fmla="*/ 57 w 57"/>
                        <a:gd name="T7" fmla="*/ 38 h 171"/>
                        <a:gd name="T8" fmla="*/ 0 w 57"/>
                        <a:gd name="T9" fmla="*/ 0 h 1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171">
                          <a:moveTo>
                            <a:pt x="0" y="0"/>
                          </a:moveTo>
                          <a:lnTo>
                            <a:pt x="0" y="171"/>
                          </a:lnTo>
                          <a:lnTo>
                            <a:pt x="57" y="171"/>
                          </a:lnTo>
                          <a:lnTo>
                            <a:pt x="57" y="38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29" name="Freeform 35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159" y="3020"/>
                      <a:ext cx="56" cy="169"/>
                    </a:xfrm>
                    <a:custGeom>
                      <a:avLst/>
                      <a:gdLst>
                        <a:gd name="T0" fmla="*/ 0 w 57"/>
                        <a:gd name="T1" fmla="*/ 0 h 169"/>
                        <a:gd name="T2" fmla="*/ 0 w 57"/>
                        <a:gd name="T3" fmla="*/ 169 h 169"/>
                        <a:gd name="T4" fmla="*/ 57 w 57"/>
                        <a:gd name="T5" fmla="*/ 169 h 169"/>
                        <a:gd name="T6" fmla="*/ 57 w 57"/>
                        <a:gd name="T7" fmla="*/ 38 h 169"/>
                        <a:gd name="T8" fmla="*/ 0 w 57"/>
                        <a:gd name="T9" fmla="*/ 0 h 1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169">
                          <a:moveTo>
                            <a:pt x="0" y="0"/>
                          </a:moveTo>
                          <a:lnTo>
                            <a:pt x="0" y="169"/>
                          </a:lnTo>
                          <a:lnTo>
                            <a:pt x="57" y="169"/>
                          </a:lnTo>
                          <a:lnTo>
                            <a:pt x="57" y="38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30" name="Freeform 3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027" y="3041"/>
                      <a:ext cx="56" cy="169"/>
                    </a:xfrm>
                    <a:custGeom>
                      <a:avLst/>
                      <a:gdLst>
                        <a:gd name="T0" fmla="*/ 0 w 57"/>
                        <a:gd name="T1" fmla="*/ 0 h 170"/>
                        <a:gd name="T2" fmla="*/ 0 w 57"/>
                        <a:gd name="T3" fmla="*/ 170 h 170"/>
                        <a:gd name="T4" fmla="*/ 57 w 57"/>
                        <a:gd name="T5" fmla="*/ 170 h 170"/>
                        <a:gd name="T6" fmla="*/ 57 w 57"/>
                        <a:gd name="T7" fmla="*/ 37 h 170"/>
                        <a:gd name="T8" fmla="*/ 0 w 57"/>
                        <a:gd name="T9" fmla="*/ 0 h 1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170">
                          <a:moveTo>
                            <a:pt x="0" y="0"/>
                          </a:moveTo>
                          <a:lnTo>
                            <a:pt x="0" y="170"/>
                          </a:lnTo>
                          <a:lnTo>
                            <a:pt x="57" y="170"/>
                          </a:lnTo>
                          <a:lnTo>
                            <a:pt x="57" y="37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sp>
                <p:nvSpPr>
                  <p:cNvPr id="223" name="Freeform 37"/>
                  <p:cNvSpPr>
                    <a:spLocks noChangeAspect="1"/>
                  </p:cNvSpPr>
                  <p:nvPr/>
                </p:nvSpPr>
                <p:spPr bwMode="auto">
                  <a:xfrm>
                    <a:off x="1751" y="3120"/>
                    <a:ext cx="3040" cy="412"/>
                  </a:xfrm>
                  <a:custGeom>
                    <a:avLst/>
                    <a:gdLst>
                      <a:gd name="T0" fmla="*/ 3038 w 3038"/>
                      <a:gd name="T1" fmla="*/ 227 h 413"/>
                      <a:gd name="T2" fmla="*/ 3038 w 3038"/>
                      <a:gd name="T3" fmla="*/ 0 h 413"/>
                      <a:gd name="T4" fmla="*/ 0 w 3038"/>
                      <a:gd name="T5" fmla="*/ 301 h 413"/>
                      <a:gd name="T6" fmla="*/ 0 w 3038"/>
                      <a:gd name="T7" fmla="*/ 413 h 413"/>
                      <a:gd name="T8" fmla="*/ 3038 w 3038"/>
                      <a:gd name="T9" fmla="*/ 227 h 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038" h="413">
                        <a:moveTo>
                          <a:pt x="3038" y="227"/>
                        </a:moveTo>
                        <a:lnTo>
                          <a:pt x="3038" y="0"/>
                        </a:lnTo>
                        <a:lnTo>
                          <a:pt x="0" y="301"/>
                        </a:lnTo>
                        <a:lnTo>
                          <a:pt x="0" y="413"/>
                        </a:lnTo>
                        <a:lnTo>
                          <a:pt x="3038" y="227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24" name="Freeform 38"/>
                  <p:cNvSpPr>
                    <a:spLocks noChangeAspect="1"/>
                  </p:cNvSpPr>
                  <p:nvPr/>
                </p:nvSpPr>
                <p:spPr bwMode="auto">
                  <a:xfrm>
                    <a:off x="1688" y="2661"/>
                    <a:ext cx="3103" cy="687"/>
                  </a:xfrm>
                  <a:custGeom>
                    <a:avLst/>
                    <a:gdLst>
                      <a:gd name="T0" fmla="*/ 3100 w 3100"/>
                      <a:gd name="T1" fmla="*/ 189 h 685"/>
                      <a:gd name="T2" fmla="*/ 3100 w 3100"/>
                      <a:gd name="T3" fmla="*/ 0 h 685"/>
                      <a:gd name="T4" fmla="*/ 0 w 3100"/>
                      <a:gd name="T5" fmla="*/ 602 h 685"/>
                      <a:gd name="T6" fmla="*/ 0 w 3100"/>
                      <a:gd name="T7" fmla="*/ 685 h 685"/>
                      <a:gd name="T8" fmla="*/ 3100 w 3100"/>
                      <a:gd name="T9" fmla="*/ 189 h 68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100" h="685">
                        <a:moveTo>
                          <a:pt x="3100" y="189"/>
                        </a:moveTo>
                        <a:lnTo>
                          <a:pt x="3100" y="0"/>
                        </a:lnTo>
                        <a:lnTo>
                          <a:pt x="0" y="602"/>
                        </a:lnTo>
                        <a:lnTo>
                          <a:pt x="0" y="685"/>
                        </a:lnTo>
                        <a:lnTo>
                          <a:pt x="3100" y="189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25" name="Freeform 39"/>
                  <p:cNvSpPr>
                    <a:spLocks noChangeAspect="1"/>
                  </p:cNvSpPr>
                  <p:nvPr/>
                </p:nvSpPr>
                <p:spPr bwMode="auto">
                  <a:xfrm>
                    <a:off x="1625" y="1903"/>
                    <a:ext cx="3165" cy="1252"/>
                  </a:xfrm>
                  <a:custGeom>
                    <a:avLst/>
                    <a:gdLst>
                      <a:gd name="T0" fmla="*/ 3162 w 3162"/>
                      <a:gd name="T1" fmla="*/ 441 h 1251"/>
                      <a:gd name="T2" fmla="*/ 3162 w 3162"/>
                      <a:gd name="T3" fmla="*/ 0 h 1251"/>
                      <a:gd name="T4" fmla="*/ 0 w 3162"/>
                      <a:gd name="T5" fmla="*/ 1089 h 1251"/>
                      <a:gd name="T6" fmla="*/ 0 w 3162"/>
                      <a:gd name="T7" fmla="*/ 1251 h 1251"/>
                      <a:gd name="T8" fmla="*/ 3162 w 3162"/>
                      <a:gd name="T9" fmla="*/ 441 h 12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162" h="1251">
                        <a:moveTo>
                          <a:pt x="3162" y="441"/>
                        </a:moveTo>
                        <a:lnTo>
                          <a:pt x="3162" y="0"/>
                        </a:lnTo>
                        <a:lnTo>
                          <a:pt x="0" y="1089"/>
                        </a:lnTo>
                        <a:lnTo>
                          <a:pt x="0" y="1251"/>
                        </a:lnTo>
                        <a:lnTo>
                          <a:pt x="3162" y="441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158" name="Group 40"/>
                <p:cNvGrpSpPr>
                  <a:grpSpLocks noChangeAspect="1"/>
                </p:cNvGrpSpPr>
                <p:nvPr/>
              </p:nvGrpSpPr>
              <p:grpSpPr bwMode="auto">
                <a:xfrm>
                  <a:off x="4790" y="1904"/>
                  <a:ext cx="964" cy="1704"/>
                  <a:chOff x="4790" y="1904"/>
                  <a:chExt cx="964" cy="1704"/>
                </a:xfrm>
              </p:grpSpPr>
              <p:sp>
                <p:nvSpPr>
                  <p:cNvPr id="180" name="Freeform 41"/>
                  <p:cNvSpPr>
                    <a:spLocks noChangeAspect="1"/>
                  </p:cNvSpPr>
                  <p:nvPr/>
                </p:nvSpPr>
                <p:spPr bwMode="auto">
                  <a:xfrm>
                    <a:off x="4797" y="3429"/>
                    <a:ext cx="713" cy="180"/>
                  </a:xfrm>
                  <a:custGeom>
                    <a:avLst/>
                    <a:gdLst>
                      <a:gd name="T0" fmla="*/ 0 w 714"/>
                      <a:gd name="T1" fmla="*/ 0 h 180"/>
                      <a:gd name="T2" fmla="*/ 714 w 714"/>
                      <a:gd name="T3" fmla="*/ 55 h 180"/>
                      <a:gd name="T4" fmla="*/ 714 w 714"/>
                      <a:gd name="T5" fmla="*/ 132 h 180"/>
                      <a:gd name="T6" fmla="*/ 0 w 714"/>
                      <a:gd name="T7" fmla="*/ 180 h 180"/>
                      <a:gd name="T8" fmla="*/ 0 w 714"/>
                      <a:gd name="T9" fmla="*/ 0 h 18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14" h="180">
                        <a:moveTo>
                          <a:pt x="0" y="0"/>
                        </a:moveTo>
                        <a:lnTo>
                          <a:pt x="714" y="55"/>
                        </a:lnTo>
                        <a:lnTo>
                          <a:pt x="714" y="132"/>
                        </a:lnTo>
                        <a:lnTo>
                          <a:pt x="0" y="18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81" name="Freeform 42"/>
                  <p:cNvSpPr>
                    <a:spLocks noChangeAspect="1"/>
                  </p:cNvSpPr>
                  <p:nvPr/>
                </p:nvSpPr>
                <p:spPr bwMode="auto">
                  <a:xfrm>
                    <a:off x="4791" y="2310"/>
                    <a:ext cx="963" cy="1199"/>
                  </a:xfrm>
                  <a:custGeom>
                    <a:avLst/>
                    <a:gdLst>
                      <a:gd name="T0" fmla="*/ 0 w 964"/>
                      <a:gd name="T1" fmla="*/ 0 h 1197"/>
                      <a:gd name="T2" fmla="*/ 964 w 964"/>
                      <a:gd name="T3" fmla="*/ 628 h 1197"/>
                      <a:gd name="T4" fmla="*/ 846 w 964"/>
                      <a:gd name="T5" fmla="*/ 628 h 1197"/>
                      <a:gd name="T6" fmla="*/ 846 w 964"/>
                      <a:gd name="T7" fmla="*/ 849 h 1197"/>
                      <a:gd name="T8" fmla="*/ 887 w 964"/>
                      <a:gd name="T9" fmla="*/ 874 h 1197"/>
                      <a:gd name="T10" fmla="*/ 846 w 964"/>
                      <a:gd name="T11" fmla="*/ 872 h 1197"/>
                      <a:gd name="T12" fmla="*/ 845 w 964"/>
                      <a:gd name="T13" fmla="*/ 1161 h 1197"/>
                      <a:gd name="T14" fmla="*/ 735 w 964"/>
                      <a:gd name="T15" fmla="*/ 1197 h 1197"/>
                      <a:gd name="T16" fmla="*/ 0 w 964"/>
                      <a:gd name="T17" fmla="*/ 1149 h 1197"/>
                      <a:gd name="T18" fmla="*/ 0 w 964"/>
                      <a:gd name="T19" fmla="*/ 0 h 119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964" h="1197">
                        <a:moveTo>
                          <a:pt x="0" y="0"/>
                        </a:moveTo>
                        <a:lnTo>
                          <a:pt x="964" y="628"/>
                        </a:lnTo>
                        <a:lnTo>
                          <a:pt x="846" y="628"/>
                        </a:lnTo>
                        <a:lnTo>
                          <a:pt x="846" y="849"/>
                        </a:lnTo>
                        <a:lnTo>
                          <a:pt x="887" y="874"/>
                        </a:lnTo>
                        <a:lnTo>
                          <a:pt x="846" y="872"/>
                        </a:lnTo>
                        <a:lnTo>
                          <a:pt x="845" y="1161"/>
                        </a:lnTo>
                        <a:lnTo>
                          <a:pt x="735" y="1197"/>
                        </a:lnTo>
                        <a:lnTo>
                          <a:pt x="0" y="1149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82" name="Freeform 43"/>
                  <p:cNvSpPr>
                    <a:spLocks noChangeAspect="1"/>
                  </p:cNvSpPr>
                  <p:nvPr/>
                </p:nvSpPr>
                <p:spPr bwMode="auto">
                  <a:xfrm>
                    <a:off x="4791" y="1903"/>
                    <a:ext cx="963" cy="1038"/>
                  </a:xfrm>
                  <a:custGeom>
                    <a:avLst/>
                    <a:gdLst>
                      <a:gd name="T0" fmla="*/ 0 w 964"/>
                      <a:gd name="T1" fmla="*/ 0 h 1037"/>
                      <a:gd name="T2" fmla="*/ 0 w 964"/>
                      <a:gd name="T3" fmla="*/ 440 h 1037"/>
                      <a:gd name="T4" fmla="*/ 964 w 964"/>
                      <a:gd name="T5" fmla="*/ 1037 h 1037"/>
                      <a:gd name="T6" fmla="*/ 964 w 964"/>
                      <a:gd name="T7" fmla="*/ 784 h 1037"/>
                      <a:gd name="T8" fmla="*/ 0 w 964"/>
                      <a:gd name="T9" fmla="*/ 0 h 10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64" h="1037">
                        <a:moveTo>
                          <a:pt x="0" y="0"/>
                        </a:moveTo>
                        <a:lnTo>
                          <a:pt x="0" y="440"/>
                        </a:lnTo>
                        <a:lnTo>
                          <a:pt x="964" y="1037"/>
                        </a:lnTo>
                        <a:lnTo>
                          <a:pt x="964" y="784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grpSp>
                <p:nvGrpSpPr>
                  <p:cNvPr id="183" name="Group 44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4800" y="2897"/>
                    <a:ext cx="742" cy="563"/>
                    <a:chOff x="4800" y="2897"/>
                    <a:chExt cx="742" cy="563"/>
                  </a:xfrm>
                </p:grpSpPr>
                <p:sp>
                  <p:nvSpPr>
                    <p:cNvPr id="202" name="Freeform 45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447" y="3189"/>
                      <a:ext cx="94" cy="272"/>
                    </a:xfrm>
                    <a:custGeom>
                      <a:avLst/>
                      <a:gdLst>
                        <a:gd name="T0" fmla="*/ 0 w 93"/>
                        <a:gd name="T1" fmla="*/ 54 h 271"/>
                        <a:gd name="T2" fmla="*/ 0 w 93"/>
                        <a:gd name="T3" fmla="*/ 247 h 271"/>
                        <a:gd name="T4" fmla="*/ 93 w 93"/>
                        <a:gd name="T5" fmla="*/ 271 h 271"/>
                        <a:gd name="T6" fmla="*/ 93 w 93"/>
                        <a:gd name="T7" fmla="*/ 0 h 271"/>
                        <a:gd name="T8" fmla="*/ 0 w 93"/>
                        <a:gd name="T9" fmla="*/ 54 h 2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71">
                          <a:moveTo>
                            <a:pt x="0" y="54"/>
                          </a:moveTo>
                          <a:lnTo>
                            <a:pt x="0" y="247"/>
                          </a:lnTo>
                          <a:lnTo>
                            <a:pt x="93" y="271"/>
                          </a:lnTo>
                          <a:lnTo>
                            <a:pt x="93" y="0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03" name="Freeform 4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404" y="3171"/>
                      <a:ext cx="94" cy="269"/>
                    </a:xfrm>
                    <a:custGeom>
                      <a:avLst/>
                      <a:gdLst>
                        <a:gd name="T0" fmla="*/ 0 w 93"/>
                        <a:gd name="T1" fmla="*/ 52 h 269"/>
                        <a:gd name="T2" fmla="*/ 0 w 93"/>
                        <a:gd name="T3" fmla="*/ 245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2"/>
                          </a:moveTo>
                          <a:lnTo>
                            <a:pt x="0" y="245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04" name="Freeform 4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360" y="3149"/>
                      <a:ext cx="94" cy="269"/>
                    </a:xfrm>
                    <a:custGeom>
                      <a:avLst/>
                      <a:gdLst>
                        <a:gd name="T0" fmla="*/ 0 w 92"/>
                        <a:gd name="T1" fmla="*/ 52 h 270"/>
                        <a:gd name="T2" fmla="*/ 0 w 92"/>
                        <a:gd name="T3" fmla="*/ 246 h 270"/>
                        <a:gd name="T4" fmla="*/ 92 w 92"/>
                        <a:gd name="T5" fmla="*/ 270 h 270"/>
                        <a:gd name="T6" fmla="*/ 92 w 92"/>
                        <a:gd name="T7" fmla="*/ 0 h 270"/>
                        <a:gd name="T8" fmla="*/ 0 w 92"/>
                        <a:gd name="T9" fmla="*/ 52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0">
                          <a:moveTo>
                            <a:pt x="0" y="52"/>
                          </a:moveTo>
                          <a:lnTo>
                            <a:pt x="0" y="246"/>
                          </a:lnTo>
                          <a:lnTo>
                            <a:pt x="92" y="270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05" name="Freeform 4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322" y="3131"/>
                      <a:ext cx="88" cy="272"/>
                    </a:xfrm>
                    <a:custGeom>
                      <a:avLst/>
                      <a:gdLst>
                        <a:gd name="T0" fmla="*/ 0 w 93"/>
                        <a:gd name="T1" fmla="*/ 52 h 271"/>
                        <a:gd name="T2" fmla="*/ 0 w 93"/>
                        <a:gd name="T3" fmla="*/ 246 h 271"/>
                        <a:gd name="T4" fmla="*/ 93 w 93"/>
                        <a:gd name="T5" fmla="*/ 271 h 271"/>
                        <a:gd name="T6" fmla="*/ 93 w 93"/>
                        <a:gd name="T7" fmla="*/ 0 h 271"/>
                        <a:gd name="T8" fmla="*/ 0 w 93"/>
                        <a:gd name="T9" fmla="*/ 52 h 2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71">
                          <a:moveTo>
                            <a:pt x="0" y="52"/>
                          </a:moveTo>
                          <a:lnTo>
                            <a:pt x="0" y="246"/>
                          </a:lnTo>
                          <a:lnTo>
                            <a:pt x="93" y="271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06" name="Freeform 4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279" y="3110"/>
                      <a:ext cx="88" cy="269"/>
                    </a:xfrm>
                    <a:custGeom>
                      <a:avLst/>
                      <a:gdLst>
                        <a:gd name="T0" fmla="*/ 0 w 92"/>
                        <a:gd name="T1" fmla="*/ 52 h 270"/>
                        <a:gd name="T2" fmla="*/ 0 w 92"/>
                        <a:gd name="T3" fmla="*/ 245 h 270"/>
                        <a:gd name="T4" fmla="*/ 92 w 92"/>
                        <a:gd name="T5" fmla="*/ 270 h 270"/>
                        <a:gd name="T6" fmla="*/ 92 w 92"/>
                        <a:gd name="T7" fmla="*/ 0 h 270"/>
                        <a:gd name="T8" fmla="*/ 0 w 92"/>
                        <a:gd name="T9" fmla="*/ 52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0">
                          <a:moveTo>
                            <a:pt x="0" y="52"/>
                          </a:moveTo>
                          <a:lnTo>
                            <a:pt x="0" y="245"/>
                          </a:lnTo>
                          <a:lnTo>
                            <a:pt x="92" y="270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07" name="Freeform 50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229" y="3091"/>
                      <a:ext cx="94" cy="272"/>
                    </a:xfrm>
                    <a:custGeom>
                      <a:avLst/>
                      <a:gdLst>
                        <a:gd name="T0" fmla="*/ 0 w 92"/>
                        <a:gd name="T1" fmla="*/ 52 h 270"/>
                        <a:gd name="T2" fmla="*/ 0 w 92"/>
                        <a:gd name="T3" fmla="*/ 245 h 270"/>
                        <a:gd name="T4" fmla="*/ 92 w 92"/>
                        <a:gd name="T5" fmla="*/ 270 h 270"/>
                        <a:gd name="T6" fmla="*/ 92 w 92"/>
                        <a:gd name="T7" fmla="*/ 0 h 270"/>
                        <a:gd name="T8" fmla="*/ 0 w 92"/>
                        <a:gd name="T9" fmla="*/ 52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0">
                          <a:moveTo>
                            <a:pt x="0" y="52"/>
                          </a:moveTo>
                          <a:lnTo>
                            <a:pt x="0" y="245"/>
                          </a:lnTo>
                          <a:lnTo>
                            <a:pt x="92" y="270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08" name="Freeform 51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185" y="3070"/>
                      <a:ext cx="94" cy="272"/>
                    </a:xfrm>
                    <a:custGeom>
                      <a:avLst/>
                      <a:gdLst>
                        <a:gd name="T0" fmla="*/ 0 w 92"/>
                        <a:gd name="T1" fmla="*/ 53 h 271"/>
                        <a:gd name="T2" fmla="*/ 0 w 92"/>
                        <a:gd name="T3" fmla="*/ 246 h 271"/>
                        <a:gd name="T4" fmla="*/ 92 w 92"/>
                        <a:gd name="T5" fmla="*/ 271 h 271"/>
                        <a:gd name="T6" fmla="*/ 92 w 92"/>
                        <a:gd name="T7" fmla="*/ 0 h 271"/>
                        <a:gd name="T8" fmla="*/ 0 w 92"/>
                        <a:gd name="T9" fmla="*/ 53 h 2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1">
                          <a:moveTo>
                            <a:pt x="0" y="53"/>
                          </a:moveTo>
                          <a:lnTo>
                            <a:pt x="0" y="246"/>
                          </a:lnTo>
                          <a:lnTo>
                            <a:pt x="92" y="271"/>
                          </a:lnTo>
                          <a:lnTo>
                            <a:pt x="92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09" name="Freeform 5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141" y="3054"/>
                      <a:ext cx="94" cy="272"/>
                    </a:xfrm>
                    <a:custGeom>
                      <a:avLst/>
                      <a:gdLst>
                        <a:gd name="T0" fmla="*/ 0 w 92"/>
                        <a:gd name="T1" fmla="*/ 54 h 271"/>
                        <a:gd name="T2" fmla="*/ 0 w 92"/>
                        <a:gd name="T3" fmla="*/ 246 h 271"/>
                        <a:gd name="T4" fmla="*/ 92 w 92"/>
                        <a:gd name="T5" fmla="*/ 271 h 271"/>
                        <a:gd name="T6" fmla="*/ 92 w 92"/>
                        <a:gd name="T7" fmla="*/ 0 h 271"/>
                        <a:gd name="T8" fmla="*/ 0 w 92"/>
                        <a:gd name="T9" fmla="*/ 54 h 2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1">
                          <a:moveTo>
                            <a:pt x="0" y="54"/>
                          </a:moveTo>
                          <a:lnTo>
                            <a:pt x="0" y="246"/>
                          </a:lnTo>
                          <a:lnTo>
                            <a:pt x="92" y="271"/>
                          </a:lnTo>
                          <a:lnTo>
                            <a:pt x="92" y="0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10" name="Freeform 5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103" y="3036"/>
                      <a:ext cx="88" cy="269"/>
                    </a:xfrm>
                    <a:custGeom>
                      <a:avLst/>
                      <a:gdLst>
                        <a:gd name="T0" fmla="*/ 0 w 93"/>
                        <a:gd name="T1" fmla="*/ 52 h 269"/>
                        <a:gd name="T2" fmla="*/ 0 w 93"/>
                        <a:gd name="T3" fmla="*/ 244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2"/>
                          </a:moveTo>
                          <a:lnTo>
                            <a:pt x="0" y="244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11" name="Freeform 54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060" y="3015"/>
                      <a:ext cx="94" cy="269"/>
                    </a:xfrm>
                    <a:custGeom>
                      <a:avLst/>
                      <a:gdLst>
                        <a:gd name="T0" fmla="*/ 0 w 92"/>
                        <a:gd name="T1" fmla="*/ 53 h 269"/>
                        <a:gd name="T2" fmla="*/ 0 w 92"/>
                        <a:gd name="T3" fmla="*/ 245 h 269"/>
                        <a:gd name="T4" fmla="*/ 92 w 92"/>
                        <a:gd name="T5" fmla="*/ 269 h 269"/>
                        <a:gd name="T6" fmla="*/ 92 w 92"/>
                        <a:gd name="T7" fmla="*/ 0 h 269"/>
                        <a:gd name="T8" fmla="*/ 0 w 92"/>
                        <a:gd name="T9" fmla="*/ 53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69">
                          <a:moveTo>
                            <a:pt x="0" y="53"/>
                          </a:moveTo>
                          <a:lnTo>
                            <a:pt x="0" y="245"/>
                          </a:lnTo>
                          <a:lnTo>
                            <a:pt x="92" y="269"/>
                          </a:lnTo>
                          <a:lnTo>
                            <a:pt x="92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12" name="Freeform 55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016" y="2991"/>
                      <a:ext cx="94" cy="269"/>
                    </a:xfrm>
                    <a:custGeom>
                      <a:avLst/>
                      <a:gdLst>
                        <a:gd name="T0" fmla="*/ 0 w 93"/>
                        <a:gd name="T1" fmla="*/ 54 h 269"/>
                        <a:gd name="T2" fmla="*/ 0 w 93"/>
                        <a:gd name="T3" fmla="*/ 246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4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4"/>
                          </a:moveTo>
                          <a:lnTo>
                            <a:pt x="0" y="246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13" name="Freeform 5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972" y="2975"/>
                      <a:ext cx="94" cy="269"/>
                    </a:xfrm>
                    <a:custGeom>
                      <a:avLst/>
                      <a:gdLst>
                        <a:gd name="T0" fmla="*/ 0 w 93"/>
                        <a:gd name="T1" fmla="*/ 52 h 269"/>
                        <a:gd name="T2" fmla="*/ 0 w 93"/>
                        <a:gd name="T3" fmla="*/ 246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2"/>
                          </a:moveTo>
                          <a:lnTo>
                            <a:pt x="0" y="246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14" name="Freeform 5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928" y="2954"/>
                      <a:ext cx="94" cy="272"/>
                    </a:xfrm>
                    <a:custGeom>
                      <a:avLst/>
                      <a:gdLst>
                        <a:gd name="T0" fmla="*/ 0 w 92"/>
                        <a:gd name="T1" fmla="*/ 52 h 269"/>
                        <a:gd name="T2" fmla="*/ 0 w 92"/>
                        <a:gd name="T3" fmla="*/ 245 h 269"/>
                        <a:gd name="T4" fmla="*/ 92 w 92"/>
                        <a:gd name="T5" fmla="*/ 269 h 269"/>
                        <a:gd name="T6" fmla="*/ 92 w 92"/>
                        <a:gd name="T7" fmla="*/ 0 h 269"/>
                        <a:gd name="T8" fmla="*/ 0 w 92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69">
                          <a:moveTo>
                            <a:pt x="0" y="52"/>
                          </a:moveTo>
                          <a:lnTo>
                            <a:pt x="0" y="245"/>
                          </a:lnTo>
                          <a:lnTo>
                            <a:pt x="92" y="269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15" name="Freeform 5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884" y="2936"/>
                      <a:ext cx="94" cy="269"/>
                    </a:xfrm>
                    <a:custGeom>
                      <a:avLst/>
                      <a:gdLst>
                        <a:gd name="T0" fmla="*/ 0 w 92"/>
                        <a:gd name="T1" fmla="*/ 54 h 270"/>
                        <a:gd name="T2" fmla="*/ 0 w 92"/>
                        <a:gd name="T3" fmla="*/ 246 h 270"/>
                        <a:gd name="T4" fmla="*/ 92 w 92"/>
                        <a:gd name="T5" fmla="*/ 270 h 270"/>
                        <a:gd name="T6" fmla="*/ 92 w 92"/>
                        <a:gd name="T7" fmla="*/ 0 h 270"/>
                        <a:gd name="T8" fmla="*/ 0 w 92"/>
                        <a:gd name="T9" fmla="*/ 54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0">
                          <a:moveTo>
                            <a:pt x="0" y="54"/>
                          </a:moveTo>
                          <a:lnTo>
                            <a:pt x="0" y="246"/>
                          </a:lnTo>
                          <a:lnTo>
                            <a:pt x="92" y="270"/>
                          </a:lnTo>
                          <a:lnTo>
                            <a:pt x="92" y="0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16" name="Freeform 5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847" y="2917"/>
                      <a:ext cx="88" cy="269"/>
                    </a:xfrm>
                    <a:custGeom>
                      <a:avLst/>
                      <a:gdLst>
                        <a:gd name="T0" fmla="*/ 0 w 93"/>
                        <a:gd name="T1" fmla="*/ 52 h 269"/>
                        <a:gd name="T2" fmla="*/ 0 w 93"/>
                        <a:gd name="T3" fmla="*/ 244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2"/>
                          </a:moveTo>
                          <a:lnTo>
                            <a:pt x="0" y="244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17" name="Freeform 60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803" y="2896"/>
                      <a:ext cx="88" cy="269"/>
                    </a:xfrm>
                    <a:custGeom>
                      <a:avLst/>
                      <a:gdLst>
                        <a:gd name="T0" fmla="*/ 0 w 91"/>
                        <a:gd name="T1" fmla="*/ 53 h 269"/>
                        <a:gd name="T2" fmla="*/ 0 w 91"/>
                        <a:gd name="T3" fmla="*/ 245 h 269"/>
                        <a:gd name="T4" fmla="*/ 91 w 91"/>
                        <a:gd name="T5" fmla="*/ 269 h 269"/>
                        <a:gd name="T6" fmla="*/ 91 w 91"/>
                        <a:gd name="T7" fmla="*/ 0 h 269"/>
                        <a:gd name="T8" fmla="*/ 0 w 91"/>
                        <a:gd name="T9" fmla="*/ 53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1" h="269">
                          <a:moveTo>
                            <a:pt x="0" y="53"/>
                          </a:moveTo>
                          <a:lnTo>
                            <a:pt x="0" y="245"/>
                          </a:lnTo>
                          <a:lnTo>
                            <a:pt x="91" y="269"/>
                          </a:lnTo>
                          <a:lnTo>
                            <a:pt x="91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184" name="Group 61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4797" y="2507"/>
                    <a:ext cx="700" cy="602"/>
                    <a:chOff x="4797" y="2507"/>
                    <a:chExt cx="700" cy="602"/>
                  </a:xfrm>
                </p:grpSpPr>
                <p:sp>
                  <p:nvSpPr>
                    <p:cNvPr id="187" name="Freeform 6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404" y="2883"/>
                      <a:ext cx="94" cy="227"/>
                    </a:xfrm>
                    <a:custGeom>
                      <a:avLst/>
                      <a:gdLst>
                        <a:gd name="T0" fmla="*/ 0 w 93"/>
                        <a:gd name="T1" fmla="*/ 53 h 228"/>
                        <a:gd name="T2" fmla="*/ 0 w 93"/>
                        <a:gd name="T3" fmla="*/ 188 h 228"/>
                        <a:gd name="T4" fmla="*/ 93 w 93"/>
                        <a:gd name="T5" fmla="*/ 228 h 228"/>
                        <a:gd name="T6" fmla="*/ 93 w 93"/>
                        <a:gd name="T7" fmla="*/ 0 h 228"/>
                        <a:gd name="T8" fmla="*/ 0 w 93"/>
                        <a:gd name="T9" fmla="*/ 53 h 2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28">
                          <a:moveTo>
                            <a:pt x="0" y="53"/>
                          </a:moveTo>
                          <a:lnTo>
                            <a:pt x="0" y="188"/>
                          </a:lnTo>
                          <a:lnTo>
                            <a:pt x="93" y="228"/>
                          </a:lnTo>
                          <a:lnTo>
                            <a:pt x="93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88" name="Freeform 6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360" y="2856"/>
                      <a:ext cx="94" cy="219"/>
                    </a:xfrm>
                    <a:custGeom>
                      <a:avLst/>
                      <a:gdLst>
                        <a:gd name="T0" fmla="*/ 0 w 92"/>
                        <a:gd name="T1" fmla="*/ 52 h 220"/>
                        <a:gd name="T2" fmla="*/ 0 w 92"/>
                        <a:gd name="T3" fmla="*/ 183 h 220"/>
                        <a:gd name="T4" fmla="*/ 92 w 92"/>
                        <a:gd name="T5" fmla="*/ 220 h 220"/>
                        <a:gd name="T6" fmla="*/ 92 w 92"/>
                        <a:gd name="T7" fmla="*/ 0 h 220"/>
                        <a:gd name="T8" fmla="*/ 0 w 92"/>
                        <a:gd name="T9" fmla="*/ 52 h 22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20">
                          <a:moveTo>
                            <a:pt x="0" y="52"/>
                          </a:moveTo>
                          <a:lnTo>
                            <a:pt x="0" y="183"/>
                          </a:lnTo>
                          <a:lnTo>
                            <a:pt x="92" y="220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89" name="Freeform 64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316" y="2830"/>
                      <a:ext cx="94" cy="230"/>
                    </a:xfrm>
                    <a:custGeom>
                      <a:avLst/>
                      <a:gdLst>
                        <a:gd name="T0" fmla="*/ 0 w 92"/>
                        <a:gd name="T1" fmla="*/ 52 h 230"/>
                        <a:gd name="T2" fmla="*/ 0 w 92"/>
                        <a:gd name="T3" fmla="*/ 209 h 230"/>
                        <a:gd name="T4" fmla="*/ 92 w 92"/>
                        <a:gd name="T5" fmla="*/ 230 h 230"/>
                        <a:gd name="T6" fmla="*/ 92 w 92"/>
                        <a:gd name="T7" fmla="*/ 0 h 230"/>
                        <a:gd name="T8" fmla="*/ 0 w 92"/>
                        <a:gd name="T9" fmla="*/ 52 h 23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30">
                          <a:moveTo>
                            <a:pt x="0" y="52"/>
                          </a:moveTo>
                          <a:lnTo>
                            <a:pt x="0" y="209"/>
                          </a:lnTo>
                          <a:lnTo>
                            <a:pt x="92" y="230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90" name="Freeform 65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272" y="2801"/>
                      <a:ext cx="94" cy="235"/>
                    </a:xfrm>
                    <a:custGeom>
                      <a:avLst/>
                      <a:gdLst>
                        <a:gd name="T0" fmla="*/ 0 w 93"/>
                        <a:gd name="T1" fmla="*/ 52 h 236"/>
                        <a:gd name="T2" fmla="*/ 0 w 93"/>
                        <a:gd name="T3" fmla="*/ 212 h 236"/>
                        <a:gd name="T4" fmla="*/ 93 w 93"/>
                        <a:gd name="T5" fmla="*/ 236 h 236"/>
                        <a:gd name="T6" fmla="*/ 93 w 93"/>
                        <a:gd name="T7" fmla="*/ 0 h 236"/>
                        <a:gd name="T8" fmla="*/ 0 w 93"/>
                        <a:gd name="T9" fmla="*/ 52 h 23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36">
                          <a:moveTo>
                            <a:pt x="0" y="52"/>
                          </a:moveTo>
                          <a:lnTo>
                            <a:pt x="0" y="212"/>
                          </a:lnTo>
                          <a:lnTo>
                            <a:pt x="93" y="236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91" name="Freeform 6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229" y="2774"/>
                      <a:ext cx="88" cy="269"/>
                    </a:xfrm>
                    <a:custGeom>
                      <a:avLst/>
                      <a:gdLst>
                        <a:gd name="T0" fmla="*/ 0 w 91"/>
                        <a:gd name="T1" fmla="*/ 53 h 269"/>
                        <a:gd name="T2" fmla="*/ 0 w 91"/>
                        <a:gd name="T3" fmla="*/ 246 h 269"/>
                        <a:gd name="T4" fmla="*/ 91 w 91"/>
                        <a:gd name="T5" fmla="*/ 269 h 269"/>
                        <a:gd name="T6" fmla="*/ 91 w 91"/>
                        <a:gd name="T7" fmla="*/ 0 h 269"/>
                        <a:gd name="T8" fmla="*/ 0 w 91"/>
                        <a:gd name="T9" fmla="*/ 53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1" h="269">
                          <a:moveTo>
                            <a:pt x="0" y="53"/>
                          </a:moveTo>
                          <a:lnTo>
                            <a:pt x="0" y="246"/>
                          </a:lnTo>
                          <a:lnTo>
                            <a:pt x="91" y="269"/>
                          </a:lnTo>
                          <a:lnTo>
                            <a:pt x="91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92" name="Freeform 6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185" y="2745"/>
                      <a:ext cx="94" cy="269"/>
                    </a:xfrm>
                    <a:custGeom>
                      <a:avLst/>
                      <a:gdLst>
                        <a:gd name="T0" fmla="*/ 0 w 92"/>
                        <a:gd name="T1" fmla="*/ 54 h 270"/>
                        <a:gd name="T2" fmla="*/ 0 w 92"/>
                        <a:gd name="T3" fmla="*/ 246 h 270"/>
                        <a:gd name="T4" fmla="*/ 92 w 92"/>
                        <a:gd name="T5" fmla="*/ 270 h 270"/>
                        <a:gd name="T6" fmla="*/ 92 w 92"/>
                        <a:gd name="T7" fmla="*/ 0 h 270"/>
                        <a:gd name="T8" fmla="*/ 0 w 92"/>
                        <a:gd name="T9" fmla="*/ 54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0">
                          <a:moveTo>
                            <a:pt x="0" y="54"/>
                          </a:moveTo>
                          <a:lnTo>
                            <a:pt x="0" y="246"/>
                          </a:lnTo>
                          <a:lnTo>
                            <a:pt x="92" y="270"/>
                          </a:lnTo>
                          <a:lnTo>
                            <a:pt x="92" y="0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93" name="Freeform 6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141" y="2722"/>
                      <a:ext cx="88" cy="269"/>
                    </a:xfrm>
                    <a:custGeom>
                      <a:avLst/>
                      <a:gdLst>
                        <a:gd name="T0" fmla="*/ 0 w 92"/>
                        <a:gd name="T1" fmla="*/ 52 h 269"/>
                        <a:gd name="T2" fmla="*/ 0 w 92"/>
                        <a:gd name="T3" fmla="*/ 244 h 269"/>
                        <a:gd name="T4" fmla="*/ 92 w 92"/>
                        <a:gd name="T5" fmla="*/ 269 h 269"/>
                        <a:gd name="T6" fmla="*/ 92 w 92"/>
                        <a:gd name="T7" fmla="*/ 0 h 269"/>
                        <a:gd name="T8" fmla="*/ 0 w 92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69">
                          <a:moveTo>
                            <a:pt x="0" y="52"/>
                          </a:moveTo>
                          <a:lnTo>
                            <a:pt x="0" y="244"/>
                          </a:lnTo>
                          <a:lnTo>
                            <a:pt x="92" y="269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94" name="Freeform 6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097" y="2693"/>
                      <a:ext cx="88" cy="272"/>
                    </a:xfrm>
                    <a:custGeom>
                      <a:avLst/>
                      <a:gdLst>
                        <a:gd name="T0" fmla="*/ 0 w 91"/>
                        <a:gd name="T1" fmla="*/ 52 h 270"/>
                        <a:gd name="T2" fmla="*/ 0 w 91"/>
                        <a:gd name="T3" fmla="*/ 246 h 270"/>
                        <a:gd name="T4" fmla="*/ 91 w 91"/>
                        <a:gd name="T5" fmla="*/ 270 h 270"/>
                        <a:gd name="T6" fmla="*/ 91 w 91"/>
                        <a:gd name="T7" fmla="*/ 0 h 270"/>
                        <a:gd name="T8" fmla="*/ 0 w 91"/>
                        <a:gd name="T9" fmla="*/ 52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1" h="270">
                          <a:moveTo>
                            <a:pt x="0" y="52"/>
                          </a:moveTo>
                          <a:lnTo>
                            <a:pt x="0" y="246"/>
                          </a:lnTo>
                          <a:lnTo>
                            <a:pt x="91" y="270"/>
                          </a:lnTo>
                          <a:lnTo>
                            <a:pt x="91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95" name="Freeform 70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053" y="2666"/>
                      <a:ext cx="94" cy="269"/>
                    </a:xfrm>
                    <a:custGeom>
                      <a:avLst/>
                      <a:gdLst>
                        <a:gd name="T0" fmla="*/ 0 w 93"/>
                        <a:gd name="T1" fmla="*/ 52 h 269"/>
                        <a:gd name="T2" fmla="*/ 0 w 93"/>
                        <a:gd name="T3" fmla="*/ 246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2"/>
                          </a:moveTo>
                          <a:lnTo>
                            <a:pt x="0" y="246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96" name="Freeform 71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010" y="2640"/>
                      <a:ext cx="94" cy="269"/>
                    </a:xfrm>
                    <a:custGeom>
                      <a:avLst/>
                      <a:gdLst>
                        <a:gd name="T0" fmla="*/ 0 w 92"/>
                        <a:gd name="T1" fmla="*/ 53 h 269"/>
                        <a:gd name="T2" fmla="*/ 0 w 92"/>
                        <a:gd name="T3" fmla="*/ 245 h 269"/>
                        <a:gd name="T4" fmla="*/ 92 w 92"/>
                        <a:gd name="T5" fmla="*/ 269 h 269"/>
                        <a:gd name="T6" fmla="*/ 92 w 92"/>
                        <a:gd name="T7" fmla="*/ 0 h 269"/>
                        <a:gd name="T8" fmla="*/ 0 w 92"/>
                        <a:gd name="T9" fmla="*/ 53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69">
                          <a:moveTo>
                            <a:pt x="0" y="53"/>
                          </a:moveTo>
                          <a:lnTo>
                            <a:pt x="0" y="245"/>
                          </a:lnTo>
                          <a:lnTo>
                            <a:pt x="92" y="269"/>
                          </a:lnTo>
                          <a:lnTo>
                            <a:pt x="92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97" name="Freeform 7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972" y="2616"/>
                      <a:ext cx="88" cy="269"/>
                    </a:xfrm>
                    <a:custGeom>
                      <a:avLst/>
                      <a:gdLst>
                        <a:gd name="T0" fmla="*/ 0 w 91"/>
                        <a:gd name="T1" fmla="*/ 52 h 269"/>
                        <a:gd name="T2" fmla="*/ 0 w 91"/>
                        <a:gd name="T3" fmla="*/ 246 h 269"/>
                        <a:gd name="T4" fmla="*/ 91 w 91"/>
                        <a:gd name="T5" fmla="*/ 269 h 269"/>
                        <a:gd name="T6" fmla="*/ 91 w 91"/>
                        <a:gd name="T7" fmla="*/ 0 h 269"/>
                        <a:gd name="T8" fmla="*/ 0 w 91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1" h="269">
                          <a:moveTo>
                            <a:pt x="0" y="52"/>
                          </a:moveTo>
                          <a:lnTo>
                            <a:pt x="0" y="246"/>
                          </a:lnTo>
                          <a:lnTo>
                            <a:pt x="91" y="269"/>
                          </a:lnTo>
                          <a:lnTo>
                            <a:pt x="91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98" name="Freeform 7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922" y="2590"/>
                      <a:ext cx="94" cy="269"/>
                    </a:xfrm>
                    <a:custGeom>
                      <a:avLst/>
                      <a:gdLst>
                        <a:gd name="T0" fmla="*/ 0 w 93"/>
                        <a:gd name="T1" fmla="*/ 53 h 269"/>
                        <a:gd name="T2" fmla="*/ 0 w 93"/>
                        <a:gd name="T3" fmla="*/ 246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3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3"/>
                          </a:moveTo>
                          <a:lnTo>
                            <a:pt x="0" y="246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99" name="Freeform 74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884" y="2561"/>
                      <a:ext cx="94" cy="269"/>
                    </a:xfrm>
                    <a:custGeom>
                      <a:avLst/>
                      <a:gdLst>
                        <a:gd name="T0" fmla="*/ 0 w 92"/>
                        <a:gd name="T1" fmla="*/ 54 h 270"/>
                        <a:gd name="T2" fmla="*/ 0 w 92"/>
                        <a:gd name="T3" fmla="*/ 246 h 270"/>
                        <a:gd name="T4" fmla="*/ 92 w 92"/>
                        <a:gd name="T5" fmla="*/ 270 h 270"/>
                        <a:gd name="T6" fmla="*/ 92 w 92"/>
                        <a:gd name="T7" fmla="*/ 0 h 270"/>
                        <a:gd name="T8" fmla="*/ 0 w 92"/>
                        <a:gd name="T9" fmla="*/ 54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0">
                          <a:moveTo>
                            <a:pt x="0" y="54"/>
                          </a:moveTo>
                          <a:lnTo>
                            <a:pt x="0" y="246"/>
                          </a:lnTo>
                          <a:lnTo>
                            <a:pt x="92" y="270"/>
                          </a:lnTo>
                          <a:lnTo>
                            <a:pt x="92" y="0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00" name="Freeform 75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841" y="2531"/>
                      <a:ext cx="88" cy="269"/>
                    </a:xfrm>
                    <a:custGeom>
                      <a:avLst/>
                      <a:gdLst>
                        <a:gd name="T0" fmla="*/ 0 w 91"/>
                        <a:gd name="T1" fmla="*/ 53 h 269"/>
                        <a:gd name="T2" fmla="*/ 0 w 91"/>
                        <a:gd name="T3" fmla="*/ 246 h 269"/>
                        <a:gd name="T4" fmla="*/ 91 w 91"/>
                        <a:gd name="T5" fmla="*/ 269 h 269"/>
                        <a:gd name="T6" fmla="*/ 91 w 91"/>
                        <a:gd name="T7" fmla="*/ 0 h 269"/>
                        <a:gd name="T8" fmla="*/ 0 w 91"/>
                        <a:gd name="T9" fmla="*/ 53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1" h="269">
                          <a:moveTo>
                            <a:pt x="0" y="53"/>
                          </a:moveTo>
                          <a:lnTo>
                            <a:pt x="0" y="246"/>
                          </a:lnTo>
                          <a:lnTo>
                            <a:pt x="91" y="269"/>
                          </a:lnTo>
                          <a:lnTo>
                            <a:pt x="91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01" name="Freeform 7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797" y="2508"/>
                      <a:ext cx="94" cy="269"/>
                    </a:xfrm>
                    <a:custGeom>
                      <a:avLst/>
                      <a:gdLst>
                        <a:gd name="T0" fmla="*/ 0 w 93"/>
                        <a:gd name="T1" fmla="*/ 52 h 269"/>
                        <a:gd name="T2" fmla="*/ 0 w 93"/>
                        <a:gd name="T3" fmla="*/ 245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2"/>
                          </a:moveTo>
                          <a:lnTo>
                            <a:pt x="0" y="245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sp>
                <p:nvSpPr>
                  <p:cNvPr id="185" name="Freeform 77"/>
                  <p:cNvSpPr>
                    <a:spLocks noChangeAspect="1"/>
                  </p:cNvSpPr>
                  <p:nvPr/>
                </p:nvSpPr>
                <p:spPr bwMode="auto">
                  <a:xfrm>
                    <a:off x="4791" y="2664"/>
                    <a:ext cx="888" cy="525"/>
                  </a:xfrm>
                  <a:custGeom>
                    <a:avLst/>
                    <a:gdLst>
                      <a:gd name="T0" fmla="*/ 0 w 893"/>
                      <a:gd name="T1" fmla="*/ 0 h 525"/>
                      <a:gd name="T2" fmla="*/ 893 w 893"/>
                      <a:gd name="T3" fmla="*/ 416 h 525"/>
                      <a:gd name="T4" fmla="*/ 893 w 893"/>
                      <a:gd name="T5" fmla="*/ 525 h 525"/>
                      <a:gd name="T6" fmla="*/ 0 w 893"/>
                      <a:gd name="T7" fmla="*/ 186 h 525"/>
                      <a:gd name="T8" fmla="*/ 0 w 893"/>
                      <a:gd name="T9" fmla="*/ 0 h 5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93" h="525">
                        <a:moveTo>
                          <a:pt x="0" y="0"/>
                        </a:moveTo>
                        <a:lnTo>
                          <a:pt x="893" y="416"/>
                        </a:lnTo>
                        <a:lnTo>
                          <a:pt x="893" y="525"/>
                        </a:lnTo>
                        <a:lnTo>
                          <a:pt x="0" y="186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86" name="Freeform 78"/>
                  <p:cNvSpPr>
                    <a:spLocks noChangeAspect="1"/>
                  </p:cNvSpPr>
                  <p:nvPr/>
                </p:nvSpPr>
                <p:spPr bwMode="auto">
                  <a:xfrm>
                    <a:off x="4791" y="3120"/>
                    <a:ext cx="857" cy="356"/>
                  </a:xfrm>
                  <a:custGeom>
                    <a:avLst/>
                    <a:gdLst>
                      <a:gd name="T0" fmla="*/ 0 w 855"/>
                      <a:gd name="T1" fmla="*/ 0 h 356"/>
                      <a:gd name="T2" fmla="*/ 855 w 855"/>
                      <a:gd name="T3" fmla="*/ 231 h 356"/>
                      <a:gd name="T4" fmla="*/ 855 w 855"/>
                      <a:gd name="T5" fmla="*/ 356 h 356"/>
                      <a:gd name="T6" fmla="*/ 0 w 855"/>
                      <a:gd name="T7" fmla="*/ 227 h 356"/>
                      <a:gd name="T8" fmla="*/ 0 w 855"/>
                      <a:gd name="T9" fmla="*/ 0 h 35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55" h="356">
                        <a:moveTo>
                          <a:pt x="0" y="0"/>
                        </a:moveTo>
                        <a:lnTo>
                          <a:pt x="855" y="231"/>
                        </a:lnTo>
                        <a:lnTo>
                          <a:pt x="855" y="356"/>
                        </a:lnTo>
                        <a:lnTo>
                          <a:pt x="0" y="227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159" name="Group 79"/>
                <p:cNvGrpSpPr>
                  <a:grpSpLocks noChangeAspect="1"/>
                </p:cNvGrpSpPr>
                <p:nvPr/>
              </p:nvGrpSpPr>
              <p:grpSpPr bwMode="auto">
                <a:xfrm>
                  <a:off x="1726" y="1938"/>
                  <a:ext cx="2512" cy="1861"/>
                  <a:chOff x="1726" y="1938"/>
                  <a:chExt cx="2512" cy="1861"/>
                </a:xfrm>
              </p:grpSpPr>
              <p:grpSp>
                <p:nvGrpSpPr>
                  <p:cNvPr id="160" name="Group 80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736" y="2345"/>
                    <a:ext cx="413" cy="1454"/>
                    <a:chOff x="2736" y="2345"/>
                    <a:chExt cx="413" cy="1454"/>
                  </a:xfrm>
                </p:grpSpPr>
                <p:sp>
                  <p:nvSpPr>
                    <p:cNvPr id="176" name="Freeform 81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764" y="2344"/>
                      <a:ext cx="382" cy="1455"/>
                    </a:xfrm>
                    <a:custGeom>
                      <a:avLst/>
                      <a:gdLst>
                        <a:gd name="T0" fmla="*/ 382 w 382"/>
                        <a:gd name="T1" fmla="*/ 125 h 1454"/>
                        <a:gd name="T2" fmla="*/ 176 w 382"/>
                        <a:gd name="T3" fmla="*/ 0 h 1454"/>
                        <a:gd name="T4" fmla="*/ 152 w 382"/>
                        <a:gd name="T5" fmla="*/ 0 h 1454"/>
                        <a:gd name="T6" fmla="*/ 109 w 382"/>
                        <a:gd name="T7" fmla="*/ 6 h 1454"/>
                        <a:gd name="T8" fmla="*/ 39 w 382"/>
                        <a:gd name="T9" fmla="*/ 79 h 1454"/>
                        <a:gd name="T10" fmla="*/ 0 w 382"/>
                        <a:gd name="T11" fmla="*/ 57 h 1454"/>
                        <a:gd name="T12" fmla="*/ 0 w 382"/>
                        <a:gd name="T13" fmla="*/ 1450 h 1454"/>
                        <a:gd name="T14" fmla="*/ 57 w 382"/>
                        <a:gd name="T15" fmla="*/ 1392 h 1454"/>
                        <a:gd name="T16" fmla="*/ 105 w 382"/>
                        <a:gd name="T17" fmla="*/ 1392 h 1454"/>
                        <a:gd name="T18" fmla="*/ 105 w 382"/>
                        <a:gd name="T19" fmla="*/ 1454 h 1454"/>
                        <a:gd name="T20" fmla="*/ 153 w 382"/>
                        <a:gd name="T21" fmla="*/ 1454 h 1454"/>
                        <a:gd name="T22" fmla="*/ 186 w 382"/>
                        <a:gd name="T23" fmla="*/ 1421 h 1454"/>
                        <a:gd name="T24" fmla="*/ 186 w 382"/>
                        <a:gd name="T25" fmla="*/ 192 h 1454"/>
                        <a:gd name="T26" fmla="*/ 382 w 382"/>
                        <a:gd name="T27" fmla="*/ 125 h 145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</a:cxnLst>
                      <a:rect l="0" t="0" r="r" b="b"/>
                      <a:pathLst>
                        <a:path w="382" h="1454">
                          <a:moveTo>
                            <a:pt x="382" y="125"/>
                          </a:moveTo>
                          <a:lnTo>
                            <a:pt x="176" y="0"/>
                          </a:lnTo>
                          <a:lnTo>
                            <a:pt x="152" y="0"/>
                          </a:lnTo>
                          <a:lnTo>
                            <a:pt x="109" y="6"/>
                          </a:lnTo>
                          <a:lnTo>
                            <a:pt x="39" y="79"/>
                          </a:lnTo>
                          <a:lnTo>
                            <a:pt x="0" y="57"/>
                          </a:lnTo>
                          <a:lnTo>
                            <a:pt x="0" y="1450"/>
                          </a:lnTo>
                          <a:lnTo>
                            <a:pt x="57" y="1392"/>
                          </a:lnTo>
                          <a:lnTo>
                            <a:pt x="105" y="1392"/>
                          </a:lnTo>
                          <a:lnTo>
                            <a:pt x="105" y="1454"/>
                          </a:lnTo>
                          <a:lnTo>
                            <a:pt x="153" y="1454"/>
                          </a:lnTo>
                          <a:lnTo>
                            <a:pt x="186" y="1421"/>
                          </a:lnTo>
                          <a:lnTo>
                            <a:pt x="186" y="192"/>
                          </a:lnTo>
                          <a:lnTo>
                            <a:pt x="382" y="125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77" name="Freeform 8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733" y="2397"/>
                      <a:ext cx="31" cy="1397"/>
                    </a:xfrm>
                    <a:custGeom>
                      <a:avLst/>
                      <a:gdLst>
                        <a:gd name="T0" fmla="*/ 33 w 33"/>
                        <a:gd name="T1" fmla="*/ 0 h 1394"/>
                        <a:gd name="T2" fmla="*/ 33 w 33"/>
                        <a:gd name="T3" fmla="*/ 1394 h 1394"/>
                        <a:gd name="T4" fmla="*/ 0 w 33"/>
                        <a:gd name="T5" fmla="*/ 1394 h 1394"/>
                        <a:gd name="T6" fmla="*/ 0 w 33"/>
                        <a:gd name="T7" fmla="*/ 10 h 1394"/>
                        <a:gd name="T8" fmla="*/ 33 w 33"/>
                        <a:gd name="T9" fmla="*/ 0 h 139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3" h="1394">
                          <a:moveTo>
                            <a:pt x="33" y="0"/>
                          </a:moveTo>
                          <a:lnTo>
                            <a:pt x="33" y="1394"/>
                          </a:lnTo>
                          <a:lnTo>
                            <a:pt x="0" y="1394"/>
                          </a:lnTo>
                          <a:lnTo>
                            <a:pt x="0" y="10"/>
                          </a:lnTo>
                          <a:lnTo>
                            <a:pt x="33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78" name="Freeform 8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870" y="2344"/>
                      <a:ext cx="44" cy="1455"/>
                    </a:xfrm>
                    <a:custGeom>
                      <a:avLst/>
                      <a:gdLst>
                        <a:gd name="T0" fmla="*/ 0 w 47"/>
                        <a:gd name="T1" fmla="*/ 6 h 1454"/>
                        <a:gd name="T2" fmla="*/ 47 w 47"/>
                        <a:gd name="T3" fmla="*/ 0 h 1454"/>
                        <a:gd name="T4" fmla="*/ 47 w 47"/>
                        <a:gd name="T5" fmla="*/ 1454 h 1454"/>
                        <a:gd name="T6" fmla="*/ 0 w 47"/>
                        <a:gd name="T7" fmla="*/ 1454 h 1454"/>
                        <a:gd name="T8" fmla="*/ 0 w 47"/>
                        <a:gd name="T9" fmla="*/ 6 h 145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7" h="1454">
                          <a:moveTo>
                            <a:pt x="0" y="6"/>
                          </a:moveTo>
                          <a:lnTo>
                            <a:pt x="47" y="0"/>
                          </a:lnTo>
                          <a:lnTo>
                            <a:pt x="47" y="1454"/>
                          </a:lnTo>
                          <a:lnTo>
                            <a:pt x="0" y="1454"/>
                          </a:lnTo>
                          <a:lnTo>
                            <a:pt x="0" y="6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79" name="Freeform 84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801" y="2381"/>
                      <a:ext cx="69" cy="1373"/>
                    </a:xfrm>
                    <a:custGeom>
                      <a:avLst/>
                      <a:gdLst>
                        <a:gd name="T0" fmla="*/ 0 w 66"/>
                        <a:gd name="T1" fmla="*/ 1374 h 1374"/>
                        <a:gd name="T2" fmla="*/ 0 w 66"/>
                        <a:gd name="T3" fmla="*/ 67 h 1374"/>
                        <a:gd name="T4" fmla="*/ 66 w 66"/>
                        <a:gd name="T5" fmla="*/ 0 h 1374"/>
                        <a:gd name="T6" fmla="*/ 66 w 66"/>
                        <a:gd name="T7" fmla="*/ 1374 h 1374"/>
                        <a:gd name="T8" fmla="*/ 0 w 66"/>
                        <a:gd name="T9" fmla="*/ 1374 h 137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66" h="1374">
                          <a:moveTo>
                            <a:pt x="0" y="1374"/>
                          </a:moveTo>
                          <a:lnTo>
                            <a:pt x="0" y="67"/>
                          </a:lnTo>
                          <a:lnTo>
                            <a:pt x="66" y="0"/>
                          </a:lnTo>
                          <a:lnTo>
                            <a:pt x="66" y="1374"/>
                          </a:lnTo>
                          <a:lnTo>
                            <a:pt x="0" y="137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161" name="Group 85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713" y="1938"/>
                    <a:ext cx="525" cy="1854"/>
                    <a:chOff x="3713" y="1938"/>
                    <a:chExt cx="525" cy="1854"/>
                  </a:xfrm>
                </p:grpSpPr>
                <p:sp>
                  <p:nvSpPr>
                    <p:cNvPr id="172" name="Freeform 8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746" y="1937"/>
                      <a:ext cx="488" cy="1854"/>
                    </a:xfrm>
                    <a:custGeom>
                      <a:avLst/>
                      <a:gdLst>
                        <a:gd name="T0" fmla="*/ 487 w 487"/>
                        <a:gd name="T1" fmla="*/ 157 h 1854"/>
                        <a:gd name="T2" fmla="*/ 225 w 487"/>
                        <a:gd name="T3" fmla="*/ 0 h 1854"/>
                        <a:gd name="T4" fmla="*/ 193 w 487"/>
                        <a:gd name="T5" fmla="*/ 0 h 1854"/>
                        <a:gd name="T6" fmla="*/ 140 w 487"/>
                        <a:gd name="T7" fmla="*/ 7 h 1854"/>
                        <a:gd name="T8" fmla="*/ 49 w 487"/>
                        <a:gd name="T9" fmla="*/ 99 h 1854"/>
                        <a:gd name="T10" fmla="*/ 0 w 487"/>
                        <a:gd name="T11" fmla="*/ 71 h 1854"/>
                        <a:gd name="T12" fmla="*/ 0 w 487"/>
                        <a:gd name="T13" fmla="*/ 1848 h 1854"/>
                        <a:gd name="T14" fmla="*/ 73 w 487"/>
                        <a:gd name="T15" fmla="*/ 1775 h 1854"/>
                        <a:gd name="T16" fmla="*/ 134 w 487"/>
                        <a:gd name="T17" fmla="*/ 1775 h 1854"/>
                        <a:gd name="T18" fmla="*/ 134 w 487"/>
                        <a:gd name="T19" fmla="*/ 1854 h 1854"/>
                        <a:gd name="T20" fmla="*/ 195 w 487"/>
                        <a:gd name="T21" fmla="*/ 1854 h 1854"/>
                        <a:gd name="T22" fmla="*/ 237 w 487"/>
                        <a:gd name="T23" fmla="*/ 1812 h 1854"/>
                        <a:gd name="T24" fmla="*/ 237 w 487"/>
                        <a:gd name="T25" fmla="*/ 243 h 1854"/>
                        <a:gd name="T26" fmla="*/ 487 w 487"/>
                        <a:gd name="T27" fmla="*/ 157 h 185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</a:cxnLst>
                      <a:rect l="0" t="0" r="r" b="b"/>
                      <a:pathLst>
                        <a:path w="487" h="1854">
                          <a:moveTo>
                            <a:pt x="487" y="157"/>
                          </a:moveTo>
                          <a:lnTo>
                            <a:pt x="225" y="0"/>
                          </a:lnTo>
                          <a:lnTo>
                            <a:pt x="193" y="0"/>
                          </a:lnTo>
                          <a:lnTo>
                            <a:pt x="140" y="7"/>
                          </a:lnTo>
                          <a:lnTo>
                            <a:pt x="49" y="99"/>
                          </a:lnTo>
                          <a:lnTo>
                            <a:pt x="0" y="71"/>
                          </a:lnTo>
                          <a:lnTo>
                            <a:pt x="0" y="1848"/>
                          </a:lnTo>
                          <a:lnTo>
                            <a:pt x="73" y="1775"/>
                          </a:lnTo>
                          <a:lnTo>
                            <a:pt x="134" y="1775"/>
                          </a:lnTo>
                          <a:lnTo>
                            <a:pt x="134" y="1854"/>
                          </a:lnTo>
                          <a:lnTo>
                            <a:pt x="195" y="1854"/>
                          </a:lnTo>
                          <a:lnTo>
                            <a:pt x="237" y="1812"/>
                          </a:lnTo>
                          <a:lnTo>
                            <a:pt x="237" y="243"/>
                          </a:lnTo>
                          <a:lnTo>
                            <a:pt x="487" y="157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73" name="Freeform 8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708" y="2006"/>
                      <a:ext cx="38" cy="1780"/>
                    </a:xfrm>
                    <a:custGeom>
                      <a:avLst/>
                      <a:gdLst>
                        <a:gd name="T0" fmla="*/ 39 w 39"/>
                        <a:gd name="T1" fmla="*/ 0 h 1780"/>
                        <a:gd name="T2" fmla="*/ 39 w 39"/>
                        <a:gd name="T3" fmla="*/ 1780 h 1780"/>
                        <a:gd name="T4" fmla="*/ 0 w 39"/>
                        <a:gd name="T5" fmla="*/ 1780 h 1780"/>
                        <a:gd name="T6" fmla="*/ 0 w 39"/>
                        <a:gd name="T7" fmla="*/ 13 h 1780"/>
                        <a:gd name="T8" fmla="*/ 39 w 39"/>
                        <a:gd name="T9" fmla="*/ 0 h 178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9" h="1780">
                          <a:moveTo>
                            <a:pt x="39" y="0"/>
                          </a:moveTo>
                          <a:lnTo>
                            <a:pt x="39" y="1780"/>
                          </a:lnTo>
                          <a:lnTo>
                            <a:pt x="0" y="1780"/>
                          </a:lnTo>
                          <a:lnTo>
                            <a:pt x="0" y="13"/>
                          </a:lnTo>
                          <a:lnTo>
                            <a:pt x="39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74" name="Freeform 8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877" y="1937"/>
                      <a:ext cx="63" cy="1854"/>
                    </a:xfrm>
                    <a:custGeom>
                      <a:avLst/>
                      <a:gdLst>
                        <a:gd name="T0" fmla="*/ 0 w 59"/>
                        <a:gd name="T1" fmla="*/ 7 h 1854"/>
                        <a:gd name="T2" fmla="*/ 59 w 59"/>
                        <a:gd name="T3" fmla="*/ 0 h 1854"/>
                        <a:gd name="T4" fmla="*/ 59 w 59"/>
                        <a:gd name="T5" fmla="*/ 1854 h 1854"/>
                        <a:gd name="T6" fmla="*/ 0 w 59"/>
                        <a:gd name="T7" fmla="*/ 1854 h 1854"/>
                        <a:gd name="T8" fmla="*/ 0 w 59"/>
                        <a:gd name="T9" fmla="*/ 7 h 185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9" h="1854">
                          <a:moveTo>
                            <a:pt x="0" y="7"/>
                          </a:moveTo>
                          <a:lnTo>
                            <a:pt x="59" y="0"/>
                          </a:lnTo>
                          <a:lnTo>
                            <a:pt x="59" y="1854"/>
                          </a:lnTo>
                          <a:lnTo>
                            <a:pt x="0" y="1854"/>
                          </a:lnTo>
                          <a:lnTo>
                            <a:pt x="0" y="7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75" name="Freeform 8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796" y="1982"/>
                      <a:ext cx="81" cy="1751"/>
                    </a:xfrm>
                    <a:custGeom>
                      <a:avLst/>
                      <a:gdLst>
                        <a:gd name="T0" fmla="*/ 0 w 85"/>
                        <a:gd name="T1" fmla="*/ 1752 h 1752"/>
                        <a:gd name="T2" fmla="*/ 0 w 85"/>
                        <a:gd name="T3" fmla="*/ 85 h 1752"/>
                        <a:gd name="T4" fmla="*/ 85 w 85"/>
                        <a:gd name="T5" fmla="*/ 0 h 1752"/>
                        <a:gd name="T6" fmla="*/ 85 w 85"/>
                        <a:gd name="T7" fmla="*/ 1752 h 1752"/>
                        <a:gd name="T8" fmla="*/ 0 w 85"/>
                        <a:gd name="T9" fmla="*/ 1752 h 175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85" h="1752">
                          <a:moveTo>
                            <a:pt x="0" y="1752"/>
                          </a:moveTo>
                          <a:lnTo>
                            <a:pt x="0" y="85"/>
                          </a:lnTo>
                          <a:lnTo>
                            <a:pt x="85" y="0"/>
                          </a:lnTo>
                          <a:lnTo>
                            <a:pt x="85" y="1752"/>
                          </a:lnTo>
                          <a:lnTo>
                            <a:pt x="0" y="17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162" name="Group 90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136" y="2605"/>
                    <a:ext cx="327" cy="1167"/>
                    <a:chOff x="2136" y="2605"/>
                    <a:chExt cx="327" cy="1167"/>
                  </a:xfrm>
                </p:grpSpPr>
                <p:sp>
                  <p:nvSpPr>
                    <p:cNvPr id="168" name="Freeform 91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7" y="2605"/>
                      <a:ext cx="307" cy="1167"/>
                    </a:xfrm>
                    <a:custGeom>
                      <a:avLst/>
                      <a:gdLst>
                        <a:gd name="T0" fmla="*/ 304 w 304"/>
                        <a:gd name="T1" fmla="*/ 101 h 1167"/>
                        <a:gd name="T2" fmla="*/ 141 w 304"/>
                        <a:gd name="T3" fmla="*/ 0 h 1167"/>
                        <a:gd name="T4" fmla="*/ 121 w 304"/>
                        <a:gd name="T5" fmla="*/ 0 h 1167"/>
                        <a:gd name="T6" fmla="*/ 88 w 304"/>
                        <a:gd name="T7" fmla="*/ 5 h 1167"/>
                        <a:gd name="T8" fmla="*/ 31 w 304"/>
                        <a:gd name="T9" fmla="*/ 64 h 1167"/>
                        <a:gd name="T10" fmla="*/ 0 w 304"/>
                        <a:gd name="T11" fmla="*/ 45 h 1167"/>
                        <a:gd name="T12" fmla="*/ 0 w 304"/>
                        <a:gd name="T13" fmla="*/ 1164 h 1167"/>
                        <a:gd name="T14" fmla="*/ 46 w 304"/>
                        <a:gd name="T15" fmla="*/ 1117 h 1167"/>
                        <a:gd name="T16" fmla="*/ 83 w 304"/>
                        <a:gd name="T17" fmla="*/ 1117 h 1167"/>
                        <a:gd name="T18" fmla="*/ 83 w 304"/>
                        <a:gd name="T19" fmla="*/ 1167 h 1167"/>
                        <a:gd name="T20" fmla="*/ 122 w 304"/>
                        <a:gd name="T21" fmla="*/ 1167 h 1167"/>
                        <a:gd name="T22" fmla="*/ 149 w 304"/>
                        <a:gd name="T23" fmla="*/ 1140 h 1167"/>
                        <a:gd name="T24" fmla="*/ 149 w 304"/>
                        <a:gd name="T25" fmla="*/ 154 h 1167"/>
                        <a:gd name="T26" fmla="*/ 304 w 304"/>
                        <a:gd name="T27" fmla="*/ 101 h 116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</a:cxnLst>
                      <a:rect l="0" t="0" r="r" b="b"/>
                      <a:pathLst>
                        <a:path w="304" h="1167">
                          <a:moveTo>
                            <a:pt x="304" y="101"/>
                          </a:moveTo>
                          <a:lnTo>
                            <a:pt x="141" y="0"/>
                          </a:lnTo>
                          <a:lnTo>
                            <a:pt x="121" y="0"/>
                          </a:lnTo>
                          <a:lnTo>
                            <a:pt x="88" y="5"/>
                          </a:lnTo>
                          <a:lnTo>
                            <a:pt x="31" y="64"/>
                          </a:lnTo>
                          <a:lnTo>
                            <a:pt x="0" y="45"/>
                          </a:lnTo>
                          <a:lnTo>
                            <a:pt x="0" y="1164"/>
                          </a:lnTo>
                          <a:lnTo>
                            <a:pt x="46" y="1117"/>
                          </a:lnTo>
                          <a:lnTo>
                            <a:pt x="83" y="1117"/>
                          </a:lnTo>
                          <a:lnTo>
                            <a:pt x="83" y="1167"/>
                          </a:lnTo>
                          <a:lnTo>
                            <a:pt x="122" y="1167"/>
                          </a:lnTo>
                          <a:lnTo>
                            <a:pt x="149" y="1140"/>
                          </a:lnTo>
                          <a:lnTo>
                            <a:pt x="149" y="154"/>
                          </a:lnTo>
                          <a:lnTo>
                            <a:pt x="304" y="101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69" name="Freeform 9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32" y="2648"/>
                      <a:ext cx="25" cy="1120"/>
                    </a:xfrm>
                    <a:custGeom>
                      <a:avLst/>
                      <a:gdLst>
                        <a:gd name="T0" fmla="*/ 25 w 25"/>
                        <a:gd name="T1" fmla="*/ 0 h 1121"/>
                        <a:gd name="T2" fmla="*/ 25 w 25"/>
                        <a:gd name="T3" fmla="*/ 1121 h 1121"/>
                        <a:gd name="T4" fmla="*/ 0 w 25"/>
                        <a:gd name="T5" fmla="*/ 1121 h 1121"/>
                        <a:gd name="T6" fmla="*/ 0 w 25"/>
                        <a:gd name="T7" fmla="*/ 9 h 1121"/>
                        <a:gd name="T8" fmla="*/ 25 w 25"/>
                        <a:gd name="T9" fmla="*/ 0 h 112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5" h="1121">
                          <a:moveTo>
                            <a:pt x="25" y="0"/>
                          </a:moveTo>
                          <a:lnTo>
                            <a:pt x="25" y="1121"/>
                          </a:lnTo>
                          <a:lnTo>
                            <a:pt x="0" y="1121"/>
                          </a:lnTo>
                          <a:lnTo>
                            <a:pt x="0" y="9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70" name="Freeform 9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238" y="2605"/>
                      <a:ext cx="38" cy="1165"/>
                    </a:xfrm>
                    <a:custGeom>
                      <a:avLst/>
                      <a:gdLst>
                        <a:gd name="T0" fmla="*/ 0 w 39"/>
                        <a:gd name="T1" fmla="*/ 9 h 1165"/>
                        <a:gd name="T2" fmla="*/ 39 w 39"/>
                        <a:gd name="T3" fmla="*/ 0 h 1165"/>
                        <a:gd name="T4" fmla="*/ 39 w 39"/>
                        <a:gd name="T5" fmla="*/ 1165 h 1165"/>
                        <a:gd name="T6" fmla="*/ 0 w 39"/>
                        <a:gd name="T7" fmla="*/ 1165 h 1165"/>
                        <a:gd name="T8" fmla="*/ 0 w 39"/>
                        <a:gd name="T9" fmla="*/ 9 h 116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9" h="1165">
                          <a:moveTo>
                            <a:pt x="0" y="9"/>
                          </a:moveTo>
                          <a:lnTo>
                            <a:pt x="39" y="0"/>
                          </a:lnTo>
                          <a:lnTo>
                            <a:pt x="39" y="1165"/>
                          </a:lnTo>
                          <a:lnTo>
                            <a:pt x="0" y="1165"/>
                          </a:lnTo>
                          <a:lnTo>
                            <a:pt x="0" y="9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71" name="Freeform 94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88" y="2634"/>
                      <a:ext cx="50" cy="1104"/>
                    </a:xfrm>
                    <a:custGeom>
                      <a:avLst/>
                      <a:gdLst>
                        <a:gd name="T0" fmla="*/ 0 w 52"/>
                        <a:gd name="T1" fmla="*/ 1104 h 1104"/>
                        <a:gd name="T2" fmla="*/ 0 w 52"/>
                        <a:gd name="T3" fmla="*/ 50 h 1104"/>
                        <a:gd name="T4" fmla="*/ 52 w 52"/>
                        <a:gd name="T5" fmla="*/ 0 h 1104"/>
                        <a:gd name="T6" fmla="*/ 52 w 52"/>
                        <a:gd name="T7" fmla="*/ 1104 h 1104"/>
                        <a:gd name="T8" fmla="*/ 0 w 52"/>
                        <a:gd name="T9" fmla="*/ 1104 h 11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2" h="1104">
                          <a:moveTo>
                            <a:pt x="0" y="1104"/>
                          </a:moveTo>
                          <a:lnTo>
                            <a:pt x="0" y="50"/>
                          </a:lnTo>
                          <a:lnTo>
                            <a:pt x="52" y="0"/>
                          </a:lnTo>
                          <a:lnTo>
                            <a:pt x="52" y="1104"/>
                          </a:lnTo>
                          <a:lnTo>
                            <a:pt x="0" y="110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163" name="Group 95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1726" y="2783"/>
                    <a:ext cx="287" cy="956"/>
                    <a:chOff x="1726" y="2783"/>
                    <a:chExt cx="287" cy="956"/>
                  </a:xfrm>
                </p:grpSpPr>
                <p:sp>
                  <p:nvSpPr>
                    <p:cNvPr id="164" name="Freeform 9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1751" y="2782"/>
                      <a:ext cx="269" cy="951"/>
                    </a:xfrm>
                    <a:custGeom>
                      <a:avLst/>
                      <a:gdLst>
                        <a:gd name="T0" fmla="*/ 266 w 266"/>
                        <a:gd name="T1" fmla="*/ 75 h 954"/>
                        <a:gd name="T2" fmla="*/ 122 w 266"/>
                        <a:gd name="T3" fmla="*/ 0 h 954"/>
                        <a:gd name="T4" fmla="*/ 105 w 266"/>
                        <a:gd name="T5" fmla="*/ 0 h 954"/>
                        <a:gd name="T6" fmla="*/ 76 w 266"/>
                        <a:gd name="T7" fmla="*/ 2 h 954"/>
                        <a:gd name="T8" fmla="*/ 28 w 266"/>
                        <a:gd name="T9" fmla="*/ 51 h 954"/>
                        <a:gd name="T10" fmla="*/ 0 w 266"/>
                        <a:gd name="T11" fmla="*/ 36 h 954"/>
                        <a:gd name="T12" fmla="*/ 0 w 266"/>
                        <a:gd name="T13" fmla="*/ 952 h 954"/>
                        <a:gd name="T14" fmla="*/ 40 w 266"/>
                        <a:gd name="T15" fmla="*/ 914 h 954"/>
                        <a:gd name="T16" fmla="*/ 74 w 266"/>
                        <a:gd name="T17" fmla="*/ 914 h 954"/>
                        <a:gd name="T18" fmla="*/ 74 w 266"/>
                        <a:gd name="T19" fmla="*/ 954 h 954"/>
                        <a:gd name="T20" fmla="*/ 107 w 266"/>
                        <a:gd name="T21" fmla="*/ 954 h 954"/>
                        <a:gd name="T22" fmla="*/ 131 w 266"/>
                        <a:gd name="T23" fmla="*/ 934 h 954"/>
                        <a:gd name="T24" fmla="*/ 131 w 266"/>
                        <a:gd name="T25" fmla="*/ 124 h 954"/>
                        <a:gd name="T26" fmla="*/ 266 w 266"/>
                        <a:gd name="T27" fmla="*/ 75 h 95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</a:cxnLst>
                      <a:rect l="0" t="0" r="r" b="b"/>
                      <a:pathLst>
                        <a:path w="266" h="954">
                          <a:moveTo>
                            <a:pt x="266" y="75"/>
                          </a:moveTo>
                          <a:lnTo>
                            <a:pt x="122" y="0"/>
                          </a:lnTo>
                          <a:lnTo>
                            <a:pt x="105" y="0"/>
                          </a:lnTo>
                          <a:lnTo>
                            <a:pt x="76" y="2"/>
                          </a:lnTo>
                          <a:lnTo>
                            <a:pt x="28" y="51"/>
                          </a:lnTo>
                          <a:lnTo>
                            <a:pt x="0" y="36"/>
                          </a:lnTo>
                          <a:lnTo>
                            <a:pt x="0" y="952"/>
                          </a:lnTo>
                          <a:lnTo>
                            <a:pt x="40" y="914"/>
                          </a:lnTo>
                          <a:lnTo>
                            <a:pt x="74" y="914"/>
                          </a:lnTo>
                          <a:lnTo>
                            <a:pt x="74" y="954"/>
                          </a:lnTo>
                          <a:lnTo>
                            <a:pt x="107" y="954"/>
                          </a:lnTo>
                          <a:lnTo>
                            <a:pt x="131" y="934"/>
                          </a:lnTo>
                          <a:lnTo>
                            <a:pt x="131" y="124"/>
                          </a:lnTo>
                          <a:lnTo>
                            <a:pt x="266" y="75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65" name="Freeform 9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1725" y="2819"/>
                      <a:ext cx="25" cy="914"/>
                    </a:xfrm>
                    <a:custGeom>
                      <a:avLst/>
                      <a:gdLst>
                        <a:gd name="T0" fmla="*/ 23 w 23"/>
                        <a:gd name="T1" fmla="*/ 0 h 916"/>
                        <a:gd name="T2" fmla="*/ 23 w 23"/>
                        <a:gd name="T3" fmla="*/ 916 h 916"/>
                        <a:gd name="T4" fmla="*/ 0 w 23"/>
                        <a:gd name="T5" fmla="*/ 916 h 916"/>
                        <a:gd name="T6" fmla="*/ 0 w 23"/>
                        <a:gd name="T7" fmla="*/ 6 h 916"/>
                        <a:gd name="T8" fmla="*/ 23 w 23"/>
                        <a:gd name="T9" fmla="*/ 0 h 91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3" h="916">
                          <a:moveTo>
                            <a:pt x="23" y="0"/>
                          </a:moveTo>
                          <a:lnTo>
                            <a:pt x="23" y="916"/>
                          </a:lnTo>
                          <a:lnTo>
                            <a:pt x="0" y="916"/>
                          </a:lnTo>
                          <a:lnTo>
                            <a:pt x="0" y="6"/>
                          </a:lnTo>
                          <a:lnTo>
                            <a:pt x="23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66" name="Freeform 9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1826" y="2782"/>
                      <a:ext cx="25" cy="956"/>
                    </a:xfrm>
                    <a:custGeom>
                      <a:avLst/>
                      <a:gdLst>
                        <a:gd name="T0" fmla="*/ 0 w 32"/>
                        <a:gd name="T1" fmla="*/ 3 h 956"/>
                        <a:gd name="T2" fmla="*/ 32 w 32"/>
                        <a:gd name="T3" fmla="*/ 0 h 956"/>
                        <a:gd name="T4" fmla="*/ 32 w 32"/>
                        <a:gd name="T5" fmla="*/ 956 h 956"/>
                        <a:gd name="T6" fmla="*/ 0 w 32"/>
                        <a:gd name="T7" fmla="*/ 956 h 956"/>
                        <a:gd name="T8" fmla="*/ 0 w 32"/>
                        <a:gd name="T9" fmla="*/ 3 h 95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2" h="956">
                          <a:moveTo>
                            <a:pt x="0" y="3"/>
                          </a:moveTo>
                          <a:lnTo>
                            <a:pt x="32" y="0"/>
                          </a:lnTo>
                          <a:lnTo>
                            <a:pt x="32" y="956"/>
                          </a:lnTo>
                          <a:lnTo>
                            <a:pt x="0" y="956"/>
                          </a:lnTo>
                          <a:lnTo>
                            <a:pt x="0" y="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67" name="Freeform 9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1776" y="2803"/>
                      <a:ext cx="50" cy="903"/>
                    </a:xfrm>
                    <a:custGeom>
                      <a:avLst/>
                      <a:gdLst>
                        <a:gd name="T0" fmla="*/ 0 w 46"/>
                        <a:gd name="T1" fmla="*/ 903 h 903"/>
                        <a:gd name="T2" fmla="*/ 0 w 46"/>
                        <a:gd name="T3" fmla="*/ 47 h 903"/>
                        <a:gd name="T4" fmla="*/ 46 w 46"/>
                        <a:gd name="T5" fmla="*/ 0 h 903"/>
                        <a:gd name="T6" fmla="*/ 46 w 46"/>
                        <a:gd name="T7" fmla="*/ 903 h 903"/>
                        <a:gd name="T8" fmla="*/ 0 w 46"/>
                        <a:gd name="T9" fmla="*/ 903 h 90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6" h="903">
                          <a:moveTo>
                            <a:pt x="0" y="903"/>
                          </a:moveTo>
                          <a:lnTo>
                            <a:pt x="0" y="47"/>
                          </a:lnTo>
                          <a:lnTo>
                            <a:pt x="46" y="0"/>
                          </a:lnTo>
                          <a:lnTo>
                            <a:pt x="46" y="903"/>
                          </a:lnTo>
                          <a:lnTo>
                            <a:pt x="0" y="90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</p:grpSp>
          </p:grpSp>
          <p:graphicFrame>
            <p:nvGraphicFramePr>
              <p:cNvPr id="147" name="Object 100"/>
              <p:cNvGraphicFramePr>
                <a:graphicFrameLocks noChangeAspect="1"/>
              </p:cNvGraphicFramePr>
              <p:nvPr/>
            </p:nvGraphicFramePr>
            <p:xfrm>
              <a:off x="2256" y="2592"/>
              <a:ext cx="624" cy="52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ClipArt" r:id="rId3" imgW="4863830" imgH="4053191" progId="">
                      <p:embed/>
                    </p:oleObj>
                  </mc:Choice>
                  <mc:Fallback>
                    <p:oleObj name="ClipArt" r:id="rId3" imgW="4863830" imgH="4053191" progId="">
                      <p:embed/>
                      <p:pic>
                        <p:nvPicPr>
                          <p:cNvPr id="147" name="Object 100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256" y="2592"/>
                            <a:ext cx="624" cy="52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0000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48" name="Object 101"/>
              <p:cNvGraphicFramePr>
                <a:graphicFrameLocks noChangeAspect="1"/>
              </p:cNvGraphicFramePr>
              <p:nvPr/>
            </p:nvGraphicFramePr>
            <p:xfrm>
              <a:off x="4128" y="1776"/>
              <a:ext cx="625" cy="76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ClipArt" r:id="rId5" imgW="3218298" imgH="3953722" progId="">
                      <p:embed/>
                    </p:oleObj>
                  </mc:Choice>
                  <mc:Fallback>
                    <p:oleObj name="ClipArt" r:id="rId5" imgW="3218298" imgH="3953722" progId="">
                      <p:embed/>
                      <p:pic>
                        <p:nvPicPr>
                          <p:cNvPr id="148" name="Object 101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128" y="1776"/>
                            <a:ext cx="625" cy="768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49" name="Object 102"/>
              <p:cNvGraphicFramePr>
                <a:graphicFrameLocks noChangeAspect="1"/>
              </p:cNvGraphicFramePr>
              <p:nvPr/>
            </p:nvGraphicFramePr>
            <p:xfrm>
              <a:off x="1872" y="3408"/>
              <a:ext cx="240" cy="19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ClipArt" r:id="rId7" imgW="4603467" imgH="3653898" progId="">
                      <p:embed/>
                    </p:oleObj>
                  </mc:Choice>
                  <mc:Fallback>
                    <p:oleObj name="ClipArt" r:id="rId7" imgW="4603467" imgH="3653898" progId="">
                      <p:embed/>
                      <p:pic>
                        <p:nvPicPr>
                          <p:cNvPr id="149" name="Object 102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872" y="3408"/>
                            <a:ext cx="240" cy="19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50" name="Object 103"/>
              <p:cNvGraphicFramePr>
                <a:graphicFrameLocks noChangeAspect="1"/>
              </p:cNvGraphicFramePr>
              <p:nvPr/>
            </p:nvGraphicFramePr>
            <p:xfrm>
              <a:off x="4224" y="3120"/>
              <a:ext cx="540" cy="44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ClipArt" r:id="rId9" imgW="2303837" imgH="1883251" progId="">
                      <p:embed/>
                    </p:oleObj>
                  </mc:Choice>
                  <mc:Fallback>
                    <p:oleObj name="ClipArt" r:id="rId9" imgW="2303837" imgH="1883251" progId="">
                      <p:embed/>
                      <p:pic>
                        <p:nvPicPr>
                          <p:cNvPr id="150" name="Object 103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0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224" y="3120"/>
                            <a:ext cx="540" cy="442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51" name="Object 104"/>
              <p:cNvGraphicFramePr>
                <a:graphicFrameLocks noChangeAspect="1"/>
              </p:cNvGraphicFramePr>
              <p:nvPr/>
            </p:nvGraphicFramePr>
            <p:xfrm>
              <a:off x="2880" y="2784"/>
              <a:ext cx="882" cy="83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ClipArt" r:id="rId11" imgW="3224633" imgH="3040461" progId="">
                      <p:embed/>
                    </p:oleObj>
                  </mc:Choice>
                  <mc:Fallback>
                    <p:oleObj name="ClipArt" r:id="rId11" imgW="3224633" imgH="3040461" progId="">
                      <p:embed/>
                      <p:pic>
                        <p:nvPicPr>
                          <p:cNvPr id="151" name="Object 104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2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880" y="2784"/>
                            <a:ext cx="882" cy="832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52" name="Object 105"/>
              <p:cNvGraphicFramePr>
                <a:graphicFrameLocks noChangeAspect="1"/>
              </p:cNvGraphicFramePr>
              <p:nvPr/>
            </p:nvGraphicFramePr>
            <p:xfrm>
              <a:off x="3493" y="2265"/>
              <a:ext cx="203" cy="23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ClipArt" r:id="rId13" imgW="779821" imgH="884903" progId="">
                      <p:embed/>
                    </p:oleObj>
                  </mc:Choice>
                  <mc:Fallback>
                    <p:oleObj name="ClipArt" r:id="rId13" imgW="779821" imgH="884903" progId="">
                      <p:embed/>
                      <p:pic>
                        <p:nvPicPr>
                          <p:cNvPr id="152" name="Object 105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493" y="2265"/>
                            <a:ext cx="203" cy="23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53" name="Object 106"/>
              <p:cNvGraphicFramePr>
                <a:graphicFrameLocks noChangeAspect="1"/>
              </p:cNvGraphicFramePr>
              <p:nvPr/>
            </p:nvGraphicFramePr>
            <p:xfrm>
              <a:off x="1909" y="2736"/>
              <a:ext cx="203" cy="23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ClipArt" r:id="rId15" imgW="779821" imgH="884903" progId="">
                      <p:embed/>
                    </p:oleObj>
                  </mc:Choice>
                  <mc:Fallback>
                    <p:oleObj name="ClipArt" r:id="rId15" imgW="779821" imgH="884903" progId="">
                      <p:embed/>
                      <p:pic>
                        <p:nvPicPr>
                          <p:cNvPr id="153" name="Object 106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909" y="2736"/>
                            <a:ext cx="203" cy="23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54" name="Object 107"/>
              <p:cNvGraphicFramePr>
                <a:graphicFrameLocks noChangeAspect="1"/>
              </p:cNvGraphicFramePr>
              <p:nvPr/>
            </p:nvGraphicFramePr>
            <p:xfrm>
              <a:off x="2496" y="3360"/>
              <a:ext cx="203" cy="23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ClipArt" r:id="rId16" imgW="779821" imgH="884903" progId="">
                      <p:embed/>
                    </p:oleObj>
                  </mc:Choice>
                  <mc:Fallback>
                    <p:oleObj name="ClipArt" r:id="rId16" imgW="779821" imgH="884903" progId="">
                      <p:embed/>
                      <p:pic>
                        <p:nvPicPr>
                          <p:cNvPr id="154" name="Object 107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496" y="3360"/>
                            <a:ext cx="203" cy="23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55" name="Object 108"/>
              <p:cNvGraphicFramePr>
                <a:graphicFrameLocks noChangeAspect="1"/>
              </p:cNvGraphicFramePr>
              <p:nvPr/>
            </p:nvGraphicFramePr>
            <p:xfrm>
              <a:off x="2869" y="2448"/>
              <a:ext cx="203" cy="23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ClipArt" r:id="rId17" imgW="779821" imgH="884903" progId="">
                      <p:embed/>
                    </p:oleObj>
                  </mc:Choice>
                  <mc:Fallback>
                    <p:oleObj name="ClipArt" r:id="rId17" imgW="779821" imgH="884903" progId="">
                      <p:embed/>
                      <p:pic>
                        <p:nvPicPr>
                          <p:cNvPr id="155" name="Object 108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869" y="2448"/>
                            <a:ext cx="203" cy="23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56" name="Object 109"/>
              <p:cNvGraphicFramePr>
                <a:graphicFrameLocks noChangeAspect="1"/>
              </p:cNvGraphicFramePr>
              <p:nvPr/>
            </p:nvGraphicFramePr>
            <p:xfrm>
              <a:off x="3072" y="2304"/>
              <a:ext cx="495" cy="44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ClipArt" r:id="rId18" imgW="1877024" imgH="1673000" progId="">
                      <p:embed/>
                    </p:oleObj>
                  </mc:Choice>
                  <mc:Fallback>
                    <p:oleObj name="ClipArt" r:id="rId18" imgW="1877024" imgH="1673000" progId="">
                      <p:embed/>
                      <p:pic>
                        <p:nvPicPr>
                          <p:cNvPr id="156" name="Object 109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9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072" y="2304"/>
                            <a:ext cx="495" cy="44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138" name="Group 110"/>
            <p:cNvGrpSpPr>
              <a:grpSpLocks/>
            </p:cNvGrpSpPr>
            <p:nvPr/>
          </p:nvGrpSpPr>
          <p:grpSpPr bwMode="auto">
            <a:xfrm>
              <a:off x="2122" y="873"/>
              <a:ext cx="411" cy="699"/>
              <a:chOff x="768" y="1988"/>
              <a:chExt cx="489" cy="844"/>
            </a:xfrm>
          </p:grpSpPr>
          <p:sp>
            <p:nvSpPr>
              <p:cNvPr id="139" name="Freeform 111"/>
              <p:cNvSpPr>
                <a:spLocks/>
              </p:cNvSpPr>
              <p:nvPr/>
            </p:nvSpPr>
            <p:spPr bwMode="auto">
              <a:xfrm>
                <a:off x="924" y="1988"/>
                <a:ext cx="144" cy="208"/>
              </a:xfrm>
              <a:custGeom>
                <a:avLst/>
                <a:gdLst>
                  <a:gd name="T0" fmla="*/ 251 w 433"/>
                  <a:gd name="T1" fmla="*/ 0 h 624"/>
                  <a:gd name="T2" fmla="*/ 307 w 433"/>
                  <a:gd name="T3" fmla="*/ 8 h 624"/>
                  <a:gd name="T4" fmla="*/ 363 w 433"/>
                  <a:gd name="T5" fmla="*/ 39 h 624"/>
                  <a:gd name="T6" fmla="*/ 398 w 433"/>
                  <a:gd name="T7" fmla="*/ 88 h 624"/>
                  <a:gd name="T8" fmla="*/ 426 w 433"/>
                  <a:gd name="T9" fmla="*/ 159 h 624"/>
                  <a:gd name="T10" fmla="*/ 433 w 433"/>
                  <a:gd name="T11" fmla="*/ 280 h 624"/>
                  <a:gd name="T12" fmla="*/ 412 w 433"/>
                  <a:gd name="T13" fmla="*/ 400 h 624"/>
                  <a:gd name="T14" fmla="*/ 377 w 433"/>
                  <a:gd name="T15" fmla="*/ 488 h 624"/>
                  <a:gd name="T16" fmla="*/ 328 w 433"/>
                  <a:gd name="T17" fmla="*/ 560 h 624"/>
                  <a:gd name="T18" fmla="*/ 279 w 433"/>
                  <a:gd name="T19" fmla="*/ 608 h 624"/>
                  <a:gd name="T20" fmla="*/ 223 w 433"/>
                  <a:gd name="T21" fmla="*/ 624 h 624"/>
                  <a:gd name="T22" fmla="*/ 167 w 433"/>
                  <a:gd name="T23" fmla="*/ 616 h 624"/>
                  <a:gd name="T24" fmla="*/ 139 w 433"/>
                  <a:gd name="T25" fmla="*/ 576 h 624"/>
                  <a:gd name="T26" fmla="*/ 97 w 433"/>
                  <a:gd name="T27" fmla="*/ 512 h 624"/>
                  <a:gd name="T28" fmla="*/ 83 w 433"/>
                  <a:gd name="T29" fmla="*/ 392 h 624"/>
                  <a:gd name="T30" fmla="*/ 87 w 433"/>
                  <a:gd name="T31" fmla="*/ 351 h 624"/>
                  <a:gd name="T32" fmla="*/ 0 w 433"/>
                  <a:gd name="T33" fmla="*/ 332 h 624"/>
                  <a:gd name="T34" fmla="*/ 3 w 433"/>
                  <a:gd name="T35" fmla="*/ 292 h 624"/>
                  <a:gd name="T36" fmla="*/ 87 w 433"/>
                  <a:gd name="T37" fmla="*/ 296 h 624"/>
                  <a:gd name="T38" fmla="*/ 94 w 433"/>
                  <a:gd name="T39" fmla="*/ 251 h 624"/>
                  <a:gd name="T40" fmla="*/ 115 w 433"/>
                  <a:gd name="T41" fmla="*/ 187 h 624"/>
                  <a:gd name="T42" fmla="*/ 139 w 433"/>
                  <a:gd name="T43" fmla="*/ 128 h 624"/>
                  <a:gd name="T44" fmla="*/ 181 w 433"/>
                  <a:gd name="T45" fmla="*/ 48 h 624"/>
                  <a:gd name="T46" fmla="*/ 223 w 433"/>
                  <a:gd name="T47" fmla="*/ 16 h 624"/>
                  <a:gd name="T48" fmla="*/ 251 w 433"/>
                  <a:gd name="T49" fmla="*/ 0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33" h="624">
                    <a:moveTo>
                      <a:pt x="251" y="0"/>
                    </a:moveTo>
                    <a:lnTo>
                      <a:pt x="307" y="8"/>
                    </a:lnTo>
                    <a:lnTo>
                      <a:pt x="363" y="39"/>
                    </a:lnTo>
                    <a:lnTo>
                      <a:pt x="398" y="88"/>
                    </a:lnTo>
                    <a:lnTo>
                      <a:pt x="426" y="159"/>
                    </a:lnTo>
                    <a:lnTo>
                      <a:pt x="433" y="280"/>
                    </a:lnTo>
                    <a:lnTo>
                      <a:pt x="412" y="400"/>
                    </a:lnTo>
                    <a:lnTo>
                      <a:pt x="377" y="488"/>
                    </a:lnTo>
                    <a:lnTo>
                      <a:pt x="328" y="560"/>
                    </a:lnTo>
                    <a:lnTo>
                      <a:pt x="279" y="608"/>
                    </a:lnTo>
                    <a:lnTo>
                      <a:pt x="223" y="624"/>
                    </a:lnTo>
                    <a:lnTo>
                      <a:pt x="167" y="616"/>
                    </a:lnTo>
                    <a:lnTo>
                      <a:pt x="139" y="576"/>
                    </a:lnTo>
                    <a:lnTo>
                      <a:pt x="97" y="512"/>
                    </a:lnTo>
                    <a:lnTo>
                      <a:pt x="83" y="392"/>
                    </a:lnTo>
                    <a:lnTo>
                      <a:pt x="87" y="351"/>
                    </a:lnTo>
                    <a:lnTo>
                      <a:pt x="0" y="332"/>
                    </a:lnTo>
                    <a:lnTo>
                      <a:pt x="3" y="292"/>
                    </a:lnTo>
                    <a:lnTo>
                      <a:pt x="87" y="296"/>
                    </a:lnTo>
                    <a:lnTo>
                      <a:pt x="94" y="251"/>
                    </a:lnTo>
                    <a:lnTo>
                      <a:pt x="115" y="187"/>
                    </a:lnTo>
                    <a:lnTo>
                      <a:pt x="139" y="128"/>
                    </a:lnTo>
                    <a:lnTo>
                      <a:pt x="181" y="48"/>
                    </a:lnTo>
                    <a:lnTo>
                      <a:pt x="223" y="16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7961" dir="2700000" algn="ctr" rotWithShape="0">
                        <a:srgbClr val="000000">
                          <a:gamma/>
                          <a:shade val="60000"/>
                          <a:invGamma/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40" name="Freeform 112"/>
              <p:cNvSpPr>
                <a:spLocks/>
              </p:cNvSpPr>
              <p:nvPr/>
            </p:nvSpPr>
            <p:spPr bwMode="auto">
              <a:xfrm>
                <a:off x="934" y="2210"/>
                <a:ext cx="156" cy="301"/>
              </a:xfrm>
              <a:custGeom>
                <a:avLst/>
                <a:gdLst>
                  <a:gd name="T0" fmla="*/ 178 w 467"/>
                  <a:gd name="T1" fmla="*/ 0 h 902"/>
                  <a:gd name="T2" fmla="*/ 248 w 467"/>
                  <a:gd name="T3" fmla="*/ 0 h 902"/>
                  <a:gd name="T4" fmla="*/ 334 w 467"/>
                  <a:gd name="T5" fmla="*/ 15 h 902"/>
                  <a:gd name="T6" fmla="*/ 381 w 467"/>
                  <a:gd name="T7" fmla="*/ 63 h 902"/>
                  <a:gd name="T8" fmla="*/ 428 w 467"/>
                  <a:gd name="T9" fmla="*/ 151 h 902"/>
                  <a:gd name="T10" fmla="*/ 451 w 467"/>
                  <a:gd name="T11" fmla="*/ 215 h 902"/>
                  <a:gd name="T12" fmla="*/ 467 w 467"/>
                  <a:gd name="T13" fmla="*/ 294 h 902"/>
                  <a:gd name="T14" fmla="*/ 467 w 467"/>
                  <a:gd name="T15" fmla="*/ 391 h 902"/>
                  <a:gd name="T16" fmla="*/ 459 w 467"/>
                  <a:gd name="T17" fmla="*/ 487 h 902"/>
                  <a:gd name="T18" fmla="*/ 451 w 467"/>
                  <a:gd name="T19" fmla="*/ 590 h 902"/>
                  <a:gd name="T20" fmla="*/ 420 w 467"/>
                  <a:gd name="T21" fmla="*/ 718 h 902"/>
                  <a:gd name="T22" fmla="*/ 381 w 467"/>
                  <a:gd name="T23" fmla="*/ 805 h 902"/>
                  <a:gd name="T24" fmla="*/ 311 w 467"/>
                  <a:gd name="T25" fmla="*/ 878 h 902"/>
                  <a:gd name="T26" fmla="*/ 233 w 467"/>
                  <a:gd name="T27" fmla="*/ 902 h 902"/>
                  <a:gd name="T28" fmla="*/ 147 w 467"/>
                  <a:gd name="T29" fmla="*/ 878 h 902"/>
                  <a:gd name="T30" fmla="*/ 93 w 467"/>
                  <a:gd name="T31" fmla="*/ 766 h 902"/>
                  <a:gd name="T32" fmla="*/ 54 w 467"/>
                  <a:gd name="T33" fmla="*/ 662 h 902"/>
                  <a:gd name="T34" fmla="*/ 30 w 467"/>
                  <a:gd name="T35" fmla="*/ 542 h 902"/>
                  <a:gd name="T36" fmla="*/ 0 w 467"/>
                  <a:gd name="T37" fmla="*/ 431 h 902"/>
                  <a:gd name="T38" fmla="*/ 0 w 467"/>
                  <a:gd name="T39" fmla="*/ 279 h 902"/>
                  <a:gd name="T40" fmla="*/ 23 w 467"/>
                  <a:gd name="T41" fmla="*/ 175 h 902"/>
                  <a:gd name="T42" fmla="*/ 54 w 467"/>
                  <a:gd name="T43" fmla="*/ 95 h 902"/>
                  <a:gd name="T44" fmla="*/ 93 w 467"/>
                  <a:gd name="T45" fmla="*/ 0 h 902"/>
                  <a:gd name="T46" fmla="*/ 178 w 467"/>
                  <a:gd name="T47" fmla="*/ 0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67" h="902">
                    <a:moveTo>
                      <a:pt x="178" y="0"/>
                    </a:moveTo>
                    <a:lnTo>
                      <a:pt x="248" y="0"/>
                    </a:lnTo>
                    <a:lnTo>
                      <a:pt x="334" y="15"/>
                    </a:lnTo>
                    <a:lnTo>
                      <a:pt x="381" y="63"/>
                    </a:lnTo>
                    <a:lnTo>
                      <a:pt x="428" y="151"/>
                    </a:lnTo>
                    <a:lnTo>
                      <a:pt x="451" y="215"/>
                    </a:lnTo>
                    <a:lnTo>
                      <a:pt x="467" y="294"/>
                    </a:lnTo>
                    <a:lnTo>
                      <a:pt x="467" y="391"/>
                    </a:lnTo>
                    <a:lnTo>
                      <a:pt x="459" y="487"/>
                    </a:lnTo>
                    <a:lnTo>
                      <a:pt x="451" y="590"/>
                    </a:lnTo>
                    <a:lnTo>
                      <a:pt x="420" y="718"/>
                    </a:lnTo>
                    <a:lnTo>
                      <a:pt x="381" y="805"/>
                    </a:lnTo>
                    <a:lnTo>
                      <a:pt x="311" y="878"/>
                    </a:lnTo>
                    <a:lnTo>
                      <a:pt x="233" y="902"/>
                    </a:lnTo>
                    <a:lnTo>
                      <a:pt x="147" y="878"/>
                    </a:lnTo>
                    <a:lnTo>
                      <a:pt x="93" y="766"/>
                    </a:lnTo>
                    <a:lnTo>
                      <a:pt x="54" y="662"/>
                    </a:lnTo>
                    <a:lnTo>
                      <a:pt x="30" y="542"/>
                    </a:lnTo>
                    <a:lnTo>
                      <a:pt x="0" y="431"/>
                    </a:lnTo>
                    <a:lnTo>
                      <a:pt x="0" y="279"/>
                    </a:lnTo>
                    <a:lnTo>
                      <a:pt x="23" y="175"/>
                    </a:lnTo>
                    <a:lnTo>
                      <a:pt x="54" y="95"/>
                    </a:lnTo>
                    <a:lnTo>
                      <a:pt x="93" y="0"/>
                    </a:lnTo>
                    <a:lnTo>
                      <a:pt x="178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7961" dir="2700000" algn="ctr" rotWithShape="0">
                        <a:srgbClr val="000000">
                          <a:gamma/>
                          <a:shade val="60000"/>
                          <a:invGamma/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41" name="Freeform 113"/>
              <p:cNvSpPr>
                <a:spLocks/>
              </p:cNvSpPr>
              <p:nvPr/>
            </p:nvSpPr>
            <p:spPr bwMode="auto">
              <a:xfrm>
                <a:off x="1038" y="2469"/>
                <a:ext cx="119" cy="345"/>
              </a:xfrm>
              <a:custGeom>
                <a:avLst/>
                <a:gdLst>
                  <a:gd name="T0" fmla="*/ 67 w 359"/>
                  <a:gd name="T1" fmla="*/ 120 h 1037"/>
                  <a:gd name="T2" fmla="*/ 20 w 359"/>
                  <a:gd name="T3" fmla="*/ 51 h 1037"/>
                  <a:gd name="T4" fmla="*/ 35 w 359"/>
                  <a:gd name="T5" fmla="*/ 0 h 1037"/>
                  <a:gd name="T6" fmla="*/ 82 w 359"/>
                  <a:gd name="T7" fmla="*/ 0 h 1037"/>
                  <a:gd name="T8" fmla="*/ 137 w 359"/>
                  <a:gd name="T9" fmla="*/ 56 h 1037"/>
                  <a:gd name="T10" fmla="*/ 207 w 359"/>
                  <a:gd name="T11" fmla="*/ 171 h 1037"/>
                  <a:gd name="T12" fmla="*/ 246 w 359"/>
                  <a:gd name="T13" fmla="*/ 282 h 1037"/>
                  <a:gd name="T14" fmla="*/ 281 w 359"/>
                  <a:gd name="T15" fmla="*/ 388 h 1037"/>
                  <a:gd name="T16" fmla="*/ 293 w 359"/>
                  <a:gd name="T17" fmla="*/ 486 h 1037"/>
                  <a:gd name="T18" fmla="*/ 289 w 359"/>
                  <a:gd name="T19" fmla="*/ 537 h 1037"/>
                  <a:gd name="T20" fmla="*/ 254 w 359"/>
                  <a:gd name="T21" fmla="*/ 600 h 1037"/>
                  <a:gd name="T22" fmla="*/ 195 w 359"/>
                  <a:gd name="T23" fmla="*/ 770 h 1037"/>
                  <a:gd name="T24" fmla="*/ 129 w 359"/>
                  <a:gd name="T25" fmla="*/ 867 h 1037"/>
                  <a:gd name="T26" fmla="*/ 113 w 359"/>
                  <a:gd name="T27" fmla="*/ 910 h 1037"/>
                  <a:gd name="T28" fmla="*/ 176 w 359"/>
                  <a:gd name="T29" fmla="*/ 919 h 1037"/>
                  <a:gd name="T30" fmla="*/ 258 w 359"/>
                  <a:gd name="T31" fmla="*/ 919 h 1037"/>
                  <a:gd name="T32" fmla="*/ 359 w 359"/>
                  <a:gd name="T33" fmla="*/ 957 h 1037"/>
                  <a:gd name="T34" fmla="*/ 351 w 359"/>
                  <a:gd name="T35" fmla="*/ 987 h 1037"/>
                  <a:gd name="T36" fmla="*/ 336 w 359"/>
                  <a:gd name="T37" fmla="*/ 1021 h 1037"/>
                  <a:gd name="T38" fmla="*/ 305 w 359"/>
                  <a:gd name="T39" fmla="*/ 1037 h 1037"/>
                  <a:gd name="T40" fmla="*/ 243 w 359"/>
                  <a:gd name="T41" fmla="*/ 1013 h 1037"/>
                  <a:gd name="T42" fmla="*/ 176 w 359"/>
                  <a:gd name="T43" fmla="*/ 974 h 1037"/>
                  <a:gd name="T44" fmla="*/ 82 w 359"/>
                  <a:gd name="T45" fmla="*/ 970 h 1037"/>
                  <a:gd name="T46" fmla="*/ 24 w 359"/>
                  <a:gd name="T47" fmla="*/ 983 h 1037"/>
                  <a:gd name="T48" fmla="*/ 0 w 359"/>
                  <a:gd name="T49" fmla="*/ 962 h 1037"/>
                  <a:gd name="T50" fmla="*/ 0 w 359"/>
                  <a:gd name="T51" fmla="*/ 931 h 1037"/>
                  <a:gd name="T52" fmla="*/ 32 w 359"/>
                  <a:gd name="T53" fmla="*/ 898 h 1037"/>
                  <a:gd name="T54" fmla="*/ 82 w 359"/>
                  <a:gd name="T55" fmla="*/ 843 h 1037"/>
                  <a:gd name="T56" fmla="*/ 172 w 359"/>
                  <a:gd name="T57" fmla="*/ 702 h 1037"/>
                  <a:gd name="T58" fmla="*/ 211 w 359"/>
                  <a:gd name="T59" fmla="*/ 579 h 1037"/>
                  <a:gd name="T60" fmla="*/ 223 w 359"/>
                  <a:gd name="T61" fmla="*/ 460 h 1037"/>
                  <a:gd name="T62" fmla="*/ 218 w 359"/>
                  <a:gd name="T63" fmla="*/ 396 h 1037"/>
                  <a:gd name="T64" fmla="*/ 188 w 359"/>
                  <a:gd name="T65" fmla="*/ 282 h 1037"/>
                  <a:gd name="T66" fmla="*/ 105 w 359"/>
                  <a:gd name="T67" fmla="*/ 158 h 1037"/>
                  <a:gd name="T68" fmla="*/ 47 w 359"/>
                  <a:gd name="T69" fmla="*/ 94 h 1037"/>
                  <a:gd name="T70" fmla="*/ 67 w 359"/>
                  <a:gd name="T71" fmla="*/ 120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59" h="1037">
                    <a:moveTo>
                      <a:pt x="67" y="120"/>
                    </a:moveTo>
                    <a:lnTo>
                      <a:pt x="20" y="51"/>
                    </a:lnTo>
                    <a:lnTo>
                      <a:pt x="35" y="0"/>
                    </a:lnTo>
                    <a:lnTo>
                      <a:pt x="82" y="0"/>
                    </a:lnTo>
                    <a:lnTo>
                      <a:pt x="137" y="56"/>
                    </a:lnTo>
                    <a:lnTo>
                      <a:pt x="207" y="171"/>
                    </a:lnTo>
                    <a:lnTo>
                      <a:pt x="246" y="282"/>
                    </a:lnTo>
                    <a:lnTo>
                      <a:pt x="281" y="388"/>
                    </a:lnTo>
                    <a:lnTo>
                      <a:pt x="293" y="486"/>
                    </a:lnTo>
                    <a:lnTo>
                      <a:pt x="289" y="537"/>
                    </a:lnTo>
                    <a:lnTo>
                      <a:pt x="254" y="600"/>
                    </a:lnTo>
                    <a:lnTo>
                      <a:pt x="195" y="770"/>
                    </a:lnTo>
                    <a:lnTo>
                      <a:pt x="129" y="867"/>
                    </a:lnTo>
                    <a:lnTo>
                      <a:pt x="113" y="910"/>
                    </a:lnTo>
                    <a:lnTo>
                      <a:pt x="176" y="919"/>
                    </a:lnTo>
                    <a:lnTo>
                      <a:pt x="258" y="919"/>
                    </a:lnTo>
                    <a:lnTo>
                      <a:pt x="359" y="957"/>
                    </a:lnTo>
                    <a:lnTo>
                      <a:pt x="351" y="987"/>
                    </a:lnTo>
                    <a:lnTo>
                      <a:pt x="336" y="1021"/>
                    </a:lnTo>
                    <a:lnTo>
                      <a:pt x="305" y="1037"/>
                    </a:lnTo>
                    <a:lnTo>
                      <a:pt x="243" y="1013"/>
                    </a:lnTo>
                    <a:lnTo>
                      <a:pt x="176" y="974"/>
                    </a:lnTo>
                    <a:lnTo>
                      <a:pt x="82" y="970"/>
                    </a:lnTo>
                    <a:lnTo>
                      <a:pt x="24" y="983"/>
                    </a:lnTo>
                    <a:lnTo>
                      <a:pt x="0" y="962"/>
                    </a:lnTo>
                    <a:lnTo>
                      <a:pt x="0" y="931"/>
                    </a:lnTo>
                    <a:lnTo>
                      <a:pt x="32" y="898"/>
                    </a:lnTo>
                    <a:lnTo>
                      <a:pt x="82" y="843"/>
                    </a:lnTo>
                    <a:lnTo>
                      <a:pt x="172" y="702"/>
                    </a:lnTo>
                    <a:lnTo>
                      <a:pt x="211" y="579"/>
                    </a:lnTo>
                    <a:lnTo>
                      <a:pt x="223" y="460"/>
                    </a:lnTo>
                    <a:lnTo>
                      <a:pt x="218" y="396"/>
                    </a:lnTo>
                    <a:lnTo>
                      <a:pt x="188" y="282"/>
                    </a:lnTo>
                    <a:lnTo>
                      <a:pt x="105" y="158"/>
                    </a:lnTo>
                    <a:lnTo>
                      <a:pt x="47" y="94"/>
                    </a:lnTo>
                    <a:lnTo>
                      <a:pt x="67" y="12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7961" dir="2700000" algn="ctr" rotWithShape="0">
                        <a:srgbClr val="000000">
                          <a:gamma/>
                          <a:shade val="60000"/>
                          <a:invGamma/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42" name="Freeform 114"/>
              <p:cNvSpPr>
                <a:spLocks/>
              </p:cNvSpPr>
              <p:nvPr/>
            </p:nvSpPr>
            <p:spPr bwMode="auto">
              <a:xfrm>
                <a:off x="880" y="2463"/>
                <a:ext cx="119" cy="369"/>
              </a:xfrm>
              <a:custGeom>
                <a:avLst/>
                <a:gdLst>
                  <a:gd name="T0" fmla="*/ 186 w 359"/>
                  <a:gd name="T1" fmla="*/ 199 h 1106"/>
                  <a:gd name="T2" fmla="*/ 241 w 359"/>
                  <a:gd name="T3" fmla="*/ 87 h 1106"/>
                  <a:gd name="T4" fmla="*/ 293 w 359"/>
                  <a:gd name="T5" fmla="*/ 0 h 1106"/>
                  <a:gd name="T6" fmla="*/ 332 w 359"/>
                  <a:gd name="T7" fmla="*/ 0 h 1106"/>
                  <a:gd name="T8" fmla="*/ 355 w 359"/>
                  <a:gd name="T9" fmla="*/ 36 h 1106"/>
                  <a:gd name="T10" fmla="*/ 359 w 359"/>
                  <a:gd name="T11" fmla="*/ 95 h 1106"/>
                  <a:gd name="T12" fmla="*/ 326 w 359"/>
                  <a:gd name="T13" fmla="*/ 140 h 1106"/>
                  <a:gd name="T14" fmla="*/ 270 w 359"/>
                  <a:gd name="T15" fmla="*/ 194 h 1106"/>
                  <a:gd name="T16" fmla="*/ 225 w 359"/>
                  <a:gd name="T17" fmla="*/ 258 h 1106"/>
                  <a:gd name="T18" fmla="*/ 179 w 359"/>
                  <a:gd name="T19" fmla="*/ 346 h 1106"/>
                  <a:gd name="T20" fmla="*/ 159 w 359"/>
                  <a:gd name="T21" fmla="*/ 406 h 1106"/>
                  <a:gd name="T22" fmla="*/ 141 w 359"/>
                  <a:gd name="T23" fmla="*/ 481 h 1106"/>
                  <a:gd name="T24" fmla="*/ 137 w 359"/>
                  <a:gd name="T25" fmla="*/ 577 h 1106"/>
                  <a:gd name="T26" fmla="*/ 143 w 359"/>
                  <a:gd name="T27" fmla="*/ 665 h 1106"/>
                  <a:gd name="T28" fmla="*/ 166 w 359"/>
                  <a:gd name="T29" fmla="*/ 772 h 1106"/>
                  <a:gd name="T30" fmla="*/ 208 w 359"/>
                  <a:gd name="T31" fmla="*/ 867 h 1106"/>
                  <a:gd name="T32" fmla="*/ 244 w 359"/>
                  <a:gd name="T33" fmla="*/ 923 h 1106"/>
                  <a:gd name="T34" fmla="*/ 267 w 359"/>
                  <a:gd name="T35" fmla="*/ 963 h 1106"/>
                  <a:gd name="T36" fmla="*/ 270 w 359"/>
                  <a:gd name="T37" fmla="*/ 994 h 1106"/>
                  <a:gd name="T38" fmla="*/ 250 w 359"/>
                  <a:gd name="T39" fmla="*/ 1007 h 1106"/>
                  <a:gd name="T40" fmla="*/ 205 w 359"/>
                  <a:gd name="T41" fmla="*/ 1014 h 1106"/>
                  <a:gd name="T42" fmla="*/ 137 w 359"/>
                  <a:gd name="T43" fmla="*/ 1038 h 1106"/>
                  <a:gd name="T44" fmla="*/ 85 w 359"/>
                  <a:gd name="T45" fmla="*/ 1070 h 1106"/>
                  <a:gd name="T46" fmla="*/ 52 w 359"/>
                  <a:gd name="T47" fmla="*/ 1106 h 1106"/>
                  <a:gd name="T48" fmla="*/ 23 w 359"/>
                  <a:gd name="T49" fmla="*/ 1098 h 1106"/>
                  <a:gd name="T50" fmla="*/ 0 w 359"/>
                  <a:gd name="T51" fmla="*/ 1055 h 1106"/>
                  <a:gd name="T52" fmla="*/ 0 w 359"/>
                  <a:gd name="T53" fmla="*/ 1019 h 1106"/>
                  <a:gd name="T54" fmla="*/ 52 w 359"/>
                  <a:gd name="T55" fmla="*/ 986 h 1106"/>
                  <a:gd name="T56" fmla="*/ 141 w 359"/>
                  <a:gd name="T57" fmla="*/ 966 h 1106"/>
                  <a:gd name="T58" fmla="*/ 221 w 359"/>
                  <a:gd name="T59" fmla="*/ 955 h 1106"/>
                  <a:gd name="T60" fmla="*/ 186 w 359"/>
                  <a:gd name="T61" fmla="*/ 911 h 1106"/>
                  <a:gd name="T62" fmla="*/ 163 w 359"/>
                  <a:gd name="T63" fmla="*/ 856 h 1106"/>
                  <a:gd name="T64" fmla="*/ 134 w 359"/>
                  <a:gd name="T65" fmla="*/ 775 h 1106"/>
                  <a:gd name="T66" fmla="*/ 101 w 359"/>
                  <a:gd name="T67" fmla="*/ 693 h 1106"/>
                  <a:gd name="T68" fmla="*/ 92 w 359"/>
                  <a:gd name="T69" fmla="*/ 589 h 1106"/>
                  <a:gd name="T70" fmla="*/ 88 w 359"/>
                  <a:gd name="T71" fmla="*/ 489 h 1106"/>
                  <a:gd name="T72" fmla="*/ 110 w 359"/>
                  <a:gd name="T73" fmla="*/ 393 h 1106"/>
                  <a:gd name="T74" fmla="*/ 153 w 359"/>
                  <a:gd name="T75" fmla="*/ 267 h 1106"/>
                  <a:gd name="T76" fmla="*/ 186 w 359"/>
                  <a:gd name="T77" fmla="*/ 199 h 1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59" h="1106">
                    <a:moveTo>
                      <a:pt x="186" y="199"/>
                    </a:moveTo>
                    <a:lnTo>
                      <a:pt x="241" y="87"/>
                    </a:lnTo>
                    <a:lnTo>
                      <a:pt x="293" y="0"/>
                    </a:lnTo>
                    <a:lnTo>
                      <a:pt x="332" y="0"/>
                    </a:lnTo>
                    <a:lnTo>
                      <a:pt x="355" y="36"/>
                    </a:lnTo>
                    <a:lnTo>
                      <a:pt x="359" y="95"/>
                    </a:lnTo>
                    <a:lnTo>
                      <a:pt x="326" y="140"/>
                    </a:lnTo>
                    <a:lnTo>
                      <a:pt x="270" y="194"/>
                    </a:lnTo>
                    <a:lnTo>
                      <a:pt x="225" y="258"/>
                    </a:lnTo>
                    <a:lnTo>
                      <a:pt x="179" y="346"/>
                    </a:lnTo>
                    <a:lnTo>
                      <a:pt x="159" y="406"/>
                    </a:lnTo>
                    <a:lnTo>
                      <a:pt x="141" y="481"/>
                    </a:lnTo>
                    <a:lnTo>
                      <a:pt x="137" y="577"/>
                    </a:lnTo>
                    <a:lnTo>
                      <a:pt x="143" y="665"/>
                    </a:lnTo>
                    <a:lnTo>
                      <a:pt x="166" y="772"/>
                    </a:lnTo>
                    <a:lnTo>
                      <a:pt x="208" y="867"/>
                    </a:lnTo>
                    <a:lnTo>
                      <a:pt x="244" y="923"/>
                    </a:lnTo>
                    <a:lnTo>
                      <a:pt x="267" y="963"/>
                    </a:lnTo>
                    <a:lnTo>
                      <a:pt x="270" y="994"/>
                    </a:lnTo>
                    <a:lnTo>
                      <a:pt x="250" y="1007"/>
                    </a:lnTo>
                    <a:lnTo>
                      <a:pt x="205" y="1014"/>
                    </a:lnTo>
                    <a:lnTo>
                      <a:pt x="137" y="1038"/>
                    </a:lnTo>
                    <a:lnTo>
                      <a:pt x="85" y="1070"/>
                    </a:lnTo>
                    <a:lnTo>
                      <a:pt x="52" y="1106"/>
                    </a:lnTo>
                    <a:lnTo>
                      <a:pt x="23" y="1098"/>
                    </a:lnTo>
                    <a:lnTo>
                      <a:pt x="0" y="1055"/>
                    </a:lnTo>
                    <a:lnTo>
                      <a:pt x="0" y="1019"/>
                    </a:lnTo>
                    <a:lnTo>
                      <a:pt x="52" y="986"/>
                    </a:lnTo>
                    <a:lnTo>
                      <a:pt x="141" y="966"/>
                    </a:lnTo>
                    <a:lnTo>
                      <a:pt x="221" y="955"/>
                    </a:lnTo>
                    <a:lnTo>
                      <a:pt x="186" y="911"/>
                    </a:lnTo>
                    <a:lnTo>
                      <a:pt x="163" y="856"/>
                    </a:lnTo>
                    <a:lnTo>
                      <a:pt x="134" y="775"/>
                    </a:lnTo>
                    <a:lnTo>
                      <a:pt x="101" y="693"/>
                    </a:lnTo>
                    <a:lnTo>
                      <a:pt x="92" y="589"/>
                    </a:lnTo>
                    <a:lnTo>
                      <a:pt x="88" y="489"/>
                    </a:lnTo>
                    <a:lnTo>
                      <a:pt x="110" y="393"/>
                    </a:lnTo>
                    <a:lnTo>
                      <a:pt x="153" y="267"/>
                    </a:lnTo>
                    <a:lnTo>
                      <a:pt x="186" y="19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7961" dir="2700000" algn="ctr" rotWithShape="0">
                        <a:srgbClr val="000000">
                          <a:gamma/>
                          <a:shade val="60000"/>
                          <a:invGamma/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43" name="Freeform 115"/>
              <p:cNvSpPr>
                <a:spLocks/>
              </p:cNvSpPr>
              <p:nvPr/>
            </p:nvSpPr>
            <p:spPr bwMode="auto">
              <a:xfrm>
                <a:off x="768" y="2217"/>
                <a:ext cx="201" cy="343"/>
              </a:xfrm>
              <a:custGeom>
                <a:avLst/>
                <a:gdLst>
                  <a:gd name="T0" fmla="*/ 436 w 602"/>
                  <a:gd name="T1" fmla="*/ 100 h 1027"/>
                  <a:gd name="T2" fmla="*/ 499 w 602"/>
                  <a:gd name="T3" fmla="*/ 27 h 1027"/>
                  <a:gd name="T4" fmla="*/ 539 w 602"/>
                  <a:gd name="T5" fmla="*/ 0 h 1027"/>
                  <a:gd name="T6" fmla="*/ 570 w 602"/>
                  <a:gd name="T7" fmla="*/ 5 h 1027"/>
                  <a:gd name="T8" fmla="*/ 602 w 602"/>
                  <a:gd name="T9" fmla="*/ 27 h 1027"/>
                  <a:gd name="T10" fmla="*/ 602 w 602"/>
                  <a:gd name="T11" fmla="*/ 72 h 1027"/>
                  <a:gd name="T12" fmla="*/ 594 w 602"/>
                  <a:gd name="T13" fmla="*/ 136 h 1027"/>
                  <a:gd name="T14" fmla="*/ 570 w 602"/>
                  <a:gd name="T15" fmla="*/ 182 h 1027"/>
                  <a:gd name="T16" fmla="*/ 542 w 602"/>
                  <a:gd name="T17" fmla="*/ 200 h 1027"/>
                  <a:gd name="T18" fmla="*/ 483 w 602"/>
                  <a:gd name="T19" fmla="*/ 228 h 1027"/>
                  <a:gd name="T20" fmla="*/ 408 w 602"/>
                  <a:gd name="T21" fmla="*/ 292 h 1027"/>
                  <a:gd name="T22" fmla="*/ 330 w 602"/>
                  <a:gd name="T23" fmla="*/ 393 h 1027"/>
                  <a:gd name="T24" fmla="*/ 299 w 602"/>
                  <a:gd name="T25" fmla="*/ 474 h 1027"/>
                  <a:gd name="T26" fmla="*/ 255 w 602"/>
                  <a:gd name="T27" fmla="*/ 571 h 1027"/>
                  <a:gd name="T28" fmla="*/ 232 w 602"/>
                  <a:gd name="T29" fmla="*/ 643 h 1027"/>
                  <a:gd name="T30" fmla="*/ 201 w 602"/>
                  <a:gd name="T31" fmla="*/ 735 h 1027"/>
                  <a:gd name="T32" fmla="*/ 188 w 602"/>
                  <a:gd name="T33" fmla="*/ 803 h 1027"/>
                  <a:gd name="T34" fmla="*/ 201 w 602"/>
                  <a:gd name="T35" fmla="*/ 871 h 1027"/>
                  <a:gd name="T36" fmla="*/ 227 w 602"/>
                  <a:gd name="T37" fmla="*/ 926 h 1027"/>
                  <a:gd name="T38" fmla="*/ 239 w 602"/>
                  <a:gd name="T39" fmla="*/ 944 h 1027"/>
                  <a:gd name="T40" fmla="*/ 232 w 602"/>
                  <a:gd name="T41" fmla="*/ 963 h 1027"/>
                  <a:gd name="T42" fmla="*/ 219 w 602"/>
                  <a:gd name="T43" fmla="*/ 968 h 1027"/>
                  <a:gd name="T44" fmla="*/ 173 w 602"/>
                  <a:gd name="T45" fmla="*/ 876 h 1027"/>
                  <a:gd name="T46" fmla="*/ 161 w 602"/>
                  <a:gd name="T47" fmla="*/ 885 h 1027"/>
                  <a:gd name="T48" fmla="*/ 173 w 602"/>
                  <a:gd name="T49" fmla="*/ 999 h 1027"/>
                  <a:gd name="T50" fmla="*/ 156 w 602"/>
                  <a:gd name="T51" fmla="*/ 1008 h 1027"/>
                  <a:gd name="T52" fmla="*/ 145 w 602"/>
                  <a:gd name="T53" fmla="*/ 994 h 1027"/>
                  <a:gd name="T54" fmla="*/ 138 w 602"/>
                  <a:gd name="T55" fmla="*/ 885 h 1027"/>
                  <a:gd name="T56" fmla="*/ 121 w 602"/>
                  <a:gd name="T57" fmla="*/ 885 h 1027"/>
                  <a:gd name="T58" fmla="*/ 121 w 602"/>
                  <a:gd name="T59" fmla="*/ 994 h 1027"/>
                  <a:gd name="T60" fmla="*/ 110 w 602"/>
                  <a:gd name="T61" fmla="*/ 1027 h 1027"/>
                  <a:gd name="T62" fmla="*/ 90 w 602"/>
                  <a:gd name="T63" fmla="*/ 1008 h 1027"/>
                  <a:gd name="T64" fmla="*/ 106 w 602"/>
                  <a:gd name="T65" fmla="*/ 840 h 1027"/>
                  <a:gd name="T66" fmla="*/ 98 w 602"/>
                  <a:gd name="T67" fmla="*/ 826 h 1027"/>
                  <a:gd name="T68" fmla="*/ 55 w 602"/>
                  <a:gd name="T69" fmla="*/ 835 h 1027"/>
                  <a:gd name="T70" fmla="*/ 7 w 602"/>
                  <a:gd name="T71" fmla="*/ 826 h 1027"/>
                  <a:gd name="T72" fmla="*/ 0 w 602"/>
                  <a:gd name="T73" fmla="*/ 799 h 1027"/>
                  <a:gd name="T74" fmla="*/ 35 w 602"/>
                  <a:gd name="T75" fmla="*/ 803 h 1027"/>
                  <a:gd name="T76" fmla="*/ 82 w 602"/>
                  <a:gd name="T77" fmla="*/ 799 h 1027"/>
                  <a:gd name="T78" fmla="*/ 130 w 602"/>
                  <a:gd name="T79" fmla="*/ 762 h 1027"/>
                  <a:gd name="T80" fmla="*/ 201 w 602"/>
                  <a:gd name="T81" fmla="*/ 597 h 1027"/>
                  <a:gd name="T82" fmla="*/ 244 w 602"/>
                  <a:gd name="T83" fmla="*/ 465 h 1027"/>
                  <a:gd name="T84" fmla="*/ 282 w 602"/>
                  <a:gd name="T85" fmla="*/ 369 h 1027"/>
                  <a:gd name="T86" fmla="*/ 330 w 602"/>
                  <a:gd name="T87" fmla="*/ 283 h 1027"/>
                  <a:gd name="T88" fmla="*/ 381 w 602"/>
                  <a:gd name="T89" fmla="*/ 191 h 1027"/>
                  <a:gd name="T90" fmla="*/ 413 w 602"/>
                  <a:gd name="T91" fmla="*/ 132 h 1027"/>
                  <a:gd name="T92" fmla="*/ 436 w 602"/>
                  <a:gd name="T93" fmla="*/ 100 h 10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602" h="1027">
                    <a:moveTo>
                      <a:pt x="436" y="100"/>
                    </a:moveTo>
                    <a:lnTo>
                      <a:pt x="499" y="27"/>
                    </a:lnTo>
                    <a:lnTo>
                      <a:pt x="539" y="0"/>
                    </a:lnTo>
                    <a:lnTo>
                      <a:pt x="570" y="5"/>
                    </a:lnTo>
                    <a:lnTo>
                      <a:pt x="602" y="27"/>
                    </a:lnTo>
                    <a:lnTo>
                      <a:pt x="602" y="72"/>
                    </a:lnTo>
                    <a:lnTo>
                      <a:pt x="594" y="136"/>
                    </a:lnTo>
                    <a:lnTo>
                      <a:pt x="570" y="182"/>
                    </a:lnTo>
                    <a:lnTo>
                      <a:pt x="542" y="200"/>
                    </a:lnTo>
                    <a:lnTo>
                      <a:pt x="483" y="228"/>
                    </a:lnTo>
                    <a:lnTo>
                      <a:pt x="408" y="292"/>
                    </a:lnTo>
                    <a:lnTo>
                      <a:pt x="330" y="393"/>
                    </a:lnTo>
                    <a:lnTo>
                      <a:pt x="299" y="474"/>
                    </a:lnTo>
                    <a:lnTo>
                      <a:pt x="255" y="571"/>
                    </a:lnTo>
                    <a:lnTo>
                      <a:pt x="232" y="643"/>
                    </a:lnTo>
                    <a:lnTo>
                      <a:pt x="201" y="735"/>
                    </a:lnTo>
                    <a:lnTo>
                      <a:pt x="188" y="803"/>
                    </a:lnTo>
                    <a:lnTo>
                      <a:pt x="201" y="871"/>
                    </a:lnTo>
                    <a:lnTo>
                      <a:pt x="227" y="926"/>
                    </a:lnTo>
                    <a:lnTo>
                      <a:pt x="239" y="944"/>
                    </a:lnTo>
                    <a:lnTo>
                      <a:pt x="232" y="963"/>
                    </a:lnTo>
                    <a:lnTo>
                      <a:pt x="219" y="968"/>
                    </a:lnTo>
                    <a:lnTo>
                      <a:pt x="173" y="876"/>
                    </a:lnTo>
                    <a:lnTo>
                      <a:pt x="161" y="885"/>
                    </a:lnTo>
                    <a:lnTo>
                      <a:pt x="173" y="999"/>
                    </a:lnTo>
                    <a:lnTo>
                      <a:pt x="156" y="1008"/>
                    </a:lnTo>
                    <a:lnTo>
                      <a:pt x="145" y="994"/>
                    </a:lnTo>
                    <a:lnTo>
                      <a:pt x="138" y="885"/>
                    </a:lnTo>
                    <a:lnTo>
                      <a:pt x="121" y="885"/>
                    </a:lnTo>
                    <a:lnTo>
                      <a:pt x="121" y="994"/>
                    </a:lnTo>
                    <a:lnTo>
                      <a:pt x="110" y="1027"/>
                    </a:lnTo>
                    <a:lnTo>
                      <a:pt x="90" y="1008"/>
                    </a:lnTo>
                    <a:lnTo>
                      <a:pt x="106" y="840"/>
                    </a:lnTo>
                    <a:lnTo>
                      <a:pt x="98" y="826"/>
                    </a:lnTo>
                    <a:lnTo>
                      <a:pt x="55" y="835"/>
                    </a:lnTo>
                    <a:lnTo>
                      <a:pt x="7" y="826"/>
                    </a:lnTo>
                    <a:lnTo>
                      <a:pt x="0" y="799"/>
                    </a:lnTo>
                    <a:lnTo>
                      <a:pt x="35" y="803"/>
                    </a:lnTo>
                    <a:lnTo>
                      <a:pt x="82" y="799"/>
                    </a:lnTo>
                    <a:lnTo>
                      <a:pt x="130" y="762"/>
                    </a:lnTo>
                    <a:lnTo>
                      <a:pt x="201" y="597"/>
                    </a:lnTo>
                    <a:lnTo>
                      <a:pt x="244" y="465"/>
                    </a:lnTo>
                    <a:lnTo>
                      <a:pt x="282" y="369"/>
                    </a:lnTo>
                    <a:lnTo>
                      <a:pt x="330" y="283"/>
                    </a:lnTo>
                    <a:lnTo>
                      <a:pt x="381" y="191"/>
                    </a:lnTo>
                    <a:lnTo>
                      <a:pt x="413" y="132"/>
                    </a:lnTo>
                    <a:lnTo>
                      <a:pt x="436" y="10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7961" dir="2700000" algn="ctr" rotWithShape="0">
                        <a:srgbClr val="000000">
                          <a:gamma/>
                          <a:shade val="60000"/>
                          <a:invGamma/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44" name="Freeform 116"/>
              <p:cNvSpPr>
                <a:spLocks/>
              </p:cNvSpPr>
              <p:nvPr/>
            </p:nvSpPr>
            <p:spPr bwMode="auto">
              <a:xfrm flipH="1">
                <a:off x="1056" y="2208"/>
                <a:ext cx="201" cy="342"/>
              </a:xfrm>
              <a:custGeom>
                <a:avLst/>
                <a:gdLst>
                  <a:gd name="T0" fmla="*/ 436 w 602"/>
                  <a:gd name="T1" fmla="*/ 100 h 1027"/>
                  <a:gd name="T2" fmla="*/ 499 w 602"/>
                  <a:gd name="T3" fmla="*/ 27 h 1027"/>
                  <a:gd name="T4" fmla="*/ 539 w 602"/>
                  <a:gd name="T5" fmla="*/ 0 h 1027"/>
                  <a:gd name="T6" fmla="*/ 570 w 602"/>
                  <a:gd name="T7" fmla="*/ 5 h 1027"/>
                  <a:gd name="T8" fmla="*/ 602 w 602"/>
                  <a:gd name="T9" fmla="*/ 27 h 1027"/>
                  <a:gd name="T10" fmla="*/ 602 w 602"/>
                  <a:gd name="T11" fmla="*/ 72 h 1027"/>
                  <a:gd name="T12" fmla="*/ 594 w 602"/>
                  <a:gd name="T13" fmla="*/ 136 h 1027"/>
                  <a:gd name="T14" fmla="*/ 570 w 602"/>
                  <a:gd name="T15" fmla="*/ 182 h 1027"/>
                  <a:gd name="T16" fmla="*/ 542 w 602"/>
                  <a:gd name="T17" fmla="*/ 200 h 1027"/>
                  <a:gd name="T18" fmla="*/ 483 w 602"/>
                  <a:gd name="T19" fmla="*/ 228 h 1027"/>
                  <a:gd name="T20" fmla="*/ 408 w 602"/>
                  <a:gd name="T21" fmla="*/ 292 h 1027"/>
                  <a:gd name="T22" fmla="*/ 330 w 602"/>
                  <a:gd name="T23" fmla="*/ 393 h 1027"/>
                  <a:gd name="T24" fmla="*/ 299 w 602"/>
                  <a:gd name="T25" fmla="*/ 474 h 1027"/>
                  <a:gd name="T26" fmla="*/ 255 w 602"/>
                  <a:gd name="T27" fmla="*/ 571 h 1027"/>
                  <a:gd name="T28" fmla="*/ 232 w 602"/>
                  <a:gd name="T29" fmla="*/ 643 h 1027"/>
                  <a:gd name="T30" fmla="*/ 201 w 602"/>
                  <a:gd name="T31" fmla="*/ 735 h 1027"/>
                  <a:gd name="T32" fmla="*/ 188 w 602"/>
                  <a:gd name="T33" fmla="*/ 803 h 1027"/>
                  <a:gd name="T34" fmla="*/ 201 w 602"/>
                  <a:gd name="T35" fmla="*/ 871 h 1027"/>
                  <a:gd name="T36" fmla="*/ 227 w 602"/>
                  <a:gd name="T37" fmla="*/ 926 h 1027"/>
                  <a:gd name="T38" fmla="*/ 239 w 602"/>
                  <a:gd name="T39" fmla="*/ 944 h 1027"/>
                  <a:gd name="T40" fmla="*/ 232 w 602"/>
                  <a:gd name="T41" fmla="*/ 963 h 1027"/>
                  <a:gd name="T42" fmla="*/ 219 w 602"/>
                  <a:gd name="T43" fmla="*/ 968 h 1027"/>
                  <a:gd name="T44" fmla="*/ 173 w 602"/>
                  <a:gd name="T45" fmla="*/ 876 h 1027"/>
                  <a:gd name="T46" fmla="*/ 161 w 602"/>
                  <a:gd name="T47" fmla="*/ 885 h 1027"/>
                  <a:gd name="T48" fmla="*/ 173 w 602"/>
                  <a:gd name="T49" fmla="*/ 999 h 1027"/>
                  <a:gd name="T50" fmla="*/ 156 w 602"/>
                  <a:gd name="T51" fmla="*/ 1008 h 1027"/>
                  <a:gd name="T52" fmla="*/ 145 w 602"/>
                  <a:gd name="T53" fmla="*/ 994 h 1027"/>
                  <a:gd name="T54" fmla="*/ 138 w 602"/>
                  <a:gd name="T55" fmla="*/ 885 h 1027"/>
                  <a:gd name="T56" fmla="*/ 121 w 602"/>
                  <a:gd name="T57" fmla="*/ 885 h 1027"/>
                  <a:gd name="T58" fmla="*/ 121 w 602"/>
                  <a:gd name="T59" fmla="*/ 994 h 1027"/>
                  <a:gd name="T60" fmla="*/ 110 w 602"/>
                  <a:gd name="T61" fmla="*/ 1027 h 1027"/>
                  <a:gd name="T62" fmla="*/ 90 w 602"/>
                  <a:gd name="T63" fmla="*/ 1008 h 1027"/>
                  <a:gd name="T64" fmla="*/ 106 w 602"/>
                  <a:gd name="T65" fmla="*/ 840 h 1027"/>
                  <a:gd name="T66" fmla="*/ 98 w 602"/>
                  <a:gd name="T67" fmla="*/ 826 h 1027"/>
                  <a:gd name="T68" fmla="*/ 55 w 602"/>
                  <a:gd name="T69" fmla="*/ 835 h 1027"/>
                  <a:gd name="T70" fmla="*/ 7 w 602"/>
                  <a:gd name="T71" fmla="*/ 826 h 1027"/>
                  <a:gd name="T72" fmla="*/ 0 w 602"/>
                  <a:gd name="T73" fmla="*/ 799 h 1027"/>
                  <a:gd name="T74" fmla="*/ 35 w 602"/>
                  <a:gd name="T75" fmla="*/ 803 h 1027"/>
                  <a:gd name="T76" fmla="*/ 82 w 602"/>
                  <a:gd name="T77" fmla="*/ 799 h 1027"/>
                  <a:gd name="T78" fmla="*/ 130 w 602"/>
                  <a:gd name="T79" fmla="*/ 762 h 1027"/>
                  <a:gd name="T80" fmla="*/ 201 w 602"/>
                  <a:gd name="T81" fmla="*/ 597 h 1027"/>
                  <a:gd name="T82" fmla="*/ 244 w 602"/>
                  <a:gd name="T83" fmla="*/ 465 h 1027"/>
                  <a:gd name="T84" fmla="*/ 282 w 602"/>
                  <a:gd name="T85" fmla="*/ 369 h 1027"/>
                  <a:gd name="T86" fmla="*/ 330 w 602"/>
                  <a:gd name="T87" fmla="*/ 283 h 1027"/>
                  <a:gd name="T88" fmla="*/ 381 w 602"/>
                  <a:gd name="T89" fmla="*/ 191 h 1027"/>
                  <a:gd name="T90" fmla="*/ 413 w 602"/>
                  <a:gd name="T91" fmla="*/ 132 h 1027"/>
                  <a:gd name="T92" fmla="*/ 436 w 602"/>
                  <a:gd name="T93" fmla="*/ 100 h 10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602" h="1027">
                    <a:moveTo>
                      <a:pt x="436" y="100"/>
                    </a:moveTo>
                    <a:lnTo>
                      <a:pt x="499" y="27"/>
                    </a:lnTo>
                    <a:lnTo>
                      <a:pt x="539" y="0"/>
                    </a:lnTo>
                    <a:lnTo>
                      <a:pt x="570" y="5"/>
                    </a:lnTo>
                    <a:lnTo>
                      <a:pt x="602" y="27"/>
                    </a:lnTo>
                    <a:lnTo>
                      <a:pt x="602" y="72"/>
                    </a:lnTo>
                    <a:lnTo>
                      <a:pt x="594" y="136"/>
                    </a:lnTo>
                    <a:lnTo>
                      <a:pt x="570" y="182"/>
                    </a:lnTo>
                    <a:lnTo>
                      <a:pt x="542" y="200"/>
                    </a:lnTo>
                    <a:lnTo>
                      <a:pt x="483" y="228"/>
                    </a:lnTo>
                    <a:lnTo>
                      <a:pt x="408" y="292"/>
                    </a:lnTo>
                    <a:lnTo>
                      <a:pt x="330" y="393"/>
                    </a:lnTo>
                    <a:lnTo>
                      <a:pt x="299" y="474"/>
                    </a:lnTo>
                    <a:lnTo>
                      <a:pt x="255" y="571"/>
                    </a:lnTo>
                    <a:lnTo>
                      <a:pt x="232" y="643"/>
                    </a:lnTo>
                    <a:lnTo>
                      <a:pt x="201" y="735"/>
                    </a:lnTo>
                    <a:lnTo>
                      <a:pt x="188" y="803"/>
                    </a:lnTo>
                    <a:lnTo>
                      <a:pt x="201" y="871"/>
                    </a:lnTo>
                    <a:lnTo>
                      <a:pt x="227" y="926"/>
                    </a:lnTo>
                    <a:lnTo>
                      <a:pt x="239" y="944"/>
                    </a:lnTo>
                    <a:lnTo>
                      <a:pt x="232" y="963"/>
                    </a:lnTo>
                    <a:lnTo>
                      <a:pt x="219" y="968"/>
                    </a:lnTo>
                    <a:lnTo>
                      <a:pt x="173" y="876"/>
                    </a:lnTo>
                    <a:lnTo>
                      <a:pt x="161" y="885"/>
                    </a:lnTo>
                    <a:lnTo>
                      <a:pt x="173" y="999"/>
                    </a:lnTo>
                    <a:lnTo>
                      <a:pt x="156" y="1008"/>
                    </a:lnTo>
                    <a:lnTo>
                      <a:pt x="145" y="994"/>
                    </a:lnTo>
                    <a:lnTo>
                      <a:pt x="138" y="885"/>
                    </a:lnTo>
                    <a:lnTo>
                      <a:pt x="121" y="885"/>
                    </a:lnTo>
                    <a:lnTo>
                      <a:pt x="121" y="994"/>
                    </a:lnTo>
                    <a:lnTo>
                      <a:pt x="110" y="1027"/>
                    </a:lnTo>
                    <a:lnTo>
                      <a:pt x="90" y="1008"/>
                    </a:lnTo>
                    <a:lnTo>
                      <a:pt x="106" y="840"/>
                    </a:lnTo>
                    <a:lnTo>
                      <a:pt x="98" y="826"/>
                    </a:lnTo>
                    <a:lnTo>
                      <a:pt x="55" y="835"/>
                    </a:lnTo>
                    <a:lnTo>
                      <a:pt x="7" y="826"/>
                    </a:lnTo>
                    <a:lnTo>
                      <a:pt x="0" y="799"/>
                    </a:lnTo>
                    <a:lnTo>
                      <a:pt x="35" y="803"/>
                    </a:lnTo>
                    <a:lnTo>
                      <a:pt x="82" y="799"/>
                    </a:lnTo>
                    <a:lnTo>
                      <a:pt x="130" y="762"/>
                    </a:lnTo>
                    <a:lnTo>
                      <a:pt x="201" y="597"/>
                    </a:lnTo>
                    <a:lnTo>
                      <a:pt x="244" y="465"/>
                    </a:lnTo>
                    <a:lnTo>
                      <a:pt x="282" y="369"/>
                    </a:lnTo>
                    <a:lnTo>
                      <a:pt x="330" y="283"/>
                    </a:lnTo>
                    <a:lnTo>
                      <a:pt x="381" y="191"/>
                    </a:lnTo>
                    <a:lnTo>
                      <a:pt x="413" y="132"/>
                    </a:lnTo>
                    <a:lnTo>
                      <a:pt x="436" y="10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7961" dir="2700000" algn="ctr" rotWithShape="0">
                        <a:srgbClr val="000000">
                          <a:gamma/>
                          <a:shade val="60000"/>
                          <a:invGamma/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</p:grpSp>
      </p:grpSp>
      <p:sp>
        <p:nvSpPr>
          <p:cNvPr id="250" name="Per 249"/>
          <p:cNvSpPr/>
          <p:nvPr/>
        </p:nvSpPr>
        <p:spPr>
          <a:xfrm>
            <a:off x="3419872" y="2059658"/>
            <a:ext cx="284116" cy="576064"/>
          </a:xfrm>
          <a:prstGeom prst="mathMultiply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51" name="Uguale 250"/>
          <p:cNvSpPr/>
          <p:nvPr/>
        </p:nvSpPr>
        <p:spPr>
          <a:xfrm>
            <a:off x="2607045" y="2131666"/>
            <a:ext cx="236763" cy="432048"/>
          </a:xfrm>
          <a:prstGeom prst="mathEqual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56" name="Freccia giù 255"/>
          <p:cNvSpPr/>
          <p:nvPr/>
        </p:nvSpPr>
        <p:spPr>
          <a:xfrm>
            <a:off x="4211960" y="2996952"/>
            <a:ext cx="576064" cy="216024"/>
          </a:xfrm>
          <a:prstGeom prst="down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57" name="Rectangle 120"/>
          <p:cNvSpPr>
            <a:spLocks noChangeArrowheads="1"/>
          </p:cNvSpPr>
          <p:nvPr/>
        </p:nvSpPr>
        <p:spPr bwMode="auto">
          <a:xfrm>
            <a:off x="-36513" y="1484188"/>
            <a:ext cx="5113338" cy="17287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90488" tIns="44450" rIns="90488" bIns="44450" anchor="ctr"/>
          <a:lstStyle/>
          <a:p>
            <a:pPr defTabSz="762000" eaLnBrk="0" fontAlgn="auto" hangingPunc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it-IT" b="1" dirty="0">
                <a:latin typeface="Tahoma" charset="0"/>
              </a:rPr>
              <a:t>   </a:t>
            </a:r>
            <a:r>
              <a:rPr lang="it-IT" sz="1600" b="1" dirty="0">
                <a:latin typeface="Tahoma" charset="0"/>
              </a:rPr>
              <a:t>COMP. INDIVIDUALE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2092896" y="3284984"/>
            <a:ext cx="7083896" cy="3760461"/>
          </a:xfrm>
          <a:prstGeom prst="rect">
            <a:avLst/>
          </a:prstGeom>
        </p:spPr>
      </p:pic>
      <p:sp>
        <p:nvSpPr>
          <p:cNvPr id="126" name="Rectangle 2">
            <a:extLst>
              <a:ext uri="{FF2B5EF4-FFF2-40B4-BE49-F238E27FC236}">
                <a16:creationId xmlns:a16="http://schemas.microsoft.com/office/drawing/2014/main" id="{4862640E-E47D-3A42-9459-18C4403F38F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20688"/>
            <a:ext cx="7918648" cy="1143000"/>
          </a:xfrm>
        </p:spPr>
        <p:txBody>
          <a:bodyPr/>
          <a:lstStyle/>
          <a:p>
            <a:pPr eaLnBrk="1" hangingPunct="1">
              <a:defRPr/>
            </a:pPr>
            <a:r>
              <a:rPr lang="it-IT" sz="2600" b="1" dirty="0">
                <a:latin typeface="Verdana" pitchFamily="34" charset="0"/>
              </a:rPr>
              <a:t>Il sistema organizzativo</a:t>
            </a:r>
          </a:p>
        </p:txBody>
      </p:sp>
    </p:spTree>
    <p:extLst>
      <p:ext uri="{BB962C8B-B14F-4D97-AF65-F5344CB8AC3E}">
        <p14:creationId xmlns:p14="http://schemas.microsoft.com/office/powerpoint/2010/main" val="1413167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" grpId="0" animBg="1"/>
      <p:bldP spid="25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25000" lnSpcReduction="20000"/>
          </a:bodyPr>
          <a:lstStyle/>
          <a:p>
            <a:pPr>
              <a:defRPr/>
            </a:pPr>
            <a:fld id="{5E5A5BD8-7364-4D78-BA63-FB3E9A57E6AB}" type="slidenum">
              <a:rPr lang="it-IT" smtClean="0"/>
              <a:pPr>
                <a:defRPr/>
              </a:pPr>
              <a:t>4</a:t>
            </a:fld>
            <a:endParaRPr lang="it-IT"/>
          </a:p>
        </p:txBody>
      </p:sp>
      <p:sp>
        <p:nvSpPr>
          <p:cNvPr id="5" name="Segnaposto numero diapositiva 3"/>
          <p:cNvSpPr txBox="1">
            <a:spLocks/>
          </p:cNvSpPr>
          <p:nvPr/>
        </p:nvSpPr>
        <p:spPr>
          <a:xfrm>
            <a:off x="609600" y="6248400"/>
            <a:ext cx="5421313" cy="3651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anchor="ctr"/>
          <a:lstStyle>
            <a:defPPr>
              <a:defRPr lang="it-IT"/>
            </a:defPPr>
            <a:lvl1pPr algn="r" rtl="0" eaLnBrk="0" fontAlgn="auto" latinLnBrk="0" hangingPunct="0">
              <a:spcBef>
                <a:spcPts val="0"/>
              </a:spcBef>
              <a:spcAft>
                <a:spcPts val="0"/>
              </a:spcAft>
              <a:defRPr kumimoji="0" sz="2000" kern="12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742950" indent="-28575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 New Roman" charset="0"/>
                <a:ea typeface="ＭＳ Ｐゴシック" charset="0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 New Roman" charset="0"/>
                <a:ea typeface="ＭＳ Ｐゴシック" charset="0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 New Roman" charset="0"/>
                <a:ea typeface="ＭＳ Ｐゴシック" charset="0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 New Roman" charset="0"/>
                <a:ea typeface="ＭＳ Ｐゴシック" charset="0"/>
                <a:cs typeface="Arial" pitchFamily="34" charset="0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 New Roman" charset="0"/>
                <a:ea typeface="ＭＳ Ｐゴシック" charset="0"/>
                <a:cs typeface="Arial" pitchFamily="34" charset="0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 New Roman" charset="0"/>
                <a:ea typeface="ＭＳ Ｐゴシック" charset="0"/>
                <a:cs typeface="Arial" pitchFamily="34" charset="0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 New Roman" charset="0"/>
                <a:ea typeface="ＭＳ Ｐゴシック" charset="0"/>
                <a:cs typeface="Arial" pitchFamily="34" charset="0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 New Roman" charset="0"/>
                <a:ea typeface="ＭＳ Ｐゴシック" charset="0"/>
                <a:cs typeface="Arial" pitchFamily="34" charset="0"/>
              </a:defRPr>
            </a:lvl9pPr>
          </a:lstStyle>
          <a:p>
            <a:pPr eaLnBrk="1" hangingPunct="1"/>
            <a:fld id="{CA2916E9-38F8-D54A-86D0-E2EC2E61DF68}" type="slidenum">
              <a:rPr lang="it-IT" sz="1400" smtClean="0"/>
              <a:pPr eaLnBrk="1" hangingPunct="1"/>
              <a:t>4</a:t>
            </a:fld>
            <a:endParaRPr lang="it-IT" sz="1400"/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6258" y="3861048"/>
            <a:ext cx="3069758" cy="24743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8" name="Rettangolo arrotondato 7"/>
          <p:cNvSpPr>
            <a:spLocks noChangeArrowheads="1"/>
          </p:cNvSpPr>
          <p:nvPr/>
        </p:nvSpPr>
        <p:spPr bwMode="auto">
          <a:xfrm>
            <a:off x="144463" y="1700808"/>
            <a:ext cx="4859337" cy="144085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B2D2A"/>
              </a:gs>
              <a:gs pos="80000">
                <a:srgbClr val="CB3D3A"/>
              </a:gs>
              <a:gs pos="100000">
                <a:srgbClr val="CE3B37"/>
              </a:gs>
            </a:gsLst>
            <a:lin ang="16200000"/>
          </a:gradFill>
          <a:ln w="9525">
            <a:solidFill>
              <a:srgbClr val="BE4B48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lIns="90000" tIns="46800" rIns="90000" bIns="46800"/>
          <a:lstStyle/>
          <a:p>
            <a:pPr algn="ctr">
              <a:defRPr/>
            </a:pPr>
            <a:r>
              <a:rPr lang="it-IT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DIMENSIONE STATICA</a:t>
            </a:r>
          </a:p>
          <a:p>
            <a:pPr algn="ctr">
              <a:defRPr/>
            </a:pPr>
            <a:endParaRPr lang="it-IT" sz="20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  <a:p>
            <a:pPr algn="ctr">
              <a:defRPr/>
            </a:pPr>
            <a:r>
              <a:rPr lang="it-IT" sz="16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Struttura organizzativa + Distribuzione del potere</a:t>
            </a:r>
          </a:p>
          <a:p>
            <a:pPr algn="ctr">
              <a:defRPr/>
            </a:pPr>
            <a:r>
              <a:rPr lang="it-IT" sz="1600" i="1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ad es. definiscono le posizioni e le deleghe</a:t>
            </a:r>
          </a:p>
        </p:txBody>
      </p:sp>
      <p:sp>
        <p:nvSpPr>
          <p:cNvPr id="9" name="Rettangolo arrotondato 8"/>
          <p:cNvSpPr>
            <a:spLocks noChangeArrowheads="1"/>
          </p:cNvSpPr>
          <p:nvPr/>
        </p:nvSpPr>
        <p:spPr bwMode="auto">
          <a:xfrm>
            <a:off x="5507038" y="4437112"/>
            <a:ext cx="3322637" cy="2304256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769535"/>
              </a:gs>
              <a:gs pos="80000">
                <a:srgbClr val="9BC348"/>
              </a:gs>
              <a:gs pos="100000">
                <a:srgbClr val="9CC746"/>
              </a:gs>
            </a:gsLst>
            <a:lin ang="16200000"/>
          </a:gradFill>
          <a:ln w="9525">
            <a:solidFill>
              <a:srgbClr val="98B954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lIns="90000" tIns="46800" rIns="90000" bIns="46800"/>
          <a:lstStyle/>
          <a:p>
            <a:pPr algn="ctr">
              <a:defRPr/>
            </a:pPr>
            <a:r>
              <a:rPr lang="it-IT" dirty="0">
                <a:solidFill>
                  <a:srgbClr val="FFFFFF"/>
                </a:solidFill>
                <a:latin typeface="Verdana" charset="0"/>
                <a:cs typeface="+mn-cs"/>
              </a:rPr>
              <a:t>DIMENSIONE DINAMICA</a:t>
            </a:r>
          </a:p>
          <a:p>
            <a:pPr algn="ctr">
              <a:defRPr/>
            </a:pPr>
            <a:endParaRPr lang="it-IT" dirty="0">
              <a:solidFill>
                <a:srgbClr val="FFFFFF"/>
              </a:solidFill>
              <a:latin typeface="Verdana" charset="0"/>
              <a:cs typeface="+mn-cs"/>
            </a:endParaRPr>
          </a:p>
          <a:p>
            <a:pPr algn="ctr">
              <a:defRPr/>
            </a:pPr>
            <a:r>
              <a:rPr lang="it-IT" sz="1600" dirty="0">
                <a:solidFill>
                  <a:srgbClr val="FFFFFF"/>
                </a:solidFill>
                <a:latin typeface="Verdana" charset="0"/>
                <a:cs typeface="+mn-cs"/>
              </a:rPr>
              <a:t>Sistemi di direzione</a:t>
            </a:r>
          </a:p>
          <a:p>
            <a:pPr algn="ctr">
              <a:defRPr/>
            </a:pPr>
            <a:r>
              <a:rPr lang="it-IT" sz="1600" i="1" dirty="0">
                <a:solidFill>
                  <a:srgbClr val="FFFFFF"/>
                </a:solidFill>
                <a:latin typeface="Verdana" charset="0"/>
                <a:cs typeface="+mn-cs"/>
              </a:rPr>
              <a:t>favoriscono l</a:t>
            </a:r>
            <a:r>
              <a:rPr lang="ja-JP" altLang="it-IT" sz="1600" i="1" dirty="0">
                <a:solidFill>
                  <a:srgbClr val="FFFFFF"/>
                </a:solidFill>
                <a:latin typeface="Verdana" charset="0"/>
                <a:cs typeface="+mn-cs"/>
              </a:rPr>
              <a:t>’</a:t>
            </a:r>
            <a:r>
              <a:rPr lang="it-IT" sz="1600" i="1" dirty="0">
                <a:solidFill>
                  <a:srgbClr val="FFFFFF"/>
                </a:solidFill>
                <a:latin typeface="Verdana" charset="0"/>
                <a:cs typeface="+mn-cs"/>
              </a:rPr>
              <a:t>adattamento della struttura alle sollecitazioni ambientali tramite (ad es.) la costante verifica delle performance</a:t>
            </a:r>
          </a:p>
        </p:txBody>
      </p:sp>
      <p:cxnSp>
        <p:nvCxnSpPr>
          <p:cNvPr id="10" name="Connettore 4 9"/>
          <p:cNvCxnSpPr>
            <a:cxnSpLocks noChangeShapeType="1"/>
            <a:stCxn id="8" idx="2"/>
          </p:cNvCxnSpPr>
          <p:nvPr/>
        </p:nvCxnSpPr>
        <p:spPr bwMode="auto">
          <a:xfrm rot="5400000">
            <a:off x="1155304" y="3678635"/>
            <a:ext cx="1955801" cy="881856"/>
          </a:xfrm>
          <a:prstGeom prst="bentConnector3">
            <a:avLst>
              <a:gd name="adj1" fmla="val 50000"/>
            </a:avLst>
          </a:prstGeom>
          <a:noFill/>
          <a:ln w="25400">
            <a:solidFill>
              <a:schemeClr val="accent2"/>
            </a:solidFill>
            <a:miter lim="800000"/>
            <a:headEnd/>
            <a:tailEnd type="arrow" w="med" len="med"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" name="Connettore 4 10"/>
          <p:cNvCxnSpPr>
            <a:cxnSpLocks noChangeShapeType="1"/>
            <a:stCxn id="9" idx="1"/>
          </p:cNvCxnSpPr>
          <p:nvPr/>
        </p:nvCxnSpPr>
        <p:spPr bwMode="auto">
          <a:xfrm rot="10800000">
            <a:off x="4760914" y="5097470"/>
            <a:ext cx="746124" cy="491771"/>
          </a:xfrm>
          <a:prstGeom prst="bentConnector3">
            <a:avLst>
              <a:gd name="adj1" fmla="val 50000"/>
            </a:avLst>
          </a:prstGeom>
          <a:noFill/>
          <a:ln w="25400">
            <a:solidFill>
              <a:srgbClr val="9BBB59"/>
            </a:solidFill>
            <a:miter lim="800000"/>
            <a:headEnd/>
            <a:tailEnd type="arrow" w="med" len="med"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" name="Rettangolo arrotondato 11"/>
          <p:cNvSpPr>
            <a:spLocks noChangeArrowheads="1"/>
          </p:cNvSpPr>
          <p:nvPr/>
        </p:nvSpPr>
        <p:spPr bwMode="auto">
          <a:xfrm>
            <a:off x="6372200" y="1916832"/>
            <a:ext cx="1908175" cy="9350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2787A0"/>
              </a:gs>
              <a:gs pos="80000">
                <a:srgbClr val="36B1D2"/>
              </a:gs>
              <a:gs pos="100000">
                <a:srgbClr val="34B3D6"/>
              </a:gs>
            </a:gsLst>
            <a:lin ang="16200000"/>
          </a:gradFill>
          <a:ln w="9525">
            <a:solidFill>
              <a:srgbClr val="46AAC5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it-IT" sz="16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VARIAZIONI  AMBIENTALI</a:t>
            </a:r>
            <a:endParaRPr lang="it-IT" sz="1600" dirty="0">
              <a:latin typeface="+mn-lt"/>
              <a:ea typeface="+mn-ea"/>
              <a:cs typeface="+mn-cs"/>
            </a:endParaRPr>
          </a:p>
        </p:txBody>
      </p:sp>
      <p:sp>
        <p:nvSpPr>
          <p:cNvPr id="13" name="Freccia a destra con strisce 21"/>
          <p:cNvSpPr/>
          <p:nvPr/>
        </p:nvSpPr>
        <p:spPr bwMode="auto">
          <a:xfrm rot="8326143">
            <a:off x="4627625" y="2879787"/>
            <a:ext cx="2046287" cy="1157076"/>
          </a:xfrm>
          <a:prstGeom prst="stripedRightArrow">
            <a:avLst/>
          </a:prstGeom>
          <a:ln>
            <a:prstDash val="sysDash"/>
            <a:headEnd type="none" w="med" len="med"/>
            <a:tailEnd type="none" w="med" len="me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90000" tIns="46800" rIns="90000" bIns="46800"/>
          <a:lstStyle/>
          <a:p>
            <a:pPr>
              <a:defRPr/>
            </a:pPr>
            <a:endParaRPr lang="it-IT">
              <a:solidFill>
                <a:schemeClr val="tx1"/>
              </a:solidFill>
            </a:endParaRPr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48004" y="44624"/>
            <a:ext cx="1532508" cy="1739063"/>
          </a:xfrm>
          <a:prstGeom prst="rect">
            <a:avLst/>
          </a:prstGeom>
        </p:spPr>
      </p:pic>
      <p:sp>
        <p:nvSpPr>
          <p:cNvPr id="15" name="Rectangle 2">
            <a:extLst>
              <a:ext uri="{FF2B5EF4-FFF2-40B4-BE49-F238E27FC236}">
                <a16:creationId xmlns:a16="http://schemas.microsoft.com/office/drawing/2014/main" id="{5649BC7F-C13E-A741-89CC-7E4933CEC22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20688"/>
            <a:ext cx="7918648" cy="1143000"/>
          </a:xfrm>
        </p:spPr>
        <p:txBody>
          <a:bodyPr/>
          <a:lstStyle/>
          <a:p>
            <a:pPr eaLnBrk="1" hangingPunct="1">
              <a:defRPr/>
            </a:pPr>
            <a:r>
              <a:rPr lang="it-IT" sz="2600" b="1" dirty="0">
                <a:latin typeface="Verdana" pitchFamily="34" charset="0"/>
              </a:rPr>
              <a:t>Il sistema organizzativo</a:t>
            </a:r>
          </a:p>
        </p:txBody>
      </p:sp>
    </p:spTree>
    <p:extLst>
      <p:ext uri="{BB962C8B-B14F-4D97-AF65-F5344CB8AC3E}">
        <p14:creationId xmlns:p14="http://schemas.microsoft.com/office/powerpoint/2010/main" val="3603110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9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951038"/>
            <a:ext cx="7908925" cy="4525962"/>
          </a:xfrm>
        </p:spPr>
        <p:txBody>
          <a:bodyPr/>
          <a:lstStyle/>
          <a:p>
            <a:pPr eaLnBrk="1" hangingPunct="1"/>
            <a:r>
              <a:rPr lang="it-IT" altLang="it-IT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…indica i rapporti di dipendenza formale, compresi il numero di livelli gerarchici e lo </a:t>
            </a:r>
            <a:r>
              <a:rPr lang="it-IT" altLang="it-IT" sz="18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span</a:t>
            </a:r>
            <a:r>
              <a:rPr lang="it-IT" altLang="it-IT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of control di manager e supervisori</a:t>
            </a:r>
          </a:p>
          <a:p>
            <a:pPr eaLnBrk="1" hangingPunct="1">
              <a:buFontTx/>
              <a:buNone/>
            </a:pPr>
            <a:endParaRPr lang="it-IT" altLang="it-IT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eaLnBrk="1" hangingPunct="1"/>
            <a:r>
              <a:rPr lang="it-IT" altLang="it-IT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…identifica il raggruppamento di individui in unità organizzative nella totalità </a:t>
            </a:r>
            <a:r>
              <a:rPr lang="it-IT" altLang="it-IT" sz="18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dell</a:t>
            </a:r>
            <a:r>
              <a:rPr lang="ja-JP" altLang="it-IT" sz="1800" dirty="0">
                <a:latin typeface="Verdana" panose="020B0604030504040204" pitchFamily="34" charset="0"/>
                <a:cs typeface="Verdana" panose="020B0604030504040204" pitchFamily="34" charset="0"/>
              </a:rPr>
              <a:t>’</a:t>
            </a:r>
            <a:r>
              <a:rPr lang="it-IT" altLang="ja-JP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organizzazione</a:t>
            </a:r>
          </a:p>
          <a:p>
            <a:pPr eaLnBrk="1" hangingPunct="1"/>
            <a:endParaRPr lang="it-IT" altLang="it-IT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eaLnBrk="1" hangingPunct="1"/>
            <a:r>
              <a:rPr lang="it-IT" altLang="it-IT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…implica la progettazione di sistemi che assicurino una comunicazione e un coordinamento efficaci e l</a:t>
            </a:r>
            <a:r>
              <a:rPr lang="ja-JP" altLang="it-IT" sz="1800" dirty="0">
                <a:latin typeface="Verdana" panose="020B0604030504040204" pitchFamily="34" charset="0"/>
                <a:cs typeface="Verdana" panose="020B0604030504040204" pitchFamily="34" charset="0"/>
              </a:rPr>
              <a:t>’</a:t>
            </a:r>
            <a:r>
              <a:rPr lang="it-IT" altLang="ja-JP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integrazione degli sforzi fra le unità organizzative</a:t>
            </a:r>
          </a:p>
          <a:p>
            <a:pPr marL="0" indent="0" eaLnBrk="1" hangingPunct="1">
              <a:buNone/>
            </a:pPr>
            <a:endParaRPr lang="it-IT" altLang="ja-JP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eaLnBrk="1" hangingPunct="1">
              <a:buNone/>
            </a:pPr>
            <a:r>
              <a:rPr lang="it-IT" altLang="ja-JP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 sintesi :</a:t>
            </a:r>
          </a:p>
          <a:p>
            <a:pPr marL="533400" indent="-533400" defTabSz="2673350" eaLnBrk="1" hangingPunct="1">
              <a:lnSpc>
                <a:spcPct val="70000"/>
              </a:lnSpc>
              <a:buFontTx/>
              <a:buAutoNum type="arabicPeriod"/>
            </a:pPr>
            <a:r>
              <a:rPr lang="it-IT" altLang="it-IT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Distribuzione dei </a:t>
            </a:r>
            <a:r>
              <a:rPr lang="it-IT" altLang="it-IT" sz="18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compiti</a:t>
            </a:r>
            <a:r>
              <a:rPr lang="it-IT" altLang="it-IT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e delle </a:t>
            </a:r>
            <a:r>
              <a:rPr lang="it-IT" altLang="it-IT" sz="18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responsabilità</a:t>
            </a:r>
            <a:r>
              <a:rPr lang="it-IT" altLang="it-IT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tra le diverse unità organizzative</a:t>
            </a:r>
          </a:p>
          <a:p>
            <a:pPr marL="533400" indent="-533400" defTabSz="2673350" eaLnBrk="1" hangingPunct="1">
              <a:lnSpc>
                <a:spcPct val="70000"/>
              </a:lnSpc>
              <a:buFontTx/>
              <a:buAutoNum type="arabicPeriod"/>
            </a:pPr>
            <a:endParaRPr lang="it-IT" altLang="it-IT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533400" indent="-533400" defTabSz="2673350" eaLnBrk="1" hangingPunct="1">
              <a:lnSpc>
                <a:spcPct val="70000"/>
              </a:lnSpc>
              <a:buFontTx/>
              <a:buAutoNum type="arabicPeriod"/>
            </a:pPr>
            <a:r>
              <a:rPr lang="it-IT" altLang="it-IT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Relazioni gerarchiche (</a:t>
            </a:r>
            <a:r>
              <a:rPr lang="it-IT" altLang="it-IT" sz="18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autorità</a:t>
            </a:r>
            <a:r>
              <a:rPr lang="it-IT" altLang="it-IT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 tra le unità organizzative</a:t>
            </a:r>
          </a:p>
          <a:p>
            <a:pPr marL="533400" indent="-533400" defTabSz="2673350" eaLnBrk="1" hangingPunct="1">
              <a:lnSpc>
                <a:spcPct val="70000"/>
              </a:lnSpc>
            </a:pPr>
            <a:endParaRPr lang="it-IT" altLang="it-IT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eaLnBrk="1" hangingPunct="1"/>
            <a:endParaRPr lang="it-IT" altLang="it-IT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20688"/>
            <a:ext cx="7918648" cy="1143000"/>
          </a:xfrm>
        </p:spPr>
        <p:txBody>
          <a:bodyPr/>
          <a:lstStyle/>
          <a:p>
            <a:pPr eaLnBrk="1" hangingPunct="1">
              <a:defRPr/>
            </a:pPr>
            <a:r>
              <a:rPr lang="it-IT" sz="2600" b="1" dirty="0">
                <a:latin typeface="Verdana" pitchFamily="34" charset="0"/>
              </a:rPr>
              <a:t>Il concetto di struttura organizzativa</a:t>
            </a:r>
          </a:p>
        </p:txBody>
      </p:sp>
    </p:spTree>
    <p:extLst>
      <p:ext uri="{BB962C8B-B14F-4D97-AF65-F5344CB8AC3E}">
        <p14:creationId xmlns:p14="http://schemas.microsoft.com/office/powerpoint/2010/main" val="20279287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egnaposto numero diapositiva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37B8C45-7FE2-4AAB-8C41-ACEA29CEB4FF}" type="slidenum">
              <a:rPr lang="it-IT" altLang="it-IT" sz="1400" smtClean="0"/>
              <a:pPr>
                <a:spcBef>
                  <a:spcPct val="0"/>
                </a:spcBef>
                <a:buFontTx/>
                <a:buNone/>
              </a:pPr>
              <a:t>6</a:t>
            </a:fld>
            <a:endParaRPr lang="it-IT" altLang="it-IT" sz="1400"/>
          </a:p>
        </p:txBody>
      </p:sp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>
          <a:xfrm>
            <a:off x="831850" y="609600"/>
            <a:ext cx="7772400" cy="1143000"/>
          </a:xfrm>
        </p:spPr>
        <p:txBody>
          <a:bodyPr/>
          <a:lstStyle/>
          <a:p>
            <a:pPr eaLnBrk="1" hangingPunct="1"/>
            <a:r>
              <a:rPr lang="it-IT" altLang="it-IT" sz="2600" b="1" dirty="0">
                <a:latin typeface="Verdana" panose="020B0604030504040204" pitchFamily="34" charset="0"/>
              </a:rPr>
              <a:t>Le «scelte» di progettazione organizzativa (1/4)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179388" y="2565400"/>
            <a:ext cx="8458200" cy="4289425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just" eaLnBrk="1" hangingPunct="1">
              <a:defRPr/>
            </a:pPr>
            <a:r>
              <a:rPr lang="it-IT" sz="1600" b="1" kern="0" dirty="0">
                <a:latin typeface="Verdana" pitchFamily="34" charset="0"/>
              </a:rPr>
              <a:t>Obiettivo</a:t>
            </a:r>
            <a:r>
              <a:rPr lang="it-IT" sz="1600" kern="0" dirty="0">
                <a:latin typeface="Verdana" pitchFamily="34" charset="0"/>
              </a:rPr>
              <a:t>: configurazione dell’organismo personale e dei meccanismi di allineamento dei comportamenti dei singoli/dei gruppi ai fini dell’impresa</a:t>
            </a:r>
          </a:p>
          <a:p>
            <a:pPr algn="just" eaLnBrk="1" hangingPunct="1">
              <a:defRPr/>
            </a:pPr>
            <a:endParaRPr lang="it-IT" sz="1600" kern="0" dirty="0">
              <a:latin typeface="Verdana" pitchFamily="34" charset="0"/>
            </a:endParaRPr>
          </a:p>
          <a:p>
            <a:pPr algn="just" eaLnBrk="1" hangingPunct="1">
              <a:defRPr/>
            </a:pPr>
            <a:r>
              <a:rPr lang="it-IT" sz="1600" kern="0" dirty="0">
                <a:latin typeface="Verdana" pitchFamily="34" charset="0"/>
              </a:rPr>
              <a:t>Le scelte riguardano:</a:t>
            </a:r>
          </a:p>
          <a:p>
            <a:pPr lvl="1" algn="just" eaLnBrk="1" hangingPunct="1">
              <a:defRPr/>
            </a:pPr>
            <a:r>
              <a:rPr lang="it-IT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rPr>
              <a:t>Progettazione micro-strutturale </a:t>
            </a:r>
            <a:r>
              <a:rPr lang="it-IT" sz="1600" dirty="0">
                <a:latin typeface="Verdana" pitchFamily="34" charset="0"/>
              </a:rPr>
              <a:t>= individuazione dei compiti, delle attività, degli obiettivi, delle responsabilità e, eventualmente, dei comportamenti attribuiti e richiesti ai singoli individui</a:t>
            </a:r>
          </a:p>
          <a:p>
            <a:pPr lvl="1" algn="just" eaLnBrk="1" hangingPunct="1">
              <a:defRPr/>
            </a:pPr>
            <a:endParaRPr lang="it-IT" sz="1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  <a:p>
            <a:pPr lvl="1" algn="just" eaLnBrk="1" hangingPunct="1">
              <a:defRPr/>
            </a:pPr>
            <a:r>
              <a:rPr lang="it-IT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rPr>
              <a:t>Progettazione </a:t>
            </a:r>
            <a:r>
              <a:rPr lang="it-IT" sz="1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rPr>
              <a:t>meso</a:t>
            </a:r>
            <a:r>
              <a:rPr lang="it-IT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rPr>
              <a:t>-strutturale </a:t>
            </a:r>
            <a:r>
              <a:rPr lang="it-IT" sz="1600" dirty="0">
                <a:latin typeface="Verdana" pitchFamily="34" charset="0"/>
              </a:rPr>
              <a:t>= definizione dei confini delle unità organizzative e, quindi, alla definizione del raggruppamento dei compiti, delle attività, degli obiettivi</a:t>
            </a:r>
          </a:p>
          <a:p>
            <a:pPr lvl="1" algn="just" eaLnBrk="1" hangingPunct="1">
              <a:defRPr/>
            </a:pPr>
            <a:endParaRPr lang="it-IT" sz="1600" dirty="0">
              <a:latin typeface="Verdana" pitchFamily="34" charset="0"/>
            </a:endParaRPr>
          </a:p>
          <a:p>
            <a:pPr lvl="1">
              <a:defRPr/>
            </a:pPr>
            <a:r>
              <a:rPr lang="it-IT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rPr>
              <a:t>Progettazione macro-strutturale </a:t>
            </a:r>
            <a:r>
              <a:rPr lang="it-IT" sz="1600" dirty="0">
                <a:latin typeface="Verdana" pitchFamily="34" charset="0"/>
              </a:rPr>
              <a:t>= definizione della forma organizzativa complessiva dell’azienda al fine di garantire un certo grado di coerenza sia interna tra le varie scelte organizzative compiute, sia esterna e quindi fra dette scelte e il contesto in cui l’azienda opera</a:t>
            </a:r>
          </a:p>
          <a:p>
            <a:pPr>
              <a:defRPr/>
            </a:pPr>
            <a:endParaRPr lang="it-IT" sz="1600" dirty="0"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131418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egnaposto numero diapositiva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BDE85AF-B303-45E6-97A2-3F983DE4F9F4}" type="slidenum">
              <a:rPr lang="it-IT" altLang="it-IT" sz="1400" smtClean="0"/>
              <a:pPr>
                <a:spcBef>
                  <a:spcPct val="0"/>
                </a:spcBef>
                <a:buFontTx/>
                <a:buNone/>
              </a:pPr>
              <a:t>7</a:t>
            </a:fld>
            <a:endParaRPr lang="it-IT" altLang="it-IT" sz="1400"/>
          </a:p>
        </p:txBody>
      </p:sp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>
          <a:xfrm>
            <a:off x="831850" y="609600"/>
            <a:ext cx="7772400" cy="1143000"/>
          </a:xfrm>
        </p:spPr>
        <p:txBody>
          <a:bodyPr/>
          <a:lstStyle/>
          <a:p>
            <a:pPr eaLnBrk="1" hangingPunct="1"/>
            <a:r>
              <a:rPr lang="it-IT" altLang="it-IT" sz="2600" b="1" dirty="0">
                <a:latin typeface="Verdana" panose="020B0604030504040204" pitchFamily="34" charset="0"/>
              </a:rPr>
              <a:t>Le «scelte» di progettazione organizzativa (2/4)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179388" y="2349500"/>
            <a:ext cx="8458200" cy="435610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just" eaLnBrk="1" hangingPunct="1">
              <a:defRPr/>
            </a:pPr>
            <a:endParaRPr lang="it-IT" sz="1600" kern="0" dirty="0">
              <a:latin typeface="Verdana" pitchFamily="34" charset="0"/>
            </a:endParaRPr>
          </a:p>
          <a:p>
            <a:pPr marL="0" indent="0" algn="just" eaLnBrk="1" hangingPunct="1">
              <a:buFontTx/>
              <a:buNone/>
              <a:defRPr/>
            </a:pPr>
            <a:r>
              <a:rPr lang="it-IT" sz="1600" kern="0" dirty="0">
                <a:latin typeface="Verdana" pitchFamily="34" charset="0"/>
              </a:rPr>
              <a:t>Gli </a:t>
            </a:r>
            <a:r>
              <a:rPr lang="it-IT" sz="1600" b="1" kern="0" dirty="0">
                <a:latin typeface="Verdana" pitchFamily="34" charset="0"/>
              </a:rPr>
              <a:t>oggetti</a:t>
            </a:r>
            <a:r>
              <a:rPr lang="it-IT" sz="1600" kern="0" dirty="0">
                <a:latin typeface="Verdana" pitchFamily="34" charset="0"/>
              </a:rPr>
              <a:t> fondamentali di scelta organizzativa possono così riassumersi:</a:t>
            </a:r>
          </a:p>
          <a:p>
            <a:pPr algn="just">
              <a:defRPr/>
            </a:pPr>
            <a:endParaRPr lang="it-IT" sz="1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  <a:p>
            <a:pPr lvl="1" algn="just">
              <a:buFont typeface="+mj-lt"/>
              <a:buAutoNum type="arabicPeriod"/>
              <a:defRPr/>
            </a:pPr>
            <a:r>
              <a:rPr lang="it-IT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rPr>
              <a:t>Dimensione orizzontale </a:t>
            </a:r>
            <a:r>
              <a:rPr lang="it-IT" sz="1600" dirty="0">
                <a:latin typeface="Verdana" pitchFamily="34" charset="0"/>
              </a:rPr>
              <a:t>= definizione del «criterio» e del «grado» di specializzazione orizzontale della struttura e, quindi, alla suddivisone dei compiti, degli obiettivi e delle responsabilità tra i membri della organizzazione (livello micro) e tra le diverse unità organizzative (livello </a:t>
            </a:r>
            <a:r>
              <a:rPr lang="it-IT" sz="1600" dirty="0" err="1">
                <a:latin typeface="Verdana" pitchFamily="34" charset="0"/>
              </a:rPr>
              <a:t>meso</a:t>
            </a:r>
            <a:r>
              <a:rPr lang="it-IT" sz="1600" dirty="0">
                <a:latin typeface="Verdana" pitchFamily="34" charset="0"/>
              </a:rPr>
              <a:t>)</a:t>
            </a:r>
          </a:p>
          <a:p>
            <a:pPr lvl="1" algn="just">
              <a:buFont typeface="+mj-lt"/>
              <a:buAutoNum type="arabicPeriod"/>
              <a:defRPr/>
            </a:pPr>
            <a:endParaRPr lang="it-IT" sz="1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  <a:p>
            <a:pPr lvl="1" algn="just">
              <a:buFont typeface="+mj-lt"/>
              <a:buAutoNum type="arabicPeriod"/>
              <a:defRPr/>
            </a:pPr>
            <a:r>
              <a:rPr lang="it-IT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rPr>
              <a:t>Dimensione verticale </a:t>
            </a:r>
            <a:r>
              <a:rPr lang="it-IT" sz="1600" dirty="0">
                <a:latin typeface="Verdana" pitchFamily="34" charset="0"/>
              </a:rPr>
              <a:t>= definizione di forma della gerarchia organizzativa, da intendersi in termini di (a) numero dei livelli gerarchici e (b) tipologie di organi che la compongono</a:t>
            </a:r>
            <a:endParaRPr lang="it-IT" sz="1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  <a:p>
            <a:pPr>
              <a:buFont typeface="+mj-lt"/>
              <a:buAutoNum type="arabicPeriod"/>
              <a:defRPr/>
            </a:pPr>
            <a:endParaRPr lang="it-IT" sz="1600" dirty="0"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1639240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egnaposto numero diapositiva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52277A9-9EF7-4AA0-8F6C-D1727E0357E6}" type="slidenum">
              <a:rPr lang="it-IT" altLang="it-IT" sz="1400" smtClean="0"/>
              <a:pPr>
                <a:spcBef>
                  <a:spcPct val="0"/>
                </a:spcBef>
                <a:buFontTx/>
                <a:buNone/>
              </a:pPr>
              <a:t>8</a:t>
            </a:fld>
            <a:endParaRPr lang="it-IT" altLang="it-IT" sz="1400"/>
          </a:p>
        </p:txBody>
      </p:sp>
      <p:sp>
        <p:nvSpPr>
          <p:cNvPr id="28675" name="Rectangle 2"/>
          <p:cNvSpPr>
            <a:spLocks noGrp="1" noChangeArrowheads="1"/>
          </p:cNvSpPr>
          <p:nvPr>
            <p:ph type="title"/>
          </p:nvPr>
        </p:nvSpPr>
        <p:spPr>
          <a:xfrm>
            <a:off x="831850" y="609600"/>
            <a:ext cx="7772400" cy="1143000"/>
          </a:xfrm>
        </p:spPr>
        <p:txBody>
          <a:bodyPr/>
          <a:lstStyle/>
          <a:p>
            <a:pPr eaLnBrk="1" hangingPunct="1"/>
            <a:r>
              <a:rPr lang="it-IT" altLang="it-IT" sz="2600" b="1" dirty="0">
                <a:latin typeface="Verdana" panose="020B0604030504040204" pitchFamily="34" charset="0"/>
              </a:rPr>
              <a:t>Le «scelte» di progettazione organizzativa (3/4)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179388" y="2349500"/>
            <a:ext cx="8458200" cy="435610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just" eaLnBrk="1" hangingPunct="1">
              <a:defRPr/>
            </a:pPr>
            <a:endParaRPr lang="it-IT" sz="1600" kern="0" dirty="0">
              <a:latin typeface="Verdana" pitchFamily="34" charset="0"/>
            </a:endParaRPr>
          </a:p>
          <a:p>
            <a:pPr marL="0" indent="0" algn="just" eaLnBrk="1" hangingPunct="1">
              <a:buFontTx/>
              <a:buNone/>
              <a:defRPr/>
            </a:pPr>
            <a:r>
              <a:rPr lang="it-IT" sz="1600" kern="0" dirty="0">
                <a:latin typeface="Verdana" pitchFamily="34" charset="0"/>
              </a:rPr>
              <a:t>Gli </a:t>
            </a:r>
            <a:r>
              <a:rPr lang="it-IT" sz="1600" b="1" kern="0" dirty="0">
                <a:latin typeface="Verdana" pitchFamily="34" charset="0"/>
              </a:rPr>
              <a:t>oggetti</a:t>
            </a:r>
            <a:r>
              <a:rPr lang="it-IT" sz="1600" kern="0" dirty="0">
                <a:latin typeface="Verdana" pitchFamily="34" charset="0"/>
              </a:rPr>
              <a:t> fondamentali di scelta organizzativa possono così riassumersi:</a:t>
            </a:r>
          </a:p>
          <a:p>
            <a:pPr algn="just">
              <a:defRPr/>
            </a:pPr>
            <a:endParaRPr lang="it-IT" sz="1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  <a:p>
            <a:pPr marL="800100" lvl="1" indent="-342900" algn="just">
              <a:buFont typeface="+mj-lt"/>
              <a:buAutoNum type="arabicPeriod" startAt="3"/>
              <a:defRPr/>
            </a:pPr>
            <a:r>
              <a:rPr lang="it-IT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rPr>
              <a:t>Profondità e stabilità </a:t>
            </a:r>
            <a:r>
              <a:rPr lang="it-IT" sz="1600" dirty="0">
                <a:latin typeface="Verdana" pitchFamily="34" charset="0"/>
              </a:rPr>
              <a:t>= definizione degli strumenti d’integrazione e, quindi, di coordinamento tra i membri dell’organizzazione, finalizzati a mettere in rapporto le diversi posizioni e unità organizzative, creando canali di comunicazione che si pongono al di fuori delle linee di comunicazione verticali tipiche della gerarchia</a:t>
            </a:r>
          </a:p>
          <a:p>
            <a:pPr marL="800100" lvl="1" indent="-342900" algn="just">
              <a:buFont typeface="+mj-lt"/>
              <a:buAutoNum type="arabicPeriod" startAt="3"/>
              <a:defRPr/>
            </a:pPr>
            <a:endParaRPr lang="it-IT" sz="1600" dirty="0">
              <a:latin typeface="Verdana" pitchFamily="34" charset="0"/>
            </a:endParaRPr>
          </a:p>
          <a:p>
            <a:pPr marL="800100" lvl="1" indent="-342900" algn="just">
              <a:buFont typeface="+mj-lt"/>
              <a:buAutoNum type="arabicPeriod" startAt="3"/>
              <a:defRPr/>
            </a:pPr>
            <a:r>
              <a:rPr lang="it-IT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rPr>
              <a:t>Accentramento </a:t>
            </a:r>
            <a:r>
              <a:rPr lang="it-IT" sz="1600" dirty="0">
                <a:latin typeface="Verdana" pitchFamily="34" charset="0"/>
              </a:rPr>
              <a:t>= scelta di distribuzione del potere lungo l’asse verticale della struttura, a parità di scelte operate in termini di numeri di livelli gerarchici</a:t>
            </a:r>
          </a:p>
          <a:p>
            <a:pPr marL="800100" lvl="1" indent="-342900" algn="just">
              <a:buFont typeface="+mj-lt"/>
              <a:buAutoNum type="arabicPeriod" startAt="3"/>
              <a:defRPr/>
            </a:pPr>
            <a:endParaRPr lang="it-IT" sz="1600" dirty="0">
              <a:latin typeface="Verdana" pitchFamily="34" charset="0"/>
            </a:endParaRPr>
          </a:p>
          <a:p>
            <a:pPr marL="800100" lvl="1" indent="-342900" algn="just">
              <a:buFont typeface="+mj-lt"/>
              <a:buAutoNum type="arabicPeriod" startAt="3"/>
              <a:defRPr/>
            </a:pPr>
            <a:r>
              <a:rPr lang="it-IT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rPr>
              <a:t>Standardizzazione e formalizzazione </a:t>
            </a:r>
            <a:r>
              <a:rPr lang="it-IT" sz="1600" dirty="0">
                <a:latin typeface="Verdana" pitchFamily="34" charset="0"/>
              </a:rPr>
              <a:t>= definizione i modelli specifici di comportamento che si considerano corretti in una determinata situazione</a:t>
            </a:r>
          </a:p>
          <a:p>
            <a:pPr>
              <a:buFont typeface="+mj-lt"/>
              <a:buAutoNum type="arabicPeriod"/>
              <a:defRPr/>
            </a:pPr>
            <a:endParaRPr lang="it-IT" sz="1600" dirty="0"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6457566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egnaposto numero diapositiva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385DF9D5-DB30-48E1-9D39-2C9E7BC4F409}" type="slidenum">
              <a:rPr lang="it-IT" smtClean="0"/>
              <a:pPr/>
              <a:t>9</a:t>
            </a:fld>
            <a:endParaRPr lang="it-IT"/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846138"/>
            <a:ext cx="7772400" cy="1143000"/>
          </a:xfrm>
        </p:spPr>
        <p:txBody>
          <a:bodyPr/>
          <a:lstStyle/>
          <a:p>
            <a:pPr eaLnBrk="1" hangingPunct="1"/>
            <a:r>
              <a:rPr lang="it-IT" sz="2600" b="1" dirty="0">
                <a:latin typeface="Verdana" pitchFamily="34" charset="0"/>
              </a:rPr>
              <a:t>Contenuti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844824"/>
            <a:ext cx="7486600" cy="4114800"/>
          </a:xfrm>
        </p:spPr>
        <p:txBody>
          <a:bodyPr/>
          <a:lstStyle/>
          <a:p>
            <a:pPr marL="457200" indent="-457200" algn="just" eaLnBrk="1" hangingPunct="1">
              <a:lnSpc>
                <a:spcPct val="200000"/>
              </a:lnSpc>
              <a:buFont typeface="+mj-lt"/>
              <a:buAutoNum type="arabicPeriod"/>
              <a:defRPr/>
            </a:pPr>
            <a:r>
              <a:rPr lang="it-IT" sz="2000" b="1" dirty="0">
                <a:solidFill>
                  <a:schemeClr val="bg1">
                    <a:lumMod val="65000"/>
                  </a:schemeClr>
                </a:solidFill>
                <a:latin typeface="Verdana" pitchFamily="34" charset="0"/>
              </a:rPr>
              <a:t>Il concetto di struttura organizzativa</a:t>
            </a:r>
          </a:p>
          <a:p>
            <a:pPr marL="457200" indent="-457200" algn="just" eaLnBrk="1" hangingPunct="1">
              <a:lnSpc>
                <a:spcPct val="200000"/>
              </a:lnSpc>
              <a:buFont typeface="+mj-lt"/>
              <a:buAutoNum type="arabicPeriod"/>
              <a:defRPr/>
            </a:pPr>
            <a:r>
              <a:rPr lang="it-IT" sz="2000" b="1" dirty="0">
                <a:latin typeface="Verdana" pitchFamily="34" charset="0"/>
              </a:rPr>
              <a:t>Organigramma </a:t>
            </a:r>
          </a:p>
          <a:p>
            <a:pPr marL="457200" indent="-457200" algn="just" eaLnBrk="1" hangingPunct="1">
              <a:lnSpc>
                <a:spcPct val="200000"/>
              </a:lnSpc>
              <a:buFont typeface="+mj-lt"/>
              <a:buAutoNum type="arabicPeriod"/>
              <a:defRPr/>
            </a:pPr>
            <a:r>
              <a:rPr lang="it-IT" sz="2000" b="1" dirty="0">
                <a:latin typeface="Verdana" pitchFamily="34" charset="0"/>
              </a:rPr>
              <a:t>Posizione</a:t>
            </a:r>
            <a:endParaRPr lang="it-IT" sz="2000" dirty="0">
              <a:latin typeface="Verdana" pitchFamily="34" charset="0"/>
            </a:endParaRPr>
          </a:p>
          <a:p>
            <a:pPr marL="457200" indent="-457200" algn="just" eaLnBrk="1" hangingPunct="1">
              <a:lnSpc>
                <a:spcPct val="200000"/>
              </a:lnSpc>
              <a:buFont typeface="+mj-lt"/>
              <a:buAutoNum type="arabicPeriod"/>
              <a:defRPr/>
            </a:pPr>
            <a:r>
              <a:rPr lang="it-IT" sz="2000" b="1" dirty="0">
                <a:latin typeface="Verdana" pitchFamily="34" charset="0"/>
              </a:rPr>
              <a:t>Ruolo</a:t>
            </a:r>
            <a:r>
              <a:rPr lang="it-IT" sz="2000" dirty="0">
                <a:latin typeface="Verdana" pitchFamily="34" charset="0"/>
              </a:rPr>
              <a:t> </a:t>
            </a:r>
          </a:p>
          <a:p>
            <a:pPr marL="457200" indent="-457200" algn="just" eaLnBrk="1" hangingPunct="1">
              <a:lnSpc>
                <a:spcPct val="200000"/>
              </a:lnSpc>
              <a:buFont typeface="+mj-lt"/>
              <a:buAutoNum type="arabicPeriod"/>
              <a:defRPr/>
            </a:pPr>
            <a:r>
              <a:rPr lang="it-IT" sz="2000" b="1" dirty="0">
                <a:latin typeface="Verdana" pitchFamily="34" charset="0"/>
              </a:rPr>
              <a:t>Processi</a:t>
            </a:r>
          </a:p>
          <a:p>
            <a:pPr marL="0" indent="0" algn="just" eaLnBrk="1" hangingPunct="1">
              <a:buNone/>
              <a:defRPr/>
            </a:pPr>
            <a:endParaRPr lang="it-IT" sz="2000" b="1" dirty="0">
              <a:latin typeface="Verdana" pitchFamily="34" charset="0"/>
            </a:endParaRPr>
          </a:p>
          <a:p>
            <a:pPr marL="609600" indent="-609600" algn="just" eaLnBrk="1" hangingPunct="1">
              <a:lnSpc>
                <a:spcPct val="150000"/>
              </a:lnSpc>
              <a:buFontTx/>
              <a:buAutoNum type="arabicPeriod"/>
              <a:defRPr/>
            </a:pPr>
            <a:endParaRPr lang="it-IT" sz="2000" b="1" dirty="0">
              <a:latin typeface="Verdana" pitchFamily="34" charset="0"/>
            </a:endParaRPr>
          </a:p>
          <a:p>
            <a:pPr marL="609600" indent="-609600" algn="just" eaLnBrk="1" hangingPunct="1">
              <a:lnSpc>
                <a:spcPct val="150000"/>
              </a:lnSpc>
              <a:buFontTx/>
              <a:buAutoNum type="arabicPeriod"/>
              <a:defRPr/>
            </a:pPr>
            <a:endParaRPr lang="it-IT" sz="2000" dirty="0"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4690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87B95EC-66D4-44C3-BEE5-80E79583BB9B}" type="slidenum">
              <a:rPr lang="it-IT"/>
              <a:pPr>
                <a:defRPr/>
              </a:pPr>
              <a:t>10</a:t>
            </a:fld>
            <a:endParaRPr lang="it-IT"/>
          </a:p>
        </p:txBody>
      </p:sp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>
          <a:xfrm>
            <a:off x="831850" y="846138"/>
            <a:ext cx="7772400" cy="1143000"/>
          </a:xfrm>
        </p:spPr>
        <p:txBody>
          <a:bodyPr/>
          <a:lstStyle/>
          <a:p>
            <a:pPr eaLnBrk="1" hangingPunct="1"/>
            <a:r>
              <a:rPr lang="it-IT" sz="2600" b="1" dirty="0">
                <a:latin typeface="Verdana" pitchFamily="34" charset="0"/>
              </a:rPr>
              <a:t>Organigramma </a:t>
            </a:r>
          </a:p>
        </p:txBody>
      </p:sp>
      <p:graphicFrame>
        <p:nvGraphicFramePr>
          <p:cNvPr id="1026" name="Object 3"/>
          <p:cNvGraphicFramePr>
            <a:graphicFrameLocks noGrp="1" noChangeAspect="1"/>
          </p:cNvGraphicFramePr>
          <p:nvPr>
            <p:ph type="dgm" idx="1"/>
            <p:extLst>
              <p:ext uri="{D42A27DB-BD31-4B8C-83A1-F6EECF244321}">
                <p14:modId xmlns:p14="http://schemas.microsoft.com/office/powerpoint/2010/main" val="1477743459"/>
              </p:ext>
            </p:extLst>
          </p:nvPr>
        </p:nvGraphicFramePr>
        <p:xfrm>
          <a:off x="850187" y="3965769"/>
          <a:ext cx="7394221" cy="22826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Organization Chart" r:id="rId3" imgW="7772400" imgH="1968480" progId="OrgPlusWOPX.4">
                  <p:embed followColorScheme="full"/>
                </p:oleObj>
              </mc:Choice>
              <mc:Fallback>
                <p:oleObj name="Organization Chart" r:id="rId3" imgW="7772400" imgH="1968480" progId="OrgPlusWOPX.4">
                  <p:embed followColorScheme="full"/>
                  <p:pic>
                    <p:nvPicPr>
                      <p:cNvPr id="0" name="Picture 22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0187" y="3965769"/>
                        <a:ext cx="7394221" cy="228263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CasellaDiTesto 1"/>
          <p:cNvSpPr txBox="1"/>
          <p:nvPr/>
        </p:nvSpPr>
        <p:spPr>
          <a:xfrm>
            <a:off x="649698" y="1989138"/>
            <a:ext cx="7723192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altLang="it-IT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Schema di </a:t>
            </a:r>
            <a:r>
              <a:rPr lang="ja-JP" altLang="it-IT" sz="1800" dirty="0">
                <a:latin typeface="Verdana" panose="020B0604030504040204" pitchFamily="34" charset="0"/>
                <a:cs typeface="Verdana" panose="020B0604030504040204" pitchFamily="34" charset="0"/>
              </a:rPr>
              <a:t>“</a:t>
            </a:r>
            <a:r>
              <a:rPr lang="it-IT" altLang="ja-JP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chi fa che cosa</a:t>
            </a:r>
            <a:r>
              <a:rPr lang="ja-JP" altLang="it-IT" sz="1800" dirty="0">
                <a:latin typeface="Verdana" panose="020B0604030504040204" pitchFamily="34" charset="0"/>
                <a:cs typeface="Verdana" panose="020B0604030504040204" pitchFamily="34" charset="0"/>
              </a:rPr>
              <a:t>”</a:t>
            </a:r>
            <a:r>
              <a:rPr lang="it-IT" altLang="ja-JP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con indicazione dei compiti degli organi in estrema sintesi.</a:t>
            </a:r>
          </a:p>
          <a:p>
            <a:pPr algn="just"/>
            <a:r>
              <a:rPr lang="it-IT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Un organigramma visualizza la struttura organizzativa, evidenzia le logiche di progettazione, definisce i  compiti, chi coordina chi  e l’ampiezza del controllo.</a:t>
            </a:r>
          </a:p>
          <a:p>
            <a:pPr algn="just"/>
            <a:r>
              <a:rPr lang="it-IT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L’organigramma è una mappa che orienta i comportamenti dei coordinatori aziendali. </a:t>
            </a:r>
          </a:p>
        </p:txBody>
      </p:sp>
    </p:spTree>
    <p:extLst>
      <p:ext uri="{BB962C8B-B14F-4D97-AF65-F5344CB8AC3E}">
        <p14:creationId xmlns:p14="http://schemas.microsoft.com/office/powerpoint/2010/main" val="1658358090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26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Organigramma: esempio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E30E40-C2F6-4684-B682-19DDCD1F3AC3}" type="slidenum">
              <a:rPr lang="it-IT" altLang="it-IT" smtClean="0"/>
              <a:pPr/>
              <a:t>11</a:t>
            </a:fld>
            <a:endParaRPr lang="it-IT" altLang="it-IT"/>
          </a:p>
        </p:txBody>
      </p:sp>
      <p:sp>
        <p:nvSpPr>
          <p:cNvPr id="6" name="Segnaposto SmartArt 5"/>
          <p:cNvSpPr>
            <a:spLocks noGrp="1"/>
          </p:cNvSpPr>
          <p:nvPr>
            <p:ph type="dgm" idx="1"/>
          </p:nvPr>
        </p:nvSpPr>
        <p:spPr/>
      </p:sp>
      <p:pic>
        <p:nvPicPr>
          <p:cNvPr id="2052" name="Picture 4" descr="http://i49.tinypic.com/2rnfnn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981200"/>
            <a:ext cx="7772400" cy="428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39819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71CAE0F-9AC0-483B-B63C-92CD471261C4}" type="slidenum">
              <a:rPr lang="it-IT"/>
              <a:pPr>
                <a:defRPr/>
              </a:pPr>
              <a:t>12</a:t>
            </a:fld>
            <a:endParaRPr lang="it-IT"/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846138"/>
            <a:ext cx="7772400" cy="1143000"/>
          </a:xfrm>
        </p:spPr>
        <p:txBody>
          <a:bodyPr/>
          <a:lstStyle/>
          <a:p>
            <a:pPr eaLnBrk="1" hangingPunct="1"/>
            <a:r>
              <a:rPr lang="it-IT" sz="2600" b="1" dirty="0">
                <a:latin typeface="Verdana" pitchFamily="34" charset="0"/>
              </a:rPr>
              <a:t>In sintesi …</a:t>
            </a:r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979613"/>
            <a:ext cx="8405812" cy="4186237"/>
          </a:xfrm>
        </p:spPr>
        <p:txBody>
          <a:bodyPr/>
          <a:lstStyle/>
          <a:p>
            <a:pPr algn="just" eaLnBrk="1" hangingPunct="1"/>
            <a:r>
              <a:rPr lang="it-IT" sz="2200" dirty="0">
                <a:latin typeface="Verdana" pitchFamily="34" charset="0"/>
              </a:rPr>
              <a:t>L’organigramma rappresenta:</a:t>
            </a:r>
          </a:p>
          <a:p>
            <a:pPr lvl="1" algn="just" eaLnBrk="1" hangingPunct="1"/>
            <a:r>
              <a:rPr lang="it-IT" sz="2200" b="1" dirty="0">
                <a:latin typeface="Verdana" pitchFamily="34" charset="0"/>
              </a:rPr>
              <a:t>La divisione del lavoro</a:t>
            </a:r>
            <a:r>
              <a:rPr lang="it-IT" sz="2200" dirty="0">
                <a:latin typeface="Verdana" pitchFamily="34" charset="0"/>
              </a:rPr>
              <a:t>, ossia ripartizione delle attività e dei processi  tra le unità organizzative</a:t>
            </a:r>
          </a:p>
          <a:p>
            <a:pPr lvl="1" algn="just" eaLnBrk="1" hangingPunct="1"/>
            <a:r>
              <a:rPr lang="it-IT" sz="2200" b="1" dirty="0">
                <a:latin typeface="Verdana" pitchFamily="34" charset="0"/>
              </a:rPr>
              <a:t>Il coordinamento del lavoro</a:t>
            </a:r>
            <a:r>
              <a:rPr lang="it-IT" sz="2200" dirty="0">
                <a:latin typeface="Verdana" pitchFamily="34" charset="0"/>
              </a:rPr>
              <a:t>, ossia “legare” tra di loro le varie unità in modo che procedano in modo coordinato</a:t>
            </a:r>
          </a:p>
          <a:p>
            <a:pPr lvl="1" algn="just" eaLnBrk="1" hangingPunct="1"/>
            <a:endParaRPr lang="it-IT" sz="2200" dirty="0">
              <a:latin typeface="Verdana" pitchFamily="34" charset="0"/>
            </a:endParaRPr>
          </a:p>
          <a:p>
            <a:pPr algn="just" eaLnBrk="1" hangingPunct="1"/>
            <a:r>
              <a:rPr lang="it-IT" sz="2200" dirty="0">
                <a:latin typeface="Verdana" pitchFamily="34" charset="0"/>
              </a:rPr>
              <a:t>E’ sempre possibile l’esistenza contemporanea di più criteri di divisione e coordinamento del lavoro</a:t>
            </a:r>
          </a:p>
        </p:txBody>
      </p:sp>
    </p:spTree>
    <p:extLst>
      <p:ext uri="{BB962C8B-B14F-4D97-AF65-F5344CB8AC3E}">
        <p14:creationId xmlns:p14="http://schemas.microsoft.com/office/powerpoint/2010/main" val="42776763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egnaposto numero diapositiva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385DF9D5-DB30-48E1-9D39-2C9E7BC4F409}" type="slidenum">
              <a:rPr lang="it-IT" smtClean="0"/>
              <a:pPr/>
              <a:t>13</a:t>
            </a:fld>
            <a:endParaRPr lang="it-IT"/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846138"/>
            <a:ext cx="7772400" cy="1143000"/>
          </a:xfrm>
        </p:spPr>
        <p:txBody>
          <a:bodyPr/>
          <a:lstStyle/>
          <a:p>
            <a:pPr eaLnBrk="1" hangingPunct="1"/>
            <a:r>
              <a:rPr lang="it-IT" sz="2600" b="1" dirty="0">
                <a:latin typeface="Verdana" pitchFamily="34" charset="0"/>
              </a:rPr>
              <a:t>Contenuti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844824"/>
            <a:ext cx="7486600" cy="4114800"/>
          </a:xfrm>
        </p:spPr>
        <p:txBody>
          <a:bodyPr/>
          <a:lstStyle/>
          <a:p>
            <a:pPr marL="457200" indent="-457200" algn="just" eaLnBrk="1" hangingPunct="1">
              <a:lnSpc>
                <a:spcPct val="200000"/>
              </a:lnSpc>
              <a:buFont typeface="+mj-lt"/>
              <a:buAutoNum type="arabicPeriod"/>
              <a:defRPr/>
            </a:pPr>
            <a:r>
              <a:rPr lang="it-IT" sz="2000" b="1" dirty="0">
                <a:solidFill>
                  <a:schemeClr val="bg1">
                    <a:lumMod val="65000"/>
                  </a:schemeClr>
                </a:solidFill>
                <a:latin typeface="Verdana" pitchFamily="34" charset="0"/>
              </a:rPr>
              <a:t>Il concetto di struttura organizzativa</a:t>
            </a:r>
          </a:p>
          <a:p>
            <a:pPr marL="457200" indent="-457200" algn="just" eaLnBrk="1" hangingPunct="1">
              <a:lnSpc>
                <a:spcPct val="200000"/>
              </a:lnSpc>
              <a:buFont typeface="+mj-lt"/>
              <a:buAutoNum type="arabicPeriod"/>
              <a:defRPr/>
            </a:pPr>
            <a:r>
              <a:rPr lang="it-IT" sz="2000" b="1" dirty="0">
                <a:solidFill>
                  <a:schemeClr val="bg1">
                    <a:lumMod val="65000"/>
                  </a:schemeClr>
                </a:solidFill>
                <a:latin typeface="Verdana" pitchFamily="34" charset="0"/>
              </a:rPr>
              <a:t>Organigramma</a:t>
            </a:r>
            <a:r>
              <a:rPr lang="it-IT" sz="2000" b="1" dirty="0">
                <a:latin typeface="Verdana" pitchFamily="34" charset="0"/>
              </a:rPr>
              <a:t> </a:t>
            </a:r>
          </a:p>
          <a:p>
            <a:pPr marL="457200" indent="-457200" algn="just" eaLnBrk="1" hangingPunct="1">
              <a:lnSpc>
                <a:spcPct val="200000"/>
              </a:lnSpc>
              <a:buFont typeface="+mj-lt"/>
              <a:buAutoNum type="arabicPeriod"/>
              <a:defRPr/>
            </a:pPr>
            <a:r>
              <a:rPr lang="it-IT" sz="2000" b="1" dirty="0">
                <a:latin typeface="Verdana" pitchFamily="34" charset="0"/>
              </a:rPr>
              <a:t>Posizione</a:t>
            </a:r>
            <a:endParaRPr lang="it-IT" sz="2000" dirty="0">
              <a:latin typeface="Verdana" pitchFamily="34" charset="0"/>
            </a:endParaRPr>
          </a:p>
          <a:p>
            <a:pPr marL="457200" indent="-457200" algn="just" eaLnBrk="1" hangingPunct="1">
              <a:lnSpc>
                <a:spcPct val="200000"/>
              </a:lnSpc>
              <a:buFont typeface="+mj-lt"/>
              <a:buAutoNum type="arabicPeriod"/>
              <a:defRPr/>
            </a:pPr>
            <a:r>
              <a:rPr lang="it-IT" sz="2000" b="1" dirty="0">
                <a:latin typeface="Verdana" pitchFamily="34" charset="0"/>
              </a:rPr>
              <a:t>Ruolo</a:t>
            </a:r>
            <a:r>
              <a:rPr lang="it-IT" sz="2000" dirty="0">
                <a:latin typeface="Verdana" pitchFamily="34" charset="0"/>
              </a:rPr>
              <a:t> </a:t>
            </a:r>
          </a:p>
          <a:p>
            <a:pPr marL="457200" indent="-457200" algn="just" eaLnBrk="1" hangingPunct="1">
              <a:lnSpc>
                <a:spcPct val="200000"/>
              </a:lnSpc>
              <a:buFont typeface="+mj-lt"/>
              <a:buAutoNum type="arabicPeriod"/>
              <a:defRPr/>
            </a:pPr>
            <a:r>
              <a:rPr lang="it-IT" sz="2000" b="1" dirty="0">
                <a:latin typeface="Verdana" pitchFamily="34" charset="0"/>
              </a:rPr>
              <a:t>Processi</a:t>
            </a:r>
          </a:p>
          <a:p>
            <a:pPr marL="0" indent="0" algn="just" eaLnBrk="1" hangingPunct="1">
              <a:buNone/>
              <a:defRPr/>
            </a:pPr>
            <a:endParaRPr lang="it-IT" sz="2000" b="1" dirty="0">
              <a:latin typeface="Verdana" pitchFamily="34" charset="0"/>
            </a:endParaRPr>
          </a:p>
          <a:p>
            <a:pPr marL="609600" indent="-609600" algn="just" eaLnBrk="1" hangingPunct="1">
              <a:lnSpc>
                <a:spcPct val="150000"/>
              </a:lnSpc>
              <a:buFontTx/>
              <a:buAutoNum type="arabicPeriod"/>
              <a:defRPr/>
            </a:pPr>
            <a:endParaRPr lang="it-IT" sz="2000" b="1" dirty="0">
              <a:latin typeface="Verdana" pitchFamily="34" charset="0"/>
            </a:endParaRPr>
          </a:p>
          <a:p>
            <a:pPr marL="609600" indent="-609600" algn="just" eaLnBrk="1" hangingPunct="1">
              <a:lnSpc>
                <a:spcPct val="150000"/>
              </a:lnSpc>
              <a:buFontTx/>
              <a:buAutoNum type="arabicPeriod"/>
              <a:defRPr/>
            </a:pPr>
            <a:endParaRPr lang="it-IT" sz="2000" dirty="0"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23710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7772400" cy="1143000"/>
          </a:xfrm>
        </p:spPr>
        <p:txBody>
          <a:bodyPr lIns="0" tIns="0" rIns="0" bIns="0"/>
          <a:lstStyle/>
          <a:p>
            <a:pPr marL="534988" indent="-534988">
              <a:tabLst>
                <a:tab pos="534988" algn="l"/>
              </a:tabLst>
              <a:defRPr/>
            </a:pPr>
            <a:r>
              <a:rPr lang="it-IT" sz="2600" b="1" dirty="0">
                <a:latin typeface="Verdana" pitchFamily="34" charset="0"/>
              </a:rPr>
              <a:t>Posizione e Job </a:t>
            </a:r>
            <a:r>
              <a:rPr lang="it-IT" sz="2600" b="1" dirty="0" err="1">
                <a:latin typeface="Verdana" pitchFamily="34" charset="0"/>
              </a:rPr>
              <a:t>Description</a:t>
            </a:r>
            <a:endParaRPr lang="it-IT" sz="2600" b="1" dirty="0">
              <a:latin typeface="Verdana" pitchFamily="34" charset="0"/>
            </a:endParaRPr>
          </a:p>
        </p:txBody>
      </p:sp>
      <p:sp>
        <p:nvSpPr>
          <p:cNvPr id="646149" name="Text Box 5"/>
          <p:cNvSpPr txBox="1">
            <a:spLocks noChangeArrowheads="1"/>
          </p:cNvSpPr>
          <p:nvPr/>
        </p:nvSpPr>
        <p:spPr bwMode="auto">
          <a:xfrm>
            <a:off x="1295400" y="1828800"/>
            <a:ext cx="73152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it-IT" altLang="it-IT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POSIZIONE</a:t>
            </a:r>
          </a:p>
          <a:p>
            <a:pPr algn="ctr" eaLnBrk="1" hangingPunct="1">
              <a:spcBef>
                <a:spcPct val="50000"/>
              </a:spcBef>
            </a:pPr>
            <a:r>
              <a:rPr kumimoji="1" lang="it-IT" altLang="it-IT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Insieme delle </a:t>
            </a:r>
            <a:r>
              <a:rPr kumimoji="1" lang="it-IT" altLang="it-IT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attività</a:t>
            </a:r>
            <a:r>
              <a:rPr kumimoji="1" lang="it-IT" altLang="it-IT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(mansioni, compiti) e degli obiettivi/</a:t>
            </a:r>
            <a:r>
              <a:rPr kumimoji="1" lang="it-IT" altLang="it-IT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responsabilità</a:t>
            </a:r>
            <a:r>
              <a:rPr kumimoji="1" lang="it-IT" altLang="it-IT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assegnati ad una casella organizzativa</a:t>
            </a:r>
          </a:p>
        </p:txBody>
      </p:sp>
      <p:grpSp>
        <p:nvGrpSpPr>
          <p:cNvPr id="317443" name="Group 6"/>
          <p:cNvGrpSpPr>
            <a:grpSpLocks noChangeAspect="1"/>
          </p:cNvGrpSpPr>
          <p:nvPr/>
        </p:nvGrpSpPr>
        <p:grpSpPr bwMode="auto">
          <a:xfrm>
            <a:off x="685800" y="3124200"/>
            <a:ext cx="2438400" cy="1219200"/>
            <a:chOff x="1152" y="1298"/>
            <a:chExt cx="3383" cy="1152"/>
          </a:xfrm>
        </p:grpSpPr>
        <p:sp>
          <p:nvSpPr>
            <p:cNvPr id="646151" name="AutoShape 7"/>
            <p:cNvSpPr>
              <a:spLocks noChangeAspect="1" noChangeArrowheads="1" noTextEdit="1"/>
            </p:cNvSpPr>
            <p:nvPr/>
          </p:nvSpPr>
          <p:spPr bwMode="auto">
            <a:xfrm>
              <a:off x="1152" y="1298"/>
              <a:ext cx="3383" cy="11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>
                <a:defRPr/>
              </a:pPr>
              <a:endParaRPr lang="en-US">
                <a:latin typeface="Comic Sans MS" charset="0"/>
                <a:ea typeface="ＭＳ Ｐゴシック" charset="0"/>
              </a:endParaRPr>
            </a:p>
          </p:txBody>
        </p:sp>
        <p:cxnSp>
          <p:nvCxnSpPr>
            <p:cNvPr id="317447" name="_s646152"/>
            <p:cNvCxnSpPr>
              <a:cxnSpLocks noChangeShapeType="1"/>
              <a:stCxn id="646162" idx="0"/>
              <a:endCxn id="646158" idx="2"/>
            </p:cNvCxnSpPr>
            <p:nvPr/>
          </p:nvCxnSpPr>
          <p:spPr bwMode="auto">
            <a:xfrm rot="5400000" flipH="1">
              <a:off x="2267" y="1838"/>
              <a:ext cx="144" cy="503"/>
            </a:xfrm>
            <a:prstGeom prst="bentConnector3">
              <a:avLst>
                <a:gd name="adj1" fmla="val 46153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7448" name="_s646153"/>
            <p:cNvCxnSpPr>
              <a:cxnSpLocks noChangeShapeType="1"/>
              <a:stCxn id="646161" idx="0"/>
              <a:endCxn id="646158" idx="2"/>
            </p:cNvCxnSpPr>
            <p:nvPr/>
          </p:nvCxnSpPr>
          <p:spPr bwMode="auto">
            <a:xfrm rot="-5400000">
              <a:off x="1764" y="1838"/>
              <a:ext cx="144" cy="503"/>
            </a:xfrm>
            <a:prstGeom prst="bentConnector3">
              <a:avLst>
                <a:gd name="adj1" fmla="val 46153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7449" name="_s646154"/>
            <p:cNvCxnSpPr>
              <a:cxnSpLocks noChangeShapeType="1"/>
              <a:stCxn id="317455" idx="0"/>
              <a:endCxn id="317452" idx="2"/>
            </p:cNvCxnSpPr>
            <p:nvPr/>
          </p:nvCxnSpPr>
          <p:spPr bwMode="auto">
            <a:xfrm rot="5400000" flipH="1">
              <a:off x="3528" y="1153"/>
              <a:ext cx="144" cy="1009"/>
            </a:xfrm>
            <a:prstGeom prst="bentConnector3">
              <a:avLst>
                <a:gd name="adj1" fmla="val 46153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7450" name="_s646155"/>
            <p:cNvCxnSpPr>
              <a:cxnSpLocks noChangeShapeType="1"/>
              <a:stCxn id="646159" idx="0"/>
              <a:endCxn id="317452" idx="2"/>
            </p:cNvCxnSpPr>
            <p:nvPr/>
          </p:nvCxnSpPr>
          <p:spPr bwMode="auto">
            <a:xfrm rot="-5400000">
              <a:off x="3024" y="1657"/>
              <a:ext cx="144" cy="1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7451" name="_s646156"/>
            <p:cNvCxnSpPr>
              <a:cxnSpLocks noChangeShapeType="1"/>
              <a:stCxn id="646158" idx="0"/>
              <a:endCxn id="317452" idx="2"/>
            </p:cNvCxnSpPr>
            <p:nvPr/>
          </p:nvCxnSpPr>
          <p:spPr bwMode="auto">
            <a:xfrm rot="-5400000">
              <a:off x="2519" y="1154"/>
              <a:ext cx="144" cy="1008"/>
            </a:xfrm>
            <a:prstGeom prst="bentConnector3">
              <a:avLst>
                <a:gd name="adj1" fmla="val 46153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17452" name="_s646157"/>
            <p:cNvSpPr>
              <a:spLocks noChangeArrowheads="1"/>
            </p:cNvSpPr>
            <p:nvPr/>
          </p:nvSpPr>
          <p:spPr bwMode="auto">
            <a:xfrm>
              <a:off x="2663" y="1298"/>
              <a:ext cx="864" cy="288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txBody>
            <a:bodyPr wrap="none" lIns="0" tIns="0" rIns="0" bIns="0" anchor="ctr"/>
            <a:lstStyle>
              <a:lvl1pPr eaLnBrk="0" hangingPunct="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/>
              <a:endParaRPr kumimoji="1" lang="it-IT" altLang="it-IT" sz="500">
                <a:latin typeface="Times New Roman" panose="02020603050405020304" pitchFamily="18" charset="0"/>
              </a:endParaRPr>
            </a:p>
            <a:p>
              <a:pPr algn="ctr" eaLnBrk="1" hangingPunct="1"/>
              <a:endParaRPr kumimoji="1" lang="it-IT" altLang="it-IT" sz="500">
                <a:latin typeface="Times New Roman" panose="02020603050405020304" pitchFamily="18" charset="0"/>
              </a:endParaRPr>
            </a:p>
            <a:p>
              <a:pPr algn="ctr" eaLnBrk="1" hangingPunct="1"/>
              <a:endParaRPr kumimoji="1" lang="it-IT" altLang="it-IT" sz="500">
                <a:latin typeface="Times New Roman" panose="02020603050405020304" pitchFamily="18" charset="0"/>
              </a:endParaRPr>
            </a:p>
          </p:txBody>
        </p:sp>
        <p:sp>
          <p:nvSpPr>
            <p:cNvPr id="646158" name="_s646158"/>
            <p:cNvSpPr>
              <a:spLocks noChangeArrowheads="1"/>
            </p:cNvSpPr>
            <p:nvPr/>
          </p:nvSpPr>
          <p:spPr bwMode="auto">
            <a:xfrm>
              <a:off x="1654" y="1730"/>
              <a:ext cx="866" cy="288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defRPr/>
              </a:pPr>
              <a:endParaRPr kumimoji="1" lang="it-IT" sz="500">
                <a:latin typeface="Times New Roman" charset="0"/>
                <a:ea typeface="ＭＳ Ｐゴシック" charset="0"/>
              </a:endParaRPr>
            </a:p>
            <a:p>
              <a:pPr algn="ctr">
                <a:defRPr/>
              </a:pPr>
              <a:endParaRPr kumimoji="1" lang="it-IT" sz="500">
                <a:latin typeface="Times New Roman" charset="0"/>
                <a:ea typeface="ＭＳ Ｐゴシック" charset="0"/>
              </a:endParaRPr>
            </a:p>
            <a:p>
              <a:pPr algn="ctr">
                <a:defRPr/>
              </a:pPr>
              <a:endParaRPr kumimoji="1" lang="it-IT" sz="500">
                <a:latin typeface="Times New Roman" charset="0"/>
                <a:ea typeface="ＭＳ Ｐゴシック" charset="0"/>
              </a:endParaRPr>
            </a:p>
          </p:txBody>
        </p:sp>
        <p:sp>
          <p:nvSpPr>
            <p:cNvPr id="646159" name="_s646159"/>
            <p:cNvSpPr>
              <a:spLocks noChangeArrowheads="1"/>
            </p:cNvSpPr>
            <p:nvPr/>
          </p:nvSpPr>
          <p:spPr bwMode="auto">
            <a:xfrm>
              <a:off x="2663" y="1730"/>
              <a:ext cx="863" cy="288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defRPr/>
              </a:pPr>
              <a:endParaRPr kumimoji="1" lang="it-IT" sz="500">
                <a:latin typeface="Times New Roman" charset="0"/>
                <a:ea typeface="ＭＳ Ｐゴシック" charset="0"/>
              </a:endParaRPr>
            </a:p>
            <a:p>
              <a:pPr algn="ctr">
                <a:defRPr/>
              </a:pPr>
              <a:endParaRPr kumimoji="1" lang="it-IT" sz="500">
                <a:latin typeface="Times New Roman" charset="0"/>
                <a:ea typeface="ＭＳ Ｐゴシック" charset="0"/>
              </a:endParaRPr>
            </a:p>
            <a:p>
              <a:pPr algn="ctr">
                <a:defRPr/>
              </a:pPr>
              <a:endParaRPr kumimoji="1" lang="it-IT" sz="500">
                <a:latin typeface="Times New Roman" charset="0"/>
                <a:ea typeface="ＭＳ Ｐゴシック" charset="0"/>
              </a:endParaRPr>
            </a:p>
          </p:txBody>
        </p:sp>
        <p:sp>
          <p:nvSpPr>
            <p:cNvPr id="317455" name="_s646160"/>
            <p:cNvSpPr>
              <a:spLocks noChangeArrowheads="1"/>
            </p:cNvSpPr>
            <p:nvPr/>
          </p:nvSpPr>
          <p:spPr bwMode="auto">
            <a:xfrm>
              <a:off x="3671" y="1730"/>
              <a:ext cx="864" cy="288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txBody>
            <a:bodyPr wrap="none" lIns="0" tIns="0" rIns="0" bIns="0" anchor="ctr"/>
            <a:lstStyle>
              <a:lvl1pPr eaLnBrk="0" hangingPunct="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/>
              <a:endParaRPr kumimoji="1" lang="it-IT" altLang="it-IT" sz="500">
                <a:latin typeface="Times New Roman" panose="02020603050405020304" pitchFamily="18" charset="0"/>
              </a:endParaRPr>
            </a:p>
            <a:p>
              <a:pPr algn="ctr" eaLnBrk="1" hangingPunct="1"/>
              <a:endParaRPr kumimoji="1" lang="it-IT" altLang="it-IT" sz="500">
                <a:latin typeface="Times New Roman" panose="02020603050405020304" pitchFamily="18" charset="0"/>
              </a:endParaRPr>
            </a:p>
            <a:p>
              <a:pPr algn="ctr" eaLnBrk="1" hangingPunct="1"/>
              <a:endParaRPr kumimoji="1" lang="it-IT" altLang="it-IT" sz="500">
                <a:latin typeface="Times New Roman" panose="02020603050405020304" pitchFamily="18" charset="0"/>
              </a:endParaRPr>
            </a:p>
          </p:txBody>
        </p:sp>
        <p:sp>
          <p:nvSpPr>
            <p:cNvPr id="646161" name="_s646161"/>
            <p:cNvSpPr>
              <a:spLocks noChangeArrowheads="1"/>
            </p:cNvSpPr>
            <p:nvPr/>
          </p:nvSpPr>
          <p:spPr bwMode="auto">
            <a:xfrm>
              <a:off x="1152" y="2162"/>
              <a:ext cx="863" cy="288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defRPr/>
              </a:pPr>
              <a:endParaRPr kumimoji="1" lang="it-IT" sz="500">
                <a:latin typeface="Times New Roman" charset="0"/>
                <a:ea typeface="ＭＳ Ｐゴシック" charset="0"/>
              </a:endParaRPr>
            </a:p>
            <a:p>
              <a:pPr algn="ctr">
                <a:defRPr/>
              </a:pPr>
              <a:endParaRPr kumimoji="1" lang="it-IT" sz="500">
                <a:latin typeface="Times New Roman" charset="0"/>
                <a:ea typeface="ＭＳ Ｐゴシック" charset="0"/>
              </a:endParaRPr>
            </a:p>
            <a:p>
              <a:pPr algn="ctr">
                <a:defRPr/>
              </a:pPr>
              <a:endParaRPr kumimoji="1" lang="it-IT" sz="500">
                <a:latin typeface="Times New Roman" charset="0"/>
                <a:ea typeface="ＭＳ Ｐゴシック" charset="0"/>
              </a:endParaRPr>
            </a:p>
          </p:txBody>
        </p:sp>
        <p:sp>
          <p:nvSpPr>
            <p:cNvPr id="646162" name="_s646162"/>
            <p:cNvSpPr>
              <a:spLocks noChangeArrowheads="1"/>
            </p:cNvSpPr>
            <p:nvPr/>
          </p:nvSpPr>
          <p:spPr bwMode="auto">
            <a:xfrm>
              <a:off x="2159" y="2162"/>
              <a:ext cx="863" cy="287"/>
            </a:xfrm>
            <a:prstGeom prst="roundRect">
              <a:avLst>
                <a:gd name="adj" fmla="val 16667"/>
              </a:avLst>
            </a:prstGeom>
            <a:solidFill>
              <a:srgbClr val="99CC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defRPr/>
              </a:pPr>
              <a:endParaRPr kumimoji="1" lang="it-IT" sz="500">
                <a:latin typeface="Times New Roman" charset="0"/>
                <a:ea typeface="ＭＳ Ｐゴシック" charset="0"/>
              </a:endParaRPr>
            </a:p>
            <a:p>
              <a:pPr algn="ctr">
                <a:defRPr/>
              </a:pPr>
              <a:endParaRPr kumimoji="1" lang="it-IT" sz="500">
                <a:latin typeface="Times New Roman" charset="0"/>
                <a:ea typeface="ＭＳ Ｐゴシック" charset="0"/>
              </a:endParaRPr>
            </a:p>
            <a:p>
              <a:pPr algn="ctr">
                <a:defRPr/>
              </a:pPr>
              <a:endParaRPr kumimoji="1" lang="it-IT" sz="500">
                <a:latin typeface="Times New Roman" charset="0"/>
                <a:ea typeface="ＭＳ Ｐゴシック" charset="0"/>
              </a:endParaRPr>
            </a:p>
          </p:txBody>
        </p:sp>
      </p:grpSp>
      <p:sp>
        <p:nvSpPr>
          <p:cNvPr id="646163" name="AutoShape 19"/>
          <p:cNvSpPr>
            <a:spLocks noChangeArrowheads="1"/>
          </p:cNvSpPr>
          <p:nvPr/>
        </p:nvSpPr>
        <p:spPr bwMode="auto">
          <a:xfrm>
            <a:off x="4343400" y="3429000"/>
            <a:ext cx="1143000" cy="9906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CCFFFF"/>
          </a:solidFill>
          <a:ln w="9525">
            <a:solidFill>
              <a:srgbClr val="000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>
              <a:defRPr/>
            </a:pPr>
            <a:endParaRPr lang="en-US">
              <a:latin typeface="Comic Sans MS" charset="0"/>
              <a:ea typeface="ＭＳ Ｐゴシック" charset="0"/>
            </a:endParaRPr>
          </a:p>
        </p:txBody>
      </p:sp>
      <p:sp>
        <p:nvSpPr>
          <p:cNvPr id="646164" name="Text Box 20"/>
          <p:cNvSpPr txBox="1">
            <a:spLocks noChangeArrowheads="1"/>
          </p:cNvSpPr>
          <p:nvPr/>
        </p:nvSpPr>
        <p:spPr bwMode="auto">
          <a:xfrm>
            <a:off x="1295400" y="4648200"/>
            <a:ext cx="73152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it-IT" altLang="it-IT" b="1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JOB DESCRIPTION</a:t>
            </a:r>
          </a:p>
          <a:p>
            <a:pPr algn="ctr" eaLnBrk="1" hangingPunct="1">
              <a:spcBef>
                <a:spcPct val="50000"/>
              </a:spcBef>
            </a:pPr>
            <a:r>
              <a:rPr kumimoji="1" lang="it-IT" altLang="it-IT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È un </a:t>
            </a:r>
            <a:r>
              <a:rPr kumimoji="1" lang="it-IT" altLang="it-IT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documento</a:t>
            </a:r>
            <a:r>
              <a:rPr kumimoji="1" lang="it-IT" altLang="it-IT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aziendale che formalizza il </a:t>
            </a:r>
            <a:r>
              <a:rPr kumimoji="1" lang="it-IT" altLang="it-IT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contributo atteso</a:t>
            </a:r>
            <a:r>
              <a:rPr kumimoji="1" lang="it-IT" altLang="it-IT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dall</a:t>
            </a:r>
            <a:r>
              <a:rPr kumimoji="1" lang="it-IT" altLang="it-IT" dirty="0">
                <a:latin typeface="Verdana" panose="020B0604030504040204" pitchFamily="34" charset="0"/>
                <a:cs typeface="Verdana" panose="020B0604030504040204" pitchFamily="34" charset="0"/>
              </a:rPr>
              <a:t>’</a:t>
            </a:r>
            <a:r>
              <a:rPr kumimoji="1" lang="it-IT" altLang="ja-JP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azienda nei confronti del titolare della posizione rispetto ad una posizione (</a:t>
            </a:r>
            <a:r>
              <a:rPr kumimoji="1" lang="it-IT" altLang="ja-JP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attività</a:t>
            </a:r>
            <a:r>
              <a:rPr kumimoji="1" lang="it-IT" altLang="ja-JP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  <a:endParaRPr kumimoji="1" lang="it-IT" altLang="it-IT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44875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9816"/>
            <a:ext cx="8137525" cy="1143000"/>
          </a:xfrm>
        </p:spPr>
        <p:txBody>
          <a:bodyPr lIns="0" tIns="0" rIns="0" bIns="0"/>
          <a:lstStyle/>
          <a:p>
            <a:pPr>
              <a:tabLst>
                <a:tab pos="534988" algn="l"/>
              </a:tabLst>
              <a:defRPr/>
            </a:pPr>
            <a:r>
              <a:rPr lang="it-IT" sz="2600" b="1" dirty="0">
                <a:latin typeface="Verdana" pitchFamily="34" charset="0"/>
              </a:rPr>
              <a:t>Il contenuto della Job </a:t>
            </a:r>
            <a:r>
              <a:rPr lang="it-IT" sz="2600" b="1" dirty="0" err="1">
                <a:latin typeface="Verdana" pitchFamily="34" charset="0"/>
              </a:rPr>
              <a:t>Description</a:t>
            </a:r>
            <a:r>
              <a:rPr lang="it-IT" sz="2600" b="1" dirty="0">
                <a:latin typeface="Verdana" pitchFamily="34" charset="0"/>
              </a:rPr>
              <a:t> </a:t>
            </a:r>
          </a:p>
        </p:txBody>
      </p:sp>
      <p:sp>
        <p:nvSpPr>
          <p:cNvPr id="648197" name="Text Box 5"/>
          <p:cNvSpPr txBox="1">
            <a:spLocks noChangeArrowheads="1"/>
          </p:cNvSpPr>
          <p:nvPr/>
        </p:nvSpPr>
        <p:spPr bwMode="auto">
          <a:xfrm>
            <a:off x="1143000" y="1908175"/>
            <a:ext cx="7772400" cy="432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marL="363538" indent="-363538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Clr>
                <a:srgbClr val="000066"/>
              </a:buClr>
              <a:buFontTx/>
              <a:buChar char="•"/>
            </a:pPr>
            <a:r>
              <a:rPr kumimoji="1" lang="it-IT" altLang="it-IT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Il </a:t>
            </a:r>
            <a:r>
              <a:rPr kumimoji="1" lang="it-IT" altLang="it-IT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nome</a:t>
            </a:r>
            <a:r>
              <a:rPr kumimoji="1" lang="it-IT" altLang="it-IT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della posizione (</a:t>
            </a:r>
            <a:r>
              <a:rPr kumimoji="1" lang="it-IT" altLang="it-IT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Job Title</a:t>
            </a:r>
            <a:r>
              <a:rPr kumimoji="1" lang="it-IT" altLang="it-IT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 e la sua </a:t>
            </a:r>
            <a:r>
              <a:rPr kumimoji="1" lang="it-IT" altLang="it-IT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collocazione organizzativa</a:t>
            </a:r>
            <a:r>
              <a:rPr kumimoji="1" lang="it-IT" altLang="it-IT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(unità di appartenenza, collocazione </a:t>
            </a:r>
            <a:r>
              <a:rPr kumimoji="1" lang="it-IT" altLang="it-IT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nell</a:t>
            </a:r>
            <a:r>
              <a:rPr kumimoji="1" lang="ja-JP" altLang="it-IT" dirty="0">
                <a:latin typeface="Verdana" panose="020B0604030504040204" pitchFamily="34" charset="0"/>
                <a:cs typeface="Verdana" panose="020B0604030504040204" pitchFamily="34" charset="0"/>
              </a:rPr>
              <a:t>’</a:t>
            </a:r>
            <a:r>
              <a:rPr kumimoji="1" lang="it-IT" altLang="ja-JP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organigramma)</a:t>
            </a:r>
          </a:p>
          <a:p>
            <a:pPr eaLnBrk="1" hangingPunct="1">
              <a:spcBef>
                <a:spcPct val="50000"/>
              </a:spcBef>
              <a:buClr>
                <a:srgbClr val="000066"/>
              </a:buClr>
            </a:pPr>
            <a:endParaRPr kumimoji="1" lang="it-IT" altLang="it-IT" sz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eaLnBrk="1" hangingPunct="1">
              <a:spcBef>
                <a:spcPct val="50000"/>
              </a:spcBef>
              <a:buClr>
                <a:srgbClr val="000066"/>
              </a:buClr>
              <a:buFontTx/>
              <a:buChar char="•"/>
            </a:pPr>
            <a:r>
              <a:rPr kumimoji="1" lang="it-IT" altLang="it-IT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Lo </a:t>
            </a:r>
            <a:r>
              <a:rPr kumimoji="1" lang="it-IT" altLang="it-IT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scopo</a:t>
            </a:r>
            <a:r>
              <a:rPr kumimoji="1" lang="it-IT" altLang="it-IT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o </a:t>
            </a:r>
            <a:r>
              <a:rPr kumimoji="1" lang="it-IT" altLang="it-IT" i="1" u="sng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Mission</a:t>
            </a:r>
            <a:r>
              <a:rPr kumimoji="1" lang="it-IT" altLang="it-IT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(la ragione d</a:t>
            </a:r>
            <a:r>
              <a:rPr kumimoji="1" lang="ja-JP" altLang="it-IT" dirty="0">
                <a:latin typeface="Verdana" panose="020B0604030504040204" pitchFamily="34" charset="0"/>
                <a:cs typeface="Verdana" panose="020B0604030504040204" pitchFamily="34" charset="0"/>
              </a:rPr>
              <a:t>’</a:t>
            </a:r>
            <a:r>
              <a:rPr kumimoji="1" lang="it-IT" altLang="ja-JP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essere della posizione nel contesto aziendale: principali aree di risultato e/o ambiti di attività)</a:t>
            </a:r>
          </a:p>
          <a:p>
            <a:pPr eaLnBrk="1" hangingPunct="1">
              <a:spcBef>
                <a:spcPct val="50000"/>
              </a:spcBef>
              <a:buClr>
                <a:srgbClr val="000066"/>
              </a:buClr>
            </a:pPr>
            <a:endParaRPr kumimoji="1" lang="it-IT" altLang="it-IT" sz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eaLnBrk="1" hangingPunct="1">
              <a:spcBef>
                <a:spcPct val="50000"/>
              </a:spcBef>
              <a:buClr>
                <a:srgbClr val="000066"/>
              </a:buClr>
              <a:buFontTx/>
              <a:buChar char="•"/>
            </a:pPr>
            <a:r>
              <a:rPr kumimoji="1" lang="it-IT" altLang="it-IT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Le </a:t>
            </a:r>
            <a:r>
              <a:rPr kumimoji="1" lang="it-IT" altLang="it-IT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attività</a:t>
            </a:r>
            <a:r>
              <a:rPr kumimoji="1" lang="it-IT" altLang="it-IT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(i compiti/le operazioni fondamentali da compiere per raggiungere gli obiettivi)</a:t>
            </a:r>
          </a:p>
          <a:p>
            <a:pPr eaLnBrk="1" hangingPunct="1">
              <a:spcBef>
                <a:spcPct val="50000"/>
              </a:spcBef>
              <a:buClr>
                <a:srgbClr val="000066"/>
              </a:buClr>
            </a:pPr>
            <a:endParaRPr kumimoji="1" lang="it-IT" altLang="it-IT" sz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eaLnBrk="1" hangingPunct="1">
              <a:spcBef>
                <a:spcPct val="50000"/>
              </a:spcBef>
              <a:buClr>
                <a:srgbClr val="000066"/>
              </a:buClr>
              <a:buFontTx/>
              <a:buChar char="•"/>
            </a:pPr>
            <a:r>
              <a:rPr kumimoji="1" lang="it-IT" altLang="it-IT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Le </a:t>
            </a:r>
            <a:r>
              <a:rPr kumimoji="1" lang="it-IT" altLang="it-IT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responsabilità</a:t>
            </a:r>
            <a:r>
              <a:rPr kumimoji="1" lang="it-IT" altLang="it-IT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(la scomposizione dello scopo nei diversi </a:t>
            </a:r>
            <a:r>
              <a:rPr kumimoji="1" lang="it-IT" altLang="it-IT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obiettivi</a:t>
            </a:r>
            <a:r>
              <a:rPr kumimoji="1" lang="it-IT" altLang="it-IT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da conseguire)</a:t>
            </a:r>
          </a:p>
        </p:txBody>
      </p:sp>
    </p:spTree>
    <p:extLst>
      <p:ext uri="{BB962C8B-B14F-4D97-AF65-F5344CB8AC3E}">
        <p14:creationId xmlns:p14="http://schemas.microsoft.com/office/powerpoint/2010/main" val="30172447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304800"/>
            <a:ext cx="6477000" cy="1143000"/>
          </a:xfrm>
        </p:spPr>
        <p:txBody>
          <a:bodyPr lIns="0" tIns="0" rIns="0" bIns="0"/>
          <a:lstStyle/>
          <a:p>
            <a:pPr>
              <a:tabLst>
                <a:tab pos="534988" algn="l"/>
              </a:tabLst>
            </a:pPr>
            <a:r>
              <a:rPr lang="it-IT" altLang="it-IT" sz="2600" b="1" dirty="0">
                <a:latin typeface="Verdana" pitchFamily="34" charset="0"/>
              </a:rPr>
              <a:t>La Job </a:t>
            </a:r>
            <a:r>
              <a:rPr lang="ja-JP" altLang="it-IT" sz="2600" b="1" dirty="0">
                <a:latin typeface="Verdana" pitchFamily="34" charset="0"/>
              </a:rPr>
              <a:t>“</a:t>
            </a:r>
            <a:r>
              <a:rPr lang="it-IT" altLang="ja-JP" sz="2600" b="1" dirty="0">
                <a:latin typeface="Verdana" pitchFamily="34" charset="0"/>
              </a:rPr>
              <a:t>ai minimi termini</a:t>
            </a:r>
            <a:r>
              <a:rPr lang="ja-JP" altLang="it-IT" sz="2600" b="1" dirty="0">
                <a:latin typeface="Verdana" pitchFamily="34" charset="0"/>
              </a:rPr>
              <a:t>”</a:t>
            </a:r>
            <a:endParaRPr lang="it-IT" altLang="it-IT" sz="2600" b="1" dirty="0">
              <a:latin typeface="Verdana" pitchFamily="34" charset="0"/>
            </a:endParaRPr>
          </a:p>
        </p:txBody>
      </p:sp>
      <p:sp>
        <p:nvSpPr>
          <p:cNvPr id="650245" name="Rectangle 5"/>
          <p:cNvSpPr>
            <a:spLocks noChangeArrowheads="1"/>
          </p:cNvSpPr>
          <p:nvPr/>
        </p:nvSpPr>
        <p:spPr bwMode="auto">
          <a:xfrm>
            <a:off x="1219200" y="1828800"/>
            <a:ext cx="7467600" cy="457200"/>
          </a:xfrm>
          <a:prstGeom prst="rect">
            <a:avLst/>
          </a:prstGeom>
          <a:noFill/>
          <a:ln w="9525">
            <a:solidFill>
              <a:srgbClr val="00008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CCFFFF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>
              <a:defRPr/>
            </a:pPr>
            <a:r>
              <a:rPr kumimoji="1" lang="it-IT" sz="1800" b="1" dirty="0">
                <a:solidFill>
                  <a:srgbClr val="000099"/>
                </a:solidFill>
                <a:latin typeface="ITC Avant Garde Gothic" charset="0"/>
                <a:ea typeface="ＭＳ Ｐゴシック" charset="0"/>
              </a:rPr>
              <a:t> </a:t>
            </a:r>
            <a:r>
              <a:rPr kumimoji="1" lang="it-IT" sz="1800" b="1" dirty="0">
                <a:latin typeface="ITC Avant Garde Gothic" charset="0"/>
                <a:ea typeface="ＭＳ Ｐゴシック" charset="0"/>
              </a:rPr>
              <a:t>JOB TITLE</a:t>
            </a:r>
          </a:p>
        </p:txBody>
      </p:sp>
      <p:sp>
        <p:nvSpPr>
          <p:cNvPr id="650246" name="Rectangle 6"/>
          <p:cNvSpPr>
            <a:spLocks noChangeArrowheads="1"/>
          </p:cNvSpPr>
          <p:nvPr/>
        </p:nvSpPr>
        <p:spPr bwMode="auto">
          <a:xfrm>
            <a:off x="1219200" y="2590800"/>
            <a:ext cx="7467600" cy="457200"/>
          </a:xfrm>
          <a:prstGeom prst="rect">
            <a:avLst/>
          </a:prstGeom>
          <a:noFill/>
          <a:ln w="9525">
            <a:solidFill>
              <a:srgbClr val="00008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CCFFFF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>
            <a:lvl1pPr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kumimoji="1" lang="it-IT" altLang="it-IT" sz="1800" b="1" dirty="0">
                <a:solidFill>
                  <a:srgbClr val="000099"/>
                </a:solidFill>
                <a:latin typeface="ITC Avant Garde Gothic" pitchFamily="34" charset="0"/>
              </a:rPr>
              <a:t> </a:t>
            </a:r>
            <a:r>
              <a:rPr kumimoji="1" lang="it-IT" altLang="it-IT" sz="1800" b="1" dirty="0">
                <a:latin typeface="ITC Avant Garde Gothic" pitchFamily="34" charset="0"/>
              </a:rPr>
              <a:t>UNITÁ ORGANIZZATIVA</a:t>
            </a:r>
          </a:p>
        </p:txBody>
      </p:sp>
      <p:sp>
        <p:nvSpPr>
          <p:cNvPr id="650247" name="Rectangle 7"/>
          <p:cNvSpPr>
            <a:spLocks noChangeArrowheads="1"/>
          </p:cNvSpPr>
          <p:nvPr/>
        </p:nvSpPr>
        <p:spPr bwMode="auto">
          <a:xfrm>
            <a:off x="1219200" y="3352800"/>
            <a:ext cx="7467600" cy="457200"/>
          </a:xfrm>
          <a:prstGeom prst="rect">
            <a:avLst/>
          </a:prstGeom>
          <a:noFill/>
          <a:ln w="9525">
            <a:solidFill>
              <a:srgbClr val="00008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CCFFFF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>
              <a:defRPr/>
            </a:pPr>
            <a:r>
              <a:rPr kumimoji="1" lang="it-IT" sz="1800" b="1" dirty="0">
                <a:solidFill>
                  <a:srgbClr val="000099"/>
                </a:solidFill>
                <a:latin typeface="ITC Avant Garde Gothic" charset="0"/>
                <a:ea typeface="ＭＳ Ｐゴシック" charset="0"/>
              </a:rPr>
              <a:t> </a:t>
            </a:r>
            <a:r>
              <a:rPr kumimoji="1" lang="it-IT" sz="1800" b="1" dirty="0">
                <a:latin typeface="ITC Avant Garde Gothic" charset="0"/>
                <a:ea typeface="ＭＳ Ｐゴシック" charset="0"/>
              </a:rPr>
              <a:t>MISSION</a:t>
            </a:r>
          </a:p>
        </p:txBody>
      </p:sp>
      <p:sp>
        <p:nvSpPr>
          <p:cNvPr id="650248" name="Rectangle 8"/>
          <p:cNvSpPr>
            <a:spLocks noChangeArrowheads="1"/>
          </p:cNvSpPr>
          <p:nvPr/>
        </p:nvSpPr>
        <p:spPr bwMode="auto">
          <a:xfrm>
            <a:off x="1219200" y="4114800"/>
            <a:ext cx="7467600" cy="1981200"/>
          </a:xfrm>
          <a:prstGeom prst="rect">
            <a:avLst/>
          </a:prstGeom>
          <a:noFill/>
          <a:ln w="9525">
            <a:solidFill>
              <a:srgbClr val="00008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CCFFFF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>
            <a:lvl1pPr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kumimoji="1" lang="it-IT" altLang="it-IT" sz="1800" b="1" dirty="0">
                <a:solidFill>
                  <a:srgbClr val="000099"/>
                </a:solidFill>
                <a:latin typeface="ITC Avant Garde Gothic" pitchFamily="34" charset="0"/>
              </a:rPr>
              <a:t> </a:t>
            </a:r>
            <a:r>
              <a:rPr kumimoji="1" lang="it-IT" altLang="it-IT" sz="1800" b="1" dirty="0">
                <a:latin typeface="ITC Avant Garde Gothic" pitchFamily="34" charset="0"/>
              </a:rPr>
              <a:t>ATTIVITÁ/ RESPONSABILITÁ</a:t>
            </a:r>
          </a:p>
          <a:p>
            <a:pPr eaLnBrk="1" hangingPunct="1"/>
            <a:endParaRPr kumimoji="1" lang="it-IT" altLang="it-IT" sz="1800" b="1" dirty="0">
              <a:solidFill>
                <a:srgbClr val="000099"/>
              </a:solidFill>
              <a:latin typeface="ITC Avant Garde Gothic" pitchFamily="34" charset="0"/>
            </a:endParaRPr>
          </a:p>
          <a:p>
            <a:pPr eaLnBrk="1" hangingPunct="1"/>
            <a:endParaRPr kumimoji="1" lang="it-IT" altLang="it-IT" sz="1800" b="1" dirty="0">
              <a:solidFill>
                <a:srgbClr val="000099"/>
              </a:solidFill>
              <a:latin typeface="ITC Avant Garde Gothic" pitchFamily="34" charset="0"/>
            </a:endParaRPr>
          </a:p>
          <a:p>
            <a:pPr eaLnBrk="1" hangingPunct="1"/>
            <a:endParaRPr kumimoji="1" lang="it-IT" altLang="it-IT" sz="1800" b="1" dirty="0">
              <a:solidFill>
                <a:srgbClr val="000099"/>
              </a:solidFill>
              <a:latin typeface="ITC Avant Garde Gothic" pitchFamily="34" charset="0"/>
            </a:endParaRPr>
          </a:p>
          <a:p>
            <a:pPr eaLnBrk="1" hangingPunct="1"/>
            <a:endParaRPr kumimoji="1" lang="it-IT" altLang="it-IT" sz="1800" b="1" dirty="0">
              <a:solidFill>
                <a:srgbClr val="000099"/>
              </a:solidFill>
              <a:latin typeface="ITC Avant Garde Gothic" pitchFamily="34" charset="0"/>
            </a:endParaRPr>
          </a:p>
          <a:p>
            <a:pPr eaLnBrk="1" hangingPunct="1"/>
            <a:endParaRPr kumimoji="1" lang="it-IT" altLang="it-IT" sz="1800" b="1" dirty="0">
              <a:solidFill>
                <a:srgbClr val="000099"/>
              </a:solidFill>
              <a:latin typeface="ITC Avant Garde Gothic" pitchFamily="34" charset="0"/>
            </a:endParaRPr>
          </a:p>
          <a:p>
            <a:pPr eaLnBrk="1" hangingPunct="1"/>
            <a:endParaRPr kumimoji="1" lang="it-IT" altLang="it-IT" sz="1800" b="1" dirty="0">
              <a:solidFill>
                <a:srgbClr val="000099"/>
              </a:solidFill>
              <a:latin typeface="ITC Avant Garde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96856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304800"/>
            <a:ext cx="6629400" cy="1143000"/>
          </a:xfrm>
        </p:spPr>
        <p:txBody>
          <a:bodyPr lIns="0" tIns="0" rIns="0" bIns="0"/>
          <a:lstStyle/>
          <a:p>
            <a:pPr>
              <a:tabLst>
                <a:tab pos="534988" algn="l"/>
              </a:tabLst>
              <a:defRPr/>
            </a:pPr>
            <a:r>
              <a:rPr lang="it-IT" sz="2600" b="1" dirty="0">
                <a:latin typeface="Verdana" pitchFamily="34" charset="0"/>
              </a:rPr>
              <a:t>A cosa serve la </a:t>
            </a:r>
            <a:br>
              <a:rPr lang="it-IT" sz="2600" b="1" dirty="0">
                <a:latin typeface="Verdana" pitchFamily="34" charset="0"/>
              </a:rPr>
            </a:br>
            <a:r>
              <a:rPr lang="it-IT" sz="2600" b="1" dirty="0">
                <a:latin typeface="Verdana" pitchFamily="34" charset="0"/>
              </a:rPr>
              <a:t>Job </a:t>
            </a:r>
            <a:r>
              <a:rPr lang="it-IT" sz="2600" b="1" dirty="0" err="1">
                <a:latin typeface="Verdana" pitchFamily="34" charset="0"/>
              </a:rPr>
              <a:t>Description</a:t>
            </a:r>
            <a:r>
              <a:rPr lang="it-IT" sz="2600" b="1" dirty="0">
                <a:latin typeface="Verdana" pitchFamily="34" charset="0"/>
              </a:rPr>
              <a:t>?? </a:t>
            </a:r>
          </a:p>
        </p:txBody>
      </p:sp>
      <p:sp>
        <p:nvSpPr>
          <p:cNvPr id="654341" name="Text Box 5"/>
          <p:cNvSpPr txBox="1">
            <a:spLocks noChangeArrowheads="1"/>
          </p:cNvSpPr>
          <p:nvPr/>
        </p:nvSpPr>
        <p:spPr bwMode="auto">
          <a:xfrm>
            <a:off x="914400" y="2088106"/>
            <a:ext cx="8153400" cy="4581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marL="342900" indent="-3429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1pPr>
            <a:lvl2pPr marL="449263" indent="-269875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9pPr>
          </a:lstStyle>
          <a:p>
            <a:pPr lvl="1" algn="just" eaLnBrk="1" hangingPunct="1">
              <a:spcBef>
                <a:spcPct val="50000"/>
              </a:spcBef>
              <a:buFontTx/>
              <a:buChar char="•"/>
            </a:pPr>
            <a:r>
              <a:rPr kumimoji="1" lang="it-IT" altLang="it-IT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Chiarisce le </a:t>
            </a:r>
            <a:r>
              <a:rPr kumimoji="1" lang="it-IT" altLang="it-IT" sz="1800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aspettative aziendali</a:t>
            </a:r>
            <a:r>
              <a:rPr kumimoji="1" lang="it-IT" altLang="it-IT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(COSA: attività)</a:t>
            </a:r>
          </a:p>
          <a:p>
            <a:pPr lvl="1" algn="just" eaLnBrk="1" hangingPunct="1">
              <a:lnSpc>
                <a:spcPct val="70000"/>
              </a:lnSpc>
              <a:spcBef>
                <a:spcPct val="50000"/>
              </a:spcBef>
            </a:pPr>
            <a:r>
              <a:rPr kumimoji="1" lang="it-IT" altLang="it-IT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- </a:t>
            </a:r>
            <a:r>
              <a:rPr kumimoji="1" lang="it-IT" altLang="it-IT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al collaboratore</a:t>
            </a:r>
          </a:p>
          <a:p>
            <a:pPr lvl="1" algn="just" eaLnBrk="1" hangingPunct="1">
              <a:lnSpc>
                <a:spcPct val="70000"/>
              </a:lnSpc>
              <a:spcBef>
                <a:spcPct val="50000"/>
              </a:spcBef>
            </a:pPr>
            <a:r>
              <a:rPr kumimoji="1" lang="it-IT" altLang="it-IT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- al capo</a:t>
            </a:r>
          </a:p>
          <a:p>
            <a:pPr lvl="1" algn="just" eaLnBrk="1" hangingPunct="1">
              <a:lnSpc>
                <a:spcPct val="70000"/>
              </a:lnSpc>
              <a:spcBef>
                <a:spcPct val="50000"/>
              </a:spcBef>
            </a:pPr>
            <a:r>
              <a:rPr kumimoji="1" lang="it-IT" altLang="it-IT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- all</a:t>
            </a:r>
            <a:r>
              <a:rPr kumimoji="1" lang="it-IT" altLang="it-IT" sz="1600" dirty="0">
                <a:latin typeface="Verdana" panose="020B0604030504040204" pitchFamily="34" charset="0"/>
                <a:cs typeface="Verdana" panose="020B0604030504040204" pitchFamily="34" charset="0"/>
              </a:rPr>
              <a:t>’</a:t>
            </a:r>
            <a:r>
              <a:rPr kumimoji="1" lang="it-IT" altLang="ja-JP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azienda</a:t>
            </a:r>
          </a:p>
          <a:p>
            <a:pPr lvl="1" algn="just" eaLnBrk="1" hangingPunct="1">
              <a:spcBef>
                <a:spcPct val="50000"/>
              </a:spcBef>
            </a:pPr>
            <a:endParaRPr kumimoji="1" lang="it-IT" altLang="it-IT" sz="5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1" algn="just" eaLnBrk="1" hangingPunct="1">
              <a:spcBef>
                <a:spcPct val="50000"/>
              </a:spcBef>
              <a:buFontTx/>
              <a:buChar char="•"/>
            </a:pPr>
            <a:r>
              <a:rPr kumimoji="1" lang="it-IT" altLang="it-IT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Offre </a:t>
            </a:r>
            <a:r>
              <a:rPr kumimoji="1" lang="it-IT" altLang="it-IT" sz="1800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chiarezza organizzativa</a:t>
            </a:r>
          </a:p>
          <a:p>
            <a:pPr lvl="1" algn="just" eaLnBrk="1" hangingPunct="1">
              <a:lnSpc>
                <a:spcPct val="70000"/>
              </a:lnSpc>
              <a:spcBef>
                <a:spcPct val="50000"/>
              </a:spcBef>
            </a:pPr>
            <a:r>
              <a:rPr kumimoji="1" lang="it-IT" altLang="it-IT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- </a:t>
            </a:r>
            <a:r>
              <a:rPr kumimoji="1" lang="it-IT" altLang="it-IT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confini fra i ruoli (sovrapposizioni, </a:t>
            </a:r>
            <a:r>
              <a:rPr kumimoji="1" lang="ja-JP" altLang="it-IT" sz="1600" dirty="0">
                <a:latin typeface="Verdana" panose="020B0604030504040204" pitchFamily="34" charset="0"/>
                <a:cs typeface="Verdana" panose="020B0604030504040204" pitchFamily="34" charset="0"/>
              </a:rPr>
              <a:t>“</a:t>
            </a:r>
            <a:r>
              <a:rPr kumimoji="1" lang="it-IT" altLang="ja-JP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buchi</a:t>
            </a:r>
            <a:r>
              <a:rPr kumimoji="1" lang="ja-JP" altLang="it-IT" sz="1600" dirty="0">
                <a:latin typeface="Verdana" panose="020B0604030504040204" pitchFamily="34" charset="0"/>
                <a:cs typeface="Verdana" panose="020B0604030504040204" pitchFamily="34" charset="0"/>
              </a:rPr>
              <a:t>”</a:t>
            </a:r>
            <a:r>
              <a:rPr kumimoji="1" lang="it-IT" altLang="ja-JP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pPr lvl="1" algn="just" eaLnBrk="1" hangingPunct="1">
              <a:lnSpc>
                <a:spcPct val="70000"/>
              </a:lnSpc>
              <a:spcBef>
                <a:spcPct val="50000"/>
              </a:spcBef>
            </a:pPr>
            <a:r>
              <a:rPr kumimoji="1" lang="it-IT" altLang="it-IT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- esigenze di integrazione e meccanismi di coordinamento</a:t>
            </a:r>
          </a:p>
          <a:p>
            <a:pPr lvl="1" algn="just" eaLnBrk="1" hangingPunct="1">
              <a:lnSpc>
                <a:spcPct val="70000"/>
              </a:lnSpc>
              <a:spcBef>
                <a:spcPct val="50000"/>
              </a:spcBef>
            </a:pPr>
            <a:r>
              <a:rPr kumimoji="1" lang="it-IT" altLang="it-IT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- collegamenti tra posizioni (processi)</a:t>
            </a:r>
          </a:p>
          <a:p>
            <a:pPr lvl="1" algn="just" eaLnBrk="1" hangingPunct="1">
              <a:lnSpc>
                <a:spcPct val="70000"/>
              </a:lnSpc>
              <a:spcBef>
                <a:spcPct val="50000"/>
              </a:spcBef>
            </a:pPr>
            <a:endParaRPr kumimoji="1" lang="it-IT" altLang="it-IT" sz="5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1" algn="just" eaLnBrk="1" hangingPunct="1">
              <a:lnSpc>
                <a:spcPct val="70000"/>
              </a:lnSpc>
              <a:spcBef>
                <a:spcPct val="50000"/>
              </a:spcBef>
              <a:buFontTx/>
              <a:buChar char="•"/>
            </a:pPr>
            <a:r>
              <a:rPr kumimoji="1" lang="it-IT" altLang="it-IT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Raccoglie le </a:t>
            </a:r>
            <a:r>
              <a:rPr kumimoji="1" lang="it-IT" altLang="it-IT" sz="1800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informazioni di base</a:t>
            </a:r>
            <a:r>
              <a:rPr kumimoji="1" lang="it-IT" altLang="it-IT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per alimentare i sistemi:</a:t>
            </a:r>
          </a:p>
          <a:p>
            <a:pPr lvl="1" algn="just" eaLnBrk="1" hangingPunct="1">
              <a:lnSpc>
                <a:spcPct val="70000"/>
              </a:lnSpc>
              <a:spcBef>
                <a:spcPct val="50000"/>
              </a:spcBef>
            </a:pPr>
            <a:r>
              <a:rPr kumimoji="1" lang="it-IT" altLang="it-IT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- </a:t>
            </a:r>
            <a:r>
              <a:rPr kumimoji="1" lang="it-IT" altLang="it-IT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 gestione del personale (valutazione delle posizioni, delle prestazioni …)</a:t>
            </a:r>
          </a:p>
          <a:p>
            <a:pPr lvl="1" algn="just" eaLnBrk="1" hangingPunct="1">
              <a:lnSpc>
                <a:spcPct val="70000"/>
              </a:lnSpc>
              <a:spcBef>
                <a:spcPct val="50000"/>
              </a:spcBef>
            </a:pPr>
            <a:r>
              <a:rPr kumimoji="1" lang="it-IT" altLang="it-IT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- di programmazione e controllo</a:t>
            </a:r>
          </a:p>
          <a:p>
            <a:pPr lvl="1" algn="just" eaLnBrk="1" hangingPunct="1">
              <a:lnSpc>
                <a:spcPct val="70000"/>
              </a:lnSpc>
              <a:spcBef>
                <a:spcPct val="50000"/>
              </a:spcBef>
            </a:pPr>
            <a:r>
              <a:rPr kumimoji="1" lang="it-IT" altLang="it-IT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- informativi (dati/informazioni necessarie, processi interessati)</a:t>
            </a:r>
          </a:p>
          <a:p>
            <a:pPr lvl="1" algn="just" eaLnBrk="1" hangingPunct="1">
              <a:lnSpc>
                <a:spcPct val="70000"/>
              </a:lnSpc>
              <a:spcBef>
                <a:spcPct val="50000"/>
              </a:spcBef>
            </a:pPr>
            <a:r>
              <a:rPr kumimoji="1" lang="it-IT" altLang="it-IT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- …</a:t>
            </a:r>
          </a:p>
        </p:txBody>
      </p:sp>
      <p:sp>
        <p:nvSpPr>
          <p:cNvPr id="654342" name="AutoShape 6"/>
          <p:cNvSpPr>
            <a:spLocks noChangeArrowheads="1"/>
          </p:cNvSpPr>
          <p:nvPr/>
        </p:nvSpPr>
        <p:spPr bwMode="auto">
          <a:xfrm>
            <a:off x="6400800" y="2582416"/>
            <a:ext cx="2209800" cy="990600"/>
          </a:xfrm>
          <a:prstGeom prst="foldedCorner">
            <a:avLst>
              <a:gd name="adj" fmla="val 12500"/>
            </a:avLst>
          </a:prstGeom>
          <a:ln>
            <a:headEnd/>
            <a:tailEnd/>
          </a:ln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0" tIns="0" rIns="0" bIns="0" anchor="ctr"/>
          <a:lstStyle>
            <a:lvl1pPr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kumimoji="1" lang="it-IT" altLang="it-IT" sz="1800" b="1" dirty="0">
                <a:solidFill>
                  <a:srgbClr val="990000"/>
                </a:solidFill>
                <a:latin typeface="ITC Avant Garde Gothic" pitchFamily="34" charset="0"/>
              </a:rPr>
              <a:t>FINALIT</a:t>
            </a:r>
            <a:r>
              <a:rPr kumimoji="1" lang="it-IT" altLang="it-IT" sz="1800" b="1" dirty="0">
                <a:solidFill>
                  <a:srgbClr val="990000"/>
                </a:solidFill>
                <a:latin typeface="ITC Avant Garde Gothic" pitchFamily="34" charset="0"/>
                <a:cs typeface="Times New Roman" panose="02020603050405020304" pitchFamily="18" charset="0"/>
              </a:rPr>
              <a:t>Á </a:t>
            </a:r>
          </a:p>
          <a:p>
            <a:pPr algn="ctr" eaLnBrk="1" hangingPunct="1"/>
            <a:r>
              <a:rPr kumimoji="1" lang="it-IT" altLang="it-IT" sz="1800" b="1" dirty="0">
                <a:solidFill>
                  <a:srgbClr val="990000"/>
                </a:solidFill>
                <a:latin typeface="ITC Avant Garde Gothic" pitchFamily="34" charset="0"/>
                <a:cs typeface="Times New Roman" panose="02020603050405020304" pitchFamily="18" charset="0"/>
              </a:rPr>
              <a:t>ORGANIZZATIVE</a:t>
            </a:r>
          </a:p>
        </p:txBody>
      </p:sp>
    </p:spTree>
    <p:extLst>
      <p:ext uri="{BB962C8B-B14F-4D97-AF65-F5344CB8AC3E}">
        <p14:creationId xmlns:p14="http://schemas.microsoft.com/office/powerpoint/2010/main" val="35097379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971600" y="485800"/>
            <a:ext cx="7465640" cy="1143000"/>
          </a:xfrm>
        </p:spPr>
        <p:txBody>
          <a:bodyPr lIns="0" tIns="0" rIns="0" bIns="0"/>
          <a:lstStyle/>
          <a:p>
            <a:pPr>
              <a:tabLst>
                <a:tab pos="534988" algn="l"/>
              </a:tabLst>
            </a:pPr>
            <a:r>
              <a:rPr lang="it-IT" altLang="it-IT" sz="2600" b="1" dirty="0">
                <a:latin typeface="Verdana" pitchFamily="34" charset="0"/>
              </a:rPr>
              <a:t>La JD </a:t>
            </a:r>
            <a:r>
              <a:rPr lang="ja-JP" altLang="it-IT" sz="2600" b="1" dirty="0">
                <a:latin typeface="Verdana" pitchFamily="34" charset="0"/>
              </a:rPr>
              <a:t>“</a:t>
            </a:r>
            <a:r>
              <a:rPr lang="it-IT" altLang="ja-JP" sz="2600" b="1" dirty="0">
                <a:latin typeface="Verdana" pitchFamily="34" charset="0"/>
              </a:rPr>
              <a:t>tradizionale esprime tutto? </a:t>
            </a:r>
            <a:endParaRPr lang="it-IT" altLang="it-IT" sz="2600" b="1" dirty="0">
              <a:latin typeface="Verdana" pitchFamily="34" charset="0"/>
            </a:endParaRPr>
          </a:p>
        </p:txBody>
      </p:sp>
      <p:grpSp>
        <p:nvGrpSpPr>
          <p:cNvPr id="327682" name="Group 5"/>
          <p:cNvGrpSpPr>
            <a:grpSpLocks noChangeAspect="1"/>
          </p:cNvGrpSpPr>
          <p:nvPr/>
        </p:nvGrpSpPr>
        <p:grpSpPr bwMode="auto">
          <a:xfrm>
            <a:off x="990600" y="1949152"/>
            <a:ext cx="2971800" cy="1828800"/>
            <a:chOff x="624" y="1056"/>
            <a:chExt cx="1872" cy="1152"/>
          </a:xfrm>
        </p:grpSpPr>
        <p:sp>
          <p:nvSpPr>
            <p:cNvPr id="656390" name="AutoShape 6"/>
            <p:cNvSpPr>
              <a:spLocks noChangeAspect="1" noChangeArrowheads="1" noTextEdit="1"/>
            </p:cNvSpPr>
            <p:nvPr/>
          </p:nvSpPr>
          <p:spPr bwMode="auto">
            <a:xfrm>
              <a:off x="624" y="1056"/>
              <a:ext cx="1872" cy="11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>
                <a:defRPr/>
              </a:pPr>
              <a:endParaRPr lang="en-US">
                <a:latin typeface="Comic Sans MS" charset="0"/>
                <a:ea typeface="ＭＳ Ｐゴシック" charset="0"/>
              </a:endParaRPr>
            </a:p>
          </p:txBody>
        </p:sp>
        <p:cxnSp>
          <p:nvCxnSpPr>
            <p:cNvPr id="327693" name="_s656391"/>
            <p:cNvCxnSpPr>
              <a:cxnSpLocks noChangeShapeType="1"/>
              <a:stCxn id="656409" idx="0"/>
              <a:endCxn id="327705" idx="2"/>
            </p:cNvCxnSpPr>
            <p:nvPr/>
          </p:nvCxnSpPr>
          <p:spPr bwMode="auto">
            <a:xfrm rot="5400000" flipH="1">
              <a:off x="2066" y="1655"/>
              <a:ext cx="144" cy="386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7694" name="_s656392"/>
            <p:cNvCxnSpPr>
              <a:cxnSpLocks noChangeShapeType="1"/>
              <a:stCxn id="327710" idx="0"/>
              <a:endCxn id="327705" idx="2"/>
            </p:cNvCxnSpPr>
            <p:nvPr/>
          </p:nvCxnSpPr>
          <p:spPr bwMode="auto">
            <a:xfrm rot="5400000" flipH="1">
              <a:off x="1874" y="1847"/>
              <a:ext cx="144" cy="1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7695" name="_s656393"/>
            <p:cNvCxnSpPr>
              <a:cxnSpLocks noChangeShapeType="1"/>
              <a:stCxn id="656407" idx="0"/>
              <a:endCxn id="327705" idx="2"/>
            </p:cNvCxnSpPr>
            <p:nvPr/>
          </p:nvCxnSpPr>
          <p:spPr bwMode="auto">
            <a:xfrm rot="-5400000">
              <a:off x="1681" y="1655"/>
              <a:ext cx="144" cy="385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7696" name="_s656394"/>
            <p:cNvCxnSpPr>
              <a:cxnSpLocks noChangeShapeType="1"/>
              <a:stCxn id="327708" idx="0"/>
              <a:endCxn id="327702" idx="2"/>
            </p:cNvCxnSpPr>
            <p:nvPr/>
          </p:nvCxnSpPr>
          <p:spPr bwMode="auto">
            <a:xfrm rot="5400000" flipH="1">
              <a:off x="1921" y="1079"/>
              <a:ext cx="144" cy="674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7697" name="_s656395"/>
            <p:cNvCxnSpPr>
              <a:cxnSpLocks noChangeShapeType="1"/>
              <a:stCxn id="656405" idx="0"/>
              <a:endCxn id="656401" idx="2"/>
            </p:cNvCxnSpPr>
            <p:nvPr/>
          </p:nvCxnSpPr>
          <p:spPr bwMode="auto">
            <a:xfrm rot="5400000" flipH="1">
              <a:off x="1006" y="1752"/>
              <a:ext cx="144" cy="192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7698" name="_s656396"/>
            <p:cNvCxnSpPr>
              <a:cxnSpLocks noChangeShapeType="1"/>
              <a:stCxn id="656404" idx="0"/>
              <a:endCxn id="656401" idx="2"/>
            </p:cNvCxnSpPr>
            <p:nvPr/>
          </p:nvCxnSpPr>
          <p:spPr bwMode="auto">
            <a:xfrm rot="-5400000">
              <a:off x="814" y="1751"/>
              <a:ext cx="144" cy="193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7699" name="_s656397"/>
            <p:cNvCxnSpPr>
              <a:cxnSpLocks noChangeShapeType="1"/>
              <a:stCxn id="327705" idx="0"/>
              <a:endCxn id="327702" idx="2"/>
            </p:cNvCxnSpPr>
            <p:nvPr/>
          </p:nvCxnSpPr>
          <p:spPr bwMode="auto">
            <a:xfrm rot="5400000" flipH="1">
              <a:off x="1729" y="1271"/>
              <a:ext cx="144" cy="289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7700" name="_s656398"/>
            <p:cNvCxnSpPr>
              <a:cxnSpLocks noChangeShapeType="1"/>
              <a:stCxn id="656402" idx="0"/>
              <a:endCxn id="327702" idx="2"/>
            </p:cNvCxnSpPr>
            <p:nvPr/>
          </p:nvCxnSpPr>
          <p:spPr bwMode="auto">
            <a:xfrm rot="-5400000">
              <a:off x="1440" y="1271"/>
              <a:ext cx="144" cy="289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7701" name="_s656399"/>
            <p:cNvCxnSpPr>
              <a:cxnSpLocks noChangeShapeType="1"/>
              <a:stCxn id="656401" idx="0"/>
              <a:endCxn id="327702" idx="2"/>
            </p:cNvCxnSpPr>
            <p:nvPr/>
          </p:nvCxnSpPr>
          <p:spPr bwMode="auto">
            <a:xfrm rot="-5400000">
              <a:off x="1247" y="1079"/>
              <a:ext cx="144" cy="674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27702" name="_s656400"/>
            <p:cNvSpPr>
              <a:spLocks noChangeArrowheads="1"/>
            </p:cNvSpPr>
            <p:nvPr/>
          </p:nvSpPr>
          <p:spPr bwMode="auto">
            <a:xfrm>
              <a:off x="1490" y="1056"/>
              <a:ext cx="331" cy="288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txBody>
            <a:bodyPr wrap="none" lIns="0" tIns="0" rIns="0" bIns="0" anchor="ctr"/>
            <a:lstStyle>
              <a:lvl1pPr eaLnBrk="0" hangingPunct="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/>
              <a:endParaRPr kumimoji="1" lang="it-IT" altLang="it-IT" sz="400">
                <a:latin typeface="Times New Roman" panose="02020603050405020304" pitchFamily="18" charset="0"/>
              </a:endParaRPr>
            </a:p>
            <a:p>
              <a:pPr algn="ctr" eaLnBrk="1" hangingPunct="1"/>
              <a:endParaRPr kumimoji="1" lang="it-IT" altLang="it-IT" sz="400">
                <a:latin typeface="Times New Roman" panose="02020603050405020304" pitchFamily="18" charset="0"/>
              </a:endParaRPr>
            </a:p>
            <a:p>
              <a:pPr algn="ctr" eaLnBrk="1" hangingPunct="1"/>
              <a:endParaRPr kumimoji="1" lang="it-IT" altLang="it-IT" sz="400">
                <a:latin typeface="Times New Roman" panose="02020603050405020304" pitchFamily="18" charset="0"/>
              </a:endParaRPr>
            </a:p>
          </p:txBody>
        </p:sp>
        <p:sp>
          <p:nvSpPr>
            <p:cNvPr id="656401" name="_s656401"/>
            <p:cNvSpPr>
              <a:spLocks noChangeArrowheads="1"/>
            </p:cNvSpPr>
            <p:nvPr/>
          </p:nvSpPr>
          <p:spPr bwMode="auto">
            <a:xfrm>
              <a:off x="816" y="1488"/>
              <a:ext cx="331" cy="288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defRPr/>
              </a:pPr>
              <a:endParaRPr kumimoji="1" lang="it-IT" sz="400">
                <a:latin typeface="Times New Roman" charset="0"/>
                <a:ea typeface="ＭＳ Ｐゴシック" charset="0"/>
              </a:endParaRPr>
            </a:p>
            <a:p>
              <a:pPr algn="ctr">
                <a:defRPr/>
              </a:pPr>
              <a:endParaRPr kumimoji="1" lang="it-IT" sz="400">
                <a:latin typeface="Times New Roman" charset="0"/>
                <a:ea typeface="ＭＳ Ｐゴシック" charset="0"/>
              </a:endParaRPr>
            </a:p>
            <a:p>
              <a:pPr algn="ctr">
                <a:defRPr/>
              </a:pPr>
              <a:endParaRPr kumimoji="1" lang="it-IT" sz="400">
                <a:latin typeface="Times New Roman" charset="0"/>
                <a:ea typeface="ＭＳ Ｐゴシック" charset="0"/>
              </a:endParaRPr>
            </a:p>
          </p:txBody>
        </p:sp>
        <p:sp>
          <p:nvSpPr>
            <p:cNvPr id="656402" name="_s656402"/>
            <p:cNvSpPr>
              <a:spLocks noChangeArrowheads="1"/>
            </p:cNvSpPr>
            <p:nvPr/>
          </p:nvSpPr>
          <p:spPr bwMode="auto">
            <a:xfrm>
              <a:off x="1202" y="1488"/>
              <a:ext cx="330" cy="288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defRPr/>
              </a:pPr>
              <a:endParaRPr kumimoji="1" lang="it-IT" sz="400">
                <a:latin typeface="Times New Roman" charset="0"/>
                <a:ea typeface="ＭＳ Ｐゴシック" charset="0"/>
              </a:endParaRPr>
            </a:p>
            <a:p>
              <a:pPr algn="ctr">
                <a:defRPr/>
              </a:pPr>
              <a:endParaRPr kumimoji="1" lang="it-IT" sz="400">
                <a:latin typeface="Times New Roman" charset="0"/>
                <a:ea typeface="ＭＳ Ｐゴシック" charset="0"/>
              </a:endParaRPr>
            </a:p>
            <a:p>
              <a:pPr algn="ctr">
                <a:defRPr/>
              </a:pPr>
              <a:endParaRPr kumimoji="1" lang="it-IT" sz="400">
                <a:latin typeface="Times New Roman" charset="0"/>
                <a:ea typeface="ＭＳ Ｐゴシック" charset="0"/>
              </a:endParaRPr>
            </a:p>
          </p:txBody>
        </p:sp>
        <p:sp>
          <p:nvSpPr>
            <p:cNvPr id="327705" name="_s656403"/>
            <p:cNvSpPr>
              <a:spLocks noChangeArrowheads="1"/>
            </p:cNvSpPr>
            <p:nvPr/>
          </p:nvSpPr>
          <p:spPr bwMode="auto">
            <a:xfrm>
              <a:off x="1780" y="1488"/>
              <a:ext cx="330" cy="288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txBody>
            <a:bodyPr wrap="none" lIns="0" tIns="0" rIns="0" bIns="0" anchor="ctr"/>
            <a:lstStyle>
              <a:lvl1pPr eaLnBrk="0" hangingPunct="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/>
              <a:endParaRPr kumimoji="1" lang="it-IT" altLang="it-IT" sz="400">
                <a:latin typeface="Times New Roman" panose="02020603050405020304" pitchFamily="18" charset="0"/>
              </a:endParaRPr>
            </a:p>
            <a:p>
              <a:pPr algn="ctr" eaLnBrk="1" hangingPunct="1"/>
              <a:endParaRPr kumimoji="1" lang="it-IT" altLang="it-IT" sz="400">
                <a:latin typeface="Times New Roman" panose="02020603050405020304" pitchFamily="18" charset="0"/>
              </a:endParaRPr>
            </a:p>
            <a:p>
              <a:pPr algn="ctr" eaLnBrk="1" hangingPunct="1"/>
              <a:endParaRPr kumimoji="1" lang="it-IT" altLang="it-IT" sz="400">
                <a:latin typeface="Times New Roman" panose="02020603050405020304" pitchFamily="18" charset="0"/>
              </a:endParaRPr>
            </a:p>
          </p:txBody>
        </p:sp>
        <p:sp>
          <p:nvSpPr>
            <p:cNvPr id="656404" name="_s656404"/>
            <p:cNvSpPr>
              <a:spLocks noChangeArrowheads="1"/>
            </p:cNvSpPr>
            <p:nvPr/>
          </p:nvSpPr>
          <p:spPr bwMode="auto">
            <a:xfrm>
              <a:off x="624" y="1920"/>
              <a:ext cx="330" cy="288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defRPr/>
              </a:pPr>
              <a:endParaRPr kumimoji="1" lang="it-IT" sz="400">
                <a:latin typeface="Times New Roman" charset="0"/>
                <a:ea typeface="ＭＳ Ｐゴシック" charset="0"/>
              </a:endParaRPr>
            </a:p>
            <a:p>
              <a:pPr algn="ctr">
                <a:defRPr/>
              </a:pPr>
              <a:endParaRPr kumimoji="1" lang="it-IT" sz="400">
                <a:latin typeface="Times New Roman" charset="0"/>
                <a:ea typeface="ＭＳ Ｐゴシック" charset="0"/>
              </a:endParaRPr>
            </a:p>
            <a:p>
              <a:pPr algn="ctr">
                <a:defRPr/>
              </a:pPr>
              <a:endParaRPr kumimoji="1" lang="it-IT" sz="400">
                <a:latin typeface="Times New Roman" charset="0"/>
                <a:ea typeface="ＭＳ Ｐゴシック" charset="0"/>
              </a:endParaRPr>
            </a:p>
          </p:txBody>
        </p:sp>
        <p:sp>
          <p:nvSpPr>
            <p:cNvPr id="656405" name="_s656405"/>
            <p:cNvSpPr>
              <a:spLocks noChangeArrowheads="1"/>
            </p:cNvSpPr>
            <p:nvPr/>
          </p:nvSpPr>
          <p:spPr bwMode="auto">
            <a:xfrm>
              <a:off x="1009" y="1920"/>
              <a:ext cx="330" cy="287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rgbClr val="99CCFF"/>
                  </a:solidFill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defRPr/>
              </a:pPr>
              <a:endParaRPr kumimoji="1" lang="it-IT" sz="400">
                <a:latin typeface="Times New Roman" charset="0"/>
                <a:ea typeface="ＭＳ Ｐゴシック" charset="0"/>
              </a:endParaRPr>
            </a:p>
            <a:p>
              <a:pPr algn="ctr">
                <a:defRPr/>
              </a:pPr>
              <a:endParaRPr kumimoji="1" lang="it-IT" sz="400">
                <a:latin typeface="Times New Roman" charset="0"/>
                <a:ea typeface="ＭＳ Ｐゴシック" charset="0"/>
              </a:endParaRPr>
            </a:p>
            <a:p>
              <a:pPr algn="ctr">
                <a:defRPr/>
              </a:pPr>
              <a:endParaRPr kumimoji="1" lang="it-IT" sz="400">
                <a:latin typeface="Times New Roman" charset="0"/>
                <a:ea typeface="ＭＳ Ｐゴシック" charset="0"/>
              </a:endParaRPr>
            </a:p>
          </p:txBody>
        </p:sp>
        <p:sp>
          <p:nvSpPr>
            <p:cNvPr id="327708" name="_s656406"/>
            <p:cNvSpPr>
              <a:spLocks noChangeArrowheads="1"/>
            </p:cNvSpPr>
            <p:nvPr/>
          </p:nvSpPr>
          <p:spPr bwMode="auto">
            <a:xfrm>
              <a:off x="2165" y="1488"/>
              <a:ext cx="330" cy="288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txBody>
            <a:bodyPr wrap="none" lIns="0" tIns="0" rIns="0" bIns="0" anchor="ctr"/>
            <a:lstStyle>
              <a:lvl1pPr eaLnBrk="0" hangingPunct="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/>
              <a:endParaRPr kumimoji="1" lang="it-IT" altLang="it-IT" sz="400">
                <a:latin typeface="Times New Roman" panose="02020603050405020304" pitchFamily="18" charset="0"/>
              </a:endParaRPr>
            </a:p>
            <a:p>
              <a:pPr algn="ctr" eaLnBrk="1" hangingPunct="1"/>
              <a:endParaRPr kumimoji="1" lang="it-IT" altLang="it-IT" sz="400">
                <a:latin typeface="Times New Roman" panose="02020603050405020304" pitchFamily="18" charset="0"/>
              </a:endParaRPr>
            </a:p>
            <a:p>
              <a:pPr algn="ctr" eaLnBrk="1" hangingPunct="1"/>
              <a:endParaRPr kumimoji="1" lang="it-IT" altLang="it-IT" sz="400">
                <a:latin typeface="Times New Roman" panose="02020603050405020304" pitchFamily="18" charset="0"/>
              </a:endParaRPr>
            </a:p>
            <a:p>
              <a:pPr algn="ctr" eaLnBrk="1" hangingPunct="1"/>
              <a:endParaRPr kumimoji="1" lang="it-IT" altLang="it-IT" sz="400">
                <a:latin typeface="Times New Roman" panose="02020603050405020304" pitchFamily="18" charset="0"/>
              </a:endParaRPr>
            </a:p>
            <a:p>
              <a:pPr algn="ctr" eaLnBrk="1" hangingPunct="1"/>
              <a:endParaRPr kumimoji="1" lang="it-IT" altLang="it-IT" sz="400">
                <a:latin typeface="Times New Roman" panose="02020603050405020304" pitchFamily="18" charset="0"/>
              </a:endParaRPr>
            </a:p>
          </p:txBody>
        </p:sp>
        <p:sp>
          <p:nvSpPr>
            <p:cNvPr id="656407" name="_s656407"/>
            <p:cNvSpPr>
              <a:spLocks noChangeArrowheads="1"/>
            </p:cNvSpPr>
            <p:nvPr/>
          </p:nvSpPr>
          <p:spPr bwMode="auto">
            <a:xfrm>
              <a:off x="1394" y="1920"/>
              <a:ext cx="332" cy="288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defRPr/>
              </a:pPr>
              <a:endParaRPr kumimoji="1" lang="it-IT" sz="400">
                <a:latin typeface="Times New Roman" charset="0"/>
                <a:ea typeface="ＭＳ Ｐゴシック" charset="0"/>
              </a:endParaRPr>
            </a:p>
            <a:p>
              <a:pPr algn="ctr">
                <a:defRPr/>
              </a:pPr>
              <a:endParaRPr kumimoji="1" lang="it-IT" sz="400">
                <a:latin typeface="Times New Roman" charset="0"/>
                <a:ea typeface="ＭＳ Ｐゴシック" charset="0"/>
              </a:endParaRPr>
            </a:p>
            <a:p>
              <a:pPr algn="ctr">
                <a:defRPr/>
              </a:pPr>
              <a:endParaRPr kumimoji="1" lang="it-IT" sz="400">
                <a:latin typeface="Times New Roman" charset="0"/>
                <a:ea typeface="ＭＳ Ｐゴシック" charset="0"/>
              </a:endParaRPr>
            </a:p>
            <a:p>
              <a:pPr algn="ctr">
                <a:defRPr/>
              </a:pPr>
              <a:endParaRPr kumimoji="1" lang="it-IT" sz="400">
                <a:latin typeface="Times New Roman" charset="0"/>
                <a:ea typeface="ＭＳ Ｐゴシック" charset="0"/>
              </a:endParaRPr>
            </a:p>
            <a:p>
              <a:pPr algn="ctr">
                <a:defRPr/>
              </a:pPr>
              <a:endParaRPr kumimoji="1" lang="it-IT" sz="400">
                <a:latin typeface="Times New Roman" charset="0"/>
                <a:ea typeface="ＭＳ Ｐゴシック" charset="0"/>
              </a:endParaRPr>
            </a:p>
          </p:txBody>
        </p:sp>
        <p:sp>
          <p:nvSpPr>
            <p:cNvPr id="327710" name="_s656408"/>
            <p:cNvSpPr>
              <a:spLocks noChangeArrowheads="1"/>
            </p:cNvSpPr>
            <p:nvPr/>
          </p:nvSpPr>
          <p:spPr bwMode="auto">
            <a:xfrm>
              <a:off x="1781" y="1920"/>
              <a:ext cx="330" cy="288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txBody>
            <a:bodyPr wrap="none" lIns="0" tIns="0" rIns="0" bIns="0" anchor="ctr"/>
            <a:lstStyle>
              <a:lvl1pPr eaLnBrk="0" hangingPunct="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/>
              <a:endParaRPr kumimoji="1" lang="it-IT" altLang="it-IT" sz="400">
                <a:latin typeface="Times New Roman" panose="02020603050405020304" pitchFamily="18" charset="0"/>
              </a:endParaRPr>
            </a:p>
            <a:p>
              <a:pPr algn="ctr" eaLnBrk="1" hangingPunct="1"/>
              <a:endParaRPr kumimoji="1" lang="it-IT" altLang="it-IT" sz="400">
                <a:latin typeface="Times New Roman" panose="02020603050405020304" pitchFamily="18" charset="0"/>
              </a:endParaRPr>
            </a:p>
            <a:p>
              <a:pPr algn="ctr" eaLnBrk="1" hangingPunct="1"/>
              <a:endParaRPr kumimoji="1" lang="it-IT" altLang="it-IT" sz="400">
                <a:latin typeface="Times New Roman" panose="02020603050405020304" pitchFamily="18" charset="0"/>
              </a:endParaRPr>
            </a:p>
            <a:p>
              <a:pPr algn="ctr" eaLnBrk="1" hangingPunct="1"/>
              <a:endParaRPr kumimoji="1" lang="it-IT" altLang="it-IT" sz="400">
                <a:latin typeface="Times New Roman" panose="02020603050405020304" pitchFamily="18" charset="0"/>
              </a:endParaRPr>
            </a:p>
          </p:txBody>
        </p:sp>
        <p:sp>
          <p:nvSpPr>
            <p:cNvPr id="656409" name="_s656409"/>
            <p:cNvSpPr>
              <a:spLocks noChangeArrowheads="1"/>
            </p:cNvSpPr>
            <p:nvPr/>
          </p:nvSpPr>
          <p:spPr bwMode="auto">
            <a:xfrm>
              <a:off x="2166" y="1920"/>
              <a:ext cx="330" cy="288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defRPr/>
              </a:pPr>
              <a:endParaRPr kumimoji="1" lang="it-IT" sz="400">
                <a:latin typeface="Times New Roman" charset="0"/>
                <a:ea typeface="ＭＳ Ｐゴシック" charset="0"/>
              </a:endParaRPr>
            </a:p>
            <a:p>
              <a:pPr algn="ctr">
                <a:defRPr/>
              </a:pPr>
              <a:endParaRPr kumimoji="1" lang="it-IT" sz="400">
                <a:latin typeface="Times New Roman" charset="0"/>
                <a:ea typeface="ＭＳ Ｐゴシック" charset="0"/>
              </a:endParaRPr>
            </a:p>
            <a:p>
              <a:pPr algn="ctr">
                <a:defRPr/>
              </a:pPr>
              <a:endParaRPr kumimoji="1" lang="it-IT" sz="400">
                <a:latin typeface="Times New Roman" charset="0"/>
                <a:ea typeface="ＭＳ Ｐゴシック" charset="0"/>
              </a:endParaRPr>
            </a:p>
            <a:p>
              <a:pPr algn="ctr">
                <a:defRPr/>
              </a:pPr>
              <a:endParaRPr kumimoji="1" lang="it-IT" sz="400">
                <a:latin typeface="Times New Roman" charset="0"/>
                <a:ea typeface="ＭＳ Ｐゴシック" charset="0"/>
              </a:endParaRPr>
            </a:p>
            <a:p>
              <a:pPr algn="ctr">
                <a:defRPr/>
              </a:pPr>
              <a:endParaRPr kumimoji="1" lang="it-IT" sz="400">
                <a:latin typeface="Times New Roman" charset="0"/>
                <a:ea typeface="ＭＳ Ｐゴシック" charset="0"/>
              </a:endParaRPr>
            </a:p>
          </p:txBody>
        </p:sp>
      </p:grpSp>
      <p:sp>
        <p:nvSpPr>
          <p:cNvPr id="656410" name="Rectangle 26"/>
          <p:cNvSpPr>
            <a:spLocks noChangeArrowheads="1"/>
          </p:cNvSpPr>
          <p:nvPr/>
        </p:nvSpPr>
        <p:spPr bwMode="auto">
          <a:xfrm rot="-2082404">
            <a:off x="2757488" y="3662065"/>
            <a:ext cx="2576512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>
              <a:defRPr/>
            </a:pPr>
            <a:r>
              <a:rPr kumimoji="1" lang="it-IT" sz="1600" b="1" dirty="0">
                <a:solidFill>
                  <a:srgbClr val="990000"/>
                </a:solidFill>
                <a:latin typeface="ITC Avant Garde Gothic" charset="0"/>
                <a:ea typeface="ＭＳ Ｐゴシック" charset="0"/>
              </a:rPr>
              <a:t>DISTRIBUZIONE</a:t>
            </a:r>
            <a:r>
              <a:rPr kumimoji="1" lang="it-IT" sz="1600" b="1" dirty="0">
                <a:solidFill>
                  <a:srgbClr val="000099"/>
                </a:solidFill>
                <a:latin typeface="ITC Avant Garde Gothic" charset="0"/>
                <a:ea typeface="ＭＳ Ｐゴシック" charset="0"/>
              </a:rPr>
              <a:t> </a:t>
            </a:r>
            <a:r>
              <a:rPr kumimoji="1" lang="it-IT" sz="1600" b="1" dirty="0">
                <a:solidFill>
                  <a:srgbClr val="990000"/>
                </a:solidFill>
                <a:latin typeface="ITC Avant Garde Gothic" charset="0"/>
                <a:ea typeface="ＭＳ Ｐゴシック" charset="0"/>
              </a:rPr>
              <a:t>DEI COMPITI</a:t>
            </a:r>
          </a:p>
        </p:txBody>
      </p:sp>
      <p:sp>
        <p:nvSpPr>
          <p:cNvPr id="656411" name="AutoShape 27"/>
          <p:cNvSpPr>
            <a:spLocks noChangeArrowheads="1"/>
          </p:cNvSpPr>
          <p:nvPr/>
        </p:nvSpPr>
        <p:spPr bwMode="auto">
          <a:xfrm>
            <a:off x="4419600" y="3625552"/>
            <a:ext cx="2209800" cy="1905000"/>
          </a:xfrm>
          <a:prstGeom prst="flowChartPunchedTap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CCFFFF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>
              <a:defRPr/>
            </a:pPr>
            <a:r>
              <a:rPr kumimoji="1" lang="it-IT" sz="1600" b="1" dirty="0">
                <a:latin typeface="ITC Avant Garde Gothic" charset="0"/>
                <a:ea typeface="ＭＳ Ｐゴシック" charset="0"/>
              </a:rPr>
              <a:t>JOB DESCRIPTION</a:t>
            </a:r>
          </a:p>
          <a:p>
            <a:pPr algn="ctr">
              <a:defRPr/>
            </a:pPr>
            <a:r>
              <a:rPr kumimoji="1" lang="it-IT" sz="1600" b="1" dirty="0">
                <a:latin typeface="ITC Avant Garde Gothic" charset="0"/>
                <a:ea typeface="ＭＳ Ｐゴシック" charset="0"/>
              </a:rPr>
              <a:t>________</a:t>
            </a:r>
          </a:p>
          <a:p>
            <a:pPr algn="ctr">
              <a:defRPr/>
            </a:pPr>
            <a:endParaRPr kumimoji="1" lang="it-IT" sz="500" b="1" dirty="0">
              <a:latin typeface="ITC Avant Garde Gothic" charset="0"/>
              <a:ea typeface="ＭＳ Ｐゴシック" charset="0"/>
            </a:endParaRPr>
          </a:p>
          <a:p>
            <a:pPr algn="ctr">
              <a:defRPr/>
            </a:pPr>
            <a:r>
              <a:rPr kumimoji="1" lang="it-IT" sz="500" b="1" dirty="0">
                <a:latin typeface="ITC Avant Garde Gothic" charset="0"/>
                <a:ea typeface="ＭＳ Ｐゴシック" charset="0"/>
              </a:rPr>
              <a:t>____________________-__</a:t>
            </a:r>
          </a:p>
          <a:p>
            <a:pPr algn="ctr">
              <a:defRPr/>
            </a:pPr>
            <a:endParaRPr kumimoji="1" lang="it-IT" sz="500" b="1" dirty="0">
              <a:latin typeface="ITC Avant Garde Gothic" charset="0"/>
              <a:ea typeface="ＭＳ Ｐゴシック" charset="0"/>
            </a:endParaRPr>
          </a:p>
          <a:p>
            <a:pPr algn="ctr">
              <a:defRPr/>
            </a:pPr>
            <a:r>
              <a:rPr kumimoji="1" lang="it-IT" sz="500" b="1" dirty="0">
                <a:latin typeface="ITC Avant Garde Gothic" charset="0"/>
                <a:ea typeface="ＭＳ Ｐゴシック" charset="0"/>
              </a:rPr>
              <a:t>________________________</a:t>
            </a:r>
          </a:p>
        </p:txBody>
      </p:sp>
      <p:sp>
        <p:nvSpPr>
          <p:cNvPr id="656412" name="Rectangle 28"/>
          <p:cNvSpPr>
            <a:spLocks noChangeArrowheads="1"/>
          </p:cNvSpPr>
          <p:nvPr/>
        </p:nvSpPr>
        <p:spPr bwMode="auto">
          <a:xfrm rot="-2082404">
            <a:off x="5486400" y="5186065"/>
            <a:ext cx="2576513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>
              <a:defRPr/>
            </a:pPr>
            <a:r>
              <a:rPr kumimoji="1" lang="it-IT" sz="1600" b="1" dirty="0">
                <a:solidFill>
                  <a:srgbClr val="990000"/>
                </a:solidFill>
                <a:latin typeface="ITC Avant Garde Gothic" charset="0"/>
                <a:ea typeface="ＭＳ Ｐゴシック" charset="0"/>
              </a:rPr>
              <a:t>COMPORTAMENTI</a:t>
            </a:r>
          </a:p>
        </p:txBody>
      </p:sp>
      <p:pic>
        <p:nvPicPr>
          <p:cNvPr id="656413" name="Picture 2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51" t="30000" r="53125" b="55000"/>
          <a:stretch>
            <a:fillRect/>
          </a:stretch>
        </p:blipFill>
        <p:spPr bwMode="auto">
          <a:xfrm>
            <a:off x="7010400" y="5378152"/>
            <a:ext cx="254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656414" name="Picture 3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51" t="30000" r="53125" b="55000"/>
          <a:stretch>
            <a:fillRect/>
          </a:stretch>
        </p:blipFill>
        <p:spPr bwMode="auto">
          <a:xfrm>
            <a:off x="7289800" y="5530552"/>
            <a:ext cx="254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656415" name="Picture 3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51" t="30000" r="53125" b="55000"/>
          <a:stretch>
            <a:fillRect/>
          </a:stretch>
        </p:blipFill>
        <p:spPr bwMode="auto">
          <a:xfrm>
            <a:off x="7518400" y="5149552"/>
            <a:ext cx="254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656416" name="Picture 3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51" t="30000" r="53125" b="55000"/>
          <a:stretch>
            <a:fillRect/>
          </a:stretch>
        </p:blipFill>
        <p:spPr bwMode="auto">
          <a:xfrm>
            <a:off x="7772400" y="5606752"/>
            <a:ext cx="254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656417" name="Picture 3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51" t="30000" r="53125" b="55000"/>
          <a:stretch>
            <a:fillRect/>
          </a:stretch>
        </p:blipFill>
        <p:spPr bwMode="auto">
          <a:xfrm>
            <a:off x="7518400" y="5835352"/>
            <a:ext cx="254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656418" name="Picture 3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51" t="30000" r="53125" b="55000"/>
          <a:stretch>
            <a:fillRect/>
          </a:stretch>
        </p:blipFill>
        <p:spPr bwMode="auto">
          <a:xfrm>
            <a:off x="7975600" y="4997152"/>
            <a:ext cx="254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35263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egnaposto numero diapositiva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385DF9D5-DB30-48E1-9D39-2C9E7BC4F409}" type="slidenum">
              <a:rPr lang="it-IT" smtClean="0"/>
              <a:pPr/>
              <a:t>19</a:t>
            </a:fld>
            <a:endParaRPr lang="it-IT"/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846138"/>
            <a:ext cx="7772400" cy="1143000"/>
          </a:xfrm>
        </p:spPr>
        <p:txBody>
          <a:bodyPr/>
          <a:lstStyle/>
          <a:p>
            <a:pPr eaLnBrk="1" hangingPunct="1"/>
            <a:r>
              <a:rPr lang="it-IT" sz="2600" b="1" dirty="0">
                <a:latin typeface="Verdana" pitchFamily="34" charset="0"/>
              </a:rPr>
              <a:t>Contenuti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844824"/>
            <a:ext cx="7486600" cy="4114800"/>
          </a:xfrm>
        </p:spPr>
        <p:txBody>
          <a:bodyPr/>
          <a:lstStyle/>
          <a:p>
            <a:pPr marL="457200" indent="-457200" algn="just" eaLnBrk="1" hangingPunct="1">
              <a:lnSpc>
                <a:spcPct val="200000"/>
              </a:lnSpc>
              <a:buFont typeface="+mj-lt"/>
              <a:buAutoNum type="arabicPeriod"/>
              <a:defRPr/>
            </a:pPr>
            <a:r>
              <a:rPr lang="it-IT" sz="2000" b="1" dirty="0">
                <a:solidFill>
                  <a:schemeClr val="bg1">
                    <a:lumMod val="65000"/>
                  </a:schemeClr>
                </a:solidFill>
                <a:latin typeface="Verdana" pitchFamily="34" charset="0"/>
              </a:rPr>
              <a:t>Il concetto di struttura organizzativa</a:t>
            </a:r>
          </a:p>
          <a:p>
            <a:pPr marL="457200" indent="-457200" algn="just" eaLnBrk="1" hangingPunct="1">
              <a:lnSpc>
                <a:spcPct val="200000"/>
              </a:lnSpc>
              <a:buFont typeface="+mj-lt"/>
              <a:buAutoNum type="arabicPeriod"/>
              <a:defRPr/>
            </a:pPr>
            <a:r>
              <a:rPr lang="it-IT" sz="2000" b="1" dirty="0">
                <a:solidFill>
                  <a:schemeClr val="bg1">
                    <a:lumMod val="65000"/>
                  </a:schemeClr>
                </a:solidFill>
                <a:latin typeface="Verdana" pitchFamily="34" charset="0"/>
              </a:rPr>
              <a:t>Organigramma</a:t>
            </a:r>
            <a:r>
              <a:rPr lang="it-IT" sz="2000" b="1" dirty="0">
                <a:latin typeface="Verdana" pitchFamily="34" charset="0"/>
              </a:rPr>
              <a:t> </a:t>
            </a:r>
          </a:p>
          <a:p>
            <a:pPr marL="457200" indent="-457200" algn="just" eaLnBrk="1" hangingPunct="1">
              <a:lnSpc>
                <a:spcPct val="200000"/>
              </a:lnSpc>
              <a:buFont typeface="+mj-lt"/>
              <a:buAutoNum type="arabicPeriod"/>
              <a:defRPr/>
            </a:pPr>
            <a:r>
              <a:rPr lang="it-IT" sz="2000" b="1" dirty="0">
                <a:solidFill>
                  <a:schemeClr val="bg1">
                    <a:lumMod val="65000"/>
                  </a:schemeClr>
                </a:solidFill>
                <a:latin typeface="Verdana" pitchFamily="34" charset="0"/>
              </a:rPr>
              <a:t>Posizione</a:t>
            </a:r>
          </a:p>
          <a:p>
            <a:pPr marL="457200" indent="-457200" algn="just" eaLnBrk="1" hangingPunct="1">
              <a:lnSpc>
                <a:spcPct val="200000"/>
              </a:lnSpc>
              <a:buFont typeface="+mj-lt"/>
              <a:buAutoNum type="arabicPeriod"/>
              <a:defRPr/>
            </a:pPr>
            <a:r>
              <a:rPr lang="it-IT" sz="2000" b="1" dirty="0">
                <a:latin typeface="Verdana" pitchFamily="34" charset="0"/>
              </a:rPr>
              <a:t>Ruolo</a:t>
            </a:r>
            <a:r>
              <a:rPr lang="it-IT" sz="2000" dirty="0">
                <a:latin typeface="Verdana" pitchFamily="34" charset="0"/>
              </a:rPr>
              <a:t> </a:t>
            </a:r>
          </a:p>
          <a:p>
            <a:pPr marL="457200" indent="-457200" algn="just" eaLnBrk="1" hangingPunct="1">
              <a:lnSpc>
                <a:spcPct val="200000"/>
              </a:lnSpc>
              <a:buFont typeface="+mj-lt"/>
              <a:buAutoNum type="arabicPeriod"/>
              <a:defRPr/>
            </a:pPr>
            <a:r>
              <a:rPr lang="it-IT" sz="2000" b="1" dirty="0">
                <a:latin typeface="Verdana" pitchFamily="34" charset="0"/>
              </a:rPr>
              <a:t>Processi</a:t>
            </a:r>
          </a:p>
          <a:p>
            <a:pPr marL="0" indent="0" algn="just" eaLnBrk="1" hangingPunct="1">
              <a:buNone/>
              <a:defRPr/>
            </a:pPr>
            <a:endParaRPr lang="it-IT" sz="2000" b="1" dirty="0">
              <a:latin typeface="Verdana" pitchFamily="34" charset="0"/>
            </a:endParaRPr>
          </a:p>
          <a:p>
            <a:pPr marL="609600" indent="-609600" algn="just" eaLnBrk="1" hangingPunct="1">
              <a:lnSpc>
                <a:spcPct val="150000"/>
              </a:lnSpc>
              <a:buFontTx/>
              <a:buAutoNum type="arabicPeriod"/>
              <a:defRPr/>
            </a:pPr>
            <a:endParaRPr lang="it-IT" sz="2000" b="1" dirty="0">
              <a:latin typeface="Verdana" pitchFamily="34" charset="0"/>
            </a:endParaRPr>
          </a:p>
          <a:p>
            <a:pPr marL="609600" indent="-609600" algn="just" eaLnBrk="1" hangingPunct="1">
              <a:lnSpc>
                <a:spcPct val="150000"/>
              </a:lnSpc>
              <a:buFontTx/>
              <a:buAutoNum type="arabicPeriod"/>
              <a:defRPr/>
            </a:pPr>
            <a:endParaRPr lang="it-IT" sz="2000" dirty="0"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08257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1257300" y="685800"/>
            <a:ext cx="6629400" cy="1143000"/>
          </a:xfrm>
        </p:spPr>
        <p:txBody>
          <a:bodyPr lIns="0" tIns="0" rIns="0" bIns="0"/>
          <a:lstStyle/>
          <a:p>
            <a:pPr>
              <a:tabLst>
                <a:tab pos="534988" algn="l"/>
              </a:tabLst>
              <a:defRPr/>
            </a:pPr>
            <a:r>
              <a:rPr lang="it-IT" sz="2600" b="1" dirty="0">
                <a:latin typeface="Verdana" pitchFamily="34" charset="0"/>
              </a:rPr>
              <a:t>Dalla posizione al RUOLO </a:t>
            </a:r>
          </a:p>
        </p:txBody>
      </p:sp>
      <p:sp>
        <p:nvSpPr>
          <p:cNvPr id="664581" name="Text Box 5"/>
          <p:cNvSpPr txBox="1">
            <a:spLocks noChangeArrowheads="1"/>
          </p:cNvSpPr>
          <p:nvPr/>
        </p:nvSpPr>
        <p:spPr bwMode="auto">
          <a:xfrm>
            <a:off x="533400" y="1984375"/>
            <a:ext cx="8077200" cy="1449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261938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1pPr>
            <a:lvl2pPr marL="742950" indent="-285750" defTabSz="261938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2pPr>
            <a:lvl3pPr marL="1143000" indent="-228600" defTabSz="261938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3pPr>
            <a:lvl4pPr marL="1600200" indent="-228600" defTabSz="261938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4pPr>
            <a:lvl5pPr marL="2057400" indent="-228600" defTabSz="261938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5pPr>
            <a:lvl6pPr marL="2514600" indent="-228600" defTabSz="2619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6pPr>
            <a:lvl7pPr marL="2971800" indent="-228600" defTabSz="2619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7pPr>
            <a:lvl8pPr marL="3429000" indent="-228600" defTabSz="2619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8pPr>
            <a:lvl9pPr marL="3886200" indent="-228600" defTabSz="2619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it-IT" altLang="it-IT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Nel descrivere la attività diviene importante andare oltre il semplice </a:t>
            </a:r>
            <a:r>
              <a:rPr kumimoji="1" lang="ja-JP" altLang="it-IT" sz="1800" dirty="0">
                <a:latin typeface="Verdana" panose="020B0604030504040204" pitchFamily="34" charset="0"/>
                <a:cs typeface="Verdana" panose="020B0604030504040204" pitchFamily="34" charset="0"/>
              </a:rPr>
              <a:t>“</a:t>
            </a:r>
            <a:r>
              <a:rPr kumimoji="1" lang="it-IT" altLang="ja-JP" sz="18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COSA</a:t>
            </a:r>
            <a:r>
              <a:rPr kumimoji="1" lang="ja-JP" altLang="it-IT" sz="1800" dirty="0">
                <a:latin typeface="Verdana" panose="020B0604030504040204" pitchFamily="34" charset="0"/>
                <a:cs typeface="Verdana" panose="020B0604030504040204" pitchFamily="34" charset="0"/>
              </a:rPr>
              <a:t>”</a:t>
            </a:r>
            <a:r>
              <a:rPr kumimoji="1" lang="it-IT" altLang="ja-JP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e arricchirlo con indicazioni su:</a:t>
            </a:r>
          </a:p>
          <a:p>
            <a:pPr marL="530225" indent="-354013" eaLnBrk="1" hangingPunct="1">
              <a:lnSpc>
                <a:spcPct val="7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kumimoji="1" lang="it-IT" altLang="it-IT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 comportamenti attesi (</a:t>
            </a:r>
            <a:r>
              <a:rPr kumimoji="1" lang="it-IT" altLang="it-IT" sz="18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COME</a:t>
            </a:r>
            <a:r>
              <a:rPr kumimoji="1" lang="it-IT" altLang="it-IT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pPr marL="442913" indent="-266700" eaLnBrk="1" hangingPunct="1">
              <a:lnSpc>
                <a:spcPct val="7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kumimoji="1" lang="it-IT" altLang="it-IT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le caratteristiche individuali (</a:t>
            </a:r>
            <a:r>
              <a:rPr kumimoji="1" lang="it-IT" altLang="it-IT" sz="18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COMPETENZE</a:t>
            </a:r>
            <a:r>
              <a:rPr kumimoji="1" lang="it-IT" altLang="it-IT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 necessarie per   realizzarli</a:t>
            </a:r>
          </a:p>
        </p:txBody>
      </p:sp>
      <p:sp>
        <p:nvSpPr>
          <p:cNvPr id="664582" name="Text Box 6"/>
          <p:cNvSpPr txBox="1">
            <a:spLocks noChangeArrowheads="1"/>
          </p:cNvSpPr>
          <p:nvPr/>
        </p:nvSpPr>
        <p:spPr bwMode="auto">
          <a:xfrm>
            <a:off x="994422" y="3705068"/>
            <a:ext cx="3268980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it-IT" altLang="it-IT" sz="1800" b="1" u="sng" dirty="0">
                <a:solidFill>
                  <a:srgbClr val="99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POSIZIONE</a:t>
            </a:r>
          </a:p>
          <a:p>
            <a:pPr algn="ctr" eaLnBrk="1" hangingPunct="1">
              <a:spcBef>
                <a:spcPct val="50000"/>
              </a:spcBef>
            </a:pPr>
            <a:r>
              <a:rPr kumimoji="1" lang="it-IT" altLang="it-IT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Insieme delle</a:t>
            </a:r>
            <a:r>
              <a:rPr kumimoji="1" lang="it-IT" altLang="it-IT" sz="1600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attività</a:t>
            </a:r>
            <a:r>
              <a:rPr kumimoji="1" lang="it-IT" altLang="it-IT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e delle </a:t>
            </a:r>
            <a:r>
              <a:rPr kumimoji="1" lang="it-IT" altLang="it-IT" sz="1600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responsabilità</a:t>
            </a:r>
            <a:r>
              <a:rPr kumimoji="1" lang="it-IT" altLang="it-IT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che descrivono il contributo atteso dal titolare della posizione</a:t>
            </a:r>
          </a:p>
        </p:txBody>
      </p:sp>
      <p:pic>
        <p:nvPicPr>
          <p:cNvPr id="664583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75" t="67999" r="61250" b="18001"/>
          <a:stretch>
            <a:fillRect/>
          </a:stretch>
        </p:blipFill>
        <p:spPr bwMode="auto">
          <a:xfrm>
            <a:off x="1924062" y="5411948"/>
            <a:ext cx="1257301" cy="1005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664584" name="Text Box 8"/>
          <p:cNvSpPr txBox="1">
            <a:spLocks noChangeArrowheads="1"/>
          </p:cNvSpPr>
          <p:nvPr/>
        </p:nvSpPr>
        <p:spPr bwMode="auto">
          <a:xfrm>
            <a:off x="4541532" y="3670143"/>
            <a:ext cx="4023360" cy="161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it-IT" altLang="it-IT" sz="1800" b="1" u="sng" dirty="0">
                <a:solidFill>
                  <a:schemeClr val="accent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RUOLO</a:t>
            </a:r>
          </a:p>
          <a:p>
            <a:pPr algn="ctr" eaLnBrk="1" hangingPunct="1">
              <a:spcBef>
                <a:spcPct val="50000"/>
              </a:spcBef>
            </a:pPr>
            <a:r>
              <a:rPr kumimoji="1" lang="it-IT" altLang="it-IT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Insieme delle </a:t>
            </a:r>
            <a:r>
              <a:rPr kumimoji="1" lang="it-IT" altLang="it-IT" sz="1600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attività</a:t>
            </a:r>
            <a:r>
              <a:rPr kumimoji="1" lang="it-IT" altLang="it-IT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e dei </a:t>
            </a:r>
            <a:r>
              <a:rPr kumimoji="1" lang="it-IT" altLang="it-IT" sz="1600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modelli di comportamento</a:t>
            </a:r>
            <a:r>
              <a:rPr kumimoji="1" lang="it-IT" altLang="it-IT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che soddisfano le esigenze dell</a:t>
            </a:r>
            <a:r>
              <a:rPr kumimoji="1" lang="it-IT" altLang="it-IT" sz="1600" dirty="0">
                <a:latin typeface="Verdana" panose="020B0604030504040204" pitchFamily="34" charset="0"/>
                <a:cs typeface="Verdana" panose="020B0604030504040204" pitchFamily="34" charset="0"/>
              </a:rPr>
              <a:t>’</a:t>
            </a:r>
            <a:r>
              <a:rPr kumimoji="1" lang="it-IT" altLang="ja-JP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organizzazione nei confronti della persona che ricopre la posizione</a:t>
            </a:r>
            <a:endParaRPr kumimoji="1" lang="it-IT" altLang="it-IT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664585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76" t="69000" r="23125" b="14999"/>
          <a:stretch>
            <a:fillRect/>
          </a:stretch>
        </p:blipFill>
        <p:spPr bwMode="auto">
          <a:xfrm>
            <a:off x="5547371" y="5320508"/>
            <a:ext cx="2011682" cy="1341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33398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533400"/>
            <a:ext cx="8001000" cy="1143000"/>
          </a:xfrm>
        </p:spPr>
        <p:txBody>
          <a:bodyPr lIns="0" tIns="0" rIns="0" bIns="0"/>
          <a:lstStyle/>
          <a:p>
            <a:pPr>
              <a:tabLst>
                <a:tab pos="534988" algn="l"/>
              </a:tabLst>
              <a:defRPr/>
            </a:pPr>
            <a:r>
              <a:rPr lang="it-IT" sz="2600" b="1" dirty="0">
                <a:latin typeface="Verdana" pitchFamily="34" charset="0"/>
              </a:rPr>
              <a:t>A cosa serve il Profilo di Ruolo?? </a:t>
            </a:r>
          </a:p>
        </p:txBody>
      </p:sp>
      <p:sp>
        <p:nvSpPr>
          <p:cNvPr id="668677" name="Text Box 5"/>
          <p:cNvSpPr txBox="1">
            <a:spLocks noChangeArrowheads="1"/>
          </p:cNvSpPr>
          <p:nvPr/>
        </p:nvSpPr>
        <p:spPr bwMode="auto">
          <a:xfrm>
            <a:off x="990600" y="1855788"/>
            <a:ext cx="7772400" cy="4321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marL="342900" indent="-3429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1pPr>
            <a:lvl2pPr marL="449263" indent="-269875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9pPr>
          </a:lstStyle>
          <a:p>
            <a:pPr marL="465138" lvl="1" indent="-285750" algn="just" eaLnBrk="1" hangingPunct="1">
              <a:spcBef>
                <a:spcPct val="50000"/>
              </a:spcBef>
              <a:buSzPct val="113000"/>
              <a:buFont typeface="Arial" panose="020B0604020202020204" pitchFamily="34" charset="0"/>
              <a:buChar char="•"/>
            </a:pPr>
            <a:r>
              <a:rPr kumimoji="1" lang="it-IT" altLang="it-IT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Codifica le </a:t>
            </a:r>
            <a:r>
              <a:rPr kumimoji="1" lang="it-IT" altLang="it-IT" sz="1800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aspettative aziendali</a:t>
            </a:r>
            <a:r>
              <a:rPr kumimoji="1" lang="it-IT" altLang="it-IT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in termini non solo di </a:t>
            </a:r>
            <a:r>
              <a:rPr kumimoji="1" lang="ja-JP" altLang="it-IT" sz="1800" dirty="0">
                <a:latin typeface="Verdana" panose="020B0604030504040204" pitchFamily="34" charset="0"/>
                <a:cs typeface="Verdana" panose="020B0604030504040204" pitchFamily="34" charset="0"/>
              </a:rPr>
              <a:t>“</a:t>
            </a:r>
            <a:r>
              <a:rPr kumimoji="1" lang="it-IT" altLang="ja-JP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attività</a:t>
            </a:r>
            <a:r>
              <a:rPr kumimoji="1" lang="ja-JP" altLang="it-IT" sz="1800" dirty="0">
                <a:latin typeface="Verdana" panose="020B0604030504040204" pitchFamily="34" charset="0"/>
                <a:cs typeface="Verdana" panose="020B0604030504040204" pitchFamily="34" charset="0"/>
              </a:rPr>
              <a:t>”</a:t>
            </a:r>
            <a:r>
              <a:rPr kumimoji="1" lang="it-IT" altLang="ja-JP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(COSA) ma anche di </a:t>
            </a:r>
            <a:r>
              <a:rPr kumimoji="1" lang="it-IT" altLang="ja-JP" sz="1800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modalità</a:t>
            </a:r>
            <a:r>
              <a:rPr kumimoji="1" lang="it-IT" altLang="ja-JP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(COME: comportamenti)</a:t>
            </a:r>
          </a:p>
          <a:p>
            <a:pPr marL="179388" lvl="1" indent="0" algn="just" eaLnBrk="1" hangingPunct="1">
              <a:lnSpc>
                <a:spcPct val="70000"/>
              </a:lnSpc>
              <a:spcBef>
                <a:spcPct val="50000"/>
              </a:spcBef>
              <a:buSzPct val="113000"/>
            </a:pPr>
            <a:r>
              <a:rPr kumimoji="1" lang="it-IT" altLang="it-IT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</a:p>
          <a:p>
            <a:pPr marL="465138" lvl="1" indent="-285750" algn="just" eaLnBrk="1" hangingPunct="1">
              <a:spcBef>
                <a:spcPct val="50000"/>
              </a:spcBef>
              <a:buSzPct val="113000"/>
              <a:buFont typeface="Arial" panose="020B0604020202020204" pitchFamily="34" charset="0"/>
              <a:buChar char="•"/>
            </a:pPr>
            <a:r>
              <a:rPr kumimoji="1" lang="it-IT" altLang="it-IT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Orienta il comportamento (valenza sostanziale/personale)</a:t>
            </a:r>
            <a:endParaRPr kumimoji="1" lang="it-IT" altLang="it-IT" sz="1800" u="sng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179388" lvl="1" indent="0" algn="just" eaLnBrk="1" hangingPunct="1">
              <a:lnSpc>
                <a:spcPct val="70000"/>
              </a:lnSpc>
              <a:spcBef>
                <a:spcPct val="50000"/>
              </a:spcBef>
              <a:buSzPct val="113000"/>
            </a:pPr>
            <a:r>
              <a:rPr kumimoji="1" lang="it-IT" altLang="it-IT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</a:p>
          <a:p>
            <a:pPr marL="465138" lvl="1" indent="-285750" algn="just" eaLnBrk="1" hangingPunct="1">
              <a:spcBef>
                <a:spcPct val="50000"/>
              </a:spcBef>
              <a:buSzPct val="113000"/>
              <a:buFont typeface="Arial" panose="020B0604020202020204" pitchFamily="34" charset="0"/>
              <a:buChar char="•"/>
            </a:pPr>
            <a:r>
              <a:rPr kumimoji="1" lang="it-IT" altLang="it-IT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Raccoglie le </a:t>
            </a:r>
            <a:r>
              <a:rPr kumimoji="1" lang="it-IT" altLang="it-IT" sz="1800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informazioni</a:t>
            </a:r>
            <a:r>
              <a:rPr kumimoji="1" lang="it-IT" altLang="it-IT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per alimentare tutti i sistemi del personale, fra cui, in particolare:</a:t>
            </a:r>
          </a:p>
          <a:p>
            <a:pPr marL="465138" lvl="1" indent="-285750" algn="just" eaLnBrk="1" hangingPunct="1">
              <a:lnSpc>
                <a:spcPct val="70000"/>
              </a:lnSpc>
              <a:spcBef>
                <a:spcPct val="50000"/>
              </a:spcBef>
              <a:buSzPct val="113000"/>
              <a:buFont typeface="Arial" panose="020B0604020202020204" pitchFamily="34" charset="0"/>
              <a:buChar char="•"/>
            </a:pPr>
            <a:endParaRPr kumimoji="1" lang="it-IT" altLang="it-IT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179388" lvl="1" indent="0" algn="just" eaLnBrk="1" hangingPunct="1">
              <a:lnSpc>
                <a:spcPct val="70000"/>
              </a:lnSpc>
              <a:spcBef>
                <a:spcPct val="50000"/>
              </a:spcBef>
              <a:buSzPct val="113000"/>
            </a:pPr>
            <a:r>
              <a:rPr kumimoji="1" lang="it-IT" altLang="it-IT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- selezione (potenziale)</a:t>
            </a:r>
          </a:p>
          <a:p>
            <a:pPr marL="179388" lvl="1" indent="0" algn="just" eaLnBrk="1" hangingPunct="1">
              <a:lnSpc>
                <a:spcPct val="70000"/>
              </a:lnSpc>
              <a:spcBef>
                <a:spcPct val="50000"/>
              </a:spcBef>
              <a:buSzPct val="113000"/>
            </a:pPr>
            <a:r>
              <a:rPr kumimoji="1" lang="it-IT" altLang="it-IT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- valutazione della prestazione</a:t>
            </a:r>
          </a:p>
          <a:p>
            <a:pPr marL="179388" lvl="1" indent="0" algn="just" eaLnBrk="1" hangingPunct="1">
              <a:lnSpc>
                <a:spcPct val="70000"/>
              </a:lnSpc>
              <a:spcBef>
                <a:spcPct val="50000"/>
              </a:spcBef>
              <a:buSzPct val="113000"/>
            </a:pPr>
            <a:r>
              <a:rPr kumimoji="1" lang="it-IT" altLang="it-IT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- formazione (sviluppo)</a:t>
            </a:r>
          </a:p>
          <a:p>
            <a:pPr marL="179388" lvl="1" indent="0" algn="just" eaLnBrk="1" hangingPunct="1">
              <a:lnSpc>
                <a:spcPct val="70000"/>
              </a:lnSpc>
              <a:spcBef>
                <a:spcPct val="50000"/>
              </a:spcBef>
              <a:buSzPct val="113000"/>
            </a:pPr>
            <a:r>
              <a:rPr kumimoji="1" lang="it-IT" altLang="it-IT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- sentieri di carriera</a:t>
            </a:r>
          </a:p>
          <a:p>
            <a:pPr marL="179388" lvl="1" indent="0" algn="just" eaLnBrk="1" hangingPunct="1">
              <a:lnSpc>
                <a:spcPct val="70000"/>
              </a:lnSpc>
              <a:spcBef>
                <a:spcPct val="50000"/>
              </a:spcBef>
              <a:buSzPct val="113000"/>
            </a:pPr>
            <a:r>
              <a:rPr kumimoji="1" lang="it-IT" altLang="it-IT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- …</a:t>
            </a:r>
          </a:p>
        </p:txBody>
      </p:sp>
      <p:sp>
        <p:nvSpPr>
          <p:cNvPr id="668678" name="AutoShape 6"/>
          <p:cNvSpPr>
            <a:spLocks noChangeArrowheads="1"/>
          </p:cNvSpPr>
          <p:nvPr/>
        </p:nvSpPr>
        <p:spPr bwMode="auto">
          <a:xfrm>
            <a:off x="6172200" y="4343400"/>
            <a:ext cx="2514600" cy="990600"/>
          </a:xfrm>
          <a:prstGeom prst="foldedCorner">
            <a:avLst>
              <a:gd name="adj" fmla="val 12500"/>
            </a:avLst>
          </a:prstGeom>
          <a:ln>
            <a:headEnd/>
            <a:tailEnd/>
          </a:ln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0" tIns="0" rIns="0" bIns="0" anchor="ctr"/>
          <a:lstStyle/>
          <a:p>
            <a:pPr algn="ctr"/>
            <a:r>
              <a:rPr kumimoji="1" lang="it-IT" altLang="it-IT" sz="1600" b="1">
                <a:solidFill>
                  <a:schemeClr val="dk1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FINALITÁ </a:t>
            </a:r>
          </a:p>
          <a:p>
            <a:pPr algn="ctr"/>
            <a:r>
              <a:rPr kumimoji="1" lang="it-IT" altLang="it-IT" sz="1600" b="1">
                <a:solidFill>
                  <a:schemeClr val="dk1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COMPORTAMENTALI</a:t>
            </a:r>
          </a:p>
        </p:txBody>
      </p:sp>
    </p:spTree>
    <p:extLst>
      <p:ext uri="{BB962C8B-B14F-4D97-AF65-F5344CB8AC3E}">
        <p14:creationId xmlns:p14="http://schemas.microsoft.com/office/powerpoint/2010/main" val="1914603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765175"/>
            <a:ext cx="7772400" cy="1143000"/>
          </a:xfrm>
        </p:spPr>
        <p:txBody>
          <a:bodyPr lIns="0" tIns="0" rIns="0" bIns="0"/>
          <a:lstStyle/>
          <a:p>
            <a:pPr>
              <a:tabLst>
                <a:tab pos="534988" algn="l"/>
              </a:tabLst>
            </a:pPr>
            <a:r>
              <a:rPr lang="it-IT" altLang="it-IT" sz="2600" b="1" dirty="0">
                <a:latin typeface="Verdana" pitchFamily="34" charset="0"/>
              </a:rPr>
              <a:t>In sintesi …</a:t>
            </a:r>
          </a:p>
        </p:txBody>
      </p:sp>
      <p:graphicFrame>
        <p:nvGraphicFramePr>
          <p:cNvPr id="680965" name="Group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64114866"/>
              </p:ext>
            </p:extLst>
          </p:nvPr>
        </p:nvGraphicFramePr>
        <p:xfrm>
          <a:off x="1143000" y="1984375"/>
          <a:ext cx="7772400" cy="4468814"/>
        </p:xfrm>
        <a:graphic>
          <a:graphicData uri="http://schemas.openxmlformats.org/drawingml/2006/table">
            <a:tbl>
              <a:tblPr/>
              <a:tblGrid>
                <a:gridCol w="1905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95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71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731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Categoria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organizzativa</a:t>
                      </a:r>
                    </a:p>
                  </a:txBody>
                  <a:tcPr marL="0" marR="0" marT="0" marB="0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Posizione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Ruolo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1601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Documento</a:t>
                      </a:r>
                    </a:p>
                  </a:txBody>
                  <a:tcPr marL="0" marR="0" marT="0" marB="0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Job Description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Descrizione di ruolo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684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Contenuto</a:t>
                      </a:r>
                    </a:p>
                  </a:txBody>
                  <a:tcPr marL="0" marR="0" marT="0" marB="0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Attività/responsabilità (COSA)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it-IT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Modalità comportamentali (COME)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competenze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1121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Valenza</a:t>
                      </a:r>
                    </a:p>
                  </a:txBody>
                  <a:tcPr marL="0" marR="0" marT="0" marB="0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Formale/organizzativa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Sostanziale/</a:t>
                      </a:r>
                      <a:r>
                        <a:rPr kumimoji="0" lang="ja-JP" altLang="it-IT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MS PGothic" panose="020B0600070205080204" pitchFamily="34" charset="-128"/>
                          <a:cs typeface="Verdana" panose="020B0604030504040204" pitchFamily="34" charset="0"/>
                        </a:rPr>
                        <a:t>”</a:t>
                      </a:r>
                      <a:r>
                        <a:rPr kumimoji="0" lang="it-IT" altLang="ja-JP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personale</a:t>
                      </a:r>
                      <a:r>
                        <a:rPr kumimoji="0" lang="ja-JP" altLang="it-IT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MS PGothic" panose="020B0600070205080204" pitchFamily="34" charset="-128"/>
                          <a:cs typeface="Verdana" panose="020B0604030504040204" pitchFamily="34" charset="0"/>
                        </a:rPr>
                        <a:t>”</a:t>
                      </a:r>
                      <a:endParaRPr kumimoji="0" lang="it-IT" altLang="it-IT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80994" name="AutoShape 34"/>
          <p:cNvSpPr>
            <a:spLocks noChangeArrowheads="1"/>
          </p:cNvSpPr>
          <p:nvPr/>
        </p:nvSpPr>
        <p:spPr bwMode="auto">
          <a:xfrm>
            <a:off x="4343400" y="2365375"/>
            <a:ext cx="304800" cy="533400"/>
          </a:xfrm>
          <a:prstGeom prst="downArrow">
            <a:avLst>
              <a:gd name="adj1" fmla="val 50000"/>
              <a:gd name="adj2" fmla="val 43750"/>
            </a:avLst>
          </a:prstGeom>
          <a:solidFill>
            <a:srgbClr val="CCFFFF"/>
          </a:solidFill>
          <a:ln w="9525">
            <a:solidFill>
              <a:srgbClr val="000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>
              <a:defRPr/>
            </a:pPr>
            <a:endParaRPr lang="en-US">
              <a:latin typeface="Comic Sans MS" charset="0"/>
              <a:ea typeface="ＭＳ Ｐゴシック" charset="0"/>
            </a:endParaRPr>
          </a:p>
        </p:txBody>
      </p:sp>
      <p:sp>
        <p:nvSpPr>
          <p:cNvPr id="680995" name="AutoShape 35"/>
          <p:cNvSpPr>
            <a:spLocks noChangeArrowheads="1"/>
          </p:cNvSpPr>
          <p:nvPr/>
        </p:nvSpPr>
        <p:spPr bwMode="auto">
          <a:xfrm>
            <a:off x="4343400" y="3508375"/>
            <a:ext cx="304800" cy="533400"/>
          </a:xfrm>
          <a:prstGeom prst="downArrow">
            <a:avLst>
              <a:gd name="adj1" fmla="val 50000"/>
              <a:gd name="adj2" fmla="val 43750"/>
            </a:avLst>
          </a:prstGeom>
          <a:solidFill>
            <a:srgbClr val="CCFFFF"/>
          </a:solidFill>
          <a:ln w="9525">
            <a:solidFill>
              <a:srgbClr val="000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>
              <a:defRPr/>
            </a:pPr>
            <a:endParaRPr lang="en-US">
              <a:latin typeface="Comic Sans MS" charset="0"/>
              <a:ea typeface="ＭＳ Ｐゴシック" charset="0"/>
            </a:endParaRPr>
          </a:p>
        </p:txBody>
      </p:sp>
      <p:sp>
        <p:nvSpPr>
          <p:cNvPr id="680996" name="AutoShape 36"/>
          <p:cNvSpPr>
            <a:spLocks noChangeArrowheads="1"/>
          </p:cNvSpPr>
          <p:nvPr/>
        </p:nvSpPr>
        <p:spPr bwMode="auto">
          <a:xfrm>
            <a:off x="4343400" y="5032375"/>
            <a:ext cx="304800" cy="533400"/>
          </a:xfrm>
          <a:prstGeom prst="downArrow">
            <a:avLst>
              <a:gd name="adj1" fmla="val 50000"/>
              <a:gd name="adj2" fmla="val 43750"/>
            </a:avLst>
          </a:prstGeom>
          <a:solidFill>
            <a:srgbClr val="CCFFFF"/>
          </a:solidFill>
          <a:ln w="9525">
            <a:solidFill>
              <a:srgbClr val="000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>
              <a:defRPr/>
            </a:pPr>
            <a:endParaRPr lang="en-US">
              <a:latin typeface="Comic Sans MS" charset="0"/>
              <a:ea typeface="ＭＳ Ｐゴシック" charset="0"/>
            </a:endParaRPr>
          </a:p>
        </p:txBody>
      </p:sp>
      <p:sp>
        <p:nvSpPr>
          <p:cNvPr id="680997" name="AutoShape 37"/>
          <p:cNvSpPr>
            <a:spLocks noChangeArrowheads="1"/>
          </p:cNvSpPr>
          <p:nvPr/>
        </p:nvSpPr>
        <p:spPr bwMode="auto">
          <a:xfrm>
            <a:off x="7239000" y="2365375"/>
            <a:ext cx="304800" cy="533400"/>
          </a:xfrm>
          <a:prstGeom prst="downArrow">
            <a:avLst>
              <a:gd name="adj1" fmla="val 50000"/>
              <a:gd name="adj2" fmla="val 43750"/>
            </a:avLst>
          </a:prstGeom>
          <a:solidFill>
            <a:srgbClr val="CCFFFF"/>
          </a:solidFill>
          <a:ln w="9525">
            <a:solidFill>
              <a:srgbClr val="000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>
              <a:defRPr/>
            </a:pPr>
            <a:endParaRPr lang="en-US">
              <a:latin typeface="Comic Sans MS" charset="0"/>
              <a:ea typeface="ＭＳ Ｐゴシック" charset="0"/>
            </a:endParaRPr>
          </a:p>
        </p:txBody>
      </p:sp>
      <p:sp>
        <p:nvSpPr>
          <p:cNvPr id="680998" name="AutoShape 38"/>
          <p:cNvSpPr>
            <a:spLocks noChangeArrowheads="1"/>
          </p:cNvSpPr>
          <p:nvPr/>
        </p:nvSpPr>
        <p:spPr bwMode="auto">
          <a:xfrm>
            <a:off x="7239000" y="3508375"/>
            <a:ext cx="304800" cy="533400"/>
          </a:xfrm>
          <a:prstGeom prst="downArrow">
            <a:avLst>
              <a:gd name="adj1" fmla="val 50000"/>
              <a:gd name="adj2" fmla="val 43750"/>
            </a:avLst>
          </a:prstGeom>
          <a:solidFill>
            <a:srgbClr val="CCFFFF"/>
          </a:solidFill>
          <a:ln w="9525">
            <a:solidFill>
              <a:srgbClr val="000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>
              <a:defRPr/>
            </a:pPr>
            <a:endParaRPr lang="en-US">
              <a:latin typeface="Comic Sans MS" charset="0"/>
              <a:ea typeface="ＭＳ Ｐゴシック" charset="0"/>
            </a:endParaRPr>
          </a:p>
        </p:txBody>
      </p:sp>
      <p:sp>
        <p:nvSpPr>
          <p:cNvPr id="680999" name="AutoShape 39"/>
          <p:cNvSpPr>
            <a:spLocks noChangeArrowheads="1"/>
          </p:cNvSpPr>
          <p:nvPr/>
        </p:nvSpPr>
        <p:spPr bwMode="auto">
          <a:xfrm>
            <a:off x="7239000" y="5032375"/>
            <a:ext cx="304800" cy="533400"/>
          </a:xfrm>
          <a:prstGeom prst="downArrow">
            <a:avLst>
              <a:gd name="adj1" fmla="val 50000"/>
              <a:gd name="adj2" fmla="val 43750"/>
            </a:avLst>
          </a:prstGeom>
          <a:solidFill>
            <a:srgbClr val="CCFFFF"/>
          </a:solidFill>
          <a:ln w="9525">
            <a:solidFill>
              <a:srgbClr val="000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>
              <a:defRPr/>
            </a:pPr>
            <a:endParaRPr lang="en-US">
              <a:latin typeface="Comic Sans MS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45385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egnaposto numero diapositiva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385DF9D5-DB30-48E1-9D39-2C9E7BC4F409}" type="slidenum">
              <a:rPr lang="it-IT" smtClean="0"/>
              <a:pPr/>
              <a:t>23</a:t>
            </a:fld>
            <a:endParaRPr lang="it-IT"/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846138"/>
            <a:ext cx="7772400" cy="1143000"/>
          </a:xfrm>
        </p:spPr>
        <p:txBody>
          <a:bodyPr/>
          <a:lstStyle/>
          <a:p>
            <a:pPr eaLnBrk="1" hangingPunct="1"/>
            <a:r>
              <a:rPr lang="it-IT" sz="2600" b="1" dirty="0">
                <a:latin typeface="Verdana" pitchFamily="34" charset="0"/>
              </a:rPr>
              <a:t>Contenuti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844824"/>
            <a:ext cx="7486600" cy="4114800"/>
          </a:xfrm>
        </p:spPr>
        <p:txBody>
          <a:bodyPr/>
          <a:lstStyle/>
          <a:p>
            <a:pPr marL="457200" indent="-457200" algn="just" eaLnBrk="1" hangingPunct="1">
              <a:lnSpc>
                <a:spcPct val="200000"/>
              </a:lnSpc>
              <a:buFont typeface="+mj-lt"/>
              <a:buAutoNum type="arabicPeriod"/>
              <a:defRPr/>
            </a:pPr>
            <a:r>
              <a:rPr lang="it-IT" sz="2000" b="1" dirty="0">
                <a:solidFill>
                  <a:schemeClr val="bg1">
                    <a:lumMod val="65000"/>
                  </a:schemeClr>
                </a:solidFill>
                <a:latin typeface="Verdana" pitchFamily="34" charset="0"/>
              </a:rPr>
              <a:t>Il concetto di struttura organizzativa</a:t>
            </a:r>
          </a:p>
          <a:p>
            <a:pPr marL="457200" indent="-457200" algn="just" eaLnBrk="1" hangingPunct="1">
              <a:lnSpc>
                <a:spcPct val="200000"/>
              </a:lnSpc>
              <a:buFont typeface="+mj-lt"/>
              <a:buAutoNum type="arabicPeriod"/>
              <a:defRPr/>
            </a:pPr>
            <a:r>
              <a:rPr lang="it-IT" sz="2000" b="1" dirty="0">
                <a:solidFill>
                  <a:schemeClr val="bg1">
                    <a:lumMod val="65000"/>
                  </a:schemeClr>
                </a:solidFill>
                <a:latin typeface="Verdana" pitchFamily="34" charset="0"/>
              </a:rPr>
              <a:t>Organigramma</a:t>
            </a:r>
            <a:r>
              <a:rPr lang="it-IT" sz="2000" b="1" dirty="0">
                <a:latin typeface="Verdana" pitchFamily="34" charset="0"/>
              </a:rPr>
              <a:t> </a:t>
            </a:r>
          </a:p>
          <a:p>
            <a:pPr marL="457200" indent="-457200" algn="just" eaLnBrk="1" hangingPunct="1">
              <a:lnSpc>
                <a:spcPct val="200000"/>
              </a:lnSpc>
              <a:buFont typeface="+mj-lt"/>
              <a:buAutoNum type="arabicPeriod"/>
              <a:defRPr/>
            </a:pPr>
            <a:r>
              <a:rPr lang="it-IT" sz="2000" b="1" dirty="0">
                <a:solidFill>
                  <a:schemeClr val="bg1">
                    <a:lumMod val="65000"/>
                  </a:schemeClr>
                </a:solidFill>
                <a:latin typeface="Verdana" pitchFamily="34" charset="0"/>
              </a:rPr>
              <a:t>Posizione</a:t>
            </a:r>
          </a:p>
          <a:p>
            <a:pPr marL="457200" indent="-457200" algn="just" eaLnBrk="1" hangingPunct="1">
              <a:lnSpc>
                <a:spcPct val="200000"/>
              </a:lnSpc>
              <a:buFont typeface="+mj-lt"/>
              <a:buAutoNum type="arabicPeriod"/>
              <a:defRPr/>
            </a:pPr>
            <a:r>
              <a:rPr lang="it-IT" sz="2000" b="1" dirty="0">
                <a:solidFill>
                  <a:schemeClr val="bg1">
                    <a:lumMod val="65000"/>
                  </a:schemeClr>
                </a:solidFill>
                <a:latin typeface="Verdana" pitchFamily="34" charset="0"/>
              </a:rPr>
              <a:t>Ruolo </a:t>
            </a:r>
          </a:p>
          <a:p>
            <a:pPr marL="457200" indent="-457200" algn="just" eaLnBrk="1" hangingPunct="1">
              <a:lnSpc>
                <a:spcPct val="200000"/>
              </a:lnSpc>
              <a:buFont typeface="+mj-lt"/>
              <a:buAutoNum type="arabicPeriod"/>
              <a:defRPr/>
            </a:pPr>
            <a:r>
              <a:rPr lang="it-IT" sz="2000" b="1" dirty="0">
                <a:latin typeface="Verdana" pitchFamily="34" charset="0"/>
              </a:rPr>
              <a:t>Processi</a:t>
            </a:r>
          </a:p>
          <a:p>
            <a:pPr marL="0" indent="0" algn="just" eaLnBrk="1" hangingPunct="1">
              <a:buNone/>
              <a:defRPr/>
            </a:pPr>
            <a:endParaRPr lang="it-IT" sz="2000" b="1" dirty="0">
              <a:latin typeface="Verdana" pitchFamily="34" charset="0"/>
            </a:endParaRPr>
          </a:p>
          <a:p>
            <a:pPr marL="609600" indent="-609600" algn="just" eaLnBrk="1" hangingPunct="1">
              <a:lnSpc>
                <a:spcPct val="150000"/>
              </a:lnSpc>
              <a:buFontTx/>
              <a:buAutoNum type="arabicPeriod"/>
              <a:defRPr/>
            </a:pPr>
            <a:endParaRPr lang="it-IT" sz="2000" b="1" dirty="0">
              <a:latin typeface="Verdana" pitchFamily="34" charset="0"/>
            </a:endParaRPr>
          </a:p>
          <a:p>
            <a:pPr marL="609600" indent="-609600" algn="just" eaLnBrk="1" hangingPunct="1">
              <a:lnSpc>
                <a:spcPct val="150000"/>
              </a:lnSpc>
              <a:buFontTx/>
              <a:buAutoNum type="arabicPeriod"/>
              <a:defRPr/>
            </a:pPr>
            <a:endParaRPr lang="it-IT" sz="2000" dirty="0"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78160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it-IT" sz="2600" b="1" dirty="0">
                <a:solidFill>
                  <a:schemeClr val="tx1"/>
                </a:solidFill>
                <a:latin typeface="Verdana" pitchFamily="34" charset="0"/>
              </a:rPr>
              <a:t>Una definizione di «processo»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idx="1"/>
          </p:nvPr>
        </p:nvSpPr>
        <p:spPr>
          <a:xfrm>
            <a:off x="533400" y="2212925"/>
            <a:ext cx="8037513" cy="4240411"/>
          </a:xfrm>
        </p:spPr>
        <p:txBody>
          <a:bodyPr/>
          <a:lstStyle/>
          <a:p>
            <a:pPr marL="0" lvl="1" indent="0" algn="just" eaLnBrk="1" hangingPunct="1">
              <a:buNone/>
              <a:defRPr/>
            </a:pPr>
            <a:r>
              <a:rPr lang="it-IT" sz="2000" dirty="0">
                <a:latin typeface="Verdana" pitchFamily="34" charset="0"/>
                <a:ea typeface="+mn-ea"/>
                <a:cs typeface="+mn-cs"/>
              </a:rPr>
              <a:t>Un processo è un </a:t>
            </a:r>
            <a:r>
              <a:rPr lang="it-IT" sz="2000" u="sng" dirty="0">
                <a:latin typeface="Verdana" pitchFamily="34" charset="0"/>
                <a:ea typeface="+mn-ea"/>
                <a:cs typeface="+mn-cs"/>
              </a:rPr>
              <a:t>insieme organizzato di attività</a:t>
            </a:r>
            <a:r>
              <a:rPr lang="it-IT" sz="2000" dirty="0">
                <a:latin typeface="Verdana" pitchFamily="34" charset="0"/>
                <a:ea typeface="+mn-ea"/>
                <a:cs typeface="+mn-cs"/>
              </a:rPr>
              <a:t>: </a:t>
            </a:r>
          </a:p>
          <a:p>
            <a:pPr marL="0" lvl="1" indent="0" algn="just" eaLnBrk="1" hangingPunct="1">
              <a:buNone/>
              <a:defRPr/>
            </a:pPr>
            <a:endParaRPr lang="it-IT" sz="2000" dirty="0">
              <a:latin typeface="Verdana" pitchFamily="34" charset="0"/>
              <a:ea typeface="+mn-ea"/>
              <a:cs typeface="+mn-cs"/>
            </a:endParaRPr>
          </a:p>
          <a:p>
            <a:pPr marL="742950" lvl="2" indent="-342900" algn="just" eaLnBrk="1" hangingPunct="1">
              <a:defRPr/>
            </a:pPr>
            <a:r>
              <a:rPr lang="it-IT" sz="1800" dirty="0">
                <a:latin typeface="Verdana" pitchFamily="34" charset="0"/>
                <a:ea typeface="+mn-ea"/>
                <a:cs typeface="+mn-cs"/>
              </a:rPr>
              <a:t>…</a:t>
            </a:r>
            <a:r>
              <a:rPr lang="it-IT" sz="1800" b="1" i="1" dirty="0">
                <a:latin typeface="Verdana" pitchFamily="34" charset="0"/>
                <a:ea typeface="+mn-ea"/>
                <a:cs typeface="+mn-cs"/>
              </a:rPr>
              <a:t>legate tra loro </a:t>
            </a:r>
            <a:r>
              <a:rPr lang="it-IT" sz="1800" dirty="0">
                <a:latin typeface="Verdana" pitchFamily="34" charset="0"/>
                <a:ea typeface="+mn-ea"/>
                <a:cs typeface="+mn-cs"/>
              </a:rPr>
              <a:t>da interdipendenze</a:t>
            </a:r>
          </a:p>
          <a:p>
            <a:pPr marL="742950" lvl="2" indent="-342900" algn="just" eaLnBrk="1" hangingPunct="1">
              <a:defRPr/>
            </a:pPr>
            <a:r>
              <a:rPr lang="it-IT" sz="1800" dirty="0">
                <a:latin typeface="Verdana" pitchFamily="34" charset="0"/>
                <a:ea typeface="+mn-ea"/>
                <a:cs typeface="+mn-cs"/>
              </a:rPr>
              <a:t>…tipicamente </a:t>
            </a:r>
            <a:r>
              <a:rPr lang="it-IT" sz="1800" b="1" i="1" dirty="0">
                <a:latin typeface="Verdana" pitchFamily="34" charset="0"/>
                <a:ea typeface="+mn-ea"/>
                <a:cs typeface="+mn-cs"/>
              </a:rPr>
              <a:t>svolte da unità/ruoli diversi</a:t>
            </a:r>
            <a:r>
              <a:rPr lang="it-IT" sz="1800" dirty="0">
                <a:latin typeface="Verdana" pitchFamily="34" charset="0"/>
                <a:ea typeface="+mn-ea"/>
                <a:cs typeface="+mn-cs"/>
              </a:rPr>
              <a:t>, spesso non dipendenti dallo stesso capo</a:t>
            </a:r>
          </a:p>
          <a:p>
            <a:pPr marL="742950" lvl="2" indent="-342900" algn="just" eaLnBrk="1" hangingPunct="1">
              <a:defRPr/>
            </a:pPr>
            <a:r>
              <a:rPr lang="it-IT" sz="1800" dirty="0">
                <a:latin typeface="Verdana" pitchFamily="34" charset="0"/>
                <a:ea typeface="+mn-ea"/>
                <a:cs typeface="+mn-cs"/>
              </a:rPr>
              <a:t>…</a:t>
            </a:r>
            <a:r>
              <a:rPr lang="it-IT" sz="1800" b="1" i="1" dirty="0">
                <a:latin typeface="Verdana" pitchFamily="34" charset="0"/>
                <a:ea typeface="+mn-ea"/>
                <a:cs typeface="+mn-cs"/>
              </a:rPr>
              <a:t>alimentato da input definiti</a:t>
            </a:r>
          </a:p>
          <a:p>
            <a:pPr marL="742950" lvl="2" indent="-342900" algn="just" eaLnBrk="1" hangingPunct="1">
              <a:defRPr/>
            </a:pPr>
            <a:r>
              <a:rPr lang="it-IT" sz="1800" dirty="0">
                <a:latin typeface="Verdana" pitchFamily="34" charset="0"/>
                <a:ea typeface="+mn-ea"/>
                <a:cs typeface="+mn-cs"/>
              </a:rPr>
              <a:t>…che </a:t>
            </a:r>
            <a:r>
              <a:rPr lang="it-IT" sz="1800" b="1" i="1" dirty="0">
                <a:latin typeface="Verdana" pitchFamily="34" charset="0"/>
                <a:ea typeface="+mn-ea"/>
                <a:cs typeface="+mn-cs"/>
              </a:rPr>
              <a:t>produce un output </a:t>
            </a:r>
            <a:r>
              <a:rPr lang="it-IT" sz="1800" dirty="0">
                <a:latin typeface="Verdana" pitchFamily="34" charset="0"/>
                <a:ea typeface="+mn-ea"/>
                <a:cs typeface="+mn-cs"/>
              </a:rPr>
              <a:t>riconoscibile e di valore</a:t>
            </a:r>
          </a:p>
          <a:p>
            <a:pPr marL="742950" lvl="2" indent="-342900" algn="just" eaLnBrk="1" hangingPunct="1">
              <a:defRPr/>
            </a:pPr>
            <a:r>
              <a:rPr lang="it-IT" sz="1800" dirty="0">
                <a:latin typeface="Verdana" pitchFamily="34" charset="0"/>
                <a:ea typeface="+mn-ea"/>
                <a:cs typeface="+mn-cs"/>
              </a:rPr>
              <a:t>…. per l’azienda (o per il cliente esterno)</a:t>
            </a:r>
          </a:p>
          <a:p>
            <a:pPr marL="742950" lvl="2" indent="-342900" algn="just" eaLnBrk="1" hangingPunct="1">
              <a:defRPr/>
            </a:pPr>
            <a:endParaRPr lang="it-IT" sz="1800" dirty="0">
              <a:latin typeface="Verdana" pitchFamily="34" charset="0"/>
              <a:ea typeface="+mn-ea"/>
              <a:cs typeface="+mn-cs"/>
            </a:endParaRPr>
          </a:p>
          <a:p>
            <a:pPr marL="0" lvl="2" indent="0" algn="just" eaLnBrk="1" hangingPunct="1">
              <a:buNone/>
              <a:defRPr/>
            </a:pPr>
            <a:r>
              <a:rPr lang="it-IT" sz="1800" dirty="0">
                <a:latin typeface="Verdana" pitchFamily="34" charset="0"/>
                <a:ea typeface="+mn-ea"/>
                <a:cs typeface="+mn-cs"/>
              </a:rPr>
              <a:t>Un processo taglia trasversalmente la struttura organizzativa coinvolgendo attività pertinenti anche a posizioni organizzative diverse</a:t>
            </a:r>
          </a:p>
          <a:p>
            <a:pPr marL="990600" lvl="1" indent="-533400" algn="just" eaLnBrk="1" hangingPunct="1">
              <a:defRPr/>
            </a:pPr>
            <a:endParaRPr lang="it-IT" sz="1800" dirty="0"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6063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altLang="it-IT" sz="2600" b="1" dirty="0">
                <a:solidFill>
                  <a:schemeClr val="tx1"/>
                </a:solidFill>
                <a:latin typeface="Verdana" pitchFamily="34" charset="0"/>
              </a:rPr>
              <a:t>Perché analizzare i processi?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idx="1"/>
          </p:nvPr>
        </p:nvSpPr>
        <p:spPr>
          <a:xfrm>
            <a:off x="533400" y="1501775"/>
            <a:ext cx="8037513" cy="4816475"/>
          </a:xfrm>
        </p:spPr>
        <p:txBody>
          <a:bodyPr/>
          <a:lstStyle/>
          <a:p>
            <a:pPr marL="0" indent="0">
              <a:buNone/>
              <a:defRPr/>
            </a:pPr>
            <a:endParaRPr lang="it-IT" dirty="0"/>
          </a:p>
          <a:p>
            <a:pPr marL="0" indent="0">
              <a:buNone/>
              <a:defRPr/>
            </a:pPr>
            <a:r>
              <a:rPr lang="it-IT" sz="1800" dirty="0">
                <a:latin typeface="Verdana" pitchFamily="34" charset="0"/>
              </a:rPr>
              <a:t>L’analisi dei processi è generalmente svolta (principalmente) per: </a:t>
            </a:r>
          </a:p>
          <a:p>
            <a:pPr marL="0" indent="0">
              <a:buNone/>
              <a:defRPr/>
            </a:pPr>
            <a:endParaRPr lang="it-IT" sz="1800" dirty="0">
              <a:latin typeface="Verdana" pitchFamily="34" charset="0"/>
            </a:endParaRPr>
          </a:p>
          <a:p>
            <a:pPr>
              <a:defRPr/>
            </a:pPr>
            <a:r>
              <a:rPr lang="it-IT" sz="1800" dirty="0">
                <a:latin typeface="Verdana" pitchFamily="34" charset="0"/>
              </a:rPr>
              <a:t>Fornire uno strumento di chiara e immediata </a:t>
            </a:r>
            <a:r>
              <a:rPr lang="it-IT" sz="1800" b="1" i="1" dirty="0">
                <a:latin typeface="Verdana" pitchFamily="34" charset="0"/>
              </a:rPr>
              <a:t>lettura dei principali flussi di attività </a:t>
            </a:r>
            <a:r>
              <a:rPr lang="it-IT" sz="1800" dirty="0">
                <a:latin typeface="Verdana" pitchFamily="34" charset="0"/>
              </a:rPr>
              <a:t>(consapevolezza di che cosa si fa realmente in azienda), per gli “esperti” e per gli “utenti” [AS IS]</a:t>
            </a:r>
          </a:p>
          <a:p>
            <a:pPr marL="419100" indent="-419100">
              <a:defRPr/>
            </a:pPr>
            <a:endParaRPr lang="it-IT" sz="1800" dirty="0">
              <a:latin typeface="Verdana" pitchFamily="34" charset="0"/>
            </a:endParaRPr>
          </a:p>
          <a:p>
            <a:pPr marL="419100" indent="-419100">
              <a:defRPr/>
            </a:pPr>
            <a:r>
              <a:rPr lang="it-IT" sz="1800" b="1" i="1" dirty="0">
                <a:latin typeface="Verdana" pitchFamily="34" charset="0"/>
              </a:rPr>
              <a:t>Affinare/ridisegnare</a:t>
            </a:r>
            <a:r>
              <a:rPr lang="it-IT" sz="1800" dirty="0">
                <a:latin typeface="Verdana" pitchFamily="34" charset="0"/>
              </a:rPr>
              <a:t> i processi [TO BE] in modo da :</a:t>
            </a:r>
          </a:p>
          <a:p>
            <a:pPr marL="857250" lvl="1" indent="-457200">
              <a:defRPr/>
            </a:pPr>
            <a:r>
              <a:rPr lang="it-IT" sz="1800" dirty="0">
                <a:latin typeface="Verdana" pitchFamily="34" charset="0"/>
                <a:ea typeface="+mn-ea"/>
                <a:cs typeface="+mn-cs"/>
              </a:rPr>
              <a:t>cercare di ridurre i costi o “fare prima“ (efficienza)</a:t>
            </a:r>
          </a:p>
          <a:p>
            <a:pPr marL="857250" lvl="1" indent="-457200">
              <a:defRPr/>
            </a:pPr>
            <a:r>
              <a:rPr lang="it-IT" sz="1800" dirty="0">
                <a:latin typeface="Verdana" pitchFamily="34" charset="0"/>
                <a:ea typeface="+mn-ea"/>
                <a:cs typeface="+mn-cs"/>
              </a:rPr>
              <a:t>“fare meglio” a parità di costi (efficacia)</a:t>
            </a:r>
          </a:p>
          <a:p>
            <a:pPr marL="876300" lvl="1" indent="-354013">
              <a:buFont typeface="Wingdings" pitchFamily="2" charset="2"/>
              <a:buChar char="§"/>
              <a:defRPr/>
            </a:pPr>
            <a:endParaRPr lang="it-IT" sz="1800" dirty="0">
              <a:latin typeface="Verdana" pitchFamily="34" charset="0"/>
              <a:ea typeface="+mn-ea"/>
              <a:cs typeface="+mn-cs"/>
            </a:endParaRPr>
          </a:p>
          <a:p>
            <a:pPr marL="0" indent="0">
              <a:buNone/>
              <a:defRPr/>
            </a:pPr>
            <a:r>
              <a:rPr lang="it-IT" sz="1800" dirty="0">
                <a:latin typeface="Verdana" pitchFamily="34" charset="0"/>
              </a:rPr>
              <a:t>Altri obiettivi possibili: </a:t>
            </a:r>
          </a:p>
          <a:p>
            <a:pPr marL="857250" lvl="1" indent="-457200">
              <a:defRPr/>
            </a:pPr>
            <a:r>
              <a:rPr lang="it-IT" sz="1800" dirty="0">
                <a:latin typeface="Verdana" pitchFamily="34" charset="0"/>
                <a:ea typeface="+mn-ea"/>
                <a:cs typeface="+mn-cs"/>
              </a:rPr>
              <a:t>Stimolare la responsabilizzazione sugli output (finali e intermedi) dei processi stessi</a:t>
            </a:r>
          </a:p>
          <a:p>
            <a:pPr marL="476250" indent="-354013">
              <a:defRPr/>
            </a:pPr>
            <a:endParaRPr lang="it-IT" sz="1800" dirty="0">
              <a:latin typeface="Verdana" pitchFamily="34" charset="0"/>
            </a:endParaRPr>
          </a:p>
          <a:p>
            <a:pPr>
              <a:defRPr/>
            </a:pPr>
            <a:endParaRPr lang="it-IT" sz="1800" dirty="0"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5602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it-IT" sz="2600" b="1" dirty="0">
                <a:solidFill>
                  <a:schemeClr val="tx1"/>
                </a:solidFill>
                <a:latin typeface="Verdana" pitchFamily="34" charset="0"/>
              </a:rPr>
              <a:t>Mappatura e analisi dei processi: </a:t>
            </a:r>
            <a:r>
              <a:rPr lang="it-IT" altLang="it-IT" sz="2600" b="1" dirty="0">
                <a:latin typeface="Verdana" pitchFamily="34" charset="0"/>
              </a:rPr>
              <a:t> </a:t>
            </a:r>
            <a:br>
              <a:rPr lang="it-IT" altLang="it-IT" sz="2600" b="1" dirty="0">
                <a:latin typeface="Verdana" pitchFamily="34" charset="0"/>
              </a:rPr>
            </a:br>
            <a:r>
              <a:rPr lang="it-IT" altLang="it-IT" sz="2600" b="1" dirty="0">
                <a:latin typeface="Verdana" pitchFamily="34" charset="0"/>
              </a:rPr>
              <a:t>gli «oggetti» di rappresentazione 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idx="1"/>
          </p:nvPr>
        </p:nvSpPr>
        <p:spPr>
          <a:xfrm>
            <a:off x="533400" y="2708920"/>
            <a:ext cx="8037513" cy="3370263"/>
          </a:xfrm>
        </p:spPr>
        <p:txBody>
          <a:bodyPr/>
          <a:lstStyle/>
          <a:p>
            <a:pPr marL="457200" indent="-457200">
              <a:defRPr/>
            </a:pPr>
            <a:r>
              <a:rPr lang="it-IT" sz="1800" dirty="0">
                <a:latin typeface="Verdana" pitchFamily="34" charset="0"/>
              </a:rPr>
              <a:t>Deve essere rappresentata graficamente la dimensione organizzativa del processo, ovvero:</a:t>
            </a:r>
          </a:p>
          <a:p>
            <a:pPr marL="857250" lvl="1" indent="-457200">
              <a:defRPr/>
            </a:pPr>
            <a:r>
              <a:rPr lang="it-IT" sz="1800" dirty="0">
                <a:latin typeface="Verdana" pitchFamily="34" charset="0"/>
                <a:ea typeface="+mn-ea"/>
                <a:cs typeface="+mn-cs"/>
              </a:rPr>
              <a:t>gli </a:t>
            </a:r>
            <a:r>
              <a:rPr lang="it-IT" sz="1800" b="1" i="1" dirty="0">
                <a:latin typeface="Verdana" pitchFamily="34" charset="0"/>
                <a:ea typeface="+mn-ea"/>
                <a:cs typeface="+mn-cs"/>
              </a:rPr>
              <a:t>attori</a:t>
            </a:r>
          </a:p>
          <a:p>
            <a:pPr marL="857250" lvl="1" indent="-457200">
              <a:defRPr/>
            </a:pPr>
            <a:r>
              <a:rPr lang="it-IT" sz="1800" dirty="0">
                <a:latin typeface="Verdana" pitchFamily="34" charset="0"/>
                <a:ea typeface="+mn-ea"/>
                <a:cs typeface="+mn-cs"/>
              </a:rPr>
              <a:t>le </a:t>
            </a:r>
            <a:r>
              <a:rPr lang="it-IT" sz="1800" b="1" i="1" dirty="0">
                <a:latin typeface="Verdana" pitchFamily="34" charset="0"/>
                <a:ea typeface="+mn-ea"/>
                <a:cs typeface="+mn-cs"/>
              </a:rPr>
              <a:t>attività</a:t>
            </a:r>
            <a:r>
              <a:rPr lang="it-IT" sz="1800" dirty="0">
                <a:latin typeface="Verdana" pitchFamily="34" charset="0"/>
                <a:ea typeface="+mn-ea"/>
                <a:cs typeface="+mn-cs"/>
              </a:rPr>
              <a:t> di cui sono responsabili</a:t>
            </a:r>
          </a:p>
          <a:p>
            <a:pPr marL="857250" lvl="1" indent="-457200">
              <a:defRPr/>
            </a:pPr>
            <a:r>
              <a:rPr lang="it-IT" sz="1800" dirty="0">
                <a:latin typeface="Verdana" pitchFamily="34" charset="0"/>
                <a:ea typeface="+mn-ea"/>
                <a:cs typeface="+mn-cs"/>
              </a:rPr>
              <a:t>gli </a:t>
            </a:r>
            <a:r>
              <a:rPr lang="it-IT" sz="1800" b="1" i="1" dirty="0">
                <a:latin typeface="Verdana" pitchFamily="34" charset="0"/>
                <a:ea typeface="+mn-ea"/>
                <a:cs typeface="+mn-cs"/>
              </a:rPr>
              <a:t>scambi</a:t>
            </a:r>
            <a:r>
              <a:rPr lang="it-IT" sz="1800" dirty="0">
                <a:latin typeface="Verdana" pitchFamily="34" charset="0"/>
                <a:ea typeface="+mn-ea"/>
                <a:cs typeface="+mn-cs"/>
              </a:rPr>
              <a:t> secondo una logica temporale</a:t>
            </a:r>
          </a:p>
          <a:p>
            <a:pPr marL="857250" lvl="1" indent="-457200">
              <a:defRPr/>
            </a:pPr>
            <a:r>
              <a:rPr lang="it-IT" sz="1800" dirty="0">
                <a:latin typeface="Verdana" pitchFamily="34" charset="0"/>
                <a:ea typeface="+mn-ea"/>
                <a:cs typeface="+mn-cs"/>
              </a:rPr>
              <a:t>i </a:t>
            </a:r>
            <a:r>
              <a:rPr lang="it-IT" sz="1800" b="1" i="1" dirty="0">
                <a:latin typeface="Verdana" pitchFamily="34" charset="0"/>
                <a:ea typeface="+mn-ea"/>
                <a:cs typeface="+mn-cs"/>
              </a:rPr>
              <a:t>flussi alternativi</a:t>
            </a:r>
            <a:r>
              <a:rPr lang="it-IT" sz="1800" dirty="0">
                <a:latin typeface="Verdana" pitchFamily="34" charset="0"/>
                <a:ea typeface="+mn-ea"/>
                <a:cs typeface="+mn-cs"/>
              </a:rPr>
              <a:t> delle attività in funzione degli snodi decisionali</a:t>
            </a:r>
          </a:p>
          <a:p>
            <a:pPr marL="857250" lvl="1" indent="-457200">
              <a:defRPr/>
            </a:pPr>
            <a:r>
              <a:rPr lang="it-IT" sz="1800" dirty="0">
                <a:latin typeface="Verdana" pitchFamily="34" charset="0"/>
                <a:ea typeface="+mn-ea"/>
                <a:cs typeface="+mn-cs"/>
              </a:rPr>
              <a:t>gli strumenti di comunicazione (es.: mail, sistema informativo, voce)</a:t>
            </a:r>
          </a:p>
          <a:p>
            <a:pPr marL="857250" lvl="1" indent="-457200">
              <a:defRPr/>
            </a:pPr>
            <a:r>
              <a:rPr lang="it-IT" sz="1800" dirty="0">
                <a:latin typeface="Verdana" pitchFamily="34" charset="0"/>
                <a:ea typeface="+mn-ea"/>
                <a:cs typeface="+mn-cs"/>
              </a:rPr>
              <a:t>le informazioni/i materiali in entrata e uscita (se “semplici”)</a:t>
            </a:r>
          </a:p>
          <a:p>
            <a:pPr marL="457200" indent="-457200">
              <a:defRPr/>
            </a:pPr>
            <a:endParaRPr lang="it-IT" sz="1800" dirty="0">
              <a:latin typeface="Verdana" pitchFamily="34" charset="0"/>
            </a:endParaRPr>
          </a:p>
        </p:txBody>
      </p:sp>
      <p:sp>
        <p:nvSpPr>
          <p:cNvPr id="73733" name="Rettangolo 5"/>
          <p:cNvSpPr>
            <a:spLocks noChangeArrowheads="1"/>
          </p:cNvSpPr>
          <p:nvPr/>
        </p:nvSpPr>
        <p:spPr bwMode="auto">
          <a:xfrm rot="1491626">
            <a:off x="6956733" y="3738316"/>
            <a:ext cx="16462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just">
              <a:spcBef>
                <a:spcPct val="20000"/>
              </a:spcBef>
              <a:buClr>
                <a:srgbClr val="AF1E2D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just">
              <a:spcBef>
                <a:spcPct val="20000"/>
              </a:spcBef>
              <a:buClr>
                <a:srgbClr val="AF1E2D"/>
              </a:buClr>
              <a:buFont typeface="Times New Roman" panose="02020603050405020304" pitchFamily="18" charset="0"/>
              <a:buChar char="−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just">
              <a:spcBef>
                <a:spcPct val="20000"/>
              </a:spcBef>
              <a:buClr>
                <a:srgbClr val="AF1E2D"/>
              </a:buClr>
              <a:buFont typeface="Courier New" panose="02070309020205020404" pitchFamily="49" charset="0"/>
              <a:buChar char="o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just">
              <a:spcBef>
                <a:spcPct val="20000"/>
              </a:spcBef>
              <a:buClr>
                <a:srgbClr val="AF1E2D"/>
              </a:buClr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just">
              <a:spcBef>
                <a:spcPct val="20000"/>
              </a:spcBef>
              <a:buClr>
                <a:srgbClr val="AF1E2D"/>
              </a:buClr>
              <a:buChar char="»"/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just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F1E2D"/>
              </a:buClr>
              <a:buChar char="»"/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just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F1E2D"/>
              </a:buClr>
              <a:buChar char="»"/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just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F1E2D"/>
              </a:buClr>
              <a:buChar char="»"/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just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F1E2D"/>
              </a:buClr>
              <a:buChar char="»"/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FontTx/>
              <a:buNone/>
            </a:pPr>
            <a:r>
              <a:rPr lang="it-IT" altLang="it-IT" sz="1800" b="1" i="1" dirty="0"/>
              <a:t>“Chi fa cosa”</a:t>
            </a:r>
          </a:p>
        </p:txBody>
      </p:sp>
      <p:sp>
        <p:nvSpPr>
          <p:cNvPr id="9" name="Rettangolo arrotondato 8"/>
          <p:cNvSpPr/>
          <p:nvPr/>
        </p:nvSpPr>
        <p:spPr bwMode="auto">
          <a:xfrm>
            <a:off x="914400" y="3356992"/>
            <a:ext cx="7670800" cy="1584176"/>
          </a:xfrm>
          <a:prstGeom prst="roundRect">
            <a:avLst/>
          </a:prstGeom>
          <a:ln>
            <a:solidFill>
              <a:srgbClr val="C00000"/>
            </a:solidFill>
            <a:prstDash val="dash"/>
          </a:ln>
        </p:spPr>
        <p:txBody>
          <a:bodyPr anchor="ctr"/>
          <a:lstStyle/>
          <a:p>
            <a:pPr algn="ctr" eaLnBrk="1" hangingPunct="1">
              <a:defRPr/>
            </a:pPr>
            <a:endParaRPr lang="it-IT" sz="1600" dirty="0" err="1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44414" y="1826901"/>
            <a:ext cx="2464090" cy="593987"/>
          </a:xfrm>
          <a:prstGeom prst="rect">
            <a:avLst/>
          </a:prstGeom>
        </p:spPr>
      </p:pic>
      <p:sp>
        <p:nvSpPr>
          <p:cNvPr id="11" name="Ovale 10"/>
          <p:cNvSpPr/>
          <p:nvPr/>
        </p:nvSpPr>
        <p:spPr bwMode="auto">
          <a:xfrm>
            <a:off x="6530796" y="1916832"/>
            <a:ext cx="1225925" cy="407528"/>
          </a:xfrm>
          <a:prstGeom prst="ellipse">
            <a:avLst/>
          </a:prstGeom>
          <a:noFill/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2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13965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egnaposto contenuto 11"/>
          <p:cNvSpPr>
            <a:spLocks noGrp="1"/>
          </p:cNvSpPr>
          <p:nvPr>
            <p:ph idx="1"/>
          </p:nvPr>
        </p:nvSpPr>
        <p:spPr>
          <a:xfrm>
            <a:off x="20089" y="2611140"/>
            <a:ext cx="4470400" cy="1609948"/>
          </a:xfrm>
        </p:spPr>
        <p:txBody>
          <a:bodyPr/>
          <a:lstStyle/>
          <a:p>
            <a:pPr marL="419100" indent="-419100">
              <a:defRPr/>
            </a:pPr>
            <a:r>
              <a:rPr lang="it-IT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La simbologia utilizzata deve essere semplice e condivisa</a:t>
            </a:r>
          </a:p>
          <a:p>
            <a:pPr marL="419100" indent="-419100">
              <a:defRPr/>
            </a:pPr>
            <a:r>
              <a:rPr lang="it-IT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La scelta dei simboli può avvenire ad hoc</a:t>
            </a:r>
          </a:p>
        </p:txBody>
      </p:sp>
      <p:sp>
        <p:nvSpPr>
          <p:cNvPr id="22" name="Freccia in su 21"/>
          <p:cNvSpPr/>
          <p:nvPr/>
        </p:nvSpPr>
        <p:spPr bwMode="auto">
          <a:xfrm rot="16200000" flipV="1">
            <a:off x="4391979" y="2816932"/>
            <a:ext cx="864097" cy="1224135"/>
          </a:xfrm>
          <a:prstGeom prst="upArrow">
            <a:avLst>
              <a:gd name="adj1" fmla="val 50000"/>
              <a:gd name="adj2" fmla="val 48592"/>
            </a:avLst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marL="342900" indent="-342900" algn="ctr" eaLnBrk="1" hangingPunct="1">
              <a:defRPr/>
            </a:pPr>
            <a:endParaRPr lang="it-IT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0" y="3839152"/>
            <a:ext cx="168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ESEMPIO</a:t>
            </a:r>
            <a:r>
              <a:rPr lang="it-IT" dirty="0"/>
              <a:t>: </a:t>
            </a:r>
          </a:p>
        </p:txBody>
      </p:sp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84600"/>
            <a:ext cx="9144000" cy="284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 altLang="it-IT" sz="2600" b="1" dirty="0">
                <a:solidFill>
                  <a:schemeClr val="tx1"/>
                </a:solidFill>
                <a:latin typeface="Verdana" pitchFamily="34" charset="0"/>
              </a:rPr>
              <a:t>Mappatura e analisi dei processi: </a:t>
            </a:r>
            <a:r>
              <a:rPr lang="it-IT" altLang="it-IT" sz="2600" b="1" dirty="0">
                <a:latin typeface="Verdana" pitchFamily="34" charset="0"/>
              </a:rPr>
              <a:t> </a:t>
            </a:r>
            <a:br>
              <a:rPr lang="it-IT" altLang="it-IT" sz="2600" b="1" dirty="0">
                <a:latin typeface="Verdana" pitchFamily="34" charset="0"/>
              </a:rPr>
            </a:br>
            <a:r>
              <a:rPr lang="it-IT" altLang="it-IT" sz="2600" b="1" dirty="0">
                <a:latin typeface="Verdana" pitchFamily="34" charset="0"/>
              </a:rPr>
              <a:t>la «grammatica» di rappresentazione </a:t>
            </a:r>
          </a:p>
        </p:txBody>
      </p:sp>
      <p:pic>
        <p:nvPicPr>
          <p:cNvPr id="24" name="Immagine 2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44414" y="1826901"/>
            <a:ext cx="2464090" cy="593987"/>
          </a:xfrm>
          <a:prstGeom prst="rect">
            <a:avLst/>
          </a:prstGeom>
        </p:spPr>
      </p:pic>
      <p:sp>
        <p:nvSpPr>
          <p:cNvPr id="25" name="Ovale 24"/>
          <p:cNvSpPr/>
          <p:nvPr/>
        </p:nvSpPr>
        <p:spPr bwMode="auto">
          <a:xfrm>
            <a:off x="6530796" y="1916832"/>
            <a:ext cx="1225925" cy="407528"/>
          </a:xfrm>
          <a:prstGeom prst="ellipse">
            <a:avLst/>
          </a:prstGeom>
          <a:noFill/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2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80112" y="2708920"/>
            <a:ext cx="3198663" cy="1431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1675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 altLang="it-IT" sz="2600" b="1" dirty="0">
                <a:solidFill>
                  <a:schemeClr val="tx1"/>
                </a:solidFill>
                <a:latin typeface="Verdana" pitchFamily="34" charset="0"/>
              </a:rPr>
              <a:t>La progettazione dei processi: </a:t>
            </a:r>
            <a:r>
              <a:rPr lang="it-IT" altLang="it-IT" sz="2600" b="1" dirty="0">
                <a:latin typeface="Verdana" pitchFamily="34" charset="0"/>
              </a:rPr>
              <a:t> </a:t>
            </a:r>
            <a:br>
              <a:rPr lang="it-IT" altLang="it-IT" sz="2600" b="1" dirty="0">
                <a:latin typeface="Verdana" pitchFamily="34" charset="0"/>
              </a:rPr>
            </a:br>
            <a:r>
              <a:rPr lang="it-IT" altLang="it-IT" sz="2600" b="1" dirty="0">
                <a:latin typeface="Verdana" pitchFamily="34" charset="0"/>
              </a:rPr>
              <a:t>le tipiche «azioni correttive»</a:t>
            </a:r>
          </a:p>
        </p:txBody>
      </p:sp>
      <p:sp>
        <p:nvSpPr>
          <p:cNvPr id="2" name="Segnaposto contenuto 1"/>
          <p:cNvSpPr>
            <a:spLocks noGrp="1"/>
          </p:cNvSpPr>
          <p:nvPr>
            <p:ph idx="1"/>
          </p:nvPr>
        </p:nvSpPr>
        <p:spPr>
          <a:xfrm>
            <a:off x="685800" y="2266528"/>
            <a:ext cx="6478488" cy="4114800"/>
          </a:xfrm>
        </p:spPr>
        <p:txBody>
          <a:bodyPr/>
          <a:lstStyle/>
          <a:p>
            <a:r>
              <a:rPr lang="it-IT" sz="1800" b="1" i="1" dirty="0">
                <a:latin typeface="Verdana" pitchFamily="34" charset="0"/>
              </a:rPr>
              <a:t>Eliminare</a:t>
            </a:r>
            <a:r>
              <a:rPr lang="it-IT" sz="1800" dirty="0">
                <a:latin typeface="Verdana" pitchFamily="34" charset="0"/>
              </a:rPr>
              <a:t> delle attività non a valore, quali le attività duplicate, oppure quelle inutili o in eccesso;</a:t>
            </a:r>
          </a:p>
          <a:p>
            <a:r>
              <a:rPr lang="it-IT" sz="1800" b="1" i="1" dirty="0">
                <a:latin typeface="Verdana" pitchFamily="34" charset="0"/>
              </a:rPr>
              <a:t>Ottimizzare</a:t>
            </a:r>
            <a:r>
              <a:rPr lang="it-IT" sz="1800" dirty="0">
                <a:latin typeface="Verdana" pitchFamily="34" charset="0"/>
              </a:rPr>
              <a:t> il flusso tra le unità, assegnando alla medesima unità organizzativa le attività fortemente dipendenti le une dalle altre, così da rendere più efficace il coordinamento (ridurre i passaggi inutili).</a:t>
            </a:r>
          </a:p>
          <a:p>
            <a:r>
              <a:rPr lang="it-IT" sz="1800" b="1" i="1" dirty="0">
                <a:latin typeface="Verdana" pitchFamily="34" charset="0"/>
              </a:rPr>
              <a:t>Parallelizzare</a:t>
            </a:r>
            <a:r>
              <a:rPr lang="it-IT" sz="1800" dirty="0">
                <a:latin typeface="Verdana" pitchFamily="34" charset="0"/>
              </a:rPr>
              <a:t> il ≪parallelizzabile≫, cercando così di migliorare i tempi di esecuzione delle attività </a:t>
            </a:r>
          </a:p>
          <a:p>
            <a:r>
              <a:rPr lang="it-IT" sz="1800" b="1" i="1" dirty="0">
                <a:latin typeface="Verdana" pitchFamily="34" charset="0"/>
              </a:rPr>
              <a:t>Verificare</a:t>
            </a:r>
            <a:r>
              <a:rPr lang="it-IT" sz="1800" dirty="0">
                <a:latin typeface="Verdana" pitchFamily="34" charset="0"/>
              </a:rPr>
              <a:t> la coerenza tra le attività e gli strumenti informatici utilizzati, individuando le possibilità di automazione di alcuni passaggi operativi o di dematerializzazione di tutti i passaggi solitamente gestiti attraverso documenti cartacei</a:t>
            </a:r>
          </a:p>
        </p:txBody>
      </p:sp>
      <p:pic>
        <p:nvPicPr>
          <p:cNvPr id="15" name="Immagine 1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44414" y="1826901"/>
            <a:ext cx="2464090" cy="593987"/>
          </a:xfrm>
          <a:prstGeom prst="rect">
            <a:avLst/>
          </a:prstGeom>
        </p:spPr>
      </p:pic>
      <p:sp>
        <p:nvSpPr>
          <p:cNvPr id="23" name="Ovale 22"/>
          <p:cNvSpPr/>
          <p:nvPr/>
        </p:nvSpPr>
        <p:spPr bwMode="auto">
          <a:xfrm>
            <a:off x="7884368" y="1916832"/>
            <a:ext cx="1225925" cy="407528"/>
          </a:xfrm>
          <a:prstGeom prst="ellipse">
            <a:avLst/>
          </a:prstGeom>
          <a:noFill/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2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0634286"/>
      </p:ext>
    </p:extLst>
  </p:cSld>
  <p:clrMapOvr>
    <a:masterClrMapping/>
  </p:clrMapOvr>
</p:sld>
</file>

<file path=ppt/theme/theme1.xml><?xml version="1.0" encoding="utf-8"?>
<a:theme xmlns:a="http://schemas.openxmlformats.org/drawingml/2006/main" name="Struttura predefinita">
  <a:themeElements>
    <a:clrScheme name="Struttura predefinita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ruttura predefinit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99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46800" rIns="90000" bIns="4680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99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46800" rIns="90000" bIns="4680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C:\Programmi\Microsoft Office\Templates\Presentation Designs\Blocco a righe.pot</Template>
  <TotalTime>4552</TotalTime>
  <Words>1680</Words>
  <Application>Microsoft Macintosh PowerPoint</Application>
  <PresentationFormat>Presentazione su schermo (4:3)</PresentationFormat>
  <Paragraphs>298</Paragraphs>
  <Slides>28</Slides>
  <Notes>26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2</vt:i4>
      </vt:variant>
      <vt:variant>
        <vt:lpstr>Titoli diapositive</vt:lpstr>
      </vt:variant>
      <vt:variant>
        <vt:i4>28</vt:i4>
      </vt:variant>
    </vt:vector>
  </HeadingPairs>
  <TitlesOfParts>
    <vt:vector size="39" baseType="lpstr">
      <vt:lpstr>Arial</vt:lpstr>
      <vt:lpstr>Century Gothic</vt:lpstr>
      <vt:lpstr>Comic Sans MS</vt:lpstr>
      <vt:lpstr>ITC Avant Garde Gothic</vt:lpstr>
      <vt:lpstr>Tahoma</vt:lpstr>
      <vt:lpstr>Times New Roman</vt:lpstr>
      <vt:lpstr>Verdana</vt:lpstr>
      <vt:lpstr>Wingdings</vt:lpstr>
      <vt:lpstr>Struttura predefinita</vt:lpstr>
      <vt:lpstr>ClipArt</vt:lpstr>
      <vt:lpstr>Organization Chart</vt:lpstr>
      <vt:lpstr>Presentazione standard di PowerPoint</vt:lpstr>
      <vt:lpstr>Contenuti</vt:lpstr>
      <vt:lpstr>Il sistema organizzativo</vt:lpstr>
      <vt:lpstr>Il sistema organizzativo</vt:lpstr>
      <vt:lpstr>Il concetto di struttura organizzativa</vt:lpstr>
      <vt:lpstr>Le «scelte» di progettazione organizzativa (1/4)</vt:lpstr>
      <vt:lpstr>Le «scelte» di progettazione organizzativa (2/4)</vt:lpstr>
      <vt:lpstr>Le «scelte» di progettazione organizzativa (3/4)</vt:lpstr>
      <vt:lpstr>Contenuti</vt:lpstr>
      <vt:lpstr>Organigramma </vt:lpstr>
      <vt:lpstr>Organigramma: esempio</vt:lpstr>
      <vt:lpstr>In sintesi …</vt:lpstr>
      <vt:lpstr>Contenuti</vt:lpstr>
      <vt:lpstr>Posizione e Job Description</vt:lpstr>
      <vt:lpstr>Il contenuto della Job Description </vt:lpstr>
      <vt:lpstr>La Job “ai minimi termini”</vt:lpstr>
      <vt:lpstr>A cosa serve la  Job Description?? </vt:lpstr>
      <vt:lpstr>La JD “tradizionale esprime tutto? </vt:lpstr>
      <vt:lpstr>Contenuti</vt:lpstr>
      <vt:lpstr>Dalla posizione al RUOLO </vt:lpstr>
      <vt:lpstr>A cosa serve il Profilo di Ruolo?? </vt:lpstr>
      <vt:lpstr>In sintesi …</vt:lpstr>
      <vt:lpstr>Contenuti</vt:lpstr>
      <vt:lpstr>Una definizione di «processo»</vt:lpstr>
      <vt:lpstr>Perché analizzare i processi?</vt:lpstr>
      <vt:lpstr>Mappatura e analisi dei processi:   gli «oggetti» di rappresentazione </vt:lpstr>
      <vt:lpstr>Mappatura e analisi dei processi:   la «grammatica» di rappresentazione </vt:lpstr>
      <vt:lpstr>La progettazione dei processi:   le tipiche «azioni correttive»</vt:lpstr>
    </vt:vector>
  </TitlesOfParts>
  <Company>EOS Consulenza per la Direzione S.p.A.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Corso di Organizzazione Aziendale</dc:title>
  <dc:creator>ICE</dc:creator>
  <cp:lastModifiedBy>Microsoft Office User</cp:lastModifiedBy>
  <cp:revision>451</cp:revision>
  <cp:lastPrinted>2016-04-26T15:48:03Z</cp:lastPrinted>
  <dcterms:created xsi:type="dcterms:W3CDTF">2002-04-24T13:46:12Z</dcterms:created>
  <dcterms:modified xsi:type="dcterms:W3CDTF">2023-03-19T07:52:08Z</dcterms:modified>
</cp:coreProperties>
</file>