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4"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6" r:id="rId1"/>
  </p:sldMasterIdLst>
  <p:notesMasterIdLst>
    <p:notesMasterId r:id="rId31"/>
  </p:notesMasterIdLst>
  <p:sldIdLst>
    <p:sldId id="289" r:id="rId2"/>
    <p:sldId id="257" r:id="rId3"/>
    <p:sldId id="260" r:id="rId4"/>
    <p:sldId id="261" r:id="rId5"/>
    <p:sldId id="263" r:id="rId6"/>
    <p:sldId id="290" r:id="rId7"/>
    <p:sldId id="291" r:id="rId8"/>
    <p:sldId id="293" r:id="rId9"/>
    <p:sldId id="294" r:id="rId10"/>
    <p:sldId id="296" r:id="rId11"/>
    <p:sldId id="295" r:id="rId12"/>
    <p:sldId id="297" r:id="rId13"/>
    <p:sldId id="264" r:id="rId14"/>
    <p:sldId id="265" r:id="rId15"/>
    <p:sldId id="266" r:id="rId16"/>
    <p:sldId id="298" r:id="rId17"/>
    <p:sldId id="292" r:id="rId18"/>
    <p:sldId id="299" r:id="rId19"/>
    <p:sldId id="300" r:id="rId20"/>
    <p:sldId id="301" r:id="rId21"/>
    <p:sldId id="302" r:id="rId22"/>
    <p:sldId id="303" r:id="rId23"/>
    <p:sldId id="304" r:id="rId24"/>
    <p:sldId id="305" r:id="rId25"/>
    <p:sldId id="306" r:id="rId26"/>
    <p:sldId id="307" r:id="rId27"/>
    <p:sldId id="308" r:id="rId28"/>
    <p:sldId id="309" r:id="rId29"/>
    <p:sldId id="310" r:id="rId30"/>
  </p:sldIdLst>
  <p:sldSz cx="9144000" cy="6858000" type="screen4x3"/>
  <p:notesSz cx="9144000" cy="6858000"/>
  <p:defaultTex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152" y="-96"/>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notesMaster" Target="notesMasters/notesMaster1.xml"/><Relationship Id="rId32" Type="http://schemas.openxmlformats.org/officeDocument/2006/relationships/printerSettings" Target="printerSettings/printerSettings1.bin"/><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presProps" Target="presProps.xml"/><Relationship Id="rId34" Type="http://schemas.openxmlformats.org/officeDocument/2006/relationships/viewProps" Target="viewProps.xml"/><Relationship Id="rId35" Type="http://schemas.openxmlformats.org/officeDocument/2006/relationships/theme" Target="theme/theme1.xml"/><Relationship Id="rId36"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2EBAEFF2-6B2C-B345-BEDE-CAA6EF424C73}" type="datetimeFigureOut">
              <a:rPr lang="it-IT" smtClean="0"/>
              <a:t>11/10/20</a:t>
            </a:fld>
            <a:endParaRPr lang="it-IT"/>
          </a:p>
        </p:txBody>
      </p:sp>
      <p:sp>
        <p:nvSpPr>
          <p:cNvPr id="4" name="Segnaposto immagine diapositiva 3"/>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914400" y="3257550"/>
            <a:ext cx="7315200" cy="3086100"/>
          </a:xfrm>
          <a:prstGeom prst="rect">
            <a:avLst/>
          </a:prstGeom>
        </p:spPr>
        <p:txBody>
          <a:bodyPr vert="horz" lIns="91440" tIns="45720" rIns="91440" bIns="45720" rtlCol="0"/>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6513513"/>
            <a:ext cx="3962400" cy="3429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5180013" y="6513513"/>
            <a:ext cx="3962400" cy="342900"/>
          </a:xfrm>
          <a:prstGeom prst="rect">
            <a:avLst/>
          </a:prstGeom>
        </p:spPr>
        <p:txBody>
          <a:bodyPr vert="horz" lIns="91440" tIns="45720" rIns="91440" bIns="45720" rtlCol="0" anchor="b"/>
          <a:lstStyle>
            <a:lvl1pPr algn="r">
              <a:defRPr sz="1200"/>
            </a:lvl1pPr>
          </a:lstStyle>
          <a:p>
            <a:fld id="{AD047881-1389-DE47-AAD6-9C8BB914EF29}" type="slidenum">
              <a:rPr lang="it-IT" smtClean="0"/>
              <a:t>‹n.›</a:t>
            </a:fld>
            <a:endParaRPr lang="it-IT"/>
          </a:p>
        </p:txBody>
      </p:sp>
    </p:spTree>
    <p:extLst>
      <p:ext uri="{BB962C8B-B14F-4D97-AF65-F5344CB8AC3E}">
        <p14:creationId xmlns:p14="http://schemas.microsoft.com/office/powerpoint/2010/main" val="99711579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600200" y="1600200"/>
            <a:ext cx="6858000" cy="1828800"/>
          </a:xfrm>
          <a:effectLst/>
        </p:spPr>
        <p:txBody>
          <a:bodyPr/>
          <a:lstStyle>
            <a:lvl1pPr>
              <a:defRPr/>
            </a:lvl1pPr>
          </a:lstStyle>
          <a:p>
            <a:r>
              <a:rPr lang="it-IT" smtClean="0"/>
              <a:t>Fare clic per modificare stile</a:t>
            </a:r>
            <a:endParaRPr lang="de-DE"/>
          </a:p>
        </p:txBody>
      </p:sp>
      <p:sp>
        <p:nvSpPr>
          <p:cNvPr id="3075" name="Rectangle 3"/>
          <p:cNvSpPr>
            <a:spLocks noGrp="1" noChangeArrowheads="1"/>
          </p:cNvSpPr>
          <p:nvPr>
            <p:ph type="subTitle" idx="1"/>
          </p:nvPr>
        </p:nvSpPr>
        <p:spPr>
          <a:xfrm>
            <a:off x="2057400" y="3886200"/>
            <a:ext cx="6400800" cy="1752600"/>
          </a:xfrm>
          <a:effectLst/>
        </p:spPr>
        <p:txBody>
          <a:bodyPr/>
          <a:lstStyle>
            <a:lvl1pPr marL="0" indent="0" algn="r">
              <a:buFont typeface="Wingdings" charset="2"/>
              <a:buNone/>
              <a:defRPr sz="2800" i="1"/>
            </a:lvl1pPr>
          </a:lstStyle>
          <a:p>
            <a:r>
              <a:rPr lang="it-IT" smtClean="0"/>
              <a:t>Fare clic per modificare lo stile del sottotitolo dello schema</a:t>
            </a:r>
            <a:endParaRPr lang="de-DE"/>
          </a:p>
        </p:txBody>
      </p:sp>
      <p:sp>
        <p:nvSpPr>
          <p:cNvPr id="4" name="Rectangle 4"/>
          <p:cNvSpPr>
            <a:spLocks noGrp="1" noChangeArrowheads="1"/>
          </p:cNvSpPr>
          <p:nvPr>
            <p:ph type="dt" sz="half" idx="10"/>
          </p:nvPr>
        </p:nvSpPr>
        <p:spPr/>
        <p:txBody>
          <a:bodyPr/>
          <a:lstStyle>
            <a:lvl1pPr>
              <a:defRPr smtClean="0"/>
            </a:lvl1pPr>
          </a:lstStyle>
          <a:p>
            <a:fld id="{1D8BD707-D9CF-40AE-B4C6-C98DA3205C09}" type="datetimeFigureOut">
              <a:rPr lang="en-US" smtClean="0"/>
              <a:t>11/10/20</a:t>
            </a:fld>
            <a:endParaRPr lang="en-US"/>
          </a:p>
        </p:txBody>
      </p:sp>
      <p:sp>
        <p:nvSpPr>
          <p:cNvPr id="5" name="Rectangle 5"/>
          <p:cNvSpPr>
            <a:spLocks noGrp="1" noChangeArrowheads="1"/>
          </p:cNvSpPr>
          <p:nvPr>
            <p:ph type="ftr" sz="quarter" idx="11"/>
          </p:nvPr>
        </p:nvSpPr>
        <p:spPr/>
        <p:txBody>
          <a:bodyPr/>
          <a:lstStyle>
            <a:lvl1pPr>
              <a:defRPr smtClean="0"/>
            </a:lvl1pPr>
          </a:lstStyle>
          <a:p>
            <a:endParaRPr lang="it-IT"/>
          </a:p>
        </p:txBody>
      </p:sp>
      <p:sp>
        <p:nvSpPr>
          <p:cNvPr id="6" name="Rectangle 6"/>
          <p:cNvSpPr>
            <a:spLocks noGrp="1" noChangeArrowheads="1"/>
          </p:cNvSpPr>
          <p:nvPr>
            <p:ph type="sldNum" sz="quarter" idx="12"/>
          </p:nvPr>
        </p:nvSpPr>
        <p:spPr/>
        <p:txBody>
          <a:bodyPr/>
          <a:lstStyle>
            <a:lvl1pPr>
              <a:defRPr/>
            </a:lvl1pPr>
          </a:lstStyle>
          <a:p>
            <a:pPr marL="38100">
              <a:lnSpc>
                <a:spcPts val="2090"/>
              </a:lnSpc>
            </a:pPr>
            <a:fld id="{81D60167-4931-47E6-BA6A-407CBD079E47}" type="slidenum">
              <a:rPr lang="nb-NO" smtClean="0"/>
              <a:t>‹n.›</a:t>
            </a:fld>
            <a:endParaRPr lang="nb-NO" dirty="0"/>
          </a:p>
        </p:txBody>
      </p:sp>
    </p:spTree>
    <p:extLst>
      <p:ext uri="{BB962C8B-B14F-4D97-AF65-F5344CB8AC3E}">
        <p14:creationId xmlns:p14="http://schemas.microsoft.com/office/powerpoint/2010/main" val="24021681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stile</a:t>
            </a:r>
            <a:endParaRPr lang="en-GB"/>
          </a:p>
        </p:txBody>
      </p:sp>
      <p:sp>
        <p:nvSpPr>
          <p:cNvPr id="3" name="Content Placeholder 2"/>
          <p:cNvSpPr>
            <a:spLocks noGrp="1"/>
          </p:cNvSpPr>
          <p:nvPr>
            <p:ph idx="1"/>
          </p:nvPr>
        </p:nvSpPr>
        <p:spPr/>
        <p:txBody>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t>11/10/20</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it-IT"/>
          </a:p>
        </p:txBody>
      </p:sp>
      <p:sp>
        <p:nvSpPr>
          <p:cNvPr id="6" name="Rectangle 6"/>
          <p:cNvSpPr>
            <a:spLocks noGrp="1" noChangeArrowheads="1"/>
          </p:cNvSpPr>
          <p:nvPr>
            <p:ph type="sldNum" sz="quarter" idx="12"/>
          </p:nvPr>
        </p:nvSpPr>
        <p:spPr>
          <a:ln/>
        </p:spPr>
        <p:txBody>
          <a:bodyPr/>
          <a:lstStyle>
            <a:lvl1pPr>
              <a:defRPr/>
            </a:lvl1pPr>
          </a:lstStyle>
          <a:p>
            <a:pPr marL="38100">
              <a:lnSpc>
                <a:spcPts val="2090"/>
              </a:lnSpc>
            </a:pPr>
            <a:fld id="{81D60167-4931-47E6-BA6A-407CBD079E47}" type="slidenum">
              <a:rPr lang="nb-NO" smtClean="0"/>
              <a:t>‹n.›</a:t>
            </a:fld>
            <a:endParaRPr lang="nb-NO" dirty="0"/>
          </a:p>
        </p:txBody>
      </p:sp>
    </p:spTree>
    <p:extLst>
      <p:ext uri="{BB962C8B-B14F-4D97-AF65-F5344CB8AC3E}">
        <p14:creationId xmlns:p14="http://schemas.microsoft.com/office/powerpoint/2010/main" val="3727361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stile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gli stili del testo dello schema</a:t>
            </a:r>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t>11/10/20</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it-IT"/>
          </a:p>
        </p:txBody>
      </p:sp>
      <p:sp>
        <p:nvSpPr>
          <p:cNvPr id="6" name="Rectangle 6"/>
          <p:cNvSpPr>
            <a:spLocks noGrp="1" noChangeArrowheads="1"/>
          </p:cNvSpPr>
          <p:nvPr>
            <p:ph type="sldNum" sz="quarter" idx="12"/>
          </p:nvPr>
        </p:nvSpPr>
        <p:spPr>
          <a:ln/>
        </p:spPr>
        <p:txBody>
          <a:bodyPr/>
          <a:lstStyle>
            <a:lvl1pPr>
              <a:defRPr/>
            </a:lvl1pPr>
          </a:lstStyle>
          <a:p>
            <a:pPr marL="38100">
              <a:lnSpc>
                <a:spcPts val="2090"/>
              </a:lnSpc>
            </a:pPr>
            <a:fld id="{81D60167-4931-47E6-BA6A-407CBD079E47}" type="slidenum">
              <a:rPr lang="nb-NO" smtClean="0"/>
              <a:t>‹n.›</a:t>
            </a:fld>
            <a:endParaRPr lang="nb-NO" dirty="0"/>
          </a:p>
        </p:txBody>
      </p:sp>
    </p:spTree>
    <p:extLst>
      <p:ext uri="{BB962C8B-B14F-4D97-AF65-F5344CB8AC3E}">
        <p14:creationId xmlns:p14="http://schemas.microsoft.com/office/powerpoint/2010/main" val="29225990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stile</a:t>
            </a:r>
            <a:endParaRPr lang="en-GB"/>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5"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t>11/10/20</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it-IT"/>
          </a:p>
        </p:txBody>
      </p:sp>
      <p:sp>
        <p:nvSpPr>
          <p:cNvPr id="7" name="Rectangle 6"/>
          <p:cNvSpPr>
            <a:spLocks noGrp="1" noChangeArrowheads="1"/>
          </p:cNvSpPr>
          <p:nvPr>
            <p:ph type="sldNum" sz="quarter" idx="12"/>
          </p:nvPr>
        </p:nvSpPr>
        <p:spPr>
          <a:ln/>
        </p:spPr>
        <p:txBody>
          <a:bodyPr/>
          <a:lstStyle>
            <a:lvl1pPr>
              <a:defRPr/>
            </a:lvl1pPr>
          </a:lstStyle>
          <a:p>
            <a:pPr marL="38100">
              <a:lnSpc>
                <a:spcPts val="2090"/>
              </a:lnSpc>
            </a:pPr>
            <a:fld id="{81D60167-4931-47E6-BA6A-407CBD079E47}" type="slidenum">
              <a:rPr lang="nb-NO" smtClean="0"/>
              <a:t>‹n.›</a:t>
            </a:fld>
            <a:endParaRPr lang="nb-NO" dirty="0"/>
          </a:p>
        </p:txBody>
      </p:sp>
    </p:spTree>
    <p:extLst>
      <p:ext uri="{BB962C8B-B14F-4D97-AF65-F5344CB8AC3E}">
        <p14:creationId xmlns:p14="http://schemas.microsoft.com/office/powerpoint/2010/main" val="17854677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it-IT" smtClean="0"/>
              <a:t>Fare clic per modificare stile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7"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t>11/10/20</a:t>
            </a:fld>
            <a:endParaRPr lang="en-US"/>
          </a:p>
        </p:txBody>
      </p:sp>
      <p:sp>
        <p:nvSpPr>
          <p:cNvPr id="8" name="Rectangle 5"/>
          <p:cNvSpPr>
            <a:spLocks noGrp="1" noChangeArrowheads="1"/>
          </p:cNvSpPr>
          <p:nvPr>
            <p:ph type="ftr" sz="quarter" idx="11"/>
          </p:nvPr>
        </p:nvSpPr>
        <p:spPr>
          <a:ln/>
        </p:spPr>
        <p:txBody>
          <a:bodyPr/>
          <a:lstStyle>
            <a:lvl1pPr>
              <a:defRPr/>
            </a:lvl1pPr>
          </a:lstStyle>
          <a:p>
            <a:endParaRPr lang="it-IT"/>
          </a:p>
        </p:txBody>
      </p:sp>
      <p:sp>
        <p:nvSpPr>
          <p:cNvPr id="9" name="Rectangle 6"/>
          <p:cNvSpPr>
            <a:spLocks noGrp="1" noChangeArrowheads="1"/>
          </p:cNvSpPr>
          <p:nvPr>
            <p:ph type="sldNum" sz="quarter" idx="12"/>
          </p:nvPr>
        </p:nvSpPr>
        <p:spPr>
          <a:ln/>
        </p:spPr>
        <p:txBody>
          <a:bodyPr/>
          <a:lstStyle>
            <a:lvl1pPr>
              <a:defRPr/>
            </a:lvl1pPr>
          </a:lstStyle>
          <a:p>
            <a:pPr marL="38100">
              <a:lnSpc>
                <a:spcPts val="2090"/>
              </a:lnSpc>
            </a:pPr>
            <a:fld id="{81D60167-4931-47E6-BA6A-407CBD079E47}" type="slidenum">
              <a:rPr lang="nb-NO" smtClean="0"/>
              <a:t>‹n.›</a:t>
            </a:fld>
            <a:endParaRPr lang="nb-NO" dirty="0"/>
          </a:p>
        </p:txBody>
      </p:sp>
    </p:spTree>
    <p:extLst>
      <p:ext uri="{BB962C8B-B14F-4D97-AF65-F5344CB8AC3E}">
        <p14:creationId xmlns:p14="http://schemas.microsoft.com/office/powerpoint/2010/main" val="35868544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stile</a:t>
            </a:r>
            <a:endParaRPr lang="en-GB"/>
          </a:p>
        </p:txBody>
      </p:sp>
      <p:sp>
        <p:nvSpPr>
          <p:cNvPr id="3"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t>11/10/20</a:t>
            </a:fld>
            <a:endParaRPr lang="en-US"/>
          </a:p>
        </p:txBody>
      </p:sp>
      <p:sp>
        <p:nvSpPr>
          <p:cNvPr id="4" name="Rectangle 5"/>
          <p:cNvSpPr>
            <a:spLocks noGrp="1" noChangeArrowheads="1"/>
          </p:cNvSpPr>
          <p:nvPr>
            <p:ph type="ftr" sz="quarter" idx="11"/>
          </p:nvPr>
        </p:nvSpPr>
        <p:spPr>
          <a:ln/>
        </p:spPr>
        <p:txBody>
          <a:bodyPr/>
          <a:lstStyle>
            <a:lvl1pPr>
              <a:defRPr/>
            </a:lvl1pPr>
          </a:lstStyle>
          <a:p>
            <a:endParaRPr lang="it-IT"/>
          </a:p>
        </p:txBody>
      </p:sp>
      <p:sp>
        <p:nvSpPr>
          <p:cNvPr id="5" name="Rectangle 6"/>
          <p:cNvSpPr>
            <a:spLocks noGrp="1" noChangeArrowheads="1"/>
          </p:cNvSpPr>
          <p:nvPr>
            <p:ph type="sldNum" sz="quarter" idx="12"/>
          </p:nvPr>
        </p:nvSpPr>
        <p:spPr>
          <a:ln/>
        </p:spPr>
        <p:txBody>
          <a:bodyPr/>
          <a:lstStyle>
            <a:lvl1pPr>
              <a:defRPr/>
            </a:lvl1pPr>
          </a:lstStyle>
          <a:p>
            <a:pPr marL="38100">
              <a:lnSpc>
                <a:spcPts val="2090"/>
              </a:lnSpc>
            </a:pPr>
            <a:fld id="{81D60167-4931-47E6-BA6A-407CBD079E47}" type="slidenum">
              <a:rPr lang="nb-NO" smtClean="0"/>
              <a:t>‹n.›</a:t>
            </a:fld>
            <a:endParaRPr lang="nb-NO" dirty="0"/>
          </a:p>
        </p:txBody>
      </p:sp>
    </p:spTree>
    <p:extLst>
      <p:ext uri="{BB962C8B-B14F-4D97-AF65-F5344CB8AC3E}">
        <p14:creationId xmlns:p14="http://schemas.microsoft.com/office/powerpoint/2010/main" val="22978025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t>11/10/20</a:t>
            </a:fld>
            <a:endParaRPr lang="en-US"/>
          </a:p>
        </p:txBody>
      </p:sp>
      <p:sp>
        <p:nvSpPr>
          <p:cNvPr id="3" name="Rectangle 5"/>
          <p:cNvSpPr>
            <a:spLocks noGrp="1" noChangeArrowheads="1"/>
          </p:cNvSpPr>
          <p:nvPr>
            <p:ph type="ftr" sz="quarter" idx="11"/>
          </p:nvPr>
        </p:nvSpPr>
        <p:spPr>
          <a:ln/>
        </p:spPr>
        <p:txBody>
          <a:bodyPr/>
          <a:lstStyle>
            <a:lvl1pPr>
              <a:defRPr/>
            </a:lvl1pPr>
          </a:lstStyle>
          <a:p>
            <a:endParaRPr lang="it-IT"/>
          </a:p>
        </p:txBody>
      </p:sp>
      <p:sp>
        <p:nvSpPr>
          <p:cNvPr id="4" name="Rectangle 6"/>
          <p:cNvSpPr>
            <a:spLocks noGrp="1" noChangeArrowheads="1"/>
          </p:cNvSpPr>
          <p:nvPr>
            <p:ph type="sldNum" sz="quarter" idx="12"/>
          </p:nvPr>
        </p:nvSpPr>
        <p:spPr>
          <a:ln/>
        </p:spPr>
        <p:txBody>
          <a:bodyPr/>
          <a:lstStyle>
            <a:lvl1pPr>
              <a:defRPr/>
            </a:lvl1pPr>
          </a:lstStyle>
          <a:p>
            <a:pPr marL="38100">
              <a:lnSpc>
                <a:spcPts val="2090"/>
              </a:lnSpc>
            </a:pPr>
            <a:fld id="{81D60167-4931-47E6-BA6A-407CBD079E47}" type="slidenum">
              <a:rPr lang="nb-NO" smtClean="0"/>
              <a:t>‹n.›</a:t>
            </a:fld>
            <a:endParaRPr lang="nb-NO" dirty="0"/>
          </a:p>
        </p:txBody>
      </p:sp>
    </p:spTree>
    <p:extLst>
      <p:ext uri="{BB962C8B-B14F-4D97-AF65-F5344CB8AC3E}">
        <p14:creationId xmlns:p14="http://schemas.microsoft.com/office/powerpoint/2010/main" val="4225411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stile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gli stili del testo dello schema</a:t>
            </a:r>
          </a:p>
        </p:txBody>
      </p:sp>
      <p:sp>
        <p:nvSpPr>
          <p:cNvPr id="5"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t>11/10/20</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it-IT"/>
          </a:p>
        </p:txBody>
      </p:sp>
      <p:sp>
        <p:nvSpPr>
          <p:cNvPr id="7" name="Rectangle 6"/>
          <p:cNvSpPr>
            <a:spLocks noGrp="1" noChangeArrowheads="1"/>
          </p:cNvSpPr>
          <p:nvPr>
            <p:ph type="sldNum" sz="quarter" idx="12"/>
          </p:nvPr>
        </p:nvSpPr>
        <p:spPr>
          <a:ln/>
        </p:spPr>
        <p:txBody>
          <a:bodyPr/>
          <a:lstStyle>
            <a:lvl1pPr>
              <a:defRPr/>
            </a:lvl1pPr>
          </a:lstStyle>
          <a:p>
            <a:pPr marL="38100">
              <a:lnSpc>
                <a:spcPts val="2090"/>
              </a:lnSpc>
            </a:pPr>
            <a:fld id="{81D60167-4931-47E6-BA6A-407CBD079E47}" type="slidenum">
              <a:rPr lang="nb-NO" smtClean="0"/>
              <a:t>‹n.›</a:t>
            </a:fld>
            <a:endParaRPr lang="nb-NO" dirty="0"/>
          </a:p>
        </p:txBody>
      </p:sp>
    </p:spTree>
    <p:extLst>
      <p:ext uri="{BB962C8B-B14F-4D97-AF65-F5344CB8AC3E}">
        <p14:creationId xmlns:p14="http://schemas.microsoft.com/office/powerpoint/2010/main" val="33577082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stile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it-IT" noProof="0" smtClean="0"/>
              <a:t>Trascinare l'immagine su un segnaposto o fare clic sull'icona per aggiungerla</a:t>
            </a:r>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gli stili del testo dello schema</a:t>
            </a:r>
          </a:p>
        </p:txBody>
      </p:sp>
      <p:sp>
        <p:nvSpPr>
          <p:cNvPr id="5"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t>11/10/20</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it-IT"/>
          </a:p>
        </p:txBody>
      </p:sp>
      <p:sp>
        <p:nvSpPr>
          <p:cNvPr id="7" name="Rectangle 6"/>
          <p:cNvSpPr>
            <a:spLocks noGrp="1" noChangeArrowheads="1"/>
          </p:cNvSpPr>
          <p:nvPr>
            <p:ph type="sldNum" sz="quarter" idx="12"/>
          </p:nvPr>
        </p:nvSpPr>
        <p:spPr>
          <a:ln/>
        </p:spPr>
        <p:txBody>
          <a:bodyPr/>
          <a:lstStyle>
            <a:lvl1pPr>
              <a:defRPr/>
            </a:lvl1pPr>
          </a:lstStyle>
          <a:p>
            <a:pPr marL="38100">
              <a:lnSpc>
                <a:spcPts val="2090"/>
              </a:lnSpc>
            </a:pPr>
            <a:fld id="{81D60167-4931-47E6-BA6A-407CBD079E47}" type="slidenum">
              <a:rPr lang="nb-NO" smtClean="0"/>
              <a:t>‹n.›</a:t>
            </a:fld>
            <a:endParaRPr lang="nb-NO" dirty="0"/>
          </a:p>
        </p:txBody>
      </p:sp>
    </p:spTree>
    <p:extLst>
      <p:ext uri="{BB962C8B-B14F-4D97-AF65-F5344CB8AC3E}">
        <p14:creationId xmlns:p14="http://schemas.microsoft.com/office/powerpoint/2010/main" val="3124842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stile</a:t>
            </a:r>
            <a:endParaRPr lang="en-GB"/>
          </a:p>
        </p:txBody>
      </p:sp>
      <p:sp>
        <p:nvSpPr>
          <p:cNvPr id="3" name="Vertical Text Placeholder 2"/>
          <p:cNvSpPr>
            <a:spLocks noGrp="1"/>
          </p:cNvSpPr>
          <p:nvPr>
            <p:ph type="body" orient="vert" idx="1"/>
          </p:nvPr>
        </p:nvSpPr>
        <p:spPr/>
        <p:txBody>
          <a:bodyPr vert="eaVe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t>11/10/20</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it-IT"/>
          </a:p>
        </p:txBody>
      </p:sp>
      <p:sp>
        <p:nvSpPr>
          <p:cNvPr id="6" name="Rectangle 6"/>
          <p:cNvSpPr>
            <a:spLocks noGrp="1" noChangeArrowheads="1"/>
          </p:cNvSpPr>
          <p:nvPr>
            <p:ph type="sldNum" sz="quarter" idx="12"/>
          </p:nvPr>
        </p:nvSpPr>
        <p:spPr>
          <a:ln/>
        </p:spPr>
        <p:txBody>
          <a:bodyPr/>
          <a:lstStyle>
            <a:lvl1pPr>
              <a:defRPr/>
            </a:lvl1pPr>
          </a:lstStyle>
          <a:p>
            <a:pPr marL="38100">
              <a:lnSpc>
                <a:spcPts val="2090"/>
              </a:lnSpc>
            </a:pPr>
            <a:fld id="{81D60167-4931-47E6-BA6A-407CBD079E47}" type="slidenum">
              <a:rPr lang="nb-NO" smtClean="0"/>
              <a:t>‹n.›</a:t>
            </a:fld>
            <a:endParaRPr lang="nb-NO" dirty="0"/>
          </a:p>
        </p:txBody>
      </p:sp>
    </p:spTree>
    <p:extLst>
      <p:ext uri="{BB962C8B-B14F-4D97-AF65-F5344CB8AC3E}">
        <p14:creationId xmlns:p14="http://schemas.microsoft.com/office/powerpoint/2010/main" val="31620063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it-IT" smtClean="0"/>
              <a:t>Fare clic per modificare stile</a:t>
            </a:r>
            <a:endParaRPr lang="en-GB"/>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t>11/10/20</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it-IT"/>
          </a:p>
        </p:txBody>
      </p:sp>
      <p:sp>
        <p:nvSpPr>
          <p:cNvPr id="6" name="Rectangle 6"/>
          <p:cNvSpPr>
            <a:spLocks noGrp="1" noChangeArrowheads="1"/>
          </p:cNvSpPr>
          <p:nvPr>
            <p:ph type="sldNum" sz="quarter" idx="12"/>
          </p:nvPr>
        </p:nvSpPr>
        <p:spPr>
          <a:ln/>
        </p:spPr>
        <p:txBody>
          <a:bodyPr/>
          <a:lstStyle>
            <a:lvl1pPr>
              <a:defRPr/>
            </a:lvl1pPr>
          </a:lstStyle>
          <a:p>
            <a:pPr marL="38100">
              <a:lnSpc>
                <a:spcPts val="2090"/>
              </a:lnSpc>
            </a:pPr>
            <a:fld id="{81D60167-4931-47E6-BA6A-407CBD079E47}" type="slidenum">
              <a:rPr lang="nb-NO" smtClean="0"/>
              <a:t>‹n.›</a:t>
            </a:fld>
            <a:endParaRPr lang="nb-NO" dirty="0"/>
          </a:p>
        </p:txBody>
      </p:sp>
    </p:spTree>
    <p:extLst>
      <p:ext uri="{BB962C8B-B14F-4D97-AF65-F5344CB8AC3E}">
        <p14:creationId xmlns:p14="http://schemas.microsoft.com/office/powerpoint/2010/main" val="199870261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a:outerShdw dist="25399" dir="16200000" algn="ctr" rotWithShape="0">
              <a:srgbClr val="FFFFFF">
                <a:alpha val="75000"/>
              </a:srgbClr>
            </a:outerShdw>
          </a:effectLst>
        </p:spPr>
        <p:txBody>
          <a:bodyPr vert="horz" wrap="square" lIns="91440" tIns="45720" rIns="91440" bIns="45720" numCol="1" anchor="ctr" anchorCtr="0" compatLnSpc="1">
            <a:prstTxWarp prst="textNoShape">
              <a:avLst/>
            </a:prstTxWarp>
          </a:bodyPr>
          <a:lstStyle/>
          <a:p>
            <a:pPr lvl="0"/>
            <a:r>
              <a:rPr lang="it-IT" smtClean="0"/>
              <a:t>Fare clic per modificare stile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a:outerShdw dist="25399" dir="16200000" algn="ctr" rotWithShape="0">
              <a:srgbClr val="FFFFFF">
                <a:alpha val="75000"/>
              </a:srgbClr>
            </a:outerShdw>
          </a:effectLst>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smtClean="0">
                <a:ea typeface="ＭＳ Ｐゴシック" charset="-128"/>
                <a:cs typeface="+mn-cs"/>
              </a:defRPr>
            </a:lvl1pPr>
          </a:lstStyle>
          <a:p>
            <a:fld id="{1D8BD707-D9CF-40AE-B4C6-C98DA3205C09}" type="datetimeFigureOut">
              <a:rPr lang="en-US" smtClean="0"/>
              <a:t>11/10/20</a:t>
            </a:fld>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smtClean="0">
                <a:ea typeface="ＭＳ Ｐゴシック" charset="-128"/>
                <a:cs typeface="+mn-cs"/>
              </a:defRPr>
            </a:lvl1pPr>
          </a:lstStyle>
          <a:p>
            <a:endParaRPr lang="it-IT"/>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lvl1pPr>
          </a:lstStyle>
          <a:p>
            <a:pPr marL="38100">
              <a:lnSpc>
                <a:spcPts val="2090"/>
              </a:lnSpc>
            </a:pPr>
            <a:fld id="{81D60167-4931-47E6-BA6A-407CBD079E47}" type="slidenum">
              <a:rPr lang="nb-NO" smtClean="0"/>
              <a:t>‹n.›</a:t>
            </a:fld>
            <a:endParaRPr lang="nb-NO" dirty="0"/>
          </a:p>
        </p:txBody>
      </p:sp>
    </p:spTree>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r" rtl="0" eaLnBrk="1" fontAlgn="base" hangingPunct="1">
        <a:spcBef>
          <a:spcPct val="0"/>
        </a:spcBef>
        <a:spcAft>
          <a:spcPct val="0"/>
        </a:spcAft>
        <a:defRPr sz="4400" i="1">
          <a:solidFill>
            <a:schemeClr val="tx2"/>
          </a:solidFill>
          <a:latin typeface="+mj-lt"/>
          <a:ea typeface="+mj-ea"/>
          <a:cs typeface="ＭＳ Ｐゴシック" charset="0"/>
        </a:defRPr>
      </a:lvl1pPr>
      <a:lvl2pPr algn="r" rtl="0" eaLnBrk="1" fontAlgn="base" hangingPunct="1">
        <a:spcBef>
          <a:spcPct val="0"/>
        </a:spcBef>
        <a:spcAft>
          <a:spcPct val="0"/>
        </a:spcAft>
        <a:defRPr sz="4400" i="1">
          <a:solidFill>
            <a:schemeClr val="tx2"/>
          </a:solidFill>
          <a:latin typeface="Tahoma" charset="0"/>
          <a:ea typeface="ＭＳ Ｐゴシック" charset="-128"/>
          <a:cs typeface="ＭＳ Ｐゴシック" charset="0"/>
        </a:defRPr>
      </a:lvl2pPr>
      <a:lvl3pPr algn="r" rtl="0" eaLnBrk="1" fontAlgn="base" hangingPunct="1">
        <a:spcBef>
          <a:spcPct val="0"/>
        </a:spcBef>
        <a:spcAft>
          <a:spcPct val="0"/>
        </a:spcAft>
        <a:defRPr sz="4400" i="1">
          <a:solidFill>
            <a:schemeClr val="tx2"/>
          </a:solidFill>
          <a:latin typeface="Tahoma" charset="0"/>
          <a:ea typeface="ＭＳ Ｐゴシック" charset="-128"/>
          <a:cs typeface="ＭＳ Ｐゴシック" charset="0"/>
        </a:defRPr>
      </a:lvl3pPr>
      <a:lvl4pPr algn="r" rtl="0" eaLnBrk="1" fontAlgn="base" hangingPunct="1">
        <a:spcBef>
          <a:spcPct val="0"/>
        </a:spcBef>
        <a:spcAft>
          <a:spcPct val="0"/>
        </a:spcAft>
        <a:defRPr sz="4400" i="1">
          <a:solidFill>
            <a:schemeClr val="tx2"/>
          </a:solidFill>
          <a:latin typeface="Tahoma" charset="0"/>
          <a:ea typeface="ＭＳ Ｐゴシック" charset="-128"/>
          <a:cs typeface="ＭＳ Ｐゴシック" charset="0"/>
        </a:defRPr>
      </a:lvl4pPr>
      <a:lvl5pPr algn="r" rtl="0" eaLnBrk="1" fontAlgn="base" hangingPunct="1">
        <a:spcBef>
          <a:spcPct val="0"/>
        </a:spcBef>
        <a:spcAft>
          <a:spcPct val="0"/>
        </a:spcAft>
        <a:defRPr sz="4400" i="1">
          <a:solidFill>
            <a:schemeClr val="tx2"/>
          </a:solidFill>
          <a:latin typeface="Tahoma" charset="0"/>
          <a:ea typeface="ＭＳ Ｐゴシック" charset="-128"/>
          <a:cs typeface="ＭＳ Ｐゴシック" charset="0"/>
        </a:defRPr>
      </a:lvl5pPr>
      <a:lvl6pPr marL="457200" algn="r" rtl="0" eaLnBrk="1" fontAlgn="base" hangingPunct="1">
        <a:spcBef>
          <a:spcPct val="0"/>
        </a:spcBef>
        <a:spcAft>
          <a:spcPct val="0"/>
        </a:spcAft>
        <a:defRPr sz="4400" i="1">
          <a:solidFill>
            <a:schemeClr val="tx2"/>
          </a:solidFill>
          <a:latin typeface="Tahoma" charset="0"/>
          <a:ea typeface="ＭＳ Ｐゴシック" charset="-128"/>
        </a:defRPr>
      </a:lvl6pPr>
      <a:lvl7pPr marL="914400" algn="r" rtl="0" eaLnBrk="1" fontAlgn="base" hangingPunct="1">
        <a:spcBef>
          <a:spcPct val="0"/>
        </a:spcBef>
        <a:spcAft>
          <a:spcPct val="0"/>
        </a:spcAft>
        <a:defRPr sz="4400" i="1">
          <a:solidFill>
            <a:schemeClr val="tx2"/>
          </a:solidFill>
          <a:latin typeface="Tahoma" charset="0"/>
          <a:ea typeface="ＭＳ Ｐゴシック" charset="-128"/>
        </a:defRPr>
      </a:lvl7pPr>
      <a:lvl8pPr marL="1371600" algn="r" rtl="0" eaLnBrk="1" fontAlgn="base" hangingPunct="1">
        <a:spcBef>
          <a:spcPct val="0"/>
        </a:spcBef>
        <a:spcAft>
          <a:spcPct val="0"/>
        </a:spcAft>
        <a:defRPr sz="4400" i="1">
          <a:solidFill>
            <a:schemeClr val="tx2"/>
          </a:solidFill>
          <a:latin typeface="Tahoma" charset="0"/>
          <a:ea typeface="ＭＳ Ｐゴシック" charset="-128"/>
        </a:defRPr>
      </a:lvl8pPr>
      <a:lvl9pPr marL="1828800" algn="r" rtl="0" eaLnBrk="1" fontAlgn="base" hangingPunct="1">
        <a:spcBef>
          <a:spcPct val="0"/>
        </a:spcBef>
        <a:spcAft>
          <a:spcPct val="0"/>
        </a:spcAft>
        <a:defRPr sz="4400" i="1">
          <a:solidFill>
            <a:schemeClr val="tx2"/>
          </a:solidFill>
          <a:latin typeface="Tahoma" charset="0"/>
          <a:ea typeface="ＭＳ Ｐゴシック" charset="-128"/>
        </a:defRPr>
      </a:lvl9pPr>
    </p:titleStyle>
    <p:bodyStyle>
      <a:lvl1pPr marL="342900" indent="-342900" algn="l" rtl="0" eaLnBrk="1" fontAlgn="base" hangingPunct="1">
        <a:spcBef>
          <a:spcPct val="20000"/>
        </a:spcBef>
        <a:spcAft>
          <a:spcPct val="0"/>
        </a:spcAft>
        <a:buClr>
          <a:srgbClr val="800040"/>
        </a:buClr>
        <a:buFont typeface="Wingdings" charset="0"/>
        <a:buChar char=""/>
        <a:defRPr sz="3200">
          <a:solidFill>
            <a:schemeClr val="tx1"/>
          </a:solidFill>
          <a:latin typeface="+mn-lt"/>
          <a:ea typeface="+mn-ea"/>
          <a:cs typeface="ＭＳ Ｐゴシック" charset="0"/>
        </a:defRPr>
      </a:lvl1pPr>
      <a:lvl2pPr marL="742950" indent="-285750" algn="l" rtl="0" eaLnBrk="1" fontAlgn="base" hangingPunct="1">
        <a:spcBef>
          <a:spcPct val="20000"/>
        </a:spcBef>
        <a:spcAft>
          <a:spcPct val="0"/>
        </a:spcAft>
        <a:buClr>
          <a:srgbClr val="800040"/>
        </a:buClr>
        <a:buFont typeface="Wingdings" charset="0"/>
        <a:buChar char=""/>
        <a:defRPr sz="2800">
          <a:solidFill>
            <a:schemeClr val="tx1"/>
          </a:solidFill>
          <a:latin typeface="+mn-lt"/>
          <a:ea typeface="+mn-ea"/>
        </a:defRPr>
      </a:lvl2pPr>
      <a:lvl3pPr marL="1143000" indent="-228600" algn="l" rtl="0" eaLnBrk="1" fontAlgn="base" hangingPunct="1">
        <a:spcBef>
          <a:spcPct val="20000"/>
        </a:spcBef>
        <a:spcAft>
          <a:spcPct val="0"/>
        </a:spcAft>
        <a:buClr>
          <a:srgbClr val="800040"/>
        </a:buClr>
        <a:buFont typeface="Wingdings" charset="0"/>
        <a:buChar char=""/>
        <a:defRPr sz="2400">
          <a:solidFill>
            <a:schemeClr val="tx1"/>
          </a:solidFill>
          <a:latin typeface="+mn-lt"/>
          <a:ea typeface="+mn-ea"/>
        </a:defRPr>
      </a:lvl3pPr>
      <a:lvl4pPr marL="1600200" indent="-228600" algn="l" rtl="0" eaLnBrk="1" fontAlgn="base" hangingPunct="1">
        <a:spcBef>
          <a:spcPct val="20000"/>
        </a:spcBef>
        <a:spcAft>
          <a:spcPct val="0"/>
        </a:spcAft>
        <a:buClr>
          <a:srgbClr val="800040"/>
        </a:buClr>
        <a:buFont typeface="Wingdings" charset="0"/>
        <a:buChar char=""/>
        <a:defRPr sz="2000">
          <a:solidFill>
            <a:schemeClr val="tx1"/>
          </a:solidFill>
          <a:latin typeface="+mn-lt"/>
          <a:ea typeface="+mn-ea"/>
        </a:defRPr>
      </a:lvl4pPr>
      <a:lvl5pPr marL="2057400" indent="-228600" algn="l" rtl="0" eaLnBrk="1" fontAlgn="base" hangingPunct="1">
        <a:spcBef>
          <a:spcPct val="20000"/>
        </a:spcBef>
        <a:spcAft>
          <a:spcPct val="0"/>
        </a:spcAft>
        <a:buClr>
          <a:srgbClr val="800040"/>
        </a:buClr>
        <a:buFont typeface="Wingdings" charset="0"/>
        <a:buChar char=""/>
        <a:defRPr sz="2000">
          <a:solidFill>
            <a:schemeClr val="tx1"/>
          </a:solidFill>
          <a:latin typeface="+mn-lt"/>
          <a:ea typeface="+mn-ea"/>
        </a:defRPr>
      </a:lvl5pPr>
      <a:lvl6pPr marL="2514600" indent="-228600" algn="l" rtl="0" eaLnBrk="1" fontAlgn="base" hangingPunct="1">
        <a:spcBef>
          <a:spcPct val="20000"/>
        </a:spcBef>
        <a:spcAft>
          <a:spcPct val="0"/>
        </a:spcAft>
        <a:buClr>
          <a:srgbClr val="800040"/>
        </a:buClr>
        <a:buFont typeface="Wingdings" charset="2"/>
        <a:buChar char=""/>
        <a:defRPr sz="2000">
          <a:solidFill>
            <a:schemeClr val="tx1"/>
          </a:solidFill>
          <a:latin typeface="+mn-lt"/>
          <a:ea typeface="+mn-ea"/>
        </a:defRPr>
      </a:lvl6pPr>
      <a:lvl7pPr marL="2971800" indent="-228600" algn="l" rtl="0" eaLnBrk="1" fontAlgn="base" hangingPunct="1">
        <a:spcBef>
          <a:spcPct val="20000"/>
        </a:spcBef>
        <a:spcAft>
          <a:spcPct val="0"/>
        </a:spcAft>
        <a:buClr>
          <a:srgbClr val="800040"/>
        </a:buClr>
        <a:buFont typeface="Wingdings" charset="2"/>
        <a:buChar char=""/>
        <a:defRPr sz="2000">
          <a:solidFill>
            <a:schemeClr val="tx1"/>
          </a:solidFill>
          <a:latin typeface="+mn-lt"/>
          <a:ea typeface="+mn-ea"/>
        </a:defRPr>
      </a:lvl7pPr>
      <a:lvl8pPr marL="3429000" indent="-228600" algn="l" rtl="0" eaLnBrk="1" fontAlgn="base" hangingPunct="1">
        <a:spcBef>
          <a:spcPct val="20000"/>
        </a:spcBef>
        <a:spcAft>
          <a:spcPct val="0"/>
        </a:spcAft>
        <a:buClr>
          <a:srgbClr val="800040"/>
        </a:buClr>
        <a:buFont typeface="Wingdings" charset="2"/>
        <a:buChar char=""/>
        <a:defRPr sz="2000">
          <a:solidFill>
            <a:schemeClr val="tx1"/>
          </a:solidFill>
          <a:latin typeface="+mn-lt"/>
          <a:ea typeface="+mn-ea"/>
        </a:defRPr>
      </a:lvl8pPr>
      <a:lvl9pPr marL="3886200" indent="-228600" algn="l" rtl="0" eaLnBrk="1" fontAlgn="base" hangingPunct="1">
        <a:spcBef>
          <a:spcPct val="20000"/>
        </a:spcBef>
        <a:spcAft>
          <a:spcPct val="0"/>
        </a:spcAft>
        <a:buClr>
          <a:srgbClr val="800040"/>
        </a:buClr>
        <a:buFont typeface="Wingdings" charset="2"/>
        <a:buChar char=""/>
        <a:defRPr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2057400" y="1490132"/>
            <a:ext cx="6858000" cy="1989667"/>
          </a:xfrm>
        </p:spPr>
        <p:txBody>
          <a:bodyPr/>
          <a:lstStyle/>
          <a:p>
            <a:pPr algn="just"/>
            <a:r>
              <a:rPr lang="en-US" dirty="0"/>
              <a:t/>
            </a:r>
            <a:br>
              <a:rPr lang="en-US" dirty="0"/>
            </a:br>
            <a:r>
              <a:rPr lang="en-US" dirty="0"/>
              <a:t>United </a:t>
            </a:r>
            <a:r>
              <a:rPr lang="en-US" dirty="0" smtClean="0"/>
              <a:t>Nations and Collective Security </a:t>
            </a:r>
            <a:r>
              <a:rPr lang="en-US" dirty="0"/>
              <a:t>System</a:t>
            </a:r>
            <a:br>
              <a:rPr lang="en-US" dirty="0"/>
            </a:br>
            <a:endParaRPr lang="it-IT" dirty="0"/>
          </a:p>
        </p:txBody>
      </p:sp>
      <p:sp>
        <p:nvSpPr>
          <p:cNvPr id="3" name="Sottotitolo 2"/>
          <p:cNvSpPr>
            <a:spLocks noGrp="1"/>
          </p:cNvSpPr>
          <p:nvPr>
            <p:ph type="subTitle" idx="1"/>
          </p:nvPr>
        </p:nvSpPr>
        <p:spPr/>
        <p:txBody>
          <a:bodyPr/>
          <a:lstStyle/>
          <a:p>
            <a:pPr marL="3236913" indent="-285750" algn="just" defTabSz="2503488"/>
            <a:r>
              <a:rPr lang="en-US" i="0" dirty="0"/>
              <a:t>Global </a:t>
            </a:r>
            <a:r>
              <a:rPr lang="en-US" i="0" dirty="0" smtClean="0"/>
              <a:t>Law </a:t>
            </a:r>
          </a:p>
          <a:p>
            <a:pPr marL="3236913" indent="-285750" algn="just" defTabSz="2503488"/>
            <a:r>
              <a:rPr lang="en-US" i="0" dirty="0" smtClean="0"/>
              <a:t>(Module 1 -Topic 2)</a:t>
            </a:r>
          </a:p>
          <a:p>
            <a:pPr marL="3236913" indent="-285750" algn="just" defTabSz="2503488"/>
            <a:r>
              <a:rPr lang="it-IT" i="0" dirty="0" smtClean="0"/>
              <a:t>Fiammetta Borgia</a:t>
            </a:r>
            <a:endParaRPr lang="it-IT" i="0" dirty="0"/>
          </a:p>
          <a:p>
            <a:endParaRPr lang="it-IT" dirty="0"/>
          </a:p>
        </p:txBody>
      </p:sp>
    </p:spTree>
    <p:extLst>
      <p:ext uri="{BB962C8B-B14F-4D97-AF65-F5344CB8AC3E}">
        <p14:creationId xmlns:p14="http://schemas.microsoft.com/office/powerpoint/2010/main" val="122840357"/>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700" rIns="0" bIns="0" rtlCol="0">
            <a:spAutoFit/>
          </a:bodyPr>
          <a:lstStyle/>
          <a:p>
            <a:pPr marL="12700" marR="5080">
              <a:lnSpc>
                <a:spcPct val="100000"/>
              </a:lnSpc>
              <a:spcBef>
                <a:spcPts val="100"/>
              </a:spcBef>
            </a:pPr>
            <a:r>
              <a:rPr spc="-5" dirty="0"/>
              <a:t>Sources of </a:t>
            </a:r>
            <a:r>
              <a:rPr dirty="0"/>
              <a:t>the </a:t>
            </a:r>
            <a:r>
              <a:rPr spc="-5" dirty="0"/>
              <a:t>law on </a:t>
            </a:r>
            <a:r>
              <a:rPr dirty="0"/>
              <a:t>the </a:t>
            </a:r>
            <a:r>
              <a:rPr spc="-5" dirty="0"/>
              <a:t>use of  armed</a:t>
            </a:r>
            <a:r>
              <a:rPr spc="-10" dirty="0"/>
              <a:t> </a:t>
            </a:r>
            <a:r>
              <a:rPr spc="-5" dirty="0"/>
              <a:t>force</a:t>
            </a:r>
          </a:p>
        </p:txBody>
      </p:sp>
      <p:sp>
        <p:nvSpPr>
          <p:cNvPr id="4" name="object 4"/>
          <p:cNvSpPr txBox="1"/>
          <p:nvPr/>
        </p:nvSpPr>
        <p:spPr>
          <a:xfrm>
            <a:off x="6604000" y="6408484"/>
            <a:ext cx="203835" cy="281305"/>
          </a:xfrm>
          <a:prstGeom prst="rect">
            <a:avLst/>
          </a:prstGeom>
        </p:spPr>
        <p:txBody>
          <a:bodyPr vert="horz" wrap="square" lIns="0" tIns="0" rIns="0" bIns="0" rtlCol="0">
            <a:spAutoFit/>
          </a:bodyPr>
          <a:lstStyle/>
          <a:p>
            <a:pPr marL="38100">
              <a:lnSpc>
                <a:spcPts val="2090"/>
              </a:lnSpc>
            </a:pPr>
            <a:fld id="{81D60167-4931-47E6-BA6A-407CBD079E47}" type="slidenum">
              <a:rPr sz="1800" dirty="0">
                <a:latin typeface="Arial"/>
                <a:cs typeface="Arial"/>
              </a:rPr>
              <a:t>2</a:t>
            </a:fld>
            <a:endParaRPr sz="1800">
              <a:latin typeface="Arial"/>
              <a:cs typeface="Arial"/>
            </a:endParaRPr>
          </a:p>
        </p:txBody>
      </p:sp>
      <p:sp>
        <p:nvSpPr>
          <p:cNvPr id="3" name="object 3"/>
          <p:cNvSpPr txBox="1"/>
          <p:nvPr/>
        </p:nvSpPr>
        <p:spPr>
          <a:xfrm>
            <a:off x="535940" y="1938020"/>
            <a:ext cx="7287895" cy="3273973"/>
          </a:xfrm>
          <a:prstGeom prst="rect">
            <a:avLst/>
          </a:prstGeom>
        </p:spPr>
        <p:txBody>
          <a:bodyPr vert="horz" wrap="square" lIns="0" tIns="12700" rIns="0" bIns="0" rtlCol="0">
            <a:spAutoFit/>
          </a:bodyPr>
          <a:lstStyle/>
          <a:p>
            <a:pPr marL="355600" indent="-342900">
              <a:lnSpc>
                <a:spcPct val="100000"/>
              </a:lnSpc>
              <a:spcBef>
                <a:spcPts val="100"/>
              </a:spcBef>
              <a:buClr>
                <a:srgbClr val="FFCC00"/>
              </a:buClr>
              <a:buSzPct val="120312"/>
              <a:buChar char="•"/>
              <a:tabLst>
                <a:tab pos="355600" algn="l"/>
              </a:tabLst>
            </a:pPr>
            <a:r>
              <a:rPr sz="3200" spc="-5" dirty="0">
                <a:latin typeface="Arial Unicode MS"/>
                <a:cs typeface="Arial Unicode MS"/>
              </a:rPr>
              <a:t>Customary international</a:t>
            </a:r>
            <a:r>
              <a:rPr sz="3200" spc="-20" dirty="0">
                <a:latin typeface="Arial Unicode MS"/>
                <a:cs typeface="Arial Unicode MS"/>
              </a:rPr>
              <a:t> </a:t>
            </a:r>
            <a:r>
              <a:rPr sz="3200" dirty="0">
                <a:latin typeface="Arial Unicode MS"/>
                <a:cs typeface="Arial Unicode MS"/>
              </a:rPr>
              <a:t>law</a:t>
            </a:r>
          </a:p>
          <a:p>
            <a:pPr marL="355600" marR="5080" indent="-342900">
              <a:lnSpc>
                <a:spcPct val="100000"/>
              </a:lnSpc>
              <a:spcBef>
                <a:spcPts val="800"/>
              </a:spcBef>
              <a:buClr>
                <a:srgbClr val="FFCC00"/>
              </a:buClr>
              <a:buSzPct val="120312"/>
              <a:buChar char="•"/>
              <a:tabLst>
                <a:tab pos="355600" algn="l"/>
              </a:tabLst>
            </a:pPr>
            <a:r>
              <a:rPr sz="3200" dirty="0">
                <a:latin typeface="Arial Unicode MS"/>
                <a:cs typeface="Arial Unicode MS"/>
              </a:rPr>
              <a:t>General principles of law common </a:t>
            </a:r>
            <a:r>
              <a:rPr sz="3200" spc="-5" dirty="0">
                <a:latin typeface="Arial Unicode MS"/>
                <a:cs typeface="Arial Unicode MS"/>
              </a:rPr>
              <a:t>to  </a:t>
            </a:r>
            <a:r>
              <a:rPr sz="3200" dirty="0">
                <a:latin typeface="Arial Unicode MS"/>
                <a:cs typeface="Arial Unicode MS"/>
              </a:rPr>
              <a:t>nations, e.g. necessity, </a:t>
            </a:r>
            <a:r>
              <a:rPr sz="3200" spc="-5" dirty="0">
                <a:latin typeface="Arial Unicode MS"/>
                <a:cs typeface="Arial Unicode MS"/>
              </a:rPr>
              <a:t>proportionality,  </a:t>
            </a:r>
            <a:r>
              <a:rPr sz="3200" dirty="0">
                <a:latin typeface="Arial Unicode MS"/>
                <a:cs typeface="Arial Unicode MS"/>
              </a:rPr>
              <a:t>reasonableness,</a:t>
            </a:r>
            <a:r>
              <a:rPr sz="3200" spc="-15" dirty="0">
                <a:latin typeface="Arial Unicode MS"/>
                <a:cs typeface="Arial Unicode MS"/>
              </a:rPr>
              <a:t> </a:t>
            </a:r>
            <a:r>
              <a:rPr sz="3200" spc="-5" dirty="0">
                <a:latin typeface="Arial Unicode MS"/>
                <a:cs typeface="Arial Unicode MS"/>
              </a:rPr>
              <a:t>humanity.</a:t>
            </a:r>
            <a:endParaRPr sz="3200" dirty="0">
              <a:latin typeface="Arial Unicode MS"/>
              <a:cs typeface="Arial Unicode MS"/>
            </a:endParaRPr>
          </a:p>
          <a:p>
            <a:pPr marL="355600" indent="-342900">
              <a:lnSpc>
                <a:spcPct val="100000"/>
              </a:lnSpc>
              <a:spcBef>
                <a:spcPts val="790"/>
              </a:spcBef>
              <a:buClr>
                <a:srgbClr val="FFCC00"/>
              </a:buClr>
              <a:buSzPct val="120312"/>
              <a:buChar char="•"/>
              <a:tabLst>
                <a:tab pos="355600" algn="l"/>
              </a:tabLst>
            </a:pPr>
            <a:r>
              <a:rPr sz="3200" spc="-5" dirty="0" smtClean="0">
                <a:latin typeface="Arial Unicode MS"/>
                <a:cs typeface="Arial Unicode MS"/>
              </a:rPr>
              <a:t>The </a:t>
            </a:r>
            <a:r>
              <a:rPr sz="3200" spc="-5" dirty="0">
                <a:latin typeface="Arial Unicode MS"/>
                <a:cs typeface="Arial Unicode MS"/>
              </a:rPr>
              <a:t>Kellogg/Briand </a:t>
            </a:r>
            <a:r>
              <a:rPr sz="3200" dirty="0">
                <a:latin typeface="Arial Unicode MS"/>
                <a:cs typeface="Arial Unicode MS"/>
              </a:rPr>
              <a:t>Pact,</a:t>
            </a:r>
            <a:r>
              <a:rPr sz="3200" spc="-10" dirty="0">
                <a:latin typeface="Arial Unicode MS"/>
                <a:cs typeface="Arial Unicode MS"/>
              </a:rPr>
              <a:t> </a:t>
            </a:r>
            <a:r>
              <a:rPr sz="3200" dirty="0">
                <a:latin typeface="Arial Unicode MS"/>
                <a:cs typeface="Arial Unicode MS"/>
              </a:rPr>
              <a:t>1928</a:t>
            </a:r>
          </a:p>
          <a:p>
            <a:pPr marL="355600" indent="-342900">
              <a:lnSpc>
                <a:spcPct val="100000"/>
              </a:lnSpc>
              <a:spcBef>
                <a:spcPts val="800"/>
              </a:spcBef>
              <a:buClr>
                <a:srgbClr val="FFCC00"/>
              </a:buClr>
              <a:buSzPct val="120312"/>
              <a:buChar char="•"/>
              <a:tabLst>
                <a:tab pos="355600" algn="l"/>
              </a:tabLst>
            </a:pPr>
            <a:r>
              <a:rPr sz="3200" spc="-5" dirty="0">
                <a:latin typeface="Arial Unicode MS"/>
                <a:cs typeface="Arial Unicode MS"/>
              </a:rPr>
              <a:t>The United </a:t>
            </a:r>
            <a:r>
              <a:rPr sz="3200" dirty="0">
                <a:latin typeface="Arial Unicode MS"/>
                <a:cs typeface="Arial Unicode MS"/>
              </a:rPr>
              <a:t>Nations Charter,</a:t>
            </a:r>
            <a:r>
              <a:rPr sz="3200" spc="-30" dirty="0">
                <a:latin typeface="Arial Unicode MS"/>
                <a:cs typeface="Arial Unicode MS"/>
              </a:rPr>
              <a:t> </a:t>
            </a:r>
            <a:r>
              <a:rPr sz="3200" dirty="0">
                <a:latin typeface="Arial Unicode MS"/>
                <a:cs typeface="Arial Unicode MS"/>
              </a:rPr>
              <a:t>1945</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85800" y="836134"/>
            <a:ext cx="7772400" cy="689932"/>
          </a:xfrm>
          <a:prstGeom prst="rect">
            <a:avLst/>
          </a:prstGeom>
        </p:spPr>
        <p:txBody>
          <a:bodyPr vert="horz" wrap="square" lIns="0" tIns="12700" rIns="0" bIns="0" rtlCol="0">
            <a:spAutoFit/>
          </a:bodyPr>
          <a:lstStyle/>
          <a:p>
            <a:pPr marL="12700" marR="5080" algn="l">
              <a:spcBef>
                <a:spcPts val="100"/>
              </a:spcBef>
            </a:pPr>
            <a:r>
              <a:rPr lang="cs-CZ" spc="-5" dirty="0" smtClean="0"/>
              <a:t>1945</a:t>
            </a:r>
            <a:r>
              <a:rPr spc="-5" dirty="0" smtClean="0"/>
              <a:t> </a:t>
            </a:r>
            <a:r>
              <a:rPr spc="-5" dirty="0"/>
              <a:t>United Nations </a:t>
            </a:r>
            <a:r>
              <a:rPr spc="-10" dirty="0" smtClean="0"/>
              <a:t>Charter </a:t>
            </a:r>
            <a:endParaRPr spc="-5" dirty="0"/>
          </a:p>
        </p:txBody>
      </p:sp>
      <p:sp>
        <p:nvSpPr>
          <p:cNvPr id="4" name="object 4"/>
          <p:cNvSpPr txBox="1"/>
          <p:nvPr/>
        </p:nvSpPr>
        <p:spPr>
          <a:xfrm>
            <a:off x="6604000" y="6408484"/>
            <a:ext cx="203835" cy="281305"/>
          </a:xfrm>
          <a:prstGeom prst="rect">
            <a:avLst/>
          </a:prstGeom>
        </p:spPr>
        <p:txBody>
          <a:bodyPr vert="horz" wrap="square" lIns="0" tIns="0" rIns="0" bIns="0" rtlCol="0">
            <a:spAutoFit/>
          </a:bodyPr>
          <a:lstStyle/>
          <a:p>
            <a:pPr marL="38100">
              <a:lnSpc>
                <a:spcPts val="2090"/>
              </a:lnSpc>
            </a:pPr>
            <a:fld id="{81D60167-4931-47E6-BA6A-407CBD079E47}" type="slidenum">
              <a:rPr sz="1800" dirty="0">
                <a:latin typeface="Arial"/>
                <a:cs typeface="Arial"/>
              </a:rPr>
              <a:t>3</a:t>
            </a:fld>
            <a:endParaRPr sz="1800">
              <a:latin typeface="Arial"/>
              <a:cs typeface="Arial"/>
            </a:endParaRPr>
          </a:p>
        </p:txBody>
      </p:sp>
      <p:sp>
        <p:nvSpPr>
          <p:cNvPr id="3" name="object 3"/>
          <p:cNvSpPr txBox="1"/>
          <p:nvPr/>
        </p:nvSpPr>
        <p:spPr>
          <a:xfrm>
            <a:off x="535940" y="1889759"/>
            <a:ext cx="7851140" cy="3380798"/>
          </a:xfrm>
          <a:prstGeom prst="rect">
            <a:avLst/>
          </a:prstGeom>
        </p:spPr>
        <p:txBody>
          <a:bodyPr vert="horz" wrap="square" lIns="0" tIns="68580" rIns="0" bIns="0" rtlCol="0">
            <a:spAutoFit/>
          </a:bodyPr>
          <a:lstStyle/>
          <a:p>
            <a:pPr marL="355600" marR="632460" indent="-342900">
              <a:lnSpc>
                <a:spcPts val="3450"/>
              </a:lnSpc>
              <a:spcBef>
                <a:spcPts val="540"/>
              </a:spcBef>
              <a:buClr>
                <a:srgbClr val="FFCC00"/>
              </a:buClr>
              <a:buSzPct val="120312"/>
              <a:buChar char="•"/>
              <a:tabLst>
                <a:tab pos="355600" algn="l"/>
              </a:tabLst>
            </a:pPr>
            <a:r>
              <a:rPr sz="3200" dirty="0">
                <a:solidFill>
                  <a:srgbClr val="000000"/>
                </a:solidFill>
                <a:latin typeface="Arial Unicode MS"/>
                <a:cs typeface="Arial Unicode MS"/>
              </a:rPr>
              <a:t>A new beginning: </a:t>
            </a:r>
            <a:r>
              <a:rPr sz="3200" spc="-5" dirty="0">
                <a:solidFill>
                  <a:srgbClr val="000000"/>
                </a:solidFill>
                <a:latin typeface="Arial Unicode MS"/>
                <a:cs typeface="Arial Unicode MS"/>
              </a:rPr>
              <a:t>“to </a:t>
            </a:r>
            <a:r>
              <a:rPr sz="3200" dirty="0">
                <a:solidFill>
                  <a:srgbClr val="000000"/>
                </a:solidFill>
                <a:latin typeface="Arial Unicode MS"/>
                <a:cs typeface="Arial Unicode MS"/>
              </a:rPr>
              <a:t>save</a:t>
            </a:r>
            <a:r>
              <a:rPr sz="3200" spc="-75" dirty="0">
                <a:solidFill>
                  <a:srgbClr val="000000"/>
                </a:solidFill>
                <a:latin typeface="Arial Unicode MS"/>
                <a:cs typeface="Arial Unicode MS"/>
              </a:rPr>
              <a:t> </a:t>
            </a:r>
            <a:r>
              <a:rPr sz="3200" dirty="0">
                <a:solidFill>
                  <a:srgbClr val="000000"/>
                </a:solidFill>
                <a:latin typeface="Arial Unicode MS"/>
                <a:cs typeface="Arial Unicode MS"/>
              </a:rPr>
              <a:t>succeeding  generations </a:t>
            </a:r>
            <a:r>
              <a:rPr sz="3200" spc="-5" dirty="0">
                <a:solidFill>
                  <a:srgbClr val="000000"/>
                </a:solidFill>
                <a:latin typeface="Arial Unicode MS"/>
                <a:cs typeface="Arial Unicode MS"/>
              </a:rPr>
              <a:t>from the </a:t>
            </a:r>
            <a:r>
              <a:rPr sz="3200" dirty="0">
                <a:solidFill>
                  <a:srgbClr val="000000"/>
                </a:solidFill>
                <a:latin typeface="Arial Unicode MS"/>
                <a:cs typeface="Arial Unicode MS"/>
              </a:rPr>
              <a:t>scourge </a:t>
            </a:r>
            <a:r>
              <a:rPr sz="3200" spc="-5" dirty="0">
                <a:solidFill>
                  <a:srgbClr val="000000"/>
                </a:solidFill>
                <a:latin typeface="Arial Unicode MS"/>
                <a:cs typeface="Arial Unicode MS"/>
              </a:rPr>
              <a:t>of</a:t>
            </a:r>
            <a:r>
              <a:rPr sz="3200" spc="-40" dirty="0">
                <a:solidFill>
                  <a:srgbClr val="000000"/>
                </a:solidFill>
                <a:latin typeface="Arial Unicode MS"/>
                <a:cs typeface="Arial Unicode MS"/>
              </a:rPr>
              <a:t> </a:t>
            </a:r>
            <a:r>
              <a:rPr sz="3200" spc="-5" dirty="0">
                <a:solidFill>
                  <a:srgbClr val="000000"/>
                </a:solidFill>
                <a:latin typeface="Arial Unicode MS"/>
                <a:cs typeface="Arial Unicode MS"/>
              </a:rPr>
              <a:t>war”</a:t>
            </a:r>
            <a:endParaRPr sz="3200" dirty="0">
              <a:solidFill>
                <a:srgbClr val="000000"/>
              </a:solidFill>
              <a:latin typeface="Arial Unicode MS"/>
              <a:cs typeface="Arial Unicode MS"/>
            </a:endParaRPr>
          </a:p>
          <a:p>
            <a:pPr marL="355600" marR="5080" indent="-342900">
              <a:lnSpc>
                <a:spcPct val="90000"/>
              </a:lnSpc>
              <a:spcBef>
                <a:spcPts val="740"/>
              </a:spcBef>
              <a:buClr>
                <a:srgbClr val="FFCC00"/>
              </a:buClr>
              <a:buSzPct val="120312"/>
              <a:buChar char="•"/>
              <a:tabLst>
                <a:tab pos="355600" algn="l"/>
              </a:tabLst>
            </a:pPr>
            <a:r>
              <a:rPr sz="3200" spc="-5" dirty="0">
                <a:solidFill>
                  <a:srgbClr val="000000"/>
                </a:solidFill>
                <a:latin typeface="Arial Unicode MS"/>
                <a:cs typeface="Arial Unicode MS"/>
              </a:rPr>
              <a:t>Charter establishes </a:t>
            </a:r>
            <a:r>
              <a:rPr sz="3200" dirty="0">
                <a:solidFill>
                  <a:srgbClr val="000000"/>
                </a:solidFill>
                <a:latin typeface="Arial Unicode MS"/>
                <a:cs typeface="Arial Unicode MS"/>
              </a:rPr>
              <a:t>a system of </a:t>
            </a:r>
            <a:r>
              <a:rPr sz="3200" spc="-5" dirty="0">
                <a:solidFill>
                  <a:srgbClr val="000000"/>
                </a:solidFill>
                <a:latin typeface="Arial Unicode MS"/>
                <a:cs typeface="Arial Unicode MS"/>
              </a:rPr>
              <a:t>collective  </a:t>
            </a:r>
            <a:r>
              <a:rPr sz="3200" dirty="0">
                <a:solidFill>
                  <a:srgbClr val="000000"/>
                </a:solidFill>
                <a:latin typeface="Arial Unicode MS"/>
                <a:cs typeface="Arial Unicode MS"/>
              </a:rPr>
              <a:t>security and </a:t>
            </a:r>
            <a:r>
              <a:rPr sz="3200" spc="-5" dirty="0">
                <a:solidFill>
                  <a:srgbClr val="000000"/>
                </a:solidFill>
                <a:latin typeface="Arial Unicode MS"/>
                <a:cs typeface="Arial Unicode MS"/>
              </a:rPr>
              <a:t>forbids unilateral </a:t>
            </a:r>
            <a:r>
              <a:rPr sz="3200" dirty="0">
                <a:solidFill>
                  <a:srgbClr val="000000"/>
                </a:solidFill>
                <a:latin typeface="Arial Unicode MS"/>
                <a:cs typeface="Arial Unicode MS"/>
              </a:rPr>
              <a:t>resort </a:t>
            </a:r>
            <a:r>
              <a:rPr sz="3200" spc="-5" dirty="0">
                <a:solidFill>
                  <a:srgbClr val="000000"/>
                </a:solidFill>
                <a:latin typeface="Arial Unicode MS"/>
                <a:cs typeface="Arial Unicode MS"/>
              </a:rPr>
              <a:t>to  force</a:t>
            </a:r>
            <a:endParaRPr sz="3200" dirty="0">
              <a:solidFill>
                <a:srgbClr val="000000"/>
              </a:solidFill>
              <a:latin typeface="Arial Unicode MS"/>
              <a:cs typeface="Arial Unicode MS"/>
            </a:endParaRPr>
          </a:p>
          <a:p>
            <a:pPr marL="355600" marR="955040" indent="-342900">
              <a:lnSpc>
                <a:spcPts val="3450"/>
              </a:lnSpc>
              <a:spcBef>
                <a:spcPts val="850"/>
              </a:spcBef>
              <a:buClr>
                <a:srgbClr val="FFCC00"/>
              </a:buClr>
              <a:buSzPct val="120312"/>
              <a:buChar char="•"/>
              <a:tabLst>
                <a:tab pos="355600" algn="l"/>
              </a:tabLst>
            </a:pPr>
            <a:r>
              <a:rPr sz="3200" dirty="0">
                <a:solidFill>
                  <a:srgbClr val="000000"/>
                </a:solidFill>
                <a:latin typeface="Arial Unicode MS"/>
                <a:cs typeface="Arial Unicode MS"/>
              </a:rPr>
              <a:t>However, preserves </a:t>
            </a:r>
            <a:r>
              <a:rPr sz="3200" spc="-5" dirty="0">
                <a:solidFill>
                  <a:srgbClr val="000000"/>
                </a:solidFill>
                <a:latin typeface="Arial Unicode MS"/>
                <a:cs typeface="Arial Unicode MS"/>
              </a:rPr>
              <a:t>the </a:t>
            </a:r>
            <a:r>
              <a:rPr sz="3200" dirty="0">
                <a:solidFill>
                  <a:srgbClr val="000000"/>
                </a:solidFill>
                <a:latin typeface="Arial Unicode MS"/>
                <a:cs typeface="Arial Unicode MS"/>
              </a:rPr>
              <a:t>right </a:t>
            </a:r>
            <a:r>
              <a:rPr sz="3200" spc="-5" dirty="0">
                <a:solidFill>
                  <a:srgbClr val="000000"/>
                </a:solidFill>
                <a:latin typeface="Arial Unicode MS"/>
                <a:cs typeface="Arial Unicode MS"/>
              </a:rPr>
              <a:t>of self-  </a:t>
            </a:r>
            <a:r>
              <a:rPr sz="3200" dirty="0">
                <a:solidFill>
                  <a:srgbClr val="000000"/>
                </a:solidFill>
                <a:latin typeface="Arial Unicode MS"/>
                <a:cs typeface="Arial Unicode MS"/>
              </a:rPr>
              <a:t>defence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940" y="639284"/>
            <a:ext cx="8074660" cy="689932"/>
          </a:xfrm>
          <a:prstGeom prst="rect">
            <a:avLst/>
          </a:prstGeom>
        </p:spPr>
        <p:txBody>
          <a:bodyPr vert="horz" wrap="square" lIns="0" tIns="12700" rIns="0" bIns="0" rtlCol="0">
            <a:spAutoFit/>
          </a:bodyPr>
          <a:lstStyle/>
          <a:p>
            <a:pPr marL="12700" algn="ctr">
              <a:lnSpc>
                <a:spcPct val="100000"/>
              </a:lnSpc>
              <a:spcBef>
                <a:spcPts val="100"/>
              </a:spcBef>
            </a:pPr>
            <a:r>
              <a:rPr lang="it-IT" spc="-5" dirty="0" smtClean="0"/>
              <a:t>Use </a:t>
            </a:r>
            <a:r>
              <a:rPr lang="it-IT" spc="-5" dirty="0"/>
              <a:t>o</a:t>
            </a:r>
            <a:r>
              <a:rPr lang="it-IT" spc="-5" dirty="0" smtClean="0"/>
              <a:t>f </a:t>
            </a:r>
            <a:r>
              <a:rPr lang="it-IT" spc="-5" dirty="0" err="1" smtClean="0"/>
              <a:t>armed</a:t>
            </a:r>
            <a:r>
              <a:rPr lang="it-IT" spc="-5" dirty="0" smtClean="0"/>
              <a:t> force (UN Charter)</a:t>
            </a:r>
            <a:endParaRPr spc="-5" dirty="0"/>
          </a:p>
        </p:txBody>
      </p:sp>
      <p:sp>
        <p:nvSpPr>
          <p:cNvPr id="4" name="object 4"/>
          <p:cNvSpPr txBox="1"/>
          <p:nvPr/>
        </p:nvSpPr>
        <p:spPr>
          <a:xfrm>
            <a:off x="6604000" y="6408484"/>
            <a:ext cx="203835" cy="281305"/>
          </a:xfrm>
          <a:prstGeom prst="rect">
            <a:avLst/>
          </a:prstGeom>
        </p:spPr>
        <p:txBody>
          <a:bodyPr vert="horz" wrap="square" lIns="0" tIns="0" rIns="0" bIns="0" rtlCol="0">
            <a:spAutoFit/>
          </a:bodyPr>
          <a:lstStyle/>
          <a:p>
            <a:pPr marL="38100">
              <a:lnSpc>
                <a:spcPts val="2090"/>
              </a:lnSpc>
            </a:pPr>
            <a:fld id="{81D60167-4931-47E6-BA6A-407CBD079E47}" type="slidenum">
              <a:rPr sz="1800" dirty="0">
                <a:latin typeface="Arial"/>
                <a:cs typeface="Arial"/>
              </a:rPr>
              <a:t>4</a:t>
            </a:fld>
            <a:endParaRPr sz="1800">
              <a:latin typeface="Arial"/>
              <a:cs typeface="Arial"/>
            </a:endParaRPr>
          </a:p>
        </p:txBody>
      </p:sp>
      <p:sp>
        <p:nvSpPr>
          <p:cNvPr id="3" name="object 3"/>
          <p:cNvSpPr txBox="1"/>
          <p:nvPr/>
        </p:nvSpPr>
        <p:spPr>
          <a:xfrm>
            <a:off x="535940" y="1836420"/>
            <a:ext cx="7688580" cy="3892091"/>
          </a:xfrm>
          <a:prstGeom prst="rect">
            <a:avLst/>
          </a:prstGeom>
        </p:spPr>
        <p:txBody>
          <a:bodyPr vert="horz" wrap="square" lIns="0" tIns="114300" rIns="0" bIns="0" rtlCol="0">
            <a:spAutoFit/>
          </a:bodyPr>
          <a:lstStyle/>
          <a:p>
            <a:pPr marL="355600" indent="-342900">
              <a:lnSpc>
                <a:spcPct val="100000"/>
              </a:lnSpc>
              <a:spcBef>
                <a:spcPts val="900"/>
              </a:spcBef>
              <a:buClr>
                <a:srgbClr val="FFCC00"/>
              </a:buClr>
              <a:buSzPct val="120312"/>
              <a:buChar char="•"/>
              <a:tabLst>
                <a:tab pos="355600" algn="l"/>
              </a:tabLst>
            </a:pPr>
            <a:r>
              <a:rPr sz="3200" spc="-5" dirty="0">
                <a:solidFill>
                  <a:srgbClr val="000000"/>
                </a:solidFill>
                <a:latin typeface="Arial Unicode MS"/>
                <a:cs typeface="Arial Unicode MS"/>
              </a:rPr>
              <a:t>Consists </a:t>
            </a:r>
            <a:r>
              <a:rPr sz="3200" dirty="0">
                <a:solidFill>
                  <a:srgbClr val="000000"/>
                </a:solidFill>
                <a:latin typeface="Arial Unicode MS"/>
                <a:cs typeface="Arial Unicode MS"/>
              </a:rPr>
              <a:t>of three</a:t>
            </a:r>
            <a:r>
              <a:rPr sz="3200" spc="-20" dirty="0">
                <a:solidFill>
                  <a:srgbClr val="000000"/>
                </a:solidFill>
                <a:latin typeface="Arial Unicode MS"/>
                <a:cs typeface="Arial Unicode MS"/>
              </a:rPr>
              <a:t> </a:t>
            </a:r>
            <a:r>
              <a:rPr sz="3200" spc="-5" dirty="0">
                <a:solidFill>
                  <a:srgbClr val="000000"/>
                </a:solidFill>
                <a:latin typeface="Arial Unicode MS"/>
                <a:cs typeface="Arial Unicode MS"/>
              </a:rPr>
              <a:t>pillars:</a:t>
            </a:r>
            <a:endParaRPr sz="3200" dirty="0">
              <a:solidFill>
                <a:srgbClr val="000000"/>
              </a:solidFill>
              <a:latin typeface="Arial Unicode MS"/>
              <a:cs typeface="Arial Unicode MS"/>
            </a:endParaRPr>
          </a:p>
          <a:p>
            <a:pPr marL="755650" lvl="1" indent="-285750">
              <a:lnSpc>
                <a:spcPct val="100000"/>
              </a:lnSpc>
              <a:spcBef>
                <a:spcPts val="700"/>
              </a:spcBef>
              <a:buChar char="–"/>
              <a:tabLst>
                <a:tab pos="755650" algn="l"/>
              </a:tabLst>
            </a:pPr>
            <a:r>
              <a:rPr sz="2800" spc="-5" dirty="0">
                <a:solidFill>
                  <a:srgbClr val="000000"/>
                </a:solidFill>
                <a:latin typeface="Arial Unicode MS"/>
                <a:cs typeface="Arial Unicode MS"/>
              </a:rPr>
              <a:t>Prohibition of </a:t>
            </a:r>
            <a:r>
              <a:rPr sz="2800" dirty="0">
                <a:solidFill>
                  <a:srgbClr val="000000"/>
                </a:solidFill>
                <a:latin typeface="Arial Unicode MS"/>
                <a:cs typeface="Arial Unicode MS"/>
              </a:rPr>
              <a:t>use </a:t>
            </a:r>
            <a:r>
              <a:rPr sz="2800" spc="-5" dirty="0">
                <a:solidFill>
                  <a:srgbClr val="000000"/>
                </a:solidFill>
                <a:latin typeface="Arial Unicode MS"/>
                <a:cs typeface="Arial Unicode MS"/>
              </a:rPr>
              <a:t>of </a:t>
            </a:r>
            <a:r>
              <a:rPr sz="2800" dirty="0">
                <a:solidFill>
                  <a:srgbClr val="000000"/>
                </a:solidFill>
                <a:latin typeface="Arial Unicode MS"/>
                <a:cs typeface="Arial Unicode MS"/>
              </a:rPr>
              <a:t>force </a:t>
            </a:r>
            <a:r>
              <a:rPr sz="2800" spc="-5" dirty="0">
                <a:solidFill>
                  <a:srgbClr val="000000"/>
                </a:solidFill>
                <a:latin typeface="Arial Unicode MS"/>
                <a:cs typeface="Arial Unicode MS"/>
              </a:rPr>
              <a:t>(</a:t>
            </a:r>
            <a:r>
              <a:rPr sz="2800" spc="-5" dirty="0" smtClean="0">
                <a:solidFill>
                  <a:srgbClr val="000000"/>
                </a:solidFill>
                <a:latin typeface="Arial Unicode MS"/>
                <a:cs typeface="Arial Unicode MS"/>
              </a:rPr>
              <a:t>art</a:t>
            </a:r>
            <a:r>
              <a:rPr lang="it-IT" sz="2800" spc="-5" dirty="0" smtClean="0">
                <a:solidFill>
                  <a:srgbClr val="000000"/>
                </a:solidFill>
                <a:latin typeface="Arial Unicode MS"/>
                <a:cs typeface="Arial Unicode MS"/>
              </a:rPr>
              <a:t>.</a:t>
            </a:r>
            <a:r>
              <a:rPr sz="2800" spc="-5" dirty="0" smtClean="0">
                <a:solidFill>
                  <a:srgbClr val="000000"/>
                </a:solidFill>
                <a:latin typeface="Arial Unicode MS"/>
                <a:cs typeface="Arial Unicode MS"/>
              </a:rPr>
              <a:t> </a:t>
            </a:r>
            <a:r>
              <a:rPr sz="2800" dirty="0">
                <a:solidFill>
                  <a:srgbClr val="000000"/>
                </a:solidFill>
                <a:latin typeface="Arial Unicode MS"/>
                <a:cs typeface="Arial Unicode MS"/>
              </a:rPr>
              <a:t>2(4))</a:t>
            </a:r>
          </a:p>
          <a:p>
            <a:pPr marL="755650" marR="186690" lvl="1" indent="-285750">
              <a:spcBef>
                <a:spcPts val="690"/>
              </a:spcBef>
              <a:buFontTx/>
              <a:buChar char="–"/>
              <a:tabLst>
                <a:tab pos="755650" algn="l"/>
              </a:tabLst>
            </a:pPr>
            <a:r>
              <a:rPr lang="en-US" sz="2800" spc="-5" dirty="0" smtClean="0">
                <a:solidFill>
                  <a:srgbClr val="000000"/>
                </a:solidFill>
                <a:latin typeface="Arial Unicode MS"/>
                <a:cs typeface="Arial Unicode MS"/>
              </a:rPr>
              <a:t>Reservation of the right of individual and  collective self-defense until Security Council  </a:t>
            </a:r>
            <a:r>
              <a:rPr lang="en-US" sz="2800" dirty="0" smtClean="0">
                <a:solidFill>
                  <a:srgbClr val="000000"/>
                </a:solidFill>
                <a:latin typeface="Arial Unicode MS"/>
                <a:cs typeface="Arial Unicode MS"/>
              </a:rPr>
              <a:t>can act</a:t>
            </a:r>
            <a:r>
              <a:rPr lang="en-US" sz="2800" spc="-5" dirty="0" smtClean="0">
                <a:solidFill>
                  <a:srgbClr val="000000"/>
                </a:solidFill>
                <a:latin typeface="Arial Unicode MS"/>
                <a:cs typeface="Arial Unicode MS"/>
              </a:rPr>
              <a:t> effectively (art. 51)</a:t>
            </a:r>
            <a:endParaRPr lang="en-US" sz="2800" dirty="0" smtClean="0">
              <a:solidFill>
                <a:srgbClr val="000000"/>
              </a:solidFill>
              <a:latin typeface="Arial Unicode MS"/>
              <a:cs typeface="Arial Unicode MS"/>
            </a:endParaRPr>
          </a:p>
          <a:p>
            <a:pPr marL="755650" marR="186690" lvl="1" indent="-285750">
              <a:lnSpc>
                <a:spcPct val="100000"/>
              </a:lnSpc>
              <a:spcBef>
                <a:spcPts val="690"/>
              </a:spcBef>
              <a:buChar char="–"/>
              <a:tabLst>
                <a:tab pos="755650" algn="l"/>
              </a:tabLst>
            </a:pPr>
            <a:r>
              <a:rPr sz="2800" spc="-5" dirty="0" smtClean="0">
                <a:solidFill>
                  <a:srgbClr val="000000"/>
                </a:solidFill>
                <a:latin typeface="Arial Unicode MS"/>
                <a:cs typeface="Arial Unicode MS"/>
              </a:rPr>
              <a:t>Powers </a:t>
            </a:r>
            <a:r>
              <a:rPr sz="2800" spc="-5" dirty="0">
                <a:solidFill>
                  <a:srgbClr val="000000"/>
                </a:solidFill>
                <a:latin typeface="Arial Unicode MS"/>
                <a:cs typeface="Arial Unicode MS"/>
              </a:rPr>
              <a:t>of the Security Council </a:t>
            </a:r>
            <a:r>
              <a:rPr sz="2800" dirty="0">
                <a:solidFill>
                  <a:srgbClr val="000000"/>
                </a:solidFill>
                <a:latin typeface="Arial Unicode MS"/>
                <a:cs typeface="Arial Unicode MS"/>
              </a:rPr>
              <a:t>to </a:t>
            </a:r>
            <a:r>
              <a:rPr sz="2800" spc="-5" dirty="0">
                <a:solidFill>
                  <a:srgbClr val="000000"/>
                </a:solidFill>
                <a:latin typeface="Arial Unicode MS"/>
                <a:cs typeface="Arial Unicode MS"/>
              </a:rPr>
              <a:t>deal with  breaches of the peace or threats </a:t>
            </a:r>
            <a:r>
              <a:rPr sz="2800" dirty="0">
                <a:solidFill>
                  <a:srgbClr val="000000"/>
                </a:solidFill>
                <a:latin typeface="Arial Unicode MS"/>
                <a:cs typeface="Arial Unicode MS"/>
              </a:rPr>
              <a:t>to </a:t>
            </a:r>
            <a:r>
              <a:rPr sz="2800" spc="-5" dirty="0">
                <a:solidFill>
                  <a:srgbClr val="000000"/>
                </a:solidFill>
                <a:latin typeface="Arial Unicode MS"/>
                <a:cs typeface="Arial Unicode MS"/>
              </a:rPr>
              <a:t>peace  (</a:t>
            </a:r>
            <a:r>
              <a:rPr sz="2800" spc="-5" dirty="0" smtClean="0">
                <a:solidFill>
                  <a:srgbClr val="000000"/>
                </a:solidFill>
                <a:latin typeface="Arial Unicode MS"/>
                <a:cs typeface="Arial Unicode MS"/>
              </a:rPr>
              <a:t>art</a:t>
            </a:r>
            <a:r>
              <a:rPr lang="it-IT" sz="2800" spc="-5" dirty="0">
                <a:solidFill>
                  <a:srgbClr val="000000"/>
                </a:solidFill>
                <a:latin typeface="Arial Unicode MS"/>
                <a:cs typeface="Arial Unicode MS"/>
              </a:rPr>
              <a:t>t</a:t>
            </a:r>
            <a:r>
              <a:rPr lang="it-IT" sz="2800" spc="-5" dirty="0" smtClean="0">
                <a:solidFill>
                  <a:srgbClr val="000000"/>
                </a:solidFill>
                <a:latin typeface="Arial Unicode MS"/>
                <a:cs typeface="Arial Unicode MS"/>
              </a:rPr>
              <a:t>.</a:t>
            </a:r>
            <a:r>
              <a:rPr sz="2800" dirty="0" smtClean="0">
                <a:solidFill>
                  <a:srgbClr val="000000"/>
                </a:solidFill>
                <a:latin typeface="Arial Unicode MS"/>
                <a:cs typeface="Arial Unicode MS"/>
              </a:rPr>
              <a:t> </a:t>
            </a:r>
            <a:r>
              <a:rPr sz="2800" spc="-5" dirty="0">
                <a:solidFill>
                  <a:srgbClr val="000000"/>
                </a:solidFill>
                <a:latin typeface="Arial Unicode MS"/>
                <a:cs typeface="Arial Unicode MS"/>
              </a:rPr>
              <a:t>39-42</a:t>
            </a:r>
            <a:r>
              <a:rPr sz="2800" spc="-5" dirty="0" smtClean="0">
                <a:solidFill>
                  <a:srgbClr val="000000"/>
                </a:solidFill>
                <a:latin typeface="Arial Unicode MS"/>
                <a:cs typeface="Arial Unicode MS"/>
              </a:rPr>
              <a:t>)</a:t>
            </a:r>
            <a:endParaRPr sz="2800" dirty="0">
              <a:solidFill>
                <a:srgbClr val="000000"/>
              </a:solidFill>
              <a:latin typeface="Arial Unicode MS"/>
              <a:cs typeface="Arial Unicode M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940" y="639284"/>
            <a:ext cx="7465060" cy="689932"/>
          </a:xfrm>
          <a:prstGeom prst="rect">
            <a:avLst/>
          </a:prstGeom>
        </p:spPr>
        <p:txBody>
          <a:bodyPr vert="horz" wrap="square" lIns="0" tIns="12700" rIns="0" bIns="0" rtlCol="0">
            <a:spAutoFit/>
          </a:bodyPr>
          <a:lstStyle/>
          <a:p>
            <a:pPr marL="12700" algn="ctr">
              <a:lnSpc>
                <a:spcPct val="100000"/>
              </a:lnSpc>
              <a:spcBef>
                <a:spcPts val="100"/>
              </a:spcBef>
            </a:pPr>
            <a:r>
              <a:rPr spc="-5" dirty="0"/>
              <a:t>The prohibition </a:t>
            </a:r>
            <a:r>
              <a:rPr dirty="0"/>
              <a:t>– </a:t>
            </a:r>
            <a:r>
              <a:rPr spc="-5" dirty="0"/>
              <a:t>article</a:t>
            </a:r>
            <a:r>
              <a:rPr spc="-50" dirty="0"/>
              <a:t> </a:t>
            </a:r>
            <a:r>
              <a:rPr spc="-5" dirty="0"/>
              <a:t>2(4)</a:t>
            </a:r>
          </a:p>
        </p:txBody>
      </p:sp>
      <p:sp>
        <p:nvSpPr>
          <p:cNvPr id="4" name="object 4"/>
          <p:cNvSpPr txBox="1"/>
          <p:nvPr/>
        </p:nvSpPr>
        <p:spPr>
          <a:xfrm>
            <a:off x="6604000" y="6408484"/>
            <a:ext cx="203835" cy="281305"/>
          </a:xfrm>
          <a:prstGeom prst="rect">
            <a:avLst/>
          </a:prstGeom>
        </p:spPr>
        <p:txBody>
          <a:bodyPr vert="horz" wrap="square" lIns="0" tIns="0" rIns="0" bIns="0" rtlCol="0">
            <a:spAutoFit/>
          </a:bodyPr>
          <a:lstStyle/>
          <a:p>
            <a:pPr marL="38100">
              <a:lnSpc>
                <a:spcPts val="2090"/>
              </a:lnSpc>
            </a:pPr>
            <a:fld id="{81D60167-4931-47E6-BA6A-407CBD079E47}" type="slidenum">
              <a:rPr sz="1800" dirty="0">
                <a:latin typeface="Arial"/>
                <a:cs typeface="Arial"/>
              </a:rPr>
              <a:t>5</a:t>
            </a:fld>
            <a:endParaRPr sz="1800">
              <a:latin typeface="Arial"/>
              <a:cs typeface="Arial"/>
            </a:endParaRPr>
          </a:p>
        </p:txBody>
      </p:sp>
      <p:sp>
        <p:nvSpPr>
          <p:cNvPr id="3" name="object 3"/>
          <p:cNvSpPr txBox="1"/>
          <p:nvPr/>
        </p:nvSpPr>
        <p:spPr>
          <a:xfrm>
            <a:off x="535940" y="1938020"/>
            <a:ext cx="7823200" cy="2950210"/>
          </a:xfrm>
          <a:prstGeom prst="rect">
            <a:avLst/>
          </a:prstGeom>
        </p:spPr>
        <p:txBody>
          <a:bodyPr vert="horz" wrap="square" lIns="0" tIns="12700" rIns="0" bIns="0" rtlCol="0">
            <a:spAutoFit/>
          </a:bodyPr>
          <a:lstStyle/>
          <a:p>
            <a:pPr marL="355600" marR="5080" indent="-342900">
              <a:lnSpc>
                <a:spcPct val="100000"/>
              </a:lnSpc>
              <a:spcBef>
                <a:spcPts val="100"/>
              </a:spcBef>
              <a:buClr>
                <a:srgbClr val="FFCC00"/>
              </a:buClr>
              <a:buSzPct val="120312"/>
              <a:buChar char="•"/>
              <a:tabLst>
                <a:tab pos="355600" algn="l"/>
              </a:tabLst>
            </a:pPr>
            <a:r>
              <a:rPr sz="3200" spc="-5" dirty="0">
                <a:solidFill>
                  <a:srgbClr val="000000"/>
                </a:solidFill>
                <a:latin typeface="Arial Unicode MS"/>
                <a:cs typeface="Arial Unicode MS"/>
              </a:rPr>
              <a:t>“All Members </a:t>
            </a:r>
            <a:r>
              <a:rPr sz="3200" dirty="0">
                <a:solidFill>
                  <a:srgbClr val="000000"/>
                </a:solidFill>
                <a:latin typeface="Arial Unicode MS"/>
                <a:cs typeface="Arial Unicode MS"/>
              </a:rPr>
              <a:t>shall </a:t>
            </a:r>
            <a:r>
              <a:rPr sz="3200" spc="-5" dirty="0">
                <a:solidFill>
                  <a:srgbClr val="000000"/>
                </a:solidFill>
                <a:latin typeface="Arial Unicode MS"/>
                <a:cs typeface="Arial Unicode MS"/>
              </a:rPr>
              <a:t>refrain in their  international relations </a:t>
            </a:r>
            <a:r>
              <a:rPr sz="3200" spc="-10" dirty="0">
                <a:solidFill>
                  <a:srgbClr val="000000"/>
                </a:solidFill>
                <a:latin typeface="Arial Unicode MS"/>
                <a:cs typeface="Arial Unicode MS"/>
              </a:rPr>
              <a:t>from </a:t>
            </a:r>
            <a:r>
              <a:rPr sz="3200" spc="-5" dirty="0">
                <a:solidFill>
                  <a:srgbClr val="000000"/>
                </a:solidFill>
                <a:latin typeface="Arial Unicode MS"/>
                <a:cs typeface="Arial Unicode MS"/>
              </a:rPr>
              <a:t>the threat </a:t>
            </a:r>
            <a:r>
              <a:rPr sz="3200" dirty="0">
                <a:solidFill>
                  <a:srgbClr val="000000"/>
                </a:solidFill>
                <a:latin typeface="Arial Unicode MS"/>
                <a:cs typeface="Arial Unicode MS"/>
              </a:rPr>
              <a:t>or  use of force against </a:t>
            </a:r>
            <a:r>
              <a:rPr sz="3200" spc="-5" dirty="0">
                <a:solidFill>
                  <a:srgbClr val="000000"/>
                </a:solidFill>
                <a:latin typeface="Arial Unicode MS"/>
                <a:cs typeface="Arial Unicode MS"/>
              </a:rPr>
              <a:t>the territorial integrity  </a:t>
            </a:r>
            <a:r>
              <a:rPr sz="3200" dirty="0">
                <a:solidFill>
                  <a:srgbClr val="000000"/>
                </a:solidFill>
                <a:latin typeface="Arial Unicode MS"/>
                <a:cs typeface="Arial Unicode MS"/>
              </a:rPr>
              <a:t>or </a:t>
            </a:r>
            <a:r>
              <a:rPr sz="3200" spc="-5" dirty="0">
                <a:solidFill>
                  <a:srgbClr val="000000"/>
                </a:solidFill>
                <a:latin typeface="Arial Unicode MS"/>
                <a:cs typeface="Arial Unicode MS"/>
              </a:rPr>
              <a:t>political </a:t>
            </a:r>
            <a:r>
              <a:rPr sz="3200" dirty="0">
                <a:solidFill>
                  <a:srgbClr val="000000"/>
                </a:solidFill>
                <a:latin typeface="Arial Unicode MS"/>
                <a:cs typeface="Arial Unicode MS"/>
              </a:rPr>
              <a:t>independence of any </a:t>
            </a:r>
            <a:r>
              <a:rPr sz="3200" spc="-5" dirty="0">
                <a:solidFill>
                  <a:srgbClr val="000000"/>
                </a:solidFill>
                <a:latin typeface="Arial Unicode MS"/>
                <a:cs typeface="Arial Unicode MS"/>
              </a:rPr>
              <a:t>State, or  in </a:t>
            </a:r>
            <a:r>
              <a:rPr sz="3200" dirty="0">
                <a:solidFill>
                  <a:srgbClr val="000000"/>
                </a:solidFill>
                <a:latin typeface="Arial Unicode MS"/>
                <a:cs typeface="Arial Unicode MS"/>
              </a:rPr>
              <a:t>any other manner inconsistent </a:t>
            </a:r>
            <a:r>
              <a:rPr sz="3200" spc="-5" dirty="0">
                <a:solidFill>
                  <a:srgbClr val="000000"/>
                </a:solidFill>
                <a:latin typeface="Arial Unicode MS"/>
                <a:cs typeface="Arial Unicode MS"/>
              </a:rPr>
              <a:t>with the  </a:t>
            </a:r>
            <a:r>
              <a:rPr sz="3200" dirty="0">
                <a:solidFill>
                  <a:srgbClr val="000000"/>
                </a:solidFill>
                <a:latin typeface="Arial Unicode MS"/>
                <a:cs typeface="Arial Unicode MS"/>
              </a:rPr>
              <a:t>Purposes of </a:t>
            </a:r>
            <a:r>
              <a:rPr sz="3200" spc="-5" dirty="0">
                <a:solidFill>
                  <a:srgbClr val="000000"/>
                </a:solidFill>
                <a:latin typeface="Arial Unicode MS"/>
                <a:cs typeface="Arial Unicode MS"/>
              </a:rPr>
              <a:t>the United</a:t>
            </a:r>
            <a:r>
              <a:rPr sz="3200" spc="-15" dirty="0">
                <a:solidFill>
                  <a:srgbClr val="000000"/>
                </a:solidFill>
                <a:latin typeface="Arial Unicode MS"/>
                <a:cs typeface="Arial Unicode MS"/>
              </a:rPr>
              <a:t> </a:t>
            </a:r>
            <a:r>
              <a:rPr sz="3200" spc="-5" dirty="0">
                <a:solidFill>
                  <a:srgbClr val="000000"/>
                </a:solidFill>
                <a:latin typeface="Arial Unicode MS"/>
                <a:cs typeface="Arial Unicode MS"/>
              </a:rPr>
              <a:t>Nations”.</a:t>
            </a:r>
            <a:endParaRPr sz="3200" dirty="0">
              <a:solidFill>
                <a:srgbClr val="000000"/>
              </a:solidFill>
              <a:latin typeface="Arial Unicode MS"/>
              <a:cs typeface="Arial Unicode M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940" y="636270"/>
            <a:ext cx="3163570" cy="695960"/>
          </a:xfrm>
          <a:prstGeom prst="rect">
            <a:avLst/>
          </a:prstGeom>
        </p:spPr>
        <p:txBody>
          <a:bodyPr vert="horz" wrap="square" lIns="0" tIns="12700" rIns="0" bIns="0" rtlCol="0">
            <a:spAutoFit/>
          </a:bodyPr>
          <a:lstStyle/>
          <a:p>
            <a:pPr marL="12700">
              <a:lnSpc>
                <a:spcPct val="100000"/>
              </a:lnSpc>
              <a:spcBef>
                <a:spcPts val="100"/>
              </a:spcBef>
            </a:pPr>
            <a:r>
              <a:rPr spc="-5" dirty="0"/>
              <a:t>Self-defense</a:t>
            </a: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p>
            <a:pPr marL="38100">
              <a:lnSpc>
                <a:spcPts val="2090"/>
              </a:lnSpc>
            </a:pPr>
            <a:fld id="{81D60167-4931-47E6-BA6A-407CBD079E47}" type="slidenum">
              <a:rPr dirty="0"/>
              <a:t>6</a:t>
            </a:fld>
            <a:endParaRPr dirty="0"/>
          </a:p>
        </p:txBody>
      </p:sp>
      <p:sp>
        <p:nvSpPr>
          <p:cNvPr id="3" name="object 3"/>
          <p:cNvSpPr txBox="1"/>
          <p:nvPr/>
        </p:nvSpPr>
        <p:spPr>
          <a:xfrm>
            <a:off x="535940" y="1836420"/>
            <a:ext cx="8027034" cy="3689350"/>
          </a:xfrm>
          <a:prstGeom prst="rect">
            <a:avLst/>
          </a:prstGeom>
        </p:spPr>
        <p:txBody>
          <a:bodyPr vert="horz" wrap="square" lIns="0" tIns="114300" rIns="0" bIns="0" rtlCol="0">
            <a:spAutoFit/>
          </a:bodyPr>
          <a:lstStyle/>
          <a:p>
            <a:pPr marL="355600" indent="-342900">
              <a:lnSpc>
                <a:spcPct val="100000"/>
              </a:lnSpc>
              <a:spcBef>
                <a:spcPts val="900"/>
              </a:spcBef>
              <a:buClr>
                <a:srgbClr val="FFCC00"/>
              </a:buClr>
              <a:buSzPct val="120312"/>
              <a:buChar char="•"/>
              <a:tabLst>
                <a:tab pos="355600" algn="l"/>
              </a:tabLst>
            </a:pPr>
            <a:r>
              <a:rPr sz="3200" spc="-5" dirty="0">
                <a:solidFill>
                  <a:srgbClr val="000000"/>
                </a:solidFill>
                <a:latin typeface="Arial Unicode MS"/>
                <a:cs typeface="Arial Unicode MS"/>
              </a:rPr>
              <a:t>Article </a:t>
            </a:r>
            <a:r>
              <a:rPr sz="3200" dirty="0">
                <a:solidFill>
                  <a:srgbClr val="000000"/>
                </a:solidFill>
                <a:latin typeface="Arial Unicode MS"/>
                <a:cs typeface="Arial Unicode MS"/>
              </a:rPr>
              <a:t>51</a:t>
            </a:r>
          </a:p>
          <a:p>
            <a:pPr marL="755650" marR="5080" indent="-285750">
              <a:lnSpc>
                <a:spcPct val="100000"/>
              </a:lnSpc>
              <a:spcBef>
                <a:spcPts val="700"/>
              </a:spcBef>
            </a:pPr>
            <a:r>
              <a:rPr sz="2800" dirty="0">
                <a:solidFill>
                  <a:srgbClr val="000000"/>
                </a:solidFill>
                <a:latin typeface="Arial Unicode MS"/>
                <a:cs typeface="Arial Unicode MS"/>
              </a:rPr>
              <a:t>– </a:t>
            </a:r>
            <a:r>
              <a:rPr sz="2800" spc="-5" dirty="0">
                <a:solidFill>
                  <a:srgbClr val="000000"/>
                </a:solidFill>
                <a:latin typeface="Arial Unicode MS"/>
                <a:cs typeface="Arial Unicode MS"/>
              </a:rPr>
              <a:t>“Nothing </a:t>
            </a:r>
            <a:r>
              <a:rPr sz="2800" dirty="0">
                <a:solidFill>
                  <a:srgbClr val="000000"/>
                </a:solidFill>
                <a:latin typeface="Arial Unicode MS"/>
                <a:cs typeface="Arial Unicode MS"/>
              </a:rPr>
              <a:t>in </a:t>
            </a:r>
            <a:r>
              <a:rPr sz="2800" spc="-5" dirty="0">
                <a:solidFill>
                  <a:srgbClr val="000000"/>
                </a:solidFill>
                <a:latin typeface="Arial Unicode MS"/>
                <a:cs typeface="Arial Unicode MS"/>
              </a:rPr>
              <a:t>the present Charter shall impair  the inherent right of individual or collective  self-defence </a:t>
            </a:r>
            <a:r>
              <a:rPr sz="2800" dirty="0">
                <a:solidFill>
                  <a:srgbClr val="000000"/>
                </a:solidFill>
                <a:latin typeface="Arial Unicode MS"/>
                <a:cs typeface="Arial Unicode MS"/>
              </a:rPr>
              <a:t>if </a:t>
            </a:r>
            <a:r>
              <a:rPr sz="2800" spc="-5" dirty="0">
                <a:solidFill>
                  <a:srgbClr val="000000"/>
                </a:solidFill>
                <a:latin typeface="Arial Unicode MS"/>
                <a:cs typeface="Arial Unicode MS"/>
              </a:rPr>
              <a:t>an armed attack </a:t>
            </a:r>
            <a:r>
              <a:rPr sz="2800" dirty="0">
                <a:solidFill>
                  <a:srgbClr val="000000"/>
                </a:solidFill>
                <a:latin typeface="Arial Unicode MS"/>
                <a:cs typeface="Arial Unicode MS"/>
              </a:rPr>
              <a:t>occurs </a:t>
            </a:r>
            <a:r>
              <a:rPr sz="2800" spc="-5" dirty="0">
                <a:solidFill>
                  <a:srgbClr val="000000"/>
                </a:solidFill>
                <a:latin typeface="Arial Unicode MS"/>
                <a:cs typeface="Arial Unicode MS"/>
              </a:rPr>
              <a:t>against  </a:t>
            </a:r>
            <a:r>
              <a:rPr sz="2800" dirty="0">
                <a:solidFill>
                  <a:srgbClr val="000000"/>
                </a:solidFill>
                <a:latin typeface="Arial Unicode MS"/>
                <a:cs typeface="Arial Unicode MS"/>
              </a:rPr>
              <a:t>a </a:t>
            </a:r>
            <a:r>
              <a:rPr sz="2800" spc="-10" dirty="0">
                <a:solidFill>
                  <a:srgbClr val="000000"/>
                </a:solidFill>
                <a:latin typeface="Arial Unicode MS"/>
                <a:cs typeface="Arial Unicode MS"/>
              </a:rPr>
              <a:t>Member </a:t>
            </a:r>
            <a:r>
              <a:rPr sz="2800" spc="-5" dirty="0">
                <a:solidFill>
                  <a:srgbClr val="000000"/>
                </a:solidFill>
                <a:latin typeface="Arial Unicode MS"/>
                <a:cs typeface="Arial Unicode MS"/>
              </a:rPr>
              <a:t>of the United Nations, </a:t>
            </a:r>
            <a:r>
              <a:rPr sz="2800" dirty="0">
                <a:solidFill>
                  <a:srgbClr val="000000"/>
                </a:solidFill>
                <a:latin typeface="Arial Unicode MS"/>
                <a:cs typeface="Arial Unicode MS"/>
              </a:rPr>
              <a:t>until </a:t>
            </a:r>
            <a:r>
              <a:rPr sz="2800" spc="-5" dirty="0">
                <a:solidFill>
                  <a:srgbClr val="000000"/>
                </a:solidFill>
                <a:latin typeface="Arial Unicode MS"/>
                <a:cs typeface="Arial Unicode MS"/>
              </a:rPr>
              <a:t>the  Security Council has taken measures  necessary </a:t>
            </a:r>
            <a:r>
              <a:rPr sz="2800" dirty="0">
                <a:solidFill>
                  <a:srgbClr val="000000"/>
                </a:solidFill>
                <a:latin typeface="Arial Unicode MS"/>
                <a:cs typeface="Arial Unicode MS"/>
              </a:rPr>
              <a:t>to </a:t>
            </a:r>
            <a:r>
              <a:rPr sz="2800" spc="-5" dirty="0">
                <a:solidFill>
                  <a:srgbClr val="000000"/>
                </a:solidFill>
                <a:latin typeface="Arial Unicode MS"/>
                <a:cs typeface="Arial Unicode MS"/>
              </a:rPr>
              <a:t>maintain international </a:t>
            </a:r>
            <a:r>
              <a:rPr sz="2800" dirty="0">
                <a:solidFill>
                  <a:srgbClr val="000000"/>
                </a:solidFill>
                <a:latin typeface="Arial Unicode MS"/>
                <a:cs typeface="Arial Unicode MS"/>
              </a:rPr>
              <a:t>peace </a:t>
            </a:r>
            <a:r>
              <a:rPr sz="2800" spc="-5" dirty="0">
                <a:solidFill>
                  <a:srgbClr val="000000"/>
                </a:solidFill>
                <a:latin typeface="Arial Unicode MS"/>
                <a:cs typeface="Arial Unicode MS"/>
              </a:rPr>
              <a:t>and  security….”</a:t>
            </a:r>
            <a:endParaRPr sz="2800" dirty="0">
              <a:solidFill>
                <a:srgbClr val="000000"/>
              </a:solidFill>
              <a:latin typeface="Arial Unicode MS"/>
              <a:cs typeface="Arial Unicode MS"/>
            </a:endParaRPr>
          </a:p>
        </p:txBody>
      </p:sp>
    </p:spTree>
    <p:extLst>
      <p:ext uri="{BB962C8B-B14F-4D97-AF65-F5344CB8AC3E}">
        <p14:creationId xmlns:p14="http://schemas.microsoft.com/office/powerpoint/2010/main" val="39038918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940" y="636270"/>
            <a:ext cx="3163570" cy="695960"/>
          </a:xfrm>
          <a:prstGeom prst="rect">
            <a:avLst/>
          </a:prstGeom>
        </p:spPr>
        <p:txBody>
          <a:bodyPr vert="horz" wrap="square" lIns="0" tIns="12700" rIns="0" bIns="0" rtlCol="0">
            <a:spAutoFit/>
          </a:bodyPr>
          <a:lstStyle/>
          <a:p>
            <a:pPr marL="12700">
              <a:lnSpc>
                <a:spcPct val="100000"/>
              </a:lnSpc>
              <a:spcBef>
                <a:spcPts val="100"/>
              </a:spcBef>
            </a:pPr>
            <a:r>
              <a:rPr spc="-5" dirty="0"/>
              <a:t>Self-defence</a:t>
            </a: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p>
            <a:pPr marL="38100">
              <a:lnSpc>
                <a:spcPts val="2090"/>
              </a:lnSpc>
            </a:pPr>
            <a:fld id="{81D60167-4931-47E6-BA6A-407CBD079E47}" type="slidenum">
              <a:rPr dirty="0"/>
              <a:t>7</a:t>
            </a:fld>
            <a:endParaRPr dirty="0"/>
          </a:p>
        </p:txBody>
      </p:sp>
      <p:sp>
        <p:nvSpPr>
          <p:cNvPr id="3" name="object 3"/>
          <p:cNvSpPr txBox="1"/>
          <p:nvPr/>
        </p:nvSpPr>
        <p:spPr>
          <a:xfrm>
            <a:off x="535940" y="1938020"/>
            <a:ext cx="7553959" cy="3794629"/>
          </a:xfrm>
          <a:prstGeom prst="rect">
            <a:avLst/>
          </a:prstGeom>
        </p:spPr>
        <p:txBody>
          <a:bodyPr vert="horz" wrap="square" lIns="0" tIns="12700" rIns="0" bIns="0" rtlCol="0">
            <a:spAutoFit/>
          </a:bodyPr>
          <a:lstStyle/>
          <a:p>
            <a:pPr marL="355600" indent="-342900">
              <a:lnSpc>
                <a:spcPct val="100000"/>
              </a:lnSpc>
              <a:spcBef>
                <a:spcPts val="100"/>
              </a:spcBef>
              <a:buClr>
                <a:srgbClr val="FFCC00"/>
              </a:buClr>
              <a:buSzPct val="120312"/>
              <a:buChar char="•"/>
              <a:tabLst>
                <a:tab pos="355600" algn="l"/>
              </a:tabLst>
            </a:pPr>
            <a:r>
              <a:rPr lang="en-GB" sz="3200" dirty="0" smtClean="0">
                <a:solidFill>
                  <a:srgbClr val="000000"/>
                </a:solidFill>
                <a:latin typeface="Arial Unicode MS"/>
                <a:cs typeface="Arial Unicode MS"/>
              </a:rPr>
              <a:t>What </a:t>
            </a:r>
            <a:r>
              <a:rPr lang="en-GB" sz="3200" spc="-5" dirty="0" smtClean="0">
                <a:solidFill>
                  <a:srgbClr val="000000"/>
                </a:solidFill>
                <a:latin typeface="Arial Unicode MS"/>
                <a:cs typeface="Arial Unicode MS"/>
              </a:rPr>
              <a:t>is </a:t>
            </a:r>
            <a:r>
              <a:rPr lang="en-GB" sz="3200" dirty="0" smtClean="0">
                <a:solidFill>
                  <a:srgbClr val="000000"/>
                </a:solidFill>
                <a:latin typeface="Arial Unicode MS"/>
                <a:cs typeface="Arial Unicode MS"/>
              </a:rPr>
              <a:t>an “armed</a:t>
            </a:r>
            <a:r>
              <a:rPr lang="en-GB" sz="3200" spc="-35" dirty="0" smtClean="0">
                <a:solidFill>
                  <a:srgbClr val="000000"/>
                </a:solidFill>
                <a:latin typeface="Arial Unicode MS"/>
                <a:cs typeface="Arial Unicode MS"/>
              </a:rPr>
              <a:t> </a:t>
            </a:r>
            <a:r>
              <a:rPr lang="en-GB" sz="3200" dirty="0" smtClean="0">
                <a:solidFill>
                  <a:srgbClr val="000000"/>
                </a:solidFill>
                <a:latin typeface="Arial Unicode MS"/>
                <a:cs typeface="Arial Unicode MS"/>
              </a:rPr>
              <a:t>attack”?</a:t>
            </a:r>
          </a:p>
          <a:p>
            <a:pPr marL="355600" indent="-342900">
              <a:lnSpc>
                <a:spcPct val="100000"/>
              </a:lnSpc>
              <a:spcBef>
                <a:spcPts val="800"/>
              </a:spcBef>
              <a:buClr>
                <a:srgbClr val="FFCC00"/>
              </a:buClr>
              <a:buSzPct val="120312"/>
              <a:buChar char="•"/>
              <a:tabLst>
                <a:tab pos="355600" algn="l"/>
              </a:tabLst>
            </a:pPr>
            <a:r>
              <a:rPr lang="en-GB" sz="3200" dirty="0" smtClean="0">
                <a:solidFill>
                  <a:srgbClr val="000000"/>
                </a:solidFill>
                <a:latin typeface="Arial Unicode MS"/>
                <a:cs typeface="Arial Unicode MS"/>
              </a:rPr>
              <a:t>Proportional, necessary, immediate</a:t>
            </a:r>
          </a:p>
          <a:p>
            <a:pPr marL="355600" marR="316865" indent="-342900">
              <a:lnSpc>
                <a:spcPct val="100000"/>
              </a:lnSpc>
              <a:spcBef>
                <a:spcPts val="790"/>
              </a:spcBef>
              <a:buClr>
                <a:srgbClr val="FFCC00"/>
              </a:buClr>
              <a:buSzPct val="120312"/>
              <a:buChar char="•"/>
              <a:tabLst>
                <a:tab pos="355600" algn="l"/>
              </a:tabLst>
            </a:pPr>
            <a:r>
              <a:rPr lang="en-GB" sz="3200" dirty="0" smtClean="0">
                <a:solidFill>
                  <a:srgbClr val="000000"/>
                </a:solidFill>
                <a:latin typeface="Arial Unicode MS"/>
                <a:cs typeface="Arial Unicode MS"/>
              </a:rPr>
              <a:t>What </a:t>
            </a:r>
            <a:r>
              <a:rPr lang="en-GB" sz="3200" spc="-5" dirty="0" smtClean="0">
                <a:solidFill>
                  <a:srgbClr val="000000"/>
                </a:solidFill>
                <a:latin typeface="Arial Unicode MS"/>
                <a:cs typeface="Arial Unicode MS"/>
              </a:rPr>
              <a:t>Security </a:t>
            </a:r>
            <a:r>
              <a:rPr lang="en-GB" sz="3200" dirty="0" smtClean="0">
                <a:solidFill>
                  <a:srgbClr val="000000"/>
                </a:solidFill>
                <a:latin typeface="Arial Unicode MS"/>
                <a:cs typeface="Arial Unicode MS"/>
              </a:rPr>
              <a:t>Council action ends </a:t>
            </a:r>
            <a:r>
              <a:rPr lang="en-GB" sz="3200" spc="-5" dirty="0" smtClean="0">
                <a:solidFill>
                  <a:srgbClr val="000000"/>
                </a:solidFill>
                <a:latin typeface="Arial Unicode MS"/>
                <a:cs typeface="Arial Unicode MS"/>
              </a:rPr>
              <a:t>the  </a:t>
            </a:r>
            <a:r>
              <a:rPr lang="en-GB" sz="3200" dirty="0" smtClean="0">
                <a:solidFill>
                  <a:srgbClr val="000000"/>
                </a:solidFill>
                <a:latin typeface="Arial Unicode MS"/>
                <a:cs typeface="Arial Unicode MS"/>
              </a:rPr>
              <a:t>right </a:t>
            </a:r>
            <a:r>
              <a:rPr lang="en-GB" sz="3200" spc="-5" dirty="0" smtClean="0">
                <a:solidFill>
                  <a:srgbClr val="000000"/>
                </a:solidFill>
                <a:latin typeface="Arial Unicode MS"/>
                <a:cs typeface="Arial Unicode MS"/>
              </a:rPr>
              <a:t>of</a:t>
            </a:r>
            <a:r>
              <a:rPr lang="en-GB" sz="3200" spc="-25" dirty="0" smtClean="0">
                <a:solidFill>
                  <a:srgbClr val="000000"/>
                </a:solidFill>
                <a:latin typeface="Arial Unicode MS"/>
                <a:cs typeface="Arial Unicode MS"/>
              </a:rPr>
              <a:t> </a:t>
            </a:r>
            <a:r>
              <a:rPr lang="en-GB" sz="3200" dirty="0" smtClean="0">
                <a:solidFill>
                  <a:srgbClr val="000000"/>
                </a:solidFill>
                <a:latin typeface="Arial Unicode MS"/>
                <a:cs typeface="Arial Unicode MS"/>
              </a:rPr>
              <a:t>self-defence?</a:t>
            </a:r>
          </a:p>
          <a:p>
            <a:pPr marL="469900">
              <a:lnSpc>
                <a:spcPct val="100000"/>
              </a:lnSpc>
              <a:spcBef>
                <a:spcPts val="700"/>
              </a:spcBef>
            </a:pPr>
            <a:r>
              <a:rPr lang="en-GB" sz="2800" dirty="0" smtClean="0">
                <a:solidFill>
                  <a:srgbClr val="000000"/>
                </a:solidFill>
                <a:latin typeface="Arial Unicode MS"/>
                <a:cs typeface="Arial Unicode MS"/>
              </a:rPr>
              <a:t>– </a:t>
            </a:r>
            <a:r>
              <a:rPr lang="en-GB" sz="2800" spc="-5" dirty="0" smtClean="0">
                <a:solidFill>
                  <a:srgbClr val="000000"/>
                </a:solidFill>
                <a:latin typeface="Arial Unicode MS"/>
                <a:cs typeface="Arial Unicode MS"/>
              </a:rPr>
              <a:t>Example </a:t>
            </a:r>
            <a:r>
              <a:rPr lang="en-GB" sz="2800" dirty="0" smtClean="0">
                <a:solidFill>
                  <a:srgbClr val="000000"/>
                </a:solidFill>
                <a:latin typeface="Arial Unicode MS"/>
                <a:cs typeface="Arial Unicode MS"/>
              </a:rPr>
              <a:t>- </a:t>
            </a:r>
            <a:r>
              <a:rPr lang="en-GB" sz="2800" spc="-5" dirty="0" smtClean="0">
                <a:solidFill>
                  <a:srgbClr val="000000"/>
                </a:solidFill>
                <a:latin typeface="Arial Unicode MS"/>
                <a:cs typeface="Arial Unicode MS"/>
              </a:rPr>
              <a:t>the Falklands/Malvinas</a:t>
            </a:r>
            <a:r>
              <a:rPr lang="en-GB" sz="2800" spc="80" dirty="0" smtClean="0">
                <a:solidFill>
                  <a:srgbClr val="000000"/>
                </a:solidFill>
                <a:latin typeface="Arial Unicode MS"/>
                <a:cs typeface="Arial Unicode MS"/>
              </a:rPr>
              <a:t> </a:t>
            </a:r>
            <a:r>
              <a:rPr lang="en-GB" sz="2800" spc="-5" dirty="0" smtClean="0">
                <a:solidFill>
                  <a:srgbClr val="000000"/>
                </a:solidFill>
                <a:latin typeface="Arial Unicode MS"/>
                <a:cs typeface="Arial Unicode MS"/>
              </a:rPr>
              <a:t>conflict</a:t>
            </a:r>
            <a:endParaRPr lang="en-GB" sz="2800" dirty="0" smtClean="0">
              <a:solidFill>
                <a:srgbClr val="000000"/>
              </a:solidFill>
              <a:latin typeface="Arial Unicode MS"/>
              <a:cs typeface="Arial Unicode MS"/>
            </a:endParaRPr>
          </a:p>
          <a:p>
            <a:pPr marL="355600" marR="570865" indent="-342900">
              <a:lnSpc>
                <a:spcPct val="100000"/>
              </a:lnSpc>
              <a:spcBef>
                <a:spcPts val="800"/>
              </a:spcBef>
              <a:buClr>
                <a:srgbClr val="FFCC00"/>
              </a:buClr>
              <a:buSzPct val="120312"/>
              <a:buChar char="•"/>
              <a:tabLst>
                <a:tab pos="355600" algn="l"/>
              </a:tabLst>
            </a:pPr>
            <a:r>
              <a:rPr lang="en-GB" sz="3200" spc="-5" dirty="0" smtClean="0">
                <a:solidFill>
                  <a:srgbClr val="000000"/>
                </a:solidFill>
                <a:latin typeface="Arial Unicode MS"/>
                <a:cs typeface="Arial Unicode MS"/>
              </a:rPr>
              <a:t>Interpreting the </a:t>
            </a:r>
            <a:r>
              <a:rPr lang="en-GB" sz="3200" dirty="0" smtClean="0">
                <a:solidFill>
                  <a:srgbClr val="000000"/>
                </a:solidFill>
                <a:latin typeface="Arial Unicode MS"/>
                <a:cs typeface="Arial Unicode MS"/>
              </a:rPr>
              <a:t>Charter </a:t>
            </a:r>
            <a:r>
              <a:rPr lang="en-GB" sz="3200" spc="-10" dirty="0" smtClean="0">
                <a:solidFill>
                  <a:srgbClr val="000000"/>
                </a:solidFill>
                <a:latin typeface="Arial Unicode MS"/>
                <a:cs typeface="Arial Unicode MS"/>
              </a:rPr>
              <a:t>in </a:t>
            </a:r>
            <a:r>
              <a:rPr lang="en-GB" sz="3200" spc="-5" dirty="0" smtClean="0">
                <a:solidFill>
                  <a:srgbClr val="000000"/>
                </a:solidFill>
                <a:latin typeface="Arial Unicode MS"/>
                <a:cs typeface="Arial Unicode MS"/>
              </a:rPr>
              <a:t>the light </a:t>
            </a:r>
            <a:r>
              <a:rPr lang="en-GB" sz="3200" dirty="0" smtClean="0">
                <a:solidFill>
                  <a:srgbClr val="000000"/>
                </a:solidFill>
                <a:latin typeface="Arial Unicode MS"/>
                <a:cs typeface="Arial Unicode MS"/>
              </a:rPr>
              <a:t>of  </a:t>
            </a:r>
            <a:r>
              <a:rPr lang="en-GB" sz="3200" spc="-5" dirty="0" smtClean="0">
                <a:solidFill>
                  <a:srgbClr val="000000"/>
                </a:solidFill>
                <a:latin typeface="Arial Unicode MS"/>
                <a:cs typeface="Arial Unicode MS"/>
              </a:rPr>
              <a:t>modern </a:t>
            </a:r>
            <a:r>
              <a:rPr lang="en-GB" sz="3200" dirty="0" smtClean="0">
                <a:solidFill>
                  <a:srgbClr val="000000"/>
                </a:solidFill>
                <a:latin typeface="Arial Unicode MS"/>
                <a:cs typeface="Arial Unicode MS"/>
              </a:rPr>
              <a:t>weapons</a:t>
            </a:r>
            <a:r>
              <a:rPr lang="en-GB" sz="3200" spc="-5" dirty="0" smtClean="0">
                <a:solidFill>
                  <a:srgbClr val="000000"/>
                </a:solidFill>
                <a:latin typeface="Arial Unicode MS"/>
                <a:cs typeface="Arial Unicode MS"/>
              </a:rPr>
              <a:t> capability</a:t>
            </a:r>
            <a:endParaRPr lang="en-GB" sz="3200" dirty="0">
              <a:solidFill>
                <a:srgbClr val="000000"/>
              </a:solidFill>
              <a:latin typeface="Arial Unicode MS"/>
              <a:cs typeface="Arial Unicode MS"/>
            </a:endParaRPr>
          </a:p>
        </p:txBody>
      </p:sp>
    </p:spTree>
    <p:extLst>
      <p:ext uri="{BB962C8B-B14F-4D97-AF65-F5344CB8AC3E}">
        <p14:creationId xmlns:p14="http://schemas.microsoft.com/office/powerpoint/2010/main" val="10877369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l"/>
            <a:r>
              <a:rPr lang="it-IT" dirty="0" err="1" smtClean="0"/>
              <a:t>Necessity</a:t>
            </a:r>
            <a:endParaRPr lang="it-IT" dirty="0"/>
          </a:p>
        </p:txBody>
      </p:sp>
      <p:sp>
        <p:nvSpPr>
          <p:cNvPr id="3" name="Segnaposto contenuto 2"/>
          <p:cNvSpPr>
            <a:spLocks noGrp="1"/>
          </p:cNvSpPr>
          <p:nvPr>
            <p:ph idx="1"/>
          </p:nvPr>
        </p:nvSpPr>
        <p:spPr/>
        <p:txBody>
          <a:bodyPr/>
          <a:lstStyle/>
          <a:p>
            <a:r>
              <a:rPr lang="en-US" dirty="0" smtClean="0"/>
              <a:t>The </a:t>
            </a:r>
            <a:r>
              <a:rPr lang="en-US" dirty="0"/>
              <a:t>State attacked must not have had any means </a:t>
            </a:r>
            <a:r>
              <a:rPr lang="en-US" dirty="0" smtClean="0"/>
              <a:t>of halting </a:t>
            </a:r>
            <a:r>
              <a:rPr lang="en-US" dirty="0"/>
              <a:t>the attack other than recourse to armed force</a:t>
            </a:r>
            <a:r>
              <a:rPr lang="en-US" dirty="0" smtClean="0"/>
              <a:t>. (</a:t>
            </a:r>
            <a:r>
              <a:rPr lang="en-US" dirty="0"/>
              <a:t>No other choice)</a:t>
            </a:r>
          </a:p>
          <a:p>
            <a:r>
              <a:rPr lang="en-US" dirty="0" smtClean="0"/>
              <a:t>If </a:t>
            </a:r>
            <a:r>
              <a:rPr lang="en-US" dirty="0"/>
              <a:t>it had been able to achieve the same result </a:t>
            </a:r>
            <a:r>
              <a:rPr lang="en-US" dirty="0" smtClean="0"/>
              <a:t>by measures </a:t>
            </a:r>
            <a:r>
              <a:rPr lang="en-US" dirty="0"/>
              <a:t>not involving the use of armed force, it </a:t>
            </a:r>
            <a:r>
              <a:rPr lang="en-US" dirty="0" smtClean="0"/>
              <a:t>would have </a:t>
            </a:r>
            <a:r>
              <a:rPr lang="en-US" dirty="0"/>
              <a:t>no justification for using armed force in </a:t>
            </a:r>
            <a:r>
              <a:rPr lang="en-US" dirty="0" err="1" smtClean="0"/>
              <a:t>self-defence</a:t>
            </a:r>
            <a:r>
              <a:rPr lang="en-US" dirty="0"/>
              <a:t>.</a:t>
            </a:r>
            <a:endParaRPr lang="it-IT" dirty="0"/>
          </a:p>
        </p:txBody>
      </p:sp>
    </p:spTree>
    <p:extLst>
      <p:ext uri="{BB962C8B-B14F-4D97-AF65-F5344CB8AC3E}">
        <p14:creationId xmlns:p14="http://schemas.microsoft.com/office/powerpoint/2010/main" val="30554125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l"/>
            <a:r>
              <a:rPr lang="en-US" dirty="0"/>
              <a:t>Proportionality</a:t>
            </a:r>
            <a:br>
              <a:rPr lang="en-US" dirty="0"/>
            </a:br>
            <a:endParaRPr lang="it-IT" dirty="0"/>
          </a:p>
        </p:txBody>
      </p:sp>
      <p:sp>
        <p:nvSpPr>
          <p:cNvPr id="3" name="Segnaposto contenuto 2"/>
          <p:cNvSpPr>
            <a:spLocks noGrp="1"/>
          </p:cNvSpPr>
          <p:nvPr>
            <p:ph idx="1"/>
          </p:nvPr>
        </p:nvSpPr>
        <p:spPr/>
        <p:txBody>
          <a:bodyPr/>
          <a:lstStyle/>
          <a:p>
            <a:pPr algn="just"/>
            <a:r>
              <a:rPr lang="en-US" dirty="0" smtClean="0"/>
              <a:t>It </a:t>
            </a:r>
            <a:r>
              <a:rPr lang="en-US" dirty="0"/>
              <a:t>is the general principle of law that </a:t>
            </a:r>
            <a:r>
              <a:rPr lang="en-US" dirty="0" smtClean="0"/>
              <a:t>the defensive </a:t>
            </a:r>
            <a:r>
              <a:rPr lang="en-US" dirty="0"/>
              <a:t>action must </a:t>
            </a:r>
            <a:r>
              <a:rPr lang="en-US" dirty="0" smtClean="0"/>
              <a:t>be commensurate with and </a:t>
            </a:r>
            <a:r>
              <a:rPr lang="en-US" dirty="0"/>
              <a:t>in proportion to the armed attack which </a:t>
            </a:r>
            <a:r>
              <a:rPr lang="en-US" dirty="0" smtClean="0"/>
              <a:t>gave rise </a:t>
            </a:r>
            <a:r>
              <a:rPr lang="en-US" dirty="0"/>
              <a:t>to the exercise of the right of </a:t>
            </a:r>
            <a:r>
              <a:rPr lang="en-US" dirty="0" err="1"/>
              <a:t>self-defence</a:t>
            </a:r>
            <a:r>
              <a:rPr lang="en-US" dirty="0"/>
              <a:t>.</a:t>
            </a:r>
            <a:endParaRPr lang="it-IT" dirty="0"/>
          </a:p>
        </p:txBody>
      </p:sp>
    </p:spTree>
    <p:extLst>
      <p:ext uri="{BB962C8B-B14F-4D97-AF65-F5344CB8AC3E}">
        <p14:creationId xmlns:p14="http://schemas.microsoft.com/office/powerpoint/2010/main" val="855599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09600" y="16194"/>
            <a:ext cx="7772400" cy="1143000"/>
          </a:xfrm>
        </p:spPr>
        <p:txBody>
          <a:bodyPr/>
          <a:lstStyle/>
          <a:p>
            <a:pPr algn="l"/>
            <a:r>
              <a:rPr lang="it-IT" dirty="0" err="1" smtClean="0"/>
              <a:t>Imminence</a:t>
            </a:r>
            <a:endParaRPr lang="it-IT" dirty="0"/>
          </a:p>
        </p:txBody>
      </p:sp>
      <p:sp>
        <p:nvSpPr>
          <p:cNvPr id="3" name="Segnaposto contenuto 2"/>
          <p:cNvSpPr>
            <a:spLocks noGrp="1"/>
          </p:cNvSpPr>
          <p:nvPr>
            <p:ph idx="1"/>
          </p:nvPr>
        </p:nvSpPr>
        <p:spPr>
          <a:xfrm>
            <a:off x="381000" y="1143000"/>
            <a:ext cx="8077200" cy="5562600"/>
          </a:xfrm>
        </p:spPr>
        <p:txBody>
          <a:bodyPr/>
          <a:lstStyle/>
          <a:p>
            <a:r>
              <a:rPr lang="en-US" dirty="0"/>
              <a:t>It provides for the use of force in </a:t>
            </a:r>
            <a:r>
              <a:rPr lang="en-US" dirty="0" err="1"/>
              <a:t>self-defence</a:t>
            </a:r>
            <a:r>
              <a:rPr lang="en-US" dirty="0"/>
              <a:t> only in case of an actual attack against a Member </a:t>
            </a:r>
            <a:r>
              <a:rPr lang="en-US" dirty="0" smtClean="0"/>
              <a:t>State</a:t>
            </a:r>
          </a:p>
          <a:p>
            <a:r>
              <a:rPr lang="en-US" sz="2800" dirty="0" smtClean="0">
                <a:solidFill>
                  <a:schemeClr val="accent1"/>
                </a:solidFill>
              </a:rPr>
              <a:t>Current problems: anticipatory </a:t>
            </a:r>
            <a:r>
              <a:rPr lang="en-US" sz="2800" dirty="0" err="1" smtClean="0">
                <a:solidFill>
                  <a:schemeClr val="accent1"/>
                </a:solidFill>
              </a:rPr>
              <a:t>self-defence</a:t>
            </a:r>
            <a:endParaRPr lang="en-US" sz="2800" dirty="0" smtClean="0">
              <a:solidFill>
                <a:schemeClr val="accent1"/>
              </a:solidFill>
            </a:endParaRPr>
          </a:p>
          <a:p>
            <a:pPr lvl="1"/>
            <a:r>
              <a:rPr lang="it-IT" dirty="0" smtClean="0"/>
              <a:t>A</a:t>
            </a:r>
            <a:r>
              <a:rPr lang="en-US" dirty="0"/>
              <a:t>) </a:t>
            </a:r>
            <a:r>
              <a:rPr lang="en-US" dirty="0" smtClean="0">
                <a:solidFill>
                  <a:srgbClr val="0C5986"/>
                </a:solidFill>
              </a:rPr>
              <a:t>Preemptive</a:t>
            </a:r>
            <a:r>
              <a:rPr lang="en-US" dirty="0" smtClean="0"/>
              <a:t> </a:t>
            </a:r>
            <a:r>
              <a:rPr lang="en-US" dirty="0" err="1" smtClean="0"/>
              <a:t>self-defence</a:t>
            </a:r>
            <a:r>
              <a:rPr lang="en-US" dirty="0" smtClean="0"/>
              <a:t>: a necessity of self</a:t>
            </a:r>
            <a:r>
              <a:rPr lang="en-US" dirty="0"/>
              <a:t>-defense, instant, overwhelming, </a:t>
            </a:r>
            <a:r>
              <a:rPr lang="en-US" dirty="0" smtClean="0"/>
              <a:t>leaving no </a:t>
            </a:r>
            <a:r>
              <a:rPr lang="en-US" dirty="0"/>
              <a:t>choice of means and no moment for </a:t>
            </a:r>
            <a:r>
              <a:rPr lang="en-US" dirty="0" smtClean="0"/>
              <a:t>deliberation</a:t>
            </a:r>
          </a:p>
          <a:p>
            <a:pPr lvl="1"/>
            <a:r>
              <a:rPr lang="en-US" dirty="0" smtClean="0"/>
              <a:t>B</a:t>
            </a:r>
            <a:r>
              <a:rPr lang="en-US" dirty="0"/>
              <a:t>) </a:t>
            </a:r>
            <a:r>
              <a:rPr lang="en-US" dirty="0">
                <a:solidFill>
                  <a:srgbClr val="0C5986"/>
                </a:solidFill>
              </a:rPr>
              <a:t>Preventive</a:t>
            </a:r>
            <a:r>
              <a:rPr lang="en-US" dirty="0"/>
              <a:t> self-defense seeks to halt the development of a future threat, often without having precise information about where or when the attack might occur. </a:t>
            </a:r>
            <a:endParaRPr lang="it-IT" dirty="0"/>
          </a:p>
        </p:txBody>
      </p:sp>
    </p:spTree>
    <p:extLst>
      <p:ext uri="{BB962C8B-B14F-4D97-AF65-F5344CB8AC3E}">
        <p14:creationId xmlns:p14="http://schemas.microsoft.com/office/powerpoint/2010/main" val="4376089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l"/>
            <a:r>
              <a:rPr lang="en-US" dirty="0"/>
              <a:t>O</a:t>
            </a:r>
            <a:r>
              <a:rPr lang="en-US" dirty="0" smtClean="0"/>
              <a:t>bjectives </a:t>
            </a:r>
            <a:r>
              <a:rPr lang="en-US" dirty="0"/>
              <a:t>of </a:t>
            </a:r>
            <a:r>
              <a:rPr lang="en-US" dirty="0" err="1"/>
              <a:t>self-</a:t>
            </a:r>
            <a:r>
              <a:rPr lang="en-US" dirty="0" err="1" smtClean="0"/>
              <a:t>defence</a:t>
            </a:r>
            <a:endParaRPr lang="it-IT" dirty="0"/>
          </a:p>
        </p:txBody>
      </p:sp>
      <p:sp>
        <p:nvSpPr>
          <p:cNvPr id="3" name="Segnaposto contenuto 2"/>
          <p:cNvSpPr>
            <a:spLocks noGrp="1"/>
          </p:cNvSpPr>
          <p:nvPr>
            <p:ph idx="1"/>
          </p:nvPr>
        </p:nvSpPr>
        <p:spPr>
          <a:xfrm>
            <a:off x="685800" y="1905000"/>
            <a:ext cx="7772400" cy="4191000"/>
          </a:xfrm>
        </p:spPr>
        <p:txBody>
          <a:bodyPr/>
          <a:lstStyle/>
          <a:p>
            <a:r>
              <a:rPr lang="en-US" sz="2800" dirty="0" smtClean="0"/>
              <a:t>(</a:t>
            </a:r>
            <a:r>
              <a:rPr lang="en-US" sz="2800" dirty="0"/>
              <a:t>I) fending off current, persistent attacks;</a:t>
            </a:r>
          </a:p>
          <a:p>
            <a:r>
              <a:rPr lang="en-US" sz="2800" dirty="0"/>
              <a:t>(ii) fending off and protection from further </a:t>
            </a:r>
            <a:r>
              <a:rPr lang="en-US" sz="2800" dirty="0" smtClean="0"/>
              <a:t>attacks which </a:t>
            </a:r>
            <a:r>
              <a:rPr lang="en-US" sz="2800" dirty="0"/>
              <a:t>constitute an integral part of </a:t>
            </a:r>
            <a:r>
              <a:rPr lang="en-US" sz="2800" dirty="0" smtClean="0"/>
              <a:t>the continuum </a:t>
            </a:r>
            <a:r>
              <a:rPr lang="en-US" sz="2800" dirty="0"/>
              <a:t>of hostilities; and</a:t>
            </a:r>
          </a:p>
          <a:p>
            <a:r>
              <a:rPr lang="en-US" sz="2800" dirty="0"/>
              <a:t>(iii) the restoration of the territorial status </a:t>
            </a:r>
            <a:r>
              <a:rPr lang="en-US" sz="2800" dirty="0" smtClean="0"/>
              <a:t>quo ante </a:t>
            </a:r>
            <a:r>
              <a:rPr lang="en-US" sz="2800" dirty="0"/>
              <a:t>bellum.</a:t>
            </a:r>
          </a:p>
          <a:p>
            <a:r>
              <a:rPr lang="en-US" sz="2800" dirty="0"/>
              <a:t>Once the above objectives have been achieved</a:t>
            </a:r>
            <a:r>
              <a:rPr lang="en-US" sz="2800" dirty="0" smtClean="0"/>
              <a:t>, there </a:t>
            </a:r>
            <a:r>
              <a:rPr lang="en-US" sz="2800" dirty="0"/>
              <a:t>is a duty to end defensive measures.</a:t>
            </a:r>
            <a:endParaRPr lang="it-IT" sz="2800" dirty="0"/>
          </a:p>
        </p:txBody>
      </p:sp>
    </p:spTree>
    <p:extLst>
      <p:ext uri="{BB962C8B-B14F-4D97-AF65-F5344CB8AC3E}">
        <p14:creationId xmlns:p14="http://schemas.microsoft.com/office/powerpoint/2010/main" val="19954838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dirty="0"/>
          </a:p>
        </p:txBody>
      </p:sp>
      <p:pic>
        <p:nvPicPr>
          <p:cNvPr id="4" name="Segnaposto contenuto 3"/>
          <p:cNvPicPr>
            <a:picLocks noGrp="1" noChangeAspect="1"/>
          </p:cNvPicPr>
          <p:nvPr>
            <p:ph idx="1"/>
          </p:nvPr>
        </p:nvPicPr>
        <p:blipFill rotWithShape="1">
          <a:blip r:embed="rId2"/>
          <a:srcRect t="-1" b="-1983"/>
          <a:stretch/>
        </p:blipFill>
        <p:spPr>
          <a:xfrm>
            <a:off x="0" y="0"/>
            <a:ext cx="9144000" cy="6858000"/>
          </a:xfrm>
        </p:spPr>
      </p:pic>
      <p:sp>
        <p:nvSpPr>
          <p:cNvPr id="5" name="CasellaDiTesto 4"/>
          <p:cNvSpPr txBox="1"/>
          <p:nvPr/>
        </p:nvSpPr>
        <p:spPr>
          <a:xfrm flipH="1">
            <a:off x="914400" y="152400"/>
            <a:ext cx="7086600" cy="461665"/>
          </a:xfrm>
          <a:prstGeom prst="rect">
            <a:avLst/>
          </a:prstGeom>
          <a:noFill/>
        </p:spPr>
        <p:txBody>
          <a:bodyPr wrap="square" rtlCol="0">
            <a:spAutoFit/>
          </a:bodyPr>
          <a:lstStyle/>
          <a:p>
            <a:pPr algn="ctr"/>
            <a:r>
              <a:rPr lang="it-IT" sz="2400" b="1" dirty="0" smtClean="0"/>
              <a:t>UN </a:t>
            </a:r>
            <a:r>
              <a:rPr lang="it-IT" sz="2400" b="1" dirty="0" err="1" smtClean="0"/>
              <a:t>Collective</a:t>
            </a:r>
            <a:r>
              <a:rPr lang="it-IT" sz="2400" b="1" dirty="0" smtClean="0"/>
              <a:t> security </a:t>
            </a:r>
            <a:r>
              <a:rPr lang="it-IT" sz="2400" b="1" dirty="0" err="1" smtClean="0"/>
              <a:t>system</a:t>
            </a:r>
            <a:endParaRPr lang="it-IT" sz="2400" b="1" dirty="0"/>
          </a:p>
        </p:txBody>
      </p:sp>
    </p:spTree>
    <p:extLst>
      <p:ext uri="{BB962C8B-B14F-4D97-AF65-F5344CB8AC3E}">
        <p14:creationId xmlns:p14="http://schemas.microsoft.com/office/powerpoint/2010/main" val="22146627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940" y="636270"/>
            <a:ext cx="7632700" cy="695960"/>
          </a:xfrm>
          <a:prstGeom prst="rect">
            <a:avLst/>
          </a:prstGeom>
        </p:spPr>
        <p:txBody>
          <a:bodyPr vert="horz" wrap="square" lIns="0" tIns="12700" rIns="0" bIns="0" rtlCol="0">
            <a:spAutoFit/>
          </a:bodyPr>
          <a:lstStyle/>
          <a:p>
            <a:pPr marL="12700">
              <a:lnSpc>
                <a:spcPct val="100000"/>
              </a:lnSpc>
              <a:spcBef>
                <a:spcPts val="100"/>
              </a:spcBef>
            </a:pPr>
            <a:r>
              <a:rPr spc="-5" dirty="0"/>
              <a:t>Powers of </a:t>
            </a:r>
            <a:r>
              <a:rPr spc="-10" dirty="0"/>
              <a:t>the </a:t>
            </a:r>
            <a:r>
              <a:rPr spc="-5" dirty="0"/>
              <a:t>Security</a:t>
            </a:r>
            <a:r>
              <a:rPr spc="-25" dirty="0"/>
              <a:t> </a:t>
            </a:r>
            <a:r>
              <a:rPr spc="-5" dirty="0"/>
              <a:t>Council</a:t>
            </a:r>
          </a:p>
        </p:txBody>
      </p:sp>
      <p:sp>
        <p:nvSpPr>
          <p:cNvPr id="4" name="object 4"/>
          <p:cNvSpPr txBox="1"/>
          <p:nvPr/>
        </p:nvSpPr>
        <p:spPr>
          <a:xfrm>
            <a:off x="6604000" y="6408484"/>
            <a:ext cx="203835" cy="281305"/>
          </a:xfrm>
          <a:prstGeom prst="rect">
            <a:avLst/>
          </a:prstGeom>
        </p:spPr>
        <p:txBody>
          <a:bodyPr vert="horz" wrap="square" lIns="0" tIns="0" rIns="0" bIns="0" rtlCol="0">
            <a:spAutoFit/>
          </a:bodyPr>
          <a:lstStyle/>
          <a:p>
            <a:pPr marL="38100">
              <a:lnSpc>
                <a:spcPts val="2090"/>
              </a:lnSpc>
            </a:pPr>
            <a:fld id="{81D60167-4931-47E6-BA6A-407CBD079E47}" type="slidenum">
              <a:rPr sz="1800" dirty="0">
                <a:latin typeface="Arial"/>
                <a:cs typeface="Arial"/>
              </a:rPr>
              <a:t>13</a:t>
            </a:fld>
            <a:endParaRPr sz="1800">
              <a:latin typeface="Arial"/>
              <a:cs typeface="Arial"/>
            </a:endParaRPr>
          </a:p>
        </p:txBody>
      </p:sp>
      <p:sp>
        <p:nvSpPr>
          <p:cNvPr id="3" name="object 3"/>
          <p:cNvSpPr txBox="1"/>
          <p:nvPr/>
        </p:nvSpPr>
        <p:spPr>
          <a:xfrm>
            <a:off x="535940" y="1836420"/>
            <a:ext cx="7692390" cy="3689350"/>
          </a:xfrm>
          <a:prstGeom prst="rect">
            <a:avLst/>
          </a:prstGeom>
        </p:spPr>
        <p:txBody>
          <a:bodyPr vert="horz" wrap="square" lIns="0" tIns="114300" rIns="0" bIns="0" rtlCol="0">
            <a:spAutoFit/>
          </a:bodyPr>
          <a:lstStyle/>
          <a:p>
            <a:pPr marL="355600" indent="-342900">
              <a:lnSpc>
                <a:spcPct val="100000"/>
              </a:lnSpc>
              <a:spcBef>
                <a:spcPts val="900"/>
              </a:spcBef>
              <a:buClr>
                <a:srgbClr val="FFCC00"/>
              </a:buClr>
              <a:buSzPct val="120312"/>
              <a:buChar char="•"/>
              <a:tabLst>
                <a:tab pos="355600" algn="l"/>
              </a:tabLst>
            </a:pPr>
            <a:r>
              <a:rPr sz="3200" spc="-5" dirty="0">
                <a:solidFill>
                  <a:srgbClr val="000000"/>
                </a:solidFill>
                <a:latin typeface="Arial Unicode MS"/>
                <a:cs typeface="Arial Unicode MS"/>
              </a:rPr>
              <a:t>Article </a:t>
            </a:r>
            <a:r>
              <a:rPr sz="3200" dirty="0">
                <a:solidFill>
                  <a:srgbClr val="000000"/>
                </a:solidFill>
                <a:latin typeface="Arial Unicode MS"/>
                <a:cs typeface="Arial Unicode MS"/>
              </a:rPr>
              <a:t>39</a:t>
            </a:r>
          </a:p>
          <a:p>
            <a:pPr marL="755650" marR="5080" indent="-285750">
              <a:lnSpc>
                <a:spcPct val="100000"/>
              </a:lnSpc>
              <a:spcBef>
                <a:spcPts val="700"/>
              </a:spcBef>
            </a:pPr>
            <a:r>
              <a:rPr sz="2800" dirty="0">
                <a:solidFill>
                  <a:srgbClr val="000000"/>
                </a:solidFill>
                <a:latin typeface="Arial Unicode MS"/>
                <a:cs typeface="Arial Unicode MS"/>
              </a:rPr>
              <a:t>– </a:t>
            </a:r>
            <a:r>
              <a:rPr sz="2800" spc="-5" dirty="0">
                <a:solidFill>
                  <a:srgbClr val="000000"/>
                </a:solidFill>
                <a:latin typeface="Arial Unicode MS"/>
                <a:cs typeface="Arial Unicode MS"/>
              </a:rPr>
              <a:t>“The Security Council shall determine the  </a:t>
            </a:r>
            <a:r>
              <a:rPr sz="2800" spc="-5" dirty="0">
                <a:solidFill>
                  <a:schemeClr val="accent1"/>
                </a:solidFill>
                <a:latin typeface="Arial Unicode MS"/>
                <a:cs typeface="Arial Unicode MS"/>
              </a:rPr>
              <a:t>existence of any threat </a:t>
            </a:r>
            <a:r>
              <a:rPr sz="2800" dirty="0">
                <a:solidFill>
                  <a:schemeClr val="accent1"/>
                </a:solidFill>
                <a:latin typeface="Arial Unicode MS"/>
                <a:cs typeface="Arial Unicode MS"/>
              </a:rPr>
              <a:t>to </a:t>
            </a:r>
            <a:r>
              <a:rPr sz="2800" spc="-5" dirty="0">
                <a:solidFill>
                  <a:schemeClr val="accent1"/>
                </a:solidFill>
                <a:latin typeface="Arial Unicode MS"/>
                <a:cs typeface="Arial Unicode MS"/>
              </a:rPr>
              <a:t>the peace, breach  of the peace, or act of aggression </a:t>
            </a:r>
            <a:r>
              <a:rPr sz="2800" spc="-5" dirty="0">
                <a:solidFill>
                  <a:srgbClr val="000000"/>
                </a:solidFill>
                <a:latin typeface="Arial Unicode MS"/>
                <a:cs typeface="Arial Unicode MS"/>
              </a:rPr>
              <a:t>and shall  make recommendations, or decide what  measures </a:t>
            </a:r>
            <a:r>
              <a:rPr sz="2800" dirty="0">
                <a:solidFill>
                  <a:srgbClr val="000000"/>
                </a:solidFill>
                <a:latin typeface="Arial Unicode MS"/>
                <a:cs typeface="Arial Unicode MS"/>
              </a:rPr>
              <a:t>shall </a:t>
            </a:r>
            <a:r>
              <a:rPr sz="2800" spc="-5" dirty="0">
                <a:solidFill>
                  <a:srgbClr val="000000"/>
                </a:solidFill>
                <a:latin typeface="Arial Unicode MS"/>
                <a:cs typeface="Arial Unicode MS"/>
              </a:rPr>
              <a:t>be taken </a:t>
            </a:r>
            <a:r>
              <a:rPr sz="2800" dirty="0">
                <a:solidFill>
                  <a:srgbClr val="000000"/>
                </a:solidFill>
                <a:latin typeface="Arial Unicode MS"/>
                <a:cs typeface="Arial Unicode MS"/>
              </a:rPr>
              <a:t>in </a:t>
            </a:r>
            <a:r>
              <a:rPr sz="2800" spc="-5" dirty="0">
                <a:solidFill>
                  <a:srgbClr val="000000"/>
                </a:solidFill>
                <a:latin typeface="Arial Unicode MS"/>
                <a:cs typeface="Arial Unicode MS"/>
              </a:rPr>
              <a:t>accordance with  articles 41 and 42 </a:t>
            </a:r>
            <a:r>
              <a:rPr sz="2800" dirty="0">
                <a:solidFill>
                  <a:srgbClr val="000000"/>
                </a:solidFill>
                <a:latin typeface="Arial Unicode MS"/>
                <a:cs typeface="Arial Unicode MS"/>
              </a:rPr>
              <a:t>to </a:t>
            </a:r>
            <a:r>
              <a:rPr sz="2800" spc="-5" dirty="0">
                <a:solidFill>
                  <a:srgbClr val="000000"/>
                </a:solidFill>
                <a:latin typeface="Arial Unicode MS"/>
                <a:cs typeface="Arial Unicode MS"/>
              </a:rPr>
              <a:t>maintain or restore  international </a:t>
            </a:r>
            <a:r>
              <a:rPr sz="2800" dirty="0">
                <a:solidFill>
                  <a:srgbClr val="000000"/>
                </a:solidFill>
                <a:latin typeface="Arial Unicode MS"/>
                <a:cs typeface="Arial Unicode MS"/>
              </a:rPr>
              <a:t>peace </a:t>
            </a:r>
            <a:r>
              <a:rPr sz="2800" spc="-5" dirty="0">
                <a:solidFill>
                  <a:srgbClr val="000000"/>
                </a:solidFill>
                <a:latin typeface="Arial Unicode MS"/>
                <a:cs typeface="Arial Unicode MS"/>
              </a:rPr>
              <a:t>and</a:t>
            </a:r>
            <a:r>
              <a:rPr sz="2800" spc="-20" dirty="0">
                <a:solidFill>
                  <a:srgbClr val="000000"/>
                </a:solidFill>
                <a:latin typeface="Arial Unicode MS"/>
                <a:cs typeface="Arial Unicode MS"/>
              </a:rPr>
              <a:t> </a:t>
            </a:r>
            <a:r>
              <a:rPr sz="2800" dirty="0">
                <a:solidFill>
                  <a:srgbClr val="000000"/>
                </a:solidFill>
                <a:latin typeface="Arial Unicode MS"/>
                <a:cs typeface="Arial Unicode MS"/>
              </a:rPr>
              <a:t>security.”</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85800" y="836134"/>
            <a:ext cx="7772400" cy="689932"/>
          </a:xfrm>
          <a:prstGeom prst="rect">
            <a:avLst/>
          </a:prstGeom>
        </p:spPr>
        <p:txBody>
          <a:bodyPr vert="horz" wrap="square" lIns="0" tIns="12700" rIns="0" bIns="0" rtlCol="0">
            <a:spAutoFit/>
          </a:bodyPr>
          <a:lstStyle/>
          <a:p>
            <a:pPr marL="12700" marR="5080">
              <a:lnSpc>
                <a:spcPct val="100000"/>
              </a:lnSpc>
              <a:spcBef>
                <a:spcPts val="100"/>
              </a:spcBef>
            </a:pPr>
            <a:r>
              <a:rPr spc="-5" dirty="0"/>
              <a:t>Powers of </a:t>
            </a:r>
            <a:r>
              <a:rPr spc="-10" dirty="0"/>
              <a:t>the </a:t>
            </a:r>
            <a:r>
              <a:rPr spc="-5" dirty="0"/>
              <a:t>Security </a:t>
            </a:r>
            <a:r>
              <a:rPr spc="-5" dirty="0" smtClean="0"/>
              <a:t>Council</a:t>
            </a:r>
            <a:endParaRPr spc="-5" dirty="0"/>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p>
            <a:pPr marL="38100">
              <a:lnSpc>
                <a:spcPts val="2090"/>
              </a:lnSpc>
            </a:pPr>
            <a:fld id="{81D60167-4931-47E6-BA6A-407CBD079E47}" type="slidenum">
              <a:rPr dirty="0"/>
              <a:t>14</a:t>
            </a:fld>
            <a:endParaRPr dirty="0"/>
          </a:p>
        </p:txBody>
      </p:sp>
      <p:sp>
        <p:nvSpPr>
          <p:cNvPr id="3" name="object 3"/>
          <p:cNvSpPr txBox="1"/>
          <p:nvPr/>
        </p:nvSpPr>
        <p:spPr>
          <a:xfrm>
            <a:off x="535940" y="1848908"/>
            <a:ext cx="8074660" cy="4513542"/>
          </a:xfrm>
          <a:prstGeom prst="rect">
            <a:avLst/>
          </a:prstGeom>
        </p:spPr>
        <p:txBody>
          <a:bodyPr vert="horz" wrap="square" lIns="0" tIns="58419" rIns="0" bIns="0" rtlCol="0">
            <a:spAutoFit/>
          </a:bodyPr>
          <a:lstStyle/>
          <a:p>
            <a:pPr marL="355600" indent="-342900">
              <a:lnSpc>
                <a:spcPct val="100000"/>
              </a:lnSpc>
              <a:spcBef>
                <a:spcPts val="459"/>
              </a:spcBef>
              <a:buClr>
                <a:srgbClr val="FFCC00"/>
              </a:buClr>
              <a:buSzPct val="119642"/>
              <a:buChar char="•"/>
              <a:tabLst>
                <a:tab pos="354965" algn="l"/>
                <a:tab pos="355600" algn="l"/>
              </a:tabLst>
            </a:pPr>
            <a:r>
              <a:rPr sz="3200" spc="-5" dirty="0">
                <a:solidFill>
                  <a:srgbClr val="000000"/>
                </a:solidFill>
                <a:latin typeface="Arial Unicode MS"/>
                <a:cs typeface="Arial Unicode MS"/>
              </a:rPr>
              <a:t>Article</a:t>
            </a:r>
            <a:r>
              <a:rPr sz="3200" spc="-10" dirty="0">
                <a:solidFill>
                  <a:srgbClr val="000000"/>
                </a:solidFill>
                <a:latin typeface="Arial Unicode MS"/>
                <a:cs typeface="Arial Unicode MS"/>
              </a:rPr>
              <a:t> </a:t>
            </a:r>
            <a:r>
              <a:rPr sz="3200" spc="-5" dirty="0">
                <a:solidFill>
                  <a:srgbClr val="000000"/>
                </a:solidFill>
                <a:latin typeface="Arial Unicode MS"/>
                <a:cs typeface="Arial Unicode MS"/>
              </a:rPr>
              <a:t>41</a:t>
            </a:r>
            <a:endParaRPr sz="3200" dirty="0">
              <a:solidFill>
                <a:srgbClr val="000000"/>
              </a:solidFill>
              <a:latin typeface="Arial Unicode MS"/>
              <a:cs typeface="Arial Unicode MS"/>
            </a:endParaRPr>
          </a:p>
          <a:p>
            <a:pPr marL="755650" marR="5080" indent="-285750">
              <a:lnSpc>
                <a:spcPct val="90000"/>
              </a:lnSpc>
              <a:spcBef>
                <a:spcPts val="600"/>
              </a:spcBef>
              <a:tabLst>
                <a:tab pos="755015" algn="l"/>
              </a:tabLst>
            </a:pPr>
            <a:r>
              <a:rPr sz="2800" dirty="0">
                <a:solidFill>
                  <a:srgbClr val="000000"/>
                </a:solidFill>
                <a:latin typeface="Arial Unicode MS"/>
                <a:cs typeface="Arial Unicode MS"/>
              </a:rPr>
              <a:t>–	</a:t>
            </a:r>
            <a:r>
              <a:rPr sz="2800" spc="-5" dirty="0">
                <a:solidFill>
                  <a:srgbClr val="000000"/>
                </a:solidFill>
                <a:latin typeface="Arial Unicode MS"/>
                <a:cs typeface="Arial Unicode MS"/>
              </a:rPr>
              <a:t>“The Security </a:t>
            </a:r>
            <a:r>
              <a:rPr sz="2800" spc="-10" dirty="0">
                <a:solidFill>
                  <a:srgbClr val="000000"/>
                </a:solidFill>
                <a:latin typeface="Arial Unicode MS"/>
                <a:cs typeface="Arial Unicode MS"/>
              </a:rPr>
              <a:t>Council </a:t>
            </a:r>
            <a:r>
              <a:rPr sz="2800" dirty="0">
                <a:solidFill>
                  <a:srgbClr val="000000"/>
                </a:solidFill>
                <a:latin typeface="Arial Unicode MS"/>
                <a:cs typeface="Arial Unicode MS"/>
              </a:rPr>
              <a:t>may </a:t>
            </a:r>
            <a:r>
              <a:rPr sz="2800" spc="-10" dirty="0">
                <a:solidFill>
                  <a:srgbClr val="000000"/>
                </a:solidFill>
                <a:latin typeface="Arial Unicode MS"/>
                <a:cs typeface="Arial Unicode MS"/>
              </a:rPr>
              <a:t>decide what </a:t>
            </a:r>
            <a:r>
              <a:rPr sz="2800" spc="-5" dirty="0">
                <a:solidFill>
                  <a:srgbClr val="0C5986"/>
                </a:solidFill>
                <a:latin typeface="Arial Unicode MS"/>
                <a:cs typeface="Arial Unicode MS"/>
              </a:rPr>
              <a:t>measures not  involving </a:t>
            </a:r>
            <a:r>
              <a:rPr sz="2800" dirty="0">
                <a:solidFill>
                  <a:srgbClr val="0C5986"/>
                </a:solidFill>
                <a:latin typeface="Arial Unicode MS"/>
                <a:cs typeface="Arial Unicode MS"/>
              </a:rPr>
              <a:t>the </a:t>
            </a:r>
            <a:r>
              <a:rPr sz="2800" spc="-5" dirty="0">
                <a:solidFill>
                  <a:srgbClr val="0C5986"/>
                </a:solidFill>
                <a:latin typeface="Arial Unicode MS"/>
                <a:cs typeface="Arial Unicode MS"/>
              </a:rPr>
              <a:t>use of armed force</a:t>
            </a:r>
            <a:r>
              <a:rPr sz="2800" spc="-5" dirty="0">
                <a:solidFill>
                  <a:srgbClr val="000000"/>
                </a:solidFill>
                <a:latin typeface="Arial Unicode MS"/>
                <a:cs typeface="Arial Unicode MS"/>
              </a:rPr>
              <a:t> are </a:t>
            </a:r>
            <a:r>
              <a:rPr sz="2800" dirty="0">
                <a:solidFill>
                  <a:srgbClr val="000000"/>
                </a:solidFill>
                <a:latin typeface="Arial Unicode MS"/>
                <a:cs typeface="Arial Unicode MS"/>
              </a:rPr>
              <a:t>to </a:t>
            </a:r>
            <a:r>
              <a:rPr sz="2800" spc="-5" dirty="0">
                <a:solidFill>
                  <a:srgbClr val="000000"/>
                </a:solidFill>
                <a:latin typeface="Arial Unicode MS"/>
                <a:cs typeface="Arial Unicode MS"/>
              </a:rPr>
              <a:t>be employed  </a:t>
            </a:r>
            <a:r>
              <a:rPr sz="2800" dirty="0">
                <a:solidFill>
                  <a:srgbClr val="000000"/>
                </a:solidFill>
                <a:latin typeface="Arial Unicode MS"/>
                <a:cs typeface="Arial Unicode MS"/>
              </a:rPr>
              <a:t>to </a:t>
            </a:r>
            <a:r>
              <a:rPr sz="2800" spc="-5" dirty="0">
                <a:solidFill>
                  <a:srgbClr val="000000"/>
                </a:solidFill>
                <a:latin typeface="Arial Unicode MS"/>
                <a:cs typeface="Arial Unicode MS"/>
              </a:rPr>
              <a:t>give effect </a:t>
            </a:r>
            <a:r>
              <a:rPr sz="2800" dirty="0">
                <a:solidFill>
                  <a:srgbClr val="000000"/>
                </a:solidFill>
                <a:latin typeface="Arial Unicode MS"/>
                <a:cs typeface="Arial Unicode MS"/>
              </a:rPr>
              <a:t>to </a:t>
            </a:r>
            <a:r>
              <a:rPr sz="2800" spc="-5" dirty="0">
                <a:solidFill>
                  <a:srgbClr val="000000"/>
                </a:solidFill>
                <a:latin typeface="Arial Unicode MS"/>
                <a:cs typeface="Arial Unicode MS"/>
              </a:rPr>
              <a:t>its decisions, </a:t>
            </a:r>
            <a:r>
              <a:rPr sz="2800" spc="-10" dirty="0">
                <a:solidFill>
                  <a:srgbClr val="000000"/>
                </a:solidFill>
                <a:latin typeface="Arial Unicode MS"/>
                <a:cs typeface="Arial Unicode MS"/>
              </a:rPr>
              <a:t>and </a:t>
            </a:r>
            <a:r>
              <a:rPr sz="2800" spc="-5" dirty="0">
                <a:solidFill>
                  <a:srgbClr val="000000"/>
                </a:solidFill>
                <a:latin typeface="Arial Unicode MS"/>
                <a:cs typeface="Arial Unicode MS"/>
              </a:rPr>
              <a:t>it may call upon </a:t>
            </a:r>
            <a:r>
              <a:rPr sz="2800" dirty="0">
                <a:solidFill>
                  <a:srgbClr val="000000"/>
                </a:solidFill>
                <a:latin typeface="Arial Unicode MS"/>
                <a:cs typeface="Arial Unicode MS"/>
              </a:rPr>
              <a:t>the  </a:t>
            </a:r>
            <a:r>
              <a:rPr sz="2800" spc="-5" dirty="0">
                <a:solidFill>
                  <a:srgbClr val="000000"/>
                </a:solidFill>
                <a:latin typeface="Arial Unicode MS"/>
                <a:cs typeface="Arial Unicode MS"/>
              </a:rPr>
              <a:t>Members of </a:t>
            </a:r>
            <a:r>
              <a:rPr sz="2800" dirty="0">
                <a:solidFill>
                  <a:srgbClr val="000000"/>
                </a:solidFill>
                <a:latin typeface="Arial Unicode MS"/>
                <a:cs typeface="Arial Unicode MS"/>
              </a:rPr>
              <a:t>the </a:t>
            </a:r>
            <a:r>
              <a:rPr sz="2800" spc="-5" dirty="0">
                <a:solidFill>
                  <a:srgbClr val="000000"/>
                </a:solidFill>
                <a:latin typeface="Arial Unicode MS"/>
                <a:cs typeface="Arial Unicode MS"/>
              </a:rPr>
              <a:t>United </a:t>
            </a:r>
            <a:r>
              <a:rPr sz="2800" spc="-10" dirty="0">
                <a:solidFill>
                  <a:srgbClr val="000000"/>
                </a:solidFill>
                <a:latin typeface="Arial Unicode MS"/>
                <a:cs typeface="Arial Unicode MS"/>
              </a:rPr>
              <a:t>Nations </a:t>
            </a:r>
            <a:r>
              <a:rPr sz="2800" dirty="0">
                <a:solidFill>
                  <a:srgbClr val="000000"/>
                </a:solidFill>
                <a:latin typeface="Arial Unicode MS"/>
                <a:cs typeface="Arial Unicode MS"/>
              </a:rPr>
              <a:t>to </a:t>
            </a:r>
            <a:r>
              <a:rPr sz="2800" spc="-10" dirty="0">
                <a:solidFill>
                  <a:srgbClr val="000000"/>
                </a:solidFill>
                <a:latin typeface="Arial Unicode MS"/>
                <a:cs typeface="Arial Unicode MS"/>
              </a:rPr>
              <a:t>apply </a:t>
            </a:r>
            <a:r>
              <a:rPr sz="2800" spc="-5" dirty="0">
                <a:solidFill>
                  <a:srgbClr val="000000"/>
                </a:solidFill>
                <a:latin typeface="Arial Unicode MS"/>
                <a:cs typeface="Arial Unicode MS"/>
              </a:rPr>
              <a:t>such  measures. These may </a:t>
            </a:r>
            <a:r>
              <a:rPr sz="2800" spc="-10" dirty="0">
                <a:solidFill>
                  <a:srgbClr val="000000"/>
                </a:solidFill>
                <a:latin typeface="Arial Unicode MS"/>
                <a:cs typeface="Arial Unicode MS"/>
              </a:rPr>
              <a:t>include </a:t>
            </a:r>
            <a:r>
              <a:rPr sz="2800" spc="-5" dirty="0">
                <a:solidFill>
                  <a:srgbClr val="000000"/>
                </a:solidFill>
                <a:latin typeface="Arial Unicode MS"/>
                <a:cs typeface="Arial Unicode MS"/>
              </a:rPr>
              <a:t>complete or partial  interruption of economic relations </a:t>
            </a:r>
            <a:r>
              <a:rPr sz="2800" spc="-10" dirty="0">
                <a:solidFill>
                  <a:srgbClr val="000000"/>
                </a:solidFill>
                <a:latin typeface="Arial Unicode MS"/>
                <a:cs typeface="Arial Unicode MS"/>
              </a:rPr>
              <a:t>and </a:t>
            </a:r>
            <a:r>
              <a:rPr sz="2800" spc="-5" dirty="0">
                <a:solidFill>
                  <a:srgbClr val="000000"/>
                </a:solidFill>
                <a:latin typeface="Arial Unicode MS"/>
                <a:cs typeface="Arial Unicode MS"/>
              </a:rPr>
              <a:t>of rail, sea, air,  postal, telegraphic, radio, </a:t>
            </a:r>
            <a:r>
              <a:rPr sz="2800" spc="-10" dirty="0">
                <a:solidFill>
                  <a:srgbClr val="000000"/>
                </a:solidFill>
                <a:latin typeface="Arial Unicode MS"/>
                <a:cs typeface="Arial Unicode MS"/>
              </a:rPr>
              <a:t>and other </a:t>
            </a:r>
            <a:r>
              <a:rPr sz="2800" spc="-5" dirty="0">
                <a:solidFill>
                  <a:srgbClr val="000000"/>
                </a:solidFill>
                <a:latin typeface="Arial Unicode MS"/>
                <a:cs typeface="Arial Unicode MS"/>
              </a:rPr>
              <a:t>means </a:t>
            </a:r>
            <a:r>
              <a:rPr sz="2800" dirty="0">
                <a:solidFill>
                  <a:srgbClr val="000000"/>
                </a:solidFill>
                <a:latin typeface="Arial Unicode MS"/>
                <a:cs typeface="Arial Unicode MS"/>
              </a:rPr>
              <a:t>of  </a:t>
            </a:r>
            <a:r>
              <a:rPr sz="2800" spc="-5" dirty="0">
                <a:solidFill>
                  <a:srgbClr val="000000"/>
                </a:solidFill>
                <a:latin typeface="Arial Unicode MS"/>
                <a:cs typeface="Arial Unicode MS"/>
              </a:rPr>
              <a:t>communication, and the severance </a:t>
            </a:r>
            <a:r>
              <a:rPr sz="2800" dirty="0">
                <a:solidFill>
                  <a:srgbClr val="000000"/>
                </a:solidFill>
                <a:latin typeface="Arial Unicode MS"/>
                <a:cs typeface="Arial Unicode MS"/>
              </a:rPr>
              <a:t>of </a:t>
            </a:r>
            <a:r>
              <a:rPr sz="2800" spc="-5" dirty="0">
                <a:solidFill>
                  <a:srgbClr val="000000"/>
                </a:solidFill>
                <a:latin typeface="Arial Unicode MS"/>
                <a:cs typeface="Arial Unicode MS"/>
              </a:rPr>
              <a:t>diplomatic  relations.”</a:t>
            </a:r>
            <a:endParaRPr sz="2800" dirty="0">
              <a:solidFill>
                <a:srgbClr val="000000"/>
              </a:solidFill>
              <a:latin typeface="Arial Unicode MS"/>
              <a:cs typeface="Arial Unicode MS"/>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85800" y="836134"/>
            <a:ext cx="7772400" cy="689932"/>
          </a:xfrm>
          <a:prstGeom prst="rect">
            <a:avLst/>
          </a:prstGeom>
        </p:spPr>
        <p:txBody>
          <a:bodyPr vert="horz" wrap="square" lIns="0" tIns="12700" rIns="0" bIns="0" rtlCol="0">
            <a:spAutoFit/>
          </a:bodyPr>
          <a:lstStyle/>
          <a:p>
            <a:pPr marL="12700" marR="5080">
              <a:lnSpc>
                <a:spcPct val="100000"/>
              </a:lnSpc>
              <a:spcBef>
                <a:spcPts val="100"/>
              </a:spcBef>
            </a:pPr>
            <a:r>
              <a:rPr spc="-5" dirty="0"/>
              <a:t>Powers of </a:t>
            </a:r>
            <a:r>
              <a:rPr spc="-10" dirty="0"/>
              <a:t>the </a:t>
            </a:r>
            <a:r>
              <a:rPr spc="-5" dirty="0"/>
              <a:t>Security </a:t>
            </a:r>
            <a:r>
              <a:rPr spc="-5" dirty="0" smtClean="0"/>
              <a:t>Council</a:t>
            </a:r>
            <a:endParaRPr spc="-5" dirty="0"/>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p>
            <a:pPr marL="38100">
              <a:lnSpc>
                <a:spcPts val="2090"/>
              </a:lnSpc>
            </a:pPr>
            <a:fld id="{81D60167-4931-47E6-BA6A-407CBD079E47}" type="slidenum">
              <a:rPr dirty="0"/>
              <a:t>15</a:t>
            </a:fld>
            <a:endParaRPr dirty="0"/>
          </a:p>
        </p:txBody>
      </p:sp>
      <p:sp>
        <p:nvSpPr>
          <p:cNvPr id="3" name="object 3"/>
          <p:cNvSpPr txBox="1"/>
          <p:nvPr/>
        </p:nvSpPr>
        <p:spPr>
          <a:xfrm>
            <a:off x="535940" y="1838959"/>
            <a:ext cx="8006080" cy="4105910"/>
          </a:xfrm>
          <a:prstGeom prst="rect">
            <a:avLst/>
          </a:prstGeom>
        </p:spPr>
        <p:txBody>
          <a:bodyPr vert="horz" wrap="square" lIns="0" tIns="63500" rIns="0" bIns="0" rtlCol="0">
            <a:spAutoFit/>
          </a:bodyPr>
          <a:lstStyle/>
          <a:p>
            <a:pPr marL="355600" indent="-342900">
              <a:lnSpc>
                <a:spcPct val="100000"/>
              </a:lnSpc>
              <a:spcBef>
                <a:spcPts val="500"/>
              </a:spcBef>
              <a:buClr>
                <a:srgbClr val="FFCC00"/>
              </a:buClr>
              <a:buSzPct val="120312"/>
              <a:buChar char="•"/>
              <a:tabLst>
                <a:tab pos="355600" algn="l"/>
              </a:tabLst>
            </a:pPr>
            <a:r>
              <a:rPr sz="3200" spc="-5" dirty="0">
                <a:solidFill>
                  <a:srgbClr val="000000"/>
                </a:solidFill>
                <a:latin typeface="Arial Unicode MS"/>
                <a:cs typeface="Arial Unicode MS"/>
              </a:rPr>
              <a:t>Article </a:t>
            </a:r>
            <a:r>
              <a:rPr sz="3200" dirty="0">
                <a:solidFill>
                  <a:srgbClr val="000000"/>
                </a:solidFill>
                <a:latin typeface="Arial Unicode MS"/>
                <a:cs typeface="Arial Unicode MS"/>
              </a:rPr>
              <a:t>42</a:t>
            </a:r>
          </a:p>
          <a:p>
            <a:pPr marL="755650" marR="5080" indent="-285750">
              <a:lnSpc>
                <a:spcPct val="90000"/>
              </a:lnSpc>
              <a:spcBef>
                <a:spcPts val="685"/>
              </a:spcBef>
            </a:pPr>
            <a:r>
              <a:rPr sz="2800" dirty="0">
                <a:solidFill>
                  <a:srgbClr val="000000"/>
                </a:solidFill>
                <a:latin typeface="Arial Unicode MS"/>
                <a:cs typeface="Arial Unicode MS"/>
              </a:rPr>
              <a:t>– </a:t>
            </a:r>
            <a:r>
              <a:rPr sz="2800" spc="-5" dirty="0">
                <a:solidFill>
                  <a:srgbClr val="000000"/>
                </a:solidFill>
                <a:latin typeface="Arial Unicode MS"/>
                <a:cs typeface="Arial Unicode MS"/>
              </a:rPr>
              <a:t>“Should the Security Council consider that  measures provided </a:t>
            </a:r>
            <a:r>
              <a:rPr sz="2800" dirty="0">
                <a:solidFill>
                  <a:srgbClr val="000000"/>
                </a:solidFill>
                <a:latin typeface="Arial Unicode MS"/>
                <a:cs typeface="Arial Unicode MS"/>
              </a:rPr>
              <a:t>for </a:t>
            </a:r>
            <a:r>
              <a:rPr sz="2800" spc="-5" dirty="0">
                <a:solidFill>
                  <a:srgbClr val="000000"/>
                </a:solidFill>
                <a:latin typeface="Arial Unicode MS"/>
                <a:cs typeface="Arial Unicode MS"/>
              </a:rPr>
              <a:t>in article 41 would be  inadequate or have proved </a:t>
            </a:r>
            <a:r>
              <a:rPr sz="2800" dirty="0">
                <a:solidFill>
                  <a:srgbClr val="000000"/>
                </a:solidFill>
                <a:latin typeface="Arial Unicode MS"/>
                <a:cs typeface="Arial Unicode MS"/>
              </a:rPr>
              <a:t>to </a:t>
            </a:r>
            <a:r>
              <a:rPr sz="2800" spc="-5" dirty="0">
                <a:solidFill>
                  <a:srgbClr val="000000"/>
                </a:solidFill>
                <a:latin typeface="Arial Unicode MS"/>
                <a:cs typeface="Arial Unicode MS"/>
              </a:rPr>
              <a:t>be inadequate,  it may take </a:t>
            </a:r>
            <a:r>
              <a:rPr sz="2800" dirty="0">
                <a:solidFill>
                  <a:srgbClr val="000000"/>
                </a:solidFill>
                <a:latin typeface="Arial Unicode MS"/>
                <a:cs typeface="Arial Unicode MS"/>
              </a:rPr>
              <a:t>such </a:t>
            </a:r>
            <a:r>
              <a:rPr sz="2800" spc="-5" dirty="0">
                <a:solidFill>
                  <a:srgbClr val="0C5986"/>
                </a:solidFill>
                <a:latin typeface="Arial Unicode MS"/>
                <a:cs typeface="Arial Unicode MS"/>
              </a:rPr>
              <a:t>action by air, </a:t>
            </a:r>
            <a:r>
              <a:rPr sz="2800" dirty="0">
                <a:solidFill>
                  <a:srgbClr val="0C5986"/>
                </a:solidFill>
                <a:latin typeface="Arial Unicode MS"/>
                <a:cs typeface="Arial Unicode MS"/>
              </a:rPr>
              <a:t>sea, </a:t>
            </a:r>
            <a:r>
              <a:rPr sz="2800" spc="-5" dirty="0">
                <a:solidFill>
                  <a:srgbClr val="0C5986"/>
                </a:solidFill>
                <a:latin typeface="Arial Unicode MS"/>
                <a:cs typeface="Arial Unicode MS"/>
              </a:rPr>
              <a:t>or land  forces</a:t>
            </a:r>
            <a:r>
              <a:rPr sz="2800" spc="-5" dirty="0">
                <a:solidFill>
                  <a:srgbClr val="000000"/>
                </a:solidFill>
                <a:latin typeface="Arial Unicode MS"/>
                <a:cs typeface="Arial Unicode MS"/>
              </a:rPr>
              <a:t> as </a:t>
            </a:r>
            <a:r>
              <a:rPr sz="2800" spc="-10" dirty="0">
                <a:solidFill>
                  <a:srgbClr val="000000"/>
                </a:solidFill>
                <a:latin typeface="Arial Unicode MS"/>
                <a:cs typeface="Arial Unicode MS"/>
              </a:rPr>
              <a:t>may </a:t>
            </a:r>
            <a:r>
              <a:rPr sz="2800" spc="-5" dirty="0">
                <a:solidFill>
                  <a:srgbClr val="000000"/>
                </a:solidFill>
                <a:latin typeface="Arial Unicode MS"/>
                <a:cs typeface="Arial Unicode MS"/>
              </a:rPr>
              <a:t>be necessary </a:t>
            </a:r>
            <a:r>
              <a:rPr sz="2800" dirty="0">
                <a:solidFill>
                  <a:srgbClr val="000000"/>
                </a:solidFill>
                <a:latin typeface="Arial Unicode MS"/>
                <a:cs typeface="Arial Unicode MS"/>
              </a:rPr>
              <a:t>to </a:t>
            </a:r>
            <a:r>
              <a:rPr sz="2800" spc="-5" dirty="0">
                <a:solidFill>
                  <a:srgbClr val="000000"/>
                </a:solidFill>
                <a:latin typeface="Arial Unicode MS"/>
                <a:cs typeface="Arial Unicode MS"/>
              </a:rPr>
              <a:t>maintain or  </a:t>
            </a:r>
            <a:r>
              <a:rPr sz="2800" dirty="0">
                <a:solidFill>
                  <a:srgbClr val="000000"/>
                </a:solidFill>
                <a:latin typeface="Arial Unicode MS"/>
                <a:cs typeface="Arial Unicode MS"/>
              </a:rPr>
              <a:t>restore </a:t>
            </a:r>
            <a:r>
              <a:rPr sz="2800" spc="-5" dirty="0">
                <a:solidFill>
                  <a:srgbClr val="000000"/>
                </a:solidFill>
                <a:latin typeface="Arial Unicode MS"/>
                <a:cs typeface="Arial Unicode MS"/>
              </a:rPr>
              <a:t>international peace and security. </a:t>
            </a:r>
            <a:r>
              <a:rPr sz="2800" spc="-10" dirty="0">
                <a:solidFill>
                  <a:srgbClr val="000000"/>
                </a:solidFill>
                <a:latin typeface="Arial Unicode MS"/>
                <a:cs typeface="Arial Unicode MS"/>
              </a:rPr>
              <a:t>Such  </a:t>
            </a:r>
            <a:r>
              <a:rPr sz="2800" spc="-5" dirty="0">
                <a:solidFill>
                  <a:srgbClr val="000000"/>
                </a:solidFill>
                <a:latin typeface="Arial Unicode MS"/>
                <a:cs typeface="Arial Unicode MS"/>
              </a:rPr>
              <a:t>action </a:t>
            </a:r>
            <a:r>
              <a:rPr sz="2800" spc="-10" dirty="0">
                <a:solidFill>
                  <a:srgbClr val="000000"/>
                </a:solidFill>
                <a:latin typeface="Arial Unicode MS"/>
                <a:cs typeface="Arial Unicode MS"/>
              </a:rPr>
              <a:t>may </a:t>
            </a:r>
            <a:r>
              <a:rPr sz="2800" spc="-5" dirty="0">
                <a:solidFill>
                  <a:srgbClr val="000000"/>
                </a:solidFill>
                <a:latin typeface="Arial Unicode MS"/>
                <a:cs typeface="Arial Unicode MS"/>
              </a:rPr>
              <a:t>include demonstrations, blockade,  and other operations by air, sea, or land  forces of Members of the United</a:t>
            </a:r>
            <a:r>
              <a:rPr sz="2800" spc="20" dirty="0">
                <a:solidFill>
                  <a:srgbClr val="000000"/>
                </a:solidFill>
                <a:latin typeface="Arial Unicode MS"/>
                <a:cs typeface="Arial Unicode MS"/>
              </a:rPr>
              <a:t> </a:t>
            </a:r>
            <a:r>
              <a:rPr sz="2800" spc="-5" dirty="0">
                <a:solidFill>
                  <a:srgbClr val="000000"/>
                </a:solidFill>
                <a:latin typeface="Arial Unicode MS"/>
                <a:cs typeface="Arial Unicode MS"/>
              </a:rPr>
              <a:t>Nations.”</a:t>
            </a:r>
            <a:endParaRPr sz="2800" dirty="0">
              <a:solidFill>
                <a:srgbClr val="000000"/>
              </a:solidFill>
              <a:latin typeface="Arial Unicode MS"/>
              <a:cs typeface="Arial Unicode MS"/>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85800" y="457200"/>
            <a:ext cx="7772400" cy="1143000"/>
          </a:xfrm>
        </p:spPr>
        <p:txBody>
          <a:bodyPr/>
          <a:lstStyle/>
          <a:p>
            <a:pPr algn="l"/>
            <a:r>
              <a:rPr lang="en-GB" dirty="0" smtClean="0"/>
              <a:t>Permanent agreements (art. 43)</a:t>
            </a:r>
            <a:br>
              <a:rPr lang="en-GB" dirty="0" smtClean="0"/>
            </a:br>
            <a:endParaRPr lang="en-GB" dirty="0"/>
          </a:p>
        </p:txBody>
      </p:sp>
      <p:sp>
        <p:nvSpPr>
          <p:cNvPr id="3" name="Segnaposto contenuto 2"/>
          <p:cNvSpPr>
            <a:spLocks noGrp="1"/>
          </p:cNvSpPr>
          <p:nvPr>
            <p:ph idx="1"/>
          </p:nvPr>
        </p:nvSpPr>
        <p:spPr>
          <a:xfrm>
            <a:off x="533400" y="1524000"/>
            <a:ext cx="7924800" cy="5029200"/>
          </a:xfrm>
        </p:spPr>
        <p:txBody>
          <a:bodyPr/>
          <a:lstStyle/>
          <a:p>
            <a:pPr algn="just"/>
            <a:r>
              <a:rPr lang="en-US" dirty="0"/>
              <a:t>All Members of the United Nations, in </a:t>
            </a:r>
            <a:r>
              <a:rPr lang="en-US" dirty="0" smtClean="0"/>
              <a:t>order to </a:t>
            </a:r>
            <a:r>
              <a:rPr lang="en-US" dirty="0"/>
              <a:t>contribute to the maintenance of </a:t>
            </a:r>
            <a:r>
              <a:rPr lang="en-US" dirty="0" smtClean="0"/>
              <a:t>international peace </a:t>
            </a:r>
            <a:r>
              <a:rPr lang="en-US" dirty="0"/>
              <a:t>and security, undertake to make </a:t>
            </a:r>
            <a:r>
              <a:rPr lang="en-US" dirty="0" smtClean="0"/>
              <a:t>available to </a:t>
            </a:r>
            <a:r>
              <a:rPr lang="en-US" dirty="0"/>
              <a:t>the Security Council, on its call and in </a:t>
            </a:r>
            <a:r>
              <a:rPr lang="en-US" dirty="0" smtClean="0"/>
              <a:t>accordance with </a:t>
            </a:r>
            <a:r>
              <a:rPr lang="en-US" dirty="0"/>
              <a:t>a </a:t>
            </a:r>
            <a:r>
              <a:rPr lang="en-US" dirty="0">
                <a:solidFill>
                  <a:srgbClr val="0C5986"/>
                </a:solidFill>
              </a:rPr>
              <a:t>special agreement or agreements</a:t>
            </a:r>
            <a:r>
              <a:rPr lang="en-US" dirty="0" smtClean="0">
                <a:solidFill>
                  <a:srgbClr val="0C5986"/>
                </a:solidFill>
              </a:rPr>
              <a:t>, armed </a:t>
            </a:r>
            <a:r>
              <a:rPr lang="en-US" dirty="0">
                <a:solidFill>
                  <a:srgbClr val="0C5986"/>
                </a:solidFill>
              </a:rPr>
              <a:t>forces, assistance, and facilities,</a:t>
            </a:r>
            <a:r>
              <a:rPr lang="en-US" dirty="0"/>
              <a:t> </a:t>
            </a:r>
            <a:r>
              <a:rPr lang="en-US" dirty="0" smtClean="0"/>
              <a:t>including rights </a:t>
            </a:r>
            <a:r>
              <a:rPr lang="en-US" dirty="0"/>
              <a:t>of passage, necessary for the purpose </a:t>
            </a:r>
            <a:r>
              <a:rPr lang="en-US" dirty="0" smtClean="0"/>
              <a:t>of maintaining </a:t>
            </a:r>
            <a:r>
              <a:rPr lang="en-US" dirty="0"/>
              <a:t>international peace and security.</a:t>
            </a:r>
            <a:endParaRPr lang="it-IT" dirty="0"/>
          </a:p>
        </p:txBody>
      </p:sp>
    </p:spTree>
    <p:extLst>
      <p:ext uri="{BB962C8B-B14F-4D97-AF65-F5344CB8AC3E}">
        <p14:creationId xmlns:p14="http://schemas.microsoft.com/office/powerpoint/2010/main" val="33312829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l"/>
            <a:r>
              <a:rPr lang="en-GB" dirty="0" smtClean="0"/>
              <a:t>Military Staff </a:t>
            </a:r>
            <a:r>
              <a:rPr lang="en-GB" dirty="0" err="1" smtClean="0"/>
              <a:t>Commettee</a:t>
            </a:r>
            <a:r>
              <a:rPr lang="en-GB" dirty="0" smtClean="0"/>
              <a:t> (art. 47 ff.)</a:t>
            </a:r>
            <a:r>
              <a:rPr lang="it-IT" dirty="0"/>
              <a:t/>
            </a:r>
            <a:br>
              <a:rPr lang="it-IT" dirty="0"/>
            </a:br>
            <a:endParaRPr lang="it-IT" dirty="0"/>
          </a:p>
        </p:txBody>
      </p:sp>
      <p:sp>
        <p:nvSpPr>
          <p:cNvPr id="3" name="Segnaposto contenuto 2"/>
          <p:cNvSpPr>
            <a:spLocks noGrp="1"/>
          </p:cNvSpPr>
          <p:nvPr>
            <p:ph idx="1"/>
          </p:nvPr>
        </p:nvSpPr>
        <p:spPr/>
        <p:txBody>
          <a:bodyPr/>
          <a:lstStyle/>
          <a:p>
            <a:r>
              <a:rPr lang="en-US" dirty="0"/>
              <a:t>The role of the Committee is “to advise and assist the Security Council on all questions relating to the Security Council’s military requirements for the maintenance of international peace and security, the employment and command of forces placed at its disposal, the regulation of armaments, and possible disarmament.”</a:t>
            </a:r>
            <a:endParaRPr lang="it-IT" dirty="0"/>
          </a:p>
        </p:txBody>
      </p:sp>
    </p:spTree>
    <p:extLst>
      <p:ext uri="{BB962C8B-B14F-4D97-AF65-F5344CB8AC3E}">
        <p14:creationId xmlns:p14="http://schemas.microsoft.com/office/powerpoint/2010/main" val="32848798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l"/>
            <a:r>
              <a:rPr lang="en-GB" dirty="0" smtClean="0"/>
              <a:t>UN Practice</a:t>
            </a:r>
            <a:endParaRPr lang="en-GB" dirty="0"/>
          </a:p>
        </p:txBody>
      </p:sp>
      <p:sp>
        <p:nvSpPr>
          <p:cNvPr id="3" name="Segnaposto contenuto 2"/>
          <p:cNvSpPr>
            <a:spLocks noGrp="1"/>
          </p:cNvSpPr>
          <p:nvPr>
            <p:ph idx="1"/>
          </p:nvPr>
        </p:nvSpPr>
        <p:spPr/>
        <p:txBody>
          <a:bodyPr/>
          <a:lstStyle/>
          <a:p>
            <a:r>
              <a:rPr lang="en-GB" smtClean="0"/>
              <a:t>Security Council resolution which authorise the use of force:</a:t>
            </a:r>
          </a:p>
          <a:p>
            <a:pPr marL="914400" lvl="1" indent="-514350">
              <a:buFont typeface="+mj-lt"/>
              <a:buAutoNum type="alphaLcPeriod"/>
            </a:pPr>
            <a:r>
              <a:rPr lang="en-GB" smtClean="0"/>
              <a:t>States and coalisations of states</a:t>
            </a:r>
          </a:p>
          <a:p>
            <a:pPr marL="914400" lvl="1" indent="-514350">
              <a:buFont typeface="+mj-lt"/>
              <a:buAutoNum type="alphaLcPeriod"/>
            </a:pPr>
            <a:r>
              <a:rPr lang="en-GB" smtClean="0"/>
              <a:t>Regional organisations</a:t>
            </a:r>
          </a:p>
          <a:p>
            <a:pPr marL="914400" lvl="1" indent="-514350">
              <a:buFont typeface="+mj-lt"/>
              <a:buAutoNum type="alphaLcPeriod"/>
            </a:pPr>
            <a:r>
              <a:rPr lang="en-GB" smtClean="0"/>
              <a:t>General secretary?</a:t>
            </a:r>
            <a:endParaRPr lang="en-GB"/>
          </a:p>
        </p:txBody>
      </p:sp>
    </p:spTree>
    <p:extLst>
      <p:ext uri="{BB962C8B-B14F-4D97-AF65-F5344CB8AC3E}">
        <p14:creationId xmlns:p14="http://schemas.microsoft.com/office/powerpoint/2010/main" val="15553975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700" rIns="0" bIns="0" rtlCol="0">
            <a:spAutoFit/>
          </a:bodyPr>
          <a:lstStyle/>
          <a:p>
            <a:pPr marL="12700" marR="5080">
              <a:lnSpc>
                <a:spcPct val="100000"/>
              </a:lnSpc>
              <a:spcBef>
                <a:spcPts val="100"/>
              </a:spcBef>
            </a:pPr>
            <a:r>
              <a:rPr spc="-5" dirty="0"/>
              <a:t>The Security Council in action:  Iraq</a:t>
            </a: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p>
            <a:pPr marL="38100">
              <a:lnSpc>
                <a:spcPts val="2090"/>
              </a:lnSpc>
            </a:pPr>
            <a:fld id="{81D60167-4931-47E6-BA6A-407CBD079E47}" type="slidenum">
              <a:rPr dirty="0"/>
              <a:t>19</a:t>
            </a:fld>
            <a:endParaRPr dirty="0"/>
          </a:p>
        </p:txBody>
      </p:sp>
      <p:sp>
        <p:nvSpPr>
          <p:cNvPr id="3" name="object 3"/>
          <p:cNvSpPr txBox="1"/>
          <p:nvPr/>
        </p:nvSpPr>
        <p:spPr>
          <a:xfrm>
            <a:off x="535940" y="1938020"/>
            <a:ext cx="8058150" cy="3399790"/>
          </a:xfrm>
          <a:prstGeom prst="rect">
            <a:avLst/>
          </a:prstGeom>
        </p:spPr>
        <p:txBody>
          <a:bodyPr vert="horz" wrap="square" lIns="0" tIns="12700" rIns="0" bIns="0" rtlCol="0">
            <a:spAutoFit/>
          </a:bodyPr>
          <a:lstStyle/>
          <a:p>
            <a:pPr marL="355600" marR="146685" indent="-342900">
              <a:lnSpc>
                <a:spcPct val="100000"/>
              </a:lnSpc>
              <a:spcBef>
                <a:spcPts val="100"/>
              </a:spcBef>
              <a:buClr>
                <a:srgbClr val="FFCC00"/>
              </a:buClr>
              <a:buSzPct val="120312"/>
              <a:buChar char="•"/>
              <a:tabLst>
                <a:tab pos="355600" algn="l"/>
              </a:tabLst>
            </a:pPr>
            <a:r>
              <a:rPr sz="3200" b="1" spc="-5" dirty="0">
                <a:solidFill>
                  <a:srgbClr val="000000"/>
                </a:solidFill>
                <a:latin typeface="Arial Unicode MS"/>
                <a:cs typeface="Arial Unicode MS"/>
              </a:rPr>
              <a:t>SECURITY COUNCIL RESOLUTION </a:t>
            </a:r>
            <a:r>
              <a:rPr sz="3200" b="1" dirty="0">
                <a:solidFill>
                  <a:srgbClr val="000000"/>
                </a:solidFill>
                <a:latin typeface="Arial Unicode MS"/>
                <a:cs typeface="Arial Unicode MS"/>
              </a:rPr>
              <a:t>660  (2 AUGUST</a:t>
            </a:r>
            <a:r>
              <a:rPr sz="3200" b="1" spc="-10" dirty="0">
                <a:solidFill>
                  <a:srgbClr val="000000"/>
                </a:solidFill>
                <a:latin typeface="Arial Unicode MS"/>
                <a:cs typeface="Arial Unicode MS"/>
              </a:rPr>
              <a:t> </a:t>
            </a:r>
            <a:r>
              <a:rPr sz="3200" b="1" dirty="0">
                <a:solidFill>
                  <a:srgbClr val="000000"/>
                </a:solidFill>
                <a:latin typeface="Arial Unicode MS"/>
                <a:cs typeface="Arial Unicode MS"/>
              </a:rPr>
              <a:t>1990):</a:t>
            </a:r>
          </a:p>
          <a:p>
            <a:pPr marL="755650" marR="82550" lvl="1" indent="-285750">
              <a:lnSpc>
                <a:spcPct val="99900"/>
              </a:lnSpc>
              <a:spcBef>
                <a:spcPts val="700"/>
              </a:spcBef>
              <a:buChar char="–"/>
              <a:tabLst>
                <a:tab pos="755650" algn="l"/>
              </a:tabLst>
            </a:pPr>
            <a:r>
              <a:rPr sz="2800" b="1" spc="-5" dirty="0">
                <a:solidFill>
                  <a:srgbClr val="000000"/>
                </a:solidFill>
                <a:latin typeface="Arial Unicode MS"/>
                <a:cs typeface="Arial Unicode MS"/>
              </a:rPr>
              <a:t>“The Security Council…determining that there  is </a:t>
            </a:r>
            <a:r>
              <a:rPr sz="2800" b="1" dirty="0">
                <a:solidFill>
                  <a:srgbClr val="000000"/>
                </a:solidFill>
                <a:latin typeface="Arial Unicode MS"/>
                <a:cs typeface="Arial Unicode MS"/>
              </a:rPr>
              <a:t>a </a:t>
            </a:r>
            <a:r>
              <a:rPr sz="2800" b="1" spc="-5" dirty="0">
                <a:solidFill>
                  <a:srgbClr val="000000"/>
                </a:solidFill>
                <a:latin typeface="Arial Unicode MS"/>
                <a:cs typeface="Arial Unicode MS"/>
              </a:rPr>
              <a:t>breach of the peace by the Iraqi invasion  of Kuwait…</a:t>
            </a:r>
            <a:endParaRPr sz="2800" b="1" dirty="0">
              <a:solidFill>
                <a:srgbClr val="000000"/>
              </a:solidFill>
              <a:latin typeface="Arial Unicode MS"/>
              <a:cs typeface="Arial Unicode MS"/>
            </a:endParaRPr>
          </a:p>
          <a:p>
            <a:pPr marL="755650" lvl="1" indent="-285750">
              <a:lnSpc>
                <a:spcPct val="100000"/>
              </a:lnSpc>
              <a:spcBef>
                <a:spcPts val="700"/>
              </a:spcBef>
              <a:buChar char="–"/>
              <a:tabLst>
                <a:tab pos="755650" algn="l"/>
              </a:tabLst>
            </a:pPr>
            <a:r>
              <a:rPr sz="2800" b="1" spc="-5" dirty="0">
                <a:solidFill>
                  <a:srgbClr val="000000"/>
                </a:solidFill>
                <a:latin typeface="Arial Unicode MS"/>
                <a:cs typeface="Arial Unicode MS"/>
              </a:rPr>
              <a:t>1. Condemns </a:t>
            </a:r>
            <a:r>
              <a:rPr sz="2800" b="1" dirty="0">
                <a:solidFill>
                  <a:srgbClr val="000000"/>
                </a:solidFill>
                <a:latin typeface="Arial Unicode MS"/>
                <a:cs typeface="Arial Unicode MS"/>
              </a:rPr>
              <a:t>the </a:t>
            </a:r>
            <a:r>
              <a:rPr sz="2800" b="1" spc="-5" dirty="0">
                <a:solidFill>
                  <a:srgbClr val="000000"/>
                </a:solidFill>
                <a:latin typeface="Arial Unicode MS"/>
                <a:cs typeface="Arial Unicode MS"/>
              </a:rPr>
              <a:t>Iraqi</a:t>
            </a:r>
            <a:r>
              <a:rPr sz="2800" b="1" dirty="0">
                <a:solidFill>
                  <a:srgbClr val="000000"/>
                </a:solidFill>
                <a:latin typeface="Arial Unicode MS"/>
                <a:cs typeface="Arial Unicode MS"/>
              </a:rPr>
              <a:t> </a:t>
            </a:r>
            <a:r>
              <a:rPr sz="2800" b="1" spc="-5" dirty="0">
                <a:solidFill>
                  <a:srgbClr val="000000"/>
                </a:solidFill>
                <a:latin typeface="Arial Unicode MS"/>
                <a:cs typeface="Arial Unicode MS"/>
              </a:rPr>
              <a:t>invasion…</a:t>
            </a:r>
            <a:endParaRPr sz="2800" b="1" dirty="0">
              <a:solidFill>
                <a:srgbClr val="000000"/>
              </a:solidFill>
              <a:latin typeface="Arial Unicode MS"/>
              <a:cs typeface="Arial Unicode MS"/>
            </a:endParaRPr>
          </a:p>
          <a:p>
            <a:pPr marL="755650" lvl="1" indent="-285750">
              <a:lnSpc>
                <a:spcPct val="100000"/>
              </a:lnSpc>
              <a:spcBef>
                <a:spcPts val="700"/>
              </a:spcBef>
              <a:buChar char="–"/>
              <a:tabLst>
                <a:tab pos="755650" algn="l"/>
              </a:tabLst>
            </a:pPr>
            <a:r>
              <a:rPr sz="2800" b="1" spc="-5" dirty="0">
                <a:solidFill>
                  <a:srgbClr val="000000"/>
                </a:solidFill>
                <a:latin typeface="Arial Unicode MS"/>
                <a:cs typeface="Arial Unicode MS"/>
              </a:rPr>
              <a:t>2. </a:t>
            </a:r>
            <a:r>
              <a:rPr sz="2800" b="1" spc="-10" dirty="0">
                <a:solidFill>
                  <a:srgbClr val="000000"/>
                </a:solidFill>
                <a:latin typeface="Arial Unicode MS"/>
                <a:cs typeface="Arial Unicode MS"/>
              </a:rPr>
              <a:t>Demands </a:t>
            </a:r>
            <a:r>
              <a:rPr sz="2800" b="1" dirty="0">
                <a:solidFill>
                  <a:srgbClr val="000000"/>
                </a:solidFill>
                <a:latin typeface="Arial Unicode MS"/>
                <a:cs typeface="Arial Unicode MS"/>
              </a:rPr>
              <a:t>that </a:t>
            </a:r>
            <a:r>
              <a:rPr sz="2800" b="1" spc="-5" dirty="0">
                <a:solidFill>
                  <a:srgbClr val="000000"/>
                </a:solidFill>
                <a:latin typeface="Arial Unicode MS"/>
                <a:cs typeface="Arial Unicode MS"/>
              </a:rPr>
              <a:t>Iraq withdraw immediately…”</a:t>
            </a:r>
            <a:endParaRPr sz="2800" b="1" dirty="0">
              <a:solidFill>
                <a:srgbClr val="000000"/>
              </a:solidFill>
              <a:latin typeface="Arial Unicode MS"/>
              <a:cs typeface="Arial Unicode MS"/>
            </a:endParaRPr>
          </a:p>
        </p:txBody>
      </p:sp>
    </p:spTree>
    <p:extLst>
      <p:ext uri="{BB962C8B-B14F-4D97-AF65-F5344CB8AC3E}">
        <p14:creationId xmlns:p14="http://schemas.microsoft.com/office/powerpoint/2010/main" val="22291939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940" y="300990"/>
            <a:ext cx="6455410" cy="1366520"/>
          </a:xfrm>
          <a:prstGeom prst="rect">
            <a:avLst/>
          </a:prstGeom>
        </p:spPr>
        <p:txBody>
          <a:bodyPr vert="horz" wrap="square" lIns="0" tIns="12700" rIns="0" bIns="0" rtlCol="0">
            <a:spAutoFit/>
          </a:bodyPr>
          <a:lstStyle/>
          <a:p>
            <a:pPr marL="12700" marR="5080">
              <a:lnSpc>
                <a:spcPct val="100000"/>
              </a:lnSpc>
              <a:spcBef>
                <a:spcPts val="100"/>
              </a:spcBef>
            </a:pPr>
            <a:r>
              <a:rPr spc="-5" dirty="0"/>
              <a:t>Security Council Res. 661  (6 August</a:t>
            </a:r>
            <a:r>
              <a:rPr spc="-20" dirty="0"/>
              <a:t> </a:t>
            </a:r>
            <a:r>
              <a:rPr spc="-5" dirty="0"/>
              <a:t>1990)</a:t>
            </a: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p>
            <a:pPr marL="38100">
              <a:lnSpc>
                <a:spcPts val="2090"/>
              </a:lnSpc>
            </a:pPr>
            <a:fld id="{81D60167-4931-47E6-BA6A-407CBD079E47}" type="slidenum">
              <a:rPr dirty="0"/>
              <a:t>20</a:t>
            </a:fld>
            <a:endParaRPr dirty="0"/>
          </a:p>
        </p:txBody>
      </p:sp>
      <p:sp>
        <p:nvSpPr>
          <p:cNvPr id="3" name="object 3"/>
          <p:cNvSpPr txBox="1"/>
          <p:nvPr/>
        </p:nvSpPr>
        <p:spPr>
          <a:xfrm>
            <a:off x="535940" y="1901190"/>
            <a:ext cx="8035290" cy="4239260"/>
          </a:xfrm>
          <a:prstGeom prst="rect">
            <a:avLst/>
          </a:prstGeom>
        </p:spPr>
        <p:txBody>
          <a:bodyPr vert="horz" wrap="square" lIns="0" tIns="53975" rIns="0" bIns="0" rtlCol="0">
            <a:spAutoFit/>
          </a:bodyPr>
          <a:lstStyle/>
          <a:p>
            <a:pPr marL="355600" marR="735965" indent="-342900">
              <a:lnSpc>
                <a:spcPts val="2590"/>
              </a:lnSpc>
              <a:spcBef>
                <a:spcPts val="425"/>
              </a:spcBef>
              <a:buClr>
                <a:srgbClr val="FFCC00"/>
              </a:buClr>
              <a:buSzPct val="118750"/>
              <a:buChar char="•"/>
              <a:tabLst>
                <a:tab pos="354965" algn="l"/>
                <a:tab pos="355600" algn="l"/>
              </a:tabLst>
            </a:pPr>
            <a:r>
              <a:rPr sz="2400" spc="-5" dirty="0">
                <a:solidFill>
                  <a:srgbClr val="000000"/>
                </a:solidFill>
                <a:latin typeface="Arial Unicode MS"/>
                <a:cs typeface="Arial Unicode MS"/>
              </a:rPr>
              <a:t>“The Security </a:t>
            </a:r>
            <a:r>
              <a:rPr sz="2400" spc="-10" dirty="0">
                <a:solidFill>
                  <a:srgbClr val="000000"/>
                </a:solidFill>
                <a:latin typeface="Arial Unicode MS"/>
                <a:cs typeface="Arial Unicode MS"/>
              </a:rPr>
              <a:t>Council </a:t>
            </a:r>
            <a:r>
              <a:rPr sz="2400" spc="-5" dirty="0">
                <a:solidFill>
                  <a:srgbClr val="000000"/>
                </a:solidFill>
                <a:latin typeface="Arial Unicode MS"/>
                <a:cs typeface="Arial Unicode MS"/>
              </a:rPr>
              <a:t>…decides that all states shall  prevent:</a:t>
            </a:r>
            <a:endParaRPr sz="2400" dirty="0">
              <a:solidFill>
                <a:srgbClr val="000000"/>
              </a:solidFill>
              <a:latin typeface="Arial Unicode MS"/>
              <a:cs typeface="Arial Unicode MS"/>
            </a:endParaRPr>
          </a:p>
          <a:p>
            <a:pPr marL="355600" marR="5080" indent="-342900">
              <a:lnSpc>
                <a:spcPts val="2590"/>
              </a:lnSpc>
              <a:spcBef>
                <a:spcPts val="600"/>
              </a:spcBef>
              <a:buClr>
                <a:srgbClr val="FFCC00"/>
              </a:buClr>
              <a:buSzPct val="118750"/>
              <a:buChar char="•"/>
              <a:tabLst>
                <a:tab pos="354965" algn="l"/>
                <a:tab pos="355600" algn="l"/>
              </a:tabLst>
            </a:pPr>
            <a:r>
              <a:rPr sz="2400" dirty="0">
                <a:solidFill>
                  <a:srgbClr val="000000"/>
                </a:solidFill>
                <a:latin typeface="Arial Unicode MS"/>
                <a:cs typeface="Arial Unicode MS"/>
              </a:rPr>
              <a:t>(A) the </a:t>
            </a:r>
            <a:r>
              <a:rPr sz="2400" spc="-5" dirty="0">
                <a:solidFill>
                  <a:srgbClr val="000000"/>
                </a:solidFill>
                <a:latin typeface="Arial Unicode MS"/>
                <a:cs typeface="Arial Unicode MS"/>
              </a:rPr>
              <a:t>import…of all commodities …originating in Iraq or  Kuwait…</a:t>
            </a:r>
            <a:endParaRPr sz="2400" dirty="0">
              <a:solidFill>
                <a:srgbClr val="000000"/>
              </a:solidFill>
              <a:latin typeface="Arial Unicode MS"/>
              <a:cs typeface="Arial Unicode MS"/>
            </a:endParaRPr>
          </a:p>
          <a:p>
            <a:pPr marL="355600" marR="67310" indent="-342900" algn="just">
              <a:lnSpc>
                <a:spcPts val="2590"/>
              </a:lnSpc>
              <a:spcBef>
                <a:spcPts val="600"/>
              </a:spcBef>
              <a:buClr>
                <a:srgbClr val="FFCC00"/>
              </a:buClr>
              <a:buSzPct val="118750"/>
              <a:buChar char="•"/>
              <a:tabLst>
                <a:tab pos="355600" algn="l"/>
              </a:tabLst>
            </a:pPr>
            <a:r>
              <a:rPr sz="2400" dirty="0">
                <a:solidFill>
                  <a:srgbClr val="000000"/>
                </a:solidFill>
                <a:latin typeface="Arial Unicode MS"/>
                <a:cs typeface="Arial Unicode MS"/>
              </a:rPr>
              <a:t>(B) </a:t>
            </a:r>
            <a:r>
              <a:rPr sz="2400" spc="-5" dirty="0">
                <a:solidFill>
                  <a:srgbClr val="000000"/>
                </a:solidFill>
                <a:latin typeface="Arial Unicode MS"/>
                <a:cs typeface="Arial Unicode MS"/>
              </a:rPr>
              <a:t>any activities </a:t>
            </a:r>
            <a:r>
              <a:rPr sz="2400" dirty="0">
                <a:solidFill>
                  <a:srgbClr val="000000"/>
                </a:solidFill>
                <a:latin typeface="Arial Unicode MS"/>
                <a:cs typeface="Arial Unicode MS"/>
              </a:rPr>
              <a:t>by </a:t>
            </a:r>
            <a:r>
              <a:rPr sz="2400" spc="-5" dirty="0">
                <a:solidFill>
                  <a:srgbClr val="000000"/>
                </a:solidFill>
                <a:latin typeface="Arial Unicode MS"/>
                <a:cs typeface="Arial Unicode MS"/>
              </a:rPr>
              <a:t>their </a:t>
            </a:r>
            <a:r>
              <a:rPr sz="2400" spc="-10" dirty="0">
                <a:solidFill>
                  <a:srgbClr val="000000"/>
                </a:solidFill>
                <a:latin typeface="Arial Unicode MS"/>
                <a:cs typeface="Arial Unicode MS"/>
              </a:rPr>
              <a:t>nationals </a:t>
            </a:r>
            <a:r>
              <a:rPr sz="2400" spc="-5" dirty="0">
                <a:solidFill>
                  <a:srgbClr val="000000"/>
                </a:solidFill>
                <a:latin typeface="Arial Unicode MS"/>
                <a:cs typeface="Arial Unicode MS"/>
              </a:rPr>
              <a:t>which </a:t>
            </a:r>
            <a:r>
              <a:rPr sz="2400" dirty="0">
                <a:solidFill>
                  <a:srgbClr val="000000"/>
                </a:solidFill>
                <a:latin typeface="Arial Unicode MS"/>
                <a:cs typeface="Arial Unicode MS"/>
              </a:rPr>
              <a:t>… </a:t>
            </a:r>
            <a:r>
              <a:rPr sz="2400" spc="-5" dirty="0">
                <a:solidFill>
                  <a:srgbClr val="000000"/>
                </a:solidFill>
                <a:latin typeface="Arial Unicode MS"/>
                <a:cs typeface="Arial Unicode MS"/>
              </a:rPr>
              <a:t>promote </a:t>
            </a:r>
            <a:r>
              <a:rPr sz="2400" dirty="0">
                <a:solidFill>
                  <a:srgbClr val="000000"/>
                </a:solidFill>
                <a:latin typeface="Arial Unicode MS"/>
                <a:cs typeface="Arial Unicode MS"/>
              </a:rPr>
              <a:t>the  </a:t>
            </a:r>
            <a:r>
              <a:rPr sz="2400" spc="-5" dirty="0">
                <a:solidFill>
                  <a:srgbClr val="000000"/>
                </a:solidFill>
                <a:latin typeface="Arial Unicode MS"/>
                <a:cs typeface="Arial Unicode MS"/>
              </a:rPr>
              <a:t>export </a:t>
            </a:r>
            <a:r>
              <a:rPr sz="2400" dirty="0">
                <a:solidFill>
                  <a:srgbClr val="000000"/>
                </a:solidFill>
                <a:latin typeface="Arial Unicode MS"/>
                <a:cs typeface="Arial Unicode MS"/>
              </a:rPr>
              <a:t>or </a:t>
            </a:r>
            <a:r>
              <a:rPr sz="2400" spc="-5" dirty="0">
                <a:solidFill>
                  <a:srgbClr val="000000"/>
                </a:solidFill>
                <a:latin typeface="Arial Unicode MS"/>
                <a:cs typeface="Arial Unicode MS"/>
              </a:rPr>
              <a:t>transshipment of </a:t>
            </a:r>
            <a:r>
              <a:rPr sz="2400" spc="-10" dirty="0">
                <a:solidFill>
                  <a:srgbClr val="000000"/>
                </a:solidFill>
                <a:latin typeface="Arial Unicode MS"/>
                <a:cs typeface="Arial Unicode MS"/>
              </a:rPr>
              <a:t>any </a:t>
            </a:r>
            <a:r>
              <a:rPr sz="2400" spc="-5" dirty="0">
                <a:solidFill>
                  <a:srgbClr val="000000"/>
                </a:solidFill>
                <a:latin typeface="Arial Unicode MS"/>
                <a:cs typeface="Arial Unicode MS"/>
              </a:rPr>
              <a:t>commodities </a:t>
            </a:r>
            <a:r>
              <a:rPr sz="2400" dirty="0">
                <a:solidFill>
                  <a:srgbClr val="000000"/>
                </a:solidFill>
                <a:latin typeface="Arial Unicode MS"/>
                <a:cs typeface="Arial Unicode MS"/>
              </a:rPr>
              <a:t>… from </a:t>
            </a:r>
            <a:r>
              <a:rPr sz="2400" spc="-5" dirty="0">
                <a:solidFill>
                  <a:srgbClr val="000000"/>
                </a:solidFill>
                <a:latin typeface="Arial Unicode MS"/>
                <a:cs typeface="Arial Unicode MS"/>
              </a:rPr>
              <a:t>Iraq  or </a:t>
            </a:r>
            <a:r>
              <a:rPr sz="2400" spc="-10" dirty="0">
                <a:solidFill>
                  <a:srgbClr val="000000"/>
                </a:solidFill>
                <a:latin typeface="Arial Unicode MS"/>
                <a:cs typeface="Arial Unicode MS"/>
              </a:rPr>
              <a:t>Kuwait</a:t>
            </a:r>
            <a:r>
              <a:rPr sz="2400" spc="20" dirty="0">
                <a:solidFill>
                  <a:srgbClr val="000000"/>
                </a:solidFill>
                <a:latin typeface="Arial Unicode MS"/>
                <a:cs typeface="Arial Unicode MS"/>
              </a:rPr>
              <a:t> </a:t>
            </a:r>
            <a:r>
              <a:rPr sz="2400" dirty="0">
                <a:solidFill>
                  <a:srgbClr val="000000"/>
                </a:solidFill>
                <a:latin typeface="Arial Unicode MS"/>
                <a:cs typeface="Arial Unicode MS"/>
              </a:rPr>
              <a:t>…</a:t>
            </a:r>
          </a:p>
          <a:p>
            <a:pPr marL="355600" marR="76835" indent="-342900">
              <a:lnSpc>
                <a:spcPct val="90000"/>
              </a:lnSpc>
              <a:spcBef>
                <a:spcPts val="560"/>
              </a:spcBef>
              <a:buClr>
                <a:srgbClr val="FFCC00"/>
              </a:buClr>
              <a:buSzPct val="118750"/>
              <a:buChar char="•"/>
              <a:tabLst>
                <a:tab pos="354965" algn="l"/>
                <a:tab pos="355600" algn="l"/>
              </a:tabLst>
            </a:pPr>
            <a:r>
              <a:rPr sz="2400" spc="-5" dirty="0">
                <a:solidFill>
                  <a:srgbClr val="000000"/>
                </a:solidFill>
                <a:latin typeface="Arial Unicode MS"/>
                <a:cs typeface="Arial Unicode MS"/>
              </a:rPr>
              <a:t>(C) the sale or supply </a:t>
            </a:r>
            <a:r>
              <a:rPr sz="2400" dirty="0">
                <a:solidFill>
                  <a:srgbClr val="000000"/>
                </a:solidFill>
                <a:latin typeface="Arial Unicode MS"/>
                <a:cs typeface="Arial Unicode MS"/>
              </a:rPr>
              <a:t>of </a:t>
            </a:r>
            <a:r>
              <a:rPr sz="2400" spc="-10" dirty="0">
                <a:solidFill>
                  <a:srgbClr val="000000"/>
                </a:solidFill>
                <a:latin typeface="Arial Unicode MS"/>
                <a:cs typeface="Arial Unicode MS"/>
              </a:rPr>
              <a:t>any </a:t>
            </a:r>
            <a:r>
              <a:rPr sz="2400" spc="-5" dirty="0">
                <a:solidFill>
                  <a:srgbClr val="000000"/>
                </a:solidFill>
                <a:latin typeface="Arial Unicode MS"/>
                <a:cs typeface="Arial Unicode MS"/>
              </a:rPr>
              <a:t>commodities </a:t>
            </a:r>
            <a:r>
              <a:rPr sz="2400" spc="-10" dirty="0">
                <a:solidFill>
                  <a:srgbClr val="000000"/>
                </a:solidFill>
                <a:latin typeface="Arial Unicode MS"/>
                <a:cs typeface="Arial Unicode MS"/>
              </a:rPr>
              <a:t>…including  weapons </a:t>
            </a:r>
            <a:r>
              <a:rPr sz="2400" spc="-5" dirty="0">
                <a:solidFill>
                  <a:srgbClr val="000000"/>
                </a:solidFill>
                <a:latin typeface="Arial Unicode MS"/>
                <a:cs typeface="Arial Unicode MS"/>
              </a:rPr>
              <a:t>or </a:t>
            </a:r>
            <a:r>
              <a:rPr sz="2400" spc="-10" dirty="0">
                <a:solidFill>
                  <a:srgbClr val="000000"/>
                </a:solidFill>
                <a:latin typeface="Arial Unicode MS"/>
                <a:cs typeface="Arial Unicode MS"/>
              </a:rPr>
              <a:t>any </a:t>
            </a:r>
            <a:r>
              <a:rPr sz="2400" spc="-5" dirty="0">
                <a:solidFill>
                  <a:srgbClr val="000000"/>
                </a:solidFill>
                <a:latin typeface="Arial Unicode MS"/>
                <a:cs typeface="Arial Unicode MS"/>
              </a:rPr>
              <a:t>other military </a:t>
            </a:r>
            <a:r>
              <a:rPr sz="2400" spc="-10" dirty="0">
                <a:solidFill>
                  <a:srgbClr val="000000"/>
                </a:solidFill>
                <a:latin typeface="Arial Unicode MS"/>
                <a:cs typeface="Arial Unicode MS"/>
              </a:rPr>
              <a:t>equipment </a:t>
            </a:r>
            <a:r>
              <a:rPr sz="2400" spc="-5" dirty="0">
                <a:solidFill>
                  <a:srgbClr val="000000"/>
                </a:solidFill>
                <a:latin typeface="Arial Unicode MS"/>
                <a:cs typeface="Arial Unicode MS"/>
              </a:rPr>
              <a:t>…but not  </a:t>
            </a:r>
            <a:r>
              <a:rPr sz="2400" spc="-10" dirty="0">
                <a:solidFill>
                  <a:srgbClr val="000000"/>
                </a:solidFill>
                <a:latin typeface="Arial Unicode MS"/>
                <a:cs typeface="Arial Unicode MS"/>
              </a:rPr>
              <a:t>including supplies intended </a:t>
            </a:r>
            <a:r>
              <a:rPr sz="2400" spc="-5" dirty="0">
                <a:solidFill>
                  <a:srgbClr val="000000"/>
                </a:solidFill>
                <a:latin typeface="Arial Unicode MS"/>
                <a:cs typeface="Arial Unicode MS"/>
              </a:rPr>
              <a:t>strictly </a:t>
            </a:r>
            <a:r>
              <a:rPr sz="2400" dirty="0">
                <a:solidFill>
                  <a:srgbClr val="000000"/>
                </a:solidFill>
                <a:latin typeface="Arial Unicode MS"/>
                <a:cs typeface="Arial Unicode MS"/>
              </a:rPr>
              <a:t>for </a:t>
            </a:r>
            <a:r>
              <a:rPr sz="2400" spc="-5" dirty="0">
                <a:solidFill>
                  <a:srgbClr val="000000"/>
                </a:solidFill>
                <a:latin typeface="Arial Unicode MS"/>
                <a:cs typeface="Arial Unicode MS"/>
              </a:rPr>
              <a:t>medical purposes,  </a:t>
            </a:r>
            <a:r>
              <a:rPr sz="2400" spc="-10" dirty="0">
                <a:solidFill>
                  <a:srgbClr val="000000"/>
                </a:solidFill>
                <a:latin typeface="Arial Unicode MS"/>
                <a:cs typeface="Arial Unicode MS"/>
              </a:rPr>
              <a:t>and in </a:t>
            </a:r>
            <a:r>
              <a:rPr sz="2400" spc="-5" dirty="0">
                <a:solidFill>
                  <a:srgbClr val="000000"/>
                </a:solidFill>
                <a:latin typeface="Arial Unicode MS"/>
                <a:cs typeface="Arial Unicode MS"/>
              </a:rPr>
              <a:t>humanitarian circumstances, foodstuffs, </a:t>
            </a:r>
            <a:r>
              <a:rPr sz="2400" dirty="0">
                <a:solidFill>
                  <a:srgbClr val="000000"/>
                </a:solidFill>
                <a:latin typeface="Arial Unicode MS"/>
                <a:cs typeface="Arial Unicode MS"/>
              </a:rPr>
              <a:t>…to </a:t>
            </a:r>
            <a:r>
              <a:rPr sz="2400" spc="-5" dirty="0">
                <a:solidFill>
                  <a:srgbClr val="000000"/>
                </a:solidFill>
                <a:latin typeface="Arial Unicode MS"/>
                <a:cs typeface="Arial Unicode MS"/>
              </a:rPr>
              <a:t>Iraq  or</a:t>
            </a:r>
            <a:r>
              <a:rPr sz="2400" spc="5" dirty="0">
                <a:solidFill>
                  <a:srgbClr val="000000"/>
                </a:solidFill>
                <a:latin typeface="Arial Unicode MS"/>
                <a:cs typeface="Arial Unicode MS"/>
              </a:rPr>
              <a:t> </a:t>
            </a:r>
            <a:r>
              <a:rPr sz="2400" spc="-10" dirty="0">
                <a:solidFill>
                  <a:srgbClr val="000000"/>
                </a:solidFill>
                <a:latin typeface="Arial Unicode MS"/>
                <a:cs typeface="Arial Unicode MS"/>
              </a:rPr>
              <a:t>Kuwait…”</a:t>
            </a:r>
            <a:endParaRPr sz="2400" dirty="0">
              <a:solidFill>
                <a:srgbClr val="000000"/>
              </a:solidFill>
              <a:latin typeface="Arial Unicode MS"/>
              <a:cs typeface="Arial Unicode MS"/>
            </a:endParaRPr>
          </a:p>
        </p:txBody>
      </p:sp>
    </p:spTree>
    <p:extLst>
      <p:ext uri="{BB962C8B-B14F-4D97-AF65-F5344CB8AC3E}">
        <p14:creationId xmlns:p14="http://schemas.microsoft.com/office/powerpoint/2010/main" val="35555536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940" y="300990"/>
            <a:ext cx="6455410" cy="1366520"/>
          </a:xfrm>
          <a:prstGeom prst="rect">
            <a:avLst/>
          </a:prstGeom>
        </p:spPr>
        <p:txBody>
          <a:bodyPr vert="horz" wrap="square" lIns="0" tIns="12700" rIns="0" bIns="0" rtlCol="0">
            <a:spAutoFit/>
          </a:bodyPr>
          <a:lstStyle/>
          <a:p>
            <a:pPr marL="12700" marR="5080">
              <a:lnSpc>
                <a:spcPct val="100000"/>
              </a:lnSpc>
              <a:spcBef>
                <a:spcPts val="100"/>
              </a:spcBef>
            </a:pPr>
            <a:r>
              <a:rPr spc="-5" dirty="0"/>
              <a:t>Security Council Res. 665  (25 August</a:t>
            </a:r>
            <a:r>
              <a:rPr spc="-10" dirty="0"/>
              <a:t> </a:t>
            </a:r>
            <a:r>
              <a:rPr spc="-5" dirty="0"/>
              <a:t>1990)</a:t>
            </a: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p>
            <a:pPr marL="38100">
              <a:lnSpc>
                <a:spcPts val="2090"/>
              </a:lnSpc>
            </a:pPr>
            <a:fld id="{81D60167-4931-47E6-BA6A-407CBD079E47}" type="slidenum">
              <a:rPr dirty="0"/>
              <a:t>21</a:t>
            </a:fld>
            <a:endParaRPr dirty="0"/>
          </a:p>
        </p:txBody>
      </p:sp>
      <p:sp>
        <p:nvSpPr>
          <p:cNvPr id="3" name="object 3"/>
          <p:cNvSpPr txBox="1"/>
          <p:nvPr/>
        </p:nvSpPr>
        <p:spPr>
          <a:xfrm>
            <a:off x="535940" y="1891029"/>
            <a:ext cx="8007350" cy="3896360"/>
          </a:xfrm>
          <a:prstGeom prst="rect">
            <a:avLst/>
          </a:prstGeom>
        </p:spPr>
        <p:txBody>
          <a:bodyPr vert="horz" wrap="square" lIns="0" tIns="60325" rIns="0" bIns="0" rtlCol="0">
            <a:spAutoFit/>
          </a:bodyPr>
          <a:lstStyle/>
          <a:p>
            <a:pPr marL="355600" marR="5080" indent="-342900">
              <a:lnSpc>
                <a:spcPct val="89900"/>
              </a:lnSpc>
              <a:spcBef>
                <a:spcPts val="475"/>
              </a:spcBef>
              <a:buClr>
                <a:srgbClr val="FFCC00"/>
              </a:buClr>
              <a:buSzPct val="119354"/>
              <a:buChar char="•"/>
              <a:tabLst>
                <a:tab pos="355600" algn="l"/>
              </a:tabLst>
            </a:pPr>
            <a:r>
              <a:rPr sz="3100" spc="-5" dirty="0">
                <a:solidFill>
                  <a:srgbClr val="FFFFFF"/>
                </a:solidFill>
                <a:latin typeface="Arial Unicode MS"/>
                <a:cs typeface="Arial Unicode MS"/>
              </a:rPr>
              <a:t>“</a:t>
            </a:r>
            <a:r>
              <a:rPr sz="3100" spc="-5" dirty="0">
                <a:solidFill>
                  <a:srgbClr val="000000"/>
                </a:solidFill>
                <a:latin typeface="Arial Unicode MS"/>
                <a:cs typeface="Arial Unicode MS"/>
              </a:rPr>
              <a:t>The Security </a:t>
            </a:r>
            <a:r>
              <a:rPr sz="3100" spc="-10" dirty="0">
                <a:solidFill>
                  <a:srgbClr val="000000"/>
                </a:solidFill>
                <a:latin typeface="Arial Unicode MS"/>
                <a:cs typeface="Arial Unicode MS"/>
              </a:rPr>
              <a:t>Council </a:t>
            </a:r>
            <a:r>
              <a:rPr sz="3100" spc="-5" dirty="0">
                <a:solidFill>
                  <a:srgbClr val="000000"/>
                </a:solidFill>
                <a:latin typeface="Arial Unicode MS"/>
                <a:cs typeface="Arial Unicode MS"/>
              </a:rPr>
              <a:t>…1. </a:t>
            </a:r>
            <a:r>
              <a:rPr sz="3100" spc="-10" dirty="0">
                <a:solidFill>
                  <a:srgbClr val="000000"/>
                </a:solidFill>
                <a:latin typeface="Arial Unicode MS"/>
                <a:cs typeface="Arial Unicode MS"/>
              </a:rPr>
              <a:t>Calls upon  </a:t>
            </a:r>
            <a:r>
              <a:rPr sz="3100" spc="-5" dirty="0">
                <a:solidFill>
                  <a:srgbClr val="000000"/>
                </a:solidFill>
                <a:latin typeface="Arial Unicode MS"/>
                <a:cs typeface="Arial Unicode MS"/>
              </a:rPr>
              <a:t>states </a:t>
            </a:r>
            <a:r>
              <a:rPr sz="3100" spc="-10" dirty="0">
                <a:solidFill>
                  <a:srgbClr val="000000"/>
                </a:solidFill>
                <a:latin typeface="Arial Unicode MS"/>
                <a:cs typeface="Arial Unicode MS"/>
              </a:rPr>
              <a:t>…deploying </a:t>
            </a:r>
            <a:r>
              <a:rPr sz="3100" spc="-5" dirty="0">
                <a:solidFill>
                  <a:srgbClr val="000000"/>
                </a:solidFill>
                <a:latin typeface="Arial Unicode MS"/>
                <a:cs typeface="Arial Unicode MS"/>
              </a:rPr>
              <a:t>maritime forces to the  </a:t>
            </a:r>
            <a:r>
              <a:rPr sz="3100" spc="-10" dirty="0">
                <a:solidFill>
                  <a:srgbClr val="000000"/>
                </a:solidFill>
                <a:latin typeface="Arial Unicode MS"/>
                <a:cs typeface="Arial Unicode MS"/>
              </a:rPr>
              <a:t>area </a:t>
            </a:r>
            <a:r>
              <a:rPr sz="3100" dirty="0">
                <a:solidFill>
                  <a:srgbClr val="000000"/>
                </a:solidFill>
                <a:latin typeface="Arial Unicode MS"/>
                <a:cs typeface="Arial Unicode MS"/>
              </a:rPr>
              <a:t>to </a:t>
            </a:r>
            <a:r>
              <a:rPr sz="3100" spc="-5" dirty="0">
                <a:solidFill>
                  <a:srgbClr val="000000"/>
                </a:solidFill>
                <a:latin typeface="Arial Unicode MS"/>
                <a:cs typeface="Arial Unicode MS"/>
              </a:rPr>
              <a:t>use such measures </a:t>
            </a:r>
            <a:r>
              <a:rPr sz="3100" spc="-10" dirty="0">
                <a:solidFill>
                  <a:srgbClr val="000000"/>
                </a:solidFill>
                <a:latin typeface="Arial Unicode MS"/>
                <a:cs typeface="Arial Unicode MS"/>
              </a:rPr>
              <a:t>commensurate  </a:t>
            </a:r>
            <a:r>
              <a:rPr sz="3100" spc="-5" dirty="0">
                <a:solidFill>
                  <a:srgbClr val="000000"/>
                </a:solidFill>
                <a:latin typeface="Arial Unicode MS"/>
                <a:cs typeface="Arial Unicode MS"/>
              </a:rPr>
              <a:t>to the specific </a:t>
            </a:r>
            <a:r>
              <a:rPr sz="3100" spc="-10" dirty="0">
                <a:solidFill>
                  <a:srgbClr val="000000"/>
                </a:solidFill>
                <a:latin typeface="Arial Unicode MS"/>
                <a:cs typeface="Arial Unicode MS"/>
              </a:rPr>
              <a:t>circumstances </a:t>
            </a:r>
            <a:r>
              <a:rPr sz="3100" spc="-5" dirty="0">
                <a:solidFill>
                  <a:srgbClr val="000000"/>
                </a:solidFill>
                <a:latin typeface="Arial Unicode MS"/>
                <a:cs typeface="Arial Unicode MS"/>
              </a:rPr>
              <a:t>as may be  necessary </a:t>
            </a:r>
            <a:r>
              <a:rPr sz="3100" spc="-10" dirty="0">
                <a:solidFill>
                  <a:srgbClr val="000000"/>
                </a:solidFill>
                <a:latin typeface="Arial Unicode MS"/>
                <a:cs typeface="Arial Unicode MS"/>
              </a:rPr>
              <a:t>under </a:t>
            </a:r>
            <a:r>
              <a:rPr sz="3100" spc="-5" dirty="0">
                <a:solidFill>
                  <a:srgbClr val="000000"/>
                </a:solidFill>
                <a:latin typeface="Arial Unicode MS"/>
                <a:cs typeface="Arial Unicode MS"/>
              </a:rPr>
              <a:t>the authority of </a:t>
            </a:r>
            <a:r>
              <a:rPr sz="3100" spc="-10" dirty="0">
                <a:solidFill>
                  <a:srgbClr val="000000"/>
                </a:solidFill>
                <a:latin typeface="Arial Unicode MS"/>
                <a:cs typeface="Arial Unicode MS"/>
              </a:rPr>
              <a:t>the  Security Council </a:t>
            </a:r>
            <a:r>
              <a:rPr sz="3100" dirty="0">
                <a:solidFill>
                  <a:srgbClr val="000000"/>
                </a:solidFill>
                <a:latin typeface="Arial Unicode MS"/>
                <a:cs typeface="Arial Unicode MS"/>
              </a:rPr>
              <a:t>to </a:t>
            </a:r>
            <a:r>
              <a:rPr sz="3100" spc="-10" dirty="0">
                <a:solidFill>
                  <a:srgbClr val="000000"/>
                </a:solidFill>
                <a:latin typeface="Arial Unicode MS"/>
                <a:cs typeface="Arial Unicode MS"/>
              </a:rPr>
              <a:t>halt </a:t>
            </a:r>
            <a:r>
              <a:rPr sz="3100" spc="-5" dirty="0">
                <a:solidFill>
                  <a:srgbClr val="000000"/>
                </a:solidFill>
                <a:latin typeface="Arial Unicode MS"/>
                <a:cs typeface="Arial Unicode MS"/>
              </a:rPr>
              <a:t>all </a:t>
            </a:r>
            <a:r>
              <a:rPr sz="3100" spc="-10" dirty="0">
                <a:solidFill>
                  <a:srgbClr val="000000"/>
                </a:solidFill>
                <a:latin typeface="Arial Unicode MS"/>
                <a:cs typeface="Arial Unicode MS"/>
              </a:rPr>
              <a:t>inward and  outward maritime shipping </a:t>
            </a:r>
            <a:r>
              <a:rPr sz="3100" dirty="0">
                <a:solidFill>
                  <a:srgbClr val="000000"/>
                </a:solidFill>
                <a:latin typeface="Arial Unicode MS"/>
                <a:cs typeface="Arial Unicode MS"/>
              </a:rPr>
              <a:t>… to </a:t>
            </a:r>
            <a:r>
              <a:rPr sz="3100" spc="-5" dirty="0">
                <a:solidFill>
                  <a:srgbClr val="000000"/>
                </a:solidFill>
                <a:latin typeface="Arial Unicode MS"/>
                <a:cs typeface="Arial Unicode MS"/>
              </a:rPr>
              <a:t>inspect and  </a:t>
            </a:r>
            <a:r>
              <a:rPr sz="3100" spc="-10" dirty="0">
                <a:solidFill>
                  <a:srgbClr val="000000"/>
                </a:solidFill>
                <a:latin typeface="Arial Unicode MS"/>
                <a:cs typeface="Arial Unicode MS"/>
              </a:rPr>
              <a:t>verify their cargoes and destinations </a:t>
            </a:r>
            <a:r>
              <a:rPr sz="3100" spc="-5" dirty="0">
                <a:solidFill>
                  <a:srgbClr val="000000"/>
                </a:solidFill>
                <a:latin typeface="Arial Unicode MS"/>
                <a:cs typeface="Arial Unicode MS"/>
              </a:rPr>
              <a:t>to  </a:t>
            </a:r>
            <a:r>
              <a:rPr sz="3100" spc="-10" dirty="0">
                <a:solidFill>
                  <a:srgbClr val="000000"/>
                </a:solidFill>
                <a:latin typeface="Arial Unicode MS"/>
                <a:cs typeface="Arial Unicode MS"/>
              </a:rPr>
              <a:t>ensure </a:t>
            </a:r>
            <a:r>
              <a:rPr sz="3100" spc="-5" dirty="0">
                <a:solidFill>
                  <a:srgbClr val="000000"/>
                </a:solidFill>
                <a:latin typeface="Arial Unicode MS"/>
                <a:cs typeface="Arial Unicode MS"/>
              </a:rPr>
              <a:t>strict </a:t>
            </a:r>
            <a:r>
              <a:rPr sz="3100" spc="-10" dirty="0">
                <a:solidFill>
                  <a:srgbClr val="000000"/>
                </a:solidFill>
                <a:latin typeface="Arial Unicode MS"/>
                <a:cs typeface="Arial Unicode MS"/>
              </a:rPr>
              <a:t>implementation of </a:t>
            </a:r>
            <a:r>
              <a:rPr sz="3100" spc="-5" dirty="0">
                <a:solidFill>
                  <a:srgbClr val="000000"/>
                </a:solidFill>
                <a:latin typeface="Arial Unicode MS"/>
                <a:cs typeface="Arial Unicode MS"/>
              </a:rPr>
              <a:t>Res.</a:t>
            </a:r>
            <a:r>
              <a:rPr sz="3100" spc="10" dirty="0">
                <a:solidFill>
                  <a:srgbClr val="000000"/>
                </a:solidFill>
                <a:latin typeface="Arial Unicode MS"/>
                <a:cs typeface="Arial Unicode MS"/>
              </a:rPr>
              <a:t> </a:t>
            </a:r>
            <a:r>
              <a:rPr sz="3100" spc="-5" dirty="0">
                <a:solidFill>
                  <a:srgbClr val="000000"/>
                </a:solidFill>
                <a:latin typeface="Arial Unicode MS"/>
                <a:cs typeface="Arial Unicode MS"/>
              </a:rPr>
              <a:t>661.”</a:t>
            </a:r>
            <a:endParaRPr sz="3100" dirty="0">
              <a:solidFill>
                <a:srgbClr val="000000"/>
              </a:solidFill>
              <a:latin typeface="Arial Unicode MS"/>
              <a:cs typeface="Arial Unicode MS"/>
            </a:endParaRPr>
          </a:p>
        </p:txBody>
      </p:sp>
    </p:spTree>
    <p:extLst>
      <p:ext uri="{BB962C8B-B14F-4D97-AF65-F5344CB8AC3E}">
        <p14:creationId xmlns:p14="http://schemas.microsoft.com/office/powerpoint/2010/main" val="36240679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940" y="300990"/>
            <a:ext cx="6455410" cy="1366520"/>
          </a:xfrm>
          <a:prstGeom prst="rect">
            <a:avLst/>
          </a:prstGeom>
        </p:spPr>
        <p:txBody>
          <a:bodyPr vert="horz" wrap="square" lIns="0" tIns="12700" rIns="0" bIns="0" rtlCol="0">
            <a:spAutoFit/>
          </a:bodyPr>
          <a:lstStyle/>
          <a:p>
            <a:pPr marL="12700" marR="5080">
              <a:lnSpc>
                <a:spcPct val="100000"/>
              </a:lnSpc>
              <a:spcBef>
                <a:spcPts val="100"/>
              </a:spcBef>
            </a:pPr>
            <a:r>
              <a:rPr spc="-5" dirty="0"/>
              <a:t>Security Council Res. 678  (29 November</a:t>
            </a:r>
            <a:r>
              <a:rPr spc="-30" dirty="0"/>
              <a:t> </a:t>
            </a:r>
            <a:r>
              <a:rPr spc="-5" dirty="0"/>
              <a:t>1990)</a:t>
            </a: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p>
            <a:pPr marL="38100">
              <a:lnSpc>
                <a:spcPts val="2090"/>
              </a:lnSpc>
            </a:pPr>
            <a:fld id="{81D60167-4931-47E6-BA6A-407CBD079E47}" type="slidenum">
              <a:rPr dirty="0"/>
              <a:t>22</a:t>
            </a:fld>
            <a:endParaRPr dirty="0"/>
          </a:p>
        </p:txBody>
      </p:sp>
      <p:sp>
        <p:nvSpPr>
          <p:cNvPr id="3" name="object 3"/>
          <p:cNvSpPr txBox="1"/>
          <p:nvPr/>
        </p:nvSpPr>
        <p:spPr>
          <a:xfrm>
            <a:off x="535940" y="1838959"/>
            <a:ext cx="8007350" cy="3847422"/>
          </a:xfrm>
          <a:prstGeom prst="rect">
            <a:avLst/>
          </a:prstGeom>
        </p:spPr>
        <p:txBody>
          <a:bodyPr vert="horz" wrap="square" lIns="0" tIns="63500" rIns="0" bIns="0" rtlCol="0">
            <a:spAutoFit/>
          </a:bodyPr>
          <a:lstStyle/>
          <a:p>
            <a:pPr marL="355600" indent="-342900">
              <a:lnSpc>
                <a:spcPct val="100000"/>
              </a:lnSpc>
              <a:spcBef>
                <a:spcPts val="500"/>
              </a:spcBef>
              <a:buClr>
                <a:srgbClr val="FFCC00"/>
              </a:buClr>
              <a:buSzPct val="120312"/>
              <a:buChar char="•"/>
              <a:tabLst>
                <a:tab pos="355600" algn="l"/>
              </a:tabLst>
            </a:pPr>
            <a:r>
              <a:rPr sz="3200" spc="-5" dirty="0">
                <a:solidFill>
                  <a:srgbClr val="000000"/>
                </a:solidFill>
                <a:latin typeface="Arial Unicode MS"/>
                <a:cs typeface="Arial Unicode MS"/>
              </a:rPr>
              <a:t>“The Security</a:t>
            </a:r>
            <a:r>
              <a:rPr sz="3200" dirty="0">
                <a:solidFill>
                  <a:srgbClr val="000000"/>
                </a:solidFill>
                <a:latin typeface="Arial Unicode MS"/>
                <a:cs typeface="Arial Unicode MS"/>
              </a:rPr>
              <a:t> Council:</a:t>
            </a:r>
          </a:p>
          <a:p>
            <a:pPr marL="755650" marR="222885" lvl="1" indent="-285750">
              <a:lnSpc>
                <a:spcPts val="3030"/>
              </a:lnSpc>
              <a:spcBef>
                <a:spcPts val="725"/>
              </a:spcBef>
              <a:buChar char="–"/>
              <a:tabLst>
                <a:tab pos="755650" algn="l"/>
              </a:tabLst>
            </a:pPr>
            <a:r>
              <a:rPr sz="2800" spc="-5" dirty="0">
                <a:solidFill>
                  <a:srgbClr val="000000"/>
                </a:solidFill>
                <a:latin typeface="Arial Unicode MS"/>
                <a:cs typeface="Arial Unicode MS"/>
              </a:rPr>
              <a:t>Recalling and reaffirming its resolutions 660,  661, 662, 664, 665, 666, 667, 669, 670,</a:t>
            </a:r>
            <a:r>
              <a:rPr sz="2800" spc="-25" dirty="0">
                <a:solidFill>
                  <a:srgbClr val="000000"/>
                </a:solidFill>
                <a:latin typeface="Arial Unicode MS"/>
                <a:cs typeface="Arial Unicode MS"/>
              </a:rPr>
              <a:t> </a:t>
            </a:r>
            <a:r>
              <a:rPr sz="2800" spc="-5" dirty="0">
                <a:solidFill>
                  <a:srgbClr val="000000"/>
                </a:solidFill>
                <a:latin typeface="Arial Unicode MS"/>
                <a:cs typeface="Arial Unicode MS"/>
              </a:rPr>
              <a:t>674,</a:t>
            </a:r>
            <a:endParaRPr sz="2800" dirty="0">
              <a:solidFill>
                <a:srgbClr val="000000"/>
              </a:solidFill>
              <a:latin typeface="Arial Unicode MS"/>
              <a:cs typeface="Arial Unicode MS"/>
            </a:endParaRPr>
          </a:p>
          <a:p>
            <a:pPr marL="755650">
              <a:lnSpc>
                <a:spcPts val="2975"/>
              </a:lnSpc>
            </a:pPr>
            <a:r>
              <a:rPr sz="2800" spc="-5" dirty="0">
                <a:solidFill>
                  <a:srgbClr val="000000"/>
                </a:solidFill>
                <a:latin typeface="Arial Unicode MS"/>
                <a:cs typeface="Arial Unicode MS"/>
              </a:rPr>
              <a:t>and 667,</a:t>
            </a:r>
            <a:endParaRPr sz="2800" dirty="0">
              <a:solidFill>
                <a:srgbClr val="000000"/>
              </a:solidFill>
              <a:latin typeface="Arial Unicode MS"/>
              <a:cs typeface="Arial Unicode MS"/>
            </a:endParaRPr>
          </a:p>
          <a:p>
            <a:pPr marL="755650" marR="5080" lvl="1" indent="-285750">
              <a:lnSpc>
                <a:spcPts val="3020"/>
              </a:lnSpc>
              <a:spcBef>
                <a:spcPts val="745"/>
              </a:spcBef>
              <a:buChar char="–"/>
              <a:tabLst>
                <a:tab pos="755650" algn="l"/>
              </a:tabLst>
            </a:pPr>
            <a:r>
              <a:rPr sz="2800" spc="-5" dirty="0">
                <a:solidFill>
                  <a:srgbClr val="000000"/>
                </a:solidFill>
                <a:latin typeface="Arial Unicode MS"/>
                <a:cs typeface="Arial Unicode MS"/>
              </a:rPr>
              <a:t>Noting that, despite all efforts by the United  Nations, </a:t>
            </a:r>
            <a:r>
              <a:rPr sz="2800" dirty="0">
                <a:solidFill>
                  <a:srgbClr val="000000"/>
                </a:solidFill>
                <a:latin typeface="Arial Unicode MS"/>
                <a:cs typeface="Arial Unicode MS"/>
              </a:rPr>
              <a:t>Iraq </a:t>
            </a:r>
            <a:r>
              <a:rPr sz="2800" spc="-5" dirty="0">
                <a:solidFill>
                  <a:srgbClr val="000000"/>
                </a:solidFill>
                <a:latin typeface="Arial Unicode MS"/>
                <a:cs typeface="Arial Unicode MS"/>
              </a:rPr>
              <a:t>refuses </a:t>
            </a:r>
            <a:r>
              <a:rPr sz="2800" dirty="0">
                <a:solidFill>
                  <a:srgbClr val="000000"/>
                </a:solidFill>
                <a:latin typeface="Arial Unicode MS"/>
                <a:cs typeface="Arial Unicode MS"/>
              </a:rPr>
              <a:t>to </a:t>
            </a:r>
            <a:r>
              <a:rPr sz="2800" spc="-5" dirty="0">
                <a:solidFill>
                  <a:srgbClr val="000000"/>
                </a:solidFill>
                <a:latin typeface="Arial Unicode MS"/>
                <a:cs typeface="Arial Unicode MS"/>
              </a:rPr>
              <a:t>comply with </a:t>
            </a:r>
            <a:r>
              <a:rPr sz="2800" dirty="0">
                <a:solidFill>
                  <a:srgbClr val="000000"/>
                </a:solidFill>
                <a:latin typeface="Arial Unicode MS"/>
                <a:cs typeface="Arial Unicode MS"/>
              </a:rPr>
              <a:t>its  </a:t>
            </a:r>
            <a:r>
              <a:rPr sz="2800" spc="-5" dirty="0">
                <a:solidFill>
                  <a:srgbClr val="000000"/>
                </a:solidFill>
                <a:latin typeface="Arial Unicode MS"/>
                <a:cs typeface="Arial Unicode MS"/>
              </a:rPr>
              <a:t>obligations </a:t>
            </a:r>
            <a:r>
              <a:rPr sz="2800" dirty="0">
                <a:solidFill>
                  <a:srgbClr val="000000"/>
                </a:solidFill>
                <a:latin typeface="Arial Unicode MS"/>
                <a:cs typeface="Arial Unicode MS"/>
              </a:rPr>
              <a:t>to </a:t>
            </a:r>
            <a:r>
              <a:rPr sz="2800" spc="-5" dirty="0">
                <a:solidFill>
                  <a:srgbClr val="000000"/>
                </a:solidFill>
                <a:latin typeface="Arial Unicode MS"/>
                <a:cs typeface="Arial Unicode MS"/>
              </a:rPr>
              <a:t>implement resolution 660  </a:t>
            </a:r>
            <a:r>
              <a:rPr sz="2800" dirty="0">
                <a:solidFill>
                  <a:srgbClr val="000000"/>
                </a:solidFill>
                <a:latin typeface="Arial Unicode MS"/>
                <a:cs typeface="Arial Unicode MS"/>
              </a:rPr>
              <a:t>(1990) </a:t>
            </a:r>
            <a:r>
              <a:rPr sz="2800" spc="-5" dirty="0">
                <a:solidFill>
                  <a:srgbClr val="000000"/>
                </a:solidFill>
                <a:latin typeface="Arial Unicode MS"/>
                <a:cs typeface="Arial Unicode MS"/>
              </a:rPr>
              <a:t>and subsequent resolutions, in flagrant  contempt of the Council</a:t>
            </a:r>
            <a:r>
              <a:rPr sz="2800" spc="10" dirty="0">
                <a:solidFill>
                  <a:srgbClr val="000000"/>
                </a:solidFill>
                <a:latin typeface="Arial Unicode MS"/>
                <a:cs typeface="Arial Unicode MS"/>
              </a:rPr>
              <a:t> </a:t>
            </a:r>
            <a:r>
              <a:rPr sz="2800" spc="-10" dirty="0">
                <a:solidFill>
                  <a:srgbClr val="000000"/>
                </a:solidFill>
                <a:latin typeface="Arial Unicode MS"/>
                <a:cs typeface="Arial Unicode MS"/>
              </a:rPr>
              <a:t>…”</a:t>
            </a:r>
            <a:endParaRPr sz="2800" dirty="0">
              <a:solidFill>
                <a:srgbClr val="000000"/>
              </a:solidFill>
              <a:latin typeface="Arial Unicode MS"/>
              <a:cs typeface="Arial Unicode MS"/>
            </a:endParaRPr>
          </a:p>
        </p:txBody>
      </p:sp>
    </p:spTree>
    <p:extLst>
      <p:ext uri="{BB962C8B-B14F-4D97-AF65-F5344CB8AC3E}">
        <p14:creationId xmlns:p14="http://schemas.microsoft.com/office/powerpoint/2010/main" val="38727457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940" y="361950"/>
            <a:ext cx="5864860" cy="1244600"/>
          </a:xfrm>
          <a:prstGeom prst="rect">
            <a:avLst/>
          </a:prstGeom>
        </p:spPr>
        <p:txBody>
          <a:bodyPr vert="horz" wrap="square" lIns="0" tIns="12700" rIns="0" bIns="0" rtlCol="0">
            <a:spAutoFit/>
          </a:bodyPr>
          <a:lstStyle/>
          <a:p>
            <a:pPr marL="12700" marR="5080">
              <a:lnSpc>
                <a:spcPct val="100000"/>
              </a:lnSpc>
              <a:spcBef>
                <a:spcPts val="100"/>
              </a:spcBef>
              <a:tabLst>
                <a:tab pos="886460" algn="l"/>
              </a:tabLst>
            </a:pPr>
            <a:r>
              <a:rPr sz="4000" spc="-5" dirty="0"/>
              <a:t>Security </a:t>
            </a:r>
            <a:r>
              <a:rPr sz="4000" spc="-10" dirty="0"/>
              <a:t>Council </a:t>
            </a:r>
            <a:r>
              <a:rPr sz="4000" spc="-5" dirty="0"/>
              <a:t>Res. 678  (29	November</a:t>
            </a:r>
            <a:r>
              <a:rPr sz="4000" spc="-20" dirty="0"/>
              <a:t> </a:t>
            </a:r>
            <a:r>
              <a:rPr sz="4000" spc="-5" dirty="0"/>
              <a:t>1990)</a:t>
            </a:r>
            <a:endParaRPr sz="4000"/>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p>
            <a:pPr marL="38100">
              <a:lnSpc>
                <a:spcPts val="2090"/>
              </a:lnSpc>
            </a:pPr>
            <a:fld id="{81D60167-4931-47E6-BA6A-407CBD079E47}" type="slidenum">
              <a:rPr dirty="0"/>
              <a:t>23</a:t>
            </a:fld>
            <a:endParaRPr dirty="0"/>
          </a:p>
        </p:txBody>
      </p:sp>
      <p:sp>
        <p:nvSpPr>
          <p:cNvPr id="3" name="object 3"/>
          <p:cNvSpPr txBox="1"/>
          <p:nvPr/>
        </p:nvSpPr>
        <p:spPr>
          <a:xfrm>
            <a:off x="535940" y="1938020"/>
            <a:ext cx="8005445" cy="3221990"/>
          </a:xfrm>
          <a:prstGeom prst="rect">
            <a:avLst/>
          </a:prstGeom>
        </p:spPr>
        <p:txBody>
          <a:bodyPr vert="horz" wrap="square" lIns="0" tIns="12700" rIns="0" bIns="0" rtlCol="0">
            <a:spAutoFit/>
          </a:bodyPr>
          <a:lstStyle/>
          <a:p>
            <a:pPr marL="355600" marR="5080" indent="-342900">
              <a:lnSpc>
                <a:spcPct val="100000"/>
              </a:lnSpc>
              <a:spcBef>
                <a:spcPts val="100"/>
              </a:spcBef>
              <a:buClr>
                <a:srgbClr val="FFCC00"/>
              </a:buClr>
              <a:buSzPct val="120312"/>
              <a:buChar char="•"/>
              <a:tabLst>
                <a:tab pos="355600" algn="l"/>
              </a:tabLst>
            </a:pPr>
            <a:r>
              <a:rPr sz="3200" spc="-5" dirty="0">
                <a:solidFill>
                  <a:srgbClr val="000000"/>
                </a:solidFill>
                <a:latin typeface="Arial Unicode MS"/>
                <a:cs typeface="Arial Unicode MS"/>
              </a:rPr>
              <a:t>“Acting </a:t>
            </a:r>
            <a:r>
              <a:rPr sz="3200" dirty="0">
                <a:solidFill>
                  <a:srgbClr val="000000"/>
                </a:solidFill>
                <a:latin typeface="Arial Unicode MS"/>
                <a:cs typeface="Arial Unicode MS"/>
              </a:rPr>
              <a:t>under </a:t>
            </a:r>
            <a:r>
              <a:rPr sz="3200" spc="-5" dirty="0">
                <a:solidFill>
                  <a:srgbClr val="000000"/>
                </a:solidFill>
                <a:latin typeface="Arial Unicode MS"/>
                <a:cs typeface="Arial Unicode MS"/>
              </a:rPr>
              <a:t>Chapter VII </a:t>
            </a:r>
            <a:r>
              <a:rPr sz="3200" dirty="0">
                <a:solidFill>
                  <a:srgbClr val="000000"/>
                </a:solidFill>
                <a:latin typeface="Arial Unicode MS"/>
                <a:cs typeface="Arial Unicode MS"/>
              </a:rPr>
              <a:t>of </a:t>
            </a:r>
            <a:r>
              <a:rPr sz="3200" spc="-5" dirty="0">
                <a:solidFill>
                  <a:srgbClr val="000000"/>
                </a:solidFill>
                <a:latin typeface="Arial Unicode MS"/>
                <a:cs typeface="Arial Unicode MS"/>
              </a:rPr>
              <a:t>the </a:t>
            </a:r>
            <a:r>
              <a:rPr sz="3200" dirty="0">
                <a:solidFill>
                  <a:srgbClr val="000000"/>
                </a:solidFill>
                <a:latin typeface="Arial Unicode MS"/>
                <a:cs typeface="Arial Unicode MS"/>
              </a:rPr>
              <a:t>Charter of  </a:t>
            </a:r>
            <a:r>
              <a:rPr sz="3200" spc="-5" dirty="0">
                <a:solidFill>
                  <a:srgbClr val="000000"/>
                </a:solidFill>
                <a:latin typeface="Arial Unicode MS"/>
                <a:cs typeface="Arial Unicode MS"/>
              </a:rPr>
              <a:t>the United</a:t>
            </a:r>
            <a:r>
              <a:rPr sz="3200" dirty="0">
                <a:solidFill>
                  <a:srgbClr val="000000"/>
                </a:solidFill>
                <a:latin typeface="Arial Unicode MS"/>
                <a:cs typeface="Arial Unicode MS"/>
              </a:rPr>
              <a:t> </a:t>
            </a:r>
            <a:r>
              <a:rPr sz="3200" spc="-5" dirty="0">
                <a:solidFill>
                  <a:srgbClr val="000000"/>
                </a:solidFill>
                <a:latin typeface="Arial Unicode MS"/>
                <a:cs typeface="Arial Unicode MS"/>
              </a:rPr>
              <a:t>Nations,</a:t>
            </a:r>
            <a:endParaRPr sz="3200" dirty="0">
              <a:solidFill>
                <a:srgbClr val="000000"/>
              </a:solidFill>
              <a:latin typeface="Arial Unicode MS"/>
              <a:cs typeface="Arial Unicode MS"/>
            </a:endParaRPr>
          </a:p>
          <a:p>
            <a:pPr marL="755650" marR="124460" indent="-285750">
              <a:lnSpc>
                <a:spcPct val="99900"/>
              </a:lnSpc>
              <a:spcBef>
                <a:spcPts val="700"/>
              </a:spcBef>
            </a:pPr>
            <a:r>
              <a:rPr sz="2800" dirty="0">
                <a:solidFill>
                  <a:srgbClr val="000000"/>
                </a:solidFill>
                <a:latin typeface="Arial Unicode MS"/>
                <a:cs typeface="Arial Unicode MS"/>
              </a:rPr>
              <a:t>– </a:t>
            </a:r>
            <a:r>
              <a:rPr sz="2800" spc="-5" dirty="0">
                <a:solidFill>
                  <a:srgbClr val="000000"/>
                </a:solidFill>
                <a:latin typeface="Arial Unicode MS"/>
                <a:cs typeface="Arial Unicode MS"/>
              </a:rPr>
              <a:t>1. </a:t>
            </a:r>
            <a:r>
              <a:rPr sz="2800" spc="-10" dirty="0">
                <a:solidFill>
                  <a:srgbClr val="000000"/>
                </a:solidFill>
                <a:latin typeface="Arial Unicode MS"/>
                <a:cs typeface="Arial Unicode MS"/>
              </a:rPr>
              <a:t>Demands </a:t>
            </a:r>
            <a:r>
              <a:rPr sz="2800" dirty="0">
                <a:solidFill>
                  <a:srgbClr val="000000"/>
                </a:solidFill>
                <a:latin typeface="Arial Unicode MS"/>
                <a:cs typeface="Arial Unicode MS"/>
              </a:rPr>
              <a:t>that </a:t>
            </a:r>
            <a:r>
              <a:rPr sz="2800" spc="-5" dirty="0">
                <a:solidFill>
                  <a:srgbClr val="000000"/>
                </a:solidFill>
                <a:latin typeface="Arial Unicode MS"/>
                <a:cs typeface="Arial Unicode MS"/>
              </a:rPr>
              <a:t>Iraq comply fully with </a:t>
            </a:r>
            <a:r>
              <a:rPr sz="2800" dirty="0">
                <a:solidFill>
                  <a:srgbClr val="000000"/>
                </a:solidFill>
                <a:latin typeface="Arial Unicode MS"/>
                <a:cs typeface="Arial Unicode MS"/>
              </a:rPr>
              <a:t>… </a:t>
            </a:r>
            <a:r>
              <a:rPr sz="2800" spc="-5" dirty="0">
                <a:solidFill>
                  <a:srgbClr val="000000"/>
                </a:solidFill>
                <a:latin typeface="Arial Unicode MS"/>
                <a:cs typeface="Arial Unicode MS"/>
              </a:rPr>
              <a:t>all  relevant resolutions and decides, while  maintaining all its decisions, </a:t>
            </a:r>
            <a:r>
              <a:rPr sz="2800" dirty="0">
                <a:solidFill>
                  <a:srgbClr val="000000"/>
                </a:solidFill>
                <a:latin typeface="Arial Unicode MS"/>
                <a:cs typeface="Arial Unicode MS"/>
              </a:rPr>
              <a:t>to </a:t>
            </a:r>
            <a:r>
              <a:rPr sz="2800" spc="-5" dirty="0">
                <a:solidFill>
                  <a:srgbClr val="000000"/>
                </a:solidFill>
                <a:latin typeface="Arial Unicode MS"/>
                <a:cs typeface="Arial Unicode MS"/>
              </a:rPr>
              <a:t>allow Iraq </a:t>
            </a:r>
            <a:r>
              <a:rPr sz="2800" spc="-10" dirty="0">
                <a:solidFill>
                  <a:srgbClr val="000000"/>
                </a:solidFill>
                <a:latin typeface="Arial Unicode MS"/>
                <a:cs typeface="Arial Unicode MS"/>
              </a:rPr>
              <a:t>one  </a:t>
            </a:r>
            <a:r>
              <a:rPr sz="2800" spc="-5" dirty="0">
                <a:solidFill>
                  <a:srgbClr val="000000"/>
                </a:solidFill>
                <a:latin typeface="Arial Unicode MS"/>
                <a:cs typeface="Arial Unicode MS"/>
              </a:rPr>
              <a:t>final opportunity as </a:t>
            </a:r>
            <a:r>
              <a:rPr sz="2800" dirty="0">
                <a:solidFill>
                  <a:srgbClr val="000000"/>
                </a:solidFill>
                <a:latin typeface="Arial Unicode MS"/>
                <a:cs typeface="Arial Unicode MS"/>
              </a:rPr>
              <a:t>a </a:t>
            </a:r>
            <a:r>
              <a:rPr sz="2800" spc="-5" dirty="0">
                <a:solidFill>
                  <a:srgbClr val="000000"/>
                </a:solidFill>
                <a:latin typeface="Arial Unicode MS"/>
                <a:cs typeface="Arial Unicode MS"/>
              </a:rPr>
              <a:t>pause of good will </a:t>
            </a:r>
            <a:r>
              <a:rPr sz="2800" dirty="0">
                <a:solidFill>
                  <a:srgbClr val="000000"/>
                </a:solidFill>
                <a:latin typeface="Arial Unicode MS"/>
                <a:cs typeface="Arial Unicode MS"/>
              </a:rPr>
              <a:t>to </a:t>
            </a:r>
            <a:r>
              <a:rPr sz="2800" spc="-5" dirty="0">
                <a:solidFill>
                  <a:srgbClr val="000000"/>
                </a:solidFill>
                <a:latin typeface="Arial Unicode MS"/>
                <a:cs typeface="Arial Unicode MS"/>
              </a:rPr>
              <a:t>do  </a:t>
            </a:r>
            <a:r>
              <a:rPr sz="2800" dirty="0">
                <a:solidFill>
                  <a:srgbClr val="000000"/>
                </a:solidFill>
                <a:latin typeface="Arial Unicode MS"/>
                <a:cs typeface="Arial Unicode MS"/>
              </a:rPr>
              <a:t>so;</a:t>
            </a:r>
          </a:p>
        </p:txBody>
      </p:sp>
    </p:spTree>
    <p:extLst>
      <p:ext uri="{BB962C8B-B14F-4D97-AF65-F5344CB8AC3E}">
        <p14:creationId xmlns:p14="http://schemas.microsoft.com/office/powerpoint/2010/main" val="28632123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940" y="361950"/>
            <a:ext cx="5864860" cy="1244600"/>
          </a:xfrm>
          <a:prstGeom prst="rect">
            <a:avLst/>
          </a:prstGeom>
        </p:spPr>
        <p:txBody>
          <a:bodyPr vert="horz" wrap="square" lIns="0" tIns="12700" rIns="0" bIns="0" rtlCol="0">
            <a:spAutoFit/>
          </a:bodyPr>
          <a:lstStyle/>
          <a:p>
            <a:pPr marL="12700" marR="5080">
              <a:lnSpc>
                <a:spcPct val="100000"/>
              </a:lnSpc>
              <a:spcBef>
                <a:spcPts val="100"/>
              </a:spcBef>
              <a:tabLst>
                <a:tab pos="886460" algn="l"/>
              </a:tabLst>
            </a:pPr>
            <a:r>
              <a:rPr sz="4000" spc="-5" dirty="0"/>
              <a:t>Security </a:t>
            </a:r>
            <a:r>
              <a:rPr sz="4000" spc="-10" dirty="0"/>
              <a:t>Council </a:t>
            </a:r>
            <a:r>
              <a:rPr sz="4000" spc="-5" dirty="0"/>
              <a:t>Res. 678  (29	November</a:t>
            </a:r>
            <a:r>
              <a:rPr sz="4000" spc="-20" dirty="0"/>
              <a:t> </a:t>
            </a:r>
            <a:r>
              <a:rPr sz="4000" spc="-5" dirty="0"/>
              <a:t>1990)</a:t>
            </a:r>
            <a:endParaRPr sz="4000"/>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p>
            <a:pPr marL="38100">
              <a:lnSpc>
                <a:spcPts val="2090"/>
              </a:lnSpc>
            </a:pPr>
            <a:fld id="{81D60167-4931-47E6-BA6A-407CBD079E47}" type="slidenum">
              <a:rPr dirty="0"/>
              <a:t>24</a:t>
            </a:fld>
            <a:endParaRPr dirty="0"/>
          </a:p>
        </p:txBody>
      </p:sp>
      <p:sp>
        <p:nvSpPr>
          <p:cNvPr id="3" name="object 3"/>
          <p:cNvSpPr txBox="1"/>
          <p:nvPr/>
        </p:nvSpPr>
        <p:spPr>
          <a:xfrm>
            <a:off x="535940" y="1889759"/>
            <a:ext cx="7964170" cy="4020820"/>
          </a:xfrm>
          <a:prstGeom prst="rect">
            <a:avLst/>
          </a:prstGeom>
        </p:spPr>
        <p:txBody>
          <a:bodyPr vert="horz" wrap="square" lIns="0" tIns="61594" rIns="0" bIns="0" rtlCol="0">
            <a:spAutoFit/>
          </a:bodyPr>
          <a:lstStyle/>
          <a:p>
            <a:pPr marL="355600" marR="5080" indent="-342900">
              <a:lnSpc>
                <a:spcPct val="89900"/>
              </a:lnSpc>
              <a:spcBef>
                <a:spcPts val="484"/>
              </a:spcBef>
            </a:pPr>
            <a:r>
              <a:rPr sz="3200" dirty="0">
                <a:latin typeface="Arial Unicode MS"/>
                <a:cs typeface="Arial Unicode MS"/>
              </a:rPr>
              <a:t>“2. Authorizes Member </a:t>
            </a:r>
            <a:r>
              <a:rPr sz="3200" spc="-5" dirty="0">
                <a:latin typeface="Arial Unicode MS"/>
                <a:cs typeface="Arial Unicode MS"/>
              </a:rPr>
              <a:t>States </a:t>
            </a:r>
            <a:r>
              <a:rPr sz="3200" dirty="0">
                <a:latin typeface="Arial Unicode MS"/>
                <a:cs typeface="Arial Unicode MS"/>
              </a:rPr>
              <a:t>cooperating  </a:t>
            </a:r>
            <a:r>
              <a:rPr sz="3200" spc="-5" dirty="0">
                <a:latin typeface="Arial Unicode MS"/>
                <a:cs typeface="Arial Unicode MS"/>
              </a:rPr>
              <a:t>with the </a:t>
            </a:r>
            <a:r>
              <a:rPr sz="3200" dirty="0">
                <a:latin typeface="Arial Unicode MS"/>
                <a:cs typeface="Arial Unicode MS"/>
              </a:rPr>
              <a:t>Government of </a:t>
            </a:r>
            <a:r>
              <a:rPr sz="3200" spc="-5" dirty="0">
                <a:latin typeface="Arial Unicode MS"/>
                <a:cs typeface="Arial Unicode MS"/>
              </a:rPr>
              <a:t>Kuwait, </a:t>
            </a:r>
            <a:r>
              <a:rPr sz="3200" dirty="0">
                <a:latin typeface="Arial Unicode MS"/>
                <a:cs typeface="Arial Unicode MS"/>
              </a:rPr>
              <a:t>unless  </a:t>
            </a:r>
            <a:r>
              <a:rPr sz="3200" spc="-5" dirty="0">
                <a:latin typeface="Arial Unicode MS"/>
                <a:cs typeface="Arial Unicode MS"/>
              </a:rPr>
              <a:t>Iraq </a:t>
            </a:r>
            <a:r>
              <a:rPr sz="3200" dirty="0">
                <a:latin typeface="Arial Unicode MS"/>
                <a:cs typeface="Arial Unicode MS"/>
              </a:rPr>
              <a:t>on or </a:t>
            </a:r>
            <a:r>
              <a:rPr sz="3200" spc="-5" dirty="0">
                <a:latin typeface="Arial Unicode MS"/>
                <a:cs typeface="Arial Unicode MS"/>
              </a:rPr>
              <a:t>before </a:t>
            </a:r>
            <a:r>
              <a:rPr sz="3200" dirty="0">
                <a:latin typeface="Arial Unicode MS"/>
                <a:cs typeface="Arial Unicode MS"/>
              </a:rPr>
              <a:t>January 15, 1991, </a:t>
            </a:r>
            <a:r>
              <a:rPr sz="3200" spc="-5" dirty="0">
                <a:latin typeface="Arial Unicode MS"/>
                <a:cs typeface="Arial Unicode MS"/>
              </a:rPr>
              <a:t>fully  implements </a:t>
            </a:r>
            <a:r>
              <a:rPr sz="3200" dirty="0">
                <a:latin typeface="Arial Unicode MS"/>
                <a:cs typeface="Arial Unicode MS"/>
              </a:rPr>
              <a:t>… </a:t>
            </a:r>
            <a:r>
              <a:rPr sz="3200" spc="-5" dirty="0">
                <a:latin typeface="Arial Unicode MS"/>
                <a:cs typeface="Arial Unicode MS"/>
              </a:rPr>
              <a:t>the </a:t>
            </a:r>
            <a:r>
              <a:rPr sz="3200" dirty="0">
                <a:latin typeface="Arial Unicode MS"/>
                <a:cs typeface="Arial Unicode MS"/>
              </a:rPr>
              <a:t>foregoing </a:t>
            </a:r>
            <a:r>
              <a:rPr sz="3200" spc="-5" dirty="0">
                <a:latin typeface="Arial Unicode MS"/>
                <a:cs typeface="Arial Unicode MS"/>
              </a:rPr>
              <a:t>resolutions,  to </a:t>
            </a:r>
            <a:r>
              <a:rPr sz="3200" dirty="0">
                <a:latin typeface="Arial Unicode MS"/>
                <a:cs typeface="Arial Unicode MS"/>
              </a:rPr>
              <a:t>use all necessary </a:t>
            </a:r>
            <a:r>
              <a:rPr sz="3200" spc="-5" dirty="0">
                <a:latin typeface="Arial Unicode MS"/>
                <a:cs typeface="Arial Unicode MS"/>
              </a:rPr>
              <a:t>means to </a:t>
            </a:r>
            <a:r>
              <a:rPr sz="3200" dirty="0">
                <a:latin typeface="Arial Unicode MS"/>
                <a:cs typeface="Arial Unicode MS"/>
              </a:rPr>
              <a:t>uphold and  </a:t>
            </a:r>
            <a:r>
              <a:rPr sz="3200" spc="-5" dirty="0">
                <a:latin typeface="Arial Unicode MS"/>
                <a:cs typeface="Arial Unicode MS"/>
              </a:rPr>
              <a:t>implement Security </a:t>
            </a:r>
            <a:r>
              <a:rPr sz="3200" dirty="0">
                <a:latin typeface="Arial Unicode MS"/>
                <a:cs typeface="Arial Unicode MS"/>
              </a:rPr>
              <a:t>Council </a:t>
            </a:r>
            <a:r>
              <a:rPr sz="3200" spc="-5" dirty="0">
                <a:latin typeface="Arial Unicode MS"/>
                <a:cs typeface="Arial Unicode MS"/>
              </a:rPr>
              <a:t>resolution </a:t>
            </a:r>
            <a:r>
              <a:rPr sz="3200" dirty="0">
                <a:latin typeface="Arial Unicode MS"/>
                <a:cs typeface="Arial Unicode MS"/>
              </a:rPr>
              <a:t>660  and all subsequent relevant </a:t>
            </a:r>
            <a:r>
              <a:rPr sz="3200" spc="-5" dirty="0">
                <a:latin typeface="Arial Unicode MS"/>
                <a:cs typeface="Arial Unicode MS"/>
              </a:rPr>
              <a:t>resolutions  </a:t>
            </a:r>
            <a:r>
              <a:rPr sz="3200" dirty="0">
                <a:latin typeface="Arial Unicode MS"/>
                <a:cs typeface="Arial Unicode MS"/>
              </a:rPr>
              <a:t>and </a:t>
            </a:r>
            <a:r>
              <a:rPr sz="3200" spc="-5" dirty="0">
                <a:latin typeface="Arial Unicode MS"/>
                <a:cs typeface="Arial Unicode MS"/>
              </a:rPr>
              <a:t>to restore international </a:t>
            </a:r>
            <a:r>
              <a:rPr sz="3200" dirty="0">
                <a:latin typeface="Arial Unicode MS"/>
                <a:cs typeface="Arial Unicode MS"/>
              </a:rPr>
              <a:t>peace </a:t>
            </a:r>
            <a:r>
              <a:rPr sz="3200" spc="-5" dirty="0">
                <a:latin typeface="Arial Unicode MS"/>
                <a:cs typeface="Arial Unicode MS"/>
              </a:rPr>
              <a:t>and  </a:t>
            </a:r>
            <a:r>
              <a:rPr sz="3200" dirty="0">
                <a:latin typeface="Arial Unicode MS"/>
                <a:cs typeface="Arial Unicode MS"/>
              </a:rPr>
              <a:t>security </a:t>
            </a:r>
            <a:r>
              <a:rPr sz="3200" spc="-5" dirty="0">
                <a:latin typeface="Arial Unicode MS"/>
                <a:cs typeface="Arial Unicode MS"/>
              </a:rPr>
              <a:t>in the </a:t>
            </a:r>
            <a:r>
              <a:rPr sz="3200" dirty="0">
                <a:latin typeface="Arial Unicode MS"/>
                <a:cs typeface="Arial Unicode MS"/>
              </a:rPr>
              <a:t>area;</a:t>
            </a:r>
            <a:r>
              <a:rPr sz="3200" spc="-20" dirty="0">
                <a:latin typeface="Arial Unicode MS"/>
                <a:cs typeface="Arial Unicode MS"/>
              </a:rPr>
              <a:t> </a:t>
            </a:r>
            <a:r>
              <a:rPr sz="3200" dirty="0">
                <a:latin typeface="Arial Unicode MS"/>
                <a:cs typeface="Arial Unicode MS"/>
              </a:rPr>
              <a:t>…”</a:t>
            </a:r>
          </a:p>
        </p:txBody>
      </p:sp>
    </p:spTree>
    <p:extLst>
      <p:ext uri="{BB962C8B-B14F-4D97-AF65-F5344CB8AC3E}">
        <p14:creationId xmlns:p14="http://schemas.microsoft.com/office/powerpoint/2010/main" val="907586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940" y="361950"/>
            <a:ext cx="5864860" cy="1244600"/>
          </a:xfrm>
          <a:prstGeom prst="rect">
            <a:avLst/>
          </a:prstGeom>
        </p:spPr>
        <p:txBody>
          <a:bodyPr vert="horz" wrap="square" lIns="0" tIns="12700" rIns="0" bIns="0" rtlCol="0">
            <a:spAutoFit/>
          </a:bodyPr>
          <a:lstStyle/>
          <a:p>
            <a:pPr marL="12700" marR="5080">
              <a:lnSpc>
                <a:spcPct val="100000"/>
              </a:lnSpc>
              <a:spcBef>
                <a:spcPts val="100"/>
              </a:spcBef>
              <a:tabLst>
                <a:tab pos="886460" algn="l"/>
              </a:tabLst>
            </a:pPr>
            <a:r>
              <a:rPr sz="4000" spc="-5" dirty="0"/>
              <a:t>Security </a:t>
            </a:r>
            <a:r>
              <a:rPr sz="4000" spc="-10" dirty="0"/>
              <a:t>Council </a:t>
            </a:r>
            <a:r>
              <a:rPr sz="4000" spc="-5" dirty="0"/>
              <a:t>Res. 678  (29	November</a:t>
            </a:r>
            <a:r>
              <a:rPr sz="4000" spc="-20" dirty="0"/>
              <a:t> </a:t>
            </a:r>
            <a:r>
              <a:rPr sz="4000" spc="-5" dirty="0"/>
              <a:t>1990)</a:t>
            </a:r>
            <a:endParaRPr sz="4000"/>
          </a:p>
        </p:txBody>
      </p:sp>
      <p:sp>
        <p:nvSpPr>
          <p:cNvPr id="3" name="object 3"/>
          <p:cNvSpPr txBox="1">
            <a:spLocks noGrp="1"/>
          </p:cNvSpPr>
          <p:nvPr>
            <p:ph idx="1"/>
          </p:nvPr>
        </p:nvSpPr>
        <p:spPr>
          <a:prstGeom prst="rect">
            <a:avLst/>
          </a:prstGeom>
        </p:spPr>
        <p:txBody>
          <a:bodyPr vert="horz" wrap="square" lIns="0" tIns="12700" rIns="0" bIns="0" rtlCol="0">
            <a:spAutoFit/>
          </a:bodyPr>
          <a:lstStyle/>
          <a:p>
            <a:pPr marL="355600" marR="330835" indent="-342900">
              <a:lnSpc>
                <a:spcPct val="100000"/>
              </a:lnSpc>
              <a:spcBef>
                <a:spcPts val="100"/>
              </a:spcBef>
            </a:pPr>
            <a:r>
              <a:rPr dirty="0"/>
              <a:t>“3. Requests all </a:t>
            </a:r>
            <a:r>
              <a:rPr spc="-5" dirty="0"/>
              <a:t>states to </a:t>
            </a:r>
            <a:r>
              <a:rPr dirty="0"/>
              <a:t>provide  </a:t>
            </a:r>
            <a:r>
              <a:rPr spc="-5" dirty="0"/>
              <a:t>appropriate </a:t>
            </a:r>
            <a:r>
              <a:rPr dirty="0"/>
              <a:t>support </a:t>
            </a:r>
            <a:r>
              <a:rPr spc="-10" dirty="0"/>
              <a:t>for </a:t>
            </a:r>
            <a:r>
              <a:rPr spc="-5" dirty="0"/>
              <a:t>the </a:t>
            </a:r>
            <a:r>
              <a:rPr dirty="0"/>
              <a:t>actions  undertaken </a:t>
            </a:r>
            <a:r>
              <a:rPr spc="-5" dirty="0"/>
              <a:t>in </a:t>
            </a:r>
            <a:r>
              <a:rPr dirty="0"/>
              <a:t>pursuance of paragraph 2  of </a:t>
            </a:r>
            <a:r>
              <a:rPr spc="-5" dirty="0"/>
              <a:t>this Resolution</a:t>
            </a:r>
            <a:r>
              <a:rPr spc="-20" dirty="0"/>
              <a:t> </a:t>
            </a:r>
            <a:r>
              <a:rPr dirty="0"/>
              <a:t>…”</a:t>
            </a:r>
          </a:p>
          <a:p>
            <a:pPr marL="355600" marR="5080" indent="-342900">
              <a:lnSpc>
                <a:spcPct val="100000"/>
              </a:lnSpc>
              <a:spcBef>
                <a:spcPts val="790"/>
              </a:spcBef>
            </a:pPr>
            <a:r>
              <a:rPr spc="-5" dirty="0"/>
              <a:t>[See also Charter, article </a:t>
            </a:r>
            <a:r>
              <a:rPr dirty="0"/>
              <a:t>49: “The </a:t>
            </a:r>
            <a:r>
              <a:rPr spc="-5" dirty="0"/>
              <a:t>Members  </a:t>
            </a:r>
            <a:r>
              <a:rPr dirty="0"/>
              <a:t>of </a:t>
            </a:r>
            <a:r>
              <a:rPr spc="-5" dirty="0"/>
              <a:t>the </a:t>
            </a:r>
            <a:r>
              <a:rPr dirty="0"/>
              <a:t>UN shall </a:t>
            </a:r>
            <a:r>
              <a:rPr spc="-5" dirty="0"/>
              <a:t>join in affording mutual  </a:t>
            </a:r>
            <a:r>
              <a:rPr dirty="0"/>
              <a:t>assistance </a:t>
            </a:r>
            <a:r>
              <a:rPr spc="-10" dirty="0"/>
              <a:t>in </a:t>
            </a:r>
            <a:r>
              <a:rPr dirty="0"/>
              <a:t>carrying out </a:t>
            </a:r>
            <a:r>
              <a:rPr spc="-5" dirty="0"/>
              <a:t>the </a:t>
            </a:r>
            <a:r>
              <a:rPr dirty="0"/>
              <a:t>measures  decided upon by </a:t>
            </a:r>
            <a:r>
              <a:rPr spc="-5" dirty="0"/>
              <a:t>the Security</a:t>
            </a:r>
            <a:r>
              <a:rPr dirty="0"/>
              <a:t> </a:t>
            </a:r>
            <a:r>
              <a:rPr spc="-5" dirty="0"/>
              <a:t>Council.”]</a:t>
            </a: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p>
            <a:pPr marL="38100">
              <a:lnSpc>
                <a:spcPts val="2090"/>
              </a:lnSpc>
            </a:pPr>
            <a:fld id="{81D60167-4931-47E6-BA6A-407CBD079E47}" type="slidenum">
              <a:rPr dirty="0"/>
              <a:t>25</a:t>
            </a:fld>
            <a:endParaRPr dirty="0"/>
          </a:p>
        </p:txBody>
      </p:sp>
    </p:spTree>
    <p:extLst>
      <p:ext uri="{BB962C8B-B14F-4D97-AF65-F5344CB8AC3E}">
        <p14:creationId xmlns:p14="http://schemas.microsoft.com/office/powerpoint/2010/main" val="7751096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700" rIns="0" bIns="0" rtlCol="0">
            <a:spAutoFit/>
          </a:bodyPr>
          <a:lstStyle/>
          <a:p>
            <a:pPr marL="12700" marR="5080">
              <a:lnSpc>
                <a:spcPct val="100000"/>
              </a:lnSpc>
              <a:spcBef>
                <a:spcPts val="100"/>
              </a:spcBef>
            </a:pPr>
            <a:r>
              <a:rPr spc="-5" dirty="0"/>
              <a:t>“Coalitions of </a:t>
            </a:r>
            <a:r>
              <a:rPr spc="-10" dirty="0"/>
              <a:t>the </a:t>
            </a:r>
            <a:r>
              <a:rPr spc="-5" dirty="0"/>
              <a:t>Willing and  Able”</a:t>
            </a: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p>
            <a:pPr marL="38100">
              <a:lnSpc>
                <a:spcPts val="2090"/>
              </a:lnSpc>
            </a:pPr>
            <a:fld id="{81D60167-4931-47E6-BA6A-407CBD079E47}" type="slidenum">
              <a:rPr dirty="0"/>
              <a:t>26</a:t>
            </a:fld>
            <a:endParaRPr dirty="0"/>
          </a:p>
        </p:txBody>
      </p:sp>
      <p:sp>
        <p:nvSpPr>
          <p:cNvPr id="3" name="object 3"/>
          <p:cNvSpPr txBox="1"/>
          <p:nvPr/>
        </p:nvSpPr>
        <p:spPr>
          <a:xfrm>
            <a:off x="535940" y="1938020"/>
            <a:ext cx="7807325" cy="3657600"/>
          </a:xfrm>
          <a:prstGeom prst="rect">
            <a:avLst/>
          </a:prstGeom>
        </p:spPr>
        <p:txBody>
          <a:bodyPr vert="horz" wrap="square" lIns="0" tIns="12700" rIns="0" bIns="0" rtlCol="0">
            <a:spAutoFit/>
          </a:bodyPr>
          <a:lstStyle/>
          <a:p>
            <a:pPr marL="355600" marR="5080" indent="-342900">
              <a:lnSpc>
                <a:spcPct val="100000"/>
              </a:lnSpc>
              <a:spcBef>
                <a:spcPts val="100"/>
              </a:spcBef>
              <a:buClr>
                <a:srgbClr val="FFCC00"/>
              </a:buClr>
              <a:buSzPct val="120312"/>
              <a:buChar char="•"/>
              <a:tabLst>
                <a:tab pos="355600" algn="l"/>
              </a:tabLst>
            </a:pPr>
            <a:r>
              <a:rPr sz="3200" b="1" spc="-5" dirty="0">
                <a:solidFill>
                  <a:srgbClr val="000000"/>
                </a:solidFill>
                <a:latin typeface="Arial Unicode MS"/>
                <a:cs typeface="Arial Unicode MS"/>
              </a:rPr>
              <a:t>The </a:t>
            </a:r>
            <a:r>
              <a:rPr sz="3200" b="1" dirty="0">
                <a:solidFill>
                  <a:srgbClr val="000000"/>
                </a:solidFill>
                <a:latin typeface="Arial Unicode MS"/>
                <a:cs typeface="Arial Unicode MS"/>
              </a:rPr>
              <a:t>scheme </a:t>
            </a:r>
            <a:r>
              <a:rPr sz="3200" b="1" spc="-5" dirty="0">
                <a:solidFill>
                  <a:srgbClr val="000000"/>
                </a:solidFill>
                <a:latin typeface="Arial Unicode MS"/>
                <a:cs typeface="Arial Unicode MS"/>
              </a:rPr>
              <a:t>for </a:t>
            </a:r>
            <a:r>
              <a:rPr sz="3200" b="1" dirty="0">
                <a:solidFill>
                  <a:srgbClr val="000000"/>
                </a:solidFill>
                <a:latin typeface="Arial Unicode MS"/>
                <a:cs typeface="Arial Unicode MS"/>
              </a:rPr>
              <a:t>a permanent </a:t>
            </a:r>
            <a:r>
              <a:rPr sz="3200" b="1" spc="-5" dirty="0">
                <a:solidFill>
                  <a:srgbClr val="000000"/>
                </a:solidFill>
                <a:latin typeface="Arial Unicode MS"/>
                <a:cs typeface="Arial Unicode MS"/>
              </a:rPr>
              <a:t>UN </a:t>
            </a:r>
            <a:r>
              <a:rPr sz="3200" b="1" dirty="0">
                <a:solidFill>
                  <a:srgbClr val="000000"/>
                </a:solidFill>
                <a:latin typeface="Arial Unicode MS"/>
                <a:cs typeface="Arial Unicode MS"/>
              </a:rPr>
              <a:t>force  (Charter, </a:t>
            </a:r>
            <a:r>
              <a:rPr sz="3200" b="1" spc="-5" dirty="0">
                <a:solidFill>
                  <a:srgbClr val="000000"/>
                </a:solidFill>
                <a:latin typeface="Arial Unicode MS"/>
                <a:cs typeface="Arial Unicode MS"/>
              </a:rPr>
              <a:t>articles </a:t>
            </a:r>
            <a:r>
              <a:rPr sz="3200" b="1" dirty="0">
                <a:solidFill>
                  <a:srgbClr val="000000"/>
                </a:solidFill>
                <a:latin typeface="Arial Unicode MS"/>
                <a:cs typeface="Arial Unicode MS"/>
              </a:rPr>
              <a:t>43-47) has not been </a:t>
            </a:r>
            <a:r>
              <a:rPr sz="3200" b="1" spc="-5" dirty="0">
                <a:solidFill>
                  <a:srgbClr val="000000"/>
                </a:solidFill>
                <a:latin typeface="Arial Unicode MS"/>
                <a:cs typeface="Arial Unicode MS"/>
              </a:rPr>
              <a:t>put  into effect.</a:t>
            </a:r>
            <a:endParaRPr sz="3200" b="1" dirty="0">
              <a:solidFill>
                <a:srgbClr val="000000"/>
              </a:solidFill>
              <a:latin typeface="Arial Unicode MS"/>
              <a:cs typeface="Arial Unicode MS"/>
            </a:endParaRPr>
          </a:p>
          <a:p>
            <a:pPr marL="355600" marR="299085" indent="-342900">
              <a:lnSpc>
                <a:spcPct val="100000"/>
              </a:lnSpc>
              <a:spcBef>
                <a:spcPts val="790"/>
              </a:spcBef>
              <a:buClr>
                <a:srgbClr val="FFCC00"/>
              </a:buClr>
              <a:buSzPct val="120312"/>
              <a:buChar char="•"/>
              <a:tabLst>
                <a:tab pos="355600" algn="l"/>
              </a:tabLst>
            </a:pPr>
            <a:r>
              <a:rPr sz="3200" b="1" dirty="0">
                <a:solidFill>
                  <a:srgbClr val="000000"/>
                </a:solidFill>
                <a:latin typeface="Arial Unicode MS"/>
                <a:cs typeface="Arial Unicode MS"/>
              </a:rPr>
              <a:t>Forces must be assembled ad hoc</a:t>
            </a:r>
            <a:r>
              <a:rPr sz="3200" b="1" spc="-85" dirty="0">
                <a:solidFill>
                  <a:srgbClr val="000000"/>
                </a:solidFill>
                <a:latin typeface="Arial Unicode MS"/>
                <a:cs typeface="Arial Unicode MS"/>
              </a:rPr>
              <a:t> </a:t>
            </a:r>
            <a:r>
              <a:rPr sz="3200" b="1" spc="-5" dirty="0">
                <a:solidFill>
                  <a:srgbClr val="000000"/>
                </a:solidFill>
                <a:latin typeface="Arial Unicode MS"/>
                <a:cs typeface="Arial Unicode MS"/>
              </a:rPr>
              <a:t>from  those </a:t>
            </a:r>
            <a:r>
              <a:rPr sz="3200" b="1" dirty="0">
                <a:solidFill>
                  <a:srgbClr val="000000"/>
                </a:solidFill>
                <a:latin typeface="Arial Unicode MS"/>
                <a:cs typeface="Arial Unicode MS"/>
              </a:rPr>
              <a:t>states </a:t>
            </a:r>
            <a:r>
              <a:rPr sz="3200" b="1" spc="-5" dirty="0">
                <a:solidFill>
                  <a:srgbClr val="000000"/>
                </a:solidFill>
                <a:latin typeface="Arial Unicode MS"/>
                <a:cs typeface="Arial Unicode MS"/>
              </a:rPr>
              <a:t>willing </a:t>
            </a:r>
            <a:r>
              <a:rPr sz="3200" b="1" dirty="0">
                <a:solidFill>
                  <a:srgbClr val="000000"/>
                </a:solidFill>
                <a:latin typeface="Arial Unicode MS"/>
                <a:cs typeface="Arial Unicode MS"/>
              </a:rPr>
              <a:t>and </a:t>
            </a:r>
            <a:r>
              <a:rPr sz="3200" b="1" spc="-5" dirty="0">
                <a:solidFill>
                  <a:srgbClr val="000000"/>
                </a:solidFill>
                <a:latin typeface="Arial Unicode MS"/>
                <a:cs typeface="Arial Unicode MS"/>
              </a:rPr>
              <a:t>able to </a:t>
            </a:r>
            <a:r>
              <a:rPr sz="3200" b="1" dirty="0">
                <a:solidFill>
                  <a:srgbClr val="000000"/>
                </a:solidFill>
                <a:latin typeface="Arial Unicode MS"/>
                <a:cs typeface="Arial Unicode MS"/>
              </a:rPr>
              <a:t>provide  armed forces personnel and</a:t>
            </a:r>
            <a:r>
              <a:rPr sz="3200" b="1" spc="-80" dirty="0">
                <a:solidFill>
                  <a:srgbClr val="000000"/>
                </a:solidFill>
                <a:latin typeface="Arial Unicode MS"/>
                <a:cs typeface="Arial Unicode MS"/>
              </a:rPr>
              <a:t> </a:t>
            </a:r>
            <a:r>
              <a:rPr sz="3200" b="1" dirty="0">
                <a:solidFill>
                  <a:srgbClr val="000000"/>
                </a:solidFill>
                <a:latin typeface="Arial Unicode MS"/>
                <a:cs typeface="Arial Unicode MS"/>
              </a:rPr>
              <a:t>equipment</a:t>
            </a:r>
          </a:p>
          <a:p>
            <a:pPr marL="355600" indent="-342900">
              <a:lnSpc>
                <a:spcPct val="100000"/>
              </a:lnSpc>
              <a:spcBef>
                <a:spcPts val="800"/>
              </a:spcBef>
              <a:buClr>
                <a:srgbClr val="FFCC00"/>
              </a:buClr>
              <a:buSzPct val="120312"/>
              <a:buChar char="•"/>
              <a:tabLst>
                <a:tab pos="355600" algn="l"/>
              </a:tabLst>
            </a:pPr>
            <a:r>
              <a:rPr sz="3200" b="1" spc="-5" dirty="0">
                <a:solidFill>
                  <a:srgbClr val="000000"/>
                </a:solidFill>
                <a:latin typeface="Arial Unicode MS"/>
                <a:cs typeface="Arial Unicode MS"/>
              </a:rPr>
              <a:t>Political</a:t>
            </a:r>
            <a:r>
              <a:rPr sz="3200" b="1" spc="-10" dirty="0">
                <a:solidFill>
                  <a:srgbClr val="000000"/>
                </a:solidFill>
                <a:latin typeface="Arial Unicode MS"/>
                <a:cs typeface="Arial Unicode MS"/>
              </a:rPr>
              <a:t> </a:t>
            </a:r>
            <a:r>
              <a:rPr sz="3200" b="1" dirty="0">
                <a:solidFill>
                  <a:srgbClr val="000000"/>
                </a:solidFill>
                <a:latin typeface="Arial Unicode MS"/>
                <a:cs typeface="Arial Unicode MS"/>
              </a:rPr>
              <a:t>considerations</a:t>
            </a:r>
          </a:p>
        </p:txBody>
      </p:sp>
    </p:spTree>
    <p:extLst>
      <p:ext uri="{BB962C8B-B14F-4D97-AF65-F5344CB8AC3E}">
        <p14:creationId xmlns:p14="http://schemas.microsoft.com/office/powerpoint/2010/main" val="28096424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940" y="636270"/>
            <a:ext cx="6329680" cy="695960"/>
          </a:xfrm>
          <a:prstGeom prst="rect">
            <a:avLst/>
          </a:prstGeom>
        </p:spPr>
        <p:txBody>
          <a:bodyPr vert="horz" wrap="square" lIns="0" tIns="12700" rIns="0" bIns="0" rtlCol="0">
            <a:spAutoFit/>
          </a:bodyPr>
          <a:lstStyle/>
          <a:p>
            <a:pPr marL="12700">
              <a:lnSpc>
                <a:spcPct val="100000"/>
              </a:lnSpc>
              <a:spcBef>
                <a:spcPts val="100"/>
              </a:spcBef>
            </a:pPr>
            <a:r>
              <a:rPr spc="-5" dirty="0"/>
              <a:t>The invasion of Iraq</a:t>
            </a:r>
            <a:r>
              <a:rPr spc="-50" dirty="0"/>
              <a:t> </a:t>
            </a:r>
            <a:r>
              <a:rPr spc="-5" dirty="0"/>
              <a:t>2003</a:t>
            </a: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p>
            <a:pPr marL="38100">
              <a:lnSpc>
                <a:spcPts val="2090"/>
              </a:lnSpc>
            </a:pPr>
            <a:fld id="{81D60167-4931-47E6-BA6A-407CBD079E47}" type="slidenum">
              <a:rPr dirty="0"/>
              <a:t>27</a:t>
            </a:fld>
            <a:endParaRPr dirty="0"/>
          </a:p>
        </p:txBody>
      </p:sp>
      <p:sp>
        <p:nvSpPr>
          <p:cNvPr id="3" name="object 3"/>
          <p:cNvSpPr txBox="1"/>
          <p:nvPr/>
        </p:nvSpPr>
        <p:spPr>
          <a:xfrm>
            <a:off x="535940" y="1836420"/>
            <a:ext cx="7865745" cy="2586990"/>
          </a:xfrm>
          <a:prstGeom prst="rect">
            <a:avLst/>
          </a:prstGeom>
        </p:spPr>
        <p:txBody>
          <a:bodyPr vert="horz" wrap="square" lIns="0" tIns="114300" rIns="0" bIns="0" rtlCol="0">
            <a:spAutoFit/>
          </a:bodyPr>
          <a:lstStyle/>
          <a:p>
            <a:pPr marL="355600" indent="-342900">
              <a:lnSpc>
                <a:spcPct val="100000"/>
              </a:lnSpc>
              <a:spcBef>
                <a:spcPts val="900"/>
              </a:spcBef>
              <a:buClr>
                <a:srgbClr val="FFCC00"/>
              </a:buClr>
              <a:buSzPct val="120312"/>
              <a:buChar char="•"/>
              <a:tabLst>
                <a:tab pos="355600" algn="l"/>
              </a:tabLst>
            </a:pPr>
            <a:r>
              <a:rPr sz="3200" spc="-5" dirty="0">
                <a:solidFill>
                  <a:srgbClr val="000000"/>
                </a:solidFill>
                <a:latin typeface="Arial Unicode MS"/>
                <a:cs typeface="Arial Unicode MS"/>
              </a:rPr>
              <a:t>Absolutely</a:t>
            </a:r>
            <a:r>
              <a:rPr sz="3200" spc="-10" dirty="0">
                <a:solidFill>
                  <a:srgbClr val="000000"/>
                </a:solidFill>
                <a:latin typeface="Arial Unicode MS"/>
                <a:cs typeface="Arial Unicode MS"/>
              </a:rPr>
              <a:t> </a:t>
            </a:r>
            <a:r>
              <a:rPr sz="3200" spc="-5" dirty="0">
                <a:solidFill>
                  <a:srgbClr val="000000"/>
                </a:solidFill>
                <a:latin typeface="Arial Unicode MS"/>
                <a:cs typeface="Arial Unicode MS"/>
              </a:rPr>
              <a:t>illegal?</a:t>
            </a:r>
            <a:endParaRPr sz="3200" dirty="0">
              <a:solidFill>
                <a:srgbClr val="000000"/>
              </a:solidFill>
              <a:latin typeface="Arial Unicode MS"/>
              <a:cs typeface="Arial Unicode MS"/>
            </a:endParaRPr>
          </a:p>
          <a:p>
            <a:pPr marL="755650" lvl="1" indent="-285750">
              <a:lnSpc>
                <a:spcPct val="100000"/>
              </a:lnSpc>
              <a:spcBef>
                <a:spcPts val="700"/>
              </a:spcBef>
              <a:buChar char="–"/>
              <a:tabLst>
                <a:tab pos="755650" algn="l"/>
              </a:tabLst>
            </a:pPr>
            <a:r>
              <a:rPr sz="2800" spc="-5" dirty="0">
                <a:solidFill>
                  <a:srgbClr val="000000"/>
                </a:solidFill>
                <a:latin typeface="Arial Unicode MS"/>
                <a:cs typeface="Arial Unicode MS"/>
              </a:rPr>
              <a:t>Article 2(4) of the</a:t>
            </a:r>
            <a:r>
              <a:rPr sz="2800" spc="15" dirty="0">
                <a:solidFill>
                  <a:srgbClr val="000000"/>
                </a:solidFill>
                <a:latin typeface="Arial Unicode MS"/>
                <a:cs typeface="Arial Unicode MS"/>
              </a:rPr>
              <a:t> </a:t>
            </a:r>
            <a:r>
              <a:rPr sz="2800" spc="-5" dirty="0">
                <a:solidFill>
                  <a:srgbClr val="000000"/>
                </a:solidFill>
                <a:latin typeface="Arial Unicode MS"/>
                <a:cs typeface="Arial Unicode MS"/>
              </a:rPr>
              <a:t>Charter;</a:t>
            </a:r>
            <a:endParaRPr sz="2800" dirty="0">
              <a:solidFill>
                <a:srgbClr val="000000"/>
              </a:solidFill>
              <a:latin typeface="Arial Unicode MS"/>
              <a:cs typeface="Arial Unicode MS"/>
            </a:endParaRPr>
          </a:p>
          <a:p>
            <a:pPr marL="755650" marR="5080" lvl="1" indent="-285750">
              <a:lnSpc>
                <a:spcPct val="100000"/>
              </a:lnSpc>
              <a:spcBef>
                <a:spcPts val="690"/>
              </a:spcBef>
              <a:buChar char="–"/>
              <a:tabLst>
                <a:tab pos="755650" algn="l"/>
              </a:tabLst>
            </a:pPr>
            <a:r>
              <a:rPr sz="2800" spc="-10" dirty="0">
                <a:solidFill>
                  <a:srgbClr val="000000"/>
                </a:solidFill>
                <a:latin typeface="Arial Unicode MS"/>
                <a:cs typeface="Arial Unicode MS"/>
              </a:rPr>
              <a:t>No </a:t>
            </a:r>
            <a:r>
              <a:rPr sz="2800" spc="-5" dirty="0">
                <a:solidFill>
                  <a:srgbClr val="000000"/>
                </a:solidFill>
                <a:latin typeface="Arial Unicode MS"/>
                <a:cs typeface="Arial Unicode MS"/>
              </a:rPr>
              <a:t>prior </a:t>
            </a:r>
            <a:r>
              <a:rPr sz="2800" dirty="0">
                <a:solidFill>
                  <a:srgbClr val="000000"/>
                </a:solidFill>
                <a:latin typeface="Arial Unicode MS"/>
                <a:cs typeface="Arial Unicode MS"/>
              </a:rPr>
              <a:t>Iraqi </a:t>
            </a:r>
            <a:r>
              <a:rPr sz="2800" spc="-5" dirty="0">
                <a:solidFill>
                  <a:srgbClr val="000000"/>
                </a:solidFill>
                <a:latin typeface="Arial Unicode MS"/>
                <a:cs typeface="Arial Unicode MS"/>
              </a:rPr>
              <a:t>attack justifying immediate </a:t>
            </a:r>
            <a:r>
              <a:rPr sz="2800" dirty="0">
                <a:solidFill>
                  <a:srgbClr val="000000"/>
                </a:solidFill>
                <a:latin typeface="Arial Unicode MS"/>
                <a:cs typeface="Arial Unicode MS"/>
              </a:rPr>
              <a:t>self-  </a:t>
            </a:r>
            <a:r>
              <a:rPr sz="2800" spc="-5" dirty="0">
                <a:solidFill>
                  <a:srgbClr val="000000"/>
                </a:solidFill>
                <a:latin typeface="Arial Unicode MS"/>
                <a:cs typeface="Arial Unicode MS"/>
              </a:rPr>
              <a:t>defence;</a:t>
            </a:r>
            <a:endParaRPr sz="2800" dirty="0">
              <a:solidFill>
                <a:srgbClr val="000000"/>
              </a:solidFill>
              <a:latin typeface="Arial Unicode MS"/>
              <a:cs typeface="Arial Unicode MS"/>
            </a:endParaRPr>
          </a:p>
          <a:p>
            <a:pPr marL="755650" lvl="1" indent="-285750">
              <a:lnSpc>
                <a:spcPct val="100000"/>
              </a:lnSpc>
              <a:spcBef>
                <a:spcPts val="700"/>
              </a:spcBef>
              <a:buChar char="–"/>
              <a:tabLst>
                <a:tab pos="755650" algn="l"/>
              </a:tabLst>
            </a:pPr>
            <a:r>
              <a:rPr sz="2800" spc="-10" dirty="0">
                <a:solidFill>
                  <a:srgbClr val="000000"/>
                </a:solidFill>
                <a:latin typeface="Arial Unicode MS"/>
                <a:cs typeface="Arial Unicode MS"/>
              </a:rPr>
              <a:t>No </a:t>
            </a:r>
            <a:r>
              <a:rPr sz="2800" spc="-5" dirty="0">
                <a:solidFill>
                  <a:srgbClr val="000000"/>
                </a:solidFill>
                <a:latin typeface="Arial Unicode MS"/>
                <a:cs typeface="Arial Unicode MS"/>
              </a:rPr>
              <a:t>authorization by the </a:t>
            </a:r>
            <a:r>
              <a:rPr sz="2800" spc="-10" dirty="0">
                <a:solidFill>
                  <a:srgbClr val="000000"/>
                </a:solidFill>
                <a:latin typeface="Arial Unicode MS"/>
                <a:cs typeface="Arial Unicode MS"/>
              </a:rPr>
              <a:t>UN </a:t>
            </a:r>
            <a:r>
              <a:rPr sz="2800" spc="-5" dirty="0">
                <a:solidFill>
                  <a:srgbClr val="000000"/>
                </a:solidFill>
                <a:latin typeface="Arial Unicode MS"/>
                <a:cs typeface="Arial Unicode MS"/>
              </a:rPr>
              <a:t>Security</a:t>
            </a:r>
            <a:r>
              <a:rPr sz="2800" spc="40" dirty="0">
                <a:solidFill>
                  <a:srgbClr val="000000"/>
                </a:solidFill>
                <a:latin typeface="Arial Unicode MS"/>
                <a:cs typeface="Arial Unicode MS"/>
              </a:rPr>
              <a:t> </a:t>
            </a:r>
            <a:r>
              <a:rPr sz="2800" spc="-5" dirty="0">
                <a:solidFill>
                  <a:srgbClr val="000000"/>
                </a:solidFill>
                <a:latin typeface="Arial Unicode MS"/>
                <a:cs typeface="Arial Unicode MS"/>
              </a:rPr>
              <a:t>Council</a:t>
            </a:r>
            <a:r>
              <a:rPr sz="2800" spc="-5" dirty="0">
                <a:solidFill>
                  <a:srgbClr val="FFFFFF"/>
                </a:solidFill>
                <a:latin typeface="Arial Unicode MS"/>
                <a:cs typeface="Arial Unicode MS"/>
              </a:rPr>
              <a:t>.</a:t>
            </a:r>
            <a:endParaRPr sz="2800" dirty="0">
              <a:latin typeface="Arial Unicode MS"/>
              <a:cs typeface="Arial Unicode MS"/>
            </a:endParaRPr>
          </a:p>
        </p:txBody>
      </p:sp>
    </p:spTree>
    <p:extLst>
      <p:ext uri="{BB962C8B-B14F-4D97-AF65-F5344CB8AC3E}">
        <p14:creationId xmlns:p14="http://schemas.microsoft.com/office/powerpoint/2010/main" val="39256029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940" y="636270"/>
            <a:ext cx="3004820" cy="695960"/>
          </a:xfrm>
          <a:prstGeom prst="rect">
            <a:avLst/>
          </a:prstGeom>
        </p:spPr>
        <p:txBody>
          <a:bodyPr vert="horz" wrap="square" lIns="0" tIns="12700" rIns="0" bIns="0" rtlCol="0">
            <a:spAutoFit/>
          </a:bodyPr>
          <a:lstStyle/>
          <a:p>
            <a:pPr marL="12700">
              <a:lnSpc>
                <a:spcPct val="100000"/>
              </a:lnSpc>
              <a:spcBef>
                <a:spcPts val="100"/>
              </a:spcBef>
            </a:pPr>
            <a:r>
              <a:rPr spc="-5" dirty="0"/>
              <a:t>Iraq</a:t>
            </a:r>
            <a:r>
              <a:rPr spc="-85" dirty="0"/>
              <a:t> </a:t>
            </a:r>
            <a:r>
              <a:rPr spc="-5" dirty="0"/>
              <a:t>(cont’d)</a:t>
            </a: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p>
            <a:pPr marL="38100">
              <a:lnSpc>
                <a:spcPts val="2090"/>
              </a:lnSpc>
            </a:pPr>
            <a:fld id="{81D60167-4931-47E6-BA6A-407CBD079E47}" type="slidenum">
              <a:rPr dirty="0"/>
              <a:t>28</a:t>
            </a:fld>
            <a:endParaRPr dirty="0"/>
          </a:p>
        </p:txBody>
      </p:sp>
      <p:sp>
        <p:nvSpPr>
          <p:cNvPr id="3" name="object 3"/>
          <p:cNvSpPr txBox="1"/>
          <p:nvPr/>
        </p:nvSpPr>
        <p:spPr>
          <a:xfrm>
            <a:off x="535940" y="1938020"/>
            <a:ext cx="7875905" cy="3051810"/>
          </a:xfrm>
          <a:prstGeom prst="rect">
            <a:avLst/>
          </a:prstGeom>
        </p:spPr>
        <p:txBody>
          <a:bodyPr vert="horz" wrap="square" lIns="0" tIns="12700" rIns="0" bIns="0" rtlCol="0">
            <a:spAutoFit/>
          </a:bodyPr>
          <a:lstStyle/>
          <a:p>
            <a:pPr marL="355600" marR="5080" indent="-342900">
              <a:lnSpc>
                <a:spcPct val="100000"/>
              </a:lnSpc>
              <a:spcBef>
                <a:spcPts val="100"/>
              </a:spcBef>
              <a:buClr>
                <a:srgbClr val="FFCC00"/>
              </a:buClr>
              <a:buSzPct val="120312"/>
              <a:buChar char="•"/>
              <a:tabLst>
                <a:tab pos="355600" algn="l"/>
              </a:tabLst>
            </a:pPr>
            <a:r>
              <a:rPr sz="3200" spc="-5" dirty="0">
                <a:solidFill>
                  <a:srgbClr val="000000"/>
                </a:solidFill>
                <a:latin typeface="Arial Unicode MS"/>
                <a:cs typeface="Arial Unicode MS"/>
              </a:rPr>
              <a:t>US justification </a:t>
            </a:r>
            <a:r>
              <a:rPr sz="3200" dirty="0">
                <a:solidFill>
                  <a:srgbClr val="000000"/>
                </a:solidFill>
                <a:latin typeface="Arial Unicode MS"/>
                <a:cs typeface="Arial Unicode MS"/>
              </a:rPr>
              <a:t>as an act of </a:t>
            </a:r>
            <a:r>
              <a:rPr sz="3200" spc="-5" dirty="0">
                <a:solidFill>
                  <a:srgbClr val="000000"/>
                </a:solidFill>
                <a:latin typeface="Arial Unicode MS"/>
                <a:cs typeface="Arial Unicode MS"/>
              </a:rPr>
              <a:t>pre-emptive  self-defence </a:t>
            </a:r>
            <a:r>
              <a:rPr sz="3200" dirty="0">
                <a:solidFill>
                  <a:srgbClr val="000000"/>
                </a:solidFill>
                <a:latin typeface="Arial Unicode MS"/>
                <a:cs typeface="Arial Unicode MS"/>
              </a:rPr>
              <a:t>against </a:t>
            </a:r>
            <a:r>
              <a:rPr sz="3200" spc="-5" dirty="0">
                <a:solidFill>
                  <a:srgbClr val="000000"/>
                </a:solidFill>
                <a:latin typeface="Arial Unicode MS"/>
                <a:cs typeface="Arial Unicode MS"/>
              </a:rPr>
              <a:t>the feared future </a:t>
            </a:r>
            <a:r>
              <a:rPr sz="3200" dirty="0">
                <a:solidFill>
                  <a:srgbClr val="000000"/>
                </a:solidFill>
                <a:latin typeface="Arial Unicode MS"/>
                <a:cs typeface="Arial Unicode MS"/>
              </a:rPr>
              <a:t>use  by </a:t>
            </a:r>
            <a:r>
              <a:rPr sz="3200" spc="-5" dirty="0">
                <a:solidFill>
                  <a:srgbClr val="000000"/>
                </a:solidFill>
                <a:latin typeface="Arial Unicode MS"/>
                <a:cs typeface="Arial Unicode MS"/>
              </a:rPr>
              <a:t>Iraq </a:t>
            </a:r>
            <a:r>
              <a:rPr sz="3200" dirty="0">
                <a:solidFill>
                  <a:srgbClr val="000000"/>
                </a:solidFill>
                <a:latin typeface="Arial Unicode MS"/>
                <a:cs typeface="Arial Unicode MS"/>
              </a:rPr>
              <a:t>of</a:t>
            </a:r>
            <a:r>
              <a:rPr sz="3200" spc="-20" dirty="0">
                <a:solidFill>
                  <a:srgbClr val="000000"/>
                </a:solidFill>
                <a:latin typeface="Arial Unicode MS"/>
                <a:cs typeface="Arial Unicode MS"/>
              </a:rPr>
              <a:t> </a:t>
            </a:r>
            <a:r>
              <a:rPr sz="3200" spc="-5" dirty="0">
                <a:solidFill>
                  <a:srgbClr val="000000"/>
                </a:solidFill>
                <a:latin typeface="Arial Unicode MS"/>
                <a:cs typeface="Arial Unicode MS"/>
              </a:rPr>
              <a:t>WMDs.</a:t>
            </a:r>
            <a:endParaRPr sz="3200" dirty="0">
              <a:solidFill>
                <a:srgbClr val="000000"/>
              </a:solidFill>
              <a:latin typeface="Arial Unicode MS"/>
              <a:cs typeface="Arial Unicode MS"/>
            </a:endParaRPr>
          </a:p>
          <a:p>
            <a:pPr marL="355600" marR="396875" indent="-342900">
              <a:lnSpc>
                <a:spcPct val="100000"/>
              </a:lnSpc>
              <a:spcBef>
                <a:spcPts val="790"/>
              </a:spcBef>
              <a:buClr>
                <a:srgbClr val="FFCC00"/>
              </a:buClr>
              <a:buSzPct val="120312"/>
              <a:buChar char="•"/>
              <a:tabLst>
                <a:tab pos="355600" algn="l"/>
              </a:tabLst>
            </a:pPr>
            <a:r>
              <a:rPr sz="3200" spc="-5" dirty="0">
                <a:solidFill>
                  <a:srgbClr val="000000"/>
                </a:solidFill>
                <a:latin typeface="Arial Unicode MS"/>
                <a:cs typeface="Arial Unicode MS"/>
              </a:rPr>
              <a:t>British justification: </a:t>
            </a:r>
            <a:r>
              <a:rPr sz="3200" dirty="0">
                <a:solidFill>
                  <a:srgbClr val="000000"/>
                </a:solidFill>
                <a:latin typeface="Arial Unicode MS"/>
                <a:cs typeface="Arial Unicode MS"/>
              </a:rPr>
              <a:t>authorized by </a:t>
            </a:r>
            <a:r>
              <a:rPr sz="3200" spc="-5" dirty="0">
                <a:solidFill>
                  <a:srgbClr val="000000"/>
                </a:solidFill>
                <a:latin typeface="Arial Unicode MS"/>
                <a:cs typeface="Arial Unicode MS"/>
              </a:rPr>
              <a:t>the  Security </a:t>
            </a:r>
            <a:r>
              <a:rPr sz="3200" dirty="0">
                <a:solidFill>
                  <a:srgbClr val="000000"/>
                </a:solidFill>
                <a:latin typeface="Arial Unicode MS"/>
                <a:cs typeface="Arial Unicode MS"/>
              </a:rPr>
              <a:t>Council by </a:t>
            </a:r>
            <a:r>
              <a:rPr sz="3200" spc="-5" dirty="0">
                <a:solidFill>
                  <a:srgbClr val="000000"/>
                </a:solidFill>
                <a:latin typeface="Arial Unicode MS"/>
                <a:cs typeface="Arial Unicode MS"/>
              </a:rPr>
              <a:t>implication from the  wording </a:t>
            </a:r>
            <a:r>
              <a:rPr sz="3200" dirty="0">
                <a:solidFill>
                  <a:srgbClr val="000000"/>
                </a:solidFill>
                <a:latin typeface="Arial Unicode MS"/>
                <a:cs typeface="Arial Unicode MS"/>
              </a:rPr>
              <a:t>of previous</a:t>
            </a:r>
            <a:r>
              <a:rPr sz="3200" spc="-20" dirty="0">
                <a:solidFill>
                  <a:srgbClr val="000000"/>
                </a:solidFill>
                <a:latin typeface="Arial Unicode MS"/>
                <a:cs typeface="Arial Unicode MS"/>
              </a:rPr>
              <a:t> </a:t>
            </a:r>
            <a:r>
              <a:rPr sz="3200" dirty="0">
                <a:solidFill>
                  <a:srgbClr val="000000"/>
                </a:solidFill>
                <a:latin typeface="Arial Unicode MS"/>
                <a:cs typeface="Arial Unicode MS"/>
              </a:rPr>
              <a:t>resolutions.</a:t>
            </a:r>
          </a:p>
        </p:txBody>
      </p:sp>
    </p:spTree>
    <p:extLst>
      <p:ext uri="{BB962C8B-B14F-4D97-AF65-F5344CB8AC3E}">
        <p14:creationId xmlns:p14="http://schemas.microsoft.com/office/powerpoint/2010/main" val="14252556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940" y="636270"/>
            <a:ext cx="3004820" cy="695960"/>
          </a:xfrm>
          <a:prstGeom prst="rect">
            <a:avLst/>
          </a:prstGeom>
        </p:spPr>
        <p:txBody>
          <a:bodyPr vert="horz" wrap="square" lIns="0" tIns="12700" rIns="0" bIns="0" rtlCol="0">
            <a:spAutoFit/>
          </a:bodyPr>
          <a:lstStyle/>
          <a:p>
            <a:pPr marL="12700">
              <a:lnSpc>
                <a:spcPct val="100000"/>
              </a:lnSpc>
              <a:spcBef>
                <a:spcPts val="100"/>
              </a:spcBef>
            </a:pPr>
            <a:r>
              <a:rPr spc="-5" dirty="0"/>
              <a:t>Iraq</a:t>
            </a:r>
            <a:r>
              <a:rPr spc="-85" dirty="0"/>
              <a:t> </a:t>
            </a:r>
            <a:r>
              <a:rPr spc="-5" dirty="0"/>
              <a:t>(cont’d)</a:t>
            </a: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p>
            <a:pPr marL="38100">
              <a:lnSpc>
                <a:spcPts val="2090"/>
              </a:lnSpc>
            </a:pPr>
            <a:fld id="{81D60167-4931-47E6-BA6A-407CBD079E47}" type="slidenum">
              <a:rPr dirty="0"/>
              <a:t>29</a:t>
            </a:fld>
            <a:endParaRPr dirty="0"/>
          </a:p>
        </p:txBody>
      </p:sp>
      <p:sp>
        <p:nvSpPr>
          <p:cNvPr id="3" name="object 3"/>
          <p:cNvSpPr txBox="1"/>
          <p:nvPr/>
        </p:nvSpPr>
        <p:spPr>
          <a:xfrm>
            <a:off x="535940" y="1938020"/>
            <a:ext cx="7988934" cy="3282950"/>
          </a:xfrm>
          <a:prstGeom prst="rect">
            <a:avLst/>
          </a:prstGeom>
        </p:spPr>
        <p:txBody>
          <a:bodyPr vert="horz" wrap="square" lIns="0" tIns="12700" rIns="0" bIns="0" rtlCol="0">
            <a:spAutoFit/>
          </a:bodyPr>
          <a:lstStyle/>
          <a:p>
            <a:pPr marL="355600" marR="5080" indent="-342900">
              <a:lnSpc>
                <a:spcPct val="100000"/>
              </a:lnSpc>
              <a:spcBef>
                <a:spcPts val="100"/>
              </a:spcBef>
              <a:buClr>
                <a:srgbClr val="FFCC00"/>
              </a:buClr>
              <a:buSzPct val="120312"/>
              <a:buChar char="•"/>
              <a:tabLst>
                <a:tab pos="355600" algn="l"/>
                <a:tab pos="918844" algn="l"/>
              </a:tabLst>
            </a:pPr>
            <a:r>
              <a:rPr sz="3200" dirty="0">
                <a:solidFill>
                  <a:srgbClr val="000000"/>
                </a:solidFill>
                <a:latin typeface="Arial Unicode MS"/>
                <a:cs typeface="Arial Unicode MS"/>
              </a:rPr>
              <a:t>A possible </a:t>
            </a:r>
            <a:r>
              <a:rPr sz="3200" spc="-5" dirty="0">
                <a:solidFill>
                  <a:srgbClr val="000000"/>
                </a:solidFill>
                <a:latin typeface="Arial Unicode MS"/>
                <a:cs typeface="Arial Unicode MS"/>
              </a:rPr>
              <a:t>alternative justification </a:t>
            </a:r>
            <a:r>
              <a:rPr sz="3200" dirty="0">
                <a:solidFill>
                  <a:srgbClr val="000000"/>
                </a:solidFill>
                <a:latin typeface="Arial Unicode MS"/>
                <a:cs typeface="Arial Unicode MS"/>
              </a:rPr>
              <a:t>on </a:t>
            </a:r>
            <a:r>
              <a:rPr sz="3200" spc="-5" dirty="0">
                <a:solidFill>
                  <a:srgbClr val="000000"/>
                </a:solidFill>
                <a:latin typeface="Arial Unicode MS"/>
                <a:cs typeface="Arial Unicode MS"/>
              </a:rPr>
              <a:t>basis  </a:t>
            </a:r>
            <a:r>
              <a:rPr sz="3200" dirty="0">
                <a:solidFill>
                  <a:srgbClr val="000000"/>
                </a:solidFill>
                <a:latin typeface="Arial Unicode MS"/>
                <a:cs typeface="Arial Unicode MS"/>
              </a:rPr>
              <a:t>of	</a:t>
            </a:r>
            <a:r>
              <a:rPr sz="3200" spc="-5" dirty="0">
                <a:solidFill>
                  <a:srgbClr val="000000"/>
                </a:solidFill>
                <a:latin typeface="Arial Unicode MS"/>
                <a:cs typeface="Arial Unicode MS"/>
              </a:rPr>
              <a:t>the “wriggle </a:t>
            </a:r>
            <a:r>
              <a:rPr sz="3200" dirty="0">
                <a:solidFill>
                  <a:srgbClr val="000000"/>
                </a:solidFill>
                <a:latin typeface="Arial Unicode MS"/>
                <a:cs typeface="Arial Unicode MS"/>
              </a:rPr>
              <a:t>room” </a:t>
            </a:r>
            <a:r>
              <a:rPr sz="3200" spc="-10" dirty="0">
                <a:solidFill>
                  <a:srgbClr val="000000"/>
                </a:solidFill>
                <a:latin typeface="Arial Unicode MS"/>
                <a:cs typeface="Arial Unicode MS"/>
              </a:rPr>
              <a:t>in </a:t>
            </a:r>
            <a:r>
              <a:rPr sz="3200" spc="-5" dirty="0">
                <a:solidFill>
                  <a:srgbClr val="000000"/>
                </a:solidFill>
                <a:latin typeface="Arial Unicode MS"/>
                <a:cs typeface="Arial Unicode MS"/>
              </a:rPr>
              <a:t>the interpretation  </a:t>
            </a:r>
            <a:r>
              <a:rPr sz="3200" dirty="0">
                <a:solidFill>
                  <a:srgbClr val="000000"/>
                </a:solidFill>
                <a:latin typeface="Arial Unicode MS"/>
                <a:cs typeface="Arial Unicode MS"/>
              </a:rPr>
              <a:t>of </a:t>
            </a:r>
            <a:r>
              <a:rPr sz="3200" spc="-5" dirty="0">
                <a:solidFill>
                  <a:srgbClr val="000000"/>
                </a:solidFill>
                <a:latin typeface="Arial Unicode MS"/>
                <a:cs typeface="Arial Unicode MS"/>
              </a:rPr>
              <a:t>article </a:t>
            </a:r>
            <a:r>
              <a:rPr sz="3200" dirty="0">
                <a:solidFill>
                  <a:srgbClr val="000000"/>
                </a:solidFill>
                <a:latin typeface="Arial Unicode MS"/>
                <a:cs typeface="Arial Unicode MS"/>
              </a:rPr>
              <a:t>2(4) </a:t>
            </a:r>
            <a:r>
              <a:rPr sz="3200" spc="-5" dirty="0">
                <a:solidFill>
                  <a:srgbClr val="000000"/>
                </a:solidFill>
                <a:latin typeface="Arial Unicode MS"/>
                <a:cs typeface="Arial Unicode MS"/>
              </a:rPr>
              <a:t>of the</a:t>
            </a:r>
            <a:r>
              <a:rPr sz="3200" spc="-30" dirty="0">
                <a:solidFill>
                  <a:srgbClr val="000000"/>
                </a:solidFill>
                <a:latin typeface="Arial Unicode MS"/>
                <a:cs typeface="Arial Unicode MS"/>
              </a:rPr>
              <a:t> </a:t>
            </a:r>
            <a:r>
              <a:rPr sz="3200" dirty="0">
                <a:solidFill>
                  <a:srgbClr val="000000"/>
                </a:solidFill>
                <a:latin typeface="Arial Unicode MS"/>
                <a:cs typeface="Arial Unicode MS"/>
              </a:rPr>
              <a:t>Charter:</a:t>
            </a:r>
          </a:p>
          <a:p>
            <a:pPr marL="755650" marR="146685" indent="-285750">
              <a:lnSpc>
                <a:spcPct val="100000"/>
              </a:lnSpc>
              <a:spcBef>
                <a:spcPts val="690"/>
              </a:spcBef>
            </a:pPr>
            <a:r>
              <a:rPr sz="2800" dirty="0">
                <a:solidFill>
                  <a:srgbClr val="000000"/>
                </a:solidFill>
                <a:latin typeface="Arial Unicode MS"/>
                <a:cs typeface="Arial Unicode MS"/>
              </a:rPr>
              <a:t>– </a:t>
            </a:r>
            <a:r>
              <a:rPr sz="2800" spc="-5" dirty="0">
                <a:solidFill>
                  <a:srgbClr val="000000"/>
                </a:solidFill>
                <a:latin typeface="Arial Unicode MS"/>
                <a:cs typeface="Arial Unicode MS"/>
              </a:rPr>
              <a:t>Was the invasion aimed at the territorial  integrity and political independence of </a:t>
            </a:r>
            <a:r>
              <a:rPr sz="2800" dirty="0">
                <a:solidFill>
                  <a:srgbClr val="000000"/>
                </a:solidFill>
                <a:latin typeface="Arial Unicode MS"/>
                <a:cs typeface="Arial Unicode MS"/>
              </a:rPr>
              <a:t>Iraq </a:t>
            </a:r>
            <a:r>
              <a:rPr sz="2800" spc="-5" dirty="0">
                <a:solidFill>
                  <a:srgbClr val="000000"/>
                </a:solidFill>
                <a:latin typeface="Arial Unicode MS"/>
                <a:cs typeface="Arial Unicode MS"/>
              </a:rPr>
              <a:t>or  at the removal of </a:t>
            </a:r>
            <a:r>
              <a:rPr sz="2800" dirty="0">
                <a:solidFill>
                  <a:srgbClr val="000000"/>
                </a:solidFill>
                <a:latin typeface="Arial Unicode MS"/>
                <a:cs typeface="Arial Unicode MS"/>
              </a:rPr>
              <a:t>a </a:t>
            </a:r>
            <a:r>
              <a:rPr sz="2800" spc="-5" dirty="0">
                <a:solidFill>
                  <a:srgbClr val="000000"/>
                </a:solidFill>
                <a:latin typeface="Arial Unicode MS"/>
                <a:cs typeface="Arial Unicode MS"/>
              </a:rPr>
              <a:t>tyrant who </a:t>
            </a:r>
            <a:r>
              <a:rPr sz="2800" spc="-10" dirty="0">
                <a:solidFill>
                  <a:srgbClr val="000000"/>
                </a:solidFill>
                <a:latin typeface="Arial Unicode MS"/>
                <a:cs typeface="Arial Unicode MS"/>
              </a:rPr>
              <a:t>was </a:t>
            </a:r>
            <a:r>
              <a:rPr sz="2800" spc="-5" dirty="0">
                <a:solidFill>
                  <a:srgbClr val="000000"/>
                </a:solidFill>
                <a:latin typeface="Arial Unicode MS"/>
                <a:cs typeface="Arial Unicode MS"/>
              </a:rPr>
              <a:t>defying  Security Council</a:t>
            </a:r>
            <a:r>
              <a:rPr sz="2800" dirty="0">
                <a:solidFill>
                  <a:srgbClr val="000000"/>
                </a:solidFill>
                <a:latin typeface="Arial Unicode MS"/>
                <a:cs typeface="Arial Unicode MS"/>
              </a:rPr>
              <a:t> </a:t>
            </a:r>
            <a:r>
              <a:rPr sz="2800" spc="-5" dirty="0">
                <a:solidFill>
                  <a:srgbClr val="000000"/>
                </a:solidFill>
                <a:latin typeface="Arial Unicode MS"/>
                <a:cs typeface="Arial Unicode MS"/>
              </a:rPr>
              <a:t>resolutions?</a:t>
            </a:r>
            <a:endParaRPr sz="2800" dirty="0">
              <a:solidFill>
                <a:srgbClr val="000000"/>
              </a:solidFill>
              <a:latin typeface="Arial Unicode MS"/>
              <a:cs typeface="Arial Unicode MS"/>
            </a:endParaRPr>
          </a:p>
        </p:txBody>
      </p:sp>
    </p:spTree>
    <p:extLst>
      <p:ext uri="{BB962C8B-B14F-4D97-AF65-F5344CB8AC3E}">
        <p14:creationId xmlns:p14="http://schemas.microsoft.com/office/powerpoint/2010/main" val="2839263888"/>
      </p:ext>
    </p:extLst>
  </p:cSld>
  <p:clrMapOvr>
    <a:masterClrMapping/>
  </p:clrMapOvr>
</p:sld>
</file>

<file path=ppt/theme/theme1.xml><?xml version="1.0" encoding="utf-8"?>
<a:theme xmlns:a="http://schemas.openxmlformats.org/drawingml/2006/main" name="globo">
  <a:themeElements>
    <a:clrScheme name="Impostazioni personalizzate 1">
      <a:dk1>
        <a:sysClr val="windowText" lastClr="000000"/>
      </a:dk1>
      <a:lt1>
        <a:sysClr val="window" lastClr="FFFFFF"/>
      </a:lt1>
      <a:dk2>
        <a:srgbClr val="1B3861"/>
      </a:dk2>
      <a:lt2>
        <a:srgbClr val="38ABED"/>
      </a:lt2>
      <a:accent1>
        <a:srgbClr val="0C5986"/>
      </a:accent1>
      <a:accent2>
        <a:srgbClr val="DDF53D"/>
      </a:accent2>
      <a:accent3>
        <a:srgbClr val="508709"/>
      </a:accent3>
      <a:accent4>
        <a:srgbClr val="BF5E00"/>
      </a:accent4>
      <a:accent5>
        <a:srgbClr val="9C0001"/>
      </a:accent5>
      <a:accent6>
        <a:srgbClr val="660075"/>
      </a:accent6>
      <a:hlink>
        <a:srgbClr val="ABF24D"/>
      </a:hlink>
      <a:folHlink>
        <a:srgbClr val="A0E7FB"/>
      </a:folHlink>
    </a:clrScheme>
    <a:fontScheme name="Terra">
      <a:majorFont>
        <a:latin typeface="Tahoma"/>
        <a:ea typeface="ＭＳ Ｐゴシック"/>
        <a:cs typeface=""/>
      </a:majorFont>
      <a:minorFont>
        <a:latin typeface="Tahoma"/>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err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erra 2">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erra 3">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globo.thmx</Template>
  <TotalTime>113</TotalTime>
  <Words>1549</Words>
  <Application>Microsoft Macintosh PowerPoint</Application>
  <PresentationFormat>Presentazione su schermo (4:3)</PresentationFormat>
  <Paragraphs>123</Paragraphs>
  <Slides>29</Slides>
  <Notes>0</Notes>
  <HiddenSlides>0</HiddenSlides>
  <MMClips>0</MMClips>
  <ScaleCrop>false</ScaleCrop>
  <HeadingPairs>
    <vt:vector size="4" baseType="variant">
      <vt:variant>
        <vt:lpstr>Tema</vt:lpstr>
      </vt:variant>
      <vt:variant>
        <vt:i4>1</vt:i4>
      </vt:variant>
      <vt:variant>
        <vt:lpstr>Titoli diapositive</vt:lpstr>
      </vt:variant>
      <vt:variant>
        <vt:i4>29</vt:i4>
      </vt:variant>
    </vt:vector>
  </HeadingPairs>
  <TitlesOfParts>
    <vt:vector size="30" baseType="lpstr">
      <vt:lpstr>globo</vt:lpstr>
      <vt:lpstr> United Nations and Collective Security System </vt:lpstr>
      <vt:lpstr>Sources of the law on the use of  armed force</vt:lpstr>
      <vt:lpstr>1945 United Nations Charter </vt:lpstr>
      <vt:lpstr>Use of armed force (UN Charter)</vt:lpstr>
      <vt:lpstr>The prohibition – article 2(4)</vt:lpstr>
      <vt:lpstr>Self-defense</vt:lpstr>
      <vt:lpstr>Self-defence</vt:lpstr>
      <vt:lpstr>Necessity</vt:lpstr>
      <vt:lpstr>Proportionality </vt:lpstr>
      <vt:lpstr>Imminence</vt:lpstr>
      <vt:lpstr>Objectives of self-defence</vt:lpstr>
      <vt:lpstr>Presentazione di PowerPoint</vt:lpstr>
      <vt:lpstr>Powers of the Security Council</vt:lpstr>
      <vt:lpstr>Powers of the Security Council</vt:lpstr>
      <vt:lpstr>Powers of the Security Council</vt:lpstr>
      <vt:lpstr>Permanent agreements (art. 43) </vt:lpstr>
      <vt:lpstr>Military Staff Commettee (art. 47 ff.) </vt:lpstr>
      <vt:lpstr>UN Practice</vt:lpstr>
      <vt:lpstr>The Security Council in action:  Iraq</vt:lpstr>
      <vt:lpstr>Security Council Res. 661  (6 August 1990)</vt:lpstr>
      <vt:lpstr>Security Council Res. 665  (25 August 1990)</vt:lpstr>
      <vt:lpstr>Security Council Res. 678  (29 November 1990)</vt:lpstr>
      <vt:lpstr>Security Council Res. 678  (29 November 1990)</vt:lpstr>
      <vt:lpstr>Security Council Res. 678  (29 November 1990)</vt:lpstr>
      <vt:lpstr>Security Council Res. 678  (29 November 1990)</vt:lpstr>
      <vt:lpstr>“Coalitions of the Willing and  Able”</vt:lpstr>
      <vt:lpstr>The invasion of Iraq 2003</vt:lpstr>
      <vt:lpstr>Iraq (cont’d)</vt:lpstr>
      <vt:lpstr>Iraq (cont’d)</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Fiammetta Borgia</cp:lastModifiedBy>
  <cp:revision>24</cp:revision>
  <cp:lastPrinted>2020-10-07T18:15:02Z</cp:lastPrinted>
  <dcterms:created xsi:type="dcterms:W3CDTF">2020-10-07T16:28:05Z</dcterms:created>
  <dcterms:modified xsi:type="dcterms:W3CDTF">2020-10-11T17:34:45Z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2012-10-06T00:00:00Z</vt:filetime>
  </property>
  <property fmtid="{D5CDD505-2E9C-101B-9397-08002B2CF9AE}" pid="3" name="Creator">
    <vt:lpwstr>Impress</vt:lpwstr>
  </property>
  <property fmtid="{D5CDD505-2E9C-101B-9397-08002B2CF9AE}" pid="4" name="LastSaved">
    <vt:filetime>2012-10-06T00:00:00Z</vt:filetime>
  </property>
</Properties>
</file>