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2222"/>
    <a:srgbClr val="EE6B30"/>
    <a:srgbClr val="2FEF98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EDBADD-B64F-43E5-B2E0-5F29B3CF523A}" type="datetimeFigureOut">
              <a:rPr lang="ru-RU" smtClean="0"/>
              <a:t>20.03.2017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39F791-EDD1-43B3-AAD2-7A167B2F4FD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B06ED-5C66-4044-B95D-A7F5F11CCF86}" type="datetimeFigureOut">
              <a:rPr lang="ru-RU" smtClean="0"/>
              <a:t>20.03.2017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B9364-9AA5-466D-AB25-E39B3486C5F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EB9364-9AA5-466D-AB25-E39B3486C5F1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7B239-9840-4B37-AF10-42C320BD77BD}" type="datetime1">
              <a:rPr lang="en-US" smtClean="0"/>
              <a:t>3/20/2017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7FE98-45E9-426C-B325-66D5DB1EACA0}" type="datetime1">
              <a:rPr lang="en-US" smtClean="0"/>
              <a:t>3/20/2017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12D57-F5DB-41CC-8439-C2806B4A3D92}" type="datetime1">
              <a:rPr lang="en-US" smtClean="0"/>
              <a:t>3/20/2017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97BA2-876D-4F77-B4D1-4303716B6DA3}" type="datetime1">
              <a:rPr lang="en-US" smtClean="0"/>
              <a:t>3/20/2017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B092-FB3C-4566-8880-C434F1A2A3DF}" type="datetime1">
              <a:rPr lang="en-US" smtClean="0"/>
              <a:t>3/20/2017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5F7F1-B7BF-438A-985A-F6666A627614}" type="datetime1">
              <a:rPr lang="en-US" smtClean="0"/>
              <a:t>3/20/2017</a:t>
            </a:fld>
            <a:endParaRPr 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162ED-C747-4714-ADBB-07EAE1553910}" type="datetime1">
              <a:rPr lang="en-US" smtClean="0"/>
              <a:t>3/20/2017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0E4F0-3E2C-4182-B9FF-462B6E367C3F}" type="datetime1">
              <a:rPr lang="en-US" smtClean="0"/>
              <a:t>3/20/2017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21E596E1-069B-4F78-9790-B1BB9E40CA8E}" type="datetime1">
              <a:rPr lang="en-US" smtClean="0"/>
              <a:t>3/20/2017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6ACEE-5B4A-4EF7-9AFE-7F4B8C1CB851}" type="datetime1">
              <a:rPr lang="en-US" smtClean="0"/>
              <a:t>3/20/2017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C924-A020-4744-9836-2544538E58A1}" type="datetime1">
              <a:rPr lang="en-US" smtClean="0"/>
              <a:t>3/20/2017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E982000-868E-40CE-8A1C-3D4B2CB42023}" type="datetime1">
              <a:rPr lang="en-US" smtClean="0"/>
              <a:t>3/20/2017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c.europa.eu/competition/publications/cpn/2004_2_97.pdf" TargetMode="External"/><Relationship Id="rId2" Type="http://schemas.openxmlformats.org/officeDocument/2006/relationships/hyperlink" Target="https://www.pwc.gi/publications/assets/taxbulletingibraltareucourtcasedecember2008.pdf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2133600"/>
            <a:ext cx="6480048" cy="3429000"/>
          </a:xfrm>
        </p:spPr>
        <p:txBody>
          <a:bodyPr>
            <a:normAutofit/>
          </a:bodyPr>
          <a:lstStyle/>
          <a:p>
            <a:r>
              <a:rPr sz="3600" smtClean="0"/>
              <a:t>The government of gibraltar's  reform of corporate tax 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5181600"/>
            <a:ext cx="6480048" cy="1676400"/>
          </a:xfrm>
        </p:spPr>
        <p:txBody>
          <a:bodyPr>
            <a:normAutofit fontScale="70000" lnSpcReduction="20000"/>
          </a:bodyPr>
          <a:lstStyle/>
          <a:p>
            <a:r>
              <a:rPr lang="en-US" sz="29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900" spc="3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ROMAN KURBATOV</a:t>
            </a:r>
          </a:p>
          <a:p>
            <a:endParaRPr lang="en-US" sz="2900" spc="300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900" spc="3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LORENZO BARTOLO</a:t>
            </a:r>
          </a:p>
          <a:p>
            <a:endParaRPr lang="en-US" sz="24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467600" cy="11430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Agenda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7467600" cy="4830763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Foreword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content of the Gibraltar tax reform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Combined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effects on specific groups of</a:t>
            </a:r>
          </a:p>
          <a:p>
            <a:pPr>
              <a:buNone/>
            </a:pP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companies(data)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Parties</a:t>
            </a:r>
            <a:endParaRPr lang="en-US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History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Legal action</a:t>
            </a: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Decision of the Court</a:t>
            </a:r>
          </a:p>
          <a:p>
            <a:pPr>
              <a:buFont typeface="Wingdings" pitchFamily="2" charset="2"/>
              <a:buChar char="v"/>
            </a:pPr>
            <a:endParaRPr lang="en-US" sz="28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v"/>
            </a:pPr>
            <a:endParaRPr lang="en-US" sz="28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v"/>
            </a:pPr>
            <a:endParaRPr lang="en-US" sz="28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417638"/>
          </a:xfrm>
        </p:spPr>
        <p:txBody>
          <a:bodyPr>
            <a:normAutofit fontScale="90000"/>
          </a:bodyPr>
          <a:lstStyle/>
          <a:p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Foreword</a:t>
            </a:r>
            <a:r>
              <a:rPr lang="en-US" sz="4800" dirty="0" smtClean="0"/>
              <a:t/>
            </a:r>
            <a:br>
              <a:rPr lang="en-US" sz="48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7467600" cy="48768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When the Gibraltar Government decided to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reform its corporate income tax system, it did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not expect to be involved in a legal battle with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 EU that would last almost four years. </a:t>
            </a:r>
          </a:p>
          <a:p>
            <a:pPr>
              <a:buNone/>
            </a:pPr>
            <a:endParaRPr lang="en-US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Finally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on 18 December 2008 the European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Court of First Instance has declared that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Gibraltar is able to legislate on matters of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taxation and has autonomy in economic,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financial and fiscal matters. </a:t>
            </a:r>
          </a:p>
          <a:p>
            <a:pPr>
              <a:buNone/>
            </a:pPr>
            <a:endParaRPr lang="en-US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Court of First Instance has refuted the 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Commission’s case in its entirety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417638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content of the Gibraltar </a:t>
            </a:r>
            <a: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tax reform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95400"/>
            <a:ext cx="7848600" cy="4648200"/>
          </a:xfrm>
        </p:spPr>
        <p:txBody>
          <a:bodyPr numCol="1" anchor="t">
            <a:noAutofit/>
          </a:bodyPr>
          <a:lstStyle/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 reform aimed at replacing the classical corporate tax system 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(based on taxation of profit) which had been currently in force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by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payroll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tax </a:t>
            </a:r>
            <a:r>
              <a:rPr lang="en-US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andbusiness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property   occupation  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tax (</a:t>
            </a:r>
            <a:r>
              <a:rPr lang="en-US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hereinafter‘BPOT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’).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All  companies  registered  in  Gibraltar would  have  to  pay  GBP  3000  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per  full  time  employee and additional 100% of their current tax on their 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real  estate  property. However,  the  reform foresaw  that  the  total  tax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liability  of  a  company would be capped at 15% of its profits. 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Originally, the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tax had been capped at GBP 500 000 as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well, but 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feature was removed after the Commission had  opened 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its 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formal  investigation 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procedure. Two </a:t>
            </a: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sectors would face a top-up tax. 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First, financial services were originally to be taxed at least at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 rate of 8% on their profits.</a:t>
            </a:r>
            <a:endParaRPr lang="ru-RU" sz="2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 content of the Gibraltar tax reform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219200"/>
            <a:ext cx="7467600" cy="5181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was subsequently changed as a reaction to abandoning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GBP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500 000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cap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a rate that shall be fixed in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future between4-6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%.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top-up tax was credited to the payroll tax and to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BPOT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cap of  15%  applied  to  the  total  taxation  (top-up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payroll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 BPOT),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that  a  company's  tax liability for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its financial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activities was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least 4 to 6%  (for  simplification  let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us  further  assume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would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 5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%)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at most 15% of its profits from this activity. </a:t>
            </a: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second sector that incurred top-up tax were the utilities </a:t>
            </a: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(water, sewage, electricity, gas, telecommunications, etc.), which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are</a:t>
            </a: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mostly not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mobile  and  occupy  a  monopolistic  position.</a:t>
            </a: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They were taxed at a flat rate of 35%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Combined </a:t>
            </a:r>
            <a: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effects on specific groups of</a:t>
            </a:r>
            <a:b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companies(Data)</a:t>
            </a:r>
            <a:b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600" y="1447800"/>
            <a:ext cx="6248399" cy="415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</a:rPr>
              <a:t>Parties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71600"/>
            <a:ext cx="8229600" cy="4800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90600" y="2057400"/>
            <a:ext cx="2971800" cy="914400"/>
          </a:xfrm>
          <a:prstGeom prst="roundRect">
            <a:avLst/>
          </a:prstGeom>
          <a:solidFill>
            <a:srgbClr val="FF0000"/>
          </a:solidFill>
          <a:ln>
            <a:solidFill>
              <a:schemeClr val="tx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EUROPEAN COMMISSION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72000" y="2057400"/>
            <a:ext cx="3048000" cy="914400"/>
          </a:xfrm>
          <a:prstGeom prst="roundRect">
            <a:avLst/>
          </a:prstGeom>
          <a:solidFill>
            <a:srgbClr val="00B050"/>
          </a:solidFill>
          <a:ln>
            <a:solidFill>
              <a:schemeClr val="tx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UNITED KINGDOM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8200" y="4724400"/>
            <a:ext cx="3124200" cy="914400"/>
          </a:xfrm>
          <a:prstGeom prst="roundRect">
            <a:avLst/>
          </a:prstGeom>
          <a:solidFill>
            <a:srgbClr val="00B050"/>
          </a:solidFill>
          <a:ln>
            <a:solidFill>
              <a:schemeClr val="tx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IRELAND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800600" y="4724400"/>
            <a:ext cx="3124200" cy="914400"/>
          </a:xfrm>
          <a:prstGeom prst="roundRect">
            <a:avLst/>
          </a:prstGeom>
          <a:solidFill>
            <a:srgbClr val="FC2222"/>
          </a:solidFill>
          <a:ln>
            <a:solidFill>
              <a:schemeClr val="tx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KINGDOM OF SPAIN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48000" y="3352800"/>
            <a:ext cx="2362200" cy="1066800"/>
          </a:xfrm>
          <a:prstGeom prst="roundRect">
            <a:avLst/>
          </a:prstGeom>
          <a:solidFill>
            <a:srgbClr val="92D050"/>
          </a:solidFill>
          <a:ln>
            <a:solidFill>
              <a:schemeClr val="tx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GOVERNMENT OF GIBRALTAR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History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11 July 2002, the European Commission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informed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United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Kingdom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that it would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initiate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investigation procedures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nto Gibraltar exempt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qualifying companies as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according to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Commission these tax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concessions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constituted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aid,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contrary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rules of the common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market </a:t>
            </a: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Court of First Instance overturned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Commission’s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decision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with regard to exempt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companies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however it did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accept the  Commission’s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view with regard to qualifying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companies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History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was therefore agreed that the qualifying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company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regime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would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 terminated in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short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term, but existing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exempt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companies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would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 phased out by December 2010. </a:t>
            </a: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Gibraltar Government then sought 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reform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corporate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income tax system which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would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 applicable to all companies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incorporated in Gibraltar.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30 March 2004, the Commission decided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that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proposed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tax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reforms constituted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state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aid incompatible with the common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market and rejected the proposals. </a:t>
            </a: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History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Commission considered the reform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proposals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be :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‘regionally selective’ 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that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conferred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tax advantages on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companies in Gibraltar compared with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companies in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United Kingdom (therefore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implying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that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Gibraltar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is 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mere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region of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United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Kingdom and not an independent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territory for tax purposes and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‘materially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selective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’ in that specific features conferred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tax advantages on some companies as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opposed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others in Gibraltar. </a:t>
            </a: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Legal action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71600"/>
            <a:ext cx="7467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Governments of Gibraltar and the United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Kingdom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brought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action against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European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Commission on 9 June 2004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contesting the Commission’s decision of 30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March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2004. </a:t>
            </a: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Governments argued that their tax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jurisdictions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are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entirely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separate so that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Gibraltar’s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tax laws cannot be treated as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derogations from the tax laws applicable 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United Kingdom. </a:t>
            </a: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Furthermore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the Government of Gibraltar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argued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that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reform proposals cannot be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treated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derogations from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common tax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regime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resulting in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favouring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certain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undertakings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Gibraltar. </a:t>
            </a: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Decision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18 December 2008 the Court of First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Instance 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annulled ‘in its entirety’ the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Commission’s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decision. 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Court concluded that the tax reform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proposals cannot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be deemed to be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considered regionally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selective</a:t>
            </a: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Decision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Court also concluded that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classification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by the Commission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Gibraltar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proposed tax measures as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materially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selective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was incorrect because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Commission had not established the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existence of selective advantage for these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measures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Commission may appeal only on points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law within two months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after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notification.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Court furthermore awarded all costs </a:t>
            </a:r>
          </a:p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against the Commission.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(Ho-ho!)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Sources &amp; references</a:t>
            </a:r>
            <a:endParaRPr lang="ru-RU" sz="4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>
              <a:buFont typeface="Wingdings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www.pwc.gi/publications/assets/taxbulletingibraltareucourtcasedecember2008.pdf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ec.europa.eu/competition/publications/cpn/2004_2_97.pdf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Judgment of the Court(Grand Chamber, 15 November 2011)</a:t>
            </a:r>
          </a:p>
          <a:p>
            <a:pPr>
              <a:buNone/>
            </a:pP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resented by Professor.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</TotalTime>
  <Words>891</Words>
  <PresentationFormat>Экран (4:3)</PresentationFormat>
  <Paragraphs>154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Техническая</vt:lpstr>
      <vt:lpstr>The government of gibraltar's  reform of corporate tax </vt:lpstr>
      <vt:lpstr>Agenda</vt:lpstr>
      <vt:lpstr> Foreword </vt:lpstr>
      <vt:lpstr> The content of the Gibraltar tax reform </vt:lpstr>
      <vt:lpstr> The content of the Gibraltar tax reform </vt:lpstr>
      <vt:lpstr> Combined effects on specific groups of companies(Data) </vt:lpstr>
      <vt:lpstr>Parties</vt:lpstr>
      <vt:lpstr>History</vt:lpstr>
      <vt:lpstr>History</vt:lpstr>
      <vt:lpstr>History</vt:lpstr>
      <vt:lpstr>Legal action</vt:lpstr>
      <vt:lpstr>Decision</vt:lpstr>
      <vt:lpstr>Decision</vt:lpstr>
      <vt:lpstr>Sources &amp; references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government of gibraltar's  reform of corporate tax</dc:title>
  <dc:creator>Админ</dc:creator>
  <cp:lastModifiedBy>Админ</cp:lastModifiedBy>
  <cp:revision>1</cp:revision>
  <dcterms:created xsi:type="dcterms:W3CDTF">2017-03-05T18:59:40Z</dcterms:created>
  <dcterms:modified xsi:type="dcterms:W3CDTF">2017-03-20T10:50:31Z</dcterms:modified>
</cp:coreProperties>
</file>