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1" r:id="rId6"/>
    <p:sldId id="262" r:id="rId7"/>
    <p:sldId id="263" r:id="rId8"/>
    <p:sldId id="264" r:id="rId9"/>
    <p:sldId id="265" r:id="rId10"/>
    <p:sldId id="260"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9" d="100"/>
          <a:sy n="79" d="100"/>
        </p:scale>
        <p:origin x="12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3/30/2017</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854243"/>
          </a:xfrm>
        </p:spPr>
        <p:txBody>
          <a:bodyPr/>
          <a:lstStyle/>
          <a:p>
            <a:r>
              <a:rPr lang="en-US" dirty="0" smtClean="0"/>
              <a:t>Case c-219/12</a:t>
            </a:r>
            <a:endParaRPr lang="en-US" dirty="0"/>
          </a:p>
        </p:txBody>
      </p:sp>
      <p:sp>
        <p:nvSpPr>
          <p:cNvPr id="3" name="Subtitle 2"/>
          <p:cNvSpPr>
            <a:spLocks noGrp="1"/>
          </p:cNvSpPr>
          <p:nvPr>
            <p:ph type="subTitle" idx="1"/>
          </p:nvPr>
        </p:nvSpPr>
        <p:spPr>
          <a:xfrm>
            <a:off x="251075" y="3182129"/>
            <a:ext cx="6400800" cy="1947333"/>
          </a:xfrm>
        </p:spPr>
        <p:txBody>
          <a:bodyPr/>
          <a:lstStyle/>
          <a:p>
            <a:r>
              <a:rPr lang="en-US" b="1" dirty="0" smtClean="0"/>
              <a:t>Group Members:</a:t>
            </a:r>
          </a:p>
          <a:p>
            <a:r>
              <a:rPr lang="en-US" b="1" dirty="0" smtClean="0"/>
              <a:t>Tawiah Samuel: 0235222</a:t>
            </a:r>
          </a:p>
          <a:p>
            <a:r>
              <a:rPr lang="en-US" b="1" dirty="0" smtClean="0"/>
              <a:t>Dodou Jammeh: 0232916</a:t>
            </a:r>
            <a:endParaRPr lang="en-US" b="1" dirty="0"/>
          </a:p>
        </p:txBody>
      </p:sp>
    </p:spTree>
    <p:extLst>
      <p:ext uri="{BB962C8B-B14F-4D97-AF65-F5344CB8AC3E}">
        <p14:creationId xmlns:p14="http://schemas.microsoft.com/office/powerpoint/2010/main" val="3172432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28991" y="264696"/>
            <a:ext cx="3707314" cy="625642"/>
          </a:xfrm>
        </p:spPr>
        <p:txBody>
          <a:bodyPr>
            <a:normAutofit/>
          </a:bodyPr>
          <a:lstStyle/>
          <a:p>
            <a:r>
              <a:rPr lang="en-US" sz="2800" dirty="0" smtClean="0"/>
              <a:t>Facts of the case </a:t>
            </a:r>
            <a:endParaRPr lang="en-US" sz="2800" dirty="0"/>
          </a:p>
        </p:txBody>
      </p:sp>
      <p:sp>
        <p:nvSpPr>
          <p:cNvPr id="3" name="Subtitle 2"/>
          <p:cNvSpPr>
            <a:spLocks noGrp="1"/>
          </p:cNvSpPr>
          <p:nvPr>
            <p:ph type="subTitle" idx="1"/>
          </p:nvPr>
        </p:nvSpPr>
        <p:spPr>
          <a:xfrm>
            <a:off x="84221" y="1184888"/>
            <a:ext cx="12107779" cy="4169165"/>
          </a:xfrm>
        </p:spPr>
        <p:txBody>
          <a:bodyPr>
            <a:normAutofit/>
          </a:bodyPr>
          <a:lstStyle/>
          <a:p>
            <a:r>
              <a:rPr lang="en-US" b="1" dirty="0" smtClean="0"/>
              <a:t>(VAT- Definition of “economic activity- photovoltaic system installed on the roof of a private household- Electricity sold to a provider who supplies the household’s electricity need)</a:t>
            </a:r>
            <a:br>
              <a:rPr lang="en-US" b="1" dirty="0" smtClean="0"/>
            </a:br>
            <a:endParaRPr lang="en-US" b="1" dirty="0"/>
          </a:p>
          <a:p>
            <a:r>
              <a:rPr lang="en-US" b="1" dirty="0" smtClean="0"/>
              <a:t>- A householder has installed a photovoltaic (solar Panel) system which produces electricity but has no storage capacity. Its annual production is less than the household’s annual consumption. The household has a contract with an electricity provider under which he sells electricity to that provider, who also supplies electricity to the household. Since he considers that his sale of electricity constitutes an economic activity, the householder seeks to recover the input value added tax(VAT) paid on his system and its installation. </a:t>
            </a:r>
          </a:p>
        </p:txBody>
      </p:sp>
    </p:spTree>
    <p:extLst>
      <p:ext uri="{BB962C8B-B14F-4D97-AF65-F5344CB8AC3E}">
        <p14:creationId xmlns:p14="http://schemas.microsoft.com/office/powerpoint/2010/main" val="2369316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1432" y="0"/>
            <a:ext cx="7352884" cy="553453"/>
          </a:xfrm>
        </p:spPr>
        <p:txBody>
          <a:bodyPr>
            <a:normAutofit/>
          </a:bodyPr>
          <a:lstStyle/>
          <a:p>
            <a:r>
              <a:rPr lang="en-US" sz="2800" dirty="0" smtClean="0"/>
              <a:t>Relevant provisions of Austrian Law</a:t>
            </a:r>
            <a:endParaRPr lang="en-US" sz="2800" dirty="0"/>
          </a:p>
        </p:txBody>
      </p:sp>
      <p:sp>
        <p:nvSpPr>
          <p:cNvPr id="3" name="Subtitle 2"/>
          <p:cNvSpPr>
            <a:spLocks noGrp="1"/>
          </p:cNvSpPr>
          <p:nvPr>
            <p:ph type="subTitle" idx="1"/>
          </p:nvPr>
        </p:nvSpPr>
        <p:spPr>
          <a:xfrm>
            <a:off x="0" y="799877"/>
            <a:ext cx="12191999" cy="3387112"/>
          </a:xfrm>
        </p:spPr>
        <p:txBody>
          <a:bodyPr/>
          <a:lstStyle/>
          <a:p>
            <a:pPr marL="342900" indent="-342900">
              <a:buFontTx/>
              <a:buChar char="-"/>
            </a:pPr>
            <a:r>
              <a:rPr lang="en-US" b="1" dirty="0" smtClean="0"/>
              <a:t>In Austrian law, paragraph 2(1) of the 1994 law on turnover tax( Umsatzsteuergesetz 1994, BGBI. 663/1994).</a:t>
            </a:r>
          </a:p>
          <a:p>
            <a:pPr marL="342900" indent="-342900">
              <a:buFontTx/>
              <a:buChar char="-"/>
            </a:pPr>
            <a:r>
              <a:rPr lang="en-US" b="1" dirty="0" smtClean="0"/>
              <a:t>Under that system, A trader is any person who independently carries out a commercial or professional activity. Commercial or professional activity mean any sustained activity carried out of the purpose of obtaining income, even where there is no intention to make profit or an association carries out its activities only in relation to its members. </a:t>
            </a:r>
          </a:p>
          <a:p>
            <a:pPr marL="342900" indent="-342900">
              <a:buFontTx/>
              <a:buChar char="-"/>
            </a:pPr>
            <a:r>
              <a:rPr lang="en-US" b="1" dirty="0" smtClean="0"/>
              <a:t>In that case, the householder activity is regarded as commercial or professional activity. </a:t>
            </a:r>
          </a:p>
        </p:txBody>
      </p:sp>
    </p:spTree>
    <p:extLst>
      <p:ext uri="{BB962C8B-B14F-4D97-AF65-F5344CB8AC3E}">
        <p14:creationId xmlns:p14="http://schemas.microsoft.com/office/powerpoint/2010/main" val="3899270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1304" y="1"/>
            <a:ext cx="6569243" cy="613610"/>
          </a:xfrm>
        </p:spPr>
        <p:txBody>
          <a:bodyPr>
            <a:normAutofit fontScale="90000"/>
          </a:bodyPr>
          <a:lstStyle/>
          <a:p>
            <a:r>
              <a:rPr lang="en-US" dirty="0" smtClean="0"/>
              <a:t>The sixth vat directive </a:t>
            </a:r>
            <a:endParaRPr lang="en-US" dirty="0"/>
          </a:p>
        </p:txBody>
      </p:sp>
      <p:sp>
        <p:nvSpPr>
          <p:cNvPr id="3" name="Subtitle 2"/>
          <p:cNvSpPr>
            <a:spLocks noGrp="1"/>
          </p:cNvSpPr>
          <p:nvPr>
            <p:ph type="subTitle" idx="1"/>
          </p:nvPr>
        </p:nvSpPr>
        <p:spPr>
          <a:xfrm>
            <a:off x="0" y="613611"/>
            <a:ext cx="12192000" cy="4716378"/>
          </a:xfrm>
        </p:spPr>
        <p:txBody>
          <a:bodyPr/>
          <a:lstStyle/>
          <a:p>
            <a:r>
              <a:rPr lang="en-US" b="1" dirty="0" smtClean="0"/>
              <a:t>The Solar panels in question were installed in 2005, when the relevant European Union(EU) legislation was the sixth VAT directive. </a:t>
            </a:r>
          </a:p>
          <a:p>
            <a:r>
              <a:rPr lang="en-US" b="1" dirty="0" smtClean="0"/>
              <a:t>The following provisions in particular are relevant:</a:t>
            </a:r>
          </a:p>
          <a:p>
            <a:pPr marL="342900" indent="-342900">
              <a:buFontTx/>
              <a:buChar char="-"/>
            </a:pPr>
            <a:r>
              <a:rPr lang="en-US" b="1" dirty="0" smtClean="0"/>
              <a:t>Under Article 2, the supply of goods or services effected for consideration within the territory of the country by a taxable person acting as such is subject to VAT</a:t>
            </a:r>
          </a:p>
          <a:p>
            <a:pPr marL="342900" indent="-342900">
              <a:buFontTx/>
              <a:buChar char="-"/>
            </a:pPr>
            <a:r>
              <a:rPr lang="en-US" b="1" dirty="0" smtClean="0"/>
              <a:t>Article 4(1) defines a taxable person as any person who independently carries out in any place. </a:t>
            </a:r>
          </a:p>
          <a:p>
            <a:pPr marL="342900" indent="-342900">
              <a:buFontTx/>
              <a:buChar char="-"/>
            </a:pPr>
            <a:r>
              <a:rPr lang="en-US" b="1" dirty="0" smtClean="0"/>
              <a:t>Article 4(2) economic activities of producers, traders and persons supplying including mining and agricultural activities and activities of professions. </a:t>
            </a:r>
          </a:p>
          <a:p>
            <a:pPr marL="342900" indent="-342900">
              <a:buFontTx/>
              <a:buChar char="-"/>
            </a:pPr>
            <a:r>
              <a:rPr lang="en-US" b="1" dirty="0" smtClean="0"/>
              <a:t>Under article 5(1), a supply of goods is a transfer of the right to dispose of tangible property as owner.  </a:t>
            </a:r>
            <a:endParaRPr lang="en-US" b="1" dirty="0"/>
          </a:p>
        </p:txBody>
      </p:sp>
    </p:spTree>
    <p:extLst>
      <p:ext uri="{BB962C8B-B14F-4D97-AF65-F5344CB8AC3E}">
        <p14:creationId xmlns:p14="http://schemas.microsoft.com/office/powerpoint/2010/main" val="2785890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12192000" cy="851770"/>
          </a:xfrm>
        </p:spPr>
        <p:txBody>
          <a:bodyPr>
            <a:normAutofit/>
          </a:bodyPr>
          <a:lstStyle/>
          <a:p>
            <a:r>
              <a:rPr lang="en-US" sz="2400" dirty="0" smtClean="0"/>
              <a:t>The case was brought up to the Austrian( independent finance tribunal, Linz district</a:t>
            </a:r>
            <a:endParaRPr lang="en-US" sz="2400" dirty="0"/>
          </a:p>
        </p:txBody>
      </p:sp>
      <p:sp>
        <p:nvSpPr>
          <p:cNvPr id="3" name="Subtitle 2"/>
          <p:cNvSpPr>
            <a:spLocks noGrp="1"/>
          </p:cNvSpPr>
          <p:nvPr>
            <p:ph type="subTitle" idx="1"/>
          </p:nvPr>
        </p:nvSpPr>
        <p:spPr>
          <a:xfrm>
            <a:off x="0" y="851770"/>
            <a:ext cx="12192000" cy="4597052"/>
          </a:xfrm>
        </p:spPr>
        <p:txBody>
          <a:bodyPr/>
          <a:lstStyle/>
          <a:p>
            <a:r>
              <a:rPr lang="en-US" b="1" dirty="0"/>
              <a:t>The consideration for that supply is the market price; it is then subjected to VAT. Such electricity as is necessary to meet </a:t>
            </a:r>
            <a:r>
              <a:rPr lang="en-US" b="1" dirty="0" smtClean="0"/>
              <a:t>Mr. </a:t>
            </a:r>
            <a:r>
              <a:rPr lang="en-US" b="1" dirty="0"/>
              <a:t>Fuchs’s household needs is bought back from Ökostrom Solarpartner at the same price as </a:t>
            </a:r>
            <a:r>
              <a:rPr lang="en-US" b="1" dirty="0" smtClean="0"/>
              <a:t>Mr. </a:t>
            </a:r>
            <a:r>
              <a:rPr lang="en-US" b="1" dirty="0"/>
              <a:t>Fuchs charges for supplying the electricity produced by his photovoltaic installation to the network. </a:t>
            </a:r>
            <a:r>
              <a:rPr lang="en-US" b="1" dirty="0" smtClean="0"/>
              <a:t>Mr. </a:t>
            </a:r>
            <a:r>
              <a:rPr lang="en-US" b="1" dirty="0"/>
              <a:t>Fuchs applied to the competent tax authority – the Finanzamt Freistadt Rohrbach Urfahr (Freistadt Rohrbach Urfahr Tax Office) (Austria) – for reimbursement of VAT which he had paid when purchasing the photovoltaic installation. The Finanzamt refused to reimburse </a:t>
            </a:r>
            <a:r>
              <a:rPr lang="en-US" b="1" dirty="0" smtClean="0"/>
              <a:t>Mr. </a:t>
            </a:r>
            <a:r>
              <a:rPr lang="en-US" b="1" dirty="0"/>
              <a:t>Fuchs’s input tax on the ground that he had not carried out any economic activity by operating his photovoltaic installation. </a:t>
            </a:r>
            <a:r>
              <a:rPr lang="en-US" b="1" dirty="0" smtClean="0"/>
              <a:t>Mr. </a:t>
            </a:r>
            <a:r>
              <a:rPr lang="en-US" b="1" dirty="0"/>
              <a:t>Fuchs therefore brought an appeal before the Unabhängiger Finanzsenat Außenstelle Linz (Independent Finance Tribunal, Linz District); that appeal was upheld.</a:t>
            </a:r>
          </a:p>
        </p:txBody>
      </p:sp>
    </p:spTree>
    <p:extLst>
      <p:ext uri="{BB962C8B-B14F-4D97-AF65-F5344CB8AC3E}">
        <p14:creationId xmlns:p14="http://schemas.microsoft.com/office/powerpoint/2010/main" val="511631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6717" y="0"/>
            <a:ext cx="10180304" cy="770021"/>
          </a:xfrm>
        </p:spPr>
        <p:txBody>
          <a:bodyPr>
            <a:normAutofit fontScale="90000"/>
          </a:bodyPr>
          <a:lstStyle/>
          <a:p>
            <a:r>
              <a:rPr lang="en-US" dirty="0" smtClean="0"/>
              <a:t>Appealed to by the finanzamt</a:t>
            </a:r>
            <a:endParaRPr lang="en-US" dirty="0"/>
          </a:p>
        </p:txBody>
      </p:sp>
      <p:sp>
        <p:nvSpPr>
          <p:cNvPr id="3" name="Subtitle 2"/>
          <p:cNvSpPr>
            <a:spLocks noGrp="1"/>
          </p:cNvSpPr>
          <p:nvPr>
            <p:ph type="subTitle" idx="1"/>
          </p:nvPr>
        </p:nvSpPr>
        <p:spPr>
          <a:xfrm>
            <a:off x="0" y="1425519"/>
            <a:ext cx="12192000" cy="2665218"/>
          </a:xfrm>
        </p:spPr>
        <p:txBody>
          <a:bodyPr/>
          <a:lstStyle/>
          <a:p>
            <a:r>
              <a:rPr lang="en-US" b="1" dirty="0" smtClean="0"/>
              <a:t>Which </a:t>
            </a:r>
            <a:r>
              <a:rPr lang="en-US" b="1" dirty="0"/>
              <a:t>in turn, asks, whether, under EU </a:t>
            </a:r>
            <a:r>
              <a:rPr lang="en-US" b="1" dirty="0" smtClean="0"/>
              <a:t>law  </a:t>
            </a:r>
            <a:r>
              <a:rPr lang="en-US" b="1" dirty="0"/>
              <a:t>, the operation of a photovoltaic installation on or adjacent to a privately-owned house used for private residential purposes, which is designed such that the electricity produced is (</a:t>
            </a:r>
            <a:r>
              <a:rPr lang="en-US" b="1" dirty="0" err="1"/>
              <a:t>i</a:t>
            </a:r>
            <a:r>
              <a:rPr lang="en-US" b="1" dirty="0"/>
              <a:t>) always less than the electricity privately consumed by its operator and (ii) supplied to the network in exchange for income on a continuing basis, falls within the concept of ‘economic activities’.</a:t>
            </a:r>
          </a:p>
        </p:txBody>
      </p:sp>
    </p:spTree>
    <p:extLst>
      <p:ext uri="{BB962C8B-B14F-4D97-AF65-F5344CB8AC3E}">
        <p14:creationId xmlns:p14="http://schemas.microsoft.com/office/powerpoint/2010/main" val="201838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87682"/>
            <a:ext cx="12192000" cy="1398465"/>
          </a:xfrm>
        </p:spPr>
        <p:txBody>
          <a:bodyPr>
            <a:noAutofit/>
          </a:bodyPr>
          <a:lstStyle/>
          <a:p>
            <a:r>
              <a:rPr lang="en-US" sz="2800" dirty="0" smtClean="0"/>
              <a:t>After the Austrian tax office involved has appealed against this decision, the Austrian administrative high court (vwgh) applied to the cjeu for a preliminary ruling</a:t>
            </a:r>
            <a:endParaRPr lang="en-US" sz="2800" dirty="0"/>
          </a:p>
        </p:txBody>
      </p:sp>
      <p:sp>
        <p:nvSpPr>
          <p:cNvPr id="3" name="Subtitle 2"/>
          <p:cNvSpPr>
            <a:spLocks noGrp="1"/>
          </p:cNvSpPr>
          <p:nvPr>
            <p:ph type="subTitle" idx="1"/>
          </p:nvPr>
        </p:nvSpPr>
        <p:spPr>
          <a:xfrm>
            <a:off x="0" y="1827177"/>
            <a:ext cx="12192000" cy="3659223"/>
          </a:xfrm>
        </p:spPr>
        <p:txBody>
          <a:bodyPr/>
          <a:lstStyle/>
          <a:p>
            <a:r>
              <a:rPr lang="en-US" b="1" dirty="0" smtClean="0"/>
              <a:t>The Austrian Administrative court submitted the following questions to the CJEU:</a:t>
            </a:r>
          </a:p>
          <a:p>
            <a:r>
              <a:rPr lang="en-US" b="1" dirty="0" smtClean="0"/>
              <a:t>- Is the operation of a network- connected photovoltaic installation with no independent power storage capability or adjacent to a privately-owned house used for private residential purposes, which is technically designed such that the power generated by the installation is, on a continuing basis, below the total quantity of power privately consumed by the installation operator in the privately- owned house,  an “ economic activity” of installation operator with the meaning of Article 4 of the Sixth Directive…?</a:t>
            </a:r>
            <a:br>
              <a:rPr lang="en-US" b="1" dirty="0" smtClean="0"/>
            </a:br>
            <a:r>
              <a:rPr lang="en-US" b="1" dirty="0" smtClean="0"/>
              <a:t/>
            </a:r>
            <a:br>
              <a:rPr lang="en-US" b="1" dirty="0" smtClean="0"/>
            </a:br>
            <a:endParaRPr lang="en-US" b="1" dirty="0"/>
          </a:p>
        </p:txBody>
      </p:sp>
    </p:spTree>
    <p:extLst>
      <p:ext uri="{BB962C8B-B14F-4D97-AF65-F5344CB8AC3E}">
        <p14:creationId xmlns:p14="http://schemas.microsoft.com/office/powerpoint/2010/main" val="2860186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0590" y="0"/>
            <a:ext cx="6004687" cy="726510"/>
          </a:xfrm>
        </p:spPr>
        <p:txBody>
          <a:bodyPr>
            <a:normAutofit fontScale="90000"/>
          </a:bodyPr>
          <a:lstStyle/>
          <a:p>
            <a:r>
              <a:rPr lang="en-US" dirty="0" smtClean="0"/>
              <a:t>The cjeu’s decision </a:t>
            </a:r>
            <a:endParaRPr lang="en-US" dirty="0"/>
          </a:p>
        </p:txBody>
      </p:sp>
      <p:sp>
        <p:nvSpPr>
          <p:cNvPr id="3" name="Subtitle 2"/>
          <p:cNvSpPr>
            <a:spLocks noGrp="1"/>
          </p:cNvSpPr>
          <p:nvPr>
            <p:ph type="subTitle" idx="1"/>
          </p:nvPr>
        </p:nvSpPr>
        <p:spPr>
          <a:xfrm>
            <a:off x="0" y="837621"/>
            <a:ext cx="12192000" cy="6114324"/>
          </a:xfrm>
        </p:spPr>
        <p:txBody>
          <a:bodyPr>
            <a:normAutofit lnSpcReduction="10000"/>
          </a:bodyPr>
          <a:lstStyle/>
          <a:p>
            <a:r>
              <a:rPr lang="en-US" b="1" dirty="0"/>
              <a:t>The Court notes that the operation of a photovoltaic installation constitutes an ‘economic activity’ if it is carried out for the purpose of obtaining income on a continuing basis: the concept of ‘income’ must be understood as meaning remuneration received as consideration for the activity carried out. It follows that, for a finding that the exploitation of property is carried out for the purpose of obtaining income therefrom, it is irrelevant whether or not that exploitation is intended to make a profit. Given that the installation on the roof of </a:t>
            </a:r>
            <a:r>
              <a:rPr lang="en-US" b="1" dirty="0" smtClean="0"/>
              <a:t>Mr. </a:t>
            </a:r>
            <a:r>
              <a:rPr lang="en-US" b="1" dirty="0"/>
              <a:t>Fuchs’s house produces electricity which is fed into the network in return for remuneration, </a:t>
            </a:r>
            <a:r>
              <a:rPr lang="en-US" b="1" dirty="0" smtClean="0"/>
              <a:t>Mr. </a:t>
            </a:r>
            <a:r>
              <a:rPr lang="en-US" b="1" dirty="0"/>
              <a:t>Fuchs’s exploitation of that installation is carried out for the purpose of obtaining income therefrom. By the same token, as the supply of electricity to the network is being carried out on the basis of a contract concluded for an indefinite duration, that income is obtained on a continuing basis. In view of those considerations, it is irrelevant that the amount of electricity produced by that installation is always lower than the amount of electricity consumed by the operator in meeting his household needs. The Court also makes reference to the fact that, according to the structure of the VAT system, input VAT on goods or services used by a taxable person for his taxable transactions may be deducted. The deduction of input taxes is linked to the collection of output taxes. Where goods or services are used for the purposes of transactions that are taxable as outputs, deduction of the input tax on them is required in order to avoid double taxation. In order to be classified as a ‘taxable person’, the person concerned must carry out some form of ‘economic activity’. </a:t>
            </a:r>
          </a:p>
        </p:txBody>
      </p:sp>
    </p:spTree>
    <p:extLst>
      <p:ext uri="{BB962C8B-B14F-4D97-AF65-F5344CB8AC3E}">
        <p14:creationId xmlns:p14="http://schemas.microsoft.com/office/powerpoint/2010/main" val="1934104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71001" y="0"/>
            <a:ext cx="3526841" cy="757989"/>
          </a:xfrm>
        </p:spPr>
        <p:txBody>
          <a:bodyPr>
            <a:normAutofit fontScale="90000"/>
          </a:bodyPr>
          <a:lstStyle/>
          <a:p>
            <a:r>
              <a:rPr lang="en-US" dirty="0" smtClean="0"/>
              <a:t>The impact</a:t>
            </a:r>
            <a:endParaRPr lang="en-US" dirty="0"/>
          </a:p>
        </p:txBody>
      </p:sp>
      <p:sp>
        <p:nvSpPr>
          <p:cNvPr id="3" name="Subtitle 2"/>
          <p:cNvSpPr>
            <a:spLocks noGrp="1"/>
          </p:cNvSpPr>
          <p:nvPr>
            <p:ph type="subTitle" idx="1"/>
          </p:nvPr>
        </p:nvSpPr>
        <p:spPr>
          <a:xfrm>
            <a:off x="0" y="757990"/>
            <a:ext cx="12192000" cy="4078706"/>
          </a:xfrm>
        </p:spPr>
        <p:txBody>
          <a:bodyPr>
            <a:normAutofit/>
          </a:bodyPr>
          <a:lstStyle/>
          <a:p>
            <a:r>
              <a:rPr lang="en-US" b="1" dirty="0" smtClean="0"/>
              <a:t>On the basis of the decision of the CJEU, thus, the specific facts as defined by the court really determined the outcome of the case, Fuchs nevertheless implies that when an individual sets up a production facility, even where the purpose is only to meet his own private consumption needs, in so far as agreements made concerning the production facility entail supplies for consideration on a continuous basis to a third party, the activity is an “economic activity”. The purpose is always to obtain income when the arrangement are as they were in Fuchs. The effect of this will be that input VAT is deductible upon purchase of the production facilities and that VAT will be charged on supplies made to third parties and on any self- supplies made. </a:t>
            </a:r>
            <a:endParaRPr lang="en-US" b="1" dirty="0"/>
          </a:p>
        </p:txBody>
      </p:sp>
    </p:spTree>
    <p:extLst>
      <p:ext uri="{BB962C8B-B14F-4D97-AF65-F5344CB8AC3E}">
        <p14:creationId xmlns:p14="http://schemas.microsoft.com/office/powerpoint/2010/main" val="3172531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94276" y="0"/>
            <a:ext cx="5102977" cy="661738"/>
          </a:xfrm>
        </p:spPr>
        <p:txBody>
          <a:bodyPr>
            <a:normAutofit fontScale="90000"/>
          </a:bodyPr>
          <a:lstStyle/>
          <a:p>
            <a:r>
              <a:rPr lang="en-US" dirty="0" smtClean="0"/>
              <a:t>Article 267 tfeu</a:t>
            </a:r>
            <a:endParaRPr lang="en-US" dirty="0"/>
          </a:p>
        </p:txBody>
      </p:sp>
      <p:sp>
        <p:nvSpPr>
          <p:cNvPr id="3" name="Subtitle 2"/>
          <p:cNvSpPr>
            <a:spLocks noGrp="1"/>
          </p:cNvSpPr>
          <p:nvPr>
            <p:ph type="subTitle" idx="1"/>
          </p:nvPr>
        </p:nvSpPr>
        <p:spPr>
          <a:xfrm>
            <a:off x="0" y="775814"/>
            <a:ext cx="12192000" cy="4205260"/>
          </a:xfrm>
        </p:spPr>
        <p:txBody>
          <a:bodyPr>
            <a:normAutofit fontScale="92500" lnSpcReduction="10000"/>
          </a:bodyPr>
          <a:lstStyle/>
          <a:p>
            <a:r>
              <a:rPr lang="en-US" b="1" dirty="0"/>
              <a:t>The Court of Justice of the European Union shall have jurisdiction to give preliminary rulings concerning:</a:t>
            </a:r>
          </a:p>
          <a:p>
            <a:r>
              <a:rPr lang="en-US" b="1" dirty="0"/>
              <a:t>(a) the interpretation of the Treaties;</a:t>
            </a:r>
          </a:p>
          <a:p>
            <a:r>
              <a:rPr lang="en-US" b="1" dirty="0"/>
              <a:t>(b) the validity and interpretation of acts of the institutions, bodies, offices or agencies of the Union;</a:t>
            </a:r>
          </a:p>
          <a:p>
            <a:r>
              <a:rPr lang="en-US" b="1" dirty="0"/>
              <a:t>Where such a question is raised before any court or tribunal of a Member State, that court or tribunal may, if it considers that a decision on the question is necessary to enable it to give judgment, request the Court to give a ruling thereon.</a:t>
            </a:r>
          </a:p>
          <a:p>
            <a:r>
              <a:rPr lang="en-US" b="1" dirty="0"/>
              <a:t>Where any such question is raised in a case pending before a court or tribunal of a Member State against whose decisions there is no judicial remedy under national law, that court or tribunal shall bring the matter before the Court.</a:t>
            </a:r>
          </a:p>
          <a:p>
            <a:r>
              <a:rPr lang="en-US" b="1" dirty="0"/>
              <a:t>If such a question is raised in a case pending before a court or tribunal of a Member State with regard to a person in custody, the Court of Justice of the European Union shall act with the minimum of delay.</a:t>
            </a:r>
          </a:p>
          <a:p>
            <a:endParaRPr lang="en-US" b="1" dirty="0"/>
          </a:p>
        </p:txBody>
      </p:sp>
    </p:spTree>
    <p:extLst>
      <p:ext uri="{BB962C8B-B14F-4D97-AF65-F5344CB8AC3E}">
        <p14:creationId xmlns:p14="http://schemas.microsoft.com/office/powerpoint/2010/main" val="2623245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6422" y="2081463"/>
            <a:ext cx="8534400" cy="1638967"/>
          </a:xfrm>
        </p:spPr>
        <p:style>
          <a:lnRef idx="1">
            <a:schemeClr val="dk1"/>
          </a:lnRef>
          <a:fillRef idx="2">
            <a:schemeClr val="dk1"/>
          </a:fillRef>
          <a:effectRef idx="1">
            <a:schemeClr val="dk1"/>
          </a:effectRef>
          <a:fontRef idx="minor">
            <a:schemeClr val="dk1"/>
          </a:fontRef>
        </p:style>
        <p:txBody>
          <a:bodyPr/>
          <a:lstStyle/>
          <a:p>
            <a:r>
              <a:rPr lang="en-US" dirty="0" smtClean="0"/>
              <a:t>Thank you for your attention </a:t>
            </a:r>
            <a:endParaRPr lang="en-US" dirty="0"/>
          </a:p>
        </p:txBody>
      </p:sp>
    </p:spTree>
    <p:extLst>
      <p:ext uri="{BB962C8B-B14F-4D97-AF65-F5344CB8AC3E}">
        <p14:creationId xmlns:p14="http://schemas.microsoft.com/office/powerpoint/2010/main" val="197632511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181</TotalTime>
  <Words>1300</Words>
  <Application>Microsoft Office PowerPoint</Application>
  <PresentationFormat>Widescreen</PresentationFormat>
  <Paragraphs>37</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Century Gothic</vt:lpstr>
      <vt:lpstr>Wingdings 3</vt:lpstr>
      <vt:lpstr>Slice</vt:lpstr>
      <vt:lpstr>Case c-219/12</vt:lpstr>
      <vt:lpstr>Facts of the case </vt:lpstr>
      <vt:lpstr>Relevant provisions of Austrian Law</vt:lpstr>
      <vt:lpstr>The sixth vat directive </vt:lpstr>
      <vt:lpstr>The case was brought up to the Austrian( independent finance tribunal, Linz district</vt:lpstr>
      <vt:lpstr>Appealed to by the finanzamt</vt:lpstr>
      <vt:lpstr>After the Austrian tax office involved has appealed against this decision, the Austrian administrative high court (vwgh) applied to the cjeu for a preliminary ruling</vt:lpstr>
      <vt:lpstr>The cjeu’s decision </vt:lpstr>
      <vt:lpstr>The impact</vt:lpstr>
      <vt:lpstr>Article 267 tfeu</vt:lpstr>
      <vt:lpstr>Thank you for your attention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c-219/12</dc:title>
  <dc:creator>cagd</dc:creator>
  <cp:lastModifiedBy>cagd</cp:lastModifiedBy>
  <cp:revision>17</cp:revision>
  <dcterms:created xsi:type="dcterms:W3CDTF">2017-03-29T22:17:54Z</dcterms:created>
  <dcterms:modified xsi:type="dcterms:W3CDTF">2017-03-30T01:19:17Z</dcterms:modified>
</cp:coreProperties>
</file>