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89"/>
  </p:notesMasterIdLst>
  <p:sldIdLst>
    <p:sldId id="710" r:id="rId2"/>
    <p:sldId id="258" r:id="rId3"/>
    <p:sldId id="713" r:id="rId4"/>
    <p:sldId id="504" r:id="rId5"/>
    <p:sldId id="506" r:id="rId6"/>
    <p:sldId id="509" r:id="rId7"/>
    <p:sldId id="537" r:id="rId8"/>
    <p:sldId id="444" r:id="rId9"/>
    <p:sldId id="259" r:id="rId10"/>
    <p:sldId id="445" r:id="rId11"/>
    <p:sldId id="468" r:id="rId12"/>
    <p:sldId id="470" r:id="rId13"/>
    <p:sldId id="471" r:id="rId14"/>
    <p:sldId id="472" r:id="rId15"/>
    <p:sldId id="473" r:id="rId16"/>
    <p:sldId id="474" r:id="rId17"/>
    <p:sldId id="475" r:id="rId18"/>
    <p:sldId id="476" r:id="rId19"/>
    <p:sldId id="477" r:id="rId20"/>
    <p:sldId id="714" r:id="rId21"/>
    <p:sldId id="715" r:id="rId22"/>
    <p:sldId id="679" r:id="rId23"/>
    <p:sldId id="684" r:id="rId24"/>
    <p:sldId id="685" r:id="rId25"/>
    <p:sldId id="686" r:id="rId26"/>
    <p:sldId id="687" r:id="rId27"/>
    <p:sldId id="680" r:id="rId28"/>
    <p:sldId id="681" r:id="rId29"/>
    <p:sldId id="682" r:id="rId30"/>
    <p:sldId id="683" r:id="rId31"/>
    <p:sldId id="688" r:id="rId32"/>
    <p:sldId id="648" r:id="rId33"/>
    <p:sldId id="656" r:id="rId34"/>
    <p:sldId id="419" r:id="rId35"/>
    <p:sldId id="422" r:id="rId36"/>
    <p:sldId id="649" r:id="rId37"/>
    <p:sldId id="658" r:id="rId38"/>
    <p:sldId id="657" r:id="rId39"/>
    <p:sldId id="659" r:id="rId40"/>
    <p:sldId id="660" r:id="rId41"/>
    <p:sldId id="420" r:id="rId42"/>
    <p:sldId id="661" r:id="rId43"/>
    <p:sldId id="486" r:id="rId44"/>
    <p:sldId id="487" r:id="rId45"/>
    <p:sldId id="359" r:id="rId46"/>
    <p:sldId id="360" r:id="rId47"/>
    <p:sldId id="361" r:id="rId48"/>
    <p:sldId id="362" r:id="rId49"/>
    <p:sldId id="363" r:id="rId50"/>
    <p:sldId id="364" r:id="rId51"/>
    <p:sldId id="365" r:id="rId52"/>
    <p:sldId id="366" r:id="rId53"/>
    <p:sldId id="367" r:id="rId54"/>
    <p:sldId id="368" r:id="rId55"/>
    <p:sldId id="369" r:id="rId56"/>
    <p:sldId id="488" r:id="rId57"/>
    <p:sldId id="489" r:id="rId58"/>
    <p:sldId id="490" r:id="rId59"/>
    <p:sldId id="373" r:id="rId60"/>
    <p:sldId id="724" r:id="rId61"/>
    <p:sldId id="374" r:id="rId62"/>
    <p:sldId id="725" r:id="rId63"/>
    <p:sldId id="718" r:id="rId64"/>
    <p:sldId id="726" r:id="rId65"/>
    <p:sldId id="719" r:id="rId66"/>
    <p:sldId id="720" r:id="rId67"/>
    <p:sldId id="721" r:id="rId68"/>
    <p:sldId id="722" r:id="rId69"/>
    <p:sldId id="523" r:id="rId70"/>
    <p:sldId id="723" r:id="rId71"/>
    <p:sldId id="699" r:id="rId72"/>
    <p:sldId id="716" r:id="rId73"/>
    <p:sldId id="727" r:id="rId74"/>
    <p:sldId id="375" r:id="rId75"/>
    <p:sldId id="728" r:id="rId76"/>
    <p:sldId id="376" r:id="rId77"/>
    <p:sldId id="701" r:id="rId78"/>
    <p:sldId id="702" r:id="rId79"/>
    <p:sldId id="703" r:id="rId80"/>
    <p:sldId id="704" r:id="rId81"/>
    <p:sldId id="705" r:id="rId82"/>
    <p:sldId id="706" r:id="rId83"/>
    <p:sldId id="707" r:id="rId84"/>
    <p:sldId id="708" r:id="rId85"/>
    <p:sldId id="709" r:id="rId86"/>
    <p:sldId id="711" r:id="rId87"/>
    <p:sldId id="712" r:id="rId88"/>
  </p:sldIdLst>
  <p:sldSz cx="9144000" cy="6858000" type="screen4x3"/>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2D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64" autoAdjust="0"/>
    <p:restoredTop sz="50000" autoAdjust="0"/>
  </p:normalViewPr>
  <p:slideViewPr>
    <p:cSldViewPr>
      <p:cViewPr varScale="1">
        <p:scale>
          <a:sx n="64" d="100"/>
          <a:sy n="64" d="100"/>
        </p:scale>
        <p:origin x="1528" y="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1"/>
            <a:ext cx="2945659" cy="496332"/>
          </a:xfrm>
          <a:prstGeom prst="rect">
            <a:avLst/>
          </a:prstGeom>
        </p:spPr>
        <p:txBody>
          <a:bodyPr vert="horz" lIns="95562" tIns="47781" rIns="95562" bIns="47781" rtlCol="0"/>
          <a:lstStyle>
            <a:lvl1pPr algn="l">
              <a:defRPr sz="1300"/>
            </a:lvl1pPr>
          </a:lstStyle>
          <a:p>
            <a:endParaRPr lang="it-IT"/>
          </a:p>
        </p:txBody>
      </p:sp>
      <p:sp>
        <p:nvSpPr>
          <p:cNvPr id="3" name="Segnaposto data 2"/>
          <p:cNvSpPr>
            <a:spLocks noGrp="1"/>
          </p:cNvSpPr>
          <p:nvPr>
            <p:ph type="dt" idx="1"/>
          </p:nvPr>
        </p:nvSpPr>
        <p:spPr>
          <a:xfrm>
            <a:off x="3850443" y="1"/>
            <a:ext cx="2945659" cy="496332"/>
          </a:xfrm>
          <a:prstGeom prst="rect">
            <a:avLst/>
          </a:prstGeom>
        </p:spPr>
        <p:txBody>
          <a:bodyPr vert="horz" lIns="95562" tIns="47781" rIns="95562" bIns="47781" rtlCol="0"/>
          <a:lstStyle>
            <a:lvl1pPr algn="r">
              <a:defRPr sz="1300"/>
            </a:lvl1pPr>
          </a:lstStyle>
          <a:p>
            <a:fld id="{881C9C28-EE3E-4550-A026-C16CF975EC81}" type="datetimeFigureOut">
              <a:rPr lang="it-IT" smtClean="0"/>
              <a:pPr/>
              <a:t>16/02/2026</a:t>
            </a:fld>
            <a:endParaRPr lang="it-IT"/>
          </a:p>
        </p:txBody>
      </p:sp>
      <p:sp>
        <p:nvSpPr>
          <p:cNvPr id="4" name="Segnaposto immagine diapositiva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5562" tIns="47781" rIns="95562" bIns="47781" rtlCol="0" anchor="ctr"/>
          <a:lstStyle/>
          <a:p>
            <a:endParaRPr lang="it-IT"/>
          </a:p>
        </p:txBody>
      </p:sp>
      <p:sp>
        <p:nvSpPr>
          <p:cNvPr id="5" name="Segnaposto note 4"/>
          <p:cNvSpPr>
            <a:spLocks noGrp="1"/>
          </p:cNvSpPr>
          <p:nvPr>
            <p:ph type="body" sz="quarter" idx="3"/>
          </p:nvPr>
        </p:nvSpPr>
        <p:spPr>
          <a:xfrm>
            <a:off x="679768" y="4715153"/>
            <a:ext cx="5438140" cy="4466987"/>
          </a:xfrm>
          <a:prstGeom prst="rect">
            <a:avLst/>
          </a:prstGeom>
        </p:spPr>
        <p:txBody>
          <a:bodyPr vert="horz" lIns="95562" tIns="47781" rIns="95562" bIns="47781"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8584"/>
            <a:ext cx="2945659" cy="496332"/>
          </a:xfrm>
          <a:prstGeom prst="rect">
            <a:avLst/>
          </a:prstGeom>
        </p:spPr>
        <p:txBody>
          <a:bodyPr vert="horz" lIns="95562" tIns="47781" rIns="95562" bIns="47781" rtlCol="0" anchor="b"/>
          <a:lstStyle>
            <a:lvl1pPr algn="l">
              <a:defRPr sz="1300"/>
            </a:lvl1pPr>
          </a:lstStyle>
          <a:p>
            <a:endParaRPr lang="it-IT"/>
          </a:p>
        </p:txBody>
      </p:sp>
      <p:sp>
        <p:nvSpPr>
          <p:cNvPr id="7" name="Segnaposto numero diapositiva 6"/>
          <p:cNvSpPr>
            <a:spLocks noGrp="1"/>
          </p:cNvSpPr>
          <p:nvPr>
            <p:ph type="sldNum" sz="quarter" idx="5"/>
          </p:nvPr>
        </p:nvSpPr>
        <p:spPr>
          <a:xfrm>
            <a:off x="3850443" y="9428584"/>
            <a:ext cx="2945659" cy="496332"/>
          </a:xfrm>
          <a:prstGeom prst="rect">
            <a:avLst/>
          </a:prstGeom>
        </p:spPr>
        <p:txBody>
          <a:bodyPr vert="horz" lIns="95562" tIns="47781" rIns="95562" bIns="47781" rtlCol="0" anchor="b"/>
          <a:lstStyle>
            <a:lvl1pPr algn="r">
              <a:defRPr sz="1300"/>
            </a:lvl1pPr>
          </a:lstStyle>
          <a:p>
            <a:fld id="{34CCAD4C-C6B8-4D3F-ABAC-1E3FA42A8747}" type="slidenum">
              <a:rPr lang="it-IT" smtClean="0"/>
              <a:pPr/>
              <a:t>‹N›</a:t>
            </a:fld>
            <a:endParaRPr lang="it-IT"/>
          </a:p>
        </p:txBody>
      </p:sp>
    </p:spTree>
    <p:extLst>
      <p:ext uri="{BB962C8B-B14F-4D97-AF65-F5344CB8AC3E}">
        <p14:creationId xmlns:p14="http://schemas.microsoft.com/office/powerpoint/2010/main" val="3026819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egnaposto immagine diapositiva 1">
            <a:extLst>
              <a:ext uri="{FF2B5EF4-FFF2-40B4-BE49-F238E27FC236}">
                <a16:creationId xmlns:a16="http://schemas.microsoft.com/office/drawing/2014/main" id="{BAA67009-FD31-AC4E-866E-2F78F51254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Segnaposto note 2">
            <a:extLst>
              <a:ext uri="{FF2B5EF4-FFF2-40B4-BE49-F238E27FC236}">
                <a16:creationId xmlns:a16="http://schemas.microsoft.com/office/drawing/2014/main" id="{0227944F-CEA6-514C-9563-B5890CBA120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4100" name="Segnaposto numero diapositiva 3">
            <a:extLst>
              <a:ext uri="{FF2B5EF4-FFF2-40B4-BE49-F238E27FC236}">
                <a16:creationId xmlns:a16="http://schemas.microsoft.com/office/drawing/2014/main" id="{78C3FC32-8910-B34E-8F4D-75D02CD060D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E11CDB5B-2512-004A-890A-2F718520CB62}" type="slidenum">
              <a:rPr lang="it-IT" altLang="en-US" smtClean="0">
                <a:solidFill>
                  <a:srgbClr val="000000"/>
                </a:solidFill>
                <a:latin typeface="Calibri" panose="020F0502020204030204" pitchFamily="34" charset="0"/>
                <a:ea typeface="ＭＳ Ｐゴシック" panose="020B0600070205080204" pitchFamily="34" charset="-128"/>
              </a:rPr>
              <a:pPr/>
              <a:t>1</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DC482AD5-1597-274D-8ED0-DBCEDAD212CF}" type="slidenum">
              <a:rPr lang="en-GB" sz="1200">
                <a:cs typeface="Arial" charset="0"/>
              </a:rPr>
              <a:pPr eaLnBrk="1" hangingPunct="1">
                <a:buFont typeface="Arial" charset="0"/>
                <a:buNone/>
              </a:pPr>
              <a:t>6</a:t>
            </a:fld>
            <a:endParaRPr lang="en-GB" sz="1200" dirty="0">
              <a:cs typeface="Arial" charset="0"/>
            </a:endParaRPr>
          </a:p>
        </p:txBody>
      </p:sp>
      <p:sp>
        <p:nvSpPr>
          <p:cNvPr id="2560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 xmlns:ma14="http://schemas.microsoft.com/office/mac/drawingml/2011/main" val="1"/>
            </a:ext>
          </a:extLst>
        </p:spPr>
      </p:sp>
      <p:sp>
        <p:nvSpPr>
          <p:cNvPr id="25604"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none" numCol="1" anchor="ctr" anchorCtr="0" compatLnSpc="1">
            <a:prstTxWarp prst="textNoShape">
              <a:avLst/>
            </a:prstTxWarp>
          </a:bodyPr>
          <a:lstStyle/>
          <a:p>
            <a:pPr eaLnBrk="1" hangingPunct="1">
              <a:spcBef>
                <a:spcPct val="0"/>
              </a:spcBef>
            </a:pPr>
            <a:endParaRPr lang="en-US">
              <a:latin typeface="Calibri" charset="0"/>
            </a:endParaRPr>
          </a:p>
        </p:txBody>
      </p:sp>
    </p:spTree>
    <p:extLst>
      <p:ext uri="{BB962C8B-B14F-4D97-AF65-F5344CB8AC3E}">
        <p14:creationId xmlns:p14="http://schemas.microsoft.com/office/powerpoint/2010/main" val="282011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egnaposto immagine diapositiva 1"/>
          <p:cNvSpPr>
            <a:spLocks noGrp="1" noRot="1" noChangeAspect="1" noTextEdit="1"/>
          </p:cNvSpPr>
          <p:nvPr>
            <p:ph type="sldImg"/>
          </p:nvPr>
        </p:nvSpPr>
        <p:spPr/>
      </p:sp>
      <p:sp>
        <p:nvSpPr>
          <p:cNvPr id="39939" name="Segnaposto note 2"/>
          <p:cNvSpPr>
            <a:spLocks noGrp="1"/>
          </p:cNvSpPr>
          <p:nvPr>
            <p:ph type="body" idx="1"/>
          </p:nvPr>
        </p:nvSpPr>
        <p:spPr>
          <a:noFill/>
          <a:ln/>
        </p:spPr>
        <p:txBody>
          <a:bodyPr/>
          <a:lstStyle/>
          <a:p>
            <a:endParaRPr lang="it-IT">
              <a:latin typeface="Times New Roman" pitchFamily="18" charset="0"/>
            </a:endParaRPr>
          </a:p>
        </p:txBody>
      </p:sp>
      <p:sp>
        <p:nvSpPr>
          <p:cNvPr id="39940" name="Segnaposto numero diapositiva 3"/>
          <p:cNvSpPr>
            <a:spLocks noGrp="1"/>
          </p:cNvSpPr>
          <p:nvPr>
            <p:ph type="sldNum" sz="quarter"/>
          </p:nvPr>
        </p:nvSpPr>
        <p:spPr>
          <a:noFill/>
        </p:spPr>
        <p:txBody>
          <a:bodyPr/>
          <a:lstStyle/>
          <a:p>
            <a:fld id="{09AC0D1D-3515-47B4-B953-DB4CE0BB6982}" type="slidenum">
              <a:rPr lang="it-IT" smtClean="0">
                <a:ea typeface="Lucida Sans Unicode" pitchFamily="34" charset="0"/>
              </a:rPr>
              <a:pPr/>
              <a:t>25</a:t>
            </a:fld>
            <a:endParaRPr lang="it-IT">
              <a:ea typeface="Lucida Sans Unicode" pitchFamily="34" charset="0"/>
            </a:endParaRPr>
          </a:p>
        </p:txBody>
      </p:sp>
    </p:spTree>
    <p:extLst>
      <p:ext uri="{BB962C8B-B14F-4D97-AF65-F5344CB8AC3E}">
        <p14:creationId xmlns:p14="http://schemas.microsoft.com/office/powerpoint/2010/main" val="31796933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egnaposto immagine diapositiva 1"/>
          <p:cNvSpPr>
            <a:spLocks noGrp="1" noRot="1" noChangeAspect="1" noTextEdit="1"/>
          </p:cNvSpPr>
          <p:nvPr>
            <p:ph type="sldImg"/>
          </p:nvPr>
        </p:nvSpPr>
        <p:spPr/>
      </p:sp>
      <p:sp>
        <p:nvSpPr>
          <p:cNvPr id="40963" name="Segnaposto note 2"/>
          <p:cNvSpPr>
            <a:spLocks noGrp="1"/>
          </p:cNvSpPr>
          <p:nvPr>
            <p:ph type="body" idx="1"/>
          </p:nvPr>
        </p:nvSpPr>
        <p:spPr>
          <a:noFill/>
          <a:ln/>
        </p:spPr>
        <p:txBody>
          <a:bodyPr/>
          <a:lstStyle/>
          <a:p>
            <a:endParaRPr lang="it-IT">
              <a:latin typeface="Times New Roman" pitchFamily="18" charset="0"/>
            </a:endParaRPr>
          </a:p>
        </p:txBody>
      </p:sp>
      <p:sp>
        <p:nvSpPr>
          <p:cNvPr id="40964" name="Segnaposto numero diapositiva 3"/>
          <p:cNvSpPr>
            <a:spLocks noGrp="1"/>
          </p:cNvSpPr>
          <p:nvPr>
            <p:ph type="sldNum" sz="quarter"/>
          </p:nvPr>
        </p:nvSpPr>
        <p:spPr>
          <a:noFill/>
        </p:spPr>
        <p:txBody>
          <a:bodyPr/>
          <a:lstStyle/>
          <a:p>
            <a:fld id="{3DA174DB-FA58-4FA6-A7EC-789ACEA58B47}" type="slidenum">
              <a:rPr lang="it-IT" smtClean="0">
                <a:ea typeface="Lucida Sans Unicode" pitchFamily="34" charset="0"/>
              </a:rPr>
              <a:pPr/>
              <a:t>26</a:t>
            </a:fld>
            <a:endParaRPr lang="it-IT">
              <a:ea typeface="Lucida Sans Unicode" pitchFamily="34" charset="0"/>
            </a:endParaRPr>
          </a:p>
        </p:txBody>
      </p:sp>
    </p:spTree>
    <p:extLst>
      <p:ext uri="{BB962C8B-B14F-4D97-AF65-F5344CB8AC3E}">
        <p14:creationId xmlns:p14="http://schemas.microsoft.com/office/powerpoint/2010/main" val="33569009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egnaposto immagine diapositiva 1"/>
          <p:cNvSpPr>
            <a:spLocks noGrp="1" noRot="1" noChangeAspect="1" noTextEdit="1"/>
          </p:cNvSpPr>
          <p:nvPr>
            <p:ph type="sldImg"/>
          </p:nvPr>
        </p:nvSpPr>
        <p:spPr/>
      </p:sp>
      <p:sp>
        <p:nvSpPr>
          <p:cNvPr id="35843" name="Segnaposto note 2"/>
          <p:cNvSpPr>
            <a:spLocks noGrp="1"/>
          </p:cNvSpPr>
          <p:nvPr>
            <p:ph type="body" idx="1"/>
          </p:nvPr>
        </p:nvSpPr>
        <p:spPr>
          <a:noFill/>
          <a:ln/>
        </p:spPr>
        <p:txBody>
          <a:bodyPr/>
          <a:lstStyle/>
          <a:p>
            <a:endParaRPr lang="it-IT">
              <a:latin typeface="Times New Roman" pitchFamily="18" charset="0"/>
            </a:endParaRPr>
          </a:p>
        </p:txBody>
      </p:sp>
      <p:sp>
        <p:nvSpPr>
          <p:cNvPr id="35844" name="Segnaposto numero diapositiva 3"/>
          <p:cNvSpPr>
            <a:spLocks noGrp="1"/>
          </p:cNvSpPr>
          <p:nvPr>
            <p:ph type="sldNum" sz="quarter"/>
          </p:nvPr>
        </p:nvSpPr>
        <p:spPr>
          <a:noFill/>
        </p:spPr>
        <p:txBody>
          <a:bodyPr/>
          <a:lstStyle/>
          <a:p>
            <a:fld id="{483BDC13-F125-4CC8-948B-9539D5877E18}" type="slidenum">
              <a:rPr lang="it-IT" smtClean="0">
                <a:ea typeface="Lucida Sans Unicode" pitchFamily="34" charset="0"/>
              </a:rPr>
              <a:pPr/>
              <a:t>27</a:t>
            </a:fld>
            <a:endParaRPr lang="it-IT">
              <a:ea typeface="Lucida Sans Unicode" pitchFamily="34" charset="0"/>
            </a:endParaRPr>
          </a:p>
        </p:txBody>
      </p:sp>
    </p:spTree>
    <p:extLst>
      <p:ext uri="{BB962C8B-B14F-4D97-AF65-F5344CB8AC3E}">
        <p14:creationId xmlns:p14="http://schemas.microsoft.com/office/powerpoint/2010/main" val="1933466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egnaposto immagine diapositiva 1"/>
          <p:cNvSpPr>
            <a:spLocks noGrp="1" noRot="1" noChangeAspect="1" noTextEdit="1"/>
          </p:cNvSpPr>
          <p:nvPr>
            <p:ph type="sldImg"/>
          </p:nvPr>
        </p:nvSpPr>
        <p:spPr/>
      </p:sp>
      <p:sp>
        <p:nvSpPr>
          <p:cNvPr id="36867" name="Segnaposto note 2"/>
          <p:cNvSpPr>
            <a:spLocks noGrp="1"/>
          </p:cNvSpPr>
          <p:nvPr>
            <p:ph type="body" idx="1"/>
          </p:nvPr>
        </p:nvSpPr>
        <p:spPr>
          <a:noFill/>
          <a:ln/>
        </p:spPr>
        <p:txBody>
          <a:bodyPr/>
          <a:lstStyle/>
          <a:p>
            <a:endParaRPr lang="it-IT">
              <a:latin typeface="Times New Roman" pitchFamily="18" charset="0"/>
            </a:endParaRPr>
          </a:p>
        </p:txBody>
      </p:sp>
      <p:sp>
        <p:nvSpPr>
          <p:cNvPr id="36868" name="Segnaposto numero diapositiva 3"/>
          <p:cNvSpPr>
            <a:spLocks noGrp="1"/>
          </p:cNvSpPr>
          <p:nvPr>
            <p:ph type="sldNum" sz="quarter"/>
          </p:nvPr>
        </p:nvSpPr>
        <p:spPr>
          <a:noFill/>
        </p:spPr>
        <p:txBody>
          <a:bodyPr/>
          <a:lstStyle/>
          <a:p>
            <a:fld id="{B83236E8-BC4A-4164-BF6E-5219460CF1BB}" type="slidenum">
              <a:rPr lang="it-IT" smtClean="0">
                <a:ea typeface="Lucida Sans Unicode" pitchFamily="34" charset="0"/>
              </a:rPr>
              <a:pPr/>
              <a:t>28</a:t>
            </a:fld>
            <a:endParaRPr lang="it-IT">
              <a:ea typeface="Lucida Sans Unicode" pitchFamily="34" charset="0"/>
            </a:endParaRPr>
          </a:p>
        </p:txBody>
      </p:sp>
    </p:spTree>
    <p:extLst>
      <p:ext uri="{BB962C8B-B14F-4D97-AF65-F5344CB8AC3E}">
        <p14:creationId xmlns:p14="http://schemas.microsoft.com/office/powerpoint/2010/main" val="21119674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egnaposto immagine diapositiva 1"/>
          <p:cNvSpPr>
            <a:spLocks noGrp="1" noRot="1" noChangeAspect="1" noTextEdit="1"/>
          </p:cNvSpPr>
          <p:nvPr>
            <p:ph type="sldImg"/>
          </p:nvPr>
        </p:nvSpPr>
        <p:spPr/>
      </p:sp>
      <p:sp>
        <p:nvSpPr>
          <p:cNvPr id="37891" name="Segnaposto note 2"/>
          <p:cNvSpPr>
            <a:spLocks noGrp="1"/>
          </p:cNvSpPr>
          <p:nvPr>
            <p:ph type="body" idx="1"/>
          </p:nvPr>
        </p:nvSpPr>
        <p:spPr>
          <a:noFill/>
          <a:ln/>
        </p:spPr>
        <p:txBody>
          <a:bodyPr/>
          <a:lstStyle/>
          <a:p>
            <a:endParaRPr lang="it-IT">
              <a:latin typeface="Times New Roman" pitchFamily="18" charset="0"/>
            </a:endParaRPr>
          </a:p>
        </p:txBody>
      </p:sp>
      <p:sp>
        <p:nvSpPr>
          <p:cNvPr id="37892" name="Segnaposto numero diapositiva 3"/>
          <p:cNvSpPr>
            <a:spLocks noGrp="1"/>
          </p:cNvSpPr>
          <p:nvPr>
            <p:ph type="sldNum" sz="quarter"/>
          </p:nvPr>
        </p:nvSpPr>
        <p:spPr>
          <a:noFill/>
        </p:spPr>
        <p:txBody>
          <a:bodyPr/>
          <a:lstStyle/>
          <a:p>
            <a:fld id="{42CB33B7-5003-408C-AEF0-C14B1EF95DC4}" type="slidenum">
              <a:rPr lang="it-IT" smtClean="0">
                <a:ea typeface="Lucida Sans Unicode" pitchFamily="34" charset="0"/>
              </a:rPr>
              <a:pPr/>
              <a:t>29</a:t>
            </a:fld>
            <a:endParaRPr lang="it-IT">
              <a:ea typeface="Lucida Sans Unicode" pitchFamily="34" charset="0"/>
            </a:endParaRPr>
          </a:p>
        </p:txBody>
      </p:sp>
    </p:spTree>
    <p:extLst>
      <p:ext uri="{BB962C8B-B14F-4D97-AF65-F5344CB8AC3E}">
        <p14:creationId xmlns:p14="http://schemas.microsoft.com/office/powerpoint/2010/main" val="4009443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egnaposto immagine diapositiva 1"/>
          <p:cNvSpPr>
            <a:spLocks noGrp="1" noRot="1" noChangeAspect="1" noTextEdit="1"/>
          </p:cNvSpPr>
          <p:nvPr>
            <p:ph type="sldImg"/>
          </p:nvPr>
        </p:nvSpPr>
        <p:spPr/>
      </p:sp>
      <p:sp>
        <p:nvSpPr>
          <p:cNvPr id="38915" name="Segnaposto note 2"/>
          <p:cNvSpPr>
            <a:spLocks noGrp="1"/>
          </p:cNvSpPr>
          <p:nvPr>
            <p:ph type="body" idx="1"/>
          </p:nvPr>
        </p:nvSpPr>
        <p:spPr>
          <a:noFill/>
          <a:ln/>
        </p:spPr>
        <p:txBody>
          <a:bodyPr/>
          <a:lstStyle/>
          <a:p>
            <a:endParaRPr lang="it-IT">
              <a:latin typeface="Times New Roman" pitchFamily="18" charset="0"/>
            </a:endParaRPr>
          </a:p>
        </p:txBody>
      </p:sp>
      <p:sp>
        <p:nvSpPr>
          <p:cNvPr id="38916" name="Segnaposto numero diapositiva 3"/>
          <p:cNvSpPr>
            <a:spLocks noGrp="1"/>
          </p:cNvSpPr>
          <p:nvPr>
            <p:ph type="sldNum" sz="quarter"/>
          </p:nvPr>
        </p:nvSpPr>
        <p:spPr>
          <a:noFill/>
        </p:spPr>
        <p:txBody>
          <a:bodyPr/>
          <a:lstStyle/>
          <a:p>
            <a:fld id="{FD3C5B90-1641-4B54-89F4-42F54F353DF1}" type="slidenum">
              <a:rPr lang="it-IT" smtClean="0">
                <a:ea typeface="Lucida Sans Unicode" pitchFamily="34" charset="0"/>
              </a:rPr>
              <a:pPr/>
              <a:t>30</a:t>
            </a:fld>
            <a:endParaRPr lang="it-IT">
              <a:ea typeface="Lucida Sans Unicode" pitchFamily="34" charset="0"/>
            </a:endParaRPr>
          </a:p>
        </p:txBody>
      </p:sp>
    </p:spTree>
    <p:extLst>
      <p:ext uri="{BB962C8B-B14F-4D97-AF65-F5344CB8AC3E}">
        <p14:creationId xmlns:p14="http://schemas.microsoft.com/office/powerpoint/2010/main" val="949803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32</a:t>
            </a:fld>
            <a:endParaRPr lang="it-IT"/>
          </a:p>
        </p:txBody>
      </p:sp>
    </p:spTree>
    <p:extLst>
      <p:ext uri="{BB962C8B-B14F-4D97-AF65-F5344CB8AC3E}">
        <p14:creationId xmlns:p14="http://schemas.microsoft.com/office/powerpoint/2010/main" val="2318391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36</a:t>
            </a:fld>
            <a:endParaRPr lang="it-IT"/>
          </a:p>
        </p:txBody>
      </p:sp>
    </p:spTree>
    <p:extLst>
      <p:ext uri="{BB962C8B-B14F-4D97-AF65-F5344CB8AC3E}">
        <p14:creationId xmlns:p14="http://schemas.microsoft.com/office/powerpoint/2010/main" val="3402622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37</a:t>
            </a:fld>
            <a:endParaRPr lang="it-IT"/>
          </a:p>
        </p:txBody>
      </p:sp>
    </p:spTree>
    <p:extLst>
      <p:ext uri="{BB962C8B-B14F-4D97-AF65-F5344CB8AC3E}">
        <p14:creationId xmlns:p14="http://schemas.microsoft.com/office/powerpoint/2010/main" val="10366625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38</a:t>
            </a:fld>
            <a:endParaRPr lang="it-IT"/>
          </a:p>
        </p:txBody>
      </p:sp>
    </p:spTree>
    <p:extLst>
      <p:ext uri="{BB962C8B-B14F-4D97-AF65-F5344CB8AC3E}">
        <p14:creationId xmlns:p14="http://schemas.microsoft.com/office/powerpoint/2010/main" val="3859275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40</a:t>
            </a:fld>
            <a:endParaRPr lang="it-IT"/>
          </a:p>
        </p:txBody>
      </p:sp>
    </p:spTree>
    <p:extLst>
      <p:ext uri="{BB962C8B-B14F-4D97-AF65-F5344CB8AC3E}">
        <p14:creationId xmlns:p14="http://schemas.microsoft.com/office/powerpoint/2010/main" val="409595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42</a:t>
            </a:fld>
            <a:endParaRPr lang="it-IT"/>
          </a:p>
        </p:txBody>
      </p:sp>
    </p:spTree>
    <p:extLst>
      <p:ext uri="{BB962C8B-B14F-4D97-AF65-F5344CB8AC3E}">
        <p14:creationId xmlns:p14="http://schemas.microsoft.com/office/powerpoint/2010/main" val="4106086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0871231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70317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DC482AD5-1597-274D-8ED0-DBCEDAD212CF}" type="slidenum">
              <a:rPr lang="en-GB" sz="1200">
                <a:cs typeface="Arial" charset="0"/>
              </a:rPr>
              <a:pPr eaLnBrk="1" hangingPunct="1">
                <a:buFont typeface="Arial" charset="0"/>
                <a:buNone/>
              </a:pPr>
              <a:t>81</a:t>
            </a:fld>
            <a:endParaRPr lang="en-GB" sz="1200" dirty="0">
              <a:cs typeface="Arial" charset="0"/>
            </a:endParaRPr>
          </a:p>
        </p:txBody>
      </p:sp>
      <p:sp>
        <p:nvSpPr>
          <p:cNvPr id="2560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 xmlns:ma14="http://schemas.microsoft.com/office/mac/drawingml/2011/main" val="1"/>
            </a:ext>
          </a:extLst>
        </p:spPr>
      </p:sp>
      <p:sp>
        <p:nvSpPr>
          <p:cNvPr id="25604"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none" numCol="1" anchor="ctr" anchorCtr="0" compatLnSpc="1">
            <a:prstTxWarp prst="textNoShape">
              <a:avLst/>
            </a:prstTxWarp>
          </a:bodyPr>
          <a:lstStyle/>
          <a:p>
            <a:pPr eaLnBrk="1" hangingPunct="1">
              <a:spcBef>
                <a:spcPct val="0"/>
              </a:spcBef>
            </a:pPr>
            <a:endParaRPr lang="en-US">
              <a:latin typeface="Calibri" charset="0"/>
            </a:endParaRPr>
          </a:p>
        </p:txBody>
      </p:sp>
    </p:spTree>
    <p:extLst>
      <p:ext uri="{BB962C8B-B14F-4D97-AF65-F5344CB8AC3E}">
        <p14:creationId xmlns:p14="http://schemas.microsoft.com/office/powerpoint/2010/main" val="15765939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DC482AD5-1597-274D-8ED0-DBCEDAD212CF}" type="slidenum">
              <a:rPr lang="en-GB" sz="1200">
                <a:cs typeface="Arial" charset="0"/>
              </a:rPr>
              <a:pPr eaLnBrk="1" hangingPunct="1">
                <a:buFont typeface="Arial" charset="0"/>
                <a:buNone/>
              </a:pPr>
              <a:t>82</a:t>
            </a:fld>
            <a:endParaRPr lang="en-GB" sz="1200" dirty="0">
              <a:cs typeface="Arial" charset="0"/>
            </a:endParaRPr>
          </a:p>
        </p:txBody>
      </p:sp>
      <p:sp>
        <p:nvSpPr>
          <p:cNvPr id="2560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 xmlns:ma14="http://schemas.microsoft.com/office/mac/drawingml/2011/main" val="1"/>
            </a:ext>
          </a:extLst>
        </p:spPr>
      </p:sp>
      <p:sp>
        <p:nvSpPr>
          <p:cNvPr id="25604"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none" numCol="1" anchor="ctr" anchorCtr="0" compatLnSpc="1">
            <a:prstTxWarp prst="textNoShape">
              <a:avLst/>
            </a:prstTxWarp>
          </a:bodyPr>
          <a:lstStyle/>
          <a:p>
            <a:pPr eaLnBrk="1" hangingPunct="1">
              <a:spcBef>
                <a:spcPct val="0"/>
              </a:spcBef>
            </a:pPr>
            <a:endParaRPr lang="en-US">
              <a:latin typeface="Calibri" charset="0"/>
            </a:endParaRPr>
          </a:p>
        </p:txBody>
      </p:sp>
    </p:spTree>
    <p:extLst>
      <p:ext uri="{BB962C8B-B14F-4D97-AF65-F5344CB8AC3E}">
        <p14:creationId xmlns:p14="http://schemas.microsoft.com/office/powerpoint/2010/main" val="39267220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500">
                <a:solidFill>
                  <a:schemeClr val="tx1"/>
                </a:solidFill>
                <a:latin typeface="Arial" charset="0"/>
                <a:ea typeface="ＭＳ Ｐゴシック" charset="0"/>
                <a:cs typeface="ＭＳ Ｐゴシック" charset="0"/>
              </a:defRPr>
            </a:lvl1pPr>
            <a:lvl2pPr marL="769993" indent="-296151" eaLnBrk="0" hangingPunct="0">
              <a:defRPr sz="2500">
                <a:solidFill>
                  <a:schemeClr val="tx1"/>
                </a:solidFill>
                <a:latin typeface="Arial" charset="0"/>
                <a:ea typeface="ＭＳ Ｐゴシック" charset="0"/>
              </a:defRPr>
            </a:lvl2pPr>
            <a:lvl3pPr marL="1184605" indent="-236921" eaLnBrk="0" hangingPunct="0">
              <a:defRPr sz="2500">
                <a:solidFill>
                  <a:schemeClr val="tx1"/>
                </a:solidFill>
                <a:latin typeface="Arial" charset="0"/>
                <a:ea typeface="ＭＳ Ｐゴシック" charset="0"/>
              </a:defRPr>
            </a:lvl3pPr>
            <a:lvl4pPr marL="1658447" indent="-236921" eaLnBrk="0" hangingPunct="0">
              <a:defRPr sz="2500">
                <a:solidFill>
                  <a:schemeClr val="tx1"/>
                </a:solidFill>
                <a:latin typeface="Arial" charset="0"/>
                <a:ea typeface="ＭＳ Ｐゴシック" charset="0"/>
              </a:defRPr>
            </a:lvl4pPr>
            <a:lvl5pPr marL="2132289" indent="-236921" eaLnBrk="0" hangingPunct="0">
              <a:defRPr sz="2500">
                <a:solidFill>
                  <a:schemeClr val="tx1"/>
                </a:solidFill>
                <a:latin typeface="Arial" charset="0"/>
                <a:ea typeface="ＭＳ Ｐゴシック" charset="0"/>
              </a:defRPr>
            </a:lvl5pPr>
            <a:lvl6pPr marL="2606131" indent="-236921" eaLnBrk="0" fontAlgn="base" hangingPunct="0">
              <a:spcBef>
                <a:spcPct val="0"/>
              </a:spcBef>
              <a:spcAft>
                <a:spcPct val="0"/>
              </a:spcAft>
              <a:defRPr sz="2500">
                <a:solidFill>
                  <a:schemeClr val="tx1"/>
                </a:solidFill>
                <a:latin typeface="Arial" charset="0"/>
                <a:ea typeface="ＭＳ Ｐゴシック" charset="0"/>
              </a:defRPr>
            </a:lvl6pPr>
            <a:lvl7pPr marL="3079974" indent="-236921" eaLnBrk="0" fontAlgn="base" hangingPunct="0">
              <a:spcBef>
                <a:spcPct val="0"/>
              </a:spcBef>
              <a:spcAft>
                <a:spcPct val="0"/>
              </a:spcAft>
              <a:defRPr sz="2500">
                <a:solidFill>
                  <a:schemeClr val="tx1"/>
                </a:solidFill>
                <a:latin typeface="Arial" charset="0"/>
                <a:ea typeface="ＭＳ Ｐゴシック" charset="0"/>
              </a:defRPr>
            </a:lvl7pPr>
            <a:lvl8pPr marL="3553816" indent="-236921" eaLnBrk="0" fontAlgn="base" hangingPunct="0">
              <a:spcBef>
                <a:spcPct val="0"/>
              </a:spcBef>
              <a:spcAft>
                <a:spcPct val="0"/>
              </a:spcAft>
              <a:defRPr sz="2500">
                <a:solidFill>
                  <a:schemeClr val="tx1"/>
                </a:solidFill>
                <a:latin typeface="Arial" charset="0"/>
                <a:ea typeface="ＭＳ Ｐゴシック" charset="0"/>
              </a:defRPr>
            </a:lvl8pPr>
            <a:lvl9pPr marL="4027658" indent="-236921" eaLnBrk="0" fontAlgn="base" hangingPunct="0">
              <a:spcBef>
                <a:spcPct val="0"/>
              </a:spcBef>
              <a:spcAft>
                <a:spcPct val="0"/>
              </a:spcAft>
              <a:defRPr sz="2500">
                <a:solidFill>
                  <a:schemeClr val="tx1"/>
                </a:solidFill>
                <a:latin typeface="Arial" charset="0"/>
                <a:ea typeface="ＭＳ Ｐゴシック" charset="0"/>
              </a:defRPr>
            </a:lvl9pPr>
          </a:lstStyle>
          <a:p>
            <a:pPr eaLnBrk="1" hangingPunct="1">
              <a:buFont typeface="Arial" charset="0"/>
              <a:buNone/>
            </a:pPr>
            <a:fld id="{DC482AD5-1597-274D-8ED0-DBCEDAD212CF}" type="slidenum">
              <a:rPr lang="en-GB" sz="1200">
                <a:cs typeface="Arial" charset="0"/>
              </a:rPr>
              <a:pPr eaLnBrk="1" hangingPunct="1">
                <a:buFont typeface="Arial" charset="0"/>
                <a:buNone/>
              </a:pPr>
              <a:t>87</a:t>
            </a:fld>
            <a:endParaRPr lang="en-GB" sz="1200" dirty="0">
              <a:cs typeface="Arial" charset="0"/>
            </a:endParaRPr>
          </a:p>
        </p:txBody>
      </p:sp>
      <p:sp>
        <p:nvSpPr>
          <p:cNvPr id="2560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a:extLst>
            <a:ext uri="{FAA26D3D-D897-4be2-8F04-BA451C77F1D7}">
              <ma14:placeholderFlag xmlns="" xmlns:ma14="http://schemas.microsoft.com/office/mac/drawingml/2011/main" val="1"/>
            </a:ext>
          </a:extLst>
        </p:spPr>
      </p:sp>
      <p:sp>
        <p:nvSpPr>
          <p:cNvPr id="25604"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none" numCol="1" anchor="ctr" anchorCtr="0" compatLnSpc="1">
            <a:prstTxWarp prst="textNoShape">
              <a:avLst/>
            </a:prstTxWarp>
          </a:bodyPr>
          <a:lstStyle/>
          <a:p>
            <a:pPr eaLnBrk="1" hangingPunct="1">
              <a:spcBef>
                <a:spcPct val="0"/>
              </a:spcBef>
            </a:pPr>
            <a:endParaRPr lang="en-US">
              <a:latin typeface="Calibri" charset="0"/>
            </a:endParaRPr>
          </a:p>
        </p:txBody>
      </p:sp>
    </p:spTree>
    <p:extLst>
      <p:ext uri="{BB962C8B-B14F-4D97-AF65-F5344CB8AC3E}">
        <p14:creationId xmlns:p14="http://schemas.microsoft.com/office/powerpoint/2010/main" val="14977675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D21879FA-8ADF-4A72-B022-45E441A1367C}" type="datetimeFigureOut">
              <a:rPr lang="it-IT" smtClean="0"/>
              <a:pPr/>
              <a:t>16/02/2026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A052CE0-6035-4A5B-B277-B919FF134088}"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1879FA-8ADF-4A72-B022-45E441A1367C}" type="datetimeFigureOut">
              <a:rPr lang="it-IT" smtClean="0"/>
              <a:pPr/>
              <a:t>16/02/2026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052CE0-6035-4A5B-B277-B919FF134088}"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E7B228CB-DB22-F04F-AD2F-DE63723D1D0E}"/>
              </a:ext>
            </a:extLst>
          </p:cNvPr>
          <p:cNvGrpSpPr/>
          <p:nvPr/>
        </p:nvGrpSpPr>
        <p:grpSpPr>
          <a:xfrm>
            <a:off x="1116012" y="1897856"/>
            <a:ext cx="6911975" cy="2066007"/>
            <a:chOff x="1547813" y="1916113"/>
            <a:chExt cx="6911975" cy="1829201"/>
          </a:xfrm>
        </p:grpSpPr>
        <p:sp>
          <p:nvSpPr>
            <p:cNvPr id="2058" name="Rectangle 10">
              <a:extLst>
                <a:ext uri="{FF2B5EF4-FFF2-40B4-BE49-F238E27FC236}">
                  <a16:creationId xmlns:a16="http://schemas.microsoft.com/office/drawing/2014/main" id="{3E850865-0441-B747-99BD-6B5561B8B544}"/>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3075" name="Text Box 6">
              <a:extLst>
                <a:ext uri="{FF2B5EF4-FFF2-40B4-BE49-F238E27FC236}">
                  <a16:creationId xmlns:a16="http://schemas.microsoft.com/office/drawing/2014/main" id="{81B928E9-7DE3-0744-8A72-9EEB6D00AFC8}"/>
                </a:ext>
              </a:extLst>
            </p:cNvPr>
            <p:cNvSpPr txBox="1">
              <a:spLocks noChangeArrowheads="1"/>
            </p:cNvSpPr>
            <p:nvPr/>
          </p:nvSpPr>
          <p:spPr bwMode="auto">
            <a:xfrm>
              <a:off x="1573212" y="2114098"/>
              <a:ext cx="68611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CORSO DI BILANCIO E COMUNICAZIONE ECONOMICA FINANZIARIA</a:t>
              </a:r>
            </a:p>
            <a:p>
              <a:pPr algn="ctr">
                <a:spcBef>
                  <a:spcPct val="0"/>
                </a:spcBef>
                <a:buFontTx/>
                <a:buNone/>
              </a:pPr>
              <a:endParaRPr lang="it-IT" altLang="en-US" sz="2500" dirty="0">
                <a:latin typeface="Times New Roman" panose="02020603050405020304" pitchFamily="18" charset="0"/>
                <a:cs typeface="Times New Roman" panose="02020603050405020304" pitchFamily="18" charset="0"/>
              </a:endParaRPr>
            </a:p>
            <a:p>
              <a:pPr algn="ctr">
                <a:spcBef>
                  <a:spcPct val="0"/>
                </a:spcBef>
                <a:buFontTx/>
                <a:buNone/>
              </a:pPr>
              <a:r>
                <a:rPr lang="it-IT" altLang="en-US" sz="2500" dirty="0">
                  <a:latin typeface="Times New Roman" panose="02020603050405020304" pitchFamily="18" charset="0"/>
                  <a:cs typeface="Times New Roman" panose="02020603050405020304" pitchFamily="18" charset="0"/>
                </a:rPr>
                <a:t>BILANCIO IAS ASPETTO FORMALE</a:t>
              </a:r>
            </a:p>
          </p:txBody>
        </p:sp>
      </p:grpSp>
      <p:sp>
        <p:nvSpPr>
          <p:cNvPr id="3077" name="Segnaposto numero diapositiva 2">
            <a:extLst>
              <a:ext uri="{FF2B5EF4-FFF2-40B4-BE49-F238E27FC236}">
                <a16:creationId xmlns:a16="http://schemas.microsoft.com/office/drawing/2014/main" id="{DC8BFA36-5BCF-CB4B-9DEA-22EFC68DD2E5}"/>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72ABA9B-D3D5-5044-8C7E-36339954D1C0}" type="slidenum">
              <a:rPr lang="it-IT" altLang="en-US" sz="1200" smtClean="0">
                <a:solidFill>
                  <a:srgbClr val="898989"/>
                </a:solidFill>
                <a:cs typeface="Arial" panose="020B0604020202020204" pitchFamily="34" charset="0"/>
              </a:rPr>
              <a:pPr>
                <a:spcBef>
                  <a:spcPct val="0"/>
                </a:spcBef>
                <a:buFontTx/>
                <a:buNone/>
              </a:pPr>
              <a:t>1</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65DBB568-75D8-3F42-81E0-AA37664B7D0C}"/>
              </a:ext>
            </a:extLst>
          </p:cNvPr>
          <p:cNvPicPr>
            <a:picLocks noChangeAspect="1"/>
          </p:cNvPicPr>
          <p:nvPr/>
        </p:nvPicPr>
        <p:blipFill>
          <a:blip r:embed="rId3"/>
          <a:stretch>
            <a:fillRect/>
          </a:stretch>
        </p:blipFill>
        <p:spPr>
          <a:xfrm>
            <a:off x="1739405" y="236093"/>
            <a:ext cx="5665190" cy="8617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785786" y="842978"/>
            <a:ext cx="7643866" cy="4800600"/>
          </a:xfrm>
        </p:spPr>
        <p:txBody>
          <a:bodyPr>
            <a:normAutofit/>
          </a:bodyPr>
          <a:lstStyle/>
          <a:p>
            <a:pPr marL="0" indent="0">
              <a:buNone/>
            </a:pPr>
            <a:r>
              <a:rPr lang="it-IT" dirty="0">
                <a:latin typeface="Book Antiqua" pitchFamily="18" charset="0"/>
              </a:rPr>
              <a:t>AGENDA:</a:t>
            </a:r>
          </a:p>
          <a:p>
            <a:pPr marL="0" indent="0">
              <a:buNone/>
            </a:pPr>
            <a:endParaRPr lang="it-IT" dirty="0">
              <a:latin typeface="Book Antiqua" pitchFamily="18" charset="0"/>
            </a:endParaRPr>
          </a:p>
          <a:p>
            <a:pPr marL="514350" indent="-514350">
              <a:buFont typeface="+mj-lt"/>
              <a:buAutoNum type="alphaUcPeriod"/>
            </a:pPr>
            <a:r>
              <a:rPr lang="it-IT" dirty="0">
                <a:latin typeface="Book Antiqua" pitchFamily="18" charset="0"/>
              </a:rPr>
              <a:t>Processo di armonizzazione contabile</a:t>
            </a:r>
          </a:p>
          <a:p>
            <a:pPr marL="514350" indent="-514350">
              <a:buFont typeface="+mj-lt"/>
              <a:buAutoNum type="alphaUcPeriod"/>
            </a:pPr>
            <a:r>
              <a:rPr lang="it-IT" dirty="0">
                <a:latin typeface="Book Antiqua" pitchFamily="18" charset="0"/>
              </a:rPr>
              <a:t>Panorama delle norme sul bilancio</a:t>
            </a:r>
          </a:p>
          <a:p>
            <a:pPr marL="514350" indent="-514350">
              <a:buFont typeface="+mj-lt"/>
              <a:buAutoNum type="alphaUcPeriod"/>
            </a:pPr>
            <a:r>
              <a:rPr lang="it-IT" dirty="0">
                <a:latin typeface="Book Antiqua" pitchFamily="18" charset="0"/>
              </a:rPr>
              <a:t>L’aspetto formale del bilancio</a:t>
            </a:r>
          </a:p>
          <a:p>
            <a:pPr marL="0" indent="0">
              <a:buNone/>
            </a:pPr>
            <a:endParaRPr lang="it-IT" dirty="0">
              <a:latin typeface="Book Antiqua" pitchFamily="18" charset="0"/>
            </a:endParaRPr>
          </a:p>
        </p:txBody>
      </p:sp>
    </p:spTree>
    <p:extLst>
      <p:ext uri="{BB962C8B-B14F-4D97-AF65-F5344CB8AC3E}">
        <p14:creationId xmlns:p14="http://schemas.microsoft.com/office/powerpoint/2010/main" val="3572252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B8177178-56D8-45F9-81A3-F311F6D157A5}"/>
              </a:ext>
            </a:extLst>
          </p:cNvPr>
          <p:cNvSpPr txBox="1">
            <a:spLocks/>
          </p:cNvSpPr>
          <p:nvPr/>
        </p:nvSpPr>
        <p:spPr>
          <a:xfrm>
            <a:off x="611560" y="1700808"/>
            <a:ext cx="8277780" cy="137157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lgn="ctr">
              <a:buFont typeface="Arial" pitchFamily="34" charset="0"/>
              <a:buNone/>
            </a:pPr>
            <a:r>
              <a:rPr lang="it-IT" sz="3600" b="1" dirty="0">
                <a:effectLst>
                  <a:outerShdw blurRad="38100" dist="38100" dir="2700000" algn="tl">
                    <a:srgbClr val="000000">
                      <a:alpha val="43137"/>
                    </a:srgbClr>
                  </a:outerShdw>
                </a:effectLst>
                <a:latin typeface="Book Antiqua" pitchFamily="18" charset="0"/>
              </a:rPr>
              <a:t>A. PROCESSO DI ARMONIZZAZIONE CONTABILE</a:t>
            </a:r>
          </a:p>
        </p:txBody>
      </p:sp>
      <p:pic>
        <p:nvPicPr>
          <p:cNvPr id="4" name="Picture 8" descr="C:\Documents and Settings\Windows Xp Pro\Impostazioni locali\Temporary Internet Files\Content.IE5\3J4SNO3H\MCj04382730000[1].wmf">
            <a:extLst>
              <a:ext uri="{FF2B5EF4-FFF2-40B4-BE49-F238E27FC236}">
                <a16:creationId xmlns:a16="http://schemas.microsoft.com/office/drawing/2014/main" id="{7BDC530C-15F3-45AE-99DF-958A555B9024}"/>
              </a:ext>
            </a:extLst>
          </p:cNvPr>
          <p:cNvPicPr>
            <a:picLocks noChangeAspect="1" noChangeArrowheads="1"/>
          </p:cNvPicPr>
          <p:nvPr/>
        </p:nvPicPr>
        <p:blipFill>
          <a:blip r:embed="rId2"/>
          <a:srcRect/>
          <a:stretch>
            <a:fillRect/>
          </a:stretch>
        </p:blipFill>
        <p:spPr bwMode="auto">
          <a:xfrm>
            <a:off x="2483768" y="4077072"/>
            <a:ext cx="5209748" cy="957958"/>
          </a:xfrm>
          <a:prstGeom prst="rect">
            <a:avLst/>
          </a:prstGeom>
          <a:noFill/>
          <a:ln w="9525">
            <a:noFill/>
            <a:miter lim="800000"/>
            <a:headEnd/>
            <a:tailEnd/>
          </a:ln>
        </p:spPr>
      </p:pic>
    </p:spTree>
    <p:extLst>
      <p:ext uri="{BB962C8B-B14F-4D97-AF65-F5344CB8AC3E}">
        <p14:creationId xmlns:p14="http://schemas.microsoft.com/office/powerpoint/2010/main" val="4092550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5"/>
          <p:cNvSpPr txBox="1">
            <a:spLocks noChangeArrowheads="1"/>
          </p:cNvSpPr>
          <p:nvPr/>
        </p:nvSpPr>
        <p:spPr bwMode="auto">
          <a:xfrm>
            <a:off x="981848" y="962422"/>
            <a:ext cx="7273925" cy="954107"/>
          </a:xfrm>
          <a:prstGeom prst="rect">
            <a:avLst/>
          </a:prstGeom>
          <a:noFill/>
          <a:ln w="9525">
            <a:noFill/>
            <a:miter lim="800000"/>
            <a:headEnd/>
            <a:tailEnd/>
          </a:ln>
        </p:spPr>
        <p:txBody>
          <a:bodyPr>
            <a:spAutoFit/>
          </a:bodyPr>
          <a:lstStyle/>
          <a:p>
            <a:pPr marL="457200" indent="-457200" algn="ctr"/>
            <a:r>
              <a:rPr lang="it-IT" sz="2800" b="1" dirty="0">
                <a:latin typeface="Trebuchet MS" pitchFamily="34" charset="0"/>
              </a:rPr>
              <a:t>Regolamento di adozione degli IAS (CE) 1606/2002</a:t>
            </a:r>
          </a:p>
        </p:txBody>
      </p:sp>
      <p:sp>
        <p:nvSpPr>
          <p:cNvPr id="97286" name="Rectangle 6"/>
          <p:cNvSpPr>
            <a:spLocks noChangeArrowheads="1"/>
          </p:cNvSpPr>
          <p:nvPr/>
        </p:nvSpPr>
        <p:spPr bwMode="auto">
          <a:xfrm>
            <a:off x="1826971" y="2854937"/>
            <a:ext cx="7182334" cy="2312877"/>
          </a:xfrm>
          <a:prstGeom prst="rect">
            <a:avLst/>
          </a:prstGeom>
          <a:noFill/>
          <a:ln w="9525">
            <a:noFill/>
            <a:miter lim="800000"/>
            <a:headEnd/>
            <a:tailEnd/>
          </a:ln>
          <a:effectLst/>
        </p:spPr>
        <p:txBody>
          <a:bodyPr wrap="square">
            <a:spAutoFit/>
          </a:bodyPr>
          <a:lstStyle/>
          <a:p>
            <a:pPr>
              <a:lnSpc>
                <a:spcPct val="110000"/>
              </a:lnSpc>
              <a:spcBef>
                <a:spcPct val="20000"/>
              </a:spcBef>
            </a:pPr>
            <a:r>
              <a:rPr lang="it-IT" b="1" dirty="0">
                <a:latin typeface="Trebuchet MS" pitchFamily="34" charset="0"/>
              </a:rPr>
              <a:t>per le </a:t>
            </a:r>
            <a:r>
              <a:rPr lang="it-IT" b="1" u="sng" dirty="0">
                <a:solidFill>
                  <a:schemeClr val="folHlink"/>
                </a:solidFill>
                <a:effectLst>
                  <a:outerShdw blurRad="38100" dist="38100" dir="2700000" algn="tl">
                    <a:srgbClr val="C0C0C0"/>
                  </a:outerShdw>
                </a:effectLst>
                <a:latin typeface="Trebuchet MS" pitchFamily="34" charset="0"/>
              </a:rPr>
              <a:t>società capogruppo europee quotate</a:t>
            </a:r>
            <a:r>
              <a:rPr lang="it-IT" b="1" dirty="0">
                <a:latin typeface="Trebuchet MS" pitchFamily="34" charset="0"/>
              </a:rPr>
              <a:t> di redigere i </a:t>
            </a:r>
            <a:r>
              <a:rPr lang="it-IT" b="1" dirty="0">
                <a:solidFill>
                  <a:schemeClr val="folHlink"/>
                </a:solidFill>
                <a:effectLst>
                  <a:outerShdw blurRad="38100" dist="38100" dir="2700000" algn="tl">
                    <a:srgbClr val="C0C0C0"/>
                  </a:outerShdw>
                </a:effectLst>
                <a:latin typeface="Trebuchet MS" pitchFamily="34" charset="0"/>
              </a:rPr>
              <a:t>bilanci consolidati</a:t>
            </a:r>
            <a:r>
              <a:rPr lang="it-IT" b="1" dirty="0">
                <a:latin typeface="Trebuchet MS" pitchFamily="34" charset="0"/>
              </a:rPr>
              <a:t> secondo gli IAS (omologati dalla Commissione europea), a partire dal </a:t>
            </a:r>
            <a:r>
              <a:rPr lang="it-IT" b="1" dirty="0">
                <a:solidFill>
                  <a:schemeClr val="folHlink"/>
                </a:solidFill>
                <a:effectLst>
                  <a:outerShdw blurRad="38100" dist="38100" dir="2700000" algn="tl">
                    <a:srgbClr val="C0C0C0"/>
                  </a:outerShdw>
                </a:effectLst>
                <a:latin typeface="Trebuchet MS" pitchFamily="34" charset="0"/>
              </a:rPr>
              <a:t>1° gennaio 2005</a:t>
            </a:r>
          </a:p>
          <a:p>
            <a:pPr>
              <a:lnSpc>
                <a:spcPct val="110000"/>
              </a:lnSpc>
              <a:spcBef>
                <a:spcPct val="20000"/>
              </a:spcBef>
              <a:buFontTx/>
              <a:buChar char="•"/>
            </a:pPr>
            <a:endParaRPr lang="it-IT" b="1" dirty="0">
              <a:latin typeface="Trebuchet MS" pitchFamily="34" charset="0"/>
            </a:endParaRPr>
          </a:p>
          <a:p>
            <a:pPr>
              <a:lnSpc>
                <a:spcPct val="110000"/>
              </a:lnSpc>
              <a:spcBef>
                <a:spcPct val="20000"/>
              </a:spcBef>
            </a:pPr>
            <a:r>
              <a:rPr lang="it-IT" b="1" dirty="0">
                <a:latin typeface="Trebuchet MS" pitchFamily="34" charset="0"/>
              </a:rPr>
              <a:t>per gli Stati membri di </a:t>
            </a:r>
            <a:r>
              <a:rPr lang="it-IT" b="1" i="1" dirty="0">
                <a:latin typeface="Trebuchet MS" pitchFamily="34" charset="0"/>
              </a:rPr>
              <a:t>obbligare</a:t>
            </a:r>
            <a:r>
              <a:rPr lang="it-IT" b="1" dirty="0">
                <a:latin typeface="Trebuchet MS" pitchFamily="34" charset="0"/>
              </a:rPr>
              <a:t> o </a:t>
            </a:r>
            <a:r>
              <a:rPr lang="it-IT" b="1" i="1" dirty="0">
                <a:latin typeface="Trebuchet MS" pitchFamily="34" charset="0"/>
              </a:rPr>
              <a:t>consentire (opzione)</a:t>
            </a:r>
            <a:r>
              <a:rPr lang="it-IT" b="1" dirty="0">
                <a:latin typeface="Trebuchet MS" pitchFamily="34" charset="0"/>
              </a:rPr>
              <a:t> l</a:t>
            </a:r>
            <a:r>
              <a:rPr lang="it-IT" altLang="en-US" b="1" dirty="0">
                <a:latin typeface="Trebuchet MS" pitchFamily="34" charset="0"/>
              </a:rPr>
              <a:t>’</a:t>
            </a:r>
            <a:r>
              <a:rPr lang="it-IT" b="1" dirty="0">
                <a:latin typeface="Trebuchet MS" pitchFamily="34" charset="0"/>
              </a:rPr>
              <a:t>applicazione degli IAS anche ai </a:t>
            </a:r>
            <a:r>
              <a:rPr lang="it-IT" b="1" u="sng" dirty="0">
                <a:solidFill>
                  <a:schemeClr val="folHlink"/>
                </a:solidFill>
                <a:effectLst>
                  <a:outerShdw blurRad="38100" dist="38100" dir="2700000" algn="tl">
                    <a:srgbClr val="C0C0C0"/>
                  </a:outerShdw>
                </a:effectLst>
                <a:latin typeface="Trebuchet MS" pitchFamily="34" charset="0"/>
              </a:rPr>
              <a:t>bilanci individuali delle società quotate</a:t>
            </a:r>
            <a:r>
              <a:rPr lang="it-IT" b="1" dirty="0">
                <a:latin typeface="Trebuchet MS" pitchFamily="34" charset="0"/>
              </a:rPr>
              <a:t> ed ai bilanci consolidati e individuali di altre società</a:t>
            </a:r>
          </a:p>
        </p:txBody>
      </p:sp>
      <p:sp>
        <p:nvSpPr>
          <p:cNvPr id="97287" name="Rectangle 7"/>
          <p:cNvSpPr>
            <a:spLocks noChangeArrowheads="1"/>
          </p:cNvSpPr>
          <p:nvPr/>
        </p:nvSpPr>
        <p:spPr bwMode="auto">
          <a:xfrm>
            <a:off x="402630" y="2950470"/>
            <a:ext cx="1066318" cy="400110"/>
          </a:xfrm>
          <a:prstGeom prst="rect">
            <a:avLst/>
          </a:prstGeom>
          <a:solidFill>
            <a:schemeClr val="hlink"/>
          </a:solidFill>
          <a:ln w="9525">
            <a:noFill/>
            <a:miter lim="800000"/>
            <a:headEnd/>
            <a:tailEnd/>
          </a:ln>
          <a:effectLst>
            <a:outerShdw blurRad="63500" dist="107763" dir="2700000" algn="ctr" rotWithShape="0">
              <a:schemeClr val="bg2">
                <a:alpha val="50000"/>
              </a:schemeClr>
            </a:outerShdw>
          </a:effectLst>
        </p:spPr>
        <p:txBody>
          <a:bodyPr wrap="none">
            <a:spAutoFit/>
          </a:bodyPr>
          <a:lstStyle/>
          <a:p>
            <a:pPr>
              <a:defRPr/>
            </a:pPr>
            <a:r>
              <a:rPr lang="it-IT" b="1">
                <a:solidFill>
                  <a:schemeClr val="bg1"/>
                </a:solidFill>
                <a:latin typeface="Trebuchet MS" pitchFamily="34" charset="0"/>
              </a:rPr>
              <a:t>Obbligo </a:t>
            </a:r>
          </a:p>
          <a:p>
            <a:pPr>
              <a:defRPr/>
            </a:pPr>
            <a:endParaRPr lang="it-IT" sz="200" b="1">
              <a:solidFill>
                <a:schemeClr val="bg1"/>
              </a:solidFill>
              <a:latin typeface="Trebuchet MS" pitchFamily="34" charset="0"/>
            </a:endParaRPr>
          </a:p>
        </p:txBody>
      </p:sp>
      <p:sp>
        <p:nvSpPr>
          <p:cNvPr id="97288" name="Rectangle 8"/>
          <p:cNvSpPr>
            <a:spLocks noChangeArrowheads="1"/>
          </p:cNvSpPr>
          <p:nvPr/>
        </p:nvSpPr>
        <p:spPr bwMode="auto">
          <a:xfrm>
            <a:off x="466130" y="4244283"/>
            <a:ext cx="1031436" cy="400110"/>
          </a:xfrm>
          <a:prstGeom prst="rect">
            <a:avLst/>
          </a:prstGeom>
          <a:solidFill>
            <a:schemeClr val="hlink"/>
          </a:solidFill>
          <a:ln w="9525">
            <a:noFill/>
            <a:miter lim="800000"/>
            <a:headEnd/>
            <a:tailEnd/>
          </a:ln>
          <a:effectLst>
            <a:outerShdw blurRad="63500" dist="107763" dir="2700000" algn="ctr" rotWithShape="0">
              <a:schemeClr val="bg2">
                <a:alpha val="50000"/>
              </a:schemeClr>
            </a:outerShdw>
          </a:effectLst>
        </p:spPr>
        <p:txBody>
          <a:bodyPr wrap="none">
            <a:spAutoFit/>
          </a:bodyPr>
          <a:lstStyle/>
          <a:p>
            <a:r>
              <a:rPr lang="it-IT" b="1">
                <a:solidFill>
                  <a:schemeClr val="bg1"/>
                </a:solidFill>
                <a:latin typeface="Trebuchet MS" pitchFamily="34" charset="0"/>
              </a:rPr>
              <a:t>Facoltà </a:t>
            </a:r>
          </a:p>
          <a:p>
            <a:endParaRPr lang="it-IT" sz="200" b="1">
              <a:solidFill>
                <a:schemeClr val="bg1"/>
              </a:solidFill>
              <a:latin typeface="Trebuchet MS" pitchFamily="34" charset="0"/>
            </a:endParaRPr>
          </a:p>
        </p:txBody>
      </p:sp>
      <p:sp>
        <p:nvSpPr>
          <p:cNvPr id="97290" name="Rectangle 10"/>
          <p:cNvSpPr>
            <a:spLocks noChangeArrowheads="1"/>
          </p:cNvSpPr>
          <p:nvPr/>
        </p:nvSpPr>
        <p:spPr bwMode="auto">
          <a:xfrm>
            <a:off x="2915816" y="6039693"/>
            <a:ext cx="4400550" cy="701675"/>
          </a:xfrm>
          <a:prstGeom prst="rect">
            <a:avLst/>
          </a:prstGeom>
          <a:solidFill>
            <a:srgbClr val="FFFFCC"/>
          </a:solidFill>
          <a:ln w="9525">
            <a:noFill/>
            <a:miter lim="800000"/>
            <a:headEnd/>
            <a:tailEnd/>
          </a:ln>
          <a:effectLst>
            <a:outerShdw blurRad="63500" dist="107763" dir="2700000" algn="ctr" rotWithShape="0">
              <a:schemeClr val="bg2">
                <a:alpha val="50000"/>
              </a:schemeClr>
            </a:outerShdw>
          </a:effectLst>
        </p:spPr>
        <p:txBody>
          <a:bodyPr>
            <a:spAutoFit/>
          </a:bodyPr>
          <a:lstStyle/>
          <a:p>
            <a:pPr algn="ctr">
              <a:defRPr/>
            </a:pPr>
            <a:r>
              <a:rPr lang="it-IT" sz="2000" b="1" dirty="0">
                <a:solidFill>
                  <a:srgbClr val="000000"/>
                </a:solidFill>
                <a:latin typeface="Trebuchet MS" pitchFamily="34" charset="0"/>
                <a:ea typeface="+mn-ea"/>
              </a:rPr>
              <a:t>Esercizio della delega </a:t>
            </a:r>
          </a:p>
          <a:p>
            <a:pPr algn="ctr">
              <a:defRPr/>
            </a:pPr>
            <a:r>
              <a:rPr lang="it-IT" sz="2000" b="1" dirty="0">
                <a:solidFill>
                  <a:srgbClr val="000000"/>
                </a:solidFill>
                <a:latin typeface="Trebuchet MS" pitchFamily="34" charset="0"/>
                <a:ea typeface="+mn-ea"/>
              </a:rPr>
              <a:t>Decreto Legislativo n. 38/2005</a:t>
            </a:r>
          </a:p>
        </p:txBody>
      </p:sp>
      <p:sp>
        <p:nvSpPr>
          <p:cNvPr id="13319" name="AutoShape 11"/>
          <p:cNvSpPr>
            <a:spLocks noChangeArrowheads="1"/>
          </p:cNvSpPr>
          <p:nvPr/>
        </p:nvSpPr>
        <p:spPr bwMode="auto">
          <a:xfrm>
            <a:off x="4716463" y="5463778"/>
            <a:ext cx="701675" cy="431800"/>
          </a:xfrm>
          <a:prstGeom prst="downArrow">
            <a:avLst>
              <a:gd name="adj1" fmla="val 50000"/>
              <a:gd name="adj2" fmla="val 25000"/>
            </a:avLst>
          </a:prstGeom>
          <a:solidFill>
            <a:schemeClr val="accent1"/>
          </a:solidFill>
          <a:ln w="12700">
            <a:solidFill>
              <a:schemeClr val="tx1"/>
            </a:solidFill>
            <a:miter lim="800000"/>
            <a:headEnd/>
            <a:tailEnd/>
          </a:ln>
        </p:spPr>
        <p:txBody>
          <a:bodyPr anchor="ctr">
            <a:spAutoFit/>
          </a:bodyPr>
          <a:lstStyle/>
          <a:p>
            <a:endParaRPr lang="en-US">
              <a:latin typeface="Trebuchet MS" pitchFamily="34" charset="0"/>
            </a:endParaRPr>
          </a:p>
        </p:txBody>
      </p:sp>
      <p:sp>
        <p:nvSpPr>
          <p:cNvPr id="2" name="Segnaposto numero diapositiva 1"/>
          <p:cNvSpPr>
            <a:spLocks noGrp="1"/>
          </p:cNvSpPr>
          <p:nvPr>
            <p:ph type="sldNum" sz="quarter" idx="12"/>
          </p:nvPr>
        </p:nvSpPr>
        <p:spPr>
          <a:xfrm>
            <a:off x="7425344" y="6459786"/>
            <a:ext cx="984019" cy="365125"/>
          </a:xfrm>
          <a:prstGeom prst="rect">
            <a:avLst/>
          </a:prstGeom>
        </p:spPr>
        <p:txBody>
          <a:bodyPr/>
          <a:lstStyle/>
          <a:p>
            <a:pPr>
              <a:defRPr/>
            </a:pPr>
            <a:fld id="{14A150B7-C359-AE4F-9830-75C544344214}" type="slidenum">
              <a:rPr lang="it-IT" smtClean="0"/>
              <a:pPr>
                <a:defRPr/>
              </a:pPr>
              <a:t>4</a:t>
            </a:fld>
            <a:endParaRPr lang="it-IT"/>
          </a:p>
        </p:txBody>
      </p:sp>
    </p:spTree>
    <p:extLst>
      <p:ext uri="{BB962C8B-B14F-4D97-AF65-F5344CB8AC3E}">
        <p14:creationId xmlns:p14="http://schemas.microsoft.com/office/powerpoint/2010/main" val="80195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7" name="Text Box 5"/>
          <p:cNvSpPr txBox="1">
            <a:spLocks noChangeArrowheads="1"/>
          </p:cNvSpPr>
          <p:nvPr/>
        </p:nvSpPr>
        <p:spPr bwMode="auto">
          <a:xfrm>
            <a:off x="414478" y="1104291"/>
            <a:ext cx="8045450" cy="923330"/>
          </a:xfrm>
          <a:prstGeom prst="rect">
            <a:avLst/>
          </a:prstGeom>
          <a:noFill/>
          <a:ln w="9525">
            <a:noFill/>
            <a:miter lim="800000"/>
            <a:headEnd/>
            <a:tailEnd/>
          </a:ln>
          <a:effectLst/>
        </p:spPr>
        <p:txBody>
          <a:bodyPr>
            <a:spAutoFit/>
          </a:bodyPr>
          <a:lstStyle/>
          <a:p>
            <a:r>
              <a:rPr lang="it-IT" b="1" dirty="0">
                <a:effectLst>
                  <a:outerShdw blurRad="38100" dist="38100" dir="2700000" algn="tl">
                    <a:srgbClr val="C0C0C0"/>
                  </a:outerShdw>
                </a:effectLst>
                <a:latin typeface="Trebuchet MS" pitchFamily="34" charset="0"/>
              </a:rPr>
              <a:t>Decreto Legislativo 38/2005</a:t>
            </a:r>
            <a:r>
              <a:rPr lang="it-IT" b="1" dirty="0">
                <a:latin typeface="Trebuchet MS" pitchFamily="34" charset="0"/>
              </a:rPr>
              <a:t> recante opzioni previste </a:t>
            </a:r>
            <a:r>
              <a:rPr lang="it-IT" b="1" dirty="0" err="1">
                <a:latin typeface="Trebuchet MS" pitchFamily="34" charset="0"/>
              </a:rPr>
              <a:t>dall</a:t>
            </a:r>
            <a:r>
              <a:rPr lang="ja-JP" altLang="it-IT" b="1" dirty="0">
                <a:latin typeface="Trebuchet MS" pitchFamily="34" charset="0"/>
              </a:rPr>
              <a:t>’</a:t>
            </a:r>
            <a:r>
              <a:rPr lang="it-IT" altLang="ja-JP" b="1" dirty="0">
                <a:latin typeface="Trebuchet MS" pitchFamily="34" charset="0"/>
              </a:rPr>
              <a:t>art. 5 del Regolamento (CE) N. 1606/2002 del Parlamento Europeo e del consiglio del 19 luglio 2002</a:t>
            </a:r>
            <a:endParaRPr lang="it-IT" b="1" dirty="0">
              <a:latin typeface="Trebuchet MS" pitchFamily="34" charset="0"/>
            </a:endParaRPr>
          </a:p>
        </p:txBody>
      </p:sp>
      <p:sp>
        <p:nvSpPr>
          <p:cNvPr id="15363" name="Rectangle 6"/>
          <p:cNvSpPr>
            <a:spLocks noChangeArrowheads="1"/>
          </p:cNvSpPr>
          <p:nvPr/>
        </p:nvSpPr>
        <p:spPr bwMode="auto">
          <a:xfrm>
            <a:off x="467544" y="2204864"/>
            <a:ext cx="7992384" cy="4278094"/>
          </a:xfrm>
          <a:prstGeom prst="rect">
            <a:avLst/>
          </a:prstGeom>
          <a:noFill/>
          <a:ln w="9525">
            <a:noFill/>
            <a:miter lim="800000"/>
            <a:headEnd/>
            <a:tailEnd/>
          </a:ln>
        </p:spPr>
        <p:txBody>
          <a:bodyPr wrap="square">
            <a:spAutoFit/>
          </a:bodyPr>
          <a:lstStyle/>
          <a:p>
            <a:pPr marL="758825" indent="-758825" algn="just"/>
            <a:r>
              <a:rPr lang="it-IT" sz="1600" dirty="0">
                <a:latin typeface="Trebuchet MS" pitchFamily="34" charset="0"/>
                <a:cs typeface="Times New Roman" pitchFamily="18" charset="0"/>
              </a:rPr>
              <a:t>ART. 1 (Principi contabili internazionali) </a:t>
            </a:r>
          </a:p>
          <a:p>
            <a:pPr marL="758825" indent="-758825" algn="just"/>
            <a:r>
              <a:rPr lang="it-IT" sz="1600" b="1" dirty="0">
                <a:effectLst>
                  <a:outerShdw blurRad="38100" dist="38100" dir="2700000" algn="tl">
                    <a:srgbClr val="000000">
                      <a:alpha val="43137"/>
                    </a:srgbClr>
                  </a:outerShdw>
                </a:effectLst>
                <a:latin typeface="Trebuchet MS" pitchFamily="34" charset="0"/>
                <a:cs typeface="Times New Roman" pitchFamily="18" charset="0"/>
              </a:rPr>
              <a:t>ART. 2 (Ambito di applicazione) </a:t>
            </a:r>
          </a:p>
          <a:p>
            <a:pPr marL="758825" indent="-758825" algn="just"/>
            <a:r>
              <a:rPr lang="it-IT" sz="1600" dirty="0">
                <a:latin typeface="Trebuchet MS" pitchFamily="34" charset="0"/>
                <a:cs typeface="Times New Roman" pitchFamily="18" charset="0"/>
              </a:rPr>
              <a:t>ART. 3 (Bilancio consolidato) </a:t>
            </a:r>
          </a:p>
          <a:p>
            <a:pPr marL="758825" indent="-758825" algn="just"/>
            <a:r>
              <a:rPr lang="it-IT" sz="1600" dirty="0">
                <a:latin typeface="Trebuchet MS" pitchFamily="34" charset="0"/>
                <a:cs typeface="Times New Roman" pitchFamily="18" charset="0"/>
              </a:rPr>
              <a:t>ART. 4 (Bilancio di esercizio) </a:t>
            </a:r>
          </a:p>
          <a:p>
            <a:pPr marL="758825" indent="-758825" algn="just"/>
            <a:r>
              <a:rPr lang="it-IT" sz="1600" dirty="0">
                <a:latin typeface="Trebuchet MS" pitchFamily="34" charset="0"/>
                <a:cs typeface="Times New Roman" pitchFamily="18" charset="0"/>
              </a:rPr>
              <a:t>ART. 5 (Redazione del bilancio di esercizio e consolidato secondo i principi contabili internazionali) </a:t>
            </a:r>
          </a:p>
          <a:p>
            <a:pPr marL="758825" indent="-758825" algn="just"/>
            <a:r>
              <a:rPr lang="it-IT" sz="1600" dirty="0">
                <a:latin typeface="Trebuchet MS" pitchFamily="34" charset="0"/>
                <a:cs typeface="Times New Roman" pitchFamily="18" charset="0"/>
              </a:rPr>
              <a:t>ART. 6 (Distribuzione di utili e riserve) </a:t>
            </a:r>
          </a:p>
          <a:p>
            <a:pPr marL="758825" indent="-758825" algn="just"/>
            <a:r>
              <a:rPr lang="it-IT" sz="1600" dirty="0">
                <a:latin typeface="Trebuchet MS" pitchFamily="34" charset="0"/>
                <a:cs typeface="Times New Roman" pitchFamily="18" charset="0"/>
              </a:rPr>
              <a:t>ART. 7 (Disciplina delle variazioni di patrimonio netto rilevate nello stato patrimoniale di apertura del primo bilancio di esercizio redatto secondo i principi contabili internazionali) </a:t>
            </a:r>
          </a:p>
          <a:p>
            <a:pPr marL="758825" indent="-758825" algn="just"/>
            <a:r>
              <a:rPr lang="it-IT" sz="1600" dirty="0">
                <a:latin typeface="Trebuchet MS" pitchFamily="34" charset="0"/>
                <a:cs typeface="Times New Roman" pitchFamily="18" charset="0"/>
              </a:rPr>
              <a:t>ART. 8 (Patrimoni destinati) </a:t>
            </a:r>
          </a:p>
          <a:p>
            <a:pPr marL="758825" indent="-758825" algn="just"/>
            <a:r>
              <a:rPr lang="it-IT" sz="1600" dirty="0">
                <a:effectLst>
                  <a:outerShdw blurRad="38100" dist="38100" dir="2700000" algn="tl">
                    <a:srgbClr val="000000">
                      <a:alpha val="43137"/>
                    </a:srgbClr>
                  </a:outerShdw>
                </a:effectLst>
                <a:latin typeface="Trebuchet MS" pitchFamily="34" charset="0"/>
                <a:cs typeface="Times New Roman" pitchFamily="18" charset="0"/>
              </a:rPr>
              <a:t>ART. 9 (Poteri delle autorità) </a:t>
            </a:r>
          </a:p>
          <a:p>
            <a:pPr marL="758825" indent="-758825" algn="just"/>
            <a:r>
              <a:rPr lang="it-IT" sz="1600" dirty="0">
                <a:latin typeface="Trebuchet MS" pitchFamily="34" charset="0"/>
                <a:cs typeface="Times New Roman" pitchFamily="18" charset="0"/>
              </a:rPr>
              <a:t>ART. 10 (Modifiche al decreto legislativo 27 gennaio 1992, n. 87) </a:t>
            </a:r>
          </a:p>
          <a:p>
            <a:pPr marL="758825" indent="-758825" algn="just"/>
            <a:r>
              <a:rPr lang="it-IT" sz="1600" dirty="0">
                <a:latin typeface="Trebuchet MS" pitchFamily="34" charset="0"/>
                <a:cs typeface="Times New Roman" pitchFamily="18" charset="0"/>
              </a:rPr>
              <a:t>ART. 11 (Disposizioni tributarie) </a:t>
            </a:r>
          </a:p>
          <a:p>
            <a:pPr marL="758825" indent="-758825" algn="just"/>
            <a:r>
              <a:rPr lang="it-IT" sz="1600" dirty="0">
                <a:latin typeface="Trebuchet MS" pitchFamily="34" charset="0"/>
                <a:cs typeface="Times New Roman" pitchFamily="18" charset="0"/>
              </a:rPr>
              <a:t>ART. 12 (Determinazione </a:t>
            </a:r>
            <a:r>
              <a:rPr lang="it-IT" sz="1600" dirty="0" err="1">
                <a:latin typeface="Trebuchet MS" pitchFamily="34" charset="0"/>
                <a:cs typeface="Times New Roman" pitchFamily="18" charset="0"/>
              </a:rPr>
              <a:t>dell</a:t>
            </a:r>
            <a:r>
              <a:rPr lang="ja-JP" altLang="it-IT" sz="1600" dirty="0">
                <a:latin typeface="Trebuchet MS" pitchFamily="34" charset="0"/>
                <a:cs typeface="Times New Roman" pitchFamily="18" charset="0"/>
              </a:rPr>
              <a:t>’</a:t>
            </a:r>
            <a:r>
              <a:rPr lang="it-IT" altLang="ja-JP" sz="1600" dirty="0">
                <a:latin typeface="Trebuchet MS" pitchFamily="34" charset="0"/>
                <a:cs typeface="Times New Roman" pitchFamily="18" charset="0"/>
              </a:rPr>
              <a:t>Irap) </a:t>
            </a:r>
          </a:p>
          <a:p>
            <a:pPr marL="758825" indent="-758825" algn="just"/>
            <a:r>
              <a:rPr lang="it-IT" sz="1600" dirty="0">
                <a:latin typeface="Trebuchet MS" pitchFamily="34" charset="0"/>
                <a:cs typeface="Times New Roman" pitchFamily="18" charset="0"/>
              </a:rPr>
              <a:t>ART. 13 (Disposizioni transitorie) </a:t>
            </a:r>
          </a:p>
          <a:p>
            <a:pPr marL="758825" indent="-758825" algn="just"/>
            <a:r>
              <a:rPr lang="it-IT" sz="1600" dirty="0">
                <a:latin typeface="Trebuchet MS" pitchFamily="34" charset="0"/>
                <a:cs typeface="Times New Roman" pitchFamily="18" charset="0"/>
              </a:rPr>
              <a:t>ART. 14 (Entrata in vigore) </a:t>
            </a:r>
          </a:p>
        </p:txBody>
      </p:sp>
      <p:sp>
        <p:nvSpPr>
          <p:cNvPr id="15364" name="Text Box 7"/>
          <p:cNvSpPr txBox="1">
            <a:spLocks noChangeArrowheads="1"/>
          </p:cNvSpPr>
          <p:nvPr/>
        </p:nvSpPr>
        <p:spPr bwMode="auto">
          <a:xfrm>
            <a:off x="414478" y="672590"/>
            <a:ext cx="5903912" cy="396875"/>
          </a:xfrm>
          <a:prstGeom prst="rect">
            <a:avLst/>
          </a:prstGeom>
          <a:noFill/>
          <a:ln w="9525">
            <a:noFill/>
            <a:miter lim="800000"/>
            <a:headEnd/>
            <a:tailEnd/>
          </a:ln>
        </p:spPr>
        <p:txBody>
          <a:bodyPr>
            <a:spAutoFit/>
          </a:bodyPr>
          <a:lstStyle/>
          <a:p>
            <a:pPr marL="352425" indent="-352425"/>
            <a:r>
              <a:rPr lang="it-IT" sz="2000" b="1" dirty="0">
                <a:latin typeface="Trebuchet MS" pitchFamily="34" charset="0"/>
              </a:rPr>
              <a:t>Decreto Legislativo 38/2005</a:t>
            </a:r>
          </a:p>
        </p:txBody>
      </p:sp>
      <p:sp>
        <p:nvSpPr>
          <p:cNvPr id="2" name="Segnaposto numero diapositiva 1"/>
          <p:cNvSpPr>
            <a:spLocks noGrp="1"/>
          </p:cNvSpPr>
          <p:nvPr>
            <p:ph type="sldNum" sz="quarter" idx="12"/>
          </p:nvPr>
        </p:nvSpPr>
        <p:spPr>
          <a:xfrm>
            <a:off x="7300270" y="6151301"/>
            <a:ext cx="984019" cy="365125"/>
          </a:xfrm>
          <a:prstGeom prst="rect">
            <a:avLst/>
          </a:prstGeom>
        </p:spPr>
        <p:txBody>
          <a:bodyPr/>
          <a:lstStyle/>
          <a:p>
            <a:pPr>
              <a:defRPr/>
            </a:pPr>
            <a:fld id="{14A150B7-C359-AE4F-9830-75C544344214}" type="slidenum">
              <a:rPr lang="it-IT" smtClean="0"/>
              <a:pPr>
                <a:defRPr/>
              </a:pPr>
              <a:t>5</a:t>
            </a:fld>
            <a:endParaRPr lang="it-IT"/>
          </a:p>
        </p:txBody>
      </p:sp>
    </p:spTree>
    <p:extLst>
      <p:ext uri="{BB962C8B-B14F-4D97-AF65-F5344CB8AC3E}">
        <p14:creationId xmlns:p14="http://schemas.microsoft.com/office/powerpoint/2010/main" val="5716864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2261771"/>
            <a:ext cx="161925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dirty="0">
                <a:latin typeface="Trebuchet MS" pitchFamily="34" charset="0"/>
              </a:rPr>
              <a:t>Applicazione dei Principi IAS/IFRS prima della Legge di bilancio 2019 (L. 145/2018) </a:t>
            </a:r>
          </a:p>
        </p:txBody>
      </p:sp>
      <p:sp>
        <p:nvSpPr>
          <p:cNvPr id="6" name="AutoShape 3"/>
          <p:cNvSpPr>
            <a:spLocks/>
          </p:cNvSpPr>
          <p:nvPr/>
        </p:nvSpPr>
        <p:spPr bwMode="auto">
          <a:xfrm>
            <a:off x="1403350" y="115888"/>
            <a:ext cx="360363" cy="6193432"/>
          </a:xfrm>
          <a:prstGeom prst="leftBrace">
            <a:avLst>
              <a:gd name="adj1" fmla="val 134872"/>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Trebuchet MS" pitchFamily="34" charset="0"/>
            </a:endParaRPr>
          </a:p>
        </p:txBody>
      </p:sp>
      <p:sp>
        <p:nvSpPr>
          <p:cNvPr id="7" name="Text Box 4"/>
          <p:cNvSpPr txBox="1">
            <a:spLocks noChangeArrowheads="1"/>
          </p:cNvSpPr>
          <p:nvPr/>
        </p:nvSpPr>
        <p:spPr bwMode="auto">
          <a:xfrm>
            <a:off x="1547813" y="1924050"/>
            <a:ext cx="16557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a:latin typeface="Trebuchet MS" pitchFamily="34" charset="0"/>
              </a:rPr>
              <a:t>Adozione obbligatoria</a:t>
            </a:r>
          </a:p>
        </p:txBody>
      </p:sp>
      <p:sp>
        <p:nvSpPr>
          <p:cNvPr id="8" name="Text Box 5"/>
          <p:cNvSpPr txBox="1">
            <a:spLocks noChangeArrowheads="1"/>
          </p:cNvSpPr>
          <p:nvPr/>
        </p:nvSpPr>
        <p:spPr bwMode="auto">
          <a:xfrm>
            <a:off x="1619250" y="4725988"/>
            <a:ext cx="1584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Trebuchet MS" pitchFamily="34" charset="0"/>
              </a:rPr>
              <a:t>Adozione  facoltativa</a:t>
            </a:r>
          </a:p>
        </p:txBody>
      </p:sp>
      <p:sp>
        <p:nvSpPr>
          <p:cNvPr id="9" name="Text Box 6"/>
          <p:cNvSpPr txBox="1">
            <a:spLocks noChangeArrowheads="1"/>
          </p:cNvSpPr>
          <p:nvPr/>
        </p:nvSpPr>
        <p:spPr bwMode="auto">
          <a:xfrm>
            <a:off x="1692275" y="5667970"/>
            <a:ext cx="1511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Trebuchet MS" pitchFamily="34" charset="0"/>
              </a:rPr>
              <a:t>Divieto di adozione</a:t>
            </a:r>
          </a:p>
        </p:txBody>
      </p:sp>
      <p:sp>
        <p:nvSpPr>
          <p:cNvPr id="10" name="AutoShape 7"/>
          <p:cNvSpPr>
            <a:spLocks/>
          </p:cNvSpPr>
          <p:nvPr/>
        </p:nvSpPr>
        <p:spPr bwMode="auto">
          <a:xfrm>
            <a:off x="3059113" y="188913"/>
            <a:ext cx="360362" cy="4392612"/>
          </a:xfrm>
          <a:prstGeom prst="leftBrace">
            <a:avLst>
              <a:gd name="adj1" fmla="val 51636"/>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Trebuchet MS" pitchFamily="34" charset="0"/>
            </a:endParaRPr>
          </a:p>
        </p:txBody>
      </p:sp>
      <p:sp>
        <p:nvSpPr>
          <p:cNvPr id="11" name="Text Box 8"/>
          <p:cNvSpPr txBox="1">
            <a:spLocks noChangeArrowheads="1"/>
          </p:cNvSpPr>
          <p:nvPr/>
        </p:nvSpPr>
        <p:spPr bwMode="auto">
          <a:xfrm>
            <a:off x="3203575" y="388938"/>
            <a:ext cx="511175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marL="342900" indent="-342900" eaLnBrk="1" hangingPunct="1">
              <a:spcBef>
                <a:spcPct val="50000"/>
              </a:spcBef>
              <a:buFontTx/>
              <a:buAutoNum type="alphaLcParenR"/>
              <a:defRPr/>
            </a:pPr>
            <a:r>
              <a:rPr lang="it-IT" dirty="0">
                <a:latin typeface="Trebuchet MS" pitchFamily="34" charset="0"/>
              </a:rPr>
              <a:t>Società quotate</a:t>
            </a:r>
          </a:p>
          <a:p>
            <a:pPr marL="342900" indent="-342900" eaLnBrk="1" hangingPunct="1">
              <a:spcBef>
                <a:spcPct val="50000"/>
              </a:spcBef>
              <a:buFontTx/>
              <a:buAutoNum type="alphaLcParenR"/>
              <a:defRPr/>
            </a:pPr>
            <a:endParaRPr lang="it-IT" dirty="0">
              <a:latin typeface="Trebuchet MS" pitchFamily="34" charset="0"/>
            </a:endParaRPr>
          </a:p>
          <a:p>
            <a:pPr marL="342900" indent="-342900" eaLnBrk="1" hangingPunct="1">
              <a:spcBef>
                <a:spcPct val="50000"/>
              </a:spcBef>
              <a:buFontTx/>
              <a:buAutoNum type="alphaLcParenR"/>
              <a:defRPr/>
            </a:pPr>
            <a:endParaRPr lang="it-IT" dirty="0">
              <a:latin typeface="Trebuchet MS" pitchFamily="34" charset="0"/>
            </a:endParaRPr>
          </a:p>
          <a:p>
            <a:pPr eaLnBrk="1" hangingPunct="1">
              <a:lnSpc>
                <a:spcPct val="50000"/>
              </a:lnSpc>
              <a:spcBef>
                <a:spcPct val="50000"/>
              </a:spcBef>
              <a:defRPr/>
            </a:pPr>
            <a:r>
              <a:rPr lang="it-IT" dirty="0">
                <a:latin typeface="Trebuchet MS" pitchFamily="34" charset="0"/>
              </a:rPr>
              <a:t>b) Intermediari </a:t>
            </a:r>
            <a:r>
              <a:rPr lang="it-IT" dirty="0" err="1">
                <a:latin typeface="Trebuchet MS" pitchFamily="34" charset="0"/>
              </a:rPr>
              <a:t>fin.ri</a:t>
            </a:r>
            <a:endParaRPr lang="it-IT" dirty="0">
              <a:latin typeface="Trebuchet MS" pitchFamily="34" charset="0"/>
            </a:endParaRPr>
          </a:p>
          <a:p>
            <a:pPr eaLnBrk="1" hangingPunct="1">
              <a:lnSpc>
                <a:spcPct val="50000"/>
              </a:lnSpc>
              <a:spcBef>
                <a:spcPct val="50000"/>
              </a:spcBef>
              <a:defRPr/>
            </a:pPr>
            <a:r>
              <a:rPr lang="it-IT" dirty="0">
                <a:latin typeface="Trebuchet MS" pitchFamily="34" charset="0"/>
              </a:rPr>
              <a:t>    non quotati</a:t>
            </a:r>
          </a:p>
          <a:p>
            <a:pPr eaLnBrk="1" hangingPunct="1">
              <a:spcBef>
                <a:spcPct val="50000"/>
              </a:spcBef>
              <a:defRPr/>
            </a:pPr>
            <a:endParaRPr lang="it-IT" dirty="0">
              <a:latin typeface="Trebuchet MS" pitchFamily="34" charset="0"/>
            </a:endParaRPr>
          </a:p>
          <a:p>
            <a:pPr eaLnBrk="1" hangingPunct="1">
              <a:spcBef>
                <a:spcPct val="50000"/>
              </a:spcBef>
              <a:defRPr/>
            </a:pPr>
            <a:endParaRPr lang="it-IT" dirty="0">
              <a:latin typeface="Trebuchet MS" pitchFamily="34" charset="0"/>
            </a:endParaRPr>
          </a:p>
          <a:p>
            <a:pPr eaLnBrk="1" hangingPunct="1">
              <a:spcBef>
                <a:spcPct val="50000"/>
              </a:spcBef>
              <a:defRPr/>
            </a:pPr>
            <a:r>
              <a:rPr lang="it-IT" dirty="0">
                <a:latin typeface="Trebuchet MS" pitchFamily="34" charset="0"/>
              </a:rPr>
              <a:t>c) Assicurazioni</a:t>
            </a:r>
          </a:p>
          <a:p>
            <a:pPr eaLnBrk="1" hangingPunct="1">
              <a:spcBef>
                <a:spcPct val="50000"/>
              </a:spcBef>
              <a:defRPr/>
            </a:pPr>
            <a:r>
              <a:rPr lang="it-IT" dirty="0">
                <a:latin typeface="Trebuchet MS" pitchFamily="34" charset="0"/>
              </a:rPr>
              <a:t>d) Società che emettono titoli su mercati regolamentati (Es.: ATAC, che ha emesso                  un prestito obbligazionario quotato)</a:t>
            </a:r>
          </a:p>
        </p:txBody>
      </p:sp>
      <p:sp>
        <p:nvSpPr>
          <p:cNvPr id="12" name="Text Box 10"/>
          <p:cNvSpPr txBox="1">
            <a:spLocks noChangeArrowheads="1"/>
          </p:cNvSpPr>
          <p:nvPr/>
        </p:nvSpPr>
        <p:spPr bwMode="auto">
          <a:xfrm>
            <a:off x="4140200" y="4732338"/>
            <a:ext cx="37449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a:latin typeface="Trebuchet MS" pitchFamily="34" charset="0"/>
              </a:rPr>
              <a:t>Società diverse da quelle indicate nei punti sub a), b), c) e d)</a:t>
            </a:r>
          </a:p>
        </p:txBody>
      </p:sp>
      <p:sp>
        <p:nvSpPr>
          <p:cNvPr id="13" name="Text Box 12"/>
          <p:cNvSpPr txBox="1">
            <a:spLocks noChangeArrowheads="1"/>
          </p:cNvSpPr>
          <p:nvPr/>
        </p:nvSpPr>
        <p:spPr bwMode="auto">
          <a:xfrm>
            <a:off x="4140200" y="5716899"/>
            <a:ext cx="34561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dirty="0">
                <a:latin typeface="Trebuchet MS" pitchFamily="34" charset="0"/>
              </a:rPr>
              <a:t>Società che redigono il bilancio in forma abbreviata</a:t>
            </a:r>
            <a:endParaRPr lang="it-IT" sz="1800" i="1" dirty="0">
              <a:latin typeface="Trebuchet MS" pitchFamily="34" charset="0"/>
            </a:endParaRPr>
          </a:p>
        </p:txBody>
      </p:sp>
      <p:sp>
        <p:nvSpPr>
          <p:cNvPr id="15" name="AutoShape 13"/>
          <p:cNvSpPr>
            <a:spLocks noChangeArrowheads="1"/>
          </p:cNvSpPr>
          <p:nvPr/>
        </p:nvSpPr>
        <p:spPr bwMode="auto">
          <a:xfrm>
            <a:off x="3348038" y="5805264"/>
            <a:ext cx="555625" cy="261938"/>
          </a:xfrm>
          <a:prstGeom prst="rightArrow">
            <a:avLst>
              <a:gd name="adj1" fmla="val 50000"/>
              <a:gd name="adj2" fmla="val 126114"/>
            </a:avLst>
          </a:prstGeom>
          <a:noFill/>
          <a:ln w="936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00"/>
              </a:solidFill>
              <a:latin typeface="Trebuchet MS" pitchFamily="34" charset="0"/>
            </a:endParaRPr>
          </a:p>
        </p:txBody>
      </p:sp>
      <p:sp>
        <p:nvSpPr>
          <p:cNvPr id="16" name="AutoShape 13"/>
          <p:cNvSpPr>
            <a:spLocks noChangeArrowheads="1"/>
          </p:cNvSpPr>
          <p:nvPr/>
        </p:nvSpPr>
        <p:spPr bwMode="auto">
          <a:xfrm>
            <a:off x="3348038" y="4941888"/>
            <a:ext cx="555625" cy="261937"/>
          </a:xfrm>
          <a:prstGeom prst="rightArrow">
            <a:avLst>
              <a:gd name="adj1" fmla="val 50000"/>
              <a:gd name="adj2" fmla="val 126114"/>
            </a:avLst>
          </a:prstGeom>
          <a:noFill/>
          <a:ln w="936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00"/>
              </a:solidFill>
              <a:latin typeface="Trebuchet MS" pitchFamily="34" charset="0"/>
            </a:endParaRPr>
          </a:p>
        </p:txBody>
      </p:sp>
      <p:sp>
        <p:nvSpPr>
          <p:cNvPr id="17" name="AutoShape 7"/>
          <p:cNvSpPr>
            <a:spLocks/>
          </p:cNvSpPr>
          <p:nvPr/>
        </p:nvSpPr>
        <p:spPr bwMode="auto">
          <a:xfrm>
            <a:off x="5435600" y="476250"/>
            <a:ext cx="360363" cy="2520950"/>
          </a:xfrm>
          <a:prstGeom prst="leftBrace">
            <a:avLst>
              <a:gd name="adj1" fmla="val 51625"/>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Trebuchet MS" pitchFamily="34" charset="0"/>
            </a:endParaRPr>
          </a:p>
        </p:txBody>
      </p:sp>
      <p:sp>
        <p:nvSpPr>
          <p:cNvPr id="18" name="Rectangle 1"/>
          <p:cNvSpPr/>
          <p:nvPr/>
        </p:nvSpPr>
        <p:spPr>
          <a:xfrm>
            <a:off x="5580063" y="527050"/>
            <a:ext cx="3688830" cy="2742226"/>
          </a:xfrm>
          <a:prstGeom prst="rect">
            <a:avLst/>
          </a:prstGeom>
        </p:spPr>
        <p:txBody>
          <a:bodyPr wrap="none">
            <a:spAutoFit/>
          </a:bodyPr>
          <a:lstStyle/>
          <a:p>
            <a:pPr>
              <a:lnSpc>
                <a:spcPct val="50000"/>
              </a:lnSpc>
              <a:spcBef>
                <a:spcPct val="50000"/>
              </a:spcBef>
              <a:buFontTx/>
              <a:buChar char="•"/>
              <a:defRPr/>
            </a:pPr>
            <a:r>
              <a:rPr lang="it-IT" b="1" dirty="0">
                <a:latin typeface="Trebuchet MS" pitchFamily="34" charset="0"/>
              </a:rPr>
              <a:t>Intermediari bancari</a:t>
            </a:r>
          </a:p>
          <a:p>
            <a:pPr marL="342900" indent="-342900">
              <a:lnSpc>
                <a:spcPct val="50000"/>
              </a:lnSpc>
              <a:spcBef>
                <a:spcPct val="50000"/>
              </a:spcBef>
              <a:buFont typeface="+mj-ea"/>
              <a:buAutoNum type="circleNumDbPlain"/>
              <a:defRPr/>
            </a:pPr>
            <a:r>
              <a:rPr lang="it-IT" dirty="0">
                <a:latin typeface="Trebuchet MS" pitchFamily="34" charset="0"/>
              </a:rPr>
              <a:t>Banche</a:t>
            </a:r>
          </a:p>
          <a:p>
            <a:pPr marL="342900" indent="-342900">
              <a:lnSpc>
                <a:spcPct val="50000"/>
              </a:lnSpc>
              <a:spcBef>
                <a:spcPct val="50000"/>
              </a:spcBef>
              <a:buFont typeface="+mj-ea"/>
              <a:buAutoNum type="circleNumDbPlain"/>
              <a:defRPr/>
            </a:pPr>
            <a:r>
              <a:rPr lang="it-IT" dirty="0">
                <a:latin typeface="Trebuchet MS" pitchFamily="34" charset="0"/>
              </a:rPr>
              <a:t> Società finanziarie </a:t>
            </a:r>
          </a:p>
          <a:p>
            <a:pPr>
              <a:lnSpc>
                <a:spcPct val="50000"/>
              </a:lnSpc>
              <a:spcBef>
                <a:spcPct val="50000"/>
              </a:spcBef>
              <a:defRPr/>
            </a:pPr>
            <a:r>
              <a:rPr lang="it-IT" dirty="0">
                <a:latin typeface="Trebuchet MS" pitchFamily="34" charset="0"/>
              </a:rPr>
              <a:t>       capogruppo di gruppi bancari</a:t>
            </a:r>
          </a:p>
          <a:p>
            <a:pPr>
              <a:lnSpc>
                <a:spcPct val="50000"/>
              </a:lnSpc>
              <a:spcBef>
                <a:spcPct val="50000"/>
              </a:spcBef>
              <a:buFontTx/>
              <a:buChar char="•"/>
              <a:defRPr/>
            </a:pPr>
            <a:r>
              <a:rPr lang="it-IT" b="1" dirty="0">
                <a:latin typeface="Trebuchet MS" pitchFamily="34" charset="0"/>
              </a:rPr>
              <a:t> Altri intermediari finanziari:</a:t>
            </a:r>
          </a:p>
          <a:p>
            <a:pPr marL="342900" indent="-342900">
              <a:lnSpc>
                <a:spcPct val="50000"/>
              </a:lnSpc>
              <a:spcBef>
                <a:spcPct val="50000"/>
              </a:spcBef>
              <a:buFont typeface="+mj-ea"/>
              <a:buAutoNum type="circleNumDbPlain"/>
              <a:defRPr/>
            </a:pPr>
            <a:r>
              <a:rPr lang="it-IT" dirty="0" err="1">
                <a:latin typeface="Trebuchet MS" pitchFamily="34" charset="0"/>
              </a:rPr>
              <a:t>Sim</a:t>
            </a:r>
            <a:endParaRPr lang="it-IT" dirty="0">
              <a:latin typeface="Trebuchet MS" pitchFamily="34" charset="0"/>
            </a:endParaRPr>
          </a:p>
          <a:p>
            <a:pPr marL="342900" indent="-342900">
              <a:lnSpc>
                <a:spcPct val="50000"/>
              </a:lnSpc>
              <a:spcBef>
                <a:spcPct val="50000"/>
              </a:spcBef>
              <a:buFont typeface="+mj-ea"/>
              <a:buAutoNum type="circleNumDbPlain"/>
              <a:defRPr/>
            </a:pPr>
            <a:r>
              <a:rPr lang="it-IT" dirty="0" err="1">
                <a:latin typeface="Trebuchet MS" pitchFamily="34" charset="0"/>
              </a:rPr>
              <a:t>Sgr</a:t>
            </a:r>
            <a:endParaRPr lang="it-IT" dirty="0">
              <a:latin typeface="Trebuchet MS" pitchFamily="34" charset="0"/>
            </a:endParaRPr>
          </a:p>
          <a:p>
            <a:pPr marL="342900" indent="-342900">
              <a:lnSpc>
                <a:spcPct val="50000"/>
              </a:lnSpc>
              <a:spcBef>
                <a:spcPct val="50000"/>
              </a:spcBef>
              <a:buFont typeface="+mj-ea"/>
              <a:buAutoNum type="circleNumDbPlain"/>
              <a:defRPr/>
            </a:pPr>
            <a:r>
              <a:rPr lang="it-IT" dirty="0">
                <a:latin typeface="Trebuchet MS" pitchFamily="34" charset="0"/>
              </a:rPr>
              <a:t>Istituti di moneta elettronica</a:t>
            </a:r>
          </a:p>
          <a:p>
            <a:pPr marL="342900" indent="-342900">
              <a:lnSpc>
                <a:spcPct val="50000"/>
              </a:lnSpc>
              <a:spcBef>
                <a:spcPct val="50000"/>
              </a:spcBef>
              <a:buFont typeface="+mj-ea"/>
              <a:buAutoNum type="circleNumDbPlain"/>
              <a:defRPr/>
            </a:pPr>
            <a:r>
              <a:rPr lang="it-IT" dirty="0">
                <a:latin typeface="Trebuchet MS" pitchFamily="34" charset="0"/>
              </a:rPr>
              <a:t>Intermediari elenco speciale </a:t>
            </a:r>
          </a:p>
          <a:p>
            <a:pPr>
              <a:lnSpc>
                <a:spcPct val="50000"/>
              </a:lnSpc>
              <a:spcBef>
                <a:spcPct val="50000"/>
              </a:spcBef>
              <a:defRPr/>
            </a:pPr>
            <a:r>
              <a:rPr lang="it-IT" dirty="0">
                <a:latin typeface="Trebuchet MS" pitchFamily="34" charset="0"/>
              </a:rPr>
              <a:t>     (art. 106 TUF)</a:t>
            </a:r>
          </a:p>
        </p:txBody>
      </p:sp>
      <p:sp>
        <p:nvSpPr>
          <p:cNvPr id="3" name="Segnaposto numero diapositiva 2"/>
          <p:cNvSpPr>
            <a:spLocks noGrp="1"/>
          </p:cNvSpPr>
          <p:nvPr>
            <p:ph type="sldNum" sz="quarter" idx="12"/>
          </p:nvPr>
        </p:nvSpPr>
        <p:spPr>
          <a:xfrm>
            <a:off x="7425344" y="6459786"/>
            <a:ext cx="984019" cy="365125"/>
          </a:xfrm>
          <a:prstGeom prst="rect">
            <a:avLst/>
          </a:prstGeom>
        </p:spPr>
        <p:txBody>
          <a:bodyPr/>
          <a:lstStyle/>
          <a:p>
            <a:pPr>
              <a:defRPr/>
            </a:pPr>
            <a:fld id="{14A150B7-C359-AE4F-9830-75C544344214}" type="slidenum">
              <a:rPr lang="it-IT" smtClean="0"/>
              <a:pPr>
                <a:defRPr/>
              </a:pPr>
              <a:t>6</a:t>
            </a:fld>
            <a:endParaRPr lang="it-IT"/>
          </a:p>
        </p:txBody>
      </p:sp>
    </p:spTree>
    <p:extLst>
      <p:ext uri="{BB962C8B-B14F-4D97-AF65-F5344CB8AC3E}">
        <p14:creationId xmlns:p14="http://schemas.microsoft.com/office/powerpoint/2010/main" val="1011431687"/>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D8C0A0A4-A8AD-4206-88DF-799286F93332}"/>
              </a:ext>
            </a:extLst>
          </p:cNvPr>
          <p:cNvPicPr>
            <a:picLocks noChangeAspect="1"/>
          </p:cNvPicPr>
          <p:nvPr/>
        </p:nvPicPr>
        <p:blipFill>
          <a:blip r:embed="rId2"/>
          <a:stretch>
            <a:fillRect/>
          </a:stretch>
        </p:blipFill>
        <p:spPr>
          <a:xfrm>
            <a:off x="0" y="188640"/>
            <a:ext cx="4076700" cy="1343025"/>
          </a:xfrm>
          <a:prstGeom prst="rect">
            <a:avLst/>
          </a:prstGeom>
        </p:spPr>
      </p:pic>
      <p:pic>
        <p:nvPicPr>
          <p:cNvPr id="3" name="Immagine 2">
            <a:extLst>
              <a:ext uri="{FF2B5EF4-FFF2-40B4-BE49-F238E27FC236}">
                <a16:creationId xmlns:a16="http://schemas.microsoft.com/office/drawing/2014/main" id="{17A462F7-3CA4-4158-9E61-3D45C5853EF5}"/>
              </a:ext>
            </a:extLst>
          </p:cNvPr>
          <p:cNvPicPr>
            <a:picLocks noChangeAspect="1"/>
          </p:cNvPicPr>
          <p:nvPr/>
        </p:nvPicPr>
        <p:blipFill>
          <a:blip r:embed="rId3"/>
          <a:stretch>
            <a:fillRect/>
          </a:stretch>
        </p:blipFill>
        <p:spPr>
          <a:xfrm>
            <a:off x="323528" y="1866900"/>
            <a:ext cx="8496944" cy="4370412"/>
          </a:xfrm>
          <a:prstGeom prst="rect">
            <a:avLst/>
          </a:prstGeom>
        </p:spPr>
      </p:pic>
    </p:spTree>
    <p:extLst>
      <p:ext uri="{BB962C8B-B14F-4D97-AF65-F5344CB8AC3E}">
        <p14:creationId xmlns:p14="http://schemas.microsoft.com/office/powerpoint/2010/main" val="1194863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071538" y="2000240"/>
            <a:ext cx="7286676" cy="1371576"/>
          </a:xfrm>
        </p:spPr>
        <p:txBody>
          <a:bodyPr>
            <a:normAutofit/>
          </a:bodyPr>
          <a:lstStyle/>
          <a:p>
            <a:pPr marL="514350" indent="-514350" algn="ctr">
              <a:buNone/>
            </a:pPr>
            <a:r>
              <a:rPr lang="it-IT" sz="3600" b="1" dirty="0">
                <a:effectLst>
                  <a:outerShdw blurRad="38100" dist="38100" dir="2700000" algn="tl">
                    <a:srgbClr val="000000">
                      <a:alpha val="43137"/>
                    </a:srgbClr>
                  </a:outerShdw>
                </a:effectLst>
                <a:latin typeface="Book Antiqua" pitchFamily="18" charset="0"/>
              </a:rPr>
              <a:t>B. PANORAMA DELLE NORME SUL BILANCIO</a:t>
            </a:r>
          </a:p>
        </p:txBody>
      </p:sp>
      <p:pic>
        <p:nvPicPr>
          <p:cNvPr id="4" name="Picture 8" descr="C:\Documents and Settings\Windows Xp Pro\Impostazioni locali\Temporary Internet Files\Content.IE5\3J4SNO3H\MCj04382730000[1].wmf"/>
          <p:cNvPicPr>
            <a:picLocks noChangeAspect="1" noChangeArrowheads="1"/>
          </p:cNvPicPr>
          <p:nvPr/>
        </p:nvPicPr>
        <p:blipFill>
          <a:blip r:embed="rId2"/>
          <a:srcRect/>
          <a:stretch>
            <a:fillRect/>
          </a:stretch>
        </p:blipFill>
        <p:spPr bwMode="auto">
          <a:xfrm>
            <a:off x="2195736" y="4437112"/>
            <a:ext cx="5178744" cy="952257"/>
          </a:xfrm>
          <a:prstGeom prst="rect">
            <a:avLst/>
          </a:prstGeom>
          <a:noFill/>
          <a:ln w="9525">
            <a:noFill/>
            <a:miter lim="800000"/>
            <a:headEnd/>
            <a:tailEnd/>
          </a:ln>
        </p:spPr>
      </p:pic>
    </p:spTree>
    <p:extLst>
      <p:ext uri="{BB962C8B-B14F-4D97-AF65-F5344CB8AC3E}">
        <p14:creationId xmlns:p14="http://schemas.microsoft.com/office/powerpoint/2010/main" val="3572252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AutoShape 3"/>
          <p:cNvSpPr>
            <a:spLocks/>
          </p:cNvSpPr>
          <p:nvPr/>
        </p:nvSpPr>
        <p:spPr bwMode="auto">
          <a:xfrm>
            <a:off x="1763713" y="188913"/>
            <a:ext cx="522287" cy="6526212"/>
          </a:xfrm>
          <a:prstGeom prst="leftBrace">
            <a:avLst>
              <a:gd name="adj1" fmla="val 9452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100" name="Text Box 4"/>
          <p:cNvSpPr txBox="1">
            <a:spLocks noChangeArrowheads="1"/>
          </p:cNvSpPr>
          <p:nvPr/>
        </p:nvSpPr>
        <p:spPr bwMode="auto">
          <a:xfrm>
            <a:off x="0" y="2758385"/>
            <a:ext cx="1835150" cy="134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70000"/>
              </a:lnSpc>
              <a:spcBef>
                <a:spcPct val="25000"/>
              </a:spcBef>
            </a:pPr>
            <a:r>
              <a:rPr lang="it-IT" sz="2300" dirty="0">
                <a:latin typeface="Book Antiqua" pitchFamily="18" charset="0"/>
              </a:rPr>
              <a:t>Panorama delle norme e dei principi sul bilancio</a:t>
            </a:r>
          </a:p>
        </p:txBody>
      </p:sp>
      <p:sp>
        <p:nvSpPr>
          <p:cNvPr id="4101" name="Text Box 6"/>
          <p:cNvSpPr txBox="1">
            <a:spLocks noChangeArrowheads="1"/>
          </p:cNvSpPr>
          <p:nvPr/>
        </p:nvSpPr>
        <p:spPr bwMode="auto">
          <a:xfrm>
            <a:off x="2124075" y="627063"/>
            <a:ext cx="2159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tabLst>
                <a:tab pos="185738" algn="l"/>
              </a:tabLst>
              <a:defRPr>
                <a:solidFill>
                  <a:schemeClr val="tx1"/>
                </a:solidFill>
                <a:latin typeface="Arial" pitchFamily="34" charset="0"/>
                <a:ea typeface="ＭＳ Ｐゴシック" pitchFamily="34" charset="-128"/>
              </a:defRPr>
            </a:lvl1pPr>
            <a:lvl2pPr marL="742950" indent="-285750" eaLnBrk="0" hangingPunct="0">
              <a:tabLst>
                <a:tab pos="185738" algn="l"/>
              </a:tabLst>
              <a:defRPr>
                <a:solidFill>
                  <a:schemeClr val="tx1"/>
                </a:solidFill>
                <a:latin typeface="Arial" pitchFamily="34" charset="0"/>
                <a:ea typeface="ＭＳ Ｐゴシック" pitchFamily="34" charset="-128"/>
              </a:defRPr>
            </a:lvl2pPr>
            <a:lvl3pPr marL="1143000" indent="-228600" eaLnBrk="0" hangingPunct="0">
              <a:tabLst>
                <a:tab pos="185738" algn="l"/>
              </a:tabLst>
              <a:defRPr>
                <a:solidFill>
                  <a:schemeClr val="tx1"/>
                </a:solidFill>
                <a:latin typeface="Arial" pitchFamily="34" charset="0"/>
                <a:ea typeface="ＭＳ Ｐゴシック" pitchFamily="34" charset="-128"/>
              </a:defRPr>
            </a:lvl3pPr>
            <a:lvl4pPr marL="1600200" indent="-228600" eaLnBrk="0" hangingPunct="0">
              <a:tabLst>
                <a:tab pos="185738" algn="l"/>
              </a:tabLst>
              <a:defRPr>
                <a:solidFill>
                  <a:schemeClr val="tx1"/>
                </a:solidFill>
                <a:latin typeface="Arial" pitchFamily="34" charset="0"/>
                <a:ea typeface="ＭＳ Ｐゴシック" pitchFamily="34" charset="-128"/>
              </a:defRPr>
            </a:lvl4pPr>
            <a:lvl5pPr marL="2057400" indent="-228600" eaLnBrk="0" hangingPunct="0">
              <a:tabLst>
                <a:tab pos="185738" algn="l"/>
              </a:tabLst>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tabLst>
                <a:tab pos="185738" algn="l"/>
              </a:tabLs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tabLst>
                <a:tab pos="185738" algn="l"/>
              </a:tabLs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tabLst>
                <a:tab pos="185738" algn="l"/>
              </a:tabLs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tabLst>
                <a:tab pos="185738" algn="l"/>
              </a:tabLst>
              <a:defRPr>
                <a:solidFill>
                  <a:schemeClr val="tx1"/>
                </a:solidFill>
                <a:latin typeface="Arial" pitchFamily="34" charset="0"/>
                <a:ea typeface="ＭＳ Ｐゴシック" pitchFamily="34" charset="-128"/>
              </a:defRPr>
            </a:lvl9pPr>
          </a:lstStyle>
          <a:p>
            <a:pPr eaLnBrk="1" hangingPunct="1">
              <a:spcBef>
                <a:spcPct val="25000"/>
              </a:spcBef>
              <a:buFontTx/>
              <a:buChar char="•"/>
            </a:pPr>
            <a:r>
              <a:rPr lang="it-IT" sz="2000">
                <a:latin typeface="Book Antiqua" pitchFamily="18" charset="0"/>
              </a:rPr>
              <a:t>Codice civile</a:t>
            </a:r>
          </a:p>
        </p:txBody>
      </p:sp>
      <p:sp>
        <p:nvSpPr>
          <p:cNvPr id="4102" name="Text Box 6"/>
          <p:cNvSpPr txBox="1">
            <a:spLocks noChangeArrowheads="1"/>
          </p:cNvSpPr>
          <p:nvPr/>
        </p:nvSpPr>
        <p:spPr bwMode="auto">
          <a:xfrm>
            <a:off x="2124075" y="3617913"/>
            <a:ext cx="1871663"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80000"/>
              </a:lnSpc>
              <a:spcBef>
                <a:spcPct val="25000"/>
              </a:spcBef>
              <a:buFontTx/>
              <a:buChar char="•"/>
            </a:pPr>
            <a:r>
              <a:rPr lang="it-IT" sz="2000" dirty="0">
                <a:latin typeface="Book Antiqua" pitchFamily="18" charset="0"/>
              </a:rPr>
              <a:t>Prassi contabile</a:t>
            </a:r>
          </a:p>
        </p:txBody>
      </p:sp>
      <p:sp>
        <p:nvSpPr>
          <p:cNvPr id="4103" name="Text Box 6"/>
          <p:cNvSpPr txBox="1">
            <a:spLocks noChangeArrowheads="1"/>
          </p:cNvSpPr>
          <p:nvPr/>
        </p:nvSpPr>
        <p:spPr bwMode="auto">
          <a:xfrm>
            <a:off x="2124075" y="6138863"/>
            <a:ext cx="21590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70000"/>
              </a:lnSpc>
              <a:spcBef>
                <a:spcPct val="25000"/>
              </a:spcBef>
              <a:buFontTx/>
              <a:buChar char="•"/>
            </a:pPr>
            <a:r>
              <a:rPr lang="it-IT" sz="2000">
                <a:latin typeface="Book Antiqua" pitchFamily="18" charset="0"/>
              </a:rPr>
              <a:t>Disciplina fiscale</a:t>
            </a:r>
          </a:p>
        </p:txBody>
      </p:sp>
      <p:sp>
        <p:nvSpPr>
          <p:cNvPr id="4104" name="AutoShape 3"/>
          <p:cNvSpPr>
            <a:spLocks/>
          </p:cNvSpPr>
          <p:nvPr/>
        </p:nvSpPr>
        <p:spPr bwMode="auto">
          <a:xfrm>
            <a:off x="3929063" y="71438"/>
            <a:ext cx="358775" cy="1500187"/>
          </a:xfrm>
          <a:prstGeom prst="leftBrace">
            <a:avLst>
              <a:gd name="adj1" fmla="val 3625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105" name="Text Box 4"/>
          <p:cNvSpPr txBox="1">
            <a:spLocks noChangeArrowheads="1"/>
          </p:cNvSpPr>
          <p:nvPr/>
        </p:nvSpPr>
        <p:spPr bwMode="auto">
          <a:xfrm>
            <a:off x="4143375" y="63500"/>
            <a:ext cx="4643438" cy="157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ts val="2200"/>
              </a:lnSpc>
              <a:spcBef>
                <a:spcPct val="25000"/>
              </a:spcBef>
              <a:buFontTx/>
              <a:buChar char="•"/>
            </a:pPr>
            <a:r>
              <a:rPr lang="it-IT" sz="2000" dirty="0">
                <a:latin typeface="Book Antiqua" pitchFamily="18" charset="0"/>
              </a:rPr>
              <a:t>Rappresenta la fonte più importante delle norme sul bilancio delle imprese industriali e commerciali</a:t>
            </a:r>
          </a:p>
          <a:p>
            <a:pPr eaLnBrk="1" hangingPunct="1">
              <a:lnSpc>
                <a:spcPts val="2200"/>
              </a:lnSpc>
              <a:spcBef>
                <a:spcPct val="25000"/>
              </a:spcBef>
              <a:buFontTx/>
              <a:buChar char="•"/>
            </a:pPr>
            <a:r>
              <a:rPr lang="it-IT" sz="2000" dirty="0">
                <a:latin typeface="Book Antiqua" pitchFamily="18" charset="0"/>
              </a:rPr>
              <a:t>Disciplina sia la forma che il contenuto del bilancio</a:t>
            </a:r>
          </a:p>
        </p:txBody>
      </p:sp>
      <p:sp>
        <p:nvSpPr>
          <p:cNvPr id="4106" name="AutoShape 3"/>
          <p:cNvSpPr>
            <a:spLocks/>
          </p:cNvSpPr>
          <p:nvPr/>
        </p:nvSpPr>
        <p:spPr bwMode="auto">
          <a:xfrm>
            <a:off x="3492500" y="2538413"/>
            <a:ext cx="358775" cy="2808287"/>
          </a:xfrm>
          <a:prstGeom prst="leftBrace">
            <a:avLst>
              <a:gd name="adj1" fmla="val 6729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107" name="Text Box 4"/>
          <p:cNvSpPr txBox="1">
            <a:spLocks noChangeArrowheads="1"/>
          </p:cNvSpPr>
          <p:nvPr/>
        </p:nvSpPr>
        <p:spPr bwMode="auto">
          <a:xfrm>
            <a:off x="3708400" y="2895600"/>
            <a:ext cx="1695450"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ts val="2200"/>
              </a:lnSpc>
              <a:spcBef>
                <a:spcPct val="25000"/>
              </a:spcBef>
              <a:buFontTx/>
              <a:buChar char="•"/>
            </a:pPr>
            <a:r>
              <a:rPr lang="it-IT" sz="2000">
                <a:latin typeface="Book Antiqua" pitchFamily="18" charset="0"/>
              </a:rPr>
              <a:t>Sul piano nazionale</a:t>
            </a:r>
          </a:p>
        </p:txBody>
      </p:sp>
      <p:sp>
        <p:nvSpPr>
          <p:cNvPr id="4108" name="Text Box 4"/>
          <p:cNvSpPr txBox="1">
            <a:spLocks noChangeArrowheads="1"/>
          </p:cNvSpPr>
          <p:nvPr/>
        </p:nvSpPr>
        <p:spPr bwMode="auto">
          <a:xfrm>
            <a:off x="3708400" y="4214813"/>
            <a:ext cx="1984375"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ts val="2200"/>
              </a:lnSpc>
              <a:spcBef>
                <a:spcPct val="25000"/>
              </a:spcBef>
              <a:buFontTx/>
              <a:buChar char="•"/>
            </a:pPr>
            <a:r>
              <a:rPr lang="it-IT" sz="2000">
                <a:latin typeface="Book Antiqua" pitchFamily="18" charset="0"/>
              </a:rPr>
              <a:t>Sul piano internazionale</a:t>
            </a:r>
          </a:p>
        </p:txBody>
      </p:sp>
      <p:sp>
        <p:nvSpPr>
          <p:cNvPr id="4109" name="Text Box 4"/>
          <p:cNvSpPr txBox="1">
            <a:spLocks noChangeArrowheads="1"/>
          </p:cNvSpPr>
          <p:nvPr/>
        </p:nvSpPr>
        <p:spPr bwMode="auto">
          <a:xfrm>
            <a:off x="5789613" y="2601913"/>
            <a:ext cx="792162" cy="381000"/>
          </a:xfrm>
          <a:prstGeom prst="rect">
            <a:avLst/>
          </a:prstGeom>
          <a:solidFill>
            <a:schemeClr val="accent2"/>
          </a:solidFill>
          <a:ln w="9525">
            <a:solidFill>
              <a:schemeClr val="tx1"/>
            </a:solidFill>
            <a:miter lim="800000"/>
            <a:headEnd/>
            <a:tailEnd/>
          </a:ln>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lnSpc>
                <a:spcPts val="2200"/>
              </a:lnSpc>
              <a:spcBef>
                <a:spcPct val="25000"/>
              </a:spcBef>
            </a:pPr>
            <a:r>
              <a:rPr lang="it-IT" sz="2000">
                <a:solidFill>
                  <a:schemeClr val="bg1"/>
                </a:solidFill>
                <a:latin typeface="Book Antiqua" pitchFamily="18" charset="0"/>
              </a:rPr>
              <a:t>OIC </a:t>
            </a:r>
            <a:endParaRPr lang="it-IT" sz="2000" i="1">
              <a:solidFill>
                <a:schemeClr val="bg1"/>
              </a:solidFill>
              <a:latin typeface="Book Antiqua" pitchFamily="18" charset="0"/>
            </a:endParaRPr>
          </a:p>
        </p:txBody>
      </p:sp>
      <p:sp>
        <p:nvSpPr>
          <p:cNvPr id="4110" name="Text Box 4"/>
          <p:cNvSpPr txBox="1">
            <a:spLocks noChangeArrowheads="1"/>
          </p:cNvSpPr>
          <p:nvPr/>
        </p:nvSpPr>
        <p:spPr bwMode="auto">
          <a:xfrm>
            <a:off x="5716588" y="3178175"/>
            <a:ext cx="31686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70000"/>
              </a:lnSpc>
              <a:spcBef>
                <a:spcPct val="25000"/>
              </a:spcBef>
            </a:pPr>
            <a:r>
              <a:rPr lang="it-IT" sz="2000" dirty="0">
                <a:latin typeface="Book Antiqua" pitchFamily="18" charset="0"/>
              </a:rPr>
              <a:t>E</a:t>
            </a:r>
            <a:r>
              <a:rPr lang="ja-JP" altLang="it-IT" sz="2000" dirty="0">
                <a:latin typeface="Book Antiqua" pitchFamily="18" charset="0"/>
              </a:rPr>
              <a:t>’</a:t>
            </a:r>
            <a:r>
              <a:rPr lang="it-IT" altLang="ja-JP" sz="2000" dirty="0">
                <a:latin typeface="Book Antiqua" pitchFamily="18" charset="0"/>
              </a:rPr>
              <a:t> l’organo che emana i P.C. in Italia</a:t>
            </a:r>
            <a:endParaRPr lang="it-IT" sz="2000" i="1" dirty="0">
              <a:latin typeface="Book Antiqua" pitchFamily="18" charset="0"/>
            </a:endParaRPr>
          </a:p>
        </p:txBody>
      </p:sp>
      <p:sp>
        <p:nvSpPr>
          <p:cNvPr id="4111" name="AutoShape 3"/>
          <p:cNvSpPr>
            <a:spLocks/>
          </p:cNvSpPr>
          <p:nvPr/>
        </p:nvSpPr>
        <p:spPr bwMode="auto">
          <a:xfrm>
            <a:off x="5286375" y="2500313"/>
            <a:ext cx="279400" cy="1296987"/>
          </a:xfrm>
          <a:prstGeom prst="leftBrace">
            <a:avLst>
              <a:gd name="adj1" fmla="val 3107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112" name="Text Box 19"/>
          <p:cNvSpPr txBox="1">
            <a:spLocks noChangeArrowheads="1"/>
          </p:cNvSpPr>
          <p:nvPr/>
        </p:nvSpPr>
        <p:spPr bwMode="auto">
          <a:xfrm>
            <a:off x="6804248" y="2564904"/>
            <a:ext cx="1982565"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80000"/>
              </a:lnSpc>
              <a:spcBef>
                <a:spcPct val="50000"/>
              </a:spcBef>
            </a:pPr>
            <a:r>
              <a:rPr lang="it-IT" sz="1600" i="1" dirty="0">
                <a:latin typeface="Book Antiqua" pitchFamily="18" charset="0"/>
              </a:rPr>
              <a:t>(Organismo italiano di contabilità)</a:t>
            </a:r>
          </a:p>
        </p:txBody>
      </p:sp>
      <p:sp>
        <p:nvSpPr>
          <p:cNvPr id="4113" name="AutoShape 3"/>
          <p:cNvSpPr>
            <a:spLocks/>
          </p:cNvSpPr>
          <p:nvPr/>
        </p:nvSpPr>
        <p:spPr bwMode="auto">
          <a:xfrm>
            <a:off x="5725838" y="3787775"/>
            <a:ext cx="287338" cy="1657350"/>
          </a:xfrm>
          <a:prstGeom prst="leftBrace">
            <a:avLst>
              <a:gd name="adj1" fmla="val 4958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114" name="Text Box 4"/>
          <p:cNvSpPr txBox="1">
            <a:spLocks noChangeArrowheads="1"/>
          </p:cNvSpPr>
          <p:nvPr/>
        </p:nvSpPr>
        <p:spPr bwMode="auto">
          <a:xfrm>
            <a:off x="6165576" y="3854450"/>
            <a:ext cx="936625" cy="381000"/>
          </a:xfrm>
          <a:prstGeom prst="rect">
            <a:avLst/>
          </a:prstGeom>
          <a:solidFill>
            <a:schemeClr val="accent2"/>
          </a:solidFill>
          <a:ln w="9525">
            <a:solidFill>
              <a:schemeClr val="tx1"/>
            </a:solidFill>
            <a:miter lim="800000"/>
            <a:headEnd/>
            <a:tailEnd/>
          </a:ln>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lnSpc>
                <a:spcPts val="2200"/>
              </a:lnSpc>
              <a:spcBef>
                <a:spcPct val="25000"/>
              </a:spcBef>
            </a:pPr>
            <a:r>
              <a:rPr lang="it-IT" sz="2200">
                <a:solidFill>
                  <a:schemeClr val="bg1"/>
                </a:solidFill>
                <a:latin typeface="Times New Roman" pitchFamily="18" charset="0"/>
              </a:rPr>
              <a:t>IASB</a:t>
            </a:r>
            <a:endParaRPr lang="it-IT" sz="2200" i="1">
              <a:solidFill>
                <a:schemeClr val="bg1"/>
              </a:solidFill>
              <a:latin typeface="Times New Roman" pitchFamily="18" charset="0"/>
            </a:endParaRPr>
          </a:p>
        </p:txBody>
      </p:sp>
      <p:sp>
        <p:nvSpPr>
          <p:cNvPr id="4115" name="Text Box 4"/>
          <p:cNvSpPr txBox="1">
            <a:spLocks noChangeArrowheads="1"/>
          </p:cNvSpPr>
          <p:nvPr/>
        </p:nvSpPr>
        <p:spPr bwMode="auto">
          <a:xfrm>
            <a:off x="6165576" y="4414887"/>
            <a:ext cx="936625" cy="381000"/>
          </a:xfrm>
          <a:prstGeom prst="rect">
            <a:avLst/>
          </a:prstGeom>
          <a:solidFill>
            <a:schemeClr val="accent2"/>
          </a:solidFill>
          <a:ln w="9525">
            <a:solidFill>
              <a:schemeClr val="tx1"/>
            </a:solidFill>
            <a:miter lim="800000"/>
            <a:headEnd/>
            <a:tailEnd/>
          </a:ln>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lnSpc>
                <a:spcPts val="2200"/>
              </a:lnSpc>
              <a:spcBef>
                <a:spcPct val="25000"/>
              </a:spcBef>
            </a:pPr>
            <a:r>
              <a:rPr lang="it-IT" sz="2200">
                <a:solidFill>
                  <a:schemeClr val="bg1"/>
                </a:solidFill>
                <a:latin typeface="Times New Roman" pitchFamily="18" charset="0"/>
              </a:rPr>
              <a:t>CEE</a:t>
            </a:r>
            <a:endParaRPr lang="it-IT" sz="2200" i="1">
              <a:solidFill>
                <a:schemeClr val="bg1"/>
              </a:solidFill>
              <a:latin typeface="Times New Roman" pitchFamily="18" charset="0"/>
            </a:endParaRPr>
          </a:p>
        </p:txBody>
      </p:sp>
      <p:sp>
        <p:nvSpPr>
          <p:cNvPr id="4116" name="Text Box 4"/>
          <p:cNvSpPr txBox="1">
            <a:spLocks noChangeArrowheads="1"/>
          </p:cNvSpPr>
          <p:nvPr/>
        </p:nvSpPr>
        <p:spPr bwMode="auto">
          <a:xfrm>
            <a:off x="6165576" y="5011911"/>
            <a:ext cx="936625" cy="381000"/>
          </a:xfrm>
          <a:prstGeom prst="rect">
            <a:avLst/>
          </a:prstGeom>
          <a:solidFill>
            <a:schemeClr val="accent2"/>
          </a:solidFill>
          <a:ln w="9525">
            <a:solidFill>
              <a:schemeClr val="tx1"/>
            </a:solidFill>
            <a:miter lim="800000"/>
            <a:headEnd/>
            <a:tailEnd/>
          </a:ln>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ctr" eaLnBrk="1" hangingPunct="1">
              <a:lnSpc>
                <a:spcPts val="2200"/>
              </a:lnSpc>
              <a:spcBef>
                <a:spcPct val="25000"/>
              </a:spcBef>
            </a:pPr>
            <a:r>
              <a:rPr lang="it-IT" sz="2200" dirty="0">
                <a:solidFill>
                  <a:schemeClr val="bg1"/>
                </a:solidFill>
                <a:latin typeface="Times New Roman" pitchFamily="18" charset="0"/>
              </a:rPr>
              <a:t>FASB</a:t>
            </a:r>
            <a:endParaRPr lang="it-IT" sz="2200" i="1" dirty="0">
              <a:solidFill>
                <a:schemeClr val="bg1"/>
              </a:solidFill>
              <a:latin typeface="Times New Roman" pitchFamily="18" charset="0"/>
            </a:endParaRPr>
          </a:p>
        </p:txBody>
      </p:sp>
      <p:sp>
        <p:nvSpPr>
          <p:cNvPr id="4117" name="Text Box 4"/>
          <p:cNvSpPr txBox="1">
            <a:spLocks noChangeArrowheads="1"/>
          </p:cNvSpPr>
          <p:nvPr/>
        </p:nvSpPr>
        <p:spPr bwMode="auto">
          <a:xfrm>
            <a:off x="7100613" y="3787775"/>
            <a:ext cx="22336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70000"/>
              </a:lnSpc>
              <a:spcBef>
                <a:spcPct val="25000"/>
              </a:spcBef>
            </a:pPr>
            <a:r>
              <a:rPr lang="it-IT" sz="2000">
                <a:latin typeface="Book Antiqua" pitchFamily="18" charset="0"/>
              </a:rPr>
              <a:t>A livello mondiale</a:t>
            </a:r>
            <a:endParaRPr lang="it-IT" sz="2000" i="1">
              <a:latin typeface="Book Antiqua" pitchFamily="18" charset="0"/>
            </a:endParaRPr>
          </a:p>
        </p:txBody>
      </p:sp>
      <p:sp>
        <p:nvSpPr>
          <p:cNvPr id="4118" name="Text Box 4"/>
          <p:cNvSpPr txBox="1">
            <a:spLocks noChangeArrowheads="1"/>
          </p:cNvSpPr>
          <p:nvPr/>
        </p:nvSpPr>
        <p:spPr bwMode="auto">
          <a:xfrm>
            <a:off x="7102201" y="4483150"/>
            <a:ext cx="22336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70000"/>
              </a:lnSpc>
              <a:spcBef>
                <a:spcPct val="25000"/>
              </a:spcBef>
            </a:pPr>
            <a:r>
              <a:rPr lang="it-IT" sz="2000">
                <a:latin typeface="Book Antiqua" pitchFamily="18" charset="0"/>
              </a:rPr>
              <a:t>Per l</a:t>
            </a:r>
            <a:r>
              <a:rPr lang="ja-JP" altLang="it-IT" sz="2000">
                <a:latin typeface="Book Antiqua" pitchFamily="18" charset="0"/>
              </a:rPr>
              <a:t>’</a:t>
            </a:r>
            <a:r>
              <a:rPr lang="it-IT" altLang="ja-JP" sz="2000">
                <a:latin typeface="Book Antiqua" pitchFamily="18" charset="0"/>
              </a:rPr>
              <a:t>Europa</a:t>
            </a:r>
            <a:endParaRPr lang="it-IT" sz="2000" i="1">
              <a:latin typeface="Book Antiqua" pitchFamily="18" charset="0"/>
            </a:endParaRPr>
          </a:p>
        </p:txBody>
      </p:sp>
      <p:sp>
        <p:nvSpPr>
          <p:cNvPr id="4119" name="Text Box 4"/>
          <p:cNvSpPr txBox="1">
            <a:spLocks noChangeArrowheads="1"/>
          </p:cNvSpPr>
          <p:nvPr/>
        </p:nvSpPr>
        <p:spPr bwMode="auto">
          <a:xfrm>
            <a:off x="7102201" y="4849813"/>
            <a:ext cx="2233612"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lnSpc>
                <a:spcPct val="70000"/>
              </a:lnSpc>
              <a:spcBef>
                <a:spcPct val="25000"/>
              </a:spcBef>
            </a:pPr>
            <a:r>
              <a:rPr lang="it-IT" sz="2000" dirty="0">
                <a:latin typeface="Book Antiqua" pitchFamily="18" charset="0"/>
              </a:rPr>
              <a:t>Soprattutto                per il mercato americano</a:t>
            </a:r>
            <a:endParaRPr lang="it-IT" sz="2000" i="1" dirty="0">
              <a:latin typeface="Book Antiqua" pitchFamily="18" charset="0"/>
            </a:endParaRPr>
          </a:p>
        </p:txBody>
      </p:sp>
      <p:sp>
        <p:nvSpPr>
          <p:cNvPr id="4120" name="Text Box 6"/>
          <p:cNvSpPr txBox="1">
            <a:spLocks noChangeArrowheads="1"/>
          </p:cNvSpPr>
          <p:nvPr/>
        </p:nvSpPr>
        <p:spPr bwMode="auto">
          <a:xfrm>
            <a:off x="2124075" y="5530850"/>
            <a:ext cx="4535488"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just" eaLnBrk="1" hangingPunct="1">
              <a:lnSpc>
                <a:spcPct val="70000"/>
              </a:lnSpc>
              <a:spcBef>
                <a:spcPct val="25000"/>
              </a:spcBef>
              <a:buFontTx/>
              <a:buChar char="•"/>
            </a:pPr>
            <a:r>
              <a:rPr lang="it-IT" sz="2000">
                <a:latin typeface="Book Antiqua" pitchFamily="18" charset="0"/>
              </a:rPr>
              <a:t>Pensiero economico-aziendale</a:t>
            </a:r>
          </a:p>
        </p:txBody>
      </p:sp>
      <p:sp>
        <p:nvSpPr>
          <p:cNvPr id="4121" name="Text Box 33"/>
          <p:cNvSpPr txBox="1">
            <a:spLocks noChangeArrowheads="1"/>
          </p:cNvSpPr>
          <p:nvPr/>
        </p:nvSpPr>
        <p:spPr bwMode="auto">
          <a:xfrm>
            <a:off x="5500688" y="2573338"/>
            <a:ext cx="35877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sz="2200">
                <a:latin typeface="Times New Roman" pitchFamily="18" charset="0"/>
              </a:rPr>
              <a:t> </a:t>
            </a:r>
          </a:p>
        </p:txBody>
      </p:sp>
      <p:sp>
        <p:nvSpPr>
          <p:cNvPr id="4122" name="Text Box 34"/>
          <p:cNvSpPr txBox="1">
            <a:spLocks noChangeArrowheads="1"/>
          </p:cNvSpPr>
          <p:nvPr/>
        </p:nvSpPr>
        <p:spPr bwMode="auto">
          <a:xfrm>
            <a:off x="5879826" y="3854450"/>
            <a:ext cx="35877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sz="2200">
                <a:latin typeface="Times New Roman" pitchFamily="18" charset="0"/>
              </a:rPr>
              <a:t> </a:t>
            </a:r>
          </a:p>
        </p:txBody>
      </p:sp>
      <p:sp>
        <p:nvSpPr>
          <p:cNvPr id="4123" name="Text Box 35"/>
          <p:cNvSpPr txBox="1">
            <a:spLocks noChangeArrowheads="1"/>
          </p:cNvSpPr>
          <p:nvPr/>
        </p:nvSpPr>
        <p:spPr bwMode="auto">
          <a:xfrm>
            <a:off x="5878238" y="4364087"/>
            <a:ext cx="35877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sz="2200">
                <a:latin typeface="Times New Roman" pitchFamily="18" charset="0"/>
              </a:rPr>
              <a:t> </a:t>
            </a:r>
          </a:p>
        </p:txBody>
      </p:sp>
      <p:sp>
        <p:nvSpPr>
          <p:cNvPr id="4124" name="Text Box 36"/>
          <p:cNvSpPr txBox="1">
            <a:spLocks noChangeArrowheads="1"/>
          </p:cNvSpPr>
          <p:nvPr/>
        </p:nvSpPr>
        <p:spPr bwMode="auto">
          <a:xfrm>
            <a:off x="5878238" y="4989364"/>
            <a:ext cx="35877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sz="2200">
                <a:latin typeface="Times New Roman" pitchFamily="18" charset="0"/>
              </a:rPr>
              <a:t> </a:t>
            </a:r>
          </a:p>
        </p:txBody>
      </p:sp>
      <p:sp>
        <p:nvSpPr>
          <p:cNvPr id="4125" name="Text Box 37"/>
          <p:cNvSpPr txBox="1">
            <a:spLocks noChangeArrowheads="1"/>
          </p:cNvSpPr>
          <p:nvPr/>
        </p:nvSpPr>
        <p:spPr bwMode="auto">
          <a:xfrm>
            <a:off x="5500688" y="2968625"/>
            <a:ext cx="358775"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eaLnBrk="1" hangingPunct="1">
              <a:spcBef>
                <a:spcPct val="50000"/>
              </a:spcBef>
              <a:buFontTx/>
              <a:buChar char="•"/>
            </a:pPr>
            <a:r>
              <a:rPr lang="it-IT" sz="2200">
                <a:latin typeface="Times New Roman" pitchFamily="18" charset="0"/>
              </a:rPr>
              <a:t> </a:t>
            </a:r>
          </a:p>
        </p:txBody>
      </p:sp>
      <p:sp>
        <p:nvSpPr>
          <p:cNvPr id="4126" name="Text Box 4"/>
          <p:cNvSpPr txBox="1">
            <a:spLocks noChangeArrowheads="1"/>
          </p:cNvSpPr>
          <p:nvPr/>
        </p:nvSpPr>
        <p:spPr bwMode="auto">
          <a:xfrm>
            <a:off x="4329899" y="5978698"/>
            <a:ext cx="4681537"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just" eaLnBrk="1" hangingPunct="1">
              <a:lnSpc>
                <a:spcPts val="2200"/>
              </a:lnSpc>
              <a:spcBef>
                <a:spcPct val="25000"/>
              </a:spcBef>
            </a:pPr>
            <a:r>
              <a:rPr lang="it-IT" sz="2000" dirty="0">
                <a:latin typeface="Book Antiqua" pitchFamily="18" charset="0"/>
              </a:rPr>
              <a:t>Detta le norme per il calcolo del </a:t>
            </a:r>
          </a:p>
          <a:p>
            <a:pPr algn="just" eaLnBrk="1" hangingPunct="1">
              <a:lnSpc>
                <a:spcPts val="2200"/>
              </a:lnSpc>
              <a:spcBef>
                <a:spcPct val="25000"/>
              </a:spcBef>
            </a:pPr>
            <a:r>
              <a:rPr lang="it-IT" sz="2000" dirty="0">
                <a:latin typeface="Book Antiqua" pitchFamily="18" charset="0"/>
              </a:rPr>
              <a:t>reddito imponibile delle imprese</a:t>
            </a:r>
          </a:p>
        </p:txBody>
      </p:sp>
      <p:sp>
        <p:nvSpPr>
          <p:cNvPr id="4127" name="Text Box 6"/>
          <p:cNvSpPr txBox="1">
            <a:spLocks noChangeArrowheads="1"/>
          </p:cNvSpPr>
          <p:nvPr/>
        </p:nvSpPr>
        <p:spPr bwMode="auto">
          <a:xfrm>
            <a:off x="2071688" y="1857375"/>
            <a:ext cx="2286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just" eaLnBrk="1" hangingPunct="1">
              <a:lnSpc>
                <a:spcPct val="70000"/>
              </a:lnSpc>
              <a:spcBef>
                <a:spcPct val="25000"/>
              </a:spcBef>
              <a:buFontTx/>
              <a:buChar char="•"/>
            </a:pPr>
            <a:r>
              <a:rPr lang="it-IT" sz="2000">
                <a:latin typeface="Book Antiqua" pitchFamily="18" charset="0"/>
              </a:rPr>
              <a:t>Leggi specifiche</a:t>
            </a:r>
          </a:p>
        </p:txBody>
      </p:sp>
      <p:sp>
        <p:nvSpPr>
          <p:cNvPr id="4128" name="Text Box 6"/>
          <p:cNvSpPr txBox="1">
            <a:spLocks noChangeArrowheads="1"/>
          </p:cNvSpPr>
          <p:nvPr/>
        </p:nvSpPr>
        <p:spPr bwMode="auto">
          <a:xfrm>
            <a:off x="4714875" y="1714500"/>
            <a:ext cx="4357688" cy="75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ＭＳ Ｐゴシック" pitchFamily="34" charset="-128"/>
              </a:defRPr>
            </a:lvl1pPr>
            <a:lvl2pPr marL="742950" indent="-285750" eaLnBrk="0" hangingPunct="0">
              <a:defRPr>
                <a:solidFill>
                  <a:schemeClr val="tx1"/>
                </a:solidFill>
                <a:latin typeface="Arial" pitchFamily="34" charset="0"/>
                <a:ea typeface="ＭＳ Ｐゴシック" pitchFamily="34" charset="-128"/>
              </a:defRPr>
            </a:lvl2pPr>
            <a:lvl3pPr marL="1143000" indent="-228600" eaLnBrk="0" hangingPunct="0">
              <a:defRPr>
                <a:solidFill>
                  <a:schemeClr val="tx1"/>
                </a:solidFill>
                <a:latin typeface="Arial" pitchFamily="34" charset="0"/>
                <a:ea typeface="ＭＳ Ｐゴシック" pitchFamily="34" charset="-128"/>
              </a:defRPr>
            </a:lvl3pPr>
            <a:lvl4pPr marL="1600200" indent="-228600" eaLnBrk="0" hangingPunct="0">
              <a:defRPr>
                <a:solidFill>
                  <a:schemeClr val="tx1"/>
                </a:solidFill>
                <a:latin typeface="Arial" pitchFamily="34" charset="0"/>
                <a:ea typeface="ＭＳ Ｐゴシック" pitchFamily="34" charset="-128"/>
              </a:defRPr>
            </a:lvl4pPr>
            <a:lvl5pPr marL="2057400" indent="-228600" eaLnBrk="0" hangingPunct="0">
              <a:defRPr>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pitchFamily="34" charset="0"/>
                <a:ea typeface="ＭＳ Ｐゴシック" pitchFamily="34" charset="-128"/>
              </a:defRPr>
            </a:lvl9pPr>
          </a:lstStyle>
          <a:p>
            <a:pPr algn="just" eaLnBrk="1" hangingPunct="1">
              <a:lnSpc>
                <a:spcPct val="70000"/>
              </a:lnSpc>
              <a:spcBef>
                <a:spcPct val="25000"/>
              </a:spcBef>
            </a:pPr>
            <a:r>
              <a:rPr lang="it-IT" sz="2000">
                <a:latin typeface="Book Antiqua" pitchFamily="18" charset="0"/>
              </a:rPr>
              <a:t>Per il bilancio annuale delle imprese bancarie, assicuratrici e finanziarie in genere</a:t>
            </a:r>
          </a:p>
        </p:txBody>
      </p:sp>
      <p:cxnSp>
        <p:nvCxnSpPr>
          <p:cNvPr id="39" name="Connettore 2 38"/>
          <p:cNvCxnSpPr/>
          <p:nvPr/>
        </p:nvCxnSpPr>
        <p:spPr>
          <a:xfrm>
            <a:off x="4286250" y="2000250"/>
            <a:ext cx="285750" cy="158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5" name="Freccia a destra 34"/>
          <p:cNvSpPr/>
          <p:nvPr/>
        </p:nvSpPr>
        <p:spPr>
          <a:xfrm>
            <a:off x="3820659" y="6247590"/>
            <a:ext cx="285750" cy="21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Tree>
    <p:extLst>
      <p:ext uri="{BB962C8B-B14F-4D97-AF65-F5344CB8AC3E}">
        <p14:creationId xmlns:p14="http://schemas.microsoft.com/office/powerpoint/2010/main" val="2141697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42910" y="1714488"/>
            <a:ext cx="8001056" cy="1371576"/>
          </a:xfrm>
        </p:spPr>
        <p:txBody>
          <a:bodyPr>
            <a:noAutofit/>
          </a:bodyPr>
          <a:lstStyle/>
          <a:p>
            <a:pPr marL="514350" indent="-514350" algn="ctr">
              <a:buNone/>
            </a:pPr>
            <a:r>
              <a:rPr lang="it-IT" b="1" dirty="0">
                <a:effectLst>
                  <a:outerShdw blurRad="38100" dist="38100" dir="2700000" algn="tl">
                    <a:srgbClr val="000000">
                      <a:alpha val="43137"/>
                    </a:srgbClr>
                  </a:outerShdw>
                </a:effectLst>
                <a:latin typeface="Book Antiqua" pitchFamily="18" charset="0"/>
              </a:rPr>
              <a:t>C. </a:t>
            </a:r>
            <a:r>
              <a:rPr lang="it-IT" sz="3600" b="1" dirty="0">
                <a:effectLst>
                  <a:outerShdw blurRad="38100" dist="38100" dir="2700000" algn="tl">
                    <a:srgbClr val="000000">
                      <a:alpha val="43137"/>
                    </a:srgbClr>
                  </a:outerShdw>
                </a:effectLst>
                <a:latin typeface="Book Antiqua" pitchFamily="18" charset="0"/>
              </a:rPr>
              <a:t>L’ASPETTO FORMALE DEL BILANCIO </a:t>
            </a:r>
            <a:endParaRPr lang="it-IT" sz="2600" i="1" dirty="0">
              <a:latin typeface="Book Antiqua" pitchFamily="18" charset="0"/>
              <a:cs typeface="Times New Roman" pitchFamily="18" charset="0"/>
            </a:endParaRPr>
          </a:p>
          <a:p>
            <a:pPr marL="514350" indent="-514350">
              <a:buNone/>
            </a:pPr>
            <a:r>
              <a:rPr lang="it-IT" sz="2600" i="1" dirty="0">
                <a:latin typeface="Book Antiqua" pitchFamily="18" charset="0"/>
                <a:cs typeface="Times New Roman" pitchFamily="18" charset="0"/>
              </a:rPr>
              <a:t>	C 1. nel codice civile e nei principi contabili nazionali</a:t>
            </a:r>
          </a:p>
          <a:p>
            <a:pPr marL="514350" indent="-514350">
              <a:buNone/>
            </a:pPr>
            <a:r>
              <a:rPr lang="it-IT" sz="2600" i="1" dirty="0">
                <a:latin typeface="Book Antiqua" pitchFamily="18" charset="0"/>
                <a:cs typeface="Times New Roman" pitchFamily="18" charset="0"/>
              </a:rPr>
              <a:t>	C 2. nei principi contabili internazionali dello IASB</a:t>
            </a:r>
            <a:endParaRPr lang="it-IT" sz="2600" i="1" dirty="0">
              <a:latin typeface="Book Antiqua" pitchFamily="18" charset="0"/>
            </a:endParaRPr>
          </a:p>
        </p:txBody>
      </p:sp>
      <p:pic>
        <p:nvPicPr>
          <p:cNvPr id="4" name="Picture 8" descr="C:\Documents and Settings\Windows Xp Pro\Impostazioni locali\Temporary Internet Files\Content.IE5\3J4SNO3H\MCj04382730000[1].wmf"/>
          <p:cNvPicPr>
            <a:picLocks noChangeAspect="1" noChangeArrowheads="1"/>
          </p:cNvPicPr>
          <p:nvPr/>
        </p:nvPicPr>
        <p:blipFill>
          <a:blip r:embed="rId2"/>
          <a:srcRect/>
          <a:stretch>
            <a:fillRect/>
          </a:stretch>
        </p:blipFill>
        <p:spPr bwMode="auto">
          <a:xfrm>
            <a:off x="1907704" y="4641573"/>
            <a:ext cx="5459474" cy="1003877"/>
          </a:xfrm>
          <a:prstGeom prst="rect">
            <a:avLst/>
          </a:prstGeom>
          <a:noFill/>
          <a:ln w="9525">
            <a:noFill/>
            <a:miter lim="800000"/>
            <a:headEnd/>
            <a:tailEnd/>
          </a:ln>
        </p:spPr>
      </p:pic>
    </p:spTree>
    <p:extLst>
      <p:ext uri="{BB962C8B-B14F-4D97-AF65-F5344CB8AC3E}">
        <p14:creationId xmlns:p14="http://schemas.microsoft.com/office/powerpoint/2010/main" val="3572252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0" y="2876550"/>
            <a:ext cx="18700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400">
                <a:latin typeface="Book Antiqua" panose="02040602050305030304" pitchFamily="18" charset="0"/>
              </a:rPr>
              <a:t>Struttura formale del bilancio</a:t>
            </a:r>
          </a:p>
        </p:txBody>
      </p:sp>
      <p:sp>
        <p:nvSpPr>
          <p:cNvPr id="10243" name="Text Box 3"/>
          <p:cNvSpPr txBox="1">
            <a:spLocks noChangeArrowheads="1"/>
          </p:cNvSpPr>
          <p:nvPr/>
        </p:nvSpPr>
        <p:spPr bwMode="auto">
          <a:xfrm>
            <a:off x="2392363" y="1214438"/>
            <a:ext cx="2684462"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8288" indent="-26828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en-US" altLang="it-IT" sz="2400">
                <a:latin typeface="Book Antiqua" panose="02040602050305030304" pitchFamily="18" charset="0"/>
              </a:rPr>
              <a:t>S</a:t>
            </a:r>
            <a:r>
              <a:rPr lang="it-IT" altLang="it-IT" sz="2400">
                <a:latin typeface="Book Antiqua" panose="02040602050305030304" pitchFamily="18" charset="0"/>
              </a:rPr>
              <a:t>econdo il </a:t>
            </a:r>
          </a:p>
          <a:p>
            <a:pPr eaLnBrk="1" hangingPunct="1"/>
            <a:r>
              <a:rPr lang="it-IT" altLang="it-IT" sz="2400">
                <a:latin typeface="Book Antiqua" panose="02040602050305030304" pitchFamily="18" charset="0"/>
              </a:rPr>
              <a:t>   Codice Civile</a:t>
            </a:r>
          </a:p>
          <a:p>
            <a:pPr eaLnBrk="1" hangingPunct="1"/>
            <a:endParaRPr lang="it-IT" altLang="it-IT" sz="2400">
              <a:latin typeface="Book Antiqua" panose="02040602050305030304" pitchFamily="18" charset="0"/>
            </a:endParaRPr>
          </a:p>
          <a:p>
            <a:pPr eaLnBrk="1" hangingPunct="1"/>
            <a:endParaRPr lang="it-IT" altLang="it-IT" sz="2400">
              <a:latin typeface="Book Antiqua" panose="02040602050305030304" pitchFamily="18" charset="0"/>
            </a:endParaRPr>
          </a:p>
          <a:p>
            <a:pPr eaLnBrk="1" hangingPunct="1">
              <a:buFontTx/>
              <a:buChar char="-"/>
            </a:pPr>
            <a:endParaRPr lang="it-IT" altLang="it-IT" sz="2400">
              <a:latin typeface="Book Antiqua" panose="02040602050305030304" pitchFamily="18" charset="0"/>
            </a:endParaRPr>
          </a:p>
          <a:p>
            <a:pPr eaLnBrk="1" hangingPunct="1"/>
            <a:endParaRPr lang="it-IT" altLang="it-IT" sz="2400">
              <a:latin typeface="Book Antiqua" panose="02040602050305030304" pitchFamily="18" charset="0"/>
            </a:endParaRPr>
          </a:p>
          <a:p>
            <a:pPr eaLnBrk="1" hangingPunct="1"/>
            <a:endParaRPr lang="it-IT" altLang="it-IT" sz="2400">
              <a:latin typeface="Book Antiqua" panose="02040602050305030304" pitchFamily="18" charset="0"/>
            </a:endParaRPr>
          </a:p>
          <a:p>
            <a:pPr eaLnBrk="1" hangingPunct="1"/>
            <a:endParaRPr lang="it-IT" altLang="it-IT" sz="2400">
              <a:latin typeface="Book Antiqua" panose="02040602050305030304" pitchFamily="18" charset="0"/>
            </a:endParaRPr>
          </a:p>
          <a:p>
            <a:pPr eaLnBrk="1" hangingPunct="1"/>
            <a:endParaRPr lang="it-IT" altLang="it-IT" sz="2400">
              <a:latin typeface="Book Antiqua" panose="02040602050305030304" pitchFamily="18" charset="0"/>
            </a:endParaRPr>
          </a:p>
          <a:p>
            <a:pPr eaLnBrk="1" hangingPunct="1">
              <a:buFontTx/>
              <a:buChar char="•"/>
            </a:pPr>
            <a:r>
              <a:rPr lang="it-IT" altLang="it-IT" sz="2400">
                <a:latin typeface="Book Antiqua" panose="02040602050305030304" pitchFamily="18" charset="0"/>
              </a:rPr>
              <a:t>Secondo lo  IASB</a:t>
            </a:r>
          </a:p>
          <a:p>
            <a:pPr eaLnBrk="1" hangingPunct="1">
              <a:buFontTx/>
              <a:buChar char="•"/>
            </a:pPr>
            <a:endParaRPr lang="it-IT" altLang="it-IT" sz="2400">
              <a:latin typeface="Book Antiqua" panose="02040602050305030304" pitchFamily="18" charset="0"/>
            </a:endParaRPr>
          </a:p>
        </p:txBody>
      </p:sp>
      <p:sp>
        <p:nvSpPr>
          <p:cNvPr id="10244" name="AutoShape 4"/>
          <p:cNvSpPr>
            <a:spLocks/>
          </p:cNvSpPr>
          <p:nvPr/>
        </p:nvSpPr>
        <p:spPr bwMode="auto">
          <a:xfrm>
            <a:off x="1839913" y="188913"/>
            <a:ext cx="984250" cy="6532562"/>
          </a:xfrm>
          <a:prstGeom prst="leftBrace">
            <a:avLst>
              <a:gd name="adj1" fmla="val 42281"/>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2400">
              <a:latin typeface="Book Antiqua" panose="02040602050305030304" pitchFamily="18" charset="0"/>
            </a:endParaRPr>
          </a:p>
        </p:txBody>
      </p:sp>
      <p:sp>
        <p:nvSpPr>
          <p:cNvPr id="10245" name="Segnaposto numero diapositiva 4"/>
          <p:cNvSpPr>
            <a:spLocks noGrp="1"/>
          </p:cNvSpPr>
          <p:nvPr>
            <p:ph type="sldNum" sz="quarter" idx="12"/>
          </p:nvPr>
        </p:nvSpPr>
        <p:spPr>
          <a:xfrm>
            <a:off x="6553200" y="655320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C9AC8060-BEDC-474A-B146-A57219269CDE}" type="slidenum">
              <a:rPr lang="it-IT" altLang="en-US" sz="1000">
                <a:solidFill>
                  <a:srgbClr val="898989"/>
                </a:solidFill>
                <a:latin typeface="Book Antiqua" panose="02040602050305030304" pitchFamily="18" charset="0"/>
              </a:rPr>
              <a:pPr/>
              <a:t>11</a:t>
            </a:fld>
            <a:endParaRPr lang="it-IT" altLang="en-US" sz="1000">
              <a:solidFill>
                <a:srgbClr val="898989"/>
              </a:solidFill>
              <a:latin typeface="Book Antiqua" panose="02040602050305030304" pitchFamily="18" charset="0"/>
            </a:endParaRPr>
          </a:p>
        </p:txBody>
      </p:sp>
      <p:sp>
        <p:nvSpPr>
          <p:cNvPr id="10246" name="AutoShape 4"/>
          <p:cNvSpPr>
            <a:spLocks/>
          </p:cNvSpPr>
          <p:nvPr/>
        </p:nvSpPr>
        <p:spPr bwMode="auto">
          <a:xfrm>
            <a:off x="4589463" y="0"/>
            <a:ext cx="560387" cy="3262313"/>
          </a:xfrm>
          <a:prstGeom prst="leftBrace">
            <a:avLst>
              <a:gd name="adj1" fmla="val 4220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2400">
              <a:latin typeface="Book Antiqua" panose="02040602050305030304" pitchFamily="18" charset="0"/>
            </a:endParaRPr>
          </a:p>
        </p:txBody>
      </p:sp>
      <p:sp>
        <p:nvSpPr>
          <p:cNvPr id="10247" name="Text Box 2"/>
          <p:cNvSpPr txBox="1">
            <a:spLocks noChangeArrowheads="1"/>
          </p:cNvSpPr>
          <p:nvPr/>
        </p:nvSpPr>
        <p:spPr bwMode="auto">
          <a:xfrm>
            <a:off x="4932363" y="-26988"/>
            <a:ext cx="4211637" cy="341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8775" indent="-358775">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it-IT" altLang="en-US" sz="2400">
                <a:latin typeface="Book Antiqua" panose="02040602050305030304" pitchFamily="18" charset="0"/>
              </a:rPr>
              <a:t>Stato patrimoniale</a:t>
            </a:r>
          </a:p>
          <a:p>
            <a:pPr eaLnBrk="1" hangingPunct="1">
              <a:buFontTx/>
              <a:buChar char="•"/>
            </a:pPr>
            <a:r>
              <a:rPr lang="it-IT" altLang="en-US" sz="2400">
                <a:latin typeface="Book Antiqua" panose="02040602050305030304" pitchFamily="18" charset="0"/>
              </a:rPr>
              <a:t>Conto economico</a:t>
            </a:r>
          </a:p>
          <a:p>
            <a:pPr eaLnBrk="1" hangingPunct="1">
              <a:buFontTx/>
              <a:buChar char="•"/>
            </a:pPr>
            <a:r>
              <a:rPr lang="it-IT" altLang="en-US" sz="2400" b="1">
                <a:latin typeface="Book Antiqua" panose="02040602050305030304" pitchFamily="18" charset="0"/>
              </a:rPr>
              <a:t>Rendiconto finanziario (obbligatorio solo per le società di più grandi dimensioni)</a:t>
            </a:r>
          </a:p>
          <a:p>
            <a:pPr eaLnBrk="1" hangingPunct="1">
              <a:buFontTx/>
              <a:buChar char="•"/>
            </a:pPr>
            <a:r>
              <a:rPr lang="it-IT" altLang="en-US" sz="2400">
                <a:latin typeface="Book Antiqua" panose="02040602050305030304" pitchFamily="18" charset="0"/>
              </a:rPr>
              <a:t>Nota integrativa</a:t>
            </a:r>
          </a:p>
          <a:p>
            <a:pPr eaLnBrk="1" hangingPunct="1">
              <a:buFontTx/>
              <a:buChar char="•"/>
            </a:pPr>
            <a:r>
              <a:rPr lang="it-IT" altLang="en-US" sz="2400">
                <a:latin typeface="Book Antiqua" panose="02040602050305030304" pitchFamily="18" charset="0"/>
              </a:rPr>
              <a:t>Bilancio in forma abbreviata</a:t>
            </a:r>
          </a:p>
        </p:txBody>
      </p:sp>
      <p:sp>
        <p:nvSpPr>
          <p:cNvPr id="10248" name="Text Box 2"/>
          <p:cNvSpPr txBox="1">
            <a:spLocks noChangeArrowheads="1"/>
          </p:cNvSpPr>
          <p:nvPr/>
        </p:nvSpPr>
        <p:spPr bwMode="auto">
          <a:xfrm>
            <a:off x="4932363" y="3357563"/>
            <a:ext cx="4211637"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8775" indent="-358775">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it-IT" altLang="it-IT" sz="2400">
                <a:latin typeface="Book Antiqua" panose="02040602050305030304" pitchFamily="18" charset="0"/>
              </a:rPr>
              <a:t>Stato patrimoniale</a:t>
            </a:r>
          </a:p>
          <a:p>
            <a:pPr eaLnBrk="1" hangingPunct="1">
              <a:buFontTx/>
              <a:buChar char="•"/>
            </a:pPr>
            <a:r>
              <a:rPr lang="it-IT" altLang="it-IT" sz="2400">
                <a:latin typeface="Book Antiqua" panose="02040602050305030304" pitchFamily="18" charset="0"/>
              </a:rPr>
              <a:t>Conto economico tradizionale</a:t>
            </a:r>
          </a:p>
          <a:p>
            <a:pPr eaLnBrk="1" hangingPunct="1">
              <a:buFontTx/>
              <a:buChar char="•"/>
            </a:pPr>
            <a:r>
              <a:rPr lang="it-IT" altLang="it-IT" sz="2400">
                <a:latin typeface="Book Antiqua" panose="02040602050305030304" pitchFamily="18" charset="0"/>
              </a:rPr>
              <a:t>Conto economico complessivo</a:t>
            </a:r>
          </a:p>
          <a:p>
            <a:pPr eaLnBrk="1" hangingPunct="1">
              <a:buFontTx/>
              <a:buChar char="•"/>
            </a:pPr>
            <a:r>
              <a:rPr lang="it-IT" altLang="it-IT" sz="2400">
                <a:latin typeface="Book Antiqua" panose="02040602050305030304" pitchFamily="18" charset="0"/>
              </a:rPr>
              <a:t>Il rendiconto finanz.rio</a:t>
            </a:r>
          </a:p>
          <a:p>
            <a:pPr eaLnBrk="1" hangingPunct="1">
              <a:buFontTx/>
              <a:buChar char="•"/>
            </a:pPr>
            <a:r>
              <a:rPr lang="it-IT" altLang="it-IT" sz="2400">
                <a:latin typeface="Book Antiqua" panose="02040602050305030304" pitchFamily="18" charset="0"/>
              </a:rPr>
              <a:t>Prospetto delle variazioni del patrimonio netto</a:t>
            </a:r>
          </a:p>
          <a:p>
            <a:pPr eaLnBrk="1" hangingPunct="1">
              <a:buFontTx/>
              <a:buChar char="•"/>
            </a:pPr>
            <a:r>
              <a:rPr lang="it-IT" altLang="it-IT" sz="2400">
                <a:latin typeface="Book Antiqua" panose="02040602050305030304" pitchFamily="18" charset="0"/>
              </a:rPr>
              <a:t>Note al bilancio</a:t>
            </a:r>
          </a:p>
        </p:txBody>
      </p:sp>
      <p:sp>
        <p:nvSpPr>
          <p:cNvPr id="10249" name="AutoShape 4"/>
          <p:cNvSpPr>
            <a:spLocks/>
          </p:cNvSpPr>
          <p:nvPr/>
        </p:nvSpPr>
        <p:spPr bwMode="auto">
          <a:xfrm>
            <a:off x="4618038" y="3416300"/>
            <a:ext cx="503237" cy="3357563"/>
          </a:xfrm>
          <a:prstGeom prst="leftBrace">
            <a:avLst>
              <a:gd name="adj1" fmla="val 4228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2400">
              <a:latin typeface="Book Antiqua" panose="02040602050305030304" pitchFamily="18" charset="0"/>
            </a:endParaRPr>
          </a:p>
        </p:txBody>
      </p:sp>
    </p:spTree>
    <p:extLst>
      <p:ext uri="{BB962C8B-B14F-4D97-AF65-F5344CB8AC3E}">
        <p14:creationId xmlns:p14="http://schemas.microsoft.com/office/powerpoint/2010/main" val="3809911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egnaposto numero diapositiva 3"/>
          <p:cNvSpPr>
            <a:spLocks noGrp="1"/>
          </p:cNvSpPr>
          <p:nvPr>
            <p:ph type="sldNum" sz="quarter" idx="12"/>
          </p:nvPr>
        </p:nvSpPr>
        <p:spPr>
          <a:xfrm>
            <a:off x="7081838" y="6572250"/>
            <a:ext cx="21336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0536B1B7-79CD-40D0-B2EA-C8EC9D87ED40}" type="slidenum">
              <a:rPr lang="it-IT" altLang="en-US">
                <a:solidFill>
                  <a:srgbClr val="898989"/>
                </a:solidFill>
                <a:latin typeface="Calibri" panose="020F0502020204030204" pitchFamily="34" charset="0"/>
              </a:rPr>
              <a:pPr/>
              <a:t>12</a:t>
            </a:fld>
            <a:endParaRPr lang="it-IT" altLang="en-US">
              <a:solidFill>
                <a:srgbClr val="898989"/>
              </a:solidFill>
              <a:latin typeface="Calibri" panose="020F0502020204030204" pitchFamily="34" charset="0"/>
            </a:endParaRPr>
          </a:p>
        </p:txBody>
      </p:sp>
      <p:graphicFrame>
        <p:nvGraphicFramePr>
          <p:cNvPr id="5" name="Group 2"/>
          <p:cNvGraphicFramePr>
            <a:graphicFrameLocks noGrp="1"/>
          </p:cNvGraphicFramePr>
          <p:nvPr/>
        </p:nvGraphicFramePr>
        <p:xfrm>
          <a:off x="285750" y="785813"/>
          <a:ext cx="4143375" cy="5932489"/>
        </p:xfrm>
        <a:graphic>
          <a:graphicData uri="http://schemas.openxmlformats.org/drawingml/2006/table">
            <a:tbl>
              <a:tblPr/>
              <a:tblGrid>
                <a:gridCol w="619125">
                  <a:extLst>
                    <a:ext uri="{9D8B030D-6E8A-4147-A177-3AD203B41FA5}">
                      <a16:colId xmlns:a16="http://schemas.microsoft.com/office/drawing/2014/main" val="20000"/>
                    </a:ext>
                  </a:extLst>
                </a:gridCol>
                <a:gridCol w="3524250">
                  <a:extLst>
                    <a:ext uri="{9D8B030D-6E8A-4147-A177-3AD203B41FA5}">
                      <a16:colId xmlns:a16="http://schemas.microsoft.com/office/drawing/2014/main" val="20001"/>
                    </a:ext>
                  </a:extLst>
                </a:gridCol>
              </a:tblGrid>
              <a:tr h="1046162">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a:t>
                      </a:r>
                      <a:endParaRPr kumimoji="0" lang="it-IT" sz="36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Crediti verso soci per versamenti ancora dovuti, </a:t>
                      </a: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con separata indicazione della parte gi</a:t>
                      </a:r>
                      <a:r>
                        <a:rPr kumimoji="0" lang="it-IT" sz="1600" b="0" i="0" u="none" strike="noStrike" cap="none" normalizeH="0" baseline="0">
                          <a:ln>
                            <a:noFill/>
                          </a:ln>
                          <a:solidFill>
                            <a:schemeClr val="tx1"/>
                          </a:solidFill>
                          <a:effectLst/>
                          <a:latin typeface="Arial" pitchFamily="34" charset="0"/>
                          <a:ea typeface="ＭＳ Ｐゴシック" charset="-128"/>
                          <a:cs typeface="Times New Roman" pitchFamily="18" charset="0"/>
                        </a:rPr>
                        <a:t>à</a:t>
                      </a:r>
                      <a:r>
                        <a:rPr kumimoji="0" lang="it-IT" sz="1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 richiamata</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00"/>
                  </a:ext>
                </a:extLst>
              </a:tr>
              <a:tr h="3397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B)</a:t>
                      </a:r>
                      <a:endParaRPr kumimoji="0" lang="it-IT" sz="3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Immobilizzazioni:</a:t>
                      </a:r>
                      <a:endParaRPr kumimoji="0" lang="it-IT" sz="3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01"/>
                  </a:ext>
                </a:extLst>
              </a:tr>
              <a:tr h="3397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a:ln>
                            <a:noFill/>
                          </a:ln>
                          <a:solidFill>
                            <a:schemeClr val="tx1"/>
                          </a:solidFill>
                          <a:effectLst/>
                          <a:latin typeface="Times New Roman" pitchFamily="18" charset="0"/>
                          <a:ea typeface="ＭＳ Ｐゴシック" charset="-128"/>
                          <a:cs typeface="Times New Roman" pitchFamily="18" charset="0"/>
                        </a:rPr>
                        <a:t>I)</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Immobilizzazioni immateriali</a:t>
                      </a:r>
                      <a:endParaRPr kumimoji="0" lang="it-IT" sz="3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2"/>
                  </a:ext>
                </a:extLst>
              </a:tr>
              <a:tr h="3397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a:ln>
                            <a:noFill/>
                          </a:ln>
                          <a:solidFill>
                            <a:schemeClr val="tx1"/>
                          </a:solidFill>
                          <a:effectLst/>
                          <a:latin typeface="Times New Roman" pitchFamily="18" charset="0"/>
                          <a:ea typeface="ＭＳ Ｐゴシック" charset="-128"/>
                          <a:cs typeface="Times New Roman" pitchFamily="18" charset="0"/>
                        </a:rPr>
                        <a:t>II)</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Immobilizzazioni materiali</a:t>
                      </a:r>
                      <a:endParaRPr kumimoji="0" lang="it-IT" sz="3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extLst>
                  <a:ext uri="{0D108BD9-81ED-4DB2-BD59-A6C34878D82A}">
                    <a16:rowId xmlns:a16="http://schemas.microsoft.com/office/drawing/2014/main" val="10003"/>
                  </a:ext>
                </a:extLst>
              </a:tr>
              <a:tr h="70961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a:ln>
                            <a:noFill/>
                          </a:ln>
                          <a:solidFill>
                            <a:schemeClr val="tx1"/>
                          </a:solidFill>
                          <a:effectLst/>
                          <a:latin typeface="Times New Roman" pitchFamily="18" charset="0"/>
                          <a:ea typeface="ＭＳ Ｐゴシック" charset="-128"/>
                          <a:cs typeface="Times New Roman" pitchFamily="18" charset="0"/>
                        </a:rPr>
                        <a:t>III)</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Immobilizzazioni finanziarie,</a:t>
                      </a: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 </a:t>
                      </a:r>
                      <a:r>
                        <a:rPr kumimoji="0" lang="it-IT" sz="12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con separata indicazione, per ciascuna voce dei crediti esigibili entro l'esercizio successivo:</a:t>
                      </a:r>
                      <a:endParaRPr kumimoji="0" lang="it-IT" sz="12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3397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C)</a:t>
                      </a:r>
                      <a:endParaRPr kumimoji="0" lang="it-IT" sz="3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Attivo circolante</a:t>
                      </a:r>
                      <a:endParaRPr kumimoji="0" lang="it-IT" sz="36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05"/>
                  </a:ext>
                </a:extLst>
              </a:tr>
              <a:tr h="3397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a:ln>
                            <a:noFill/>
                          </a:ln>
                          <a:solidFill>
                            <a:schemeClr val="tx1"/>
                          </a:solidFill>
                          <a:effectLst/>
                          <a:latin typeface="Times New Roman" pitchFamily="18" charset="0"/>
                          <a:ea typeface="ＭＳ Ｐゴシック" charset="-128"/>
                          <a:cs typeface="Times New Roman" pitchFamily="18" charset="0"/>
                        </a:rPr>
                        <a:t>I)</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Rimanenze</a:t>
                      </a:r>
                      <a:endParaRPr kumimoji="0" lang="it-IT" sz="3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6"/>
                  </a:ext>
                </a:extLst>
              </a:tr>
              <a:tr h="70961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a:ln>
                            <a:noFill/>
                          </a:ln>
                          <a:solidFill>
                            <a:schemeClr val="tx1"/>
                          </a:solidFill>
                          <a:effectLst/>
                          <a:latin typeface="Times New Roman" pitchFamily="18" charset="0"/>
                          <a:ea typeface="ＭＳ Ｐゴシック" charset="-128"/>
                          <a:cs typeface="Times New Roman" pitchFamily="18" charset="0"/>
                        </a:rPr>
                        <a:t>II)</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Crediti </a:t>
                      </a:r>
                      <a:r>
                        <a:rPr kumimoji="0" lang="it-IT" sz="1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(di funzionamento) </a:t>
                      </a:r>
                      <a:r>
                        <a:rPr kumimoji="0" lang="it-IT" sz="12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con separata indicazione, per ciascuna voce dei crediti esigibili oltre l'esercizio successivo:</a:t>
                      </a:r>
                      <a:endParaRPr kumimoji="0" lang="it-IT" sz="3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extLst>
                  <a:ext uri="{0D108BD9-81ED-4DB2-BD59-A6C34878D82A}">
                    <a16:rowId xmlns:a16="http://schemas.microsoft.com/office/drawing/2014/main" val="10007"/>
                  </a:ext>
                </a:extLst>
              </a:tr>
              <a:tr h="5857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a:ln>
                            <a:noFill/>
                          </a:ln>
                          <a:solidFill>
                            <a:schemeClr val="tx1"/>
                          </a:solidFill>
                          <a:effectLst/>
                          <a:latin typeface="Times New Roman" pitchFamily="18" charset="0"/>
                          <a:ea typeface="ＭＳ Ｐゴシック" charset="-128"/>
                          <a:cs typeface="Times New Roman" pitchFamily="18" charset="0"/>
                        </a:rPr>
                        <a:t>III)</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Attivit</a:t>
                      </a:r>
                      <a:r>
                        <a:rPr kumimoji="0" lang="it-IT" sz="1600" b="0" i="1" u="none" strike="noStrike" cap="none" normalizeH="0" baseline="0" dirty="0">
                          <a:ln>
                            <a:noFill/>
                          </a:ln>
                          <a:solidFill>
                            <a:schemeClr val="tx1"/>
                          </a:solidFill>
                          <a:effectLst/>
                          <a:latin typeface="Arial" pitchFamily="34" charset="0"/>
                          <a:ea typeface="ＭＳ Ｐゴシック" charset="-128"/>
                          <a:cs typeface="Times New Roman" pitchFamily="18" charset="0"/>
                        </a:rPr>
                        <a:t>à</a:t>
                      </a: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 finanziarie che non costituiscono </a:t>
                      </a:r>
                      <a:r>
                        <a:rPr kumimoji="0" lang="it-IT" sz="1600" b="0" i="1" u="none" strike="noStrike" cap="none" normalizeH="0" baseline="0" dirty="0" err="1">
                          <a:ln>
                            <a:noFill/>
                          </a:ln>
                          <a:solidFill>
                            <a:schemeClr val="tx1"/>
                          </a:solidFill>
                          <a:effectLst/>
                          <a:latin typeface="Times New Roman" pitchFamily="18" charset="0"/>
                          <a:ea typeface="ＭＳ Ｐゴシック" charset="-128"/>
                          <a:cs typeface="Times New Roman" pitchFamily="18" charset="0"/>
                        </a:rPr>
                        <a:t>immobil</a:t>
                      </a: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a:t>
                      </a:r>
                      <a:endParaRPr kumimoji="0" lang="it-IT" sz="3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extLst>
                  <a:ext uri="{0D108BD9-81ED-4DB2-BD59-A6C34878D82A}">
                    <a16:rowId xmlns:a16="http://schemas.microsoft.com/office/drawing/2014/main" val="10008"/>
                  </a:ext>
                </a:extLst>
              </a:tr>
              <a:tr h="3397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a:ln>
                            <a:noFill/>
                          </a:ln>
                          <a:solidFill>
                            <a:schemeClr val="tx1"/>
                          </a:solidFill>
                          <a:effectLst/>
                          <a:latin typeface="Times New Roman" pitchFamily="18" charset="0"/>
                          <a:ea typeface="ＭＳ Ｐゴシック" charset="-128"/>
                          <a:cs typeface="Times New Roman" pitchFamily="18" charset="0"/>
                        </a:rPr>
                        <a:t>IV)</a:t>
                      </a:r>
                      <a:endParaRPr kumimoji="0" lang="it-IT" sz="3600" b="0"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Disponibilit</a:t>
                      </a:r>
                      <a:r>
                        <a:rPr kumimoji="0" lang="it-IT" sz="1600" b="0" i="1" u="none" strike="noStrike" cap="none" normalizeH="0" baseline="0" dirty="0">
                          <a:ln>
                            <a:noFill/>
                          </a:ln>
                          <a:solidFill>
                            <a:schemeClr val="tx1"/>
                          </a:solidFill>
                          <a:effectLst/>
                          <a:latin typeface="Arial" pitchFamily="34" charset="0"/>
                          <a:ea typeface="ＭＳ Ｐゴシック" charset="-128"/>
                          <a:cs typeface="Times New Roman" pitchFamily="18" charset="0"/>
                        </a:rPr>
                        <a:t>à</a:t>
                      </a:r>
                      <a:r>
                        <a:rPr kumimoji="0" lang="it-IT" sz="1600" b="0" i="1"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 liquide</a:t>
                      </a:r>
                      <a:endParaRPr kumimoji="0" lang="it-IT" sz="3600" b="0"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9"/>
                  </a:ext>
                </a:extLst>
              </a:tr>
              <a:tr h="8429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rPr>
                        <a:t>D)</a:t>
                      </a:r>
                      <a:endParaRPr kumimoji="0" lang="it-IT" sz="3600" b="1" i="0" u="none" strike="noStrike" cap="none" normalizeH="0" baseline="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rPr>
                        <a:t>Ratei e risconti</a:t>
                      </a:r>
                      <a:endParaRPr kumimoji="0" lang="it-IT" sz="3600" b="1" i="0" u="none" strike="noStrike" cap="none" normalizeH="0" baseline="0" dirty="0">
                        <a:ln>
                          <a:noFill/>
                        </a:ln>
                        <a:solidFill>
                          <a:schemeClr val="tx1"/>
                        </a:solidFill>
                        <a:effectLst/>
                        <a:latin typeface="Times New Roman" pitchFamily="18"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0"/>
                  </a:ext>
                </a:extLst>
              </a:tr>
            </a:tbl>
          </a:graphicData>
        </a:graphic>
      </p:graphicFrame>
      <p:graphicFrame>
        <p:nvGraphicFramePr>
          <p:cNvPr id="6" name="Group 47"/>
          <p:cNvGraphicFramePr>
            <a:graphicFrameLocks noGrp="1"/>
          </p:cNvGraphicFramePr>
          <p:nvPr/>
        </p:nvGraphicFramePr>
        <p:xfrm>
          <a:off x="4429125" y="785813"/>
          <a:ext cx="4429125" cy="5932485"/>
        </p:xfrm>
        <a:graphic>
          <a:graphicData uri="http://schemas.openxmlformats.org/drawingml/2006/table">
            <a:tbl>
              <a:tblPr/>
              <a:tblGrid>
                <a:gridCol w="841375">
                  <a:extLst>
                    <a:ext uri="{9D8B030D-6E8A-4147-A177-3AD203B41FA5}">
                      <a16:colId xmlns:a16="http://schemas.microsoft.com/office/drawing/2014/main" val="20000"/>
                    </a:ext>
                  </a:extLst>
                </a:gridCol>
                <a:gridCol w="3587750">
                  <a:extLst>
                    <a:ext uri="{9D8B030D-6E8A-4147-A177-3AD203B41FA5}">
                      <a16:colId xmlns:a16="http://schemas.microsoft.com/office/drawing/2014/main" val="20001"/>
                    </a:ext>
                  </a:extLst>
                </a:gridCol>
              </a:tblGrid>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A)</a:t>
                      </a:r>
                      <a:endPar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E5E5E5"/>
                    </a:solid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Patrimonio netto:</a:t>
                      </a:r>
                      <a:endPar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E5E5E5"/>
                    </a:solidFill>
                  </a:tcPr>
                </a:tc>
                <a:extLst>
                  <a:ext uri="{0D108BD9-81ED-4DB2-BD59-A6C34878D82A}">
                    <a16:rowId xmlns:a16="http://schemas.microsoft.com/office/drawing/2014/main" val="10000"/>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Capitale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1"/>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Riserva sovrapprezzo azioni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2"/>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III)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Riserve di rivalutazione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3"/>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IV)</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Riserva legale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4"/>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rPr>
                        <a:t>V)</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Riserva statutaria</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5"/>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VI)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Altre riserve (distintamente indicate)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6"/>
                  </a:ext>
                </a:extLst>
              </a:tr>
              <a:tr h="590992">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rPr>
                        <a:t>VII)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Riserva per operazioni di copertura dei flussi finanziari attesi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7"/>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rPr>
                        <a:t>VIII)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Utili (perdite) portati a nuovo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8"/>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IX)</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Utile (perdita) dell'esercizio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590992">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X)</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Riserva negativa per azioni proprie in portafoglio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rPr>
                        <a:t>B)</a:t>
                      </a:r>
                      <a:endParaRPr kumimoji="0" lang="en-US" sz="1600" b="0"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Fondi per rischi e oneri;</a:t>
                      </a:r>
                      <a:endPar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1"/>
                  </a:ext>
                </a:extLst>
              </a:tr>
              <a:tr h="3421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rPr>
                        <a:t>C)</a:t>
                      </a:r>
                      <a:endParaRPr kumimoji="0" lang="en-US" sz="1600" b="0"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Trattamento di fine rapporto;</a:t>
                      </a:r>
                      <a:endParaRPr kumimoji="0" lang="it-IT"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2"/>
                  </a:ext>
                </a:extLst>
              </a:tr>
              <a:tr h="528781">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rPr>
                        <a:t>D)</a:t>
                      </a:r>
                      <a:endParaRPr kumimoji="0" lang="en-US" sz="1600" b="0" i="0" u="none" strike="noStrike" cap="none" normalizeH="0" baseline="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Debiti, </a:t>
                      </a:r>
                      <a:r>
                        <a:rPr kumimoji="0" lang="it-IT" sz="12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con separata indicazione degli importi esigibili oltre l'esercizio successivo: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3"/>
                  </a:ext>
                </a:extLst>
              </a:tr>
              <a:tr h="45807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E)</a:t>
                      </a:r>
                      <a:endParaRPr kumimoji="0" lang="en-US" sz="16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1588"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rPr>
                        <a:t>Ratei e risconti</a:t>
                      </a:r>
                      <a:endParaRPr kumimoji="0" lang="it-IT" sz="1200" b="0" i="0" u="none" strike="noStrike" cap="none" normalizeH="0" baseline="0" dirty="0">
                        <a:ln>
                          <a:noFill/>
                        </a:ln>
                        <a:solidFill>
                          <a:schemeClr val="tx1"/>
                        </a:solidFill>
                        <a:effectLst/>
                        <a:latin typeface="Times New Roman" pitchFamily="-107"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4"/>
                  </a:ext>
                </a:extLst>
              </a:tr>
            </a:tbl>
          </a:graphicData>
        </a:graphic>
      </p:graphicFrame>
      <p:sp>
        <p:nvSpPr>
          <p:cNvPr id="18509" name="Text Box 88"/>
          <p:cNvSpPr txBox="1">
            <a:spLocks noChangeArrowheads="1"/>
          </p:cNvSpPr>
          <p:nvPr/>
        </p:nvSpPr>
        <p:spPr bwMode="auto">
          <a:xfrm>
            <a:off x="2014424" y="-71438"/>
            <a:ext cx="409439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t-IT" altLang="en-US" sz="3600" b="1" dirty="0">
                <a:latin typeface="Book Antiqua" panose="02040602050305030304" pitchFamily="18" charset="0"/>
              </a:rPr>
              <a:t>Stato</a:t>
            </a:r>
            <a:r>
              <a:rPr lang="it-IT" altLang="en-US" sz="3200" b="1" dirty="0"/>
              <a:t> </a:t>
            </a:r>
            <a:r>
              <a:rPr lang="it-IT" altLang="en-US" sz="3600" b="1" dirty="0">
                <a:latin typeface="Book Antiqua" panose="02040602050305030304" pitchFamily="18" charset="0"/>
              </a:rPr>
              <a:t>Patrimoniale</a:t>
            </a:r>
          </a:p>
          <a:p>
            <a:pPr algn="ctr" eaLnBrk="1" hangingPunct="1"/>
            <a:r>
              <a:rPr lang="it-IT" altLang="en-US" b="1" dirty="0"/>
              <a:t>(</a:t>
            </a:r>
            <a:r>
              <a:rPr lang="it-IT" altLang="en-US" b="1" i="1" dirty="0"/>
              <a:t>ex art. 2424 del codice civile</a:t>
            </a:r>
            <a:r>
              <a:rPr lang="it-IT" altLang="en-US" b="1" dirty="0"/>
              <a:t> )</a:t>
            </a:r>
          </a:p>
        </p:txBody>
      </p:sp>
    </p:spTree>
    <p:extLst>
      <p:ext uri="{BB962C8B-B14F-4D97-AF65-F5344CB8AC3E}">
        <p14:creationId xmlns:p14="http://schemas.microsoft.com/office/powerpoint/2010/main" val="3788371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aborazione 2"/>
          <p:cNvSpPr/>
          <p:nvPr/>
        </p:nvSpPr>
        <p:spPr>
          <a:xfrm>
            <a:off x="5219700" y="1844675"/>
            <a:ext cx="3924300" cy="180022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59"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5E840924-DD14-47FD-9E31-8A862259427D}" type="slidenum">
              <a:rPr lang="it-IT" altLang="en-US">
                <a:solidFill>
                  <a:srgbClr val="898989"/>
                </a:solidFill>
                <a:latin typeface="Calibri" panose="020F0502020204030204" pitchFamily="34" charset="0"/>
              </a:rPr>
              <a:pPr/>
              <a:t>13</a:t>
            </a:fld>
            <a:endParaRPr lang="it-IT" altLang="en-US">
              <a:solidFill>
                <a:srgbClr val="898989"/>
              </a:solidFill>
              <a:latin typeface="Calibri" panose="020F0502020204030204" pitchFamily="34" charset="0"/>
            </a:endParaRPr>
          </a:p>
        </p:txBody>
      </p:sp>
      <p:sp>
        <p:nvSpPr>
          <p:cNvPr id="9220" name="CasellaDiTesto 6"/>
          <p:cNvSpPr txBox="1">
            <a:spLocks noChangeArrowheads="1"/>
          </p:cNvSpPr>
          <p:nvPr/>
        </p:nvSpPr>
        <p:spPr bwMode="auto">
          <a:xfrm>
            <a:off x="5464175" y="1989138"/>
            <a:ext cx="3571875" cy="1477962"/>
          </a:xfrm>
          <a:prstGeom prst="rect">
            <a:avLst/>
          </a:prstGeom>
          <a:noFill/>
          <a:ln w="9525">
            <a:noFill/>
            <a:miter lim="800000"/>
            <a:headEnd/>
            <a:tailEnd/>
          </a:ln>
        </p:spPr>
        <p:txBody>
          <a:bodyPr>
            <a:spAutoFit/>
          </a:bodyPr>
          <a:lstStyle/>
          <a:p>
            <a:pPr eaLnBrk="1" hangingPunct="1">
              <a:defRPr/>
            </a:pPr>
            <a:r>
              <a:rPr lang="it-IT" b="1" dirty="0">
                <a:latin typeface="Book Antiqua" pitchFamily="18" charset="0"/>
                <a:ea typeface="ＭＳ Ｐゴシック" charset="-128"/>
              </a:rPr>
              <a:t>Stato patrimoniale (ATTIVO):</a:t>
            </a:r>
          </a:p>
          <a:p>
            <a:pPr eaLnBrk="1" hangingPunct="1">
              <a:defRPr/>
            </a:pPr>
            <a:r>
              <a:rPr lang="it-IT" i="1" dirty="0">
                <a:latin typeface="Book Antiqua" pitchFamily="18" charset="0"/>
                <a:ea typeface="ＭＳ Ｐゴシック" charset="-128"/>
              </a:rPr>
              <a:t>Macroclassi rappresentate: </a:t>
            </a:r>
          </a:p>
          <a:p>
            <a:pPr marL="274638" indent="-274638" eaLnBrk="1" hangingPunct="1">
              <a:defRPr/>
            </a:pPr>
            <a:r>
              <a:rPr lang="it-IT" dirty="0">
                <a:latin typeface="Book Antiqua" pitchFamily="18" charset="0"/>
                <a:ea typeface="ＭＳ Ｐゴシック" charset="-128"/>
              </a:rPr>
              <a:t>A)Crediti verso soci per  versamenti ancora dovuti;</a:t>
            </a:r>
          </a:p>
          <a:p>
            <a:pPr eaLnBrk="1" hangingPunct="1">
              <a:defRPr/>
            </a:pPr>
            <a:r>
              <a:rPr lang="it-IT" dirty="0">
                <a:latin typeface="Book Antiqua" pitchFamily="18" charset="0"/>
                <a:ea typeface="ＭＳ Ｐゴシック" charset="-128"/>
              </a:rPr>
              <a:t>B) Immobilizzazioni.</a:t>
            </a:r>
          </a:p>
        </p:txBody>
      </p:sp>
      <p:sp>
        <p:nvSpPr>
          <p:cNvPr id="19461" name="Rettangolo 1"/>
          <p:cNvSpPr>
            <a:spLocks noChangeArrowheads="1"/>
          </p:cNvSpPr>
          <p:nvPr/>
        </p:nvSpPr>
        <p:spPr bwMode="auto">
          <a:xfrm>
            <a:off x="179388" y="30163"/>
            <a:ext cx="6985000" cy="692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nSpc>
                <a:spcPts val="13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A) CREDITI VERSO SOCI PER VERSAMENTI ANCORA DOVUTI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endPar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B) IMMOBILIZZAZIONI </a:t>
            </a: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(con separata indicazione di quelli concessi in locazione finanziaria)</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i="1">
                <a:solidFill>
                  <a:srgbClr val="000000"/>
                </a:solidFill>
                <a:latin typeface="Book Antiqua" panose="02040602050305030304" pitchFamily="18" charset="0"/>
                <a:ea typeface="Calibri" panose="020F0502020204030204" pitchFamily="34" charset="0"/>
                <a:cs typeface="Times New Roman" panose="02020603050405020304" pitchFamily="18" charset="0"/>
              </a:rPr>
              <a:t>I - Immobilizzazioni immateriali: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 costi di impianto e di ampliamento</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a:solidFill>
                  <a:srgbClr val="FF0000"/>
                </a:solidFill>
                <a:latin typeface="Book Antiqua" panose="02040602050305030304" pitchFamily="18" charset="0"/>
                <a:ea typeface="Calibri" panose="020F0502020204030204" pitchFamily="34" charset="0"/>
                <a:cs typeface="Times New Roman" panose="02020603050405020304" pitchFamily="18" charset="0"/>
              </a:rPr>
              <a:t>2) costi di sviluppo </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3) diritti di brevetto industriale e diritti di utilizzazione delle opere dell'ingegno</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4) concessioni, licenze, marchi e diritti simili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5) avviamento</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6) immobilizzazioni in corso e acconti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7) altre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i="1">
                <a:solidFill>
                  <a:srgbClr val="000000"/>
                </a:solidFill>
                <a:latin typeface="Book Antiqua" panose="02040602050305030304" pitchFamily="18" charset="0"/>
                <a:ea typeface="Calibri" panose="020F0502020204030204" pitchFamily="34" charset="0"/>
                <a:cs typeface="Times New Roman" panose="02020603050405020304" pitchFamily="18" charset="0"/>
              </a:rPr>
              <a:t>II - Immobilizzazioni materiali: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 terreni e fabbricati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2) impianti e macchinari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3) attrezzature industriali e commerciali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4) altri beni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5) immobilizzazioni in corso e acconti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i="1">
                <a:solidFill>
                  <a:srgbClr val="000000"/>
                </a:solidFill>
                <a:latin typeface="Book Antiqua" panose="02040602050305030304" pitchFamily="18" charset="0"/>
                <a:ea typeface="Calibri" panose="020F0502020204030204" pitchFamily="34" charset="0"/>
                <a:cs typeface="Times New Roman" panose="02020603050405020304" pitchFamily="18" charset="0"/>
              </a:rPr>
              <a:t>III - Immobilizzazioni finanziarie </a:t>
            </a: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(con separata indicazione, per ciascuna voce, degli importi esigibili entro l'esercizio successivo)</a:t>
            </a:r>
            <a:r>
              <a:rPr lang="it-IT" altLang="en-US" sz="1400" b="1" i="1">
                <a:solidFill>
                  <a:srgbClr val="000000"/>
                </a:solidFill>
                <a:latin typeface="Book Antiqua" panose="02040602050305030304" pitchFamily="18" charset="0"/>
                <a:ea typeface="Calibri" panose="020F0502020204030204" pitchFamily="34" charset="0"/>
                <a:cs typeface="Times New Roman" panose="02020603050405020304" pitchFamily="18" charset="0"/>
              </a:rPr>
              <a:t>:</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 partecipazioni in:</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a) imprese controllate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b) imprese collegate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c) imprese controllanti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d) </a:t>
            </a:r>
            <a:r>
              <a:rPr lang="it-IT" altLang="en-US" sz="1400" b="1">
                <a:solidFill>
                  <a:srgbClr val="FF0000"/>
                </a:solidFill>
                <a:latin typeface="Book Antiqua" panose="02040602050305030304" pitchFamily="18" charset="0"/>
                <a:ea typeface="Calibri" panose="020F0502020204030204" pitchFamily="34" charset="0"/>
                <a:cs typeface="Times New Roman" panose="02020603050405020304" pitchFamily="18" charset="0"/>
              </a:rPr>
              <a:t>verso imprese sottoposte al controllo delle controllanti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d-</a:t>
            </a:r>
            <a:r>
              <a:rPr lang="it-IT" altLang="en-US" sz="1400" b="1">
                <a:solidFill>
                  <a:srgbClr val="FF0000"/>
                </a:solidFill>
                <a:latin typeface="Book Antiqua" panose="02040602050305030304" pitchFamily="18" charset="0"/>
                <a:ea typeface="Calibri" panose="020F0502020204030204" pitchFamily="34" charset="0"/>
                <a:cs typeface="Times New Roman" panose="02020603050405020304" pitchFamily="18" charset="0"/>
              </a:rPr>
              <a:t>bis</a:t>
            </a: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 altre imprese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2) crediti: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a) verso imprese controllate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b) verso imprese collegate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c) verso imprese controllanti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d) </a:t>
            </a:r>
            <a:r>
              <a:rPr lang="it-IT" altLang="en-US" sz="1400" b="1">
                <a:solidFill>
                  <a:srgbClr val="FF0000"/>
                </a:solidFill>
                <a:latin typeface="Book Antiqua" panose="02040602050305030304" pitchFamily="18" charset="0"/>
                <a:ea typeface="Calibri" panose="020F0502020204030204" pitchFamily="34" charset="0"/>
                <a:cs typeface="Times New Roman" panose="02020603050405020304" pitchFamily="18" charset="0"/>
              </a:rPr>
              <a:t>verso imprese sottoposte al controllo delle controllanti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d-</a:t>
            </a:r>
            <a:r>
              <a:rPr lang="it-IT" altLang="en-US" sz="1400" b="1">
                <a:solidFill>
                  <a:srgbClr val="FF0000"/>
                </a:solidFill>
                <a:latin typeface="Book Antiqua" panose="02040602050305030304" pitchFamily="18" charset="0"/>
                <a:ea typeface="Calibri" panose="020F0502020204030204" pitchFamily="34" charset="0"/>
                <a:cs typeface="Times New Roman" panose="02020603050405020304" pitchFamily="18" charset="0"/>
              </a:rPr>
              <a:t>bis</a:t>
            </a: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 verso altri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3) altri titoli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4) </a:t>
            </a:r>
            <a:r>
              <a:rPr lang="it-IT" altLang="en-US" sz="1400" b="1">
                <a:solidFill>
                  <a:srgbClr val="FF0000"/>
                </a:solidFill>
                <a:latin typeface="Book Antiqua" panose="02040602050305030304" pitchFamily="18" charset="0"/>
                <a:ea typeface="Calibri" panose="020F0502020204030204" pitchFamily="34" charset="0"/>
                <a:cs typeface="Times New Roman" panose="02020603050405020304" pitchFamily="18" charset="0"/>
              </a:rPr>
              <a:t>strumenti finanziari derivati attivi.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III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ts val="13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IMMOBILIZZAZIONI (B)</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1330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aborazione 6"/>
          <p:cNvSpPr/>
          <p:nvPr/>
        </p:nvSpPr>
        <p:spPr>
          <a:xfrm>
            <a:off x="5219700" y="1989138"/>
            <a:ext cx="3924300" cy="129540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483"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A620AB16-7341-4E1B-A7C9-E3E0E95B6E3D}" type="slidenum">
              <a:rPr lang="it-IT" altLang="en-US">
                <a:solidFill>
                  <a:srgbClr val="898989"/>
                </a:solidFill>
                <a:latin typeface="Calibri" panose="020F0502020204030204" pitchFamily="34" charset="0"/>
              </a:rPr>
              <a:pPr/>
              <a:t>14</a:t>
            </a:fld>
            <a:endParaRPr lang="it-IT" altLang="en-US">
              <a:solidFill>
                <a:srgbClr val="898989"/>
              </a:solidFill>
              <a:latin typeface="Calibri" panose="020F0502020204030204" pitchFamily="34" charset="0"/>
            </a:endParaRPr>
          </a:p>
        </p:txBody>
      </p:sp>
      <p:sp>
        <p:nvSpPr>
          <p:cNvPr id="20484" name="CasellaDiTesto 6"/>
          <p:cNvSpPr txBox="1">
            <a:spLocks noChangeArrowheads="1"/>
          </p:cNvSpPr>
          <p:nvPr/>
        </p:nvSpPr>
        <p:spPr bwMode="auto">
          <a:xfrm>
            <a:off x="5435600" y="2084388"/>
            <a:ext cx="35718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b="1">
                <a:latin typeface="Book Antiqua" panose="02040602050305030304" pitchFamily="18" charset="0"/>
              </a:rPr>
              <a:t>Stato patrimoniale (ATTIVO):</a:t>
            </a:r>
          </a:p>
          <a:p>
            <a:pPr eaLnBrk="1" hangingPunct="1"/>
            <a:r>
              <a:rPr lang="it-IT" altLang="en-US" i="1">
                <a:latin typeface="Book Antiqua" panose="02040602050305030304" pitchFamily="18" charset="0"/>
              </a:rPr>
              <a:t>Macroclassi rappresentate: </a:t>
            </a:r>
          </a:p>
          <a:p>
            <a:pPr eaLnBrk="1" hangingPunct="1"/>
            <a:r>
              <a:rPr lang="it-IT" altLang="en-US">
                <a:latin typeface="Book Antiqua" panose="02040602050305030304" pitchFamily="18" charset="0"/>
              </a:rPr>
              <a:t>C) Attivo circolante;</a:t>
            </a:r>
          </a:p>
          <a:p>
            <a:pPr eaLnBrk="1" hangingPunct="1"/>
            <a:r>
              <a:rPr lang="it-IT" altLang="en-US">
                <a:latin typeface="Book Antiqua" panose="02040602050305030304" pitchFamily="18" charset="0"/>
              </a:rPr>
              <a:t>D) Ratei e risconti.</a:t>
            </a:r>
          </a:p>
        </p:txBody>
      </p:sp>
      <p:sp>
        <p:nvSpPr>
          <p:cNvPr id="20485" name="Rettangolo 1"/>
          <p:cNvSpPr>
            <a:spLocks noChangeArrowheads="1"/>
          </p:cNvSpPr>
          <p:nvPr/>
        </p:nvSpPr>
        <p:spPr bwMode="auto">
          <a:xfrm>
            <a:off x="179388" y="65088"/>
            <a:ext cx="5832475" cy="638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nSpc>
                <a:spcPts val="1200"/>
              </a:lnSpc>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ATTIVO CIRCOLANTE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 - Rimanenze: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 materie prime, sussidiarie e consumo</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 prodotti in corso di lavorazione e semilavorati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 lavori in corso su ordinazione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4) prodotti finiti e merci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5) acconti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a:t>
            </a:r>
          </a:p>
          <a:p>
            <a:pPr>
              <a:lnSpc>
                <a:spcPts val="1200"/>
              </a:lnSpc>
            </a:pP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II - Crediti</a:t>
            </a: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(con separata indicazione, per ciascuna voce, degli importi esigibili oltre l'esercizio successivo)</a:t>
            </a:r>
            <a:r>
              <a:rPr lang="it-IT" altLang="en-US" sz="1400" b="1"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 verso clienti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 verso imprese controllate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 verso imprese collegate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4) verso imprese controllanti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5) verso imprese sottoposte al controllo di controllanti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5-bis</a:t>
            </a: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crediti tributari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5-ter</a:t>
            </a: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imposte anticipate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5-quater</a:t>
            </a: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verso altri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III - Attività finanziarie che non costituiscono immobilizzazioni: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 partecipazioni in imprese controllate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 partecipazioni in imprese collegate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 partecipazioni in imprese controllanti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3-bis) partecipazioni in imprese sottoposte al controllo di controllanti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4) altre partecipazioni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5) </a:t>
            </a:r>
            <a:r>
              <a:rPr lang="it-IT" altLang="en-US" sz="14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strumenti finanziari derivati attivi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6) altri titoli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III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IV - Disponibilità liquide:</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 depositi bancari e postali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 assegni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 denaro e valori in cassa</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IV</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Aft>
                <a:spcPts val="500"/>
              </a:spcAft>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ATTIVO CIRCOLANTE (C)</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 </a:t>
            </a:r>
            <a:r>
              <a:rPr lang="it-IT" altLang="en-US" sz="14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RATEI E RISCONTI </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4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RATEI E RISCONTI</a:t>
            </a:r>
            <a:endParaRPr lang="en-GB" altLang="en-US" sz="1400" dirty="0">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99745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aborazione 6"/>
          <p:cNvSpPr/>
          <p:nvPr/>
        </p:nvSpPr>
        <p:spPr>
          <a:xfrm>
            <a:off x="5335588" y="330200"/>
            <a:ext cx="3579812" cy="434975"/>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1507"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801B19A6-2BC1-4EA6-BCF2-8BB1AA3DB89E}" type="slidenum">
              <a:rPr lang="it-IT" altLang="en-US">
                <a:solidFill>
                  <a:srgbClr val="898989"/>
                </a:solidFill>
                <a:latin typeface="Calibri" panose="020F0502020204030204" pitchFamily="34" charset="0"/>
              </a:rPr>
              <a:pPr/>
              <a:t>15</a:t>
            </a:fld>
            <a:endParaRPr lang="it-IT" altLang="en-US">
              <a:solidFill>
                <a:srgbClr val="898989"/>
              </a:solidFill>
              <a:latin typeface="Calibri" panose="020F0502020204030204" pitchFamily="34" charset="0"/>
            </a:endParaRPr>
          </a:p>
        </p:txBody>
      </p:sp>
      <p:sp>
        <p:nvSpPr>
          <p:cNvPr id="21508" name="CasellaDiTesto 5"/>
          <p:cNvSpPr txBox="1">
            <a:spLocks noChangeArrowheads="1"/>
          </p:cNvSpPr>
          <p:nvPr/>
        </p:nvSpPr>
        <p:spPr bwMode="auto">
          <a:xfrm>
            <a:off x="5343525" y="333375"/>
            <a:ext cx="3571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b="1">
                <a:latin typeface="Book Antiqua" panose="02040602050305030304" pitchFamily="18" charset="0"/>
              </a:rPr>
              <a:t>Stato patrimoniale (PASSIVO) </a:t>
            </a:r>
          </a:p>
          <a:p>
            <a:pPr eaLnBrk="1" hangingPunct="1"/>
            <a:endParaRPr lang="it-IT" altLang="en-US">
              <a:latin typeface="Book Antiqua" panose="02040602050305030304" pitchFamily="18" charset="0"/>
            </a:endParaRPr>
          </a:p>
        </p:txBody>
      </p:sp>
      <p:sp>
        <p:nvSpPr>
          <p:cNvPr id="21509" name="Rettangolo 1"/>
          <p:cNvSpPr>
            <a:spLocks noChangeArrowheads="1"/>
          </p:cNvSpPr>
          <p:nvPr/>
        </p:nvSpPr>
        <p:spPr bwMode="auto">
          <a:xfrm>
            <a:off x="215900" y="-4763"/>
            <a:ext cx="5148263" cy="6962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PATRIMONIO NETTO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 - Capitale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II - Riserve da sovrapprezzo 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III - Riserve di rivalutazione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IV - Riserve legali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V - Riserve statutarie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VI - </a:t>
            </a: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Altre riserve distintamente indicate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VII - Riserva per operazioni di copertura dei flussi finanziari attesi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VIII - Utili </a:t>
            </a:r>
            <a:r>
              <a:rPr lang="it-IT" altLang="en-US" sz="1300"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(perdite) </a:t>
            </a: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portati a nuovo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IX - Utile </a:t>
            </a:r>
            <a:r>
              <a:rPr lang="it-IT" altLang="en-US" sz="1300"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(perdita) </a:t>
            </a: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dell'esercizio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X - Riserva negativa per azioni proprie in portafoglio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PATRIMONIO NETTO (A)</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Aft>
                <a:spcPts val="500"/>
              </a:spcAft>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B) FONDI PER RISCHI ED ONERI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 per trattamento di quiescenza, ecc..</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 per imposte anche differite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 </a:t>
            </a:r>
            <a:r>
              <a:rPr lang="it-IT" altLang="en-US" sz="1300"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strumenti finanziari derivati passivi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4) altri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FONDI PER RISCHI ED ONERI (B)</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Aft>
                <a:spcPts val="500"/>
              </a:spcAft>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TRATTAMENTO DI FINE RAPPORTO DI LAVORO SUBORDINATO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 DEBITI (con separata indicazione, per ciascuna voce, degli importi esigibili oltre l'esercizio successivo):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 obbligazioni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 obbligazioni convertibili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 debiti verso soci per finanziamenti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4) debiti verso banche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5) debiti verso altri finanziatori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6) acconti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7) debiti verso fornitori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8) debiti rappresentati da titoli di credito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9) debiti verso imprese controllate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10) debiti verso imprese collegate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11) debiti verso controllanti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11-bis) debiti verso imprese sottoposte al controllo di controllanti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12) debiti tributari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13) debiti verso istituti di previdenza e di sicurezza sociale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14) altri debiti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Aft>
                <a:spcPts val="500"/>
              </a:spcAft>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DEBITI (D)</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E) </a:t>
            </a:r>
            <a:r>
              <a:rPr lang="it-IT" altLang="en-US" sz="1300"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RATEI E RISCONTI </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RATEI E RISCONTI (E)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7509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323850" y="404813"/>
            <a:ext cx="8569325" cy="6316662"/>
          </a:xfrm>
          <a:prstGeom prst="rect">
            <a:avLst/>
          </a:prstGeom>
        </p:spPr>
        <p:txBody>
          <a:bodyPr>
            <a:spAutoFit/>
          </a:bodyPr>
          <a:lstStyle/>
          <a:p>
            <a:pPr marL="285750" indent="-285750" algn="just">
              <a:lnSpc>
                <a:spcPct val="107000"/>
              </a:lnSpc>
              <a:spcAft>
                <a:spcPts val="0"/>
              </a:spcAft>
              <a:buFont typeface="Arial" panose="020B0604020202020204" pitchFamily="34" charset="0"/>
              <a:buChar char="•"/>
              <a:defRPr/>
            </a:pPr>
            <a:r>
              <a:rPr lang="it-IT"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La</a:t>
            </a:r>
            <a:r>
              <a:rPr lang="it-IT"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norma</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di</a:t>
            </a:r>
            <a:r>
              <a:rPr lang="it-IT"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recepimento</a:t>
            </a:r>
            <a:r>
              <a:rPr lang="it-IT"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della</a:t>
            </a:r>
            <a:r>
              <a:rPr lang="it-IT" spc="2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Direttiva</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34/2013/UE</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ha</a:t>
            </a:r>
            <a:r>
              <a:rPr lang="it-IT"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abrogato</a:t>
            </a:r>
            <a:r>
              <a:rPr lang="it-IT"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il</a:t>
            </a:r>
            <a:r>
              <a:rPr lang="it-IT" spc="2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terzo</a:t>
            </a:r>
            <a:r>
              <a:rPr lang="it-IT"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comma </a:t>
            </a:r>
            <a:r>
              <a:rPr lang="it-IT"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dell’art.</a:t>
            </a:r>
            <a:r>
              <a:rPr lang="it-IT"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2424</a:t>
            </a:r>
            <a:r>
              <a:rPr lang="it-IT" spc="2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c.c., </a:t>
            </a:r>
            <a:r>
              <a:rPr lang="it-IT"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che</a:t>
            </a:r>
            <a:r>
              <a:rPr lang="it-IT" spc="5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si</a:t>
            </a:r>
            <a:r>
              <a:rPr lang="it-IT" spc="6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riferiva</a:t>
            </a:r>
            <a:r>
              <a:rPr lang="it-IT" spc="2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ai</a:t>
            </a:r>
            <a:r>
              <a:rPr lang="it-IT" spc="6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b="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conti</a:t>
            </a:r>
            <a:r>
              <a:rPr lang="it-IT" b="1" spc="4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b="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d’ordine*</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t>
            </a:r>
          </a:p>
          <a:p>
            <a:pPr marL="285750" indent="-285750" algn="just">
              <a:lnSpc>
                <a:spcPct val="107000"/>
              </a:lnSpc>
              <a:spcAft>
                <a:spcPts val="0"/>
              </a:spcAft>
              <a:buFont typeface="Arial" panose="020B0604020202020204" pitchFamily="34" charset="0"/>
              <a:buChar char="•"/>
              <a:defRPr/>
            </a:pPr>
            <a:endPar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Arial" panose="020B0604020202020204" pitchFamily="34" charset="0"/>
              <a:buChar char="•"/>
              <a:defRPr/>
            </a:pPr>
            <a:endPar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Arial" panose="020B0604020202020204" pitchFamily="34" charset="0"/>
              <a:buChar char="•"/>
              <a:defRPr/>
            </a:pP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 conti d’ordine non si presentano più ai piedi dello stato patrimoniale. Al contrario, si deve far menzione dei rischi e degli impegni, nonché dei beni di terzi presso l’impresa e dei beni dell’impresa presso i terzi nella Nota integrativa.</a:t>
            </a:r>
          </a:p>
          <a:p>
            <a:pPr marL="285750" indent="-285750" algn="just">
              <a:lnSpc>
                <a:spcPct val="107000"/>
              </a:lnSpc>
              <a:spcAft>
                <a:spcPts val="0"/>
              </a:spcAft>
              <a:buFont typeface="Arial" panose="020B0604020202020204" pitchFamily="34" charset="0"/>
              <a:buChar char="•"/>
              <a:defRPr/>
            </a:pPr>
            <a:endPar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marL="285750" indent="-285750" algn="just">
              <a:lnSpc>
                <a:spcPct val="107000"/>
              </a:lnSpc>
              <a:spcAft>
                <a:spcPts val="0"/>
              </a:spcAft>
              <a:buFont typeface="Arial" panose="020B0604020202020204" pitchFamily="34" charset="0"/>
              <a:buChar char="•"/>
              <a:defRPr/>
            </a:pP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La riforma ha infatti modificato</a:t>
            </a:r>
            <a:r>
              <a:rPr lang="it-IT" spc="2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il</a:t>
            </a:r>
            <a:r>
              <a:rPr lang="it-IT" spc="5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comma</a:t>
            </a:r>
            <a:r>
              <a:rPr lang="it-IT"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9</a:t>
            </a:r>
            <a:r>
              <a:rPr lang="it-IT" spc="7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dell’art.</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2427</a:t>
            </a:r>
            <a:r>
              <a:rPr lang="it-IT" spc="7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c.c.</a:t>
            </a:r>
            <a:r>
              <a:rPr lang="it-IT"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(nota</a:t>
            </a:r>
            <a:r>
              <a:rPr lang="it-IT"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integrativa), ai sensi del quale, nel documento narrativo del bilancio si devono dare informazioni circa: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t>
            </a:r>
            <a:r>
              <a:rPr lang="it-IT" i="1" spc="-1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9)</a:t>
            </a:r>
            <a:r>
              <a:rPr lang="it-IT" i="1" spc="-7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l'importo</a:t>
            </a:r>
            <a:r>
              <a:rPr lang="it-IT" i="1" spc="-1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complessivo</a:t>
            </a:r>
            <a:r>
              <a:rPr lang="it-IT" i="1" spc="-12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degli</a:t>
            </a:r>
            <a:r>
              <a:rPr lang="it-IT" i="1" spc="-8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impegni,</a:t>
            </a:r>
            <a:r>
              <a:rPr lang="it-IT" i="1" spc="-1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delle</a:t>
            </a:r>
            <a:r>
              <a:rPr lang="it-IT" i="1" spc="-8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garanzie</a:t>
            </a:r>
            <a:r>
              <a:rPr lang="it-IT" i="1" spc="-10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e</a:t>
            </a:r>
            <a:r>
              <a:rPr lang="it-IT" i="1" spc="-7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delle</a:t>
            </a:r>
            <a:r>
              <a:rPr lang="it-IT" i="1" spc="-9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passività</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potenziali</a:t>
            </a:r>
            <a:r>
              <a:rPr lang="it-IT" i="1" spc="-3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non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risultanti</a:t>
            </a:r>
            <a:r>
              <a:rPr lang="it-IT" i="1"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dallo</a:t>
            </a:r>
            <a:r>
              <a:rPr lang="it-IT" i="1" spc="-2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stato</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patrimoniale,</a:t>
            </a:r>
            <a:r>
              <a:rPr lang="it-IT" i="1" spc="-5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con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indicazione</a:t>
            </a:r>
            <a:r>
              <a:rPr lang="it-IT" i="1" spc="-3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della</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natura</a:t>
            </a:r>
            <a:r>
              <a:rPr lang="it-IT" i="1" spc="-2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delle</a:t>
            </a:r>
            <a:r>
              <a:rPr lang="it-IT" i="1" spc="-2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garanzie</a:t>
            </a:r>
            <a:r>
              <a:rPr lang="it-IT" i="1" spc="-2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reali</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prestate;</a:t>
            </a:r>
            <a:r>
              <a:rPr lang="it-IT" i="1"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gli</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impegni</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esistenti</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in</a:t>
            </a:r>
            <a:r>
              <a:rPr lang="it-IT" i="1"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materia</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di</a:t>
            </a:r>
            <a:r>
              <a:rPr lang="it-IT" i="1"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trattamento</a:t>
            </a:r>
            <a:r>
              <a:rPr lang="it-IT" i="1" spc="-2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di</a:t>
            </a:r>
            <a:r>
              <a:rPr lang="it-IT" i="1"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quiescenza</a:t>
            </a:r>
            <a:r>
              <a:rPr lang="it-IT" i="1" spc="-2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e</a:t>
            </a:r>
            <a:r>
              <a:rPr lang="it-IT" i="1" spc="3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simili,</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nonché</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gli</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impegni</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assunti nei</a:t>
            </a:r>
            <a:r>
              <a:rPr lang="it-IT" i="1" spc="1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confronti</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di</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imprese</a:t>
            </a:r>
            <a:r>
              <a:rPr lang="it-IT" i="1" spc="-5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controllale,</a:t>
            </a:r>
            <a:r>
              <a:rPr lang="it-IT" i="1" spc="-6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collegate,</a:t>
            </a:r>
            <a:r>
              <a:rPr lang="it-IT" i="1" spc="-6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nonché</a:t>
            </a:r>
            <a:r>
              <a:rPr lang="it-IT" i="1" spc="-5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controllanti</a:t>
            </a:r>
            <a:r>
              <a:rPr lang="it-IT" i="1" spc="-6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e</a:t>
            </a:r>
            <a:r>
              <a:rPr lang="it-IT" i="1" spc="-5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imprese</a:t>
            </a:r>
            <a:r>
              <a:rPr lang="it-IT" i="1" spc="-5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sottoposte</a:t>
            </a:r>
            <a:r>
              <a:rPr lang="it-IT" i="1" spc="-6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al</a:t>
            </a:r>
            <a:r>
              <a:rPr lang="it-IT" i="1" spc="-4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controllo</a:t>
            </a:r>
            <a:r>
              <a:rPr lang="it-IT" i="1" spc="-5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di</a:t>
            </a:r>
            <a:r>
              <a:rPr lang="it-IT" i="1"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quest'ultime</a:t>
            </a:r>
            <a:r>
              <a:rPr lang="it-IT" i="1" spc="19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spc="1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sono</a:t>
            </a:r>
            <a:r>
              <a:rPr lang="it-IT" i="1" spc="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distintamente</a:t>
            </a:r>
            <a:r>
              <a:rPr lang="it-IT" i="1" spc="-5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a:t>
            </a:r>
            <a:r>
              <a:rPr lang="it-IT"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indicati».</a:t>
            </a:r>
          </a:p>
          <a:p>
            <a:pPr algn="just">
              <a:lnSpc>
                <a:spcPct val="107000"/>
              </a:lnSpc>
              <a:spcAft>
                <a:spcPts val="0"/>
              </a:spcAft>
              <a:defRPr/>
            </a:pPr>
            <a:endParaRPr lang="it-IT" i="1"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endParaRPr>
          </a:p>
          <a:p>
            <a:pPr algn="just">
              <a:lnSpc>
                <a:spcPct val="107000"/>
              </a:lnSpc>
              <a:spcAft>
                <a:spcPts val="0"/>
              </a:spcAft>
              <a:defRPr/>
            </a:pPr>
            <a:r>
              <a:rPr lang="it-IT" i="1" spc="-4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Con l'espressione conti d’ordine si fa riferimento a conti che accolgono valori relativi a fatti di gestione esterna che, alla data di formazione del bilancio, non hanno ancora prodotto effetti sul capitale e sul reddito di periodo, ma potrebbero produrli negli esercizi successivi.</a:t>
            </a:r>
          </a:p>
        </p:txBody>
      </p:sp>
      <p:sp>
        <p:nvSpPr>
          <p:cNvPr id="2" name="Freccia in giù 1"/>
          <p:cNvSpPr/>
          <p:nvPr/>
        </p:nvSpPr>
        <p:spPr>
          <a:xfrm>
            <a:off x="4103688" y="1125538"/>
            <a:ext cx="1009650" cy="5032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cxnSp>
        <p:nvCxnSpPr>
          <p:cNvPr id="4" name="Connettore 1 3"/>
          <p:cNvCxnSpPr/>
          <p:nvPr/>
        </p:nvCxnSpPr>
        <p:spPr>
          <a:xfrm flipV="1">
            <a:off x="468313" y="5589240"/>
            <a:ext cx="3887663" cy="348"/>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24899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285750" y="74613"/>
            <a:ext cx="850106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t-IT" altLang="en-US" sz="3200" b="1"/>
              <a:t>Bilancio Civilistico</a:t>
            </a:r>
          </a:p>
          <a:p>
            <a:pPr algn="ctr" eaLnBrk="1" hangingPunct="1"/>
            <a:r>
              <a:rPr lang="it-IT" altLang="en-US" sz="3200" b="1"/>
              <a:t>Conto Economico</a:t>
            </a:r>
          </a:p>
          <a:p>
            <a:pPr algn="ctr" eaLnBrk="1" hangingPunct="1"/>
            <a:r>
              <a:rPr lang="it-IT" altLang="en-US" b="1" i="1"/>
              <a:t>(ex art. 2425 del codice civile)</a:t>
            </a:r>
            <a:r>
              <a:rPr lang="it-IT" altLang="en-US" b="1"/>
              <a:t> </a:t>
            </a:r>
          </a:p>
        </p:txBody>
      </p:sp>
      <p:sp>
        <p:nvSpPr>
          <p:cNvPr id="44035" name="Rectangle 3"/>
          <p:cNvSpPr>
            <a:spLocks noChangeArrowheads="1"/>
          </p:cNvSpPr>
          <p:nvPr/>
        </p:nvSpPr>
        <p:spPr bwMode="auto">
          <a:xfrm>
            <a:off x="214313" y="1714500"/>
            <a:ext cx="6527800" cy="398463"/>
          </a:xfrm>
          <a:prstGeom prst="rect">
            <a:avLst/>
          </a:prstGeom>
          <a:solidFill>
            <a:srgbClr val="FFFF99"/>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b="1"/>
              <a:t>A) Valore della produzione (realizzata)</a:t>
            </a:r>
          </a:p>
        </p:txBody>
      </p:sp>
      <p:sp>
        <p:nvSpPr>
          <p:cNvPr id="44036" name="Rectangle 4"/>
          <p:cNvSpPr>
            <a:spLocks noChangeArrowheads="1"/>
          </p:cNvSpPr>
          <p:nvPr/>
        </p:nvSpPr>
        <p:spPr bwMode="auto">
          <a:xfrm>
            <a:off x="214313" y="2286000"/>
            <a:ext cx="6527800" cy="400050"/>
          </a:xfrm>
          <a:prstGeom prst="rect">
            <a:avLst/>
          </a:prstGeom>
          <a:solidFill>
            <a:srgbClr val="FFCC99"/>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b="1"/>
              <a:t>B) Costi della produzione (realizzata)</a:t>
            </a:r>
          </a:p>
        </p:txBody>
      </p:sp>
      <p:sp>
        <p:nvSpPr>
          <p:cNvPr id="44037" name="Text Box 5"/>
          <p:cNvSpPr txBox="1">
            <a:spLocks noChangeArrowheads="1"/>
          </p:cNvSpPr>
          <p:nvPr/>
        </p:nvSpPr>
        <p:spPr bwMode="auto">
          <a:xfrm>
            <a:off x="214313" y="2865438"/>
            <a:ext cx="78140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b="1" dirty="0"/>
              <a:t>Differenza tra valore e costi della produzione realizzata (A-B)</a:t>
            </a:r>
          </a:p>
        </p:txBody>
      </p:sp>
      <p:sp>
        <p:nvSpPr>
          <p:cNvPr id="44038" name="Rectangle 6"/>
          <p:cNvSpPr>
            <a:spLocks noChangeArrowheads="1"/>
          </p:cNvSpPr>
          <p:nvPr/>
        </p:nvSpPr>
        <p:spPr bwMode="auto">
          <a:xfrm>
            <a:off x="214313" y="3787775"/>
            <a:ext cx="6527800" cy="347663"/>
          </a:xfrm>
          <a:prstGeom prst="rect">
            <a:avLst/>
          </a:prstGeom>
          <a:solidFill>
            <a:srgbClr val="FFB9FF"/>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lnSpc>
                <a:spcPct val="130000"/>
              </a:lnSpc>
            </a:pPr>
            <a:r>
              <a:rPr lang="it-IT" altLang="en-US" sz="2000" b="1"/>
              <a:t>C) Proventi e oneri finanziari</a:t>
            </a:r>
          </a:p>
        </p:txBody>
      </p:sp>
      <p:sp>
        <p:nvSpPr>
          <p:cNvPr id="44039" name="Text Box 7"/>
          <p:cNvSpPr txBox="1">
            <a:spLocks noChangeArrowheads="1"/>
          </p:cNvSpPr>
          <p:nvPr/>
        </p:nvSpPr>
        <p:spPr bwMode="auto">
          <a:xfrm>
            <a:off x="214313" y="4868863"/>
            <a:ext cx="56784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b="1"/>
              <a:t>Risultato prima delle imposte</a:t>
            </a:r>
          </a:p>
        </p:txBody>
      </p:sp>
      <p:sp>
        <p:nvSpPr>
          <p:cNvPr id="44040" name="Rectangle 8"/>
          <p:cNvSpPr>
            <a:spLocks noChangeArrowheads="1"/>
          </p:cNvSpPr>
          <p:nvPr/>
        </p:nvSpPr>
        <p:spPr bwMode="auto">
          <a:xfrm>
            <a:off x="214313" y="5516563"/>
            <a:ext cx="6527800" cy="300037"/>
          </a:xfrm>
          <a:prstGeom prst="rect">
            <a:avLst/>
          </a:prstGeom>
          <a:solidFill>
            <a:srgbClr val="C0C0C0">
              <a:alpha val="56862"/>
            </a:srgbClr>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b="1"/>
              <a:t>Imposte sul reddito di esercizio</a:t>
            </a:r>
          </a:p>
        </p:txBody>
      </p:sp>
      <p:sp>
        <p:nvSpPr>
          <p:cNvPr id="44041" name="Rectangle 9"/>
          <p:cNvSpPr>
            <a:spLocks noChangeArrowheads="1"/>
          </p:cNvSpPr>
          <p:nvPr/>
        </p:nvSpPr>
        <p:spPr bwMode="auto">
          <a:xfrm>
            <a:off x="214313" y="6016625"/>
            <a:ext cx="6527800" cy="398463"/>
          </a:xfrm>
          <a:prstGeom prst="rect">
            <a:avLst/>
          </a:prstGeom>
          <a:solidFill>
            <a:srgbClr val="FFCC00"/>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b="1"/>
              <a:t>Utile (perdita) di esercizio</a:t>
            </a:r>
          </a:p>
        </p:txBody>
      </p:sp>
      <p:sp>
        <p:nvSpPr>
          <p:cNvPr id="44042" name="Rectangle 10"/>
          <p:cNvSpPr>
            <a:spLocks noChangeArrowheads="1"/>
          </p:cNvSpPr>
          <p:nvPr/>
        </p:nvSpPr>
        <p:spPr bwMode="auto">
          <a:xfrm>
            <a:off x="214313" y="4287838"/>
            <a:ext cx="6527800" cy="347662"/>
          </a:xfrm>
          <a:prstGeom prst="rect">
            <a:avLst/>
          </a:prstGeom>
          <a:solidFill>
            <a:srgbClr val="FFB9FF"/>
          </a:solidFill>
          <a:ln w="9525">
            <a:solidFill>
              <a:schemeClr val="tx1"/>
            </a:solidFill>
            <a:miter lim="800000"/>
            <a:headEnd/>
            <a:tailEnd/>
          </a:ln>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lnSpc>
                <a:spcPct val="130000"/>
              </a:lnSpc>
            </a:pPr>
            <a:r>
              <a:rPr lang="it-IT" altLang="en-US" sz="2000" b="1"/>
              <a:t>D) Rettif. di valore di attività finanziarie</a:t>
            </a:r>
          </a:p>
        </p:txBody>
      </p:sp>
      <p:sp>
        <p:nvSpPr>
          <p:cNvPr id="44043" name="Text Box 12"/>
          <p:cNvSpPr txBox="1">
            <a:spLocks noChangeArrowheads="1"/>
          </p:cNvSpPr>
          <p:nvPr/>
        </p:nvSpPr>
        <p:spPr bwMode="auto">
          <a:xfrm>
            <a:off x="7005638" y="1620838"/>
            <a:ext cx="21383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t-IT" altLang="en-US" sz="2000" b="1"/>
              <a:t>Gestione tipica, accessoria e </a:t>
            </a:r>
            <a:r>
              <a:rPr lang="it-IT" altLang="en-US" sz="2000" b="1" u="sng"/>
              <a:t>straordinaria</a:t>
            </a:r>
          </a:p>
        </p:txBody>
      </p:sp>
      <p:sp>
        <p:nvSpPr>
          <p:cNvPr id="44044" name="Line 13"/>
          <p:cNvSpPr>
            <a:spLocks noChangeShapeType="1"/>
          </p:cNvSpPr>
          <p:nvPr/>
        </p:nvSpPr>
        <p:spPr bwMode="auto">
          <a:xfrm>
            <a:off x="6858000" y="1857375"/>
            <a:ext cx="287338" cy="200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44045" name="Line 14"/>
          <p:cNvSpPr>
            <a:spLocks noChangeShapeType="1"/>
          </p:cNvSpPr>
          <p:nvPr/>
        </p:nvSpPr>
        <p:spPr bwMode="auto">
          <a:xfrm flipV="1">
            <a:off x="6858000" y="2214563"/>
            <a:ext cx="287338" cy="2492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44046" name="Text Box 15"/>
          <p:cNvSpPr txBox="1">
            <a:spLocks noChangeArrowheads="1"/>
          </p:cNvSpPr>
          <p:nvPr/>
        </p:nvSpPr>
        <p:spPr bwMode="auto">
          <a:xfrm>
            <a:off x="7005638" y="3716338"/>
            <a:ext cx="21383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it-IT" altLang="en-US" sz="2000" b="1"/>
              <a:t>Gestione finanziaria</a:t>
            </a:r>
          </a:p>
        </p:txBody>
      </p:sp>
      <p:sp>
        <p:nvSpPr>
          <p:cNvPr id="44047" name="Line 16"/>
          <p:cNvSpPr>
            <a:spLocks noChangeShapeType="1"/>
          </p:cNvSpPr>
          <p:nvPr/>
        </p:nvSpPr>
        <p:spPr bwMode="auto">
          <a:xfrm>
            <a:off x="6786563" y="3859213"/>
            <a:ext cx="287337" cy="200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44048" name="Line 17"/>
          <p:cNvSpPr>
            <a:spLocks noChangeShapeType="1"/>
          </p:cNvSpPr>
          <p:nvPr/>
        </p:nvSpPr>
        <p:spPr bwMode="auto">
          <a:xfrm flipV="1">
            <a:off x="6786563" y="4144963"/>
            <a:ext cx="287337" cy="2492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44049" name="Segnaposto numero diapositiva 18"/>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8AB9AB85-AA25-41AA-88F6-D7A3DC0026E9}" type="slidenum">
              <a:rPr lang="it-IT" altLang="en-US">
                <a:solidFill>
                  <a:srgbClr val="898989"/>
                </a:solidFill>
                <a:latin typeface="Calibri" panose="020F0502020204030204" pitchFamily="34" charset="0"/>
              </a:rPr>
              <a:pPr/>
              <a:t>17</a:t>
            </a:fld>
            <a:endParaRPr lang="it-IT" altLang="en-US">
              <a:solidFill>
                <a:srgbClr val="898989"/>
              </a:solidFill>
              <a:latin typeface="Calibri" panose="020F0502020204030204" pitchFamily="34" charset="0"/>
            </a:endParaRPr>
          </a:p>
        </p:txBody>
      </p:sp>
    </p:spTree>
    <p:extLst>
      <p:ext uri="{BB962C8B-B14F-4D97-AF65-F5344CB8AC3E}">
        <p14:creationId xmlns:p14="http://schemas.microsoft.com/office/powerpoint/2010/main" val="31354182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egnaposto numero diapositiva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1D20DBB7-57EA-48C6-9977-AAEFCA232C6C}" type="slidenum">
              <a:rPr lang="it-IT" altLang="en-US">
                <a:solidFill>
                  <a:srgbClr val="898989"/>
                </a:solidFill>
                <a:latin typeface="Calibri" panose="020F0502020204030204" pitchFamily="34" charset="0"/>
              </a:rPr>
              <a:pPr/>
              <a:t>18</a:t>
            </a:fld>
            <a:endParaRPr lang="it-IT" altLang="en-US">
              <a:solidFill>
                <a:srgbClr val="898989"/>
              </a:solidFill>
              <a:latin typeface="Calibri" panose="020F0502020204030204" pitchFamily="34" charset="0"/>
            </a:endParaRPr>
          </a:p>
        </p:txBody>
      </p:sp>
      <p:sp>
        <p:nvSpPr>
          <p:cNvPr id="38915" name="Rettangolo 1"/>
          <p:cNvSpPr>
            <a:spLocks noChangeArrowheads="1"/>
          </p:cNvSpPr>
          <p:nvPr/>
        </p:nvSpPr>
        <p:spPr bwMode="auto">
          <a:xfrm>
            <a:off x="179388" y="44450"/>
            <a:ext cx="8785225" cy="679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nSpc>
                <a:spcPct val="1070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A) VALORE DELLA PRODUZIONE: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 ricavi delle vendite e delle prestazioni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2) variazioni delle rimanenze di prodotti in corso di lavorazione, semilavorati e finiti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3) variazione dei lavori in corso su ordinazione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4) incrementi di immobilizzazioni per lavori interi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5) altri ricavi e proventi (con separata indicazione dei contributi in conto esercizio)</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VALORE DELLA PRODUZIONE (A)</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B) COSTI DI PRODUZIONE: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6) per materie prime, sussidiarie, di consumo, merci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7) per servizi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8) per godimento di beni di terzi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9) per personale: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a) salari e stipendi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b) oneri sociali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c) trattamento di fine rapporto</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d) trattamento di quiescenza e simili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e) altri costi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10) ammortamento e svalutazioni: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a) ammortamento delle immobilizzazioni immateriali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b) ammortamento delle immobilizzazioni materiali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c) altre svalutazioni delle immobilizzazioni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d) svalutazioni dei crediti compresi nell'attivo circolante e nelle disponibilità liquide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11) variazioni delle rimanenze di materie prime, sussidiarie, di consumo o merci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12) accantonamento per rischi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13) altri accantonamenti</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14) oneri diversi di gestione</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COSTI DI PRODUZIONE (B)</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400" b="1">
                <a:solidFill>
                  <a:srgbClr val="000000"/>
                </a:solidFill>
                <a:latin typeface="Book Antiqua" panose="02040602050305030304" pitchFamily="18" charset="0"/>
                <a:ea typeface="Calibri" panose="020F0502020204030204" pitchFamily="34" charset="0"/>
                <a:cs typeface="Times New Roman" panose="02020603050405020304" pitchFamily="18" charset="0"/>
              </a:rPr>
              <a:t>DIFFERENZA TRA VALORE DELLA PRODUZIONE E COSTI DI PRODUZIONE </a:t>
            </a:r>
            <a:r>
              <a:rPr lang="it-IT" altLang="en-US" sz="1400">
                <a:solidFill>
                  <a:srgbClr val="000000"/>
                </a:solidFill>
                <a:latin typeface="Book Antiqua" panose="02040602050305030304" pitchFamily="18" charset="0"/>
                <a:ea typeface="Calibri" panose="020F0502020204030204" pitchFamily="34" charset="0"/>
                <a:cs typeface="Times New Roman" panose="02020603050405020304" pitchFamily="18" charset="0"/>
              </a:rPr>
              <a:t>(A - B)</a:t>
            </a:r>
            <a:endParaRPr lang="en-GB" altLang="en-US" sz="1400">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94833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egnaposto numero diapositiva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870765F0-3465-411B-8E2C-12C704B95DEA}" type="slidenum">
              <a:rPr lang="it-IT" altLang="en-US">
                <a:solidFill>
                  <a:srgbClr val="898989"/>
                </a:solidFill>
                <a:latin typeface="Calibri" panose="020F0502020204030204" pitchFamily="34" charset="0"/>
              </a:rPr>
              <a:pPr/>
              <a:t>19</a:t>
            </a:fld>
            <a:endParaRPr lang="it-IT" altLang="en-US">
              <a:solidFill>
                <a:srgbClr val="898989"/>
              </a:solidFill>
              <a:latin typeface="Calibri" panose="020F0502020204030204" pitchFamily="34" charset="0"/>
            </a:endParaRPr>
          </a:p>
        </p:txBody>
      </p:sp>
      <p:sp>
        <p:nvSpPr>
          <p:cNvPr id="39939" name="Rettangolo 1"/>
          <p:cNvSpPr>
            <a:spLocks noChangeArrowheads="1"/>
          </p:cNvSpPr>
          <p:nvPr/>
        </p:nvSpPr>
        <p:spPr bwMode="auto">
          <a:xfrm>
            <a:off x="107950" y="44450"/>
            <a:ext cx="8785225" cy="677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nSpc>
                <a:spcPct val="107000"/>
              </a:lnSpc>
            </a:pPr>
            <a:r>
              <a:rPr lang="it-IT" altLang="en-US" sz="13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PROVENTI E ONERI FINANZIARI: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15) proventi da partecipazioni (con separata indicazione di quelli da imprese controllate e collegate </a:t>
            </a: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e di quelli relativi a controllanti e ad imprese sottoposte al controllo di queste ultime</a:t>
            </a: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16) altri proventi finanziari: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da crediti iscritti nelle immobilizzazioni (con separata indicazione di quelli da imprese controllate, collegate e controllanti </a:t>
            </a: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e da imprese sottoposte al controllo di queste ultime</a:t>
            </a: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b) da titoli iscritti nelle immobilizzazioni diversi dalle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da titoli iscritti nell'attivo circolante diversi dalle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 proventi diversi (con separata indicazione di quelli da imprese controllate, collegate e controllanti </a:t>
            </a: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e da imprese sottoposte al controllo di queste ultime</a:t>
            </a: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17) interessi e oneri finanziari (con separata indicazione di quelli verso imprese controllate, collegate e controllanti)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17-bis) utili e perdite su cambi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3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PROVENTI E ONERI FINANZIARI (C)</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 RETTIFICHE DI VALORE DI ATTIVITA' </a:t>
            </a: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E PASSIVITA’ </a:t>
            </a:r>
            <a:r>
              <a:rPr lang="it-IT" altLang="en-US" sz="13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FINANZIARIE: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18) rivalutazioni: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di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b) di immobilizzazioni finanziarie che non costituiscono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di titoli iscritti nell'attivo circolante che non costituiscono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d) di strumenti finanziari derivati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19) svalutazioni: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di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b) di immobilizzazioni finanziarie che non costituiscono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di titoli iscritti nell'attivo circolante che non costituiscono partecipazioni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d) di strumenti finanziari derivati</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RETTIFICHE DI VALORE DI ATTIVITA' </a:t>
            </a: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E PASSIVITA</a:t>
            </a:r>
            <a:r>
              <a:rPr lang="it-IT" altLang="en-US" sz="13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FINANZIARIE (D)</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endPar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b="1" dirty="0">
                <a:solidFill>
                  <a:srgbClr val="FF0000"/>
                </a:solidFill>
                <a:latin typeface="Book Antiqua" panose="02040602050305030304" pitchFamily="18" charset="0"/>
                <a:ea typeface="Calibri" panose="020F0502020204030204" pitchFamily="34" charset="0"/>
                <a:cs typeface="Times New Roman" panose="02020603050405020304" pitchFamily="18" charset="0"/>
              </a:rPr>
              <a:t>[E) SOPPRESSO]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RISULTATO ANTE IMPOSTE (A-B +/-C +/-D)</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20) imposte sul reddito d'esercizio correnti, differite e anticipate</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500"/>
              </a:spcAft>
            </a:pP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21) Utile </a:t>
            </a:r>
            <a:r>
              <a:rPr lang="it-IT" altLang="en-US" sz="1300" i="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(perdite)</a:t>
            </a:r>
            <a:r>
              <a:rPr lang="it-IT" altLang="en-US" sz="130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 dell'esercizio</a:t>
            </a:r>
            <a:endParaRPr lang="en-GB" altLang="en-US" sz="1300" dirty="0">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5932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a:solidFill>
                  <a:schemeClr val="lt1"/>
                </a:solidFill>
                <a:latin typeface="Book Antiqua" panose="02040602050305030304" pitchFamily="18" charset="0"/>
                <a:ea typeface="Arial" charset="0"/>
                <a:cs typeface="Arial" charset="0"/>
              </a:rPr>
              <a:t>Il rendiconto finanziario</a:t>
            </a:r>
            <a:r>
              <a:rPr lang="it-IT" sz="1950">
                <a:solidFill>
                  <a:schemeClr val="lt1"/>
                </a:solidFill>
                <a:latin typeface="Book Antiqua" panose="02040602050305030304" pitchFamily="18" charset="0"/>
                <a:ea typeface="Arial" charset="0"/>
                <a:cs typeface="Arial" charset="0"/>
              </a:rPr>
              <a:t>: nozione</a:t>
            </a:r>
            <a:endParaRPr lang="it-IT" sz="1950" dirty="0">
              <a:solidFill>
                <a:schemeClr val="lt1"/>
              </a:solidFill>
              <a:latin typeface="Book Antiqua" panose="02040602050305030304" pitchFamily="18" charset="0"/>
              <a:ea typeface="Arial" charset="0"/>
              <a:cs typeface="Arial" charset="0"/>
            </a:endParaRPr>
          </a:p>
        </p:txBody>
      </p:sp>
      <p:sp>
        <p:nvSpPr>
          <p:cNvPr id="20483"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3818B5D9-89D2-4440-A4A9-135E36CB1E84}" type="slidenum">
              <a:rPr lang="it-IT" sz="900">
                <a:solidFill>
                  <a:srgbClr val="898989"/>
                </a:solidFill>
                <a:latin typeface="Book Antiqua" panose="02040602050305030304" pitchFamily="18" charset="0"/>
                <a:ea typeface="MS PGothic" pitchFamily="34" charset="-128"/>
              </a:rPr>
              <a:pPr algn="r"/>
              <a:t>20</a:t>
            </a:fld>
            <a:endParaRPr lang="it-IT" sz="900">
              <a:solidFill>
                <a:srgbClr val="898989"/>
              </a:solidFill>
              <a:latin typeface="Book Antiqua" panose="02040602050305030304" pitchFamily="18" charset="0"/>
              <a:ea typeface="MS PGothic" pitchFamily="34" charset="-128"/>
            </a:endParaRPr>
          </a:p>
        </p:txBody>
      </p:sp>
      <p:sp>
        <p:nvSpPr>
          <p:cNvPr id="11" name="CasellaDiTesto 10"/>
          <p:cNvSpPr txBox="1">
            <a:spLocks noChangeArrowheads="1"/>
          </p:cNvSpPr>
          <p:nvPr/>
        </p:nvSpPr>
        <p:spPr bwMode="auto">
          <a:xfrm>
            <a:off x="1600200" y="1593057"/>
            <a:ext cx="6057900" cy="992571"/>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lIns="68572" tIns="34286" rIns="68572" bIns="34286">
            <a:spAutoFit/>
          </a:bodyPr>
          <a:lstStyle/>
          <a:p>
            <a:pPr algn="just">
              <a:defRPr/>
            </a:pPr>
            <a:r>
              <a:rPr lang="it-IT" sz="1500" dirty="0">
                <a:latin typeface="Book Antiqua" panose="02040602050305030304" pitchFamily="18" charset="0"/>
                <a:cs typeface="Times New Roman" pitchFamily="18" charset="0"/>
              </a:rPr>
              <a:t>Con la locuzione </a:t>
            </a:r>
            <a:r>
              <a:rPr lang="it-IT" sz="1500" b="1" dirty="0">
                <a:latin typeface="Book Antiqua" panose="02040602050305030304" pitchFamily="18" charset="0"/>
                <a:cs typeface="Times New Roman" pitchFamily="18" charset="0"/>
              </a:rPr>
              <a:t>“rendiconto finanziario” </a:t>
            </a:r>
            <a:r>
              <a:rPr lang="it-IT" sz="1500" dirty="0">
                <a:latin typeface="Book Antiqua" panose="02040602050305030304" pitchFamily="18" charset="0"/>
                <a:cs typeface="Times New Roman" pitchFamily="18" charset="0"/>
              </a:rPr>
              <a:t>si è soliti fare riferimento ad un prospetto che presenta gli avvenimenti aziendali (flussi finanziari) che hanno determinato la variazione dell’aggregato di valori assunto come oggetto del rendiconto </a:t>
            </a:r>
          </a:p>
        </p:txBody>
      </p:sp>
      <p:sp>
        <p:nvSpPr>
          <p:cNvPr id="12" name="Freccia in giù 1"/>
          <p:cNvSpPr/>
          <p:nvPr/>
        </p:nvSpPr>
        <p:spPr bwMode="auto">
          <a:xfrm>
            <a:off x="4167188" y="3076575"/>
            <a:ext cx="809625" cy="409575"/>
          </a:xfrm>
          <a:prstGeom prst="downArrow">
            <a:avLst/>
          </a:prstGeom>
          <a:solidFill>
            <a:schemeClr val="bg1">
              <a:lumMod val="50000"/>
            </a:schemeClr>
          </a:solidFill>
          <a:ln w="9525" cap="flat" cmpd="sng" algn="ctr">
            <a:solidFill>
              <a:schemeClr val="tx1"/>
            </a:solidFill>
            <a:prstDash val="solid"/>
            <a:round/>
            <a:headEnd type="none" w="med" len="med"/>
            <a:tailEnd type="none" w="med" len="med"/>
          </a:ln>
          <a:effectLst/>
        </p:spPr>
        <p:txBody>
          <a:bodyPr lIns="68572" tIns="34286" rIns="68572" bIns="34286"/>
          <a:lstStyle/>
          <a:p>
            <a:pPr>
              <a:buFont typeface="Times New Roman" charset="0"/>
              <a:buNone/>
              <a:defRPr/>
            </a:pPr>
            <a:endParaRPr lang="it-IT" sz="1350" dirty="0">
              <a:latin typeface="Book Antiqua" panose="02040602050305030304" pitchFamily="18" charset="0"/>
            </a:endParaRPr>
          </a:p>
        </p:txBody>
      </p:sp>
      <p:sp>
        <p:nvSpPr>
          <p:cNvPr id="20486" name="CasellaDiTesto 13"/>
          <p:cNvSpPr txBox="1">
            <a:spLocks noChangeArrowheads="1"/>
          </p:cNvSpPr>
          <p:nvPr/>
        </p:nvSpPr>
        <p:spPr bwMode="auto">
          <a:xfrm>
            <a:off x="1600200" y="3829051"/>
            <a:ext cx="6229350" cy="992571"/>
          </a:xfrm>
          <a:prstGeom prst="rect">
            <a:avLst/>
          </a:prstGeom>
          <a:noFill/>
          <a:ln w="9525">
            <a:noFill/>
            <a:miter lim="800000"/>
            <a:headEnd/>
            <a:tailEnd/>
          </a:ln>
        </p:spPr>
        <p:txBody>
          <a:bodyPr lIns="68572" tIns="34286" rIns="68572" bIns="34286">
            <a:spAutoFit/>
          </a:bodyPr>
          <a:lstStyle/>
          <a:p>
            <a:r>
              <a:rPr lang="it-IT" sz="1500" i="1">
                <a:latin typeface="Book Antiqua" panose="02040602050305030304" pitchFamily="18" charset="0"/>
                <a:cs typeface="Times New Roman" pitchFamily="18" charset="0"/>
              </a:rPr>
              <a:t>Non esiste un’unica tipologia di rendiconto! </a:t>
            </a:r>
          </a:p>
          <a:p>
            <a:r>
              <a:rPr lang="it-IT" sz="1500" i="1">
                <a:latin typeface="Book Antiqua" panose="02040602050305030304" pitchFamily="18" charset="0"/>
                <a:cs typeface="Times New Roman" pitchFamily="18" charset="0"/>
              </a:rPr>
              <a:t>Variando l’aggregato oggetto del rendiconto variano, di conseguenza, gli avvenimenti aziendali che ne modificano la dimensione e che costituiscono i flussi finanziari da rappresentare all’interno dello stesso rendiconto </a:t>
            </a:r>
          </a:p>
        </p:txBody>
      </p:sp>
    </p:spTree>
    <p:extLst>
      <p:ext uri="{BB962C8B-B14F-4D97-AF65-F5344CB8AC3E}">
        <p14:creationId xmlns:p14="http://schemas.microsoft.com/office/powerpoint/2010/main" val="317924551"/>
      </p:ext>
    </p:extLst>
  </p:cSld>
  <p:clrMapOvr>
    <a:masterClrMapping/>
  </p:clrMapOvr>
  <p:transition>
    <p:strips dir="l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egnaposto numero diapositiva 1"/>
          <p:cNvSpPr>
            <a:spLocks noGrp="1"/>
          </p:cNvSpPr>
          <p:nvPr>
            <p:ph type="sldNum" sz="quarter" idx="10"/>
          </p:nvPr>
        </p:nvSpPr>
        <p:spPr bwMode="auto">
          <a:noFill/>
          <a:ln>
            <a:miter lim="800000"/>
            <a:headEnd/>
            <a:tailEnd/>
          </a:ln>
        </p:spPr>
        <p:txBody>
          <a:bodyPr/>
          <a:lstStyle/>
          <a:p>
            <a:fld id="{AEA08F0D-BDE2-4650-8610-29D1467C5FEF}" type="slidenum">
              <a:rPr lang="it-IT" smtClean="0">
                <a:latin typeface="Arial" charset="0"/>
              </a:rPr>
              <a:pPr/>
              <a:t>21</a:t>
            </a:fld>
            <a:endParaRPr lang="it-IT">
              <a:latin typeface="Arial" charset="0"/>
            </a:endParaRPr>
          </a:p>
        </p:txBody>
      </p:sp>
      <p:sp>
        <p:nvSpPr>
          <p:cNvPr id="134147"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err="1">
                <a:solidFill>
                  <a:schemeClr val="lt1"/>
                </a:solidFill>
                <a:latin typeface="Book Antiqua" panose="02040602050305030304" pitchFamily="18" charset="0"/>
                <a:ea typeface="Arial" charset="0"/>
                <a:cs typeface="Arial" charset="0"/>
              </a:rPr>
              <a:t>1</a:t>
            </a:r>
            <a:r>
              <a:rPr lang="it-IT" sz="1950" dirty="0">
                <a:solidFill>
                  <a:schemeClr val="lt1"/>
                </a:solidFill>
                <a:latin typeface="Book Antiqua" panose="02040602050305030304" pitchFamily="18" charset="0"/>
                <a:ea typeface="Arial" charset="0"/>
                <a:cs typeface="Arial" charset="0"/>
              </a:rPr>
              <a:t>. Possibili grandezze oggetto del rendiconto</a:t>
            </a:r>
          </a:p>
        </p:txBody>
      </p:sp>
      <p:sp>
        <p:nvSpPr>
          <p:cNvPr id="22532" name="Segnaposto numero diapositiva 5"/>
          <p:cNvSpPr txBox="1">
            <a:spLocks/>
          </p:cNvSpPr>
          <p:nvPr/>
        </p:nvSpPr>
        <p:spPr bwMode="auto">
          <a:xfrm>
            <a:off x="6094055" y="6265068"/>
            <a:ext cx="1600200" cy="273844"/>
          </a:xfrm>
          <a:prstGeom prst="rect">
            <a:avLst/>
          </a:prstGeom>
          <a:noFill/>
          <a:ln w="9525">
            <a:noFill/>
            <a:miter lim="800000"/>
            <a:headEnd/>
            <a:tailEnd/>
          </a:ln>
        </p:spPr>
        <p:txBody>
          <a:bodyPr anchor="ctr"/>
          <a:lstStyle/>
          <a:p>
            <a:pPr algn="r"/>
            <a:fld id="{99448C49-DFCA-4D3B-A519-C3D8EE0ACEFD}" type="slidenum">
              <a:rPr lang="it-IT" sz="1000">
                <a:solidFill>
                  <a:srgbClr val="898989"/>
                </a:solidFill>
                <a:latin typeface="Calibri" pitchFamily="34" charset="0"/>
                <a:ea typeface="MS PGothic" pitchFamily="34" charset="-128"/>
              </a:rPr>
              <a:pPr algn="r"/>
              <a:t>21</a:t>
            </a:fld>
            <a:endParaRPr lang="it-IT" sz="1000">
              <a:solidFill>
                <a:srgbClr val="898989"/>
              </a:solidFill>
              <a:latin typeface="Calibri" pitchFamily="34" charset="0"/>
              <a:ea typeface="MS PGothic" pitchFamily="34" charset="-128"/>
            </a:endParaRPr>
          </a:p>
        </p:txBody>
      </p:sp>
      <p:sp>
        <p:nvSpPr>
          <p:cNvPr id="19" name="CasellaDiTesto 18"/>
          <p:cNvSpPr txBox="1">
            <a:spLocks noChangeArrowheads="1"/>
          </p:cNvSpPr>
          <p:nvPr/>
        </p:nvSpPr>
        <p:spPr bwMode="auto">
          <a:xfrm>
            <a:off x="1304925" y="2537223"/>
            <a:ext cx="1323975" cy="561684"/>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defPPr>
              <a:defRPr lang="it-IT"/>
            </a:defPPr>
            <a:lvl1pPr>
              <a:defRPr sz="1200" b="1">
                <a:solidFill>
                  <a:srgbClr val="FFFFFF"/>
                </a:solidFill>
                <a:latin typeface="Times New Roman" pitchFamily="18" charset="0"/>
                <a:cs typeface="Times New Roman" pitchFamily="18" charset="0"/>
              </a:defRPr>
            </a:lvl1pPr>
          </a:lstStyle>
          <a:p>
            <a:pPr marL="177800" indent="-177800"/>
            <a:r>
              <a:rPr lang="it-IT" sz="1600" dirty="0">
                <a:latin typeface="Book Antiqua" panose="02040602050305030304" pitchFamily="18" charset="0"/>
              </a:rPr>
              <a:t>a) Oggetti semplici</a:t>
            </a:r>
          </a:p>
        </p:txBody>
      </p:sp>
      <p:sp>
        <p:nvSpPr>
          <p:cNvPr id="20" name="CasellaDiTesto 19"/>
          <p:cNvSpPr txBox="1">
            <a:spLocks noChangeArrowheads="1"/>
          </p:cNvSpPr>
          <p:nvPr/>
        </p:nvSpPr>
        <p:spPr bwMode="auto">
          <a:xfrm>
            <a:off x="1304925" y="3613547"/>
            <a:ext cx="1323975" cy="561684"/>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defPPr>
              <a:defRPr lang="it-IT"/>
            </a:defPPr>
            <a:lvl1pPr marL="177800" indent="-177800">
              <a:defRPr sz="1400" b="1">
                <a:solidFill>
                  <a:srgbClr val="FFFFFF"/>
                </a:solidFill>
                <a:latin typeface="Times New Roman" pitchFamily="18" charset="0"/>
                <a:cs typeface="Times New Roman" pitchFamily="18" charset="0"/>
              </a:defRPr>
            </a:lvl1pPr>
          </a:lstStyle>
          <a:p>
            <a:r>
              <a:rPr lang="it-IT" sz="1600" dirty="0">
                <a:latin typeface="Book Antiqua" panose="02040602050305030304" pitchFamily="18" charset="0"/>
              </a:rPr>
              <a:t>b) Oggetti composti</a:t>
            </a:r>
          </a:p>
        </p:txBody>
      </p:sp>
      <p:sp>
        <p:nvSpPr>
          <p:cNvPr id="21" name="CasellaDiTesto 20"/>
          <p:cNvSpPr txBox="1">
            <a:spLocks noChangeArrowheads="1"/>
          </p:cNvSpPr>
          <p:nvPr/>
        </p:nvSpPr>
        <p:spPr bwMode="auto">
          <a:xfrm>
            <a:off x="1288257" y="4768871"/>
            <a:ext cx="1302544" cy="561684"/>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defPPr>
              <a:defRPr lang="it-IT"/>
            </a:defPPr>
            <a:lvl1pPr marL="177800" indent="-177800">
              <a:defRPr sz="1400" b="1">
                <a:solidFill>
                  <a:srgbClr val="FFFFFF"/>
                </a:solidFill>
                <a:latin typeface="Times New Roman" pitchFamily="18" charset="0"/>
                <a:cs typeface="Times New Roman" pitchFamily="18" charset="0"/>
              </a:defRPr>
            </a:lvl1pPr>
          </a:lstStyle>
          <a:p>
            <a:r>
              <a:rPr lang="it-IT" sz="1600" dirty="0">
                <a:latin typeface="Book Antiqua" panose="02040602050305030304" pitchFamily="18" charset="0"/>
              </a:rPr>
              <a:t>c) Oggetti complessi</a:t>
            </a:r>
          </a:p>
        </p:txBody>
      </p:sp>
      <p:sp>
        <p:nvSpPr>
          <p:cNvPr id="22" name="CasellaDiTesto 21"/>
          <p:cNvSpPr txBox="1"/>
          <p:nvPr/>
        </p:nvSpPr>
        <p:spPr>
          <a:xfrm>
            <a:off x="3065860" y="2571751"/>
            <a:ext cx="2571748" cy="388688"/>
          </a:xfrm>
          <a:prstGeom prst="rect">
            <a:avLst/>
          </a:prstGeom>
          <a:no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lIns="68572" tIns="34286" rIns="68572" bIns="34286">
            <a:spAutoFit/>
          </a:bodyPr>
          <a:lstStyle/>
          <a:p>
            <a:pPr algn="just">
              <a:lnSpc>
                <a:spcPts val="1247"/>
              </a:lnSpc>
              <a:defRPr/>
            </a:pPr>
            <a:r>
              <a:rPr lang="it-IT" sz="1400" i="1" dirty="0">
                <a:solidFill>
                  <a:schemeClr val="tx1"/>
                </a:solidFill>
                <a:latin typeface="Book Antiqua" panose="02040602050305030304" pitchFamily="18" charset="0"/>
                <a:cs typeface="Times New Roman" pitchFamily="18" charset="0"/>
              </a:rPr>
              <a:t>Formati da un </a:t>
            </a:r>
            <a:r>
              <a:rPr lang="it-IT" sz="1400" i="1" dirty="0">
                <a:solidFill>
                  <a:srgbClr val="FF0000"/>
                </a:solidFill>
                <a:latin typeface="Book Antiqua" panose="02040602050305030304" pitchFamily="18" charset="0"/>
                <a:cs typeface="Times New Roman" pitchFamily="18" charset="0"/>
              </a:rPr>
              <a:t>unico elemento </a:t>
            </a:r>
            <a:r>
              <a:rPr lang="it-IT" sz="1400" i="1" dirty="0">
                <a:solidFill>
                  <a:schemeClr val="tx1"/>
                </a:solidFill>
                <a:latin typeface="Book Antiqua" panose="02040602050305030304" pitchFamily="18" charset="0"/>
                <a:cs typeface="Times New Roman" pitchFamily="18" charset="0"/>
              </a:rPr>
              <a:t>patrimoniale (es. la cassa)</a:t>
            </a:r>
          </a:p>
        </p:txBody>
      </p:sp>
      <p:sp>
        <p:nvSpPr>
          <p:cNvPr id="23" name="CasellaDiTesto 22"/>
          <p:cNvSpPr txBox="1"/>
          <p:nvPr/>
        </p:nvSpPr>
        <p:spPr>
          <a:xfrm>
            <a:off x="3068837" y="3176688"/>
            <a:ext cx="2588417" cy="1304003"/>
          </a:xfrm>
          <a:prstGeom prst="rect">
            <a:avLst/>
          </a:prstGeom>
          <a:no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lIns="68572" tIns="34286" rIns="68572" bIns="34286">
            <a:spAutoFit/>
          </a:bodyPr>
          <a:lstStyle/>
          <a:p>
            <a:pPr algn="just">
              <a:lnSpc>
                <a:spcPts val="1247"/>
              </a:lnSpc>
              <a:defRPr/>
            </a:pPr>
            <a:r>
              <a:rPr lang="it-IT" sz="1400" i="1" dirty="0">
                <a:solidFill>
                  <a:schemeClr val="tx1"/>
                </a:solidFill>
                <a:latin typeface="Book Antiqua" panose="02040602050305030304" pitchFamily="18" charset="0"/>
                <a:cs typeface="Times New Roman" pitchFamily="18" charset="0"/>
              </a:rPr>
              <a:t>Formati dalla somma di </a:t>
            </a:r>
            <a:r>
              <a:rPr lang="it-IT" sz="1400" i="1" dirty="0">
                <a:solidFill>
                  <a:srgbClr val="FF0000"/>
                </a:solidFill>
                <a:latin typeface="Book Antiqua" panose="02040602050305030304" pitchFamily="18" charset="0"/>
                <a:cs typeface="Times New Roman" pitchFamily="18" charset="0"/>
              </a:rPr>
              <a:t>due o più elementi patrimoniali </a:t>
            </a:r>
            <a:r>
              <a:rPr lang="it-IT" sz="1400" i="1" dirty="0">
                <a:solidFill>
                  <a:schemeClr val="tx1"/>
                </a:solidFill>
                <a:latin typeface="Book Antiqua" panose="02040602050305030304" pitchFamily="18" charset="0"/>
                <a:cs typeface="Times New Roman" pitchFamily="18" charset="0"/>
              </a:rPr>
              <a:t>iscritti nella </a:t>
            </a:r>
            <a:r>
              <a:rPr lang="it-IT" sz="1400" i="1" dirty="0">
                <a:solidFill>
                  <a:srgbClr val="FF0000"/>
                </a:solidFill>
                <a:latin typeface="Book Antiqua" panose="02040602050305030304" pitchFamily="18" charset="0"/>
                <a:cs typeface="Times New Roman" pitchFamily="18" charset="0"/>
              </a:rPr>
              <a:t>stessa sezione </a:t>
            </a:r>
            <a:r>
              <a:rPr lang="it-IT" sz="1400" i="1" dirty="0">
                <a:solidFill>
                  <a:schemeClr val="tx1"/>
                </a:solidFill>
                <a:latin typeface="Book Antiqua" panose="02040602050305030304" pitchFamily="18" charset="0"/>
                <a:cs typeface="Times New Roman" pitchFamily="18" charset="0"/>
              </a:rPr>
              <a:t>dello S.P. (es. disponibilità liquide e mezzi a queste equivalenti ossia la somma algebrica delle voci “cassa”, “banca” e titoli a breve prontamente liquidabili)</a:t>
            </a:r>
          </a:p>
        </p:txBody>
      </p:sp>
      <p:sp>
        <p:nvSpPr>
          <p:cNvPr id="24" name="CasellaDiTesto 23"/>
          <p:cNvSpPr txBox="1"/>
          <p:nvPr/>
        </p:nvSpPr>
        <p:spPr>
          <a:xfrm>
            <a:off x="3049191" y="4617662"/>
            <a:ext cx="2588417" cy="996227"/>
          </a:xfrm>
          <a:prstGeom prst="rect">
            <a:avLst/>
          </a:prstGeom>
          <a:no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lIns="68572" tIns="34286" rIns="68572" bIns="34286">
            <a:spAutoFit/>
          </a:bodyPr>
          <a:lstStyle/>
          <a:p>
            <a:pPr algn="just">
              <a:lnSpc>
                <a:spcPts val="1247"/>
              </a:lnSpc>
              <a:defRPr/>
            </a:pPr>
            <a:r>
              <a:rPr lang="it-IT" sz="1400" i="1">
                <a:solidFill>
                  <a:schemeClr val="tx1"/>
                </a:solidFill>
                <a:latin typeface="Book Antiqua" panose="02040602050305030304" pitchFamily="18" charset="0"/>
                <a:cs typeface="Times New Roman" pitchFamily="18" charset="0"/>
              </a:rPr>
              <a:t>Formati dalla </a:t>
            </a:r>
            <a:r>
              <a:rPr lang="it-IT" sz="1400" i="1">
                <a:solidFill>
                  <a:srgbClr val="FF0000"/>
                </a:solidFill>
                <a:latin typeface="Book Antiqua" panose="02040602050305030304" pitchFamily="18" charset="0"/>
                <a:cs typeface="Times New Roman" pitchFamily="18" charset="0"/>
              </a:rPr>
              <a:t>somma algebrica di componenti patrimoniali attivi e passivi</a:t>
            </a:r>
            <a:r>
              <a:rPr lang="it-IT" sz="1400" i="1">
                <a:solidFill>
                  <a:schemeClr val="tx1"/>
                </a:solidFill>
                <a:latin typeface="Book Antiqua" panose="02040602050305030304" pitchFamily="18" charset="0"/>
                <a:cs typeface="Times New Roman" pitchFamily="18" charset="0"/>
              </a:rPr>
              <a:t> (es. il capitale circolante netto, ossia la differenza tra attività correnti e passività correnti)</a:t>
            </a:r>
          </a:p>
        </p:txBody>
      </p:sp>
      <p:sp>
        <p:nvSpPr>
          <p:cNvPr id="25" name="Freccia destra 24"/>
          <p:cNvSpPr>
            <a:spLocks noChangeArrowheads="1"/>
          </p:cNvSpPr>
          <p:nvPr/>
        </p:nvSpPr>
        <p:spPr bwMode="auto">
          <a:xfrm>
            <a:off x="2743200" y="2664619"/>
            <a:ext cx="285750" cy="22860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26" name="Freccia destra 25"/>
          <p:cNvSpPr>
            <a:spLocks noChangeArrowheads="1"/>
          </p:cNvSpPr>
          <p:nvPr/>
        </p:nvSpPr>
        <p:spPr bwMode="auto">
          <a:xfrm>
            <a:off x="2743200" y="3714750"/>
            <a:ext cx="285750" cy="22860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27" name="Freccia destra 26"/>
          <p:cNvSpPr>
            <a:spLocks noChangeArrowheads="1"/>
          </p:cNvSpPr>
          <p:nvPr/>
        </p:nvSpPr>
        <p:spPr bwMode="auto">
          <a:xfrm>
            <a:off x="2726531" y="4883171"/>
            <a:ext cx="285750" cy="22860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22542" name="Angolo ripiegato 28"/>
          <p:cNvSpPr>
            <a:spLocks noChangeArrowheads="1"/>
          </p:cNvSpPr>
          <p:nvPr/>
        </p:nvSpPr>
        <p:spPr bwMode="auto">
          <a:xfrm>
            <a:off x="1292128" y="2032106"/>
            <a:ext cx="4572000" cy="285750"/>
          </a:xfrm>
          <a:prstGeom prst="foldedCorner">
            <a:avLst>
              <a:gd name="adj" fmla="val 16667"/>
            </a:avLst>
          </a:prstGeom>
          <a:solidFill>
            <a:srgbClr val="6699FF">
              <a:alpha val="18823"/>
            </a:srgbClr>
          </a:solidFill>
          <a:ln w="9525">
            <a:solidFill>
              <a:schemeClr val="tx1"/>
            </a:solidFill>
            <a:round/>
            <a:headEnd/>
            <a:tailEnd/>
          </a:ln>
        </p:spPr>
        <p:txBody>
          <a:bodyPr/>
          <a:lstStyle/>
          <a:p>
            <a:pPr algn="ctr"/>
            <a:r>
              <a:rPr lang="it-IT" sz="1400">
                <a:latin typeface="Book Antiqua" panose="02040602050305030304" pitchFamily="18" charset="0"/>
                <a:cs typeface="Times New Roman" pitchFamily="18" charset="0"/>
              </a:rPr>
              <a:t>Dottrina</a:t>
            </a:r>
            <a:endParaRPr lang="it-IT" sz="1400">
              <a:latin typeface="Book Antiqua" panose="02040602050305030304" pitchFamily="18" charset="0"/>
            </a:endParaRPr>
          </a:p>
        </p:txBody>
      </p:sp>
      <p:sp>
        <p:nvSpPr>
          <p:cNvPr id="22543" name="Angolo ripiegato 29"/>
          <p:cNvSpPr>
            <a:spLocks noChangeArrowheads="1"/>
          </p:cNvSpPr>
          <p:nvPr/>
        </p:nvSpPr>
        <p:spPr bwMode="auto">
          <a:xfrm>
            <a:off x="5980265" y="2022702"/>
            <a:ext cx="1889522" cy="270272"/>
          </a:xfrm>
          <a:prstGeom prst="foldedCorner">
            <a:avLst>
              <a:gd name="adj" fmla="val 16667"/>
            </a:avLst>
          </a:prstGeom>
          <a:solidFill>
            <a:srgbClr val="6699FF">
              <a:alpha val="18823"/>
            </a:srgbClr>
          </a:solidFill>
          <a:ln w="9525">
            <a:solidFill>
              <a:schemeClr val="tx1"/>
            </a:solidFill>
            <a:round/>
            <a:headEnd/>
            <a:tailEnd/>
          </a:ln>
        </p:spPr>
        <p:txBody>
          <a:bodyPr/>
          <a:lstStyle/>
          <a:p>
            <a:pPr algn="ctr"/>
            <a:r>
              <a:rPr lang="it-IT" sz="1400">
                <a:latin typeface="Book Antiqua" panose="02040602050305030304" pitchFamily="18" charset="0"/>
                <a:cs typeface="Times New Roman" pitchFamily="18" charset="0"/>
              </a:rPr>
              <a:t>Prassi</a:t>
            </a:r>
            <a:endParaRPr lang="it-IT" sz="1400">
              <a:solidFill>
                <a:srgbClr val="FF0000"/>
              </a:solidFill>
              <a:latin typeface="Book Antiqua" panose="02040602050305030304" pitchFamily="18" charset="0"/>
            </a:endParaRPr>
          </a:p>
        </p:txBody>
      </p:sp>
      <p:sp>
        <p:nvSpPr>
          <p:cNvPr id="31" name="CasellaDiTesto 30"/>
          <p:cNvSpPr txBox="1"/>
          <p:nvPr/>
        </p:nvSpPr>
        <p:spPr>
          <a:xfrm>
            <a:off x="6172200" y="4568429"/>
            <a:ext cx="1543050" cy="388688"/>
          </a:xfrm>
          <a:prstGeom prst="rect">
            <a:avLst/>
          </a:prstGeom>
          <a:solidFill>
            <a:srgbClr val="FFFFCC"/>
          </a:solid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lIns="68572" tIns="34286" rIns="68572" bIns="34286">
            <a:spAutoFit/>
          </a:bodyPr>
          <a:lstStyle/>
          <a:p>
            <a:pPr algn="ctr">
              <a:lnSpc>
                <a:spcPts val="1247"/>
              </a:lnSpc>
              <a:defRPr/>
            </a:pPr>
            <a:r>
              <a:rPr lang="it-IT" sz="1400" i="1">
                <a:solidFill>
                  <a:schemeClr val="tx1"/>
                </a:solidFill>
                <a:latin typeface="Book Antiqua" panose="02040602050305030304" pitchFamily="18" charset="0"/>
                <a:cs typeface="Times New Roman" pitchFamily="18" charset="0"/>
              </a:rPr>
              <a:t>Capitale circolante netto</a:t>
            </a:r>
          </a:p>
        </p:txBody>
      </p:sp>
      <p:sp>
        <p:nvSpPr>
          <p:cNvPr id="22545" name="CasellaDiTesto 31"/>
          <p:cNvSpPr txBox="1">
            <a:spLocks noChangeArrowheads="1"/>
          </p:cNvSpPr>
          <p:nvPr/>
        </p:nvSpPr>
        <p:spPr bwMode="auto">
          <a:xfrm>
            <a:off x="6081581" y="5029200"/>
            <a:ext cx="1257300" cy="718338"/>
          </a:xfrm>
          <a:prstGeom prst="rect">
            <a:avLst/>
          </a:prstGeom>
          <a:noFill/>
          <a:ln w="9525">
            <a:noFill/>
            <a:miter lim="800000"/>
            <a:headEnd/>
            <a:tailEnd/>
          </a:ln>
        </p:spPr>
        <p:txBody>
          <a:bodyPr>
            <a:spAutoFit/>
          </a:bodyPr>
          <a:lstStyle/>
          <a:p>
            <a:pPr>
              <a:lnSpc>
                <a:spcPts val="1247"/>
              </a:lnSpc>
            </a:pPr>
            <a:r>
              <a:rPr lang="it-IT" sz="1400">
                <a:solidFill>
                  <a:srgbClr val="000000"/>
                </a:solidFill>
                <a:latin typeface="Book Antiqua" panose="02040602050305030304" pitchFamily="18" charset="0"/>
                <a:cs typeface="Times New Roman" pitchFamily="18" charset="0"/>
              </a:rPr>
              <a:t>Prevalente sino alla metà degli anni ‘80</a:t>
            </a:r>
          </a:p>
        </p:txBody>
      </p:sp>
      <p:sp>
        <p:nvSpPr>
          <p:cNvPr id="33" name="CasellaDiTesto 32"/>
          <p:cNvSpPr txBox="1"/>
          <p:nvPr/>
        </p:nvSpPr>
        <p:spPr>
          <a:xfrm>
            <a:off x="6115049" y="2571751"/>
            <a:ext cx="1724025" cy="234800"/>
          </a:xfrm>
          <a:prstGeom prst="rect">
            <a:avLst/>
          </a:prstGeom>
          <a:solidFill>
            <a:srgbClr val="FFFFCC"/>
          </a:solid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wrap="square" lIns="68572" tIns="34286" rIns="68572" bIns="34286">
            <a:spAutoFit/>
          </a:bodyPr>
          <a:lstStyle/>
          <a:p>
            <a:pPr algn="ctr">
              <a:lnSpc>
                <a:spcPts val="1247"/>
              </a:lnSpc>
              <a:defRPr/>
            </a:pPr>
            <a:r>
              <a:rPr lang="it-IT" sz="1400" i="1">
                <a:solidFill>
                  <a:schemeClr val="tx1"/>
                </a:solidFill>
                <a:latin typeface="Book Antiqua" panose="02040602050305030304" pitchFamily="18" charset="0"/>
                <a:cs typeface="Times New Roman" pitchFamily="18" charset="0"/>
              </a:rPr>
              <a:t>Disponibilità liquide</a:t>
            </a:r>
          </a:p>
        </p:txBody>
      </p:sp>
      <p:sp>
        <p:nvSpPr>
          <p:cNvPr id="22547" name="CasellaDiTesto 33"/>
          <p:cNvSpPr txBox="1">
            <a:spLocks noChangeArrowheads="1"/>
          </p:cNvSpPr>
          <p:nvPr/>
        </p:nvSpPr>
        <p:spPr bwMode="auto">
          <a:xfrm>
            <a:off x="6057900" y="2914651"/>
            <a:ext cx="1885950" cy="1333891"/>
          </a:xfrm>
          <a:prstGeom prst="rect">
            <a:avLst/>
          </a:prstGeom>
          <a:noFill/>
          <a:ln w="9525">
            <a:noFill/>
            <a:miter lim="800000"/>
            <a:headEnd/>
            <a:tailEnd/>
          </a:ln>
        </p:spPr>
        <p:txBody>
          <a:bodyPr>
            <a:spAutoFit/>
          </a:bodyPr>
          <a:lstStyle/>
          <a:p>
            <a:pPr algn="just">
              <a:lnSpc>
                <a:spcPts val="1247"/>
              </a:lnSpc>
            </a:pPr>
            <a:r>
              <a:rPr lang="it-IT" sz="1400">
                <a:solidFill>
                  <a:srgbClr val="000000"/>
                </a:solidFill>
                <a:latin typeface="Book Antiqua" panose="02040602050305030304" pitchFamily="18" charset="0"/>
                <a:cs typeface="Times New Roman" pitchFamily="18" charset="0"/>
              </a:rPr>
              <a:t>Prevalente dall’emanazione </a:t>
            </a:r>
          </a:p>
          <a:p>
            <a:pPr algn="just">
              <a:lnSpc>
                <a:spcPts val="1247"/>
              </a:lnSpc>
              <a:buFont typeface="Arial" charset="0"/>
              <a:buChar char="•"/>
            </a:pPr>
            <a:r>
              <a:rPr lang="it-IT" sz="1400">
                <a:solidFill>
                  <a:srgbClr val="000000"/>
                </a:solidFill>
                <a:latin typeface="Book Antiqua" panose="02040602050305030304" pitchFamily="18" charset="0"/>
                <a:cs typeface="Times New Roman" pitchFamily="18" charset="0"/>
              </a:rPr>
              <a:t> della nuova versione dello SFAS 95 (USA)</a:t>
            </a:r>
          </a:p>
          <a:p>
            <a:pPr>
              <a:lnSpc>
                <a:spcPts val="1247"/>
              </a:lnSpc>
              <a:buFont typeface="Arial" charset="0"/>
              <a:buChar char="•"/>
            </a:pPr>
            <a:r>
              <a:rPr lang="it-IT" sz="1400">
                <a:solidFill>
                  <a:srgbClr val="000000"/>
                </a:solidFill>
                <a:latin typeface="Book Antiqua" panose="02040602050305030304" pitchFamily="18" charset="0"/>
                <a:cs typeface="Times New Roman" pitchFamily="18" charset="0"/>
              </a:rPr>
              <a:t> del FRS 1 (UK)</a:t>
            </a:r>
          </a:p>
          <a:p>
            <a:pPr>
              <a:lnSpc>
                <a:spcPts val="1247"/>
              </a:lnSpc>
              <a:buFont typeface="Arial" charset="0"/>
              <a:buChar char="•"/>
            </a:pPr>
            <a:r>
              <a:rPr lang="it-IT" sz="1400">
                <a:solidFill>
                  <a:srgbClr val="000000"/>
                </a:solidFill>
                <a:latin typeface="Book Antiqua" panose="02040602050305030304" pitchFamily="18" charset="0"/>
                <a:cs typeface="Times New Roman" pitchFamily="18" charset="0"/>
              </a:rPr>
              <a:t> dello IAS 7 (livello internazionale)</a:t>
            </a:r>
          </a:p>
        </p:txBody>
      </p:sp>
      <p:sp>
        <p:nvSpPr>
          <p:cNvPr id="37" name="Freccia sinistra 36"/>
          <p:cNvSpPr>
            <a:spLocks noChangeArrowheads="1"/>
          </p:cNvSpPr>
          <p:nvPr/>
        </p:nvSpPr>
        <p:spPr bwMode="auto">
          <a:xfrm>
            <a:off x="5735137" y="2627086"/>
            <a:ext cx="228600" cy="171450"/>
          </a:xfrm>
          <a:prstGeom prst="leftArrow">
            <a:avLst>
              <a:gd name="adj1" fmla="val 50000"/>
              <a:gd name="adj2" fmla="val 50000"/>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38" name="Freccia sinistra 37"/>
          <p:cNvSpPr>
            <a:spLocks noChangeArrowheads="1"/>
          </p:cNvSpPr>
          <p:nvPr/>
        </p:nvSpPr>
        <p:spPr bwMode="auto">
          <a:xfrm>
            <a:off x="5734399" y="4826021"/>
            <a:ext cx="228600" cy="171450"/>
          </a:xfrm>
          <a:prstGeom prst="leftArrow">
            <a:avLst>
              <a:gd name="adj1" fmla="val 50000"/>
              <a:gd name="adj2" fmla="val 50000"/>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22550" name="Rettangolo 38"/>
          <p:cNvSpPr>
            <a:spLocks noChangeArrowheads="1"/>
          </p:cNvSpPr>
          <p:nvPr/>
        </p:nvSpPr>
        <p:spPr bwMode="auto">
          <a:xfrm>
            <a:off x="6019801" y="2292974"/>
            <a:ext cx="1889522" cy="3292340"/>
          </a:xfrm>
          <a:prstGeom prst="rect">
            <a:avLst/>
          </a:prstGeom>
          <a:solidFill>
            <a:schemeClr val="accent1">
              <a:alpha val="0"/>
            </a:schemeClr>
          </a:solidFill>
          <a:ln w="9525">
            <a:solidFill>
              <a:schemeClr val="tx1"/>
            </a:solidFill>
            <a:round/>
            <a:headEnd/>
            <a:tailEnd/>
          </a:ln>
        </p:spPr>
        <p:txBody>
          <a:bodyPr/>
          <a:lstStyle/>
          <a:p>
            <a:endParaRPr lang="it-IT" sz="1400" dirty="0">
              <a:latin typeface="Book Antiqua" panose="02040602050305030304" pitchFamily="18" charset="0"/>
            </a:endParaRPr>
          </a:p>
        </p:txBody>
      </p:sp>
      <p:sp>
        <p:nvSpPr>
          <p:cNvPr id="30" name="Freccia sinistra 36"/>
          <p:cNvSpPr>
            <a:spLocks noChangeArrowheads="1"/>
          </p:cNvSpPr>
          <p:nvPr/>
        </p:nvSpPr>
        <p:spPr bwMode="auto">
          <a:xfrm>
            <a:off x="5741737" y="3808664"/>
            <a:ext cx="228600" cy="171450"/>
          </a:xfrm>
          <a:prstGeom prst="leftArrow">
            <a:avLst>
              <a:gd name="adj1" fmla="val 50000"/>
              <a:gd name="adj2" fmla="val 50000"/>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a:lstStyle/>
          <a:p>
            <a:pPr>
              <a:buFont typeface="Times New Roman" charset="0"/>
              <a:buNone/>
              <a:defRPr/>
            </a:pPr>
            <a:endParaRPr lang="it-IT" sz="1400">
              <a:latin typeface="Book Antiqua" panose="02040602050305030304" pitchFamily="18" charset="0"/>
            </a:endParaRPr>
          </a:p>
        </p:txBody>
      </p:sp>
    </p:spTree>
    <p:extLst>
      <p:ext uri="{BB962C8B-B14F-4D97-AF65-F5344CB8AC3E}">
        <p14:creationId xmlns:p14="http://schemas.microsoft.com/office/powerpoint/2010/main" val="2522536823"/>
      </p:ext>
    </p:extLst>
  </p:cSld>
  <p:clrMapOvr>
    <a:masterClrMapping/>
  </p:clrMapOvr>
  <p:transition>
    <p:strips dir="l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anose="02040602050305030304" pitchFamily="18" charset="0"/>
                <a:cs typeface="Arial" pitchFamily="34" charset="0"/>
              </a:rPr>
              <a:t>2. </a:t>
            </a:r>
            <a:r>
              <a:rPr lang="it-IT" sz="1875">
                <a:solidFill>
                  <a:srgbClr val="FFFFFF"/>
                </a:solidFill>
                <a:latin typeface="Book Antiqua" pitchFamily="18" charset="0"/>
                <a:cs typeface="Arial" pitchFamily="34" charset="0"/>
              </a:rPr>
              <a:t>Classifichiamo gli eventi aziendali che determinano</a:t>
            </a:r>
          </a:p>
          <a:p>
            <a:pPr algn="ctr" hangingPunct="1">
              <a:lnSpc>
                <a:spcPct val="70000"/>
              </a:lnSpc>
              <a:defRPr/>
            </a:pPr>
            <a:r>
              <a:rPr lang="it-IT" sz="1875">
                <a:solidFill>
                  <a:srgbClr val="FFFFFF"/>
                </a:solidFill>
                <a:latin typeface="Book Antiqua" pitchFamily="18" charset="0"/>
                <a:cs typeface="Arial" pitchFamily="34" charset="0"/>
              </a:rPr>
              <a:t>variazioni nell’aggregato oggetto del rendiconto</a:t>
            </a:r>
          </a:p>
        </p:txBody>
      </p:sp>
      <p:sp>
        <p:nvSpPr>
          <p:cNvPr id="23555"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1ECAF9E4-968E-49B0-B72C-BD6990B1023B}" type="slidenum">
              <a:rPr lang="it-IT" sz="900">
                <a:solidFill>
                  <a:srgbClr val="898989"/>
                </a:solidFill>
                <a:latin typeface="Book Antiqua" panose="02040602050305030304" pitchFamily="18" charset="0"/>
                <a:ea typeface="MS PGothic" pitchFamily="34" charset="-128"/>
              </a:rPr>
              <a:pPr algn="r"/>
              <a:t>22</a:t>
            </a:fld>
            <a:endParaRPr lang="it-IT" sz="900">
              <a:solidFill>
                <a:srgbClr val="898989"/>
              </a:solidFill>
              <a:latin typeface="Book Antiqua" panose="02040602050305030304" pitchFamily="18" charset="0"/>
              <a:ea typeface="MS PGothic" pitchFamily="34" charset="-128"/>
            </a:endParaRPr>
          </a:p>
        </p:txBody>
      </p:sp>
      <p:sp>
        <p:nvSpPr>
          <p:cNvPr id="14" name="Rettangolo 13"/>
          <p:cNvSpPr>
            <a:spLocks noChangeArrowheads="1"/>
          </p:cNvSpPr>
          <p:nvPr/>
        </p:nvSpPr>
        <p:spPr bwMode="auto">
          <a:xfrm>
            <a:off x="1525190" y="5211365"/>
            <a:ext cx="1863329" cy="1146460"/>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defRPr/>
            </a:pPr>
            <a:r>
              <a:rPr lang="it-IT" sz="1400" b="1" dirty="0">
                <a:solidFill>
                  <a:srgbClr val="FFFFFF"/>
                </a:solidFill>
                <a:effectLst>
                  <a:outerShdw blurRad="38100" dist="38100" dir="2700000" algn="tl">
                    <a:srgbClr val="808080"/>
                  </a:outerShdw>
                </a:effectLst>
                <a:latin typeface="Book Antiqua" panose="02040602050305030304" pitchFamily="18" charset="0"/>
                <a:cs typeface="Times New Roman" pitchFamily="18" charset="0"/>
              </a:rPr>
              <a:t>C) </a:t>
            </a:r>
            <a:r>
              <a:rPr lang="it-IT" sz="1400" b="1" dirty="0">
                <a:solidFill>
                  <a:srgbClr val="FFFFFF"/>
                </a:solidFill>
                <a:latin typeface="Book Antiqua" panose="02040602050305030304" pitchFamily="18" charset="0"/>
                <a:cs typeface="Times New Roman" pitchFamily="18" charset="0"/>
              </a:rPr>
              <a:t>Flussi finanziari derivanti dallo svolgimento dell’attività di finanziamento</a:t>
            </a:r>
            <a:endParaRPr lang="it-IT" sz="1400" b="1" dirty="0">
              <a:solidFill>
                <a:srgbClr val="FFFFFF"/>
              </a:solidFill>
              <a:effectLst>
                <a:outerShdw blurRad="38100" dist="38100" dir="2700000" algn="tl">
                  <a:srgbClr val="808080"/>
                </a:outerShdw>
              </a:effectLst>
              <a:latin typeface="Book Antiqua" panose="02040602050305030304" pitchFamily="18" charset="0"/>
              <a:cs typeface="Times New Roman" pitchFamily="18" charset="0"/>
            </a:endParaRPr>
          </a:p>
        </p:txBody>
      </p:sp>
      <p:sp>
        <p:nvSpPr>
          <p:cNvPr id="15" name="Rettangolo 14"/>
          <p:cNvSpPr>
            <a:spLocks noChangeArrowheads="1"/>
          </p:cNvSpPr>
          <p:nvPr/>
        </p:nvSpPr>
        <p:spPr bwMode="auto">
          <a:xfrm>
            <a:off x="1565673" y="3776905"/>
            <a:ext cx="1863328" cy="1146460"/>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defRPr/>
            </a:pPr>
            <a:r>
              <a:rPr lang="it-IT" sz="1400" b="1">
                <a:solidFill>
                  <a:srgbClr val="FFFFFF"/>
                </a:solidFill>
                <a:latin typeface="Book Antiqua" panose="02040602050305030304" pitchFamily="18" charset="0"/>
                <a:cs typeface="Times New Roman" pitchFamily="18" charset="0"/>
              </a:rPr>
              <a:t>B) Flussi finanziari derivanti dallo svolgimento dell’attività di investimento</a:t>
            </a:r>
          </a:p>
        </p:txBody>
      </p:sp>
      <p:sp>
        <p:nvSpPr>
          <p:cNvPr id="16" name="Rettangolo 15"/>
          <p:cNvSpPr>
            <a:spLocks noChangeArrowheads="1"/>
          </p:cNvSpPr>
          <p:nvPr/>
        </p:nvSpPr>
        <p:spPr bwMode="auto">
          <a:xfrm>
            <a:off x="1565673" y="2286001"/>
            <a:ext cx="1863328" cy="1146460"/>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defRPr/>
            </a:pPr>
            <a:r>
              <a:rPr lang="it-IT" sz="1400" b="1" dirty="0">
                <a:solidFill>
                  <a:srgbClr val="FFFFFF"/>
                </a:solidFill>
                <a:latin typeface="Book Antiqua" panose="02040602050305030304" pitchFamily="18" charset="0"/>
                <a:cs typeface="Times New Roman" pitchFamily="18" charset="0"/>
              </a:rPr>
              <a:t>A) Flussi finanziari derivanti dallo svolgimento dell’attività operativa</a:t>
            </a:r>
          </a:p>
        </p:txBody>
      </p:sp>
      <p:sp>
        <p:nvSpPr>
          <p:cNvPr id="23559" name="CasellaDiTesto 17"/>
          <p:cNvSpPr txBox="1">
            <a:spLocks noChangeArrowheads="1"/>
          </p:cNvSpPr>
          <p:nvPr/>
        </p:nvSpPr>
        <p:spPr bwMode="auto">
          <a:xfrm>
            <a:off x="3542111" y="2048123"/>
            <a:ext cx="2252836" cy="1462957"/>
          </a:xfrm>
          <a:prstGeom prst="rect">
            <a:avLst/>
          </a:prstGeom>
          <a:solidFill>
            <a:schemeClr val="bg1"/>
          </a:solidFill>
          <a:ln w="9525">
            <a:solidFill>
              <a:schemeClr val="tx1"/>
            </a:solidFill>
            <a:prstDash val="sysDash"/>
            <a:round/>
            <a:headEnd/>
            <a:tailEnd/>
          </a:ln>
        </p:spPr>
        <p:txBody>
          <a:bodyPr wrap="square" lIns="68572" tIns="34286" rIns="68572" bIns="34286">
            <a:spAutoFit/>
          </a:bodyPr>
          <a:lstStyle/>
          <a:p>
            <a:pPr algn="just">
              <a:lnSpc>
                <a:spcPts val="1247"/>
              </a:lnSpc>
            </a:pPr>
            <a:r>
              <a:rPr lang="it-IT" sz="1350" dirty="0">
                <a:latin typeface="Book Antiqua" panose="02040602050305030304" pitchFamily="18" charset="0"/>
                <a:cs typeface="Times New Roman" pitchFamily="18" charset="0"/>
              </a:rPr>
              <a:t>Evidenziano l’effetto che la gestione aziendale ha prodotto sulla grandezza oggetto di analisi, utile per valutare la capacità dell’impresa di generare, attraverso la sua attività corrente, flussi della risorsa oggetto di rendiconto.</a:t>
            </a:r>
          </a:p>
        </p:txBody>
      </p:sp>
      <p:sp>
        <p:nvSpPr>
          <p:cNvPr id="23560" name="CasellaDiTesto 21"/>
          <p:cNvSpPr txBox="1">
            <a:spLocks noChangeArrowheads="1"/>
          </p:cNvSpPr>
          <p:nvPr/>
        </p:nvSpPr>
        <p:spPr bwMode="auto">
          <a:xfrm>
            <a:off x="3542111" y="3687366"/>
            <a:ext cx="4287440" cy="1241742"/>
          </a:xfrm>
          <a:prstGeom prst="rect">
            <a:avLst/>
          </a:prstGeom>
          <a:solidFill>
            <a:schemeClr val="bg1"/>
          </a:solidFill>
          <a:ln w="9525">
            <a:solidFill>
              <a:schemeClr val="tx1"/>
            </a:solidFill>
            <a:prstDash val="sysDash"/>
            <a:round/>
            <a:headEnd/>
            <a:tailEnd/>
          </a:ln>
        </p:spPr>
        <p:txBody>
          <a:bodyPr lIns="68572" tIns="34286" rIns="68572" bIns="34286">
            <a:spAutoFit/>
          </a:bodyPr>
          <a:lstStyle/>
          <a:p>
            <a:pPr algn="just">
              <a:lnSpc>
                <a:spcPts val="1322"/>
              </a:lnSpc>
            </a:pPr>
            <a:r>
              <a:rPr lang="it-IT" sz="1350">
                <a:latin typeface="Book Antiqua" panose="02040602050305030304" pitchFamily="18" charset="0"/>
                <a:cs typeface="Times New Roman" pitchFamily="18" charset="0"/>
              </a:rPr>
              <a:t>Derivano dalle operazioni  attraverso le quali l’impresa impiega o libera risorse finanziarie per modificare la struttura dell’azienda. In particolare, in questa tipologia di flussi rientrano tutte quelle operazioni che implicano acquisti e cessioni di beni classificati normalmente come immobilizzazioni (materiali, immateriali, finanziarie).</a:t>
            </a:r>
          </a:p>
        </p:txBody>
      </p:sp>
      <p:sp>
        <p:nvSpPr>
          <p:cNvPr id="23561" name="CasellaDiTesto 22"/>
          <p:cNvSpPr txBox="1">
            <a:spLocks noChangeArrowheads="1"/>
          </p:cNvSpPr>
          <p:nvPr/>
        </p:nvSpPr>
        <p:spPr bwMode="auto">
          <a:xfrm>
            <a:off x="3542111" y="5500675"/>
            <a:ext cx="4270772" cy="739682"/>
          </a:xfrm>
          <a:prstGeom prst="rect">
            <a:avLst/>
          </a:prstGeom>
          <a:solidFill>
            <a:schemeClr val="bg1"/>
          </a:solidFill>
          <a:ln w="9525">
            <a:solidFill>
              <a:schemeClr val="tx1"/>
            </a:solidFill>
            <a:prstDash val="sysDash"/>
            <a:round/>
            <a:headEnd/>
            <a:tailEnd/>
          </a:ln>
        </p:spPr>
        <p:txBody>
          <a:bodyPr lIns="68572" tIns="34286" rIns="68572" bIns="34286">
            <a:spAutoFit/>
          </a:bodyPr>
          <a:lstStyle/>
          <a:p>
            <a:pPr algn="just">
              <a:lnSpc>
                <a:spcPct val="80000"/>
              </a:lnSpc>
            </a:pPr>
            <a:r>
              <a:rPr lang="it-IT" sz="1350">
                <a:latin typeface="Book Antiqua" panose="02040602050305030304" pitchFamily="18" charset="0"/>
                <a:cs typeface="Times New Roman" pitchFamily="18" charset="0"/>
              </a:rPr>
              <a:t>Derivano dalle operazioni che comportano variazioni della struttura finanziaria dell’impresa (es. aumento o rimborso di capitale, concessione o restituzione di prestiti ecc…)</a:t>
            </a:r>
          </a:p>
        </p:txBody>
      </p:sp>
      <p:sp>
        <p:nvSpPr>
          <p:cNvPr id="24" name="CasellaDiTesto 23"/>
          <p:cNvSpPr txBox="1">
            <a:spLocks noChangeArrowheads="1"/>
          </p:cNvSpPr>
          <p:nvPr/>
        </p:nvSpPr>
        <p:spPr bwMode="auto">
          <a:xfrm>
            <a:off x="1428750" y="1485900"/>
            <a:ext cx="3771900" cy="300082"/>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spAutoFit/>
          </a:bodyPr>
          <a:lstStyle/>
          <a:p>
            <a:pPr>
              <a:buFont typeface="Times New Roman" charset="0"/>
              <a:buNone/>
              <a:defRPr/>
            </a:pPr>
            <a:r>
              <a:rPr lang="it-IT" sz="1350" dirty="0">
                <a:solidFill>
                  <a:srgbClr val="000000"/>
                </a:solidFill>
                <a:latin typeface="Book Antiqua" panose="02040602050305030304" pitchFamily="18" charset="0"/>
              </a:rPr>
              <a:t>Classificazione accolta a livello internazionale</a:t>
            </a:r>
          </a:p>
        </p:txBody>
      </p:sp>
      <p:cxnSp>
        <p:nvCxnSpPr>
          <p:cNvPr id="26" name="Connettore 4 25"/>
          <p:cNvCxnSpPr>
            <a:stCxn id="24" idx="1"/>
            <a:endCxn id="16" idx="1"/>
          </p:cNvCxnSpPr>
          <p:nvPr/>
        </p:nvCxnSpPr>
        <p:spPr bwMode="auto">
          <a:xfrm rot="10800000" flipH="1" flipV="1">
            <a:off x="1428749" y="1635941"/>
            <a:ext cx="136923" cy="1223290"/>
          </a:xfrm>
          <a:prstGeom prst="bentConnector3">
            <a:avLst>
              <a:gd name="adj1" fmla="val -166955"/>
            </a:avLst>
          </a:prstGeom>
          <a:solidFill>
            <a:schemeClr val="accent1"/>
          </a:solidFill>
          <a:ln w="57150" cap="flat" cmpd="sng" algn="ctr">
            <a:solidFill>
              <a:schemeClr val="tx1">
                <a:lumMod val="50000"/>
                <a:lumOff val="50000"/>
              </a:schemeClr>
            </a:solidFill>
            <a:prstDash val="solid"/>
            <a:round/>
            <a:headEnd type="none" w="med" len="med"/>
            <a:tailEnd type="arrow" w="med" len="med"/>
          </a:ln>
          <a:effectLst/>
        </p:spPr>
      </p:cxnSp>
      <p:cxnSp>
        <p:nvCxnSpPr>
          <p:cNvPr id="29" name="Connettore 4 28"/>
          <p:cNvCxnSpPr>
            <a:stCxn id="24" idx="1"/>
            <a:endCxn id="15" idx="1"/>
          </p:cNvCxnSpPr>
          <p:nvPr/>
        </p:nvCxnSpPr>
        <p:spPr bwMode="auto">
          <a:xfrm rot="10800000" flipH="1" flipV="1">
            <a:off x="1428749" y="1635941"/>
            <a:ext cx="136923" cy="2714194"/>
          </a:xfrm>
          <a:prstGeom prst="bentConnector3">
            <a:avLst>
              <a:gd name="adj1" fmla="val -166955"/>
            </a:avLst>
          </a:prstGeom>
          <a:solidFill>
            <a:schemeClr val="accent1"/>
          </a:solidFill>
          <a:ln w="57150" cap="flat" cmpd="sng" algn="ctr">
            <a:solidFill>
              <a:schemeClr val="tx1">
                <a:lumMod val="50000"/>
                <a:lumOff val="50000"/>
              </a:schemeClr>
            </a:solidFill>
            <a:prstDash val="solid"/>
            <a:round/>
            <a:headEnd type="none" w="med" len="med"/>
            <a:tailEnd type="arrow" w="med" len="med"/>
          </a:ln>
          <a:effectLst/>
        </p:spPr>
      </p:cxnSp>
      <p:sp>
        <p:nvSpPr>
          <p:cNvPr id="23566" name="CasellaDiTesto 40"/>
          <p:cNvSpPr txBox="1">
            <a:spLocks noChangeArrowheads="1"/>
          </p:cNvSpPr>
          <p:nvPr/>
        </p:nvSpPr>
        <p:spPr bwMode="auto">
          <a:xfrm>
            <a:off x="6402315" y="1721425"/>
            <a:ext cx="2000250" cy="1015663"/>
          </a:xfrm>
          <a:prstGeom prst="rect">
            <a:avLst/>
          </a:prstGeom>
          <a:noFill/>
          <a:ln w="9525">
            <a:noFill/>
            <a:miter lim="800000"/>
            <a:headEnd/>
            <a:tailEnd/>
          </a:ln>
        </p:spPr>
        <p:txBody>
          <a:bodyPr>
            <a:spAutoFit/>
          </a:bodyPr>
          <a:lstStyle/>
          <a:p>
            <a:r>
              <a:rPr lang="it-IT" sz="1200">
                <a:solidFill>
                  <a:srgbClr val="000000"/>
                </a:solidFill>
                <a:latin typeface="Book Antiqua" panose="02040602050305030304" pitchFamily="18" charset="0"/>
                <a:cs typeface="Times New Roman" pitchFamily="18" charset="0"/>
              </a:rPr>
              <a:t>Approccio A):</a:t>
            </a:r>
          </a:p>
          <a:p>
            <a:r>
              <a:rPr lang="it-IT" sz="1200">
                <a:solidFill>
                  <a:srgbClr val="000000"/>
                </a:solidFill>
                <a:latin typeface="Book Antiqua" panose="02040602050305030304" pitchFamily="18" charset="0"/>
                <a:cs typeface="Times New Roman" pitchFamily="18" charset="0"/>
              </a:rPr>
              <a:t>Considera tutti i flussi derivanti da transazioni che hanno un riflesso sul risultato economico</a:t>
            </a:r>
          </a:p>
        </p:txBody>
      </p:sp>
      <p:sp>
        <p:nvSpPr>
          <p:cNvPr id="23567" name="CasellaDiTesto 41"/>
          <p:cNvSpPr txBox="1">
            <a:spLocks noChangeArrowheads="1"/>
          </p:cNvSpPr>
          <p:nvPr/>
        </p:nvSpPr>
        <p:spPr bwMode="auto">
          <a:xfrm>
            <a:off x="6402315" y="2692975"/>
            <a:ext cx="2000250" cy="830997"/>
          </a:xfrm>
          <a:prstGeom prst="rect">
            <a:avLst/>
          </a:prstGeom>
          <a:noFill/>
          <a:ln w="9525">
            <a:noFill/>
            <a:miter lim="800000"/>
            <a:headEnd/>
            <a:tailEnd/>
          </a:ln>
        </p:spPr>
        <p:txBody>
          <a:bodyPr>
            <a:spAutoFit/>
          </a:bodyPr>
          <a:lstStyle/>
          <a:p>
            <a:r>
              <a:rPr lang="it-IT" sz="1200">
                <a:solidFill>
                  <a:srgbClr val="000000"/>
                </a:solidFill>
                <a:latin typeface="Book Antiqua" panose="02040602050305030304" pitchFamily="18" charset="0"/>
                <a:cs typeface="Times New Roman" pitchFamily="18" charset="0"/>
              </a:rPr>
              <a:t>Approccio B):</a:t>
            </a:r>
          </a:p>
          <a:p>
            <a:r>
              <a:rPr lang="it-IT" sz="1200">
                <a:solidFill>
                  <a:srgbClr val="000000"/>
                </a:solidFill>
                <a:latin typeface="Book Antiqua" panose="02040602050305030304" pitchFamily="18" charset="0"/>
                <a:cs typeface="Times New Roman" pitchFamily="18" charset="0"/>
              </a:rPr>
              <a:t>Considera solo i flussi derivanti dall’attività caratteristica dell’azienda</a:t>
            </a:r>
          </a:p>
        </p:txBody>
      </p:sp>
      <p:sp>
        <p:nvSpPr>
          <p:cNvPr id="47" name="Freccia destra 46"/>
          <p:cNvSpPr>
            <a:spLocks noChangeArrowheads="1"/>
          </p:cNvSpPr>
          <p:nvPr/>
        </p:nvSpPr>
        <p:spPr bwMode="auto">
          <a:xfrm rot="-2823810">
            <a:off x="6038506" y="2472135"/>
            <a:ext cx="379744" cy="104941"/>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latin typeface="Book Antiqua" panose="02040602050305030304" pitchFamily="18" charset="0"/>
            </a:endParaRPr>
          </a:p>
        </p:txBody>
      </p:sp>
      <p:sp>
        <p:nvSpPr>
          <p:cNvPr id="49" name="Freccia destra 48"/>
          <p:cNvSpPr>
            <a:spLocks noChangeArrowheads="1"/>
          </p:cNvSpPr>
          <p:nvPr/>
        </p:nvSpPr>
        <p:spPr bwMode="auto">
          <a:xfrm rot="3058973">
            <a:off x="6046086" y="2872415"/>
            <a:ext cx="363673" cy="109991"/>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latin typeface="Book Antiqua" panose="02040602050305030304" pitchFamily="18" charset="0"/>
            </a:endParaRPr>
          </a:p>
        </p:txBody>
      </p:sp>
      <p:cxnSp>
        <p:nvCxnSpPr>
          <p:cNvPr id="8" name="Connettore a gomito 7">
            <a:extLst>
              <a:ext uri="{FF2B5EF4-FFF2-40B4-BE49-F238E27FC236}">
                <a16:creationId xmlns:a16="http://schemas.microsoft.com/office/drawing/2014/main" id="{F365A62C-CB5A-4CCE-A767-7347B335F018}"/>
              </a:ext>
            </a:extLst>
          </p:cNvPr>
          <p:cNvCxnSpPr>
            <a:stCxn id="24" idx="1"/>
            <a:endCxn id="14" idx="1"/>
          </p:cNvCxnSpPr>
          <p:nvPr/>
        </p:nvCxnSpPr>
        <p:spPr>
          <a:xfrm rot="10800000" flipH="1" flipV="1">
            <a:off x="1428750" y="1635941"/>
            <a:ext cx="96440" cy="4148654"/>
          </a:xfrm>
          <a:prstGeom prst="bentConnector3">
            <a:avLst>
              <a:gd name="adj1" fmla="val -237039"/>
            </a:avLst>
          </a:prstGeom>
          <a:solidFill>
            <a:schemeClr val="accent1"/>
          </a:solidFill>
          <a:ln w="57150" cap="flat" cmpd="sng" algn="ctr">
            <a:solidFill>
              <a:schemeClr val="tx1">
                <a:lumMod val="50000"/>
                <a:lumOff val="50000"/>
              </a:schemeClr>
            </a:solidFill>
            <a:prstDash val="solid"/>
            <a:round/>
            <a:headEnd type="none" w="med" len="med"/>
            <a:tailEnd type="arrow" w="med" len="med"/>
          </a:ln>
          <a:effectLst/>
        </p:spPr>
      </p:cxnSp>
    </p:spTree>
    <p:extLst>
      <p:ext uri="{BB962C8B-B14F-4D97-AF65-F5344CB8AC3E}">
        <p14:creationId xmlns:p14="http://schemas.microsoft.com/office/powerpoint/2010/main" val="2496850200"/>
      </p:ext>
    </p:extLst>
  </p:cSld>
  <p:clrMapOvr>
    <a:masterClrMapping/>
  </p:clrMapOvr>
  <p:transition>
    <p:strips dir="l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itchFamily="18" charset="0"/>
                <a:cs typeface="Arial" pitchFamily="34" charset="0"/>
              </a:rPr>
              <a:t>3. Utilità del rendiconto finanziario </a:t>
            </a:r>
          </a:p>
          <a:p>
            <a:pPr algn="ctr" hangingPunct="1">
              <a:lnSpc>
                <a:spcPct val="70000"/>
              </a:lnSpc>
              <a:defRPr/>
            </a:pPr>
            <a:r>
              <a:rPr lang="it-IT" sz="1950">
                <a:solidFill>
                  <a:srgbClr val="FFFFFF"/>
                </a:solidFill>
                <a:latin typeface="Book Antiqua" pitchFamily="18" charset="0"/>
                <a:cs typeface="Arial" pitchFamily="34" charset="0"/>
              </a:rPr>
              <a:t>nell’informativa societaria</a:t>
            </a:r>
          </a:p>
        </p:txBody>
      </p:sp>
      <p:sp>
        <p:nvSpPr>
          <p:cNvPr id="28675" name="Segnaposto numero diapositiva 5"/>
          <p:cNvSpPr txBox="1">
            <a:spLocks/>
          </p:cNvSpPr>
          <p:nvPr/>
        </p:nvSpPr>
        <p:spPr bwMode="auto">
          <a:xfrm>
            <a:off x="6057900" y="5876379"/>
            <a:ext cx="1600200" cy="273844"/>
          </a:xfrm>
          <a:prstGeom prst="rect">
            <a:avLst/>
          </a:prstGeom>
          <a:noFill/>
          <a:ln w="9525">
            <a:noFill/>
            <a:miter lim="800000"/>
            <a:headEnd/>
            <a:tailEnd/>
          </a:ln>
        </p:spPr>
        <p:txBody>
          <a:bodyPr anchor="ctr"/>
          <a:lstStyle/>
          <a:p>
            <a:pPr algn="r"/>
            <a:fld id="{C4E09DD0-E559-4773-8941-4193B591FCE3}" type="slidenum">
              <a:rPr lang="it-IT" sz="900">
                <a:solidFill>
                  <a:srgbClr val="898989"/>
                </a:solidFill>
                <a:latin typeface="Book Antiqua" panose="02040602050305030304" pitchFamily="18" charset="0"/>
                <a:ea typeface="MS PGothic" pitchFamily="34" charset="-128"/>
              </a:rPr>
              <a:pPr algn="r"/>
              <a:t>23</a:t>
            </a:fld>
            <a:endParaRPr lang="it-IT" sz="900">
              <a:solidFill>
                <a:srgbClr val="898989"/>
              </a:solidFill>
              <a:latin typeface="Book Antiqua" panose="02040602050305030304" pitchFamily="18" charset="0"/>
              <a:ea typeface="MS PGothic" pitchFamily="34" charset="-128"/>
            </a:endParaRPr>
          </a:p>
        </p:txBody>
      </p:sp>
      <p:sp>
        <p:nvSpPr>
          <p:cNvPr id="15" name="CasellaDiTesto 14"/>
          <p:cNvSpPr txBox="1">
            <a:spLocks noChangeArrowheads="1"/>
          </p:cNvSpPr>
          <p:nvPr/>
        </p:nvSpPr>
        <p:spPr bwMode="auto">
          <a:xfrm>
            <a:off x="2411760" y="1852066"/>
            <a:ext cx="1988790" cy="646331"/>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a:spAutoFit/>
          </a:bodyPr>
          <a:lstStyle/>
          <a:p>
            <a:pPr>
              <a:defRPr/>
            </a:pPr>
            <a:r>
              <a:rPr lang="it-IT" sz="1200">
                <a:solidFill>
                  <a:srgbClr val="000000"/>
                </a:solidFill>
                <a:latin typeface="Book Antiqua" panose="02040602050305030304" pitchFamily="18" charset="0"/>
                <a:cs typeface="Times New Roman" pitchFamily="18" charset="0"/>
              </a:rPr>
              <a:t>Causa della necessità di costruire il rendiconto finanziario</a:t>
            </a:r>
          </a:p>
        </p:txBody>
      </p:sp>
      <p:sp>
        <p:nvSpPr>
          <p:cNvPr id="28677" name="Rettangolo 15"/>
          <p:cNvSpPr>
            <a:spLocks noChangeArrowheads="1"/>
          </p:cNvSpPr>
          <p:nvPr/>
        </p:nvSpPr>
        <p:spPr bwMode="auto">
          <a:xfrm>
            <a:off x="4743450" y="1794916"/>
            <a:ext cx="2571750" cy="715581"/>
          </a:xfrm>
          <a:prstGeom prst="rect">
            <a:avLst/>
          </a:prstGeom>
          <a:noFill/>
          <a:ln w="9525">
            <a:noFill/>
            <a:miter lim="800000"/>
            <a:headEnd/>
            <a:tailEnd/>
          </a:ln>
        </p:spPr>
        <p:txBody>
          <a:bodyPr>
            <a:spAutoFit/>
          </a:bodyPr>
          <a:lstStyle/>
          <a:p>
            <a:r>
              <a:rPr lang="it-IT" sz="1350">
                <a:solidFill>
                  <a:srgbClr val="000000"/>
                </a:solidFill>
                <a:latin typeface="Book Antiqua" panose="02040602050305030304" pitchFamily="18" charset="0"/>
              </a:rPr>
              <a:t>Dissociazione temporale tra flussi economici e flussi finanziari </a:t>
            </a:r>
          </a:p>
        </p:txBody>
      </p:sp>
      <p:sp>
        <p:nvSpPr>
          <p:cNvPr id="17" name="Freccia destra 16"/>
          <p:cNvSpPr>
            <a:spLocks noChangeArrowheads="1"/>
          </p:cNvSpPr>
          <p:nvPr/>
        </p:nvSpPr>
        <p:spPr bwMode="auto">
          <a:xfrm>
            <a:off x="4457700" y="2080665"/>
            <a:ext cx="2286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latin typeface="Book Antiqua" panose="02040602050305030304" pitchFamily="18" charset="0"/>
            </a:endParaRPr>
          </a:p>
        </p:txBody>
      </p:sp>
      <p:sp>
        <p:nvSpPr>
          <p:cNvPr id="28679" name="CasellaDiTesto 18"/>
          <p:cNvSpPr txBox="1">
            <a:spLocks noChangeArrowheads="1"/>
          </p:cNvSpPr>
          <p:nvPr/>
        </p:nvSpPr>
        <p:spPr bwMode="auto">
          <a:xfrm>
            <a:off x="1657350" y="5013176"/>
            <a:ext cx="5829300" cy="553990"/>
          </a:xfrm>
          <a:prstGeom prst="rect">
            <a:avLst/>
          </a:prstGeom>
          <a:solidFill>
            <a:schemeClr val="bg1"/>
          </a:solidFill>
          <a:ln w="9525">
            <a:noFill/>
            <a:miter lim="800000"/>
            <a:headEnd/>
            <a:tailEnd/>
          </a:ln>
        </p:spPr>
        <p:txBody>
          <a:bodyPr lIns="68572" tIns="34286" rIns="68572" bIns="34286">
            <a:spAutoFit/>
          </a:bodyPr>
          <a:lstStyle/>
          <a:p>
            <a:pPr algn="just">
              <a:lnSpc>
                <a:spcPct val="100000"/>
              </a:lnSpc>
            </a:pPr>
            <a:r>
              <a:rPr lang="it-IT" sz="1050" b="1" i="1">
                <a:solidFill>
                  <a:srgbClr val="505050"/>
                </a:solidFill>
                <a:latin typeface="Book Antiqua" panose="02040602050305030304" pitchFamily="18" charset="0"/>
              </a:rPr>
              <a:t>Via via che l’attività aziendale diviene più complessa con l’acquisto di beni strumentali, di diritti immateriali di concessione di crediti, di finanziamenti a medio e lungo termine, …, si viene a creare ed ampliare il divario tra flussi economici e flussi finanziari. </a:t>
            </a:r>
          </a:p>
        </p:txBody>
      </p:sp>
      <p:sp>
        <p:nvSpPr>
          <p:cNvPr id="20" name="Freccia circolare in giù 19"/>
          <p:cNvSpPr/>
          <p:nvPr/>
        </p:nvSpPr>
        <p:spPr bwMode="auto">
          <a:xfrm>
            <a:off x="4212432" y="4580977"/>
            <a:ext cx="702469" cy="414338"/>
          </a:xfrm>
          <a:prstGeom prst="curvedDownArrow">
            <a:avLst/>
          </a:prstGeom>
          <a:solidFill>
            <a:schemeClr val="bg1">
              <a:lumMod val="65000"/>
            </a:schemeClr>
          </a:solidFill>
          <a:ln w="9525" cap="flat" cmpd="sng" algn="ctr">
            <a:solidFill>
              <a:schemeClr val="tx1"/>
            </a:solidFill>
            <a:prstDash val="solid"/>
            <a:round/>
            <a:headEnd type="none" w="med" len="med"/>
            <a:tailEnd type="none" w="med" len="med"/>
          </a:ln>
          <a:effectLst/>
        </p:spPr>
        <p:txBody>
          <a:bodyPr lIns="68572" tIns="34286" rIns="68572" bIns="34286"/>
          <a:lstStyle/>
          <a:p>
            <a:pPr>
              <a:buFont typeface="Times New Roman" charset="0"/>
              <a:buNone/>
              <a:defRPr/>
            </a:pPr>
            <a:endParaRPr lang="it-IT" sz="1350" dirty="0">
              <a:latin typeface="Book Antiqua" panose="02040602050305030304" pitchFamily="18" charset="0"/>
            </a:endParaRPr>
          </a:p>
        </p:txBody>
      </p:sp>
      <p:sp>
        <p:nvSpPr>
          <p:cNvPr id="21" name="Freccia circolare in su 20"/>
          <p:cNvSpPr/>
          <p:nvPr/>
        </p:nvSpPr>
        <p:spPr bwMode="auto">
          <a:xfrm>
            <a:off x="4171951" y="5566815"/>
            <a:ext cx="756047" cy="419100"/>
          </a:xfrm>
          <a:prstGeom prst="curvedUpArrow">
            <a:avLst/>
          </a:prstGeom>
          <a:solidFill>
            <a:schemeClr val="bg1">
              <a:lumMod val="65000"/>
            </a:schemeClr>
          </a:solidFill>
          <a:ln w="9525" cap="flat" cmpd="sng" algn="ctr">
            <a:solidFill>
              <a:schemeClr val="tx1"/>
            </a:solidFill>
            <a:prstDash val="solid"/>
            <a:round/>
            <a:headEnd type="none" w="med" len="med"/>
            <a:tailEnd type="none" w="med" len="med"/>
          </a:ln>
          <a:effectLst/>
        </p:spPr>
        <p:txBody>
          <a:bodyPr lIns="68572" tIns="34286" rIns="68572" bIns="34286"/>
          <a:lstStyle/>
          <a:p>
            <a:pPr>
              <a:buFont typeface="Times New Roman" charset="0"/>
              <a:buNone/>
              <a:defRPr/>
            </a:pPr>
            <a:endParaRPr lang="it-IT" sz="1350" dirty="0">
              <a:latin typeface="Book Antiqua" panose="02040602050305030304" pitchFamily="18" charset="0"/>
            </a:endParaRPr>
          </a:p>
        </p:txBody>
      </p:sp>
      <p:pic>
        <p:nvPicPr>
          <p:cNvPr id="28682" name="Immagine 15"/>
          <p:cNvPicPr>
            <a:picLocks noChangeAspect="1"/>
          </p:cNvPicPr>
          <p:nvPr/>
        </p:nvPicPr>
        <p:blipFill>
          <a:blip r:embed="rId2"/>
          <a:srcRect/>
          <a:stretch>
            <a:fillRect/>
          </a:stretch>
        </p:blipFill>
        <p:spPr bwMode="auto">
          <a:xfrm>
            <a:off x="1854994" y="2595015"/>
            <a:ext cx="5434013" cy="1905000"/>
          </a:xfrm>
          <a:prstGeom prst="rect">
            <a:avLst/>
          </a:prstGeom>
          <a:noFill/>
          <a:ln w="9525">
            <a:noFill/>
            <a:miter lim="800000"/>
            <a:headEnd/>
            <a:tailEnd/>
          </a:ln>
        </p:spPr>
      </p:pic>
    </p:spTree>
    <p:extLst>
      <p:ext uri="{BB962C8B-B14F-4D97-AF65-F5344CB8AC3E}">
        <p14:creationId xmlns:p14="http://schemas.microsoft.com/office/powerpoint/2010/main" val="4240384267"/>
      </p:ext>
    </p:extLst>
  </p:cSld>
  <p:clrMapOvr>
    <a:masterClrMapping/>
  </p:clrMapOvr>
  <p:transition>
    <p:strips dir="l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anose="02040602050305030304" pitchFamily="18" charset="0"/>
                <a:cs typeface="Arial" pitchFamily="34" charset="0"/>
              </a:rPr>
              <a:t>3. Utilità … segue</a:t>
            </a:r>
          </a:p>
        </p:txBody>
      </p:sp>
      <p:sp>
        <p:nvSpPr>
          <p:cNvPr id="29699"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76B1FA4C-4A50-455D-BB9D-41C917078CEA}" type="slidenum">
              <a:rPr lang="it-IT" sz="1000">
                <a:solidFill>
                  <a:srgbClr val="898989"/>
                </a:solidFill>
                <a:latin typeface="Book Antiqua" panose="02040602050305030304" pitchFamily="18" charset="0"/>
                <a:ea typeface="MS PGothic" pitchFamily="34" charset="-128"/>
              </a:rPr>
              <a:pPr algn="r"/>
              <a:t>24</a:t>
            </a:fld>
            <a:endParaRPr lang="it-IT" sz="1000">
              <a:solidFill>
                <a:srgbClr val="898989"/>
              </a:solidFill>
              <a:latin typeface="Book Antiqua" panose="02040602050305030304" pitchFamily="18" charset="0"/>
              <a:ea typeface="MS PGothic" pitchFamily="34" charset="-128"/>
            </a:endParaRPr>
          </a:p>
        </p:txBody>
      </p:sp>
      <p:sp>
        <p:nvSpPr>
          <p:cNvPr id="29700" name="Rettangolo 15"/>
          <p:cNvSpPr>
            <a:spLocks noChangeArrowheads="1"/>
          </p:cNvSpPr>
          <p:nvPr/>
        </p:nvSpPr>
        <p:spPr bwMode="auto">
          <a:xfrm>
            <a:off x="1428750" y="1543051"/>
            <a:ext cx="1885950" cy="954107"/>
          </a:xfrm>
          <a:prstGeom prst="rect">
            <a:avLst/>
          </a:prstGeom>
          <a:noFill/>
          <a:ln w="9525">
            <a:noFill/>
            <a:miter lim="800000"/>
            <a:headEnd/>
            <a:tailEnd/>
          </a:ln>
        </p:spPr>
        <p:txBody>
          <a:bodyPr>
            <a:spAutoFit/>
          </a:bodyPr>
          <a:lstStyle/>
          <a:p>
            <a:r>
              <a:rPr lang="it-IT" sz="1400">
                <a:solidFill>
                  <a:srgbClr val="000000"/>
                </a:solidFill>
                <a:latin typeface="Book Antiqua" panose="02040602050305030304" pitchFamily="18" charset="0"/>
                <a:cs typeface="Times New Roman" pitchFamily="18" charset="0"/>
              </a:rPr>
              <a:t>Dissociazione temporale tra flussi economici e flussi finanziari </a:t>
            </a:r>
          </a:p>
        </p:txBody>
      </p:sp>
      <p:sp>
        <p:nvSpPr>
          <p:cNvPr id="24" name="CasellaDiTesto 23"/>
          <p:cNvSpPr txBox="1"/>
          <p:nvPr/>
        </p:nvSpPr>
        <p:spPr>
          <a:xfrm>
            <a:off x="3714750" y="1600200"/>
            <a:ext cx="4000500" cy="903253"/>
          </a:xfrm>
          <a:prstGeom prst="rect">
            <a:avLst/>
          </a:prstGeom>
          <a:noFill/>
        </p:spPr>
        <p:txBody>
          <a:bodyPr lIns="68572" tIns="34286" rIns="68572" bIns="34286">
            <a:spAutoFit/>
          </a:bodyPr>
          <a:lstStyle/>
          <a:p>
            <a:pPr algn="just">
              <a:lnSpc>
                <a:spcPts val="1322"/>
              </a:lnSpc>
              <a:defRPr/>
            </a:pPr>
            <a:r>
              <a:rPr lang="it-IT" sz="1400">
                <a:latin typeface="Book Antiqua" panose="02040602050305030304" pitchFamily="18" charset="0"/>
                <a:cs typeface="Times New Roman" pitchFamily="18" charset="0"/>
              </a:rPr>
              <a:t>Mentre nel </a:t>
            </a:r>
            <a:r>
              <a:rPr lang="it-IT" sz="1400">
                <a:effectLst>
                  <a:outerShdw blurRad="38100" dist="38100" dir="2700000" algn="tl">
                    <a:srgbClr val="C0C0C0"/>
                  </a:outerShdw>
                </a:effectLst>
                <a:latin typeface="Book Antiqua" panose="02040602050305030304" pitchFamily="18" charset="0"/>
                <a:cs typeface="Times New Roman" pitchFamily="18" charset="0"/>
              </a:rPr>
              <a:t>lungo periodo </a:t>
            </a:r>
            <a:r>
              <a:rPr lang="it-IT" sz="1400">
                <a:latin typeface="Book Antiqua" panose="02040602050305030304" pitchFamily="18" charset="0"/>
                <a:cs typeface="Times New Roman" pitchFamily="18" charset="0"/>
              </a:rPr>
              <a:t>i flussi economici e i flussi finanziari dell’attività aziendale tendono ad allinearsi,  nel </a:t>
            </a:r>
            <a:r>
              <a:rPr lang="it-IT" sz="1400">
                <a:effectLst>
                  <a:outerShdw blurRad="38100" dist="38100" dir="2700000" algn="tl">
                    <a:srgbClr val="C0C0C0"/>
                  </a:outerShdw>
                </a:effectLst>
                <a:latin typeface="Book Antiqua" panose="02040602050305030304" pitchFamily="18" charset="0"/>
                <a:cs typeface="Times New Roman" pitchFamily="18" charset="0"/>
              </a:rPr>
              <a:t>breve periodo</a:t>
            </a:r>
            <a:r>
              <a:rPr lang="it-IT" sz="1400">
                <a:latin typeface="Book Antiqua" panose="02040602050305030304" pitchFamily="18" charset="0"/>
                <a:cs typeface="Times New Roman" pitchFamily="18" charset="0"/>
              </a:rPr>
              <a:t> esistono differenze - a volte marcate - tra la dinamica finanziaria e quella economica</a:t>
            </a:r>
          </a:p>
        </p:txBody>
      </p:sp>
      <p:sp>
        <p:nvSpPr>
          <p:cNvPr id="25" name="Freccia destra 24"/>
          <p:cNvSpPr>
            <a:spLocks noChangeArrowheads="1"/>
          </p:cNvSpPr>
          <p:nvPr/>
        </p:nvSpPr>
        <p:spPr bwMode="auto">
          <a:xfrm>
            <a:off x="3371850" y="1885950"/>
            <a:ext cx="2286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29703" name="Rettangolo 25"/>
          <p:cNvSpPr>
            <a:spLocks noChangeArrowheads="1"/>
          </p:cNvSpPr>
          <p:nvPr/>
        </p:nvSpPr>
        <p:spPr bwMode="auto">
          <a:xfrm>
            <a:off x="2335209" y="2704665"/>
            <a:ext cx="3771900" cy="1180003"/>
          </a:xfrm>
          <a:prstGeom prst="rect">
            <a:avLst/>
          </a:prstGeom>
          <a:noFill/>
          <a:ln w="9525">
            <a:noFill/>
            <a:miter lim="800000"/>
            <a:headEnd/>
            <a:tailEnd/>
          </a:ln>
        </p:spPr>
        <p:txBody>
          <a:bodyPr wrap="square">
            <a:spAutoFit/>
          </a:bodyPr>
          <a:lstStyle/>
          <a:p>
            <a:pPr algn="just">
              <a:lnSpc>
                <a:spcPts val="1219"/>
              </a:lnSpc>
            </a:pPr>
            <a:r>
              <a:rPr lang="it-IT" sz="1400" dirty="0">
                <a:solidFill>
                  <a:srgbClr val="000000"/>
                </a:solidFill>
                <a:latin typeface="Book Antiqua" panose="02040602050305030304" pitchFamily="18" charset="0"/>
                <a:cs typeface="Times New Roman" pitchFamily="18" charset="0"/>
              </a:rPr>
              <a:t>Si pensi ad un’azienda che in un dato periodo subisce una forte riduzione nelle disponibilità liquide a causa di rilevanti investimenti, i cui costi capitalizzati non influenzano, se non per la parte relativa all’ammortamento, il risultato economico che potrebbe essere, in questo caso, positivo </a:t>
            </a:r>
          </a:p>
        </p:txBody>
      </p:sp>
      <p:sp>
        <p:nvSpPr>
          <p:cNvPr id="27" name="Rettangolo 26"/>
          <p:cNvSpPr>
            <a:spLocks noChangeArrowheads="1"/>
          </p:cNvSpPr>
          <p:nvPr/>
        </p:nvSpPr>
        <p:spPr bwMode="auto">
          <a:xfrm>
            <a:off x="1331640" y="2971801"/>
            <a:ext cx="954360" cy="523220"/>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a:spAutoFit/>
          </a:bodyPr>
          <a:lstStyle/>
          <a:p>
            <a:pPr>
              <a:buFont typeface="Times New Roman" charset="0"/>
              <a:buNone/>
              <a:defRPr/>
            </a:pPr>
            <a:r>
              <a:rPr lang="it-IT" sz="1400" dirty="0">
                <a:solidFill>
                  <a:srgbClr val="000000"/>
                </a:solidFill>
                <a:latin typeface="Book Antiqua" panose="02040602050305030304" pitchFamily="18" charset="0"/>
                <a:cs typeface="Times New Roman"/>
              </a:rPr>
              <a:t>Esempio 1</a:t>
            </a:r>
          </a:p>
        </p:txBody>
      </p:sp>
      <p:sp>
        <p:nvSpPr>
          <p:cNvPr id="29705" name="Rettangolo 27"/>
          <p:cNvSpPr>
            <a:spLocks noChangeArrowheads="1"/>
          </p:cNvSpPr>
          <p:nvPr/>
        </p:nvSpPr>
        <p:spPr bwMode="auto">
          <a:xfrm>
            <a:off x="6608643" y="2674903"/>
            <a:ext cx="1657350" cy="718338"/>
          </a:xfrm>
          <a:prstGeom prst="rect">
            <a:avLst/>
          </a:prstGeom>
          <a:noFill/>
          <a:ln w="9525">
            <a:noFill/>
            <a:miter lim="800000"/>
            <a:headEnd/>
            <a:tailEnd/>
          </a:ln>
        </p:spPr>
        <p:txBody>
          <a:bodyPr>
            <a:spAutoFit/>
          </a:bodyPr>
          <a:lstStyle/>
          <a:p>
            <a:pPr>
              <a:lnSpc>
                <a:spcPts val="1219"/>
              </a:lnSpc>
            </a:pPr>
            <a:r>
              <a:rPr lang="it-IT" sz="1400" dirty="0">
                <a:solidFill>
                  <a:srgbClr val="000000"/>
                </a:solidFill>
                <a:latin typeface="Book Antiqua" panose="02040602050305030304" pitchFamily="18" charset="0"/>
                <a:cs typeface="Times New Roman" pitchFamily="18" charset="0"/>
              </a:rPr>
              <a:t>Risultato economico: positivo (per ipotesi)</a:t>
            </a:r>
          </a:p>
        </p:txBody>
      </p:sp>
      <p:sp>
        <p:nvSpPr>
          <p:cNvPr id="29706" name="Rettangolo 28"/>
          <p:cNvSpPr>
            <a:spLocks noChangeArrowheads="1"/>
          </p:cNvSpPr>
          <p:nvPr/>
        </p:nvSpPr>
        <p:spPr bwMode="auto">
          <a:xfrm>
            <a:off x="6608643" y="3324985"/>
            <a:ext cx="1771650" cy="410562"/>
          </a:xfrm>
          <a:prstGeom prst="rect">
            <a:avLst/>
          </a:prstGeom>
          <a:noFill/>
          <a:ln w="9525">
            <a:noFill/>
            <a:miter lim="800000"/>
            <a:headEnd/>
            <a:tailEnd/>
          </a:ln>
        </p:spPr>
        <p:txBody>
          <a:bodyPr>
            <a:spAutoFit/>
          </a:bodyPr>
          <a:lstStyle/>
          <a:p>
            <a:pPr>
              <a:lnSpc>
                <a:spcPts val="1219"/>
              </a:lnSpc>
            </a:pPr>
            <a:r>
              <a:rPr lang="it-IT" sz="1400">
                <a:solidFill>
                  <a:srgbClr val="000000"/>
                </a:solidFill>
                <a:latin typeface="Book Antiqua" panose="02040602050305030304" pitchFamily="18" charset="0"/>
                <a:cs typeface="Times New Roman" pitchFamily="18" charset="0"/>
              </a:rPr>
              <a:t>Impatto sulla liquidità: negativo</a:t>
            </a:r>
          </a:p>
        </p:txBody>
      </p:sp>
      <p:sp>
        <p:nvSpPr>
          <p:cNvPr id="30" name="Freccia destra 29"/>
          <p:cNvSpPr>
            <a:spLocks noChangeArrowheads="1"/>
          </p:cNvSpPr>
          <p:nvPr/>
        </p:nvSpPr>
        <p:spPr bwMode="auto">
          <a:xfrm rot="-2823810">
            <a:off x="6244251" y="2980238"/>
            <a:ext cx="379810" cy="104607"/>
          </a:xfrm>
          <a:prstGeom prst="rightArrow">
            <a:avLst>
              <a:gd name="adj1" fmla="val 50000"/>
              <a:gd name="adj2" fmla="val 49998"/>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31" name="Freccia destra 30"/>
          <p:cNvSpPr>
            <a:spLocks noChangeArrowheads="1"/>
          </p:cNvSpPr>
          <p:nvPr/>
        </p:nvSpPr>
        <p:spPr bwMode="auto">
          <a:xfrm rot="2315401">
            <a:off x="6231375" y="3400319"/>
            <a:ext cx="381000" cy="82231"/>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32" name="Rettangolo 31"/>
          <p:cNvSpPr>
            <a:spLocks noChangeArrowheads="1"/>
          </p:cNvSpPr>
          <p:nvPr/>
        </p:nvSpPr>
        <p:spPr bwMode="auto">
          <a:xfrm>
            <a:off x="1340495" y="4297149"/>
            <a:ext cx="954360" cy="523220"/>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a:spAutoFit/>
          </a:bodyPr>
          <a:lstStyle/>
          <a:p>
            <a:pPr>
              <a:buFont typeface="Times New Roman" charset="0"/>
              <a:buNone/>
              <a:defRPr/>
            </a:pPr>
            <a:r>
              <a:rPr lang="it-IT" sz="1400" dirty="0">
                <a:solidFill>
                  <a:srgbClr val="000000"/>
                </a:solidFill>
                <a:latin typeface="Book Antiqua" panose="02040602050305030304" pitchFamily="18" charset="0"/>
                <a:cs typeface="Times New Roman"/>
              </a:rPr>
              <a:t>Esempio </a:t>
            </a:r>
            <a:r>
              <a:rPr lang="it-IT" sz="1400" dirty="0" err="1">
                <a:solidFill>
                  <a:srgbClr val="000000"/>
                </a:solidFill>
                <a:latin typeface="Book Antiqua" panose="02040602050305030304" pitchFamily="18" charset="0"/>
                <a:cs typeface="Times New Roman"/>
              </a:rPr>
              <a:t>2</a:t>
            </a:r>
            <a:endParaRPr lang="it-IT" sz="1400" dirty="0">
              <a:solidFill>
                <a:srgbClr val="000000"/>
              </a:solidFill>
              <a:latin typeface="Book Antiqua" panose="02040602050305030304" pitchFamily="18" charset="0"/>
              <a:cs typeface="Times New Roman"/>
            </a:endParaRPr>
          </a:p>
        </p:txBody>
      </p:sp>
      <p:sp>
        <p:nvSpPr>
          <p:cNvPr id="29710" name="Rettangolo 32"/>
          <p:cNvSpPr>
            <a:spLocks noChangeArrowheads="1"/>
          </p:cNvSpPr>
          <p:nvPr/>
        </p:nvSpPr>
        <p:spPr bwMode="auto">
          <a:xfrm>
            <a:off x="2353464" y="4105797"/>
            <a:ext cx="3828059" cy="1026115"/>
          </a:xfrm>
          <a:prstGeom prst="rect">
            <a:avLst/>
          </a:prstGeom>
          <a:noFill/>
          <a:ln w="9525">
            <a:noFill/>
            <a:miter lim="800000"/>
            <a:headEnd/>
            <a:tailEnd/>
          </a:ln>
        </p:spPr>
        <p:txBody>
          <a:bodyPr wrap="square">
            <a:spAutoFit/>
          </a:bodyPr>
          <a:lstStyle/>
          <a:p>
            <a:pPr algn="just">
              <a:lnSpc>
                <a:spcPts val="1219"/>
              </a:lnSpc>
            </a:pPr>
            <a:r>
              <a:rPr lang="it-IT" sz="1400" dirty="0">
                <a:solidFill>
                  <a:srgbClr val="000000"/>
                </a:solidFill>
                <a:latin typeface="Book Antiqua" panose="02040602050305030304" pitchFamily="18" charset="0"/>
                <a:cs typeface="Times New Roman" pitchFamily="18" charset="0"/>
              </a:rPr>
              <a:t>Si pensi al caso in cui una deficitaria gestione reddituale si accompagni alla produzione di un cospicuo flusso di disponibilità liquide a seguito della dismissione di alcuni beni aziendali o all’incasso anticipato di alcuni crediti verso clienti. </a:t>
            </a:r>
          </a:p>
        </p:txBody>
      </p:sp>
      <p:sp>
        <p:nvSpPr>
          <p:cNvPr id="29711" name="Rettangolo 33"/>
          <p:cNvSpPr>
            <a:spLocks noChangeArrowheads="1"/>
          </p:cNvSpPr>
          <p:nvPr/>
        </p:nvSpPr>
        <p:spPr bwMode="auto">
          <a:xfrm>
            <a:off x="6612159" y="3998777"/>
            <a:ext cx="1600200" cy="711541"/>
          </a:xfrm>
          <a:prstGeom prst="rect">
            <a:avLst/>
          </a:prstGeom>
          <a:noFill/>
          <a:ln w="9525">
            <a:noFill/>
            <a:miter lim="800000"/>
            <a:headEnd/>
            <a:tailEnd/>
          </a:ln>
        </p:spPr>
        <p:txBody>
          <a:bodyPr>
            <a:spAutoFit/>
          </a:bodyPr>
          <a:lstStyle/>
          <a:p>
            <a:pPr>
              <a:lnSpc>
                <a:spcPts val="1219"/>
              </a:lnSpc>
            </a:pPr>
            <a:r>
              <a:rPr lang="it-IT" sz="1400">
                <a:solidFill>
                  <a:srgbClr val="000000"/>
                </a:solidFill>
                <a:latin typeface="Book Antiqua" panose="02040602050305030304" pitchFamily="18" charset="0"/>
                <a:cs typeface="Times New Roman" pitchFamily="18" charset="0"/>
              </a:rPr>
              <a:t>Risultato economico: negativo (per ipotesi)</a:t>
            </a:r>
          </a:p>
        </p:txBody>
      </p:sp>
      <p:sp>
        <p:nvSpPr>
          <p:cNvPr id="29712" name="Rettangolo 34"/>
          <p:cNvSpPr>
            <a:spLocks noChangeArrowheads="1"/>
          </p:cNvSpPr>
          <p:nvPr/>
        </p:nvSpPr>
        <p:spPr bwMode="auto">
          <a:xfrm>
            <a:off x="6612159" y="4748034"/>
            <a:ext cx="1771650" cy="410562"/>
          </a:xfrm>
          <a:prstGeom prst="rect">
            <a:avLst/>
          </a:prstGeom>
          <a:noFill/>
          <a:ln w="9525">
            <a:noFill/>
            <a:miter lim="800000"/>
            <a:headEnd/>
            <a:tailEnd/>
          </a:ln>
        </p:spPr>
        <p:txBody>
          <a:bodyPr>
            <a:spAutoFit/>
          </a:bodyPr>
          <a:lstStyle/>
          <a:p>
            <a:pPr>
              <a:lnSpc>
                <a:spcPts val="1219"/>
              </a:lnSpc>
            </a:pPr>
            <a:r>
              <a:rPr lang="it-IT" sz="1400">
                <a:solidFill>
                  <a:srgbClr val="000000"/>
                </a:solidFill>
                <a:latin typeface="Book Antiqua" panose="02040602050305030304" pitchFamily="18" charset="0"/>
                <a:cs typeface="Times New Roman" pitchFamily="18" charset="0"/>
              </a:rPr>
              <a:t>Impatto sulla liquidità: positivo</a:t>
            </a:r>
          </a:p>
        </p:txBody>
      </p:sp>
      <p:sp>
        <p:nvSpPr>
          <p:cNvPr id="36" name="Freccia destra 35"/>
          <p:cNvSpPr>
            <a:spLocks noChangeArrowheads="1"/>
          </p:cNvSpPr>
          <p:nvPr/>
        </p:nvSpPr>
        <p:spPr bwMode="auto">
          <a:xfrm rot="-2823810">
            <a:off x="6250615" y="4303208"/>
            <a:ext cx="381000" cy="114011"/>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37" name="Freccia destra 36"/>
          <p:cNvSpPr>
            <a:spLocks noChangeArrowheads="1"/>
          </p:cNvSpPr>
          <p:nvPr/>
        </p:nvSpPr>
        <p:spPr bwMode="auto">
          <a:xfrm rot="2339785">
            <a:off x="6238315" y="4705080"/>
            <a:ext cx="381000" cy="100986"/>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400">
              <a:latin typeface="Book Antiqua" panose="02040602050305030304" pitchFamily="18" charset="0"/>
            </a:endParaRPr>
          </a:p>
        </p:txBody>
      </p:sp>
      <p:sp>
        <p:nvSpPr>
          <p:cNvPr id="29715" name="Rettangolo 37"/>
          <p:cNvSpPr>
            <a:spLocks noChangeArrowheads="1"/>
          </p:cNvSpPr>
          <p:nvPr/>
        </p:nvSpPr>
        <p:spPr bwMode="auto">
          <a:xfrm>
            <a:off x="1445991" y="5403847"/>
            <a:ext cx="3600450" cy="1107996"/>
          </a:xfrm>
          <a:prstGeom prst="rect">
            <a:avLst/>
          </a:prstGeom>
          <a:noFill/>
          <a:ln w="9525">
            <a:solidFill>
              <a:schemeClr val="tx1"/>
            </a:solidFill>
            <a:prstDash val="sysDash"/>
            <a:miter lim="800000"/>
            <a:headEnd/>
            <a:tailEnd/>
          </a:ln>
        </p:spPr>
        <p:txBody>
          <a:bodyPr>
            <a:spAutoFit/>
          </a:bodyPr>
          <a:lstStyle/>
          <a:p>
            <a:pPr algn="just"/>
            <a:r>
              <a:rPr lang="it-IT" sz="1100">
                <a:solidFill>
                  <a:srgbClr val="000000"/>
                </a:solidFill>
                <a:latin typeface="Book Antiqua" panose="02040602050305030304" pitchFamily="18" charset="0"/>
                <a:cs typeface="Times New Roman" pitchFamily="18" charset="0"/>
              </a:rPr>
              <a:t>Dall’esistenza della dissociazione temporale tra il momento in cui un evento viene rilevato sotto l’aspetto economico e quello in cui lo stesso diventa, invece, finanziariamente rilevante, nasce la necessità di predisporre, </a:t>
            </a:r>
            <a:r>
              <a:rPr lang="it-IT" sz="1100" b="1">
                <a:solidFill>
                  <a:srgbClr val="000000"/>
                </a:solidFill>
                <a:latin typeface="Book Antiqua" panose="02040602050305030304" pitchFamily="18" charset="0"/>
                <a:cs typeface="Times New Roman" pitchFamily="18" charset="0"/>
              </a:rPr>
              <a:t>accanto al conto economico</a:t>
            </a:r>
            <a:r>
              <a:rPr lang="it-IT" sz="1100">
                <a:solidFill>
                  <a:srgbClr val="000000"/>
                </a:solidFill>
                <a:latin typeface="Book Antiqua" panose="02040602050305030304" pitchFamily="18" charset="0"/>
                <a:cs typeface="Times New Roman" pitchFamily="18" charset="0"/>
              </a:rPr>
              <a:t>, un prospetto che illustri l’andamento finanziario della gestione </a:t>
            </a:r>
          </a:p>
        </p:txBody>
      </p:sp>
      <p:cxnSp>
        <p:nvCxnSpPr>
          <p:cNvPr id="29716" name="Connettore 4 39"/>
          <p:cNvCxnSpPr>
            <a:cxnSpLocks noChangeShapeType="1"/>
            <a:stCxn id="29700" idx="1"/>
            <a:endCxn id="29715" idx="1"/>
          </p:cNvCxnSpPr>
          <p:nvPr/>
        </p:nvCxnSpPr>
        <p:spPr bwMode="auto">
          <a:xfrm rot="10800000" flipH="1" flipV="1">
            <a:off x="1428749" y="2020105"/>
            <a:ext cx="17241" cy="3937740"/>
          </a:xfrm>
          <a:prstGeom prst="bentConnector3">
            <a:avLst>
              <a:gd name="adj1" fmla="val -1325909"/>
            </a:avLst>
          </a:prstGeom>
          <a:noFill/>
          <a:ln w="38100">
            <a:solidFill>
              <a:schemeClr val="tx1"/>
            </a:solidFill>
            <a:round/>
            <a:headEnd/>
            <a:tailEnd type="arrow" w="med" len="med"/>
          </a:ln>
        </p:spPr>
      </p:cxnSp>
    </p:spTree>
    <p:extLst>
      <p:ext uri="{BB962C8B-B14F-4D97-AF65-F5344CB8AC3E}">
        <p14:creationId xmlns:p14="http://schemas.microsoft.com/office/powerpoint/2010/main" val="781907391"/>
      </p:ext>
    </p:extLst>
  </p:cSld>
  <p:clrMapOvr>
    <a:masterClrMapping/>
  </p:clrMapOvr>
  <p:transition>
    <p:strips dir="l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a:spLocks noChangeArrowheads="1"/>
          </p:cNvSpPr>
          <p:nvPr/>
        </p:nvSpPr>
        <p:spPr bwMode="auto">
          <a:xfrm>
            <a:off x="7258050" y="3885069"/>
            <a:ext cx="1200150" cy="561684"/>
          </a:xfrm>
          <a:prstGeom prst="rect">
            <a:avLst/>
          </a:prstGeom>
          <a:solidFill>
            <a:srgbClr val="2D2DB9"/>
          </a:solidFill>
          <a:ln w="9525">
            <a:noFill/>
            <a:miter lim="800000"/>
            <a:headEnd/>
            <a:tailEnd/>
          </a:ln>
        </p:spPr>
        <p:txBody>
          <a:bodyPr lIns="68572" tIns="34286" rIns="68572" bIns="34286">
            <a:spAutoFit/>
          </a:bodyPr>
          <a:lstStyle>
            <a:defPPr>
              <a:defRPr lang="it-IT"/>
            </a:defPPr>
            <a:lvl1pPr algn="ctr">
              <a:defRPr sz="1400" b="1">
                <a:latin typeface="Cambria" pitchFamily="18" charset="0"/>
              </a:defRPr>
            </a:lvl1pPr>
          </a:lstStyle>
          <a:p>
            <a:r>
              <a:rPr lang="it-IT" sz="1600" dirty="0">
                <a:latin typeface="Book Antiqua" panose="02040602050305030304" pitchFamily="18" charset="0"/>
              </a:rPr>
              <a:t>Finalità mediata</a:t>
            </a:r>
          </a:p>
        </p:txBody>
      </p:sp>
      <p:sp>
        <p:nvSpPr>
          <p:cNvPr id="6" name="CasellaDiTesto 5"/>
          <p:cNvSpPr txBox="1">
            <a:spLocks noChangeArrowheads="1"/>
          </p:cNvSpPr>
          <p:nvPr/>
        </p:nvSpPr>
        <p:spPr bwMode="auto">
          <a:xfrm>
            <a:off x="7258050" y="2856369"/>
            <a:ext cx="1200150" cy="561684"/>
          </a:xfrm>
          <a:prstGeom prst="rect">
            <a:avLst/>
          </a:prstGeom>
          <a:solidFill>
            <a:srgbClr val="2D2DB9"/>
          </a:solidFill>
          <a:ln w="9525">
            <a:noFill/>
            <a:miter lim="800000"/>
            <a:headEnd/>
            <a:tailEnd/>
          </a:ln>
        </p:spPr>
        <p:txBody>
          <a:bodyPr lIns="68572" tIns="34286" rIns="68572" bIns="34286">
            <a:spAutoFit/>
          </a:bodyPr>
          <a:lstStyle/>
          <a:p>
            <a:pPr algn="ctr"/>
            <a:r>
              <a:rPr lang="it-IT" sz="1600" b="1" dirty="0">
                <a:latin typeface="Book Antiqua" panose="02040602050305030304" pitchFamily="18" charset="0"/>
              </a:rPr>
              <a:t>Finalità immediate</a:t>
            </a:r>
          </a:p>
        </p:txBody>
      </p:sp>
      <p:sp>
        <p:nvSpPr>
          <p:cNvPr id="5" name="CasellaDiTesto 4"/>
          <p:cNvSpPr txBox="1">
            <a:spLocks noChangeArrowheads="1"/>
          </p:cNvSpPr>
          <p:nvPr/>
        </p:nvSpPr>
        <p:spPr bwMode="auto">
          <a:xfrm>
            <a:off x="1485899" y="2456260"/>
            <a:ext cx="5172071" cy="1361903"/>
          </a:xfrm>
          <a:prstGeom prst="rect">
            <a:avLst/>
          </a:prstGeom>
          <a:noFill/>
          <a:ln w="9525">
            <a:solidFill>
              <a:schemeClr val="tx1"/>
            </a:solidFill>
            <a:miter lim="800000"/>
            <a:headEnd/>
            <a:tailEnd/>
          </a:ln>
        </p:spPr>
        <p:txBody>
          <a:bodyPr wrap="square" lIns="68572" tIns="34286" rIns="68572" bIns="34286">
            <a:spAutoFit/>
          </a:bodyPr>
          <a:lstStyle/>
          <a:p>
            <a:pPr marL="255985" indent="-255985">
              <a:buFont typeface="Times New Roman" pitchFamily="18" charset="0"/>
              <a:buAutoNum type="arabicParenR"/>
            </a:pPr>
            <a:r>
              <a:rPr lang="it-IT" sz="1200">
                <a:latin typeface="Book Antiqua" panose="02040602050305030304" pitchFamily="18" charset="0"/>
                <a:cs typeface="Times New Roman" pitchFamily="18" charset="0"/>
              </a:rPr>
              <a:t>Quale è stato il contributo della gestione corrente alla creazione di risorse finanziarie?</a:t>
            </a:r>
          </a:p>
          <a:p>
            <a:pPr marL="255985" indent="-255985">
              <a:buFont typeface="Times New Roman" pitchFamily="18" charset="0"/>
              <a:buAutoNum type="arabicParenR"/>
            </a:pPr>
            <a:r>
              <a:rPr lang="it-IT" sz="1200">
                <a:latin typeface="Book Antiqua" panose="02040602050305030304" pitchFamily="18" charset="0"/>
                <a:cs typeface="Times New Roman" pitchFamily="18" charset="0"/>
              </a:rPr>
              <a:t>Quali classi di attività hanno assorbito risorse finanziarie generate dalla gestione?</a:t>
            </a:r>
          </a:p>
          <a:p>
            <a:pPr marL="255985" indent="-255985">
              <a:buFont typeface="Times New Roman" pitchFamily="18" charset="0"/>
              <a:buAutoNum type="arabicParenR"/>
            </a:pPr>
            <a:r>
              <a:rPr lang="it-IT" sz="1200">
                <a:latin typeface="Book Antiqua" panose="02040602050305030304" pitchFamily="18" charset="0"/>
                <a:cs typeface="Times New Roman" pitchFamily="18" charset="0"/>
              </a:rPr>
              <a:t>Quali sono state le fonti a medio e lungo termine che hanno alimentato i flussi finanziari dell’azienda?</a:t>
            </a:r>
          </a:p>
          <a:p>
            <a:pPr marL="255985" indent="-255985">
              <a:buFont typeface="Times New Roman" pitchFamily="18" charset="0"/>
              <a:buAutoNum type="arabicParenR"/>
            </a:pPr>
            <a:r>
              <a:rPr lang="it-IT" sz="1200">
                <a:latin typeface="Book Antiqua" panose="02040602050305030304" pitchFamily="18" charset="0"/>
                <a:cs typeface="Times New Roman" pitchFamily="18" charset="0"/>
              </a:rPr>
              <a:t>Esiste un’adeguata correlazione tra fonti e impieghi?</a:t>
            </a:r>
          </a:p>
        </p:txBody>
      </p:sp>
      <p:cxnSp>
        <p:nvCxnSpPr>
          <p:cNvPr id="8" name="Connettore 2 7"/>
          <p:cNvCxnSpPr>
            <a:cxnSpLocks noChangeShapeType="1"/>
            <a:stCxn id="6" idx="2"/>
            <a:endCxn id="3" idx="0"/>
          </p:cNvCxnSpPr>
          <p:nvPr/>
        </p:nvCxnSpPr>
        <p:spPr bwMode="auto">
          <a:xfrm>
            <a:off x="7858125" y="3418053"/>
            <a:ext cx="0" cy="467016"/>
          </a:xfrm>
          <a:prstGeom prst="straightConnector1">
            <a:avLst/>
          </a:prstGeom>
          <a:noFill/>
          <a:ln w="9525">
            <a:solidFill>
              <a:schemeClr val="tx1"/>
            </a:solidFill>
            <a:round/>
            <a:headEnd/>
            <a:tailEnd type="arrow" w="med" len="med"/>
          </a:ln>
        </p:spPr>
      </p:cxnSp>
      <p:sp>
        <p:nvSpPr>
          <p:cNvPr id="10" name="CasellaDiTesto 9"/>
          <p:cNvSpPr txBox="1">
            <a:spLocks noChangeArrowheads="1"/>
          </p:cNvSpPr>
          <p:nvPr/>
        </p:nvSpPr>
        <p:spPr bwMode="auto">
          <a:xfrm>
            <a:off x="1428750" y="3849310"/>
            <a:ext cx="4801790" cy="1054127"/>
          </a:xfrm>
          <a:prstGeom prst="rect">
            <a:avLst/>
          </a:prstGeom>
          <a:gradFill rotWithShape="1">
            <a:gsLst>
              <a:gs pos="0">
                <a:srgbClr val="FFFFFF"/>
              </a:gs>
              <a:gs pos="100000">
                <a:srgbClr val="FFFFFF"/>
              </a:gs>
            </a:gsLst>
            <a:lin ang="5400000"/>
          </a:gradFill>
          <a:ln w="9525">
            <a:solidFill>
              <a:srgbClr val="F9F9F9"/>
            </a:solidFill>
            <a:miter lim="800000"/>
            <a:headEnd/>
            <a:tailEnd/>
          </a:ln>
          <a:effectLst>
            <a:outerShdw dist="23000" dir="5400000" rotWithShape="0">
              <a:srgbClr val="808080">
                <a:alpha val="34999"/>
              </a:srgbClr>
            </a:outerShdw>
          </a:effectLst>
        </p:spPr>
        <p:txBody>
          <a:bodyPr lIns="68572" tIns="34286" rIns="68572" bIns="34286">
            <a:spAutoFit/>
          </a:bodyPr>
          <a:lstStyle/>
          <a:p>
            <a:pPr algn="just">
              <a:defRPr/>
            </a:pPr>
            <a:r>
              <a:rPr lang="it-IT" sz="1600">
                <a:latin typeface="Book Antiqua" panose="02040602050305030304" pitchFamily="18" charset="0"/>
                <a:cs typeface="Times New Roman" pitchFamily="18" charset="0"/>
              </a:rPr>
              <a:t>Tali risposte non sono fini a se stesse bensì mirano ad una finalità ulteriore (cd. mediata): fornire informazioni rilevanti al monitoraggio della dinamica finanziaria dell’azienda </a:t>
            </a:r>
          </a:p>
        </p:txBody>
      </p:sp>
      <p:sp>
        <p:nvSpPr>
          <p:cNvPr id="25" name="CasellaDiTesto 24"/>
          <p:cNvSpPr txBox="1">
            <a:spLocks noChangeArrowheads="1"/>
          </p:cNvSpPr>
          <p:nvPr/>
        </p:nvSpPr>
        <p:spPr bwMode="auto">
          <a:xfrm>
            <a:off x="1986682" y="5089714"/>
            <a:ext cx="4127897" cy="992571"/>
          </a:xfrm>
          <a:prstGeom prst="rect">
            <a:avLst/>
          </a:prstGeom>
          <a:noFill/>
          <a:ln w="9525">
            <a:solidFill>
              <a:srgbClr val="4C4C4C"/>
            </a:solidFill>
            <a:miter lim="800000"/>
            <a:headEnd/>
            <a:tailEnd/>
          </a:ln>
        </p:spPr>
        <p:txBody>
          <a:bodyPr lIns="68572" tIns="34286" rIns="68572" bIns="34286">
            <a:spAutoFit/>
          </a:bodyPr>
          <a:lstStyle/>
          <a:p>
            <a:r>
              <a:rPr lang="it-IT" sz="1200" b="1" i="1">
                <a:latin typeface="Book Antiqua" panose="02040602050305030304" pitchFamily="18" charset="0"/>
              </a:rPr>
              <a:t>Ex ante: </a:t>
            </a:r>
            <a:r>
              <a:rPr lang="it-IT" sz="1200" i="1">
                <a:latin typeface="Book Antiqua" panose="02040602050305030304" pitchFamily="18" charset="0"/>
              </a:rPr>
              <a:t>definizione dei fabbisogni e le relative fonti di copertura nell’ambito della programmazione aziendale, valutando la capacità aziendale di produrre flussi finanziari in grado di alimentare gli investimenti, di rimborsare i debiti e di distribuire dividendi </a:t>
            </a:r>
          </a:p>
        </p:txBody>
      </p:sp>
      <p:sp>
        <p:nvSpPr>
          <p:cNvPr id="27" name="CasellaDiTesto 26"/>
          <p:cNvSpPr txBox="1">
            <a:spLocks noChangeArrowheads="1"/>
          </p:cNvSpPr>
          <p:nvPr/>
        </p:nvSpPr>
        <p:spPr bwMode="auto">
          <a:xfrm>
            <a:off x="1992362" y="6129840"/>
            <a:ext cx="4133850" cy="438574"/>
          </a:xfrm>
          <a:prstGeom prst="rect">
            <a:avLst/>
          </a:prstGeom>
          <a:noFill/>
          <a:ln w="9525">
            <a:solidFill>
              <a:srgbClr val="4C4C4C"/>
            </a:solidFill>
            <a:miter lim="800000"/>
            <a:headEnd/>
            <a:tailEnd/>
          </a:ln>
        </p:spPr>
        <p:txBody>
          <a:bodyPr lIns="68572" tIns="34286" rIns="68572" bIns="34286">
            <a:spAutoFit/>
          </a:bodyPr>
          <a:lstStyle/>
          <a:p>
            <a:r>
              <a:rPr lang="it-IT" sz="1200" b="1" i="1">
                <a:latin typeface="Book Antiqua" panose="02040602050305030304" pitchFamily="18" charset="0"/>
              </a:rPr>
              <a:t>Ex post: </a:t>
            </a:r>
            <a:r>
              <a:rPr lang="it-IT" sz="1200" i="1">
                <a:latin typeface="Book Antiqua" panose="02040602050305030304" pitchFamily="18" charset="0"/>
              </a:rPr>
              <a:t>formulazione di un giudizio sulla validità delle politiche finanziarie poste in essere dall’azienda</a:t>
            </a:r>
          </a:p>
        </p:txBody>
      </p:sp>
      <p:sp>
        <p:nvSpPr>
          <p:cNvPr id="21"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anose="02040602050305030304" pitchFamily="18" charset="0"/>
                <a:cs typeface="Arial" pitchFamily="34" charset="0"/>
              </a:rPr>
              <a:t>Finalità conoscitive </a:t>
            </a:r>
          </a:p>
        </p:txBody>
      </p:sp>
      <p:sp>
        <p:nvSpPr>
          <p:cNvPr id="30730"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C73DCEAA-4B47-40AE-8210-53C12B5D32EA}" type="slidenum">
              <a:rPr lang="it-IT" sz="1050">
                <a:solidFill>
                  <a:srgbClr val="898989"/>
                </a:solidFill>
                <a:latin typeface="Book Antiqua" panose="02040602050305030304" pitchFamily="18" charset="0"/>
                <a:ea typeface="MS PGothic" pitchFamily="34" charset="-128"/>
              </a:rPr>
              <a:pPr algn="r"/>
              <a:t>25</a:t>
            </a:fld>
            <a:endParaRPr lang="it-IT" sz="1050">
              <a:solidFill>
                <a:srgbClr val="898989"/>
              </a:solidFill>
              <a:latin typeface="Book Antiqua" panose="02040602050305030304" pitchFamily="18" charset="0"/>
              <a:ea typeface="MS PGothic" pitchFamily="34" charset="-128"/>
            </a:endParaRPr>
          </a:p>
        </p:txBody>
      </p:sp>
      <p:sp>
        <p:nvSpPr>
          <p:cNvPr id="34" name="CasellaDiTesto 33"/>
          <p:cNvSpPr txBox="1">
            <a:spLocks noChangeArrowheads="1"/>
          </p:cNvSpPr>
          <p:nvPr/>
        </p:nvSpPr>
        <p:spPr bwMode="auto">
          <a:xfrm>
            <a:off x="1428750" y="1345258"/>
            <a:ext cx="6400800" cy="1077218"/>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spAutoFit/>
          </a:bodyPr>
          <a:lstStyle/>
          <a:p>
            <a:pPr algn="just">
              <a:defRPr/>
            </a:pPr>
            <a:r>
              <a:rPr lang="it-IT" sz="1600">
                <a:solidFill>
                  <a:srgbClr val="000000"/>
                </a:solidFill>
                <a:latin typeface="Book Antiqua" panose="02040602050305030304" pitchFamily="18" charset="0"/>
                <a:cs typeface="Times New Roman" pitchFamily="18" charset="0"/>
              </a:rPr>
              <a:t>Il RF non è un “documento assoluto”, capace da solo di svelare la verità sullo stato di salute di un’azienda, ma unitamente alla restante informativa di bilancio, può contribuire a rispondere alle seguenti domande:</a:t>
            </a:r>
          </a:p>
        </p:txBody>
      </p:sp>
      <p:sp>
        <p:nvSpPr>
          <p:cNvPr id="30732" name="Ovale 49"/>
          <p:cNvSpPr>
            <a:spLocks noChangeArrowheads="1"/>
          </p:cNvSpPr>
          <p:nvPr/>
        </p:nvSpPr>
        <p:spPr bwMode="auto">
          <a:xfrm>
            <a:off x="1852612" y="4420809"/>
            <a:ext cx="34528" cy="57150"/>
          </a:xfrm>
          <a:prstGeom prst="ellipse">
            <a:avLst/>
          </a:prstGeom>
          <a:noFill/>
          <a:ln w="9525">
            <a:noFill/>
            <a:round/>
            <a:headEnd/>
            <a:tailEnd/>
          </a:ln>
        </p:spPr>
        <p:txBody>
          <a:bodyPr/>
          <a:lstStyle/>
          <a:p>
            <a:endParaRPr lang="it-IT" sz="1600">
              <a:latin typeface="Book Antiqua" panose="02040602050305030304" pitchFamily="18" charset="0"/>
            </a:endParaRPr>
          </a:p>
        </p:txBody>
      </p:sp>
      <p:cxnSp>
        <p:nvCxnSpPr>
          <p:cNvPr id="30733" name="Connettore 4 51"/>
          <p:cNvCxnSpPr>
            <a:cxnSpLocks noChangeShapeType="1"/>
            <a:endCxn id="25" idx="1"/>
          </p:cNvCxnSpPr>
          <p:nvPr/>
        </p:nvCxnSpPr>
        <p:spPr bwMode="auto">
          <a:xfrm rot="16200000" flipH="1">
            <a:off x="1508090" y="5107407"/>
            <a:ext cx="543839" cy="413346"/>
          </a:xfrm>
          <a:prstGeom prst="bentConnector2">
            <a:avLst/>
          </a:prstGeom>
          <a:noFill/>
          <a:ln w="9525">
            <a:solidFill>
              <a:schemeClr val="tx1"/>
            </a:solidFill>
            <a:round/>
            <a:headEnd/>
            <a:tailEnd type="arrow" w="med" len="med"/>
          </a:ln>
        </p:spPr>
      </p:cxnSp>
      <p:cxnSp>
        <p:nvCxnSpPr>
          <p:cNvPr id="30734" name="Connettore 4 51"/>
          <p:cNvCxnSpPr>
            <a:cxnSpLocks noChangeShapeType="1"/>
            <a:endCxn id="27" idx="1"/>
          </p:cNvCxnSpPr>
          <p:nvPr/>
        </p:nvCxnSpPr>
        <p:spPr bwMode="auto">
          <a:xfrm rot="16200000" flipH="1">
            <a:off x="1075577" y="5432341"/>
            <a:ext cx="1414543" cy="419028"/>
          </a:xfrm>
          <a:prstGeom prst="bentConnector2">
            <a:avLst/>
          </a:prstGeom>
          <a:noFill/>
          <a:ln w="9525">
            <a:solidFill>
              <a:schemeClr val="tx1"/>
            </a:solidFill>
            <a:round/>
            <a:headEnd/>
            <a:tailEnd type="arrow" w="med" len="med"/>
          </a:ln>
        </p:spPr>
      </p:cxnSp>
    </p:spTree>
    <p:extLst>
      <p:ext uri="{BB962C8B-B14F-4D97-AF65-F5344CB8AC3E}">
        <p14:creationId xmlns:p14="http://schemas.microsoft.com/office/powerpoint/2010/main" val="15662012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animBg="1"/>
      <p:bldP spid="10" grpId="0" animBg="1"/>
      <p:bldP spid="25" grpId="0" animBg="1"/>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3" name="CasellaDiTesto 2"/>
          <p:cNvSpPr txBox="1">
            <a:spLocks noChangeArrowheads="1"/>
          </p:cNvSpPr>
          <p:nvPr/>
        </p:nvSpPr>
        <p:spPr bwMode="auto">
          <a:xfrm>
            <a:off x="827584" y="1771650"/>
            <a:ext cx="2830016" cy="1577347"/>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lIns="68572" tIns="34286" rIns="68572" bIns="34286">
            <a:spAutoFit/>
          </a:bodyPr>
          <a:lstStyle/>
          <a:p>
            <a:pPr algn="just">
              <a:defRPr/>
            </a:pPr>
            <a:r>
              <a:rPr lang="it-IT" sz="1400">
                <a:solidFill>
                  <a:srgbClr val="000000"/>
                </a:solidFill>
                <a:latin typeface="Book Antiqua" panose="02040602050305030304" pitchFamily="18" charset="0"/>
                <a:cs typeface="Times New Roman" pitchFamily="18" charset="0"/>
              </a:rPr>
              <a:t>1) Importanza che il rendiconto venga letto all’interno di un sistema di prospetti predisposti dall’impresa per offrire ai terzi le informazioni necessarie per valutare la situazione complessiva in un dato momento</a:t>
            </a:r>
          </a:p>
        </p:txBody>
      </p:sp>
      <p:sp>
        <p:nvSpPr>
          <p:cNvPr id="37894" name="CasellaDiTesto 5"/>
          <p:cNvSpPr txBox="1">
            <a:spLocks noChangeArrowheads="1"/>
          </p:cNvSpPr>
          <p:nvPr/>
        </p:nvSpPr>
        <p:spPr bwMode="auto">
          <a:xfrm>
            <a:off x="827584" y="3413524"/>
            <a:ext cx="2830016" cy="1361903"/>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lIns="68572" tIns="34286" rIns="68572" bIns="34286">
            <a:spAutoFit/>
          </a:bodyPr>
          <a:lstStyle/>
          <a:p>
            <a:pPr algn="just">
              <a:defRPr/>
            </a:pPr>
            <a:r>
              <a:rPr lang="it-IT" sz="1400">
                <a:solidFill>
                  <a:srgbClr val="000000"/>
                </a:solidFill>
                <a:latin typeface="Book Antiqua" panose="02040602050305030304" pitchFamily="18" charset="0"/>
                <a:cs typeface="Times New Roman" pitchFamily="18" charset="0"/>
              </a:rPr>
              <a:t>2) Impossibilità, per un rendiconto che abbia un determinato oggetto, di rispondere contemporaneamente a scopi conoscitivi tra di loro spesso assai differenti</a:t>
            </a:r>
          </a:p>
        </p:txBody>
      </p:sp>
      <p:sp>
        <p:nvSpPr>
          <p:cNvPr id="37895" name="CasellaDiTesto 6"/>
          <p:cNvSpPr txBox="1">
            <a:spLocks noChangeArrowheads="1"/>
          </p:cNvSpPr>
          <p:nvPr/>
        </p:nvSpPr>
        <p:spPr bwMode="auto">
          <a:xfrm>
            <a:off x="827584" y="4900614"/>
            <a:ext cx="2830016" cy="500129"/>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lIns="68572" tIns="34286" rIns="68572" bIns="34286">
            <a:spAutoFit/>
          </a:bodyPr>
          <a:lstStyle/>
          <a:p>
            <a:pPr algn="just">
              <a:defRPr/>
            </a:pPr>
            <a:r>
              <a:rPr lang="it-IT" sz="1400">
                <a:solidFill>
                  <a:srgbClr val="000000"/>
                </a:solidFill>
                <a:latin typeface="Book Antiqua" panose="02040602050305030304" pitchFamily="18" charset="0"/>
                <a:cs typeface="Times New Roman" pitchFamily="18" charset="0"/>
              </a:rPr>
              <a:t>3) Necessità di avere una serie temporale di rendiconti finanziari</a:t>
            </a:r>
          </a:p>
        </p:txBody>
      </p:sp>
      <p:sp>
        <p:nvSpPr>
          <p:cNvPr id="10" name="CasellaDiTesto 9"/>
          <p:cNvSpPr txBox="1">
            <a:spLocks noChangeArrowheads="1"/>
          </p:cNvSpPr>
          <p:nvPr/>
        </p:nvSpPr>
        <p:spPr bwMode="auto">
          <a:xfrm>
            <a:off x="3851920" y="1628800"/>
            <a:ext cx="4000500" cy="1931290"/>
          </a:xfrm>
          <a:prstGeom prst="rect">
            <a:avLst/>
          </a:prstGeom>
          <a:gradFill rotWithShape="1">
            <a:gsLst>
              <a:gs pos="0">
                <a:srgbClr val="FFFFFF"/>
              </a:gs>
              <a:gs pos="64999">
                <a:srgbClr val="FFFFFF"/>
              </a:gs>
              <a:gs pos="100000">
                <a:srgbClr val="FFFFFF"/>
              </a:gs>
            </a:gsLst>
            <a:lin ang="5400000" scaled="1"/>
          </a:gradFill>
          <a:ln w="9525">
            <a:solidFill>
              <a:srgbClr val="F9F9F9"/>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100" i="1">
                <a:latin typeface="Book Antiqua" panose="02040602050305030304" pitchFamily="18" charset="0"/>
                <a:cs typeface="Times New Roman" pitchFamily="18" charset="0"/>
              </a:rPr>
              <a:t>Le informazioni contenute nel rendiconto svolgono una funzione complementare ma non sostitutiva rispetto a quanto indicato nei più noti prospetti di stato patrimoniale e conto economico: lo stato patrimoniale fornisce gli elementi per un’analisi statica della struttura del patrimonio, mentre il rendiconto fornisce una visione dinamica della evoluzione finanziaria dell’impresa. Allo stesso modo sono significative le relazioni che possono essere messe in luce attraverso una lettura sistemica del rendiconto finanziario e del conto economico al fine di fornire elementi utili per comprendere le ragioni della mancata coincidenza tra flussi economici e flussi finanziari</a:t>
            </a:r>
          </a:p>
        </p:txBody>
      </p:sp>
      <p:sp>
        <p:nvSpPr>
          <p:cNvPr id="13" name="CasellaDiTesto 12"/>
          <p:cNvSpPr txBox="1">
            <a:spLocks noChangeArrowheads="1"/>
          </p:cNvSpPr>
          <p:nvPr/>
        </p:nvSpPr>
        <p:spPr bwMode="auto">
          <a:xfrm>
            <a:off x="3851920" y="3343300"/>
            <a:ext cx="4000500" cy="1423459"/>
          </a:xfrm>
          <a:prstGeom prst="rect">
            <a:avLst/>
          </a:prstGeom>
          <a:gradFill rotWithShape="1">
            <a:gsLst>
              <a:gs pos="0">
                <a:srgbClr val="FFFFFF"/>
              </a:gs>
              <a:gs pos="64999">
                <a:srgbClr val="FFFFFF"/>
              </a:gs>
              <a:gs pos="100000">
                <a:srgbClr val="FFFFFF"/>
              </a:gs>
            </a:gsLst>
            <a:lin ang="5400000" scaled="1"/>
          </a:gradFill>
          <a:ln w="9525">
            <a:solidFill>
              <a:srgbClr val="F9F9F9"/>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100" i="1" dirty="0">
                <a:latin typeface="Book Antiqua" panose="02040602050305030304" pitchFamily="18" charset="0"/>
                <a:cs typeface="Times New Roman" pitchFamily="18" charset="0"/>
              </a:rPr>
              <a:t>Frequentemente al rendiconto finanziario viene attribuita la funzione di soddisfare fabbisogni informativi molto diversi. Si pensi alla difficoltà di redigere un rendiconto finanziario che risponda contemporaneamente a finalità conoscitive che si riferiscono alla solvibilità dell’impresa nel breve e nel lungo periodo, alla capacità di autofinanziamento degli investimenti ecc. Per rispondere a domande così diverse servirebbero quantomeno diversi rendiconti ognuno con una differente grandezza oggetto di analisi.</a:t>
            </a:r>
          </a:p>
        </p:txBody>
      </p:sp>
      <p:sp>
        <p:nvSpPr>
          <p:cNvPr id="15" name="CasellaDiTesto 14"/>
          <p:cNvSpPr txBox="1">
            <a:spLocks noChangeArrowheads="1"/>
          </p:cNvSpPr>
          <p:nvPr/>
        </p:nvSpPr>
        <p:spPr bwMode="auto">
          <a:xfrm>
            <a:off x="3851920" y="4899448"/>
            <a:ext cx="4000500" cy="746350"/>
          </a:xfrm>
          <a:prstGeom prst="rect">
            <a:avLst/>
          </a:prstGeom>
          <a:gradFill rotWithShape="1">
            <a:gsLst>
              <a:gs pos="0">
                <a:srgbClr val="FFFFFF"/>
              </a:gs>
              <a:gs pos="64999">
                <a:srgbClr val="FFFFFF"/>
              </a:gs>
              <a:gs pos="100000">
                <a:srgbClr val="FFFFFF"/>
              </a:gs>
            </a:gsLst>
            <a:lin ang="5400000" scaled="1"/>
          </a:gradFill>
          <a:ln w="9525">
            <a:solidFill>
              <a:srgbClr val="F9F9F9"/>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100" i="1" dirty="0">
                <a:latin typeface="Book Antiqua" panose="02040602050305030304" pitchFamily="18" charset="0"/>
                <a:cs typeface="Times New Roman" pitchFamily="18" charset="0"/>
              </a:rPr>
              <a:t>Qualora, dalla lettura del rendiconto finanziario, si vogliano trarre elementi utili per formulare previsioni circa i futuri flussi finanziari della data realtà aziendali, è necessario avere una serie storica di rendiconti finanziari</a:t>
            </a:r>
          </a:p>
        </p:txBody>
      </p:sp>
      <p:sp>
        <p:nvSpPr>
          <p:cNvPr id="18"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a:solidFill>
                  <a:schemeClr val="lt1"/>
                </a:solidFill>
                <a:latin typeface="Book Antiqua" panose="02040602050305030304" pitchFamily="18" charset="0"/>
                <a:ea typeface="Arial" charset="0"/>
                <a:cs typeface="Arial" charset="0"/>
              </a:rPr>
              <a:t>Limiti informativi del rendiconto</a:t>
            </a:r>
          </a:p>
        </p:txBody>
      </p:sp>
      <p:cxnSp>
        <p:nvCxnSpPr>
          <p:cNvPr id="31753" name="Connettore 1 17"/>
          <p:cNvCxnSpPr>
            <a:cxnSpLocks noChangeShapeType="1"/>
          </p:cNvCxnSpPr>
          <p:nvPr/>
        </p:nvCxnSpPr>
        <p:spPr bwMode="auto">
          <a:xfrm flipV="1">
            <a:off x="749971" y="5544741"/>
            <a:ext cx="2964779" cy="617"/>
          </a:xfrm>
          <a:prstGeom prst="line">
            <a:avLst/>
          </a:prstGeom>
          <a:noFill/>
          <a:ln w="9525">
            <a:solidFill>
              <a:schemeClr val="tx1"/>
            </a:solidFill>
            <a:round/>
            <a:headEnd/>
            <a:tailEnd/>
          </a:ln>
        </p:spPr>
      </p:cxnSp>
      <p:sp>
        <p:nvSpPr>
          <p:cNvPr id="31754" name="Segnaposto numero diapositiva 5"/>
          <p:cNvSpPr txBox="1">
            <a:spLocks/>
          </p:cNvSpPr>
          <p:nvPr/>
        </p:nvSpPr>
        <p:spPr bwMode="auto">
          <a:xfrm>
            <a:off x="6080770" y="5767413"/>
            <a:ext cx="1600200" cy="273844"/>
          </a:xfrm>
          <a:prstGeom prst="rect">
            <a:avLst/>
          </a:prstGeom>
          <a:noFill/>
          <a:ln w="9525">
            <a:noFill/>
            <a:miter lim="800000"/>
            <a:headEnd/>
            <a:tailEnd/>
          </a:ln>
        </p:spPr>
        <p:txBody>
          <a:bodyPr anchor="ctr"/>
          <a:lstStyle/>
          <a:p>
            <a:pPr algn="r"/>
            <a:fld id="{18750458-EFE9-421F-8CBF-C67B14C9256C}" type="slidenum">
              <a:rPr lang="it-IT" sz="1000">
                <a:solidFill>
                  <a:srgbClr val="898989"/>
                </a:solidFill>
                <a:latin typeface="Book Antiqua" panose="02040602050305030304" pitchFamily="18" charset="0"/>
                <a:ea typeface="MS PGothic" pitchFamily="34" charset="-128"/>
              </a:rPr>
              <a:pPr algn="r"/>
              <a:t>26</a:t>
            </a:fld>
            <a:endParaRPr lang="it-IT" sz="1000">
              <a:solidFill>
                <a:srgbClr val="898989"/>
              </a:solidFill>
              <a:latin typeface="Book Antiqua" panose="02040602050305030304" pitchFamily="18" charset="0"/>
              <a:ea typeface="MS PGothic" pitchFamily="34" charset="-128"/>
            </a:endParaRPr>
          </a:p>
        </p:txBody>
      </p:sp>
    </p:spTree>
    <p:extLst>
      <p:ext uri="{BB962C8B-B14F-4D97-AF65-F5344CB8AC3E}">
        <p14:creationId xmlns:p14="http://schemas.microsoft.com/office/powerpoint/2010/main" val="1720517858"/>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egnaposto numero diapositiva 2"/>
          <p:cNvSpPr>
            <a:spLocks noGrp="1"/>
          </p:cNvSpPr>
          <p:nvPr>
            <p:ph type="sldNum" sz="quarter" idx="10"/>
          </p:nvPr>
        </p:nvSpPr>
        <p:spPr bwMode="auto">
          <a:noFill/>
          <a:ln>
            <a:miter lim="800000"/>
            <a:headEnd/>
            <a:tailEnd/>
          </a:ln>
        </p:spPr>
        <p:txBody>
          <a:bodyPr/>
          <a:lstStyle/>
          <a:p>
            <a:fld id="{13B87FF1-0BFB-4860-A0E5-20644688B04A}" type="slidenum">
              <a:rPr lang="it-IT" smtClean="0">
                <a:latin typeface="Book Antiqua" panose="02040602050305030304" pitchFamily="18" charset="0"/>
              </a:rPr>
              <a:pPr/>
              <a:t>27</a:t>
            </a:fld>
            <a:endParaRPr lang="it-IT">
              <a:latin typeface="Book Antiqua" panose="02040602050305030304" pitchFamily="18" charset="0"/>
            </a:endParaRPr>
          </a:p>
        </p:txBody>
      </p:sp>
      <p:graphicFrame>
        <p:nvGraphicFramePr>
          <p:cNvPr id="10" name="Tabella 9"/>
          <p:cNvGraphicFramePr>
            <a:graphicFrameLocks noGrp="1"/>
          </p:cNvGraphicFramePr>
          <p:nvPr>
            <p:extLst>
              <p:ext uri="{D42A27DB-BD31-4B8C-83A1-F6EECF244321}">
                <p14:modId xmlns:p14="http://schemas.microsoft.com/office/powerpoint/2010/main" val="758759127"/>
              </p:ext>
            </p:extLst>
          </p:nvPr>
        </p:nvGraphicFramePr>
        <p:xfrm>
          <a:off x="1269801" y="2620168"/>
          <a:ext cx="2541984" cy="3463925"/>
        </p:xfrm>
        <a:graphic>
          <a:graphicData uri="http://schemas.openxmlformats.org/drawingml/2006/table">
            <a:tbl>
              <a:tblPr/>
              <a:tblGrid>
                <a:gridCol w="255984">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tblGrid>
              <a:tr h="456010">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A) </a:t>
                      </a:r>
                    </a:p>
                  </a:txBody>
                  <a:tcPr marL="4175" marR="4175" marT="417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liquide all’inizio dell’anno </a:t>
                      </a:r>
                    </a:p>
                  </a:txBody>
                  <a:tcPr marL="4175" marR="4175" marT="417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B)</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dall’attività operativa</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C)</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dalle attività di investimento</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D)</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dalle attività di finanziamento</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E)</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Variazione netta delle disponibilità monetarie </a:t>
                      </a:r>
                    </a:p>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CCFF"/>
                          </a:solidFill>
                          <a:effectLst/>
                          <a:latin typeface="Times New Roman" pitchFamily="18" charset="0"/>
                          <a:cs typeface="Times New Roman" pitchFamily="18" charset="0"/>
                        </a:rPr>
                        <a:t>(B+C+D)</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41565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F)</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liquide a fine esercizio </a:t>
                      </a:r>
                      <a:r>
                        <a:rPr kumimoji="0" lang="it-IT" sz="1400" b="1" i="0" u="none" strike="noStrike" cap="none" normalizeH="0" baseline="0" dirty="0">
                          <a:ln>
                            <a:noFill/>
                          </a:ln>
                          <a:solidFill>
                            <a:srgbClr val="00CCFF"/>
                          </a:solidFill>
                          <a:effectLst/>
                          <a:latin typeface="Times New Roman" pitchFamily="18" charset="0"/>
                          <a:cs typeface="Times New Roman" pitchFamily="18" charset="0"/>
                        </a:rPr>
                        <a:t>(</a:t>
                      </a:r>
                      <a:r>
                        <a:rPr kumimoji="0" lang="it-IT" sz="1400" b="1" i="0" u="none" strike="noStrike" cap="none" normalizeH="0" baseline="0" dirty="0" err="1">
                          <a:ln>
                            <a:noFill/>
                          </a:ln>
                          <a:solidFill>
                            <a:srgbClr val="00CCFF"/>
                          </a:solidFill>
                          <a:effectLst/>
                          <a:latin typeface="Times New Roman" pitchFamily="18" charset="0"/>
                          <a:cs typeface="Times New Roman" pitchFamily="18" charset="0"/>
                        </a:rPr>
                        <a:t>A+E</a:t>
                      </a:r>
                      <a:r>
                        <a:rPr kumimoji="0" lang="it-IT" sz="1400" b="1" i="0" u="none" strike="noStrike" cap="none" normalizeH="0" baseline="0" dirty="0">
                          <a:ln>
                            <a:noFill/>
                          </a:ln>
                          <a:solidFill>
                            <a:srgbClr val="00CCFF"/>
                          </a:solidFill>
                          <a:effectLst/>
                          <a:latin typeface="Times New Roman" pitchFamily="18" charset="0"/>
                          <a:cs typeface="Times New Roman" pitchFamily="18" charset="0"/>
                        </a:rPr>
                        <a:t>)</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5"/>
                  </a:ext>
                </a:extLst>
              </a:tr>
            </a:tbl>
          </a:graphicData>
        </a:graphic>
      </p:graphicFrame>
      <p:sp>
        <p:nvSpPr>
          <p:cNvPr id="6"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itchFamily="18" charset="0"/>
                <a:cs typeface="Arial" pitchFamily="34" charset="0"/>
              </a:rPr>
              <a:t>Schema di rendiconto finanziario </a:t>
            </a:r>
          </a:p>
          <a:p>
            <a:pPr algn="ctr" hangingPunct="1">
              <a:lnSpc>
                <a:spcPct val="70000"/>
              </a:lnSpc>
              <a:defRPr/>
            </a:pPr>
            <a:r>
              <a:rPr lang="it-IT" sz="1950">
                <a:solidFill>
                  <a:srgbClr val="FFFFFF"/>
                </a:solidFill>
                <a:latin typeface="Book Antiqua" pitchFamily="18" charset="0"/>
                <a:cs typeface="Arial" pitchFamily="34" charset="0"/>
              </a:rPr>
              <a:t>(avente ad oggetto le disponibilità liquide)</a:t>
            </a:r>
            <a:endParaRPr lang="it-IT" sz="1875">
              <a:solidFill>
                <a:srgbClr val="FFFFFF"/>
              </a:solidFill>
              <a:latin typeface="Book Antiqua" panose="02040602050305030304" pitchFamily="18" charset="0"/>
              <a:cs typeface="Arial" pitchFamily="34" charset="0"/>
            </a:endParaRPr>
          </a:p>
        </p:txBody>
      </p:sp>
      <p:sp>
        <p:nvSpPr>
          <p:cNvPr id="24598" name="Segnaposto numero diapositiva 5"/>
          <p:cNvSpPr txBox="1">
            <a:spLocks/>
          </p:cNvSpPr>
          <p:nvPr/>
        </p:nvSpPr>
        <p:spPr bwMode="auto">
          <a:xfrm>
            <a:off x="5869185" y="6230144"/>
            <a:ext cx="1600200" cy="273844"/>
          </a:xfrm>
          <a:prstGeom prst="rect">
            <a:avLst/>
          </a:prstGeom>
          <a:noFill/>
          <a:ln w="9525">
            <a:noFill/>
            <a:miter lim="800000"/>
            <a:headEnd/>
            <a:tailEnd/>
          </a:ln>
        </p:spPr>
        <p:txBody>
          <a:bodyPr anchor="ctr"/>
          <a:lstStyle/>
          <a:p>
            <a:pPr algn="r"/>
            <a:fld id="{4D6392A3-ED7C-4D1E-8FD7-18D4E0BE8252}" type="slidenum">
              <a:rPr lang="it-IT" sz="900">
                <a:solidFill>
                  <a:srgbClr val="898989"/>
                </a:solidFill>
                <a:latin typeface="Book Antiqua" panose="02040602050305030304" pitchFamily="18" charset="0"/>
                <a:ea typeface="MS PGothic" pitchFamily="34" charset="-128"/>
              </a:rPr>
              <a:pPr algn="r"/>
              <a:t>27</a:t>
            </a:fld>
            <a:endParaRPr lang="it-IT" sz="900">
              <a:solidFill>
                <a:srgbClr val="898989"/>
              </a:solidFill>
              <a:latin typeface="Book Antiqua" panose="02040602050305030304" pitchFamily="18" charset="0"/>
              <a:ea typeface="MS PGothic" pitchFamily="34" charset="-128"/>
            </a:endParaRPr>
          </a:p>
        </p:txBody>
      </p:sp>
      <p:graphicFrame>
        <p:nvGraphicFramePr>
          <p:cNvPr id="13" name="Tabella 12"/>
          <p:cNvGraphicFramePr>
            <a:graphicFrameLocks noGrp="1"/>
          </p:cNvGraphicFramePr>
          <p:nvPr>
            <p:extLst>
              <p:ext uri="{D42A27DB-BD31-4B8C-83A1-F6EECF244321}">
                <p14:modId xmlns:p14="http://schemas.microsoft.com/office/powerpoint/2010/main" val="65655383"/>
              </p:ext>
            </p:extLst>
          </p:nvPr>
        </p:nvGraphicFramePr>
        <p:xfrm>
          <a:off x="4747617" y="2978547"/>
          <a:ext cx="1464469" cy="369935"/>
        </p:xfrm>
        <a:graphic>
          <a:graphicData uri="http://schemas.openxmlformats.org/drawingml/2006/table">
            <a:tbl>
              <a:tblPr/>
              <a:tblGrid>
                <a:gridCol w="1464469">
                  <a:extLst>
                    <a:ext uri="{9D8B030D-6E8A-4147-A177-3AD203B41FA5}">
                      <a16:colId xmlns:a16="http://schemas.microsoft.com/office/drawing/2014/main" val="20000"/>
                    </a:ext>
                  </a:extLst>
                </a:gridCol>
              </a:tblGrid>
              <a:tr h="369935">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a:ln>
                            <a:noFill/>
                          </a:ln>
                          <a:solidFill>
                            <a:srgbClr val="000000"/>
                          </a:solidFill>
                          <a:effectLst/>
                          <a:latin typeface="Times New Roman" pitchFamily="18" charset="0"/>
                          <a:cs typeface="Times New Roman" pitchFamily="18" charset="0"/>
                        </a:rPr>
                        <a:t>Disponibilità liquide all’inizio dell’anno </a:t>
                      </a:r>
                    </a:p>
                  </a:txBody>
                  <a:tcPr marL="4175" marR="4175" marT="4175" marB="0" anchor="ctr" horzOverflow="overflow">
                    <a:lnL>
                      <a:noFill/>
                    </a:lnL>
                    <a:lnR>
                      <a:noFill/>
                    </a:lnR>
                    <a:lnT>
                      <a:noFill/>
                    </a:lnT>
                    <a:lnB>
                      <a:noFill/>
                    </a:lnB>
                    <a:lnTlToBr>
                      <a:noFill/>
                    </a:lnTlToBr>
                    <a:lnBlToTr>
                      <a:noFill/>
                    </a:lnBlToTr>
                    <a:solidFill>
                      <a:srgbClr val="F2F2F2"/>
                    </a:solidFill>
                  </a:tcPr>
                </a:tc>
                <a:extLst>
                  <a:ext uri="{0D108BD9-81ED-4DB2-BD59-A6C34878D82A}">
                    <a16:rowId xmlns:a16="http://schemas.microsoft.com/office/drawing/2014/main" val="10000"/>
                  </a:ext>
                </a:extLst>
              </a:tr>
            </a:tbl>
          </a:graphicData>
        </a:graphic>
      </p:graphicFrame>
      <p:graphicFrame>
        <p:nvGraphicFramePr>
          <p:cNvPr id="14" name="Tabella 13"/>
          <p:cNvGraphicFramePr>
            <a:graphicFrameLocks noGrp="1"/>
          </p:cNvGraphicFramePr>
          <p:nvPr>
            <p:extLst>
              <p:ext uri="{D42A27DB-BD31-4B8C-83A1-F6EECF244321}">
                <p14:modId xmlns:p14="http://schemas.microsoft.com/office/powerpoint/2010/main" val="1972405743"/>
              </p:ext>
            </p:extLst>
          </p:nvPr>
        </p:nvGraphicFramePr>
        <p:xfrm>
          <a:off x="4326135" y="3586956"/>
          <a:ext cx="2171700" cy="1693435"/>
        </p:xfrm>
        <a:graphic>
          <a:graphicData uri="http://schemas.openxmlformats.org/drawingml/2006/table">
            <a:tbl>
              <a:tblPr/>
              <a:tblGrid>
                <a:gridCol w="2171700">
                  <a:extLst>
                    <a:ext uri="{9D8B030D-6E8A-4147-A177-3AD203B41FA5}">
                      <a16:colId xmlns:a16="http://schemas.microsoft.com/office/drawing/2014/main" val="20000"/>
                    </a:ext>
                  </a:extLst>
                </a:gridCol>
              </a:tblGrid>
              <a:tr h="570310">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dall’attività operativa</a:t>
                      </a:r>
                    </a:p>
                  </a:txBody>
                  <a:tcPr marL="4175" marR="4175" marT="4175" marB="0" anchor="ctr" horzOverflow="overflow">
                    <a:lnL>
                      <a:noFill/>
                    </a:lnL>
                    <a:lnR>
                      <a:noFill/>
                    </a:lnR>
                    <a:lnT>
                      <a:noFill/>
                    </a:lnT>
                    <a:lnB>
                      <a:noFill/>
                    </a:lnB>
                    <a:lnTlToBr>
                      <a:noFill/>
                    </a:lnTlToBr>
                    <a:lnBlToTr>
                      <a:noFill/>
                    </a:lnBlToTr>
                    <a:solidFill>
                      <a:srgbClr val="F2F2F2"/>
                    </a:solidFill>
                  </a:tcPr>
                </a:tc>
                <a:extLst>
                  <a:ext uri="{0D108BD9-81ED-4DB2-BD59-A6C34878D82A}">
                    <a16:rowId xmlns:a16="http://schemas.microsoft.com/office/drawing/2014/main" val="10000"/>
                  </a:ext>
                </a:extLst>
              </a:tr>
              <a:tr h="570310">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dirty="0">
                          <a:ln>
                            <a:noFill/>
                          </a:ln>
                          <a:solidFill>
                            <a:schemeClr val="bg1"/>
                          </a:solidFill>
                          <a:effectLst/>
                          <a:latin typeface="Times New Roman" pitchFamily="18" charset="0"/>
                          <a:cs typeface="Times New Roman" pitchFamily="18" charset="0"/>
                        </a:rPr>
                        <a:t>Disponibilità monetarie generate (assorbite) dalle attività di investimento</a:t>
                      </a:r>
                    </a:p>
                  </a:txBody>
                  <a:tcPr marL="4175" marR="4175" marT="4175" marB="0" anchor="ctr" horzOverflow="overflow">
                    <a:lnL>
                      <a:noFill/>
                    </a:lnL>
                    <a:lnR>
                      <a:noFill/>
                    </a:lnR>
                    <a:lnT>
                      <a:noFill/>
                    </a:lnT>
                    <a:lnB>
                      <a:noFill/>
                    </a:lnB>
                    <a:lnTlToBr>
                      <a:noFill/>
                    </a:lnTlToBr>
                    <a:lnBlToTr>
                      <a:noFill/>
                    </a:lnBlToTr>
                    <a:solidFill>
                      <a:srgbClr val="6699FF"/>
                    </a:solidFill>
                  </a:tcPr>
                </a:tc>
                <a:extLst>
                  <a:ext uri="{0D108BD9-81ED-4DB2-BD59-A6C34878D82A}">
                    <a16:rowId xmlns:a16="http://schemas.microsoft.com/office/drawing/2014/main" val="10001"/>
                  </a:ext>
                </a:extLst>
              </a:tr>
              <a:tr h="552815">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a:ln>
                            <a:noFill/>
                          </a:ln>
                          <a:solidFill>
                            <a:srgbClr val="000000"/>
                          </a:solidFill>
                          <a:effectLst/>
                          <a:latin typeface="Times New Roman" pitchFamily="18" charset="0"/>
                          <a:cs typeface="Times New Roman" pitchFamily="18" charset="0"/>
                        </a:rPr>
                        <a:t>Disponibilità monetarie generate (assorbite) dalle attività di finanziamento</a:t>
                      </a:r>
                    </a:p>
                  </a:txBody>
                  <a:tcPr marL="4175" marR="4175" marT="4175" marB="0" anchor="ctr" horzOverflow="overflow">
                    <a:lnL>
                      <a:noFill/>
                    </a:lnL>
                    <a:lnR>
                      <a:noFill/>
                    </a:lnR>
                    <a:lnT>
                      <a:noFill/>
                    </a:lnT>
                    <a:lnB>
                      <a:noFill/>
                    </a:lnB>
                    <a:lnTlToBr>
                      <a:noFill/>
                    </a:lnTlToBr>
                    <a:lnBlToTr>
                      <a:noFill/>
                    </a:lnBlToTr>
                    <a:solidFill>
                      <a:srgbClr val="F2F2F2"/>
                    </a:solidFill>
                  </a:tcPr>
                </a:tc>
                <a:extLst>
                  <a:ext uri="{0D108BD9-81ED-4DB2-BD59-A6C34878D82A}">
                    <a16:rowId xmlns:a16="http://schemas.microsoft.com/office/drawing/2014/main" val="10002"/>
                  </a:ext>
                </a:extLst>
              </a:tr>
            </a:tbl>
          </a:graphicData>
        </a:graphic>
      </p:graphicFrame>
      <p:sp>
        <p:nvSpPr>
          <p:cNvPr id="24605" name="CasellaDiTesto 15"/>
          <p:cNvSpPr txBox="1">
            <a:spLocks noChangeArrowheads="1"/>
          </p:cNvSpPr>
          <p:nvPr/>
        </p:nvSpPr>
        <p:spPr bwMode="auto">
          <a:xfrm>
            <a:off x="1811535" y="2112961"/>
            <a:ext cx="1200150" cy="300082"/>
          </a:xfrm>
          <a:prstGeom prst="rect">
            <a:avLst/>
          </a:prstGeom>
          <a:solidFill>
            <a:srgbClr val="FFFFCC"/>
          </a:solidFill>
          <a:ln w="9525">
            <a:noFill/>
            <a:miter lim="800000"/>
            <a:headEnd/>
            <a:tailEnd/>
          </a:ln>
        </p:spPr>
        <p:txBody>
          <a:bodyPr>
            <a:spAutoFit/>
          </a:bodyPr>
          <a:lstStyle/>
          <a:p>
            <a:pPr algn="ctr"/>
            <a:r>
              <a:rPr lang="it-IT" sz="1350" b="1">
                <a:solidFill>
                  <a:srgbClr val="000000"/>
                </a:solidFill>
                <a:latin typeface="Book Antiqua" panose="02040602050305030304" pitchFamily="18" charset="0"/>
                <a:cs typeface="Times New Roman" pitchFamily="18" charset="0"/>
              </a:rPr>
              <a:t>Struttura</a:t>
            </a:r>
          </a:p>
        </p:txBody>
      </p:sp>
      <p:sp>
        <p:nvSpPr>
          <p:cNvPr id="18" name="Rettangolo 17"/>
          <p:cNvSpPr/>
          <p:nvPr/>
        </p:nvSpPr>
        <p:spPr>
          <a:xfrm>
            <a:off x="4840485" y="5463381"/>
            <a:ext cx="1387079" cy="738664"/>
          </a:xfrm>
          <a:prstGeom prst="rect">
            <a:avLst/>
          </a:prstGeom>
          <a:solidFill>
            <a:schemeClr val="bg1">
              <a:lumMod val="85000"/>
            </a:schemeClr>
          </a:solidFill>
        </p:spPr>
        <p:txBody>
          <a:bodyPr>
            <a:spAutoFit/>
          </a:bodyPr>
          <a:lstStyle/>
          <a:p>
            <a:pPr algn="ctr">
              <a:defRPr/>
            </a:pPr>
            <a:r>
              <a:rPr lang="it-IT" sz="1400" b="1">
                <a:solidFill>
                  <a:srgbClr val="000000"/>
                </a:solidFill>
                <a:latin typeface="Book Antiqua" panose="02040602050305030304" pitchFamily="18" charset="0"/>
                <a:cs typeface="Times New Roman" pitchFamily="18" charset="0"/>
              </a:rPr>
              <a:t>Disponibilità liquide a fine esercizio </a:t>
            </a:r>
            <a:endParaRPr lang="it-IT" sz="1400">
              <a:latin typeface="Book Antiqua" panose="02040602050305030304" pitchFamily="18" charset="0"/>
            </a:endParaRPr>
          </a:p>
        </p:txBody>
      </p:sp>
      <p:sp>
        <p:nvSpPr>
          <p:cNvPr id="24607" name="CasellaDiTesto 19"/>
          <p:cNvSpPr txBox="1">
            <a:spLocks noChangeArrowheads="1"/>
          </p:cNvSpPr>
          <p:nvPr/>
        </p:nvSpPr>
        <p:spPr bwMode="auto">
          <a:xfrm>
            <a:off x="6883648" y="4118058"/>
            <a:ext cx="989981" cy="816249"/>
          </a:xfrm>
          <a:prstGeom prst="rect">
            <a:avLst/>
          </a:prstGeom>
          <a:noFill/>
          <a:ln w="9525">
            <a:noFill/>
            <a:miter lim="800000"/>
            <a:headEnd/>
            <a:tailEnd/>
          </a:ln>
        </p:spPr>
        <p:txBody>
          <a:bodyPr wrap="square">
            <a:spAutoFit/>
          </a:bodyPr>
          <a:lstStyle/>
          <a:p>
            <a:pPr algn="ctr" fontAlgn="ctr">
              <a:lnSpc>
                <a:spcPts val="1144"/>
              </a:lnSpc>
            </a:pPr>
            <a:r>
              <a:rPr lang="it-IT" sz="1400" i="1" dirty="0">
                <a:solidFill>
                  <a:srgbClr val="6699FF"/>
                </a:solidFill>
                <a:latin typeface="Book Antiqua" panose="02040602050305030304" pitchFamily="18" charset="0"/>
                <a:cs typeface="Times New Roman" pitchFamily="18" charset="0"/>
              </a:rPr>
              <a:t>Variazione netta delle disponibilità monetarie </a:t>
            </a:r>
          </a:p>
        </p:txBody>
      </p:sp>
      <p:sp>
        <p:nvSpPr>
          <p:cNvPr id="24608" name="Parentesi graffa chiusa 20"/>
          <p:cNvSpPr>
            <a:spLocks/>
          </p:cNvSpPr>
          <p:nvPr/>
        </p:nvSpPr>
        <p:spPr bwMode="auto">
          <a:xfrm>
            <a:off x="6383535" y="3577430"/>
            <a:ext cx="342900" cy="1714500"/>
          </a:xfrm>
          <a:prstGeom prst="rightBrace">
            <a:avLst>
              <a:gd name="adj1" fmla="val 8333"/>
              <a:gd name="adj2" fmla="val 50000"/>
            </a:avLst>
          </a:prstGeom>
          <a:noFill/>
          <a:ln w="9525">
            <a:solidFill>
              <a:schemeClr val="tx1"/>
            </a:solidFill>
            <a:round/>
            <a:headEnd/>
            <a:tailEnd/>
          </a:ln>
        </p:spPr>
        <p:txBody>
          <a:bodyPr/>
          <a:lstStyle/>
          <a:p>
            <a:endParaRPr lang="it-IT" sz="1400">
              <a:latin typeface="Book Antiqua" panose="02040602050305030304" pitchFamily="18" charset="0"/>
            </a:endParaRPr>
          </a:p>
        </p:txBody>
      </p:sp>
      <p:sp>
        <p:nvSpPr>
          <p:cNvPr id="24609" name="CasellaDiTesto 21"/>
          <p:cNvSpPr txBox="1">
            <a:spLocks noChangeArrowheads="1"/>
          </p:cNvSpPr>
          <p:nvPr/>
        </p:nvSpPr>
        <p:spPr bwMode="auto">
          <a:xfrm>
            <a:off x="5240535" y="3348830"/>
            <a:ext cx="457200" cy="307777"/>
          </a:xfrm>
          <a:prstGeom prst="rect">
            <a:avLst/>
          </a:prstGeom>
          <a:noFill/>
          <a:ln w="9525">
            <a:noFill/>
            <a:miter lim="800000"/>
            <a:headEnd/>
            <a:tailEnd/>
          </a:ln>
        </p:spPr>
        <p:txBody>
          <a:bodyPr>
            <a:spAutoFit/>
          </a:bodyPr>
          <a:lstStyle/>
          <a:p>
            <a:pPr algn="ctr"/>
            <a:r>
              <a:rPr lang="it-IT" sz="1400" b="1">
                <a:latin typeface="Book Antiqua" panose="02040602050305030304" pitchFamily="18" charset="0"/>
              </a:rPr>
              <a:t>+</a:t>
            </a:r>
          </a:p>
        </p:txBody>
      </p:sp>
      <p:sp>
        <p:nvSpPr>
          <p:cNvPr id="24610" name="CasellaDiTesto 22"/>
          <p:cNvSpPr txBox="1">
            <a:spLocks noChangeArrowheads="1"/>
          </p:cNvSpPr>
          <p:nvPr/>
        </p:nvSpPr>
        <p:spPr bwMode="auto">
          <a:xfrm>
            <a:off x="5240535" y="5234780"/>
            <a:ext cx="457200" cy="307777"/>
          </a:xfrm>
          <a:prstGeom prst="rect">
            <a:avLst/>
          </a:prstGeom>
          <a:noFill/>
          <a:ln w="9525">
            <a:noFill/>
            <a:miter lim="800000"/>
            <a:headEnd/>
            <a:tailEnd/>
          </a:ln>
        </p:spPr>
        <p:txBody>
          <a:bodyPr>
            <a:spAutoFit/>
          </a:bodyPr>
          <a:lstStyle/>
          <a:p>
            <a:pPr algn="ctr"/>
            <a:r>
              <a:rPr lang="it-IT" sz="1400" b="1">
                <a:latin typeface="Book Antiqua" panose="02040602050305030304" pitchFamily="18" charset="0"/>
              </a:rPr>
              <a:t>=</a:t>
            </a:r>
          </a:p>
        </p:txBody>
      </p:sp>
      <p:sp>
        <p:nvSpPr>
          <p:cNvPr id="24" name="Cornice 23"/>
          <p:cNvSpPr/>
          <p:nvPr/>
        </p:nvSpPr>
        <p:spPr bwMode="auto">
          <a:xfrm>
            <a:off x="1068585" y="2434431"/>
            <a:ext cx="3044429" cy="3921919"/>
          </a:xfrm>
          <a:prstGeom prst="frame">
            <a:avLst>
              <a:gd name="adj1" fmla="val 5614"/>
            </a:avLst>
          </a:prstGeom>
          <a:solidFill>
            <a:srgbClr val="0000FF"/>
          </a:solidFill>
          <a:ln w="9525" cap="flat" cmpd="sng" algn="ctr">
            <a:solidFill>
              <a:schemeClr val="tx1"/>
            </a:solidFill>
            <a:prstDash val="solid"/>
            <a:round/>
            <a:headEnd type="none" w="med" len="med"/>
            <a:tailEnd type="none" w="med" len="med"/>
          </a:ln>
          <a:effectLst/>
        </p:spPr>
        <p:txBody>
          <a:bodyPr/>
          <a:lstStyle/>
          <a:p>
            <a:pPr>
              <a:buFont typeface="Times New Roman" charset="0"/>
              <a:buNone/>
              <a:defRPr/>
            </a:pPr>
            <a:endParaRPr lang="it-IT" sz="1350">
              <a:latin typeface="Book Antiqua" panose="02040602050305030304" pitchFamily="18" charset="0"/>
            </a:endParaRPr>
          </a:p>
        </p:txBody>
      </p:sp>
      <p:cxnSp>
        <p:nvCxnSpPr>
          <p:cNvPr id="24612" name="Connettore 4 25"/>
          <p:cNvCxnSpPr>
            <a:cxnSpLocks noChangeShapeType="1"/>
            <a:stCxn id="24613" idx="1"/>
            <a:endCxn id="18" idx="1"/>
          </p:cNvCxnSpPr>
          <p:nvPr/>
        </p:nvCxnSpPr>
        <p:spPr bwMode="auto">
          <a:xfrm rot="10800000" flipH="1" flipV="1">
            <a:off x="4783335" y="3148805"/>
            <a:ext cx="57150" cy="2683908"/>
          </a:xfrm>
          <a:prstGeom prst="bentConnector3">
            <a:avLst>
              <a:gd name="adj1" fmla="val -971430"/>
            </a:avLst>
          </a:prstGeom>
          <a:noFill/>
          <a:ln w="57150">
            <a:solidFill>
              <a:schemeClr val="tx1"/>
            </a:solidFill>
            <a:round/>
            <a:headEnd/>
            <a:tailEnd type="arrow" w="med" len="med"/>
          </a:ln>
        </p:spPr>
      </p:cxnSp>
      <p:sp>
        <p:nvSpPr>
          <p:cNvPr id="24613" name="Rettangolo 38"/>
          <p:cNvSpPr>
            <a:spLocks noChangeArrowheads="1"/>
          </p:cNvSpPr>
          <p:nvPr/>
        </p:nvSpPr>
        <p:spPr bwMode="auto">
          <a:xfrm flipV="1">
            <a:off x="4783335" y="3120230"/>
            <a:ext cx="34529" cy="57150"/>
          </a:xfrm>
          <a:prstGeom prst="rect">
            <a:avLst/>
          </a:prstGeom>
          <a:noFill/>
          <a:ln w="9525">
            <a:noFill/>
            <a:round/>
            <a:headEnd/>
            <a:tailEnd/>
          </a:ln>
        </p:spPr>
        <p:txBody>
          <a:bodyPr/>
          <a:lstStyle/>
          <a:p>
            <a:endParaRPr lang="it-IT" sz="1400">
              <a:latin typeface="Book Antiqua" panose="02040602050305030304" pitchFamily="18" charset="0"/>
            </a:endParaRPr>
          </a:p>
        </p:txBody>
      </p:sp>
      <p:sp>
        <p:nvSpPr>
          <p:cNvPr id="24614" name="CasellaDiTesto 20"/>
          <p:cNvSpPr txBox="1">
            <a:spLocks noChangeArrowheads="1"/>
          </p:cNvSpPr>
          <p:nvPr/>
        </p:nvSpPr>
        <p:spPr bwMode="auto">
          <a:xfrm>
            <a:off x="4882158" y="1750770"/>
            <a:ext cx="3794298" cy="865750"/>
          </a:xfrm>
          <a:prstGeom prst="rect">
            <a:avLst/>
          </a:prstGeom>
          <a:noFill/>
          <a:ln w="9525">
            <a:noFill/>
            <a:miter lim="800000"/>
            <a:headEnd/>
            <a:tailEnd/>
          </a:ln>
        </p:spPr>
        <p:txBody>
          <a:bodyPr wrap="square">
            <a:spAutoFit/>
          </a:bodyPr>
          <a:lstStyle/>
          <a:p>
            <a:pPr>
              <a:lnSpc>
                <a:spcPts val="956"/>
              </a:lnSpc>
            </a:pPr>
            <a:r>
              <a:rPr lang="it-IT" sz="1200" i="1" dirty="0">
                <a:solidFill>
                  <a:srgbClr val="FF0000"/>
                </a:solidFill>
                <a:latin typeface="Book Antiqua" panose="02040602050305030304" pitchFamily="18" charset="0"/>
                <a:cs typeface="Times New Roman" pitchFamily="18" charset="0"/>
              </a:rPr>
              <a:t>Informazione fondamentale poiché riferita al flusso di cassa generato da operazioni che, salvo mutamenti delle condizioni di gestione, tendono a ripetersi nel tempo! Il dato è utile anche per formulare ragionevoli previsioni su quello che potrebbe accadere in futuro nell’ipotesi di normale svolgimento della gestione</a:t>
            </a:r>
          </a:p>
        </p:txBody>
      </p:sp>
      <p:sp>
        <p:nvSpPr>
          <p:cNvPr id="24615" name="Freccia giù 32"/>
          <p:cNvSpPr>
            <a:spLocks noChangeArrowheads="1"/>
          </p:cNvSpPr>
          <p:nvPr/>
        </p:nvSpPr>
        <p:spPr bwMode="auto">
          <a:xfrm rot="1288245">
            <a:off x="6704788" y="2628623"/>
            <a:ext cx="85733" cy="896589"/>
          </a:xfrm>
          <a:prstGeom prst="downArrow">
            <a:avLst>
              <a:gd name="adj1" fmla="val 50000"/>
              <a:gd name="adj2" fmla="val 49887"/>
            </a:avLst>
          </a:prstGeom>
          <a:solidFill>
            <a:srgbClr val="FF0000">
              <a:alpha val="72940"/>
            </a:srgbClr>
          </a:solidFill>
          <a:ln w="9525">
            <a:solidFill>
              <a:srgbClr val="FFFFFF"/>
            </a:solidFill>
            <a:round/>
            <a:headEnd/>
            <a:tailEnd/>
          </a:ln>
        </p:spPr>
        <p:txBody>
          <a:bodyPr/>
          <a:lstStyle/>
          <a:p>
            <a:endParaRPr lang="it-IT" sz="1400">
              <a:latin typeface="Book Antiqua" panose="02040602050305030304" pitchFamily="18" charset="0"/>
            </a:endParaRPr>
          </a:p>
        </p:txBody>
      </p:sp>
    </p:spTree>
    <p:extLst>
      <p:ext uri="{BB962C8B-B14F-4D97-AF65-F5344CB8AC3E}">
        <p14:creationId xmlns:p14="http://schemas.microsoft.com/office/powerpoint/2010/main" val="2330304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egnaposto numero diapositiva 2"/>
          <p:cNvSpPr>
            <a:spLocks noGrp="1"/>
          </p:cNvSpPr>
          <p:nvPr>
            <p:ph type="sldNum" sz="quarter" idx="10"/>
          </p:nvPr>
        </p:nvSpPr>
        <p:spPr bwMode="auto">
          <a:noFill/>
          <a:ln>
            <a:miter lim="800000"/>
            <a:headEnd/>
            <a:tailEnd/>
          </a:ln>
        </p:spPr>
        <p:txBody>
          <a:bodyPr/>
          <a:lstStyle/>
          <a:p>
            <a:fld id="{C85424CF-F562-4444-803D-73E54955F970}" type="slidenum">
              <a:rPr lang="it-IT" smtClean="0">
                <a:latin typeface="Arial" charset="0"/>
              </a:rPr>
              <a:pPr/>
              <a:t>28</a:t>
            </a:fld>
            <a:endParaRPr lang="it-IT">
              <a:latin typeface="Arial" charset="0"/>
            </a:endParaRPr>
          </a:p>
        </p:txBody>
      </p:sp>
      <p:sp>
        <p:nvSpPr>
          <p:cNvPr id="6" name="Rectangle 2"/>
          <p:cNvSpPr>
            <a:spLocks noChangeArrowheads="1"/>
          </p:cNvSpPr>
          <p:nvPr/>
        </p:nvSpPr>
        <p:spPr bwMode="auto">
          <a:xfrm>
            <a:off x="1169622" y="857250"/>
            <a:ext cx="6831378"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dirty="0">
                <a:solidFill>
                  <a:srgbClr val="FFFFFF"/>
                </a:solidFill>
                <a:latin typeface="Book Antiqua" panose="02040602050305030304" pitchFamily="18" charset="0"/>
                <a:cs typeface="Arial" pitchFamily="34" charset="0"/>
              </a:rPr>
              <a:t>Esempio</a:t>
            </a:r>
            <a:endParaRPr lang="it-IT" sz="1875" dirty="0">
              <a:solidFill>
                <a:srgbClr val="FFFFFF"/>
              </a:solidFill>
              <a:latin typeface="Book Antiqua" panose="02040602050305030304" pitchFamily="18" charset="0"/>
              <a:cs typeface="Arial" pitchFamily="34" charset="0"/>
            </a:endParaRPr>
          </a:p>
        </p:txBody>
      </p:sp>
      <p:sp>
        <p:nvSpPr>
          <p:cNvPr id="25604"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778D631E-E5F6-445B-BC05-19FF5294574F}" type="slidenum">
              <a:rPr lang="it-IT" sz="900">
                <a:solidFill>
                  <a:srgbClr val="898989"/>
                </a:solidFill>
                <a:latin typeface="Book Antiqua" panose="02040602050305030304" pitchFamily="18" charset="0"/>
                <a:ea typeface="MS PGothic" pitchFamily="34" charset="-128"/>
              </a:rPr>
              <a:pPr algn="r"/>
              <a:t>28</a:t>
            </a:fld>
            <a:endParaRPr lang="it-IT" sz="900">
              <a:solidFill>
                <a:srgbClr val="898989"/>
              </a:solidFill>
              <a:latin typeface="Book Antiqua" panose="02040602050305030304" pitchFamily="18" charset="0"/>
              <a:ea typeface="MS PGothic" pitchFamily="34" charset="-128"/>
            </a:endParaRPr>
          </a:p>
        </p:txBody>
      </p:sp>
      <p:sp>
        <p:nvSpPr>
          <p:cNvPr id="25605" name="Rettangolo 38"/>
          <p:cNvSpPr>
            <a:spLocks noChangeArrowheads="1"/>
          </p:cNvSpPr>
          <p:nvPr/>
        </p:nvSpPr>
        <p:spPr bwMode="auto">
          <a:xfrm flipV="1">
            <a:off x="4972050" y="2514600"/>
            <a:ext cx="34529" cy="57150"/>
          </a:xfrm>
          <a:prstGeom prst="rect">
            <a:avLst/>
          </a:prstGeom>
          <a:noFill/>
          <a:ln w="9525">
            <a:noFill/>
            <a:round/>
            <a:headEnd/>
            <a:tailEnd/>
          </a:ln>
        </p:spPr>
        <p:txBody>
          <a:bodyPr/>
          <a:lstStyle/>
          <a:p>
            <a:endParaRPr lang="it-IT" sz="1400">
              <a:latin typeface="Book Antiqua" panose="02040602050305030304" pitchFamily="18" charset="0"/>
            </a:endParaRPr>
          </a:p>
        </p:txBody>
      </p:sp>
      <p:sp>
        <p:nvSpPr>
          <p:cNvPr id="25606" name="CasellaDiTesto 18"/>
          <p:cNvSpPr txBox="1">
            <a:spLocks noChangeArrowheads="1"/>
          </p:cNvSpPr>
          <p:nvPr/>
        </p:nvSpPr>
        <p:spPr bwMode="auto">
          <a:xfrm>
            <a:off x="4680347" y="1916906"/>
            <a:ext cx="3024188" cy="307777"/>
          </a:xfrm>
          <a:prstGeom prst="rect">
            <a:avLst/>
          </a:prstGeom>
          <a:noFill/>
          <a:ln w="9525">
            <a:noFill/>
            <a:miter lim="800000"/>
            <a:headEnd/>
            <a:tailEnd/>
          </a:ln>
        </p:spPr>
        <p:txBody>
          <a:bodyPr>
            <a:spAutoFit/>
          </a:bodyPr>
          <a:lstStyle/>
          <a:p>
            <a:r>
              <a:rPr lang="it-IT" sz="1400">
                <a:latin typeface="Book Antiqua" panose="02040602050305030304" pitchFamily="18" charset="0"/>
              </a:rPr>
              <a:t>Si ipotizzi </a:t>
            </a:r>
          </a:p>
        </p:txBody>
      </p:sp>
      <p:sp>
        <p:nvSpPr>
          <p:cNvPr id="28" name="Rettangolo 25"/>
          <p:cNvSpPr>
            <a:spLocks noChangeArrowheads="1"/>
          </p:cNvSpPr>
          <p:nvPr/>
        </p:nvSpPr>
        <p:spPr bwMode="auto">
          <a:xfrm>
            <a:off x="1763317" y="4185048"/>
            <a:ext cx="6049565" cy="1480983"/>
          </a:xfrm>
          <a:prstGeom prst="rect">
            <a:avLst/>
          </a:prstGeom>
          <a:noFill/>
          <a:ln w="9525">
            <a:noFill/>
            <a:miter lim="800000"/>
            <a:headEnd/>
            <a:tailEnd/>
          </a:ln>
        </p:spPr>
        <p:txBody>
          <a:bodyPr>
            <a:spAutoFit/>
          </a:bodyPr>
          <a:lstStyle/>
          <a:p>
            <a:pPr algn="just">
              <a:lnSpc>
                <a:spcPts val="1219"/>
              </a:lnSpc>
              <a:defRPr/>
            </a:pPr>
            <a:r>
              <a:rPr lang="it-IT" sz="1400" dirty="0">
                <a:solidFill>
                  <a:srgbClr val="000000"/>
                </a:solidFill>
                <a:latin typeface="Book Antiqua" panose="02040602050305030304" pitchFamily="18" charset="0"/>
                <a:cs typeface="Times New Roman" pitchFamily="18" charset="0"/>
              </a:rPr>
              <a:t>Si ipotizzi che durante l’esercizio la società:</a:t>
            </a:r>
          </a:p>
          <a:p>
            <a:pPr marL="257175" indent="-257175" algn="just">
              <a:lnSpc>
                <a:spcPts val="1219"/>
              </a:lnSpc>
              <a:buFont typeface="Times New Roman" pitchFamily="18" charset="0"/>
              <a:buAutoNum type="arabicPeriod"/>
              <a:defRPr/>
            </a:pPr>
            <a:r>
              <a:rPr lang="it-IT" sz="1400" dirty="0">
                <a:solidFill>
                  <a:srgbClr val="000000"/>
                </a:solidFill>
                <a:latin typeface="Book Antiqua" panose="02040602050305030304" pitchFamily="18" charset="0"/>
                <a:cs typeface="Times New Roman" pitchFamily="18" charset="0"/>
              </a:rPr>
              <a:t>Acquisti impianti per € 10.000, pagamento in contanti;</a:t>
            </a:r>
          </a:p>
          <a:p>
            <a:pPr marL="257175" indent="-257175" algn="just">
              <a:lnSpc>
                <a:spcPts val="1219"/>
              </a:lnSpc>
              <a:buFont typeface="Times New Roman" pitchFamily="18" charset="0"/>
              <a:buAutoNum type="arabicPeriod"/>
              <a:defRPr/>
            </a:pPr>
            <a:r>
              <a:rPr lang="it-IT" sz="1400" dirty="0">
                <a:solidFill>
                  <a:srgbClr val="000000"/>
                </a:solidFill>
                <a:latin typeface="Book Antiqua" panose="02040602050305030304" pitchFamily="18" charset="0"/>
                <a:cs typeface="Times New Roman" pitchFamily="18" charset="0"/>
              </a:rPr>
              <a:t>Ammortizzi l’impianto in dieci anni;</a:t>
            </a:r>
          </a:p>
          <a:p>
            <a:pPr marL="257175" indent="-257175" algn="just">
              <a:lnSpc>
                <a:spcPts val="1219"/>
              </a:lnSpc>
              <a:buFont typeface="Times New Roman" pitchFamily="18" charset="0"/>
              <a:buAutoNum type="arabicPeriod"/>
              <a:defRPr/>
            </a:pPr>
            <a:r>
              <a:rPr lang="it-IT" sz="1400" dirty="0">
                <a:solidFill>
                  <a:srgbClr val="000000"/>
                </a:solidFill>
                <a:latin typeface="Book Antiqua" panose="02040602050305030304" pitchFamily="18" charset="0"/>
                <a:cs typeface="Times New Roman" pitchFamily="18" charset="0"/>
              </a:rPr>
              <a:t>Acquisti merci per € 1.000, pagamento in contanti;</a:t>
            </a:r>
          </a:p>
          <a:p>
            <a:pPr marL="257175" indent="-257175" algn="just">
              <a:lnSpc>
                <a:spcPts val="1219"/>
              </a:lnSpc>
              <a:buFont typeface="Times New Roman" pitchFamily="18" charset="0"/>
              <a:buAutoNum type="arabicPeriod"/>
              <a:defRPr/>
            </a:pPr>
            <a:r>
              <a:rPr lang="it-IT" sz="1400" dirty="0">
                <a:solidFill>
                  <a:srgbClr val="000000"/>
                </a:solidFill>
                <a:latin typeface="Book Antiqua" panose="02040602050305030304" pitchFamily="18" charset="0"/>
                <a:cs typeface="Times New Roman" pitchFamily="18" charset="0"/>
              </a:rPr>
              <a:t>Venda prodotti per € 5.000 al termine dell’anno, con incasso rinviato all’esercizio successivo;</a:t>
            </a:r>
          </a:p>
          <a:p>
            <a:pPr marL="257175" indent="-257175" algn="just">
              <a:lnSpc>
                <a:spcPts val="1219"/>
              </a:lnSpc>
              <a:buFont typeface="Times New Roman" pitchFamily="18" charset="0"/>
              <a:buAutoNum type="arabicPeriod"/>
              <a:defRPr/>
            </a:pPr>
            <a:r>
              <a:rPr lang="it-IT" sz="1400" dirty="0">
                <a:solidFill>
                  <a:srgbClr val="000000"/>
                </a:solidFill>
                <a:latin typeface="Book Antiqua" panose="02040602050305030304" pitchFamily="18" charset="0"/>
                <a:cs typeface="Times New Roman" pitchFamily="18" charset="0"/>
              </a:rPr>
              <a:t>Contragga un prestito per € 3.000,che verrà rimborsato dopo 5 esercizi e che, al termine di ogni anno, generi interessi passivi pari a € 100, addebitati sul conto corrente della società.</a:t>
            </a:r>
          </a:p>
        </p:txBody>
      </p:sp>
      <p:graphicFrame>
        <p:nvGraphicFramePr>
          <p:cNvPr id="29" name="Tabella 28"/>
          <p:cNvGraphicFramePr>
            <a:graphicFrameLocks noGrp="1"/>
          </p:cNvGraphicFramePr>
          <p:nvPr/>
        </p:nvGraphicFramePr>
        <p:xfrm>
          <a:off x="1779594" y="2328864"/>
          <a:ext cx="4618931" cy="1470872"/>
        </p:xfrm>
        <a:graphic>
          <a:graphicData uri="http://schemas.openxmlformats.org/drawingml/2006/table">
            <a:tbl>
              <a:tblPr/>
              <a:tblGrid>
                <a:gridCol w="134166">
                  <a:extLst>
                    <a:ext uri="{9D8B030D-6E8A-4147-A177-3AD203B41FA5}">
                      <a16:colId xmlns:a16="http://schemas.microsoft.com/office/drawing/2014/main" val="20000"/>
                    </a:ext>
                  </a:extLst>
                </a:gridCol>
                <a:gridCol w="1242800">
                  <a:extLst>
                    <a:ext uri="{9D8B030D-6E8A-4147-A177-3AD203B41FA5}">
                      <a16:colId xmlns:a16="http://schemas.microsoft.com/office/drawing/2014/main" val="20001"/>
                    </a:ext>
                  </a:extLst>
                </a:gridCol>
                <a:gridCol w="128264">
                  <a:extLst>
                    <a:ext uri="{9D8B030D-6E8A-4147-A177-3AD203B41FA5}">
                      <a16:colId xmlns:a16="http://schemas.microsoft.com/office/drawing/2014/main" val="20002"/>
                    </a:ext>
                  </a:extLst>
                </a:gridCol>
                <a:gridCol w="695059">
                  <a:extLst>
                    <a:ext uri="{9D8B030D-6E8A-4147-A177-3AD203B41FA5}">
                      <a16:colId xmlns:a16="http://schemas.microsoft.com/office/drawing/2014/main" val="20003"/>
                    </a:ext>
                  </a:extLst>
                </a:gridCol>
                <a:gridCol w="176534">
                  <a:extLst>
                    <a:ext uri="{9D8B030D-6E8A-4147-A177-3AD203B41FA5}">
                      <a16:colId xmlns:a16="http://schemas.microsoft.com/office/drawing/2014/main" val="20004"/>
                    </a:ext>
                  </a:extLst>
                </a:gridCol>
                <a:gridCol w="173003">
                  <a:extLst>
                    <a:ext uri="{9D8B030D-6E8A-4147-A177-3AD203B41FA5}">
                      <a16:colId xmlns:a16="http://schemas.microsoft.com/office/drawing/2014/main" val="20005"/>
                    </a:ext>
                  </a:extLst>
                </a:gridCol>
                <a:gridCol w="1290950">
                  <a:extLst>
                    <a:ext uri="{9D8B030D-6E8A-4147-A177-3AD203B41FA5}">
                      <a16:colId xmlns:a16="http://schemas.microsoft.com/office/drawing/2014/main" val="20006"/>
                    </a:ext>
                  </a:extLst>
                </a:gridCol>
                <a:gridCol w="615603">
                  <a:extLst>
                    <a:ext uri="{9D8B030D-6E8A-4147-A177-3AD203B41FA5}">
                      <a16:colId xmlns:a16="http://schemas.microsoft.com/office/drawing/2014/main" val="20007"/>
                    </a:ext>
                  </a:extLst>
                </a:gridCol>
                <a:gridCol w="162552">
                  <a:extLst>
                    <a:ext uri="{9D8B030D-6E8A-4147-A177-3AD203B41FA5}">
                      <a16:colId xmlns:a16="http://schemas.microsoft.com/office/drawing/2014/main" val="20008"/>
                    </a:ext>
                  </a:extLst>
                </a:gridCol>
              </a:tblGrid>
              <a:tr h="160046">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100" b="1" i="0" u="none" strike="noStrike" cap="none" normalizeH="0" baseline="0" dirty="0">
                          <a:ln>
                            <a:noFill/>
                          </a:ln>
                          <a:solidFill>
                            <a:schemeClr val="tx1"/>
                          </a:solidFill>
                          <a:effectLst/>
                          <a:latin typeface="Book Antiqua" pitchFamily="18" charset="0"/>
                          <a:ea typeface="Calibri" pitchFamily="34" charset="0"/>
                        </a:rPr>
                        <a:t>STATO PATRIMONIALE 31/12/</a:t>
                      </a:r>
                      <a:r>
                        <a:rPr kumimoji="0" lang="it-IT" sz="11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100" b="1"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54872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endParaRPr lang="it-IT" sz="1000"/>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dirty="0"/>
                    </a:p>
                  </a:txBody>
                  <a:tcPr marL="68576" marR="68576" marT="34295" marB="34295"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err="1">
                          <a:ln>
                            <a:noFill/>
                          </a:ln>
                          <a:solidFill>
                            <a:srgbClr val="000000"/>
                          </a:solidFill>
                          <a:effectLst/>
                          <a:latin typeface="Book Antiqua" pitchFamily="18" charset="0"/>
                          <a:ea typeface="Calibri" pitchFamily="34" charset="0"/>
                        </a:rPr>
                        <a:t>Disp</a:t>
                      </a:r>
                      <a:r>
                        <a:rPr kumimoji="0" lang="it-IT" sz="1200" b="0" i="0" u="none" strike="noStrike" cap="none" normalizeH="0" baseline="0" dirty="0">
                          <a:ln>
                            <a:noFill/>
                          </a:ln>
                          <a:solidFill>
                            <a:srgbClr val="000000"/>
                          </a:solidFill>
                          <a:effectLst/>
                          <a:latin typeface="Book Antiqua" pitchFamily="18" charset="0"/>
                          <a:ea typeface="Calibri" pitchFamily="34" charset="0"/>
                        </a:rPr>
                        <a:t>. Liquide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Capitale Sociale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96797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egnaposto numero diapositiva 2"/>
          <p:cNvSpPr>
            <a:spLocks noGrp="1"/>
          </p:cNvSpPr>
          <p:nvPr>
            <p:ph type="sldNum" sz="quarter" idx="10"/>
          </p:nvPr>
        </p:nvSpPr>
        <p:spPr bwMode="auto">
          <a:noFill/>
          <a:ln>
            <a:miter lim="800000"/>
            <a:headEnd/>
            <a:tailEnd/>
          </a:ln>
        </p:spPr>
        <p:txBody>
          <a:bodyPr/>
          <a:lstStyle/>
          <a:p>
            <a:fld id="{7B8CD650-60F6-4A4A-9561-40633DAAE035}" type="slidenum">
              <a:rPr lang="it-IT" smtClean="0">
                <a:latin typeface="Book Antiqua" panose="02040602050305030304" pitchFamily="18" charset="0"/>
              </a:rPr>
              <a:pPr/>
              <a:t>29</a:t>
            </a:fld>
            <a:endParaRPr lang="it-IT">
              <a:latin typeface="Book Antiqua" panose="02040602050305030304" pitchFamily="18" charset="0"/>
            </a:endParaRPr>
          </a:p>
        </p:txBody>
      </p:sp>
      <p:sp>
        <p:nvSpPr>
          <p:cNvPr id="6"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dirty="0">
                <a:solidFill>
                  <a:srgbClr val="FFFFFF"/>
                </a:solidFill>
                <a:latin typeface="Book Antiqua" panose="02040602050305030304" pitchFamily="18" charset="0"/>
                <a:cs typeface="Arial" pitchFamily="34" charset="0"/>
              </a:rPr>
              <a:t>Esempio</a:t>
            </a:r>
            <a:endParaRPr lang="it-IT" sz="1875" dirty="0">
              <a:solidFill>
                <a:srgbClr val="FFFFFF"/>
              </a:solidFill>
              <a:latin typeface="Book Antiqua" panose="02040602050305030304" pitchFamily="18" charset="0"/>
              <a:cs typeface="Arial" pitchFamily="34" charset="0"/>
            </a:endParaRPr>
          </a:p>
        </p:txBody>
      </p:sp>
      <p:sp>
        <p:nvSpPr>
          <p:cNvPr id="26628"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938F8501-E567-42BF-B8F5-98EA6AC5FB8E}" type="slidenum">
              <a:rPr lang="it-IT" sz="900">
                <a:solidFill>
                  <a:srgbClr val="898989"/>
                </a:solidFill>
                <a:latin typeface="Book Antiqua" panose="02040602050305030304" pitchFamily="18" charset="0"/>
                <a:ea typeface="MS PGothic" pitchFamily="34" charset="-128"/>
              </a:rPr>
              <a:pPr algn="r"/>
              <a:t>29</a:t>
            </a:fld>
            <a:endParaRPr lang="it-IT" sz="900">
              <a:solidFill>
                <a:srgbClr val="898989"/>
              </a:solidFill>
              <a:latin typeface="Book Antiqua" panose="02040602050305030304" pitchFamily="18" charset="0"/>
              <a:ea typeface="MS PGothic" pitchFamily="34" charset="-128"/>
            </a:endParaRPr>
          </a:p>
        </p:txBody>
      </p:sp>
      <p:sp>
        <p:nvSpPr>
          <p:cNvPr id="26629" name="Rettangolo 38"/>
          <p:cNvSpPr>
            <a:spLocks noChangeArrowheads="1"/>
          </p:cNvSpPr>
          <p:nvPr/>
        </p:nvSpPr>
        <p:spPr bwMode="auto">
          <a:xfrm flipV="1">
            <a:off x="4972050" y="2514600"/>
            <a:ext cx="34529" cy="57150"/>
          </a:xfrm>
          <a:prstGeom prst="rect">
            <a:avLst/>
          </a:prstGeom>
          <a:noFill/>
          <a:ln w="9525">
            <a:noFill/>
            <a:round/>
            <a:headEnd/>
            <a:tailEnd/>
          </a:ln>
        </p:spPr>
        <p:txBody>
          <a:bodyPr/>
          <a:lstStyle/>
          <a:p>
            <a:endParaRPr lang="it-IT" sz="1400">
              <a:latin typeface="Book Antiqua" panose="02040602050305030304" pitchFamily="18" charset="0"/>
            </a:endParaRPr>
          </a:p>
        </p:txBody>
      </p:sp>
      <p:sp>
        <p:nvSpPr>
          <p:cNvPr id="26630" name="CasellaDiTesto 18"/>
          <p:cNvSpPr txBox="1">
            <a:spLocks noChangeArrowheads="1"/>
          </p:cNvSpPr>
          <p:nvPr/>
        </p:nvSpPr>
        <p:spPr bwMode="auto">
          <a:xfrm>
            <a:off x="1763316" y="1826937"/>
            <a:ext cx="3024188" cy="307777"/>
          </a:xfrm>
          <a:prstGeom prst="rect">
            <a:avLst/>
          </a:prstGeom>
          <a:noFill/>
          <a:ln w="9525">
            <a:noFill/>
            <a:miter lim="800000"/>
            <a:headEnd/>
            <a:tailEnd/>
          </a:ln>
        </p:spPr>
        <p:txBody>
          <a:bodyPr>
            <a:spAutoFit/>
          </a:bodyPr>
          <a:lstStyle/>
          <a:p>
            <a:r>
              <a:rPr lang="it-IT" sz="1400" dirty="0">
                <a:latin typeface="Book Antiqua" panose="02040602050305030304" pitchFamily="18" charset="0"/>
              </a:rPr>
              <a:t>Si ipotizzi </a:t>
            </a:r>
          </a:p>
        </p:txBody>
      </p:sp>
      <p:graphicFrame>
        <p:nvGraphicFramePr>
          <p:cNvPr id="29" name="Tabella 28"/>
          <p:cNvGraphicFramePr>
            <a:graphicFrameLocks noGrp="1"/>
          </p:cNvGraphicFramePr>
          <p:nvPr>
            <p:extLst>
              <p:ext uri="{D42A27DB-BD31-4B8C-83A1-F6EECF244321}">
                <p14:modId xmlns:p14="http://schemas.microsoft.com/office/powerpoint/2010/main" val="654748956"/>
              </p:ext>
            </p:extLst>
          </p:nvPr>
        </p:nvGraphicFramePr>
        <p:xfrm>
          <a:off x="1780728" y="2216433"/>
          <a:ext cx="5311552" cy="1577459"/>
        </p:xfrm>
        <a:graphic>
          <a:graphicData uri="http://schemas.openxmlformats.org/drawingml/2006/table">
            <a:tbl>
              <a:tblPr/>
              <a:tblGrid>
                <a:gridCol w="154285">
                  <a:extLst>
                    <a:ext uri="{9D8B030D-6E8A-4147-A177-3AD203B41FA5}">
                      <a16:colId xmlns:a16="http://schemas.microsoft.com/office/drawing/2014/main" val="20000"/>
                    </a:ext>
                  </a:extLst>
                </a:gridCol>
                <a:gridCol w="1429161">
                  <a:extLst>
                    <a:ext uri="{9D8B030D-6E8A-4147-A177-3AD203B41FA5}">
                      <a16:colId xmlns:a16="http://schemas.microsoft.com/office/drawing/2014/main" val="20001"/>
                    </a:ext>
                  </a:extLst>
                </a:gridCol>
                <a:gridCol w="147498">
                  <a:extLst>
                    <a:ext uri="{9D8B030D-6E8A-4147-A177-3AD203B41FA5}">
                      <a16:colId xmlns:a16="http://schemas.microsoft.com/office/drawing/2014/main" val="20002"/>
                    </a:ext>
                  </a:extLst>
                </a:gridCol>
                <a:gridCol w="799285">
                  <a:extLst>
                    <a:ext uri="{9D8B030D-6E8A-4147-A177-3AD203B41FA5}">
                      <a16:colId xmlns:a16="http://schemas.microsoft.com/office/drawing/2014/main" val="20003"/>
                    </a:ext>
                  </a:extLst>
                </a:gridCol>
                <a:gridCol w="209665">
                  <a:extLst>
                    <a:ext uri="{9D8B030D-6E8A-4147-A177-3AD203B41FA5}">
                      <a16:colId xmlns:a16="http://schemas.microsoft.com/office/drawing/2014/main" val="20004"/>
                    </a:ext>
                  </a:extLst>
                </a:gridCol>
                <a:gridCol w="192286">
                  <a:extLst>
                    <a:ext uri="{9D8B030D-6E8A-4147-A177-3AD203B41FA5}">
                      <a16:colId xmlns:a16="http://schemas.microsoft.com/office/drawing/2014/main" val="20005"/>
                    </a:ext>
                  </a:extLst>
                </a:gridCol>
                <a:gridCol w="1484531">
                  <a:extLst>
                    <a:ext uri="{9D8B030D-6E8A-4147-A177-3AD203B41FA5}">
                      <a16:colId xmlns:a16="http://schemas.microsoft.com/office/drawing/2014/main" val="20006"/>
                    </a:ext>
                  </a:extLst>
                </a:gridCol>
                <a:gridCol w="707914">
                  <a:extLst>
                    <a:ext uri="{9D8B030D-6E8A-4147-A177-3AD203B41FA5}">
                      <a16:colId xmlns:a16="http://schemas.microsoft.com/office/drawing/2014/main" val="20007"/>
                    </a:ext>
                  </a:extLst>
                </a:gridCol>
                <a:gridCol w="186927">
                  <a:extLst>
                    <a:ext uri="{9D8B030D-6E8A-4147-A177-3AD203B41FA5}">
                      <a16:colId xmlns:a16="http://schemas.microsoft.com/office/drawing/2014/main" val="20008"/>
                    </a:ext>
                  </a:extLst>
                </a:gridCol>
              </a:tblGrid>
              <a:tr h="160020">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dirty="0">
                          <a:ln>
                            <a:noFill/>
                          </a:ln>
                          <a:solidFill>
                            <a:schemeClr val="tx1"/>
                          </a:solidFill>
                          <a:effectLst/>
                          <a:latin typeface="Book Antiqua" pitchFamily="18" charset="0"/>
                          <a:ea typeface="Calibri" pitchFamily="34" charset="0"/>
                        </a:rPr>
                        <a:t>CONTO ECONOMICO 31/12/20X1</a:t>
                      </a:r>
                    </a:p>
                  </a:txBody>
                  <a:tcPr marL="51432" marR="51432"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54872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Acquisti</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1.000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50"/>
                    </a:p>
                  </a:txBody>
                  <a:tcPr marL="68576" marR="68576" marT="34295" marB="34295"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50"/>
                    </a:p>
                  </a:txBody>
                  <a:tcPr marL="68576" marR="68576" marT="34295" marB="34295"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Vendite</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5.000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50" dirty="0"/>
                    </a:p>
                  </a:txBody>
                  <a:tcPr marL="68576" marR="68576" marT="34295" marB="34295"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Ammortamenti</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1.000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endParaRPr lang="it-IT" sz="1050" dirty="0"/>
                    </a:p>
                  </a:txBody>
                  <a:tcPr marL="51432" marR="51432" marT="0" marB="0" anchor="b" horzOverflow="overflow">
                    <a:lnL>
                      <a:noFill/>
                    </a:lnL>
                    <a:lnR>
                      <a:noFill/>
                    </a:lnR>
                    <a:lnT>
                      <a:noFill/>
                    </a:lnT>
                    <a:lnB>
                      <a:noFill/>
                    </a:lnB>
                    <a:lnTlToBr>
                      <a:noFill/>
                    </a:lnTlToBr>
                    <a:lnBlToTr>
                      <a:noFill/>
                    </a:lnBlToTr>
                    <a:noFill/>
                  </a:tcPr>
                </a:tc>
                <a:tc>
                  <a:txBody>
                    <a:bodyPr/>
                    <a:lstStyle/>
                    <a:p>
                      <a:endParaRPr lang="it-IT" sz="1050" dirty="0"/>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Interessi passivi</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100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Utile d’esercizio</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2.900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ＭＳ Ｐゴシック" charset="-128"/>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graphicFrame>
        <p:nvGraphicFramePr>
          <p:cNvPr id="9" name="Tabella 8"/>
          <p:cNvGraphicFramePr>
            <a:graphicFrameLocks noGrp="1"/>
          </p:cNvGraphicFramePr>
          <p:nvPr>
            <p:extLst>
              <p:ext uri="{D42A27DB-BD31-4B8C-83A1-F6EECF244321}">
                <p14:modId xmlns:p14="http://schemas.microsoft.com/office/powerpoint/2010/main" val="3375078956"/>
              </p:ext>
            </p:extLst>
          </p:nvPr>
        </p:nvGraphicFramePr>
        <p:xfrm>
          <a:off x="1763316" y="3952338"/>
          <a:ext cx="5311552" cy="1577459"/>
        </p:xfrm>
        <a:graphic>
          <a:graphicData uri="http://schemas.openxmlformats.org/drawingml/2006/table">
            <a:tbl>
              <a:tblPr/>
              <a:tblGrid>
                <a:gridCol w="154285">
                  <a:extLst>
                    <a:ext uri="{9D8B030D-6E8A-4147-A177-3AD203B41FA5}">
                      <a16:colId xmlns:a16="http://schemas.microsoft.com/office/drawing/2014/main" val="20000"/>
                    </a:ext>
                  </a:extLst>
                </a:gridCol>
                <a:gridCol w="1429161">
                  <a:extLst>
                    <a:ext uri="{9D8B030D-6E8A-4147-A177-3AD203B41FA5}">
                      <a16:colId xmlns:a16="http://schemas.microsoft.com/office/drawing/2014/main" val="20001"/>
                    </a:ext>
                  </a:extLst>
                </a:gridCol>
                <a:gridCol w="147498">
                  <a:extLst>
                    <a:ext uri="{9D8B030D-6E8A-4147-A177-3AD203B41FA5}">
                      <a16:colId xmlns:a16="http://schemas.microsoft.com/office/drawing/2014/main" val="20002"/>
                    </a:ext>
                  </a:extLst>
                </a:gridCol>
                <a:gridCol w="799285">
                  <a:extLst>
                    <a:ext uri="{9D8B030D-6E8A-4147-A177-3AD203B41FA5}">
                      <a16:colId xmlns:a16="http://schemas.microsoft.com/office/drawing/2014/main" val="20003"/>
                    </a:ext>
                  </a:extLst>
                </a:gridCol>
                <a:gridCol w="203006">
                  <a:extLst>
                    <a:ext uri="{9D8B030D-6E8A-4147-A177-3AD203B41FA5}">
                      <a16:colId xmlns:a16="http://schemas.microsoft.com/office/drawing/2014/main" val="20004"/>
                    </a:ext>
                  </a:extLst>
                </a:gridCol>
                <a:gridCol w="198945">
                  <a:extLst>
                    <a:ext uri="{9D8B030D-6E8A-4147-A177-3AD203B41FA5}">
                      <a16:colId xmlns:a16="http://schemas.microsoft.com/office/drawing/2014/main" val="20005"/>
                    </a:ext>
                  </a:extLst>
                </a:gridCol>
                <a:gridCol w="1484531">
                  <a:extLst>
                    <a:ext uri="{9D8B030D-6E8A-4147-A177-3AD203B41FA5}">
                      <a16:colId xmlns:a16="http://schemas.microsoft.com/office/drawing/2014/main" val="20006"/>
                    </a:ext>
                  </a:extLst>
                </a:gridCol>
                <a:gridCol w="707914">
                  <a:extLst>
                    <a:ext uri="{9D8B030D-6E8A-4147-A177-3AD203B41FA5}">
                      <a16:colId xmlns:a16="http://schemas.microsoft.com/office/drawing/2014/main" val="20007"/>
                    </a:ext>
                  </a:extLst>
                </a:gridCol>
                <a:gridCol w="186927">
                  <a:extLst>
                    <a:ext uri="{9D8B030D-6E8A-4147-A177-3AD203B41FA5}">
                      <a16:colId xmlns:a16="http://schemas.microsoft.com/office/drawing/2014/main" val="20008"/>
                    </a:ext>
                  </a:extLst>
                </a:gridCol>
              </a:tblGrid>
              <a:tr h="160020">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dirty="0">
                          <a:ln>
                            <a:noFill/>
                          </a:ln>
                          <a:solidFill>
                            <a:schemeClr val="tx1"/>
                          </a:solidFill>
                          <a:effectLst/>
                          <a:latin typeface="Book Antiqua" pitchFamily="18" charset="0"/>
                          <a:ea typeface="Calibri" pitchFamily="34" charset="0"/>
                        </a:rPr>
                        <a:t>STATO PATRIMONIALE 31/12/20X1</a:t>
                      </a:r>
                    </a:p>
                  </a:txBody>
                  <a:tcPr marL="51432" marR="51432"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54872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Impianti</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9.000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50"/>
                    </a:p>
                  </a:txBody>
                  <a:tcPr marL="68576" marR="68576" marT="34295" marB="34295"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50"/>
                    </a:p>
                  </a:txBody>
                  <a:tcPr marL="68576" marR="68576" marT="34295" marB="34295"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Debiti Banche</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3.000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Crediti</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5.000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Capitale Sociale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10.000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err="1">
                          <a:ln>
                            <a:noFill/>
                          </a:ln>
                          <a:solidFill>
                            <a:srgbClr val="000000"/>
                          </a:solidFill>
                          <a:effectLst/>
                          <a:latin typeface="Book Antiqua" pitchFamily="18" charset="0"/>
                          <a:ea typeface="Calibri" pitchFamily="34" charset="0"/>
                        </a:rPr>
                        <a:t>Disp</a:t>
                      </a:r>
                      <a:r>
                        <a:rPr kumimoji="0" lang="it-IT" sz="1400" b="0" i="0" u="none" strike="noStrike" cap="none" normalizeH="0" baseline="0" dirty="0">
                          <a:ln>
                            <a:noFill/>
                          </a:ln>
                          <a:solidFill>
                            <a:srgbClr val="000000"/>
                          </a:solidFill>
                          <a:effectLst/>
                          <a:latin typeface="Book Antiqua" pitchFamily="18" charset="0"/>
                          <a:ea typeface="Calibri" pitchFamily="34" charset="0"/>
                        </a:rPr>
                        <a:t>. Liquide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1.900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Utile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rgbClr val="000000"/>
                          </a:solidFill>
                          <a:effectLst/>
                          <a:latin typeface="Book Antiqua" pitchFamily="18" charset="0"/>
                          <a:ea typeface="Calibri" pitchFamily="34" charset="0"/>
                        </a:rPr>
                        <a:t>2.900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ＭＳ Ｐゴシック" charset="-128"/>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4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0976331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egnaposto numero diapositiva 2"/>
          <p:cNvSpPr>
            <a:spLocks noGrp="1"/>
          </p:cNvSpPr>
          <p:nvPr>
            <p:ph type="sldNum" sz="quarter" idx="10"/>
          </p:nvPr>
        </p:nvSpPr>
        <p:spPr bwMode="auto">
          <a:noFill/>
          <a:ln>
            <a:miter lim="800000"/>
            <a:headEnd/>
            <a:tailEnd/>
          </a:ln>
        </p:spPr>
        <p:txBody>
          <a:bodyPr/>
          <a:lstStyle/>
          <a:p>
            <a:fld id="{DB30DAA7-FF51-4049-870D-65D3D820F781}" type="slidenum">
              <a:rPr lang="it-IT" smtClean="0">
                <a:latin typeface="Arial" charset="0"/>
              </a:rPr>
              <a:pPr/>
              <a:t>30</a:t>
            </a:fld>
            <a:endParaRPr lang="it-IT">
              <a:latin typeface="Arial" charset="0"/>
            </a:endParaRPr>
          </a:p>
        </p:txBody>
      </p:sp>
      <p:sp>
        <p:nvSpPr>
          <p:cNvPr id="6"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dirty="0">
                <a:solidFill>
                  <a:srgbClr val="FFFFFF"/>
                </a:solidFill>
                <a:latin typeface="Book Antiqua" panose="02040602050305030304" pitchFamily="18" charset="0"/>
                <a:cs typeface="Arial" pitchFamily="34" charset="0"/>
              </a:rPr>
              <a:t>Esempio</a:t>
            </a:r>
            <a:endParaRPr lang="it-IT" sz="1875" dirty="0">
              <a:solidFill>
                <a:srgbClr val="FFFFFF"/>
              </a:solidFill>
              <a:latin typeface="Book Antiqua" panose="02040602050305030304" pitchFamily="18" charset="0"/>
              <a:cs typeface="Arial" pitchFamily="34" charset="0"/>
            </a:endParaRPr>
          </a:p>
        </p:txBody>
      </p:sp>
      <p:sp>
        <p:nvSpPr>
          <p:cNvPr id="27652"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AAF3A774-FB9A-4184-B599-F70B97198B47}" type="slidenum">
              <a:rPr lang="it-IT" sz="900">
                <a:solidFill>
                  <a:srgbClr val="898989"/>
                </a:solidFill>
                <a:latin typeface="Book Antiqua" panose="02040602050305030304" pitchFamily="18" charset="0"/>
                <a:ea typeface="MS PGothic" pitchFamily="34" charset="-128"/>
              </a:rPr>
              <a:pPr algn="r"/>
              <a:t>30</a:t>
            </a:fld>
            <a:endParaRPr lang="it-IT" sz="900">
              <a:solidFill>
                <a:srgbClr val="898989"/>
              </a:solidFill>
              <a:latin typeface="Book Antiqua" panose="02040602050305030304" pitchFamily="18" charset="0"/>
              <a:ea typeface="MS PGothic" pitchFamily="34" charset="-128"/>
            </a:endParaRPr>
          </a:p>
        </p:txBody>
      </p:sp>
      <p:sp>
        <p:nvSpPr>
          <p:cNvPr id="27653" name="Rettangolo 38"/>
          <p:cNvSpPr>
            <a:spLocks noChangeArrowheads="1"/>
          </p:cNvSpPr>
          <p:nvPr/>
        </p:nvSpPr>
        <p:spPr bwMode="auto">
          <a:xfrm flipV="1">
            <a:off x="4972050" y="2514600"/>
            <a:ext cx="34529" cy="57150"/>
          </a:xfrm>
          <a:prstGeom prst="rect">
            <a:avLst/>
          </a:prstGeom>
          <a:noFill/>
          <a:ln w="9525">
            <a:noFill/>
            <a:round/>
            <a:headEnd/>
            <a:tailEnd/>
          </a:ln>
        </p:spPr>
        <p:txBody>
          <a:bodyPr/>
          <a:lstStyle/>
          <a:p>
            <a:endParaRPr lang="it-IT" sz="1350">
              <a:latin typeface="Book Antiqua" panose="02040602050305030304" pitchFamily="18" charset="0"/>
            </a:endParaRPr>
          </a:p>
        </p:txBody>
      </p:sp>
      <p:sp>
        <p:nvSpPr>
          <p:cNvPr id="27654" name="CasellaDiTesto 18"/>
          <p:cNvSpPr txBox="1">
            <a:spLocks noChangeArrowheads="1"/>
          </p:cNvSpPr>
          <p:nvPr/>
        </p:nvSpPr>
        <p:spPr bwMode="auto">
          <a:xfrm>
            <a:off x="4680347" y="1916906"/>
            <a:ext cx="3024188" cy="300082"/>
          </a:xfrm>
          <a:prstGeom prst="rect">
            <a:avLst/>
          </a:prstGeom>
          <a:noFill/>
          <a:ln w="9525">
            <a:noFill/>
            <a:miter lim="800000"/>
            <a:headEnd/>
            <a:tailEnd/>
          </a:ln>
        </p:spPr>
        <p:txBody>
          <a:bodyPr>
            <a:spAutoFit/>
          </a:bodyPr>
          <a:lstStyle/>
          <a:p>
            <a:r>
              <a:rPr lang="it-IT" sz="1350">
                <a:latin typeface="Book Antiqua" panose="02040602050305030304" pitchFamily="18" charset="0"/>
              </a:rPr>
              <a:t>Si ipotizzi </a:t>
            </a:r>
          </a:p>
        </p:txBody>
      </p:sp>
      <p:graphicFrame>
        <p:nvGraphicFramePr>
          <p:cNvPr id="12" name="Tabella 11"/>
          <p:cNvGraphicFramePr>
            <a:graphicFrameLocks noGrp="1"/>
          </p:cNvGraphicFramePr>
          <p:nvPr/>
        </p:nvGraphicFramePr>
        <p:xfrm>
          <a:off x="1763317" y="1905000"/>
          <a:ext cx="5400600" cy="3015170"/>
        </p:xfrm>
        <a:graphic>
          <a:graphicData uri="http://schemas.openxmlformats.org/drawingml/2006/table">
            <a:tbl>
              <a:tblPr firstRow="1" bandRow="1">
                <a:tableStyleId>{AF606853-7671-496A-8E4F-DF71F8EC918B}</a:tableStyleId>
              </a:tblPr>
              <a:tblGrid>
                <a:gridCol w="515061">
                  <a:extLst>
                    <a:ext uri="{9D8B030D-6E8A-4147-A177-3AD203B41FA5}">
                      <a16:colId xmlns:a16="http://schemas.microsoft.com/office/drawing/2014/main" val="20000"/>
                    </a:ext>
                  </a:extLst>
                </a:gridCol>
                <a:gridCol w="4019747">
                  <a:extLst>
                    <a:ext uri="{9D8B030D-6E8A-4147-A177-3AD203B41FA5}">
                      <a16:colId xmlns:a16="http://schemas.microsoft.com/office/drawing/2014/main" val="20001"/>
                    </a:ext>
                  </a:extLst>
                </a:gridCol>
                <a:gridCol w="865792">
                  <a:extLst>
                    <a:ext uri="{9D8B030D-6E8A-4147-A177-3AD203B41FA5}">
                      <a16:colId xmlns:a16="http://schemas.microsoft.com/office/drawing/2014/main" val="20002"/>
                    </a:ext>
                  </a:extLst>
                </a:gridCol>
              </a:tblGrid>
              <a:tr h="297180">
                <a:tc>
                  <a:txBody>
                    <a:bodyPr/>
                    <a:lstStyle/>
                    <a:p>
                      <a:endParaRPr lang="it-IT" sz="1500" dirty="0">
                        <a:latin typeface="Garamond" pitchFamily="18" charset="0"/>
                      </a:endParaRPr>
                    </a:p>
                  </a:txBody>
                  <a:tcPr marL="68580" marR="68580" marT="34290" marB="34290"/>
                </a:tc>
                <a:tc>
                  <a:txBody>
                    <a:bodyPr/>
                    <a:lstStyle/>
                    <a:p>
                      <a:r>
                        <a:rPr lang="it-IT" sz="1500" dirty="0"/>
                        <a:t>RENDICONTO FINANZIARIO 20X1</a:t>
                      </a:r>
                      <a:endParaRPr lang="it-IT" sz="1500" dirty="0">
                        <a:latin typeface="Garamond" pitchFamily="18" charset="0"/>
                      </a:endParaRPr>
                    </a:p>
                  </a:txBody>
                  <a:tcPr marL="68580" marR="68580" marT="34290" marB="34290"/>
                </a:tc>
                <a:tc>
                  <a:txBody>
                    <a:bodyPr/>
                    <a:lstStyle/>
                    <a:p>
                      <a:endParaRPr lang="it-IT" sz="1500">
                        <a:latin typeface="Garamond" pitchFamily="18" charset="0"/>
                      </a:endParaRPr>
                    </a:p>
                  </a:txBody>
                  <a:tcPr marL="68580" marR="68580" marT="34290" marB="34290"/>
                </a:tc>
                <a:extLst>
                  <a:ext uri="{0D108BD9-81ED-4DB2-BD59-A6C34878D82A}">
                    <a16:rowId xmlns:a16="http://schemas.microsoft.com/office/drawing/2014/main" val="10000"/>
                  </a:ext>
                </a:extLst>
              </a:tr>
              <a:tr h="297180">
                <a:tc>
                  <a:txBody>
                    <a:bodyPr/>
                    <a:lstStyle/>
                    <a:p>
                      <a:r>
                        <a:rPr lang="it-IT" sz="1500" dirty="0"/>
                        <a:t>A)</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liquide all’inizio dell’anno </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10.000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1"/>
                  </a:ext>
                </a:extLst>
              </a:tr>
              <a:tr h="461375">
                <a:tc>
                  <a:txBody>
                    <a:bodyPr/>
                    <a:lstStyle/>
                    <a:p>
                      <a:r>
                        <a:rPr lang="it-IT" sz="1500" dirty="0"/>
                        <a:t>B)</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monetarie generate (assorbite) dall’attività operativa/reddituale</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(1.100)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2"/>
                  </a:ext>
                </a:extLst>
              </a:tr>
              <a:tr h="461375">
                <a:tc>
                  <a:txBody>
                    <a:bodyPr/>
                    <a:lstStyle/>
                    <a:p>
                      <a:r>
                        <a:rPr lang="it-IT" sz="1500" dirty="0"/>
                        <a:t>C)</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monetarie generate (assorbite) dalle attività di investimento</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(10.000)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3"/>
                  </a:ext>
                </a:extLst>
              </a:tr>
              <a:tr h="461375">
                <a:tc>
                  <a:txBody>
                    <a:bodyPr/>
                    <a:lstStyle/>
                    <a:p>
                      <a:r>
                        <a:rPr lang="it-IT" sz="1500" dirty="0"/>
                        <a:t>D)</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monetarie generate (assorbite) dalle attività di finanziamento</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3.000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4"/>
                  </a:ext>
                </a:extLst>
              </a:tr>
              <a:tr h="461375">
                <a:tc>
                  <a:txBody>
                    <a:bodyPr/>
                    <a:lstStyle/>
                    <a:p>
                      <a:r>
                        <a:rPr lang="it-IT" sz="1500" dirty="0"/>
                        <a:t>E)</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Variazione netta delle disponibilità monetarie </a:t>
                      </a:r>
                    </a:p>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(B+C+D)</a:t>
                      </a:r>
                      <a:endParaRPr kumimoji="0" lang="it-IT" sz="1500" b="1" i="0" u="none" strike="noStrike" cap="none" normalizeH="0" baseline="0" dirty="0">
                        <a:ln>
                          <a:noFill/>
                        </a:ln>
                        <a:solidFill>
                          <a:srgbClr val="00CCFF"/>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(8.100)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5"/>
                  </a:ext>
                </a:extLst>
              </a:tr>
              <a:tr h="297180">
                <a:tc>
                  <a:txBody>
                    <a:bodyPr/>
                    <a:lstStyle/>
                    <a:p>
                      <a:r>
                        <a:rPr lang="it-IT" sz="1500" dirty="0"/>
                        <a:t>F)</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liquide a fine esercizio (</a:t>
                      </a:r>
                      <a:r>
                        <a:rPr kumimoji="0" lang="it-IT" sz="1500" u="none" strike="noStrike" cap="none" normalizeH="0" baseline="0" dirty="0" err="1">
                          <a:ln>
                            <a:noFill/>
                          </a:ln>
                          <a:effectLst/>
                        </a:rPr>
                        <a:t>A+E</a:t>
                      </a:r>
                      <a:r>
                        <a:rPr kumimoji="0" lang="it-IT" sz="1500" u="none" strike="noStrike" cap="none" normalizeH="0" baseline="0" dirty="0">
                          <a:ln>
                            <a:noFill/>
                          </a:ln>
                          <a:effectLst/>
                        </a:rPr>
                        <a:t>)</a:t>
                      </a:r>
                      <a:endParaRPr kumimoji="0" lang="it-IT" sz="1500" b="1" i="0" u="none" strike="noStrike" cap="none" normalizeH="0" baseline="0" dirty="0">
                        <a:ln>
                          <a:noFill/>
                        </a:ln>
                        <a:solidFill>
                          <a:srgbClr val="00CCFF"/>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1.900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6"/>
                  </a:ext>
                </a:extLst>
              </a:tr>
              <a:tr h="278130">
                <a:tc>
                  <a:txBody>
                    <a:bodyPr/>
                    <a:lstStyle/>
                    <a:p>
                      <a:endParaRPr lang="it-IT" sz="1000" dirty="0"/>
                    </a:p>
                  </a:txBody>
                  <a:tcPr marL="68580" marR="68580" marT="34290" marB="34290"/>
                </a:tc>
                <a:tc>
                  <a:txBody>
                    <a:bodyPr/>
                    <a:lstStyle/>
                    <a:p>
                      <a:endParaRPr lang="it-IT" sz="1000" dirty="0"/>
                    </a:p>
                  </a:txBody>
                  <a:tcPr marL="68580" marR="68580" marT="34290" marB="34290"/>
                </a:tc>
                <a:tc>
                  <a:txBody>
                    <a:bodyPr/>
                    <a:lstStyle/>
                    <a:p>
                      <a:endParaRPr lang="it-IT" sz="1000" dirty="0"/>
                    </a:p>
                  </a:txBody>
                  <a:tcPr marL="68580" marR="68580" marT="34290" marB="3429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354000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a:solidFill>
                  <a:schemeClr val="lt1"/>
                </a:solidFill>
                <a:latin typeface="Book Antiqua" panose="02040602050305030304" pitchFamily="18" charset="0"/>
                <a:ea typeface="Arial" charset="0"/>
                <a:cs typeface="Arial" charset="0"/>
              </a:rPr>
              <a:t>Situazione normativa italiana attuale</a:t>
            </a:r>
          </a:p>
        </p:txBody>
      </p:sp>
      <p:sp>
        <p:nvSpPr>
          <p:cNvPr id="32771"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ABBF2CD0-F8F8-4D55-9BFE-AA6C9DB456FE}" type="slidenum">
              <a:rPr lang="it-IT" sz="900">
                <a:solidFill>
                  <a:srgbClr val="898989"/>
                </a:solidFill>
                <a:latin typeface="Book Antiqua" panose="02040602050305030304" pitchFamily="18" charset="0"/>
                <a:ea typeface="MS PGothic" pitchFamily="34" charset="-128"/>
              </a:rPr>
              <a:pPr algn="r"/>
              <a:t>31</a:t>
            </a:fld>
            <a:endParaRPr lang="it-IT" sz="900">
              <a:solidFill>
                <a:srgbClr val="898989"/>
              </a:solidFill>
              <a:latin typeface="Book Antiqua" panose="02040602050305030304" pitchFamily="18" charset="0"/>
              <a:ea typeface="MS PGothic" pitchFamily="34" charset="-128"/>
            </a:endParaRPr>
          </a:p>
        </p:txBody>
      </p:sp>
      <p:sp>
        <p:nvSpPr>
          <p:cNvPr id="14" name="Rettangolo 13"/>
          <p:cNvSpPr>
            <a:spLocks noChangeArrowheads="1"/>
          </p:cNvSpPr>
          <p:nvPr/>
        </p:nvSpPr>
        <p:spPr bwMode="auto">
          <a:xfrm>
            <a:off x="1257301" y="1527573"/>
            <a:ext cx="992981" cy="1200329"/>
          </a:xfrm>
          <a:prstGeom prst="rect">
            <a:avLst/>
          </a:prstGeom>
          <a:gradFill rotWithShape="1">
            <a:gsLst>
              <a:gs pos="0">
                <a:srgbClr val="8B8BFF"/>
              </a:gs>
              <a:gs pos="100000">
                <a:srgbClr val="1C1CE3"/>
              </a:gs>
            </a:gsLst>
            <a:lin ang="5400000"/>
          </a:gradFill>
          <a:ln w="9525">
            <a:solidFill>
              <a:srgbClr val="2E2ECB"/>
            </a:solidFill>
            <a:miter lim="800000"/>
            <a:headEnd/>
            <a:tailEnd/>
          </a:ln>
          <a:effectLst>
            <a:outerShdw dist="23000" dir="5400000" rotWithShape="0">
              <a:srgbClr val="808080">
                <a:alpha val="34999"/>
              </a:srgbClr>
            </a:outerShdw>
          </a:effectLst>
        </p:spPr>
        <p:txBody>
          <a:bodyPr>
            <a:spAutoFit/>
          </a:bodyPr>
          <a:lstStyle/>
          <a:p>
            <a:pPr>
              <a:buFont typeface="Times New Roman" charset="0"/>
              <a:buNone/>
              <a:defRPr/>
            </a:pPr>
            <a:r>
              <a:rPr lang="it-IT" sz="1200" dirty="0">
                <a:latin typeface="Book Antiqua" panose="02040602050305030304" pitchFamily="18" charset="0"/>
                <a:cs typeface="Times New Roman"/>
              </a:rPr>
              <a:t>Imprese obbligate a redigere il bilancio conforme IAS/IFRS</a:t>
            </a:r>
          </a:p>
        </p:txBody>
      </p:sp>
      <p:sp>
        <p:nvSpPr>
          <p:cNvPr id="32773" name="Rettangolo 16"/>
          <p:cNvSpPr>
            <a:spLocks noChangeArrowheads="1"/>
          </p:cNvSpPr>
          <p:nvPr/>
        </p:nvSpPr>
        <p:spPr bwMode="auto">
          <a:xfrm>
            <a:off x="2897981" y="1701404"/>
            <a:ext cx="4343400" cy="663258"/>
          </a:xfrm>
          <a:prstGeom prst="rect">
            <a:avLst/>
          </a:prstGeom>
          <a:noFill/>
          <a:ln w="9525">
            <a:solidFill>
              <a:schemeClr val="tx1"/>
            </a:solidFill>
            <a:prstDash val="sysDash"/>
            <a:miter lim="800000"/>
            <a:headEnd/>
            <a:tailEnd/>
          </a:ln>
        </p:spPr>
        <p:txBody>
          <a:bodyPr>
            <a:spAutoFit/>
          </a:bodyPr>
          <a:lstStyle/>
          <a:p>
            <a:pPr algn="just">
              <a:lnSpc>
                <a:spcPts val="1069"/>
              </a:lnSpc>
            </a:pPr>
            <a:r>
              <a:rPr lang="it-IT" sz="1200">
                <a:solidFill>
                  <a:srgbClr val="000000"/>
                </a:solidFill>
                <a:latin typeface="Book Antiqua" panose="02040602050305030304" pitchFamily="18" charset="0"/>
                <a:cs typeface="Times New Roman" pitchFamily="18" charset="0"/>
              </a:rPr>
              <a:t>Devono predisporre una serie di documenti tra cui il rendiconto finanziario (IAS 1). </a:t>
            </a:r>
          </a:p>
          <a:p>
            <a:pPr algn="just">
              <a:lnSpc>
                <a:spcPts val="1069"/>
              </a:lnSpc>
            </a:pPr>
            <a:r>
              <a:rPr lang="it-IT" sz="1200">
                <a:solidFill>
                  <a:srgbClr val="000000"/>
                </a:solidFill>
                <a:latin typeface="Book Antiqua" panose="02040602050305030304" pitchFamily="18" charset="0"/>
                <a:cs typeface="Times New Roman" pitchFamily="18" charset="0"/>
              </a:rPr>
              <a:t>L’obbligo è ribadito dallo IAS 7 che lo disciplina appositamente.</a:t>
            </a:r>
          </a:p>
        </p:txBody>
      </p:sp>
      <p:cxnSp>
        <p:nvCxnSpPr>
          <p:cNvPr id="32774" name="Connettore 4 19"/>
          <p:cNvCxnSpPr>
            <a:cxnSpLocks noChangeShapeType="1"/>
            <a:stCxn id="24" idx="3"/>
            <a:endCxn id="32" idx="1"/>
          </p:cNvCxnSpPr>
          <p:nvPr/>
        </p:nvCxnSpPr>
        <p:spPr bwMode="auto">
          <a:xfrm flipV="1">
            <a:off x="2400300" y="3267463"/>
            <a:ext cx="285751" cy="475952"/>
          </a:xfrm>
          <a:prstGeom prst="bentConnector3">
            <a:avLst>
              <a:gd name="adj1" fmla="val 50000"/>
            </a:avLst>
          </a:prstGeom>
          <a:noFill/>
          <a:ln w="9525">
            <a:solidFill>
              <a:schemeClr val="tx1"/>
            </a:solidFill>
            <a:round/>
            <a:headEnd/>
            <a:tailEnd type="arrow" w="med" len="med"/>
          </a:ln>
        </p:spPr>
      </p:cxnSp>
      <p:cxnSp>
        <p:nvCxnSpPr>
          <p:cNvPr id="32775" name="Connettore 4 21"/>
          <p:cNvCxnSpPr>
            <a:cxnSpLocks noChangeShapeType="1"/>
            <a:stCxn id="24" idx="3"/>
            <a:endCxn id="41" idx="1"/>
          </p:cNvCxnSpPr>
          <p:nvPr/>
        </p:nvCxnSpPr>
        <p:spPr bwMode="auto">
          <a:xfrm>
            <a:off x="2400300" y="3743415"/>
            <a:ext cx="285749" cy="816532"/>
          </a:xfrm>
          <a:prstGeom prst="bentConnector3">
            <a:avLst>
              <a:gd name="adj1" fmla="val 50000"/>
            </a:avLst>
          </a:prstGeom>
          <a:noFill/>
          <a:ln w="9525">
            <a:solidFill>
              <a:schemeClr val="tx1"/>
            </a:solidFill>
            <a:round/>
            <a:headEnd/>
            <a:tailEnd type="arrow" w="med" len="med"/>
          </a:ln>
        </p:spPr>
      </p:cxnSp>
      <p:sp>
        <p:nvSpPr>
          <p:cNvPr id="24" name="Rettangolo 23"/>
          <p:cNvSpPr>
            <a:spLocks noChangeArrowheads="1"/>
          </p:cNvSpPr>
          <p:nvPr/>
        </p:nvSpPr>
        <p:spPr bwMode="auto">
          <a:xfrm>
            <a:off x="1257300" y="3143250"/>
            <a:ext cx="1143000" cy="1200329"/>
          </a:xfrm>
          <a:prstGeom prst="rect">
            <a:avLst/>
          </a:prstGeom>
          <a:gradFill rotWithShape="1">
            <a:gsLst>
              <a:gs pos="0">
                <a:srgbClr val="8B8BFF"/>
              </a:gs>
              <a:gs pos="100000">
                <a:srgbClr val="1C1CE3"/>
              </a:gs>
            </a:gsLst>
            <a:lin ang="5400000"/>
          </a:gradFill>
          <a:ln w="9525">
            <a:solidFill>
              <a:srgbClr val="2E2ECB"/>
            </a:solidFill>
            <a:miter lim="800000"/>
            <a:headEnd/>
            <a:tailEnd/>
          </a:ln>
          <a:effectLst>
            <a:outerShdw dist="23000" dir="5400000" rotWithShape="0">
              <a:srgbClr val="808080">
                <a:alpha val="34999"/>
              </a:srgbClr>
            </a:outerShdw>
          </a:effectLst>
        </p:spPr>
        <p:txBody>
          <a:bodyPr>
            <a:spAutoFit/>
          </a:bodyPr>
          <a:lstStyle/>
          <a:p>
            <a:pPr>
              <a:buFont typeface="Times New Roman" charset="0"/>
              <a:buNone/>
              <a:defRPr/>
            </a:pPr>
            <a:r>
              <a:rPr lang="it-IT" sz="1200" dirty="0">
                <a:latin typeface="Book Antiqua" panose="02040602050305030304" pitchFamily="18" charset="0"/>
                <a:cs typeface="Times New Roman"/>
              </a:rPr>
              <a:t>Imprese non obbligate a redigere il bilancio conforme IAS/IFRS</a:t>
            </a:r>
          </a:p>
        </p:txBody>
      </p:sp>
      <p:sp>
        <p:nvSpPr>
          <p:cNvPr id="32777" name="Rettangolo 25"/>
          <p:cNvSpPr>
            <a:spLocks noChangeArrowheads="1"/>
          </p:cNvSpPr>
          <p:nvPr/>
        </p:nvSpPr>
        <p:spPr bwMode="auto">
          <a:xfrm>
            <a:off x="3437335" y="2402682"/>
            <a:ext cx="4400550" cy="522194"/>
          </a:xfrm>
          <a:prstGeom prst="rect">
            <a:avLst/>
          </a:prstGeom>
          <a:noFill/>
          <a:ln w="9525">
            <a:noFill/>
            <a:miter lim="800000"/>
            <a:headEnd/>
            <a:tailEnd/>
          </a:ln>
        </p:spPr>
        <p:txBody>
          <a:bodyPr>
            <a:spAutoFit/>
          </a:bodyPr>
          <a:lstStyle/>
          <a:p>
            <a:pPr marL="133350" indent="-133350" algn="just">
              <a:lnSpc>
                <a:spcPts val="1144"/>
              </a:lnSpc>
              <a:buFont typeface="Arial" charset="0"/>
              <a:buChar char="•"/>
            </a:pPr>
            <a:r>
              <a:rPr lang="it-IT" sz="1200">
                <a:solidFill>
                  <a:srgbClr val="000000"/>
                </a:solidFill>
                <a:latin typeface="Book Antiqua" panose="02040602050305030304" pitchFamily="18" charset="0"/>
                <a:cs typeface="Times New Roman" pitchFamily="18" charset="0"/>
              </a:rPr>
              <a:t>Tenuto conto della sua rilevanza informativa raccomanda la redazione del rendiconto finanziario da inserire nella nota integrativa.</a:t>
            </a:r>
          </a:p>
        </p:txBody>
      </p:sp>
      <p:sp>
        <p:nvSpPr>
          <p:cNvPr id="32778" name="Rettangolo 26"/>
          <p:cNvSpPr>
            <a:spLocks noChangeArrowheads="1"/>
          </p:cNvSpPr>
          <p:nvPr/>
        </p:nvSpPr>
        <p:spPr bwMode="auto">
          <a:xfrm>
            <a:off x="3437335" y="3213499"/>
            <a:ext cx="4343400" cy="657359"/>
          </a:xfrm>
          <a:prstGeom prst="rect">
            <a:avLst/>
          </a:prstGeom>
          <a:noFill/>
          <a:ln w="9525">
            <a:noFill/>
            <a:miter lim="800000"/>
            <a:headEnd/>
            <a:tailEnd/>
          </a:ln>
        </p:spPr>
        <p:txBody>
          <a:bodyPr>
            <a:spAutoFit/>
          </a:bodyPr>
          <a:lstStyle/>
          <a:p>
            <a:pPr marL="133350" indent="-133350" algn="just">
              <a:lnSpc>
                <a:spcPts val="1144"/>
              </a:lnSpc>
              <a:buFont typeface="Arial" charset="0"/>
              <a:buChar char="•"/>
            </a:pPr>
            <a:r>
              <a:rPr lang="it-IT" sz="1200" dirty="0">
                <a:solidFill>
                  <a:srgbClr val="000000"/>
                </a:solidFill>
                <a:latin typeface="Book Antiqua" panose="02040602050305030304" pitchFamily="18" charset="0"/>
                <a:cs typeface="Times New Roman" pitchFamily="18" charset="0"/>
              </a:rPr>
              <a:t>I flussi finanziari sono classificati in flussi:</a:t>
            </a:r>
          </a:p>
          <a:p>
            <a:pPr marL="133350" indent="-133350" algn="just">
              <a:lnSpc>
                <a:spcPts val="1144"/>
              </a:lnSpc>
            </a:pPr>
            <a:r>
              <a:rPr lang="it-IT" sz="1200" dirty="0">
                <a:solidFill>
                  <a:srgbClr val="000000"/>
                </a:solidFill>
                <a:latin typeface="Book Antiqua" panose="02040602050305030304" pitchFamily="18" charset="0"/>
                <a:cs typeface="Times New Roman" pitchFamily="18" charset="0"/>
              </a:rPr>
              <a:t>- della gestione operativa</a:t>
            </a:r>
          </a:p>
          <a:p>
            <a:pPr marL="133350" indent="-133350" algn="just">
              <a:lnSpc>
                <a:spcPts val="1144"/>
              </a:lnSpc>
            </a:pPr>
            <a:r>
              <a:rPr lang="it-IT" sz="1200" dirty="0">
                <a:solidFill>
                  <a:srgbClr val="000000"/>
                </a:solidFill>
                <a:latin typeface="Book Antiqua" panose="02040602050305030304" pitchFamily="18" charset="0"/>
                <a:cs typeface="Times New Roman" pitchFamily="18" charset="0"/>
              </a:rPr>
              <a:t>- dell’attività di investimento</a:t>
            </a:r>
          </a:p>
          <a:p>
            <a:pPr marL="133350" indent="-133350" algn="just">
              <a:lnSpc>
                <a:spcPts val="1144"/>
              </a:lnSpc>
            </a:pPr>
            <a:r>
              <a:rPr lang="it-IT" sz="1200" dirty="0">
                <a:solidFill>
                  <a:srgbClr val="000000"/>
                </a:solidFill>
                <a:latin typeface="Book Antiqua" panose="02040602050305030304" pitchFamily="18" charset="0"/>
                <a:cs typeface="Times New Roman" pitchFamily="18" charset="0"/>
              </a:rPr>
              <a:t>- dell’attività di finanziamento</a:t>
            </a:r>
          </a:p>
        </p:txBody>
      </p:sp>
      <p:sp>
        <p:nvSpPr>
          <p:cNvPr id="32779" name="Rettangolo 29"/>
          <p:cNvSpPr>
            <a:spLocks noChangeArrowheads="1"/>
          </p:cNvSpPr>
          <p:nvPr/>
        </p:nvSpPr>
        <p:spPr bwMode="auto">
          <a:xfrm>
            <a:off x="3545681" y="3914776"/>
            <a:ext cx="2457450" cy="1015663"/>
          </a:xfrm>
          <a:prstGeom prst="rect">
            <a:avLst/>
          </a:prstGeom>
          <a:noFill/>
          <a:ln w="9525">
            <a:noFill/>
            <a:miter lim="800000"/>
            <a:headEnd/>
            <a:tailEnd/>
          </a:ln>
        </p:spPr>
        <p:txBody>
          <a:bodyPr>
            <a:spAutoFit/>
          </a:bodyPr>
          <a:lstStyle/>
          <a:p>
            <a:r>
              <a:rPr lang="it-IT" sz="1200">
                <a:solidFill>
                  <a:srgbClr val="000000"/>
                </a:solidFill>
                <a:latin typeface="Book Antiqua" panose="02040602050305030304" pitchFamily="18" charset="0"/>
                <a:cs typeface="Times New Roman" pitchFamily="18" charset="0"/>
              </a:rPr>
              <a:t>non ha espressamente previsto che il bilancio di esercizio ed il bilancio consolidato venissero accompagnati dalla preparazione di un rendiconto finanziario .</a:t>
            </a:r>
          </a:p>
        </p:txBody>
      </p:sp>
      <p:sp>
        <p:nvSpPr>
          <p:cNvPr id="32" name="Rettangolo 31"/>
          <p:cNvSpPr>
            <a:spLocks noChangeArrowheads="1"/>
          </p:cNvSpPr>
          <p:nvPr/>
        </p:nvSpPr>
        <p:spPr bwMode="auto">
          <a:xfrm>
            <a:off x="2686051" y="3128963"/>
            <a:ext cx="657552" cy="276999"/>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wrap="none">
            <a:spAutoFit/>
          </a:bodyPr>
          <a:lstStyle/>
          <a:p>
            <a:pPr>
              <a:buFont typeface="Times New Roman" charset="0"/>
              <a:buNone/>
              <a:defRPr/>
            </a:pPr>
            <a:r>
              <a:rPr lang="it-IT" sz="1200" dirty="0">
                <a:solidFill>
                  <a:srgbClr val="000000"/>
                </a:solidFill>
                <a:latin typeface="Book Antiqua" panose="02040602050305030304" pitchFamily="18" charset="0"/>
                <a:cs typeface="Times New Roman"/>
              </a:rPr>
              <a:t>OIC 10</a:t>
            </a:r>
          </a:p>
        </p:txBody>
      </p:sp>
      <p:sp>
        <p:nvSpPr>
          <p:cNvPr id="32781" name="Parentesi graffa aperta 38"/>
          <p:cNvSpPr>
            <a:spLocks/>
          </p:cNvSpPr>
          <p:nvPr/>
        </p:nvSpPr>
        <p:spPr bwMode="auto">
          <a:xfrm>
            <a:off x="3330180" y="2457451"/>
            <a:ext cx="173831" cy="1213247"/>
          </a:xfrm>
          <a:prstGeom prst="leftBrace">
            <a:avLst>
              <a:gd name="adj1" fmla="val 8369"/>
              <a:gd name="adj2" fmla="val 50000"/>
            </a:avLst>
          </a:prstGeom>
          <a:noFill/>
          <a:ln w="9525">
            <a:solidFill>
              <a:schemeClr val="tx1"/>
            </a:solidFill>
            <a:round/>
            <a:headEnd/>
            <a:tailEnd/>
          </a:ln>
        </p:spPr>
        <p:txBody>
          <a:bodyPr/>
          <a:lstStyle/>
          <a:p>
            <a:endParaRPr lang="it-IT" sz="1350">
              <a:latin typeface="Book Antiqua" panose="02040602050305030304" pitchFamily="18" charset="0"/>
            </a:endParaRPr>
          </a:p>
        </p:txBody>
      </p:sp>
      <p:sp>
        <p:nvSpPr>
          <p:cNvPr id="41" name="Rettangolo 40"/>
          <p:cNvSpPr>
            <a:spLocks noChangeArrowheads="1"/>
          </p:cNvSpPr>
          <p:nvPr/>
        </p:nvSpPr>
        <p:spPr bwMode="auto">
          <a:xfrm>
            <a:off x="2686049" y="4329114"/>
            <a:ext cx="711993" cy="461665"/>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wrap="square">
            <a:spAutoFit/>
          </a:bodyPr>
          <a:lstStyle/>
          <a:p>
            <a:pPr>
              <a:buFont typeface="Times New Roman" charset="0"/>
              <a:buNone/>
              <a:defRPr/>
            </a:pPr>
            <a:r>
              <a:rPr lang="it-IT" sz="1200" dirty="0" err="1">
                <a:solidFill>
                  <a:srgbClr val="000000"/>
                </a:solidFill>
                <a:latin typeface="Book Antiqua" panose="02040602050305030304" pitchFamily="18" charset="0"/>
                <a:cs typeface="Times New Roman"/>
              </a:rPr>
              <a:t>D.Lgs.</a:t>
            </a:r>
            <a:r>
              <a:rPr lang="it-IT" sz="1200" dirty="0">
                <a:solidFill>
                  <a:srgbClr val="000000"/>
                </a:solidFill>
                <a:latin typeface="Book Antiqua" panose="02040602050305030304" pitchFamily="18" charset="0"/>
                <a:cs typeface="Times New Roman"/>
              </a:rPr>
              <a:t> 127/91</a:t>
            </a:r>
          </a:p>
        </p:txBody>
      </p:sp>
      <p:sp>
        <p:nvSpPr>
          <p:cNvPr id="32783" name="Rettangolo 43"/>
          <p:cNvSpPr>
            <a:spLocks noChangeArrowheads="1"/>
          </p:cNvSpPr>
          <p:nvPr/>
        </p:nvSpPr>
        <p:spPr bwMode="auto">
          <a:xfrm>
            <a:off x="6192441" y="3861198"/>
            <a:ext cx="1657350" cy="1122936"/>
          </a:xfrm>
          <a:prstGeom prst="rect">
            <a:avLst/>
          </a:prstGeom>
          <a:noFill/>
          <a:ln w="9525">
            <a:noFill/>
            <a:miter lim="800000"/>
            <a:headEnd/>
            <a:tailEnd/>
          </a:ln>
        </p:spPr>
        <p:txBody>
          <a:bodyPr>
            <a:spAutoFit/>
          </a:bodyPr>
          <a:lstStyle/>
          <a:p>
            <a:pPr>
              <a:lnSpc>
                <a:spcPts val="956"/>
              </a:lnSpc>
            </a:pPr>
            <a:r>
              <a:rPr lang="it-IT" sz="1050">
                <a:solidFill>
                  <a:srgbClr val="000000"/>
                </a:solidFill>
                <a:latin typeface="Book Antiqua" panose="02040602050305030304" pitchFamily="18" charset="0"/>
                <a:cs typeface="Times New Roman" pitchFamily="18" charset="0"/>
              </a:rPr>
              <a:t>Alcuni studiosi hanno comunque desunto l’obbligo dall’art. 2423, comma 2 (chiarezza, …) o dall’art. 2427, c.1, punto 4 (indicare variazioni voci SP in nota integrativa).</a:t>
            </a:r>
          </a:p>
        </p:txBody>
      </p:sp>
      <p:sp>
        <p:nvSpPr>
          <p:cNvPr id="45" name="Freccia destra 44"/>
          <p:cNvSpPr>
            <a:spLocks noChangeArrowheads="1"/>
          </p:cNvSpPr>
          <p:nvPr/>
        </p:nvSpPr>
        <p:spPr bwMode="auto">
          <a:xfrm>
            <a:off x="5922169" y="4293394"/>
            <a:ext cx="228600" cy="114300"/>
          </a:xfrm>
          <a:prstGeom prst="rightArrow">
            <a:avLst>
              <a:gd name="adj1" fmla="val 50000"/>
              <a:gd name="adj2" fmla="val 50000"/>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latin typeface="Book Antiqua" panose="02040602050305030304" pitchFamily="18" charset="0"/>
            </a:endParaRPr>
          </a:p>
        </p:txBody>
      </p:sp>
      <p:cxnSp>
        <p:nvCxnSpPr>
          <p:cNvPr id="32785" name="Connettore 4 47"/>
          <p:cNvCxnSpPr>
            <a:cxnSpLocks noChangeShapeType="1"/>
            <a:stCxn id="24" idx="3"/>
          </p:cNvCxnSpPr>
          <p:nvPr/>
        </p:nvCxnSpPr>
        <p:spPr bwMode="auto">
          <a:xfrm>
            <a:off x="2400300" y="3743415"/>
            <a:ext cx="285750" cy="1606064"/>
          </a:xfrm>
          <a:prstGeom prst="bentConnector2">
            <a:avLst/>
          </a:prstGeom>
          <a:noFill/>
          <a:ln w="9525">
            <a:solidFill>
              <a:schemeClr val="tx1"/>
            </a:solidFill>
            <a:round/>
            <a:headEnd/>
            <a:tailEnd type="arrow" w="med" len="med"/>
          </a:ln>
        </p:spPr>
      </p:cxnSp>
      <p:sp>
        <p:nvSpPr>
          <p:cNvPr id="26" name="Rettangolo 25"/>
          <p:cNvSpPr>
            <a:spLocks noChangeArrowheads="1"/>
          </p:cNvSpPr>
          <p:nvPr/>
        </p:nvSpPr>
        <p:spPr bwMode="auto">
          <a:xfrm>
            <a:off x="2736058" y="5156598"/>
            <a:ext cx="851804" cy="461665"/>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wrap="square">
            <a:spAutoFit/>
          </a:bodyPr>
          <a:lstStyle/>
          <a:p>
            <a:pPr>
              <a:buFont typeface="Times New Roman" charset="0"/>
              <a:buNone/>
              <a:defRPr/>
            </a:pPr>
            <a:r>
              <a:rPr lang="it-IT" sz="1200" dirty="0" err="1">
                <a:solidFill>
                  <a:srgbClr val="000000"/>
                </a:solidFill>
                <a:latin typeface="Book Antiqua" panose="02040602050305030304" pitchFamily="18" charset="0"/>
                <a:cs typeface="Times New Roman"/>
              </a:rPr>
              <a:t>D.Lgs.</a:t>
            </a:r>
            <a:r>
              <a:rPr lang="it-IT" sz="1200" dirty="0">
                <a:solidFill>
                  <a:srgbClr val="000000"/>
                </a:solidFill>
                <a:latin typeface="Book Antiqua" panose="02040602050305030304" pitchFamily="18" charset="0"/>
                <a:cs typeface="Times New Roman"/>
              </a:rPr>
              <a:t> 139/2015</a:t>
            </a:r>
          </a:p>
        </p:txBody>
      </p:sp>
      <p:sp>
        <p:nvSpPr>
          <p:cNvPr id="32788" name="Rettangolo 29"/>
          <p:cNvSpPr>
            <a:spLocks noChangeArrowheads="1"/>
          </p:cNvSpPr>
          <p:nvPr/>
        </p:nvSpPr>
        <p:spPr bwMode="auto">
          <a:xfrm>
            <a:off x="3587862" y="4900614"/>
            <a:ext cx="4212431" cy="1015663"/>
          </a:xfrm>
          <a:prstGeom prst="rect">
            <a:avLst/>
          </a:prstGeom>
          <a:noFill/>
          <a:ln w="9525">
            <a:noFill/>
            <a:miter lim="800000"/>
            <a:headEnd/>
            <a:tailEnd/>
          </a:ln>
        </p:spPr>
        <p:txBody>
          <a:bodyPr>
            <a:spAutoFit/>
          </a:bodyPr>
          <a:lstStyle/>
          <a:p>
            <a:pPr algn="just"/>
            <a:r>
              <a:rPr lang="it-IT" sz="1200" dirty="0">
                <a:solidFill>
                  <a:srgbClr val="000000"/>
                </a:solidFill>
                <a:latin typeface="Book Antiqua" panose="02040602050305030304" pitchFamily="18" charset="0"/>
                <a:cs typeface="Times New Roman" pitchFamily="18" charset="0"/>
              </a:rPr>
              <a:t>L’articolo 2425 ter prevede l’obbligatorietà del rendiconto finanziario, fatta eccezione per le società che possono redigere il bilancio in forma abbreviata. I flussi finanziari vengono classificati in flussi derivanti dall’attività operativa, di investimento e di finanziamento.</a:t>
            </a:r>
          </a:p>
        </p:txBody>
      </p:sp>
      <p:sp>
        <p:nvSpPr>
          <p:cNvPr id="32789" name="Rettangolo 25"/>
          <p:cNvSpPr>
            <a:spLocks noChangeArrowheads="1"/>
          </p:cNvSpPr>
          <p:nvPr/>
        </p:nvSpPr>
        <p:spPr bwMode="auto">
          <a:xfrm>
            <a:off x="3437335" y="2888457"/>
            <a:ext cx="4400550" cy="523220"/>
          </a:xfrm>
          <a:prstGeom prst="rect">
            <a:avLst/>
          </a:prstGeom>
          <a:noFill/>
          <a:ln w="9525">
            <a:noFill/>
            <a:miter lim="800000"/>
            <a:headEnd/>
            <a:tailEnd/>
          </a:ln>
        </p:spPr>
        <p:txBody>
          <a:bodyPr>
            <a:spAutoFit/>
          </a:bodyPr>
          <a:lstStyle/>
          <a:p>
            <a:pPr marL="133350" indent="-133350" algn="just">
              <a:lnSpc>
                <a:spcPts val="1144"/>
              </a:lnSpc>
              <a:buFont typeface="Arial" charset="0"/>
              <a:buChar char="•"/>
            </a:pPr>
            <a:r>
              <a:rPr lang="it-IT" sz="1200">
                <a:solidFill>
                  <a:srgbClr val="000000"/>
                </a:solidFill>
                <a:latin typeface="Book Antiqua" panose="02040602050305030304" pitchFamily="18" charset="0"/>
                <a:cs typeface="Times New Roman" pitchFamily="18" charset="0"/>
              </a:rPr>
              <a:t>La grandezza oggetto del rendiconto sono le disponibilità liquide. Non vengono rappresentate le c.d. </a:t>
            </a:r>
            <a:r>
              <a:rPr lang="it-IT" sz="1200" i="1">
                <a:solidFill>
                  <a:srgbClr val="000000"/>
                </a:solidFill>
                <a:latin typeface="Book Antiqua" panose="02040602050305030304" pitchFamily="18" charset="0"/>
                <a:cs typeface="Times New Roman" pitchFamily="18" charset="0"/>
              </a:rPr>
              <a:t>non-cash transactions.</a:t>
            </a:r>
          </a:p>
        </p:txBody>
      </p:sp>
    </p:spTree>
    <p:extLst>
      <p:ext uri="{BB962C8B-B14F-4D97-AF65-F5344CB8AC3E}">
        <p14:creationId xmlns:p14="http://schemas.microsoft.com/office/powerpoint/2010/main" val="4157107737"/>
      </p:ext>
    </p:extLst>
  </p:cSld>
  <p:clrMapOvr>
    <a:masterClrMapping/>
  </p:clrMapOvr>
  <p:transition>
    <p:strips dir="l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32</a:t>
            </a:fld>
            <a:endParaRPr lang="it-IT" sz="1100" dirty="0">
              <a:solidFill>
                <a:schemeClr val="bg1"/>
              </a:solidFill>
              <a:latin typeface="Book Antiqua" panose="02040602050305030304" pitchFamily="18"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Book Antiqua" panose="02040602050305030304" pitchFamily="18" charset="0"/>
              </a:rPr>
              <a:t>Il rendiconto: il principio </a:t>
            </a:r>
            <a:r>
              <a:rPr lang="it-IT" altLang="it-IT" b="1" cap="all" dirty="0" err="1">
                <a:solidFill>
                  <a:srgbClr val="002060"/>
                </a:solidFill>
                <a:latin typeface="Book Antiqua" panose="02040602050305030304" pitchFamily="18" charset="0"/>
              </a:rPr>
              <a:t>oIC</a:t>
            </a:r>
            <a:r>
              <a:rPr lang="it-IT" altLang="it-IT" b="1" cap="all" dirty="0">
                <a:solidFill>
                  <a:srgbClr val="002060"/>
                </a:solidFill>
                <a:latin typeface="Book Antiqua" panose="02040602050305030304" pitchFamily="18" charset="0"/>
              </a:rPr>
              <a:t> 10</a:t>
            </a:r>
          </a:p>
        </p:txBody>
      </p:sp>
      <p:sp>
        <p:nvSpPr>
          <p:cNvPr id="5" name="Oval 12">
            <a:extLst>
              <a:ext uri="{FF2B5EF4-FFF2-40B4-BE49-F238E27FC236}">
                <a16:creationId xmlns:a16="http://schemas.microsoft.com/office/drawing/2014/main" id="{1062F30B-7190-4D40-AED7-C0B09D7BD14D}"/>
              </a:ext>
            </a:extLst>
          </p:cNvPr>
          <p:cNvSpPr>
            <a:spLocks noChangeArrowheads="1"/>
          </p:cNvSpPr>
          <p:nvPr/>
        </p:nvSpPr>
        <p:spPr bwMode="auto">
          <a:xfrm>
            <a:off x="876290" y="465889"/>
            <a:ext cx="2388093" cy="739697"/>
          </a:xfrm>
          <a:prstGeom prst="ellipse">
            <a:avLst/>
          </a:prstGeom>
          <a:noFill/>
          <a:ln w="762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marL="230188" indent="-230188"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marL="0" indent="0" algn="ctr" defTabSz="914400" eaLnBrk="1" hangingPunct="1">
              <a:lnSpc>
                <a:spcPct val="100000"/>
              </a:lnSpc>
              <a:buClr>
                <a:schemeClr val="accent2"/>
              </a:buClr>
              <a:buSzTx/>
            </a:pPr>
            <a:endParaRPr lang="en-US" altLang="it-IT" sz="2000" b="1" dirty="0">
              <a:solidFill>
                <a:schemeClr val="tx1">
                  <a:lumMod val="65000"/>
                  <a:lumOff val="35000"/>
                </a:schemeClr>
              </a:solidFill>
              <a:latin typeface="Book Antiqua" panose="02040602050305030304" pitchFamily="18" charset="0"/>
              <a:cs typeface="Arial" panose="020B0604020202020204" pitchFamily="34" charset="0"/>
            </a:endParaRPr>
          </a:p>
          <a:p>
            <a:pPr marL="0" indent="0" algn="ctr" defTabSz="914400" eaLnBrk="1" hangingPunct="1">
              <a:lnSpc>
                <a:spcPct val="100000"/>
              </a:lnSpc>
              <a:buClr>
                <a:schemeClr val="accent2"/>
              </a:buClr>
              <a:buSzTx/>
            </a:pPr>
            <a:r>
              <a:rPr lang="en-US" altLang="it-IT" sz="2000" b="1" dirty="0">
                <a:solidFill>
                  <a:schemeClr val="tx1">
                    <a:lumMod val="65000"/>
                    <a:lumOff val="35000"/>
                  </a:schemeClr>
                </a:solidFill>
                <a:latin typeface="Book Antiqua" panose="02040602050305030304" pitchFamily="18" charset="0"/>
                <a:cs typeface="Arial" panose="020B0604020202020204" pitchFamily="34" charset="0"/>
              </a:rPr>
              <a:t>OIC 10</a:t>
            </a:r>
          </a:p>
          <a:p>
            <a:pPr marL="0" indent="0" algn="ctr" defTabSz="914400" eaLnBrk="1" hangingPunct="1">
              <a:lnSpc>
                <a:spcPct val="100000"/>
              </a:lnSpc>
              <a:buClr>
                <a:schemeClr val="accent2"/>
              </a:buClr>
              <a:buSzTx/>
            </a:pPr>
            <a:endParaRPr lang="it-IT" altLang="it-IT" sz="1600" b="1" i="1" dirty="0">
              <a:solidFill>
                <a:schemeClr val="tx1">
                  <a:lumMod val="65000"/>
                  <a:lumOff val="35000"/>
                </a:schemeClr>
              </a:solidFill>
              <a:latin typeface="Book Antiqua" panose="02040602050305030304" pitchFamily="18" charset="0"/>
              <a:cs typeface="Arial" panose="020B0604020202020204" pitchFamily="34" charset="0"/>
            </a:endParaRPr>
          </a:p>
        </p:txBody>
      </p:sp>
      <p:sp>
        <p:nvSpPr>
          <p:cNvPr id="6" name="Text Box 3">
            <a:extLst>
              <a:ext uri="{FF2B5EF4-FFF2-40B4-BE49-F238E27FC236}">
                <a16:creationId xmlns:a16="http://schemas.microsoft.com/office/drawing/2014/main" id="{F1AD8248-9F0A-FF4C-B002-324169ABB5B4}"/>
              </a:ext>
            </a:extLst>
          </p:cNvPr>
          <p:cNvSpPr txBox="1">
            <a:spLocks noChangeArrowheads="1"/>
          </p:cNvSpPr>
          <p:nvPr/>
        </p:nvSpPr>
        <p:spPr bwMode="auto">
          <a:xfrm>
            <a:off x="1266686" y="1556003"/>
            <a:ext cx="1767455" cy="388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42900" indent="-342900" eaLnBrk="0">
              <a:defRPr>
                <a:solidFill>
                  <a:schemeClr val="bg1"/>
                </a:solidFill>
                <a:latin typeface="Arial" panose="020B0604020202020204" pitchFamily="34" charset="0"/>
                <a:cs typeface="Lucida Sans Unicode" panose="020B0602030504020204" pitchFamily="34" charset="0"/>
              </a:defRPr>
            </a:lvl1pPr>
            <a:lvl2pPr marL="552450" indent="-395288"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marL="0" indent="0" algn="just" eaLnBrk="1">
              <a:spcBef>
                <a:spcPct val="5000"/>
              </a:spcBef>
              <a:spcAft>
                <a:spcPct val="55000"/>
              </a:spcAft>
            </a:pPr>
            <a:r>
              <a:rPr lang="en-US" altLang="it-IT" sz="2000" b="1" dirty="0" err="1">
                <a:solidFill>
                  <a:schemeClr val="tx1">
                    <a:lumMod val="65000"/>
                    <a:lumOff val="35000"/>
                  </a:schemeClr>
                </a:solidFill>
                <a:latin typeface="Book Antiqua" panose="02040602050305030304" pitchFamily="18" charset="0"/>
                <a:cs typeface="Arial" panose="020B0604020202020204" pitchFamily="34" charset="0"/>
              </a:rPr>
              <a:t>si</a:t>
            </a:r>
            <a:r>
              <a:rPr lang="en-US" altLang="it-IT" sz="2000" b="1" dirty="0">
                <a:solidFill>
                  <a:schemeClr val="tx1">
                    <a:lumMod val="65000"/>
                    <a:lumOff val="35000"/>
                  </a:schemeClr>
                </a:solidFill>
                <a:latin typeface="Book Antiqua" panose="02040602050305030304" pitchFamily="18" charset="0"/>
                <a:cs typeface="Arial" panose="020B0604020202020204" pitchFamily="34" charset="0"/>
              </a:rPr>
              <a:t> </a:t>
            </a:r>
            <a:r>
              <a:rPr lang="en-US" altLang="it-IT" sz="2000" b="1" dirty="0" err="1">
                <a:solidFill>
                  <a:schemeClr val="tx1">
                    <a:lumMod val="65000"/>
                    <a:lumOff val="35000"/>
                  </a:schemeClr>
                </a:solidFill>
                <a:latin typeface="Book Antiqua" panose="02040602050305030304" pitchFamily="18" charset="0"/>
                <a:cs typeface="Arial" panose="020B0604020202020204" pitchFamily="34" charset="0"/>
              </a:rPr>
              <a:t>applica</a:t>
            </a:r>
            <a:r>
              <a:rPr lang="en-US" altLang="it-IT" sz="2000" b="1" dirty="0">
                <a:solidFill>
                  <a:schemeClr val="tx1">
                    <a:lumMod val="65000"/>
                    <a:lumOff val="35000"/>
                  </a:schemeClr>
                </a:solidFill>
                <a:latin typeface="Book Antiqua" panose="02040602050305030304" pitchFamily="18" charset="0"/>
                <a:cs typeface="Arial" panose="020B0604020202020204" pitchFamily="34" charset="0"/>
              </a:rPr>
              <a:t> a:</a:t>
            </a:r>
            <a:endParaRPr lang="it-IT" altLang="it-IT" sz="2000" b="1" dirty="0">
              <a:solidFill>
                <a:schemeClr val="tx1">
                  <a:lumMod val="65000"/>
                  <a:lumOff val="35000"/>
                </a:schemeClr>
              </a:solidFill>
              <a:latin typeface="Book Antiqua" panose="02040602050305030304" pitchFamily="18" charset="0"/>
              <a:cs typeface="Arial" panose="020B0604020202020204" pitchFamily="34" charset="0"/>
            </a:endParaRPr>
          </a:p>
        </p:txBody>
      </p:sp>
      <p:sp>
        <p:nvSpPr>
          <p:cNvPr id="10" name="Text Box 8">
            <a:extLst>
              <a:ext uri="{FF2B5EF4-FFF2-40B4-BE49-F238E27FC236}">
                <a16:creationId xmlns:a16="http://schemas.microsoft.com/office/drawing/2014/main" id="{3C6654A4-181A-CB40-B00E-D217CCAE4081}"/>
              </a:ext>
            </a:extLst>
          </p:cNvPr>
          <p:cNvSpPr txBox="1">
            <a:spLocks noChangeArrowheads="1"/>
          </p:cNvSpPr>
          <p:nvPr/>
        </p:nvSpPr>
        <p:spPr bwMode="auto">
          <a:xfrm>
            <a:off x="217305" y="1973901"/>
            <a:ext cx="3941881" cy="1338812"/>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Book Antiqua" panose="02040602050305030304" pitchFamily="18" charset="0"/>
                <a:cs typeface="Arial" panose="020B0604020202020204" pitchFamily="34" charset="0"/>
              </a:rPr>
              <a:t>Società che redigono bilancio d’esercizio ordinario</a:t>
            </a:r>
          </a:p>
          <a:p>
            <a:pPr algn="ctr" hangingPunct="1">
              <a:lnSpc>
                <a:spcPct val="100000"/>
              </a:lnSpc>
              <a:spcBef>
                <a:spcPct val="50000"/>
              </a:spcBef>
              <a:buClrTx/>
              <a:buSzTx/>
              <a:buFontTx/>
              <a:buNone/>
            </a:pPr>
            <a:r>
              <a:rPr lang="it-IT" altLang="it-IT" dirty="0">
                <a:solidFill>
                  <a:schemeClr val="tx1">
                    <a:lumMod val="65000"/>
                    <a:lumOff val="35000"/>
                  </a:schemeClr>
                </a:solidFill>
                <a:latin typeface="Book Antiqua" panose="02040602050305030304" pitchFamily="18" charset="0"/>
                <a:cs typeface="Arial" panose="020B0604020202020204" pitchFamily="34" charset="0"/>
              </a:rPr>
              <a:t>In base alle disposizioni del </a:t>
            </a:r>
            <a:r>
              <a:rPr lang="it-IT" altLang="it-IT" b="1" dirty="0">
                <a:solidFill>
                  <a:srgbClr val="00B0F0"/>
                </a:solidFill>
                <a:latin typeface="Book Antiqua" panose="02040602050305030304" pitchFamily="18" charset="0"/>
                <a:cs typeface="Arial" panose="020B0604020202020204" pitchFamily="34" charset="0"/>
              </a:rPr>
              <a:t>Codice Civile</a:t>
            </a:r>
          </a:p>
        </p:txBody>
      </p:sp>
      <p:sp>
        <p:nvSpPr>
          <p:cNvPr id="11" name="Text Box 8">
            <a:extLst>
              <a:ext uri="{FF2B5EF4-FFF2-40B4-BE49-F238E27FC236}">
                <a16:creationId xmlns:a16="http://schemas.microsoft.com/office/drawing/2014/main" id="{03154C11-B1F7-884F-B3F9-0B6C47F74354}"/>
              </a:ext>
            </a:extLst>
          </p:cNvPr>
          <p:cNvSpPr txBox="1">
            <a:spLocks noChangeArrowheads="1"/>
          </p:cNvSpPr>
          <p:nvPr/>
        </p:nvSpPr>
        <p:spPr bwMode="auto">
          <a:xfrm>
            <a:off x="4941618" y="1960961"/>
            <a:ext cx="3941881" cy="1338812"/>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Book Antiqua" panose="02040602050305030304" pitchFamily="18" charset="0"/>
                <a:cs typeface="Arial" panose="020B0604020202020204" pitchFamily="34" charset="0"/>
              </a:rPr>
              <a:t>Gruppi che predispongono il bilancio d’esercizio ordinario</a:t>
            </a:r>
          </a:p>
          <a:p>
            <a:pPr algn="ctr" hangingPunct="1">
              <a:lnSpc>
                <a:spcPct val="100000"/>
              </a:lnSpc>
              <a:spcBef>
                <a:spcPct val="50000"/>
              </a:spcBef>
              <a:buClrTx/>
              <a:buSzTx/>
              <a:buFontTx/>
              <a:buNone/>
            </a:pPr>
            <a:r>
              <a:rPr lang="it-IT" altLang="it-IT" dirty="0">
                <a:solidFill>
                  <a:schemeClr val="tx1">
                    <a:lumMod val="65000"/>
                    <a:lumOff val="35000"/>
                  </a:schemeClr>
                </a:solidFill>
                <a:latin typeface="Book Antiqua" panose="02040602050305030304" pitchFamily="18" charset="0"/>
                <a:cs typeface="Arial" panose="020B0604020202020204" pitchFamily="34" charset="0"/>
              </a:rPr>
              <a:t>In base alle disposizioni del    </a:t>
            </a:r>
            <a:r>
              <a:rPr lang="it-IT" altLang="it-IT" b="1" dirty="0" err="1">
                <a:solidFill>
                  <a:srgbClr val="00B0F0"/>
                </a:solidFill>
                <a:latin typeface="Book Antiqua" panose="02040602050305030304" pitchFamily="18" charset="0"/>
                <a:cs typeface="Arial" panose="020B0604020202020204" pitchFamily="34" charset="0"/>
              </a:rPr>
              <a:t>D.Lgs.</a:t>
            </a:r>
            <a:r>
              <a:rPr lang="it-IT" altLang="it-IT" b="1" dirty="0">
                <a:solidFill>
                  <a:srgbClr val="00B0F0"/>
                </a:solidFill>
                <a:latin typeface="Book Antiqua" panose="02040602050305030304" pitchFamily="18" charset="0"/>
                <a:cs typeface="Arial" panose="020B0604020202020204" pitchFamily="34" charset="0"/>
              </a:rPr>
              <a:t> 127/91</a:t>
            </a:r>
          </a:p>
        </p:txBody>
      </p:sp>
      <p:sp>
        <p:nvSpPr>
          <p:cNvPr id="12" name="CasellaDiTesto 11">
            <a:extLst>
              <a:ext uri="{FF2B5EF4-FFF2-40B4-BE49-F238E27FC236}">
                <a16:creationId xmlns:a16="http://schemas.microsoft.com/office/drawing/2014/main" id="{23670857-AA0B-904E-B187-42C48468C35D}"/>
              </a:ext>
            </a:extLst>
          </p:cNvPr>
          <p:cNvSpPr txBox="1"/>
          <p:nvPr/>
        </p:nvSpPr>
        <p:spPr>
          <a:xfrm>
            <a:off x="217304" y="3737910"/>
            <a:ext cx="3941881" cy="954107"/>
          </a:xfrm>
          <a:prstGeom prst="rect">
            <a:avLst/>
          </a:prstGeom>
          <a:noFill/>
        </p:spPr>
        <p:txBody>
          <a:bodyPr wrap="square" rtlCol="0">
            <a:spAutoFit/>
          </a:bodyPr>
          <a:lstStyle/>
          <a:p>
            <a:pPr algn="ctr"/>
            <a:r>
              <a:rPr lang="en-US" sz="1400" i="1" dirty="0">
                <a:solidFill>
                  <a:schemeClr val="tx1">
                    <a:lumMod val="75000"/>
                    <a:lumOff val="25000"/>
                  </a:schemeClr>
                </a:solidFill>
                <a:latin typeface="Book Antiqua" panose="02040602050305030304" pitchFamily="18" charset="0"/>
              </a:rPr>
              <a:t>“</a:t>
            </a:r>
            <a:r>
              <a:rPr lang="en-US" sz="1400" i="1" dirty="0" err="1">
                <a:solidFill>
                  <a:schemeClr val="tx1">
                    <a:lumMod val="75000"/>
                    <a:lumOff val="25000"/>
                  </a:schemeClr>
                </a:solidFill>
                <a:latin typeface="Book Antiqua" panose="02040602050305030304" pitchFamily="18" charset="0"/>
              </a:rPr>
              <a:t>gli</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amministratori</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devono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redigere</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il</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bilancio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d’esercizio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cosituito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dallo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stato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patrimoniale</a:t>
            </a:r>
            <a:r>
              <a:rPr lang="en-US" sz="1400" i="1" dirty="0">
                <a:solidFill>
                  <a:schemeClr val="tx1">
                    <a:lumMod val="75000"/>
                    <a:lumOff val="25000"/>
                  </a:schemeClr>
                </a:solidFill>
                <a:latin typeface="Book Antiqua" panose="02040602050305030304" pitchFamily="18" charset="0"/>
              </a:rPr>
              <a:t>, dal </a:t>
            </a:r>
            <a:r>
              <a:rPr lang="en-US" sz="1400" i="1" dirty="0" err="1">
                <a:solidFill>
                  <a:schemeClr val="tx1">
                    <a:lumMod val="75000"/>
                    <a:lumOff val="25000"/>
                  </a:schemeClr>
                </a:solidFill>
                <a:latin typeface="Book Antiqua" panose="02040602050305030304" pitchFamily="18" charset="0"/>
              </a:rPr>
              <a:t>conto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economico</a:t>
            </a:r>
            <a:r>
              <a:rPr lang="en-US" sz="1400" i="1" dirty="0">
                <a:solidFill>
                  <a:schemeClr val="tx1">
                    <a:lumMod val="75000"/>
                    <a:lumOff val="25000"/>
                  </a:schemeClr>
                </a:solidFill>
                <a:latin typeface="Book Antiqua" panose="02040602050305030304" pitchFamily="18" charset="0"/>
              </a:rPr>
              <a:t>, dal </a:t>
            </a:r>
            <a:r>
              <a:rPr lang="en-US" sz="1400" i="1" dirty="0" err="1">
                <a:solidFill>
                  <a:schemeClr val="tx1">
                    <a:lumMod val="75000"/>
                    <a:lumOff val="25000"/>
                  </a:schemeClr>
                </a:solidFill>
                <a:latin typeface="Book Antiqua" panose="02040602050305030304" pitchFamily="18" charset="0"/>
              </a:rPr>
              <a:t>rendiconto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finanziario</a:t>
            </a:r>
            <a:r>
              <a:rPr lang="en-US" sz="1400" i="1" dirty="0">
                <a:solidFill>
                  <a:schemeClr val="tx1">
                    <a:lumMod val="75000"/>
                    <a:lumOff val="25000"/>
                  </a:schemeClr>
                </a:solidFill>
                <a:latin typeface="Book Antiqua" panose="02040602050305030304" pitchFamily="18" charset="0"/>
              </a:rPr>
              <a:t> e </a:t>
            </a:r>
            <a:r>
              <a:rPr lang="en-US" sz="1400" i="1" dirty="0" err="1">
                <a:solidFill>
                  <a:schemeClr val="tx1">
                    <a:lumMod val="75000"/>
                    <a:lumOff val="25000"/>
                  </a:schemeClr>
                </a:solidFill>
                <a:latin typeface="Book Antiqua" panose="02040602050305030304" pitchFamily="18" charset="0"/>
              </a:rPr>
              <a:t>dalla</a:t>
            </a:r>
            <a:r>
              <a:rPr lang="en-US" sz="1400" i="1" dirty="0">
                <a:solidFill>
                  <a:schemeClr val="tx1">
                    <a:lumMod val="75000"/>
                    <a:lumOff val="25000"/>
                  </a:schemeClr>
                </a:solidFill>
                <a:latin typeface="Book Antiqua" panose="02040602050305030304" pitchFamily="18" charset="0"/>
              </a:rPr>
              <a:t> nota </a:t>
            </a:r>
            <a:r>
              <a:rPr lang="en-US" sz="1400" i="1" dirty="0" err="1">
                <a:solidFill>
                  <a:schemeClr val="tx1">
                    <a:lumMod val="75000"/>
                    <a:lumOff val="25000"/>
                  </a:schemeClr>
                </a:solidFill>
                <a:latin typeface="Book Antiqua" panose="02040602050305030304" pitchFamily="18" charset="0"/>
              </a:rPr>
              <a:t>integrativa</a:t>
            </a:r>
            <a:r>
              <a:rPr lang="en-US" sz="1400" i="1" dirty="0">
                <a:solidFill>
                  <a:schemeClr val="tx1">
                    <a:lumMod val="75000"/>
                    <a:lumOff val="25000"/>
                  </a:schemeClr>
                </a:solidFill>
                <a:latin typeface="Book Antiqua" panose="02040602050305030304" pitchFamily="18" charset="0"/>
              </a:rPr>
              <a:t>” </a:t>
            </a:r>
            <a:endParaRPr lang="it-IT" sz="1400" i="1" dirty="0">
              <a:solidFill>
                <a:schemeClr val="tx1">
                  <a:lumMod val="75000"/>
                  <a:lumOff val="25000"/>
                </a:schemeClr>
              </a:solidFill>
              <a:latin typeface="Book Antiqua" panose="02040602050305030304" pitchFamily="18" charset="0"/>
            </a:endParaRPr>
          </a:p>
        </p:txBody>
      </p:sp>
      <p:sp>
        <p:nvSpPr>
          <p:cNvPr id="13" name="Elaborazione 22">
            <a:extLst>
              <a:ext uri="{FF2B5EF4-FFF2-40B4-BE49-F238E27FC236}">
                <a16:creationId xmlns:a16="http://schemas.microsoft.com/office/drawing/2014/main" id="{5D89F2A5-D65D-F04C-9C9B-CF9BF54280E8}"/>
              </a:ext>
            </a:extLst>
          </p:cNvPr>
          <p:cNvSpPr/>
          <p:nvPr/>
        </p:nvSpPr>
        <p:spPr>
          <a:xfrm>
            <a:off x="292963" y="3400246"/>
            <a:ext cx="3866222" cy="308473"/>
          </a:xfrm>
          <a:prstGeom prst="flowChartProces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Book Antiqua" panose="02040602050305030304" pitchFamily="18" charset="0"/>
              </a:rPr>
              <a:t>Art.2423, comma 1</a:t>
            </a:r>
            <a:endParaRPr lang="it-IT" sz="1400" dirty="0">
              <a:latin typeface="Book Antiqua" panose="02040602050305030304" pitchFamily="18" charset="0"/>
            </a:endParaRPr>
          </a:p>
        </p:txBody>
      </p:sp>
      <p:sp>
        <p:nvSpPr>
          <p:cNvPr id="14" name="Elaborazione 23">
            <a:extLst>
              <a:ext uri="{FF2B5EF4-FFF2-40B4-BE49-F238E27FC236}">
                <a16:creationId xmlns:a16="http://schemas.microsoft.com/office/drawing/2014/main" id="{A38D4479-F1F4-B84E-9ECD-D7784AB5B2AE}"/>
              </a:ext>
            </a:extLst>
          </p:cNvPr>
          <p:cNvSpPr/>
          <p:nvPr/>
        </p:nvSpPr>
        <p:spPr>
          <a:xfrm>
            <a:off x="217304" y="5030296"/>
            <a:ext cx="3866222" cy="308473"/>
          </a:xfrm>
          <a:prstGeom prst="flowChartProces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Book Antiqua" panose="02040602050305030304" pitchFamily="18" charset="0"/>
              </a:rPr>
              <a:t>Art.2435-</a:t>
            </a:r>
            <a:r>
              <a:rPr lang="en-US" sz="1400" b="1" i="1" dirty="0">
                <a:solidFill>
                  <a:schemeClr val="bg1"/>
                </a:solidFill>
                <a:latin typeface="Book Antiqua" panose="02040602050305030304" pitchFamily="18" charset="0"/>
              </a:rPr>
              <a:t>bis,</a:t>
            </a:r>
            <a:r>
              <a:rPr lang="en-US" sz="1400" b="1" dirty="0">
                <a:solidFill>
                  <a:schemeClr val="bg1"/>
                </a:solidFill>
                <a:latin typeface="Book Antiqua" panose="02040602050305030304" pitchFamily="18" charset="0"/>
              </a:rPr>
              <a:t> comma 2 e Art.2435-</a:t>
            </a:r>
            <a:r>
              <a:rPr lang="en-US" sz="1400" b="1" i="1" dirty="0">
                <a:solidFill>
                  <a:schemeClr val="bg1"/>
                </a:solidFill>
                <a:latin typeface="Book Antiqua" panose="02040602050305030304" pitchFamily="18" charset="0"/>
              </a:rPr>
              <a:t>ter </a:t>
            </a:r>
            <a:endParaRPr lang="it-IT" sz="1400" i="1" dirty="0">
              <a:latin typeface="Book Antiqua" panose="02040602050305030304" pitchFamily="18" charset="0"/>
            </a:endParaRPr>
          </a:p>
        </p:txBody>
      </p:sp>
      <p:sp>
        <p:nvSpPr>
          <p:cNvPr id="15" name="CasellaDiTesto 14">
            <a:extLst>
              <a:ext uri="{FF2B5EF4-FFF2-40B4-BE49-F238E27FC236}">
                <a16:creationId xmlns:a16="http://schemas.microsoft.com/office/drawing/2014/main" id="{A6803D9D-5042-DD41-875E-3DD813E69D7C}"/>
              </a:ext>
            </a:extLst>
          </p:cNvPr>
          <p:cNvSpPr txBox="1"/>
          <p:nvPr/>
        </p:nvSpPr>
        <p:spPr>
          <a:xfrm>
            <a:off x="147442" y="5415149"/>
            <a:ext cx="4005945" cy="1169551"/>
          </a:xfrm>
          <a:prstGeom prst="rect">
            <a:avLst/>
          </a:prstGeom>
          <a:noFill/>
        </p:spPr>
        <p:txBody>
          <a:bodyPr wrap="square" rtlCol="0">
            <a:spAutoFit/>
          </a:bodyPr>
          <a:lstStyle/>
          <a:p>
            <a:pPr algn="ctr"/>
            <a:r>
              <a:rPr lang="en-US" sz="1400" dirty="0" err="1">
                <a:solidFill>
                  <a:schemeClr val="tx1">
                    <a:lumMod val="75000"/>
                    <a:lumOff val="25000"/>
                  </a:schemeClr>
                </a:solidFill>
                <a:latin typeface="Book Antiqua" panose="02040602050305030304" pitchFamily="18" charset="0"/>
              </a:rPr>
              <a:t>Prevedono</a:t>
            </a:r>
            <a:r>
              <a:rPr lang="en-US" sz="1400" dirty="0">
                <a:solidFill>
                  <a:schemeClr val="tx1">
                    <a:lumMod val="75000"/>
                    <a:lumOff val="25000"/>
                  </a:schemeClr>
                </a:solidFill>
                <a:latin typeface="Book Antiqua" panose="02040602050305030304" pitchFamily="18" charset="0"/>
              </a:rPr>
              <a:t> </a:t>
            </a:r>
            <a:r>
              <a:rPr lang="en-US" sz="1400" b="1" u="sng" dirty="0" err="1">
                <a:solidFill>
                  <a:schemeClr val="tx1">
                    <a:lumMod val="75000"/>
                    <a:lumOff val="25000"/>
                  </a:schemeClr>
                </a:solidFill>
                <a:latin typeface="Book Antiqua" panose="02040602050305030304" pitchFamily="18" charset="0"/>
              </a:rPr>
              <a:t>l’esonero</a:t>
            </a:r>
            <a:r>
              <a:rPr lang="en-US" sz="1400" dirty="0">
                <a:solidFill>
                  <a:schemeClr val="tx1">
                    <a:lumMod val="75000"/>
                    <a:lumOff val="25000"/>
                  </a:schemeClr>
                </a:solidFill>
                <a:latin typeface="Book Antiqua" panose="02040602050305030304" pitchFamily="18" charset="0"/>
              </a:rPr>
              <a:t> </a:t>
            </a:r>
            <a:r>
              <a:rPr lang="en-US" sz="1400" dirty="0" err="1">
                <a:solidFill>
                  <a:schemeClr val="tx1">
                    <a:lumMod val="75000"/>
                    <a:lumOff val="25000"/>
                  </a:schemeClr>
                </a:solidFill>
                <a:latin typeface="Book Antiqua" panose="02040602050305030304" pitchFamily="18" charset="0"/>
              </a:rPr>
              <a:t>dalla</a:t>
            </a:r>
            <a:r>
              <a:rPr lang="en-US" sz="1400" dirty="0">
                <a:solidFill>
                  <a:schemeClr val="tx1">
                    <a:lumMod val="75000"/>
                    <a:lumOff val="25000"/>
                  </a:schemeClr>
                </a:solidFill>
                <a:latin typeface="Book Antiqua" panose="02040602050305030304" pitchFamily="18" charset="0"/>
              </a:rPr>
              <a:t> </a:t>
            </a:r>
            <a:r>
              <a:rPr lang="en-US" sz="1400" dirty="0" err="1">
                <a:solidFill>
                  <a:schemeClr val="tx1">
                    <a:lumMod val="75000"/>
                    <a:lumOff val="25000"/>
                  </a:schemeClr>
                </a:solidFill>
                <a:latin typeface="Book Antiqua" panose="02040602050305030304" pitchFamily="18" charset="0"/>
              </a:rPr>
              <a:t>redazione</a:t>
            </a:r>
            <a:r>
              <a:rPr lang="en-US" sz="1400" dirty="0">
                <a:solidFill>
                  <a:schemeClr val="tx1">
                    <a:lumMod val="75000"/>
                    <a:lumOff val="25000"/>
                  </a:schemeClr>
                </a:solidFill>
                <a:latin typeface="Book Antiqua" panose="02040602050305030304" pitchFamily="18" charset="0"/>
              </a:rPr>
              <a:t> del </a:t>
            </a:r>
            <a:r>
              <a:rPr lang="en-US" sz="1400" dirty="0" err="1">
                <a:solidFill>
                  <a:schemeClr val="tx1">
                    <a:lumMod val="75000"/>
                    <a:lumOff val="25000"/>
                  </a:schemeClr>
                </a:solidFill>
                <a:latin typeface="Book Antiqua" panose="02040602050305030304" pitchFamily="18" charset="0"/>
              </a:rPr>
              <a:t>rendiconto</a:t>
            </a:r>
            <a:r>
              <a:rPr lang="en-US" sz="1400" dirty="0">
                <a:solidFill>
                  <a:schemeClr val="tx1">
                    <a:lumMod val="75000"/>
                    <a:lumOff val="25000"/>
                  </a:schemeClr>
                </a:solidFill>
                <a:latin typeface="Book Antiqua" panose="02040602050305030304" pitchFamily="18" charset="0"/>
              </a:rPr>
              <a:t> </a:t>
            </a:r>
            <a:r>
              <a:rPr lang="en-US" sz="1400" dirty="0" err="1">
                <a:solidFill>
                  <a:schemeClr val="tx1">
                    <a:lumMod val="75000"/>
                    <a:lumOff val="25000"/>
                  </a:schemeClr>
                </a:solidFill>
                <a:latin typeface="Book Antiqua" panose="02040602050305030304" pitchFamily="18" charset="0"/>
              </a:rPr>
              <a:t>finanziario</a:t>
            </a:r>
            <a:r>
              <a:rPr lang="en-US" sz="1400" dirty="0">
                <a:solidFill>
                  <a:schemeClr val="tx1">
                    <a:lumMod val="75000"/>
                    <a:lumOff val="25000"/>
                  </a:schemeClr>
                </a:solidFill>
                <a:latin typeface="Book Antiqua" panose="02040602050305030304" pitchFamily="18" charset="0"/>
              </a:rPr>
              <a:t> per le </a:t>
            </a:r>
            <a:r>
              <a:rPr lang="en-US" sz="1400" dirty="0" err="1">
                <a:solidFill>
                  <a:schemeClr val="tx1">
                    <a:lumMod val="75000"/>
                    <a:lumOff val="25000"/>
                  </a:schemeClr>
                </a:solidFill>
                <a:latin typeface="Book Antiqua" panose="02040602050305030304" pitchFamily="18" charset="0"/>
              </a:rPr>
              <a:t>società</a:t>
            </a:r>
            <a:r>
              <a:rPr lang="en-US" sz="1400" dirty="0">
                <a:solidFill>
                  <a:schemeClr val="tx1">
                    <a:lumMod val="75000"/>
                    <a:lumOff val="25000"/>
                  </a:schemeClr>
                </a:solidFill>
                <a:latin typeface="Book Antiqua" panose="02040602050305030304" pitchFamily="18" charset="0"/>
              </a:rPr>
              <a:t> </a:t>
            </a:r>
            <a:r>
              <a:rPr lang="en-US" sz="1400" dirty="0" err="1">
                <a:solidFill>
                  <a:schemeClr val="tx1">
                    <a:lumMod val="75000"/>
                    <a:lumOff val="25000"/>
                  </a:schemeClr>
                </a:solidFill>
                <a:latin typeface="Book Antiqua" panose="02040602050305030304" pitchFamily="18" charset="0"/>
              </a:rPr>
              <a:t>che</a:t>
            </a:r>
            <a:r>
              <a:rPr lang="en-US" sz="1400" dirty="0">
                <a:solidFill>
                  <a:schemeClr val="tx1">
                    <a:lumMod val="75000"/>
                    <a:lumOff val="25000"/>
                  </a:schemeClr>
                </a:solidFill>
                <a:latin typeface="Book Antiqua" panose="02040602050305030304" pitchFamily="18" charset="0"/>
              </a:rPr>
              <a:t>:</a:t>
            </a:r>
          </a:p>
          <a:p>
            <a:pPr algn="ctr"/>
            <a:endParaRPr lang="en-US" sz="1400" dirty="0">
              <a:solidFill>
                <a:schemeClr val="tx1">
                  <a:lumMod val="75000"/>
                  <a:lumOff val="25000"/>
                </a:schemeClr>
              </a:solidFill>
              <a:latin typeface="Book Antiqua" panose="02040602050305030304" pitchFamily="18" charset="0"/>
            </a:endParaRPr>
          </a:p>
          <a:p>
            <a:pPr marL="285750" indent="-285750" algn="ctr">
              <a:buFont typeface="Arial" panose="020B0604020202020204" pitchFamily="34" charset="0"/>
              <a:buChar char="•"/>
            </a:pPr>
            <a:r>
              <a:rPr lang="en-US" sz="1400" dirty="0" err="1">
                <a:solidFill>
                  <a:schemeClr val="tx1">
                    <a:lumMod val="75000"/>
                    <a:lumOff val="25000"/>
                  </a:schemeClr>
                </a:solidFill>
                <a:latin typeface="Book Antiqua" panose="02040602050305030304" pitchFamily="18" charset="0"/>
              </a:rPr>
              <a:t>Redigono</a:t>
            </a:r>
            <a:r>
              <a:rPr lang="en-US" sz="1400" dirty="0">
                <a:solidFill>
                  <a:schemeClr val="tx1">
                    <a:lumMod val="75000"/>
                    <a:lumOff val="25000"/>
                  </a:schemeClr>
                </a:solidFill>
                <a:latin typeface="Book Antiqua" panose="02040602050305030304" pitchFamily="18" charset="0"/>
              </a:rPr>
              <a:t> </a:t>
            </a:r>
            <a:r>
              <a:rPr lang="en-US" sz="1400" b="1" dirty="0" err="1">
                <a:solidFill>
                  <a:schemeClr val="tx1">
                    <a:lumMod val="75000"/>
                    <a:lumOff val="25000"/>
                  </a:schemeClr>
                </a:solidFill>
                <a:latin typeface="Book Antiqua" panose="02040602050305030304" pitchFamily="18" charset="0"/>
              </a:rPr>
              <a:t>bilancio</a:t>
            </a:r>
            <a:r>
              <a:rPr lang="en-US" sz="1400" b="1" dirty="0">
                <a:solidFill>
                  <a:schemeClr val="tx1">
                    <a:lumMod val="75000"/>
                    <a:lumOff val="25000"/>
                  </a:schemeClr>
                </a:solidFill>
                <a:latin typeface="Book Antiqua" panose="02040602050305030304" pitchFamily="18" charset="0"/>
              </a:rPr>
              <a:t> in forma </a:t>
            </a:r>
            <a:r>
              <a:rPr lang="en-US" sz="1400" b="1" dirty="0" err="1">
                <a:solidFill>
                  <a:schemeClr val="tx1">
                    <a:lumMod val="75000"/>
                    <a:lumOff val="25000"/>
                  </a:schemeClr>
                </a:solidFill>
                <a:latin typeface="Book Antiqua" panose="02040602050305030304" pitchFamily="18" charset="0"/>
              </a:rPr>
              <a:t>abbreviata</a:t>
            </a:r>
            <a:endParaRPr lang="en-US" sz="1400" b="1" dirty="0">
              <a:solidFill>
                <a:schemeClr val="tx1">
                  <a:lumMod val="75000"/>
                  <a:lumOff val="25000"/>
                </a:schemeClr>
              </a:solidFill>
              <a:latin typeface="Book Antiqua" panose="02040602050305030304" pitchFamily="18" charset="0"/>
            </a:endParaRPr>
          </a:p>
          <a:p>
            <a:pPr marL="285750" indent="-285750" algn="ctr">
              <a:buFont typeface="Arial" panose="020B0604020202020204" pitchFamily="34" charset="0"/>
              <a:buChar char="•"/>
            </a:pPr>
            <a:r>
              <a:rPr lang="en-US" sz="1400" dirty="0" err="1">
                <a:solidFill>
                  <a:schemeClr val="tx1">
                    <a:lumMod val="75000"/>
                    <a:lumOff val="25000"/>
                  </a:schemeClr>
                </a:solidFill>
                <a:latin typeface="Book Antiqua" panose="02040602050305030304" pitchFamily="18" charset="0"/>
              </a:rPr>
              <a:t>Redigono</a:t>
            </a:r>
            <a:r>
              <a:rPr lang="en-US" sz="1400" dirty="0">
                <a:solidFill>
                  <a:schemeClr val="tx1">
                    <a:lumMod val="75000"/>
                    <a:lumOff val="25000"/>
                  </a:schemeClr>
                </a:solidFill>
                <a:latin typeface="Book Antiqua" panose="02040602050305030304" pitchFamily="18" charset="0"/>
              </a:rPr>
              <a:t> </a:t>
            </a:r>
            <a:r>
              <a:rPr lang="en-US" sz="1400" dirty="0" err="1">
                <a:solidFill>
                  <a:schemeClr val="tx1">
                    <a:lumMod val="75000"/>
                    <a:lumOff val="25000"/>
                  </a:schemeClr>
                </a:solidFill>
                <a:latin typeface="Book Antiqua" panose="02040602050305030304" pitchFamily="18" charset="0"/>
              </a:rPr>
              <a:t>il</a:t>
            </a:r>
            <a:r>
              <a:rPr lang="en-US" sz="1400" b="1" dirty="0">
                <a:solidFill>
                  <a:schemeClr val="tx1">
                    <a:lumMod val="75000"/>
                    <a:lumOff val="25000"/>
                  </a:schemeClr>
                </a:solidFill>
                <a:latin typeface="Book Antiqua" panose="02040602050305030304" pitchFamily="18" charset="0"/>
              </a:rPr>
              <a:t> </a:t>
            </a:r>
            <a:r>
              <a:rPr lang="en-US" sz="1400" b="1" dirty="0" err="1">
                <a:solidFill>
                  <a:schemeClr val="tx1">
                    <a:lumMod val="75000"/>
                    <a:lumOff val="25000"/>
                  </a:schemeClr>
                </a:solidFill>
                <a:latin typeface="Book Antiqua" panose="02040602050305030304" pitchFamily="18" charset="0"/>
              </a:rPr>
              <a:t>bilancio</a:t>
            </a:r>
            <a:r>
              <a:rPr lang="en-US" sz="1400" b="1" dirty="0">
                <a:solidFill>
                  <a:schemeClr val="tx1">
                    <a:lumMod val="75000"/>
                    <a:lumOff val="25000"/>
                  </a:schemeClr>
                </a:solidFill>
                <a:latin typeface="Book Antiqua" panose="02040602050305030304" pitchFamily="18" charset="0"/>
              </a:rPr>
              <a:t> </a:t>
            </a:r>
            <a:r>
              <a:rPr lang="en-US" sz="1400" b="1" dirty="0" err="1">
                <a:solidFill>
                  <a:schemeClr val="tx1">
                    <a:lumMod val="75000"/>
                    <a:lumOff val="25000"/>
                  </a:schemeClr>
                </a:solidFill>
                <a:latin typeface="Book Antiqua" panose="02040602050305030304" pitchFamily="18" charset="0"/>
              </a:rPr>
              <a:t>delle</a:t>
            </a:r>
            <a:r>
              <a:rPr lang="en-US" sz="1400" b="1" dirty="0">
                <a:solidFill>
                  <a:schemeClr val="tx1">
                    <a:lumMod val="75000"/>
                    <a:lumOff val="25000"/>
                  </a:schemeClr>
                </a:solidFill>
                <a:latin typeface="Book Antiqua" panose="02040602050305030304" pitchFamily="18" charset="0"/>
              </a:rPr>
              <a:t> micro-</a:t>
            </a:r>
            <a:r>
              <a:rPr lang="en-US" sz="1400" b="1" dirty="0" err="1">
                <a:solidFill>
                  <a:schemeClr val="tx1">
                    <a:lumMod val="75000"/>
                    <a:lumOff val="25000"/>
                  </a:schemeClr>
                </a:solidFill>
                <a:latin typeface="Book Antiqua" panose="02040602050305030304" pitchFamily="18" charset="0"/>
              </a:rPr>
              <a:t>imprese</a:t>
            </a:r>
            <a:endParaRPr lang="it-IT" sz="1400" b="1" dirty="0">
              <a:solidFill>
                <a:schemeClr val="tx1">
                  <a:lumMod val="75000"/>
                  <a:lumOff val="25000"/>
                </a:schemeClr>
              </a:solidFill>
              <a:latin typeface="Book Antiqua" panose="02040602050305030304" pitchFamily="18" charset="0"/>
            </a:endParaRPr>
          </a:p>
        </p:txBody>
      </p:sp>
      <p:sp>
        <p:nvSpPr>
          <p:cNvPr id="16" name="Elaborazione 25">
            <a:extLst>
              <a:ext uri="{FF2B5EF4-FFF2-40B4-BE49-F238E27FC236}">
                <a16:creationId xmlns:a16="http://schemas.microsoft.com/office/drawing/2014/main" id="{901BE3D4-D5BB-2247-9FCB-018FEBC89028}"/>
              </a:ext>
            </a:extLst>
          </p:cNvPr>
          <p:cNvSpPr/>
          <p:nvPr/>
        </p:nvSpPr>
        <p:spPr>
          <a:xfrm>
            <a:off x="4941618" y="3525693"/>
            <a:ext cx="3866222" cy="308473"/>
          </a:xfrm>
          <a:prstGeom prst="flowChartProces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Book Antiqua" panose="02040602050305030304" pitchFamily="18" charset="0"/>
              </a:rPr>
              <a:t>Art.29, comma 1</a:t>
            </a:r>
            <a:endParaRPr lang="it-IT" sz="1400" i="1" dirty="0">
              <a:latin typeface="Book Antiqua" panose="02040602050305030304" pitchFamily="18" charset="0"/>
            </a:endParaRPr>
          </a:p>
        </p:txBody>
      </p:sp>
      <p:sp>
        <p:nvSpPr>
          <p:cNvPr id="17" name="CasellaDiTesto 16">
            <a:extLst>
              <a:ext uri="{FF2B5EF4-FFF2-40B4-BE49-F238E27FC236}">
                <a16:creationId xmlns:a16="http://schemas.microsoft.com/office/drawing/2014/main" id="{83B7ED3F-DE6B-644E-80F8-A34DACF6A454}"/>
              </a:ext>
            </a:extLst>
          </p:cNvPr>
          <p:cNvSpPr txBox="1"/>
          <p:nvPr/>
        </p:nvSpPr>
        <p:spPr>
          <a:xfrm>
            <a:off x="4941618" y="3998556"/>
            <a:ext cx="3941881" cy="738664"/>
          </a:xfrm>
          <a:prstGeom prst="rect">
            <a:avLst/>
          </a:prstGeom>
          <a:noFill/>
        </p:spPr>
        <p:txBody>
          <a:bodyPr wrap="square" rtlCol="0">
            <a:spAutoFit/>
          </a:bodyPr>
          <a:lstStyle/>
          <a:p>
            <a:pPr algn="ctr"/>
            <a:r>
              <a:rPr lang="en-US" sz="1400" i="1" dirty="0">
                <a:solidFill>
                  <a:schemeClr val="tx1">
                    <a:lumMod val="75000"/>
                    <a:lumOff val="25000"/>
                  </a:schemeClr>
                </a:solidFill>
                <a:latin typeface="Book Antiqua" panose="02040602050305030304" pitchFamily="18" charset="0"/>
              </a:rPr>
              <a:t>“</a:t>
            </a:r>
            <a:r>
              <a:rPr lang="en-US" sz="1400" i="1" dirty="0" err="1">
                <a:solidFill>
                  <a:schemeClr val="tx1">
                    <a:lumMod val="75000"/>
                    <a:lumOff val="25000"/>
                  </a:schemeClr>
                </a:solidFill>
                <a:latin typeface="Book Antiqua" panose="02040602050305030304" pitchFamily="18" charset="0"/>
              </a:rPr>
              <a:t>il</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bilancio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consolidato</a:t>
            </a:r>
            <a:r>
              <a:rPr lang="en-US" sz="1400" i="1" dirty="0">
                <a:solidFill>
                  <a:schemeClr val="tx1">
                    <a:lumMod val="75000"/>
                    <a:lumOff val="25000"/>
                  </a:schemeClr>
                </a:solidFill>
                <a:latin typeface="Book Antiqua" panose="02040602050305030304" pitchFamily="18" charset="0"/>
              </a:rPr>
              <a:t> è </a:t>
            </a:r>
            <a:r>
              <a:rPr lang="en-US" sz="1400" i="1" dirty="0" err="1">
                <a:solidFill>
                  <a:schemeClr val="tx1">
                    <a:lumMod val="75000"/>
                    <a:lumOff val="25000"/>
                  </a:schemeClr>
                </a:solidFill>
                <a:latin typeface="Book Antiqua" panose="02040602050305030304" pitchFamily="18" charset="0"/>
              </a:rPr>
              <a:t>costituito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dallo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stato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patrimoniale</a:t>
            </a:r>
            <a:r>
              <a:rPr lang="en-US" sz="1400" i="1" dirty="0">
                <a:solidFill>
                  <a:schemeClr val="tx1">
                    <a:lumMod val="75000"/>
                    <a:lumOff val="25000"/>
                  </a:schemeClr>
                </a:solidFill>
                <a:latin typeface="Book Antiqua" panose="02040602050305030304" pitchFamily="18" charset="0"/>
              </a:rPr>
              <a:t>, dal </a:t>
            </a:r>
            <a:r>
              <a:rPr lang="en-US" sz="1400" i="1" dirty="0" err="1">
                <a:solidFill>
                  <a:schemeClr val="tx1">
                    <a:lumMod val="75000"/>
                    <a:lumOff val="25000"/>
                  </a:schemeClr>
                </a:solidFill>
                <a:latin typeface="Book Antiqua" panose="02040602050305030304" pitchFamily="18" charset="0"/>
              </a:rPr>
              <a:t>conto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economico</a:t>
            </a:r>
            <a:r>
              <a:rPr lang="en-US" sz="1400" i="1" dirty="0">
                <a:solidFill>
                  <a:schemeClr val="tx1">
                    <a:lumMod val="75000"/>
                    <a:lumOff val="25000"/>
                  </a:schemeClr>
                </a:solidFill>
                <a:latin typeface="Book Antiqua" panose="02040602050305030304" pitchFamily="18" charset="0"/>
              </a:rPr>
              <a:t>, dal </a:t>
            </a:r>
            <a:r>
              <a:rPr lang="en-US" sz="1400" i="1" dirty="0" err="1">
                <a:solidFill>
                  <a:schemeClr val="tx1">
                    <a:lumMod val="75000"/>
                    <a:lumOff val="25000"/>
                  </a:schemeClr>
                </a:solidFill>
                <a:latin typeface="Book Antiqua" panose="02040602050305030304" pitchFamily="18" charset="0"/>
              </a:rPr>
              <a:t>rendiconto</a:t>
            </a:r>
            <a:r>
              <a:rPr lang="en-US" sz="1400" i="1" dirty="0">
                <a:solidFill>
                  <a:schemeClr val="tx1">
                    <a:lumMod val="75000"/>
                    <a:lumOff val="25000"/>
                  </a:schemeClr>
                </a:solidFill>
                <a:latin typeface="Book Antiqua" panose="02040602050305030304" pitchFamily="18" charset="0"/>
              </a:rPr>
              <a:t> </a:t>
            </a:r>
            <a:r>
              <a:rPr lang="en-US" sz="1400" i="1" dirty="0" err="1">
                <a:solidFill>
                  <a:schemeClr val="tx1">
                    <a:lumMod val="75000"/>
                    <a:lumOff val="25000"/>
                  </a:schemeClr>
                </a:solidFill>
                <a:latin typeface="Book Antiqua" panose="02040602050305030304" pitchFamily="18" charset="0"/>
              </a:rPr>
              <a:t>finanziario</a:t>
            </a:r>
            <a:r>
              <a:rPr lang="en-US" sz="1400" i="1" dirty="0">
                <a:solidFill>
                  <a:schemeClr val="tx1">
                    <a:lumMod val="75000"/>
                    <a:lumOff val="25000"/>
                  </a:schemeClr>
                </a:solidFill>
                <a:latin typeface="Book Antiqua" panose="02040602050305030304" pitchFamily="18" charset="0"/>
              </a:rPr>
              <a:t> e </a:t>
            </a:r>
            <a:r>
              <a:rPr lang="en-US" sz="1400" i="1" dirty="0" err="1">
                <a:solidFill>
                  <a:schemeClr val="tx1">
                    <a:lumMod val="75000"/>
                    <a:lumOff val="25000"/>
                  </a:schemeClr>
                </a:solidFill>
                <a:latin typeface="Book Antiqua" panose="02040602050305030304" pitchFamily="18" charset="0"/>
              </a:rPr>
              <a:t>dalla</a:t>
            </a:r>
            <a:r>
              <a:rPr lang="en-US" sz="1400" i="1" dirty="0">
                <a:solidFill>
                  <a:schemeClr val="tx1">
                    <a:lumMod val="75000"/>
                    <a:lumOff val="25000"/>
                  </a:schemeClr>
                </a:solidFill>
                <a:latin typeface="Book Antiqua" panose="02040602050305030304" pitchFamily="18" charset="0"/>
              </a:rPr>
              <a:t> nota </a:t>
            </a:r>
            <a:r>
              <a:rPr lang="en-US" sz="1400" i="1" dirty="0" err="1">
                <a:solidFill>
                  <a:schemeClr val="tx1">
                    <a:lumMod val="75000"/>
                    <a:lumOff val="25000"/>
                  </a:schemeClr>
                </a:solidFill>
                <a:latin typeface="Book Antiqua" panose="02040602050305030304" pitchFamily="18" charset="0"/>
              </a:rPr>
              <a:t>integrativa</a:t>
            </a:r>
            <a:r>
              <a:rPr lang="en-US" sz="1400" i="1" dirty="0">
                <a:solidFill>
                  <a:schemeClr val="tx1">
                    <a:lumMod val="75000"/>
                    <a:lumOff val="25000"/>
                  </a:schemeClr>
                </a:solidFill>
                <a:latin typeface="Book Antiqua" panose="02040602050305030304" pitchFamily="18" charset="0"/>
              </a:rPr>
              <a:t>”</a:t>
            </a:r>
            <a:endParaRPr lang="it-IT" sz="1400" i="1" dirty="0">
              <a:solidFill>
                <a:schemeClr val="tx1">
                  <a:lumMod val="75000"/>
                  <a:lumOff val="25000"/>
                </a:schemeClr>
              </a:solidFill>
              <a:latin typeface="Book Antiqua" panose="02040602050305030304" pitchFamily="18" charset="0"/>
            </a:endParaRPr>
          </a:p>
        </p:txBody>
      </p:sp>
      <p:sp>
        <p:nvSpPr>
          <p:cNvPr id="2" name="CasellaDiTesto 1">
            <a:extLst>
              <a:ext uri="{FF2B5EF4-FFF2-40B4-BE49-F238E27FC236}">
                <a16:creationId xmlns:a16="http://schemas.microsoft.com/office/drawing/2014/main" id="{FE2ABB1C-6312-954F-B994-64D5E4A38B2E}"/>
              </a:ext>
            </a:extLst>
          </p:cNvPr>
          <p:cNvSpPr txBox="1"/>
          <p:nvPr/>
        </p:nvSpPr>
        <p:spPr>
          <a:xfrm>
            <a:off x="5546785" y="5109523"/>
            <a:ext cx="2863970" cy="1569660"/>
          </a:xfrm>
          <a:prstGeom prst="rect">
            <a:avLst/>
          </a:prstGeom>
          <a:noFill/>
        </p:spPr>
        <p:txBody>
          <a:bodyPr wrap="square" rtlCol="0">
            <a:spAutoFit/>
          </a:bodyPr>
          <a:lstStyle/>
          <a:p>
            <a:pPr algn="just"/>
            <a:r>
              <a:rPr lang="it-IT" sz="1600" dirty="0">
                <a:solidFill>
                  <a:srgbClr val="C00000"/>
                </a:solidFill>
                <a:latin typeface="Book Antiqua" panose="02040602050305030304" pitchFamily="18" charset="0"/>
              </a:rPr>
              <a:t>N.B. La versione OIC 10(2016) rispetto a quella OIC 10(2014) non riguarda il rendiconto finanziario consolidato, che è stata spostata nell’OIC 17</a:t>
            </a:r>
          </a:p>
        </p:txBody>
      </p:sp>
      <p:sp>
        <p:nvSpPr>
          <p:cNvPr id="3" name="Rettangolo 2">
            <a:extLst>
              <a:ext uri="{FF2B5EF4-FFF2-40B4-BE49-F238E27FC236}">
                <a16:creationId xmlns:a16="http://schemas.microsoft.com/office/drawing/2014/main" id="{FF90931E-D3DC-5140-9A6F-F76B380D6D6F}"/>
              </a:ext>
            </a:extLst>
          </p:cNvPr>
          <p:cNvSpPr/>
          <p:nvPr/>
        </p:nvSpPr>
        <p:spPr>
          <a:xfrm>
            <a:off x="4692770" y="1396812"/>
            <a:ext cx="4364966" cy="5340418"/>
          </a:xfrm>
          <a:prstGeom prst="rect">
            <a:avLst/>
          </a:prstGeom>
          <a:solidFill>
            <a:schemeClr val="accent1">
              <a:alpha val="2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8" name="Freccia giù 17">
            <a:extLst>
              <a:ext uri="{FF2B5EF4-FFF2-40B4-BE49-F238E27FC236}">
                <a16:creationId xmlns:a16="http://schemas.microsoft.com/office/drawing/2014/main" id="{D4D856B8-2D58-954E-8F82-A5E8EC9720B3}"/>
              </a:ext>
            </a:extLst>
          </p:cNvPr>
          <p:cNvSpPr/>
          <p:nvPr/>
        </p:nvSpPr>
        <p:spPr>
          <a:xfrm>
            <a:off x="1812879" y="1315313"/>
            <a:ext cx="514913" cy="2493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Tree>
    <p:extLst>
      <p:ext uri="{BB962C8B-B14F-4D97-AF65-F5344CB8AC3E}">
        <p14:creationId xmlns:p14="http://schemas.microsoft.com/office/powerpoint/2010/main" val="27417760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33</a:t>
            </a:fld>
            <a:endParaRPr lang="it-IT" sz="1100" dirty="0">
              <a:solidFill>
                <a:schemeClr val="bg1"/>
              </a:solidFill>
              <a:latin typeface="Book Antiqua" panose="02040602050305030304" pitchFamily="18"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Book Antiqua" panose="02040602050305030304" pitchFamily="18" charset="0"/>
              </a:rPr>
              <a:t>LA STRUTTURA DI RENDICONTO SECONDO L’OIC 10</a:t>
            </a:r>
          </a:p>
        </p:txBody>
      </p:sp>
      <p:graphicFrame>
        <p:nvGraphicFramePr>
          <p:cNvPr id="6" name="Tabella 5">
            <a:extLst>
              <a:ext uri="{FF2B5EF4-FFF2-40B4-BE49-F238E27FC236}">
                <a16:creationId xmlns:a16="http://schemas.microsoft.com/office/drawing/2014/main" id="{7EE0FD15-B272-884D-923D-CEBEAB905FF3}"/>
              </a:ext>
            </a:extLst>
          </p:cNvPr>
          <p:cNvGraphicFramePr>
            <a:graphicFrameLocks noGrp="1"/>
          </p:cNvGraphicFramePr>
          <p:nvPr/>
        </p:nvGraphicFramePr>
        <p:xfrm>
          <a:off x="420688" y="1543050"/>
          <a:ext cx="3389312" cy="4476328"/>
        </p:xfrm>
        <a:graphic>
          <a:graphicData uri="http://schemas.openxmlformats.org/drawingml/2006/table">
            <a:tbl>
              <a:tblPr/>
              <a:tblGrid>
                <a:gridCol w="341312">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608013">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 </a:t>
                      </a:r>
                    </a:p>
                  </a:txBody>
                  <a:tcPr marL="5567" marR="5567" marT="5567"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Disponibilità liquide all’inizio dell’esercizio </a:t>
                      </a:r>
                    </a:p>
                  </a:txBody>
                  <a:tcPr marL="5567" marR="5567" marT="5567"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763588">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A)</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operativa</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763588">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B)</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di investimento</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690563">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C)</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di finanziamento</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511175">
                <a:tc>
                  <a:txBody>
                    <a:bodyPr/>
                    <a:lstStyle/>
                    <a:p>
                      <a:pPr marL="0" marR="0" lvl="0" indent="0" algn="l" defTabSz="457200" rtl="0" eaLnBrk="1" fontAlgn="ctr" latinLnBrk="0" hangingPunct="1">
                        <a:lnSpc>
                          <a:spcPct val="100000"/>
                        </a:lnSpc>
                        <a:spcBef>
                          <a:spcPct val="0"/>
                        </a:spcBef>
                        <a:spcAft>
                          <a:spcPct val="0"/>
                        </a:spcAft>
                        <a:buClrTx/>
                        <a:buSzTx/>
                        <a:buFontTx/>
                        <a:buNone/>
                        <a:tabLst/>
                      </a:pPr>
                      <a:endPar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Incremento (decremento) delle disponibilità liquide</a:t>
                      </a:r>
                    </a:p>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CCFF"/>
                          </a:solidFill>
                          <a:effectLst/>
                          <a:latin typeface="Century Gothic" panose="020B0502020202020204" pitchFamily="34" charset="0"/>
                          <a:cs typeface="Times New Roman" pitchFamily="18" charset="0"/>
                        </a:rPr>
                        <a:t>(A+B+C)</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511175">
                <a:tc>
                  <a:txBody>
                    <a:bodyPr/>
                    <a:lstStyle/>
                    <a:p>
                      <a:pPr marL="0" marR="0" lvl="0" indent="0" algn="l" defTabSz="457200" rtl="0" eaLnBrk="1" fontAlgn="ctr" latinLnBrk="0" hangingPunct="1">
                        <a:lnSpc>
                          <a:spcPct val="100000"/>
                        </a:lnSpc>
                        <a:spcBef>
                          <a:spcPct val="0"/>
                        </a:spcBef>
                        <a:spcAft>
                          <a:spcPct val="0"/>
                        </a:spcAft>
                        <a:buClrTx/>
                        <a:buSzTx/>
                        <a:buFontTx/>
                        <a:buNone/>
                        <a:tabLst/>
                      </a:pPr>
                      <a:endPar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Disponibilità liquide alla fine dell’esercizio</a:t>
                      </a:r>
                      <a:endParaRPr kumimoji="0" lang="it-IT" sz="1800" b="1" i="0" u="none" strike="noStrike" cap="none" normalizeH="0" baseline="0" dirty="0">
                        <a:ln>
                          <a:noFill/>
                        </a:ln>
                        <a:solidFill>
                          <a:srgbClr val="00CCFF"/>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5"/>
                  </a:ext>
                </a:extLst>
              </a:tr>
            </a:tbl>
          </a:graphicData>
        </a:graphic>
      </p:graphicFrame>
      <p:sp>
        <p:nvSpPr>
          <p:cNvPr id="8" name="Cornice 7">
            <a:extLst>
              <a:ext uri="{FF2B5EF4-FFF2-40B4-BE49-F238E27FC236}">
                <a16:creationId xmlns:a16="http://schemas.microsoft.com/office/drawing/2014/main" id="{D8E1CDEF-7CB1-0C44-ABB3-204704E32F42}"/>
              </a:ext>
            </a:extLst>
          </p:cNvPr>
          <p:cNvSpPr/>
          <p:nvPr/>
        </p:nvSpPr>
        <p:spPr bwMode="auto">
          <a:xfrm>
            <a:off x="152400" y="1295400"/>
            <a:ext cx="4059238" cy="5229225"/>
          </a:xfrm>
          <a:prstGeom prst="frame">
            <a:avLst>
              <a:gd name="adj1" fmla="val 5614"/>
            </a:avLst>
          </a:prstGeom>
          <a:solidFill>
            <a:srgbClr val="0000FF"/>
          </a:solidFill>
          <a:ln w="9525" cap="flat" cmpd="sng" algn="ctr">
            <a:solidFill>
              <a:schemeClr val="tx1"/>
            </a:solidFill>
            <a:prstDash val="solid"/>
            <a:round/>
            <a:headEnd type="none" w="med" len="med"/>
            <a:tailEnd type="none" w="med" len="med"/>
          </a:ln>
          <a:effectLst/>
        </p:spPr>
        <p:txBody>
          <a:bodyPr/>
          <a:lstStyle/>
          <a:p>
            <a:pPr>
              <a:buFont typeface="Times New Roman" charset="0"/>
              <a:buNone/>
              <a:defRPr/>
            </a:pPr>
            <a:endParaRPr lang="it-IT">
              <a:latin typeface="Book Antiqua" panose="02040602050305030304" pitchFamily="18" charset="0"/>
            </a:endParaRPr>
          </a:p>
        </p:txBody>
      </p:sp>
      <p:sp>
        <p:nvSpPr>
          <p:cNvPr id="10" name="CasellaDiTesto 15">
            <a:extLst>
              <a:ext uri="{FF2B5EF4-FFF2-40B4-BE49-F238E27FC236}">
                <a16:creationId xmlns:a16="http://schemas.microsoft.com/office/drawing/2014/main" id="{565A066B-B314-4041-9AE6-50B5ADAF72B3}"/>
              </a:ext>
            </a:extLst>
          </p:cNvPr>
          <p:cNvSpPr txBox="1">
            <a:spLocks noChangeArrowheads="1"/>
          </p:cNvSpPr>
          <p:nvPr/>
        </p:nvSpPr>
        <p:spPr bwMode="auto">
          <a:xfrm>
            <a:off x="1381919" y="926068"/>
            <a:ext cx="1600200" cy="369332"/>
          </a:xfrm>
          <a:prstGeom prst="rect">
            <a:avLst/>
          </a:prstGeom>
          <a:solidFill>
            <a:srgbClr val="FFFFCC"/>
          </a:solidFill>
          <a:ln w="9525">
            <a:noFill/>
            <a:miter lim="800000"/>
            <a:headEnd/>
            <a:tailEnd/>
          </a:ln>
        </p:spPr>
        <p:txBody>
          <a:bodyPr>
            <a:spAutoFit/>
          </a:bodyPr>
          <a:lstStyle/>
          <a:p>
            <a:pPr algn="ctr"/>
            <a:r>
              <a:rPr lang="it-IT" b="1" dirty="0">
                <a:solidFill>
                  <a:srgbClr val="000000"/>
                </a:solidFill>
                <a:latin typeface="Book Antiqua" panose="02040602050305030304" pitchFamily="18" charset="0"/>
                <a:cs typeface="Times New Roman" pitchFamily="18" charset="0"/>
              </a:rPr>
              <a:t>Struttura</a:t>
            </a:r>
          </a:p>
        </p:txBody>
      </p:sp>
      <p:sp>
        <p:nvSpPr>
          <p:cNvPr id="2" name="CasellaDiTesto 1">
            <a:extLst>
              <a:ext uri="{FF2B5EF4-FFF2-40B4-BE49-F238E27FC236}">
                <a16:creationId xmlns:a16="http://schemas.microsoft.com/office/drawing/2014/main" id="{B329D5A8-E45D-A444-865B-4850B8D8E156}"/>
              </a:ext>
            </a:extLst>
          </p:cNvPr>
          <p:cNvSpPr txBox="1"/>
          <p:nvPr/>
        </p:nvSpPr>
        <p:spPr>
          <a:xfrm>
            <a:off x="4944376" y="488004"/>
            <a:ext cx="4124528" cy="1246495"/>
          </a:xfrm>
          <a:prstGeom prst="rect">
            <a:avLst/>
          </a:prstGeom>
          <a:noFill/>
        </p:spPr>
        <p:txBody>
          <a:bodyPr wrap="square" rtlCol="0">
            <a:spAutoFit/>
          </a:bodyPr>
          <a:lstStyle/>
          <a:p>
            <a:pPr algn="just">
              <a:lnSpc>
                <a:spcPts val="1480"/>
              </a:lnSpc>
            </a:pPr>
            <a:r>
              <a:rPr lang="it-IT" sz="1400" dirty="0">
                <a:latin typeface="Book Antiqua" panose="02040602050305030304" pitchFamily="18" charset="0"/>
              </a:rPr>
              <a:t>Le </a:t>
            </a:r>
            <a:r>
              <a:rPr lang="it-IT" sz="1400" b="1" dirty="0">
                <a:solidFill>
                  <a:srgbClr val="FF0000"/>
                </a:solidFill>
                <a:latin typeface="Book Antiqua" panose="02040602050305030304" pitchFamily="18" charset="0"/>
              </a:rPr>
              <a:t>disponibilità liquide </a:t>
            </a:r>
            <a:r>
              <a:rPr lang="it-IT" sz="1400" dirty="0">
                <a:latin typeface="Book Antiqua" panose="02040602050305030304" pitchFamily="18" charset="0"/>
              </a:rPr>
              <a:t>sono rappresentate dai depositi bancari e postali, dagli assegni e dal denaro e valori in cassa. Le disponibilità liquide comprendono anche depositi bancari e postali, assegni e denaro e valori in cassa espressi in valuta estera </a:t>
            </a:r>
          </a:p>
        </p:txBody>
      </p:sp>
      <p:cxnSp>
        <p:nvCxnSpPr>
          <p:cNvPr id="5" name="Connettore 2 4">
            <a:extLst>
              <a:ext uri="{FF2B5EF4-FFF2-40B4-BE49-F238E27FC236}">
                <a16:creationId xmlns:a16="http://schemas.microsoft.com/office/drawing/2014/main" id="{4B187AFB-6FEF-984B-A017-FDBE587FE8A5}"/>
              </a:ext>
            </a:extLst>
          </p:cNvPr>
          <p:cNvCxnSpPr/>
          <p:nvPr/>
        </p:nvCxnSpPr>
        <p:spPr>
          <a:xfrm flipH="1">
            <a:off x="3472774" y="1180501"/>
            <a:ext cx="1361873" cy="692498"/>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ttore 2 12">
            <a:extLst>
              <a:ext uri="{FF2B5EF4-FFF2-40B4-BE49-F238E27FC236}">
                <a16:creationId xmlns:a16="http://schemas.microsoft.com/office/drawing/2014/main" id="{D863DBB1-FA72-6242-89B2-701D7ABB4536}"/>
              </a:ext>
            </a:extLst>
          </p:cNvPr>
          <p:cNvCxnSpPr>
            <a:cxnSpLocks/>
          </p:cNvCxnSpPr>
          <p:nvPr/>
        </p:nvCxnSpPr>
        <p:spPr>
          <a:xfrm flipH="1">
            <a:off x="3375498" y="1180501"/>
            <a:ext cx="1459149" cy="4480997"/>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5" name="CasellaDiTesto 14">
            <a:extLst>
              <a:ext uri="{FF2B5EF4-FFF2-40B4-BE49-F238E27FC236}">
                <a16:creationId xmlns:a16="http://schemas.microsoft.com/office/drawing/2014/main" id="{5D73E6FD-54AC-3644-9159-E6A0B4A9AED2}"/>
              </a:ext>
            </a:extLst>
          </p:cNvPr>
          <p:cNvSpPr txBox="1"/>
          <p:nvPr/>
        </p:nvSpPr>
        <p:spPr>
          <a:xfrm>
            <a:off x="4988815" y="1780485"/>
            <a:ext cx="4124528" cy="1247329"/>
          </a:xfrm>
          <a:prstGeom prst="rect">
            <a:avLst/>
          </a:prstGeom>
          <a:noFill/>
        </p:spPr>
        <p:txBody>
          <a:bodyPr wrap="square" rtlCol="0">
            <a:spAutoFit/>
          </a:bodyPr>
          <a:lstStyle>
            <a:defPPr>
              <a:defRPr lang="it-IT"/>
            </a:defPPr>
            <a:lvl1pPr>
              <a:defRPr sz="1400">
                <a:latin typeface="Century Gothic" panose="020B0502020202020204" pitchFamily="34" charset="0"/>
              </a:defRPr>
            </a:lvl1pPr>
          </a:lstStyle>
          <a:p>
            <a:pPr algn="just">
              <a:lnSpc>
                <a:spcPts val="1480"/>
              </a:lnSpc>
            </a:pPr>
            <a:r>
              <a:rPr lang="it-IT" dirty="0">
                <a:latin typeface="Book Antiqua" panose="02040602050305030304" pitchFamily="18" charset="0"/>
              </a:rPr>
              <a:t>L’</a:t>
            </a:r>
            <a:r>
              <a:rPr lang="it-IT" b="1" dirty="0">
                <a:solidFill>
                  <a:srgbClr val="FF0000"/>
                </a:solidFill>
                <a:latin typeface="Book Antiqua" panose="02040602050305030304" pitchFamily="18" charset="0"/>
              </a:rPr>
              <a:t>attività operativa</a:t>
            </a:r>
            <a:r>
              <a:rPr lang="it-IT" dirty="0">
                <a:latin typeface="Book Antiqua" panose="02040602050305030304" pitchFamily="18" charset="0"/>
              </a:rPr>
              <a:t> comprende generalmente le operazioni connesse all’acquisizione, produzione e distribuzione di beni e alla fornitura di servizi, anche se riferibili a gestioni accessorie, nonché le altre operazioni non ricomprese nell’attività di investimento e di finanziamento.</a:t>
            </a:r>
          </a:p>
        </p:txBody>
      </p:sp>
      <p:cxnSp>
        <p:nvCxnSpPr>
          <p:cNvPr id="16" name="Connettore 2 15">
            <a:extLst>
              <a:ext uri="{FF2B5EF4-FFF2-40B4-BE49-F238E27FC236}">
                <a16:creationId xmlns:a16="http://schemas.microsoft.com/office/drawing/2014/main" id="{74E8DFC7-576A-9E44-95F2-58FD3E084136}"/>
              </a:ext>
            </a:extLst>
          </p:cNvPr>
          <p:cNvCxnSpPr>
            <a:cxnSpLocks/>
            <a:stCxn id="15" idx="1"/>
          </p:cNvCxnSpPr>
          <p:nvPr/>
        </p:nvCxnSpPr>
        <p:spPr>
          <a:xfrm flipH="1">
            <a:off x="3375499" y="2404150"/>
            <a:ext cx="1613316" cy="212590"/>
          </a:xfrm>
          <a:prstGeom prst="straightConnector1">
            <a:avLst/>
          </a:prstGeom>
          <a:ln w="41275">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0" name="CasellaDiTesto 19">
            <a:extLst>
              <a:ext uri="{FF2B5EF4-FFF2-40B4-BE49-F238E27FC236}">
                <a16:creationId xmlns:a16="http://schemas.microsoft.com/office/drawing/2014/main" id="{A2CC4CE5-7659-D34B-8864-8E42DC1CEA20}"/>
              </a:ext>
            </a:extLst>
          </p:cNvPr>
          <p:cNvSpPr txBox="1"/>
          <p:nvPr/>
        </p:nvSpPr>
        <p:spPr>
          <a:xfrm>
            <a:off x="4988815" y="3265326"/>
            <a:ext cx="4080089" cy="1054135"/>
          </a:xfrm>
          <a:prstGeom prst="rect">
            <a:avLst/>
          </a:prstGeom>
          <a:noFill/>
        </p:spPr>
        <p:txBody>
          <a:bodyPr wrap="square" rtlCol="0">
            <a:spAutoFit/>
          </a:bodyPr>
          <a:lstStyle>
            <a:defPPr>
              <a:defRPr lang="it-IT"/>
            </a:defPPr>
            <a:lvl1pPr algn="just">
              <a:defRPr sz="1400">
                <a:latin typeface="Century Gothic" panose="020B0502020202020204" pitchFamily="34" charset="0"/>
              </a:defRPr>
            </a:lvl1pPr>
          </a:lstStyle>
          <a:p>
            <a:pPr>
              <a:lnSpc>
                <a:spcPts val="1480"/>
              </a:lnSpc>
            </a:pPr>
            <a:r>
              <a:rPr lang="it-IT" dirty="0">
                <a:latin typeface="Book Antiqua" panose="02040602050305030304" pitchFamily="18" charset="0"/>
              </a:rPr>
              <a:t>L’</a:t>
            </a:r>
            <a:r>
              <a:rPr lang="it-IT" b="1" dirty="0">
                <a:solidFill>
                  <a:srgbClr val="FF0000"/>
                </a:solidFill>
                <a:latin typeface="Book Antiqua" panose="02040602050305030304" pitchFamily="18" charset="0"/>
              </a:rPr>
              <a:t>attività di investimento</a:t>
            </a:r>
            <a:r>
              <a:rPr lang="it-IT" dirty="0">
                <a:latin typeface="Book Antiqua" panose="02040602050305030304" pitchFamily="18" charset="0"/>
              </a:rPr>
              <a:t> comprende le operazioni di acquisto e di vendita delle immobilizzazioni materiali, immateriali e finanziarie e delle attività finanziarie non immobilizzate.</a:t>
            </a:r>
          </a:p>
        </p:txBody>
      </p:sp>
      <p:sp>
        <p:nvSpPr>
          <p:cNvPr id="22" name="Rettangolo 21">
            <a:extLst>
              <a:ext uri="{FF2B5EF4-FFF2-40B4-BE49-F238E27FC236}">
                <a16:creationId xmlns:a16="http://schemas.microsoft.com/office/drawing/2014/main" id="{FE23FF18-FF8B-D049-9AA0-089F39DC3FAE}"/>
              </a:ext>
            </a:extLst>
          </p:cNvPr>
          <p:cNvSpPr/>
          <p:nvPr/>
        </p:nvSpPr>
        <p:spPr>
          <a:xfrm>
            <a:off x="4992497" y="4365447"/>
            <a:ext cx="4028286" cy="861774"/>
          </a:xfrm>
          <a:prstGeom prst="rect">
            <a:avLst/>
          </a:prstGeom>
          <a:noFill/>
        </p:spPr>
        <p:txBody>
          <a:bodyPr wrap="square" rtlCol="0">
            <a:spAutoFit/>
          </a:bodyPr>
          <a:lstStyle/>
          <a:p>
            <a:pPr algn="just">
              <a:lnSpc>
                <a:spcPts val="1480"/>
              </a:lnSpc>
            </a:pPr>
            <a:r>
              <a:rPr lang="it-IT" sz="1400" dirty="0">
                <a:latin typeface="Book Antiqua" panose="02040602050305030304" pitchFamily="18" charset="0"/>
              </a:rPr>
              <a:t>L’</a:t>
            </a:r>
            <a:r>
              <a:rPr lang="it-IT" sz="1400" b="1" dirty="0">
                <a:solidFill>
                  <a:srgbClr val="FF0000"/>
                </a:solidFill>
                <a:latin typeface="Book Antiqua" panose="02040602050305030304" pitchFamily="18" charset="0"/>
              </a:rPr>
              <a:t>attività di finanziamento</a:t>
            </a:r>
            <a:r>
              <a:rPr lang="it-IT" sz="1400" dirty="0">
                <a:latin typeface="Book Antiqua" panose="02040602050305030304" pitchFamily="18" charset="0"/>
              </a:rPr>
              <a:t> comprende le operazioni di ottenimento e di restituzione delle disponibilità liquide sotto forma di capitale di rischio o di capitale di debito.</a:t>
            </a:r>
          </a:p>
        </p:txBody>
      </p:sp>
      <p:cxnSp>
        <p:nvCxnSpPr>
          <p:cNvPr id="23" name="Connettore 2 22">
            <a:extLst>
              <a:ext uri="{FF2B5EF4-FFF2-40B4-BE49-F238E27FC236}">
                <a16:creationId xmlns:a16="http://schemas.microsoft.com/office/drawing/2014/main" id="{4E19DA3A-7139-F449-9A3E-EB68814CBBA7}"/>
              </a:ext>
            </a:extLst>
          </p:cNvPr>
          <p:cNvCxnSpPr>
            <a:cxnSpLocks/>
            <a:stCxn id="20" idx="1"/>
          </p:cNvCxnSpPr>
          <p:nvPr/>
        </p:nvCxnSpPr>
        <p:spPr>
          <a:xfrm flipH="1" flipV="1">
            <a:off x="3472775" y="3382154"/>
            <a:ext cx="1516040" cy="410240"/>
          </a:xfrm>
          <a:prstGeom prst="straightConnector1">
            <a:avLst/>
          </a:prstGeom>
          <a:ln w="41275">
            <a:solidFill>
              <a:srgbClr val="C0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7" name="Connettore 2 26">
            <a:extLst>
              <a:ext uri="{FF2B5EF4-FFF2-40B4-BE49-F238E27FC236}">
                <a16:creationId xmlns:a16="http://schemas.microsoft.com/office/drawing/2014/main" id="{6946BA79-CFBA-DE4C-B512-E995BCAA6E11}"/>
              </a:ext>
            </a:extLst>
          </p:cNvPr>
          <p:cNvCxnSpPr>
            <a:cxnSpLocks/>
            <a:stCxn id="22" idx="1"/>
          </p:cNvCxnSpPr>
          <p:nvPr/>
        </p:nvCxnSpPr>
        <p:spPr>
          <a:xfrm flipH="1" flipV="1">
            <a:off x="3512179" y="4251392"/>
            <a:ext cx="1480318" cy="544942"/>
          </a:xfrm>
          <a:prstGeom prst="straightConnector1">
            <a:avLst/>
          </a:prstGeom>
          <a:ln w="41275">
            <a:solidFill>
              <a:srgbClr val="C00000"/>
            </a:solidFill>
            <a:prstDash val="lgDashDotDot"/>
            <a:tailEnd type="triangle"/>
          </a:ln>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612472BA-4B42-4547-BCAF-B9AF7BEB1D84}"/>
              </a:ext>
            </a:extLst>
          </p:cNvPr>
          <p:cNvSpPr txBox="1"/>
          <p:nvPr/>
        </p:nvSpPr>
        <p:spPr>
          <a:xfrm>
            <a:off x="-29194" y="601848"/>
            <a:ext cx="920458" cy="477054"/>
          </a:xfrm>
          <a:prstGeom prst="rect">
            <a:avLst/>
          </a:prstGeom>
          <a:noFill/>
        </p:spPr>
        <p:txBody>
          <a:bodyPr wrap="square" rtlCol="0">
            <a:spAutoFit/>
          </a:bodyPr>
          <a:lstStyle/>
          <a:p>
            <a:pPr algn="just">
              <a:lnSpc>
                <a:spcPts val="1480"/>
              </a:lnSpc>
            </a:pPr>
            <a:r>
              <a:rPr lang="it-IT" sz="1400" dirty="0">
                <a:latin typeface="Book Antiqua" panose="02040602050305030304" pitchFamily="18" charset="0"/>
              </a:rPr>
              <a:t>Metodo diretto</a:t>
            </a:r>
          </a:p>
        </p:txBody>
      </p:sp>
      <p:cxnSp>
        <p:nvCxnSpPr>
          <p:cNvPr id="11" name="Connettore 2 10">
            <a:extLst>
              <a:ext uri="{FF2B5EF4-FFF2-40B4-BE49-F238E27FC236}">
                <a16:creationId xmlns:a16="http://schemas.microsoft.com/office/drawing/2014/main" id="{906E5451-C0CF-8343-9831-317FC413F241}"/>
              </a:ext>
            </a:extLst>
          </p:cNvPr>
          <p:cNvCxnSpPr>
            <a:cxnSpLocks/>
          </p:cNvCxnSpPr>
          <p:nvPr/>
        </p:nvCxnSpPr>
        <p:spPr>
          <a:xfrm flipH="1" flipV="1">
            <a:off x="490194" y="1037803"/>
            <a:ext cx="19478" cy="1339324"/>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4" name="CasellaDiTesto 23">
            <a:extLst>
              <a:ext uri="{FF2B5EF4-FFF2-40B4-BE49-F238E27FC236}">
                <a16:creationId xmlns:a16="http://schemas.microsoft.com/office/drawing/2014/main" id="{E856318E-0544-1349-A486-71446E20CA06}"/>
              </a:ext>
            </a:extLst>
          </p:cNvPr>
          <p:cNvSpPr txBox="1"/>
          <p:nvPr/>
        </p:nvSpPr>
        <p:spPr>
          <a:xfrm>
            <a:off x="801332" y="463693"/>
            <a:ext cx="920458" cy="477054"/>
          </a:xfrm>
          <a:prstGeom prst="rect">
            <a:avLst/>
          </a:prstGeom>
          <a:noFill/>
        </p:spPr>
        <p:txBody>
          <a:bodyPr wrap="square" rtlCol="0">
            <a:spAutoFit/>
          </a:bodyPr>
          <a:lstStyle/>
          <a:p>
            <a:pPr algn="just">
              <a:lnSpc>
                <a:spcPts val="1480"/>
              </a:lnSpc>
            </a:pPr>
            <a:r>
              <a:rPr lang="it-IT" sz="1400" dirty="0">
                <a:latin typeface="Book Antiqua" panose="02040602050305030304" pitchFamily="18" charset="0"/>
              </a:rPr>
              <a:t>Metodo indiretto</a:t>
            </a:r>
          </a:p>
        </p:txBody>
      </p:sp>
      <p:cxnSp>
        <p:nvCxnSpPr>
          <p:cNvPr id="25" name="Connettore 2 24">
            <a:extLst>
              <a:ext uri="{FF2B5EF4-FFF2-40B4-BE49-F238E27FC236}">
                <a16:creationId xmlns:a16="http://schemas.microsoft.com/office/drawing/2014/main" id="{8B8FC9EC-9493-B949-8439-EA375BA9021C}"/>
              </a:ext>
            </a:extLst>
          </p:cNvPr>
          <p:cNvCxnSpPr>
            <a:cxnSpLocks/>
          </p:cNvCxnSpPr>
          <p:nvPr/>
        </p:nvCxnSpPr>
        <p:spPr>
          <a:xfrm flipV="1">
            <a:off x="570342" y="840375"/>
            <a:ext cx="390428" cy="1659538"/>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6992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Elaborazione 30">
            <a:extLst>
              <a:ext uri="{FF2B5EF4-FFF2-40B4-BE49-F238E27FC236}">
                <a16:creationId xmlns:a16="http://schemas.microsoft.com/office/drawing/2014/main" id="{E93F7973-A614-4FFE-A77C-F9344839196F}"/>
              </a:ext>
            </a:extLst>
          </p:cNvPr>
          <p:cNvSpPr/>
          <p:nvPr/>
        </p:nvSpPr>
        <p:spPr>
          <a:xfrm>
            <a:off x="57806" y="4552226"/>
            <a:ext cx="8957957" cy="2203681"/>
          </a:xfrm>
          <a:prstGeom prst="flowChartProcess">
            <a:avLst/>
          </a:prstGeom>
          <a:solidFill>
            <a:schemeClr val="bg1"/>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1" name="Elaborazione 10">
            <a:extLst>
              <a:ext uri="{FF2B5EF4-FFF2-40B4-BE49-F238E27FC236}">
                <a16:creationId xmlns:a16="http://schemas.microsoft.com/office/drawing/2014/main" id="{2BE4AF08-A36E-4CC2-B754-68C270535C6C}"/>
              </a:ext>
            </a:extLst>
          </p:cNvPr>
          <p:cNvSpPr/>
          <p:nvPr/>
        </p:nvSpPr>
        <p:spPr>
          <a:xfrm>
            <a:off x="57806" y="3457794"/>
            <a:ext cx="8957957" cy="877567"/>
          </a:xfrm>
          <a:prstGeom prst="flowChartProcess">
            <a:avLst/>
          </a:prstGeom>
          <a:solidFill>
            <a:schemeClr val="bg1"/>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Book Antiqua" panose="02040602050305030304" pitchFamily="18" charset="0"/>
              </a:rPr>
              <a:t>A) L’ATTIVITA’ OPERATIVA</a:t>
            </a:r>
            <a:endParaRPr lang="it-IT" b="1" dirty="0">
              <a:solidFill>
                <a:srgbClr val="002060"/>
              </a:solidFill>
              <a:latin typeface="Book Antiqua" panose="02040602050305030304" pitchFamily="18" charset="0"/>
            </a:endParaRPr>
          </a:p>
        </p:txBody>
      </p:sp>
      <p:sp>
        <p:nvSpPr>
          <p:cNvPr id="12" name="CasellaDiTesto 11">
            <a:extLst>
              <a:ext uri="{FF2B5EF4-FFF2-40B4-BE49-F238E27FC236}">
                <a16:creationId xmlns:a16="http://schemas.microsoft.com/office/drawing/2014/main" id="{8722CE05-1B12-4DF3-8547-CFDC98A9C1CA}"/>
              </a:ext>
            </a:extLst>
          </p:cNvPr>
          <p:cNvSpPr txBox="1"/>
          <p:nvPr/>
        </p:nvSpPr>
        <p:spPr>
          <a:xfrm>
            <a:off x="0" y="368633"/>
            <a:ext cx="5776150" cy="1815882"/>
          </a:xfrm>
          <a:prstGeom prst="rect">
            <a:avLst/>
          </a:prstGeom>
          <a:noFill/>
        </p:spPr>
        <p:txBody>
          <a:bodyPr wrap="square" rtlCol="0">
            <a:spAutoFit/>
          </a:bodyPr>
          <a:lstStyle/>
          <a:p>
            <a:pPr algn="just"/>
            <a:endParaRPr lang="it-IT" sz="1600" b="1" i="1" u="sng" dirty="0">
              <a:solidFill>
                <a:schemeClr val="tx1">
                  <a:lumMod val="75000"/>
                  <a:lumOff val="25000"/>
                </a:schemeClr>
              </a:solidFill>
              <a:latin typeface="Book Antiqua" panose="02040602050305030304" pitchFamily="18" charset="0"/>
            </a:endParaRPr>
          </a:p>
          <a:p>
            <a:pPr marL="285750" indent="-285750" algn="just">
              <a:buFont typeface="Arial" panose="020B0604020202020204" pitchFamily="34" charset="0"/>
              <a:buChar char="•"/>
            </a:pPr>
            <a:r>
              <a:rPr lang="it-IT" sz="1600" b="1" dirty="0">
                <a:latin typeface="Book Antiqua" panose="02040602050305030304" pitchFamily="18" charset="0"/>
              </a:rPr>
              <a:t>L’attività operativa copre un ruolo assolutamente centrale.</a:t>
            </a:r>
          </a:p>
          <a:p>
            <a:pPr algn="just"/>
            <a:endParaRPr lang="it-IT" sz="1600" b="1" dirty="0">
              <a:latin typeface="Book Antiqua" panose="02040602050305030304" pitchFamily="18" charset="0"/>
            </a:endParaRPr>
          </a:p>
          <a:p>
            <a:pPr marL="285750" indent="-285750" algn="just">
              <a:buFont typeface="Arial" panose="020B0604020202020204" pitchFamily="34" charset="0"/>
              <a:buChar char="•"/>
            </a:pPr>
            <a:r>
              <a:rPr lang="it-IT" sz="1600" b="1" dirty="0">
                <a:solidFill>
                  <a:schemeClr val="tx1">
                    <a:lumMod val="75000"/>
                    <a:lumOff val="25000"/>
                  </a:schemeClr>
                </a:solidFill>
                <a:latin typeface="Book Antiqua" panose="02040602050305030304" pitchFamily="18" charset="0"/>
              </a:rPr>
              <a:t>In questa area si registrano le quotidiane attività di acquisto dei fattori di consumo, la cui trasformazione produce entrate ed uscite</a:t>
            </a:r>
          </a:p>
        </p:txBody>
      </p:sp>
      <p:sp>
        <p:nvSpPr>
          <p:cNvPr id="6" name="Freccia in su 5">
            <a:extLst>
              <a:ext uri="{FF2B5EF4-FFF2-40B4-BE49-F238E27FC236}">
                <a16:creationId xmlns:a16="http://schemas.microsoft.com/office/drawing/2014/main" id="{223DFFA3-2E65-442E-B16E-32087B30C79A}"/>
              </a:ext>
            </a:extLst>
          </p:cNvPr>
          <p:cNvSpPr/>
          <p:nvPr/>
        </p:nvSpPr>
        <p:spPr>
          <a:xfrm rot="4003336">
            <a:off x="5908287" y="688287"/>
            <a:ext cx="420903" cy="663366"/>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9" name="Connettore 8">
            <a:extLst>
              <a:ext uri="{FF2B5EF4-FFF2-40B4-BE49-F238E27FC236}">
                <a16:creationId xmlns:a16="http://schemas.microsoft.com/office/drawing/2014/main" id="{D3696C4D-29A5-49F7-8779-D7C2CDB4CE6C}"/>
              </a:ext>
            </a:extLst>
          </p:cNvPr>
          <p:cNvSpPr/>
          <p:nvPr/>
        </p:nvSpPr>
        <p:spPr>
          <a:xfrm>
            <a:off x="6461638" y="398092"/>
            <a:ext cx="2663247" cy="951121"/>
          </a:xfrm>
          <a:prstGeom prst="flowChartConnec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latin typeface="Book Antiqua" panose="02040602050305030304" pitchFamily="18" charset="0"/>
              </a:rPr>
              <a:t>Genera la </a:t>
            </a:r>
            <a:r>
              <a:rPr lang="en-US" sz="1600" b="1" dirty="0" err="1">
                <a:solidFill>
                  <a:schemeClr val="tx1"/>
                </a:solidFill>
                <a:latin typeface="Book Antiqua" panose="02040602050305030304" pitchFamily="18" charset="0"/>
              </a:rPr>
              <a:t>liquidità</a:t>
            </a:r>
            <a:r>
              <a:rPr lang="en-US" sz="1600" b="1" dirty="0">
                <a:solidFill>
                  <a:schemeClr val="tx1"/>
                </a:solidFill>
                <a:latin typeface="Book Antiqua" panose="02040602050305030304" pitchFamily="18" charset="0"/>
              </a:rPr>
              <a:t> </a:t>
            </a:r>
            <a:r>
              <a:rPr lang="en-US" sz="1600" b="1" dirty="0" err="1">
                <a:solidFill>
                  <a:schemeClr val="tx1"/>
                </a:solidFill>
                <a:latin typeface="Book Antiqua" panose="02040602050305030304" pitchFamily="18" charset="0"/>
              </a:rPr>
              <a:t>necessaria</a:t>
            </a:r>
            <a:r>
              <a:rPr lang="en-US" sz="1600" b="1" dirty="0">
                <a:solidFill>
                  <a:schemeClr val="tx1"/>
                </a:solidFill>
                <a:latin typeface="Book Antiqua" panose="02040602050305030304" pitchFamily="18" charset="0"/>
              </a:rPr>
              <a:t> per la </a:t>
            </a:r>
            <a:r>
              <a:rPr lang="en-US" sz="1600" b="1" dirty="0" err="1">
                <a:solidFill>
                  <a:schemeClr val="tx1"/>
                </a:solidFill>
                <a:latin typeface="Book Antiqua" panose="02040602050305030304" pitchFamily="18" charset="0"/>
              </a:rPr>
              <a:t>gestione</a:t>
            </a:r>
            <a:r>
              <a:rPr lang="en-US" sz="1600" b="1" dirty="0">
                <a:solidFill>
                  <a:schemeClr val="tx1"/>
                </a:solidFill>
                <a:latin typeface="Book Antiqua" panose="02040602050305030304" pitchFamily="18" charset="0"/>
              </a:rPr>
              <a:t> </a:t>
            </a:r>
            <a:r>
              <a:rPr lang="en-US" sz="1600" b="1" dirty="0" err="1">
                <a:solidFill>
                  <a:schemeClr val="tx1"/>
                </a:solidFill>
                <a:latin typeface="Book Antiqua" panose="02040602050305030304" pitchFamily="18" charset="0"/>
              </a:rPr>
              <a:t>futura</a:t>
            </a:r>
            <a:endParaRPr lang="it-IT" sz="1600" b="1" dirty="0">
              <a:solidFill>
                <a:schemeClr val="tx1"/>
              </a:solidFill>
              <a:latin typeface="Book Antiqua" panose="02040602050305030304" pitchFamily="18" charset="0"/>
            </a:endParaRPr>
          </a:p>
        </p:txBody>
      </p:sp>
      <p:sp>
        <p:nvSpPr>
          <p:cNvPr id="18" name="Connettore 17">
            <a:extLst>
              <a:ext uri="{FF2B5EF4-FFF2-40B4-BE49-F238E27FC236}">
                <a16:creationId xmlns:a16="http://schemas.microsoft.com/office/drawing/2014/main" id="{0F06A017-703F-48B9-B295-A83C16BD977C}"/>
              </a:ext>
            </a:extLst>
          </p:cNvPr>
          <p:cNvSpPr/>
          <p:nvPr/>
        </p:nvSpPr>
        <p:spPr>
          <a:xfrm>
            <a:off x="6480749" y="1349213"/>
            <a:ext cx="2663248" cy="993782"/>
          </a:xfrm>
          <a:prstGeom prst="flowChartConnec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err="1">
                <a:solidFill>
                  <a:schemeClr val="tx1"/>
                </a:solidFill>
                <a:latin typeface="Book Antiqua" panose="02040602050305030304" pitchFamily="18" charset="0"/>
              </a:rPr>
              <a:t>Rappresenta</a:t>
            </a:r>
            <a:r>
              <a:rPr lang="en-US" sz="1600" b="1" dirty="0">
                <a:solidFill>
                  <a:schemeClr val="tx1"/>
                </a:solidFill>
                <a:latin typeface="Book Antiqua" panose="02040602050305030304" pitchFamily="18" charset="0"/>
              </a:rPr>
              <a:t> una </a:t>
            </a:r>
            <a:r>
              <a:rPr lang="en-US" sz="1600" b="1" dirty="0" err="1">
                <a:solidFill>
                  <a:schemeClr val="tx1"/>
                </a:solidFill>
                <a:latin typeface="Book Antiqua" panose="02040602050305030304" pitchFamily="18" charset="0"/>
              </a:rPr>
              <a:t>fonte</a:t>
            </a:r>
            <a:r>
              <a:rPr lang="en-US" sz="1600" b="1" dirty="0">
                <a:solidFill>
                  <a:schemeClr val="tx1"/>
                </a:solidFill>
                <a:latin typeface="Book Antiqua" panose="02040602050305030304" pitchFamily="18" charset="0"/>
              </a:rPr>
              <a:t> di </a:t>
            </a:r>
            <a:r>
              <a:rPr lang="en-US" sz="1600" b="1" dirty="0" err="1">
                <a:solidFill>
                  <a:schemeClr val="tx1"/>
                </a:solidFill>
                <a:latin typeface="Book Antiqua" panose="02040602050305030304" pitchFamily="18" charset="0"/>
              </a:rPr>
              <a:t>finanziamento</a:t>
            </a:r>
            <a:r>
              <a:rPr lang="en-US" sz="1600" b="1" dirty="0">
                <a:solidFill>
                  <a:schemeClr val="tx1"/>
                </a:solidFill>
                <a:latin typeface="Book Antiqua" panose="02040602050305030304" pitchFamily="18" charset="0"/>
              </a:rPr>
              <a:t> </a:t>
            </a:r>
            <a:r>
              <a:rPr lang="en-US" sz="1600" b="1" dirty="0" err="1">
                <a:solidFill>
                  <a:schemeClr val="tx1"/>
                </a:solidFill>
                <a:latin typeface="Book Antiqua" panose="02040602050305030304" pitchFamily="18" charset="0"/>
              </a:rPr>
              <a:t>dell’impresa</a:t>
            </a:r>
            <a:endParaRPr lang="it-IT" sz="1600" b="1" dirty="0">
              <a:solidFill>
                <a:schemeClr val="tx1"/>
              </a:solidFill>
              <a:latin typeface="Book Antiqua" panose="02040602050305030304" pitchFamily="18" charset="0"/>
            </a:endParaRPr>
          </a:p>
        </p:txBody>
      </p:sp>
      <p:sp>
        <p:nvSpPr>
          <p:cNvPr id="19" name="Freccia in su 18">
            <a:extLst>
              <a:ext uri="{FF2B5EF4-FFF2-40B4-BE49-F238E27FC236}">
                <a16:creationId xmlns:a16="http://schemas.microsoft.com/office/drawing/2014/main" id="{08E72E72-8B84-4CBE-BC2C-085B2D98E695}"/>
              </a:ext>
            </a:extLst>
          </p:cNvPr>
          <p:cNvSpPr/>
          <p:nvPr/>
        </p:nvSpPr>
        <p:spPr>
          <a:xfrm rot="6466748">
            <a:off x="5917998" y="1187600"/>
            <a:ext cx="420903" cy="663366"/>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20" name="CasellaDiTesto 19">
            <a:extLst>
              <a:ext uri="{FF2B5EF4-FFF2-40B4-BE49-F238E27FC236}">
                <a16:creationId xmlns:a16="http://schemas.microsoft.com/office/drawing/2014/main" id="{F37FC26A-4C77-4206-8455-E6F64A782434}"/>
              </a:ext>
            </a:extLst>
          </p:cNvPr>
          <p:cNvSpPr txBox="1"/>
          <p:nvPr/>
        </p:nvSpPr>
        <p:spPr>
          <a:xfrm>
            <a:off x="57807" y="2359502"/>
            <a:ext cx="8507388" cy="1477328"/>
          </a:xfrm>
          <a:prstGeom prst="rect">
            <a:avLst/>
          </a:prstGeom>
          <a:noFill/>
        </p:spPr>
        <p:txBody>
          <a:bodyPr wrap="square" rtlCol="0">
            <a:spAutoFit/>
          </a:bodyPr>
          <a:lstStyle/>
          <a:p>
            <a:pPr algn="just"/>
            <a:endParaRPr lang="it-IT" b="1" i="1" u="sng" dirty="0">
              <a:solidFill>
                <a:srgbClr val="00B0F0"/>
              </a:solidFill>
              <a:latin typeface="Book Antiqua" panose="02040602050305030304" pitchFamily="18" charset="0"/>
            </a:endParaRPr>
          </a:p>
          <a:p>
            <a:pPr algn="just"/>
            <a:r>
              <a:rPr lang="it-IT" b="1" u="sng" dirty="0">
                <a:solidFill>
                  <a:srgbClr val="00B0F0"/>
                </a:solidFill>
                <a:latin typeface="Book Antiqua" panose="02040602050305030304" pitchFamily="18" charset="0"/>
              </a:rPr>
              <a:t>I flussi finanziari prodotti dalla gestione operativa possono essere calcolati con due distinte metodologie: </a:t>
            </a:r>
          </a:p>
          <a:p>
            <a:pPr algn="ctr"/>
            <a:endParaRPr lang="it-IT" b="1" u="sng" dirty="0">
              <a:solidFill>
                <a:srgbClr val="00B0F0"/>
              </a:solidFill>
              <a:latin typeface="Book Antiqua" panose="02040602050305030304" pitchFamily="18" charset="0"/>
            </a:endParaRPr>
          </a:p>
          <a:p>
            <a:pPr algn="ctr"/>
            <a:r>
              <a:rPr lang="it-IT" b="1" u="sng" dirty="0">
                <a:solidFill>
                  <a:srgbClr val="00B0F0"/>
                </a:solidFill>
                <a:latin typeface="Book Antiqua" panose="02040602050305030304" pitchFamily="18" charset="0"/>
              </a:rPr>
              <a:t> </a:t>
            </a:r>
          </a:p>
        </p:txBody>
      </p:sp>
      <p:sp>
        <p:nvSpPr>
          <p:cNvPr id="21" name="Text Box 8">
            <a:extLst>
              <a:ext uri="{FF2B5EF4-FFF2-40B4-BE49-F238E27FC236}">
                <a16:creationId xmlns:a16="http://schemas.microsoft.com/office/drawing/2014/main" id="{5932A896-234C-4097-B752-CAA8EAB0B482}"/>
              </a:ext>
            </a:extLst>
          </p:cNvPr>
          <p:cNvSpPr txBox="1">
            <a:spLocks noChangeArrowheads="1"/>
          </p:cNvSpPr>
          <p:nvPr/>
        </p:nvSpPr>
        <p:spPr bwMode="auto">
          <a:xfrm>
            <a:off x="179551" y="3587008"/>
            <a:ext cx="3149576" cy="369316"/>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Book Antiqua" panose="02040602050305030304" pitchFamily="18" charset="0"/>
                <a:cs typeface="Arial" panose="020B0604020202020204" pitchFamily="34" charset="0"/>
              </a:rPr>
              <a:t>1) METODO DIRETTO</a:t>
            </a:r>
            <a:endParaRPr lang="it-IT" altLang="it-IT" b="1" u="sng" dirty="0">
              <a:solidFill>
                <a:srgbClr val="00B0F0"/>
              </a:solidFill>
              <a:latin typeface="Book Antiqua" panose="02040602050305030304" pitchFamily="18" charset="0"/>
              <a:cs typeface="Arial" panose="020B0604020202020204" pitchFamily="34" charset="0"/>
            </a:endParaRPr>
          </a:p>
        </p:txBody>
      </p:sp>
      <p:sp>
        <p:nvSpPr>
          <p:cNvPr id="26" name="Text Box 8">
            <a:extLst>
              <a:ext uri="{FF2B5EF4-FFF2-40B4-BE49-F238E27FC236}">
                <a16:creationId xmlns:a16="http://schemas.microsoft.com/office/drawing/2014/main" id="{8B61E1F6-1BA7-410B-B0AE-BFDDE7BF4E87}"/>
              </a:ext>
            </a:extLst>
          </p:cNvPr>
          <p:cNvSpPr txBox="1">
            <a:spLocks noChangeArrowheads="1"/>
          </p:cNvSpPr>
          <p:nvPr/>
        </p:nvSpPr>
        <p:spPr bwMode="auto">
          <a:xfrm>
            <a:off x="217304" y="4698409"/>
            <a:ext cx="3111823" cy="369316"/>
          </a:xfrm>
          <a:prstGeom prst="rect">
            <a:avLst/>
          </a:prstGeom>
          <a:solidFill>
            <a:schemeClr val="bg1"/>
          </a:solidFill>
          <a:ln w="38100">
            <a:solidFill>
              <a:schemeClr val="bg1"/>
            </a:solidFill>
            <a:miter lim="800000"/>
            <a:headEnd/>
            <a:tailEnd/>
          </a:ln>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Book Antiqua" panose="02040602050305030304" pitchFamily="18" charset="0"/>
                <a:cs typeface="Arial" panose="020B0604020202020204" pitchFamily="34" charset="0"/>
              </a:rPr>
              <a:t>2) METODO INDIRETTO</a:t>
            </a:r>
            <a:endParaRPr lang="it-IT" altLang="it-IT" b="1" u="sng" dirty="0">
              <a:solidFill>
                <a:srgbClr val="00B0F0"/>
              </a:solidFill>
              <a:latin typeface="Book Antiqua" panose="02040602050305030304" pitchFamily="18" charset="0"/>
              <a:cs typeface="Arial" panose="020B0604020202020204" pitchFamily="34" charset="0"/>
            </a:endParaRPr>
          </a:p>
        </p:txBody>
      </p:sp>
      <p:sp>
        <p:nvSpPr>
          <p:cNvPr id="27" name="CasellaDiTesto 26">
            <a:extLst>
              <a:ext uri="{FF2B5EF4-FFF2-40B4-BE49-F238E27FC236}">
                <a16:creationId xmlns:a16="http://schemas.microsoft.com/office/drawing/2014/main" id="{4B4F80D2-D3D5-4D59-9681-A28B5720373B}"/>
              </a:ext>
            </a:extLst>
          </p:cNvPr>
          <p:cNvSpPr txBox="1"/>
          <p:nvPr/>
        </p:nvSpPr>
        <p:spPr>
          <a:xfrm>
            <a:off x="3450871" y="3275102"/>
            <a:ext cx="5014494" cy="830997"/>
          </a:xfrm>
          <a:prstGeom prst="rect">
            <a:avLst/>
          </a:prstGeom>
          <a:noFill/>
        </p:spPr>
        <p:txBody>
          <a:bodyPr wrap="square" rtlCol="0">
            <a:spAutoFit/>
          </a:bodyPr>
          <a:lstStyle/>
          <a:p>
            <a:endParaRPr lang="it-IT" sz="1600" b="1" i="1" u="sng" dirty="0">
              <a:solidFill>
                <a:schemeClr val="tx1">
                  <a:lumMod val="75000"/>
                  <a:lumOff val="25000"/>
                </a:schemeClr>
              </a:solidFill>
              <a:latin typeface="Book Antiqua" panose="02040602050305030304" pitchFamily="18" charset="0"/>
            </a:endParaRPr>
          </a:p>
          <a:p>
            <a:r>
              <a:rPr lang="it-IT" sz="1600" b="1" dirty="0">
                <a:latin typeface="Book Antiqua" panose="02040602050305030304" pitchFamily="18" charset="0"/>
              </a:rPr>
              <a:t>Vengono esposti i flussi finanziari sia positivi che negativi lordi generati dall’attività operativa</a:t>
            </a:r>
            <a:endParaRPr lang="it-IT" sz="1600" b="1" dirty="0">
              <a:solidFill>
                <a:schemeClr val="tx1">
                  <a:lumMod val="75000"/>
                  <a:lumOff val="25000"/>
                </a:schemeClr>
              </a:solidFill>
              <a:latin typeface="Book Antiqua" panose="02040602050305030304" pitchFamily="18" charset="0"/>
            </a:endParaRPr>
          </a:p>
        </p:txBody>
      </p:sp>
      <p:sp>
        <p:nvSpPr>
          <p:cNvPr id="28" name="CasellaDiTesto 27">
            <a:extLst>
              <a:ext uri="{FF2B5EF4-FFF2-40B4-BE49-F238E27FC236}">
                <a16:creationId xmlns:a16="http://schemas.microsoft.com/office/drawing/2014/main" id="{DA42A9FA-1930-4408-939C-FDFE0F269FCA}"/>
              </a:ext>
            </a:extLst>
          </p:cNvPr>
          <p:cNvSpPr txBox="1"/>
          <p:nvPr/>
        </p:nvSpPr>
        <p:spPr>
          <a:xfrm>
            <a:off x="3439914" y="4375369"/>
            <a:ext cx="5575850" cy="2308324"/>
          </a:xfrm>
          <a:prstGeom prst="rect">
            <a:avLst/>
          </a:prstGeom>
          <a:noFill/>
        </p:spPr>
        <p:txBody>
          <a:bodyPr wrap="square" rtlCol="0">
            <a:spAutoFit/>
          </a:bodyPr>
          <a:lstStyle/>
          <a:p>
            <a:endParaRPr lang="it-IT" sz="1600" i="1" u="sng" dirty="0">
              <a:solidFill>
                <a:schemeClr val="tx1">
                  <a:lumMod val="75000"/>
                  <a:lumOff val="25000"/>
                </a:schemeClr>
              </a:solidFill>
              <a:latin typeface="Book Antiqua" panose="02040602050305030304" pitchFamily="18" charset="0"/>
            </a:endParaRPr>
          </a:p>
          <a:p>
            <a:r>
              <a:rPr lang="it-IT" sz="1600" b="1" dirty="0">
                <a:latin typeface="Book Antiqua" panose="02040602050305030304" pitchFamily="18" charset="0"/>
              </a:rPr>
              <a:t>L’utile o perdita di esercizio subisce </a:t>
            </a:r>
            <a:r>
              <a:rPr lang="it-IT" sz="1600" b="1" u="sng" dirty="0">
                <a:latin typeface="Book Antiqua" panose="02040602050305030304" pitchFamily="18" charset="0"/>
              </a:rPr>
              <a:t>rettifiche</a:t>
            </a:r>
            <a:r>
              <a:rPr lang="it-IT" sz="1600" b="1" dirty="0">
                <a:latin typeface="Book Antiqua" panose="02040602050305030304" pitchFamily="18" charset="0"/>
              </a:rPr>
              <a:t> in funzione di:</a:t>
            </a:r>
          </a:p>
          <a:p>
            <a:endParaRPr lang="it-IT" sz="1600" b="1" dirty="0">
              <a:latin typeface="Book Antiqua" panose="02040602050305030304" pitchFamily="18" charset="0"/>
            </a:endParaRPr>
          </a:p>
          <a:p>
            <a:pPr marL="285750" indent="-285750" algn="just">
              <a:buFont typeface="Arial" panose="020B0604020202020204" pitchFamily="34" charset="0"/>
              <a:buChar char="•"/>
            </a:pPr>
            <a:r>
              <a:rPr lang="it-IT" sz="1600" b="1" dirty="0">
                <a:solidFill>
                  <a:schemeClr val="tx1">
                    <a:lumMod val="75000"/>
                    <a:lumOff val="25000"/>
                  </a:schemeClr>
                </a:solidFill>
                <a:latin typeface="Book Antiqua" panose="02040602050305030304" pitchFamily="18" charset="0"/>
              </a:rPr>
              <a:t>elementi di natura non monetaria (ad es. ammortamenti)</a:t>
            </a:r>
          </a:p>
          <a:p>
            <a:pPr marL="285750" indent="-285750" algn="just">
              <a:buFont typeface="Arial" panose="020B0604020202020204" pitchFamily="34" charset="0"/>
              <a:buChar char="•"/>
            </a:pPr>
            <a:r>
              <a:rPr lang="it-IT" sz="1600" b="1" dirty="0">
                <a:solidFill>
                  <a:schemeClr val="tx1">
                    <a:lumMod val="75000"/>
                    <a:lumOff val="25000"/>
                  </a:schemeClr>
                </a:solidFill>
                <a:latin typeface="Book Antiqua" panose="02040602050305030304" pitchFamily="18" charset="0"/>
              </a:rPr>
              <a:t>variazioni nel CCN</a:t>
            </a:r>
          </a:p>
          <a:p>
            <a:pPr marL="285750" indent="-285750" algn="just">
              <a:buFont typeface="Arial" panose="020B0604020202020204" pitchFamily="34" charset="0"/>
              <a:buChar char="•"/>
            </a:pPr>
            <a:r>
              <a:rPr lang="it-IT" sz="1600" b="1" dirty="0">
                <a:solidFill>
                  <a:schemeClr val="tx1">
                    <a:lumMod val="75000"/>
                    <a:lumOff val="25000"/>
                  </a:schemeClr>
                </a:solidFill>
                <a:latin typeface="Book Antiqua" panose="02040602050305030304" pitchFamily="18" charset="0"/>
              </a:rPr>
              <a:t>flussi da attività di investimento e finanziamento (es. plusvalenze da cessione di attività)</a:t>
            </a:r>
          </a:p>
        </p:txBody>
      </p:sp>
      <p:sp>
        <p:nvSpPr>
          <p:cNvPr id="17" name="Rettangolo 16">
            <a:extLst>
              <a:ext uri="{FF2B5EF4-FFF2-40B4-BE49-F238E27FC236}">
                <a16:creationId xmlns:a16="http://schemas.microsoft.com/office/drawing/2014/main" id="{69069E18-19C8-B744-BBE7-AD1475A62DAA}"/>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22" name="Segnaposto numero diapositiva 3">
            <a:extLst>
              <a:ext uri="{FF2B5EF4-FFF2-40B4-BE49-F238E27FC236}">
                <a16:creationId xmlns:a16="http://schemas.microsoft.com/office/drawing/2014/main" id="{3FAAEEE7-75D2-1D42-BE3F-B6C094ACBFCD}"/>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34</a:t>
            </a:fld>
            <a:endParaRPr lang="it-IT" sz="11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6247942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8C3F23CB-0114-4DDF-B610-7832680AD3C5}"/>
              </a:ext>
            </a:extLst>
          </p:cNvPr>
          <p:cNvSpPr>
            <a:spLocks noGrp="1"/>
          </p:cNvSpPr>
          <p:nvPr>
            <p:ph type="sldNum" sz="quarter" idx="12"/>
          </p:nvPr>
        </p:nvSpPr>
        <p:spPr/>
        <p:txBody>
          <a:bodyPr/>
          <a:lstStyle/>
          <a:p>
            <a:fld id="{C8CFD492-CC58-3D4C-A351-AD8949465EBB}" type="slidenum">
              <a:rPr lang="it-IT" smtClean="0">
                <a:latin typeface="Book Antiqua" panose="02040602050305030304" pitchFamily="18" charset="0"/>
              </a:rPr>
              <a:t>35</a:t>
            </a:fld>
            <a:endParaRPr lang="it-IT">
              <a:latin typeface="Book Antiqua" panose="02040602050305030304" pitchFamily="18" charset="0"/>
            </a:endParaRPr>
          </a:p>
        </p:txBody>
      </p:sp>
      <p:sp>
        <p:nvSpPr>
          <p:cNvPr id="6" name="Rettangolo 5">
            <a:extLst>
              <a:ext uri="{FF2B5EF4-FFF2-40B4-BE49-F238E27FC236}">
                <a16:creationId xmlns:a16="http://schemas.microsoft.com/office/drawing/2014/main" id="{2931F414-D32C-477A-86FF-75E3E5FD297A}"/>
              </a:ext>
            </a:extLst>
          </p:cNvPr>
          <p:cNvSpPr/>
          <p:nvPr/>
        </p:nvSpPr>
        <p:spPr>
          <a:xfrm>
            <a:off x="853366" y="720139"/>
            <a:ext cx="7437268" cy="673646"/>
          </a:xfrm>
          <a:prstGeom prst="rect">
            <a:avLst/>
          </a:prstGeom>
        </p:spPr>
        <p:txBody>
          <a:bodyPr wrap="square">
            <a:spAutoFit/>
          </a:bodyPr>
          <a:lstStyle/>
          <a:p>
            <a:pPr algn="ctr">
              <a:lnSpc>
                <a:spcPct val="107000"/>
              </a:lnSpc>
              <a:spcAft>
                <a:spcPts val="800"/>
              </a:spcAft>
            </a:pPr>
            <a:r>
              <a:rPr lang="it-IT" dirty="0">
                <a:solidFill>
                  <a:srgbClr val="555555"/>
                </a:solidFill>
                <a:latin typeface="Book Antiqua" panose="02040602050305030304" pitchFamily="18" charset="0"/>
                <a:ea typeface="Calibri" panose="020F0502020204030204" pitchFamily="34" charset="0"/>
                <a:cs typeface="Times New Roman" panose="02020603050405020304" pitchFamily="18" charset="0"/>
              </a:rPr>
              <a:t>La differenza tra i metodi riguarda sostanzialmente il calcolo dei flussi dell’</a:t>
            </a:r>
            <a:r>
              <a:rPr lang="it-IT" b="1" dirty="0">
                <a:latin typeface="Book Antiqua" panose="02040602050305030304" pitchFamily="18" charset="0"/>
                <a:ea typeface="Calibri" panose="020F0502020204030204" pitchFamily="34" charset="0"/>
                <a:cs typeface="Times New Roman" panose="02020603050405020304" pitchFamily="18" charset="0"/>
              </a:rPr>
              <a:t>attività operativa</a:t>
            </a:r>
            <a:r>
              <a:rPr lang="it-IT" dirty="0">
                <a:latin typeface="Book Antiqua" panose="02040602050305030304" pitchFamily="18" charset="0"/>
                <a:ea typeface="Calibri" panose="020F0502020204030204" pitchFamily="34" charset="0"/>
                <a:cs typeface="Times New Roman" panose="02020603050405020304" pitchFamily="18" charset="0"/>
              </a:rPr>
              <a:t>: </a:t>
            </a:r>
          </a:p>
        </p:txBody>
      </p:sp>
      <p:sp>
        <p:nvSpPr>
          <p:cNvPr id="7" name="Rettangolo 6">
            <a:extLst>
              <a:ext uri="{FF2B5EF4-FFF2-40B4-BE49-F238E27FC236}">
                <a16:creationId xmlns:a16="http://schemas.microsoft.com/office/drawing/2014/main" id="{F3B17BDE-890A-40D5-AB1A-67CD59F17749}"/>
              </a:ext>
            </a:extLst>
          </p:cNvPr>
          <p:cNvSpPr/>
          <p:nvPr/>
        </p:nvSpPr>
        <p:spPr>
          <a:xfrm>
            <a:off x="1237779" y="3582076"/>
            <a:ext cx="7282746" cy="3139321"/>
          </a:xfrm>
          <a:prstGeom prst="rect">
            <a:avLst/>
          </a:prstGeom>
        </p:spPr>
        <p:txBody>
          <a:bodyPr wrap="square">
            <a:spAutoFit/>
          </a:bodyPr>
          <a:lstStyle/>
          <a:p>
            <a:pPr algn="just" fontAlgn="base"/>
            <a:r>
              <a:rPr lang="it-IT" dirty="0">
                <a:solidFill>
                  <a:srgbClr val="2A2A2A"/>
                </a:solidFill>
                <a:latin typeface="Book Antiqua" panose="02040602050305030304" pitchFamily="18" charset="0"/>
              </a:rPr>
              <a:t>I </a:t>
            </a:r>
            <a:r>
              <a:rPr lang="it-IT" b="1" dirty="0">
                <a:solidFill>
                  <a:srgbClr val="2A2A2A"/>
                </a:solidFill>
                <a:latin typeface="Book Antiqua" panose="02040602050305030304" pitchFamily="18" charset="0"/>
              </a:rPr>
              <a:t>vantaggi del metodo indiretto</a:t>
            </a:r>
            <a:r>
              <a:rPr lang="it-IT" dirty="0">
                <a:solidFill>
                  <a:srgbClr val="2A2A2A"/>
                </a:solidFill>
                <a:latin typeface="Book Antiqua" panose="02040602050305030304" pitchFamily="18" charset="0"/>
              </a:rPr>
              <a:t> sono:</a:t>
            </a:r>
          </a:p>
          <a:p>
            <a:pPr marL="285750" indent="-285750" fontAlgn="base">
              <a:buFont typeface="Arial" panose="020B0604020202020204" pitchFamily="34" charset="0"/>
              <a:buChar char="•"/>
            </a:pPr>
            <a:endParaRPr lang="it-IT" dirty="0">
              <a:solidFill>
                <a:srgbClr val="2A2A2A"/>
              </a:solidFill>
              <a:latin typeface="Book Antiqua" panose="02040602050305030304" pitchFamily="18" charset="0"/>
            </a:endParaRPr>
          </a:p>
          <a:p>
            <a:pPr marL="285750" indent="-285750" algn="just" fontAlgn="base">
              <a:buFont typeface="Arial" panose="020B0604020202020204" pitchFamily="34" charset="0"/>
              <a:buChar char="•"/>
            </a:pPr>
            <a:r>
              <a:rPr lang="it-IT" b="1" dirty="0">
                <a:solidFill>
                  <a:srgbClr val="2A2A2A"/>
                </a:solidFill>
                <a:latin typeface="Book Antiqua" panose="02040602050305030304" pitchFamily="18" charset="0"/>
              </a:rPr>
              <a:t>il flusso di cassa operativo</a:t>
            </a:r>
            <a:r>
              <a:rPr lang="it-IT" dirty="0">
                <a:solidFill>
                  <a:srgbClr val="2A2A2A"/>
                </a:solidFill>
                <a:latin typeface="Book Antiqua" panose="02040602050305030304" pitchFamily="18" charset="0"/>
              </a:rPr>
              <a:t> ottenuto per via indiretta consente di apprezzare   separatamente l’influsso esercitato sui </a:t>
            </a:r>
            <a:r>
              <a:rPr lang="it-IT" b="1" dirty="0">
                <a:solidFill>
                  <a:srgbClr val="2A2A2A"/>
                </a:solidFill>
                <a:latin typeface="Book Antiqua" panose="02040602050305030304" pitchFamily="18" charset="0"/>
              </a:rPr>
              <a:t>risultati monetari dell’impresa</a:t>
            </a:r>
            <a:r>
              <a:rPr lang="it-IT" dirty="0">
                <a:solidFill>
                  <a:srgbClr val="2A2A2A"/>
                </a:solidFill>
                <a:latin typeface="Book Antiqua" panose="02040602050305030304" pitchFamily="18" charset="0"/>
              </a:rPr>
              <a:t> dal</a:t>
            </a:r>
            <a:r>
              <a:rPr lang="it-IT" b="1" dirty="0">
                <a:solidFill>
                  <a:srgbClr val="2A2A2A"/>
                </a:solidFill>
                <a:latin typeface="Book Antiqua" panose="02040602050305030304" pitchFamily="18" charset="0"/>
              </a:rPr>
              <a:t>l’autofinanziamento e dalle variazioni di CCN</a:t>
            </a:r>
            <a:r>
              <a:rPr lang="it-IT" dirty="0">
                <a:solidFill>
                  <a:srgbClr val="2A2A2A"/>
                </a:solidFill>
                <a:latin typeface="Book Antiqua" panose="02040602050305030304" pitchFamily="18" charset="0"/>
              </a:rPr>
              <a:t>.</a:t>
            </a:r>
          </a:p>
          <a:p>
            <a:pPr fontAlgn="base"/>
            <a:endParaRPr lang="it-IT" dirty="0">
              <a:solidFill>
                <a:srgbClr val="2A2A2A"/>
              </a:solidFill>
              <a:latin typeface="Book Antiqua" panose="02040602050305030304" pitchFamily="18" charset="0"/>
            </a:endParaRPr>
          </a:p>
          <a:p>
            <a:pPr marL="285750" indent="-285750" algn="just" fontAlgn="base">
              <a:buFont typeface="Arial" panose="020B0604020202020204" pitchFamily="34" charset="0"/>
              <a:buChar char="•"/>
            </a:pPr>
            <a:r>
              <a:rPr lang="it-IT" dirty="0">
                <a:solidFill>
                  <a:srgbClr val="2A2A2A"/>
                </a:solidFill>
                <a:latin typeface="Book Antiqua" panose="02040602050305030304" pitchFamily="18" charset="0"/>
              </a:rPr>
              <a:t>tramite il metodo indiretto si realizza una scomposizione monetaria del ciclo operativo che mette in risalto i «</a:t>
            </a:r>
            <a:r>
              <a:rPr lang="it-IT" i="1" dirty="0">
                <a:solidFill>
                  <a:srgbClr val="2A2A2A"/>
                </a:solidFill>
                <a:latin typeface="Book Antiqua" panose="02040602050305030304" pitchFamily="18" charset="0"/>
              </a:rPr>
              <a:t>driver</a:t>
            </a:r>
            <a:r>
              <a:rPr lang="it-IT" dirty="0">
                <a:solidFill>
                  <a:srgbClr val="2A2A2A"/>
                </a:solidFill>
                <a:latin typeface="Book Antiqua" panose="02040602050305030304" pitchFamily="18" charset="0"/>
              </a:rPr>
              <a:t>» del </a:t>
            </a:r>
            <a:r>
              <a:rPr lang="it-IT" b="1" dirty="0">
                <a:solidFill>
                  <a:srgbClr val="2A2A2A"/>
                </a:solidFill>
                <a:latin typeface="Book Antiqua" panose="02040602050305030304" pitchFamily="18" charset="0"/>
              </a:rPr>
              <a:t>flusso di cassa</a:t>
            </a:r>
            <a:r>
              <a:rPr lang="it-IT" dirty="0">
                <a:solidFill>
                  <a:srgbClr val="2A2A2A"/>
                </a:solidFill>
                <a:latin typeface="Book Antiqua" panose="02040602050305030304" pitchFamily="18" charset="0"/>
              </a:rPr>
              <a:t>, ossia le leve agendo sulle quali è possibile massimizzare la </a:t>
            </a:r>
            <a:r>
              <a:rPr lang="it-IT" b="1" dirty="0">
                <a:solidFill>
                  <a:srgbClr val="2A2A2A"/>
                </a:solidFill>
                <a:latin typeface="Book Antiqua" panose="02040602050305030304" pitchFamily="18" charset="0"/>
              </a:rPr>
              <a:t>produzione monetaria della gestione</a:t>
            </a:r>
            <a:r>
              <a:rPr lang="it-IT" dirty="0">
                <a:solidFill>
                  <a:srgbClr val="2A2A2A"/>
                </a:solidFill>
                <a:latin typeface="Book Antiqua" panose="02040602050305030304" pitchFamily="18" charset="0"/>
              </a:rPr>
              <a:t>.</a:t>
            </a:r>
            <a:endParaRPr lang="it-IT" b="0" i="0" u="none" strike="noStrike" dirty="0">
              <a:solidFill>
                <a:srgbClr val="2A2A2A"/>
              </a:solidFill>
              <a:effectLst/>
              <a:latin typeface="Book Antiqua" panose="02040602050305030304" pitchFamily="18" charset="0"/>
            </a:endParaRPr>
          </a:p>
        </p:txBody>
      </p:sp>
      <p:sp>
        <p:nvSpPr>
          <p:cNvPr id="8" name="Rettangolo 7">
            <a:extLst>
              <a:ext uri="{FF2B5EF4-FFF2-40B4-BE49-F238E27FC236}">
                <a16:creationId xmlns:a16="http://schemas.microsoft.com/office/drawing/2014/main" id="{90A9EBC4-9B23-4B16-847E-AD7EC03FA27D}"/>
              </a:ext>
            </a:extLst>
          </p:cNvPr>
          <p:cNvSpPr/>
          <p:nvPr/>
        </p:nvSpPr>
        <p:spPr>
          <a:xfrm>
            <a:off x="5368217" y="1952486"/>
            <a:ext cx="3593792" cy="872803"/>
          </a:xfrm>
          <a:prstGeom prst="rect">
            <a:avLst/>
          </a:prstGeom>
        </p:spPr>
        <p:txBody>
          <a:bodyPr wrap="square">
            <a:spAutoFit/>
          </a:bodyPr>
          <a:lstStyle/>
          <a:p>
            <a:pPr algn="just">
              <a:lnSpc>
                <a:spcPct val="107000"/>
              </a:lnSpc>
              <a:spcAft>
                <a:spcPts val="800"/>
              </a:spcAft>
            </a:pPr>
            <a:r>
              <a:rPr lang="it-IT" sz="1600" dirty="0">
                <a:latin typeface="Book Antiqua" panose="02040602050305030304" pitchFamily="18" charset="0"/>
                <a:ea typeface="Calibri" panose="020F0502020204030204" pitchFamily="34" charset="0"/>
                <a:cs typeface="Times New Roman" panose="02020603050405020304" pitchFamily="18" charset="0"/>
              </a:rPr>
              <a:t>Con il </a:t>
            </a:r>
            <a:r>
              <a:rPr lang="it-IT" sz="1600" b="1" dirty="0">
                <a:solidFill>
                  <a:srgbClr val="F09455"/>
                </a:solidFill>
                <a:latin typeface="Book Antiqua" panose="02040602050305030304" pitchFamily="18" charset="0"/>
                <a:ea typeface="Calibri" panose="020F0502020204030204" pitchFamily="34" charset="0"/>
                <a:cs typeface="Times New Roman" panose="02020603050405020304" pitchFamily="18" charset="0"/>
              </a:rPr>
              <a:t>metodo diretto</a:t>
            </a:r>
            <a:r>
              <a:rPr lang="it-IT" sz="1600" dirty="0">
                <a:solidFill>
                  <a:srgbClr val="F09455"/>
                </a:solidFill>
                <a:latin typeface="Book Antiqua" panose="02040602050305030304" pitchFamily="18" charset="0"/>
                <a:ea typeface="Calibri" panose="020F0502020204030204" pitchFamily="34" charset="0"/>
                <a:cs typeface="Times New Roman" panose="02020603050405020304" pitchFamily="18" charset="0"/>
              </a:rPr>
              <a:t> </a:t>
            </a:r>
            <a:r>
              <a:rPr lang="it-IT" sz="1600" dirty="0">
                <a:latin typeface="Book Antiqua" panose="02040602050305030304" pitchFamily="18" charset="0"/>
                <a:ea typeface="Calibri" panose="020F0502020204030204" pitchFamily="34" charset="0"/>
                <a:cs typeface="Times New Roman" panose="02020603050405020304" pitchFamily="18" charset="0"/>
              </a:rPr>
              <a:t>si indicano i flussi che incidono sulle disponibilità liquide</a:t>
            </a:r>
          </a:p>
        </p:txBody>
      </p:sp>
      <p:sp>
        <p:nvSpPr>
          <p:cNvPr id="9" name="Freccia in giù 8">
            <a:extLst>
              <a:ext uri="{FF2B5EF4-FFF2-40B4-BE49-F238E27FC236}">
                <a16:creationId xmlns:a16="http://schemas.microsoft.com/office/drawing/2014/main" id="{FF812A49-9CF6-46DE-8E33-C33AB1FC171D}"/>
              </a:ext>
            </a:extLst>
          </p:cNvPr>
          <p:cNvSpPr/>
          <p:nvPr/>
        </p:nvSpPr>
        <p:spPr>
          <a:xfrm rot="2566246">
            <a:off x="4186355" y="1491193"/>
            <a:ext cx="248575" cy="287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0" name="Rettangolo 9">
            <a:extLst>
              <a:ext uri="{FF2B5EF4-FFF2-40B4-BE49-F238E27FC236}">
                <a16:creationId xmlns:a16="http://schemas.microsoft.com/office/drawing/2014/main" id="{E163BD1B-880A-4C94-A158-CB3C58252F7F}"/>
              </a:ext>
            </a:extLst>
          </p:cNvPr>
          <p:cNvSpPr/>
          <p:nvPr/>
        </p:nvSpPr>
        <p:spPr>
          <a:xfrm>
            <a:off x="288523" y="1952486"/>
            <a:ext cx="4572000" cy="1323439"/>
          </a:xfrm>
          <a:prstGeom prst="rect">
            <a:avLst/>
          </a:prstGeom>
        </p:spPr>
        <p:txBody>
          <a:bodyPr wrap="square">
            <a:spAutoFit/>
          </a:bodyPr>
          <a:lstStyle/>
          <a:p>
            <a:pPr algn="just"/>
            <a:r>
              <a:rPr lang="it-IT" sz="1600" dirty="0">
                <a:latin typeface="Book Antiqua" panose="02040602050305030304" pitchFamily="18" charset="0"/>
                <a:ea typeface="Calibri" panose="020F0502020204030204" pitchFamily="34" charset="0"/>
                <a:cs typeface="Times New Roman" panose="02020603050405020304" pitchFamily="18" charset="0"/>
              </a:rPr>
              <a:t>Con il </a:t>
            </a:r>
            <a:r>
              <a:rPr lang="it-IT" sz="1600" b="1" dirty="0">
                <a:solidFill>
                  <a:srgbClr val="F09455"/>
                </a:solidFill>
                <a:latin typeface="Book Antiqua" panose="02040602050305030304" pitchFamily="18" charset="0"/>
                <a:ea typeface="Calibri" panose="020F0502020204030204" pitchFamily="34" charset="0"/>
                <a:cs typeface="Times New Roman" panose="02020603050405020304" pitchFamily="18" charset="0"/>
              </a:rPr>
              <a:t>metodo indiretto</a:t>
            </a:r>
            <a:r>
              <a:rPr lang="it-IT" sz="1600" dirty="0">
                <a:solidFill>
                  <a:srgbClr val="F09455"/>
                </a:solidFill>
                <a:latin typeface="Book Antiqua" panose="02040602050305030304" pitchFamily="18" charset="0"/>
                <a:ea typeface="Calibri" panose="020F0502020204030204" pitchFamily="34" charset="0"/>
                <a:cs typeface="Times New Roman" panose="02020603050405020304" pitchFamily="18" charset="0"/>
              </a:rPr>
              <a:t> </a:t>
            </a:r>
            <a:r>
              <a:rPr lang="it-IT" sz="1600" dirty="0">
                <a:latin typeface="Book Antiqua" panose="02040602050305030304" pitchFamily="18" charset="0"/>
                <a:ea typeface="Calibri" panose="020F0502020204030204" pitchFamily="34" charset="0"/>
                <a:cs typeface="Times New Roman" panose="02020603050405020304" pitchFamily="18" charset="0"/>
              </a:rPr>
              <a:t>si parte dall’</a:t>
            </a:r>
            <a:r>
              <a:rPr lang="it-IT" sz="1600" b="1" dirty="0">
                <a:latin typeface="Book Antiqua" panose="02040602050305030304" pitchFamily="18" charset="0"/>
                <a:ea typeface="Calibri" panose="020F0502020204030204" pitchFamily="34" charset="0"/>
                <a:cs typeface="Times New Roman" panose="02020603050405020304" pitchFamily="18" charset="0"/>
              </a:rPr>
              <a:t>Utile di esercizio</a:t>
            </a:r>
            <a:r>
              <a:rPr lang="it-IT" sz="1600" dirty="0">
                <a:latin typeface="Book Antiqua" panose="02040602050305030304" pitchFamily="18" charset="0"/>
                <a:ea typeface="Calibri" panose="020F0502020204030204" pitchFamily="34" charset="0"/>
                <a:cs typeface="Times New Roman" panose="02020603050405020304" pitchFamily="18" charset="0"/>
              </a:rPr>
              <a:t>, per poi procedere con una serie di rettifiche, al fine di depurare i flussi dell’attività operativa da tutti i flussi prodotti dall’attività finanziaria e di investimento.</a:t>
            </a:r>
            <a:endParaRPr lang="it-IT" sz="1600" dirty="0">
              <a:latin typeface="Book Antiqua" panose="02040602050305030304" pitchFamily="18" charset="0"/>
            </a:endParaRPr>
          </a:p>
        </p:txBody>
      </p:sp>
      <p:sp>
        <p:nvSpPr>
          <p:cNvPr id="11" name="Freccia in giù 10">
            <a:extLst>
              <a:ext uri="{FF2B5EF4-FFF2-40B4-BE49-F238E27FC236}">
                <a16:creationId xmlns:a16="http://schemas.microsoft.com/office/drawing/2014/main" id="{3DE29A05-BECE-4255-8E76-7DCA3A1B6F06}"/>
              </a:ext>
            </a:extLst>
          </p:cNvPr>
          <p:cNvSpPr/>
          <p:nvPr/>
        </p:nvSpPr>
        <p:spPr>
          <a:xfrm rot="19152072">
            <a:off x="5136099" y="1506421"/>
            <a:ext cx="248575" cy="25661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2" name="Rettangolo 11">
            <a:extLst>
              <a:ext uri="{FF2B5EF4-FFF2-40B4-BE49-F238E27FC236}">
                <a16:creationId xmlns:a16="http://schemas.microsoft.com/office/drawing/2014/main" id="{EE8DCAC7-D2C4-4176-926D-780783D5D3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Book Antiqua" panose="02040602050305030304" pitchFamily="18" charset="0"/>
              </a:rPr>
              <a:t>A) L</a:t>
            </a:r>
            <a:r>
              <a:rPr lang="it-IT" b="1" dirty="0">
                <a:solidFill>
                  <a:srgbClr val="002060"/>
                </a:solidFill>
                <a:latin typeface="Book Antiqua" panose="02040602050305030304" pitchFamily="18" charset="0"/>
              </a:rPr>
              <a:t>’ATTIVITA’ OPERATIVA</a:t>
            </a:r>
          </a:p>
        </p:txBody>
      </p:sp>
      <p:sp>
        <p:nvSpPr>
          <p:cNvPr id="13" name="Freccia angolare in su 12">
            <a:extLst>
              <a:ext uri="{FF2B5EF4-FFF2-40B4-BE49-F238E27FC236}">
                <a16:creationId xmlns:a16="http://schemas.microsoft.com/office/drawing/2014/main" id="{CED214AC-091D-4622-A126-B042E417422C}"/>
              </a:ext>
            </a:extLst>
          </p:cNvPr>
          <p:cNvSpPr/>
          <p:nvPr/>
        </p:nvSpPr>
        <p:spPr>
          <a:xfrm rot="5400000">
            <a:off x="768347" y="3428957"/>
            <a:ext cx="381737" cy="452814"/>
          </a:xfrm>
          <a:prstGeom prst="bentUpArrow">
            <a:avLst/>
          </a:prstGeom>
          <a:solidFill>
            <a:srgbClr val="F094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5" name="Rettangolo 14">
            <a:extLst>
              <a:ext uri="{FF2B5EF4-FFF2-40B4-BE49-F238E27FC236}">
                <a16:creationId xmlns:a16="http://schemas.microsoft.com/office/drawing/2014/main" id="{8FC9D199-0722-A24C-8916-CF98B1BAA1E7}"/>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16" name="Segnaposto numero diapositiva 3">
            <a:extLst>
              <a:ext uri="{FF2B5EF4-FFF2-40B4-BE49-F238E27FC236}">
                <a16:creationId xmlns:a16="http://schemas.microsoft.com/office/drawing/2014/main" id="{6C33A2A6-F9C5-BB45-A36A-ECCE1A925DD3}"/>
              </a:ext>
            </a:extLst>
          </p:cNvPr>
          <p:cNvSpPr txBox="1">
            <a:spLocks/>
          </p:cNvSpPr>
          <p:nvPr/>
        </p:nvSpPr>
        <p:spPr>
          <a:xfrm>
            <a:off x="8623002" y="3508"/>
            <a:ext cx="520998"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Book Antiqua" panose="02040602050305030304" pitchFamily="18" charset="0"/>
              </a:rPr>
              <a:pPr algn="ctr"/>
              <a:t>35</a:t>
            </a:fld>
            <a:endParaRPr lang="it-IT" sz="11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556454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36</a:t>
            </a:fld>
            <a:endParaRPr lang="it-IT" sz="1100" dirty="0">
              <a:solidFill>
                <a:schemeClr val="bg1"/>
              </a:solidFill>
              <a:latin typeface="Book Antiqua" panose="02040602050305030304" pitchFamily="18"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1"/>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Book Antiqua" panose="02040602050305030304" pitchFamily="18" charset="0"/>
              </a:rPr>
              <a:t>… sul metodo diretto nell’OIC 10</a:t>
            </a:r>
          </a:p>
        </p:txBody>
      </p:sp>
      <p:graphicFrame>
        <p:nvGraphicFramePr>
          <p:cNvPr id="2" name="Tabella 1">
            <a:extLst>
              <a:ext uri="{FF2B5EF4-FFF2-40B4-BE49-F238E27FC236}">
                <a16:creationId xmlns:a16="http://schemas.microsoft.com/office/drawing/2014/main" id="{F8475D16-F787-B94A-BCC8-660AB71AD3FF}"/>
              </a:ext>
            </a:extLst>
          </p:cNvPr>
          <p:cNvGraphicFramePr>
            <a:graphicFrameLocks noGrp="1"/>
          </p:cNvGraphicFramePr>
          <p:nvPr/>
        </p:nvGraphicFramePr>
        <p:xfrm>
          <a:off x="899754" y="948427"/>
          <a:ext cx="6823494" cy="4450080"/>
        </p:xfrm>
        <a:graphic>
          <a:graphicData uri="http://schemas.openxmlformats.org/drawingml/2006/table">
            <a:tbl>
              <a:tblPr firstRow="1" bandRow="1">
                <a:tableStyleId>{5C22544A-7EE6-4342-B048-85BDC9FD1C3A}</a:tableStyleId>
              </a:tblPr>
              <a:tblGrid>
                <a:gridCol w="5368411">
                  <a:extLst>
                    <a:ext uri="{9D8B030D-6E8A-4147-A177-3AD203B41FA5}">
                      <a16:colId xmlns:a16="http://schemas.microsoft.com/office/drawing/2014/main" val="2496754728"/>
                    </a:ext>
                  </a:extLst>
                </a:gridCol>
                <a:gridCol w="748842">
                  <a:extLst>
                    <a:ext uri="{9D8B030D-6E8A-4147-A177-3AD203B41FA5}">
                      <a16:colId xmlns:a16="http://schemas.microsoft.com/office/drawing/2014/main" val="3444894238"/>
                    </a:ext>
                  </a:extLst>
                </a:gridCol>
                <a:gridCol w="706241">
                  <a:extLst>
                    <a:ext uri="{9D8B030D-6E8A-4147-A177-3AD203B41FA5}">
                      <a16:colId xmlns:a16="http://schemas.microsoft.com/office/drawing/2014/main" val="3512655108"/>
                    </a:ext>
                  </a:extLst>
                </a:gridCol>
              </a:tblGrid>
              <a:tr h="370840">
                <a:tc>
                  <a:txBody>
                    <a:bodyPr/>
                    <a:lstStyle/>
                    <a:p>
                      <a:endParaRPr lang="it-IT"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lt1"/>
                          </a:solidFill>
                          <a:effectLst/>
                          <a:latin typeface="+mn-lt"/>
                          <a:ea typeface="+mn-ea"/>
                          <a:cs typeface="+mn-cs"/>
                        </a:rPr>
                        <a:t>200X </a:t>
                      </a:r>
                      <a:endParaRPr lang="it-IT"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lt1"/>
                          </a:solidFill>
                          <a:effectLst/>
                          <a:latin typeface="+mn-lt"/>
                          <a:ea typeface="+mn-ea"/>
                          <a:cs typeface="+mn-cs"/>
                        </a:rPr>
                        <a:t>200X-1 </a:t>
                      </a:r>
                      <a:endParaRPr lang="it-IT" dirty="0"/>
                    </a:p>
                  </a:txBody>
                  <a:tcPr/>
                </a:tc>
                <a:extLst>
                  <a:ext uri="{0D108BD9-81ED-4DB2-BD59-A6C34878D82A}">
                    <a16:rowId xmlns:a16="http://schemas.microsoft.com/office/drawing/2014/main" val="431608885"/>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dk1"/>
                          </a:solidFill>
                          <a:effectLst/>
                          <a:latin typeface="+mn-lt"/>
                          <a:ea typeface="+mn-ea"/>
                          <a:cs typeface="+mn-cs"/>
                        </a:rPr>
                        <a:t>A. Flussi finanziari derivanti dell’</a:t>
                      </a:r>
                      <a:r>
                        <a:rPr lang="it-IT" sz="1350" b="1" kern="1200" dirty="0" err="1">
                          <a:solidFill>
                            <a:schemeClr val="dk1"/>
                          </a:solidFill>
                          <a:effectLst/>
                          <a:latin typeface="+mn-lt"/>
                          <a:ea typeface="+mn-ea"/>
                          <a:cs typeface="+mn-cs"/>
                        </a:rPr>
                        <a:t>attivita</a:t>
                      </a:r>
                      <a:r>
                        <a:rPr lang="it-IT" sz="1350" b="1" kern="1200" dirty="0">
                          <a:solidFill>
                            <a:schemeClr val="dk1"/>
                          </a:solidFill>
                          <a:effectLst/>
                          <a:latin typeface="+mn-lt"/>
                          <a:ea typeface="+mn-ea"/>
                          <a:cs typeface="+mn-cs"/>
                        </a:rPr>
                        <a:t>̀ operativa (metodo diretto)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181204936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Incassi da clienti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1560166688"/>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Altri incassi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2917913448"/>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(Pagamenti a fornitori per acquisti)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3726381830"/>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(Pagamenti a fornitori per servizi)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42240351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(Pagamenti al personale)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70955323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(Altri pagamenti)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3468603604"/>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(Imposte pagate sul reddito)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316050951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Interessi incassati/( pagati)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112485414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Dividendi incassati </a:t>
                      </a:r>
                      <a:endParaRPr lang="it-IT" dirty="0"/>
                    </a:p>
                  </a:txBody>
                  <a:tcPr/>
                </a:tc>
                <a:tc>
                  <a:txBody>
                    <a:bodyPr/>
                    <a:lstStyle/>
                    <a:p>
                      <a:endParaRPr lang="it-IT"/>
                    </a:p>
                  </a:txBody>
                  <a:tcPr/>
                </a:tc>
                <a:tc>
                  <a:txBody>
                    <a:bodyPr/>
                    <a:lstStyle/>
                    <a:p>
                      <a:endParaRPr lang="it-IT" dirty="0"/>
                    </a:p>
                  </a:txBody>
                  <a:tcPr/>
                </a:tc>
                <a:extLst>
                  <a:ext uri="{0D108BD9-81ED-4DB2-BD59-A6C34878D82A}">
                    <a16:rowId xmlns:a16="http://schemas.microsoft.com/office/drawing/2014/main" val="925938460"/>
                  </a:ext>
                </a:extLst>
              </a:tr>
              <a:tr h="370840">
                <a:tc>
                  <a:txBody>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dk1"/>
                          </a:solidFill>
                          <a:effectLst/>
                          <a:latin typeface="+mn-lt"/>
                          <a:ea typeface="+mn-ea"/>
                          <a:cs typeface="+mn-cs"/>
                        </a:rPr>
                        <a:t>Flusso finanziario dell’</a:t>
                      </a:r>
                      <a:r>
                        <a:rPr lang="it-IT" sz="1350" b="1" kern="1200" dirty="0" err="1">
                          <a:solidFill>
                            <a:schemeClr val="dk1"/>
                          </a:solidFill>
                          <a:effectLst/>
                          <a:latin typeface="+mn-lt"/>
                          <a:ea typeface="+mn-ea"/>
                          <a:cs typeface="+mn-cs"/>
                        </a:rPr>
                        <a:t>attivita</a:t>
                      </a:r>
                      <a:r>
                        <a:rPr lang="it-IT" sz="1350" b="1" kern="1200" dirty="0">
                          <a:solidFill>
                            <a:schemeClr val="dk1"/>
                          </a:solidFill>
                          <a:effectLst/>
                          <a:latin typeface="+mn-lt"/>
                          <a:ea typeface="+mn-ea"/>
                          <a:cs typeface="+mn-cs"/>
                        </a:rPr>
                        <a:t>̀ operativa (A) </a:t>
                      </a:r>
                      <a:endParaRPr lang="it-IT" dirty="0"/>
                    </a:p>
                  </a:txBody>
                  <a:tcPr/>
                </a:tc>
                <a:tc>
                  <a:txBody>
                    <a:bodyPr/>
                    <a:lstStyle/>
                    <a:p>
                      <a:endParaRPr lang="it-IT"/>
                    </a:p>
                  </a:txBody>
                  <a:tcPr/>
                </a:tc>
                <a:tc>
                  <a:txBody>
                    <a:bodyPr/>
                    <a:lstStyle/>
                    <a:p>
                      <a:endParaRPr lang="it-IT" dirty="0"/>
                    </a:p>
                  </a:txBody>
                  <a:tcPr/>
                </a:tc>
                <a:extLst>
                  <a:ext uri="{0D108BD9-81ED-4DB2-BD59-A6C34878D82A}">
                    <a16:rowId xmlns:a16="http://schemas.microsoft.com/office/drawing/2014/main" val="3708606771"/>
                  </a:ext>
                </a:extLst>
              </a:tr>
            </a:tbl>
          </a:graphicData>
        </a:graphic>
      </p:graphicFrame>
    </p:spTree>
    <p:extLst>
      <p:ext uri="{BB962C8B-B14F-4D97-AF65-F5344CB8AC3E}">
        <p14:creationId xmlns:p14="http://schemas.microsoft.com/office/powerpoint/2010/main" val="23018599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37</a:t>
            </a:fld>
            <a:endParaRPr lang="it-IT" sz="1100" dirty="0">
              <a:solidFill>
                <a:schemeClr val="bg1"/>
              </a:solidFill>
              <a:latin typeface="Book Antiqua" panose="02040602050305030304" pitchFamily="18"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Book Antiqua" panose="02040602050305030304" pitchFamily="18" charset="0"/>
              </a:rPr>
              <a:t>… sul metodo </a:t>
            </a:r>
            <a:r>
              <a:rPr lang="it-IT" altLang="it-IT" b="1" cap="all" dirty="0" err="1">
                <a:solidFill>
                  <a:srgbClr val="002060"/>
                </a:solidFill>
                <a:latin typeface="Book Antiqua" panose="02040602050305030304" pitchFamily="18" charset="0"/>
              </a:rPr>
              <a:t>INdiretto</a:t>
            </a:r>
            <a:r>
              <a:rPr lang="it-IT" altLang="it-IT" b="1" cap="all" dirty="0">
                <a:solidFill>
                  <a:srgbClr val="002060"/>
                </a:solidFill>
                <a:latin typeface="Book Antiqua" panose="02040602050305030304" pitchFamily="18" charset="0"/>
              </a:rPr>
              <a:t> 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nvGraphicFramePr>
        <p:xfrm>
          <a:off x="516249" y="1070540"/>
          <a:ext cx="8329704" cy="521208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64386">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A. Flussi finanziari derivanti dell’</a:t>
                      </a:r>
                      <a:r>
                        <a:rPr lang="it-IT" sz="1400" b="1" kern="1200" dirty="0" err="1">
                          <a:solidFill>
                            <a:schemeClr val="dk1"/>
                          </a:solidFill>
                          <a:effectLst/>
                          <a:latin typeface="Century Gothic" panose="020B0502020202020204" pitchFamily="34" charset="0"/>
                          <a:ea typeface="+mn-ea"/>
                          <a:cs typeface="+mn-cs"/>
                        </a:rPr>
                        <a:t>attivita</a:t>
                      </a:r>
                      <a:r>
                        <a:rPr lang="it-IT" sz="1400" b="1" kern="1200" dirty="0">
                          <a:solidFill>
                            <a:schemeClr val="dk1"/>
                          </a:solidFill>
                          <a:effectLst/>
                          <a:latin typeface="Century Gothic" panose="020B0502020202020204" pitchFamily="34" charset="0"/>
                          <a:ea typeface="+mn-ea"/>
                          <a:cs typeface="+mn-cs"/>
                        </a:rPr>
                        <a:t>̀ operativa (metodo indiretto)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Utile (perdita) dell’esercizio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75282206"/>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Imposte sul reddito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169794769"/>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Interessi passivi/(interessi attivi)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934515814"/>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(Dividendi)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183288995"/>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(Plusvalenze)/minusvalenze derivanti dalla cessione di </a:t>
                      </a:r>
                      <a:r>
                        <a:rPr lang="it-IT" sz="1400" kern="1200" dirty="0" err="1">
                          <a:solidFill>
                            <a:schemeClr val="dk1"/>
                          </a:solidFill>
                          <a:effectLst/>
                          <a:latin typeface="Century Gothic" panose="020B0502020202020204" pitchFamily="34" charset="0"/>
                          <a:ea typeface="+mn-ea"/>
                          <a:cs typeface="+mn-cs"/>
                        </a:rPr>
                        <a:t>attivita</a:t>
                      </a:r>
                      <a:r>
                        <a:rPr lang="it-IT" sz="1400"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91700144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1. Utile (perdita) dell’esercizio prima d’imposte sul reddito, interessi, dividendi e plus/minusvalenze da cessione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759568038"/>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i="1" kern="1200" dirty="0">
                          <a:solidFill>
                            <a:schemeClr val="dk1"/>
                          </a:solidFill>
                          <a:effectLst/>
                          <a:latin typeface="Century Gothic" panose="020B0502020202020204" pitchFamily="34" charset="0"/>
                          <a:ea typeface="+mn-ea"/>
                          <a:cs typeface="+mn-cs"/>
                        </a:rPr>
                        <a:t>Rettifiche per elementi non monetari che non hanno avuto contropartita nel capitale circolante netto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17555422"/>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Accantonamenti ai fondi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9604115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Ammortamenti delle immobilizzazioni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93125810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Svalutazioni per perdite durevoli di valore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018871533"/>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Rettifiche di valore di </a:t>
                      </a:r>
                      <a:r>
                        <a:rPr lang="it-IT" sz="1400" kern="1200" dirty="0" err="1">
                          <a:solidFill>
                            <a:schemeClr val="dk1"/>
                          </a:solidFill>
                          <a:effectLst/>
                          <a:latin typeface="Century Gothic" panose="020B0502020202020204" pitchFamily="34" charset="0"/>
                          <a:ea typeface="+mn-ea"/>
                          <a:cs typeface="+mn-cs"/>
                        </a:rPr>
                        <a:t>attivita</a:t>
                      </a:r>
                      <a:r>
                        <a:rPr lang="it-IT" sz="1400" kern="1200" dirty="0">
                          <a:solidFill>
                            <a:schemeClr val="dk1"/>
                          </a:solidFill>
                          <a:effectLst/>
                          <a:latin typeface="Century Gothic" panose="020B0502020202020204" pitchFamily="34" charset="0"/>
                          <a:ea typeface="+mn-ea"/>
                          <a:cs typeface="+mn-cs"/>
                        </a:rPr>
                        <a:t>̀ e </a:t>
                      </a:r>
                      <a:r>
                        <a:rPr lang="it-IT" sz="1400" kern="1200" dirty="0" err="1">
                          <a:solidFill>
                            <a:schemeClr val="dk1"/>
                          </a:solidFill>
                          <a:effectLst/>
                          <a:latin typeface="Century Gothic" panose="020B0502020202020204" pitchFamily="34" charset="0"/>
                          <a:ea typeface="+mn-ea"/>
                          <a:cs typeface="+mn-cs"/>
                        </a:rPr>
                        <a:t>passivita</a:t>
                      </a:r>
                      <a:r>
                        <a:rPr lang="it-IT" sz="1400" kern="1200" dirty="0">
                          <a:solidFill>
                            <a:schemeClr val="dk1"/>
                          </a:solidFill>
                          <a:effectLst/>
                          <a:latin typeface="Century Gothic" panose="020B0502020202020204" pitchFamily="34" charset="0"/>
                          <a:ea typeface="+mn-ea"/>
                          <a:cs typeface="+mn-cs"/>
                        </a:rPr>
                        <a:t>̀ finanziarie di strumenti finanziari derivati che non comportano movimentazione monetaria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892492505"/>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Altre rettifiche per elementi non monetari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4737290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2. Flusso finanziario prima delle variazioni del </a:t>
                      </a:r>
                      <a:r>
                        <a:rPr lang="it-IT" sz="1400" b="1" kern="1200" dirty="0" err="1">
                          <a:solidFill>
                            <a:schemeClr val="dk1"/>
                          </a:solidFill>
                          <a:effectLst/>
                          <a:latin typeface="Century Gothic" panose="020B0502020202020204" pitchFamily="34" charset="0"/>
                          <a:ea typeface="+mn-ea"/>
                          <a:cs typeface="+mn-cs"/>
                        </a:rPr>
                        <a:t>ccn</a:t>
                      </a:r>
                      <a:r>
                        <a:rPr lang="it-IT" sz="1400" b="1"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628737496"/>
                  </a:ext>
                </a:extLst>
              </a:tr>
            </a:tbl>
          </a:graphicData>
        </a:graphic>
      </p:graphicFrame>
    </p:spTree>
    <p:extLst>
      <p:ext uri="{BB962C8B-B14F-4D97-AF65-F5344CB8AC3E}">
        <p14:creationId xmlns:p14="http://schemas.microsoft.com/office/powerpoint/2010/main" val="10415995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38</a:t>
            </a:fld>
            <a:endParaRPr lang="it-IT" sz="1100" dirty="0">
              <a:solidFill>
                <a:schemeClr val="bg1"/>
              </a:solidFill>
              <a:latin typeface="Book Antiqua" panose="02040602050305030304" pitchFamily="18"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Book Antiqua" panose="02040602050305030304" pitchFamily="18" charset="0"/>
              </a:rPr>
              <a:t>… sul metodo </a:t>
            </a:r>
            <a:r>
              <a:rPr lang="it-IT" altLang="it-IT" b="1" cap="all" dirty="0" err="1">
                <a:solidFill>
                  <a:srgbClr val="002060"/>
                </a:solidFill>
                <a:latin typeface="Book Antiqua" panose="02040602050305030304" pitchFamily="18" charset="0"/>
              </a:rPr>
              <a:t>INdiretto</a:t>
            </a:r>
            <a:r>
              <a:rPr lang="it-IT" altLang="it-IT" b="1" cap="all" dirty="0">
                <a:solidFill>
                  <a:srgbClr val="002060"/>
                </a:solidFill>
                <a:latin typeface="Book Antiqua" panose="02040602050305030304" pitchFamily="18" charset="0"/>
              </a:rPr>
              <a:t> 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nvGraphicFramePr>
        <p:xfrm>
          <a:off x="388189" y="976093"/>
          <a:ext cx="8329704" cy="518160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13493">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2. Flusso finanziario prima delle variazioni del </a:t>
                      </a:r>
                      <a:r>
                        <a:rPr lang="it-IT" sz="1400" b="1" kern="1200" dirty="0" err="1">
                          <a:solidFill>
                            <a:schemeClr val="dk1"/>
                          </a:solidFill>
                          <a:effectLst/>
                          <a:latin typeface="Century Gothic" panose="020B0502020202020204" pitchFamily="34" charset="0"/>
                          <a:ea typeface="+mn-ea"/>
                          <a:cs typeface="+mn-cs"/>
                        </a:rPr>
                        <a:t>ccn</a:t>
                      </a:r>
                      <a:r>
                        <a:rPr lang="it-IT" sz="1400" b="1"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i="1" kern="1200" dirty="0">
                          <a:solidFill>
                            <a:schemeClr val="dk1"/>
                          </a:solidFill>
                          <a:effectLst/>
                          <a:latin typeface="Century Gothic" panose="020B0502020202020204" pitchFamily="34" charset="0"/>
                          <a:ea typeface="+mn-ea"/>
                          <a:cs typeface="+mn-cs"/>
                        </a:rPr>
                        <a:t>Variazioni del capitale circolante netto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75282206"/>
                  </a:ext>
                </a:extLst>
              </a:tr>
              <a:tr h="286418">
                <a:tc>
                  <a:txBody>
                    <a:bodyPr/>
                    <a:lstStyle/>
                    <a:p>
                      <a:r>
                        <a:rPr lang="it-IT" sz="1400" dirty="0">
                          <a:effectLst/>
                          <a:latin typeface="Century Gothic" panose="020B0502020202020204" pitchFamily="34" charset="0"/>
                        </a:rPr>
                        <a:t>Decremento/(incremento) delle rimanenze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3346059909"/>
                  </a:ext>
                </a:extLst>
              </a:tr>
              <a:tr h="286418">
                <a:tc>
                  <a:txBody>
                    <a:bodyPr/>
                    <a:lstStyle/>
                    <a:p>
                      <a:r>
                        <a:rPr lang="it-IT" sz="1400">
                          <a:effectLst/>
                          <a:latin typeface="Century Gothic" panose="020B0502020202020204" pitchFamily="34" charset="0"/>
                        </a:rPr>
                        <a:t>Decremento/(incremento) dei crediti vs clienti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13906222"/>
                  </a:ext>
                </a:extLst>
              </a:tr>
              <a:tr h="286418">
                <a:tc>
                  <a:txBody>
                    <a:bodyPr/>
                    <a:lstStyle/>
                    <a:p>
                      <a:r>
                        <a:rPr lang="it-IT" sz="1400">
                          <a:effectLst/>
                          <a:latin typeface="Century Gothic" panose="020B0502020202020204" pitchFamily="34" charset="0"/>
                        </a:rPr>
                        <a:t>Incremento/(decremento) dei debiti verso fornitori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1358392"/>
                  </a:ext>
                </a:extLst>
              </a:tr>
              <a:tr h="286418">
                <a:tc>
                  <a:txBody>
                    <a:bodyPr/>
                    <a:lstStyle/>
                    <a:p>
                      <a:r>
                        <a:rPr lang="it-IT" sz="1400">
                          <a:effectLst/>
                          <a:latin typeface="Century Gothic" panose="020B0502020202020204" pitchFamily="34" charset="0"/>
                        </a:rPr>
                        <a:t>Decremento/(incremento) ratei e risconti attivi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67519537"/>
                  </a:ext>
                </a:extLst>
              </a:tr>
              <a:tr h="286418">
                <a:tc>
                  <a:txBody>
                    <a:bodyPr/>
                    <a:lstStyle/>
                    <a:p>
                      <a:r>
                        <a:rPr lang="it-IT" sz="1400">
                          <a:effectLst/>
                          <a:latin typeface="Century Gothic" panose="020B0502020202020204" pitchFamily="34" charset="0"/>
                        </a:rPr>
                        <a:t>Incremento/(decremento) ratei e risconti passivi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97071511"/>
                  </a:ext>
                </a:extLst>
              </a:tr>
              <a:tr h="286418">
                <a:tc>
                  <a:txBody>
                    <a:bodyPr/>
                    <a:lstStyle/>
                    <a:p>
                      <a:r>
                        <a:rPr lang="it-IT" sz="1400" dirty="0">
                          <a:effectLst/>
                          <a:latin typeface="Century Gothic" panose="020B0502020202020204" pitchFamily="34" charset="0"/>
                        </a:rPr>
                        <a:t>Altre variazioni del capitale circolante netto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769481680"/>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3. Flusso finanziario dopo le variazioni del </a:t>
                      </a:r>
                      <a:r>
                        <a:rPr lang="it-IT" sz="1400" b="1" kern="1200" dirty="0" err="1">
                          <a:solidFill>
                            <a:schemeClr val="dk1"/>
                          </a:solidFill>
                          <a:effectLst/>
                          <a:latin typeface="Century Gothic" panose="020B0502020202020204" pitchFamily="34" charset="0"/>
                          <a:ea typeface="+mn-ea"/>
                          <a:cs typeface="+mn-cs"/>
                        </a:rPr>
                        <a:t>ccn</a:t>
                      </a:r>
                      <a:r>
                        <a:rPr lang="it-IT" sz="1400" b="1"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3629287512"/>
                  </a:ext>
                </a:extLst>
              </a:tr>
              <a:tr h="286418">
                <a:tc>
                  <a:txBody>
                    <a:bodyPr/>
                    <a:lstStyle/>
                    <a:p>
                      <a:r>
                        <a:rPr lang="it-IT" sz="1400" i="1" dirty="0">
                          <a:effectLst/>
                          <a:latin typeface="Century Gothic" panose="020B0502020202020204" pitchFamily="34" charset="0"/>
                        </a:rPr>
                        <a:t>Altre rettifiche </a:t>
                      </a:r>
                      <a:endParaRPr lang="it-IT" sz="1400" dirty="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2461311553"/>
                  </a:ext>
                </a:extLst>
              </a:tr>
              <a:tr h="286418">
                <a:tc>
                  <a:txBody>
                    <a:bodyPr/>
                    <a:lstStyle/>
                    <a:p>
                      <a:r>
                        <a:rPr lang="it-IT" sz="1400">
                          <a:effectLst/>
                          <a:latin typeface="Century Gothic" panose="020B0502020202020204" pitchFamily="34" charset="0"/>
                        </a:rPr>
                        <a:t>Interessi incassati/(pagati)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340409990"/>
                  </a:ext>
                </a:extLst>
              </a:tr>
              <a:tr h="286418">
                <a:tc>
                  <a:txBody>
                    <a:bodyPr/>
                    <a:lstStyle/>
                    <a:p>
                      <a:r>
                        <a:rPr lang="it-IT" sz="1400">
                          <a:effectLst/>
                          <a:latin typeface="Century Gothic" panose="020B0502020202020204" pitchFamily="34" charset="0"/>
                        </a:rPr>
                        <a:t>(Imposte sul reddito pagate)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76259428"/>
                  </a:ext>
                </a:extLst>
              </a:tr>
              <a:tr h="286418">
                <a:tc>
                  <a:txBody>
                    <a:bodyPr/>
                    <a:lstStyle/>
                    <a:p>
                      <a:r>
                        <a:rPr lang="it-IT" sz="1400">
                          <a:effectLst/>
                          <a:latin typeface="Century Gothic" panose="020B0502020202020204" pitchFamily="34" charset="0"/>
                        </a:rPr>
                        <a:t>Dividendi incassati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361651763"/>
                  </a:ext>
                </a:extLst>
              </a:tr>
              <a:tr h="286418">
                <a:tc>
                  <a:txBody>
                    <a:bodyPr/>
                    <a:lstStyle/>
                    <a:p>
                      <a:r>
                        <a:rPr lang="it-IT" sz="1400">
                          <a:effectLst/>
                          <a:latin typeface="Century Gothic" panose="020B0502020202020204" pitchFamily="34" charset="0"/>
                        </a:rPr>
                        <a:t>(Utilizzo dei fondi)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064177526"/>
                  </a:ext>
                </a:extLst>
              </a:tr>
              <a:tr h="286418">
                <a:tc>
                  <a:txBody>
                    <a:bodyPr/>
                    <a:lstStyle/>
                    <a:p>
                      <a:r>
                        <a:rPr lang="it-IT" sz="1400" b="1">
                          <a:effectLst/>
                          <a:latin typeface="Century Gothic" panose="020B0502020202020204" pitchFamily="34" charset="0"/>
                        </a:rPr>
                        <a:t>Altri incassi/pagamenti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763502649"/>
                  </a:ext>
                </a:extLst>
              </a:tr>
              <a:tr h="286418">
                <a:tc>
                  <a:txBody>
                    <a:bodyPr/>
                    <a:lstStyle/>
                    <a:p>
                      <a:r>
                        <a:rPr lang="it-IT" sz="1400" b="1">
                          <a:effectLst/>
                          <a:latin typeface="Century Gothic" panose="020B0502020202020204" pitchFamily="34" charset="0"/>
                        </a:rPr>
                        <a:t>Flusso finanziario dell’attività operativa (A)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2305285809"/>
                  </a:ext>
                </a:extLst>
              </a:tr>
            </a:tbl>
          </a:graphicData>
        </a:graphic>
      </p:graphicFrame>
    </p:spTree>
    <p:extLst>
      <p:ext uri="{BB962C8B-B14F-4D97-AF65-F5344CB8AC3E}">
        <p14:creationId xmlns:p14="http://schemas.microsoft.com/office/powerpoint/2010/main" val="4601544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Book Antiqua" panose="02040602050305030304" pitchFamily="18" charset="0"/>
              </a:rPr>
              <a:t>B) L</a:t>
            </a:r>
            <a:r>
              <a:rPr lang="it-IT" b="1" dirty="0">
                <a:solidFill>
                  <a:srgbClr val="002060"/>
                </a:solidFill>
                <a:latin typeface="Book Antiqua" panose="02040602050305030304" pitchFamily="18" charset="0"/>
              </a:rPr>
              <a:t>’ATTIVITA’ DI INVESTIMENTO</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6" name="Text Box 3">
            <a:extLst>
              <a:ext uri="{FF2B5EF4-FFF2-40B4-BE49-F238E27FC236}">
                <a16:creationId xmlns:a16="http://schemas.microsoft.com/office/drawing/2014/main" id="{E6DA5A2A-7298-014B-80D6-0F650648928A}"/>
              </a:ext>
            </a:extLst>
          </p:cNvPr>
          <p:cNvSpPr txBox="1">
            <a:spLocks noChangeArrowheads="1"/>
          </p:cNvSpPr>
          <p:nvPr/>
        </p:nvSpPr>
        <p:spPr bwMode="auto">
          <a:xfrm>
            <a:off x="247776" y="1560989"/>
            <a:ext cx="8375226" cy="420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42900" indent="-342900" eaLnBrk="0">
              <a:defRPr>
                <a:solidFill>
                  <a:schemeClr val="bg1"/>
                </a:solidFill>
                <a:latin typeface="Arial" panose="020B0604020202020204" pitchFamily="34" charset="0"/>
                <a:cs typeface="Lucida Sans Unicode" panose="020B0602030504020204" pitchFamily="34" charset="0"/>
              </a:defRPr>
            </a:lvl1pPr>
            <a:lvl2pPr marL="552450" indent="-395288"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just" eaLnBrk="1">
              <a:spcBef>
                <a:spcPct val="5000"/>
              </a:spcBef>
              <a:spcAft>
                <a:spcPct val="55000"/>
              </a:spcAft>
              <a:buFont typeface="Arial" panose="020B0604020202020204" pitchFamily="34" charset="0"/>
              <a:buChar char="•"/>
            </a:pPr>
            <a:r>
              <a:rPr lang="en-US" altLang="it-IT" sz="2000" dirty="0">
                <a:solidFill>
                  <a:schemeClr val="tx1"/>
                </a:solidFill>
                <a:latin typeface="Book Antiqua" panose="02040602050305030304" pitchFamily="18" charset="0"/>
                <a:cs typeface="Arial" panose="020B0604020202020204" pitchFamily="34" charset="0"/>
              </a:rPr>
              <a:t>Le </a:t>
            </a:r>
            <a:r>
              <a:rPr lang="en-US" altLang="it-IT" sz="2000" dirty="0" err="1">
                <a:solidFill>
                  <a:schemeClr val="tx1"/>
                </a:solidFill>
                <a:latin typeface="Book Antiqua" panose="02040602050305030304" pitchFamily="18" charset="0"/>
                <a:cs typeface="Arial" panose="020B0604020202020204" pitchFamily="34" charset="0"/>
              </a:rPr>
              <a:t>entrate</a:t>
            </a:r>
            <a:r>
              <a:rPr lang="en-US" altLang="it-IT" sz="2000" dirty="0">
                <a:solidFill>
                  <a:schemeClr val="tx1"/>
                </a:solidFill>
                <a:latin typeface="Book Antiqua" panose="02040602050305030304" pitchFamily="18" charset="0"/>
                <a:cs typeface="Arial" panose="020B0604020202020204" pitchFamily="34" charset="0"/>
              </a:rPr>
              <a:t> e le </a:t>
            </a:r>
            <a:r>
              <a:rPr lang="en-US" altLang="it-IT" sz="2000" dirty="0" err="1">
                <a:solidFill>
                  <a:schemeClr val="tx1"/>
                </a:solidFill>
                <a:latin typeface="Book Antiqua" panose="02040602050305030304" pitchFamily="18" charset="0"/>
                <a:cs typeface="Arial" panose="020B0604020202020204" pitchFamily="34" charset="0"/>
              </a:rPr>
              <a:t>uscite</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derivanti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dall’attività</a:t>
            </a:r>
            <a:r>
              <a:rPr lang="en-US" altLang="it-IT" sz="2000" dirty="0">
                <a:solidFill>
                  <a:schemeClr val="tx1"/>
                </a:solidFill>
                <a:latin typeface="Book Antiqua" panose="02040602050305030304" pitchFamily="18" charset="0"/>
                <a:cs typeface="Arial" panose="020B0604020202020204" pitchFamily="34" charset="0"/>
              </a:rPr>
              <a:t> di </a:t>
            </a:r>
            <a:r>
              <a:rPr lang="en-US" altLang="it-IT" sz="2000" dirty="0" err="1">
                <a:solidFill>
                  <a:schemeClr val="tx1"/>
                </a:solidFill>
                <a:latin typeface="Book Antiqua" panose="02040602050305030304" pitchFamily="18" charset="0"/>
                <a:cs typeface="Arial" panose="020B0604020202020204" pitchFamily="34" charset="0"/>
              </a:rPr>
              <a:t>investimento</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vanno</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presentate</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distintamente</a:t>
            </a:r>
            <a:r>
              <a:rPr lang="en-US" altLang="it-IT" sz="2000" dirty="0">
                <a:solidFill>
                  <a:schemeClr val="tx1"/>
                </a:solidFill>
                <a:latin typeface="Book Antiqua" panose="02040602050305030304" pitchFamily="18" charset="0"/>
                <a:cs typeface="Arial" panose="020B0604020202020204" pitchFamily="34" charset="0"/>
              </a:rPr>
              <a:t> in </a:t>
            </a:r>
            <a:r>
              <a:rPr lang="en-US" altLang="it-IT" sz="2000" dirty="0" err="1">
                <a:solidFill>
                  <a:schemeClr val="tx1"/>
                </a:solidFill>
                <a:latin typeface="Book Antiqua" panose="02040602050305030304" pitchFamily="18" charset="0"/>
                <a:cs typeface="Arial" panose="020B0604020202020204" pitchFamily="34" charset="0"/>
              </a:rPr>
              <a:t>funzione</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delle</a:t>
            </a:r>
            <a:r>
              <a:rPr lang="en-US" altLang="it-IT" sz="2000" dirty="0">
                <a:solidFill>
                  <a:schemeClr val="tx1"/>
                </a:solidFill>
                <a:latin typeface="Book Antiqua" panose="02040602050305030304" pitchFamily="18" charset="0"/>
                <a:cs typeface="Arial" panose="020B0604020202020204" pitchFamily="34" charset="0"/>
              </a:rPr>
              <a:t> diverse </a:t>
            </a:r>
            <a:r>
              <a:rPr lang="en-US" altLang="it-IT" sz="2000" dirty="0" err="1">
                <a:solidFill>
                  <a:schemeClr val="tx1"/>
                </a:solidFill>
                <a:latin typeface="Book Antiqua" panose="02040602050305030304" pitchFamily="18" charset="0"/>
                <a:cs typeface="Arial" panose="020B0604020202020204" pitchFamily="34" charset="0"/>
              </a:rPr>
              <a:t>classi</a:t>
            </a:r>
            <a:r>
              <a:rPr lang="en-US" altLang="it-IT" sz="2000" dirty="0">
                <a:solidFill>
                  <a:schemeClr val="tx1"/>
                </a:solidFill>
                <a:latin typeface="Book Antiqua" panose="02040602050305030304" pitchFamily="18" charset="0"/>
                <a:cs typeface="Arial" panose="020B0604020202020204" pitchFamily="34" charset="0"/>
              </a:rPr>
              <a:t> di </a:t>
            </a:r>
            <a:r>
              <a:rPr lang="en-US" altLang="it-IT" sz="2000" dirty="0" err="1">
                <a:solidFill>
                  <a:schemeClr val="tx1"/>
                </a:solidFill>
                <a:latin typeface="Book Antiqua" panose="02040602050305030304" pitchFamily="18" charset="0"/>
                <a:cs typeface="Arial" panose="020B0604020202020204" pitchFamily="34" charset="0"/>
              </a:rPr>
              <a:t>immobilizzazioni</a:t>
            </a:r>
            <a:endParaRPr lang="en-US" altLang="it-IT" sz="2000" dirty="0">
              <a:solidFill>
                <a:schemeClr val="tx1"/>
              </a:solidFill>
              <a:latin typeface="Book Antiqua" panose="02040602050305030304" pitchFamily="18" charset="0"/>
              <a:cs typeface="Arial" panose="020B0604020202020204" pitchFamily="34" charset="0"/>
            </a:endParaRPr>
          </a:p>
          <a:p>
            <a:pPr algn="just" eaLnBrk="1">
              <a:spcBef>
                <a:spcPct val="5000"/>
              </a:spcBef>
              <a:spcAft>
                <a:spcPct val="55000"/>
              </a:spcAft>
              <a:buFont typeface="Arial" panose="020B0604020202020204" pitchFamily="34" charset="0"/>
              <a:buChar char="•"/>
            </a:pPr>
            <a:endParaRPr lang="en-US" altLang="it-IT" sz="2000" dirty="0">
              <a:solidFill>
                <a:schemeClr val="tx1"/>
              </a:solidFill>
              <a:latin typeface="Book Antiqua" panose="02040602050305030304" pitchFamily="18" charset="0"/>
              <a:cs typeface="Arial" panose="020B0604020202020204" pitchFamily="34" charset="0"/>
            </a:endParaRPr>
          </a:p>
          <a:p>
            <a:pPr algn="just" eaLnBrk="1">
              <a:spcBef>
                <a:spcPct val="5000"/>
              </a:spcBef>
              <a:spcAft>
                <a:spcPct val="55000"/>
              </a:spcAft>
              <a:buFont typeface="Arial" panose="020B0604020202020204" pitchFamily="34" charset="0"/>
              <a:buChar char="•"/>
            </a:pPr>
            <a:r>
              <a:rPr lang="en-US" altLang="it-IT" sz="2000" dirty="0">
                <a:solidFill>
                  <a:schemeClr val="tx1"/>
                </a:solidFill>
                <a:latin typeface="Book Antiqua" panose="02040602050305030304" pitchFamily="18" charset="0"/>
                <a:cs typeface="Arial" panose="020B0604020202020204" pitchFamily="34" charset="0"/>
              </a:rPr>
              <a:t>I </a:t>
            </a:r>
            <a:r>
              <a:rPr lang="en-US" altLang="it-IT" sz="2000" dirty="0" err="1">
                <a:solidFill>
                  <a:schemeClr val="tx1"/>
                </a:solidFill>
                <a:latin typeface="Book Antiqua" panose="02040602050305030304" pitchFamily="18" charset="0"/>
                <a:cs typeface="Arial" panose="020B0604020202020204" pitchFamily="34" charset="0"/>
              </a:rPr>
              <a:t>flussi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generati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b="1" dirty="0" err="1">
                <a:solidFill>
                  <a:srgbClr val="00B0F0"/>
                </a:solidFill>
                <a:latin typeface="Book Antiqua" panose="02040602050305030304" pitchFamily="18" charset="0"/>
                <a:cs typeface="Arial" panose="020B0604020202020204" pitchFamily="34" charset="0"/>
              </a:rPr>
              <a:t>dall’acquisto</a:t>
            </a:r>
            <a:r>
              <a:rPr lang="en-US" altLang="it-IT" sz="2000" b="1" dirty="0">
                <a:solidFill>
                  <a:srgbClr val="00B0F0"/>
                </a:solidFill>
                <a:latin typeface="Book Antiqua" panose="02040602050305030304" pitchFamily="18" charset="0"/>
                <a:cs typeface="Arial" panose="020B0604020202020204" pitchFamily="34" charset="0"/>
              </a:rPr>
              <a:t> di </a:t>
            </a:r>
            <a:r>
              <a:rPr lang="en-US" altLang="it-IT" sz="2000" b="1" dirty="0" err="1">
                <a:solidFill>
                  <a:srgbClr val="00B0F0"/>
                </a:solidFill>
                <a:latin typeface="Book Antiqua" panose="02040602050305030304" pitchFamily="18" charset="0"/>
                <a:cs typeface="Arial" panose="020B0604020202020204" pitchFamily="34" charset="0"/>
              </a:rPr>
              <a:t>immobilizzazioni</a:t>
            </a:r>
            <a:r>
              <a:rPr lang="en-US" altLang="it-IT" sz="2000" b="1" dirty="0">
                <a:solidFill>
                  <a:srgbClr val="00B0F0"/>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vengono</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indicati</a:t>
            </a:r>
            <a:r>
              <a:rPr lang="en-US" altLang="it-IT" sz="2000" dirty="0">
                <a:solidFill>
                  <a:schemeClr val="tx1"/>
                </a:solidFill>
                <a:latin typeface="Book Antiqua" panose="02040602050305030304" pitchFamily="18" charset="0"/>
                <a:cs typeface="Arial" panose="020B0604020202020204" pitchFamily="34" charset="0"/>
              </a:rPr>
              <a:t> per un </a:t>
            </a:r>
            <a:r>
              <a:rPr lang="en-US" altLang="it-IT" sz="2000" dirty="0" err="1">
                <a:solidFill>
                  <a:schemeClr val="tx1"/>
                </a:solidFill>
                <a:latin typeface="Book Antiqua" panose="02040602050305030304" pitchFamily="18" charset="0"/>
                <a:cs typeface="Arial" panose="020B0604020202020204" pitchFamily="34" charset="0"/>
              </a:rPr>
              <a:t>importo</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pari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all’effettivo</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prezzo</a:t>
            </a:r>
            <a:r>
              <a:rPr lang="en-US" altLang="it-IT" sz="2000" dirty="0">
                <a:solidFill>
                  <a:schemeClr val="tx1"/>
                </a:solidFill>
                <a:latin typeface="Book Antiqua" panose="02040602050305030304" pitchFamily="18" charset="0"/>
                <a:cs typeface="Arial" panose="020B0604020202020204" pitchFamily="34" charset="0"/>
              </a:rPr>
              <a:t> di </a:t>
            </a:r>
            <a:r>
              <a:rPr lang="en-US" altLang="it-IT" sz="2000" dirty="0" err="1">
                <a:solidFill>
                  <a:schemeClr val="tx1"/>
                </a:solidFill>
                <a:latin typeface="Book Antiqua" panose="02040602050305030304" pitchFamily="18" charset="0"/>
                <a:cs typeface="Arial" panose="020B0604020202020204" pitchFamily="34" charset="0"/>
              </a:rPr>
              <a:t>acquisto</a:t>
            </a:r>
            <a:r>
              <a:rPr lang="en-US" altLang="it-IT" sz="2000" dirty="0">
                <a:solidFill>
                  <a:schemeClr val="tx1"/>
                </a:solidFill>
                <a:latin typeface="Book Antiqua" panose="02040602050305030304" pitchFamily="18" charset="0"/>
                <a:cs typeface="Arial" panose="020B0604020202020204" pitchFamily="34" charset="0"/>
              </a:rPr>
              <a:t>, con </a:t>
            </a:r>
            <a:r>
              <a:rPr lang="en-US" altLang="it-IT" sz="2000" dirty="0" err="1">
                <a:solidFill>
                  <a:schemeClr val="tx1"/>
                </a:solidFill>
                <a:latin typeface="Book Antiqua" panose="02040602050305030304" pitchFamily="18" charset="0"/>
                <a:cs typeface="Arial" panose="020B0604020202020204" pitchFamily="34" charset="0"/>
              </a:rPr>
              <a:t>rettifica</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dei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debiti</a:t>
            </a:r>
            <a:r>
              <a:rPr lang="en-US" altLang="it-IT" sz="2000" dirty="0">
                <a:solidFill>
                  <a:schemeClr val="tx1"/>
                </a:solidFill>
                <a:latin typeface="Book Antiqua" panose="02040602050305030304" pitchFamily="18" charset="0"/>
                <a:cs typeface="Arial" panose="020B0604020202020204" pitchFamily="34" charset="0"/>
              </a:rPr>
              <a:t> verso </a:t>
            </a:r>
            <a:r>
              <a:rPr lang="en-US" altLang="it-IT" sz="2000" dirty="0" err="1">
                <a:solidFill>
                  <a:schemeClr val="tx1"/>
                </a:solidFill>
                <a:latin typeface="Book Antiqua" panose="02040602050305030304" pitchFamily="18" charset="0"/>
                <a:cs typeface="Arial" panose="020B0604020202020204" pitchFamily="34" charset="0"/>
              </a:rPr>
              <a:t>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fornitori</a:t>
            </a:r>
            <a:r>
              <a:rPr lang="en-US" altLang="it-IT" sz="2000" dirty="0">
                <a:solidFill>
                  <a:schemeClr val="tx1"/>
                </a:solidFill>
                <a:latin typeface="Book Antiqua" panose="02040602050305030304" pitchFamily="18" charset="0"/>
                <a:cs typeface="Arial" panose="020B0604020202020204" pitchFamily="34" charset="0"/>
              </a:rPr>
              <a:t> di </a:t>
            </a:r>
            <a:r>
              <a:rPr lang="en-US" altLang="it-IT" sz="2000" dirty="0" err="1">
                <a:solidFill>
                  <a:schemeClr val="tx1"/>
                </a:solidFill>
                <a:latin typeface="Book Antiqua" panose="02040602050305030304" pitchFamily="18" charset="0"/>
                <a:cs typeface="Arial" panose="020B0604020202020204" pitchFamily="34" charset="0"/>
              </a:rPr>
              <a:t>immobilizzazioni</a:t>
            </a:r>
            <a:endParaRPr lang="en-US" altLang="it-IT" sz="2000" dirty="0">
              <a:solidFill>
                <a:schemeClr val="tx1"/>
              </a:solidFill>
              <a:latin typeface="Book Antiqua" panose="02040602050305030304" pitchFamily="18" charset="0"/>
              <a:cs typeface="Arial" panose="020B0604020202020204" pitchFamily="34" charset="0"/>
            </a:endParaRPr>
          </a:p>
          <a:p>
            <a:pPr algn="just" eaLnBrk="1">
              <a:spcBef>
                <a:spcPct val="5000"/>
              </a:spcBef>
              <a:spcAft>
                <a:spcPct val="55000"/>
              </a:spcAft>
              <a:buFont typeface="Arial" panose="020B0604020202020204" pitchFamily="34" charset="0"/>
              <a:buChar char="•"/>
            </a:pPr>
            <a:endParaRPr lang="en-US" altLang="it-IT" sz="2000" dirty="0">
              <a:solidFill>
                <a:schemeClr val="tx1"/>
              </a:solidFill>
              <a:latin typeface="Book Antiqua" panose="02040602050305030304" pitchFamily="18" charset="0"/>
              <a:cs typeface="Arial" panose="020B0604020202020204" pitchFamily="34" charset="0"/>
            </a:endParaRPr>
          </a:p>
          <a:p>
            <a:pPr algn="just" eaLnBrk="1">
              <a:spcBef>
                <a:spcPct val="5000"/>
              </a:spcBef>
              <a:spcAft>
                <a:spcPct val="55000"/>
              </a:spcAft>
              <a:buFont typeface="Arial" panose="020B0604020202020204" pitchFamily="34" charset="0"/>
              <a:buChar char="•"/>
            </a:pPr>
            <a:r>
              <a:rPr lang="en-US" altLang="it-IT" sz="2000" dirty="0">
                <a:solidFill>
                  <a:schemeClr val="tx1"/>
                </a:solidFill>
                <a:latin typeface="Book Antiqua" panose="02040602050305030304" pitchFamily="18" charset="0"/>
                <a:cs typeface="Arial" panose="020B0604020202020204" pitchFamily="34" charset="0"/>
              </a:rPr>
              <a:t>I </a:t>
            </a:r>
            <a:r>
              <a:rPr lang="en-US" altLang="it-IT" sz="2000" dirty="0" err="1">
                <a:solidFill>
                  <a:schemeClr val="tx1"/>
                </a:solidFill>
                <a:latin typeface="Book Antiqua" panose="02040602050305030304" pitchFamily="18" charset="0"/>
                <a:cs typeface="Arial" panose="020B0604020202020204" pitchFamily="34" charset="0"/>
              </a:rPr>
              <a:t>flussi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generati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b="1" dirty="0" err="1">
                <a:solidFill>
                  <a:srgbClr val="00B0F0"/>
                </a:solidFill>
                <a:latin typeface="Book Antiqua" panose="02040602050305030304" pitchFamily="18" charset="0"/>
                <a:cs typeface="Arial" panose="020B0604020202020204" pitchFamily="34" charset="0"/>
              </a:rPr>
              <a:t>dalla</a:t>
            </a:r>
            <a:r>
              <a:rPr lang="en-US" altLang="it-IT" sz="2000" b="1" dirty="0">
                <a:solidFill>
                  <a:srgbClr val="00B0F0"/>
                </a:solidFill>
                <a:latin typeface="Book Antiqua" panose="02040602050305030304" pitchFamily="18" charset="0"/>
                <a:cs typeface="Arial" panose="020B0604020202020204" pitchFamily="34" charset="0"/>
              </a:rPr>
              <a:t> </a:t>
            </a:r>
            <a:r>
              <a:rPr lang="en-US" altLang="it-IT" sz="2000" b="1" dirty="0" err="1">
                <a:solidFill>
                  <a:srgbClr val="00B0F0"/>
                </a:solidFill>
                <a:latin typeface="Book Antiqua" panose="02040602050305030304" pitchFamily="18" charset="0"/>
                <a:cs typeface="Arial" panose="020B0604020202020204" pitchFamily="34" charset="0"/>
              </a:rPr>
              <a:t>vendita</a:t>
            </a:r>
            <a:r>
              <a:rPr lang="en-US" altLang="it-IT" sz="2000" b="1" dirty="0">
                <a:solidFill>
                  <a:srgbClr val="00B0F0"/>
                </a:solidFill>
                <a:latin typeface="Book Antiqua" panose="02040602050305030304" pitchFamily="18" charset="0"/>
                <a:cs typeface="Arial" panose="020B0604020202020204" pitchFamily="34" charset="0"/>
              </a:rPr>
              <a:t> di </a:t>
            </a:r>
            <a:r>
              <a:rPr lang="en-US" altLang="it-IT" sz="2000" b="1" dirty="0" err="1">
                <a:solidFill>
                  <a:srgbClr val="00B0F0"/>
                </a:solidFill>
                <a:latin typeface="Book Antiqua" panose="02040602050305030304" pitchFamily="18" charset="0"/>
                <a:cs typeface="Arial" panose="020B0604020202020204" pitchFamily="34" charset="0"/>
              </a:rPr>
              <a:t>immobilizzazioni</a:t>
            </a:r>
            <a:r>
              <a:rPr lang="en-US" altLang="it-IT" sz="2000" b="1" dirty="0">
                <a:solidFill>
                  <a:srgbClr val="00B0F0"/>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vengono</a:t>
            </a:r>
            <a:r>
              <a:rPr lang="en-US" altLang="it-IT" sz="2000" dirty="0">
                <a:solidFill>
                  <a:schemeClr val="tx1"/>
                </a:solidFill>
                <a:latin typeface="Book Antiqua" panose="02040602050305030304" pitchFamily="18" charset="0"/>
                <a:cs typeface="Arial" panose="020B0604020202020204" pitchFamily="34" charset="0"/>
              </a:rPr>
              <a:t> indicate per un </a:t>
            </a:r>
            <a:r>
              <a:rPr lang="en-US" altLang="it-IT" sz="2000" dirty="0" err="1">
                <a:solidFill>
                  <a:schemeClr val="tx1"/>
                </a:solidFill>
                <a:latin typeface="Book Antiqua" panose="02040602050305030304" pitchFamily="18" charset="0"/>
                <a:cs typeface="Arial" panose="020B0604020202020204" pitchFamily="34" charset="0"/>
              </a:rPr>
              <a:t>importo</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pari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all’effettivo</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prezzo</a:t>
            </a:r>
            <a:r>
              <a:rPr lang="en-US" altLang="it-IT" sz="2000" dirty="0">
                <a:solidFill>
                  <a:schemeClr val="tx1"/>
                </a:solidFill>
                <a:latin typeface="Book Antiqua" panose="02040602050305030304" pitchFamily="18" charset="0"/>
                <a:cs typeface="Arial" panose="020B0604020202020204" pitchFamily="34" charset="0"/>
              </a:rPr>
              <a:t> di </a:t>
            </a:r>
            <a:r>
              <a:rPr lang="en-US" altLang="it-IT" sz="2000" dirty="0" err="1">
                <a:solidFill>
                  <a:schemeClr val="tx1"/>
                </a:solidFill>
                <a:latin typeface="Book Antiqua" panose="02040602050305030304" pitchFamily="18" charset="0"/>
                <a:cs typeface="Arial" panose="020B0604020202020204" pitchFamily="34" charset="0"/>
              </a:rPr>
              <a:t>realizzo</a:t>
            </a:r>
            <a:r>
              <a:rPr lang="en-US" altLang="it-IT" sz="2000" dirty="0">
                <a:solidFill>
                  <a:schemeClr val="tx1"/>
                </a:solidFill>
                <a:latin typeface="Book Antiqua" panose="02040602050305030304" pitchFamily="18" charset="0"/>
                <a:cs typeface="Arial" panose="020B0604020202020204" pitchFamily="34" charset="0"/>
              </a:rPr>
              <a:t>, con </a:t>
            </a:r>
            <a:r>
              <a:rPr lang="en-US" altLang="it-IT" sz="2000" dirty="0" err="1">
                <a:solidFill>
                  <a:schemeClr val="tx1"/>
                </a:solidFill>
                <a:latin typeface="Book Antiqua" panose="02040602050305030304" pitchFamily="18" charset="0"/>
                <a:cs typeface="Arial" panose="020B0604020202020204" pitchFamily="34" charset="0"/>
              </a:rPr>
              <a:t>rettifica</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dei</a:t>
            </a:r>
            <a:r>
              <a:rPr lang="en-US" altLang="it-IT" sz="2000" dirty="0">
                <a:solidFill>
                  <a:schemeClr val="tx1"/>
                </a:solidFill>
                <a:latin typeface="Book Antiqua" panose="02040602050305030304" pitchFamily="18" charset="0"/>
                <a:cs typeface="Arial" panose="020B0604020202020204" pitchFamily="34" charset="0"/>
              </a:rPr>
              <a:t> </a:t>
            </a:r>
            <a:r>
              <a:rPr lang="en-US" altLang="it-IT" sz="2000" dirty="0" err="1">
                <a:solidFill>
                  <a:schemeClr val="tx1"/>
                </a:solidFill>
                <a:latin typeface="Book Antiqua" panose="02040602050305030304" pitchFamily="18" charset="0"/>
                <a:cs typeface="Arial" panose="020B0604020202020204" pitchFamily="34" charset="0"/>
              </a:rPr>
              <a:t>crediti</a:t>
            </a:r>
            <a:r>
              <a:rPr lang="en-US" altLang="it-IT" sz="2000" dirty="0">
                <a:solidFill>
                  <a:schemeClr val="tx1"/>
                </a:solidFill>
                <a:latin typeface="Book Antiqua" panose="02040602050305030304" pitchFamily="18" charset="0"/>
                <a:cs typeface="Arial" panose="020B0604020202020204" pitchFamily="34" charset="0"/>
              </a:rPr>
              <a:t> verso </a:t>
            </a:r>
            <a:r>
              <a:rPr lang="en-US" altLang="it-IT" sz="2000" dirty="0" err="1">
                <a:solidFill>
                  <a:schemeClr val="tx1"/>
                </a:solidFill>
                <a:latin typeface="Book Antiqua" panose="02040602050305030304" pitchFamily="18" charset="0"/>
                <a:cs typeface="Arial" panose="020B0604020202020204" pitchFamily="34" charset="0"/>
              </a:rPr>
              <a:t>clienti</a:t>
            </a:r>
            <a:endParaRPr lang="it-IT" altLang="it-IT" sz="2000" dirty="0">
              <a:solidFill>
                <a:schemeClr val="tx1"/>
              </a:solidFill>
              <a:latin typeface="Book Antiqua" panose="02040602050305030304" pitchFamily="18" charset="0"/>
              <a:cs typeface="Arial" panose="020B0604020202020204" pitchFamily="34" charset="0"/>
            </a:endParaRPr>
          </a:p>
        </p:txBody>
      </p:sp>
      <p:sp>
        <p:nvSpPr>
          <p:cNvPr id="2" name="Rettangolo 1">
            <a:extLst>
              <a:ext uri="{FF2B5EF4-FFF2-40B4-BE49-F238E27FC236}">
                <a16:creationId xmlns:a16="http://schemas.microsoft.com/office/drawing/2014/main" id="{8CCA08EE-BE24-4B7F-AFE9-4838B19527E2}"/>
              </a:ext>
            </a:extLst>
          </p:cNvPr>
          <p:cNvSpPr/>
          <p:nvPr/>
        </p:nvSpPr>
        <p:spPr>
          <a:xfrm>
            <a:off x="247776" y="735590"/>
            <a:ext cx="3557384" cy="400110"/>
          </a:xfrm>
          <a:prstGeom prst="rect">
            <a:avLst/>
          </a:prstGeom>
        </p:spPr>
        <p:txBody>
          <a:bodyPr wrap="none">
            <a:spAutoFit/>
          </a:bodyPr>
          <a:lstStyle/>
          <a:p>
            <a:r>
              <a:rPr lang="it-IT" sz="2000" b="1" dirty="0">
                <a:solidFill>
                  <a:srgbClr val="ED7D31"/>
                </a:solidFill>
                <a:latin typeface="Book Antiqua" panose="02040602050305030304" pitchFamily="18" charset="0"/>
              </a:rPr>
              <a:t>Principio OIC 10 </a:t>
            </a:r>
            <a:r>
              <a:rPr lang="it-IT" sz="2000" dirty="0">
                <a:latin typeface="Book Antiqua" panose="02040602050305030304" pitchFamily="18" charset="0"/>
              </a:rPr>
              <a:t>(par. 32-37) </a:t>
            </a:r>
          </a:p>
        </p:txBody>
      </p:sp>
      <p:sp>
        <p:nvSpPr>
          <p:cNvPr id="9" name="Segnaposto numero diapositiva 3">
            <a:extLst>
              <a:ext uri="{FF2B5EF4-FFF2-40B4-BE49-F238E27FC236}">
                <a16:creationId xmlns:a16="http://schemas.microsoft.com/office/drawing/2014/main" id="{BF93082E-8FC8-2645-81A9-DD01D2A8FEB5}"/>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39</a:t>
            </a:fld>
            <a:endParaRPr lang="it-IT" sz="11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17515651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40</a:t>
            </a:fld>
            <a:endParaRPr lang="it-IT" sz="1100" dirty="0">
              <a:solidFill>
                <a:schemeClr val="bg1"/>
              </a:solidFill>
              <a:latin typeface="Book Antiqua" panose="02040602050305030304" pitchFamily="18"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en-US" b="1" dirty="0">
                <a:solidFill>
                  <a:srgbClr val="002060"/>
                </a:solidFill>
                <a:latin typeface="Book Antiqua" panose="02040602050305030304" pitchFamily="18" charset="0"/>
              </a:rPr>
              <a:t>B) L</a:t>
            </a:r>
            <a:r>
              <a:rPr lang="it-IT" b="1" dirty="0">
                <a:solidFill>
                  <a:srgbClr val="002060"/>
                </a:solidFill>
                <a:latin typeface="Book Antiqua" panose="02040602050305030304" pitchFamily="18" charset="0"/>
              </a:rPr>
              <a:t>’ATTIVITA’ DI INVESTIMENTO </a:t>
            </a:r>
            <a:r>
              <a:rPr lang="it-IT" altLang="it-IT" b="1" cap="all" dirty="0">
                <a:solidFill>
                  <a:srgbClr val="002060"/>
                </a:solidFill>
                <a:latin typeface="Book Antiqua" panose="02040602050305030304" pitchFamily="18" charset="0"/>
              </a:rPr>
              <a:t>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nvGraphicFramePr>
        <p:xfrm>
          <a:off x="405441" y="820818"/>
          <a:ext cx="8329704" cy="518160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13493">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r>
                        <a:rPr lang="it-IT" sz="1400" b="1" kern="1200" dirty="0">
                          <a:solidFill>
                            <a:schemeClr val="dk1"/>
                          </a:solidFill>
                          <a:effectLst/>
                          <a:latin typeface="Century Gothic" panose="020B0502020202020204" pitchFamily="34" charset="0"/>
                          <a:ea typeface="+mn-ea"/>
                          <a:cs typeface="+mn-cs"/>
                        </a:rPr>
                        <a:t>B. Flussi finanziari derivanti dall’</a:t>
                      </a:r>
                      <a:r>
                        <a:rPr lang="it-IT" sz="1400" b="1" kern="1200" dirty="0" err="1">
                          <a:solidFill>
                            <a:schemeClr val="dk1"/>
                          </a:solidFill>
                          <a:effectLst/>
                          <a:latin typeface="Century Gothic" panose="020B0502020202020204" pitchFamily="34" charset="0"/>
                          <a:ea typeface="+mn-ea"/>
                          <a:cs typeface="+mn-cs"/>
                        </a:rPr>
                        <a:t>attivita</a:t>
                      </a:r>
                      <a:r>
                        <a:rPr lang="it-IT" sz="1400" b="1" kern="1200" dirty="0">
                          <a:solidFill>
                            <a:schemeClr val="dk1"/>
                          </a:solidFill>
                          <a:effectLst/>
                          <a:latin typeface="Century Gothic" panose="020B0502020202020204" pitchFamily="34" charset="0"/>
                          <a:ea typeface="+mn-ea"/>
                          <a:cs typeface="+mn-cs"/>
                        </a:rPr>
                        <a:t>̀ d’investimento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r>
                        <a:rPr lang="it-IT" sz="1400" i="1">
                          <a:effectLst/>
                          <a:latin typeface="Century Gothic" panose="020B0502020202020204" pitchFamily="34" charset="0"/>
                        </a:rPr>
                        <a:t>Immobilizzazioni materiali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2225099036"/>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825231723"/>
                  </a:ext>
                </a:extLst>
              </a:tr>
              <a:tr h="286418">
                <a:tc>
                  <a:txBody>
                    <a:bodyPr/>
                    <a:lstStyle/>
                    <a:p>
                      <a:r>
                        <a:rPr lang="it-IT" sz="140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159080480"/>
                  </a:ext>
                </a:extLst>
              </a:tr>
              <a:tr h="286418">
                <a:tc>
                  <a:txBody>
                    <a:bodyPr/>
                    <a:lstStyle/>
                    <a:p>
                      <a:r>
                        <a:rPr lang="it-IT" sz="1400" i="1">
                          <a:effectLst/>
                          <a:latin typeface="Century Gothic" panose="020B0502020202020204" pitchFamily="34" charset="0"/>
                        </a:rPr>
                        <a:t>Immobilizzazioni immateriali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073845722"/>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693927994"/>
                  </a:ext>
                </a:extLst>
              </a:tr>
              <a:tr h="286418">
                <a:tc>
                  <a:txBody>
                    <a:bodyPr/>
                    <a:lstStyle/>
                    <a:p>
                      <a:r>
                        <a:rPr lang="it-IT" sz="140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527685400"/>
                  </a:ext>
                </a:extLst>
              </a:tr>
              <a:tr h="286418">
                <a:tc>
                  <a:txBody>
                    <a:bodyPr/>
                    <a:lstStyle/>
                    <a:p>
                      <a:r>
                        <a:rPr lang="it-IT" sz="1400" i="1">
                          <a:effectLst/>
                          <a:latin typeface="Century Gothic" panose="020B0502020202020204" pitchFamily="34" charset="0"/>
                        </a:rPr>
                        <a:t>Immobilizzazioni finanziarie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155683829"/>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98489898"/>
                  </a:ext>
                </a:extLst>
              </a:tr>
              <a:tr h="286418">
                <a:tc>
                  <a:txBody>
                    <a:bodyPr/>
                    <a:lstStyle/>
                    <a:p>
                      <a:r>
                        <a:rPr lang="it-IT" sz="1400" dirty="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59652321"/>
                  </a:ext>
                </a:extLst>
              </a:tr>
              <a:tr h="286418">
                <a:tc>
                  <a:txBody>
                    <a:bodyPr/>
                    <a:lstStyle/>
                    <a:p>
                      <a:r>
                        <a:rPr lang="it-IT" sz="1400" i="1">
                          <a:effectLst/>
                          <a:latin typeface="Century Gothic" panose="020B0502020202020204" pitchFamily="34" charset="0"/>
                        </a:rPr>
                        <a:t>Attività finanziarie non immobilizzate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346059909"/>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13906222"/>
                  </a:ext>
                </a:extLst>
              </a:tr>
              <a:tr h="286418">
                <a:tc>
                  <a:txBody>
                    <a:bodyPr/>
                    <a:lstStyle/>
                    <a:p>
                      <a:r>
                        <a:rPr lang="it-IT" sz="140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1358392"/>
                  </a:ext>
                </a:extLst>
              </a:tr>
              <a:tr h="286418">
                <a:tc>
                  <a:txBody>
                    <a:bodyPr/>
                    <a:lstStyle/>
                    <a:p>
                      <a:r>
                        <a:rPr lang="it-IT" sz="1400" i="1">
                          <a:effectLst/>
                          <a:latin typeface="Century Gothic" panose="020B0502020202020204" pitchFamily="34" charset="0"/>
                        </a:rPr>
                        <a:t>(Acquisizione di rami d’azienda al netto delle disponibilità liquide)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67519537"/>
                  </a:ext>
                </a:extLst>
              </a:tr>
              <a:tr h="286418">
                <a:tc>
                  <a:txBody>
                    <a:bodyPr/>
                    <a:lstStyle/>
                    <a:p>
                      <a:r>
                        <a:rPr lang="it-IT" sz="1400" i="1">
                          <a:effectLst/>
                          <a:latin typeface="Century Gothic" panose="020B0502020202020204" pitchFamily="34" charset="0"/>
                        </a:rPr>
                        <a:t>Cessione di rami d’azienda al netto delle disponibilità liquide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97071511"/>
                  </a:ext>
                </a:extLst>
              </a:tr>
              <a:tr h="286418">
                <a:tc>
                  <a:txBody>
                    <a:bodyPr/>
                    <a:lstStyle/>
                    <a:p>
                      <a:r>
                        <a:rPr lang="it-IT" sz="1400" b="1">
                          <a:effectLst/>
                          <a:latin typeface="Century Gothic" panose="020B0502020202020204" pitchFamily="34" charset="0"/>
                        </a:rPr>
                        <a:t>Flusso finanziario dell’attività di investimento (B)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769481680"/>
                  </a:ext>
                </a:extLst>
              </a:tr>
            </a:tbl>
          </a:graphicData>
        </a:graphic>
      </p:graphicFrame>
    </p:spTree>
    <p:extLst>
      <p:ext uri="{BB962C8B-B14F-4D97-AF65-F5344CB8AC3E}">
        <p14:creationId xmlns:p14="http://schemas.microsoft.com/office/powerpoint/2010/main" val="22525039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Book Antiqua" panose="02040602050305030304" pitchFamily="18" charset="0"/>
              </a:rPr>
              <a:t>C) L</a:t>
            </a:r>
            <a:r>
              <a:rPr lang="it-IT" b="1" dirty="0">
                <a:solidFill>
                  <a:srgbClr val="002060"/>
                </a:solidFill>
                <a:latin typeface="Book Antiqua" panose="02040602050305030304" pitchFamily="18" charset="0"/>
              </a:rPr>
              <a:t>’ATTIVITA’ DI FINANZIAMENTO</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9" name="Rettangolo 8">
            <a:extLst>
              <a:ext uri="{FF2B5EF4-FFF2-40B4-BE49-F238E27FC236}">
                <a16:creationId xmlns:a16="http://schemas.microsoft.com/office/drawing/2014/main" id="{8EC75C95-B81D-4944-8546-2089D883B6D9}"/>
              </a:ext>
            </a:extLst>
          </p:cNvPr>
          <p:cNvSpPr/>
          <p:nvPr/>
        </p:nvSpPr>
        <p:spPr>
          <a:xfrm>
            <a:off x="247776" y="930674"/>
            <a:ext cx="8230399" cy="3693319"/>
          </a:xfrm>
          <a:prstGeom prst="rect">
            <a:avLst/>
          </a:prstGeom>
        </p:spPr>
        <p:txBody>
          <a:bodyPr wrap="square">
            <a:spAutoFit/>
          </a:bodyPr>
          <a:lstStyle/>
          <a:p>
            <a:r>
              <a:rPr lang="it-IT" dirty="0">
                <a:latin typeface="Book Antiqua" panose="02040602050305030304" pitchFamily="18" charset="0"/>
              </a:rPr>
              <a:t>Il</a:t>
            </a:r>
            <a:r>
              <a:rPr lang="it-IT" b="1" dirty="0">
                <a:solidFill>
                  <a:srgbClr val="ED7D31"/>
                </a:solidFill>
                <a:latin typeface="Book Antiqua" panose="02040602050305030304" pitchFamily="18" charset="0"/>
              </a:rPr>
              <a:t> principio OIC 10 </a:t>
            </a:r>
            <a:r>
              <a:rPr lang="it-IT" dirty="0">
                <a:latin typeface="Book Antiqua" panose="02040602050305030304" pitchFamily="18" charset="0"/>
              </a:rPr>
              <a:t>(par. 38-40) espone alcuni esempi di </a:t>
            </a:r>
            <a:r>
              <a:rPr lang="it-IT" b="1" i="1" dirty="0">
                <a:latin typeface="Book Antiqua" panose="02040602050305030304" pitchFamily="18" charset="0"/>
              </a:rPr>
              <a:t>flussi finanziari </a:t>
            </a:r>
            <a:r>
              <a:rPr lang="it-IT" dirty="0">
                <a:latin typeface="Book Antiqua" panose="02040602050305030304" pitchFamily="18" charset="0"/>
              </a:rPr>
              <a:t>dall’attività di finanziamento :</a:t>
            </a:r>
          </a:p>
          <a:p>
            <a:endParaRPr lang="it-IT" dirty="0">
              <a:latin typeface="Book Antiqua" panose="02040602050305030304" pitchFamily="18" charset="0"/>
            </a:endParaRPr>
          </a:p>
          <a:p>
            <a:endParaRPr lang="it-IT" dirty="0">
              <a:latin typeface="Book Antiqua" panose="02040602050305030304" pitchFamily="18" charset="0"/>
            </a:endParaRPr>
          </a:p>
          <a:p>
            <a:pPr marL="285750" indent="-285750">
              <a:buFont typeface="Arial" panose="020B0604020202020204" pitchFamily="34" charset="0"/>
              <a:buChar char="•"/>
            </a:pPr>
            <a:r>
              <a:rPr lang="it-IT" dirty="0">
                <a:latin typeface="Book Antiqua" panose="02040602050305030304" pitchFamily="18" charset="0"/>
              </a:rPr>
              <a:t>Incassi dall’emissione di titoli azionari </a:t>
            </a:r>
          </a:p>
          <a:p>
            <a:endParaRPr lang="it-IT" dirty="0">
              <a:latin typeface="Book Antiqua" panose="02040602050305030304" pitchFamily="18" charset="0"/>
            </a:endParaRPr>
          </a:p>
          <a:p>
            <a:pPr marL="285750" indent="-285750">
              <a:buFont typeface="Arial" panose="020B0604020202020204" pitchFamily="34" charset="0"/>
              <a:buChar char="•"/>
            </a:pPr>
            <a:r>
              <a:rPr lang="it-IT" dirty="0">
                <a:latin typeface="Book Antiqua" panose="02040602050305030304" pitchFamily="18" charset="0"/>
              </a:rPr>
              <a:t>Incassi da emissione di prestiti</a:t>
            </a:r>
          </a:p>
          <a:p>
            <a:endParaRPr lang="it-IT" dirty="0">
              <a:latin typeface="Book Antiqua" panose="02040602050305030304" pitchFamily="18" charset="0"/>
            </a:endParaRPr>
          </a:p>
          <a:p>
            <a:pPr marL="285750" indent="-285750">
              <a:buFont typeface="Arial" panose="020B0604020202020204" pitchFamily="34" charset="0"/>
              <a:buChar char="•"/>
            </a:pPr>
            <a:r>
              <a:rPr lang="it-IT" dirty="0">
                <a:latin typeface="Book Antiqua" panose="02040602050305030304" pitchFamily="18" charset="0"/>
              </a:rPr>
              <a:t>Pagamenti da rimborso prestiti obbligazionari</a:t>
            </a:r>
          </a:p>
          <a:p>
            <a:endParaRPr lang="it-IT" dirty="0">
              <a:latin typeface="Book Antiqua" panose="02040602050305030304" pitchFamily="18" charset="0"/>
            </a:endParaRPr>
          </a:p>
          <a:p>
            <a:pPr marL="285750" indent="-285750">
              <a:buFont typeface="Arial" panose="020B0604020202020204" pitchFamily="34" charset="0"/>
              <a:buChar char="•"/>
            </a:pPr>
            <a:r>
              <a:rPr lang="it-IT" dirty="0">
                <a:latin typeface="Book Antiqua" panose="02040602050305030304" pitchFamily="18" charset="0"/>
              </a:rPr>
              <a:t>Accensione mutui</a:t>
            </a:r>
          </a:p>
          <a:p>
            <a:endParaRPr lang="it-IT" dirty="0">
              <a:latin typeface="Book Antiqua" panose="02040602050305030304" pitchFamily="18" charset="0"/>
            </a:endParaRPr>
          </a:p>
          <a:p>
            <a:pPr marL="285750" indent="-285750">
              <a:buFont typeface="Arial" panose="020B0604020202020204" pitchFamily="34" charset="0"/>
              <a:buChar char="•"/>
            </a:pPr>
            <a:r>
              <a:rPr lang="it-IT" dirty="0">
                <a:latin typeface="Book Antiqua" panose="02040602050305030304" pitchFamily="18" charset="0"/>
              </a:rPr>
              <a:t>Pagamento di dividendi</a:t>
            </a:r>
          </a:p>
        </p:txBody>
      </p:sp>
      <p:sp>
        <p:nvSpPr>
          <p:cNvPr id="10" name="Segnaposto numero diapositiva 3">
            <a:extLst>
              <a:ext uri="{FF2B5EF4-FFF2-40B4-BE49-F238E27FC236}">
                <a16:creationId xmlns:a16="http://schemas.microsoft.com/office/drawing/2014/main" id="{65D3BBE5-BCB5-6841-A2D8-92BEA1A19EA4}"/>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41</a:t>
            </a:fld>
            <a:endParaRPr lang="it-IT" sz="1100" dirty="0">
              <a:solidFill>
                <a:schemeClr val="bg1"/>
              </a:solidFill>
              <a:latin typeface="Book Antiqua" panose="02040602050305030304" pitchFamily="18" charset="0"/>
            </a:endParaRPr>
          </a:p>
        </p:txBody>
      </p:sp>
    </p:spTree>
    <p:extLst>
      <p:ext uri="{BB962C8B-B14F-4D97-AF65-F5344CB8AC3E}">
        <p14:creationId xmlns:p14="http://schemas.microsoft.com/office/powerpoint/2010/main" val="19367160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Book Antiqua" panose="02040602050305030304" pitchFamily="18"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Book Antiqua" panose="02040602050305030304" pitchFamily="18" charset="0"/>
              </a:rPr>
              <a:pPr algn="ctr"/>
              <a:t>42</a:t>
            </a:fld>
            <a:endParaRPr lang="it-IT" sz="1100" dirty="0">
              <a:solidFill>
                <a:schemeClr val="bg1"/>
              </a:solidFill>
              <a:latin typeface="Book Antiqua" panose="02040602050305030304" pitchFamily="18"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en-US" b="1" dirty="0">
                <a:solidFill>
                  <a:srgbClr val="002060"/>
                </a:solidFill>
                <a:latin typeface="Book Antiqua" panose="02040602050305030304" pitchFamily="18" charset="0"/>
              </a:rPr>
              <a:t>C) L</a:t>
            </a:r>
            <a:r>
              <a:rPr lang="it-IT" b="1" dirty="0">
                <a:solidFill>
                  <a:srgbClr val="002060"/>
                </a:solidFill>
                <a:latin typeface="Book Antiqua" panose="02040602050305030304" pitchFamily="18" charset="0"/>
              </a:rPr>
              <a:t>’ATTIVITA’ DI FINANZIAMENTO </a:t>
            </a:r>
            <a:r>
              <a:rPr lang="it-IT" altLang="it-IT" b="1" cap="all" dirty="0">
                <a:solidFill>
                  <a:srgbClr val="002060"/>
                </a:solidFill>
                <a:latin typeface="Book Antiqua" panose="02040602050305030304" pitchFamily="18" charset="0"/>
              </a:rPr>
              <a:t>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nvGraphicFramePr>
        <p:xfrm>
          <a:off x="405441" y="820818"/>
          <a:ext cx="8329704" cy="365760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13493">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r>
                        <a:rPr lang="it-IT" sz="1400" b="1" kern="1200" dirty="0">
                          <a:solidFill>
                            <a:schemeClr val="dk1"/>
                          </a:solidFill>
                          <a:effectLst/>
                          <a:latin typeface="Century Gothic" panose="020B0502020202020204" pitchFamily="34" charset="0"/>
                          <a:ea typeface="+mn-ea"/>
                          <a:cs typeface="+mn-cs"/>
                        </a:rPr>
                        <a:t>C. Flussi finanziari derivanti dall’</a:t>
                      </a:r>
                      <a:r>
                        <a:rPr lang="it-IT" sz="1400" b="1" kern="1200" dirty="0" err="1">
                          <a:solidFill>
                            <a:schemeClr val="dk1"/>
                          </a:solidFill>
                          <a:effectLst/>
                          <a:latin typeface="Century Gothic" panose="020B0502020202020204" pitchFamily="34" charset="0"/>
                          <a:ea typeface="+mn-ea"/>
                          <a:cs typeface="+mn-cs"/>
                        </a:rPr>
                        <a:t>attivita</a:t>
                      </a:r>
                      <a:r>
                        <a:rPr lang="it-IT" sz="1400" b="1" kern="1200" dirty="0">
                          <a:solidFill>
                            <a:schemeClr val="dk1"/>
                          </a:solidFill>
                          <a:effectLst/>
                          <a:latin typeface="Century Gothic" panose="020B0502020202020204" pitchFamily="34" charset="0"/>
                          <a:ea typeface="+mn-ea"/>
                          <a:cs typeface="+mn-cs"/>
                        </a:rPr>
                        <a:t>̀ di finanziamento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r>
                        <a:rPr lang="it-IT" sz="1400" i="1">
                          <a:effectLst/>
                          <a:latin typeface="Century Gothic" panose="020B0502020202020204" pitchFamily="34" charset="0"/>
                        </a:rPr>
                        <a:t>Mezzi di terzi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1559652321"/>
                  </a:ext>
                </a:extLst>
              </a:tr>
              <a:tr h="286418">
                <a:tc>
                  <a:txBody>
                    <a:bodyPr/>
                    <a:lstStyle/>
                    <a:p>
                      <a:r>
                        <a:rPr lang="it-IT" sz="1400">
                          <a:effectLst/>
                          <a:latin typeface="Century Gothic" panose="020B0502020202020204" pitchFamily="34" charset="0"/>
                        </a:rPr>
                        <a:t>Incremento (decremento) debiti a breve verso banche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346059909"/>
                  </a:ext>
                </a:extLst>
              </a:tr>
              <a:tr h="286418">
                <a:tc>
                  <a:txBody>
                    <a:bodyPr/>
                    <a:lstStyle/>
                    <a:p>
                      <a:r>
                        <a:rPr lang="it-IT" sz="1400">
                          <a:effectLst/>
                          <a:latin typeface="Century Gothic" panose="020B0502020202020204" pitchFamily="34" charset="0"/>
                        </a:rPr>
                        <a:t>Accensione finanziamenti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13906222"/>
                  </a:ext>
                </a:extLst>
              </a:tr>
              <a:tr h="286418">
                <a:tc>
                  <a:txBody>
                    <a:bodyPr/>
                    <a:lstStyle/>
                    <a:p>
                      <a:r>
                        <a:rPr lang="it-IT" sz="1400">
                          <a:effectLst/>
                          <a:latin typeface="Century Gothic" panose="020B0502020202020204" pitchFamily="34" charset="0"/>
                        </a:rPr>
                        <a:t>(Rimborso finanziamenti)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1358392"/>
                  </a:ext>
                </a:extLst>
              </a:tr>
              <a:tr h="286418">
                <a:tc>
                  <a:txBody>
                    <a:bodyPr/>
                    <a:lstStyle/>
                    <a:p>
                      <a:r>
                        <a:rPr lang="it-IT" sz="1400" i="1">
                          <a:effectLst/>
                          <a:latin typeface="Century Gothic" panose="020B0502020202020204" pitchFamily="34" charset="0"/>
                        </a:rPr>
                        <a:t>Mezzi propri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67519537"/>
                  </a:ext>
                </a:extLst>
              </a:tr>
              <a:tr h="286418">
                <a:tc>
                  <a:txBody>
                    <a:bodyPr/>
                    <a:lstStyle/>
                    <a:p>
                      <a:r>
                        <a:rPr lang="it-IT" sz="1400">
                          <a:effectLst/>
                          <a:latin typeface="Century Gothic" panose="020B0502020202020204" pitchFamily="34" charset="0"/>
                        </a:rPr>
                        <a:t>Aumento di capitale a pagamento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97071511"/>
                  </a:ext>
                </a:extLst>
              </a:tr>
              <a:tr h="286418">
                <a:tc>
                  <a:txBody>
                    <a:bodyPr/>
                    <a:lstStyle/>
                    <a:p>
                      <a:r>
                        <a:rPr lang="it-IT" sz="1400" dirty="0">
                          <a:effectLst/>
                          <a:latin typeface="Century Gothic" panose="020B0502020202020204" pitchFamily="34" charset="0"/>
                        </a:rPr>
                        <a:t>(Rimborso di capitale)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769481680"/>
                  </a:ext>
                </a:extLst>
              </a:tr>
              <a:tr h="286418">
                <a:tc>
                  <a:txBody>
                    <a:bodyPr/>
                    <a:lstStyle/>
                    <a:p>
                      <a:r>
                        <a:rPr lang="it-IT" sz="1400" dirty="0">
                          <a:effectLst/>
                          <a:latin typeface="Century Gothic" panose="020B0502020202020204" pitchFamily="34" charset="0"/>
                        </a:rPr>
                        <a:t>Cessione (acquisto) di azioni proprie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153169198"/>
                  </a:ext>
                </a:extLst>
              </a:tr>
              <a:tr h="286418">
                <a:tc>
                  <a:txBody>
                    <a:bodyPr/>
                    <a:lstStyle/>
                    <a:p>
                      <a:r>
                        <a:rPr lang="it-IT" sz="1400">
                          <a:effectLst/>
                          <a:latin typeface="Century Gothic" panose="020B0502020202020204" pitchFamily="34" charset="0"/>
                        </a:rPr>
                        <a:t>(Dividendi (e acconti su dividendi) pagati)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9669378"/>
                  </a:ext>
                </a:extLst>
              </a:tr>
              <a:tr h="286418">
                <a:tc>
                  <a:txBody>
                    <a:bodyPr/>
                    <a:lstStyle/>
                    <a:p>
                      <a:r>
                        <a:rPr lang="it-IT" sz="1400" b="1">
                          <a:effectLst/>
                          <a:latin typeface="Century Gothic" panose="020B0502020202020204" pitchFamily="34" charset="0"/>
                        </a:rPr>
                        <a:t>Flusso finanziario dell’attività di finanziamento (C)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1241717718"/>
                  </a:ext>
                </a:extLst>
              </a:tr>
            </a:tbl>
          </a:graphicData>
        </a:graphic>
      </p:graphicFrame>
    </p:spTree>
    <p:extLst>
      <p:ext uri="{BB962C8B-B14F-4D97-AF65-F5344CB8AC3E}">
        <p14:creationId xmlns:p14="http://schemas.microsoft.com/office/powerpoint/2010/main" val="21642857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632CAC5D-AC7D-4A78-94B2-1D293A7C6114}" type="slidenum">
              <a:rPr lang="it-IT" altLang="en-US"/>
              <a:pPr/>
              <a:t>43</a:t>
            </a:fld>
            <a:endParaRPr lang="it-IT" altLang="en-US"/>
          </a:p>
        </p:txBody>
      </p:sp>
      <p:sp>
        <p:nvSpPr>
          <p:cNvPr id="81922" name="Rectangle 2"/>
          <p:cNvSpPr>
            <a:spLocks noGrp="1" noChangeArrowheads="1"/>
          </p:cNvSpPr>
          <p:nvPr>
            <p:ph type="ctrTitle"/>
          </p:nvPr>
        </p:nvSpPr>
        <p:spPr>
          <a:xfrm>
            <a:off x="684213" y="2133600"/>
            <a:ext cx="7773987" cy="2305050"/>
          </a:xfrm>
          <a:ln w="76200" cmpd="tri">
            <a:solidFill>
              <a:schemeClr val="bg1"/>
            </a:solidFill>
          </a:ln>
        </p:spPr>
        <p:txBody>
          <a:bodyPr/>
          <a:lstStyle/>
          <a:p>
            <a:pPr eaLnBrk="1" hangingPunct="1">
              <a:defRPr/>
            </a:pPr>
            <a:r>
              <a:rPr lang="it-IT" b="1" i="1" dirty="0">
                <a:effectLst>
                  <a:outerShdw blurRad="38100" dist="38100" dir="2700000" algn="tl">
                    <a:srgbClr val="C0C0C0"/>
                  </a:outerShdw>
                </a:effectLst>
                <a:latin typeface="Book Antiqua" pitchFamily="18" charset="0"/>
                <a:ea typeface="ＭＳ Ｐゴシック" charset="-128"/>
              </a:rPr>
              <a:t>IL BILANCIO IN FORMA ABBREVIATA</a:t>
            </a:r>
          </a:p>
        </p:txBody>
      </p:sp>
      <p:pic>
        <p:nvPicPr>
          <p:cNvPr id="56324" name="Picture 8" descr="C:\Documents and Settings\Windows Xp Pro\Impostazioni locali\Temporary Internet Files\Content.IE5\3J4SNO3H\MCj0438273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5500" y="4570413"/>
            <a:ext cx="4857750"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927591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260350"/>
            <a:ext cx="1643063" cy="6597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dirty="0">
                <a:solidFill>
                  <a:schemeClr val="tx1"/>
                </a:solidFill>
                <a:latin typeface="Book Antiqua" pitchFamily="18" charset="0"/>
                <a:ea typeface="ＭＳ Ｐゴシック" charset="-128"/>
              </a:rPr>
              <a:t>Bilancio in forma abbreviata </a:t>
            </a:r>
          </a:p>
          <a:p>
            <a:pPr algn="ctr" eaLnBrk="1" hangingPunct="1">
              <a:defRPr/>
            </a:pPr>
            <a:endParaRPr lang="it-IT" dirty="0">
              <a:solidFill>
                <a:srgbClr val="FF0000"/>
              </a:solidFill>
              <a:latin typeface="Book Antiqua" pitchFamily="18" charset="0"/>
              <a:ea typeface="ＭＳ Ｐゴシック" charset="-128"/>
            </a:endParaRPr>
          </a:p>
        </p:txBody>
      </p:sp>
      <p:sp>
        <p:nvSpPr>
          <p:cNvPr id="57347" name="AutoShape 15"/>
          <p:cNvSpPr>
            <a:spLocks/>
          </p:cNvSpPr>
          <p:nvPr/>
        </p:nvSpPr>
        <p:spPr bwMode="auto">
          <a:xfrm>
            <a:off x="1500188" y="260350"/>
            <a:ext cx="500062" cy="6461125"/>
          </a:xfrm>
          <a:prstGeom prst="leftBrace">
            <a:avLst>
              <a:gd name="adj1" fmla="val 58382"/>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57348" name="AutoShape 15"/>
          <p:cNvSpPr>
            <a:spLocks/>
          </p:cNvSpPr>
          <p:nvPr/>
        </p:nvSpPr>
        <p:spPr bwMode="auto">
          <a:xfrm>
            <a:off x="4305300" y="4227513"/>
            <a:ext cx="295275" cy="2520950"/>
          </a:xfrm>
          <a:prstGeom prst="leftBrace">
            <a:avLst>
              <a:gd name="adj1" fmla="val 58261"/>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57349" name="AutoShape 15"/>
          <p:cNvSpPr>
            <a:spLocks/>
          </p:cNvSpPr>
          <p:nvPr/>
        </p:nvSpPr>
        <p:spPr bwMode="auto">
          <a:xfrm>
            <a:off x="4275138" y="265113"/>
            <a:ext cx="325437" cy="1655762"/>
          </a:xfrm>
          <a:prstGeom prst="leftBrace">
            <a:avLst>
              <a:gd name="adj1" fmla="val 58321"/>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57350" name="Segnaposto numero diapositiva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5F036235-8955-402E-AC0A-25F7937B8E41}" type="slidenum">
              <a:rPr lang="it-IT" altLang="en-US">
                <a:solidFill>
                  <a:srgbClr val="898989"/>
                </a:solidFill>
                <a:latin typeface="Book Antiqua" panose="02040602050305030304" pitchFamily="18" charset="0"/>
              </a:rPr>
              <a:pPr/>
              <a:t>44</a:t>
            </a:fld>
            <a:endParaRPr lang="it-IT" altLang="en-US">
              <a:solidFill>
                <a:srgbClr val="898989"/>
              </a:solidFill>
              <a:latin typeface="Book Antiqua" panose="02040602050305030304" pitchFamily="18" charset="0"/>
            </a:endParaRPr>
          </a:p>
        </p:txBody>
      </p:sp>
      <p:sp>
        <p:nvSpPr>
          <p:cNvPr id="57351" name="Rettangolo 2"/>
          <p:cNvSpPr>
            <a:spLocks noChangeArrowheads="1"/>
          </p:cNvSpPr>
          <p:nvPr/>
        </p:nvSpPr>
        <p:spPr bwMode="auto">
          <a:xfrm>
            <a:off x="4583113" y="4227513"/>
            <a:ext cx="45720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it-IT" altLang="en-US">
                <a:latin typeface="Book Antiqua" panose="02040602050305030304" pitchFamily="18" charset="0"/>
              </a:rPr>
              <a:t>Stato Patrimoniale</a:t>
            </a:r>
          </a:p>
          <a:p>
            <a:pPr eaLnBrk="1" hangingPunct="1">
              <a:buFontTx/>
              <a:buChar char="•"/>
            </a:pPr>
            <a:endParaRPr lang="it-IT" altLang="en-US">
              <a:latin typeface="Book Antiqua" panose="02040602050305030304" pitchFamily="18" charset="0"/>
            </a:endParaRPr>
          </a:p>
          <a:p>
            <a:pPr eaLnBrk="1" hangingPunct="1">
              <a:buFontTx/>
              <a:buChar char="•"/>
            </a:pPr>
            <a:r>
              <a:rPr lang="it-IT" altLang="en-US">
                <a:latin typeface="Book Antiqua" panose="02040602050305030304" pitchFamily="18" charset="0"/>
              </a:rPr>
              <a:t>Conto economico</a:t>
            </a:r>
          </a:p>
          <a:p>
            <a:pPr eaLnBrk="1" hangingPunct="1">
              <a:buFontTx/>
              <a:buChar char="•"/>
            </a:pPr>
            <a:endParaRPr lang="it-IT" altLang="en-US">
              <a:latin typeface="Book Antiqua" panose="02040602050305030304" pitchFamily="18" charset="0"/>
            </a:endParaRPr>
          </a:p>
          <a:p>
            <a:pPr eaLnBrk="1" hangingPunct="1">
              <a:buFontTx/>
              <a:buChar char="•"/>
            </a:pPr>
            <a:r>
              <a:rPr lang="it-IT" altLang="en-US">
                <a:latin typeface="Book Antiqua" panose="02040602050305030304" pitchFamily="18" charset="0"/>
              </a:rPr>
              <a:t>Rendiconto finanziario</a:t>
            </a:r>
          </a:p>
          <a:p>
            <a:pPr eaLnBrk="1" hangingPunct="1">
              <a:buFontTx/>
              <a:buChar char="•"/>
            </a:pPr>
            <a:endParaRPr lang="it-IT" altLang="en-US">
              <a:latin typeface="Book Antiqua" panose="02040602050305030304" pitchFamily="18" charset="0"/>
            </a:endParaRPr>
          </a:p>
          <a:p>
            <a:pPr eaLnBrk="1" hangingPunct="1">
              <a:buFontTx/>
              <a:buChar char="•"/>
            </a:pPr>
            <a:r>
              <a:rPr lang="it-IT" altLang="en-US">
                <a:latin typeface="Book Antiqua" panose="02040602050305030304" pitchFamily="18" charset="0"/>
              </a:rPr>
              <a:t>Nota integrativa</a:t>
            </a:r>
          </a:p>
          <a:p>
            <a:pPr eaLnBrk="1" hangingPunct="1">
              <a:buFontTx/>
              <a:buChar char="•"/>
            </a:pPr>
            <a:endParaRPr lang="it-IT" altLang="en-US">
              <a:latin typeface="Book Antiqua" panose="02040602050305030304" pitchFamily="18" charset="0"/>
            </a:endParaRPr>
          </a:p>
          <a:p>
            <a:pPr eaLnBrk="1" hangingPunct="1">
              <a:buFontTx/>
              <a:buChar char="•"/>
            </a:pPr>
            <a:r>
              <a:rPr lang="it-IT" altLang="en-US">
                <a:latin typeface="Book Antiqua" panose="02040602050305030304" pitchFamily="18" charset="0"/>
              </a:rPr>
              <a:t>Relazione sulla gestione</a:t>
            </a:r>
          </a:p>
        </p:txBody>
      </p:sp>
      <p:sp>
        <p:nvSpPr>
          <p:cNvPr id="57352" name="Rettangolo 8"/>
          <p:cNvSpPr>
            <a:spLocks noChangeArrowheads="1"/>
          </p:cNvSpPr>
          <p:nvPr/>
        </p:nvSpPr>
        <p:spPr bwMode="auto">
          <a:xfrm>
            <a:off x="2000250" y="5164138"/>
            <a:ext cx="21066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it-IT" altLang="en-US">
                <a:latin typeface="Book Antiqua" panose="02040602050305030304" pitchFamily="18" charset="0"/>
              </a:rPr>
              <a:t>Quali documenti interessa</a:t>
            </a:r>
          </a:p>
        </p:txBody>
      </p:sp>
      <p:sp>
        <p:nvSpPr>
          <p:cNvPr id="57353" name="Rettangolo 12"/>
          <p:cNvSpPr>
            <a:spLocks noChangeArrowheads="1"/>
          </p:cNvSpPr>
          <p:nvPr/>
        </p:nvSpPr>
        <p:spPr bwMode="auto">
          <a:xfrm>
            <a:off x="2000250" y="755650"/>
            <a:ext cx="21066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it-IT" altLang="en-US">
                <a:latin typeface="Book Antiqua" panose="02040602050305030304" pitchFamily="18" charset="0"/>
              </a:rPr>
              <a:t>Disciplina di riferimento</a:t>
            </a:r>
          </a:p>
        </p:txBody>
      </p:sp>
      <p:sp>
        <p:nvSpPr>
          <p:cNvPr id="57354" name="Rettangolo 13"/>
          <p:cNvSpPr>
            <a:spLocks noChangeArrowheads="1"/>
          </p:cNvSpPr>
          <p:nvPr/>
        </p:nvSpPr>
        <p:spPr bwMode="auto">
          <a:xfrm>
            <a:off x="2005013" y="2859088"/>
            <a:ext cx="21066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it-IT" altLang="en-US">
                <a:latin typeface="Book Antiqua" panose="02040602050305030304" pitchFamily="18" charset="0"/>
              </a:rPr>
              <a:t>Quali imprese riguarda</a:t>
            </a:r>
          </a:p>
        </p:txBody>
      </p:sp>
      <p:sp>
        <p:nvSpPr>
          <p:cNvPr id="57355" name="AutoShape 15"/>
          <p:cNvSpPr>
            <a:spLocks/>
          </p:cNvSpPr>
          <p:nvPr/>
        </p:nvSpPr>
        <p:spPr bwMode="auto">
          <a:xfrm>
            <a:off x="4313238" y="2349500"/>
            <a:ext cx="266700" cy="1635125"/>
          </a:xfrm>
          <a:prstGeom prst="leftBrace">
            <a:avLst>
              <a:gd name="adj1" fmla="val 58272"/>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57356" name="Rettangolo 15"/>
          <p:cNvSpPr>
            <a:spLocks noChangeArrowheads="1"/>
          </p:cNvSpPr>
          <p:nvPr/>
        </p:nvSpPr>
        <p:spPr bwMode="auto">
          <a:xfrm>
            <a:off x="4608513" y="2492375"/>
            <a:ext cx="45354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Tx/>
              <a:buChar char="•"/>
            </a:pPr>
            <a:r>
              <a:rPr lang="it-IT" altLang="en-US">
                <a:latin typeface="Book Antiqua" panose="02040602050305030304" pitchFamily="18" charset="0"/>
              </a:rPr>
              <a:t>Le imprese minori</a:t>
            </a:r>
          </a:p>
          <a:p>
            <a:pPr eaLnBrk="1" hangingPunct="1">
              <a:buFontTx/>
              <a:buChar char="•"/>
            </a:pPr>
            <a:endParaRPr lang="it-IT" altLang="en-US">
              <a:latin typeface="Book Antiqua" panose="02040602050305030304" pitchFamily="18" charset="0"/>
            </a:endParaRPr>
          </a:p>
          <a:p>
            <a:pPr eaLnBrk="1" hangingPunct="1">
              <a:buFontTx/>
              <a:buChar char="•"/>
            </a:pPr>
            <a:endParaRPr lang="it-IT" altLang="en-US">
              <a:latin typeface="Book Antiqua" panose="02040602050305030304" pitchFamily="18" charset="0"/>
            </a:endParaRPr>
          </a:p>
          <a:p>
            <a:pPr eaLnBrk="1" hangingPunct="1">
              <a:buFontTx/>
              <a:buChar char="•"/>
            </a:pPr>
            <a:r>
              <a:rPr lang="it-IT" altLang="en-US">
                <a:latin typeface="Book Antiqua" panose="02040602050305030304" pitchFamily="18" charset="0"/>
              </a:rPr>
              <a:t>Le micro-imprese</a:t>
            </a:r>
          </a:p>
        </p:txBody>
      </p:sp>
      <p:sp>
        <p:nvSpPr>
          <p:cNvPr id="13" name="Rettangolo 15"/>
          <p:cNvSpPr>
            <a:spLocks noChangeArrowheads="1"/>
          </p:cNvSpPr>
          <p:nvPr/>
        </p:nvSpPr>
        <p:spPr bwMode="auto">
          <a:xfrm>
            <a:off x="4579938" y="404813"/>
            <a:ext cx="3592512" cy="1477962"/>
          </a:xfrm>
          <a:prstGeom prst="rect">
            <a:avLst/>
          </a:prstGeom>
          <a:noFill/>
          <a:ln>
            <a:noFill/>
          </a:ln>
        </p:spPr>
        <p:txBody>
          <a:bodyPr>
            <a:spAutoFit/>
          </a:bodyPr>
          <a:lstStyle>
            <a:lvl1pPr marL="179388" indent="-179388">
              <a:spcBef>
                <a:spcPct val="20000"/>
              </a:spcBef>
              <a:buChar char="•"/>
              <a:defRPr sz="3200">
                <a:solidFill>
                  <a:schemeClr val="tx1"/>
                </a:solidFill>
                <a:latin typeface="Arial" panose="020B0604020202020204" pitchFamily="34" charset="0"/>
                <a:ea typeface="ＭＳ Ｐゴシック"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defRPr/>
            </a:pPr>
            <a:r>
              <a:rPr lang="it-IT" altLang="en-US" sz="1800" dirty="0">
                <a:latin typeface="Book Antiqua" panose="02040602050305030304" pitchFamily="18" charset="0"/>
              </a:rPr>
              <a:t>Art. 2435-bis </a:t>
            </a:r>
          </a:p>
          <a:p>
            <a:pPr marL="0" indent="0" eaLnBrk="1" hangingPunct="1">
              <a:spcBef>
                <a:spcPct val="0"/>
              </a:spcBef>
              <a:buFontTx/>
              <a:buNone/>
              <a:defRPr/>
            </a:pPr>
            <a:r>
              <a:rPr lang="it-IT" altLang="en-US" sz="1800" dirty="0">
                <a:latin typeface="Book Antiqua" panose="02040602050305030304" pitchFamily="18" charset="0"/>
              </a:rPr>
              <a:t>(Bilancio in forma abbreviata) </a:t>
            </a:r>
          </a:p>
          <a:p>
            <a:pPr eaLnBrk="1" hangingPunct="1">
              <a:spcBef>
                <a:spcPct val="0"/>
              </a:spcBef>
              <a:defRPr/>
            </a:pPr>
            <a:endParaRPr lang="it-IT" altLang="en-US" sz="1800" dirty="0">
              <a:latin typeface="Book Antiqua" panose="02040602050305030304" pitchFamily="18" charset="0"/>
            </a:endParaRPr>
          </a:p>
          <a:p>
            <a:pPr eaLnBrk="1" hangingPunct="1">
              <a:spcBef>
                <a:spcPct val="0"/>
              </a:spcBef>
              <a:defRPr/>
            </a:pPr>
            <a:r>
              <a:rPr lang="it-IT" altLang="en-US" sz="1800" dirty="0">
                <a:latin typeface="Book Antiqua" panose="02040602050305030304" pitchFamily="18" charset="0"/>
              </a:rPr>
              <a:t>Art. 2435-ter</a:t>
            </a:r>
          </a:p>
          <a:p>
            <a:pPr marL="0" indent="0" eaLnBrk="1" hangingPunct="1">
              <a:spcBef>
                <a:spcPct val="0"/>
              </a:spcBef>
              <a:buFontTx/>
              <a:buNone/>
              <a:defRPr/>
            </a:pPr>
            <a:r>
              <a:rPr lang="it-IT" altLang="en-US" sz="1800" dirty="0">
                <a:latin typeface="Book Antiqua" panose="02040602050305030304" pitchFamily="18" charset="0"/>
              </a:rPr>
              <a:t>(Bilancio delle micro-imprese)</a:t>
            </a:r>
          </a:p>
        </p:txBody>
      </p:sp>
    </p:spTree>
    <p:extLst>
      <p:ext uri="{BB962C8B-B14F-4D97-AF65-F5344CB8AC3E}">
        <p14:creationId xmlns:p14="http://schemas.microsoft.com/office/powerpoint/2010/main" val="38944568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43001" y="1052512"/>
            <a:ext cx="1232297" cy="49482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1350" dirty="0">
                <a:solidFill>
                  <a:schemeClr val="tx1"/>
                </a:solidFill>
                <a:latin typeface="Book Antiqua" pitchFamily="18" charset="0"/>
                <a:ea typeface="ＭＳ Ｐゴシック" charset="-128"/>
              </a:rPr>
              <a:t>Bilancio in forma abbreviata </a:t>
            </a:r>
          </a:p>
          <a:p>
            <a:pPr algn="ctr" eaLnBrk="1" hangingPunct="1">
              <a:defRPr/>
            </a:pPr>
            <a:endParaRPr lang="it-IT" sz="1350" dirty="0">
              <a:solidFill>
                <a:srgbClr val="FF0000"/>
              </a:solidFill>
              <a:latin typeface="Book Antiqua" pitchFamily="18" charset="0"/>
              <a:ea typeface="ＭＳ Ｐゴシック" charset="-128"/>
            </a:endParaRPr>
          </a:p>
        </p:txBody>
      </p:sp>
      <p:sp>
        <p:nvSpPr>
          <p:cNvPr id="53251" name="AutoShape 15"/>
          <p:cNvSpPr>
            <a:spLocks/>
          </p:cNvSpPr>
          <p:nvPr/>
        </p:nvSpPr>
        <p:spPr bwMode="auto">
          <a:xfrm>
            <a:off x="2268141" y="1052514"/>
            <a:ext cx="375047" cy="4845844"/>
          </a:xfrm>
          <a:prstGeom prst="leftBrace">
            <a:avLst>
              <a:gd name="adj1" fmla="val 58382"/>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53252" name="AutoShape 15"/>
          <p:cNvSpPr>
            <a:spLocks/>
          </p:cNvSpPr>
          <p:nvPr/>
        </p:nvSpPr>
        <p:spPr bwMode="auto">
          <a:xfrm>
            <a:off x="4371976" y="4027885"/>
            <a:ext cx="221456" cy="1890713"/>
          </a:xfrm>
          <a:prstGeom prst="leftBrace">
            <a:avLst>
              <a:gd name="adj1" fmla="val 58261"/>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53253" name="AutoShape 15"/>
          <p:cNvSpPr>
            <a:spLocks/>
          </p:cNvSpPr>
          <p:nvPr/>
        </p:nvSpPr>
        <p:spPr bwMode="auto">
          <a:xfrm>
            <a:off x="4349355" y="1056085"/>
            <a:ext cx="244078" cy="1241822"/>
          </a:xfrm>
          <a:prstGeom prst="leftBrace">
            <a:avLst>
              <a:gd name="adj1" fmla="val 58321"/>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53255" name="Rettangolo 2"/>
          <p:cNvSpPr>
            <a:spLocks noChangeArrowheads="1"/>
          </p:cNvSpPr>
          <p:nvPr/>
        </p:nvSpPr>
        <p:spPr bwMode="auto">
          <a:xfrm>
            <a:off x="4580335" y="4027886"/>
            <a:ext cx="3429000" cy="1962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350">
                <a:latin typeface="Book Antiqua" panose="02040602050305030304" pitchFamily="18" charset="0"/>
              </a:rPr>
              <a:t>Stato Patrimoniale</a:t>
            </a:r>
          </a:p>
          <a:p>
            <a:pPr eaLnBrk="1" hangingPunct="1">
              <a:spcBef>
                <a:spcPct val="0"/>
              </a:spcBef>
            </a:pPr>
            <a:endParaRPr lang="it-IT" altLang="en-US" sz="1350">
              <a:latin typeface="Book Antiqua" panose="02040602050305030304" pitchFamily="18" charset="0"/>
            </a:endParaRPr>
          </a:p>
          <a:p>
            <a:pPr eaLnBrk="1" hangingPunct="1">
              <a:spcBef>
                <a:spcPct val="0"/>
              </a:spcBef>
            </a:pPr>
            <a:r>
              <a:rPr lang="it-IT" altLang="en-US" sz="1350">
                <a:latin typeface="Book Antiqua" panose="02040602050305030304" pitchFamily="18" charset="0"/>
              </a:rPr>
              <a:t>Conto economico</a:t>
            </a:r>
          </a:p>
          <a:p>
            <a:pPr eaLnBrk="1" hangingPunct="1">
              <a:spcBef>
                <a:spcPct val="0"/>
              </a:spcBef>
            </a:pPr>
            <a:endParaRPr lang="it-IT" altLang="en-US" sz="1350">
              <a:latin typeface="Book Antiqua" panose="02040602050305030304" pitchFamily="18" charset="0"/>
            </a:endParaRPr>
          </a:p>
          <a:p>
            <a:pPr eaLnBrk="1" hangingPunct="1">
              <a:spcBef>
                <a:spcPct val="0"/>
              </a:spcBef>
            </a:pPr>
            <a:r>
              <a:rPr lang="it-IT" altLang="en-US" sz="1350">
                <a:latin typeface="Book Antiqua" panose="02040602050305030304" pitchFamily="18" charset="0"/>
              </a:rPr>
              <a:t>Rendiconto finanziario</a:t>
            </a:r>
          </a:p>
          <a:p>
            <a:pPr eaLnBrk="1" hangingPunct="1">
              <a:spcBef>
                <a:spcPct val="0"/>
              </a:spcBef>
            </a:pPr>
            <a:endParaRPr lang="it-IT" altLang="en-US" sz="1350">
              <a:latin typeface="Book Antiqua" panose="02040602050305030304" pitchFamily="18" charset="0"/>
            </a:endParaRPr>
          </a:p>
          <a:p>
            <a:pPr eaLnBrk="1" hangingPunct="1">
              <a:spcBef>
                <a:spcPct val="0"/>
              </a:spcBef>
            </a:pPr>
            <a:r>
              <a:rPr lang="it-IT" altLang="en-US" sz="1350">
                <a:latin typeface="Book Antiqua" panose="02040602050305030304" pitchFamily="18" charset="0"/>
              </a:rPr>
              <a:t>Nota integrativa</a:t>
            </a:r>
          </a:p>
          <a:p>
            <a:pPr eaLnBrk="1" hangingPunct="1">
              <a:spcBef>
                <a:spcPct val="0"/>
              </a:spcBef>
            </a:pPr>
            <a:endParaRPr lang="it-IT" altLang="en-US" sz="1350">
              <a:latin typeface="Book Antiqua" panose="02040602050305030304" pitchFamily="18" charset="0"/>
            </a:endParaRPr>
          </a:p>
          <a:p>
            <a:pPr eaLnBrk="1" hangingPunct="1">
              <a:spcBef>
                <a:spcPct val="0"/>
              </a:spcBef>
            </a:pPr>
            <a:r>
              <a:rPr lang="it-IT" altLang="en-US" sz="1350">
                <a:latin typeface="Book Antiqua" panose="02040602050305030304" pitchFamily="18" charset="0"/>
              </a:rPr>
              <a:t>Relazione sulla gestione</a:t>
            </a:r>
          </a:p>
        </p:txBody>
      </p:sp>
      <p:sp>
        <p:nvSpPr>
          <p:cNvPr id="53256" name="Rettangolo 8"/>
          <p:cNvSpPr>
            <a:spLocks noChangeArrowheads="1"/>
          </p:cNvSpPr>
          <p:nvPr/>
        </p:nvSpPr>
        <p:spPr bwMode="auto">
          <a:xfrm>
            <a:off x="2643189" y="4730354"/>
            <a:ext cx="1579960"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350">
                <a:latin typeface="Book Antiqua" panose="02040602050305030304" pitchFamily="18" charset="0"/>
              </a:rPr>
              <a:t>Quali documenti interessa</a:t>
            </a:r>
          </a:p>
        </p:txBody>
      </p:sp>
      <p:sp>
        <p:nvSpPr>
          <p:cNvPr id="53257" name="Rettangolo 12"/>
          <p:cNvSpPr>
            <a:spLocks noChangeArrowheads="1"/>
          </p:cNvSpPr>
          <p:nvPr/>
        </p:nvSpPr>
        <p:spPr bwMode="auto">
          <a:xfrm>
            <a:off x="2643189" y="1423989"/>
            <a:ext cx="157996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350">
                <a:latin typeface="Book Antiqua" panose="02040602050305030304" pitchFamily="18" charset="0"/>
              </a:rPr>
              <a:t>Disciplina di riferimento</a:t>
            </a:r>
          </a:p>
        </p:txBody>
      </p:sp>
      <p:sp>
        <p:nvSpPr>
          <p:cNvPr id="53258" name="Rettangolo 13"/>
          <p:cNvSpPr>
            <a:spLocks noChangeArrowheads="1"/>
          </p:cNvSpPr>
          <p:nvPr/>
        </p:nvSpPr>
        <p:spPr bwMode="auto">
          <a:xfrm>
            <a:off x="2646760" y="3001567"/>
            <a:ext cx="157995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350">
                <a:latin typeface="Book Antiqua" panose="02040602050305030304" pitchFamily="18" charset="0"/>
              </a:rPr>
              <a:t>Quali imprese riguarda</a:t>
            </a:r>
          </a:p>
        </p:txBody>
      </p:sp>
      <p:sp>
        <p:nvSpPr>
          <p:cNvPr id="53259" name="AutoShape 15"/>
          <p:cNvSpPr>
            <a:spLocks/>
          </p:cNvSpPr>
          <p:nvPr/>
        </p:nvSpPr>
        <p:spPr bwMode="auto">
          <a:xfrm>
            <a:off x="4377929" y="2619376"/>
            <a:ext cx="200025" cy="1226344"/>
          </a:xfrm>
          <a:prstGeom prst="leftBrace">
            <a:avLst>
              <a:gd name="adj1" fmla="val 58272"/>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53260" name="Rettangolo 15"/>
          <p:cNvSpPr>
            <a:spLocks noChangeArrowheads="1"/>
          </p:cNvSpPr>
          <p:nvPr/>
        </p:nvSpPr>
        <p:spPr bwMode="auto">
          <a:xfrm>
            <a:off x="4599386" y="2726531"/>
            <a:ext cx="34016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indent="-17938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350">
                <a:latin typeface="Book Antiqua" panose="02040602050305030304" pitchFamily="18" charset="0"/>
              </a:rPr>
              <a:t>Le imprese minori</a:t>
            </a:r>
          </a:p>
          <a:p>
            <a:pPr eaLnBrk="1" hangingPunct="1">
              <a:spcBef>
                <a:spcPct val="0"/>
              </a:spcBef>
            </a:pPr>
            <a:endParaRPr lang="it-IT" altLang="en-US" sz="1350">
              <a:latin typeface="Book Antiqua" panose="02040602050305030304" pitchFamily="18" charset="0"/>
            </a:endParaRPr>
          </a:p>
          <a:p>
            <a:pPr eaLnBrk="1" hangingPunct="1">
              <a:spcBef>
                <a:spcPct val="0"/>
              </a:spcBef>
            </a:pPr>
            <a:endParaRPr lang="it-IT" altLang="en-US" sz="1350">
              <a:latin typeface="Book Antiqua" panose="02040602050305030304" pitchFamily="18" charset="0"/>
            </a:endParaRPr>
          </a:p>
          <a:p>
            <a:pPr eaLnBrk="1" hangingPunct="1">
              <a:spcBef>
                <a:spcPct val="0"/>
              </a:spcBef>
            </a:pPr>
            <a:r>
              <a:rPr lang="it-IT" altLang="en-US" sz="1350">
                <a:latin typeface="Book Antiqua" panose="02040602050305030304" pitchFamily="18" charset="0"/>
              </a:rPr>
              <a:t>Le micro-imprese</a:t>
            </a:r>
          </a:p>
        </p:txBody>
      </p:sp>
      <p:sp>
        <p:nvSpPr>
          <p:cNvPr id="13" name="Rettangolo 15"/>
          <p:cNvSpPr>
            <a:spLocks noChangeArrowheads="1"/>
          </p:cNvSpPr>
          <p:nvPr/>
        </p:nvSpPr>
        <p:spPr bwMode="auto">
          <a:xfrm>
            <a:off x="4577954" y="1160860"/>
            <a:ext cx="2694384" cy="1131079"/>
          </a:xfrm>
          <a:prstGeom prst="rect">
            <a:avLst/>
          </a:prstGeom>
          <a:noFill/>
          <a:ln>
            <a:noFill/>
          </a:ln>
        </p:spPr>
        <p:txBody>
          <a:bodyPr>
            <a:spAutoFit/>
          </a:bodyPr>
          <a:lstStyle>
            <a:lvl1pPr marL="179388" indent="-179388">
              <a:spcBef>
                <a:spcPct val="20000"/>
              </a:spcBef>
              <a:buChar char="•"/>
              <a:defRPr sz="3200">
                <a:solidFill>
                  <a:schemeClr val="tx1"/>
                </a:solidFill>
                <a:latin typeface="Arial" panose="020B0604020202020204" pitchFamily="34" charset="0"/>
                <a:ea typeface="ＭＳ Ｐゴシック"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defRPr/>
            </a:pPr>
            <a:r>
              <a:rPr lang="it-IT" altLang="en-US" sz="1350" dirty="0">
                <a:latin typeface="Book Antiqua" panose="02040602050305030304" pitchFamily="18" charset="0"/>
              </a:rPr>
              <a:t>Art. 2435-bis </a:t>
            </a:r>
          </a:p>
          <a:p>
            <a:pPr marL="0" indent="0">
              <a:spcBef>
                <a:spcPct val="0"/>
              </a:spcBef>
              <a:buNone/>
              <a:defRPr/>
            </a:pPr>
            <a:r>
              <a:rPr lang="it-IT" altLang="en-US" sz="1350" dirty="0">
                <a:latin typeface="Book Antiqua" panose="02040602050305030304" pitchFamily="18" charset="0"/>
              </a:rPr>
              <a:t>(Bilancio in forma abbreviata) </a:t>
            </a:r>
          </a:p>
          <a:p>
            <a:pPr eaLnBrk="1" hangingPunct="1">
              <a:spcBef>
                <a:spcPct val="0"/>
              </a:spcBef>
              <a:defRPr/>
            </a:pPr>
            <a:endParaRPr lang="it-IT" altLang="en-US" sz="1350" dirty="0">
              <a:latin typeface="Book Antiqua" panose="02040602050305030304" pitchFamily="18" charset="0"/>
            </a:endParaRPr>
          </a:p>
          <a:p>
            <a:pPr eaLnBrk="1" hangingPunct="1">
              <a:spcBef>
                <a:spcPct val="0"/>
              </a:spcBef>
              <a:defRPr/>
            </a:pPr>
            <a:r>
              <a:rPr lang="it-IT" altLang="en-US" sz="1350" dirty="0">
                <a:latin typeface="Book Antiqua" panose="02040602050305030304" pitchFamily="18" charset="0"/>
              </a:rPr>
              <a:t>Art. 2435-ter</a:t>
            </a:r>
          </a:p>
          <a:p>
            <a:pPr marL="0" indent="0">
              <a:spcBef>
                <a:spcPct val="0"/>
              </a:spcBef>
              <a:buNone/>
              <a:defRPr/>
            </a:pPr>
            <a:r>
              <a:rPr lang="it-IT" altLang="en-US" sz="1350" dirty="0">
                <a:latin typeface="Book Antiqua" panose="02040602050305030304" pitchFamily="18" charset="0"/>
              </a:rPr>
              <a:t>(Bilancio delle micro-imprese)</a:t>
            </a:r>
          </a:p>
        </p:txBody>
      </p:sp>
      <p:sp>
        <p:nvSpPr>
          <p:cNvPr id="3" name="Segnaposto numero diapositiva 2"/>
          <p:cNvSpPr>
            <a:spLocks noGrp="1"/>
          </p:cNvSpPr>
          <p:nvPr>
            <p:ph type="sldNum" sz="quarter" idx="12"/>
          </p:nvPr>
        </p:nvSpPr>
        <p:spPr/>
        <p:txBody>
          <a:bodyPr/>
          <a:lstStyle/>
          <a:p>
            <a:pPr>
              <a:defRPr/>
            </a:pPr>
            <a:fld id="{25EDE6B3-14F1-4580-A8E8-70722D036275}" type="slidenum">
              <a:rPr lang="it-IT" altLang="en-US" smtClean="0"/>
              <a:pPr>
                <a:defRPr/>
              </a:pPr>
              <a:t>45</a:t>
            </a:fld>
            <a:endParaRPr lang="it-IT" altLang="en-US"/>
          </a:p>
        </p:txBody>
      </p:sp>
    </p:spTree>
    <p:extLst>
      <p:ext uri="{BB962C8B-B14F-4D97-AF65-F5344CB8AC3E}">
        <p14:creationId xmlns:p14="http://schemas.microsoft.com/office/powerpoint/2010/main" val="1195281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Gruppo 29"/>
          <p:cNvGrpSpPr>
            <a:grpSpLocks/>
          </p:cNvGrpSpPr>
          <p:nvPr/>
        </p:nvGrpSpPr>
        <p:grpSpPr bwMode="auto">
          <a:xfrm>
            <a:off x="1839517" y="1553766"/>
            <a:ext cx="5464969" cy="4071938"/>
            <a:chOff x="928662" y="928670"/>
            <a:chExt cx="7286676" cy="5429288"/>
          </a:xfrm>
        </p:grpSpPr>
        <p:sp>
          <p:nvSpPr>
            <p:cNvPr id="29" name="Rettangolo 28"/>
            <p:cNvSpPr/>
            <p:nvPr/>
          </p:nvSpPr>
          <p:spPr>
            <a:xfrm>
              <a:off x="928662" y="3857627"/>
              <a:ext cx="7286676" cy="2500331"/>
            </a:xfrm>
            <a:prstGeom prst="rect">
              <a:avLst/>
            </a:prstGeom>
            <a:solidFill>
              <a:srgbClr val="E6EDF6"/>
            </a:solidFill>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it-IT" sz="1500" b="1" dirty="0">
                  <a:solidFill>
                    <a:schemeClr val="tx1"/>
                  </a:solidFill>
                  <a:latin typeface="Book Antiqua" pitchFamily="18" charset="0"/>
                </a:rPr>
                <a:t>Due di questi tre parametri dimensionali non </a:t>
              </a:r>
            </a:p>
            <a:p>
              <a:pPr algn="ctr">
                <a:defRPr/>
              </a:pPr>
              <a:r>
                <a:rPr lang="it-IT" sz="1500" b="1" dirty="0">
                  <a:solidFill>
                    <a:schemeClr val="tx1"/>
                  </a:solidFill>
                  <a:latin typeface="Book Antiqua" pitchFamily="18" charset="0"/>
                </a:rPr>
                <a:t>devono essere superati per due esercizi consecutivi</a:t>
              </a:r>
            </a:p>
          </p:txBody>
        </p:sp>
        <p:sp>
          <p:nvSpPr>
            <p:cNvPr id="4" name="Rettangolo 3"/>
            <p:cNvSpPr/>
            <p:nvPr/>
          </p:nvSpPr>
          <p:spPr>
            <a:xfrm>
              <a:off x="1643042" y="928670"/>
              <a:ext cx="5857916" cy="714380"/>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500" b="1" dirty="0">
                  <a:solidFill>
                    <a:schemeClr val="tx1"/>
                  </a:solidFill>
                  <a:latin typeface="Book Antiqua" pitchFamily="18" charset="0"/>
                </a:rPr>
                <a:t>Impresa minore</a:t>
              </a:r>
            </a:p>
          </p:txBody>
        </p:sp>
        <p:sp>
          <p:nvSpPr>
            <p:cNvPr id="5" name="Rettangolo 4"/>
            <p:cNvSpPr/>
            <p:nvPr/>
          </p:nvSpPr>
          <p:spPr>
            <a:xfrm>
              <a:off x="1285851" y="2285991"/>
              <a:ext cx="6572296" cy="714380"/>
            </a:xfrm>
            <a:prstGeom prst="rect">
              <a:avLst/>
            </a:prstGeom>
            <a:solidFill>
              <a:srgbClr val="E6EDF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500" b="1" dirty="0">
                  <a:solidFill>
                    <a:schemeClr val="tx1"/>
                  </a:solidFill>
                  <a:latin typeface="Book Antiqua" pitchFamily="18" charset="0"/>
                </a:rPr>
                <a:t>Non ha emesso titoli negoziati </a:t>
              </a:r>
            </a:p>
            <a:p>
              <a:pPr algn="ctr">
                <a:defRPr/>
              </a:pPr>
              <a:r>
                <a:rPr lang="it-IT" sz="1500" b="1" dirty="0">
                  <a:solidFill>
                    <a:schemeClr val="tx1"/>
                  </a:solidFill>
                  <a:latin typeface="Book Antiqua" pitchFamily="18" charset="0"/>
                </a:rPr>
                <a:t>sui mercati regolamentati</a:t>
              </a:r>
            </a:p>
          </p:txBody>
        </p:sp>
        <p:cxnSp>
          <p:nvCxnSpPr>
            <p:cNvPr id="13" name="Connettore 1 12"/>
            <p:cNvCxnSpPr/>
            <p:nvPr/>
          </p:nvCxnSpPr>
          <p:spPr>
            <a:xfrm rot="5400000">
              <a:off x="2035951" y="3820321"/>
              <a:ext cx="785819" cy="3175"/>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4" name="Connettore 1 13"/>
            <p:cNvCxnSpPr/>
            <p:nvPr/>
          </p:nvCxnSpPr>
          <p:spPr>
            <a:xfrm rot="5400000">
              <a:off x="6323024" y="3821115"/>
              <a:ext cx="785819"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2428859" y="3428999"/>
              <a:ext cx="4286280"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0" name="Connettore 1 19"/>
            <p:cNvCxnSpPr/>
            <p:nvPr/>
          </p:nvCxnSpPr>
          <p:spPr>
            <a:xfrm rot="5400000">
              <a:off x="3964777" y="3607595"/>
              <a:ext cx="1214445" cy="3175"/>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1" name="Connettore 1 20"/>
            <p:cNvCxnSpPr>
              <a:endCxn id="5" idx="0"/>
            </p:cNvCxnSpPr>
            <p:nvPr/>
          </p:nvCxnSpPr>
          <p:spPr>
            <a:xfrm rot="5400000">
              <a:off x="4251322" y="1963727"/>
              <a:ext cx="642941"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6" name="Rettangolo 25"/>
            <p:cNvSpPr/>
            <p:nvPr/>
          </p:nvSpPr>
          <p:spPr>
            <a:xfrm>
              <a:off x="1428727" y="4214818"/>
              <a:ext cx="2000264" cy="1071569"/>
            </a:xfrm>
            <a:prstGeom prst="rect">
              <a:avLst/>
            </a:prstGeom>
            <a:solidFill>
              <a:srgbClr val="FFFFCC"/>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1200" b="1" dirty="0">
                  <a:solidFill>
                    <a:schemeClr val="tx1"/>
                  </a:solidFill>
                  <a:latin typeface="Book Antiqua" pitchFamily="18" charset="0"/>
                  <a:ea typeface="ＭＳ Ｐゴシック" charset="-128"/>
                </a:rPr>
                <a:t>Totale </a:t>
              </a:r>
              <a:r>
                <a:rPr lang="it-IT" sz="1200" b="1" dirty="0" err="1">
                  <a:solidFill>
                    <a:schemeClr val="tx1"/>
                  </a:solidFill>
                  <a:latin typeface="Book Antiqua" pitchFamily="18" charset="0"/>
                  <a:ea typeface="ＭＳ Ｐゴシック" charset="-128"/>
                </a:rPr>
                <a:t>dell</a:t>
              </a:r>
              <a:r>
                <a:rPr lang="ja-JP" altLang="it-IT" sz="1200" b="1" dirty="0">
                  <a:solidFill>
                    <a:schemeClr val="tx1"/>
                  </a:solidFill>
                  <a:latin typeface="Book Antiqua" pitchFamily="18" charset="0"/>
                  <a:ea typeface="ＭＳ Ｐゴシック" charset="-128"/>
                </a:rPr>
                <a:t>’</a:t>
              </a:r>
              <a:r>
                <a:rPr lang="it-IT" altLang="ja-JP" sz="1200" b="1" dirty="0">
                  <a:solidFill>
                    <a:schemeClr val="tx1"/>
                  </a:solidFill>
                  <a:latin typeface="Book Antiqua" pitchFamily="18" charset="0"/>
                  <a:ea typeface="ＭＳ Ｐゴシック" charset="-128"/>
                </a:rPr>
                <a:t>attivo</a:t>
              </a:r>
            </a:p>
            <a:p>
              <a:pPr algn="ctr" eaLnBrk="1" hangingPunct="1">
                <a:defRPr/>
              </a:pPr>
              <a:r>
                <a:rPr lang="it-IT" sz="1200" b="1" dirty="0">
                  <a:solidFill>
                    <a:schemeClr val="tx1"/>
                  </a:solidFill>
                  <a:latin typeface="Book Antiqua" pitchFamily="18" charset="0"/>
                  <a:ea typeface="ＭＳ Ｐゴシック" charset="-128"/>
                </a:rPr>
                <a:t>€ 5,5 mln</a:t>
              </a:r>
            </a:p>
          </p:txBody>
        </p:sp>
        <p:sp>
          <p:nvSpPr>
            <p:cNvPr id="27" name="Rettangolo 26"/>
            <p:cNvSpPr/>
            <p:nvPr/>
          </p:nvSpPr>
          <p:spPr>
            <a:xfrm>
              <a:off x="3571867" y="4214818"/>
              <a:ext cx="2000264" cy="1071569"/>
            </a:xfrm>
            <a:prstGeom prst="rect">
              <a:avLst/>
            </a:prstGeom>
            <a:solidFill>
              <a:srgbClr val="FFFFCC"/>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1200" b="1" dirty="0">
                  <a:solidFill>
                    <a:schemeClr val="tx1"/>
                  </a:solidFill>
                  <a:latin typeface="Book Antiqua" pitchFamily="18" charset="0"/>
                  <a:ea typeface="ＭＳ Ｐゴシック" charset="-128"/>
                </a:rPr>
                <a:t>Ricavi delle vendite e delle prestazioni </a:t>
              </a:r>
            </a:p>
            <a:p>
              <a:pPr algn="ctr" eaLnBrk="1" hangingPunct="1">
                <a:defRPr/>
              </a:pPr>
              <a:r>
                <a:rPr lang="it-IT" sz="1200" b="1" dirty="0">
                  <a:solidFill>
                    <a:schemeClr val="tx1"/>
                  </a:solidFill>
                  <a:latin typeface="Book Antiqua" pitchFamily="18" charset="0"/>
                  <a:ea typeface="ＭＳ Ｐゴシック" charset="-128"/>
                </a:rPr>
                <a:t>€ 11 mln</a:t>
              </a:r>
            </a:p>
          </p:txBody>
        </p:sp>
        <p:sp>
          <p:nvSpPr>
            <p:cNvPr id="28" name="Rettangolo 27"/>
            <p:cNvSpPr/>
            <p:nvPr/>
          </p:nvSpPr>
          <p:spPr>
            <a:xfrm>
              <a:off x="5715007" y="4214818"/>
              <a:ext cx="2000264" cy="1071569"/>
            </a:xfrm>
            <a:prstGeom prst="rect">
              <a:avLst/>
            </a:prstGeom>
            <a:solidFill>
              <a:srgbClr val="FFFFCC"/>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200" b="1" dirty="0">
                  <a:solidFill>
                    <a:schemeClr val="tx1"/>
                  </a:solidFill>
                  <a:latin typeface="Book Antiqua" pitchFamily="18" charset="0"/>
                </a:rPr>
                <a:t>Numero medio </a:t>
              </a:r>
            </a:p>
            <a:p>
              <a:pPr algn="ctr">
                <a:defRPr/>
              </a:pPr>
              <a:r>
                <a:rPr lang="it-IT" sz="1200" b="1" dirty="0">
                  <a:solidFill>
                    <a:schemeClr val="tx1"/>
                  </a:solidFill>
                  <a:latin typeface="Book Antiqua" pitchFamily="18" charset="0"/>
                </a:rPr>
                <a:t>dei dipendenti</a:t>
              </a:r>
            </a:p>
            <a:p>
              <a:pPr algn="ctr">
                <a:defRPr/>
              </a:pPr>
              <a:r>
                <a:rPr lang="it-IT" sz="1200" b="1" dirty="0">
                  <a:solidFill>
                    <a:schemeClr val="tx1"/>
                  </a:solidFill>
                  <a:latin typeface="Book Antiqua" pitchFamily="18" charset="0"/>
                </a:rPr>
                <a:t>50</a:t>
              </a:r>
            </a:p>
          </p:txBody>
        </p:sp>
      </p:grpSp>
      <p:sp>
        <p:nvSpPr>
          <p:cNvPr id="54275" name="CasellaDiTesto 30"/>
          <p:cNvSpPr txBox="1">
            <a:spLocks noChangeArrowheads="1"/>
          </p:cNvSpPr>
          <p:nvPr/>
        </p:nvSpPr>
        <p:spPr bwMode="auto">
          <a:xfrm>
            <a:off x="1303736" y="910829"/>
            <a:ext cx="653653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it-IT" altLang="en-US" sz="1650" b="1">
                <a:latin typeface="Book Antiqua" panose="02040602050305030304" pitchFamily="18" charset="0"/>
              </a:rPr>
              <a:t>Chi e quando può redigere il bilancio in forma abbreviata</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46</a:t>
            </a:fld>
            <a:endParaRPr lang="it-IT" altLang="en-US"/>
          </a:p>
        </p:txBody>
      </p:sp>
    </p:spTree>
    <p:extLst>
      <p:ext uri="{BB962C8B-B14F-4D97-AF65-F5344CB8AC3E}">
        <p14:creationId xmlns:p14="http://schemas.microsoft.com/office/powerpoint/2010/main" val="4453931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43000" y="857250"/>
            <a:ext cx="1125141" cy="4839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350" dirty="0">
                <a:solidFill>
                  <a:schemeClr val="tx1"/>
                </a:solidFill>
                <a:latin typeface="Book Antiqua" pitchFamily="18" charset="0"/>
              </a:rPr>
              <a:t>Stato Patrimoniale in forma abbreviata</a:t>
            </a:r>
          </a:p>
        </p:txBody>
      </p:sp>
      <p:sp>
        <p:nvSpPr>
          <p:cNvPr id="55299" name="AutoShape 15"/>
          <p:cNvSpPr>
            <a:spLocks/>
          </p:cNvSpPr>
          <p:nvPr/>
        </p:nvSpPr>
        <p:spPr bwMode="auto">
          <a:xfrm>
            <a:off x="2214564" y="964407"/>
            <a:ext cx="421481" cy="4618435"/>
          </a:xfrm>
          <a:prstGeom prst="leftBrace">
            <a:avLst>
              <a:gd name="adj1" fmla="val 58339"/>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graphicFrame>
        <p:nvGraphicFramePr>
          <p:cNvPr id="4" name="Tabella 3"/>
          <p:cNvGraphicFramePr>
            <a:graphicFrameLocks noGrp="1"/>
          </p:cNvGraphicFramePr>
          <p:nvPr>
            <p:extLst>
              <p:ext uri="{D42A27DB-BD31-4B8C-83A1-F6EECF244321}">
                <p14:modId xmlns:p14="http://schemas.microsoft.com/office/powerpoint/2010/main" val="1383781504"/>
              </p:ext>
            </p:extLst>
          </p:nvPr>
        </p:nvGraphicFramePr>
        <p:xfrm>
          <a:off x="2482455" y="1107282"/>
          <a:ext cx="5479257" cy="4475561"/>
        </p:xfrm>
        <a:graphic>
          <a:graphicData uri="http://schemas.openxmlformats.org/drawingml/2006/table">
            <a:tbl>
              <a:tblPr/>
              <a:tblGrid>
                <a:gridCol w="1041473">
                  <a:extLst>
                    <a:ext uri="{9D8B030D-6E8A-4147-A177-3AD203B41FA5}">
                      <a16:colId xmlns:a16="http://schemas.microsoft.com/office/drawing/2014/main" val="20000"/>
                    </a:ext>
                  </a:extLst>
                </a:gridCol>
                <a:gridCol w="1588807">
                  <a:extLst>
                    <a:ext uri="{9D8B030D-6E8A-4147-A177-3AD203B41FA5}">
                      <a16:colId xmlns:a16="http://schemas.microsoft.com/office/drawing/2014/main" val="20001"/>
                    </a:ext>
                  </a:extLst>
                </a:gridCol>
                <a:gridCol w="2848977">
                  <a:extLst>
                    <a:ext uri="{9D8B030D-6E8A-4147-A177-3AD203B41FA5}">
                      <a16:colId xmlns:a16="http://schemas.microsoft.com/office/drawing/2014/main" val="20002"/>
                    </a:ext>
                  </a:extLst>
                </a:gridCol>
              </a:tblGrid>
              <a:tr h="367485">
                <a:tc gridSpan="3">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defRPr/>
                      </a:pPr>
                      <a:r>
                        <a:rPr kumimoji="0" lang="it-IT" sz="1300" b="0" i="0" u="none" strike="noStrike" cap="none" normalizeH="0" baseline="0" dirty="0">
                          <a:ln>
                            <a:noFill/>
                          </a:ln>
                          <a:solidFill>
                            <a:schemeClr val="tx1"/>
                          </a:solidFill>
                          <a:effectLst/>
                          <a:latin typeface="Book Antiqua" pitchFamily="18" charset="0"/>
                          <a:ea typeface="ＭＳ Ｐゴシック" charset="-128"/>
                          <a:cs typeface="Arial" pitchFamily="34" charset="0"/>
                        </a:rPr>
                        <a:t>Sono previsti due </a:t>
                      </a:r>
                      <a:r>
                        <a:rPr kumimoji="0" lang="it-IT" sz="1300" b="1" i="0" u="none" strike="noStrike" cap="none" normalizeH="0" baseline="0" dirty="0">
                          <a:ln>
                            <a:noFill/>
                          </a:ln>
                          <a:solidFill>
                            <a:schemeClr val="tx1"/>
                          </a:solidFill>
                          <a:effectLst/>
                          <a:latin typeface="Book Antiqua" pitchFamily="18" charset="0"/>
                          <a:ea typeface="ＭＳ Ｐゴシック" charset="-128"/>
                          <a:cs typeface="Arial" pitchFamily="34" charset="0"/>
                        </a:rPr>
                        <a:t>obblighi </a:t>
                      </a:r>
                      <a:r>
                        <a:rPr kumimoji="0" lang="it-IT" sz="1300" b="0" i="0" u="none" strike="noStrike" cap="none" normalizeH="0" baseline="0" dirty="0">
                          <a:ln>
                            <a:noFill/>
                          </a:ln>
                          <a:solidFill>
                            <a:schemeClr val="tx1"/>
                          </a:solidFill>
                          <a:effectLst/>
                          <a:latin typeface="Book Antiqua" pitchFamily="18" charset="0"/>
                          <a:ea typeface="ＭＳ Ｐゴシック" charset="-128"/>
                          <a:cs typeface="Arial" pitchFamily="34" charset="0"/>
                        </a:rPr>
                        <a:t>e due </a:t>
                      </a:r>
                      <a:r>
                        <a:rPr kumimoji="0" lang="it-IT" sz="1300" b="1" i="0" u="none" strike="noStrike" cap="none" normalizeH="0" baseline="0" dirty="0">
                          <a:ln>
                            <a:noFill/>
                          </a:ln>
                          <a:solidFill>
                            <a:schemeClr val="tx1"/>
                          </a:solidFill>
                          <a:effectLst/>
                          <a:latin typeface="Book Antiqua" pitchFamily="18" charset="0"/>
                          <a:ea typeface="ＭＳ Ｐゴシック" charset="-128"/>
                          <a:cs typeface="Arial" pitchFamily="34" charset="0"/>
                        </a:rPr>
                        <a:t>facoltà</a:t>
                      </a:r>
                      <a:r>
                        <a:rPr kumimoji="0" lang="it-IT" sz="13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(art. 2435 – 2° comma).</a:t>
                      </a:r>
                    </a:p>
                  </a:txBody>
                  <a:tcPr marL="68586" marR="68586" marT="34283" marB="34283" horzOverflow="overflow">
                    <a:lnL>
                      <a:noFill/>
                    </a:lnL>
                    <a:lnR>
                      <a:noFill/>
                    </a:lnR>
                    <a:lnT>
                      <a:noFill/>
                    </a:lnT>
                    <a:lnB>
                      <a:noFill/>
                    </a:lnB>
                    <a:lnTlToBr>
                      <a:noFill/>
                    </a:lnTlToBr>
                    <a:lnBlToTr>
                      <a:noFill/>
                    </a:lnBlToTr>
                    <a:noFill/>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317696">
                <a:tc gridSpan="3">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endParaRPr kumimoji="0" lang="it-IT" sz="800" b="0"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txBody>
                  <a:tcPr marL="68586" marR="68586" marT="34283" marB="34283" horzOverflow="overflow">
                    <a:lnL>
                      <a:noFill/>
                    </a:lnL>
                    <a:lnR>
                      <a:noFill/>
                    </a:lnR>
                    <a:lnT>
                      <a:noFill/>
                    </a:lnT>
                    <a:lnB>
                      <a:noFill/>
                    </a:lnB>
                    <a:lnTlToBr>
                      <a:noFill/>
                    </a:lnTlToBr>
                    <a:lnBlToTr>
                      <a:noFill/>
                    </a:lnBlToTr>
                    <a:noFill/>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1"/>
                  </a:ext>
                </a:extLst>
              </a:tr>
              <a:tr h="273642">
                <a:tc rowSpan="2">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Book Antiqua" pitchFamily="18" charset="0"/>
                          <a:ea typeface="ＭＳ Ｐゴシック" charset="-128"/>
                          <a:cs typeface="Arial" pitchFamily="34" charset="0"/>
                        </a:rPr>
                        <a:t>Obblighi</a:t>
                      </a:r>
                    </a:p>
                  </a:txBody>
                  <a:tcPr marL="68586" marR="68586" marT="34283" marB="34283" anchor="ctr" horzOverflow="overflow">
                    <a:lnL>
                      <a:noFill/>
                    </a:lnL>
                    <a:lnR>
                      <a:noFill/>
                    </a:lnR>
                    <a:lnT>
                      <a:noFill/>
                    </a:lnT>
                    <a:lnB>
                      <a:noFill/>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 typeface="Calibri" pitchFamily="34" charset="0"/>
                        <a:buNone/>
                        <a:tabLst/>
                      </a:pPr>
                      <a:endPar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txBody>
                  <a:tcPr marL="68586" marR="68586" marT="34283" marB="34283"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2"/>
                  </a:ext>
                </a:extLst>
              </a:tr>
              <a:tr h="679857">
                <a:tc vMerge="1">
                  <a:txBody>
                    <a:bodyPr/>
                    <a:lstStyle/>
                    <a:p>
                      <a:endParaRPr lang="it-IT"/>
                    </a:p>
                  </a:txBody>
                  <a:tcPr/>
                </a:tc>
                <a:tc gridSpan="2">
                  <a:txBody>
                    <a:bodyPr/>
                    <a:lstStyle/>
                    <a:p>
                      <a:pPr marL="0" marR="0" lvl="0" indent="0" algn="l" defTabSz="914400" rtl="0" eaLnBrk="1" fontAlgn="base" latinLnBrk="0" hangingPunct="1">
                        <a:lnSpc>
                          <a:spcPct val="100000"/>
                        </a:lnSpc>
                        <a:spcBef>
                          <a:spcPct val="0"/>
                        </a:spcBef>
                        <a:spcAft>
                          <a:spcPct val="0"/>
                        </a:spcAft>
                        <a:buClrTx/>
                        <a:buSzTx/>
                        <a:buFont typeface="Calibri" pitchFamily="34" charset="0"/>
                        <a:buNone/>
                        <a:tabLst/>
                        <a:defRPr/>
                      </a:pPr>
                      <a:endPar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txBody>
                  <a:tcPr marL="68586" marR="68586" marT="34283" marB="34283"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3"/>
                  </a:ext>
                </a:extLst>
              </a:tr>
              <a:tr h="166559">
                <a:tc>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600" b="0" i="0" u="none" strike="noStrike" cap="none" normalizeH="0" baseline="0">
                        <a:ln>
                          <a:noFill/>
                        </a:ln>
                        <a:solidFill>
                          <a:schemeClr val="tx1"/>
                        </a:solidFill>
                        <a:effectLst/>
                        <a:latin typeface="Book Antiqua" pitchFamily="18" charset="0"/>
                        <a:ea typeface="ＭＳ Ｐゴシック" charset="-128"/>
                        <a:cs typeface="Arial" pitchFamily="34" charset="0"/>
                      </a:endParaRPr>
                    </a:p>
                  </a:txBody>
                  <a:tcPr marL="68586" marR="68586" marT="34283" marB="34283" horzOverflow="overflow">
                    <a:lnL>
                      <a:noFill/>
                    </a:lnL>
                    <a:lnR>
                      <a:noFill/>
                    </a:lnR>
                    <a:lnT>
                      <a:noFill/>
                    </a:lnT>
                    <a:lnB>
                      <a:noFill/>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6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txBody>
                  <a:tcPr marL="68586" marR="68586" marT="34283" marB="34283"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4"/>
                  </a:ext>
                </a:extLst>
              </a:tr>
              <a:tr h="475911">
                <a:tc rowSpan="6">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 Facoltà</a:t>
                      </a:r>
                    </a:p>
                  </a:txBody>
                  <a:tcPr marL="68586" marR="68586" marT="34283" marB="34283" anchor="ctr" horzOverflow="overflow">
                    <a:lnL>
                      <a:noFill/>
                    </a:lnL>
                    <a:lnR>
                      <a:noFill/>
                    </a:lnR>
                    <a:lnT>
                      <a:noFill/>
                    </a:lnT>
                    <a:lnB>
                      <a:noFill/>
                    </a:lnB>
                    <a:lnTlToBr>
                      <a:noFill/>
                    </a:lnTlToBr>
                    <a:lnBlToTr>
                      <a:noFill/>
                    </a:lnBlToTr>
                    <a:noFill/>
                  </a:tcPr>
                </a:tc>
                <a:tc rowSpan="5">
                  <a:txBody>
                    <a:bodyPr/>
                    <a:lstStyle/>
                    <a:p>
                      <a:pPr marL="342900" marR="0" lvl="0" indent="-342900" algn="l" defTabSz="914400" rtl="0" eaLnBrk="1" fontAlgn="base" latinLnBrk="0" hangingPunct="1">
                        <a:lnSpc>
                          <a:spcPct val="100000"/>
                        </a:lnSpc>
                        <a:spcBef>
                          <a:spcPct val="0"/>
                        </a:spcBef>
                        <a:spcAft>
                          <a:spcPct val="0"/>
                        </a:spcAft>
                        <a:buClrTx/>
                        <a:buSzTx/>
                        <a:buFont typeface="Calibri" pitchFamily="34" charset="0"/>
                        <a:buAutoNum type="alphaLcParenR"/>
                        <a:tabLst/>
                      </a:pPr>
                      <a:r>
                        <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Le </a:t>
                      </a:r>
                      <a:r>
                        <a:rPr kumimoji="0" lang="it-IT" sz="1300" b="0" i="0" u="none" strike="noStrike" cap="none" normalizeH="0" baseline="0" dirty="0" err="1">
                          <a:ln>
                            <a:noFill/>
                          </a:ln>
                          <a:solidFill>
                            <a:srgbClr val="000000"/>
                          </a:solidFill>
                          <a:effectLst/>
                          <a:latin typeface="Book Antiqua" pitchFamily="18" charset="0"/>
                          <a:ea typeface="ＭＳ Ｐゴシック" charset="-128"/>
                          <a:cs typeface="Arial" pitchFamily="34" charset="0"/>
                        </a:rPr>
                        <a:t>macroclassi</a:t>
                      </a:r>
                      <a:r>
                        <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 </a:t>
                      </a:r>
                      <a:r>
                        <a:rPr kumimoji="0" lang="it-IT" sz="1300" b="0" i="0" u="none" strike="noStrike" cap="none" normalizeH="0" baseline="0" dirty="0" err="1">
                          <a:ln>
                            <a:noFill/>
                          </a:ln>
                          <a:solidFill>
                            <a:srgbClr val="000000"/>
                          </a:solidFill>
                          <a:effectLst/>
                          <a:latin typeface="Book Antiqua" pitchFamily="18" charset="0"/>
                          <a:ea typeface="ＭＳ Ｐゴシック" charset="-128"/>
                          <a:cs typeface="Arial" pitchFamily="34" charset="0"/>
                        </a:rPr>
                        <a:t>dell</a:t>
                      </a:r>
                      <a:r>
                        <a:rPr kumimoji="0" lang="ja-JP" alt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a:t>
                      </a:r>
                      <a:r>
                        <a:rPr kumimoji="0" lang="it-IT" altLang="ja-JP"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attivo</a:t>
                      </a:r>
                      <a:endPar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txBody>
                  <a:tcPr marL="68586" marR="68586" marT="34283" marB="34283" anchor="ctr" horzOverflow="overflow">
                    <a:lnL>
                      <a:noFill/>
                    </a:lnL>
                    <a:lnR>
                      <a:noFill/>
                    </a:lnR>
                    <a:lnT>
                      <a:noFill/>
                    </a:lnT>
                    <a:lnB>
                      <a:noFill/>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Calibri" pitchFamily="34" charset="0"/>
                        <a:buAutoNum type="alphaUcPeriod"/>
                        <a:tabLst/>
                      </a:pPr>
                      <a:r>
                        <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Crediti verso soci per versamenti ancora dovuti</a:t>
                      </a:r>
                    </a:p>
                  </a:txBody>
                  <a:tcPr marL="68586" marR="68586" marT="34283" marB="3428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166559">
                <a:tc vMerge="1">
                  <a:txBody>
                    <a:bodyPr/>
                    <a:lstStyle/>
                    <a:p>
                      <a:endParaRPr lang="it-IT"/>
                    </a:p>
                  </a:txBody>
                  <a:tcPr/>
                </a:tc>
                <a:tc vMerge="1">
                  <a:txBody>
                    <a:bodyPr/>
                    <a:lstStyle/>
                    <a:p>
                      <a:endParaRPr lang="it-IT"/>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6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txBody>
                  <a:tcPr marL="68586" marR="68586" marT="34283" marB="3428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880448">
                <a:tc vMerge="1">
                  <a:txBody>
                    <a:bodyPr/>
                    <a:lstStyle/>
                    <a:p>
                      <a:endParaRPr lang="it-IT"/>
                    </a:p>
                  </a:txBody>
                  <a:tcPr/>
                </a:tc>
                <a:tc vMerge="1">
                  <a:txBody>
                    <a:bodyPr/>
                    <a:lstStyle/>
                    <a:p>
                      <a:endParaRPr lang="it-IT"/>
                    </a:p>
                  </a:txBody>
                  <a:tcPr/>
                </a:tc>
                <a:tc>
                  <a:txBody>
                    <a:bodyPr/>
                    <a:lstStyle/>
                    <a:p>
                      <a:pPr marL="358775" marR="0" lvl="0" indent="0" algn="l" defTabSz="914400" rtl="0" eaLnBrk="1" fontAlgn="base" latinLnBrk="0" hangingPunct="1">
                        <a:lnSpc>
                          <a:spcPct val="100000"/>
                        </a:lnSpc>
                        <a:spcBef>
                          <a:spcPct val="0"/>
                        </a:spcBef>
                        <a:spcAft>
                          <a:spcPct val="0"/>
                        </a:spcAft>
                        <a:buClrTx/>
                        <a:buSzTx/>
                        <a:buFontTx/>
                        <a:buNone/>
                        <a:tabLst/>
                      </a:pPr>
                      <a:endPar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p>
                      <a:pPr marL="358775" marR="0" lvl="0" indent="0" algn="l" defTabSz="914400" rtl="0" eaLnBrk="1" fontAlgn="base" latinLnBrk="0" hangingPunct="1">
                        <a:lnSpc>
                          <a:spcPct val="100000"/>
                        </a:lnSpc>
                        <a:spcBef>
                          <a:spcPct val="0"/>
                        </a:spcBef>
                        <a:spcAft>
                          <a:spcPct val="0"/>
                        </a:spcAft>
                        <a:buClrTx/>
                        <a:buSzTx/>
                        <a:buFontTx/>
                        <a:buNone/>
                        <a:tabLst/>
                      </a:pPr>
                      <a:r>
                        <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Possono essere comprese nella classe C II (attivo circolante – crediti)</a:t>
                      </a:r>
                    </a:p>
                  </a:txBody>
                  <a:tcPr marL="68586" marR="68586" marT="34283" marB="3428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r h="166559">
                <a:tc vMerge="1">
                  <a:txBody>
                    <a:bodyPr/>
                    <a:lstStyle/>
                    <a:p>
                      <a:endParaRPr lang="it-IT"/>
                    </a:p>
                  </a:txBody>
                  <a:tcPr/>
                </a:tc>
                <a:tc vMerge="1">
                  <a:txBody>
                    <a:bodyPr/>
                    <a:lstStyle/>
                    <a:p>
                      <a:endParaRPr lang="it-IT"/>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6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txBody>
                  <a:tcPr marL="68586" marR="68586" marT="34283" marB="3428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8"/>
                  </a:ext>
                </a:extLst>
              </a:tr>
              <a:tr h="504934">
                <a:tc vMerge="1">
                  <a:txBody>
                    <a:bodyPr/>
                    <a:lstStyle/>
                    <a:p>
                      <a:endParaRPr lang="it-IT"/>
                    </a:p>
                  </a:txBody>
                  <a:tcPr/>
                </a:tc>
                <a:tc vMerge="1">
                  <a:txBody>
                    <a:bodyPr/>
                    <a:lstStyle/>
                    <a:p>
                      <a:endParaRPr lang="it-IT"/>
                    </a:p>
                  </a:txBody>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Calibri" pitchFamily="34" charset="0"/>
                        <a:buAutoNum type="alphaUcPeriod" startAt="2"/>
                        <a:tabLst/>
                      </a:pPr>
                      <a:endPar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endParaRPr>
                    </a:p>
                    <a:p>
                      <a:pPr marL="342900" marR="0" lvl="0" indent="-342900" algn="l" defTabSz="914400" rtl="0" eaLnBrk="1" fontAlgn="base" latinLnBrk="0" hangingPunct="1">
                        <a:lnSpc>
                          <a:spcPct val="100000"/>
                        </a:lnSpc>
                        <a:spcBef>
                          <a:spcPct val="0"/>
                        </a:spcBef>
                        <a:spcAft>
                          <a:spcPct val="0"/>
                        </a:spcAft>
                        <a:buClrTx/>
                        <a:buSzTx/>
                        <a:buFont typeface="Calibri" pitchFamily="34" charset="0"/>
                        <a:buAutoNum type="alphaUcPeriod" startAt="2"/>
                        <a:tabLst/>
                      </a:pPr>
                      <a:r>
                        <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Ratei e risconti</a:t>
                      </a:r>
                    </a:p>
                  </a:txBody>
                  <a:tcPr marL="68586" marR="68586" marT="34283" marB="3428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9"/>
                  </a:ext>
                </a:extLst>
              </a:tr>
              <a:tr h="475911">
                <a:tc vMerge="1">
                  <a:txBody>
                    <a:bodyPr/>
                    <a:lstStyle/>
                    <a:p>
                      <a:endParaRPr lang="it-IT"/>
                    </a:p>
                  </a:txBody>
                  <a:tcPr/>
                </a:tc>
                <a:tc gridSpan="2">
                  <a:txBody>
                    <a:bodyPr/>
                    <a:lstStyle/>
                    <a:p>
                      <a:pPr marL="342900" marR="0" lvl="0" indent="-342900" algn="l" defTabSz="914400" rtl="0" eaLnBrk="1" fontAlgn="base" latinLnBrk="0" hangingPunct="1">
                        <a:lnSpc>
                          <a:spcPct val="100000"/>
                        </a:lnSpc>
                        <a:spcBef>
                          <a:spcPct val="0"/>
                        </a:spcBef>
                        <a:spcAft>
                          <a:spcPct val="0"/>
                        </a:spcAft>
                        <a:buClrTx/>
                        <a:buSzTx/>
                        <a:buFont typeface="Calibri" pitchFamily="34" charset="0"/>
                        <a:buAutoNum type="alphaLcParenR" startAt="2"/>
                        <a:tabLst/>
                      </a:pPr>
                      <a:r>
                        <a:rPr kumimoji="0" lang="it-IT" sz="1300" b="0" i="0" u="none" strike="noStrike" cap="none" normalizeH="0" baseline="0" dirty="0">
                          <a:ln>
                            <a:noFill/>
                          </a:ln>
                          <a:solidFill>
                            <a:srgbClr val="000000"/>
                          </a:solidFill>
                          <a:effectLst/>
                          <a:latin typeface="Book Antiqua" pitchFamily="18" charset="0"/>
                          <a:ea typeface="ＭＳ Ｐゴシック" charset="-128"/>
                          <a:cs typeface="Arial" pitchFamily="34" charset="0"/>
                        </a:rPr>
                        <a:t>La macro-classe del passivo E (ratei e risconti) può essere inclusa nella macro-classe D (debiti)</a:t>
                      </a:r>
                    </a:p>
                  </a:txBody>
                  <a:tcPr marL="68586" marR="68586" marT="34283" marB="34283"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10"/>
                  </a:ext>
                </a:extLst>
              </a:tr>
            </a:tbl>
          </a:graphicData>
        </a:graphic>
      </p:graphicFrame>
      <p:sp>
        <p:nvSpPr>
          <p:cNvPr id="55316" name="AutoShape 15"/>
          <p:cNvSpPr>
            <a:spLocks/>
          </p:cNvSpPr>
          <p:nvPr/>
        </p:nvSpPr>
        <p:spPr bwMode="auto">
          <a:xfrm>
            <a:off x="3268267" y="2975373"/>
            <a:ext cx="167878" cy="2607469"/>
          </a:xfrm>
          <a:prstGeom prst="leftBrace">
            <a:avLst>
              <a:gd name="adj1" fmla="val 58245"/>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55317" name="AutoShape 15"/>
          <p:cNvSpPr>
            <a:spLocks/>
          </p:cNvSpPr>
          <p:nvPr/>
        </p:nvSpPr>
        <p:spPr bwMode="auto">
          <a:xfrm>
            <a:off x="4894661" y="2975373"/>
            <a:ext cx="269081" cy="2121694"/>
          </a:xfrm>
          <a:prstGeom prst="leftBrace">
            <a:avLst>
              <a:gd name="adj1" fmla="val 58517"/>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9" name="Freccia in giù 8"/>
          <p:cNvSpPr/>
          <p:nvPr/>
        </p:nvSpPr>
        <p:spPr>
          <a:xfrm>
            <a:off x="5653087" y="3530203"/>
            <a:ext cx="214313" cy="2143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11" name="Freccia in giù 10"/>
          <p:cNvSpPr/>
          <p:nvPr/>
        </p:nvSpPr>
        <p:spPr>
          <a:xfrm rot="10800000">
            <a:off x="5653087" y="4554141"/>
            <a:ext cx="214313" cy="2143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55321" name="Rettangolo 2"/>
          <p:cNvSpPr>
            <a:spLocks noChangeArrowheads="1"/>
          </p:cNvSpPr>
          <p:nvPr/>
        </p:nvSpPr>
        <p:spPr bwMode="auto">
          <a:xfrm>
            <a:off x="3559969" y="1586116"/>
            <a:ext cx="4401741"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it-IT" sz="1350" dirty="0">
                <a:latin typeface="Times New Roman" panose="02020603050405020304" pitchFamily="18" charset="0"/>
                <a:cs typeface="Times New Roman" panose="02020603050405020304" pitchFamily="18" charset="0"/>
              </a:rPr>
              <a:t>Si limita a riportare le macro-classi contrassegnate da lettere maiuscole e le classi, indicate con i numeri romani.</a:t>
            </a:r>
          </a:p>
          <a:p>
            <a:pPr eaLnBrk="1" hangingPunct="1">
              <a:spcBef>
                <a:spcPct val="0"/>
              </a:spcBef>
            </a:pPr>
            <a:r>
              <a:rPr lang="it-IT" altLang="it-IT" sz="1350" dirty="0">
                <a:solidFill>
                  <a:srgbClr val="000000"/>
                </a:solidFill>
                <a:latin typeface="Times New Roman" panose="02020603050405020304" pitchFamily="18" charset="0"/>
                <a:cs typeface="Times New Roman" panose="02020603050405020304" pitchFamily="18" charset="0"/>
              </a:rPr>
              <a:t>Per crediti iscritti nell’</a:t>
            </a:r>
            <a:r>
              <a:rPr lang="it-IT" altLang="ja-JP" sz="1350" dirty="0">
                <a:solidFill>
                  <a:srgbClr val="000000"/>
                </a:solidFill>
                <a:latin typeface="Times New Roman" panose="02020603050405020304" pitchFamily="18" charset="0"/>
                <a:cs typeface="Times New Roman" panose="02020603050405020304" pitchFamily="18" charset="0"/>
              </a:rPr>
              <a:t>attivo circolante (C II) ed i debiti (D) occorre indicare separatamente gli importi con scadenza entro e oltre l’esercizio successivo.</a:t>
            </a:r>
            <a:endParaRPr lang="it-IT" altLang="it-IT" sz="1350" dirty="0">
              <a:solidFill>
                <a:srgbClr val="000000"/>
              </a:solidFill>
              <a:latin typeface="Times New Roman" panose="02020603050405020304" pitchFamily="18" charset="0"/>
              <a:cs typeface="Times New Roman" panose="02020603050405020304" pitchFamily="18" charset="0"/>
            </a:endParaRPr>
          </a:p>
        </p:txBody>
      </p:sp>
      <p:sp>
        <p:nvSpPr>
          <p:cNvPr id="55322" name="AutoShape 15"/>
          <p:cNvSpPr>
            <a:spLocks/>
          </p:cNvSpPr>
          <p:nvPr/>
        </p:nvSpPr>
        <p:spPr bwMode="auto">
          <a:xfrm>
            <a:off x="3436144" y="1725216"/>
            <a:ext cx="271463" cy="1108472"/>
          </a:xfrm>
          <a:prstGeom prst="leftBrace">
            <a:avLst>
              <a:gd name="adj1" fmla="val 58566"/>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3" name="Segnaposto numero diapositiva 2"/>
          <p:cNvSpPr>
            <a:spLocks noGrp="1"/>
          </p:cNvSpPr>
          <p:nvPr>
            <p:ph type="sldNum" sz="quarter" idx="12"/>
          </p:nvPr>
        </p:nvSpPr>
        <p:spPr/>
        <p:txBody>
          <a:bodyPr/>
          <a:lstStyle/>
          <a:p>
            <a:pPr>
              <a:defRPr/>
            </a:pPr>
            <a:fld id="{25EDE6B3-14F1-4580-A8E8-70722D036275}" type="slidenum">
              <a:rPr lang="it-IT" altLang="en-US" smtClean="0"/>
              <a:pPr>
                <a:defRPr/>
              </a:pPr>
              <a:t>47</a:t>
            </a:fld>
            <a:endParaRPr lang="it-IT" altLang="en-US"/>
          </a:p>
        </p:txBody>
      </p:sp>
    </p:spTree>
    <p:extLst>
      <p:ext uri="{BB962C8B-B14F-4D97-AF65-F5344CB8AC3E}">
        <p14:creationId xmlns:p14="http://schemas.microsoft.com/office/powerpoint/2010/main" val="42831608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687" name="Group 31"/>
          <p:cNvGraphicFramePr>
            <a:graphicFrameLocks noGrp="1"/>
          </p:cNvGraphicFramePr>
          <p:nvPr/>
        </p:nvGraphicFramePr>
        <p:xfrm>
          <a:off x="1332310" y="910829"/>
          <a:ext cx="6480572" cy="4636770"/>
        </p:xfrm>
        <a:graphic>
          <a:graphicData uri="http://schemas.openxmlformats.org/drawingml/2006/table">
            <a:tbl>
              <a:tblPr/>
              <a:tblGrid>
                <a:gridCol w="3132534">
                  <a:extLst>
                    <a:ext uri="{9D8B030D-6E8A-4147-A177-3AD203B41FA5}">
                      <a16:colId xmlns:a16="http://schemas.microsoft.com/office/drawing/2014/main" val="20000"/>
                    </a:ext>
                  </a:extLst>
                </a:gridCol>
                <a:gridCol w="3348038">
                  <a:extLst>
                    <a:ext uri="{9D8B030D-6E8A-4147-A177-3AD203B41FA5}">
                      <a16:colId xmlns:a16="http://schemas.microsoft.com/office/drawing/2014/main" val="20001"/>
                    </a:ext>
                  </a:extLst>
                </a:gridCol>
              </a:tblGrid>
              <a:tr h="25717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Stato patrimoniale in forma abbreviata</a:t>
                      </a:r>
                      <a:endParaRPr kumimoji="0" lang="it-IT" sz="1400" b="1"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txBody>
                  <a:tcPr marT="25719" marB="2571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0"/>
                  </a:ext>
                </a:extLst>
              </a:tr>
              <a:tr h="4371972">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ATTIVO</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A) Crediti verso soci per versamenti ancora dovuti </a:t>
                      </a:r>
                      <a:r>
                        <a:rPr kumimoji="0" lang="it-IT" sz="1100" b="1" i="0" u="none" strike="noStrike" cap="none" normalizeH="0" baseline="60000" dirty="0">
                          <a:ln>
                            <a:noFill/>
                          </a:ln>
                          <a:solidFill>
                            <a:schemeClr val="tx1"/>
                          </a:solidFill>
                          <a:effectLst/>
                          <a:latin typeface="Book Antiqua" pitchFamily="18" charset="0"/>
                          <a:ea typeface="ＭＳ Ｐゴシック" charset="-128"/>
                          <a:cs typeface="Times New Roman" pitchFamily="18" charset="0"/>
                        </a:rPr>
                        <a:t>(1)</a:t>
                      </a:r>
                      <a:endParaRPr kumimoji="0" lang="it-IT" sz="1100" b="0" i="0" u="none" strike="noStrike" cap="none" normalizeH="0" baseline="6000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B) Immobilizzazioni</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I)</a:t>
                      </a: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 </a:t>
                      </a: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Immobilizzazioni   immateriali:</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II) Immobilizzazioni materiali:</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III) Immobilizzazioni finanziarie</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totale immobilizzazioni </a:t>
                      </a: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(B)</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C)	Attivo circolante</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I)	 Rimanenze</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Il) Crediti</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 scadenti entro l'anno</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 scadenti oltre l'anno </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III) Attività finanziarie</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IV) Disponibilità liquide</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totale attivo circolante </a:t>
                      </a: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(C)</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D) Ratei e risconti</a:t>
                      </a:r>
                      <a:r>
                        <a:rPr kumimoji="0" lang="it-IT" sz="1100" b="1" i="0" u="none" strike="noStrike" cap="none" normalizeH="0" baseline="60000" dirty="0">
                          <a:ln>
                            <a:noFill/>
                          </a:ln>
                          <a:solidFill>
                            <a:schemeClr val="tx1"/>
                          </a:solidFill>
                          <a:effectLst/>
                          <a:latin typeface="Book Antiqua" pitchFamily="18" charset="0"/>
                          <a:ea typeface="ＭＳ Ｐゴシック" charset="-128"/>
                          <a:cs typeface="Times New Roman" pitchFamily="18" charset="0"/>
                        </a:rPr>
                        <a:t>(2)</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txBody>
                  <a:tcPr marT="25719" marB="2571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PATRIMONIO NETTO E PASSIVO</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A)	 Patrimonio netto</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I)	Capitale</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Il) Riserva da sovrapprezzo delle azioni</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III)	Riserve da rivalutazione</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IV)	Riserva legale</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V)	Riserva per azioni proprie in portafoglio</a:t>
                      </a:r>
                    </a:p>
                    <a:p>
                      <a:pPr>
                        <a:lnSpc>
                          <a:spcPts val="1200"/>
                        </a:lnSpc>
                        <a:spcBef>
                          <a:spcPct val="0"/>
                        </a:spcBef>
                        <a:buFontTx/>
                        <a:buNone/>
                      </a:pPr>
                      <a:r>
                        <a:rPr lang="it-IT"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VI - Altre riserve distintamente indicate</a:t>
                      </a:r>
                      <a:endParaRPr lang="en-GB"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Bef>
                          <a:spcPct val="0"/>
                        </a:spcBef>
                        <a:buFontTx/>
                        <a:buNone/>
                      </a:pPr>
                      <a:r>
                        <a:rPr lang="it-IT"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VII - Riserva per operazioni di copertura dei flussi finanziari attesi</a:t>
                      </a:r>
                      <a:endParaRPr lang="en-GB"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Bef>
                          <a:spcPct val="0"/>
                        </a:spcBef>
                        <a:buFontTx/>
                        <a:buNone/>
                      </a:pPr>
                      <a:r>
                        <a:rPr lang="it-IT"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VIII - Utili </a:t>
                      </a:r>
                      <a:r>
                        <a:rPr lang="it-IT" altLang="en-US" sz="1100" i="1"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(perdite) </a:t>
                      </a:r>
                      <a:r>
                        <a:rPr lang="it-IT"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portati a nuovo</a:t>
                      </a:r>
                      <a:endParaRPr lang="en-GB"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Bef>
                          <a:spcPct val="0"/>
                        </a:spcBef>
                        <a:buFontTx/>
                        <a:buNone/>
                      </a:pPr>
                      <a:r>
                        <a:rPr lang="it-IT"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IX - Utile </a:t>
                      </a:r>
                      <a:r>
                        <a:rPr lang="it-IT" altLang="en-US" sz="1100" i="1"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(perdita) </a:t>
                      </a:r>
                      <a:r>
                        <a:rPr lang="it-IT"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dell'esercizio</a:t>
                      </a:r>
                      <a:endParaRPr lang="en-GB"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endParaRPr>
                    </a:p>
                    <a:p>
                      <a:pPr>
                        <a:lnSpc>
                          <a:spcPts val="1200"/>
                        </a:lnSpc>
                        <a:spcBef>
                          <a:spcPct val="0"/>
                        </a:spcBef>
                        <a:buFontTx/>
                        <a:buNone/>
                      </a:pPr>
                      <a:r>
                        <a:rPr lang="it-IT"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rPr>
                        <a:t>X - Riserva negativa per azioni proprie in portafoglio</a:t>
                      </a:r>
                      <a:endParaRPr lang="en-GB" altLang="en-US" sz="1100" dirty="0">
                        <a:solidFill>
                          <a:schemeClr val="tx1"/>
                        </a:solidFill>
                        <a:latin typeface="Book Antiqua" panose="02040602050305030304" pitchFamily="18"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totale</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B)	Fondi per rischi e oneri</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C)	Trattamento di fine rapporto di lavoro subordinato</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D)	Debiti</a:t>
                      </a:r>
                      <a:endPar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a:t>
                      </a: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 </a:t>
                      </a:r>
                      <a:r>
                        <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rPr>
                        <a:t> </a:t>
                      </a: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scadenti entro l'anno</a:t>
                      </a:r>
                      <a:endPar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a:t>
                      </a:r>
                      <a:r>
                        <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 </a:t>
                      </a:r>
                      <a:r>
                        <a:rPr kumimoji="0" lang="it-IT" sz="1100" b="0" i="0"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scadenti oltre l'anno</a:t>
                      </a: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endParaRPr kumimoji="0" lang="it-IT" sz="1100" b="1"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52400" algn="l"/>
                          <a:tab pos="165100" algn="l"/>
                          <a:tab pos="269875" algn="l"/>
                        </a:tabLst>
                      </a:pPr>
                      <a:r>
                        <a:rPr kumimoji="0" lang="it-IT" sz="1100" b="1"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rPr>
                        <a:t>E) Ratei e risconti</a:t>
                      </a:r>
                      <a:r>
                        <a:rPr kumimoji="0" lang="it-IT" sz="1100" b="1" i="0" u="none" strike="noStrike" cap="none" normalizeH="0" baseline="60000" dirty="0">
                          <a:ln>
                            <a:noFill/>
                          </a:ln>
                          <a:solidFill>
                            <a:schemeClr val="tx1"/>
                          </a:solidFill>
                          <a:effectLst/>
                          <a:latin typeface="Book Antiqua" pitchFamily="18" charset="0"/>
                          <a:ea typeface="ＭＳ Ｐゴシック" charset="-128"/>
                          <a:cs typeface="Times New Roman" pitchFamily="18" charset="0"/>
                        </a:rPr>
                        <a:t>(3)</a:t>
                      </a:r>
                      <a:endParaRPr kumimoji="0" lang="it-IT" sz="1100" b="0" i="1" u="none" strike="noStrike" cap="none" normalizeH="0" baseline="0" dirty="0">
                        <a:ln>
                          <a:noFill/>
                        </a:ln>
                        <a:solidFill>
                          <a:schemeClr val="tx1"/>
                        </a:solidFill>
                        <a:effectLst/>
                        <a:latin typeface="Book Antiqua" pitchFamily="18" charset="0"/>
                        <a:ea typeface="ＭＳ Ｐゴシック" charset="-128"/>
                        <a:cs typeface="Times New Roman" pitchFamily="18" charset="0"/>
                        <a:sym typeface="Symbol" pitchFamily="18" charset="2"/>
                      </a:endParaRPr>
                    </a:p>
                  </a:txBody>
                  <a:tcPr marT="25719" marB="25719"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333" name="CasellaDiTesto 3"/>
          <p:cNvSpPr txBox="1">
            <a:spLocks noChangeArrowheads="1"/>
          </p:cNvSpPr>
          <p:nvPr/>
        </p:nvSpPr>
        <p:spPr bwMode="auto">
          <a:xfrm>
            <a:off x="1303736" y="5607844"/>
            <a:ext cx="65365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050" b="1" baseline="60000">
                <a:latin typeface="Book Antiqua" panose="02040602050305030304" pitchFamily="18" charset="0"/>
                <a:cs typeface="Times New Roman" panose="02020603050405020304" pitchFamily="18" charset="0"/>
              </a:rPr>
              <a:t>(1) (2)</a:t>
            </a:r>
            <a:r>
              <a:rPr lang="it-IT" altLang="en-US" sz="1050">
                <a:latin typeface="Book Antiqua" panose="02040602050305030304" pitchFamily="18" charset="0"/>
              </a:rPr>
              <a:t>Facoltà di raggruppare tali voci in quelle dei crediti</a:t>
            </a:r>
          </a:p>
          <a:p>
            <a:pPr eaLnBrk="1" hangingPunct="1">
              <a:spcBef>
                <a:spcPct val="0"/>
              </a:spcBef>
              <a:buFontTx/>
              <a:buNone/>
            </a:pPr>
            <a:r>
              <a:rPr lang="it-IT" altLang="en-US" sz="1050" b="1" baseline="60000">
                <a:latin typeface="Book Antiqua" panose="02040602050305030304" pitchFamily="18" charset="0"/>
                <a:cs typeface="Times New Roman" panose="02020603050405020304" pitchFamily="18" charset="0"/>
              </a:rPr>
              <a:t>(3)       </a:t>
            </a:r>
            <a:r>
              <a:rPr lang="it-IT" altLang="en-US" sz="1050">
                <a:latin typeface="Book Antiqua" panose="02040602050305030304" pitchFamily="18" charset="0"/>
              </a:rPr>
              <a:t>Facoltà di raggruppare tali voci in quelle dei debiti</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48</a:t>
            </a:fld>
            <a:endParaRPr lang="it-IT" altLang="en-US"/>
          </a:p>
        </p:txBody>
      </p:sp>
    </p:spTree>
    <p:extLst>
      <p:ext uri="{BB962C8B-B14F-4D97-AF65-F5344CB8AC3E}">
        <p14:creationId xmlns:p14="http://schemas.microsoft.com/office/powerpoint/2010/main" val="42813889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143001" y="857250"/>
            <a:ext cx="1017985"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350" dirty="0">
                <a:solidFill>
                  <a:schemeClr val="tx1"/>
                </a:solidFill>
                <a:latin typeface="Book Antiqua" pitchFamily="18" charset="0"/>
              </a:rPr>
              <a:t>Conto Economico in forma abbreviata</a:t>
            </a:r>
          </a:p>
        </p:txBody>
      </p:sp>
      <p:sp>
        <p:nvSpPr>
          <p:cNvPr id="57347" name="AutoShape 15"/>
          <p:cNvSpPr>
            <a:spLocks/>
          </p:cNvSpPr>
          <p:nvPr/>
        </p:nvSpPr>
        <p:spPr bwMode="auto">
          <a:xfrm>
            <a:off x="2107408" y="857250"/>
            <a:ext cx="375047" cy="4862513"/>
          </a:xfrm>
          <a:prstGeom prst="leftBrace">
            <a:avLst>
              <a:gd name="adj1" fmla="val 58343"/>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graphicFrame>
        <p:nvGraphicFramePr>
          <p:cNvPr id="4" name="Tabella 3"/>
          <p:cNvGraphicFramePr>
            <a:graphicFrameLocks noGrp="1"/>
          </p:cNvGraphicFramePr>
          <p:nvPr/>
        </p:nvGraphicFramePr>
        <p:xfrm>
          <a:off x="2321719" y="890588"/>
          <a:ext cx="5544742" cy="5059104"/>
        </p:xfrm>
        <a:graphic>
          <a:graphicData uri="http://schemas.openxmlformats.org/drawingml/2006/table">
            <a:tbl>
              <a:tblPr/>
              <a:tblGrid>
                <a:gridCol w="1605302">
                  <a:extLst>
                    <a:ext uri="{9D8B030D-6E8A-4147-A177-3AD203B41FA5}">
                      <a16:colId xmlns:a16="http://schemas.microsoft.com/office/drawing/2014/main" val="20000"/>
                    </a:ext>
                  </a:extLst>
                </a:gridCol>
                <a:gridCol w="1428613">
                  <a:extLst>
                    <a:ext uri="{9D8B030D-6E8A-4147-A177-3AD203B41FA5}">
                      <a16:colId xmlns:a16="http://schemas.microsoft.com/office/drawing/2014/main" val="20001"/>
                    </a:ext>
                  </a:extLst>
                </a:gridCol>
                <a:gridCol w="2510827">
                  <a:extLst>
                    <a:ext uri="{9D8B030D-6E8A-4147-A177-3AD203B41FA5}">
                      <a16:colId xmlns:a16="http://schemas.microsoft.com/office/drawing/2014/main" val="20002"/>
                    </a:ext>
                  </a:extLst>
                </a:gridCol>
              </a:tblGrid>
              <a:tr h="1083984">
                <a:tc gridSpan="3">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Le voci che possono essere raggruppare sono costituite, in gran parte, da sotto-voci, contrassegnate con lettere minuscole, per cui l</a:t>
                      </a:r>
                      <a:r>
                        <a:rPr kumimoji="0" lang="ja-JP" alt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a:t>
                      </a:r>
                      <a:r>
                        <a:rPr kumimoji="0" lang="it-IT" altLang="ja-JP"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abbreviazione del C.E. si configura meno marcata rispetto allo Stato Patrimoniale.</a:t>
                      </a:r>
                    </a:p>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Più in particolare, i raggruppamenti riguardano:</a:t>
                      </a:r>
                    </a:p>
                  </a:txBody>
                  <a:tcPr marL="68582" marR="68582" marT="33118" marB="33118" horzOverflow="overflow">
                    <a:lnL>
                      <a:noFill/>
                    </a:lnL>
                    <a:lnR>
                      <a:noFill/>
                    </a:lnR>
                    <a:lnT>
                      <a:noFill/>
                    </a:lnT>
                    <a:lnB>
                      <a:noFill/>
                    </a:lnB>
                    <a:lnTlToBr>
                      <a:noFill/>
                    </a:lnTlToBr>
                    <a:lnBlToTr>
                      <a:noFill/>
                    </a:lnBlToTr>
                    <a:noFill/>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454878">
                <a:tc>
                  <a:txBody>
                    <a:bodyPr/>
                    <a:lstStyle/>
                    <a:p>
                      <a:pPr marL="536575" marR="0" lvl="0" indent="-357188" algn="l" defTabSz="914400" rtl="0" eaLnBrk="1" fontAlgn="base" latinLnBrk="0" hangingPunct="1">
                        <a:lnSpc>
                          <a:spcPct val="100000"/>
                        </a:lnSpc>
                        <a:spcBef>
                          <a:spcPct val="0"/>
                        </a:spcBef>
                        <a:spcAft>
                          <a:spcPct val="0"/>
                        </a:spcAft>
                        <a:buClrTx/>
                        <a:buSzTx/>
                        <a:buFont typeface="Calibri" pitchFamily="34" charset="0"/>
                        <a:buAutoNum type="alphaLcParen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il valore della produzione</a:t>
                      </a:r>
                    </a:p>
                  </a:txBody>
                  <a:tcPr marL="68582" marR="68582" marT="33118" marB="33118" anchor="ctr" horzOverflow="overflow">
                    <a:lnL>
                      <a:noFill/>
                    </a:lnL>
                    <a:lnR>
                      <a:noFill/>
                    </a:lnR>
                    <a:lnT>
                      <a:noFill/>
                    </a:lnT>
                    <a:lnB>
                      <a:noFill/>
                    </a:lnB>
                    <a:lnTlToBr>
                      <a:noFill/>
                    </a:lnTlToBr>
                    <a:lnBlToTr>
                      <a:noFill/>
                    </a:lnBlToTr>
                    <a:noFill/>
                  </a:tcPr>
                </a:tc>
                <a:tc gridSpan="2">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      La voce A2 con la voce A3               Rimanenze</a:t>
                      </a:r>
                    </a:p>
                  </a:txBody>
                  <a:tcPr marL="68582" marR="68582" marT="33118" marB="33118" anchor="ctr"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1"/>
                  </a:ext>
                </a:extLst>
              </a:tr>
              <a:tr h="305348">
                <a:tc rowSpan="2">
                  <a:txBody>
                    <a:bodyPr/>
                    <a:lstStyle/>
                    <a:p>
                      <a:pPr marL="522288" marR="0" lvl="0" indent="-342900" algn="l" defTabSz="914400" rtl="0" eaLnBrk="1" fontAlgn="base" latinLnBrk="0" hangingPunct="1">
                        <a:lnSpc>
                          <a:spcPct val="100000"/>
                        </a:lnSpc>
                        <a:spcBef>
                          <a:spcPct val="0"/>
                        </a:spcBef>
                        <a:spcAft>
                          <a:spcPct val="0"/>
                        </a:spcAft>
                        <a:buClrTx/>
                        <a:buSzTx/>
                        <a:buFont typeface="Calibri" pitchFamily="34" charset="0"/>
                        <a:buAutoNum type="alphaLcParenR" startAt="2"/>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i costi della produzione</a:t>
                      </a:r>
                    </a:p>
                  </a:txBody>
                  <a:tcPr marL="68582" marR="68582" marT="33118" marB="33118" anchor="ctr" horzOverflow="overflow">
                    <a:lnL>
                      <a:noFill/>
                    </a:lnL>
                    <a:lnR>
                      <a:noFill/>
                    </a:lnR>
                    <a:lnT>
                      <a:noFill/>
                    </a:lnT>
                    <a:lnB>
                      <a:noFill/>
                    </a:lnB>
                    <a:lnTlToBr>
                      <a:noFill/>
                    </a:lnTlToBr>
                    <a:lnBlToTr>
                      <a:noFill/>
                    </a:lnBlToTr>
                    <a:noFill/>
                  </a:tcPr>
                </a:tc>
                <a:tc gridSpan="2">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Le voci B9(c), B9(d) e B9(e)                Personale</a:t>
                      </a:r>
                    </a:p>
                  </a:txBody>
                  <a:tcPr marL="68582" marR="68582" marT="33118" marB="33118"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2"/>
                  </a:ext>
                </a:extLst>
              </a:tr>
              <a:tr h="305348">
                <a:tc vMerge="1">
                  <a:txBody>
                    <a:bodyPr/>
                    <a:lstStyle/>
                    <a:p>
                      <a:endParaRPr lang="it-IT"/>
                    </a:p>
                  </a:txBody>
                  <a:tcPr/>
                </a:tc>
                <a:tc gridSpan="2">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Le voci B10(a), B10(b) e B10 (c)         </a:t>
                      </a:r>
                      <a:r>
                        <a:rPr kumimoji="0" lang="it-IT" sz="1300" b="0" i="0" u="none" strike="noStrike" cap="none" normalizeH="0" baseline="0" dirty="0" err="1">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Amm.ti</a:t>
                      </a: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 e sval.ni</a:t>
                      </a:r>
                    </a:p>
                  </a:txBody>
                  <a:tcPr marL="68582" marR="68582" marT="33118" marB="33118"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3"/>
                  </a:ext>
                </a:extLst>
              </a:tr>
              <a:tr h="260557">
                <a:tc>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txBody>
                  <a:tcPr marL="68582" marR="68582" marT="33118" marB="33118" anchor="ctr" horzOverflow="overflow">
                    <a:lnL>
                      <a:noFill/>
                    </a:lnL>
                    <a:lnR>
                      <a:noFill/>
                    </a:lnR>
                    <a:lnT>
                      <a:noFill/>
                    </a:lnT>
                    <a:lnB>
                      <a:noFill/>
                    </a:lnB>
                    <a:lnTlToBr>
                      <a:noFill/>
                    </a:lnTlToBr>
                    <a:lnBlToTr>
                      <a:noFill/>
                    </a:lnBlToTr>
                    <a:noFill/>
                  </a:tcPr>
                </a:tc>
                <a:tc gridSpan="2">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txBody>
                  <a:tcPr marL="68582" marR="68582" marT="33118" marB="33118"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4"/>
                  </a:ext>
                </a:extLst>
              </a:tr>
              <a:tr h="649199">
                <a:tc rowSpan="3">
                  <a:txBody>
                    <a:bodyPr/>
                    <a:lstStyle/>
                    <a:p>
                      <a:pPr marL="179388" marR="0" lvl="0" indent="0" algn="l" defTabSz="914400" rtl="0" eaLnBrk="1" fontAlgn="base" latinLnBrk="0" hangingPunct="1">
                        <a:lnSpc>
                          <a:spcPct val="100000"/>
                        </a:lnSpc>
                        <a:spcBef>
                          <a:spcPct val="0"/>
                        </a:spcBef>
                        <a:spcAft>
                          <a:spcPct val="0"/>
                        </a:spcAft>
                        <a:buClrTx/>
                        <a:buSzTx/>
                        <a:buFont typeface="Calibri" pitchFamily="34" charset="0"/>
                        <a:buNone/>
                        <a:tabLst/>
                      </a:pPr>
                      <a:r>
                        <a:rPr kumimoji="0" lang="it-IT" sz="1300" b="0" i="0" u="none" strike="noStrike" kern="1200"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c)   i valori </a:t>
                      </a:r>
                    </a:p>
                    <a:p>
                      <a:pPr marL="530225" marR="0" lvl="0" indent="0" algn="l" defTabSz="914400" rtl="0" eaLnBrk="1" fontAlgn="base" latinLnBrk="0" hangingPunct="1">
                        <a:lnSpc>
                          <a:spcPct val="100000"/>
                        </a:lnSpc>
                        <a:spcBef>
                          <a:spcPct val="0"/>
                        </a:spcBef>
                        <a:spcAft>
                          <a:spcPct val="0"/>
                        </a:spcAft>
                        <a:buClrTx/>
                        <a:buSzTx/>
                        <a:buFont typeface="Calibri" pitchFamily="34" charset="0"/>
                        <a:buNone/>
                        <a:tabLst/>
                      </a:pPr>
                      <a:r>
                        <a:rPr kumimoji="0" lang="it-IT" sz="1300" b="0" i="0" u="none" strike="noStrike" kern="1200"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dell’a</a:t>
                      </a:r>
                      <a:r>
                        <a:rPr kumimoji="0" lang="it-IT" altLang="ja-JP" sz="1300" b="0" i="0" u="none" strike="noStrike" kern="1200"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rea </a:t>
                      </a:r>
                    </a:p>
                    <a:p>
                      <a:pPr marL="530225" marR="0" lvl="0" indent="0" algn="l" defTabSz="914400" rtl="0" eaLnBrk="1" fontAlgn="base" latinLnBrk="0" hangingPunct="1">
                        <a:lnSpc>
                          <a:spcPct val="100000"/>
                        </a:lnSpc>
                        <a:spcBef>
                          <a:spcPct val="0"/>
                        </a:spcBef>
                        <a:spcAft>
                          <a:spcPct val="0"/>
                        </a:spcAft>
                        <a:buClrTx/>
                        <a:buSzTx/>
                        <a:buFont typeface="Calibri" pitchFamily="34" charset="0"/>
                        <a:buNone/>
                        <a:tabLst/>
                      </a:pPr>
                      <a:r>
                        <a:rPr kumimoji="0" lang="it-IT" sz="1300" b="0" i="0" u="none" strike="noStrike" kern="1200"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finanziaria</a:t>
                      </a:r>
                    </a:p>
                  </a:txBody>
                  <a:tcPr marL="68582" marR="68582" marT="33118" marB="33118" anchor="ctr" horzOverflow="overflow">
                    <a:lnL>
                      <a:noFill/>
                    </a:lnL>
                    <a:lnR>
                      <a:noFill/>
                    </a:lnR>
                    <a:lnT>
                      <a:noFill/>
                    </a:lnT>
                    <a:lnB>
                      <a:noFill/>
                    </a:lnB>
                    <a:lnTlToBr>
                      <a:noFill/>
                    </a:lnTlToBr>
                    <a:lnBlToTr>
                      <a:noFill/>
                    </a:lnBlToTr>
                    <a:noFill/>
                  </a:tcPr>
                </a:tc>
                <a:tc gridSpan="2">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Le  voci C16 (b) e C16 (c)             Proventi finanziari</a:t>
                      </a:r>
                    </a:p>
                  </a:txBody>
                  <a:tcPr marL="68582" marR="68582" marT="33118" marB="33118"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0005"/>
                  </a:ext>
                </a:extLst>
              </a:tr>
              <a:tr h="875943">
                <a:tc vMerge="1">
                  <a:txBody>
                    <a:bodyPr/>
                    <a:lstStyle/>
                    <a:p>
                      <a:endParaRPr lang="it-IT"/>
                    </a:p>
                  </a:txBody>
                  <a:tcPr/>
                </a:tc>
                <a:tc rowSpan="2">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Tra le rettifiche di valore di attività finanziarie</a:t>
                      </a:r>
                    </a:p>
                  </a:txBody>
                  <a:tcPr marL="68582" marR="68582" marT="33118" marB="33118" anchor="ctr" horzOverflow="overflow">
                    <a:lnL>
                      <a:noFill/>
                    </a:lnL>
                    <a:lnR>
                      <a:noFill/>
                    </a:lnR>
                    <a:lnT>
                      <a:noFill/>
                    </a:lnT>
                    <a:lnB>
                      <a:noFill/>
                    </a:lnB>
                    <a:lnTlToBr>
                      <a:noFill/>
                    </a:lnTlToBr>
                    <a:lnBlToTr>
                      <a:noFill/>
                    </a:lnBlToTr>
                    <a:noFill/>
                  </a:tcPr>
                </a:tc>
                <a:tc>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Nella voce D 18 </a:t>
                      </a:r>
                      <a:r>
                        <a:rPr kumimoji="0" lang="ja-JP" alt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a:t>
                      </a:r>
                      <a:r>
                        <a:rPr kumimoji="0" lang="it-IT" altLang="ja-JP"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rivalutazioni</a:t>
                      </a:r>
                      <a:r>
                        <a:rPr kumimoji="0" lang="ja-JP" alt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a:t>
                      </a:r>
                      <a:r>
                        <a:rPr kumimoji="0" lang="it-IT" altLang="ja-JP"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  le </a:t>
                      </a:r>
                      <a:r>
                        <a:rPr kumimoji="0" lang="it-IT" altLang="ja-JP" sz="1300" b="0" i="0" u="none" strike="noStrike" cap="none" normalizeH="0" baseline="0" dirty="0" err="1">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sottovoci</a:t>
                      </a:r>
                      <a:r>
                        <a:rPr kumimoji="0" lang="it-IT" altLang="ja-JP"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  18(a), 18(b), 18(c), 18(d);</a:t>
                      </a:r>
                      <a:endPar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txBody>
                  <a:tcPr marL="68582" marR="68582" marT="33118" marB="33118"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943925">
                <a:tc vMerge="1">
                  <a:txBody>
                    <a:bodyPr/>
                    <a:lstStyle/>
                    <a:p>
                      <a:endParaRPr lang="it-IT"/>
                    </a:p>
                  </a:txBody>
                  <a:tcPr/>
                </a:tc>
                <a:tc vMerge="1">
                  <a:txBody>
                    <a:bodyPr/>
                    <a:lstStyle/>
                    <a:p>
                      <a:endParaRPr lang="it-IT"/>
                    </a:p>
                  </a:txBody>
                  <a:tcPr/>
                </a:tc>
                <a:tc>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endParaRPr>
                    </a:p>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Nella voce D. 19 </a:t>
                      </a:r>
                      <a:r>
                        <a:rPr kumimoji="0" lang="ja-JP" alt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a:t>
                      </a:r>
                      <a:r>
                        <a:rPr kumimoji="0" lang="it-IT" altLang="ja-JP"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svalutazioni</a:t>
                      </a:r>
                      <a:r>
                        <a:rPr kumimoji="0" lang="ja-JP" altLang="it-IT"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a:t>
                      </a:r>
                      <a:r>
                        <a:rPr kumimoji="0" lang="it-IT" altLang="ja-JP"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  le </a:t>
                      </a:r>
                      <a:r>
                        <a:rPr kumimoji="0" lang="it-IT" altLang="ja-JP" sz="1300" b="0" i="0" u="none" strike="noStrike" cap="none" normalizeH="0" baseline="0" dirty="0" err="1">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sottovoci</a:t>
                      </a:r>
                      <a:r>
                        <a:rPr kumimoji="0" lang="it-IT" altLang="ja-JP" sz="1300" b="0" i="0" u="none" strike="noStrike" cap="none" normalizeH="0" baseline="0" dirty="0">
                          <a:ln>
                            <a:noFill/>
                          </a:ln>
                          <a:solidFill>
                            <a:schemeClr val="tx1"/>
                          </a:solidFill>
                          <a:effectLst/>
                          <a:latin typeface="Times New Roman" panose="02020603050405020304" pitchFamily="18" charset="0"/>
                          <a:ea typeface="ＭＳ Ｐゴシック" charset="-128"/>
                          <a:cs typeface="Times New Roman" panose="02020603050405020304" pitchFamily="18" charset="0"/>
                        </a:rPr>
                        <a:t> 19(a), 19(b), 19 (c), 19(d)</a:t>
                      </a:r>
                    </a:p>
                  </a:txBody>
                  <a:tcPr marL="68582" marR="68582" marT="33118" marB="33118"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bl>
          </a:graphicData>
        </a:graphic>
      </p:graphicFrame>
      <p:sp>
        <p:nvSpPr>
          <p:cNvPr id="57362" name="AutoShape 15"/>
          <p:cNvSpPr>
            <a:spLocks/>
          </p:cNvSpPr>
          <p:nvPr/>
        </p:nvSpPr>
        <p:spPr bwMode="auto">
          <a:xfrm>
            <a:off x="3764757" y="2465785"/>
            <a:ext cx="160735" cy="589359"/>
          </a:xfrm>
          <a:prstGeom prst="leftBrace">
            <a:avLst>
              <a:gd name="adj1" fmla="val 58344"/>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57363" name="AutoShape 15"/>
          <p:cNvSpPr>
            <a:spLocks/>
          </p:cNvSpPr>
          <p:nvPr/>
        </p:nvSpPr>
        <p:spPr bwMode="auto">
          <a:xfrm>
            <a:off x="3768330" y="3699274"/>
            <a:ext cx="267890" cy="2020490"/>
          </a:xfrm>
          <a:prstGeom prst="leftBrace">
            <a:avLst>
              <a:gd name="adj1" fmla="val 58382"/>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57364" name="AutoShape 15"/>
          <p:cNvSpPr>
            <a:spLocks/>
          </p:cNvSpPr>
          <p:nvPr/>
        </p:nvSpPr>
        <p:spPr bwMode="auto">
          <a:xfrm>
            <a:off x="5224462" y="4221088"/>
            <a:ext cx="258369" cy="1584176"/>
          </a:xfrm>
          <a:prstGeom prst="leftBrace">
            <a:avLst>
              <a:gd name="adj1" fmla="val 58099"/>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11" name="Freccia a destra 10"/>
          <p:cNvSpPr/>
          <p:nvPr/>
        </p:nvSpPr>
        <p:spPr>
          <a:xfrm>
            <a:off x="6187680" y="2137174"/>
            <a:ext cx="373856"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12" name="Freccia a destra 11"/>
          <p:cNvSpPr/>
          <p:nvPr/>
        </p:nvSpPr>
        <p:spPr>
          <a:xfrm>
            <a:off x="6410325" y="2824164"/>
            <a:ext cx="214313"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13" name="Freccia a destra 12"/>
          <p:cNvSpPr/>
          <p:nvPr/>
        </p:nvSpPr>
        <p:spPr>
          <a:xfrm>
            <a:off x="3925492" y="2082204"/>
            <a:ext cx="321469"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14" name="Freccia a destra 13"/>
          <p:cNvSpPr/>
          <p:nvPr/>
        </p:nvSpPr>
        <p:spPr>
          <a:xfrm>
            <a:off x="6137673" y="2507458"/>
            <a:ext cx="321469"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15" name="Freccia a destra 14"/>
          <p:cNvSpPr/>
          <p:nvPr/>
        </p:nvSpPr>
        <p:spPr>
          <a:xfrm>
            <a:off x="5980510" y="3752851"/>
            <a:ext cx="319088" cy="10834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3" name="Segnaposto numero diapositiva 2"/>
          <p:cNvSpPr>
            <a:spLocks noGrp="1"/>
          </p:cNvSpPr>
          <p:nvPr>
            <p:ph type="sldNum" sz="quarter" idx="12"/>
          </p:nvPr>
        </p:nvSpPr>
        <p:spPr/>
        <p:txBody>
          <a:bodyPr/>
          <a:lstStyle/>
          <a:p>
            <a:pPr>
              <a:defRPr/>
            </a:pPr>
            <a:fld id="{25EDE6B3-14F1-4580-A8E8-70722D036275}" type="slidenum">
              <a:rPr lang="it-IT" altLang="en-US" smtClean="0"/>
              <a:pPr>
                <a:defRPr/>
              </a:pPr>
              <a:t>49</a:t>
            </a:fld>
            <a:endParaRPr lang="it-IT" altLang="en-US"/>
          </a:p>
        </p:txBody>
      </p:sp>
    </p:spTree>
    <p:extLst>
      <p:ext uri="{BB962C8B-B14F-4D97-AF65-F5344CB8AC3E}">
        <p14:creationId xmlns:p14="http://schemas.microsoft.com/office/powerpoint/2010/main" val="2131973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1719263" y="4006455"/>
            <a:ext cx="5229225" cy="448865"/>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a:p>
        </p:txBody>
      </p:sp>
      <p:sp>
        <p:nvSpPr>
          <p:cNvPr id="5" name="Rettangolo 4"/>
          <p:cNvSpPr/>
          <p:nvPr/>
        </p:nvSpPr>
        <p:spPr>
          <a:xfrm>
            <a:off x="1719263" y="3320653"/>
            <a:ext cx="5229225" cy="50958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a:p>
        </p:txBody>
      </p:sp>
      <p:sp>
        <p:nvSpPr>
          <p:cNvPr id="2" name="Rettangolo 1"/>
          <p:cNvSpPr/>
          <p:nvPr/>
        </p:nvSpPr>
        <p:spPr>
          <a:xfrm>
            <a:off x="1709738" y="1354931"/>
            <a:ext cx="5238750" cy="31908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a:p>
        </p:txBody>
      </p:sp>
      <p:sp>
        <p:nvSpPr>
          <p:cNvPr id="58374" name="Rettangolo 1"/>
          <p:cNvSpPr>
            <a:spLocks noChangeArrowheads="1"/>
          </p:cNvSpPr>
          <p:nvPr/>
        </p:nvSpPr>
        <p:spPr bwMode="auto">
          <a:xfrm>
            <a:off x="1719264" y="998936"/>
            <a:ext cx="5669756" cy="478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nSpc>
                <a:spcPct val="107000"/>
              </a:lnSpc>
              <a:spcBef>
                <a:spcPct val="0"/>
              </a:spcBef>
              <a:buFontTx/>
              <a:buNone/>
            </a:pPr>
            <a:r>
              <a:rPr lang="it-IT" altLang="en-US" sz="975"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VALORE DELLA PRODUZIONE: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 ricavi delle vendite e delle prestazioni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2) variazioni delle rimanenze di prodotti in corso di lavorazione, semilavorati e finiti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3) variazione dei lavori in corso su ordinazione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4) incrementi di immobilizzazioni per lavori interi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5) altri ricavi e proventi (con separata indicazione dei contributi in conto esercizio)</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VALORE DELLA PRODUZIONE (A)</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B) COSTI DI PRODUZIONE: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6) per materie prime, sussidiarie, di consumo, merci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7) per servizi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8) per godimento di beni di terzi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9) per personale: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salari e stipendi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b) oneri sociali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trattamento di fine rapporto</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 trattamento di quiescenza e simili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e) altri costi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10) ammortamento e svalutazioni: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ammortamento delle immobilizzazioni immateriali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b) ammortamento delle immobilizzazioni materiali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c) altre svalutazioni delle immobilizzazioni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 svalutazioni dei crediti compresi nell'attivo circolante e nelle disponibilità liquide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11) variazioni delle rimanenze di materie prime, sussidiarie, di consumo o merci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12) accantonamento per rischi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13) altri accantonamenti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14) oneri diversi di gestione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TOTALE COSTI DI PRODUZIONE (B)</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b="1"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DIFFERENZA TRA VALORE DELLA PRODUZIONE E COSTI DI PRODUZIONE </a:t>
            </a:r>
            <a:r>
              <a:rPr lang="it-IT" altLang="en-US" sz="975"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(A - B)</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p:txBody>
      </p:sp>
      <p:sp>
        <p:nvSpPr>
          <p:cNvPr id="58376" name="Rettangolo 2"/>
          <p:cNvSpPr>
            <a:spLocks noChangeArrowheads="1"/>
          </p:cNvSpPr>
          <p:nvPr/>
        </p:nvSpPr>
        <p:spPr bwMode="auto">
          <a:xfrm rot="16200000">
            <a:off x="-1146067" y="3272278"/>
            <a:ext cx="4910319" cy="306302"/>
          </a:xfrm>
          <a:prstGeom prst="rect">
            <a:avLst/>
          </a:prstGeom>
          <a:solidFill>
            <a:schemeClr val="accent4">
              <a:lumMod val="20000"/>
              <a:lumOff val="80000"/>
            </a:schemeClr>
          </a:solidFill>
          <a:ln>
            <a:solidFill>
              <a:schemeClr val="tx1"/>
            </a:solidFill>
          </a:ln>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nSpc>
                <a:spcPct val="107000"/>
              </a:lnSpc>
              <a:spcBef>
                <a:spcPct val="0"/>
              </a:spcBef>
              <a:buFontTx/>
              <a:buNone/>
            </a:pPr>
            <a:r>
              <a:rPr lang="it-IT" altLang="en-US" sz="1350" dirty="0">
                <a:solidFill>
                  <a:srgbClr val="000000"/>
                </a:solidFill>
                <a:latin typeface="Book Antiqua" panose="02040602050305030304" pitchFamily="18" charset="0"/>
                <a:ea typeface="Calibri" panose="020F0502020204030204" pitchFamily="34" charset="0"/>
                <a:cs typeface="Times New Roman" panose="02020603050405020304" pitchFamily="18" charset="0"/>
              </a:rPr>
              <a:t>Le voci e le sotto-voci raggruppate sono evidenziate in celeste</a:t>
            </a:r>
            <a:endParaRPr lang="en-GB" altLang="en-US" sz="1350" dirty="0">
              <a:latin typeface="Book Antiqua" panose="02040602050305030304" pitchFamily="18" charset="0"/>
              <a:ea typeface="Calibri" panose="020F0502020204030204" pitchFamily="34" charset="0"/>
              <a:cs typeface="Times New Roman" panose="02020603050405020304" pitchFamily="18" charset="0"/>
            </a:endParaRPr>
          </a:p>
        </p:txBody>
      </p:sp>
      <p:sp>
        <p:nvSpPr>
          <p:cNvPr id="3" name="Segnaposto numero diapositiva 2"/>
          <p:cNvSpPr>
            <a:spLocks noGrp="1"/>
          </p:cNvSpPr>
          <p:nvPr>
            <p:ph type="sldNum" sz="quarter" idx="12"/>
          </p:nvPr>
        </p:nvSpPr>
        <p:spPr/>
        <p:txBody>
          <a:bodyPr/>
          <a:lstStyle/>
          <a:p>
            <a:pPr>
              <a:defRPr/>
            </a:pPr>
            <a:fld id="{25EDE6B3-14F1-4580-A8E8-70722D036275}" type="slidenum">
              <a:rPr lang="it-IT" altLang="en-US" smtClean="0"/>
              <a:pPr>
                <a:defRPr/>
              </a:pPr>
              <a:t>50</a:t>
            </a:fld>
            <a:endParaRPr lang="it-IT" altLang="en-US"/>
          </a:p>
        </p:txBody>
      </p:sp>
    </p:spTree>
    <p:extLst>
      <p:ext uri="{BB962C8B-B14F-4D97-AF65-F5344CB8AC3E}">
        <p14:creationId xmlns:p14="http://schemas.microsoft.com/office/powerpoint/2010/main" val="6064824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1656160" y="4238625"/>
            <a:ext cx="5237559" cy="648891"/>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a:p>
        </p:txBody>
      </p:sp>
      <p:sp>
        <p:nvSpPr>
          <p:cNvPr id="5" name="Rettangolo 4"/>
          <p:cNvSpPr/>
          <p:nvPr/>
        </p:nvSpPr>
        <p:spPr>
          <a:xfrm>
            <a:off x="1625204" y="3384947"/>
            <a:ext cx="5238750" cy="638175"/>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a:p>
        </p:txBody>
      </p:sp>
      <p:sp>
        <p:nvSpPr>
          <p:cNvPr id="4" name="Rettangolo 3"/>
          <p:cNvSpPr/>
          <p:nvPr/>
        </p:nvSpPr>
        <p:spPr>
          <a:xfrm>
            <a:off x="1625204" y="1863328"/>
            <a:ext cx="5238750" cy="33813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a:p>
        </p:txBody>
      </p:sp>
      <p:sp>
        <p:nvSpPr>
          <p:cNvPr id="59398" name="Rettangolo 1"/>
          <p:cNvSpPr>
            <a:spLocks noChangeArrowheads="1"/>
          </p:cNvSpPr>
          <p:nvPr/>
        </p:nvSpPr>
        <p:spPr bwMode="auto">
          <a:xfrm>
            <a:off x="1594247" y="890588"/>
            <a:ext cx="6434138" cy="5108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nSpc>
                <a:spcPct val="107000"/>
              </a:lnSpc>
              <a:spcBef>
                <a:spcPct val="0"/>
              </a:spcBef>
              <a:buFontTx/>
              <a:buNone/>
            </a:pP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C) PROVENTI E ONERI FINANZIARI: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15) proventi da partecipazioni (con separata indicazione di quelli da imprese controllate e collegate </a:t>
            </a: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e di quelli relativi a controllanti e ad imprese sottoposte al controllo di queste ultime</a:t>
            </a:r>
            <a:r>
              <a:rPr lang="it-IT" altLang="en-US" sz="975" dirty="0">
                <a:latin typeface="Book Antiqua" panose="02040602050305030304" pitchFamily="18" charset="0"/>
                <a:ea typeface="Calibri" panose="020F0502020204030204" pitchFamily="34" charset="0"/>
                <a:cs typeface="Times New Roman" panose="02020603050405020304" pitchFamily="18" charset="0"/>
              </a:rPr>
              <a:t>)</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16) altri proventi finanziari: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a) da crediti iscritti nelle immobilizzazioni (con separata indicazione di quelli da imprese controllate, collegate e controllanti </a:t>
            </a: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e da imprese sottoposte al controllo di queste ultime</a:t>
            </a:r>
            <a:r>
              <a:rPr lang="it-IT" altLang="en-US" sz="975" dirty="0">
                <a:latin typeface="Book Antiqua" panose="02040602050305030304" pitchFamily="18" charset="0"/>
                <a:ea typeface="Calibri" panose="020F0502020204030204" pitchFamily="34" charset="0"/>
                <a:cs typeface="Times New Roman" panose="02020603050405020304" pitchFamily="18" charset="0"/>
              </a:rPr>
              <a:t>)</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b) da titoli iscritti nelle immobilizzazioni diversi dalle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c) da titoli iscritti nell'attivo circolante diversi dalle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d) proventi diversi (con separata indicazione di quelli da imprese controllate, collegate e controllanti </a:t>
            </a: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e da imprese sottoposte al controllo di queste ultime</a:t>
            </a:r>
            <a:r>
              <a:rPr lang="it-IT" altLang="en-US" sz="975" dirty="0">
                <a:latin typeface="Book Antiqua" panose="02040602050305030304" pitchFamily="18" charset="0"/>
                <a:ea typeface="Calibri" panose="020F0502020204030204" pitchFamily="34" charset="0"/>
                <a:cs typeface="Times New Roman" panose="02020603050405020304" pitchFamily="18" charset="0"/>
              </a:rPr>
              <a:t>)</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17) interessi e oneri finanziari (con separata indicazione di quelli verso imprese controllate, collegate e controllanti)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17-bis) utili e perdite su cambi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TOTALE PROVENTI E ONERI FINANZIARI (C)</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D) RETTIFICHE DI VALORE DI ATTIVITA' E PASSIVITA'FINANZIARIE: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18) rivalutazioni: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a) di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b) di immobilizzazioni finanziarie che non costituiscono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c) di titoli iscritti nell'attivo circolante che non costituiscono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d) di strumenti finanziari derivati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19) svalutazioni: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a) di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b) di immobilizzazioni finanziarie che non costituiscono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c) di titoli iscritti nell'attivo circolante che non costituiscono partecipazioni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d) di strumenti finanziari derivati</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TOTALE RETTIFICHE DI VALORE DI ATTIVITA' E PASSIVITA’ FINANZIARIE (D)</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endParaRPr lang="it-IT" altLang="en-US" sz="975" b="1"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b="1" dirty="0">
                <a:latin typeface="Book Antiqua" panose="02040602050305030304" pitchFamily="18" charset="0"/>
                <a:ea typeface="Calibri" panose="020F0502020204030204" pitchFamily="34" charset="0"/>
                <a:cs typeface="Times New Roman" panose="02020603050405020304" pitchFamily="18" charset="0"/>
              </a:rPr>
              <a:t>RISULTATO ANTE IMPOSTE (A-B +/-C +/-D)</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buFontTx/>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20) imposte sul reddito d'esercizio correnti, differite e anticipate</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Bef>
                <a:spcPct val="0"/>
              </a:spcBef>
              <a:spcAft>
                <a:spcPts val="375"/>
              </a:spcAft>
              <a:buNone/>
            </a:pPr>
            <a:r>
              <a:rPr lang="it-IT" altLang="en-US" sz="975" dirty="0">
                <a:latin typeface="Book Antiqua" panose="02040602050305030304" pitchFamily="18" charset="0"/>
                <a:ea typeface="Calibri" panose="020F0502020204030204" pitchFamily="34" charset="0"/>
                <a:cs typeface="Times New Roman" panose="02020603050405020304" pitchFamily="18" charset="0"/>
              </a:rPr>
              <a:t>21) Utile </a:t>
            </a:r>
            <a:r>
              <a:rPr lang="it-IT" altLang="en-US" sz="975" i="1" dirty="0">
                <a:latin typeface="Book Antiqua" panose="02040602050305030304" pitchFamily="18" charset="0"/>
                <a:ea typeface="Calibri" panose="020F0502020204030204" pitchFamily="34" charset="0"/>
                <a:cs typeface="Times New Roman" panose="02020603050405020304" pitchFamily="18" charset="0"/>
              </a:rPr>
              <a:t>(perdite)</a:t>
            </a:r>
            <a:r>
              <a:rPr lang="it-IT" altLang="en-US" sz="975" dirty="0">
                <a:latin typeface="Book Antiqua" panose="02040602050305030304" pitchFamily="18" charset="0"/>
                <a:ea typeface="Calibri" panose="020F0502020204030204" pitchFamily="34" charset="0"/>
                <a:cs typeface="Times New Roman" panose="02020603050405020304" pitchFamily="18" charset="0"/>
              </a:rPr>
              <a:t> dell'esercizio</a:t>
            </a:r>
            <a:endParaRPr lang="en-GB" altLang="en-US" sz="975" dirty="0">
              <a:latin typeface="Book Antiqua" panose="02040602050305030304" pitchFamily="18" charset="0"/>
              <a:ea typeface="Calibri" panose="020F0502020204030204" pitchFamily="34" charset="0"/>
              <a:cs typeface="Times New Roman" panose="02020603050405020304" pitchFamily="18" charset="0"/>
            </a:endParaRPr>
          </a:p>
        </p:txBody>
      </p:sp>
      <p:sp>
        <p:nvSpPr>
          <p:cNvPr id="7" name="Rettangolo 6"/>
          <p:cNvSpPr/>
          <p:nvPr/>
        </p:nvSpPr>
        <p:spPr>
          <a:xfrm rot="16200000">
            <a:off x="-1245989" y="3246240"/>
            <a:ext cx="5129213" cy="351235"/>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a:p>
        </p:txBody>
      </p:sp>
      <p:sp>
        <p:nvSpPr>
          <p:cNvPr id="59400" name="Rettangolo 7"/>
          <p:cNvSpPr>
            <a:spLocks noChangeArrowheads="1"/>
          </p:cNvSpPr>
          <p:nvPr/>
        </p:nvSpPr>
        <p:spPr bwMode="auto">
          <a:xfrm rot="16200000">
            <a:off x="-1146067" y="3272278"/>
            <a:ext cx="4910319" cy="306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nSpc>
                <a:spcPct val="107000"/>
              </a:lnSpc>
              <a:spcBef>
                <a:spcPct val="0"/>
              </a:spcBef>
              <a:buFontTx/>
              <a:buNone/>
            </a:pPr>
            <a:r>
              <a:rPr lang="it-IT" altLang="en-US" sz="1350">
                <a:solidFill>
                  <a:srgbClr val="000000"/>
                </a:solidFill>
                <a:latin typeface="Book Antiqua" panose="02040602050305030304" pitchFamily="18" charset="0"/>
                <a:ea typeface="Calibri" panose="020F0502020204030204" pitchFamily="34" charset="0"/>
                <a:cs typeface="Times New Roman" panose="02020603050405020304" pitchFamily="18" charset="0"/>
              </a:rPr>
              <a:t>Le voci e le sotto-voci raggruppate sono evidenziate in celeste</a:t>
            </a:r>
            <a:endParaRPr lang="en-GB" altLang="en-US" sz="1350">
              <a:latin typeface="Book Antiqua" panose="02040602050305030304" pitchFamily="18" charset="0"/>
              <a:ea typeface="Calibri" panose="020F0502020204030204" pitchFamily="34" charset="0"/>
              <a:cs typeface="Times New Roman" panose="02020603050405020304" pitchFamily="18" charset="0"/>
            </a:endParaRP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51</a:t>
            </a:fld>
            <a:endParaRPr lang="it-IT" altLang="en-US"/>
          </a:p>
        </p:txBody>
      </p:sp>
    </p:spTree>
    <p:extLst>
      <p:ext uri="{BB962C8B-B14F-4D97-AF65-F5344CB8AC3E}">
        <p14:creationId xmlns:p14="http://schemas.microsoft.com/office/powerpoint/2010/main" val="365583761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143000" y="857250"/>
            <a:ext cx="1125141"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350" dirty="0">
                <a:solidFill>
                  <a:schemeClr val="tx1"/>
                </a:solidFill>
                <a:latin typeface="Book Antiqua" pitchFamily="18" charset="0"/>
              </a:rPr>
              <a:t>Esoneri per le società minori</a:t>
            </a:r>
          </a:p>
        </p:txBody>
      </p:sp>
      <p:sp>
        <p:nvSpPr>
          <p:cNvPr id="60420" name="AutoShape 15"/>
          <p:cNvSpPr>
            <a:spLocks/>
          </p:cNvSpPr>
          <p:nvPr/>
        </p:nvSpPr>
        <p:spPr bwMode="auto">
          <a:xfrm>
            <a:off x="2214564" y="857251"/>
            <a:ext cx="375047" cy="5036344"/>
          </a:xfrm>
          <a:prstGeom prst="leftBrace">
            <a:avLst>
              <a:gd name="adj1" fmla="val 58377"/>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graphicFrame>
        <p:nvGraphicFramePr>
          <p:cNvPr id="5" name="Tabella 4"/>
          <p:cNvGraphicFramePr>
            <a:graphicFrameLocks noGrp="1"/>
          </p:cNvGraphicFramePr>
          <p:nvPr/>
        </p:nvGraphicFramePr>
        <p:xfrm>
          <a:off x="3581401" y="858441"/>
          <a:ext cx="4446985" cy="3422050"/>
        </p:xfrm>
        <a:graphic>
          <a:graphicData uri="http://schemas.openxmlformats.org/drawingml/2006/table">
            <a:tbl>
              <a:tblPr/>
              <a:tblGrid>
                <a:gridCol w="4446985">
                  <a:extLst>
                    <a:ext uri="{9D8B030D-6E8A-4147-A177-3AD203B41FA5}">
                      <a16:colId xmlns:a16="http://schemas.microsoft.com/office/drawing/2014/main" val="20000"/>
                    </a:ext>
                  </a:extLst>
                </a:gridCol>
              </a:tblGrid>
              <a:tr h="1646588">
                <a:tc>
                  <a:txBody>
                    <a:bodyPr/>
                    <a:lstStyle/>
                    <a:p>
                      <a:pPr marL="179388" marR="0" lvl="0" indent="-179388" algn="ctr" defTabSz="914400" rtl="0" eaLnBrk="1" fontAlgn="base" latinLnBrk="0" hangingPunct="1">
                        <a:lnSpc>
                          <a:spcPct val="100000"/>
                        </a:lnSpc>
                        <a:spcBef>
                          <a:spcPct val="0"/>
                        </a:spcBef>
                        <a:spcAft>
                          <a:spcPct val="0"/>
                        </a:spcAft>
                        <a:buClrTx/>
                        <a:buSzTx/>
                        <a:buFont typeface="Arial" pitchFamily="34" charset="0"/>
                        <a:buChar char="•"/>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L</a:t>
                      </a:r>
                      <a:r>
                        <a:rPr kumimoji="0" lang="ja-JP" alt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a:t>
                      </a:r>
                      <a:r>
                        <a:rPr kumimoji="0" lang="it-IT" altLang="ja-JP"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omissione è prevista </a:t>
                      </a:r>
                      <a:r>
                        <a:rPr kumimoji="0" lang="it-IT" altLang="ja-JP" sz="1400" b="0" i="0" u="none" strike="noStrike" cap="none" normalizeH="0" baseline="0" dirty="0" err="1">
                          <a:ln>
                            <a:noFill/>
                          </a:ln>
                          <a:solidFill>
                            <a:schemeClr val="tx1"/>
                          </a:solidFill>
                          <a:effectLst/>
                          <a:latin typeface="Book Antiqua" pitchFamily="18" charset="0"/>
                          <a:ea typeface="ＭＳ Ｐゴシック" charset="-128"/>
                          <a:cs typeface="Arial" pitchFamily="34" charset="0"/>
                        </a:rPr>
                        <a:t>dall</a:t>
                      </a:r>
                      <a:r>
                        <a:rPr kumimoji="0" lang="ja-JP" alt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a:t>
                      </a:r>
                      <a:r>
                        <a:rPr kumimoji="0" lang="it-IT" altLang="ja-JP"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art. 2435-bis, 7° comma   alla seguente condizione:</a:t>
                      </a:r>
                    </a:p>
                    <a:p>
                      <a:pPr marL="179388" marR="0" lvl="0" indent="-179388" algn="l" defTabSz="914400" rtl="0" eaLnBrk="1" fontAlgn="base" latinLnBrk="0" hangingPunct="1">
                        <a:lnSpc>
                          <a:spcPct val="100000"/>
                        </a:lnSpc>
                        <a:spcBef>
                          <a:spcPct val="0"/>
                        </a:spcBef>
                        <a:spcAft>
                          <a:spcPct val="0"/>
                        </a:spcAft>
                        <a:buClrTx/>
                        <a:buSzTx/>
                        <a:buFont typeface="+mj-lt" charset="0"/>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p>
                      <a:pPr marL="179388" marR="0" lvl="0" indent="-179388" algn="l" defTabSz="914400" rtl="0" eaLnBrk="1" fontAlgn="base" latinLnBrk="0" hangingPunct="1">
                        <a:lnSpc>
                          <a:spcPct val="100000"/>
                        </a:lnSpc>
                        <a:spcBef>
                          <a:spcPct val="0"/>
                        </a:spcBef>
                        <a:spcAft>
                          <a:spcPct val="0"/>
                        </a:spcAft>
                        <a:buClrTx/>
                        <a:buSzTx/>
                        <a:buFont typeface="+mj-lt" charset="0"/>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p>
                      <a:pPr marL="179388" marR="0" lvl="0" indent="-179388" algn="l" defTabSz="914400" rtl="0" eaLnBrk="1" fontAlgn="base" latinLnBrk="0" hangingPunct="1">
                        <a:lnSpc>
                          <a:spcPct val="100000"/>
                        </a:lnSpc>
                        <a:spcBef>
                          <a:spcPct val="0"/>
                        </a:spcBef>
                        <a:spcAft>
                          <a:spcPct val="0"/>
                        </a:spcAft>
                        <a:buClrTx/>
                        <a:buSzTx/>
                        <a:buFont typeface="+mj-lt" charset="0"/>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p>
                      <a:pPr marL="179388" marR="0" lvl="0" indent="-179388" algn="ctr" defTabSz="914400" rtl="0" eaLnBrk="1" fontAlgn="base" latinLnBrk="0" hangingPunct="1">
                        <a:lnSpc>
                          <a:spcPct val="100000"/>
                        </a:lnSpc>
                        <a:spcBef>
                          <a:spcPct val="0"/>
                        </a:spcBef>
                        <a:spcAft>
                          <a:spcPct val="0"/>
                        </a:spcAft>
                        <a:buClrTx/>
                        <a:buSzTx/>
                        <a:buFont typeface="+mj-lt" charset="0"/>
                        <a:buNone/>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Fornire nella Nota integrativa le informazioni    richieste dai </a:t>
                      </a:r>
                      <a:r>
                        <a:rPr kumimoji="0" lang="it-IT" sz="1400" b="0" i="0" u="none" strike="noStrike" cap="none" normalizeH="0" baseline="0" dirty="0" err="1">
                          <a:ln>
                            <a:noFill/>
                          </a:ln>
                          <a:solidFill>
                            <a:schemeClr val="tx1"/>
                          </a:solidFill>
                          <a:effectLst/>
                          <a:latin typeface="Book Antiqua" pitchFamily="18" charset="0"/>
                          <a:ea typeface="ＭＳ Ｐゴシック" charset="-128"/>
                          <a:cs typeface="Arial" pitchFamily="34" charset="0"/>
                        </a:rPr>
                        <a:t>nn</a:t>
                      </a: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3) e 4) </a:t>
                      </a:r>
                      <a:r>
                        <a:rPr kumimoji="0" lang="it-IT" sz="1400" b="0" i="0" u="none" strike="noStrike" cap="none" normalizeH="0" baseline="0" dirty="0" err="1">
                          <a:ln>
                            <a:noFill/>
                          </a:ln>
                          <a:solidFill>
                            <a:schemeClr val="tx1"/>
                          </a:solidFill>
                          <a:effectLst/>
                          <a:latin typeface="Book Antiqua" pitchFamily="18" charset="0"/>
                          <a:ea typeface="ＭＳ Ｐゴシック" charset="-128"/>
                          <a:cs typeface="Arial" pitchFamily="34" charset="0"/>
                        </a:rPr>
                        <a:t>dell</a:t>
                      </a:r>
                      <a:r>
                        <a:rPr kumimoji="0" lang="ja-JP" alt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a:t>
                      </a:r>
                      <a:r>
                        <a:rPr kumimoji="0" lang="it-IT" altLang="ja-JP"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art. 2428</a:t>
                      </a:r>
                      <a:endPar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txBody>
                  <a:tcPr marL="68580" marR="68580" marT="34291" marB="34291"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1714547">
                <a:tc>
                  <a:txBody>
                    <a:bodyPr/>
                    <a:lstStyle/>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n 3, Art. 2428                 Azioni proprie e azioni di  </a:t>
                      </a:r>
                    </a:p>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società controllanti possedute             </a:t>
                      </a:r>
                    </a:p>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dalla società </a:t>
                      </a:r>
                    </a:p>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endPar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p>
                      <a:pPr marL="179388" marR="0" lvl="0" indent="-179388"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n 4 Art. 2428                  Azioni proprie e azioni di </a:t>
                      </a:r>
                    </a:p>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società controllanti acquistate   </a:t>
                      </a:r>
                    </a:p>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o alienate dalla società nel   </a:t>
                      </a:r>
                    </a:p>
                    <a:p>
                      <a:pPr marL="179388" marR="0" lvl="0" indent="-179388" algn="l" defTabSz="914400" rtl="0" eaLnBrk="1" fontAlgn="base" latinLnBrk="0" hangingPunct="1">
                        <a:lnSpc>
                          <a:spcPct val="100000"/>
                        </a:lnSpc>
                        <a:spcBef>
                          <a:spcPct val="0"/>
                        </a:spcBef>
                        <a:spcAft>
                          <a:spcPct val="0"/>
                        </a:spcAft>
                        <a:buClrTx/>
                        <a:buSzTx/>
                        <a:buFont typeface="Arial" pitchFamily="34" charset="0"/>
                        <a:buNone/>
                        <a:tabLst/>
                      </a:pPr>
                      <a:r>
                        <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                                            corso </a:t>
                      </a:r>
                      <a:r>
                        <a:rPr kumimoji="0" lang="it-IT" sz="1400" b="0" i="0" u="none" strike="noStrike" cap="none" normalizeH="0" baseline="0" dirty="0" err="1">
                          <a:ln>
                            <a:noFill/>
                          </a:ln>
                          <a:solidFill>
                            <a:schemeClr val="tx1"/>
                          </a:solidFill>
                          <a:effectLst/>
                          <a:latin typeface="Book Antiqua" pitchFamily="18" charset="0"/>
                          <a:ea typeface="ＭＳ Ｐゴシック" charset="-128"/>
                          <a:cs typeface="Arial" pitchFamily="34" charset="0"/>
                        </a:rPr>
                        <a:t>dell</a:t>
                      </a:r>
                      <a:r>
                        <a:rPr kumimoji="0" lang="ja-JP" alt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a:t>
                      </a:r>
                      <a:r>
                        <a:rPr kumimoji="0" lang="it-IT" altLang="ja-JP" sz="1400" b="0" i="0" u="none" strike="noStrike" cap="none" normalizeH="0" baseline="0" dirty="0">
                          <a:ln>
                            <a:noFill/>
                          </a:ln>
                          <a:solidFill>
                            <a:schemeClr val="tx1"/>
                          </a:solidFill>
                          <a:effectLst/>
                          <a:latin typeface="Book Antiqua" pitchFamily="18" charset="0"/>
                          <a:ea typeface="ＭＳ Ｐゴシック" charset="-128"/>
                          <a:cs typeface="Arial" pitchFamily="34" charset="0"/>
                        </a:rPr>
                        <a:t>esercizio</a:t>
                      </a:r>
                      <a:endParaRPr kumimoji="0" lang="it-IT" sz="1400" b="0" i="0" u="none" strike="noStrike" cap="none" normalizeH="0" baseline="0" dirty="0">
                        <a:ln>
                          <a:noFill/>
                        </a:ln>
                        <a:solidFill>
                          <a:schemeClr val="tx1"/>
                        </a:solidFill>
                        <a:effectLst/>
                        <a:latin typeface="Book Antiqua" pitchFamily="18" charset="0"/>
                        <a:ea typeface="ＭＳ Ｐゴシック" charset="-128"/>
                        <a:cs typeface="Arial" pitchFamily="34" charset="0"/>
                      </a:endParaRPr>
                    </a:p>
                  </a:txBody>
                  <a:tcPr marL="68580" marR="68580" marT="34291" marB="34291"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 name="Freccia in giù 5"/>
          <p:cNvSpPr/>
          <p:nvPr/>
        </p:nvSpPr>
        <p:spPr>
          <a:xfrm>
            <a:off x="5625704" y="1431131"/>
            <a:ext cx="160734" cy="4822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7" name="Freccia a destra 6"/>
          <p:cNvSpPr/>
          <p:nvPr/>
        </p:nvSpPr>
        <p:spPr>
          <a:xfrm>
            <a:off x="4895851" y="2619376"/>
            <a:ext cx="535781"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8" name="Freccia a destra 7"/>
          <p:cNvSpPr/>
          <p:nvPr/>
        </p:nvSpPr>
        <p:spPr>
          <a:xfrm>
            <a:off x="4875611" y="3429001"/>
            <a:ext cx="535781"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9" name="Rettangolo 8"/>
          <p:cNvSpPr/>
          <p:nvPr/>
        </p:nvSpPr>
        <p:spPr>
          <a:xfrm>
            <a:off x="2357439" y="857250"/>
            <a:ext cx="1303735"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dirty="0">
              <a:solidFill>
                <a:schemeClr val="tx1"/>
              </a:solidFill>
              <a:latin typeface="Book Antiqua" pitchFamily="18" charset="0"/>
            </a:endParaRPr>
          </a:p>
          <a:p>
            <a:pPr algn="ctr">
              <a:defRPr/>
            </a:pPr>
            <a:endParaRPr lang="it-IT" sz="1350" dirty="0">
              <a:solidFill>
                <a:schemeClr val="tx1"/>
              </a:solidFill>
              <a:latin typeface="Book Antiqua" pitchFamily="18" charset="0"/>
            </a:endParaRPr>
          </a:p>
          <a:p>
            <a:pPr algn="ctr">
              <a:defRPr/>
            </a:pPr>
            <a:endParaRPr lang="it-IT" sz="1350" dirty="0">
              <a:solidFill>
                <a:schemeClr val="tx1"/>
              </a:solidFill>
              <a:latin typeface="Book Antiqua" pitchFamily="18" charset="0"/>
            </a:endParaRPr>
          </a:p>
          <a:p>
            <a:pPr algn="ctr">
              <a:defRPr/>
            </a:pPr>
            <a:endParaRPr lang="it-IT" sz="1350" dirty="0">
              <a:solidFill>
                <a:schemeClr val="tx1"/>
              </a:solidFill>
              <a:latin typeface="Book Antiqua" pitchFamily="18" charset="0"/>
            </a:endParaRPr>
          </a:p>
          <a:p>
            <a:pPr algn="ctr">
              <a:defRPr/>
            </a:pPr>
            <a:endParaRPr lang="it-IT" sz="1350" dirty="0">
              <a:solidFill>
                <a:schemeClr val="tx1"/>
              </a:solidFill>
              <a:latin typeface="Book Antiqua" pitchFamily="18" charset="0"/>
            </a:endParaRPr>
          </a:p>
          <a:p>
            <a:pPr algn="ct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r>
              <a:rPr lang="it-IT" sz="1350" dirty="0">
                <a:solidFill>
                  <a:schemeClr val="tx1"/>
                </a:solidFill>
                <a:latin typeface="Book Antiqua" pitchFamily="18" charset="0"/>
              </a:rPr>
              <a:t>Omissione della Relazione sulla gestione</a:t>
            </a: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r>
              <a:rPr lang="it-IT" sz="1350" dirty="0">
                <a:solidFill>
                  <a:schemeClr val="tx1"/>
                </a:solidFill>
                <a:latin typeface="Book Antiqua" pitchFamily="18" charset="0"/>
              </a:rPr>
              <a:t>Rendiconto finanziario</a:t>
            </a: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endParaRPr lang="it-IT" sz="1350" dirty="0">
              <a:solidFill>
                <a:schemeClr val="tx1"/>
              </a:solidFill>
              <a:latin typeface="Book Antiqua" pitchFamily="18" charset="0"/>
            </a:endParaRPr>
          </a:p>
          <a:p>
            <a:pPr marL="139304" indent="-139304">
              <a:buFont typeface="Arial" panose="020B0604020202020204" pitchFamily="34" charset="0"/>
              <a:buChar char="•"/>
              <a:defRPr/>
            </a:pPr>
            <a:r>
              <a:rPr lang="it-IT" sz="1350" dirty="0">
                <a:solidFill>
                  <a:schemeClr val="tx1"/>
                </a:solidFill>
                <a:latin typeface="Book Antiqua" pitchFamily="18" charset="0"/>
              </a:rPr>
              <a:t>Criteri di valutazione</a:t>
            </a:r>
          </a:p>
          <a:p>
            <a:pPr algn="ctr">
              <a:defRPr/>
            </a:pPr>
            <a:endParaRPr lang="it-IT" sz="1350" dirty="0">
              <a:solidFill>
                <a:schemeClr val="tx1"/>
              </a:solidFill>
              <a:latin typeface="Book Antiqua" pitchFamily="18" charset="0"/>
            </a:endParaRPr>
          </a:p>
        </p:txBody>
      </p:sp>
      <p:sp>
        <p:nvSpPr>
          <p:cNvPr id="60428" name="AutoShape 15"/>
          <p:cNvSpPr>
            <a:spLocks/>
          </p:cNvSpPr>
          <p:nvPr/>
        </p:nvSpPr>
        <p:spPr bwMode="auto">
          <a:xfrm>
            <a:off x="3368278" y="837009"/>
            <a:ext cx="375047" cy="3382566"/>
          </a:xfrm>
          <a:prstGeom prst="leftBrace">
            <a:avLst>
              <a:gd name="adj1" fmla="val 58332"/>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Calibri" panose="020F0502020204030204" pitchFamily="34" charset="0"/>
            </a:endParaRPr>
          </a:p>
        </p:txBody>
      </p:sp>
      <p:sp>
        <p:nvSpPr>
          <p:cNvPr id="11" name="Freccia a destra 10"/>
          <p:cNvSpPr/>
          <p:nvPr/>
        </p:nvSpPr>
        <p:spPr>
          <a:xfrm>
            <a:off x="3482580" y="4636295"/>
            <a:ext cx="535781"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60430" name="Rettangolo 1"/>
          <p:cNvSpPr>
            <a:spLocks noChangeArrowheads="1"/>
          </p:cNvSpPr>
          <p:nvPr/>
        </p:nvSpPr>
        <p:spPr bwMode="auto">
          <a:xfrm>
            <a:off x="4031456" y="4446985"/>
            <a:ext cx="3349229"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it-IT" altLang="en-US" sz="1350">
                <a:latin typeface="Book Antiqua" panose="02040602050305030304" pitchFamily="18" charset="0"/>
              </a:rPr>
              <a:t>Le società minori sono esonerate dalla presentazione del rendiconto finanziario</a:t>
            </a:r>
          </a:p>
        </p:txBody>
      </p:sp>
      <p:sp>
        <p:nvSpPr>
          <p:cNvPr id="13" name="Freccia a destra 12"/>
          <p:cNvSpPr/>
          <p:nvPr/>
        </p:nvSpPr>
        <p:spPr>
          <a:xfrm>
            <a:off x="3482580" y="5412583"/>
            <a:ext cx="535781" cy="1071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350"/>
          </a:p>
        </p:txBody>
      </p:sp>
      <p:sp>
        <p:nvSpPr>
          <p:cNvPr id="60432" name="Rettangolo 13"/>
          <p:cNvSpPr>
            <a:spLocks noChangeArrowheads="1"/>
          </p:cNvSpPr>
          <p:nvPr/>
        </p:nvSpPr>
        <p:spPr bwMode="auto">
          <a:xfrm>
            <a:off x="4031456" y="5158980"/>
            <a:ext cx="334922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it-IT" altLang="en-US" sz="1350">
                <a:latin typeface="Book Antiqua" panose="02040602050305030304" pitchFamily="18" charset="0"/>
              </a:rPr>
              <a:t>Le società minori sono esonerate dalla valutazione dei titoli e dei crediti e dei debiti al </a:t>
            </a:r>
            <a:r>
              <a:rPr lang="it-IT" altLang="en-US" sz="1350" b="1">
                <a:latin typeface="Book Antiqua" panose="02040602050305030304" pitchFamily="18" charset="0"/>
              </a:rPr>
              <a:t>costo ammortizzato</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52</a:t>
            </a:fld>
            <a:endParaRPr lang="it-IT" altLang="en-US"/>
          </a:p>
        </p:txBody>
      </p:sp>
    </p:spTree>
    <p:extLst>
      <p:ext uri="{BB962C8B-B14F-4D97-AF65-F5344CB8AC3E}">
        <p14:creationId xmlns:p14="http://schemas.microsoft.com/office/powerpoint/2010/main" val="15320234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42" name="Gruppo 29"/>
          <p:cNvGrpSpPr>
            <a:grpSpLocks/>
          </p:cNvGrpSpPr>
          <p:nvPr/>
        </p:nvGrpSpPr>
        <p:grpSpPr bwMode="auto">
          <a:xfrm>
            <a:off x="1839517" y="1553766"/>
            <a:ext cx="5464969" cy="4071938"/>
            <a:chOff x="928662" y="928670"/>
            <a:chExt cx="7286676" cy="5429288"/>
          </a:xfrm>
        </p:grpSpPr>
        <p:sp>
          <p:nvSpPr>
            <p:cNvPr id="29" name="Rettangolo 28"/>
            <p:cNvSpPr/>
            <p:nvPr/>
          </p:nvSpPr>
          <p:spPr>
            <a:xfrm>
              <a:off x="928662" y="3857627"/>
              <a:ext cx="7286676" cy="2500331"/>
            </a:xfrm>
            <a:prstGeom prst="rect">
              <a:avLst/>
            </a:prstGeom>
            <a:solidFill>
              <a:srgbClr val="E6EDF6"/>
            </a:solidFill>
          </p:spPr>
          <p:style>
            <a:lnRef idx="2">
              <a:schemeClr val="accent1">
                <a:shade val="50000"/>
              </a:schemeClr>
            </a:lnRef>
            <a:fillRef idx="1">
              <a:schemeClr val="accent1"/>
            </a:fillRef>
            <a:effectRef idx="0">
              <a:schemeClr val="accent1"/>
            </a:effectRef>
            <a:fontRef idx="minor">
              <a:schemeClr val="lt1"/>
            </a:fontRef>
          </p:style>
          <p:txBody>
            <a:bodyPr anchor="b"/>
            <a:lstStyle/>
            <a:p>
              <a:pPr algn="ctr">
                <a:defRPr/>
              </a:pPr>
              <a:r>
                <a:rPr lang="it-IT" sz="1500" b="1" dirty="0">
                  <a:solidFill>
                    <a:schemeClr val="tx1"/>
                  </a:solidFill>
                  <a:latin typeface="Book Antiqua" pitchFamily="18" charset="0"/>
                </a:rPr>
                <a:t>Due di questi tre parametri dimensionali non </a:t>
              </a:r>
            </a:p>
            <a:p>
              <a:pPr algn="ctr">
                <a:defRPr/>
              </a:pPr>
              <a:r>
                <a:rPr lang="it-IT" sz="1500" b="1" dirty="0">
                  <a:solidFill>
                    <a:schemeClr val="tx1"/>
                  </a:solidFill>
                  <a:latin typeface="Book Antiqua" pitchFamily="18" charset="0"/>
                </a:rPr>
                <a:t>devono essere superati per due esercizi consecutivi</a:t>
              </a:r>
            </a:p>
          </p:txBody>
        </p:sp>
        <p:sp>
          <p:nvSpPr>
            <p:cNvPr id="4" name="Rettangolo 3"/>
            <p:cNvSpPr/>
            <p:nvPr/>
          </p:nvSpPr>
          <p:spPr>
            <a:xfrm>
              <a:off x="1643042" y="928670"/>
              <a:ext cx="5857916" cy="714380"/>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500" b="1" dirty="0">
                  <a:solidFill>
                    <a:schemeClr val="tx1"/>
                  </a:solidFill>
                  <a:latin typeface="Book Antiqua" pitchFamily="18" charset="0"/>
                </a:rPr>
                <a:t>Micro impresa</a:t>
              </a:r>
            </a:p>
          </p:txBody>
        </p:sp>
        <p:sp>
          <p:nvSpPr>
            <p:cNvPr id="5" name="Rettangolo 4"/>
            <p:cNvSpPr/>
            <p:nvPr/>
          </p:nvSpPr>
          <p:spPr>
            <a:xfrm>
              <a:off x="1285851" y="2285991"/>
              <a:ext cx="6572296" cy="714380"/>
            </a:xfrm>
            <a:prstGeom prst="rect">
              <a:avLst/>
            </a:prstGeom>
            <a:solidFill>
              <a:srgbClr val="E6EDF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500" b="1" dirty="0">
                  <a:solidFill>
                    <a:schemeClr val="tx1"/>
                  </a:solidFill>
                  <a:latin typeface="Book Antiqua" pitchFamily="18" charset="0"/>
                </a:rPr>
                <a:t>Non ha emesso titoli negoziati </a:t>
              </a:r>
            </a:p>
            <a:p>
              <a:pPr algn="ctr">
                <a:defRPr/>
              </a:pPr>
              <a:r>
                <a:rPr lang="it-IT" sz="1500" b="1" dirty="0">
                  <a:solidFill>
                    <a:schemeClr val="tx1"/>
                  </a:solidFill>
                  <a:latin typeface="Book Antiqua" pitchFamily="18" charset="0"/>
                </a:rPr>
                <a:t>sui mercati regolamentati</a:t>
              </a:r>
            </a:p>
          </p:txBody>
        </p:sp>
        <p:cxnSp>
          <p:nvCxnSpPr>
            <p:cNvPr id="13" name="Connettore 1 12"/>
            <p:cNvCxnSpPr/>
            <p:nvPr/>
          </p:nvCxnSpPr>
          <p:spPr>
            <a:xfrm rot="5400000">
              <a:off x="2035951" y="3820321"/>
              <a:ext cx="785819" cy="3175"/>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4" name="Connettore 1 13"/>
            <p:cNvCxnSpPr/>
            <p:nvPr/>
          </p:nvCxnSpPr>
          <p:spPr>
            <a:xfrm rot="5400000">
              <a:off x="6323024" y="3821115"/>
              <a:ext cx="785819"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16" name="Connettore 1 15"/>
            <p:cNvCxnSpPr/>
            <p:nvPr/>
          </p:nvCxnSpPr>
          <p:spPr>
            <a:xfrm>
              <a:off x="2428859" y="3428999"/>
              <a:ext cx="4286280" cy="1588"/>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0" name="Connettore 1 19"/>
            <p:cNvCxnSpPr/>
            <p:nvPr/>
          </p:nvCxnSpPr>
          <p:spPr>
            <a:xfrm rot="5400000">
              <a:off x="3964777" y="3607595"/>
              <a:ext cx="1214445" cy="3175"/>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1" name="Connettore 1 20"/>
            <p:cNvCxnSpPr>
              <a:endCxn id="5" idx="0"/>
            </p:cNvCxnSpPr>
            <p:nvPr/>
          </p:nvCxnSpPr>
          <p:spPr>
            <a:xfrm rot="5400000">
              <a:off x="4251322" y="1963727"/>
              <a:ext cx="642941" cy="158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6" name="Rettangolo 25"/>
            <p:cNvSpPr/>
            <p:nvPr/>
          </p:nvSpPr>
          <p:spPr>
            <a:xfrm>
              <a:off x="1428727" y="4214818"/>
              <a:ext cx="2000264" cy="1071569"/>
            </a:xfrm>
            <a:prstGeom prst="rect">
              <a:avLst/>
            </a:prstGeom>
            <a:solidFill>
              <a:srgbClr val="FFFFCC"/>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1200" b="1" dirty="0">
                  <a:solidFill>
                    <a:schemeClr val="tx1"/>
                  </a:solidFill>
                  <a:latin typeface="Book Antiqua" pitchFamily="18" charset="0"/>
                  <a:ea typeface="ＭＳ Ｐゴシック" charset="-128"/>
                </a:rPr>
                <a:t>Totale </a:t>
              </a:r>
              <a:r>
                <a:rPr lang="it-IT" sz="1200" b="1" dirty="0" err="1">
                  <a:solidFill>
                    <a:schemeClr val="tx1"/>
                  </a:solidFill>
                  <a:latin typeface="Book Antiqua" pitchFamily="18" charset="0"/>
                  <a:ea typeface="ＭＳ Ｐゴシック" charset="-128"/>
                </a:rPr>
                <a:t>dell</a:t>
              </a:r>
              <a:r>
                <a:rPr lang="ja-JP" altLang="it-IT" sz="1200" b="1" dirty="0">
                  <a:solidFill>
                    <a:schemeClr val="tx1"/>
                  </a:solidFill>
                  <a:latin typeface="Book Antiqua" pitchFamily="18" charset="0"/>
                  <a:ea typeface="ＭＳ Ｐゴシック" charset="-128"/>
                </a:rPr>
                <a:t>’</a:t>
              </a:r>
              <a:r>
                <a:rPr lang="it-IT" altLang="ja-JP" sz="1200" b="1" dirty="0">
                  <a:solidFill>
                    <a:schemeClr val="tx1"/>
                  </a:solidFill>
                  <a:latin typeface="Book Antiqua" pitchFamily="18" charset="0"/>
                  <a:ea typeface="ＭＳ Ｐゴシック" charset="-128"/>
                </a:rPr>
                <a:t>attivo</a:t>
              </a:r>
            </a:p>
            <a:p>
              <a:pPr algn="ctr" eaLnBrk="1" hangingPunct="1">
                <a:defRPr/>
              </a:pPr>
              <a:r>
                <a:rPr lang="it-IT" sz="1200" b="1" dirty="0">
                  <a:solidFill>
                    <a:schemeClr val="tx1"/>
                  </a:solidFill>
                  <a:latin typeface="Book Antiqua" pitchFamily="18" charset="0"/>
                  <a:ea typeface="ＭＳ Ｐゴシック" charset="-128"/>
                </a:rPr>
                <a:t>€ 220.000</a:t>
              </a:r>
            </a:p>
          </p:txBody>
        </p:sp>
        <p:sp>
          <p:nvSpPr>
            <p:cNvPr id="27" name="Rettangolo 26"/>
            <p:cNvSpPr/>
            <p:nvPr/>
          </p:nvSpPr>
          <p:spPr>
            <a:xfrm>
              <a:off x="3571867" y="4214818"/>
              <a:ext cx="2000264" cy="1071569"/>
            </a:xfrm>
            <a:prstGeom prst="rect">
              <a:avLst/>
            </a:prstGeom>
            <a:solidFill>
              <a:srgbClr val="FFFFCC"/>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1200" b="1" dirty="0">
                  <a:solidFill>
                    <a:schemeClr val="tx1"/>
                  </a:solidFill>
                  <a:latin typeface="Book Antiqua" pitchFamily="18" charset="0"/>
                  <a:ea typeface="ＭＳ Ｐゴシック" charset="-128"/>
                </a:rPr>
                <a:t>Ricavi delle vendite e delle prestazioni </a:t>
              </a:r>
            </a:p>
            <a:p>
              <a:pPr algn="ctr" eaLnBrk="1" hangingPunct="1">
                <a:defRPr/>
              </a:pPr>
              <a:r>
                <a:rPr lang="it-IT" sz="1200" b="1" dirty="0">
                  <a:solidFill>
                    <a:schemeClr val="tx1"/>
                  </a:solidFill>
                  <a:latin typeface="Book Antiqua" pitchFamily="18" charset="0"/>
                  <a:ea typeface="ＭＳ Ｐゴシック" charset="-128"/>
                </a:rPr>
                <a:t>€ 440.000</a:t>
              </a:r>
            </a:p>
          </p:txBody>
        </p:sp>
        <p:sp>
          <p:nvSpPr>
            <p:cNvPr id="28" name="Rettangolo 27"/>
            <p:cNvSpPr/>
            <p:nvPr/>
          </p:nvSpPr>
          <p:spPr>
            <a:xfrm>
              <a:off x="5715007" y="4214818"/>
              <a:ext cx="2000264" cy="1071569"/>
            </a:xfrm>
            <a:prstGeom prst="rect">
              <a:avLst/>
            </a:prstGeom>
            <a:solidFill>
              <a:srgbClr val="FFFFCC"/>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200" b="1" dirty="0">
                  <a:solidFill>
                    <a:schemeClr val="tx1"/>
                  </a:solidFill>
                  <a:latin typeface="Book Antiqua" pitchFamily="18" charset="0"/>
                </a:rPr>
                <a:t>Numero medio </a:t>
              </a:r>
            </a:p>
            <a:p>
              <a:pPr algn="ctr">
                <a:defRPr/>
              </a:pPr>
              <a:r>
                <a:rPr lang="it-IT" sz="1200" b="1" dirty="0">
                  <a:solidFill>
                    <a:schemeClr val="tx1"/>
                  </a:solidFill>
                  <a:latin typeface="Book Antiqua" pitchFamily="18" charset="0"/>
                </a:rPr>
                <a:t>dei dipendenti</a:t>
              </a:r>
            </a:p>
            <a:p>
              <a:pPr algn="ctr">
                <a:defRPr/>
              </a:pPr>
              <a:r>
                <a:rPr lang="it-IT" sz="1200" b="1" dirty="0">
                  <a:solidFill>
                    <a:schemeClr val="tx1"/>
                  </a:solidFill>
                  <a:latin typeface="Book Antiqua" pitchFamily="18" charset="0"/>
                </a:rPr>
                <a:t>5</a:t>
              </a:r>
            </a:p>
          </p:txBody>
        </p:sp>
      </p:grpSp>
      <p:sp>
        <p:nvSpPr>
          <p:cNvPr id="61443" name="CasellaDiTesto 30"/>
          <p:cNvSpPr txBox="1">
            <a:spLocks noChangeArrowheads="1"/>
          </p:cNvSpPr>
          <p:nvPr/>
        </p:nvSpPr>
        <p:spPr bwMode="auto">
          <a:xfrm>
            <a:off x="1303736" y="910829"/>
            <a:ext cx="6536531"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it-IT" altLang="en-US" sz="1650" b="1">
                <a:latin typeface="Book Antiqua" panose="02040602050305030304" pitchFamily="18" charset="0"/>
              </a:rPr>
              <a:t>Chi e quando può redigere il bilancio in forma abbreviata</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53</a:t>
            </a:fld>
            <a:endParaRPr lang="it-IT" altLang="en-US"/>
          </a:p>
        </p:txBody>
      </p:sp>
    </p:spTree>
    <p:extLst>
      <p:ext uri="{BB962C8B-B14F-4D97-AF65-F5344CB8AC3E}">
        <p14:creationId xmlns:p14="http://schemas.microsoft.com/office/powerpoint/2010/main" val="12183343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1143000" y="857250"/>
            <a:ext cx="1125141"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350" dirty="0">
                <a:solidFill>
                  <a:schemeClr val="tx1"/>
                </a:solidFill>
                <a:latin typeface="Times New Roman" panose="02020603050405020304" pitchFamily="18" charset="0"/>
                <a:cs typeface="Times New Roman" panose="02020603050405020304" pitchFamily="18" charset="0"/>
              </a:rPr>
              <a:t>Peculiarità delle micro-imprese</a:t>
            </a:r>
          </a:p>
        </p:txBody>
      </p:sp>
      <p:sp>
        <p:nvSpPr>
          <p:cNvPr id="62468" name="AutoShape 15"/>
          <p:cNvSpPr>
            <a:spLocks/>
          </p:cNvSpPr>
          <p:nvPr/>
        </p:nvSpPr>
        <p:spPr bwMode="auto">
          <a:xfrm>
            <a:off x="2214564" y="857250"/>
            <a:ext cx="375047" cy="5143500"/>
          </a:xfrm>
          <a:prstGeom prst="leftBrace">
            <a:avLst>
              <a:gd name="adj1" fmla="val 58349"/>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Times New Roman" panose="02020603050405020304" pitchFamily="18" charset="0"/>
              <a:cs typeface="Times New Roman" panose="02020603050405020304" pitchFamily="18" charset="0"/>
            </a:endParaRPr>
          </a:p>
        </p:txBody>
      </p:sp>
      <p:sp>
        <p:nvSpPr>
          <p:cNvPr id="5" name="Rettangolo 4"/>
          <p:cNvSpPr/>
          <p:nvPr/>
        </p:nvSpPr>
        <p:spPr>
          <a:xfrm>
            <a:off x="2412206" y="857250"/>
            <a:ext cx="1781175"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r>
              <a:rPr lang="it-IT" sz="1350" dirty="0">
                <a:solidFill>
                  <a:schemeClr val="tx1"/>
                </a:solidFill>
                <a:latin typeface="Times New Roman" panose="02020603050405020304" pitchFamily="18" charset="0"/>
                <a:cs typeface="Times New Roman" panose="02020603050405020304" pitchFamily="18" charset="0"/>
              </a:rPr>
              <a:t>Aspetto formale del bilancio</a:t>
            </a: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endParaRPr lang="it-IT" sz="1350" dirty="0">
              <a:solidFill>
                <a:schemeClr val="tx1"/>
              </a:solidFill>
              <a:latin typeface="Times New Roman" panose="02020603050405020304" pitchFamily="18" charset="0"/>
              <a:cs typeface="Times New Roman" panose="02020603050405020304" pitchFamily="18" charset="0"/>
            </a:endParaRPr>
          </a:p>
          <a:p>
            <a:pPr marL="139304" indent="-139304">
              <a:buFont typeface="Arial" panose="020B0604020202020204" pitchFamily="34" charset="0"/>
              <a:buChar char="•"/>
              <a:defRPr/>
            </a:pPr>
            <a:r>
              <a:rPr lang="it-IT" sz="1350" dirty="0">
                <a:solidFill>
                  <a:schemeClr val="tx1"/>
                </a:solidFill>
                <a:latin typeface="Times New Roman" panose="02020603050405020304" pitchFamily="18" charset="0"/>
                <a:cs typeface="Times New Roman" panose="02020603050405020304" pitchFamily="18" charset="0"/>
              </a:rPr>
              <a:t>Aspetto sostanziale del bilancio</a:t>
            </a:r>
          </a:p>
          <a:p>
            <a:pPr algn="ctr">
              <a:defRPr/>
            </a:pPr>
            <a:endParaRPr lang="it-IT" sz="1350" dirty="0">
              <a:solidFill>
                <a:schemeClr val="tx1"/>
              </a:solidFill>
              <a:latin typeface="Times New Roman" panose="02020603050405020304" pitchFamily="18" charset="0"/>
              <a:cs typeface="Times New Roman" panose="02020603050405020304" pitchFamily="18" charset="0"/>
            </a:endParaRPr>
          </a:p>
        </p:txBody>
      </p:sp>
      <p:sp>
        <p:nvSpPr>
          <p:cNvPr id="62470" name="AutoShape 15"/>
          <p:cNvSpPr>
            <a:spLocks/>
          </p:cNvSpPr>
          <p:nvPr/>
        </p:nvSpPr>
        <p:spPr bwMode="auto">
          <a:xfrm>
            <a:off x="4110038" y="620688"/>
            <a:ext cx="353616" cy="3024336"/>
          </a:xfrm>
          <a:prstGeom prst="leftBrace">
            <a:avLst>
              <a:gd name="adj1" fmla="val 58397"/>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Times New Roman" panose="02020603050405020304" pitchFamily="18" charset="0"/>
              <a:cs typeface="Times New Roman" panose="02020603050405020304" pitchFamily="18" charset="0"/>
            </a:endParaRPr>
          </a:p>
        </p:txBody>
      </p:sp>
      <p:sp>
        <p:nvSpPr>
          <p:cNvPr id="62471" name="AutoShape 15"/>
          <p:cNvSpPr>
            <a:spLocks/>
          </p:cNvSpPr>
          <p:nvPr/>
        </p:nvSpPr>
        <p:spPr bwMode="auto">
          <a:xfrm>
            <a:off x="4121945" y="4131469"/>
            <a:ext cx="341710" cy="1869281"/>
          </a:xfrm>
          <a:prstGeom prst="leftBrace">
            <a:avLst>
              <a:gd name="adj1" fmla="val 58508"/>
              <a:gd name="adj2" fmla="val 49588"/>
            </a:avLst>
          </a:prstGeom>
          <a:noFill/>
          <a:ln w="25400">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latin typeface="Times New Roman" panose="02020603050405020304" pitchFamily="18" charset="0"/>
              <a:cs typeface="Times New Roman" panose="02020603050405020304" pitchFamily="18" charset="0"/>
            </a:endParaRPr>
          </a:p>
        </p:txBody>
      </p:sp>
      <p:sp>
        <p:nvSpPr>
          <p:cNvPr id="8" name="Rettangolo 7"/>
          <p:cNvSpPr/>
          <p:nvPr/>
        </p:nvSpPr>
        <p:spPr>
          <a:xfrm>
            <a:off x="4410075" y="1613297"/>
            <a:ext cx="4733925" cy="11132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139304" indent="-139304">
              <a:buFont typeface="Arial" panose="020B0604020202020204" pitchFamily="34" charset="0"/>
              <a:buChar char="•"/>
              <a:defRPr/>
            </a:pPr>
            <a:r>
              <a:rPr lang="it-IT" sz="1350" dirty="0">
                <a:solidFill>
                  <a:schemeClr val="tx1"/>
                </a:solidFill>
                <a:latin typeface="Times New Roman" panose="02020603050405020304" pitchFamily="18" charset="0"/>
                <a:cs typeface="Times New Roman" panose="02020603050405020304" pitchFamily="18" charset="0"/>
              </a:rPr>
              <a:t>Gli schemi di SP e di CE sono gli stessi delle società minori (art. 2435-bis)</a:t>
            </a:r>
          </a:p>
          <a:p>
            <a:pPr marL="139304" indent="-139304">
              <a:buFont typeface="Arial" panose="020B0604020202020204" pitchFamily="34" charset="0"/>
              <a:buChar char="•"/>
              <a:defRPr/>
            </a:pPr>
            <a:r>
              <a:rPr lang="it-IT" sz="1350" dirty="0">
                <a:solidFill>
                  <a:schemeClr val="tx1"/>
                </a:solidFill>
                <a:latin typeface="Times New Roman" panose="02020603050405020304" pitchFamily="18" charset="0"/>
                <a:cs typeface="Times New Roman" panose="02020603050405020304" pitchFamily="18" charset="0"/>
              </a:rPr>
              <a:t>Esonero dalla presentazione:</a:t>
            </a:r>
          </a:p>
          <a:p>
            <a:pPr lvl="1">
              <a:defRPr/>
            </a:pPr>
            <a:r>
              <a:rPr lang="it-IT" sz="1350" dirty="0">
                <a:solidFill>
                  <a:schemeClr val="tx1"/>
                </a:solidFill>
                <a:latin typeface="Times New Roman" panose="02020603050405020304" pitchFamily="18" charset="0"/>
                <a:cs typeface="Times New Roman" panose="02020603050405020304" pitchFamily="18" charset="0"/>
              </a:rPr>
              <a:t>A) Del rendiconto finanziario</a:t>
            </a:r>
          </a:p>
          <a:p>
            <a:pPr lvl="1">
              <a:defRPr/>
            </a:pPr>
            <a:endParaRPr lang="it-IT" sz="1350" dirty="0">
              <a:solidFill>
                <a:schemeClr val="tx1"/>
              </a:solidFill>
              <a:latin typeface="Times New Roman" panose="02020603050405020304" pitchFamily="18" charset="0"/>
              <a:cs typeface="Times New Roman" panose="02020603050405020304" pitchFamily="18" charset="0"/>
            </a:endParaRPr>
          </a:p>
          <a:p>
            <a:pPr lvl="1">
              <a:defRPr/>
            </a:pPr>
            <a:r>
              <a:rPr lang="it-IT" sz="1350" dirty="0">
                <a:solidFill>
                  <a:schemeClr val="tx1"/>
                </a:solidFill>
                <a:latin typeface="Times New Roman" panose="02020603050405020304" pitchFamily="18" charset="0"/>
                <a:cs typeface="Times New Roman" panose="02020603050405020304" pitchFamily="18" charset="0"/>
              </a:rPr>
              <a:t>B) Della nota integrativa dando in calce allo SP informazioni circa l'importo complessivo degli impegni, delle garanzie e delle passività potenziali non risultanti dallo SP nonché l’ammontare dei compensi, delle anticipazioni e dei crediti concessi agli amministratori e ai sindaci</a:t>
            </a:r>
          </a:p>
          <a:p>
            <a:pPr lvl="1">
              <a:defRPr/>
            </a:pPr>
            <a:endParaRPr lang="it-IT" sz="1350" dirty="0">
              <a:solidFill>
                <a:schemeClr val="tx1"/>
              </a:solidFill>
              <a:latin typeface="Times New Roman" panose="02020603050405020304" pitchFamily="18" charset="0"/>
              <a:cs typeface="Times New Roman" panose="02020603050405020304" pitchFamily="18" charset="0"/>
            </a:endParaRPr>
          </a:p>
          <a:p>
            <a:pPr lvl="1">
              <a:defRPr/>
            </a:pPr>
            <a:r>
              <a:rPr lang="it-IT" sz="1350" dirty="0">
                <a:solidFill>
                  <a:schemeClr val="tx1"/>
                </a:solidFill>
                <a:latin typeface="Times New Roman" panose="02020603050405020304" pitchFamily="18" charset="0"/>
                <a:cs typeface="Times New Roman" panose="02020603050405020304" pitchFamily="18" charset="0"/>
              </a:rPr>
              <a:t>C) Della relazione sulla gestione quando, in calce allo SP, risultano le informazioni di cui ai punti 3) e 4) dell’art. 2428</a:t>
            </a:r>
          </a:p>
        </p:txBody>
      </p:sp>
      <p:sp>
        <p:nvSpPr>
          <p:cNvPr id="62473" name="Rettangolo 10"/>
          <p:cNvSpPr>
            <a:spLocks noChangeArrowheads="1"/>
          </p:cNvSpPr>
          <p:nvPr/>
        </p:nvSpPr>
        <p:spPr bwMode="auto">
          <a:xfrm>
            <a:off x="4436269" y="4276040"/>
            <a:ext cx="4681538"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350" dirty="0">
                <a:latin typeface="Times New Roman" panose="02020603050405020304" pitchFamily="18" charset="0"/>
                <a:cs typeface="Times New Roman" panose="02020603050405020304" pitchFamily="18" charset="0"/>
              </a:rPr>
              <a:t>Non si applica alle micro-imprese la deroga per casi eccezionali di cui al comma 5 dell’art. 2423</a:t>
            </a:r>
          </a:p>
          <a:p>
            <a:pPr eaLnBrk="1" hangingPunct="1">
              <a:spcBef>
                <a:spcPct val="0"/>
              </a:spcBef>
            </a:pPr>
            <a:endParaRPr lang="it-IT" altLang="en-US" sz="1350" dirty="0">
              <a:latin typeface="Times New Roman" panose="02020603050405020304" pitchFamily="18" charset="0"/>
              <a:cs typeface="Times New Roman" panose="02020603050405020304" pitchFamily="18" charset="0"/>
            </a:endParaRPr>
          </a:p>
          <a:p>
            <a:pPr eaLnBrk="1" hangingPunct="1">
              <a:spcBef>
                <a:spcPct val="0"/>
              </a:spcBef>
            </a:pPr>
            <a:endParaRPr lang="it-IT" altLang="en-US" sz="1350" dirty="0">
              <a:latin typeface="Times New Roman" panose="02020603050405020304" pitchFamily="18" charset="0"/>
              <a:cs typeface="Times New Roman" panose="02020603050405020304" pitchFamily="18" charset="0"/>
            </a:endParaRPr>
          </a:p>
          <a:p>
            <a:pPr eaLnBrk="1" hangingPunct="1">
              <a:spcBef>
                <a:spcPct val="0"/>
              </a:spcBef>
            </a:pPr>
            <a:r>
              <a:rPr lang="it-IT" altLang="en-US" sz="1350" dirty="0">
                <a:latin typeface="Times New Roman" panose="02020603050405020304" pitchFamily="18" charset="0"/>
                <a:cs typeface="Times New Roman" panose="02020603050405020304" pitchFamily="18" charset="0"/>
              </a:rPr>
              <a:t>Non si applicano alle micro-imprese tutte le norme contenute nell’art. 2426, comma 1, n. 11-bis, relative alla valutazione al </a:t>
            </a:r>
            <a:r>
              <a:rPr lang="it-IT" altLang="en-US" sz="1350" i="1" dirty="0">
                <a:latin typeface="Times New Roman" panose="02020603050405020304" pitchFamily="18" charset="0"/>
                <a:cs typeface="Times New Roman" panose="02020603050405020304" pitchFamily="18" charset="0"/>
              </a:rPr>
              <a:t>fair </a:t>
            </a:r>
            <a:r>
              <a:rPr lang="it-IT" altLang="en-US" sz="1350" i="1" dirty="0" err="1">
                <a:latin typeface="Times New Roman" panose="02020603050405020304" pitchFamily="18" charset="0"/>
                <a:cs typeface="Times New Roman" panose="02020603050405020304" pitchFamily="18" charset="0"/>
              </a:rPr>
              <a:t>value</a:t>
            </a:r>
            <a:r>
              <a:rPr lang="it-IT" altLang="en-US" sz="1350" i="1" dirty="0">
                <a:latin typeface="Times New Roman" panose="02020603050405020304" pitchFamily="18" charset="0"/>
                <a:cs typeface="Times New Roman" panose="02020603050405020304" pitchFamily="18" charset="0"/>
              </a:rPr>
              <a:t> </a:t>
            </a:r>
            <a:r>
              <a:rPr lang="it-IT" altLang="en-US" sz="1350" dirty="0">
                <a:latin typeface="Times New Roman" panose="02020603050405020304" pitchFamily="18" charset="0"/>
                <a:cs typeface="Times New Roman" panose="02020603050405020304" pitchFamily="18" charset="0"/>
              </a:rPr>
              <a:t>degli strumenti finanziari derivati</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54</a:t>
            </a:fld>
            <a:endParaRPr lang="it-IT" altLang="en-US"/>
          </a:p>
        </p:txBody>
      </p:sp>
    </p:spTree>
    <p:extLst>
      <p:ext uri="{BB962C8B-B14F-4D97-AF65-F5344CB8AC3E}">
        <p14:creationId xmlns:p14="http://schemas.microsoft.com/office/powerpoint/2010/main" val="34061911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ella 4"/>
          <p:cNvGraphicFramePr>
            <a:graphicFrameLocks noGrp="1"/>
          </p:cNvGraphicFramePr>
          <p:nvPr/>
        </p:nvGraphicFramePr>
        <p:xfrm>
          <a:off x="1331120" y="1790701"/>
          <a:ext cx="6265070" cy="2963964"/>
        </p:xfrm>
        <a:graphic>
          <a:graphicData uri="http://schemas.openxmlformats.org/drawingml/2006/table">
            <a:tbl>
              <a:tblPr firstRow="1" bandRow="1">
                <a:tableStyleId>{5C22544A-7EE6-4342-B048-85BDC9FD1C3A}</a:tableStyleId>
              </a:tblPr>
              <a:tblGrid>
                <a:gridCol w="2346007">
                  <a:extLst>
                    <a:ext uri="{9D8B030D-6E8A-4147-A177-3AD203B41FA5}">
                      <a16:colId xmlns:a16="http://schemas.microsoft.com/office/drawing/2014/main" val="20000"/>
                    </a:ext>
                  </a:extLst>
                </a:gridCol>
                <a:gridCol w="1549712">
                  <a:extLst>
                    <a:ext uri="{9D8B030D-6E8A-4147-A177-3AD203B41FA5}">
                      <a16:colId xmlns:a16="http://schemas.microsoft.com/office/drawing/2014/main" val="20001"/>
                    </a:ext>
                  </a:extLst>
                </a:gridCol>
                <a:gridCol w="1097968">
                  <a:extLst>
                    <a:ext uri="{9D8B030D-6E8A-4147-A177-3AD203B41FA5}">
                      <a16:colId xmlns:a16="http://schemas.microsoft.com/office/drawing/2014/main" val="20002"/>
                    </a:ext>
                  </a:extLst>
                </a:gridCol>
                <a:gridCol w="1271383">
                  <a:extLst>
                    <a:ext uri="{9D8B030D-6E8A-4147-A177-3AD203B41FA5}">
                      <a16:colId xmlns:a16="http://schemas.microsoft.com/office/drawing/2014/main" val="20003"/>
                    </a:ext>
                  </a:extLst>
                </a:gridCol>
              </a:tblGrid>
              <a:tr h="480036">
                <a:tc>
                  <a:txBody>
                    <a:bodyPr/>
                    <a:lstStyle/>
                    <a:p>
                      <a:endParaRPr lang="en-GB" sz="1400" dirty="0"/>
                    </a:p>
                  </a:txBody>
                  <a:tcPr marL="68584" marR="68584" marT="34278" marB="34278"/>
                </a:tc>
                <a:tc>
                  <a:txBody>
                    <a:bodyPr/>
                    <a:lstStyle/>
                    <a:p>
                      <a:pPr algn="ctr"/>
                      <a:r>
                        <a:rPr lang="it-IT" sz="1400" dirty="0">
                          <a:solidFill>
                            <a:schemeClr val="bg1"/>
                          </a:solidFill>
                        </a:rPr>
                        <a:t>Società medio-grandi</a:t>
                      </a:r>
                      <a:endParaRPr lang="en-GB" sz="1400" dirty="0">
                        <a:solidFill>
                          <a:schemeClr val="bg1"/>
                        </a:solidFill>
                      </a:endParaRPr>
                    </a:p>
                  </a:txBody>
                  <a:tcPr marL="68584" marR="68584" marT="34278" marB="34278"/>
                </a:tc>
                <a:tc>
                  <a:txBody>
                    <a:bodyPr/>
                    <a:lstStyle/>
                    <a:p>
                      <a:pPr algn="ctr"/>
                      <a:r>
                        <a:rPr lang="it-IT" sz="1400" dirty="0">
                          <a:solidFill>
                            <a:schemeClr val="bg1"/>
                          </a:solidFill>
                        </a:rPr>
                        <a:t>Imprese minori</a:t>
                      </a:r>
                      <a:endParaRPr lang="en-GB" sz="1400" dirty="0">
                        <a:solidFill>
                          <a:schemeClr val="bg1"/>
                        </a:solidFill>
                      </a:endParaRPr>
                    </a:p>
                  </a:txBody>
                  <a:tcPr marL="68584" marR="68584" marT="34278" marB="34278"/>
                </a:tc>
                <a:tc>
                  <a:txBody>
                    <a:bodyPr/>
                    <a:lstStyle/>
                    <a:p>
                      <a:pPr algn="ctr"/>
                      <a:r>
                        <a:rPr lang="it-IT" sz="1400" dirty="0">
                          <a:solidFill>
                            <a:schemeClr val="bg1"/>
                          </a:solidFill>
                        </a:rPr>
                        <a:t>Micro-imprese</a:t>
                      </a:r>
                      <a:endParaRPr lang="en-GB" sz="1400" dirty="0">
                        <a:solidFill>
                          <a:schemeClr val="bg1"/>
                        </a:solidFill>
                      </a:endParaRPr>
                    </a:p>
                  </a:txBody>
                  <a:tcPr marL="68584" marR="68584" marT="34278" marB="34278"/>
                </a:tc>
                <a:extLst>
                  <a:ext uri="{0D108BD9-81ED-4DB2-BD59-A6C34878D82A}">
                    <a16:rowId xmlns:a16="http://schemas.microsoft.com/office/drawing/2014/main" val="10000"/>
                  </a:ext>
                </a:extLst>
              </a:tr>
              <a:tr h="274296">
                <a:tc>
                  <a:txBody>
                    <a:bodyPr/>
                    <a:lstStyle/>
                    <a:p>
                      <a:r>
                        <a:rPr lang="it-IT" sz="1400" dirty="0"/>
                        <a:t>Totale attivo</a:t>
                      </a:r>
                      <a:endParaRPr lang="en-GB" sz="1400" dirty="0"/>
                    </a:p>
                  </a:txBody>
                  <a:tcPr marL="68584" marR="68584" marT="34278" marB="34278"/>
                </a:tc>
                <a:tc>
                  <a:txBody>
                    <a:bodyPr/>
                    <a:lstStyle/>
                    <a:p>
                      <a:pPr algn="ctr"/>
                      <a:r>
                        <a:rPr lang="it-IT" sz="1400" dirty="0"/>
                        <a:t>&gt; 5.500.000</a:t>
                      </a:r>
                      <a:endParaRPr lang="en-GB" sz="1400" dirty="0"/>
                    </a:p>
                  </a:txBody>
                  <a:tcPr marL="68584" marR="68584" marT="34278" marB="34278"/>
                </a:tc>
                <a:tc>
                  <a:txBody>
                    <a:bodyPr/>
                    <a:lstStyle/>
                    <a:p>
                      <a:pPr algn="ctr"/>
                      <a:r>
                        <a:rPr lang="it-IT" sz="1400" dirty="0"/>
                        <a:t>&lt; 5.500.000</a:t>
                      </a:r>
                      <a:endParaRPr lang="en-GB" sz="1400" dirty="0"/>
                    </a:p>
                  </a:txBody>
                  <a:tcPr marL="68584" marR="68584" marT="34278" marB="34278"/>
                </a:tc>
                <a:tc>
                  <a:txBody>
                    <a:bodyPr/>
                    <a:lstStyle/>
                    <a:p>
                      <a:pPr algn="ctr"/>
                      <a:r>
                        <a:rPr lang="it-IT" sz="1400" dirty="0"/>
                        <a:t>&lt; 220.000</a:t>
                      </a:r>
                      <a:endParaRPr lang="en-GB" sz="1400" dirty="0"/>
                    </a:p>
                  </a:txBody>
                  <a:tcPr marL="68584" marR="68584" marT="34278" marB="34278"/>
                </a:tc>
                <a:extLst>
                  <a:ext uri="{0D108BD9-81ED-4DB2-BD59-A6C34878D82A}">
                    <a16:rowId xmlns:a16="http://schemas.microsoft.com/office/drawing/2014/main" val="10001"/>
                  </a:ext>
                </a:extLst>
              </a:tr>
              <a:tr h="274296">
                <a:tc>
                  <a:txBody>
                    <a:bodyPr/>
                    <a:lstStyle/>
                    <a:p>
                      <a:r>
                        <a:rPr lang="it-IT" sz="1400" dirty="0"/>
                        <a:t>Totale ricavi</a:t>
                      </a:r>
                      <a:endParaRPr lang="en-GB" sz="1400" dirty="0"/>
                    </a:p>
                  </a:txBody>
                  <a:tcPr marL="68584" marR="68584" marT="34278" marB="34278"/>
                </a:tc>
                <a:tc>
                  <a:txBody>
                    <a:bodyPr/>
                    <a:lstStyle/>
                    <a:p>
                      <a:pPr algn="ctr"/>
                      <a:r>
                        <a:rPr lang="it-IT" sz="1400" dirty="0"/>
                        <a:t>&gt;</a:t>
                      </a:r>
                      <a:r>
                        <a:rPr lang="it-IT" sz="1400" baseline="0" dirty="0"/>
                        <a:t> 11.000.000</a:t>
                      </a:r>
                      <a:endParaRPr lang="en-GB" sz="1400" dirty="0"/>
                    </a:p>
                  </a:txBody>
                  <a:tcPr marL="68584" marR="68584" marT="34278" marB="34278"/>
                </a:tc>
                <a:tc>
                  <a:txBody>
                    <a:bodyPr/>
                    <a:lstStyle/>
                    <a:p>
                      <a:pPr algn="ctr"/>
                      <a:r>
                        <a:rPr lang="it-IT" sz="1400" dirty="0"/>
                        <a:t>&lt; 11.000.000</a:t>
                      </a:r>
                      <a:endParaRPr lang="en-GB" sz="1400" dirty="0"/>
                    </a:p>
                  </a:txBody>
                  <a:tcPr marL="68584" marR="68584" marT="34278" marB="34278"/>
                </a:tc>
                <a:tc>
                  <a:txBody>
                    <a:bodyPr/>
                    <a:lstStyle/>
                    <a:p>
                      <a:pPr algn="ctr"/>
                      <a:r>
                        <a:rPr lang="it-IT" sz="1400" dirty="0"/>
                        <a:t>&lt; 440.000</a:t>
                      </a:r>
                      <a:endParaRPr lang="en-GB" sz="1400" dirty="0"/>
                    </a:p>
                  </a:txBody>
                  <a:tcPr marL="68584" marR="68584" marT="34278" marB="34278"/>
                </a:tc>
                <a:extLst>
                  <a:ext uri="{0D108BD9-81ED-4DB2-BD59-A6C34878D82A}">
                    <a16:rowId xmlns:a16="http://schemas.microsoft.com/office/drawing/2014/main" val="10002"/>
                  </a:ext>
                </a:extLst>
              </a:tr>
              <a:tr h="480036">
                <a:tc>
                  <a:txBody>
                    <a:bodyPr/>
                    <a:lstStyle/>
                    <a:p>
                      <a:r>
                        <a:rPr lang="it-IT" sz="1400" dirty="0"/>
                        <a:t>Numero medio di dipendenti assunti nel corso dell’anno</a:t>
                      </a:r>
                      <a:endParaRPr lang="en-GB" sz="1400" dirty="0"/>
                    </a:p>
                  </a:txBody>
                  <a:tcPr marL="68584" marR="68584" marT="34278" marB="34278"/>
                </a:tc>
                <a:tc>
                  <a:txBody>
                    <a:bodyPr/>
                    <a:lstStyle/>
                    <a:p>
                      <a:pPr algn="ctr"/>
                      <a:r>
                        <a:rPr lang="it-IT" sz="1400" dirty="0"/>
                        <a:t>&gt;</a:t>
                      </a:r>
                      <a:r>
                        <a:rPr lang="it-IT" sz="1400" baseline="0" dirty="0"/>
                        <a:t> 50</a:t>
                      </a:r>
                      <a:endParaRPr lang="en-GB" sz="1400" dirty="0"/>
                    </a:p>
                  </a:txBody>
                  <a:tcPr marL="68584" marR="68584" marT="34278" marB="34278" anchor="ctr"/>
                </a:tc>
                <a:tc>
                  <a:txBody>
                    <a:bodyPr/>
                    <a:lstStyle/>
                    <a:p>
                      <a:pPr algn="ctr"/>
                      <a:r>
                        <a:rPr lang="it-IT" sz="1400" dirty="0"/>
                        <a:t>&lt; 50</a:t>
                      </a:r>
                      <a:endParaRPr lang="en-GB" sz="1400" dirty="0"/>
                    </a:p>
                  </a:txBody>
                  <a:tcPr marL="68584" marR="68584" marT="34278" marB="34278" anchor="ctr"/>
                </a:tc>
                <a:tc>
                  <a:txBody>
                    <a:bodyPr/>
                    <a:lstStyle/>
                    <a:p>
                      <a:pPr algn="ctr"/>
                      <a:r>
                        <a:rPr lang="it-IT" sz="1400" dirty="0"/>
                        <a:t>&lt; 5</a:t>
                      </a:r>
                      <a:endParaRPr lang="en-GB" sz="1400" dirty="0"/>
                    </a:p>
                  </a:txBody>
                  <a:tcPr marL="68584" marR="68584" marT="34278" marB="34278" anchor="ctr"/>
                </a:tc>
                <a:extLst>
                  <a:ext uri="{0D108BD9-81ED-4DB2-BD59-A6C34878D82A}">
                    <a16:rowId xmlns:a16="http://schemas.microsoft.com/office/drawing/2014/main" val="10003"/>
                  </a:ext>
                </a:extLst>
              </a:tr>
              <a:tr h="274296">
                <a:tc>
                  <a:txBody>
                    <a:bodyPr/>
                    <a:lstStyle/>
                    <a:p>
                      <a:r>
                        <a:rPr lang="it-IT" sz="1400" dirty="0"/>
                        <a:t>Stato patrimoniale</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extLst>
                  <a:ext uri="{0D108BD9-81ED-4DB2-BD59-A6C34878D82A}">
                    <a16:rowId xmlns:a16="http://schemas.microsoft.com/office/drawing/2014/main" val="10004"/>
                  </a:ext>
                </a:extLst>
              </a:tr>
              <a:tr h="274296">
                <a:tc>
                  <a:txBody>
                    <a:bodyPr/>
                    <a:lstStyle/>
                    <a:p>
                      <a:r>
                        <a:rPr lang="it-IT" sz="1400" dirty="0"/>
                        <a:t>Conto economico</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extLst>
                  <a:ext uri="{0D108BD9-81ED-4DB2-BD59-A6C34878D82A}">
                    <a16:rowId xmlns:a16="http://schemas.microsoft.com/office/drawing/2014/main" val="10005"/>
                  </a:ext>
                </a:extLst>
              </a:tr>
              <a:tr h="274296">
                <a:tc>
                  <a:txBody>
                    <a:bodyPr/>
                    <a:lstStyle/>
                    <a:p>
                      <a:r>
                        <a:rPr lang="it-IT" sz="1400" dirty="0"/>
                        <a:t>Rendiconto finanziario</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tc>
                  <a:txBody>
                    <a:bodyPr/>
                    <a:lstStyle/>
                    <a:p>
                      <a:pPr algn="ctr"/>
                      <a:r>
                        <a:rPr lang="it-IT" sz="1400" dirty="0"/>
                        <a:t>NO</a:t>
                      </a:r>
                      <a:endParaRPr lang="en-GB" sz="1400" dirty="0"/>
                    </a:p>
                  </a:txBody>
                  <a:tcPr marL="68584" marR="68584" marT="34278" marB="34278"/>
                </a:tc>
                <a:tc>
                  <a:txBody>
                    <a:bodyPr/>
                    <a:lstStyle/>
                    <a:p>
                      <a:pPr algn="ctr"/>
                      <a:r>
                        <a:rPr lang="it-IT" sz="1400" dirty="0"/>
                        <a:t>NO</a:t>
                      </a:r>
                      <a:endParaRPr lang="en-GB" sz="1400" dirty="0"/>
                    </a:p>
                  </a:txBody>
                  <a:tcPr marL="68584" marR="68584" marT="34278" marB="34278"/>
                </a:tc>
                <a:extLst>
                  <a:ext uri="{0D108BD9-81ED-4DB2-BD59-A6C34878D82A}">
                    <a16:rowId xmlns:a16="http://schemas.microsoft.com/office/drawing/2014/main" val="10006"/>
                  </a:ext>
                </a:extLst>
              </a:tr>
              <a:tr h="274296">
                <a:tc>
                  <a:txBody>
                    <a:bodyPr/>
                    <a:lstStyle/>
                    <a:p>
                      <a:r>
                        <a:rPr lang="it-IT" sz="1400" dirty="0"/>
                        <a:t>Nota integrativa</a:t>
                      </a:r>
                      <a:endParaRPr lang="en-GB" sz="1400" dirty="0"/>
                    </a:p>
                  </a:txBody>
                  <a:tcPr marL="68584" marR="68584" marT="34278" marB="34278"/>
                </a:tc>
                <a:tc>
                  <a:txBody>
                    <a:bodyPr/>
                    <a:lstStyle/>
                    <a:p>
                      <a:pPr algn="ctr"/>
                      <a:r>
                        <a:rPr lang="it-IT" sz="1400" dirty="0"/>
                        <a:t>SI </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tc>
                  <a:txBody>
                    <a:bodyPr/>
                    <a:lstStyle/>
                    <a:p>
                      <a:pPr algn="ctr"/>
                      <a:r>
                        <a:rPr lang="it-IT" sz="1400" dirty="0"/>
                        <a:t>NO</a:t>
                      </a:r>
                      <a:endParaRPr lang="en-GB" sz="1400" dirty="0"/>
                    </a:p>
                  </a:txBody>
                  <a:tcPr marL="68584" marR="68584" marT="34278" marB="34278"/>
                </a:tc>
                <a:extLst>
                  <a:ext uri="{0D108BD9-81ED-4DB2-BD59-A6C34878D82A}">
                    <a16:rowId xmlns:a16="http://schemas.microsoft.com/office/drawing/2014/main" val="10007"/>
                  </a:ext>
                </a:extLst>
              </a:tr>
              <a:tr h="274296">
                <a:tc>
                  <a:txBody>
                    <a:bodyPr/>
                    <a:lstStyle/>
                    <a:p>
                      <a:r>
                        <a:rPr lang="it-IT" sz="1400" dirty="0"/>
                        <a:t>Relazione</a:t>
                      </a:r>
                      <a:r>
                        <a:rPr lang="it-IT" sz="1400" baseline="0" dirty="0"/>
                        <a:t> sulla gestione</a:t>
                      </a:r>
                      <a:endParaRPr lang="en-GB" sz="1400" dirty="0"/>
                    </a:p>
                  </a:txBody>
                  <a:tcPr marL="68584" marR="68584" marT="34278" marB="34278"/>
                </a:tc>
                <a:tc>
                  <a:txBody>
                    <a:bodyPr/>
                    <a:lstStyle/>
                    <a:p>
                      <a:pPr algn="ctr"/>
                      <a:r>
                        <a:rPr lang="it-IT" sz="1400" dirty="0"/>
                        <a:t>SI</a:t>
                      </a:r>
                      <a:endParaRPr lang="en-GB" sz="1400" dirty="0"/>
                    </a:p>
                  </a:txBody>
                  <a:tcPr marL="68584" marR="68584" marT="34278" marB="34278"/>
                </a:tc>
                <a:tc>
                  <a:txBody>
                    <a:bodyPr/>
                    <a:lstStyle/>
                    <a:p>
                      <a:pPr algn="ctr"/>
                      <a:r>
                        <a:rPr lang="it-IT" sz="1400" dirty="0"/>
                        <a:t>NO*</a:t>
                      </a:r>
                      <a:endParaRPr lang="en-GB" sz="1400" dirty="0"/>
                    </a:p>
                  </a:txBody>
                  <a:tcPr marL="68584" marR="68584" marT="34278" marB="34278"/>
                </a:tc>
                <a:tc>
                  <a:txBody>
                    <a:bodyPr/>
                    <a:lstStyle/>
                    <a:p>
                      <a:pPr algn="ctr"/>
                      <a:r>
                        <a:rPr lang="it-IT" sz="1400" dirty="0"/>
                        <a:t>NO*</a:t>
                      </a:r>
                      <a:endParaRPr lang="en-GB" sz="1400" dirty="0"/>
                    </a:p>
                  </a:txBody>
                  <a:tcPr marL="68584" marR="68584" marT="34278" marB="34278"/>
                </a:tc>
                <a:extLst>
                  <a:ext uri="{0D108BD9-81ED-4DB2-BD59-A6C34878D82A}">
                    <a16:rowId xmlns:a16="http://schemas.microsoft.com/office/drawing/2014/main" val="10008"/>
                  </a:ext>
                </a:extLst>
              </a:tr>
            </a:tbl>
          </a:graphicData>
        </a:graphic>
      </p:graphicFrame>
      <p:sp>
        <p:nvSpPr>
          <p:cNvPr id="2" name="Rettangolo 1"/>
          <p:cNvSpPr/>
          <p:nvPr/>
        </p:nvSpPr>
        <p:spPr>
          <a:xfrm>
            <a:off x="1295102" y="4941095"/>
            <a:ext cx="5240538" cy="715581"/>
          </a:xfrm>
          <a:prstGeom prst="rect">
            <a:avLst/>
          </a:prstGeom>
        </p:spPr>
        <p:txBody>
          <a:bodyPr wrap="none">
            <a:spAutoFit/>
          </a:bodyPr>
          <a:lstStyle/>
          <a:p>
            <a:pPr algn="ctr">
              <a:defRPr/>
            </a:pPr>
            <a:r>
              <a:rPr lang="it-IT" sz="1350" dirty="0">
                <a:latin typeface="Book Antiqua" pitchFamily="18" charset="0"/>
              </a:rPr>
              <a:t>(*) A condizione che venga data l’informativa sulle azioni proprie:</a:t>
            </a:r>
          </a:p>
          <a:p>
            <a:pPr marL="214313" indent="-214313">
              <a:buFontTx/>
              <a:buChar char="-"/>
              <a:defRPr/>
            </a:pPr>
            <a:r>
              <a:rPr lang="it-IT" sz="1350" dirty="0">
                <a:latin typeface="Book Antiqua" pitchFamily="18" charset="0"/>
              </a:rPr>
              <a:t>In nota integrativa, per le imprese minori</a:t>
            </a:r>
          </a:p>
          <a:p>
            <a:pPr marL="214313" indent="-214313">
              <a:buFontTx/>
              <a:buChar char="-"/>
              <a:defRPr/>
            </a:pPr>
            <a:r>
              <a:rPr lang="it-IT" sz="1350" dirty="0">
                <a:latin typeface="Book Antiqua" pitchFamily="18" charset="0"/>
              </a:rPr>
              <a:t>Ai piedi dello SP, per le micro-imprese</a:t>
            </a:r>
          </a:p>
        </p:txBody>
      </p:sp>
      <p:sp>
        <p:nvSpPr>
          <p:cNvPr id="3" name="Segnaposto numero diapositiva 2"/>
          <p:cNvSpPr>
            <a:spLocks noGrp="1"/>
          </p:cNvSpPr>
          <p:nvPr>
            <p:ph type="sldNum" sz="quarter" idx="12"/>
          </p:nvPr>
        </p:nvSpPr>
        <p:spPr/>
        <p:txBody>
          <a:bodyPr/>
          <a:lstStyle/>
          <a:p>
            <a:pPr>
              <a:defRPr/>
            </a:pPr>
            <a:fld id="{25EDE6B3-14F1-4580-A8E8-70722D036275}" type="slidenum">
              <a:rPr lang="it-IT" altLang="en-US" smtClean="0"/>
              <a:pPr>
                <a:defRPr/>
              </a:pPr>
              <a:t>55</a:t>
            </a:fld>
            <a:endParaRPr lang="it-IT" altLang="en-US"/>
          </a:p>
        </p:txBody>
      </p:sp>
    </p:spTree>
    <p:extLst>
      <p:ext uri="{BB962C8B-B14F-4D97-AF65-F5344CB8AC3E}">
        <p14:creationId xmlns:p14="http://schemas.microsoft.com/office/powerpoint/2010/main" val="237011052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egnaposto numero diapositiva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9F743FB2-1E05-40F3-B0A0-2E2139C792AD}" type="slidenum">
              <a:rPr lang="it-IT" altLang="en-US"/>
              <a:pPr/>
              <a:t>56</a:t>
            </a:fld>
            <a:endParaRPr lang="it-IT" altLang="en-US"/>
          </a:p>
        </p:txBody>
      </p:sp>
      <p:sp>
        <p:nvSpPr>
          <p:cNvPr id="81922" name="Rectangle 2"/>
          <p:cNvSpPr>
            <a:spLocks noGrp="1" noChangeArrowheads="1"/>
          </p:cNvSpPr>
          <p:nvPr>
            <p:ph type="ctrTitle"/>
          </p:nvPr>
        </p:nvSpPr>
        <p:spPr>
          <a:xfrm>
            <a:off x="684213" y="2133600"/>
            <a:ext cx="7773987" cy="2305050"/>
          </a:xfrm>
          <a:ln w="76200" cmpd="tri">
            <a:solidFill>
              <a:schemeClr val="bg1"/>
            </a:solidFill>
          </a:ln>
        </p:spPr>
        <p:txBody>
          <a:bodyPr/>
          <a:lstStyle/>
          <a:p>
            <a:pPr eaLnBrk="1" hangingPunct="1">
              <a:defRPr/>
            </a:pPr>
            <a:r>
              <a:rPr lang="it-IT" b="1" i="1" dirty="0">
                <a:effectLst>
                  <a:outerShdw blurRad="38100" dist="38100" dir="2700000" algn="tl">
                    <a:srgbClr val="C0C0C0"/>
                  </a:outerShdw>
                </a:effectLst>
                <a:latin typeface="Book Antiqua" pitchFamily="18" charset="0"/>
                <a:ea typeface="ＭＳ Ｐゴシック" charset="-128"/>
              </a:rPr>
              <a:t>STRUTTURA FORMALE DEL BILANCIO SECONDO LO IASB</a:t>
            </a:r>
          </a:p>
        </p:txBody>
      </p:sp>
      <p:pic>
        <p:nvPicPr>
          <p:cNvPr id="68612" name="Picture 8" descr="C:\Documents and Settings\Windows Xp Pro\Impostazioni locali\Temporary Internet Files\Content.IE5\3J4SNO3H\MCj04382730000[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5146675"/>
            <a:ext cx="4857750"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68845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4"/>
          <p:cNvSpPr txBox="1">
            <a:spLocks noChangeArrowheads="1"/>
          </p:cNvSpPr>
          <p:nvPr/>
        </p:nvSpPr>
        <p:spPr bwMode="auto">
          <a:xfrm>
            <a:off x="0" y="2997200"/>
            <a:ext cx="20177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pPr>
            <a:r>
              <a:rPr lang="it-IT" altLang="en-US" sz="2000">
                <a:latin typeface="Book Antiqua" panose="02040602050305030304" pitchFamily="18" charset="0"/>
              </a:rPr>
              <a:t>Documenti       di bilancio</a:t>
            </a:r>
          </a:p>
        </p:txBody>
      </p:sp>
      <p:sp>
        <p:nvSpPr>
          <p:cNvPr id="69635" name="AutoShape 5"/>
          <p:cNvSpPr>
            <a:spLocks/>
          </p:cNvSpPr>
          <p:nvPr/>
        </p:nvSpPr>
        <p:spPr bwMode="auto">
          <a:xfrm>
            <a:off x="1571625" y="0"/>
            <a:ext cx="360363" cy="6858000"/>
          </a:xfrm>
          <a:prstGeom prst="leftBrace">
            <a:avLst>
              <a:gd name="adj1" fmla="val 13154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pPr>
            <a:endParaRPr lang="en-US" altLang="en-US"/>
          </a:p>
        </p:txBody>
      </p:sp>
      <p:sp>
        <p:nvSpPr>
          <p:cNvPr id="69636" name="Text Box 6"/>
          <p:cNvSpPr txBox="1">
            <a:spLocks noChangeArrowheads="1"/>
          </p:cNvSpPr>
          <p:nvPr/>
        </p:nvSpPr>
        <p:spPr bwMode="auto">
          <a:xfrm>
            <a:off x="1797050" y="3078163"/>
            <a:ext cx="20177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buFontTx/>
              <a:buChar char="•"/>
            </a:pPr>
            <a:r>
              <a:rPr lang="it-IT" altLang="en-US" sz="2000">
                <a:latin typeface="Book Antiqua" panose="02040602050305030304" pitchFamily="18" charset="0"/>
              </a:rPr>
              <a:t>Secondo il      Codice civile</a:t>
            </a:r>
          </a:p>
        </p:txBody>
      </p:sp>
      <p:sp>
        <p:nvSpPr>
          <p:cNvPr id="69637" name="AutoShape 10"/>
          <p:cNvSpPr>
            <a:spLocks/>
          </p:cNvSpPr>
          <p:nvPr/>
        </p:nvSpPr>
        <p:spPr bwMode="auto">
          <a:xfrm>
            <a:off x="4040187" y="2354794"/>
            <a:ext cx="333376" cy="2082318"/>
          </a:xfrm>
          <a:prstGeom prst="leftBrace">
            <a:avLst>
              <a:gd name="adj1" fmla="val 8234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pPr>
            <a:endParaRPr lang="en-US" altLang="en-US">
              <a:latin typeface="Book Antiqua" panose="02040602050305030304" pitchFamily="18" charset="0"/>
            </a:endParaRPr>
          </a:p>
        </p:txBody>
      </p:sp>
      <p:sp>
        <p:nvSpPr>
          <p:cNvPr id="69638" name="Text Box 13"/>
          <p:cNvSpPr txBox="1">
            <a:spLocks noChangeArrowheads="1"/>
          </p:cNvSpPr>
          <p:nvPr/>
        </p:nvSpPr>
        <p:spPr bwMode="auto">
          <a:xfrm>
            <a:off x="4373563" y="2354793"/>
            <a:ext cx="3432447" cy="2185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1938" indent="-26193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buFontTx/>
              <a:buChar char="•"/>
            </a:pPr>
            <a:r>
              <a:rPr lang="it-IT" altLang="en-US" dirty="0">
                <a:latin typeface="Book Antiqua" panose="02040602050305030304" pitchFamily="18" charset="0"/>
              </a:rPr>
              <a:t>S.P. nella forma a sezioni             divise e contrapposte</a:t>
            </a:r>
          </a:p>
          <a:p>
            <a:pPr eaLnBrk="1" hangingPunct="1">
              <a:spcBef>
                <a:spcPts val="300"/>
              </a:spcBef>
              <a:buFontTx/>
              <a:buChar char="•"/>
            </a:pPr>
            <a:r>
              <a:rPr lang="it-IT" altLang="en-US" dirty="0">
                <a:latin typeface="Book Antiqua" panose="02040602050305030304" pitchFamily="18" charset="0"/>
              </a:rPr>
              <a:t>C.E. nella forma scalare</a:t>
            </a:r>
          </a:p>
          <a:p>
            <a:pPr eaLnBrk="1" hangingPunct="1">
              <a:spcBef>
                <a:spcPts val="300"/>
              </a:spcBef>
              <a:buFontTx/>
              <a:buChar char="•"/>
            </a:pPr>
            <a:r>
              <a:rPr lang="it-IT" altLang="en-US" dirty="0">
                <a:latin typeface="Book Antiqua" panose="02040602050305030304" pitchFamily="18" charset="0"/>
              </a:rPr>
              <a:t>Rendiconto finanziario (metodo diretto o indiretto)</a:t>
            </a:r>
          </a:p>
          <a:p>
            <a:pPr eaLnBrk="1" hangingPunct="1">
              <a:spcBef>
                <a:spcPts val="300"/>
              </a:spcBef>
              <a:buFontTx/>
              <a:buChar char="•"/>
            </a:pPr>
            <a:r>
              <a:rPr lang="it-IT" altLang="en-US" dirty="0">
                <a:latin typeface="Book Antiqua" panose="02040602050305030304" pitchFamily="18" charset="0"/>
              </a:rPr>
              <a:t> Nota integrativa</a:t>
            </a:r>
          </a:p>
          <a:p>
            <a:pPr eaLnBrk="1" hangingPunct="1">
              <a:spcBef>
                <a:spcPts val="300"/>
              </a:spcBef>
              <a:buFontTx/>
              <a:buChar char="•"/>
            </a:pPr>
            <a:r>
              <a:rPr lang="it-IT" altLang="en-US" dirty="0">
                <a:latin typeface="Book Antiqua" panose="02040602050305030304" pitchFamily="18" charset="0"/>
              </a:rPr>
              <a:t>Relazione sulla gestione</a:t>
            </a:r>
          </a:p>
        </p:txBody>
      </p:sp>
      <p:sp>
        <p:nvSpPr>
          <p:cNvPr id="69639" name="Text Box 8"/>
          <p:cNvSpPr txBox="1">
            <a:spLocks noChangeArrowheads="1"/>
          </p:cNvSpPr>
          <p:nvPr/>
        </p:nvSpPr>
        <p:spPr bwMode="auto">
          <a:xfrm>
            <a:off x="1879600" y="5210175"/>
            <a:ext cx="18002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buFontTx/>
              <a:buChar char="•"/>
            </a:pPr>
            <a:r>
              <a:rPr lang="it-IT" altLang="en-US" sz="2000" dirty="0">
                <a:latin typeface="Book Antiqua" panose="02040602050305030304" pitchFamily="18" charset="0"/>
              </a:rPr>
              <a:t>Secondo          lo IASB     (IAS 1)</a:t>
            </a:r>
          </a:p>
        </p:txBody>
      </p:sp>
      <p:sp>
        <p:nvSpPr>
          <p:cNvPr id="69640" name="AutoShape 12"/>
          <p:cNvSpPr>
            <a:spLocks/>
          </p:cNvSpPr>
          <p:nvPr/>
        </p:nvSpPr>
        <p:spPr bwMode="auto">
          <a:xfrm>
            <a:off x="4087813" y="4613275"/>
            <a:ext cx="285750" cy="2211388"/>
          </a:xfrm>
          <a:prstGeom prst="leftBrace">
            <a:avLst>
              <a:gd name="adj1" fmla="val 8691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pPr>
            <a:endParaRPr lang="en-US" altLang="en-US">
              <a:latin typeface="Book Antiqua" panose="02040602050305030304" pitchFamily="18" charset="0"/>
            </a:endParaRPr>
          </a:p>
        </p:txBody>
      </p:sp>
      <p:sp>
        <p:nvSpPr>
          <p:cNvPr id="69641" name="Text Box 15"/>
          <p:cNvSpPr txBox="1">
            <a:spLocks noChangeArrowheads="1"/>
          </p:cNvSpPr>
          <p:nvPr/>
        </p:nvSpPr>
        <p:spPr bwMode="auto">
          <a:xfrm>
            <a:off x="4429125" y="4617169"/>
            <a:ext cx="4211638" cy="2185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buFontTx/>
              <a:buChar char="•"/>
            </a:pPr>
            <a:r>
              <a:rPr lang="it-IT" altLang="en-US" dirty="0">
                <a:latin typeface="Book Antiqua" panose="02040602050305030304" pitchFamily="18" charset="0"/>
              </a:rPr>
              <a:t>S.P. a schema libero</a:t>
            </a:r>
          </a:p>
          <a:p>
            <a:pPr eaLnBrk="1" hangingPunct="1">
              <a:spcBef>
                <a:spcPts val="300"/>
              </a:spcBef>
              <a:buFontTx/>
              <a:buChar char="•"/>
            </a:pPr>
            <a:r>
              <a:rPr lang="it-IT" altLang="en-US" dirty="0">
                <a:latin typeface="Book Antiqua" panose="02040602050305030304" pitchFamily="18" charset="0"/>
              </a:rPr>
              <a:t>C.E. nella forma scalare (tradizionale e complessivo)</a:t>
            </a:r>
          </a:p>
          <a:p>
            <a:pPr eaLnBrk="1" hangingPunct="1">
              <a:spcBef>
                <a:spcPts val="300"/>
              </a:spcBef>
              <a:buFontTx/>
              <a:buChar char="•"/>
            </a:pPr>
            <a:r>
              <a:rPr lang="it-IT" altLang="en-US" dirty="0">
                <a:latin typeface="Book Antiqua" panose="02040602050305030304" pitchFamily="18" charset="0"/>
              </a:rPr>
              <a:t>Prospetto delle movimentazioni            di Patrimonio netto</a:t>
            </a:r>
          </a:p>
          <a:p>
            <a:pPr eaLnBrk="1" hangingPunct="1">
              <a:spcBef>
                <a:spcPts val="300"/>
              </a:spcBef>
              <a:buFontTx/>
              <a:buChar char="•"/>
            </a:pPr>
            <a:r>
              <a:rPr lang="it-IT" altLang="en-US" dirty="0">
                <a:latin typeface="Book Antiqua" panose="02040602050305030304" pitchFamily="18" charset="0"/>
              </a:rPr>
              <a:t>Rendiconto finanziario</a:t>
            </a:r>
          </a:p>
          <a:p>
            <a:pPr>
              <a:spcBef>
                <a:spcPts val="300"/>
              </a:spcBef>
              <a:buFontTx/>
              <a:buChar char="•"/>
            </a:pPr>
            <a:r>
              <a:rPr lang="it-IT" altLang="en-US" dirty="0">
                <a:latin typeface="Book Antiqua" panose="02040602050305030304" pitchFamily="18" charset="0"/>
              </a:rPr>
              <a:t>Note al bilancio</a:t>
            </a:r>
          </a:p>
        </p:txBody>
      </p:sp>
      <p:sp>
        <p:nvSpPr>
          <p:cNvPr id="69642" name="Text Box 6"/>
          <p:cNvSpPr txBox="1">
            <a:spLocks noChangeArrowheads="1"/>
          </p:cNvSpPr>
          <p:nvPr/>
        </p:nvSpPr>
        <p:spPr bwMode="auto">
          <a:xfrm>
            <a:off x="1785938" y="642938"/>
            <a:ext cx="2143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buFontTx/>
              <a:buChar char="•"/>
            </a:pPr>
            <a:r>
              <a:rPr lang="it-IT" altLang="en-US" sz="2000">
                <a:latin typeface="Book Antiqua" panose="02040602050305030304" pitchFamily="18" charset="0"/>
              </a:rPr>
              <a:t>Caratteristiche fondamentali</a:t>
            </a:r>
          </a:p>
        </p:txBody>
      </p:sp>
      <p:sp>
        <p:nvSpPr>
          <p:cNvPr id="69643" name="AutoShape 10"/>
          <p:cNvSpPr>
            <a:spLocks/>
          </p:cNvSpPr>
          <p:nvPr/>
        </p:nvSpPr>
        <p:spPr bwMode="auto">
          <a:xfrm>
            <a:off x="4000500" y="0"/>
            <a:ext cx="285750" cy="1928813"/>
          </a:xfrm>
          <a:prstGeom prst="leftBrace">
            <a:avLst>
              <a:gd name="adj1" fmla="val 8234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pPr>
            <a:endParaRPr lang="en-US" altLang="en-US"/>
          </a:p>
        </p:txBody>
      </p:sp>
      <p:sp>
        <p:nvSpPr>
          <p:cNvPr id="69644" name="Text Box 14"/>
          <p:cNvSpPr txBox="1">
            <a:spLocks noChangeArrowheads="1"/>
          </p:cNvSpPr>
          <p:nvPr/>
        </p:nvSpPr>
        <p:spPr bwMode="auto">
          <a:xfrm>
            <a:off x="4429125" y="0"/>
            <a:ext cx="29527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buFontTx/>
              <a:buChar char="•"/>
            </a:pPr>
            <a:r>
              <a:rPr lang="it-IT" altLang="en-US">
                <a:latin typeface="Book Antiqua" panose="02040602050305030304" pitchFamily="18" charset="0"/>
              </a:rPr>
              <a:t>Codice civile</a:t>
            </a:r>
          </a:p>
          <a:p>
            <a:pPr eaLnBrk="1" hangingPunct="1">
              <a:spcBef>
                <a:spcPts val="300"/>
              </a:spcBef>
            </a:pPr>
            <a:endParaRPr lang="it-IT" altLang="en-US">
              <a:latin typeface="Book Antiqua" panose="02040602050305030304" pitchFamily="18" charset="0"/>
            </a:endParaRPr>
          </a:p>
          <a:p>
            <a:pPr eaLnBrk="1" hangingPunct="1">
              <a:spcBef>
                <a:spcPts val="300"/>
              </a:spcBef>
              <a:buFontTx/>
              <a:buChar char="•"/>
            </a:pPr>
            <a:r>
              <a:rPr lang="it-IT" altLang="en-US">
                <a:latin typeface="Book Antiqua" panose="02040602050305030304" pitchFamily="18" charset="0"/>
              </a:rPr>
              <a:t>OIC</a:t>
            </a:r>
          </a:p>
          <a:p>
            <a:pPr eaLnBrk="1" hangingPunct="1">
              <a:spcBef>
                <a:spcPts val="300"/>
              </a:spcBef>
            </a:pPr>
            <a:endParaRPr lang="it-IT" altLang="en-US">
              <a:latin typeface="Book Antiqua" panose="02040602050305030304" pitchFamily="18" charset="0"/>
            </a:endParaRPr>
          </a:p>
          <a:p>
            <a:pPr eaLnBrk="1" hangingPunct="1">
              <a:spcBef>
                <a:spcPts val="300"/>
              </a:spcBef>
              <a:buFontTx/>
              <a:buChar char="•"/>
            </a:pPr>
            <a:r>
              <a:rPr lang="it-IT" altLang="en-US">
                <a:latin typeface="Book Antiqua" panose="02040602050305030304" pitchFamily="18" charset="0"/>
              </a:rPr>
              <a:t>IASB</a:t>
            </a:r>
          </a:p>
        </p:txBody>
      </p:sp>
      <p:sp>
        <p:nvSpPr>
          <p:cNvPr id="69645" name="Freccia a destra 22"/>
          <p:cNvSpPr>
            <a:spLocks noChangeArrowheads="1"/>
          </p:cNvSpPr>
          <p:nvPr/>
        </p:nvSpPr>
        <p:spPr bwMode="auto">
          <a:xfrm rot="509638">
            <a:off x="6180588" y="244687"/>
            <a:ext cx="531297" cy="184817"/>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69646" name="Text Box 4"/>
          <p:cNvSpPr txBox="1">
            <a:spLocks noChangeArrowheads="1"/>
          </p:cNvSpPr>
          <p:nvPr/>
        </p:nvSpPr>
        <p:spPr bwMode="auto">
          <a:xfrm>
            <a:off x="6804025" y="260350"/>
            <a:ext cx="23399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pPr>
            <a:r>
              <a:rPr lang="it-IT" altLang="en-US" sz="2000">
                <a:latin typeface="Book Antiqua" panose="02040602050305030304" pitchFamily="18" charset="0"/>
              </a:rPr>
              <a:t>Schemi rigidi</a:t>
            </a:r>
          </a:p>
        </p:txBody>
      </p:sp>
      <p:sp>
        <p:nvSpPr>
          <p:cNvPr id="69647" name="AutoShape 10"/>
          <p:cNvSpPr>
            <a:spLocks/>
          </p:cNvSpPr>
          <p:nvPr/>
        </p:nvSpPr>
        <p:spPr bwMode="auto">
          <a:xfrm>
            <a:off x="5429250" y="928688"/>
            <a:ext cx="214313" cy="1000125"/>
          </a:xfrm>
          <a:prstGeom prst="leftBrace">
            <a:avLst>
              <a:gd name="adj1" fmla="val 8235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pPr>
            <a:endParaRPr lang="en-US" altLang="en-US">
              <a:latin typeface="Book Antiqua" panose="02040602050305030304" pitchFamily="18" charset="0"/>
            </a:endParaRPr>
          </a:p>
        </p:txBody>
      </p:sp>
      <p:sp>
        <p:nvSpPr>
          <p:cNvPr id="69648" name="Text Box 14"/>
          <p:cNvSpPr txBox="1">
            <a:spLocks noChangeArrowheads="1"/>
          </p:cNvSpPr>
          <p:nvPr/>
        </p:nvSpPr>
        <p:spPr bwMode="auto">
          <a:xfrm>
            <a:off x="5572125" y="955030"/>
            <a:ext cx="3571875" cy="961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ts val="300"/>
              </a:spcBef>
              <a:buFontTx/>
              <a:buChar char="•"/>
            </a:pPr>
            <a:r>
              <a:rPr lang="it-IT" altLang="en-US" dirty="0">
                <a:latin typeface="Book Antiqua" panose="02040602050305030304" pitchFamily="18" charset="0"/>
              </a:rPr>
              <a:t>Schemi con contenuto minimo obbligatorio</a:t>
            </a:r>
          </a:p>
          <a:p>
            <a:pPr eaLnBrk="1" hangingPunct="1">
              <a:spcBef>
                <a:spcPts val="300"/>
              </a:spcBef>
              <a:buFontTx/>
              <a:buChar char="•"/>
            </a:pPr>
            <a:r>
              <a:rPr lang="it-IT" altLang="en-US" dirty="0">
                <a:latin typeface="Book Antiqua" panose="02040602050305030304" pitchFamily="18" charset="0"/>
              </a:rPr>
              <a:t>Gli schemi sono più flessibili</a:t>
            </a:r>
          </a:p>
        </p:txBody>
      </p:sp>
      <p:sp>
        <p:nvSpPr>
          <p:cNvPr id="69649" name="Freccia a destra 26"/>
          <p:cNvSpPr>
            <a:spLocks noChangeArrowheads="1"/>
          </p:cNvSpPr>
          <p:nvPr/>
        </p:nvSpPr>
        <p:spPr bwMode="auto">
          <a:xfrm rot="-594920">
            <a:off x="6165760" y="603123"/>
            <a:ext cx="560952" cy="167172"/>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Tree>
    <p:extLst>
      <p:ext uri="{BB962C8B-B14F-4D97-AF65-F5344CB8AC3E}">
        <p14:creationId xmlns:p14="http://schemas.microsoft.com/office/powerpoint/2010/main" val="37016978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4"/>
          <p:cNvSpPr txBox="1">
            <a:spLocks noChangeArrowheads="1"/>
          </p:cNvSpPr>
          <p:nvPr/>
        </p:nvSpPr>
        <p:spPr bwMode="auto">
          <a:xfrm>
            <a:off x="0" y="2751138"/>
            <a:ext cx="2017713" cy="133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r>
              <a:rPr lang="it-IT" altLang="en-US">
                <a:latin typeface="Book Antiqua" panose="02040602050305030304" pitchFamily="18" charset="0"/>
              </a:rPr>
              <a:t>Classificazione delle attività e delle passività</a:t>
            </a:r>
          </a:p>
          <a:p>
            <a:pPr eaLnBrk="1" hangingPunct="1">
              <a:spcBef>
                <a:spcPct val="50000"/>
              </a:spcBef>
            </a:pPr>
            <a:r>
              <a:rPr lang="it-IT" altLang="en-US">
                <a:latin typeface="Book Antiqua" panose="02040602050305030304" pitchFamily="18" charset="0"/>
              </a:rPr>
              <a:t>(IAS 1)</a:t>
            </a:r>
          </a:p>
        </p:txBody>
      </p:sp>
      <p:sp>
        <p:nvSpPr>
          <p:cNvPr id="70659" name="AutoShape 5"/>
          <p:cNvSpPr>
            <a:spLocks/>
          </p:cNvSpPr>
          <p:nvPr/>
        </p:nvSpPr>
        <p:spPr bwMode="auto">
          <a:xfrm>
            <a:off x="1835150" y="0"/>
            <a:ext cx="433388" cy="6858000"/>
          </a:xfrm>
          <a:prstGeom prst="leftBrace">
            <a:avLst>
              <a:gd name="adj1" fmla="val 12688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0660" name="Text Box 6"/>
          <p:cNvSpPr txBox="1">
            <a:spLocks noChangeArrowheads="1"/>
          </p:cNvSpPr>
          <p:nvPr/>
        </p:nvSpPr>
        <p:spPr bwMode="auto">
          <a:xfrm>
            <a:off x="1979613" y="2428875"/>
            <a:ext cx="1944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FontTx/>
              <a:buChar char="•"/>
            </a:pPr>
            <a:r>
              <a:rPr lang="it-IT" altLang="en-US">
                <a:latin typeface="Book Antiqua" panose="02040602050305030304" pitchFamily="18" charset="0"/>
              </a:rPr>
              <a:t> Correnti</a:t>
            </a:r>
          </a:p>
        </p:txBody>
      </p:sp>
      <p:sp>
        <p:nvSpPr>
          <p:cNvPr id="70661" name="Text Box 7"/>
          <p:cNvSpPr txBox="1">
            <a:spLocks noChangeArrowheads="1"/>
          </p:cNvSpPr>
          <p:nvPr/>
        </p:nvSpPr>
        <p:spPr bwMode="auto">
          <a:xfrm>
            <a:off x="2124075" y="5967413"/>
            <a:ext cx="1584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FontTx/>
              <a:buChar char="•"/>
            </a:pPr>
            <a:r>
              <a:rPr lang="it-IT" altLang="en-US">
                <a:latin typeface="Book Antiqua" panose="02040602050305030304" pitchFamily="18" charset="0"/>
              </a:rPr>
              <a:t>Non    correnti</a:t>
            </a:r>
          </a:p>
        </p:txBody>
      </p:sp>
      <p:sp>
        <p:nvSpPr>
          <p:cNvPr id="70662" name="AutoShape 9"/>
          <p:cNvSpPr>
            <a:spLocks/>
          </p:cNvSpPr>
          <p:nvPr/>
        </p:nvSpPr>
        <p:spPr bwMode="auto">
          <a:xfrm>
            <a:off x="3276600" y="0"/>
            <a:ext cx="295275" cy="5286375"/>
          </a:xfrm>
          <a:prstGeom prst="leftBrace">
            <a:avLst>
              <a:gd name="adj1" fmla="val 11272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0663" name="Text Box 10"/>
          <p:cNvSpPr txBox="1">
            <a:spLocks noChangeArrowheads="1"/>
          </p:cNvSpPr>
          <p:nvPr/>
        </p:nvSpPr>
        <p:spPr bwMode="auto">
          <a:xfrm>
            <a:off x="3348038" y="979488"/>
            <a:ext cx="1584325" cy="293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FontTx/>
              <a:buChar char="•"/>
            </a:pPr>
            <a:r>
              <a:rPr lang="it-IT" altLang="en-US">
                <a:latin typeface="Book Antiqua" panose="02040602050305030304" pitchFamily="18" charset="0"/>
              </a:rPr>
              <a:t> attività </a:t>
            </a:r>
          </a:p>
          <a:p>
            <a:pPr eaLnBrk="1" hangingPunct="1">
              <a:spcBef>
                <a:spcPct val="50000"/>
              </a:spcBef>
            </a:pPr>
            <a:endParaRPr lang="it-IT" altLang="en-US">
              <a:latin typeface="Book Antiqua" panose="02040602050305030304" pitchFamily="18" charset="0"/>
            </a:endParaRPr>
          </a:p>
          <a:p>
            <a:pPr eaLnBrk="1" hangingPunct="1">
              <a:spcBef>
                <a:spcPct val="50000"/>
              </a:spcBef>
            </a:pPr>
            <a:endParaRPr lang="it-IT" altLang="en-US">
              <a:latin typeface="Book Antiqua" panose="02040602050305030304" pitchFamily="18" charset="0"/>
            </a:endParaRPr>
          </a:p>
          <a:p>
            <a:pPr eaLnBrk="1" hangingPunct="1">
              <a:spcBef>
                <a:spcPct val="50000"/>
              </a:spcBef>
            </a:pPr>
            <a:endParaRPr lang="it-IT" altLang="en-US">
              <a:latin typeface="Book Antiqua" panose="02040602050305030304" pitchFamily="18" charset="0"/>
            </a:endParaRPr>
          </a:p>
          <a:p>
            <a:pPr eaLnBrk="1" hangingPunct="1">
              <a:spcBef>
                <a:spcPct val="50000"/>
              </a:spcBef>
            </a:pPr>
            <a:endParaRPr lang="it-IT" altLang="en-US" sz="700">
              <a:latin typeface="Book Antiqua" panose="02040602050305030304" pitchFamily="18" charset="0"/>
            </a:endParaRPr>
          </a:p>
          <a:p>
            <a:pPr eaLnBrk="1" hangingPunct="1">
              <a:spcBef>
                <a:spcPct val="50000"/>
              </a:spcBef>
            </a:pPr>
            <a:endParaRPr lang="it-IT" altLang="en-US" sz="700">
              <a:latin typeface="Book Antiqua" panose="02040602050305030304" pitchFamily="18" charset="0"/>
            </a:endParaRPr>
          </a:p>
          <a:p>
            <a:pPr eaLnBrk="1" hangingPunct="1">
              <a:spcBef>
                <a:spcPct val="50000"/>
              </a:spcBef>
            </a:pPr>
            <a:endParaRPr lang="it-IT" altLang="en-US" sz="700">
              <a:latin typeface="Book Antiqua" panose="02040602050305030304" pitchFamily="18" charset="0"/>
            </a:endParaRPr>
          </a:p>
          <a:p>
            <a:pPr eaLnBrk="1" hangingPunct="1">
              <a:spcBef>
                <a:spcPct val="50000"/>
              </a:spcBef>
            </a:pPr>
            <a:endParaRPr lang="it-IT" altLang="en-US">
              <a:latin typeface="Book Antiqua" panose="02040602050305030304" pitchFamily="18" charset="0"/>
            </a:endParaRPr>
          </a:p>
          <a:p>
            <a:pPr eaLnBrk="1" hangingPunct="1">
              <a:spcBef>
                <a:spcPct val="50000"/>
              </a:spcBef>
              <a:buFontTx/>
              <a:buChar char="•"/>
            </a:pPr>
            <a:r>
              <a:rPr lang="it-IT" altLang="en-US">
                <a:latin typeface="Book Antiqua" panose="02040602050305030304" pitchFamily="18" charset="0"/>
              </a:rPr>
              <a:t> passività</a:t>
            </a:r>
          </a:p>
        </p:txBody>
      </p:sp>
      <p:sp>
        <p:nvSpPr>
          <p:cNvPr id="70664" name="AutoShape 11"/>
          <p:cNvSpPr>
            <a:spLocks/>
          </p:cNvSpPr>
          <p:nvPr/>
        </p:nvSpPr>
        <p:spPr bwMode="auto">
          <a:xfrm>
            <a:off x="4572000" y="0"/>
            <a:ext cx="360363" cy="2500313"/>
          </a:xfrm>
          <a:prstGeom prst="leftBrace">
            <a:avLst>
              <a:gd name="adj1" fmla="val 5264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0665" name="Text Box 10"/>
          <p:cNvSpPr txBox="1">
            <a:spLocks noChangeArrowheads="1"/>
          </p:cNvSpPr>
          <p:nvPr/>
        </p:nvSpPr>
        <p:spPr bwMode="auto">
          <a:xfrm>
            <a:off x="4897438" y="0"/>
            <a:ext cx="4283075" cy="2200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10000"/>
              </a:spcBef>
              <a:buFontTx/>
              <a:buChar char="•"/>
            </a:pPr>
            <a:r>
              <a:rPr lang="it-IT" altLang="en-US" sz="1600">
                <a:latin typeface="Book Antiqua" panose="02040602050305030304" pitchFamily="18" charset="0"/>
              </a:rPr>
              <a:t>realizzata, venduta o utilizzata nel normale ciclo operativo dell</a:t>
            </a:r>
            <a:r>
              <a:rPr lang="ja-JP" altLang="it-IT" sz="1600">
                <a:latin typeface="Book Antiqua" panose="02040602050305030304" pitchFamily="18" charset="0"/>
              </a:rPr>
              <a:t>’</a:t>
            </a:r>
            <a:r>
              <a:rPr lang="it-IT" altLang="ja-JP" sz="1600">
                <a:latin typeface="Book Antiqua" panose="02040602050305030304" pitchFamily="18" charset="0"/>
              </a:rPr>
              <a:t>impresa;</a:t>
            </a:r>
          </a:p>
          <a:p>
            <a:pPr eaLnBrk="1" hangingPunct="1">
              <a:spcBef>
                <a:spcPct val="10000"/>
              </a:spcBef>
              <a:buFontTx/>
              <a:buChar char="•"/>
            </a:pPr>
            <a:r>
              <a:rPr lang="it-IT" altLang="en-US" sz="1600">
                <a:latin typeface="Book Antiqua" panose="02040602050305030304" pitchFamily="18" charset="0"/>
              </a:rPr>
              <a:t>posseduta principalmente per essere negoziata;</a:t>
            </a:r>
          </a:p>
          <a:p>
            <a:pPr eaLnBrk="1" hangingPunct="1">
              <a:spcBef>
                <a:spcPct val="10000"/>
              </a:spcBef>
              <a:buFontTx/>
              <a:buChar char="•"/>
            </a:pPr>
            <a:r>
              <a:rPr lang="it-IT" altLang="en-US" sz="1600" b="1">
                <a:latin typeface="Book Antiqua" panose="02040602050305030304" pitchFamily="18" charset="0"/>
              </a:rPr>
              <a:t>si prevede </a:t>
            </a:r>
            <a:r>
              <a:rPr lang="it-IT" altLang="en-US" sz="1600">
                <a:latin typeface="Book Antiqua" panose="02040602050305030304" pitchFamily="18" charset="0"/>
              </a:rPr>
              <a:t>verrà realizzata entro 12 mesi dalla data di riferimento del bilancio;</a:t>
            </a:r>
          </a:p>
          <a:p>
            <a:pPr eaLnBrk="1" hangingPunct="1">
              <a:spcBef>
                <a:spcPct val="10000"/>
              </a:spcBef>
              <a:buFontTx/>
              <a:buChar char="•"/>
            </a:pPr>
            <a:r>
              <a:rPr lang="it-IT" altLang="en-US" sz="1600">
                <a:latin typeface="Book Antiqua" panose="02040602050305030304" pitchFamily="18" charset="0"/>
              </a:rPr>
              <a:t>si tratta di disponibilità liquide o mezzi equivalenti.</a:t>
            </a:r>
            <a:endParaRPr lang="it-IT" altLang="en-US">
              <a:latin typeface="Book Antiqua" panose="02040602050305030304" pitchFamily="18" charset="0"/>
            </a:endParaRPr>
          </a:p>
        </p:txBody>
      </p:sp>
      <p:sp>
        <p:nvSpPr>
          <p:cNvPr id="70666" name="AutoShape 11"/>
          <p:cNvSpPr>
            <a:spLocks/>
          </p:cNvSpPr>
          <p:nvPr/>
        </p:nvSpPr>
        <p:spPr bwMode="auto">
          <a:xfrm>
            <a:off x="4643438" y="2643188"/>
            <a:ext cx="285750" cy="2730500"/>
          </a:xfrm>
          <a:prstGeom prst="leftBrace">
            <a:avLst>
              <a:gd name="adj1" fmla="val 7892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0667" name="Text Box 10"/>
          <p:cNvSpPr txBox="1">
            <a:spLocks noChangeArrowheads="1"/>
          </p:cNvSpPr>
          <p:nvPr/>
        </p:nvSpPr>
        <p:spPr bwMode="auto">
          <a:xfrm>
            <a:off x="4895850" y="2565400"/>
            <a:ext cx="4572000" cy="2382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10000"/>
              </a:spcBef>
              <a:buFontTx/>
              <a:buChar char="•"/>
            </a:pPr>
            <a:r>
              <a:rPr lang="it-IT" altLang="en-US" sz="1600">
                <a:latin typeface="Book Antiqua" panose="02040602050305030304" pitchFamily="18" charset="0"/>
              </a:rPr>
              <a:t>estinta nel normale ciclo operativo dell</a:t>
            </a:r>
            <a:r>
              <a:rPr lang="ja-JP" altLang="it-IT" sz="1600">
                <a:latin typeface="Book Antiqua" panose="02040602050305030304" pitchFamily="18" charset="0"/>
              </a:rPr>
              <a:t>’</a:t>
            </a:r>
            <a:r>
              <a:rPr lang="it-IT" altLang="ja-JP" sz="1600">
                <a:latin typeface="Book Antiqua" panose="02040602050305030304" pitchFamily="18" charset="0"/>
              </a:rPr>
              <a:t>impresa;</a:t>
            </a:r>
          </a:p>
          <a:p>
            <a:pPr eaLnBrk="1" hangingPunct="1">
              <a:spcBef>
                <a:spcPct val="10000"/>
              </a:spcBef>
              <a:buFontTx/>
              <a:buChar char="•"/>
            </a:pPr>
            <a:r>
              <a:rPr lang="it-IT" altLang="en-US" sz="1600">
                <a:latin typeface="Book Antiqua" panose="02040602050305030304" pitchFamily="18" charset="0"/>
              </a:rPr>
              <a:t>assunta principalmente per essere negoziata;</a:t>
            </a:r>
          </a:p>
          <a:p>
            <a:pPr eaLnBrk="1" hangingPunct="1">
              <a:spcBef>
                <a:spcPct val="10000"/>
              </a:spcBef>
              <a:buFontTx/>
              <a:buChar char="•"/>
            </a:pPr>
            <a:r>
              <a:rPr lang="it-IT" altLang="en-US" sz="1600" b="1">
                <a:latin typeface="Book Antiqua" panose="02040602050305030304" pitchFamily="18" charset="0"/>
              </a:rPr>
              <a:t>si prevede </a:t>
            </a:r>
            <a:r>
              <a:rPr lang="it-IT" altLang="en-US" sz="1600">
                <a:latin typeface="Book Antiqua" panose="02040602050305030304" pitchFamily="18" charset="0"/>
              </a:rPr>
              <a:t>verrà estinta entro 12 mesi dalla data di riferimento del bilancio;</a:t>
            </a:r>
          </a:p>
          <a:p>
            <a:pPr eaLnBrk="1" hangingPunct="1">
              <a:spcBef>
                <a:spcPct val="10000"/>
              </a:spcBef>
              <a:buFontTx/>
              <a:buChar char="•"/>
            </a:pPr>
            <a:r>
              <a:rPr lang="it-IT" altLang="en-US" sz="1600">
                <a:latin typeface="Book Antiqua" panose="02040602050305030304" pitchFamily="18" charset="0"/>
              </a:rPr>
              <a:t>Assenza di un diritto incondizionato a differire il regolamento della passività per almeno 12 mesi dalla data di riferimento del bilancio .</a:t>
            </a:r>
            <a:endParaRPr lang="it-IT" altLang="en-US">
              <a:latin typeface="Book Antiqua" panose="02040602050305030304" pitchFamily="18" charset="0"/>
            </a:endParaRPr>
          </a:p>
        </p:txBody>
      </p:sp>
      <p:sp>
        <p:nvSpPr>
          <p:cNvPr id="70668" name="AutoShape 11"/>
          <p:cNvSpPr>
            <a:spLocks/>
          </p:cNvSpPr>
          <p:nvPr/>
        </p:nvSpPr>
        <p:spPr bwMode="auto">
          <a:xfrm>
            <a:off x="3276600" y="5778500"/>
            <a:ext cx="215900" cy="1079500"/>
          </a:xfrm>
          <a:prstGeom prst="leftBrace">
            <a:avLst>
              <a:gd name="adj1" fmla="val 4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0669" name="Text Box 10"/>
          <p:cNvSpPr txBox="1">
            <a:spLocks noChangeArrowheads="1"/>
          </p:cNvSpPr>
          <p:nvPr/>
        </p:nvSpPr>
        <p:spPr bwMode="auto">
          <a:xfrm>
            <a:off x="3492500" y="5819775"/>
            <a:ext cx="1584325" cy="9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buFontTx/>
              <a:buChar char="•"/>
            </a:pPr>
            <a:r>
              <a:rPr lang="it-IT" altLang="en-US">
                <a:latin typeface="Book Antiqua" panose="02040602050305030304" pitchFamily="18" charset="0"/>
              </a:rPr>
              <a:t> attività </a:t>
            </a:r>
          </a:p>
          <a:p>
            <a:pPr eaLnBrk="1" hangingPunct="1">
              <a:spcBef>
                <a:spcPct val="50000"/>
              </a:spcBef>
            </a:pPr>
            <a:endParaRPr lang="it-IT" altLang="en-US" sz="700">
              <a:latin typeface="Book Antiqua" panose="02040602050305030304" pitchFamily="18" charset="0"/>
            </a:endParaRPr>
          </a:p>
          <a:p>
            <a:pPr eaLnBrk="1" hangingPunct="1">
              <a:spcBef>
                <a:spcPct val="50000"/>
              </a:spcBef>
              <a:buFontTx/>
              <a:buChar char="•"/>
            </a:pPr>
            <a:r>
              <a:rPr lang="it-IT" altLang="en-US">
                <a:latin typeface="Book Antiqua" panose="02040602050305030304" pitchFamily="18" charset="0"/>
              </a:rPr>
              <a:t> passività</a:t>
            </a:r>
          </a:p>
        </p:txBody>
      </p:sp>
      <p:sp>
        <p:nvSpPr>
          <p:cNvPr id="70670" name="Text Box 10"/>
          <p:cNvSpPr txBox="1">
            <a:spLocks noChangeArrowheads="1"/>
          </p:cNvSpPr>
          <p:nvPr/>
        </p:nvSpPr>
        <p:spPr bwMode="auto">
          <a:xfrm>
            <a:off x="5724525" y="5942013"/>
            <a:ext cx="29876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spcBef>
                <a:spcPct val="50000"/>
              </a:spcBef>
            </a:pPr>
            <a:r>
              <a:rPr lang="it-IT" altLang="en-US" sz="1600">
                <a:latin typeface="Book Antiqua" panose="02040602050305030304" pitchFamily="18" charset="0"/>
              </a:rPr>
              <a:t>Tutte quelle che non hanno le caratteristiche per essere classificate come correnti</a:t>
            </a:r>
          </a:p>
        </p:txBody>
      </p:sp>
      <p:sp>
        <p:nvSpPr>
          <p:cNvPr id="70671" name="Freccia a destra 26"/>
          <p:cNvSpPr>
            <a:spLocks noChangeArrowheads="1"/>
          </p:cNvSpPr>
          <p:nvPr/>
        </p:nvSpPr>
        <p:spPr bwMode="auto">
          <a:xfrm rot="-594920">
            <a:off x="5010734" y="6607744"/>
            <a:ext cx="642938" cy="133767"/>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0672" name="Freccia a destra 22"/>
          <p:cNvSpPr>
            <a:spLocks noChangeArrowheads="1"/>
          </p:cNvSpPr>
          <p:nvPr/>
        </p:nvSpPr>
        <p:spPr bwMode="auto">
          <a:xfrm rot="509638">
            <a:off x="5002615" y="6101492"/>
            <a:ext cx="642937" cy="133766"/>
          </a:xfrm>
          <a:prstGeom prst="rightArrow">
            <a:avLst>
              <a:gd name="adj1" fmla="val 50000"/>
              <a:gd name="adj2" fmla="val 50000"/>
            </a:avLst>
          </a:prstGeom>
          <a:solidFill>
            <a:schemeClr val="accent1"/>
          </a:solidFill>
          <a:ln w="9525">
            <a:solidFill>
              <a:schemeClr val="tx1"/>
            </a:solidFill>
            <a:round/>
            <a:headEnd/>
            <a:tailEnd/>
          </a:ln>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0673" name="Segnaposto numero diapositiva 1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F09E7767-6FE8-49DA-A4D4-A473E648D2DB}" type="slidenum">
              <a:rPr lang="it-IT" altLang="en-US" sz="1100">
                <a:latin typeface="Book Antiqua" panose="02040602050305030304" pitchFamily="18" charset="0"/>
              </a:rPr>
              <a:pPr/>
              <a:t>58</a:t>
            </a:fld>
            <a:endParaRPr lang="it-IT" altLang="en-US" sz="1100">
              <a:latin typeface="Book Antiqua" panose="02040602050305030304" pitchFamily="18" charset="0"/>
            </a:endParaRPr>
          </a:p>
        </p:txBody>
      </p:sp>
    </p:spTree>
    <p:extLst>
      <p:ext uri="{BB962C8B-B14F-4D97-AF65-F5344CB8AC3E}">
        <p14:creationId xmlns:p14="http://schemas.microsoft.com/office/powerpoint/2010/main" val="24450396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1170385" y="2781301"/>
            <a:ext cx="2105025" cy="102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dirty="0">
                <a:latin typeface="Book Antiqua" panose="02040602050305030304" pitchFamily="18" charset="0"/>
              </a:rPr>
              <a:t>Schema di S.P. (</a:t>
            </a:r>
            <a:r>
              <a:rPr lang="it-IT" altLang="en-US" sz="1800" i="1" dirty="0">
                <a:latin typeface="Book Antiqua" panose="02040602050305030304" pitchFamily="18" charset="0"/>
              </a:rPr>
              <a:t>Statement of </a:t>
            </a:r>
            <a:r>
              <a:rPr lang="it-IT" altLang="en-US" sz="1800" i="1" dirty="0" err="1">
                <a:latin typeface="Book Antiqua" panose="02040602050305030304" pitchFamily="18" charset="0"/>
              </a:rPr>
              <a:t>financial</a:t>
            </a:r>
            <a:r>
              <a:rPr lang="it-IT" altLang="en-US" sz="1800" i="1" dirty="0">
                <a:latin typeface="Book Antiqua" panose="02040602050305030304" pitchFamily="18" charset="0"/>
              </a:rPr>
              <a:t> position</a:t>
            </a:r>
            <a:r>
              <a:rPr lang="it-IT" altLang="en-US" sz="1800" dirty="0">
                <a:latin typeface="Book Antiqua" panose="02040602050305030304" pitchFamily="18" charset="0"/>
              </a:rPr>
              <a:t>) </a:t>
            </a:r>
            <a:br>
              <a:rPr lang="it-IT" altLang="en-US" sz="1800" dirty="0">
                <a:latin typeface="Book Antiqua" panose="02040602050305030304" pitchFamily="18" charset="0"/>
              </a:rPr>
            </a:br>
            <a:r>
              <a:rPr lang="it-IT" altLang="en-US" sz="1800" dirty="0">
                <a:latin typeface="Book Antiqua" panose="02040602050305030304" pitchFamily="18" charset="0"/>
              </a:rPr>
              <a:t> -contenuto minimo- </a:t>
            </a:r>
          </a:p>
          <a:p>
            <a:pPr eaLnBrk="1" hangingPunct="1">
              <a:spcBef>
                <a:spcPct val="0"/>
              </a:spcBef>
              <a:buFontTx/>
              <a:buNone/>
            </a:pPr>
            <a:r>
              <a:rPr lang="it-IT" altLang="en-US" sz="1800" dirty="0">
                <a:latin typeface="Book Antiqua" panose="02040602050305030304" pitchFamily="18" charset="0"/>
              </a:rPr>
              <a:t>§ 54, IAS 1</a:t>
            </a:r>
          </a:p>
        </p:txBody>
      </p:sp>
      <p:sp>
        <p:nvSpPr>
          <p:cNvPr id="68611" name="AutoShape 4"/>
          <p:cNvSpPr>
            <a:spLocks/>
          </p:cNvSpPr>
          <p:nvPr/>
        </p:nvSpPr>
        <p:spPr bwMode="auto">
          <a:xfrm>
            <a:off x="3168255" y="1582259"/>
            <a:ext cx="283369" cy="3531736"/>
          </a:xfrm>
          <a:prstGeom prst="leftBrace">
            <a:avLst>
              <a:gd name="adj1" fmla="val 8340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p>
        </p:txBody>
      </p:sp>
      <p:sp>
        <p:nvSpPr>
          <p:cNvPr id="68613" name="Rettangolo 2"/>
          <p:cNvSpPr>
            <a:spLocks noChangeArrowheads="1"/>
          </p:cNvSpPr>
          <p:nvPr/>
        </p:nvSpPr>
        <p:spPr bwMode="auto">
          <a:xfrm>
            <a:off x="3451623" y="1582259"/>
            <a:ext cx="5347321"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it-IT" sz="900" dirty="0">
                <a:latin typeface="Book Antiqua" panose="02040602050305030304" pitchFamily="18" charset="0"/>
              </a:rPr>
              <a:t>(a) immobili, impianti e macchinari;</a:t>
            </a:r>
          </a:p>
          <a:p>
            <a:pPr eaLnBrk="1" hangingPunct="1">
              <a:spcBef>
                <a:spcPct val="0"/>
              </a:spcBef>
              <a:buFontTx/>
              <a:buNone/>
            </a:pPr>
            <a:r>
              <a:rPr lang="it-IT" altLang="it-IT" sz="900" dirty="0">
                <a:latin typeface="Book Antiqua" panose="02040602050305030304" pitchFamily="18" charset="0"/>
              </a:rPr>
              <a:t>(b) investimenti immobiliari;</a:t>
            </a:r>
          </a:p>
          <a:p>
            <a:pPr eaLnBrk="1" hangingPunct="1">
              <a:spcBef>
                <a:spcPct val="0"/>
              </a:spcBef>
              <a:buFontTx/>
              <a:buNone/>
            </a:pPr>
            <a:r>
              <a:rPr lang="it-IT" altLang="it-IT" sz="900" dirty="0">
                <a:latin typeface="Book Antiqua" panose="02040602050305030304" pitchFamily="18" charset="0"/>
              </a:rPr>
              <a:t>(c) attività immateriali;</a:t>
            </a:r>
          </a:p>
          <a:p>
            <a:pPr eaLnBrk="1" hangingPunct="1">
              <a:spcBef>
                <a:spcPct val="0"/>
              </a:spcBef>
              <a:buFontTx/>
              <a:buNone/>
            </a:pPr>
            <a:r>
              <a:rPr lang="it-IT" altLang="it-IT" sz="900" dirty="0">
                <a:latin typeface="Book Antiqua" panose="02040602050305030304" pitchFamily="18" charset="0"/>
              </a:rPr>
              <a:t>(d) attività finanziarie [esclusi i valori esposti in (e), (h) e (i)];</a:t>
            </a:r>
          </a:p>
          <a:p>
            <a:pPr eaLnBrk="1" hangingPunct="1">
              <a:spcBef>
                <a:spcPct val="0"/>
              </a:spcBef>
              <a:buFontTx/>
              <a:buNone/>
            </a:pPr>
            <a:r>
              <a:rPr lang="it-IT" altLang="it-IT" sz="900" dirty="0">
                <a:latin typeface="Book Antiqua" panose="02040602050305030304" pitchFamily="18" charset="0"/>
              </a:rPr>
              <a:t>da) portafogli di contratti rientranti nell’ambito di applicazione dell’IFRS 17 che costituiscono attività, disaggregati secondo quanto previsto dal paragrafo 78 dell’IFRS 17;</a:t>
            </a:r>
          </a:p>
          <a:p>
            <a:pPr eaLnBrk="1" hangingPunct="1">
              <a:spcBef>
                <a:spcPct val="0"/>
              </a:spcBef>
              <a:buFontTx/>
              <a:buNone/>
            </a:pPr>
            <a:r>
              <a:rPr lang="it-IT" altLang="it-IT" sz="900" dirty="0">
                <a:latin typeface="Book Antiqua" panose="02040602050305030304" pitchFamily="18" charset="0"/>
              </a:rPr>
              <a:t>(e) partecipazioni contabilizzate con il metodo del patrimonio netto;</a:t>
            </a:r>
          </a:p>
          <a:p>
            <a:pPr eaLnBrk="1" hangingPunct="1">
              <a:spcBef>
                <a:spcPct val="0"/>
              </a:spcBef>
              <a:buFontTx/>
              <a:buNone/>
            </a:pPr>
            <a:r>
              <a:rPr lang="it-IT" altLang="it-IT" sz="900" dirty="0">
                <a:latin typeface="Book Antiqua" panose="02040602050305030304" pitchFamily="18" charset="0"/>
              </a:rPr>
              <a:t>(f) attività biologiche rientranti nell'ambito di applicazione dello IAS 41 Agricoltura;</a:t>
            </a:r>
          </a:p>
          <a:p>
            <a:pPr eaLnBrk="1" hangingPunct="1">
              <a:spcBef>
                <a:spcPct val="0"/>
              </a:spcBef>
              <a:buFontTx/>
              <a:buNone/>
            </a:pPr>
            <a:r>
              <a:rPr lang="it-IT" altLang="it-IT" sz="900" dirty="0">
                <a:latin typeface="Book Antiqua" panose="02040602050305030304" pitchFamily="18" charset="0"/>
              </a:rPr>
              <a:t>(g) rimanenze;</a:t>
            </a:r>
          </a:p>
          <a:p>
            <a:pPr eaLnBrk="1" hangingPunct="1">
              <a:spcBef>
                <a:spcPct val="0"/>
              </a:spcBef>
              <a:buFontTx/>
              <a:buNone/>
            </a:pPr>
            <a:r>
              <a:rPr lang="it-IT" altLang="it-IT" sz="900" dirty="0">
                <a:latin typeface="Book Antiqua" panose="02040602050305030304" pitchFamily="18" charset="0"/>
              </a:rPr>
              <a:t>(h) crediti commerciali e altri crediti;</a:t>
            </a:r>
          </a:p>
          <a:p>
            <a:pPr eaLnBrk="1" hangingPunct="1">
              <a:spcBef>
                <a:spcPct val="0"/>
              </a:spcBef>
              <a:buFontTx/>
              <a:buNone/>
            </a:pPr>
            <a:r>
              <a:rPr lang="it-IT" altLang="it-IT" sz="900" dirty="0">
                <a:latin typeface="Book Antiqua" panose="02040602050305030304" pitchFamily="18" charset="0"/>
              </a:rPr>
              <a:t>(i) disponibilità liquide e mezzi equivalenti;</a:t>
            </a:r>
          </a:p>
          <a:p>
            <a:pPr eaLnBrk="1" hangingPunct="1">
              <a:spcBef>
                <a:spcPct val="0"/>
              </a:spcBef>
              <a:buFontTx/>
              <a:buNone/>
            </a:pPr>
            <a:r>
              <a:rPr lang="it-IT" altLang="it-IT" sz="900" dirty="0">
                <a:latin typeface="Book Antiqua" panose="02040602050305030304" pitchFamily="18" charset="0"/>
              </a:rPr>
              <a:t>(j) il totale delle attività classificate come possedute per la vendita e le attività incluse nei gruppi in dismissione classificati come posseduti per la vendita in conformità all’IFRS 5 «Attività non correnti possedute per la vendita e attività operative cessate»;</a:t>
            </a:r>
          </a:p>
          <a:p>
            <a:pPr eaLnBrk="1" hangingPunct="1">
              <a:spcBef>
                <a:spcPct val="0"/>
              </a:spcBef>
              <a:buFontTx/>
              <a:buNone/>
            </a:pPr>
            <a:r>
              <a:rPr lang="it-IT" altLang="it-IT" sz="900" dirty="0">
                <a:latin typeface="Book Antiqua" panose="02040602050305030304" pitchFamily="18" charset="0"/>
              </a:rPr>
              <a:t>(k) debiti commerciali e altri debiti;</a:t>
            </a:r>
          </a:p>
          <a:p>
            <a:pPr eaLnBrk="1" hangingPunct="1">
              <a:spcBef>
                <a:spcPct val="0"/>
              </a:spcBef>
              <a:buFontTx/>
              <a:buNone/>
            </a:pPr>
            <a:r>
              <a:rPr lang="it-IT" altLang="it-IT" sz="900" dirty="0">
                <a:latin typeface="Book Antiqua" panose="02040602050305030304" pitchFamily="18" charset="0"/>
              </a:rPr>
              <a:t>(l) Fondi;</a:t>
            </a:r>
          </a:p>
          <a:p>
            <a:pPr eaLnBrk="1" hangingPunct="1">
              <a:spcBef>
                <a:spcPct val="0"/>
              </a:spcBef>
              <a:buFontTx/>
              <a:buNone/>
            </a:pPr>
            <a:r>
              <a:rPr lang="it-IT" altLang="it-IT" sz="900" dirty="0">
                <a:latin typeface="Book Antiqua" panose="02040602050305030304" pitchFamily="18" charset="0"/>
              </a:rPr>
              <a:t>(m) passività finanziarie [esclusi i valori esposti in (k), e (l)];</a:t>
            </a:r>
          </a:p>
          <a:p>
            <a:pPr eaLnBrk="1" hangingPunct="1">
              <a:spcBef>
                <a:spcPct val="0"/>
              </a:spcBef>
              <a:buFontTx/>
              <a:buNone/>
            </a:pPr>
            <a:r>
              <a:rPr lang="it-IT" altLang="it-IT" sz="900" dirty="0">
                <a:latin typeface="Book Antiqua" panose="02040602050305030304" pitchFamily="18" charset="0"/>
              </a:rPr>
              <a:t>ma) portafogli di contratti rientranti nell’ambito di applicazione dell’IFRS 17 che costituiscono passività, disaggregati secondo quanto previsto dal paragrafo 78 dell’IFRS 17;</a:t>
            </a:r>
          </a:p>
          <a:p>
            <a:pPr eaLnBrk="1" hangingPunct="1">
              <a:spcBef>
                <a:spcPct val="0"/>
              </a:spcBef>
              <a:buFontTx/>
              <a:buNone/>
            </a:pPr>
            <a:r>
              <a:rPr lang="it-IT" altLang="it-IT" sz="900" dirty="0">
                <a:latin typeface="Book Antiqua" panose="02040602050305030304" pitchFamily="18" charset="0"/>
              </a:rPr>
              <a:t>(n) passività e attività per imposte correnti, come definito nello IAS 12 «Imposte sul reddito»;</a:t>
            </a:r>
          </a:p>
          <a:p>
            <a:pPr eaLnBrk="1" hangingPunct="1">
              <a:spcBef>
                <a:spcPct val="0"/>
              </a:spcBef>
              <a:buFontTx/>
              <a:buNone/>
            </a:pPr>
            <a:r>
              <a:rPr lang="it-IT" altLang="it-IT" sz="900" dirty="0">
                <a:latin typeface="Book Antiqua" panose="02040602050305030304" pitchFamily="18" charset="0"/>
              </a:rPr>
              <a:t>(o) passività e attività per imposte differite, come definito nello IAS 12;</a:t>
            </a:r>
          </a:p>
          <a:p>
            <a:pPr eaLnBrk="1" hangingPunct="1">
              <a:spcBef>
                <a:spcPct val="0"/>
              </a:spcBef>
              <a:buFontTx/>
              <a:buNone/>
            </a:pPr>
            <a:r>
              <a:rPr lang="it-IT" altLang="it-IT" sz="900" dirty="0">
                <a:latin typeface="Book Antiqua" panose="02040602050305030304" pitchFamily="18" charset="0"/>
              </a:rPr>
              <a:t>(p) passività incluse nei gruppi in dismissione classificati come posseduti per la vendita, in conformità all’IFRS 5;</a:t>
            </a:r>
          </a:p>
          <a:p>
            <a:pPr eaLnBrk="1" hangingPunct="1">
              <a:spcBef>
                <a:spcPct val="0"/>
              </a:spcBef>
              <a:buFontTx/>
              <a:buNone/>
            </a:pPr>
            <a:r>
              <a:rPr lang="it-IT" altLang="it-IT" sz="900" dirty="0">
                <a:latin typeface="Book Antiqua" panose="02040602050305030304" pitchFamily="18" charset="0"/>
              </a:rPr>
              <a:t>(q) interessenze di pertinenza di terzi, presentate nel patrimonio netto; e</a:t>
            </a:r>
          </a:p>
          <a:p>
            <a:pPr eaLnBrk="1" hangingPunct="1">
              <a:spcBef>
                <a:spcPct val="0"/>
              </a:spcBef>
              <a:buFontTx/>
              <a:buNone/>
            </a:pPr>
            <a:r>
              <a:rPr lang="it-IT" altLang="it-IT" sz="900" dirty="0">
                <a:latin typeface="Book Antiqua" panose="02040602050305030304" pitchFamily="18" charset="0"/>
              </a:rPr>
              <a:t>(r) capitale emesso e riserve attribuibili ai soci della controllante.</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59</a:t>
            </a:fld>
            <a:endParaRPr lang="it-IT" altLang="en-US"/>
          </a:p>
        </p:txBody>
      </p:sp>
    </p:spTree>
    <p:extLst>
      <p:ext uri="{BB962C8B-B14F-4D97-AF65-F5344CB8AC3E}">
        <p14:creationId xmlns:p14="http://schemas.microsoft.com/office/powerpoint/2010/main" val="5111660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BA0E20-8261-7326-D9E1-6B6FF7579810}"/>
              </a:ext>
            </a:extLst>
          </p:cNvPr>
          <p:cNvPicPr>
            <a:picLocks noChangeAspect="1"/>
          </p:cNvPicPr>
          <p:nvPr/>
        </p:nvPicPr>
        <p:blipFill>
          <a:blip r:embed="rId2"/>
          <a:stretch>
            <a:fillRect/>
          </a:stretch>
        </p:blipFill>
        <p:spPr>
          <a:xfrm>
            <a:off x="1904980" y="209526"/>
            <a:ext cx="5334039" cy="6438947"/>
          </a:xfrm>
          <a:prstGeom prst="rect">
            <a:avLst/>
          </a:prstGeom>
        </p:spPr>
      </p:pic>
    </p:spTree>
    <p:extLst>
      <p:ext uri="{BB962C8B-B14F-4D97-AF65-F5344CB8AC3E}">
        <p14:creationId xmlns:p14="http://schemas.microsoft.com/office/powerpoint/2010/main" val="23328754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1170385" y="2781301"/>
            <a:ext cx="1727597" cy="102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dirty="0">
                <a:latin typeface="Book Antiqua" panose="02040602050305030304" pitchFamily="18" charset="0"/>
              </a:rPr>
              <a:t>Schema di C.E. </a:t>
            </a:r>
            <a:br>
              <a:rPr lang="it-IT" altLang="en-US" sz="1800" dirty="0">
                <a:latin typeface="Book Antiqua" panose="02040602050305030304" pitchFamily="18" charset="0"/>
              </a:rPr>
            </a:br>
            <a:r>
              <a:rPr lang="it-IT" altLang="en-US" sz="1800" dirty="0">
                <a:latin typeface="Book Antiqua" panose="02040602050305030304" pitchFamily="18" charset="0"/>
              </a:rPr>
              <a:t>(contenuto minimo)</a:t>
            </a:r>
            <a:br>
              <a:rPr lang="it-IT" altLang="en-US" sz="1800" dirty="0">
                <a:latin typeface="Book Antiqua" panose="02040602050305030304" pitchFamily="18" charset="0"/>
              </a:rPr>
            </a:br>
            <a:r>
              <a:rPr lang="it-IT" altLang="en-US" sz="1800" dirty="0">
                <a:latin typeface="Book Antiqua" panose="02040602050305030304" pitchFamily="18" charset="0"/>
              </a:rPr>
              <a:t>IAS 1</a:t>
            </a:r>
          </a:p>
        </p:txBody>
      </p:sp>
      <p:sp>
        <p:nvSpPr>
          <p:cNvPr id="69635" name="AutoShape 4"/>
          <p:cNvSpPr>
            <a:spLocks/>
          </p:cNvSpPr>
          <p:nvPr/>
        </p:nvSpPr>
        <p:spPr bwMode="auto">
          <a:xfrm>
            <a:off x="2844405" y="960763"/>
            <a:ext cx="269081" cy="4612980"/>
          </a:xfrm>
          <a:prstGeom prst="leftBrace">
            <a:avLst>
              <a:gd name="adj1" fmla="val 9814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p>
        </p:txBody>
      </p:sp>
      <p:sp>
        <p:nvSpPr>
          <p:cNvPr id="69637" name="Rettangolo 1"/>
          <p:cNvSpPr>
            <a:spLocks noChangeArrowheads="1"/>
          </p:cNvSpPr>
          <p:nvPr/>
        </p:nvSpPr>
        <p:spPr bwMode="auto">
          <a:xfrm>
            <a:off x="3113485" y="960763"/>
            <a:ext cx="6030515"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r>
              <a:rPr lang="it-IT" altLang="it-IT" sz="900" b="1" dirty="0">
                <a:latin typeface="Book Antiqua" panose="02040602050305030304" pitchFamily="18" charset="0"/>
              </a:rPr>
              <a:t>(a) ricavi, con indicazione separata degli elementi seguenti:</a:t>
            </a:r>
          </a:p>
          <a:p>
            <a:pPr>
              <a:spcBef>
                <a:spcPct val="0"/>
              </a:spcBef>
              <a:buFontTx/>
              <a:buNone/>
            </a:pPr>
            <a:r>
              <a:rPr lang="it-IT" altLang="it-IT" sz="900" i="1" dirty="0">
                <a:latin typeface="Book Antiqua" panose="02040602050305030304" pitchFamily="18" charset="0"/>
              </a:rPr>
              <a:t>i) interessi attivi calcolati utilizzando il criterio dell’interesse effettivo; e</a:t>
            </a:r>
          </a:p>
          <a:p>
            <a:pPr>
              <a:spcBef>
                <a:spcPct val="0"/>
              </a:spcBef>
              <a:buFontTx/>
              <a:buNone/>
            </a:pPr>
            <a:r>
              <a:rPr lang="it-IT" altLang="it-IT" sz="900" i="1" dirty="0">
                <a:latin typeface="Book Antiqua" panose="02040602050305030304" pitchFamily="18" charset="0"/>
              </a:rPr>
              <a:t>ii) ricavi assicurativi (cfr. IFRS 17);</a:t>
            </a:r>
          </a:p>
          <a:p>
            <a:pPr>
              <a:spcBef>
                <a:spcPct val="0"/>
              </a:spcBef>
              <a:buFontTx/>
              <a:buNone/>
            </a:pPr>
            <a:r>
              <a:rPr lang="it-IT" altLang="it-IT" sz="900" i="1" dirty="0">
                <a:latin typeface="Book Antiqua" panose="02040602050305030304" pitchFamily="18" charset="0"/>
              </a:rPr>
              <a:t>aa) utili e perdite derivanti dall'eliminazione contabile di attività finanziarie valutate al costo ammortizzato;</a:t>
            </a:r>
          </a:p>
          <a:p>
            <a:pPr>
              <a:spcBef>
                <a:spcPct val="0"/>
              </a:spcBef>
              <a:buFontTx/>
              <a:buNone/>
            </a:pPr>
            <a:r>
              <a:rPr lang="it-IT" altLang="it-IT" sz="900" i="1" dirty="0">
                <a:latin typeface="Book Antiqua" panose="02040602050305030304" pitchFamily="18" charset="0"/>
              </a:rPr>
              <a:t>ab) costi per servizi assicurativi relativi a contratti emessi rientranti nell’ambito di applicazione dell’IFRS 17 (cfr. IFRS 17);</a:t>
            </a:r>
          </a:p>
          <a:p>
            <a:pPr>
              <a:spcBef>
                <a:spcPct val="0"/>
              </a:spcBef>
              <a:buFontTx/>
              <a:buNone/>
            </a:pPr>
            <a:r>
              <a:rPr lang="it-IT" altLang="it-IT" sz="900" i="1" dirty="0" err="1">
                <a:latin typeface="Book Antiqua" panose="02040602050305030304" pitchFamily="18" charset="0"/>
              </a:rPr>
              <a:t>ac</a:t>
            </a:r>
            <a:r>
              <a:rPr lang="it-IT" altLang="it-IT" sz="900" i="1" dirty="0">
                <a:latin typeface="Book Antiqua" panose="02040602050305030304" pitchFamily="18" charset="0"/>
              </a:rPr>
              <a:t>) ricavi o costi derivanti da contratti di riassicurazione detenuti (cfr. IFRS 17);</a:t>
            </a:r>
          </a:p>
          <a:p>
            <a:pPr>
              <a:spcBef>
                <a:spcPct val="0"/>
              </a:spcBef>
              <a:buFontTx/>
              <a:buNone/>
            </a:pPr>
            <a:r>
              <a:rPr lang="it-IT" altLang="it-IT" sz="900" b="1" dirty="0">
                <a:latin typeface="Book Antiqua" panose="02040602050305030304" pitchFamily="18" charset="0"/>
              </a:rPr>
              <a:t>b) oneri finanziari;</a:t>
            </a:r>
          </a:p>
          <a:p>
            <a:pPr>
              <a:spcBef>
                <a:spcPct val="0"/>
              </a:spcBef>
              <a:buFontTx/>
              <a:buNone/>
            </a:pPr>
            <a:r>
              <a:rPr lang="it-IT" altLang="it-IT" sz="900" i="1" dirty="0" err="1">
                <a:latin typeface="Book Antiqua" panose="02040602050305030304" pitchFamily="18" charset="0"/>
              </a:rPr>
              <a:t>ba</a:t>
            </a:r>
            <a:r>
              <a:rPr lang="it-IT" altLang="it-IT" sz="900" i="1" dirty="0">
                <a:latin typeface="Book Antiqua" panose="02040602050305030304" pitchFamily="18" charset="0"/>
              </a:rPr>
              <a:t>) perdite per riduzione di valore (compresi i ripristini delle perdite per riduzione di valore o gli utili per riduzione di valore) determinati in conformità alla sezione 5.5 dell'IFRS 9;</a:t>
            </a:r>
          </a:p>
          <a:p>
            <a:pPr>
              <a:spcBef>
                <a:spcPct val="0"/>
              </a:spcBef>
              <a:buFontTx/>
              <a:buNone/>
            </a:pPr>
            <a:r>
              <a:rPr lang="it-IT" altLang="it-IT" sz="900" i="1" dirty="0" err="1">
                <a:latin typeface="Book Antiqua" panose="02040602050305030304" pitchFamily="18" charset="0"/>
              </a:rPr>
              <a:t>bb</a:t>
            </a:r>
            <a:r>
              <a:rPr lang="it-IT" altLang="it-IT" sz="900" i="1" dirty="0">
                <a:latin typeface="Book Antiqua" panose="02040602050305030304" pitchFamily="18" charset="0"/>
              </a:rPr>
              <a:t>) ricavi o costi di natura finanziaria relativi a contratti assicurativi derivanti da contratti emessi rientranti nell’ambito di applicazione dell’IFRS 17 (cfr. IFRS 17);</a:t>
            </a:r>
          </a:p>
          <a:p>
            <a:pPr>
              <a:spcBef>
                <a:spcPct val="0"/>
              </a:spcBef>
              <a:buFontTx/>
              <a:buNone/>
            </a:pPr>
            <a:r>
              <a:rPr lang="it-IT" altLang="it-IT" sz="900" i="1" dirty="0" err="1">
                <a:latin typeface="Book Antiqua" panose="02040602050305030304" pitchFamily="18" charset="0"/>
              </a:rPr>
              <a:t>bc</a:t>
            </a:r>
            <a:r>
              <a:rPr lang="it-IT" altLang="it-IT" sz="900" i="1" dirty="0">
                <a:latin typeface="Book Antiqua" panose="02040602050305030304" pitchFamily="18" charset="0"/>
              </a:rPr>
              <a:t>) ricavi finanziari o costi finanziari derivanti da contratti di riassicurazione detenuti (cfr. IFRS 17);</a:t>
            </a:r>
          </a:p>
          <a:p>
            <a:pPr>
              <a:spcBef>
                <a:spcPct val="0"/>
              </a:spcBef>
              <a:buFontTx/>
              <a:buNone/>
            </a:pPr>
            <a:r>
              <a:rPr lang="it-IT" altLang="it-IT" sz="900" b="1" dirty="0">
                <a:latin typeface="Book Antiqua" panose="02040602050305030304" pitchFamily="18" charset="0"/>
              </a:rPr>
              <a:t>c) quota dell'utile o perdita di collegate e joint venture contabilizzate con il metodo del patrimonio netto;</a:t>
            </a:r>
          </a:p>
          <a:p>
            <a:pPr>
              <a:spcBef>
                <a:spcPct val="0"/>
              </a:spcBef>
              <a:buFontTx/>
              <a:buNone/>
            </a:pPr>
            <a:r>
              <a:rPr lang="it-IT" altLang="it-IT" sz="900" i="1" dirty="0" err="1">
                <a:latin typeface="Book Antiqua" panose="02040602050305030304" pitchFamily="18" charset="0"/>
              </a:rPr>
              <a:t>ca</a:t>
            </a:r>
            <a:r>
              <a:rPr lang="it-IT" altLang="it-IT" sz="900" i="1" dirty="0">
                <a:latin typeface="Book Antiqua" panose="02040602050305030304" pitchFamily="18" charset="0"/>
              </a:rPr>
              <a:t>) se l'attività finanziaria è riclassificata spostandola dalla categoria di valutazione al costo ammortizzato a quella del fair </a:t>
            </a:r>
            <a:r>
              <a:rPr lang="it-IT" altLang="it-IT" sz="900" i="1" dirty="0" err="1">
                <a:latin typeface="Book Antiqua" panose="02040602050305030304" pitchFamily="18" charset="0"/>
              </a:rPr>
              <a:t>value</a:t>
            </a:r>
            <a:r>
              <a:rPr lang="it-IT" altLang="it-IT" sz="900" i="1" dirty="0">
                <a:latin typeface="Book Antiqua" panose="02040602050305030304" pitchFamily="18" charset="0"/>
              </a:rPr>
              <a:t> (valore equo) rilevato nell'utile (perdita) d'esercizio, gli utili o le perdite risultanti da una differenza tra il precedente costo ammortizzato dell'attività finanziaria e il fair </a:t>
            </a:r>
            <a:r>
              <a:rPr lang="it-IT" altLang="it-IT" sz="900" i="1" dirty="0" err="1">
                <a:latin typeface="Book Antiqua" panose="02040602050305030304" pitchFamily="18" charset="0"/>
              </a:rPr>
              <a:t>value</a:t>
            </a:r>
            <a:r>
              <a:rPr lang="it-IT" altLang="it-IT" sz="900" i="1" dirty="0">
                <a:latin typeface="Book Antiqua" panose="02040602050305030304" pitchFamily="18" charset="0"/>
              </a:rPr>
              <a:t> (valore equo) alla data di riclassificazione (come definita nell'IFRS 9);</a:t>
            </a:r>
          </a:p>
          <a:p>
            <a:pPr>
              <a:spcBef>
                <a:spcPct val="0"/>
              </a:spcBef>
              <a:buFontTx/>
              <a:buNone/>
            </a:pPr>
            <a:r>
              <a:rPr lang="it-IT" altLang="it-IT" sz="900" i="1" dirty="0" err="1">
                <a:latin typeface="Book Antiqua" panose="02040602050305030304" pitchFamily="18" charset="0"/>
              </a:rPr>
              <a:t>cb</a:t>
            </a:r>
            <a:r>
              <a:rPr lang="it-IT" altLang="it-IT" sz="900" i="1" dirty="0">
                <a:latin typeface="Book Antiqua" panose="02040602050305030304" pitchFamily="18" charset="0"/>
              </a:rPr>
              <a:t>) se l'attività finanziaria è riclassificata spostandola dalla categoria di valutazione al fair </a:t>
            </a:r>
            <a:r>
              <a:rPr lang="it-IT" altLang="it-IT" sz="900" i="1" dirty="0" err="1">
                <a:latin typeface="Book Antiqua" panose="02040602050305030304" pitchFamily="18" charset="0"/>
              </a:rPr>
              <a:t>value</a:t>
            </a:r>
            <a:r>
              <a:rPr lang="it-IT" altLang="it-IT" sz="900" i="1" dirty="0">
                <a:latin typeface="Book Antiqua" panose="02040602050305030304" pitchFamily="18" charset="0"/>
              </a:rPr>
              <a:t> (valore equo) rilevato nelle altre componenti di conto economico complessivo a quella della valutazione al fair </a:t>
            </a:r>
            <a:r>
              <a:rPr lang="it-IT" altLang="it-IT" sz="900" i="1" dirty="0" err="1">
                <a:latin typeface="Book Antiqua" panose="02040602050305030304" pitchFamily="18" charset="0"/>
              </a:rPr>
              <a:t>value</a:t>
            </a:r>
            <a:r>
              <a:rPr lang="it-IT" altLang="it-IT" sz="900" i="1" dirty="0">
                <a:latin typeface="Book Antiqua" panose="02040602050305030304" pitchFamily="18" charset="0"/>
              </a:rPr>
              <a:t> (valore equo) rilevato nell'utile (perdita) d'esercizio, l'utile o la perdita cumulati precedentemente rilevati nelle altre componenti di conto economico complessivo riclassificati nell'utile (perdita) d'esercizio;</a:t>
            </a:r>
          </a:p>
          <a:p>
            <a:pPr>
              <a:spcBef>
                <a:spcPct val="0"/>
              </a:spcBef>
              <a:buFontTx/>
              <a:buNone/>
            </a:pPr>
            <a:r>
              <a:rPr lang="it-IT" altLang="it-IT" sz="900" b="1" dirty="0">
                <a:latin typeface="Book Antiqua" panose="02040602050305030304" pitchFamily="18" charset="0"/>
              </a:rPr>
              <a:t>(d) oneri tributari;</a:t>
            </a:r>
          </a:p>
          <a:p>
            <a:pPr>
              <a:spcBef>
                <a:spcPct val="0"/>
              </a:spcBef>
              <a:buFontTx/>
              <a:buNone/>
            </a:pPr>
            <a:r>
              <a:rPr lang="it-IT" altLang="it-IT" sz="900" b="1" dirty="0">
                <a:latin typeface="Book Antiqua" panose="02040602050305030304" pitchFamily="18" charset="0"/>
              </a:rPr>
              <a:t>(e) un unico importo comprendente il totale:</a:t>
            </a:r>
          </a:p>
          <a:p>
            <a:pPr>
              <a:spcBef>
                <a:spcPct val="0"/>
              </a:spcBef>
              <a:buFontTx/>
              <a:buNone/>
            </a:pPr>
            <a:r>
              <a:rPr lang="it-IT" altLang="it-IT" sz="900" i="1" dirty="0">
                <a:latin typeface="Book Antiqua" panose="02040602050305030304" pitchFamily="18" charset="0"/>
              </a:rPr>
              <a:t>(i) della plusvalenza o minusvalenza, al netto degli oneri fiscali, delle attività operative cessate, e</a:t>
            </a:r>
          </a:p>
          <a:p>
            <a:pPr>
              <a:spcBef>
                <a:spcPct val="0"/>
              </a:spcBef>
              <a:buFontTx/>
              <a:buNone/>
            </a:pPr>
            <a:r>
              <a:rPr lang="it-IT" altLang="it-IT" sz="900" i="1" dirty="0">
                <a:latin typeface="Book Antiqua" panose="02040602050305030304" pitchFamily="18" charset="0"/>
              </a:rPr>
              <a:t>(ii) della plusvalenza o minusvalenza, al netto degli effetti fiscali, rilevata a seguito della valutazione al fair </a:t>
            </a:r>
            <a:r>
              <a:rPr lang="it-IT" altLang="it-IT" sz="900" i="1" dirty="0" err="1">
                <a:latin typeface="Book Antiqua" panose="02040602050305030304" pitchFamily="18" charset="0"/>
              </a:rPr>
              <a:t>value</a:t>
            </a:r>
            <a:r>
              <a:rPr lang="it-IT" altLang="it-IT" sz="900" i="1" dirty="0">
                <a:latin typeface="Book Antiqua" panose="02040602050305030304" pitchFamily="18" charset="0"/>
              </a:rPr>
              <a:t> (valore equo) al netto dei costi di vendita, o della dismissione delle attività o del(i) gruppo(i) in dismissione che costituiscono l’attività operativa cessata;</a:t>
            </a:r>
          </a:p>
          <a:p>
            <a:pPr>
              <a:spcBef>
                <a:spcPct val="0"/>
              </a:spcBef>
              <a:buFontTx/>
              <a:buNone/>
            </a:pPr>
            <a:r>
              <a:rPr lang="it-IT" altLang="it-IT" sz="900" b="1" dirty="0">
                <a:latin typeface="Book Antiqua" panose="02040602050305030304" pitchFamily="18" charset="0"/>
              </a:rPr>
              <a:t>(f) utile (perdita) d’esercizio;</a:t>
            </a:r>
          </a:p>
          <a:p>
            <a:pPr>
              <a:spcBef>
                <a:spcPct val="0"/>
              </a:spcBef>
              <a:buFontTx/>
              <a:buNone/>
            </a:pPr>
            <a:r>
              <a:rPr lang="it-IT" altLang="it-IT" sz="900" b="1" dirty="0">
                <a:latin typeface="Book Antiqua" panose="02040602050305030304" pitchFamily="18" charset="0"/>
              </a:rPr>
              <a:t>(g) ciascuna voce del prospetto delle altre componenti di conto economico complessivo classificato per natura [esclusi i valori esposti in (h)];</a:t>
            </a:r>
          </a:p>
          <a:p>
            <a:pPr>
              <a:spcBef>
                <a:spcPct val="0"/>
              </a:spcBef>
              <a:buFontTx/>
              <a:buNone/>
            </a:pPr>
            <a:r>
              <a:rPr lang="it-IT" altLang="it-IT" sz="900" b="1" dirty="0">
                <a:latin typeface="Book Antiqua" panose="02040602050305030304" pitchFamily="18" charset="0"/>
              </a:rPr>
              <a:t>(h) quota delle voci del prospetto delle altre componenti di conto economico complessivo di collegate e joint venture contabilizzata con il metodo del patrimonio netto; e</a:t>
            </a:r>
          </a:p>
          <a:p>
            <a:pPr>
              <a:spcBef>
                <a:spcPct val="0"/>
              </a:spcBef>
              <a:buFontTx/>
              <a:buNone/>
            </a:pPr>
            <a:r>
              <a:rPr lang="it-IT" altLang="it-IT" sz="900" b="1" dirty="0">
                <a:latin typeface="Book Antiqua" panose="02040602050305030304" pitchFamily="18" charset="0"/>
              </a:rPr>
              <a:t>(i) totale conto economico complessivo.</a:t>
            </a:r>
            <a:endParaRPr lang="en-GB" altLang="it-IT" sz="900" b="1" dirty="0">
              <a:latin typeface="Book Antiqua" panose="02040602050305030304" pitchFamily="18" charset="0"/>
            </a:endParaRP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61</a:t>
            </a:fld>
            <a:endParaRPr lang="it-IT" altLang="en-US"/>
          </a:p>
        </p:txBody>
      </p:sp>
    </p:spTree>
    <p:extLst>
      <p:ext uri="{BB962C8B-B14F-4D97-AF65-F5344CB8AC3E}">
        <p14:creationId xmlns:p14="http://schemas.microsoft.com/office/powerpoint/2010/main" val="117652107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163D93-1C34-DB6D-0B36-9F5B8BDC86D9}"/>
              </a:ext>
            </a:extLst>
          </p:cNvPr>
          <p:cNvPicPr>
            <a:picLocks noChangeAspect="1"/>
          </p:cNvPicPr>
          <p:nvPr/>
        </p:nvPicPr>
        <p:blipFill>
          <a:blip r:embed="rId2"/>
          <a:stretch>
            <a:fillRect/>
          </a:stretch>
        </p:blipFill>
        <p:spPr>
          <a:xfrm>
            <a:off x="2424097" y="1104883"/>
            <a:ext cx="4295806" cy="4648234"/>
          </a:xfrm>
          <a:prstGeom prst="rect">
            <a:avLst/>
          </a:prstGeom>
        </p:spPr>
      </p:pic>
    </p:spTree>
    <p:extLst>
      <p:ext uri="{BB962C8B-B14F-4D97-AF65-F5344CB8AC3E}">
        <p14:creationId xmlns:p14="http://schemas.microsoft.com/office/powerpoint/2010/main" val="18598962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43207" y="896575"/>
            <a:ext cx="1494850" cy="102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500" dirty="0">
                <a:latin typeface="Book Antiqua" panose="02040602050305030304" pitchFamily="18" charset="0"/>
              </a:rPr>
              <a:t>Prospetto della redditività complessiva - IAS 1 (§ 81A)</a:t>
            </a:r>
          </a:p>
        </p:txBody>
      </p:sp>
      <p:sp>
        <p:nvSpPr>
          <p:cNvPr id="5" name="Rettangolo 4"/>
          <p:cNvSpPr/>
          <p:nvPr/>
        </p:nvSpPr>
        <p:spPr>
          <a:xfrm>
            <a:off x="1656543" y="925828"/>
            <a:ext cx="1832257" cy="1338828"/>
          </a:xfrm>
          <a:prstGeom prst="rect">
            <a:avLst/>
          </a:prstGeom>
        </p:spPr>
        <p:txBody>
          <a:bodyPr wrap="square">
            <a:spAutoFit/>
          </a:bodyPr>
          <a:lstStyle/>
          <a:p>
            <a:pPr marL="171450" indent="-171450">
              <a:buAutoNum type="alphaLcParenBoth"/>
            </a:pPr>
            <a:r>
              <a:rPr lang="it-IT" sz="900" dirty="0">
                <a:latin typeface="Book Antiqua" panose="02040602050305030304" pitchFamily="18" charset="0"/>
              </a:rPr>
              <a:t>utile (perdita) d'esercizio;</a:t>
            </a:r>
          </a:p>
          <a:p>
            <a:r>
              <a:rPr lang="it-IT" sz="900" dirty="0">
                <a:latin typeface="Book Antiqua" panose="02040602050305030304" pitchFamily="18" charset="0"/>
              </a:rPr>
              <a:t>(b) </a:t>
            </a:r>
            <a:r>
              <a:rPr lang="it-IT" sz="900" b="1" dirty="0">
                <a:latin typeface="Book Antiqua" panose="02040602050305030304" pitchFamily="18" charset="0"/>
              </a:rPr>
              <a:t>totale delle altre componenti di conto economico complessivo</a:t>
            </a:r>
            <a:r>
              <a:rPr lang="it-IT" sz="900" dirty="0">
                <a:latin typeface="Book Antiqua" panose="02040602050305030304" pitchFamily="18" charset="0"/>
              </a:rPr>
              <a:t>;</a:t>
            </a:r>
          </a:p>
          <a:p>
            <a:r>
              <a:rPr lang="it-IT" sz="900" dirty="0">
                <a:latin typeface="Book Antiqua" panose="02040602050305030304" pitchFamily="18" charset="0"/>
              </a:rPr>
              <a:t>(c) redditività complessiva, dato dal totale dell'utile (perdita) d'esercizio e delle altre componenti di conto economico complessivo.</a:t>
            </a:r>
            <a:endParaRPr lang="en-GB" sz="900" dirty="0">
              <a:latin typeface="Book Antiqua" panose="02040602050305030304" pitchFamily="18" charset="0"/>
            </a:endParaRPr>
          </a:p>
        </p:txBody>
      </p:sp>
      <p:sp>
        <p:nvSpPr>
          <p:cNvPr id="7" name="Rettangolo 6"/>
          <p:cNvSpPr/>
          <p:nvPr/>
        </p:nvSpPr>
        <p:spPr>
          <a:xfrm>
            <a:off x="43207" y="3127554"/>
            <a:ext cx="1198997" cy="1708160"/>
          </a:xfrm>
          <a:prstGeom prst="rect">
            <a:avLst/>
          </a:prstGeom>
        </p:spPr>
        <p:txBody>
          <a:bodyPr wrap="square">
            <a:spAutoFit/>
          </a:bodyPr>
          <a:lstStyle/>
          <a:p>
            <a:r>
              <a:rPr lang="it-IT" sz="1500" dirty="0">
                <a:latin typeface="Book Antiqua" panose="02040602050305030304" pitchFamily="18" charset="0"/>
              </a:rPr>
              <a:t>Totale delle altre componenti di conto economico complessivo (§ 7)</a:t>
            </a:r>
            <a:endParaRPr lang="en-GB" sz="1500" dirty="0">
              <a:latin typeface="Book Antiqua" panose="02040602050305030304" pitchFamily="18" charset="0"/>
            </a:endParaRPr>
          </a:p>
        </p:txBody>
      </p:sp>
      <p:sp>
        <p:nvSpPr>
          <p:cNvPr id="8" name="AutoShape 4"/>
          <p:cNvSpPr>
            <a:spLocks/>
          </p:cNvSpPr>
          <p:nvPr/>
        </p:nvSpPr>
        <p:spPr bwMode="auto">
          <a:xfrm>
            <a:off x="1184400" y="2432997"/>
            <a:ext cx="294005" cy="3142370"/>
          </a:xfrm>
          <a:prstGeom prst="leftBrace">
            <a:avLst>
              <a:gd name="adj1" fmla="val 11320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500">
              <a:latin typeface="Book Antiqua" panose="02040602050305030304" pitchFamily="18" charset="0"/>
            </a:endParaRPr>
          </a:p>
        </p:txBody>
      </p:sp>
      <p:sp>
        <p:nvSpPr>
          <p:cNvPr id="9" name="Rettangolo 8"/>
          <p:cNvSpPr/>
          <p:nvPr/>
        </p:nvSpPr>
        <p:spPr>
          <a:xfrm>
            <a:off x="1352191" y="2432997"/>
            <a:ext cx="7791809" cy="3139321"/>
          </a:xfrm>
          <a:prstGeom prst="rect">
            <a:avLst/>
          </a:prstGeom>
        </p:spPr>
        <p:txBody>
          <a:bodyPr wrap="square">
            <a:spAutoFit/>
          </a:bodyPr>
          <a:lstStyle/>
          <a:p>
            <a:r>
              <a:rPr lang="it-IT" sz="825" b="1" dirty="0">
                <a:solidFill>
                  <a:srgbClr val="000000"/>
                </a:solidFill>
                <a:latin typeface="Book Antiqua" panose="02040602050305030304" pitchFamily="18" charset="0"/>
              </a:rPr>
              <a:t>(a)</a:t>
            </a:r>
            <a:r>
              <a:rPr lang="it-IT" sz="825" dirty="0">
                <a:solidFill>
                  <a:srgbClr val="000000"/>
                </a:solidFill>
                <a:latin typeface="Book Antiqua" panose="02040602050305030304" pitchFamily="18" charset="0"/>
              </a:rPr>
              <a:t> variazioni nella riserva di rivalutazione (vedere lo IAS 16 Immobili, impianti e macchinari e lo IAS 38 Attività immateriali) </a:t>
            </a:r>
            <a:r>
              <a:rPr lang="it-IT" sz="825" b="1" dirty="0">
                <a:solidFill>
                  <a:srgbClr val="000000"/>
                </a:solidFill>
                <a:latin typeface="Book Antiqua" panose="02040602050305030304" pitchFamily="18" charset="0"/>
              </a:rPr>
              <a:t>*</a:t>
            </a:r>
            <a:r>
              <a:rPr lang="it-IT" sz="825" dirty="0">
                <a:solidFill>
                  <a:srgbClr val="000000"/>
                </a:solidFill>
                <a:latin typeface="Book Antiqua" panose="02040602050305030304" pitchFamily="18" charset="0"/>
              </a:rPr>
              <a:t>;</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(b)</a:t>
            </a:r>
            <a:r>
              <a:rPr lang="it-IT" sz="825" dirty="0">
                <a:solidFill>
                  <a:srgbClr val="000000"/>
                </a:solidFill>
                <a:latin typeface="Book Antiqua" panose="02040602050305030304" pitchFamily="18" charset="0"/>
              </a:rPr>
              <a:t> utili e perdite attuariali da piani a benefici definiti rilevati in conformità al paragrafo 93A dello IAS 19 Benefici ai dipendenti </a:t>
            </a:r>
            <a:r>
              <a:rPr lang="it-IT" sz="825" b="1" dirty="0">
                <a:solidFill>
                  <a:srgbClr val="000000"/>
                </a:solidFill>
                <a:latin typeface="Book Antiqua" panose="02040602050305030304" pitchFamily="18" charset="0"/>
              </a:rPr>
              <a:t>*</a:t>
            </a:r>
            <a:r>
              <a:rPr lang="it-IT" sz="825" dirty="0">
                <a:solidFill>
                  <a:srgbClr val="000000"/>
                </a:solidFill>
                <a:latin typeface="Book Antiqua" panose="02040602050305030304" pitchFamily="18" charset="0"/>
              </a:rPr>
              <a:t>;</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(c)</a:t>
            </a:r>
            <a:r>
              <a:rPr lang="it-IT" sz="825" dirty="0">
                <a:solidFill>
                  <a:srgbClr val="000000"/>
                </a:solidFill>
                <a:latin typeface="Book Antiqua" panose="02040602050305030304" pitchFamily="18" charset="0"/>
              </a:rPr>
              <a:t> utili e perdite derivanti dalla conversione dei bilanci di una gestione estera (vedere IAS 21 Effetti delle variazioni dei cambi delle valute estere);</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(d)</a:t>
            </a:r>
            <a:r>
              <a:rPr lang="it-IT" sz="825" dirty="0">
                <a:solidFill>
                  <a:srgbClr val="000000"/>
                </a:solidFill>
                <a:latin typeface="Book Antiqua" panose="02040602050305030304" pitchFamily="18" charset="0"/>
              </a:rPr>
              <a:t> utili e perdite da investimenti in strumenti rappresentativi di capitale designati al </a:t>
            </a:r>
            <a:r>
              <a:rPr lang="it-IT" sz="825" i="1" dirty="0">
                <a:solidFill>
                  <a:srgbClr val="000000"/>
                </a:solidFill>
                <a:latin typeface="Book Antiqua" panose="02040602050305030304" pitchFamily="18" charset="0"/>
              </a:rPr>
              <a:t>fair </a:t>
            </a:r>
            <a:r>
              <a:rPr lang="it-IT" sz="825" i="1" dirty="0" err="1">
                <a:solidFill>
                  <a:srgbClr val="000000"/>
                </a:solidFill>
                <a:latin typeface="Book Antiqua" panose="02040602050305030304" pitchFamily="18" charset="0"/>
              </a:rPr>
              <a:t>value</a:t>
            </a:r>
            <a:r>
              <a:rPr lang="it-IT" sz="825" i="1" dirty="0">
                <a:solidFill>
                  <a:srgbClr val="000000"/>
                </a:solidFill>
                <a:latin typeface="Book Antiqua" panose="02040602050305030304" pitchFamily="18" charset="0"/>
              </a:rPr>
              <a:t> </a:t>
            </a:r>
            <a:r>
              <a:rPr lang="it-IT" sz="825" dirty="0">
                <a:solidFill>
                  <a:srgbClr val="000000"/>
                </a:solidFill>
                <a:latin typeface="Book Antiqua" panose="02040602050305030304" pitchFamily="18" charset="0"/>
              </a:rPr>
              <a:t>(valore equo) rilevato nelle altre componenti di conto economico complessivo conformemente al paragrafo 5.7.5 dell'IFRS 9 Strumenti finanziari</a:t>
            </a:r>
            <a:r>
              <a:rPr lang="it-IT" sz="825" b="1" dirty="0">
                <a:solidFill>
                  <a:srgbClr val="000000"/>
                </a:solidFill>
                <a:latin typeface="Book Antiqua" panose="02040602050305030304" pitchFamily="18" charset="0"/>
              </a:rPr>
              <a:t>*</a:t>
            </a:r>
            <a:r>
              <a:rPr lang="it-IT" sz="825" dirty="0">
                <a:solidFill>
                  <a:srgbClr val="000000"/>
                </a:solidFill>
                <a:latin typeface="Book Antiqua" panose="02040602050305030304" pitchFamily="18" charset="0"/>
              </a:rPr>
              <a:t>; </a:t>
            </a:r>
          </a:p>
          <a:p>
            <a:r>
              <a:rPr lang="it-IT" sz="825" dirty="0">
                <a:solidFill>
                  <a:srgbClr val="000000"/>
                </a:solidFill>
                <a:latin typeface="Book Antiqua" panose="02040602050305030304" pitchFamily="18" charset="0"/>
              </a:rPr>
              <a:t>da) utili e perdite sulle attività finanziarie valutate al </a:t>
            </a:r>
            <a:r>
              <a:rPr lang="it-IT" sz="825" i="1" dirty="0">
                <a:solidFill>
                  <a:srgbClr val="000000"/>
                </a:solidFill>
                <a:latin typeface="Book Antiqua" panose="02040602050305030304" pitchFamily="18" charset="0"/>
              </a:rPr>
              <a:t>fair </a:t>
            </a:r>
            <a:r>
              <a:rPr lang="it-IT" sz="825" i="1" dirty="0" err="1">
                <a:solidFill>
                  <a:srgbClr val="000000"/>
                </a:solidFill>
                <a:latin typeface="Book Antiqua" panose="02040602050305030304" pitchFamily="18" charset="0"/>
              </a:rPr>
              <a:t>value</a:t>
            </a:r>
            <a:r>
              <a:rPr lang="it-IT" sz="825" i="1" dirty="0">
                <a:solidFill>
                  <a:srgbClr val="000000"/>
                </a:solidFill>
                <a:latin typeface="Book Antiqua" panose="02040602050305030304" pitchFamily="18" charset="0"/>
              </a:rPr>
              <a:t> </a:t>
            </a:r>
            <a:r>
              <a:rPr lang="it-IT" sz="825" dirty="0">
                <a:solidFill>
                  <a:srgbClr val="000000"/>
                </a:solidFill>
                <a:latin typeface="Book Antiqua" panose="02040602050305030304" pitchFamily="18" charset="0"/>
              </a:rPr>
              <a:t>(valore equo) rilevato nelle altre componenti di conto economico complessivo conformemente al paragrafo 4.1.2 A dell'IFRS 9;</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e)</a:t>
            </a:r>
            <a:r>
              <a:rPr lang="it-IT" sz="825" dirty="0">
                <a:solidFill>
                  <a:srgbClr val="000000"/>
                </a:solidFill>
                <a:latin typeface="Book Antiqua" panose="02040602050305030304" pitchFamily="18" charset="0"/>
              </a:rPr>
              <a:t> la parte efficace degli utili e delle perdite sugli strumenti di copertura in una copertura di flussi finanziari e gli utili e le perdite sugli strumenti di copertura che coprono investimenti in strumenti rappresentativi di capitale valutati al </a:t>
            </a:r>
            <a:r>
              <a:rPr lang="it-IT" sz="825" i="1" dirty="0">
                <a:solidFill>
                  <a:srgbClr val="000000"/>
                </a:solidFill>
                <a:latin typeface="Book Antiqua" panose="02040602050305030304" pitchFamily="18" charset="0"/>
              </a:rPr>
              <a:t>fair </a:t>
            </a:r>
            <a:r>
              <a:rPr lang="it-IT" sz="825" i="1" dirty="0" err="1">
                <a:solidFill>
                  <a:srgbClr val="000000"/>
                </a:solidFill>
                <a:latin typeface="Book Antiqua" panose="02040602050305030304" pitchFamily="18" charset="0"/>
              </a:rPr>
              <a:t>value</a:t>
            </a:r>
            <a:r>
              <a:rPr lang="it-IT" sz="825" i="1" dirty="0">
                <a:solidFill>
                  <a:srgbClr val="000000"/>
                </a:solidFill>
                <a:latin typeface="Book Antiqua" panose="02040602050305030304" pitchFamily="18" charset="0"/>
              </a:rPr>
              <a:t> </a:t>
            </a:r>
            <a:r>
              <a:rPr lang="it-IT" sz="825" dirty="0">
                <a:solidFill>
                  <a:srgbClr val="000000"/>
                </a:solidFill>
                <a:latin typeface="Book Antiqua" panose="02040602050305030304" pitchFamily="18" charset="0"/>
              </a:rPr>
              <a:t>(valore equo) rilevato nelle altre componenti di conto economico complessivo conformemente al paragrafo 5.7.5 dell'IFRS 9 (cfr. capitolo 6 dell'IFRS 9);</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f) </a:t>
            </a:r>
            <a:r>
              <a:rPr lang="it-IT" sz="825" dirty="0">
                <a:solidFill>
                  <a:srgbClr val="000000"/>
                </a:solidFill>
                <a:latin typeface="Book Antiqua" panose="02040602050305030304" pitchFamily="18" charset="0"/>
              </a:rPr>
              <a:t>per particolari passività designate al </a:t>
            </a:r>
            <a:r>
              <a:rPr lang="it-IT" sz="825" i="1" dirty="0">
                <a:solidFill>
                  <a:srgbClr val="000000"/>
                </a:solidFill>
                <a:latin typeface="Book Antiqua" panose="02040602050305030304" pitchFamily="18" charset="0"/>
              </a:rPr>
              <a:t>fair </a:t>
            </a:r>
            <a:r>
              <a:rPr lang="it-IT" sz="825" i="1" dirty="0" err="1">
                <a:solidFill>
                  <a:srgbClr val="000000"/>
                </a:solidFill>
                <a:latin typeface="Book Antiqua" panose="02040602050305030304" pitchFamily="18" charset="0"/>
              </a:rPr>
              <a:t>value</a:t>
            </a:r>
            <a:r>
              <a:rPr lang="it-IT" sz="825" dirty="0">
                <a:solidFill>
                  <a:srgbClr val="000000"/>
                </a:solidFill>
                <a:latin typeface="Book Antiqua" panose="02040602050305030304" pitchFamily="18" charset="0"/>
              </a:rPr>
              <a:t> (valore equo) rilevato nell'utile (perdita) d'esercizio, l'importo della variazione di </a:t>
            </a:r>
            <a:r>
              <a:rPr lang="it-IT" sz="825" i="1" dirty="0">
                <a:solidFill>
                  <a:srgbClr val="000000"/>
                </a:solidFill>
                <a:latin typeface="Book Antiqua" panose="02040602050305030304" pitchFamily="18" charset="0"/>
              </a:rPr>
              <a:t>fair </a:t>
            </a:r>
            <a:r>
              <a:rPr lang="it-IT" sz="825" i="1" dirty="0" err="1">
                <a:solidFill>
                  <a:srgbClr val="000000"/>
                </a:solidFill>
                <a:latin typeface="Book Antiqua" panose="02040602050305030304" pitchFamily="18" charset="0"/>
              </a:rPr>
              <a:t>value</a:t>
            </a:r>
            <a:r>
              <a:rPr lang="it-IT" sz="825" dirty="0">
                <a:solidFill>
                  <a:srgbClr val="000000"/>
                </a:solidFill>
                <a:latin typeface="Book Antiqua" panose="02040602050305030304" pitchFamily="18" charset="0"/>
              </a:rPr>
              <a:t> (valore equo) attribuibile alle variazioni del rischio di credito della passività (cfr. paragrafo 5.7.7 dell'IFRS 9)</a:t>
            </a:r>
            <a:r>
              <a:rPr lang="it-IT" sz="825" b="1" dirty="0">
                <a:solidFill>
                  <a:srgbClr val="000000"/>
                </a:solidFill>
                <a:latin typeface="Book Antiqua" panose="02040602050305030304" pitchFamily="18" charset="0"/>
              </a:rPr>
              <a:t> *</a:t>
            </a:r>
            <a:r>
              <a:rPr lang="it-IT" sz="825" dirty="0">
                <a:solidFill>
                  <a:srgbClr val="000000"/>
                </a:solidFill>
                <a:latin typeface="Book Antiqua" panose="02040602050305030304" pitchFamily="18" charset="0"/>
              </a:rPr>
              <a:t>;</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g)</a:t>
            </a:r>
            <a:r>
              <a:rPr lang="it-IT" sz="825" dirty="0">
                <a:solidFill>
                  <a:srgbClr val="000000"/>
                </a:solidFill>
                <a:latin typeface="Book Antiqua" panose="02040602050305030304" pitchFamily="18" charset="0"/>
              </a:rPr>
              <a:t> variazioni del valore temporale delle opzioni quando il valore intrinseco è separato dal valore temporale del contratto di opzione e si designano come strumento di copertura soltanto le variazioni del valore intrinseco (cfr. capitolo 6 dell'IFRS 9)</a:t>
            </a:r>
            <a:r>
              <a:rPr lang="it-IT" sz="825" b="1" dirty="0">
                <a:solidFill>
                  <a:srgbClr val="000000"/>
                </a:solidFill>
                <a:latin typeface="Book Antiqua" panose="02040602050305030304" pitchFamily="18" charset="0"/>
              </a:rPr>
              <a:t> *</a:t>
            </a:r>
            <a:r>
              <a:rPr lang="it-IT" sz="825" dirty="0">
                <a:solidFill>
                  <a:srgbClr val="000000"/>
                </a:solidFill>
                <a:latin typeface="Book Antiqua" panose="02040602050305030304" pitchFamily="18" charset="0"/>
              </a:rPr>
              <a:t>;</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h)</a:t>
            </a:r>
            <a:r>
              <a:rPr lang="it-IT" sz="825" dirty="0">
                <a:solidFill>
                  <a:srgbClr val="000000"/>
                </a:solidFill>
                <a:latin typeface="Book Antiqua" panose="02040602050305030304" pitchFamily="18" charset="0"/>
              </a:rPr>
              <a:t> variazioni degli elementi </a:t>
            </a:r>
            <a:r>
              <a:rPr lang="it-IT" sz="825" i="1" dirty="0" err="1">
                <a:solidFill>
                  <a:srgbClr val="000000"/>
                </a:solidFill>
                <a:latin typeface="Book Antiqua" panose="02040602050305030304" pitchFamily="18" charset="0"/>
              </a:rPr>
              <a:t>forward</a:t>
            </a:r>
            <a:r>
              <a:rPr lang="it-IT" sz="825" dirty="0">
                <a:solidFill>
                  <a:srgbClr val="000000"/>
                </a:solidFill>
                <a:latin typeface="Book Antiqua" panose="02040602050305030304" pitchFamily="18" charset="0"/>
              </a:rPr>
              <a:t> dei contratti </a:t>
            </a:r>
            <a:r>
              <a:rPr lang="it-IT" sz="825" i="1" dirty="0" err="1">
                <a:solidFill>
                  <a:srgbClr val="000000"/>
                </a:solidFill>
                <a:latin typeface="Book Antiqua" panose="02040602050305030304" pitchFamily="18" charset="0"/>
              </a:rPr>
              <a:t>forward</a:t>
            </a:r>
            <a:r>
              <a:rPr lang="it-IT" sz="825" dirty="0">
                <a:solidFill>
                  <a:srgbClr val="000000"/>
                </a:solidFill>
                <a:latin typeface="Book Antiqua" panose="02040602050305030304" pitchFamily="18" charset="0"/>
              </a:rPr>
              <a:t> quando l'elemento </a:t>
            </a:r>
            <a:r>
              <a:rPr lang="it-IT" sz="825" i="1" dirty="0" err="1">
                <a:solidFill>
                  <a:srgbClr val="000000"/>
                </a:solidFill>
                <a:latin typeface="Book Antiqua" panose="02040602050305030304" pitchFamily="18" charset="0"/>
              </a:rPr>
              <a:t>forward</a:t>
            </a:r>
            <a:r>
              <a:rPr lang="it-IT" sz="825" dirty="0">
                <a:solidFill>
                  <a:srgbClr val="000000"/>
                </a:solidFill>
                <a:latin typeface="Book Antiqua" panose="02040602050305030304" pitchFamily="18" charset="0"/>
              </a:rPr>
              <a:t> è separato dall'elemento spot del contratto </a:t>
            </a:r>
            <a:r>
              <a:rPr lang="it-IT" sz="825" i="1" dirty="0" err="1">
                <a:solidFill>
                  <a:srgbClr val="000000"/>
                </a:solidFill>
                <a:latin typeface="Book Antiqua" panose="02040602050305030304" pitchFamily="18" charset="0"/>
              </a:rPr>
              <a:t>forward</a:t>
            </a:r>
            <a:r>
              <a:rPr lang="it-IT" sz="825" dirty="0">
                <a:solidFill>
                  <a:srgbClr val="000000"/>
                </a:solidFill>
                <a:latin typeface="Book Antiqua" panose="02040602050305030304" pitchFamily="18" charset="0"/>
              </a:rPr>
              <a:t> e si designano come strumento di copertura unicamente le variazioni del valore dell'elemento spot, e le variazioni del valore del differenziale dovuto alla valuta estera dello strumento finanziario quando lo si esclude dalla designazione dello strumento finanziario come strumento di copertura (cfr. capitolo 6 dell'IFRS 9).</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i)</a:t>
            </a:r>
            <a:r>
              <a:rPr lang="it-IT" sz="825" dirty="0">
                <a:solidFill>
                  <a:srgbClr val="000000"/>
                </a:solidFill>
                <a:latin typeface="Book Antiqua" panose="02040602050305030304" pitchFamily="18" charset="0"/>
              </a:rPr>
              <a:t> i ricavi finanziari e i costi finanziari di assicurazione derivanti da contratti emessi rientranti nell’ambito di applicazione dell’IFRS 17 Contratti assicurativi che sono esclusi dall’utile (perdita) d’esercizio quando il loro totale è disaggregato in modo da includere nell’utile (perdita) d’esercizio un importo determinato in base ad una ripartizione sistematica in applicazione del paragrafo 88, lettera b), dell’IFRS 17, o un importo che elimina le asimmetrie contabili con i ricavi finanziari o i costi finanziari derivanti dagli elementi sottostanti, in applicazione del paragrafo 89, lettera b), dell’IFRS 17; e</a:t>
            </a:r>
            <a:br>
              <a:rPr lang="it-IT" sz="825" dirty="0">
                <a:latin typeface="Book Antiqua" panose="02040602050305030304" pitchFamily="18" charset="0"/>
              </a:rPr>
            </a:br>
            <a:r>
              <a:rPr lang="it-IT" sz="825" b="1" dirty="0">
                <a:solidFill>
                  <a:srgbClr val="000000"/>
                </a:solidFill>
                <a:latin typeface="Book Antiqua" panose="02040602050305030304" pitchFamily="18" charset="0"/>
              </a:rPr>
              <a:t>j)</a:t>
            </a:r>
            <a:r>
              <a:rPr lang="it-IT" sz="825" dirty="0">
                <a:solidFill>
                  <a:srgbClr val="000000"/>
                </a:solidFill>
                <a:latin typeface="Book Antiqua" panose="02040602050305030304" pitchFamily="18" charset="0"/>
              </a:rPr>
              <a:t> i ricavi finanziari e i costi finanziari derivanti da contratti di riassicurazione detenuti che sono esclusi dall’utile (perdita) d’esercizio quando il loro totale è disaggregato in modo da includere nell’utile (perdita) d’esercizio un importo determinato in base ad una ripartizione sistematica in applicazione del paragrafo 88, lettera b), dell’IFRS 17.</a:t>
            </a:r>
            <a:endParaRPr lang="en-GB" sz="825" dirty="0">
              <a:latin typeface="Book Antiqua" panose="02040602050305030304" pitchFamily="18" charset="0"/>
            </a:endParaRPr>
          </a:p>
        </p:txBody>
      </p:sp>
      <p:sp>
        <p:nvSpPr>
          <p:cNvPr id="10" name="AutoShape 4"/>
          <p:cNvSpPr>
            <a:spLocks/>
          </p:cNvSpPr>
          <p:nvPr/>
        </p:nvSpPr>
        <p:spPr bwMode="auto">
          <a:xfrm>
            <a:off x="1428628" y="892045"/>
            <a:ext cx="294005" cy="1349527"/>
          </a:xfrm>
          <a:prstGeom prst="leftBrace">
            <a:avLst>
              <a:gd name="adj1" fmla="val 29351"/>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500">
              <a:latin typeface="Book Antiqua" panose="02040602050305030304" pitchFamily="18" charset="0"/>
            </a:endParaRPr>
          </a:p>
        </p:txBody>
      </p:sp>
      <p:sp>
        <p:nvSpPr>
          <p:cNvPr id="12" name="Rettangolo 11"/>
          <p:cNvSpPr/>
          <p:nvPr/>
        </p:nvSpPr>
        <p:spPr>
          <a:xfrm>
            <a:off x="1478405" y="5732106"/>
            <a:ext cx="6832331" cy="219291"/>
          </a:xfrm>
          <a:prstGeom prst="rect">
            <a:avLst/>
          </a:prstGeom>
        </p:spPr>
        <p:txBody>
          <a:bodyPr wrap="square">
            <a:spAutoFit/>
          </a:bodyPr>
          <a:lstStyle/>
          <a:p>
            <a:r>
              <a:rPr lang="it-IT" sz="825" dirty="0">
                <a:solidFill>
                  <a:srgbClr val="000000"/>
                </a:solidFill>
                <a:latin typeface="Book Antiqua" panose="02040602050305030304" pitchFamily="18" charset="0"/>
              </a:rPr>
              <a:t>Nota: Gli OCI indicati con un * non ammettono rigiro al conto economico; tutti gli altri lo ammettono </a:t>
            </a:r>
            <a:endParaRPr lang="en-GB" sz="825" dirty="0"/>
          </a:p>
        </p:txBody>
      </p:sp>
      <p:grpSp>
        <p:nvGrpSpPr>
          <p:cNvPr id="23" name="Gruppo 22"/>
          <p:cNvGrpSpPr/>
          <p:nvPr/>
        </p:nvGrpSpPr>
        <p:grpSpPr>
          <a:xfrm>
            <a:off x="4099930" y="977513"/>
            <a:ext cx="4990805" cy="1185055"/>
            <a:chOff x="1371600" y="3409213"/>
            <a:chExt cx="7162800" cy="1581673"/>
          </a:xfrm>
        </p:grpSpPr>
        <p:sp>
          <p:nvSpPr>
            <p:cNvPr id="13" name="Text Box 3"/>
            <p:cNvSpPr txBox="1">
              <a:spLocks noChangeArrowheads="1"/>
            </p:cNvSpPr>
            <p:nvPr/>
          </p:nvSpPr>
          <p:spPr bwMode="auto">
            <a:xfrm>
              <a:off x="1371600" y="3409213"/>
              <a:ext cx="1723570" cy="320638"/>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square" lIns="60110" tIns="30056" rIns="60110" bIns="30056">
              <a:prstTxWarp prst="textNoShape">
                <a:avLst/>
              </a:prstTxWarp>
              <a:spAutoFit/>
            </a:bodyPr>
            <a:lstStyle/>
            <a:p>
              <a:pPr algn="ctr" defTabSz="685800">
                <a:lnSpc>
                  <a:spcPts val="1350"/>
                </a:lnSpc>
                <a:defRPr/>
              </a:pPr>
              <a:r>
                <a:rPr lang="it-IT" sz="1500" b="1" dirty="0">
                  <a:solidFill>
                    <a:prstClr val="white"/>
                  </a:solidFill>
                  <a:latin typeface="Trebuchet MS" pitchFamily="34" charset="0"/>
                  <a:ea typeface="Arial" charset="0"/>
                  <a:cs typeface="Times New Roman"/>
                </a:rPr>
                <a:t>Approccio A</a:t>
              </a:r>
              <a:endParaRPr lang="it-IT" sz="1500" b="1" dirty="0">
                <a:solidFill>
                  <a:prstClr val="black"/>
                </a:solidFill>
                <a:latin typeface="Trebuchet MS" pitchFamily="34" charset="0"/>
                <a:ea typeface="Arial" charset="0"/>
                <a:cs typeface="Times New Roman"/>
              </a:endParaRPr>
            </a:p>
          </p:txBody>
        </p:sp>
        <p:sp>
          <p:nvSpPr>
            <p:cNvPr id="14" name="Text Box 3"/>
            <p:cNvSpPr txBox="1">
              <a:spLocks noChangeArrowheads="1"/>
            </p:cNvSpPr>
            <p:nvPr/>
          </p:nvSpPr>
          <p:spPr bwMode="auto">
            <a:xfrm>
              <a:off x="5791200" y="3409213"/>
              <a:ext cx="1736643" cy="320638"/>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square" lIns="60110" tIns="30056" rIns="60110" bIns="30056">
              <a:prstTxWarp prst="textNoShape">
                <a:avLst/>
              </a:prstTxWarp>
              <a:spAutoFit/>
            </a:bodyPr>
            <a:lstStyle/>
            <a:p>
              <a:pPr algn="ctr" defTabSz="685800">
                <a:lnSpc>
                  <a:spcPts val="1350"/>
                </a:lnSpc>
                <a:defRPr/>
              </a:pPr>
              <a:r>
                <a:rPr lang="it-IT" sz="1500" b="1" dirty="0">
                  <a:solidFill>
                    <a:prstClr val="white"/>
                  </a:solidFill>
                  <a:latin typeface="Trebuchet MS" pitchFamily="34" charset="0"/>
                  <a:ea typeface="Arial" charset="0"/>
                  <a:cs typeface="Times New Roman"/>
                </a:rPr>
                <a:t>Approccio </a:t>
              </a:r>
              <a:r>
                <a:rPr lang="it-IT" sz="1500" b="1" dirty="0" err="1">
                  <a:solidFill>
                    <a:prstClr val="white"/>
                  </a:solidFill>
                  <a:latin typeface="Trebuchet MS" pitchFamily="34" charset="0"/>
                  <a:ea typeface="Arial" charset="0"/>
                  <a:cs typeface="Times New Roman"/>
                </a:rPr>
                <a:t>B</a:t>
              </a:r>
              <a:endParaRPr lang="it-IT" sz="1500" b="1" dirty="0">
                <a:solidFill>
                  <a:prstClr val="black"/>
                </a:solidFill>
                <a:latin typeface="Trebuchet MS" pitchFamily="34" charset="0"/>
                <a:ea typeface="Arial" charset="0"/>
                <a:cs typeface="Times New Roman"/>
              </a:endParaRPr>
            </a:p>
          </p:txBody>
        </p:sp>
        <p:sp>
          <p:nvSpPr>
            <p:cNvPr id="15" name="Text Box 3" descr="Quadretti"/>
            <p:cNvSpPr txBox="1">
              <a:spLocks noChangeArrowheads="1"/>
            </p:cNvSpPr>
            <p:nvPr/>
          </p:nvSpPr>
          <p:spPr bwMode="auto">
            <a:xfrm>
              <a:off x="1371601" y="4191000"/>
              <a:ext cx="1600198" cy="79988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square" lIns="60110" tIns="30056" rIns="60110" bIns="30056">
              <a:prstTxWarp prst="textNoShape">
                <a:avLst/>
              </a:prstTxWarp>
              <a:spAutoFit/>
            </a:bodyPr>
            <a:lstStyle/>
            <a:p>
              <a:pPr algn="ctr" defTabSz="685800">
                <a:lnSpc>
                  <a:spcPts val="1350"/>
                </a:lnSpc>
                <a:defRPr/>
              </a:pPr>
              <a:r>
                <a:rPr lang="it-IT" sz="1350" b="1" dirty="0">
                  <a:solidFill>
                    <a:prstClr val="black"/>
                  </a:solidFill>
                  <a:latin typeface="Trebuchet MS" pitchFamily="34" charset="0"/>
                  <a:ea typeface="Arial" charset="0"/>
                  <a:cs typeface="Times New Roman"/>
                </a:rPr>
                <a:t>Conto economico complessivo</a:t>
              </a:r>
            </a:p>
          </p:txBody>
        </p:sp>
        <p:sp>
          <p:nvSpPr>
            <p:cNvPr id="16" name="Text Box 3" descr="Quadretti"/>
            <p:cNvSpPr txBox="1">
              <a:spLocks noChangeArrowheads="1"/>
            </p:cNvSpPr>
            <p:nvPr/>
          </p:nvSpPr>
          <p:spPr bwMode="auto">
            <a:xfrm>
              <a:off x="4572000" y="4191000"/>
              <a:ext cx="1905000" cy="79988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lIns="60110" tIns="30056" rIns="60110" bIns="30056">
              <a:prstTxWarp prst="textNoShape">
                <a:avLst/>
              </a:prstTxWarp>
              <a:spAutoFit/>
            </a:bodyPr>
            <a:lstStyle/>
            <a:p>
              <a:pPr algn="ctr" defTabSz="685800">
                <a:lnSpc>
                  <a:spcPts val="1350"/>
                </a:lnSpc>
                <a:defRPr/>
              </a:pPr>
              <a:r>
                <a:rPr lang="it-IT" sz="1350" b="1" dirty="0">
                  <a:solidFill>
                    <a:prstClr val="black"/>
                  </a:solidFill>
                  <a:latin typeface="Trebuchet MS" pitchFamily="34" charset="0"/>
                  <a:ea typeface="Arial" charset="0"/>
                  <a:cs typeface="Times New Roman"/>
                </a:rPr>
                <a:t>Conto economico “tradizionale”</a:t>
              </a:r>
            </a:p>
          </p:txBody>
        </p:sp>
        <p:sp>
          <p:nvSpPr>
            <p:cNvPr id="17" name="Text Box 3" descr="Quadretti"/>
            <p:cNvSpPr txBox="1">
              <a:spLocks noChangeArrowheads="1"/>
            </p:cNvSpPr>
            <p:nvPr/>
          </p:nvSpPr>
          <p:spPr bwMode="auto">
            <a:xfrm>
              <a:off x="6934200" y="4191000"/>
              <a:ext cx="1600200" cy="79988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lIns="60110" tIns="30056" rIns="60110" bIns="30056">
              <a:prstTxWarp prst="textNoShape">
                <a:avLst/>
              </a:prstTxWarp>
              <a:spAutoFit/>
            </a:bodyPr>
            <a:lstStyle/>
            <a:p>
              <a:pPr algn="ctr" defTabSz="685800">
                <a:lnSpc>
                  <a:spcPts val="1350"/>
                </a:lnSpc>
                <a:defRPr/>
              </a:pPr>
              <a:r>
                <a:rPr lang="it-IT" sz="1350" b="1" dirty="0">
                  <a:solidFill>
                    <a:prstClr val="black"/>
                  </a:solidFill>
                  <a:latin typeface="Trebuchet MS" pitchFamily="34" charset="0"/>
                  <a:ea typeface="Arial" charset="0"/>
                  <a:cs typeface="Times New Roman"/>
                </a:rPr>
                <a:t>Conto economico complessivo</a:t>
              </a:r>
            </a:p>
          </p:txBody>
        </p:sp>
        <p:cxnSp>
          <p:nvCxnSpPr>
            <p:cNvPr id="18" name="Connettore 4 17"/>
            <p:cNvCxnSpPr>
              <a:endCxn id="16" idx="0"/>
            </p:cNvCxnSpPr>
            <p:nvPr/>
          </p:nvCxnSpPr>
          <p:spPr>
            <a:xfrm rot="10800000" flipV="1">
              <a:off x="5524500" y="3733799"/>
              <a:ext cx="1066801" cy="457201"/>
            </a:xfrm>
            <a:prstGeom prst="bentConnector2">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Connettore 4 18"/>
            <p:cNvCxnSpPr>
              <a:endCxn id="17" idx="0"/>
            </p:cNvCxnSpPr>
            <p:nvPr/>
          </p:nvCxnSpPr>
          <p:spPr>
            <a:xfrm>
              <a:off x="6591299" y="3733800"/>
              <a:ext cx="1143001" cy="457200"/>
            </a:xfrm>
            <a:prstGeom prst="bentConnector2">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 name="Connettore 2 19"/>
            <p:cNvCxnSpPr>
              <a:endCxn id="15" idx="0"/>
            </p:cNvCxnSpPr>
            <p:nvPr/>
          </p:nvCxnSpPr>
          <p:spPr>
            <a:xfrm flipH="1">
              <a:off x="2171701" y="3735388"/>
              <a:ext cx="1589" cy="45561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 name="CasellaDiTesto 33"/>
            <p:cNvSpPr txBox="1">
              <a:spLocks noChangeArrowheads="1"/>
            </p:cNvSpPr>
            <p:nvPr/>
          </p:nvSpPr>
          <p:spPr bwMode="auto">
            <a:xfrm>
              <a:off x="6477000" y="4430713"/>
              <a:ext cx="457200" cy="400514"/>
            </a:xfrm>
            <a:prstGeom prst="rect">
              <a:avLst/>
            </a:prstGeom>
            <a:noFill/>
            <a:ln w="9525">
              <a:noFill/>
              <a:miter lim="800000"/>
              <a:headEnd/>
              <a:tailEnd/>
            </a:ln>
          </p:spPr>
          <p:txBody>
            <a:bodyPr>
              <a:prstTxWarp prst="textNoShape">
                <a:avLst/>
              </a:prstTxWarp>
              <a:spAutoFit/>
            </a:bodyPr>
            <a:lstStyle/>
            <a:p>
              <a:pPr algn="ctr" defTabSz="685800">
                <a:defRPr/>
              </a:pPr>
              <a:r>
                <a:rPr lang="it-IT" sz="1350">
                  <a:solidFill>
                    <a:prstClr val="black"/>
                  </a:solidFill>
                  <a:latin typeface="Trebuchet MS" pitchFamily="34" charset="0"/>
                </a:rPr>
                <a:t>+</a:t>
              </a:r>
            </a:p>
          </p:txBody>
        </p:sp>
      </p:gr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63</a:t>
            </a:fld>
            <a:endParaRPr lang="it-IT" altLang="en-US"/>
          </a:p>
        </p:txBody>
      </p:sp>
    </p:spTree>
    <p:extLst>
      <p:ext uri="{BB962C8B-B14F-4D97-AF65-F5344CB8AC3E}">
        <p14:creationId xmlns:p14="http://schemas.microsoft.com/office/powerpoint/2010/main" val="331233698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FEC92E-F2F0-A1A5-A1DC-76F34602E2E7}"/>
              </a:ext>
            </a:extLst>
          </p:cNvPr>
          <p:cNvPicPr>
            <a:picLocks noChangeAspect="1"/>
          </p:cNvPicPr>
          <p:nvPr/>
        </p:nvPicPr>
        <p:blipFill>
          <a:blip r:embed="rId2"/>
          <a:stretch>
            <a:fillRect/>
          </a:stretch>
        </p:blipFill>
        <p:spPr>
          <a:xfrm>
            <a:off x="2233595" y="1952614"/>
            <a:ext cx="4676809" cy="2952772"/>
          </a:xfrm>
          <a:prstGeom prst="rect">
            <a:avLst/>
          </a:prstGeom>
        </p:spPr>
      </p:pic>
    </p:spTree>
    <p:extLst>
      <p:ext uri="{BB962C8B-B14F-4D97-AF65-F5344CB8AC3E}">
        <p14:creationId xmlns:p14="http://schemas.microsoft.com/office/powerpoint/2010/main" val="44246704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48110" y="867963"/>
            <a:ext cx="7090913" cy="2585323"/>
          </a:xfrm>
          <a:prstGeom prst="rect">
            <a:avLst/>
          </a:prstGeom>
        </p:spPr>
        <p:txBody>
          <a:bodyPr wrap="square">
            <a:spAutoFit/>
          </a:bodyPr>
          <a:lstStyle/>
          <a:p>
            <a:pPr>
              <a:defRPr/>
            </a:pPr>
            <a:r>
              <a:rPr lang="it-IT" sz="1350" b="1" dirty="0">
                <a:solidFill>
                  <a:prstClr val="black"/>
                </a:solidFill>
                <a:latin typeface="Calibri"/>
              </a:rPr>
              <a:t>ESERCITAZIONE SUI RIGIRI A CONTO ECONOMICO (RECYCLING O RECLASSIFICATION ADJUSTMENT)</a:t>
            </a:r>
          </a:p>
          <a:p>
            <a:pPr>
              <a:defRPr/>
            </a:pPr>
            <a:endParaRPr lang="it-IT" sz="1350" dirty="0">
              <a:solidFill>
                <a:prstClr val="black"/>
              </a:solidFill>
              <a:latin typeface="Calibri"/>
            </a:endParaRPr>
          </a:p>
          <a:p>
            <a:pPr algn="just">
              <a:defRPr/>
            </a:pPr>
            <a:r>
              <a:rPr lang="it-IT" sz="1350" dirty="0">
                <a:solidFill>
                  <a:prstClr val="black"/>
                </a:solidFill>
                <a:latin typeface="Calibri"/>
              </a:rPr>
              <a:t>Si ipotizzi che una società abbia svolto, tra le altre, nel corso dell’esercizio 20X0, le seguenti operazioni:</a:t>
            </a:r>
          </a:p>
          <a:p>
            <a:pPr marL="214313" indent="-214313">
              <a:buFont typeface="Arial" pitchFamily="34" charset="0"/>
              <a:buChar char="•"/>
              <a:defRPr/>
            </a:pPr>
            <a:r>
              <a:rPr lang="it-IT" sz="1350" dirty="0">
                <a:solidFill>
                  <a:prstClr val="black"/>
                </a:solidFill>
                <a:latin typeface="Calibri"/>
              </a:rPr>
              <a:t>acquisto di 10.000 titoli a € 150 ciascuno per complessivi € 1.500.000, classificati nel portafoglio delle attività finanziarie valutate al FV con imputazione a OCI;</a:t>
            </a:r>
          </a:p>
          <a:p>
            <a:pPr marL="214313" indent="-214313">
              <a:buFont typeface="Arial" pitchFamily="34" charset="0"/>
              <a:buChar char="•"/>
              <a:defRPr/>
            </a:pPr>
            <a:r>
              <a:rPr lang="it-IT" sz="1350" dirty="0">
                <a:solidFill>
                  <a:prstClr val="black"/>
                </a:solidFill>
                <a:latin typeface="Calibri"/>
              </a:rPr>
              <a:t>acquisto di un terreno strumentale, sul quale vorrebbe costruire un magazzino, per € 1.000.000 che, al termine del periodo amministrativo sarà valutato secondo le regole del </a:t>
            </a:r>
            <a:r>
              <a:rPr lang="it-IT" sz="1350" i="1" dirty="0" err="1">
                <a:solidFill>
                  <a:prstClr val="black"/>
                </a:solidFill>
                <a:latin typeface="Calibri"/>
              </a:rPr>
              <a:t>revaluation</a:t>
            </a:r>
            <a:r>
              <a:rPr lang="it-IT" sz="1350" i="1" dirty="0">
                <a:solidFill>
                  <a:prstClr val="black"/>
                </a:solidFill>
                <a:latin typeface="Calibri"/>
              </a:rPr>
              <a:t> model</a:t>
            </a:r>
            <a:r>
              <a:rPr lang="it-IT" sz="1350" dirty="0">
                <a:solidFill>
                  <a:prstClr val="black"/>
                </a:solidFill>
                <a:latin typeface="Calibri"/>
              </a:rPr>
              <a:t> (</a:t>
            </a:r>
            <a:r>
              <a:rPr lang="it-IT" sz="1350" i="1" dirty="0">
                <a:solidFill>
                  <a:prstClr val="black"/>
                </a:solidFill>
                <a:latin typeface="Calibri"/>
              </a:rPr>
              <a:t>fair </a:t>
            </a:r>
            <a:r>
              <a:rPr lang="it-IT" sz="1350" i="1" dirty="0" err="1">
                <a:solidFill>
                  <a:prstClr val="black"/>
                </a:solidFill>
                <a:latin typeface="Calibri"/>
              </a:rPr>
              <a:t>value</a:t>
            </a:r>
            <a:r>
              <a:rPr lang="it-IT" sz="1350" dirty="0">
                <a:solidFill>
                  <a:prstClr val="black"/>
                </a:solidFill>
                <a:latin typeface="Calibri"/>
              </a:rPr>
              <a:t>).</a:t>
            </a:r>
          </a:p>
          <a:p>
            <a:pPr>
              <a:defRPr/>
            </a:pPr>
            <a:r>
              <a:rPr lang="it-IT" sz="1350" dirty="0">
                <a:solidFill>
                  <a:prstClr val="black"/>
                </a:solidFill>
                <a:latin typeface="Calibri"/>
              </a:rPr>
              <a:t> </a:t>
            </a:r>
          </a:p>
          <a:p>
            <a:pPr>
              <a:defRPr/>
            </a:pPr>
            <a:r>
              <a:rPr lang="it-IT" sz="1350" dirty="0">
                <a:solidFill>
                  <a:prstClr val="black"/>
                </a:solidFill>
                <a:latin typeface="Calibri"/>
              </a:rPr>
              <a:t>Sulla base di tali operazioni, la banca redigerà le seguenti scritture contabili:</a:t>
            </a:r>
          </a:p>
        </p:txBody>
      </p:sp>
      <p:graphicFrame>
        <p:nvGraphicFramePr>
          <p:cNvPr id="4" name="Tabella 3"/>
          <p:cNvGraphicFramePr>
            <a:graphicFrameLocks noGrp="1"/>
          </p:cNvGraphicFramePr>
          <p:nvPr/>
        </p:nvGraphicFramePr>
        <p:xfrm>
          <a:off x="1607243" y="3379771"/>
          <a:ext cx="5915026" cy="467456"/>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448247">
                <a:tc>
                  <a:txBody>
                    <a:bodyPr/>
                    <a:lstStyle/>
                    <a:p>
                      <a:pPr algn="just">
                        <a:lnSpc>
                          <a:spcPct val="115000"/>
                        </a:lnSpc>
                        <a:spcAft>
                          <a:spcPts val="0"/>
                        </a:spcAft>
                      </a:pPr>
                      <a:r>
                        <a:rPr lang="it-IT" sz="900" dirty="0">
                          <a:solidFill>
                            <a:srgbClr val="000000"/>
                          </a:solidFill>
                          <a:effectLst/>
                          <a:latin typeface="Times New Roman"/>
                          <a:ea typeface="Calibri"/>
                          <a:cs typeface="Times New Roman"/>
                        </a:rPr>
                        <a:t>…/…/20X0</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Titoli </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Banca </a:t>
                      </a:r>
                      <a:endParaRPr lang="it-IT" sz="800" dirty="0">
                        <a:effectLst/>
                        <a:latin typeface="Century Gothic"/>
                        <a:ea typeface="Century Gothic"/>
                        <a:cs typeface="Times New Roman"/>
                      </a:endParaRPr>
                    </a:p>
                  </a:txBody>
                  <a:tcPr marL="51435" marR="51435" marT="7144"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a:solidFill>
                            <a:srgbClr val="000000"/>
                          </a:solidFill>
                          <a:effectLst/>
                          <a:latin typeface="Times New Roman"/>
                          <a:ea typeface="Calibri"/>
                          <a:cs typeface="Times New Roman"/>
                        </a:rPr>
                        <a:t>DARE</a:t>
                      </a:r>
                      <a:endParaRPr lang="it-IT" sz="800">
                        <a:effectLst/>
                        <a:latin typeface="Century Gothic"/>
                        <a:ea typeface="Century Gothic"/>
                        <a:cs typeface="Times New Roman"/>
                      </a:endParaRPr>
                    </a:p>
                    <a:p>
                      <a:pPr algn="ctr">
                        <a:lnSpc>
                          <a:spcPct val="115000"/>
                        </a:lnSpc>
                        <a:spcAft>
                          <a:spcPts val="0"/>
                        </a:spcAft>
                      </a:pPr>
                      <a:r>
                        <a:rPr lang="it-IT" sz="900">
                          <a:solidFill>
                            <a:srgbClr val="000000"/>
                          </a:solidFill>
                          <a:effectLst/>
                          <a:latin typeface="Times New Roman"/>
                          <a:ea typeface="Calibri"/>
                          <a:cs typeface="Times New Roman"/>
                        </a:rPr>
                        <a:t>1.500.000</a:t>
                      </a:r>
                      <a:endParaRPr lang="it-IT" sz="80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1.500.000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6" name="Tabella 5"/>
          <p:cNvGraphicFramePr>
            <a:graphicFrameLocks noGrp="1"/>
          </p:cNvGraphicFramePr>
          <p:nvPr/>
        </p:nvGraphicFramePr>
        <p:xfrm>
          <a:off x="1614488" y="3978559"/>
          <a:ext cx="5915026" cy="467456"/>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448247">
                <a:tc>
                  <a:txBody>
                    <a:bodyPr/>
                    <a:lstStyle/>
                    <a:p>
                      <a:pPr algn="just">
                        <a:lnSpc>
                          <a:spcPct val="115000"/>
                        </a:lnSpc>
                        <a:spcAft>
                          <a:spcPts val="0"/>
                        </a:spcAft>
                      </a:pPr>
                      <a:r>
                        <a:rPr lang="it-IT" sz="900" dirty="0">
                          <a:solidFill>
                            <a:srgbClr val="000000"/>
                          </a:solidFill>
                          <a:effectLst/>
                          <a:latin typeface="Times New Roman"/>
                          <a:ea typeface="Calibri"/>
                          <a:cs typeface="Times New Roman"/>
                        </a:rPr>
                        <a:t>…/…/20X0</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Terreni</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Banca </a:t>
                      </a:r>
                      <a:endParaRPr lang="it-IT" sz="800" dirty="0">
                        <a:effectLst/>
                        <a:latin typeface="Century Gothic"/>
                        <a:ea typeface="Century Gothic"/>
                        <a:cs typeface="Times New Roman"/>
                      </a:endParaRPr>
                    </a:p>
                  </a:txBody>
                  <a:tcPr marL="51435" marR="51435" marT="7144"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a:solidFill>
                            <a:srgbClr val="000000"/>
                          </a:solidFill>
                          <a:effectLst/>
                          <a:latin typeface="Times New Roman"/>
                          <a:ea typeface="Calibri"/>
                          <a:cs typeface="Times New Roman"/>
                        </a:rPr>
                        <a:t>DARE</a:t>
                      </a:r>
                      <a:endParaRPr lang="it-IT" sz="800">
                        <a:effectLst/>
                        <a:latin typeface="Century Gothic"/>
                        <a:ea typeface="Century Gothic"/>
                        <a:cs typeface="Times New Roman"/>
                      </a:endParaRPr>
                    </a:p>
                    <a:p>
                      <a:pPr algn="ctr">
                        <a:lnSpc>
                          <a:spcPct val="115000"/>
                        </a:lnSpc>
                        <a:spcAft>
                          <a:spcPts val="0"/>
                        </a:spcAft>
                      </a:pPr>
                      <a:r>
                        <a:rPr lang="it-IT" sz="900">
                          <a:solidFill>
                            <a:srgbClr val="000000"/>
                          </a:solidFill>
                          <a:effectLst/>
                          <a:latin typeface="Times New Roman"/>
                          <a:ea typeface="Calibri"/>
                          <a:cs typeface="Times New Roman"/>
                        </a:rPr>
                        <a:t>1.000.000</a:t>
                      </a:r>
                      <a:endParaRPr lang="it-IT" sz="80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1.000.000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7" name="Rettangolo 6"/>
          <p:cNvSpPr/>
          <p:nvPr/>
        </p:nvSpPr>
        <p:spPr>
          <a:xfrm>
            <a:off x="1389310" y="4629892"/>
            <a:ext cx="6138392" cy="1338828"/>
          </a:xfrm>
          <a:prstGeom prst="rect">
            <a:avLst/>
          </a:prstGeom>
        </p:spPr>
        <p:txBody>
          <a:bodyPr wrap="square">
            <a:spAutoFit/>
          </a:bodyPr>
          <a:lstStyle/>
          <a:p>
            <a:pPr>
              <a:defRPr/>
            </a:pPr>
            <a:r>
              <a:rPr lang="it-IT" sz="1350" dirty="0">
                <a:solidFill>
                  <a:prstClr val="black"/>
                </a:solidFill>
                <a:latin typeface="Calibri"/>
              </a:rPr>
              <a:t>Supponiamo che, al 31/12/20X0:</a:t>
            </a:r>
          </a:p>
          <a:p>
            <a:pPr marL="214313" indent="-214313">
              <a:buFont typeface="Arial" pitchFamily="34" charset="0"/>
              <a:buChar char="•"/>
              <a:defRPr/>
            </a:pPr>
            <a:r>
              <a:rPr lang="it-IT" sz="1350" dirty="0">
                <a:solidFill>
                  <a:prstClr val="black"/>
                </a:solidFill>
                <a:latin typeface="Calibri"/>
              </a:rPr>
              <a:t>il </a:t>
            </a:r>
            <a:r>
              <a:rPr lang="it-IT" sz="1350" i="1" dirty="0">
                <a:solidFill>
                  <a:prstClr val="black"/>
                </a:solidFill>
                <a:latin typeface="Calibri"/>
              </a:rPr>
              <a:t>fair value</a:t>
            </a:r>
            <a:r>
              <a:rPr lang="it-IT" sz="1350" dirty="0">
                <a:solidFill>
                  <a:prstClr val="black"/>
                </a:solidFill>
                <a:latin typeface="Calibri"/>
              </a:rPr>
              <a:t> di ciascuno dei 10.000 titoli sia pari a € 200, per cui il valore corrente del portafoglio è pari a € 2.000.000;</a:t>
            </a:r>
          </a:p>
          <a:p>
            <a:pPr marL="214313" indent="-214313">
              <a:buFont typeface="Arial" pitchFamily="34" charset="0"/>
              <a:buChar char="•"/>
              <a:defRPr/>
            </a:pPr>
            <a:r>
              <a:rPr lang="it-IT" sz="1350" dirty="0">
                <a:solidFill>
                  <a:prstClr val="black"/>
                </a:solidFill>
                <a:latin typeface="Calibri"/>
              </a:rPr>
              <a:t>il </a:t>
            </a:r>
            <a:r>
              <a:rPr lang="it-IT" sz="1350" i="1" dirty="0">
                <a:solidFill>
                  <a:prstClr val="black"/>
                </a:solidFill>
                <a:latin typeface="Calibri"/>
              </a:rPr>
              <a:t>fair </a:t>
            </a:r>
            <a:r>
              <a:rPr lang="it-IT" sz="1350" i="1" dirty="0" err="1">
                <a:solidFill>
                  <a:prstClr val="black"/>
                </a:solidFill>
                <a:latin typeface="Calibri"/>
              </a:rPr>
              <a:t>value</a:t>
            </a:r>
            <a:r>
              <a:rPr lang="it-IT" sz="1350" dirty="0">
                <a:solidFill>
                  <a:prstClr val="black"/>
                </a:solidFill>
                <a:latin typeface="Calibri"/>
              </a:rPr>
              <a:t> del terreno sia pari a € 1.100.000;</a:t>
            </a:r>
          </a:p>
          <a:p>
            <a:pPr marL="214313" indent="-214313">
              <a:buFont typeface="Arial" pitchFamily="34" charset="0"/>
              <a:buChar char="•"/>
              <a:defRPr/>
            </a:pPr>
            <a:r>
              <a:rPr lang="it-IT" sz="1350" dirty="0">
                <a:solidFill>
                  <a:prstClr val="black"/>
                </a:solidFill>
                <a:latin typeface="Calibri"/>
              </a:rPr>
              <a:t>l’utile d’esercizio, calcolato per somma algebrica tra i componenti positivi e negativi di reddito del Conto economico tradizionale sia pari a € 3.000.000.</a:t>
            </a:r>
          </a:p>
        </p:txBody>
      </p:sp>
      <p:sp>
        <p:nvSpPr>
          <p:cNvPr id="3" name="Segnaposto numero diapositiva 2"/>
          <p:cNvSpPr>
            <a:spLocks noGrp="1"/>
          </p:cNvSpPr>
          <p:nvPr>
            <p:ph type="sldNum" sz="quarter" idx="12"/>
          </p:nvPr>
        </p:nvSpPr>
        <p:spPr/>
        <p:txBody>
          <a:bodyPr/>
          <a:lstStyle/>
          <a:p>
            <a:pPr>
              <a:defRPr/>
            </a:pPr>
            <a:fld id="{25EDE6B3-14F1-4580-A8E8-70722D036275}" type="slidenum">
              <a:rPr lang="it-IT" altLang="en-US" smtClean="0"/>
              <a:pPr>
                <a:defRPr/>
              </a:pPr>
              <a:t>65</a:t>
            </a:fld>
            <a:endParaRPr lang="it-IT" altLang="en-US"/>
          </a:p>
        </p:txBody>
      </p:sp>
    </p:spTree>
    <p:extLst>
      <p:ext uri="{BB962C8B-B14F-4D97-AF65-F5344CB8AC3E}">
        <p14:creationId xmlns:p14="http://schemas.microsoft.com/office/powerpoint/2010/main" val="37097195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1527555" y="1174481"/>
          <a:ext cx="5915026" cy="467456"/>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448247">
                <a:tc>
                  <a:txBody>
                    <a:bodyPr/>
                    <a:lstStyle/>
                    <a:p>
                      <a:pPr algn="just">
                        <a:lnSpc>
                          <a:spcPct val="115000"/>
                        </a:lnSpc>
                        <a:spcAft>
                          <a:spcPts val="0"/>
                        </a:spcAft>
                      </a:pPr>
                      <a:r>
                        <a:rPr lang="it-IT" sz="900" dirty="0">
                          <a:solidFill>
                            <a:srgbClr val="000000"/>
                          </a:solidFill>
                          <a:effectLst/>
                          <a:latin typeface="Times New Roman"/>
                          <a:ea typeface="Calibri"/>
                          <a:cs typeface="Times New Roman"/>
                        </a:rPr>
                        <a:t>31/12/20X0</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Titoli </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Riserva da rivalutazione </a:t>
                      </a:r>
                      <a:endParaRPr lang="it-IT" sz="800" dirty="0">
                        <a:effectLst/>
                        <a:latin typeface="Century Gothic"/>
                        <a:ea typeface="Century Gothic"/>
                        <a:cs typeface="Times New Roman"/>
                      </a:endParaRPr>
                    </a:p>
                  </a:txBody>
                  <a:tcPr marL="51435" marR="51435" marT="7144"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a:solidFill>
                            <a:srgbClr val="000000"/>
                          </a:solidFill>
                          <a:effectLst/>
                          <a:latin typeface="Times New Roman"/>
                          <a:ea typeface="Calibri"/>
                          <a:cs typeface="Times New Roman"/>
                        </a:rPr>
                        <a:t>DARE</a:t>
                      </a:r>
                      <a:endParaRPr lang="it-IT" sz="800">
                        <a:effectLst/>
                        <a:latin typeface="Century Gothic"/>
                        <a:ea typeface="Century Gothic"/>
                        <a:cs typeface="Times New Roman"/>
                      </a:endParaRPr>
                    </a:p>
                    <a:p>
                      <a:pPr algn="ctr">
                        <a:lnSpc>
                          <a:spcPct val="115000"/>
                        </a:lnSpc>
                        <a:spcAft>
                          <a:spcPts val="0"/>
                        </a:spcAft>
                      </a:pPr>
                      <a:r>
                        <a:rPr lang="it-IT" sz="900">
                          <a:solidFill>
                            <a:srgbClr val="000000"/>
                          </a:solidFill>
                          <a:effectLst/>
                          <a:latin typeface="Times New Roman"/>
                          <a:ea typeface="Calibri"/>
                          <a:cs typeface="Times New Roman"/>
                        </a:rPr>
                        <a:t>500.000</a:t>
                      </a:r>
                      <a:endParaRPr lang="it-IT" sz="80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500.000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3" name="Tabella 2"/>
          <p:cNvGraphicFramePr>
            <a:graphicFrameLocks noGrp="1"/>
          </p:cNvGraphicFramePr>
          <p:nvPr/>
        </p:nvGraphicFramePr>
        <p:xfrm>
          <a:off x="1546874" y="1802326"/>
          <a:ext cx="5915026" cy="467456"/>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448247">
                <a:tc>
                  <a:txBody>
                    <a:bodyPr/>
                    <a:lstStyle/>
                    <a:p>
                      <a:pPr algn="just">
                        <a:lnSpc>
                          <a:spcPct val="115000"/>
                        </a:lnSpc>
                        <a:spcAft>
                          <a:spcPts val="0"/>
                        </a:spcAft>
                      </a:pPr>
                      <a:r>
                        <a:rPr lang="it-IT" sz="900" dirty="0">
                          <a:solidFill>
                            <a:srgbClr val="000000"/>
                          </a:solidFill>
                          <a:effectLst/>
                          <a:latin typeface="Times New Roman"/>
                          <a:ea typeface="Calibri"/>
                          <a:cs typeface="Times New Roman"/>
                        </a:rPr>
                        <a:t>31/12/20X0</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Terreni</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Riserva da rivalutazione </a:t>
                      </a:r>
                      <a:endParaRPr lang="it-IT" sz="800" dirty="0">
                        <a:effectLst/>
                        <a:latin typeface="Century Gothic"/>
                        <a:ea typeface="Century Gothic"/>
                        <a:cs typeface="Times New Roman"/>
                      </a:endParaRPr>
                    </a:p>
                  </a:txBody>
                  <a:tcPr marL="51435" marR="51435" marT="7144"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a:solidFill>
                            <a:srgbClr val="000000"/>
                          </a:solidFill>
                          <a:effectLst/>
                          <a:latin typeface="Times New Roman"/>
                          <a:ea typeface="Calibri"/>
                          <a:cs typeface="Times New Roman"/>
                        </a:rPr>
                        <a:t>DARE</a:t>
                      </a:r>
                      <a:endParaRPr lang="it-IT" sz="800">
                        <a:effectLst/>
                        <a:latin typeface="Century Gothic"/>
                        <a:ea typeface="Century Gothic"/>
                        <a:cs typeface="Times New Roman"/>
                      </a:endParaRPr>
                    </a:p>
                    <a:p>
                      <a:pPr algn="ctr">
                        <a:lnSpc>
                          <a:spcPct val="115000"/>
                        </a:lnSpc>
                        <a:spcAft>
                          <a:spcPts val="0"/>
                        </a:spcAft>
                      </a:pPr>
                      <a:r>
                        <a:rPr lang="it-IT" sz="900">
                          <a:solidFill>
                            <a:srgbClr val="000000"/>
                          </a:solidFill>
                          <a:effectLst/>
                          <a:latin typeface="Times New Roman"/>
                          <a:ea typeface="Calibri"/>
                          <a:cs typeface="Times New Roman"/>
                        </a:rPr>
                        <a:t>100.000</a:t>
                      </a:r>
                      <a:endParaRPr lang="it-IT" sz="80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ctr">
                        <a:lnSpc>
                          <a:spcPct val="115000"/>
                        </a:lnSpc>
                        <a:spcAft>
                          <a:spcPts val="0"/>
                        </a:spcAft>
                      </a:pPr>
                      <a:r>
                        <a:rPr lang="it-IT" sz="900" dirty="0">
                          <a:solidFill>
                            <a:srgbClr val="000000"/>
                          </a:solidFill>
                          <a:effectLst/>
                          <a:latin typeface="Times New Roman"/>
                          <a:ea typeface="Calibri"/>
                          <a:cs typeface="Times New Roman"/>
                        </a:rPr>
                        <a:t>100.000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4" name="Tabella 3"/>
          <p:cNvGraphicFramePr>
            <a:graphicFrameLocks noGrp="1"/>
          </p:cNvGraphicFramePr>
          <p:nvPr/>
        </p:nvGraphicFramePr>
        <p:xfrm>
          <a:off x="1821514" y="2759216"/>
          <a:ext cx="5500974" cy="2079376"/>
        </p:xfrm>
        <a:graphic>
          <a:graphicData uri="http://schemas.openxmlformats.org/drawingml/2006/table">
            <a:tbl>
              <a:tblPr/>
              <a:tblGrid>
                <a:gridCol w="1705302">
                  <a:extLst>
                    <a:ext uri="{9D8B030D-6E8A-4147-A177-3AD203B41FA5}">
                      <a16:colId xmlns:a16="http://schemas.microsoft.com/office/drawing/2014/main" val="20000"/>
                    </a:ext>
                  </a:extLst>
                </a:gridCol>
                <a:gridCol w="2290605">
                  <a:extLst>
                    <a:ext uri="{9D8B030D-6E8A-4147-A177-3AD203B41FA5}">
                      <a16:colId xmlns:a16="http://schemas.microsoft.com/office/drawing/2014/main" val="20001"/>
                    </a:ext>
                  </a:extLst>
                </a:gridCol>
                <a:gridCol w="448880">
                  <a:extLst>
                    <a:ext uri="{9D8B030D-6E8A-4147-A177-3AD203B41FA5}">
                      <a16:colId xmlns:a16="http://schemas.microsoft.com/office/drawing/2014/main" val="20002"/>
                    </a:ext>
                  </a:extLst>
                </a:gridCol>
                <a:gridCol w="129823">
                  <a:extLst>
                    <a:ext uri="{9D8B030D-6E8A-4147-A177-3AD203B41FA5}">
                      <a16:colId xmlns:a16="http://schemas.microsoft.com/office/drawing/2014/main" val="20003"/>
                    </a:ext>
                  </a:extLst>
                </a:gridCol>
                <a:gridCol w="926364">
                  <a:extLst>
                    <a:ext uri="{9D8B030D-6E8A-4147-A177-3AD203B41FA5}">
                      <a16:colId xmlns:a16="http://schemas.microsoft.com/office/drawing/2014/main" val="20004"/>
                    </a:ext>
                  </a:extLst>
                </a:gridCol>
              </a:tblGrid>
              <a:tr h="138779">
                <a:tc gridSpan="2">
                  <a:txBody>
                    <a:bodyPr/>
                    <a:lstStyle/>
                    <a:p>
                      <a:pPr indent="107950" algn="just">
                        <a:lnSpc>
                          <a:spcPct val="115000"/>
                        </a:lnSpc>
                        <a:spcAft>
                          <a:spcPts val="0"/>
                        </a:spcAft>
                      </a:pPr>
                      <a:r>
                        <a:rPr lang="it-IT" sz="900" b="1" dirty="0">
                          <a:effectLst/>
                          <a:latin typeface="Times New Roman"/>
                          <a:ea typeface="Calibri"/>
                          <a:cs typeface="Times New Roman"/>
                        </a:rPr>
                        <a:t>Prospetto della redditività complessiva </a:t>
                      </a:r>
                      <a:endParaRPr lang="it-IT" sz="800" dirty="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a:effectLst/>
                          <a:latin typeface="Times New Roman"/>
                          <a:ea typeface="Calibri"/>
                          <a:cs typeface="Times New Roman"/>
                        </a:rPr>
                        <a:t>20X0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Utile d’esercizio</a:t>
                      </a:r>
                      <a:endParaRPr lang="it-IT" sz="800" dirty="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r">
                        <a:lnSpc>
                          <a:spcPct val="115000"/>
                        </a:lnSpc>
                        <a:spcAft>
                          <a:spcPts val="0"/>
                        </a:spcAft>
                      </a:pPr>
                      <a:r>
                        <a:rPr lang="it-IT" sz="900">
                          <a:effectLst/>
                          <a:latin typeface="Times New Roman"/>
                          <a:ea typeface="Calibri"/>
                          <a:cs typeface="Times New Roman"/>
                        </a:rPr>
                        <a:t>3.000.000</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289941">
                <a:tc gridSpan="2">
                  <a:txBody>
                    <a:bodyPr/>
                    <a:lstStyle/>
                    <a:p>
                      <a:pPr algn="just">
                        <a:lnSpc>
                          <a:spcPct val="115000"/>
                        </a:lnSpc>
                        <a:spcAft>
                          <a:spcPts val="0"/>
                        </a:spcAft>
                      </a:pPr>
                      <a:r>
                        <a:rPr lang="it-IT" sz="900" dirty="0">
                          <a:effectLst/>
                          <a:latin typeface="Times New Roman"/>
                          <a:ea typeface="Calibri"/>
                          <a:cs typeface="Times New Roman"/>
                        </a:rPr>
                        <a:t> </a:t>
                      </a:r>
                      <a:endParaRPr lang="it-IT" sz="800" dirty="0">
                        <a:effectLst/>
                        <a:latin typeface="Century Gothic"/>
                        <a:ea typeface="Century Gothic"/>
                        <a:cs typeface="Times New Roman"/>
                      </a:endParaRPr>
                    </a:p>
                    <a:p>
                      <a:pPr algn="just">
                        <a:lnSpc>
                          <a:spcPct val="115000"/>
                        </a:lnSpc>
                        <a:spcAft>
                          <a:spcPts val="0"/>
                        </a:spcAft>
                      </a:pPr>
                      <a:r>
                        <a:rPr lang="it-IT" sz="900" b="1" dirty="0">
                          <a:effectLst/>
                          <a:latin typeface="Times New Roman"/>
                          <a:ea typeface="Calibri"/>
                          <a:cs typeface="Times New Roman"/>
                        </a:rPr>
                        <a:t>Altre componenti reddituali al netto delle imposte senza rigiro a conto economico </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2"/>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Attività materiali</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algn="r">
                        <a:lnSpc>
                          <a:spcPct val="115000"/>
                        </a:lnSpc>
                        <a:spcAft>
                          <a:spcPts val="0"/>
                        </a:spcAft>
                      </a:pPr>
                      <a:r>
                        <a:rPr lang="it-IT" sz="900">
                          <a:effectLst/>
                          <a:latin typeface="Times New Roman"/>
                          <a:ea typeface="Calibri"/>
                          <a:cs typeface="Times New Roman"/>
                        </a:rPr>
                        <a:t>100.000</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3"/>
                  </a:ext>
                </a:extLst>
              </a:tr>
              <a:tr h="138779">
                <a:tc>
                  <a:txBody>
                    <a:bodyPr/>
                    <a:lstStyle/>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just">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4"/>
                  </a:ext>
                </a:extLst>
              </a:tr>
              <a:tr h="441103">
                <a:tc gridSpan="3">
                  <a:txBody>
                    <a:bodyPr/>
                    <a:lstStyle/>
                    <a:p>
                      <a:pPr algn="just">
                        <a:lnSpc>
                          <a:spcPct val="115000"/>
                        </a:lnSpc>
                        <a:spcAft>
                          <a:spcPts val="0"/>
                        </a:spcAft>
                      </a:pPr>
                      <a:r>
                        <a:rPr lang="it-IT" sz="900" b="1" dirty="0">
                          <a:effectLst/>
                          <a:latin typeface="Times New Roman"/>
                          <a:ea typeface="Calibri"/>
                          <a:cs typeface="Times New Roman"/>
                        </a:rPr>
                        <a:t>Altre componenti reddituali al netto delle imposte con rigiro a conto economico</a:t>
                      </a:r>
                      <a:endParaRPr lang="it-IT" sz="800" dirty="0">
                        <a:effectLst/>
                        <a:latin typeface="Century Gothic"/>
                        <a:ea typeface="Century Gothic"/>
                        <a:cs typeface="Times New Roman"/>
                      </a:endParaRPr>
                    </a:p>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p>
                      <a:pPr indent="107950" algn="just">
                        <a:lnSpc>
                          <a:spcPct val="115000"/>
                        </a:lnSpc>
                        <a:spcAft>
                          <a:spcPts val="0"/>
                        </a:spcAft>
                      </a:pPr>
                      <a:r>
                        <a:rPr lang="it-IT" sz="900" dirty="0">
                          <a:effectLst/>
                          <a:latin typeface="Times New Roman"/>
                          <a:ea typeface="Calibri"/>
                          <a:cs typeface="Times New Roman"/>
                        </a:rPr>
                        <a:t>Attività finanziarie valutate al FV con impatto sulla redditività complessiva</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hMerge="1">
                  <a:txBody>
                    <a:bodyPr/>
                    <a:lstStyle/>
                    <a:p>
                      <a:endParaRPr lang="it-IT"/>
                    </a:p>
                  </a:txBody>
                  <a:tcPr/>
                </a:tc>
                <a:tc>
                  <a:txBody>
                    <a:bodyPr/>
                    <a:lstStyle/>
                    <a:p>
                      <a:pPr indent="63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635" algn="r">
                        <a:lnSpc>
                          <a:spcPct val="115000"/>
                        </a:lnSpc>
                        <a:spcAft>
                          <a:spcPts val="0"/>
                        </a:spcAft>
                      </a:pPr>
                      <a:r>
                        <a:rPr lang="it-IT" sz="900">
                          <a:effectLst/>
                          <a:latin typeface="Times New Roman"/>
                          <a:ea typeface="Calibri"/>
                          <a:cs typeface="Times New Roman"/>
                        </a:rPr>
                        <a:t>500.000</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5"/>
                  </a:ext>
                </a:extLst>
              </a:tr>
              <a:tr h="138779">
                <a:tc gridSpan="2">
                  <a:txBody>
                    <a:bodyPr/>
                    <a:lstStyle/>
                    <a:p>
                      <a:pPr indent="107950" algn="just">
                        <a:lnSpc>
                          <a:spcPct val="115000"/>
                        </a:lnSpc>
                        <a:spcAft>
                          <a:spcPts val="0"/>
                        </a:spcAft>
                      </a:pPr>
                      <a:r>
                        <a:rPr lang="it-IT" sz="900">
                          <a:effectLst/>
                          <a:latin typeface="Times New Roman"/>
                          <a:ea typeface="Calibri"/>
                          <a:cs typeface="Times New Roman"/>
                        </a:rPr>
                        <a:t>…</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indent="252095" algn="just">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6"/>
                  </a:ext>
                </a:extLst>
              </a:tr>
              <a:tr h="138779">
                <a:tc gridSpan="2">
                  <a:txBody>
                    <a:bodyPr/>
                    <a:lstStyle/>
                    <a:p>
                      <a:pPr algn="just">
                        <a:lnSpc>
                          <a:spcPct val="115000"/>
                        </a:lnSpc>
                        <a:spcAft>
                          <a:spcPts val="0"/>
                        </a:spcAft>
                      </a:pPr>
                      <a:r>
                        <a:rPr lang="it-IT" sz="900" b="1">
                          <a:effectLst/>
                          <a:latin typeface="Times New Roman"/>
                          <a:ea typeface="Calibri"/>
                          <a:cs typeface="Times New Roman"/>
                        </a:rPr>
                        <a:t>Totale altre componenti reddituali</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indent="252095" algn="just">
                        <a:lnSpc>
                          <a:spcPct val="115000"/>
                        </a:lnSpc>
                        <a:spcAft>
                          <a:spcPts val="0"/>
                        </a:spcAft>
                      </a:pPr>
                      <a:r>
                        <a:rPr lang="it-IT" sz="900" b="1">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2860" algn="r">
                        <a:lnSpc>
                          <a:spcPct val="115000"/>
                        </a:lnSpc>
                        <a:spcAft>
                          <a:spcPts val="0"/>
                        </a:spcAft>
                      </a:pPr>
                      <a:r>
                        <a:rPr lang="it-IT" sz="900">
                          <a:effectLst/>
                          <a:latin typeface="Times New Roman"/>
                          <a:ea typeface="Calibri"/>
                          <a:cs typeface="Times New Roman"/>
                        </a:rPr>
                        <a:t>600.000</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7"/>
                  </a:ext>
                </a:extLst>
              </a:tr>
              <a:tr h="138779">
                <a:tc gridSpan="2">
                  <a:txBody>
                    <a:bodyPr/>
                    <a:lstStyle/>
                    <a:p>
                      <a:pPr algn="just">
                        <a:lnSpc>
                          <a:spcPct val="115000"/>
                        </a:lnSpc>
                        <a:spcAft>
                          <a:spcPts val="0"/>
                        </a:spcAft>
                      </a:pPr>
                      <a:r>
                        <a:rPr lang="it-IT" sz="900" b="1" dirty="0">
                          <a:effectLst/>
                          <a:latin typeface="Times New Roman"/>
                          <a:ea typeface="Calibri"/>
                          <a:cs typeface="Times New Roman"/>
                        </a:rPr>
                        <a:t> </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indent="252095" algn="just">
                        <a:lnSpc>
                          <a:spcPct val="115000"/>
                        </a:lnSpc>
                        <a:spcAft>
                          <a:spcPts val="0"/>
                        </a:spcAft>
                      </a:pPr>
                      <a:r>
                        <a:rPr lang="it-IT" sz="900" b="1">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2860"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8"/>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Redditività complessiva</a:t>
                      </a:r>
                      <a:endParaRPr lang="it-IT" sz="800" dirty="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it-IT"/>
                    </a:p>
                  </a:txBody>
                  <a:tcPr/>
                </a:tc>
                <a:tc>
                  <a:txBody>
                    <a:bodyPr/>
                    <a:lstStyle/>
                    <a:p>
                      <a:pPr indent="252095" algn="just">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indent="-22860" algn="r">
                        <a:lnSpc>
                          <a:spcPct val="115000"/>
                        </a:lnSpc>
                        <a:spcAft>
                          <a:spcPts val="0"/>
                        </a:spcAft>
                      </a:pPr>
                      <a:r>
                        <a:rPr lang="it-IT" sz="900" dirty="0">
                          <a:effectLst/>
                          <a:latin typeface="Times New Roman"/>
                          <a:ea typeface="Calibri"/>
                          <a:cs typeface="Times New Roman"/>
                        </a:rPr>
                        <a:t>3.600.000</a:t>
                      </a:r>
                      <a:endParaRPr lang="it-IT" sz="800" dirty="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sp>
        <p:nvSpPr>
          <p:cNvPr id="5" name="Rettangolo 4"/>
          <p:cNvSpPr/>
          <p:nvPr/>
        </p:nvSpPr>
        <p:spPr>
          <a:xfrm>
            <a:off x="1529368" y="4926485"/>
            <a:ext cx="6138392" cy="923330"/>
          </a:xfrm>
          <a:prstGeom prst="rect">
            <a:avLst/>
          </a:prstGeom>
        </p:spPr>
        <p:txBody>
          <a:bodyPr wrap="square">
            <a:spAutoFit/>
          </a:bodyPr>
          <a:lstStyle/>
          <a:p>
            <a:pPr>
              <a:defRPr/>
            </a:pPr>
            <a:r>
              <a:rPr lang="it-IT" sz="1350" dirty="0">
                <a:solidFill>
                  <a:prstClr val="black"/>
                </a:solidFill>
                <a:latin typeface="Calibri"/>
              </a:rPr>
              <a:t>Il valore dei titoli e degli immobili strumentali, ossia le partite collegate alle componenti della redditività complessiva appena presentate, figurano nell’attivo di Stato patrimoniale, rispettivamente, per € 2.000.000 e € 1.100.000. Nel passivo, la riserva di rivalutazione è pari a € 600.000.</a:t>
            </a:r>
          </a:p>
        </p:txBody>
      </p:sp>
      <p:sp>
        <p:nvSpPr>
          <p:cNvPr id="6" name="Segnaposto numero diapositiva 5"/>
          <p:cNvSpPr>
            <a:spLocks noGrp="1"/>
          </p:cNvSpPr>
          <p:nvPr>
            <p:ph type="sldNum" sz="quarter" idx="12"/>
          </p:nvPr>
        </p:nvSpPr>
        <p:spPr/>
        <p:txBody>
          <a:bodyPr/>
          <a:lstStyle/>
          <a:p>
            <a:pPr>
              <a:defRPr/>
            </a:pPr>
            <a:fld id="{25EDE6B3-14F1-4580-A8E8-70722D036275}" type="slidenum">
              <a:rPr lang="it-IT" altLang="en-US" smtClean="0"/>
              <a:pPr>
                <a:defRPr/>
              </a:pPr>
              <a:t>66</a:t>
            </a:fld>
            <a:endParaRPr lang="it-IT" altLang="en-US"/>
          </a:p>
        </p:txBody>
      </p:sp>
    </p:spTree>
    <p:extLst>
      <p:ext uri="{BB962C8B-B14F-4D97-AF65-F5344CB8AC3E}">
        <p14:creationId xmlns:p14="http://schemas.microsoft.com/office/powerpoint/2010/main" val="117725183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341013" y="1097564"/>
            <a:ext cx="6399190" cy="1338828"/>
          </a:xfrm>
          <a:prstGeom prst="rect">
            <a:avLst/>
          </a:prstGeom>
        </p:spPr>
        <p:txBody>
          <a:bodyPr wrap="square">
            <a:spAutoFit/>
          </a:bodyPr>
          <a:lstStyle/>
          <a:p>
            <a:pPr>
              <a:defRPr/>
            </a:pPr>
            <a:r>
              <a:rPr lang="it-IT" sz="1350" dirty="0">
                <a:solidFill>
                  <a:prstClr val="black"/>
                </a:solidFill>
                <a:latin typeface="Calibri"/>
              </a:rPr>
              <a:t>Supponiamo ora che, nell’esercizio successivo:</a:t>
            </a:r>
          </a:p>
          <a:p>
            <a:pPr marL="214313" indent="-214313">
              <a:buFont typeface="Arial" pitchFamily="34" charset="0"/>
              <a:buChar char="•"/>
              <a:defRPr/>
            </a:pPr>
            <a:r>
              <a:rPr lang="it-IT" sz="1350" dirty="0">
                <a:solidFill>
                  <a:prstClr val="black"/>
                </a:solidFill>
                <a:latin typeface="Calibri"/>
              </a:rPr>
              <a:t>la società decida di vendere l’intero portafoglio costituito da 10.000 titoli a € 230 ciascuno, realizzando € 2.300.000, al fine di far fronte ad un contingente rischio di liquidità;</a:t>
            </a:r>
          </a:p>
          <a:p>
            <a:pPr marL="214313" indent="-214313">
              <a:buFont typeface="Arial" pitchFamily="34" charset="0"/>
              <a:buChar char="•"/>
              <a:defRPr/>
            </a:pPr>
            <a:r>
              <a:rPr lang="it-IT" sz="1350" dirty="0">
                <a:solidFill>
                  <a:prstClr val="black"/>
                </a:solidFill>
                <a:latin typeface="Calibri"/>
              </a:rPr>
              <a:t>il progetto di costruzione del magazzino non si possa più realizzare, per cui la società vende il terreno strumentale realizzando € 1.140.000. </a:t>
            </a:r>
          </a:p>
        </p:txBody>
      </p:sp>
      <p:graphicFrame>
        <p:nvGraphicFramePr>
          <p:cNvPr id="3" name="Tabella 2"/>
          <p:cNvGraphicFramePr>
            <a:graphicFrameLocks noGrp="1"/>
          </p:cNvGraphicFramePr>
          <p:nvPr/>
        </p:nvGraphicFramePr>
        <p:xfrm>
          <a:off x="1583094" y="2596069"/>
          <a:ext cx="5915026" cy="625190"/>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599408">
                <a:tc>
                  <a:txBody>
                    <a:bodyPr/>
                    <a:lstStyle/>
                    <a:p>
                      <a:pPr algn="just">
                        <a:lnSpc>
                          <a:spcPct val="115000"/>
                        </a:lnSpc>
                        <a:spcAft>
                          <a:spcPts val="0"/>
                        </a:spcAft>
                      </a:pPr>
                      <a:r>
                        <a:rPr lang="it-IT" sz="900" dirty="0">
                          <a:solidFill>
                            <a:srgbClr val="000000"/>
                          </a:solidFill>
                          <a:effectLst/>
                          <a:latin typeface="Times New Roman"/>
                          <a:ea typeface="Calibri"/>
                          <a:cs typeface="Times New Roman"/>
                        </a:rPr>
                        <a:t>…/…/20X1</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Banca c/c</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Titoli</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Plusvalenze</a:t>
                      </a:r>
                      <a:r>
                        <a:rPr lang="it-IT" sz="900" baseline="0" dirty="0">
                          <a:solidFill>
                            <a:srgbClr val="000000"/>
                          </a:solidFill>
                          <a:effectLst/>
                          <a:latin typeface="Times New Roman"/>
                          <a:ea typeface="Calibri"/>
                          <a:cs typeface="Times New Roman"/>
                        </a:rPr>
                        <a:t> da realizzo titoli</a:t>
                      </a:r>
                      <a:endParaRPr lang="it-IT" sz="800" dirty="0">
                        <a:effectLst/>
                        <a:latin typeface="Century Gothic"/>
                        <a:ea typeface="Century Gothic"/>
                        <a:cs typeface="Times New Roman"/>
                      </a:endParaRPr>
                    </a:p>
                  </a:txBody>
                  <a:tcPr marL="51435" marR="51435" marT="7144"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DARE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2.300.000</a:t>
                      </a:r>
                      <a:endParaRPr lang="it-IT" sz="800" dirty="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2.000.000</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300.000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4" name="Tabella 3"/>
          <p:cNvGraphicFramePr>
            <a:graphicFrameLocks noGrp="1"/>
          </p:cNvGraphicFramePr>
          <p:nvPr/>
        </p:nvGraphicFramePr>
        <p:xfrm>
          <a:off x="1583094" y="3368802"/>
          <a:ext cx="5915026" cy="625190"/>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599408">
                <a:tc>
                  <a:txBody>
                    <a:bodyPr/>
                    <a:lstStyle/>
                    <a:p>
                      <a:pPr>
                        <a:lnSpc>
                          <a:spcPct val="115000"/>
                        </a:lnSpc>
                        <a:spcAft>
                          <a:spcPts val="0"/>
                        </a:spcAft>
                      </a:pPr>
                      <a:r>
                        <a:rPr lang="it-IT" sz="900" dirty="0">
                          <a:solidFill>
                            <a:srgbClr val="000000"/>
                          </a:solidFill>
                          <a:effectLst/>
                          <a:latin typeface="Times New Roman"/>
                          <a:ea typeface="Calibri"/>
                          <a:cs typeface="Times New Roman"/>
                        </a:rPr>
                        <a:t>…/…/20X1</a:t>
                      </a:r>
                      <a:endParaRPr lang="it-IT" sz="800" dirty="0">
                        <a:effectLst/>
                        <a:latin typeface="Century Gothic"/>
                        <a:ea typeface="Century Gothic"/>
                        <a:cs typeface="Times New Roman"/>
                      </a:endParaRPr>
                    </a:p>
                    <a:p>
                      <a:pPr>
                        <a:lnSpc>
                          <a:spcPct val="115000"/>
                        </a:lnSpc>
                        <a:spcAft>
                          <a:spcPts val="0"/>
                        </a:spcAft>
                      </a:pPr>
                      <a:r>
                        <a:rPr lang="it-IT" sz="900" dirty="0">
                          <a:solidFill>
                            <a:srgbClr val="000000"/>
                          </a:solidFill>
                          <a:effectLst/>
                          <a:latin typeface="Times New Roman"/>
                          <a:ea typeface="Calibri"/>
                          <a:cs typeface="Times New Roman"/>
                        </a:rPr>
                        <a:t>Banca c/c</a:t>
                      </a:r>
                      <a:endParaRPr lang="it-IT" sz="800" dirty="0">
                        <a:effectLst/>
                        <a:latin typeface="Century Gothic"/>
                        <a:ea typeface="Century Gothic"/>
                        <a:cs typeface="Times New Roman"/>
                      </a:endParaRPr>
                    </a:p>
                    <a:p>
                      <a:pPr>
                        <a:lnSpc>
                          <a:spcPct val="115000"/>
                        </a:lnSpc>
                        <a:spcAft>
                          <a:spcPts val="0"/>
                        </a:spcAft>
                      </a:pPr>
                      <a:r>
                        <a:rPr lang="it-IT" sz="900" dirty="0">
                          <a:solidFill>
                            <a:srgbClr val="000000"/>
                          </a:solidFill>
                          <a:effectLst/>
                          <a:latin typeface="Times New Roman"/>
                          <a:ea typeface="Calibri"/>
                          <a:cs typeface="Times New Roman"/>
                        </a:rPr>
                        <a:t>Plusvalenze da realizzo terreni</a:t>
                      </a:r>
                      <a:endParaRPr lang="it-IT" sz="800" dirty="0">
                        <a:effectLst/>
                        <a:latin typeface="Century Gothic"/>
                        <a:ea typeface="Century Gothic"/>
                        <a:cs typeface="Times New Roman"/>
                      </a:endParaRPr>
                    </a:p>
                    <a:p>
                      <a:pPr>
                        <a:lnSpc>
                          <a:spcPct val="115000"/>
                        </a:lnSpc>
                        <a:spcAft>
                          <a:spcPts val="0"/>
                        </a:spcAft>
                      </a:pPr>
                      <a:r>
                        <a:rPr lang="it-IT" sz="900" dirty="0">
                          <a:solidFill>
                            <a:srgbClr val="000000"/>
                          </a:solidFill>
                          <a:effectLst/>
                          <a:latin typeface="Times New Roman"/>
                          <a:ea typeface="Calibri"/>
                          <a:cs typeface="Times New Roman"/>
                        </a:rPr>
                        <a:t>Terreni</a:t>
                      </a:r>
                      <a:endParaRPr lang="it-IT" sz="800" dirty="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DARE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1.140.000</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40.000</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1.100.000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5" name="Tabella 4"/>
          <p:cNvGraphicFramePr>
            <a:graphicFrameLocks noGrp="1"/>
          </p:cNvGraphicFramePr>
          <p:nvPr/>
        </p:nvGraphicFramePr>
        <p:xfrm>
          <a:off x="1583094" y="4526207"/>
          <a:ext cx="5915026" cy="467456"/>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448247">
                <a:tc>
                  <a:txBody>
                    <a:bodyPr/>
                    <a:lstStyle/>
                    <a:p>
                      <a:pPr algn="just">
                        <a:lnSpc>
                          <a:spcPct val="115000"/>
                        </a:lnSpc>
                        <a:spcAft>
                          <a:spcPts val="0"/>
                        </a:spcAft>
                      </a:pPr>
                      <a:r>
                        <a:rPr lang="it-IT" sz="900" dirty="0">
                          <a:solidFill>
                            <a:srgbClr val="000000"/>
                          </a:solidFill>
                          <a:effectLst/>
                          <a:latin typeface="Times New Roman"/>
                          <a:ea typeface="Calibri"/>
                          <a:cs typeface="Times New Roman"/>
                        </a:rPr>
                        <a:t>…/…/20X1</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Riserva da rivalutazione</a:t>
                      </a:r>
                      <a:endParaRPr lang="it-IT" sz="800" dirty="0">
                        <a:effectLst/>
                        <a:latin typeface="Century Gothic"/>
                        <a:ea typeface="Century Gothic"/>
                        <a:cs typeface="Times New Roman"/>
                      </a:endParaRPr>
                    </a:p>
                    <a:p>
                      <a:pPr algn="just">
                        <a:lnSpc>
                          <a:spcPct val="115000"/>
                        </a:lnSpc>
                        <a:spcAft>
                          <a:spcPts val="0"/>
                        </a:spcAft>
                      </a:pPr>
                      <a:r>
                        <a:rPr lang="it-IT" sz="900" dirty="0">
                          <a:solidFill>
                            <a:srgbClr val="000000"/>
                          </a:solidFill>
                          <a:effectLst/>
                          <a:latin typeface="Times New Roman"/>
                          <a:ea typeface="Calibri"/>
                          <a:cs typeface="Times New Roman"/>
                        </a:rPr>
                        <a:t>Plusvalenze da realizzo titoli</a:t>
                      </a:r>
                      <a:endParaRPr lang="it-IT" sz="800" dirty="0">
                        <a:effectLst/>
                        <a:latin typeface="Century Gothic"/>
                        <a:ea typeface="Century Gothic"/>
                        <a:cs typeface="Times New Roman"/>
                      </a:endParaRPr>
                    </a:p>
                  </a:txBody>
                  <a:tcPr marL="51435" marR="51435" marT="7144"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DARE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500.000</a:t>
                      </a:r>
                      <a:endParaRPr lang="it-IT" sz="800" dirty="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500.000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6" name="Tabella 5"/>
          <p:cNvGraphicFramePr>
            <a:graphicFrameLocks noGrp="1"/>
          </p:cNvGraphicFramePr>
          <p:nvPr/>
        </p:nvGraphicFramePr>
        <p:xfrm>
          <a:off x="1583094" y="5173371"/>
          <a:ext cx="5915026" cy="467456"/>
        </p:xfrm>
        <a:graphic>
          <a:graphicData uri="http://schemas.openxmlformats.org/drawingml/2006/table">
            <a:tbl>
              <a:tblPr firstRow="1" firstCol="1" bandRow="1" bandCol="1"/>
              <a:tblGrid>
                <a:gridCol w="3631826">
                  <a:extLst>
                    <a:ext uri="{9D8B030D-6E8A-4147-A177-3AD203B41FA5}">
                      <a16:colId xmlns:a16="http://schemas.microsoft.com/office/drawing/2014/main" val="20000"/>
                    </a:ext>
                  </a:extLst>
                </a:gridCol>
                <a:gridCol w="1141600">
                  <a:extLst>
                    <a:ext uri="{9D8B030D-6E8A-4147-A177-3AD203B41FA5}">
                      <a16:colId xmlns:a16="http://schemas.microsoft.com/office/drawing/2014/main" val="20001"/>
                    </a:ext>
                  </a:extLst>
                </a:gridCol>
                <a:gridCol w="1141600">
                  <a:extLst>
                    <a:ext uri="{9D8B030D-6E8A-4147-A177-3AD203B41FA5}">
                      <a16:colId xmlns:a16="http://schemas.microsoft.com/office/drawing/2014/main" val="20002"/>
                    </a:ext>
                  </a:extLst>
                </a:gridCol>
              </a:tblGrid>
              <a:tr h="448247">
                <a:tc>
                  <a:txBody>
                    <a:bodyPr/>
                    <a:lstStyle/>
                    <a:p>
                      <a:pPr>
                        <a:lnSpc>
                          <a:spcPct val="115000"/>
                        </a:lnSpc>
                        <a:spcAft>
                          <a:spcPts val="0"/>
                        </a:spcAft>
                      </a:pPr>
                      <a:r>
                        <a:rPr lang="it-IT" sz="900">
                          <a:solidFill>
                            <a:srgbClr val="000000"/>
                          </a:solidFill>
                          <a:effectLst/>
                          <a:latin typeface="Times New Roman"/>
                          <a:ea typeface="Calibri"/>
                          <a:cs typeface="Times New Roman"/>
                        </a:rPr>
                        <a:t>…/…/20X1</a:t>
                      </a:r>
                      <a:endParaRPr lang="it-IT" sz="800">
                        <a:effectLst/>
                        <a:latin typeface="Century Gothic"/>
                        <a:ea typeface="Century Gothic"/>
                        <a:cs typeface="Times New Roman"/>
                      </a:endParaRPr>
                    </a:p>
                    <a:p>
                      <a:pPr>
                        <a:lnSpc>
                          <a:spcPct val="115000"/>
                        </a:lnSpc>
                        <a:spcAft>
                          <a:spcPts val="0"/>
                        </a:spcAft>
                      </a:pPr>
                      <a:r>
                        <a:rPr lang="it-IT" sz="900">
                          <a:solidFill>
                            <a:srgbClr val="000000"/>
                          </a:solidFill>
                          <a:effectLst/>
                          <a:latin typeface="Times New Roman"/>
                          <a:ea typeface="Calibri"/>
                          <a:cs typeface="Times New Roman"/>
                        </a:rPr>
                        <a:t>Riserva da rivalutazione</a:t>
                      </a:r>
                      <a:endParaRPr lang="it-IT" sz="800">
                        <a:effectLst/>
                        <a:latin typeface="Century Gothic"/>
                        <a:ea typeface="Century Gothic"/>
                        <a:cs typeface="Times New Roman"/>
                      </a:endParaRPr>
                    </a:p>
                    <a:p>
                      <a:pPr>
                        <a:lnSpc>
                          <a:spcPct val="115000"/>
                        </a:lnSpc>
                        <a:spcAft>
                          <a:spcPts val="0"/>
                        </a:spcAft>
                      </a:pPr>
                      <a:r>
                        <a:rPr lang="it-IT" sz="900">
                          <a:solidFill>
                            <a:srgbClr val="000000"/>
                          </a:solidFill>
                          <a:effectLst/>
                          <a:latin typeface="Times New Roman"/>
                          <a:ea typeface="Calibri"/>
                          <a:cs typeface="Times New Roman"/>
                        </a:rPr>
                        <a:t>Utile a nuovo</a:t>
                      </a:r>
                      <a:endParaRPr lang="it-IT" sz="80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DARE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100.000</a:t>
                      </a:r>
                      <a:endParaRPr lang="it-IT" sz="800" dirty="0">
                        <a:effectLst/>
                        <a:latin typeface="Century Gothic"/>
                        <a:ea typeface="Century Gothic"/>
                        <a:cs typeface="Times New Roman"/>
                      </a:endParaRPr>
                    </a:p>
                  </a:txBody>
                  <a:tcPr marL="51435" marR="51435" marT="7144"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solidFill>
                            <a:srgbClr val="000000"/>
                          </a:solidFill>
                          <a:effectLst/>
                          <a:latin typeface="Times New Roman"/>
                          <a:ea typeface="Calibri"/>
                          <a:cs typeface="Times New Roman"/>
                        </a:rPr>
                        <a:t>AVERE</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 </a:t>
                      </a:r>
                      <a:endParaRPr lang="it-IT" sz="800" dirty="0">
                        <a:effectLst/>
                        <a:latin typeface="Century Gothic"/>
                        <a:ea typeface="Century Gothic"/>
                        <a:cs typeface="Times New Roman"/>
                      </a:endParaRPr>
                    </a:p>
                    <a:p>
                      <a:pPr algn="r">
                        <a:lnSpc>
                          <a:spcPct val="115000"/>
                        </a:lnSpc>
                        <a:spcAft>
                          <a:spcPts val="0"/>
                        </a:spcAft>
                      </a:pPr>
                      <a:r>
                        <a:rPr lang="it-IT" sz="900" dirty="0">
                          <a:solidFill>
                            <a:srgbClr val="000000"/>
                          </a:solidFill>
                          <a:effectLst/>
                          <a:latin typeface="Times New Roman"/>
                          <a:ea typeface="Calibri"/>
                          <a:cs typeface="Times New Roman"/>
                        </a:rPr>
                        <a:t>100.000</a:t>
                      </a:r>
                      <a:endParaRPr lang="it-IT" sz="800" dirty="0">
                        <a:effectLst/>
                        <a:latin typeface="Century Gothic"/>
                        <a:ea typeface="Century Gothic"/>
                        <a:cs typeface="Times New Roman"/>
                      </a:endParaRPr>
                    </a:p>
                  </a:txBody>
                  <a:tcPr marL="0" marR="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7" name="Rettangolo 6"/>
          <p:cNvSpPr/>
          <p:nvPr/>
        </p:nvSpPr>
        <p:spPr>
          <a:xfrm>
            <a:off x="1446908" y="4024597"/>
            <a:ext cx="6425542" cy="507831"/>
          </a:xfrm>
          <a:prstGeom prst="rect">
            <a:avLst/>
          </a:prstGeom>
        </p:spPr>
        <p:txBody>
          <a:bodyPr wrap="none">
            <a:spAutoFit/>
          </a:bodyPr>
          <a:lstStyle/>
          <a:p>
            <a:pPr>
              <a:defRPr/>
            </a:pPr>
            <a:r>
              <a:rPr lang="it-IT" sz="1350" dirty="0">
                <a:solidFill>
                  <a:prstClr val="black"/>
                </a:solidFill>
                <a:latin typeface="Calibri"/>
              </a:rPr>
              <a:t>Preoccupiamoci a questo punto delle riserve, ricordandoci che solo la riserva relativa alle</a:t>
            </a:r>
          </a:p>
          <a:p>
            <a:pPr>
              <a:defRPr/>
            </a:pPr>
            <a:r>
              <a:rPr lang="it-IT" sz="1350" dirty="0">
                <a:solidFill>
                  <a:prstClr val="black"/>
                </a:solidFill>
                <a:latin typeface="Calibri"/>
              </a:rPr>
              <a:t>Attività finanziarie valutate al FV con impatto a OCI ammette rigiro al CE tradizionale</a:t>
            </a:r>
          </a:p>
        </p:txBody>
      </p:sp>
      <p:sp>
        <p:nvSpPr>
          <p:cNvPr id="8" name="Segnaposto numero diapositiva 7"/>
          <p:cNvSpPr>
            <a:spLocks noGrp="1"/>
          </p:cNvSpPr>
          <p:nvPr>
            <p:ph type="sldNum" sz="quarter" idx="12"/>
          </p:nvPr>
        </p:nvSpPr>
        <p:spPr/>
        <p:txBody>
          <a:bodyPr/>
          <a:lstStyle/>
          <a:p>
            <a:pPr>
              <a:defRPr/>
            </a:pPr>
            <a:fld id="{25EDE6B3-14F1-4580-A8E8-70722D036275}" type="slidenum">
              <a:rPr lang="it-IT" altLang="en-US" smtClean="0"/>
              <a:pPr>
                <a:defRPr/>
              </a:pPr>
              <a:t>67</a:t>
            </a:fld>
            <a:endParaRPr lang="it-IT" altLang="en-US"/>
          </a:p>
        </p:txBody>
      </p:sp>
    </p:spTree>
    <p:extLst>
      <p:ext uri="{BB962C8B-B14F-4D97-AF65-F5344CB8AC3E}">
        <p14:creationId xmlns:p14="http://schemas.microsoft.com/office/powerpoint/2010/main" val="20011562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p:cNvGraphicFramePr>
            <a:graphicFrameLocks noGrp="1"/>
          </p:cNvGraphicFramePr>
          <p:nvPr/>
        </p:nvGraphicFramePr>
        <p:xfrm>
          <a:off x="1604828" y="1110934"/>
          <a:ext cx="5915025" cy="1329376"/>
        </p:xfrm>
        <a:graphic>
          <a:graphicData uri="http://schemas.openxmlformats.org/drawingml/2006/table">
            <a:tbl>
              <a:tblPr/>
              <a:tblGrid>
                <a:gridCol w="4250537">
                  <a:extLst>
                    <a:ext uri="{9D8B030D-6E8A-4147-A177-3AD203B41FA5}">
                      <a16:colId xmlns:a16="http://schemas.microsoft.com/office/drawing/2014/main" val="20000"/>
                    </a:ext>
                  </a:extLst>
                </a:gridCol>
                <a:gridCol w="492130">
                  <a:extLst>
                    <a:ext uri="{9D8B030D-6E8A-4147-A177-3AD203B41FA5}">
                      <a16:colId xmlns:a16="http://schemas.microsoft.com/office/drawing/2014/main" val="20001"/>
                    </a:ext>
                  </a:extLst>
                </a:gridCol>
                <a:gridCol w="586771">
                  <a:extLst>
                    <a:ext uri="{9D8B030D-6E8A-4147-A177-3AD203B41FA5}">
                      <a16:colId xmlns:a16="http://schemas.microsoft.com/office/drawing/2014/main" val="20002"/>
                    </a:ext>
                  </a:extLst>
                </a:gridCol>
                <a:gridCol w="585587">
                  <a:extLst>
                    <a:ext uri="{9D8B030D-6E8A-4147-A177-3AD203B41FA5}">
                      <a16:colId xmlns:a16="http://schemas.microsoft.com/office/drawing/2014/main" val="20003"/>
                    </a:ext>
                  </a:extLst>
                </a:gridCol>
              </a:tblGrid>
              <a:tr h="138779">
                <a:tc>
                  <a:txBody>
                    <a:bodyPr/>
                    <a:lstStyle/>
                    <a:p>
                      <a:pPr indent="107950" algn="just">
                        <a:lnSpc>
                          <a:spcPct val="115000"/>
                        </a:lnSpc>
                        <a:spcAft>
                          <a:spcPts val="0"/>
                        </a:spcAft>
                      </a:pPr>
                      <a:r>
                        <a:rPr lang="it-IT" sz="900" b="1">
                          <a:effectLst/>
                          <a:latin typeface="Times New Roman"/>
                          <a:ea typeface="Calibri"/>
                          <a:cs typeface="Times New Roman"/>
                        </a:rPr>
                        <a:t>Conto economico (tradizionale)</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52095" algn="just">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635" algn="r">
                        <a:lnSpc>
                          <a:spcPct val="115000"/>
                        </a:lnSpc>
                        <a:spcAft>
                          <a:spcPts val="0"/>
                        </a:spcAft>
                      </a:pPr>
                      <a:r>
                        <a:rPr lang="it-IT" sz="900">
                          <a:effectLst/>
                          <a:latin typeface="Times New Roman"/>
                          <a:ea typeface="Calibri"/>
                          <a:cs typeface="Times New Roman"/>
                        </a:rPr>
                        <a:t>20X1</a:t>
                      </a:r>
                      <a:endParaRPr lang="it-IT" sz="800">
                        <a:effectLst/>
                        <a:latin typeface="Century Gothic"/>
                        <a:ea typeface="Century Gothic"/>
                        <a:cs typeface="Times New Roman"/>
                      </a:endParaRPr>
                    </a:p>
                  </a:txBody>
                  <a:tcPr marL="33338" marR="33338"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a:effectLst/>
                          <a:latin typeface="Times New Roman"/>
                          <a:ea typeface="Calibri"/>
                          <a:cs typeface="Times New Roman"/>
                        </a:rPr>
                        <a:t>20X0</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indent="635" algn="r">
                        <a:lnSpc>
                          <a:spcPct val="115000"/>
                        </a:lnSpc>
                        <a:spcAft>
                          <a:spcPts val="0"/>
                        </a:spcAft>
                      </a:pPr>
                      <a:r>
                        <a:rPr lang="it-IT" sz="900">
                          <a:effectLst/>
                          <a:latin typeface="Times New Roman"/>
                          <a:ea typeface="Calibri"/>
                          <a:cs typeface="Times New Roman"/>
                        </a:rPr>
                        <a:t>…</a:t>
                      </a:r>
                      <a:endParaRPr lang="it-IT" sz="800">
                        <a:effectLst/>
                        <a:latin typeface="Century Gothic"/>
                        <a:ea typeface="Century Gothic"/>
                        <a:cs typeface="Times New Roman"/>
                      </a:endParaRPr>
                    </a:p>
                  </a:txBody>
                  <a:tcPr marL="33338" marR="33338" marT="0" marB="0">
                    <a:lnL>
                      <a:noFill/>
                    </a:lnL>
                    <a:lnR>
                      <a:noFill/>
                    </a:lnR>
                    <a:lnT w="12700" cap="flat" cmpd="sng" algn="ctr">
                      <a:solidFill>
                        <a:srgbClr val="000000"/>
                      </a:solidFill>
                      <a:prstDash val="solid"/>
                      <a:round/>
                      <a:headEnd type="none" w="med" len="med"/>
                      <a:tailEnd type="none" w="med" len="med"/>
                    </a:lnT>
                    <a:lnB>
                      <a:noFill/>
                    </a:lnB>
                  </a:tcPr>
                </a:tc>
                <a:tc>
                  <a:txBody>
                    <a:bodyPr/>
                    <a:lstStyle/>
                    <a:p>
                      <a:pPr indent="635" algn="r">
                        <a:lnSpc>
                          <a:spcPct val="115000"/>
                        </a:lnSpc>
                        <a:spcAft>
                          <a:spcPts val="0"/>
                        </a:spcAft>
                      </a:pPr>
                      <a:r>
                        <a:rPr lang="it-IT" sz="900">
                          <a:effectLst/>
                          <a:latin typeface="Times New Roman"/>
                          <a:ea typeface="Calibri"/>
                          <a:cs typeface="Times New Roman"/>
                        </a:rPr>
                        <a:t>…</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441103">
                <a:tc>
                  <a:txBody>
                    <a:bodyPr/>
                    <a:lstStyle/>
                    <a:p>
                      <a:pPr indent="107950" algn="just">
                        <a:lnSpc>
                          <a:spcPct val="115000"/>
                        </a:lnSpc>
                        <a:spcAft>
                          <a:spcPts val="0"/>
                        </a:spcAft>
                      </a:pPr>
                      <a:r>
                        <a:rPr lang="it-IT" sz="900" dirty="0">
                          <a:effectLst/>
                          <a:latin typeface="Times New Roman"/>
                          <a:ea typeface="Calibri"/>
                          <a:cs typeface="Times New Roman"/>
                        </a:rPr>
                        <a:t>Plusvalenze da realizzo titoli</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just">
                        <a:lnSpc>
                          <a:spcPct val="115000"/>
                        </a:lnSpc>
                        <a:spcAft>
                          <a:spcPts val="0"/>
                        </a:spcAft>
                      </a:pPr>
                      <a:r>
                        <a:rPr lang="it-IT" sz="900" dirty="0">
                          <a:effectLst/>
                          <a:latin typeface="Times New Roman"/>
                          <a:ea typeface="Calibri"/>
                          <a:cs typeface="Times New Roman"/>
                        </a:rPr>
                        <a:t> </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dirty="0">
                          <a:effectLst/>
                          <a:latin typeface="Times New Roman"/>
                          <a:ea typeface="Calibri"/>
                          <a:cs typeface="Times New Roman"/>
                        </a:rPr>
                        <a:t> </a:t>
                      </a:r>
                      <a:endParaRPr lang="it-IT" sz="800" dirty="0">
                        <a:effectLst/>
                        <a:latin typeface="Century Gothic"/>
                        <a:ea typeface="Century Gothic"/>
                        <a:cs typeface="Times New Roman"/>
                      </a:endParaRPr>
                    </a:p>
                    <a:p>
                      <a:pPr indent="252095" algn="r">
                        <a:lnSpc>
                          <a:spcPct val="115000"/>
                        </a:lnSpc>
                        <a:spcAft>
                          <a:spcPts val="0"/>
                        </a:spcAft>
                      </a:pPr>
                      <a:r>
                        <a:rPr lang="it-IT" sz="900" dirty="0">
                          <a:effectLst/>
                          <a:latin typeface="Times New Roman"/>
                          <a:ea typeface="Calibri"/>
                          <a:cs typeface="Times New Roman"/>
                        </a:rPr>
                        <a:t> </a:t>
                      </a:r>
                      <a:endParaRPr lang="it-IT" sz="800" dirty="0">
                        <a:effectLst/>
                        <a:latin typeface="Century Gothic"/>
                        <a:ea typeface="Century Gothic"/>
                        <a:cs typeface="Times New Roman"/>
                      </a:endParaRPr>
                    </a:p>
                    <a:p>
                      <a:pPr algn="r">
                        <a:lnSpc>
                          <a:spcPct val="115000"/>
                        </a:lnSpc>
                        <a:spcAft>
                          <a:spcPts val="0"/>
                        </a:spcAft>
                      </a:pPr>
                      <a:r>
                        <a:rPr lang="it-IT" sz="900" dirty="0">
                          <a:effectLst/>
                          <a:latin typeface="Times New Roman"/>
                          <a:ea typeface="Calibri"/>
                          <a:cs typeface="Times New Roman"/>
                        </a:rPr>
                        <a:t>800.000</a:t>
                      </a:r>
                      <a:endParaRPr lang="it-IT" sz="800" dirty="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52095" algn="r">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2"/>
                  </a:ext>
                </a:extLst>
              </a:tr>
              <a:tr h="138779">
                <a:tc>
                  <a:txBody>
                    <a:bodyPr/>
                    <a:lstStyle/>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just">
                        <a:lnSpc>
                          <a:spcPct val="115000"/>
                        </a:lnSpc>
                        <a:spcAft>
                          <a:spcPts val="0"/>
                        </a:spcAft>
                      </a:pPr>
                      <a:r>
                        <a:rPr lang="it-IT" sz="900" b="1">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3"/>
                  </a:ext>
                </a:extLst>
              </a:tr>
              <a:tr h="138779">
                <a:tc>
                  <a:txBody>
                    <a:bodyPr/>
                    <a:lstStyle/>
                    <a:p>
                      <a:pPr indent="107950" algn="just">
                        <a:lnSpc>
                          <a:spcPct val="115000"/>
                        </a:lnSpc>
                        <a:spcAft>
                          <a:spcPts val="0"/>
                        </a:spcAft>
                      </a:pPr>
                      <a:r>
                        <a:rPr lang="it-IT" sz="900" dirty="0">
                          <a:effectLst/>
                          <a:latin typeface="Times New Roman"/>
                          <a:ea typeface="Calibri"/>
                          <a:cs typeface="Times New Roman"/>
                        </a:rPr>
                        <a:t>Plusvalenze da realizzo terreni</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just">
                        <a:lnSpc>
                          <a:spcPct val="115000"/>
                        </a:lnSpc>
                        <a:spcAft>
                          <a:spcPts val="0"/>
                        </a:spcAft>
                      </a:pPr>
                      <a:r>
                        <a:rPr lang="it-IT" sz="900" b="1">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10160" algn="r">
                        <a:lnSpc>
                          <a:spcPct val="115000"/>
                        </a:lnSpc>
                        <a:spcAft>
                          <a:spcPts val="0"/>
                        </a:spcAft>
                      </a:pPr>
                      <a:r>
                        <a:rPr lang="it-IT" sz="900">
                          <a:effectLst/>
                          <a:latin typeface="Times New Roman"/>
                          <a:ea typeface="Calibri"/>
                          <a:cs typeface="Times New Roman"/>
                        </a:rPr>
                        <a:t>40.000</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4"/>
                  </a:ext>
                </a:extLst>
              </a:tr>
              <a:tr h="138779">
                <a:tc>
                  <a:txBody>
                    <a:bodyPr/>
                    <a:lstStyle/>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just">
                        <a:lnSpc>
                          <a:spcPct val="115000"/>
                        </a:lnSpc>
                        <a:spcAft>
                          <a:spcPts val="0"/>
                        </a:spcAft>
                      </a:pPr>
                      <a:r>
                        <a:rPr lang="it-IT" sz="900" b="1">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5"/>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Utile di esercizio</a:t>
                      </a:r>
                      <a:endParaRPr lang="it-IT" sz="800" dirty="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it-IT"/>
                    </a:p>
                  </a:txBody>
                  <a:tcPr/>
                </a:tc>
                <a:tc>
                  <a:txBody>
                    <a:bodyPr/>
                    <a:lstStyle/>
                    <a:p>
                      <a:pPr indent="-8890" algn="r">
                        <a:lnSpc>
                          <a:spcPct val="115000"/>
                        </a:lnSpc>
                        <a:spcAft>
                          <a:spcPts val="0"/>
                        </a:spcAft>
                      </a:pPr>
                      <a:r>
                        <a:rPr lang="it-IT" sz="900">
                          <a:effectLst/>
                          <a:latin typeface="Times New Roman"/>
                          <a:ea typeface="Calibri"/>
                          <a:cs typeface="Times New Roman"/>
                        </a:rPr>
                        <a:t>3.840.000</a:t>
                      </a:r>
                      <a:endParaRPr lang="it-IT" sz="800">
                        <a:effectLst/>
                        <a:latin typeface="Century Gothic"/>
                        <a:ea typeface="Century Gothic"/>
                        <a:cs typeface="Times New Roman"/>
                      </a:endParaRPr>
                    </a:p>
                  </a:txBody>
                  <a:tcPr marL="33338" marR="33338" marT="0" marB="0">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dirty="0">
                          <a:effectLst/>
                          <a:latin typeface="Times New Roman"/>
                          <a:ea typeface="Calibri"/>
                          <a:cs typeface="Times New Roman"/>
                        </a:rPr>
                        <a:t>3.000.000</a:t>
                      </a:r>
                      <a:endParaRPr lang="it-IT" sz="800" dirty="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3" name="Tabella 2"/>
          <p:cNvGraphicFramePr>
            <a:graphicFrameLocks noGrp="1"/>
          </p:cNvGraphicFramePr>
          <p:nvPr/>
        </p:nvGraphicFramePr>
        <p:xfrm>
          <a:off x="1627269" y="3033606"/>
          <a:ext cx="3759827" cy="2710312"/>
        </p:xfrm>
        <a:graphic>
          <a:graphicData uri="http://schemas.openxmlformats.org/drawingml/2006/table">
            <a:tbl>
              <a:tblPr/>
              <a:tblGrid>
                <a:gridCol w="2015702">
                  <a:extLst>
                    <a:ext uri="{9D8B030D-6E8A-4147-A177-3AD203B41FA5}">
                      <a16:colId xmlns:a16="http://schemas.microsoft.com/office/drawing/2014/main" val="20000"/>
                    </a:ext>
                  </a:extLst>
                </a:gridCol>
                <a:gridCol w="456846">
                  <a:extLst>
                    <a:ext uri="{9D8B030D-6E8A-4147-A177-3AD203B41FA5}">
                      <a16:colId xmlns:a16="http://schemas.microsoft.com/office/drawing/2014/main" val="20001"/>
                    </a:ext>
                  </a:extLst>
                </a:gridCol>
                <a:gridCol w="234252">
                  <a:extLst>
                    <a:ext uri="{9D8B030D-6E8A-4147-A177-3AD203B41FA5}">
                      <a16:colId xmlns:a16="http://schemas.microsoft.com/office/drawing/2014/main" val="20002"/>
                    </a:ext>
                  </a:extLst>
                </a:gridCol>
                <a:gridCol w="460223">
                  <a:extLst>
                    <a:ext uri="{9D8B030D-6E8A-4147-A177-3AD203B41FA5}">
                      <a16:colId xmlns:a16="http://schemas.microsoft.com/office/drawing/2014/main" val="20003"/>
                    </a:ext>
                  </a:extLst>
                </a:gridCol>
                <a:gridCol w="58738">
                  <a:extLst>
                    <a:ext uri="{9D8B030D-6E8A-4147-A177-3AD203B41FA5}">
                      <a16:colId xmlns:a16="http://schemas.microsoft.com/office/drawing/2014/main" val="20004"/>
                    </a:ext>
                  </a:extLst>
                </a:gridCol>
                <a:gridCol w="534066">
                  <a:extLst>
                    <a:ext uri="{9D8B030D-6E8A-4147-A177-3AD203B41FA5}">
                      <a16:colId xmlns:a16="http://schemas.microsoft.com/office/drawing/2014/main" val="20005"/>
                    </a:ext>
                  </a:extLst>
                </a:gridCol>
              </a:tblGrid>
              <a:tr h="138779">
                <a:tc gridSpan="2">
                  <a:txBody>
                    <a:bodyPr/>
                    <a:lstStyle/>
                    <a:p>
                      <a:pPr indent="107950" algn="just">
                        <a:lnSpc>
                          <a:spcPct val="115000"/>
                        </a:lnSpc>
                        <a:spcAft>
                          <a:spcPts val="0"/>
                        </a:spcAft>
                      </a:pPr>
                      <a:r>
                        <a:rPr lang="it-IT" sz="900" b="1" dirty="0">
                          <a:effectLst/>
                          <a:latin typeface="Times New Roman"/>
                          <a:ea typeface="Calibri"/>
                          <a:cs typeface="Times New Roman"/>
                        </a:rPr>
                        <a:t>Prospetto della redditività complessiva </a:t>
                      </a:r>
                      <a:endParaRPr lang="it-IT" sz="800" dirty="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it-IT" sz="900">
                          <a:effectLst/>
                          <a:latin typeface="Times New Roman"/>
                          <a:ea typeface="Calibri"/>
                          <a:cs typeface="Times New Roman"/>
                        </a:rPr>
                        <a:t>20X1</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r">
                        <a:lnSpc>
                          <a:spcPct val="115000"/>
                        </a:lnSpc>
                        <a:spcAft>
                          <a:spcPts val="0"/>
                        </a:spcAft>
                      </a:pPr>
                      <a:r>
                        <a:rPr lang="it-IT" sz="900">
                          <a:effectLst/>
                          <a:latin typeface="Times New Roman"/>
                          <a:ea typeface="Calibri"/>
                          <a:cs typeface="Times New Roman"/>
                        </a:rPr>
                        <a:t>20X0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t-IT"/>
                    </a:p>
                  </a:txBody>
                  <a:tcPr/>
                </a:tc>
                <a:extLst>
                  <a:ext uri="{0D108BD9-81ED-4DB2-BD59-A6C34878D82A}">
                    <a16:rowId xmlns:a16="http://schemas.microsoft.com/office/drawing/2014/main" val="10000"/>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Utile d’esercizio</a:t>
                      </a:r>
                      <a:endParaRPr lang="it-IT" sz="800" dirty="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tc gridSpan="2">
                  <a:txBody>
                    <a:bodyPr/>
                    <a:lstStyle/>
                    <a:p>
                      <a:pPr algn="r">
                        <a:lnSpc>
                          <a:spcPct val="115000"/>
                        </a:lnSpc>
                        <a:spcAft>
                          <a:spcPts val="0"/>
                        </a:spcAft>
                      </a:pPr>
                      <a:r>
                        <a:rPr lang="it-IT" sz="900">
                          <a:effectLst/>
                          <a:latin typeface="Times New Roman"/>
                          <a:ea typeface="Calibri"/>
                          <a:cs typeface="Times New Roman"/>
                        </a:rPr>
                        <a:t>3.840.000</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3.000.000</a:t>
                      </a:r>
                      <a:endParaRPr lang="it-IT" sz="800">
                        <a:effectLst/>
                        <a:latin typeface="Century Gothic"/>
                        <a:ea typeface="Century Gothic"/>
                        <a:cs typeface="Times New Roman"/>
                      </a:endParaRPr>
                    </a:p>
                  </a:txBody>
                  <a:tcPr marL="33338" marR="33338" marT="0"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441103">
                <a:tc gridSpan="2">
                  <a:txBody>
                    <a:bodyPr/>
                    <a:lstStyle/>
                    <a:p>
                      <a:pPr algn="just">
                        <a:lnSpc>
                          <a:spcPct val="115000"/>
                        </a:lnSpc>
                        <a:spcAft>
                          <a:spcPts val="0"/>
                        </a:spcAft>
                      </a:pPr>
                      <a:r>
                        <a:rPr lang="it-IT" sz="900" b="1" dirty="0">
                          <a:effectLst/>
                          <a:latin typeface="Times New Roman"/>
                          <a:ea typeface="Calibri"/>
                          <a:cs typeface="Times New Roman"/>
                        </a:rPr>
                        <a:t> </a:t>
                      </a:r>
                      <a:endParaRPr lang="it-IT" sz="800" dirty="0">
                        <a:effectLst/>
                        <a:latin typeface="Century Gothic"/>
                        <a:ea typeface="Century Gothic"/>
                        <a:cs typeface="Times New Roman"/>
                      </a:endParaRPr>
                    </a:p>
                    <a:p>
                      <a:pPr algn="just">
                        <a:lnSpc>
                          <a:spcPct val="115000"/>
                        </a:lnSpc>
                        <a:spcAft>
                          <a:spcPts val="0"/>
                        </a:spcAft>
                      </a:pPr>
                      <a:r>
                        <a:rPr lang="it-IT" sz="900" b="1" dirty="0">
                          <a:effectLst/>
                          <a:latin typeface="Times New Roman"/>
                          <a:ea typeface="Calibri"/>
                          <a:cs typeface="Times New Roman"/>
                        </a:rPr>
                        <a:t>Altre componenti reddituali al netto delle imposte senza rigiro a conto economico </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gridSpan="2">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2"/>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Attività materiali</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gridSpan="2">
                  <a:txBody>
                    <a:bodyPr/>
                    <a:lstStyle/>
                    <a:p>
                      <a:pPr algn="r">
                        <a:lnSpc>
                          <a:spcPct val="115000"/>
                        </a:lnSpc>
                        <a:spcAft>
                          <a:spcPts val="0"/>
                        </a:spcAft>
                      </a:pPr>
                      <a:r>
                        <a:rPr lang="it-IT" sz="900">
                          <a:effectLst/>
                          <a:latin typeface="Times New Roman"/>
                          <a:ea typeface="Calibri"/>
                          <a:cs typeface="Times New Roman"/>
                        </a:rPr>
                        <a:t>0</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algn="r">
                        <a:lnSpc>
                          <a:spcPct val="115000"/>
                        </a:lnSpc>
                        <a:spcAft>
                          <a:spcPts val="0"/>
                        </a:spcAft>
                      </a:pPr>
                      <a:r>
                        <a:rPr lang="it-IT" sz="900">
                          <a:effectLst/>
                          <a:latin typeface="Times New Roman"/>
                          <a:ea typeface="Calibri"/>
                          <a:cs typeface="Times New Roman"/>
                        </a:rPr>
                        <a:t>100.000</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3"/>
                  </a:ext>
                </a:extLst>
              </a:tr>
              <a:tr h="138779">
                <a:tc>
                  <a:txBody>
                    <a:bodyPr/>
                    <a:lstStyle/>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just">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gridSpan="2">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hMerge="1">
                  <a:txBody>
                    <a:bodyPr/>
                    <a:lstStyle/>
                    <a:p>
                      <a:endParaRPr lang="it-IT"/>
                    </a:p>
                  </a:txBody>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4"/>
                  </a:ext>
                </a:extLst>
              </a:tr>
              <a:tr h="592265">
                <a:tc gridSpan="3">
                  <a:txBody>
                    <a:bodyPr/>
                    <a:lstStyle/>
                    <a:p>
                      <a:pPr algn="just">
                        <a:lnSpc>
                          <a:spcPct val="115000"/>
                        </a:lnSpc>
                        <a:spcAft>
                          <a:spcPts val="0"/>
                        </a:spcAft>
                      </a:pPr>
                      <a:r>
                        <a:rPr lang="it-IT" sz="900" b="1" dirty="0">
                          <a:effectLst/>
                          <a:latin typeface="Times New Roman"/>
                          <a:ea typeface="Calibri"/>
                          <a:cs typeface="Times New Roman"/>
                        </a:rPr>
                        <a:t>Altre componenti reddituali al netto delle imposte con rigiro a conto economico</a:t>
                      </a:r>
                      <a:endParaRPr lang="it-IT" sz="800" dirty="0">
                        <a:effectLst/>
                        <a:latin typeface="Century Gothic"/>
                        <a:ea typeface="Century Gothic"/>
                        <a:cs typeface="Times New Roman"/>
                      </a:endParaRPr>
                    </a:p>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p>
                      <a:pPr indent="107950" algn="just">
                        <a:lnSpc>
                          <a:spcPct val="115000"/>
                        </a:lnSpc>
                        <a:spcAft>
                          <a:spcPts val="0"/>
                        </a:spcAft>
                      </a:pPr>
                      <a:r>
                        <a:rPr lang="it-IT" sz="900" dirty="0">
                          <a:effectLst/>
                          <a:latin typeface="Times New Roman"/>
                          <a:ea typeface="Calibri"/>
                          <a:cs typeface="Times New Roman"/>
                        </a:rPr>
                        <a:t>Attività finanziarie valutate al FV con impatto a OCI</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hMerge="1">
                  <a:txBody>
                    <a:bodyPr/>
                    <a:lstStyle/>
                    <a:p>
                      <a:endParaRPr lang="it-IT"/>
                    </a:p>
                  </a:txBody>
                  <a:tcPr/>
                </a:tc>
                <a:tc gridSpan="2">
                  <a:txBody>
                    <a:bodyPr/>
                    <a:lstStyle/>
                    <a:p>
                      <a:pPr indent="635" algn="r">
                        <a:lnSpc>
                          <a:spcPct val="115000"/>
                        </a:lnSpc>
                        <a:spcAft>
                          <a:spcPts val="0"/>
                        </a:spcAft>
                      </a:pPr>
                      <a:r>
                        <a:rPr lang="it-IT" sz="900" dirty="0">
                          <a:effectLst/>
                          <a:latin typeface="Times New Roman"/>
                          <a:ea typeface="Calibri"/>
                          <a:cs typeface="Times New Roman"/>
                        </a:rPr>
                        <a:t> </a:t>
                      </a:r>
                      <a:endParaRPr lang="it-IT" sz="800" dirty="0">
                        <a:effectLst/>
                        <a:latin typeface="Century Gothic"/>
                        <a:ea typeface="Century Gothic"/>
                        <a:cs typeface="Times New Roman"/>
                      </a:endParaRPr>
                    </a:p>
                    <a:p>
                      <a:pPr indent="635" algn="r">
                        <a:lnSpc>
                          <a:spcPct val="115000"/>
                        </a:lnSpc>
                        <a:spcAft>
                          <a:spcPts val="0"/>
                        </a:spcAft>
                      </a:pPr>
                      <a:r>
                        <a:rPr lang="it-IT" sz="900" dirty="0">
                          <a:effectLst/>
                          <a:latin typeface="Times New Roman"/>
                          <a:ea typeface="Calibri"/>
                          <a:cs typeface="Times New Roman"/>
                        </a:rPr>
                        <a:t> </a:t>
                      </a:r>
                      <a:endParaRPr lang="it-IT" sz="800" dirty="0">
                        <a:effectLst/>
                        <a:latin typeface="Century Gothic"/>
                        <a:ea typeface="Century Gothic"/>
                        <a:cs typeface="Times New Roman"/>
                      </a:endParaRPr>
                    </a:p>
                    <a:p>
                      <a:pPr indent="635" algn="r">
                        <a:lnSpc>
                          <a:spcPct val="115000"/>
                        </a:lnSpc>
                        <a:spcAft>
                          <a:spcPts val="0"/>
                        </a:spcAft>
                      </a:pPr>
                      <a:r>
                        <a:rPr lang="it-IT" sz="900" dirty="0">
                          <a:effectLst/>
                          <a:latin typeface="Times New Roman"/>
                          <a:ea typeface="Calibri"/>
                          <a:cs typeface="Times New Roman"/>
                        </a:rPr>
                        <a:t> </a:t>
                      </a:r>
                      <a:endParaRPr lang="it-IT" sz="800" dirty="0">
                        <a:effectLst/>
                        <a:latin typeface="Century Gothic"/>
                        <a:ea typeface="Century Gothic"/>
                        <a:cs typeface="Times New Roman"/>
                      </a:endParaRPr>
                    </a:p>
                    <a:p>
                      <a:pPr indent="635" algn="r">
                        <a:lnSpc>
                          <a:spcPct val="115000"/>
                        </a:lnSpc>
                        <a:spcAft>
                          <a:spcPts val="0"/>
                        </a:spcAft>
                      </a:pPr>
                      <a:r>
                        <a:rPr lang="it-IT" sz="900" dirty="0">
                          <a:effectLst/>
                          <a:latin typeface="Times New Roman"/>
                          <a:ea typeface="Calibri"/>
                          <a:cs typeface="Times New Roman"/>
                        </a:rPr>
                        <a:t>(500.000)</a:t>
                      </a:r>
                      <a:endParaRPr lang="it-IT" sz="800" dirty="0">
                        <a:effectLst/>
                        <a:latin typeface="Century Gothic"/>
                        <a:ea typeface="Century Gothic"/>
                        <a:cs typeface="Times New Roman"/>
                      </a:endParaRPr>
                    </a:p>
                  </a:txBody>
                  <a:tcPr marL="33338" marR="33338" marT="0" marB="0">
                    <a:lnL>
                      <a:noFill/>
                    </a:lnL>
                    <a:lnR>
                      <a:noFill/>
                    </a:lnR>
                    <a:lnT>
                      <a:noFill/>
                    </a:lnT>
                    <a:lnB>
                      <a:noFill/>
                    </a:lnB>
                  </a:tcPr>
                </a:tc>
                <a:tc hMerge="1">
                  <a:txBody>
                    <a:bodyPr/>
                    <a:lstStyle/>
                    <a:p>
                      <a:endParaRPr lang="it-IT"/>
                    </a:p>
                  </a:txBody>
                  <a:tcPr/>
                </a:tc>
                <a:tc>
                  <a:txBody>
                    <a:bodyPr/>
                    <a:lstStyle/>
                    <a:p>
                      <a:pPr indent="635" algn="r">
                        <a:lnSpc>
                          <a:spcPct val="115000"/>
                        </a:lnSpc>
                        <a:spcAft>
                          <a:spcPts val="0"/>
                        </a:spcAft>
                      </a:pPr>
                      <a:r>
                        <a:rPr lang="it-IT" sz="900">
                          <a:effectLst/>
                          <a:latin typeface="Times New Roman"/>
                          <a:ea typeface="Calibri"/>
                          <a:cs typeface="Times New Roman"/>
                        </a:rPr>
                        <a:t>500.000</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5"/>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indent="252095" algn="just">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gridSpan="2">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hMerge="1">
                  <a:txBody>
                    <a:bodyPr/>
                    <a:lstStyle/>
                    <a:p>
                      <a:endParaRPr lang="it-IT"/>
                    </a:p>
                  </a:txBody>
                  <a:tcPr/>
                </a:tc>
                <a:tc>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6"/>
                  </a:ext>
                </a:extLst>
              </a:tr>
              <a:tr h="138779">
                <a:tc gridSpan="2">
                  <a:txBody>
                    <a:bodyPr/>
                    <a:lstStyle/>
                    <a:p>
                      <a:pPr algn="just">
                        <a:lnSpc>
                          <a:spcPct val="115000"/>
                        </a:lnSpc>
                        <a:spcAft>
                          <a:spcPts val="0"/>
                        </a:spcAft>
                      </a:pPr>
                      <a:r>
                        <a:rPr lang="it-IT" sz="900" b="1" dirty="0">
                          <a:effectLst/>
                          <a:latin typeface="Times New Roman"/>
                          <a:ea typeface="Calibri"/>
                          <a:cs typeface="Times New Roman"/>
                        </a:rPr>
                        <a:t>Totale altre componenti reddituali</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indent="252095" algn="just">
                        <a:lnSpc>
                          <a:spcPct val="115000"/>
                        </a:lnSpc>
                        <a:spcAft>
                          <a:spcPts val="0"/>
                        </a:spcAft>
                      </a:pPr>
                      <a:r>
                        <a:rPr lang="it-IT" sz="900" b="1">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gridSpan="2">
                  <a:txBody>
                    <a:bodyPr/>
                    <a:lstStyle/>
                    <a:p>
                      <a:pPr indent="5080" algn="r">
                        <a:lnSpc>
                          <a:spcPct val="115000"/>
                        </a:lnSpc>
                        <a:spcAft>
                          <a:spcPts val="0"/>
                        </a:spcAft>
                      </a:pPr>
                      <a:r>
                        <a:rPr lang="it-IT" sz="900">
                          <a:effectLst/>
                          <a:latin typeface="Times New Roman"/>
                          <a:ea typeface="Calibri"/>
                          <a:cs typeface="Times New Roman"/>
                        </a:rPr>
                        <a:t>(500.000)</a:t>
                      </a:r>
                      <a:endParaRPr lang="it-IT" sz="800">
                        <a:effectLst/>
                        <a:latin typeface="Century Gothic"/>
                        <a:ea typeface="Century Gothic"/>
                        <a:cs typeface="Times New Roman"/>
                      </a:endParaRPr>
                    </a:p>
                  </a:txBody>
                  <a:tcPr marL="33338" marR="33338" marT="0" marB="0">
                    <a:lnL>
                      <a:noFill/>
                    </a:lnL>
                    <a:lnR>
                      <a:noFill/>
                    </a:lnR>
                    <a:lnT>
                      <a:noFill/>
                    </a:lnT>
                    <a:lnB>
                      <a:noFill/>
                    </a:lnB>
                  </a:tcPr>
                </a:tc>
                <a:tc hMerge="1">
                  <a:txBody>
                    <a:bodyPr/>
                    <a:lstStyle/>
                    <a:p>
                      <a:endParaRPr lang="it-IT"/>
                    </a:p>
                  </a:txBody>
                  <a:tcPr/>
                </a:tc>
                <a:tc>
                  <a:txBody>
                    <a:bodyPr/>
                    <a:lstStyle/>
                    <a:p>
                      <a:pPr indent="-22860" algn="r">
                        <a:lnSpc>
                          <a:spcPct val="115000"/>
                        </a:lnSpc>
                        <a:spcAft>
                          <a:spcPts val="0"/>
                        </a:spcAft>
                      </a:pPr>
                      <a:r>
                        <a:rPr lang="it-IT" sz="900">
                          <a:effectLst/>
                          <a:latin typeface="Times New Roman"/>
                          <a:ea typeface="Calibri"/>
                          <a:cs typeface="Times New Roman"/>
                        </a:rPr>
                        <a:t>600.000</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7"/>
                  </a:ext>
                </a:extLst>
              </a:tr>
              <a:tr h="138779">
                <a:tc gridSpan="2">
                  <a:txBody>
                    <a:bodyPr/>
                    <a:lstStyle/>
                    <a:p>
                      <a:pPr algn="just">
                        <a:lnSpc>
                          <a:spcPct val="115000"/>
                        </a:lnSpc>
                        <a:spcAft>
                          <a:spcPts val="0"/>
                        </a:spcAft>
                      </a:pPr>
                      <a:r>
                        <a:rPr lang="it-IT" sz="900" b="1" dirty="0">
                          <a:effectLst/>
                          <a:latin typeface="Times New Roman"/>
                          <a:ea typeface="Calibri"/>
                          <a:cs typeface="Times New Roman"/>
                        </a:rPr>
                        <a:t> </a:t>
                      </a:r>
                      <a:endParaRPr lang="it-IT" sz="800" dirty="0">
                        <a:effectLst/>
                        <a:latin typeface="Century Gothic"/>
                        <a:ea typeface="Century Gothic"/>
                        <a:cs typeface="Times New Roman"/>
                      </a:endParaRPr>
                    </a:p>
                  </a:txBody>
                  <a:tcPr marL="33338" marR="33338" marT="0" marB="0" anchor="b">
                    <a:lnL>
                      <a:noFill/>
                    </a:lnL>
                    <a:lnR>
                      <a:noFill/>
                    </a:lnR>
                    <a:lnT>
                      <a:noFill/>
                    </a:lnT>
                    <a:lnB>
                      <a:noFill/>
                    </a:lnB>
                  </a:tcPr>
                </a:tc>
                <a:tc hMerge="1">
                  <a:txBody>
                    <a:bodyPr/>
                    <a:lstStyle/>
                    <a:p>
                      <a:endParaRPr lang="it-IT"/>
                    </a:p>
                  </a:txBody>
                  <a:tcPr/>
                </a:tc>
                <a:tc>
                  <a:txBody>
                    <a:bodyPr/>
                    <a:lstStyle/>
                    <a:p>
                      <a:pPr indent="252095" algn="just">
                        <a:lnSpc>
                          <a:spcPct val="115000"/>
                        </a:lnSpc>
                        <a:spcAft>
                          <a:spcPts val="0"/>
                        </a:spcAft>
                      </a:pPr>
                      <a:r>
                        <a:rPr lang="it-IT" sz="900" b="1">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tc gridSpan="2">
                  <a:txBody>
                    <a:bodyPr/>
                    <a:lstStyle/>
                    <a:p>
                      <a:pPr indent="252095"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lnL>
                      <a:noFill/>
                    </a:lnL>
                    <a:lnR>
                      <a:noFill/>
                    </a:lnR>
                    <a:lnT>
                      <a:noFill/>
                    </a:lnT>
                    <a:lnB>
                      <a:noFill/>
                    </a:lnB>
                  </a:tcPr>
                </a:tc>
                <a:tc hMerge="1">
                  <a:txBody>
                    <a:bodyPr/>
                    <a:lstStyle/>
                    <a:p>
                      <a:endParaRPr lang="it-IT"/>
                    </a:p>
                  </a:txBody>
                  <a:tcPr/>
                </a:tc>
                <a:tc>
                  <a:txBody>
                    <a:bodyPr/>
                    <a:lstStyle/>
                    <a:p>
                      <a:pPr indent="-22860" algn="r">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a:noFill/>
                    </a:lnB>
                  </a:tcPr>
                </a:tc>
                <a:extLst>
                  <a:ext uri="{0D108BD9-81ED-4DB2-BD59-A6C34878D82A}">
                    <a16:rowId xmlns:a16="http://schemas.microsoft.com/office/drawing/2014/main" val="10008"/>
                  </a:ext>
                </a:extLst>
              </a:tr>
              <a:tr h="138779">
                <a:tc gridSpan="2">
                  <a:txBody>
                    <a:bodyPr/>
                    <a:lstStyle/>
                    <a:p>
                      <a:pPr indent="107950" algn="just">
                        <a:lnSpc>
                          <a:spcPct val="115000"/>
                        </a:lnSpc>
                        <a:spcAft>
                          <a:spcPts val="0"/>
                        </a:spcAft>
                      </a:pPr>
                      <a:r>
                        <a:rPr lang="it-IT" sz="900" dirty="0">
                          <a:effectLst/>
                          <a:latin typeface="Times New Roman"/>
                          <a:ea typeface="Calibri"/>
                          <a:cs typeface="Times New Roman"/>
                        </a:rPr>
                        <a:t>Redditività complessiva</a:t>
                      </a:r>
                      <a:endParaRPr lang="it-IT" sz="800" dirty="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it-IT"/>
                    </a:p>
                  </a:txBody>
                  <a:tcPr/>
                </a:tc>
                <a:tc>
                  <a:txBody>
                    <a:bodyPr/>
                    <a:lstStyle/>
                    <a:p>
                      <a:pPr indent="252095" algn="just">
                        <a:lnSpc>
                          <a:spcPct val="115000"/>
                        </a:lnSpc>
                        <a:spcAft>
                          <a:spcPts val="0"/>
                        </a:spcAft>
                      </a:pPr>
                      <a:r>
                        <a:rPr lang="it-IT" sz="900">
                          <a:effectLst/>
                          <a:latin typeface="Times New Roman"/>
                          <a:ea typeface="Calibri"/>
                          <a:cs typeface="Times New Roman"/>
                        </a:rPr>
                        <a:t> </a:t>
                      </a:r>
                      <a:endParaRPr lang="it-IT" sz="80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indent="5080" algn="r">
                        <a:lnSpc>
                          <a:spcPct val="115000"/>
                        </a:lnSpc>
                        <a:spcAft>
                          <a:spcPts val="0"/>
                        </a:spcAft>
                      </a:pPr>
                      <a:r>
                        <a:rPr lang="it-IT" sz="900" dirty="0">
                          <a:effectLst/>
                          <a:latin typeface="Times New Roman"/>
                          <a:ea typeface="Calibri"/>
                          <a:cs typeface="Times New Roman"/>
                        </a:rPr>
                        <a:t>3.340.000</a:t>
                      </a:r>
                      <a:endParaRPr lang="it-IT" sz="800" dirty="0">
                        <a:effectLst/>
                        <a:latin typeface="Century Gothic"/>
                        <a:ea typeface="Century Gothic"/>
                        <a:cs typeface="Times New Roman"/>
                      </a:endParaRPr>
                    </a:p>
                  </a:txBody>
                  <a:tcPr marL="33338" marR="33338" marT="0" marB="0">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it-IT"/>
                    </a:p>
                  </a:txBody>
                  <a:tcPr/>
                </a:tc>
                <a:tc>
                  <a:txBody>
                    <a:bodyPr/>
                    <a:lstStyle/>
                    <a:p>
                      <a:pPr indent="-22860" algn="r">
                        <a:lnSpc>
                          <a:spcPct val="115000"/>
                        </a:lnSpc>
                        <a:spcAft>
                          <a:spcPts val="0"/>
                        </a:spcAft>
                      </a:pPr>
                      <a:r>
                        <a:rPr lang="it-IT" sz="900" dirty="0">
                          <a:effectLst/>
                          <a:latin typeface="Times New Roman"/>
                          <a:ea typeface="Calibri"/>
                          <a:cs typeface="Times New Roman"/>
                        </a:rPr>
                        <a:t>3.600.000</a:t>
                      </a:r>
                      <a:endParaRPr lang="it-IT" sz="800" dirty="0">
                        <a:effectLst/>
                        <a:latin typeface="Century Gothic"/>
                        <a:ea typeface="Century Gothic"/>
                        <a:cs typeface="Times New Roman"/>
                      </a:endParaRPr>
                    </a:p>
                  </a:txBody>
                  <a:tcPr marL="33338" marR="33338" marT="0" marB="0" anchor="b">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bl>
          </a:graphicData>
        </a:graphic>
      </p:graphicFrame>
      <p:cxnSp>
        <p:nvCxnSpPr>
          <p:cNvPr id="6" name="Connettore 2 5"/>
          <p:cNvCxnSpPr/>
          <p:nvPr/>
        </p:nvCxnSpPr>
        <p:spPr>
          <a:xfrm flipH="1">
            <a:off x="4533364" y="4112386"/>
            <a:ext cx="1275008" cy="338071"/>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8" name="Rettangolo 7"/>
          <p:cNvSpPr/>
          <p:nvPr/>
        </p:nvSpPr>
        <p:spPr>
          <a:xfrm>
            <a:off x="5808373" y="3754141"/>
            <a:ext cx="2164375" cy="507831"/>
          </a:xfrm>
          <a:prstGeom prst="rect">
            <a:avLst/>
          </a:prstGeom>
        </p:spPr>
        <p:txBody>
          <a:bodyPr wrap="none">
            <a:spAutoFit/>
          </a:bodyPr>
          <a:lstStyle/>
          <a:p>
            <a:pPr>
              <a:defRPr/>
            </a:pPr>
            <a:r>
              <a:rPr lang="it-IT" sz="1350" dirty="0">
                <a:solidFill>
                  <a:prstClr val="black"/>
                </a:solidFill>
                <a:latin typeface="Times New Roman"/>
                <a:ea typeface="Calibri"/>
                <a:cs typeface="Times New Roman"/>
              </a:rPr>
              <a:t>Rettifica di riclassificazione</a:t>
            </a:r>
          </a:p>
          <a:p>
            <a:pPr>
              <a:defRPr/>
            </a:pPr>
            <a:r>
              <a:rPr lang="it-IT" sz="1350" dirty="0">
                <a:solidFill>
                  <a:prstClr val="black"/>
                </a:solidFill>
                <a:latin typeface="Times New Roman"/>
                <a:cs typeface="Times New Roman"/>
              </a:rPr>
              <a:t>(</a:t>
            </a:r>
            <a:r>
              <a:rPr lang="it-IT" sz="1350" i="1" dirty="0" err="1">
                <a:solidFill>
                  <a:prstClr val="black"/>
                </a:solidFill>
                <a:latin typeface="Times New Roman"/>
                <a:cs typeface="Times New Roman"/>
              </a:rPr>
              <a:t>reclassification</a:t>
            </a:r>
            <a:r>
              <a:rPr lang="it-IT" sz="1350" i="1" dirty="0">
                <a:solidFill>
                  <a:prstClr val="black"/>
                </a:solidFill>
                <a:latin typeface="Times New Roman"/>
                <a:cs typeface="Times New Roman"/>
              </a:rPr>
              <a:t> </a:t>
            </a:r>
            <a:r>
              <a:rPr lang="it-IT" sz="1350" i="1" dirty="0" err="1">
                <a:solidFill>
                  <a:prstClr val="black"/>
                </a:solidFill>
                <a:latin typeface="Times New Roman"/>
                <a:cs typeface="Times New Roman"/>
              </a:rPr>
              <a:t>adjustment</a:t>
            </a:r>
            <a:r>
              <a:rPr lang="it-IT" sz="1350" dirty="0">
                <a:solidFill>
                  <a:prstClr val="black"/>
                </a:solidFill>
                <a:latin typeface="Times New Roman"/>
                <a:cs typeface="Times New Roman"/>
              </a:rPr>
              <a:t>)</a:t>
            </a:r>
            <a:endParaRPr lang="it-IT" sz="1350" dirty="0">
              <a:solidFill>
                <a:prstClr val="black"/>
              </a:solidFill>
              <a:latin typeface="Calibri"/>
            </a:endParaRPr>
          </a:p>
        </p:txBody>
      </p:sp>
      <p:sp>
        <p:nvSpPr>
          <p:cNvPr id="4" name="Segnaposto numero diapositiva 3"/>
          <p:cNvSpPr>
            <a:spLocks noGrp="1"/>
          </p:cNvSpPr>
          <p:nvPr>
            <p:ph type="sldNum" sz="quarter" idx="12"/>
          </p:nvPr>
        </p:nvSpPr>
        <p:spPr/>
        <p:txBody>
          <a:bodyPr/>
          <a:lstStyle/>
          <a:p>
            <a:pPr>
              <a:defRPr/>
            </a:pPr>
            <a:fld id="{25EDE6B3-14F1-4580-A8E8-70722D036275}" type="slidenum">
              <a:rPr lang="it-IT" altLang="en-US" smtClean="0"/>
              <a:pPr>
                <a:defRPr/>
              </a:pPr>
              <a:t>68</a:t>
            </a:fld>
            <a:endParaRPr lang="it-IT" altLang="en-US"/>
          </a:p>
        </p:txBody>
      </p:sp>
    </p:spTree>
    <p:extLst>
      <p:ext uri="{BB962C8B-B14F-4D97-AF65-F5344CB8AC3E}">
        <p14:creationId xmlns:p14="http://schemas.microsoft.com/office/powerpoint/2010/main" val="15653881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egnaposto numero diapositiva 5"/>
          <p:cNvSpPr>
            <a:spLocks noGrp="1"/>
          </p:cNvSpPr>
          <p:nvPr>
            <p:ph type="sldNum" sz="quarter" idx="4294967295"/>
          </p:nvPr>
        </p:nvSpPr>
        <p:spPr bwMode="auto">
          <a:xfrm>
            <a:off x="8129016" y="5734050"/>
            <a:ext cx="609600" cy="521208"/>
          </a:xfrm>
          <a:prstGeom prst="rect">
            <a:avLst/>
          </a:prstGeom>
          <a:noFill/>
          <a:ln>
            <a:miter lim="800000"/>
            <a:headEnd/>
            <a:tailEnd/>
          </a:ln>
        </p:spPr>
        <p:txBody>
          <a:bodyPr/>
          <a:lstStyle/>
          <a:p>
            <a:fld id="{44B1C431-9631-1940-BD7F-3B83D52F99D1}" type="slidenum">
              <a:rPr lang="it-IT">
                <a:latin typeface="Book Antiqua" panose="02040602050305030304" pitchFamily="18" charset="0"/>
              </a:rPr>
              <a:pPr/>
              <a:t>69</a:t>
            </a:fld>
            <a:endParaRPr lang="it-IT">
              <a:latin typeface="Book Antiqua" panose="02040602050305030304" pitchFamily="18" charset="0"/>
            </a:endParaRPr>
          </a:p>
        </p:txBody>
      </p:sp>
      <p:sp>
        <p:nvSpPr>
          <p:cNvPr id="80899" name="AutoShape 5"/>
          <p:cNvSpPr>
            <a:spLocks/>
          </p:cNvSpPr>
          <p:nvPr/>
        </p:nvSpPr>
        <p:spPr bwMode="auto">
          <a:xfrm>
            <a:off x="609600" y="1055688"/>
            <a:ext cx="609600" cy="5469656"/>
          </a:xfrm>
          <a:prstGeom prst="leftBrace">
            <a:avLst>
              <a:gd name="adj1" fmla="val 125073"/>
              <a:gd name="adj2" fmla="val 50000"/>
            </a:avLst>
          </a:prstGeom>
          <a:noFill/>
          <a:ln w="9525">
            <a:solidFill>
              <a:schemeClr val="tx1"/>
            </a:solidFill>
            <a:round/>
            <a:headEnd/>
            <a:tailEnd/>
          </a:ln>
        </p:spPr>
        <p:txBody>
          <a:bodyPr wrap="none" anchor="ctr">
            <a:prstTxWarp prst="textNoShape">
              <a:avLst/>
            </a:prstTxWarp>
          </a:bodyPr>
          <a:lstStyle/>
          <a:p>
            <a:endParaRPr lang="it-IT">
              <a:latin typeface="Book Antiqua" panose="02040602050305030304" pitchFamily="18" charset="0"/>
            </a:endParaRPr>
          </a:p>
        </p:txBody>
      </p:sp>
      <p:sp>
        <p:nvSpPr>
          <p:cNvPr id="80900" name="Text Box 6"/>
          <p:cNvSpPr txBox="1">
            <a:spLocks noChangeArrowheads="1"/>
          </p:cNvSpPr>
          <p:nvPr/>
        </p:nvSpPr>
        <p:spPr bwMode="auto">
          <a:xfrm>
            <a:off x="1420813" y="1030288"/>
            <a:ext cx="6580187" cy="646112"/>
          </a:xfrm>
          <a:prstGeom prst="rect">
            <a:avLst/>
          </a:prstGeom>
          <a:noFill/>
          <a:ln w="9525">
            <a:noFill/>
            <a:miter lim="800000"/>
            <a:headEnd/>
            <a:tailEnd/>
          </a:ln>
        </p:spPr>
        <p:txBody>
          <a:bodyPr>
            <a:prstTxWarp prst="textNoShape">
              <a:avLst/>
            </a:prstTxWarp>
            <a:spAutoFit/>
          </a:bodyPr>
          <a:lstStyle/>
          <a:p>
            <a:pPr marL="174625" indent="-174625">
              <a:spcBef>
                <a:spcPct val="50000"/>
              </a:spcBef>
              <a:buFontTx/>
              <a:buChar char="•"/>
            </a:pPr>
            <a:r>
              <a:rPr lang="it-IT">
                <a:latin typeface="Book Antiqua" panose="02040602050305030304" pitchFamily="18" charset="0"/>
                <a:ea typeface="Times New Roman" charset="0"/>
                <a:cs typeface="Times New Roman" charset="0"/>
              </a:rPr>
              <a:t>Concetto di </a:t>
            </a:r>
            <a:r>
              <a:rPr lang="it-IT" i="1">
                <a:latin typeface="Book Antiqua" panose="02040602050305030304" pitchFamily="18" charset="0"/>
                <a:ea typeface="Times New Roman" charset="0"/>
                <a:cs typeface="Times New Roman" charset="0"/>
              </a:rPr>
              <a:t>comprehensive income</a:t>
            </a:r>
            <a:r>
              <a:rPr lang="it-IT">
                <a:latin typeface="Book Antiqua" panose="02040602050305030304" pitchFamily="18" charset="0"/>
                <a:ea typeface="Times New Roman" charset="0"/>
                <a:cs typeface="Times New Roman" charset="0"/>
              </a:rPr>
              <a:t>: è una misura di redditività complessiva aziendale</a:t>
            </a:r>
            <a:endParaRPr lang="it-IT" i="1">
              <a:latin typeface="Book Antiqua" panose="02040602050305030304" pitchFamily="18" charset="0"/>
              <a:ea typeface="Times New Roman" charset="0"/>
              <a:cs typeface="Times New Roman" charset="0"/>
            </a:endParaRPr>
          </a:p>
        </p:txBody>
      </p:sp>
      <p:sp>
        <p:nvSpPr>
          <p:cNvPr id="80901" name="Text Box 7"/>
          <p:cNvSpPr txBox="1">
            <a:spLocks noChangeArrowheads="1"/>
          </p:cNvSpPr>
          <p:nvPr/>
        </p:nvSpPr>
        <p:spPr bwMode="auto">
          <a:xfrm>
            <a:off x="1259633" y="2906713"/>
            <a:ext cx="1674068" cy="369332"/>
          </a:xfrm>
          <a:prstGeom prst="rect">
            <a:avLst/>
          </a:prstGeom>
          <a:noFill/>
          <a:ln w="9525">
            <a:noFill/>
            <a:miter lim="800000"/>
            <a:headEnd/>
            <a:tailEnd/>
          </a:ln>
        </p:spPr>
        <p:txBody>
          <a:bodyPr wrap="square">
            <a:prstTxWarp prst="textNoShape">
              <a:avLst/>
            </a:prstTxWarp>
            <a:spAutoFit/>
          </a:bodyPr>
          <a:lstStyle/>
          <a:p>
            <a:pPr marL="174625" indent="-174625">
              <a:spcBef>
                <a:spcPct val="50000"/>
              </a:spcBef>
              <a:buFontTx/>
              <a:buChar char="•"/>
            </a:pPr>
            <a:r>
              <a:rPr lang="it-IT" dirty="0">
                <a:latin typeface="Book Antiqua" panose="02040602050305030304" pitchFamily="18" charset="0"/>
                <a:ea typeface="Times New Roman" charset="0"/>
                <a:cs typeface="Times New Roman" charset="0"/>
              </a:rPr>
              <a:t>Misurazione</a:t>
            </a:r>
          </a:p>
        </p:txBody>
      </p:sp>
      <p:sp>
        <p:nvSpPr>
          <p:cNvPr id="80902" name="AutoShape 8"/>
          <p:cNvSpPr>
            <a:spLocks noChangeArrowheads="1"/>
          </p:cNvSpPr>
          <p:nvPr/>
        </p:nvSpPr>
        <p:spPr bwMode="auto">
          <a:xfrm>
            <a:off x="2141538" y="1708150"/>
            <a:ext cx="144462" cy="719138"/>
          </a:xfrm>
          <a:prstGeom prst="downArrow">
            <a:avLst>
              <a:gd name="adj1" fmla="val 50000"/>
              <a:gd name="adj2" fmla="val 124451"/>
            </a:avLst>
          </a:prstGeom>
          <a:solidFill>
            <a:schemeClr val="accent1"/>
          </a:solidFill>
          <a:ln w="9525">
            <a:solidFill>
              <a:schemeClr val="tx1"/>
            </a:solidFill>
            <a:miter lim="800000"/>
            <a:headEnd/>
            <a:tailEnd/>
          </a:ln>
        </p:spPr>
        <p:txBody>
          <a:bodyPr wrap="none" anchor="ctr">
            <a:prstTxWarp prst="textNoShape">
              <a:avLst/>
            </a:prstTxWarp>
          </a:bodyPr>
          <a:lstStyle/>
          <a:p>
            <a:endParaRPr lang="it-IT">
              <a:latin typeface="Book Antiqua" panose="02040602050305030304" pitchFamily="18" charset="0"/>
            </a:endParaRPr>
          </a:p>
        </p:txBody>
      </p:sp>
      <p:sp>
        <p:nvSpPr>
          <p:cNvPr id="80903" name="AutoShape 9"/>
          <p:cNvSpPr>
            <a:spLocks/>
          </p:cNvSpPr>
          <p:nvPr/>
        </p:nvSpPr>
        <p:spPr bwMode="auto">
          <a:xfrm>
            <a:off x="2908300" y="2133600"/>
            <a:ext cx="292100" cy="1905000"/>
          </a:xfrm>
          <a:prstGeom prst="leftBrace">
            <a:avLst>
              <a:gd name="adj1" fmla="val 58394"/>
              <a:gd name="adj2" fmla="val 50000"/>
            </a:avLst>
          </a:prstGeom>
          <a:noFill/>
          <a:ln w="9525">
            <a:solidFill>
              <a:schemeClr val="tx1"/>
            </a:solidFill>
            <a:round/>
            <a:headEnd/>
            <a:tailEnd/>
          </a:ln>
        </p:spPr>
        <p:txBody>
          <a:bodyPr wrap="none" anchor="ctr">
            <a:prstTxWarp prst="textNoShape">
              <a:avLst/>
            </a:prstTxWarp>
          </a:bodyPr>
          <a:lstStyle/>
          <a:p>
            <a:endParaRPr lang="it-IT">
              <a:latin typeface="Book Antiqua" panose="02040602050305030304" pitchFamily="18" charset="0"/>
            </a:endParaRPr>
          </a:p>
        </p:txBody>
      </p:sp>
      <p:sp>
        <p:nvSpPr>
          <p:cNvPr id="80904" name="Text Box 10"/>
          <p:cNvSpPr txBox="1">
            <a:spLocks noChangeArrowheads="1"/>
          </p:cNvSpPr>
          <p:nvPr/>
        </p:nvSpPr>
        <p:spPr bwMode="auto">
          <a:xfrm>
            <a:off x="3076575" y="2138363"/>
            <a:ext cx="5457825" cy="1892300"/>
          </a:xfrm>
          <a:prstGeom prst="rect">
            <a:avLst/>
          </a:prstGeom>
          <a:noFill/>
          <a:ln w="9525">
            <a:noFill/>
            <a:miter lim="800000"/>
            <a:headEnd/>
            <a:tailEnd/>
          </a:ln>
        </p:spPr>
        <p:txBody>
          <a:bodyPr>
            <a:prstTxWarp prst="textNoShape">
              <a:avLst/>
            </a:prstTxWarp>
            <a:spAutoFit/>
          </a:bodyPr>
          <a:lstStyle/>
          <a:p>
            <a:pPr marL="342900" indent="-342900">
              <a:spcBef>
                <a:spcPct val="50000"/>
              </a:spcBef>
            </a:pPr>
            <a:r>
              <a:rPr lang="it-IT">
                <a:latin typeface="Book Antiqua" panose="02040602050305030304" pitchFamily="18" charset="0"/>
                <a:ea typeface="Times New Roman" charset="0"/>
                <a:cs typeface="Times New Roman" charset="0"/>
              </a:rPr>
              <a:t>Differenza tra:</a:t>
            </a:r>
          </a:p>
          <a:p>
            <a:pPr marL="342900" indent="-342900">
              <a:spcBef>
                <a:spcPct val="50000"/>
              </a:spcBef>
              <a:buFontTx/>
              <a:buAutoNum type="arabicParenR"/>
            </a:pPr>
            <a:r>
              <a:rPr lang="it-IT">
                <a:latin typeface="Book Antiqua" panose="02040602050305030304" pitchFamily="18" charset="0"/>
                <a:ea typeface="Times New Roman" charset="0"/>
                <a:cs typeface="Times New Roman" charset="0"/>
              </a:rPr>
              <a:t>Il Patrimonio netto al termine dell’esercizio</a:t>
            </a:r>
          </a:p>
          <a:p>
            <a:pPr marL="342900" indent="-342900" algn="ctr">
              <a:spcBef>
                <a:spcPct val="50000"/>
              </a:spcBef>
            </a:pPr>
            <a:r>
              <a:rPr lang="it-IT">
                <a:latin typeface="Book Antiqua" panose="02040602050305030304" pitchFamily="18" charset="0"/>
                <a:ea typeface="Times New Roman" charset="0"/>
                <a:cs typeface="Times New Roman" charset="0"/>
              </a:rPr>
              <a:t>e</a:t>
            </a:r>
          </a:p>
          <a:p>
            <a:pPr marL="342900" indent="-342900">
              <a:spcBef>
                <a:spcPct val="50000"/>
              </a:spcBef>
            </a:pPr>
            <a:r>
              <a:rPr lang="it-IT">
                <a:latin typeface="Book Antiqua" panose="02040602050305030304" pitchFamily="18" charset="0"/>
                <a:ea typeface="Times New Roman" charset="0"/>
                <a:cs typeface="Times New Roman" charset="0"/>
              </a:rPr>
              <a:t>2)	Il Patrimonio netto all’inizio dell’esercizio al netto di apporti e distribuzioni di capitale</a:t>
            </a:r>
          </a:p>
        </p:txBody>
      </p:sp>
      <p:sp>
        <p:nvSpPr>
          <p:cNvPr id="80905" name="Text Box 11"/>
          <p:cNvSpPr txBox="1">
            <a:spLocks noChangeArrowheads="1"/>
          </p:cNvSpPr>
          <p:nvPr/>
        </p:nvSpPr>
        <p:spPr bwMode="auto">
          <a:xfrm>
            <a:off x="1259633" y="4648200"/>
            <a:ext cx="1889968" cy="1477963"/>
          </a:xfrm>
          <a:prstGeom prst="rect">
            <a:avLst/>
          </a:prstGeom>
          <a:noFill/>
          <a:ln w="9525">
            <a:noFill/>
            <a:miter lim="800000"/>
            <a:headEnd/>
            <a:tailEnd/>
          </a:ln>
        </p:spPr>
        <p:txBody>
          <a:bodyPr wrap="square">
            <a:prstTxWarp prst="textNoShape">
              <a:avLst/>
            </a:prstTxWarp>
            <a:spAutoFit/>
          </a:bodyPr>
          <a:lstStyle/>
          <a:p>
            <a:pPr marL="174625" indent="-174625">
              <a:spcBef>
                <a:spcPct val="50000"/>
              </a:spcBef>
              <a:buFontTx/>
              <a:buChar char="•"/>
            </a:pPr>
            <a:r>
              <a:rPr lang="it-IT" dirty="0">
                <a:latin typeface="Book Antiqua" panose="02040602050305030304" pitchFamily="18" charset="0"/>
                <a:ea typeface="Times New Roman" charset="0"/>
                <a:cs typeface="Times New Roman" charset="0"/>
              </a:rPr>
              <a:t>Distinzione delle variazioni di Patrimonio netto</a:t>
            </a:r>
            <a:endParaRPr lang="it-IT" i="1" dirty="0">
              <a:latin typeface="Book Antiqua" panose="02040602050305030304" pitchFamily="18" charset="0"/>
              <a:ea typeface="Times New Roman" charset="0"/>
              <a:cs typeface="Times New Roman" charset="0"/>
            </a:endParaRPr>
          </a:p>
        </p:txBody>
      </p:sp>
      <p:sp>
        <p:nvSpPr>
          <p:cNvPr id="80906" name="AutoShape 12"/>
          <p:cNvSpPr>
            <a:spLocks/>
          </p:cNvSpPr>
          <p:nvPr/>
        </p:nvSpPr>
        <p:spPr bwMode="auto">
          <a:xfrm>
            <a:off x="3076574" y="4659313"/>
            <a:ext cx="271289" cy="1866031"/>
          </a:xfrm>
          <a:prstGeom prst="leftBrace">
            <a:avLst>
              <a:gd name="adj1" fmla="val 58395"/>
              <a:gd name="adj2" fmla="val 50000"/>
            </a:avLst>
          </a:prstGeom>
          <a:noFill/>
          <a:ln w="9525">
            <a:solidFill>
              <a:schemeClr val="tx1"/>
            </a:solidFill>
            <a:round/>
            <a:headEnd/>
            <a:tailEnd/>
          </a:ln>
        </p:spPr>
        <p:txBody>
          <a:bodyPr wrap="none" anchor="ctr">
            <a:prstTxWarp prst="textNoShape">
              <a:avLst/>
            </a:prstTxWarp>
          </a:bodyPr>
          <a:lstStyle/>
          <a:p>
            <a:endParaRPr lang="it-IT">
              <a:latin typeface="Book Antiqua" panose="02040602050305030304" pitchFamily="18" charset="0"/>
            </a:endParaRPr>
          </a:p>
        </p:txBody>
      </p:sp>
      <p:sp>
        <p:nvSpPr>
          <p:cNvPr id="80907" name="Text Box 13"/>
          <p:cNvSpPr txBox="1">
            <a:spLocks noChangeArrowheads="1"/>
          </p:cNvSpPr>
          <p:nvPr/>
        </p:nvSpPr>
        <p:spPr bwMode="auto">
          <a:xfrm>
            <a:off x="3365500" y="4659313"/>
            <a:ext cx="5245100" cy="646112"/>
          </a:xfrm>
          <a:prstGeom prst="rect">
            <a:avLst/>
          </a:prstGeom>
          <a:noFill/>
          <a:ln w="9525">
            <a:noFill/>
            <a:miter lim="800000"/>
            <a:headEnd/>
            <a:tailEnd/>
          </a:ln>
        </p:spPr>
        <p:txBody>
          <a:bodyPr>
            <a:prstTxWarp prst="textNoShape">
              <a:avLst/>
            </a:prstTxWarp>
            <a:spAutoFit/>
          </a:bodyPr>
          <a:lstStyle/>
          <a:p>
            <a:pPr marL="174625" indent="-174625">
              <a:spcBef>
                <a:spcPct val="50000"/>
              </a:spcBef>
              <a:buFontTx/>
              <a:buChar char="•"/>
            </a:pPr>
            <a:r>
              <a:rPr lang="it-IT">
                <a:latin typeface="Book Antiqua" panose="02040602050305030304" pitchFamily="18" charset="0"/>
                <a:ea typeface="Times New Roman" charset="0"/>
                <a:cs typeface="Times New Roman" charset="0"/>
              </a:rPr>
              <a:t>Derivanti da costi e ricavi tradizionali che danno luogo al risultato d’esercizio</a:t>
            </a:r>
            <a:endParaRPr lang="it-IT" i="1">
              <a:latin typeface="Book Antiqua" panose="02040602050305030304" pitchFamily="18" charset="0"/>
              <a:ea typeface="Times New Roman" charset="0"/>
              <a:cs typeface="Times New Roman" charset="0"/>
            </a:endParaRPr>
          </a:p>
        </p:txBody>
      </p:sp>
      <p:sp>
        <p:nvSpPr>
          <p:cNvPr id="80908" name="Text Box 14"/>
          <p:cNvSpPr txBox="1">
            <a:spLocks noChangeArrowheads="1"/>
          </p:cNvSpPr>
          <p:nvPr/>
        </p:nvSpPr>
        <p:spPr bwMode="auto">
          <a:xfrm>
            <a:off x="3365500" y="5562600"/>
            <a:ext cx="4878908" cy="923330"/>
          </a:xfrm>
          <a:prstGeom prst="rect">
            <a:avLst/>
          </a:prstGeom>
          <a:noFill/>
          <a:ln w="9525">
            <a:noFill/>
            <a:miter lim="800000"/>
            <a:headEnd/>
            <a:tailEnd/>
          </a:ln>
        </p:spPr>
        <p:txBody>
          <a:bodyPr wrap="square">
            <a:prstTxWarp prst="textNoShape">
              <a:avLst/>
            </a:prstTxWarp>
            <a:spAutoFit/>
          </a:bodyPr>
          <a:lstStyle/>
          <a:p>
            <a:pPr marL="174625" indent="-174625">
              <a:spcBef>
                <a:spcPct val="50000"/>
              </a:spcBef>
              <a:buFontTx/>
              <a:buChar char="•"/>
            </a:pPr>
            <a:r>
              <a:rPr lang="it-IT" dirty="0">
                <a:latin typeface="Book Antiqua" panose="02040602050305030304" pitchFamily="18" charset="0"/>
                <a:ea typeface="Times New Roman" charset="0"/>
                <a:cs typeface="Times New Roman" charset="0"/>
              </a:rPr>
              <a:t>Derivanti da rivalutazioni e/o svalutazioni di attività ora denominate </a:t>
            </a:r>
            <a:r>
              <a:rPr lang="it-IT" i="1" dirty="0">
                <a:latin typeface="Book Antiqua" panose="02040602050305030304" pitchFamily="18" charset="0"/>
                <a:ea typeface="Times New Roman" charset="0"/>
                <a:cs typeface="Times New Roman" charset="0"/>
              </a:rPr>
              <a:t>“</a:t>
            </a:r>
            <a:r>
              <a:rPr lang="it-IT" i="1" dirty="0" err="1">
                <a:latin typeface="Book Antiqua" panose="02040602050305030304" pitchFamily="18" charset="0"/>
                <a:ea typeface="Times New Roman" charset="0"/>
                <a:cs typeface="Times New Roman" charset="0"/>
              </a:rPr>
              <a:t>other</a:t>
            </a:r>
            <a:r>
              <a:rPr lang="it-IT" i="1" dirty="0">
                <a:latin typeface="Book Antiqua" panose="02040602050305030304" pitchFamily="18" charset="0"/>
                <a:ea typeface="Times New Roman" charset="0"/>
                <a:cs typeface="Times New Roman" charset="0"/>
              </a:rPr>
              <a:t> </a:t>
            </a:r>
            <a:r>
              <a:rPr lang="it-IT" i="1" dirty="0" err="1">
                <a:latin typeface="Book Antiqua" panose="02040602050305030304" pitchFamily="18" charset="0"/>
                <a:ea typeface="Times New Roman" charset="0"/>
                <a:cs typeface="Times New Roman" charset="0"/>
              </a:rPr>
              <a:t>comprehensive</a:t>
            </a:r>
            <a:r>
              <a:rPr lang="it-IT" i="1" dirty="0">
                <a:latin typeface="Book Antiqua" panose="02040602050305030304" pitchFamily="18" charset="0"/>
                <a:ea typeface="Times New Roman" charset="0"/>
                <a:cs typeface="Times New Roman" charset="0"/>
              </a:rPr>
              <a:t> </a:t>
            </a:r>
            <a:r>
              <a:rPr lang="it-IT" i="1" dirty="0" err="1">
                <a:latin typeface="Book Antiqua" panose="02040602050305030304" pitchFamily="18" charset="0"/>
                <a:ea typeface="Times New Roman" charset="0"/>
                <a:cs typeface="Times New Roman" charset="0"/>
              </a:rPr>
              <a:t>income</a:t>
            </a:r>
            <a:r>
              <a:rPr lang="it-IT" i="1" dirty="0">
                <a:latin typeface="Book Antiqua" panose="02040602050305030304" pitchFamily="18" charset="0"/>
                <a:ea typeface="Times New Roman" charset="0"/>
                <a:cs typeface="Times New Roman" charset="0"/>
              </a:rPr>
              <a:t>”</a:t>
            </a:r>
          </a:p>
        </p:txBody>
      </p:sp>
      <p:sp>
        <p:nvSpPr>
          <p:cNvPr id="80909" name="Text Box 4"/>
          <p:cNvSpPr txBox="1">
            <a:spLocks noChangeArrowheads="1"/>
          </p:cNvSpPr>
          <p:nvPr/>
        </p:nvSpPr>
        <p:spPr bwMode="auto">
          <a:xfrm>
            <a:off x="0" y="0"/>
            <a:ext cx="9144000" cy="692150"/>
          </a:xfrm>
          <a:prstGeom prst="rect">
            <a:avLst/>
          </a:prstGeom>
          <a:noFill/>
          <a:ln w="9525">
            <a:solidFill>
              <a:schemeClr val="tx1"/>
            </a:solidFill>
            <a:miter lim="800000"/>
            <a:headEnd/>
            <a:tailEnd/>
          </a:ln>
        </p:spPr>
        <p:txBody>
          <a:bodyPr wrap="none" anchor="ctr">
            <a:prstTxWarp prst="textNoShape">
              <a:avLst/>
            </a:prstTxWarp>
          </a:bodyPr>
          <a:lstStyle/>
          <a:p>
            <a:pPr marL="342900" indent="-254000" algn="ctr">
              <a:lnSpc>
                <a:spcPct val="80000"/>
              </a:lnSpc>
            </a:pPr>
            <a:r>
              <a:rPr lang="it-IT" sz="2600" dirty="0">
                <a:latin typeface="Book Antiqua" panose="02040602050305030304" pitchFamily="18" charset="0"/>
                <a:ea typeface="Arial" charset="0"/>
                <a:cs typeface="Arial" charset="0"/>
              </a:rPr>
              <a:t>La misurazione della redditività complessiva </a:t>
            </a:r>
          </a:p>
          <a:p>
            <a:pPr marL="342900" indent="-342900" algn="ctr">
              <a:lnSpc>
                <a:spcPct val="80000"/>
              </a:lnSpc>
            </a:pPr>
            <a:r>
              <a:rPr lang="it-IT" sz="2600" dirty="0">
                <a:latin typeface="Book Antiqua" panose="02040602050305030304" pitchFamily="18" charset="0"/>
                <a:ea typeface="Arial" charset="0"/>
                <a:cs typeface="Arial" charset="0"/>
              </a:rPr>
              <a:t>nel conto economico</a:t>
            </a:r>
          </a:p>
        </p:txBody>
      </p:sp>
    </p:spTree>
    <p:extLst>
      <p:ext uri="{BB962C8B-B14F-4D97-AF65-F5344CB8AC3E}">
        <p14:creationId xmlns:p14="http://schemas.microsoft.com/office/powerpoint/2010/main" val="325381469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57577" y="2783209"/>
            <a:ext cx="1727597" cy="102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dirty="0"/>
              <a:t>Rendiconto finanziario</a:t>
            </a:r>
            <a:br>
              <a:rPr lang="it-IT" altLang="en-US" sz="1800" dirty="0"/>
            </a:br>
            <a:r>
              <a:rPr lang="it-IT" altLang="en-US" sz="1800" dirty="0"/>
              <a:t>(contenuto minimo)</a:t>
            </a:r>
            <a:br>
              <a:rPr lang="it-IT" altLang="en-US" sz="1800" dirty="0"/>
            </a:br>
            <a:r>
              <a:rPr lang="it-IT" altLang="en-US" sz="1800" dirty="0"/>
              <a:t>IAS 7</a:t>
            </a:r>
          </a:p>
        </p:txBody>
      </p:sp>
      <p:sp>
        <p:nvSpPr>
          <p:cNvPr id="3" name="AutoShape 4"/>
          <p:cNvSpPr>
            <a:spLocks/>
          </p:cNvSpPr>
          <p:nvPr/>
        </p:nvSpPr>
        <p:spPr bwMode="auto">
          <a:xfrm>
            <a:off x="1314339" y="857249"/>
            <a:ext cx="378619" cy="4878238"/>
          </a:xfrm>
          <a:prstGeom prst="leftBrace">
            <a:avLst>
              <a:gd name="adj1" fmla="val 11320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500">
              <a:latin typeface="Book Antiqua" panose="02040602050305030304" pitchFamily="18" charset="0"/>
            </a:endParaRPr>
          </a:p>
        </p:txBody>
      </p:sp>
      <p:sp>
        <p:nvSpPr>
          <p:cNvPr id="2" name="Rettangolo 1"/>
          <p:cNvSpPr/>
          <p:nvPr/>
        </p:nvSpPr>
        <p:spPr>
          <a:xfrm>
            <a:off x="1610983" y="877206"/>
            <a:ext cx="3351362" cy="1061829"/>
          </a:xfrm>
          <a:prstGeom prst="rect">
            <a:avLst/>
          </a:prstGeom>
        </p:spPr>
        <p:txBody>
          <a:bodyPr wrap="square">
            <a:spAutoFit/>
          </a:bodyPr>
          <a:lstStyle/>
          <a:p>
            <a:r>
              <a:rPr lang="it-IT" sz="1050" dirty="0">
                <a:latin typeface="Book Antiqua" panose="02040602050305030304" pitchFamily="18" charset="0"/>
              </a:rPr>
              <a:t>14 I flussi finanziari generati dall’</a:t>
            </a:r>
            <a:r>
              <a:rPr lang="it-IT" sz="1050" b="1" dirty="0">
                <a:latin typeface="Book Antiqua" panose="02040602050305030304" pitchFamily="18" charset="0"/>
              </a:rPr>
              <a:t>attività operativa </a:t>
            </a:r>
            <a:r>
              <a:rPr lang="it-IT" sz="1050" dirty="0">
                <a:latin typeface="Book Antiqua" panose="02040602050305030304" pitchFamily="18" charset="0"/>
              </a:rPr>
              <a:t>derivano principalmente dalle principali attività generatrici di ricavi dell’entità. Perciò essi derivano, solitamente, dalle operazioni di gestione e dagli altri fatti e operazioni che partecipano alla determinazione dell’utile o della perdita d’esercizio. Esempi:</a:t>
            </a:r>
          </a:p>
        </p:txBody>
      </p:sp>
      <p:sp>
        <p:nvSpPr>
          <p:cNvPr id="5" name="Rettangolo 4"/>
          <p:cNvSpPr/>
          <p:nvPr/>
        </p:nvSpPr>
        <p:spPr>
          <a:xfrm>
            <a:off x="5188789" y="876933"/>
            <a:ext cx="3983246" cy="1338828"/>
          </a:xfrm>
          <a:prstGeom prst="rect">
            <a:avLst/>
          </a:prstGeom>
        </p:spPr>
        <p:txBody>
          <a:bodyPr wrap="square">
            <a:spAutoFit/>
          </a:bodyPr>
          <a:lstStyle/>
          <a:p>
            <a:r>
              <a:rPr lang="it-IT" sz="900" i="1" dirty="0">
                <a:latin typeface="Book Antiqua" panose="02040602050305030304" pitchFamily="18" charset="0"/>
              </a:rPr>
              <a:t>a) incassi dalla vendita di prodotti e dalla prestazione di servizi;</a:t>
            </a:r>
          </a:p>
          <a:p>
            <a:r>
              <a:rPr lang="it-IT" sz="900" i="1" dirty="0">
                <a:latin typeface="Book Antiqua" panose="02040602050305030304" pitchFamily="18" charset="0"/>
              </a:rPr>
              <a:t>b) incassi da royalties, compensi, commissioni e altri ricavi;</a:t>
            </a:r>
          </a:p>
          <a:p>
            <a:r>
              <a:rPr lang="it-IT" sz="900" i="1" dirty="0">
                <a:latin typeface="Book Antiqua" panose="02040602050305030304" pitchFamily="18" charset="0"/>
              </a:rPr>
              <a:t>c) pagamenti a fornitori di merci e servizi;</a:t>
            </a:r>
          </a:p>
          <a:p>
            <a:r>
              <a:rPr lang="it-IT" sz="900" i="1" dirty="0">
                <a:latin typeface="Book Antiqua" panose="02040602050305030304" pitchFamily="18" charset="0"/>
              </a:rPr>
              <a:t>d) pagamenti a, e per conto di, lavoratori dipendenti;</a:t>
            </a:r>
          </a:p>
          <a:p>
            <a:r>
              <a:rPr lang="it-IT" sz="900" i="1" dirty="0">
                <a:latin typeface="Book Antiqua" panose="02040602050305030304" pitchFamily="18" charset="0"/>
              </a:rPr>
              <a:t>e) [Eliminato]</a:t>
            </a:r>
          </a:p>
          <a:p>
            <a:r>
              <a:rPr lang="it-IT" sz="900" i="1" dirty="0">
                <a:latin typeface="Book Antiqua" panose="02040602050305030304" pitchFamily="18" charset="0"/>
              </a:rPr>
              <a:t>f) pagamenti o rimborsi di imposte sul reddito a meno che essi non possano essere specificatamente fatti rientrare nell'attività di finanziamento e di investimento; e</a:t>
            </a:r>
          </a:p>
          <a:p>
            <a:r>
              <a:rPr lang="it-IT" sz="900" i="1" dirty="0">
                <a:latin typeface="Book Antiqua" panose="02040602050305030304" pitchFamily="18" charset="0"/>
              </a:rPr>
              <a:t>g) incassi e pagamenti derivanti da contratti stipulati a scopo commerciale o di negoziazione.</a:t>
            </a:r>
            <a:endParaRPr lang="en-GB" sz="900" i="1" dirty="0">
              <a:latin typeface="Book Antiqua" panose="02040602050305030304" pitchFamily="18" charset="0"/>
            </a:endParaRPr>
          </a:p>
        </p:txBody>
      </p:sp>
      <p:sp>
        <p:nvSpPr>
          <p:cNvPr id="6" name="AutoShape 4"/>
          <p:cNvSpPr>
            <a:spLocks/>
          </p:cNvSpPr>
          <p:nvPr/>
        </p:nvSpPr>
        <p:spPr bwMode="auto">
          <a:xfrm>
            <a:off x="5048003" y="876933"/>
            <a:ext cx="140786" cy="1261340"/>
          </a:xfrm>
          <a:prstGeom prst="leftBrace">
            <a:avLst>
              <a:gd name="adj1" fmla="val 12603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500">
              <a:latin typeface="Book Antiqua" panose="02040602050305030304" pitchFamily="18" charset="0"/>
            </a:endParaRPr>
          </a:p>
        </p:txBody>
      </p:sp>
      <p:sp>
        <p:nvSpPr>
          <p:cNvPr id="8" name="Rettangolo 7"/>
          <p:cNvSpPr/>
          <p:nvPr/>
        </p:nvSpPr>
        <p:spPr>
          <a:xfrm>
            <a:off x="1610983" y="2801673"/>
            <a:ext cx="2018582" cy="1223412"/>
          </a:xfrm>
          <a:prstGeom prst="rect">
            <a:avLst/>
          </a:prstGeom>
        </p:spPr>
        <p:txBody>
          <a:bodyPr wrap="square">
            <a:spAutoFit/>
          </a:bodyPr>
          <a:lstStyle/>
          <a:p>
            <a:r>
              <a:rPr lang="it-IT" sz="1050" dirty="0">
                <a:latin typeface="Book Antiqua" panose="02040602050305030304" pitchFamily="18" charset="0"/>
              </a:rPr>
              <a:t>16 Soltanto i costi che danno luogo a un'attività rilevata nel prospetto della situazione patrimoniale-finanziaria sono classificabili come </a:t>
            </a:r>
            <a:r>
              <a:rPr lang="it-IT" sz="1050" b="1" dirty="0">
                <a:latin typeface="Book Antiqua" panose="02040602050305030304" pitchFamily="18" charset="0"/>
              </a:rPr>
              <a:t>attività di investimento</a:t>
            </a:r>
            <a:r>
              <a:rPr lang="it-IT" sz="1050" dirty="0">
                <a:latin typeface="Book Antiqua" panose="02040602050305030304" pitchFamily="18" charset="0"/>
              </a:rPr>
              <a:t>. Esempi:</a:t>
            </a:r>
          </a:p>
          <a:p>
            <a:endParaRPr lang="it-IT" sz="1050" dirty="0">
              <a:latin typeface="Book Antiqua" panose="02040602050305030304" pitchFamily="18" charset="0"/>
            </a:endParaRPr>
          </a:p>
        </p:txBody>
      </p:sp>
      <p:sp>
        <p:nvSpPr>
          <p:cNvPr id="9" name="Rettangolo 8"/>
          <p:cNvSpPr/>
          <p:nvPr/>
        </p:nvSpPr>
        <p:spPr>
          <a:xfrm>
            <a:off x="3601530" y="2160610"/>
            <a:ext cx="5542471" cy="2446824"/>
          </a:xfrm>
          <a:prstGeom prst="rect">
            <a:avLst/>
          </a:prstGeom>
        </p:spPr>
        <p:txBody>
          <a:bodyPr wrap="square">
            <a:spAutoFit/>
          </a:bodyPr>
          <a:lstStyle/>
          <a:p>
            <a:r>
              <a:rPr lang="it-IT" sz="900" i="1" dirty="0">
                <a:latin typeface="Book Antiqua" panose="02040602050305030304" pitchFamily="18" charset="0"/>
              </a:rPr>
              <a:t>a) pagamenti per acquistare immobili, impianti e macchinari, beni immateriali e altre attività a lungo termine. Questi pagamenti comprendono quelli relativi ai costi di sviluppo capitalizzati e a immobili, impianti e macchinari costruiti internamente;</a:t>
            </a:r>
          </a:p>
          <a:p>
            <a:r>
              <a:rPr lang="it-IT" sz="900" i="1" dirty="0">
                <a:latin typeface="Book Antiqua" panose="02040602050305030304" pitchFamily="18" charset="0"/>
              </a:rPr>
              <a:t>b) entrate dalla vendita di immobili, impianti e macchinari, attività immateriali e altre attività a lungo termine;</a:t>
            </a:r>
          </a:p>
          <a:p>
            <a:r>
              <a:rPr lang="it-IT" sz="900" i="1" dirty="0">
                <a:latin typeface="Book Antiqua" panose="02040602050305030304" pitchFamily="18" charset="0"/>
              </a:rPr>
              <a:t>c) pagamenti per l'acquisizione di strumenti rappresentativi di capitale o di debito di altre entità e partecipazioni in joint venture (diversi dai pagamenti per i titoli assimilati alle disponibilità liquide equivalenti o posseduti a scopo commerciale o di negoziazione);</a:t>
            </a:r>
          </a:p>
          <a:p>
            <a:r>
              <a:rPr lang="it-IT" sz="900" i="1" dirty="0">
                <a:latin typeface="Book Antiqua" panose="02040602050305030304" pitchFamily="18" charset="0"/>
              </a:rPr>
              <a:t>d) incassi dalla vendita di strumenti rappresentativi di capitale o di debito di altre entità e partecipazioni in joint venture (diverse dalle entrate per i titoli assimilati alle disponibilità liquide equivalenti o posseduti a scopo di negoziazione commerciale);</a:t>
            </a:r>
          </a:p>
          <a:p>
            <a:r>
              <a:rPr lang="it-IT" sz="900" i="1" dirty="0">
                <a:latin typeface="Book Antiqua" panose="02040602050305030304" pitchFamily="18" charset="0"/>
              </a:rPr>
              <a:t>e) anticipazioni e prestiti concessi a terzi (diversi da anticipazioni e prestiti concessi da un istituto finanziario);</a:t>
            </a:r>
          </a:p>
          <a:p>
            <a:r>
              <a:rPr lang="it-IT" sz="900" i="1" dirty="0">
                <a:latin typeface="Book Antiqua" panose="02040602050305030304" pitchFamily="18" charset="0"/>
              </a:rPr>
              <a:t>f) incassi derivanti dal rimborso di anticipazioni e prestiti concessi a terzi (diversi da anticipazioni e prestiti concessi da un istituto finanziario);</a:t>
            </a:r>
          </a:p>
          <a:p>
            <a:r>
              <a:rPr lang="it-IT" sz="900" i="1" dirty="0">
                <a:latin typeface="Book Antiqua" panose="02040602050305030304" pitchFamily="18" charset="0"/>
              </a:rPr>
              <a:t>g) pagamenti per contratti future, contratti </a:t>
            </a:r>
            <a:r>
              <a:rPr lang="it-IT" sz="900" i="1" dirty="0" err="1">
                <a:latin typeface="Book Antiqua" panose="02040602050305030304" pitchFamily="18" charset="0"/>
              </a:rPr>
              <a:t>forward</a:t>
            </a:r>
            <a:r>
              <a:rPr lang="it-IT" sz="900" i="1" dirty="0">
                <a:latin typeface="Book Antiqua" panose="02040602050305030304" pitchFamily="18" charset="0"/>
              </a:rPr>
              <a:t>, contratti di opzione e contratti swap eccetto quando i contratti sono posseduti a scopo commerciale o di negoziazione, o i pagamenti rientrano nell'attività di finanziamento; e</a:t>
            </a:r>
          </a:p>
          <a:p>
            <a:r>
              <a:rPr lang="it-IT" sz="900" i="1" dirty="0">
                <a:latin typeface="Book Antiqua" panose="02040602050305030304" pitchFamily="18" charset="0"/>
              </a:rPr>
              <a:t>h) incassi derivanti da contratti future, contratti </a:t>
            </a:r>
            <a:r>
              <a:rPr lang="it-IT" sz="900" i="1" dirty="0" err="1">
                <a:latin typeface="Book Antiqua" panose="02040602050305030304" pitchFamily="18" charset="0"/>
              </a:rPr>
              <a:t>forward</a:t>
            </a:r>
            <a:r>
              <a:rPr lang="it-IT" sz="900" i="1" dirty="0">
                <a:latin typeface="Book Antiqua" panose="02040602050305030304" pitchFamily="18" charset="0"/>
              </a:rPr>
              <a:t>, contratti di opzione e contratti swap eccetto quando i contratti sono posseduti a scopo commerciale o di negoziazione, o gli incassi rientrano nell'attività di finanziamento.</a:t>
            </a:r>
            <a:endParaRPr lang="en-GB" sz="900" i="1" dirty="0">
              <a:latin typeface="Book Antiqua" panose="02040602050305030304" pitchFamily="18" charset="0"/>
            </a:endParaRPr>
          </a:p>
        </p:txBody>
      </p:sp>
      <p:sp>
        <p:nvSpPr>
          <p:cNvPr id="10" name="AutoShape 4"/>
          <p:cNvSpPr>
            <a:spLocks/>
          </p:cNvSpPr>
          <p:nvPr/>
        </p:nvSpPr>
        <p:spPr bwMode="auto">
          <a:xfrm>
            <a:off x="3531136" y="2192678"/>
            <a:ext cx="162609" cy="2345895"/>
          </a:xfrm>
          <a:prstGeom prst="leftBrace">
            <a:avLst>
              <a:gd name="adj1" fmla="val 12603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500">
              <a:latin typeface="Book Antiqua" panose="02040602050305030304" pitchFamily="18" charset="0"/>
            </a:endParaRPr>
          </a:p>
        </p:txBody>
      </p:sp>
      <p:sp>
        <p:nvSpPr>
          <p:cNvPr id="11" name="Rettangolo 10"/>
          <p:cNvSpPr/>
          <p:nvPr/>
        </p:nvSpPr>
        <p:spPr>
          <a:xfrm>
            <a:off x="1692957" y="4632994"/>
            <a:ext cx="2483440" cy="1061829"/>
          </a:xfrm>
          <a:prstGeom prst="rect">
            <a:avLst/>
          </a:prstGeom>
        </p:spPr>
        <p:txBody>
          <a:bodyPr wrap="square">
            <a:spAutoFit/>
          </a:bodyPr>
          <a:lstStyle/>
          <a:p>
            <a:r>
              <a:rPr lang="it-IT" sz="1050" dirty="0">
                <a:latin typeface="Book Antiqua" panose="02040602050305030304" pitchFamily="18" charset="0"/>
              </a:rPr>
              <a:t>17 L'indicazione distinta dei flussi finanziari derivanti dalle </a:t>
            </a:r>
            <a:r>
              <a:rPr lang="it-IT" sz="1050" b="1" dirty="0">
                <a:latin typeface="Book Antiqua" panose="02040602050305030304" pitchFamily="18" charset="0"/>
              </a:rPr>
              <a:t>attività di finanziamento</a:t>
            </a:r>
            <a:r>
              <a:rPr lang="it-IT" sz="1050" dirty="0">
                <a:latin typeface="Book Antiqua" panose="02040602050305030304" pitchFamily="18" charset="0"/>
              </a:rPr>
              <a:t> è importante perché essa è utile nella previsione di richieste sui futuri flussi finanziari da parte di chi fornisce i capitali all'entità. Esempi:</a:t>
            </a:r>
            <a:endParaRPr lang="en-GB" sz="1050" dirty="0">
              <a:latin typeface="Book Antiqua" panose="02040602050305030304" pitchFamily="18" charset="0"/>
            </a:endParaRPr>
          </a:p>
        </p:txBody>
      </p:sp>
      <p:sp>
        <p:nvSpPr>
          <p:cNvPr id="12" name="AutoShape 4"/>
          <p:cNvSpPr>
            <a:spLocks/>
          </p:cNvSpPr>
          <p:nvPr/>
        </p:nvSpPr>
        <p:spPr bwMode="auto">
          <a:xfrm>
            <a:off x="4056571" y="4664799"/>
            <a:ext cx="140786" cy="984361"/>
          </a:xfrm>
          <a:prstGeom prst="leftBrace">
            <a:avLst>
              <a:gd name="adj1" fmla="val 12603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500">
              <a:latin typeface="Book Antiqua" panose="02040602050305030304" pitchFamily="18" charset="0"/>
            </a:endParaRPr>
          </a:p>
        </p:txBody>
      </p:sp>
      <p:sp>
        <p:nvSpPr>
          <p:cNvPr id="13" name="Rettangolo 12"/>
          <p:cNvSpPr/>
          <p:nvPr/>
        </p:nvSpPr>
        <p:spPr>
          <a:xfrm>
            <a:off x="4176397" y="4664798"/>
            <a:ext cx="4967603" cy="923330"/>
          </a:xfrm>
          <a:prstGeom prst="rect">
            <a:avLst/>
          </a:prstGeom>
        </p:spPr>
        <p:txBody>
          <a:bodyPr wrap="square">
            <a:spAutoFit/>
          </a:bodyPr>
          <a:lstStyle/>
          <a:p>
            <a:r>
              <a:rPr lang="it-IT" sz="900" i="1" dirty="0">
                <a:solidFill>
                  <a:srgbClr val="000000"/>
                </a:solidFill>
                <a:latin typeface="Book Antiqua" panose="02040602050305030304" pitchFamily="18" charset="0"/>
              </a:rPr>
              <a:t>a) incassi derivanti dall'emissione di azioni o altri strumenti rappresentativi di capitale;</a:t>
            </a:r>
            <a:br>
              <a:rPr lang="it-IT" sz="900" i="1" dirty="0">
                <a:latin typeface="Book Antiqua" panose="02040602050305030304" pitchFamily="18" charset="0"/>
              </a:rPr>
            </a:br>
            <a:r>
              <a:rPr lang="it-IT" sz="900" i="1" dirty="0">
                <a:solidFill>
                  <a:srgbClr val="000000"/>
                </a:solidFill>
                <a:latin typeface="Book Antiqua" panose="02040602050305030304" pitchFamily="18" charset="0"/>
              </a:rPr>
              <a:t>b) pagamenti ai soci per acquistare o liberare le azioni dell'entità;</a:t>
            </a:r>
            <a:br>
              <a:rPr lang="it-IT" sz="900" i="1" dirty="0">
                <a:latin typeface="Book Antiqua" panose="02040602050305030304" pitchFamily="18" charset="0"/>
              </a:rPr>
            </a:br>
            <a:r>
              <a:rPr lang="it-IT" sz="900" i="1" dirty="0">
                <a:solidFill>
                  <a:srgbClr val="000000"/>
                </a:solidFill>
                <a:latin typeface="Book Antiqua" panose="02040602050305030304" pitchFamily="18" charset="0"/>
              </a:rPr>
              <a:t>c) incassi derivanti dall'emissione di obbligazioni, prestiti, cambiali, titoli a reddito fisso, mutui e altri finanziamenti a breve o a lungo termine;</a:t>
            </a:r>
            <a:br>
              <a:rPr lang="it-IT" sz="900" i="1" dirty="0">
                <a:latin typeface="Book Antiqua" panose="02040602050305030304" pitchFamily="18" charset="0"/>
              </a:rPr>
            </a:br>
            <a:r>
              <a:rPr lang="it-IT" sz="900" i="1" dirty="0">
                <a:solidFill>
                  <a:srgbClr val="000000"/>
                </a:solidFill>
                <a:latin typeface="Book Antiqua" panose="02040602050305030304" pitchFamily="18" charset="0"/>
              </a:rPr>
              <a:t>d) rimborsi di prestiti; e</a:t>
            </a:r>
            <a:br>
              <a:rPr lang="it-IT" sz="900" i="1" dirty="0">
                <a:latin typeface="Book Antiqua" panose="02040602050305030304" pitchFamily="18" charset="0"/>
              </a:rPr>
            </a:br>
            <a:r>
              <a:rPr lang="it-IT" sz="900" i="1" dirty="0" err="1">
                <a:solidFill>
                  <a:srgbClr val="000000"/>
                </a:solidFill>
                <a:latin typeface="Book Antiqua" panose="02040602050305030304" pitchFamily="18" charset="0"/>
              </a:rPr>
              <a:t>e</a:t>
            </a:r>
            <a:r>
              <a:rPr lang="it-IT" sz="900" i="1" dirty="0">
                <a:solidFill>
                  <a:srgbClr val="000000"/>
                </a:solidFill>
                <a:latin typeface="Book Antiqua" panose="02040602050305030304" pitchFamily="18" charset="0"/>
              </a:rPr>
              <a:t>) pagamenti da parte del locatario per la riduzione della passività esistente relativa a un leasing.</a:t>
            </a:r>
            <a:endParaRPr lang="en-GB" sz="900" i="1" dirty="0">
              <a:latin typeface="Book Antiqua" panose="02040602050305030304" pitchFamily="18" charset="0"/>
            </a:endParaRPr>
          </a:p>
        </p:txBody>
      </p:sp>
      <p:sp>
        <p:nvSpPr>
          <p:cNvPr id="7" name="Segnaposto numero diapositiva 6"/>
          <p:cNvSpPr>
            <a:spLocks noGrp="1"/>
          </p:cNvSpPr>
          <p:nvPr>
            <p:ph type="sldNum" sz="quarter" idx="12"/>
          </p:nvPr>
        </p:nvSpPr>
        <p:spPr/>
        <p:txBody>
          <a:bodyPr/>
          <a:lstStyle/>
          <a:p>
            <a:pPr>
              <a:defRPr/>
            </a:pPr>
            <a:fld id="{25EDE6B3-14F1-4580-A8E8-70722D036275}" type="slidenum">
              <a:rPr lang="it-IT" altLang="en-US" smtClean="0"/>
              <a:pPr>
                <a:defRPr/>
              </a:pPr>
              <a:t>70</a:t>
            </a:fld>
            <a:endParaRPr lang="it-IT" altLang="en-US"/>
          </a:p>
        </p:txBody>
      </p:sp>
    </p:spTree>
    <p:extLst>
      <p:ext uri="{BB962C8B-B14F-4D97-AF65-F5344CB8AC3E}">
        <p14:creationId xmlns:p14="http://schemas.microsoft.com/office/powerpoint/2010/main" val="96998610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AD09267B-6F4F-4E82-BB62-AAAEA83C7C85}"/>
              </a:ext>
            </a:extLst>
          </p:cNvPr>
          <p:cNvSpPr txBox="1"/>
          <p:nvPr/>
        </p:nvSpPr>
        <p:spPr>
          <a:xfrm>
            <a:off x="467544" y="620688"/>
            <a:ext cx="8280920" cy="6247864"/>
          </a:xfrm>
          <a:prstGeom prst="rect">
            <a:avLst/>
          </a:prstGeom>
          <a:noFill/>
        </p:spPr>
        <p:txBody>
          <a:bodyPr wrap="square" rtlCol="0">
            <a:spAutoFit/>
          </a:bodyPr>
          <a:lstStyle/>
          <a:p>
            <a:pPr>
              <a:tabLst>
                <a:tab pos="269875" algn="l"/>
                <a:tab pos="6997700" algn="l"/>
              </a:tabLst>
            </a:pPr>
            <a:r>
              <a:rPr lang="it-IT" sz="1600" b="1" dirty="0">
                <a:latin typeface="Book Antiqua" panose="02040602050305030304" pitchFamily="18" charset="0"/>
              </a:rPr>
              <a:t>1.	Flussi della gestione operativa</a:t>
            </a:r>
            <a:r>
              <a:rPr lang="it-IT" sz="1400" dirty="0">
                <a:latin typeface="Book Antiqua" panose="02040602050305030304" pitchFamily="18" charset="0"/>
              </a:rPr>
              <a:t>
	Entrate da clienti	-
	Uscite a fornitori e dipendenti	=
	</a:t>
            </a:r>
            <a:r>
              <a:rPr lang="it-IT" sz="1400" i="1" dirty="0">
                <a:latin typeface="Book Antiqua" panose="02040602050305030304" pitchFamily="18" charset="0"/>
              </a:rPr>
              <a:t>Flusso da operazioni	-</a:t>
            </a:r>
            <a:r>
              <a:rPr lang="it-IT" sz="1400" dirty="0">
                <a:latin typeface="Book Antiqua" panose="02040602050305030304" pitchFamily="18" charset="0"/>
              </a:rPr>
              <a:t>
	Interessi pagati	-
	Imposte sul reddito pagate	=
	</a:t>
            </a:r>
            <a:r>
              <a:rPr lang="it-IT" sz="1400" i="1" dirty="0">
                <a:latin typeface="Book Antiqua" panose="02040602050305030304" pitchFamily="18" charset="0"/>
              </a:rPr>
              <a:t>Flusso ordinario	-</a:t>
            </a:r>
            <a:r>
              <a:rPr lang="it-IT" sz="1400" dirty="0">
                <a:latin typeface="Book Antiqua" panose="02040602050305030304" pitchFamily="18" charset="0"/>
              </a:rPr>
              <a:t>
	Entrate/Uscite da operazioni straordinarie	=
	</a:t>
            </a:r>
            <a:r>
              <a:rPr lang="it-IT" sz="1400" b="1" dirty="0">
                <a:latin typeface="Book Antiqua" panose="02040602050305030304" pitchFamily="18" charset="0"/>
              </a:rPr>
              <a:t>A) Flusso di disponibilità liquide derivanti da gestione operativa 
</a:t>
            </a:r>
            <a:r>
              <a:rPr lang="it-IT" sz="1600" b="1" dirty="0">
                <a:latin typeface="Book Antiqua" panose="02040602050305030304" pitchFamily="18" charset="0"/>
              </a:rPr>
              <a:t>2.	Flussi da gestione di investimento </a:t>
            </a:r>
            <a:r>
              <a:rPr lang="it-IT" sz="1400" dirty="0">
                <a:latin typeface="Book Antiqua" panose="02040602050305030304" pitchFamily="18" charset="0"/>
              </a:rPr>
              <a:t>
	Interessi riscossi	+
	Dividendi incassati 	-</a:t>
            </a:r>
          </a:p>
          <a:p>
            <a:pPr>
              <a:tabLst>
                <a:tab pos="269875" algn="l"/>
                <a:tab pos="6997700" algn="l"/>
              </a:tabLst>
            </a:pPr>
            <a:r>
              <a:rPr lang="it-IT" sz="1400" dirty="0">
                <a:latin typeface="Book Antiqua" panose="02040602050305030304" pitchFamily="18" charset="0"/>
              </a:rPr>
              <a:t>	Uscite per acquisizioni partecipazioni 	-
	Uscite per acquisizioni di immobili, impianti e macchinari 	+</a:t>
            </a:r>
          </a:p>
          <a:p>
            <a:pPr>
              <a:spcBef>
                <a:spcPts val="300"/>
              </a:spcBef>
              <a:tabLst>
                <a:tab pos="269875" algn="l"/>
                <a:tab pos="6997700" algn="l"/>
              </a:tabLst>
            </a:pPr>
            <a:r>
              <a:rPr lang="it-IT" sz="1400" dirty="0">
                <a:latin typeface="Book Antiqua" panose="02040602050305030304" pitchFamily="18" charset="0"/>
              </a:rPr>
              <a:t>	Entrate per cessioni di immobili, impianti e macchinari 	=
	</a:t>
            </a:r>
            <a:r>
              <a:rPr lang="it-IT" sz="1400" b="1" dirty="0">
                <a:latin typeface="Book Antiqua" panose="02040602050305030304" pitchFamily="18" charset="0"/>
              </a:rPr>
              <a:t>B) Flusso di disponibilità liquide derivanti da gestione investimenti
</a:t>
            </a:r>
            <a:r>
              <a:rPr lang="it-IT" sz="1600" b="1" dirty="0">
                <a:latin typeface="Book Antiqua" panose="02040602050305030304" pitchFamily="18" charset="0"/>
              </a:rPr>
              <a:t>3.	Flussi da gestione finanziaria</a:t>
            </a:r>
            <a:r>
              <a:rPr lang="it-IT" sz="1400" dirty="0">
                <a:latin typeface="Book Antiqua" panose="02040602050305030304" pitchFamily="18" charset="0"/>
              </a:rPr>
              <a:t>
	Incassi emissione nuove azioni	+
	Incassi finanziamenti a lungo termine	-
	Pagamenti per locazioni finanziarie	-
	Dividendi corrisposti	=
	</a:t>
            </a:r>
            <a:r>
              <a:rPr lang="it-IT" sz="1400" b="1" dirty="0">
                <a:latin typeface="Book Antiqua" panose="02040602050305030304" pitchFamily="18" charset="0"/>
              </a:rPr>
              <a:t>C)Flusso di disponibilità liquide derivante da gestioni finanziamenti </a:t>
            </a:r>
          </a:p>
          <a:p>
            <a:pPr>
              <a:spcBef>
                <a:spcPts val="300"/>
              </a:spcBef>
              <a:tabLst>
                <a:tab pos="269875" algn="l"/>
                <a:tab pos="6997700" algn="l"/>
              </a:tabLst>
            </a:pPr>
            <a:r>
              <a:rPr lang="it-IT" sz="1400" b="1" dirty="0">
                <a:latin typeface="Book Antiqua" panose="02040602050305030304" pitchFamily="18" charset="0"/>
              </a:rPr>
              <a:t>
Flusso di disponibilità liquide(A + B +C) +
Disponibilità liquide iniziali  =
Disponibilità liquide finali</a:t>
            </a:r>
            <a:endParaRPr lang="it-IT" sz="1400" dirty="0">
              <a:latin typeface="Book Antiqua" panose="02040602050305030304" pitchFamily="18" charset="0"/>
            </a:endParaRPr>
          </a:p>
        </p:txBody>
      </p:sp>
      <p:sp>
        <p:nvSpPr>
          <p:cNvPr id="7" name="CasellaDiTesto 6">
            <a:extLst>
              <a:ext uri="{FF2B5EF4-FFF2-40B4-BE49-F238E27FC236}">
                <a16:creationId xmlns:a16="http://schemas.microsoft.com/office/drawing/2014/main" id="{5BD1B65D-E7F8-412A-BA34-0679EE83707B}"/>
              </a:ext>
            </a:extLst>
          </p:cNvPr>
          <p:cNvSpPr txBox="1"/>
          <p:nvPr/>
        </p:nvSpPr>
        <p:spPr>
          <a:xfrm>
            <a:off x="467544" y="77312"/>
            <a:ext cx="4232249" cy="400110"/>
          </a:xfrm>
          <a:prstGeom prst="rect">
            <a:avLst/>
          </a:prstGeom>
          <a:noFill/>
        </p:spPr>
        <p:txBody>
          <a:bodyPr wrap="none" rtlCol="0">
            <a:spAutoFit/>
          </a:bodyPr>
          <a:lstStyle/>
          <a:p>
            <a:r>
              <a:rPr lang="it-IT" sz="2000" b="1" i="1" dirty="0">
                <a:solidFill>
                  <a:srgbClr val="2D2DB9"/>
                </a:solidFill>
                <a:latin typeface="Book Antiqua" panose="02040602050305030304" pitchFamily="18" charset="0"/>
              </a:rPr>
              <a:t>PROSPETTO METODO DIRETTO</a:t>
            </a:r>
          </a:p>
        </p:txBody>
      </p:sp>
    </p:spTree>
    <p:extLst>
      <p:ext uri="{BB962C8B-B14F-4D97-AF65-F5344CB8AC3E}">
        <p14:creationId xmlns:p14="http://schemas.microsoft.com/office/powerpoint/2010/main" val="256641444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72A39248-A470-46DE-8559-BE11ABED889A}"/>
              </a:ext>
            </a:extLst>
          </p:cNvPr>
          <p:cNvSpPr txBox="1"/>
          <p:nvPr/>
        </p:nvSpPr>
        <p:spPr>
          <a:xfrm>
            <a:off x="827584" y="1700808"/>
            <a:ext cx="6480720" cy="4031873"/>
          </a:xfrm>
          <a:prstGeom prst="rect">
            <a:avLst/>
          </a:prstGeom>
          <a:noFill/>
        </p:spPr>
        <p:txBody>
          <a:bodyPr wrap="square" rtlCol="0">
            <a:spAutoFit/>
          </a:bodyPr>
          <a:lstStyle/>
          <a:p>
            <a:pPr>
              <a:tabLst>
                <a:tab pos="269875" algn="l"/>
                <a:tab pos="6997700" algn="l"/>
              </a:tabLst>
            </a:pPr>
            <a:r>
              <a:rPr lang="it-IT" sz="1600" dirty="0">
                <a:latin typeface="Book Antiqua" panose="02040602050305030304" pitchFamily="18" charset="0"/>
              </a:rPr>
              <a:t>Utile lordo
+	Ammortamenti 
+	Perdite su cambi
-	Proventi/oneri da investimenti (per competenza, non per cassa)
+	Interessi passivi (per competenza, non per cassa)</a:t>
            </a:r>
          </a:p>
          <a:p>
            <a:pPr>
              <a:tabLst>
                <a:tab pos="269875" algn="l"/>
                <a:tab pos="6997700" algn="l"/>
              </a:tabLst>
            </a:pPr>
            <a:r>
              <a:rPr lang="it-IT" sz="1600" dirty="0">
                <a:latin typeface="Book Antiqua" panose="02040602050305030304" pitchFamily="18" charset="0"/>
              </a:rPr>
              <a:t>
-	Aumento crediti commerciali
+	Riduzioni rimanenze </a:t>
            </a:r>
          </a:p>
          <a:p>
            <a:pPr>
              <a:tabLst>
                <a:tab pos="269875" algn="l"/>
                <a:tab pos="6997700" algn="l"/>
              </a:tabLst>
            </a:pPr>
            <a:r>
              <a:rPr lang="it-IT" sz="1600" dirty="0">
                <a:latin typeface="Book Antiqua" panose="02040602050305030304" pitchFamily="18" charset="0"/>
              </a:rPr>
              <a:t>-    Riduzione debiti commerciali =</a:t>
            </a:r>
          </a:p>
          <a:p>
            <a:pPr>
              <a:tabLst>
                <a:tab pos="269875" algn="l"/>
                <a:tab pos="6997700" algn="l"/>
              </a:tabLst>
            </a:pPr>
            <a:endParaRPr lang="it-IT" sz="1600" b="1" dirty="0">
              <a:latin typeface="Book Antiqua" panose="02040602050305030304" pitchFamily="18" charset="0"/>
            </a:endParaRPr>
          </a:p>
          <a:p>
            <a:pPr>
              <a:tabLst>
                <a:tab pos="269875" algn="l"/>
                <a:tab pos="6997700" algn="l"/>
              </a:tabLst>
            </a:pPr>
            <a:r>
              <a:rPr lang="it-IT" sz="1600" b="1" dirty="0">
                <a:latin typeface="Book Antiqua" panose="02040602050305030304" pitchFamily="18" charset="0"/>
              </a:rPr>
              <a:t>Flusso operativo lordo di cassa</a:t>
            </a:r>
          </a:p>
          <a:p>
            <a:pPr>
              <a:tabLst>
                <a:tab pos="269875" algn="l"/>
                <a:tab pos="6997700" algn="l"/>
              </a:tabLst>
            </a:pPr>
            <a:r>
              <a:rPr lang="it-IT" sz="1600" dirty="0">
                <a:latin typeface="Book Antiqua" panose="02040602050305030304" pitchFamily="18" charset="0"/>
              </a:rPr>
              <a:t>
-	Interessi pagati (per cassa)</a:t>
            </a:r>
          </a:p>
          <a:p>
            <a:pPr>
              <a:tabLst>
                <a:tab pos="269875" algn="l"/>
                <a:tab pos="6997700" algn="l"/>
              </a:tabLst>
            </a:pPr>
            <a:r>
              <a:rPr lang="it-IT" sz="1600" dirty="0">
                <a:latin typeface="Book Antiqua" panose="02040602050305030304" pitchFamily="18" charset="0"/>
              </a:rPr>
              <a:t>-	Imposte sul reddito (per cassa) </a:t>
            </a:r>
          </a:p>
          <a:p>
            <a:pPr>
              <a:tabLst>
                <a:tab pos="269875" algn="l"/>
                <a:tab pos="6997700" algn="l"/>
              </a:tabLst>
            </a:pPr>
            <a:r>
              <a:rPr lang="it-IT" sz="1600" dirty="0">
                <a:latin typeface="Book Antiqua" panose="02040602050305030304" pitchFamily="18" charset="0"/>
              </a:rPr>
              <a:t>
</a:t>
            </a:r>
            <a:r>
              <a:rPr lang="it-IT" sz="1600" b="1" dirty="0">
                <a:latin typeface="Book Antiqua" panose="02040602050305030304" pitchFamily="18" charset="0"/>
              </a:rPr>
              <a:t>Flusso operativo netto di cassa </a:t>
            </a:r>
          </a:p>
        </p:txBody>
      </p:sp>
      <p:sp>
        <p:nvSpPr>
          <p:cNvPr id="3" name="CasellaDiTesto 2">
            <a:extLst>
              <a:ext uri="{FF2B5EF4-FFF2-40B4-BE49-F238E27FC236}">
                <a16:creationId xmlns:a16="http://schemas.microsoft.com/office/drawing/2014/main" id="{ED9BA8EB-8F7B-4947-8D2C-D3CA30DCF027}"/>
              </a:ext>
            </a:extLst>
          </p:cNvPr>
          <p:cNvSpPr txBox="1"/>
          <p:nvPr/>
        </p:nvSpPr>
        <p:spPr>
          <a:xfrm>
            <a:off x="107504" y="269406"/>
            <a:ext cx="8756578" cy="830997"/>
          </a:xfrm>
          <a:prstGeom prst="rect">
            <a:avLst/>
          </a:prstGeom>
          <a:noFill/>
        </p:spPr>
        <p:txBody>
          <a:bodyPr wrap="square" rtlCol="0">
            <a:spAutoFit/>
          </a:bodyPr>
          <a:lstStyle/>
          <a:p>
            <a:pPr algn="ctr"/>
            <a:r>
              <a:rPr lang="it-IT" sz="2400" b="1" i="1" dirty="0">
                <a:solidFill>
                  <a:srgbClr val="2D2DB9"/>
                </a:solidFill>
                <a:latin typeface="Book Antiqua" panose="02040602050305030304" pitchFamily="18" charset="0"/>
              </a:rPr>
              <a:t>PROSPETTO DEL FLUSSO DI CASSA OPERATIVO (METODO INDIRETTO)</a:t>
            </a:r>
          </a:p>
        </p:txBody>
      </p:sp>
    </p:spTree>
    <p:extLst>
      <p:ext uri="{BB962C8B-B14F-4D97-AF65-F5344CB8AC3E}">
        <p14:creationId xmlns:p14="http://schemas.microsoft.com/office/powerpoint/2010/main" val="173127524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9FDDCDD-0F40-6811-34EB-43CB8AB7197F}"/>
              </a:ext>
            </a:extLst>
          </p:cNvPr>
          <p:cNvPicPr>
            <a:picLocks noChangeAspect="1"/>
          </p:cNvPicPr>
          <p:nvPr/>
        </p:nvPicPr>
        <p:blipFill>
          <a:blip r:embed="rId2"/>
          <a:stretch>
            <a:fillRect/>
          </a:stretch>
        </p:blipFill>
        <p:spPr>
          <a:xfrm>
            <a:off x="2176445" y="180951"/>
            <a:ext cx="4791110" cy="6496097"/>
          </a:xfrm>
          <a:prstGeom prst="rect">
            <a:avLst/>
          </a:prstGeom>
        </p:spPr>
      </p:pic>
    </p:spTree>
    <p:extLst>
      <p:ext uri="{BB962C8B-B14F-4D97-AF65-F5344CB8AC3E}">
        <p14:creationId xmlns:p14="http://schemas.microsoft.com/office/powerpoint/2010/main" val="193099005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1170385" y="2710137"/>
            <a:ext cx="1727597" cy="102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r>
              <a:rPr lang="it-IT" altLang="en-US" sz="1500" dirty="0">
                <a:latin typeface="Book Antiqua" panose="02040602050305030304" pitchFamily="18" charset="0"/>
              </a:rPr>
              <a:t>Prospetto delle variazioni di  P.N.  </a:t>
            </a:r>
            <a:br>
              <a:rPr lang="it-IT" altLang="en-US" sz="1500" dirty="0">
                <a:latin typeface="Book Antiqua" panose="02040602050305030304" pitchFamily="18" charset="0"/>
              </a:rPr>
            </a:br>
            <a:r>
              <a:rPr lang="it-IT" altLang="en-US" sz="1500" dirty="0">
                <a:latin typeface="Book Antiqua" panose="02040602050305030304" pitchFamily="18" charset="0"/>
              </a:rPr>
              <a:t>(contenuto minimo) IAS 1</a:t>
            </a:r>
          </a:p>
        </p:txBody>
      </p:sp>
      <p:sp>
        <p:nvSpPr>
          <p:cNvPr id="70659" name="AutoShape 4"/>
          <p:cNvSpPr>
            <a:spLocks/>
          </p:cNvSpPr>
          <p:nvPr/>
        </p:nvSpPr>
        <p:spPr bwMode="auto">
          <a:xfrm>
            <a:off x="2627711" y="857250"/>
            <a:ext cx="378619" cy="4878238"/>
          </a:xfrm>
          <a:prstGeom prst="leftBrace">
            <a:avLst>
              <a:gd name="adj1" fmla="val 11320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endParaRPr lang="en-US" altLang="en-US" sz="1500">
              <a:latin typeface="Book Antiqua" panose="02040602050305030304" pitchFamily="18" charset="0"/>
            </a:endParaRPr>
          </a:p>
        </p:txBody>
      </p:sp>
      <p:sp>
        <p:nvSpPr>
          <p:cNvPr id="70660" name="Rectangle 6"/>
          <p:cNvSpPr>
            <a:spLocks noChangeArrowheads="1"/>
          </p:cNvSpPr>
          <p:nvPr/>
        </p:nvSpPr>
        <p:spPr bwMode="auto">
          <a:xfrm>
            <a:off x="2857500" y="902494"/>
            <a:ext cx="5143500" cy="4939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spcBef>
                <a:spcPct val="0"/>
              </a:spcBef>
              <a:buFontTx/>
              <a:buNone/>
            </a:pPr>
            <a:r>
              <a:rPr lang="it-IT" altLang="en-US" sz="1500" dirty="0">
                <a:latin typeface="Book Antiqua" panose="02040602050305030304" pitchFamily="18" charset="0"/>
              </a:rPr>
              <a:t>(a) utile o perdita netta dell'esercizio;</a:t>
            </a:r>
          </a:p>
          <a:p>
            <a:pPr>
              <a:spcBef>
                <a:spcPct val="0"/>
              </a:spcBef>
              <a:buFontTx/>
              <a:buNone/>
            </a:pPr>
            <a:r>
              <a:rPr lang="it-IT" altLang="en-US" sz="1500" dirty="0">
                <a:latin typeface="Book Antiqua" panose="02040602050305030304" pitchFamily="18" charset="0"/>
              </a:rPr>
              <a:t>(b) voci di ricavo e costo, provento od onere che,   </a:t>
            </a:r>
          </a:p>
          <a:p>
            <a:pPr>
              <a:spcBef>
                <a:spcPct val="0"/>
              </a:spcBef>
              <a:buFontTx/>
              <a:buNone/>
            </a:pPr>
            <a:r>
              <a:rPr lang="it-IT" altLang="en-US" sz="1500" dirty="0">
                <a:latin typeface="Book Antiqua" panose="02040602050305030304" pitchFamily="18" charset="0"/>
              </a:rPr>
              <a:t>       come richiesto da altri Principi, sono  imputate   </a:t>
            </a:r>
          </a:p>
          <a:p>
            <a:pPr>
              <a:spcBef>
                <a:spcPct val="0"/>
              </a:spcBef>
              <a:buFontTx/>
              <a:buNone/>
            </a:pPr>
            <a:r>
              <a:rPr lang="it-IT" altLang="en-US" sz="1500" dirty="0">
                <a:latin typeface="Book Antiqua" panose="02040602050305030304" pitchFamily="18" charset="0"/>
              </a:rPr>
              <a:t>       direttamente a patrimonio netto </a:t>
            </a:r>
          </a:p>
          <a:p>
            <a:pPr>
              <a:spcBef>
                <a:spcPct val="0"/>
              </a:spcBef>
              <a:buFontTx/>
              <a:buNone/>
            </a:pPr>
            <a:r>
              <a:rPr lang="it-IT" altLang="en-US" sz="1500" dirty="0">
                <a:latin typeface="Book Antiqua" panose="02040602050305030304" pitchFamily="18" charset="0"/>
              </a:rPr>
              <a:t>(c) effetto complessivo dei cambiamenti di principi </a:t>
            </a:r>
          </a:p>
          <a:p>
            <a:pPr>
              <a:spcBef>
                <a:spcPct val="0"/>
              </a:spcBef>
              <a:buFontTx/>
              <a:buNone/>
            </a:pPr>
            <a:r>
              <a:rPr lang="it-IT" altLang="en-US" sz="1500" dirty="0">
                <a:latin typeface="Book Antiqua" panose="02040602050305030304" pitchFamily="18" charset="0"/>
              </a:rPr>
              <a:t>      contabili e la correzione di errori determinanti   </a:t>
            </a:r>
          </a:p>
          <a:p>
            <a:pPr>
              <a:spcBef>
                <a:spcPct val="0"/>
              </a:spcBef>
              <a:buFontTx/>
              <a:buNone/>
            </a:pPr>
            <a:r>
              <a:rPr lang="it-IT" altLang="en-US" sz="1500" dirty="0">
                <a:latin typeface="Book Antiqua" panose="02040602050305030304" pitchFamily="18" charset="0"/>
              </a:rPr>
              <a:t>      trattati secondo quanto richiesto dal trattamento </a:t>
            </a:r>
          </a:p>
          <a:p>
            <a:pPr>
              <a:spcBef>
                <a:spcPct val="0"/>
              </a:spcBef>
              <a:buFontTx/>
              <a:buNone/>
            </a:pPr>
            <a:r>
              <a:rPr lang="it-IT" altLang="en-US" sz="1500" dirty="0">
                <a:latin typeface="Book Antiqua" panose="02040602050305030304" pitchFamily="18" charset="0"/>
              </a:rPr>
              <a:t>      contabile di riferimento dello IAS 8.</a:t>
            </a:r>
          </a:p>
          <a:p>
            <a:pPr>
              <a:spcBef>
                <a:spcPct val="0"/>
              </a:spcBef>
              <a:buFontTx/>
              <a:buNone/>
            </a:pPr>
            <a:r>
              <a:rPr lang="it-IT" altLang="en-US" sz="1500" dirty="0">
                <a:latin typeface="Book Antiqua" panose="02040602050305030304" pitchFamily="18" charset="0"/>
              </a:rPr>
              <a:t>(d*) operazioni sul capitale con i soci e distribuzioni </a:t>
            </a:r>
          </a:p>
          <a:p>
            <a:pPr>
              <a:spcBef>
                <a:spcPct val="0"/>
              </a:spcBef>
              <a:buFontTx/>
              <a:buNone/>
            </a:pPr>
            <a:r>
              <a:rPr lang="it-IT" altLang="en-US" sz="1500" dirty="0">
                <a:latin typeface="Book Antiqua" panose="02040602050305030304" pitchFamily="18" charset="0"/>
              </a:rPr>
              <a:t>       di capitale agli azionisti;</a:t>
            </a:r>
          </a:p>
          <a:p>
            <a:pPr>
              <a:spcBef>
                <a:spcPct val="0"/>
              </a:spcBef>
              <a:buFontTx/>
              <a:buNone/>
            </a:pPr>
            <a:r>
              <a:rPr lang="it-IT" altLang="en-US" sz="1500" dirty="0">
                <a:latin typeface="Book Antiqua" panose="02040602050305030304" pitchFamily="18" charset="0"/>
              </a:rPr>
              <a:t>(e*) saldo degli utili o perdite accumulati all'inizio, </a:t>
            </a:r>
          </a:p>
          <a:p>
            <a:pPr>
              <a:spcBef>
                <a:spcPct val="0"/>
              </a:spcBef>
              <a:buFontTx/>
              <a:buNone/>
            </a:pPr>
            <a:r>
              <a:rPr lang="it-IT" altLang="en-US" sz="1500" dirty="0">
                <a:latin typeface="Book Antiqua" panose="02040602050305030304" pitchFamily="18" charset="0"/>
              </a:rPr>
              <a:t>       durante e alla data di riferimento del bilancio;</a:t>
            </a:r>
          </a:p>
          <a:p>
            <a:pPr>
              <a:spcBef>
                <a:spcPct val="0"/>
              </a:spcBef>
              <a:buFontTx/>
              <a:buNone/>
            </a:pPr>
            <a:r>
              <a:rPr lang="it-IT" altLang="en-US" sz="1500" dirty="0">
                <a:latin typeface="Book Antiqua" panose="02040602050305030304" pitchFamily="18" charset="0"/>
              </a:rPr>
              <a:t>(f*) una riconciliazione tra il valore contabile di </a:t>
            </a:r>
          </a:p>
          <a:p>
            <a:pPr>
              <a:spcBef>
                <a:spcPct val="0"/>
              </a:spcBef>
              <a:buFontTx/>
              <a:buNone/>
            </a:pPr>
            <a:r>
              <a:rPr lang="it-IT" altLang="en-US" sz="1500" dirty="0">
                <a:latin typeface="Book Antiqua" panose="02040602050305030304" pitchFamily="18" charset="0"/>
              </a:rPr>
              <a:t>       ciascuna classe di azioni, della riserva </a:t>
            </a:r>
          </a:p>
          <a:p>
            <a:pPr>
              <a:spcBef>
                <a:spcPct val="0"/>
              </a:spcBef>
              <a:buFontTx/>
              <a:buNone/>
            </a:pPr>
            <a:r>
              <a:rPr lang="it-IT" altLang="en-US" sz="1500" dirty="0">
                <a:latin typeface="Book Antiqua" panose="02040602050305030304" pitchFamily="18" charset="0"/>
              </a:rPr>
              <a:t>       sovrapprezzo azioni e di ciascuna riserva </a:t>
            </a:r>
          </a:p>
          <a:p>
            <a:pPr>
              <a:spcBef>
                <a:spcPct val="0"/>
              </a:spcBef>
              <a:buFontTx/>
              <a:buNone/>
            </a:pPr>
            <a:r>
              <a:rPr lang="it-IT" altLang="en-US" sz="1500" dirty="0">
                <a:latin typeface="Book Antiqua" panose="02040602050305030304" pitchFamily="18" charset="0"/>
              </a:rPr>
              <a:t>       all'inizio e al termine dell'esercizio, evidenziando </a:t>
            </a:r>
          </a:p>
          <a:p>
            <a:pPr>
              <a:spcBef>
                <a:spcPct val="0"/>
              </a:spcBef>
              <a:buFontTx/>
              <a:buNone/>
            </a:pPr>
            <a:r>
              <a:rPr lang="it-IT" altLang="en-US" sz="1500" dirty="0">
                <a:latin typeface="Book Antiqua" panose="02040602050305030304" pitchFamily="18" charset="0"/>
              </a:rPr>
              <a:t>      distintamente ogni movimento.</a:t>
            </a:r>
          </a:p>
          <a:p>
            <a:pPr>
              <a:spcBef>
                <a:spcPct val="0"/>
              </a:spcBef>
              <a:buFontTx/>
              <a:buNone/>
            </a:pPr>
            <a:endParaRPr lang="it-IT" altLang="en-US" sz="1500" dirty="0">
              <a:latin typeface="Book Antiqua" panose="02040602050305030304" pitchFamily="18" charset="0"/>
            </a:endParaRPr>
          </a:p>
          <a:p>
            <a:pPr>
              <a:spcBef>
                <a:spcPct val="0"/>
              </a:spcBef>
              <a:buFontTx/>
              <a:buNone/>
            </a:pPr>
            <a:endParaRPr lang="it-IT" altLang="en-US" sz="1500" dirty="0">
              <a:latin typeface="Book Antiqua" panose="02040602050305030304" pitchFamily="18" charset="0"/>
            </a:endParaRPr>
          </a:p>
          <a:p>
            <a:pPr>
              <a:spcBef>
                <a:spcPct val="0"/>
              </a:spcBef>
              <a:buFontTx/>
              <a:buNone/>
            </a:pPr>
            <a:r>
              <a:rPr lang="it-IT" altLang="en-US" sz="1500" dirty="0">
                <a:latin typeface="Book Antiqua" panose="02040602050305030304" pitchFamily="18" charset="0"/>
              </a:rPr>
              <a:t>(*) Tali voci possono anche essere indicate in un prospetto </a:t>
            </a:r>
          </a:p>
          <a:p>
            <a:pPr>
              <a:spcBef>
                <a:spcPct val="0"/>
              </a:spcBef>
              <a:buFontTx/>
              <a:buNone/>
            </a:pPr>
            <a:r>
              <a:rPr lang="it-IT" altLang="en-US" sz="1500" dirty="0">
                <a:latin typeface="Book Antiqua" panose="02040602050305030304" pitchFamily="18" charset="0"/>
              </a:rPr>
              <a:t>      separato</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74</a:t>
            </a:fld>
            <a:endParaRPr lang="it-IT" altLang="en-US"/>
          </a:p>
        </p:txBody>
      </p:sp>
    </p:spTree>
    <p:extLst>
      <p:ext uri="{BB962C8B-B14F-4D97-AF65-F5344CB8AC3E}">
        <p14:creationId xmlns:p14="http://schemas.microsoft.com/office/powerpoint/2010/main" val="9425402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C71B3C-677C-2967-BFCD-417616F0E05D}"/>
              </a:ext>
            </a:extLst>
          </p:cNvPr>
          <p:cNvPicPr>
            <a:picLocks noChangeAspect="1"/>
          </p:cNvPicPr>
          <p:nvPr/>
        </p:nvPicPr>
        <p:blipFill>
          <a:blip r:embed="rId2"/>
          <a:stretch>
            <a:fillRect/>
          </a:stretch>
        </p:blipFill>
        <p:spPr>
          <a:xfrm>
            <a:off x="1885930" y="847706"/>
            <a:ext cx="5372139" cy="5162588"/>
          </a:xfrm>
          <a:prstGeom prst="rect">
            <a:avLst/>
          </a:prstGeom>
        </p:spPr>
      </p:pic>
    </p:spTree>
    <p:extLst>
      <p:ext uri="{BB962C8B-B14F-4D97-AF65-F5344CB8AC3E}">
        <p14:creationId xmlns:p14="http://schemas.microsoft.com/office/powerpoint/2010/main" val="63652538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ChangeArrowheads="1"/>
          </p:cNvSpPr>
          <p:nvPr/>
        </p:nvSpPr>
        <p:spPr bwMode="auto">
          <a:xfrm>
            <a:off x="1170385" y="2888457"/>
            <a:ext cx="1727597" cy="102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dirty="0"/>
              <a:t>Note al bilancio</a:t>
            </a:r>
            <a:br>
              <a:rPr lang="it-IT" altLang="en-US" sz="1800" dirty="0"/>
            </a:br>
            <a:r>
              <a:rPr lang="it-IT" altLang="en-US" sz="1800" dirty="0"/>
              <a:t>(finalità)</a:t>
            </a:r>
            <a:br>
              <a:rPr lang="it-IT" altLang="en-US" sz="1800" dirty="0"/>
            </a:br>
            <a:r>
              <a:rPr lang="it-IT" altLang="en-US" sz="1800" dirty="0"/>
              <a:t>IAS 1</a:t>
            </a:r>
          </a:p>
        </p:txBody>
      </p:sp>
      <p:sp>
        <p:nvSpPr>
          <p:cNvPr id="71683" name="AutoShape 4"/>
          <p:cNvSpPr>
            <a:spLocks/>
          </p:cNvSpPr>
          <p:nvPr/>
        </p:nvSpPr>
        <p:spPr bwMode="auto">
          <a:xfrm>
            <a:off x="2843214" y="1431133"/>
            <a:ext cx="378619" cy="3888581"/>
          </a:xfrm>
          <a:prstGeom prst="leftBrace">
            <a:avLst>
              <a:gd name="adj1" fmla="val 8558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350"/>
          </a:p>
        </p:txBody>
      </p:sp>
      <p:sp>
        <p:nvSpPr>
          <p:cNvPr id="71684" name="Rectangle 5"/>
          <p:cNvSpPr>
            <a:spLocks noChangeArrowheads="1"/>
          </p:cNvSpPr>
          <p:nvPr/>
        </p:nvSpPr>
        <p:spPr bwMode="auto">
          <a:xfrm>
            <a:off x="3006329" y="1644255"/>
            <a:ext cx="4685109"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AutoNum type="alphaLcParenBoth"/>
            </a:pPr>
            <a:r>
              <a:rPr lang="it-IT" altLang="en-US" sz="1800" dirty="0"/>
              <a:t> informare sui principi di redazione del   </a:t>
            </a:r>
          </a:p>
          <a:p>
            <a:pPr eaLnBrk="1" hangingPunct="1">
              <a:spcBef>
                <a:spcPct val="0"/>
              </a:spcBef>
              <a:buFontTx/>
              <a:buNone/>
            </a:pPr>
            <a:r>
              <a:rPr lang="it-IT" altLang="en-US" sz="1800" dirty="0"/>
              <a:t>      bilancio e sugli specifici principi contabili    </a:t>
            </a:r>
          </a:p>
          <a:p>
            <a:pPr eaLnBrk="1" hangingPunct="1">
              <a:spcBef>
                <a:spcPct val="0"/>
              </a:spcBef>
              <a:buFontTx/>
              <a:buNone/>
            </a:pPr>
            <a:r>
              <a:rPr lang="it-IT" altLang="en-US" sz="1800" dirty="0"/>
              <a:t>      scelti e applicati per operazioni e</a:t>
            </a:r>
          </a:p>
          <a:p>
            <a:pPr eaLnBrk="1" hangingPunct="1">
              <a:spcBef>
                <a:spcPct val="0"/>
              </a:spcBef>
              <a:buFontTx/>
              <a:buNone/>
            </a:pPr>
            <a:r>
              <a:rPr lang="it-IT" altLang="en-US" sz="1800" dirty="0"/>
              <a:t>      fatti significativi;</a:t>
            </a:r>
          </a:p>
          <a:p>
            <a:pPr eaLnBrk="1" hangingPunct="1">
              <a:spcBef>
                <a:spcPct val="0"/>
              </a:spcBef>
              <a:buFontTx/>
              <a:buNone/>
            </a:pPr>
            <a:r>
              <a:rPr lang="it-IT" altLang="en-US" sz="1800" dirty="0"/>
              <a:t>(b) fornire l'informativa richiesta dai Principi   </a:t>
            </a:r>
          </a:p>
          <a:p>
            <a:pPr eaLnBrk="1" hangingPunct="1">
              <a:spcBef>
                <a:spcPct val="0"/>
              </a:spcBef>
              <a:buFontTx/>
              <a:buNone/>
            </a:pPr>
            <a:r>
              <a:rPr lang="it-IT" altLang="en-US" sz="1800" dirty="0"/>
              <a:t>      contabili internazionali non esposta in   </a:t>
            </a:r>
          </a:p>
          <a:p>
            <a:pPr eaLnBrk="1" hangingPunct="1">
              <a:spcBef>
                <a:spcPct val="0"/>
              </a:spcBef>
              <a:buFontTx/>
              <a:buNone/>
            </a:pPr>
            <a:r>
              <a:rPr lang="it-IT" altLang="en-US" sz="1800" dirty="0"/>
              <a:t>      altre parti del bilancio; e</a:t>
            </a:r>
          </a:p>
          <a:p>
            <a:pPr eaLnBrk="1" hangingPunct="1">
              <a:spcBef>
                <a:spcPct val="0"/>
              </a:spcBef>
              <a:buFontTx/>
              <a:buNone/>
            </a:pPr>
            <a:r>
              <a:rPr lang="it-IT" altLang="en-US" sz="1800" dirty="0"/>
              <a:t>(c) fornire l'ulteriore informativa che non è   </a:t>
            </a:r>
          </a:p>
          <a:p>
            <a:pPr eaLnBrk="1" hangingPunct="1">
              <a:spcBef>
                <a:spcPct val="0"/>
              </a:spcBef>
              <a:buFontTx/>
              <a:buNone/>
            </a:pPr>
            <a:r>
              <a:rPr lang="it-IT" altLang="en-US" sz="1800" dirty="0"/>
              <a:t>      esposta nei prospetti del bilancio, ma   che è necessaria per fornire una</a:t>
            </a:r>
          </a:p>
          <a:p>
            <a:pPr eaLnBrk="1" hangingPunct="1">
              <a:spcBef>
                <a:spcPct val="0"/>
              </a:spcBef>
              <a:buFontTx/>
              <a:buNone/>
            </a:pPr>
            <a:r>
              <a:rPr lang="it-IT" altLang="en-US" sz="1800" dirty="0"/>
              <a:t>      presentazione attendibile</a:t>
            </a:r>
          </a:p>
        </p:txBody>
      </p:sp>
      <p:sp>
        <p:nvSpPr>
          <p:cNvPr id="2" name="Segnaposto numero diapositiva 1"/>
          <p:cNvSpPr>
            <a:spLocks noGrp="1"/>
          </p:cNvSpPr>
          <p:nvPr>
            <p:ph type="sldNum" sz="quarter" idx="12"/>
          </p:nvPr>
        </p:nvSpPr>
        <p:spPr/>
        <p:txBody>
          <a:bodyPr/>
          <a:lstStyle/>
          <a:p>
            <a:pPr>
              <a:defRPr/>
            </a:pPr>
            <a:fld id="{25EDE6B3-14F1-4580-A8E8-70722D036275}" type="slidenum">
              <a:rPr lang="it-IT" altLang="en-US" smtClean="0"/>
              <a:pPr>
                <a:defRPr/>
              </a:pPr>
              <a:t>76</a:t>
            </a:fld>
            <a:endParaRPr lang="it-IT" altLang="en-US"/>
          </a:p>
        </p:txBody>
      </p:sp>
    </p:spTree>
    <p:extLst>
      <p:ext uri="{BB962C8B-B14F-4D97-AF65-F5344CB8AC3E}">
        <p14:creationId xmlns:p14="http://schemas.microsoft.com/office/powerpoint/2010/main" val="75565316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36513" y="2708275"/>
            <a:ext cx="23034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400" dirty="0">
                <a:latin typeface="Book Antiqua" panose="02040602050305030304" pitchFamily="18" charset="0"/>
              </a:rPr>
              <a:t>L’informativa sulle parti correlate (IAS 24)</a:t>
            </a:r>
          </a:p>
        </p:txBody>
      </p:sp>
      <p:sp>
        <p:nvSpPr>
          <p:cNvPr id="75779" name="AutoShape 4"/>
          <p:cNvSpPr>
            <a:spLocks/>
          </p:cNvSpPr>
          <p:nvPr/>
        </p:nvSpPr>
        <p:spPr bwMode="auto">
          <a:xfrm>
            <a:off x="2156586" y="420293"/>
            <a:ext cx="434215" cy="6381328"/>
          </a:xfrm>
          <a:prstGeom prst="leftBrace">
            <a:avLst>
              <a:gd name="adj1" fmla="val 8558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75780" name="Rectangle 5"/>
          <p:cNvSpPr>
            <a:spLocks noChangeArrowheads="1"/>
          </p:cNvSpPr>
          <p:nvPr/>
        </p:nvSpPr>
        <p:spPr bwMode="auto">
          <a:xfrm>
            <a:off x="2581065" y="363915"/>
            <a:ext cx="6246812" cy="6494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eaLnBrk="1" hangingPunct="1"/>
            <a:r>
              <a:rPr lang="it-IT" altLang="en-US" sz="1600" dirty="0">
                <a:latin typeface="Book Antiqua" panose="02040602050305030304" pitchFamily="18" charset="0"/>
              </a:rPr>
              <a:t> Per parti correlate si intendono</a:t>
            </a:r>
          </a:p>
          <a:p>
            <a:pPr marL="285750" indent="-285750" eaLnBrk="1" hangingPunct="1">
              <a:buFontTx/>
              <a:buChar char="-"/>
            </a:pPr>
            <a:r>
              <a:rPr lang="it-IT" altLang="en-US" sz="1600" dirty="0">
                <a:latin typeface="Book Antiqua" panose="02040602050305030304" pitchFamily="18" charset="0"/>
              </a:rPr>
              <a:t>i soggetti (persone fisiche o enti) che direttamente o indirettamente (attraverso uno o più intermediari) controllano l’azienda (anche congiuntamente ad altre), sono controllati da essa, o appartengono allo stesso gruppo dell’azienda (ossia sono controllati dalla stessa controllante dell’azienda) o hanno un ruolo o interesse che conferisce influenza significativa sull’azienda;</a:t>
            </a:r>
          </a:p>
          <a:p>
            <a:pPr marL="285750" indent="-285750" eaLnBrk="1" hangingPunct="1">
              <a:buFontTx/>
              <a:buChar char="-"/>
            </a:pPr>
            <a:r>
              <a:rPr lang="it-IT" altLang="en-US" sz="1600" dirty="0">
                <a:latin typeface="Book Antiqua" panose="02040602050305030304" pitchFamily="18" charset="0"/>
              </a:rPr>
              <a:t>ogni società componente il gruppo;</a:t>
            </a:r>
          </a:p>
          <a:p>
            <a:pPr marL="285750" indent="-285750" eaLnBrk="1" hangingPunct="1">
              <a:buFontTx/>
              <a:buChar char="-"/>
            </a:pPr>
            <a:r>
              <a:rPr lang="it-IT" altLang="en-US" sz="1600" dirty="0">
                <a:latin typeface="Book Antiqua" panose="02040602050305030304" pitchFamily="18" charset="0"/>
              </a:rPr>
              <a:t>le società collegate e le relative controllate;</a:t>
            </a:r>
          </a:p>
          <a:p>
            <a:pPr marL="285750" indent="-285750" eaLnBrk="1" hangingPunct="1">
              <a:buFontTx/>
              <a:buChar char="-"/>
            </a:pPr>
            <a:r>
              <a:rPr lang="it-IT" altLang="en-US" sz="1600" dirty="0">
                <a:latin typeface="Book Antiqua" panose="02040602050305030304" pitchFamily="18" charset="0"/>
              </a:rPr>
              <a:t>le </a:t>
            </a:r>
            <a:r>
              <a:rPr lang="it-IT" altLang="en-US" sz="1600" i="1" dirty="0">
                <a:latin typeface="Book Antiqua" panose="02040602050305030304" pitchFamily="18" charset="0"/>
              </a:rPr>
              <a:t>joint venture </a:t>
            </a:r>
            <a:r>
              <a:rPr lang="it-IT" altLang="en-US" sz="1600" dirty="0">
                <a:latin typeface="Book Antiqua" panose="02040602050305030304" pitchFamily="18" charset="0"/>
              </a:rPr>
              <a:t>alle quali l’azienda partecipa e le relative controllate, e le aziende con le quali è gestita la </a:t>
            </a:r>
            <a:r>
              <a:rPr lang="it-IT" altLang="en-US" sz="1600" i="1" dirty="0">
                <a:latin typeface="Book Antiqua" panose="02040602050305030304" pitchFamily="18" charset="0"/>
              </a:rPr>
              <a:t>joint venture</a:t>
            </a:r>
            <a:r>
              <a:rPr lang="it-IT" altLang="en-US" sz="1600" dirty="0">
                <a:latin typeface="Book Antiqua" panose="02040602050305030304" pitchFamily="18" charset="0"/>
              </a:rPr>
              <a:t>;</a:t>
            </a:r>
          </a:p>
          <a:p>
            <a:pPr marL="285750" indent="-285750" eaLnBrk="1" hangingPunct="1">
              <a:buFontTx/>
              <a:buChar char="-"/>
            </a:pPr>
            <a:r>
              <a:rPr lang="it-IT" altLang="en-US" sz="1600" dirty="0">
                <a:latin typeface="Book Antiqua" panose="02040602050305030304" pitchFamily="18" charset="0"/>
              </a:rPr>
              <a:t>gli amministratore con responsabilità strategiche o gli alti dirigenti della società o della controllante;</a:t>
            </a:r>
          </a:p>
          <a:p>
            <a:pPr marL="285750" indent="-285750" eaLnBrk="1" hangingPunct="1">
              <a:buFontTx/>
              <a:buChar char="-"/>
            </a:pPr>
            <a:r>
              <a:rPr lang="it-IT" altLang="en-US" sz="1600" dirty="0">
                <a:latin typeface="Book Antiqua" panose="02040602050305030304" pitchFamily="18" charset="0"/>
              </a:rPr>
              <a:t>I familiari stretti (conviventi, figli, persone a carico) delle persone indicate al punto precedente. Lo IAS 24 sul punto usa l’espressione «</a:t>
            </a:r>
            <a:r>
              <a:rPr lang="it-IT" altLang="en-US" sz="1600" i="1" dirty="0" err="1">
                <a:latin typeface="Book Antiqua" panose="02040602050305030304" pitchFamily="18" charset="0"/>
              </a:rPr>
              <a:t>close</a:t>
            </a:r>
            <a:r>
              <a:rPr lang="it-IT" altLang="en-US" sz="1600" i="1" dirty="0">
                <a:latin typeface="Book Antiqua" panose="02040602050305030304" pitchFamily="18" charset="0"/>
              </a:rPr>
              <a:t> </a:t>
            </a:r>
            <a:r>
              <a:rPr lang="it-IT" altLang="en-US" sz="1600" i="1" dirty="0" err="1">
                <a:latin typeface="Book Antiqua" panose="02040602050305030304" pitchFamily="18" charset="0"/>
              </a:rPr>
              <a:t>member</a:t>
            </a:r>
            <a:r>
              <a:rPr lang="it-IT" altLang="en-US" sz="1600" i="1" dirty="0">
                <a:latin typeface="Book Antiqua" panose="02040602050305030304" pitchFamily="18" charset="0"/>
              </a:rPr>
              <a:t> of </a:t>
            </a:r>
            <a:r>
              <a:rPr lang="it-IT" altLang="en-US" sz="1600" i="1" dirty="0" err="1">
                <a:latin typeface="Book Antiqua" panose="02040602050305030304" pitchFamily="18" charset="0"/>
              </a:rPr>
              <a:t>that</a:t>
            </a:r>
            <a:r>
              <a:rPr lang="it-IT" altLang="en-US" sz="1600" i="1" dirty="0">
                <a:latin typeface="Book Antiqua" panose="02040602050305030304" pitchFamily="18" charset="0"/>
              </a:rPr>
              <a:t> </a:t>
            </a:r>
            <a:r>
              <a:rPr lang="it-IT" altLang="en-US" sz="1600" i="1" dirty="0" err="1">
                <a:latin typeface="Book Antiqua" panose="02040602050305030304" pitchFamily="18" charset="0"/>
              </a:rPr>
              <a:t>person’s</a:t>
            </a:r>
            <a:r>
              <a:rPr lang="it-IT" altLang="en-US" sz="1600" i="1" dirty="0">
                <a:latin typeface="Book Antiqua" panose="02040602050305030304" pitchFamily="18" charset="0"/>
              </a:rPr>
              <a:t> family</a:t>
            </a:r>
            <a:r>
              <a:rPr lang="it-IT" altLang="en-US" sz="1600" dirty="0">
                <a:latin typeface="Book Antiqua" panose="02040602050305030304" pitchFamily="18" charset="0"/>
              </a:rPr>
              <a:t>» (figli, coniuge/partner, e relativi altri figli, dipendenti di uno dei suddetti </a:t>
            </a:r>
            <a:r>
              <a:rPr lang="it-IT" altLang="en-US" sz="1600" i="1" dirty="0" err="1">
                <a:latin typeface="Book Antiqua" panose="02040602050305030304" pitchFamily="18" charset="0"/>
              </a:rPr>
              <a:t>close</a:t>
            </a:r>
            <a:r>
              <a:rPr lang="it-IT" altLang="en-US" sz="1600" i="1" dirty="0">
                <a:latin typeface="Book Antiqua" panose="02040602050305030304" pitchFamily="18" charset="0"/>
              </a:rPr>
              <a:t> </a:t>
            </a:r>
            <a:r>
              <a:rPr lang="it-IT" altLang="en-US" sz="1600" i="1" dirty="0" err="1">
                <a:latin typeface="Book Antiqua" panose="02040602050305030304" pitchFamily="18" charset="0"/>
              </a:rPr>
              <a:t>members</a:t>
            </a:r>
            <a:r>
              <a:rPr lang="it-IT" altLang="en-US" sz="1600" dirty="0">
                <a:latin typeface="Book Antiqua" panose="02040602050305030304" pitchFamily="18" charset="0"/>
              </a:rPr>
              <a:t>;</a:t>
            </a:r>
          </a:p>
          <a:p>
            <a:pPr marL="285750" indent="-285750" eaLnBrk="1" hangingPunct="1">
              <a:buFontTx/>
              <a:buChar char="-"/>
            </a:pPr>
            <a:r>
              <a:rPr lang="it-IT" altLang="en-US" sz="1600" dirty="0">
                <a:latin typeface="Book Antiqua" panose="02040602050305030304" pitchFamily="18" charset="0"/>
              </a:rPr>
              <a:t>Le aziende in cui è posseduta, direttamente o indirettamente, una rilevante partecipazione nel potere di voto da qualunque persona fisica descritta nei punti precedenti o su cui tale persona fisica è in grado di esercitare un' influenza significativa;</a:t>
            </a:r>
          </a:p>
          <a:p>
            <a:pPr marL="285750" indent="-285750" eaLnBrk="1" hangingPunct="1">
              <a:buFontTx/>
              <a:buChar char="-"/>
            </a:pPr>
            <a:r>
              <a:rPr lang="it-IT" altLang="en-US" sz="1600" dirty="0">
                <a:latin typeface="Book Antiqua" panose="02040602050305030304" pitchFamily="18" charset="0"/>
              </a:rPr>
              <a:t> i fondi che forniscono prestazioni pensionistiche o di altro tipo agli ex dipendenti dell'impresa o di azienda correlate all’impresa. </a:t>
            </a:r>
          </a:p>
        </p:txBody>
      </p:sp>
      <p:sp>
        <p:nvSpPr>
          <p:cNvPr id="75781"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a:latin typeface="Book Antiqua" panose="02040602050305030304" pitchFamily="18" charset="0"/>
              </a:rPr>
              <a:pPr/>
              <a:t>77</a:t>
            </a:fld>
            <a:endParaRPr lang="it-IT" altLang="en-US">
              <a:latin typeface="Book Antiqua" panose="02040602050305030304" pitchFamily="18" charset="0"/>
            </a:endParaRPr>
          </a:p>
        </p:txBody>
      </p:sp>
    </p:spTree>
    <p:extLst>
      <p:ext uri="{BB962C8B-B14F-4D97-AF65-F5344CB8AC3E}">
        <p14:creationId xmlns:p14="http://schemas.microsoft.com/office/powerpoint/2010/main" val="222456195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36513" y="2708275"/>
            <a:ext cx="23034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400" dirty="0">
                <a:latin typeface="Book Antiqua" panose="02040602050305030304" pitchFamily="18" charset="0"/>
              </a:rPr>
              <a:t>L’informativa sulle parti correlate (IAS 24)</a:t>
            </a:r>
          </a:p>
        </p:txBody>
      </p:sp>
      <p:sp>
        <p:nvSpPr>
          <p:cNvPr id="75779" name="AutoShape 4"/>
          <p:cNvSpPr>
            <a:spLocks/>
          </p:cNvSpPr>
          <p:nvPr/>
        </p:nvSpPr>
        <p:spPr bwMode="auto">
          <a:xfrm>
            <a:off x="2266950" y="765175"/>
            <a:ext cx="504825" cy="5184775"/>
          </a:xfrm>
          <a:prstGeom prst="leftBrace">
            <a:avLst>
              <a:gd name="adj1" fmla="val 8558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p>
        </p:txBody>
      </p:sp>
      <p:sp>
        <p:nvSpPr>
          <p:cNvPr id="75780" name="Rectangle 5"/>
          <p:cNvSpPr>
            <a:spLocks noChangeArrowheads="1"/>
          </p:cNvSpPr>
          <p:nvPr/>
        </p:nvSpPr>
        <p:spPr bwMode="auto">
          <a:xfrm>
            <a:off x="2552831" y="1340768"/>
            <a:ext cx="6246812"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altLang="en-US" dirty="0">
                <a:latin typeface="Book Antiqua" panose="02040602050305030304" pitchFamily="18" charset="0"/>
                <a:ea typeface="ＭＳ Ｐゴシック" panose="020B0600070205080204" pitchFamily="34" charset="-128"/>
              </a:rPr>
              <a:t> Tipologia di operazioni</a:t>
            </a:r>
          </a:p>
          <a:p>
            <a:pPr marL="285750" indent="-285750">
              <a:buFont typeface="Arial" panose="020B0604020202020204" pitchFamily="34" charset="0"/>
              <a:buChar char="•"/>
            </a:pPr>
            <a:r>
              <a:rPr lang="it-IT" altLang="en-US" dirty="0">
                <a:latin typeface="Book Antiqua" panose="02040602050305030304" pitchFamily="18" charset="0"/>
                <a:ea typeface="ＭＳ Ｐゴシック" panose="020B0600070205080204" pitchFamily="34" charset="-128"/>
              </a:rPr>
              <a:t>acquisti o vendite di beni (finiti o semilavorati) 
acquisti o vendite di immobili ed altre attività (es. impianti, macchinari, marchi, brevetti); 
prestazioni od ottenimento di servizi; 
leasing ;
trasferimenti per ricerca e sviluppo; 
trasferimenti a titolo di licenza;
trasferimenti a titolo di finanziamento (inclusi i prestiti e gli apporti di capitale in denaro od in natura); 
clausole di garanzia o pegno; 
estinzione di passività per conto dell'azienda ovvero da parte dell'azienda per conto di un'altra parte;
retribuzioni dei dirigenti con responsabilità strategiche. </a:t>
            </a:r>
          </a:p>
        </p:txBody>
      </p:sp>
      <p:sp>
        <p:nvSpPr>
          <p:cNvPr id="75781"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a:pPr/>
              <a:t>78</a:t>
            </a:fld>
            <a:endParaRPr lang="it-IT" altLang="en-US"/>
          </a:p>
        </p:txBody>
      </p:sp>
    </p:spTree>
    <p:extLst>
      <p:ext uri="{BB962C8B-B14F-4D97-AF65-F5344CB8AC3E}">
        <p14:creationId xmlns:p14="http://schemas.microsoft.com/office/powerpoint/2010/main" val="47286590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107504" y="2744787"/>
            <a:ext cx="23034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400" dirty="0">
                <a:latin typeface="Book Antiqua" panose="02040602050305030304" pitchFamily="18" charset="0"/>
              </a:rPr>
              <a:t>L’informativa sulle parti correlate (IAS 24)</a:t>
            </a:r>
          </a:p>
        </p:txBody>
      </p:sp>
      <p:sp>
        <p:nvSpPr>
          <p:cNvPr id="75779" name="AutoShape 4"/>
          <p:cNvSpPr>
            <a:spLocks/>
          </p:cNvSpPr>
          <p:nvPr/>
        </p:nvSpPr>
        <p:spPr bwMode="auto">
          <a:xfrm>
            <a:off x="2266950" y="260649"/>
            <a:ext cx="504825" cy="6460826"/>
          </a:xfrm>
          <a:prstGeom prst="leftBrace">
            <a:avLst>
              <a:gd name="adj1" fmla="val 8558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75780" name="Rectangle 5"/>
          <p:cNvSpPr>
            <a:spLocks noChangeArrowheads="1"/>
          </p:cNvSpPr>
          <p:nvPr/>
        </p:nvSpPr>
        <p:spPr bwMode="auto">
          <a:xfrm>
            <a:off x="2771774" y="908720"/>
            <a:ext cx="6102821"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algn="just" eaLnBrk="1" hangingPunct="1"/>
            <a:r>
              <a:rPr lang="it-IT" altLang="en-US" sz="2000" dirty="0">
                <a:latin typeface="Book Antiqua" panose="02040602050305030304" pitchFamily="18" charset="0"/>
              </a:rPr>
              <a:t> </a:t>
            </a:r>
            <a:r>
              <a:rPr lang="it-IT" altLang="en-US" sz="2000" i="1" dirty="0">
                <a:latin typeface="Book Antiqua" panose="02040602050305030304" pitchFamily="18" charset="0"/>
              </a:rPr>
              <a:t>Tipologia si informazioni da fornire</a:t>
            </a:r>
          </a:p>
          <a:p>
            <a:pPr algn="just" eaLnBrk="1" hangingPunct="1">
              <a:buFontTx/>
              <a:buChar char="-"/>
            </a:pPr>
            <a:r>
              <a:rPr lang="it-IT" altLang="en-US" sz="2000" dirty="0">
                <a:latin typeface="Book Antiqua" panose="02040602050305030304" pitchFamily="18" charset="0"/>
              </a:rPr>
              <a:t>Relazioni tra controllata e controllante anche in assenza di operazioni tra loro (nome della controllante e se diverso della controllante di livello più elevato)</a:t>
            </a:r>
          </a:p>
          <a:p>
            <a:pPr algn="just" eaLnBrk="1" hangingPunct="1">
              <a:buFontTx/>
              <a:buChar char="-"/>
            </a:pPr>
            <a:r>
              <a:rPr lang="it-IT" altLang="en-US" sz="2000" dirty="0">
                <a:latin typeface="Book Antiqua" panose="02040602050305030304" pitchFamily="18" charset="0"/>
              </a:rPr>
              <a:t>Compensi erogati al personale direttivo nelle diverse forme in cui viene corrisposto, compresi i compensi erogati al personale apicale di altre imprese correlate</a:t>
            </a:r>
          </a:p>
          <a:p>
            <a:pPr algn="just" eaLnBrk="1" hangingPunct="1">
              <a:buFontTx/>
              <a:buChar char="-"/>
            </a:pPr>
            <a:r>
              <a:rPr lang="it-IT" altLang="en-US" sz="2000" dirty="0">
                <a:latin typeface="Book Antiqua" panose="02040602050305030304" pitchFamily="18" charset="0"/>
              </a:rPr>
              <a:t>In presenza di transazioni vanno poi forniti dati sulla natura della relazione tra le parti e i le informazioni sulle transazioni (ammontare, saldi, scadenze, garanzie, modalità di pagamento, eventuale fondi svalutazione crediti e costi relativi a crediti dubbi verso parti correlate)</a:t>
            </a:r>
          </a:p>
        </p:txBody>
      </p:sp>
      <p:sp>
        <p:nvSpPr>
          <p:cNvPr id="75781"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a:latin typeface="Book Antiqua" panose="02040602050305030304" pitchFamily="18" charset="0"/>
              </a:rPr>
              <a:pPr/>
              <a:t>79</a:t>
            </a:fld>
            <a:endParaRPr lang="it-IT" altLang="en-US">
              <a:latin typeface="Book Antiqua" panose="02040602050305030304" pitchFamily="18" charset="0"/>
            </a:endParaRPr>
          </a:p>
        </p:txBody>
      </p:sp>
    </p:spTree>
    <p:extLst>
      <p:ext uri="{BB962C8B-B14F-4D97-AF65-F5344CB8AC3E}">
        <p14:creationId xmlns:p14="http://schemas.microsoft.com/office/powerpoint/2010/main" val="314488621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36513" y="2708275"/>
            <a:ext cx="215922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Informativa di segmento     (IFRS 8)</a:t>
            </a:r>
          </a:p>
        </p:txBody>
      </p:sp>
      <p:sp>
        <p:nvSpPr>
          <p:cNvPr id="75779" name="AutoShape 4"/>
          <p:cNvSpPr>
            <a:spLocks/>
          </p:cNvSpPr>
          <p:nvPr/>
        </p:nvSpPr>
        <p:spPr bwMode="auto">
          <a:xfrm>
            <a:off x="2266950" y="260649"/>
            <a:ext cx="504825" cy="6460826"/>
          </a:xfrm>
          <a:prstGeom prst="leftBrace">
            <a:avLst>
              <a:gd name="adj1" fmla="val 8558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5780" name="Rectangle 5"/>
          <p:cNvSpPr>
            <a:spLocks noChangeArrowheads="1"/>
          </p:cNvSpPr>
          <p:nvPr/>
        </p:nvSpPr>
        <p:spPr bwMode="auto">
          <a:xfrm>
            <a:off x="5292081" y="5542384"/>
            <a:ext cx="36724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algn="just" eaLnBrk="1" hangingPunct="1"/>
            <a:r>
              <a:rPr lang="it-IT" altLang="en-US" dirty="0">
                <a:latin typeface="Book Antiqua" panose="02040602050305030304" pitchFamily="18" charset="0"/>
              </a:rPr>
              <a:t>- fornire informazioni utili</a:t>
            </a:r>
          </a:p>
          <a:p>
            <a:pPr marL="0" indent="0" algn="just" eaLnBrk="1" hangingPunct="1"/>
            <a:r>
              <a:rPr lang="it-IT" altLang="en-US" dirty="0">
                <a:latin typeface="Book Antiqua" panose="02040602050305030304" pitchFamily="18" charset="0"/>
              </a:rPr>
              <a:t>- tutelare azienda dai concorrenti</a:t>
            </a:r>
          </a:p>
        </p:txBody>
      </p:sp>
      <p:sp>
        <p:nvSpPr>
          <p:cNvPr id="75781" name="Segnaposto numero diapositiva 4"/>
          <p:cNvSpPr>
            <a:spLocks noGrp="1"/>
          </p:cNvSpPr>
          <p:nvPr>
            <p:ph type="sldNum" sz="quarter" idx="12"/>
          </p:nvPr>
        </p:nvSpPr>
        <p:spPr>
          <a:xfrm>
            <a:off x="6553200" y="6356350"/>
            <a:ext cx="1806433"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sz="1100">
                <a:latin typeface="Book Antiqua" panose="02040602050305030304" pitchFamily="18" charset="0"/>
              </a:rPr>
              <a:pPr/>
              <a:t>80</a:t>
            </a:fld>
            <a:endParaRPr lang="it-IT" altLang="en-US" sz="1100">
              <a:latin typeface="Book Antiqua" panose="02040602050305030304" pitchFamily="18" charset="0"/>
            </a:endParaRPr>
          </a:p>
        </p:txBody>
      </p:sp>
      <p:sp>
        <p:nvSpPr>
          <p:cNvPr id="6" name="Rectangle 5">
            <a:extLst>
              <a:ext uri="{FF2B5EF4-FFF2-40B4-BE49-F238E27FC236}">
                <a16:creationId xmlns:a16="http://schemas.microsoft.com/office/drawing/2014/main" id="{3238F765-AF44-4990-8A2A-1E33303B271D}"/>
              </a:ext>
            </a:extLst>
          </p:cNvPr>
          <p:cNvSpPr>
            <a:spLocks noChangeArrowheads="1"/>
          </p:cNvSpPr>
          <p:nvPr/>
        </p:nvSpPr>
        <p:spPr bwMode="auto">
          <a:xfrm>
            <a:off x="2592716" y="5673636"/>
            <a:ext cx="19792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algn="just" eaLnBrk="1" hangingPunct="1"/>
            <a:r>
              <a:rPr lang="it-IT" altLang="en-US" sz="2000" dirty="0">
                <a:latin typeface="Book Antiqua" panose="02040602050305030304" pitchFamily="18" charset="0"/>
              </a:rPr>
              <a:t> Esigenze contrapposte</a:t>
            </a:r>
            <a:endParaRPr lang="it-IT" altLang="en-US" sz="2000" i="1" dirty="0">
              <a:latin typeface="Book Antiqua" panose="02040602050305030304" pitchFamily="18" charset="0"/>
            </a:endParaRPr>
          </a:p>
        </p:txBody>
      </p:sp>
      <p:sp>
        <p:nvSpPr>
          <p:cNvPr id="7" name="Rectangle 5">
            <a:extLst>
              <a:ext uri="{FF2B5EF4-FFF2-40B4-BE49-F238E27FC236}">
                <a16:creationId xmlns:a16="http://schemas.microsoft.com/office/drawing/2014/main" id="{A9154A65-680A-40CF-AAD4-BE3453F4435B}"/>
              </a:ext>
            </a:extLst>
          </p:cNvPr>
          <p:cNvSpPr>
            <a:spLocks noChangeArrowheads="1"/>
          </p:cNvSpPr>
          <p:nvPr/>
        </p:nvSpPr>
        <p:spPr bwMode="auto">
          <a:xfrm>
            <a:off x="2699792" y="3026053"/>
            <a:ext cx="1152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algn="just" eaLnBrk="1" hangingPunct="1"/>
            <a:r>
              <a:rPr lang="it-IT" altLang="en-US" sz="2000" dirty="0">
                <a:latin typeface="Book Antiqua" panose="02040602050305030304" pitchFamily="18" charset="0"/>
              </a:rPr>
              <a:t>Logica</a:t>
            </a:r>
            <a:endParaRPr lang="it-IT" altLang="en-US" sz="2000" i="1" dirty="0">
              <a:latin typeface="Book Antiqua" panose="02040602050305030304" pitchFamily="18" charset="0"/>
            </a:endParaRPr>
          </a:p>
        </p:txBody>
      </p:sp>
      <p:sp>
        <p:nvSpPr>
          <p:cNvPr id="8" name="Rectangle 5">
            <a:extLst>
              <a:ext uri="{FF2B5EF4-FFF2-40B4-BE49-F238E27FC236}">
                <a16:creationId xmlns:a16="http://schemas.microsoft.com/office/drawing/2014/main" id="{9C018819-6FB5-41C6-B740-61A6DD44C0C0}"/>
              </a:ext>
            </a:extLst>
          </p:cNvPr>
          <p:cNvSpPr>
            <a:spLocks noChangeArrowheads="1"/>
          </p:cNvSpPr>
          <p:nvPr/>
        </p:nvSpPr>
        <p:spPr bwMode="auto">
          <a:xfrm>
            <a:off x="5280698" y="278702"/>
            <a:ext cx="323121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algn="just" eaLnBrk="1" hangingPunct="1"/>
            <a:r>
              <a:rPr lang="it-IT" altLang="en-US" dirty="0">
                <a:latin typeface="Book Antiqua" panose="02040602050305030304" pitchFamily="18" charset="0"/>
              </a:rPr>
              <a:t>Fornire informazioni relative ai diversi segmenti di business delle aziende diversificate utili per investitori e analisti finanziari</a:t>
            </a:r>
          </a:p>
        </p:txBody>
      </p:sp>
      <p:sp>
        <p:nvSpPr>
          <p:cNvPr id="9" name="Rectangle 5">
            <a:extLst>
              <a:ext uri="{FF2B5EF4-FFF2-40B4-BE49-F238E27FC236}">
                <a16:creationId xmlns:a16="http://schemas.microsoft.com/office/drawing/2014/main" id="{A7A4A03B-FDB9-4267-833A-FFA33889CB36}"/>
              </a:ext>
            </a:extLst>
          </p:cNvPr>
          <p:cNvSpPr>
            <a:spLocks noChangeArrowheads="1"/>
          </p:cNvSpPr>
          <p:nvPr/>
        </p:nvSpPr>
        <p:spPr bwMode="auto">
          <a:xfrm>
            <a:off x="5280698" y="2659366"/>
            <a:ext cx="316147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algn="just" eaLnBrk="1" hangingPunct="1"/>
            <a:r>
              <a:rPr lang="it-IT" altLang="en-US" dirty="0">
                <a:latin typeface="Book Antiqua" panose="02040602050305030304" pitchFamily="18" charset="0"/>
              </a:rPr>
              <a:t>Rappresentazione dei dati di bilancio attraverso gli occhi del management al fine di  permettere agli users di interpretare il business aziendale come chi dirige l’azienda</a:t>
            </a:r>
          </a:p>
        </p:txBody>
      </p:sp>
      <p:sp>
        <p:nvSpPr>
          <p:cNvPr id="10" name="Rectangle 5">
            <a:extLst>
              <a:ext uri="{FF2B5EF4-FFF2-40B4-BE49-F238E27FC236}">
                <a16:creationId xmlns:a16="http://schemas.microsoft.com/office/drawing/2014/main" id="{049149E0-D72C-483A-B21E-D3A98B1E94C7}"/>
              </a:ext>
            </a:extLst>
          </p:cNvPr>
          <p:cNvSpPr>
            <a:spLocks noChangeArrowheads="1"/>
          </p:cNvSpPr>
          <p:nvPr/>
        </p:nvSpPr>
        <p:spPr bwMode="auto">
          <a:xfrm>
            <a:off x="2592716" y="476672"/>
            <a:ext cx="11521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algn="just" eaLnBrk="1" hangingPunct="1"/>
            <a:r>
              <a:rPr lang="it-IT" altLang="en-US" sz="2000" dirty="0">
                <a:latin typeface="Book Antiqua" panose="02040602050305030304" pitchFamily="18" charset="0"/>
              </a:rPr>
              <a:t> Scopo</a:t>
            </a:r>
            <a:endParaRPr lang="it-IT" altLang="en-US" sz="2000" i="1" dirty="0">
              <a:latin typeface="Book Antiqua" panose="02040602050305030304" pitchFamily="18" charset="0"/>
            </a:endParaRPr>
          </a:p>
        </p:txBody>
      </p:sp>
      <p:sp>
        <p:nvSpPr>
          <p:cNvPr id="2" name="Freccia a destra 1">
            <a:extLst>
              <a:ext uri="{FF2B5EF4-FFF2-40B4-BE49-F238E27FC236}">
                <a16:creationId xmlns:a16="http://schemas.microsoft.com/office/drawing/2014/main" id="{30BE65AE-F55F-4701-B10C-543A4677E0D9}"/>
              </a:ext>
            </a:extLst>
          </p:cNvPr>
          <p:cNvSpPr/>
          <p:nvPr/>
        </p:nvSpPr>
        <p:spPr>
          <a:xfrm>
            <a:off x="3851921" y="578297"/>
            <a:ext cx="978408" cy="2618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600">
              <a:latin typeface="Book Antiqua" panose="02040602050305030304" pitchFamily="18" charset="0"/>
            </a:endParaRPr>
          </a:p>
        </p:txBody>
      </p:sp>
      <p:sp>
        <p:nvSpPr>
          <p:cNvPr id="12" name="Freccia a destra 11">
            <a:extLst>
              <a:ext uri="{FF2B5EF4-FFF2-40B4-BE49-F238E27FC236}">
                <a16:creationId xmlns:a16="http://schemas.microsoft.com/office/drawing/2014/main" id="{071AE025-3344-4F6D-8BEE-9F4CD3302B38}"/>
              </a:ext>
            </a:extLst>
          </p:cNvPr>
          <p:cNvSpPr/>
          <p:nvPr/>
        </p:nvSpPr>
        <p:spPr>
          <a:xfrm>
            <a:off x="3851921" y="3098677"/>
            <a:ext cx="978408" cy="2618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600">
              <a:latin typeface="Book Antiqua" panose="02040602050305030304" pitchFamily="18" charset="0"/>
            </a:endParaRPr>
          </a:p>
        </p:txBody>
      </p:sp>
      <p:sp>
        <p:nvSpPr>
          <p:cNvPr id="13" name="Freccia a destra 12">
            <a:extLst>
              <a:ext uri="{FF2B5EF4-FFF2-40B4-BE49-F238E27FC236}">
                <a16:creationId xmlns:a16="http://schemas.microsoft.com/office/drawing/2014/main" id="{487E36CD-E714-46D6-8601-D6B1E164EACB}"/>
              </a:ext>
            </a:extLst>
          </p:cNvPr>
          <p:cNvSpPr/>
          <p:nvPr/>
        </p:nvSpPr>
        <p:spPr>
          <a:xfrm>
            <a:off x="4173283" y="5765408"/>
            <a:ext cx="978408" cy="2618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600">
              <a:latin typeface="Book Antiqua" panose="02040602050305030304" pitchFamily="18" charset="0"/>
            </a:endParaRPr>
          </a:p>
        </p:txBody>
      </p:sp>
    </p:spTree>
    <p:extLst>
      <p:ext uri="{BB962C8B-B14F-4D97-AF65-F5344CB8AC3E}">
        <p14:creationId xmlns:p14="http://schemas.microsoft.com/office/powerpoint/2010/main" val="9254511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2261771"/>
            <a:ext cx="16192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dirty="0">
                <a:latin typeface="Book Antiqua" panose="02040602050305030304" pitchFamily="18" charset="0"/>
              </a:rPr>
              <a:t>Definizione di segmento operativo</a:t>
            </a:r>
          </a:p>
        </p:txBody>
      </p:sp>
      <p:sp>
        <p:nvSpPr>
          <p:cNvPr id="6" name="AutoShape 3"/>
          <p:cNvSpPr>
            <a:spLocks/>
          </p:cNvSpPr>
          <p:nvPr/>
        </p:nvSpPr>
        <p:spPr bwMode="auto">
          <a:xfrm>
            <a:off x="1403350" y="115887"/>
            <a:ext cx="360363" cy="6433533"/>
          </a:xfrm>
          <a:prstGeom prst="leftBrace">
            <a:avLst>
              <a:gd name="adj1" fmla="val 134872"/>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Book Antiqua" panose="02040602050305030304" pitchFamily="18" charset="0"/>
            </a:endParaRPr>
          </a:p>
        </p:txBody>
      </p:sp>
      <p:sp>
        <p:nvSpPr>
          <p:cNvPr id="7" name="Text Box 4"/>
          <p:cNvSpPr txBox="1">
            <a:spLocks noChangeArrowheads="1"/>
          </p:cNvSpPr>
          <p:nvPr/>
        </p:nvSpPr>
        <p:spPr bwMode="auto">
          <a:xfrm>
            <a:off x="1583531" y="1438873"/>
            <a:ext cx="15113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Book Antiqua" panose="02040602050305030304" pitchFamily="18" charset="0"/>
              </a:rPr>
              <a:t>Presenza congiunta di 3 elementi</a:t>
            </a:r>
          </a:p>
        </p:txBody>
      </p:sp>
      <p:sp>
        <p:nvSpPr>
          <p:cNvPr id="8" name="Text Box 5"/>
          <p:cNvSpPr txBox="1">
            <a:spLocks noChangeArrowheads="1"/>
          </p:cNvSpPr>
          <p:nvPr/>
        </p:nvSpPr>
        <p:spPr bwMode="auto">
          <a:xfrm>
            <a:off x="1619250" y="4319516"/>
            <a:ext cx="18002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Book Antiqua" panose="02040602050305030304" pitchFamily="18" charset="0"/>
              </a:rPr>
              <a:t>Responsabile di segmento</a:t>
            </a:r>
          </a:p>
        </p:txBody>
      </p:sp>
      <p:sp>
        <p:nvSpPr>
          <p:cNvPr id="9" name="Text Box 6"/>
          <p:cNvSpPr txBox="1">
            <a:spLocks noChangeArrowheads="1"/>
          </p:cNvSpPr>
          <p:nvPr/>
        </p:nvSpPr>
        <p:spPr bwMode="auto">
          <a:xfrm>
            <a:off x="1608592" y="5409100"/>
            <a:ext cx="221138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Book Antiqua" panose="02040602050305030304" pitchFamily="18" charset="0"/>
              </a:rPr>
              <a:t>Possibile aggregazione di segmenti</a:t>
            </a:r>
          </a:p>
        </p:txBody>
      </p:sp>
      <p:sp>
        <p:nvSpPr>
          <p:cNvPr id="10" name="AutoShape 7"/>
          <p:cNvSpPr>
            <a:spLocks/>
          </p:cNvSpPr>
          <p:nvPr/>
        </p:nvSpPr>
        <p:spPr bwMode="auto">
          <a:xfrm>
            <a:off x="3059113" y="188913"/>
            <a:ext cx="360362" cy="3489035"/>
          </a:xfrm>
          <a:prstGeom prst="leftBrace">
            <a:avLst>
              <a:gd name="adj1" fmla="val 51636"/>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Book Antiqua" panose="02040602050305030304" pitchFamily="18" charset="0"/>
            </a:endParaRPr>
          </a:p>
        </p:txBody>
      </p:sp>
      <p:sp>
        <p:nvSpPr>
          <p:cNvPr id="11" name="Text Box 8"/>
          <p:cNvSpPr txBox="1">
            <a:spLocks noChangeArrowheads="1"/>
          </p:cNvSpPr>
          <p:nvPr/>
        </p:nvSpPr>
        <p:spPr bwMode="auto">
          <a:xfrm>
            <a:off x="3510189" y="400128"/>
            <a:ext cx="5111750" cy="327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marL="342900" indent="-342900" eaLnBrk="1" hangingPunct="1">
              <a:spcBef>
                <a:spcPct val="50000"/>
              </a:spcBef>
              <a:buFontTx/>
              <a:buAutoNum type="alphaLcParenR"/>
              <a:defRPr/>
            </a:pPr>
            <a:r>
              <a:rPr lang="it-IT" dirty="0">
                <a:latin typeface="Book Antiqua" panose="02040602050305030304" pitchFamily="18" charset="0"/>
              </a:rPr>
              <a:t>Deve svolgere la sua attività per ricavarne ricavi e sostiene i relativi costi</a:t>
            </a:r>
          </a:p>
          <a:p>
            <a:pPr marL="342900" indent="-342900" eaLnBrk="1" hangingPunct="1">
              <a:spcBef>
                <a:spcPct val="50000"/>
              </a:spcBef>
              <a:buFontTx/>
              <a:buAutoNum type="alphaLcParenR"/>
              <a:defRPr/>
            </a:pPr>
            <a:endParaRPr lang="it-IT" dirty="0">
              <a:latin typeface="Book Antiqua" panose="02040602050305030304" pitchFamily="18" charset="0"/>
            </a:endParaRPr>
          </a:p>
          <a:p>
            <a:pPr marL="269875" indent="-269875" eaLnBrk="1" hangingPunct="1">
              <a:defRPr/>
            </a:pPr>
            <a:r>
              <a:rPr lang="it-IT" dirty="0">
                <a:latin typeface="Book Antiqua" panose="02040602050305030304" pitchFamily="18" charset="0"/>
              </a:rPr>
              <a:t>b) Il risultato del segmento è monitorato regolarmente a fini decisionali dalla direzione aziendale</a:t>
            </a:r>
          </a:p>
          <a:p>
            <a:pPr eaLnBrk="1" hangingPunct="1">
              <a:spcBef>
                <a:spcPct val="50000"/>
              </a:spcBef>
              <a:defRPr/>
            </a:pPr>
            <a:endParaRPr lang="it-IT" dirty="0">
              <a:latin typeface="Book Antiqua" panose="02040602050305030304" pitchFamily="18" charset="0"/>
            </a:endParaRPr>
          </a:p>
          <a:p>
            <a:pPr eaLnBrk="1" hangingPunct="1">
              <a:spcBef>
                <a:spcPct val="50000"/>
              </a:spcBef>
              <a:defRPr/>
            </a:pPr>
            <a:r>
              <a:rPr lang="it-IT" dirty="0">
                <a:latin typeface="Book Antiqua" panose="02040602050305030304" pitchFamily="18" charset="0"/>
              </a:rPr>
              <a:t>c) Sia possibile fornire informazioni economico-finanziarie per ciascun segmento già predisposte dal sistema di controllo interno</a:t>
            </a:r>
          </a:p>
        </p:txBody>
      </p:sp>
      <p:sp>
        <p:nvSpPr>
          <p:cNvPr id="12" name="Text Box 10"/>
          <p:cNvSpPr txBox="1">
            <a:spLocks noChangeArrowheads="1"/>
          </p:cNvSpPr>
          <p:nvPr/>
        </p:nvSpPr>
        <p:spPr bwMode="auto">
          <a:xfrm>
            <a:off x="4427984" y="4097239"/>
            <a:ext cx="45513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dirty="0">
                <a:latin typeface="Book Antiqua" panose="02040602050305030304" pitchFamily="18" charset="0"/>
              </a:rPr>
              <a:t>Se presente, come di norma, può essere utile per definire lo stesso in presenza di possibili alternative (prodotti, aree geografiche, cliente etc.)</a:t>
            </a:r>
          </a:p>
        </p:txBody>
      </p:sp>
      <p:sp>
        <p:nvSpPr>
          <p:cNvPr id="13" name="Text Box 12"/>
          <p:cNvSpPr txBox="1">
            <a:spLocks noChangeArrowheads="1"/>
          </p:cNvSpPr>
          <p:nvPr/>
        </p:nvSpPr>
        <p:spPr bwMode="auto">
          <a:xfrm>
            <a:off x="4427984" y="5501433"/>
            <a:ext cx="455131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dirty="0">
                <a:latin typeface="Book Antiqua" panose="02040602050305030304" pitchFamily="18" charset="0"/>
              </a:rPr>
              <a:t>Laddove i segmenti siano simili per caratteristiche economiche (natura prodotti, clienti, canali distributivi, legislazione di riferimento etc.)</a:t>
            </a:r>
            <a:endParaRPr lang="it-IT" sz="1800" i="1" dirty="0">
              <a:latin typeface="Book Antiqua" panose="02040602050305030304" pitchFamily="18" charset="0"/>
            </a:endParaRPr>
          </a:p>
        </p:txBody>
      </p:sp>
      <p:sp>
        <p:nvSpPr>
          <p:cNvPr id="15" name="AutoShape 13"/>
          <p:cNvSpPr>
            <a:spLocks noChangeArrowheads="1"/>
          </p:cNvSpPr>
          <p:nvPr/>
        </p:nvSpPr>
        <p:spPr bwMode="auto">
          <a:xfrm>
            <a:off x="3635374" y="5798757"/>
            <a:ext cx="555625" cy="144016"/>
          </a:xfrm>
          <a:prstGeom prst="rightArrow">
            <a:avLst>
              <a:gd name="adj1" fmla="val 50000"/>
              <a:gd name="adj2" fmla="val 126114"/>
            </a:avLst>
          </a:prstGeom>
          <a:noFill/>
          <a:ln w="936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00"/>
              </a:solidFill>
              <a:latin typeface="Book Antiqua" panose="02040602050305030304" pitchFamily="18" charset="0"/>
            </a:endParaRPr>
          </a:p>
        </p:txBody>
      </p:sp>
      <p:sp>
        <p:nvSpPr>
          <p:cNvPr id="16" name="AutoShape 13"/>
          <p:cNvSpPr>
            <a:spLocks noChangeArrowheads="1"/>
          </p:cNvSpPr>
          <p:nvPr/>
        </p:nvSpPr>
        <p:spPr bwMode="auto">
          <a:xfrm>
            <a:off x="3635375" y="4517682"/>
            <a:ext cx="555625" cy="144016"/>
          </a:xfrm>
          <a:prstGeom prst="rightArrow">
            <a:avLst>
              <a:gd name="adj1" fmla="val 50000"/>
              <a:gd name="adj2" fmla="val 126114"/>
            </a:avLst>
          </a:prstGeom>
          <a:noFill/>
          <a:ln w="936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00"/>
              </a:solidFill>
              <a:latin typeface="Book Antiqua" panose="02040602050305030304" pitchFamily="18" charset="0"/>
            </a:endParaRPr>
          </a:p>
        </p:txBody>
      </p:sp>
      <p:sp>
        <p:nvSpPr>
          <p:cNvPr id="3" name="Segnaposto numero diapositiva 2"/>
          <p:cNvSpPr>
            <a:spLocks noGrp="1"/>
          </p:cNvSpPr>
          <p:nvPr>
            <p:ph type="sldNum" sz="quarter" idx="12"/>
          </p:nvPr>
        </p:nvSpPr>
        <p:spPr>
          <a:xfrm>
            <a:off x="7425344" y="6459786"/>
            <a:ext cx="984019" cy="365125"/>
          </a:xfrm>
          <a:prstGeom prst="rect">
            <a:avLst/>
          </a:prstGeom>
        </p:spPr>
        <p:txBody>
          <a:bodyPr/>
          <a:lstStyle/>
          <a:p>
            <a:pPr>
              <a:defRPr/>
            </a:pPr>
            <a:fld id="{14A150B7-C359-AE4F-9830-75C544344214}" type="slidenum">
              <a:rPr lang="it-IT" smtClean="0">
                <a:latin typeface="Book Antiqua" panose="02040602050305030304" pitchFamily="18" charset="0"/>
              </a:rPr>
              <a:pPr>
                <a:defRPr/>
              </a:pPr>
              <a:t>81</a:t>
            </a:fld>
            <a:endParaRPr lang="it-IT">
              <a:latin typeface="Book Antiqua" panose="02040602050305030304" pitchFamily="18" charset="0"/>
            </a:endParaRPr>
          </a:p>
        </p:txBody>
      </p:sp>
    </p:spTree>
    <p:extLst>
      <p:ext uri="{BB962C8B-B14F-4D97-AF65-F5344CB8AC3E}">
        <p14:creationId xmlns:p14="http://schemas.microsoft.com/office/powerpoint/2010/main" val="2304011334"/>
      </p:ext>
    </p:extLst>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3199470"/>
            <a:ext cx="16192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b="1" dirty="0">
                <a:latin typeface="Book Antiqua" panose="02040602050305030304" pitchFamily="18" charset="0"/>
              </a:rPr>
              <a:t>Soglie dimensionali</a:t>
            </a:r>
          </a:p>
        </p:txBody>
      </p:sp>
      <p:sp>
        <p:nvSpPr>
          <p:cNvPr id="6" name="AutoShape 3"/>
          <p:cNvSpPr>
            <a:spLocks/>
          </p:cNvSpPr>
          <p:nvPr/>
        </p:nvSpPr>
        <p:spPr bwMode="auto">
          <a:xfrm>
            <a:off x="1403350" y="115887"/>
            <a:ext cx="360363" cy="6709024"/>
          </a:xfrm>
          <a:prstGeom prst="leftBrace">
            <a:avLst>
              <a:gd name="adj1" fmla="val 134872"/>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Book Antiqua" panose="02040602050305030304" pitchFamily="18" charset="0"/>
            </a:endParaRPr>
          </a:p>
        </p:txBody>
      </p:sp>
      <p:sp>
        <p:nvSpPr>
          <p:cNvPr id="7" name="Text Box 4"/>
          <p:cNvSpPr txBox="1">
            <a:spLocks noChangeArrowheads="1"/>
          </p:cNvSpPr>
          <p:nvPr/>
        </p:nvSpPr>
        <p:spPr bwMode="auto">
          <a:xfrm>
            <a:off x="1579238" y="1523107"/>
            <a:ext cx="261334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Book Antiqua" panose="02040602050305030304" pitchFamily="18" charset="0"/>
              </a:rPr>
              <a:t>Debbono essere presentati in bilancio quei segmenti che superano uno dei seguenti limiti</a:t>
            </a:r>
          </a:p>
        </p:txBody>
      </p:sp>
      <p:sp>
        <p:nvSpPr>
          <p:cNvPr id="8" name="Text Box 5"/>
          <p:cNvSpPr txBox="1">
            <a:spLocks noChangeArrowheads="1"/>
          </p:cNvSpPr>
          <p:nvPr/>
        </p:nvSpPr>
        <p:spPr bwMode="auto">
          <a:xfrm>
            <a:off x="1619250" y="4725988"/>
            <a:ext cx="201664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Book Antiqua" panose="02040602050305030304" pitchFamily="18" charset="0"/>
              </a:rPr>
              <a:t>Numero minimo di segmenti</a:t>
            </a:r>
          </a:p>
        </p:txBody>
      </p:sp>
      <p:sp>
        <p:nvSpPr>
          <p:cNvPr id="10" name="AutoShape 7"/>
          <p:cNvSpPr>
            <a:spLocks/>
          </p:cNvSpPr>
          <p:nvPr/>
        </p:nvSpPr>
        <p:spPr bwMode="auto">
          <a:xfrm>
            <a:off x="3857624" y="115888"/>
            <a:ext cx="360362" cy="3391689"/>
          </a:xfrm>
          <a:prstGeom prst="leftBrace">
            <a:avLst>
              <a:gd name="adj1" fmla="val 51636"/>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Book Antiqua" panose="02040602050305030304" pitchFamily="18" charset="0"/>
            </a:endParaRPr>
          </a:p>
        </p:txBody>
      </p:sp>
      <p:sp>
        <p:nvSpPr>
          <p:cNvPr id="11" name="Text Box 8"/>
          <p:cNvSpPr txBox="1">
            <a:spLocks noChangeArrowheads="1"/>
          </p:cNvSpPr>
          <p:nvPr/>
        </p:nvSpPr>
        <p:spPr bwMode="auto">
          <a:xfrm>
            <a:off x="4140200" y="229757"/>
            <a:ext cx="4968304" cy="327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marL="177800" indent="-177800" eaLnBrk="1" hangingPunct="1">
              <a:spcBef>
                <a:spcPct val="50000"/>
              </a:spcBef>
              <a:defRPr/>
            </a:pPr>
            <a:r>
              <a:rPr lang="it-IT" dirty="0">
                <a:latin typeface="Book Antiqua" panose="02040602050305030304" pitchFamily="18" charset="0"/>
              </a:rPr>
              <a:t>- Ricavi di segmento &gt; 10% Ricavi di tutti i segmenti</a:t>
            </a:r>
          </a:p>
          <a:p>
            <a:pPr marL="342900" indent="-342900" eaLnBrk="1" hangingPunct="1">
              <a:spcBef>
                <a:spcPct val="50000"/>
              </a:spcBef>
              <a:buFontTx/>
              <a:buAutoNum type="alphaLcParenR"/>
              <a:defRPr/>
            </a:pPr>
            <a:endParaRPr lang="it-IT" dirty="0">
              <a:latin typeface="Book Antiqua" panose="02040602050305030304" pitchFamily="18" charset="0"/>
            </a:endParaRPr>
          </a:p>
          <a:p>
            <a:pPr algn="just" eaLnBrk="1" hangingPunct="1">
              <a:defRPr/>
            </a:pPr>
            <a:r>
              <a:rPr lang="it-IT" dirty="0">
                <a:latin typeface="Book Antiqua" panose="02040602050305030304" pitchFamily="18" charset="0"/>
              </a:rPr>
              <a:t>- Risultato economico del segmento ≥ al 10% del maggiore (in valori assoluti) tra l’aggregato dei risultati dei segmenti in perdita e di quello dei segmenti in utile</a:t>
            </a:r>
          </a:p>
          <a:p>
            <a:pPr eaLnBrk="1" hangingPunct="1">
              <a:spcBef>
                <a:spcPct val="50000"/>
              </a:spcBef>
              <a:defRPr/>
            </a:pPr>
            <a:endParaRPr lang="it-IT" dirty="0">
              <a:latin typeface="Book Antiqua" panose="02040602050305030304" pitchFamily="18" charset="0"/>
            </a:endParaRPr>
          </a:p>
          <a:p>
            <a:pPr eaLnBrk="1" hangingPunct="1">
              <a:spcBef>
                <a:spcPct val="50000"/>
              </a:spcBef>
              <a:defRPr/>
            </a:pPr>
            <a:r>
              <a:rPr lang="it-IT" dirty="0">
                <a:latin typeface="Book Antiqua" panose="02040602050305030304" pitchFamily="18" charset="0"/>
              </a:rPr>
              <a:t>- Le attività del segmento siano pari almeno al 10% del totale delle attività di tutti i segmenti</a:t>
            </a:r>
          </a:p>
        </p:txBody>
      </p:sp>
      <p:sp>
        <p:nvSpPr>
          <p:cNvPr id="12" name="Text Box 10"/>
          <p:cNvSpPr txBox="1">
            <a:spLocks noChangeArrowheads="1"/>
          </p:cNvSpPr>
          <p:nvPr/>
        </p:nvSpPr>
        <p:spPr bwMode="auto">
          <a:xfrm>
            <a:off x="3960019" y="4180344"/>
            <a:ext cx="5003800" cy="310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285750" indent="-285750" algn="just" eaLnBrk="1" hangingPunct="1">
              <a:spcBef>
                <a:spcPct val="50000"/>
              </a:spcBef>
              <a:buFontTx/>
              <a:buChar char="-"/>
            </a:pPr>
            <a:r>
              <a:rPr lang="it-IT" sz="1700" dirty="0">
                <a:latin typeface="Book Antiqua" panose="02040602050305030304" pitchFamily="18" charset="0"/>
              </a:rPr>
              <a:t>In bilancio debbono essere presentati segmenti tali per cui nel loro complesso spieghino almeno il 75% dei ricavi complessivi dell’azienda</a:t>
            </a:r>
          </a:p>
          <a:p>
            <a:pPr marL="285750" indent="-285750" algn="just" eaLnBrk="1" hangingPunct="1">
              <a:spcBef>
                <a:spcPct val="50000"/>
              </a:spcBef>
              <a:buFontTx/>
              <a:buChar char="-"/>
            </a:pPr>
            <a:r>
              <a:rPr lang="it-IT" sz="1700" dirty="0">
                <a:latin typeface="Book Antiqua" panose="02040602050305030304" pitchFamily="18" charset="0"/>
              </a:rPr>
              <a:t>È possibile indicare anche segmenti al di sotto delle soglie indicate se questo è ritenuto utile per l’informativa a terzi</a:t>
            </a:r>
          </a:p>
          <a:p>
            <a:pPr marL="285750" indent="-285750" algn="just" eaLnBrk="1" hangingPunct="1">
              <a:spcBef>
                <a:spcPct val="50000"/>
              </a:spcBef>
              <a:buFontTx/>
              <a:buChar char="-"/>
            </a:pPr>
            <a:r>
              <a:rPr lang="it-IT" sz="1700" dirty="0">
                <a:latin typeface="Book Antiqua" panose="02040602050305030304" pitchFamily="18" charset="0"/>
              </a:rPr>
              <a:t>L’azienda può indicare un segmento generico «Altri»</a:t>
            </a:r>
          </a:p>
          <a:p>
            <a:pPr marL="285750" indent="-285750" eaLnBrk="1" hangingPunct="1">
              <a:spcBef>
                <a:spcPct val="50000"/>
              </a:spcBef>
              <a:buFontTx/>
              <a:buChar char="-"/>
            </a:pPr>
            <a:endParaRPr lang="it-IT" sz="1700" dirty="0">
              <a:latin typeface="Book Antiqua" panose="02040602050305030304" pitchFamily="18" charset="0"/>
            </a:endParaRPr>
          </a:p>
        </p:txBody>
      </p:sp>
      <p:sp>
        <p:nvSpPr>
          <p:cNvPr id="16" name="AutoShape 13"/>
          <p:cNvSpPr>
            <a:spLocks noChangeArrowheads="1"/>
          </p:cNvSpPr>
          <p:nvPr/>
        </p:nvSpPr>
        <p:spPr bwMode="auto">
          <a:xfrm>
            <a:off x="3262499" y="5139000"/>
            <a:ext cx="555625" cy="195894"/>
          </a:xfrm>
          <a:prstGeom prst="rightArrow">
            <a:avLst>
              <a:gd name="adj1" fmla="val 50000"/>
              <a:gd name="adj2" fmla="val 126114"/>
            </a:avLst>
          </a:prstGeom>
          <a:noFill/>
          <a:ln w="936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00"/>
              </a:solidFill>
              <a:latin typeface="Book Antiqua" panose="02040602050305030304" pitchFamily="18" charset="0"/>
            </a:endParaRPr>
          </a:p>
        </p:txBody>
      </p:sp>
      <p:sp>
        <p:nvSpPr>
          <p:cNvPr id="3" name="Segnaposto numero diapositiva 2"/>
          <p:cNvSpPr>
            <a:spLocks noGrp="1"/>
          </p:cNvSpPr>
          <p:nvPr>
            <p:ph type="sldNum" sz="quarter" idx="12"/>
          </p:nvPr>
        </p:nvSpPr>
        <p:spPr>
          <a:xfrm>
            <a:off x="7425344" y="6459786"/>
            <a:ext cx="984019" cy="365125"/>
          </a:xfrm>
          <a:prstGeom prst="rect">
            <a:avLst/>
          </a:prstGeom>
        </p:spPr>
        <p:txBody>
          <a:bodyPr/>
          <a:lstStyle/>
          <a:p>
            <a:pPr>
              <a:defRPr/>
            </a:pPr>
            <a:fld id="{14A150B7-C359-AE4F-9830-75C544344214}" type="slidenum">
              <a:rPr lang="it-IT" smtClean="0">
                <a:latin typeface="Book Antiqua" panose="02040602050305030304" pitchFamily="18" charset="0"/>
              </a:rPr>
              <a:pPr>
                <a:defRPr/>
              </a:pPr>
              <a:t>82</a:t>
            </a:fld>
            <a:endParaRPr lang="it-IT">
              <a:latin typeface="Book Antiqua" panose="02040602050305030304" pitchFamily="18" charset="0"/>
            </a:endParaRPr>
          </a:p>
        </p:txBody>
      </p:sp>
    </p:spTree>
    <p:extLst>
      <p:ext uri="{BB962C8B-B14F-4D97-AF65-F5344CB8AC3E}">
        <p14:creationId xmlns:p14="http://schemas.microsoft.com/office/powerpoint/2010/main" val="2226756507"/>
      </p:ext>
    </p:extLst>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AutoShape 4"/>
          <p:cNvSpPr>
            <a:spLocks/>
          </p:cNvSpPr>
          <p:nvPr/>
        </p:nvSpPr>
        <p:spPr bwMode="auto">
          <a:xfrm>
            <a:off x="1758964" y="260648"/>
            <a:ext cx="940828" cy="6460827"/>
          </a:xfrm>
          <a:prstGeom prst="leftBrace">
            <a:avLst>
              <a:gd name="adj1" fmla="val 8558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75780" name="Rectangle 5"/>
          <p:cNvSpPr>
            <a:spLocks noChangeArrowheads="1"/>
          </p:cNvSpPr>
          <p:nvPr/>
        </p:nvSpPr>
        <p:spPr bwMode="auto">
          <a:xfrm>
            <a:off x="2411760" y="475981"/>
            <a:ext cx="6524500"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0" indent="0" eaLnBrk="1" hangingPunct="1"/>
            <a:r>
              <a:rPr lang="it-IT" altLang="en-US" sz="1600" dirty="0">
                <a:latin typeface="Book Antiqua" panose="02040602050305030304" pitchFamily="18" charset="0"/>
              </a:rPr>
              <a:t> Per ciascun segmento le aziende debbono fornire:</a:t>
            </a:r>
          </a:p>
          <a:p>
            <a:pPr marL="285750" indent="-285750" eaLnBrk="1" hangingPunct="1">
              <a:buFontTx/>
              <a:buChar char="-"/>
            </a:pPr>
            <a:r>
              <a:rPr lang="it-IT" altLang="en-US" sz="1600" dirty="0">
                <a:latin typeface="Book Antiqua" panose="02040602050305030304" pitchFamily="18" charset="0"/>
              </a:rPr>
              <a:t>dati generali sul segmento: criteri di identificazione dei segmenti e di eventuale aggregazione, tipo di beni/servizi venduti;</a:t>
            </a:r>
          </a:p>
          <a:p>
            <a:pPr marL="285750" indent="-285750" eaLnBrk="1" hangingPunct="1">
              <a:buFontTx/>
              <a:buChar char="-"/>
            </a:pPr>
            <a:r>
              <a:rPr lang="it-IT" altLang="en-US" sz="1600" dirty="0">
                <a:latin typeface="Book Antiqua" panose="02040602050305030304" pitchFamily="18" charset="0"/>
              </a:rPr>
              <a:t>ricavi e costi di segmento e relativo margine reddituale, attività di segmento e relativi criteri di determinazione; le passività di segmento vanno comunicate se sono usate regolarmente anche nei report interni; </a:t>
            </a:r>
          </a:p>
          <a:p>
            <a:pPr marL="285750" indent="-285750" eaLnBrk="1" hangingPunct="1">
              <a:buFontTx/>
              <a:buChar char="-"/>
            </a:pPr>
            <a:r>
              <a:rPr lang="it-IT" altLang="en-US" sz="1600" dirty="0">
                <a:latin typeface="Book Antiqua" panose="02040602050305030304" pitchFamily="18" charset="0"/>
              </a:rPr>
              <a:t>sempre se sono usati nei report interni o se sono comunque compresi nella formazione del margine reddituale di segmento si devono comunicare:</a:t>
            </a:r>
          </a:p>
          <a:p>
            <a:pPr marL="285750" indent="-285750" eaLnBrk="1" hangingPunct="1">
              <a:buFontTx/>
              <a:buChar char="-"/>
            </a:pPr>
            <a:r>
              <a:rPr lang="it-IT" altLang="en-US" sz="1600" dirty="0">
                <a:latin typeface="Book Antiqua" panose="02040602050305030304" pitchFamily="18" charset="0"/>
              </a:rPr>
              <a:t>i ricavi da clienti esterni e quelli infragruppo, ossia relativi a vendite ad altri segmenti della stessa azienda;
interessi attivi e passivi; 
svalutazioni, ammortamenti e altri costi non monetari, se significativi; 
plusvalenze da metodo patrimonio netto per partecipazioni in collegate e joint ventures; 
imposte;
altri componenti, se significativi ;
per quanto riguarda le attività, sempre se sono usati nei report interni o se sono comunque compresi nelle attività totali di segmento, si devono inoltre specificare l'entità degli investimenti valutati con il metodo del patrimonio netto e l'entità delle attività non correnti (eccezion fatta per gli strumenti finanziari e imposte anticipate).  </a:t>
            </a:r>
          </a:p>
          <a:p>
            <a:pPr marL="285750" indent="-285750" eaLnBrk="1" hangingPunct="1">
              <a:buFontTx/>
              <a:buChar char="-"/>
            </a:pPr>
            <a:endParaRPr lang="it-IT" altLang="en-US" sz="1600" dirty="0">
              <a:highlight>
                <a:srgbClr val="FFFF00"/>
              </a:highlight>
              <a:latin typeface="Book Antiqua" panose="02040602050305030304" pitchFamily="18" charset="0"/>
            </a:endParaRPr>
          </a:p>
        </p:txBody>
      </p:sp>
      <p:sp>
        <p:nvSpPr>
          <p:cNvPr id="75781"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a:latin typeface="Book Antiqua" panose="02040602050305030304" pitchFamily="18" charset="0"/>
              </a:rPr>
              <a:pPr/>
              <a:t>83</a:t>
            </a:fld>
            <a:endParaRPr lang="it-IT" altLang="en-US" dirty="0">
              <a:latin typeface="Book Antiqua" panose="02040602050305030304" pitchFamily="18" charset="0"/>
            </a:endParaRPr>
          </a:p>
        </p:txBody>
      </p:sp>
      <p:sp>
        <p:nvSpPr>
          <p:cNvPr id="6" name="Rectangle 2">
            <a:extLst>
              <a:ext uri="{FF2B5EF4-FFF2-40B4-BE49-F238E27FC236}">
                <a16:creationId xmlns:a16="http://schemas.microsoft.com/office/drawing/2014/main" id="{878EC576-2C85-4439-82E1-D18224176468}"/>
              </a:ext>
            </a:extLst>
          </p:cNvPr>
          <p:cNvSpPr>
            <a:spLocks noChangeArrowheads="1"/>
          </p:cNvSpPr>
          <p:nvPr/>
        </p:nvSpPr>
        <p:spPr bwMode="auto">
          <a:xfrm>
            <a:off x="107504" y="2477710"/>
            <a:ext cx="186280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Informazione da fornire per i segmenti</a:t>
            </a:r>
          </a:p>
        </p:txBody>
      </p:sp>
    </p:spTree>
    <p:extLst>
      <p:ext uri="{BB962C8B-B14F-4D97-AF65-F5344CB8AC3E}">
        <p14:creationId xmlns:p14="http://schemas.microsoft.com/office/powerpoint/2010/main" val="122785772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AutoShape 4"/>
          <p:cNvSpPr>
            <a:spLocks/>
          </p:cNvSpPr>
          <p:nvPr/>
        </p:nvSpPr>
        <p:spPr bwMode="auto">
          <a:xfrm>
            <a:off x="2291733" y="347452"/>
            <a:ext cx="542522" cy="6172795"/>
          </a:xfrm>
          <a:prstGeom prst="leftBrace">
            <a:avLst>
              <a:gd name="adj1" fmla="val 85587"/>
              <a:gd name="adj2" fmla="val 50000"/>
            </a:avLst>
          </a:prstGeom>
          <a:noFill/>
          <a:ln w="127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5780" name="Rectangle 5"/>
          <p:cNvSpPr>
            <a:spLocks noChangeArrowheads="1"/>
          </p:cNvSpPr>
          <p:nvPr/>
        </p:nvSpPr>
        <p:spPr bwMode="auto">
          <a:xfrm>
            <a:off x="2724097" y="4763817"/>
            <a:ext cx="624681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269875" indent="-269875" eaLnBrk="1" hangingPunct="1"/>
            <a:r>
              <a:rPr lang="it-IT" altLang="en-US" sz="2000" dirty="0">
                <a:latin typeface="Book Antiqua" panose="02040602050305030304" pitchFamily="18" charset="0"/>
              </a:rPr>
              <a:t> d) Aziende mono-segmento debbono comunque fornire informazioni:</a:t>
            </a:r>
          </a:p>
          <a:p>
            <a:pPr eaLnBrk="1" hangingPunct="1">
              <a:buFontTx/>
              <a:buChar char="-"/>
            </a:pPr>
            <a:r>
              <a:rPr lang="it-IT" altLang="en-US" sz="2000" dirty="0">
                <a:latin typeface="Book Antiqua" panose="02040602050305030304" pitchFamily="18" charset="0"/>
              </a:rPr>
              <a:t>Per prodotto</a:t>
            </a:r>
          </a:p>
          <a:p>
            <a:pPr eaLnBrk="1" hangingPunct="1">
              <a:buFontTx/>
              <a:buChar char="-"/>
            </a:pPr>
            <a:r>
              <a:rPr lang="it-IT" altLang="en-US" sz="2000" dirty="0">
                <a:latin typeface="Book Antiqua" panose="02040602050305030304" pitchFamily="18" charset="0"/>
              </a:rPr>
              <a:t>Per area geografica</a:t>
            </a:r>
          </a:p>
          <a:p>
            <a:pPr eaLnBrk="1" hangingPunct="1">
              <a:buFontTx/>
              <a:buChar char="-"/>
            </a:pPr>
            <a:r>
              <a:rPr lang="it-IT" altLang="en-US" sz="2000" dirty="0">
                <a:latin typeface="Book Antiqua" panose="02040602050305030304" pitchFamily="18" charset="0"/>
              </a:rPr>
              <a:t>Per cliente </a:t>
            </a:r>
            <a:endParaRPr lang="it-IT" altLang="en-US" sz="2000" dirty="0">
              <a:highlight>
                <a:srgbClr val="FFFF00"/>
              </a:highlight>
              <a:latin typeface="Book Antiqua" panose="02040602050305030304" pitchFamily="18" charset="0"/>
            </a:endParaRPr>
          </a:p>
        </p:txBody>
      </p:sp>
      <p:sp>
        <p:nvSpPr>
          <p:cNvPr id="75781" name="Segnaposto numero diapositiva 4"/>
          <p:cNvSpPr>
            <a:spLocks noGrp="1"/>
          </p:cNvSpPr>
          <p:nvPr>
            <p:ph type="sldNum" sz="quarter" idx="12"/>
          </p:nvPr>
        </p:nvSpPr>
        <p:spPr>
          <a:xfrm>
            <a:off x="6757935" y="6520247"/>
            <a:ext cx="21336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sz="1100">
                <a:latin typeface="Book Antiqua" panose="02040602050305030304" pitchFamily="18" charset="0"/>
              </a:rPr>
              <a:pPr/>
              <a:t>84</a:t>
            </a:fld>
            <a:endParaRPr lang="it-IT" altLang="en-US" sz="1100">
              <a:latin typeface="Book Antiqua" panose="02040602050305030304" pitchFamily="18" charset="0"/>
            </a:endParaRPr>
          </a:p>
        </p:txBody>
      </p:sp>
      <p:sp>
        <p:nvSpPr>
          <p:cNvPr id="6" name="Rectangle 2">
            <a:extLst>
              <a:ext uri="{FF2B5EF4-FFF2-40B4-BE49-F238E27FC236}">
                <a16:creationId xmlns:a16="http://schemas.microsoft.com/office/drawing/2014/main" id="{878EC576-2C85-4439-82E1-D18224176468}"/>
              </a:ext>
            </a:extLst>
          </p:cNvPr>
          <p:cNvSpPr>
            <a:spLocks noChangeArrowheads="1"/>
          </p:cNvSpPr>
          <p:nvPr/>
        </p:nvSpPr>
        <p:spPr bwMode="auto">
          <a:xfrm>
            <a:off x="188913" y="2860675"/>
            <a:ext cx="23034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Informazione da fornire per i segmenti (segue)</a:t>
            </a:r>
          </a:p>
        </p:txBody>
      </p:sp>
      <p:sp>
        <p:nvSpPr>
          <p:cNvPr id="7" name="Rectangle 2">
            <a:extLst>
              <a:ext uri="{FF2B5EF4-FFF2-40B4-BE49-F238E27FC236}">
                <a16:creationId xmlns:a16="http://schemas.microsoft.com/office/drawing/2014/main" id="{629BCD58-D292-4B4F-9B6B-CFC9D6EC7C62}"/>
              </a:ext>
            </a:extLst>
          </p:cNvPr>
          <p:cNvSpPr>
            <a:spLocks noChangeArrowheads="1"/>
          </p:cNvSpPr>
          <p:nvPr/>
        </p:nvSpPr>
        <p:spPr bwMode="auto">
          <a:xfrm>
            <a:off x="2930440" y="151115"/>
            <a:ext cx="475255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269875" indent="-269875" eaLnBrk="1" hangingPunct="1"/>
            <a:r>
              <a:rPr lang="it-IT" altLang="en-US" sz="2000" dirty="0">
                <a:latin typeface="Book Antiqua" panose="02040602050305030304" pitchFamily="18" charset="0"/>
              </a:rPr>
              <a:t>a) I valori attribuiti ai singoli elementi debbono corrispondere a quelli utilizzati a fini interni</a:t>
            </a:r>
          </a:p>
        </p:txBody>
      </p:sp>
      <p:sp>
        <p:nvSpPr>
          <p:cNvPr id="8" name="Rectangle 2">
            <a:extLst>
              <a:ext uri="{FF2B5EF4-FFF2-40B4-BE49-F238E27FC236}">
                <a16:creationId xmlns:a16="http://schemas.microsoft.com/office/drawing/2014/main" id="{60E86E32-9F2A-46AF-9860-ECC973D78C3B}"/>
              </a:ext>
            </a:extLst>
          </p:cNvPr>
          <p:cNvSpPr>
            <a:spLocks noChangeArrowheads="1"/>
          </p:cNvSpPr>
          <p:nvPr/>
        </p:nvSpPr>
        <p:spPr bwMode="auto">
          <a:xfrm>
            <a:off x="2834255" y="1667482"/>
            <a:ext cx="504056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269875" indent="-269875" eaLnBrk="1" hangingPunct="1"/>
            <a:r>
              <a:rPr lang="it-IT" altLang="en-US" sz="2000" dirty="0">
                <a:latin typeface="Book Antiqua" panose="02040602050305030304" pitchFamily="18" charset="0"/>
              </a:rPr>
              <a:t>b) Nel caso di allocazione pro quota l’IFRS 8 richiede che vengano utilizzate basi di riparto razionali</a:t>
            </a:r>
          </a:p>
        </p:txBody>
      </p:sp>
      <p:sp>
        <p:nvSpPr>
          <p:cNvPr id="9" name="Rectangle 2">
            <a:extLst>
              <a:ext uri="{FF2B5EF4-FFF2-40B4-BE49-F238E27FC236}">
                <a16:creationId xmlns:a16="http://schemas.microsoft.com/office/drawing/2014/main" id="{C4CE20A8-2B6D-4335-A56A-167704AB6D52}"/>
              </a:ext>
            </a:extLst>
          </p:cNvPr>
          <p:cNvSpPr>
            <a:spLocks noChangeArrowheads="1"/>
          </p:cNvSpPr>
          <p:nvPr/>
        </p:nvSpPr>
        <p:spPr bwMode="auto">
          <a:xfrm>
            <a:off x="2809472" y="3199499"/>
            <a:ext cx="504056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269875" indent="-269875" eaLnBrk="1" hangingPunct="1"/>
            <a:r>
              <a:rPr lang="it-IT" altLang="en-US" sz="2000" dirty="0">
                <a:latin typeface="Book Antiqua" panose="02040602050305030304" pitchFamily="18" charset="0"/>
              </a:rPr>
              <a:t>c) Va fornita un’indicazione minimale a commento dei dati contabili</a:t>
            </a:r>
          </a:p>
        </p:txBody>
      </p:sp>
    </p:spTree>
    <p:extLst>
      <p:ext uri="{BB962C8B-B14F-4D97-AF65-F5344CB8AC3E}">
        <p14:creationId xmlns:p14="http://schemas.microsoft.com/office/powerpoint/2010/main" val="148037299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AutoShape 4"/>
          <p:cNvSpPr>
            <a:spLocks/>
          </p:cNvSpPr>
          <p:nvPr/>
        </p:nvSpPr>
        <p:spPr bwMode="auto">
          <a:xfrm>
            <a:off x="2266950" y="260647"/>
            <a:ext cx="504825" cy="5904657"/>
          </a:xfrm>
          <a:prstGeom prst="leftBrace">
            <a:avLst>
              <a:gd name="adj1" fmla="val 85587"/>
              <a:gd name="adj2" fmla="val 50000"/>
            </a:avLst>
          </a:prstGeom>
          <a:noFill/>
          <a:ln w="127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sz="1600">
              <a:latin typeface="Book Antiqua" panose="02040602050305030304" pitchFamily="18" charset="0"/>
            </a:endParaRPr>
          </a:p>
        </p:txBody>
      </p:sp>
      <p:sp>
        <p:nvSpPr>
          <p:cNvPr id="75781"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sz="1100">
                <a:latin typeface="Book Antiqua" panose="02040602050305030304" pitchFamily="18" charset="0"/>
              </a:rPr>
              <a:pPr/>
              <a:t>85</a:t>
            </a:fld>
            <a:endParaRPr lang="it-IT" altLang="en-US" sz="1100">
              <a:latin typeface="Book Antiqua" panose="02040602050305030304" pitchFamily="18" charset="0"/>
            </a:endParaRPr>
          </a:p>
        </p:txBody>
      </p:sp>
      <p:sp>
        <p:nvSpPr>
          <p:cNvPr id="6" name="Rectangle 2">
            <a:extLst>
              <a:ext uri="{FF2B5EF4-FFF2-40B4-BE49-F238E27FC236}">
                <a16:creationId xmlns:a16="http://schemas.microsoft.com/office/drawing/2014/main" id="{878EC576-2C85-4439-82E1-D18224176468}"/>
              </a:ext>
            </a:extLst>
          </p:cNvPr>
          <p:cNvSpPr>
            <a:spLocks noChangeArrowheads="1"/>
          </p:cNvSpPr>
          <p:nvPr/>
        </p:nvSpPr>
        <p:spPr bwMode="auto">
          <a:xfrm>
            <a:off x="188913" y="2860675"/>
            <a:ext cx="230346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Gerarchia delle fonti (IAS 8)</a:t>
            </a:r>
          </a:p>
        </p:txBody>
      </p:sp>
      <p:sp>
        <p:nvSpPr>
          <p:cNvPr id="7" name="Rectangle 2">
            <a:extLst>
              <a:ext uri="{FF2B5EF4-FFF2-40B4-BE49-F238E27FC236}">
                <a16:creationId xmlns:a16="http://schemas.microsoft.com/office/drawing/2014/main" id="{629BCD58-D292-4B4F-9B6B-CFC9D6EC7C62}"/>
              </a:ext>
            </a:extLst>
          </p:cNvPr>
          <p:cNvSpPr>
            <a:spLocks noChangeArrowheads="1"/>
          </p:cNvSpPr>
          <p:nvPr/>
        </p:nvSpPr>
        <p:spPr bwMode="auto">
          <a:xfrm>
            <a:off x="2709073" y="692696"/>
            <a:ext cx="582336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Principio contabile specifico o interpretazione dell’IFRS IC. Si tiene conto anche delle specifiche Application </a:t>
            </a:r>
            <a:r>
              <a:rPr lang="it-IT" altLang="en-US" sz="2000" dirty="0" err="1">
                <a:latin typeface="Book Antiqua" panose="02040602050305030304" pitchFamily="18" charset="0"/>
              </a:rPr>
              <a:t>Guidance</a:t>
            </a:r>
            <a:r>
              <a:rPr lang="it-IT" altLang="en-US" sz="2000" dirty="0">
                <a:latin typeface="Book Antiqua" panose="02040602050305030304" pitchFamily="18" charset="0"/>
              </a:rPr>
              <a:t> anche se non sono parte integrante del principio</a:t>
            </a:r>
          </a:p>
          <a:p>
            <a:pPr eaLnBrk="1" hangingPunct="1"/>
            <a:r>
              <a:rPr lang="it-IT" altLang="en-US" sz="2000" dirty="0">
                <a:latin typeface="Book Antiqua" panose="02040602050305030304" pitchFamily="18" charset="0"/>
              </a:rPr>
              <a:t> </a:t>
            </a:r>
          </a:p>
        </p:txBody>
      </p:sp>
      <p:sp>
        <p:nvSpPr>
          <p:cNvPr id="8" name="Rectangle 2">
            <a:extLst>
              <a:ext uri="{FF2B5EF4-FFF2-40B4-BE49-F238E27FC236}">
                <a16:creationId xmlns:a16="http://schemas.microsoft.com/office/drawing/2014/main" id="{60E86E32-9F2A-46AF-9860-ECC973D78C3B}"/>
              </a:ext>
            </a:extLst>
          </p:cNvPr>
          <p:cNvSpPr>
            <a:spLocks noChangeArrowheads="1"/>
          </p:cNvSpPr>
          <p:nvPr/>
        </p:nvSpPr>
        <p:spPr bwMode="auto">
          <a:xfrm>
            <a:off x="2709073" y="3717032"/>
            <a:ext cx="6111399"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In assenza di uno specifico principio il management deve applicare principi per fornire un’informativa rilevante e attendibile e che rappresenti fedelmente la situazione economica, patrimoniale e finanziaria della società. A tale scopo utilizza:</a:t>
            </a:r>
          </a:p>
          <a:p>
            <a:pPr marL="342900" indent="-342900" eaLnBrk="1" hangingPunct="1">
              <a:buFontTx/>
              <a:buChar char="-"/>
            </a:pPr>
            <a:r>
              <a:rPr lang="it-IT" altLang="en-US" sz="2000" dirty="0">
                <a:latin typeface="Book Antiqua" panose="02040602050305030304" pitchFamily="18" charset="0"/>
              </a:rPr>
              <a:t>Principi, interpretazioni e guide applicative che trattano casi simili</a:t>
            </a:r>
          </a:p>
          <a:p>
            <a:pPr marL="342900" indent="-342900" eaLnBrk="1" hangingPunct="1">
              <a:buFontTx/>
              <a:buChar char="-"/>
            </a:pPr>
            <a:r>
              <a:rPr lang="it-IT" altLang="en-US" sz="2000" dirty="0">
                <a:latin typeface="Book Antiqua" panose="02040602050305030304" pitchFamily="18" charset="0"/>
              </a:rPr>
              <a:t>In subordine definizioni, criteri e concetti contenuti nel Framework </a:t>
            </a:r>
          </a:p>
        </p:txBody>
      </p:sp>
    </p:spTree>
    <p:extLst>
      <p:ext uri="{BB962C8B-B14F-4D97-AF65-F5344CB8AC3E}">
        <p14:creationId xmlns:p14="http://schemas.microsoft.com/office/powerpoint/2010/main" val="4540319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AutoShape 4"/>
          <p:cNvSpPr>
            <a:spLocks/>
          </p:cNvSpPr>
          <p:nvPr/>
        </p:nvSpPr>
        <p:spPr bwMode="auto">
          <a:xfrm>
            <a:off x="2018820" y="116632"/>
            <a:ext cx="504825" cy="6604843"/>
          </a:xfrm>
          <a:prstGeom prst="leftBrace">
            <a:avLst>
              <a:gd name="adj1" fmla="val 8558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endParaRPr lang="en-US" altLang="en-US">
              <a:latin typeface="Book Antiqua" panose="02040602050305030304" pitchFamily="18" charset="0"/>
            </a:endParaRPr>
          </a:p>
        </p:txBody>
      </p:sp>
      <p:sp>
        <p:nvSpPr>
          <p:cNvPr id="75781" name="Segnaposto numero diapositiva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34A13CB3-7705-4896-99F7-436B7D664486}" type="slidenum">
              <a:rPr lang="it-IT" altLang="en-US">
                <a:latin typeface="Book Antiqua" panose="02040602050305030304" pitchFamily="18" charset="0"/>
              </a:rPr>
              <a:pPr/>
              <a:t>86</a:t>
            </a:fld>
            <a:endParaRPr lang="it-IT" altLang="en-US">
              <a:latin typeface="Book Antiqua" panose="02040602050305030304" pitchFamily="18" charset="0"/>
            </a:endParaRPr>
          </a:p>
        </p:txBody>
      </p:sp>
      <p:sp>
        <p:nvSpPr>
          <p:cNvPr id="6" name="Rectangle 2">
            <a:extLst>
              <a:ext uri="{FF2B5EF4-FFF2-40B4-BE49-F238E27FC236}">
                <a16:creationId xmlns:a16="http://schemas.microsoft.com/office/drawing/2014/main" id="{878EC576-2C85-4439-82E1-D18224176468}"/>
              </a:ext>
            </a:extLst>
          </p:cNvPr>
          <p:cNvSpPr>
            <a:spLocks noChangeArrowheads="1"/>
          </p:cNvSpPr>
          <p:nvPr/>
        </p:nvSpPr>
        <p:spPr bwMode="auto">
          <a:xfrm>
            <a:off x="40595" y="2648674"/>
            <a:ext cx="210634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400" dirty="0">
                <a:latin typeface="Book Antiqua" panose="02040602050305030304" pitchFamily="18" charset="0"/>
              </a:rPr>
              <a:t>Cambiamenti ed errori  (IAS 8)</a:t>
            </a:r>
          </a:p>
        </p:txBody>
      </p:sp>
      <p:sp>
        <p:nvSpPr>
          <p:cNvPr id="7" name="Rectangle 2">
            <a:extLst>
              <a:ext uri="{FF2B5EF4-FFF2-40B4-BE49-F238E27FC236}">
                <a16:creationId xmlns:a16="http://schemas.microsoft.com/office/drawing/2014/main" id="{629BCD58-D292-4B4F-9B6B-CFC9D6EC7C62}"/>
              </a:ext>
            </a:extLst>
          </p:cNvPr>
          <p:cNvSpPr>
            <a:spLocks noChangeArrowheads="1"/>
          </p:cNvSpPr>
          <p:nvPr/>
        </p:nvSpPr>
        <p:spPr bwMode="auto">
          <a:xfrm>
            <a:off x="2396686" y="548679"/>
            <a:ext cx="199975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Cambiamenti di principi e criteri</a:t>
            </a:r>
          </a:p>
          <a:p>
            <a:pPr eaLnBrk="1" hangingPunct="1"/>
            <a:r>
              <a:rPr lang="it-IT" altLang="en-US" sz="2400" dirty="0">
                <a:latin typeface="Book Antiqua" panose="02040602050305030304" pitchFamily="18" charset="0"/>
              </a:rPr>
              <a:t> </a:t>
            </a:r>
          </a:p>
        </p:txBody>
      </p:sp>
      <p:sp>
        <p:nvSpPr>
          <p:cNvPr id="9" name="Rectangle 2">
            <a:extLst>
              <a:ext uri="{FF2B5EF4-FFF2-40B4-BE49-F238E27FC236}">
                <a16:creationId xmlns:a16="http://schemas.microsoft.com/office/drawing/2014/main" id="{3B907E78-E44B-4A5A-9676-0D852382FF37}"/>
              </a:ext>
            </a:extLst>
          </p:cNvPr>
          <p:cNvSpPr>
            <a:spLocks noChangeArrowheads="1"/>
          </p:cNvSpPr>
          <p:nvPr/>
        </p:nvSpPr>
        <p:spPr bwMode="auto">
          <a:xfrm>
            <a:off x="6553201" y="4858139"/>
            <a:ext cx="236698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1600" dirty="0">
                <a:latin typeface="Book Antiqua" panose="02040602050305030304" pitchFamily="18" charset="0"/>
              </a:rPr>
              <a:t>Correzione dell’errore rideterminando i saldi di apertura dell’esercizio precedente l’errore stesso. Non impatta sul risultato dell’esercizio in corso.</a:t>
            </a:r>
          </a:p>
          <a:p>
            <a:pPr eaLnBrk="1" hangingPunct="1"/>
            <a:r>
              <a:rPr lang="it-IT" altLang="en-US" sz="2400" dirty="0">
                <a:latin typeface="Book Antiqua" panose="02040602050305030304" pitchFamily="18" charset="0"/>
              </a:rPr>
              <a:t> </a:t>
            </a:r>
          </a:p>
        </p:txBody>
      </p:sp>
      <p:sp>
        <p:nvSpPr>
          <p:cNvPr id="10" name="Rectangle 2">
            <a:extLst>
              <a:ext uri="{FF2B5EF4-FFF2-40B4-BE49-F238E27FC236}">
                <a16:creationId xmlns:a16="http://schemas.microsoft.com/office/drawing/2014/main" id="{9324CCC8-70F3-461D-8A46-BF85DCB71A7D}"/>
              </a:ext>
            </a:extLst>
          </p:cNvPr>
          <p:cNvSpPr>
            <a:spLocks noChangeArrowheads="1"/>
          </p:cNvSpPr>
          <p:nvPr/>
        </p:nvSpPr>
        <p:spPr bwMode="auto">
          <a:xfrm>
            <a:off x="2318717" y="2675982"/>
            <a:ext cx="193419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Cambiamenti di stime</a:t>
            </a:r>
          </a:p>
          <a:p>
            <a:pPr eaLnBrk="1" hangingPunct="1"/>
            <a:r>
              <a:rPr lang="it-IT" altLang="en-US" sz="2400" dirty="0">
                <a:latin typeface="Book Antiqua" panose="02040602050305030304" pitchFamily="18" charset="0"/>
              </a:rPr>
              <a:t> </a:t>
            </a:r>
          </a:p>
        </p:txBody>
      </p:sp>
      <p:sp>
        <p:nvSpPr>
          <p:cNvPr id="2" name="Freccia a destra 1">
            <a:extLst>
              <a:ext uri="{FF2B5EF4-FFF2-40B4-BE49-F238E27FC236}">
                <a16:creationId xmlns:a16="http://schemas.microsoft.com/office/drawing/2014/main" id="{26F6F31B-4BD7-4465-9CEC-7F8B1170709E}"/>
              </a:ext>
            </a:extLst>
          </p:cNvPr>
          <p:cNvSpPr/>
          <p:nvPr/>
        </p:nvSpPr>
        <p:spPr>
          <a:xfrm>
            <a:off x="4098285" y="845973"/>
            <a:ext cx="474686" cy="2073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1" name="Rectangle 2">
            <a:extLst>
              <a:ext uri="{FF2B5EF4-FFF2-40B4-BE49-F238E27FC236}">
                <a16:creationId xmlns:a16="http://schemas.microsoft.com/office/drawing/2014/main" id="{07E24CF7-3FD6-40E0-8354-5325528155AB}"/>
              </a:ext>
            </a:extLst>
          </p:cNvPr>
          <p:cNvSpPr>
            <a:spLocks noChangeArrowheads="1"/>
          </p:cNvSpPr>
          <p:nvPr/>
        </p:nvSpPr>
        <p:spPr bwMode="auto">
          <a:xfrm>
            <a:off x="4857480" y="2699393"/>
            <a:ext cx="236698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Applicazione attuale e prospettica</a:t>
            </a:r>
          </a:p>
          <a:p>
            <a:pPr eaLnBrk="1" hangingPunct="1"/>
            <a:r>
              <a:rPr lang="it-IT" altLang="en-US" sz="2000" dirty="0">
                <a:latin typeface="Book Antiqua" panose="02040602050305030304" pitchFamily="18" charset="0"/>
              </a:rPr>
              <a:t> </a:t>
            </a:r>
          </a:p>
        </p:txBody>
      </p:sp>
      <p:sp>
        <p:nvSpPr>
          <p:cNvPr id="12" name="Rectangle 2">
            <a:extLst>
              <a:ext uri="{FF2B5EF4-FFF2-40B4-BE49-F238E27FC236}">
                <a16:creationId xmlns:a16="http://schemas.microsoft.com/office/drawing/2014/main" id="{5DD87D44-E5D4-4F5D-A810-290583BA4B55}"/>
              </a:ext>
            </a:extLst>
          </p:cNvPr>
          <p:cNvSpPr>
            <a:spLocks noChangeArrowheads="1"/>
          </p:cNvSpPr>
          <p:nvPr/>
        </p:nvSpPr>
        <p:spPr bwMode="auto">
          <a:xfrm>
            <a:off x="6804249" y="548679"/>
            <a:ext cx="2088231"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1600" dirty="0">
                <a:latin typeface="Book Antiqua" panose="02040602050305030304" pitchFamily="18" charset="0"/>
              </a:rPr>
              <a:t>Rideterminazione dei saldi di apertura del più remoto esercizio presentato comparativamente con effetto sugli utili a nuovo</a:t>
            </a:r>
          </a:p>
          <a:p>
            <a:pPr eaLnBrk="1" hangingPunct="1"/>
            <a:r>
              <a:rPr lang="it-IT" altLang="en-US" sz="2400" dirty="0">
                <a:latin typeface="Book Antiqua" panose="02040602050305030304" pitchFamily="18" charset="0"/>
              </a:rPr>
              <a:t> </a:t>
            </a:r>
          </a:p>
        </p:txBody>
      </p:sp>
      <p:sp>
        <p:nvSpPr>
          <p:cNvPr id="13" name="Rectangle 2">
            <a:extLst>
              <a:ext uri="{FF2B5EF4-FFF2-40B4-BE49-F238E27FC236}">
                <a16:creationId xmlns:a16="http://schemas.microsoft.com/office/drawing/2014/main" id="{A0B78578-0892-4743-AC92-EE355B6EFE17}"/>
              </a:ext>
            </a:extLst>
          </p:cNvPr>
          <p:cNvSpPr>
            <a:spLocks noChangeArrowheads="1"/>
          </p:cNvSpPr>
          <p:nvPr/>
        </p:nvSpPr>
        <p:spPr bwMode="auto">
          <a:xfrm>
            <a:off x="2396686" y="4858138"/>
            <a:ext cx="236698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Errori</a:t>
            </a:r>
          </a:p>
          <a:p>
            <a:pPr eaLnBrk="1" hangingPunct="1"/>
            <a:r>
              <a:rPr lang="it-IT" altLang="en-US" sz="2400" dirty="0">
                <a:latin typeface="Book Antiqua" panose="02040602050305030304" pitchFamily="18" charset="0"/>
              </a:rPr>
              <a:t> </a:t>
            </a:r>
          </a:p>
        </p:txBody>
      </p:sp>
      <p:sp>
        <p:nvSpPr>
          <p:cNvPr id="14" name="Rectangle 2">
            <a:extLst>
              <a:ext uri="{FF2B5EF4-FFF2-40B4-BE49-F238E27FC236}">
                <a16:creationId xmlns:a16="http://schemas.microsoft.com/office/drawing/2014/main" id="{83162BFC-2738-4820-8208-E9CCB03B367D}"/>
              </a:ext>
            </a:extLst>
          </p:cNvPr>
          <p:cNvSpPr>
            <a:spLocks noChangeArrowheads="1"/>
          </p:cNvSpPr>
          <p:nvPr/>
        </p:nvSpPr>
        <p:spPr bwMode="auto">
          <a:xfrm>
            <a:off x="4253374" y="4890086"/>
            <a:ext cx="236698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Applicazione retroattiva</a:t>
            </a:r>
          </a:p>
          <a:p>
            <a:pPr eaLnBrk="1" hangingPunct="1"/>
            <a:r>
              <a:rPr lang="it-IT" altLang="en-US" sz="2400" dirty="0">
                <a:latin typeface="Book Antiqua" panose="02040602050305030304" pitchFamily="18" charset="0"/>
              </a:rPr>
              <a:t> </a:t>
            </a:r>
          </a:p>
        </p:txBody>
      </p:sp>
      <p:sp>
        <p:nvSpPr>
          <p:cNvPr id="15" name="Rectangle 2">
            <a:extLst>
              <a:ext uri="{FF2B5EF4-FFF2-40B4-BE49-F238E27FC236}">
                <a16:creationId xmlns:a16="http://schemas.microsoft.com/office/drawing/2014/main" id="{C441D707-3902-431D-84ED-4C801BCCAACB}"/>
              </a:ext>
            </a:extLst>
          </p:cNvPr>
          <p:cNvSpPr>
            <a:spLocks noChangeArrowheads="1"/>
          </p:cNvSpPr>
          <p:nvPr/>
        </p:nvSpPr>
        <p:spPr bwMode="auto">
          <a:xfrm>
            <a:off x="4620138" y="410092"/>
            <a:ext cx="1800664"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it-IT" altLang="en-US" sz="2000" dirty="0">
                <a:latin typeface="Book Antiqua" panose="02040602050305030304" pitchFamily="18" charset="0"/>
              </a:rPr>
              <a:t>Applicazione retroattiva</a:t>
            </a:r>
          </a:p>
          <a:p>
            <a:pPr eaLnBrk="1" hangingPunct="1"/>
            <a:r>
              <a:rPr lang="it-IT" altLang="en-US" sz="2400" dirty="0">
                <a:latin typeface="Book Antiqua" panose="02040602050305030304" pitchFamily="18" charset="0"/>
              </a:rPr>
              <a:t> </a:t>
            </a:r>
          </a:p>
        </p:txBody>
      </p:sp>
      <p:sp>
        <p:nvSpPr>
          <p:cNvPr id="16" name="Freccia a destra 15">
            <a:extLst>
              <a:ext uri="{FF2B5EF4-FFF2-40B4-BE49-F238E27FC236}">
                <a16:creationId xmlns:a16="http://schemas.microsoft.com/office/drawing/2014/main" id="{D8BECAA7-2D62-4E91-92C2-A0026745CA90}"/>
              </a:ext>
            </a:extLst>
          </p:cNvPr>
          <p:cNvSpPr/>
          <p:nvPr/>
        </p:nvSpPr>
        <p:spPr>
          <a:xfrm>
            <a:off x="6230626" y="878050"/>
            <a:ext cx="474686" cy="2073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7" name="Freccia a destra 16">
            <a:extLst>
              <a:ext uri="{FF2B5EF4-FFF2-40B4-BE49-F238E27FC236}">
                <a16:creationId xmlns:a16="http://schemas.microsoft.com/office/drawing/2014/main" id="{5FF46D38-65E0-4F5D-A112-9C5D1C742B18}"/>
              </a:ext>
            </a:extLst>
          </p:cNvPr>
          <p:cNvSpPr/>
          <p:nvPr/>
        </p:nvSpPr>
        <p:spPr>
          <a:xfrm>
            <a:off x="4098285" y="3085566"/>
            <a:ext cx="474686" cy="2073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8" name="Freccia a destra 17">
            <a:extLst>
              <a:ext uri="{FF2B5EF4-FFF2-40B4-BE49-F238E27FC236}">
                <a16:creationId xmlns:a16="http://schemas.microsoft.com/office/drawing/2014/main" id="{00161740-1B6D-4B60-8D82-7CA013B0C857}"/>
              </a:ext>
            </a:extLst>
          </p:cNvPr>
          <p:cNvSpPr/>
          <p:nvPr/>
        </p:nvSpPr>
        <p:spPr>
          <a:xfrm>
            <a:off x="3548124" y="5279267"/>
            <a:ext cx="474686" cy="2073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9" name="Freccia a destra 18">
            <a:extLst>
              <a:ext uri="{FF2B5EF4-FFF2-40B4-BE49-F238E27FC236}">
                <a16:creationId xmlns:a16="http://schemas.microsoft.com/office/drawing/2014/main" id="{138B4686-0982-41B7-815F-0FED85F46E6F}"/>
              </a:ext>
            </a:extLst>
          </p:cNvPr>
          <p:cNvSpPr/>
          <p:nvPr/>
        </p:nvSpPr>
        <p:spPr>
          <a:xfrm>
            <a:off x="5969836" y="5269542"/>
            <a:ext cx="474686" cy="2073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Tree>
    <p:extLst>
      <p:ext uri="{BB962C8B-B14F-4D97-AF65-F5344CB8AC3E}">
        <p14:creationId xmlns:p14="http://schemas.microsoft.com/office/powerpoint/2010/main" val="203509814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2335441"/>
            <a:ext cx="135998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800" dirty="0">
                <a:latin typeface="Book Antiqua" panose="02040602050305030304" pitchFamily="18" charset="0"/>
              </a:rPr>
              <a:t>Fatti intervenuti dopo la data di riferimento del bilancio</a:t>
            </a:r>
          </a:p>
        </p:txBody>
      </p:sp>
      <p:sp>
        <p:nvSpPr>
          <p:cNvPr id="6" name="AutoShape 3"/>
          <p:cNvSpPr>
            <a:spLocks/>
          </p:cNvSpPr>
          <p:nvPr/>
        </p:nvSpPr>
        <p:spPr bwMode="auto">
          <a:xfrm>
            <a:off x="1237464" y="120868"/>
            <a:ext cx="360363" cy="6620499"/>
          </a:xfrm>
          <a:prstGeom prst="leftBrace">
            <a:avLst>
              <a:gd name="adj1" fmla="val 134872"/>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Book Antiqua" panose="02040602050305030304" pitchFamily="18" charset="0"/>
            </a:endParaRPr>
          </a:p>
        </p:txBody>
      </p:sp>
      <p:sp>
        <p:nvSpPr>
          <p:cNvPr id="7" name="Text Box 4"/>
          <p:cNvSpPr txBox="1">
            <a:spLocks noChangeArrowheads="1"/>
          </p:cNvSpPr>
          <p:nvPr/>
        </p:nvSpPr>
        <p:spPr bwMode="auto">
          <a:xfrm>
            <a:off x="1400936" y="1838548"/>
            <a:ext cx="187193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indent="0" eaLnBrk="1" hangingPunct="1">
              <a:spcBef>
                <a:spcPct val="50000"/>
              </a:spcBef>
            </a:pPr>
            <a:r>
              <a:rPr lang="it-IT" sz="1800" dirty="0">
                <a:latin typeface="Book Antiqua" panose="02040602050305030304" pitchFamily="18" charset="0"/>
              </a:rPr>
              <a:t>Classificazione dei fatti successivi</a:t>
            </a:r>
          </a:p>
        </p:txBody>
      </p:sp>
      <p:sp>
        <p:nvSpPr>
          <p:cNvPr id="8" name="Text Box 5"/>
          <p:cNvSpPr txBox="1">
            <a:spLocks noChangeArrowheads="1"/>
          </p:cNvSpPr>
          <p:nvPr/>
        </p:nvSpPr>
        <p:spPr bwMode="auto">
          <a:xfrm>
            <a:off x="1442227" y="4640982"/>
            <a:ext cx="18002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Book Antiqua" panose="02040602050305030304" pitchFamily="18" charset="0"/>
              </a:rPr>
              <a:t>Oggetto</a:t>
            </a:r>
          </a:p>
        </p:txBody>
      </p:sp>
      <p:sp>
        <p:nvSpPr>
          <p:cNvPr id="9" name="Text Box 6"/>
          <p:cNvSpPr txBox="1">
            <a:spLocks noChangeArrowheads="1"/>
          </p:cNvSpPr>
          <p:nvPr/>
        </p:nvSpPr>
        <p:spPr bwMode="auto">
          <a:xfrm>
            <a:off x="1442227" y="5626114"/>
            <a:ext cx="221138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buFontTx/>
              <a:buChar char="•"/>
            </a:pPr>
            <a:r>
              <a:rPr lang="it-IT" sz="1800" dirty="0">
                <a:latin typeface="Book Antiqua" panose="02040602050305030304" pitchFamily="18" charset="0"/>
              </a:rPr>
              <a:t>Continuità aziendale</a:t>
            </a:r>
          </a:p>
        </p:txBody>
      </p:sp>
      <p:sp>
        <p:nvSpPr>
          <p:cNvPr id="10" name="AutoShape 7"/>
          <p:cNvSpPr>
            <a:spLocks/>
          </p:cNvSpPr>
          <p:nvPr/>
        </p:nvSpPr>
        <p:spPr bwMode="auto">
          <a:xfrm>
            <a:off x="2926219" y="196045"/>
            <a:ext cx="360362" cy="3932865"/>
          </a:xfrm>
          <a:prstGeom prst="leftBrace">
            <a:avLst>
              <a:gd name="adj1" fmla="val 51636"/>
              <a:gd name="adj2" fmla="val 50000"/>
            </a:avLst>
          </a:pr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latin typeface="Book Antiqua" panose="02040602050305030304" pitchFamily="18" charset="0"/>
            </a:endParaRPr>
          </a:p>
        </p:txBody>
      </p:sp>
      <p:sp>
        <p:nvSpPr>
          <p:cNvPr id="11" name="Text Box 8"/>
          <p:cNvSpPr txBox="1">
            <a:spLocks noChangeArrowheads="1"/>
          </p:cNvSpPr>
          <p:nvPr/>
        </p:nvSpPr>
        <p:spPr bwMode="auto">
          <a:xfrm>
            <a:off x="3070681" y="396070"/>
            <a:ext cx="352866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marL="342900" indent="-342900" eaLnBrk="1" hangingPunct="1">
              <a:spcBef>
                <a:spcPct val="50000"/>
              </a:spcBef>
              <a:buFontTx/>
              <a:buAutoNum type="alphaLcParenR"/>
              <a:defRPr/>
            </a:pPr>
            <a:r>
              <a:rPr lang="it-IT" dirty="0">
                <a:latin typeface="Book Antiqua" panose="02040602050305030304" pitchFamily="18" charset="0"/>
              </a:rPr>
              <a:t>Fatti che forniscono evidenze su situazioni già presenti alla data del bilancio (es. conclusione di una causa in corso, fallimento di un cliente)</a:t>
            </a:r>
          </a:p>
          <a:p>
            <a:pPr marL="342900" indent="-342900" eaLnBrk="1" hangingPunct="1">
              <a:spcBef>
                <a:spcPct val="50000"/>
              </a:spcBef>
              <a:buFontTx/>
              <a:buAutoNum type="alphaLcParenR"/>
              <a:defRPr/>
            </a:pPr>
            <a:endParaRPr lang="it-IT" dirty="0">
              <a:latin typeface="Book Antiqua" panose="02040602050305030304" pitchFamily="18" charset="0"/>
            </a:endParaRPr>
          </a:p>
          <a:p>
            <a:pPr eaLnBrk="1" hangingPunct="1">
              <a:defRPr/>
            </a:pPr>
            <a:r>
              <a:rPr lang="it-IT" dirty="0">
                <a:latin typeface="Book Antiqua" panose="02040602050305030304" pitchFamily="18" charset="0"/>
              </a:rPr>
              <a:t>b) Fatti che forniscono evidenze su situazioni sorte dopo la data di riferimento del bilancio</a:t>
            </a:r>
          </a:p>
          <a:p>
            <a:pPr eaLnBrk="1" hangingPunct="1">
              <a:spcBef>
                <a:spcPct val="50000"/>
              </a:spcBef>
              <a:defRPr/>
            </a:pPr>
            <a:endParaRPr lang="it-IT" dirty="0">
              <a:latin typeface="Book Antiqua" panose="02040602050305030304" pitchFamily="18" charset="0"/>
            </a:endParaRPr>
          </a:p>
        </p:txBody>
      </p:sp>
      <p:sp>
        <p:nvSpPr>
          <p:cNvPr id="12" name="Text Box 10"/>
          <p:cNvSpPr txBox="1">
            <a:spLocks noChangeArrowheads="1"/>
          </p:cNvSpPr>
          <p:nvPr/>
        </p:nvSpPr>
        <p:spPr bwMode="auto">
          <a:xfrm>
            <a:off x="4067945" y="4191877"/>
            <a:ext cx="507161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600" dirty="0">
                <a:latin typeface="Book Antiqua" panose="02040602050305030304" pitchFamily="18" charset="0"/>
              </a:rPr>
              <a:t>Fatti intervenuti dopo la data di riferimento del bilancio e prima della sua pubblicazione (tipicamente delibera del cda che lo approva e lo rende disponibile ai soci per la loro approvazione)</a:t>
            </a:r>
          </a:p>
        </p:txBody>
      </p:sp>
      <p:sp>
        <p:nvSpPr>
          <p:cNvPr id="13" name="Text Box 12"/>
          <p:cNvSpPr txBox="1">
            <a:spLocks noChangeArrowheads="1"/>
          </p:cNvSpPr>
          <p:nvPr/>
        </p:nvSpPr>
        <p:spPr bwMode="auto">
          <a:xfrm>
            <a:off x="4087727" y="5288340"/>
            <a:ext cx="481240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it-IT" sz="1600" dirty="0">
                <a:latin typeface="Book Antiqua" panose="02040602050305030304" pitchFamily="18" charset="0"/>
              </a:rPr>
              <a:t>Se dopo la data di riferimento del bilancio viene deliberata la messa in liquidazione o non è comunque ragionevole ipotizzare la prosecuzione dell’azienda non è possibile redigere il bilancio utilizzare utilizzando il presupposto della continuità aziendale</a:t>
            </a:r>
            <a:endParaRPr lang="it-IT" sz="1600" i="1" dirty="0">
              <a:latin typeface="Book Antiqua" panose="02040602050305030304" pitchFamily="18" charset="0"/>
            </a:endParaRPr>
          </a:p>
        </p:txBody>
      </p:sp>
      <p:sp>
        <p:nvSpPr>
          <p:cNvPr id="15" name="AutoShape 13"/>
          <p:cNvSpPr>
            <a:spLocks noChangeArrowheads="1"/>
          </p:cNvSpPr>
          <p:nvPr/>
        </p:nvSpPr>
        <p:spPr bwMode="auto">
          <a:xfrm>
            <a:off x="3151954" y="5878108"/>
            <a:ext cx="590522" cy="144017"/>
          </a:xfrm>
          <a:prstGeom prst="rightArrow">
            <a:avLst>
              <a:gd name="adj1" fmla="val 50000"/>
              <a:gd name="adj2" fmla="val 126114"/>
            </a:avLst>
          </a:prstGeom>
          <a:noFill/>
          <a:ln w="936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00"/>
              </a:solidFill>
              <a:latin typeface="Book Antiqua" panose="02040602050305030304" pitchFamily="18" charset="0"/>
            </a:endParaRPr>
          </a:p>
        </p:txBody>
      </p:sp>
      <p:sp>
        <p:nvSpPr>
          <p:cNvPr id="16" name="AutoShape 13"/>
          <p:cNvSpPr>
            <a:spLocks noChangeArrowheads="1"/>
          </p:cNvSpPr>
          <p:nvPr/>
        </p:nvSpPr>
        <p:spPr bwMode="auto">
          <a:xfrm>
            <a:off x="3151954" y="4764528"/>
            <a:ext cx="590522" cy="144016"/>
          </a:xfrm>
          <a:prstGeom prst="rightArrow">
            <a:avLst>
              <a:gd name="adj1" fmla="val 50000"/>
              <a:gd name="adj2" fmla="val 126114"/>
            </a:avLst>
          </a:prstGeom>
          <a:noFill/>
          <a:ln w="936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solidFill>
                <a:srgbClr val="000000"/>
              </a:solidFill>
              <a:latin typeface="Book Antiqua" panose="02040602050305030304" pitchFamily="18" charset="0"/>
            </a:endParaRPr>
          </a:p>
        </p:txBody>
      </p:sp>
      <p:sp>
        <p:nvSpPr>
          <p:cNvPr id="3" name="Segnaposto numero diapositiva 2"/>
          <p:cNvSpPr>
            <a:spLocks noGrp="1"/>
          </p:cNvSpPr>
          <p:nvPr>
            <p:ph type="sldNum" sz="quarter" idx="12"/>
          </p:nvPr>
        </p:nvSpPr>
        <p:spPr>
          <a:xfrm>
            <a:off x="7659224" y="6459786"/>
            <a:ext cx="1045822" cy="365125"/>
          </a:xfrm>
          <a:prstGeom prst="rect">
            <a:avLst/>
          </a:prstGeom>
        </p:spPr>
        <p:txBody>
          <a:bodyPr/>
          <a:lstStyle/>
          <a:p>
            <a:pPr>
              <a:defRPr/>
            </a:pPr>
            <a:fld id="{14A150B7-C359-AE4F-9830-75C544344214}" type="slidenum">
              <a:rPr lang="it-IT" smtClean="0">
                <a:latin typeface="Book Antiqua" panose="02040602050305030304" pitchFamily="18" charset="0"/>
              </a:rPr>
              <a:pPr>
                <a:defRPr/>
              </a:pPr>
              <a:t>87</a:t>
            </a:fld>
            <a:endParaRPr lang="it-IT">
              <a:latin typeface="Book Antiqua" panose="02040602050305030304" pitchFamily="18" charset="0"/>
            </a:endParaRPr>
          </a:p>
        </p:txBody>
      </p:sp>
      <p:sp>
        <p:nvSpPr>
          <p:cNvPr id="14" name="Text Box 8">
            <a:extLst>
              <a:ext uri="{FF2B5EF4-FFF2-40B4-BE49-F238E27FC236}">
                <a16:creationId xmlns:a16="http://schemas.microsoft.com/office/drawing/2014/main" id="{6D251498-10C2-43A4-BC7C-6367396B5D21}"/>
              </a:ext>
            </a:extLst>
          </p:cNvPr>
          <p:cNvSpPr txBox="1">
            <a:spLocks noChangeArrowheads="1"/>
          </p:cNvSpPr>
          <p:nvPr/>
        </p:nvSpPr>
        <p:spPr bwMode="auto">
          <a:xfrm>
            <a:off x="7001094" y="214233"/>
            <a:ext cx="2079342"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hangingPunct="0">
              <a:defRPr>
                <a:solidFill>
                  <a:schemeClr val="tx1"/>
                </a:solidFill>
                <a:latin typeface="Arial" charset="0"/>
                <a:ea typeface="ＭＳ Ｐゴシック" charset="0"/>
                <a:cs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marL="0" indent="0" eaLnBrk="1" hangingPunct="1">
              <a:spcBef>
                <a:spcPct val="50000"/>
              </a:spcBef>
              <a:defRPr/>
            </a:pPr>
            <a:r>
              <a:rPr lang="it-IT" dirty="0">
                <a:latin typeface="Book Antiqua" panose="02040602050305030304" pitchFamily="18" charset="0"/>
              </a:rPr>
              <a:t>Rettifica dei valori di bilancio</a:t>
            </a:r>
          </a:p>
          <a:p>
            <a:pPr marL="342900" indent="-342900" eaLnBrk="1" hangingPunct="1">
              <a:spcBef>
                <a:spcPct val="50000"/>
              </a:spcBef>
              <a:buFontTx/>
              <a:buAutoNum type="alphaLcParenR"/>
              <a:defRPr/>
            </a:pPr>
            <a:endParaRPr lang="it-IT" dirty="0">
              <a:latin typeface="Book Antiqua" panose="02040602050305030304" pitchFamily="18" charset="0"/>
            </a:endParaRPr>
          </a:p>
          <a:p>
            <a:pPr eaLnBrk="1" hangingPunct="1">
              <a:defRPr/>
            </a:pPr>
            <a:endParaRPr lang="it-IT" dirty="0">
              <a:latin typeface="Book Antiqua" panose="02040602050305030304" pitchFamily="18" charset="0"/>
            </a:endParaRPr>
          </a:p>
          <a:p>
            <a:pPr eaLnBrk="1" hangingPunct="1">
              <a:defRPr/>
            </a:pPr>
            <a:endParaRPr lang="it-IT" dirty="0">
              <a:latin typeface="Book Antiqua" panose="02040602050305030304" pitchFamily="18" charset="0"/>
            </a:endParaRPr>
          </a:p>
          <a:p>
            <a:pPr marL="0" indent="0" eaLnBrk="1" hangingPunct="1">
              <a:spcBef>
                <a:spcPct val="50000"/>
              </a:spcBef>
              <a:defRPr/>
            </a:pPr>
            <a:r>
              <a:rPr lang="it-IT" dirty="0">
                <a:latin typeface="Book Antiqua" panose="02040602050305030304" pitchFamily="18" charset="0"/>
              </a:rPr>
              <a:t>Informazioni nelle note sulla natura dell’evento, specificandone possibile impatto o impossibilità di quantificarlo</a:t>
            </a:r>
          </a:p>
        </p:txBody>
      </p:sp>
      <p:sp>
        <p:nvSpPr>
          <p:cNvPr id="17" name="Freccia a destra 16">
            <a:extLst>
              <a:ext uri="{FF2B5EF4-FFF2-40B4-BE49-F238E27FC236}">
                <a16:creationId xmlns:a16="http://schemas.microsoft.com/office/drawing/2014/main" id="{BF402FCB-62B1-4C2C-8A36-3112C9B133DF}"/>
              </a:ext>
            </a:extLst>
          </p:cNvPr>
          <p:cNvSpPr/>
          <p:nvPr/>
        </p:nvSpPr>
        <p:spPr>
          <a:xfrm>
            <a:off x="6328137" y="3068588"/>
            <a:ext cx="474686"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
        <p:nvSpPr>
          <p:cNvPr id="18" name="Freccia a destra 17">
            <a:extLst>
              <a:ext uri="{FF2B5EF4-FFF2-40B4-BE49-F238E27FC236}">
                <a16:creationId xmlns:a16="http://schemas.microsoft.com/office/drawing/2014/main" id="{D5BAAF77-915B-4D58-A1E4-793CA1BCDD31}"/>
              </a:ext>
            </a:extLst>
          </p:cNvPr>
          <p:cNvSpPr/>
          <p:nvPr/>
        </p:nvSpPr>
        <p:spPr>
          <a:xfrm>
            <a:off x="6325534" y="1072678"/>
            <a:ext cx="474686"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latin typeface="Book Antiqua" panose="02040602050305030304" pitchFamily="18" charset="0"/>
            </a:endParaRPr>
          </a:p>
        </p:txBody>
      </p:sp>
    </p:spTree>
    <p:extLst>
      <p:ext uri="{BB962C8B-B14F-4D97-AF65-F5344CB8AC3E}">
        <p14:creationId xmlns:p14="http://schemas.microsoft.com/office/powerpoint/2010/main" val="286916171"/>
      </p:ext>
    </p:extLst>
  </p:cSld>
  <p:clrMapOvr>
    <a:masterClrMapping/>
  </p:clrMapOvr>
  <p:transition spd="med"/>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11984</Words>
  <Application>Microsoft Office PowerPoint</Application>
  <PresentationFormat>Presentazione su schermo (4:3)</PresentationFormat>
  <Paragraphs>1598</Paragraphs>
  <Slides>87</Slides>
  <Notes>19</Notes>
  <HiddenSlides>0</HiddenSlides>
  <MMClips>0</MMClips>
  <ScaleCrop>false</ScaleCrop>
  <HeadingPairs>
    <vt:vector size="6" baseType="variant">
      <vt:variant>
        <vt:lpstr>Caratteri utilizzati</vt:lpstr>
      </vt:variant>
      <vt:variant>
        <vt:i4>12</vt:i4>
      </vt:variant>
      <vt:variant>
        <vt:lpstr>Tema</vt:lpstr>
      </vt:variant>
      <vt:variant>
        <vt:i4>1</vt:i4>
      </vt:variant>
      <vt:variant>
        <vt:lpstr>Titoli diapositive</vt:lpstr>
      </vt:variant>
      <vt:variant>
        <vt:i4>87</vt:i4>
      </vt:variant>
    </vt:vector>
  </HeadingPairs>
  <TitlesOfParts>
    <vt:vector size="100" baseType="lpstr">
      <vt:lpstr>ＭＳ Ｐゴシック</vt:lpstr>
      <vt:lpstr>ＭＳ Ｐゴシック</vt:lpstr>
      <vt:lpstr>Arial</vt:lpstr>
      <vt:lpstr>Book Antiqua</vt:lpstr>
      <vt:lpstr>Calibri</vt:lpstr>
      <vt:lpstr>Century Gothic</vt:lpstr>
      <vt:lpstr>Garamond</vt:lpstr>
      <vt:lpstr>Lucida Sans Unicode</vt:lpstr>
      <vt:lpstr>Symbol</vt:lpstr>
      <vt:lpstr>Tahoma</vt:lpstr>
      <vt:lpstr>Times New Roman</vt:lpstr>
      <vt:lpstr>Trebuchet MS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IL BILANCIO IN FORMA ABBREVIATA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STRUTTURA FORMALE DEL BILANCIO SECONDO LO IASB</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Studio Sarcone Frasca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Mario Perna</dc:creator>
  <cp:lastModifiedBy>economia</cp:lastModifiedBy>
  <cp:revision>302</cp:revision>
  <dcterms:created xsi:type="dcterms:W3CDTF">2012-02-14T14:57:06Z</dcterms:created>
  <dcterms:modified xsi:type="dcterms:W3CDTF">2026-02-16T10:32:10Z</dcterms:modified>
</cp:coreProperties>
</file>