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2" r:id="rId1"/>
  </p:sldMasterIdLst>
  <p:notesMasterIdLst>
    <p:notesMasterId r:id="rId7"/>
  </p:notesMasterIdLst>
  <p:handoutMasterIdLst>
    <p:handoutMasterId r:id="rId8"/>
  </p:handoutMasterIdLst>
  <p:sldIdLst>
    <p:sldId id="710" r:id="rId2"/>
    <p:sldId id="985" r:id="rId3"/>
    <p:sldId id="986" r:id="rId4"/>
    <p:sldId id="987" r:id="rId5"/>
    <p:sldId id="988" r:id="rId6"/>
  </p:sldIdLst>
  <p:sldSz cx="9144000" cy="6858000" type="screen4x3"/>
  <p:notesSz cx="7099300" cy="1023461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30" autoAdjust="0"/>
    <p:restoredTop sz="89193" autoAdjust="0"/>
  </p:normalViewPr>
  <p:slideViewPr>
    <p:cSldViewPr>
      <p:cViewPr varScale="1">
        <p:scale>
          <a:sx n="58" d="100"/>
          <a:sy n="58" d="100"/>
        </p:scale>
        <p:origin x="1576" y="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35C30F-DD37-4AFC-AE61-3330F5BE6504}" type="doc">
      <dgm:prSet loTypeId="urn:microsoft.com/office/officeart/2005/8/layout/pyramid2" loCatId="list" qsTypeId="urn:microsoft.com/office/officeart/2005/8/quickstyle/3d5" qsCatId="3D" csTypeId="urn:microsoft.com/office/officeart/2005/8/colors/accent1_2" csCatId="accent1" phldr="1"/>
      <dgm:spPr/>
    </dgm:pt>
    <dgm:pt modelId="{09EC31FF-2D17-48D6-B8CC-01003DD4BDA5}">
      <dgm:prSet phldrT="[Testo]"/>
      <dgm:spPr/>
      <dgm:t>
        <a:bodyPr/>
        <a:lstStyle/>
        <a:p>
          <a:r>
            <a:rPr lang="it-IT" dirty="0"/>
            <a:t>Level 1 </a:t>
          </a:r>
        </a:p>
      </dgm:t>
    </dgm:pt>
    <dgm:pt modelId="{1A73BC46-FD91-48E6-B72C-270332719099}" type="parTrans" cxnId="{8BE9BC78-1492-4756-B86A-10AB1269CB61}">
      <dgm:prSet/>
      <dgm:spPr/>
      <dgm:t>
        <a:bodyPr/>
        <a:lstStyle/>
        <a:p>
          <a:endParaRPr lang="it-IT"/>
        </a:p>
      </dgm:t>
    </dgm:pt>
    <dgm:pt modelId="{4C9B2848-2519-4809-A654-3FAE56B78435}" type="sibTrans" cxnId="{8BE9BC78-1492-4756-B86A-10AB1269CB61}">
      <dgm:prSet/>
      <dgm:spPr/>
      <dgm:t>
        <a:bodyPr/>
        <a:lstStyle/>
        <a:p>
          <a:endParaRPr lang="it-IT"/>
        </a:p>
      </dgm:t>
    </dgm:pt>
    <dgm:pt modelId="{FA062C79-433B-4BD6-9353-4D2E6C029CEA}">
      <dgm:prSet phldrT="[Testo]"/>
      <dgm:spPr/>
      <dgm:t>
        <a:bodyPr/>
        <a:lstStyle/>
        <a:p>
          <a:r>
            <a:rPr lang="it-IT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Level 2</a:t>
          </a:r>
        </a:p>
      </dgm:t>
    </dgm:pt>
    <dgm:pt modelId="{55B5B81B-6EFD-4948-9983-A1522E46AEB0}" type="parTrans" cxnId="{7F355E41-4ADA-4998-8870-0104F96C28C5}">
      <dgm:prSet/>
      <dgm:spPr/>
      <dgm:t>
        <a:bodyPr/>
        <a:lstStyle/>
        <a:p>
          <a:endParaRPr lang="it-IT"/>
        </a:p>
      </dgm:t>
    </dgm:pt>
    <dgm:pt modelId="{97ED9EB0-5367-4426-8AF5-1D60310CE681}" type="sibTrans" cxnId="{7F355E41-4ADA-4998-8870-0104F96C28C5}">
      <dgm:prSet/>
      <dgm:spPr/>
      <dgm:t>
        <a:bodyPr/>
        <a:lstStyle/>
        <a:p>
          <a:endParaRPr lang="it-IT"/>
        </a:p>
      </dgm:t>
    </dgm:pt>
    <dgm:pt modelId="{B5423F9A-CE69-494D-AF23-89E055496BC3}">
      <dgm:prSet phldrT="[Testo]"/>
      <dgm:spPr/>
      <dgm:t>
        <a:bodyPr/>
        <a:lstStyle/>
        <a:p>
          <a:r>
            <a:rPr lang="it-IT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Level 3</a:t>
          </a:r>
        </a:p>
      </dgm:t>
    </dgm:pt>
    <dgm:pt modelId="{27DEE8DD-5118-4A39-B501-8E2D7B114B7C}" type="parTrans" cxnId="{BECA0E1E-A696-49C1-9B86-FDDF88E7CFD4}">
      <dgm:prSet/>
      <dgm:spPr/>
      <dgm:t>
        <a:bodyPr/>
        <a:lstStyle/>
        <a:p>
          <a:endParaRPr lang="it-IT"/>
        </a:p>
      </dgm:t>
    </dgm:pt>
    <dgm:pt modelId="{D5584AB8-1B2A-4DC9-8146-996799931817}" type="sibTrans" cxnId="{BECA0E1E-A696-49C1-9B86-FDDF88E7CFD4}">
      <dgm:prSet/>
      <dgm:spPr/>
      <dgm:t>
        <a:bodyPr/>
        <a:lstStyle/>
        <a:p>
          <a:endParaRPr lang="it-IT"/>
        </a:p>
      </dgm:t>
    </dgm:pt>
    <dgm:pt modelId="{CE1D2038-6CBB-4A7C-9986-3F439D620B8C}" type="pres">
      <dgm:prSet presAssocID="{9935C30F-DD37-4AFC-AE61-3330F5BE6504}" presName="compositeShape" presStyleCnt="0">
        <dgm:presLayoutVars>
          <dgm:dir/>
          <dgm:resizeHandles/>
        </dgm:presLayoutVars>
      </dgm:prSet>
      <dgm:spPr/>
    </dgm:pt>
    <dgm:pt modelId="{E9E934BD-6CCA-4B04-BF61-278B1181E116}" type="pres">
      <dgm:prSet presAssocID="{9935C30F-DD37-4AFC-AE61-3330F5BE6504}" presName="pyramid" presStyleLbl="node1" presStyleIdx="0" presStyleCnt="1" custLinFactNeighborX="-8606" custLinFactNeighborY="1389"/>
      <dgm:spPr/>
    </dgm:pt>
    <dgm:pt modelId="{C5BD9FB4-FEB3-4469-A0AC-7FF7AE16C917}" type="pres">
      <dgm:prSet presAssocID="{9935C30F-DD37-4AFC-AE61-3330F5BE6504}" presName="theList" presStyleCnt="0"/>
      <dgm:spPr/>
    </dgm:pt>
    <dgm:pt modelId="{02078F74-E274-46E8-A78D-77CD2765B464}" type="pres">
      <dgm:prSet presAssocID="{09EC31FF-2D17-48D6-B8CC-01003DD4BDA5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113DCAE-D6AF-4BD7-B59E-9B63FA64DA37}" type="pres">
      <dgm:prSet presAssocID="{09EC31FF-2D17-48D6-B8CC-01003DD4BDA5}" presName="aSpace" presStyleCnt="0"/>
      <dgm:spPr/>
    </dgm:pt>
    <dgm:pt modelId="{CE988932-FD10-4157-9382-A73608C957BA}" type="pres">
      <dgm:prSet presAssocID="{FA062C79-433B-4BD6-9353-4D2E6C029CEA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7647A37-6EE2-49F8-B788-E4F9372D0D06}" type="pres">
      <dgm:prSet presAssocID="{FA062C79-433B-4BD6-9353-4D2E6C029CEA}" presName="aSpace" presStyleCnt="0"/>
      <dgm:spPr/>
    </dgm:pt>
    <dgm:pt modelId="{0A35B6B3-0C65-4EDF-9780-C0B9FC0C8A1B}" type="pres">
      <dgm:prSet presAssocID="{B5423F9A-CE69-494D-AF23-89E055496BC3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134A54C-AF6C-4BAB-8F27-271AD283188D}" type="pres">
      <dgm:prSet presAssocID="{B5423F9A-CE69-494D-AF23-89E055496BC3}" presName="aSpace" presStyleCnt="0"/>
      <dgm:spPr/>
    </dgm:pt>
  </dgm:ptLst>
  <dgm:cxnLst>
    <dgm:cxn modelId="{0A270819-E027-417D-9BF1-5AE00B152E05}" type="presOf" srcId="{FA062C79-433B-4BD6-9353-4D2E6C029CEA}" destId="{CE988932-FD10-4157-9382-A73608C957BA}" srcOrd="0" destOrd="0" presId="urn:microsoft.com/office/officeart/2005/8/layout/pyramid2"/>
    <dgm:cxn modelId="{51C6FD25-10B5-40D3-BE20-CE92CE0EFA6E}" type="presOf" srcId="{9935C30F-DD37-4AFC-AE61-3330F5BE6504}" destId="{CE1D2038-6CBB-4A7C-9986-3F439D620B8C}" srcOrd="0" destOrd="0" presId="urn:microsoft.com/office/officeart/2005/8/layout/pyramid2"/>
    <dgm:cxn modelId="{7F355E41-4ADA-4998-8870-0104F96C28C5}" srcId="{9935C30F-DD37-4AFC-AE61-3330F5BE6504}" destId="{FA062C79-433B-4BD6-9353-4D2E6C029CEA}" srcOrd="1" destOrd="0" parTransId="{55B5B81B-6EFD-4948-9983-A1522E46AEB0}" sibTransId="{97ED9EB0-5367-4426-8AF5-1D60310CE681}"/>
    <dgm:cxn modelId="{8BE9BC78-1492-4756-B86A-10AB1269CB61}" srcId="{9935C30F-DD37-4AFC-AE61-3330F5BE6504}" destId="{09EC31FF-2D17-48D6-B8CC-01003DD4BDA5}" srcOrd="0" destOrd="0" parTransId="{1A73BC46-FD91-48E6-B72C-270332719099}" sibTransId="{4C9B2848-2519-4809-A654-3FAE56B78435}"/>
    <dgm:cxn modelId="{B30D439C-9E29-4209-A8E4-89A90837020A}" type="presOf" srcId="{B5423F9A-CE69-494D-AF23-89E055496BC3}" destId="{0A35B6B3-0C65-4EDF-9780-C0B9FC0C8A1B}" srcOrd="0" destOrd="0" presId="urn:microsoft.com/office/officeart/2005/8/layout/pyramid2"/>
    <dgm:cxn modelId="{49111149-4B4E-42CC-ABF1-1A2FAB046C1E}" type="presOf" srcId="{09EC31FF-2D17-48D6-B8CC-01003DD4BDA5}" destId="{02078F74-E274-46E8-A78D-77CD2765B464}" srcOrd="0" destOrd="0" presId="urn:microsoft.com/office/officeart/2005/8/layout/pyramid2"/>
    <dgm:cxn modelId="{BECA0E1E-A696-49C1-9B86-FDDF88E7CFD4}" srcId="{9935C30F-DD37-4AFC-AE61-3330F5BE6504}" destId="{B5423F9A-CE69-494D-AF23-89E055496BC3}" srcOrd="2" destOrd="0" parTransId="{27DEE8DD-5118-4A39-B501-8E2D7B114B7C}" sibTransId="{D5584AB8-1B2A-4DC9-8146-996799931817}"/>
    <dgm:cxn modelId="{F4FC2D8B-350B-40A9-849D-2D73F333B328}" type="presParOf" srcId="{CE1D2038-6CBB-4A7C-9986-3F439D620B8C}" destId="{E9E934BD-6CCA-4B04-BF61-278B1181E116}" srcOrd="0" destOrd="0" presId="urn:microsoft.com/office/officeart/2005/8/layout/pyramid2"/>
    <dgm:cxn modelId="{7849B87C-2ECD-4256-A55E-B68B5E5B31B3}" type="presParOf" srcId="{CE1D2038-6CBB-4A7C-9986-3F439D620B8C}" destId="{C5BD9FB4-FEB3-4469-A0AC-7FF7AE16C917}" srcOrd="1" destOrd="0" presId="urn:microsoft.com/office/officeart/2005/8/layout/pyramid2"/>
    <dgm:cxn modelId="{F8395226-0860-49C3-B2C0-F1225211C5A7}" type="presParOf" srcId="{C5BD9FB4-FEB3-4469-A0AC-7FF7AE16C917}" destId="{02078F74-E274-46E8-A78D-77CD2765B464}" srcOrd="0" destOrd="0" presId="urn:microsoft.com/office/officeart/2005/8/layout/pyramid2"/>
    <dgm:cxn modelId="{4B216520-3B2A-4DE1-B0B3-B1BAF959430C}" type="presParOf" srcId="{C5BD9FB4-FEB3-4469-A0AC-7FF7AE16C917}" destId="{E113DCAE-D6AF-4BD7-B59E-9B63FA64DA37}" srcOrd="1" destOrd="0" presId="urn:microsoft.com/office/officeart/2005/8/layout/pyramid2"/>
    <dgm:cxn modelId="{59CDC33C-AED5-45A8-AFC8-F8E45F0724A8}" type="presParOf" srcId="{C5BD9FB4-FEB3-4469-A0AC-7FF7AE16C917}" destId="{CE988932-FD10-4157-9382-A73608C957BA}" srcOrd="2" destOrd="0" presId="urn:microsoft.com/office/officeart/2005/8/layout/pyramid2"/>
    <dgm:cxn modelId="{748F8F7D-38BF-4B1A-9F2D-C0069B8629BC}" type="presParOf" srcId="{C5BD9FB4-FEB3-4469-A0AC-7FF7AE16C917}" destId="{67647A37-6EE2-49F8-B788-E4F9372D0D06}" srcOrd="3" destOrd="0" presId="urn:microsoft.com/office/officeart/2005/8/layout/pyramid2"/>
    <dgm:cxn modelId="{E8BFCE3B-C1D1-4319-B236-D645A9F762A2}" type="presParOf" srcId="{C5BD9FB4-FEB3-4469-A0AC-7FF7AE16C917}" destId="{0A35B6B3-0C65-4EDF-9780-C0B9FC0C8A1B}" srcOrd="4" destOrd="0" presId="urn:microsoft.com/office/officeart/2005/8/layout/pyramid2"/>
    <dgm:cxn modelId="{7B2BF0AA-9F65-477D-AFD7-EFA082413719}" type="presParOf" srcId="{C5BD9FB4-FEB3-4469-A0AC-7FF7AE16C917}" destId="{8134A54C-AF6C-4BAB-8F27-271AD283188D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E934BD-6CCA-4B04-BF61-278B1181E116}">
      <dsp:nvSpPr>
        <dsp:cNvPr id="0" name=""/>
        <dsp:cNvSpPr/>
      </dsp:nvSpPr>
      <dsp:spPr>
        <a:xfrm>
          <a:off x="298932" y="0"/>
          <a:ext cx="1944216" cy="194421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078F74-E274-46E8-A78D-77CD2765B464}">
      <dsp:nvSpPr>
        <dsp:cNvPr id="0" name=""/>
        <dsp:cNvSpPr/>
      </dsp:nvSpPr>
      <dsp:spPr>
        <a:xfrm>
          <a:off x="1438359" y="195465"/>
          <a:ext cx="1263740" cy="46023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kern="1200" dirty="0"/>
            <a:t>Level 1 </a:t>
          </a:r>
        </a:p>
      </dsp:txBody>
      <dsp:txXfrm>
        <a:off x="1460826" y="217932"/>
        <a:ext cx="1218806" cy="415298"/>
      </dsp:txXfrm>
    </dsp:sp>
    <dsp:sp modelId="{CE988932-FD10-4157-9382-A73608C957BA}">
      <dsp:nvSpPr>
        <dsp:cNvPr id="0" name=""/>
        <dsp:cNvSpPr/>
      </dsp:nvSpPr>
      <dsp:spPr>
        <a:xfrm>
          <a:off x="1438359" y="713227"/>
          <a:ext cx="1263740" cy="46023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i="1" u="sng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Level 2</a:t>
          </a:r>
        </a:p>
      </dsp:txBody>
      <dsp:txXfrm>
        <a:off x="1460826" y="735694"/>
        <a:ext cx="1218806" cy="415298"/>
      </dsp:txXfrm>
    </dsp:sp>
    <dsp:sp modelId="{0A35B6B3-0C65-4EDF-9780-C0B9FC0C8A1B}">
      <dsp:nvSpPr>
        <dsp:cNvPr id="0" name=""/>
        <dsp:cNvSpPr/>
      </dsp:nvSpPr>
      <dsp:spPr>
        <a:xfrm>
          <a:off x="1438359" y="1230988"/>
          <a:ext cx="1263740" cy="46023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b="1" i="1" u="sng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Level 3</a:t>
          </a:r>
        </a:p>
      </dsp:txBody>
      <dsp:txXfrm>
        <a:off x="1460826" y="1253455"/>
        <a:ext cx="1218806" cy="4152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078DEE-1EED-41B3-A2A8-389E970F6D56}" type="datetimeFigureOut">
              <a:rPr lang="en-GB" smtClean="0"/>
              <a:pPr/>
              <a:t>13/03/2024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B51CE6-FE77-46B3-87C8-39CA77D4BA4F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53055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020506" y="0"/>
            <a:ext cx="3077137" cy="512304"/>
          </a:xfrm>
          <a:prstGeom prst="rect">
            <a:avLst/>
          </a:prstGeom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8190A7D-45BB-E54F-B5EF-A57BA4C38CCA}" type="datetimeFigureOut">
              <a:rPr lang="it-IT"/>
              <a:pPr>
                <a:defRPr/>
              </a:pPr>
              <a:t>13/03/2024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8" tIns="47384" rIns="94768" bIns="47384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09599" y="4861155"/>
            <a:ext cx="5680103" cy="4605821"/>
          </a:xfrm>
          <a:prstGeom prst="rect">
            <a:avLst/>
          </a:prstGeom>
        </p:spPr>
        <p:txBody>
          <a:bodyPr vert="horz" lIns="94768" tIns="47384" rIns="94768" bIns="47384" rtlCol="0">
            <a:normAutofit/>
          </a:bodyPr>
          <a:lstStyle/>
          <a:p>
            <a:pPr lvl="0"/>
            <a:r>
              <a:rPr lang="it-IT" noProof="0"/>
              <a:t>Fare clic per modificare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020506" y="9720673"/>
            <a:ext cx="3077137" cy="512303"/>
          </a:xfrm>
          <a:prstGeom prst="rect">
            <a:avLst/>
          </a:prstGeom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CADA000-3D64-5A4A-AC9C-732B3547C92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38551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egnaposto immagine diapositiva 1">
            <a:extLst>
              <a:ext uri="{FF2B5EF4-FFF2-40B4-BE49-F238E27FC236}">
                <a16:creationId xmlns:a16="http://schemas.microsoft.com/office/drawing/2014/main" id="{BAA67009-FD31-AC4E-866E-2F78F51254A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Segnaposto note 2">
            <a:extLst>
              <a:ext uri="{FF2B5EF4-FFF2-40B4-BE49-F238E27FC236}">
                <a16:creationId xmlns:a16="http://schemas.microsoft.com/office/drawing/2014/main" id="{0227944F-CEA6-514C-9563-B5890CBA12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100" name="Segnaposto numero diapositiva 3">
            <a:extLst>
              <a:ext uri="{FF2B5EF4-FFF2-40B4-BE49-F238E27FC236}">
                <a16:creationId xmlns:a16="http://schemas.microsoft.com/office/drawing/2014/main" id="{78C3FC32-8910-B34E-8F4D-75D02CD060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14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11CDB5B-2512-004A-890A-2F718520CB62}" type="slidenum">
              <a:rPr lang="it-IT" altLang="en-US" smtClean="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pPr/>
              <a:t>1</a:t>
            </a:fld>
            <a:endParaRPr lang="it-IT" altLang="en-US">
              <a:solidFill>
                <a:srgbClr val="000000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A977F-2504-E741-85B4-8F01994E1F25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31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8C812F-92DE-4F4D-860C-9FF81CE3AD6C}" type="datetime1">
              <a:rPr lang="it-IT" smtClean="0"/>
              <a:pPr>
                <a:defRPr/>
              </a:pPr>
              <a:t>13/03/2024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B1F813-876F-1345-A718-4736A59B7965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3374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9B27-4D02-2940-AED5-BC8F2B3B1507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725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7878-2C98-7449-BB8F-764A5EA8E558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03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2F403-9584-1749-B6AB-5E1C5F94527C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471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BE6207-87ED-4E73-A2F1-51D33F842DDF}" type="datetime1">
              <a:rPr lang="it-IT" smtClean="0"/>
              <a:pPr>
                <a:defRPr/>
              </a:pPr>
              <a:t>13/03/2024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DF3523-FE61-9945-8B85-1682B8C28941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4295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ADB90-FF7E-5041-AB9F-1BC0957AB829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11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8CB6-48D8-4E47-B0D3-B56230F429D0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29797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716D3-DCE8-CC45-8106-AE5DFCD073F9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529757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A7C16-FAF2-2C41-B697-563997C522AD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46679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D9EA-0687-604F-B97A-763B6765DF9F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766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FFFB4-400D-1240-AB24-6F86C96D4DFB}" type="datetimeFigureOut">
              <a:rPr lang="en-US" smtClean="0"/>
              <a:pPr/>
              <a:t>3/13/2024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182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>
            <a:extLst>
              <a:ext uri="{FF2B5EF4-FFF2-40B4-BE49-F238E27FC236}">
                <a16:creationId xmlns:a16="http://schemas.microsoft.com/office/drawing/2014/main" id="{E7B228CB-DB22-F04F-AD2F-DE63723D1D0E}"/>
              </a:ext>
            </a:extLst>
          </p:cNvPr>
          <p:cNvGrpSpPr/>
          <p:nvPr/>
        </p:nvGrpSpPr>
        <p:grpSpPr>
          <a:xfrm>
            <a:off x="1116012" y="1897856"/>
            <a:ext cx="6911975" cy="1829201"/>
            <a:chOff x="1547813" y="1916113"/>
            <a:chExt cx="6911975" cy="1829201"/>
          </a:xfrm>
        </p:grpSpPr>
        <p:sp>
          <p:nvSpPr>
            <p:cNvPr id="2058" name="Rectangle 10">
              <a:extLst>
                <a:ext uri="{FF2B5EF4-FFF2-40B4-BE49-F238E27FC236}">
                  <a16:creationId xmlns:a16="http://schemas.microsoft.com/office/drawing/2014/main" id="{3E850865-0441-B747-99BD-6B5561B8B5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7813" y="1916113"/>
              <a:ext cx="6911975" cy="172878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107763" dir="189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it-IT" dirty="0">
                <a:solidFill>
                  <a:prstClr val="black"/>
                </a:solidFill>
                <a:latin typeface="Tahoma" charset="0"/>
              </a:endParaRPr>
            </a:p>
          </p:txBody>
        </p:sp>
        <p:sp>
          <p:nvSpPr>
            <p:cNvPr id="3075" name="Text Box 6">
              <a:extLst>
                <a:ext uri="{FF2B5EF4-FFF2-40B4-BE49-F238E27FC236}">
                  <a16:creationId xmlns:a16="http://schemas.microsoft.com/office/drawing/2014/main" id="{81B928E9-7DE3-0744-8A72-9EEB6D00AF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73212" y="2114098"/>
              <a:ext cx="6861175" cy="1631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en-US" sz="2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CORSO DI BILANCIO E COMUNICAZIONE ECONOMICA FINANZIARIA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it-IT" altLang="en-US" sz="25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en-US" sz="2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FAIR VALUE </a:t>
              </a:r>
              <a:r>
                <a:rPr lang="it-IT" altLang="en-US" sz="2500">
                  <a:latin typeface="Times New Roman" panose="02020603050405020304" pitchFamily="18" charset="0"/>
                  <a:cs typeface="Times New Roman" panose="02020603050405020304" pitchFamily="18" charset="0"/>
                </a:rPr>
                <a:t>MEASUREMENT (IFRS </a:t>
              </a:r>
              <a:r>
                <a:rPr lang="it-IT" altLang="en-US" sz="2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13)</a:t>
              </a:r>
            </a:p>
          </p:txBody>
        </p:sp>
      </p:grpSp>
      <p:sp>
        <p:nvSpPr>
          <p:cNvPr id="3076" name="Text Box 7">
            <a:extLst>
              <a:ext uri="{FF2B5EF4-FFF2-40B4-BE49-F238E27FC236}">
                <a16:creationId xmlns:a16="http://schemas.microsoft.com/office/drawing/2014/main" id="{0C267655-EF65-2E49-B248-DD9BAC488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30" y="3824628"/>
            <a:ext cx="69119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it-IT" altLang="en-US" sz="25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077" name="Segnaposto numero diapositiva 2">
            <a:extLst>
              <a:ext uri="{FF2B5EF4-FFF2-40B4-BE49-F238E27FC236}">
                <a16:creationId xmlns:a16="http://schemas.microsoft.com/office/drawing/2014/main" id="{DC8BFA36-5BCF-CB4B-9DEA-22EFC68DD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7424738" y="6459538"/>
            <a:ext cx="9842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72ABA9B-D3D5-5044-8C7E-36339954D1C0}" type="slidenum">
              <a:rPr lang="it-IT" altLang="en-US" sz="1200" smtClean="0">
                <a:solidFill>
                  <a:srgbClr val="898989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65DBB568-75D8-3F42-81E0-AA37664B7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9405" y="236093"/>
            <a:ext cx="5665190" cy="86172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Text Box 6"/>
          <p:cNvSpPr txBox="1">
            <a:spLocks noChangeArrowheads="1"/>
          </p:cNvSpPr>
          <p:nvPr/>
        </p:nvSpPr>
        <p:spPr bwMode="auto">
          <a:xfrm>
            <a:off x="179388" y="188913"/>
            <a:ext cx="57607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t-IT" b="1" dirty="0">
                <a:latin typeface="Trebuchet MS" pitchFamily="34" charset="0"/>
              </a:rPr>
              <a:t>IFRS 13 «</a:t>
            </a:r>
            <a:r>
              <a:rPr lang="it-IT" b="1" i="1" dirty="0">
                <a:latin typeface="Trebuchet MS" pitchFamily="34" charset="0"/>
              </a:rPr>
              <a:t>Fair </a:t>
            </a:r>
            <a:r>
              <a:rPr lang="it-IT" b="1" i="1" dirty="0" err="1">
                <a:latin typeface="Trebuchet MS" pitchFamily="34" charset="0"/>
              </a:rPr>
              <a:t>value</a:t>
            </a:r>
            <a:r>
              <a:rPr lang="it-IT" b="1" i="1" dirty="0">
                <a:latin typeface="Trebuchet MS" pitchFamily="34" charset="0"/>
              </a:rPr>
              <a:t> </a:t>
            </a:r>
            <a:r>
              <a:rPr lang="it-IT" b="1" i="1" dirty="0" err="1">
                <a:latin typeface="Trebuchet MS" pitchFamily="34" charset="0"/>
              </a:rPr>
              <a:t>measurement</a:t>
            </a:r>
            <a:r>
              <a:rPr lang="it-IT" b="1" i="1" dirty="0">
                <a:latin typeface="Trebuchet MS" pitchFamily="34" charset="0"/>
              </a:rPr>
              <a:t>» in vigore dal 1 gennaio 2013</a:t>
            </a:r>
          </a:p>
        </p:txBody>
      </p:sp>
      <p:sp>
        <p:nvSpPr>
          <p:cNvPr id="45059" name="Rectangle 5"/>
          <p:cNvSpPr>
            <a:spLocks noChangeArrowheads="1"/>
          </p:cNvSpPr>
          <p:nvPr/>
        </p:nvSpPr>
        <p:spPr bwMode="auto">
          <a:xfrm>
            <a:off x="323850" y="1779588"/>
            <a:ext cx="8640763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9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Problematiche</a:t>
            </a:r>
            <a:r>
              <a:rPr lang="en-US" sz="19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:</a:t>
            </a: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r>
              <a:rPr lang="en-US" sz="1700" dirty="0">
                <a:latin typeface="Trebuchet MS" pitchFamily="34" charset="0"/>
              </a:rPr>
              <a:t>1) </a:t>
            </a:r>
            <a:r>
              <a:rPr lang="en-US" sz="1700" dirty="0" err="1">
                <a:latin typeface="Trebuchet MS" pitchFamily="34" charset="0"/>
              </a:rPr>
              <a:t>Esistono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diversi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i="1" dirty="0">
                <a:latin typeface="Trebuchet MS" pitchFamily="34" charset="0"/>
              </a:rPr>
              <a:t>assets</a:t>
            </a:r>
            <a:r>
              <a:rPr lang="en-US" sz="1700" dirty="0">
                <a:latin typeface="Trebuchet MS" pitchFamily="34" charset="0"/>
              </a:rPr>
              <a:t>, </a:t>
            </a:r>
            <a:r>
              <a:rPr lang="en-US" sz="1700" i="1" dirty="0">
                <a:latin typeface="Trebuchet MS" pitchFamily="34" charset="0"/>
              </a:rPr>
              <a:t>liabilities </a:t>
            </a:r>
            <a:r>
              <a:rPr lang="en-US" sz="1700" dirty="0" err="1">
                <a:latin typeface="Trebuchet MS" pitchFamily="34" charset="0"/>
              </a:rPr>
              <a:t>ed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i="1" dirty="0">
                <a:latin typeface="Trebuchet MS" pitchFamily="34" charset="0"/>
              </a:rPr>
              <a:t>equity instruments </a:t>
            </a:r>
            <a:r>
              <a:rPr lang="en-US" sz="1700" dirty="0" err="1">
                <a:latin typeface="Trebuchet MS" pitchFamily="34" charset="0"/>
              </a:rPr>
              <a:t>che</a:t>
            </a:r>
            <a:r>
              <a:rPr lang="en-US" sz="1700" dirty="0">
                <a:latin typeface="Trebuchet MS" pitchFamily="34" charset="0"/>
              </a:rPr>
              <a:t>, in base </a:t>
            </a:r>
            <a:r>
              <a:rPr lang="en-US" sz="1700" dirty="0" err="1">
                <a:latin typeface="Trebuchet MS" pitchFamily="34" charset="0"/>
              </a:rPr>
              <a:t>ai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principi</a:t>
            </a:r>
            <a:r>
              <a:rPr lang="en-US" sz="1700" dirty="0">
                <a:latin typeface="Trebuchet MS" pitchFamily="34" charset="0"/>
              </a:rPr>
              <a:t> IAS/IFRS, </a:t>
            </a:r>
            <a:r>
              <a:rPr lang="en-US" sz="1700" dirty="0" err="1">
                <a:latin typeface="Trebuchet MS" pitchFamily="34" charset="0"/>
              </a:rPr>
              <a:t>debbono</a:t>
            </a:r>
            <a:r>
              <a:rPr lang="en-US" sz="1700" dirty="0">
                <a:latin typeface="Trebuchet MS" pitchFamily="34" charset="0"/>
              </a:rPr>
              <a:t>, o </a:t>
            </a:r>
            <a:r>
              <a:rPr lang="en-US" sz="1700" dirty="0" err="1">
                <a:latin typeface="Trebuchet MS" pitchFamily="34" charset="0"/>
              </a:rPr>
              <a:t>possono</a:t>
            </a:r>
            <a:r>
              <a:rPr lang="en-US" sz="1700" dirty="0">
                <a:latin typeface="Trebuchet MS" pitchFamily="34" charset="0"/>
              </a:rPr>
              <a:t>, </a:t>
            </a:r>
            <a:r>
              <a:rPr lang="en-US" sz="1700" dirty="0" err="1">
                <a:latin typeface="Trebuchet MS" pitchFamily="34" charset="0"/>
              </a:rPr>
              <a:t>essere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valutati</a:t>
            </a:r>
            <a:r>
              <a:rPr lang="en-US" sz="1700" dirty="0">
                <a:latin typeface="Trebuchet MS" pitchFamily="34" charset="0"/>
              </a:rPr>
              <a:t> al </a:t>
            </a:r>
            <a:r>
              <a:rPr lang="en-US" sz="1700" i="1" dirty="0">
                <a:latin typeface="Trebuchet MS" pitchFamily="34" charset="0"/>
              </a:rPr>
              <a:t>fair value</a:t>
            </a:r>
            <a:r>
              <a:rPr lang="en-US" sz="1700" dirty="0">
                <a:latin typeface="Trebuchet MS" pitchFamily="34" charset="0"/>
              </a:rPr>
              <a:t>;</a:t>
            </a: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r>
              <a:rPr lang="en-US" sz="1700" dirty="0">
                <a:latin typeface="Trebuchet MS" pitchFamily="34" charset="0"/>
              </a:rPr>
              <a:t>2) Le </a:t>
            </a:r>
            <a:r>
              <a:rPr lang="en-US" sz="1700" dirty="0" err="1">
                <a:latin typeface="Trebuchet MS" pitchFamily="34" charset="0"/>
              </a:rPr>
              <a:t>norme</a:t>
            </a:r>
            <a:r>
              <a:rPr lang="en-US" sz="1700" dirty="0">
                <a:latin typeface="Trebuchet MS" pitchFamily="34" charset="0"/>
              </a:rPr>
              <a:t> relative </a:t>
            </a:r>
            <a:r>
              <a:rPr lang="en-US" sz="1700" dirty="0" err="1">
                <a:latin typeface="Trebuchet MS" pitchFamily="34" charset="0"/>
              </a:rPr>
              <a:t>alla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modalità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di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determinazione</a:t>
            </a:r>
            <a:r>
              <a:rPr lang="en-US" sz="1700" dirty="0">
                <a:latin typeface="Trebuchet MS" pitchFamily="34" charset="0"/>
              </a:rPr>
              <a:t> del </a:t>
            </a:r>
            <a:r>
              <a:rPr lang="en-US" sz="1700" i="1" dirty="0">
                <a:latin typeface="Trebuchet MS" pitchFamily="34" charset="0"/>
              </a:rPr>
              <a:t>fair value </a:t>
            </a:r>
            <a:r>
              <a:rPr lang="en-US" sz="1700" dirty="0" err="1">
                <a:latin typeface="Trebuchet MS" pitchFamily="34" charset="0"/>
              </a:rPr>
              <a:t>sono</a:t>
            </a:r>
            <a:r>
              <a:rPr lang="en-US" sz="1700" dirty="0">
                <a:latin typeface="Trebuchet MS" pitchFamily="34" charset="0"/>
              </a:rPr>
              <a:t> disperse </a:t>
            </a:r>
            <a:r>
              <a:rPr lang="en-US" sz="1700" dirty="0" err="1">
                <a:latin typeface="Trebuchet MS" pitchFamily="34" charset="0"/>
              </a:rPr>
              <a:t>all</a:t>
            </a:r>
            <a:r>
              <a:rPr lang="en-US" altLang="en-US" sz="1700" dirty="0" err="1">
                <a:latin typeface="Trebuchet MS" pitchFamily="34" charset="0"/>
              </a:rPr>
              <a:t>’</a:t>
            </a:r>
            <a:r>
              <a:rPr lang="en-US" sz="1700" dirty="0" err="1">
                <a:latin typeface="Trebuchet MS" pitchFamily="34" charset="0"/>
              </a:rPr>
              <a:t>interno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dei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singoli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Principi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contabili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che</a:t>
            </a:r>
            <a:r>
              <a:rPr lang="en-US" sz="1700" dirty="0">
                <a:latin typeface="Trebuchet MS" pitchFamily="34" charset="0"/>
              </a:rPr>
              <a:t> ne </a:t>
            </a:r>
            <a:r>
              <a:rPr lang="en-US" sz="1700" dirty="0" err="1">
                <a:latin typeface="Trebuchet MS" pitchFamily="34" charset="0"/>
              </a:rPr>
              <a:t>prevedono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l</a:t>
            </a:r>
            <a:r>
              <a:rPr lang="en-US" altLang="en-US" sz="1700" dirty="0" err="1">
                <a:latin typeface="Trebuchet MS" pitchFamily="34" charset="0"/>
              </a:rPr>
              <a:t>’</a:t>
            </a:r>
            <a:r>
              <a:rPr lang="en-US" sz="1700" dirty="0" err="1">
                <a:latin typeface="Trebuchet MS" pitchFamily="34" charset="0"/>
              </a:rPr>
              <a:t>applicazione</a:t>
            </a:r>
            <a:r>
              <a:rPr lang="en-US" sz="1700" dirty="0">
                <a:latin typeface="Trebuchet MS" pitchFamily="34" charset="0"/>
              </a:rPr>
              <a:t>;</a:t>
            </a: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r>
              <a:rPr lang="en-US" sz="1700" dirty="0">
                <a:latin typeface="Trebuchet MS" pitchFamily="34" charset="0"/>
              </a:rPr>
              <a:t>3) Si è ritenuto </a:t>
            </a:r>
            <a:r>
              <a:rPr lang="en-US" sz="1700" dirty="0" err="1">
                <a:latin typeface="Trebuchet MS" pitchFamily="34" charset="0"/>
              </a:rPr>
              <a:t>quindi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assolutamente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opportuno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emanare</a:t>
            </a:r>
            <a:r>
              <a:rPr lang="en-US" sz="1700" dirty="0">
                <a:latin typeface="Trebuchet MS" pitchFamily="34" charset="0"/>
              </a:rPr>
              <a:t> un </a:t>
            </a:r>
            <a:r>
              <a:rPr lang="en-US" sz="1700" dirty="0" err="1">
                <a:latin typeface="Trebuchet MS" pitchFamily="34" charset="0"/>
              </a:rPr>
              <a:t>unico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i="1" dirty="0">
                <a:latin typeface="Trebuchet MS" pitchFamily="34" charset="0"/>
              </a:rPr>
              <a:t>standard</a:t>
            </a:r>
            <a:r>
              <a:rPr lang="en-US" sz="1700" dirty="0">
                <a:latin typeface="Trebuchet MS" pitchFamily="34" charset="0"/>
              </a:rPr>
              <a:t>, </a:t>
            </a:r>
            <a:r>
              <a:rPr lang="en-US" sz="1700" dirty="0" err="1">
                <a:latin typeface="Trebuchet MS" pitchFamily="34" charset="0"/>
              </a:rPr>
              <a:t>che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disciplinasse</a:t>
            </a:r>
            <a:r>
              <a:rPr lang="en-US" sz="1700" dirty="0">
                <a:latin typeface="Trebuchet MS" pitchFamily="34" charset="0"/>
              </a:rPr>
              <a:t> in </a:t>
            </a:r>
            <a:r>
              <a:rPr lang="en-US" sz="1700" dirty="0" err="1">
                <a:latin typeface="Trebuchet MS" pitchFamily="34" charset="0"/>
              </a:rPr>
              <a:t>maniera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unitaria</a:t>
            </a:r>
            <a:r>
              <a:rPr lang="en-US" sz="1700" dirty="0">
                <a:latin typeface="Trebuchet MS" pitchFamily="34" charset="0"/>
              </a:rPr>
              <a:t> come </a:t>
            </a:r>
            <a:r>
              <a:rPr lang="en-US" sz="1700" dirty="0" err="1">
                <a:latin typeface="Trebuchet MS" pitchFamily="34" charset="0"/>
              </a:rPr>
              <a:t>procedere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alla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determinazione</a:t>
            </a:r>
            <a:r>
              <a:rPr lang="en-US" sz="1700" dirty="0">
                <a:latin typeface="Trebuchet MS" pitchFamily="34" charset="0"/>
              </a:rPr>
              <a:t> del </a:t>
            </a:r>
            <a:r>
              <a:rPr lang="en-US" sz="1700" i="1" dirty="0">
                <a:latin typeface="Trebuchet MS" pitchFamily="34" charset="0"/>
              </a:rPr>
              <a:t>fair value</a:t>
            </a:r>
            <a:endParaRPr lang="en-US" sz="1700" dirty="0">
              <a:latin typeface="Trebuchet MS" pitchFamily="34" charset="0"/>
            </a:endParaRPr>
          </a:p>
        </p:txBody>
      </p:sp>
      <p:sp>
        <p:nvSpPr>
          <p:cNvPr id="115716" name="Rectangle 6"/>
          <p:cNvSpPr>
            <a:spLocks noChangeArrowheads="1"/>
          </p:cNvSpPr>
          <p:nvPr/>
        </p:nvSpPr>
        <p:spPr bwMode="auto">
          <a:xfrm>
            <a:off x="395288" y="4868863"/>
            <a:ext cx="8497887" cy="140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700" dirty="0" err="1">
                <a:latin typeface="Trebuchet MS" pitchFamily="34" charset="0"/>
              </a:rPr>
              <a:t>Prendendo</a:t>
            </a:r>
            <a:r>
              <a:rPr lang="en-US" sz="1700" dirty="0">
                <a:latin typeface="Trebuchet MS" pitchFamily="34" charset="0"/>
              </a:rPr>
              <a:t> come punto di </a:t>
            </a:r>
            <a:r>
              <a:rPr lang="en-US" sz="1700" dirty="0" err="1">
                <a:latin typeface="Trebuchet MS" pitchFamily="34" charset="0"/>
              </a:rPr>
              <a:t>riferimento</a:t>
            </a:r>
            <a:r>
              <a:rPr lang="en-US" sz="1700" dirty="0">
                <a:latin typeface="Trebuchet MS" pitchFamily="34" charset="0"/>
              </a:rPr>
              <a:t> lo SFAS 157 del FASB, lo IASB ha </a:t>
            </a:r>
            <a:r>
              <a:rPr lang="en-US" sz="1700" dirty="0" err="1">
                <a:latin typeface="Trebuchet MS" pitchFamily="34" charset="0"/>
              </a:rPr>
              <a:t>pubblicato</a:t>
            </a:r>
            <a:r>
              <a:rPr lang="en-US" sz="1700" dirty="0">
                <a:latin typeface="Trebuchet MS" pitchFamily="34" charset="0"/>
              </a:rPr>
              <a:t>:</a:t>
            </a:r>
          </a:p>
          <a:p>
            <a:pPr algn="just">
              <a:buFont typeface="Arial" charset="0"/>
              <a:buChar char="•"/>
            </a:pPr>
            <a:r>
              <a:rPr lang="en-US" sz="1700" dirty="0">
                <a:latin typeface="Trebuchet MS" pitchFamily="34" charset="0"/>
              </a:rPr>
              <a:t>un </a:t>
            </a:r>
            <a:r>
              <a:rPr lang="en-US" sz="1700" i="1" dirty="0">
                <a:latin typeface="Trebuchet MS" pitchFamily="34" charset="0"/>
              </a:rPr>
              <a:t>Exposure Draft </a:t>
            </a:r>
            <a:r>
              <a:rPr lang="en-US" sz="1700" dirty="0" err="1">
                <a:latin typeface="Trebuchet MS" pitchFamily="34" charset="0"/>
              </a:rPr>
              <a:t>nel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maggio</a:t>
            </a:r>
            <a:r>
              <a:rPr lang="en-US" sz="1700" dirty="0">
                <a:latin typeface="Trebuchet MS" pitchFamily="34" charset="0"/>
              </a:rPr>
              <a:t> 2009, dal </a:t>
            </a:r>
            <a:r>
              <a:rPr lang="en-US" sz="1700" dirty="0" err="1">
                <a:latin typeface="Trebuchet MS" pitchFamily="34" charset="0"/>
              </a:rPr>
              <a:t>titolo</a:t>
            </a:r>
            <a:r>
              <a:rPr lang="en-US" sz="1700" dirty="0">
                <a:latin typeface="Trebuchet MS" pitchFamily="34" charset="0"/>
              </a:rPr>
              <a:t> “</a:t>
            </a:r>
            <a:r>
              <a:rPr lang="en-US" altLang="ja-JP" sz="1700" i="1" dirty="0">
                <a:latin typeface="Trebuchet MS" pitchFamily="34" charset="0"/>
              </a:rPr>
              <a:t>Fair Value Measurement</a:t>
            </a:r>
            <a:r>
              <a:rPr lang="en-US" sz="1700" dirty="0">
                <a:latin typeface="Trebuchet MS" pitchFamily="34" charset="0"/>
              </a:rPr>
              <a:t>”</a:t>
            </a:r>
            <a:r>
              <a:rPr lang="en-US" altLang="ja-JP" sz="1700" dirty="0">
                <a:latin typeface="Trebuchet MS" pitchFamily="34" charset="0"/>
              </a:rPr>
              <a:t>;</a:t>
            </a:r>
          </a:p>
          <a:p>
            <a:pPr algn="just">
              <a:buFont typeface="Arial" charset="0"/>
              <a:buChar char="•"/>
            </a:pPr>
            <a:r>
              <a:rPr lang="en-US" sz="1700" dirty="0">
                <a:latin typeface="Trebuchet MS" pitchFamily="34" charset="0"/>
              </a:rPr>
              <a:t>un nuovo </a:t>
            </a:r>
            <a:r>
              <a:rPr lang="en-US" sz="1700" i="1" dirty="0">
                <a:latin typeface="Trebuchet MS" pitchFamily="34" charset="0"/>
              </a:rPr>
              <a:t>Exposure Draft </a:t>
            </a:r>
            <a:r>
              <a:rPr lang="en-US" sz="1700" i="1" dirty="0" err="1">
                <a:latin typeface="Trebuchet MS" pitchFamily="34" charset="0"/>
              </a:rPr>
              <a:t>nel</a:t>
            </a:r>
            <a:r>
              <a:rPr lang="en-US" sz="1700" i="1" dirty="0">
                <a:latin typeface="Trebuchet MS" pitchFamily="34" charset="0"/>
              </a:rPr>
              <a:t> </a:t>
            </a:r>
            <a:r>
              <a:rPr lang="en-US" sz="1700" i="1" dirty="0" err="1">
                <a:latin typeface="Trebuchet MS" pitchFamily="34" charset="0"/>
              </a:rPr>
              <a:t>giugno</a:t>
            </a:r>
            <a:r>
              <a:rPr lang="en-US" sz="1700" i="1" dirty="0">
                <a:latin typeface="Trebuchet MS" pitchFamily="34" charset="0"/>
              </a:rPr>
              <a:t> 2010 dal </a:t>
            </a:r>
            <a:r>
              <a:rPr lang="en-US" sz="1700" i="1" dirty="0" err="1">
                <a:latin typeface="Trebuchet MS" pitchFamily="34" charset="0"/>
              </a:rPr>
              <a:t>titolo</a:t>
            </a:r>
            <a:r>
              <a:rPr lang="en-US" sz="1700" i="1" dirty="0">
                <a:latin typeface="Trebuchet MS" pitchFamily="34" charset="0"/>
              </a:rPr>
              <a:t> "Measurement Uncertainty Analysis Disclosure for Fair value Measurements”</a:t>
            </a:r>
            <a:r>
              <a:rPr lang="en-US" altLang="ja-JP" sz="1700" i="1" dirty="0">
                <a:latin typeface="Trebuchet MS" pitchFamily="34" charset="0"/>
              </a:rPr>
              <a:t>;</a:t>
            </a:r>
          </a:p>
          <a:p>
            <a:pPr algn="just">
              <a:buFont typeface="Arial" charset="0"/>
              <a:buChar char="•"/>
            </a:pPr>
            <a:r>
              <a:rPr lang="en-US" sz="1700" dirty="0">
                <a:latin typeface="Trebuchet MS" pitchFamily="34" charset="0"/>
              </a:rPr>
              <a:t>il principio IFRS 13 </a:t>
            </a:r>
            <a:r>
              <a:rPr lang="en-US" sz="1700" i="1" dirty="0">
                <a:latin typeface="Trebuchet MS" pitchFamily="34" charset="0"/>
              </a:rPr>
              <a:t>“</a:t>
            </a:r>
            <a:r>
              <a:rPr lang="en-US" altLang="ja-JP" sz="1700" i="1" dirty="0">
                <a:latin typeface="Trebuchet MS" pitchFamily="34" charset="0"/>
              </a:rPr>
              <a:t>fair value measurement</a:t>
            </a:r>
            <a:r>
              <a:rPr lang="en-US" sz="1700" i="1" dirty="0">
                <a:latin typeface="Trebuchet MS" pitchFamily="34" charset="0"/>
              </a:rPr>
              <a:t>”</a:t>
            </a:r>
            <a:r>
              <a:rPr lang="en-US" altLang="ja-JP" sz="1700" i="1" dirty="0">
                <a:latin typeface="Trebuchet MS" pitchFamily="34" charset="0"/>
              </a:rPr>
              <a:t> </a:t>
            </a:r>
            <a:r>
              <a:rPr lang="en-US" altLang="ja-JP" sz="1700" dirty="0">
                <a:latin typeface="Trebuchet MS" pitchFamily="34" charset="0"/>
              </a:rPr>
              <a:t>, il 12 Maggio 2011. </a:t>
            </a:r>
            <a:endParaRPr lang="en-US" sz="1700" dirty="0">
              <a:latin typeface="Trebuchet MS" pitchFamily="34" charset="0"/>
            </a:endParaRPr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4A150B7-C359-AE4F-9830-75C544344214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248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76375" y="1052513"/>
            <a:ext cx="2879725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Courier New"/>
              <a:buChar char="o"/>
              <a:defRPr/>
            </a:pPr>
            <a:r>
              <a:rPr lang="en-US" sz="1700" dirty="0" err="1">
                <a:latin typeface="Trebuchet MS" pitchFamily="34" charset="0"/>
              </a:rPr>
              <a:t>definire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il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i="1" dirty="0">
                <a:latin typeface="Trebuchet MS" pitchFamily="34" charset="0"/>
              </a:rPr>
              <a:t>fair value</a:t>
            </a: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 marL="285750" indent="-285750">
              <a:buFont typeface="Courier New"/>
              <a:buChar char="o"/>
              <a:defRPr/>
            </a:pPr>
            <a:r>
              <a:rPr lang="en-US" sz="1700" dirty="0" err="1">
                <a:latin typeface="Trebuchet MS" pitchFamily="34" charset="0"/>
              </a:rPr>
              <a:t>Specificazione</a:t>
            </a:r>
            <a:r>
              <a:rPr lang="en-US" sz="1700" dirty="0">
                <a:latin typeface="Trebuchet MS" pitchFamily="34" charset="0"/>
              </a:rPr>
              <a:t> del </a:t>
            </a:r>
            <a:r>
              <a:rPr lang="en-US" sz="1700" i="1" dirty="0">
                <a:latin typeface="Trebuchet MS" pitchFamily="34" charset="0"/>
              </a:rPr>
              <a:t>fair value in </a:t>
            </a:r>
            <a:r>
              <a:rPr lang="en-US" sz="1700" i="1" dirty="0" err="1">
                <a:latin typeface="Trebuchet MS" pitchFamily="34" charset="0"/>
              </a:rPr>
              <a:t>relazione</a:t>
            </a:r>
            <a:r>
              <a:rPr lang="en-US" sz="1700" i="1" dirty="0">
                <a:latin typeface="Trebuchet MS" pitchFamily="34" charset="0"/>
              </a:rPr>
              <a:t> ai </a:t>
            </a:r>
            <a:r>
              <a:rPr lang="en-US" sz="1700" i="1" dirty="0" err="1">
                <a:latin typeface="Trebuchet MS" pitchFamily="34" charset="0"/>
              </a:rPr>
              <a:t>diversi</a:t>
            </a:r>
            <a:r>
              <a:rPr lang="en-US" sz="1700" i="1" dirty="0">
                <a:latin typeface="Trebuchet MS" pitchFamily="34" charset="0"/>
              </a:rPr>
              <a:t> </a:t>
            </a:r>
            <a:r>
              <a:rPr lang="en-US" sz="1700" i="1" dirty="0" err="1">
                <a:latin typeface="Trebuchet MS" pitchFamily="34" charset="0"/>
              </a:rPr>
              <a:t>elementi</a:t>
            </a:r>
            <a:r>
              <a:rPr lang="en-US" sz="1700" i="1" dirty="0">
                <a:latin typeface="Trebuchet MS" pitchFamily="34" charset="0"/>
              </a:rPr>
              <a:t> </a:t>
            </a:r>
            <a:r>
              <a:rPr lang="en-US" sz="1700" i="1" dirty="0" err="1">
                <a:latin typeface="Trebuchet MS" pitchFamily="34" charset="0"/>
              </a:rPr>
              <a:t>patrimoniali</a:t>
            </a:r>
            <a:endParaRPr lang="en-US" sz="1700" i="1" dirty="0">
              <a:latin typeface="Trebuchet MS" pitchFamily="34" charset="0"/>
            </a:endParaRPr>
          </a:p>
          <a:p>
            <a:pPr marL="285750" indent="-285750">
              <a:buFont typeface="Courier New"/>
              <a:buChar char="o"/>
              <a:defRPr/>
            </a:pPr>
            <a:endParaRPr lang="en-US" sz="1700" i="1" dirty="0">
              <a:latin typeface="Trebuchet MS" pitchFamily="34" charset="0"/>
            </a:endParaRPr>
          </a:p>
          <a:p>
            <a:pPr marL="285750" indent="-285750">
              <a:buFont typeface="Courier New"/>
              <a:buChar char="o"/>
              <a:defRPr/>
            </a:pPr>
            <a:endParaRPr lang="en-US" sz="1700" i="1" dirty="0">
              <a:latin typeface="Trebuchet MS" pitchFamily="34" charset="0"/>
            </a:endParaRPr>
          </a:p>
          <a:p>
            <a:pPr>
              <a:defRPr/>
            </a:pPr>
            <a:r>
              <a:rPr lang="en-US" sz="1700" i="1" dirty="0">
                <a:latin typeface="Trebuchet MS" pitchFamily="34" charset="0"/>
              </a:rPr>
              <a:t>    </a:t>
            </a:r>
            <a:endParaRPr lang="en-US" sz="1700" dirty="0">
              <a:latin typeface="Trebuchet MS" pitchFamily="34" charset="0"/>
            </a:endParaRPr>
          </a:p>
        </p:txBody>
      </p:sp>
      <p:sp>
        <p:nvSpPr>
          <p:cNvPr id="46083" name="TextBox 4"/>
          <p:cNvSpPr txBox="1">
            <a:spLocks noChangeArrowheads="1"/>
          </p:cNvSpPr>
          <p:nvPr/>
        </p:nvSpPr>
        <p:spPr bwMode="auto">
          <a:xfrm>
            <a:off x="-72008" y="3068638"/>
            <a:ext cx="16196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Obiettivi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dell</a:t>
            </a:r>
            <a:r>
              <a:rPr lang="en-US" alt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’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IFRS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13</a:t>
            </a:r>
          </a:p>
        </p:txBody>
      </p:sp>
      <p:sp>
        <p:nvSpPr>
          <p:cNvPr id="6" name="Left Brace 5"/>
          <p:cNvSpPr/>
          <p:nvPr/>
        </p:nvSpPr>
        <p:spPr>
          <a:xfrm>
            <a:off x="1258888" y="188913"/>
            <a:ext cx="576262" cy="6480175"/>
          </a:xfrm>
          <a:prstGeom prst="leftBrace">
            <a:avLst>
              <a:gd name="adj1" fmla="val 62924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rebuchet MS" pitchFamily="34" charset="0"/>
            </a:endParaRPr>
          </a:p>
        </p:txBody>
      </p:sp>
      <p:sp>
        <p:nvSpPr>
          <p:cNvPr id="116741" name="Rectangle 6"/>
          <p:cNvSpPr>
            <a:spLocks noChangeArrowheads="1"/>
          </p:cNvSpPr>
          <p:nvPr/>
        </p:nvSpPr>
        <p:spPr bwMode="auto">
          <a:xfrm>
            <a:off x="4356101" y="0"/>
            <a:ext cx="4392364" cy="149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latin typeface="Trebuchet MS" pitchFamily="34" charset="0"/>
              </a:rPr>
              <a:t>- “</a:t>
            </a:r>
            <a:r>
              <a:rPr lang="en-US" altLang="ja-JP" sz="1500" dirty="0" err="1">
                <a:latin typeface="Trebuchet MS" pitchFamily="34" charset="0"/>
              </a:rPr>
              <a:t>Prezzo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che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sarebbe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ricevuto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nella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vendita</a:t>
            </a:r>
            <a:r>
              <a:rPr lang="en-US" altLang="ja-JP" sz="1500" dirty="0">
                <a:latin typeface="Trebuchet MS" pitchFamily="34" charset="0"/>
              </a:rPr>
              <a:t> di </a:t>
            </a:r>
            <a:r>
              <a:rPr lang="en-US" altLang="ja-JP" sz="1500" dirty="0" err="1">
                <a:latin typeface="Trebuchet MS" pitchFamily="34" charset="0"/>
              </a:rPr>
              <a:t>un</a:t>
            </a:r>
            <a:r>
              <a:rPr lang="en-US" sz="1500" dirty="0" err="1">
                <a:latin typeface="Trebuchet MS" pitchFamily="34" charset="0"/>
              </a:rPr>
              <a:t>’</a:t>
            </a:r>
            <a:r>
              <a:rPr lang="en-US" altLang="ja-JP" sz="1500" dirty="0" err="1">
                <a:latin typeface="Trebuchet MS" pitchFamily="34" charset="0"/>
              </a:rPr>
              <a:t>attività</a:t>
            </a:r>
            <a:r>
              <a:rPr lang="en-US" altLang="ja-JP" sz="1500" dirty="0">
                <a:latin typeface="Trebuchet MS" pitchFamily="34" charset="0"/>
              </a:rPr>
              <a:t> o la </a:t>
            </a:r>
            <a:r>
              <a:rPr lang="en-US" altLang="ja-JP" sz="1500" dirty="0" err="1">
                <a:latin typeface="Trebuchet MS" pitchFamily="34" charset="0"/>
              </a:rPr>
              <a:t>somma</a:t>
            </a:r>
            <a:r>
              <a:rPr lang="en-US" altLang="ja-JP" sz="1500" dirty="0">
                <a:latin typeface="Trebuchet MS" pitchFamily="34" charset="0"/>
              </a:rPr>
              <a:t> da </a:t>
            </a:r>
            <a:r>
              <a:rPr lang="en-US" altLang="ja-JP" sz="1500" dirty="0" err="1">
                <a:latin typeface="Trebuchet MS" pitchFamily="34" charset="0"/>
              </a:rPr>
              <a:t>pagare</a:t>
            </a:r>
            <a:r>
              <a:rPr lang="en-US" altLang="ja-JP" sz="1500" dirty="0">
                <a:latin typeface="Trebuchet MS" pitchFamily="34" charset="0"/>
              </a:rPr>
              <a:t> per </a:t>
            </a:r>
            <a:r>
              <a:rPr lang="en-US" altLang="ja-JP" sz="1500" dirty="0" err="1">
                <a:latin typeface="Trebuchet MS" pitchFamily="34" charset="0"/>
              </a:rPr>
              <a:t>trasferire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una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passività</a:t>
            </a:r>
            <a:r>
              <a:rPr lang="en-US" altLang="ja-JP" sz="1500" dirty="0">
                <a:latin typeface="Trebuchet MS" pitchFamily="34" charset="0"/>
              </a:rPr>
              <a:t>, in </a:t>
            </a:r>
            <a:r>
              <a:rPr lang="en-US" altLang="ja-JP" sz="1500" dirty="0" err="1">
                <a:latin typeface="Trebuchet MS" pitchFamily="34" charset="0"/>
              </a:rPr>
              <a:t>una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normale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transazione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tra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operatori</a:t>
            </a:r>
            <a:r>
              <a:rPr lang="en-US" altLang="ja-JP" sz="1500" dirty="0">
                <a:latin typeface="Trebuchet MS" pitchFamily="34" charset="0"/>
              </a:rPr>
              <a:t> di </a:t>
            </a:r>
            <a:r>
              <a:rPr lang="en-US" altLang="ja-JP" sz="1500" dirty="0" err="1">
                <a:latin typeface="Trebuchet MS" pitchFamily="34" charset="0"/>
              </a:rPr>
              <a:t>mercato</a:t>
            </a:r>
            <a:r>
              <a:rPr lang="en-US" altLang="ja-JP" sz="1500" dirty="0">
                <a:latin typeface="Trebuchet MS" pitchFamily="34" charset="0"/>
              </a:rPr>
              <a:t>, </a:t>
            </a:r>
            <a:r>
              <a:rPr lang="en-US" altLang="ja-JP" sz="1500" dirty="0" err="1">
                <a:latin typeface="Trebuchet MS" pitchFamily="34" charset="0"/>
              </a:rPr>
              <a:t>alla</a:t>
            </a:r>
            <a:r>
              <a:rPr lang="en-US" altLang="ja-JP" sz="1500" dirty="0">
                <a:latin typeface="Trebuchet MS" pitchFamily="34" charset="0"/>
              </a:rPr>
              <a:t> data in cui la </a:t>
            </a:r>
            <a:r>
              <a:rPr lang="en-US" altLang="ja-JP" sz="1500" dirty="0" err="1">
                <a:latin typeface="Trebuchet MS" pitchFamily="34" charset="0"/>
              </a:rPr>
              <a:t>suddetta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attività</a:t>
            </a:r>
            <a:r>
              <a:rPr lang="en-US" altLang="ja-JP" sz="1500" dirty="0">
                <a:latin typeface="Trebuchet MS" pitchFamily="34" charset="0"/>
              </a:rPr>
              <a:t> o </a:t>
            </a:r>
            <a:r>
              <a:rPr lang="en-US" altLang="ja-JP" sz="1500" dirty="0" err="1">
                <a:latin typeface="Trebuchet MS" pitchFamily="34" charset="0"/>
              </a:rPr>
              <a:t>passività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è</a:t>
            </a:r>
            <a:r>
              <a:rPr lang="en-US" altLang="ja-JP" sz="1500" dirty="0">
                <a:latin typeface="Trebuchet MS" pitchFamily="34" charset="0"/>
              </a:rPr>
              <a:t> </a:t>
            </a:r>
            <a:r>
              <a:rPr lang="en-US" altLang="ja-JP" sz="1500" dirty="0" err="1">
                <a:latin typeface="Trebuchet MS" pitchFamily="34" charset="0"/>
              </a:rPr>
              <a:t>oggetto</a:t>
            </a:r>
            <a:r>
              <a:rPr lang="en-US" altLang="ja-JP" sz="1500" dirty="0">
                <a:latin typeface="Trebuchet MS" pitchFamily="34" charset="0"/>
              </a:rPr>
              <a:t> di </a:t>
            </a:r>
            <a:r>
              <a:rPr lang="en-US" altLang="ja-JP" sz="1500" dirty="0" err="1">
                <a:latin typeface="Trebuchet MS" pitchFamily="34" charset="0"/>
              </a:rPr>
              <a:t>valutazione</a:t>
            </a:r>
            <a:r>
              <a:rPr lang="en-US" sz="1500" dirty="0">
                <a:latin typeface="Trebuchet MS" pitchFamily="34" charset="0"/>
              </a:rPr>
              <a:t>”</a:t>
            </a:r>
            <a:r>
              <a:rPr lang="en-US" altLang="ja-JP" sz="1500" dirty="0">
                <a:latin typeface="Trebuchet MS" pitchFamily="34" charset="0"/>
              </a:rPr>
              <a:t> (IFRS 13, § 9).</a:t>
            </a:r>
            <a:endParaRPr lang="en-US" sz="1500" dirty="0">
              <a:latin typeface="Trebuchet MS" pitchFamily="34" charset="0"/>
            </a:endParaRPr>
          </a:p>
        </p:txBody>
      </p:sp>
      <p:sp>
        <p:nvSpPr>
          <p:cNvPr id="8" name="Left Brace 7"/>
          <p:cNvSpPr/>
          <p:nvPr/>
        </p:nvSpPr>
        <p:spPr>
          <a:xfrm>
            <a:off x="3995936" y="0"/>
            <a:ext cx="433388" cy="2492375"/>
          </a:xfrm>
          <a:prstGeom prst="leftBrace">
            <a:avLst>
              <a:gd name="adj1" fmla="val 62924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rebuchet MS" pitchFamily="34" charset="0"/>
            </a:endParaRPr>
          </a:p>
        </p:txBody>
      </p:sp>
      <p:sp>
        <p:nvSpPr>
          <p:cNvPr id="116743" name="Rectangle 8"/>
          <p:cNvSpPr>
            <a:spLocks noChangeArrowheads="1"/>
          </p:cNvSpPr>
          <p:nvPr/>
        </p:nvSpPr>
        <p:spPr bwMode="auto">
          <a:xfrm>
            <a:off x="4429324" y="1556792"/>
            <a:ext cx="4714676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n-US" sz="1500" dirty="0">
                <a:latin typeface="Trebuchet MS" pitchFamily="34" charset="0"/>
              </a:rPr>
              <a:t>exit price</a:t>
            </a:r>
          </a:p>
          <a:p>
            <a:pPr marL="285750" indent="-285750" algn="just">
              <a:buFontTx/>
              <a:buChar char="-"/>
            </a:pPr>
            <a:r>
              <a:rPr lang="en-US" sz="1500" dirty="0">
                <a:latin typeface="Trebuchet MS" pitchFamily="34" charset="0"/>
              </a:rPr>
              <a:t>Valore </a:t>
            </a:r>
            <a:r>
              <a:rPr lang="en-US" sz="1500" dirty="0" err="1">
                <a:latin typeface="Trebuchet MS" pitchFamily="34" charset="0"/>
              </a:rPr>
              <a:t>astratto</a:t>
            </a:r>
            <a:r>
              <a:rPr lang="en-US" sz="1500" dirty="0">
                <a:latin typeface="Trebuchet MS" pitchFamily="34" charset="0"/>
              </a:rPr>
              <a:t> di </a:t>
            </a:r>
            <a:r>
              <a:rPr lang="en-US" sz="1500" dirty="0" err="1">
                <a:latin typeface="Trebuchet MS" pitchFamily="34" charset="0"/>
              </a:rPr>
              <a:t>mercato</a:t>
            </a:r>
            <a:r>
              <a:rPr lang="en-US" sz="1500" dirty="0">
                <a:latin typeface="Trebuchet MS" pitchFamily="34" charset="0"/>
              </a:rPr>
              <a:t> (no firm specific)</a:t>
            </a:r>
          </a:p>
          <a:p>
            <a:pPr marL="285750" indent="-285750" algn="just">
              <a:buFontTx/>
              <a:buChar char="-"/>
            </a:pPr>
            <a:r>
              <a:rPr lang="en-US" sz="1500" dirty="0">
                <a:latin typeface="Trebuchet MS" pitchFamily="34" charset="0"/>
              </a:rPr>
              <a:t>Non include </a:t>
            </a:r>
            <a:r>
              <a:rPr lang="en-US" sz="1500" dirty="0" err="1">
                <a:latin typeface="Trebuchet MS" pitchFamily="34" charset="0"/>
              </a:rPr>
              <a:t>costi</a:t>
            </a:r>
            <a:r>
              <a:rPr lang="en-US" sz="1500" dirty="0">
                <a:latin typeface="Trebuchet MS" pitchFamily="34" charset="0"/>
              </a:rPr>
              <a:t> di </a:t>
            </a:r>
            <a:r>
              <a:rPr lang="en-US" sz="1500" dirty="0" err="1">
                <a:latin typeface="Trebuchet MS" pitchFamily="34" charset="0"/>
              </a:rPr>
              <a:t>transazione</a:t>
            </a:r>
            <a:endParaRPr lang="en-US" sz="1500" dirty="0">
              <a:latin typeface="Trebuchet MS" pitchFamily="34" charset="0"/>
            </a:endParaRPr>
          </a:p>
        </p:txBody>
      </p:sp>
      <p:sp>
        <p:nvSpPr>
          <p:cNvPr id="10" name="Left Brace 9"/>
          <p:cNvSpPr/>
          <p:nvPr/>
        </p:nvSpPr>
        <p:spPr>
          <a:xfrm>
            <a:off x="4284663" y="2636838"/>
            <a:ext cx="431800" cy="4221162"/>
          </a:xfrm>
          <a:prstGeom prst="leftBrace">
            <a:avLst>
              <a:gd name="adj1" fmla="val 62924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rebuchet MS" pitchFamily="34" charset="0"/>
            </a:endParaRPr>
          </a:p>
        </p:txBody>
      </p:sp>
      <p:sp>
        <p:nvSpPr>
          <p:cNvPr id="116745" name="Rectangle 10"/>
          <p:cNvSpPr>
            <a:spLocks noChangeArrowheads="1"/>
          </p:cNvSpPr>
          <p:nvPr/>
        </p:nvSpPr>
        <p:spPr bwMode="auto">
          <a:xfrm>
            <a:off x="4499992" y="2636912"/>
            <a:ext cx="4500562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Per le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attività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non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finanziarie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highest and best use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dell’asset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da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parte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di un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ordinario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partecipante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al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mercato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in base a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quanto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fisicamente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,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legalmente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e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finanziariamente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possibile</a:t>
            </a:r>
            <a:endParaRPr lang="en-US" sz="1500" dirty="0">
              <a:solidFill>
                <a:srgbClr val="000000"/>
              </a:solidFill>
              <a:latin typeface="Trebuchet MS" pitchFamily="34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4A150B7-C359-AE4F-9830-75C544344214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19CFF418-59C4-437E-9392-07F4B3CA31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677960"/>
            <a:ext cx="450056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Per le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passività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ed I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titoli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di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capitale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emessi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è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il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 smtClean="0">
                <a:solidFill>
                  <a:srgbClr val="000000"/>
                </a:solidFill>
                <a:latin typeface="Trebuchet MS" pitchFamily="34" charset="0"/>
              </a:rPr>
              <a:t>prezzo</a:t>
            </a:r>
            <a:r>
              <a:rPr lang="en-US" sz="1500" dirty="0" smtClean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da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pagare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per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trasferire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ad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altri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la propria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obbligazione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,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tenendo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conto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del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rischio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di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inadempimento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dell’azienda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,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assumendo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detto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rischio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inalterato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per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effetto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del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trasferimento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della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passività</a:t>
            </a:r>
            <a:endParaRPr lang="en-US" sz="1500" dirty="0">
              <a:solidFill>
                <a:srgbClr val="000000"/>
              </a:solidFill>
              <a:latin typeface="Trebuchet 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920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4"/>
          <p:cNvSpPr>
            <a:spLocks noChangeArrowheads="1"/>
          </p:cNvSpPr>
          <p:nvPr/>
        </p:nvSpPr>
        <p:spPr bwMode="auto">
          <a:xfrm>
            <a:off x="240450" y="2551837"/>
            <a:ext cx="266367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latin typeface="Trebuchet MS" pitchFamily="34" charset="0"/>
              </a:rPr>
              <a:t>Tecniche</a:t>
            </a:r>
            <a:r>
              <a:rPr lang="en-US" b="1" dirty="0">
                <a:latin typeface="Trebuchet MS" pitchFamily="34" charset="0"/>
              </a:rPr>
              <a:t> di </a:t>
            </a:r>
            <a:r>
              <a:rPr lang="en-US" b="1" dirty="0" err="1">
                <a:latin typeface="Trebuchet MS" pitchFamily="34" charset="0"/>
              </a:rPr>
              <a:t>stima</a:t>
            </a:r>
            <a:r>
              <a:rPr lang="en-US" b="1" dirty="0">
                <a:latin typeface="Trebuchet MS" pitchFamily="34" charset="0"/>
              </a:rPr>
              <a:t> del fair value in </a:t>
            </a:r>
            <a:r>
              <a:rPr lang="en-US" b="1" dirty="0" err="1">
                <a:latin typeface="Trebuchet MS" pitchFamily="34" charset="0"/>
              </a:rPr>
              <a:t>assenza</a:t>
            </a:r>
            <a:r>
              <a:rPr lang="en-US" b="1" dirty="0">
                <a:latin typeface="Trebuchet MS" pitchFamily="34" charset="0"/>
              </a:rPr>
              <a:t> di </a:t>
            </a:r>
            <a:r>
              <a:rPr lang="en-US" b="1" dirty="0" err="1">
                <a:latin typeface="Trebuchet MS" pitchFamily="34" charset="0"/>
              </a:rPr>
              <a:t>prezzi</a:t>
            </a:r>
            <a:r>
              <a:rPr lang="en-US" b="1" dirty="0">
                <a:latin typeface="Trebuchet MS" pitchFamily="34" charset="0"/>
              </a:rPr>
              <a:t> sui </a:t>
            </a:r>
            <a:r>
              <a:rPr lang="en-US" b="1" dirty="0" err="1">
                <a:latin typeface="Trebuchet MS" pitchFamily="34" charset="0"/>
              </a:rPr>
              <a:t>mercati</a:t>
            </a:r>
            <a:r>
              <a:rPr lang="en-US" b="1" dirty="0">
                <a:latin typeface="Trebuchet MS" pitchFamily="34" charset="0"/>
              </a:rPr>
              <a:t> o in </a:t>
            </a:r>
            <a:r>
              <a:rPr lang="en-US" b="1" dirty="0" err="1">
                <a:latin typeface="Trebuchet MS" pitchFamily="34" charset="0"/>
              </a:rPr>
              <a:t>presenza</a:t>
            </a:r>
            <a:r>
              <a:rPr lang="en-US" b="1" dirty="0">
                <a:latin typeface="Trebuchet MS" pitchFamily="34" charset="0"/>
              </a:rPr>
              <a:t> di </a:t>
            </a:r>
            <a:r>
              <a:rPr lang="en-US" b="1" dirty="0" err="1">
                <a:latin typeface="Trebuchet MS" pitchFamily="34" charset="0"/>
              </a:rPr>
              <a:t>prezzi</a:t>
            </a:r>
            <a:r>
              <a:rPr lang="en-US" b="1" dirty="0">
                <a:latin typeface="Trebuchet MS" pitchFamily="34" charset="0"/>
              </a:rPr>
              <a:t> non </a:t>
            </a:r>
            <a:r>
              <a:rPr lang="en-US" b="1" dirty="0" err="1">
                <a:latin typeface="Trebuchet MS" pitchFamily="34" charset="0"/>
              </a:rPr>
              <a:t>ritenuti</a:t>
            </a:r>
            <a:r>
              <a:rPr lang="en-US" b="1" dirty="0">
                <a:latin typeface="Trebuchet MS" pitchFamily="34" charset="0"/>
              </a:rPr>
              <a:t> </a:t>
            </a:r>
            <a:r>
              <a:rPr lang="en-US" b="1" dirty="0" err="1">
                <a:latin typeface="Trebuchet MS" pitchFamily="34" charset="0"/>
              </a:rPr>
              <a:t>rappresentativi</a:t>
            </a:r>
            <a:r>
              <a:rPr lang="en-US" b="1" dirty="0">
                <a:latin typeface="Trebuchet MS" pitchFamily="34" charset="0"/>
              </a:rPr>
              <a:t> del fair value</a:t>
            </a:r>
          </a:p>
        </p:txBody>
      </p:sp>
      <p:sp>
        <p:nvSpPr>
          <p:cNvPr id="117763" name="Rectangle 6"/>
          <p:cNvSpPr>
            <a:spLocks noChangeArrowheads="1"/>
          </p:cNvSpPr>
          <p:nvPr/>
        </p:nvSpPr>
        <p:spPr bwMode="auto">
          <a:xfrm>
            <a:off x="3477353" y="620688"/>
            <a:ext cx="5250375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>
                <a:latin typeface="Trebuchet MS" pitchFamily="34" charset="0"/>
              </a:rPr>
              <a:t>Tecniche</a:t>
            </a:r>
            <a:r>
              <a:rPr lang="en-US" b="1" dirty="0">
                <a:latin typeface="Trebuchet MS" pitchFamily="34" charset="0"/>
              </a:rPr>
              <a:t> market approach</a:t>
            </a:r>
          </a:p>
          <a:p>
            <a:endParaRPr lang="en-US" dirty="0">
              <a:latin typeface="Trebuchet MS" pitchFamily="34" charset="0"/>
            </a:endParaRPr>
          </a:p>
          <a:p>
            <a:r>
              <a:rPr lang="en-US" dirty="0" err="1">
                <a:latin typeface="Trebuchet MS" pitchFamily="34" charset="0"/>
              </a:rPr>
              <a:t>Utilizzano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prezzi</a:t>
            </a:r>
            <a:r>
              <a:rPr lang="en-US" dirty="0">
                <a:latin typeface="Trebuchet MS" pitchFamily="34" charset="0"/>
              </a:rPr>
              <a:t> e </a:t>
            </a:r>
            <a:r>
              <a:rPr lang="en-US" dirty="0" err="1">
                <a:latin typeface="Trebuchet MS" pitchFamily="34" charset="0"/>
              </a:rPr>
              <a:t>altre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informazioni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rilevanti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desumibili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dalle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transazioni</a:t>
            </a:r>
            <a:r>
              <a:rPr lang="en-US" dirty="0">
                <a:latin typeface="Trebuchet MS" pitchFamily="34" charset="0"/>
              </a:rPr>
              <a:t> di </a:t>
            </a:r>
            <a:r>
              <a:rPr lang="en-US" dirty="0" err="1">
                <a:latin typeface="Trebuchet MS" pitchFamily="34" charset="0"/>
              </a:rPr>
              <a:t>mercato</a:t>
            </a:r>
            <a:r>
              <a:rPr lang="en-US" dirty="0">
                <a:latin typeface="Trebuchet MS" pitchFamily="34" charset="0"/>
              </a:rPr>
              <a:t> di </a:t>
            </a:r>
            <a:r>
              <a:rPr lang="en-US" dirty="0" err="1">
                <a:latin typeface="Trebuchet MS" pitchFamily="34" charset="0"/>
              </a:rPr>
              <a:t>attività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passività</a:t>
            </a:r>
            <a:r>
              <a:rPr lang="en-US" dirty="0">
                <a:latin typeface="Trebuchet MS" pitchFamily="34" charset="0"/>
              </a:rPr>
              <a:t> e/o </a:t>
            </a:r>
            <a:r>
              <a:rPr lang="en-US" dirty="0" err="1">
                <a:latin typeface="Trebuchet MS" pitchFamily="34" charset="0"/>
              </a:rPr>
              <a:t>gruppi</a:t>
            </a:r>
            <a:r>
              <a:rPr lang="en-US" dirty="0">
                <a:latin typeface="Trebuchet MS" pitchFamily="34" charset="0"/>
              </a:rPr>
              <a:t> di </a:t>
            </a:r>
            <a:r>
              <a:rPr lang="en-US" dirty="0" err="1">
                <a:latin typeface="Trebuchet MS" pitchFamily="34" charset="0"/>
              </a:rPr>
              <a:t>attività</a:t>
            </a:r>
            <a:r>
              <a:rPr lang="en-US" dirty="0">
                <a:latin typeface="Trebuchet MS" pitchFamily="34" charset="0"/>
              </a:rPr>
              <a:t> e </a:t>
            </a:r>
            <a:r>
              <a:rPr lang="en-US" dirty="0" err="1">
                <a:latin typeface="Trebuchet MS" pitchFamily="34" charset="0"/>
              </a:rPr>
              <a:t>passività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identiche</a:t>
            </a:r>
            <a:r>
              <a:rPr lang="en-US" dirty="0">
                <a:latin typeface="Trebuchet MS" pitchFamily="34" charset="0"/>
              </a:rPr>
              <a:t> o </a:t>
            </a:r>
            <a:r>
              <a:rPr lang="en-US" dirty="0" err="1">
                <a:latin typeface="Trebuchet MS" pitchFamily="34" charset="0"/>
              </a:rPr>
              <a:t>similari</a:t>
            </a:r>
            <a:r>
              <a:rPr lang="en-US" dirty="0">
                <a:latin typeface="Trebuchet MS" pitchFamily="34" charset="0"/>
              </a:rPr>
              <a:t>.</a:t>
            </a:r>
          </a:p>
          <a:p>
            <a:endParaRPr lang="en-US" dirty="0">
              <a:latin typeface="Trebuchet MS" pitchFamily="34" charset="0"/>
            </a:endParaRPr>
          </a:p>
          <a:p>
            <a:endParaRPr lang="en-US" dirty="0">
              <a:latin typeface="Trebuchet MS" pitchFamily="34" charset="0"/>
            </a:endParaRPr>
          </a:p>
          <a:p>
            <a:r>
              <a:rPr lang="en-US" b="1" dirty="0" err="1">
                <a:latin typeface="Trebuchet MS" pitchFamily="34" charset="0"/>
              </a:rPr>
              <a:t>Tecniche</a:t>
            </a:r>
            <a:r>
              <a:rPr lang="en-US" b="1" dirty="0">
                <a:latin typeface="Trebuchet MS" pitchFamily="34" charset="0"/>
              </a:rPr>
              <a:t> income approach</a:t>
            </a:r>
          </a:p>
          <a:p>
            <a:endParaRPr lang="en-US" dirty="0">
              <a:latin typeface="Trebuchet MS" pitchFamily="34" charset="0"/>
            </a:endParaRPr>
          </a:p>
          <a:p>
            <a:r>
              <a:rPr lang="en-US" dirty="0">
                <a:latin typeface="Trebuchet MS" pitchFamily="34" charset="0"/>
              </a:rPr>
              <a:t>Si </a:t>
            </a:r>
            <a:r>
              <a:rPr lang="en-US" dirty="0" err="1">
                <a:latin typeface="Trebuchet MS" pitchFamily="34" charset="0"/>
              </a:rPr>
              <a:t>basano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sul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calcolo</a:t>
            </a:r>
            <a:r>
              <a:rPr lang="en-US" dirty="0">
                <a:latin typeface="Trebuchet MS" pitchFamily="34" charset="0"/>
              </a:rPr>
              <a:t> del </a:t>
            </a:r>
            <a:r>
              <a:rPr lang="en-US" dirty="0" err="1">
                <a:latin typeface="Trebuchet MS" pitchFamily="34" charset="0"/>
              </a:rPr>
              <a:t>valore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attuale</a:t>
            </a:r>
            <a:r>
              <a:rPr lang="en-US" dirty="0">
                <a:latin typeface="Trebuchet MS" pitchFamily="34" charset="0"/>
              </a:rPr>
              <a:t> di </a:t>
            </a:r>
            <a:r>
              <a:rPr lang="en-US" b="1" dirty="0" err="1">
                <a:latin typeface="Trebuchet MS" pitchFamily="34" charset="0"/>
              </a:rPr>
              <a:t>flussi</a:t>
            </a:r>
            <a:r>
              <a:rPr lang="en-US" b="1" dirty="0">
                <a:latin typeface="Trebuchet MS" pitchFamily="34" charset="0"/>
              </a:rPr>
              <a:t> di </a:t>
            </a:r>
            <a:r>
              <a:rPr lang="en-US" b="1" dirty="0" err="1">
                <a:latin typeface="Trebuchet MS" pitchFamily="34" charset="0"/>
              </a:rPr>
              <a:t>cassa</a:t>
            </a:r>
            <a:r>
              <a:rPr lang="en-US" b="1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oppure</a:t>
            </a:r>
            <a:r>
              <a:rPr lang="en-US" dirty="0">
                <a:latin typeface="Trebuchet MS" pitchFamily="34" charset="0"/>
              </a:rPr>
              <a:t> di </a:t>
            </a:r>
            <a:r>
              <a:rPr lang="en-US" b="1" dirty="0" err="1">
                <a:latin typeface="Trebuchet MS" pitchFamily="34" charset="0"/>
              </a:rPr>
              <a:t>flussi</a:t>
            </a:r>
            <a:r>
              <a:rPr lang="en-US" b="1" dirty="0">
                <a:latin typeface="Trebuchet MS" pitchFamily="34" charset="0"/>
              </a:rPr>
              <a:t> di </a:t>
            </a:r>
            <a:r>
              <a:rPr lang="en-US" b="1" dirty="0" err="1">
                <a:latin typeface="Trebuchet MS" pitchFamily="34" charset="0"/>
              </a:rPr>
              <a:t>reddito</a:t>
            </a:r>
            <a:r>
              <a:rPr lang="en-US" b="1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riconducibili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alla</a:t>
            </a:r>
            <a:r>
              <a:rPr lang="en-US" dirty="0">
                <a:latin typeface="Trebuchet MS" pitchFamily="34" charset="0"/>
              </a:rPr>
              <a:t> data </a:t>
            </a:r>
            <a:r>
              <a:rPr lang="en-US" dirty="0" err="1">
                <a:latin typeface="Trebuchet MS" pitchFamily="34" charset="0"/>
              </a:rPr>
              <a:t>attività</a:t>
            </a:r>
            <a:r>
              <a:rPr lang="en-US" dirty="0">
                <a:latin typeface="Trebuchet MS" pitchFamily="34" charset="0"/>
              </a:rPr>
              <a:t>/</a:t>
            </a:r>
            <a:r>
              <a:rPr lang="en-US" dirty="0" err="1">
                <a:latin typeface="Trebuchet MS" pitchFamily="34" charset="0"/>
              </a:rPr>
              <a:t>passività</a:t>
            </a:r>
            <a:r>
              <a:rPr lang="en-US" dirty="0">
                <a:latin typeface="Trebuchet MS" pitchFamily="34" charset="0"/>
              </a:rPr>
              <a:t>.</a:t>
            </a:r>
          </a:p>
          <a:p>
            <a:endParaRPr lang="en-US" dirty="0">
              <a:latin typeface="Trebuchet MS" pitchFamily="34" charset="0"/>
            </a:endParaRPr>
          </a:p>
          <a:p>
            <a:endParaRPr lang="en-US" dirty="0">
              <a:latin typeface="Trebuchet MS" pitchFamily="34" charset="0"/>
            </a:endParaRPr>
          </a:p>
          <a:p>
            <a:r>
              <a:rPr lang="en-US" b="1" dirty="0" err="1">
                <a:latin typeface="Trebuchet MS" pitchFamily="34" charset="0"/>
              </a:rPr>
              <a:t>Tecniche</a:t>
            </a:r>
            <a:r>
              <a:rPr lang="en-US" b="1" dirty="0">
                <a:latin typeface="Trebuchet MS" pitchFamily="34" charset="0"/>
              </a:rPr>
              <a:t> cost approach </a:t>
            </a:r>
          </a:p>
          <a:p>
            <a:endParaRPr lang="en-US" dirty="0">
              <a:latin typeface="Trebuchet MS" pitchFamily="34" charset="0"/>
            </a:endParaRPr>
          </a:p>
          <a:p>
            <a:r>
              <a:rPr lang="en-US" dirty="0" err="1">
                <a:latin typeface="Trebuchet MS" pitchFamily="34" charset="0"/>
              </a:rPr>
              <a:t>Richiedono</a:t>
            </a:r>
            <a:r>
              <a:rPr lang="en-US" dirty="0">
                <a:latin typeface="Trebuchet MS" pitchFamily="34" charset="0"/>
              </a:rPr>
              <a:t> la </a:t>
            </a:r>
            <a:r>
              <a:rPr lang="en-US" dirty="0" err="1">
                <a:latin typeface="Trebuchet MS" pitchFamily="34" charset="0"/>
              </a:rPr>
              <a:t>stima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della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somma</a:t>
            </a:r>
            <a:r>
              <a:rPr lang="en-US" dirty="0">
                <a:latin typeface="Trebuchet MS" pitchFamily="34" charset="0"/>
              </a:rPr>
              <a:t> di </a:t>
            </a:r>
            <a:r>
              <a:rPr lang="en-US" dirty="0" err="1">
                <a:latin typeface="Trebuchet MS" pitchFamily="34" charset="0"/>
              </a:rPr>
              <a:t>denaro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necessaria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alla</a:t>
            </a:r>
            <a:r>
              <a:rPr lang="en-US" dirty="0">
                <a:latin typeface="Trebuchet MS" pitchFamily="34" charset="0"/>
              </a:rPr>
              <a:t> data di </a:t>
            </a:r>
            <a:r>
              <a:rPr lang="en-US" dirty="0" err="1">
                <a:latin typeface="Trebuchet MS" pitchFamily="34" charset="0"/>
              </a:rPr>
              <a:t>valutazione</a:t>
            </a:r>
            <a:r>
              <a:rPr lang="en-US" dirty="0">
                <a:latin typeface="Trebuchet MS" pitchFamily="34" charset="0"/>
              </a:rPr>
              <a:t>, per </a:t>
            </a:r>
            <a:r>
              <a:rPr lang="en-US" dirty="0" err="1">
                <a:latin typeface="Trebuchet MS" pitchFamily="34" charset="0"/>
              </a:rPr>
              <a:t>rimpiazzare</a:t>
            </a:r>
            <a:r>
              <a:rPr lang="en-US" dirty="0">
                <a:latin typeface="Trebuchet MS" pitchFamily="34" charset="0"/>
              </a:rPr>
              <a:t> la data </a:t>
            </a:r>
            <a:r>
              <a:rPr lang="en-US" dirty="0" err="1">
                <a:latin typeface="Trebuchet MS" pitchFamily="34" charset="0"/>
              </a:rPr>
              <a:t>attività</a:t>
            </a:r>
            <a:r>
              <a:rPr lang="en-US" dirty="0">
                <a:latin typeface="Trebuchet MS" pitchFamily="34" charset="0"/>
              </a:rPr>
              <a:t>.</a:t>
            </a:r>
          </a:p>
        </p:txBody>
      </p:sp>
      <p:sp>
        <p:nvSpPr>
          <p:cNvPr id="9" name="Left Brace 8"/>
          <p:cNvSpPr/>
          <p:nvPr/>
        </p:nvSpPr>
        <p:spPr>
          <a:xfrm>
            <a:off x="3098469" y="188914"/>
            <a:ext cx="360363" cy="6408438"/>
          </a:xfrm>
          <a:prstGeom prst="leftBrace">
            <a:avLst>
              <a:gd name="adj1" fmla="val 62924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rebuchet MS" pitchFamily="34" charset="0"/>
            </a:endParaRPr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 rot="5400000">
            <a:off x="5003779" y="895580"/>
            <a:ext cx="144016" cy="382823"/>
          </a:xfrm>
          <a:prstGeom prst="rightArrow">
            <a:avLst>
              <a:gd name="adj1" fmla="val 50000"/>
              <a:gd name="adj2" fmla="val 59085"/>
            </a:avLst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  <a:latin typeface="Trebuchet MS" pitchFamily="34" charset="0"/>
            </a:endParaRPr>
          </a:p>
        </p:txBody>
      </p:sp>
      <p:sp>
        <p:nvSpPr>
          <p:cNvPr id="14" name="AutoShape 13"/>
          <p:cNvSpPr>
            <a:spLocks noChangeArrowheads="1"/>
          </p:cNvSpPr>
          <p:nvPr/>
        </p:nvSpPr>
        <p:spPr bwMode="auto">
          <a:xfrm rot="5400000">
            <a:off x="5189897" y="3046154"/>
            <a:ext cx="144017" cy="360363"/>
          </a:xfrm>
          <a:prstGeom prst="rightArrow">
            <a:avLst>
              <a:gd name="adj1" fmla="val 50000"/>
              <a:gd name="adj2" fmla="val 59085"/>
            </a:avLst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  <a:latin typeface="Trebuchet MS" pitchFamily="34" charset="0"/>
            </a:endParaRPr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 rot="5400000">
            <a:off x="5039576" y="5064489"/>
            <a:ext cx="265707" cy="269658"/>
          </a:xfrm>
          <a:prstGeom prst="rightArrow">
            <a:avLst>
              <a:gd name="adj1" fmla="val 50000"/>
              <a:gd name="adj2" fmla="val 59085"/>
            </a:avLst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  <a:latin typeface="Trebuchet MS" pitchFamily="34" charset="0"/>
            </a:endParaRPr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4A150B7-C359-AE4F-9830-75C544344214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5550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76375" y="1052513"/>
            <a:ext cx="2159521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>
              <a:defRPr/>
            </a:pPr>
            <a:endParaRPr lang="en-US" sz="1700" dirty="0">
              <a:latin typeface="Trebuchet MS" pitchFamily="34" charset="0"/>
            </a:endParaRPr>
          </a:p>
          <a:p>
            <a:pPr marL="285750" indent="-285750">
              <a:buFont typeface="Courier New"/>
              <a:buChar char="o"/>
              <a:defRPr/>
            </a:pPr>
            <a:r>
              <a:rPr lang="en-US" sz="1700" dirty="0" err="1">
                <a:latin typeface="Trebuchet MS" pitchFamily="34" charset="0"/>
              </a:rPr>
              <a:t>richiedere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alle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imprese</a:t>
            </a:r>
            <a:r>
              <a:rPr lang="en-US" sz="1700" dirty="0">
                <a:latin typeface="Trebuchet MS" pitchFamily="34" charset="0"/>
              </a:rPr>
              <a:t> di </a:t>
            </a:r>
            <a:r>
              <a:rPr lang="en-US" sz="1700" dirty="0" err="1">
                <a:latin typeface="Trebuchet MS" pitchFamily="34" charset="0"/>
              </a:rPr>
              <a:t>rendere</a:t>
            </a:r>
            <a:r>
              <a:rPr lang="en-US" sz="1700" dirty="0">
                <a:latin typeface="Trebuchet MS" pitchFamily="34" charset="0"/>
              </a:rPr>
              <a:t> note </a:t>
            </a:r>
            <a:r>
              <a:rPr lang="en-US" sz="1700" dirty="0" err="1">
                <a:latin typeface="Trebuchet MS" pitchFamily="34" charset="0"/>
              </a:rPr>
              <a:t>alcune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informazioni</a:t>
            </a:r>
            <a:r>
              <a:rPr lang="en-US" sz="1700" dirty="0">
                <a:latin typeface="Trebuchet MS" pitchFamily="34" charset="0"/>
              </a:rPr>
              <a:t> relative </a:t>
            </a:r>
            <a:r>
              <a:rPr lang="en-US" sz="1700" dirty="0" err="1">
                <a:latin typeface="Trebuchet MS" pitchFamily="34" charset="0"/>
              </a:rPr>
              <a:t>alla</a:t>
            </a:r>
            <a:r>
              <a:rPr lang="en-US" sz="1700" dirty="0">
                <a:latin typeface="Trebuchet MS" pitchFamily="34" charset="0"/>
              </a:rPr>
              <a:t> </a:t>
            </a:r>
            <a:r>
              <a:rPr lang="en-US" sz="1700" dirty="0" err="1">
                <a:latin typeface="Trebuchet MS" pitchFamily="34" charset="0"/>
              </a:rPr>
              <a:t>stima</a:t>
            </a:r>
            <a:r>
              <a:rPr lang="en-US" sz="1700" dirty="0">
                <a:latin typeface="Trebuchet MS" pitchFamily="34" charset="0"/>
              </a:rPr>
              <a:t> del </a:t>
            </a:r>
            <a:r>
              <a:rPr lang="en-US" sz="1700" i="1" dirty="0">
                <a:latin typeface="Trebuchet MS" pitchFamily="34" charset="0"/>
              </a:rPr>
              <a:t>fair value</a:t>
            </a:r>
          </a:p>
          <a:p>
            <a:pPr marL="285750" indent="-285750">
              <a:buFont typeface="Courier New"/>
              <a:buChar char="o"/>
              <a:defRPr/>
            </a:pPr>
            <a:endParaRPr lang="en-US" sz="1700" i="1" dirty="0">
              <a:latin typeface="Trebuchet MS" pitchFamily="34" charset="0"/>
            </a:endParaRPr>
          </a:p>
          <a:p>
            <a:pPr marL="285750" indent="-285750">
              <a:buFont typeface="Courier New"/>
              <a:buChar char="o"/>
              <a:defRPr/>
            </a:pPr>
            <a:endParaRPr lang="en-US" sz="1700" i="1" dirty="0">
              <a:latin typeface="Trebuchet MS" pitchFamily="34" charset="0"/>
            </a:endParaRPr>
          </a:p>
          <a:p>
            <a:pPr>
              <a:defRPr/>
            </a:pPr>
            <a:r>
              <a:rPr lang="en-US" sz="1700" i="1" dirty="0">
                <a:latin typeface="Trebuchet MS" pitchFamily="34" charset="0"/>
              </a:rPr>
              <a:t>    </a:t>
            </a:r>
            <a:endParaRPr lang="en-US" sz="1700" dirty="0">
              <a:latin typeface="Trebuchet MS" pitchFamily="34" charset="0"/>
            </a:endParaRPr>
          </a:p>
        </p:txBody>
      </p:sp>
      <p:sp>
        <p:nvSpPr>
          <p:cNvPr id="46083" name="TextBox 4"/>
          <p:cNvSpPr txBox="1">
            <a:spLocks noChangeArrowheads="1"/>
          </p:cNvSpPr>
          <p:nvPr/>
        </p:nvSpPr>
        <p:spPr bwMode="auto">
          <a:xfrm>
            <a:off x="-72008" y="3068638"/>
            <a:ext cx="16196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Obiettivi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dell</a:t>
            </a:r>
            <a:r>
              <a:rPr lang="en-US" alt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’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IFRS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13</a:t>
            </a:r>
          </a:p>
        </p:txBody>
      </p:sp>
      <p:sp>
        <p:nvSpPr>
          <p:cNvPr id="6" name="Left Brace 5"/>
          <p:cNvSpPr/>
          <p:nvPr/>
        </p:nvSpPr>
        <p:spPr>
          <a:xfrm>
            <a:off x="1277331" y="377962"/>
            <a:ext cx="576262" cy="6480175"/>
          </a:xfrm>
          <a:prstGeom prst="leftBrace">
            <a:avLst>
              <a:gd name="adj1" fmla="val 62924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rebuchet MS" pitchFamily="34" charset="0"/>
            </a:endParaRPr>
          </a:p>
        </p:txBody>
      </p:sp>
      <p:sp>
        <p:nvSpPr>
          <p:cNvPr id="10" name="Left Brace 9"/>
          <p:cNvSpPr/>
          <p:nvPr/>
        </p:nvSpPr>
        <p:spPr>
          <a:xfrm>
            <a:off x="3513912" y="188913"/>
            <a:ext cx="431800" cy="6669087"/>
          </a:xfrm>
          <a:prstGeom prst="leftBrace">
            <a:avLst>
              <a:gd name="adj1" fmla="val 62924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rebuchet MS" pitchFamily="34" charset="0"/>
            </a:endParaRPr>
          </a:p>
        </p:txBody>
      </p:sp>
      <p:sp>
        <p:nvSpPr>
          <p:cNvPr id="116745" name="Rectangle 10"/>
          <p:cNvSpPr>
            <a:spLocks noChangeArrowheads="1"/>
          </p:cNvSpPr>
          <p:nvPr/>
        </p:nvSpPr>
        <p:spPr bwMode="auto">
          <a:xfrm>
            <a:off x="3834940" y="328007"/>
            <a:ext cx="5310623" cy="6786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1500" dirty="0" err="1">
                <a:latin typeface="Trebuchet MS" pitchFamily="34" charset="0"/>
              </a:rPr>
              <a:t>Tra</a:t>
            </a:r>
            <a:r>
              <a:rPr lang="en-US" sz="1500" dirty="0">
                <a:latin typeface="Trebuchet MS" pitchFamily="34" charset="0"/>
              </a:rPr>
              <a:t> le </a:t>
            </a:r>
            <a:r>
              <a:rPr lang="en-US" sz="1500" dirty="0" err="1">
                <a:latin typeface="Trebuchet MS" pitchFamily="34" charset="0"/>
              </a:rPr>
              <a:t>novità</a:t>
            </a:r>
            <a:r>
              <a:rPr lang="en-US" sz="1500" dirty="0">
                <a:latin typeface="Trebuchet MS" pitchFamily="34" charset="0"/>
              </a:rPr>
              <a:t> </a:t>
            </a:r>
            <a:r>
              <a:rPr lang="en-US" sz="1500" dirty="0" err="1">
                <a:latin typeface="Trebuchet MS" pitchFamily="34" charset="0"/>
              </a:rPr>
              <a:t>più</a:t>
            </a:r>
            <a:r>
              <a:rPr lang="en-US" sz="1500" dirty="0">
                <a:latin typeface="Trebuchet MS" pitchFamily="34" charset="0"/>
              </a:rPr>
              <a:t> significative, è </a:t>
            </a:r>
            <a:r>
              <a:rPr lang="en-US" sz="1500" dirty="0" err="1">
                <a:latin typeface="Trebuchet MS" pitchFamily="34" charset="0"/>
              </a:rPr>
              <a:t>stata</a:t>
            </a:r>
            <a:r>
              <a:rPr lang="en-US" sz="1500" dirty="0">
                <a:latin typeface="Trebuchet MS" pitchFamily="34" charset="0"/>
              </a:rPr>
              <a:t> </a:t>
            </a:r>
            <a:r>
              <a:rPr lang="en-US" sz="1500" dirty="0" err="1">
                <a:latin typeface="Trebuchet MS" pitchFamily="34" charset="0"/>
              </a:rPr>
              <a:t>estesa</a:t>
            </a:r>
            <a:r>
              <a:rPr lang="en-US" sz="1500" dirty="0">
                <a:latin typeface="Trebuchet MS" pitchFamily="34" charset="0"/>
              </a:rPr>
              <a:t> a </a:t>
            </a:r>
            <a:r>
              <a:rPr lang="en-US" sz="1500" dirty="0" err="1">
                <a:latin typeface="Trebuchet MS" pitchFamily="34" charset="0"/>
              </a:rPr>
              <a:t>tutte</a:t>
            </a:r>
            <a:r>
              <a:rPr lang="en-US" sz="1500" dirty="0">
                <a:latin typeface="Trebuchet MS" pitchFamily="34" charset="0"/>
              </a:rPr>
              <a:t> le </a:t>
            </a:r>
            <a:r>
              <a:rPr lang="en-US" sz="1500" dirty="0" err="1">
                <a:latin typeface="Trebuchet MS" pitchFamily="34" charset="0"/>
              </a:rPr>
              <a:t>attività</a:t>
            </a:r>
            <a:r>
              <a:rPr lang="en-US" sz="1500" dirty="0">
                <a:latin typeface="Trebuchet MS" pitchFamily="34" charset="0"/>
              </a:rPr>
              <a:t> e le </a:t>
            </a:r>
            <a:r>
              <a:rPr lang="en-US" sz="1500" dirty="0" err="1">
                <a:latin typeface="Trebuchet MS" pitchFamily="34" charset="0"/>
              </a:rPr>
              <a:t>passività</a:t>
            </a:r>
            <a:r>
              <a:rPr lang="en-US" sz="1500" dirty="0">
                <a:latin typeface="Trebuchet MS" pitchFamily="34" charset="0"/>
              </a:rPr>
              <a:t> </a:t>
            </a:r>
            <a:r>
              <a:rPr lang="en-US" sz="1500" dirty="0" err="1">
                <a:latin typeface="Trebuchet MS" pitchFamily="34" charset="0"/>
              </a:rPr>
              <a:t>l’obbligo</a:t>
            </a:r>
            <a:r>
              <a:rPr lang="en-US" sz="1500" dirty="0">
                <a:latin typeface="Trebuchet MS" pitchFamily="34" charset="0"/>
              </a:rPr>
              <a:t> di disclosure </a:t>
            </a:r>
            <a:r>
              <a:rPr lang="en-US" sz="1500" dirty="0" err="1">
                <a:latin typeface="Trebuchet MS" pitchFamily="34" charset="0"/>
              </a:rPr>
              <a:t>della</a:t>
            </a:r>
            <a:r>
              <a:rPr lang="en-US" sz="1500" dirty="0">
                <a:latin typeface="Trebuchet MS" pitchFamily="34" charset="0"/>
              </a:rPr>
              <a:t> cd </a:t>
            </a:r>
            <a:r>
              <a:rPr lang="en-US" sz="1500" b="1" dirty="0" err="1">
                <a:latin typeface="Trebuchet MS" pitchFamily="34" charset="0"/>
              </a:rPr>
              <a:t>gerarchia</a:t>
            </a:r>
            <a:r>
              <a:rPr lang="en-US" sz="1500" b="1" dirty="0">
                <a:latin typeface="Trebuchet MS" pitchFamily="34" charset="0"/>
              </a:rPr>
              <a:t> del fair value, </a:t>
            </a:r>
            <a:r>
              <a:rPr lang="en-US" sz="1500" dirty="0" err="1">
                <a:latin typeface="Trebuchet MS" pitchFamily="34" charset="0"/>
              </a:rPr>
              <a:t>obbligo</a:t>
            </a:r>
            <a:r>
              <a:rPr lang="en-US" sz="1500" dirty="0">
                <a:latin typeface="Trebuchet MS" pitchFamily="34" charset="0"/>
              </a:rPr>
              <a:t> </a:t>
            </a:r>
            <a:r>
              <a:rPr lang="en-US" sz="1500" dirty="0" err="1">
                <a:latin typeface="Trebuchet MS" pitchFamily="34" charset="0"/>
              </a:rPr>
              <a:t>che</a:t>
            </a:r>
            <a:r>
              <a:rPr lang="en-US" sz="1500" dirty="0">
                <a:latin typeface="Trebuchet MS" pitchFamily="34" charset="0"/>
              </a:rPr>
              <a:t> </a:t>
            </a:r>
            <a:r>
              <a:rPr lang="en-US" sz="1500" dirty="0" err="1">
                <a:latin typeface="Trebuchet MS" pitchFamily="34" charset="0"/>
              </a:rPr>
              <a:t>riguardava</a:t>
            </a:r>
            <a:r>
              <a:rPr lang="en-US" sz="1500" dirty="0">
                <a:latin typeface="Trebuchet MS" pitchFamily="34" charset="0"/>
              </a:rPr>
              <a:t>, </a:t>
            </a:r>
            <a:r>
              <a:rPr lang="en-US" sz="1500" dirty="0" err="1">
                <a:latin typeface="Trebuchet MS" pitchFamily="34" charset="0"/>
              </a:rPr>
              <a:t>fino</a:t>
            </a:r>
            <a:r>
              <a:rPr lang="en-US" sz="1500" dirty="0">
                <a:latin typeface="Trebuchet MS" pitchFamily="34" charset="0"/>
              </a:rPr>
              <a:t> al 2013, </a:t>
            </a:r>
            <a:r>
              <a:rPr lang="en-US" sz="1500" dirty="0" err="1">
                <a:latin typeface="Trebuchet MS" pitchFamily="34" charset="0"/>
              </a:rPr>
              <a:t>i</a:t>
            </a:r>
            <a:r>
              <a:rPr lang="en-US" sz="1500" dirty="0">
                <a:latin typeface="Trebuchet MS" pitchFamily="34" charset="0"/>
              </a:rPr>
              <a:t> soli </a:t>
            </a:r>
            <a:r>
              <a:rPr lang="en-US" sz="1500" dirty="0" err="1">
                <a:latin typeface="Trebuchet MS" pitchFamily="34" charset="0"/>
              </a:rPr>
              <a:t>strumenti</a:t>
            </a:r>
            <a:r>
              <a:rPr lang="en-US" sz="1500" dirty="0">
                <a:latin typeface="Trebuchet MS" pitchFamily="34" charset="0"/>
              </a:rPr>
              <a:t> </a:t>
            </a:r>
            <a:r>
              <a:rPr lang="en-US" sz="1500" dirty="0" err="1">
                <a:latin typeface="Trebuchet MS" pitchFamily="34" charset="0"/>
              </a:rPr>
              <a:t>finanziari</a:t>
            </a:r>
            <a:r>
              <a:rPr lang="en-US" sz="1500" dirty="0">
                <a:latin typeface="Trebuchet MS" pitchFamily="34" charset="0"/>
              </a:rPr>
              <a:t> (IFRS 7) </a:t>
            </a:r>
          </a:p>
          <a:p>
            <a:pPr algn="just"/>
            <a:endParaRPr lang="en-US" sz="1500" b="1" dirty="0">
              <a:solidFill>
                <a:srgbClr val="000000"/>
              </a:solidFill>
              <a:latin typeface="Trebuchet MS" pitchFamily="34" charset="0"/>
            </a:endParaRPr>
          </a:p>
          <a:p>
            <a:pPr algn="just"/>
            <a:r>
              <a:rPr lang="en-US" sz="1500" b="1" dirty="0" err="1">
                <a:solidFill>
                  <a:srgbClr val="000000"/>
                </a:solidFill>
                <a:latin typeface="Trebuchet MS" pitchFamily="34" charset="0"/>
              </a:rPr>
              <a:t>Livello</a:t>
            </a:r>
            <a:r>
              <a:rPr lang="en-US" sz="1500" b="1" dirty="0">
                <a:solidFill>
                  <a:srgbClr val="000000"/>
                </a:solidFill>
                <a:latin typeface="Trebuchet MS" pitchFamily="34" charset="0"/>
              </a:rPr>
              <a:t> 1:</a:t>
            </a:r>
            <a:r>
              <a:rPr lang="en-US" sz="1500" dirty="0">
                <a:solidFill>
                  <a:srgbClr val="FF2929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latin typeface="Trebuchet MS" pitchFamily="34" charset="0"/>
              </a:rPr>
              <a:t>prezzi</a:t>
            </a:r>
            <a:r>
              <a:rPr lang="en-US" sz="1500" dirty="0">
                <a:latin typeface="Trebuchet MS" pitchFamily="34" charset="0"/>
              </a:rPr>
              <a:t> </a:t>
            </a:r>
            <a:r>
              <a:rPr lang="en-US" sz="1500" dirty="0" err="1">
                <a:latin typeface="Trebuchet MS" pitchFamily="34" charset="0"/>
              </a:rPr>
              <a:t>osservabili</a:t>
            </a:r>
            <a:r>
              <a:rPr lang="en-US" sz="1500" dirty="0">
                <a:latin typeface="Trebuchet MS" pitchFamily="34" charset="0"/>
              </a:rPr>
              <a:t> (c.d. mark to market)</a:t>
            </a: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r>
              <a:rPr lang="en-US" sz="1500" b="1" dirty="0" err="1">
                <a:solidFill>
                  <a:srgbClr val="000000"/>
                </a:solidFill>
                <a:latin typeface="Trebuchet MS" pitchFamily="34" charset="0"/>
              </a:rPr>
              <a:t>Livello</a:t>
            </a:r>
            <a:r>
              <a:rPr lang="en-US" sz="1500" b="1" dirty="0">
                <a:solidFill>
                  <a:srgbClr val="000000"/>
                </a:solidFill>
                <a:latin typeface="Trebuchet MS" pitchFamily="34" charset="0"/>
              </a:rPr>
              <a:t> 2: </a:t>
            </a: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endParaRPr lang="en-US" sz="1500" dirty="0">
              <a:solidFill>
                <a:srgbClr val="FF2929"/>
              </a:solidFill>
              <a:latin typeface="Trebuchet MS" pitchFamily="34" charset="0"/>
            </a:endParaRPr>
          </a:p>
          <a:p>
            <a:pPr algn="just"/>
            <a:r>
              <a:rPr lang="en-US" sz="1500" b="1" dirty="0" err="1">
                <a:solidFill>
                  <a:srgbClr val="000000"/>
                </a:solidFill>
                <a:latin typeface="Trebuchet MS" pitchFamily="34" charset="0"/>
              </a:rPr>
              <a:t>Livello</a:t>
            </a:r>
            <a:r>
              <a:rPr lang="en-US" sz="1500" b="1" dirty="0">
                <a:solidFill>
                  <a:srgbClr val="000000"/>
                </a:solidFill>
                <a:latin typeface="Trebuchet MS" pitchFamily="34" charset="0"/>
              </a:rPr>
              <a:t> 3:</a:t>
            </a:r>
            <a:r>
              <a:rPr lang="en-US" sz="1500" dirty="0">
                <a:solidFill>
                  <a:srgbClr val="FF2929"/>
                </a:solidFill>
                <a:latin typeface="Trebuchet MS" pitchFamily="34" charset="0"/>
              </a:rPr>
              <a:t> 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inputs non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osservabili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>
                <a:latin typeface="Trebuchet MS" pitchFamily="34" charset="0"/>
              </a:rPr>
              <a:t>(c.d. mark to model)</a:t>
            </a:r>
            <a:endParaRPr lang="en-US" sz="1500" dirty="0">
              <a:solidFill>
                <a:srgbClr val="000000"/>
              </a:solidFill>
              <a:latin typeface="Trebuchet MS" pitchFamily="34" charset="0"/>
            </a:endParaRPr>
          </a:p>
          <a:p>
            <a:pPr algn="just"/>
            <a:endParaRPr lang="en-US" sz="1500" dirty="0">
              <a:solidFill>
                <a:srgbClr val="000000"/>
              </a:solidFill>
              <a:latin typeface="Trebuchet MS" pitchFamily="34" charset="0"/>
            </a:endParaRPr>
          </a:p>
          <a:p>
            <a:pPr algn="just"/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Debbono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inoltre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essere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descritti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,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oltre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al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livello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gerarchico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,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anche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:</a:t>
            </a:r>
          </a:p>
          <a:p>
            <a:pPr marL="285750" indent="-285750" algn="just">
              <a:buFontTx/>
              <a:buChar char="-"/>
            </a:pP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valori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, </a:t>
            </a:r>
          </a:p>
          <a:p>
            <a:pPr marL="285750" indent="-285750" algn="just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le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tecniche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impiegate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e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gli</a:t>
            </a:r>
            <a:r>
              <a:rPr lang="en-US" sz="150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smtClean="0">
                <a:solidFill>
                  <a:srgbClr val="000000"/>
                </a:solidFill>
                <a:latin typeface="Trebuchet MS" pitchFamily="34" charset="0"/>
              </a:rPr>
              <a:t>input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utilizzati</a:t>
            </a:r>
            <a:endParaRPr lang="en-US" sz="1500" dirty="0">
              <a:solidFill>
                <a:srgbClr val="000000"/>
              </a:solidFill>
              <a:latin typeface="Trebuchet MS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I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cambi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(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motivandoli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) di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livello</a:t>
            </a:r>
            <a:endParaRPr lang="en-US" sz="1500" dirty="0">
              <a:solidFill>
                <a:srgbClr val="000000"/>
              </a:solidFill>
              <a:latin typeface="Trebuchet MS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L’effetto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sul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risultato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economico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della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valutazione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a fair value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fatta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con input non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osservabili</a:t>
            </a:r>
            <a:endParaRPr lang="en-US" sz="1500" dirty="0">
              <a:solidFill>
                <a:srgbClr val="000000"/>
              </a:solidFill>
              <a:latin typeface="Trebuchet MS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In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caso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di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livello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3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esplicitazione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delle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cause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della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variazione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di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valore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nel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periodo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 (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acquisti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,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vendite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, plus/minus </a:t>
            </a:r>
            <a:r>
              <a:rPr lang="en-US" sz="1500" dirty="0" err="1">
                <a:solidFill>
                  <a:srgbClr val="000000"/>
                </a:solidFill>
                <a:latin typeface="Trebuchet MS" pitchFamily="34" charset="0"/>
              </a:rPr>
              <a:t>valutazioni</a:t>
            </a:r>
            <a:r>
              <a:rPr lang="en-US" sz="1500" dirty="0">
                <a:solidFill>
                  <a:srgbClr val="000000"/>
                </a:solidFill>
                <a:latin typeface="Trebuchet MS" pitchFamily="34" charset="0"/>
              </a:rPr>
              <a:t>)</a:t>
            </a:r>
          </a:p>
        </p:txBody>
      </p:sp>
      <p:sp>
        <p:nvSpPr>
          <p:cNvPr id="116746" name="Rectangle 11"/>
          <p:cNvSpPr>
            <a:spLocks noChangeArrowheads="1"/>
          </p:cNvSpPr>
          <p:nvPr/>
        </p:nvSpPr>
        <p:spPr bwMode="auto">
          <a:xfrm>
            <a:off x="5177900" y="1815137"/>
            <a:ext cx="3493783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Century Gothic" charset="0"/>
              <a:buAutoNum type="arabicPeriod"/>
            </a:pPr>
            <a:r>
              <a:rPr lang="en-US" sz="1300" dirty="0" err="1">
                <a:latin typeface="Trebuchet MS" pitchFamily="34" charset="0"/>
              </a:rPr>
              <a:t>prezzi</a:t>
            </a:r>
            <a:r>
              <a:rPr lang="en-US" sz="1300" dirty="0">
                <a:latin typeface="Trebuchet MS" pitchFamily="34" charset="0"/>
              </a:rPr>
              <a:t> per </a:t>
            </a:r>
            <a:r>
              <a:rPr lang="en-US" sz="1300" dirty="0" err="1">
                <a:latin typeface="Trebuchet MS" pitchFamily="34" charset="0"/>
              </a:rPr>
              <a:t>attività</a:t>
            </a:r>
            <a:r>
              <a:rPr lang="en-US" sz="1300" dirty="0">
                <a:latin typeface="Trebuchet MS" pitchFamily="34" charset="0"/>
              </a:rPr>
              <a:t> e/o </a:t>
            </a:r>
            <a:r>
              <a:rPr lang="en-US" sz="1300" dirty="0" err="1">
                <a:latin typeface="Trebuchet MS" pitchFamily="34" charset="0"/>
              </a:rPr>
              <a:t>passività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identiche</a:t>
            </a:r>
            <a:r>
              <a:rPr lang="en-US" sz="1300" dirty="0">
                <a:latin typeface="Trebuchet MS" pitchFamily="34" charset="0"/>
              </a:rPr>
              <a:t> a quelle da </a:t>
            </a:r>
            <a:r>
              <a:rPr lang="en-US" sz="1300" dirty="0" err="1">
                <a:latin typeface="Trebuchet MS" pitchFamily="34" charset="0"/>
              </a:rPr>
              <a:t>valutare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negoziate</a:t>
            </a:r>
            <a:r>
              <a:rPr lang="en-US" sz="1300" dirty="0">
                <a:latin typeface="Trebuchet MS" pitchFamily="34" charset="0"/>
              </a:rPr>
              <a:t> in </a:t>
            </a:r>
            <a:r>
              <a:rPr lang="en-US" sz="1300" dirty="0" err="1">
                <a:latin typeface="Trebuchet MS" pitchFamily="34" charset="0"/>
              </a:rPr>
              <a:t>mercati</a:t>
            </a:r>
            <a:r>
              <a:rPr lang="en-US" sz="1300" dirty="0">
                <a:latin typeface="Trebuchet MS" pitchFamily="34" charset="0"/>
              </a:rPr>
              <a:t> non </a:t>
            </a:r>
            <a:r>
              <a:rPr lang="en-US" sz="1300" dirty="0" err="1">
                <a:latin typeface="Trebuchet MS" pitchFamily="34" charset="0"/>
              </a:rPr>
              <a:t>attivi</a:t>
            </a:r>
            <a:r>
              <a:rPr lang="en-US" sz="1300" dirty="0">
                <a:latin typeface="Trebuchet MS" pitchFamily="34" charset="0"/>
              </a:rPr>
              <a:t>;</a:t>
            </a:r>
          </a:p>
          <a:p>
            <a:pPr>
              <a:buFont typeface="Century Gothic" charset="0"/>
              <a:buAutoNum type="arabicPeriod"/>
            </a:pPr>
            <a:r>
              <a:rPr lang="en-US" sz="1300" dirty="0" err="1">
                <a:latin typeface="Trebuchet MS" pitchFamily="34" charset="0"/>
              </a:rPr>
              <a:t>prezzi</a:t>
            </a:r>
            <a:r>
              <a:rPr lang="en-US" sz="1300" dirty="0">
                <a:latin typeface="Trebuchet MS" pitchFamily="34" charset="0"/>
              </a:rPr>
              <a:t> di </a:t>
            </a:r>
            <a:r>
              <a:rPr lang="en-US" sz="1300" dirty="0" err="1">
                <a:latin typeface="Trebuchet MS" pitchFamily="34" charset="0"/>
              </a:rPr>
              <a:t>attività</a:t>
            </a:r>
            <a:r>
              <a:rPr lang="en-US" sz="1300" dirty="0">
                <a:latin typeface="Trebuchet MS" pitchFamily="34" charset="0"/>
              </a:rPr>
              <a:t> o </a:t>
            </a:r>
            <a:r>
              <a:rPr lang="en-US" sz="1300" dirty="0" err="1">
                <a:latin typeface="Trebuchet MS" pitchFamily="34" charset="0"/>
              </a:rPr>
              <a:t>passività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similari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negoziate</a:t>
            </a:r>
            <a:r>
              <a:rPr lang="en-US" sz="1300" dirty="0">
                <a:latin typeface="Trebuchet MS" pitchFamily="34" charset="0"/>
              </a:rPr>
              <a:t> in </a:t>
            </a:r>
            <a:r>
              <a:rPr lang="en-US" sz="1300" dirty="0" err="1">
                <a:latin typeface="Trebuchet MS" pitchFamily="34" charset="0"/>
              </a:rPr>
              <a:t>mercati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attivi</a:t>
            </a:r>
            <a:r>
              <a:rPr lang="en-US" sz="1300" dirty="0">
                <a:latin typeface="Trebuchet MS" pitchFamily="34" charset="0"/>
              </a:rPr>
              <a:t>;</a:t>
            </a:r>
          </a:p>
          <a:p>
            <a:pPr>
              <a:buFont typeface="Century Gothic" charset="0"/>
              <a:buAutoNum type="arabicPeriod"/>
            </a:pPr>
            <a:r>
              <a:rPr lang="en-US" sz="1300" dirty="0" err="1">
                <a:latin typeface="Trebuchet MS" pitchFamily="34" charset="0"/>
              </a:rPr>
              <a:t>altri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elementi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diversi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dai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prezzi</a:t>
            </a:r>
            <a:r>
              <a:rPr lang="en-US" sz="1300" dirty="0">
                <a:latin typeface="Trebuchet MS" pitchFamily="34" charset="0"/>
              </a:rPr>
              <a:t>, </a:t>
            </a:r>
            <a:r>
              <a:rPr lang="en-US" sz="1300" dirty="0" err="1">
                <a:latin typeface="Trebuchet MS" pitchFamily="34" charset="0"/>
              </a:rPr>
              <a:t>osservabili</a:t>
            </a:r>
            <a:r>
              <a:rPr lang="en-US" sz="1300" dirty="0">
                <a:latin typeface="Trebuchet MS" pitchFamily="34" charset="0"/>
              </a:rPr>
              <a:t> per la data </a:t>
            </a:r>
            <a:r>
              <a:rPr lang="en-US" sz="1300" dirty="0" err="1">
                <a:latin typeface="Trebuchet MS" pitchFamily="34" charset="0"/>
              </a:rPr>
              <a:t>attività</a:t>
            </a:r>
            <a:r>
              <a:rPr lang="en-US" sz="1300" dirty="0">
                <a:latin typeface="Trebuchet MS" pitchFamily="34" charset="0"/>
              </a:rPr>
              <a:t> o </a:t>
            </a:r>
            <a:r>
              <a:rPr lang="en-US" sz="1300" dirty="0" err="1">
                <a:latin typeface="Trebuchet MS" pitchFamily="34" charset="0"/>
              </a:rPr>
              <a:t>passività</a:t>
            </a:r>
            <a:r>
              <a:rPr lang="en-US" sz="1300" dirty="0">
                <a:latin typeface="Trebuchet MS" pitchFamily="34" charset="0"/>
              </a:rPr>
              <a:t>, </a:t>
            </a:r>
            <a:r>
              <a:rPr lang="en-US" sz="1300" dirty="0" err="1">
                <a:latin typeface="Trebuchet MS" pitchFamily="34" charset="0"/>
              </a:rPr>
              <a:t>costituiti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generalmente</a:t>
            </a:r>
            <a:r>
              <a:rPr lang="en-US" sz="1300" dirty="0">
                <a:latin typeface="Trebuchet MS" pitchFamily="34" charset="0"/>
              </a:rPr>
              <a:t>     da </a:t>
            </a:r>
            <a:r>
              <a:rPr lang="en-US" sz="1300" dirty="0" err="1">
                <a:latin typeface="Trebuchet MS" pitchFamily="34" charset="0"/>
              </a:rPr>
              <a:t>tassi</a:t>
            </a:r>
            <a:r>
              <a:rPr lang="en-US" sz="1300" dirty="0">
                <a:latin typeface="Trebuchet MS" pitchFamily="34" charset="0"/>
              </a:rPr>
              <a:t> di interesse, curve </a:t>
            </a:r>
            <a:r>
              <a:rPr lang="en-US" sz="1300" dirty="0" err="1">
                <a:latin typeface="Trebuchet MS" pitchFamily="34" charset="0"/>
              </a:rPr>
              <a:t>dei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rendimenti</a:t>
            </a:r>
            <a:r>
              <a:rPr lang="en-US" sz="1300" dirty="0">
                <a:latin typeface="Trebuchet MS" pitchFamily="34" charset="0"/>
              </a:rPr>
              <a:t>, </a:t>
            </a:r>
            <a:r>
              <a:rPr lang="en-US" sz="1300" dirty="0" err="1">
                <a:latin typeface="Trebuchet MS" pitchFamily="34" charset="0"/>
              </a:rPr>
              <a:t>volatilità</a:t>
            </a:r>
            <a:r>
              <a:rPr lang="en-US" sz="1300" dirty="0">
                <a:latin typeface="Trebuchet MS" pitchFamily="34" charset="0"/>
              </a:rPr>
              <a:t> </a:t>
            </a:r>
            <a:r>
              <a:rPr lang="en-US" sz="1300" dirty="0" err="1">
                <a:latin typeface="Trebuchet MS" pitchFamily="34" charset="0"/>
              </a:rPr>
              <a:t>implicita</a:t>
            </a:r>
            <a:r>
              <a:rPr lang="en-US" sz="1300" dirty="0">
                <a:latin typeface="Trebuchet MS" pitchFamily="34" charset="0"/>
              </a:rPr>
              <a:t> e </a:t>
            </a:r>
            <a:r>
              <a:rPr lang="en-US" sz="1300" i="1" dirty="0">
                <a:latin typeface="Trebuchet MS" pitchFamily="34" charset="0"/>
              </a:rPr>
              <a:t>credit spreads</a:t>
            </a:r>
            <a:r>
              <a:rPr lang="en-US" sz="1300" dirty="0">
                <a:latin typeface="Trebuchet MS" pitchFamily="34" charset="0"/>
              </a:rPr>
              <a:t>.</a:t>
            </a:r>
          </a:p>
        </p:txBody>
      </p:sp>
      <p:sp>
        <p:nvSpPr>
          <p:cNvPr id="13" name="Left Brace 12"/>
          <p:cNvSpPr/>
          <p:nvPr/>
        </p:nvSpPr>
        <p:spPr>
          <a:xfrm>
            <a:off x="4896069" y="1700808"/>
            <a:ext cx="288925" cy="2207210"/>
          </a:xfrm>
          <a:prstGeom prst="leftBrace">
            <a:avLst>
              <a:gd name="adj1" fmla="val 62924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rebuchet MS" pitchFamily="34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4A150B7-C359-AE4F-9830-75C544344214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  <p:graphicFrame>
        <p:nvGraphicFramePr>
          <p:cNvPr id="15" name="Diagramma 14">
            <a:extLst>
              <a:ext uri="{FF2B5EF4-FFF2-40B4-BE49-F238E27FC236}">
                <a16:creationId xmlns:a16="http://schemas.microsoft.com/office/drawing/2014/main" id="{82875711-8AE9-496A-A5B8-4118C3244C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5876782"/>
              </p:ext>
            </p:extLst>
          </p:nvPr>
        </p:nvGraphicFramePr>
        <p:xfrm>
          <a:off x="1018875" y="843029"/>
          <a:ext cx="3168352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4011904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3955</TotalTime>
  <Words>645</Words>
  <Application>Microsoft Office PowerPoint</Application>
  <PresentationFormat>Presentazione su schermo (4:3)</PresentationFormat>
  <Paragraphs>97</Paragraphs>
  <Slides>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6" baseType="lpstr">
      <vt:lpstr>ＭＳ Ｐゴシック</vt:lpstr>
      <vt:lpstr>Arial</vt:lpstr>
      <vt:lpstr>Bookman Old Style</vt:lpstr>
      <vt:lpstr>Calibri</vt:lpstr>
      <vt:lpstr>Calibri Light</vt:lpstr>
      <vt:lpstr>Century Gothic</vt:lpstr>
      <vt:lpstr>Courier New</vt:lpstr>
      <vt:lpstr>Tahoma</vt:lpstr>
      <vt:lpstr>Times New Roman</vt:lpstr>
      <vt:lpstr>Trebuchet MS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Preferred Customer</dc:creator>
  <cp:lastModifiedBy>economia</cp:lastModifiedBy>
  <cp:revision>317</cp:revision>
  <cp:lastPrinted>2015-09-19T09:52:28Z</cp:lastPrinted>
  <dcterms:created xsi:type="dcterms:W3CDTF">2009-05-03T08:31:43Z</dcterms:created>
  <dcterms:modified xsi:type="dcterms:W3CDTF">2024-03-13T10:27:11Z</dcterms:modified>
</cp:coreProperties>
</file>