
<file path=[Content_Types].xml><?xml version="1.0" encoding="utf-8"?>
<Types xmlns="http://schemas.openxmlformats.org/package/2006/content-types">
  <Default Extension="bin" ContentType="application/vnd.openxmlformats-officedocument.oleObject"/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44" r:id="rId2"/>
    <p:sldId id="478" r:id="rId3"/>
    <p:sldId id="320" r:id="rId4"/>
    <p:sldId id="311" r:id="rId5"/>
    <p:sldId id="479" r:id="rId6"/>
    <p:sldId id="324" r:id="rId7"/>
    <p:sldId id="482" r:id="rId8"/>
    <p:sldId id="481" r:id="rId9"/>
    <p:sldId id="259" r:id="rId10"/>
    <p:sldId id="260" r:id="rId11"/>
    <p:sldId id="261" r:id="rId12"/>
    <p:sldId id="257" r:id="rId13"/>
    <p:sldId id="483" r:id="rId14"/>
    <p:sldId id="265" r:id="rId15"/>
    <p:sldId id="262" r:id="rId16"/>
    <p:sldId id="258" r:id="rId17"/>
    <p:sldId id="345" r:id="rId18"/>
    <p:sldId id="346" r:id="rId19"/>
    <p:sldId id="281" r:id="rId20"/>
    <p:sldId id="314" r:id="rId21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6034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1219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02FAAE-3673-45B1-B25E-990A2ABF4F30}" type="datetimeFigureOut">
              <a:rPr lang="it-IT" smtClean="0"/>
              <a:t>25/09/2021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7622CD-CC71-4A6F-B980-E94F588C2FB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0067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immagine diapositiva 1">
            <a:extLst>
              <a:ext uri="{FF2B5EF4-FFF2-40B4-BE49-F238E27FC236}">
                <a16:creationId xmlns:a16="http://schemas.microsoft.com/office/drawing/2014/main" id="{1596F2F6-C48A-4C90-9DBD-867FC66AF32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Segnaposto note 2">
            <a:extLst>
              <a:ext uri="{FF2B5EF4-FFF2-40B4-BE49-F238E27FC236}">
                <a16:creationId xmlns:a16="http://schemas.microsoft.com/office/drawing/2014/main" id="{8ABD9529-CA8D-4B7C-82C1-4261507698E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4" name="Segnaposto numero diapositiva 3">
            <a:extLst>
              <a:ext uri="{FF2B5EF4-FFF2-40B4-BE49-F238E27FC236}">
                <a16:creationId xmlns:a16="http://schemas.microsoft.com/office/drawing/2014/main" id="{500B5902-A750-4CBF-836E-71B26B7846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8213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1363" indent="-284163" defTabSz="938213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1413" indent="-227013" defTabSz="938213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598613" indent="-227013" defTabSz="938213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5813" indent="-227013" defTabSz="938213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3013" indent="-227013" defTabSz="938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0213" indent="-227013" defTabSz="938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7413" indent="-227013" defTabSz="938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4613" indent="-227013" defTabSz="938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AB8BD304-57BC-4654-B183-3DF89A190F0C}" type="slidenum">
              <a:rPr lang="it-IT" altLang="en-US">
                <a:solidFill>
                  <a:srgbClr val="000000"/>
                </a:solidFill>
                <a:latin typeface="Calibri" panose="020F0502020204030204" pitchFamily="34" charset="0"/>
              </a:rPr>
              <a:pPr/>
              <a:t>1</a:t>
            </a:fld>
            <a:endParaRPr lang="it-IT" altLang="en-US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84AA32-F9E2-C34C-9FA7-0B360E7282DB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4760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84AA32-F9E2-C34C-9FA7-0B360E7282DB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54304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immagine diapositiva 1">
            <a:extLst>
              <a:ext uri="{FF2B5EF4-FFF2-40B4-BE49-F238E27FC236}">
                <a16:creationId xmlns:a16="http://schemas.microsoft.com/office/drawing/2014/main" id="{A1B5F764-B196-4FD0-8123-0C232D35B1E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Segnaposto note 2">
            <a:extLst>
              <a:ext uri="{FF2B5EF4-FFF2-40B4-BE49-F238E27FC236}">
                <a16:creationId xmlns:a16="http://schemas.microsoft.com/office/drawing/2014/main" id="{D3905BE2-B4F7-45EB-A9B2-3CAAA5BC21F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8196" name="Segnaposto numero diapositiva 3">
            <a:extLst>
              <a:ext uri="{FF2B5EF4-FFF2-40B4-BE49-F238E27FC236}">
                <a16:creationId xmlns:a16="http://schemas.microsoft.com/office/drawing/2014/main" id="{8FE14648-F092-4DB9-8396-5FE144C27D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16B720A8-096D-488A-8C0E-BE4C97D98E07}" type="slidenum">
              <a:rPr lang="it-IT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it-IT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7F442EA-1FB3-42E5-B164-505EC53EA7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16648320-EF30-43CE-B26B-B3C4E53F2C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04E6C4F-923B-42B8-B823-3AFDA0805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7191C-EFC5-463D-8A3B-787C5AE7C7F8}" type="datetimeFigureOut">
              <a:rPr lang="it-IT" smtClean="0"/>
              <a:t>25/09/2021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61F594C-695C-4796-8608-842B71E25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815632C-27CD-4268-8EE2-7FC913DAF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8626-4849-40FB-95A1-53B4E2422D0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3363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8C82277-7D57-4F7E-96F4-EC6D4B51A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390F571-1F40-4AA4-B47D-067F633C4E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DC3D00E-35D3-46E2-A447-2B7388B67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7191C-EFC5-463D-8A3B-787C5AE7C7F8}" type="datetimeFigureOut">
              <a:rPr lang="it-IT" smtClean="0"/>
              <a:t>25/09/2021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20FA476-136E-4E8F-8E07-5504BD0A7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12B4499-7CAE-4019-8BAB-F4C4A9939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8626-4849-40FB-95A1-53B4E2422D0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2634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E9E8371-E6C4-45E1-8043-7D71582E9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7D9FA2F-67D7-454A-8D3B-0AF50D4492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55BDA39-965F-4FAC-8535-EA26785EC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7191C-EFC5-463D-8A3B-787C5AE7C7F8}" type="datetimeFigureOut">
              <a:rPr lang="it-IT" smtClean="0"/>
              <a:t>25/09/2021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A9C9959-BEE5-4B88-A608-9D3E0BE37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14882B1-598E-4C20-A9A8-B1CE844E6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8626-4849-40FB-95A1-53B4E2422D0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78777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A11BB33-FA03-4504-AED5-8962274D1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C566BA4-8F50-4677-90E0-4BC0A39DB8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534E074F-B9B9-46D1-BC67-049C845CC6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2DA45AB-7460-4C15-9DB5-12A783AC2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7191C-EFC5-463D-8A3B-787C5AE7C7F8}" type="datetimeFigureOut">
              <a:rPr lang="it-IT" smtClean="0"/>
              <a:t>25/09/2021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17670FC8-5EB7-4780-BEC2-70D33DB0C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6217C655-801A-4F69-80ED-F815047EA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8626-4849-40FB-95A1-53B4E2422D0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66460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1DEBE3C-24A7-4035-89F3-8B335324D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1A1EC99A-0D4C-4BCD-9173-74471498CE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199F4A95-032D-4146-8796-06F7747E00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7208E6BB-DA0D-46F7-A6F7-6C9DF38B10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68D5CE87-A7C2-4631-B885-C1B0AB8007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632F23DD-B3B2-4346-BC71-4774D5079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7191C-EFC5-463D-8A3B-787C5AE7C7F8}" type="datetimeFigureOut">
              <a:rPr lang="it-IT" smtClean="0"/>
              <a:t>25/09/2021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3EA896B2-F32D-4745-9775-4A59BCD92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24ABE9F8-443B-4A59-B29F-14AD3ED85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8626-4849-40FB-95A1-53B4E2422D0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2843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BB314E6-FD1A-466E-8C13-B591598D1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9547B1FA-A1EF-41FC-B19E-264B3D41B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7191C-EFC5-463D-8A3B-787C5AE7C7F8}" type="datetimeFigureOut">
              <a:rPr lang="it-IT" smtClean="0"/>
              <a:t>25/09/2021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BB28D505-33D0-41C2-966E-10195EC80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3E550A0B-65E5-43D5-A2EC-2247B5BDC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8626-4849-40FB-95A1-53B4E2422D0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587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549E8AC-C24B-4640-82FF-18C6DE8FA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7191C-EFC5-463D-8A3B-787C5AE7C7F8}" type="datetimeFigureOut">
              <a:rPr lang="it-IT" smtClean="0"/>
              <a:t>25/09/2021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448B96BE-44DF-4304-B4DB-D0580DF7C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39B14C2-44DE-4D18-A8EF-DB50783AA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8626-4849-40FB-95A1-53B4E2422D0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67296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96A1005-6782-4F16-BB33-4E9B057D5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E723048-6F71-425E-B6FE-CF5850C12E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1F994B0D-9DA7-40E5-802D-0B4725EA5D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506940C-6C7B-4B79-A8A2-B793A72B8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7191C-EFC5-463D-8A3B-787C5AE7C7F8}" type="datetimeFigureOut">
              <a:rPr lang="it-IT" smtClean="0"/>
              <a:t>25/09/2021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776FA6C7-910D-4E74-88AE-7B0D69B07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9159E48-AFC5-4E38-B5D5-7DA674610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8626-4849-40FB-95A1-53B4E2422D0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52697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5679F24-1BCA-421B-97AF-E77DD6BB4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8E7BBC72-BD2C-49F7-8C02-8A4C7F42EE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99FFC7B1-51C4-4EFC-B75C-62B9400E2A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49129E4-67B0-4F8B-967E-82A00CC3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7191C-EFC5-463D-8A3B-787C5AE7C7F8}" type="datetimeFigureOut">
              <a:rPr lang="it-IT" smtClean="0"/>
              <a:t>25/09/2021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1E49F6F-0E75-4BC0-A671-C065B5052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B343113-5AF4-44C1-903D-BA4F0AE76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8626-4849-40FB-95A1-53B4E2422D0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47855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9FBD58E-7DFA-4749-B0B0-A4275F51E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ADECDDB2-6EF8-40D7-A26F-4C739903B0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4051894-52AA-4B04-A131-F044562A7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7191C-EFC5-463D-8A3B-787C5AE7C7F8}" type="datetimeFigureOut">
              <a:rPr lang="it-IT" smtClean="0"/>
              <a:t>25/09/2021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94E5343-7C96-478E-9B46-18004F860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9161967-E776-4E54-B6DF-4AEF734D5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8626-4849-40FB-95A1-53B4E2422D0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4127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6666482E-412B-4A67-B47F-24C2584048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DC63936A-16BD-4B5A-9D84-7A50883DC3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999A42C-B514-463A-BBA8-C68B6DB5F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7191C-EFC5-463D-8A3B-787C5AE7C7F8}" type="datetimeFigureOut">
              <a:rPr lang="it-IT" smtClean="0"/>
              <a:t>25/09/2021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60E9960-657E-49FE-BBFF-482438D4D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ECF5707-7AD7-41EE-BF6A-C2A615B56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F8626-4849-40FB-95A1-53B4E2422D0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47307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002A820-C3C5-4482-B810-9A697B6BD9B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19E6052-7F02-40E4-843F-947BAB35323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B79F027-E9A8-4F4D-A90E-201B057DD0E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FC5789-8213-49EA-9763-D15F9233B159}" type="slidenum">
              <a:rPr lang="it-IT" altLang="en-US"/>
              <a:pPr>
                <a:defRPr/>
              </a:pPr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703455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186A47D7-61F9-4EC9-8651-5171C9414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BB3738F-41F5-4592-9D0B-A3ECC75CC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96C1683-653D-401A-86E7-6B2124E31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67191C-EFC5-463D-8A3B-787C5AE7C7F8}" type="datetimeFigureOut">
              <a:rPr lang="it-IT" smtClean="0"/>
              <a:t>25/09/2021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1078438-F1A5-4B71-9392-72AD09753D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57EBAAB-B00F-486D-9196-9B2E7E96B5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F8626-4849-40FB-95A1-53B4E2422D0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45048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uppo 1">
            <a:extLst>
              <a:ext uri="{FF2B5EF4-FFF2-40B4-BE49-F238E27FC236}">
                <a16:creationId xmlns:a16="http://schemas.microsoft.com/office/drawing/2014/main" id="{5370F478-6523-411D-8E3C-46DCADA6CA2F}"/>
              </a:ext>
            </a:extLst>
          </p:cNvPr>
          <p:cNvGrpSpPr>
            <a:grpSpLocks/>
          </p:cNvGrpSpPr>
          <p:nvPr/>
        </p:nvGrpSpPr>
        <p:grpSpPr bwMode="auto">
          <a:xfrm>
            <a:off x="2628901" y="1989139"/>
            <a:ext cx="7100636" cy="1728787"/>
            <a:chOff x="1501774" y="1924844"/>
            <a:chExt cx="7100636" cy="1728787"/>
          </a:xfrm>
        </p:grpSpPr>
        <p:sp>
          <p:nvSpPr>
            <p:cNvPr id="2058" name="Rectangle 10">
              <a:extLst>
                <a:ext uri="{FF2B5EF4-FFF2-40B4-BE49-F238E27FC236}">
                  <a16:creationId xmlns:a16="http://schemas.microsoft.com/office/drawing/2014/main" id="{978633E9-DF64-4C85-A15E-701CEC5E61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22412" y="1924844"/>
              <a:ext cx="6911975" cy="172878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>
              <a:outerShdw blurRad="63500" dist="107763" dir="189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>
                <a:defRPr/>
              </a:pPr>
              <a:endParaRPr lang="it-IT" dirty="0">
                <a:solidFill>
                  <a:prstClr val="black"/>
                </a:solidFill>
                <a:latin typeface="Tahoma" charset="0"/>
              </a:endParaRPr>
            </a:p>
          </p:txBody>
        </p:sp>
        <p:sp>
          <p:nvSpPr>
            <p:cNvPr id="6147" name="Text Box 6">
              <a:extLst>
                <a:ext uri="{FF2B5EF4-FFF2-40B4-BE49-F238E27FC236}">
                  <a16:creationId xmlns:a16="http://schemas.microsoft.com/office/drawing/2014/main" id="{B940963D-BC0F-4388-BEF9-776A493D07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01774" y="2358231"/>
              <a:ext cx="7100636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r>
                <a:rPr lang="it-IT" altLang="en-US" sz="2800" b="1" i="1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Calibri" panose="020F0502020204030204" pitchFamily="34" charset="0"/>
                  <a:cs typeface="Arial" panose="020B0604020202020204" pitchFamily="34" charset="0"/>
                </a:rPr>
                <a:t>Aspetti finanziari della gestione</a:t>
              </a:r>
            </a:p>
          </p:txBody>
        </p:sp>
      </p:grpSp>
      <p:sp>
        <p:nvSpPr>
          <p:cNvPr id="4099" name="Segnaposto numero diapositiva 2">
            <a:extLst>
              <a:ext uri="{FF2B5EF4-FFF2-40B4-BE49-F238E27FC236}">
                <a16:creationId xmlns:a16="http://schemas.microsoft.com/office/drawing/2014/main" id="{95C45FF1-5EBF-41FC-95C7-6B00A1F8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48738" y="6459539"/>
            <a:ext cx="98425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C2370DC-6E36-439C-9D92-A6A5866DB0A4}" type="slidenum">
              <a:rPr lang="it-IT" altLang="en-US" sz="12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it-IT" altLang="en-US" sz="1200">
              <a:solidFill>
                <a:srgbClr val="898989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100" name="Immagine 7">
            <a:extLst>
              <a:ext uri="{FF2B5EF4-FFF2-40B4-BE49-F238E27FC236}">
                <a16:creationId xmlns:a16="http://schemas.microsoft.com/office/drawing/2014/main" id="{44701148-706B-4359-BA90-7F61CD2E42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900" y="236538"/>
            <a:ext cx="566420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7">
            <a:extLst>
              <a:ext uri="{FF2B5EF4-FFF2-40B4-BE49-F238E27FC236}">
                <a16:creationId xmlns:a16="http://schemas.microsoft.com/office/drawing/2014/main" id="{2F7DFDE0-87E6-4329-B80A-F4BF65F794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7562" y="4151313"/>
            <a:ext cx="6911975" cy="213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FontTx/>
              <a:buNone/>
            </a:pPr>
            <a:r>
              <a:rPr lang="it-IT" altLang="en-US" sz="2500" b="1" dirty="0">
                <a:solidFill>
                  <a:srgbClr val="000000"/>
                </a:solidFill>
                <a:latin typeface="Bookman Old Style" panose="02050604050505020204" pitchFamily="18" charset="0"/>
              </a:rPr>
              <a:t>Alessandro Mechelli</a:t>
            </a:r>
          </a:p>
          <a:p>
            <a:pPr algn="ctr" eaLnBrk="1" hangingPunct="1">
              <a:buFontTx/>
              <a:buNone/>
            </a:pPr>
            <a:endParaRPr lang="it-IT" altLang="en-US" sz="2000" b="1" i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r>
              <a:rPr lang="it-IT" altLang="en-US" sz="1800" dirty="0">
                <a:solidFill>
                  <a:srgbClr val="000000"/>
                </a:solidFill>
                <a:latin typeface="Bookman Old Style" panose="02050604050505020204" pitchFamily="18" charset="0"/>
              </a:rPr>
              <a:t>alessandro.mechelli@uniroma2.it</a:t>
            </a:r>
          </a:p>
          <a:p>
            <a:pPr algn="ctr" eaLnBrk="1" hangingPunct="1">
              <a:buFontTx/>
              <a:buNone/>
            </a:pPr>
            <a:endParaRPr lang="it-IT" altLang="en-US" sz="2500" b="1" i="1" dirty="0">
              <a:solidFill>
                <a:srgbClr val="000000"/>
              </a:solidFill>
              <a:latin typeface="Trebuchet MS" panose="020B0603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it-IT" altLang="en-US" sz="2500" b="1" i="1" dirty="0">
                <a:solidFill>
                  <a:srgbClr val="000000"/>
                </a:solidFill>
                <a:latin typeface="Trebuchet MS" panose="020B0603020202020204" pitchFamily="34" charset="0"/>
              </a:rPr>
              <a:t>A.A. 2021/2022</a:t>
            </a:r>
            <a:endParaRPr lang="it-IT" altLang="en-US" sz="2500" b="1" i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>
            <a:extLst>
              <a:ext uri="{FF2B5EF4-FFF2-40B4-BE49-F238E27FC236}">
                <a16:creationId xmlns:a16="http://schemas.microsoft.com/office/drawing/2014/main" id="{1032322B-DA96-5C4E-8F58-3980C157C4DF}"/>
              </a:ext>
            </a:extLst>
          </p:cNvPr>
          <p:cNvSpPr/>
          <p:nvPr/>
        </p:nvSpPr>
        <p:spPr>
          <a:xfrm>
            <a:off x="10147003" y="0"/>
            <a:ext cx="520995" cy="379154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it-IT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F82065C7-2204-1A41-84D8-94A2C454F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47002" y="3509"/>
            <a:ext cx="445902" cy="365125"/>
          </a:xfrm>
        </p:spPr>
        <p:txBody>
          <a:bodyPr/>
          <a:lstStyle/>
          <a:p>
            <a:pPr algn="ctr">
              <a:defRPr/>
            </a:pPr>
            <a:fld id="{C8CFD492-CC58-3D4C-A351-AD8949465EBB}" type="slidenum">
              <a:rPr lang="it-IT" sz="1100">
                <a:solidFill>
                  <a:prstClr val="white"/>
                </a:solidFill>
                <a:latin typeface="Century Gothic" panose="020B0502020202020204" pitchFamily="34" charset="0"/>
              </a:rPr>
              <a:pPr algn="ctr">
                <a:defRPr/>
              </a:pPr>
              <a:t>2</a:t>
            </a:fld>
            <a:endParaRPr lang="it-IT" sz="1100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4AA3D1B8-538D-FA4D-9858-D56EED1CDC70}"/>
              </a:ext>
            </a:extLst>
          </p:cNvPr>
          <p:cNvSpPr/>
          <p:nvPr/>
        </p:nvSpPr>
        <p:spPr>
          <a:xfrm>
            <a:off x="1524000" y="1"/>
            <a:ext cx="8623002" cy="379153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>
              <a:defRPr/>
            </a:pPr>
            <a:r>
              <a:rPr lang="it-IT" sz="1600" b="1" cap="all" dirty="0">
                <a:solidFill>
                  <a:srgbClr val="002060"/>
                </a:solidFill>
                <a:latin typeface="Century Gothic" panose="020B0502020202020204" pitchFamily="34" charset="0"/>
              </a:rPr>
              <a:t>Il fabbisogno di finanziamento: un quadro generale</a:t>
            </a: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513D696B-CC50-4CAA-94BF-6D252B959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0821" y="2857071"/>
            <a:ext cx="1728787" cy="83099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>
            <a:spAutoFit/>
          </a:bodyPr>
          <a:lstStyle/>
          <a:p>
            <a:r>
              <a:rPr lang="it-IT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Individuazione del tipo di fabbisogno</a:t>
            </a:r>
          </a:p>
        </p:txBody>
      </p:sp>
      <p:sp>
        <p:nvSpPr>
          <p:cNvPr id="13" name="Text Box 3">
            <a:extLst>
              <a:ext uri="{FF2B5EF4-FFF2-40B4-BE49-F238E27FC236}">
                <a16:creationId xmlns:a16="http://schemas.microsoft.com/office/drawing/2014/main" id="{1719AAF4-99DA-4FCD-9A06-75287E2F3F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0819" y="697133"/>
            <a:ext cx="1728788" cy="33855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Concetto</a:t>
            </a:r>
          </a:p>
        </p:txBody>
      </p:sp>
      <p:sp>
        <p:nvSpPr>
          <p:cNvPr id="16" name="Rettangolo 5">
            <a:extLst>
              <a:ext uri="{FF2B5EF4-FFF2-40B4-BE49-F238E27FC236}">
                <a16:creationId xmlns:a16="http://schemas.microsoft.com/office/drawing/2014/main" id="{8C102563-9C29-46E3-8B7E-919E94B2BD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1030" y="599091"/>
            <a:ext cx="5346402" cy="523220"/>
          </a:xfrm>
          <a:prstGeom prst="rect">
            <a:avLst/>
          </a:prstGeom>
          <a:ln>
            <a:solidFill>
              <a:schemeClr val="accent2"/>
            </a:solidFill>
            <a:prstDash val="dash"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/>
            <a:r>
              <a: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Quantità di mezzi finanziari necessari per acquisire i fattori della produzione fino alla vendita dei prodotti</a:t>
            </a:r>
          </a:p>
        </p:txBody>
      </p:sp>
      <p:sp>
        <p:nvSpPr>
          <p:cNvPr id="17" name="Rettangolo 6">
            <a:extLst>
              <a:ext uri="{FF2B5EF4-FFF2-40B4-BE49-F238E27FC236}">
                <a16:creationId xmlns:a16="http://schemas.microsoft.com/office/drawing/2014/main" id="{FEE8862B-630F-4DCE-94A6-006EC58CB0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1030" y="1282493"/>
            <a:ext cx="5346402" cy="523220"/>
          </a:xfrm>
          <a:prstGeom prst="rect">
            <a:avLst/>
          </a:prstGeom>
          <a:noFill/>
          <a:ln w="9525">
            <a:solidFill>
              <a:schemeClr val="accent2"/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Sfasamento temporale tra uscite (per costi) che precedono le entrate (per ricavi)</a:t>
            </a:r>
          </a:p>
        </p:txBody>
      </p:sp>
      <p:sp>
        <p:nvSpPr>
          <p:cNvPr id="19" name="Rettangolo 8">
            <a:extLst>
              <a:ext uri="{FF2B5EF4-FFF2-40B4-BE49-F238E27FC236}">
                <a16:creationId xmlns:a16="http://schemas.microsoft.com/office/drawing/2014/main" id="{D1F8A84E-3409-459E-A98A-34824DFC8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1030" y="1996868"/>
            <a:ext cx="5346402" cy="523220"/>
          </a:xfrm>
          <a:prstGeom prst="rect">
            <a:avLst/>
          </a:prstGeom>
          <a:noFill/>
          <a:ln w="9525">
            <a:solidFill>
              <a:schemeClr val="accent2"/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nella fase di impianto dell’azienda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nella fase del suo funzionamento</a:t>
            </a:r>
          </a:p>
        </p:txBody>
      </p:sp>
      <p:sp>
        <p:nvSpPr>
          <p:cNvPr id="20" name="Rettangolo 10">
            <a:extLst>
              <a:ext uri="{FF2B5EF4-FFF2-40B4-BE49-F238E27FC236}">
                <a16:creationId xmlns:a16="http://schemas.microsoft.com/office/drawing/2014/main" id="{F0CFC6EB-AFEA-45D3-A949-CBA8A7AE7E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0821" y="5154603"/>
            <a:ext cx="1775177" cy="132343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>
            <a:spAutoFit/>
          </a:bodyPr>
          <a:lstStyle/>
          <a:p>
            <a:r>
              <a:rPr lang="it-IT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Correlazione tra tipo di fabbisogno e tipo di fonte di finanziamento</a:t>
            </a:r>
          </a:p>
        </p:txBody>
      </p:sp>
      <p:sp>
        <p:nvSpPr>
          <p:cNvPr id="21" name="Freccia in giù 20">
            <a:extLst>
              <a:ext uri="{FF2B5EF4-FFF2-40B4-BE49-F238E27FC236}">
                <a16:creationId xmlns:a16="http://schemas.microsoft.com/office/drawing/2014/main" id="{9D4ADF2D-DB06-4ADD-8698-9A51257FEFE9}"/>
              </a:ext>
            </a:extLst>
          </p:cNvPr>
          <p:cNvSpPr/>
          <p:nvPr/>
        </p:nvSpPr>
        <p:spPr>
          <a:xfrm>
            <a:off x="2279242" y="3730164"/>
            <a:ext cx="438332" cy="22915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t-IT" sz="140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Rettangolo 20">
            <a:extLst>
              <a:ext uri="{FF2B5EF4-FFF2-40B4-BE49-F238E27FC236}">
                <a16:creationId xmlns:a16="http://schemas.microsoft.com/office/drawing/2014/main" id="{E707EBCC-60ED-4415-919B-6F7AF12E97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1030" y="2903237"/>
            <a:ext cx="5346402" cy="738664"/>
          </a:xfrm>
          <a:prstGeom prst="rect">
            <a:avLst/>
          </a:prstGeom>
          <a:noFill/>
          <a:ln w="9525">
            <a:solidFill>
              <a:schemeClr val="accent2"/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buFont typeface="Arial" charset="0"/>
              <a:buChar char="•"/>
            </a:pPr>
            <a:r>
              <a: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Fabbisogno durevole stabile</a:t>
            </a:r>
          </a:p>
          <a:p>
            <a:pPr eaLnBrk="1" hangingPunct="1">
              <a:buFont typeface="Arial" charset="0"/>
              <a:buChar char="•"/>
            </a:pPr>
            <a:r>
              <a: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Fabbisogno durevole variabile</a:t>
            </a:r>
          </a:p>
          <a:p>
            <a:pPr eaLnBrk="1" hangingPunct="1">
              <a:buFont typeface="Arial" charset="0"/>
              <a:buChar char="•"/>
            </a:pPr>
            <a:r>
              <a: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Fabbisogno temporaneo</a:t>
            </a:r>
          </a:p>
        </p:txBody>
      </p:sp>
      <p:sp>
        <p:nvSpPr>
          <p:cNvPr id="27" name="Rettangolo 21">
            <a:extLst>
              <a:ext uri="{FF2B5EF4-FFF2-40B4-BE49-F238E27FC236}">
                <a16:creationId xmlns:a16="http://schemas.microsoft.com/office/drawing/2014/main" id="{A1097167-C3D7-4F8B-92B5-D4852BCB8C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1030" y="4039405"/>
            <a:ext cx="5346402" cy="738664"/>
          </a:xfrm>
          <a:prstGeom prst="rect">
            <a:avLst/>
          </a:prstGeom>
          <a:noFill/>
          <a:ln w="9525">
            <a:solidFill>
              <a:schemeClr val="accent2"/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Capitale permanente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Passivo consolidato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Passivo corrente</a:t>
            </a:r>
          </a:p>
        </p:txBody>
      </p:sp>
      <p:graphicFrame>
        <p:nvGraphicFramePr>
          <p:cNvPr id="29" name="Tabella 28">
            <a:extLst>
              <a:ext uri="{FF2B5EF4-FFF2-40B4-BE49-F238E27FC236}">
                <a16:creationId xmlns:a16="http://schemas.microsoft.com/office/drawing/2014/main" id="{54E8186F-DBDC-4A72-AADD-4DBE3464EA5A}"/>
              </a:ext>
            </a:extLst>
          </p:cNvPr>
          <p:cNvGraphicFramePr>
            <a:graphicFrameLocks noGrp="1"/>
          </p:cNvGraphicFramePr>
          <p:nvPr/>
        </p:nvGraphicFramePr>
        <p:xfrm>
          <a:off x="4841029" y="5335983"/>
          <a:ext cx="5346404" cy="960676"/>
        </p:xfrm>
        <a:graphic>
          <a:graphicData uri="http://schemas.openxmlformats.org/drawingml/2006/table">
            <a:tbl>
              <a:tblPr/>
              <a:tblGrid>
                <a:gridCol w="29076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51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35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237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it-IT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Fabbisogno durevole stabile</a:t>
                      </a:r>
                    </a:p>
                  </a:txBody>
                  <a:tcPr marL="68598" marR="68598" marT="0" marB="0">
                    <a:lnL w="12700" cap="flat" cmpd="sng" algn="ctr">
                      <a:solidFill>
                        <a:schemeClr val="accent2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t-IT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98" marR="6859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Capitale permanente</a:t>
                      </a:r>
                    </a:p>
                  </a:txBody>
                  <a:tcPr marL="68598" marR="68598" marT="0" marB="0">
                    <a:lnL>
                      <a:noFill/>
                    </a:lnL>
                    <a:lnR w="12700" cap="flat" cmpd="sng" algn="ctr">
                      <a:solidFill>
                        <a:schemeClr val="accent2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888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it-IT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Fabbisogno durevole variabile</a:t>
                      </a:r>
                    </a:p>
                  </a:txBody>
                  <a:tcPr marL="68598" marR="68598" marT="0" marB="0">
                    <a:lnL w="12700" cap="flat" cmpd="sng" algn="ctr">
                      <a:solidFill>
                        <a:schemeClr val="accent2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t-IT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98" marR="6859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Passivo consolidato</a:t>
                      </a:r>
                    </a:p>
                  </a:txBody>
                  <a:tcPr marL="68598" marR="68598" marT="0" marB="0">
                    <a:lnL>
                      <a:noFill/>
                    </a:lnL>
                    <a:lnR w="12700" cap="flat" cmpd="sng" algn="ctr">
                      <a:solidFill>
                        <a:schemeClr val="accent2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1413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it-IT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Fabbisogno temporaneo</a:t>
                      </a:r>
                    </a:p>
                  </a:txBody>
                  <a:tcPr marL="68598" marR="68598" marT="0" marB="0">
                    <a:lnL w="12700" cap="flat" cmpd="sng" algn="ctr">
                      <a:solidFill>
                        <a:schemeClr val="accent2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2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it-IT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98" marR="6859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2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Passivo corrente</a:t>
                      </a:r>
                    </a:p>
                  </a:txBody>
                  <a:tcPr marL="68598" marR="68598" marT="0" marB="0">
                    <a:lnL>
                      <a:noFill/>
                    </a:lnL>
                    <a:lnR w="12700" cap="flat" cmpd="sng" algn="ctr">
                      <a:solidFill>
                        <a:schemeClr val="accent2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accent2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1" name="Freccia bidirezionale orizzontale 30">
            <a:extLst>
              <a:ext uri="{FF2B5EF4-FFF2-40B4-BE49-F238E27FC236}">
                <a16:creationId xmlns:a16="http://schemas.microsoft.com/office/drawing/2014/main" id="{6A8521F0-F50E-411C-AE77-7CFF7DD82515}"/>
              </a:ext>
            </a:extLst>
          </p:cNvPr>
          <p:cNvSpPr/>
          <p:nvPr/>
        </p:nvSpPr>
        <p:spPr>
          <a:xfrm>
            <a:off x="7554661" y="5355658"/>
            <a:ext cx="502394" cy="2159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t-IT" sz="110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BBD9AEE2-BA00-4877-B2D2-B88F5123AEA5}"/>
              </a:ext>
            </a:extLst>
          </p:cNvPr>
          <p:cNvSpPr/>
          <p:nvPr/>
        </p:nvSpPr>
        <p:spPr>
          <a:xfrm>
            <a:off x="1610819" y="1372662"/>
            <a:ext cx="1756944" cy="33855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it-IT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Causa</a:t>
            </a:r>
            <a:endParaRPr lang="it-IT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526129F0-44F0-4DB4-B87C-B2CECF7EF4CC}"/>
              </a:ext>
            </a:extLst>
          </p:cNvPr>
          <p:cNvSpPr/>
          <p:nvPr/>
        </p:nvSpPr>
        <p:spPr>
          <a:xfrm>
            <a:off x="1610819" y="1966091"/>
            <a:ext cx="1728788" cy="58477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>
            <a:spAutoFit/>
          </a:bodyPr>
          <a:lstStyle/>
          <a:p>
            <a:r>
              <a:rPr lang="it-IT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Momenti del suo calcolo</a:t>
            </a:r>
          </a:p>
        </p:txBody>
      </p:sp>
      <p:sp>
        <p:nvSpPr>
          <p:cNvPr id="34" name="Rettangolo 33">
            <a:extLst>
              <a:ext uri="{FF2B5EF4-FFF2-40B4-BE49-F238E27FC236}">
                <a16:creationId xmlns:a16="http://schemas.microsoft.com/office/drawing/2014/main" id="{D086533C-C8F4-40DF-95A5-0563E570CCC8}"/>
              </a:ext>
            </a:extLst>
          </p:cNvPr>
          <p:cNvSpPr/>
          <p:nvPr/>
        </p:nvSpPr>
        <p:spPr>
          <a:xfrm>
            <a:off x="1610821" y="4005837"/>
            <a:ext cx="1775177" cy="83099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>
            <a:spAutoFit/>
          </a:bodyPr>
          <a:lstStyle/>
          <a:p>
            <a:r>
              <a:rPr lang="it-IT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Individuazione delle fonti di copertura</a:t>
            </a:r>
          </a:p>
        </p:txBody>
      </p:sp>
      <p:cxnSp>
        <p:nvCxnSpPr>
          <p:cNvPr id="37" name="Connettore diritto 36">
            <a:extLst>
              <a:ext uri="{FF2B5EF4-FFF2-40B4-BE49-F238E27FC236}">
                <a16:creationId xmlns:a16="http://schemas.microsoft.com/office/drawing/2014/main" id="{8874E7B3-BAF8-4BE4-9449-8DFC580BE6F5}"/>
              </a:ext>
            </a:extLst>
          </p:cNvPr>
          <p:cNvCxnSpPr>
            <a:cxnSpLocks/>
            <a:stCxn id="13" idx="3"/>
            <a:endCxn id="16" idx="1"/>
          </p:cNvCxnSpPr>
          <p:nvPr/>
        </p:nvCxnSpPr>
        <p:spPr>
          <a:xfrm flipV="1">
            <a:off x="3339608" y="860702"/>
            <a:ext cx="1501423" cy="57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ttore diritto 38">
            <a:extLst>
              <a:ext uri="{FF2B5EF4-FFF2-40B4-BE49-F238E27FC236}">
                <a16:creationId xmlns:a16="http://schemas.microsoft.com/office/drawing/2014/main" id="{E072FEF0-2693-4ACE-BFA0-8A50B96B74CA}"/>
              </a:ext>
            </a:extLst>
          </p:cNvPr>
          <p:cNvCxnSpPr>
            <a:cxnSpLocks/>
            <a:stCxn id="6" idx="3"/>
            <a:endCxn id="17" idx="1"/>
          </p:cNvCxnSpPr>
          <p:nvPr/>
        </p:nvCxnSpPr>
        <p:spPr>
          <a:xfrm>
            <a:off x="3367764" y="1541939"/>
            <a:ext cx="1473267" cy="21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ttore diritto 44">
            <a:extLst>
              <a:ext uri="{FF2B5EF4-FFF2-40B4-BE49-F238E27FC236}">
                <a16:creationId xmlns:a16="http://schemas.microsoft.com/office/drawing/2014/main" id="{C8F5AD25-2687-4280-8D77-BBD981207005}"/>
              </a:ext>
            </a:extLst>
          </p:cNvPr>
          <p:cNvCxnSpPr>
            <a:cxnSpLocks/>
            <a:stCxn id="8" idx="3"/>
            <a:endCxn id="19" idx="1"/>
          </p:cNvCxnSpPr>
          <p:nvPr/>
        </p:nvCxnSpPr>
        <p:spPr>
          <a:xfrm>
            <a:off x="3339608" y="2258478"/>
            <a:ext cx="15014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ttore diritto 50">
            <a:extLst>
              <a:ext uri="{FF2B5EF4-FFF2-40B4-BE49-F238E27FC236}">
                <a16:creationId xmlns:a16="http://schemas.microsoft.com/office/drawing/2014/main" id="{43217BF1-8E03-4157-98BE-2824CB22B089}"/>
              </a:ext>
            </a:extLst>
          </p:cNvPr>
          <p:cNvCxnSpPr>
            <a:cxnSpLocks/>
            <a:stCxn id="10" idx="3"/>
            <a:endCxn id="26" idx="1"/>
          </p:cNvCxnSpPr>
          <p:nvPr/>
        </p:nvCxnSpPr>
        <p:spPr>
          <a:xfrm>
            <a:off x="3339608" y="3272569"/>
            <a:ext cx="15014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nettore diritto 53">
            <a:extLst>
              <a:ext uri="{FF2B5EF4-FFF2-40B4-BE49-F238E27FC236}">
                <a16:creationId xmlns:a16="http://schemas.microsoft.com/office/drawing/2014/main" id="{4A232FDA-EA14-4722-8140-ECE28F466C40}"/>
              </a:ext>
            </a:extLst>
          </p:cNvPr>
          <p:cNvCxnSpPr>
            <a:cxnSpLocks/>
            <a:stCxn id="34" idx="3"/>
            <a:endCxn id="27" idx="1"/>
          </p:cNvCxnSpPr>
          <p:nvPr/>
        </p:nvCxnSpPr>
        <p:spPr>
          <a:xfrm flipV="1">
            <a:off x="3385998" y="4408737"/>
            <a:ext cx="1455033" cy="125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Freccia in giù 54">
            <a:extLst>
              <a:ext uri="{FF2B5EF4-FFF2-40B4-BE49-F238E27FC236}">
                <a16:creationId xmlns:a16="http://schemas.microsoft.com/office/drawing/2014/main" id="{D199D40E-00BF-4D6D-8FEF-81C64EE5549F}"/>
              </a:ext>
            </a:extLst>
          </p:cNvPr>
          <p:cNvSpPr/>
          <p:nvPr/>
        </p:nvSpPr>
        <p:spPr>
          <a:xfrm>
            <a:off x="2279242" y="4883353"/>
            <a:ext cx="438332" cy="22915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t-IT" sz="140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6" name="Freccia bidirezionale orizzontale 55">
            <a:extLst>
              <a:ext uri="{FF2B5EF4-FFF2-40B4-BE49-F238E27FC236}">
                <a16:creationId xmlns:a16="http://schemas.microsoft.com/office/drawing/2014/main" id="{765D8FCA-4D54-4A45-BD76-3A70F9C89276}"/>
              </a:ext>
            </a:extLst>
          </p:cNvPr>
          <p:cNvSpPr/>
          <p:nvPr/>
        </p:nvSpPr>
        <p:spPr>
          <a:xfrm>
            <a:off x="7554661" y="5642594"/>
            <a:ext cx="502394" cy="2159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t-IT" sz="110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7" name="Freccia bidirezionale orizzontale 56">
            <a:extLst>
              <a:ext uri="{FF2B5EF4-FFF2-40B4-BE49-F238E27FC236}">
                <a16:creationId xmlns:a16="http://schemas.microsoft.com/office/drawing/2014/main" id="{973A610A-5978-4E64-8A63-6DFD78594BA2}"/>
              </a:ext>
            </a:extLst>
          </p:cNvPr>
          <p:cNvSpPr/>
          <p:nvPr/>
        </p:nvSpPr>
        <p:spPr>
          <a:xfrm>
            <a:off x="7554661" y="5969626"/>
            <a:ext cx="502394" cy="2159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t-IT" sz="110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9" name="Connettore diritto 58">
            <a:extLst>
              <a:ext uri="{FF2B5EF4-FFF2-40B4-BE49-F238E27FC236}">
                <a16:creationId xmlns:a16="http://schemas.microsoft.com/office/drawing/2014/main" id="{2D15B6A9-7705-4650-B6DD-90DE3DEBD6BB}"/>
              </a:ext>
            </a:extLst>
          </p:cNvPr>
          <p:cNvCxnSpPr>
            <a:cxnSpLocks/>
            <a:stCxn id="20" idx="3"/>
            <a:endCxn id="29" idx="1"/>
          </p:cNvCxnSpPr>
          <p:nvPr/>
        </p:nvCxnSpPr>
        <p:spPr>
          <a:xfrm flipV="1">
            <a:off x="3385997" y="5816322"/>
            <a:ext cx="145503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2324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>
            <a:extLst>
              <a:ext uri="{FF2B5EF4-FFF2-40B4-BE49-F238E27FC236}">
                <a16:creationId xmlns:a16="http://schemas.microsoft.com/office/drawing/2014/main" id="{1032322B-DA96-5C4E-8F58-3980C157C4DF}"/>
              </a:ext>
            </a:extLst>
          </p:cNvPr>
          <p:cNvSpPr/>
          <p:nvPr/>
        </p:nvSpPr>
        <p:spPr>
          <a:xfrm>
            <a:off x="10147003" y="0"/>
            <a:ext cx="520995" cy="379154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it-IT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F82065C7-2204-1A41-84D8-94A2C454F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22094" y="3509"/>
            <a:ext cx="370810" cy="365125"/>
          </a:xfrm>
        </p:spPr>
        <p:txBody>
          <a:bodyPr/>
          <a:lstStyle/>
          <a:p>
            <a:pPr algn="ctr">
              <a:defRPr/>
            </a:pPr>
            <a:fld id="{C8CFD492-CC58-3D4C-A351-AD8949465EBB}" type="slidenum">
              <a:rPr lang="it-IT" sz="1100">
                <a:solidFill>
                  <a:prstClr val="white"/>
                </a:solidFill>
                <a:latin typeface="Century Gothic" panose="020B0502020202020204" pitchFamily="34" charset="0"/>
              </a:rPr>
              <a:pPr algn="ctr">
                <a:defRPr/>
              </a:pPr>
              <a:t>3</a:t>
            </a:fld>
            <a:endParaRPr lang="it-IT" sz="1100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4AA3D1B8-538D-FA4D-9858-D56EED1CDC70}"/>
              </a:ext>
            </a:extLst>
          </p:cNvPr>
          <p:cNvSpPr/>
          <p:nvPr/>
        </p:nvSpPr>
        <p:spPr>
          <a:xfrm>
            <a:off x="1524000" y="1"/>
            <a:ext cx="8623002" cy="379153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it-IT" b="1" cap="all" dirty="0">
                <a:solidFill>
                  <a:srgbClr val="002060"/>
                </a:solidFill>
                <a:latin typeface="Century Gothic" panose="020B0502020202020204" pitchFamily="34" charset="0"/>
              </a:rPr>
              <a:t>Correlazione tra fabbisogno e fonti di copertura</a:t>
            </a:r>
          </a:p>
        </p:txBody>
      </p:sp>
      <p:sp>
        <p:nvSpPr>
          <p:cNvPr id="8" name="Titolo 1">
            <a:extLst>
              <a:ext uri="{FF2B5EF4-FFF2-40B4-BE49-F238E27FC236}">
                <a16:creationId xmlns:a16="http://schemas.microsoft.com/office/drawing/2014/main" id="{946B9F41-6498-4FCD-87AC-19433FF23B46}"/>
              </a:ext>
            </a:extLst>
          </p:cNvPr>
          <p:cNvSpPr txBox="1">
            <a:spLocks/>
          </p:cNvSpPr>
          <p:nvPr/>
        </p:nvSpPr>
        <p:spPr bwMode="auto">
          <a:xfrm rot="16200000">
            <a:off x="615157" y="3509169"/>
            <a:ext cx="2968625" cy="5032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txBody>
          <a:bodyPr anchor="ctr"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/>
            <a:endParaRPr lang="it-IT" altLang="it-IT" sz="2000" b="1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algn="ctr" eaLnBrk="1"/>
            <a:r>
              <a:rPr lang="it-IT" altLang="it-IT" sz="2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Immobilizzazioni</a:t>
            </a:r>
          </a:p>
          <a:p>
            <a:pPr algn="ctr" eaLnBrk="1"/>
            <a:endParaRPr lang="it-IT" altLang="it-IT" sz="2000" b="1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DA1BA8E6-F761-4E2D-B9E3-7E7B2BAEB6A7}"/>
              </a:ext>
            </a:extLst>
          </p:cNvPr>
          <p:cNvSpPr/>
          <p:nvPr/>
        </p:nvSpPr>
        <p:spPr>
          <a:xfrm>
            <a:off x="2855914" y="3016251"/>
            <a:ext cx="2217737" cy="17811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it-IT" altLang="it-IT" sz="140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Risorse investite in FFS e FFR che </a:t>
            </a:r>
            <a:r>
              <a:rPr lang="it-IT" altLang="it-IT" sz="14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non possono assolutamente essere distolte dall’attuale destinazione </a:t>
            </a:r>
            <a:r>
              <a:rPr lang="it-IT" altLang="it-IT" sz="140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senza pregiudicare l’equilibrio economico</a:t>
            </a:r>
          </a:p>
        </p:txBody>
      </p:sp>
      <p:sp>
        <p:nvSpPr>
          <p:cNvPr id="11" name="Rettangolo 18">
            <a:extLst>
              <a:ext uri="{FF2B5EF4-FFF2-40B4-BE49-F238E27FC236}">
                <a16:creationId xmlns:a16="http://schemas.microsoft.com/office/drawing/2014/main" id="{404CA244-04E8-41AB-9309-6094E7EE4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3839" y="1916113"/>
            <a:ext cx="2217737" cy="1657350"/>
          </a:xfrm>
          <a:prstGeom prst="rect">
            <a:avLst/>
          </a:prstGeom>
          <a:noFill/>
          <a:ln w="25400" cap="rnd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/>
            <a:r>
              <a:rPr lang="it-IT" alt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Investimenti che determinano un </a:t>
            </a:r>
            <a:r>
              <a:rPr lang="it-IT" altLang="it-IT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Fabbisogno </a:t>
            </a:r>
          </a:p>
          <a:p>
            <a:pPr algn="ctr" eaLnBrk="1"/>
            <a:r>
              <a:rPr lang="it-IT" altLang="it-IT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durevole stabile</a:t>
            </a:r>
          </a:p>
          <a:p>
            <a:pPr algn="ctr" eaLnBrk="1"/>
            <a:r>
              <a:rPr lang="it-IT" altLang="it-IT" sz="1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Es. FFS, Crediti, Scorte monetarie necessarie</a:t>
            </a:r>
          </a:p>
        </p:txBody>
      </p:sp>
      <p:sp>
        <p:nvSpPr>
          <p:cNvPr id="12" name="Rettangolo 20">
            <a:extLst>
              <a:ext uri="{FF2B5EF4-FFF2-40B4-BE49-F238E27FC236}">
                <a16:creationId xmlns:a16="http://schemas.microsoft.com/office/drawing/2014/main" id="{89FD61C7-9D9B-4139-964E-753FAFECEA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5000" y="4730751"/>
            <a:ext cx="1944688" cy="785813"/>
          </a:xfrm>
          <a:prstGeom prst="rect">
            <a:avLst/>
          </a:prstGeom>
          <a:solidFill>
            <a:srgbClr val="002060"/>
          </a:solidFill>
          <a:ln w="25400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anchor="ctr"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0000"/>
              </a:lnSpc>
            </a:pPr>
            <a:r>
              <a:rPr lang="it-IT" altLang="it-IT" sz="1400" b="1">
                <a:latin typeface="Century Gothic" panose="020B0502020202020204" pitchFamily="34" charset="0"/>
              </a:rPr>
              <a:t>Passivo Consolidato</a:t>
            </a:r>
            <a:endParaRPr lang="it-IT" altLang="it-IT" sz="1400" i="1">
              <a:latin typeface="Century Gothic" panose="020B0502020202020204" pitchFamily="34" charset="0"/>
            </a:endParaRPr>
          </a:p>
          <a:p>
            <a:pPr algn="ctr" eaLnBrk="1">
              <a:lnSpc>
                <a:spcPct val="80000"/>
              </a:lnSpc>
            </a:pPr>
            <a:r>
              <a:rPr lang="it-IT" altLang="it-IT" sz="1400" i="1">
                <a:latin typeface="Century Gothic" panose="020B0502020202020204" pitchFamily="34" charset="0"/>
              </a:rPr>
              <a:t>(Es. Mutui Pass.)</a:t>
            </a:r>
          </a:p>
        </p:txBody>
      </p:sp>
      <p:sp>
        <p:nvSpPr>
          <p:cNvPr id="15" name="Rettangolo 21">
            <a:extLst>
              <a:ext uri="{FF2B5EF4-FFF2-40B4-BE49-F238E27FC236}">
                <a16:creationId xmlns:a16="http://schemas.microsoft.com/office/drawing/2014/main" id="{FBFABE96-4091-470D-8AD8-2B5669A6A0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3564" y="2133601"/>
            <a:ext cx="2016125" cy="1223963"/>
          </a:xfrm>
          <a:prstGeom prst="rect">
            <a:avLst/>
          </a:prstGeom>
          <a:solidFill>
            <a:srgbClr val="002060"/>
          </a:solidFill>
          <a:ln w="25400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anchor="ctr"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it-IT" altLang="it-IT" sz="1400" b="1" dirty="0">
                <a:latin typeface="Century Gothic" panose="020B0502020202020204" pitchFamily="34" charset="0"/>
              </a:rPr>
              <a:t>Capitale permanente</a:t>
            </a:r>
          </a:p>
          <a:p>
            <a:pPr algn="ctr" eaLnBrk="1">
              <a:lnSpc>
                <a:spcPct val="90000"/>
              </a:lnSpc>
            </a:pPr>
            <a:r>
              <a:rPr lang="it-IT" altLang="it-IT" sz="1400" dirty="0">
                <a:latin typeface="Century Gothic" panose="020B0502020202020204" pitchFamily="34" charset="0"/>
              </a:rPr>
              <a:t>(</a:t>
            </a:r>
            <a:r>
              <a:rPr lang="it-IT" altLang="it-IT" sz="1400" i="1" dirty="0">
                <a:latin typeface="Century Gothic" panose="020B0502020202020204" pitchFamily="34" charset="0"/>
              </a:rPr>
              <a:t>Cap. proprio + Debiti v/</a:t>
            </a:r>
            <a:r>
              <a:rPr lang="it-IT" altLang="it-IT" sz="1400" i="1" dirty="0" err="1">
                <a:latin typeface="Century Gothic" panose="020B0502020202020204" pitchFamily="34" charset="0"/>
              </a:rPr>
              <a:t>Forn</a:t>
            </a:r>
            <a:r>
              <a:rPr lang="it-IT" altLang="it-IT" sz="1400" i="1" dirty="0">
                <a:latin typeface="Century Gothic" panose="020B0502020202020204" pitchFamily="34" charset="0"/>
              </a:rPr>
              <a:t>. fisiologici</a:t>
            </a:r>
            <a:r>
              <a:rPr lang="it-IT" altLang="it-IT" sz="1400" dirty="0">
                <a:latin typeface="Century Gothic" panose="020B0502020202020204" pitchFamily="34" charset="0"/>
              </a:rPr>
              <a:t>)</a:t>
            </a:r>
            <a:endParaRPr lang="it-IT" altLang="it-IT" sz="1400" i="1" dirty="0">
              <a:latin typeface="Century Gothic" panose="020B0502020202020204" pitchFamily="34" charset="0"/>
            </a:endParaRPr>
          </a:p>
        </p:txBody>
      </p:sp>
      <p:sp>
        <p:nvSpPr>
          <p:cNvPr id="16" name="Text Box 25">
            <a:extLst>
              <a:ext uri="{FF2B5EF4-FFF2-40B4-BE49-F238E27FC236}">
                <a16:creationId xmlns:a16="http://schemas.microsoft.com/office/drawing/2014/main" id="{41A4FCEC-54CE-450C-B2E8-E5CFDBCC2C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6068" y="691394"/>
            <a:ext cx="4464050" cy="33855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Times New Roman" charset="0"/>
              <a:buNone/>
              <a:defRPr/>
            </a:pPr>
            <a:r>
              <a:rPr lang="it-IT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cs typeface="Lucida Sans Unicode" charset="0"/>
              </a:rPr>
              <a:t>Correlazione tra investimenti /Fabbisogno</a:t>
            </a:r>
          </a:p>
        </p:txBody>
      </p:sp>
      <p:sp>
        <p:nvSpPr>
          <p:cNvPr id="17" name="Text Box 26">
            <a:extLst>
              <a:ext uri="{FF2B5EF4-FFF2-40B4-BE49-F238E27FC236}">
                <a16:creationId xmlns:a16="http://schemas.microsoft.com/office/drawing/2014/main" id="{B22D4A3E-6771-47F3-8060-261F966C13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9006" y="568284"/>
            <a:ext cx="1908175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Times New Roman" charset="0"/>
              <a:buNone/>
              <a:defRPr/>
            </a:pPr>
            <a:r>
              <a:rPr lang="it-IT" sz="16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cs typeface="Lucida Sans Unicode" charset="0"/>
              </a:rPr>
              <a:t>Forme di copertura</a:t>
            </a:r>
          </a:p>
        </p:txBody>
      </p:sp>
      <p:sp>
        <p:nvSpPr>
          <p:cNvPr id="18" name="AutoShape 28">
            <a:extLst>
              <a:ext uri="{FF2B5EF4-FFF2-40B4-BE49-F238E27FC236}">
                <a16:creationId xmlns:a16="http://schemas.microsoft.com/office/drawing/2014/main" id="{688EB3C4-EDB9-4B93-9322-AB853F50CD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1431" y="682159"/>
            <a:ext cx="576263" cy="360363"/>
          </a:xfrm>
          <a:prstGeom prst="leftRightArrow">
            <a:avLst>
              <a:gd name="adj1" fmla="val 50000"/>
              <a:gd name="adj2" fmla="val 31982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 typeface="Times New Roman" charset="0"/>
              <a:buNone/>
              <a:defRPr/>
            </a:pPr>
            <a:r>
              <a:rPr lang="it-IT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cs typeface="Lucida Sans Unicode" charset="0"/>
              </a:rPr>
              <a:t>e</a:t>
            </a:r>
          </a:p>
        </p:txBody>
      </p:sp>
      <p:sp>
        <p:nvSpPr>
          <p:cNvPr id="19" name="AutoShape 29">
            <a:extLst>
              <a:ext uri="{FF2B5EF4-FFF2-40B4-BE49-F238E27FC236}">
                <a16:creationId xmlns:a16="http://schemas.microsoft.com/office/drawing/2014/main" id="{86B14A9C-A94A-45D1-A894-4086058559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4114" y="3575051"/>
            <a:ext cx="503237" cy="6725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3176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Times New Roman" charset="0"/>
              <a:buNone/>
              <a:defRPr/>
            </a:pPr>
            <a:endParaRPr lang="it-IT" sz="160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cs typeface="Lucida Sans Unicode" charset="0"/>
            </a:endParaRPr>
          </a:p>
        </p:txBody>
      </p:sp>
      <p:sp>
        <p:nvSpPr>
          <p:cNvPr id="20" name="Rettangolo 18">
            <a:extLst>
              <a:ext uri="{FF2B5EF4-FFF2-40B4-BE49-F238E27FC236}">
                <a16:creationId xmlns:a16="http://schemas.microsoft.com/office/drawing/2014/main" id="{8DF46C04-F393-481C-B616-198BEFC9A2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3839" y="4221164"/>
            <a:ext cx="2160587" cy="1800225"/>
          </a:xfrm>
          <a:prstGeom prst="rect">
            <a:avLst/>
          </a:prstGeom>
          <a:noFill/>
          <a:ln w="25400" cap="rnd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/>
            <a:r>
              <a:rPr lang="it-IT" alt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Investimenti che determinano un </a:t>
            </a:r>
            <a:r>
              <a:rPr lang="it-IT" altLang="it-IT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Fabbisogno </a:t>
            </a:r>
          </a:p>
          <a:p>
            <a:pPr algn="ctr" eaLnBrk="1"/>
            <a:r>
              <a:rPr lang="it-IT" altLang="it-IT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durevole variabile</a:t>
            </a:r>
          </a:p>
          <a:p>
            <a:pPr algn="ctr" eaLnBrk="1"/>
            <a:r>
              <a:rPr lang="it-IT" altLang="it-IT" sz="1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Es. FFR</a:t>
            </a:r>
          </a:p>
        </p:txBody>
      </p:sp>
      <p:cxnSp>
        <p:nvCxnSpPr>
          <p:cNvPr id="21" name="AutoShape 31">
            <a:extLst>
              <a:ext uri="{FF2B5EF4-FFF2-40B4-BE49-F238E27FC236}">
                <a16:creationId xmlns:a16="http://schemas.microsoft.com/office/drawing/2014/main" id="{38FDE9C5-0466-4D38-91E5-DF726F1F88F7}"/>
              </a:ext>
            </a:extLst>
          </p:cNvPr>
          <p:cNvCxnSpPr>
            <a:cxnSpLocks noChangeShapeType="1"/>
            <a:stCxn id="10" idx="0"/>
            <a:endCxn id="11" idx="1"/>
          </p:cNvCxnSpPr>
          <p:nvPr/>
        </p:nvCxnSpPr>
        <p:spPr bwMode="auto">
          <a:xfrm rot="16200000">
            <a:off x="4492626" y="2217738"/>
            <a:ext cx="271462" cy="1325563"/>
          </a:xfrm>
          <a:prstGeom prst="bentConnector2">
            <a:avLst/>
          </a:prstGeom>
          <a:noFill/>
          <a:ln w="76200">
            <a:solidFill>
              <a:schemeClr val="accent2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AutoShape 32">
            <a:extLst>
              <a:ext uri="{FF2B5EF4-FFF2-40B4-BE49-F238E27FC236}">
                <a16:creationId xmlns:a16="http://schemas.microsoft.com/office/drawing/2014/main" id="{4B59214B-B199-4A0D-A2FE-B54C98E90E4A}"/>
              </a:ext>
            </a:extLst>
          </p:cNvPr>
          <p:cNvCxnSpPr>
            <a:cxnSpLocks noChangeShapeType="1"/>
            <a:stCxn id="10" idx="2"/>
          </p:cNvCxnSpPr>
          <p:nvPr/>
        </p:nvCxnSpPr>
        <p:spPr bwMode="auto">
          <a:xfrm rot="16200000" flipH="1">
            <a:off x="4466432" y="4296569"/>
            <a:ext cx="323850" cy="1325563"/>
          </a:xfrm>
          <a:prstGeom prst="bentConnector2">
            <a:avLst/>
          </a:prstGeom>
          <a:noFill/>
          <a:ln w="76200">
            <a:solidFill>
              <a:schemeClr val="accent2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AutoShape 33">
            <a:extLst>
              <a:ext uri="{FF2B5EF4-FFF2-40B4-BE49-F238E27FC236}">
                <a16:creationId xmlns:a16="http://schemas.microsoft.com/office/drawing/2014/main" id="{B3847DBF-B7ED-4A5B-A90B-60164F2BCCAD}"/>
              </a:ext>
            </a:extLst>
          </p:cNvPr>
          <p:cNvCxnSpPr>
            <a:cxnSpLocks noChangeShapeType="1"/>
            <a:stCxn id="11" idx="3"/>
            <a:endCxn id="15" idx="1"/>
          </p:cNvCxnSpPr>
          <p:nvPr/>
        </p:nvCxnSpPr>
        <p:spPr bwMode="auto">
          <a:xfrm>
            <a:off x="7534275" y="2744789"/>
            <a:ext cx="636588" cy="1587"/>
          </a:xfrm>
          <a:prstGeom prst="bentConnector3">
            <a:avLst>
              <a:gd name="adj1" fmla="val 49875"/>
            </a:avLst>
          </a:prstGeom>
          <a:noFill/>
          <a:ln w="76200">
            <a:solidFill>
              <a:schemeClr val="accent2"/>
            </a:solidFill>
            <a:miter lim="800000"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" name="AutoShape 34">
            <a:extLst>
              <a:ext uri="{FF2B5EF4-FFF2-40B4-BE49-F238E27FC236}">
                <a16:creationId xmlns:a16="http://schemas.microsoft.com/office/drawing/2014/main" id="{D3DE104E-20E8-4475-9699-55FBBA4A5E7B}"/>
              </a:ext>
            </a:extLst>
          </p:cNvPr>
          <p:cNvCxnSpPr>
            <a:cxnSpLocks noChangeShapeType="1"/>
            <a:endCxn id="12" idx="1"/>
          </p:cNvCxnSpPr>
          <p:nvPr/>
        </p:nvCxnSpPr>
        <p:spPr bwMode="auto">
          <a:xfrm>
            <a:off x="7477126" y="5121276"/>
            <a:ext cx="765175" cy="3175"/>
          </a:xfrm>
          <a:prstGeom prst="bentConnector3">
            <a:avLst>
              <a:gd name="adj1" fmla="val 49792"/>
            </a:avLst>
          </a:prstGeom>
          <a:noFill/>
          <a:ln w="76200">
            <a:solidFill>
              <a:schemeClr val="accent2"/>
            </a:solidFill>
            <a:miter lim="800000"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721903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>
            <a:extLst>
              <a:ext uri="{FF2B5EF4-FFF2-40B4-BE49-F238E27FC236}">
                <a16:creationId xmlns:a16="http://schemas.microsoft.com/office/drawing/2014/main" id="{1032322B-DA96-5C4E-8F58-3980C157C4DF}"/>
              </a:ext>
            </a:extLst>
          </p:cNvPr>
          <p:cNvSpPr/>
          <p:nvPr/>
        </p:nvSpPr>
        <p:spPr>
          <a:xfrm>
            <a:off x="10147003" y="0"/>
            <a:ext cx="520995" cy="379154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latin typeface="Century Gothic" panose="020B0502020202020204" pitchFamily="34" charset="0"/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F82065C7-2204-1A41-84D8-94A2C454F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22094" y="3509"/>
            <a:ext cx="370810" cy="365125"/>
          </a:xfrm>
        </p:spPr>
        <p:txBody>
          <a:bodyPr/>
          <a:lstStyle/>
          <a:p>
            <a:pPr algn="ctr"/>
            <a:fld id="{C8CFD492-CC58-3D4C-A351-AD8949465EBB}" type="slidenum">
              <a:rPr lang="it-IT" sz="1100">
                <a:solidFill>
                  <a:schemeClr val="bg1"/>
                </a:solidFill>
                <a:latin typeface="Century Gothic" panose="020B0502020202020204" pitchFamily="34" charset="0"/>
              </a:rPr>
              <a:pPr algn="ctr"/>
              <a:t>4</a:t>
            </a:fld>
            <a:endParaRPr lang="it-IT" sz="11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4AA3D1B8-538D-FA4D-9858-D56EED1CDC70}"/>
              </a:ext>
            </a:extLst>
          </p:cNvPr>
          <p:cNvSpPr/>
          <p:nvPr/>
        </p:nvSpPr>
        <p:spPr>
          <a:xfrm>
            <a:off x="1524000" y="1"/>
            <a:ext cx="8623002" cy="379153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it-IT" b="1" cap="all" dirty="0">
                <a:solidFill>
                  <a:srgbClr val="002060"/>
                </a:solidFill>
                <a:latin typeface="Century Gothic" panose="020B0502020202020204" pitchFamily="34" charset="0"/>
              </a:rPr>
              <a:t>Correlazione tra fabbisogno e fonti di copertura</a:t>
            </a:r>
          </a:p>
        </p:txBody>
      </p:sp>
      <p:sp>
        <p:nvSpPr>
          <p:cNvPr id="8" name="Titolo 1">
            <a:extLst>
              <a:ext uri="{FF2B5EF4-FFF2-40B4-BE49-F238E27FC236}">
                <a16:creationId xmlns:a16="http://schemas.microsoft.com/office/drawing/2014/main" id="{CFEB84A2-6075-40B3-B3DB-B6491173D32A}"/>
              </a:ext>
            </a:extLst>
          </p:cNvPr>
          <p:cNvSpPr txBox="1">
            <a:spLocks/>
          </p:cNvSpPr>
          <p:nvPr/>
        </p:nvSpPr>
        <p:spPr bwMode="auto">
          <a:xfrm rot="16200000">
            <a:off x="615157" y="3509169"/>
            <a:ext cx="2968625" cy="5032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txBody>
          <a:bodyPr anchor="ctr"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/>
            <a:endParaRPr lang="it-IT" altLang="it-IT" sz="20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algn="ctr" eaLnBrk="1"/>
            <a:r>
              <a:rPr lang="it-IT" altLang="it-IT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Disponibilità</a:t>
            </a:r>
          </a:p>
          <a:p>
            <a:pPr algn="ctr" eaLnBrk="1"/>
            <a:endParaRPr lang="it-IT" altLang="it-IT" sz="20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91D0A7DA-101A-40A4-B9E5-016331DEA30B}"/>
              </a:ext>
            </a:extLst>
          </p:cNvPr>
          <p:cNvSpPr/>
          <p:nvPr/>
        </p:nvSpPr>
        <p:spPr>
          <a:xfrm>
            <a:off x="2855914" y="3016251"/>
            <a:ext cx="2217737" cy="18526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Risorse investite in investimenti che </a:t>
            </a:r>
          </a:p>
          <a:p>
            <a:pPr algn="ctr">
              <a:defRPr/>
            </a:pPr>
            <a:r>
              <a:rPr lang="it-IT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non sono indispensabili </a:t>
            </a:r>
            <a:r>
              <a:rPr lang="it-IT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per il processo produttivo</a:t>
            </a:r>
          </a:p>
        </p:txBody>
      </p:sp>
      <p:sp>
        <p:nvSpPr>
          <p:cNvPr id="16" name="AutoShape 12">
            <a:extLst>
              <a:ext uri="{FF2B5EF4-FFF2-40B4-BE49-F238E27FC236}">
                <a16:creationId xmlns:a16="http://schemas.microsoft.com/office/drawing/2014/main" id="{2CE5B608-0036-45CB-A341-85FC08A06C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4114" y="3575051"/>
            <a:ext cx="503237" cy="6725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3176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Times New Roman" charset="0"/>
              <a:buNone/>
              <a:defRPr/>
            </a:pPr>
            <a:endParaRPr lang="it-IT" sz="160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cs typeface="Lucida Sans Unicode" charset="0"/>
            </a:endParaRPr>
          </a:p>
        </p:txBody>
      </p:sp>
      <p:cxnSp>
        <p:nvCxnSpPr>
          <p:cNvPr id="17" name="AutoShape 14">
            <a:extLst>
              <a:ext uri="{FF2B5EF4-FFF2-40B4-BE49-F238E27FC236}">
                <a16:creationId xmlns:a16="http://schemas.microsoft.com/office/drawing/2014/main" id="{0A75C103-CC95-4FCE-8A13-D4A3A54A18C5}"/>
              </a:ext>
            </a:extLst>
          </p:cNvPr>
          <p:cNvCxnSpPr>
            <a:cxnSpLocks noChangeShapeType="1"/>
            <a:stCxn id="10" idx="3"/>
            <a:endCxn id="19" idx="1"/>
          </p:cNvCxnSpPr>
          <p:nvPr/>
        </p:nvCxnSpPr>
        <p:spPr bwMode="auto">
          <a:xfrm flipV="1">
            <a:off x="5073651" y="3933826"/>
            <a:ext cx="301625" cy="9525"/>
          </a:xfrm>
          <a:prstGeom prst="bentConnector3">
            <a:avLst>
              <a:gd name="adj1" fmla="val 49472"/>
            </a:avLst>
          </a:prstGeom>
          <a:noFill/>
          <a:ln w="76200">
            <a:solidFill>
              <a:schemeClr val="accent2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AutoShape 17">
            <a:extLst>
              <a:ext uri="{FF2B5EF4-FFF2-40B4-BE49-F238E27FC236}">
                <a16:creationId xmlns:a16="http://schemas.microsoft.com/office/drawing/2014/main" id="{06416D32-80C9-4331-B2D4-2C155467C3D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464426" y="3933826"/>
            <a:ext cx="765175" cy="3175"/>
          </a:xfrm>
          <a:prstGeom prst="bentConnector3">
            <a:avLst>
              <a:gd name="adj1" fmla="val 49792"/>
            </a:avLst>
          </a:prstGeom>
          <a:noFill/>
          <a:ln w="76200">
            <a:solidFill>
              <a:schemeClr val="accent2"/>
            </a:solidFill>
            <a:miter lim="800000"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Rettangolo 18">
            <a:extLst>
              <a:ext uri="{FF2B5EF4-FFF2-40B4-BE49-F238E27FC236}">
                <a16:creationId xmlns:a16="http://schemas.microsoft.com/office/drawing/2014/main" id="{A506113A-67F8-4C21-95C7-349358D5C68C}"/>
              </a:ext>
            </a:extLst>
          </p:cNvPr>
          <p:cNvSpPr/>
          <p:nvPr/>
        </p:nvSpPr>
        <p:spPr>
          <a:xfrm>
            <a:off x="5375275" y="2709864"/>
            <a:ext cx="2000250" cy="244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40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Investimenti che determinano un </a:t>
            </a:r>
            <a:r>
              <a:rPr lang="it-IT" sz="14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Fabbisogno </a:t>
            </a:r>
          </a:p>
          <a:p>
            <a:pPr algn="ctr">
              <a:defRPr/>
            </a:pPr>
            <a:r>
              <a:rPr lang="it-IT" sz="14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temporaneo</a:t>
            </a:r>
          </a:p>
          <a:p>
            <a:pPr algn="ctr">
              <a:defRPr/>
            </a:pPr>
            <a:r>
              <a:rPr lang="it-IT" sz="1400" i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Es. Scorte monetarie eccedenti  quelle necessarie, investimenti in Bot prontamente recuperabili</a:t>
            </a:r>
          </a:p>
        </p:txBody>
      </p:sp>
      <p:sp>
        <p:nvSpPr>
          <p:cNvPr id="20" name="Rettangolo 19">
            <a:extLst>
              <a:ext uri="{FF2B5EF4-FFF2-40B4-BE49-F238E27FC236}">
                <a16:creationId xmlns:a16="http://schemas.microsoft.com/office/drawing/2014/main" id="{8721E842-2DF9-435D-B361-3B8A8F93CA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6589" y="3573463"/>
            <a:ext cx="1925637" cy="785812"/>
          </a:xfrm>
          <a:prstGeom prst="rect">
            <a:avLst/>
          </a:prstGeom>
          <a:solidFill>
            <a:srgbClr val="002060"/>
          </a:solidFill>
          <a:ln w="25400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it-IT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Passivo Corrente</a:t>
            </a:r>
            <a:endParaRPr lang="it-IT" sz="1400" i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r>
              <a:rPr lang="it-IT" sz="1400" i="1" dirty="0">
                <a:solidFill>
                  <a:schemeClr val="bg1"/>
                </a:solidFill>
                <a:latin typeface="Century Gothic" panose="020B0502020202020204" pitchFamily="34" charset="0"/>
              </a:rPr>
              <a:t>(Es. Debiti c/</a:t>
            </a:r>
            <a:r>
              <a:rPr lang="it-IT" sz="1400" i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c</a:t>
            </a:r>
            <a:r>
              <a:rPr lang="it-IT" sz="1400" i="1" dirty="0">
                <a:solidFill>
                  <a:schemeClr val="bg1"/>
                </a:solidFill>
                <a:latin typeface="Century Gothic" panose="020B0502020202020204" pitchFamily="34" charset="0"/>
              </a:rPr>
              <a:t>)</a:t>
            </a:r>
          </a:p>
        </p:txBody>
      </p:sp>
      <p:sp>
        <p:nvSpPr>
          <p:cNvPr id="21" name="Text Box 25">
            <a:extLst>
              <a:ext uri="{FF2B5EF4-FFF2-40B4-BE49-F238E27FC236}">
                <a16:creationId xmlns:a16="http://schemas.microsoft.com/office/drawing/2014/main" id="{E790141B-4BE2-4215-9D62-811168A73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6068" y="691394"/>
            <a:ext cx="4464050" cy="33855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Times New Roman" charset="0"/>
              <a:buNone/>
              <a:defRPr/>
            </a:pPr>
            <a:r>
              <a:rPr lang="it-IT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cs typeface="Lucida Sans Unicode" charset="0"/>
              </a:rPr>
              <a:t>Correlazione tra investimenti /Fabbisogno</a:t>
            </a:r>
          </a:p>
        </p:txBody>
      </p:sp>
      <p:sp>
        <p:nvSpPr>
          <p:cNvPr id="22" name="Text Box 26">
            <a:extLst>
              <a:ext uri="{FF2B5EF4-FFF2-40B4-BE49-F238E27FC236}">
                <a16:creationId xmlns:a16="http://schemas.microsoft.com/office/drawing/2014/main" id="{C1B73EE2-AF71-4F65-92CE-B3460096A7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9006" y="568284"/>
            <a:ext cx="1908175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Times New Roman" charset="0"/>
              <a:buNone/>
              <a:defRPr/>
            </a:pPr>
            <a:r>
              <a:rPr lang="it-IT" sz="16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cs typeface="Lucida Sans Unicode" charset="0"/>
              </a:rPr>
              <a:t>Forme di copertura</a:t>
            </a:r>
          </a:p>
        </p:txBody>
      </p:sp>
      <p:sp>
        <p:nvSpPr>
          <p:cNvPr id="23" name="AutoShape 28">
            <a:extLst>
              <a:ext uri="{FF2B5EF4-FFF2-40B4-BE49-F238E27FC236}">
                <a16:creationId xmlns:a16="http://schemas.microsoft.com/office/drawing/2014/main" id="{520E1824-651D-45FE-8292-62C19A17B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1431" y="682159"/>
            <a:ext cx="576263" cy="360363"/>
          </a:xfrm>
          <a:prstGeom prst="leftRightArrow">
            <a:avLst>
              <a:gd name="adj1" fmla="val 50000"/>
              <a:gd name="adj2" fmla="val 31982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 typeface="Times New Roman" charset="0"/>
              <a:buNone/>
              <a:defRPr/>
            </a:pPr>
            <a:r>
              <a:rPr lang="it-IT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cs typeface="Lucida Sans Unicode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6213633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>
            <a:extLst>
              <a:ext uri="{FF2B5EF4-FFF2-40B4-BE49-F238E27FC236}">
                <a16:creationId xmlns:a16="http://schemas.microsoft.com/office/drawing/2014/main" id="{1032322B-DA96-5C4E-8F58-3980C157C4DF}"/>
              </a:ext>
            </a:extLst>
          </p:cNvPr>
          <p:cNvSpPr/>
          <p:nvPr/>
        </p:nvSpPr>
        <p:spPr>
          <a:xfrm>
            <a:off x="10147003" y="0"/>
            <a:ext cx="520995" cy="379154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it-IT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F82065C7-2204-1A41-84D8-94A2C454F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47002" y="3509"/>
            <a:ext cx="445902" cy="365125"/>
          </a:xfrm>
        </p:spPr>
        <p:txBody>
          <a:bodyPr/>
          <a:lstStyle/>
          <a:p>
            <a:pPr algn="ctr">
              <a:defRPr/>
            </a:pPr>
            <a:fld id="{C8CFD492-CC58-3D4C-A351-AD8949465EBB}" type="slidenum">
              <a:rPr lang="it-IT" sz="1100">
                <a:solidFill>
                  <a:prstClr val="white"/>
                </a:solidFill>
                <a:latin typeface="Century Gothic" panose="020B0502020202020204" pitchFamily="34" charset="0"/>
              </a:rPr>
              <a:pPr algn="ctr">
                <a:defRPr/>
              </a:pPr>
              <a:t>5</a:t>
            </a:fld>
            <a:endParaRPr lang="it-IT" sz="1100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4AA3D1B8-538D-FA4D-9858-D56EED1CDC70}"/>
              </a:ext>
            </a:extLst>
          </p:cNvPr>
          <p:cNvSpPr/>
          <p:nvPr/>
        </p:nvSpPr>
        <p:spPr>
          <a:xfrm>
            <a:off x="1524000" y="1"/>
            <a:ext cx="8623002" cy="379153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>
              <a:defRPr/>
            </a:pPr>
            <a:r>
              <a:rPr lang="it-IT" sz="1600" b="1" cap="all" dirty="0">
                <a:solidFill>
                  <a:srgbClr val="002060"/>
                </a:solidFill>
                <a:latin typeface="Century Gothic" panose="020B0502020202020204" pitchFamily="34" charset="0"/>
              </a:rPr>
              <a:t>CARATTERI DEL FABBISOGNO FINANZIARIO E DELLE FONTI DI COPERTURA</a:t>
            </a:r>
          </a:p>
        </p:txBody>
      </p:sp>
      <p:grpSp>
        <p:nvGrpSpPr>
          <p:cNvPr id="23" name="Gruppo 22">
            <a:extLst>
              <a:ext uri="{FF2B5EF4-FFF2-40B4-BE49-F238E27FC236}">
                <a16:creationId xmlns:a16="http://schemas.microsoft.com/office/drawing/2014/main" id="{E2BF8D64-1E0D-499F-B34A-BBB132B58B83}"/>
              </a:ext>
            </a:extLst>
          </p:cNvPr>
          <p:cNvGrpSpPr/>
          <p:nvPr/>
        </p:nvGrpSpPr>
        <p:grpSpPr>
          <a:xfrm>
            <a:off x="1733549" y="707739"/>
            <a:ext cx="8724903" cy="5656263"/>
            <a:chOff x="142872" y="1211264"/>
            <a:chExt cx="8724903" cy="5656263"/>
          </a:xfrm>
        </p:grpSpPr>
        <p:cxnSp>
          <p:nvCxnSpPr>
            <p:cNvPr id="32" name="Connettore 1 6">
              <a:extLst>
                <a:ext uri="{FF2B5EF4-FFF2-40B4-BE49-F238E27FC236}">
                  <a16:creationId xmlns:a16="http://schemas.microsoft.com/office/drawing/2014/main" id="{23FB38A3-662D-42E5-8087-D4C24D2DEEBA}"/>
                </a:ext>
              </a:extLst>
            </p:cNvPr>
            <p:cNvCxnSpPr/>
            <p:nvPr/>
          </p:nvCxnSpPr>
          <p:spPr>
            <a:xfrm>
              <a:off x="1285875" y="2000250"/>
              <a:ext cx="757237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nettore 1 11">
              <a:extLst>
                <a:ext uri="{FF2B5EF4-FFF2-40B4-BE49-F238E27FC236}">
                  <a16:creationId xmlns:a16="http://schemas.microsoft.com/office/drawing/2014/main" id="{408A3C19-4E37-44EC-B000-E86135B75305}"/>
                </a:ext>
              </a:extLst>
            </p:cNvPr>
            <p:cNvCxnSpPr/>
            <p:nvPr/>
          </p:nvCxnSpPr>
          <p:spPr>
            <a:xfrm rot="5400000">
              <a:off x="-1428750" y="3929063"/>
              <a:ext cx="542925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CasellaDiTesto 39">
              <a:extLst>
                <a:ext uri="{FF2B5EF4-FFF2-40B4-BE49-F238E27FC236}">
                  <a16:creationId xmlns:a16="http://schemas.microsoft.com/office/drawing/2014/main" id="{D6C1F1DB-3931-4409-AB24-5FA9286A9C24}"/>
                </a:ext>
              </a:extLst>
            </p:cNvPr>
            <p:cNvSpPr txBox="1"/>
            <p:nvPr/>
          </p:nvSpPr>
          <p:spPr>
            <a:xfrm rot="5400000">
              <a:off x="-1090692" y="3233814"/>
              <a:ext cx="3610117" cy="1142989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vert="horz" wrap="square" anchor="ctr">
              <a:noAutofit/>
            </a:bodyPr>
            <a:lstStyle/>
            <a:p>
              <a:pPr algn="ctr">
                <a:defRPr/>
              </a:pPr>
              <a:r>
                <a:rPr lang="it-IT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IMMOBILIZZAZIONI</a:t>
              </a:r>
            </a:p>
          </p:txBody>
        </p:sp>
        <p:sp>
          <p:nvSpPr>
            <p:cNvPr id="41" name="CasellaDiTesto 15">
              <a:extLst>
                <a:ext uri="{FF2B5EF4-FFF2-40B4-BE49-F238E27FC236}">
                  <a16:creationId xmlns:a16="http://schemas.microsoft.com/office/drawing/2014/main" id="{D44F19C5-1A04-4C80-A24B-807A947446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875" y="5610367"/>
              <a:ext cx="1143001" cy="125080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</p:spPr>
          <p:txBody>
            <a:bodyPr anchor="ctr">
              <a:noAutofit/>
            </a:bodyPr>
            <a:lstStyle/>
            <a:p>
              <a:pPr algn="ctr" eaLnBrk="1" hangingPunct="1"/>
              <a:r>
                <a:rPr lang="it-IT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DISPONIBILITA’</a:t>
              </a:r>
            </a:p>
          </p:txBody>
        </p:sp>
        <p:sp>
          <p:nvSpPr>
            <p:cNvPr id="43" name="CasellaDiTesto 19">
              <a:extLst>
                <a:ext uri="{FF2B5EF4-FFF2-40B4-BE49-F238E27FC236}">
                  <a16:creationId xmlns:a16="http://schemas.microsoft.com/office/drawing/2014/main" id="{4052AC2E-22A9-4302-A4E4-E5600DCD7F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85876" y="1214439"/>
              <a:ext cx="3571872" cy="785811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 w="9525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</p:spPr>
          <p:txBody>
            <a:bodyPr wrap="square">
              <a:noAutofit/>
            </a:bodyPr>
            <a:lstStyle/>
            <a:p>
              <a:pPr algn="ctr" eaLnBrk="1" hangingPunct="1"/>
              <a:r>
                <a:rPr lang="it-IT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Tipo di fabbisogno</a:t>
              </a:r>
            </a:p>
            <a:p>
              <a:pPr algn="ctr" eaLnBrk="1" hangingPunct="1"/>
              <a:r>
                <a:rPr lang="it-IT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   Finanziario</a:t>
              </a:r>
            </a:p>
          </p:txBody>
        </p:sp>
        <p:sp>
          <p:nvSpPr>
            <p:cNvPr id="44" name="CasellaDiTesto 20">
              <a:extLst>
                <a:ext uri="{FF2B5EF4-FFF2-40B4-BE49-F238E27FC236}">
                  <a16:creationId xmlns:a16="http://schemas.microsoft.com/office/drawing/2014/main" id="{E7D278A0-B31E-4EB0-91A4-9E85AD13222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67275" y="1214439"/>
              <a:ext cx="3971921" cy="785811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 w="9525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</p:spPr>
          <p:txBody>
            <a:bodyPr>
              <a:noAutofit/>
            </a:bodyPr>
            <a:lstStyle/>
            <a:p>
              <a:pPr algn="ctr" eaLnBrk="1" hangingPunct="1"/>
              <a:r>
                <a:rPr lang="it-IT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Forme di copertura del fabbisogno finanziario</a:t>
              </a:r>
            </a:p>
            <a:p>
              <a:pPr algn="ctr" eaLnBrk="1" hangingPunct="1"/>
              <a:endParaRPr lang="it-IT" sz="20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algn="ctr" eaLnBrk="1" hangingPunct="1"/>
              <a:endParaRPr lang="it-IT" sz="20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47" name="Connettore 1 27">
              <a:extLst>
                <a:ext uri="{FF2B5EF4-FFF2-40B4-BE49-F238E27FC236}">
                  <a16:creationId xmlns:a16="http://schemas.microsoft.com/office/drawing/2014/main" id="{2402E807-0AE7-498C-B056-E207633034BC}"/>
                </a:ext>
              </a:extLst>
            </p:cNvPr>
            <p:cNvCxnSpPr/>
            <p:nvPr/>
          </p:nvCxnSpPr>
          <p:spPr>
            <a:xfrm>
              <a:off x="4857750" y="4143375"/>
              <a:ext cx="4010025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Rettangolo 1">
              <a:extLst>
                <a:ext uri="{FF2B5EF4-FFF2-40B4-BE49-F238E27FC236}">
                  <a16:creationId xmlns:a16="http://schemas.microsoft.com/office/drawing/2014/main" id="{A4587ED0-976E-4F38-92A1-F8912C27002F}"/>
                </a:ext>
              </a:extLst>
            </p:cNvPr>
            <p:cNvSpPr/>
            <p:nvPr/>
          </p:nvSpPr>
          <p:spPr>
            <a:xfrm>
              <a:off x="4867276" y="5616717"/>
              <a:ext cx="3971919" cy="125081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60000"/>
                    <a:lumOff val="40000"/>
                    <a:tint val="66000"/>
                    <a:satMod val="160000"/>
                  </a:schemeClr>
                </a:gs>
                <a:gs pos="50000">
                  <a:schemeClr val="accent4">
                    <a:lumMod val="60000"/>
                    <a:lumOff val="40000"/>
                    <a:tint val="44500"/>
                    <a:satMod val="160000"/>
                  </a:schemeClr>
                </a:gs>
                <a:gs pos="100000">
                  <a:schemeClr val="accent4">
                    <a:lumMod val="60000"/>
                    <a:lumOff val="40000"/>
                    <a:tint val="23500"/>
                    <a:satMod val="16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anchor="ctr">
              <a:noAutofit/>
            </a:bodyPr>
            <a:lstStyle/>
            <a:p>
              <a:pPr algn="ctr"/>
              <a:r>
                <a:rPr lang="it-IT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Passivo a breve</a:t>
              </a:r>
            </a:p>
            <a:p>
              <a:pPr marL="342900" indent="-342900">
                <a:buFont typeface="Wingdings" panose="05000000000000000000" pitchFamily="2" charset="2"/>
                <a:buChar char="q"/>
              </a:pPr>
              <a:r>
                <a:rPr lang="it-IT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Deb</a:t>
              </a:r>
              <a:r>
                <a:rPr lang="it-IT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. v/</a:t>
              </a:r>
              <a:r>
                <a:rPr lang="it-IT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forn</a:t>
              </a:r>
              <a:r>
                <a:rPr lang="it-IT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. eccedenti la parte fisiologica</a:t>
              </a:r>
            </a:p>
            <a:p>
              <a:pPr marL="342900" indent="-342900">
                <a:buFont typeface="Wingdings" panose="05000000000000000000" pitchFamily="2" charset="2"/>
                <a:buChar char="q"/>
              </a:pPr>
              <a:r>
                <a:rPr lang="it-IT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Debiti formalmente a breve (c/c passivi)</a:t>
              </a:r>
            </a:p>
            <a:p>
              <a:pPr marL="342900" indent="-342900">
                <a:buFont typeface="Wingdings" panose="05000000000000000000" pitchFamily="2" charset="2"/>
                <a:buChar char="q"/>
              </a:pPr>
              <a:r>
                <a:rPr lang="it-IT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Quota utile destinata a dividendi</a:t>
              </a:r>
            </a:p>
            <a:p>
              <a:pPr marL="342900" indent="-342900">
                <a:buFont typeface="Wingdings" panose="05000000000000000000" pitchFamily="2" charset="2"/>
                <a:buChar char="q"/>
              </a:pPr>
              <a:r>
                <a:rPr lang="it-IT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Quota debiti a md/lg termine in scadenza</a:t>
              </a:r>
            </a:p>
          </p:txBody>
        </p:sp>
        <p:sp>
          <p:nvSpPr>
            <p:cNvPr id="3" name="Rettangolo 2">
              <a:extLst>
                <a:ext uri="{FF2B5EF4-FFF2-40B4-BE49-F238E27FC236}">
                  <a16:creationId xmlns:a16="http://schemas.microsoft.com/office/drawing/2014/main" id="{D4132E7F-65E7-4E52-A829-A061ACB7F5C1}"/>
                </a:ext>
              </a:extLst>
            </p:cNvPr>
            <p:cNvSpPr/>
            <p:nvPr/>
          </p:nvSpPr>
          <p:spPr>
            <a:xfrm>
              <a:off x="4867276" y="4419918"/>
              <a:ext cx="3971920" cy="119045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anchor="ctr">
              <a:noAutofit/>
            </a:bodyPr>
            <a:lstStyle/>
            <a:p>
              <a:pPr algn="ctr"/>
              <a:r>
                <a:rPr lang="it-IT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Passivo consolidato</a:t>
              </a:r>
            </a:p>
            <a:p>
              <a:pPr marL="285750" indent="-285750">
                <a:buFont typeface="Wingdings" panose="05000000000000000000" pitchFamily="2" charset="2"/>
                <a:buChar char="q"/>
              </a:pPr>
              <a:r>
                <a:rPr lang="it-IT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Debiti di finanziamento per le parti che scadono oltre l’anno</a:t>
              </a:r>
            </a:p>
            <a:p>
              <a:pPr algn="ctr"/>
              <a:endParaRPr lang="it-IT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" name="Rettangolo 4">
              <a:extLst>
                <a:ext uri="{FF2B5EF4-FFF2-40B4-BE49-F238E27FC236}">
                  <a16:creationId xmlns:a16="http://schemas.microsoft.com/office/drawing/2014/main" id="{BFF9DA37-5668-458D-8B82-B56D7DF0F7AE}"/>
                </a:ext>
              </a:extLst>
            </p:cNvPr>
            <p:cNvSpPr/>
            <p:nvPr/>
          </p:nvSpPr>
          <p:spPr>
            <a:xfrm>
              <a:off x="4867276" y="2000249"/>
              <a:ext cx="3971919" cy="241966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anchor="ctr">
              <a:noAutofit/>
            </a:bodyPr>
            <a:lstStyle/>
            <a:p>
              <a:pPr algn="ctr"/>
              <a:r>
                <a:rPr lang="it-IT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Capitale permanente</a:t>
              </a:r>
            </a:p>
            <a:p>
              <a:pPr marL="342900" indent="-342900">
                <a:buFont typeface="Wingdings" panose="05000000000000000000" pitchFamily="2" charset="2"/>
                <a:buChar char="q"/>
              </a:pPr>
              <a:r>
                <a:rPr lang="it-IT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Capitale di rischio, al netto della quota destinata a dividendi</a:t>
              </a:r>
            </a:p>
            <a:p>
              <a:pPr marL="342900" indent="-342900">
                <a:buFont typeface="Wingdings" panose="05000000000000000000" pitchFamily="2" charset="2"/>
                <a:buChar char="q"/>
              </a:pPr>
              <a:r>
                <a:rPr lang="it-IT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 Debiti v/fornitori fisiologici</a:t>
              </a:r>
            </a:p>
            <a:p>
              <a:endPara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  <a:p>
              <a:pPr algn="ctr"/>
              <a:endParaRPr lang="it-IT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" name="Rettangolo 10">
              <a:extLst>
                <a:ext uri="{FF2B5EF4-FFF2-40B4-BE49-F238E27FC236}">
                  <a16:creationId xmlns:a16="http://schemas.microsoft.com/office/drawing/2014/main" id="{BA83F7E0-9112-4DEA-9A86-E0406EFE154B}"/>
                </a:ext>
              </a:extLst>
            </p:cNvPr>
            <p:cNvSpPr/>
            <p:nvPr/>
          </p:nvSpPr>
          <p:spPr>
            <a:xfrm>
              <a:off x="1285875" y="5616717"/>
              <a:ext cx="3571875" cy="125080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60000"/>
                    <a:lumOff val="40000"/>
                    <a:tint val="66000"/>
                    <a:satMod val="160000"/>
                  </a:schemeClr>
                </a:gs>
                <a:gs pos="50000">
                  <a:schemeClr val="accent6">
                    <a:lumMod val="60000"/>
                    <a:lumOff val="40000"/>
                    <a:tint val="44500"/>
                    <a:satMod val="160000"/>
                  </a:schemeClr>
                </a:gs>
                <a:gs pos="100000">
                  <a:schemeClr val="accent6">
                    <a:lumMod val="60000"/>
                    <a:lumOff val="40000"/>
                    <a:tint val="23500"/>
                    <a:satMod val="16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anchor="ctr">
              <a:noAutofit/>
            </a:bodyPr>
            <a:lstStyle/>
            <a:p>
              <a:pPr algn="ctr"/>
              <a:r>
                <a:rPr lang="it-IT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TEMPORANEO</a:t>
              </a:r>
            </a:p>
            <a:p>
              <a:pPr marL="285750" indent="-285750">
                <a:buFont typeface="Wingdings" panose="05000000000000000000" pitchFamily="2" charset="2"/>
                <a:buChar char="q"/>
              </a:pPr>
              <a:r>
                <a:rPr lang="it-IT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Investimenti speculativi</a:t>
              </a:r>
            </a:p>
            <a:p>
              <a:pPr marL="285750" indent="-285750">
                <a:buFont typeface="Wingdings" panose="05000000000000000000" pitchFamily="2" charset="2"/>
                <a:buChar char="q"/>
              </a:pPr>
              <a:r>
                <a:rPr lang="it-IT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Scorte FFS eccedenti il livello minimo</a:t>
              </a:r>
            </a:p>
            <a:p>
              <a:pPr marL="285750" indent="-285750">
                <a:buFont typeface="Wingdings" panose="05000000000000000000" pitchFamily="2" charset="2"/>
                <a:buChar char="q"/>
              </a:pPr>
              <a:r>
                <a:rPr lang="it-IT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Scorte monetarie eccedenti il minimo</a:t>
              </a:r>
            </a:p>
            <a:p>
              <a:pPr marL="285750" indent="-285750">
                <a:buFont typeface="Wingdings" panose="05000000000000000000" pitchFamily="2" charset="2"/>
                <a:buChar char="q"/>
              </a:pPr>
              <a:r>
                <a:rPr lang="it-IT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FFR e Crediti per la parte recuperabile entro l’anno</a:t>
              </a:r>
              <a:endParaRPr lang="it-IT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" name="Rettangolo 11">
              <a:extLst>
                <a:ext uri="{FF2B5EF4-FFF2-40B4-BE49-F238E27FC236}">
                  <a16:creationId xmlns:a16="http://schemas.microsoft.com/office/drawing/2014/main" id="{760520C2-C36A-4CFF-867A-C5DA31F13055}"/>
                </a:ext>
              </a:extLst>
            </p:cNvPr>
            <p:cNvSpPr/>
            <p:nvPr/>
          </p:nvSpPr>
          <p:spPr>
            <a:xfrm>
              <a:off x="1285876" y="4143374"/>
              <a:ext cx="3571874" cy="146699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anchor="ctr">
              <a:noAutofit/>
            </a:bodyPr>
            <a:lstStyle/>
            <a:p>
              <a:pPr algn="ctr"/>
              <a:r>
                <a:rPr lang="it-IT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DUREVOLE VARIABILE</a:t>
              </a:r>
            </a:p>
            <a:p>
              <a:pPr marL="342900" indent="-342900">
                <a:buFont typeface="Wingdings" panose="05000000000000000000" pitchFamily="2" charset="2"/>
                <a:buChar char="q"/>
              </a:pPr>
              <a:r>
                <a:rPr lang="it-IT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Investimenti in fattori a fecondità ripetuta</a:t>
              </a:r>
            </a:p>
            <a:p>
              <a:pPr marL="342900" indent="-342900">
                <a:buFont typeface="Wingdings" panose="05000000000000000000" pitchFamily="2" charset="2"/>
                <a:buChar char="q"/>
              </a:pPr>
              <a:r>
                <a:rPr lang="it-IT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Crediti di finanziamento (</a:t>
              </a:r>
              <a:r>
                <a:rPr lang="it-IT" sz="14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hp</a:t>
              </a:r>
              <a:r>
                <a:rPr lang="it-IT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 con recupero graduale nel tempo)</a:t>
              </a:r>
            </a:p>
            <a:p>
              <a:pPr algn="ctr"/>
              <a:endParaRPr lang="it-IT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" name="Rettangolo 13">
              <a:extLst>
                <a:ext uri="{FF2B5EF4-FFF2-40B4-BE49-F238E27FC236}">
                  <a16:creationId xmlns:a16="http://schemas.microsoft.com/office/drawing/2014/main" id="{1C7591E1-B97C-4CA9-9C04-AEBFE55D9FD2}"/>
                </a:ext>
              </a:extLst>
            </p:cNvPr>
            <p:cNvSpPr/>
            <p:nvPr/>
          </p:nvSpPr>
          <p:spPr>
            <a:xfrm>
              <a:off x="1285876" y="2000248"/>
              <a:ext cx="3571874" cy="2136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anchor="ctr">
              <a:noAutofit/>
            </a:bodyPr>
            <a:lstStyle/>
            <a:p>
              <a:pPr algn="ctr"/>
              <a:r>
                <a:rPr lang="it-IT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DUREVOLE STABILE</a:t>
              </a:r>
            </a:p>
            <a:p>
              <a:pPr marL="285750" indent="-285750">
                <a:buFont typeface="Wingdings" panose="05000000000000000000" pitchFamily="2" charset="2"/>
                <a:buChar char="q"/>
              </a:pPr>
              <a:r>
                <a:rPr lang="it-IT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Rimanenze di fattori a fecondità semplice e di prodotti (per la parte necessaria ad evitare interruzioni del processo produttivo, cd «scorte di ferro»)</a:t>
              </a:r>
            </a:p>
            <a:p>
              <a:pPr marL="285750" indent="-285750">
                <a:buFont typeface="Wingdings" panose="05000000000000000000" pitchFamily="2" charset="2"/>
                <a:buChar char="q"/>
              </a:pPr>
              <a:r>
                <a:rPr lang="it-IT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Crediti di funzionamento fisiologicamente necessari per dare sbocco ai prodotti</a:t>
              </a:r>
            </a:p>
            <a:p>
              <a:pPr marL="285750" indent="-285750">
                <a:buFont typeface="Wingdings" panose="05000000000000000000" pitchFamily="2" charset="2"/>
                <a:buChar char="q"/>
              </a:pPr>
              <a:r>
                <a:rPr lang="it-IT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Disponibilità monetarie indispensabili  per spese di minimo importo</a:t>
              </a:r>
            </a:p>
            <a:p>
              <a:pPr marL="285750" indent="-285750">
                <a:buFont typeface="Wingdings" panose="05000000000000000000" pitchFamily="2" charset="2"/>
                <a:buChar char="q"/>
              </a:pPr>
              <a:r>
                <a:rPr lang="it-IT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Partecipazioni strategiche (di controllo o di collegamento)</a:t>
              </a:r>
            </a:p>
          </p:txBody>
        </p:sp>
        <p:sp>
          <p:nvSpPr>
            <p:cNvPr id="22" name="CasellaDiTesto 21">
              <a:extLst>
                <a:ext uri="{FF2B5EF4-FFF2-40B4-BE49-F238E27FC236}">
                  <a16:creationId xmlns:a16="http://schemas.microsoft.com/office/drawing/2014/main" id="{F99D6674-21A1-4623-91C5-195F1A4EE5F9}"/>
                </a:ext>
              </a:extLst>
            </p:cNvPr>
            <p:cNvSpPr txBox="1"/>
            <p:nvPr/>
          </p:nvSpPr>
          <p:spPr>
            <a:xfrm>
              <a:off x="142873" y="1211264"/>
              <a:ext cx="1143004" cy="79216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rtlCol="0">
              <a:noAutofit/>
            </a:bodyPr>
            <a:lstStyle/>
            <a:p>
              <a:endParaRPr lang="it-IT" sz="2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8065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Rettangolo 111">
            <a:extLst>
              <a:ext uri="{FF2B5EF4-FFF2-40B4-BE49-F238E27FC236}">
                <a16:creationId xmlns:a16="http://schemas.microsoft.com/office/drawing/2014/main" id="{70C1EB12-C269-46E9-AD12-F92068FDEA78}"/>
              </a:ext>
            </a:extLst>
          </p:cNvPr>
          <p:cNvSpPr/>
          <p:nvPr/>
        </p:nvSpPr>
        <p:spPr>
          <a:xfrm>
            <a:off x="4534857" y="5104666"/>
            <a:ext cx="5948281" cy="164224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1032322B-DA96-5C4E-8F58-3980C157C4DF}"/>
              </a:ext>
            </a:extLst>
          </p:cNvPr>
          <p:cNvSpPr/>
          <p:nvPr/>
        </p:nvSpPr>
        <p:spPr>
          <a:xfrm>
            <a:off x="10147003" y="0"/>
            <a:ext cx="520995" cy="379154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latin typeface="Century Gothic" panose="020B0502020202020204" pitchFamily="34" charset="0"/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F82065C7-2204-1A41-84D8-94A2C454F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22094" y="3509"/>
            <a:ext cx="370810" cy="365125"/>
          </a:xfrm>
        </p:spPr>
        <p:txBody>
          <a:bodyPr/>
          <a:lstStyle/>
          <a:p>
            <a:pPr algn="ctr"/>
            <a:fld id="{C8CFD492-CC58-3D4C-A351-AD8949465EBB}" type="slidenum">
              <a:rPr lang="it-IT" sz="1100">
                <a:solidFill>
                  <a:schemeClr val="bg1"/>
                </a:solidFill>
                <a:latin typeface="Century Gothic" panose="020B0502020202020204" pitchFamily="34" charset="0"/>
              </a:rPr>
              <a:pPr algn="ctr"/>
              <a:t>6</a:t>
            </a:fld>
            <a:endParaRPr lang="it-IT" sz="11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4AA3D1B8-538D-FA4D-9858-D56EED1CDC70}"/>
              </a:ext>
            </a:extLst>
          </p:cNvPr>
          <p:cNvSpPr/>
          <p:nvPr/>
        </p:nvSpPr>
        <p:spPr>
          <a:xfrm>
            <a:off x="1524000" y="1"/>
            <a:ext cx="8623002" cy="379153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it-IT" b="1" dirty="0">
                <a:solidFill>
                  <a:srgbClr val="002060"/>
                </a:solidFill>
                <a:latin typeface="Century Gothic" panose="020B0502020202020204" pitchFamily="34" charset="0"/>
              </a:rPr>
              <a:t>Correlazione tra investimenti e fonti di finanziamento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3931D38-1F0C-420D-85C5-F0ED4624B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4812" y="1159670"/>
            <a:ext cx="2319256" cy="10810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eaLnBrk="1"/>
            <a:r>
              <a:rPr lang="it-IT" altLang="it-IT" sz="12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I Passo</a:t>
            </a:r>
            <a:r>
              <a:rPr lang="it-IT" altLang="it-IT" sz="12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: Classificazione degli investimenti in relazione alla loro importanza per l’esecuzione dei processi produttivi d’impresa</a:t>
            </a:r>
          </a:p>
          <a:p>
            <a:pPr eaLnBrk="1"/>
            <a:endParaRPr lang="it-IT" altLang="it-IT" sz="1200" b="1" dirty="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BCF94F70-44C5-4E0A-9F65-35AD694EB9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4813" y="2636839"/>
            <a:ext cx="2162237" cy="9286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eaLnBrk="1"/>
            <a:r>
              <a:rPr lang="it-IT" altLang="it-IT" sz="12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II Passo</a:t>
            </a:r>
            <a:r>
              <a:rPr lang="it-IT" altLang="it-IT" sz="12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: Classificazione degli investimenti in relazione al tipo di fabbisogno che essi determinano</a:t>
            </a:r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id="{4AB8DBD7-4471-4130-B76E-7671C3E4EF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4813" y="3966906"/>
            <a:ext cx="2162237" cy="7715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eaLnBrk="1"/>
            <a:r>
              <a:rPr lang="it-IT" altLang="it-IT" sz="12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III Passo: </a:t>
            </a:r>
            <a:r>
              <a:rPr lang="it-IT" altLang="it-IT" sz="12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Suddivisione delle fonti </a:t>
            </a:r>
          </a:p>
          <a:p>
            <a:pPr eaLnBrk="1"/>
            <a:r>
              <a:rPr lang="it-IT" altLang="it-IT" sz="12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di copertura in relazione </a:t>
            </a:r>
          </a:p>
          <a:p>
            <a:pPr eaLnBrk="1"/>
            <a:r>
              <a:rPr lang="it-IT" altLang="it-IT" sz="12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al vincolo di restituzione</a:t>
            </a:r>
          </a:p>
        </p:txBody>
      </p:sp>
      <p:sp>
        <p:nvSpPr>
          <p:cNvPr id="11" name="Rectangle 8">
            <a:extLst>
              <a:ext uri="{FF2B5EF4-FFF2-40B4-BE49-F238E27FC236}">
                <a16:creationId xmlns:a16="http://schemas.microsoft.com/office/drawing/2014/main" id="{25B4C9DB-86DE-498D-A07C-B519C476B6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4812" y="5493987"/>
            <a:ext cx="2162237" cy="863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eaLnBrk="1">
              <a:lnSpc>
                <a:spcPct val="90000"/>
              </a:lnSpc>
            </a:pPr>
            <a:r>
              <a:rPr lang="it-IT" altLang="it-IT" sz="12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IV Passo</a:t>
            </a:r>
            <a:r>
              <a:rPr lang="it-IT" altLang="it-IT" sz="12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: Correlazione tra tipo </a:t>
            </a:r>
          </a:p>
          <a:p>
            <a:pPr eaLnBrk="1">
              <a:lnSpc>
                <a:spcPct val="90000"/>
              </a:lnSpc>
            </a:pPr>
            <a:r>
              <a:rPr lang="it-IT" altLang="it-IT" sz="12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di fabbisogno e fonti di copertura</a:t>
            </a:r>
          </a:p>
        </p:txBody>
      </p:sp>
      <p:sp>
        <p:nvSpPr>
          <p:cNvPr id="13" name="Rectangle 13">
            <a:extLst>
              <a:ext uri="{FF2B5EF4-FFF2-40B4-BE49-F238E27FC236}">
                <a16:creationId xmlns:a16="http://schemas.microsoft.com/office/drawing/2014/main" id="{E53B46E8-1B4E-4D7A-A11F-48AC3EA763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8301" y="1125538"/>
            <a:ext cx="1573975" cy="431800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/>
            <a:r>
              <a:rPr lang="it-IT" alt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Immobilizzazioni</a:t>
            </a:r>
          </a:p>
        </p:txBody>
      </p:sp>
      <p:sp>
        <p:nvSpPr>
          <p:cNvPr id="14" name="Rectangle 14">
            <a:extLst>
              <a:ext uri="{FF2B5EF4-FFF2-40B4-BE49-F238E27FC236}">
                <a16:creationId xmlns:a16="http://schemas.microsoft.com/office/drawing/2014/main" id="{BB8B9578-43C1-4B3A-9B2D-AED71AFF75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6225" y="1134269"/>
            <a:ext cx="2592388" cy="4143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it-IT" alt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Risorse indispensabili  per </a:t>
            </a:r>
          </a:p>
          <a:p>
            <a:pPr algn="ctr" eaLnBrk="1">
              <a:lnSpc>
                <a:spcPct val="90000"/>
              </a:lnSpc>
            </a:pPr>
            <a:r>
              <a:rPr lang="it-IT" alt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l’attività d’impresa</a:t>
            </a:r>
          </a:p>
          <a:p>
            <a:pPr eaLnBrk="1">
              <a:lnSpc>
                <a:spcPct val="90000"/>
              </a:lnSpc>
            </a:pPr>
            <a:endParaRPr lang="it-IT" altLang="it-IT" sz="14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Rectangle 25">
            <a:extLst>
              <a:ext uri="{FF2B5EF4-FFF2-40B4-BE49-F238E27FC236}">
                <a16:creationId xmlns:a16="http://schemas.microsoft.com/office/drawing/2014/main" id="{F905ED30-31AC-486D-A70F-EEF499667E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6225" y="1725614"/>
            <a:ext cx="2592389" cy="4460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0000"/>
              </a:lnSpc>
            </a:pPr>
            <a:r>
              <a:rPr lang="it-IT" alt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Risorse non indispensabili  </a:t>
            </a:r>
          </a:p>
          <a:p>
            <a:pPr algn="ctr" eaLnBrk="1">
              <a:lnSpc>
                <a:spcPct val="80000"/>
              </a:lnSpc>
            </a:pPr>
            <a:r>
              <a:rPr lang="it-IT" alt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per l’attività d’impresa</a:t>
            </a:r>
          </a:p>
        </p:txBody>
      </p:sp>
      <p:sp>
        <p:nvSpPr>
          <p:cNvPr id="23" name="Rectangle 28">
            <a:extLst>
              <a:ext uri="{FF2B5EF4-FFF2-40B4-BE49-F238E27FC236}">
                <a16:creationId xmlns:a16="http://schemas.microsoft.com/office/drawing/2014/main" id="{2C0DD39D-65BF-4FE7-A2B9-E423B1E247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6225" y="2252497"/>
            <a:ext cx="2592388" cy="7720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marL="285750" indent="-285750" eaLnBrk="1">
              <a:lnSpc>
                <a:spcPts val="1225"/>
              </a:lnSpc>
              <a:buFont typeface="Arial" panose="020B0604020202020204" pitchFamily="34" charset="0"/>
              <a:buChar char="•"/>
            </a:pPr>
            <a:r>
              <a:rPr lang="it-IT" altLang="it-IT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Immob. che determinano un </a:t>
            </a:r>
            <a:r>
              <a:rPr lang="it-IT" altLang="it-IT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fab</a:t>
            </a:r>
            <a:r>
              <a:rPr lang="it-IT" altLang="it-IT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. durevole</a:t>
            </a:r>
            <a:r>
              <a:rPr lang="it-IT" altLang="it-IT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 </a:t>
            </a:r>
            <a:r>
              <a:rPr lang="it-IT" altLang="it-IT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stabile</a:t>
            </a:r>
          </a:p>
          <a:p>
            <a:pPr marL="285750" indent="-285750" eaLnBrk="1">
              <a:lnSpc>
                <a:spcPts val="1225"/>
              </a:lnSpc>
              <a:buFont typeface="Arial" panose="020B0604020202020204" pitchFamily="34" charset="0"/>
              <a:buChar char="•"/>
            </a:pPr>
            <a:r>
              <a:rPr lang="it-IT" altLang="it-IT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Immobi</a:t>
            </a:r>
            <a:r>
              <a:rPr lang="it-IT" altLang="it-IT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. che determinano un </a:t>
            </a:r>
            <a:r>
              <a:rPr lang="it-IT" altLang="it-IT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fab</a:t>
            </a:r>
            <a:r>
              <a:rPr lang="it-IT" altLang="it-IT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. durevole</a:t>
            </a:r>
            <a:r>
              <a:rPr lang="it-IT" altLang="it-IT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 </a:t>
            </a:r>
            <a:r>
              <a:rPr lang="it-IT" altLang="it-IT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variabile</a:t>
            </a:r>
          </a:p>
          <a:p>
            <a:pPr marL="285750" indent="-285750" eaLnBrk="1">
              <a:lnSpc>
                <a:spcPts val="1225"/>
              </a:lnSpc>
              <a:buFont typeface="Arial" panose="020B0604020202020204" pitchFamily="34" charset="0"/>
              <a:buChar char="•"/>
            </a:pPr>
            <a:endParaRPr lang="it-IT" altLang="it-IT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Rectangle 28">
            <a:extLst>
              <a:ext uri="{FF2B5EF4-FFF2-40B4-BE49-F238E27FC236}">
                <a16:creationId xmlns:a16="http://schemas.microsoft.com/office/drawing/2014/main" id="{961AB7A8-6370-4820-ABF9-3E0D07BF17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3800" y="2895601"/>
            <a:ext cx="280828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eaLnBrk="1">
              <a:lnSpc>
                <a:spcPts val="1225"/>
              </a:lnSpc>
            </a:pPr>
            <a:endParaRPr lang="it-IT" altLang="it-IT" sz="14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Rectangle 28">
            <a:extLst>
              <a:ext uri="{FF2B5EF4-FFF2-40B4-BE49-F238E27FC236}">
                <a16:creationId xmlns:a16="http://schemas.microsoft.com/office/drawing/2014/main" id="{227B173F-2F6F-4E67-8D34-178EE131D1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6225" y="3111227"/>
            <a:ext cx="2592388" cy="4048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70000"/>
              </a:lnSpc>
              <a:spcAft>
                <a:spcPts val="1000"/>
              </a:spcAft>
            </a:pPr>
            <a:r>
              <a:rPr lang="it-IT" alt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Causano </a:t>
            </a:r>
            <a:r>
              <a:rPr lang="it-IT" altLang="it-IT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fabbisogno temporaneo</a:t>
            </a:r>
          </a:p>
        </p:txBody>
      </p:sp>
      <p:sp>
        <p:nvSpPr>
          <p:cNvPr id="27" name="Rectangle 13">
            <a:extLst>
              <a:ext uri="{FF2B5EF4-FFF2-40B4-BE49-F238E27FC236}">
                <a16:creationId xmlns:a16="http://schemas.microsoft.com/office/drawing/2014/main" id="{7C31EE1A-DCC6-46A9-A870-8ABDA8A671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8301" y="1774826"/>
            <a:ext cx="1573975" cy="3587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/>
            <a:r>
              <a:rPr lang="it-IT" alt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Disponibilità</a:t>
            </a:r>
          </a:p>
          <a:p>
            <a:pPr lvl="1" algn="ctr" eaLnBrk="1"/>
            <a:endParaRPr lang="it-IT" altLang="it-IT" sz="14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lvl="1" algn="ctr" eaLnBrk="1"/>
            <a:endParaRPr lang="it-IT" altLang="it-IT" sz="14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Rectangle 13">
            <a:extLst>
              <a:ext uri="{FF2B5EF4-FFF2-40B4-BE49-F238E27FC236}">
                <a16:creationId xmlns:a16="http://schemas.microsoft.com/office/drawing/2014/main" id="{492FE456-89D5-4A5C-B365-BBD8D72936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8301" y="2422527"/>
            <a:ext cx="1573975" cy="431800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eaLnBrk="1"/>
            <a:r>
              <a:rPr lang="it-IT" alt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Immobilizzazioni</a:t>
            </a:r>
          </a:p>
        </p:txBody>
      </p:sp>
      <p:sp>
        <p:nvSpPr>
          <p:cNvPr id="31" name="Rectangle 13">
            <a:extLst>
              <a:ext uri="{FF2B5EF4-FFF2-40B4-BE49-F238E27FC236}">
                <a16:creationId xmlns:a16="http://schemas.microsoft.com/office/drawing/2014/main" id="{78390EBD-C54E-4F70-983A-489F0161DE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8301" y="3132202"/>
            <a:ext cx="1573975" cy="3587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eaLnBrk="1"/>
            <a:r>
              <a:rPr lang="it-IT" alt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Disponibilità</a:t>
            </a:r>
          </a:p>
          <a:p>
            <a:pPr lvl="1" eaLnBrk="1"/>
            <a:endParaRPr lang="it-IT" altLang="it-IT" sz="14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lvl="1" eaLnBrk="1"/>
            <a:endParaRPr lang="it-IT" altLang="it-IT" sz="14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DFA76236-B287-4527-ACF7-77F025510A79}"/>
              </a:ext>
            </a:extLst>
          </p:cNvPr>
          <p:cNvSpPr/>
          <p:nvPr/>
        </p:nvSpPr>
        <p:spPr>
          <a:xfrm>
            <a:off x="1599406" y="472044"/>
            <a:ext cx="8472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it-IT" b="1" u="sng" cap="small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Iter da seguire per l’impostazione e la soluzione del problema</a:t>
            </a:r>
          </a:p>
        </p:txBody>
      </p:sp>
      <p:cxnSp>
        <p:nvCxnSpPr>
          <p:cNvPr id="52" name="Connettore a gomito 51">
            <a:extLst>
              <a:ext uri="{FF2B5EF4-FFF2-40B4-BE49-F238E27FC236}">
                <a16:creationId xmlns:a16="http://schemas.microsoft.com/office/drawing/2014/main" id="{3DE3DB58-4C94-4109-8D2D-D4BB7109253D}"/>
              </a:ext>
            </a:extLst>
          </p:cNvPr>
          <p:cNvCxnSpPr>
            <a:stCxn id="6" idx="3"/>
            <a:endCxn id="13" idx="1"/>
          </p:cNvCxnSpPr>
          <p:nvPr/>
        </p:nvCxnSpPr>
        <p:spPr>
          <a:xfrm flipV="1">
            <a:off x="3994068" y="1341439"/>
            <a:ext cx="1454232" cy="35877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nettore a gomito 53">
            <a:extLst>
              <a:ext uri="{FF2B5EF4-FFF2-40B4-BE49-F238E27FC236}">
                <a16:creationId xmlns:a16="http://schemas.microsoft.com/office/drawing/2014/main" id="{D0034B0C-75AC-49C4-9B4A-9F3CF0139BEC}"/>
              </a:ext>
            </a:extLst>
          </p:cNvPr>
          <p:cNvCxnSpPr>
            <a:stCxn id="6" idx="3"/>
            <a:endCxn id="27" idx="1"/>
          </p:cNvCxnSpPr>
          <p:nvPr/>
        </p:nvCxnSpPr>
        <p:spPr>
          <a:xfrm>
            <a:off x="3994068" y="1700213"/>
            <a:ext cx="1454232" cy="25400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nettore 2 55">
            <a:extLst>
              <a:ext uri="{FF2B5EF4-FFF2-40B4-BE49-F238E27FC236}">
                <a16:creationId xmlns:a16="http://schemas.microsoft.com/office/drawing/2014/main" id="{5C38D58C-BA47-4E15-8835-8CFABD484D2B}"/>
              </a:ext>
            </a:extLst>
          </p:cNvPr>
          <p:cNvCxnSpPr>
            <a:stCxn id="13" idx="3"/>
            <a:endCxn id="14" idx="1"/>
          </p:cNvCxnSpPr>
          <p:nvPr/>
        </p:nvCxnSpPr>
        <p:spPr>
          <a:xfrm>
            <a:off x="7022275" y="1341438"/>
            <a:ext cx="873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nettore 2 58">
            <a:extLst>
              <a:ext uri="{FF2B5EF4-FFF2-40B4-BE49-F238E27FC236}">
                <a16:creationId xmlns:a16="http://schemas.microsoft.com/office/drawing/2014/main" id="{88D7DA9F-11EC-4ED7-B5D5-E890827EC802}"/>
              </a:ext>
            </a:extLst>
          </p:cNvPr>
          <p:cNvCxnSpPr>
            <a:cxnSpLocks/>
            <a:stCxn id="27" idx="3"/>
            <a:endCxn id="21" idx="1"/>
          </p:cNvCxnSpPr>
          <p:nvPr/>
        </p:nvCxnSpPr>
        <p:spPr>
          <a:xfrm flipV="1">
            <a:off x="7022276" y="1948657"/>
            <a:ext cx="873949" cy="55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nettore a gomito 65">
            <a:extLst>
              <a:ext uri="{FF2B5EF4-FFF2-40B4-BE49-F238E27FC236}">
                <a16:creationId xmlns:a16="http://schemas.microsoft.com/office/drawing/2014/main" id="{4713B1D1-AB07-4202-A417-A5DC8369C81E}"/>
              </a:ext>
            </a:extLst>
          </p:cNvPr>
          <p:cNvCxnSpPr>
            <a:stCxn id="8" idx="3"/>
            <a:endCxn id="30" idx="1"/>
          </p:cNvCxnSpPr>
          <p:nvPr/>
        </p:nvCxnSpPr>
        <p:spPr>
          <a:xfrm flipV="1">
            <a:off x="3837050" y="2638428"/>
            <a:ext cx="1611251" cy="46275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nettore 2 72">
            <a:extLst>
              <a:ext uri="{FF2B5EF4-FFF2-40B4-BE49-F238E27FC236}">
                <a16:creationId xmlns:a16="http://schemas.microsoft.com/office/drawing/2014/main" id="{C936B858-B6C6-437D-9A79-283A1F957A0E}"/>
              </a:ext>
            </a:extLst>
          </p:cNvPr>
          <p:cNvCxnSpPr>
            <a:cxnSpLocks/>
            <a:stCxn id="31" idx="3"/>
            <a:endCxn id="25" idx="1"/>
          </p:cNvCxnSpPr>
          <p:nvPr/>
        </p:nvCxnSpPr>
        <p:spPr>
          <a:xfrm>
            <a:off x="7022275" y="3311589"/>
            <a:ext cx="873950" cy="20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Connettore 2 76">
            <a:extLst>
              <a:ext uri="{FF2B5EF4-FFF2-40B4-BE49-F238E27FC236}">
                <a16:creationId xmlns:a16="http://schemas.microsoft.com/office/drawing/2014/main" id="{4D58A796-330C-4BCF-A0A4-B14081B38A42}"/>
              </a:ext>
            </a:extLst>
          </p:cNvPr>
          <p:cNvCxnSpPr>
            <a:cxnSpLocks/>
            <a:stCxn id="30" idx="3"/>
            <a:endCxn id="23" idx="1"/>
          </p:cNvCxnSpPr>
          <p:nvPr/>
        </p:nvCxnSpPr>
        <p:spPr>
          <a:xfrm>
            <a:off x="7022275" y="2638428"/>
            <a:ext cx="873950" cy="1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13">
            <a:extLst>
              <a:ext uri="{FF2B5EF4-FFF2-40B4-BE49-F238E27FC236}">
                <a16:creationId xmlns:a16="http://schemas.microsoft.com/office/drawing/2014/main" id="{1AFAD01E-F28F-48B7-82DF-942B819562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7044" y="3740583"/>
            <a:ext cx="2077244" cy="327362"/>
          </a:xfrm>
          <a:prstGeom prst="rect">
            <a:avLst/>
          </a:prstGeom>
          <a:solidFill>
            <a:schemeClr val="accent5">
              <a:lumMod val="75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/>
            <a:r>
              <a:rPr lang="it-IT" altLang="it-IT" sz="1400" b="1" dirty="0">
                <a:latin typeface="Century Gothic" panose="020B0502020202020204" pitchFamily="34" charset="0"/>
              </a:rPr>
              <a:t>Capitale permanente</a:t>
            </a:r>
          </a:p>
          <a:p>
            <a:pPr lvl="1" algn="ctr" eaLnBrk="1"/>
            <a:endParaRPr lang="it-IT" altLang="it-IT" sz="1400" b="1" dirty="0">
              <a:latin typeface="Century Gothic" panose="020B0502020202020204" pitchFamily="34" charset="0"/>
            </a:endParaRPr>
          </a:p>
          <a:p>
            <a:pPr lvl="1" algn="ctr" eaLnBrk="1"/>
            <a:endParaRPr lang="it-IT" altLang="it-IT" sz="1400" b="1" dirty="0">
              <a:latin typeface="Century Gothic" panose="020B0502020202020204" pitchFamily="34" charset="0"/>
            </a:endParaRPr>
          </a:p>
        </p:txBody>
      </p:sp>
      <p:sp>
        <p:nvSpPr>
          <p:cNvPr id="81" name="Rectangle 13">
            <a:extLst>
              <a:ext uri="{FF2B5EF4-FFF2-40B4-BE49-F238E27FC236}">
                <a16:creationId xmlns:a16="http://schemas.microsoft.com/office/drawing/2014/main" id="{F9932D08-DF09-4E33-9A48-0851CD0D53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5178" y="4191002"/>
            <a:ext cx="2077244" cy="327362"/>
          </a:xfrm>
          <a:prstGeom prst="rect">
            <a:avLst/>
          </a:prstGeom>
          <a:solidFill>
            <a:schemeClr val="accent5">
              <a:lumMod val="75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/>
            <a:r>
              <a:rPr lang="it-IT" altLang="it-IT" sz="1400" b="1" dirty="0">
                <a:latin typeface="Century Gothic" panose="020B0502020202020204" pitchFamily="34" charset="0"/>
              </a:rPr>
              <a:t>Passivo consolidato</a:t>
            </a:r>
          </a:p>
          <a:p>
            <a:pPr lvl="1" algn="ctr" eaLnBrk="1"/>
            <a:endParaRPr lang="it-IT" altLang="it-IT" sz="1400" b="1" dirty="0">
              <a:latin typeface="Century Gothic" panose="020B0502020202020204" pitchFamily="34" charset="0"/>
            </a:endParaRPr>
          </a:p>
          <a:p>
            <a:pPr lvl="1" algn="ctr" eaLnBrk="1"/>
            <a:endParaRPr lang="it-IT" altLang="it-IT" sz="1400" b="1" dirty="0">
              <a:latin typeface="Century Gothic" panose="020B0502020202020204" pitchFamily="34" charset="0"/>
            </a:endParaRPr>
          </a:p>
        </p:txBody>
      </p:sp>
      <p:sp>
        <p:nvSpPr>
          <p:cNvPr id="82" name="Rectangle 13">
            <a:extLst>
              <a:ext uri="{FF2B5EF4-FFF2-40B4-BE49-F238E27FC236}">
                <a16:creationId xmlns:a16="http://schemas.microsoft.com/office/drawing/2014/main" id="{6C3AC524-A210-4121-B6FB-A184ADFAB3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5178" y="4634708"/>
            <a:ext cx="2077244" cy="327362"/>
          </a:xfrm>
          <a:prstGeom prst="rect">
            <a:avLst/>
          </a:prstGeom>
          <a:solidFill>
            <a:schemeClr val="accent5">
              <a:lumMod val="75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/>
            <a:r>
              <a:rPr lang="it-IT" altLang="it-IT" sz="1400" b="1" dirty="0">
                <a:latin typeface="Century Gothic" panose="020B0502020202020204" pitchFamily="34" charset="0"/>
              </a:rPr>
              <a:t>Passivo corrente</a:t>
            </a:r>
          </a:p>
          <a:p>
            <a:pPr lvl="1" algn="ctr" eaLnBrk="1"/>
            <a:endParaRPr lang="it-IT" altLang="it-IT" sz="1400" b="1" dirty="0">
              <a:latin typeface="Century Gothic" panose="020B0502020202020204" pitchFamily="34" charset="0"/>
            </a:endParaRPr>
          </a:p>
          <a:p>
            <a:pPr lvl="1" algn="ctr" eaLnBrk="1"/>
            <a:endParaRPr lang="it-IT" altLang="it-IT" sz="1400" b="1" dirty="0">
              <a:latin typeface="Century Gothic" panose="020B0502020202020204" pitchFamily="34" charset="0"/>
            </a:endParaRPr>
          </a:p>
        </p:txBody>
      </p:sp>
      <p:cxnSp>
        <p:nvCxnSpPr>
          <p:cNvPr id="84" name="Connettore a gomito 83">
            <a:extLst>
              <a:ext uri="{FF2B5EF4-FFF2-40B4-BE49-F238E27FC236}">
                <a16:creationId xmlns:a16="http://schemas.microsoft.com/office/drawing/2014/main" id="{7747AC44-0C81-4F24-9B98-D725A0F66DDC}"/>
              </a:ext>
            </a:extLst>
          </p:cNvPr>
          <p:cNvCxnSpPr>
            <a:cxnSpLocks/>
            <a:stCxn id="10" idx="3"/>
            <a:endCxn id="80" idx="1"/>
          </p:cNvCxnSpPr>
          <p:nvPr/>
        </p:nvCxnSpPr>
        <p:spPr>
          <a:xfrm flipV="1">
            <a:off x="3837050" y="3904264"/>
            <a:ext cx="1399995" cy="448404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nettore a gomito 85">
            <a:extLst>
              <a:ext uri="{FF2B5EF4-FFF2-40B4-BE49-F238E27FC236}">
                <a16:creationId xmlns:a16="http://schemas.microsoft.com/office/drawing/2014/main" id="{46C24C94-70B1-4A43-B17E-5F7CB16A1E4F}"/>
              </a:ext>
            </a:extLst>
          </p:cNvPr>
          <p:cNvCxnSpPr>
            <a:cxnSpLocks/>
            <a:stCxn id="10" idx="3"/>
            <a:endCxn id="81" idx="1"/>
          </p:cNvCxnSpPr>
          <p:nvPr/>
        </p:nvCxnSpPr>
        <p:spPr>
          <a:xfrm>
            <a:off x="3837050" y="4352669"/>
            <a:ext cx="1398129" cy="201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nettore a gomito 87">
            <a:extLst>
              <a:ext uri="{FF2B5EF4-FFF2-40B4-BE49-F238E27FC236}">
                <a16:creationId xmlns:a16="http://schemas.microsoft.com/office/drawing/2014/main" id="{873B0D92-1927-4E62-8604-1E89038AFA00}"/>
              </a:ext>
            </a:extLst>
          </p:cNvPr>
          <p:cNvCxnSpPr>
            <a:cxnSpLocks/>
            <a:stCxn id="10" idx="3"/>
            <a:endCxn id="82" idx="1"/>
          </p:cNvCxnSpPr>
          <p:nvPr/>
        </p:nvCxnSpPr>
        <p:spPr>
          <a:xfrm>
            <a:off x="3837050" y="4352669"/>
            <a:ext cx="1398129" cy="445721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Rectangle 28">
            <a:extLst>
              <a:ext uri="{FF2B5EF4-FFF2-40B4-BE49-F238E27FC236}">
                <a16:creationId xmlns:a16="http://schemas.microsoft.com/office/drawing/2014/main" id="{00230850-A496-45D9-B691-5574AB9994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4254" y="5155630"/>
            <a:ext cx="1939897" cy="4048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70000"/>
              </a:lnSpc>
              <a:spcAft>
                <a:spcPts val="1000"/>
              </a:spcAft>
            </a:pPr>
            <a:r>
              <a:rPr lang="it-IT" altLang="it-IT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Fabbisogno durevole stabile</a:t>
            </a:r>
          </a:p>
        </p:txBody>
      </p:sp>
      <p:sp>
        <p:nvSpPr>
          <p:cNvPr id="104" name="Rectangle 28">
            <a:extLst>
              <a:ext uri="{FF2B5EF4-FFF2-40B4-BE49-F238E27FC236}">
                <a16:creationId xmlns:a16="http://schemas.microsoft.com/office/drawing/2014/main" id="{ECB0676E-58DE-450C-BBBA-81D607267C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4254" y="5669389"/>
            <a:ext cx="1939897" cy="4048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70000"/>
              </a:lnSpc>
              <a:spcAft>
                <a:spcPts val="1000"/>
              </a:spcAft>
            </a:pPr>
            <a:r>
              <a:rPr lang="it-IT" altLang="it-IT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Fabbisogno durevole variabile</a:t>
            </a:r>
          </a:p>
        </p:txBody>
      </p:sp>
      <p:sp>
        <p:nvSpPr>
          <p:cNvPr id="105" name="Rectangle 28">
            <a:extLst>
              <a:ext uri="{FF2B5EF4-FFF2-40B4-BE49-F238E27FC236}">
                <a16:creationId xmlns:a16="http://schemas.microsoft.com/office/drawing/2014/main" id="{97C15A0D-4F70-4FBC-9552-45836539A8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4254" y="6151820"/>
            <a:ext cx="1939897" cy="4048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marL="37931725" indent="-37474525"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70000"/>
              </a:lnSpc>
              <a:spcAft>
                <a:spcPts val="1000"/>
              </a:spcAft>
            </a:pPr>
            <a:r>
              <a:rPr lang="it-IT" altLang="it-IT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Fabbisogno temporaneo</a:t>
            </a:r>
          </a:p>
        </p:txBody>
      </p:sp>
      <p:sp>
        <p:nvSpPr>
          <p:cNvPr id="106" name="Rectangle 13">
            <a:extLst>
              <a:ext uri="{FF2B5EF4-FFF2-40B4-BE49-F238E27FC236}">
                <a16:creationId xmlns:a16="http://schemas.microsoft.com/office/drawing/2014/main" id="{6AFFBE8D-B070-46DD-A4BB-503A0F6BA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3215" y="5155630"/>
            <a:ext cx="2077244" cy="404812"/>
          </a:xfrm>
          <a:prstGeom prst="rect">
            <a:avLst/>
          </a:prstGeom>
          <a:solidFill>
            <a:schemeClr val="accent5">
              <a:lumMod val="75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/>
            <a:r>
              <a:rPr lang="it-IT" altLang="it-IT" sz="1400" b="1" dirty="0">
                <a:latin typeface="Century Gothic" panose="020B0502020202020204" pitchFamily="34" charset="0"/>
              </a:rPr>
              <a:t>Capitale permanente</a:t>
            </a:r>
          </a:p>
          <a:p>
            <a:pPr lvl="1" algn="ctr" eaLnBrk="1"/>
            <a:endParaRPr lang="it-IT" altLang="it-IT" sz="1400" b="1" dirty="0">
              <a:latin typeface="Century Gothic" panose="020B0502020202020204" pitchFamily="34" charset="0"/>
            </a:endParaRPr>
          </a:p>
          <a:p>
            <a:pPr lvl="1" algn="ctr" eaLnBrk="1"/>
            <a:endParaRPr lang="it-IT" altLang="it-IT" sz="1400" b="1" dirty="0">
              <a:latin typeface="Century Gothic" panose="020B0502020202020204" pitchFamily="34" charset="0"/>
            </a:endParaRPr>
          </a:p>
        </p:txBody>
      </p:sp>
      <p:sp>
        <p:nvSpPr>
          <p:cNvPr id="107" name="Rectangle 13">
            <a:extLst>
              <a:ext uri="{FF2B5EF4-FFF2-40B4-BE49-F238E27FC236}">
                <a16:creationId xmlns:a16="http://schemas.microsoft.com/office/drawing/2014/main" id="{E747DB45-677B-4001-AC31-9896AFBD3C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3215" y="6151820"/>
            <a:ext cx="2077244" cy="404812"/>
          </a:xfrm>
          <a:prstGeom prst="rect">
            <a:avLst/>
          </a:prstGeom>
          <a:solidFill>
            <a:schemeClr val="accent5">
              <a:lumMod val="75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/>
            <a:r>
              <a:rPr lang="it-IT" altLang="it-IT" sz="1400" b="1" dirty="0">
                <a:latin typeface="Century Gothic" panose="020B0502020202020204" pitchFamily="34" charset="0"/>
              </a:rPr>
              <a:t>Passivo corrente</a:t>
            </a:r>
          </a:p>
          <a:p>
            <a:pPr lvl="1" algn="ctr" eaLnBrk="1"/>
            <a:endParaRPr lang="it-IT" altLang="it-IT" sz="1400" b="1" dirty="0">
              <a:latin typeface="Century Gothic" panose="020B0502020202020204" pitchFamily="34" charset="0"/>
            </a:endParaRPr>
          </a:p>
          <a:p>
            <a:pPr lvl="1" algn="ctr" eaLnBrk="1"/>
            <a:endParaRPr lang="it-IT" altLang="it-IT" sz="1400" b="1" dirty="0">
              <a:latin typeface="Century Gothic" panose="020B0502020202020204" pitchFamily="34" charset="0"/>
            </a:endParaRPr>
          </a:p>
        </p:txBody>
      </p:sp>
      <p:sp>
        <p:nvSpPr>
          <p:cNvPr id="108" name="Rectangle 13">
            <a:extLst>
              <a:ext uri="{FF2B5EF4-FFF2-40B4-BE49-F238E27FC236}">
                <a16:creationId xmlns:a16="http://schemas.microsoft.com/office/drawing/2014/main" id="{CBC690B3-072E-440A-92E7-0A1A4D7CF8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3215" y="5669389"/>
            <a:ext cx="2077244" cy="404812"/>
          </a:xfrm>
          <a:prstGeom prst="rect">
            <a:avLst/>
          </a:prstGeom>
          <a:solidFill>
            <a:schemeClr val="accent5">
              <a:lumMod val="75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 eaLnBrk="0"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/>
            <a:r>
              <a:rPr lang="it-IT" altLang="it-IT" sz="1400" b="1" dirty="0">
                <a:latin typeface="Century Gothic" panose="020B0502020202020204" pitchFamily="34" charset="0"/>
              </a:rPr>
              <a:t>Passivo consolidato</a:t>
            </a:r>
          </a:p>
          <a:p>
            <a:pPr lvl="1" algn="ctr" eaLnBrk="1"/>
            <a:endParaRPr lang="it-IT" altLang="it-IT" sz="1400" b="1" dirty="0">
              <a:latin typeface="Century Gothic" panose="020B0502020202020204" pitchFamily="34" charset="0"/>
            </a:endParaRPr>
          </a:p>
          <a:p>
            <a:pPr lvl="1" algn="ctr" eaLnBrk="1"/>
            <a:endParaRPr lang="it-IT" altLang="it-IT" sz="1400" b="1" dirty="0">
              <a:latin typeface="Century Gothic" panose="020B0502020202020204" pitchFamily="34" charset="0"/>
            </a:endParaRPr>
          </a:p>
        </p:txBody>
      </p:sp>
      <p:sp>
        <p:nvSpPr>
          <p:cNvPr id="109" name="Freccia bidirezionale orizzontale 108">
            <a:extLst>
              <a:ext uri="{FF2B5EF4-FFF2-40B4-BE49-F238E27FC236}">
                <a16:creationId xmlns:a16="http://schemas.microsoft.com/office/drawing/2014/main" id="{A490640F-EF01-4D20-A5DE-6B7AF77FCEB6}"/>
              </a:ext>
            </a:extLst>
          </p:cNvPr>
          <p:cNvSpPr/>
          <p:nvPr/>
        </p:nvSpPr>
        <p:spPr>
          <a:xfrm>
            <a:off x="7153182" y="5215159"/>
            <a:ext cx="427511" cy="285754"/>
          </a:xfrm>
          <a:prstGeom prst="left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0" name="Freccia bidirezionale orizzontale 109">
            <a:extLst>
              <a:ext uri="{FF2B5EF4-FFF2-40B4-BE49-F238E27FC236}">
                <a16:creationId xmlns:a16="http://schemas.microsoft.com/office/drawing/2014/main" id="{66381C1B-E458-4A0A-B8E2-2F8715C9AEA1}"/>
              </a:ext>
            </a:extLst>
          </p:cNvPr>
          <p:cNvSpPr/>
          <p:nvPr/>
        </p:nvSpPr>
        <p:spPr>
          <a:xfrm>
            <a:off x="7153180" y="5728918"/>
            <a:ext cx="427511" cy="285754"/>
          </a:xfrm>
          <a:prstGeom prst="left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1" name="Freccia bidirezionale orizzontale 110">
            <a:extLst>
              <a:ext uri="{FF2B5EF4-FFF2-40B4-BE49-F238E27FC236}">
                <a16:creationId xmlns:a16="http://schemas.microsoft.com/office/drawing/2014/main" id="{FEB6D302-385A-46AA-B77A-8F46AFD370EC}"/>
              </a:ext>
            </a:extLst>
          </p:cNvPr>
          <p:cNvSpPr/>
          <p:nvPr/>
        </p:nvSpPr>
        <p:spPr>
          <a:xfrm>
            <a:off x="7153181" y="6211349"/>
            <a:ext cx="427511" cy="285754"/>
          </a:xfrm>
          <a:prstGeom prst="left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14" name="Connettore 2 113">
            <a:extLst>
              <a:ext uri="{FF2B5EF4-FFF2-40B4-BE49-F238E27FC236}">
                <a16:creationId xmlns:a16="http://schemas.microsoft.com/office/drawing/2014/main" id="{C93C69FE-4D6D-492E-826F-9E3AC4F4100F}"/>
              </a:ext>
            </a:extLst>
          </p:cNvPr>
          <p:cNvCxnSpPr>
            <a:stCxn id="11" idx="3"/>
            <a:endCxn id="112" idx="1"/>
          </p:cNvCxnSpPr>
          <p:nvPr/>
        </p:nvCxnSpPr>
        <p:spPr>
          <a:xfrm>
            <a:off x="3837048" y="5925787"/>
            <a:ext cx="69780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Connettore a gomito 117">
            <a:extLst>
              <a:ext uri="{FF2B5EF4-FFF2-40B4-BE49-F238E27FC236}">
                <a16:creationId xmlns:a16="http://schemas.microsoft.com/office/drawing/2014/main" id="{2547BD26-3552-494D-92D5-8E1835FA212B}"/>
              </a:ext>
            </a:extLst>
          </p:cNvPr>
          <p:cNvCxnSpPr>
            <a:stCxn id="8" idx="3"/>
            <a:endCxn id="31" idx="1"/>
          </p:cNvCxnSpPr>
          <p:nvPr/>
        </p:nvCxnSpPr>
        <p:spPr>
          <a:xfrm>
            <a:off x="3837050" y="3101183"/>
            <a:ext cx="1611251" cy="210407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62359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a 4">
            <a:extLst>
              <a:ext uri="{FF2B5EF4-FFF2-40B4-BE49-F238E27FC236}">
                <a16:creationId xmlns:a16="http://schemas.microsoft.com/office/drawing/2014/main" id="{9FD74EDA-BFB8-4AA6-8CBB-1DCA5F209ABE}"/>
              </a:ext>
            </a:extLst>
          </p:cNvPr>
          <p:cNvGraphicFramePr>
            <a:graphicFrameLocks noGrp="1"/>
          </p:cNvGraphicFramePr>
          <p:nvPr/>
        </p:nvGraphicFramePr>
        <p:xfrm>
          <a:off x="1073426" y="449705"/>
          <a:ext cx="10369159" cy="5958589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1272209">
                  <a:extLst>
                    <a:ext uri="{9D8B030D-6E8A-4147-A177-3AD203B41FA5}">
                      <a16:colId xmlns:a16="http://schemas.microsoft.com/office/drawing/2014/main" val="560685273"/>
                    </a:ext>
                  </a:extLst>
                </a:gridCol>
                <a:gridCol w="3912371">
                  <a:extLst>
                    <a:ext uri="{9D8B030D-6E8A-4147-A177-3AD203B41FA5}">
                      <a16:colId xmlns:a16="http://schemas.microsoft.com/office/drawing/2014/main" val="2345337485"/>
                    </a:ext>
                  </a:extLst>
                </a:gridCol>
                <a:gridCol w="3383843">
                  <a:extLst>
                    <a:ext uri="{9D8B030D-6E8A-4147-A177-3AD203B41FA5}">
                      <a16:colId xmlns:a16="http://schemas.microsoft.com/office/drawing/2014/main" val="4160504271"/>
                    </a:ext>
                  </a:extLst>
                </a:gridCol>
                <a:gridCol w="1800736">
                  <a:extLst>
                    <a:ext uri="{9D8B030D-6E8A-4147-A177-3AD203B41FA5}">
                      <a16:colId xmlns:a16="http://schemas.microsoft.com/office/drawing/2014/main" val="927930044"/>
                    </a:ext>
                  </a:extLst>
                </a:gridCol>
              </a:tblGrid>
              <a:tr h="669816">
                <a:tc gridSpan="4">
                  <a:txBody>
                    <a:bodyPr/>
                    <a:lstStyle/>
                    <a:p>
                      <a:pPr algn="ctr"/>
                      <a:endParaRPr lang="it-IT" dirty="0"/>
                    </a:p>
                    <a:p>
                      <a:pPr algn="ctr"/>
                      <a:r>
                        <a:rPr lang="it-IT" dirty="0"/>
                        <a:t>COMPONENTI LOGICHE DEL CAPITALE CLASSIFICATE IN RELAZIONE </a:t>
                      </a:r>
                    </a:p>
                    <a:p>
                      <a:pPr algn="ctr"/>
                      <a:r>
                        <a:rPr lang="it-IT" dirty="0"/>
                        <a:t>ALLA FUNZIONE CHE RIVESTONO NEL SISTEMA PRODUTTIVO D’IMPRESA</a:t>
                      </a:r>
                    </a:p>
                    <a:p>
                      <a:pPr algn="ctr"/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1669764"/>
                  </a:ext>
                </a:extLst>
              </a:tr>
              <a:tr h="559597">
                <a:tc gridSpan="2">
                  <a:txBody>
                    <a:bodyPr/>
                    <a:lstStyle/>
                    <a:p>
                      <a:pPr algn="ctr"/>
                      <a:r>
                        <a:rPr lang="it-IT" b="1" u="sng" dirty="0"/>
                        <a:t>INVESTIMENTI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b="1" u="sng" dirty="0"/>
                        <a:t>FONTI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5277775"/>
                  </a:ext>
                </a:extLst>
              </a:tr>
              <a:tr h="956880">
                <a:tc rowSpan="3">
                  <a:txBody>
                    <a:bodyPr/>
                    <a:lstStyle/>
                    <a:p>
                      <a:pPr algn="ctr"/>
                      <a:endParaRPr lang="it-IT" sz="2000" dirty="0"/>
                    </a:p>
                    <a:p>
                      <a:pPr algn="ctr"/>
                      <a:endParaRPr lang="it-IT" sz="2000" dirty="0"/>
                    </a:p>
                    <a:p>
                      <a:pPr algn="ctr"/>
                      <a:endParaRPr lang="it-IT" sz="2000" dirty="0"/>
                    </a:p>
                    <a:p>
                      <a:pPr algn="ctr"/>
                      <a:r>
                        <a:rPr lang="it-IT" sz="2000" i="1" dirty="0"/>
                        <a:t>Capitale circolante lordo CCL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Disponibilità liquide immediate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Debiti di funzionamento</a:t>
                      </a:r>
                    </a:p>
                    <a:p>
                      <a:pPr algn="ctr"/>
                      <a:endParaRPr lang="it-IT" dirty="0"/>
                    </a:p>
                    <a:p>
                      <a:pPr algn="ctr"/>
                      <a:r>
                        <a:rPr lang="it-IT" dirty="0"/>
                        <a:t>Ricavi anticipati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i="1" dirty="0"/>
                        <a:t>Passivo corrente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850020486"/>
                  </a:ext>
                </a:extLst>
              </a:tr>
              <a:tr h="669816">
                <a:tc vMerge="1"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Crediti di funzionamento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it-IT" dirty="0"/>
                    </a:p>
                    <a:p>
                      <a:pPr algn="ctr"/>
                      <a:endParaRPr lang="it-IT" dirty="0"/>
                    </a:p>
                    <a:p>
                      <a:pPr algn="ctr"/>
                      <a:r>
                        <a:rPr lang="it-IT" dirty="0"/>
                        <a:t>Debiti di finanziamento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81692750"/>
                  </a:ext>
                </a:extLst>
              </a:tr>
              <a:tr h="669816">
                <a:tc vMerge="1">
                  <a:txBody>
                    <a:bodyPr/>
                    <a:lstStyle/>
                    <a:p>
                      <a:pPr algn="ctr"/>
                      <a:r>
                        <a:rPr lang="it-IT" dirty="0"/>
                        <a:t>Capitale circolante lordo CCL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Scorte di </a:t>
                      </a:r>
                      <a:r>
                        <a:rPr lang="it-IT" dirty="0" err="1"/>
                        <a:t>ffs</a:t>
                      </a:r>
                      <a:r>
                        <a:rPr lang="it-IT" dirty="0"/>
                        <a:t> e prodotti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r>
                        <a:rPr lang="it-IT" dirty="0"/>
                        <a:t>Debiti di finanziamento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9046583"/>
                  </a:ext>
                </a:extLst>
              </a:tr>
              <a:tr h="956880">
                <a:tc rowSpan="2">
                  <a:txBody>
                    <a:bodyPr/>
                    <a:lstStyle/>
                    <a:p>
                      <a:pPr algn="ctr"/>
                      <a:endParaRPr lang="it-IT" dirty="0"/>
                    </a:p>
                    <a:p>
                      <a:pPr algn="ctr"/>
                      <a:endParaRPr lang="it-IT" dirty="0"/>
                    </a:p>
                    <a:p>
                      <a:pPr algn="ctr"/>
                      <a:r>
                        <a:rPr lang="it-IT" i="1" dirty="0"/>
                        <a:t>Capitale fisso AF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ff</a:t>
                      </a:r>
                      <a:r>
                        <a:rPr lang="it-IT" dirty="0"/>
                        <a:t> ripetuta materiali</a:t>
                      </a:r>
                    </a:p>
                    <a:p>
                      <a:pPr algn="ctr"/>
                      <a:r>
                        <a:rPr lang="it-IT" dirty="0" err="1"/>
                        <a:t>Ff</a:t>
                      </a:r>
                      <a:r>
                        <a:rPr lang="it-IT" dirty="0"/>
                        <a:t> ripetuta immateriali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  <a:p>
                      <a:pPr algn="ctr"/>
                      <a:r>
                        <a:rPr lang="it-IT" dirty="0"/>
                        <a:t>Passività presunte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8372323"/>
                  </a:ext>
                </a:extLst>
              </a:tr>
              <a:tr h="956880">
                <a:tc vMerge="1"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  <a:p>
                      <a:pPr algn="ctr"/>
                      <a:r>
                        <a:rPr lang="it-IT" dirty="0"/>
                        <a:t>Crediti di finanziamento</a:t>
                      </a:r>
                    </a:p>
                    <a:p>
                      <a:pPr algn="ctr"/>
                      <a:r>
                        <a:rPr lang="it-IT" dirty="0"/>
                        <a:t>Partecipazioni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  <a:p>
                      <a:pPr algn="ctr"/>
                      <a:endParaRPr lang="it-IT" dirty="0"/>
                    </a:p>
                    <a:p>
                      <a:pPr algn="ctr"/>
                      <a:r>
                        <a:rPr lang="it-IT" dirty="0"/>
                        <a:t>Capitale di proprietà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6499431"/>
                  </a:ext>
                </a:extLst>
              </a:tr>
            </a:tbl>
          </a:graphicData>
        </a:graphic>
      </p:graphicFrame>
      <p:cxnSp>
        <p:nvCxnSpPr>
          <p:cNvPr id="6" name="Connettore diritto 5">
            <a:extLst>
              <a:ext uri="{FF2B5EF4-FFF2-40B4-BE49-F238E27FC236}">
                <a16:creationId xmlns:a16="http://schemas.microsoft.com/office/drawing/2014/main" id="{D4447F01-1549-4872-B2C2-D2B2613EDC49}"/>
              </a:ext>
            </a:extLst>
          </p:cNvPr>
          <p:cNvCxnSpPr>
            <a:cxnSpLocks/>
          </p:cNvCxnSpPr>
          <p:nvPr/>
        </p:nvCxnSpPr>
        <p:spPr>
          <a:xfrm>
            <a:off x="2334986" y="2193471"/>
            <a:ext cx="730975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4D2C854F-AE16-42DC-986B-D304F91B98B6}"/>
              </a:ext>
            </a:extLst>
          </p:cNvPr>
          <p:cNvCxnSpPr>
            <a:cxnSpLocks/>
          </p:cNvCxnSpPr>
          <p:nvPr/>
        </p:nvCxnSpPr>
        <p:spPr>
          <a:xfrm>
            <a:off x="2334986" y="4484914"/>
            <a:ext cx="3929743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diritto 9">
            <a:extLst>
              <a:ext uri="{FF2B5EF4-FFF2-40B4-BE49-F238E27FC236}">
                <a16:creationId xmlns:a16="http://schemas.microsoft.com/office/drawing/2014/main" id="{9EF3D128-B2A8-4D39-948E-4F9700F21E63}"/>
              </a:ext>
            </a:extLst>
          </p:cNvPr>
          <p:cNvCxnSpPr>
            <a:cxnSpLocks/>
          </p:cNvCxnSpPr>
          <p:nvPr/>
        </p:nvCxnSpPr>
        <p:spPr>
          <a:xfrm>
            <a:off x="2334986" y="2202329"/>
            <a:ext cx="0" cy="2282585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diritto 13">
            <a:extLst>
              <a:ext uri="{FF2B5EF4-FFF2-40B4-BE49-F238E27FC236}">
                <a16:creationId xmlns:a16="http://schemas.microsoft.com/office/drawing/2014/main" id="{FC994F8A-90E9-47F9-AD59-8DC08C199DDC}"/>
              </a:ext>
            </a:extLst>
          </p:cNvPr>
          <p:cNvCxnSpPr>
            <a:cxnSpLocks/>
          </p:cNvCxnSpPr>
          <p:nvPr/>
        </p:nvCxnSpPr>
        <p:spPr>
          <a:xfrm>
            <a:off x="6258005" y="3151414"/>
            <a:ext cx="0" cy="132464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diritto 15">
            <a:extLst>
              <a:ext uri="{FF2B5EF4-FFF2-40B4-BE49-F238E27FC236}">
                <a16:creationId xmlns:a16="http://schemas.microsoft.com/office/drawing/2014/main" id="{D54079C2-C137-4985-803C-8AD1443FAEC2}"/>
              </a:ext>
            </a:extLst>
          </p:cNvPr>
          <p:cNvCxnSpPr>
            <a:cxnSpLocks/>
          </p:cNvCxnSpPr>
          <p:nvPr/>
        </p:nvCxnSpPr>
        <p:spPr>
          <a:xfrm>
            <a:off x="9639300" y="2193471"/>
            <a:ext cx="0" cy="957943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diritto 17">
            <a:extLst>
              <a:ext uri="{FF2B5EF4-FFF2-40B4-BE49-F238E27FC236}">
                <a16:creationId xmlns:a16="http://schemas.microsoft.com/office/drawing/2014/main" id="{FCD638A6-136B-435A-B6C4-C0EA8995F5ED}"/>
              </a:ext>
            </a:extLst>
          </p:cNvPr>
          <p:cNvCxnSpPr>
            <a:cxnSpLocks/>
          </p:cNvCxnSpPr>
          <p:nvPr/>
        </p:nvCxnSpPr>
        <p:spPr>
          <a:xfrm>
            <a:off x="6258005" y="3151414"/>
            <a:ext cx="338129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03526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D10C8A4-608A-46FE-8A90-51C9A9BCB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Una diversa nozione di Capitale Circolante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BD34E57-F299-42DB-BEFA-8C418464F3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Accanto alla configurazione di capitale circolante (e conseguentemente di capitale fisso) delineata nella precedente slide esiste un’ulteriore configurazione di capitale circolante netto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Secondo questa diversa configurazione – ampiamente utilizzata nelle analisi finanziarie – la distinzione tra attivo fisso e circolante è fatta in relazione al tempo necessario perché un componete di capitale dia origine a un flusso monetario in entrata o in uscita</a:t>
            </a:r>
          </a:p>
        </p:txBody>
      </p:sp>
    </p:spTree>
    <p:extLst>
      <p:ext uri="{BB962C8B-B14F-4D97-AF65-F5344CB8AC3E}">
        <p14:creationId xmlns:p14="http://schemas.microsoft.com/office/powerpoint/2010/main" val="591107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asellaDiTesto 3">
            <a:extLst>
              <a:ext uri="{FF2B5EF4-FFF2-40B4-BE49-F238E27FC236}">
                <a16:creationId xmlns:a16="http://schemas.microsoft.com/office/drawing/2014/main" id="{E884181D-C3D7-40F5-8766-34AA5A41CF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190500"/>
            <a:ext cx="86868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  Le fonti di finanziamento aziendale, che danno luogo agli investimenti, possono essere esterne  e interne.                                   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  Le fonti esterne sono rappresentate da debiti e/o da incrementi di Cap. Soc e non danno luogo ad Autofinanziamento; le fonti interne invece sono rappresentate unicamente da eccedenze di ricavi sui costi di periodo e danno luogo al fenomeno dell’autofinanziamento.</a:t>
            </a:r>
          </a:p>
        </p:txBody>
      </p:sp>
      <p:sp>
        <p:nvSpPr>
          <p:cNvPr id="6147" name="CasellaDiTesto 5">
            <a:extLst>
              <a:ext uri="{FF2B5EF4-FFF2-40B4-BE49-F238E27FC236}">
                <a16:creationId xmlns:a16="http://schemas.microsoft.com/office/drawing/2014/main" id="{E68128E5-C9FA-4C5C-95F8-CF56DC9DFE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3657601"/>
            <a:ext cx="18288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Fonti di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Finanziamento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aziendale</a:t>
            </a:r>
          </a:p>
        </p:txBody>
      </p:sp>
      <p:sp>
        <p:nvSpPr>
          <p:cNvPr id="6148" name="AutoShape 14">
            <a:extLst>
              <a:ext uri="{FF2B5EF4-FFF2-40B4-BE49-F238E27FC236}">
                <a16:creationId xmlns:a16="http://schemas.microsoft.com/office/drawing/2014/main" id="{A0EA5A8D-E123-44B0-B9DC-D1A0D85A3305}"/>
              </a:ext>
            </a:extLst>
          </p:cNvPr>
          <p:cNvSpPr>
            <a:spLocks/>
          </p:cNvSpPr>
          <p:nvPr/>
        </p:nvSpPr>
        <p:spPr bwMode="auto">
          <a:xfrm>
            <a:off x="3360738" y="2076450"/>
            <a:ext cx="525462" cy="4248150"/>
          </a:xfrm>
          <a:prstGeom prst="leftBrace">
            <a:avLst>
              <a:gd name="adj1" fmla="val 57790"/>
              <a:gd name="adj2" fmla="val 49486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Calibri" panose="020F0502020204030204" pitchFamily="34" charset="0"/>
            </a:endParaRPr>
          </a:p>
        </p:txBody>
      </p:sp>
      <p:sp>
        <p:nvSpPr>
          <p:cNvPr id="6149" name="AutoShape 14">
            <a:extLst>
              <a:ext uri="{FF2B5EF4-FFF2-40B4-BE49-F238E27FC236}">
                <a16:creationId xmlns:a16="http://schemas.microsoft.com/office/drawing/2014/main" id="{EC18B110-5700-4D04-90C6-1BFE1732D268}"/>
              </a:ext>
            </a:extLst>
          </p:cNvPr>
          <p:cNvSpPr>
            <a:spLocks/>
          </p:cNvSpPr>
          <p:nvPr/>
        </p:nvSpPr>
        <p:spPr bwMode="auto">
          <a:xfrm>
            <a:off x="5259388" y="1954213"/>
            <a:ext cx="203200" cy="1403350"/>
          </a:xfrm>
          <a:prstGeom prst="leftBrace">
            <a:avLst>
              <a:gd name="adj1" fmla="val 57520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Calibri" panose="020F0502020204030204" pitchFamily="34" charset="0"/>
            </a:endParaRPr>
          </a:p>
        </p:txBody>
      </p:sp>
      <p:sp>
        <p:nvSpPr>
          <p:cNvPr id="6150" name="CasellaDiTesto 8">
            <a:extLst>
              <a:ext uri="{FF2B5EF4-FFF2-40B4-BE49-F238E27FC236}">
                <a16:creationId xmlns:a16="http://schemas.microsoft.com/office/drawing/2014/main" id="{253C8778-F3CE-4C1C-B422-A1A435182C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6650" y="2457450"/>
            <a:ext cx="17859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it-IT" altLang="en-US" sz="2000">
                <a:latin typeface="Book Antiqua" panose="02040602050305030304" pitchFamily="18" charset="0"/>
              </a:rPr>
              <a:t> Esterne</a:t>
            </a:r>
          </a:p>
        </p:txBody>
      </p:sp>
      <p:sp>
        <p:nvSpPr>
          <p:cNvPr id="6151" name="CasellaDiTesto 9">
            <a:extLst>
              <a:ext uri="{FF2B5EF4-FFF2-40B4-BE49-F238E27FC236}">
                <a16:creationId xmlns:a16="http://schemas.microsoft.com/office/drawing/2014/main" id="{9FAFDC9D-E595-452C-9DD4-0E821ADCFF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0464" y="4572000"/>
            <a:ext cx="17859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it-IT" altLang="en-US" sz="2000">
                <a:latin typeface="Book Antiqua" panose="02040602050305030304" pitchFamily="18" charset="0"/>
              </a:rPr>
              <a:t> Interne</a:t>
            </a:r>
          </a:p>
        </p:txBody>
      </p:sp>
      <p:sp>
        <p:nvSpPr>
          <p:cNvPr id="6152" name="CasellaDiTesto 10">
            <a:extLst>
              <a:ext uri="{FF2B5EF4-FFF2-40B4-BE49-F238E27FC236}">
                <a16:creationId xmlns:a16="http://schemas.microsoft.com/office/drawing/2014/main" id="{7537B8EB-7195-49EC-95E6-D85EDDD860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35613" y="2071689"/>
            <a:ext cx="1784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+ Debiti</a:t>
            </a:r>
          </a:p>
        </p:txBody>
      </p:sp>
      <p:sp>
        <p:nvSpPr>
          <p:cNvPr id="6153" name="CasellaDiTesto 11">
            <a:extLst>
              <a:ext uri="{FF2B5EF4-FFF2-40B4-BE49-F238E27FC236}">
                <a16:creationId xmlns:a16="http://schemas.microsoft.com/office/drawing/2014/main" id="{230260B4-F4D2-47ED-8AE8-076341BDF5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35613" y="2786063"/>
            <a:ext cx="1784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2000">
                <a:latin typeface="Book Antiqua" panose="02040602050305030304" pitchFamily="18" charset="0"/>
              </a:rPr>
              <a:t>+ </a:t>
            </a:r>
            <a:r>
              <a:rPr lang="it-IT" altLang="en-US" sz="1800">
                <a:latin typeface="Book Antiqua" panose="02040602050305030304" pitchFamily="18" charset="0"/>
              </a:rPr>
              <a:t>Cap.Soc</a:t>
            </a:r>
          </a:p>
        </p:txBody>
      </p:sp>
      <p:sp>
        <p:nvSpPr>
          <p:cNvPr id="6154" name="CasellaDiTesto 13">
            <a:extLst>
              <a:ext uri="{FF2B5EF4-FFF2-40B4-BE49-F238E27FC236}">
                <a16:creationId xmlns:a16="http://schemas.microsoft.com/office/drawing/2014/main" id="{D3E22C8F-A02C-46C2-A381-2CD1700BC0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4714" y="2198689"/>
            <a:ext cx="33099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Non danno luogo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ad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Autofinanziamento</a:t>
            </a:r>
          </a:p>
        </p:txBody>
      </p:sp>
      <p:sp>
        <p:nvSpPr>
          <p:cNvPr id="6155" name="AutoShape 14">
            <a:extLst>
              <a:ext uri="{FF2B5EF4-FFF2-40B4-BE49-F238E27FC236}">
                <a16:creationId xmlns:a16="http://schemas.microsoft.com/office/drawing/2014/main" id="{0326088B-74AE-44A4-A97A-E9C00B1F4FD3}"/>
              </a:ext>
            </a:extLst>
          </p:cNvPr>
          <p:cNvSpPr>
            <a:spLocks/>
          </p:cNvSpPr>
          <p:nvPr/>
        </p:nvSpPr>
        <p:spPr bwMode="auto">
          <a:xfrm>
            <a:off x="4846638" y="3733801"/>
            <a:ext cx="334962" cy="2143125"/>
          </a:xfrm>
          <a:prstGeom prst="leftBrace">
            <a:avLst>
              <a:gd name="adj1" fmla="val 57702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Calibri" panose="020F0502020204030204" pitchFamily="34" charset="0"/>
            </a:endParaRPr>
          </a:p>
        </p:txBody>
      </p:sp>
      <p:sp>
        <p:nvSpPr>
          <p:cNvPr id="6156" name="CasellaDiTesto 15">
            <a:extLst>
              <a:ext uri="{FF2B5EF4-FFF2-40B4-BE49-F238E27FC236}">
                <a16:creationId xmlns:a16="http://schemas.microsoft.com/office/drawing/2014/main" id="{6CB49AD2-B062-44EB-8385-67BB707595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3501" y="3657601"/>
            <a:ext cx="3927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2000">
                <a:latin typeface="Book Antiqua" panose="02040602050305030304" pitchFamily="18" charset="0"/>
              </a:rPr>
              <a:t> </a:t>
            </a:r>
            <a:r>
              <a:rPr lang="it-IT" altLang="en-US" sz="1800">
                <a:latin typeface="Book Antiqua" panose="02040602050305030304" pitchFamily="18" charset="0"/>
              </a:rPr>
              <a:t>Eccedenza di ricavi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   su costi di periodo</a:t>
            </a:r>
          </a:p>
        </p:txBody>
      </p:sp>
      <p:sp>
        <p:nvSpPr>
          <p:cNvPr id="6157" name="CasellaDiTesto 18">
            <a:extLst>
              <a:ext uri="{FF2B5EF4-FFF2-40B4-BE49-F238E27FC236}">
                <a16:creationId xmlns:a16="http://schemas.microsoft.com/office/drawing/2014/main" id="{18C2D2C5-AE19-47D0-8C64-33A0A218C4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3657601"/>
            <a:ext cx="21336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2000">
                <a:latin typeface="Book Antiqua" panose="02040602050305030304" pitchFamily="18" charset="0"/>
              </a:rPr>
              <a:t> </a:t>
            </a:r>
            <a:r>
              <a:rPr lang="it-IT" altLang="en-US" sz="1800">
                <a:latin typeface="Book Antiqua" panose="02040602050305030304" pitchFamily="18" charset="0"/>
              </a:rPr>
              <a:t>dà luogo ad autofinanziamento</a:t>
            </a:r>
          </a:p>
        </p:txBody>
      </p:sp>
      <p:sp>
        <p:nvSpPr>
          <p:cNvPr id="6158" name="Segnaposto numero diapositiva 18">
            <a:extLst>
              <a:ext uri="{FF2B5EF4-FFF2-40B4-BE49-F238E27FC236}">
                <a16:creationId xmlns:a16="http://schemas.microsoft.com/office/drawing/2014/main" id="{47672374-8FA1-41E8-82CD-0057F7662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FED291F-64A7-4D47-B314-DC239930E9E8}" type="slidenum">
              <a:rPr lang="it-IT" altLang="en-US" sz="14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it-IT" altLang="en-US" sz="1400"/>
          </a:p>
        </p:txBody>
      </p:sp>
      <p:sp>
        <p:nvSpPr>
          <p:cNvPr id="6159" name="Rectangle 17">
            <a:extLst>
              <a:ext uri="{FF2B5EF4-FFF2-40B4-BE49-F238E27FC236}">
                <a16:creationId xmlns:a16="http://schemas.microsoft.com/office/drawing/2014/main" id="{FD87345C-5CB9-4F13-BCB9-260904DBC1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9063" y="4724400"/>
            <a:ext cx="1371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95250" indent="-952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ts val="1863"/>
              </a:lnSpc>
              <a:spcBef>
                <a:spcPct val="0"/>
              </a:spcBef>
              <a:spcAft>
                <a:spcPts val="1000"/>
              </a:spcAft>
            </a:pPr>
            <a:r>
              <a:rPr lang="it-IT" altLang="en-US" sz="1800">
                <a:latin typeface="Book Antiqua" panose="02040602050305030304" pitchFamily="18" charset="0"/>
              </a:rPr>
              <a:t> In senso  lato</a:t>
            </a:r>
          </a:p>
        </p:txBody>
      </p:sp>
      <p:sp>
        <p:nvSpPr>
          <p:cNvPr id="21" name="Freccia destra 20">
            <a:extLst>
              <a:ext uri="{FF2B5EF4-FFF2-40B4-BE49-F238E27FC236}">
                <a16:creationId xmlns:a16="http://schemas.microsoft.com/office/drawing/2014/main" id="{3E13B994-E29E-459D-949E-B3D14173F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2590800"/>
            <a:ext cx="685800" cy="228600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EDEDED"/>
              </a:gs>
              <a:gs pos="64999">
                <a:srgbClr val="D0D0D0"/>
              </a:gs>
              <a:gs pos="100000">
                <a:srgbClr val="BCBCBC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it-IT">
              <a:solidFill>
                <a:schemeClr val="dk1"/>
              </a:solidFill>
            </a:endParaRPr>
          </a:p>
        </p:txBody>
      </p:sp>
      <p:sp>
        <p:nvSpPr>
          <p:cNvPr id="22" name="Freccia destra 21">
            <a:extLst>
              <a:ext uri="{FF2B5EF4-FFF2-40B4-BE49-F238E27FC236}">
                <a16:creationId xmlns:a16="http://schemas.microsoft.com/office/drawing/2014/main" id="{874D8699-8B0A-46F8-B930-1C9E8B741D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3962400"/>
            <a:ext cx="685800" cy="228600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EDEDED"/>
              </a:gs>
              <a:gs pos="64999">
                <a:srgbClr val="D0D0D0"/>
              </a:gs>
              <a:gs pos="100000">
                <a:srgbClr val="BCBCBC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it-IT">
              <a:solidFill>
                <a:schemeClr val="dk1"/>
              </a:solidFill>
            </a:endParaRPr>
          </a:p>
        </p:txBody>
      </p:sp>
      <p:sp>
        <p:nvSpPr>
          <p:cNvPr id="6162" name="Rectangle 17">
            <a:extLst>
              <a:ext uri="{FF2B5EF4-FFF2-40B4-BE49-F238E27FC236}">
                <a16:creationId xmlns:a16="http://schemas.microsoft.com/office/drawing/2014/main" id="{E822FCC1-4CC3-4075-B62D-E55CBE438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1" y="5410200"/>
            <a:ext cx="1693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95250" indent="-952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ts val="1663"/>
              </a:lnSpc>
              <a:spcBef>
                <a:spcPct val="0"/>
              </a:spcBef>
              <a:spcAft>
                <a:spcPts val="1000"/>
              </a:spcAft>
            </a:pPr>
            <a:r>
              <a:rPr lang="it-IT" altLang="en-US" sz="1800">
                <a:latin typeface="Times New Roman" panose="02020603050405020304" pitchFamily="18" charset="0"/>
              </a:rPr>
              <a:t> </a:t>
            </a:r>
            <a:r>
              <a:rPr lang="it-IT" altLang="en-US" sz="1800">
                <a:latin typeface="Book Antiqua" panose="02040602050305030304" pitchFamily="18" charset="0"/>
              </a:rPr>
              <a:t>In senso stretto</a:t>
            </a:r>
          </a:p>
        </p:txBody>
      </p:sp>
      <p:sp>
        <p:nvSpPr>
          <p:cNvPr id="6163" name="CasellaDiTesto 8">
            <a:extLst>
              <a:ext uri="{FF2B5EF4-FFF2-40B4-BE49-F238E27FC236}">
                <a16:creationId xmlns:a16="http://schemas.microsoft.com/office/drawing/2014/main" id="{BC3F4301-B4B9-42F0-BABE-FECECF8DF8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4800600"/>
            <a:ext cx="2895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 Utili conseguiti al 31/12</a:t>
            </a:r>
          </a:p>
        </p:txBody>
      </p:sp>
      <p:sp>
        <p:nvSpPr>
          <p:cNvPr id="25" name="Freccia destra 24">
            <a:extLst>
              <a:ext uri="{FF2B5EF4-FFF2-40B4-BE49-F238E27FC236}">
                <a16:creationId xmlns:a16="http://schemas.microsoft.com/office/drawing/2014/main" id="{8074A82E-5E28-49DC-B722-7949AE7198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4876800"/>
            <a:ext cx="304800" cy="228600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CBFFFF"/>
              </a:gs>
              <a:gs pos="100000">
                <a:srgbClr val="B5E5E9"/>
              </a:gs>
            </a:gsLst>
            <a:lin ang="5400000"/>
          </a:gradFill>
          <a:ln w="9525">
            <a:solidFill>
              <a:srgbClr val="0000F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it-IT">
              <a:solidFill>
                <a:schemeClr val="lt1"/>
              </a:solidFill>
            </a:endParaRPr>
          </a:p>
        </p:txBody>
      </p:sp>
      <p:sp>
        <p:nvSpPr>
          <p:cNvPr id="6165" name="CasellaDiTesto 8">
            <a:extLst>
              <a:ext uri="{FF2B5EF4-FFF2-40B4-BE49-F238E27FC236}">
                <a16:creationId xmlns:a16="http://schemas.microsoft.com/office/drawing/2014/main" id="{674DBE79-8358-4906-80D4-F835FECAAF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5334000"/>
            <a:ext cx="3352800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ts val="1763"/>
              </a:lnSpc>
              <a:spcBef>
                <a:spcPct val="0"/>
              </a:spcBef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 Utili risparmiati </a:t>
            </a:r>
          </a:p>
          <a:p>
            <a:pPr>
              <a:lnSpc>
                <a:spcPts val="1763"/>
              </a:lnSpc>
              <a:spcBef>
                <a:spcPct val="0"/>
              </a:spcBef>
              <a:buNone/>
            </a:pPr>
            <a:r>
              <a:rPr lang="it-IT" altLang="en-US" sz="1600">
                <a:latin typeface="Book Antiqua" panose="02040602050305030304" pitchFamily="18" charset="0"/>
              </a:rPr>
              <a:t>(utili – dividendi da distribuire nell’esercizio successivo) </a:t>
            </a:r>
          </a:p>
        </p:txBody>
      </p:sp>
      <p:sp>
        <p:nvSpPr>
          <p:cNvPr id="27" name="Freccia destra 26">
            <a:extLst>
              <a:ext uri="{FF2B5EF4-FFF2-40B4-BE49-F238E27FC236}">
                <a16:creationId xmlns:a16="http://schemas.microsoft.com/office/drawing/2014/main" id="{24AD3B5D-6635-44FB-BFC2-4E1F6805EA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5562600"/>
            <a:ext cx="304800" cy="228600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CBFFFF"/>
              </a:gs>
              <a:gs pos="100000">
                <a:srgbClr val="B5E5E9"/>
              </a:gs>
            </a:gsLst>
            <a:lin ang="5400000"/>
          </a:gradFill>
          <a:ln w="9525">
            <a:solidFill>
              <a:srgbClr val="0000F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it-IT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asellaDiTesto 8">
            <a:extLst>
              <a:ext uri="{FF2B5EF4-FFF2-40B4-BE49-F238E27FC236}">
                <a16:creationId xmlns:a16="http://schemas.microsoft.com/office/drawing/2014/main" id="{E1810A8B-7CCA-4443-85D8-E9D795E1A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8750" y="539750"/>
            <a:ext cx="20955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 b="1">
                <a:latin typeface="Book Antiqua" panose="02040602050305030304" pitchFamily="18" charset="0"/>
              </a:rPr>
              <a:t>Incremento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 b="1">
                <a:latin typeface="Book Antiqua" panose="02040602050305030304" pitchFamily="18" charset="0"/>
              </a:rPr>
              <a:t>di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 b="1">
                <a:latin typeface="Book Antiqua" panose="02040602050305030304" pitchFamily="18" charset="0"/>
              </a:rPr>
              <a:t>investimenti</a:t>
            </a:r>
          </a:p>
        </p:txBody>
      </p:sp>
      <p:sp>
        <p:nvSpPr>
          <p:cNvPr id="7171" name="CasellaDiTesto 11">
            <a:extLst>
              <a:ext uri="{FF2B5EF4-FFF2-40B4-BE49-F238E27FC236}">
                <a16:creationId xmlns:a16="http://schemas.microsoft.com/office/drawing/2014/main" id="{34C0F13B-AB9B-40F8-9FFA-555465E37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2036764"/>
            <a:ext cx="18557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+ Cassa e/o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altri valori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attivi</a:t>
            </a:r>
          </a:p>
        </p:txBody>
      </p:sp>
      <p:sp>
        <p:nvSpPr>
          <p:cNvPr id="7172" name="CasellaDiTesto 12">
            <a:extLst>
              <a:ext uri="{FF2B5EF4-FFF2-40B4-BE49-F238E27FC236}">
                <a16:creationId xmlns:a16="http://schemas.microsoft.com/office/drawing/2014/main" id="{72678B7D-E469-4619-9E6B-6D1484FFC2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578225"/>
            <a:ext cx="1855788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+ Cassa e/o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altri valori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attivi</a:t>
            </a:r>
          </a:p>
        </p:txBody>
      </p:sp>
      <p:sp>
        <p:nvSpPr>
          <p:cNvPr id="7173" name="CasellaDiTesto 13">
            <a:extLst>
              <a:ext uri="{FF2B5EF4-FFF2-40B4-BE49-F238E27FC236}">
                <a16:creationId xmlns:a16="http://schemas.microsoft.com/office/drawing/2014/main" id="{9ED7E99F-EEF2-44AE-A283-39B2FA32EC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5360989"/>
            <a:ext cx="18557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+ Cassa e/o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altri valori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attivi</a:t>
            </a:r>
          </a:p>
        </p:txBody>
      </p:sp>
      <p:cxnSp>
        <p:nvCxnSpPr>
          <p:cNvPr id="20" name="Connettore 2 19">
            <a:extLst>
              <a:ext uri="{FF2B5EF4-FFF2-40B4-BE49-F238E27FC236}">
                <a16:creationId xmlns:a16="http://schemas.microsoft.com/office/drawing/2014/main" id="{C8FD924A-5F72-406D-9B14-AC61B4D632B9}"/>
              </a:ext>
            </a:extLst>
          </p:cNvPr>
          <p:cNvCxnSpPr/>
          <p:nvPr/>
        </p:nvCxnSpPr>
        <p:spPr>
          <a:xfrm>
            <a:off x="3524250" y="1071564"/>
            <a:ext cx="1428750" cy="15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ttore 2 21">
            <a:extLst>
              <a:ext uri="{FF2B5EF4-FFF2-40B4-BE49-F238E27FC236}">
                <a16:creationId xmlns:a16="http://schemas.microsoft.com/office/drawing/2014/main" id="{A772A58E-2D21-4554-9222-AFABB7B00226}"/>
              </a:ext>
            </a:extLst>
          </p:cNvPr>
          <p:cNvCxnSpPr/>
          <p:nvPr/>
        </p:nvCxnSpPr>
        <p:spPr>
          <a:xfrm>
            <a:off x="3429000" y="2570164"/>
            <a:ext cx="1428750" cy="15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ttore 2 22">
            <a:extLst>
              <a:ext uri="{FF2B5EF4-FFF2-40B4-BE49-F238E27FC236}">
                <a16:creationId xmlns:a16="http://schemas.microsoft.com/office/drawing/2014/main" id="{A22F379A-83FD-4588-904F-08FBF213B33F}"/>
              </a:ext>
            </a:extLst>
          </p:cNvPr>
          <p:cNvCxnSpPr/>
          <p:nvPr/>
        </p:nvCxnSpPr>
        <p:spPr>
          <a:xfrm>
            <a:off x="3429000" y="4070350"/>
            <a:ext cx="1428750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ttore 2 23">
            <a:extLst>
              <a:ext uri="{FF2B5EF4-FFF2-40B4-BE49-F238E27FC236}">
                <a16:creationId xmlns:a16="http://schemas.microsoft.com/office/drawing/2014/main" id="{061F0B2A-6510-4196-BBAB-D21EEB07FC4E}"/>
              </a:ext>
            </a:extLst>
          </p:cNvPr>
          <p:cNvCxnSpPr/>
          <p:nvPr/>
        </p:nvCxnSpPr>
        <p:spPr>
          <a:xfrm>
            <a:off x="3429000" y="5838825"/>
            <a:ext cx="1428750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8" name="CasellaDiTesto 25">
            <a:extLst>
              <a:ext uri="{FF2B5EF4-FFF2-40B4-BE49-F238E27FC236}">
                <a16:creationId xmlns:a16="http://schemas.microsoft.com/office/drawing/2014/main" id="{6B43A2FA-F65A-438F-B2F1-B5392E77C8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0" y="863601"/>
            <a:ext cx="20955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200">
                <a:latin typeface="Book Antiqua" panose="02040602050305030304" pitchFamily="18" charset="0"/>
              </a:rPr>
              <a:t>PER EFFETTO DI</a:t>
            </a:r>
          </a:p>
        </p:txBody>
      </p:sp>
      <p:sp>
        <p:nvSpPr>
          <p:cNvPr id="7179" name="CasellaDiTesto 29">
            <a:extLst>
              <a:ext uri="{FF2B5EF4-FFF2-40B4-BE49-F238E27FC236}">
                <a16:creationId xmlns:a16="http://schemas.microsoft.com/office/drawing/2014/main" id="{5E37C8F0-F25A-4440-B21B-17FCAADFDE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3788" y="517526"/>
            <a:ext cx="24304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 b="1">
                <a:latin typeface="Book Antiqua" panose="02040602050305030304" pitchFamily="18" charset="0"/>
              </a:rPr>
              <a:t>Incremento delle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 b="1">
                <a:latin typeface="Book Antiqua" panose="02040602050305030304" pitchFamily="18" charset="0"/>
              </a:rPr>
              <a:t>fonti di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 b="1">
                <a:latin typeface="Book Antiqua" panose="02040602050305030304" pitchFamily="18" charset="0"/>
              </a:rPr>
              <a:t>finanziamento</a:t>
            </a:r>
          </a:p>
        </p:txBody>
      </p:sp>
      <p:sp>
        <p:nvSpPr>
          <p:cNvPr id="7180" name="CasellaDiTesto 30">
            <a:extLst>
              <a:ext uri="{FF2B5EF4-FFF2-40B4-BE49-F238E27FC236}">
                <a16:creationId xmlns:a16="http://schemas.microsoft.com/office/drawing/2014/main" id="{7D5119F2-8408-4AE0-BBBA-FA87173879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6314" y="2046288"/>
            <a:ext cx="26431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Aumento di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Capitale sociale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(Finanz.nti di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origine esterna)</a:t>
            </a:r>
          </a:p>
        </p:txBody>
      </p:sp>
      <p:sp>
        <p:nvSpPr>
          <p:cNvPr id="7181" name="CasellaDiTesto 31">
            <a:extLst>
              <a:ext uri="{FF2B5EF4-FFF2-40B4-BE49-F238E27FC236}">
                <a16:creationId xmlns:a16="http://schemas.microsoft.com/office/drawing/2014/main" id="{5A96791B-497A-4CFE-84D6-7B49BB93CF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9688" y="3586163"/>
            <a:ext cx="22145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Aumento di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Debiti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(Finanz.nti di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origine esterna)</a:t>
            </a:r>
          </a:p>
        </p:txBody>
      </p:sp>
      <p:sp>
        <p:nvSpPr>
          <p:cNvPr id="7182" name="CasellaDiTesto 32">
            <a:extLst>
              <a:ext uri="{FF2B5EF4-FFF2-40B4-BE49-F238E27FC236}">
                <a16:creationId xmlns:a16="http://schemas.microsoft.com/office/drawing/2014/main" id="{B5763614-A028-435C-BAD6-8F2A371038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8250" y="5360988"/>
            <a:ext cx="2571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Ricavi ( o anche di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Utile d’esercizio)</a:t>
            </a:r>
            <a:endParaRPr lang="it-IT" altLang="en-US" sz="1800" b="1">
              <a:latin typeface="Book Antiqua" panose="02040602050305030304" pitchFamily="18" charset="0"/>
            </a:endParaRPr>
          </a:p>
        </p:txBody>
      </p:sp>
      <p:cxnSp>
        <p:nvCxnSpPr>
          <p:cNvPr id="35" name="Connettore 2 34">
            <a:extLst>
              <a:ext uri="{FF2B5EF4-FFF2-40B4-BE49-F238E27FC236}">
                <a16:creationId xmlns:a16="http://schemas.microsoft.com/office/drawing/2014/main" id="{B4CE4DC0-3D36-43FE-9328-8F15FC53D559}"/>
              </a:ext>
            </a:extLst>
          </p:cNvPr>
          <p:cNvCxnSpPr/>
          <p:nvPr/>
        </p:nvCxnSpPr>
        <p:spPr>
          <a:xfrm>
            <a:off x="7383463" y="990600"/>
            <a:ext cx="857250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ttore 2 35">
            <a:extLst>
              <a:ext uri="{FF2B5EF4-FFF2-40B4-BE49-F238E27FC236}">
                <a16:creationId xmlns:a16="http://schemas.microsoft.com/office/drawing/2014/main" id="{DBB6564A-7A02-4009-8AF8-89D9BC5A37DB}"/>
              </a:ext>
            </a:extLst>
          </p:cNvPr>
          <p:cNvCxnSpPr/>
          <p:nvPr/>
        </p:nvCxnSpPr>
        <p:spPr>
          <a:xfrm>
            <a:off x="7383463" y="2624139"/>
            <a:ext cx="857250" cy="15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ttore 2 36">
            <a:extLst>
              <a:ext uri="{FF2B5EF4-FFF2-40B4-BE49-F238E27FC236}">
                <a16:creationId xmlns:a16="http://schemas.microsoft.com/office/drawing/2014/main" id="{B4D35A01-F934-4F17-AA59-279D5F8919B3}"/>
              </a:ext>
            </a:extLst>
          </p:cNvPr>
          <p:cNvCxnSpPr/>
          <p:nvPr/>
        </p:nvCxnSpPr>
        <p:spPr>
          <a:xfrm>
            <a:off x="7383463" y="4178300"/>
            <a:ext cx="857250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ttore 2 37">
            <a:extLst>
              <a:ext uri="{FF2B5EF4-FFF2-40B4-BE49-F238E27FC236}">
                <a16:creationId xmlns:a16="http://schemas.microsoft.com/office/drawing/2014/main" id="{E153955C-1A86-4D01-B551-8C8873416A6B}"/>
              </a:ext>
            </a:extLst>
          </p:cNvPr>
          <p:cNvCxnSpPr/>
          <p:nvPr/>
        </p:nvCxnSpPr>
        <p:spPr>
          <a:xfrm>
            <a:off x="7524750" y="5838825"/>
            <a:ext cx="857250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87" name="CasellaDiTesto 38">
            <a:extLst>
              <a:ext uri="{FF2B5EF4-FFF2-40B4-BE49-F238E27FC236}">
                <a16:creationId xmlns:a16="http://schemas.microsoft.com/office/drawing/2014/main" id="{F85527DC-8816-486B-9549-7D2DC2BE34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26464" y="642938"/>
            <a:ext cx="2141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 b="1">
                <a:latin typeface="Book Antiqua" panose="02040602050305030304" pitchFamily="18" charset="0"/>
              </a:rPr>
              <a:t>Spiegazione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 b="1">
                <a:latin typeface="Book Antiqua" panose="02040602050305030304" pitchFamily="18" charset="0"/>
              </a:rPr>
              <a:t>del fenomeno</a:t>
            </a:r>
          </a:p>
        </p:txBody>
      </p:sp>
      <p:sp>
        <p:nvSpPr>
          <p:cNvPr id="7188" name="CasellaDiTesto 39">
            <a:extLst>
              <a:ext uri="{FF2B5EF4-FFF2-40B4-BE49-F238E27FC236}">
                <a16:creationId xmlns:a16="http://schemas.microsoft.com/office/drawing/2014/main" id="{9D252E64-452C-4E27-98A5-FD03F85540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86750" y="2197101"/>
            <a:ext cx="25717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Non è dovuto  ad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autof.nto</a:t>
            </a:r>
          </a:p>
        </p:txBody>
      </p:sp>
      <p:sp>
        <p:nvSpPr>
          <p:cNvPr id="7189" name="CasellaDiTesto 40">
            <a:extLst>
              <a:ext uri="{FF2B5EF4-FFF2-40B4-BE49-F238E27FC236}">
                <a16:creationId xmlns:a16="http://schemas.microsoft.com/office/drawing/2014/main" id="{DE35C3B9-873A-40B3-A553-94711437D9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35964" y="3914776"/>
            <a:ext cx="21415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Non è dovuto ad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autof.nto</a:t>
            </a:r>
          </a:p>
        </p:txBody>
      </p:sp>
      <p:sp>
        <p:nvSpPr>
          <p:cNvPr id="7190" name="CasellaDiTesto 41">
            <a:extLst>
              <a:ext uri="{FF2B5EF4-FFF2-40B4-BE49-F238E27FC236}">
                <a16:creationId xmlns:a16="http://schemas.microsoft.com/office/drawing/2014/main" id="{23221733-0146-44FE-851A-B00C840454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10564" y="5622926"/>
            <a:ext cx="23574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 b="1">
                <a:latin typeface="Book Antiqua" panose="02040602050305030304" pitchFamily="18" charset="0"/>
              </a:rPr>
              <a:t>È dovuto ad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 b="1">
                <a:latin typeface="Book Antiqua" panose="02040602050305030304" pitchFamily="18" charset="0"/>
              </a:rPr>
              <a:t>autof.nto</a:t>
            </a:r>
          </a:p>
        </p:txBody>
      </p:sp>
      <p:sp>
        <p:nvSpPr>
          <p:cNvPr id="7191" name="CasellaDiTesto 42">
            <a:extLst>
              <a:ext uri="{FF2B5EF4-FFF2-40B4-BE49-F238E27FC236}">
                <a16:creationId xmlns:a16="http://schemas.microsoft.com/office/drawing/2014/main" id="{6CA871E2-A51A-4EF1-8593-F6939C92B7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7251" y="6172200"/>
            <a:ext cx="45958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1800" b="1">
                <a:latin typeface="Book Antiqua" panose="02040602050305030304" pitchFamily="18" charset="0"/>
              </a:rPr>
              <a:t>(Risorse di origine interna)</a:t>
            </a:r>
          </a:p>
        </p:txBody>
      </p:sp>
      <p:sp>
        <p:nvSpPr>
          <p:cNvPr id="7192" name="CasellaDiTesto 45">
            <a:extLst>
              <a:ext uri="{FF2B5EF4-FFF2-40B4-BE49-F238E27FC236}">
                <a16:creationId xmlns:a16="http://schemas.microsoft.com/office/drawing/2014/main" id="{24947041-5E32-44B6-92BD-3885F0CE9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0" y="2357439"/>
            <a:ext cx="20955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200">
                <a:latin typeface="Book Antiqua" panose="02040602050305030304" pitchFamily="18" charset="0"/>
              </a:rPr>
              <a:t>PER EFFETTO DI</a:t>
            </a:r>
          </a:p>
        </p:txBody>
      </p:sp>
      <p:sp>
        <p:nvSpPr>
          <p:cNvPr id="7193" name="CasellaDiTesto 46">
            <a:extLst>
              <a:ext uri="{FF2B5EF4-FFF2-40B4-BE49-F238E27FC236}">
                <a16:creationId xmlns:a16="http://schemas.microsoft.com/office/drawing/2014/main" id="{0A73A047-4658-4DBE-9D16-CDE394E187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0" y="3865563"/>
            <a:ext cx="20955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200">
                <a:latin typeface="Book Antiqua" panose="02040602050305030304" pitchFamily="18" charset="0"/>
              </a:rPr>
              <a:t>PER EFFETTO DI</a:t>
            </a:r>
          </a:p>
        </p:txBody>
      </p:sp>
      <p:sp>
        <p:nvSpPr>
          <p:cNvPr id="7194" name="CasellaDiTesto 47">
            <a:extLst>
              <a:ext uri="{FF2B5EF4-FFF2-40B4-BE49-F238E27FC236}">
                <a16:creationId xmlns:a16="http://schemas.microsoft.com/office/drawing/2014/main" id="{AEEE1C6F-0DF0-4B96-A5F6-DFA4444417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0" y="5632451"/>
            <a:ext cx="20955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200">
                <a:latin typeface="Book Antiqua" panose="02040602050305030304" pitchFamily="18" charset="0"/>
              </a:rPr>
              <a:t>PER EFFETTO DI</a:t>
            </a:r>
          </a:p>
        </p:txBody>
      </p:sp>
      <p:sp>
        <p:nvSpPr>
          <p:cNvPr id="7195" name="Segnaposto numero diapositiva 30">
            <a:extLst>
              <a:ext uri="{FF2B5EF4-FFF2-40B4-BE49-F238E27FC236}">
                <a16:creationId xmlns:a16="http://schemas.microsoft.com/office/drawing/2014/main" id="{9496104E-B5D0-4596-B6F9-2BDCC0075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7F10321-AB53-45C3-9EC3-F47622D73DA0}" type="slidenum">
              <a:rPr lang="it-IT" altLang="en-US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it-IT" altLang="en-US" sz="1400"/>
          </a:p>
        </p:txBody>
      </p:sp>
      <p:sp>
        <p:nvSpPr>
          <p:cNvPr id="32" name="Rettangolo 31">
            <a:extLst>
              <a:ext uri="{FF2B5EF4-FFF2-40B4-BE49-F238E27FC236}">
                <a16:creationId xmlns:a16="http://schemas.microsoft.com/office/drawing/2014/main" id="{405CE5B3-8F28-4E6B-A220-3EDCB6A125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457200"/>
            <a:ext cx="8915400" cy="1066800"/>
          </a:xfrm>
          <a:prstGeom prst="rect">
            <a:avLst/>
          </a:prstGeom>
          <a:gradFill rotWithShape="1">
            <a:gsLst>
              <a:gs pos="0">
                <a:srgbClr val="E8E8FA">
                  <a:alpha val="20999"/>
                </a:srgbClr>
              </a:gs>
              <a:gs pos="64999">
                <a:srgbClr val="C3C3EF">
                  <a:alpha val="20999"/>
                </a:srgbClr>
              </a:gs>
              <a:gs pos="100000">
                <a:srgbClr val="A8A8EA">
                  <a:alpha val="20999"/>
                </a:srgbClr>
              </a:gs>
            </a:gsLst>
            <a:lin ang="5400000" scaled="1"/>
          </a:gradFill>
          <a:ln w="9525">
            <a:solidFill>
              <a:srgbClr val="2F2F98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it-IT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asellaDiTesto 25">
            <a:extLst>
              <a:ext uri="{FF2B5EF4-FFF2-40B4-BE49-F238E27FC236}">
                <a16:creationId xmlns:a16="http://schemas.microsoft.com/office/drawing/2014/main" id="{ADB2C23A-1AD4-4D12-8374-4A4108AE9E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2743200"/>
            <a:ext cx="3333750" cy="197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600">
                <a:latin typeface="Book Antiqua" panose="02040602050305030304" pitchFamily="18" charset="0"/>
              </a:rPr>
              <a:t>Autofinanziamento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Capitale di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origine interna: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it-IT" altLang="en-US" sz="1800">
              <a:latin typeface="Book Antiqua" panose="0204060205030503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it-IT" altLang="en-US" sz="1800">
              <a:latin typeface="Book Antiqua" panose="0204060205030503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600" b="1">
                <a:latin typeface="Book Antiqua" panose="02040602050305030304" pitchFamily="18" charset="0"/>
              </a:rPr>
              <a:t>CARATTERISTICHE</a:t>
            </a:r>
          </a:p>
        </p:txBody>
      </p:sp>
      <p:sp>
        <p:nvSpPr>
          <p:cNvPr id="9219" name="AutoShape 14">
            <a:extLst>
              <a:ext uri="{FF2B5EF4-FFF2-40B4-BE49-F238E27FC236}">
                <a16:creationId xmlns:a16="http://schemas.microsoft.com/office/drawing/2014/main" id="{B97CAD6E-4DE3-4BFF-93D3-E4A6736A1D90}"/>
              </a:ext>
            </a:extLst>
          </p:cNvPr>
          <p:cNvSpPr>
            <a:spLocks/>
          </p:cNvSpPr>
          <p:nvPr/>
        </p:nvSpPr>
        <p:spPr bwMode="auto">
          <a:xfrm>
            <a:off x="4343400" y="1066800"/>
            <a:ext cx="609600" cy="5029200"/>
          </a:xfrm>
          <a:prstGeom prst="leftBrace">
            <a:avLst>
              <a:gd name="adj1" fmla="val 102934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Calibri" panose="020F0502020204030204" pitchFamily="34" charset="0"/>
            </a:endParaRPr>
          </a:p>
        </p:txBody>
      </p:sp>
      <p:sp>
        <p:nvSpPr>
          <p:cNvPr id="9220" name="CasellaDiTesto 29">
            <a:extLst>
              <a:ext uri="{FF2B5EF4-FFF2-40B4-BE49-F238E27FC236}">
                <a16:creationId xmlns:a16="http://schemas.microsoft.com/office/drawing/2014/main" id="{D161B118-4B0E-44EB-A4B7-25A7ED23BC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3938" y="1447801"/>
            <a:ext cx="49196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it-IT" altLang="en-US" sz="1800">
                <a:latin typeface="Book Antiqua" panose="02040602050305030304" pitchFamily="18" charset="0"/>
              </a:rPr>
              <a:t>  </a:t>
            </a:r>
            <a:r>
              <a:rPr lang="it-IT" altLang="en-US" sz="1800" b="1">
                <a:latin typeface="Book Antiqua" panose="02040602050305030304" pitchFamily="18" charset="0"/>
              </a:rPr>
              <a:t>E’ un fenomeno di natura economica </a:t>
            </a:r>
            <a:r>
              <a:rPr lang="it-IT" altLang="en-US" sz="1800">
                <a:latin typeface="Book Antiqua" panose="02040602050305030304" pitchFamily="18" charset="0"/>
              </a:rPr>
              <a:t>in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    quanto deriva dall’eccedenza di ricavi sui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    costi di periodo.</a:t>
            </a:r>
          </a:p>
        </p:txBody>
      </p:sp>
      <p:sp>
        <p:nvSpPr>
          <p:cNvPr id="9221" name="CasellaDiTesto 30">
            <a:extLst>
              <a:ext uri="{FF2B5EF4-FFF2-40B4-BE49-F238E27FC236}">
                <a16:creationId xmlns:a16="http://schemas.microsoft.com/office/drawing/2014/main" id="{335718A8-6D3A-4B09-B316-A80D20192D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4800601"/>
            <a:ext cx="4953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it-IT" altLang="en-US" sz="1800">
                <a:latin typeface="Book Antiqua" panose="02040602050305030304" pitchFamily="18" charset="0"/>
              </a:rPr>
              <a:t>  </a:t>
            </a:r>
            <a:r>
              <a:rPr lang="it-IT" altLang="en-US" sz="1800" b="1">
                <a:latin typeface="Book Antiqua" panose="02040602050305030304" pitchFamily="18" charset="0"/>
              </a:rPr>
              <a:t>E’ un fenomeno continuo, </a:t>
            </a:r>
            <a:r>
              <a:rPr lang="it-IT" altLang="en-US" sz="1800">
                <a:latin typeface="Book Antiqua" panose="02040602050305030304" pitchFamily="18" charset="0"/>
              </a:rPr>
              <a:t>incessante,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    perché aumenta e  si consolida ogni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    qual volta i ricavi superano i costi.</a:t>
            </a:r>
          </a:p>
        </p:txBody>
      </p:sp>
      <p:sp>
        <p:nvSpPr>
          <p:cNvPr id="9222" name="CasellaDiTesto 31">
            <a:extLst>
              <a:ext uri="{FF2B5EF4-FFF2-40B4-BE49-F238E27FC236}">
                <a16:creationId xmlns:a16="http://schemas.microsoft.com/office/drawing/2014/main" id="{81FA7AB6-9E48-42BB-A349-F8B85A14A5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1" y="2743201"/>
            <a:ext cx="6215063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it-IT" altLang="en-US" sz="1800">
                <a:latin typeface="Book Antiqua" panose="02040602050305030304" pitchFamily="18" charset="0"/>
              </a:rPr>
              <a:t>  </a:t>
            </a:r>
            <a:r>
              <a:rPr lang="it-IT" altLang="en-US" sz="1800" b="1">
                <a:latin typeface="Book Antiqua" panose="02040602050305030304" pitchFamily="18" charset="0"/>
              </a:rPr>
              <a:t>Presenta risvolti di natura finanziaria </a:t>
            </a:r>
            <a:r>
              <a:rPr lang="it-IT" altLang="en-US" sz="1800">
                <a:latin typeface="Book Antiqua" panose="02040602050305030304" pitchFamily="18" charset="0"/>
              </a:rPr>
              <a:t>in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    quanto i valori corrispondenti all’Autof.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    alimentano nuovi investimenti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    evitando così di ricorrere a nuovi debiti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1800">
                <a:latin typeface="Book Antiqua" panose="02040602050305030304" pitchFamily="18" charset="0"/>
              </a:rPr>
              <a:t>    e/o aumenti di  Capitale Sociale.</a:t>
            </a:r>
          </a:p>
        </p:txBody>
      </p:sp>
      <p:sp>
        <p:nvSpPr>
          <p:cNvPr id="9223" name="Segnaposto numero diapositiva 22">
            <a:extLst>
              <a:ext uri="{FF2B5EF4-FFF2-40B4-BE49-F238E27FC236}">
                <a16:creationId xmlns:a16="http://schemas.microsoft.com/office/drawing/2014/main" id="{EF7C613B-9CE3-44BB-B454-0432308DD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FCD6EE7-5232-415F-A8FD-FB6E0ED67B10}" type="slidenum">
              <a:rPr lang="it-IT" altLang="en-US" sz="140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it-IT" altLang="en-US" sz="1400"/>
          </a:p>
        </p:txBody>
      </p:sp>
      <p:sp>
        <p:nvSpPr>
          <p:cNvPr id="9224" name="Rectangle 4">
            <a:extLst>
              <a:ext uri="{FF2B5EF4-FFF2-40B4-BE49-F238E27FC236}">
                <a16:creationId xmlns:a16="http://schemas.microsoft.com/office/drawing/2014/main" id="{B33BFB6C-65D8-4846-B009-2856C4FDFE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15889"/>
            <a:ext cx="91440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2400">
                <a:solidFill>
                  <a:schemeClr val="tx2"/>
                </a:solidFill>
                <a:latin typeface="Times New Roman" panose="02020603050405020304" pitchFamily="18" charset="0"/>
              </a:rPr>
              <a:t>Caratteristiche dell’autofinanziamento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 descr="10%">
            <a:extLst>
              <a:ext uri="{FF2B5EF4-FFF2-40B4-BE49-F238E27FC236}">
                <a16:creationId xmlns:a16="http://schemas.microsoft.com/office/drawing/2014/main" id="{4E883535-08D9-4EBC-AB20-1850544C1A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6138" y="2708275"/>
            <a:ext cx="2087562" cy="252095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2B1F2A4F-C529-4686-8D38-DDB78EAD3E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115889"/>
            <a:ext cx="9144000" cy="504825"/>
          </a:xfrm>
        </p:spPr>
        <p:txBody>
          <a:bodyPr/>
          <a:lstStyle/>
          <a:p>
            <a:pPr eaLnBrk="1" hangingPunct="1"/>
            <a:r>
              <a:rPr lang="it-IT" altLang="en-US" sz="24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Componenti dell’autofinanziamento: approccio semplificato</a:t>
            </a:r>
          </a:p>
        </p:txBody>
      </p:sp>
      <p:sp>
        <p:nvSpPr>
          <p:cNvPr id="10244" name="Text Box 6">
            <a:extLst>
              <a:ext uri="{FF2B5EF4-FFF2-40B4-BE49-F238E27FC236}">
                <a16:creationId xmlns:a16="http://schemas.microsoft.com/office/drawing/2014/main" id="{28A19406-8921-409C-B55E-4D8C64A181B1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694532" y="4509294"/>
            <a:ext cx="2016125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it-IT" altLang="en-US" sz="1600">
                <a:latin typeface="Times New Roman" panose="02020603050405020304" pitchFamily="18" charset="0"/>
              </a:rPr>
              <a:t>Capit. autogenerato</a:t>
            </a:r>
          </a:p>
        </p:txBody>
      </p:sp>
      <p:sp>
        <p:nvSpPr>
          <p:cNvPr id="10245" name="Text Box 7">
            <a:extLst>
              <a:ext uri="{FF2B5EF4-FFF2-40B4-BE49-F238E27FC236}">
                <a16:creationId xmlns:a16="http://schemas.microsoft.com/office/drawing/2014/main" id="{BEE41C19-E2BA-41EC-A703-984A0FE9ACD9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9599613" y="3763963"/>
            <a:ext cx="1584325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it-IT" altLang="en-US" sz="1600">
                <a:latin typeface="Times New Roman" panose="02020603050405020304" pitchFamily="18" charset="0"/>
              </a:rPr>
              <a:t>Area autof. temporaneo</a:t>
            </a:r>
          </a:p>
        </p:txBody>
      </p:sp>
      <p:sp>
        <p:nvSpPr>
          <p:cNvPr id="10246" name="Text Box 8">
            <a:extLst>
              <a:ext uri="{FF2B5EF4-FFF2-40B4-BE49-F238E27FC236}">
                <a16:creationId xmlns:a16="http://schemas.microsoft.com/office/drawing/2014/main" id="{986DCB38-8AE5-4825-854C-D182AC09646F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9779794" y="5023644"/>
            <a:ext cx="1223962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it-IT" altLang="en-US" sz="1600">
                <a:latin typeface="Times New Roman" panose="02020603050405020304" pitchFamily="18" charset="0"/>
              </a:rPr>
              <a:t>Area autof. durevole</a:t>
            </a:r>
          </a:p>
        </p:txBody>
      </p:sp>
      <p:graphicFrame>
        <p:nvGraphicFramePr>
          <p:cNvPr id="6289" name="Group 145">
            <a:extLst>
              <a:ext uri="{FF2B5EF4-FFF2-40B4-BE49-F238E27FC236}">
                <a16:creationId xmlns:a16="http://schemas.microsoft.com/office/drawing/2014/main" id="{43563EE7-CFE6-47F8-9EF4-7F933EEF9A12}"/>
              </a:ext>
            </a:extLst>
          </p:cNvPr>
          <p:cNvGraphicFramePr>
            <a:graphicFrameLocks noGrp="1"/>
          </p:cNvGraphicFramePr>
          <p:nvPr>
            <p:ph type="tbl" idx="1"/>
          </p:nvPr>
        </p:nvGraphicFramePr>
        <p:xfrm>
          <a:off x="2135188" y="692151"/>
          <a:ext cx="7848600" cy="5116531"/>
        </p:xfrm>
        <a:graphic>
          <a:graphicData uri="http://schemas.openxmlformats.org/drawingml/2006/table">
            <a:tbl>
              <a:tblPr/>
              <a:tblGrid>
                <a:gridCol w="25098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9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96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0851"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7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Struttura rielaborata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7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del reddito di periodo</a:t>
                      </a:r>
                    </a:p>
                  </a:txBody>
                  <a:tcPr marT="45612" marB="456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</a:txBody>
                  <a:tcPr marT="45612" marB="456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300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7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Costi di competenza</a:t>
                      </a:r>
                    </a:p>
                  </a:txBody>
                  <a:tcPr marL="90000" marR="90000" marT="46690" marB="466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7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Ricavi di competenza</a:t>
                      </a:r>
                    </a:p>
                  </a:txBody>
                  <a:tcPr marL="90000" marR="90000" marT="46690" marB="466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</a:txBody>
                  <a:tcPr marT="45612" marB="456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3762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Consumi ffs. per realizzare la prod. venduta € 30.000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Acquisti, stipendi, altri costi (Fitti passivi, Energia elettr., Telefono, ecc.)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C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1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€ 31.000</a:t>
                      </a:r>
                    </a:p>
                  </a:txBody>
                  <a:tcPr marL="90000" marR="90000" marT="46690" marB="4669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Flussi di ricavi, corrispondenti ai Cffs., da reimpiegare immediatamente per acquisire di nuovo tali fattori, necessari per continuare l’attività produttiva.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Non danno luogo ad autofinanziam.</a:t>
                      </a:r>
                    </a:p>
                  </a:txBody>
                  <a:tcPr marL="90000" marR="90000" marT="46690" marB="466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09337"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Utile di periodo 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€ 1.000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Nuova ricchezza prodotta che riesce dall’economia dell’impresa con la distribuzione dei dividendi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en-US" sz="13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</a:txBody>
                  <a:tcPr marL="90000" marR="90000" marT="46690" marB="466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569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Nuova ricchezza prodotta che rimane stabilmente nell’economia dell’impresa perché non distribuita ma collocata nelle riserve</a:t>
                      </a:r>
                    </a:p>
                  </a:txBody>
                  <a:tcPr marL="90000" marR="90000" marT="46690" marB="466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271" name="AutoShape 55">
            <a:extLst>
              <a:ext uri="{FF2B5EF4-FFF2-40B4-BE49-F238E27FC236}">
                <a16:creationId xmlns:a16="http://schemas.microsoft.com/office/drawing/2014/main" id="{58642F93-D5E5-4BB1-BCB8-DFCC7C0F7996}"/>
              </a:ext>
            </a:extLst>
          </p:cNvPr>
          <p:cNvSpPr>
            <a:spLocks/>
          </p:cNvSpPr>
          <p:nvPr/>
        </p:nvSpPr>
        <p:spPr bwMode="auto">
          <a:xfrm>
            <a:off x="1919288" y="3284538"/>
            <a:ext cx="215900" cy="2520950"/>
          </a:xfrm>
          <a:prstGeom prst="leftBrace">
            <a:avLst>
              <a:gd name="adj1" fmla="val 97304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0272" name="Line 56">
            <a:extLst>
              <a:ext uri="{FF2B5EF4-FFF2-40B4-BE49-F238E27FC236}">
                <a16:creationId xmlns:a16="http://schemas.microsoft.com/office/drawing/2014/main" id="{0F8A2DF2-AAB8-4B49-AD2C-6D23B61F8B77}"/>
              </a:ext>
            </a:extLst>
          </p:cNvPr>
          <p:cNvSpPr>
            <a:spLocks noChangeShapeType="1"/>
          </p:cNvSpPr>
          <p:nvPr/>
        </p:nvSpPr>
        <p:spPr bwMode="auto">
          <a:xfrm>
            <a:off x="1847850" y="3284538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273" name="Line 57">
            <a:extLst>
              <a:ext uri="{FF2B5EF4-FFF2-40B4-BE49-F238E27FC236}">
                <a16:creationId xmlns:a16="http://schemas.microsoft.com/office/drawing/2014/main" id="{6A073D47-3C1B-403A-8246-2E6F22DE178E}"/>
              </a:ext>
            </a:extLst>
          </p:cNvPr>
          <p:cNvSpPr>
            <a:spLocks noChangeShapeType="1"/>
          </p:cNvSpPr>
          <p:nvPr/>
        </p:nvSpPr>
        <p:spPr bwMode="auto">
          <a:xfrm>
            <a:off x="1847850" y="4797425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274" name="Text Box 58">
            <a:extLst>
              <a:ext uri="{FF2B5EF4-FFF2-40B4-BE49-F238E27FC236}">
                <a16:creationId xmlns:a16="http://schemas.microsoft.com/office/drawing/2014/main" id="{951FF1D0-3386-45E6-AD39-01B3142613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5949950"/>
            <a:ext cx="30241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en-US" sz="1200">
                <a:latin typeface="Times New Roman" panose="02020603050405020304" pitchFamily="18" charset="0"/>
              </a:rPr>
              <a:t>Utile destinato a dividendo (€ 700)</a:t>
            </a:r>
          </a:p>
        </p:txBody>
      </p:sp>
      <p:sp>
        <p:nvSpPr>
          <p:cNvPr id="10275" name="Text Box 59">
            <a:extLst>
              <a:ext uri="{FF2B5EF4-FFF2-40B4-BE49-F238E27FC236}">
                <a16:creationId xmlns:a16="http://schemas.microsoft.com/office/drawing/2014/main" id="{F317B853-AA12-48E9-A8FE-E6722A989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6165850"/>
            <a:ext cx="30241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en-US" sz="1200">
                <a:latin typeface="Times New Roman" panose="02020603050405020304" pitchFamily="18" charset="0"/>
              </a:rPr>
              <a:t>Utile destinato a riserva (€ 300)</a:t>
            </a:r>
          </a:p>
        </p:txBody>
      </p:sp>
      <p:sp>
        <p:nvSpPr>
          <p:cNvPr id="10276" name="Text Box 60">
            <a:extLst>
              <a:ext uri="{FF2B5EF4-FFF2-40B4-BE49-F238E27FC236}">
                <a16:creationId xmlns:a16="http://schemas.microsoft.com/office/drawing/2014/main" id="{F515AB95-7576-41BB-8EFA-3E128B4C8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9" y="5084763"/>
            <a:ext cx="2873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0277" name="Text Box 62">
            <a:extLst>
              <a:ext uri="{FF2B5EF4-FFF2-40B4-BE49-F238E27FC236}">
                <a16:creationId xmlns:a16="http://schemas.microsoft.com/office/drawing/2014/main" id="{8E14A43C-25F4-4278-AEBD-9681007484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6938" y="3933826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0278" name="AutoShape 64">
            <a:extLst>
              <a:ext uri="{FF2B5EF4-FFF2-40B4-BE49-F238E27FC236}">
                <a16:creationId xmlns:a16="http://schemas.microsoft.com/office/drawing/2014/main" id="{46D92CF1-8167-49B7-BFC4-B2D634FB5FFD}"/>
              </a:ext>
            </a:extLst>
          </p:cNvPr>
          <p:cNvSpPr>
            <a:spLocks/>
          </p:cNvSpPr>
          <p:nvPr/>
        </p:nvSpPr>
        <p:spPr bwMode="auto">
          <a:xfrm>
            <a:off x="10056814" y="4797426"/>
            <a:ext cx="71437" cy="1008063"/>
          </a:xfrm>
          <a:prstGeom prst="rightBrace">
            <a:avLst>
              <a:gd name="adj1" fmla="val 11759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0279" name="AutoShape 65">
            <a:extLst>
              <a:ext uri="{FF2B5EF4-FFF2-40B4-BE49-F238E27FC236}">
                <a16:creationId xmlns:a16="http://schemas.microsoft.com/office/drawing/2014/main" id="{6F96B1F7-4A27-4D6C-B738-6875D2403DFC}"/>
              </a:ext>
            </a:extLst>
          </p:cNvPr>
          <p:cNvSpPr>
            <a:spLocks/>
          </p:cNvSpPr>
          <p:nvPr/>
        </p:nvSpPr>
        <p:spPr bwMode="auto">
          <a:xfrm>
            <a:off x="10056814" y="3284539"/>
            <a:ext cx="142875" cy="1512887"/>
          </a:xfrm>
          <a:prstGeom prst="rightBrace">
            <a:avLst>
              <a:gd name="adj1" fmla="val 8824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0280" name="Line 66">
            <a:extLst>
              <a:ext uri="{FF2B5EF4-FFF2-40B4-BE49-F238E27FC236}">
                <a16:creationId xmlns:a16="http://schemas.microsoft.com/office/drawing/2014/main" id="{076040BC-53BB-4248-A8E7-5A4E8BA62C68}"/>
              </a:ext>
            </a:extLst>
          </p:cNvPr>
          <p:cNvSpPr>
            <a:spLocks noChangeShapeType="1"/>
          </p:cNvSpPr>
          <p:nvPr/>
        </p:nvSpPr>
        <p:spPr bwMode="auto">
          <a:xfrm>
            <a:off x="4656138" y="4797425"/>
            <a:ext cx="208756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cxnSp>
        <p:nvCxnSpPr>
          <p:cNvPr id="10281" name="AutoShape 128">
            <a:extLst>
              <a:ext uri="{FF2B5EF4-FFF2-40B4-BE49-F238E27FC236}">
                <a16:creationId xmlns:a16="http://schemas.microsoft.com/office/drawing/2014/main" id="{1C80081F-1896-4F4C-8D1A-E26D6F591AA8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>
            <a:off x="2135188" y="4017963"/>
            <a:ext cx="112712" cy="2076450"/>
          </a:xfrm>
          <a:prstGeom prst="curvedConnector3">
            <a:avLst>
              <a:gd name="adj1" fmla="val 302815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82" name="AutoShape 147">
            <a:extLst>
              <a:ext uri="{FF2B5EF4-FFF2-40B4-BE49-F238E27FC236}">
                <a16:creationId xmlns:a16="http://schemas.microsoft.com/office/drawing/2014/main" id="{4B96A546-2307-4071-A86B-B509A766CECE}"/>
              </a:ext>
            </a:extLst>
          </p:cNvPr>
          <p:cNvCxnSpPr>
            <a:cxnSpLocks noChangeShapeType="1"/>
            <a:stCxn id="10275" idx="1"/>
            <a:endCxn id="10276" idx="1"/>
          </p:cNvCxnSpPr>
          <p:nvPr/>
        </p:nvCxnSpPr>
        <p:spPr bwMode="auto">
          <a:xfrm rot="10800000">
            <a:off x="2135188" y="5268913"/>
            <a:ext cx="144462" cy="1035050"/>
          </a:xfrm>
          <a:prstGeom prst="curvedConnector3">
            <a:avLst>
              <a:gd name="adj1" fmla="val 258241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83" name="Line 148">
            <a:extLst>
              <a:ext uri="{FF2B5EF4-FFF2-40B4-BE49-F238E27FC236}">
                <a16:creationId xmlns:a16="http://schemas.microsoft.com/office/drawing/2014/main" id="{FF066CCA-A4BD-42FE-968C-475CC5B1DFAA}"/>
              </a:ext>
            </a:extLst>
          </p:cNvPr>
          <p:cNvSpPr>
            <a:spLocks noChangeShapeType="1"/>
          </p:cNvSpPr>
          <p:nvPr/>
        </p:nvSpPr>
        <p:spPr bwMode="auto">
          <a:xfrm>
            <a:off x="4656138" y="3284538"/>
            <a:ext cx="208756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284" name="Rectangle 149">
            <a:extLst>
              <a:ext uri="{FF2B5EF4-FFF2-40B4-BE49-F238E27FC236}">
                <a16:creationId xmlns:a16="http://schemas.microsoft.com/office/drawing/2014/main" id="{E5F0CFE6-4F05-4F9B-94C4-327D55617E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6138" y="3284539"/>
            <a:ext cx="2087562" cy="1512887"/>
          </a:xfrm>
          <a:prstGeom prst="rect">
            <a:avLst/>
          </a:prstGeom>
          <a:solidFill>
            <a:srgbClr val="808080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0285" name="Rectangle 150">
            <a:extLst>
              <a:ext uri="{FF2B5EF4-FFF2-40B4-BE49-F238E27FC236}">
                <a16:creationId xmlns:a16="http://schemas.microsoft.com/office/drawing/2014/main" id="{29C2A701-8282-4C3C-A2CD-1180EFB99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6138" y="4797426"/>
            <a:ext cx="2087562" cy="1008063"/>
          </a:xfrm>
          <a:prstGeom prst="rect">
            <a:avLst/>
          </a:prstGeom>
          <a:solidFill>
            <a:srgbClr val="80808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0286" name="Segnaposto numero diapositiva 21">
            <a:extLst>
              <a:ext uri="{FF2B5EF4-FFF2-40B4-BE49-F238E27FC236}">
                <a16:creationId xmlns:a16="http://schemas.microsoft.com/office/drawing/2014/main" id="{E44AE070-D03F-4E4E-BB28-858DB7035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1A221BB-6DE4-473B-A41F-803A4A797796}" type="slidenum">
              <a:rPr lang="it-IT" altLang="en-US" sz="1400"/>
              <a:pPr>
                <a:spcBef>
                  <a:spcPct val="0"/>
                </a:spcBef>
                <a:buFontTx/>
                <a:buNone/>
              </a:pPr>
              <a:t>12</a:t>
            </a:fld>
            <a:endParaRPr lang="it-IT" altLang="en-US" sz="14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>
            <a:extLst>
              <a:ext uri="{FF2B5EF4-FFF2-40B4-BE49-F238E27FC236}">
                <a16:creationId xmlns:a16="http://schemas.microsoft.com/office/drawing/2014/main" id="{616008B5-8701-44EA-A241-1E55DE9C05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115889"/>
            <a:ext cx="9144000" cy="504825"/>
          </a:xfrm>
        </p:spPr>
        <p:txBody>
          <a:bodyPr/>
          <a:lstStyle/>
          <a:p>
            <a:pPr eaLnBrk="1" hangingPunct="1"/>
            <a:r>
              <a:rPr lang="it-IT" altLang="en-US" sz="24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Componenti dell’autofinanziamento</a:t>
            </a:r>
          </a:p>
        </p:txBody>
      </p:sp>
      <p:sp>
        <p:nvSpPr>
          <p:cNvPr id="11267" name="Text Box 220">
            <a:extLst>
              <a:ext uri="{FF2B5EF4-FFF2-40B4-BE49-F238E27FC236}">
                <a16:creationId xmlns:a16="http://schemas.microsoft.com/office/drawing/2014/main" id="{D69882D8-A1C9-4351-B757-5631D5898EBA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874713" y="3321050"/>
            <a:ext cx="1655762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it-IT" altLang="en-US" sz="1600" dirty="0" err="1">
                <a:latin typeface="Times New Roman" panose="02020603050405020304" pitchFamily="18" charset="0"/>
              </a:rPr>
              <a:t>Capit</a:t>
            </a:r>
            <a:r>
              <a:rPr lang="it-IT" altLang="en-US" sz="1600" dirty="0">
                <a:latin typeface="Times New Roman" panose="02020603050405020304" pitchFamily="18" charset="0"/>
              </a:rPr>
              <a:t>. rigenerato</a:t>
            </a:r>
          </a:p>
        </p:txBody>
      </p:sp>
      <p:sp>
        <p:nvSpPr>
          <p:cNvPr id="11268" name="Text Box 221">
            <a:extLst>
              <a:ext uri="{FF2B5EF4-FFF2-40B4-BE49-F238E27FC236}">
                <a16:creationId xmlns:a16="http://schemas.microsoft.com/office/drawing/2014/main" id="{2A07C65C-05D0-43E7-B1D3-5DD70C96A552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694532" y="5156994"/>
            <a:ext cx="2016125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it-IT" altLang="en-US" sz="1600">
                <a:latin typeface="Times New Roman" panose="02020603050405020304" pitchFamily="18" charset="0"/>
              </a:rPr>
              <a:t>Capit. autogenerato</a:t>
            </a:r>
          </a:p>
        </p:txBody>
      </p:sp>
      <p:sp>
        <p:nvSpPr>
          <p:cNvPr id="11269" name="Text Box 249">
            <a:extLst>
              <a:ext uri="{FF2B5EF4-FFF2-40B4-BE49-F238E27FC236}">
                <a16:creationId xmlns:a16="http://schemas.microsoft.com/office/drawing/2014/main" id="{E2E4D792-9E2A-4A4A-A668-99DB6D9F3256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9648826" y="3835401"/>
            <a:ext cx="1584325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it-IT" altLang="en-US" sz="1600">
                <a:latin typeface="Times New Roman" panose="02020603050405020304" pitchFamily="18" charset="0"/>
              </a:rPr>
              <a:t>Area autof. temporaneo</a:t>
            </a:r>
          </a:p>
        </p:txBody>
      </p:sp>
      <p:sp>
        <p:nvSpPr>
          <p:cNvPr id="11270" name="Text Box 251">
            <a:extLst>
              <a:ext uri="{FF2B5EF4-FFF2-40B4-BE49-F238E27FC236}">
                <a16:creationId xmlns:a16="http://schemas.microsoft.com/office/drawing/2014/main" id="{21147A5A-2B9D-47B4-AF7D-72D2E45B6F02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9779794" y="5528469"/>
            <a:ext cx="1223962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it-IT" altLang="en-US" sz="1600">
                <a:latin typeface="Times New Roman" panose="02020603050405020304" pitchFamily="18" charset="0"/>
              </a:rPr>
              <a:t>Area autof. durevole</a:t>
            </a:r>
          </a:p>
        </p:txBody>
      </p:sp>
      <p:graphicFrame>
        <p:nvGraphicFramePr>
          <p:cNvPr id="2560" name="Group 512">
            <a:extLst>
              <a:ext uri="{FF2B5EF4-FFF2-40B4-BE49-F238E27FC236}">
                <a16:creationId xmlns:a16="http://schemas.microsoft.com/office/drawing/2014/main" id="{52F940BC-BFBA-4620-B56B-81FC712859FB}"/>
              </a:ext>
            </a:extLst>
          </p:cNvPr>
          <p:cNvGraphicFramePr>
            <a:graphicFrameLocks noGrp="1"/>
          </p:cNvGraphicFramePr>
          <p:nvPr>
            <p:ph type="tbl" idx="1"/>
          </p:nvPr>
        </p:nvGraphicFramePr>
        <p:xfrm>
          <a:off x="2135188" y="623889"/>
          <a:ext cx="7848600" cy="5513591"/>
        </p:xfrm>
        <a:graphic>
          <a:graphicData uri="http://schemas.openxmlformats.org/drawingml/2006/table">
            <a:tbl>
              <a:tblPr/>
              <a:tblGrid>
                <a:gridCol w="25098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9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96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0877"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7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Struttura rielaborata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7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del reddito di periodo</a:t>
                      </a:r>
                    </a:p>
                  </a:txBody>
                  <a:tcPr marT="45630" marB="4563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</a:txBody>
                  <a:tcPr marT="45630" marB="456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303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7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Costi di competenza</a:t>
                      </a:r>
                    </a:p>
                  </a:txBody>
                  <a:tcPr marL="90000" marR="90000" marT="46708" marB="46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7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Ricavi di competenza</a:t>
                      </a:r>
                    </a:p>
                  </a:txBody>
                  <a:tcPr marL="90000" marR="90000" marT="46708" marB="46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</a:txBody>
                  <a:tcPr marT="45630" marB="456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7284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Consumi ffs. per realizzare la prod. venduta € 30.000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Acquisti, stipendi, altri costi (Fitti passivi, Energia elettr., Telefono, ecc.)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C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ＭＳ Ｐゴシック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€ 31.000</a:t>
                      </a:r>
                    </a:p>
                  </a:txBody>
                  <a:tcPr marL="90000" marR="90000" marT="46708" marB="4670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Flussi di ricavi, corrispondenti ai Cffs., da reimpiegare immediatamente per acquisire di nuovo tali fattori, necessari per continuare l’attività produttiva.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Non danno luogo ad autofinanziam.</a:t>
                      </a:r>
                    </a:p>
                  </a:txBody>
                  <a:tcPr marL="90000" marR="90000" marT="46708" marB="46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490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Consumi di ffr.   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€ 400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(Ammort.)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Flussi di ricavi, corrispondenti ai Cffr., da reimpiegare al momento del loro acquisto (per ipotesi tra 5 anni), per cui nel frattempo (5 anni) danno luogo ad autofinanziam. temporaneo</a:t>
                      </a:r>
                    </a:p>
                  </a:txBody>
                  <a:tcPr marL="90000" marR="90000" marT="46708" marB="46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202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Perdite future presunte      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€ 100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Idem per FFR con la differenza che il loro effetto è più limitato, ossia fino al momento della perdita effettiva e nei limiti di essa</a:t>
                      </a:r>
                    </a:p>
                  </a:txBody>
                  <a:tcPr marL="90000" marR="90000" marT="46708" marB="46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202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Costi futuri presunti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€ 50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I flussi di ricavi corrispondenti generano autof. temporaneo, fino al momento in cui si verifica l’evento e nei limiti di esso</a:t>
                      </a:r>
                    </a:p>
                  </a:txBody>
                  <a:tcPr marL="90000" marR="90000" marT="46708" marB="46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25643"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Utile di periodo 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€ 450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Nuova ricchezza prodotta che riesce dall’economia dell’impresa con la distribuzione dei dividendi</a:t>
                      </a:r>
                    </a:p>
                  </a:txBody>
                  <a:tcPr marL="90000" marR="90000" marT="46708" marB="46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4202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1pPr>
                      <a:lvl2pPr marL="37931725" indent="-37474525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ＭＳ Ｐゴシック" charset="-128"/>
                        </a:rPr>
                        <a:t>Nuova ricchezza prodotta che rimane stabilmente nell’economia dell’impresa perché non distribuita ma collocata nelle riserve</a:t>
                      </a:r>
                    </a:p>
                  </a:txBody>
                  <a:tcPr marL="90000" marR="90000" marT="46708" marB="46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1307" name="AutoShape 335">
            <a:extLst>
              <a:ext uri="{FF2B5EF4-FFF2-40B4-BE49-F238E27FC236}">
                <a16:creationId xmlns:a16="http://schemas.microsoft.com/office/drawing/2014/main" id="{A1B7178E-C252-4C6F-8613-852BBF004D6A}"/>
              </a:ext>
            </a:extLst>
          </p:cNvPr>
          <p:cNvSpPr>
            <a:spLocks/>
          </p:cNvSpPr>
          <p:nvPr/>
        </p:nvSpPr>
        <p:spPr bwMode="auto">
          <a:xfrm>
            <a:off x="1981200" y="2636838"/>
            <a:ext cx="152400" cy="1477962"/>
          </a:xfrm>
          <a:prstGeom prst="leftBrace">
            <a:avLst>
              <a:gd name="adj1" fmla="val 8081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1308" name="AutoShape 336">
            <a:extLst>
              <a:ext uri="{FF2B5EF4-FFF2-40B4-BE49-F238E27FC236}">
                <a16:creationId xmlns:a16="http://schemas.microsoft.com/office/drawing/2014/main" id="{2C966567-75FA-47E9-AF7B-0495D943DCA0}"/>
              </a:ext>
            </a:extLst>
          </p:cNvPr>
          <p:cNvSpPr>
            <a:spLocks/>
          </p:cNvSpPr>
          <p:nvPr/>
        </p:nvSpPr>
        <p:spPr bwMode="auto">
          <a:xfrm>
            <a:off x="1981200" y="4114801"/>
            <a:ext cx="152400" cy="2016125"/>
          </a:xfrm>
          <a:prstGeom prst="leftBrace">
            <a:avLst>
              <a:gd name="adj1" fmla="val 11024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1309" name="Line 337">
            <a:extLst>
              <a:ext uri="{FF2B5EF4-FFF2-40B4-BE49-F238E27FC236}">
                <a16:creationId xmlns:a16="http://schemas.microsoft.com/office/drawing/2014/main" id="{44F8C75B-F8BB-457D-B8BB-4AEE8F726D09}"/>
              </a:ext>
            </a:extLst>
          </p:cNvPr>
          <p:cNvSpPr>
            <a:spLocks noChangeShapeType="1"/>
          </p:cNvSpPr>
          <p:nvPr/>
        </p:nvSpPr>
        <p:spPr bwMode="auto">
          <a:xfrm>
            <a:off x="1847850" y="5480050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1310" name="Text Box 349">
            <a:extLst>
              <a:ext uri="{FF2B5EF4-FFF2-40B4-BE49-F238E27FC236}">
                <a16:creationId xmlns:a16="http://schemas.microsoft.com/office/drawing/2014/main" id="{3123F0CD-68D8-4C5F-AC04-6FCFF2668B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6096000"/>
            <a:ext cx="30241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en-US" sz="1200">
                <a:latin typeface="Times New Roman" panose="02020603050405020304" pitchFamily="18" charset="0"/>
              </a:rPr>
              <a:t>Utile destinato a dividendo (€ 350)</a:t>
            </a:r>
          </a:p>
        </p:txBody>
      </p:sp>
      <p:sp>
        <p:nvSpPr>
          <p:cNvPr id="11311" name="Text Box 350">
            <a:extLst>
              <a:ext uri="{FF2B5EF4-FFF2-40B4-BE49-F238E27FC236}">
                <a16:creationId xmlns:a16="http://schemas.microsoft.com/office/drawing/2014/main" id="{9D51C48C-D295-4BDB-BE95-3A833C28B0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6248400"/>
            <a:ext cx="30241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en-US" sz="1200">
                <a:latin typeface="Times New Roman" panose="02020603050405020304" pitchFamily="18" charset="0"/>
              </a:rPr>
              <a:t>Utile destinato a riserva (€ 100)</a:t>
            </a:r>
          </a:p>
        </p:txBody>
      </p:sp>
      <p:sp>
        <p:nvSpPr>
          <p:cNvPr id="11312" name="Text Box 352">
            <a:extLst>
              <a:ext uri="{FF2B5EF4-FFF2-40B4-BE49-F238E27FC236}">
                <a16:creationId xmlns:a16="http://schemas.microsoft.com/office/drawing/2014/main" id="{E277F247-C489-4530-86FA-2A384141CF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5726113"/>
            <a:ext cx="2873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1800"/>
          </a:p>
        </p:txBody>
      </p:sp>
      <p:cxnSp>
        <p:nvCxnSpPr>
          <p:cNvPr id="11313" name="AutoShape 353">
            <a:extLst>
              <a:ext uri="{FF2B5EF4-FFF2-40B4-BE49-F238E27FC236}">
                <a16:creationId xmlns:a16="http://schemas.microsoft.com/office/drawing/2014/main" id="{66FBBBBF-DE9B-443D-B30D-CAEE51E92CD9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>
            <a:off x="2057400" y="5226050"/>
            <a:ext cx="215900" cy="1022350"/>
          </a:xfrm>
          <a:prstGeom prst="curvedConnector3">
            <a:avLst>
              <a:gd name="adj1" fmla="val 186028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314" name="Text Box 355">
            <a:extLst>
              <a:ext uri="{FF2B5EF4-FFF2-40B4-BE49-F238E27FC236}">
                <a16:creationId xmlns:a16="http://schemas.microsoft.com/office/drawing/2014/main" id="{D1F4870A-9D38-41C5-9A53-40EE30043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5222876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cxnSp>
        <p:nvCxnSpPr>
          <p:cNvPr id="11315" name="AutoShape 356">
            <a:extLst>
              <a:ext uri="{FF2B5EF4-FFF2-40B4-BE49-F238E27FC236}">
                <a16:creationId xmlns:a16="http://schemas.microsoft.com/office/drawing/2014/main" id="{C567D9EF-992F-478F-8D2D-E71CD615AD85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>
            <a:off x="2070100" y="5867401"/>
            <a:ext cx="215900" cy="519113"/>
          </a:xfrm>
          <a:prstGeom prst="curvedConnector3">
            <a:avLst>
              <a:gd name="adj1" fmla="val 194852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316" name="AutoShape 357">
            <a:extLst>
              <a:ext uri="{FF2B5EF4-FFF2-40B4-BE49-F238E27FC236}">
                <a16:creationId xmlns:a16="http://schemas.microsoft.com/office/drawing/2014/main" id="{04A4E793-F496-47A7-80E7-F81349A789E1}"/>
              </a:ext>
            </a:extLst>
          </p:cNvPr>
          <p:cNvSpPr>
            <a:spLocks/>
          </p:cNvSpPr>
          <p:nvPr/>
        </p:nvSpPr>
        <p:spPr bwMode="auto">
          <a:xfrm>
            <a:off x="10056814" y="5486401"/>
            <a:ext cx="77787" cy="606425"/>
          </a:xfrm>
          <a:prstGeom prst="rightBrace">
            <a:avLst>
              <a:gd name="adj1" fmla="val 6496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1317" name="AutoShape 358">
            <a:extLst>
              <a:ext uri="{FF2B5EF4-FFF2-40B4-BE49-F238E27FC236}">
                <a16:creationId xmlns:a16="http://schemas.microsoft.com/office/drawing/2014/main" id="{03706E50-B607-4911-B39E-5C30CC50B75C}"/>
              </a:ext>
            </a:extLst>
          </p:cNvPr>
          <p:cNvSpPr>
            <a:spLocks/>
          </p:cNvSpPr>
          <p:nvPr/>
        </p:nvSpPr>
        <p:spPr bwMode="auto">
          <a:xfrm>
            <a:off x="10056814" y="2636838"/>
            <a:ext cx="153987" cy="2849562"/>
          </a:xfrm>
          <a:prstGeom prst="rightBrace">
            <a:avLst>
              <a:gd name="adj1" fmla="val 15421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1318" name="Line 361">
            <a:extLst>
              <a:ext uri="{FF2B5EF4-FFF2-40B4-BE49-F238E27FC236}">
                <a16:creationId xmlns:a16="http://schemas.microsoft.com/office/drawing/2014/main" id="{FB2A5170-703F-41A6-BCD5-2D11B8473CF7}"/>
              </a:ext>
            </a:extLst>
          </p:cNvPr>
          <p:cNvSpPr>
            <a:spLocks noChangeShapeType="1"/>
          </p:cNvSpPr>
          <p:nvPr/>
        </p:nvSpPr>
        <p:spPr bwMode="auto">
          <a:xfrm>
            <a:off x="4656139" y="5480050"/>
            <a:ext cx="206533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1319" name="Line 362">
            <a:extLst>
              <a:ext uri="{FF2B5EF4-FFF2-40B4-BE49-F238E27FC236}">
                <a16:creationId xmlns:a16="http://schemas.microsoft.com/office/drawing/2014/main" id="{EA9EEADA-0B7B-4658-A979-87C45D60D364}"/>
              </a:ext>
            </a:extLst>
          </p:cNvPr>
          <p:cNvSpPr>
            <a:spLocks noChangeShapeType="1"/>
          </p:cNvSpPr>
          <p:nvPr/>
        </p:nvSpPr>
        <p:spPr bwMode="auto">
          <a:xfrm>
            <a:off x="4656138" y="2651125"/>
            <a:ext cx="208756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1320" name="Rectangle 510">
            <a:extLst>
              <a:ext uri="{FF2B5EF4-FFF2-40B4-BE49-F238E27FC236}">
                <a16:creationId xmlns:a16="http://schemas.microsoft.com/office/drawing/2014/main" id="{1D045BEA-F3F8-4EAD-8E07-59B8FAD378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6138" y="2655888"/>
            <a:ext cx="2087562" cy="2824162"/>
          </a:xfrm>
          <a:prstGeom prst="rect">
            <a:avLst/>
          </a:prstGeom>
          <a:solidFill>
            <a:srgbClr val="808080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1321" name="Rectangle 511">
            <a:extLst>
              <a:ext uri="{FF2B5EF4-FFF2-40B4-BE49-F238E27FC236}">
                <a16:creationId xmlns:a16="http://schemas.microsoft.com/office/drawing/2014/main" id="{F0364399-22EF-42AD-BDCA-FA3AA5F4B8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1" y="5480050"/>
            <a:ext cx="2087563" cy="647700"/>
          </a:xfrm>
          <a:prstGeom prst="rect">
            <a:avLst/>
          </a:prstGeom>
          <a:solidFill>
            <a:srgbClr val="333333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1322" name="Segnaposto numero diapositiva 21">
            <a:extLst>
              <a:ext uri="{FF2B5EF4-FFF2-40B4-BE49-F238E27FC236}">
                <a16:creationId xmlns:a16="http://schemas.microsoft.com/office/drawing/2014/main" id="{A1BC822A-763A-4654-A424-A71F7B0FF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5A5D234-D475-4BE6-BCE2-1098CD3A17C0}" type="slidenum">
              <a:rPr lang="it-IT" altLang="en-US" sz="1400"/>
              <a:pPr>
                <a:spcBef>
                  <a:spcPct val="0"/>
                </a:spcBef>
                <a:buFontTx/>
                <a:buNone/>
              </a:pPr>
              <a:t>13</a:t>
            </a:fld>
            <a:endParaRPr lang="it-IT" altLang="en-US" sz="1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asellaDiTesto 1">
            <a:extLst>
              <a:ext uri="{FF2B5EF4-FFF2-40B4-BE49-F238E27FC236}">
                <a16:creationId xmlns:a16="http://schemas.microsoft.com/office/drawing/2014/main" id="{CC6C7EEE-C878-420C-8145-B949EAF6C8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76200"/>
            <a:ext cx="86868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2400">
                <a:solidFill>
                  <a:schemeClr val="tx2"/>
                </a:solidFill>
                <a:latin typeface="Times New Roman" panose="02020603050405020304" pitchFamily="18" charset="0"/>
              </a:rPr>
              <a:t>Autofin.nto nel suo aspetto finanziario: Metodi di calcolo</a:t>
            </a:r>
          </a:p>
        </p:txBody>
      </p:sp>
      <p:sp>
        <p:nvSpPr>
          <p:cNvPr id="12291" name="AutoShape 5">
            <a:extLst>
              <a:ext uri="{FF2B5EF4-FFF2-40B4-BE49-F238E27FC236}">
                <a16:creationId xmlns:a16="http://schemas.microsoft.com/office/drawing/2014/main" id="{184F6803-A537-4CE5-A379-DC8649D779D7}"/>
              </a:ext>
            </a:extLst>
          </p:cNvPr>
          <p:cNvSpPr>
            <a:spLocks/>
          </p:cNvSpPr>
          <p:nvPr/>
        </p:nvSpPr>
        <p:spPr bwMode="auto">
          <a:xfrm>
            <a:off x="1828800" y="838200"/>
            <a:ext cx="503238" cy="5410200"/>
          </a:xfrm>
          <a:prstGeom prst="leftBrace">
            <a:avLst>
              <a:gd name="adj1" fmla="val 95363"/>
              <a:gd name="adj2" fmla="val 52287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Calibri" panose="020F0502020204030204" pitchFamily="34" charset="0"/>
            </a:endParaRPr>
          </a:p>
        </p:txBody>
      </p:sp>
      <p:sp>
        <p:nvSpPr>
          <p:cNvPr id="12292" name="CasellaDiTesto 3">
            <a:extLst>
              <a:ext uri="{FF2B5EF4-FFF2-40B4-BE49-F238E27FC236}">
                <a16:creationId xmlns:a16="http://schemas.microsoft.com/office/drawing/2014/main" id="{16FCFC32-91C6-48E6-9B74-BAC02DD890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1752600"/>
            <a:ext cx="19304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5250" indent="-952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it-IT" altLang="en-US" sz="1700">
                <a:latin typeface="Book Antiqua" panose="02040602050305030304" pitchFamily="18" charset="0"/>
              </a:rPr>
              <a:t>Metodi Reddituali</a:t>
            </a:r>
            <a:endParaRPr lang="it-IT" altLang="en-US" sz="1700" b="1">
              <a:latin typeface="Book Antiqua" panose="02040602050305030304" pitchFamily="18" charset="0"/>
            </a:endParaRPr>
          </a:p>
        </p:txBody>
      </p:sp>
      <p:sp>
        <p:nvSpPr>
          <p:cNvPr id="12293" name="AutoShape 14">
            <a:extLst>
              <a:ext uri="{FF2B5EF4-FFF2-40B4-BE49-F238E27FC236}">
                <a16:creationId xmlns:a16="http://schemas.microsoft.com/office/drawing/2014/main" id="{04BCE820-EC3A-421D-9689-105E843446A1}"/>
              </a:ext>
            </a:extLst>
          </p:cNvPr>
          <p:cNvSpPr>
            <a:spLocks/>
          </p:cNvSpPr>
          <p:nvPr/>
        </p:nvSpPr>
        <p:spPr bwMode="auto">
          <a:xfrm>
            <a:off x="3505200" y="914400"/>
            <a:ext cx="304800" cy="2286000"/>
          </a:xfrm>
          <a:prstGeom prst="leftBrace">
            <a:avLst>
              <a:gd name="adj1" fmla="val 58021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Calibri" panose="020F0502020204030204" pitchFamily="34" charset="0"/>
            </a:endParaRPr>
          </a:p>
        </p:txBody>
      </p:sp>
      <p:sp>
        <p:nvSpPr>
          <p:cNvPr id="12294" name="CasellaDiTesto 5">
            <a:extLst>
              <a:ext uri="{FF2B5EF4-FFF2-40B4-BE49-F238E27FC236}">
                <a16:creationId xmlns:a16="http://schemas.microsoft.com/office/drawing/2014/main" id="{FE5E6D0A-BCC7-4B7F-A40F-D6AF3E943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1066801"/>
            <a:ext cx="1295400" cy="75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ts val="1738"/>
              </a:lnSpc>
              <a:spcBef>
                <a:spcPct val="0"/>
              </a:spcBef>
            </a:pPr>
            <a:r>
              <a:rPr lang="it-IT" altLang="en-US" sz="1700">
                <a:latin typeface="Book Antiqua" panose="02040602050305030304" pitchFamily="18" charset="0"/>
              </a:rPr>
              <a:t> Metodo diretto (o  sintetico)</a:t>
            </a:r>
          </a:p>
        </p:txBody>
      </p:sp>
      <p:sp>
        <p:nvSpPr>
          <p:cNvPr id="12295" name="CasellaDiTesto 6">
            <a:extLst>
              <a:ext uri="{FF2B5EF4-FFF2-40B4-BE49-F238E27FC236}">
                <a16:creationId xmlns:a16="http://schemas.microsoft.com/office/drawing/2014/main" id="{4D2F84D1-1A5E-4F17-B502-08879DF94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950914"/>
            <a:ext cx="4071938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700">
                <a:latin typeface="Book Antiqua" panose="02040602050305030304" pitchFamily="18" charset="0"/>
              </a:rPr>
              <a:t>Consente di individuare l’entità complessiva dell’Autofinanziamento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700">
                <a:latin typeface="Book Antiqua" panose="02040602050305030304" pitchFamily="18" charset="0"/>
              </a:rPr>
              <a:t> A = R - CFFS</a:t>
            </a:r>
          </a:p>
        </p:txBody>
      </p:sp>
      <p:sp>
        <p:nvSpPr>
          <p:cNvPr id="12296" name="CasellaDiTesto 12">
            <a:extLst>
              <a:ext uri="{FF2B5EF4-FFF2-40B4-BE49-F238E27FC236}">
                <a16:creationId xmlns:a16="http://schemas.microsoft.com/office/drawing/2014/main" id="{C6ACC540-B608-4804-BC32-053EC3A048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2286000"/>
            <a:ext cx="1371600" cy="68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ts val="1538"/>
              </a:lnSpc>
              <a:spcBef>
                <a:spcPct val="0"/>
              </a:spcBef>
            </a:pPr>
            <a:r>
              <a:rPr lang="it-IT" altLang="en-US" sz="1700">
                <a:latin typeface="Book Antiqua" panose="02040602050305030304" pitchFamily="18" charset="0"/>
              </a:rPr>
              <a:t> Metodo indiretto (o analitico)</a:t>
            </a:r>
          </a:p>
        </p:txBody>
      </p:sp>
      <p:sp>
        <p:nvSpPr>
          <p:cNvPr id="12297" name="CasellaDiTesto 14">
            <a:extLst>
              <a:ext uri="{FF2B5EF4-FFF2-40B4-BE49-F238E27FC236}">
                <a16:creationId xmlns:a16="http://schemas.microsoft.com/office/drawing/2014/main" id="{1E755CA3-4E9D-48DD-B001-B5E10E8E91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2133600"/>
            <a:ext cx="4648200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700">
                <a:latin typeface="Book Antiqua" panose="02040602050305030304" pitchFamily="18" charset="0"/>
              </a:rPr>
              <a:t>Consente di individuare l’entità nonché gli elementi costitutivi dell’Autofinanziamento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700">
                <a:latin typeface="Book Antiqua" panose="02040602050305030304" pitchFamily="18" charset="0"/>
              </a:rPr>
              <a:t>A = U + CFFR + PFP + Cfp</a:t>
            </a:r>
          </a:p>
        </p:txBody>
      </p:sp>
      <p:sp>
        <p:nvSpPr>
          <p:cNvPr id="12298" name="CasellaDiTesto 15">
            <a:extLst>
              <a:ext uri="{FF2B5EF4-FFF2-40B4-BE49-F238E27FC236}">
                <a16:creationId xmlns:a16="http://schemas.microsoft.com/office/drawing/2014/main" id="{2D3A5CAF-BBA1-4CF4-A143-3DC084CCB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3000376"/>
            <a:ext cx="4071938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1700">
                <a:latin typeface="Book Antiqua" panose="02040602050305030304" pitchFamily="18" charset="0"/>
              </a:rPr>
              <a:t> </a:t>
            </a:r>
          </a:p>
        </p:txBody>
      </p:sp>
      <p:sp>
        <p:nvSpPr>
          <p:cNvPr id="12299" name="CasellaDiTesto 17">
            <a:extLst>
              <a:ext uri="{FF2B5EF4-FFF2-40B4-BE49-F238E27FC236}">
                <a16:creationId xmlns:a16="http://schemas.microsoft.com/office/drawing/2014/main" id="{5714B7CD-079D-4563-8CC9-38F4F40CBC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4495800"/>
            <a:ext cx="200025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5250" indent="-952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it-IT" altLang="en-US" sz="1700">
                <a:latin typeface="Book Antiqua" panose="02040602050305030304" pitchFamily="18" charset="0"/>
              </a:rPr>
              <a:t> Metodi Patrimoniali</a:t>
            </a:r>
            <a:endParaRPr lang="it-IT" altLang="en-US" sz="1700" b="1">
              <a:latin typeface="Book Antiqua" panose="02040602050305030304" pitchFamily="18" charset="0"/>
            </a:endParaRPr>
          </a:p>
        </p:txBody>
      </p:sp>
      <p:sp>
        <p:nvSpPr>
          <p:cNvPr id="12300" name="CasellaDiTesto 18">
            <a:extLst>
              <a:ext uri="{FF2B5EF4-FFF2-40B4-BE49-F238E27FC236}">
                <a16:creationId xmlns:a16="http://schemas.microsoft.com/office/drawing/2014/main" id="{C69DA3A6-1421-426C-B45E-27B137DB1F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711575"/>
            <a:ext cx="4343400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it-IT" altLang="en-US" sz="1700" dirty="0">
              <a:latin typeface="Book Antiqua" panose="0204060205030503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700" dirty="0">
                <a:latin typeface="Book Antiqua" panose="02040602050305030304" pitchFamily="18" charset="0"/>
              </a:rPr>
              <a:t>Consente di individuare l’entità nonché l’effetto dell’</a:t>
            </a:r>
            <a:r>
              <a:rPr lang="it-IT" altLang="en-US" sz="1700" dirty="0" err="1">
                <a:latin typeface="Book Antiqua" panose="02040602050305030304" pitchFamily="18" charset="0"/>
              </a:rPr>
              <a:t>autofin</a:t>
            </a:r>
            <a:r>
              <a:rPr lang="it-IT" altLang="en-US" sz="1700" dirty="0">
                <a:latin typeface="Book Antiqua" panose="02040602050305030304" pitchFamily="18" charset="0"/>
              </a:rPr>
              <a:t>., dato dall’incremento degli </a:t>
            </a:r>
            <a:r>
              <a:rPr lang="it-IT" altLang="en-US" sz="1700" dirty="0" err="1">
                <a:latin typeface="Book Antiqua" panose="02040602050305030304" pitchFamily="18" charset="0"/>
              </a:rPr>
              <a:t>invest.ti</a:t>
            </a:r>
            <a:r>
              <a:rPr lang="it-IT" altLang="en-US" sz="1700" dirty="0">
                <a:latin typeface="Book Antiqua" panose="02040602050305030304" pitchFamily="18" charset="0"/>
              </a:rPr>
              <a:t> al netto di nuovi debiti e/o incrementi di capitale sociale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600" dirty="0">
                <a:latin typeface="Book Antiqua" panose="02040602050305030304" pitchFamily="18" charset="0"/>
              </a:rPr>
              <a:t> A = </a:t>
            </a:r>
            <a:r>
              <a:rPr lang="it-IT" altLang="en-US" sz="1600" dirty="0" err="1">
                <a:latin typeface="Book Antiqua" panose="02040602050305030304" pitchFamily="18" charset="0"/>
              </a:rPr>
              <a:t>I</a:t>
            </a:r>
            <a:r>
              <a:rPr lang="it-IT" altLang="en-US" sz="1600" baseline="-25000" dirty="0" err="1">
                <a:latin typeface="Book Antiqua" panose="02040602050305030304" pitchFamily="18" charset="0"/>
              </a:rPr>
              <a:t>tn</a:t>
            </a:r>
            <a:r>
              <a:rPr lang="it-IT" altLang="en-US" sz="1600" dirty="0">
                <a:latin typeface="Book Antiqua" panose="02040602050305030304" pitchFamily="18" charset="0"/>
              </a:rPr>
              <a:t> – I</a:t>
            </a:r>
            <a:r>
              <a:rPr lang="it-IT" altLang="en-US" sz="1600" baseline="-25000" dirty="0">
                <a:latin typeface="Book Antiqua" panose="02040602050305030304" pitchFamily="18" charset="0"/>
              </a:rPr>
              <a:t>tn-1</a:t>
            </a:r>
            <a:r>
              <a:rPr lang="it-IT" altLang="en-US" sz="1600" dirty="0">
                <a:latin typeface="Book Antiqua" panose="02040602050305030304" pitchFamily="18" charset="0"/>
              </a:rPr>
              <a:t> –(D</a:t>
            </a:r>
            <a:r>
              <a:rPr lang="it-IT" altLang="en-US" sz="1600" baseline="-25000" dirty="0">
                <a:latin typeface="Book Antiqua" panose="02040602050305030304" pitchFamily="18" charset="0"/>
              </a:rPr>
              <a:t>tn</a:t>
            </a:r>
            <a:r>
              <a:rPr lang="it-IT" altLang="en-US" sz="1600" dirty="0">
                <a:latin typeface="Book Antiqua" panose="02040602050305030304" pitchFamily="18" charset="0"/>
              </a:rPr>
              <a:t>-D</a:t>
            </a:r>
            <a:r>
              <a:rPr lang="it-IT" altLang="en-US" sz="1600" baseline="-25000" dirty="0">
                <a:latin typeface="Book Antiqua" panose="02040602050305030304" pitchFamily="18" charset="0"/>
              </a:rPr>
              <a:t>tn-1</a:t>
            </a:r>
            <a:r>
              <a:rPr lang="it-IT" altLang="en-US" sz="1600" dirty="0">
                <a:latin typeface="Book Antiqua" panose="02040602050305030304" pitchFamily="18" charset="0"/>
              </a:rPr>
              <a:t>) - (C</a:t>
            </a:r>
            <a:r>
              <a:rPr lang="it-IT" altLang="en-US" sz="1600" baseline="-25000" dirty="0">
                <a:latin typeface="Book Antiqua" panose="02040602050305030304" pitchFamily="18" charset="0"/>
              </a:rPr>
              <a:t>tn</a:t>
            </a:r>
            <a:r>
              <a:rPr lang="it-IT" altLang="en-US" sz="1600" dirty="0">
                <a:latin typeface="Book Antiqua" panose="02040602050305030304" pitchFamily="18" charset="0"/>
              </a:rPr>
              <a:t>-C</a:t>
            </a:r>
            <a:r>
              <a:rPr lang="it-IT" altLang="en-US" sz="1600" baseline="-25000" dirty="0">
                <a:latin typeface="Book Antiqua" panose="02040602050305030304" pitchFamily="18" charset="0"/>
              </a:rPr>
              <a:t>tn-1</a:t>
            </a:r>
            <a:r>
              <a:rPr lang="it-IT" altLang="en-US" sz="1600" dirty="0">
                <a:latin typeface="Book Antiqua" panose="02040602050305030304" pitchFamily="18" charset="0"/>
              </a:rPr>
              <a:t>)</a:t>
            </a:r>
            <a:endParaRPr lang="it-IT" altLang="en-US" sz="1700" dirty="0">
              <a:latin typeface="Book Antiqua" panose="02040602050305030304" pitchFamily="18" charset="0"/>
            </a:endParaRPr>
          </a:p>
        </p:txBody>
      </p:sp>
      <p:sp>
        <p:nvSpPr>
          <p:cNvPr id="12301" name="Segnaposto numero diapositiva 21">
            <a:extLst>
              <a:ext uri="{FF2B5EF4-FFF2-40B4-BE49-F238E27FC236}">
                <a16:creationId xmlns:a16="http://schemas.microsoft.com/office/drawing/2014/main" id="{9BCC57A2-6ADA-490B-9F33-F94EBA26E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0C19137-6847-4D31-BB37-ED16D889C918}" type="slidenum">
              <a:rPr lang="it-IT" altLang="en-US" sz="1400"/>
              <a:pPr>
                <a:spcBef>
                  <a:spcPct val="0"/>
                </a:spcBef>
                <a:buFontTx/>
                <a:buNone/>
              </a:pPr>
              <a:t>14</a:t>
            </a:fld>
            <a:endParaRPr lang="it-IT" altLang="en-US" sz="1400"/>
          </a:p>
        </p:txBody>
      </p:sp>
      <p:sp>
        <p:nvSpPr>
          <p:cNvPr id="12302" name="CasellaDiTesto 18">
            <a:extLst>
              <a:ext uri="{FF2B5EF4-FFF2-40B4-BE49-F238E27FC236}">
                <a16:creationId xmlns:a16="http://schemas.microsoft.com/office/drawing/2014/main" id="{37C1338A-CEC1-4A21-89D7-F9A40899E2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0988" y="4467226"/>
            <a:ext cx="1828800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1700" dirty="0">
                <a:latin typeface="Book Antiqua" panose="02040602050305030304" pitchFamily="18" charset="0"/>
              </a:rPr>
              <a:t>Metodo diretto (o sintetico)</a:t>
            </a:r>
          </a:p>
        </p:txBody>
      </p:sp>
      <p:sp>
        <p:nvSpPr>
          <p:cNvPr id="19" name="Freccia destra 18">
            <a:extLst>
              <a:ext uri="{FF2B5EF4-FFF2-40B4-BE49-F238E27FC236}">
                <a16:creationId xmlns:a16="http://schemas.microsoft.com/office/drawing/2014/main" id="{32B3046F-AB14-4A7F-868B-3C9700C75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1219200"/>
            <a:ext cx="609600" cy="304800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CBFFFF"/>
              </a:gs>
              <a:gs pos="100000">
                <a:srgbClr val="B5E5E9"/>
              </a:gs>
            </a:gsLst>
            <a:lin ang="5400000"/>
          </a:gradFill>
          <a:ln w="9525">
            <a:solidFill>
              <a:srgbClr val="0000F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it-IT">
              <a:solidFill>
                <a:schemeClr val="lt1"/>
              </a:solidFill>
            </a:endParaRPr>
          </a:p>
        </p:txBody>
      </p:sp>
      <p:sp>
        <p:nvSpPr>
          <p:cNvPr id="20" name="Freccia destra 19">
            <a:extLst>
              <a:ext uri="{FF2B5EF4-FFF2-40B4-BE49-F238E27FC236}">
                <a16:creationId xmlns:a16="http://schemas.microsoft.com/office/drawing/2014/main" id="{104284C4-18DA-4CD1-AC32-373646C9D6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2438400"/>
            <a:ext cx="609600" cy="304800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CBFFFF"/>
              </a:gs>
              <a:gs pos="100000">
                <a:srgbClr val="B5E5E9"/>
              </a:gs>
            </a:gsLst>
            <a:lin ang="5400000"/>
          </a:gradFill>
          <a:ln w="9525">
            <a:solidFill>
              <a:srgbClr val="0000F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it-IT">
              <a:solidFill>
                <a:schemeClr val="lt1"/>
              </a:solidFill>
            </a:endParaRPr>
          </a:p>
        </p:txBody>
      </p:sp>
      <p:sp>
        <p:nvSpPr>
          <p:cNvPr id="21" name="Freccia destra 20">
            <a:extLst>
              <a:ext uri="{FF2B5EF4-FFF2-40B4-BE49-F238E27FC236}">
                <a16:creationId xmlns:a16="http://schemas.microsoft.com/office/drawing/2014/main" id="{3C567BB0-8953-4D3F-8A08-059E25431B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6600" y="4591050"/>
            <a:ext cx="609600" cy="304800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CBFFFF"/>
              </a:gs>
              <a:gs pos="100000">
                <a:srgbClr val="B5E5E9"/>
              </a:gs>
            </a:gsLst>
            <a:lin ang="5400000"/>
          </a:gradFill>
          <a:ln w="9525">
            <a:solidFill>
              <a:srgbClr val="0000F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it-IT">
              <a:solidFill>
                <a:schemeClr val="lt1"/>
              </a:solidFill>
            </a:endParaRPr>
          </a:p>
        </p:txBody>
      </p:sp>
      <p:sp>
        <p:nvSpPr>
          <p:cNvPr id="22" name="Freccia destra 21">
            <a:extLst>
              <a:ext uri="{FF2B5EF4-FFF2-40B4-BE49-F238E27FC236}">
                <a16:creationId xmlns:a16="http://schemas.microsoft.com/office/drawing/2014/main" id="{415F35DC-65CB-4482-B94A-C2A7C63BD0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9650" y="4594225"/>
            <a:ext cx="609600" cy="304800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CBFFFF"/>
              </a:gs>
              <a:gs pos="100000">
                <a:srgbClr val="B5E5E9"/>
              </a:gs>
            </a:gsLst>
            <a:lin ang="5400000"/>
          </a:gradFill>
          <a:ln w="9525">
            <a:solidFill>
              <a:srgbClr val="0000F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it-IT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C219D24B-2305-4747-8185-D648FF57F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9525"/>
            <a:ext cx="91440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b="1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Esemplificazione A</a:t>
            </a:r>
          </a:p>
          <a:p>
            <a:pPr algn="just" eaLnBrk="1" hangingPunct="1"/>
            <a:endParaRPr lang="it-IT" altLang="it-IT">
              <a:latin typeface="Book Antiqua" panose="0204060205030503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Supponiamo che nell’esercizio n-1 si sia costituita la società Alfa S.p.A., con capitale sociale pari a € 200.000, costituito interamente da denaro.</a:t>
            </a:r>
            <a:endParaRPr lang="it-IT" altLang="it-IT">
              <a:latin typeface="Book Antiqua" panose="02040602050305030304" pitchFamily="18" charset="0"/>
              <a:cs typeface="Arial" panose="020B0604020202020204" pitchFamily="34" charset="0"/>
            </a:endParaRPr>
          </a:p>
          <a:p>
            <a:pPr algn="just"/>
            <a:r>
              <a:rPr lang="it-IT" altLang="it-IT">
                <a:latin typeface="Book Antiqua" panose="02040602050305030304" pitchFamily="18" charset="0"/>
                <a:cs typeface="Times New Roman" panose="02020603050405020304" pitchFamily="18" charset="0"/>
              </a:rPr>
              <a:t>Durante l’esercizio </a:t>
            </a:r>
            <a:r>
              <a:rPr lang="it-IT" altLang="it-IT" i="1">
                <a:latin typeface="Book Antiqua" panose="02040602050305030304" pitchFamily="18" charset="0"/>
                <a:cs typeface="Times New Roman" panose="02020603050405020304" pitchFamily="18" charset="0"/>
              </a:rPr>
              <a:t>n</a:t>
            </a:r>
            <a:r>
              <a:rPr lang="it-IT" altLang="it-IT">
                <a:latin typeface="Book Antiqua" panose="02040602050305030304" pitchFamily="18" charset="0"/>
                <a:cs typeface="Times New Roman" panose="02020603050405020304" pitchFamily="18" charset="0"/>
              </a:rPr>
              <a:t> sono avvenute le seguenti operazioni:</a:t>
            </a:r>
            <a:endParaRPr lang="it-IT" altLang="it-IT">
              <a:latin typeface="Book Antiqua" panose="02040602050305030304" pitchFamily="18" charset="0"/>
              <a:cs typeface="Arial" panose="020B0604020202020204" pitchFamily="34" charset="0"/>
            </a:endParaRPr>
          </a:p>
          <a:p>
            <a:pPr algn="just">
              <a:buFontTx/>
              <a:buChar char="•"/>
            </a:pPr>
            <a:r>
              <a:rPr lang="it-IT" altLang="it-IT">
                <a:latin typeface="Book Antiqua" panose="02040602050305030304" pitchFamily="18" charset="0"/>
                <a:cs typeface="Arial" panose="020B0604020202020204" pitchFamily="34" charset="0"/>
              </a:rPr>
              <a:t>acquisto di merci per complessivi € 150.000, regolamento in denaro;</a:t>
            </a:r>
          </a:p>
          <a:p>
            <a:pPr algn="just">
              <a:buFontTx/>
              <a:buChar char="•"/>
            </a:pPr>
            <a:r>
              <a:rPr lang="it-IT" altLang="it-IT">
                <a:latin typeface="Book Antiqua" panose="02040602050305030304" pitchFamily="18" charset="0"/>
                <a:cs typeface="Arial" panose="020B0604020202020204" pitchFamily="34" charset="0"/>
              </a:rPr>
              <a:t>vendita di merci per complessivi € 200.000, regolamento in denaro.</a:t>
            </a:r>
          </a:p>
          <a:p>
            <a:pPr algn="just"/>
            <a:r>
              <a:rPr lang="it-IT" altLang="it-IT">
                <a:latin typeface="Book Antiqua" panose="02040602050305030304" pitchFamily="18" charset="0"/>
                <a:cs typeface="Calibri" panose="020F0502020204030204" pitchFamily="34" charset="0"/>
              </a:rPr>
              <a:t>Si presenta di seguito il Conto economico della società Alfa S.p.A. al 31 dicembre dell’esercizio </a:t>
            </a:r>
            <a:r>
              <a:rPr lang="it-IT" altLang="it-IT" i="1">
                <a:latin typeface="Book Antiqua" panose="02040602050305030304" pitchFamily="18" charset="0"/>
                <a:cs typeface="Calibri" panose="020F0502020204030204" pitchFamily="34" charset="0"/>
              </a:rPr>
              <a:t>n</a:t>
            </a:r>
            <a:r>
              <a:rPr lang="it-IT" altLang="it-IT">
                <a:latin typeface="Book Antiqua" panose="02040602050305030304" pitchFamily="18" charset="0"/>
                <a:cs typeface="Calibri" panose="020F0502020204030204" pitchFamily="34" charset="0"/>
              </a:rPr>
              <a:t>, da cui è possibile calcolare l’autofinanziamento con il metodo reddituale diretto. </a:t>
            </a:r>
            <a:endParaRPr lang="it-IT" altLang="it-IT">
              <a:latin typeface="Book Antiqua" panose="02040602050305030304" pitchFamily="18" charset="0"/>
              <a:cs typeface="Arial" panose="020B0604020202020204" pitchFamily="34" charset="0"/>
            </a:endParaRPr>
          </a:p>
        </p:txBody>
      </p:sp>
      <p:pic>
        <p:nvPicPr>
          <p:cNvPr id="13315" name="Picture 9">
            <a:extLst>
              <a:ext uri="{FF2B5EF4-FFF2-40B4-BE49-F238E27FC236}">
                <a16:creationId xmlns:a16="http://schemas.microsoft.com/office/drawing/2014/main" id="{5B171494-173B-47B2-9063-6288EE85D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188" y="2997201"/>
            <a:ext cx="7980362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4">
            <a:extLst>
              <a:ext uri="{FF2B5EF4-FFF2-40B4-BE49-F238E27FC236}">
                <a16:creationId xmlns:a16="http://schemas.microsoft.com/office/drawing/2014/main" id="{63BFA242-4B73-4157-AB53-95F5BBF8AD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5202239"/>
            <a:ext cx="91440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Nel nostro caso l’autofinanziamento è pari a € 50.000 ed è rappresentato dall’utile di esercizio che è uno dei fattori dell’autofinanziamento inteso nella fattispecie reddituale.</a:t>
            </a:r>
            <a:endParaRPr lang="it-IT" altLang="it-IT">
              <a:latin typeface="Book Antiqua" panose="0204060205030503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altLang="it-IT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Più in particolare (</a:t>
            </a:r>
            <a:r>
              <a:rPr lang="it-IT" altLang="it-IT" b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metodo reddituale indiretto</a:t>
            </a:r>
            <a:r>
              <a:rPr lang="it-IT" altLang="it-IT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):</a:t>
            </a:r>
            <a:endParaRPr lang="it-IT" altLang="it-IT">
              <a:latin typeface="Book Antiqua" panose="02040602050305030304" pitchFamily="18" charset="0"/>
              <a:cs typeface="Arial" panose="020B0604020202020204" pitchFamily="34" charset="0"/>
            </a:endParaRPr>
          </a:p>
          <a:p>
            <a:pPr algn="just"/>
            <a:r>
              <a:rPr lang="it-IT" altLang="it-IT">
                <a:latin typeface="Book Antiqua" panose="02040602050305030304" pitchFamily="18" charset="0"/>
                <a:cs typeface="Times New Roman" panose="02020603050405020304" pitchFamily="18" charset="0"/>
              </a:rPr>
              <a:t>A = U + CFFR + PFP + CFP</a:t>
            </a:r>
            <a:endParaRPr lang="it-IT" altLang="it-IT">
              <a:latin typeface="Book Antiqua" panose="02040602050305030304" pitchFamily="18" charset="0"/>
              <a:cs typeface="Arial" panose="020B0604020202020204" pitchFamily="34" charset="0"/>
            </a:endParaRPr>
          </a:p>
          <a:p>
            <a:pPr algn="just"/>
            <a:r>
              <a:rPr lang="it-IT" altLang="it-IT">
                <a:latin typeface="Book Antiqua" panose="02040602050305030304" pitchFamily="18" charset="0"/>
                <a:cs typeface="Calibri" panose="020F0502020204030204" pitchFamily="34" charset="0"/>
              </a:rPr>
              <a:t>A = 50.000 (U) + 0 (CFFR) + 0 (PFP) + 0 (CFP)</a:t>
            </a:r>
            <a:endParaRPr lang="it-IT" altLang="it-IT">
              <a:latin typeface="Book Antiqua" panose="02040602050305030304" pitchFamily="18" charset="0"/>
              <a:cs typeface="Arial" panose="020B0604020202020204" pitchFamily="34" charset="0"/>
            </a:endParaRPr>
          </a:p>
          <a:p>
            <a:pPr algn="just"/>
            <a:r>
              <a:rPr lang="it-IT" altLang="it-IT">
                <a:latin typeface="Book Antiqua" panose="02040602050305030304" pitchFamily="18" charset="0"/>
                <a:cs typeface="Calibri" panose="020F0502020204030204" pitchFamily="34" charset="0"/>
              </a:rPr>
              <a:t>A = 50.000</a:t>
            </a:r>
            <a:endParaRPr lang="it-IT" altLang="it-IT">
              <a:latin typeface="Book Antiqua" panose="02040602050305030304" pitchFamily="18" charset="0"/>
              <a:cs typeface="Arial" panose="020B0604020202020204" pitchFamily="34" charset="0"/>
            </a:endParaRPr>
          </a:p>
        </p:txBody>
      </p:sp>
      <p:sp>
        <p:nvSpPr>
          <p:cNvPr id="13317" name="Segnaposto numero diapositiva 4">
            <a:extLst>
              <a:ext uri="{FF2B5EF4-FFF2-40B4-BE49-F238E27FC236}">
                <a16:creationId xmlns:a16="http://schemas.microsoft.com/office/drawing/2014/main" id="{F2513BA0-2F0D-4FF8-8383-3622B6D804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2A282D20-CCD3-448C-99C9-BFA9706F24F5}" type="slidenum">
              <a:rPr lang="it-IT" altLang="it-IT"/>
              <a:pPr/>
              <a:t>15</a:t>
            </a:fld>
            <a:endParaRPr lang="it-IT" altLang="it-IT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:a16="http://schemas.microsoft.com/office/drawing/2014/main" id="{87B50C11-A28B-4077-99BA-E7DB2DF81F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44451"/>
            <a:ext cx="9144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Calcoliamo ora l’autofinanziamento nella sua accezione </a:t>
            </a:r>
            <a:r>
              <a:rPr lang="it-IT" altLang="it-IT" b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finanziaria.</a:t>
            </a:r>
            <a:r>
              <a:rPr lang="it-IT" altLang="it-IT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it-IT" altLang="it-IT">
              <a:latin typeface="Book Antiqua" panose="0204060205030503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altLang="it-IT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Ricorriamo, al riguardo, al metodo patrimoniale diretto, che fa riferimento allo Stato patrimoniale del periodo </a:t>
            </a:r>
            <a:r>
              <a:rPr lang="it-IT" altLang="it-IT" i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n-1</a:t>
            </a:r>
            <a:r>
              <a:rPr lang="it-IT" altLang="it-IT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 </a:t>
            </a:r>
            <a:r>
              <a:rPr lang="it-IT" altLang="it-IT" i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it-IT" altLang="it-IT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che indica i seguenti valori:</a:t>
            </a:r>
            <a:endParaRPr lang="it-IT" altLang="it-IT">
              <a:latin typeface="Book Antiqua" panose="0204060205030503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14339" name="Object 2">
            <a:extLst>
              <a:ext uri="{FF2B5EF4-FFF2-40B4-BE49-F238E27FC236}">
                <a16:creationId xmlns:a16="http://schemas.microsoft.com/office/drawing/2014/main" id="{CFACAE99-52D9-4BC7-82F4-D4B00A942BC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14588" y="1149350"/>
          <a:ext cx="7137400" cy="2351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o" r:id="rId2" imgW="4654131" imgH="1536895" progId="Word.Document.12">
                  <p:embed/>
                </p:oleObj>
              </mc:Choice>
              <mc:Fallback>
                <p:oleObj name="Documento" r:id="rId2" imgW="4654131" imgH="1536895" progId="Word.Document.12">
                  <p:embed/>
                  <p:pic>
                    <p:nvPicPr>
                      <p:cNvPr id="14339" name="Object 2">
                        <a:extLst>
                          <a:ext uri="{FF2B5EF4-FFF2-40B4-BE49-F238E27FC236}">
                            <a16:creationId xmlns:a16="http://schemas.microsoft.com/office/drawing/2014/main" id="{CFACAE99-52D9-4BC7-82F4-D4B00A942BC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4588" y="1149350"/>
                        <a:ext cx="7137400" cy="2351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0" name="Rectangle 3">
            <a:extLst>
              <a:ext uri="{FF2B5EF4-FFF2-40B4-BE49-F238E27FC236}">
                <a16:creationId xmlns:a16="http://schemas.microsoft.com/office/drawing/2014/main" id="{6EBEE31D-301F-4843-BA4F-E602150972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3513139"/>
            <a:ext cx="51593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A = (I</a:t>
            </a:r>
            <a:r>
              <a:rPr lang="it-IT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n </a:t>
            </a:r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– I</a:t>
            </a:r>
            <a:r>
              <a:rPr lang="it-IT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n-1</a:t>
            </a:r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) - (D</a:t>
            </a:r>
            <a:r>
              <a:rPr lang="it-IT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 n  </a:t>
            </a:r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– D</a:t>
            </a:r>
            <a:r>
              <a:rPr lang="it-IT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 n-1</a:t>
            </a:r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) - (C</a:t>
            </a:r>
            <a:r>
              <a:rPr lang="it-IT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 n  </a:t>
            </a:r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– C</a:t>
            </a:r>
            <a:r>
              <a:rPr lang="it-IT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 n-1</a:t>
            </a:r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)</a:t>
            </a:r>
            <a:endParaRPr lang="it-IT" altLang="it-IT">
              <a:latin typeface="Book Antiqua" panose="0204060205030503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it-IT" altLang="it-IT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= (250.000 – 200.000) – (0-0) – (200.000-200.000)</a:t>
            </a:r>
            <a:endParaRPr lang="it-IT" altLang="it-IT">
              <a:latin typeface="Book Antiqua" panose="02040602050305030304" pitchFamily="18" charset="0"/>
              <a:cs typeface="Arial" panose="020B0604020202020204" pitchFamily="34" charset="0"/>
            </a:endParaRPr>
          </a:p>
          <a:p>
            <a:pPr algn="just"/>
            <a:r>
              <a:rPr lang="it-IT" altLang="it-IT">
                <a:latin typeface="Book Antiqua" panose="02040602050305030304" pitchFamily="18" charset="0"/>
                <a:cs typeface="Calibri" panose="020F0502020204030204" pitchFamily="34" charset="0"/>
              </a:rPr>
              <a:t>A = 50.000 </a:t>
            </a:r>
            <a:endParaRPr lang="it-IT" altLang="it-IT">
              <a:latin typeface="Book Antiqua" panose="02040602050305030304" pitchFamily="18" charset="0"/>
              <a:cs typeface="Arial" panose="020B0604020202020204" pitchFamily="34" charset="0"/>
            </a:endParaRPr>
          </a:p>
        </p:txBody>
      </p:sp>
      <p:sp>
        <p:nvSpPr>
          <p:cNvPr id="14341" name="Rectangle 4">
            <a:extLst>
              <a:ext uri="{FF2B5EF4-FFF2-40B4-BE49-F238E27FC236}">
                <a16:creationId xmlns:a16="http://schemas.microsoft.com/office/drawing/2014/main" id="{4A18BADE-5C0B-429F-B654-B25FBBEBD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4714875"/>
            <a:ext cx="914400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Conclusioni:</a:t>
            </a:r>
            <a:endParaRPr lang="it-IT" altLang="it-IT">
              <a:latin typeface="Book Antiqua" panose="0204060205030503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buFontTx/>
              <a:buChar char="•"/>
            </a:pPr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l’autofinanziamento da un punto di vista patrimoniale, che costituisce la causa dell’autofinanziamento, è rappresentato nel Conto economico ed ammonta a € 50.000, pari all’importo dell’utile di esercizio;</a:t>
            </a:r>
          </a:p>
          <a:p>
            <a:pPr algn="just">
              <a:buFontTx/>
              <a:buChar char="•"/>
            </a:pPr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l’autofinanziamento nella sua accezione finanziaria, sempre pari a € 50.000, è rappresentato nello Stato patrimoniale e l’abbiamo ricavato ricorrendo al metodo patrimoniale diretto.</a:t>
            </a:r>
          </a:p>
        </p:txBody>
      </p:sp>
      <p:sp>
        <p:nvSpPr>
          <p:cNvPr id="14342" name="Segnaposto numero diapositiva 5">
            <a:extLst>
              <a:ext uri="{FF2B5EF4-FFF2-40B4-BE49-F238E27FC236}">
                <a16:creationId xmlns:a16="http://schemas.microsoft.com/office/drawing/2014/main" id="{6229DE21-BE58-4A51-B562-D3D279B1BB7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C2033884-4C7A-4D4B-A310-7FC2C7CAA798}" type="slidenum">
              <a:rPr lang="it-IT" altLang="it-IT"/>
              <a:pPr/>
              <a:t>16</a:t>
            </a:fld>
            <a:endParaRPr lang="it-IT" altLang="it-IT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:a16="http://schemas.microsoft.com/office/drawing/2014/main" id="{8F4D2555-93C4-4D02-9170-9FE7BDAE2A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26988"/>
            <a:ext cx="9144000" cy="424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b="1" dirty="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Esemplificazione B</a:t>
            </a:r>
          </a:p>
          <a:p>
            <a:pPr algn="just" eaLnBrk="1" hangingPunct="1"/>
            <a:endParaRPr lang="it-IT" altLang="it-IT" dirty="0">
              <a:latin typeface="Book Antiqua" panose="0204060205030503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it-IT" altLang="it-IT" dirty="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Riprendendo i dati dell’esercitazione precedente, supponiamo che durante l’esercizio </a:t>
            </a:r>
            <a:r>
              <a:rPr lang="it-IT" altLang="it-IT" i="1" dirty="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n</a:t>
            </a:r>
            <a:r>
              <a:rPr lang="it-IT" altLang="it-IT" dirty="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 siano avvenute le seguenti operazioni:</a:t>
            </a:r>
            <a:endParaRPr lang="it-IT" altLang="it-IT" dirty="0">
              <a:latin typeface="Book Antiqua" panose="02040602050305030304" pitchFamily="18" charset="0"/>
              <a:cs typeface="Arial" panose="020B0604020202020204" pitchFamily="34" charset="0"/>
            </a:endParaRPr>
          </a:p>
          <a:p>
            <a:pPr algn="just">
              <a:buFontTx/>
              <a:buChar char="•"/>
            </a:pPr>
            <a:r>
              <a:rPr lang="it-IT" altLang="it-IT" dirty="0">
                <a:latin typeface="Book Antiqua" panose="02040602050305030304" pitchFamily="18" charset="0"/>
                <a:cs typeface="Arial" panose="020B0604020202020204" pitchFamily="34" charset="0"/>
              </a:rPr>
              <a:t>acquisti di merci per complessivi € 150.000, regolamento in denaro; </a:t>
            </a:r>
          </a:p>
          <a:p>
            <a:pPr algn="just">
              <a:buFontTx/>
              <a:buChar char="•"/>
            </a:pPr>
            <a:r>
              <a:rPr lang="it-IT" altLang="it-IT" dirty="0">
                <a:latin typeface="Book Antiqua" panose="02040602050305030304" pitchFamily="18" charset="0"/>
                <a:cs typeface="Arial" panose="020B0604020202020204" pitchFamily="34" charset="0"/>
              </a:rPr>
              <a:t>vendite di merci per complessivi € 200.000, regolamento in denaro;</a:t>
            </a:r>
          </a:p>
          <a:p>
            <a:pPr algn="just">
              <a:buFontTx/>
              <a:buChar char="•"/>
            </a:pPr>
            <a:r>
              <a:rPr lang="it-IT" altLang="it-IT" dirty="0">
                <a:latin typeface="Book Antiqua" panose="02040602050305030304" pitchFamily="18" charset="0"/>
                <a:cs typeface="Arial" panose="020B0604020202020204" pitchFamily="34" charset="0"/>
              </a:rPr>
              <a:t>acquisto di un automezzo, al termine dell’esercizio </a:t>
            </a:r>
            <a:r>
              <a:rPr lang="it-IT" altLang="it-IT" i="1" dirty="0">
                <a:latin typeface="Book Antiqua" panose="02040602050305030304" pitchFamily="18" charset="0"/>
                <a:cs typeface="Arial" panose="020B0604020202020204" pitchFamily="34" charset="0"/>
              </a:rPr>
              <a:t>n-1</a:t>
            </a:r>
            <a:r>
              <a:rPr lang="it-IT" altLang="it-IT" dirty="0">
                <a:latin typeface="Book Antiqua" panose="02040602050305030304" pitchFamily="18" charset="0"/>
                <a:cs typeface="Arial" panose="020B0604020202020204" pitchFamily="34" charset="0"/>
              </a:rPr>
              <a:t>, adibito al trasporto delle merci vendute, del valore di € 100.000; regolamento in denaro.</a:t>
            </a:r>
          </a:p>
          <a:p>
            <a:pPr algn="just"/>
            <a:r>
              <a:rPr lang="it-IT" altLang="it-IT" dirty="0">
                <a:latin typeface="Book Antiqua" panose="02040602050305030304" pitchFamily="18" charset="0"/>
                <a:cs typeface="Times New Roman" panose="02020603050405020304" pitchFamily="18" charset="0"/>
              </a:rPr>
              <a:t>Si tenga inoltre presente che al 31 Dicembre la società ha contabilizzato:</a:t>
            </a:r>
            <a:endParaRPr lang="it-IT" altLang="it-IT" dirty="0">
              <a:latin typeface="Book Antiqua" panose="02040602050305030304" pitchFamily="18" charset="0"/>
              <a:cs typeface="Arial" panose="020B0604020202020204" pitchFamily="34" charset="0"/>
            </a:endParaRPr>
          </a:p>
          <a:p>
            <a:pPr algn="just">
              <a:buFontTx/>
              <a:buChar char="•"/>
            </a:pPr>
            <a:r>
              <a:rPr lang="it-IT" altLang="it-IT" dirty="0">
                <a:latin typeface="Book Antiqua" panose="02040602050305030304" pitchFamily="18" charset="0"/>
                <a:cs typeface="Arial" panose="020B0604020202020204" pitchFamily="34" charset="0"/>
              </a:rPr>
              <a:t>consumi di FFR per €  10.000;</a:t>
            </a:r>
          </a:p>
          <a:p>
            <a:pPr algn="just">
              <a:buFontTx/>
              <a:buChar char="•"/>
            </a:pPr>
            <a:r>
              <a:rPr lang="it-IT" altLang="it-IT" dirty="0">
                <a:latin typeface="Book Antiqua" panose="02040602050305030304" pitchFamily="18" charset="0"/>
                <a:cs typeface="Arial" panose="020B0604020202020204" pitchFamily="34" charset="0"/>
              </a:rPr>
              <a:t>costi futuri presunti per € 15.000 per una garanzia rilasciata sulle merci vendute.</a:t>
            </a:r>
          </a:p>
          <a:p>
            <a:pPr algn="just"/>
            <a:r>
              <a:rPr lang="it-IT" altLang="it-IT" dirty="0">
                <a:latin typeface="Book Antiqua" panose="02040602050305030304" pitchFamily="18" charset="0"/>
              </a:rPr>
              <a:t>Si presenta, di seguito, il Conto economico della società Alfa S.p.A. al 31 dicembre dell’esercizio </a:t>
            </a:r>
            <a:r>
              <a:rPr lang="it-IT" altLang="it-IT" i="1" dirty="0">
                <a:latin typeface="Book Antiqua" panose="02040602050305030304" pitchFamily="18" charset="0"/>
              </a:rPr>
              <a:t>n</a:t>
            </a:r>
            <a:r>
              <a:rPr lang="it-IT" altLang="it-IT" dirty="0">
                <a:latin typeface="Book Antiqua" panose="02040602050305030304" pitchFamily="18" charset="0"/>
              </a:rPr>
              <a:t>, da cui è possibile calcolare l’autofinanziamento con il metodo reddituale diretto. </a:t>
            </a:r>
          </a:p>
          <a:p>
            <a:pPr algn="just"/>
            <a:endParaRPr lang="it-IT" altLang="it-IT" dirty="0">
              <a:latin typeface="Book Antiqua" panose="0204060205030503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15363" name="Object 2">
            <a:extLst>
              <a:ext uri="{FF2B5EF4-FFF2-40B4-BE49-F238E27FC236}">
                <a16:creationId xmlns:a16="http://schemas.microsoft.com/office/drawing/2014/main" id="{7D5189AE-25AD-4D5B-A7F5-89402492E4C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24113" y="3860800"/>
          <a:ext cx="7294562" cy="299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o" r:id="rId2" imgW="4655440" imgH="1912257" progId="Word.Document.12">
                  <p:embed/>
                </p:oleObj>
              </mc:Choice>
              <mc:Fallback>
                <p:oleObj name="Documento" r:id="rId2" imgW="4655440" imgH="1912257" progId="Word.Document.12">
                  <p:embed/>
                  <p:pic>
                    <p:nvPicPr>
                      <p:cNvPr id="15363" name="Object 2">
                        <a:extLst>
                          <a:ext uri="{FF2B5EF4-FFF2-40B4-BE49-F238E27FC236}">
                            <a16:creationId xmlns:a16="http://schemas.microsoft.com/office/drawing/2014/main" id="{7D5189AE-25AD-4D5B-A7F5-89402492E4C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4113" y="3860800"/>
                        <a:ext cx="7294562" cy="299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4" name="Segnaposto numero diapositiva 3">
            <a:extLst>
              <a:ext uri="{FF2B5EF4-FFF2-40B4-BE49-F238E27FC236}">
                <a16:creationId xmlns:a16="http://schemas.microsoft.com/office/drawing/2014/main" id="{A3AF9A2B-9258-4F49-B3A9-42236EA076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C24722DE-315E-445E-8116-3FE8A08F642E}" type="slidenum">
              <a:rPr lang="it-IT" altLang="it-IT"/>
              <a:pPr/>
              <a:t>17</a:t>
            </a:fld>
            <a:endParaRPr lang="it-IT" altLang="it-IT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>
            <a:extLst>
              <a:ext uri="{FF2B5EF4-FFF2-40B4-BE49-F238E27FC236}">
                <a16:creationId xmlns:a16="http://schemas.microsoft.com/office/drawing/2014/main" id="{F5E36E60-A3B0-4D29-899F-63F3D1937E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93663"/>
            <a:ext cx="9144000" cy="341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it-IT" altLang="it-IT" dirty="0">
                <a:latin typeface="Book Antiqua" panose="02040602050305030304" pitchFamily="18" charset="0"/>
              </a:rPr>
              <a:t>Con il metodo reddituale indiretto, l’autofinanziamento si calcola per somma algebrica dei </a:t>
            </a:r>
            <a:r>
              <a:rPr lang="it-IT" altLang="it-IT" b="1" dirty="0">
                <a:latin typeface="Book Antiqua" panose="02040602050305030304" pitchFamily="18" charset="0"/>
              </a:rPr>
              <a:t>fattori</a:t>
            </a:r>
            <a:r>
              <a:rPr lang="it-IT" altLang="it-IT" dirty="0">
                <a:latin typeface="Book Antiqua" panose="02040602050305030304" pitchFamily="18" charset="0"/>
              </a:rPr>
              <a:t> costitutivi lo stesso autofinanziamento.</a:t>
            </a:r>
          </a:p>
          <a:p>
            <a:r>
              <a:rPr lang="it-IT" altLang="it-IT" dirty="0">
                <a:latin typeface="Book Antiqua" panose="02040602050305030304" pitchFamily="18" charset="0"/>
              </a:rPr>
              <a:t>Più in particolare: </a:t>
            </a:r>
          </a:p>
          <a:p>
            <a:endParaRPr lang="it-IT" altLang="it-IT" dirty="0">
              <a:latin typeface="Book Antiqua" panose="02040602050305030304" pitchFamily="18" charset="0"/>
            </a:endParaRPr>
          </a:p>
          <a:p>
            <a:r>
              <a:rPr lang="it-IT" altLang="it-IT" dirty="0">
                <a:latin typeface="Book Antiqua" panose="02040602050305030304" pitchFamily="18" charset="0"/>
              </a:rPr>
              <a:t>A = U + CFFR + + PFP + CFP</a:t>
            </a:r>
          </a:p>
          <a:p>
            <a:r>
              <a:rPr lang="it-IT" altLang="it-IT" dirty="0">
                <a:latin typeface="Book Antiqua" panose="02040602050305030304" pitchFamily="18" charset="0"/>
              </a:rPr>
              <a:t>A = 25.000 (U) + 10.000 (CFFR) + 0 (PFP) + 15.000 (CFP)</a:t>
            </a:r>
          </a:p>
          <a:p>
            <a:r>
              <a:rPr lang="it-IT" altLang="it-IT" dirty="0">
                <a:latin typeface="Book Antiqua" panose="02040602050305030304" pitchFamily="18" charset="0"/>
              </a:rPr>
              <a:t>A = 50.000</a:t>
            </a:r>
          </a:p>
          <a:p>
            <a:pPr algn="just" eaLnBrk="1" hangingPunct="1"/>
            <a:endParaRPr lang="it-IT" altLang="it-IT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it-IT" altLang="it-IT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Calcoliamo ora l’autofinanziamento nella sua accezione finanziaria. Ricorriamo, al riguardo, al metodo patrimoniale diretto, che fa riferimento allo Stato patrimoniale del periodo </a:t>
            </a:r>
            <a:r>
              <a:rPr lang="it-IT" altLang="it-IT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n-1</a:t>
            </a:r>
            <a:r>
              <a:rPr lang="it-IT" altLang="it-IT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 </a:t>
            </a:r>
            <a:r>
              <a:rPr lang="it-IT" altLang="it-IT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it-IT" altLang="it-IT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in cui gli impianti sono rettificati </a:t>
            </a:r>
            <a:r>
              <a:rPr lang="it-IT" altLang="it-IT" b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indirettamente</a:t>
            </a:r>
            <a:r>
              <a:rPr lang="it-IT" altLang="it-IT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da un fondo ammortamento, iscritto nella sezione di destra di tale prospetto.</a:t>
            </a:r>
            <a:endParaRPr lang="it-IT" altLang="it-IT" dirty="0">
              <a:latin typeface="Book Antiqua" panose="02040602050305030304" pitchFamily="18" charset="0"/>
              <a:cs typeface="Arial" panose="020B0604020202020204" pitchFamily="34" charset="0"/>
            </a:endParaRP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A30AC28A-CD93-47A2-BE9D-6C431C991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5695950"/>
            <a:ext cx="9144000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Per cui:</a:t>
            </a:r>
            <a:endParaRPr lang="it-IT" altLang="it-IT">
              <a:latin typeface="Book Antiqua" panose="0204060205030503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en-US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A = (I</a:t>
            </a:r>
            <a:r>
              <a:rPr lang="en-US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tn</a:t>
            </a:r>
            <a:r>
              <a:rPr lang="en-US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 – I</a:t>
            </a:r>
            <a:r>
              <a:rPr lang="en-US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tn-1</a:t>
            </a:r>
            <a:r>
              <a:rPr lang="en-US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) – (D</a:t>
            </a:r>
            <a:r>
              <a:rPr lang="en-US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tn</a:t>
            </a:r>
            <a:r>
              <a:rPr lang="en-US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 – D</a:t>
            </a:r>
            <a:r>
              <a:rPr lang="en-US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tn-1</a:t>
            </a:r>
            <a:r>
              <a:rPr lang="en-US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) – (C</a:t>
            </a:r>
            <a:r>
              <a:rPr lang="en-US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tn</a:t>
            </a:r>
            <a:r>
              <a:rPr lang="en-US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 – C</a:t>
            </a:r>
            <a:r>
              <a:rPr lang="en-US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tn-1</a:t>
            </a:r>
            <a:r>
              <a:rPr lang="en-US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)</a:t>
            </a:r>
            <a:endParaRPr lang="it-IT" altLang="it-IT">
              <a:latin typeface="Book Antiqua" panose="02040602050305030304" pitchFamily="18" charset="0"/>
              <a:cs typeface="Arial" panose="020B0604020202020204" pitchFamily="34" charset="0"/>
            </a:endParaRPr>
          </a:p>
          <a:p>
            <a:pPr algn="just"/>
            <a:r>
              <a:rPr lang="it-IT" altLang="it-IT">
                <a:latin typeface="Book Antiqua" panose="02040602050305030304" pitchFamily="18" charset="0"/>
                <a:cs typeface="Times New Roman" panose="02020603050405020304" pitchFamily="18" charset="0"/>
              </a:rPr>
              <a:t>A = (250.000 – 200.000)  – (0-0) – (200.000-200.000)</a:t>
            </a:r>
            <a:endParaRPr lang="it-IT" altLang="it-IT">
              <a:latin typeface="Book Antiqua" panose="02040602050305030304" pitchFamily="18" charset="0"/>
              <a:cs typeface="Arial" panose="020B0604020202020204" pitchFamily="34" charset="0"/>
            </a:endParaRPr>
          </a:p>
          <a:p>
            <a:pPr algn="just"/>
            <a:r>
              <a:rPr lang="it-IT" altLang="it-IT">
                <a:latin typeface="Book Antiqua" panose="02040602050305030304" pitchFamily="18" charset="0"/>
                <a:cs typeface="Times New Roman" panose="02020603050405020304" pitchFamily="18" charset="0"/>
              </a:rPr>
              <a:t>A = 50.000</a:t>
            </a:r>
            <a:endParaRPr lang="it-IT" altLang="it-IT">
              <a:latin typeface="Book Antiqua" panose="0204060205030503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16388" name="Object 4">
            <a:extLst>
              <a:ext uri="{FF2B5EF4-FFF2-40B4-BE49-F238E27FC236}">
                <a16:creationId xmlns:a16="http://schemas.microsoft.com/office/drawing/2014/main" id="{EFFA9C0D-5516-4DF3-BB8F-DC11B4E3522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5160238"/>
              </p:ext>
            </p:extLst>
          </p:nvPr>
        </p:nvGraphicFramePr>
        <p:xfrm>
          <a:off x="2641600" y="3352800"/>
          <a:ext cx="6765925" cy="2509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4654444" imgH="1734443" progId="Word.Document.12">
                  <p:embed/>
                </p:oleObj>
              </mc:Choice>
              <mc:Fallback>
                <p:oleObj name="Document" r:id="rId2" imgW="4654444" imgH="1734443" progId="Word.Document.12">
                  <p:embed/>
                  <p:pic>
                    <p:nvPicPr>
                      <p:cNvPr id="16388" name="Object 4">
                        <a:extLst>
                          <a:ext uri="{FF2B5EF4-FFF2-40B4-BE49-F238E27FC236}">
                            <a16:creationId xmlns:a16="http://schemas.microsoft.com/office/drawing/2014/main" id="{EFFA9C0D-5516-4DF3-BB8F-DC11B4E3522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1600" y="3352800"/>
                        <a:ext cx="6765925" cy="2509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9" name="Segnaposto numero diapositiva 4">
            <a:extLst>
              <a:ext uri="{FF2B5EF4-FFF2-40B4-BE49-F238E27FC236}">
                <a16:creationId xmlns:a16="http://schemas.microsoft.com/office/drawing/2014/main" id="{3583B5CE-741F-489B-AAB0-904AE94FB3B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298F9EBB-3682-4FC8-9FFF-8B5521B5298D}" type="slidenum">
              <a:rPr lang="it-IT" altLang="it-IT"/>
              <a:pPr/>
              <a:t>18</a:t>
            </a:fld>
            <a:endParaRPr lang="it-IT" altLang="it-IT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ttangolo 10">
            <a:extLst>
              <a:ext uri="{FF2B5EF4-FFF2-40B4-BE49-F238E27FC236}">
                <a16:creationId xmlns:a16="http://schemas.microsoft.com/office/drawing/2014/main" id="{64E8828E-3ECC-4ADF-8E0B-587CE34223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8" y="188913"/>
            <a:ext cx="86407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it-IT" altLang="it-IT" b="1">
                <a:latin typeface="Book Antiqua" panose="02040602050305030304" pitchFamily="18" charset="0"/>
                <a:cs typeface="Times New Roman" panose="02020603050405020304" pitchFamily="18" charset="0"/>
              </a:rPr>
              <a:t>Esemplificazione C</a:t>
            </a:r>
          </a:p>
        </p:txBody>
      </p:sp>
      <p:sp>
        <p:nvSpPr>
          <p:cNvPr id="17411" name="Segnaposto numero diapositiva 11">
            <a:extLst>
              <a:ext uri="{FF2B5EF4-FFF2-40B4-BE49-F238E27FC236}">
                <a16:creationId xmlns:a16="http://schemas.microsoft.com/office/drawing/2014/main" id="{000C473E-FE76-4EA8-9257-67449082633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E7A2FDF7-6EA8-4183-AC73-2EEC119EEFA4}" type="slidenum">
              <a:rPr lang="it-IT" altLang="it-IT"/>
              <a:pPr/>
              <a:t>19</a:t>
            </a:fld>
            <a:endParaRPr lang="it-IT" altLang="it-IT"/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CC752573-CCE6-406E-BE6F-7A91B2DFEEAD}"/>
              </a:ext>
            </a:extLst>
          </p:cNvPr>
          <p:cNvSpPr/>
          <p:nvPr/>
        </p:nvSpPr>
        <p:spPr>
          <a:xfrm>
            <a:off x="1847850" y="620713"/>
            <a:ext cx="8351838" cy="235426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55600" algn="just">
              <a:defRPr/>
            </a:pPr>
            <a:r>
              <a:rPr lang="it-IT" dirty="0">
                <a:latin typeface="Book Antiqua" pitchFamily="18" charset="0"/>
                <a:ea typeface="ＭＳ Ｐゴシック" pitchFamily="-107" charset="-128"/>
                <a:cs typeface="Times New Roman" pitchFamily="18" charset="0"/>
              </a:rPr>
              <a:t>Questa ipotesi C presenta una variante rispetto alle precedenti ipotesi A e B, rappresentata dal  fatto che il regolamento degli acquisti di FFS avviene a debito, mentre il regolamento delle vendite avviene a credito. </a:t>
            </a:r>
          </a:p>
          <a:p>
            <a:pPr indent="355600" algn="just">
              <a:defRPr/>
            </a:pPr>
            <a:r>
              <a:rPr lang="it-IT" dirty="0">
                <a:latin typeface="Book Antiqua" pitchFamily="18" charset="0"/>
                <a:ea typeface="ＭＳ Ｐゴシック" pitchFamily="-107" charset="-128"/>
                <a:cs typeface="Times New Roman" pitchFamily="18" charset="0"/>
              </a:rPr>
              <a:t>La particolarità di questa ipotesi è rappresentata dal fatto che l’autofinanziamento come fenomeno finanziario (sempre pari a € 50.000 come nelle precedenti ipotesi A e B) non è rappresentato da valori monetari (come nelle ipotesi A e B) ma da valori non monetari (crediti v/clienti).</a:t>
            </a:r>
          </a:p>
          <a:p>
            <a:pPr algn="just">
              <a:defRPr/>
            </a:pPr>
            <a:r>
              <a:rPr lang="it-IT" b="1" dirty="0">
                <a:latin typeface="Book Antiqua" pitchFamily="18" charset="0"/>
                <a:ea typeface="ＭＳ Ｐゴシック" pitchFamily="-107" charset="-128"/>
                <a:cs typeface="Times New Roman" pitchFamily="18" charset="0"/>
              </a:rPr>
              <a:t>     Si dice, in questi casi, che l'Autofinanziamento nasce già investito.</a:t>
            </a:r>
            <a:endParaRPr lang="it-IT" dirty="0">
              <a:latin typeface="Book Antiqua" pitchFamily="18" charset="0"/>
              <a:ea typeface="ＭＳ Ｐゴシック" pitchFamily="-107" charset="-128"/>
              <a:cs typeface="Times New Roman" pitchFamily="18" charset="0"/>
            </a:endParaRPr>
          </a:p>
        </p:txBody>
      </p:sp>
      <p:graphicFrame>
        <p:nvGraphicFramePr>
          <p:cNvPr id="17413" name="Object 1">
            <a:extLst>
              <a:ext uri="{FF2B5EF4-FFF2-40B4-BE49-F238E27FC236}">
                <a16:creationId xmlns:a16="http://schemas.microsoft.com/office/drawing/2014/main" id="{3AF005AD-1C43-4B00-9783-B8BBF4759A6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640013" y="3141663"/>
          <a:ext cx="7212012" cy="237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o" r:id="rId2" imgW="4660059" imgH="1535903" progId="Word.Document.12">
                  <p:embed/>
                </p:oleObj>
              </mc:Choice>
              <mc:Fallback>
                <p:oleObj name="Documento" r:id="rId2" imgW="4660059" imgH="1535903" progId="Word.Document.12">
                  <p:embed/>
                  <p:pic>
                    <p:nvPicPr>
                      <p:cNvPr id="17413" name="Object 1">
                        <a:extLst>
                          <a:ext uri="{FF2B5EF4-FFF2-40B4-BE49-F238E27FC236}">
                            <a16:creationId xmlns:a16="http://schemas.microsoft.com/office/drawing/2014/main" id="{3AF005AD-1C43-4B00-9783-B8BBF4759A6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0013" y="3141663"/>
                        <a:ext cx="7212012" cy="237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4" name="Rectangle 2">
            <a:extLst>
              <a:ext uri="{FF2B5EF4-FFF2-40B4-BE49-F238E27FC236}">
                <a16:creationId xmlns:a16="http://schemas.microsoft.com/office/drawing/2014/main" id="{34CF50A5-853C-4A28-A6CD-D2507389C3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5661026"/>
            <a:ext cx="57927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A = (I</a:t>
            </a:r>
            <a:r>
              <a:rPr lang="it-IT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n </a:t>
            </a:r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– I</a:t>
            </a:r>
            <a:r>
              <a:rPr lang="it-IT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n-1</a:t>
            </a:r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) - (D</a:t>
            </a:r>
            <a:r>
              <a:rPr lang="it-IT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 n  </a:t>
            </a:r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– D</a:t>
            </a:r>
            <a:r>
              <a:rPr lang="it-IT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 n-1</a:t>
            </a:r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) - (C</a:t>
            </a:r>
            <a:r>
              <a:rPr lang="it-IT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 n  </a:t>
            </a:r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– C</a:t>
            </a:r>
            <a:r>
              <a:rPr lang="it-IT" altLang="it-IT" baseline="-30000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 n-1</a:t>
            </a:r>
            <a:r>
              <a:rPr lang="it-IT" altLang="it-IT">
                <a:latin typeface="Book Antiqua" panose="02040602050305030304" pitchFamily="18" charset="0"/>
                <a:ea typeface="Times New Roman" panose="02020603050405020304" pitchFamily="18" charset="0"/>
                <a:cs typeface="Simoncini Garamond"/>
              </a:rPr>
              <a:t>)</a:t>
            </a:r>
            <a:endParaRPr lang="it-IT" altLang="it-IT">
              <a:latin typeface="Book Antiqua" panose="02040602050305030304" pitchFamily="18" charset="0"/>
              <a:cs typeface="Simoncini Garamond"/>
            </a:endParaRPr>
          </a:p>
          <a:p>
            <a:pPr algn="just"/>
            <a:r>
              <a:rPr lang="it-IT" altLang="it-IT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= (400.000 – 200.000) – (150.000-0) – (200.000-200.000)</a:t>
            </a:r>
            <a:endParaRPr lang="it-IT" altLang="it-IT">
              <a:latin typeface="Book Antiqua" panose="02040602050305030304" pitchFamily="18" charset="0"/>
            </a:endParaRPr>
          </a:p>
          <a:p>
            <a:pPr algn="just"/>
            <a:r>
              <a:rPr lang="it-IT" altLang="it-IT">
                <a:latin typeface="Book Antiqua" panose="02040602050305030304" pitchFamily="18" charset="0"/>
                <a:cs typeface="Calibri" panose="020F0502020204030204" pitchFamily="34" charset="0"/>
              </a:rPr>
              <a:t>A = 50.000 </a:t>
            </a:r>
            <a:endParaRPr lang="it-IT" altLang="it-IT">
              <a:latin typeface="Book Antiqua" panose="0204060205030503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egnaposto numero diapositiva 3">
            <a:extLst>
              <a:ext uri="{FF2B5EF4-FFF2-40B4-BE49-F238E27FC236}">
                <a16:creationId xmlns:a16="http://schemas.microsoft.com/office/drawing/2014/main" id="{24480AA9-28FB-45B3-BF2F-14CAF34177E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4D4A2DBA-0320-4675-B841-F9144BFAB8A4}" type="slidenum">
              <a:rPr lang="it-IT" altLang="it-IT"/>
              <a:pPr/>
              <a:t>20</a:t>
            </a:fld>
            <a:endParaRPr lang="it-IT" altLang="it-IT"/>
          </a:p>
        </p:txBody>
      </p:sp>
      <p:sp>
        <p:nvSpPr>
          <p:cNvPr id="5" name="CasellaDiTesto 1">
            <a:extLst>
              <a:ext uri="{FF2B5EF4-FFF2-40B4-BE49-F238E27FC236}">
                <a16:creationId xmlns:a16="http://schemas.microsoft.com/office/drawing/2014/main" id="{81E65828-F67D-442C-8654-B071D06F48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2963863"/>
            <a:ext cx="2667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dirty="0">
                <a:latin typeface="Book Antiqua" pitchFamily="18" charset="0"/>
                <a:ea typeface="ＭＳ Ｐゴシック" pitchFamily="-107" charset="-128"/>
              </a:rPr>
              <a:t>Valori che costituiscono l’autofinanziamento nella sua accezione finanziaria</a:t>
            </a:r>
            <a:endParaRPr lang="it-IT" b="1" dirty="0"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  <a:ea typeface="ＭＳ Ｐゴシック" pitchFamily="-107" charset="-128"/>
            </a:endParaRPr>
          </a:p>
        </p:txBody>
      </p:sp>
      <p:sp>
        <p:nvSpPr>
          <p:cNvPr id="18436" name="AutoShape 5">
            <a:extLst>
              <a:ext uri="{FF2B5EF4-FFF2-40B4-BE49-F238E27FC236}">
                <a16:creationId xmlns:a16="http://schemas.microsoft.com/office/drawing/2014/main" id="{36C46818-EC6A-43A8-B5CD-866098EEAA64}"/>
              </a:ext>
            </a:extLst>
          </p:cNvPr>
          <p:cNvSpPr>
            <a:spLocks/>
          </p:cNvSpPr>
          <p:nvPr/>
        </p:nvSpPr>
        <p:spPr bwMode="auto">
          <a:xfrm>
            <a:off x="3905250" y="0"/>
            <a:ext cx="503238" cy="6858000"/>
          </a:xfrm>
          <a:prstGeom prst="leftBrace">
            <a:avLst>
              <a:gd name="adj1" fmla="val 95394"/>
              <a:gd name="adj2" fmla="val 52287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it-IT" altLang="it-IT">
              <a:latin typeface="Calibri" panose="020F0502020204030204" pitchFamily="34" charset="0"/>
            </a:endParaRPr>
          </a:p>
        </p:txBody>
      </p:sp>
      <p:sp>
        <p:nvSpPr>
          <p:cNvPr id="18437" name="CasellaDiTesto 3">
            <a:extLst>
              <a:ext uri="{FF2B5EF4-FFF2-40B4-BE49-F238E27FC236}">
                <a16:creationId xmlns:a16="http://schemas.microsoft.com/office/drawing/2014/main" id="{0DCC5D19-15A7-4EF8-A195-9AD523B856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0238" y="404813"/>
            <a:ext cx="52562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>
              <a:buFontTx/>
              <a:buAutoNum type="alphaUcParenR"/>
            </a:pPr>
            <a:r>
              <a:rPr lang="it-IT" altLang="it-IT">
                <a:latin typeface="Book Antiqua" panose="02040602050305030304" pitchFamily="18" charset="0"/>
              </a:rPr>
              <a:t>Completamente da denaro, in questo caso A =  cash flow, come nell’esercitazione A e B</a:t>
            </a:r>
          </a:p>
        </p:txBody>
      </p:sp>
      <p:sp>
        <p:nvSpPr>
          <p:cNvPr id="18438" name="CasellaDiTesto 3">
            <a:extLst>
              <a:ext uri="{FF2B5EF4-FFF2-40B4-BE49-F238E27FC236}">
                <a16:creationId xmlns:a16="http://schemas.microsoft.com/office/drawing/2014/main" id="{2268B11A-95E8-454C-8DCF-5A977E5262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0238" y="2660651"/>
            <a:ext cx="5256212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3038" indent="-173038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it-IT" altLang="it-IT">
                <a:latin typeface="Book Antiqua" panose="02040602050305030304" pitchFamily="18" charset="0"/>
              </a:rPr>
              <a:t>B) Completamente da valori differenti dal denaro (es. crediti verso clienti, merci, ecc.), come nell’esercitazione C.</a:t>
            </a:r>
          </a:p>
          <a:p>
            <a:pPr algn="just"/>
            <a:r>
              <a:rPr lang="it-IT" altLang="it-IT">
                <a:latin typeface="Book Antiqua" panose="02040602050305030304" pitchFamily="18" charset="0"/>
              </a:rPr>
              <a:t>	In questo caso si dice che l’autofinanziamento nasce già investito</a:t>
            </a:r>
          </a:p>
        </p:txBody>
      </p:sp>
      <p:sp>
        <p:nvSpPr>
          <p:cNvPr id="18439" name="CasellaDiTesto 3">
            <a:extLst>
              <a:ext uri="{FF2B5EF4-FFF2-40B4-BE49-F238E27FC236}">
                <a16:creationId xmlns:a16="http://schemas.microsoft.com/office/drawing/2014/main" id="{94A03750-6827-4146-98C3-066A4DD664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0238" y="5086351"/>
            <a:ext cx="52562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3038" indent="-173038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it-IT" altLang="it-IT">
                <a:latin typeface="Book Antiqua" panose="02040602050305030304" pitchFamily="18" charset="0"/>
              </a:rPr>
              <a:t>C) In parte da denaro, in parte da valori differenti   </a:t>
            </a:r>
          </a:p>
          <a:p>
            <a:pPr algn="just"/>
            <a:r>
              <a:rPr lang="it-IT" altLang="it-IT">
                <a:latin typeface="Book Antiqua" panose="02040602050305030304" pitchFamily="18" charset="0"/>
              </a:rPr>
              <a:t>      dal denaro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2369</Words>
  <Application>Microsoft Office PowerPoint</Application>
  <PresentationFormat>Widescreen</PresentationFormat>
  <Paragraphs>395</Paragraphs>
  <Slides>20</Slides>
  <Notes>4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11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2</vt:i4>
      </vt:variant>
      <vt:variant>
        <vt:lpstr>Titoli diapositive</vt:lpstr>
      </vt:variant>
      <vt:variant>
        <vt:i4>20</vt:i4>
      </vt:variant>
    </vt:vector>
  </HeadingPairs>
  <TitlesOfParts>
    <vt:vector size="34" baseType="lpstr">
      <vt:lpstr>Arial</vt:lpstr>
      <vt:lpstr>Book Antiqua</vt:lpstr>
      <vt:lpstr>Bookman Old Style</vt:lpstr>
      <vt:lpstr>Calibri</vt:lpstr>
      <vt:lpstr>Calibri Light</vt:lpstr>
      <vt:lpstr>Century Gothic</vt:lpstr>
      <vt:lpstr>Symbol</vt:lpstr>
      <vt:lpstr>Tahoma</vt:lpstr>
      <vt:lpstr>Times New Roman</vt:lpstr>
      <vt:lpstr>Trebuchet MS</vt:lpstr>
      <vt:lpstr>Wingdings</vt:lpstr>
      <vt:lpstr>Tema di Office</vt:lpstr>
      <vt:lpstr>Documento</vt:lpstr>
      <vt:lpstr>Document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Una diversa nozione di Capitale Circolante</vt:lpstr>
      <vt:lpstr>Presentazione standard di PowerPoint</vt:lpstr>
      <vt:lpstr>Presentazione standard di PowerPoint</vt:lpstr>
      <vt:lpstr>Presentazione standard di PowerPoint</vt:lpstr>
      <vt:lpstr>Componenti dell’autofinanziamento: approccio semplificato</vt:lpstr>
      <vt:lpstr>Componenti dell’autofinanziamento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Fabbisogno di finanziamento, Capitale Fisso e</dc:title>
  <dc:creator>Alessandro Mechelli</dc:creator>
  <cp:lastModifiedBy>Alessandro Mechelli</cp:lastModifiedBy>
  <cp:revision>14</cp:revision>
  <dcterms:created xsi:type="dcterms:W3CDTF">2020-09-18T16:18:45Z</dcterms:created>
  <dcterms:modified xsi:type="dcterms:W3CDTF">2021-09-25T14:13:06Z</dcterms:modified>
</cp:coreProperties>
</file>