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4"/>
  </p:notesMasterIdLst>
  <p:sldIdLst>
    <p:sldId id="698" r:id="rId2"/>
    <p:sldId id="699" r:id="rId3"/>
    <p:sldId id="344" r:id="rId4"/>
    <p:sldId id="346" r:id="rId5"/>
    <p:sldId id="256" r:id="rId6"/>
    <p:sldId id="539" r:id="rId7"/>
    <p:sldId id="257" r:id="rId8"/>
    <p:sldId id="258" r:id="rId9"/>
    <p:sldId id="259" r:id="rId10"/>
    <p:sldId id="260" r:id="rId11"/>
    <p:sldId id="261" r:id="rId12"/>
    <p:sldId id="265" r:id="rId13"/>
    <p:sldId id="266" r:id="rId14"/>
    <p:sldId id="267" r:id="rId15"/>
    <p:sldId id="268" r:id="rId16"/>
    <p:sldId id="269" r:id="rId17"/>
    <p:sldId id="270" r:id="rId18"/>
    <p:sldId id="656" r:id="rId19"/>
    <p:sldId id="657" r:id="rId20"/>
    <p:sldId id="702" r:id="rId21"/>
    <p:sldId id="658" r:id="rId22"/>
    <p:sldId id="659" r:id="rId23"/>
    <p:sldId id="598" r:id="rId24"/>
    <p:sldId id="599" r:id="rId25"/>
    <p:sldId id="600" r:id="rId26"/>
    <p:sldId id="601" r:id="rId27"/>
    <p:sldId id="602" r:id="rId28"/>
    <p:sldId id="603" r:id="rId29"/>
    <p:sldId id="605" r:id="rId30"/>
    <p:sldId id="606" r:id="rId31"/>
    <p:sldId id="607" r:id="rId32"/>
    <p:sldId id="608" r:id="rId33"/>
    <p:sldId id="609" r:id="rId34"/>
    <p:sldId id="610" r:id="rId35"/>
    <p:sldId id="611" r:id="rId36"/>
    <p:sldId id="614" r:id="rId37"/>
    <p:sldId id="612" r:id="rId38"/>
    <p:sldId id="613" r:id="rId39"/>
    <p:sldId id="430" r:id="rId40"/>
    <p:sldId id="438" r:id="rId41"/>
    <p:sldId id="284" r:id="rId42"/>
    <p:sldId id="439" r:id="rId43"/>
    <p:sldId id="295" r:id="rId44"/>
    <p:sldId id="296" r:id="rId45"/>
    <p:sldId id="297" r:id="rId46"/>
    <p:sldId id="298" r:id="rId47"/>
    <p:sldId id="299" r:id="rId48"/>
    <p:sldId id="300" r:id="rId49"/>
    <p:sldId id="301" r:id="rId50"/>
    <p:sldId id="302" r:id="rId51"/>
    <p:sldId id="303" r:id="rId52"/>
    <p:sldId id="310" r:id="rId53"/>
    <p:sldId id="304" r:id="rId54"/>
    <p:sldId id="305" r:id="rId55"/>
    <p:sldId id="307" r:id="rId56"/>
    <p:sldId id="306" r:id="rId57"/>
    <p:sldId id="311" r:id="rId58"/>
    <p:sldId id="308" r:id="rId59"/>
    <p:sldId id="309" r:id="rId60"/>
    <p:sldId id="625" r:id="rId61"/>
    <p:sldId id="661" r:id="rId62"/>
    <p:sldId id="662" r:id="rId63"/>
    <p:sldId id="663" r:id="rId64"/>
    <p:sldId id="664" r:id="rId65"/>
    <p:sldId id="665" r:id="rId66"/>
    <p:sldId id="666" r:id="rId67"/>
    <p:sldId id="667" r:id="rId68"/>
    <p:sldId id="668" r:id="rId69"/>
    <p:sldId id="669" r:id="rId70"/>
    <p:sldId id="670" r:id="rId71"/>
    <p:sldId id="671" r:id="rId72"/>
    <p:sldId id="672" r:id="rId73"/>
    <p:sldId id="673" r:id="rId74"/>
    <p:sldId id="674" r:id="rId75"/>
    <p:sldId id="675" r:id="rId76"/>
    <p:sldId id="676" r:id="rId77"/>
    <p:sldId id="677" r:id="rId78"/>
    <p:sldId id="678" r:id="rId79"/>
    <p:sldId id="679" r:id="rId80"/>
    <p:sldId id="680" r:id="rId81"/>
    <p:sldId id="681" r:id="rId82"/>
    <p:sldId id="682" r:id="rId83"/>
    <p:sldId id="683" r:id="rId84"/>
    <p:sldId id="684" r:id="rId85"/>
    <p:sldId id="685" r:id="rId86"/>
    <p:sldId id="686" r:id="rId87"/>
    <p:sldId id="687" r:id="rId88"/>
    <p:sldId id="688" r:id="rId89"/>
    <p:sldId id="689" r:id="rId90"/>
    <p:sldId id="690" r:id="rId91"/>
    <p:sldId id="692" r:id="rId92"/>
    <p:sldId id="693" r:id="rId93"/>
    <p:sldId id="695" r:id="rId94"/>
    <p:sldId id="696" r:id="rId95"/>
    <p:sldId id="648" r:id="rId96"/>
    <p:sldId id="649" r:id="rId97"/>
    <p:sldId id="650" r:id="rId98"/>
    <p:sldId id="651" r:id="rId99"/>
    <p:sldId id="652" r:id="rId100"/>
    <p:sldId id="653" r:id="rId101"/>
    <p:sldId id="654" r:id="rId102"/>
    <p:sldId id="655" r:id="rId103"/>
    <p:sldId id="376" r:id="rId104"/>
    <p:sldId id="377" r:id="rId105"/>
    <p:sldId id="386" r:id="rId106"/>
    <p:sldId id="387" r:id="rId107"/>
    <p:sldId id="388" r:id="rId108"/>
    <p:sldId id="389" r:id="rId109"/>
    <p:sldId id="390" r:id="rId110"/>
    <p:sldId id="697" r:id="rId111"/>
    <p:sldId id="392" r:id="rId112"/>
    <p:sldId id="394" r:id="rId113"/>
    <p:sldId id="395" r:id="rId114"/>
    <p:sldId id="396" r:id="rId115"/>
    <p:sldId id="397" r:id="rId116"/>
    <p:sldId id="400" r:id="rId117"/>
    <p:sldId id="402" r:id="rId118"/>
    <p:sldId id="407" r:id="rId119"/>
    <p:sldId id="408" r:id="rId120"/>
    <p:sldId id="410" r:id="rId121"/>
    <p:sldId id="633" r:id="rId122"/>
    <p:sldId id="634" r:id="rId123"/>
    <p:sldId id="637" r:id="rId124"/>
    <p:sldId id="639" r:id="rId125"/>
    <p:sldId id="640" r:id="rId126"/>
    <p:sldId id="641" r:id="rId127"/>
    <p:sldId id="642" r:id="rId128"/>
    <p:sldId id="418" r:id="rId129"/>
    <p:sldId id="420" r:id="rId130"/>
    <p:sldId id="422" r:id="rId131"/>
    <p:sldId id="428" r:id="rId132"/>
    <p:sldId id="429" r:id="rId133"/>
  </p:sldIdLst>
  <p:sldSz cx="9144000" cy="6858000" type="screen4x3"/>
  <p:notesSz cx="7099300" cy="10234613"/>
  <p:defaultTextStyle>
    <a:defPPr>
      <a:defRPr lang="it-IT"/>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061" autoAdjust="0"/>
    <p:restoredTop sz="94660"/>
  </p:normalViewPr>
  <p:slideViewPr>
    <p:cSldViewPr>
      <p:cViewPr varScale="1">
        <p:scale>
          <a:sx n="82" d="100"/>
          <a:sy n="82" d="100"/>
        </p:scale>
        <p:origin x="1838" y="7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tableStyles" Target="tableStyle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notesMaster" Target="notesMasters/notesMaster1.xml"/><Relationship Id="rId139" Type="http://schemas.microsoft.com/office/2016/11/relationships/changesInfo" Target="changesInfos/changesInfo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viewProps" Target="view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ssandro Mechelli" userId="61076748_tp_dropbox" providerId="OAuth2" clId="{9439996B-0A86-434A-A960-0A5792DC0D67}"/>
    <pc:docChg chg="modSld">
      <pc:chgData name="Alessandro Mechelli" userId="61076748_tp_dropbox" providerId="OAuth2" clId="{9439996B-0A86-434A-A960-0A5792DC0D67}" dt="2020-09-28T17:56:10.317" v="11" actId="1076"/>
      <pc:docMkLst>
        <pc:docMk/>
      </pc:docMkLst>
      <pc:sldChg chg="modSp">
        <pc:chgData name="Alessandro Mechelli" userId="61076748_tp_dropbox" providerId="OAuth2" clId="{9439996B-0A86-434A-A960-0A5792DC0D67}" dt="2020-09-28T17:56:10.317" v="11" actId="1076"/>
        <pc:sldMkLst>
          <pc:docMk/>
          <pc:sldMk cId="0" sldId="603"/>
        </pc:sldMkLst>
        <pc:spChg chg="mod">
          <ac:chgData name="Alessandro Mechelli" userId="61076748_tp_dropbox" providerId="OAuth2" clId="{9439996B-0A86-434A-A960-0A5792DC0D67}" dt="2020-09-28T17:56:10.317" v="11" actId="1076"/>
          <ac:spMkLst>
            <pc:docMk/>
            <pc:sldMk cId="0" sldId="603"/>
            <ac:spMk id="34818" creationId="{FBBF0190-0576-4D43-9C19-59B15BB535F3}"/>
          </ac:spMkLst>
        </pc:spChg>
        <pc:spChg chg="mod">
          <ac:chgData name="Alessandro Mechelli" userId="61076748_tp_dropbox" providerId="OAuth2" clId="{9439996B-0A86-434A-A960-0A5792DC0D67}" dt="2020-09-28T17:56:04.371" v="9" actId="1076"/>
          <ac:spMkLst>
            <pc:docMk/>
            <pc:sldMk cId="0" sldId="603"/>
            <ac:spMk id="34820" creationId="{4B9A4253-DD5E-C847-AAFE-FE1F06BDEC35}"/>
          </ac:spMkLst>
        </pc:spChg>
        <pc:spChg chg="mod">
          <ac:chgData name="Alessandro Mechelli" userId="61076748_tp_dropbox" providerId="OAuth2" clId="{9439996B-0A86-434A-A960-0A5792DC0D67}" dt="2020-09-28T17:42:25.531" v="6" actId="14100"/>
          <ac:spMkLst>
            <pc:docMk/>
            <pc:sldMk cId="0" sldId="603"/>
            <ac:spMk id="34829" creationId="{01440EEB-006A-7A46-AADA-3E4454F3598F}"/>
          </ac:spMkLst>
        </pc:spChg>
        <pc:spChg chg="mod">
          <ac:chgData name="Alessandro Mechelli" userId="61076748_tp_dropbox" providerId="OAuth2" clId="{9439996B-0A86-434A-A960-0A5792DC0D67}" dt="2020-09-28T17:42:15.986" v="5" actId="14100"/>
          <ac:spMkLst>
            <pc:docMk/>
            <pc:sldMk cId="0" sldId="603"/>
            <ac:spMk id="34830" creationId="{73B133D2-5CD5-A247-BFF4-E8C2FD499B4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0180398-2881-4419-B2F7-0C0B2A17B331}"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it-IT"/>
        </a:p>
      </dgm:t>
    </dgm:pt>
    <dgm:pt modelId="{95F224E8-65C6-4F95-B6B5-F4F76BCE7095}">
      <dgm:prSet phldrT="[Testo]"/>
      <dgm:spPr>
        <a:ln>
          <a:noFill/>
        </a:ln>
      </dgm:spPr>
      <dgm:t>
        <a:bodyPr/>
        <a:lstStyle/>
        <a:p>
          <a:pPr algn="l"/>
          <a:r>
            <a:rPr lang="it-IT" dirty="0">
              <a:latin typeface="Book Antiqua" pitchFamily="18" charset="0"/>
            </a:rPr>
            <a:t>5) Bisogno di   </a:t>
          </a:r>
        </a:p>
        <a:p>
          <a:pPr algn="l"/>
          <a:r>
            <a:rPr lang="it-IT" dirty="0">
              <a:latin typeface="Book Antiqua" pitchFamily="18" charset="0"/>
            </a:rPr>
            <a:t>     autorealizzazione</a:t>
          </a:r>
        </a:p>
      </dgm:t>
    </dgm:pt>
    <dgm:pt modelId="{5FA62ADE-3EC2-4F51-92E7-CF0725C58CB8}" type="parTrans" cxnId="{705789E3-002F-476A-8BDB-4052232F8519}">
      <dgm:prSet/>
      <dgm:spPr/>
      <dgm:t>
        <a:bodyPr/>
        <a:lstStyle/>
        <a:p>
          <a:endParaRPr lang="it-IT">
            <a:latin typeface="Book Antiqua" pitchFamily="18" charset="0"/>
          </a:endParaRPr>
        </a:p>
      </dgm:t>
    </dgm:pt>
    <dgm:pt modelId="{54E2AD20-39B8-49E4-990E-AFAE1046F963}" type="sibTrans" cxnId="{705789E3-002F-476A-8BDB-4052232F8519}">
      <dgm:prSet/>
      <dgm:spPr/>
      <dgm:t>
        <a:bodyPr/>
        <a:lstStyle/>
        <a:p>
          <a:endParaRPr lang="it-IT">
            <a:latin typeface="Book Antiqua" pitchFamily="18" charset="0"/>
          </a:endParaRPr>
        </a:p>
      </dgm:t>
    </dgm:pt>
    <dgm:pt modelId="{39532C78-3CCE-4F32-AB89-AB04D5C1DED9}">
      <dgm:prSet phldrT="[Testo]"/>
      <dgm:spPr>
        <a:ln>
          <a:noFill/>
        </a:ln>
      </dgm:spPr>
      <dgm:t>
        <a:bodyPr/>
        <a:lstStyle/>
        <a:p>
          <a:pPr algn="l"/>
          <a:r>
            <a:rPr lang="it-IT" dirty="0">
              <a:latin typeface="Book Antiqua" pitchFamily="18" charset="0"/>
            </a:rPr>
            <a:t>4) Bisogno di stima</a:t>
          </a:r>
        </a:p>
      </dgm:t>
    </dgm:pt>
    <dgm:pt modelId="{C8D4D228-5B25-49B6-83F2-2B87BC2E35C6}" type="parTrans" cxnId="{9184AB1C-8B36-4A85-BF4C-6A5273118D82}">
      <dgm:prSet/>
      <dgm:spPr/>
      <dgm:t>
        <a:bodyPr/>
        <a:lstStyle/>
        <a:p>
          <a:endParaRPr lang="it-IT">
            <a:latin typeface="Book Antiqua" pitchFamily="18" charset="0"/>
          </a:endParaRPr>
        </a:p>
      </dgm:t>
    </dgm:pt>
    <dgm:pt modelId="{A6FC5CDE-5A65-459D-8689-D32EA31309E5}" type="sibTrans" cxnId="{9184AB1C-8B36-4A85-BF4C-6A5273118D82}">
      <dgm:prSet/>
      <dgm:spPr/>
      <dgm:t>
        <a:bodyPr/>
        <a:lstStyle/>
        <a:p>
          <a:endParaRPr lang="it-IT">
            <a:latin typeface="Book Antiqua" pitchFamily="18" charset="0"/>
          </a:endParaRPr>
        </a:p>
      </dgm:t>
    </dgm:pt>
    <dgm:pt modelId="{8A289917-1037-47B9-93EB-CF7595E2BAA9}">
      <dgm:prSet phldrT="[Testo]"/>
      <dgm:spPr>
        <a:ln>
          <a:noFill/>
        </a:ln>
      </dgm:spPr>
      <dgm:t>
        <a:bodyPr/>
        <a:lstStyle/>
        <a:p>
          <a:pPr algn="l"/>
          <a:r>
            <a:rPr lang="it-IT" dirty="0">
              <a:latin typeface="Book Antiqua" pitchFamily="18" charset="0"/>
            </a:rPr>
            <a:t>3) Bisogni associativi</a:t>
          </a:r>
        </a:p>
      </dgm:t>
    </dgm:pt>
    <dgm:pt modelId="{173015F9-5594-4590-BB07-69390D0EC8F5}" type="parTrans" cxnId="{DC533CED-EEFE-4205-AFB7-4C762596EF89}">
      <dgm:prSet/>
      <dgm:spPr/>
      <dgm:t>
        <a:bodyPr/>
        <a:lstStyle/>
        <a:p>
          <a:endParaRPr lang="it-IT">
            <a:latin typeface="Book Antiqua" pitchFamily="18" charset="0"/>
          </a:endParaRPr>
        </a:p>
      </dgm:t>
    </dgm:pt>
    <dgm:pt modelId="{2FEF9773-9E10-4BC9-951F-F75C689EB374}" type="sibTrans" cxnId="{DC533CED-EEFE-4205-AFB7-4C762596EF89}">
      <dgm:prSet/>
      <dgm:spPr/>
      <dgm:t>
        <a:bodyPr/>
        <a:lstStyle/>
        <a:p>
          <a:endParaRPr lang="it-IT">
            <a:latin typeface="Book Antiqua" pitchFamily="18" charset="0"/>
          </a:endParaRPr>
        </a:p>
      </dgm:t>
    </dgm:pt>
    <dgm:pt modelId="{882C7090-D812-40B6-B084-382DBC3CCD19}">
      <dgm:prSet phldrT="[Testo]"/>
      <dgm:spPr>
        <a:ln>
          <a:noFill/>
        </a:ln>
      </dgm:spPr>
      <dgm:t>
        <a:bodyPr/>
        <a:lstStyle/>
        <a:p>
          <a:pPr algn="l"/>
          <a:r>
            <a:rPr lang="it-IT" dirty="0">
              <a:latin typeface="Book Antiqua" pitchFamily="18" charset="0"/>
            </a:rPr>
            <a:t>2) Bisogni di sicurezza</a:t>
          </a:r>
        </a:p>
      </dgm:t>
    </dgm:pt>
    <dgm:pt modelId="{A946071F-9EE2-4077-A7B1-ABDEB871D924}" type="parTrans" cxnId="{F80E22A1-ED7C-4019-9F23-D070DECE2528}">
      <dgm:prSet/>
      <dgm:spPr/>
      <dgm:t>
        <a:bodyPr/>
        <a:lstStyle/>
        <a:p>
          <a:endParaRPr lang="it-IT">
            <a:latin typeface="Book Antiqua" pitchFamily="18" charset="0"/>
          </a:endParaRPr>
        </a:p>
      </dgm:t>
    </dgm:pt>
    <dgm:pt modelId="{9E8AB8B9-E7FD-4177-BF0D-85361C713793}" type="sibTrans" cxnId="{F80E22A1-ED7C-4019-9F23-D070DECE2528}">
      <dgm:prSet/>
      <dgm:spPr/>
      <dgm:t>
        <a:bodyPr/>
        <a:lstStyle/>
        <a:p>
          <a:endParaRPr lang="it-IT">
            <a:latin typeface="Book Antiqua" pitchFamily="18" charset="0"/>
          </a:endParaRPr>
        </a:p>
      </dgm:t>
    </dgm:pt>
    <dgm:pt modelId="{7D07E52B-DA02-467F-BDB5-2D725BA49376}">
      <dgm:prSet phldrT="[Testo]"/>
      <dgm:spPr>
        <a:ln>
          <a:noFill/>
        </a:ln>
      </dgm:spPr>
      <dgm:t>
        <a:bodyPr/>
        <a:lstStyle/>
        <a:p>
          <a:pPr algn="l"/>
          <a:r>
            <a:rPr lang="it-IT" dirty="0">
              <a:latin typeface="Book Antiqua" pitchFamily="18" charset="0"/>
            </a:rPr>
            <a:t>1)  Bisogni fisiologici</a:t>
          </a:r>
        </a:p>
      </dgm:t>
    </dgm:pt>
    <dgm:pt modelId="{CC119B08-A073-40AC-898E-1D336DA52F18}" type="parTrans" cxnId="{17C4C41D-28F2-46CA-B13E-1AE82D76A03F}">
      <dgm:prSet/>
      <dgm:spPr/>
      <dgm:t>
        <a:bodyPr/>
        <a:lstStyle/>
        <a:p>
          <a:endParaRPr lang="it-IT">
            <a:latin typeface="Book Antiqua" pitchFamily="18" charset="0"/>
          </a:endParaRPr>
        </a:p>
      </dgm:t>
    </dgm:pt>
    <dgm:pt modelId="{788E7138-7C15-4C8C-8599-F537CF42331D}" type="sibTrans" cxnId="{17C4C41D-28F2-46CA-B13E-1AE82D76A03F}">
      <dgm:prSet/>
      <dgm:spPr/>
      <dgm:t>
        <a:bodyPr/>
        <a:lstStyle/>
        <a:p>
          <a:endParaRPr lang="it-IT">
            <a:latin typeface="Book Antiqua" pitchFamily="18" charset="0"/>
          </a:endParaRPr>
        </a:p>
      </dgm:t>
    </dgm:pt>
    <dgm:pt modelId="{3F48BA9F-B393-469B-B30F-1DEB2D939756}" type="pres">
      <dgm:prSet presAssocID="{00180398-2881-4419-B2F7-0C0B2A17B331}" presName="compositeShape" presStyleCnt="0">
        <dgm:presLayoutVars>
          <dgm:dir/>
          <dgm:resizeHandles/>
        </dgm:presLayoutVars>
      </dgm:prSet>
      <dgm:spPr/>
    </dgm:pt>
    <dgm:pt modelId="{A86F8AFD-E111-435C-B8E8-7AE53DD35367}" type="pres">
      <dgm:prSet presAssocID="{00180398-2881-4419-B2F7-0C0B2A17B331}" presName="pyramid" presStyleLbl="node1" presStyleIdx="0" presStyleCnt="1"/>
      <dgm:spPr>
        <a:solidFill>
          <a:srgbClr val="92D050"/>
        </a:solidFill>
      </dgm:spPr>
    </dgm:pt>
    <dgm:pt modelId="{58248802-AF25-4335-BA7C-160CA1C64DAA}" type="pres">
      <dgm:prSet presAssocID="{00180398-2881-4419-B2F7-0C0B2A17B331}" presName="theList" presStyleCnt="0"/>
      <dgm:spPr/>
    </dgm:pt>
    <dgm:pt modelId="{61690972-8A3E-45D5-9B19-0E75BC398DDF}" type="pres">
      <dgm:prSet presAssocID="{95F224E8-65C6-4F95-B6B5-F4F76BCE7095}" presName="aNode" presStyleLbl="fgAcc1" presStyleIdx="0" presStyleCnt="5" custLinFactY="4026" custLinFactNeighborY="100000">
        <dgm:presLayoutVars>
          <dgm:bulletEnabled val="1"/>
        </dgm:presLayoutVars>
      </dgm:prSet>
      <dgm:spPr/>
    </dgm:pt>
    <dgm:pt modelId="{09C82E9C-6A67-4597-9455-4A03D4F756B6}" type="pres">
      <dgm:prSet presAssocID="{95F224E8-65C6-4F95-B6B5-F4F76BCE7095}" presName="aSpace" presStyleCnt="0"/>
      <dgm:spPr/>
    </dgm:pt>
    <dgm:pt modelId="{42545EC2-434A-48D4-8BB0-20A7AF484900}" type="pres">
      <dgm:prSet presAssocID="{39532C78-3CCE-4F32-AB89-AB04D5C1DED9}" presName="aNode" presStyleLbl="fgAcc1" presStyleIdx="1" presStyleCnt="5" custLinFactY="20690" custLinFactNeighborY="100000">
        <dgm:presLayoutVars>
          <dgm:bulletEnabled val="1"/>
        </dgm:presLayoutVars>
      </dgm:prSet>
      <dgm:spPr/>
    </dgm:pt>
    <dgm:pt modelId="{B954D540-C73F-4624-89C0-7872E9D7562B}" type="pres">
      <dgm:prSet presAssocID="{39532C78-3CCE-4F32-AB89-AB04D5C1DED9}" presName="aSpace" presStyleCnt="0"/>
      <dgm:spPr/>
    </dgm:pt>
    <dgm:pt modelId="{B65EB15F-C1CE-438C-B627-B4A3ECBDC4AA}" type="pres">
      <dgm:prSet presAssocID="{8A289917-1037-47B9-93EB-CF7595E2BAA9}" presName="aNode" presStyleLbl="fgAcc1" presStyleIdx="2" presStyleCnt="5" custLinFactY="39799" custLinFactNeighborY="100000">
        <dgm:presLayoutVars>
          <dgm:bulletEnabled val="1"/>
        </dgm:presLayoutVars>
      </dgm:prSet>
      <dgm:spPr/>
    </dgm:pt>
    <dgm:pt modelId="{A26CA985-6FCE-4B08-A7DC-E2C9F33EB958}" type="pres">
      <dgm:prSet presAssocID="{8A289917-1037-47B9-93EB-CF7595E2BAA9}" presName="aSpace" presStyleCnt="0"/>
      <dgm:spPr/>
    </dgm:pt>
    <dgm:pt modelId="{5EAD8840-F8FD-437D-8857-10F76529889B}" type="pres">
      <dgm:prSet presAssocID="{882C7090-D812-40B6-B084-382DBC3CCD19}" presName="aNode" presStyleLbl="fgAcc1" presStyleIdx="3" presStyleCnt="5" custLinFactY="48561" custLinFactNeighborY="100000">
        <dgm:presLayoutVars>
          <dgm:bulletEnabled val="1"/>
        </dgm:presLayoutVars>
      </dgm:prSet>
      <dgm:spPr/>
    </dgm:pt>
    <dgm:pt modelId="{985085BE-65DC-477B-9104-C996C8226D3D}" type="pres">
      <dgm:prSet presAssocID="{882C7090-D812-40B6-B084-382DBC3CCD19}" presName="aSpace" presStyleCnt="0"/>
      <dgm:spPr/>
    </dgm:pt>
    <dgm:pt modelId="{FB149141-D0F1-4EE3-BE05-E363E07DEC7E}" type="pres">
      <dgm:prSet presAssocID="{7D07E52B-DA02-467F-BDB5-2D725BA49376}" presName="aNode" presStyleLbl="fgAcc1" presStyleIdx="4" presStyleCnt="5" custLinFactY="59767" custLinFactNeighborX="-721" custLinFactNeighborY="100000">
        <dgm:presLayoutVars>
          <dgm:bulletEnabled val="1"/>
        </dgm:presLayoutVars>
      </dgm:prSet>
      <dgm:spPr/>
    </dgm:pt>
    <dgm:pt modelId="{535CF9CF-23E6-4535-8973-9102A688B0E6}" type="pres">
      <dgm:prSet presAssocID="{7D07E52B-DA02-467F-BDB5-2D725BA49376}" presName="aSpace" presStyleCnt="0"/>
      <dgm:spPr/>
    </dgm:pt>
  </dgm:ptLst>
  <dgm:cxnLst>
    <dgm:cxn modelId="{9184AB1C-8B36-4A85-BF4C-6A5273118D82}" srcId="{00180398-2881-4419-B2F7-0C0B2A17B331}" destId="{39532C78-3CCE-4F32-AB89-AB04D5C1DED9}" srcOrd="1" destOrd="0" parTransId="{C8D4D228-5B25-49B6-83F2-2B87BC2E35C6}" sibTransId="{A6FC5CDE-5A65-459D-8689-D32EA31309E5}"/>
    <dgm:cxn modelId="{17C4C41D-28F2-46CA-B13E-1AE82D76A03F}" srcId="{00180398-2881-4419-B2F7-0C0B2A17B331}" destId="{7D07E52B-DA02-467F-BDB5-2D725BA49376}" srcOrd="4" destOrd="0" parTransId="{CC119B08-A073-40AC-898E-1D336DA52F18}" sibTransId="{788E7138-7C15-4C8C-8599-F537CF42331D}"/>
    <dgm:cxn modelId="{F1A3ED44-4C80-4643-926C-1CC52E4CB845}" type="presOf" srcId="{882C7090-D812-40B6-B084-382DBC3CCD19}" destId="{5EAD8840-F8FD-437D-8857-10F76529889B}" srcOrd="0" destOrd="0" presId="urn:microsoft.com/office/officeart/2005/8/layout/pyramid2"/>
    <dgm:cxn modelId="{94F61565-46D6-4D10-A153-C1FDD8E8DC0F}" type="presOf" srcId="{95F224E8-65C6-4F95-B6B5-F4F76BCE7095}" destId="{61690972-8A3E-45D5-9B19-0E75BC398DDF}" srcOrd="0" destOrd="0" presId="urn:microsoft.com/office/officeart/2005/8/layout/pyramid2"/>
    <dgm:cxn modelId="{B1007E68-6CF3-419C-87E2-D54363BDCEB4}" type="presOf" srcId="{7D07E52B-DA02-467F-BDB5-2D725BA49376}" destId="{FB149141-D0F1-4EE3-BE05-E363E07DEC7E}" srcOrd="0" destOrd="0" presId="urn:microsoft.com/office/officeart/2005/8/layout/pyramid2"/>
    <dgm:cxn modelId="{F80E22A1-ED7C-4019-9F23-D070DECE2528}" srcId="{00180398-2881-4419-B2F7-0C0B2A17B331}" destId="{882C7090-D812-40B6-B084-382DBC3CCD19}" srcOrd="3" destOrd="0" parTransId="{A946071F-9EE2-4077-A7B1-ABDEB871D924}" sibTransId="{9E8AB8B9-E7FD-4177-BF0D-85361C713793}"/>
    <dgm:cxn modelId="{4E6C29B3-ABD6-445A-B0C9-57D28B603153}" type="presOf" srcId="{39532C78-3CCE-4F32-AB89-AB04D5C1DED9}" destId="{42545EC2-434A-48D4-8BB0-20A7AF484900}" srcOrd="0" destOrd="0" presId="urn:microsoft.com/office/officeart/2005/8/layout/pyramid2"/>
    <dgm:cxn modelId="{10D9E6B4-AB7B-4824-B60F-E9C21B92E96D}" type="presOf" srcId="{8A289917-1037-47B9-93EB-CF7595E2BAA9}" destId="{B65EB15F-C1CE-438C-B627-B4A3ECBDC4AA}" srcOrd="0" destOrd="0" presId="urn:microsoft.com/office/officeart/2005/8/layout/pyramid2"/>
    <dgm:cxn modelId="{913049B9-1FCE-451C-A304-CA0CC7F88782}" type="presOf" srcId="{00180398-2881-4419-B2F7-0C0B2A17B331}" destId="{3F48BA9F-B393-469B-B30F-1DEB2D939756}" srcOrd="0" destOrd="0" presId="urn:microsoft.com/office/officeart/2005/8/layout/pyramid2"/>
    <dgm:cxn modelId="{705789E3-002F-476A-8BDB-4052232F8519}" srcId="{00180398-2881-4419-B2F7-0C0B2A17B331}" destId="{95F224E8-65C6-4F95-B6B5-F4F76BCE7095}" srcOrd="0" destOrd="0" parTransId="{5FA62ADE-3EC2-4F51-92E7-CF0725C58CB8}" sibTransId="{54E2AD20-39B8-49E4-990E-AFAE1046F963}"/>
    <dgm:cxn modelId="{DC533CED-EEFE-4205-AFB7-4C762596EF89}" srcId="{00180398-2881-4419-B2F7-0C0B2A17B331}" destId="{8A289917-1037-47B9-93EB-CF7595E2BAA9}" srcOrd="2" destOrd="0" parTransId="{173015F9-5594-4590-BB07-69390D0EC8F5}" sibTransId="{2FEF9773-9E10-4BC9-951F-F75C689EB374}"/>
    <dgm:cxn modelId="{7AFB2F21-E9A4-47DE-AEC8-258309D40352}" type="presParOf" srcId="{3F48BA9F-B393-469B-B30F-1DEB2D939756}" destId="{A86F8AFD-E111-435C-B8E8-7AE53DD35367}" srcOrd="0" destOrd="0" presId="urn:microsoft.com/office/officeart/2005/8/layout/pyramid2"/>
    <dgm:cxn modelId="{74CFDDAD-CAF5-4EF4-9589-095033401682}" type="presParOf" srcId="{3F48BA9F-B393-469B-B30F-1DEB2D939756}" destId="{58248802-AF25-4335-BA7C-160CA1C64DAA}" srcOrd="1" destOrd="0" presId="urn:microsoft.com/office/officeart/2005/8/layout/pyramid2"/>
    <dgm:cxn modelId="{AB7A8A99-62D7-4B81-A47D-A04A43113267}" type="presParOf" srcId="{58248802-AF25-4335-BA7C-160CA1C64DAA}" destId="{61690972-8A3E-45D5-9B19-0E75BC398DDF}" srcOrd="0" destOrd="0" presId="urn:microsoft.com/office/officeart/2005/8/layout/pyramid2"/>
    <dgm:cxn modelId="{ECBB15C3-E06C-4277-BDB1-E3CC6665C12B}" type="presParOf" srcId="{58248802-AF25-4335-BA7C-160CA1C64DAA}" destId="{09C82E9C-6A67-4597-9455-4A03D4F756B6}" srcOrd="1" destOrd="0" presId="urn:microsoft.com/office/officeart/2005/8/layout/pyramid2"/>
    <dgm:cxn modelId="{5ECACAA2-0E3F-4138-8E15-4E960E098C93}" type="presParOf" srcId="{58248802-AF25-4335-BA7C-160CA1C64DAA}" destId="{42545EC2-434A-48D4-8BB0-20A7AF484900}" srcOrd="2" destOrd="0" presId="urn:microsoft.com/office/officeart/2005/8/layout/pyramid2"/>
    <dgm:cxn modelId="{C03BC907-1E6F-44D3-AE93-DD073B7C0B01}" type="presParOf" srcId="{58248802-AF25-4335-BA7C-160CA1C64DAA}" destId="{B954D540-C73F-4624-89C0-7872E9D7562B}" srcOrd="3" destOrd="0" presId="urn:microsoft.com/office/officeart/2005/8/layout/pyramid2"/>
    <dgm:cxn modelId="{DFBF8FC9-C66C-44C5-9374-F10B68EAEDA3}" type="presParOf" srcId="{58248802-AF25-4335-BA7C-160CA1C64DAA}" destId="{B65EB15F-C1CE-438C-B627-B4A3ECBDC4AA}" srcOrd="4" destOrd="0" presId="urn:microsoft.com/office/officeart/2005/8/layout/pyramid2"/>
    <dgm:cxn modelId="{1F730011-F461-4C2D-9058-3565E3C04EA2}" type="presParOf" srcId="{58248802-AF25-4335-BA7C-160CA1C64DAA}" destId="{A26CA985-6FCE-4B08-A7DC-E2C9F33EB958}" srcOrd="5" destOrd="0" presId="urn:microsoft.com/office/officeart/2005/8/layout/pyramid2"/>
    <dgm:cxn modelId="{282AFA6E-9898-4D01-81F3-2C7DE0FCCFEB}" type="presParOf" srcId="{58248802-AF25-4335-BA7C-160CA1C64DAA}" destId="{5EAD8840-F8FD-437D-8857-10F76529889B}" srcOrd="6" destOrd="0" presId="urn:microsoft.com/office/officeart/2005/8/layout/pyramid2"/>
    <dgm:cxn modelId="{78ADF3AF-0761-4751-AF6E-B0188472F0B6}" type="presParOf" srcId="{58248802-AF25-4335-BA7C-160CA1C64DAA}" destId="{985085BE-65DC-477B-9104-C996C8226D3D}" srcOrd="7" destOrd="0" presId="urn:microsoft.com/office/officeart/2005/8/layout/pyramid2"/>
    <dgm:cxn modelId="{49E05B8E-7668-4542-8FA7-E4E5827C0FCD}" type="presParOf" srcId="{58248802-AF25-4335-BA7C-160CA1C64DAA}" destId="{FB149141-D0F1-4EE3-BE05-E363E07DEC7E}" srcOrd="8" destOrd="0" presId="urn:microsoft.com/office/officeart/2005/8/layout/pyramid2"/>
    <dgm:cxn modelId="{601A6F2F-69EB-49B8-A739-8A35316533D5}" type="presParOf" srcId="{58248802-AF25-4335-BA7C-160CA1C64DAA}" destId="{535CF9CF-23E6-4535-8973-9102A688B0E6}"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8AD92F-0241-417F-BD55-11811263C106}" type="doc">
      <dgm:prSet loTypeId="urn:microsoft.com/office/officeart/2005/8/layout/hierarchy2" loCatId="hierarchy" qsTypeId="urn:microsoft.com/office/officeart/2005/8/quickstyle/simple3" qsCatId="simple" csTypeId="urn:microsoft.com/office/officeart/2005/8/colors/accent0_1" csCatId="mainScheme" phldr="1"/>
      <dgm:spPr/>
      <dgm:t>
        <a:bodyPr/>
        <a:lstStyle/>
        <a:p>
          <a:endParaRPr lang="it-IT"/>
        </a:p>
      </dgm:t>
    </dgm:pt>
    <dgm:pt modelId="{A4E3BD09-D5BB-4BAE-9501-24653B16F313}">
      <dgm:prSet phldrT="[Testo]" custT="1"/>
      <dgm:spPr/>
      <dgm:t>
        <a:bodyPr/>
        <a:lstStyle/>
        <a:p>
          <a:r>
            <a:rPr lang="it-IT" sz="1600" b="1" i="0" dirty="0">
              <a:latin typeface="Book Antiqua" pitchFamily="18" charset="0"/>
            </a:rPr>
            <a:t>Soggetto</a:t>
          </a:r>
          <a:r>
            <a:rPr lang="it-IT" sz="1600" b="1" i="1" dirty="0">
              <a:latin typeface="Book Antiqua" pitchFamily="18" charset="0"/>
            </a:rPr>
            <a:t> </a:t>
          </a:r>
          <a:r>
            <a:rPr lang="it-IT" sz="1600" b="1" i="0" dirty="0">
              <a:latin typeface="Book Antiqua" pitchFamily="18" charset="0"/>
            </a:rPr>
            <a:t>giuridico</a:t>
          </a:r>
        </a:p>
      </dgm:t>
    </dgm:pt>
    <dgm:pt modelId="{E1AE3504-032F-49BB-B30D-F08DED13C18B}" type="parTrans" cxnId="{7332D384-99EB-42D2-A438-384698404CB6}">
      <dgm:prSet/>
      <dgm:spPr/>
      <dgm:t>
        <a:bodyPr/>
        <a:lstStyle/>
        <a:p>
          <a:endParaRPr lang="it-IT"/>
        </a:p>
      </dgm:t>
    </dgm:pt>
    <dgm:pt modelId="{CC7B840B-FFE8-43FC-AF5B-708F404C91EE}" type="sibTrans" cxnId="{7332D384-99EB-42D2-A438-384698404CB6}">
      <dgm:prSet/>
      <dgm:spPr/>
      <dgm:t>
        <a:bodyPr/>
        <a:lstStyle/>
        <a:p>
          <a:endParaRPr lang="it-IT"/>
        </a:p>
      </dgm:t>
    </dgm:pt>
    <dgm:pt modelId="{0DF097BD-90FE-4647-AAA4-F56152164F92}">
      <dgm:prSet phldrT="[Testo]" custT="1"/>
      <dgm:spPr/>
      <dgm:t>
        <a:bodyPr/>
        <a:lstStyle/>
        <a:p>
          <a:pPr>
            <a:lnSpc>
              <a:spcPct val="100000"/>
            </a:lnSpc>
            <a:spcAft>
              <a:spcPts val="0"/>
            </a:spcAft>
          </a:pPr>
          <a:r>
            <a:rPr lang="it-IT" sz="1400" b="1" i="1" dirty="0">
              <a:latin typeface="Book Antiqua" pitchFamily="18" charset="0"/>
            </a:rPr>
            <a:t>È la persona fisica (nelle società di persone) o la </a:t>
          </a:r>
        </a:p>
        <a:p>
          <a:pPr>
            <a:lnSpc>
              <a:spcPct val="100000"/>
            </a:lnSpc>
            <a:spcAft>
              <a:spcPts val="0"/>
            </a:spcAft>
          </a:pPr>
          <a:r>
            <a:rPr lang="it-IT" sz="1400" b="1" i="1" dirty="0">
              <a:latin typeface="Book Antiqua" pitchFamily="18" charset="0"/>
            </a:rPr>
            <a:t>persona giuridica (nelle società di capitali),</a:t>
          </a:r>
          <a:r>
            <a:rPr lang="it-IT" sz="1400" b="1" i="1" baseline="0" dirty="0">
              <a:latin typeface="Book Antiqua" pitchFamily="18" charset="0"/>
            </a:rPr>
            <a:t> cui fanno </a:t>
          </a:r>
        </a:p>
        <a:p>
          <a:pPr>
            <a:lnSpc>
              <a:spcPct val="100000"/>
            </a:lnSpc>
            <a:spcAft>
              <a:spcPts val="0"/>
            </a:spcAft>
          </a:pPr>
          <a:r>
            <a:rPr lang="it-IT" sz="1400" b="1" i="1" baseline="0" dirty="0">
              <a:latin typeface="Book Antiqua" pitchFamily="18" charset="0"/>
            </a:rPr>
            <a:t>capo i diritti e gli obblighi derivanti </a:t>
          </a:r>
        </a:p>
        <a:p>
          <a:pPr>
            <a:lnSpc>
              <a:spcPct val="100000"/>
            </a:lnSpc>
            <a:spcAft>
              <a:spcPts val="0"/>
            </a:spcAft>
          </a:pPr>
          <a:r>
            <a:rPr lang="it-IT" sz="1400" b="1" i="1" baseline="0" dirty="0">
              <a:latin typeface="Book Antiqua" pitchFamily="18" charset="0"/>
            </a:rPr>
            <a:t>dall’esercizio dell’attività economica in azienda</a:t>
          </a:r>
          <a:endParaRPr lang="it-IT" sz="1400" b="1" i="1" dirty="0"/>
        </a:p>
      </dgm:t>
    </dgm:pt>
    <dgm:pt modelId="{3E9062E7-FC6C-4CD9-B812-FE476FB5F9A9}" type="parTrans" cxnId="{B49A8D32-A0CC-437F-AEB0-6E2DD52F5A05}">
      <dgm:prSet/>
      <dgm:spPr>
        <a:ln>
          <a:tailEnd type="stealth"/>
        </a:ln>
      </dgm:spPr>
      <dgm:t>
        <a:bodyPr/>
        <a:lstStyle/>
        <a:p>
          <a:endParaRPr lang="it-IT"/>
        </a:p>
      </dgm:t>
    </dgm:pt>
    <dgm:pt modelId="{E045A09B-28F5-485A-8DAB-53C964A6C838}" type="sibTrans" cxnId="{B49A8D32-A0CC-437F-AEB0-6E2DD52F5A05}">
      <dgm:prSet/>
      <dgm:spPr/>
      <dgm:t>
        <a:bodyPr/>
        <a:lstStyle/>
        <a:p>
          <a:endParaRPr lang="it-IT"/>
        </a:p>
      </dgm:t>
    </dgm:pt>
    <dgm:pt modelId="{A9C4E05E-EBFF-4810-BC0B-B2ECF95875DC}">
      <dgm:prSet phldrT="[Testo]" custT="1"/>
      <dgm:spPr/>
      <dgm:t>
        <a:bodyPr/>
        <a:lstStyle/>
        <a:p>
          <a:r>
            <a:rPr lang="it-IT" sz="1400" dirty="0">
              <a:latin typeface="Book Antiqua" pitchFamily="18" charset="0"/>
            </a:rPr>
            <a:t>Nelle varie forme d’impresa</a:t>
          </a:r>
        </a:p>
      </dgm:t>
    </dgm:pt>
    <dgm:pt modelId="{00AC8C27-928A-4248-A810-A5AF2EC11AEE}" type="parTrans" cxnId="{F42F2B4C-E0AB-404E-9CA3-0179F6B57227}">
      <dgm:prSet/>
      <dgm:spPr>
        <a:ln>
          <a:tailEnd type="stealth"/>
        </a:ln>
      </dgm:spPr>
      <dgm:t>
        <a:bodyPr/>
        <a:lstStyle/>
        <a:p>
          <a:endParaRPr lang="it-IT"/>
        </a:p>
      </dgm:t>
    </dgm:pt>
    <dgm:pt modelId="{290B1ACE-956B-49F0-9A29-5B9C82475271}" type="sibTrans" cxnId="{F42F2B4C-E0AB-404E-9CA3-0179F6B57227}">
      <dgm:prSet/>
      <dgm:spPr/>
      <dgm:t>
        <a:bodyPr/>
        <a:lstStyle/>
        <a:p>
          <a:endParaRPr lang="it-IT"/>
        </a:p>
      </dgm:t>
    </dgm:pt>
    <dgm:pt modelId="{84E327C2-2C22-4BEB-A09E-BE29C9FF618F}">
      <dgm:prSet custT="1"/>
      <dgm:spPr/>
      <dgm:t>
        <a:bodyPr/>
        <a:lstStyle/>
        <a:p>
          <a:r>
            <a:rPr lang="it-IT" sz="1400" dirty="0">
              <a:latin typeface="Book Antiqua" pitchFamily="18" charset="0"/>
            </a:rPr>
            <a:t>Impresa individuale</a:t>
          </a:r>
        </a:p>
      </dgm:t>
    </dgm:pt>
    <dgm:pt modelId="{B7674033-7D1C-4EC8-93C7-F18F8F1DACDE}" type="parTrans" cxnId="{07AA8859-F9EF-43E0-9909-96B8E7112E62}">
      <dgm:prSet/>
      <dgm:spPr>
        <a:ln>
          <a:tailEnd type="stealth"/>
        </a:ln>
      </dgm:spPr>
      <dgm:t>
        <a:bodyPr/>
        <a:lstStyle/>
        <a:p>
          <a:endParaRPr lang="it-IT"/>
        </a:p>
      </dgm:t>
    </dgm:pt>
    <dgm:pt modelId="{102ADE1C-A116-46C8-921B-4EDBD5B97EFE}" type="sibTrans" cxnId="{07AA8859-F9EF-43E0-9909-96B8E7112E62}">
      <dgm:prSet/>
      <dgm:spPr/>
      <dgm:t>
        <a:bodyPr/>
        <a:lstStyle/>
        <a:p>
          <a:endParaRPr lang="it-IT"/>
        </a:p>
      </dgm:t>
    </dgm:pt>
    <dgm:pt modelId="{7CF6C2D9-1313-45CF-B872-4F014A04F58B}">
      <dgm:prSet phldrT="[Testo]" custT="1"/>
      <dgm:spPr/>
      <dgm:t>
        <a:bodyPr/>
        <a:lstStyle/>
        <a:p>
          <a:r>
            <a:rPr lang="it-IT" sz="1400" b="1" i="1" dirty="0">
              <a:latin typeface="Book Antiqua" pitchFamily="18" charset="0"/>
            </a:rPr>
            <a:t>È colui che compie le scelte strategiche d’impresa</a:t>
          </a:r>
        </a:p>
      </dgm:t>
    </dgm:pt>
    <dgm:pt modelId="{F6B4F96A-6915-48F1-ADFC-FD663D69AD68}" type="parTrans" cxnId="{EE2D87D2-A03B-4780-83BA-BCB2917AB916}">
      <dgm:prSet/>
      <dgm:spPr>
        <a:ln>
          <a:tailEnd type="stealth"/>
        </a:ln>
      </dgm:spPr>
      <dgm:t>
        <a:bodyPr/>
        <a:lstStyle/>
        <a:p>
          <a:endParaRPr lang="it-IT"/>
        </a:p>
      </dgm:t>
    </dgm:pt>
    <dgm:pt modelId="{BA3D7EF1-CD6D-46C2-B5C0-18733C2292EF}" type="sibTrans" cxnId="{EE2D87D2-A03B-4780-83BA-BCB2917AB916}">
      <dgm:prSet/>
      <dgm:spPr/>
      <dgm:t>
        <a:bodyPr/>
        <a:lstStyle/>
        <a:p>
          <a:endParaRPr lang="it-IT"/>
        </a:p>
      </dgm:t>
    </dgm:pt>
    <dgm:pt modelId="{EAFE92D3-2111-4912-A207-FCF207C2E0CA}">
      <dgm:prSet phldrT="[Testo]" custT="1"/>
      <dgm:spPr/>
      <dgm:t>
        <a:bodyPr/>
        <a:lstStyle/>
        <a:p>
          <a:r>
            <a:rPr lang="it-IT" sz="1400" dirty="0">
              <a:latin typeface="Book Antiqua" pitchFamily="18" charset="0"/>
            </a:rPr>
            <a:t>Qualità</a:t>
          </a:r>
        </a:p>
      </dgm:t>
    </dgm:pt>
    <dgm:pt modelId="{6F4A66B0-0FEF-4F24-B486-E0BDDE650223}" type="parTrans" cxnId="{4933BDFA-CB0C-4655-B549-99B337F18D0D}">
      <dgm:prSet/>
      <dgm:spPr>
        <a:ln>
          <a:tailEnd type="stealth"/>
        </a:ln>
      </dgm:spPr>
      <dgm:t>
        <a:bodyPr/>
        <a:lstStyle/>
        <a:p>
          <a:endParaRPr lang="it-IT"/>
        </a:p>
      </dgm:t>
    </dgm:pt>
    <dgm:pt modelId="{55432C75-0F37-4ADF-A18B-FAD48FC2E546}" type="sibTrans" cxnId="{4933BDFA-CB0C-4655-B549-99B337F18D0D}">
      <dgm:prSet/>
      <dgm:spPr/>
      <dgm:t>
        <a:bodyPr/>
        <a:lstStyle/>
        <a:p>
          <a:endParaRPr lang="it-IT"/>
        </a:p>
      </dgm:t>
    </dgm:pt>
    <dgm:pt modelId="{71FE1C3B-1F02-4BE5-BD5F-2FC5A7E10AFF}">
      <dgm:prSet custT="1"/>
      <dgm:spPr/>
      <dgm:t>
        <a:bodyPr/>
        <a:lstStyle/>
        <a:p>
          <a:r>
            <a:rPr lang="it-IT" sz="1400" dirty="0">
              <a:latin typeface="Book Antiqua" pitchFamily="18" charset="0"/>
            </a:rPr>
            <a:t>Modelli di impresa</a:t>
          </a:r>
        </a:p>
      </dgm:t>
    </dgm:pt>
    <dgm:pt modelId="{B1529505-F842-4491-9759-D6F9AD7A2C3C}" type="parTrans" cxnId="{FD2851AC-5BB2-40D0-BDB0-8D40416C0940}">
      <dgm:prSet/>
      <dgm:spPr>
        <a:ln>
          <a:tailEnd type="stealth"/>
        </a:ln>
      </dgm:spPr>
      <dgm:t>
        <a:bodyPr/>
        <a:lstStyle/>
        <a:p>
          <a:endParaRPr lang="it-IT"/>
        </a:p>
      </dgm:t>
    </dgm:pt>
    <dgm:pt modelId="{AEA85BE9-8753-43DC-82D2-1086B7CA747D}" type="sibTrans" cxnId="{FD2851AC-5BB2-40D0-BDB0-8D40416C0940}">
      <dgm:prSet/>
      <dgm:spPr/>
      <dgm:t>
        <a:bodyPr/>
        <a:lstStyle/>
        <a:p>
          <a:endParaRPr lang="it-IT"/>
        </a:p>
      </dgm:t>
    </dgm:pt>
    <dgm:pt modelId="{C35367CE-37EE-47B3-81B1-48CDD9ACBBCA}">
      <dgm:prSet custT="1"/>
      <dgm:spPr/>
      <dgm:t>
        <a:bodyPr/>
        <a:lstStyle/>
        <a:p>
          <a:r>
            <a:rPr lang="it-IT" sz="1400" dirty="0">
              <a:latin typeface="Book Antiqua" pitchFamily="18" charset="0"/>
            </a:rPr>
            <a:t>Assunzione del rischio</a:t>
          </a:r>
        </a:p>
      </dgm:t>
    </dgm:pt>
    <dgm:pt modelId="{3088311F-84CD-4300-9F76-C14D26C9EBB2}" type="parTrans" cxnId="{17BCA329-31BD-4466-AD85-ABBDED494404}">
      <dgm:prSet/>
      <dgm:spPr>
        <a:ln>
          <a:tailEnd type="stealth"/>
        </a:ln>
      </dgm:spPr>
      <dgm:t>
        <a:bodyPr/>
        <a:lstStyle/>
        <a:p>
          <a:endParaRPr lang="it-IT"/>
        </a:p>
      </dgm:t>
    </dgm:pt>
    <dgm:pt modelId="{FDD4F45D-1EEB-440C-AE2F-04CA39F643CC}" type="sibTrans" cxnId="{17BCA329-31BD-4466-AD85-ABBDED494404}">
      <dgm:prSet/>
      <dgm:spPr/>
      <dgm:t>
        <a:bodyPr/>
        <a:lstStyle/>
        <a:p>
          <a:endParaRPr lang="it-IT"/>
        </a:p>
      </dgm:t>
    </dgm:pt>
    <dgm:pt modelId="{0A2B009E-D8F9-4CEF-9BC0-0F73AB72698D}">
      <dgm:prSet custT="1"/>
      <dgm:spPr/>
      <dgm:t>
        <a:bodyPr/>
        <a:lstStyle/>
        <a:p>
          <a:r>
            <a:rPr lang="it-IT" sz="1400" dirty="0">
              <a:latin typeface="Book Antiqua" pitchFamily="18" charset="0"/>
            </a:rPr>
            <a:t>Società di persone</a:t>
          </a:r>
        </a:p>
      </dgm:t>
    </dgm:pt>
    <dgm:pt modelId="{3946412E-E583-4D6D-8FC2-0683AF7E8A7E}" type="parTrans" cxnId="{9FDB2639-4481-4F67-8E84-EB63D0B988FB}">
      <dgm:prSet/>
      <dgm:spPr>
        <a:ln>
          <a:tailEnd type="stealth"/>
        </a:ln>
      </dgm:spPr>
      <dgm:t>
        <a:bodyPr/>
        <a:lstStyle/>
        <a:p>
          <a:endParaRPr lang="it-IT"/>
        </a:p>
      </dgm:t>
    </dgm:pt>
    <dgm:pt modelId="{1816231B-5199-401F-8AA9-F2EBC2D5806D}" type="sibTrans" cxnId="{9FDB2639-4481-4F67-8E84-EB63D0B988FB}">
      <dgm:prSet/>
      <dgm:spPr/>
      <dgm:t>
        <a:bodyPr/>
        <a:lstStyle/>
        <a:p>
          <a:endParaRPr lang="it-IT"/>
        </a:p>
      </dgm:t>
    </dgm:pt>
    <dgm:pt modelId="{C0771813-9C35-43EF-92F5-2C81504042B3}">
      <dgm:prSet custT="1"/>
      <dgm:spPr/>
      <dgm:t>
        <a:bodyPr/>
        <a:lstStyle/>
        <a:p>
          <a:r>
            <a:rPr lang="it-IT" sz="1400" dirty="0">
              <a:latin typeface="Book Antiqua" pitchFamily="18" charset="0"/>
            </a:rPr>
            <a:t>Società di capitale</a:t>
          </a:r>
        </a:p>
      </dgm:t>
    </dgm:pt>
    <dgm:pt modelId="{79F67E9F-8A99-4CB2-A0AA-953DF2816B54}" type="parTrans" cxnId="{96D48226-FE32-4277-A0F4-34A2AD5A3C09}">
      <dgm:prSet/>
      <dgm:spPr>
        <a:ln>
          <a:tailEnd type="stealth"/>
        </a:ln>
      </dgm:spPr>
      <dgm:t>
        <a:bodyPr/>
        <a:lstStyle/>
        <a:p>
          <a:endParaRPr lang="it-IT"/>
        </a:p>
      </dgm:t>
    </dgm:pt>
    <dgm:pt modelId="{0B29EEBF-6ABB-4FA1-916A-859F5CC611C9}" type="sibTrans" cxnId="{96D48226-FE32-4277-A0F4-34A2AD5A3C09}">
      <dgm:prSet/>
      <dgm:spPr/>
      <dgm:t>
        <a:bodyPr/>
        <a:lstStyle/>
        <a:p>
          <a:endParaRPr lang="it-IT"/>
        </a:p>
      </dgm:t>
    </dgm:pt>
    <dgm:pt modelId="{17088BC4-AA08-4019-8636-59C08FF100CC}">
      <dgm:prSet phldrT="[Testo]" custT="1"/>
      <dgm:spPr/>
      <dgm:t>
        <a:bodyPr/>
        <a:lstStyle/>
        <a:p>
          <a:r>
            <a:rPr lang="it-IT" sz="1600" b="1" i="0" dirty="0">
              <a:latin typeface="Book Antiqua" pitchFamily="18" charset="0"/>
            </a:rPr>
            <a:t>Soggetto</a:t>
          </a:r>
          <a:r>
            <a:rPr lang="it-IT" sz="1600" b="1" i="1" dirty="0">
              <a:latin typeface="Book Antiqua" pitchFamily="18" charset="0"/>
            </a:rPr>
            <a:t> </a:t>
          </a:r>
          <a:r>
            <a:rPr lang="it-IT" sz="1600" b="1" i="0" dirty="0">
              <a:latin typeface="Book Antiqua" pitchFamily="18" charset="0"/>
            </a:rPr>
            <a:t>economico</a:t>
          </a:r>
        </a:p>
      </dgm:t>
    </dgm:pt>
    <dgm:pt modelId="{7601BDB1-4747-41B0-A2BE-5DEF4BEAAC5E}" type="sibTrans" cxnId="{F845FBAC-75DB-4368-84A0-C43D9197D21D}">
      <dgm:prSet/>
      <dgm:spPr/>
      <dgm:t>
        <a:bodyPr/>
        <a:lstStyle/>
        <a:p>
          <a:endParaRPr lang="it-IT"/>
        </a:p>
      </dgm:t>
    </dgm:pt>
    <dgm:pt modelId="{B288DE84-299D-4175-979E-5DAE1F7434B9}" type="parTrans" cxnId="{F845FBAC-75DB-4368-84A0-C43D9197D21D}">
      <dgm:prSet/>
      <dgm:spPr/>
      <dgm:t>
        <a:bodyPr/>
        <a:lstStyle/>
        <a:p>
          <a:endParaRPr lang="it-IT"/>
        </a:p>
      </dgm:t>
    </dgm:pt>
    <dgm:pt modelId="{20FBC0DF-1073-46CD-AA7D-404CA9DA0EE6}">
      <dgm:prSet custT="1"/>
      <dgm:spPr/>
      <dgm:t>
        <a:bodyPr/>
        <a:lstStyle/>
        <a:p>
          <a:r>
            <a:rPr lang="it-IT" sz="1400" dirty="0">
              <a:latin typeface="Book Antiqua" pitchFamily="18" charset="0"/>
            </a:rPr>
            <a:t>Managerialità</a:t>
          </a:r>
        </a:p>
      </dgm:t>
    </dgm:pt>
    <dgm:pt modelId="{C9F2B65A-8B9D-49C1-A13A-5ACA4C720791}" type="parTrans" cxnId="{53B293C8-0EF5-4354-9B9F-6293ACA058AA}">
      <dgm:prSet/>
      <dgm:spPr>
        <a:ln>
          <a:tailEnd type="stealth"/>
        </a:ln>
      </dgm:spPr>
      <dgm:t>
        <a:bodyPr/>
        <a:lstStyle/>
        <a:p>
          <a:endParaRPr lang="it-IT"/>
        </a:p>
      </dgm:t>
    </dgm:pt>
    <dgm:pt modelId="{0C4AB4B7-CB5A-46B0-8EB6-DE562C3E5FAB}" type="sibTrans" cxnId="{53B293C8-0EF5-4354-9B9F-6293ACA058AA}">
      <dgm:prSet/>
      <dgm:spPr/>
      <dgm:t>
        <a:bodyPr/>
        <a:lstStyle/>
        <a:p>
          <a:endParaRPr lang="it-IT"/>
        </a:p>
      </dgm:t>
    </dgm:pt>
    <dgm:pt modelId="{3AB7E59C-30CD-48F0-B498-84C204612FAB}">
      <dgm:prSet custT="1"/>
      <dgm:spPr/>
      <dgm:t>
        <a:bodyPr/>
        <a:lstStyle/>
        <a:p>
          <a:r>
            <a:rPr lang="it-IT" sz="1400" dirty="0">
              <a:latin typeface="Book Antiqua" pitchFamily="18" charset="0"/>
            </a:rPr>
            <a:t>Creatività/Innovazione</a:t>
          </a:r>
        </a:p>
      </dgm:t>
    </dgm:pt>
    <dgm:pt modelId="{D88E25E6-C0B2-4238-844B-4EEFF95D4204}" type="parTrans" cxnId="{BADA734F-9557-4DCC-AE8B-2786AD112B13}">
      <dgm:prSet/>
      <dgm:spPr>
        <a:ln>
          <a:tailEnd type="stealth"/>
        </a:ln>
      </dgm:spPr>
      <dgm:t>
        <a:bodyPr/>
        <a:lstStyle/>
        <a:p>
          <a:endParaRPr lang="it-IT"/>
        </a:p>
      </dgm:t>
    </dgm:pt>
    <dgm:pt modelId="{7E422597-0117-477C-8621-B20B89F08543}" type="sibTrans" cxnId="{BADA734F-9557-4DCC-AE8B-2786AD112B13}">
      <dgm:prSet/>
      <dgm:spPr/>
      <dgm:t>
        <a:bodyPr/>
        <a:lstStyle/>
        <a:p>
          <a:endParaRPr lang="it-IT"/>
        </a:p>
      </dgm:t>
    </dgm:pt>
    <dgm:pt modelId="{E5FA69A9-36CB-4B82-965B-096CDA7D6248}">
      <dgm:prSet custT="1"/>
      <dgm:spPr/>
      <dgm:t>
        <a:bodyPr/>
        <a:lstStyle/>
        <a:p>
          <a:r>
            <a:rPr lang="it-IT" sz="1400" dirty="0">
              <a:latin typeface="Book Antiqua" pitchFamily="18" charset="0"/>
            </a:rPr>
            <a:t>Impresa padronale</a:t>
          </a:r>
        </a:p>
      </dgm:t>
    </dgm:pt>
    <dgm:pt modelId="{D4E05601-F073-4170-BF51-3DE38A431FA8}" type="parTrans" cxnId="{AE70181F-9B0A-4910-B490-8C12563C98E8}">
      <dgm:prSet/>
      <dgm:spPr>
        <a:ln>
          <a:tailEnd type="stealth"/>
        </a:ln>
      </dgm:spPr>
      <dgm:t>
        <a:bodyPr/>
        <a:lstStyle/>
        <a:p>
          <a:endParaRPr lang="it-IT"/>
        </a:p>
      </dgm:t>
    </dgm:pt>
    <dgm:pt modelId="{66F40517-CA90-41AB-B6BA-234DEB532A44}" type="sibTrans" cxnId="{AE70181F-9B0A-4910-B490-8C12563C98E8}">
      <dgm:prSet/>
      <dgm:spPr/>
      <dgm:t>
        <a:bodyPr/>
        <a:lstStyle/>
        <a:p>
          <a:endParaRPr lang="it-IT"/>
        </a:p>
      </dgm:t>
    </dgm:pt>
    <dgm:pt modelId="{856890DD-CBE6-462E-AC59-C7C1E213C428}">
      <dgm:prSet custT="1"/>
      <dgm:spPr/>
      <dgm:t>
        <a:bodyPr/>
        <a:lstStyle/>
        <a:p>
          <a:r>
            <a:rPr lang="it-IT" sz="1400" dirty="0">
              <a:latin typeface="Book Antiqua" pitchFamily="18" charset="0"/>
            </a:rPr>
            <a:t>Impresa Manageriale</a:t>
          </a:r>
        </a:p>
      </dgm:t>
    </dgm:pt>
    <dgm:pt modelId="{3E18B6D5-5E82-4BA9-A8B3-1C718AF645B1}" type="parTrans" cxnId="{B6BBB84B-E09F-49C8-AA48-83C4DE88691F}">
      <dgm:prSet/>
      <dgm:spPr>
        <a:ln>
          <a:tailEnd type="stealth"/>
        </a:ln>
      </dgm:spPr>
      <dgm:t>
        <a:bodyPr/>
        <a:lstStyle/>
        <a:p>
          <a:endParaRPr lang="it-IT"/>
        </a:p>
      </dgm:t>
    </dgm:pt>
    <dgm:pt modelId="{B32BF3DB-CA91-4315-82C0-8CD13064C261}" type="sibTrans" cxnId="{B6BBB84B-E09F-49C8-AA48-83C4DE88691F}">
      <dgm:prSet/>
      <dgm:spPr/>
      <dgm:t>
        <a:bodyPr/>
        <a:lstStyle/>
        <a:p>
          <a:endParaRPr lang="it-IT"/>
        </a:p>
      </dgm:t>
    </dgm:pt>
    <dgm:pt modelId="{B1C9DCB6-3088-4D1B-BA17-FD1A804E21C1}" type="pres">
      <dgm:prSet presAssocID="{638AD92F-0241-417F-BD55-11811263C106}" presName="diagram" presStyleCnt="0">
        <dgm:presLayoutVars>
          <dgm:chPref val="1"/>
          <dgm:dir/>
          <dgm:animOne val="branch"/>
          <dgm:animLvl val="lvl"/>
          <dgm:resizeHandles val="exact"/>
        </dgm:presLayoutVars>
      </dgm:prSet>
      <dgm:spPr/>
    </dgm:pt>
    <dgm:pt modelId="{E259DB9F-A941-43A7-BEB6-4B327D9B1873}" type="pres">
      <dgm:prSet presAssocID="{A4E3BD09-D5BB-4BAE-9501-24653B16F313}" presName="root1" presStyleCnt="0"/>
      <dgm:spPr/>
    </dgm:pt>
    <dgm:pt modelId="{FBFF9269-F2DF-4BD5-843F-D96C1A3382A7}" type="pres">
      <dgm:prSet presAssocID="{A4E3BD09-D5BB-4BAE-9501-24653B16F313}" presName="LevelOneTextNode" presStyleLbl="node0" presStyleIdx="0" presStyleCnt="2" custScaleX="178152" custScaleY="164104" custLinFactNeighborX="3887" custLinFactNeighborY="1496">
        <dgm:presLayoutVars>
          <dgm:chPref val="3"/>
        </dgm:presLayoutVars>
      </dgm:prSet>
      <dgm:spPr/>
    </dgm:pt>
    <dgm:pt modelId="{2BC946E8-5FEE-4602-AE1E-260E4F212169}" type="pres">
      <dgm:prSet presAssocID="{A4E3BD09-D5BB-4BAE-9501-24653B16F313}" presName="level2hierChild" presStyleCnt="0"/>
      <dgm:spPr/>
    </dgm:pt>
    <dgm:pt modelId="{DAE623F1-76FE-40C8-80F4-2A2AD976EDCE}" type="pres">
      <dgm:prSet presAssocID="{3E9062E7-FC6C-4CD9-B812-FE476FB5F9A9}" presName="conn2-1" presStyleLbl="parChTrans1D2" presStyleIdx="0" presStyleCnt="5"/>
      <dgm:spPr/>
    </dgm:pt>
    <dgm:pt modelId="{F77F2836-CED8-4C83-B760-433B50F678B5}" type="pres">
      <dgm:prSet presAssocID="{3E9062E7-FC6C-4CD9-B812-FE476FB5F9A9}" presName="connTx" presStyleLbl="parChTrans1D2" presStyleIdx="0" presStyleCnt="5"/>
      <dgm:spPr/>
    </dgm:pt>
    <dgm:pt modelId="{1BEBA5FC-6DAC-4A27-81D0-FBB77A395536}" type="pres">
      <dgm:prSet presAssocID="{0DF097BD-90FE-4647-AAA4-F56152164F92}" presName="root2" presStyleCnt="0"/>
      <dgm:spPr/>
    </dgm:pt>
    <dgm:pt modelId="{2E6CE692-440F-4253-BD6E-3AF7153B2DB1}" type="pres">
      <dgm:prSet presAssocID="{0DF097BD-90FE-4647-AAA4-F56152164F92}" presName="LevelTwoTextNode" presStyleLbl="node2" presStyleIdx="0" presStyleCnt="5" custScaleX="540627" custScaleY="201673" custLinFactNeighborX="5545" custLinFactNeighborY="-9408">
        <dgm:presLayoutVars>
          <dgm:chPref val="3"/>
        </dgm:presLayoutVars>
      </dgm:prSet>
      <dgm:spPr/>
    </dgm:pt>
    <dgm:pt modelId="{32ACE86D-C61B-4E47-B1E2-C0D5D8CB63F5}" type="pres">
      <dgm:prSet presAssocID="{0DF097BD-90FE-4647-AAA4-F56152164F92}" presName="level3hierChild" presStyleCnt="0"/>
      <dgm:spPr/>
    </dgm:pt>
    <dgm:pt modelId="{6F85C125-AC71-4906-8DDA-7E80AF575E17}" type="pres">
      <dgm:prSet presAssocID="{00AC8C27-928A-4248-A810-A5AF2EC11AEE}" presName="conn2-1" presStyleLbl="parChTrans1D2" presStyleIdx="1" presStyleCnt="5"/>
      <dgm:spPr/>
    </dgm:pt>
    <dgm:pt modelId="{28A74F4B-4CD8-491A-AE4D-6E007AD19D64}" type="pres">
      <dgm:prSet presAssocID="{00AC8C27-928A-4248-A810-A5AF2EC11AEE}" presName="connTx" presStyleLbl="parChTrans1D2" presStyleIdx="1" presStyleCnt="5"/>
      <dgm:spPr/>
    </dgm:pt>
    <dgm:pt modelId="{0B6D45D5-F20E-4532-A298-1265FE61268D}" type="pres">
      <dgm:prSet presAssocID="{A9C4E05E-EBFF-4810-BC0B-B2ECF95875DC}" presName="root2" presStyleCnt="0"/>
      <dgm:spPr/>
    </dgm:pt>
    <dgm:pt modelId="{6E802F70-5BEE-41AE-8028-C37B1B0BAEEF}" type="pres">
      <dgm:prSet presAssocID="{A9C4E05E-EBFF-4810-BC0B-B2ECF95875DC}" presName="LevelTwoTextNode" presStyleLbl="node2" presStyleIdx="1" presStyleCnt="5" custScaleX="218791" custScaleY="145688" custLinFactNeighborX="3887" custLinFactNeighborY="1496">
        <dgm:presLayoutVars>
          <dgm:chPref val="3"/>
        </dgm:presLayoutVars>
      </dgm:prSet>
      <dgm:spPr/>
    </dgm:pt>
    <dgm:pt modelId="{5340E8DE-834B-41FE-ADA0-CE811BDEDD0B}" type="pres">
      <dgm:prSet presAssocID="{A9C4E05E-EBFF-4810-BC0B-B2ECF95875DC}" presName="level3hierChild" presStyleCnt="0"/>
      <dgm:spPr/>
    </dgm:pt>
    <dgm:pt modelId="{7CCB3724-DCB0-4BCB-ABBC-53D166E85B49}" type="pres">
      <dgm:prSet presAssocID="{B7674033-7D1C-4EC8-93C7-F18F8F1DACDE}" presName="conn2-1" presStyleLbl="parChTrans1D3" presStyleIdx="0" presStyleCnt="8"/>
      <dgm:spPr/>
    </dgm:pt>
    <dgm:pt modelId="{53FE564B-AC1F-4206-926C-C61199B0A1AC}" type="pres">
      <dgm:prSet presAssocID="{B7674033-7D1C-4EC8-93C7-F18F8F1DACDE}" presName="connTx" presStyleLbl="parChTrans1D3" presStyleIdx="0" presStyleCnt="8"/>
      <dgm:spPr/>
    </dgm:pt>
    <dgm:pt modelId="{D6441440-1FF2-4337-9D36-570782739F84}" type="pres">
      <dgm:prSet presAssocID="{84E327C2-2C22-4BEB-A09E-BE29C9FF618F}" presName="root2" presStyleCnt="0"/>
      <dgm:spPr/>
    </dgm:pt>
    <dgm:pt modelId="{73814DFD-B92E-4127-B89C-E0658E4F3645}" type="pres">
      <dgm:prSet presAssocID="{84E327C2-2C22-4BEB-A09E-BE29C9FF618F}" presName="LevelTwoTextNode" presStyleLbl="node3" presStyleIdx="0" presStyleCnt="8" custScaleX="355793">
        <dgm:presLayoutVars>
          <dgm:chPref val="3"/>
        </dgm:presLayoutVars>
      </dgm:prSet>
      <dgm:spPr/>
    </dgm:pt>
    <dgm:pt modelId="{3337EBE4-0214-4AA1-8A90-D0835B7E5BE5}" type="pres">
      <dgm:prSet presAssocID="{84E327C2-2C22-4BEB-A09E-BE29C9FF618F}" presName="level3hierChild" presStyleCnt="0"/>
      <dgm:spPr/>
    </dgm:pt>
    <dgm:pt modelId="{00EF4C92-D1DB-4BB0-BC9F-26D95F6DAD8C}" type="pres">
      <dgm:prSet presAssocID="{3946412E-E583-4D6D-8FC2-0683AF7E8A7E}" presName="conn2-1" presStyleLbl="parChTrans1D3" presStyleIdx="1" presStyleCnt="8"/>
      <dgm:spPr/>
    </dgm:pt>
    <dgm:pt modelId="{737DB54D-B283-4A2E-B05E-0F5CB14FF24F}" type="pres">
      <dgm:prSet presAssocID="{3946412E-E583-4D6D-8FC2-0683AF7E8A7E}" presName="connTx" presStyleLbl="parChTrans1D3" presStyleIdx="1" presStyleCnt="8"/>
      <dgm:spPr/>
    </dgm:pt>
    <dgm:pt modelId="{6758A6D3-B7CA-4D1B-90EB-6B7EA2E1B912}" type="pres">
      <dgm:prSet presAssocID="{0A2B009E-D8F9-4CEF-9BC0-0F73AB72698D}" presName="root2" presStyleCnt="0"/>
      <dgm:spPr/>
    </dgm:pt>
    <dgm:pt modelId="{6125700A-1D72-4152-9422-86FC52F9202F}" type="pres">
      <dgm:prSet presAssocID="{0A2B009E-D8F9-4CEF-9BC0-0F73AB72698D}" presName="LevelTwoTextNode" presStyleLbl="node3" presStyleIdx="1" presStyleCnt="8" custScaleX="355793">
        <dgm:presLayoutVars>
          <dgm:chPref val="3"/>
        </dgm:presLayoutVars>
      </dgm:prSet>
      <dgm:spPr/>
    </dgm:pt>
    <dgm:pt modelId="{BA414B16-394F-4852-B24C-C041A82B8329}" type="pres">
      <dgm:prSet presAssocID="{0A2B009E-D8F9-4CEF-9BC0-0F73AB72698D}" presName="level3hierChild" presStyleCnt="0"/>
      <dgm:spPr/>
    </dgm:pt>
    <dgm:pt modelId="{C5319CCD-DEE6-4876-9306-AEB77571DFC5}" type="pres">
      <dgm:prSet presAssocID="{79F67E9F-8A99-4CB2-A0AA-953DF2816B54}" presName="conn2-1" presStyleLbl="parChTrans1D3" presStyleIdx="2" presStyleCnt="8"/>
      <dgm:spPr/>
    </dgm:pt>
    <dgm:pt modelId="{000727CB-A312-4980-B1F3-B8F46985F93D}" type="pres">
      <dgm:prSet presAssocID="{79F67E9F-8A99-4CB2-A0AA-953DF2816B54}" presName="connTx" presStyleLbl="parChTrans1D3" presStyleIdx="2" presStyleCnt="8"/>
      <dgm:spPr/>
    </dgm:pt>
    <dgm:pt modelId="{A9D71084-BAFA-4F75-834B-7B0DFFDE6A53}" type="pres">
      <dgm:prSet presAssocID="{C0771813-9C35-43EF-92F5-2C81504042B3}" presName="root2" presStyleCnt="0"/>
      <dgm:spPr/>
    </dgm:pt>
    <dgm:pt modelId="{8C157925-9382-4C91-96B6-D997B3EC9C91}" type="pres">
      <dgm:prSet presAssocID="{C0771813-9C35-43EF-92F5-2C81504042B3}" presName="LevelTwoTextNode" presStyleLbl="node3" presStyleIdx="2" presStyleCnt="8" custScaleX="355793">
        <dgm:presLayoutVars>
          <dgm:chPref val="3"/>
        </dgm:presLayoutVars>
      </dgm:prSet>
      <dgm:spPr/>
    </dgm:pt>
    <dgm:pt modelId="{A5D3075E-1D85-401C-B83C-6FB300EFDF14}" type="pres">
      <dgm:prSet presAssocID="{C0771813-9C35-43EF-92F5-2C81504042B3}" presName="level3hierChild" presStyleCnt="0"/>
      <dgm:spPr/>
    </dgm:pt>
    <dgm:pt modelId="{461EDBA7-0B6E-4269-99CD-BF37B75C273C}" type="pres">
      <dgm:prSet presAssocID="{17088BC4-AA08-4019-8636-59C08FF100CC}" presName="root1" presStyleCnt="0"/>
      <dgm:spPr/>
    </dgm:pt>
    <dgm:pt modelId="{9F384D35-1E98-4756-9FCB-FCCAC0D0324D}" type="pres">
      <dgm:prSet presAssocID="{17088BC4-AA08-4019-8636-59C08FF100CC}" presName="LevelOneTextNode" presStyleLbl="node0" presStyleIdx="1" presStyleCnt="2" custScaleX="178152" custScaleY="177539" custLinFactNeighborX="564" custLinFactNeighborY="23455">
        <dgm:presLayoutVars>
          <dgm:chPref val="3"/>
        </dgm:presLayoutVars>
      </dgm:prSet>
      <dgm:spPr/>
    </dgm:pt>
    <dgm:pt modelId="{D75A4A24-7560-4DCF-A448-A10A08D421C8}" type="pres">
      <dgm:prSet presAssocID="{17088BC4-AA08-4019-8636-59C08FF100CC}" presName="level2hierChild" presStyleCnt="0"/>
      <dgm:spPr/>
    </dgm:pt>
    <dgm:pt modelId="{3B72B208-3855-41E2-8E1D-48A74C43E8C9}" type="pres">
      <dgm:prSet presAssocID="{F6B4F96A-6915-48F1-ADFC-FD663D69AD68}" presName="conn2-1" presStyleLbl="parChTrans1D2" presStyleIdx="2" presStyleCnt="5"/>
      <dgm:spPr/>
    </dgm:pt>
    <dgm:pt modelId="{FE4E4528-239F-456B-B82A-036D25A64EDA}" type="pres">
      <dgm:prSet presAssocID="{F6B4F96A-6915-48F1-ADFC-FD663D69AD68}" presName="connTx" presStyleLbl="parChTrans1D2" presStyleIdx="2" presStyleCnt="5"/>
      <dgm:spPr/>
    </dgm:pt>
    <dgm:pt modelId="{BB04812E-6529-4934-AD98-0992255A6365}" type="pres">
      <dgm:prSet presAssocID="{7CF6C2D9-1313-45CF-B872-4F014A04F58B}" presName="root2" presStyleCnt="0"/>
      <dgm:spPr/>
    </dgm:pt>
    <dgm:pt modelId="{688F6EBD-D8C9-4571-8EFC-A97886BB1A24}" type="pres">
      <dgm:prSet presAssocID="{7CF6C2D9-1313-45CF-B872-4F014A04F58B}" presName="LevelTwoTextNode" presStyleLbl="node2" presStyleIdx="2" presStyleCnt="5" custScaleX="542511" custScaleY="142430" custLinFactNeighborX="564" custLinFactNeighborY="23455">
        <dgm:presLayoutVars>
          <dgm:chPref val="3"/>
        </dgm:presLayoutVars>
      </dgm:prSet>
      <dgm:spPr/>
    </dgm:pt>
    <dgm:pt modelId="{5DA2FB01-4BCB-476D-A3A5-232008822394}" type="pres">
      <dgm:prSet presAssocID="{7CF6C2D9-1313-45CF-B872-4F014A04F58B}" presName="level3hierChild" presStyleCnt="0"/>
      <dgm:spPr/>
    </dgm:pt>
    <dgm:pt modelId="{8A2BB7AD-984B-4BD9-8C63-9FB70C2AB133}" type="pres">
      <dgm:prSet presAssocID="{6F4A66B0-0FEF-4F24-B486-E0BDDE650223}" presName="conn2-1" presStyleLbl="parChTrans1D2" presStyleIdx="3" presStyleCnt="5"/>
      <dgm:spPr/>
    </dgm:pt>
    <dgm:pt modelId="{6E62D70C-5999-4A8D-8EF0-FF7F2553C18C}" type="pres">
      <dgm:prSet presAssocID="{6F4A66B0-0FEF-4F24-B486-E0BDDE650223}" presName="connTx" presStyleLbl="parChTrans1D2" presStyleIdx="3" presStyleCnt="5"/>
      <dgm:spPr/>
    </dgm:pt>
    <dgm:pt modelId="{016E8883-E7E3-4641-A82A-E84789721D5E}" type="pres">
      <dgm:prSet presAssocID="{EAFE92D3-2111-4912-A207-FCF207C2E0CA}" presName="root2" presStyleCnt="0"/>
      <dgm:spPr/>
    </dgm:pt>
    <dgm:pt modelId="{3527628C-2F0A-4B00-B827-AABE6D2D09D3}" type="pres">
      <dgm:prSet presAssocID="{EAFE92D3-2111-4912-A207-FCF207C2E0CA}" presName="LevelTwoTextNode" presStyleLbl="node2" presStyleIdx="3" presStyleCnt="5" custScaleX="186842" custLinFactNeighborX="564" custLinFactNeighborY="23455">
        <dgm:presLayoutVars>
          <dgm:chPref val="3"/>
        </dgm:presLayoutVars>
      </dgm:prSet>
      <dgm:spPr/>
    </dgm:pt>
    <dgm:pt modelId="{DD4D33B1-2F75-4982-A7CB-47E0EE18813E}" type="pres">
      <dgm:prSet presAssocID="{EAFE92D3-2111-4912-A207-FCF207C2E0CA}" presName="level3hierChild" presStyleCnt="0"/>
      <dgm:spPr/>
    </dgm:pt>
    <dgm:pt modelId="{AA1DEAD3-9C7B-42CD-9C97-8BCDCAABDDCE}" type="pres">
      <dgm:prSet presAssocID="{3088311F-84CD-4300-9F76-C14D26C9EBB2}" presName="conn2-1" presStyleLbl="parChTrans1D3" presStyleIdx="3" presStyleCnt="8"/>
      <dgm:spPr/>
    </dgm:pt>
    <dgm:pt modelId="{2C0703C8-D051-4927-AB7F-AD3DBC131FAD}" type="pres">
      <dgm:prSet presAssocID="{3088311F-84CD-4300-9F76-C14D26C9EBB2}" presName="connTx" presStyleLbl="parChTrans1D3" presStyleIdx="3" presStyleCnt="8"/>
      <dgm:spPr/>
    </dgm:pt>
    <dgm:pt modelId="{8800EFD7-999C-4AFC-90DA-73F6EC9EA245}" type="pres">
      <dgm:prSet presAssocID="{C35367CE-37EE-47B3-81B1-48CDD9ACBBCA}" presName="root2" presStyleCnt="0"/>
      <dgm:spPr/>
    </dgm:pt>
    <dgm:pt modelId="{C5E57340-C92B-4D64-99E1-D1D3EE5973E7}" type="pres">
      <dgm:prSet presAssocID="{C35367CE-37EE-47B3-81B1-48CDD9ACBBCA}" presName="LevelTwoTextNode" presStyleLbl="node3" presStyleIdx="3" presStyleCnt="8" custScaleX="356266" custLinFactNeighborX="-3323" custLinFactNeighborY="21959">
        <dgm:presLayoutVars>
          <dgm:chPref val="3"/>
        </dgm:presLayoutVars>
      </dgm:prSet>
      <dgm:spPr/>
    </dgm:pt>
    <dgm:pt modelId="{B07F9F52-D499-4FDE-B0CD-E94B957B28C7}" type="pres">
      <dgm:prSet presAssocID="{C35367CE-37EE-47B3-81B1-48CDD9ACBBCA}" presName="level3hierChild" presStyleCnt="0"/>
      <dgm:spPr/>
    </dgm:pt>
    <dgm:pt modelId="{094D1A9B-B0DA-4A88-83CC-2238B8188477}" type="pres">
      <dgm:prSet presAssocID="{D88E25E6-C0B2-4238-844B-4EEFF95D4204}" presName="conn2-1" presStyleLbl="parChTrans1D3" presStyleIdx="4" presStyleCnt="8"/>
      <dgm:spPr/>
    </dgm:pt>
    <dgm:pt modelId="{35DB32BF-5FE7-4933-9DAC-7362F35D1A13}" type="pres">
      <dgm:prSet presAssocID="{D88E25E6-C0B2-4238-844B-4EEFF95D4204}" presName="connTx" presStyleLbl="parChTrans1D3" presStyleIdx="4" presStyleCnt="8"/>
      <dgm:spPr/>
    </dgm:pt>
    <dgm:pt modelId="{6FEB21F7-1D29-4485-926F-8E79F2AFDCAA}" type="pres">
      <dgm:prSet presAssocID="{3AB7E59C-30CD-48F0-B498-84C204612FAB}" presName="root2" presStyleCnt="0"/>
      <dgm:spPr/>
    </dgm:pt>
    <dgm:pt modelId="{55E3801B-CFBD-4561-9945-20E8FC4D3EFD}" type="pres">
      <dgm:prSet presAssocID="{3AB7E59C-30CD-48F0-B498-84C204612FAB}" presName="LevelTwoTextNode" presStyleLbl="node3" presStyleIdx="4" presStyleCnt="8" custScaleX="356266" custLinFactNeighborX="-3323" custLinFactNeighborY="21959">
        <dgm:presLayoutVars>
          <dgm:chPref val="3"/>
        </dgm:presLayoutVars>
      </dgm:prSet>
      <dgm:spPr/>
    </dgm:pt>
    <dgm:pt modelId="{BB291F65-B65A-4858-BDA9-0790F2D1B299}" type="pres">
      <dgm:prSet presAssocID="{3AB7E59C-30CD-48F0-B498-84C204612FAB}" presName="level3hierChild" presStyleCnt="0"/>
      <dgm:spPr/>
    </dgm:pt>
    <dgm:pt modelId="{AD65D4E3-C3A4-4A82-81C8-80245583D8BF}" type="pres">
      <dgm:prSet presAssocID="{C9F2B65A-8B9D-49C1-A13A-5ACA4C720791}" presName="conn2-1" presStyleLbl="parChTrans1D3" presStyleIdx="5" presStyleCnt="8"/>
      <dgm:spPr/>
    </dgm:pt>
    <dgm:pt modelId="{DFF4E833-19DA-4AD0-8C2F-D21FD08615A2}" type="pres">
      <dgm:prSet presAssocID="{C9F2B65A-8B9D-49C1-A13A-5ACA4C720791}" presName="connTx" presStyleLbl="parChTrans1D3" presStyleIdx="5" presStyleCnt="8"/>
      <dgm:spPr/>
    </dgm:pt>
    <dgm:pt modelId="{23ECF4E2-DA66-4708-A5A9-4309B8D74EC8}" type="pres">
      <dgm:prSet presAssocID="{20FBC0DF-1073-46CD-AA7D-404CA9DA0EE6}" presName="root2" presStyleCnt="0"/>
      <dgm:spPr/>
    </dgm:pt>
    <dgm:pt modelId="{77641B92-34CB-4C67-8ACC-C83881874B17}" type="pres">
      <dgm:prSet presAssocID="{20FBC0DF-1073-46CD-AA7D-404CA9DA0EE6}" presName="LevelTwoTextNode" presStyleLbl="node3" presStyleIdx="5" presStyleCnt="8" custScaleX="356266" custLinFactNeighborX="-3323" custLinFactNeighborY="21959">
        <dgm:presLayoutVars>
          <dgm:chPref val="3"/>
        </dgm:presLayoutVars>
      </dgm:prSet>
      <dgm:spPr/>
    </dgm:pt>
    <dgm:pt modelId="{ACD13C52-D1B6-4313-922B-5D3F19A15A3A}" type="pres">
      <dgm:prSet presAssocID="{20FBC0DF-1073-46CD-AA7D-404CA9DA0EE6}" presName="level3hierChild" presStyleCnt="0"/>
      <dgm:spPr/>
    </dgm:pt>
    <dgm:pt modelId="{C38DD2CA-DD62-4226-A608-91EE4B771E43}" type="pres">
      <dgm:prSet presAssocID="{B1529505-F842-4491-9759-D6F9AD7A2C3C}" presName="conn2-1" presStyleLbl="parChTrans1D2" presStyleIdx="4" presStyleCnt="5"/>
      <dgm:spPr/>
    </dgm:pt>
    <dgm:pt modelId="{535CBA52-56E8-4045-B766-F3EDBA5AA73C}" type="pres">
      <dgm:prSet presAssocID="{B1529505-F842-4491-9759-D6F9AD7A2C3C}" presName="connTx" presStyleLbl="parChTrans1D2" presStyleIdx="4" presStyleCnt="5"/>
      <dgm:spPr/>
    </dgm:pt>
    <dgm:pt modelId="{9A7A9384-9A86-4FFA-9418-95E22C821F4D}" type="pres">
      <dgm:prSet presAssocID="{71FE1C3B-1F02-4BE5-BD5F-2FC5A7E10AFF}" presName="root2" presStyleCnt="0"/>
      <dgm:spPr/>
    </dgm:pt>
    <dgm:pt modelId="{2AB3E61D-9E2B-4D45-A9FC-01CB6E8518C7}" type="pres">
      <dgm:prSet presAssocID="{71FE1C3B-1F02-4BE5-BD5F-2FC5A7E10AFF}" presName="LevelTwoTextNode" presStyleLbl="node2" presStyleIdx="4" presStyleCnt="5" custScaleX="183955" custLinFactNeighborX="-3323" custLinFactNeighborY="21959">
        <dgm:presLayoutVars>
          <dgm:chPref val="3"/>
        </dgm:presLayoutVars>
      </dgm:prSet>
      <dgm:spPr/>
    </dgm:pt>
    <dgm:pt modelId="{CD564078-FDB5-4942-900C-30A9D5941834}" type="pres">
      <dgm:prSet presAssocID="{71FE1C3B-1F02-4BE5-BD5F-2FC5A7E10AFF}" presName="level3hierChild" presStyleCnt="0"/>
      <dgm:spPr/>
    </dgm:pt>
    <dgm:pt modelId="{A9A8B31A-D99E-46AC-AB81-9EE79D3B833F}" type="pres">
      <dgm:prSet presAssocID="{D4E05601-F073-4170-BF51-3DE38A431FA8}" presName="conn2-1" presStyleLbl="parChTrans1D3" presStyleIdx="6" presStyleCnt="8"/>
      <dgm:spPr/>
    </dgm:pt>
    <dgm:pt modelId="{A04B0B7F-0621-4C92-AF0B-5ACB28B6AC1C}" type="pres">
      <dgm:prSet presAssocID="{D4E05601-F073-4170-BF51-3DE38A431FA8}" presName="connTx" presStyleLbl="parChTrans1D3" presStyleIdx="6" presStyleCnt="8"/>
      <dgm:spPr/>
    </dgm:pt>
    <dgm:pt modelId="{C186632A-48E3-4B71-ABBC-4FC3B1530C32}" type="pres">
      <dgm:prSet presAssocID="{E5FA69A9-36CB-4B82-965B-096CDA7D6248}" presName="root2" presStyleCnt="0"/>
      <dgm:spPr/>
    </dgm:pt>
    <dgm:pt modelId="{99FFB613-9967-4957-85C4-302B86F5C543}" type="pres">
      <dgm:prSet presAssocID="{E5FA69A9-36CB-4B82-965B-096CDA7D6248}" presName="LevelTwoTextNode" presStyleLbl="node3" presStyleIdx="6" presStyleCnt="8" custScaleX="356266" custLinFactNeighborX="-3323" custLinFactNeighborY="21959">
        <dgm:presLayoutVars>
          <dgm:chPref val="3"/>
        </dgm:presLayoutVars>
      </dgm:prSet>
      <dgm:spPr/>
    </dgm:pt>
    <dgm:pt modelId="{8D831472-9F66-4C5A-80E8-58BFF9D2589D}" type="pres">
      <dgm:prSet presAssocID="{E5FA69A9-36CB-4B82-965B-096CDA7D6248}" presName="level3hierChild" presStyleCnt="0"/>
      <dgm:spPr/>
    </dgm:pt>
    <dgm:pt modelId="{76D3BC1D-D7B0-43C0-922F-7E7CEA6176EE}" type="pres">
      <dgm:prSet presAssocID="{3E18B6D5-5E82-4BA9-A8B3-1C718AF645B1}" presName="conn2-1" presStyleLbl="parChTrans1D3" presStyleIdx="7" presStyleCnt="8"/>
      <dgm:spPr/>
    </dgm:pt>
    <dgm:pt modelId="{B7C2E6A6-A3AA-4D57-9623-1F10189D85E7}" type="pres">
      <dgm:prSet presAssocID="{3E18B6D5-5E82-4BA9-A8B3-1C718AF645B1}" presName="connTx" presStyleLbl="parChTrans1D3" presStyleIdx="7" presStyleCnt="8"/>
      <dgm:spPr/>
    </dgm:pt>
    <dgm:pt modelId="{80B3B51B-8362-41EF-81DB-04155C5F4BAA}" type="pres">
      <dgm:prSet presAssocID="{856890DD-CBE6-462E-AC59-C7C1E213C428}" presName="root2" presStyleCnt="0"/>
      <dgm:spPr/>
    </dgm:pt>
    <dgm:pt modelId="{A0E36210-F05D-4F4A-95B5-DDAAAB3C7BE6}" type="pres">
      <dgm:prSet presAssocID="{856890DD-CBE6-462E-AC59-C7C1E213C428}" presName="LevelTwoTextNode" presStyleLbl="node3" presStyleIdx="7" presStyleCnt="8" custScaleX="356266" custLinFactNeighborX="-3323" custLinFactNeighborY="21959">
        <dgm:presLayoutVars>
          <dgm:chPref val="3"/>
        </dgm:presLayoutVars>
      </dgm:prSet>
      <dgm:spPr/>
    </dgm:pt>
    <dgm:pt modelId="{75606E39-D8F2-4FD6-A613-C199AA76300D}" type="pres">
      <dgm:prSet presAssocID="{856890DD-CBE6-462E-AC59-C7C1E213C428}" presName="level3hierChild" presStyleCnt="0"/>
      <dgm:spPr/>
    </dgm:pt>
  </dgm:ptLst>
  <dgm:cxnLst>
    <dgm:cxn modelId="{14468A03-D243-49B5-A7B8-DB819446F9D0}" type="presOf" srcId="{71FE1C3B-1F02-4BE5-BD5F-2FC5A7E10AFF}" destId="{2AB3E61D-9E2B-4D45-A9FC-01CB6E8518C7}" srcOrd="0" destOrd="0" presId="urn:microsoft.com/office/officeart/2005/8/layout/hierarchy2"/>
    <dgm:cxn modelId="{3BAC9509-15DC-4D17-95FB-144475804125}" type="presOf" srcId="{6F4A66B0-0FEF-4F24-B486-E0BDDE650223}" destId="{8A2BB7AD-984B-4BD9-8C63-9FB70C2AB133}" srcOrd="0" destOrd="0" presId="urn:microsoft.com/office/officeart/2005/8/layout/hierarchy2"/>
    <dgm:cxn modelId="{6EBE990E-D5E6-44FB-93B5-A89C48D4CBFD}" type="presOf" srcId="{F6B4F96A-6915-48F1-ADFC-FD663D69AD68}" destId="{3B72B208-3855-41E2-8E1D-48A74C43E8C9}" srcOrd="0" destOrd="0" presId="urn:microsoft.com/office/officeart/2005/8/layout/hierarchy2"/>
    <dgm:cxn modelId="{2FE6D710-D919-4AD5-938A-57FEC1E93806}" type="presOf" srcId="{D4E05601-F073-4170-BF51-3DE38A431FA8}" destId="{A9A8B31A-D99E-46AC-AB81-9EE79D3B833F}" srcOrd="0" destOrd="0" presId="urn:microsoft.com/office/officeart/2005/8/layout/hierarchy2"/>
    <dgm:cxn modelId="{30D71719-8D6B-437A-8703-2DD3DD834654}" type="presOf" srcId="{A4E3BD09-D5BB-4BAE-9501-24653B16F313}" destId="{FBFF9269-F2DF-4BD5-843F-D96C1A3382A7}" srcOrd="0" destOrd="0" presId="urn:microsoft.com/office/officeart/2005/8/layout/hierarchy2"/>
    <dgm:cxn modelId="{AE70181F-9B0A-4910-B490-8C12563C98E8}" srcId="{71FE1C3B-1F02-4BE5-BD5F-2FC5A7E10AFF}" destId="{E5FA69A9-36CB-4B82-965B-096CDA7D6248}" srcOrd="0" destOrd="0" parTransId="{D4E05601-F073-4170-BF51-3DE38A431FA8}" sibTransId="{66F40517-CA90-41AB-B6BA-234DEB532A44}"/>
    <dgm:cxn modelId="{96D48226-FE32-4277-A0F4-34A2AD5A3C09}" srcId="{A9C4E05E-EBFF-4810-BC0B-B2ECF95875DC}" destId="{C0771813-9C35-43EF-92F5-2C81504042B3}" srcOrd="2" destOrd="0" parTransId="{79F67E9F-8A99-4CB2-A0AA-953DF2816B54}" sibTransId="{0B29EEBF-6ABB-4FA1-916A-859F5CC611C9}"/>
    <dgm:cxn modelId="{16637129-9D1D-4CED-BC97-88305B714A27}" type="presOf" srcId="{0A2B009E-D8F9-4CEF-9BC0-0F73AB72698D}" destId="{6125700A-1D72-4152-9422-86FC52F9202F}" srcOrd="0" destOrd="0" presId="urn:microsoft.com/office/officeart/2005/8/layout/hierarchy2"/>
    <dgm:cxn modelId="{17BCA329-31BD-4466-AD85-ABBDED494404}" srcId="{EAFE92D3-2111-4912-A207-FCF207C2E0CA}" destId="{C35367CE-37EE-47B3-81B1-48CDD9ACBBCA}" srcOrd="0" destOrd="0" parTransId="{3088311F-84CD-4300-9F76-C14D26C9EBB2}" sibTransId="{FDD4F45D-1EEB-440C-AE2F-04CA39F643CC}"/>
    <dgm:cxn modelId="{9F12092A-22D5-4C25-84DE-33FA39E164D2}" type="presOf" srcId="{E5FA69A9-36CB-4B82-965B-096CDA7D6248}" destId="{99FFB613-9967-4957-85C4-302B86F5C543}" srcOrd="0" destOrd="0" presId="urn:microsoft.com/office/officeart/2005/8/layout/hierarchy2"/>
    <dgm:cxn modelId="{F5FF732A-EB34-4BEB-BD09-AB879C4C5135}" type="presOf" srcId="{00AC8C27-928A-4248-A810-A5AF2EC11AEE}" destId="{6F85C125-AC71-4906-8DDA-7E80AF575E17}" srcOrd="0" destOrd="0" presId="urn:microsoft.com/office/officeart/2005/8/layout/hierarchy2"/>
    <dgm:cxn modelId="{48CEB92D-85BB-4CCC-8B7D-66A49008F70C}" type="presOf" srcId="{3088311F-84CD-4300-9F76-C14D26C9EBB2}" destId="{AA1DEAD3-9C7B-42CD-9C97-8BCDCAABDDCE}" srcOrd="0" destOrd="0" presId="urn:microsoft.com/office/officeart/2005/8/layout/hierarchy2"/>
    <dgm:cxn modelId="{B49A8D32-A0CC-437F-AEB0-6E2DD52F5A05}" srcId="{A4E3BD09-D5BB-4BAE-9501-24653B16F313}" destId="{0DF097BD-90FE-4647-AAA4-F56152164F92}" srcOrd="0" destOrd="0" parTransId="{3E9062E7-FC6C-4CD9-B812-FE476FB5F9A9}" sibTransId="{E045A09B-28F5-485A-8DAB-53C964A6C838}"/>
    <dgm:cxn modelId="{88D31538-E7E7-431A-8428-58184CFE0DDE}" type="presOf" srcId="{D88E25E6-C0B2-4238-844B-4EEFF95D4204}" destId="{094D1A9B-B0DA-4A88-83CC-2238B8188477}" srcOrd="0" destOrd="0" presId="urn:microsoft.com/office/officeart/2005/8/layout/hierarchy2"/>
    <dgm:cxn modelId="{9FDB2639-4481-4F67-8E84-EB63D0B988FB}" srcId="{A9C4E05E-EBFF-4810-BC0B-B2ECF95875DC}" destId="{0A2B009E-D8F9-4CEF-9BC0-0F73AB72698D}" srcOrd="1" destOrd="0" parTransId="{3946412E-E583-4D6D-8FC2-0683AF7E8A7E}" sibTransId="{1816231B-5199-401F-8AA9-F2EBC2D5806D}"/>
    <dgm:cxn modelId="{63FC7C5E-FB24-4FCF-BF99-2909F9D795EB}" type="presOf" srcId="{D88E25E6-C0B2-4238-844B-4EEFF95D4204}" destId="{35DB32BF-5FE7-4933-9DAC-7362F35D1A13}" srcOrd="1" destOrd="0" presId="urn:microsoft.com/office/officeart/2005/8/layout/hierarchy2"/>
    <dgm:cxn modelId="{A135885E-9B30-428A-AAA6-B4B4E8AEB087}" type="presOf" srcId="{C35367CE-37EE-47B3-81B1-48CDD9ACBBCA}" destId="{C5E57340-C92B-4D64-99E1-D1D3EE5973E7}" srcOrd="0" destOrd="0" presId="urn:microsoft.com/office/officeart/2005/8/layout/hierarchy2"/>
    <dgm:cxn modelId="{64772A46-2974-49CD-ABB4-758D4FEA9E0D}" type="presOf" srcId="{B7674033-7D1C-4EC8-93C7-F18F8F1DACDE}" destId="{7CCB3724-DCB0-4BCB-ABBC-53D166E85B49}" srcOrd="0" destOrd="0" presId="urn:microsoft.com/office/officeart/2005/8/layout/hierarchy2"/>
    <dgm:cxn modelId="{B6BBB84B-E09F-49C8-AA48-83C4DE88691F}" srcId="{71FE1C3B-1F02-4BE5-BD5F-2FC5A7E10AFF}" destId="{856890DD-CBE6-462E-AC59-C7C1E213C428}" srcOrd="1" destOrd="0" parTransId="{3E18B6D5-5E82-4BA9-A8B3-1C718AF645B1}" sibTransId="{B32BF3DB-CA91-4315-82C0-8CD13064C261}"/>
    <dgm:cxn modelId="{F42F2B4C-E0AB-404E-9CA3-0179F6B57227}" srcId="{A4E3BD09-D5BB-4BAE-9501-24653B16F313}" destId="{A9C4E05E-EBFF-4810-BC0B-B2ECF95875DC}" srcOrd="1" destOrd="0" parTransId="{00AC8C27-928A-4248-A810-A5AF2EC11AEE}" sibTransId="{290B1ACE-956B-49F0-9A29-5B9C82475271}"/>
    <dgm:cxn modelId="{BADA734F-9557-4DCC-AE8B-2786AD112B13}" srcId="{EAFE92D3-2111-4912-A207-FCF207C2E0CA}" destId="{3AB7E59C-30CD-48F0-B498-84C204612FAB}" srcOrd="1" destOrd="0" parTransId="{D88E25E6-C0B2-4238-844B-4EEFF95D4204}" sibTransId="{7E422597-0117-477C-8621-B20B89F08543}"/>
    <dgm:cxn modelId="{028F8372-7DB0-4F07-B818-DC90F6EA3718}" type="presOf" srcId="{B1529505-F842-4491-9759-D6F9AD7A2C3C}" destId="{C38DD2CA-DD62-4226-A608-91EE4B771E43}" srcOrd="0" destOrd="0" presId="urn:microsoft.com/office/officeart/2005/8/layout/hierarchy2"/>
    <dgm:cxn modelId="{0C20BD72-D292-4C64-9A29-8E832C98AF0B}" type="presOf" srcId="{0DF097BD-90FE-4647-AAA4-F56152164F92}" destId="{2E6CE692-440F-4253-BD6E-3AF7153B2DB1}" srcOrd="0" destOrd="0" presId="urn:microsoft.com/office/officeart/2005/8/layout/hierarchy2"/>
    <dgm:cxn modelId="{450BFB53-A878-437B-A824-FCABBED93823}" type="presOf" srcId="{3E18B6D5-5E82-4BA9-A8B3-1C718AF645B1}" destId="{76D3BC1D-D7B0-43C0-922F-7E7CEA6176EE}" srcOrd="0" destOrd="0" presId="urn:microsoft.com/office/officeart/2005/8/layout/hierarchy2"/>
    <dgm:cxn modelId="{53F1BF74-CC0B-4AD6-82D9-A7CE9DAE830F}" type="presOf" srcId="{C9F2B65A-8B9D-49C1-A13A-5ACA4C720791}" destId="{DFF4E833-19DA-4AD0-8C2F-D21FD08615A2}" srcOrd="1" destOrd="0" presId="urn:microsoft.com/office/officeart/2005/8/layout/hierarchy2"/>
    <dgm:cxn modelId="{1D204575-4956-4D97-A297-1072736D3987}" type="presOf" srcId="{3946412E-E583-4D6D-8FC2-0683AF7E8A7E}" destId="{00EF4C92-D1DB-4BB0-BC9F-26D95F6DAD8C}" srcOrd="0" destOrd="0" presId="urn:microsoft.com/office/officeart/2005/8/layout/hierarchy2"/>
    <dgm:cxn modelId="{15747356-3945-4CE0-90EA-983C16722CA4}" type="presOf" srcId="{3AB7E59C-30CD-48F0-B498-84C204612FAB}" destId="{55E3801B-CFBD-4561-9945-20E8FC4D3EFD}" srcOrd="0" destOrd="0" presId="urn:microsoft.com/office/officeart/2005/8/layout/hierarchy2"/>
    <dgm:cxn modelId="{07AA8859-F9EF-43E0-9909-96B8E7112E62}" srcId="{A9C4E05E-EBFF-4810-BC0B-B2ECF95875DC}" destId="{84E327C2-2C22-4BEB-A09E-BE29C9FF618F}" srcOrd="0" destOrd="0" parTransId="{B7674033-7D1C-4EC8-93C7-F18F8F1DACDE}" sibTransId="{102ADE1C-A116-46C8-921B-4EDBD5B97EFE}"/>
    <dgm:cxn modelId="{2227CF7C-3A9A-4136-BABB-DBB2291F0EFC}" type="presOf" srcId="{84E327C2-2C22-4BEB-A09E-BE29C9FF618F}" destId="{73814DFD-B92E-4127-B89C-E0658E4F3645}" srcOrd="0" destOrd="0" presId="urn:microsoft.com/office/officeart/2005/8/layout/hierarchy2"/>
    <dgm:cxn modelId="{3B812882-2102-454A-A5FF-83A16E3CF192}" type="presOf" srcId="{3946412E-E583-4D6D-8FC2-0683AF7E8A7E}" destId="{737DB54D-B283-4A2E-B05E-0F5CB14FF24F}" srcOrd="1" destOrd="0" presId="urn:microsoft.com/office/officeart/2005/8/layout/hierarchy2"/>
    <dgm:cxn modelId="{FCAF6383-5FEA-48D4-860C-E8AC85120A10}" type="presOf" srcId="{6F4A66B0-0FEF-4F24-B486-E0BDDE650223}" destId="{6E62D70C-5999-4A8D-8EF0-FF7F2553C18C}" srcOrd="1" destOrd="0" presId="urn:microsoft.com/office/officeart/2005/8/layout/hierarchy2"/>
    <dgm:cxn modelId="{7332D384-99EB-42D2-A438-384698404CB6}" srcId="{638AD92F-0241-417F-BD55-11811263C106}" destId="{A4E3BD09-D5BB-4BAE-9501-24653B16F313}" srcOrd="0" destOrd="0" parTransId="{E1AE3504-032F-49BB-B30D-F08DED13C18B}" sibTransId="{CC7B840B-FFE8-43FC-AF5B-708F404C91EE}"/>
    <dgm:cxn modelId="{9071258D-7BE1-4783-BB6D-2223392A6D7B}" type="presOf" srcId="{17088BC4-AA08-4019-8636-59C08FF100CC}" destId="{9F384D35-1E98-4756-9FCB-FCCAC0D0324D}" srcOrd="0" destOrd="0" presId="urn:microsoft.com/office/officeart/2005/8/layout/hierarchy2"/>
    <dgm:cxn modelId="{D68C6D94-8B4B-44CA-AC75-9645606B24A0}" type="presOf" srcId="{3E9062E7-FC6C-4CD9-B812-FE476FB5F9A9}" destId="{F77F2836-CED8-4C83-B760-433B50F678B5}" srcOrd="1" destOrd="0" presId="urn:microsoft.com/office/officeart/2005/8/layout/hierarchy2"/>
    <dgm:cxn modelId="{FAAE1BA0-47A0-4570-8A76-2391AA4CD153}" type="presOf" srcId="{F6B4F96A-6915-48F1-ADFC-FD663D69AD68}" destId="{FE4E4528-239F-456B-B82A-036D25A64EDA}" srcOrd="1" destOrd="0" presId="urn:microsoft.com/office/officeart/2005/8/layout/hierarchy2"/>
    <dgm:cxn modelId="{052447A2-4924-495C-899C-4C10A53CE039}" type="presOf" srcId="{00AC8C27-928A-4248-A810-A5AF2EC11AEE}" destId="{28A74F4B-4CD8-491A-AE4D-6E007AD19D64}" srcOrd="1" destOrd="0" presId="urn:microsoft.com/office/officeart/2005/8/layout/hierarchy2"/>
    <dgm:cxn modelId="{2F7EEFA8-330D-47D2-BF83-F08C3BA0DDB3}" type="presOf" srcId="{EAFE92D3-2111-4912-A207-FCF207C2E0CA}" destId="{3527628C-2F0A-4B00-B827-AABE6D2D09D3}" srcOrd="0" destOrd="0" presId="urn:microsoft.com/office/officeart/2005/8/layout/hierarchy2"/>
    <dgm:cxn modelId="{082D5EAC-EC99-4B31-8D6F-575AFCF9E3B1}" type="presOf" srcId="{79F67E9F-8A99-4CB2-A0AA-953DF2816B54}" destId="{000727CB-A312-4980-B1F3-B8F46985F93D}" srcOrd="1" destOrd="0" presId="urn:microsoft.com/office/officeart/2005/8/layout/hierarchy2"/>
    <dgm:cxn modelId="{FD2851AC-5BB2-40D0-BDB0-8D40416C0940}" srcId="{17088BC4-AA08-4019-8636-59C08FF100CC}" destId="{71FE1C3B-1F02-4BE5-BD5F-2FC5A7E10AFF}" srcOrd="2" destOrd="0" parTransId="{B1529505-F842-4491-9759-D6F9AD7A2C3C}" sibTransId="{AEA85BE9-8753-43DC-82D2-1086B7CA747D}"/>
    <dgm:cxn modelId="{D888DEAC-B6D4-43BF-BF51-0AAEA3D955C2}" type="presOf" srcId="{3088311F-84CD-4300-9F76-C14D26C9EBB2}" destId="{2C0703C8-D051-4927-AB7F-AD3DBC131FAD}" srcOrd="1" destOrd="0" presId="urn:microsoft.com/office/officeart/2005/8/layout/hierarchy2"/>
    <dgm:cxn modelId="{F845FBAC-75DB-4368-84A0-C43D9197D21D}" srcId="{638AD92F-0241-417F-BD55-11811263C106}" destId="{17088BC4-AA08-4019-8636-59C08FF100CC}" srcOrd="1" destOrd="0" parTransId="{B288DE84-299D-4175-979E-5DAE1F7434B9}" sibTransId="{7601BDB1-4747-41B0-A2BE-5DEF4BEAAC5E}"/>
    <dgm:cxn modelId="{8F17D7B4-40DA-4B21-B7F5-A1F73AC9D25E}" type="presOf" srcId="{3E18B6D5-5E82-4BA9-A8B3-1C718AF645B1}" destId="{B7C2E6A6-A3AA-4D57-9623-1F10189D85E7}" srcOrd="1" destOrd="0" presId="urn:microsoft.com/office/officeart/2005/8/layout/hierarchy2"/>
    <dgm:cxn modelId="{3320DEC1-8503-474C-9B4D-4232BA1F63EA}" type="presOf" srcId="{D4E05601-F073-4170-BF51-3DE38A431FA8}" destId="{A04B0B7F-0621-4C92-AF0B-5ACB28B6AC1C}" srcOrd="1" destOrd="0" presId="urn:microsoft.com/office/officeart/2005/8/layout/hierarchy2"/>
    <dgm:cxn modelId="{F81234C4-8D32-4165-B8F2-2C48938AEE1D}" type="presOf" srcId="{C9F2B65A-8B9D-49C1-A13A-5ACA4C720791}" destId="{AD65D4E3-C3A4-4A82-81C8-80245583D8BF}" srcOrd="0" destOrd="0" presId="urn:microsoft.com/office/officeart/2005/8/layout/hierarchy2"/>
    <dgm:cxn modelId="{53B293C8-0EF5-4354-9B9F-6293ACA058AA}" srcId="{EAFE92D3-2111-4912-A207-FCF207C2E0CA}" destId="{20FBC0DF-1073-46CD-AA7D-404CA9DA0EE6}" srcOrd="2" destOrd="0" parTransId="{C9F2B65A-8B9D-49C1-A13A-5ACA4C720791}" sibTransId="{0C4AB4B7-CB5A-46B0-8EB6-DE562C3E5FAB}"/>
    <dgm:cxn modelId="{24A162CA-B936-48A7-82C0-BDCD1E7B9219}" type="presOf" srcId="{B7674033-7D1C-4EC8-93C7-F18F8F1DACDE}" destId="{53FE564B-AC1F-4206-926C-C61199B0A1AC}" srcOrd="1" destOrd="0" presId="urn:microsoft.com/office/officeart/2005/8/layout/hierarchy2"/>
    <dgm:cxn modelId="{EE2D87D2-A03B-4780-83BA-BCB2917AB916}" srcId="{17088BC4-AA08-4019-8636-59C08FF100CC}" destId="{7CF6C2D9-1313-45CF-B872-4F014A04F58B}" srcOrd="0" destOrd="0" parTransId="{F6B4F96A-6915-48F1-ADFC-FD663D69AD68}" sibTransId="{BA3D7EF1-CD6D-46C2-B5C0-18733C2292EF}"/>
    <dgm:cxn modelId="{D34FAFD3-D550-4BAD-B8A1-E2EBF84743D6}" type="presOf" srcId="{B1529505-F842-4491-9759-D6F9AD7A2C3C}" destId="{535CBA52-56E8-4045-B766-F3EDBA5AA73C}" srcOrd="1" destOrd="0" presId="urn:microsoft.com/office/officeart/2005/8/layout/hierarchy2"/>
    <dgm:cxn modelId="{6D29EAD3-236F-4A89-A5EC-CF8F8A236D9D}" type="presOf" srcId="{3E9062E7-FC6C-4CD9-B812-FE476FB5F9A9}" destId="{DAE623F1-76FE-40C8-80F4-2A2AD976EDCE}" srcOrd="0" destOrd="0" presId="urn:microsoft.com/office/officeart/2005/8/layout/hierarchy2"/>
    <dgm:cxn modelId="{0D9EEAD3-86C8-4821-8054-BD674516DD9F}" type="presOf" srcId="{79F67E9F-8A99-4CB2-A0AA-953DF2816B54}" destId="{C5319CCD-DEE6-4876-9306-AEB77571DFC5}" srcOrd="0" destOrd="0" presId="urn:microsoft.com/office/officeart/2005/8/layout/hierarchy2"/>
    <dgm:cxn modelId="{04377FDD-3B9B-46B3-B0AC-B4115D7871BD}" type="presOf" srcId="{20FBC0DF-1073-46CD-AA7D-404CA9DA0EE6}" destId="{77641B92-34CB-4C67-8ACC-C83881874B17}" srcOrd="0" destOrd="0" presId="urn:microsoft.com/office/officeart/2005/8/layout/hierarchy2"/>
    <dgm:cxn modelId="{71DA53DF-FE83-492D-9162-15716E01050E}" type="presOf" srcId="{856890DD-CBE6-462E-AC59-C7C1E213C428}" destId="{A0E36210-F05D-4F4A-95B5-DDAAAB3C7BE6}" srcOrd="0" destOrd="0" presId="urn:microsoft.com/office/officeart/2005/8/layout/hierarchy2"/>
    <dgm:cxn modelId="{067F18E3-CC6B-4A8E-AD18-AC9207AE3747}" type="presOf" srcId="{7CF6C2D9-1313-45CF-B872-4F014A04F58B}" destId="{688F6EBD-D8C9-4571-8EFC-A97886BB1A24}" srcOrd="0" destOrd="0" presId="urn:microsoft.com/office/officeart/2005/8/layout/hierarchy2"/>
    <dgm:cxn modelId="{8615BEE7-5A45-425C-8E3A-7044C0D0DDEE}" type="presOf" srcId="{A9C4E05E-EBFF-4810-BC0B-B2ECF95875DC}" destId="{6E802F70-5BEE-41AE-8028-C37B1B0BAEEF}" srcOrd="0" destOrd="0" presId="urn:microsoft.com/office/officeart/2005/8/layout/hierarchy2"/>
    <dgm:cxn modelId="{5CA2E6E8-DB01-4A72-B564-56B256DE749F}" type="presOf" srcId="{C0771813-9C35-43EF-92F5-2C81504042B3}" destId="{8C157925-9382-4C91-96B6-D997B3EC9C91}" srcOrd="0" destOrd="0" presId="urn:microsoft.com/office/officeart/2005/8/layout/hierarchy2"/>
    <dgm:cxn modelId="{A5AE2BF2-556D-4FA1-8DBE-74FB65BBCD3C}" type="presOf" srcId="{638AD92F-0241-417F-BD55-11811263C106}" destId="{B1C9DCB6-3088-4D1B-BA17-FD1A804E21C1}" srcOrd="0" destOrd="0" presId="urn:microsoft.com/office/officeart/2005/8/layout/hierarchy2"/>
    <dgm:cxn modelId="{4933BDFA-CB0C-4655-B549-99B337F18D0D}" srcId="{17088BC4-AA08-4019-8636-59C08FF100CC}" destId="{EAFE92D3-2111-4912-A207-FCF207C2E0CA}" srcOrd="1" destOrd="0" parTransId="{6F4A66B0-0FEF-4F24-B486-E0BDDE650223}" sibTransId="{55432C75-0F37-4ADF-A18B-FAD48FC2E546}"/>
    <dgm:cxn modelId="{CCE26D30-5C47-4C7A-8FD7-D85B416EDBBD}" type="presParOf" srcId="{B1C9DCB6-3088-4D1B-BA17-FD1A804E21C1}" destId="{E259DB9F-A941-43A7-BEB6-4B327D9B1873}" srcOrd="0" destOrd="0" presId="urn:microsoft.com/office/officeart/2005/8/layout/hierarchy2"/>
    <dgm:cxn modelId="{D3E645D2-D231-404C-B3A8-B25658BBF390}" type="presParOf" srcId="{E259DB9F-A941-43A7-BEB6-4B327D9B1873}" destId="{FBFF9269-F2DF-4BD5-843F-D96C1A3382A7}" srcOrd="0" destOrd="0" presId="urn:microsoft.com/office/officeart/2005/8/layout/hierarchy2"/>
    <dgm:cxn modelId="{E81E0331-2676-4D60-A75A-CFF966CA8406}" type="presParOf" srcId="{E259DB9F-A941-43A7-BEB6-4B327D9B1873}" destId="{2BC946E8-5FEE-4602-AE1E-260E4F212169}" srcOrd="1" destOrd="0" presId="urn:microsoft.com/office/officeart/2005/8/layout/hierarchy2"/>
    <dgm:cxn modelId="{4CFC2394-05FF-4B98-8E97-83A95F15263B}" type="presParOf" srcId="{2BC946E8-5FEE-4602-AE1E-260E4F212169}" destId="{DAE623F1-76FE-40C8-80F4-2A2AD976EDCE}" srcOrd="0" destOrd="0" presId="urn:microsoft.com/office/officeart/2005/8/layout/hierarchy2"/>
    <dgm:cxn modelId="{727BAA4C-6C3B-4551-9055-AC2AE86CF0B8}" type="presParOf" srcId="{DAE623F1-76FE-40C8-80F4-2A2AD976EDCE}" destId="{F77F2836-CED8-4C83-B760-433B50F678B5}" srcOrd="0" destOrd="0" presId="urn:microsoft.com/office/officeart/2005/8/layout/hierarchy2"/>
    <dgm:cxn modelId="{5971F053-6649-4D7F-97A4-2A76C0842C56}" type="presParOf" srcId="{2BC946E8-5FEE-4602-AE1E-260E4F212169}" destId="{1BEBA5FC-6DAC-4A27-81D0-FBB77A395536}" srcOrd="1" destOrd="0" presId="urn:microsoft.com/office/officeart/2005/8/layout/hierarchy2"/>
    <dgm:cxn modelId="{84580187-CC07-442D-9C83-EBAFC94E52C7}" type="presParOf" srcId="{1BEBA5FC-6DAC-4A27-81D0-FBB77A395536}" destId="{2E6CE692-440F-4253-BD6E-3AF7153B2DB1}" srcOrd="0" destOrd="0" presId="urn:microsoft.com/office/officeart/2005/8/layout/hierarchy2"/>
    <dgm:cxn modelId="{84AF5FF9-0CD4-4B14-9C10-2BD49B100503}" type="presParOf" srcId="{1BEBA5FC-6DAC-4A27-81D0-FBB77A395536}" destId="{32ACE86D-C61B-4E47-B1E2-C0D5D8CB63F5}" srcOrd="1" destOrd="0" presId="urn:microsoft.com/office/officeart/2005/8/layout/hierarchy2"/>
    <dgm:cxn modelId="{2AB1D2B5-83C2-4DC0-8C9F-E213218A52E8}" type="presParOf" srcId="{2BC946E8-5FEE-4602-AE1E-260E4F212169}" destId="{6F85C125-AC71-4906-8DDA-7E80AF575E17}" srcOrd="2" destOrd="0" presId="urn:microsoft.com/office/officeart/2005/8/layout/hierarchy2"/>
    <dgm:cxn modelId="{42F131D7-8705-4250-99BE-A182E4507BF1}" type="presParOf" srcId="{6F85C125-AC71-4906-8DDA-7E80AF575E17}" destId="{28A74F4B-4CD8-491A-AE4D-6E007AD19D64}" srcOrd="0" destOrd="0" presId="urn:microsoft.com/office/officeart/2005/8/layout/hierarchy2"/>
    <dgm:cxn modelId="{9C8287C3-781E-46A7-9FA2-05751B9D37DD}" type="presParOf" srcId="{2BC946E8-5FEE-4602-AE1E-260E4F212169}" destId="{0B6D45D5-F20E-4532-A298-1265FE61268D}" srcOrd="3" destOrd="0" presId="urn:microsoft.com/office/officeart/2005/8/layout/hierarchy2"/>
    <dgm:cxn modelId="{457DBC20-DFE0-4C11-A765-3FD0816D268A}" type="presParOf" srcId="{0B6D45D5-F20E-4532-A298-1265FE61268D}" destId="{6E802F70-5BEE-41AE-8028-C37B1B0BAEEF}" srcOrd="0" destOrd="0" presId="urn:microsoft.com/office/officeart/2005/8/layout/hierarchy2"/>
    <dgm:cxn modelId="{778EBC7F-B863-4FC2-BAC3-DFFDEAF7022D}" type="presParOf" srcId="{0B6D45D5-F20E-4532-A298-1265FE61268D}" destId="{5340E8DE-834B-41FE-ADA0-CE811BDEDD0B}" srcOrd="1" destOrd="0" presId="urn:microsoft.com/office/officeart/2005/8/layout/hierarchy2"/>
    <dgm:cxn modelId="{91D43677-E2CE-4274-A401-F8C39C0429D3}" type="presParOf" srcId="{5340E8DE-834B-41FE-ADA0-CE811BDEDD0B}" destId="{7CCB3724-DCB0-4BCB-ABBC-53D166E85B49}" srcOrd="0" destOrd="0" presId="urn:microsoft.com/office/officeart/2005/8/layout/hierarchy2"/>
    <dgm:cxn modelId="{55F48F47-B8D2-4E78-B040-C2DBF171C5EF}" type="presParOf" srcId="{7CCB3724-DCB0-4BCB-ABBC-53D166E85B49}" destId="{53FE564B-AC1F-4206-926C-C61199B0A1AC}" srcOrd="0" destOrd="0" presId="urn:microsoft.com/office/officeart/2005/8/layout/hierarchy2"/>
    <dgm:cxn modelId="{ABBC3FC5-366B-4E5E-B628-51FF02DE6069}" type="presParOf" srcId="{5340E8DE-834B-41FE-ADA0-CE811BDEDD0B}" destId="{D6441440-1FF2-4337-9D36-570782739F84}" srcOrd="1" destOrd="0" presId="urn:microsoft.com/office/officeart/2005/8/layout/hierarchy2"/>
    <dgm:cxn modelId="{9E18F44E-C823-4EFE-9579-81030CFB8166}" type="presParOf" srcId="{D6441440-1FF2-4337-9D36-570782739F84}" destId="{73814DFD-B92E-4127-B89C-E0658E4F3645}" srcOrd="0" destOrd="0" presId="urn:microsoft.com/office/officeart/2005/8/layout/hierarchy2"/>
    <dgm:cxn modelId="{EF82603E-E4D1-4CCD-8AA1-28A268B3341A}" type="presParOf" srcId="{D6441440-1FF2-4337-9D36-570782739F84}" destId="{3337EBE4-0214-4AA1-8A90-D0835B7E5BE5}" srcOrd="1" destOrd="0" presId="urn:microsoft.com/office/officeart/2005/8/layout/hierarchy2"/>
    <dgm:cxn modelId="{410B0073-7CC1-4C5F-82FF-CA1D654ADA72}" type="presParOf" srcId="{5340E8DE-834B-41FE-ADA0-CE811BDEDD0B}" destId="{00EF4C92-D1DB-4BB0-BC9F-26D95F6DAD8C}" srcOrd="2" destOrd="0" presId="urn:microsoft.com/office/officeart/2005/8/layout/hierarchy2"/>
    <dgm:cxn modelId="{0FE1259C-530A-4D43-84CE-3096AE732F3B}" type="presParOf" srcId="{00EF4C92-D1DB-4BB0-BC9F-26D95F6DAD8C}" destId="{737DB54D-B283-4A2E-B05E-0F5CB14FF24F}" srcOrd="0" destOrd="0" presId="urn:microsoft.com/office/officeart/2005/8/layout/hierarchy2"/>
    <dgm:cxn modelId="{07322F2C-E79E-4B68-B7C4-F4092504883D}" type="presParOf" srcId="{5340E8DE-834B-41FE-ADA0-CE811BDEDD0B}" destId="{6758A6D3-B7CA-4D1B-90EB-6B7EA2E1B912}" srcOrd="3" destOrd="0" presId="urn:microsoft.com/office/officeart/2005/8/layout/hierarchy2"/>
    <dgm:cxn modelId="{F4692769-5991-4873-B248-5904CD6A848B}" type="presParOf" srcId="{6758A6D3-B7CA-4D1B-90EB-6B7EA2E1B912}" destId="{6125700A-1D72-4152-9422-86FC52F9202F}" srcOrd="0" destOrd="0" presId="urn:microsoft.com/office/officeart/2005/8/layout/hierarchy2"/>
    <dgm:cxn modelId="{52BEBF19-F4A5-4F95-9213-F23A6C08AA96}" type="presParOf" srcId="{6758A6D3-B7CA-4D1B-90EB-6B7EA2E1B912}" destId="{BA414B16-394F-4852-B24C-C041A82B8329}" srcOrd="1" destOrd="0" presId="urn:microsoft.com/office/officeart/2005/8/layout/hierarchy2"/>
    <dgm:cxn modelId="{05C9614B-64F8-4E4A-A9C5-5C3442BA3E49}" type="presParOf" srcId="{5340E8DE-834B-41FE-ADA0-CE811BDEDD0B}" destId="{C5319CCD-DEE6-4876-9306-AEB77571DFC5}" srcOrd="4" destOrd="0" presId="urn:microsoft.com/office/officeart/2005/8/layout/hierarchy2"/>
    <dgm:cxn modelId="{820BECFC-CDCF-4360-82C3-2806A35258FF}" type="presParOf" srcId="{C5319CCD-DEE6-4876-9306-AEB77571DFC5}" destId="{000727CB-A312-4980-B1F3-B8F46985F93D}" srcOrd="0" destOrd="0" presId="urn:microsoft.com/office/officeart/2005/8/layout/hierarchy2"/>
    <dgm:cxn modelId="{BD641CAD-D1B2-4F22-A3D5-A2E9451FC6D4}" type="presParOf" srcId="{5340E8DE-834B-41FE-ADA0-CE811BDEDD0B}" destId="{A9D71084-BAFA-4F75-834B-7B0DFFDE6A53}" srcOrd="5" destOrd="0" presId="urn:microsoft.com/office/officeart/2005/8/layout/hierarchy2"/>
    <dgm:cxn modelId="{6DAD20E3-7B99-44EE-B46A-AA5A6659DD0A}" type="presParOf" srcId="{A9D71084-BAFA-4F75-834B-7B0DFFDE6A53}" destId="{8C157925-9382-4C91-96B6-D997B3EC9C91}" srcOrd="0" destOrd="0" presId="urn:microsoft.com/office/officeart/2005/8/layout/hierarchy2"/>
    <dgm:cxn modelId="{003EE11C-E7E4-4E46-80D2-485F18D21AF0}" type="presParOf" srcId="{A9D71084-BAFA-4F75-834B-7B0DFFDE6A53}" destId="{A5D3075E-1D85-401C-B83C-6FB300EFDF14}" srcOrd="1" destOrd="0" presId="urn:microsoft.com/office/officeart/2005/8/layout/hierarchy2"/>
    <dgm:cxn modelId="{46A24709-BF3F-4FBF-8324-788E091E07EF}" type="presParOf" srcId="{B1C9DCB6-3088-4D1B-BA17-FD1A804E21C1}" destId="{461EDBA7-0B6E-4269-99CD-BF37B75C273C}" srcOrd="1" destOrd="0" presId="urn:microsoft.com/office/officeart/2005/8/layout/hierarchy2"/>
    <dgm:cxn modelId="{EFA4C3C4-4247-43A6-AB76-01E2D4623557}" type="presParOf" srcId="{461EDBA7-0B6E-4269-99CD-BF37B75C273C}" destId="{9F384D35-1E98-4756-9FCB-FCCAC0D0324D}" srcOrd="0" destOrd="0" presId="urn:microsoft.com/office/officeart/2005/8/layout/hierarchy2"/>
    <dgm:cxn modelId="{5BFCA706-767B-4E2B-B447-FB247DB0DCC8}" type="presParOf" srcId="{461EDBA7-0B6E-4269-99CD-BF37B75C273C}" destId="{D75A4A24-7560-4DCF-A448-A10A08D421C8}" srcOrd="1" destOrd="0" presId="urn:microsoft.com/office/officeart/2005/8/layout/hierarchy2"/>
    <dgm:cxn modelId="{E841EBF9-8D29-4FB0-9C82-09A3D99A30B7}" type="presParOf" srcId="{D75A4A24-7560-4DCF-A448-A10A08D421C8}" destId="{3B72B208-3855-41E2-8E1D-48A74C43E8C9}" srcOrd="0" destOrd="0" presId="urn:microsoft.com/office/officeart/2005/8/layout/hierarchy2"/>
    <dgm:cxn modelId="{D27FC3A1-59CD-4E13-854E-44176FC571BB}" type="presParOf" srcId="{3B72B208-3855-41E2-8E1D-48A74C43E8C9}" destId="{FE4E4528-239F-456B-B82A-036D25A64EDA}" srcOrd="0" destOrd="0" presId="urn:microsoft.com/office/officeart/2005/8/layout/hierarchy2"/>
    <dgm:cxn modelId="{B98273BD-C350-4DA7-96F1-B78415CB45BF}" type="presParOf" srcId="{D75A4A24-7560-4DCF-A448-A10A08D421C8}" destId="{BB04812E-6529-4934-AD98-0992255A6365}" srcOrd="1" destOrd="0" presId="urn:microsoft.com/office/officeart/2005/8/layout/hierarchy2"/>
    <dgm:cxn modelId="{9568FCD8-F6AB-4E19-813F-DBB76A210C75}" type="presParOf" srcId="{BB04812E-6529-4934-AD98-0992255A6365}" destId="{688F6EBD-D8C9-4571-8EFC-A97886BB1A24}" srcOrd="0" destOrd="0" presId="urn:microsoft.com/office/officeart/2005/8/layout/hierarchy2"/>
    <dgm:cxn modelId="{089C2C91-C54E-4E87-BFBC-76F1E0222512}" type="presParOf" srcId="{BB04812E-6529-4934-AD98-0992255A6365}" destId="{5DA2FB01-4BCB-476D-A3A5-232008822394}" srcOrd="1" destOrd="0" presId="urn:microsoft.com/office/officeart/2005/8/layout/hierarchy2"/>
    <dgm:cxn modelId="{C415E0D9-3AC9-476D-B72E-40EEA3D4E712}" type="presParOf" srcId="{D75A4A24-7560-4DCF-A448-A10A08D421C8}" destId="{8A2BB7AD-984B-4BD9-8C63-9FB70C2AB133}" srcOrd="2" destOrd="0" presId="urn:microsoft.com/office/officeart/2005/8/layout/hierarchy2"/>
    <dgm:cxn modelId="{E52C0710-270C-4E40-B7A2-39F0A9C5545E}" type="presParOf" srcId="{8A2BB7AD-984B-4BD9-8C63-9FB70C2AB133}" destId="{6E62D70C-5999-4A8D-8EF0-FF7F2553C18C}" srcOrd="0" destOrd="0" presId="urn:microsoft.com/office/officeart/2005/8/layout/hierarchy2"/>
    <dgm:cxn modelId="{C9488DF7-DC2E-4031-84F4-2BE8950D24CC}" type="presParOf" srcId="{D75A4A24-7560-4DCF-A448-A10A08D421C8}" destId="{016E8883-E7E3-4641-A82A-E84789721D5E}" srcOrd="3" destOrd="0" presId="urn:microsoft.com/office/officeart/2005/8/layout/hierarchy2"/>
    <dgm:cxn modelId="{FEF28ED9-5690-4370-8EC2-BB40956129DA}" type="presParOf" srcId="{016E8883-E7E3-4641-A82A-E84789721D5E}" destId="{3527628C-2F0A-4B00-B827-AABE6D2D09D3}" srcOrd="0" destOrd="0" presId="urn:microsoft.com/office/officeart/2005/8/layout/hierarchy2"/>
    <dgm:cxn modelId="{A934F7E5-CD87-4D00-87AE-75DCA1E20FEA}" type="presParOf" srcId="{016E8883-E7E3-4641-A82A-E84789721D5E}" destId="{DD4D33B1-2F75-4982-A7CB-47E0EE18813E}" srcOrd="1" destOrd="0" presId="urn:microsoft.com/office/officeart/2005/8/layout/hierarchy2"/>
    <dgm:cxn modelId="{313CA187-366D-4C0D-8D91-C13EDE064E83}" type="presParOf" srcId="{DD4D33B1-2F75-4982-A7CB-47E0EE18813E}" destId="{AA1DEAD3-9C7B-42CD-9C97-8BCDCAABDDCE}" srcOrd="0" destOrd="0" presId="urn:microsoft.com/office/officeart/2005/8/layout/hierarchy2"/>
    <dgm:cxn modelId="{AF1FF0E8-7022-45E5-8411-2F6C20573F08}" type="presParOf" srcId="{AA1DEAD3-9C7B-42CD-9C97-8BCDCAABDDCE}" destId="{2C0703C8-D051-4927-AB7F-AD3DBC131FAD}" srcOrd="0" destOrd="0" presId="urn:microsoft.com/office/officeart/2005/8/layout/hierarchy2"/>
    <dgm:cxn modelId="{64054DA9-DE83-4E45-B619-16CB4C73D09E}" type="presParOf" srcId="{DD4D33B1-2F75-4982-A7CB-47E0EE18813E}" destId="{8800EFD7-999C-4AFC-90DA-73F6EC9EA245}" srcOrd="1" destOrd="0" presId="urn:microsoft.com/office/officeart/2005/8/layout/hierarchy2"/>
    <dgm:cxn modelId="{0043FC05-2C86-47D5-9B4E-1A6A8AFE52F0}" type="presParOf" srcId="{8800EFD7-999C-4AFC-90DA-73F6EC9EA245}" destId="{C5E57340-C92B-4D64-99E1-D1D3EE5973E7}" srcOrd="0" destOrd="0" presId="urn:microsoft.com/office/officeart/2005/8/layout/hierarchy2"/>
    <dgm:cxn modelId="{44BFD3B9-F847-4212-B681-F8ACED034075}" type="presParOf" srcId="{8800EFD7-999C-4AFC-90DA-73F6EC9EA245}" destId="{B07F9F52-D499-4FDE-B0CD-E94B957B28C7}" srcOrd="1" destOrd="0" presId="urn:microsoft.com/office/officeart/2005/8/layout/hierarchy2"/>
    <dgm:cxn modelId="{A0D3BCC3-3292-4137-975A-65DE63247180}" type="presParOf" srcId="{DD4D33B1-2F75-4982-A7CB-47E0EE18813E}" destId="{094D1A9B-B0DA-4A88-83CC-2238B8188477}" srcOrd="2" destOrd="0" presId="urn:microsoft.com/office/officeart/2005/8/layout/hierarchy2"/>
    <dgm:cxn modelId="{A0029EBF-706F-4088-AA72-9E1D1615A0E0}" type="presParOf" srcId="{094D1A9B-B0DA-4A88-83CC-2238B8188477}" destId="{35DB32BF-5FE7-4933-9DAC-7362F35D1A13}" srcOrd="0" destOrd="0" presId="urn:microsoft.com/office/officeart/2005/8/layout/hierarchy2"/>
    <dgm:cxn modelId="{99757B0F-8010-4241-8DD7-9B73AB779A8C}" type="presParOf" srcId="{DD4D33B1-2F75-4982-A7CB-47E0EE18813E}" destId="{6FEB21F7-1D29-4485-926F-8E79F2AFDCAA}" srcOrd="3" destOrd="0" presId="urn:microsoft.com/office/officeart/2005/8/layout/hierarchy2"/>
    <dgm:cxn modelId="{B898A11E-E8AB-4B15-834E-6682A9D93C16}" type="presParOf" srcId="{6FEB21F7-1D29-4485-926F-8E79F2AFDCAA}" destId="{55E3801B-CFBD-4561-9945-20E8FC4D3EFD}" srcOrd="0" destOrd="0" presId="urn:microsoft.com/office/officeart/2005/8/layout/hierarchy2"/>
    <dgm:cxn modelId="{B81306DC-3F43-43E3-AE7B-0E2AFA494BD9}" type="presParOf" srcId="{6FEB21F7-1D29-4485-926F-8E79F2AFDCAA}" destId="{BB291F65-B65A-4858-BDA9-0790F2D1B299}" srcOrd="1" destOrd="0" presId="urn:microsoft.com/office/officeart/2005/8/layout/hierarchy2"/>
    <dgm:cxn modelId="{61076F13-9C4B-4C9F-B917-C6FF9C4BCC69}" type="presParOf" srcId="{DD4D33B1-2F75-4982-A7CB-47E0EE18813E}" destId="{AD65D4E3-C3A4-4A82-81C8-80245583D8BF}" srcOrd="4" destOrd="0" presId="urn:microsoft.com/office/officeart/2005/8/layout/hierarchy2"/>
    <dgm:cxn modelId="{478DD421-A867-4D25-A688-085E638C6C46}" type="presParOf" srcId="{AD65D4E3-C3A4-4A82-81C8-80245583D8BF}" destId="{DFF4E833-19DA-4AD0-8C2F-D21FD08615A2}" srcOrd="0" destOrd="0" presId="urn:microsoft.com/office/officeart/2005/8/layout/hierarchy2"/>
    <dgm:cxn modelId="{E064DFF7-1E6F-420C-9764-65BFC2A2E36E}" type="presParOf" srcId="{DD4D33B1-2F75-4982-A7CB-47E0EE18813E}" destId="{23ECF4E2-DA66-4708-A5A9-4309B8D74EC8}" srcOrd="5" destOrd="0" presId="urn:microsoft.com/office/officeart/2005/8/layout/hierarchy2"/>
    <dgm:cxn modelId="{E25682FD-FC7F-4B2C-8E1B-692FB90196F5}" type="presParOf" srcId="{23ECF4E2-DA66-4708-A5A9-4309B8D74EC8}" destId="{77641B92-34CB-4C67-8ACC-C83881874B17}" srcOrd="0" destOrd="0" presId="urn:microsoft.com/office/officeart/2005/8/layout/hierarchy2"/>
    <dgm:cxn modelId="{B724CB54-BECF-458A-8BC5-DC3F09EFA55D}" type="presParOf" srcId="{23ECF4E2-DA66-4708-A5A9-4309B8D74EC8}" destId="{ACD13C52-D1B6-4313-922B-5D3F19A15A3A}" srcOrd="1" destOrd="0" presId="urn:microsoft.com/office/officeart/2005/8/layout/hierarchy2"/>
    <dgm:cxn modelId="{5E2639AB-006C-44B3-AB69-386E56BCFEAB}" type="presParOf" srcId="{D75A4A24-7560-4DCF-A448-A10A08D421C8}" destId="{C38DD2CA-DD62-4226-A608-91EE4B771E43}" srcOrd="4" destOrd="0" presId="urn:microsoft.com/office/officeart/2005/8/layout/hierarchy2"/>
    <dgm:cxn modelId="{83D1FDAB-1453-43F8-9D24-CA9580B36D0C}" type="presParOf" srcId="{C38DD2CA-DD62-4226-A608-91EE4B771E43}" destId="{535CBA52-56E8-4045-B766-F3EDBA5AA73C}" srcOrd="0" destOrd="0" presId="urn:microsoft.com/office/officeart/2005/8/layout/hierarchy2"/>
    <dgm:cxn modelId="{B54A13C6-18EE-48B5-8A65-230C0E110851}" type="presParOf" srcId="{D75A4A24-7560-4DCF-A448-A10A08D421C8}" destId="{9A7A9384-9A86-4FFA-9418-95E22C821F4D}" srcOrd="5" destOrd="0" presId="urn:microsoft.com/office/officeart/2005/8/layout/hierarchy2"/>
    <dgm:cxn modelId="{2C77EBF1-8968-4DA1-914A-E0D528541627}" type="presParOf" srcId="{9A7A9384-9A86-4FFA-9418-95E22C821F4D}" destId="{2AB3E61D-9E2B-4D45-A9FC-01CB6E8518C7}" srcOrd="0" destOrd="0" presId="urn:microsoft.com/office/officeart/2005/8/layout/hierarchy2"/>
    <dgm:cxn modelId="{F8DD2F02-EF1D-467F-85CB-75EFB0254F43}" type="presParOf" srcId="{9A7A9384-9A86-4FFA-9418-95E22C821F4D}" destId="{CD564078-FDB5-4942-900C-30A9D5941834}" srcOrd="1" destOrd="0" presId="urn:microsoft.com/office/officeart/2005/8/layout/hierarchy2"/>
    <dgm:cxn modelId="{674B0F24-DB9A-47AD-9FEA-9612AF54F7AB}" type="presParOf" srcId="{CD564078-FDB5-4942-900C-30A9D5941834}" destId="{A9A8B31A-D99E-46AC-AB81-9EE79D3B833F}" srcOrd="0" destOrd="0" presId="urn:microsoft.com/office/officeart/2005/8/layout/hierarchy2"/>
    <dgm:cxn modelId="{94D631EA-5B27-4CEA-862C-A36438C7B089}" type="presParOf" srcId="{A9A8B31A-D99E-46AC-AB81-9EE79D3B833F}" destId="{A04B0B7F-0621-4C92-AF0B-5ACB28B6AC1C}" srcOrd="0" destOrd="0" presId="urn:microsoft.com/office/officeart/2005/8/layout/hierarchy2"/>
    <dgm:cxn modelId="{E06AE0D2-4E5E-4576-AB7B-DBF85F2A6A3A}" type="presParOf" srcId="{CD564078-FDB5-4942-900C-30A9D5941834}" destId="{C186632A-48E3-4B71-ABBC-4FC3B1530C32}" srcOrd="1" destOrd="0" presId="urn:microsoft.com/office/officeart/2005/8/layout/hierarchy2"/>
    <dgm:cxn modelId="{A8A5BB5E-B2D4-4B45-A18A-D8ABD69FF847}" type="presParOf" srcId="{C186632A-48E3-4B71-ABBC-4FC3B1530C32}" destId="{99FFB613-9967-4957-85C4-302B86F5C543}" srcOrd="0" destOrd="0" presId="urn:microsoft.com/office/officeart/2005/8/layout/hierarchy2"/>
    <dgm:cxn modelId="{61E394FE-9CB7-4242-9259-1479760A4772}" type="presParOf" srcId="{C186632A-48E3-4B71-ABBC-4FC3B1530C32}" destId="{8D831472-9F66-4C5A-80E8-58BFF9D2589D}" srcOrd="1" destOrd="0" presId="urn:microsoft.com/office/officeart/2005/8/layout/hierarchy2"/>
    <dgm:cxn modelId="{005239E0-ED79-4DD2-A8C2-9DEA0593A881}" type="presParOf" srcId="{CD564078-FDB5-4942-900C-30A9D5941834}" destId="{76D3BC1D-D7B0-43C0-922F-7E7CEA6176EE}" srcOrd="2" destOrd="0" presId="urn:microsoft.com/office/officeart/2005/8/layout/hierarchy2"/>
    <dgm:cxn modelId="{92E09D04-0582-465E-8898-E9CB502BA8AA}" type="presParOf" srcId="{76D3BC1D-D7B0-43C0-922F-7E7CEA6176EE}" destId="{B7C2E6A6-A3AA-4D57-9623-1F10189D85E7}" srcOrd="0" destOrd="0" presId="urn:microsoft.com/office/officeart/2005/8/layout/hierarchy2"/>
    <dgm:cxn modelId="{27789DCC-D5C4-485F-9AF7-722D8B8DD910}" type="presParOf" srcId="{CD564078-FDB5-4942-900C-30A9D5941834}" destId="{80B3B51B-8362-41EF-81DB-04155C5F4BAA}" srcOrd="3" destOrd="0" presId="urn:microsoft.com/office/officeart/2005/8/layout/hierarchy2"/>
    <dgm:cxn modelId="{969D12FA-7222-43DE-A021-D03F496FDCDF}" type="presParOf" srcId="{80B3B51B-8362-41EF-81DB-04155C5F4BAA}" destId="{A0E36210-F05D-4F4A-95B5-DDAAAB3C7BE6}" srcOrd="0" destOrd="0" presId="urn:microsoft.com/office/officeart/2005/8/layout/hierarchy2"/>
    <dgm:cxn modelId="{38D2A793-9475-4EC6-A1D8-ACE24E880E4D}" type="presParOf" srcId="{80B3B51B-8362-41EF-81DB-04155C5F4BAA}" destId="{75606E39-D8F2-4FD6-A613-C199AA76300D}"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552E34C-7788-473D-9CA5-9357EE8A758B}" type="doc">
      <dgm:prSet loTypeId="urn:microsoft.com/office/officeart/2005/8/layout/hierarchy2" loCatId="hierarchy" qsTypeId="urn:microsoft.com/office/officeart/2005/8/quickstyle/simple3" qsCatId="simple" csTypeId="urn:microsoft.com/office/officeart/2005/8/colors/accent0_1" csCatId="mainScheme" phldr="1"/>
      <dgm:spPr/>
      <dgm:t>
        <a:bodyPr/>
        <a:lstStyle/>
        <a:p>
          <a:endParaRPr lang="it-IT"/>
        </a:p>
      </dgm:t>
    </dgm:pt>
    <dgm:pt modelId="{C06DD08B-1F1F-4014-A171-CB43761CD536}">
      <dgm:prSet phldrT="[Testo]" custT="1"/>
      <dgm:spPr/>
      <dgm:t>
        <a:bodyPr/>
        <a:lstStyle/>
        <a:p>
          <a:r>
            <a:rPr lang="it-IT" sz="1200" b="1" i="1" dirty="0">
              <a:effectLst/>
              <a:latin typeface="Book Antiqua" pitchFamily="18" charset="0"/>
            </a:rPr>
            <a:t>Impresa individuale</a:t>
          </a:r>
        </a:p>
      </dgm:t>
    </dgm:pt>
    <dgm:pt modelId="{2F931498-B464-4826-97C2-DCB99D223255}" type="parTrans" cxnId="{1F5299B2-6811-42A9-93F1-5BAD9413CACF}">
      <dgm:prSet/>
      <dgm:spPr/>
      <dgm:t>
        <a:bodyPr/>
        <a:lstStyle/>
        <a:p>
          <a:endParaRPr lang="it-IT"/>
        </a:p>
      </dgm:t>
    </dgm:pt>
    <dgm:pt modelId="{E04FDF13-C3BF-467B-A718-6D5C2C3673FD}" type="sibTrans" cxnId="{1F5299B2-6811-42A9-93F1-5BAD9413CACF}">
      <dgm:prSet/>
      <dgm:spPr/>
      <dgm:t>
        <a:bodyPr/>
        <a:lstStyle/>
        <a:p>
          <a:endParaRPr lang="it-IT"/>
        </a:p>
      </dgm:t>
    </dgm:pt>
    <dgm:pt modelId="{51702886-FBDC-426B-A8A6-C481518DFB33}">
      <dgm:prSet phldrT="[Testo]" custT="1"/>
      <dgm:spPr/>
      <dgm:t>
        <a:bodyPr/>
        <a:lstStyle/>
        <a:p>
          <a:r>
            <a:rPr lang="it-IT" sz="1200" dirty="0">
              <a:latin typeface="Book Antiqua" pitchFamily="18" charset="0"/>
            </a:rPr>
            <a:t>Il soggetto giuridico è rappresentato dall’imprenditore</a:t>
          </a:r>
        </a:p>
      </dgm:t>
    </dgm:pt>
    <dgm:pt modelId="{2111D697-7A21-4118-8E19-46144A0BC37A}" type="parTrans" cxnId="{D8FF3A0A-9648-444A-BA5A-B0E72D8D4D93}">
      <dgm:prSet/>
      <dgm:spPr>
        <a:ln>
          <a:tailEnd type="triangle"/>
        </a:ln>
      </dgm:spPr>
      <dgm:t>
        <a:bodyPr/>
        <a:lstStyle/>
        <a:p>
          <a:endParaRPr lang="it-IT"/>
        </a:p>
      </dgm:t>
    </dgm:pt>
    <dgm:pt modelId="{5F6473A7-3181-4814-9BD6-10FCFCF60594}" type="sibTrans" cxnId="{D8FF3A0A-9648-444A-BA5A-B0E72D8D4D93}">
      <dgm:prSet/>
      <dgm:spPr/>
      <dgm:t>
        <a:bodyPr/>
        <a:lstStyle/>
        <a:p>
          <a:endParaRPr lang="it-IT"/>
        </a:p>
      </dgm:t>
    </dgm:pt>
    <dgm:pt modelId="{3AD50AA1-0C5F-452B-93B2-0AF80B03CF20}">
      <dgm:prSet phldrT="[Testo]" custT="1"/>
      <dgm:spPr/>
      <dgm:t>
        <a:bodyPr/>
        <a:lstStyle/>
        <a:p>
          <a:r>
            <a:rPr lang="it-IT" sz="1200" b="1" i="0" dirty="0">
              <a:latin typeface="Book Antiqua" pitchFamily="18" charset="0"/>
            </a:rPr>
            <a:t>Società in nome collettivo</a:t>
          </a:r>
        </a:p>
      </dgm:t>
    </dgm:pt>
    <dgm:pt modelId="{BA92C265-1FD9-4D17-BF26-FA0709AF8601}" type="parTrans" cxnId="{395B8328-2E01-4BC7-A6FA-984DF095DFC4}">
      <dgm:prSet/>
      <dgm:spPr>
        <a:ln>
          <a:tailEnd type="triangle"/>
        </a:ln>
      </dgm:spPr>
      <dgm:t>
        <a:bodyPr/>
        <a:lstStyle/>
        <a:p>
          <a:endParaRPr lang="it-IT"/>
        </a:p>
      </dgm:t>
    </dgm:pt>
    <dgm:pt modelId="{6F30DB76-F3C6-4CAB-8516-4CC538EEF460}" type="sibTrans" cxnId="{395B8328-2E01-4BC7-A6FA-984DF095DFC4}">
      <dgm:prSet/>
      <dgm:spPr/>
      <dgm:t>
        <a:bodyPr/>
        <a:lstStyle/>
        <a:p>
          <a:endParaRPr lang="it-IT"/>
        </a:p>
      </dgm:t>
    </dgm:pt>
    <dgm:pt modelId="{F33BFA5F-D3CC-4C72-9FD2-E1E009E899D2}">
      <dgm:prSet phldrT="[Testo]" custT="1"/>
      <dgm:spPr/>
      <dgm:t>
        <a:bodyPr/>
        <a:lstStyle/>
        <a:p>
          <a:r>
            <a:rPr lang="it-IT" sz="1200" b="1" dirty="0">
              <a:latin typeface="Book Antiqua" pitchFamily="18" charset="0"/>
            </a:rPr>
            <a:t>Società in   accomandita semplice</a:t>
          </a:r>
        </a:p>
      </dgm:t>
    </dgm:pt>
    <dgm:pt modelId="{3F294E90-95B7-4A6F-A6BB-2BB01C60FFC8}" type="parTrans" cxnId="{89E9F248-9252-4AF8-8014-E8D1D320E0AA}">
      <dgm:prSet/>
      <dgm:spPr>
        <a:ln>
          <a:tailEnd type="triangle"/>
        </a:ln>
      </dgm:spPr>
      <dgm:t>
        <a:bodyPr/>
        <a:lstStyle/>
        <a:p>
          <a:endParaRPr lang="it-IT"/>
        </a:p>
      </dgm:t>
    </dgm:pt>
    <dgm:pt modelId="{84E5629E-8746-4E41-9FD7-C501E3C7BBF7}" type="sibTrans" cxnId="{89E9F248-9252-4AF8-8014-E8D1D320E0AA}">
      <dgm:prSet/>
      <dgm:spPr/>
      <dgm:t>
        <a:bodyPr/>
        <a:lstStyle/>
        <a:p>
          <a:endParaRPr lang="it-IT"/>
        </a:p>
      </dgm:t>
    </dgm:pt>
    <dgm:pt modelId="{0B4AD066-0E32-47E2-A998-D87AD48E2A37}">
      <dgm:prSet custT="1"/>
      <dgm:spPr/>
      <dgm:t>
        <a:bodyPr/>
        <a:lstStyle/>
        <a:p>
          <a:pPr>
            <a:lnSpc>
              <a:spcPct val="100000"/>
            </a:lnSpc>
            <a:spcAft>
              <a:spcPts val="0"/>
            </a:spcAft>
          </a:pPr>
          <a:r>
            <a:rPr lang="it-IT" sz="1200" dirty="0">
              <a:latin typeface="Book Antiqua" pitchFamily="18" charset="0"/>
            </a:rPr>
            <a:t>1) </a:t>
          </a:r>
          <a:r>
            <a:rPr lang="it-IT" sz="1200" b="1" dirty="0">
              <a:latin typeface="Book Antiqua" pitchFamily="18" charset="0"/>
            </a:rPr>
            <a:t>Soci accomandanti</a:t>
          </a:r>
          <a:r>
            <a:rPr lang="it-IT" sz="1200" dirty="0">
              <a:latin typeface="Book Antiqua" pitchFamily="18" charset="0"/>
            </a:rPr>
            <a:t>:  sono responsabili fino ad ammontare  pari alle quote conferite </a:t>
          </a:r>
        </a:p>
      </dgm:t>
    </dgm:pt>
    <dgm:pt modelId="{8D44333E-1E81-4D0A-AC2B-ABF05C64CAE3}" type="parTrans" cxnId="{D6273648-92A5-485C-AA5B-F9C3FE7B0E00}">
      <dgm:prSet/>
      <dgm:spPr>
        <a:ln>
          <a:tailEnd type="triangle"/>
        </a:ln>
      </dgm:spPr>
      <dgm:t>
        <a:bodyPr/>
        <a:lstStyle/>
        <a:p>
          <a:endParaRPr lang="it-IT"/>
        </a:p>
      </dgm:t>
    </dgm:pt>
    <dgm:pt modelId="{E353CB88-2251-4CF7-924E-0E1F3ED2A4AF}" type="sibTrans" cxnId="{D6273648-92A5-485C-AA5B-F9C3FE7B0E00}">
      <dgm:prSet/>
      <dgm:spPr/>
      <dgm:t>
        <a:bodyPr/>
        <a:lstStyle/>
        <a:p>
          <a:endParaRPr lang="it-IT"/>
        </a:p>
      </dgm:t>
    </dgm:pt>
    <dgm:pt modelId="{54FBE34B-789B-4BF4-8AEB-EFABB55CFF03}">
      <dgm:prSet custT="1"/>
      <dgm:spPr/>
      <dgm:t>
        <a:bodyPr/>
        <a:lstStyle/>
        <a:p>
          <a:r>
            <a:rPr lang="it-IT" sz="1200" b="1" u="sng" dirty="0">
              <a:effectLst/>
              <a:latin typeface="Book Antiqua" pitchFamily="18" charset="0"/>
            </a:rPr>
            <a:t>ci sono due categorie di soci:</a:t>
          </a:r>
        </a:p>
      </dgm:t>
    </dgm:pt>
    <dgm:pt modelId="{95DE6E0A-F5F9-4234-9310-A83975548510}" type="parTrans" cxnId="{C64287D9-EF9D-44F4-9671-933897838380}">
      <dgm:prSet/>
      <dgm:spPr>
        <a:ln>
          <a:tailEnd type="triangle"/>
        </a:ln>
      </dgm:spPr>
      <dgm:t>
        <a:bodyPr/>
        <a:lstStyle/>
        <a:p>
          <a:endParaRPr lang="it-IT"/>
        </a:p>
      </dgm:t>
    </dgm:pt>
    <dgm:pt modelId="{A4283D00-68B7-44FB-BCF6-DFF12FB49E8D}" type="sibTrans" cxnId="{C64287D9-EF9D-44F4-9671-933897838380}">
      <dgm:prSet/>
      <dgm:spPr/>
      <dgm:t>
        <a:bodyPr/>
        <a:lstStyle/>
        <a:p>
          <a:endParaRPr lang="it-IT"/>
        </a:p>
      </dgm:t>
    </dgm:pt>
    <dgm:pt modelId="{B9C53908-4A3E-40DC-86AF-8E421E3DD466}">
      <dgm:prSet custT="1"/>
      <dgm:spPr/>
      <dgm:t>
        <a:bodyPr/>
        <a:lstStyle/>
        <a:p>
          <a:r>
            <a:rPr lang="it-IT" sz="1200" dirty="0">
              <a:latin typeface="Book Antiqua" pitchFamily="18" charset="0"/>
            </a:rPr>
            <a:t>2) </a:t>
          </a:r>
          <a:r>
            <a:rPr lang="it-IT" sz="1200" b="1" dirty="0">
              <a:latin typeface="Book Antiqua" pitchFamily="18" charset="0"/>
            </a:rPr>
            <a:t>Soci accomandatari</a:t>
          </a:r>
          <a:r>
            <a:rPr lang="it-IT" sz="1200" dirty="0">
              <a:latin typeface="Book Antiqua" pitchFamily="18" charset="0"/>
            </a:rPr>
            <a:t>:  sono illimitatamente e solidalmente responsabili per i debiti della società</a:t>
          </a:r>
        </a:p>
      </dgm:t>
    </dgm:pt>
    <dgm:pt modelId="{B5349EFC-C412-4E4C-B147-2F9DD039553C}" type="parTrans" cxnId="{5993FD32-C52B-4D93-8293-B2EB16727DE5}">
      <dgm:prSet/>
      <dgm:spPr>
        <a:ln>
          <a:tailEnd type="triangle"/>
        </a:ln>
      </dgm:spPr>
      <dgm:t>
        <a:bodyPr/>
        <a:lstStyle/>
        <a:p>
          <a:endParaRPr lang="it-IT"/>
        </a:p>
      </dgm:t>
    </dgm:pt>
    <dgm:pt modelId="{79C081A6-65C5-4A77-999E-85EB02B3F8CD}" type="sibTrans" cxnId="{5993FD32-C52B-4D93-8293-B2EB16727DE5}">
      <dgm:prSet/>
      <dgm:spPr/>
      <dgm:t>
        <a:bodyPr/>
        <a:lstStyle/>
        <a:p>
          <a:endParaRPr lang="it-IT"/>
        </a:p>
      </dgm:t>
    </dgm:pt>
    <dgm:pt modelId="{1948272B-283F-4B6C-A626-1478C811A7D5}">
      <dgm:prSet custT="1"/>
      <dgm:spPr/>
      <dgm:t>
        <a:bodyPr/>
        <a:lstStyle/>
        <a:p>
          <a:r>
            <a:rPr lang="it-IT" sz="1200" dirty="0">
              <a:latin typeface="Book Antiqua" pitchFamily="18" charset="0"/>
            </a:rPr>
            <a:t>Tutti i soci sono illimitatamente e solidalmente responsabili per le obbligazioni sociali</a:t>
          </a:r>
        </a:p>
      </dgm:t>
    </dgm:pt>
    <dgm:pt modelId="{78381DA8-FA21-4564-BAE6-32027764055C}" type="parTrans" cxnId="{3DC82202-5236-4112-8FD9-D3D0758E2F74}">
      <dgm:prSet/>
      <dgm:spPr>
        <a:ln>
          <a:tailEnd type="triangle"/>
        </a:ln>
      </dgm:spPr>
      <dgm:t>
        <a:bodyPr/>
        <a:lstStyle/>
        <a:p>
          <a:endParaRPr lang="it-IT"/>
        </a:p>
      </dgm:t>
    </dgm:pt>
    <dgm:pt modelId="{8039F11B-BA6A-44CB-9484-C52074C7BB42}" type="sibTrans" cxnId="{3DC82202-5236-4112-8FD9-D3D0758E2F74}">
      <dgm:prSet/>
      <dgm:spPr/>
      <dgm:t>
        <a:bodyPr/>
        <a:lstStyle/>
        <a:p>
          <a:endParaRPr lang="it-IT"/>
        </a:p>
      </dgm:t>
    </dgm:pt>
    <dgm:pt modelId="{43DD61EF-C5C9-416F-BFD5-95C66E080E45}">
      <dgm:prSet phldrT="[Testo]" custT="1"/>
      <dgm:spPr/>
      <dgm:t>
        <a:bodyPr/>
        <a:lstStyle/>
        <a:p>
          <a:r>
            <a:rPr lang="it-IT" sz="1200" b="1" i="1" dirty="0">
              <a:latin typeface="Book Antiqua" pitchFamily="18" charset="0"/>
            </a:rPr>
            <a:t>Società di persone</a:t>
          </a:r>
        </a:p>
        <a:p>
          <a:r>
            <a:rPr lang="it-IT" sz="1200" b="0" dirty="0">
              <a:latin typeface="Book Antiqua" pitchFamily="18" charset="0"/>
            </a:rPr>
            <a:t>(il S.G. è un entità composita rappresentata dalla società e, in ultima istanza, dai soci)</a:t>
          </a:r>
        </a:p>
      </dgm:t>
    </dgm:pt>
    <dgm:pt modelId="{A9D8D151-6390-456E-BF0A-9516D9303B3B}" type="sibTrans" cxnId="{D2D2E5A0-2896-4EC3-BC74-76F68C4DC899}">
      <dgm:prSet/>
      <dgm:spPr/>
      <dgm:t>
        <a:bodyPr/>
        <a:lstStyle/>
        <a:p>
          <a:endParaRPr lang="it-IT"/>
        </a:p>
      </dgm:t>
    </dgm:pt>
    <dgm:pt modelId="{A377D128-B0A6-4628-A34F-D5020204DEC8}" type="parTrans" cxnId="{D2D2E5A0-2896-4EC3-BC74-76F68C4DC899}">
      <dgm:prSet/>
      <dgm:spPr/>
      <dgm:t>
        <a:bodyPr/>
        <a:lstStyle/>
        <a:p>
          <a:endParaRPr lang="it-IT"/>
        </a:p>
      </dgm:t>
    </dgm:pt>
    <dgm:pt modelId="{7F6D15AB-ED55-463D-893C-0F7D8D4CC915}" type="pres">
      <dgm:prSet presAssocID="{9552E34C-7788-473D-9CA5-9357EE8A758B}" presName="diagram" presStyleCnt="0">
        <dgm:presLayoutVars>
          <dgm:chPref val="1"/>
          <dgm:dir/>
          <dgm:animOne val="branch"/>
          <dgm:animLvl val="lvl"/>
          <dgm:resizeHandles val="exact"/>
        </dgm:presLayoutVars>
      </dgm:prSet>
      <dgm:spPr/>
    </dgm:pt>
    <dgm:pt modelId="{F90B8422-6BC4-475B-BFEB-5A16882EF76F}" type="pres">
      <dgm:prSet presAssocID="{C06DD08B-1F1F-4014-A171-CB43761CD536}" presName="root1" presStyleCnt="0"/>
      <dgm:spPr/>
    </dgm:pt>
    <dgm:pt modelId="{51170478-057E-45E1-9D4B-CBB037B14722}" type="pres">
      <dgm:prSet presAssocID="{C06DD08B-1F1F-4014-A171-CB43761CD536}" presName="LevelOneTextNode" presStyleLbl="node0" presStyleIdx="0" presStyleCnt="2" custScaleX="481248" custScaleY="168847" custLinFactY="-53496" custLinFactNeighborX="14020" custLinFactNeighborY="-100000">
        <dgm:presLayoutVars>
          <dgm:chPref val="3"/>
        </dgm:presLayoutVars>
      </dgm:prSet>
      <dgm:spPr/>
    </dgm:pt>
    <dgm:pt modelId="{713DE7B4-08B8-4740-93B7-3EE48C070088}" type="pres">
      <dgm:prSet presAssocID="{C06DD08B-1F1F-4014-A171-CB43761CD536}" presName="level2hierChild" presStyleCnt="0"/>
      <dgm:spPr/>
    </dgm:pt>
    <dgm:pt modelId="{FC11C69A-13EB-4F24-89F5-45470CC4E845}" type="pres">
      <dgm:prSet presAssocID="{2111D697-7A21-4118-8E19-46144A0BC37A}" presName="conn2-1" presStyleLbl="parChTrans1D2" presStyleIdx="0" presStyleCnt="3"/>
      <dgm:spPr/>
    </dgm:pt>
    <dgm:pt modelId="{78551A17-730F-4C1A-B4C3-79460399D790}" type="pres">
      <dgm:prSet presAssocID="{2111D697-7A21-4118-8E19-46144A0BC37A}" presName="connTx" presStyleLbl="parChTrans1D2" presStyleIdx="0" presStyleCnt="3"/>
      <dgm:spPr/>
    </dgm:pt>
    <dgm:pt modelId="{F0732410-40DE-4C9C-9572-8D42FB1FB416}" type="pres">
      <dgm:prSet presAssocID="{51702886-FBDC-426B-A8A6-C481518DFB33}" presName="root2" presStyleCnt="0"/>
      <dgm:spPr/>
    </dgm:pt>
    <dgm:pt modelId="{455DA0B1-A632-47DE-B105-DC5E600E06C5}" type="pres">
      <dgm:prSet presAssocID="{51702886-FBDC-426B-A8A6-C481518DFB33}" presName="LevelTwoTextNode" presStyleLbl="node2" presStyleIdx="0" presStyleCnt="3" custScaleX="1069879" custScaleY="160386" custLinFactY="-57726" custLinFactNeighborX="34027" custLinFactNeighborY="-100000">
        <dgm:presLayoutVars>
          <dgm:chPref val="3"/>
        </dgm:presLayoutVars>
      </dgm:prSet>
      <dgm:spPr/>
    </dgm:pt>
    <dgm:pt modelId="{E22A548C-B9A2-4063-A8C5-E857DDCCAAF4}" type="pres">
      <dgm:prSet presAssocID="{51702886-FBDC-426B-A8A6-C481518DFB33}" presName="level3hierChild" presStyleCnt="0"/>
      <dgm:spPr/>
    </dgm:pt>
    <dgm:pt modelId="{F732E3FA-62B9-4F86-AD11-CFFD2095D005}" type="pres">
      <dgm:prSet presAssocID="{43DD61EF-C5C9-416F-BFD5-95C66E080E45}" presName="root1" presStyleCnt="0"/>
      <dgm:spPr/>
    </dgm:pt>
    <dgm:pt modelId="{AD77110B-8513-4B1E-A48D-38E262D01EA9}" type="pres">
      <dgm:prSet presAssocID="{43DD61EF-C5C9-416F-BFD5-95C66E080E45}" presName="LevelOneTextNode" presStyleLbl="node0" presStyleIdx="1" presStyleCnt="2" custScaleX="518578" custScaleY="339383" custLinFactNeighborX="13025" custLinFactNeighborY="-45490">
        <dgm:presLayoutVars>
          <dgm:chPref val="3"/>
        </dgm:presLayoutVars>
      </dgm:prSet>
      <dgm:spPr/>
    </dgm:pt>
    <dgm:pt modelId="{EBE4F0AA-6F0A-40CB-BD1C-DACB5F9513F6}" type="pres">
      <dgm:prSet presAssocID="{43DD61EF-C5C9-416F-BFD5-95C66E080E45}" presName="level2hierChild" presStyleCnt="0"/>
      <dgm:spPr/>
    </dgm:pt>
    <dgm:pt modelId="{4718C470-6594-4474-8108-186DDCD7482C}" type="pres">
      <dgm:prSet presAssocID="{BA92C265-1FD9-4D17-BF26-FA0709AF8601}" presName="conn2-1" presStyleLbl="parChTrans1D2" presStyleIdx="1" presStyleCnt="3"/>
      <dgm:spPr/>
    </dgm:pt>
    <dgm:pt modelId="{A77018B6-367C-4AC2-8C90-A575ABD7C62A}" type="pres">
      <dgm:prSet presAssocID="{BA92C265-1FD9-4D17-BF26-FA0709AF8601}" presName="connTx" presStyleLbl="parChTrans1D2" presStyleIdx="1" presStyleCnt="3"/>
      <dgm:spPr/>
    </dgm:pt>
    <dgm:pt modelId="{C9B44BC7-E58C-4CA7-9A65-820A20145471}" type="pres">
      <dgm:prSet presAssocID="{3AD50AA1-0C5F-452B-93B2-0AF80B03CF20}" presName="root2" presStyleCnt="0"/>
      <dgm:spPr/>
    </dgm:pt>
    <dgm:pt modelId="{F5CC65F8-6FCB-449C-999C-0BC41A87A3C0}" type="pres">
      <dgm:prSet presAssocID="{3AD50AA1-0C5F-452B-93B2-0AF80B03CF20}" presName="LevelTwoTextNode" presStyleLbl="node2" presStyleIdx="1" presStyleCnt="3" custScaleX="312255" custScaleY="206369" custLinFactNeighborX="30368" custLinFactNeighborY="-89678">
        <dgm:presLayoutVars>
          <dgm:chPref val="3"/>
        </dgm:presLayoutVars>
      </dgm:prSet>
      <dgm:spPr/>
    </dgm:pt>
    <dgm:pt modelId="{8D199817-D057-4A41-B2C4-6F0B38499DF8}" type="pres">
      <dgm:prSet presAssocID="{3AD50AA1-0C5F-452B-93B2-0AF80B03CF20}" presName="level3hierChild" presStyleCnt="0"/>
      <dgm:spPr/>
    </dgm:pt>
    <dgm:pt modelId="{A1B4E16C-347E-4A8B-BEE2-0239DFEF65F1}" type="pres">
      <dgm:prSet presAssocID="{78381DA8-FA21-4564-BAE6-32027764055C}" presName="conn2-1" presStyleLbl="parChTrans1D3" presStyleIdx="0" presStyleCnt="4"/>
      <dgm:spPr/>
    </dgm:pt>
    <dgm:pt modelId="{B3E7EEC9-7FD2-4A5A-9806-030F07558C22}" type="pres">
      <dgm:prSet presAssocID="{78381DA8-FA21-4564-BAE6-32027764055C}" presName="connTx" presStyleLbl="parChTrans1D3" presStyleIdx="0" presStyleCnt="4"/>
      <dgm:spPr/>
    </dgm:pt>
    <dgm:pt modelId="{1D78ECF0-DD66-4478-92F0-2D99192BE36A}" type="pres">
      <dgm:prSet presAssocID="{1948272B-283F-4B6C-A626-1478C811A7D5}" presName="root2" presStyleCnt="0"/>
      <dgm:spPr/>
    </dgm:pt>
    <dgm:pt modelId="{E113CF72-BA8B-4675-BEFD-BE8107F89FAE}" type="pres">
      <dgm:prSet presAssocID="{1948272B-283F-4B6C-A626-1478C811A7D5}" presName="LevelTwoTextNode" presStyleLbl="node3" presStyleIdx="0" presStyleCnt="4" custScaleX="699033" custScaleY="212962" custLinFactNeighborX="12183" custLinFactNeighborY="-92106">
        <dgm:presLayoutVars>
          <dgm:chPref val="3"/>
        </dgm:presLayoutVars>
      </dgm:prSet>
      <dgm:spPr/>
    </dgm:pt>
    <dgm:pt modelId="{BD8334BC-DF56-4B90-A677-2CA934C91956}" type="pres">
      <dgm:prSet presAssocID="{1948272B-283F-4B6C-A626-1478C811A7D5}" presName="level3hierChild" presStyleCnt="0"/>
      <dgm:spPr/>
    </dgm:pt>
    <dgm:pt modelId="{2F21D482-538C-4313-AD6F-1BE01F80B6FD}" type="pres">
      <dgm:prSet presAssocID="{3F294E90-95B7-4A6F-A6BB-2BB01C60FFC8}" presName="conn2-1" presStyleLbl="parChTrans1D2" presStyleIdx="2" presStyleCnt="3"/>
      <dgm:spPr/>
    </dgm:pt>
    <dgm:pt modelId="{8D771666-338C-4651-8044-4A05921F01FF}" type="pres">
      <dgm:prSet presAssocID="{3F294E90-95B7-4A6F-A6BB-2BB01C60FFC8}" presName="connTx" presStyleLbl="parChTrans1D2" presStyleIdx="2" presStyleCnt="3"/>
      <dgm:spPr/>
    </dgm:pt>
    <dgm:pt modelId="{4371DB3D-B3D9-4CCA-BB34-720046DE63E8}" type="pres">
      <dgm:prSet presAssocID="{F33BFA5F-D3CC-4C72-9FD2-E1E009E899D2}" presName="root2" presStyleCnt="0"/>
      <dgm:spPr/>
    </dgm:pt>
    <dgm:pt modelId="{F725D192-0507-4C57-A785-D81402E65FAC}" type="pres">
      <dgm:prSet presAssocID="{F33BFA5F-D3CC-4C72-9FD2-E1E009E899D2}" presName="LevelTwoTextNode" presStyleLbl="node2" presStyleIdx="2" presStyleCnt="3" custScaleX="322399" custScaleY="230327" custLinFactNeighborX="16546" custLinFactNeighborY="-56213">
        <dgm:presLayoutVars>
          <dgm:chPref val="3"/>
        </dgm:presLayoutVars>
      </dgm:prSet>
      <dgm:spPr/>
    </dgm:pt>
    <dgm:pt modelId="{7B19FBBB-E08E-4FA1-83F3-9C27B9F906E0}" type="pres">
      <dgm:prSet presAssocID="{F33BFA5F-D3CC-4C72-9FD2-E1E009E899D2}" presName="level3hierChild" presStyleCnt="0"/>
      <dgm:spPr/>
    </dgm:pt>
    <dgm:pt modelId="{77F4F8CF-43E6-4801-B483-5100C45BC926}" type="pres">
      <dgm:prSet presAssocID="{95DE6E0A-F5F9-4234-9310-A83975548510}" presName="conn2-1" presStyleLbl="parChTrans1D3" presStyleIdx="1" presStyleCnt="4"/>
      <dgm:spPr/>
    </dgm:pt>
    <dgm:pt modelId="{93671502-E650-41D2-A226-451AB1AE4301}" type="pres">
      <dgm:prSet presAssocID="{95DE6E0A-F5F9-4234-9310-A83975548510}" presName="connTx" presStyleLbl="parChTrans1D3" presStyleIdx="1" presStyleCnt="4"/>
      <dgm:spPr/>
    </dgm:pt>
    <dgm:pt modelId="{9A6C827E-60AD-4BD9-B5B2-59C406548337}" type="pres">
      <dgm:prSet presAssocID="{54FBE34B-789B-4BF4-8AEB-EFABB55CFF03}" presName="root2" presStyleCnt="0"/>
      <dgm:spPr/>
    </dgm:pt>
    <dgm:pt modelId="{225CE7B8-CEFC-4248-9761-CE69A8D84ABB}" type="pres">
      <dgm:prSet presAssocID="{54FBE34B-789B-4BF4-8AEB-EFABB55CFF03}" presName="LevelTwoTextNode" presStyleLbl="node3" presStyleIdx="1" presStyleCnt="4" custScaleX="700757" custScaleY="122503" custLinFactNeighborX="315" custLinFactNeighborY="-45490">
        <dgm:presLayoutVars>
          <dgm:chPref val="3"/>
        </dgm:presLayoutVars>
      </dgm:prSet>
      <dgm:spPr/>
    </dgm:pt>
    <dgm:pt modelId="{52C43EEF-ABF3-41AC-B50F-290C53B514EA}" type="pres">
      <dgm:prSet presAssocID="{54FBE34B-789B-4BF4-8AEB-EFABB55CFF03}" presName="level3hierChild" presStyleCnt="0"/>
      <dgm:spPr/>
    </dgm:pt>
    <dgm:pt modelId="{097A6F62-97CE-4A7D-BA02-83D0BA723BA7}" type="pres">
      <dgm:prSet presAssocID="{8D44333E-1E81-4D0A-AC2B-ABF05C64CAE3}" presName="conn2-1" presStyleLbl="parChTrans1D3" presStyleIdx="2" presStyleCnt="4"/>
      <dgm:spPr/>
    </dgm:pt>
    <dgm:pt modelId="{99D16C61-56AC-416C-B643-9E2BC670E0D2}" type="pres">
      <dgm:prSet presAssocID="{8D44333E-1E81-4D0A-AC2B-ABF05C64CAE3}" presName="connTx" presStyleLbl="parChTrans1D3" presStyleIdx="2" presStyleCnt="4"/>
      <dgm:spPr/>
    </dgm:pt>
    <dgm:pt modelId="{1810193B-9611-41C2-8F8A-F07DD752746F}" type="pres">
      <dgm:prSet presAssocID="{0B4AD066-0E32-47E2-A998-D87AD48E2A37}" presName="root2" presStyleCnt="0"/>
      <dgm:spPr/>
    </dgm:pt>
    <dgm:pt modelId="{6F67E14D-4E4C-4F0D-9258-90636105C031}" type="pres">
      <dgm:prSet presAssocID="{0B4AD066-0E32-47E2-A998-D87AD48E2A37}" presName="LevelTwoTextNode" presStyleLbl="node3" presStyleIdx="2" presStyleCnt="4" custScaleX="699033" custScaleY="212962" custLinFactNeighborX="2039" custLinFactNeighborY="-45490">
        <dgm:presLayoutVars>
          <dgm:chPref val="3"/>
        </dgm:presLayoutVars>
      </dgm:prSet>
      <dgm:spPr/>
    </dgm:pt>
    <dgm:pt modelId="{48EC6A2C-2D80-4117-969F-3B212CB10E59}" type="pres">
      <dgm:prSet presAssocID="{0B4AD066-0E32-47E2-A998-D87AD48E2A37}" presName="level3hierChild" presStyleCnt="0"/>
      <dgm:spPr/>
    </dgm:pt>
    <dgm:pt modelId="{3F17B8F7-5235-4779-9DCC-18EEEF97D7C9}" type="pres">
      <dgm:prSet presAssocID="{B5349EFC-C412-4E4C-B147-2F9DD039553C}" presName="conn2-1" presStyleLbl="parChTrans1D3" presStyleIdx="3" presStyleCnt="4"/>
      <dgm:spPr/>
    </dgm:pt>
    <dgm:pt modelId="{66B52AB0-435C-4642-8828-2066E4ACB99A}" type="pres">
      <dgm:prSet presAssocID="{B5349EFC-C412-4E4C-B147-2F9DD039553C}" presName="connTx" presStyleLbl="parChTrans1D3" presStyleIdx="3" presStyleCnt="4"/>
      <dgm:spPr/>
    </dgm:pt>
    <dgm:pt modelId="{5FAA8931-5E46-47EC-A3BC-0BC295785320}" type="pres">
      <dgm:prSet presAssocID="{B9C53908-4A3E-40DC-86AF-8E421E3DD466}" presName="root2" presStyleCnt="0"/>
      <dgm:spPr/>
    </dgm:pt>
    <dgm:pt modelId="{DB4E2D4E-BAFE-47E7-8E5A-03060C749C63}" type="pres">
      <dgm:prSet presAssocID="{B9C53908-4A3E-40DC-86AF-8E421E3DD466}" presName="LevelTwoTextNode" presStyleLbl="node3" presStyleIdx="3" presStyleCnt="4" custScaleX="699033" custScaleY="212962" custLinFactNeighborX="2039" custLinFactNeighborY="-45490">
        <dgm:presLayoutVars>
          <dgm:chPref val="3"/>
        </dgm:presLayoutVars>
      </dgm:prSet>
      <dgm:spPr/>
    </dgm:pt>
    <dgm:pt modelId="{8966C92C-E5C4-4B40-90AC-AD85813A3965}" type="pres">
      <dgm:prSet presAssocID="{B9C53908-4A3E-40DC-86AF-8E421E3DD466}" presName="level3hierChild" presStyleCnt="0"/>
      <dgm:spPr/>
    </dgm:pt>
  </dgm:ptLst>
  <dgm:cxnLst>
    <dgm:cxn modelId="{3DC82202-5236-4112-8FD9-D3D0758E2F74}" srcId="{3AD50AA1-0C5F-452B-93B2-0AF80B03CF20}" destId="{1948272B-283F-4B6C-A626-1478C811A7D5}" srcOrd="0" destOrd="0" parTransId="{78381DA8-FA21-4564-BAE6-32027764055C}" sibTransId="{8039F11B-BA6A-44CB-9484-C52074C7BB42}"/>
    <dgm:cxn modelId="{D8FF3A0A-9648-444A-BA5A-B0E72D8D4D93}" srcId="{C06DD08B-1F1F-4014-A171-CB43761CD536}" destId="{51702886-FBDC-426B-A8A6-C481518DFB33}" srcOrd="0" destOrd="0" parTransId="{2111D697-7A21-4118-8E19-46144A0BC37A}" sibTransId="{5F6473A7-3181-4814-9BD6-10FCFCF60594}"/>
    <dgm:cxn modelId="{5946D122-9D89-4244-9DB9-1E5E3825EA51}" type="presOf" srcId="{B5349EFC-C412-4E4C-B147-2F9DD039553C}" destId="{3F17B8F7-5235-4779-9DCC-18EEEF97D7C9}" srcOrd="0" destOrd="0" presId="urn:microsoft.com/office/officeart/2005/8/layout/hierarchy2"/>
    <dgm:cxn modelId="{14B61526-84C0-4D33-9EB5-9D44BF1F8B6D}" type="presOf" srcId="{2111D697-7A21-4118-8E19-46144A0BC37A}" destId="{78551A17-730F-4C1A-B4C3-79460399D790}" srcOrd="1" destOrd="0" presId="urn:microsoft.com/office/officeart/2005/8/layout/hierarchy2"/>
    <dgm:cxn modelId="{96B47727-041D-4B5F-99B6-BFA9698A5DF9}" type="presOf" srcId="{54FBE34B-789B-4BF4-8AEB-EFABB55CFF03}" destId="{225CE7B8-CEFC-4248-9761-CE69A8D84ABB}" srcOrd="0" destOrd="0" presId="urn:microsoft.com/office/officeart/2005/8/layout/hierarchy2"/>
    <dgm:cxn modelId="{395B8328-2E01-4BC7-A6FA-984DF095DFC4}" srcId="{43DD61EF-C5C9-416F-BFD5-95C66E080E45}" destId="{3AD50AA1-0C5F-452B-93B2-0AF80B03CF20}" srcOrd="0" destOrd="0" parTransId="{BA92C265-1FD9-4D17-BF26-FA0709AF8601}" sibTransId="{6F30DB76-F3C6-4CAB-8516-4CC538EEF460}"/>
    <dgm:cxn modelId="{0CD44532-3E9E-4600-823B-48EF31E025B1}" type="presOf" srcId="{43DD61EF-C5C9-416F-BFD5-95C66E080E45}" destId="{AD77110B-8513-4B1E-A48D-38E262D01EA9}" srcOrd="0" destOrd="0" presId="urn:microsoft.com/office/officeart/2005/8/layout/hierarchy2"/>
    <dgm:cxn modelId="{80436632-05AC-448F-A190-CFA8304ABD56}" type="presOf" srcId="{3AD50AA1-0C5F-452B-93B2-0AF80B03CF20}" destId="{F5CC65F8-6FCB-449C-999C-0BC41A87A3C0}" srcOrd="0" destOrd="0" presId="urn:microsoft.com/office/officeart/2005/8/layout/hierarchy2"/>
    <dgm:cxn modelId="{5993FD32-C52B-4D93-8293-B2EB16727DE5}" srcId="{F33BFA5F-D3CC-4C72-9FD2-E1E009E899D2}" destId="{B9C53908-4A3E-40DC-86AF-8E421E3DD466}" srcOrd="2" destOrd="0" parTransId="{B5349EFC-C412-4E4C-B147-2F9DD039553C}" sibTransId="{79C081A6-65C5-4A77-999E-85EB02B3F8CD}"/>
    <dgm:cxn modelId="{0E24A561-DEF8-43EC-94B0-E16A068795D5}" type="presOf" srcId="{1948272B-283F-4B6C-A626-1478C811A7D5}" destId="{E113CF72-BA8B-4675-BEFD-BE8107F89FAE}" srcOrd="0" destOrd="0" presId="urn:microsoft.com/office/officeart/2005/8/layout/hierarchy2"/>
    <dgm:cxn modelId="{17F0D345-803D-4CD5-8946-4E2EFC745349}" type="presOf" srcId="{95DE6E0A-F5F9-4234-9310-A83975548510}" destId="{93671502-E650-41D2-A226-451AB1AE4301}" srcOrd="1" destOrd="0" presId="urn:microsoft.com/office/officeart/2005/8/layout/hierarchy2"/>
    <dgm:cxn modelId="{D6273648-92A5-485C-AA5B-F9C3FE7B0E00}" srcId="{F33BFA5F-D3CC-4C72-9FD2-E1E009E899D2}" destId="{0B4AD066-0E32-47E2-A998-D87AD48E2A37}" srcOrd="1" destOrd="0" parTransId="{8D44333E-1E81-4D0A-AC2B-ABF05C64CAE3}" sibTransId="{E353CB88-2251-4CF7-924E-0E1F3ED2A4AF}"/>
    <dgm:cxn modelId="{89E9F248-9252-4AF8-8014-E8D1D320E0AA}" srcId="{43DD61EF-C5C9-416F-BFD5-95C66E080E45}" destId="{F33BFA5F-D3CC-4C72-9FD2-E1E009E899D2}" srcOrd="1" destOrd="0" parTransId="{3F294E90-95B7-4A6F-A6BB-2BB01C60FFC8}" sibTransId="{84E5629E-8746-4E41-9FD7-C501E3C7BBF7}"/>
    <dgm:cxn modelId="{E715FD6B-90A6-422E-BF4B-31BCF472455C}" type="presOf" srcId="{51702886-FBDC-426B-A8A6-C481518DFB33}" destId="{455DA0B1-A632-47DE-B105-DC5E600E06C5}" srcOrd="0" destOrd="0" presId="urn:microsoft.com/office/officeart/2005/8/layout/hierarchy2"/>
    <dgm:cxn modelId="{4FAF866F-3FC0-46BF-B9D7-803D6B4D3306}" type="presOf" srcId="{BA92C265-1FD9-4D17-BF26-FA0709AF8601}" destId="{A77018B6-367C-4AC2-8C90-A575ABD7C62A}" srcOrd="1" destOrd="0" presId="urn:microsoft.com/office/officeart/2005/8/layout/hierarchy2"/>
    <dgm:cxn modelId="{92016051-6DBB-4176-9559-96BC74280614}" type="presOf" srcId="{78381DA8-FA21-4564-BAE6-32027764055C}" destId="{B3E7EEC9-7FD2-4A5A-9806-030F07558C22}" srcOrd="1" destOrd="0" presId="urn:microsoft.com/office/officeart/2005/8/layout/hierarchy2"/>
    <dgm:cxn modelId="{3FE5B559-59E5-48EA-BE44-50A0D1D7CDE2}" type="presOf" srcId="{95DE6E0A-F5F9-4234-9310-A83975548510}" destId="{77F4F8CF-43E6-4801-B483-5100C45BC926}" srcOrd="0" destOrd="0" presId="urn:microsoft.com/office/officeart/2005/8/layout/hierarchy2"/>
    <dgm:cxn modelId="{EFA27D8A-DF31-40FD-9C5A-61346F7BF7E7}" type="presOf" srcId="{B9C53908-4A3E-40DC-86AF-8E421E3DD466}" destId="{DB4E2D4E-BAFE-47E7-8E5A-03060C749C63}" srcOrd="0" destOrd="0" presId="urn:microsoft.com/office/officeart/2005/8/layout/hierarchy2"/>
    <dgm:cxn modelId="{910A5B99-F2BC-404C-9620-D4C373894E56}" type="presOf" srcId="{9552E34C-7788-473D-9CA5-9357EE8A758B}" destId="{7F6D15AB-ED55-463D-893C-0F7D8D4CC915}" srcOrd="0" destOrd="0" presId="urn:microsoft.com/office/officeart/2005/8/layout/hierarchy2"/>
    <dgm:cxn modelId="{9E93F39F-D51E-41B3-91FC-F48D9E1130DE}" type="presOf" srcId="{B5349EFC-C412-4E4C-B147-2F9DD039553C}" destId="{66B52AB0-435C-4642-8828-2066E4ACB99A}" srcOrd="1" destOrd="0" presId="urn:microsoft.com/office/officeart/2005/8/layout/hierarchy2"/>
    <dgm:cxn modelId="{D2D2E5A0-2896-4EC3-BC74-76F68C4DC899}" srcId="{9552E34C-7788-473D-9CA5-9357EE8A758B}" destId="{43DD61EF-C5C9-416F-BFD5-95C66E080E45}" srcOrd="1" destOrd="0" parTransId="{A377D128-B0A6-4628-A34F-D5020204DEC8}" sibTransId="{A9D8D151-6390-456E-BF0A-9516D9303B3B}"/>
    <dgm:cxn modelId="{1B1BDDA2-6A10-4015-B3C8-5081A3852D6A}" type="presOf" srcId="{3F294E90-95B7-4A6F-A6BB-2BB01C60FFC8}" destId="{8D771666-338C-4651-8044-4A05921F01FF}" srcOrd="1" destOrd="0" presId="urn:microsoft.com/office/officeart/2005/8/layout/hierarchy2"/>
    <dgm:cxn modelId="{1F5299B2-6811-42A9-93F1-5BAD9413CACF}" srcId="{9552E34C-7788-473D-9CA5-9357EE8A758B}" destId="{C06DD08B-1F1F-4014-A171-CB43761CD536}" srcOrd="0" destOrd="0" parTransId="{2F931498-B464-4826-97C2-DCB99D223255}" sibTransId="{E04FDF13-C3BF-467B-A718-6D5C2C3673FD}"/>
    <dgm:cxn modelId="{DC4FEDB8-F132-42AA-A44E-E3957FAC91FE}" type="presOf" srcId="{8D44333E-1E81-4D0A-AC2B-ABF05C64CAE3}" destId="{99D16C61-56AC-416C-B643-9E2BC670E0D2}" srcOrd="1" destOrd="0" presId="urn:microsoft.com/office/officeart/2005/8/layout/hierarchy2"/>
    <dgm:cxn modelId="{C2CDA5B9-473A-4D69-9093-868B385BEBCD}" type="presOf" srcId="{78381DA8-FA21-4564-BAE6-32027764055C}" destId="{A1B4E16C-347E-4A8B-BEE2-0239DFEF65F1}" srcOrd="0" destOrd="0" presId="urn:microsoft.com/office/officeart/2005/8/layout/hierarchy2"/>
    <dgm:cxn modelId="{965261C1-43B1-4BBD-8AD6-272ECE571AC4}" type="presOf" srcId="{0B4AD066-0E32-47E2-A998-D87AD48E2A37}" destId="{6F67E14D-4E4C-4F0D-9258-90636105C031}" srcOrd="0" destOrd="0" presId="urn:microsoft.com/office/officeart/2005/8/layout/hierarchy2"/>
    <dgm:cxn modelId="{151DF2C3-2279-429F-9D4A-CB8CDDFA5C4C}" type="presOf" srcId="{BA92C265-1FD9-4D17-BF26-FA0709AF8601}" destId="{4718C470-6594-4474-8108-186DDCD7482C}" srcOrd="0" destOrd="0" presId="urn:microsoft.com/office/officeart/2005/8/layout/hierarchy2"/>
    <dgm:cxn modelId="{C12655C4-3D9F-4ABA-ADD7-61D6C5A67C28}" type="presOf" srcId="{F33BFA5F-D3CC-4C72-9FD2-E1E009E899D2}" destId="{F725D192-0507-4C57-A785-D81402E65FAC}" srcOrd="0" destOrd="0" presId="urn:microsoft.com/office/officeart/2005/8/layout/hierarchy2"/>
    <dgm:cxn modelId="{058649CF-4659-4A45-8C5A-BE1715005A75}" type="presOf" srcId="{2111D697-7A21-4118-8E19-46144A0BC37A}" destId="{FC11C69A-13EB-4F24-89F5-45470CC4E845}" srcOrd="0" destOrd="0" presId="urn:microsoft.com/office/officeart/2005/8/layout/hierarchy2"/>
    <dgm:cxn modelId="{981DBAD6-57DB-4B11-B4DA-2EC65FAD7EA8}" type="presOf" srcId="{C06DD08B-1F1F-4014-A171-CB43761CD536}" destId="{51170478-057E-45E1-9D4B-CBB037B14722}" srcOrd="0" destOrd="0" presId="urn:microsoft.com/office/officeart/2005/8/layout/hierarchy2"/>
    <dgm:cxn modelId="{C64287D9-EF9D-44F4-9671-933897838380}" srcId="{F33BFA5F-D3CC-4C72-9FD2-E1E009E899D2}" destId="{54FBE34B-789B-4BF4-8AEB-EFABB55CFF03}" srcOrd="0" destOrd="0" parTransId="{95DE6E0A-F5F9-4234-9310-A83975548510}" sibTransId="{A4283D00-68B7-44FB-BCF6-DFF12FB49E8D}"/>
    <dgm:cxn modelId="{CCB6A0E0-B1C9-4E6C-8DA7-29EA99CBE593}" type="presOf" srcId="{8D44333E-1E81-4D0A-AC2B-ABF05C64CAE3}" destId="{097A6F62-97CE-4A7D-BA02-83D0BA723BA7}" srcOrd="0" destOrd="0" presId="urn:microsoft.com/office/officeart/2005/8/layout/hierarchy2"/>
    <dgm:cxn modelId="{E8AC11F6-9B3A-4EBC-ADB2-3B9BCFC25C92}" type="presOf" srcId="{3F294E90-95B7-4A6F-A6BB-2BB01C60FFC8}" destId="{2F21D482-538C-4313-AD6F-1BE01F80B6FD}" srcOrd="0" destOrd="0" presId="urn:microsoft.com/office/officeart/2005/8/layout/hierarchy2"/>
    <dgm:cxn modelId="{CA4887F9-B32B-4784-9F26-F6CD6CD15F47}" type="presParOf" srcId="{7F6D15AB-ED55-463D-893C-0F7D8D4CC915}" destId="{F90B8422-6BC4-475B-BFEB-5A16882EF76F}" srcOrd="0" destOrd="0" presId="urn:microsoft.com/office/officeart/2005/8/layout/hierarchy2"/>
    <dgm:cxn modelId="{B30544AD-B5F5-46D2-AE33-298B40BE2C76}" type="presParOf" srcId="{F90B8422-6BC4-475B-BFEB-5A16882EF76F}" destId="{51170478-057E-45E1-9D4B-CBB037B14722}" srcOrd="0" destOrd="0" presId="urn:microsoft.com/office/officeart/2005/8/layout/hierarchy2"/>
    <dgm:cxn modelId="{CD4BFF35-BDBE-4DB5-8CDC-89ED89E5FCFA}" type="presParOf" srcId="{F90B8422-6BC4-475B-BFEB-5A16882EF76F}" destId="{713DE7B4-08B8-4740-93B7-3EE48C070088}" srcOrd="1" destOrd="0" presId="urn:microsoft.com/office/officeart/2005/8/layout/hierarchy2"/>
    <dgm:cxn modelId="{BB15782D-A831-439D-A88E-78343EDDCB67}" type="presParOf" srcId="{713DE7B4-08B8-4740-93B7-3EE48C070088}" destId="{FC11C69A-13EB-4F24-89F5-45470CC4E845}" srcOrd="0" destOrd="0" presId="urn:microsoft.com/office/officeart/2005/8/layout/hierarchy2"/>
    <dgm:cxn modelId="{602CDDDC-9AA4-4D8C-B0A0-F96324FA183B}" type="presParOf" srcId="{FC11C69A-13EB-4F24-89F5-45470CC4E845}" destId="{78551A17-730F-4C1A-B4C3-79460399D790}" srcOrd="0" destOrd="0" presId="urn:microsoft.com/office/officeart/2005/8/layout/hierarchy2"/>
    <dgm:cxn modelId="{FB6C092B-B71C-490F-AA68-FCD2EEA3654D}" type="presParOf" srcId="{713DE7B4-08B8-4740-93B7-3EE48C070088}" destId="{F0732410-40DE-4C9C-9572-8D42FB1FB416}" srcOrd="1" destOrd="0" presId="urn:microsoft.com/office/officeart/2005/8/layout/hierarchy2"/>
    <dgm:cxn modelId="{F7F20235-2F47-4110-821D-A0B6B0F66861}" type="presParOf" srcId="{F0732410-40DE-4C9C-9572-8D42FB1FB416}" destId="{455DA0B1-A632-47DE-B105-DC5E600E06C5}" srcOrd="0" destOrd="0" presId="urn:microsoft.com/office/officeart/2005/8/layout/hierarchy2"/>
    <dgm:cxn modelId="{205D3D75-CB2A-4166-B76B-97C0C9D15AA3}" type="presParOf" srcId="{F0732410-40DE-4C9C-9572-8D42FB1FB416}" destId="{E22A548C-B9A2-4063-A8C5-E857DDCCAAF4}" srcOrd="1" destOrd="0" presId="urn:microsoft.com/office/officeart/2005/8/layout/hierarchy2"/>
    <dgm:cxn modelId="{8F07FD86-FB77-4000-BC62-3079E1D9CE2E}" type="presParOf" srcId="{7F6D15AB-ED55-463D-893C-0F7D8D4CC915}" destId="{F732E3FA-62B9-4F86-AD11-CFFD2095D005}" srcOrd="1" destOrd="0" presId="urn:microsoft.com/office/officeart/2005/8/layout/hierarchy2"/>
    <dgm:cxn modelId="{A850DE87-267B-468B-8997-024D67E0E0F5}" type="presParOf" srcId="{F732E3FA-62B9-4F86-AD11-CFFD2095D005}" destId="{AD77110B-8513-4B1E-A48D-38E262D01EA9}" srcOrd="0" destOrd="0" presId="urn:microsoft.com/office/officeart/2005/8/layout/hierarchy2"/>
    <dgm:cxn modelId="{7880488C-5737-4C3C-B72A-B34028CE281D}" type="presParOf" srcId="{F732E3FA-62B9-4F86-AD11-CFFD2095D005}" destId="{EBE4F0AA-6F0A-40CB-BD1C-DACB5F9513F6}" srcOrd="1" destOrd="0" presId="urn:microsoft.com/office/officeart/2005/8/layout/hierarchy2"/>
    <dgm:cxn modelId="{7F17E7E2-3CFF-4E17-A8E1-6FAA2EE7A2F0}" type="presParOf" srcId="{EBE4F0AA-6F0A-40CB-BD1C-DACB5F9513F6}" destId="{4718C470-6594-4474-8108-186DDCD7482C}" srcOrd="0" destOrd="0" presId="urn:microsoft.com/office/officeart/2005/8/layout/hierarchy2"/>
    <dgm:cxn modelId="{1CC3AB8E-DE83-4F7D-8346-8AACB2F7285C}" type="presParOf" srcId="{4718C470-6594-4474-8108-186DDCD7482C}" destId="{A77018B6-367C-4AC2-8C90-A575ABD7C62A}" srcOrd="0" destOrd="0" presId="urn:microsoft.com/office/officeart/2005/8/layout/hierarchy2"/>
    <dgm:cxn modelId="{002BDBC9-52BC-4CD4-8531-8C465302B2E2}" type="presParOf" srcId="{EBE4F0AA-6F0A-40CB-BD1C-DACB5F9513F6}" destId="{C9B44BC7-E58C-4CA7-9A65-820A20145471}" srcOrd="1" destOrd="0" presId="urn:microsoft.com/office/officeart/2005/8/layout/hierarchy2"/>
    <dgm:cxn modelId="{0B5B723F-00BD-47A1-8F85-389168737848}" type="presParOf" srcId="{C9B44BC7-E58C-4CA7-9A65-820A20145471}" destId="{F5CC65F8-6FCB-449C-999C-0BC41A87A3C0}" srcOrd="0" destOrd="0" presId="urn:microsoft.com/office/officeart/2005/8/layout/hierarchy2"/>
    <dgm:cxn modelId="{89B214EC-04AE-46CE-80FC-7E47FE34EC0A}" type="presParOf" srcId="{C9B44BC7-E58C-4CA7-9A65-820A20145471}" destId="{8D199817-D057-4A41-B2C4-6F0B38499DF8}" srcOrd="1" destOrd="0" presId="urn:microsoft.com/office/officeart/2005/8/layout/hierarchy2"/>
    <dgm:cxn modelId="{22474E2C-19A9-401E-BEE5-E952469386DD}" type="presParOf" srcId="{8D199817-D057-4A41-B2C4-6F0B38499DF8}" destId="{A1B4E16C-347E-4A8B-BEE2-0239DFEF65F1}" srcOrd="0" destOrd="0" presId="urn:microsoft.com/office/officeart/2005/8/layout/hierarchy2"/>
    <dgm:cxn modelId="{A4533459-E209-45ED-99AF-00ED94318D8F}" type="presParOf" srcId="{A1B4E16C-347E-4A8B-BEE2-0239DFEF65F1}" destId="{B3E7EEC9-7FD2-4A5A-9806-030F07558C22}" srcOrd="0" destOrd="0" presId="urn:microsoft.com/office/officeart/2005/8/layout/hierarchy2"/>
    <dgm:cxn modelId="{4E43A35A-131E-43B3-91D1-982EB7C2A975}" type="presParOf" srcId="{8D199817-D057-4A41-B2C4-6F0B38499DF8}" destId="{1D78ECF0-DD66-4478-92F0-2D99192BE36A}" srcOrd="1" destOrd="0" presId="urn:microsoft.com/office/officeart/2005/8/layout/hierarchy2"/>
    <dgm:cxn modelId="{3CEE4BAF-4B34-44E3-925C-6BA6FCA8C3A4}" type="presParOf" srcId="{1D78ECF0-DD66-4478-92F0-2D99192BE36A}" destId="{E113CF72-BA8B-4675-BEFD-BE8107F89FAE}" srcOrd="0" destOrd="0" presId="urn:microsoft.com/office/officeart/2005/8/layout/hierarchy2"/>
    <dgm:cxn modelId="{7D0F92F2-D12B-4B88-9AA3-1C41EF4F4B34}" type="presParOf" srcId="{1D78ECF0-DD66-4478-92F0-2D99192BE36A}" destId="{BD8334BC-DF56-4B90-A677-2CA934C91956}" srcOrd="1" destOrd="0" presId="urn:microsoft.com/office/officeart/2005/8/layout/hierarchy2"/>
    <dgm:cxn modelId="{AADAEF14-5DC9-4A50-86AC-87F694627C3B}" type="presParOf" srcId="{EBE4F0AA-6F0A-40CB-BD1C-DACB5F9513F6}" destId="{2F21D482-538C-4313-AD6F-1BE01F80B6FD}" srcOrd="2" destOrd="0" presId="urn:microsoft.com/office/officeart/2005/8/layout/hierarchy2"/>
    <dgm:cxn modelId="{292E46B9-E303-48DA-9A2F-6FB285B4598B}" type="presParOf" srcId="{2F21D482-538C-4313-AD6F-1BE01F80B6FD}" destId="{8D771666-338C-4651-8044-4A05921F01FF}" srcOrd="0" destOrd="0" presId="urn:microsoft.com/office/officeart/2005/8/layout/hierarchy2"/>
    <dgm:cxn modelId="{FFCFB63B-4DAC-454B-9303-DA1290AEE5B9}" type="presParOf" srcId="{EBE4F0AA-6F0A-40CB-BD1C-DACB5F9513F6}" destId="{4371DB3D-B3D9-4CCA-BB34-720046DE63E8}" srcOrd="3" destOrd="0" presId="urn:microsoft.com/office/officeart/2005/8/layout/hierarchy2"/>
    <dgm:cxn modelId="{E9713FBC-06BD-47F0-9E23-D507F83809FE}" type="presParOf" srcId="{4371DB3D-B3D9-4CCA-BB34-720046DE63E8}" destId="{F725D192-0507-4C57-A785-D81402E65FAC}" srcOrd="0" destOrd="0" presId="urn:microsoft.com/office/officeart/2005/8/layout/hierarchy2"/>
    <dgm:cxn modelId="{B2D2B6AC-207A-4CCC-A60E-5390818738CA}" type="presParOf" srcId="{4371DB3D-B3D9-4CCA-BB34-720046DE63E8}" destId="{7B19FBBB-E08E-4FA1-83F3-9C27B9F906E0}" srcOrd="1" destOrd="0" presId="urn:microsoft.com/office/officeart/2005/8/layout/hierarchy2"/>
    <dgm:cxn modelId="{8EDAEE15-BF70-4B11-8D04-114F77781C5C}" type="presParOf" srcId="{7B19FBBB-E08E-4FA1-83F3-9C27B9F906E0}" destId="{77F4F8CF-43E6-4801-B483-5100C45BC926}" srcOrd="0" destOrd="0" presId="urn:microsoft.com/office/officeart/2005/8/layout/hierarchy2"/>
    <dgm:cxn modelId="{05C03750-1C54-4985-88C8-E0409BB6E501}" type="presParOf" srcId="{77F4F8CF-43E6-4801-B483-5100C45BC926}" destId="{93671502-E650-41D2-A226-451AB1AE4301}" srcOrd="0" destOrd="0" presId="urn:microsoft.com/office/officeart/2005/8/layout/hierarchy2"/>
    <dgm:cxn modelId="{1B5400B6-B3F9-4A72-8376-0E34B7C38EEE}" type="presParOf" srcId="{7B19FBBB-E08E-4FA1-83F3-9C27B9F906E0}" destId="{9A6C827E-60AD-4BD9-B5B2-59C406548337}" srcOrd="1" destOrd="0" presId="urn:microsoft.com/office/officeart/2005/8/layout/hierarchy2"/>
    <dgm:cxn modelId="{3BE803E6-9290-4042-AC75-60FA2AC43583}" type="presParOf" srcId="{9A6C827E-60AD-4BD9-B5B2-59C406548337}" destId="{225CE7B8-CEFC-4248-9761-CE69A8D84ABB}" srcOrd="0" destOrd="0" presId="urn:microsoft.com/office/officeart/2005/8/layout/hierarchy2"/>
    <dgm:cxn modelId="{2252E901-E281-412D-8CC2-1F63A781C872}" type="presParOf" srcId="{9A6C827E-60AD-4BD9-B5B2-59C406548337}" destId="{52C43EEF-ABF3-41AC-B50F-290C53B514EA}" srcOrd="1" destOrd="0" presId="urn:microsoft.com/office/officeart/2005/8/layout/hierarchy2"/>
    <dgm:cxn modelId="{DE283877-3DA8-44E0-B213-6783374CCC5F}" type="presParOf" srcId="{7B19FBBB-E08E-4FA1-83F3-9C27B9F906E0}" destId="{097A6F62-97CE-4A7D-BA02-83D0BA723BA7}" srcOrd="2" destOrd="0" presId="urn:microsoft.com/office/officeart/2005/8/layout/hierarchy2"/>
    <dgm:cxn modelId="{BC4429CE-09F6-432D-B577-C4960B630342}" type="presParOf" srcId="{097A6F62-97CE-4A7D-BA02-83D0BA723BA7}" destId="{99D16C61-56AC-416C-B643-9E2BC670E0D2}" srcOrd="0" destOrd="0" presId="urn:microsoft.com/office/officeart/2005/8/layout/hierarchy2"/>
    <dgm:cxn modelId="{72158D6A-E91F-483B-92A3-44322665EA1A}" type="presParOf" srcId="{7B19FBBB-E08E-4FA1-83F3-9C27B9F906E0}" destId="{1810193B-9611-41C2-8F8A-F07DD752746F}" srcOrd="3" destOrd="0" presId="urn:microsoft.com/office/officeart/2005/8/layout/hierarchy2"/>
    <dgm:cxn modelId="{6F11D57E-8CC2-4239-A939-1859654FCD3C}" type="presParOf" srcId="{1810193B-9611-41C2-8F8A-F07DD752746F}" destId="{6F67E14D-4E4C-4F0D-9258-90636105C031}" srcOrd="0" destOrd="0" presId="urn:microsoft.com/office/officeart/2005/8/layout/hierarchy2"/>
    <dgm:cxn modelId="{A1B4EA19-C9A1-4072-A9DE-2E2A1DD278B1}" type="presParOf" srcId="{1810193B-9611-41C2-8F8A-F07DD752746F}" destId="{48EC6A2C-2D80-4117-969F-3B212CB10E59}" srcOrd="1" destOrd="0" presId="urn:microsoft.com/office/officeart/2005/8/layout/hierarchy2"/>
    <dgm:cxn modelId="{C4881B12-244A-4D22-A088-77B6CBA0229E}" type="presParOf" srcId="{7B19FBBB-E08E-4FA1-83F3-9C27B9F906E0}" destId="{3F17B8F7-5235-4779-9DCC-18EEEF97D7C9}" srcOrd="4" destOrd="0" presId="urn:microsoft.com/office/officeart/2005/8/layout/hierarchy2"/>
    <dgm:cxn modelId="{7DC7CA20-4BA5-4809-B41D-AF81DF76076A}" type="presParOf" srcId="{3F17B8F7-5235-4779-9DCC-18EEEF97D7C9}" destId="{66B52AB0-435C-4642-8828-2066E4ACB99A}" srcOrd="0" destOrd="0" presId="urn:microsoft.com/office/officeart/2005/8/layout/hierarchy2"/>
    <dgm:cxn modelId="{DF73488E-FCF4-48B5-B5FD-31518C8B7839}" type="presParOf" srcId="{7B19FBBB-E08E-4FA1-83F3-9C27B9F906E0}" destId="{5FAA8931-5E46-47EC-A3BC-0BC295785320}" srcOrd="5" destOrd="0" presId="urn:microsoft.com/office/officeart/2005/8/layout/hierarchy2"/>
    <dgm:cxn modelId="{9C870C52-CD5E-45EB-92F8-16C4B2FA6936}" type="presParOf" srcId="{5FAA8931-5E46-47EC-A3BC-0BC295785320}" destId="{DB4E2D4E-BAFE-47E7-8E5A-03060C749C63}" srcOrd="0" destOrd="0" presId="urn:microsoft.com/office/officeart/2005/8/layout/hierarchy2"/>
    <dgm:cxn modelId="{12530580-2B2B-4D17-9123-FA1090B678ED}" type="presParOf" srcId="{5FAA8931-5E46-47EC-A3BC-0BC295785320}" destId="{8966C92C-E5C4-4B40-90AC-AD85813A3965}" srcOrd="1" destOrd="0" presId="urn:microsoft.com/office/officeart/2005/8/layout/hierarchy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5788584-0119-41BF-BA47-B2B91D1CD5D8}" type="doc">
      <dgm:prSet loTypeId="urn:microsoft.com/office/officeart/2005/8/layout/hierarchy2" loCatId="hierarchy" qsTypeId="urn:microsoft.com/office/officeart/2005/8/quickstyle/simple3" qsCatId="simple" csTypeId="urn:microsoft.com/office/officeart/2005/8/colors/accent0_1" csCatId="mainScheme" phldr="1"/>
      <dgm:spPr/>
      <dgm:t>
        <a:bodyPr/>
        <a:lstStyle/>
        <a:p>
          <a:endParaRPr lang="it-IT"/>
        </a:p>
      </dgm:t>
    </dgm:pt>
    <dgm:pt modelId="{F4D57D33-F9F8-4025-B189-20EFCB7A5172}">
      <dgm:prSet phldrT="[Testo]" custT="1"/>
      <dgm:spPr/>
      <dgm:t>
        <a:bodyPr/>
        <a:lstStyle/>
        <a:p>
          <a:pPr>
            <a:lnSpc>
              <a:spcPct val="100000"/>
            </a:lnSpc>
            <a:spcAft>
              <a:spcPts val="0"/>
            </a:spcAft>
          </a:pPr>
          <a:r>
            <a:rPr lang="it-IT" sz="1200" b="1" i="1" dirty="0">
              <a:latin typeface="Book Antiqua" pitchFamily="18" charset="0"/>
            </a:rPr>
            <a:t>Società di capitali</a:t>
          </a:r>
        </a:p>
        <a:p>
          <a:pPr>
            <a:lnSpc>
              <a:spcPct val="100000"/>
            </a:lnSpc>
            <a:spcAft>
              <a:spcPts val="0"/>
            </a:spcAft>
          </a:pPr>
          <a:r>
            <a:rPr lang="it-IT" sz="1200" b="0" dirty="0">
              <a:latin typeface="Book Antiqua" pitchFamily="18" charset="0"/>
            </a:rPr>
            <a:t>(il S.G. è rappresentato </a:t>
          </a:r>
        </a:p>
        <a:p>
          <a:pPr>
            <a:lnSpc>
              <a:spcPct val="100000"/>
            </a:lnSpc>
            <a:spcAft>
              <a:spcPts val="0"/>
            </a:spcAft>
          </a:pPr>
          <a:r>
            <a:rPr lang="it-IT" sz="1200" b="0" dirty="0">
              <a:latin typeface="Book Antiqua" pitchFamily="18" charset="0"/>
            </a:rPr>
            <a:t>dalla società</a:t>
          </a:r>
          <a:endParaRPr lang="it-IT" sz="1200" dirty="0"/>
        </a:p>
      </dgm:t>
    </dgm:pt>
    <dgm:pt modelId="{0985386A-3A25-42C8-80CF-017FB7EC240C}" type="parTrans" cxnId="{7E2CAD06-2E23-4DCF-9440-C1D7A5FABDE1}">
      <dgm:prSet/>
      <dgm:spPr/>
      <dgm:t>
        <a:bodyPr/>
        <a:lstStyle/>
        <a:p>
          <a:endParaRPr lang="it-IT"/>
        </a:p>
      </dgm:t>
    </dgm:pt>
    <dgm:pt modelId="{0231F510-A90B-4BE9-81F8-4B9DBFF0A768}" type="sibTrans" cxnId="{7E2CAD06-2E23-4DCF-9440-C1D7A5FABDE1}">
      <dgm:prSet/>
      <dgm:spPr/>
      <dgm:t>
        <a:bodyPr/>
        <a:lstStyle/>
        <a:p>
          <a:endParaRPr lang="it-IT"/>
        </a:p>
      </dgm:t>
    </dgm:pt>
    <dgm:pt modelId="{F70C135D-A71C-4ABD-B82C-C2CBA9956F29}">
      <dgm:prSet phldrT="[Testo]" custT="1"/>
      <dgm:spPr/>
      <dgm:t>
        <a:bodyPr/>
        <a:lstStyle/>
        <a:p>
          <a:r>
            <a:rPr lang="it-IT" sz="1200" b="1" dirty="0">
              <a:latin typeface="Book Antiqua" pitchFamily="18" charset="0"/>
            </a:rPr>
            <a:t>Società a Responsabilità Limitata (S.r.l.)</a:t>
          </a:r>
        </a:p>
      </dgm:t>
    </dgm:pt>
    <dgm:pt modelId="{53D9FA44-F219-4299-8943-B29C550562F6}" type="parTrans" cxnId="{6F0FCE3E-DAEB-4B4A-BDE2-DD7AF0CC78A2}">
      <dgm:prSet/>
      <dgm:spPr>
        <a:ln>
          <a:tailEnd type="triangle"/>
        </a:ln>
      </dgm:spPr>
      <dgm:t>
        <a:bodyPr/>
        <a:lstStyle/>
        <a:p>
          <a:endParaRPr lang="it-IT"/>
        </a:p>
      </dgm:t>
    </dgm:pt>
    <dgm:pt modelId="{806551F1-F3BF-4897-913B-40FFDD381E49}" type="sibTrans" cxnId="{6F0FCE3E-DAEB-4B4A-BDE2-DD7AF0CC78A2}">
      <dgm:prSet/>
      <dgm:spPr/>
      <dgm:t>
        <a:bodyPr/>
        <a:lstStyle/>
        <a:p>
          <a:endParaRPr lang="it-IT"/>
        </a:p>
      </dgm:t>
    </dgm:pt>
    <dgm:pt modelId="{1947D4DE-201F-40B2-A60F-9741DC5F47F6}">
      <dgm:prSet phldrT="[Testo]" custT="1"/>
      <dgm:spPr/>
      <dgm:t>
        <a:bodyPr/>
        <a:lstStyle/>
        <a:p>
          <a:r>
            <a:rPr lang="it-IT" sz="1200" dirty="0">
              <a:latin typeface="Book Antiqua" pitchFamily="18" charset="0"/>
            </a:rPr>
            <a:t>Capitale minimo: € 10.000</a:t>
          </a:r>
        </a:p>
      </dgm:t>
    </dgm:pt>
    <dgm:pt modelId="{5F189E47-7C84-42B8-96CA-3770AA30C9E6}" type="parTrans" cxnId="{937836BC-19CF-4D80-B0F4-97AF617EC031}">
      <dgm:prSet/>
      <dgm:spPr>
        <a:ln>
          <a:tailEnd type="triangle"/>
        </a:ln>
      </dgm:spPr>
      <dgm:t>
        <a:bodyPr/>
        <a:lstStyle/>
        <a:p>
          <a:endParaRPr lang="it-IT"/>
        </a:p>
      </dgm:t>
    </dgm:pt>
    <dgm:pt modelId="{F665DBEF-537E-4E4E-9EAD-1BC4E5E02052}" type="sibTrans" cxnId="{937836BC-19CF-4D80-B0F4-97AF617EC031}">
      <dgm:prSet/>
      <dgm:spPr/>
      <dgm:t>
        <a:bodyPr/>
        <a:lstStyle/>
        <a:p>
          <a:endParaRPr lang="it-IT"/>
        </a:p>
      </dgm:t>
    </dgm:pt>
    <dgm:pt modelId="{5B9DCC99-C71F-467B-8F73-47B7A198BE5D}">
      <dgm:prSet phldrT="[Testo]" custT="1"/>
      <dgm:spPr/>
      <dgm:t>
        <a:bodyPr/>
        <a:lstStyle/>
        <a:p>
          <a:pPr>
            <a:lnSpc>
              <a:spcPct val="100000"/>
            </a:lnSpc>
            <a:spcAft>
              <a:spcPts val="0"/>
            </a:spcAft>
          </a:pPr>
          <a:r>
            <a:rPr lang="it-IT" sz="1200" dirty="0">
              <a:latin typeface="Book Antiqua" pitchFamily="18" charset="0"/>
            </a:rPr>
            <a:t>Il capitale è diviso in quote che non sono incorporate </a:t>
          </a:r>
        </a:p>
        <a:p>
          <a:pPr>
            <a:lnSpc>
              <a:spcPct val="100000"/>
            </a:lnSpc>
            <a:spcAft>
              <a:spcPts val="0"/>
            </a:spcAft>
          </a:pPr>
          <a:r>
            <a:rPr lang="it-IT" sz="1200" dirty="0">
              <a:latin typeface="Book Antiqua" pitchFamily="18" charset="0"/>
            </a:rPr>
            <a:t>in un titolo, come le azioni.</a:t>
          </a:r>
        </a:p>
        <a:p>
          <a:pPr>
            <a:lnSpc>
              <a:spcPct val="100000"/>
            </a:lnSpc>
            <a:spcAft>
              <a:spcPts val="0"/>
            </a:spcAft>
          </a:pPr>
          <a:r>
            <a:rPr lang="it-IT" sz="1200" dirty="0">
              <a:latin typeface="Book Antiqua" pitchFamily="18" charset="0"/>
            </a:rPr>
            <a:t>Per tale motivo si possono trasferire da un soggetto </a:t>
          </a:r>
        </a:p>
        <a:p>
          <a:pPr>
            <a:lnSpc>
              <a:spcPct val="100000"/>
            </a:lnSpc>
            <a:spcAft>
              <a:spcPts val="0"/>
            </a:spcAft>
          </a:pPr>
          <a:r>
            <a:rPr lang="it-IT" sz="1200" dirty="0">
              <a:latin typeface="Book Antiqua" pitchFamily="18" charset="0"/>
            </a:rPr>
            <a:t>all’altro ma con difficoltà</a:t>
          </a:r>
        </a:p>
      </dgm:t>
    </dgm:pt>
    <dgm:pt modelId="{8C98D4BD-6124-406C-A25B-5CE598123A94}" type="parTrans" cxnId="{CB6A9B95-C42C-4C90-9484-64CB96F3647A}">
      <dgm:prSet/>
      <dgm:spPr>
        <a:ln>
          <a:tailEnd type="triangle"/>
        </a:ln>
      </dgm:spPr>
      <dgm:t>
        <a:bodyPr/>
        <a:lstStyle/>
        <a:p>
          <a:endParaRPr lang="it-IT"/>
        </a:p>
      </dgm:t>
    </dgm:pt>
    <dgm:pt modelId="{FF802477-E125-43A3-95AE-C91487E05B97}" type="sibTrans" cxnId="{CB6A9B95-C42C-4C90-9484-64CB96F3647A}">
      <dgm:prSet/>
      <dgm:spPr/>
      <dgm:t>
        <a:bodyPr/>
        <a:lstStyle/>
        <a:p>
          <a:endParaRPr lang="it-IT"/>
        </a:p>
      </dgm:t>
    </dgm:pt>
    <dgm:pt modelId="{35F37C65-9735-46B1-95E0-48C051D67F5D}">
      <dgm:prSet phldrT="[Testo]" custT="1"/>
      <dgm:spPr/>
      <dgm:t>
        <a:bodyPr/>
        <a:lstStyle/>
        <a:p>
          <a:r>
            <a:rPr lang="it-IT" sz="1200" b="1" dirty="0">
              <a:latin typeface="Book Antiqua" pitchFamily="18" charset="0"/>
            </a:rPr>
            <a:t>Società in accomandita per azioni (</a:t>
          </a:r>
          <a:r>
            <a:rPr lang="it-IT" sz="1200" b="1" dirty="0" err="1">
              <a:latin typeface="Book Antiqua" pitchFamily="18" charset="0"/>
            </a:rPr>
            <a:t>S.a.p.A.</a:t>
          </a:r>
          <a:r>
            <a:rPr lang="it-IT" sz="1200" b="1" dirty="0">
              <a:latin typeface="Book Antiqua" pitchFamily="18" charset="0"/>
            </a:rPr>
            <a:t>)</a:t>
          </a:r>
        </a:p>
      </dgm:t>
    </dgm:pt>
    <dgm:pt modelId="{E0603B33-F8B1-4EF5-9728-B473F47FED62}" type="parTrans" cxnId="{BFCD81EA-310E-4E0E-8F55-0770127740CF}">
      <dgm:prSet/>
      <dgm:spPr>
        <a:ln>
          <a:tailEnd type="triangle"/>
        </a:ln>
      </dgm:spPr>
      <dgm:t>
        <a:bodyPr/>
        <a:lstStyle/>
        <a:p>
          <a:endParaRPr lang="it-IT"/>
        </a:p>
      </dgm:t>
    </dgm:pt>
    <dgm:pt modelId="{4A46BF30-9D35-4E6C-97F3-3EE1AE8E3383}" type="sibTrans" cxnId="{BFCD81EA-310E-4E0E-8F55-0770127740CF}">
      <dgm:prSet/>
      <dgm:spPr/>
      <dgm:t>
        <a:bodyPr/>
        <a:lstStyle/>
        <a:p>
          <a:endParaRPr lang="it-IT"/>
        </a:p>
      </dgm:t>
    </dgm:pt>
    <dgm:pt modelId="{73651048-7BDB-4CB6-8F9B-F26873371BF3}">
      <dgm:prSet phldrT="[Testo]" custT="1"/>
      <dgm:spPr/>
      <dgm:t>
        <a:bodyPr/>
        <a:lstStyle/>
        <a:p>
          <a:r>
            <a:rPr lang="it-IT" sz="1200" dirty="0">
              <a:latin typeface="Book Antiqua" pitchFamily="18" charset="0"/>
            </a:rPr>
            <a:t>Capitale minimo: come le S.p.A., € 50.000</a:t>
          </a:r>
        </a:p>
      </dgm:t>
    </dgm:pt>
    <dgm:pt modelId="{216C42B0-C491-402D-A89D-BBFF9120ABE4}" type="parTrans" cxnId="{881ADD2A-8DDC-45BD-A245-F65477DCB420}">
      <dgm:prSet/>
      <dgm:spPr>
        <a:ln>
          <a:tailEnd type="triangle"/>
        </a:ln>
      </dgm:spPr>
      <dgm:t>
        <a:bodyPr/>
        <a:lstStyle/>
        <a:p>
          <a:endParaRPr lang="it-IT"/>
        </a:p>
      </dgm:t>
    </dgm:pt>
    <dgm:pt modelId="{72CA1557-DA83-4ADE-90D3-1105D1977EB6}" type="sibTrans" cxnId="{881ADD2A-8DDC-45BD-A245-F65477DCB420}">
      <dgm:prSet/>
      <dgm:spPr/>
      <dgm:t>
        <a:bodyPr/>
        <a:lstStyle/>
        <a:p>
          <a:endParaRPr lang="it-IT"/>
        </a:p>
      </dgm:t>
    </dgm:pt>
    <dgm:pt modelId="{44C4DA18-9955-4FB1-89EE-EE0CD37542CF}">
      <dgm:prSet custT="1"/>
      <dgm:spPr/>
      <dgm:t>
        <a:bodyPr/>
        <a:lstStyle/>
        <a:p>
          <a:r>
            <a:rPr lang="it-IT" sz="1200" b="1" dirty="0">
              <a:latin typeface="Book Antiqua" pitchFamily="18" charset="0"/>
            </a:rPr>
            <a:t>Società per azioni (S.p.A.)</a:t>
          </a:r>
        </a:p>
      </dgm:t>
    </dgm:pt>
    <dgm:pt modelId="{DF4FF77F-4FE5-4B9D-88FB-FCB9F54EC833}" type="parTrans" cxnId="{17BB4944-B96C-419C-84B9-6101B901976B}">
      <dgm:prSet/>
      <dgm:spPr>
        <a:ln>
          <a:tailEnd type="triangle"/>
        </a:ln>
      </dgm:spPr>
      <dgm:t>
        <a:bodyPr/>
        <a:lstStyle/>
        <a:p>
          <a:endParaRPr lang="it-IT"/>
        </a:p>
      </dgm:t>
    </dgm:pt>
    <dgm:pt modelId="{4D927A43-CD48-46F7-8FDE-1817CFF62F94}" type="sibTrans" cxnId="{17BB4944-B96C-419C-84B9-6101B901976B}">
      <dgm:prSet/>
      <dgm:spPr/>
      <dgm:t>
        <a:bodyPr/>
        <a:lstStyle/>
        <a:p>
          <a:endParaRPr lang="it-IT"/>
        </a:p>
      </dgm:t>
    </dgm:pt>
    <dgm:pt modelId="{F989E715-D3F7-4F20-9A5E-438AB85431FD}">
      <dgm:prSet custT="1"/>
      <dgm:spPr/>
      <dgm:t>
        <a:bodyPr/>
        <a:lstStyle/>
        <a:p>
          <a:r>
            <a:rPr lang="it-IT" sz="1200" dirty="0">
              <a:latin typeface="Book Antiqua" pitchFamily="18" charset="0"/>
            </a:rPr>
            <a:t>Capitale minimo: € 50.000</a:t>
          </a:r>
        </a:p>
      </dgm:t>
    </dgm:pt>
    <dgm:pt modelId="{DEEA58F4-FBB0-4DAD-A344-4B1DE04A7834}" type="parTrans" cxnId="{11557B92-82C3-4347-A774-025CE2DC813C}">
      <dgm:prSet/>
      <dgm:spPr>
        <a:ln>
          <a:tailEnd type="triangle"/>
        </a:ln>
      </dgm:spPr>
      <dgm:t>
        <a:bodyPr/>
        <a:lstStyle/>
        <a:p>
          <a:endParaRPr lang="it-IT"/>
        </a:p>
      </dgm:t>
    </dgm:pt>
    <dgm:pt modelId="{69CE12B3-3F05-4882-953A-09BE01083DD1}" type="sibTrans" cxnId="{11557B92-82C3-4347-A774-025CE2DC813C}">
      <dgm:prSet/>
      <dgm:spPr/>
      <dgm:t>
        <a:bodyPr/>
        <a:lstStyle/>
        <a:p>
          <a:endParaRPr lang="it-IT"/>
        </a:p>
      </dgm:t>
    </dgm:pt>
    <dgm:pt modelId="{A16B487F-4B48-430D-BBA7-CDD8F64936C9}">
      <dgm:prSet custT="1"/>
      <dgm:spPr/>
      <dgm:t>
        <a:bodyPr/>
        <a:lstStyle/>
        <a:p>
          <a:r>
            <a:rPr lang="it-IT" sz="1200" dirty="0">
              <a:latin typeface="Book Antiqua" pitchFamily="18" charset="0"/>
            </a:rPr>
            <a:t>Il capitale è diviso in azioni</a:t>
          </a:r>
        </a:p>
      </dgm:t>
    </dgm:pt>
    <dgm:pt modelId="{2BBAD315-AE37-49A9-988E-F7B5B3E58F9A}" type="parTrans" cxnId="{AEC6D71C-4787-480D-9D7B-1ACF928CC9E8}">
      <dgm:prSet/>
      <dgm:spPr>
        <a:ln>
          <a:tailEnd type="triangle"/>
        </a:ln>
      </dgm:spPr>
      <dgm:t>
        <a:bodyPr/>
        <a:lstStyle/>
        <a:p>
          <a:endParaRPr lang="it-IT"/>
        </a:p>
      </dgm:t>
    </dgm:pt>
    <dgm:pt modelId="{28B3B076-4D87-44D2-A34C-B0EBEC423C64}" type="sibTrans" cxnId="{AEC6D71C-4787-480D-9D7B-1ACF928CC9E8}">
      <dgm:prSet/>
      <dgm:spPr/>
      <dgm:t>
        <a:bodyPr/>
        <a:lstStyle/>
        <a:p>
          <a:endParaRPr lang="it-IT"/>
        </a:p>
      </dgm:t>
    </dgm:pt>
    <dgm:pt modelId="{AF9A2ABB-05EB-4294-A884-8880CC29DCBA}">
      <dgm:prSet custT="1"/>
      <dgm:spPr/>
      <dgm:t>
        <a:bodyPr/>
        <a:lstStyle/>
        <a:p>
          <a:r>
            <a:rPr lang="it-IT" sz="1200" dirty="0">
              <a:latin typeface="Book Antiqua" pitchFamily="18" charset="0"/>
            </a:rPr>
            <a:t>Le azioni si trasferiscono agevolmente mediante girata</a:t>
          </a:r>
        </a:p>
      </dgm:t>
    </dgm:pt>
    <dgm:pt modelId="{C334288E-F58D-47F5-8499-EAC86632E881}" type="parTrans" cxnId="{8D6A1787-8671-4CB7-AD79-1D8ED004428F}">
      <dgm:prSet/>
      <dgm:spPr>
        <a:ln>
          <a:tailEnd type="triangle"/>
        </a:ln>
      </dgm:spPr>
      <dgm:t>
        <a:bodyPr/>
        <a:lstStyle/>
        <a:p>
          <a:endParaRPr lang="it-IT"/>
        </a:p>
      </dgm:t>
    </dgm:pt>
    <dgm:pt modelId="{54834436-7027-48BB-8060-2EE9192CE1C4}" type="sibTrans" cxnId="{8D6A1787-8671-4CB7-AD79-1D8ED004428F}">
      <dgm:prSet/>
      <dgm:spPr/>
      <dgm:t>
        <a:bodyPr/>
        <a:lstStyle/>
        <a:p>
          <a:endParaRPr lang="it-IT"/>
        </a:p>
      </dgm:t>
    </dgm:pt>
    <dgm:pt modelId="{16EB164D-91B9-4A02-B480-D0447C2B4217}">
      <dgm:prSet custT="1"/>
      <dgm:spPr/>
      <dgm:t>
        <a:bodyPr/>
        <a:lstStyle/>
        <a:p>
          <a:r>
            <a:rPr lang="it-IT" sz="1200" b="1" dirty="0">
              <a:latin typeface="Book Antiqua" pitchFamily="18" charset="0"/>
            </a:rPr>
            <a:t>Soci accomandanti: </a:t>
          </a:r>
          <a:r>
            <a:rPr lang="it-IT" sz="1200" b="0" dirty="0">
              <a:latin typeface="Book Antiqua" pitchFamily="18" charset="0"/>
            </a:rPr>
            <a:t>sono limitatamente responsabili per le obbligazioni sociali, ossia fino alle quote conferite</a:t>
          </a:r>
          <a:endParaRPr lang="it-IT" sz="1200" b="1" dirty="0">
            <a:latin typeface="Book Antiqua" pitchFamily="18" charset="0"/>
          </a:endParaRPr>
        </a:p>
      </dgm:t>
    </dgm:pt>
    <dgm:pt modelId="{7A9DCBD9-4BB5-4F10-A868-7B446848F348}" type="parTrans" cxnId="{6FCE0E13-C31B-4A66-AB73-DA23BCAFE6AD}">
      <dgm:prSet/>
      <dgm:spPr>
        <a:ln>
          <a:tailEnd type="triangle"/>
        </a:ln>
      </dgm:spPr>
      <dgm:t>
        <a:bodyPr/>
        <a:lstStyle/>
        <a:p>
          <a:endParaRPr lang="it-IT"/>
        </a:p>
      </dgm:t>
    </dgm:pt>
    <dgm:pt modelId="{449B8DC2-D361-4446-BC1E-EC1B309D4C37}" type="sibTrans" cxnId="{6FCE0E13-C31B-4A66-AB73-DA23BCAFE6AD}">
      <dgm:prSet/>
      <dgm:spPr/>
      <dgm:t>
        <a:bodyPr/>
        <a:lstStyle/>
        <a:p>
          <a:endParaRPr lang="it-IT"/>
        </a:p>
      </dgm:t>
    </dgm:pt>
    <dgm:pt modelId="{638D581B-39B9-44E6-A4CA-DD0477E9AE2E}">
      <dgm:prSet custT="1"/>
      <dgm:spPr/>
      <dgm:t>
        <a:bodyPr/>
        <a:lstStyle/>
        <a:p>
          <a:pPr>
            <a:lnSpc>
              <a:spcPct val="100000"/>
            </a:lnSpc>
            <a:spcAft>
              <a:spcPts val="0"/>
            </a:spcAft>
          </a:pPr>
          <a:r>
            <a:rPr lang="it-IT" sz="1200" dirty="0">
              <a:latin typeface="Book Antiqua" pitchFamily="18" charset="0"/>
            </a:rPr>
            <a:t>Ci sono due categorie di soci </a:t>
          </a:r>
        </a:p>
        <a:p>
          <a:pPr>
            <a:lnSpc>
              <a:spcPct val="100000"/>
            </a:lnSpc>
            <a:spcAft>
              <a:spcPts val="0"/>
            </a:spcAft>
          </a:pPr>
          <a:r>
            <a:rPr lang="it-IT" sz="1200" dirty="0">
              <a:latin typeface="Book Antiqua" pitchFamily="18" charset="0"/>
            </a:rPr>
            <a:t>(come nelle società in accomandita semplice)</a:t>
          </a:r>
        </a:p>
      </dgm:t>
    </dgm:pt>
    <dgm:pt modelId="{6080598F-4D17-4B76-BFDC-62BBC6A050BD}" type="parTrans" cxnId="{AF751D86-B6D0-47D5-B5D0-4DCCEBAA5C3C}">
      <dgm:prSet/>
      <dgm:spPr>
        <a:ln>
          <a:tailEnd type="triangle"/>
        </a:ln>
      </dgm:spPr>
      <dgm:t>
        <a:bodyPr/>
        <a:lstStyle/>
        <a:p>
          <a:endParaRPr lang="it-IT"/>
        </a:p>
      </dgm:t>
    </dgm:pt>
    <dgm:pt modelId="{B09F41D9-07C7-4411-BC34-7A56FB238458}" type="sibTrans" cxnId="{AF751D86-B6D0-47D5-B5D0-4DCCEBAA5C3C}">
      <dgm:prSet/>
      <dgm:spPr/>
      <dgm:t>
        <a:bodyPr/>
        <a:lstStyle/>
        <a:p>
          <a:endParaRPr lang="it-IT"/>
        </a:p>
      </dgm:t>
    </dgm:pt>
    <dgm:pt modelId="{97E2B2A6-6669-490B-B8A6-6903599A8677}">
      <dgm:prSet custT="1"/>
      <dgm:spPr/>
      <dgm:t>
        <a:bodyPr/>
        <a:lstStyle/>
        <a:p>
          <a:pPr>
            <a:lnSpc>
              <a:spcPct val="100000"/>
            </a:lnSpc>
            <a:spcAft>
              <a:spcPts val="0"/>
            </a:spcAft>
          </a:pPr>
          <a:r>
            <a:rPr lang="it-IT" sz="1150" b="1" dirty="0">
              <a:latin typeface="Book Antiqua" pitchFamily="18" charset="0"/>
            </a:rPr>
            <a:t>Soci accomandatari: </a:t>
          </a:r>
          <a:r>
            <a:rPr lang="it-IT" sz="1150" b="0" dirty="0">
              <a:latin typeface="Book Antiqua" pitchFamily="18" charset="0"/>
            </a:rPr>
            <a:t>sono illimitatamente e solidalmente </a:t>
          </a:r>
        </a:p>
        <a:p>
          <a:pPr>
            <a:lnSpc>
              <a:spcPct val="100000"/>
            </a:lnSpc>
            <a:spcAft>
              <a:spcPts val="0"/>
            </a:spcAft>
          </a:pPr>
          <a:r>
            <a:rPr lang="it-IT" sz="1150" b="0" dirty="0">
              <a:latin typeface="Book Antiqua" pitchFamily="18" charset="0"/>
            </a:rPr>
            <a:t>responsabili per le obbligazioni sociali</a:t>
          </a:r>
        </a:p>
        <a:p>
          <a:pPr>
            <a:lnSpc>
              <a:spcPct val="100000"/>
            </a:lnSpc>
            <a:spcAft>
              <a:spcPts val="0"/>
            </a:spcAft>
          </a:pPr>
          <a:r>
            <a:rPr lang="it-IT" sz="1150" b="1" dirty="0">
              <a:latin typeface="Book Antiqua" pitchFamily="18" charset="0"/>
            </a:rPr>
            <a:t>Sono, di diritto, gli amministratori delle società per tutta la vita  </a:t>
          </a:r>
        </a:p>
      </dgm:t>
    </dgm:pt>
    <dgm:pt modelId="{6B7BF3C3-8DF2-4FFC-B091-3CE28EF5D797}" type="sibTrans" cxnId="{6A60BF4F-F0E6-461D-8EC5-88600AA6D82F}">
      <dgm:prSet/>
      <dgm:spPr/>
      <dgm:t>
        <a:bodyPr/>
        <a:lstStyle/>
        <a:p>
          <a:endParaRPr lang="it-IT"/>
        </a:p>
      </dgm:t>
    </dgm:pt>
    <dgm:pt modelId="{15A99626-BAF2-4E7F-A207-4F381F65E60F}" type="parTrans" cxnId="{6A60BF4F-F0E6-461D-8EC5-88600AA6D82F}">
      <dgm:prSet/>
      <dgm:spPr>
        <a:ln>
          <a:tailEnd type="triangle"/>
        </a:ln>
      </dgm:spPr>
      <dgm:t>
        <a:bodyPr/>
        <a:lstStyle/>
        <a:p>
          <a:endParaRPr lang="it-IT"/>
        </a:p>
      </dgm:t>
    </dgm:pt>
    <dgm:pt modelId="{15CB874C-AC47-4281-AA6E-D61646FC8747}" type="pres">
      <dgm:prSet presAssocID="{45788584-0119-41BF-BA47-B2B91D1CD5D8}" presName="diagram" presStyleCnt="0">
        <dgm:presLayoutVars>
          <dgm:chPref val="1"/>
          <dgm:dir/>
          <dgm:animOne val="branch"/>
          <dgm:animLvl val="lvl"/>
          <dgm:resizeHandles val="exact"/>
        </dgm:presLayoutVars>
      </dgm:prSet>
      <dgm:spPr/>
    </dgm:pt>
    <dgm:pt modelId="{9EE2DA9F-E592-4D7E-B9DA-E60B8628F672}" type="pres">
      <dgm:prSet presAssocID="{F4D57D33-F9F8-4025-B189-20EFCB7A5172}" presName="root1" presStyleCnt="0"/>
      <dgm:spPr/>
    </dgm:pt>
    <dgm:pt modelId="{9D679C6D-4042-464F-A8C8-8DAD631642F2}" type="pres">
      <dgm:prSet presAssocID="{F4D57D33-F9F8-4025-B189-20EFCB7A5172}" presName="LevelOneTextNode" presStyleLbl="node0" presStyleIdx="0" presStyleCnt="1" custScaleX="252781" custScaleY="409583" custLinFactNeighborX="-21542" custLinFactNeighborY="0">
        <dgm:presLayoutVars>
          <dgm:chPref val="3"/>
        </dgm:presLayoutVars>
      </dgm:prSet>
      <dgm:spPr/>
    </dgm:pt>
    <dgm:pt modelId="{58CDFE4F-BA5A-4200-B31C-5310C984604D}" type="pres">
      <dgm:prSet presAssocID="{F4D57D33-F9F8-4025-B189-20EFCB7A5172}" presName="level2hierChild" presStyleCnt="0"/>
      <dgm:spPr/>
    </dgm:pt>
    <dgm:pt modelId="{3A8CE986-DEEE-4DFA-896E-CE76D9DA539D}" type="pres">
      <dgm:prSet presAssocID="{53D9FA44-F219-4299-8943-B29C550562F6}" presName="conn2-1" presStyleLbl="parChTrans1D2" presStyleIdx="0" presStyleCnt="3"/>
      <dgm:spPr/>
    </dgm:pt>
    <dgm:pt modelId="{1553F638-DC49-4ADE-BE97-1BEE2DF60973}" type="pres">
      <dgm:prSet presAssocID="{53D9FA44-F219-4299-8943-B29C550562F6}" presName="connTx" presStyleLbl="parChTrans1D2" presStyleIdx="0" presStyleCnt="3"/>
      <dgm:spPr/>
    </dgm:pt>
    <dgm:pt modelId="{66DF40AC-3F7B-4083-8376-45072D6721ED}" type="pres">
      <dgm:prSet presAssocID="{F70C135D-A71C-4ABD-B82C-C2CBA9956F29}" presName="root2" presStyleCnt="0"/>
      <dgm:spPr/>
    </dgm:pt>
    <dgm:pt modelId="{98F527F2-9AA4-4B1D-9488-85B09C254820}" type="pres">
      <dgm:prSet presAssocID="{F70C135D-A71C-4ABD-B82C-C2CBA9956F29}" presName="LevelTwoTextNode" presStyleLbl="node2" presStyleIdx="0" presStyleCnt="3" custScaleX="225154" custScaleY="199420" custLinFactNeighborX="381" custLinFactNeighborY="-9937">
        <dgm:presLayoutVars>
          <dgm:chPref val="3"/>
        </dgm:presLayoutVars>
      </dgm:prSet>
      <dgm:spPr/>
    </dgm:pt>
    <dgm:pt modelId="{76640C0A-C51D-4878-8DBC-B0E2D2510304}" type="pres">
      <dgm:prSet presAssocID="{F70C135D-A71C-4ABD-B82C-C2CBA9956F29}" presName="level3hierChild" presStyleCnt="0"/>
      <dgm:spPr/>
    </dgm:pt>
    <dgm:pt modelId="{22605A48-0425-4BEB-BF77-6C3F92B23B39}" type="pres">
      <dgm:prSet presAssocID="{5F189E47-7C84-42B8-96CA-3770AA30C9E6}" presName="conn2-1" presStyleLbl="parChTrans1D3" presStyleIdx="0" presStyleCnt="9"/>
      <dgm:spPr/>
    </dgm:pt>
    <dgm:pt modelId="{0DF189D5-68F1-49AD-86CC-9F037DF761BD}" type="pres">
      <dgm:prSet presAssocID="{5F189E47-7C84-42B8-96CA-3770AA30C9E6}" presName="connTx" presStyleLbl="parChTrans1D3" presStyleIdx="0" presStyleCnt="9"/>
      <dgm:spPr/>
    </dgm:pt>
    <dgm:pt modelId="{46BAE5A9-3674-4DBB-8C5E-3B8FB2294424}" type="pres">
      <dgm:prSet presAssocID="{1947D4DE-201F-40B2-A60F-9741DC5F47F6}" presName="root2" presStyleCnt="0"/>
      <dgm:spPr/>
    </dgm:pt>
    <dgm:pt modelId="{90F63E91-2A83-4A48-A69C-474BB3F6010D}" type="pres">
      <dgm:prSet presAssocID="{1947D4DE-201F-40B2-A60F-9741DC5F47F6}" presName="LevelTwoTextNode" presStyleLbl="node3" presStyleIdx="0" presStyleCnt="9" custScaleX="809420" custLinFactNeighborX="3488" custLinFactNeighborY="-27072">
        <dgm:presLayoutVars>
          <dgm:chPref val="3"/>
        </dgm:presLayoutVars>
      </dgm:prSet>
      <dgm:spPr/>
    </dgm:pt>
    <dgm:pt modelId="{FDF58C9E-D129-4058-9077-8B3EDCB8582C}" type="pres">
      <dgm:prSet presAssocID="{1947D4DE-201F-40B2-A60F-9741DC5F47F6}" presName="level3hierChild" presStyleCnt="0"/>
      <dgm:spPr/>
    </dgm:pt>
    <dgm:pt modelId="{E445334B-9616-4B71-9FE0-AACE12D4AEA9}" type="pres">
      <dgm:prSet presAssocID="{8C98D4BD-6124-406C-A25B-5CE598123A94}" presName="conn2-1" presStyleLbl="parChTrans1D3" presStyleIdx="1" presStyleCnt="9"/>
      <dgm:spPr/>
    </dgm:pt>
    <dgm:pt modelId="{A9A0C786-A345-469A-BA60-7CD0F66CD119}" type="pres">
      <dgm:prSet presAssocID="{8C98D4BD-6124-406C-A25B-5CE598123A94}" presName="connTx" presStyleLbl="parChTrans1D3" presStyleIdx="1" presStyleCnt="9"/>
      <dgm:spPr/>
    </dgm:pt>
    <dgm:pt modelId="{104D350B-3BF4-4B04-9EBE-EE79540FF89C}" type="pres">
      <dgm:prSet presAssocID="{5B9DCC99-C71F-467B-8F73-47B7A198BE5D}" presName="root2" presStyleCnt="0"/>
      <dgm:spPr/>
    </dgm:pt>
    <dgm:pt modelId="{E6F790C1-D091-4B7A-B3A8-8E03CEA919BC}" type="pres">
      <dgm:prSet presAssocID="{5B9DCC99-C71F-467B-8F73-47B7A198BE5D}" presName="LevelTwoTextNode" presStyleLbl="node3" presStyleIdx="1" presStyleCnt="9" custScaleX="809420" custScaleY="308589" custLinFactNeighborX="4107" custLinFactNeighborY="-13206">
        <dgm:presLayoutVars>
          <dgm:chPref val="3"/>
        </dgm:presLayoutVars>
      </dgm:prSet>
      <dgm:spPr/>
    </dgm:pt>
    <dgm:pt modelId="{BB152D50-77E4-4878-85CE-E22185FF859C}" type="pres">
      <dgm:prSet presAssocID="{5B9DCC99-C71F-467B-8F73-47B7A198BE5D}" presName="level3hierChild" presStyleCnt="0"/>
      <dgm:spPr/>
    </dgm:pt>
    <dgm:pt modelId="{7AE70D41-D3D6-4527-AE3A-4C03D641A9EE}" type="pres">
      <dgm:prSet presAssocID="{DF4FF77F-4FE5-4B9D-88FB-FCB9F54EC833}" presName="conn2-1" presStyleLbl="parChTrans1D2" presStyleIdx="1" presStyleCnt="3"/>
      <dgm:spPr/>
    </dgm:pt>
    <dgm:pt modelId="{CF7AE49F-34FC-4927-A5BE-99223F3E27AF}" type="pres">
      <dgm:prSet presAssocID="{DF4FF77F-4FE5-4B9D-88FB-FCB9F54EC833}" presName="connTx" presStyleLbl="parChTrans1D2" presStyleIdx="1" presStyleCnt="3"/>
      <dgm:spPr/>
    </dgm:pt>
    <dgm:pt modelId="{1057C534-A205-4F70-96DB-462414284B2B}" type="pres">
      <dgm:prSet presAssocID="{44C4DA18-9955-4FB1-89EE-EE0CD37542CF}" presName="root2" presStyleCnt="0"/>
      <dgm:spPr/>
    </dgm:pt>
    <dgm:pt modelId="{DE86BC7F-201C-40F1-A4BC-14C855E630B1}" type="pres">
      <dgm:prSet presAssocID="{44C4DA18-9955-4FB1-89EE-EE0CD37542CF}" presName="LevelTwoTextNode" presStyleLbl="node2" presStyleIdx="1" presStyleCnt="3" custScaleX="225154" custScaleY="199420">
        <dgm:presLayoutVars>
          <dgm:chPref val="3"/>
        </dgm:presLayoutVars>
      </dgm:prSet>
      <dgm:spPr/>
    </dgm:pt>
    <dgm:pt modelId="{25F691FD-0D59-491A-BD2B-B04845E4BD74}" type="pres">
      <dgm:prSet presAssocID="{44C4DA18-9955-4FB1-89EE-EE0CD37542CF}" presName="level3hierChild" presStyleCnt="0"/>
      <dgm:spPr/>
    </dgm:pt>
    <dgm:pt modelId="{202E7A3B-53B7-423E-AE92-F9FB45130C44}" type="pres">
      <dgm:prSet presAssocID="{DEEA58F4-FBB0-4DAD-A344-4B1DE04A7834}" presName="conn2-1" presStyleLbl="parChTrans1D3" presStyleIdx="2" presStyleCnt="9"/>
      <dgm:spPr/>
    </dgm:pt>
    <dgm:pt modelId="{34E5EF35-0501-456F-A2B6-939A0BFFEEFA}" type="pres">
      <dgm:prSet presAssocID="{DEEA58F4-FBB0-4DAD-A344-4B1DE04A7834}" presName="connTx" presStyleLbl="parChTrans1D3" presStyleIdx="2" presStyleCnt="9"/>
      <dgm:spPr/>
    </dgm:pt>
    <dgm:pt modelId="{DFF12067-2A0B-487C-ACE4-319CF0815670}" type="pres">
      <dgm:prSet presAssocID="{F989E715-D3F7-4F20-9A5E-438AB85431FD}" presName="root2" presStyleCnt="0"/>
      <dgm:spPr/>
    </dgm:pt>
    <dgm:pt modelId="{D42FC4F6-A779-4E4B-AFC1-E8C87DF643C6}" type="pres">
      <dgm:prSet presAssocID="{F989E715-D3F7-4F20-9A5E-438AB85431FD}" presName="LevelTwoTextNode" presStyleLbl="node3" presStyleIdx="2" presStyleCnt="9" custScaleX="809420">
        <dgm:presLayoutVars>
          <dgm:chPref val="3"/>
        </dgm:presLayoutVars>
      </dgm:prSet>
      <dgm:spPr/>
    </dgm:pt>
    <dgm:pt modelId="{B6F4ED5F-04F4-403B-AFA0-3B89371B95A4}" type="pres">
      <dgm:prSet presAssocID="{F989E715-D3F7-4F20-9A5E-438AB85431FD}" presName="level3hierChild" presStyleCnt="0"/>
      <dgm:spPr/>
    </dgm:pt>
    <dgm:pt modelId="{0D4920A5-1679-4780-AA89-59652FBDADC6}" type="pres">
      <dgm:prSet presAssocID="{2BBAD315-AE37-49A9-988E-F7B5B3E58F9A}" presName="conn2-1" presStyleLbl="parChTrans1D3" presStyleIdx="3" presStyleCnt="9"/>
      <dgm:spPr/>
    </dgm:pt>
    <dgm:pt modelId="{E72CA621-7D72-4F57-8FB9-5438374BEEC0}" type="pres">
      <dgm:prSet presAssocID="{2BBAD315-AE37-49A9-988E-F7B5B3E58F9A}" presName="connTx" presStyleLbl="parChTrans1D3" presStyleIdx="3" presStyleCnt="9"/>
      <dgm:spPr/>
    </dgm:pt>
    <dgm:pt modelId="{52E409B3-1AE7-4DB7-9CF5-61F2ACF983EB}" type="pres">
      <dgm:prSet presAssocID="{A16B487F-4B48-430D-BBA7-CDD8F64936C9}" presName="root2" presStyleCnt="0"/>
      <dgm:spPr/>
    </dgm:pt>
    <dgm:pt modelId="{CB7A8E7B-CA66-4AFB-9FD2-413D11B11F88}" type="pres">
      <dgm:prSet presAssocID="{A16B487F-4B48-430D-BBA7-CDD8F64936C9}" presName="LevelTwoTextNode" presStyleLbl="node3" presStyleIdx="3" presStyleCnt="9" custScaleX="809420">
        <dgm:presLayoutVars>
          <dgm:chPref val="3"/>
        </dgm:presLayoutVars>
      </dgm:prSet>
      <dgm:spPr/>
    </dgm:pt>
    <dgm:pt modelId="{C1D9DF40-81E4-4F84-B859-3842AACBA7AF}" type="pres">
      <dgm:prSet presAssocID="{A16B487F-4B48-430D-BBA7-CDD8F64936C9}" presName="level3hierChild" presStyleCnt="0"/>
      <dgm:spPr/>
    </dgm:pt>
    <dgm:pt modelId="{32BDC93E-FA90-431B-A2E9-5E2528091B07}" type="pres">
      <dgm:prSet presAssocID="{C334288E-F58D-47F5-8499-EAC86632E881}" presName="conn2-1" presStyleLbl="parChTrans1D3" presStyleIdx="4" presStyleCnt="9"/>
      <dgm:spPr/>
    </dgm:pt>
    <dgm:pt modelId="{ADBD13BC-E2DF-41F8-813F-2FA27C62F682}" type="pres">
      <dgm:prSet presAssocID="{C334288E-F58D-47F5-8499-EAC86632E881}" presName="connTx" presStyleLbl="parChTrans1D3" presStyleIdx="4" presStyleCnt="9"/>
      <dgm:spPr/>
    </dgm:pt>
    <dgm:pt modelId="{48F734A1-7704-4077-8792-3588E14C624C}" type="pres">
      <dgm:prSet presAssocID="{AF9A2ABB-05EB-4294-A884-8880CC29DCBA}" presName="root2" presStyleCnt="0"/>
      <dgm:spPr/>
    </dgm:pt>
    <dgm:pt modelId="{778668F4-2631-42EC-8EAA-17BBCB2C5407}" type="pres">
      <dgm:prSet presAssocID="{AF9A2ABB-05EB-4294-A884-8880CC29DCBA}" presName="LevelTwoTextNode" presStyleLbl="node3" presStyleIdx="4" presStyleCnt="9" custScaleX="809420">
        <dgm:presLayoutVars>
          <dgm:chPref val="3"/>
        </dgm:presLayoutVars>
      </dgm:prSet>
      <dgm:spPr/>
    </dgm:pt>
    <dgm:pt modelId="{D9496117-0DBF-4233-99F1-6242E2AF174F}" type="pres">
      <dgm:prSet presAssocID="{AF9A2ABB-05EB-4294-A884-8880CC29DCBA}" presName="level3hierChild" presStyleCnt="0"/>
      <dgm:spPr/>
    </dgm:pt>
    <dgm:pt modelId="{F8CF1AC2-84F9-4AC5-9AAE-644121E9F16A}" type="pres">
      <dgm:prSet presAssocID="{E0603B33-F8B1-4EF5-9728-B473F47FED62}" presName="conn2-1" presStyleLbl="parChTrans1D2" presStyleIdx="2" presStyleCnt="3"/>
      <dgm:spPr/>
    </dgm:pt>
    <dgm:pt modelId="{59154C27-F0C5-4B1C-8A9C-94E784B239FA}" type="pres">
      <dgm:prSet presAssocID="{E0603B33-F8B1-4EF5-9728-B473F47FED62}" presName="connTx" presStyleLbl="parChTrans1D2" presStyleIdx="2" presStyleCnt="3"/>
      <dgm:spPr/>
    </dgm:pt>
    <dgm:pt modelId="{D8FC2AED-EADB-4DD8-8271-99C2EEE4871A}" type="pres">
      <dgm:prSet presAssocID="{35F37C65-9735-46B1-95E0-48C051D67F5D}" presName="root2" presStyleCnt="0"/>
      <dgm:spPr/>
    </dgm:pt>
    <dgm:pt modelId="{1888E11F-1B3D-46B3-850E-D28EA5442E9C}" type="pres">
      <dgm:prSet presAssocID="{35F37C65-9735-46B1-95E0-48C051D67F5D}" presName="LevelTwoTextNode" presStyleLbl="node2" presStyleIdx="2" presStyleCnt="3" custScaleX="225154" custScaleY="199420">
        <dgm:presLayoutVars>
          <dgm:chPref val="3"/>
        </dgm:presLayoutVars>
      </dgm:prSet>
      <dgm:spPr/>
    </dgm:pt>
    <dgm:pt modelId="{226C7DCC-C583-41E3-B67B-EB8F2C5D18A2}" type="pres">
      <dgm:prSet presAssocID="{35F37C65-9735-46B1-95E0-48C051D67F5D}" presName="level3hierChild" presStyleCnt="0"/>
      <dgm:spPr/>
    </dgm:pt>
    <dgm:pt modelId="{F1B82497-B00E-4930-9DB2-B5EF43F36676}" type="pres">
      <dgm:prSet presAssocID="{216C42B0-C491-402D-A89D-BBFF9120ABE4}" presName="conn2-1" presStyleLbl="parChTrans1D3" presStyleIdx="5" presStyleCnt="9"/>
      <dgm:spPr/>
    </dgm:pt>
    <dgm:pt modelId="{22F8F68C-50B8-46E9-95A8-87C3D51C895A}" type="pres">
      <dgm:prSet presAssocID="{216C42B0-C491-402D-A89D-BBFF9120ABE4}" presName="connTx" presStyleLbl="parChTrans1D3" presStyleIdx="5" presStyleCnt="9"/>
      <dgm:spPr/>
    </dgm:pt>
    <dgm:pt modelId="{9F42563F-7A48-449B-9D6B-F03F06F21883}" type="pres">
      <dgm:prSet presAssocID="{73651048-7BDB-4CB6-8F9B-F26873371BF3}" presName="root2" presStyleCnt="0"/>
      <dgm:spPr/>
    </dgm:pt>
    <dgm:pt modelId="{EF34E230-F423-475A-B3BA-C9ED60B698E2}" type="pres">
      <dgm:prSet presAssocID="{73651048-7BDB-4CB6-8F9B-F26873371BF3}" presName="LevelTwoTextNode" presStyleLbl="node3" presStyleIdx="5" presStyleCnt="9" custScaleX="809420" custLinFactNeighborX="4061" custLinFactNeighborY="-343">
        <dgm:presLayoutVars>
          <dgm:chPref val="3"/>
        </dgm:presLayoutVars>
      </dgm:prSet>
      <dgm:spPr/>
    </dgm:pt>
    <dgm:pt modelId="{6AACECD3-5095-4B1D-AACF-FC9084A97217}" type="pres">
      <dgm:prSet presAssocID="{73651048-7BDB-4CB6-8F9B-F26873371BF3}" presName="level3hierChild" presStyleCnt="0"/>
      <dgm:spPr/>
    </dgm:pt>
    <dgm:pt modelId="{2BCE5F35-0F6F-438B-B09B-5EB69248CA41}" type="pres">
      <dgm:prSet presAssocID="{6080598F-4D17-4B76-BFDC-62BBC6A050BD}" presName="conn2-1" presStyleLbl="parChTrans1D3" presStyleIdx="6" presStyleCnt="9"/>
      <dgm:spPr/>
    </dgm:pt>
    <dgm:pt modelId="{B74EC9F8-499D-4A60-9F82-E43F0C541C29}" type="pres">
      <dgm:prSet presAssocID="{6080598F-4D17-4B76-BFDC-62BBC6A050BD}" presName="connTx" presStyleLbl="parChTrans1D3" presStyleIdx="6" presStyleCnt="9"/>
      <dgm:spPr/>
    </dgm:pt>
    <dgm:pt modelId="{CB63F2BF-18D3-4C0F-8A81-6DFBF6644FCE}" type="pres">
      <dgm:prSet presAssocID="{638D581B-39B9-44E6-A4CA-DD0477E9AE2E}" presName="root2" presStyleCnt="0"/>
      <dgm:spPr/>
    </dgm:pt>
    <dgm:pt modelId="{0009CDCA-0533-4F06-BD85-3280E058EA8B}" type="pres">
      <dgm:prSet presAssocID="{638D581B-39B9-44E6-A4CA-DD0477E9AE2E}" presName="LevelTwoTextNode" presStyleLbl="node3" presStyleIdx="6" presStyleCnt="9" custScaleX="809420" custScaleY="150862" custLinFactNeighborX="4061" custLinFactNeighborY="-12874">
        <dgm:presLayoutVars>
          <dgm:chPref val="3"/>
        </dgm:presLayoutVars>
      </dgm:prSet>
      <dgm:spPr/>
    </dgm:pt>
    <dgm:pt modelId="{CB70812D-C15D-4536-8AED-E19BAD2F1C13}" type="pres">
      <dgm:prSet presAssocID="{638D581B-39B9-44E6-A4CA-DD0477E9AE2E}" presName="level3hierChild" presStyleCnt="0"/>
      <dgm:spPr/>
    </dgm:pt>
    <dgm:pt modelId="{80F8D2C1-7458-425A-B147-29EB950BDEE1}" type="pres">
      <dgm:prSet presAssocID="{7A9DCBD9-4BB5-4F10-A868-7B446848F348}" presName="conn2-1" presStyleLbl="parChTrans1D3" presStyleIdx="7" presStyleCnt="9"/>
      <dgm:spPr/>
    </dgm:pt>
    <dgm:pt modelId="{94EE45D8-1B50-4902-BB5D-F49BBD4E0A56}" type="pres">
      <dgm:prSet presAssocID="{7A9DCBD9-4BB5-4F10-A868-7B446848F348}" presName="connTx" presStyleLbl="parChTrans1D3" presStyleIdx="7" presStyleCnt="9"/>
      <dgm:spPr/>
    </dgm:pt>
    <dgm:pt modelId="{C3DEED17-CA1A-4E91-9EFE-69775A9AEA27}" type="pres">
      <dgm:prSet presAssocID="{16EB164D-91B9-4A02-B480-D0447C2B4217}" presName="root2" presStyleCnt="0"/>
      <dgm:spPr/>
    </dgm:pt>
    <dgm:pt modelId="{E7091A7D-C8E6-42B9-B66D-74B6D3EEFF77}" type="pres">
      <dgm:prSet presAssocID="{16EB164D-91B9-4A02-B480-D0447C2B4217}" presName="LevelTwoTextNode" presStyleLbl="node3" presStyleIdx="7" presStyleCnt="9" custScaleX="809420" custScaleY="150861" custLinFactNeighborX="4061" custLinFactNeighborY="584">
        <dgm:presLayoutVars>
          <dgm:chPref val="3"/>
        </dgm:presLayoutVars>
      </dgm:prSet>
      <dgm:spPr/>
    </dgm:pt>
    <dgm:pt modelId="{3E9D0735-10F5-44A3-BC1C-3BC35DCF4F24}" type="pres">
      <dgm:prSet presAssocID="{16EB164D-91B9-4A02-B480-D0447C2B4217}" presName="level3hierChild" presStyleCnt="0"/>
      <dgm:spPr/>
    </dgm:pt>
    <dgm:pt modelId="{DEC5963B-A343-43FF-BB88-8A9BC5512ED3}" type="pres">
      <dgm:prSet presAssocID="{15A99626-BAF2-4E7F-A207-4F381F65E60F}" presName="conn2-1" presStyleLbl="parChTrans1D3" presStyleIdx="8" presStyleCnt="9"/>
      <dgm:spPr/>
    </dgm:pt>
    <dgm:pt modelId="{3729774A-B7C4-497B-B2E4-4C659D734A71}" type="pres">
      <dgm:prSet presAssocID="{15A99626-BAF2-4E7F-A207-4F381F65E60F}" presName="connTx" presStyleLbl="parChTrans1D3" presStyleIdx="8" presStyleCnt="9"/>
      <dgm:spPr/>
    </dgm:pt>
    <dgm:pt modelId="{33B0A66E-077C-4EEA-8D56-53CD32B0DFDA}" type="pres">
      <dgm:prSet presAssocID="{97E2B2A6-6669-490B-B8A6-6903599A8677}" presName="root2" presStyleCnt="0"/>
      <dgm:spPr/>
    </dgm:pt>
    <dgm:pt modelId="{4E403BF2-BE98-4E67-8075-3EDFB8D3B2E6}" type="pres">
      <dgm:prSet presAssocID="{97E2B2A6-6669-490B-B8A6-6903599A8677}" presName="LevelTwoTextNode" presStyleLbl="node3" presStyleIdx="8" presStyleCnt="9" custScaleX="809420" custScaleY="206020" custLinFactNeighborX="4107" custLinFactNeighborY="77106">
        <dgm:presLayoutVars>
          <dgm:chPref val="3"/>
        </dgm:presLayoutVars>
      </dgm:prSet>
      <dgm:spPr/>
    </dgm:pt>
    <dgm:pt modelId="{9925851B-D85E-4DE0-8444-74187615E977}" type="pres">
      <dgm:prSet presAssocID="{97E2B2A6-6669-490B-B8A6-6903599A8677}" presName="level3hierChild" presStyleCnt="0"/>
      <dgm:spPr/>
    </dgm:pt>
  </dgm:ptLst>
  <dgm:cxnLst>
    <dgm:cxn modelId="{7E2CAD06-2E23-4DCF-9440-C1D7A5FABDE1}" srcId="{45788584-0119-41BF-BA47-B2B91D1CD5D8}" destId="{F4D57D33-F9F8-4025-B189-20EFCB7A5172}" srcOrd="0" destOrd="0" parTransId="{0985386A-3A25-42C8-80CF-017FB7EC240C}" sibTransId="{0231F510-A90B-4BE9-81F8-4B9DBFF0A768}"/>
    <dgm:cxn modelId="{E228FB08-E3BD-4380-BAD7-AD5EF95C5F4C}" type="presOf" srcId="{1947D4DE-201F-40B2-A60F-9741DC5F47F6}" destId="{90F63E91-2A83-4A48-A69C-474BB3F6010D}" srcOrd="0" destOrd="0" presId="urn:microsoft.com/office/officeart/2005/8/layout/hierarchy2"/>
    <dgm:cxn modelId="{CE46BA0A-6615-440B-9C11-7F104A7F04F1}" type="presOf" srcId="{8C98D4BD-6124-406C-A25B-5CE598123A94}" destId="{A9A0C786-A345-469A-BA60-7CD0F66CD119}" srcOrd="1" destOrd="0" presId="urn:microsoft.com/office/officeart/2005/8/layout/hierarchy2"/>
    <dgm:cxn modelId="{6FCE0E13-C31B-4A66-AB73-DA23BCAFE6AD}" srcId="{35F37C65-9735-46B1-95E0-48C051D67F5D}" destId="{16EB164D-91B9-4A02-B480-D0447C2B4217}" srcOrd="2" destOrd="0" parTransId="{7A9DCBD9-4BB5-4F10-A868-7B446848F348}" sibTransId="{449B8DC2-D361-4446-BC1E-EC1B309D4C37}"/>
    <dgm:cxn modelId="{AEC6D71C-4787-480D-9D7B-1ACF928CC9E8}" srcId="{44C4DA18-9955-4FB1-89EE-EE0CD37542CF}" destId="{A16B487F-4B48-430D-BBA7-CDD8F64936C9}" srcOrd="1" destOrd="0" parTransId="{2BBAD315-AE37-49A9-988E-F7B5B3E58F9A}" sibTransId="{28B3B076-4D87-44D2-A34C-B0EBEC423C64}"/>
    <dgm:cxn modelId="{51A3AD20-2DFA-4B4B-9D14-06C0C63777FF}" type="presOf" srcId="{C334288E-F58D-47F5-8499-EAC86632E881}" destId="{ADBD13BC-E2DF-41F8-813F-2FA27C62F682}" srcOrd="1" destOrd="0" presId="urn:microsoft.com/office/officeart/2005/8/layout/hierarchy2"/>
    <dgm:cxn modelId="{F2542D25-6E88-4093-AD83-D0DFB9FF09FC}" type="presOf" srcId="{2BBAD315-AE37-49A9-988E-F7B5B3E58F9A}" destId="{E72CA621-7D72-4F57-8FB9-5438374BEEC0}" srcOrd="1" destOrd="0" presId="urn:microsoft.com/office/officeart/2005/8/layout/hierarchy2"/>
    <dgm:cxn modelId="{47820327-2625-41CD-BA8B-99191165FDAF}" type="presOf" srcId="{DF4FF77F-4FE5-4B9D-88FB-FCB9F54EC833}" destId="{7AE70D41-D3D6-4527-AE3A-4C03D641A9EE}" srcOrd="0" destOrd="0" presId="urn:microsoft.com/office/officeart/2005/8/layout/hierarchy2"/>
    <dgm:cxn modelId="{66EABE28-9ED7-45DC-9C74-7AEE36EA54FC}" type="presOf" srcId="{AF9A2ABB-05EB-4294-A884-8880CC29DCBA}" destId="{778668F4-2631-42EC-8EAA-17BBCB2C5407}" srcOrd="0" destOrd="0" presId="urn:microsoft.com/office/officeart/2005/8/layout/hierarchy2"/>
    <dgm:cxn modelId="{881ADD2A-8DDC-45BD-A245-F65477DCB420}" srcId="{35F37C65-9735-46B1-95E0-48C051D67F5D}" destId="{73651048-7BDB-4CB6-8F9B-F26873371BF3}" srcOrd="0" destOrd="0" parTransId="{216C42B0-C491-402D-A89D-BBFF9120ABE4}" sibTransId="{72CA1557-DA83-4ADE-90D3-1105D1977EB6}"/>
    <dgm:cxn modelId="{3A659E30-04C4-4378-8534-04FE6C6A0D93}" type="presOf" srcId="{2BBAD315-AE37-49A9-988E-F7B5B3E58F9A}" destId="{0D4920A5-1679-4780-AA89-59652FBDADC6}" srcOrd="0" destOrd="0" presId="urn:microsoft.com/office/officeart/2005/8/layout/hierarchy2"/>
    <dgm:cxn modelId="{6F0FCE3E-DAEB-4B4A-BDE2-DD7AF0CC78A2}" srcId="{F4D57D33-F9F8-4025-B189-20EFCB7A5172}" destId="{F70C135D-A71C-4ABD-B82C-C2CBA9956F29}" srcOrd="0" destOrd="0" parTransId="{53D9FA44-F219-4299-8943-B29C550562F6}" sibTransId="{806551F1-F3BF-4897-913B-40FFDD381E49}"/>
    <dgm:cxn modelId="{A606B140-31D2-4C52-A344-A10C3C25EAB8}" type="presOf" srcId="{7A9DCBD9-4BB5-4F10-A868-7B446848F348}" destId="{80F8D2C1-7458-425A-B147-29EB950BDEE1}" srcOrd="0" destOrd="0" presId="urn:microsoft.com/office/officeart/2005/8/layout/hierarchy2"/>
    <dgm:cxn modelId="{A1239361-6975-4646-AF2F-31E3ED0BD15D}" type="presOf" srcId="{44C4DA18-9955-4FB1-89EE-EE0CD37542CF}" destId="{DE86BC7F-201C-40F1-A4BC-14C855E630B1}" srcOrd="0" destOrd="0" presId="urn:microsoft.com/office/officeart/2005/8/layout/hierarchy2"/>
    <dgm:cxn modelId="{3582EC42-C2A6-481D-AE6B-383BD5A7C4C9}" type="presOf" srcId="{7A9DCBD9-4BB5-4F10-A868-7B446848F348}" destId="{94EE45D8-1B50-4902-BB5D-F49BBD4E0A56}" srcOrd="1" destOrd="0" presId="urn:microsoft.com/office/officeart/2005/8/layout/hierarchy2"/>
    <dgm:cxn modelId="{66EDF262-5ACA-4F24-AAE0-E2EF6156C860}" type="presOf" srcId="{E0603B33-F8B1-4EF5-9728-B473F47FED62}" destId="{F8CF1AC2-84F9-4AC5-9AAE-644121E9F16A}" srcOrd="0" destOrd="0" presId="urn:microsoft.com/office/officeart/2005/8/layout/hierarchy2"/>
    <dgm:cxn modelId="{17BB4944-B96C-419C-84B9-6101B901976B}" srcId="{F4D57D33-F9F8-4025-B189-20EFCB7A5172}" destId="{44C4DA18-9955-4FB1-89EE-EE0CD37542CF}" srcOrd="1" destOrd="0" parTransId="{DF4FF77F-4FE5-4B9D-88FB-FCB9F54EC833}" sibTransId="{4D927A43-CD48-46F7-8FDE-1817CFF62F94}"/>
    <dgm:cxn modelId="{B1DB5947-1F13-4E1B-893D-1930009267C8}" type="presOf" srcId="{E0603B33-F8B1-4EF5-9728-B473F47FED62}" destId="{59154C27-F0C5-4B1C-8A9C-94E784B239FA}" srcOrd="1" destOrd="0" presId="urn:microsoft.com/office/officeart/2005/8/layout/hierarchy2"/>
    <dgm:cxn modelId="{19E3C368-2970-400C-A7D4-B54C1554A299}" type="presOf" srcId="{45788584-0119-41BF-BA47-B2B91D1CD5D8}" destId="{15CB874C-AC47-4281-AA6E-D61646FC8747}" srcOrd="0" destOrd="0" presId="urn:microsoft.com/office/officeart/2005/8/layout/hierarchy2"/>
    <dgm:cxn modelId="{A949CB48-792F-4C07-9365-638128F4665D}" type="presOf" srcId="{35F37C65-9735-46B1-95E0-48C051D67F5D}" destId="{1888E11F-1B3D-46B3-850E-D28EA5442E9C}" srcOrd="0" destOrd="0" presId="urn:microsoft.com/office/officeart/2005/8/layout/hierarchy2"/>
    <dgm:cxn modelId="{12B0D74A-05E7-4C59-964B-8B0884BD84BB}" type="presOf" srcId="{DF4FF77F-4FE5-4B9D-88FB-FCB9F54EC833}" destId="{CF7AE49F-34FC-4927-A5BE-99223F3E27AF}" srcOrd="1" destOrd="0" presId="urn:microsoft.com/office/officeart/2005/8/layout/hierarchy2"/>
    <dgm:cxn modelId="{2EBAFB4C-3E28-4A6C-8B35-8DDFC4AD0326}" type="presOf" srcId="{6080598F-4D17-4B76-BFDC-62BBC6A050BD}" destId="{B74EC9F8-499D-4A60-9F82-E43F0C541C29}" srcOrd="1" destOrd="0" presId="urn:microsoft.com/office/officeart/2005/8/layout/hierarchy2"/>
    <dgm:cxn modelId="{6A60BF4F-F0E6-461D-8EC5-88600AA6D82F}" srcId="{35F37C65-9735-46B1-95E0-48C051D67F5D}" destId="{97E2B2A6-6669-490B-B8A6-6903599A8677}" srcOrd="3" destOrd="0" parTransId="{15A99626-BAF2-4E7F-A207-4F381F65E60F}" sibTransId="{6B7BF3C3-8DF2-4FFC-B091-3CE28EF5D797}"/>
    <dgm:cxn modelId="{4D81CB6F-E81E-48A3-8380-3412FA61A4D2}" type="presOf" srcId="{53D9FA44-F219-4299-8943-B29C550562F6}" destId="{3A8CE986-DEEE-4DFA-896E-CE76D9DA539D}" srcOrd="0" destOrd="0" presId="urn:microsoft.com/office/officeart/2005/8/layout/hierarchy2"/>
    <dgm:cxn modelId="{68A96951-9E67-41B4-B29C-9CCED4602F7C}" type="presOf" srcId="{DEEA58F4-FBB0-4DAD-A344-4B1DE04A7834}" destId="{202E7A3B-53B7-423E-AE92-F9FB45130C44}" srcOrd="0" destOrd="0" presId="urn:microsoft.com/office/officeart/2005/8/layout/hierarchy2"/>
    <dgm:cxn modelId="{1B892C85-FA81-4C7E-B60F-1235A6275CC4}" type="presOf" srcId="{F4D57D33-F9F8-4025-B189-20EFCB7A5172}" destId="{9D679C6D-4042-464F-A8C8-8DAD631642F2}" srcOrd="0" destOrd="0" presId="urn:microsoft.com/office/officeart/2005/8/layout/hierarchy2"/>
    <dgm:cxn modelId="{AF751D86-B6D0-47D5-B5D0-4DCCEBAA5C3C}" srcId="{35F37C65-9735-46B1-95E0-48C051D67F5D}" destId="{638D581B-39B9-44E6-A4CA-DD0477E9AE2E}" srcOrd="1" destOrd="0" parTransId="{6080598F-4D17-4B76-BFDC-62BBC6A050BD}" sibTransId="{B09F41D9-07C7-4411-BC34-7A56FB238458}"/>
    <dgm:cxn modelId="{8D6A1787-8671-4CB7-AD79-1D8ED004428F}" srcId="{44C4DA18-9955-4FB1-89EE-EE0CD37542CF}" destId="{AF9A2ABB-05EB-4294-A884-8880CC29DCBA}" srcOrd="2" destOrd="0" parTransId="{C334288E-F58D-47F5-8499-EAC86632E881}" sibTransId="{54834436-7027-48BB-8060-2EE9192CE1C4}"/>
    <dgm:cxn modelId="{6F675D88-B6B4-41BB-8F7A-152E9F36B3B8}" type="presOf" srcId="{638D581B-39B9-44E6-A4CA-DD0477E9AE2E}" destId="{0009CDCA-0533-4F06-BD85-3280E058EA8B}" srcOrd="0" destOrd="0" presId="urn:microsoft.com/office/officeart/2005/8/layout/hierarchy2"/>
    <dgm:cxn modelId="{11557B92-82C3-4347-A774-025CE2DC813C}" srcId="{44C4DA18-9955-4FB1-89EE-EE0CD37542CF}" destId="{F989E715-D3F7-4F20-9A5E-438AB85431FD}" srcOrd="0" destOrd="0" parTransId="{DEEA58F4-FBB0-4DAD-A344-4B1DE04A7834}" sibTransId="{69CE12B3-3F05-4882-953A-09BE01083DD1}"/>
    <dgm:cxn modelId="{133C5C95-C113-4CA6-BAEB-832C13C0C571}" type="presOf" srcId="{A16B487F-4B48-430D-BBA7-CDD8F64936C9}" destId="{CB7A8E7B-CA66-4AFB-9FD2-413D11B11F88}" srcOrd="0" destOrd="0" presId="urn:microsoft.com/office/officeart/2005/8/layout/hierarchy2"/>
    <dgm:cxn modelId="{CB6A9B95-C42C-4C90-9484-64CB96F3647A}" srcId="{F70C135D-A71C-4ABD-B82C-C2CBA9956F29}" destId="{5B9DCC99-C71F-467B-8F73-47B7A198BE5D}" srcOrd="1" destOrd="0" parTransId="{8C98D4BD-6124-406C-A25B-5CE598123A94}" sibTransId="{FF802477-E125-43A3-95AE-C91487E05B97}"/>
    <dgm:cxn modelId="{3B371B96-238F-490A-AA5C-C3E7E2C78C3C}" type="presOf" srcId="{97E2B2A6-6669-490B-B8A6-6903599A8677}" destId="{4E403BF2-BE98-4E67-8075-3EDFB8D3B2E6}" srcOrd="0" destOrd="0" presId="urn:microsoft.com/office/officeart/2005/8/layout/hierarchy2"/>
    <dgm:cxn modelId="{76ECD097-4CD2-4C3B-8EB5-413F79562F14}" type="presOf" srcId="{216C42B0-C491-402D-A89D-BBFF9120ABE4}" destId="{F1B82497-B00E-4930-9DB2-B5EF43F36676}" srcOrd="0" destOrd="0" presId="urn:microsoft.com/office/officeart/2005/8/layout/hierarchy2"/>
    <dgm:cxn modelId="{01EC3AB1-3094-436F-86F9-DCB1DC9825F5}" type="presOf" srcId="{5F189E47-7C84-42B8-96CA-3770AA30C9E6}" destId="{0DF189D5-68F1-49AD-86CC-9F037DF761BD}" srcOrd="1" destOrd="0" presId="urn:microsoft.com/office/officeart/2005/8/layout/hierarchy2"/>
    <dgm:cxn modelId="{E4792BB4-0C5B-4B9A-8273-A3AECC0E83C9}" type="presOf" srcId="{DEEA58F4-FBB0-4DAD-A344-4B1DE04A7834}" destId="{34E5EF35-0501-456F-A2B6-939A0BFFEEFA}" srcOrd="1" destOrd="0" presId="urn:microsoft.com/office/officeart/2005/8/layout/hierarchy2"/>
    <dgm:cxn modelId="{B532C6B6-5D5A-4C1C-B8F7-DCBF186CA650}" type="presOf" srcId="{8C98D4BD-6124-406C-A25B-5CE598123A94}" destId="{E445334B-9616-4B71-9FE0-AACE12D4AEA9}" srcOrd="0" destOrd="0" presId="urn:microsoft.com/office/officeart/2005/8/layout/hierarchy2"/>
    <dgm:cxn modelId="{5D39C0BB-E8F4-4D2D-BF21-62DC81ECFF20}" type="presOf" srcId="{15A99626-BAF2-4E7F-A207-4F381F65E60F}" destId="{3729774A-B7C4-497B-B2E4-4C659D734A71}" srcOrd="1" destOrd="0" presId="urn:microsoft.com/office/officeart/2005/8/layout/hierarchy2"/>
    <dgm:cxn modelId="{937836BC-19CF-4D80-B0F4-97AF617EC031}" srcId="{F70C135D-A71C-4ABD-B82C-C2CBA9956F29}" destId="{1947D4DE-201F-40B2-A60F-9741DC5F47F6}" srcOrd="0" destOrd="0" parTransId="{5F189E47-7C84-42B8-96CA-3770AA30C9E6}" sibTransId="{F665DBEF-537E-4E4E-9EAD-1BC4E5E02052}"/>
    <dgm:cxn modelId="{8568DEC2-5D87-4E13-8394-D55D277E9CDA}" type="presOf" srcId="{53D9FA44-F219-4299-8943-B29C550562F6}" destId="{1553F638-DC49-4ADE-BE97-1BEE2DF60973}" srcOrd="1" destOrd="0" presId="urn:microsoft.com/office/officeart/2005/8/layout/hierarchy2"/>
    <dgm:cxn modelId="{834B1BC3-FA3B-4024-A7AB-F5BDAFD7AED4}" type="presOf" srcId="{C334288E-F58D-47F5-8499-EAC86632E881}" destId="{32BDC93E-FA90-431B-A2E9-5E2528091B07}" srcOrd="0" destOrd="0" presId="urn:microsoft.com/office/officeart/2005/8/layout/hierarchy2"/>
    <dgm:cxn modelId="{7FBA89CA-B534-4B22-AF57-8C267E0AB360}" type="presOf" srcId="{5F189E47-7C84-42B8-96CA-3770AA30C9E6}" destId="{22605A48-0425-4BEB-BF77-6C3F92B23B39}" srcOrd="0" destOrd="0" presId="urn:microsoft.com/office/officeart/2005/8/layout/hierarchy2"/>
    <dgm:cxn modelId="{3607FAD0-4C3F-4FE1-8811-FEFD6C23EE52}" type="presOf" srcId="{5B9DCC99-C71F-467B-8F73-47B7A198BE5D}" destId="{E6F790C1-D091-4B7A-B3A8-8E03CEA919BC}" srcOrd="0" destOrd="0" presId="urn:microsoft.com/office/officeart/2005/8/layout/hierarchy2"/>
    <dgm:cxn modelId="{88B47BDC-4F3B-40C6-943D-9EDE5DF17D1F}" type="presOf" srcId="{6080598F-4D17-4B76-BFDC-62BBC6A050BD}" destId="{2BCE5F35-0F6F-438B-B09B-5EB69248CA41}" srcOrd="0" destOrd="0" presId="urn:microsoft.com/office/officeart/2005/8/layout/hierarchy2"/>
    <dgm:cxn modelId="{6CDFE4DF-993F-4C3F-AF2D-FBCBD9BF192E}" type="presOf" srcId="{73651048-7BDB-4CB6-8F9B-F26873371BF3}" destId="{EF34E230-F423-475A-B3BA-C9ED60B698E2}" srcOrd="0" destOrd="0" presId="urn:microsoft.com/office/officeart/2005/8/layout/hierarchy2"/>
    <dgm:cxn modelId="{BE0875E4-256C-4E39-8AF0-451D34155D6E}" type="presOf" srcId="{16EB164D-91B9-4A02-B480-D0447C2B4217}" destId="{E7091A7D-C8E6-42B9-B66D-74B6D3EEFF77}" srcOrd="0" destOrd="0" presId="urn:microsoft.com/office/officeart/2005/8/layout/hierarchy2"/>
    <dgm:cxn modelId="{65F06BEA-A6DB-4F92-8A79-67985C25CFA9}" type="presOf" srcId="{F70C135D-A71C-4ABD-B82C-C2CBA9956F29}" destId="{98F527F2-9AA4-4B1D-9488-85B09C254820}" srcOrd="0" destOrd="0" presId="urn:microsoft.com/office/officeart/2005/8/layout/hierarchy2"/>
    <dgm:cxn modelId="{BFCD81EA-310E-4E0E-8F55-0770127740CF}" srcId="{F4D57D33-F9F8-4025-B189-20EFCB7A5172}" destId="{35F37C65-9735-46B1-95E0-48C051D67F5D}" srcOrd="2" destOrd="0" parTransId="{E0603B33-F8B1-4EF5-9728-B473F47FED62}" sibTransId="{4A46BF30-9D35-4E6C-97F3-3EE1AE8E3383}"/>
    <dgm:cxn modelId="{D445F9F2-4C16-4415-8710-24BC07FF4099}" type="presOf" srcId="{216C42B0-C491-402D-A89D-BBFF9120ABE4}" destId="{22F8F68C-50B8-46E9-95A8-87C3D51C895A}" srcOrd="1" destOrd="0" presId="urn:microsoft.com/office/officeart/2005/8/layout/hierarchy2"/>
    <dgm:cxn modelId="{474787F3-9865-4898-B7D6-A5FE9A70FDBE}" type="presOf" srcId="{F989E715-D3F7-4F20-9A5E-438AB85431FD}" destId="{D42FC4F6-A779-4E4B-AFC1-E8C87DF643C6}" srcOrd="0" destOrd="0" presId="urn:microsoft.com/office/officeart/2005/8/layout/hierarchy2"/>
    <dgm:cxn modelId="{EF041DF6-E446-44A2-B781-27C5F7C56779}" type="presOf" srcId="{15A99626-BAF2-4E7F-A207-4F381F65E60F}" destId="{DEC5963B-A343-43FF-BB88-8A9BC5512ED3}" srcOrd="0" destOrd="0" presId="urn:microsoft.com/office/officeart/2005/8/layout/hierarchy2"/>
    <dgm:cxn modelId="{03BD21DA-A9B3-4C84-9E6D-FAD61863E404}" type="presParOf" srcId="{15CB874C-AC47-4281-AA6E-D61646FC8747}" destId="{9EE2DA9F-E592-4D7E-B9DA-E60B8628F672}" srcOrd="0" destOrd="0" presId="urn:microsoft.com/office/officeart/2005/8/layout/hierarchy2"/>
    <dgm:cxn modelId="{178FA01F-CEEB-4355-B33C-E9EB059669DE}" type="presParOf" srcId="{9EE2DA9F-E592-4D7E-B9DA-E60B8628F672}" destId="{9D679C6D-4042-464F-A8C8-8DAD631642F2}" srcOrd="0" destOrd="0" presId="urn:microsoft.com/office/officeart/2005/8/layout/hierarchy2"/>
    <dgm:cxn modelId="{106FA1E5-C19A-4639-82EE-FF2A86ECBD54}" type="presParOf" srcId="{9EE2DA9F-E592-4D7E-B9DA-E60B8628F672}" destId="{58CDFE4F-BA5A-4200-B31C-5310C984604D}" srcOrd="1" destOrd="0" presId="urn:microsoft.com/office/officeart/2005/8/layout/hierarchy2"/>
    <dgm:cxn modelId="{4FF6223A-0221-49D2-831A-AD7B5D0B2E4C}" type="presParOf" srcId="{58CDFE4F-BA5A-4200-B31C-5310C984604D}" destId="{3A8CE986-DEEE-4DFA-896E-CE76D9DA539D}" srcOrd="0" destOrd="0" presId="urn:microsoft.com/office/officeart/2005/8/layout/hierarchy2"/>
    <dgm:cxn modelId="{58AA7828-7B05-4291-ACFD-BB80B9DC13DC}" type="presParOf" srcId="{3A8CE986-DEEE-4DFA-896E-CE76D9DA539D}" destId="{1553F638-DC49-4ADE-BE97-1BEE2DF60973}" srcOrd="0" destOrd="0" presId="urn:microsoft.com/office/officeart/2005/8/layout/hierarchy2"/>
    <dgm:cxn modelId="{02EEB2DB-C4D4-4B7F-8A7A-C72E88498E67}" type="presParOf" srcId="{58CDFE4F-BA5A-4200-B31C-5310C984604D}" destId="{66DF40AC-3F7B-4083-8376-45072D6721ED}" srcOrd="1" destOrd="0" presId="urn:microsoft.com/office/officeart/2005/8/layout/hierarchy2"/>
    <dgm:cxn modelId="{E95599A4-FA20-40E5-B1C5-290EBEFD85A8}" type="presParOf" srcId="{66DF40AC-3F7B-4083-8376-45072D6721ED}" destId="{98F527F2-9AA4-4B1D-9488-85B09C254820}" srcOrd="0" destOrd="0" presId="urn:microsoft.com/office/officeart/2005/8/layout/hierarchy2"/>
    <dgm:cxn modelId="{690BCD7D-609D-414D-B79F-5747E695DDDD}" type="presParOf" srcId="{66DF40AC-3F7B-4083-8376-45072D6721ED}" destId="{76640C0A-C51D-4878-8DBC-B0E2D2510304}" srcOrd="1" destOrd="0" presId="urn:microsoft.com/office/officeart/2005/8/layout/hierarchy2"/>
    <dgm:cxn modelId="{8FBB9254-603C-4542-89CD-76517C63D4E9}" type="presParOf" srcId="{76640C0A-C51D-4878-8DBC-B0E2D2510304}" destId="{22605A48-0425-4BEB-BF77-6C3F92B23B39}" srcOrd="0" destOrd="0" presId="urn:microsoft.com/office/officeart/2005/8/layout/hierarchy2"/>
    <dgm:cxn modelId="{C7D7958A-A337-4D02-B4BC-249585332D62}" type="presParOf" srcId="{22605A48-0425-4BEB-BF77-6C3F92B23B39}" destId="{0DF189D5-68F1-49AD-86CC-9F037DF761BD}" srcOrd="0" destOrd="0" presId="urn:microsoft.com/office/officeart/2005/8/layout/hierarchy2"/>
    <dgm:cxn modelId="{FF373C7C-2F4B-448C-BD89-F872EA6C85BD}" type="presParOf" srcId="{76640C0A-C51D-4878-8DBC-B0E2D2510304}" destId="{46BAE5A9-3674-4DBB-8C5E-3B8FB2294424}" srcOrd="1" destOrd="0" presId="urn:microsoft.com/office/officeart/2005/8/layout/hierarchy2"/>
    <dgm:cxn modelId="{B557F48D-2A21-4D82-9EA2-C957C63CEAEC}" type="presParOf" srcId="{46BAE5A9-3674-4DBB-8C5E-3B8FB2294424}" destId="{90F63E91-2A83-4A48-A69C-474BB3F6010D}" srcOrd="0" destOrd="0" presId="urn:microsoft.com/office/officeart/2005/8/layout/hierarchy2"/>
    <dgm:cxn modelId="{5839133E-76FE-4B1D-9606-CC504C5EE71A}" type="presParOf" srcId="{46BAE5A9-3674-4DBB-8C5E-3B8FB2294424}" destId="{FDF58C9E-D129-4058-9077-8B3EDCB8582C}" srcOrd="1" destOrd="0" presId="urn:microsoft.com/office/officeart/2005/8/layout/hierarchy2"/>
    <dgm:cxn modelId="{69D40DF7-F2C4-4711-982F-C80BF7BF3B0A}" type="presParOf" srcId="{76640C0A-C51D-4878-8DBC-B0E2D2510304}" destId="{E445334B-9616-4B71-9FE0-AACE12D4AEA9}" srcOrd="2" destOrd="0" presId="urn:microsoft.com/office/officeart/2005/8/layout/hierarchy2"/>
    <dgm:cxn modelId="{B77B7FCC-A8BC-4F65-BFBB-4389AE4E883B}" type="presParOf" srcId="{E445334B-9616-4B71-9FE0-AACE12D4AEA9}" destId="{A9A0C786-A345-469A-BA60-7CD0F66CD119}" srcOrd="0" destOrd="0" presId="urn:microsoft.com/office/officeart/2005/8/layout/hierarchy2"/>
    <dgm:cxn modelId="{51B2DF3E-5B64-4921-BC54-A7D60EB8A1FD}" type="presParOf" srcId="{76640C0A-C51D-4878-8DBC-B0E2D2510304}" destId="{104D350B-3BF4-4B04-9EBE-EE79540FF89C}" srcOrd="3" destOrd="0" presId="urn:microsoft.com/office/officeart/2005/8/layout/hierarchy2"/>
    <dgm:cxn modelId="{F77A2207-4F35-4DA7-B567-AF678F5A860F}" type="presParOf" srcId="{104D350B-3BF4-4B04-9EBE-EE79540FF89C}" destId="{E6F790C1-D091-4B7A-B3A8-8E03CEA919BC}" srcOrd="0" destOrd="0" presId="urn:microsoft.com/office/officeart/2005/8/layout/hierarchy2"/>
    <dgm:cxn modelId="{099A6F8D-3966-4ED4-9F41-955776114EB3}" type="presParOf" srcId="{104D350B-3BF4-4B04-9EBE-EE79540FF89C}" destId="{BB152D50-77E4-4878-85CE-E22185FF859C}" srcOrd="1" destOrd="0" presId="urn:microsoft.com/office/officeart/2005/8/layout/hierarchy2"/>
    <dgm:cxn modelId="{347029AD-7BE8-4264-8B92-6561F1201EE9}" type="presParOf" srcId="{58CDFE4F-BA5A-4200-B31C-5310C984604D}" destId="{7AE70D41-D3D6-4527-AE3A-4C03D641A9EE}" srcOrd="2" destOrd="0" presId="urn:microsoft.com/office/officeart/2005/8/layout/hierarchy2"/>
    <dgm:cxn modelId="{6B6555F2-D0E0-4A4C-8038-FAA34BDD9313}" type="presParOf" srcId="{7AE70D41-D3D6-4527-AE3A-4C03D641A9EE}" destId="{CF7AE49F-34FC-4927-A5BE-99223F3E27AF}" srcOrd="0" destOrd="0" presId="urn:microsoft.com/office/officeart/2005/8/layout/hierarchy2"/>
    <dgm:cxn modelId="{591B048E-724E-4397-ADA5-95E00012B7FB}" type="presParOf" srcId="{58CDFE4F-BA5A-4200-B31C-5310C984604D}" destId="{1057C534-A205-4F70-96DB-462414284B2B}" srcOrd="3" destOrd="0" presId="urn:microsoft.com/office/officeart/2005/8/layout/hierarchy2"/>
    <dgm:cxn modelId="{C48F7A67-9777-4C9C-882D-F315EC37D2AE}" type="presParOf" srcId="{1057C534-A205-4F70-96DB-462414284B2B}" destId="{DE86BC7F-201C-40F1-A4BC-14C855E630B1}" srcOrd="0" destOrd="0" presId="urn:microsoft.com/office/officeart/2005/8/layout/hierarchy2"/>
    <dgm:cxn modelId="{327944BA-6CA3-4D9A-BEFB-77E69D67FCD1}" type="presParOf" srcId="{1057C534-A205-4F70-96DB-462414284B2B}" destId="{25F691FD-0D59-491A-BD2B-B04845E4BD74}" srcOrd="1" destOrd="0" presId="urn:microsoft.com/office/officeart/2005/8/layout/hierarchy2"/>
    <dgm:cxn modelId="{EC0D863D-615A-46A4-975D-CADDAC315DB2}" type="presParOf" srcId="{25F691FD-0D59-491A-BD2B-B04845E4BD74}" destId="{202E7A3B-53B7-423E-AE92-F9FB45130C44}" srcOrd="0" destOrd="0" presId="urn:microsoft.com/office/officeart/2005/8/layout/hierarchy2"/>
    <dgm:cxn modelId="{90F7EEBE-37A4-4434-9E68-3D4BB0E0F777}" type="presParOf" srcId="{202E7A3B-53B7-423E-AE92-F9FB45130C44}" destId="{34E5EF35-0501-456F-A2B6-939A0BFFEEFA}" srcOrd="0" destOrd="0" presId="urn:microsoft.com/office/officeart/2005/8/layout/hierarchy2"/>
    <dgm:cxn modelId="{204CA16F-E255-4EF3-9182-24FCC9BBD736}" type="presParOf" srcId="{25F691FD-0D59-491A-BD2B-B04845E4BD74}" destId="{DFF12067-2A0B-487C-ACE4-319CF0815670}" srcOrd="1" destOrd="0" presId="urn:microsoft.com/office/officeart/2005/8/layout/hierarchy2"/>
    <dgm:cxn modelId="{78583755-C3D1-4AFC-8D66-5A08AF162428}" type="presParOf" srcId="{DFF12067-2A0B-487C-ACE4-319CF0815670}" destId="{D42FC4F6-A779-4E4B-AFC1-E8C87DF643C6}" srcOrd="0" destOrd="0" presId="urn:microsoft.com/office/officeart/2005/8/layout/hierarchy2"/>
    <dgm:cxn modelId="{A2A6053C-FDEE-490B-B70B-2D292EC3A66F}" type="presParOf" srcId="{DFF12067-2A0B-487C-ACE4-319CF0815670}" destId="{B6F4ED5F-04F4-403B-AFA0-3B89371B95A4}" srcOrd="1" destOrd="0" presId="urn:microsoft.com/office/officeart/2005/8/layout/hierarchy2"/>
    <dgm:cxn modelId="{D191A0C3-DFBC-42BC-8450-0D60E2F6EC58}" type="presParOf" srcId="{25F691FD-0D59-491A-BD2B-B04845E4BD74}" destId="{0D4920A5-1679-4780-AA89-59652FBDADC6}" srcOrd="2" destOrd="0" presId="urn:microsoft.com/office/officeart/2005/8/layout/hierarchy2"/>
    <dgm:cxn modelId="{ECAC99F4-6DF8-494A-83DD-F654E1C96F85}" type="presParOf" srcId="{0D4920A5-1679-4780-AA89-59652FBDADC6}" destId="{E72CA621-7D72-4F57-8FB9-5438374BEEC0}" srcOrd="0" destOrd="0" presId="urn:microsoft.com/office/officeart/2005/8/layout/hierarchy2"/>
    <dgm:cxn modelId="{26E1625A-0BDF-44BB-9BF3-C2CEF5B698F0}" type="presParOf" srcId="{25F691FD-0D59-491A-BD2B-B04845E4BD74}" destId="{52E409B3-1AE7-4DB7-9CF5-61F2ACF983EB}" srcOrd="3" destOrd="0" presId="urn:microsoft.com/office/officeart/2005/8/layout/hierarchy2"/>
    <dgm:cxn modelId="{DB7E45DD-E907-4B29-8B17-4B4E2DA5DF5B}" type="presParOf" srcId="{52E409B3-1AE7-4DB7-9CF5-61F2ACF983EB}" destId="{CB7A8E7B-CA66-4AFB-9FD2-413D11B11F88}" srcOrd="0" destOrd="0" presId="urn:microsoft.com/office/officeart/2005/8/layout/hierarchy2"/>
    <dgm:cxn modelId="{DBC1B5D8-8EFB-483B-9C3E-C2C43BFA0074}" type="presParOf" srcId="{52E409B3-1AE7-4DB7-9CF5-61F2ACF983EB}" destId="{C1D9DF40-81E4-4F84-B859-3842AACBA7AF}" srcOrd="1" destOrd="0" presId="urn:microsoft.com/office/officeart/2005/8/layout/hierarchy2"/>
    <dgm:cxn modelId="{2C062BE2-C5F7-4920-8969-BFA9C1ED0A1A}" type="presParOf" srcId="{25F691FD-0D59-491A-BD2B-B04845E4BD74}" destId="{32BDC93E-FA90-431B-A2E9-5E2528091B07}" srcOrd="4" destOrd="0" presId="urn:microsoft.com/office/officeart/2005/8/layout/hierarchy2"/>
    <dgm:cxn modelId="{C7041554-FD22-46BA-A5D8-A2ECDF456C0B}" type="presParOf" srcId="{32BDC93E-FA90-431B-A2E9-5E2528091B07}" destId="{ADBD13BC-E2DF-41F8-813F-2FA27C62F682}" srcOrd="0" destOrd="0" presId="urn:microsoft.com/office/officeart/2005/8/layout/hierarchy2"/>
    <dgm:cxn modelId="{AE816400-012B-4540-96E7-B20A89A114B3}" type="presParOf" srcId="{25F691FD-0D59-491A-BD2B-B04845E4BD74}" destId="{48F734A1-7704-4077-8792-3588E14C624C}" srcOrd="5" destOrd="0" presId="urn:microsoft.com/office/officeart/2005/8/layout/hierarchy2"/>
    <dgm:cxn modelId="{846D8053-C248-4FB6-8E0F-FB38AA383A06}" type="presParOf" srcId="{48F734A1-7704-4077-8792-3588E14C624C}" destId="{778668F4-2631-42EC-8EAA-17BBCB2C5407}" srcOrd="0" destOrd="0" presId="urn:microsoft.com/office/officeart/2005/8/layout/hierarchy2"/>
    <dgm:cxn modelId="{4069AFD1-E051-4134-9222-5F2E6DD9561E}" type="presParOf" srcId="{48F734A1-7704-4077-8792-3588E14C624C}" destId="{D9496117-0DBF-4233-99F1-6242E2AF174F}" srcOrd="1" destOrd="0" presId="urn:microsoft.com/office/officeart/2005/8/layout/hierarchy2"/>
    <dgm:cxn modelId="{434A62AF-6903-4F1E-B00E-C9FF0D783DA3}" type="presParOf" srcId="{58CDFE4F-BA5A-4200-B31C-5310C984604D}" destId="{F8CF1AC2-84F9-4AC5-9AAE-644121E9F16A}" srcOrd="4" destOrd="0" presId="urn:microsoft.com/office/officeart/2005/8/layout/hierarchy2"/>
    <dgm:cxn modelId="{0137DECD-8E2E-4F07-8EF3-A1D7DE7B04F3}" type="presParOf" srcId="{F8CF1AC2-84F9-4AC5-9AAE-644121E9F16A}" destId="{59154C27-F0C5-4B1C-8A9C-94E784B239FA}" srcOrd="0" destOrd="0" presId="urn:microsoft.com/office/officeart/2005/8/layout/hierarchy2"/>
    <dgm:cxn modelId="{DB950A17-D3BA-46AC-AEC6-1DF1501C4AF3}" type="presParOf" srcId="{58CDFE4F-BA5A-4200-B31C-5310C984604D}" destId="{D8FC2AED-EADB-4DD8-8271-99C2EEE4871A}" srcOrd="5" destOrd="0" presId="urn:microsoft.com/office/officeart/2005/8/layout/hierarchy2"/>
    <dgm:cxn modelId="{60AB7B6D-1235-4743-B9CA-629939BF98B0}" type="presParOf" srcId="{D8FC2AED-EADB-4DD8-8271-99C2EEE4871A}" destId="{1888E11F-1B3D-46B3-850E-D28EA5442E9C}" srcOrd="0" destOrd="0" presId="urn:microsoft.com/office/officeart/2005/8/layout/hierarchy2"/>
    <dgm:cxn modelId="{73423A2B-345C-4334-BD68-EE18B4DA2FD0}" type="presParOf" srcId="{D8FC2AED-EADB-4DD8-8271-99C2EEE4871A}" destId="{226C7DCC-C583-41E3-B67B-EB8F2C5D18A2}" srcOrd="1" destOrd="0" presId="urn:microsoft.com/office/officeart/2005/8/layout/hierarchy2"/>
    <dgm:cxn modelId="{A41D5432-83FF-4787-8DBE-81A357A10F74}" type="presParOf" srcId="{226C7DCC-C583-41E3-B67B-EB8F2C5D18A2}" destId="{F1B82497-B00E-4930-9DB2-B5EF43F36676}" srcOrd="0" destOrd="0" presId="urn:microsoft.com/office/officeart/2005/8/layout/hierarchy2"/>
    <dgm:cxn modelId="{63DBF2BA-8E2D-4AE4-BA82-5BDE4284B117}" type="presParOf" srcId="{F1B82497-B00E-4930-9DB2-B5EF43F36676}" destId="{22F8F68C-50B8-46E9-95A8-87C3D51C895A}" srcOrd="0" destOrd="0" presId="urn:microsoft.com/office/officeart/2005/8/layout/hierarchy2"/>
    <dgm:cxn modelId="{501B5EE6-2109-4571-A033-EE52E8714DAA}" type="presParOf" srcId="{226C7DCC-C583-41E3-B67B-EB8F2C5D18A2}" destId="{9F42563F-7A48-449B-9D6B-F03F06F21883}" srcOrd="1" destOrd="0" presId="urn:microsoft.com/office/officeart/2005/8/layout/hierarchy2"/>
    <dgm:cxn modelId="{D06A89D8-23C3-48DF-B12F-7730437359F7}" type="presParOf" srcId="{9F42563F-7A48-449B-9D6B-F03F06F21883}" destId="{EF34E230-F423-475A-B3BA-C9ED60B698E2}" srcOrd="0" destOrd="0" presId="urn:microsoft.com/office/officeart/2005/8/layout/hierarchy2"/>
    <dgm:cxn modelId="{C00FB807-3A07-4F30-87F7-F4AF6489EAAB}" type="presParOf" srcId="{9F42563F-7A48-449B-9D6B-F03F06F21883}" destId="{6AACECD3-5095-4B1D-AACF-FC9084A97217}" srcOrd="1" destOrd="0" presId="urn:microsoft.com/office/officeart/2005/8/layout/hierarchy2"/>
    <dgm:cxn modelId="{73F4646C-0F49-46DB-B52A-2F36569D8008}" type="presParOf" srcId="{226C7DCC-C583-41E3-B67B-EB8F2C5D18A2}" destId="{2BCE5F35-0F6F-438B-B09B-5EB69248CA41}" srcOrd="2" destOrd="0" presId="urn:microsoft.com/office/officeart/2005/8/layout/hierarchy2"/>
    <dgm:cxn modelId="{AFC1B5EB-7D2D-4738-B36C-675945239EFB}" type="presParOf" srcId="{2BCE5F35-0F6F-438B-B09B-5EB69248CA41}" destId="{B74EC9F8-499D-4A60-9F82-E43F0C541C29}" srcOrd="0" destOrd="0" presId="urn:microsoft.com/office/officeart/2005/8/layout/hierarchy2"/>
    <dgm:cxn modelId="{3AF317AB-E096-481F-A8A1-BAB727442564}" type="presParOf" srcId="{226C7DCC-C583-41E3-B67B-EB8F2C5D18A2}" destId="{CB63F2BF-18D3-4C0F-8A81-6DFBF6644FCE}" srcOrd="3" destOrd="0" presId="urn:microsoft.com/office/officeart/2005/8/layout/hierarchy2"/>
    <dgm:cxn modelId="{E39CF614-E737-4D31-907C-40DE23991793}" type="presParOf" srcId="{CB63F2BF-18D3-4C0F-8A81-6DFBF6644FCE}" destId="{0009CDCA-0533-4F06-BD85-3280E058EA8B}" srcOrd="0" destOrd="0" presId="urn:microsoft.com/office/officeart/2005/8/layout/hierarchy2"/>
    <dgm:cxn modelId="{5847093C-4322-4D2F-ACD6-85D0E733FCC0}" type="presParOf" srcId="{CB63F2BF-18D3-4C0F-8A81-6DFBF6644FCE}" destId="{CB70812D-C15D-4536-8AED-E19BAD2F1C13}" srcOrd="1" destOrd="0" presId="urn:microsoft.com/office/officeart/2005/8/layout/hierarchy2"/>
    <dgm:cxn modelId="{A7A80AF8-A438-4BEC-81B4-05994A07B29B}" type="presParOf" srcId="{226C7DCC-C583-41E3-B67B-EB8F2C5D18A2}" destId="{80F8D2C1-7458-425A-B147-29EB950BDEE1}" srcOrd="4" destOrd="0" presId="urn:microsoft.com/office/officeart/2005/8/layout/hierarchy2"/>
    <dgm:cxn modelId="{D34D9B22-28C4-4943-AA43-1F6968A5446E}" type="presParOf" srcId="{80F8D2C1-7458-425A-B147-29EB950BDEE1}" destId="{94EE45D8-1B50-4902-BB5D-F49BBD4E0A56}" srcOrd="0" destOrd="0" presId="urn:microsoft.com/office/officeart/2005/8/layout/hierarchy2"/>
    <dgm:cxn modelId="{3DC09E8B-7B89-4728-8C36-16BD3CC4DA62}" type="presParOf" srcId="{226C7DCC-C583-41E3-B67B-EB8F2C5D18A2}" destId="{C3DEED17-CA1A-4E91-9EFE-69775A9AEA27}" srcOrd="5" destOrd="0" presId="urn:microsoft.com/office/officeart/2005/8/layout/hierarchy2"/>
    <dgm:cxn modelId="{2F88623E-9E13-4586-8689-EED67172757C}" type="presParOf" srcId="{C3DEED17-CA1A-4E91-9EFE-69775A9AEA27}" destId="{E7091A7D-C8E6-42B9-B66D-74B6D3EEFF77}" srcOrd="0" destOrd="0" presId="urn:microsoft.com/office/officeart/2005/8/layout/hierarchy2"/>
    <dgm:cxn modelId="{033EDC0C-F7D9-48E9-9CE0-4F9C20892EF5}" type="presParOf" srcId="{C3DEED17-CA1A-4E91-9EFE-69775A9AEA27}" destId="{3E9D0735-10F5-44A3-BC1C-3BC35DCF4F24}" srcOrd="1" destOrd="0" presId="urn:microsoft.com/office/officeart/2005/8/layout/hierarchy2"/>
    <dgm:cxn modelId="{67115B2A-FD72-422B-9665-33B776B0815F}" type="presParOf" srcId="{226C7DCC-C583-41E3-B67B-EB8F2C5D18A2}" destId="{DEC5963B-A343-43FF-BB88-8A9BC5512ED3}" srcOrd="6" destOrd="0" presId="urn:microsoft.com/office/officeart/2005/8/layout/hierarchy2"/>
    <dgm:cxn modelId="{6A9C2B75-0AA5-4749-ABE0-7975E4E5F062}" type="presParOf" srcId="{DEC5963B-A343-43FF-BB88-8A9BC5512ED3}" destId="{3729774A-B7C4-497B-B2E4-4C659D734A71}" srcOrd="0" destOrd="0" presId="urn:microsoft.com/office/officeart/2005/8/layout/hierarchy2"/>
    <dgm:cxn modelId="{5882699C-D86E-428A-A607-84EB65E08095}" type="presParOf" srcId="{226C7DCC-C583-41E3-B67B-EB8F2C5D18A2}" destId="{33B0A66E-077C-4EEA-8D56-53CD32B0DFDA}" srcOrd="7" destOrd="0" presId="urn:microsoft.com/office/officeart/2005/8/layout/hierarchy2"/>
    <dgm:cxn modelId="{806324EE-D374-4E42-ABF9-E9151F5E1D8D}" type="presParOf" srcId="{33B0A66E-077C-4EEA-8D56-53CD32B0DFDA}" destId="{4E403BF2-BE98-4E67-8075-3EDFB8D3B2E6}" srcOrd="0" destOrd="0" presId="urn:microsoft.com/office/officeart/2005/8/layout/hierarchy2"/>
    <dgm:cxn modelId="{FF3B80FF-1A0F-428A-8E75-4A41FBCE9813}" type="presParOf" srcId="{33B0A66E-077C-4EEA-8D56-53CD32B0DFDA}" destId="{9925851B-D85E-4DE0-8444-74187615E977}" srcOrd="1" destOrd="0" presId="urn:microsoft.com/office/officeart/2005/8/layout/hierarchy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3786C88-5FAE-4DBE-A4D0-7DAD14BE0BB4}" type="doc">
      <dgm:prSet loTypeId="urn:microsoft.com/office/officeart/2005/8/layout/orgChart1" loCatId="hierarchy" qsTypeId="urn:microsoft.com/office/officeart/2005/8/quickstyle/simple1" qsCatId="simple" csTypeId="urn:microsoft.com/office/officeart/2005/8/colors/accent1_2" csCatId="accent1"/>
      <dgm:spPr/>
    </dgm:pt>
    <dgm:pt modelId="{CC4D5E2F-13B2-4E94-90B6-EEC36220BD4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bg1"/>
              </a:solidFill>
              <a:effectLst/>
              <a:latin typeface="Calibri" panose="020F0502020204030204" pitchFamily="34" charset="0"/>
            </a:rPr>
            <a:t>FIAT S.p.A.</a:t>
          </a:r>
          <a:endParaRPr kumimoji="0" lang="en-US" altLang="en-US" b="0" i="0" u="none" strike="noStrike" cap="none" normalizeH="0" baseline="0" dirty="0">
            <a:ln>
              <a:noFill/>
            </a:ln>
            <a:solidFill>
              <a:schemeClr val="bg1"/>
            </a:solidFill>
            <a:effectLst/>
            <a:latin typeface="Arial" panose="020B0604020202020204" pitchFamily="34" charset="0"/>
          </a:endParaRPr>
        </a:p>
      </dgm:t>
    </dgm:pt>
    <dgm:pt modelId="{95E12FEA-32AD-4C58-8155-3A35040AE8AF}" type="parTrans" cxnId="{E5A9979C-B254-46DA-8AC4-02D920071FEB}">
      <dgm:prSet/>
      <dgm:spPr/>
      <dgm:t>
        <a:bodyPr/>
        <a:lstStyle/>
        <a:p>
          <a:endParaRPr lang="it-IT"/>
        </a:p>
      </dgm:t>
    </dgm:pt>
    <dgm:pt modelId="{8EA22BDD-7B48-4F93-8F2A-4B3E3C4B3E07}" type="sibTrans" cxnId="{E5A9979C-B254-46DA-8AC4-02D920071FEB}">
      <dgm:prSet/>
      <dgm:spPr/>
      <dgm:t>
        <a:bodyPr/>
        <a:lstStyle/>
        <a:p>
          <a:endParaRPr lang="it-IT"/>
        </a:p>
      </dgm:t>
    </dgm:pt>
    <dgm:pt modelId="{FB45A840-56A2-4CAD-9A07-EC8A8B60060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a:ln>
                <a:noFill/>
              </a:ln>
              <a:solidFill>
                <a:schemeClr val="bg1"/>
              </a:solidFill>
              <a:effectLst/>
              <a:latin typeface="Calibri" panose="020F0502020204030204" pitchFamily="34" charset="0"/>
            </a:rPr>
            <a:t>FIAT </a:t>
          </a:r>
          <a:endParaRPr kumimoji="0" lang="en-US" altLang="en-US" b="1" i="0" u="none" strike="noStrike" cap="none" normalizeH="0" baseline="0">
            <a:ln>
              <a:noFill/>
            </a:ln>
            <a:solidFill>
              <a:schemeClr val="bg1"/>
            </a:solidFill>
            <a:effectLst/>
            <a:latin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a:ln>
                <a:noFill/>
              </a:ln>
              <a:solidFill>
                <a:schemeClr val="bg1"/>
              </a:solidFill>
              <a:effectLst/>
              <a:latin typeface="Calibri" panose="020F0502020204030204" pitchFamily="34" charset="0"/>
            </a:rPr>
            <a:t>AUTO S.p.A.</a:t>
          </a:r>
          <a:endParaRPr kumimoji="0" lang="en-US" altLang="en-US" b="1" i="0" u="none" strike="noStrike" cap="none" normalizeH="0" baseline="0">
            <a:ln>
              <a:noFill/>
            </a:ln>
            <a:solidFill>
              <a:schemeClr val="bg1"/>
            </a:solidFill>
            <a:effectLst/>
            <a:latin typeface="Arial" panose="020B0604020202020204" pitchFamily="34" charset="0"/>
          </a:endParaRPr>
        </a:p>
      </dgm:t>
    </dgm:pt>
    <dgm:pt modelId="{B482767E-F55C-4F90-8987-B19A3488A5B0}" type="parTrans" cxnId="{77E2CFCF-5FED-4B29-BD31-983A1CC37878}">
      <dgm:prSet/>
      <dgm:spPr/>
      <dgm:t>
        <a:bodyPr/>
        <a:lstStyle/>
        <a:p>
          <a:endParaRPr lang="it-IT"/>
        </a:p>
      </dgm:t>
    </dgm:pt>
    <dgm:pt modelId="{25835A18-64DD-4DEF-AEC6-3374A29CFACB}" type="sibTrans" cxnId="{77E2CFCF-5FED-4B29-BD31-983A1CC37878}">
      <dgm:prSet/>
      <dgm:spPr/>
      <dgm:t>
        <a:bodyPr/>
        <a:lstStyle/>
        <a:p>
          <a:endParaRPr lang="it-IT"/>
        </a:p>
      </dgm:t>
    </dgm:pt>
    <dgm:pt modelId="{CC379D15-A26E-4B99-90F5-3FB3C7D10CF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a:ln>
                <a:noFill/>
              </a:ln>
              <a:solidFill>
                <a:schemeClr val="bg1"/>
              </a:solidFill>
              <a:effectLst/>
              <a:latin typeface="Calibri" panose="020F0502020204030204" pitchFamily="34" charset="0"/>
            </a:rPr>
            <a:t>FIAT MACCHINE MEZZI PESANTI S.p.A.</a:t>
          </a:r>
          <a:endParaRPr kumimoji="0" lang="en-US" altLang="en-US" b="1" i="0" u="none" strike="noStrike" cap="none" normalizeH="0" baseline="0">
            <a:ln>
              <a:noFill/>
            </a:ln>
            <a:solidFill>
              <a:schemeClr val="bg1"/>
            </a:solidFill>
            <a:effectLst/>
            <a:latin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b="1" i="0" u="none" strike="noStrike" cap="none" normalizeH="0" baseline="0">
            <a:ln>
              <a:noFill/>
            </a:ln>
            <a:solidFill>
              <a:schemeClr val="bg1"/>
            </a:solidFill>
            <a:effectLst/>
            <a:latin typeface="Arial" panose="020B0604020202020204" pitchFamily="34" charset="0"/>
          </a:endParaRPr>
        </a:p>
      </dgm:t>
    </dgm:pt>
    <dgm:pt modelId="{289C3DE9-B023-4556-9D76-472642554811}" type="parTrans" cxnId="{3C4BD061-C49A-4258-9938-9E8E8A4C1F3F}">
      <dgm:prSet/>
      <dgm:spPr/>
      <dgm:t>
        <a:bodyPr/>
        <a:lstStyle/>
        <a:p>
          <a:endParaRPr lang="it-IT"/>
        </a:p>
      </dgm:t>
    </dgm:pt>
    <dgm:pt modelId="{375C045F-7B00-4E77-90E3-963B64366D71}" type="sibTrans" cxnId="{3C4BD061-C49A-4258-9938-9E8E8A4C1F3F}">
      <dgm:prSet/>
      <dgm:spPr/>
      <dgm:t>
        <a:bodyPr/>
        <a:lstStyle/>
        <a:p>
          <a:endParaRPr lang="it-IT"/>
        </a:p>
      </dgm:t>
    </dgm:pt>
    <dgm:pt modelId="{431FEC93-AB35-49C6-988B-0607083EBF8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a:ln>
                <a:noFill/>
              </a:ln>
              <a:solidFill>
                <a:schemeClr val="bg1"/>
              </a:solidFill>
              <a:effectLst/>
              <a:latin typeface="Calibri" panose="020F0502020204030204" pitchFamily="34" charset="0"/>
            </a:rPr>
            <a:t>FIAT MACCHINE AGRICOLE </a:t>
          </a:r>
          <a:endParaRPr kumimoji="0" lang="en-US" altLang="en-US" b="1" i="0" u="none" strike="noStrike" cap="none" normalizeH="0" baseline="0">
            <a:ln>
              <a:noFill/>
            </a:ln>
            <a:solidFill>
              <a:schemeClr val="bg1"/>
            </a:solidFill>
            <a:effectLst/>
            <a:latin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a:ln>
                <a:noFill/>
              </a:ln>
              <a:solidFill>
                <a:schemeClr val="bg1"/>
              </a:solidFill>
              <a:effectLst/>
              <a:latin typeface="Calibri" panose="020F0502020204030204" pitchFamily="34" charset="0"/>
            </a:rPr>
            <a:t>S.p.A.</a:t>
          </a:r>
          <a:endParaRPr kumimoji="0" lang="en-US" altLang="en-US" b="1" i="0" u="none" strike="noStrike" cap="none" normalizeH="0" baseline="0">
            <a:ln>
              <a:noFill/>
            </a:ln>
            <a:solidFill>
              <a:schemeClr val="bg1"/>
            </a:solidFill>
            <a:effectLst/>
            <a:latin typeface="Arial" panose="020B0604020202020204" pitchFamily="34" charset="0"/>
          </a:endParaRPr>
        </a:p>
      </dgm:t>
    </dgm:pt>
    <dgm:pt modelId="{49C95F8A-4B05-4C6E-9DED-0D0AC8B15FF2}" type="parTrans" cxnId="{486AF09B-37C8-492B-A835-655BD65BB39E}">
      <dgm:prSet/>
      <dgm:spPr/>
      <dgm:t>
        <a:bodyPr/>
        <a:lstStyle/>
        <a:p>
          <a:endParaRPr lang="it-IT"/>
        </a:p>
      </dgm:t>
    </dgm:pt>
    <dgm:pt modelId="{E44E048B-1A93-4FF9-A22D-F6813E001510}" type="sibTrans" cxnId="{486AF09B-37C8-492B-A835-655BD65BB39E}">
      <dgm:prSet/>
      <dgm:spPr/>
      <dgm:t>
        <a:bodyPr/>
        <a:lstStyle/>
        <a:p>
          <a:endParaRPr lang="it-IT"/>
        </a:p>
      </dgm:t>
    </dgm:pt>
    <dgm:pt modelId="{8DE5AE06-B6D4-4027-90ED-1258E1E37E46}">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a:ln>
                <a:noFill/>
              </a:ln>
              <a:solidFill>
                <a:schemeClr val="bg1"/>
              </a:solidFill>
              <a:effectLst/>
              <a:latin typeface="Calibri" panose="020F0502020204030204" pitchFamily="34" charset="0"/>
            </a:rPr>
            <a:t>FIAT </a:t>
          </a:r>
          <a:endParaRPr kumimoji="0" lang="en-US" altLang="en-US" b="1" i="0" u="none" strike="noStrike" cap="none" normalizeH="0" baseline="0">
            <a:ln>
              <a:noFill/>
            </a:ln>
            <a:solidFill>
              <a:schemeClr val="bg1"/>
            </a:solidFill>
            <a:effectLst/>
            <a:latin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b="1" i="0" u="none" strike="noStrike" cap="none" normalizeH="0" baseline="0">
              <a:ln>
                <a:noFill/>
              </a:ln>
              <a:solidFill>
                <a:schemeClr val="bg1"/>
              </a:solidFill>
              <a:effectLst/>
              <a:latin typeface="Calibri" panose="020F0502020204030204" pitchFamily="34" charset="0"/>
            </a:rPr>
            <a:t>Augusta S.p.A.</a:t>
          </a:r>
          <a:endParaRPr kumimoji="0" lang="en-US" altLang="en-US" b="1" i="0" u="none" strike="noStrike" cap="none" normalizeH="0" baseline="0">
            <a:ln>
              <a:noFill/>
            </a:ln>
            <a:solidFill>
              <a:schemeClr val="bg1"/>
            </a:solidFill>
            <a:effectLst/>
            <a:latin typeface="Arial" panose="020B0604020202020204" pitchFamily="34" charset="0"/>
          </a:endParaRPr>
        </a:p>
      </dgm:t>
    </dgm:pt>
    <dgm:pt modelId="{4AD38B8F-41FC-4312-9785-DE71F23137F0}" type="parTrans" cxnId="{E75D5A8F-4BA9-4DD9-A347-9204C61593A0}">
      <dgm:prSet/>
      <dgm:spPr/>
      <dgm:t>
        <a:bodyPr/>
        <a:lstStyle/>
        <a:p>
          <a:endParaRPr lang="it-IT"/>
        </a:p>
      </dgm:t>
    </dgm:pt>
    <dgm:pt modelId="{4C852187-3C17-458F-AE2E-1A7352958761}" type="sibTrans" cxnId="{E75D5A8F-4BA9-4DD9-A347-9204C61593A0}">
      <dgm:prSet/>
      <dgm:spPr/>
      <dgm:t>
        <a:bodyPr/>
        <a:lstStyle/>
        <a:p>
          <a:endParaRPr lang="it-IT"/>
        </a:p>
      </dgm:t>
    </dgm:pt>
    <dgm:pt modelId="{C5039730-6F4E-4B0B-AA73-1DDFA2102F91}" type="pres">
      <dgm:prSet presAssocID="{73786C88-5FAE-4DBE-A4D0-7DAD14BE0BB4}" presName="hierChild1" presStyleCnt="0">
        <dgm:presLayoutVars>
          <dgm:orgChart val="1"/>
          <dgm:chPref val="1"/>
          <dgm:dir/>
          <dgm:animOne val="branch"/>
          <dgm:animLvl val="lvl"/>
          <dgm:resizeHandles/>
        </dgm:presLayoutVars>
      </dgm:prSet>
      <dgm:spPr/>
    </dgm:pt>
    <dgm:pt modelId="{585F55B6-5DCC-4F2E-A7DB-F55E7F44A311}" type="pres">
      <dgm:prSet presAssocID="{CC4D5E2F-13B2-4E94-90B6-EEC36220BD41}" presName="hierRoot1" presStyleCnt="0">
        <dgm:presLayoutVars>
          <dgm:hierBranch/>
        </dgm:presLayoutVars>
      </dgm:prSet>
      <dgm:spPr/>
    </dgm:pt>
    <dgm:pt modelId="{9EF2F115-4490-4CEF-8641-97013B104907}" type="pres">
      <dgm:prSet presAssocID="{CC4D5E2F-13B2-4E94-90B6-EEC36220BD41}" presName="rootComposite1" presStyleCnt="0"/>
      <dgm:spPr/>
    </dgm:pt>
    <dgm:pt modelId="{44110D82-CA6A-46CA-9E70-ABA9A5022A5F}" type="pres">
      <dgm:prSet presAssocID="{CC4D5E2F-13B2-4E94-90B6-EEC36220BD41}" presName="rootText1" presStyleLbl="node0" presStyleIdx="0" presStyleCnt="1">
        <dgm:presLayoutVars>
          <dgm:chPref val="3"/>
        </dgm:presLayoutVars>
      </dgm:prSet>
      <dgm:spPr/>
    </dgm:pt>
    <dgm:pt modelId="{B2B767E8-11EC-408A-878F-86E77AF20533}" type="pres">
      <dgm:prSet presAssocID="{CC4D5E2F-13B2-4E94-90B6-EEC36220BD41}" presName="rootConnector1" presStyleLbl="node1" presStyleIdx="0" presStyleCnt="0"/>
      <dgm:spPr/>
    </dgm:pt>
    <dgm:pt modelId="{7EBF01C4-8DC8-456D-8E59-430787145D55}" type="pres">
      <dgm:prSet presAssocID="{CC4D5E2F-13B2-4E94-90B6-EEC36220BD41}" presName="hierChild2" presStyleCnt="0"/>
      <dgm:spPr/>
    </dgm:pt>
    <dgm:pt modelId="{AA85CB6B-0DE7-42CA-ADFB-7422D925B036}" type="pres">
      <dgm:prSet presAssocID="{B482767E-F55C-4F90-8987-B19A3488A5B0}" presName="Name35" presStyleLbl="parChTrans1D2" presStyleIdx="0" presStyleCnt="4"/>
      <dgm:spPr/>
    </dgm:pt>
    <dgm:pt modelId="{38BAA6AC-087B-4F28-BBCE-80DD0605F064}" type="pres">
      <dgm:prSet presAssocID="{FB45A840-56A2-4CAD-9A07-EC8A8B60060F}" presName="hierRoot2" presStyleCnt="0">
        <dgm:presLayoutVars>
          <dgm:hierBranch/>
        </dgm:presLayoutVars>
      </dgm:prSet>
      <dgm:spPr/>
    </dgm:pt>
    <dgm:pt modelId="{F45D7430-5BBB-49FC-8FA8-F377D23E5664}" type="pres">
      <dgm:prSet presAssocID="{FB45A840-56A2-4CAD-9A07-EC8A8B60060F}" presName="rootComposite" presStyleCnt="0"/>
      <dgm:spPr/>
    </dgm:pt>
    <dgm:pt modelId="{956D29DB-25E7-4191-87D0-38ABD46BEC30}" type="pres">
      <dgm:prSet presAssocID="{FB45A840-56A2-4CAD-9A07-EC8A8B60060F}" presName="rootText" presStyleLbl="node2" presStyleIdx="0" presStyleCnt="4">
        <dgm:presLayoutVars>
          <dgm:chPref val="3"/>
        </dgm:presLayoutVars>
      </dgm:prSet>
      <dgm:spPr/>
    </dgm:pt>
    <dgm:pt modelId="{0F2C90A9-A4EA-4C75-94FC-35232D7148D8}" type="pres">
      <dgm:prSet presAssocID="{FB45A840-56A2-4CAD-9A07-EC8A8B60060F}" presName="rootConnector" presStyleLbl="node2" presStyleIdx="0" presStyleCnt="4"/>
      <dgm:spPr/>
    </dgm:pt>
    <dgm:pt modelId="{CB26FAE0-2C51-47BD-96D6-DE00589F16D3}" type="pres">
      <dgm:prSet presAssocID="{FB45A840-56A2-4CAD-9A07-EC8A8B60060F}" presName="hierChild4" presStyleCnt="0"/>
      <dgm:spPr/>
    </dgm:pt>
    <dgm:pt modelId="{61B976AD-351A-4450-A9A9-754A63338CD0}" type="pres">
      <dgm:prSet presAssocID="{FB45A840-56A2-4CAD-9A07-EC8A8B60060F}" presName="hierChild5" presStyleCnt="0"/>
      <dgm:spPr/>
    </dgm:pt>
    <dgm:pt modelId="{E5B92F21-0104-4F04-89BF-0C74BB46A4FB}" type="pres">
      <dgm:prSet presAssocID="{289C3DE9-B023-4556-9D76-472642554811}" presName="Name35" presStyleLbl="parChTrans1D2" presStyleIdx="1" presStyleCnt="4"/>
      <dgm:spPr/>
    </dgm:pt>
    <dgm:pt modelId="{86CF04EA-B271-44B4-858D-1254C227C315}" type="pres">
      <dgm:prSet presAssocID="{CC379D15-A26E-4B99-90F5-3FB3C7D10CF9}" presName="hierRoot2" presStyleCnt="0">
        <dgm:presLayoutVars>
          <dgm:hierBranch/>
        </dgm:presLayoutVars>
      </dgm:prSet>
      <dgm:spPr/>
    </dgm:pt>
    <dgm:pt modelId="{FC94351A-2B3B-4B1D-9ED2-A61CFB315AF8}" type="pres">
      <dgm:prSet presAssocID="{CC379D15-A26E-4B99-90F5-3FB3C7D10CF9}" presName="rootComposite" presStyleCnt="0"/>
      <dgm:spPr/>
    </dgm:pt>
    <dgm:pt modelId="{D07CF036-1DEB-42DF-8017-802E669E8540}" type="pres">
      <dgm:prSet presAssocID="{CC379D15-A26E-4B99-90F5-3FB3C7D10CF9}" presName="rootText" presStyleLbl="node2" presStyleIdx="1" presStyleCnt="4">
        <dgm:presLayoutVars>
          <dgm:chPref val="3"/>
        </dgm:presLayoutVars>
      </dgm:prSet>
      <dgm:spPr/>
    </dgm:pt>
    <dgm:pt modelId="{34E7A536-C187-4A0A-BF74-CF5200563854}" type="pres">
      <dgm:prSet presAssocID="{CC379D15-A26E-4B99-90F5-3FB3C7D10CF9}" presName="rootConnector" presStyleLbl="node2" presStyleIdx="1" presStyleCnt="4"/>
      <dgm:spPr/>
    </dgm:pt>
    <dgm:pt modelId="{D54B976D-6FA3-477B-A938-B6B86E05D6A6}" type="pres">
      <dgm:prSet presAssocID="{CC379D15-A26E-4B99-90F5-3FB3C7D10CF9}" presName="hierChild4" presStyleCnt="0"/>
      <dgm:spPr/>
    </dgm:pt>
    <dgm:pt modelId="{65AC8984-A5E1-43F7-8C0A-2DA3C7080529}" type="pres">
      <dgm:prSet presAssocID="{CC379D15-A26E-4B99-90F5-3FB3C7D10CF9}" presName="hierChild5" presStyleCnt="0"/>
      <dgm:spPr/>
    </dgm:pt>
    <dgm:pt modelId="{B60A1053-7B6C-4218-9387-622AE06EC9D8}" type="pres">
      <dgm:prSet presAssocID="{49C95F8A-4B05-4C6E-9DED-0D0AC8B15FF2}" presName="Name35" presStyleLbl="parChTrans1D2" presStyleIdx="2" presStyleCnt="4"/>
      <dgm:spPr/>
    </dgm:pt>
    <dgm:pt modelId="{DB80C9EA-3FEF-40BA-9473-CFF078DE67A4}" type="pres">
      <dgm:prSet presAssocID="{431FEC93-AB35-49C6-988B-0607083EBF8F}" presName="hierRoot2" presStyleCnt="0">
        <dgm:presLayoutVars>
          <dgm:hierBranch/>
        </dgm:presLayoutVars>
      </dgm:prSet>
      <dgm:spPr/>
    </dgm:pt>
    <dgm:pt modelId="{AE0715EC-AF31-49E8-B1D4-F9542147539C}" type="pres">
      <dgm:prSet presAssocID="{431FEC93-AB35-49C6-988B-0607083EBF8F}" presName="rootComposite" presStyleCnt="0"/>
      <dgm:spPr/>
    </dgm:pt>
    <dgm:pt modelId="{3825883D-4FAB-4483-AF0E-E3A1F4AF1874}" type="pres">
      <dgm:prSet presAssocID="{431FEC93-AB35-49C6-988B-0607083EBF8F}" presName="rootText" presStyleLbl="node2" presStyleIdx="2" presStyleCnt="4">
        <dgm:presLayoutVars>
          <dgm:chPref val="3"/>
        </dgm:presLayoutVars>
      </dgm:prSet>
      <dgm:spPr/>
    </dgm:pt>
    <dgm:pt modelId="{A2791315-133B-4858-8BDF-3B009C3A3EDE}" type="pres">
      <dgm:prSet presAssocID="{431FEC93-AB35-49C6-988B-0607083EBF8F}" presName="rootConnector" presStyleLbl="node2" presStyleIdx="2" presStyleCnt="4"/>
      <dgm:spPr/>
    </dgm:pt>
    <dgm:pt modelId="{1A38DD2A-744B-41AE-A21A-622643E10FED}" type="pres">
      <dgm:prSet presAssocID="{431FEC93-AB35-49C6-988B-0607083EBF8F}" presName="hierChild4" presStyleCnt="0"/>
      <dgm:spPr/>
    </dgm:pt>
    <dgm:pt modelId="{268B48DD-E49A-4866-B84C-2B28AD59B315}" type="pres">
      <dgm:prSet presAssocID="{431FEC93-AB35-49C6-988B-0607083EBF8F}" presName="hierChild5" presStyleCnt="0"/>
      <dgm:spPr/>
    </dgm:pt>
    <dgm:pt modelId="{2F465E47-A7A0-4B7A-85FE-C2E7536A05D2}" type="pres">
      <dgm:prSet presAssocID="{4AD38B8F-41FC-4312-9785-DE71F23137F0}" presName="Name35" presStyleLbl="parChTrans1D2" presStyleIdx="3" presStyleCnt="4"/>
      <dgm:spPr/>
    </dgm:pt>
    <dgm:pt modelId="{F5369C39-C702-4828-AC86-89C20B02EFCB}" type="pres">
      <dgm:prSet presAssocID="{8DE5AE06-B6D4-4027-90ED-1258E1E37E46}" presName="hierRoot2" presStyleCnt="0">
        <dgm:presLayoutVars>
          <dgm:hierBranch/>
        </dgm:presLayoutVars>
      </dgm:prSet>
      <dgm:spPr/>
    </dgm:pt>
    <dgm:pt modelId="{DBC3FCD9-65B4-4C85-ACB9-F6BA44356E2E}" type="pres">
      <dgm:prSet presAssocID="{8DE5AE06-B6D4-4027-90ED-1258E1E37E46}" presName="rootComposite" presStyleCnt="0"/>
      <dgm:spPr/>
    </dgm:pt>
    <dgm:pt modelId="{489D94FD-4642-4D2B-8671-7A346FC48CF4}" type="pres">
      <dgm:prSet presAssocID="{8DE5AE06-B6D4-4027-90ED-1258E1E37E46}" presName="rootText" presStyleLbl="node2" presStyleIdx="3" presStyleCnt="4">
        <dgm:presLayoutVars>
          <dgm:chPref val="3"/>
        </dgm:presLayoutVars>
      </dgm:prSet>
      <dgm:spPr/>
    </dgm:pt>
    <dgm:pt modelId="{BB879AE8-C4C5-4589-8D81-EE2953B7800E}" type="pres">
      <dgm:prSet presAssocID="{8DE5AE06-B6D4-4027-90ED-1258E1E37E46}" presName="rootConnector" presStyleLbl="node2" presStyleIdx="3" presStyleCnt="4"/>
      <dgm:spPr/>
    </dgm:pt>
    <dgm:pt modelId="{BDBEACE3-8821-4446-8FD3-7068A97DA751}" type="pres">
      <dgm:prSet presAssocID="{8DE5AE06-B6D4-4027-90ED-1258E1E37E46}" presName="hierChild4" presStyleCnt="0"/>
      <dgm:spPr/>
    </dgm:pt>
    <dgm:pt modelId="{A1E63169-1F91-4F75-814A-A046B449CD77}" type="pres">
      <dgm:prSet presAssocID="{8DE5AE06-B6D4-4027-90ED-1258E1E37E46}" presName="hierChild5" presStyleCnt="0"/>
      <dgm:spPr/>
    </dgm:pt>
    <dgm:pt modelId="{F0BBE154-20BA-4159-9E34-865E9FDF4DDA}" type="pres">
      <dgm:prSet presAssocID="{CC4D5E2F-13B2-4E94-90B6-EEC36220BD41}" presName="hierChild3" presStyleCnt="0"/>
      <dgm:spPr/>
    </dgm:pt>
  </dgm:ptLst>
  <dgm:cxnLst>
    <dgm:cxn modelId="{B2C8ED05-4A6B-4510-B59B-9B37A60C7BB4}" type="presOf" srcId="{FB45A840-56A2-4CAD-9A07-EC8A8B60060F}" destId="{956D29DB-25E7-4191-87D0-38ABD46BEC30}" srcOrd="0" destOrd="0" presId="urn:microsoft.com/office/officeart/2005/8/layout/orgChart1"/>
    <dgm:cxn modelId="{02ACA10C-D073-422B-9628-8A5B877CE8F5}" type="presOf" srcId="{B482767E-F55C-4F90-8987-B19A3488A5B0}" destId="{AA85CB6B-0DE7-42CA-ADFB-7422D925B036}" srcOrd="0" destOrd="0" presId="urn:microsoft.com/office/officeart/2005/8/layout/orgChart1"/>
    <dgm:cxn modelId="{BAA2EA10-4091-4FFC-9FAF-A2C6150B1A44}" type="presOf" srcId="{289C3DE9-B023-4556-9D76-472642554811}" destId="{E5B92F21-0104-4F04-89BF-0C74BB46A4FB}" srcOrd="0" destOrd="0" presId="urn:microsoft.com/office/officeart/2005/8/layout/orgChart1"/>
    <dgm:cxn modelId="{3C4BD061-C49A-4258-9938-9E8E8A4C1F3F}" srcId="{CC4D5E2F-13B2-4E94-90B6-EEC36220BD41}" destId="{CC379D15-A26E-4B99-90F5-3FB3C7D10CF9}" srcOrd="1" destOrd="0" parTransId="{289C3DE9-B023-4556-9D76-472642554811}" sibTransId="{375C045F-7B00-4E77-90E3-963B64366D71}"/>
    <dgm:cxn modelId="{18EB9A44-CE2C-4DAF-AD07-2740DDEB8479}" type="presOf" srcId="{73786C88-5FAE-4DBE-A4D0-7DAD14BE0BB4}" destId="{C5039730-6F4E-4B0B-AA73-1DDFA2102F91}" srcOrd="0" destOrd="0" presId="urn:microsoft.com/office/officeart/2005/8/layout/orgChart1"/>
    <dgm:cxn modelId="{FB33B945-A026-464F-8D54-5716CAA835D3}" type="presOf" srcId="{CC379D15-A26E-4B99-90F5-3FB3C7D10CF9}" destId="{D07CF036-1DEB-42DF-8017-802E669E8540}" srcOrd="0" destOrd="0" presId="urn:microsoft.com/office/officeart/2005/8/layout/orgChart1"/>
    <dgm:cxn modelId="{615F9847-DF76-4DA8-9BBC-8AE9F3F60DAB}" type="presOf" srcId="{8DE5AE06-B6D4-4027-90ED-1258E1E37E46}" destId="{BB879AE8-C4C5-4589-8D81-EE2953B7800E}" srcOrd="1" destOrd="0" presId="urn:microsoft.com/office/officeart/2005/8/layout/orgChart1"/>
    <dgm:cxn modelId="{6A8E0449-921D-4D60-88B0-BBB271336F06}" type="presOf" srcId="{49C95F8A-4B05-4C6E-9DED-0D0AC8B15FF2}" destId="{B60A1053-7B6C-4218-9387-622AE06EC9D8}" srcOrd="0" destOrd="0" presId="urn:microsoft.com/office/officeart/2005/8/layout/orgChart1"/>
    <dgm:cxn modelId="{806F8C88-9032-4123-81E3-506C4171EE67}" type="presOf" srcId="{CC4D5E2F-13B2-4E94-90B6-EEC36220BD41}" destId="{B2B767E8-11EC-408A-878F-86E77AF20533}" srcOrd="1" destOrd="0" presId="urn:microsoft.com/office/officeart/2005/8/layout/orgChart1"/>
    <dgm:cxn modelId="{E75D5A8F-4BA9-4DD9-A347-9204C61593A0}" srcId="{CC4D5E2F-13B2-4E94-90B6-EEC36220BD41}" destId="{8DE5AE06-B6D4-4027-90ED-1258E1E37E46}" srcOrd="3" destOrd="0" parTransId="{4AD38B8F-41FC-4312-9785-DE71F23137F0}" sibTransId="{4C852187-3C17-458F-AE2E-1A7352958761}"/>
    <dgm:cxn modelId="{929FAF98-2F9F-4C14-8D64-334D54546A93}" type="presOf" srcId="{FB45A840-56A2-4CAD-9A07-EC8A8B60060F}" destId="{0F2C90A9-A4EA-4C75-94FC-35232D7148D8}" srcOrd="1" destOrd="0" presId="urn:microsoft.com/office/officeart/2005/8/layout/orgChart1"/>
    <dgm:cxn modelId="{2B85BA9A-1855-49BA-9CCE-5806CFEB01C3}" type="presOf" srcId="{CC379D15-A26E-4B99-90F5-3FB3C7D10CF9}" destId="{34E7A536-C187-4A0A-BF74-CF5200563854}" srcOrd="1" destOrd="0" presId="urn:microsoft.com/office/officeart/2005/8/layout/orgChart1"/>
    <dgm:cxn modelId="{486AF09B-37C8-492B-A835-655BD65BB39E}" srcId="{CC4D5E2F-13B2-4E94-90B6-EEC36220BD41}" destId="{431FEC93-AB35-49C6-988B-0607083EBF8F}" srcOrd="2" destOrd="0" parTransId="{49C95F8A-4B05-4C6E-9DED-0D0AC8B15FF2}" sibTransId="{E44E048B-1A93-4FF9-A22D-F6813E001510}"/>
    <dgm:cxn modelId="{E5A9979C-B254-46DA-8AC4-02D920071FEB}" srcId="{73786C88-5FAE-4DBE-A4D0-7DAD14BE0BB4}" destId="{CC4D5E2F-13B2-4E94-90B6-EEC36220BD41}" srcOrd="0" destOrd="0" parTransId="{95E12FEA-32AD-4C58-8155-3A35040AE8AF}" sibTransId="{8EA22BDD-7B48-4F93-8F2A-4B3E3C4B3E07}"/>
    <dgm:cxn modelId="{3CA8EBC7-BDD5-4ECA-B455-3E9901E48769}" type="presOf" srcId="{431FEC93-AB35-49C6-988B-0607083EBF8F}" destId="{3825883D-4FAB-4483-AF0E-E3A1F4AF1874}" srcOrd="0" destOrd="0" presId="urn:microsoft.com/office/officeart/2005/8/layout/orgChart1"/>
    <dgm:cxn modelId="{6A2B2BCF-4CCF-4477-8F63-C46764D8C78C}" type="presOf" srcId="{4AD38B8F-41FC-4312-9785-DE71F23137F0}" destId="{2F465E47-A7A0-4B7A-85FE-C2E7536A05D2}" srcOrd="0" destOrd="0" presId="urn:microsoft.com/office/officeart/2005/8/layout/orgChart1"/>
    <dgm:cxn modelId="{77E2CFCF-5FED-4B29-BD31-983A1CC37878}" srcId="{CC4D5E2F-13B2-4E94-90B6-EEC36220BD41}" destId="{FB45A840-56A2-4CAD-9A07-EC8A8B60060F}" srcOrd="0" destOrd="0" parTransId="{B482767E-F55C-4F90-8987-B19A3488A5B0}" sibTransId="{25835A18-64DD-4DEF-AEC6-3374A29CFACB}"/>
    <dgm:cxn modelId="{73E8E2D8-9A5C-4BD0-950F-161831DFDB9A}" type="presOf" srcId="{8DE5AE06-B6D4-4027-90ED-1258E1E37E46}" destId="{489D94FD-4642-4D2B-8671-7A346FC48CF4}" srcOrd="0" destOrd="0" presId="urn:microsoft.com/office/officeart/2005/8/layout/orgChart1"/>
    <dgm:cxn modelId="{416CD3EE-3D46-403B-9E49-012EF96EBD9E}" type="presOf" srcId="{CC4D5E2F-13B2-4E94-90B6-EEC36220BD41}" destId="{44110D82-CA6A-46CA-9E70-ABA9A5022A5F}" srcOrd="0" destOrd="0" presId="urn:microsoft.com/office/officeart/2005/8/layout/orgChart1"/>
    <dgm:cxn modelId="{59F141FD-7F5A-4449-BC32-F9E095C3CF07}" type="presOf" srcId="{431FEC93-AB35-49C6-988B-0607083EBF8F}" destId="{A2791315-133B-4858-8BDF-3B009C3A3EDE}" srcOrd="1" destOrd="0" presId="urn:microsoft.com/office/officeart/2005/8/layout/orgChart1"/>
    <dgm:cxn modelId="{1E2376D3-B646-4843-8214-7BB9F4613873}" type="presParOf" srcId="{C5039730-6F4E-4B0B-AA73-1DDFA2102F91}" destId="{585F55B6-5DCC-4F2E-A7DB-F55E7F44A311}" srcOrd="0" destOrd="0" presId="urn:microsoft.com/office/officeart/2005/8/layout/orgChart1"/>
    <dgm:cxn modelId="{E089F3DC-0E27-4C7F-89DE-51FF09E1B07E}" type="presParOf" srcId="{585F55B6-5DCC-4F2E-A7DB-F55E7F44A311}" destId="{9EF2F115-4490-4CEF-8641-97013B104907}" srcOrd="0" destOrd="0" presId="urn:microsoft.com/office/officeart/2005/8/layout/orgChart1"/>
    <dgm:cxn modelId="{328CE545-2ECE-4E44-995E-8666EAEC75FA}" type="presParOf" srcId="{9EF2F115-4490-4CEF-8641-97013B104907}" destId="{44110D82-CA6A-46CA-9E70-ABA9A5022A5F}" srcOrd="0" destOrd="0" presId="urn:microsoft.com/office/officeart/2005/8/layout/orgChart1"/>
    <dgm:cxn modelId="{5816002D-7F4B-4E77-96BA-574E5ACF8EF0}" type="presParOf" srcId="{9EF2F115-4490-4CEF-8641-97013B104907}" destId="{B2B767E8-11EC-408A-878F-86E77AF20533}" srcOrd="1" destOrd="0" presId="urn:microsoft.com/office/officeart/2005/8/layout/orgChart1"/>
    <dgm:cxn modelId="{22565CE0-78E0-4FCD-B135-F863FFE38E18}" type="presParOf" srcId="{585F55B6-5DCC-4F2E-A7DB-F55E7F44A311}" destId="{7EBF01C4-8DC8-456D-8E59-430787145D55}" srcOrd="1" destOrd="0" presId="urn:microsoft.com/office/officeart/2005/8/layout/orgChart1"/>
    <dgm:cxn modelId="{FBA7A714-B0CA-416A-936C-DF0AA38CDCA5}" type="presParOf" srcId="{7EBF01C4-8DC8-456D-8E59-430787145D55}" destId="{AA85CB6B-0DE7-42CA-ADFB-7422D925B036}" srcOrd="0" destOrd="0" presId="urn:microsoft.com/office/officeart/2005/8/layout/orgChart1"/>
    <dgm:cxn modelId="{9E1A8FBD-5680-4CE5-933F-8B6B3CA7389D}" type="presParOf" srcId="{7EBF01C4-8DC8-456D-8E59-430787145D55}" destId="{38BAA6AC-087B-4F28-BBCE-80DD0605F064}" srcOrd="1" destOrd="0" presId="urn:microsoft.com/office/officeart/2005/8/layout/orgChart1"/>
    <dgm:cxn modelId="{8C1FE40C-6EDD-423A-BD30-E326885E7396}" type="presParOf" srcId="{38BAA6AC-087B-4F28-BBCE-80DD0605F064}" destId="{F45D7430-5BBB-49FC-8FA8-F377D23E5664}" srcOrd="0" destOrd="0" presId="urn:microsoft.com/office/officeart/2005/8/layout/orgChart1"/>
    <dgm:cxn modelId="{A7E78E98-C9D1-4362-A797-4E0BC04FF281}" type="presParOf" srcId="{F45D7430-5BBB-49FC-8FA8-F377D23E5664}" destId="{956D29DB-25E7-4191-87D0-38ABD46BEC30}" srcOrd="0" destOrd="0" presId="urn:microsoft.com/office/officeart/2005/8/layout/orgChart1"/>
    <dgm:cxn modelId="{0DF9656D-BA95-44E9-8E66-78822A60643F}" type="presParOf" srcId="{F45D7430-5BBB-49FC-8FA8-F377D23E5664}" destId="{0F2C90A9-A4EA-4C75-94FC-35232D7148D8}" srcOrd="1" destOrd="0" presId="urn:microsoft.com/office/officeart/2005/8/layout/orgChart1"/>
    <dgm:cxn modelId="{37E061AA-280C-4E2E-BE32-64C80A817FE1}" type="presParOf" srcId="{38BAA6AC-087B-4F28-BBCE-80DD0605F064}" destId="{CB26FAE0-2C51-47BD-96D6-DE00589F16D3}" srcOrd="1" destOrd="0" presId="urn:microsoft.com/office/officeart/2005/8/layout/orgChart1"/>
    <dgm:cxn modelId="{6D5A51C2-506A-4794-B902-74D6DE93C206}" type="presParOf" srcId="{38BAA6AC-087B-4F28-BBCE-80DD0605F064}" destId="{61B976AD-351A-4450-A9A9-754A63338CD0}" srcOrd="2" destOrd="0" presId="urn:microsoft.com/office/officeart/2005/8/layout/orgChart1"/>
    <dgm:cxn modelId="{866B8E02-0912-4510-A719-305FDED3F8FA}" type="presParOf" srcId="{7EBF01C4-8DC8-456D-8E59-430787145D55}" destId="{E5B92F21-0104-4F04-89BF-0C74BB46A4FB}" srcOrd="2" destOrd="0" presId="urn:microsoft.com/office/officeart/2005/8/layout/orgChart1"/>
    <dgm:cxn modelId="{BEADBB53-CD9C-4FB3-A5EE-2BC14A0202F8}" type="presParOf" srcId="{7EBF01C4-8DC8-456D-8E59-430787145D55}" destId="{86CF04EA-B271-44B4-858D-1254C227C315}" srcOrd="3" destOrd="0" presId="urn:microsoft.com/office/officeart/2005/8/layout/orgChart1"/>
    <dgm:cxn modelId="{544411C7-CF3C-452F-B15E-06C0E2D60DA3}" type="presParOf" srcId="{86CF04EA-B271-44B4-858D-1254C227C315}" destId="{FC94351A-2B3B-4B1D-9ED2-A61CFB315AF8}" srcOrd="0" destOrd="0" presId="urn:microsoft.com/office/officeart/2005/8/layout/orgChart1"/>
    <dgm:cxn modelId="{B736FD1E-2217-40A0-BD34-8BC4D7097430}" type="presParOf" srcId="{FC94351A-2B3B-4B1D-9ED2-A61CFB315AF8}" destId="{D07CF036-1DEB-42DF-8017-802E669E8540}" srcOrd="0" destOrd="0" presId="urn:microsoft.com/office/officeart/2005/8/layout/orgChart1"/>
    <dgm:cxn modelId="{EB69FBAF-0458-4F73-ABE7-63217EAAC3A9}" type="presParOf" srcId="{FC94351A-2B3B-4B1D-9ED2-A61CFB315AF8}" destId="{34E7A536-C187-4A0A-BF74-CF5200563854}" srcOrd="1" destOrd="0" presId="urn:microsoft.com/office/officeart/2005/8/layout/orgChart1"/>
    <dgm:cxn modelId="{1F90E0D9-4DA4-45CA-A4E2-82D009FD507D}" type="presParOf" srcId="{86CF04EA-B271-44B4-858D-1254C227C315}" destId="{D54B976D-6FA3-477B-A938-B6B86E05D6A6}" srcOrd="1" destOrd="0" presId="urn:microsoft.com/office/officeart/2005/8/layout/orgChart1"/>
    <dgm:cxn modelId="{F521852D-5254-4361-8E6A-9CEE82746717}" type="presParOf" srcId="{86CF04EA-B271-44B4-858D-1254C227C315}" destId="{65AC8984-A5E1-43F7-8C0A-2DA3C7080529}" srcOrd="2" destOrd="0" presId="urn:microsoft.com/office/officeart/2005/8/layout/orgChart1"/>
    <dgm:cxn modelId="{383F17E5-323A-4295-943B-82A6B3888B1D}" type="presParOf" srcId="{7EBF01C4-8DC8-456D-8E59-430787145D55}" destId="{B60A1053-7B6C-4218-9387-622AE06EC9D8}" srcOrd="4" destOrd="0" presId="urn:microsoft.com/office/officeart/2005/8/layout/orgChart1"/>
    <dgm:cxn modelId="{F79C8756-2C0A-4643-8499-71B54DEC9D3F}" type="presParOf" srcId="{7EBF01C4-8DC8-456D-8E59-430787145D55}" destId="{DB80C9EA-3FEF-40BA-9473-CFF078DE67A4}" srcOrd="5" destOrd="0" presId="urn:microsoft.com/office/officeart/2005/8/layout/orgChart1"/>
    <dgm:cxn modelId="{F3673093-F59D-4751-AE35-51C023CDE603}" type="presParOf" srcId="{DB80C9EA-3FEF-40BA-9473-CFF078DE67A4}" destId="{AE0715EC-AF31-49E8-B1D4-F9542147539C}" srcOrd="0" destOrd="0" presId="urn:microsoft.com/office/officeart/2005/8/layout/orgChart1"/>
    <dgm:cxn modelId="{D4367917-5A4C-4B56-96F1-3835C3490F9A}" type="presParOf" srcId="{AE0715EC-AF31-49E8-B1D4-F9542147539C}" destId="{3825883D-4FAB-4483-AF0E-E3A1F4AF1874}" srcOrd="0" destOrd="0" presId="urn:microsoft.com/office/officeart/2005/8/layout/orgChart1"/>
    <dgm:cxn modelId="{CE3FEBC6-B2A1-4B55-ACC2-B125B5521362}" type="presParOf" srcId="{AE0715EC-AF31-49E8-B1D4-F9542147539C}" destId="{A2791315-133B-4858-8BDF-3B009C3A3EDE}" srcOrd="1" destOrd="0" presId="urn:microsoft.com/office/officeart/2005/8/layout/orgChart1"/>
    <dgm:cxn modelId="{DE681533-E9A2-4A71-8351-9DFDC379C558}" type="presParOf" srcId="{DB80C9EA-3FEF-40BA-9473-CFF078DE67A4}" destId="{1A38DD2A-744B-41AE-A21A-622643E10FED}" srcOrd="1" destOrd="0" presId="urn:microsoft.com/office/officeart/2005/8/layout/orgChart1"/>
    <dgm:cxn modelId="{310E44BE-60BD-44F4-B991-ADC89878D9E6}" type="presParOf" srcId="{DB80C9EA-3FEF-40BA-9473-CFF078DE67A4}" destId="{268B48DD-E49A-4866-B84C-2B28AD59B315}" srcOrd="2" destOrd="0" presId="urn:microsoft.com/office/officeart/2005/8/layout/orgChart1"/>
    <dgm:cxn modelId="{81876423-E7A9-4D67-B0CB-CC9F7DD7B53A}" type="presParOf" srcId="{7EBF01C4-8DC8-456D-8E59-430787145D55}" destId="{2F465E47-A7A0-4B7A-85FE-C2E7536A05D2}" srcOrd="6" destOrd="0" presId="urn:microsoft.com/office/officeart/2005/8/layout/orgChart1"/>
    <dgm:cxn modelId="{5617ED97-5197-4C33-87DA-1A9E1CE8E555}" type="presParOf" srcId="{7EBF01C4-8DC8-456D-8E59-430787145D55}" destId="{F5369C39-C702-4828-AC86-89C20B02EFCB}" srcOrd="7" destOrd="0" presId="urn:microsoft.com/office/officeart/2005/8/layout/orgChart1"/>
    <dgm:cxn modelId="{0DD45C9E-1497-4D84-9D32-9EA6FAA7530F}" type="presParOf" srcId="{F5369C39-C702-4828-AC86-89C20B02EFCB}" destId="{DBC3FCD9-65B4-4C85-ACB9-F6BA44356E2E}" srcOrd="0" destOrd="0" presId="urn:microsoft.com/office/officeart/2005/8/layout/orgChart1"/>
    <dgm:cxn modelId="{D3717BF7-B3B0-440F-A6C6-3B8A23D556A8}" type="presParOf" srcId="{DBC3FCD9-65B4-4C85-ACB9-F6BA44356E2E}" destId="{489D94FD-4642-4D2B-8671-7A346FC48CF4}" srcOrd="0" destOrd="0" presId="urn:microsoft.com/office/officeart/2005/8/layout/orgChart1"/>
    <dgm:cxn modelId="{22823FA2-9D2C-41D6-8B89-D9BD80F3912E}" type="presParOf" srcId="{DBC3FCD9-65B4-4C85-ACB9-F6BA44356E2E}" destId="{BB879AE8-C4C5-4589-8D81-EE2953B7800E}" srcOrd="1" destOrd="0" presId="urn:microsoft.com/office/officeart/2005/8/layout/orgChart1"/>
    <dgm:cxn modelId="{48FB013C-BE47-47DA-89DB-082542C2D1C2}" type="presParOf" srcId="{F5369C39-C702-4828-AC86-89C20B02EFCB}" destId="{BDBEACE3-8821-4446-8FD3-7068A97DA751}" srcOrd="1" destOrd="0" presId="urn:microsoft.com/office/officeart/2005/8/layout/orgChart1"/>
    <dgm:cxn modelId="{708B1CBB-AF0A-4D4E-8B39-517ED196DE8C}" type="presParOf" srcId="{F5369C39-C702-4828-AC86-89C20B02EFCB}" destId="{A1E63169-1F91-4F75-814A-A046B449CD77}" srcOrd="2" destOrd="0" presId="urn:microsoft.com/office/officeart/2005/8/layout/orgChart1"/>
    <dgm:cxn modelId="{DC7A24AC-1E4A-4E15-8C2D-886B2D1ACAFC}" type="presParOf" srcId="{585F55B6-5DCC-4F2E-A7DB-F55E7F44A311}" destId="{F0BBE154-20BA-4159-9E34-865E9FDF4DDA}"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9393D1E-CA53-433B-B001-7C12B733F9EB}"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it-IT"/>
        </a:p>
      </dgm:t>
    </dgm:pt>
    <dgm:pt modelId="{616F365A-B3E8-4F47-A6CC-4E0BFC08AB45}">
      <dgm:prSet phldrT="[Testo]"/>
      <dgm:spPr>
        <a:solidFill>
          <a:srgbClr val="92D050"/>
        </a:solidFill>
      </dgm:spPr>
      <dgm:t>
        <a:bodyPr/>
        <a:lstStyle/>
        <a:p>
          <a:r>
            <a:rPr lang="it-IT" dirty="0">
              <a:solidFill>
                <a:schemeClr val="tx1"/>
              </a:solidFill>
            </a:rPr>
            <a:t>Ambiente</a:t>
          </a:r>
        </a:p>
      </dgm:t>
    </dgm:pt>
    <dgm:pt modelId="{5A7DCE21-115E-4B28-998A-9A3C2CE1C6C4}" type="parTrans" cxnId="{DB6E1CEA-3C27-4897-8C0F-F665443DCAFE}">
      <dgm:prSet/>
      <dgm:spPr/>
      <dgm:t>
        <a:bodyPr/>
        <a:lstStyle/>
        <a:p>
          <a:endParaRPr lang="it-IT"/>
        </a:p>
      </dgm:t>
    </dgm:pt>
    <dgm:pt modelId="{2709C903-F998-45DA-BBE7-52DFFEBAC895}" type="sibTrans" cxnId="{DB6E1CEA-3C27-4897-8C0F-F665443DCAFE}">
      <dgm:prSet/>
      <dgm:spPr>
        <a:ln w="63500"/>
      </dgm:spPr>
      <dgm:t>
        <a:bodyPr/>
        <a:lstStyle/>
        <a:p>
          <a:endParaRPr lang="it-IT"/>
        </a:p>
      </dgm:t>
    </dgm:pt>
    <dgm:pt modelId="{EBC0955E-57E3-4BFB-A501-8CD77FCD2008}">
      <dgm:prSet phldrT="[Testo]"/>
      <dgm:spPr>
        <a:solidFill>
          <a:srgbClr val="92D050"/>
        </a:solidFill>
      </dgm:spPr>
      <dgm:t>
        <a:bodyPr/>
        <a:lstStyle/>
        <a:p>
          <a:r>
            <a:rPr lang="it-IT" dirty="0">
              <a:solidFill>
                <a:schemeClr val="tx1"/>
              </a:solidFill>
            </a:rPr>
            <a:t>Azienda</a:t>
          </a:r>
        </a:p>
      </dgm:t>
    </dgm:pt>
    <dgm:pt modelId="{2CD32CFE-586F-4040-9303-FBB94C8B0F2C}" type="parTrans" cxnId="{A0713317-0A60-4088-8BF0-ECC67F2E72D0}">
      <dgm:prSet/>
      <dgm:spPr/>
      <dgm:t>
        <a:bodyPr/>
        <a:lstStyle/>
        <a:p>
          <a:endParaRPr lang="it-IT"/>
        </a:p>
      </dgm:t>
    </dgm:pt>
    <dgm:pt modelId="{83010F50-8741-4FB8-A3D5-FF864C8AF3BE}" type="sibTrans" cxnId="{A0713317-0A60-4088-8BF0-ECC67F2E72D0}">
      <dgm:prSet/>
      <dgm:spPr>
        <a:ln w="63500"/>
      </dgm:spPr>
      <dgm:t>
        <a:bodyPr/>
        <a:lstStyle/>
        <a:p>
          <a:endParaRPr lang="it-IT"/>
        </a:p>
      </dgm:t>
    </dgm:pt>
    <dgm:pt modelId="{0A463B46-4E34-4EAA-8491-8F7155C887C6}" type="pres">
      <dgm:prSet presAssocID="{C9393D1E-CA53-433B-B001-7C12B733F9EB}" presName="cycle" presStyleCnt="0">
        <dgm:presLayoutVars>
          <dgm:dir/>
          <dgm:resizeHandles val="exact"/>
        </dgm:presLayoutVars>
      </dgm:prSet>
      <dgm:spPr/>
    </dgm:pt>
    <dgm:pt modelId="{92636B84-5AE9-407A-9B74-4BE31E63CA03}" type="pres">
      <dgm:prSet presAssocID="{616F365A-B3E8-4F47-A6CC-4E0BFC08AB45}" presName="node" presStyleLbl="node1" presStyleIdx="0" presStyleCnt="2">
        <dgm:presLayoutVars>
          <dgm:bulletEnabled val="1"/>
        </dgm:presLayoutVars>
      </dgm:prSet>
      <dgm:spPr/>
    </dgm:pt>
    <dgm:pt modelId="{290412A4-17CC-4AAD-91C4-27359287A6B9}" type="pres">
      <dgm:prSet presAssocID="{616F365A-B3E8-4F47-A6CC-4E0BFC08AB45}" presName="spNode" presStyleCnt="0"/>
      <dgm:spPr/>
    </dgm:pt>
    <dgm:pt modelId="{C531626D-C44D-4A27-A3DB-C7B8CBB4D868}" type="pres">
      <dgm:prSet presAssocID="{2709C903-F998-45DA-BBE7-52DFFEBAC895}" presName="sibTrans" presStyleLbl="sibTrans1D1" presStyleIdx="0" presStyleCnt="2"/>
      <dgm:spPr/>
    </dgm:pt>
    <dgm:pt modelId="{C83DAA6E-6BCC-4079-A2D8-E38C2FAAF9AA}" type="pres">
      <dgm:prSet presAssocID="{EBC0955E-57E3-4BFB-A501-8CD77FCD2008}" presName="node" presStyleLbl="node1" presStyleIdx="1" presStyleCnt="2">
        <dgm:presLayoutVars>
          <dgm:bulletEnabled val="1"/>
        </dgm:presLayoutVars>
      </dgm:prSet>
      <dgm:spPr/>
    </dgm:pt>
    <dgm:pt modelId="{49D5A047-1A5D-4303-8D98-E50F401A0E82}" type="pres">
      <dgm:prSet presAssocID="{EBC0955E-57E3-4BFB-A501-8CD77FCD2008}" presName="spNode" presStyleCnt="0"/>
      <dgm:spPr/>
    </dgm:pt>
    <dgm:pt modelId="{85605F50-DEFA-4BCE-A489-DB767941573A}" type="pres">
      <dgm:prSet presAssocID="{83010F50-8741-4FB8-A3D5-FF864C8AF3BE}" presName="sibTrans" presStyleLbl="sibTrans1D1" presStyleIdx="1" presStyleCnt="2"/>
      <dgm:spPr/>
    </dgm:pt>
  </dgm:ptLst>
  <dgm:cxnLst>
    <dgm:cxn modelId="{A0713317-0A60-4088-8BF0-ECC67F2E72D0}" srcId="{C9393D1E-CA53-433B-B001-7C12B733F9EB}" destId="{EBC0955E-57E3-4BFB-A501-8CD77FCD2008}" srcOrd="1" destOrd="0" parTransId="{2CD32CFE-586F-4040-9303-FBB94C8B0F2C}" sibTransId="{83010F50-8741-4FB8-A3D5-FF864C8AF3BE}"/>
    <dgm:cxn modelId="{83E09218-FD52-455A-81AA-A823FAF2DAB0}" type="presOf" srcId="{83010F50-8741-4FB8-A3D5-FF864C8AF3BE}" destId="{85605F50-DEFA-4BCE-A489-DB767941573A}" srcOrd="0" destOrd="0" presId="urn:microsoft.com/office/officeart/2005/8/layout/cycle5"/>
    <dgm:cxn modelId="{85E62346-B22A-4AA4-9D0A-197D3088BF98}" type="presOf" srcId="{2709C903-F998-45DA-BBE7-52DFFEBAC895}" destId="{C531626D-C44D-4A27-A3DB-C7B8CBB4D868}" srcOrd="0" destOrd="0" presId="urn:microsoft.com/office/officeart/2005/8/layout/cycle5"/>
    <dgm:cxn modelId="{4E3C7C78-C58A-4E2F-9949-4EB88E93F601}" type="presOf" srcId="{616F365A-B3E8-4F47-A6CC-4E0BFC08AB45}" destId="{92636B84-5AE9-407A-9B74-4BE31E63CA03}" srcOrd="0" destOrd="0" presId="urn:microsoft.com/office/officeart/2005/8/layout/cycle5"/>
    <dgm:cxn modelId="{FEC2F690-66D5-428E-BE01-EE188BBB1FC7}" type="presOf" srcId="{C9393D1E-CA53-433B-B001-7C12B733F9EB}" destId="{0A463B46-4E34-4EAA-8491-8F7155C887C6}" srcOrd="0" destOrd="0" presId="urn:microsoft.com/office/officeart/2005/8/layout/cycle5"/>
    <dgm:cxn modelId="{260E73CF-DA85-4A93-A71D-28A0F1A7262C}" type="presOf" srcId="{EBC0955E-57E3-4BFB-A501-8CD77FCD2008}" destId="{C83DAA6E-6BCC-4079-A2D8-E38C2FAAF9AA}" srcOrd="0" destOrd="0" presId="urn:microsoft.com/office/officeart/2005/8/layout/cycle5"/>
    <dgm:cxn modelId="{DB6E1CEA-3C27-4897-8C0F-F665443DCAFE}" srcId="{C9393D1E-CA53-433B-B001-7C12B733F9EB}" destId="{616F365A-B3E8-4F47-A6CC-4E0BFC08AB45}" srcOrd="0" destOrd="0" parTransId="{5A7DCE21-115E-4B28-998A-9A3C2CE1C6C4}" sibTransId="{2709C903-F998-45DA-BBE7-52DFFEBAC895}"/>
    <dgm:cxn modelId="{A499AD44-CA03-4E9D-A6FA-64F4650FE0F4}" type="presParOf" srcId="{0A463B46-4E34-4EAA-8491-8F7155C887C6}" destId="{92636B84-5AE9-407A-9B74-4BE31E63CA03}" srcOrd="0" destOrd="0" presId="urn:microsoft.com/office/officeart/2005/8/layout/cycle5"/>
    <dgm:cxn modelId="{2AC1022F-C54B-42DE-B901-403103C92549}" type="presParOf" srcId="{0A463B46-4E34-4EAA-8491-8F7155C887C6}" destId="{290412A4-17CC-4AAD-91C4-27359287A6B9}" srcOrd="1" destOrd="0" presId="urn:microsoft.com/office/officeart/2005/8/layout/cycle5"/>
    <dgm:cxn modelId="{F57F1D7B-E788-4D68-9344-DF20C16BCE27}" type="presParOf" srcId="{0A463B46-4E34-4EAA-8491-8F7155C887C6}" destId="{C531626D-C44D-4A27-A3DB-C7B8CBB4D868}" srcOrd="2" destOrd="0" presId="urn:microsoft.com/office/officeart/2005/8/layout/cycle5"/>
    <dgm:cxn modelId="{059B720B-EA2C-4A0D-BBD9-1399FF81D767}" type="presParOf" srcId="{0A463B46-4E34-4EAA-8491-8F7155C887C6}" destId="{C83DAA6E-6BCC-4079-A2D8-E38C2FAAF9AA}" srcOrd="3" destOrd="0" presId="urn:microsoft.com/office/officeart/2005/8/layout/cycle5"/>
    <dgm:cxn modelId="{F0581D01-F806-4CEE-BD4D-CA59413D56C9}" type="presParOf" srcId="{0A463B46-4E34-4EAA-8491-8F7155C887C6}" destId="{49D5A047-1A5D-4303-8D98-E50F401A0E82}" srcOrd="4" destOrd="0" presId="urn:microsoft.com/office/officeart/2005/8/layout/cycle5"/>
    <dgm:cxn modelId="{CB5886A6-5F9F-49FD-ABF4-6D34916CCBEB}" type="presParOf" srcId="{0A463B46-4E34-4EAA-8491-8F7155C887C6}" destId="{85605F50-DEFA-4BCE-A489-DB767941573A}" srcOrd="5"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6F8AFD-E111-435C-B8E8-7AE53DD35367}">
      <dsp:nvSpPr>
        <dsp:cNvPr id="0" name=""/>
        <dsp:cNvSpPr/>
      </dsp:nvSpPr>
      <dsp:spPr>
        <a:xfrm>
          <a:off x="0" y="0"/>
          <a:ext cx="6345193" cy="6357981"/>
        </a:xfrm>
        <a:prstGeom prst="triangle">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1690972-8A3E-45D5-9B19-0E75BC398DDF}">
      <dsp:nvSpPr>
        <dsp:cNvPr id="0" name=""/>
        <dsp:cNvSpPr/>
      </dsp:nvSpPr>
      <dsp:spPr>
        <a:xfrm>
          <a:off x="3172596" y="785818"/>
          <a:ext cx="4124375" cy="904025"/>
        </a:xfrm>
        <a:prstGeom prst="roundRect">
          <a:avLst/>
        </a:prstGeom>
        <a:solidFill>
          <a:schemeClr val="lt1">
            <a:alpha val="90000"/>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latin typeface="Book Antiqua" pitchFamily="18" charset="0"/>
            </a:rPr>
            <a:t>5) Bisogno di   </a:t>
          </a:r>
        </a:p>
        <a:p>
          <a:pPr marL="0" lvl="0" indent="0" algn="l" defTabSz="844550">
            <a:lnSpc>
              <a:spcPct val="90000"/>
            </a:lnSpc>
            <a:spcBef>
              <a:spcPct val="0"/>
            </a:spcBef>
            <a:spcAft>
              <a:spcPct val="35000"/>
            </a:spcAft>
            <a:buNone/>
          </a:pPr>
          <a:r>
            <a:rPr lang="it-IT" sz="1900" kern="1200" dirty="0">
              <a:latin typeface="Book Antiqua" pitchFamily="18" charset="0"/>
            </a:rPr>
            <a:t>     autorealizzazione</a:t>
          </a:r>
        </a:p>
      </dsp:txBody>
      <dsp:txXfrm>
        <a:off x="3216727" y="829949"/>
        <a:ext cx="4036113" cy="815763"/>
      </dsp:txXfrm>
    </dsp:sp>
    <dsp:sp modelId="{42545EC2-434A-48D4-8BB0-20A7AF484900}">
      <dsp:nvSpPr>
        <dsp:cNvPr id="0" name=""/>
        <dsp:cNvSpPr/>
      </dsp:nvSpPr>
      <dsp:spPr>
        <a:xfrm>
          <a:off x="3172596" y="1953493"/>
          <a:ext cx="4124375" cy="904025"/>
        </a:xfrm>
        <a:prstGeom prst="roundRect">
          <a:avLst/>
        </a:prstGeom>
        <a:solidFill>
          <a:schemeClr val="lt1">
            <a:alpha val="90000"/>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latin typeface="Book Antiqua" pitchFamily="18" charset="0"/>
            </a:rPr>
            <a:t>4) Bisogno di stima</a:t>
          </a:r>
        </a:p>
      </dsp:txBody>
      <dsp:txXfrm>
        <a:off x="3216727" y="1997624"/>
        <a:ext cx="4036113" cy="815763"/>
      </dsp:txXfrm>
    </dsp:sp>
    <dsp:sp modelId="{B65EB15F-C1CE-438C-B627-B4A3ECBDC4AA}">
      <dsp:nvSpPr>
        <dsp:cNvPr id="0" name=""/>
        <dsp:cNvSpPr/>
      </dsp:nvSpPr>
      <dsp:spPr>
        <a:xfrm>
          <a:off x="3172596" y="3143272"/>
          <a:ext cx="4124375" cy="904025"/>
        </a:xfrm>
        <a:prstGeom prst="roundRect">
          <a:avLst/>
        </a:prstGeom>
        <a:solidFill>
          <a:schemeClr val="lt1">
            <a:alpha val="90000"/>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latin typeface="Book Antiqua" pitchFamily="18" charset="0"/>
            </a:rPr>
            <a:t>3) Bisogni associativi</a:t>
          </a:r>
        </a:p>
      </dsp:txBody>
      <dsp:txXfrm>
        <a:off x="3216727" y="3187403"/>
        <a:ext cx="4036113" cy="815763"/>
      </dsp:txXfrm>
    </dsp:sp>
    <dsp:sp modelId="{5EAD8840-F8FD-437D-8857-10F76529889B}">
      <dsp:nvSpPr>
        <dsp:cNvPr id="0" name=""/>
        <dsp:cNvSpPr/>
      </dsp:nvSpPr>
      <dsp:spPr>
        <a:xfrm>
          <a:off x="3172596" y="4239512"/>
          <a:ext cx="4124375" cy="904025"/>
        </a:xfrm>
        <a:prstGeom prst="roundRect">
          <a:avLst/>
        </a:prstGeom>
        <a:solidFill>
          <a:schemeClr val="lt1">
            <a:alpha val="90000"/>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latin typeface="Book Antiqua" pitchFamily="18" charset="0"/>
            </a:rPr>
            <a:t>2) Bisogni di sicurezza</a:t>
          </a:r>
        </a:p>
      </dsp:txBody>
      <dsp:txXfrm>
        <a:off x="3216727" y="4283643"/>
        <a:ext cx="4036113" cy="815763"/>
      </dsp:txXfrm>
    </dsp:sp>
    <dsp:sp modelId="{FB149141-D0F1-4EE3-BE05-E363E07DEC7E}">
      <dsp:nvSpPr>
        <dsp:cNvPr id="0" name=""/>
        <dsp:cNvSpPr/>
      </dsp:nvSpPr>
      <dsp:spPr>
        <a:xfrm>
          <a:off x="3142859" y="5357846"/>
          <a:ext cx="4124375" cy="904025"/>
        </a:xfrm>
        <a:prstGeom prst="roundRect">
          <a:avLst/>
        </a:prstGeom>
        <a:solidFill>
          <a:schemeClr val="lt1">
            <a:alpha val="90000"/>
            <a:hueOff val="0"/>
            <a:satOff val="0"/>
            <a:lumOff val="0"/>
            <a:alphaOff val="0"/>
          </a:schemeClr>
        </a:solidFill>
        <a:ln w="254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latin typeface="Book Antiqua" pitchFamily="18" charset="0"/>
            </a:rPr>
            <a:t>1)  Bisogni fisiologici</a:t>
          </a:r>
        </a:p>
      </dsp:txBody>
      <dsp:txXfrm>
        <a:off x="3186990" y="5401977"/>
        <a:ext cx="4036113" cy="8157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FF9269-F2DF-4BD5-843F-D96C1A3382A7}">
      <dsp:nvSpPr>
        <dsp:cNvPr id="0" name=""/>
        <dsp:cNvSpPr/>
      </dsp:nvSpPr>
      <dsp:spPr>
        <a:xfrm>
          <a:off x="44245" y="1236151"/>
          <a:ext cx="1585314" cy="73015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it-IT" sz="1600" b="1" i="0" kern="1200" dirty="0">
              <a:latin typeface="Book Antiqua" pitchFamily="18" charset="0"/>
            </a:rPr>
            <a:t>Soggetto</a:t>
          </a:r>
          <a:r>
            <a:rPr lang="it-IT" sz="1600" b="1" i="1" kern="1200" dirty="0">
              <a:latin typeface="Book Antiqua" pitchFamily="18" charset="0"/>
            </a:rPr>
            <a:t> </a:t>
          </a:r>
          <a:r>
            <a:rPr lang="it-IT" sz="1600" b="1" i="0" kern="1200" dirty="0">
              <a:latin typeface="Book Antiqua" pitchFamily="18" charset="0"/>
            </a:rPr>
            <a:t>giuridico</a:t>
          </a:r>
        </a:p>
      </dsp:txBody>
      <dsp:txXfrm>
        <a:off x="65630" y="1257536"/>
        <a:ext cx="1542544" cy="687383"/>
      </dsp:txXfrm>
    </dsp:sp>
    <dsp:sp modelId="{DAE623F1-76FE-40C8-80F4-2A2AD976EDCE}">
      <dsp:nvSpPr>
        <dsp:cNvPr id="0" name=""/>
        <dsp:cNvSpPr/>
      </dsp:nvSpPr>
      <dsp:spPr>
        <a:xfrm rot="18074717">
          <a:off x="1457576" y="1289884"/>
          <a:ext cx="714668" cy="11678"/>
        </a:xfrm>
        <a:custGeom>
          <a:avLst/>
          <a:gdLst/>
          <a:ahLst/>
          <a:cxnLst/>
          <a:rect l="0" t="0" r="0" b="0"/>
          <a:pathLst>
            <a:path>
              <a:moveTo>
                <a:pt x="0" y="5839"/>
              </a:moveTo>
              <a:lnTo>
                <a:pt x="714668"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797044" y="1277856"/>
        <a:ext cx="35733" cy="35733"/>
      </dsp:txXfrm>
    </dsp:sp>
    <dsp:sp modelId="{2E6CE692-440F-4253-BD6E-3AF7153B2DB1}">
      <dsp:nvSpPr>
        <dsp:cNvPr id="0" name=""/>
        <dsp:cNvSpPr/>
      </dsp:nvSpPr>
      <dsp:spPr>
        <a:xfrm>
          <a:off x="2000261" y="541563"/>
          <a:ext cx="4810858" cy="897310"/>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100000"/>
            </a:lnSpc>
            <a:spcBef>
              <a:spcPct val="0"/>
            </a:spcBef>
            <a:spcAft>
              <a:spcPts val="0"/>
            </a:spcAft>
            <a:buNone/>
          </a:pPr>
          <a:r>
            <a:rPr lang="it-IT" sz="1400" b="1" i="1" kern="1200" dirty="0">
              <a:latin typeface="Book Antiqua" pitchFamily="18" charset="0"/>
            </a:rPr>
            <a:t>È la persona fisica (nelle società di persone) o la </a:t>
          </a:r>
        </a:p>
        <a:p>
          <a:pPr marL="0" lvl="0" indent="0" algn="ctr" defTabSz="622300">
            <a:lnSpc>
              <a:spcPct val="100000"/>
            </a:lnSpc>
            <a:spcBef>
              <a:spcPct val="0"/>
            </a:spcBef>
            <a:spcAft>
              <a:spcPts val="0"/>
            </a:spcAft>
            <a:buNone/>
          </a:pPr>
          <a:r>
            <a:rPr lang="it-IT" sz="1400" b="1" i="1" kern="1200" dirty="0">
              <a:latin typeface="Book Antiqua" pitchFamily="18" charset="0"/>
            </a:rPr>
            <a:t>persona giuridica (nelle società di capitali),</a:t>
          </a:r>
          <a:r>
            <a:rPr lang="it-IT" sz="1400" b="1" i="1" kern="1200" baseline="0" dirty="0">
              <a:latin typeface="Book Antiqua" pitchFamily="18" charset="0"/>
            </a:rPr>
            <a:t> cui fanno </a:t>
          </a:r>
        </a:p>
        <a:p>
          <a:pPr marL="0" lvl="0" indent="0" algn="ctr" defTabSz="622300">
            <a:lnSpc>
              <a:spcPct val="100000"/>
            </a:lnSpc>
            <a:spcBef>
              <a:spcPct val="0"/>
            </a:spcBef>
            <a:spcAft>
              <a:spcPts val="0"/>
            </a:spcAft>
            <a:buNone/>
          </a:pPr>
          <a:r>
            <a:rPr lang="it-IT" sz="1400" b="1" i="1" kern="1200" baseline="0" dirty="0">
              <a:latin typeface="Book Antiqua" pitchFamily="18" charset="0"/>
            </a:rPr>
            <a:t>capo i diritti e gli obblighi derivanti </a:t>
          </a:r>
        </a:p>
        <a:p>
          <a:pPr marL="0" lvl="0" indent="0" algn="ctr" defTabSz="622300">
            <a:lnSpc>
              <a:spcPct val="100000"/>
            </a:lnSpc>
            <a:spcBef>
              <a:spcPct val="0"/>
            </a:spcBef>
            <a:spcAft>
              <a:spcPts val="0"/>
            </a:spcAft>
            <a:buNone/>
          </a:pPr>
          <a:r>
            <a:rPr lang="it-IT" sz="1400" b="1" i="1" kern="1200" baseline="0" dirty="0">
              <a:latin typeface="Book Antiqua" pitchFamily="18" charset="0"/>
            </a:rPr>
            <a:t>dall’esercizio dell’attività economica in azienda</a:t>
          </a:r>
          <a:endParaRPr lang="it-IT" sz="1400" b="1" i="1" kern="1200" dirty="0"/>
        </a:p>
      </dsp:txBody>
      <dsp:txXfrm>
        <a:off x="2026542" y="567844"/>
        <a:ext cx="4758296" cy="844748"/>
      </dsp:txXfrm>
    </dsp:sp>
    <dsp:sp modelId="{6F85C125-AC71-4906-8DDA-7E80AF575E17}">
      <dsp:nvSpPr>
        <dsp:cNvPr id="0" name=""/>
        <dsp:cNvSpPr/>
      </dsp:nvSpPr>
      <dsp:spPr>
        <a:xfrm rot="3756717">
          <a:off x="1420647" y="1938909"/>
          <a:ext cx="773772" cy="11678"/>
        </a:xfrm>
        <a:custGeom>
          <a:avLst/>
          <a:gdLst/>
          <a:ahLst/>
          <a:cxnLst/>
          <a:rect l="0" t="0" r="0" b="0"/>
          <a:pathLst>
            <a:path>
              <a:moveTo>
                <a:pt x="0" y="5839"/>
              </a:moveTo>
              <a:lnTo>
                <a:pt x="773772"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788189" y="1925404"/>
        <a:ext cx="38688" cy="38688"/>
      </dsp:txXfrm>
    </dsp:sp>
    <dsp:sp modelId="{6E802F70-5BEE-41AE-8028-C37B1B0BAEEF}">
      <dsp:nvSpPr>
        <dsp:cNvPr id="0" name=""/>
        <dsp:cNvSpPr/>
      </dsp:nvSpPr>
      <dsp:spPr>
        <a:xfrm>
          <a:off x="1985507" y="1964161"/>
          <a:ext cx="1946947" cy="648214"/>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Nelle varie forme d’impresa</a:t>
          </a:r>
        </a:p>
      </dsp:txBody>
      <dsp:txXfrm>
        <a:off x="2004493" y="1983147"/>
        <a:ext cx="1908975" cy="610242"/>
      </dsp:txXfrm>
    </dsp:sp>
    <dsp:sp modelId="{7CCB3724-DCB0-4BCB-ABBC-53D166E85B49}">
      <dsp:nvSpPr>
        <dsp:cNvPr id="0" name=""/>
        <dsp:cNvSpPr/>
      </dsp:nvSpPr>
      <dsp:spPr>
        <a:xfrm rot="18107902">
          <a:off x="3788201" y="2023265"/>
          <a:ext cx="609865" cy="11678"/>
        </a:xfrm>
        <a:custGeom>
          <a:avLst/>
          <a:gdLst/>
          <a:ahLst/>
          <a:cxnLst/>
          <a:rect l="0" t="0" r="0" b="0"/>
          <a:pathLst>
            <a:path>
              <a:moveTo>
                <a:pt x="0" y="5839"/>
              </a:moveTo>
              <a:lnTo>
                <a:pt x="609865"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077887" y="2013857"/>
        <a:ext cx="30493" cy="30493"/>
      </dsp:txXfrm>
    </dsp:sp>
    <dsp:sp modelId="{73814DFD-B92E-4127-B89C-E0658E4F3645}">
      <dsp:nvSpPr>
        <dsp:cNvPr id="0" name=""/>
        <dsp:cNvSpPr/>
      </dsp:nvSpPr>
      <dsp:spPr>
        <a:xfrm>
          <a:off x="4253812" y="1547473"/>
          <a:ext cx="3166082"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Impresa individuale</a:t>
          </a:r>
        </a:p>
      </dsp:txBody>
      <dsp:txXfrm>
        <a:off x="4266844" y="1560505"/>
        <a:ext cx="3140018" cy="418869"/>
      </dsp:txXfrm>
    </dsp:sp>
    <dsp:sp modelId="{00EF4C92-D1DB-4BB0-BC9F-26D95F6DAD8C}">
      <dsp:nvSpPr>
        <dsp:cNvPr id="0" name=""/>
        <dsp:cNvSpPr/>
      </dsp:nvSpPr>
      <dsp:spPr>
        <a:xfrm rot="21528805">
          <a:off x="3932420" y="2279101"/>
          <a:ext cx="321426" cy="11678"/>
        </a:xfrm>
        <a:custGeom>
          <a:avLst/>
          <a:gdLst/>
          <a:ahLst/>
          <a:cxnLst/>
          <a:rect l="0" t="0" r="0" b="0"/>
          <a:pathLst>
            <a:path>
              <a:moveTo>
                <a:pt x="0" y="5839"/>
              </a:moveTo>
              <a:lnTo>
                <a:pt x="321426"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085098" y="2276905"/>
        <a:ext cx="16071" cy="16071"/>
      </dsp:txXfrm>
    </dsp:sp>
    <dsp:sp modelId="{6125700A-1D72-4152-9422-86FC52F9202F}">
      <dsp:nvSpPr>
        <dsp:cNvPr id="0" name=""/>
        <dsp:cNvSpPr/>
      </dsp:nvSpPr>
      <dsp:spPr>
        <a:xfrm>
          <a:off x="4253812" y="2059146"/>
          <a:ext cx="3166082"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Società di persone</a:t>
          </a:r>
        </a:p>
      </dsp:txBody>
      <dsp:txXfrm>
        <a:off x="4266844" y="2072178"/>
        <a:ext cx="3140018" cy="418869"/>
      </dsp:txXfrm>
    </dsp:sp>
    <dsp:sp modelId="{C5319CCD-DEE6-4876-9306-AEB77571DFC5}">
      <dsp:nvSpPr>
        <dsp:cNvPr id="0" name=""/>
        <dsp:cNvSpPr/>
      </dsp:nvSpPr>
      <dsp:spPr>
        <a:xfrm rot="3451811">
          <a:off x="3793837" y="2534938"/>
          <a:ext cx="598592" cy="11678"/>
        </a:xfrm>
        <a:custGeom>
          <a:avLst/>
          <a:gdLst/>
          <a:ahLst/>
          <a:cxnLst/>
          <a:rect l="0" t="0" r="0" b="0"/>
          <a:pathLst>
            <a:path>
              <a:moveTo>
                <a:pt x="0" y="5839"/>
              </a:moveTo>
              <a:lnTo>
                <a:pt x="598592"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078169" y="2525812"/>
        <a:ext cx="29929" cy="29929"/>
      </dsp:txXfrm>
    </dsp:sp>
    <dsp:sp modelId="{8C157925-9382-4C91-96B6-D997B3EC9C91}">
      <dsp:nvSpPr>
        <dsp:cNvPr id="0" name=""/>
        <dsp:cNvSpPr/>
      </dsp:nvSpPr>
      <dsp:spPr>
        <a:xfrm>
          <a:off x="4253812" y="2570819"/>
          <a:ext cx="3166082"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Società di capitale</a:t>
          </a:r>
        </a:p>
      </dsp:txBody>
      <dsp:txXfrm>
        <a:off x="4266844" y="2583851"/>
        <a:ext cx="3140018" cy="418869"/>
      </dsp:txXfrm>
    </dsp:sp>
    <dsp:sp modelId="{9F384D35-1E98-4756-9FCB-FCCAC0D0324D}">
      <dsp:nvSpPr>
        <dsp:cNvPr id="0" name=""/>
        <dsp:cNvSpPr/>
      </dsp:nvSpPr>
      <dsp:spPr>
        <a:xfrm>
          <a:off x="14675" y="4260010"/>
          <a:ext cx="1585314" cy="789930"/>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it-IT" sz="1600" b="1" i="0" kern="1200" dirty="0">
              <a:latin typeface="Book Antiqua" pitchFamily="18" charset="0"/>
            </a:rPr>
            <a:t>Soggetto</a:t>
          </a:r>
          <a:r>
            <a:rPr lang="it-IT" sz="1600" b="1" i="1" kern="1200" dirty="0">
              <a:latin typeface="Book Antiqua" pitchFamily="18" charset="0"/>
            </a:rPr>
            <a:t> </a:t>
          </a:r>
          <a:r>
            <a:rPr lang="it-IT" sz="1600" b="1" i="0" kern="1200" dirty="0">
              <a:latin typeface="Book Antiqua" pitchFamily="18" charset="0"/>
            </a:rPr>
            <a:t>economico</a:t>
          </a:r>
        </a:p>
      </dsp:txBody>
      <dsp:txXfrm>
        <a:off x="37811" y="4283146"/>
        <a:ext cx="1539042" cy="743658"/>
      </dsp:txXfrm>
    </dsp:sp>
    <dsp:sp modelId="{3B72B208-3855-41E2-8E1D-48A74C43E8C9}">
      <dsp:nvSpPr>
        <dsp:cNvPr id="0" name=""/>
        <dsp:cNvSpPr/>
      </dsp:nvSpPr>
      <dsp:spPr>
        <a:xfrm rot="17230830">
          <a:off x="1175446" y="4073504"/>
          <a:ext cx="1205034" cy="11678"/>
        </a:xfrm>
        <a:custGeom>
          <a:avLst/>
          <a:gdLst/>
          <a:ahLst/>
          <a:cxnLst/>
          <a:rect l="0" t="0" r="0" b="0"/>
          <a:pathLst>
            <a:path>
              <a:moveTo>
                <a:pt x="0" y="5839"/>
              </a:moveTo>
              <a:lnTo>
                <a:pt x="1205034"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747837" y="4049217"/>
        <a:ext cx="60251" cy="60251"/>
      </dsp:txXfrm>
    </dsp:sp>
    <dsp:sp modelId="{688F6EBD-D8C9-4571-8EFC-A97886BB1A24}">
      <dsp:nvSpPr>
        <dsp:cNvPr id="0" name=""/>
        <dsp:cNvSpPr/>
      </dsp:nvSpPr>
      <dsp:spPr>
        <a:xfrm>
          <a:off x="1955937" y="3186851"/>
          <a:ext cx="4827623" cy="633718"/>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b="1" i="1" kern="1200" dirty="0">
              <a:latin typeface="Book Antiqua" pitchFamily="18" charset="0"/>
            </a:rPr>
            <a:t>È colui che compie le scelte strategiche d’impresa</a:t>
          </a:r>
        </a:p>
      </dsp:txBody>
      <dsp:txXfrm>
        <a:off x="1974498" y="3205412"/>
        <a:ext cx="4790501" cy="596596"/>
      </dsp:txXfrm>
    </dsp:sp>
    <dsp:sp modelId="{8A2BB7AD-984B-4BD9-8C63-9FB70C2AB133}">
      <dsp:nvSpPr>
        <dsp:cNvPr id="0" name=""/>
        <dsp:cNvSpPr/>
      </dsp:nvSpPr>
      <dsp:spPr>
        <a:xfrm rot="21277160">
          <a:off x="1599202" y="4632373"/>
          <a:ext cx="357521" cy="11678"/>
        </a:xfrm>
        <a:custGeom>
          <a:avLst/>
          <a:gdLst/>
          <a:ahLst/>
          <a:cxnLst/>
          <a:rect l="0" t="0" r="0" b="0"/>
          <a:pathLst>
            <a:path>
              <a:moveTo>
                <a:pt x="0" y="5839"/>
              </a:moveTo>
              <a:lnTo>
                <a:pt x="357521"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769025" y="4629274"/>
        <a:ext cx="17876" cy="17876"/>
      </dsp:txXfrm>
    </dsp:sp>
    <dsp:sp modelId="{3527628C-2F0A-4B00-B827-AABE6D2D09D3}">
      <dsp:nvSpPr>
        <dsp:cNvPr id="0" name=""/>
        <dsp:cNvSpPr/>
      </dsp:nvSpPr>
      <dsp:spPr>
        <a:xfrm>
          <a:off x="1955937" y="4398983"/>
          <a:ext cx="1662644"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Qualità</a:t>
          </a:r>
        </a:p>
      </dsp:txBody>
      <dsp:txXfrm>
        <a:off x="1968969" y="4412015"/>
        <a:ext cx="1636580" cy="418869"/>
      </dsp:txXfrm>
    </dsp:sp>
    <dsp:sp modelId="{AA1DEAD3-9C7B-42CD-9C97-8BCDCAABDDCE}">
      <dsp:nvSpPr>
        <dsp:cNvPr id="0" name=""/>
        <dsp:cNvSpPr/>
      </dsp:nvSpPr>
      <dsp:spPr>
        <a:xfrm rot="18107902">
          <a:off x="3474327" y="4356446"/>
          <a:ext cx="609865" cy="11678"/>
        </a:xfrm>
        <a:custGeom>
          <a:avLst/>
          <a:gdLst/>
          <a:ahLst/>
          <a:cxnLst/>
          <a:rect l="0" t="0" r="0" b="0"/>
          <a:pathLst>
            <a:path>
              <a:moveTo>
                <a:pt x="0" y="5839"/>
              </a:moveTo>
              <a:lnTo>
                <a:pt x="609865"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764013" y="4347038"/>
        <a:ext cx="30493" cy="30493"/>
      </dsp:txXfrm>
    </dsp:sp>
    <dsp:sp modelId="{C5E57340-C92B-4D64-99E1-D1D3EE5973E7}">
      <dsp:nvSpPr>
        <dsp:cNvPr id="0" name=""/>
        <dsp:cNvSpPr/>
      </dsp:nvSpPr>
      <dsp:spPr>
        <a:xfrm>
          <a:off x="3939938" y="3880653"/>
          <a:ext cx="3170291"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Assunzione del rischio</a:t>
          </a:r>
        </a:p>
      </dsp:txBody>
      <dsp:txXfrm>
        <a:off x="3952970" y="3893685"/>
        <a:ext cx="3144227" cy="418869"/>
      </dsp:txXfrm>
    </dsp:sp>
    <dsp:sp modelId="{094D1A9B-B0DA-4A88-83CC-2238B8188477}">
      <dsp:nvSpPr>
        <dsp:cNvPr id="0" name=""/>
        <dsp:cNvSpPr/>
      </dsp:nvSpPr>
      <dsp:spPr>
        <a:xfrm rot="21528805">
          <a:off x="3618546" y="4612282"/>
          <a:ext cx="321426" cy="11678"/>
        </a:xfrm>
        <a:custGeom>
          <a:avLst/>
          <a:gdLst/>
          <a:ahLst/>
          <a:cxnLst/>
          <a:rect l="0" t="0" r="0" b="0"/>
          <a:pathLst>
            <a:path>
              <a:moveTo>
                <a:pt x="0" y="5839"/>
              </a:moveTo>
              <a:lnTo>
                <a:pt x="321426"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771224" y="4610086"/>
        <a:ext cx="16071" cy="16071"/>
      </dsp:txXfrm>
    </dsp:sp>
    <dsp:sp modelId="{55E3801B-CFBD-4561-9945-20E8FC4D3EFD}">
      <dsp:nvSpPr>
        <dsp:cNvPr id="0" name=""/>
        <dsp:cNvSpPr/>
      </dsp:nvSpPr>
      <dsp:spPr>
        <a:xfrm>
          <a:off x="3939938" y="4392327"/>
          <a:ext cx="3170291"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Creatività/Innovazione</a:t>
          </a:r>
        </a:p>
      </dsp:txBody>
      <dsp:txXfrm>
        <a:off x="3952970" y="4405359"/>
        <a:ext cx="3144227" cy="418869"/>
      </dsp:txXfrm>
    </dsp:sp>
    <dsp:sp modelId="{AD65D4E3-C3A4-4A82-81C8-80245583D8BF}">
      <dsp:nvSpPr>
        <dsp:cNvPr id="0" name=""/>
        <dsp:cNvSpPr/>
      </dsp:nvSpPr>
      <dsp:spPr>
        <a:xfrm rot="3451811">
          <a:off x="3479963" y="4868119"/>
          <a:ext cx="598592" cy="11678"/>
        </a:xfrm>
        <a:custGeom>
          <a:avLst/>
          <a:gdLst/>
          <a:ahLst/>
          <a:cxnLst/>
          <a:rect l="0" t="0" r="0" b="0"/>
          <a:pathLst>
            <a:path>
              <a:moveTo>
                <a:pt x="0" y="5839"/>
              </a:moveTo>
              <a:lnTo>
                <a:pt x="598592"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764295" y="4858993"/>
        <a:ext cx="29929" cy="29929"/>
      </dsp:txXfrm>
    </dsp:sp>
    <dsp:sp modelId="{77641B92-34CB-4C67-8ACC-C83881874B17}">
      <dsp:nvSpPr>
        <dsp:cNvPr id="0" name=""/>
        <dsp:cNvSpPr/>
      </dsp:nvSpPr>
      <dsp:spPr>
        <a:xfrm>
          <a:off x="3939938" y="4904000"/>
          <a:ext cx="3170291"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Managerialità</a:t>
          </a:r>
        </a:p>
      </dsp:txBody>
      <dsp:txXfrm>
        <a:off x="3952970" y="4917032"/>
        <a:ext cx="3144227" cy="418869"/>
      </dsp:txXfrm>
    </dsp:sp>
    <dsp:sp modelId="{C38DD2CA-DD62-4226-A608-91EE4B771E43}">
      <dsp:nvSpPr>
        <dsp:cNvPr id="0" name=""/>
        <dsp:cNvSpPr/>
      </dsp:nvSpPr>
      <dsp:spPr>
        <a:xfrm rot="4527582">
          <a:off x="1120670" y="5268637"/>
          <a:ext cx="1279997" cy="11678"/>
        </a:xfrm>
        <a:custGeom>
          <a:avLst/>
          <a:gdLst/>
          <a:ahLst/>
          <a:cxnLst/>
          <a:rect l="0" t="0" r="0" b="0"/>
          <a:pathLst>
            <a:path>
              <a:moveTo>
                <a:pt x="0" y="5839"/>
              </a:moveTo>
              <a:lnTo>
                <a:pt x="1279997"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728669" y="5242476"/>
        <a:ext cx="63999" cy="63999"/>
      </dsp:txXfrm>
    </dsp:sp>
    <dsp:sp modelId="{2AB3E61D-9E2B-4D45-A9FC-01CB6E8518C7}">
      <dsp:nvSpPr>
        <dsp:cNvPr id="0" name=""/>
        <dsp:cNvSpPr/>
      </dsp:nvSpPr>
      <dsp:spPr>
        <a:xfrm>
          <a:off x="1921348" y="5671510"/>
          <a:ext cx="1636953"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Modelli di impresa</a:t>
          </a:r>
        </a:p>
      </dsp:txBody>
      <dsp:txXfrm>
        <a:off x="1934380" y="5684542"/>
        <a:ext cx="1610889" cy="418869"/>
      </dsp:txXfrm>
    </dsp:sp>
    <dsp:sp modelId="{A9A8B31A-D99E-46AC-AB81-9EE79D3B833F}">
      <dsp:nvSpPr>
        <dsp:cNvPr id="0" name=""/>
        <dsp:cNvSpPr/>
      </dsp:nvSpPr>
      <dsp:spPr>
        <a:xfrm rot="19457599">
          <a:off x="3517100" y="5760219"/>
          <a:ext cx="438349" cy="11678"/>
        </a:xfrm>
        <a:custGeom>
          <a:avLst/>
          <a:gdLst/>
          <a:ahLst/>
          <a:cxnLst/>
          <a:rect l="0" t="0" r="0" b="0"/>
          <a:pathLst>
            <a:path>
              <a:moveTo>
                <a:pt x="0" y="5839"/>
              </a:moveTo>
              <a:lnTo>
                <a:pt x="438349"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725316" y="5755099"/>
        <a:ext cx="21917" cy="21917"/>
      </dsp:txXfrm>
    </dsp:sp>
    <dsp:sp modelId="{99FFB613-9967-4957-85C4-302B86F5C543}">
      <dsp:nvSpPr>
        <dsp:cNvPr id="0" name=""/>
        <dsp:cNvSpPr/>
      </dsp:nvSpPr>
      <dsp:spPr>
        <a:xfrm>
          <a:off x="3914248" y="5415673"/>
          <a:ext cx="3170291"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Impresa padronale</a:t>
          </a:r>
        </a:p>
      </dsp:txBody>
      <dsp:txXfrm>
        <a:off x="3927280" y="5428705"/>
        <a:ext cx="3144227" cy="418869"/>
      </dsp:txXfrm>
    </dsp:sp>
    <dsp:sp modelId="{76D3BC1D-D7B0-43C0-922F-7E7CEA6176EE}">
      <dsp:nvSpPr>
        <dsp:cNvPr id="0" name=""/>
        <dsp:cNvSpPr/>
      </dsp:nvSpPr>
      <dsp:spPr>
        <a:xfrm rot="2142401">
          <a:off x="3517100" y="6016056"/>
          <a:ext cx="438349" cy="11678"/>
        </a:xfrm>
        <a:custGeom>
          <a:avLst/>
          <a:gdLst/>
          <a:ahLst/>
          <a:cxnLst/>
          <a:rect l="0" t="0" r="0" b="0"/>
          <a:pathLst>
            <a:path>
              <a:moveTo>
                <a:pt x="0" y="5839"/>
              </a:moveTo>
              <a:lnTo>
                <a:pt x="438349" y="5839"/>
              </a:lnTo>
            </a:path>
          </a:pathLst>
        </a:custGeom>
        <a:noFill/>
        <a:ln w="25400" cap="flat" cmpd="sng" algn="ctr">
          <a:solidFill>
            <a:scrgbClr r="0" g="0" b="0"/>
          </a:solidFill>
          <a:prstDash val="solid"/>
          <a:tailEnd type="stealth"/>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725316" y="6010936"/>
        <a:ext cx="21917" cy="21917"/>
      </dsp:txXfrm>
    </dsp:sp>
    <dsp:sp modelId="{A0E36210-F05D-4F4A-95B5-DDAAAB3C7BE6}">
      <dsp:nvSpPr>
        <dsp:cNvPr id="0" name=""/>
        <dsp:cNvSpPr/>
      </dsp:nvSpPr>
      <dsp:spPr>
        <a:xfrm>
          <a:off x="3914248" y="5927346"/>
          <a:ext cx="3170291" cy="44493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it-IT" sz="1400" kern="1200" dirty="0">
              <a:latin typeface="Book Antiqua" pitchFamily="18" charset="0"/>
            </a:rPr>
            <a:t>Impresa Manageriale</a:t>
          </a:r>
        </a:p>
      </dsp:txBody>
      <dsp:txXfrm>
        <a:off x="3927280" y="5940378"/>
        <a:ext cx="3144227" cy="4188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170478-057E-45E1-9D4B-CBB037B14722}">
      <dsp:nvSpPr>
        <dsp:cNvPr id="0" name=""/>
        <dsp:cNvSpPr/>
      </dsp:nvSpPr>
      <dsp:spPr>
        <a:xfrm>
          <a:off x="76159" y="37633"/>
          <a:ext cx="2283795" cy="400637"/>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i="1" kern="1200" dirty="0">
              <a:effectLst/>
              <a:latin typeface="Book Antiqua" pitchFamily="18" charset="0"/>
            </a:rPr>
            <a:t>Impresa individuale</a:t>
          </a:r>
        </a:p>
      </dsp:txBody>
      <dsp:txXfrm>
        <a:off x="87893" y="49367"/>
        <a:ext cx="2260327" cy="377169"/>
      </dsp:txXfrm>
    </dsp:sp>
    <dsp:sp modelId="{FC11C69A-13EB-4F24-89F5-45470CC4E845}">
      <dsp:nvSpPr>
        <dsp:cNvPr id="0" name=""/>
        <dsp:cNvSpPr/>
      </dsp:nvSpPr>
      <dsp:spPr>
        <a:xfrm rot="21476011">
          <a:off x="2359864" y="226140"/>
          <a:ext cx="278344" cy="13587"/>
        </a:xfrm>
        <a:custGeom>
          <a:avLst/>
          <a:gdLst/>
          <a:ahLst/>
          <a:cxnLst/>
          <a:rect l="0" t="0" r="0" b="0"/>
          <a:pathLst>
            <a:path>
              <a:moveTo>
                <a:pt x="0" y="6793"/>
              </a:moveTo>
              <a:lnTo>
                <a:pt x="278344" y="6793"/>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2492078" y="225975"/>
        <a:ext cx="13917" cy="13917"/>
      </dsp:txXfrm>
    </dsp:sp>
    <dsp:sp modelId="{455DA0B1-A632-47DE-B105-DC5E600E06C5}">
      <dsp:nvSpPr>
        <dsp:cNvPr id="0" name=""/>
        <dsp:cNvSpPr/>
      </dsp:nvSpPr>
      <dsp:spPr>
        <a:xfrm>
          <a:off x="2638118" y="37634"/>
          <a:ext cx="5077185" cy="380561"/>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latin typeface="Book Antiqua" pitchFamily="18" charset="0"/>
            </a:rPr>
            <a:t>Il soggetto giuridico è rappresentato dall’imprenditore</a:t>
          </a:r>
        </a:p>
      </dsp:txBody>
      <dsp:txXfrm>
        <a:off x="2649264" y="48780"/>
        <a:ext cx="5054893" cy="358269"/>
      </dsp:txXfrm>
    </dsp:sp>
    <dsp:sp modelId="{AD77110B-8513-4B1E-A48D-38E262D01EA9}">
      <dsp:nvSpPr>
        <dsp:cNvPr id="0" name=""/>
        <dsp:cNvSpPr/>
      </dsp:nvSpPr>
      <dsp:spPr>
        <a:xfrm>
          <a:off x="71437" y="1071571"/>
          <a:ext cx="2460947" cy="805282"/>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i="1" kern="1200" dirty="0">
              <a:latin typeface="Book Antiqua" pitchFamily="18" charset="0"/>
            </a:rPr>
            <a:t>Società di persone</a:t>
          </a:r>
        </a:p>
        <a:p>
          <a:pPr marL="0" lvl="0" indent="0" algn="ctr" defTabSz="533400">
            <a:lnSpc>
              <a:spcPct val="90000"/>
            </a:lnSpc>
            <a:spcBef>
              <a:spcPct val="0"/>
            </a:spcBef>
            <a:spcAft>
              <a:spcPct val="35000"/>
            </a:spcAft>
            <a:buNone/>
          </a:pPr>
          <a:r>
            <a:rPr lang="it-IT" sz="1200" b="0" kern="1200" dirty="0">
              <a:latin typeface="Book Antiqua" pitchFamily="18" charset="0"/>
            </a:rPr>
            <a:t>(il S.G. è un entità composita rappresentata dalla società e, in ultima istanza, dai soci)</a:t>
          </a:r>
        </a:p>
      </dsp:txBody>
      <dsp:txXfrm>
        <a:off x="95023" y="1095157"/>
        <a:ext cx="2413775" cy="758110"/>
      </dsp:txXfrm>
    </dsp:sp>
    <dsp:sp modelId="{4718C470-6594-4474-8108-186DDCD7482C}">
      <dsp:nvSpPr>
        <dsp:cNvPr id="0" name=""/>
        <dsp:cNvSpPr/>
      </dsp:nvSpPr>
      <dsp:spPr>
        <a:xfrm rot="17650305">
          <a:off x="2336161" y="1164266"/>
          <a:ext cx="664573" cy="13587"/>
        </a:xfrm>
        <a:custGeom>
          <a:avLst/>
          <a:gdLst/>
          <a:ahLst/>
          <a:cxnLst/>
          <a:rect l="0" t="0" r="0" b="0"/>
          <a:pathLst>
            <a:path>
              <a:moveTo>
                <a:pt x="0" y="6793"/>
              </a:moveTo>
              <a:lnTo>
                <a:pt x="664573" y="6793"/>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2651833" y="1154446"/>
        <a:ext cx="33228" cy="33228"/>
      </dsp:txXfrm>
    </dsp:sp>
    <dsp:sp modelId="{F5CC65F8-6FCB-449C-999C-0BC41A87A3C0}">
      <dsp:nvSpPr>
        <dsp:cNvPr id="0" name=""/>
        <dsp:cNvSpPr/>
      </dsp:nvSpPr>
      <dsp:spPr>
        <a:xfrm>
          <a:off x="2804510" y="623073"/>
          <a:ext cx="1481827" cy="489669"/>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i="0" kern="1200" dirty="0">
              <a:latin typeface="Book Antiqua" pitchFamily="18" charset="0"/>
            </a:rPr>
            <a:t>Società in nome collettivo</a:t>
          </a:r>
        </a:p>
      </dsp:txBody>
      <dsp:txXfrm>
        <a:off x="2818852" y="637415"/>
        <a:ext cx="1453143" cy="460985"/>
      </dsp:txXfrm>
    </dsp:sp>
    <dsp:sp modelId="{A1B4E16C-347E-4A8B-BEE2-0239DFEF65F1}">
      <dsp:nvSpPr>
        <dsp:cNvPr id="0" name=""/>
        <dsp:cNvSpPr/>
      </dsp:nvSpPr>
      <dsp:spPr>
        <a:xfrm rot="21408887">
          <a:off x="4286258" y="858233"/>
          <a:ext cx="103684" cy="13587"/>
        </a:xfrm>
        <a:custGeom>
          <a:avLst/>
          <a:gdLst/>
          <a:ahLst/>
          <a:cxnLst/>
          <a:rect l="0" t="0" r="0" b="0"/>
          <a:pathLst>
            <a:path>
              <a:moveTo>
                <a:pt x="0" y="6793"/>
              </a:moveTo>
              <a:lnTo>
                <a:pt x="103684" y="6793"/>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335508" y="862435"/>
        <a:ext cx="5184" cy="5184"/>
      </dsp:txXfrm>
    </dsp:sp>
    <dsp:sp modelId="{E113CF72-BA8B-4675-BEFD-BE8107F89FAE}">
      <dsp:nvSpPr>
        <dsp:cNvPr id="0" name=""/>
        <dsp:cNvSpPr/>
      </dsp:nvSpPr>
      <dsp:spPr>
        <a:xfrm>
          <a:off x="4389862" y="609490"/>
          <a:ext cx="3317309" cy="505312"/>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latin typeface="Book Antiqua" pitchFamily="18" charset="0"/>
            </a:rPr>
            <a:t>Tutti i soci sono illimitatamente e solidalmente responsabili per le obbligazioni sociali</a:t>
          </a:r>
        </a:p>
      </dsp:txBody>
      <dsp:txXfrm>
        <a:off x="4404662" y="624290"/>
        <a:ext cx="3287709" cy="475712"/>
      </dsp:txXfrm>
    </dsp:sp>
    <dsp:sp modelId="{2F21D482-538C-4313-AD6F-1BE01F80B6FD}">
      <dsp:nvSpPr>
        <dsp:cNvPr id="0" name=""/>
        <dsp:cNvSpPr/>
      </dsp:nvSpPr>
      <dsp:spPr>
        <a:xfrm rot="3913795">
          <a:off x="2389180" y="1691213"/>
          <a:ext cx="492942" cy="13587"/>
        </a:xfrm>
        <a:custGeom>
          <a:avLst/>
          <a:gdLst/>
          <a:ahLst/>
          <a:cxnLst/>
          <a:rect l="0" t="0" r="0" b="0"/>
          <a:pathLst>
            <a:path>
              <a:moveTo>
                <a:pt x="0" y="6793"/>
              </a:moveTo>
              <a:lnTo>
                <a:pt x="492942" y="6793"/>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2623327" y="1685684"/>
        <a:ext cx="24647" cy="24647"/>
      </dsp:txXfrm>
    </dsp:sp>
    <dsp:sp modelId="{F725D192-0507-4C57-A785-D81402E65FAC}">
      <dsp:nvSpPr>
        <dsp:cNvPr id="0" name=""/>
        <dsp:cNvSpPr/>
      </dsp:nvSpPr>
      <dsp:spPr>
        <a:xfrm>
          <a:off x="2738917" y="1648544"/>
          <a:ext cx="1529966" cy="546516"/>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latin typeface="Book Antiqua" pitchFamily="18" charset="0"/>
            </a:rPr>
            <a:t>Società in   accomandita semplice</a:t>
          </a:r>
        </a:p>
      </dsp:txBody>
      <dsp:txXfrm>
        <a:off x="2754924" y="1664551"/>
        <a:ext cx="1497952" cy="514502"/>
      </dsp:txXfrm>
    </dsp:sp>
    <dsp:sp modelId="{77F4F8CF-43E6-4801-B483-5100C45BC926}">
      <dsp:nvSpPr>
        <dsp:cNvPr id="0" name=""/>
        <dsp:cNvSpPr/>
      </dsp:nvSpPr>
      <dsp:spPr>
        <a:xfrm rot="16940601">
          <a:off x="4061453" y="1657278"/>
          <a:ext cx="527658" cy="13587"/>
        </a:xfrm>
        <a:custGeom>
          <a:avLst/>
          <a:gdLst/>
          <a:ahLst/>
          <a:cxnLst/>
          <a:rect l="0" t="0" r="0" b="0"/>
          <a:pathLst>
            <a:path>
              <a:moveTo>
                <a:pt x="0" y="6793"/>
              </a:moveTo>
              <a:lnTo>
                <a:pt x="527658" y="6793"/>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312091" y="1650880"/>
        <a:ext cx="26382" cy="26382"/>
      </dsp:txXfrm>
    </dsp:sp>
    <dsp:sp modelId="{225CE7B8-CEFC-4248-9761-CE69A8D84ABB}">
      <dsp:nvSpPr>
        <dsp:cNvPr id="0" name=""/>
        <dsp:cNvSpPr/>
      </dsp:nvSpPr>
      <dsp:spPr>
        <a:xfrm>
          <a:off x="4381681" y="1261004"/>
          <a:ext cx="3325491" cy="29067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u="sng" kern="1200" dirty="0">
              <a:effectLst/>
              <a:latin typeface="Book Antiqua" pitchFamily="18" charset="0"/>
            </a:rPr>
            <a:t>ci sono due categorie di soci:</a:t>
          </a:r>
        </a:p>
      </dsp:txBody>
      <dsp:txXfrm>
        <a:off x="4390195" y="1269518"/>
        <a:ext cx="3308463" cy="273645"/>
      </dsp:txXfrm>
    </dsp:sp>
    <dsp:sp modelId="{097A6F62-97CE-4A7D-BA02-83D0BA723BA7}">
      <dsp:nvSpPr>
        <dsp:cNvPr id="0" name=""/>
        <dsp:cNvSpPr/>
      </dsp:nvSpPr>
      <dsp:spPr>
        <a:xfrm rot="19554630">
          <a:off x="4256333" y="1874070"/>
          <a:ext cx="146080" cy="13587"/>
        </a:xfrm>
        <a:custGeom>
          <a:avLst/>
          <a:gdLst/>
          <a:ahLst/>
          <a:cxnLst/>
          <a:rect l="0" t="0" r="0" b="0"/>
          <a:pathLst>
            <a:path>
              <a:moveTo>
                <a:pt x="0" y="6793"/>
              </a:moveTo>
              <a:lnTo>
                <a:pt x="146080" y="6793"/>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325721" y="1877212"/>
        <a:ext cx="7304" cy="7304"/>
      </dsp:txXfrm>
    </dsp:sp>
    <dsp:sp modelId="{6F67E14D-4E4C-4F0D-9258-90636105C031}">
      <dsp:nvSpPr>
        <dsp:cNvPr id="0" name=""/>
        <dsp:cNvSpPr/>
      </dsp:nvSpPr>
      <dsp:spPr>
        <a:xfrm>
          <a:off x="4389862" y="1587269"/>
          <a:ext cx="3317309" cy="505312"/>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100000"/>
            </a:lnSpc>
            <a:spcBef>
              <a:spcPct val="0"/>
            </a:spcBef>
            <a:spcAft>
              <a:spcPts val="0"/>
            </a:spcAft>
            <a:buNone/>
          </a:pPr>
          <a:r>
            <a:rPr lang="it-IT" sz="1200" kern="1200" dirty="0">
              <a:latin typeface="Book Antiqua" pitchFamily="18" charset="0"/>
            </a:rPr>
            <a:t>1) </a:t>
          </a:r>
          <a:r>
            <a:rPr lang="it-IT" sz="1200" b="1" kern="1200" dirty="0">
              <a:latin typeface="Book Antiqua" pitchFamily="18" charset="0"/>
            </a:rPr>
            <a:t>Soci accomandanti</a:t>
          </a:r>
          <a:r>
            <a:rPr lang="it-IT" sz="1200" kern="1200" dirty="0">
              <a:latin typeface="Book Antiqua" pitchFamily="18" charset="0"/>
            </a:rPr>
            <a:t>:  sono responsabili fino ad ammontare  pari alle quote conferite </a:t>
          </a:r>
        </a:p>
      </dsp:txBody>
      <dsp:txXfrm>
        <a:off x="4404662" y="1602069"/>
        <a:ext cx="3287709" cy="475712"/>
      </dsp:txXfrm>
    </dsp:sp>
    <dsp:sp modelId="{3F17B8F7-5235-4779-9DCC-18EEEF97D7C9}">
      <dsp:nvSpPr>
        <dsp:cNvPr id="0" name=""/>
        <dsp:cNvSpPr/>
      </dsp:nvSpPr>
      <dsp:spPr>
        <a:xfrm rot="4514112">
          <a:off x="4092022" y="2144522"/>
          <a:ext cx="474702" cy="13587"/>
        </a:xfrm>
        <a:custGeom>
          <a:avLst/>
          <a:gdLst/>
          <a:ahLst/>
          <a:cxnLst/>
          <a:rect l="0" t="0" r="0" b="0"/>
          <a:pathLst>
            <a:path>
              <a:moveTo>
                <a:pt x="0" y="6793"/>
              </a:moveTo>
              <a:lnTo>
                <a:pt x="474702" y="6793"/>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4317505" y="2139449"/>
        <a:ext cx="23735" cy="23735"/>
      </dsp:txXfrm>
    </dsp:sp>
    <dsp:sp modelId="{DB4E2D4E-BAFE-47E7-8E5A-03060C749C63}">
      <dsp:nvSpPr>
        <dsp:cNvPr id="0" name=""/>
        <dsp:cNvSpPr/>
      </dsp:nvSpPr>
      <dsp:spPr>
        <a:xfrm>
          <a:off x="4389862" y="2128174"/>
          <a:ext cx="3317309" cy="505312"/>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latin typeface="Book Antiqua" pitchFamily="18" charset="0"/>
            </a:rPr>
            <a:t>2) </a:t>
          </a:r>
          <a:r>
            <a:rPr lang="it-IT" sz="1200" b="1" kern="1200" dirty="0">
              <a:latin typeface="Book Antiqua" pitchFamily="18" charset="0"/>
            </a:rPr>
            <a:t>Soci accomandatari</a:t>
          </a:r>
          <a:r>
            <a:rPr lang="it-IT" sz="1200" kern="1200" dirty="0">
              <a:latin typeface="Book Antiqua" pitchFamily="18" charset="0"/>
            </a:rPr>
            <a:t>:  sono illimitatamente e solidalmente responsabili per i debiti della società</a:t>
          </a:r>
        </a:p>
      </dsp:txBody>
      <dsp:txXfrm>
        <a:off x="4404662" y="2142974"/>
        <a:ext cx="3287709" cy="4757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679C6D-4042-464F-A8C8-8DAD631642F2}">
      <dsp:nvSpPr>
        <dsp:cNvPr id="0" name=""/>
        <dsp:cNvSpPr/>
      </dsp:nvSpPr>
      <dsp:spPr>
        <a:xfrm>
          <a:off x="0" y="1248746"/>
          <a:ext cx="1380779" cy="1118643"/>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100000"/>
            </a:lnSpc>
            <a:spcBef>
              <a:spcPct val="0"/>
            </a:spcBef>
            <a:spcAft>
              <a:spcPts val="0"/>
            </a:spcAft>
            <a:buNone/>
          </a:pPr>
          <a:r>
            <a:rPr lang="it-IT" sz="1200" b="1" i="1" kern="1200" dirty="0">
              <a:latin typeface="Book Antiqua" pitchFamily="18" charset="0"/>
            </a:rPr>
            <a:t>Società di capitali</a:t>
          </a:r>
        </a:p>
        <a:p>
          <a:pPr marL="0" lvl="0" indent="0" algn="ctr" defTabSz="533400">
            <a:lnSpc>
              <a:spcPct val="100000"/>
            </a:lnSpc>
            <a:spcBef>
              <a:spcPct val="0"/>
            </a:spcBef>
            <a:spcAft>
              <a:spcPts val="0"/>
            </a:spcAft>
            <a:buNone/>
          </a:pPr>
          <a:r>
            <a:rPr lang="it-IT" sz="1200" b="0" kern="1200" dirty="0">
              <a:latin typeface="Book Antiqua" pitchFamily="18" charset="0"/>
            </a:rPr>
            <a:t>(il S.G. è rappresentato </a:t>
          </a:r>
        </a:p>
        <a:p>
          <a:pPr marL="0" lvl="0" indent="0" algn="ctr" defTabSz="533400">
            <a:lnSpc>
              <a:spcPct val="100000"/>
            </a:lnSpc>
            <a:spcBef>
              <a:spcPct val="0"/>
            </a:spcBef>
            <a:spcAft>
              <a:spcPts val="0"/>
            </a:spcAft>
            <a:buNone/>
          </a:pPr>
          <a:r>
            <a:rPr lang="it-IT" sz="1200" b="0" kern="1200" dirty="0">
              <a:latin typeface="Book Antiqua" pitchFamily="18" charset="0"/>
            </a:rPr>
            <a:t>dalla società</a:t>
          </a:r>
          <a:endParaRPr lang="it-IT" sz="1200" kern="1200" dirty="0"/>
        </a:p>
      </dsp:txBody>
      <dsp:txXfrm>
        <a:off x="32764" y="1281510"/>
        <a:ext cx="1315251" cy="1053115"/>
      </dsp:txXfrm>
    </dsp:sp>
    <dsp:sp modelId="{3A8CE986-DEEE-4DFA-896E-CE76D9DA539D}">
      <dsp:nvSpPr>
        <dsp:cNvPr id="0" name=""/>
        <dsp:cNvSpPr/>
      </dsp:nvSpPr>
      <dsp:spPr>
        <a:xfrm rot="17028232">
          <a:off x="889314" y="1174979"/>
          <a:ext cx="1290950" cy="12512"/>
        </a:xfrm>
        <a:custGeom>
          <a:avLst/>
          <a:gdLst/>
          <a:ahLst/>
          <a:cxnLst/>
          <a:rect l="0" t="0" r="0" b="0"/>
          <a:pathLst>
            <a:path>
              <a:moveTo>
                <a:pt x="0" y="6256"/>
              </a:moveTo>
              <a:lnTo>
                <a:pt x="1290950"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502515" y="1148961"/>
        <a:ext cx="64547" cy="64547"/>
      </dsp:txXfrm>
    </dsp:sp>
    <dsp:sp modelId="{98F527F2-9AA4-4B1D-9488-85B09C254820}">
      <dsp:nvSpPr>
        <dsp:cNvPr id="0" name=""/>
        <dsp:cNvSpPr/>
      </dsp:nvSpPr>
      <dsp:spPr>
        <a:xfrm>
          <a:off x="1688798" y="282077"/>
          <a:ext cx="1229871" cy="544651"/>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latin typeface="Book Antiqua" pitchFamily="18" charset="0"/>
            </a:rPr>
            <a:t>Società a Responsabilità Limitata (S.r.l.)</a:t>
          </a:r>
        </a:p>
      </dsp:txBody>
      <dsp:txXfrm>
        <a:off x="1704750" y="298029"/>
        <a:ext cx="1197967" cy="512747"/>
      </dsp:txXfrm>
    </dsp:sp>
    <dsp:sp modelId="{22605A48-0425-4BEB-BF77-6C3F92B23B39}">
      <dsp:nvSpPr>
        <dsp:cNvPr id="0" name=""/>
        <dsp:cNvSpPr/>
      </dsp:nvSpPr>
      <dsp:spPr>
        <a:xfrm rot="17964142">
          <a:off x="2796591" y="339224"/>
          <a:ext cx="479622" cy="12512"/>
        </a:xfrm>
        <a:custGeom>
          <a:avLst/>
          <a:gdLst/>
          <a:ahLst/>
          <a:cxnLst/>
          <a:rect l="0" t="0" r="0" b="0"/>
          <a:pathLst>
            <a:path>
              <a:moveTo>
                <a:pt x="0" y="6256"/>
              </a:moveTo>
              <a:lnTo>
                <a:pt x="479622"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024412" y="333490"/>
        <a:ext cx="23981" cy="23981"/>
      </dsp:txXfrm>
    </dsp:sp>
    <dsp:sp modelId="{90F63E91-2A83-4A48-A69C-474BB3F6010D}">
      <dsp:nvSpPr>
        <dsp:cNvPr id="0" name=""/>
        <dsp:cNvSpPr/>
      </dsp:nvSpPr>
      <dsp:spPr>
        <a:xfrm>
          <a:off x="3154135" y="0"/>
          <a:ext cx="4421339" cy="273117"/>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latin typeface="Book Antiqua" pitchFamily="18" charset="0"/>
            </a:rPr>
            <a:t>Capitale minimo: € 10.000</a:t>
          </a:r>
        </a:p>
      </dsp:txBody>
      <dsp:txXfrm>
        <a:off x="3162134" y="7999"/>
        <a:ext cx="4405341" cy="257119"/>
      </dsp:txXfrm>
    </dsp:sp>
    <dsp:sp modelId="{E445334B-9616-4B71-9FE0-AACE12D4AEA9}">
      <dsp:nvSpPr>
        <dsp:cNvPr id="0" name=""/>
        <dsp:cNvSpPr/>
      </dsp:nvSpPr>
      <dsp:spPr>
        <a:xfrm rot="1908240">
          <a:off x="2897571" y="622204"/>
          <a:ext cx="281044" cy="12512"/>
        </a:xfrm>
        <a:custGeom>
          <a:avLst/>
          <a:gdLst/>
          <a:ahLst/>
          <a:cxnLst/>
          <a:rect l="0" t="0" r="0" b="0"/>
          <a:pathLst>
            <a:path>
              <a:moveTo>
                <a:pt x="0" y="6256"/>
              </a:moveTo>
              <a:lnTo>
                <a:pt x="281044"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031067" y="621434"/>
        <a:ext cx="14052" cy="14052"/>
      </dsp:txXfrm>
    </dsp:sp>
    <dsp:sp modelId="{E6F790C1-D091-4B7A-B3A8-8E03CEA919BC}">
      <dsp:nvSpPr>
        <dsp:cNvPr id="0" name=""/>
        <dsp:cNvSpPr/>
      </dsp:nvSpPr>
      <dsp:spPr>
        <a:xfrm>
          <a:off x="3157516" y="281111"/>
          <a:ext cx="4421339" cy="842811"/>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100000"/>
            </a:lnSpc>
            <a:spcBef>
              <a:spcPct val="0"/>
            </a:spcBef>
            <a:spcAft>
              <a:spcPts val="0"/>
            </a:spcAft>
            <a:buNone/>
          </a:pPr>
          <a:r>
            <a:rPr lang="it-IT" sz="1200" kern="1200" dirty="0">
              <a:latin typeface="Book Antiqua" pitchFamily="18" charset="0"/>
            </a:rPr>
            <a:t>Il capitale è diviso in quote che non sono incorporate </a:t>
          </a:r>
        </a:p>
        <a:p>
          <a:pPr marL="0" lvl="0" indent="0" algn="ctr" defTabSz="533400">
            <a:lnSpc>
              <a:spcPct val="100000"/>
            </a:lnSpc>
            <a:spcBef>
              <a:spcPct val="0"/>
            </a:spcBef>
            <a:spcAft>
              <a:spcPts val="0"/>
            </a:spcAft>
            <a:buNone/>
          </a:pPr>
          <a:r>
            <a:rPr lang="it-IT" sz="1200" kern="1200" dirty="0">
              <a:latin typeface="Book Antiqua" pitchFamily="18" charset="0"/>
            </a:rPr>
            <a:t>in un titolo, come le azioni.</a:t>
          </a:r>
        </a:p>
        <a:p>
          <a:pPr marL="0" lvl="0" indent="0" algn="ctr" defTabSz="533400">
            <a:lnSpc>
              <a:spcPct val="100000"/>
            </a:lnSpc>
            <a:spcBef>
              <a:spcPct val="0"/>
            </a:spcBef>
            <a:spcAft>
              <a:spcPts val="0"/>
            </a:spcAft>
            <a:buNone/>
          </a:pPr>
          <a:r>
            <a:rPr lang="it-IT" sz="1200" kern="1200" dirty="0">
              <a:latin typeface="Book Antiqua" pitchFamily="18" charset="0"/>
            </a:rPr>
            <a:t>Per tale motivo si possono trasferire da un soggetto </a:t>
          </a:r>
        </a:p>
        <a:p>
          <a:pPr marL="0" lvl="0" indent="0" algn="ctr" defTabSz="533400">
            <a:lnSpc>
              <a:spcPct val="100000"/>
            </a:lnSpc>
            <a:spcBef>
              <a:spcPct val="0"/>
            </a:spcBef>
            <a:spcAft>
              <a:spcPts val="0"/>
            </a:spcAft>
            <a:buNone/>
          </a:pPr>
          <a:r>
            <a:rPr lang="it-IT" sz="1200" kern="1200" dirty="0">
              <a:latin typeface="Book Antiqua" pitchFamily="18" charset="0"/>
            </a:rPr>
            <a:t>all’altro ma con difficoltà</a:t>
          </a:r>
        </a:p>
      </dsp:txBody>
      <dsp:txXfrm>
        <a:off x="3182201" y="305796"/>
        <a:ext cx="4371969" cy="793441"/>
      </dsp:txXfrm>
    </dsp:sp>
    <dsp:sp modelId="{7AE70D41-D3D6-4527-AE3A-4C03D641A9EE}">
      <dsp:nvSpPr>
        <dsp:cNvPr id="0" name=""/>
        <dsp:cNvSpPr/>
      </dsp:nvSpPr>
      <dsp:spPr>
        <a:xfrm rot="19974814">
          <a:off x="1361935" y="1723579"/>
          <a:ext cx="343626" cy="12512"/>
        </a:xfrm>
        <a:custGeom>
          <a:avLst/>
          <a:gdLst/>
          <a:ahLst/>
          <a:cxnLst/>
          <a:rect l="0" t="0" r="0" b="0"/>
          <a:pathLst>
            <a:path>
              <a:moveTo>
                <a:pt x="0" y="6256"/>
              </a:moveTo>
              <a:lnTo>
                <a:pt x="343626"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525157" y="1721244"/>
        <a:ext cx="17181" cy="17181"/>
      </dsp:txXfrm>
    </dsp:sp>
    <dsp:sp modelId="{DE86BC7F-201C-40F1-A4BC-14C855E630B1}">
      <dsp:nvSpPr>
        <dsp:cNvPr id="0" name=""/>
        <dsp:cNvSpPr/>
      </dsp:nvSpPr>
      <dsp:spPr>
        <a:xfrm>
          <a:off x="1686717" y="1379277"/>
          <a:ext cx="1229871" cy="544651"/>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latin typeface="Book Antiqua" pitchFamily="18" charset="0"/>
            </a:rPr>
            <a:t>Società per azioni (S.p.A.)</a:t>
          </a:r>
        </a:p>
      </dsp:txBody>
      <dsp:txXfrm>
        <a:off x="1702669" y="1395229"/>
        <a:ext cx="1197967" cy="512747"/>
      </dsp:txXfrm>
    </dsp:sp>
    <dsp:sp modelId="{202E7A3B-53B7-423E-AE92-F9FB45130C44}">
      <dsp:nvSpPr>
        <dsp:cNvPr id="0" name=""/>
        <dsp:cNvSpPr/>
      </dsp:nvSpPr>
      <dsp:spPr>
        <a:xfrm rot="18289469">
          <a:off x="2834531" y="1488304"/>
          <a:ext cx="382608" cy="12512"/>
        </a:xfrm>
        <a:custGeom>
          <a:avLst/>
          <a:gdLst/>
          <a:ahLst/>
          <a:cxnLst/>
          <a:rect l="0" t="0" r="0" b="0"/>
          <a:pathLst>
            <a:path>
              <a:moveTo>
                <a:pt x="0" y="6256"/>
              </a:moveTo>
              <a:lnTo>
                <a:pt x="382608"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016270" y="1484994"/>
        <a:ext cx="19130" cy="19130"/>
      </dsp:txXfrm>
    </dsp:sp>
    <dsp:sp modelId="{D42FC4F6-A779-4E4B-AFC1-E8C87DF643C6}">
      <dsp:nvSpPr>
        <dsp:cNvPr id="0" name=""/>
        <dsp:cNvSpPr/>
      </dsp:nvSpPr>
      <dsp:spPr>
        <a:xfrm>
          <a:off x="3135082" y="1200958"/>
          <a:ext cx="4421339" cy="273117"/>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latin typeface="Book Antiqua" pitchFamily="18" charset="0"/>
            </a:rPr>
            <a:t>Capitale minimo: € 50.000</a:t>
          </a:r>
        </a:p>
      </dsp:txBody>
      <dsp:txXfrm>
        <a:off x="3143081" y="1208957"/>
        <a:ext cx="4405341" cy="257119"/>
      </dsp:txXfrm>
    </dsp:sp>
    <dsp:sp modelId="{0D4920A5-1679-4780-AA89-59652FBDADC6}">
      <dsp:nvSpPr>
        <dsp:cNvPr id="0" name=""/>
        <dsp:cNvSpPr/>
      </dsp:nvSpPr>
      <dsp:spPr>
        <a:xfrm>
          <a:off x="2916588" y="1645346"/>
          <a:ext cx="218494" cy="12512"/>
        </a:xfrm>
        <a:custGeom>
          <a:avLst/>
          <a:gdLst/>
          <a:ahLst/>
          <a:cxnLst/>
          <a:rect l="0" t="0" r="0" b="0"/>
          <a:pathLst>
            <a:path>
              <a:moveTo>
                <a:pt x="0" y="6256"/>
              </a:moveTo>
              <a:lnTo>
                <a:pt x="218494"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020373" y="1646140"/>
        <a:ext cx="10924" cy="10924"/>
      </dsp:txXfrm>
    </dsp:sp>
    <dsp:sp modelId="{CB7A8E7B-CA66-4AFB-9FD2-413D11B11F88}">
      <dsp:nvSpPr>
        <dsp:cNvPr id="0" name=""/>
        <dsp:cNvSpPr/>
      </dsp:nvSpPr>
      <dsp:spPr>
        <a:xfrm>
          <a:off x="3135082" y="1515044"/>
          <a:ext cx="4421339" cy="273117"/>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latin typeface="Book Antiqua" pitchFamily="18" charset="0"/>
            </a:rPr>
            <a:t>Il capitale è diviso in azioni</a:t>
          </a:r>
        </a:p>
      </dsp:txBody>
      <dsp:txXfrm>
        <a:off x="3143081" y="1523043"/>
        <a:ext cx="4405341" cy="257119"/>
      </dsp:txXfrm>
    </dsp:sp>
    <dsp:sp modelId="{32BDC93E-FA90-431B-A2E9-5E2528091B07}">
      <dsp:nvSpPr>
        <dsp:cNvPr id="0" name=""/>
        <dsp:cNvSpPr/>
      </dsp:nvSpPr>
      <dsp:spPr>
        <a:xfrm rot="3310531">
          <a:off x="2834531" y="1802389"/>
          <a:ext cx="382608" cy="12512"/>
        </a:xfrm>
        <a:custGeom>
          <a:avLst/>
          <a:gdLst/>
          <a:ahLst/>
          <a:cxnLst/>
          <a:rect l="0" t="0" r="0" b="0"/>
          <a:pathLst>
            <a:path>
              <a:moveTo>
                <a:pt x="0" y="6256"/>
              </a:moveTo>
              <a:lnTo>
                <a:pt x="382608"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016270" y="1799080"/>
        <a:ext cx="19130" cy="19130"/>
      </dsp:txXfrm>
    </dsp:sp>
    <dsp:sp modelId="{778668F4-2631-42EC-8EAA-17BBCB2C5407}">
      <dsp:nvSpPr>
        <dsp:cNvPr id="0" name=""/>
        <dsp:cNvSpPr/>
      </dsp:nvSpPr>
      <dsp:spPr>
        <a:xfrm>
          <a:off x="3135082" y="1829129"/>
          <a:ext cx="4421339" cy="273117"/>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latin typeface="Book Antiqua" pitchFamily="18" charset="0"/>
            </a:rPr>
            <a:t>Le azioni si trasferiscono agevolmente mediante girata</a:t>
          </a:r>
        </a:p>
      </dsp:txBody>
      <dsp:txXfrm>
        <a:off x="3143081" y="1837128"/>
        <a:ext cx="4405341" cy="257119"/>
      </dsp:txXfrm>
    </dsp:sp>
    <dsp:sp modelId="{F8CF1AC2-84F9-4AC5-9AAE-644121E9F16A}">
      <dsp:nvSpPr>
        <dsp:cNvPr id="0" name=""/>
        <dsp:cNvSpPr/>
      </dsp:nvSpPr>
      <dsp:spPr>
        <a:xfrm rot="4559654">
          <a:off x="901695" y="2415074"/>
          <a:ext cx="1264105" cy="12512"/>
        </a:xfrm>
        <a:custGeom>
          <a:avLst/>
          <a:gdLst/>
          <a:ahLst/>
          <a:cxnLst/>
          <a:rect l="0" t="0" r="0" b="0"/>
          <a:pathLst>
            <a:path>
              <a:moveTo>
                <a:pt x="0" y="6256"/>
              </a:moveTo>
              <a:lnTo>
                <a:pt x="1264105"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1502145" y="2389727"/>
        <a:ext cx="63205" cy="63205"/>
      </dsp:txXfrm>
    </dsp:sp>
    <dsp:sp modelId="{1888E11F-1B3D-46B3-850E-D28EA5442E9C}">
      <dsp:nvSpPr>
        <dsp:cNvPr id="0" name=""/>
        <dsp:cNvSpPr/>
      </dsp:nvSpPr>
      <dsp:spPr>
        <a:xfrm>
          <a:off x="1686717" y="2762267"/>
          <a:ext cx="1229871" cy="544651"/>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latin typeface="Book Antiqua" pitchFamily="18" charset="0"/>
            </a:rPr>
            <a:t>Società in accomandita per azioni (</a:t>
          </a:r>
          <a:r>
            <a:rPr lang="it-IT" sz="1200" b="1" kern="1200" dirty="0" err="1">
              <a:latin typeface="Book Antiqua" pitchFamily="18" charset="0"/>
            </a:rPr>
            <a:t>S.a.p.A.</a:t>
          </a:r>
          <a:r>
            <a:rPr lang="it-IT" sz="1200" b="1" kern="1200" dirty="0">
              <a:latin typeface="Book Antiqua" pitchFamily="18" charset="0"/>
            </a:rPr>
            <a:t>)</a:t>
          </a:r>
        </a:p>
      </dsp:txBody>
      <dsp:txXfrm>
        <a:off x="1702669" y="2778219"/>
        <a:ext cx="1197967" cy="512747"/>
      </dsp:txXfrm>
    </dsp:sp>
    <dsp:sp modelId="{F1B82497-B00E-4930-9DB2-B5EF43F36676}">
      <dsp:nvSpPr>
        <dsp:cNvPr id="0" name=""/>
        <dsp:cNvSpPr/>
      </dsp:nvSpPr>
      <dsp:spPr>
        <a:xfrm rot="17259870">
          <a:off x="2640350" y="2650459"/>
          <a:ext cx="793153" cy="12512"/>
        </a:xfrm>
        <a:custGeom>
          <a:avLst/>
          <a:gdLst/>
          <a:ahLst/>
          <a:cxnLst/>
          <a:rect l="0" t="0" r="0" b="0"/>
          <a:pathLst>
            <a:path>
              <a:moveTo>
                <a:pt x="0" y="6256"/>
              </a:moveTo>
              <a:lnTo>
                <a:pt x="793153"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017098" y="2636886"/>
        <a:ext cx="39657" cy="39657"/>
      </dsp:txXfrm>
    </dsp:sp>
    <dsp:sp modelId="{EF34E230-F423-475A-B3BA-C9ED60B698E2}">
      <dsp:nvSpPr>
        <dsp:cNvPr id="0" name=""/>
        <dsp:cNvSpPr/>
      </dsp:nvSpPr>
      <dsp:spPr>
        <a:xfrm>
          <a:off x="3157265" y="2142278"/>
          <a:ext cx="4421339" cy="273117"/>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kern="1200" dirty="0">
              <a:latin typeface="Book Antiqua" pitchFamily="18" charset="0"/>
            </a:rPr>
            <a:t>Capitale minimo: come le S.p.A., € 50.000</a:t>
          </a:r>
        </a:p>
      </dsp:txBody>
      <dsp:txXfrm>
        <a:off x="3165264" y="2150277"/>
        <a:ext cx="4405341" cy="257119"/>
      </dsp:txXfrm>
    </dsp:sp>
    <dsp:sp modelId="{2BCE5F35-0F6F-438B-B09B-5EB69248CA41}">
      <dsp:nvSpPr>
        <dsp:cNvPr id="0" name=""/>
        <dsp:cNvSpPr/>
      </dsp:nvSpPr>
      <dsp:spPr>
        <a:xfrm rot="18037939">
          <a:off x="2800750" y="2825117"/>
          <a:ext cx="472353" cy="12512"/>
        </a:xfrm>
        <a:custGeom>
          <a:avLst/>
          <a:gdLst/>
          <a:ahLst/>
          <a:cxnLst/>
          <a:rect l="0" t="0" r="0" b="0"/>
          <a:pathLst>
            <a:path>
              <a:moveTo>
                <a:pt x="0" y="6256"/>
              </a:moveTo>
              <a:lnTo>
                <a:pt x="472353"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025118" y="2819565"/>
        <a:ext cx="23617" cy="23617"/>
      </dsp:txXfrm>
    </dsp:sp>
    <dsp:sp modelId="{0009CDCA-0533-4F06-BD85-3280E058EA8B}">
      <dsp:nvSpPr>
        <dsp:cNvPr id="0" name=""/>
        <dsp:cNvSpPr/>
      </dsp:nvSpPr>
      <dsp:spPr>
        <a:xfrm>
          <a:off x="3157265" y="2422139"/>
          <a:ext cx="4421339" cy="412030"/>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100000"/>
            </a:lnSpc>
            <a:spcBef>
              <a:spcPct val="0"/>
            </a:spcBef>
            <a:spcAft>
              <a:spcPts val="0"/>
            </a:spcAft>
            <a:buNone/>
          </a:pPr>
          <a:r>
            <a:rPr lang="it-IT" sz="1200" kern="1200" dirty="0">
              <a:latin typeface="Book Antiqua" pitchFamily="18" charset="0"/>
            </a:rPr>
            <a:t>Ci sono due categorie di soci </a:t>
          </a:r>
        </a:p>
        <a:p>
          <a:pPr marL="0" lvl="0" indent="0" algn="ctr" defTabSz="533400">
            <a:lnSpc>
              <a:spcPct val="100000"/>
            </a:lnSpc>
            <a:spcBef>
              <a:spcPct val="0"/>
            </a:spcBef>
            <a:spcAft>
              <a:spcPts val="0"/>
            </a:spcAft>
            <a:buNone/>
          </a:pPr>
          <a:r>
            <a:rPr lang="it-IT" sz="1200" kern="1200" dirty="0">
              <a:latin typeface="Book Antiqua" pitchFamily="18" charset="0"/>
            </a:rPr>
            <a:t>(come nelle società in accomandita semplice)</a:t>
          </a:r>
        </a:p>
      </dsp:txBody>
      <dsp:txXfrm>
        <a:off x="3169333" y="2434207"/>
        <a:ext cx="4397203" cy="387894"/>
      </dsp:txXfrm>
    </dsp:sp>
    <dsp:sp modelId="{80F8D2C1-7458-425A-B147-29EB950BDEE1}">
      <dsp:nvSpPr>
        <dsp:cNvPr id="0" name=""/>
        <dsp:cNvSpPr/>
      </dsp:nvSpPr>
      <dsp:spPr>
        <a:xfrm rot="1145652">
          <a:off x="2909582" y="3069994"/>
          <a:ext cx="254689" cy="12512"/>
        </a:xfrm>
        <a:custGeom>
          <a:avLst/>
          <a:gdLst/>
          <a:ahLst/>
          <a:cxnLst/>
          <a:rect l="0" t="0" r="0" b="0"/>
          <a:pathLst>
            <a:path>
              <a:moveTo>
                <a:pt x="0" y="6256"/>
              </a:moveTo>
              <a:lnTo>
                <a:pt x="254689"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030559" y="3069883"/>
        <a:ext cx="12734" cy="12734"/>
      </dsp:txXfrm>
    </dsp:sp>
    <dsp:sp modelId="{E7091A7D-C8E6-42B9-B66D-74B6D3EEFF77}">
      <dsp:nvSpPr>
        <dsp:cNvPr id="0" name=""/>
        <dsp:cNvSpPr/>
      </dsp:nvSpPr>
      <dsp:spPr>
        <a:xfrm>
          <a:off x="3157265" y="2911893"/>
          <a:ext cx="4421339" cy="412028"/>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it-IT" sz="1200" b="1" kern="1200" dirty="0">
              <a:latin typeface="Book Antiqua" pitchFamily="18" charset="0"/>
            </a:rPr>
            <a:t>Soci accomandanti: </a:t>
          </a:r>
          <a:r>
            <a:rPr lang="it-IT" sz="1200" b="0" kern="1200" dirty="0">
              <a:latin typeface="Book Antiqua" pitchFamily="18" charset="0"/>
            </a:rPr>
            <a:t>sono limitatamente responsabili per le obbligazioni sociali, ossia fino alle quote conferite</a:t>
          </a:r>
          <a:endParaRPr lang="it-IT" sz="1200" b="1" kern="1200" dirty="0">
            <a:latin typeface="Book Antiqua" pitchFamily="18" charset="0"/>
          </a:endParaRPr>
        </a:p>
      </dsp:txBody>
      <dsp:txXfrm>
        <a:off x="3169333" y="2923961"/>
        <a:ext cx="4397203" cy="387892"/>
      </dsp:txXfrm>
    </dsp:sp>
    <dsp:sp modelId="{DEC5963B-A343-43FF-BB88-8A9BC5512ED3}">
      <dsp:nvSpPr>
        <dsp:cNvPr id="0" name=""/>
        <dsp:cNvSpPr/>
      </dsp:nvSpPr>
      <dsp:spPr>
        <a:xfrm rot="4112874">
          <a:off x="2707666" y="3334904"/>
          <a:ext cx="658771" cy="12512"/>
        </a:xfrm>
        <a:custGeom>
          <a:avLst/>
          <a:gdLst/>
          <a:ahLst/>
          <a:cxnLst/>
          <a:rect l="0" t="0" r="0" b="0"/>
          <a:pathLst>
            <a:path>
              <a:moveTo>
                <a:pt x="0" y="6256"/>
              </a:moveTo>
              <a:lnTo>
                <a:pt x="658771" y="6256"/>
              </a:lnTo>
            </a:path>
          </a:pathLst>
        </a:custGeom>
        <a:noFill/>
        <a:ln w="25400" cap="flat" cmpd="sng" algn="ctr">
          <a:solidFill>
            <a:scrgbClr r="0" g="0" b="0"/>
          </a:solidFill>
          <a:prstDash val="solid"/>
          <a:tailEnd type="triangle"/>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it-IT" sz="500" kern="1200"/>
        </a:p>
      </dsp:txBody>
      <dsp:txXfrm>
        <a:off x="3020583" y="3324691"/>
        <a:ext cx="32938" cy="32938"/>
      </dsp:txXfrm>
    </dsp:sp>
    <dsp:sp modelId="{4E403BF2-BE98-4E67-8075-3EDFB8D3B2E6}">
      <dsp:nvSpPr>
        <dsp:cNvPr id="0" name=""/>
        <dsp:cNvSpPr/>
      </dsp:nvSpPr>
      <dsp:spPr>
        <a:xfrm>
          <a:off x="3157516" y="3366388"/>
          <a:ext cx="4421339" cy="562677"/>
        </a:xfrm>
        <a:prstGeom prst="roundRect">
          <a:avLst>
            <a:gd name="adj" fmla="val 10000"/>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 tIns="7620" rIns="7620" bIns="7620" numCol="1" spcCol="1270" anchor="ctr" anchorCtr="0">
          <a:noAutofit/>
        </a:bodyPr>
        <a:lstStyle/>
        <a:p>
          <a:pPr marL="0" lvl="0" indent="0" algn="ctr" defTabSz="511175">
            <a:lnSpc>
              <a:spcPct val="100000"/>
            </a:lnSpc>
            <a:spcBef>
              <a:spcPct val="0"/>
            </a:spcBef>
            <a:spcAft>
              <a:spcPts val="0"/>
            </a:spcAft>
            <a:buNone/>
          </a:pPr>
          <a:r>
            <a:rPr lang="it-IT" sz="1150" b="1" kern="1200" dirty="0">
              <a:latin typeface="Book Antiqua" pitchFamily="18" charset="0"/>
            </a:rPr>
            <a:t>Soci accomandatari: </a:t>
          </a:r>
          <a:r>
            <a:rPr lang="it-IT" sz="1150" b="0" kern="1200" dirty="0">
              <a:latin typeface="Book Antiqua" pitchFamily="18" charset="0"/>
            </a:rPr>
            <a:t>sono illimitatamente e solidalmente </a:t>
          </a:r>
        </a:p>
        <a:p>
          <a:pPr marL="0" lvl="0" indent="0" algn="ctr" defTabSz="511175">
            <a:lnSpc>
              <a:spcPct val="100000"/>
            </a:lnSpc>
            <a:spcBef>
              <a:spcPct val="0"/>
            </a:spcBef>
            <a:spcAft>
              <a:spcPts val="0"/>
            </a:spcAft>
            <a:buNone/>
          </a:pPr>
          <a:r>
            <a:rPr lang="it-IT" sz="1150" b="0" kern="1200" dirty="0">
              <a:latin typeface="Book Antiqua" pitchFamily="18" charset="0"/>
            </a:rPr>
            <a:t>responsabili per le obbligazioni sociali</a:t>
          </a:r>
        </a:p>
        <a:p>
          <a:pPr marL="0" lvl="0" indent="0" algn="ctr" defTabSz="511175">
            <a:lnSpc>
              <a:spcPct val="100000"/>
            </a:lnSpc>
            <a:spcBef>
              <a:spcPct val="0"/>
            </a:spcBef>
            <a:spcAft>
              <a:spcPts val="0"/>
            </a:spcAft>
            <a:buNone/>
          </a:pPr>
          <a:r>
            <a:rPr lang="it-IT" sz="1150" b="1" kern="1200" dirty="0">
              <a:latin typeface="Book Antiqua" pitchFamily="18" charset="0"/>
            </a:rPr>
            <a:t>Sono, di diritto, gli amministratori delle società per tutta la vita  </a:t>
          </a:r>
        </a:p>
      </dsp:txBody>
      <dsp:txXfrm>
        <a:off x="3173996" y="3382868"/>
        <a:ext cx="4388379" cy="5297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465E47-A7A0-4B7A-85FE-C2E7536A05D2}">
      <dsp:nvSpPr>
        <dsp:cNvPr id="0" name=""/>
        <dsp:cNvSpPr/>
      </dsp:nvSpPr>
      <dsp:spPr>
        <a:xfrm>
          <a:off x="4368005" y="1266556"/>
          <a:ext cx="3421049" cy="395823"/>
        </a:xfrm>
        <a:custGeom>
          <a:avLst/>
          <a:gdLst/>
          <a:ahLst/>
          <a:cxnLst/>
          <a:rect l="0" t="0" r="0" b="0"/>
          <a:pathLst>
            <a:path>
              <a:moveTo>
                <a:pt x="0" y="0"/>
              </a:moveTo>
              <a:lnTo>
                <a:pt x="0" y="197911"/>
              </a:lnTo>
              <a:lnTo>
                <a:pt x="3421049" y="197911"/>
              </a:lnTo>
              <a:lnTo>
                <a:pt x="3421049" y="3958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60A1053-7B6C-4218-9387-622AE06EC9D8}">
      <dsp:nvSpPr>
        <dsp:cNvPr id="0" name=""/>
        <dsp:cNvSpPr/>
      </dsp:nvSpPr>
      <dsp:spPr>
        <a:xfrm>
          <a:off x="4368005" y="1266556"/>
          <a:ext cx="1140349" cy="395823"/>
        </a:xfrm>
        <a:custGeom>
          <a:avLst/>
          <a:gdLst/>
          <a:ahLst/>
          <a:cxnLst/>
          <a:rect l="0" t="0" r="0" b="0"/>
          <a:pathLst>
            <a:path>
              <a:moveTo>
                <a:pt x="0" y="0"/>
              </a:moveTo>
              <a:lnTo>
                <a:pt x="0" y="197911"/>
              </a:lnTo>
              <a:lnTo>
                <a:pt x="1140349" y="197911"/>
              </a:lnTo>
              <a:lnTo>
                <a:pt x="1140349" y="3958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5B92F21-0104-4F04-89BF-0C74BB46A4FB}">
      <dsp:nvSpPr>
        <dsp:cNvPr id="0" name=""/>
        <dsp:cNvSpPr/>
      </dsp:nvSpPr>
      <dsp:spPr>
        <a:xfrm>
          <a:off x="3227656" y="1266556"/>
          <a:ext cx="1140349" cy="395823"/>
        </a:xfrm>
        <a:custGeom>
          <a:avLst/>
          <a:gdLst/>
          <a:ahLst/>
          <a:cxnLst/>
          <a:rect l="0" t="0" r="0" b="0"/>
          <a:pathLst>
            <a:path>
              <a:moveTo>
                <a:pt x="1140349" y="0"/>
              </a:moveTo>
              <a:lnTo>
                <a:pt x="1140349" y="197911"/>
              </a:lnTo>
              <a:lnTo>
                <a:pt x="0" y="197911"/>
              </a:lnTo>
              <a:lnTo>
                <a:pt x="0" y="3958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85CB6B-0DE7-42CA-ADFB-7422D925B036}">
      <dsp:nvSpPr>
        <dsp:cNvPr id="0" name=""/>
        <dsp:cNvSpPr/>
      </dsp:nvSpPr>
      <dsp:spPr>
        <a:xfrm>
          <a:off x="946956" y="1266556"/>
          <a:ext cx="3421049" cy="395823"/>
        </a:xfrm>
        <a:custGeom>
          <a:avLst/>
          <a:gdLst/>
          <a:ahLst/>
          <a:cxnLst/>
          <a:rect l="0" t="0" r="0" b="0"/>
          <a:pathLst>
            <a:path>
              <a:moveTo>
                <a:pt x="3421049" y="0"/>
              </a:moveTo>
              <a:lnTo>
                <a:pt x="3421049" y="197911"/>
              </a:lnTo>
              <a:lnTo>
                <a:pt x="0" y="197911"/>
              </a:lnTo>
              <a:lnTo>
                <a:pt x="0" y="39582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110D82-CA6A-46CA-9E70-ABA9A5022A5F}">
      <dsp:nvSpPr>
        <dsp:cNvPr id="0" name=""/>
        <dsp:cNvSpPr/>
      </dsp:nvSpPr>
      <dsp:spPr>
        <a:xfrm>
          <a:off x="3425568" y="324118"/>
          <a:ext cx="1884875" cy="9424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kern="1200" cap="none" normalizeH="0" baseline="0" dirty="0">
              <a:ln>
                <a:noFill/>
              </a:ln>
              <a:solidFill>
                <a:schemeClr val="bg1"/>
              </a:solidFill>
              <a:effectLst/>
              <a:latin typeface="Calibri" panose="020F0502020204030204" pitchFamily="34" charset="0"/>
            </a:rPr>
            <a:t>FIAT S.p.A.</a:t>
          </a:r>
          <a:endParaRPr kumimoji="0" lang="en-US" altLang="en-US" sz="1600" b="0" i="0" u="none" strike="noStrike" kern="1200" cap="none" normalizeH="0" baseline="0" dirty="0">
            <a:ln>
              <a:noFill/>
            </a:ln>
            <a:solidFill>
              <a:schemeClr val="bg1"/>
            </a:solidFill>
            <a:effectLst/>
            <a:latin typeface="Arial" panose="020B0604020202020204" pitchFamily="34" charset="0"/>
          </a:endParaRPr>
        </a:p>
      </dsp:txBody>
      <dsp:txXfrm>
        <a:off x="3425568" y="324118"/>
        <a:ext cx="1884875" cy="942437"/>
      </dsp:txXfrm>
    </dsp:sp>
    <dsp:sp modelId="{956D29DB-25E7-4191-87D0-38ABD46BEC30}">
      <dsp:nvSpPr>
        <dsp:cNvPr id="0" name=""/>
        <dsp:cNvSpPr/>
      </dsp:nvSpPr>
      <dsp:spPr>
        <a:xfrm>
          <a:off x="4518" y="1662380"/>
          <a:ext cx="1884875" cy="9424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kern="1200" cap="none" normalizeH="0" baseline="0">
              <a:ln>
                <a:noFill/>
              </a:ln>
              <a:solidFill>
                <a:schemeClr val="bg1"/>
              </a:solidFill>
              <a:effectLst/>
              <a:latin typeface="Calibri" panose="020F0502020204030204" pitchFamily="34" charset="0"/>
            </a:rPr>
            <a:t>FIAT </a:t>
          </a:r>
          <a:endParaRPr kumimoji="0" lang="en-US" altLang="en-US" sz="1600" b="1" i="0" u="none" strike="noStrike" kern="1200" cap="none" normalizeH="0" baseline="0">
            <a:ln>
              <a:noFill/>
            </a:ln>
            <a:solidFill>
              <a:schemeClr val="bg1"/>
            </a:solidFill>
            <a:effectLst/>
            <a:latin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kern="1200" cap="none" normalizeH="0" baseline="0">
              <a:ln>
                <a:noFill/>
              </a:ln>
              <a:solidFill>
                <a:schemeClr val="bg1"/>
              </a:solidFill>
              <a:effectLst/>
              <a:latin typeface="Calibri" panose="020F0502020204030204" pitchFamily="34" charset="0"/>
            </a:rPr>
            <a:t>AUTO S.p.A.</a:t>
          </a:r>
          <a:endParaRPr kumimoji="0" lang="en-US" altLang="en-US" sz="1600" b="1" i="0" u="none" strike="noStrike" kern="1200" cap="none" normalizeH="0" baseline="0">
            <a:ln>
              <a:noFill/>
            </a:ln>
            <a:solidFill>
              <a:schemeClr val="bg1"/>
            </a:solidFill>
            <a:effectLst/>
            <a:latin typeface="Arial" panose="020B0604020202020204" pitchFamily="34" charset="0"/>
          </a:endParaRPr>
        </a:p>
      </dsp:txBody>
      <dsp:txXfrm>
        <a:off x="4518" y="1662380"/>
        <a:ext cx="1884875" cy="942437"/>
      </dsp:txXfrm>
    </dsp:sp>
    <dsp:sp modelId="{D07CF036-1DEB-42DF-8017-802E669E8540}">
      <dsp:nvSpPr>
        <dsp:cNvPr id="0" name=""/>
        <dsp:cNvSpPr/>
      </dsp:nvSpPr>
      <dsp:spPr>
        <a:xfrm>
          <a:off x="2285218" y="1662380"/>
          <a:ext cx="1884875" cy="9424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kern="1200" cap="none" normalizeH="0" baseline="0">
              <a:ln>
                <a:noFill/>
              </a:ln>
              <a:solidFill>
                <a:schemeClr val="bg1"/>
              </a:solidFill>
              <a:effectLst/>
              <a:latin typeface="Calibri" panose="020F0502020204030204" pitchFamily="34" charset="0"/>
            </a:rPr>
            <a:t>FIAT MACCHINE MEZZI PESANTI S.p.A.</a:t>
          </a:r>
          <a:endParaRPr kumimoji="0" lang="en-US" altLang="en-US" sz="1600" b="1" i="0" u="none" strike="noStrike" kern="1200" cap="none" normalizeH="0" baseline="0">
            <a:ln>
              <a:noFill/>
            </a:ln>
            <a:solidFill>
              <a:schemeClr val="bg1"/>
            </a:solidFill>
            <a:effectLst/>
            <a:latin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600" b="1" i="0" u="none" strike="noStrike" kern="1200" cap="none" normalizeH="0" baseline="0">
            <a:ln>
              <a:noFill/>
            </a:ln>
            <a:solidFill>
              <a:schemeClr val="bg1"/>
            </a:solidFill>
            <a:effectLst/>
            <a:latin typeface="Arial" panose="020B0604020202020204" pitchFamily="34" charset="0"/>
          </a:endParaRPr>
        </a:p>
      </dsp:txBody>
      <dsp:txXfrm>
        <a:off x="2285218" y="1662380"/>
        <a:ext cx="1884875" cy="942437"/>
      </dsp:txXfrm>
    </dsp:sp>
    <dsp:sp modelId="{3825883D-4FAB-4483-AF0E-E3A1F4AF1874}">
      <dsp:nvSpPr>
        <dsp:cNvPr id="0" name=""/>
        <dsp:cNvSpPr/>
      </dsp:nvSpPr>
      <dsp:spPr>
        <a:xfrm>
          <a:off x="4565917" y="1662380"/>
          <a:ext cx="1884875" cy="9424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kern="1200" cap="none" normalizeH="0" baseline="0">
              <a:ln>
                <a:noFill/>
              </a:ln>
              <a:solidFill>
                <a:schemeClr val="bg1"/>
              </a:solidFill>
              <a:effectLst/>
              <a:latin typeface="Calibri" panose="020F0502020204030204" pitchFamily="34" charset="0"/>
            </a:rPr>
            <a:t>FIAT MACCHINE AGRICOLE </a:t>
          </a:r>
          <a:endParaRPr kumimoji="0" lang="en-US" altLang="en-US" sz="1600" b="1" i="0" u="none" strike="noStrike" kern="1200" cap="none" normalizeH="0" baseline="0">
            <a:ln>
              <a:noFill/>
            </a:ln>
            <a:solidFill>
              <a:schemeClr val="bg1"/>
            </a:solidFill>
            <a:effectLst/>
            <a:latin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kern="1200" cap="none" normalizeH="0" baseline="0">
              <a:ln>
                <a:noFill/>
              </a:ln>
              <a:solidFill>
                <a:schemeClr val="bg1"/>
              </a:solidFill>
              <a:effectLst/>
              <a:latin typeface="Calibri" panose="020F0502020204030204" pitchFamily="34" charset="0"/>
            </a:rPr>
            <a:t>S.p.A.</a:t>
          </a:r>
          <a:endParaRPr kumimoji="0" lang="en-US" altLang="en-US" sz="1600" b="1" i="0" u="none" strike="noStrike" kern="1200" cap="none" normalizeH="0" baseline="0">
            <a:ln>
              <a:noFill/>
            </a:ln>
            <a:solidFill>
              <a:schemeClr val="bg1"/>
            </a:solidFill>
            <a:effectLst/>
            <a:latin typeface="Arial" panose="020B0604020202020204" pitchFamily="34" charset="0"/>
          </a:endParaRPr>
        </a:p>
      </dsp:txBody>
      <dsp:txXfrm>
        <a:off x="4565917" y="1662380"/>
        <a:ext cx="1884875" cy="942437"/>
      </dsp:txXfrm>
    </dsp:sp>
    <dsp:sp modelId="{489D94FD-4642-4D2B-8671-7A346FC48CF4}">
      <dsp:nvSpPr>
        <dsp:cNvPr id="0" name=""/>
        <dsp:cNvSpPr/>
      </dsp:nvSpPr>
      <dsp:spPr>
        <a:xfrm>
          <a:off x="6846617" y="1662380"/>
          <a:ext cx="1884875" cy="9424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kern="1200" cap="none" normalizeH="0" baseline="0">
              <a:ln>
                <a:noFill/>
              </a:ln>
              <a:solidFill>
                <a:schemeClr val="bg1"/>
              </a:solidFill>
              <a:effectLst/>
              <a:latin typeface="Calibri" panose="020F0502020204030204" pitchFamily="34" charset="0"/>
            </a:rPr>
            <a:t>FIAT </a:t>
          </a:r>
          <a:endParaRPr kumimoji="0" lang="en-US" altLang="en-US" sz="1600" b="1" i="0" u="none" strike="noStrike" kern="1200" cap="none" normalizeH="0" baseline="0">
            <a:ln>
              <a:noFill/>
            </a:ln>
            <a:solidFill>
              <a:schemeClr val="bg1"/>
            </a:solidFill>
            <a:effectLst/>
            <a:latin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600" b="1" i="0" u="none" strike="noStrike" kern="1200" cap="none" normalizeH="0" baseline="0">
              <a:ln>
                <a:noFill/>
              </a:ln>
              <a:solidFill>
                <a:schemeClr val="bg1"/>
              </a:solidFill>
              <a:effectLst/>
              <a:latin typeface="Calibri" panose="020F0502020204030204" pitchFamily="34" charset="0"/>
            </a:rPr>
            <a:t>Augusta S.p.A.</a:t>
          </a:r>
          <a:endParaRPr kumimoji="0" lang="en-US" altLang="en-US" sz="1600" b="1" i="0" u="none" strike="noStrike" kern="1200" cap="none" normalizeH="0" baseline="0">
            <a:ln>
              <a:noFill/>
            </a:ln>
            <a:solidFill>
              <a:schemeClr val="bg1"/>
            </a:solidFill>
            <a:effectLst/>
            <a:latin typeface="Arial" panose="020B0604020202020204" pitchFamily="34" charset="0"/>
          </a:endParaRPr>
        </a:p>
      </dsp:txBody>
      <dsp:txXfrm>
        <a:off x="6846617" y="1662380"/>
        <a:ext cx="1884875" cy="94243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636B84-5AE9-407A-9B74-4BE31E63CA03}">
      <dsp:nvSpPr>
        <dsp:cNvPr id="0" name=""/>
        <dsp:cNvSpPr/>
      </dsp:nvSpPr>
      <dsp:spPr>
        <a:xfrm>
          <a:off x="934345" y="764395"/>
          <a:ext cx="2202927" cy="1431902"/>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it-IT" sz="3500" kern="1200" dirty="0">
              <a:solidFill>
                <a:schemeClr val="tx1"/>
              </a:solidFill>
            </a:rPr>
            <a:t>Ambiente</a:t>
          </a:r>
        </a:p>
      </dsp:txBody>
      <dsp:txXfrm>
        <a:off x="1004245" y="834295"/>
        <a:ext cx="2063127" cy="1292102"/>
      </dsp:txXfrm>
    </dsp:sp>
    <dsp:sp modelId="{C531626D-C44D-4A27-A3DB-C7B8CBB4D868}">
      <dsp:nvSpPr>
        <dsp:cNvPr id="0" name=""/>
        <dsp:cNvSpPr/>
      </dsp:nvSpPr>
      <dsp:spPr>
        <a:xfrm>
          <a:off x="2035808" y="265726"/>
          <a:ext cx="2429240" cy="2429240"/>
        </a:xfrm>
        <a:custGeom>
          <a:avLst/>
          <a:gdLst/>
          <a:ahLst/>
          <a:cxnLst/>
          <a:rect l="0" t="0" r="0" b="0"/>
          <a:pathLst>
            <a:path>
              <a:moveTo>
                <a:pt x="511553" y="224166"/>
              </a:moveTo>
              <a:arcTo wR="1214620" hR="1214620" stAng="14077874" swAng="4244253"/>
            </a:path>
          </a:pathLst>
        </a:custGeom>
        <a:noFill/>
        <a:ln w="63500" cap="flat" cmpd="sng" algn="ctr">
          <a:solidFill>
            <a:scrgbClr r="0" g="0" b="0">
              <a:shade val="95000"/>
              <a:satMod val="105000"/>
            </a:scrgbClr>
          </a:solidFill>
          <a:prstDash val="solid"/>
          <a:tailEnd type="arrow"/>
        </a:ln>
        <a:effectLst/>
      </dsp:spPr>
      <dsp:style>
        <a:lnRef idx="1">
          <a:scrgbClr r="0" g="0" b="0"/>
        </a:lnRef>
        <a:fillRef idx="0">
          <a:scrgbClr r="0" g="0" b="0"/>
        </a:fillRef>
        <a:effectRef idx="0">
          <a:scrgbClr r="0" g="0" b="0"/>
        </a:effectRef>
        <a:fontRef idx="minor"/>
      </dsp:style>
    </dsp:sp>
    <dsp:sp modelId="{C83DAA6E-6BCC-4079-A2D8-E38C2FAAF9AA}">
      <dsp:nvSpPr>
        <dsp:cNvPr id="0" name=""/>
        <dsp:cNvSpPr/>
      </dsp:nvSpPr>
      <dsp:spPr>
        <a:xfrm>
          <a:off x="3363585" y="764395"/>
          <a:ext cx="2202927" cy="1431902"/>
        </a:xfrm>
        <a:prstGeom prst="roundRect">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it-IT" sz="3500" kern="1200" dirty="0">
              <a:solidFill>
                <a:schemeClr val="tx1"/>
              </a:solidFill>
            </a:rPr>
            <a:t>Azienda</a:t>
          </a:r>
        </a:p>
      </dsp:txBody>
      <dsp:txXfrm>
        <a:off x="3433485" y="834295"/>
        <a:ext cx="2063127" cy="1292102"/>
      </dsp:txXfrm>
    </dsp:sp>
    <dsp:sp modelId="{85605F50-DEFA-4BCE-A489-DB767941573A}">
      <dsp:nvSpPr>
        <dsp:cNvPr id="0" name=""/>
        <dsp:cNvSpPr/>
      </dsp:nvSpPr>
      <dsp:spPr>
        <a:xfrm>
          <a:off x="2035808" y="265726"/>
          <a:ext cx="2429240" cy="2429240"/>
        </a:xfrm>
        <a:custGeom>
          <a:avLst/>
          <a:gdLst/>
          <a:ahLst/>
          <a:cxnLst/>
          <a:rect l="0" t="0" r="0" b="0"/>
          <a:pathLst>
            <a:path>
              <a:moveTo>
                <a:pt x="1917686" y="2205073"/>
              </a:moveTo>
              <a:arcTo wR="1214620" hR="1214620" stAng="3277874" swAng="4244253"/>
            </a:path>
          </a:pathLst>
        </a:custGeom>
        <a:noFill/>
        <a:ln w="63500" cap="flat" cmpd="sng" algn="ctr">
          <a:solidFill>
            <a:scrgbClr r="0" g="0" b="0">
              <a:shade val="95000"/>
              <a:satMod val="105000"/>
            </a:scrgbClr>
          </a:solidFill>
          <a:prstDash val="solid"/>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645CA3A1-8E77-D643-AB8B-D5D6B08AE943}"/>
              </a:ext>
            </a:extLst>
          </p:cNvPr>
          <p:cNvSpPr>
            <a:spLocks noGrp="1"/>
          </p:cNvSpPr>
          <p:nvPr>
            <p:ph type="hdr" sz="quarter"/>
          </p:nvPr>
        </p:nvSpPr>
        <p:spPr bwMode="auto">
          <a:xfrm>
            <a:off x="0" y="0"/>
            <a:ext cx="3076575" cy="511175"/>
          </a:xfrm>
          <a:prstGeom prst="rect">
            <a:avLst/>
          </a:prstGeom>
          <a:noFill/>
          <a:ln w="9525">
            <a:noFill/>
            <a:miter lim="800000"/>
            <a:headEnd/>
            <a:tailEnd/>
          </a:ln>
        </p:spPr>
        <p:txBody>
          <a:bodyPr vert="horz" wrap="square" lIns="94126" tIns="47064" rIns="94126" bIns="47064" numCol="1" anchor="t" anchorCtr="0" compatLnSpc="1">
            <a:prstTxWarp prst="textNoShape">
              <a:avLst/>
            </a:prstTxWarp>
          </a:bodyPr>
          <a:lstStyle>
            <a:lvl1pPr defTabSz="940873" eaLnBrk="1" hangingPunct="1">
              <a:defRPr sz="1200">
                <a:latin typeface="Calibri" pitchFamily="34" charset="0"/>
              </a:defRPr>
            </a:lvl1pPr>
          </a:lstStyle>
          <a:p>
            <a:pPr>
              <a:defRPr/>
            </a:pPr>
            <a:endParaRPr lang="it-IT"/>
          </a:p>
        </p:txBody>
      </p:sp>
      <p:sp>
        <p:nvSpPr>
          <p:cNvPr id="3" name="Segnaposto data 2">
            <a:extLst>
              <a:ext uri="{FF2B5EF4-FFF2-40B4-BE49-F238E27FC236}">
                <a16:creationId xmlns:a16="http://schemas.microsoft.com/office/drawing/2014/main" id="{FC98976C-A5A8-9C41-8CC4-1445A1441F4C}"/>
              </a:ext>
            </a:extLst>
          </p:cNvPr>
          <p:cNvSpPr>
            <a:spLocks noGrp="1"/>
          </p:cNvSpPr>
          <p:nvPr>
            <p:ph type="dt" idx="1"/>
          </p:nvPr>
        </p:nvSpPr>
        <p:spPr bwMode="auto">
          <a:xfrm>
            <a:off x="4021138" y="0"/>
            <a:ext cx="3076575" cy="511175"/>
          </a:xfrm>
          <a:prstGeom prst="rect">
            <a:avLst/>
          </a:prstGeom>
          <a:noFill/>
          <a:ln w="9525">
            <a:noFill/>
            <a:miter lim="800000"/>
            <a:headEnd/>
            <a:tailEnd/>
          </a:ln>
        </p:spPr>
        <p:txBody>
          <a:bodyPr vert="horz" wrap="square" lIns="94126" tIns="47064" rIns="94126" bIns="47064" numCol="1" anchor="t" anchorCtr="0" compatLnSpc="1">
            <a:prstTxWarp prst="textNoShape">
              <a:avLst/>
            </a:prstTxWarp>
          </a:bodyPr>
          <a:lstStyle>
            <a:lvl1pPr algn="r" defTabSz="940873" eaLnBrk="1" hangingPunct="1">
              <a:defRPr sz="1200">
                <a:latin typeface="Calibri" pitchFamily="34" charset="0"/>
              </a:defRPr>
            </a:lvl1pPr>
          </a:lstStyle>
          <a:p>
            <a:pPr>
              <a:defRPr/>
            </a:pPr>
            <a:fld id="{99DB0D75-CD6D-0C40-92A5-9E51B50BD1F5}" type="datetimeFigureOut">
              <a:rPr lang="it-IT"/>
              <a:pPr>
                <a:defRPr/>
              </a:pPr>
              <a:t>25/09/2021</a:t>
            </a:fld>
            <a:endParaRPr lang="it-IT"/>
          </a:p>
        </p:txBody>
      </p:sp>
      <p:sp>
        <p:nvSpPr>
          <p:cNvPr id="4" name="Segnaposto immagine diapositiva 3">
            <a:extLst>
              <a:ext uri="{FF2B5EF4-FFF2-40B4-BE49-F238E27FC236}">
                <a16:creationId xmlns:a16="http://schemas.microsoft.com/office/drawing/2014/main" id="{4C3A1432-C442-AF4D-953F-37D251E9E048}"/>
              </a:ext>
            </a:extLst>
          </p:cNvPr>
          <p:cNvSpPr>
            <a:spLocks noGrp="1" noRot="1" noChangeAspect="1"/>
          </p:cNvSpPr>
          <p:nvPr>
            <p:ph type="sldImg" idx="2"/>
          </p:nvPr>
        </p:nvSpPr>
        <p:spPr>
          <a:xfrm>
            <a:off x="990600" y="766763"/>
            <a:ext cx="5118100" cy="3838575"/>
          </a:xfrm>
          <a:prstGeom prst="rect">
            <a:avLst/>
          </a:prstGeom>
          <a:noFill/>
          <a:ln w="12700">
            <a:solidFill>
              <a:prstClr val="black"/>
            </a:solidFill>
          </a:ln>
        </p:spPr>
        <p:txBody>
          <a:bodyPr vert="horz" lIns="94580" tIns="47290" rIns="94580" bIns="47290" rtlCol="0" anchor="ctr"/>
          <a:lstStyle/>
          <a:p>
            <a:pPr lvl="0"/>
            <a:endParaRPr lang="it-IT" noProof="0"/>
          </a:p>
        </p:txBody>
      </p:sp>
      <p:sp>
        <p:nvSpPr>
          <p:cNvPr id="5" name="Segnaposto note 4">
            <a:extLst>
              <a:ext uri="{FF2B5EF4-FFF2-40B4-BE49-F238E27FC236}">
                <a16:creationId xmlns:a16="http://schemas.microsoft.com/office/drawing/2014/main" id="{746F28F0-F403-1645-B01C-3C1D030B7FF5}"/>
              </a:ext>
            </a:extLst>
          </p:cNvPr>
          <p:cNvSpPr>
            <a:spLocks noGrp="1"/>
          </p:cNvSpPr>
          <p:nvPr>
            <p:ph type="body" sz="quarter" idx="3"/>
          </p:nvPr>
        </p:nvSpPr>
        <p:spPr bwMode="auto">
          <a:xfrm>
            <a:off x="709613" y="4860925"/>
            <a:ext cx="5680075" cy="4606925"/>
          </a:xfrm>
          <a:prstGeom prst="rect">
            <a:avLst/>
          </a:prstGeom>
          <a:noFill/>
          <a:ln w="9525">
            <a:noFill/>
            <a:miter lim="800000"/>
            <a:headEnd/>
            <a:tailEnd/>
          </a:ln>
        </p:spPr>
        <p:txBody>
          <a:bodyPr vert="horz" wrap="square" lIns="94126" tIns="47064" rIns="94126" bIns="47064" numCol="1" anchor="t" anchorCtr="0" compatLnSpc="1">
            <a:prstTxWarp prst="textNoShape">
              <a:avLst/>
            </a:prstTxWarp>
          </a:bodyPr>
          <a:lstStyle/>
          <a:p>
            <a:pPr lvl="0"/>
            <a:r>
              <a:rPr lang="it-IT" noProof="0"/>
              <a:t>Fare clic per modificare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6" name="Segnaposto piè di pagina 5">
            <a:extLst>
              <a:ext uri="{FF2B5EF4-FFF2-40B4-BE49-F238E27FC236}">
                <a16:creationId xmlns:a16="http://schemas.microsoft.com/office/drawing/2014/main" id="{5F1C4750-6F93-6B47-AE7F-86214E49679D}"/>
              </a:ext>
            </a:extLst>
          </p:cNvPr>
          <p:cNvSpPr>
            <a:spLocks noGrp="1"/>
          </p:cNvSpPr>
          <p:nvPr>
            <p:ph type="ftr" sz="quarter" idx="4"/>
          </p:nvPr>
        </p:nvSpPr>
        <p:spPr bwMode="auto">
          <a:xfrm>
            <a:off x="0" y="9721850"/>
            <a:ext cx="3076575" cy="511175"/>
          </a:xfrm>
          <a:prstGeom prst="rect">
            <a:avLst/>
          </a:prstGeom>
          <a:noFill/>
          <a:ln w="9525">
            <a:noFill/>
            <a:miter lim="800000"/>
            <a:headEnd/>
            <a:tailEnd/>
          </a:ln>
        </p:spPr>
        <p:txBody>
          <a:bodyPr vert="horz" wrap="square" lIns="94126" tIns="47064" rIns="94126" bIns="47064" numCol="1" anchor="b" anchorCtr="0" compatLnSpc="1">
            <a:prstTxWarp prst="textNoShape">
              <a:avLst/>
            </a:prstTxWarp>
          </a:bodyPr>
          <a:lstStyle>
            <a:lvl1pPr defTabSz="940873" eaLnBrk="1" hangingPunct="1">
              <a:defRPr sz="1200">
                <a:latin typeface="Calibri" pitchFamily="34" charset="0"/>
              </a:defRPr>
            </a:lvl1pPr>
          </a:lstStyle>
          <a:p>
            <a:pPr>
              <a:defRPr/>
            </a:pPr>
            <a:endParaRPr lang="it-IT"/>
          </a:p>
        </p:txBody>
      </p:sp>
      <p:sp>
        <p:nvSpPr>
          <p:cNvPr id="7" name="Segnaposto numero diapositiva 6">
            <a:extLst>
              <a:ext uri="{FF2B5EF4-FFF2-40B4-BE49-F238E27FC236}">
                <a16:creationId xmlns:a16="http://schemas.microsoft.com/office/drawing/2014/main" id="{36AB6CA5-D769-6148-912A-4AEC8DD9F443}"/>
              </a:ext>
            </a:extLst>
          </p:cNvPr>
          <p:cNvSpPr>
            <a:spLocks noGrp="1"/>
          </p:cNvSpPr>
          <p:nvPr>
            <p:ph type="sldNum" sz="quarter" idx="5"/>
          </p:nvPr>
        </p:nvSpPr>
        <p:spPr bwMode="auto">
          <a:xfrm>
            <a:off x="4021138" y="9721850"/>
            <a:ext cx="3076575" cy="511175"/>
          </a:xfrm>
          <a:prstGeom prst="rect">
            <a:avLst/>
          </a:prstGeom>
          <a:noFill/>
          <a:ln w="9525">
            <a:noFill/>
            <a:miter lim="800000"/>
            <a:headEnd/>
            <a:tailEnd/>
          </a:ln>
        </p:spPr>
        <p:txBody>
          <a:bodyPr vert="horz" wrap="square" lIns="94126" tIns="47064" rIns="94126" bIns="47064" numCol="1" anchor="b" anchorCtr="0" compatLnSpc="1">
            <a:prstTxWarp prst="textNoShape">
              <a:avLst/>
            </a:prstTxWarp>
          </a:bodyPr>
          <a:lstStyle>
            <a:lvl1pPr algn="r" defTabSz="939800" eaLnBrk="1" hangingPunct="1">
              <a:defRPr sz="1200">
                <a:latin typeface="Calibri" panose="020F0502020204030204" pitchFamily="34" charset="0"/>
              </a:defRPr>
            </a:lvl1pPr>
          </a:lstStyle>
          <a:p>
            <a:pPr>
              <a:defRPr/>
            </a:pPr>
            <a:fld id="{3A5086AF-4CCF-4C4E-A6AF-A904DFB3114C}" type="slidenum">
              <a:rPr lang="it-IT" altLang="en-US"/>
              <a:pPr>
                <a:defRPr/>
              </a:pPr>
              <a:t>‹N›</a:t>
            </a:fld>
            <a:endParaRPr lang="it-IT"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egnaposto immagine diapositiva 1">
            <a:extLst>
              <a:ext uri="{FF2B5EF4-FFF2-40B4-BE49-F238E27FC236}">
                <a16:creationId xmlns:a16="http://schemas.microsoft.com/office/drawing/2014/main" id="{BAA67009-FD31-AC4E-866E-2F78F51254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Segnaposto note 2">
            <a:extLst>
              <a:ext uri="{FF2B5EF4-FFF2-40B4-BE49-F238E27FC236}">
                <a16:creationId xmlns:a16="http://schemas.microsoft.com/office/drawing/2014/main" id="{0227944F-CEA6-514C-9563-B5890CBA120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4100" name="Segnaposto numero diapositiva 3">
            <a:extLst>
              <a:ext uri="{FF2B5EF4-FFF2-40B4-BE49-F238E27FC236}">
                <a16:creationId xmlns:a16="http://schemas.microsoft.com/office/drawing/2014/main" id="{78C3FC32-8910-B34E-8F4D-75D02CD060D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a:solidFill>
                  <a:schemeClr val="tx1"/>
                </a:solidFill>
                <a:latin typeface="Arial" panose="020B0604020202020204" pitchFamily="34" charset="0"/>
              </a:defRPr>
            </a:lvl1pPr>
            <a:lvl2pPr marL="741363" indent="-284163" defTabSz="938213">
              <a:defRPr>
                <a:solidFill>
                  <a:schemeClr val="tx1"/>
                </a:solidFill>
                <a:latin typeface="Arial" panose="020B0604020202020204" pitchFamily="34" charset="0"/>
              </a:defRPr>
            </a:lvl2pPr>
            <a:lvl3pPr marL="1141413" indent="-227013" defTabSz="938213">
              <a:defRPr>
                <a:solidFill>
                  <a:schemeClr val="tx1"/>
                </a:solidFill>
                <a:latin typeface="Arial" panose="020B0604020202020204" pitchFamily="34" charset="0"/>
              </a:defRPr>
            </a:lvl3pPr>
            <a:lvl4pPr marL="1598613" indent="-227013" defTabSz="938213">
              <a:defRPr>
                <a:solidFill>
                  <a:schemeClr val="tx1"/>
                </a:solidFill>
                <a:latin typeface="Arial" panose="020B0604020202020204" pitchFamily="34" charset="0"/>
              </a:defRPr>
            </a:lvl4pPr>
            <a:lvl5pPr marL="2055813" indent="-227013" defTabSz="938213">
              <a:defRPr>
                <a:solidFill>
                  <a:schemeClr val="tx1"/>
                </a:solidFill>
                <a:latin typeface="Arial" panose="020B0604020202020204" pitchFamily="34" charset="0"/>
              </a:defRPr>
            </a:lvl5pPr>
            <a:lvl6pPr marL="2513013" indent="-227013" defTabSz="938213" eaLnBrk="0" fontAlgn="base" hangingPunct="0">
              <a:spcBef>
                <a:spcPct val="0"/>
              </a:spcBef>
              <a:spcAft>
                <a:spcPct val="0"/>
              </a:spcAft>
              <a:defRPr>
                <a:solidFill>
                  <a:schemeClr val="tx1"/>
                </a:solidFill>
                <a:latin typeface="Arial" panose="020B0604020202020204" pitchFamily="34" charset="0"/>
              </a:defRPr>
            </a:lvl6pPr>
            <a:lvl7pPr marL="2970213" indent="-227013" defTabSz="938213" eaLnBrk="0" fontAlgn="base" hangingPunct="0">
              <a:spcBef>
                <a:spcPct val="0"/>
              </a:spcBef>
              <a:spcAft>
                <a:spcPct val="0"/>
              </a:spcAft>
              <a:defRPr>
                <a:solidFill>
                  <a:schemeClr val="tx1"/>
                </a:solidFill>
                <a:latin typeface="Arial" panose="020B0604020202020204" pitchFamily="34" charset="0"/>
              </a:defRPr>
            </a:lvl7pPr>
            <a:lvl8pPr marL="3427413" indent="-227013" defTabSz="938213" eaLnBrk="0" fontAlgn="base" hangingPunct="0">
              <a:spcBef>
                <a:spcPct val="0"/>
              </a:spcBef>
              <a:spcAft>
                <a:spcPct val="0"/>
              </a:spcAft>
              <a:defRPr>
                <a:solidFill>
                  <a:schemeClr val="tx1"/>
                </a:solidFill>
                <a:latin typeface="Arial" panose="020B0604020202020204" pitchFamily="34" charset="0"/>
              </a:defRPr>
            </a:lvl8pPr>
            <a:lvl9pPr marL="3884613" indent="-227013" defTabSz="938213" eaLnBrk="0" fontAlgn="base" hangingPunct="0">
              <a:spcBef>
                <a:spcPct val="0"/>
              </a:spcBef>
              <a:spcAft>
                <a:spcPct val="0"/>
              </a:spcAft>
              <a:defRPr>
                <a:solidFill>
                  <a:schemeClr val="tx1"/>
                </a:solidFill>
                <a:latin typeface="Arial" panose="020B0604020202020204" pitchFamily="34" charset="0"/>
              </a:defRPr>
            </a:lvl9pPr>
          </a:lstStyle>
          <a:p>
            <a:fld id="{E11CDB5B-2512-004A-890A-2F718520CB62}" type="slidenum">
              <a:rPr lang="it-IT" altLang="en-US" smtClean="0">
                <a:solidFill>
                  <a:srgbClr val="000000"/>
                </a:solidFill>
                <a:latin typeface="Calibri" panose="020F0502020204030204" pitchFamily="34" charset="0"/>
                <a:ea typeface="ＭＳ Ｐゴシック" panose="020B0600070205080204" pitchFamily="34" charset="-128"/>
              </a:rPr>
              <a:pPr/>
              <a:t>1</a:t>
            </a:fld>
            <a:endParaRPr lang="it-IT" altLang="en-US">
              <a:solidFill>
                <a:srgbClr val="000000"/>
              </a:solidFill>
              <a:latin typeface="Calibri" panose="020F050202020403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egnaposto immagine diapositiva 1">
            <a:extLst>
              <a:ext uri="{FF2B5EF4-FFF2-40B4-BE49-F238E27FC236}">
                <a16:creationId xmlns:a16="http://schemas.microsoft.com/office/drawing/2014/main" id="{9FD51008-66AE-6343-B218-2F8CE02D78F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Segnaposto note 2">
            <a:extLst>
              <a:ext uri="{FF2B5EF4-FFF2-40B4-BE49-F238E27FC236}">
                <a16:creationId xmlns:a16="http://schemas.microsoft.com/office/drawing/2014/main" id="{965D97FB-6C28-EF4A-A59F-D8B23B86EFA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7172" name="Segnaposto numero diapositiva 3">
            <a:extLst>
              <a:ext uri="{FF2B5EF4-FFF2-40B4-BE49-F238E27FC236}">
                <a16:creationId xmlns:a16="http://schemas.microsoft.com/office/drawing/2014/main" id="{DA926D00-C48B-C04E-B2B8-85E8233E8C2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a:solidFill>
                  <a:schemeClr val="tx1"/>
                </a:solidFill>
                <a:latin typeface="Arial" panose="020B0604020202020204" pitchFamily="34" charset="0"/>
              </a:defRPr>
            </a:lvl1pPr>
            <a:lvl2pPr marL="741363" indent="-284163" defTabSz="938213">
              <a:defRPr>
                <a:solidFill>
                  <a:schemeClr val="tx1"/>
                </a:solidFill>
                <a:latin typeface="Arial" panose="020B0604020202020204" pitchFamily="34" charset="0"/>
              </a:defRPr>
            </a:lvl2pPr>
            <a:lvl3pPr marL="1141413" indent="-227013" defTabSz="938213">
              <a:defRPr>
                <a:solidFill>
                  <a:schemeClr val="tx1"/>
                </a:solidFill>
                <a:latin typeface="Arial" panose="020B0604020202020204" pitchFamily="34" charset="0"/>
              </a:defRPr>
            </a:lvl3pPr>
            <a:lvl4pPr marL="1598613" indent="-227013" defTabSz="938213">
              <a:defRPr>
                <a:solidFill>
                  <a:schemeClr val="tx1"/>
                </a:solidFill>
                <a:latin typeface="Arial" panose="020B0604020202020204" pitchFamily="34" charset="0"/>
              </a:defRPr>
            </a:lvl4pPr>
            <a:lvl5pPr marL="2055813" indent="-227013" defTabSz="938213">
              <a:defRPr>
                <a:solidFill>
                  <a:schemeClr val="tx1"/>
                </a:solidFill>
                <a:latin typeface="Arial" panose="020B0604020202020204" pitchFamily="34" charset="0"/>
              </a:defRPr>
            </a:lvl5pPr>
            <a:lvl6pPr marL="2513013" indent="-227013" defTabSz="938213" eaLnBrk="0" fontAlgn="base" hangingPunct="0">
              <a:spcBef>
                <a:spcPct val="0"/>
              </a:spcBef>
              <a:spcAft>
                <a:spcPct val="0"/>
              </a:spcAft>
              <a:defRPr>
                <a:solidFill>
                  <a:schemeClr val="tx1"/>
                </a:solidFill>
                <a:latin typeface="Arial" panose="020B0604020202020204" pitchFamily="34" charset="0"/>
              </a:defRPr>
            </a:lvl6pPr>
            <a:lvl7pPr marL="2970213" indent="-227013" defTabSz="938213" eaLnBrk="0" fontAlgn="base" hangingPunct="0">
              <a:spcBef>
                <a:spcPct val="0"/>
              </a:spcBef>
              <a:spcAft>
                <a:spcPct val="0"/>
              </a:spcAft>
              <a:defRPr>
                <a:solidFill>
                  <a:schemeClr val="tx1"/>
                </a:solidFill>
                <a:latin typeface="Arial" panose="020B0604020202020204" pitchFamily="34" charset="0"/>
              </a:defRPr>
            </a:lvl7pPr>
            <a:lvl8pPr marL="3427413" indent="-227013" defTabSz="938213" eaLnBrk="0" fontAlgn="base" hangingPunct="0">
              <a:spcBef>
                <a:spcPct val="0"/>
              </a:spcBef>
              <a:spcAft>
                <a:spcPct val="0"/>
              </a:spcAft>
              <a:defRPr>
                <a:solidFill>
                  <a:schemeClr val="tx1"/>
                </a:solidFill>
                <a:latin typeface="Arial" panose="020B0604020202020204" pitchFamily="34" charset="0"/>
              </a:defRPr>
            </a:lvl8pPr>
            <a:lvl9pPr marL="3884613" indent="-227013" defTabSz="938213" eaLnBrk="0" fontAlgn="base" hangingPunct="0">
              <a:spcBef>
                <a:spcPct val="0"/>
              </a:spcBef>
              <a:spcAft>
                <a:spcPct val="0"/>
              </a:spcAft>
              <a:defRPr>
                <a:solidFill>
                  <a:schemeClr val="tx1"/>
                </a:solidFill>
                <a:latin typeface="Arial" panose="020B0604020202020204" pitchFamily="34" charset="0"/>
              </a:defRPr>
            </a:lvl9pPr>
          </a:lstStyle>
          <a:p>
            <a:fld id="{5D716B56-E97D-EC45-BB32-7CC64667313B}" type="slidenum">
              <a:rPr lang="it-IT" altLang="en-US" smtClean="0">
                <a:solidFill>
                  <a:srgbClr val="000000"/>
                </a:solidFill>
                <a:latin typeface="Calibri" panose="020F0502020204030204" pitchFamily="34" charset="0"/>
                <a:ea typeface="ＭＳ Ｐゴシック" panose="020B0600070205080204" pitchFamily="34" charset="-128"/>
              </a:rPr>
              <a:pPr/>
              <a:t>3</a:t>
            </a:fld>
            <a:endParaRPr lang="it-IT" altLang="en-US">
              <a:solidFill>
                <a:srgbClr val="000000"/>
              </a:solidFill>
              <a:latin typeface="Calibri" panose="020F0502020204030204" pitchFamily="34" charset="0"/>
              <a:ea typeface="ＭＳ Ｐゴシック" panose="020B0600070205080204"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egnaposto immagine diapositiva 1">
            <a:extLst>
              <a:ext uri="{FF2B5EF4-FFF2-40B4-BE49-F238E27FC236}">
                <a16:creationId xmlns:a16="http://schemas.microsoft.com/office/drawing/2014/main" id="{3B2B23C5-B65E-474C-A65A-A91D0BAB6BC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Segnaposto note 2">
            <a:extLst>
              <a:ext uri="{FF2B5EF4-FFF2-40B4-BE49-F238E27FC236}">
                <a16:creationId xmlns:a16="http://schemas.microsoft.com/office/drawing/2014/main" id="{C168C01F-2517-2B40-BDFA-F3BF80CF8CB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27652" name="Segnaposto numero diapositiva 3">
            <a:extLst>
              <a:ext uri="{FF2B5EF4-FFF2-40B4-BE49-F238E27FC236}">
                <a16:creationId xmlns:a16="http://schemas.microsoft.com/office/drawing/2014/main" id="{72355919-8C9F-9A46-91E3-C934D55462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a:solidFill>
                  <a:schemeClr val="tx1"/>
                </a:solidFill>
                <a:latin typeface="Arial" panose="020B0604020202020204" pitchFamily="34" charset="0"/>
              </a:defRPr>
            </a:lvl1pPr>
            <a:lvl2pPr marL="741363" indent="-284163" defTabSz="938213">
              <a:defRPr>
                <a:solidFill>
                  <a:schemeClr val="tx1"/>
                </a:solidFill>
                <a:latin typeface="Arial" panose="020B0604020202020204" pitchFamily="34" charset="0"/>
              </a:defRPr>
            </a:lvl2pPr>
            <a:lvl3pPr marL="1141413" indent="-227013" defTabSz="938213">
              <a:defRPr>
                <a:solidFill>
                  <a:schemeClr val="tx1"/>
                </a:solidFill>
                <a:latin typeface="Arial" panose="020B0604020202020204" pitchFamily="34" charset="0"/>
              </a:defRPr>
            </a:lvl3pPr>
            <a:lvl4pPr marL="1598613" indent="-227013" defTabSz="938213">
              <a:defRPr>
                <a:solidFill>
                  <a:schemeClr val="tx1"/>
                </a:solidFill>
                <a:latin typeface="Arial" panose="020B0604020202020204" pitchFamily="34" charset="0"/>
              </a:defRPr>
            </a:lvl4pPr>
            <a:lvl5pPr marL="2055813" indent="-227013" defTabSz="938213">
              <a:defRPr>
                <a:solidFill>
                  <a:schemeClr val="tx1"/>
                </a:solidFill>
                <a:latin typeface="Arial" panose="020B0604020202020204" pitchFamily="34" charset="0"/>
              </a:defRPr>
            </a:lvl5pPr>
            <a:lvl6pPr marL="2513013" indent="-227013" defTabSz="938213" eaLnBrk="0" fontAlgn="base" hangingPunct="0">
              <a:spcBef>
                <a:spcPct val="0"/>
              </a:spcBef>
              <a:spcAft>
                <a:spcPct val="0"/>
              </a:spcAft>
              <a:defRPr>
                <a:solidFill>
                  <a:schemeClr val="tx1"/>
                </a:solidFill>
                <a:latin typeface="Arial" panose="020B0604020202020204" pitchFamily="34" charset="0"/>
              </a:defRPr>
            </a:lvl6pPr>
            <a:lvl7pPr marL="2970213" indent="-227013" defTabSz="938213" eaLnBrk="0" fontAlgn="base" hangingPunct="0">
              <a:spcBef>
                <a:spcPct val="0"/>
              </a:spcBef>
              <a:spcAft>
                <a:spcPct val="0"/>
              </a:spcAft>
              <a:defRPr>
                <a:solidFill>
                  <a:schemeClr val="tx1"/>
                </a:solidFill>
                <a:latin typeface="Arial" panose="020B0604020202020204" pitchFamily="34" charset="0"/>
              </a:defRPr>
            </a:lvl7pPr>
            <a:lvl8pPr marL="3427413" indent="-227013" defTabSz="938213" eaLnBrk="0" fontAlgn="base" hangingPunct="0">
              <a:spcBef>
                <a:spcPct val="0"/>
              </a:spcBef>
              <a:spcAft>
                <a:spcPct val="0"/>
              </a:spcAft>
              <a:defRPr>
                <a:solidFill>
                  <a:schemeClr val="tx1"/>
                </a:solidFill>
                <a:latin typeface="Arial" panose="020B0604020202020204" pitchFamily="34" charset="0"/>
              </a:defRPr>
            </a:lvl8pPr>
            <a:lvl9pPr marL="3884613" indent="-227013" defTabSz="938213" eaLnBrk="0" fontAlgn="base" hangingPunct="0">
              <a:spcBef>
                <a:spcPct val="0"/>
              </a:spcBef>
              <a:spcAft>
                <a:spcPct val="0"/>
              </a:spcAft>
              <a:defRPr>
                <a:solidFill>
                  <a:schemeClr val="tx1"/>
                </a:solidFill>
                <a:latin typeface="Arial" panose="020B0604020202020204" pitchFamily="34" charset="0"/>
              </a:defRPr>
            </a:lvl9pPr>
          </a:lstStyle>
          <a:p>
            <a:fld id="{252C30A1-E0C8-8548-B2AD-A67CA03C3883}" type="slidenum">
              <a:rPr lang="it-IT" altLang="en-US" smtClean="0">
                <a:solidFill>
                  <a:srgbClr val="000000"/>
                </a:solidFill>
                <a:latin typeface="Calibri" panose="020F0502020204030204" pitchFamily="34" charset="0"/>
                <a:ea typeface="ＭＳ Ｐゴシック" panose="020B0600070205080204" pitchFamily="34" charset="-128"/>
              </a:rPr>
              <a:pPr/>
              <a:t>23</a:t>
            </a:fld>
            <a:endParaRPr lang="it-IT" altLang="en-US">
              <a:solidFill>
                <a:srgbClr val="000000"/>
              </a:solidFill>
              <a:latin typeface="Calibri" panose="020F0502020204030204" pitchFamily="34" charset="0"/>
              <a:ea typeface="ＭＳ Ｐゴシック" panose="020B0600070205080204"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egnaposto immagine diapositiva 1">
            <a:extLst>
              <a:ext uri="{FF2B5EF4-FFF2-40B4-BE49-F238E27FC236}">
                <a16:creationId xmlns:a16="http://schemas.microsoft.com/office/drawing/2014/main" id="{9AFEADBD-BB16-3645-884A-1967BE80A5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Segnaposto note 2">
            <a:extLst>
              <a:ext uri="{FF2B5EF4-FFF2-40B4-BE49-F238E27FC236}">
                <a16:creationId xmlns:a16="http://schemas.microsoft.com/office/drawing/2014/main" id="{29E5CE78-B2C4-BF45-B291-26976683B6F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ltLang="en-US"/>
              <a:t>Dire che l’obsolescenze colpisce direttamente i FFR e indirettamente le strutture organizzative e i prodotti</a:t>
            </a:r>
          </a:p>
        </p:txBody>
      </p:sp>
      <p:sp>
        <p:nvSpPr>
          <p:cNvPr id="30724" name="Segnaposto numero diapositiva 3">
            <a:extLst>
              <a:ext uri="{FF2B5EF4-FFF2-40B4-BE49-F238E27FC236}">
                <a16:creationId xmlns:a16="http://schemas.microsoft.com/office/drawing/2014/main" id="{6CF4AD25-7834-CB46-BA8D-E7B9EEB2E97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5DB6610F-2EDE-E24B-848F-70321F0051CC}" type="slidenum">
              <a:rPr lang="it-IT" altLang="en-US" smtClean="0">
                <a:latin typeface="Calibri" panose="020F0502020204030204" pitchFamily="34" charset="0"/>
              </a:rPr>
              <a:pPr/>
              <a:t>25</a:t>
            </a:fld>
            <a:endParaRPr lang="it-IT"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egnaposto immagine diapositiva 1">
            <a:extLst>
              <a:ext uri="{FF2B5EF4-FFF2-40B4-BE49-F238E27FC236}">
                <a16:creationId xmlns:a16="http://schemas.microsoft.com/office/drawing/2014/main" id="{D9F4BC01-99A3-8E4F-AB92-47AF10008A4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Segnaposto note 2">
            <a:extLst>
              <a:ext uri="{FF2B5EF4-FFF2-40B4-BE49-F238E27FC236}">
                <a16:creationId xmlns:a16="http://schemas.microsoft.com/office/drawing/2014/main" id="{969C9BF9-827D-B244-BBC1-D6DBDFA7464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ltLang="en-US"/>
              <a:t>Dire che l’obsolescenze colpisce direttamente i FFR e indirettamente le strutture organizzative e i prodotti</a:t>
            </a:r>
          </a:p>
        </p:txBody>
      </p:sp>
      <p:sp>
        <p:nvSpPr>
          <p:cNvPr id="33796" name="Segnaposto numero diapositiva 3">
            <a:extLst>
              <a:ext uri="{FF2B5EF4-FFF2-40B4-BE49-F238E27FC236}">
                <a16:creationId xmlns:a16="http://schemas.microsoft.com/office/drawing/2014/main" id="{BBEEA53D-5113-544A-97D1-1D2ABD2A5B3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B66AB989-0057-1248-8543-3AD93E0619F4}" type="slidenum">
              <a:rPr lang="it-IT" altLang="en-US" smtClean="0">
                <a:latin typeface="Calibri" panose="020F0502020204030204" pitchFamily="34" charset="0"/>
              </a:rPr>
              <a:pPr/>
              <a:t>27</a:t>
            </a:fld>
            <a:endParaRPr lang="it-IT"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egnaposto immagine diapositiva 1">
            <a:extLst>
              <a:ext uri="{FF2B5EF4-FFF2-40B4-BE49-F238E27FC236}">
                <a16:creationId xmlns:a16="http://schemas.microsoft.com/office/drawing/2014/main" id="{8EBB773C-30D6-4640-8A8C-02EAFC7407B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Segnaposto note 2">
            <a:extLst>
              <a:ext uri="{FF2B5EF4-FFF2-40B4-BE49-F238E27FC236}">
                <a16:creationId xmlns:a16="http://schemas.microsoft.com/office/drawing/2014/main" id="{2780C88F-965E-084A-AA1D-210EE77161E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ltLang="en-US"/>
              <a:t>SOTTOLINEARE CHE LE IMPRESE SONO LE AZIENDE CHE PRODUCONO PER IL MERCATO</a:t>
            </a:r>
          </a:p>
        </p:txBody>
      </p:sp>
      <p:sp>
        <p:nvSpPr>
          <p:cNvPr id="35844" name="Segnaposto numero diapositiva 3">
            <a:extLst>
              <a:ext uri="{FF2B5EF4-FFF2-40B4-BE49-F238E27FC236}">
                <a16:creationId xmlns:a16="http://schemas.microsoft.com/office/drawing/2014/main" id="{4A73295C-60AC-5B4B-BA1F-2A09B421C0A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022DC8C7-A0D5-8E45-8BC8-6FA34B70BDFB}" type="slidenum">
              <a:rPr lang="it-IT" altLang="en-US" smtClean="0">
                <a:latin typeface="Calibri" panose="020F0502020204030204" pitchFamily="34" charset="0"/>
              </a:rPr>
              <a:pPr/>
              <a:t>28</a:t>
            </a:fld>
            <a:endParaRPr lang="it-IT" altLang="en-US">
              <a:latin typeface="Calibri" panose="020F050202020403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egnaposto immagine diapositiva 1">
            <a:extLst>
              <a:ext uri="{FF2B5EF4-FFF2-40B4-BE49-F238E27FC236}">
                <a16:creationId xmlns:a16="http://schemas.microsoft.com/office/drawing/2014/main" id="{BC4E2671-5145-B147-B204-97372398140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Segnaposto note 2">
            <a:extLst>
              <a:ext uri="{FF2B5EF4-FFF2-40B4-BE49-F238E27FC236}">
                <a16:creationId xmlns:a16="http://schemas.microsoft.com/office/drawing/2014/main" id="{6BBC43E2-96D7-AC4E-BC49-86C0FD1BD92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ltLang="en-US"/>
              <a:t>Dire che l’obsolescenze colpisce direttamente i FFR e indirettamente le strutture organizzative e i prodotti</a:t>
            </a:r>
          </a:p>
        </p:txBody>
      </p:sp>
      <p:sp>
        <p:nvSpPr>
          <p:cNvPr id="37892" name="Segnaposto numero diapositiva 3">
            <a:extLst>
              <a:ext uri="{FF2B5EF4-FFF2-40B4-BE49-F238E27FC236}">
                <a16:creationId xmlns:a16="http://schemas.microsoft.com/office/drawing/2014/main" id="{4B493540-B9B7-FA4A-98C7-BC230DF7772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ABA82148-0B69-F047-8945-6194979ACE4F}" type="slidenum">
              <a:rPr lang="it-IT" altLang="en-US" smtClean="0">
                <a:latin typeface="Calibri" panose="020F0502020204030204" pitchFamily="34" charset="0"/>
              </a:rPr>
              <a:pPr/>
              <a:t>29</a:t>
            </a:fld>
            <a:endParaRPr lang="it-IT"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egnaposto immagine diapositiva 1">
            <a:extLst>
              <a:ext uri="{FF2B5EF4-FFF2-40B4-BE49-F238E27FC236}">
                <a16:creationId xmlns:a16="http://schemas.microsoft.com/office/drawing/2014/main" id="{178EF766-236C-CC45-A8E4-574EB10805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Segnaposto note 2">
            <a:extLst>
              <a:ext uri="{FF2B5EF4-FFF2-40B4-BE49-F238E27FC236}">
                <a16:creationId xmlns:a16="http://schemas.microsoft.com/office/drawing/2014/main" id="{D2764E31-E390-854E-B598-559770F6716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39940" name="Segnaposto numero diapositiva 3">
            <a:extLst>
              <a:ext uri="{FF2B5EF4-FFF2-40B4-BE49-F238E27FC236}">
                <a16:creationId xmlns:a16="http://schemas.microsoft.com/office/drawing/2014/main" id="{CC27DF1C-1B2B-DD48-89EC-7D4BB900A02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6AF1E57D-FA28-F440-B423-FB44099F376E}" type="slidenum">
              <a:rPr lang="it-IT" altLang="en-US" smtClean="0">
                <a:latin typeface="Calibri" panose="020F0502020204030204" pitchFamily="34" charset="0"/>
              </a:rPr>
              <a:pPr/>
              <a:t>30</a:t>
            </a:fld>
            <a:endParaRPr lang="it-IT"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egnaposto immagine diapositiva 1">
            <a:extLst>
              <a:ext uri="{FF2B5EF4-FFF2-40B4-BE49-F238E27FC236}">
                <a16:creationId xmlns:a16="http://schemas.microsoft.com/office/drawing/2014/main" id="{52CCF9F7-F1FD-D545-8853-C6C09C2240D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Segnaposto note 2">
            <a:extLst>
              <a:ext uri="{FF2B5EF4-FFF2-40B4-BE49-F238E27FC236}">
                <a16:creationId xmlns:a16="http://schemas.microsoft.com/office/drawing/2014/main" id="{02EC6D12-86AC-DD45-80EE-A0716AD5709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46084" name="Segnaposto numero diapositiva 3">
            <a:extLst>
              <a:ext uri="{FF2B5EF4-FFF2-40B4-BE49-F238E27FC236}">
                <a16:creationId xmlns:a16="http://schemas.microsoft.com/office/drawing/2014/main" id="{E1B041C0-42C3-C547-872E-0EDC72031FA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ED445B9E-7849-AB45-BEC5-7B5AF67FE9DA}" type="slidenum">
              <a:rPr lang="it-IT" altLang="en-US" smtClean="0">
                <a:latin typeface="Calibri" panose="020F0502020204030204" pitchFamily="34" charset="0"/>
              </a:rPr>
              <a:pPr/>
              <a:t>35</a:t>
            </a:fld>
            <a:endParaRPr lang="it-IT"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egnaposto immagine diapositiva 1">
            <a:extLst>
              <a:ext uri="{FF2B5EF4-FFF2-40B4-BE49-F238E27FC236}">
                <a16:creationId xmlns:a16="http://schemas.microsoft.com/office/drawing/2014/main" id="{E8A26B33-A9F4-154B-9C09-CD040F92EA8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Segnaposto note 2">
            <a:extLst>
              <a:ext uri="{FF2B5EF4-FFF2-40B4-BE49-F238E27FC236}">
                <a16:creationId xmlns:a16="http://schemas.microsoft.com/office/drawing/2014/main" id="{073FA901-02D7-624B-88FC-178EF8DFEC6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ltLang="en-US"/>
              <a:t>Dire che l’obsolescenze colpisce direttamente i FFR e indirettamente le strutture organizzative e i prodotti</a:t>
            </a:r>
          </a:p>
        </p:txBody>
      </p:sp>
      <p:sp>
        <p:nvSpPr>
          <p:cNvPr id="50180" name="Segnaposto numero diapositiva 3">
            <a:extLst>
              <a:ext uri="{FF2B5EF4-FFF2-40B4-BE49-F238E27FC236}">
                <a16:creationId xmlns:a16="http://schemas.microsoft.com/office/drawing/2014/main" id="{A96042ED-B681-AF44-A369-75641C5EE88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E76DC8B4-E9F8-E94D-BED7-5DFA9E1ABBF6}" type="slidenum">
              <a:rPr lang="it-IT" altLang="en-US" smtClean="0">
                <a:latin typeface="Calibri" panose="020F0502020204030204" pitchFamily="34" charset="0"/>
              </a:rPr>
              <a:pPr/>
              <a:t>37</a:t>
            </a:fld>
            <a:endParaRPr lang="it-IT"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egnaposto immagine diapositiva 1">
            <a:extLst>
              <a:ext uri="{FF2B5EF4-FFF2-40B4-BE49-F238E27FC236}">
                <a16:creationId xmlns:a16="http://schemas.microsoft.com/office/drawing/2014/main" id="{4834840F-1D01-AD45-AEC1-FD8790A73E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Segnaposto note 2">
            <a:extLst>
              <a:ext uri="{FF2B5EF4-FFF2-40B4-BE49-F238E27FC236}">
                <a16:creationId xmlns:a16="http://schemas.microsoft.com/office/drawing/2014/main" id="{36317664-BC89-804E-869E-8CDDD034A04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53252" name="Segnaposto numero diapositiva 3">
            <a:extLst>
              <a:ext uri="{FF2B5EF4-FFF2-40B4-BE49-F238E27FC236}">
                <a16:creationId xmlns:a16="http://schemas.microsoft.com/office/drawing/2014/main" id="{9006F024-1FFF-F641-8DB7-E18DB1F4D6D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a:solidFill>
                  <a:schemeClr val="tx1"/>
                </a:solidFill>
                <a:latin typeface="Arial" panose="020B0604020202020204" pitchFamily="34" charset="0"/>
              </a:defRPr>
            </a:lvl1pPr>
            <a:lvl2pPr marL="741363" indent="-284163" defTabSz="938213">
              <a:defRPr>
                <a:solidFill>
                  <a:schemeClr val="tx1"/>
                </a:solidFill>
                <a:latin typeface="Arial" panose="020B0604020202020204" pitchFamily="34" charset="0"/>
              </a:defRPr>
            </a:lvl2pPr>
            <a:lvl3pPr marL="1141413" indent="-227013" defTabSz="938213">
              <a:defRPr>
                <a:solidFill>
                  <a:schemeClr val="tx1"/>
                </a:solidFill>
                <a:latin typeface="Arial" panose="020B0604020202020204" pitchFamily="34" charset="0"/>
              </a:defRPr>
            </a:lvl3pPr>
            <a:lvl4pPr marL="1598613" indent="-227013" defTabSz="938213">
              <a:defRPr>
                <a:solidFill>
                  <a:schemeClr val="tx1"/>
                </a:solidFill>
                <a:latin typeface="Arial" panose="020B0604020202020204" pitchFamily="34" charset="0"/>
              </a:defRPr>
            </a:lvl4pPr>
            <a:lvl5pPr marL="2055813" indent="-227013" defTabSz="938213">
              <a:defRPr>
                <a:solidFill>
                  <a:schemeClr val="tx1"/>
                </a:solidFill>
                <a:latin typeface="Arial" panose="020B0604020202020204" pitchFamily="34" charset="0"/>
              </a:defRPr>
            </a:lvl5pPr>
            <a:lvl6pPr marL="2513013" indent="-227013" defTabSz="938213" eaLnBrk="0" fontAlgn="base" hangingPunct="0">
              <a:spcBef>
                <a:spcPct val="0"/>
              </a:spcBef>
              <a:spcAft>
                <a:spcPct val="0"/>
              </a:spcAft>
              <a:defRPr>
                <a:solidFill>
                  <a:schemeClr val="tx1"/>
                </a:solidFill>
                <a:latin typeface="Arial" panose="020B0604020202020204" pitchFamily="34" charset="0"/>
              </a:defRPr>
            </a:lvl6pPr>
            <a:lvl7pPr marL="2970213" indent="-227013" defTabSz="938213" eaLnBrk="0" fontAlgn="base" hangingPunct="0">
              <a:spcBef>
                <a:spcPct val="0"/>
              </a:spcBef>
              <a:spcAft>
                <a:spcPct val="0"/>
              </a:spcAft>
              <a:defRPr>
                <a:solidFill>
                  <a:schemeClr val="tx1"/>
                </a:solidFill>
                <a:latin typeface="Arial" panose="020B0604020202020204" pitchFamily="34" charset="0"/>
              </a:defRPr>
            </a:lvl7pPr>
            <a:lvl8pPr marL="3427413" indent="-227013" defTabSz="938213" eaLnBrk="0" fontAlgn="base" hangingPunct="0">
              <a:spcBef>
                <a:spcPct val="0"/>
              </a:spcBef>
              <a:spcAft>
                <a:spcPct val="0"/>
              </a:spcAft>
              <a:defRPr>
                <a:solidFill>
                  <a:schemeClr val="tx1"/>
                </a:solidFill>
                <a:latin typeface="Arial" panose="020B0604020202020204" pitchFamily="34" charset="0"/>
              </a:defRPr>
            </a:lvl8pPr>
            <a:lvl9pPr marL="3884613" indent="-227013" defTabSz="938213" eaLnBrk="0" fontAlgn="base" hangingPunct="0">
              <a:spcBef>
                <a:spcPct val="0"/>
              </a:spcBef>
              <a:spcAft>
                <a:spcPct val="0"/>
              </a:spcAft>
              <a:defRPr>
                <a:solidFill>
                  <a:schemeClr val="tx1"/>
                </a:solidFill>
                <a:latin typeface="Arial" panose="020B0604020202020204" pitchFamily="34" charset="0"/>
              </a:defRPr>
            </a:lvl9pPr>
          </a:lstStyle>
          <a:p>
            <a:fld id="{E92EF20F-3677-A140-9642-32B9070CCF04}" type="slidenum">
              <a:rPr lang="it-IT" altLang="en-US" smtClean="0">
                <a:solidFill>
                  <a:srgbClr val="000000"/>
                </a:solidFill>
                <a:latin typeface="Calibri" panose="020F0502020204030204" pitchFamily="34" charset="0"/>
                <a:ea typeface="ＭＳ Ｐゴシック" panose="020B0600070205080204" pitchFamily="34" charset="-128"/>
              </a:rPr>
              <a:pPr/>
              <a:t>39</a:t>
            </a:fld>
            <a:endParaRPr lang="it-IT" altLang="en-US">
              <a:solidFill>
                <a:srgbClr val="000000"/>
              </a:solidFill>
              <a:latin typeface="Calibri" panose="020F0502020204030204" pitchFamily="34" charset="0"/>
              <a:ea typeface="ＭＳ Ｐゴシック" panose="020B0600070205080204"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egnaposto immagine diapositiva 1">
            <a:extLst>
              <a:ext uri="{FF2B5EF4-FFF2-40B4-BE49-F238E27FC236}">
                <a16:creationId xmlns:a16="http://schemas.microsoft.com/office/drawing/2014/main" id="{AE1EE029-2823-4B4D-B6DD-E9076FAC748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Segnaposto note 2">
            <a:extLst>
              <a:ext uri="{FF2B5EF4-FFF2-40B4-BE49-F238E27FC236}">
                <a16:creationId xmlns:a16="http://schemas.microsoft.com/office/drawing/2014/main" id="{C874B87B-165E-5D41-AFBE-C2D24A47CFF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75780" name="Segnaposto numero diapositiva 3">
            <a:extLst>
              <a:ext uri="{FF2B5EF4-FFF2-40B4-BE49-F238E27FC236}">
                <a16:creationId xmlns:a16="http://schemas.microsoft.com/office/drawing/2014/main" id="{FF9E8D1F-1337-444C-A3A7-A3E6B780B7C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a:solidFill>
                  <a:schemeClr val="tx1"/>
                </a:solidFill>
                <a:latin typeface="Arial" panose="020B0604020202020204" pitchFamily="34" charset="0"/>
              </a:defRPr>
            </a:lvl1pPr>
            <a:lvl2pPr marL="741363" indent="-284163" defTabSz="938213">
              <a:defRPr>
                <a:solidFill>
                  <a:schemeClr val="tx1"/>
                </a:solidFill>
                <a:latin typeface="Arial" panose="020B0604020202020204" pitchFamily="34" charset="0"/>
              </a:defRPr>
            </a:lvl2pPr>
            <a:lvl3pPr marL="1141413" indent="-227013" defTabSz="938213">
              <a:defRPr>
                <a:solidFill>
                  <a:schemeClr val="tx1"/>
                </a:solidFill>
                <a:latin typeface="Arial" panose="020B0604020202020204" pitchFamily="34" charset="0"/>
              </a:defRPr>
            </a:lvl3pPr>
            <a:lvl4pPr marL="1598613" indent="-227013" defTabSz="938213">
              <a:defRPr>
                <a:solidFill>
                  <a:schemeClr val="tx1"/>
                </a:solidFill>
                <a:latin typeface="Arial" panose="020B0604020202020204" pitchFamily="34" charset="0"/>
              </a:defRPr>
            </a:lvl4pPr>
            <a:lvl5pPr marL="2055813" indent="-227013" defTabSz="938213">
              <a:defRPr>
                <a:solidFill>
                  <a:schemeClr val="tx1"/>
                </a:solidFill>
                <a:latin typeface="Arial" panose="020B0604020202020204" pitchFamily="34" charset="0"/>
              </a:defRPr>
            </a:lvl5pPr>
            <a:lvl6pPr marL="2513013" indent="-227013" defTabSz="938213" eaLnBrk="0" fontAlgn="base" hangingPunct="0">
              <a:spcBef>
                <a:spcPct val="0"/>
              </a:spcBef>
              <a:spcAft>
                <a:spcPct val="0"/>
              </a:spcAft>
              <a:defRPr>
                <a:solidFill>
                  <a:schemeClr val="tx1"/>
                </a:solidFill>
                <a:latin typeface="Arial" panose="020B0604020202020204" pitchFamily="34" charset="0"/>
              </a:defRPr>
            </a:lvl6pPr>
            <a:lvl7pPr marL="2970213" indent="-227013" defTabSz="938213" eaLnBrk="0" fontAlgn="base" hangingPunct="0">
              <a:spcBef>
                <a:spcPct val="0"/>
              </a:spcBef>
              <a:spcAft>
                <a:spcPct val="0"/>
              </a:spcAft>
              <a:defRPr>
                <a:solidFill>
                  <a:schemeClr val="tx1"/>
                </a:solidFill>
                <a:latin typeface="Arial" panose="020B0604020202020204" pitchFamily="34" charset="0"/>
              </a:defRPr>
            </a:lvl7pPr>
            <a:lvl8pPr marL="3427413" indent="-227013" defTabSz="938213" eaLnBrk="0" fontAlgn="base" hangingPunct="0">
              <a:spcBef>
                <a:spcPct val="0"/>
              </a:spcBef>
              <a:spcAft>
                <a:spcPct val="0"/>
              </a:spcAft>
              <a:defRPr>
                <a:solidFill>
                  <a:schemeClr val="tx1"/>
                </a:solidFill>
                <a:latin typeface="Arial" panose="020B0604020202020204" pitchFamily="34" charset="0"/>
              </a:defRPr>
            </a:lvl8pPr>
            <a:lvl9pPr marL="3884613" indent="-227013" defTabSz="938213" eaLnBrk="0" fontAlgn="base" hangingPunct="0">
              <a:spcBef>
                <a:spcPct val="0"/>
              </a:spcBef>
              <a:spcAft>
                <a:spcPct val="0"/>
              </a:spcAft>
              <a:defRPr>
                <a:solidFill>
                  <a:schemeClr val="tx1"/>
                </a:solidFill>
                <a:latin typeface="Arial" panose="020B0604020202020204" pitchFamily="34" charset="0"/>
              </a:defRPr>
            </a:lvl9pPr>
          </a:lstStyle>
          <a:p>
            <a:fld id="{7FB2EF99-05B5-7345-908D-2560E07199F4}" type="slidenum">
              <a:rPr lang="it-IT" altLang="en-US" smtClean="0">
                <a:solidFill>
                  <a:srgbClr val="000000"/>
                </a:solidFill>
                <a:latin typeface="Calibri" panose="020F0502020204030204" pitchFamily="34" charset="0"/>
                <a:ea typeface="ＭＳ Ｐゴシック" panose="020B0600070205080204" pitchFamily="34" charset="-128"/>
              </a:rPr>
              <a:pPr/>
              <a:t>60</a:t>
            </a:fld>
            <a:endParaRPr lang="it-IT" altLang="en-US">
              <a:solidFill>
                <a:srgbClr val="000000"/>
              </a:solidFill>
              <a:latin typeface="Calibri" panose="020F0502020204030204" pitchFamily="34" charset="0"/>
              <a:ea typeface="ＭＳ Ｐゴシック" panose="020B0600070205080204"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a:extLst>
              <a:ext uri="{FF2B5EF4-FFF2-40B4-BE49-F238E27FC236}">
                <a16:creationId xmlns:a16="http://schemas.microsoft.com/office/drawing/2014/main" id="{E760132C-5F23-BF42-A633-413B28C0830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a:extLst>
              <a:ext uri="{FF2B5EF4-FFF2-40B4-BE49-F238E27FC236}">
                <a16:creationId xmlns:a16="http://schemas.microsoft.com/office/drawing/2014/main" id="{4479A9C5-6A89-584A-815F-F1ED62FA975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79876" name="Slide Number Placeholder 3">
            <a:extLst>
              <a:ext uri="{FF2B5EF4-FFF2-40B4-BE49-F238E27FC236}">
                <a16:creationId xmlns:a16="http://schemas.microsoft.com/office/drawing/2014/main" id="{A67469CB-0E73-1345-A95D-E619B188B46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E60DEDBC-EB8D-3C42-8723-65F7B1A2CF11}" type="slidenum">
              <a:rPr lang="it-IT" altLang="en-US" smtClean="0">
                <a:latin typeface="Calibri" panose="020F0502020204030204" pitchFamily="34" charset="0"/>
              </a:rPr>
              <a:pPr/>
              <a:t>63</a:t>
            </a:fld>
            <a:endParaRPr lang="it-IT"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a:extLst>
              <a:ext uri="{FF2B5EF4-FFF2-40B4-BE49-F238E27FC236}">
                <a16:creationId xmlns:a16="http://schemas.microsoft.com/office/drawing/2014/main" id="{089F3A9F-24BA-F441-920D-94A79D09210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a:extLst>
              <a:ext uri="{FF2B5EF4-FFF2-40B4-BE49-F238E27FC236}">
                <a16:creationId xmlns:a16="http://schemas.microsoft.com/office/drawing/2014/main" id="{B4CEE004-37F0-D341-A76E-54FFCC55F64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83972" name="Slide Number Placeholder 3">
            <a:extLst>
              <a:ext uri="{FF2B5EF4-FFF2-40B4-BE49-F238E27FC236}">
                <a16:creationId xmlns:a16="http://schemas.microsoft.com/office/drawing/2014/main" id="{CFC94ED5-7108-DB45-AC46-91DA771EE73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630DED5B-8971-C84E-95B9-76AFF8A30E43}" type="slidenum">
              <a:rPr lang="it-IT" altLang="en-US" smtClean="0">
                <a:latin typeface="Calibri" panose="020F0502020204030204" pitchFamily="34" charset="0"/>
              </a:rPr>
              <a:pPr/>
              <a:t>66</a:t>
            </a:fld>
            <a:endParaRPr lang="it-IT"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a:extLst>
              <a:ext uri="{FF2B5EF4-FFF2-40B4-BE49-F238E27FC236}">
                <a16:creationId xmlns:a16="http://schemas.microsoft.com/office/drawing/2014/main" id="{CC326871-DDFE-D444-BB72-0A6E8025533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a:extLst>
              <a:ext uri="{FF2B5EF4-FFF2-40B4-BE49-F238E27FC236}">
                <a16:creationId xmlns:a16="http://schemas.microsoft.com/office/drawing/2014/main" id="{5B846C32-B395-F648-B8B8-0C74C9D97DD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95236" name="Slide Number Placeholder 3">
            <a:extLst>
              <a:ext uri="{FF2B5EF4-FFF2-40B4-BE49-F238E27FC236}">
                <a16:creationId xmlns:a16="http://schemas.microsoft.com/office/drawing/2014/main" id="{5B27C9A0-427A-634F-B665-BD2F466E6D3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1F4F10B3-A565-B441-AD66-ACE710BF2229}" type="slidenum">
              <a:rPr lang="it-IT" altLang="en-US" smtClean="0">
                <a:latin typeface="Calibri" panose="020F0502020204030204" pitchFamily="34" charset="0"/>
              </a:rPr>
              <a:pPr/>
              <a:t>76</a:t>
            </a:fld>
            <a:endParaRPr lang="it-IT"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a:extLst>
              <a:ext uri="{FF2B5EF4-FFF2-40B4-BE49-F238E27FC236}">
                <a16:creationId xmlns:a16="http://schemas.microsoft.com/office/drawing/2014/main" id="{5062C0DC-91BB-324C-AE22-FE8AA73C189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a:extLst>
              <a:ext uri="{FF2B5EF4-FFF2-40B4-BE49-F238E27FC236}">
                <a16:creationId xmlns:a16="http://schemas.microsoft.com/office/drawing/2014/main" id="{3FFD12B6-A343-2F4A-BA3C-5885D49FEBD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97284" name="Slide Number Placeholder 3">
            <a:extLst>
              <a:ext uri="{FF2B5EF4-FFF2-40B4-BE49-F238E27FC236}">
                <a16:creationId xmlns:a16="http://schemas.microsoft.com/office/drawing/2014/main" id="{B2EC7222-BE66-AC40-8B15-7F1157A131C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354CF411-67B5-804A-A4F5-FF88CCD06A6E}" type="slidenum">
              <a:rPr lang="it-IT" altLang="en-US" smtClean="0">
                <a:latin typeface="Calibri" panose="020F0502020204030204" pitchFamily="34" charset="0"/>
              </a:rPr>
              <a:pPr/>
              <a:t>77</a:t>
            </a:fld>
            <a:endParaRPr lang="it-IT" altLang="en-US">
              <a:latin typeface="Calibri" panose="020F050202020403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a:extLst>
              <a:ext uri="{FF2B5EF4-FFF2-40B4-BE49-F238E27FC236}">
                <a16:creationId xmlns:a16="http://schemas.microsoft.com/office/drawing/2014/main" id="{C094A06D-A0D6-BA4E-A548-E85A8F78AE4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9331" name="Notes Placeholder 2">
            <a:extLst>
              <a:ext uri="{FF2B5EF4-FFF2-40B4-BE49-F238E27FC236}">
                <a16:creationId xmlns:a16="http://schemas.microsoft.com/office/drawing/2014/main" id="{C4F658C9-D7EA-3F42-A30E-809864AC1F6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99332" name="Slide Number Placeholder 3">
            <a:extLst>
              <a:ext uri="{FF2B5EF4-FFF2-40B4-BE49-F238E27FC236}">
                <a16:creationId xmlns:a16="http://schemas.microsoft.com/office/drawing/2014/main" id="{D72D1150-BC9C-9D48-B137-67BB10ADB2D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E4A75AFB-5AF4-7548-981F-60F939E03EDC}" type="slidenum">
              <a:rPr lang="it-IT" altLang="en-US" smtClean="0">
                <a:latin typeface="Calibri" panose="020F0502020204030204" pitchFamily="34" charset="0"/>
              </a:rPr>
              <a:pPr/>
              <a:t>78</a:t>
            </a:fld>
            <a:endParaRPr lang="it-IT" altLang="en-US">
              <a:latin typeface="Calibri" panose="020F050202020403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a:extLst>
              <a:ext uri="{FF2B5EF4-FFF2-40B4-BE49-F238E27FC236}">
                <a16:creationId xmlns:a16="http://schemas.microsoft.com/office/drawing/2014/main" id="{5DEDDEC1-F741-B942-A9B1-2EF46AAA96C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79" name="Notes Placeholder 2">
            <a:extLst>
              <a:ext uri="{FF2B5EF4-FFF2-40B4-BE49-F238E27FC236}">
                <a16:creationId xmlns:a16="http://schemas.microsoft.com/office/drawing/2014/main" id="{DEB9B7D5-9FBA-DC40-9D19-43D8CB098B7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01380" name="Slide Number Placeholder 3">
            <a:extLst>
              <a:ext uri="{FF2B5EF4-FFF2-40B4-BE49-F238E27FC236}">
                <a16:creationId xmlns:a16="http://schemas.microsoft.com/office/drawing/2014/main" id="{BAD0E9FD-A968-7947-AE60-9E8FD6AEE28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456D06E7-60AA-9545-BC09-B7AF0C473133}" type="slidenum">
              <a:rPr lang="it-IT" altLang="en-US" smtClean="0">
                <a:latin typeface="Calibri" panose="020F0502020204030204" pitchFamily="34" charset="0"/>
              </a:rPr>
              <a:pPr/>
              <a:t>79</a:t>
            </a:fld>
            <a:endParaRPr lang="it-IT"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egnaposto immagine diapositiva 1">
            <a:extLst>
              <a:ext uri="{FF2B5EF4-FFF2-40B4-BE49-F238E27FC236}">
                <a16:creationId xmlns:a16="http://schemas.microsoft.com/office/drawing/2014/main" id="{0F1D9F1B-4E07-1D48-993A-29D66F66729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Segnaposto note 2">
            <a:extLst>
              <a:ext uri="{FF2B5EF4-FFF2-40B4-BE49-F238E27FC236}">
                <a16:creationId xmlns:a16="http://schemas.microsoft.com/office/drawing/2014/main" id="{A2D70B8F-79D8-3D49-8679-D0FD9007352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108548" name="Segnaposto numero diapositiva 3">
            <a:extLst>
              <a:ext uri="{FF2B5EF4-FFF2-40B4-BE49-F238E27FC236}">
                <a16:creationId xmlns:a16="http://schemas.microsoft.com/office/drawing/2014/main" id="{AF5CF89A-6A6E-E042-8A22-FCA2EA0DA54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spcBef>
                <a:spcPct val="30000"/>
              </a:spcBef>
              <a:defRPr sz="1200">
                <a:solidFill>
                  <a:schemeClr val="tx1"/>
                </a:solidFill>
                <a:latin typeface="Calibri" panose="020F0502020204030204" pitchFamily="34" charset="0"/>
              </a:defRPr>
            </a:lvl1pPr>
            <a:lvl2pPr marL="803275" indent="-307975" defTabSz="939800">
              <a:spcBef>
                <a:spcPct val="30000"/>
              </a:spcBef>
              <a:defRPr sz="1200">
                <a:solidFill>
                  <a:schemeClr val="tx1"/>
                </a:solidFill>
                <a:latin typeface="Calibri" panose="020F0502020204030204" pitchFamily="34" charset="0"/>
              </a:defRPr>
            </a:lvl2pPr>
            <a:lvl3pPr marL="1236663" indent="-246063" defTabSz="939800">
              <a:spcBef>
                <a:spcPct val="30000"/>
              </a:spcBef>
              <a:defRPr sz="1200">
                <a:solidFill>
                  <a:schemeClr val="tx1"/>
                </a:solidFill>
                <a:latin typeface="Calibri" panose="020F0502020204030204" pitchFamily="34" charset="0"/>
              </a:defRPr>
            </a:lvl3pPr>
            <a:lvl4pPr marL="1731963" indent="-246063" defTabSz="939800">
              <a:spcBef>
                <a:spcPct val="30000"/>
              </a:spcBef>
              <a:defRPr sz="1200">
                <a:solidFill>
                  <a:schemeClr val="tx1"/>
                </a:solidFill>
                <a:latin typeface="Calibri" panose="020F0502020204030204" pitchFamily="34" charset="0"/>
              </a:defRPr>
            </a:lvl4pPr>
            <a:lvl5pPr marL="2227263" indent="-246063" defTabSz="939800">
              <a:spcBef>
                <a:spcPct val="30000"/>
              </a:spcBef>
              <a:defRPr sz="1200">
                <a:solidFill>
                  <a:schemeClr val="tx1"/>
                </a:solidFill>
                <a:latin typeface="Calibri" panose="020F0502020204030204" pitchFamily="34" charset="0"/>
              </a:defRPr>
            </a:lvl5pPr>
            <a:lvl6pPr marL="2684463" indent="-246063" defTabSz="939800" eaLnBrk="0" fontAlgn="base" hangingPunct="0">
              <a:spcBef>
                <a:spcPct val="30000"/>
              </a:spcBef>
              <a:spcAft>
                <a:spcPct val="0"/>
              </a:spcAft>
              <a:defRPr sz="1200">
                <a:solidFill>
                  <a:schemeClr val="tx1"/>
                </a:solidFill>
                <a:latin typeface="Calibri" panose="020F0502020204030204" pitchFamily="34" charset="0"/>
              </a:defRPr>
            </a:lvl6pPr>
            <a:lvl7pPr marL="3141663" indent="-246063" defTabSz="939800" eaLnBrk="0" fontAlgn="base" hangingPunct="0">
              <a:spcBef>
                <a:spcPct val="30000"/>
              </a:spcBef>
              <a:spcAft>
                <a:spcPct val="0"/>
              </a:spcAft>
              <a:defRPr sz="1200">
                <a:solidFill>
                  <a:schemeClr val="tx1"/>
                </a:solidFill>
                <a:latin typeface="Calibri" panose="020F0502020204030204" pitchFamily="34" charset="0"/>
              </a:defRPr>
            </a:lvl7pPr>
            <a:lvl8pPr marL="3598863" indent="-246063" defTabSz="939800" eaLnBrk="0" fontAlgn="base" hangingPunct="0">
              <a:spcBef>
                <a:spcPct val="30000"/>
              </a:spcBef>
              <a:spcAft>
                <a:spcPct val="0"/>
              </a:spcAft>
              <a:defRPr sz="1200">
                <a:solidFill>
                  <a:schemeClr val="tx1"/>
                </a:solidFill>
                <a:latin typeface="Calibri" panose="020F0502020204030204" pitchFamily="34" charset="0"/>
              </a:defRPr>
            </a:lvl8pPr>
            <a:lvl9pPr marL="4056063" indent="-246063" defTabSz="9398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6C297FA-209C-ED4B-9FB4-D5C86DAB5E20}" type="slidenum">
              <a:rPr lang="it-IT" altLang="en-US" smtClean="0">
                <a:latin typeface="Arial" panose="020B0604020202020204" pitchFamily="34" charset="0"/>
              </a:rPr>
              <a:pPr>
                <a:spcBef>
                  <a:spcPct val="0"/>
                </a:spcBef>
              </a:pPr>
              <a:t>85</a:t>
            </a:fld>
            <a:endParaRPr lang="it-IT" altLang="en-US">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a:extLst>
              <a:ext uri="{FF2B5EF4-FFF2-40B4-BE49-F238E27FC236}">
                <a16:creationId xmlns:a16="http://schemas.microsoft.com/office/drawing/2014/main" id="{8BB02EB0-32FC-2546-ADF1-B2BA829432B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1619" name="Notes Placeholder 2">
            <a:extLst>
              <a:ext uri="{FF2B5EF4-FFF2-40B4-BE49-F238E27FC236}">
                <a16:creationId xmlns:a16="http://schemas.microsoft.com/office/drawing/2014/main" id="{C6C007B2-6558-8645-BA50-E9AF429D92B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11620" name="Slide Number Placeholder 3">
            <a:extLst>
              <a:ext uri="{FF2B5EF4-FFF2-40B4-BE49-F238E27FC236}">
                <a16:creationId xmlns:a16="http://schemas.microsoft.com/office/drawing/2014/main" id="{1F8966A9-41FC-0C42-9ECF-6735D9326C1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830567AD-26D0-954F-9D1E-082CB6B6A3D5}" type="slidenum">
              <a:rPr lang="it-IT" altLang="en-US" smtClean="0">
                <a:latin typeface="Calibri" panose="020F0502020204030204" pitchFamily="34" charset="0"/>
              </a:rPr>
              <a:pPr/>
              <a:t>87</a:t>
            </a:fld>
            <a:endParaRPr lang="it-IT"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a:extLst>
              <a:ext uri="{FF2B5EF4-FFF2-40B4-BE49-F238E27FC236}">
                <a16:creationId xmlns:a16="http://schemas.microsoft.com/office/drawing/2014/main" id="{7A30F6F0-F0A9-844B-8CB4-E29CBF2867D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3667" name="Notes Placeholder 2">
            <a:extLst>
              <a:ext uri="{FF2B5EF4-FFF2-40B4-BE49-F238E27FC236}">
                <a16:creationId xmlns:a16="http://schemas.microsoft.com/office/drawing/2014/main" id="{1A8FF1B5-9773-0547-ADBF-55BF96F9664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13668" name="Slide Number Placeholder 3">
            <a:extLst>
              <a:ext uri="{FF2B5EF4-FFF2-40B4-BE49-F238E27FC236}">
                <a16:creationId xmlns:a16="http://schemas.microsoft.com/office/drawing/2014/main" id="{B3566234-96CF-6847-8BE6-DD158FEB5E2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2D9FBB83-608C-1E46-9E59-10263A5909E2}" type="slidenum">
              <a:rPr lang="it-IT" altLang="en-US" smtClean="0">
                <a:latin typeface="Calibri" panose="020F0502020204030204" pitchFamily="34" charset="0"/>
              </a:rPr>
              <a:pPr/>
              <a:t>88</a:t>
            </a:fld>
            <a:endParaRPr lang="it-IT" altLang="en-US">
              <a:latin typeface="Calibri" panose="020F050202020403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a:extLst>
              <a:ext uri="{FF2B5EF4-FFF2-40B4-BE49-F238E27FC236}">
                <a16:creationId xmlns:a16="http://schemas.microsoft.com/office/drawing/2014/main" id="{CB522723-14AC-AA42-823C-6CC00A12EC6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5715" name="Notes Placeholder 2">
            <a:extLst>
              <a:ext uri="{FF2B5EF4-FFF2-40B4-BE49-F238E27FC236}">
                <a16:creationId xmlns:a16="http://schemas.microsoft.com/office/drawing/2014/main" id="{5A9137E9-94F9-9648-82B3-FDE6E7FCCE7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15716" name="Slide Number Placeholder 3">
            <a:extLst>
              <a:ext uri="{FF2B5EF4-FFF2-40B4-BE49-F238E27FC236}">
                <a16:creationId xmlns:a16="http://schemas.microsoft.com/office/drawing/2014/main" id="{D5A08882-2FBA-5742-8E14-D0D785B91446}"/>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967E7437-E084-4F42-A308-8E9FD21E6B36}" type="slidenum">
              <a:rPr lang="it-IT" altLang="en-US" smtClean="0">
                <a:latin typeface="Calibri" panose="020F0502020204030204" pitchFamily="34" charset="0"/>
              </a:rPr>
              <a:pPr/>
              <a:t>89</a:t>
            </a:fld>
            <a:endParaRPr lang="it-IT" altLang="en-US">
              <a:latin typeface="Calibri" panose="020F050202020403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a:extLst>
              <a:ext uri="{FF2B5EF4-FFF2-40B4-BE49-F238E27FC236}">
                <a16:creationId xmlns:a16="http://schemas.microsoft.com/office/drawing/2014/main" id="{037B7401-6F2E-624F-9D4A-9EA56CB2FB8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a:extLst>
              <a:ext uri="{FF2B5EF4-FFF2-40B4-BE49-F238E27FC236}">
                <a16:creationId xmlns:a16="http://schemas.microsoft.com/office/drawing/2014/main" id="{A0346F10-C3EF-DC4E-A552-E51F03CF26A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p>
        </p:txBody>
      </p:sp>
      <p:sp>
        <p:nvSpPr>
          <p:cNvPr id="121860" name="Slide Number Placeholder 3">
            <a:extLst>
              <a:ext uri="{FF2B5EF4-FFF2-40B4-BE49-F238E27FC236}">
                <a16:creationId xmlns:a16="http://schemas.microsoft.com/office/drawing/2014/main" id="{6769B3B1-03E8-BD49-8030-327AA01063E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800">
              <a:defRPr>
                <a:solidFill>
                  <a:schemeClr val="tx1"/>
                </a:solidFill>
                <a:latin typeface="Arial" panose="020B0604020202020204" pitchFamily="34" charset="0"/>
              </a:defRPr>
            </a:lvl1pPr>
            <a:lvl2pPr marL="742950" indent="-285750" defTabSz="939800">
              <a:defRPr>
                <a:solidFill>
                  <a:schemeClr val="tx1"/>
                </a:solidFill>
                <a:latin typeface="Arial" panose="020B0604020202020204" pitchFamily="34" charset="0"/>
              </a:defRPr>
            </a:lvl2pPr>
            <a:lvl3pPr marL="1143000" indent="-228600" defTabSz="939800">
              <a:defRPr>
                <a:solidFill>
                  <a:schemeClr val="tx1"/>
                </a:solidFill>
                <a:latin typeface="Arial" panose="020B0604020202020204" pitchFamily="34" charset="0"/>
              </a:defRPr>
            </a:lvl3pPr>
            <a:lvl4pPr marL="1600200" indent="-228600" defTabSz="939800">
              <a:defRPr>
                <a:solidFill>
                  <a:schemeClr val="tx1"/>
                </a:solidFill>
                <a:latin typeface="Arial" panose="020B0604020202020204" pitchFamily="34" charset="0"/>
              </a:defRPr>
            </a:lvl4pPr>
            <a:lvl5pPr marL="2057400" indent="-228600" defTabSz="939800">
              <a:defRPr>
                <a:solidFill>
                  <a:schemeClr val="tx1"/>
                </a:solidFill>
                <a:latin typeface="Arial" panose="020B0604020202020204" pitchFamily="34" charset="0"/>
              </a:defRPr>
            </a:lvl5pPr>
            <a:lvl6pPr marL="2514600" indent="-228600" defTabSz="939800" eaLnBrk="0" fontAlgn="base" hangingPunct="0">
              <a:spcBef>
                <a:spcPct val="0"/>
              </a:spcBef>
              <a:spcAft>
                <a:spcPct val="0"/>
              </a:spcAft>
              <a:defRPr>
                <a:solidFill>
                  <a:schemeClr val="tx1"/>
                </a:solidFill>
                <a:latin typeface="Arial" panose="020B0604020202020204" pitchFamily="34" charset="0"/>
              </a:defRPr>
            </a:lvl6pPr>
            <a:lvl7pPr marL="2971800" indent="-228600" defTabSz="939800" eaLnBrk="0" fontAlgn="base" hangingPunct="0">
              <a:spcBef>
                <a:spcPct val="0"/>
              </a:spcBef>
              <a:spcAft>
                <a:spcPct val="0"/>
              </a:spcAft>
              <a:defRPr>
                <a:solidFill>
                  <a:schemeClr val="tx1"/>
                </a:solidFill>
                <a:latin typeface="Arial" panose="020B0604020202020204" pitchFamily="34" charset="0"/>
              </a:defRPr>
            </a:lvl7pPr>
            <a:lvl8pPr marL="3429000" indent="-228600" defTabSz="939800" eaLnBrk="0" fontAlgn="base" hangingPunct="0">
              <a:spcBef>
                <a:spcPct val="0"/>
              </a:spcBef>
              <a:spcAft>
                <a:spcPct val="0"/>
              </a:spcAft>
              <a:defRPr>
                <a:solidFill>
                  <a:schemeClr val="tx1"/>
                </a:solidFill>
                <a:latin typeface="Arial" panose="020B0604020202020204" pitchFamily="34" charset="0"/>
              </a:defRPr>
            </a:lvl8pPr>
            <a:lvl9pPr marL="3886200" indent="-228600" defTabSz="939800" eaLnBrk="0" fontAlgn="base" hangingPunct="0">
              <a:spcBef>
                <a:spcPct val="0"/>
              </a:spcBef>
              <a:spcAft>
                <a:spcPct val="0"/>
              </a:spcAft>
              <a:defRPr>
                <a:solidFill>
                  <a:schemeClr val="tx1"/>
                </a:solidFill>
                <a:latin typeface="Arial" panose="020B0604020202020204" pitchFamily="34" charset="0"/>
              </a:defRPr>
            </a:lvl9pPr>
          </a:lstStyle>
          <a:p>
            <a:fld id="{FEA88997-1EAC-3446-BC49-816535E275F9}" type="slidenum">
              <a:rPr lang="it-IT" altLang="en-US" smtClean="0">
                <a:latin typeface="Calibri" panose="020F0502020204030204" pitchFamily="34" charset="0"/>
              </a:rPr>
              <a:pPr/>
              <a:t>94</a:t>
            </a:fld>
            <a:endParaRPr lang="it-IT" altLang="en-US">
              <a:latin typeface="Calibri" panose="020F0502020204030204"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a:extLst>
              <a:ext uri="{FF2B5EF4-FFF2-40B4-BE49-F238E27FC236}">
                <a16:creationId xmlns:a16="http://schemas.microsoft.com/office/drawing/2014/main" id="{07EFE34B-1F94-F54A-BD29-E91EFEC6FE2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Rectangle 3">
            <a:extLst>
              <a:ext uri="{FF2B5EF4-FFF2-40B4-BE49-F238E27FC236}">
                <a16:creationId xmlns:a16="http://schemas.microsoft.com/office/drawing/2014/main" id="{E62FFAFC-4EF8-1A4F-81F2-C002A77A26D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egnaposto immagine diapositiva 1">
            <a:extLst>
              <a:ext uri="{FF2B5EF4-FFF2-40B4-BE49-F238E27FC236}">
                <a16:creationId xmlns:a16="http://schemas.microsoft.com/office/drawing/2014/main" id="{B75F9340-980B-6B4F-82AB-CB101A9FA39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Segnaposto note 2">
            <a:extLst>
              <a:ext uri="{FF2B5EF4-FFF2-40B4-BE49-F238E27FC236}">
                <a16:creationId xmlns:a16="http://schemas.microsoft.com/office/drawing/2014/main" id="{BA165434-7F2A-6045-8E05-53972778C36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a typeface="ＭＳ Ｐゴシック" panose="020B0600070205080204" pitchFamily="34" charset="-128"/>
              <a:cs typeface="Arial" panose="020B0604020202020204" pitchFamily="34" charset="0"/>
            </a:endParaRPr>
          </a:p>
        </p:txBody>
      </p:sp>
      <p:sp>
        <p:nvSpPr>
          <p:cNvPr id="133124" name="Segnaposto numero diapositiva 3">
            <a:extLst>
              <a:ext uri="{FF2B5EF4-FFF2-40B4-BE49-F238E27FC236}">
                <a16:creationId xmlns:a16="http://schemas.microsoft.com/office/drawing/2014/main" id="{833DD70F-6420-804A-8F27-EDDD62067B3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8213">
              <a:defRPr>
                <a:solidFill>
                  <a:schemeClr val="tx1"/>
                </a:solidFill>
                <a:latin typeface="Arial" panose="020B0604020202020204" pitchFamily="34" charset="0"/>
              </a:defRPr>
            </a:lvl1pPr>
            <a:lvl2pPr marL="741363" indent="-284163" defTabSz="938213">
              <a:defRPr>
                <a:solidFill>
                  <a:schemeClr val="tx1"/>
                </a:solidFill>
                <a:latin typeface="Arial" panose="020B0604020202020204" pitchFamily="34" charset="0"/>
              </a:defRPr>
            </a:lvl2pPr>
            <a:lvl3pPr marL="1141413" indent="-227013" defTabSz="938213">
              <a:defRPr>
                <a:solidFill>
                  <a:schemeClr val="tx1"/>
                </a:solidFill>
                <a:latin typeface="Arial" panose="020B0604020202020204" pitchFamily="34" charset="0"/>
              </a:defRPr>
            </a:lvl3pPr>
            <a:lvl4pPr marL="1598613" indent="-227013" defTabSz="938213">
              <a:defRPr>
                <a:solidFill>
                  <a:schemeClr val="tx1"/>
                </a:solidFill>
                <a:latin typeface="Arial" panose="020B0604020202020204" pitchFamily="34" charset="0"/>
              </a:defRPr>
            </a:lvl4pPr>
            <a:lvl5pPr marL="2055813" indent="-227013" defTabSz="938213">
              <a:defRPr>
                <a:solidFill>
                  <a:schemeClr val="tx1"/>
                </a:solidFill>
                <a:latin typeface="Arial" panose="020B0604020202020204" pitchFamily="34" charset="0"/>
              </a:defRPr>
            </a:lvl5pPr>
            <a:lvl6pPr marL="2513013" indent="-227013" defTabSz="938213" eaLnBrk="0" fontAlgn="base" hangingPunct="0">
              <a:spcBef>
                <a:spcPct val="0"/>
              </a:spcBef>
              <a:spcAft>
                <a:spcPct val="0"/>
              </a:spcAft>
              <a:defRPr>
                <a:solidFill>
                  <a:schemeClr val="tx1"/>
                </a:solidFill>
                <a:latin typeface="Arial" panose="020B0604020202020204" pitchFamily="34" charset="0"/>
              </a:defRPr>
            </a:lvl6pPr>
            <a:lvl7pPr marL="2970213" indent="-227013" defTabSz="938213" eaLnBrk="0" fontAlgn="base" hangingPunct="0">
              <a:spcBef>
                <a:spcPct val="0"/>
              </a:spcBef>
              <a:spcAft>
                <a:spcPct val="0"/>
              </a:spcAft>
              <a:defRPr>
                <a:solidFill>
                  <a:schemeClr val="tx1"/>
                </a:solidFill>
                <a:latin typeface="Arial" panose="020B0604020202020204" pitchFamily="34" charset="0"/>
              </a:defRPr>
            </a:lvl7pPr>
            <a:lvl8pPr marL="3427413" indent="-227013" defTabSz="938213" eaLnBrk="0" fontAlgn="base" hangingPunct="0">
              <a:spcBef>
                <a:spcPct val="0"/>
              </a:spcBef>
              <a:spcAft>
                <a:spcPct val="0"/>
              </a:spcAft>
              <a:defRPr>
                <a:solidFill>
                  <a:schemeClr val="tx1"/>
                </a:solidFill>
                <a:latin typeface="Arial" panose="020B0604020202020204" pitchFamily="34" charset="0"/>
              </a:defRPr>
            </a:lvl8pPr>
            <a:lvl9pPr marL="3884613" indent="-227013" defTabSz="938213" eaLnBrk="0" fontAlgn="base" hangingPunct="0">
              <a:spcBef>
                <a:spcPct val="0"/>
              </a:spcBef>
              <a:spcAft>
                <a:spcPct val="0"/>
              </a:spcAft>
              <a:defRPr>
                <a:solidFill>
                  <a:schemeClr val="tx1"/>
                </a:solidFill>
                <a:latin typeface="Arial" panose="020B0604020202020204" pitchFamily="34" charset="0"/>
              </a:defRPr>
            </a:lvl9pPr>
          </a:lstStyle>
          <a:p>
            <a:fld id="{48A0C36D-7B3E-C54E-8406-28E07D76FCBD}" type="slidenum">
              <a:rPr lang="it-IT" altLang="en-US" smtClean="0">
                <a:solidFill>
                  <a:srgbClr val="000000"/>
                </a:solidFill>
                <a:latin typeface="Calibri" panose="020F0502020204030204" pitchFamily="34" charset="0"/>
                <a:ea typeface="ＭＳ Ｐゴシック" panose="020B0600070205080204" pitchFamily="34" charset="-128"/>
              </a:rPr>
              <a:pPr/>
              <a:t>103</a:t>
            </a:fld>
            <a:endParaRPr lang="it-IT" altLang="en-US">
              <a:solidFill>
                <a:srgbClr val="000000"/>
              </a:solidFill>
              <a:latin typeface="Calibri" panose="020F0502020204030204" pitchFamily="34" charset="0"/>
              <a:ea typeface="ＭＳ Ｐゴシック"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E7B87DE9-B8FC-794E-A20D-8E5164580B0E}"/>
              </a:ext>
            </a:extLst>
          </p:cNvPr>
          <p:cNvSpPr>
            <a:spLocks noGrp="1"/>
          </p:cNvSpPr>
          <p:nvPr>
            <p:ph type="dt" sz="half" idx="10"/>
          </p:nvPr>
        </p:nvSpPr>
        <p:spPr/>
        <p:txBody>
          <a:bodyPr/>
          <a:lstStyle>
            <a:lvl1pPr>
              <a:defRPr/>
            </a:lvl1pPr>
          </a:lstStyle>
          <a:p>
            <a:pPr>
              <a:defRPr/>
            </a:pPr>
            <a:fld id="{5C3B8435-EEF2-D94B-9D5B-6B496D1FB6D1}" type="datetime1">
              <a:rPr lang="it-IT"/>
              <a:pPr>
                <a:defRPr/>
              </a:pPr>
              <a:t>25/09/2021</a:t>
            </a:fld>
            <a:endParaRPr lang="it-IT"/>
          </a:p>
        </p:txBody>
      </p:sp>
      <p:sp>
        <p:nvSpPr>
          <p:cNvPr id="5" name="Segnaposto piè di pagina 4">
            <a:extLst>
              <a:ext uri="{FF2B5EF4-FFF2-40B4-BE49-F238E27FC236}">
                <a16:creationId xmlns:a16="http://schemas.microsoft.com/office/drawing/2014/main" id="{EA75446E-0711-3647-B243-32AB8FFF2BDB}"/>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97DE4198-4FB5-FE4C-8231-DF3F9F2C5B1E}"/>
              </a:ext>
            </a:extLst>
          </p:cNvPr>
          <p:cNvSpPr>
            <a:spLocks noGrp="1"/>
          </p:cNvSpPr>
          <p:nvPr>
            <p:ph type="sldNum" sz="quarter" idx="12"/>
          </p:nvPr>
        </p:nvSpPr>
        <p:spPr/>
        <p:txBody>
          <a:bodyPr/>
          <a:lstStyle>
            <a:lvl1pPr>
              <a:defRPr/>
            </a:lvl1pPr>
          </a:lstStyle>
          <a:p>
            <a:pPr>
              <a:defRPr/>
            </a:pPr>
            <a:fld id="{AF2E018B-3A27-A746-8289-EE7CFEDAEA01}" type="slidenum">
              <a:rPr lang="it-IT" altLang="en-US"/>
              <a:pPr>
                <a:defRPr/>
              </a:pPr>
              <a:t>‹N›</a:t>
            </a:fld>
            <a:endParaRPr lang="it-IT" altLang="en-US"/>
          </a:p>
        </p:txBody>
      </p:sp>
    </p:spTree>
    <p:extLst>
      <p:ext uri="{BB962C8B-B14F-4D97-AF65-F5344CB8AC3E}">
        <p14:creationId xmlns:p14="http://schemas.microsoft.com/office/powerpoint/2010/main" val="548937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06D7C5B-F27D-7843-88A0-790EFF8E178E}"/>
              </a:ext>
            </a:extLst>
          </p:cNvPr>
          <p:cNvSpPr>
            <a:spLocks noGrp="1"/>
          </p:cNvSpPr>
          <p:nvPr>
            <p:ph type="dt" sz="half" idx="10"/>
          </p:nvPr>
        </p:nvSpPr>
        <p:spPr/>
        <p:txBody>
          <a:bodyPr/>
          <a:lstStyle>
            <a:lvl1pPr>
              <a:defRPr/>
            </a:lvl1pPr>
          </a:lstStyle>
          <a:p>
            <a:pPr>
              <a:defRPr/>
            </a:pPr>
            <a:fld id="{C31D0B91-B261-FC48-9397-CBD6281CCCC6}" type="datetime1">
              <a:rPr lang="it-IT"/>
              <a:pPr>
                <a:defRPr/>
              </a:pPr>
              <a:t>25/09/2021</a:t>
            </a:fld>
            <a:endParaRPr lang="it-IT"/>
          </a:p>
        </p:txBody>
      </p:sp>
      <p:sp>
        <p:nvSpPr>
          <p:cNvPr id="5" name="Segnaposto piè di pagina 4">
            <a:extLst>
              <a:ext uri="{FF2B5EF4-FFF2-40B4-BE49-F238E27FC236}">
                <a16:creationId xmlns:a16="http://schemas.microsoft.com/office/drawing/2014/main" id="{531424A5-4190-BF4C-BCBA-78AAB2703787}"/>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492A2D1F-C510-8843-A6D1-F7454F4CCF89}"/>
              </a:ext>
            </a:extLst>
          </p:cNvPr>
          <p:cNvSpPr>
            <a:spLocks noGrp="1"/>
          </p:cNvSpPr>
          <p:nvPr>
            <p:ph type="sldNum" sz="quarter" idx="12"/>
          </p:nvPr>
        </p:nvSpPr>
        <p:spPr/>
        <p:txBody>
          <a:bodyPr/>
          <a:lstStyle>
            <a:lvl1pPr>
              <a:defRPr/>
            </a:lvl1pPr>
          </a:lstStyle>
          <a:p>
            <a:pPr>
              <a:defRPr/>
            </a:pPr>
            <a:fld id="{95B8C268-CDEF-884F-B512-148E8E628785}" type="slidenum">
              <a:rPr lang="it-IT" altLang="en-US"/>
              <a:pPr>
                <a:defRPr/>
              </a:pPr>
              <a:t>‹N›</a:t>
            </a:fld>
            <a:endParaRPr lang="it-IT" altLang="en-US"/>
          </a:p>
        </p:txBody>
      </p:sp>
    </p:spTree>
    <p:extLst>
      <p:ext uri="{BB962C8B-B14F-4D97-AF65-F5344CB8AC3E}">
        <p14:creationId xmlns:p14="http://schemas.microsoft.com/office/powerpoint/2010/main" val="339551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a:extLst>
              <a:ext uri="{FF2B5EF4-FFF2-40B4-BE49-F238E27FC236}">
                <a16:creationId xmlns:a16="http://schemas.microsoft.com/office/drawing/2014/main" id="{CC473A4B-3B34-6247-A58D-17157BE5A5EF}"/>
              </a:ext>
            </a:extLst>
          </p:cNvPr>
          <p:cNvSpPr>
            <a:spLocks noGrp="1"/>
          </p:cNvSpPr>
          <p:nvPr>
            <p:ph type="dt" sz="half" idx="10"/>
          </p:nvPr>
        </p:nvSpPr>
        <p:spPr/>
        <p:txBody>
          <a:bodyPr/>
          <a:lstStyle>
            <a:lvl1pPr>
              <a:defRPr/>
            </a:lvl1pPr>
          </a:lstStyle>
          <a:p>
            <a:pPr>
              <a:defRPr/>
            </a:pPr>
            <a:fld id="{5BDEE5EE-52BB-8C42-A122-C9F41E0A9C7C}" type="datetime1">
              <a:rPr lang="it-IT"/>
              <a:pPr>
                <a:defRPr/>
              </a:pPr>
              <a:t>25/09/2021</a:t>
            </a:fld>
            <a:endParaRPr lang="it-IT"/>
          </a:p>
        </p:txBody>
      </p:sp>
      <p:sp>
        <p:nvSpPr>
          <p:cNvPr id="5" name="Segnaposto piè di pagina 4">
            <a:extLst>
              <a:ext uri="{FF2B5EF4-FFF2-40B4-BE49-F238E27FC236}">
                <a16:creationId xmlns:a16="http://schemas.microsoft.com/office/drawing/2014/main" id="{7B85E355-9EB1-C74A-8B50-CADC7A17ECB7}"/>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3494196B-3197-F44B-8BEF-C593AC1EB361}"/>
              </a:ext>
            </a:extLst>
          </p:cNvPr>
          <p:cNvSpPr>
            <a:spLocks noGrp="1"/>
          </p:cNvSpPr>
          <p:nvPr>
            <p:ph type="sldNum" sz="quarter" idx="12"/>
          </p:nvPr>
        </p:nvSpPr>
        <p:spPr/>
        <p:txBody>
          <a:bodyPr/>
          <a:lstStyle>
            <a:lvl1pPr>
              <a:defRPr/>
            </a:lvl1pPr>
          </a:lstStyle>
          <a:p>
            <a:pPr>
              <a:defRPr/>
            </a:pPr>
            <a:fld id="{724A411D-E26E-E248-BB91-05198A0113D8}" type="slidenum">
              <a:rPr lang="it-IT" altLang="en-US"/>
              <a:pPr>
                <a:defRPr/>
              </a:pPr>
              <a:t>‹N›</a:t>
            </a:fld>
            <a:endParaRPr lang="it-IT" altLang="en-US"/>
          </a:p>
        </p:txBody>
      </p:sp>
    </p:spTree>
    <p:extLst>
      <p:ext uri="{BB962C8B-B14F-4D97-AF65-F5344CB8AC3E}">
        <p14:creationId xmlns:p14="http://schemas.microsoft.com/office/powerpoint/2010/main" val="1297280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3">
            <a:extLst>
              <a:ext uri="{FF2B5EF4-FFF2-40B4-BE49-F238E27FC236}">
                <a16:creationId xmlns:a16="http://schemas.microsoft.com/office/drawing/2014/main" id="{D4CFCB5A-2983-EA48-8AD9-414AC08E78D0}"/>
              </a:ext>
            </a:extLst>
          </p:cNvPr>
          <p:cNvSpPr>
            <a:spLocks noGrp="1"/>
          </p:cNvSpPr>
          <p:nvPr>
            <p:ph type="dt" sz="half" idx="10"/>
          </p:nvPr>
        </p:nvSpPr>
        <p:spPr/>
        <p:txBody>
          <a:bodyPr/>
          <a:lstStyle>
            <a:lvl1pPr>
              <a:defRPr/>
            </a:lvl1pPr>
          </a:lstStyle>
          <a:p>
            <a:pPr>
              <a:defRPr/>
            </a:pPr>
            <a:fld id="{36D9833B-8690-1E42-9704-ADB7D673F362}" type="datetime1">
              <a:rPr lang="it-IT"/>
              <a:pPr>
                <a:defRPr/>
              </a:pPr>
              <a:t>25/09/2021</a:t>
            </a:fld>
            <a:endParaRPr lang="it-IT"/>
          </a:p>
        </p:txBody>
      </p:sp>
      <p:sp>
        <p:nvSpPr>
          <p:cNvPr id="6" name="Segnaposto piè di pagina 4">
            <a:extLst>
              <a:ext uri="{FF2B5EF4-FFF2-40B4-BE49-F238E27FC236}">
                <a16:creationId xmlns:a16="http://schemas.microsoft.com/office/drawing/2014/main" id="{C7C8F5DE-06DD-824C-A40F-B7BD28468174}"/>
              </a:ext>
            </a:extLst>
          </p:cNvPr>
          <p:cNvSpPr>
            <a:spLocks noGrp="1"/>
          </p:cNvSpPr>
          <p:nvPr>
            <p:ph type="ftr" sz="quarter" idx="11"/>
          </p:nvPr>
        </p:nvSpPr>
        <p:spPr/>
        <p:txBody>
          <a:bodyPr/>
          <a:lstStyle>
            <a:lvl1pPr>
              <a:defRPr/>
            </a:lvl1pPr>
          </a:lstStyle>
          <a:p>
            <a:pPr>
              <a:defRPr/>
            </a:pPr>
            <a:endParaRPr lang="it-IT"/>
          </a:p>
        </p:txBody>
      </p:sp>
      <p:sp>
        <p:nvSpPr>
          <p:cNvPr id="7" name="Segnaposto numero diapositiva 5">
            <a:extLst>
              <a:ext uri="{FF2B5EF4-FFF2-40B4-BE49-F238E27FC236}">
                <a16:creationId xmlns:a16="http://schemas.microsoft.com/office/drawing/2014/main" id="{6D4237B1-819C-6641-B8B1-56CD05E60C52}"/>
              </a:ext>
            </a:extLst>
          </p:cNvPr>
          <p:cNvSpPr>
            <a:spLocks noGrp="1"/>
          </p:cNvSpPr>
          <p:nvPr>
            <p:ph type="sldNum" sz="quarter" idx="12"/>
          </p:nvPr>
        </p:nvSpPr>
        <p:spPr/>
        <p:txBody>
          <a:bodyPr/>
          <a:lstStyle>
            <a:lvl1pPr>
              <a:defRPr/>
            </a:lvl1pPr>
          </a:lstStyle>
          <a:p>
            <a:pPr>
              <a:defRPr/>
            </a:pPr>
            <a:fld id="{A536F10E-D052-374E-9793-AAAFB5A4C4FF}" type="slidenum">
              <a:rPr lang="it-IT" altLang="en-US"/>
              <a:pPr>
                <a:defRPr/>
              </a:pPr>
              <a:t>‹N›</a:t>
            </a:fld>
            <a:endParaRPr lang="it-IT" altLang="en-US"/>
          </a:p>
        </p:txBody>
      </p:sp>
    </p:spTree>
    <p:extLst>
      <p:ext uri="{BB962C8B-B14F-4D97-AF65-F5344CB8AC3E}">
        <p14:creationId xmlns:p14="http://schemas.microsoft.com/office/powerpoint/2010/main" val="1682815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3">
            <a:extLst>
              <a:ext uri="{FF2B5EF4-FFF2-40B4-BE49-F238E27FC236}">
                <a16:creationId xmlns:a16="http://schemas.microsoft.com/office/drawing/2014/main" id="{5DD15205-7E3A-1B49-A52F-EDA061765632}"/>
              </a:ext>
            </a:extLst>
          </p:cNvPr>
          <p:cNvSpPr>
            <a:spLocks noGrp="1"/>
          </p:cNvSpPr>
          <p:nvPr>
            <p:ph type="dt" sz="half" idx="10"/>
          </p:nvPr>
        </p:nvSpPr>
        <p:spPr/>
        <p:txBody>
          <a:bodyPr/>
          <a:lstStyle>
            <a:lvl1pPr>
              <a:defRPr/>
            </a:lvl1pPr>
          </a:lstStyle>
          <a:p>
            <a:pPr>
              <a:defRPr/>
            </a:pPr>
            <a:fld id="{931F61AF-B2B6-7A42-B270-7978741FF320}" type="datetime1">
              <a:rPr lang="it-IT"/>
              <a:pPr>
                <a:defRPr/>
              </a:pPr>
              <a:t>25/09/2021</a:t>
            </a:fld>
            <a:endParaRPr lang="it-IT"/>
          </a:p>
        </p:txBody>
      </p:sp>
      <p:sp>
        <p:nvSpPr>
          <p:cNvPr id="8" name="Segnaposto piè di pagina 4">
            <a:extLst>
              <a:ext uri="{FF2B5EF4-FFF2-40B4-BE49-F238E27FC236}">
                <a16:creationId xmlns:a16="http://schemas.microsoft.com/office/drawing/2014/main" id="{CB2C297C-3027-E644-9E7A-FE846BE38436}"/>
              </a:ext>
            </a:extLst>
          </p:cNvPr>
          <p:cNvSpPr>
            <a:spLocks noGrp="1"/>
          </p:cNvSpPr>
          <p:nvPr>
            <p:ph type="ftr" sz="quarter" idx="11"/>
          </p:nvPr>
        </p:nvSpPr>
        <p:spPr/>
        <p:txBody>
          <a:bodyPr/>
          <a:lstStyle>
            <a:lvl1pPr>
              <a:defRPr/>
            </a:lvl1pPr>
          </a:lstStyle>
          <a:p>
            <a:pPr>
              <a:defRPr/>
            </a:pPr>
            <a:endParaRPr lang="it-IT"/>
          </a:p>
        </p:txBody>
      </p:sp>
      <p:sp>
        <p:nvSpPr>
          <p:cNvPr id="9" name="Segnaposto numero diapositiva 5">
            <a:extLst>
              <a:ext uri="{FF2B5EF4-FFF2-40B4-BE49-F238E27FC236}">
                <a16:creationId xmlns:a16="http://schemas.microsoft.com/office/drawing/2014/main" id="{596475C4-1CD2-4C46-806B-C99BFA4262E7}"/>
              </a:ext>
            </a:extLst>
          </p:cNvPr>
          <p:cNvSpPr>
            <a:spLocks noGrp="1"/>
          </p:cNvSpPr>
          <p:nvPr>
            <p:ph type="sldNum" sz="quarter" idx="12"/>
          </p:nvPr>
        </p:nvSpPr>
        <p:spPr/>
        <p:txBody>
          <a:bodyPr/>
          <a:lstStyle>
            <a:lvl1pPr>
              <a:defRPr/>
            </a:lvl1pPr>
          </a:lstStyle>
          <a:p>
            <a:pPr>
              <a:defRPr/>
            </a:pPr>
            <a:fld id="{2A1D8215-D312-E847-A855-37288EF252A9}" type="slidenum">
              <a:rPr lang="it-IT" altLang="en-US"/>
              <a:pPr>
                <a:defRPr/>
              </a:pPr>
              <a:t>‹N›</a:t>
            </a:fld>
            <a:endParaRPr lang="it-IT" altLang="en-US"/>
          </a:p>
        </p:txBody>
      </p:sp>
    </p:spTree>
    <p:extLst>
      <p:ext uri="{BB962C8B-B14F-4D97-AF65-F5344CB8AC3E}">
        <p14:creationId xmlns:p14="http://schemas.microsoft.com/office/powerpoint/2010/main" val="3143141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3">
            <a:extLst>
              <a:ext uri="{FF2B5EF4-FFF2-40B4-BE49-F238E27FC236}">
                <a16:creationId xmlns:a16="http://schemas.microsoft.com/office/drawing/2014/main" id="{21E5F677-0D4A-2A45-8CB4-46932DF5AA5E}"/>
              </a:ext>
            </a:extLst>
          </p:cNvPr>
          <p:cNvSpPr>
            <a:spLocks noGrp="1"/>
          </p:cNvSpPr>
          <p:nvPr>
            <p:ph type="dt" sz="half" idx="10"/>
          </p:nvPr>
        </p:nvSpPr>
        <p:spPr/>
        <p:txBody>
          <a:bodyPr/>
          <a:lstStyle>
            <a:lvl1pPr>
              <a:defRPr/>
            </a:lvl1pPr>
          </a:lstStyle>
          <a:p>
            <a:pPr>
              <a:defRPr/>
            </a:pPr>
            <a:fld id="{29D0DCB7-7284-CD42-B52E-E10548EBF415}" type="datetime1">
              <a:rPr lang="it-IT"/>
              <a:pPr>
                <a:defRPr/>
              </a:pPr>
              <a:t>25/09/2021</a:t>
            </a:fld>
            <a:endParaRPr lang="it-IT"/>
          </a:p>
        </p:txBody>
      </p:sp>
      <p:sp>
        <p:nvSpPr>
          <p:cNvPr id="4" name="Segnaposto piè di pagina 4">
            <a:extLst>
              <a:ext uri="{FF2B5EF4-FFF2-40B4-BE49-F238E27FC236}">
                <a16:creationId xmlns:a16="http://schemas.microsoft.com/office/drawing/2014/main" id="{0C590121-D45A-9F4E-929E-E286C86C8656}"/>
              </a:ext>
            </a:extLst>
          </p:cNvPr>
          <p:cNvSpPr>
            <a:spLocks noGrp="1"/>
          </p:cNvSpPr>
          <p:nvPr>
            <p:ph type="ftr" sz="quarter" idx="11"/>
          </p:nvPr>
        </p:nvSpPr>
        <p:spPr/>
        <p:txBody>
          <a:bodyPr/>
          <a:lstStyle>
            <a:lvl1pPr>
              <a:defRPr/>
            </a:lvl1pPr>
          </a:lstStyle>
          <a:p>
            <a:pPr>
              <a:defRPr/>
            </a:pPr>
            <a:endParaRPr lang="it-IT"/>
          </a:p>
        </p:txBody>
      </p:sp>
      <p:sp>
        <p:nvSpPr>
          <p:cNvPr id="5" name="Segnaposto numero diapositiva 5">
            <a:extLst>
              <a:ext uri="{FF2B5EF4-FFF2-40B4-BE49-F238E27FC236}">
                <a16:creationId xmlns:a16="http://schemas.microsoft.com/office/drawing/2014/main" id="{0FF1B0AC-049D-7D4F-BDD1-17E4236DBBEA}"/>
              </a:ext>
            </a:extLst>
          </p:cNvPr>
          <p:cNvSpPr>
            <a:spLocks noGrp="1"/>
          </p:cNvSpPr>
          <p:nvPr>
            <p:ph type="sldNum" sz="quarter" idx="12"/>
          </p:nvPr>
        </p:nvSpPr>
        <p:spPr/>
        <p:txBody>
          <a:bodyPr/>
          <a:lstStyle>
            <a:lvl1pPr>
              <a:defRPr/>
            </a:lvl1pPr>
          </a:lstStyle>
          <a:p>
            <a:pPr>
              <a:defRPr/>
            </a:pPr>
            <a:fld id="{15722F08-FEDE-8B47-967D-BE2CBD0D2FD5}" type="slidenum">
              <a:rPr lang="it-IT" altLang="en-US"/>
              <a:pPr>
                <a:defRPr/>
              </a:pPr>
              <a:t>‹N›</a:t>
            </a:fld>
            <a:endParaRPr lang="it-IT" altLang="en-US"/>
          </a:p>
        </p:txBody>
      </p:sp>
    </p:spTree>
    <p:extLst>
      <p:ext uri="{BB962C8B-B14F-4D97-AF65-F5344CB8AC3E}">
        <p14:creationId xmlns:p14="http://schemas.microsoft.com/office/powerpoint/2010/main" val="42623326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3">
            <a:extLst>
              <a:ext uri="{FF2B5EF4-FFF2-40B4-BE49-F238E27FC236}">
                <a16:creationId xmlns:a16="http://schemas.microsoft.com/office/drawing/2014/main" id="{9336F414-355F-EB48-99E2-AFA0E660DFF0}"/>
              </a:ext>
            </a:extLst>
          </p:cNvPr>
          <p:cNvSpPr>
            <a:spLocks noGrp="1"/>
          </p:cNvSpPr>
          <p:nvPr>
            <p:ph type="dt" sz="half" idx="10"/>
          </p:nvPr>
        </p:nvSpPr>
        <p:spPr/>
        <p:txBody>
          <a:bodyPr/>
          <a:lstStyle>
            <a:lvl1pPr>
              <a:defRPr/>
            </a:lvl1pPr>
          </a:lstStyle>
          <a:p>
            <a:pPr>
              <a:defRPr/>
            </a:pPr>
            <a:fld id="{943EB8F1-500C-6D48-8D61-CB78CA754209}" type="datetime1">
              <a:rPr lang="it-IT"/>
              <a:pPr>
                <a:defRPr/>
              </a:pPr>
              <a:t>25/09/2021</a:t>
            </a:fld>
            <a:endParaRPr lang="it-IT"/>
          </a:p>
        </p:txBody>
      </p:sp>
      <p:sp>
        <p:nvSpPr>
          <p:cNvPr id="3" name="Segnaposto piè di pagina 4">
            <a:extLst>
              <a:ext uri="{FF2B5EF4-FFF2-40B4-BE49-F238E27FC236}">
                <a16:creationId xmlns:a16="http://schemas.microsoft.com/office/drawing/2014/main" id="{3B61D310-9966-B542-A20D-9D309530C55E}"/>
              </a:ext>
            </a:extLst>
          </p:cNvPr>
          <p:cNvSpPr>
            <a:spLocks noGrp="1"/>
          </p:cNvSpPr>
          <p:nvPr>
            <p:ph type="ftr" sz="quarter" idx="11"/>
          </p:nvPr>
        </p:nvSpPr>
        <p:spPr/>
        <p:txBody>
          <a:bodyPr/>
          <a:lstStyle>
            <a:lvl1pPr>
              <a:defRPr/>
            </a:lvl1pPr>
          </a:lstStyle>
          <a:p>
            <a:pPr>
              <a:defRPr/>
            </a:pPr>
            <a:endParaRPr lang="it-IT"/>
          </a:p>
        </p:txBody>
      </p:sp>
      <p:sp>
        <p:nvSpPr>
          <p:cNvPr id="4" name="Segnaposto numero diapositiva 5">
            <a:extLst>
              <a:ext uri="{FF2B5EF4-FFF2-40B4-BE49-F238E27FC236}">
                <a16:creationId xmlns:a16="http://schemas.microsoft.com/office/drawing/2014/main" id="{C024E764-1C12-AF4A-9241-82FA1475C7C1}"/>
              </a:ext>
            </a:extLst>
          </p:cNvPr>
          <p:cNvSpPr>
            <a:spLocks noGrp="1"/>
          </p:cNvSpPr>
          <p:nvPr>
            <p:ph type="sldNum" sz="quarter" idx="12"/>
          </p:nvPr>
        </p:nvSpPr>
        <p:spPr/>
        <p:txBody>
          <a:bodyPr/>
          <a:lstStyle>
            <a:lvl1pPr>
              <a:defRPr/>
            </a:lvl1pPr>
          </a:lstStyle>
          <a:p>
            <a:pPr>
              <a:defRPr/>
            </a:pPr>
            <a:fld id="{87882495-DA2E-9249-A7F9-1E798544C929}" type="slidenum">
              <a:rPr lang="it-IT" altLang="en-US"/>
              <a:pPr>
                <a:defRPr/>
              </a:pPr>
              <a:t>‹N›</a:t>
            </a:fld>
            <a:endParaRPr lang="it-IT" altLang="en-US"/>
          </a:p>
        </p:txBody>
      </p:sp>
    </p:spTree>
    <p:extLst>
      <p:ext uri="{BB962C8B-B14F-4D97-AF65-F5344CB8AC3E}">
        <p14:creationId xmlns:p14="http://schemas.microsoft.com/office/powerpoint/2010/main" val="278393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3">
            <a:extLst>
              <a:ext uri="{FF2B5EF4-FFF2-40B4-BE49-F238E27FC236}">
                <a16:creationId xmlns:a16="http://schemas.microsoft.com/office/drawing/2014/main" id="{BBCD8546-C935-5542-8CA3-CE94F8112661}"/>
              </a:ext>
            </a:extLst>
          </p:cNvPr>
          <p:cNvSpPr>
            <a:spLocks noGrp="1"/>
          </p:cNvSpPr>
          <p:nvPr>
            <p:ph type="dt" sz="half" idx="10"/>
          </p:nvPr>
        </p:nvSpPr>
        <p:spPr/>
        <p:txBody>
          <a:bodyPr/>
          <a:lstStyle>
            <a:lvl1pPr>
              <a:defRPr/>
            </a:lvl1pPr>
          </a:lstStyle>
          <a:p>
            <a:pPr>
              <a:defRPr/>
            </a:pPr>
            <a:fld id="{EC1655E1-B753-8440-B5B7-21294A8FF3D6}" type="datetime1">
              <a:rPr lang="it-IT"/>
              <a:pPr>
                <a:defRPr/>
              </a:pPr>
              <a:t>25/09/2021</a:t>
            </a:fld>
            <a:endParaRPr lang="it-IT"/>
          </a:p>
        </p:txBody>
      </p:sp>
      <p:sp>
        <p:nvSpPr>
          <p:cNvPr id="6" name="Segnaposto piè di pagina 4">
            <a:extLst>
              <a:ext uri="{FF2B5EF4-FFF2-40B4-BE49-F238E27FC236}">
                <a16:creationId xmlns:a16="http://schemas.microsoft.com/office/drawing/2014/main" id="{7E2327EF-D383-C74F-9E4A-3F268114392C}"/>
              </a:ext>
            </a:extLst>
          </p:cNvPr>
          <p:cNvSpPr>
            <a:spLocks noGrp="1"/>
          </p:cNvSpPr>
          <p:nvPr>
            <p:ph type="ftr" sz="quarter" idx="11"/>
          </p:nvPr>
        </p:nvSpPr>
        <p:spPr/>
        <p:txBody>
          <a:bodyPr/>
          <a:lstStyle>
            <a:lvl1pPr>
              <a:defRPr/>
            </a:lvl1pPr>
          </a:lstStyle>
          <a:p>
            <a:pPr>
              <a:defRPr/>
            </a:pPr>
            <a:endParaRPr lang="it-IT"/>
          </a:p>
        </p:txBody>
      </p:sp>
      <p:sp>
        <p:nvSpPr>
          <p:cNvPr id="7" name="Segnaposto numero diapositiva 5">
            <a:extLst>
              <a:ext uri="{FF2B5EF4-FFF2-40B4-BE49-F238E27FC236}">
                <a16:creationId xmlns:a16="http://schemas.microsoft.com/office/drawing/2014/main" id="{F82FFE41-54E8-8B4B-8D57-53E3303F672E}"/>
              </a:ext>
            </a:extLst>
          </p:cNvPr>
          <p:cNvSpPr>
            <a:spLocks noGrp="1"/>
          </p:cNvSpPr>
          <p:nvPr>
            <p:ph type="sldNum" sz="quarter" idx="12"/>
          </p:nvPr>
        </p:nvSpPr>
        <p:spPr/>
        <p:txBody>
          <a:bodyPr/>
          <a:lstStyle>
            <a:lvl1pPr>
              <a:defRPr/>
            </a:lvl1pPr>
          </a:lstStyle>
          <a:p>
            <a:pPr>
              <a:defRPr/>
            </a:pPr>
            <a:fld id="{2448C671-2C0B-AD46-8104-0AB456404227}" type="slidenum">
              <a:rPr lang="it-IT" altLang="en-US"/>
              <a:pPr>
                <a:defRPr/>
              </a:pPr>
              <a:t>‹N›</a:t>
            </a:fld>
            <a:endParaRPr lang="it-IT" altLang="en-US"/>
          </a:p>
        </p:txBody>
      </p:sp>
    </p:spTree>
    <p:extLst>
      <p:ext uri="{BB962C8B-B14F-4D97-AF65-F5344CB8AC3E}">
        <p14:creationId xmlns:p14="http://schemas.microsoft.com/office/powerpoint/2010/main" val="2943737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3">
            <a:extLst>
              <a:ext uri="{FF2B5EF4-FFF2-40B4-BE49-F238E27FC236}">
                <a16:creationId xmlns:a16="http://schemas.microsoft.com/office/drawing/2014/main" id="{EDDAD6EB-3028-8D42-8CEA-31B21F32225E}"/>
              </a:ext>
            </a:extLst>
          </p:cNvPr>
          <p:cNvSpPr>
            <a:spLocks noGrp="1"/>
          </p:cNvSpPr>
          <p:nvPr>
            <p:ph type="dt" sz="half" idx="10"/>
          </p:nvPr>
        </p:nvSpPr>
        <p:spPr/>
        <p:txBody>
          <a:bodyPr/>
          <a:lstStyle>
            <a:lvl1pPr>
              <a:defRPr/>
            </a:lvl1pPr>
          </a:lstStyle>
          <a:p>
            <a:pPr>
              <a:defRPr/>
            </a:pPr>
            <a:fld id="{A449C2BA-1751-E144-A4ED-17CBB0AE9D4A}" type="datetime1">
              <a:rPr lang="it-IT"/>
              <a:pPr>
                <a:defRPr/>
              </a:pPr>
              <a:t>25/09/2021</a:t>
            </a:fld>
            <a:endParaRPr lang="it-IT"/>
          </a:p>
        </p:txBody>
      </p:sp>
      <p:sp>
        <p:nvSpPr>
          <p:cNvPr id="6" name="Segnaposto piè di pagina 4">
            <a:extLst>
              <a:ext uri="{FF2B5EF4-FFF2-40B4-BE49-F238E27FC236}">
                <a16:creationId xmlns:a16="http://schemas.microsoft.com/office/drawing/2014/main" id="{E9382CEB-994F-C744-837C-4D7924A1E4FB}"/>
              </a:ext>
            </a:extLst>
          </p:cNvPr>
          <p:cNvSpPr>
            <a:spLocks noGrp="1"/>
          </p:cNvSpPr>
          <p:nvPr>
            <p:ph type="ftr" sz="quarter" idx="11"/>
          </p:nvPr>
        </p:nvSpPr>
        <p:spPr/>
        <p:txBody>
          <a:bodyPr/>
          <a:lstStyle>
            <a:lvl1pPr>
              <a:defRPr/>
            </a:lvl1pPr>
          </a:lstStyle>
          <a:p>
            <a:pPr>
              <a:defRPr/>
            </a:pPr>
            <a:endParaRPr lang="it-IT"/>
          </a:p>
        </p:txBody>
      </p:sp>
      <p:sp>
        <p:nvSpPr>
          <p:cNvPr id="7" name="Segnaposto numero diapositiva 5">
            <a:extLst>
              <a:ext uri="{FF2B5EF4-FFF2-40B4-BE49-F238E27FC236}">
                <a16:creationId xmlns:a16="http://schemas.microsoft.com/office/drawing/2014/main" id="{68112E38-D826-E74D-A828-58BF18CAA610}"/>
              </a:ext>
            </a:extLst>
          </p:cNvPr>
          <p:cNvSpPr>
            <a:spLocks noGrp="1"/>
          </p:cNvSpPr>
          <p:nvPr>
            <p:ph type="sldNum" sz="quarter" idx="12"/>
          </p:nvPr>
        </p:nvSpPr>
        <p:spPr/>
        <p:txBody>
          <a:bodyPr/>
          <a:lstStyle>
            <a:lvl1pPr>
              <a:defRPr/>
            </a:lvl1pPr>
          </a:lstStyle>
          <a:p>
            <a:pPr>
              <a:defRPr/>
            </a:pPr>
            <a:fld id="{E77B622F-28C4-A049-A9AB-6C51D696327E}" type="slidenum">
              <a:rPr lang="it-IT" altLang="en-US"/>
              <a:pPr>
                <a:defRPr/>
              </a:pPr>
              <a:t>‹N›</a:t>
            </a:fld>
            <a:endParaRPr lang="it-IT" altLang="en-US"/>
          </a:p>
        </p:txBody>
      </p:sp>
    </p:spTree>
    <p:extLst>
      <p:ext uri="{BB962C8B-B14F-4D97-AF65-F5344CB8AC3E}">
        <p14:creationId xmlns:p14="http://schemas.microsoft.com/office/powerpoint/2010/main" val="5013203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FD44DECE-C9E5-CC4A-84D0-4894770B77F7}"/>
              </a:ext>
            </a:extLst>
          </p:cNvPr>
          <p:cNvSpPr>
            <a:spLocks noGrp="1"/>
          </p:cNvSpPr>
          <p:nvPr>
            <p:ph type="dt" sz="half" idx="10"/>
          </p:nvPr>
        </p:nvSpPr>
        <p:spPr/>
        <p:txBody>
          <a:bodyPr/>
          <a:lstStyle>
            <a:lvl1pPr>
              <a:defRPr/>
            </a:lvl1pPr>
          </a:lstStyle>
          <a:p>
            <a:pPr>
              <a:defRPr/>
            </a:pPr>
            <a:fld id="{0B350C84-AC10-C74B-B296-4EC3ED403641}" type="datetime1">
              <a:rPr lang="it-IT"/>
              <a:pPr>
                <a:defRPr/>
              </a:pPr>
              <a:t>25/09/2021</a:t>
            </a:fld>
            <a:endParaRPr lang="it-IT"/>
          </a:p>
        </p:txBody>
      </p:sp>
      <p:sp>
        <p:nvSpPr>
          <p:cNvPr id="5" name="Segnaposto piè di pagina 4">
            <a:extLst>
              <a:ext uri="{FF2B5EF4-FFF2-40B4-BE49-F238E27FC236}">
                <a16:creationId xmlns:a16="http://schemas.microsoft.com/office/drawing/2014/main" id="{79A4B9CA-0D99-FE42-A75E-87DC777877CA}"/>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5B99F9B5-DF8A-FA49-B45A-0ED126BBECAD}"/>
              </a:ext>
            </a:extLst>
          </p:cNvPr>
          <p:cNvSpPr>
            <a:spLocks noGrp="1"/>
          </p:cNvSpPr>
          <p:nvPr>
            <p:ph type="sldNum" sz="quarter" idx="12"/>
          </p:nvPr>
        </p:nvSpPr>
        <p:spPr/>
        <p:txBody>
          <a:bodyPr/>
          <a:lstStyle>
            <a:lvl1pPr>
              <a:defRPr/>
            </a:lvl1pPr>
          </a:lstStyle>
          <a:p>
            <a:pPr>
              <a:defRPr/>
            </a:pPr>
            <a:fld id="{EBEC61B4-F92D-0D4D-B2A1-EF6B29098F55}" type="slidenum">
              <a:rPr lang="it-IT" altLang="en-US"/>
              <a:pPr>
                <a:defRPr/>
              </a:pPr>
              <a:t>‹N›</a:t>
            </a:fld>
            <a:endParaRPr lang="it-IT" altLang="en-US"/>
          </a:p>
        </p:txBody>
      </p:sp>
    </p:spTree>
    <p:extLst>
      <p:ext uri="{BB962C8B-B14F-4D97-AF65-F5344CB8AC3E}">
        <p14:creationId xmlns:p14="http://schemas.microsoft.com/office/powerpoint/2010/main" val="33089088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223C3D3C-31EB-0A47-A45B-053585625C4E}"/>
              </a:ext>
            </a:extLst>
          </p:cNvPr>
          <p:cNvSpPr>
            <a:spLocks noGrp="1"/>
          </p:cNvSpPr>
          <p:nvPr>
            <p:ph type="dt" sz="half" idx="10"/>
          </p:nvPr>
        </p:nvSpPr>
        <p:spPr/>
        <p:txBody>
          <a:bodyPr/>
          <a:lstStyle>
            <a:lvl1pPr>
              <a:defRPr/>
            </a:lvl1pPr>
          </a:lstStyle>
          <a:p>
            <a:pPr>
              <a:defRPr/>
            </a:pPr>
            <a:fld id="{27DF7EE5-1A68-5142-A621-219730B407D1}" type="datetime1">
              <a:rPr lang="it-IT"/>
              <a:pPr>
                <a:defRPr/>
              </a:pPr>
              <a:t>25/09/2021</a:t>
            </a:fld>
            <a:endParaRPr lang="it-IT"/>
          </a:p>
        </p:txBody>
      </p:sp>
      <p:sp>
        <p:nvSpPr>
          <p:cNvPr id="5" name="Segnaposto piè di pagina 4">
            <a:extLst>
              <a:ext uri="{FF2B5EF4-FFF2-40B4-BE49-F238E27FC236}">
                <a16:creationId xmlns:a16="http://schemas.microsoft.com/office/drawing/2014/main" id="{DBDE37F9-84D4-B842-9D34-C6D4BA6C45EF}"/>
              </a:ext>
            </a:extLst>
          </p:cNvPr>
          <p:cNvSpPr>
            <a:spLocks noGrp="1"/>
          </p:cNvSpPr>
          <p:nvPr>
            <p:ph type="ftr" sz="quarter" idx="11"/>
          </p:nvPr>
        </p:nvSpPr>
        <p:spPr/>
        <p:txBody>
          <a:bodyPr/>
          <a:lstStyle>
            <a:lvl1pPr>
              <a:defRPr/>
            </a:lvl1pPr>
          </a:lstStyle>
          <a:p>
            <a:pPr>
              <a:defRPr/>
            </a:pPr>
            <a:endParaRPr lang="it-IT"/>
          </a:p>
        </p:txBody>
      </p:sp>
      <p:sp>
        <p:nvSpPr>
          <p:cNvPr id="6" name="Segnaposto numero diapositiva 5">
            <a:extLst>
              <a:ext uri="{FF2B5EF4-FFF2-40B4-BE49-F238E27FC236}">
                <a16:creationId xmlns:a16="http://schemas.microsoft.com/office/drawing/2014/main" id="{2F288037-3A32-9C43-A8F3-A75673F45250}"/>
              </a:ext>
            </a:extLst>
          </p:cNvPr>
          <p:cNvSpPr>
            <a:spLocks noGrp="1"/>
          </p:cNvSpPr>
          <p:nvPr>
            <p:ph type="sldNum" sz="quarter" idx="12"/>
          </p:nvPr>
        </p:nvSpPr>
        <p:spPr/>
        <p:txBody>
          <a:bodyPr/>
          <a:lstStyle>
            <a:lvl1pPr>
              <a:defRPr/>
            </a:lvl1pPr>
          </a:lstStyle>
          <a:p>
            <a:pPr>
              <a:defRPr/>
            </a:pPr>
            <a:fld id="{7C012774-465A-F849-A302-CDB22965FBEF}" type="slidenum">
              <a:rPr lang="it-IT" altLang="en-US"/>
              <a:pPr>
                <a:defRPr/>
              </a:pPr>
              <a:t>‹N›</a:t>
            </a:fld>
            <a:endParaRPr lang="it-IT" altLang="en-US"/>
          </a:p>
        </p:txBody>
      </p:sp>
    </p:spTree>
    <p:extLst>
      <p:ext uri="{BB962C8B-B14F-4D97-AF65-F5344CB8AC3E}">
        <p14:creationId xmlns:p14="http://schemas.microsoft.com/office/powerpoint/2010/main" val="2672520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Segnaposto titolo 1">
            <a:extLst>
              <a:ext uri="{FF2B5EF4-FFF2-40B4-BE49-F238E27FC236}">
                <a16:creationId xmlns:a16="http://schemas.microsoft.com/office/drawing/2014/main" id="{AEC533C8-3920-2649-8B1E-FB5941BFFAB9}"/>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it-IT" altLang="en-US"/>
              <a:t>Fare clic per modificare lo stile del titolo</a:t>
            </a:r>
          </a:p>
        </p:txBody>
      </p:sp>
      <p:sp>
        <p:nvSpPr>
          <p:cNvPr id="1027" name="Segnaposto testo 2">
            <a:extLst>
              <a:ext uri="{FF2B5EF4-FFF2-40B4-BE49-F238E27FC236}">
                <a16:creationId xmlns:a16="http://schemas.microsoft.com/office/drawing/2014/main" id="{16037F67-12FC-334A-BB46-F9D211170E8D}"/>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it-IT" altLang="en-US"/>
              <a:t>Fare clic per modificare stili del testo dello schema</a:t>
            </a:r>
          </a:p>
          <a:p>
            <a:pPr lvl="1"/>
            <a:r>
              <a:rPr lang="it-IT" altLang="en-US"/>
              <a:t>Secondo livello</a:t>
            </a:r>
          </a:p>
          <a:p>
            <a:pPr lvl="2"/>
            <a:r>
              <a:rPr lang="it-IT" altLang="en-US"/>
              <a:t>Terzo livello</a:t>
            </a:r>
          </a:p>
          <a:p>
            <a:pPr lvl="3"/>
            <a:r>
              <a:rPr lang="it-IT" altLang="en-US"/>
              <a:t>Quarto livello</a:t>
            </a:r>
          </a:p>
          <a:p>
            <a:pPr lvl="4"/>
            <a:r>
              <a:rPr lang="it-IT" altLang="en-US"/>
              <a:t>Quinto livello</a:t>
            </a:r>
          </a:p>
        </p:txBody>
      </p:sp>
      <p:sp>
        <p:nvSpPr>
          <p:cNvPr id="4" name="Segnaposto data 3">
            <a:extLst>
              <a:ext uri="{FF2B5EF4-FFF2-40B4-BE49-F238E27FC236}">
                <a16:creationId xmlns:a16="http://schemas.microsoft.com/office/drawing/2014/main" id="{26A9A289-BE3D-7643-AAAF-0969770547BE}"/>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BDA1C142-24DE-1E45-BA28-31EA10C16967}" type="datetime1">
              <a:rPr lang="it-IT"/>
              <a:pPr>
                <a:defRPr/>
              </a:pPr>
              <a:t>25/09/2021</a:t>
            </a:fld>
            <a:endParaRPr lang="it-IT"/>
          </a:p>
        </p:txBody>
      </p:sp>
      <p:sp>
        <p:nvSpPr>
          <p:cNvPr id="5" name="Segnaposto piè di pagina 4">
            <a:extLst>
              <a:ext uri="{FF2B5EF4-FFF2-40B4-BE49-F238E27FC236}">
                <a16:creationId xmlns:a16="http://schemas.microsoft.com/office/drawing/2014/main" id="{4654E239-A8CD-7349-A862-BF444E969F1B}"/>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it-IT"/>
          </a:p>
        </p:txBody>
      </p:sp>
      <p:sp>
        <p:nvSpPr>
          <p:cNvPr id="6" name="Segnaposto numero diapositiva 5">
            <a:extLst>
              <a:ext uri="{FF2B5EF4-FFF2-40B4-BE49-F238E27FC236}">
                <a16:creationId xmlns:a16="http://schemas.microsoft.com/office/drawing/2014/main" id="{D096C543-9931-5140-9EFD-CCC926FB41C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0F3BB8C9-9944-7D43-B87A-54B6F990EE38}" type="slidenum">
              <a:rPr lang="it-IT" altLang="en-US"/>
              <a:pPr>
                <a:defRPr/>
              </a:pPr>
              <a:t>‹N›</a:t>
            </a:fld>
            <a:endParaRPr lang="it-IT"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emf"/></Relationships>
</file>

<file path=ppt/slides/_rels/slide65.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67.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8.wmf"/><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9.emf"/></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oleObject" Target="../embeddings/oleObject3.bin"/><Relationship Id="rId7" Type="http://schemas.openxmlformats.org/officeDocument/2006/relationships/diagramQuickStyle" Target="../diagrams/quickStyle5.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20.emf"/><Relationship Id="rId9" Type="http://schemas.microsoft.com/office/2007/relationships/diagramDrawing" Target="../diagrams/drawing5.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3" Type="http://schemas.openxmlformats.org/officeDocument/2006/relationships/hyperlink" Target="http://www.pbmstoria.it/dizionari/storia_mod/f/f059.htm" TargetMode="External"/><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1">
            <a:extLst>
              <a:ext uri="{FF2B5EF4-FFF2-40B4-BE49-F238E27FC236}">
                <a16:creationId xmlns:a16="http://schemas.microsoft.com/office/drawing/2014/main" id="{E7B228CB-DB22-F04F-AD2F-DE63723D1D0E}"/>
              </a:ext>
            </a:extLst>
          </p:cNvPr>
          <p:cNvGrpSpPr/>
          <p:nvPr/>
        </p:nvGrpSpPr>
        <p:grpSpPr>
          <a:xfrm>
            <a:off x="1116012" y="1897856"/>
            <a:ext cx="6911975" cy="1728787"/>
            <a:chOff x="1547813" y="1916113"/>
            <a:chExt cx="6911975" cy="1728787"/>
          </a:xfrm>
        </p:grpSpPr>
        <p:sp>
          <p:nvSpPr>
            <p:cNvPr id="2058" name="Rectangle 10">
              <a:extLst>
                <a:ext uri="{FF2B5EF4-FFF2-40B4-BE49-F238E27FC236}">
                  <a16:creationId xmlns:a16="http://schemas.microsoft.com/office/drawing/2014/main" id="{3E850865-0441-B747-99BD-6B5561B8B544}"/>
                </a:ext>
              </a:extLst>
            </p:cNvPr>
            <p:cNvSpPr>
              <a:spLocks noChangeArrowheads="1"/>
            </p:cNvSpPr>
            <p:nvPr/>
          </p:nvSpPr>
          <p:spPr bwMode="auto">
            <a:xfrm>
              <a:off x="1547813" y="1916113"/>
              <a:ext cx="6911975" cy="1728787"/>
            </a:xfrm>
            <a:prstGeom prst="rect">
              <a:avLst/>
            </a:prstGeom>
            <a:solidFill>
              <a:schemeClr val="bg1"/>
            </a:solidFill>
            <a:ln w="28575">
              <a:solidFill>
                <a:schemeClr val="tx1"/>
              </a:solidFill>
              <a:miter lim="800000"/>
              <a:headEnd/>
              <a:tailEnd/>
            </a:ln>
            <a:effectLst>
              <a:outerShdw blurRad="63500" dist="107763" dir="18900000" algn="ctr" rotWithShape="0">
                <a:srgbClr val="000000">
                  <a:alpha val="50000"/>
                </a:srgbClr>
              </a:outerShdw>
            </a:effectLst>
          </p:spPr>
          <p:txBody>
            <a:bodyPr wrap="none" anchor="ctr"/>
            <a:lstStyle/>
            <a:p>
              <a:pPr eaLnBrk="1" hangingPunct="1">
                <a:defRPr/>
              </a:pPr>
              <a:endParaRPr lang="it-IT" dirty="0">
                <a:solidFill>
                  <a:prstClr val="black"/>
                </a:solidFill>
                <a:latin typeface="Tahoma" charset="0"/>
              </a:endParaRPr>
            </a:p>
          </p:txBody>
        </p:sp>
        <p:sp>
          <p:nvSpPr>
            <p:cNvPr id="3075" name="Text Box 6">
              <a:extLst>
                <a:ext uri="{FF2B5EF4-FFF2-40B4-BE49-F238E27FC236}">
                  <a16:creationId xmlns:a16="http://schemas.microsoft.com/office/drawing/2014/main" id="{81B928E9-7DE3-0744-8A72-9EEB6D00AFC8}"/>
                </a:ext>
              </a:extLst>
            </p:cNvPr>
            <p:cNvSpPr txBox="1">
              <a:spLocks noChangeArrowheads="1"/>
            </p:cNvSpPr>
            <p:nvPr/>
          </p:nvSpPr>
          <p:spPr bwMode="auto">
            <a:xfrm>
              <a:off x="1573212" y="2114098"/>
              <a:ext cx="6861175"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2500" dirty="0">
                  <a:latin typeface="Times New Roman" panose="02020603050405020304" pitchFamily="18" charset="0"/>
                  <a:cs typeface="Times New Roman" panose="02020603050405020304" pitchFamily="18" charset="0"/>
                </a:rPr>
                <a:t>CORSO DI ECONOMIA AZIENDALE</a:t>
              </a:r>
            </a:p>
            <a:p>
              <a:pPr algn="ctr">
                <a:spcBef>
                  <a:spcPct val="0"/>
                </a:spcBef>
                <a:buFontTx/>
                <a:buNone/>
              </a:pPr>
              <a:endParaRPr lang="it-IT" altLang="en-US" sz="2500" dirty="0">
                <a:latin typeface="Times New Roman" panose="02020603050405020304" pitchFamily="18" charset="0"/>
                <a:cs typeface="Times New Roman" panose="02020603050405020304" pitchFamily="18" charset="0"/>
              </a:endParaRPr>
            </a:p>
            <a:p>
              <a:pPr algn="ctr">
                <a:spcBef>
                  <a:spcPct val="0"/>
                </a:spcBef>
                <a:buFontTx/>
                <a:buNone/>
              </a:pPr>
              <a:r>
                <a:rPr lang="it-IT" altLang="en-US" sz="2500" dirty="0">
                  <a:latin typeface="Times New Roman" panose="02020603050405020304" pitchFamily="18" charset="0"/>
                  <a:cs typeface="Times New Roman" panose="02020603050405020304" pitchFamily="18" charset="0"/>
                </a:rPr>
                <a:t>PARTE GENERALE</a:t>
              </a:r>
            </a:p>
          </p:txBody>
        </p:sp>
      </p:grpSp>
      <p:sp>
        <p:nvSpPr>
          <p:cNvPr id="3076" name="Text Box 7">
            <a:extLst>
              <a:ext uri="{FF2B5EF4-FFF2-40B4-BE49-F238E27FC236}">
                <a16:creationId xmlns:a16="http://schemas.microsoft.com/office/drawing/2014/main" id="{0C267655-EF65-2E49-B248-DD9BAC488086}"/>
              </a:ext>
            </a:extLst>
          </p:cNvPr>
          <p:cNvSpPr txBox="1">
            <a:spLocks noChangeArrowheads="1"/>
          </p:cNvSpPr>
          <p:nvPr/>
        </p:nvSpPr>
        <p:spPr bwMode="auto">
          <a:xfrm>
            <a:off x="837030" y="3824628"/>
            <a:ext cx="6911975" cy="2139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Tx/>
              <a:buNone/>
            </a:pPr>
            <a:r>
              <a:rPr lang="it-IT" altLang="en-US" sz="2500" b="1" dirty="0">
                <a:solidFill>
                  <a:srgbClr val="000000"/>
                </a:solidFill>
                <a:latin typeface="Bookman Old Style" panose="02050604050505020204" pitchFamily="18" charset="0"/>
              </a:rPr>
              <a:t>Alessandro Mechelli</a:t>
            </a:r>
          </a:p>
          <a:p>
            <a:pPr algn="ctr" eaLnBrk="1" hangingPunct="1">
              <a:buFontTx/>
              <a:buNone/>
            </a:pPr>
            <a:endParaRPr lang="it-IT" altLang="en-US" sz="2000" b="1" i="1" dirty="0">
              <a:solidFill>
                <a:srgbClr val="000000"/>
              </a:solidFill>
              <a:latin typeface="Bookman Old Style" panose="02050604050505020204" pitchFamily="18" charset="0"/>
            </a:endParaRPr>
          </a:p>
          <a:p>
            <a:pPr algn="ctr" eaLnBrk="1" hangingPunct="1">
              <a:buFontTx/>
              <a:buNone/>
            </a:pPr>
            <a:r>
              <a:rPr lang="it-IT" altLang="en-US" sz="1800" dirty="0">
                <a:solidFill>
                  <a:srgbClr val="000000"/>
                </a:solidFill>
                <a:latin typeface="Bookman Old Style" panose="02050604050505020204" pitchFamily="18" charset="0"/>
              </a:rPr>
              <a:t>alessandro.mechelli@uniroma2.it</a:t>
            </a:r>
          </a:p>
          <a:p>
            <a:pPr algn="ctr" eaLnBrk="1" hangingPunct="1">
              <a:buFontTx/>
              <a:buNone/>
            </a:pPr>
            <a:endParaRPr lang="it-IT" altLang="en-US" sz="2500" b="1" i="1" dirty="0">
              <a:solidFill>
                <a:srgbClr val="000000"/>
              </a:solidFill>
              <a:latin typeface="Trebuchet MS" panose="020B0703020202090204" pitchFamily="34" charset="0"/>
            </a:endParaRPr>
          </a:p>
          <a:p>
            <a:pPr algn="ctr" eaLnBrk="1" hangingPunct="1">
              <a:buFontTx/>
              <a:buNone/>
            </a:pPr>
            <a:r>
              <a:rPr lang="it-IT" altLang="en-US" sz="2500" b="1" i="1" dirty="0">
                <a:solidFill>
                  <a:srgbClr val="000000"/>
                </a:solidFill>
                <a:latin typeface="Trebuchet MS" panose="020B0703020202090204" pitchFamily="34" charset="0"/>
              </a:rPr>
              <a:t>A.A. 2021/2022</a:t>
            </a:r>
            <a:endParaRPr lang="it-IT" altLang="en-US" sz="2500" b="1" i="1" dirty="0">
              <a:solidFill>
                <a:srgbClr val="000000"/>
              </a:solidFill>
              <a:latin typeface="Bookman Old Style" panose="02050604050505020204" pitchFamily="18" charset="0"/>
            </a:endParaRPr>
          </a:p>
        </p:txBody>
      </p:sp>
      <p:sp>
        <p:nvSpPr>
          <p:cNvPr id="3077" name="Segnaposto numero diapositiva 2">
            <a:extLst>
              <a:ext uri="{FF2B5EF4-FFF2-40B4-BE49-F238E27FC236}">
                <a16:creationId xmlns:a16="http://schemas.microsoft.com/office/drawing/2014/main" id="{DC8BFA36-5BCF-CB4B-9DEA-22EFC68DD2E5}"/>
              </a:ext>
            </a:extLst>
          </p:cNvPr>
          <p:cNvSpPr>
            <a:spLocks noGrp="1"/>
          </p:cNvSpPr>
          <p:nvPr>
            <p:ph type="sldNum" sz="quarter" idx="12"/>
          </p:nvPr>
        </p:nvSpPr>
        <p:spPr bwMode="auto">
          <a:xfrm>
            <a:off x="7424738" y="6459538"/>
            <a:ext cx="9842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72ABA9B-D3D5-5044-8C7E-36339954D1C0}" type="slidenum">
              <a:rPr lang="it-IT" altLang="en-US" sz="1200" smtClean="0">
                <a:solidFill>
                  <a:srgbClr val="898989"/>
                </a:solidFill>
                <a:cs typeface="Arial" panose="020B0604020202020204" pitchFamily="34" charset="0"/>
              </a:rPr>
              <a:pPr>
                <a:spcBef>
                  <a:spcPct val="0"/>
                </a:spcBef>
                <a:buFontTx/>
                <a:buNone/>
              </a:pPr>
              <a:t>1</a:t>
            </a:fld>
            <a:endParaRPr lang="it-IT" altLang="en-US" sz="1200">
              <a:solidFill>
                <a:srgbClr val="898989"/>
              </a:solidFill>
              <a:cs typeface="Arial" panose="020B0604020202020204" pitchFamily="34" charset="0"/>
            </a:endParaRPr>
          </a:p>
        </p:txBody>
      </p:sp>
      <p:pic>
        <p:nvPicPr>
          <p:cNvPr id="8" name="Immagine 7">
            <a:extLst>
              <a:ext uri="{FF2B5EF4-FFF2-40B4-BE49-F238E27FC236}">
                <a16:creationId xmlns:a16="http://schemas.microsoft.com/office/drawing/2014/main" id="{65DBB568-75D8-3F42-81E0-AA37664B7D0C}"/>
              </a:ext>
            </a:extLst>
          </p:cNvPr>
          <p:cNvPicPr>
            <a:picLocks noChangeAspect="1"/>
          </p:cNvPicPr>
          <p:nvPr/>
        </p:nvPicPr>
        <p:blipFill>
          <a:blip r:embed="rId3"/>
          <a:stretch>
            <a:fillRect/>
          </a:stretch>
        </p:blipFill>
        <p:spPr>
          <a:xfrm>
            <a:off x="1739405" y="236093"/>
            <a:ext cx="5665190" cy="8617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egnaposto numero diapositiva 1">
            <a:extLst>
              <a:ext uri="{FF2B5EF4-FFF2-40B4-BE49-F238E27FC236}">
                <a16:creationId xmlns:a16="http://schemas.microsoft.com/office/drawing/2014/main" id="{891705B5-F1B0-274A-92EE-EEEE0A99BFF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C50909D-30D5-1F40-8384-62A82966B532}" type="slidenum">
              <a:rPr lang="it-IT" altLang="en-US" sz="1200" smtClean="0">
                <a:solidFill>
                  <a:srgbClr val="898989"/>
                </a:solidFill>
              </a:rPr>
              <a:pPr>
                <a:spcBef>
                  <a:spcPct val="0"/>
                </a:spcBef>
                <a:buFontTx/>
                <a:buNone/>
              </a:pPr>
              <a:t>2</a:t>
            </a:fld>
            <a:endParaRPr lang="it-IT" altLang="en-US" sz="1200">
              <a:solidFill>
                <a:srgbClr val="898989"/>
              </a:solidFill>
            </a:endParaRPr>
          </a:p>
        </p:txBody>
      </p:sp>
      <p:sp>
        <p:nvSpPr>
          <p:cNvPr id="5123" name="Text Box 6">
            <a:extLst>
              <a:ext uri="{FF2B5EF4-FFF2-40B4-BE49-F238E27FC236}">
                <a16:creationId xmlns:a16="http://schemas.microsoft.com/office/drawing/2014/main" id="{A1467E35-ED42-8644-BF5A-BC32185AA898}"/>
              </a:ext>
            </a:extLst>
          </p:cNvPr>
          <p:cNvSpPr txBox="1">
            <a:spLocks noChangeArrowheads="1"/>
          </p:cNvSpPr>
          <p:nvPr/>
        </p:nvSpPr>
        <p:spPr bwMode="auto">
          <a:xfrm>
            <a:off x="1115616" y="1556792"/>
            <a:ext cx="7704856"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it-IT" altLang="en-US" sz="2400" dirty="0">
              <a:latin typeface="Book Antiqua" panose="02040602050305030304" pitchFamily="18" charset="0"/>
              <a:cs typeface="Times New Roman" panose="02020603050405020304" pitchFamily="18" charset="0"/>
            </a:endParaRPr>
          </a:p>
          <a:p>
            <a:pPr>
              <a:spcBef>
                <a:spcPct val="0"/>
              </a:spcBef>
              <a:buFontTx/>
              <a:buNone/>
            </a:pPr>
            <a:r>
              <a:rPr lang="it-IT" altLang="en-US" sz="2400" dirty="0">
                <a:latin typeface="Book Antiqua" panose="02040602050305030304" pitchFamily="18" charset="0"/>
                <a:cs typeface="Times New Roman" panose="02020603050405020304" pitchFamily="18" charset="0"/>
              </a:rPr>
              <a:t>Nascita delle aziende, componenti strutturali e rapporto impresa-ambiente</a:t>
            </a:r>
          </a:p>
          <a:p>
            <a:pPr>
              <a:spcBef>
                <a:spcPct val="0"/>
              </a:spcBef>
              <a:buFontTx/>
              <a:buNone/>
            </a:pPr>
            <a:endParaRPr lang="it-IT" altLang="en-US" sz="2400" dirty="0">
              <a:latin typeface="Book Antiqua" panose="02040602050305030304" pitchFamily="18" charset="0"/>
              <a:cs typeface="Times New Roman" panose="02020603050405020304" pitchFamily="18" charset="0"/>
            </a:endParaRPr>
          </a:p>
          <a:p>
            <a:pPr>
              <a:spcBef>
                <a:spcPct val="0"/>
              </a:spcBef>
              <a:buFontTx/>
              <a:buNone/>
            </a:pPr>
            <a:r>
              <a:rPr lang="it-IT" altLang="en-US" sz="2400" dirty="0">
                <a:latin typeface="Book Antiqua" panose="02040602050305030304" pitchFamily="18" charset="0"/>
                <a:cs typeface="Times New Roman" panose="02020603050405020304" pitchFamily="18" charset="0"/>
              </a:rPr>
              <a:t>Alcune rappresentazioni dinamiche delle attività svolte all’interno delle aziende: i circuiti</a:t>
            </a:r>
          </a:p>
          <a:p>
            <a:pPr>
              <a:spcBef>
                <a:spcPct val="0"/>
              </a:spcBef>
              <a:buFontTx/>
              <a:buNone/>
            </a:pPr>
            <a:endParaRPr lang="it-IT" altLang="en-US" sz="2400" dirty="0">
              <a:latin typeface="Book Antiqua" panose="02040602050305030304" pitchFamily="18" charset="0"/>
              <a:cs typeface="Times New Roman" panose="02020603050405020304" pitchFamily="18" charset="0"/>
            </a:endParaRPr>
          </a:p>
          <a:p>
            <a:pPr>
              <a:spcBef>
                <a:spcPct val="0"/>
              </a:spcBef>
              <a:buFontTx/>
              <a:buNone/>
            </a:pPr>
            <a:r>
              <a:rPr lang="it-IT" altLang="en-US" sz="2400" dirty="0">
                <a:latin typeface="Book Antiqua" panose="02040602050305030304" pitchFamily="18" charset="0"/>
                <a:cs typeface="Times New Roman" panose="02020603050405020304" pitchFamily="18" charset="0"/>
              </a:rPr>
              <a:t>L’azienda dal punto di vista soggettivo</a:t>
            </a:r>
          </a:p>
          <a:p>
            <a:pPr>
              <a:spcBef>
                <a:spcPct val="0"/>
              </a:spcBef>
              <a:buFontTx/>
              <a:buNone/>
            </a:pPr>
            <a:endParaRPr lang="it-IT" altLang="en-US" sz="2400" dirty="0">
              <a:latin typeface="Book Antiqua" panose="02040602050305030304" pitchFamily="18" charset="0"/>
              <a:cs typeface="Times New Roman" panose="02020603050405020304" pitchFamily="18" charset="0"/>
            </a:endParaRPr>
          </a:p>
          <a:p>
            <a:pPr>
              <a:spcBef>
                <a:spcPct val="0"/>
              </a:spcBef>
              <a:buFontTx/>
              <a:buNone/>
            </a:pPr>
            <a:r>
              <a:rPr lang="it-IT" altLang="en-US" sz="2400" dirty="0">
                <a:latin typeface="Book Antiqua" panose="02040602050305030304" pitchFamily="18" charset="0"/>
                <a:cs typeface="Times New Roman" panose="02020603050405020304" pitchFamily="18" charset="0"/>
              </a:rPr>
              <a:t>Le forme tipiche d’impresa</a:t>
            </a:r>
          </a:p>
          <a:p>
            <a:pPr>
              <a:spcBef>
                <a:spcPct val="0"/>
              </a:spcBef>
              <a:buFontTx/>
              <a:buNone/>
            </a:pPr>
            <a:endParaRPr lang="it-IT" altLang="en-US" sz="2400" dirty="0">
              <a:latin typeface="Book Antiqua" panose="02040602050305030304" pitchFamily="18" charset="0"/>
              <a:cs typeface="Times New Roman" panose="02020603050405020304" pitchFamily="18" charset="0"/>
            </a:endParaRPr>
          </a:p>
          <a:p>
            <a:pPr>
              <a:spcBef>
                <a:spcPct val="0"/>
              </a:spcBef>
              <a:buFontTx/>
              <a:buNone/>
            </a:pPr>
            <a:r>
              <a:rPr lang="it-IT" altLang="en-US" sz="2400" dirty="0">
                <a:latin typeface="Book Antiqua" panose="02040602050305030304" pitchFamily="18" charset="0"/>
                <a:cs typeface="Times New Roman" panose="02020603050405020304" pitchFamily="18" charset="0"/>
              </a:rPr>
              <a:t>La classificazione delle aziende e i caratteri d’azienda</a:t>
            </a:r>
            <a:endParaRPr lang="it-IT" altLang="en-US" sz="2500" dirty="0">
              <a:latin typeface="Times New Roman" panose="02020603050405020304" pitchFamily="18" charset="0"/>
              <a:cs typeface="Times New Roman" panose="02020603050405020304" pitchFamily="18" charset="0"/>
            </a:endParaRPr>
          </a:p>
        </p:txBody>
      </p:sp>
      <p:pic>
        <p:nvPicPr>
          <p:cNvPr id="4" name="Elemento grafico 3" descr="Indietro">
            <a:extLst>
              <a:ext uri="{FF2B5EF4-FFF2-40B4-BE49-F238E27FC236}">
                <a16:creationId xmlns:a16="http://schemas.microsoft.com/office/drawing/2014/main" id="{BE3A726C-2AEF-0F40-BDFE-AD051CC5432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5031" y="1916832"/>
            <a:ext cx="914400" cy="914400"/>
          </a:xfrm>
          <a:prstGeom prst="rect">
            <a:avLst/>
          </a:prstGeom>
        </p:spPr>
      </p:pic>
      <p:pic>
        <p:nvPicPr>
          <p:cNvPr id="7" name="Elemento grafico 6" descr="Indietro">
            <a:extLst>
              <a:ext uri="{FF2B5EF4-FFF2-40B4-BE49-F238E27FC236}">
                <a16:creationId xmlns:a16="http://schemas.microsoft.com/office/drawing/2014/main" id="{264BD366-394C-514D-84F7-206AE233899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4766" y="3001221"/>
            <a:ext cx="914400" cy="914400"/>
          </a:xfrm>
          <a:prstGeom prst="rect">
            <a:avLst/>
          </a:prstGeom>
        </p:spPr>
      </p:pic>
      <p:pic>
        <p:nvPicPr>
          <p:cNvPr id="8" name="Elemento grafico 7" descr="Indietro">
            <a:extLst>
              <a:ext uri="{FF2B5EF4-FFF2-40B4-BE49-F238E27FC236}">
                <a16:creationId xmlns:a16="http://schemas.microsoft.com/office/drawing/2014/main" id="{B3A4E28B-1EDB-5942-B4C5-CBC42724B21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4766" y="3922769"/>
            <a:ext cx="914400" cy="914400"/>
          </a:xfrm>
          <a:prstGeom prst="rect">
            <a:avLst/>
          </a:prstGeom>
        </p:spPr>
      </p:pic>
      <p:pic>
        <p:nvPicPr>
          <p:cNvPr id="9" name="Elemento grafico 8" descr="Indietro">
            <a:extLst>
              <a:ext uri="{FF2B5EF4-FFF2-40B4-BE49-F238E27FC236}">
                <a16:creationId xmlns:a16="http://schemas.microsoft.com/office/drawing/2014/main" id="{1AEAA97D-A391-3D4F-86D5-011198D57FA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5031" y="4677621"/>
            <a:ext cx="914400" cy="914400"/>
          </a:xfrm>
          <a:prstGeom prst="rect">
            <a:avLst/>
          </a:prstGeom>
        </p:spPr>
      </p:pic>
      <p:pic>
        <p:nvPicPr>
          <p:cNvPr id="10" name="Elemento grafico 9" descr="Indietro">
            <a:extLst>
              <a:ext uri="{FF2B5EF4-FFF2-40B4-BE49-F238E27FC236}">
                <a16:creationId xmlns:a16="http://schemas.microsoft.com/office/drawing/2014/main" id="{54CC626A-4F6C-BD47-91D1-10B91E8FD1D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5031" y="5439621"/>
            <a:ext cx="914400" cy="9144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1">
            <a:extLst>
              <a:ext uri="{FF2B5EF4-FFF2-40B4-BE49-F238E27FC236}">
                <a16:creationId xmlns:a16="http://schemas.microsoft.com/office/drawing/2014/main" id="{83F6486A-B511-F44F-B9E3-B822034152FE}"/>
              </a:ext>
            </a:extLst>
          </p:cNvPr>
          <p:cNvGrpSpPr/>
          <p:nvPr/>
        </p:nvGrpSpPr>
        <p:grpSpPr>
          <a:xfrm>
            <a:off x="1105693" y="1988840"/>
            <a:ext cx="6932613" cy="1728787"/>
            <a:chOff x="1501774" y="1924844"/>
            <a:chExt cx="6932613" cy="1728787"/>
          </a:xfrm>
        </p:grpSpPr>
        <p:sp>
          <p:nvSpPr>
            <p:cNvPr id="2058" name="Rectangle 10">
              <a:extLst>
                <a:ext uri="{FF2B5EF4-FFF2-40B4-BE49-F238E27FC236}">
                  <a16:creationId xmlns:a16="http://schemas.microsoft.com/office/drawing/2014/main" id="{3B618595-C084-1643-8845-2BCB58A01638}"/>
                </a:ext>
              </a:extLst>
            </p:cNvPr>
            <p:cNvSpPr>
              <a:spLocks noChangeArrowheads="1"/>
            </p:cNvSpPr>
            <p:nvPr/>
          </p:nvSpPr>
          <p:spPr bwMode="auto">
            <a:xfrm>
              <a:off x="1522412" y="1924844"/>
              <a:ext cx="6911975" cy="1728787"/>
            </a:xfrm>
            <a:prstGeom prst="rect">
              <a:avLst/>
            </a:prstGeom>
            <a:solidFill>
              <a:schemeClr val="bg1"/>
            </a:solidFill>
            <a:ln w="28575">
              <a:solidFill>
                <a:schemeClr val="tx1"/>
              </a:solidFill>
              <a:miter lim="800000"/>
              <a:headEnd/>
              <a:tailEnd/>
            </a:ln>
            <a:effectLst>
              <a:outerShdw blurRad="63500" dist="107763" dir="18900000" algn="ctr" rotWithShape="0">
                <a:srgbClr val="000000">
                  <a:alpha val="50000"/>
                </a:srgbClr>
              </a:outerShdw>
            </a:effectLst>
          </p:spPr>
          <p:txBody>
            <a:bodyPr wrap="none" anchor="ctr"/>
            <a:lstStyle/>
            <a:p>
              <a:pPr eaLnBrk="1" hangingPunct="1">
                <a:defRPr/>
              </a:pPr>
              <a:endParaRPr lang="it-IT" dirty="0">
                <a:solidFill>
                  <a:prstClr val="black"/>
                </a:solidFill>
                <a:latin typeface="Tahoma" charset="0"/>
              </a:endParaRPr>
            </a:p>
          </p:txBody>
        </p:sp>
        <p:sp>
          <p:nvSpPr>
            <p:cNvPr id="6147" name="Text Box 6">
              <a:extLst>
                <a:ext uri="{FF2B5EF4-FFF2-40B4-BE49-F238E27FC236}">
                  <a16:creationId xmlns:a16="http://schemas.microsoft.com/office/drawing/2014/main" id="{573121B2-6B69-D146-AC49-C98AAE9B95E4}"/>
                </a:ext>
              </a:extLst>
            </p:cNvPr>
            <p:cNvSpPr txBox="1">
              <a:spLocks noChangeArrowheads="1"/>
            </p:cNvSpPr>
            <p:nvPr/>
          </p:nvSpPr>
          <p:spPr bwMode="auto">
            <a:xfrm>
              <a:off x="1501774" y="2358350"/>
              <a:ext cx="6861175"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2500" dirty="0">
                  <a:latin typeface="Times New Roman" panose="02020603050405020304" pitchFamily="18" charset="0"/>
                  <a:cs typeface="Times New Roman" panose="02020603050405020304" pitchFamily="18" charset="0"/>
                </a:rPr>
                <a:t>Nascita delle aziende, componenti strutturali e rapporto impresa-ambiente</a:t>
              </a:r>
            </a:p>
          </p:txBody>
        </p:sp>
      </p:grpSp>
      <p:sp>
        <p:nvSpPr>
          <p:cNvPr id="6149" name="Segnaposto numero diapositiva 2">
            <a:extLst>
              <a:ext uri="{FF2B5EF4-FFF2-40B4-BE49-F238E27FC236}">
                <a16:creationId xmlns:a16="http://schemas.microsoft.com/office/drawing/2014/main" id="{9A29A6FD-0BDB-5342-8377-4C6B5DD3081D}"/>
              </a:ext>
            </a:extLst>
          </p:cNvPr>
          <p:cNvSpPr>
            <a:spLocks noGrp="1"/>
          </p:cNvSpPr>
          <p:nvPr>
            <p:ph type="sldNum" sz="quarter" idx="12"/>
          </p:nvPr>
        </p:nvSpPr>
        <p:spPr bwMode="auto">
          <a:xfrm>
            <a:off x="7424738" y="6459538"/>
            <a:ext cx="9842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0E56D84-065E-C242-95E1-62C1F56E7CFB}" type="slidenum">
              <a:rPr lang="it-IT" altLang="en-US" sz="1200" smtClean="0">
                <a:solidFill>
                  <a:srgbClr val="898989"/>
                </a:solidFill>
                <a:cs typeface="Arial" panose="020B0604020202020204" pitchFamily="34" charset="0"/>
              </a:rPr>
              <a:pPr>
                <a:spcBef>
                  <a:spcPct val="0"/>
                </a:spcBef>
                <a:buFontTx/>
                <a:buNone/>
              </a:pPr>
              <a:t>3</a:t>
            </a:fld>
            <a:endParaRPr lang="it-IT" altLang="en-US" sz="1200">
              <a:solidFill>
                <a:srgbClr val="898989"/>
              </a:solidFill>
              <a:cs typeface="Arial" panose="020B0604020202020204" pitchFamily="34" charset="0"/>
            </a:endParaRPr>
          </a:p>
        </p:txBody>
      </p:sp>
      <p:pic>
        <p:nvPicPr>
          <p:cNvPr id="8" name="Immagine 7">
            <a:extLst>
              <a:ext uri="{FF2B5EF4-FFF2-40B4-BE49-F238E27FC236}">
                <a16:creationId xmlns:a16="http://schemas.microsoft.com/office/drawing/2014/main" id="{E6361978-6ECD-7D46-A504-792D04B00ED2}"/>
              </a:ext>
            </a:extLst>
          </p:cNvPr>
          <p:cNvPicPr>
            <a:picLocks noChangeAspect="1"/>
          </p:cNvPicPr>
          <p:nvPr/>
        </p:nvPicPr>
        <p:blipFill>
          <a:blip r:embed="rId3"/>
          <a:stretch>
            <a:fillRect/>
          </a:stretch>
        </p:blipFill>
        <p:spPr>
          <a:xfrm>
            <a:off x="1739405" y="236093"/>
            <a:ext cx="5665190" cy="861723"/>
          </a:xfrm>
          <a:prstGeom prst="rect">
            <a:avLst/>
          </a:prstGeom>
        </p:spPr>
      </p:pic>
      <p:sp>
        <p:nvSpPr>
          <p:cNvPr id="9" name="Text Box 7">
            <a:extLst>
              <a:ext uri="{FF2B5EF4-FFF2-40B4-BE49-F238E27FC236}">
                <a16:creationId xmlns:a16="http://schemas.microsoft.com/office/drawing/2014/main" id="{D8C62A9E-C0C6-2B4D-A997-DC164FE57CA6}"/>
              </a:ext>
            </a:extLst>
          </p:cNvPr>
          <p:cNvSpPr txBox="1">
            <a:spLocks noChangeArrowheads="1"/>
          </p:cNvSpPr>
          <p:nvPr/>
        </p:nvSpPr>
        <p:spPr bwMode="auto">
          <a:xfrm>
            <a:off x="1080292" y="4141727"/>
            <a:ext cx="6911975" cy="2139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Tx/>
              <a:buNone/>
            </a:pPr>
            <a:r>
              <a:rPr lang="it-IT" altLang="en-US" sz="2500" b="1" dirty="0">
                <a:solidFill>
                  <a:srgbClr val="000000"/>
                </a:solidFill>
                <a:latin typeface="Bookman Old Style" panose="02050604050505020204" pitchFamily="18" charset="0"/>
              </a:rPr>
              <a:t>Alessandro Mechelli</a:t>
            </a:r>
          </a:p>
          <a:p>
            <a:pPr algn="ctr" eaLnBrk="1" hangingPunct="1">
              <a:buFontTx/>
              <a:buNone/>
            </a:pPr>
            <a:endParaRPr lang="it-IT" altLang="en-US" sz="2000" b="1" i="1" dirty="0">
              <a:solidFill>
                <a:srgbClr val="000000"/>
              </a:solidFill>
              <a:latin typeface="Bookman Old Style" panose="02050604050505020204" pitchFamily="18" charset="0"/>
            </a:endParaRPr>
          </a:p>
          <a:p>
            <a:pPr algn="ctr" eaLnBrk="1" hangingPunct="1">
              <a:buFontTx/>
              <a:buNone/>
            </a:pPr>
            <a:r>
              <a:rPr lang="it-IT" altLang="en-US" sz="1800" dirty="0">
                <a:solidFill>
                  <a:srgbClr val="000000"/>
                </a:solidFill>
                <a:latin typeface="Bookman Old Style" panose="02050604050505020204" pitchFamily="18" charset="0"/>
              </a:rPr>
              <a:t>alessandro.mechelli@uniroma2.it</a:t>
            </a:r>
          </a:p>
          <a:p>
            <a:pPr algn="ctr" eaLnBrk="1" hangingPunct="1">
              <a:buFontTx/>
              <a:buNone/>
            </a:pPr>
            <a:endParaRPr lang="it-IT" altLang="en-US" sz="2500" b="1" i="1" dirty="0">
              <a:solidFill>
                <a:srgbClr val="000000"/>
              </a:solidFill>
              <a:latin typeface="Trebuchet MS" panose="020B0703020202090204" pitchFamily="34" charset="0"/>
            </a:endParaRPr>
          </a:p>
          <a:p>
            <a:pPr algn="ctr" eaLnBrk="1" hangingPunct="1">
              <a:buFontTx/>
              <a:buNone/>
            </a:pPr>
            <a:r>
              <a:rPr lang="it-IT" altLang="en-US" sz="2500" b="1" i="1" dirty="0">
                <a:solidFill>
                  <a:srgbClr val="000000"/>
                </a:solidFill>
                <a:latin typeface="Trebuchet MS" panose="020B0703020202090204" pitchFamily="34" charset="0"/>
              </a:rPr>
              <a:t>A.A. 2021/2022</a:t>
            </a:r>
            <a:endParaRPr lang="it-IT" altLang="en-US" sz="2500" b="1" i="1" dirty="0">
              <a:solidFill>
                <a:srgbClr val="000000"/>
              </a:solidFill>
              <a:latin typeface="Bookman Old Style" panose="020506040505050202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ttangolo 1">
            <a:extLst>
              <a:ext uri="{FF2B5EF4-FFF2-40B4-BE49-F238E27FC236}">
                <a16:creationId xmlns:a16="http://schemas.microsoft.com/office/drawing/2014/main" id="{A3575F17-A5B4-B64D-A87A-F8092DF50C4A}"/>
              </a:ext>
            </a:extLst>
          </p:cNvPr>
          <p:cNvSpPr>
            <a:spLocks noChangeArrowheads="1"/>
          </p:cNvSpPr>
          <p:nvPr/>
        </p:nvSpPr>
        <p:spPr bwMode="auto">
          <a:xfrm>
            <a:off x="-214313" y="2492375"/>
            <a:ext cx="2428876"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dirty="0">
                <a:latin typeface="Book Antiqua" panose="02040602050305030304" pitchFamily="18" charset="0"/>
              </a:rPr>
              <a:t>Motivazioni</a:t>
            </a:r>
          </a:p>
          <a:p>
            <a:pPr algn="ctr" eaLnBrk="1" hangingPunct="1">
              <a:spcBef>
                <a:spcPct val="0"/>
              </a:spcBef>
              <a:buFontTx/>
              <a:buNone/>
            </a:pPr>
            <a:r>
              <a:rPr lang="it-IT" altLang="en-US" sz="2800" dirty="0">
                <a:latin typeface="Book Antiqua" panose="02040602050305030304" pitchFamily="18" charset="0"/>
              </a:rPr>
              <a:t>(bisogni) dell’essere umano</a:t>
            </a:r>
          </a:p>
        </p:txBody>
      </p:sp>
      <p:sp>
        <p:nvSpPr>
          <p:cNvPr id="8195" name="AutoShape 2">
            <a:extLst>
              <a:ext uri="{FF2B5EF4-FFF2-40B4-BE49-F238E27FC236}">
                <a16:creationId xmlns:a16="http://schemas.microsoft.com/office/drawing/2014/main" id="{72067671-4287-6C41-ABF4-ED74DF33E7E8}"/>
              </a:ext>
            </a:extLst>
          </p:cNvPr>
          <p:cNvSpPr>
            <a:spLocks/>
          </p:cNvSpPr>
          <p:nvPr/>
        </p:nvSpPr>
        <p:spPr bwMode="auto">
          <a:xfrm>
            <a:off x="2000250" y="0"/>
            <a:ext cx="285750" cy="6858000"/>
          </a:xfrm>
          <a:prstGeom prst="leftBrace">
            <a:avLst>
              <a:gd name="adj1" fmla="val 81667"/>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8196" name="Rettangolo 5">
            <a:extLst>
              <a:ext uri="{FF2B5EF4-FFF2-40B4-BE49-F238E27FC236}">
                <a16:creationId xmlns:a16="http://schemas.microsoft.com/office/drawing/2014/main" id="{2B63A95D-5250-6246-93FB-AB732963E71E}"/>
              </a:ext>
            </a:extLst>
          </p:cNvPr>
          <p:cNvSpPr>
            <a:spLocks noChangeArrowheads="1"/>
          </p:cNvSpPr>
          <p:nvPr/>
        </p:nvSpPr>
        <p:spPr bwMode="auto">
          <a:xfrm>
            <a:off x="2817813" y="500063"/>
            <a:ext cx="25717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800">
                <a:latin typeface="Book Antiqua" panose="02040602050305030304" pitchFamily="18" charset="0"/>
              </a:rPr>
              <a:t>  Naturali o   </a:t>
            </a:r>
          </a:p>
          <a:p>
            <a:pPr eaLnBrk="1" hangingPunct="1">
              <a:spcBef>
                <a:spcPct val="0"/>
              </a:spcBef>
              <a:buFontTx/>
              <a:buNone/>
            </a:pPr>
            <a:r>
              <a:rPr lang="it-IT" altLang="en-US" sz="2800">
                <a:latin typeface="Book Antiqua" panose="02040602050305030304" pitchFamily="18" charset="0"/>
              </a:rPr>
              <a:t>   fisiche</a:t>
            </a:r>
          </a:p>
        </p:txBody>
      </p:sp>
      <p:sp>
        <p:nvSpPr>
          <p:cNvPr id="8197" name="Rettangolo 8">
            <a:extLst>
              <a:ext uri="{FF2B5EF4-FFF2-40B4-BE49-F238E27FC236}">
                <a16:creationId xmlns:a16="http://schemas.microsoft.com/office/drawing/2014/main" id="{31431955-9D11-0644-B461-3704F5D8FF7B}"/>
              </a:ext>
            </a:extLst>
          </p:cNvPr>
          <p:cNvSpPr>
            <a:spLocks noChangeArrowheads="1"/>
          </p:cNvSpPr>
          <p:nvPr/>
        </p:nvSpPr>
        <p:spPr bwMode="auto">
          <a:xfrm>
            <a:off x="1960563" y="2933700"/>
            <a:ext cx="361156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a:latin typeface="Book Antiqua" panose="02040602050305030304" pitchFamily="18" charset="0"/>
              </a:rPr>
              <a:t>Complementari</a:t>
            </a:r>
          </a:p>
          <a:p>
            <a:pPr algn="ctr" eaLnBrk="1" hangingPunct="1">
              <a:spcBef>
                <a:spcPct val="0"/>
              </a:spcBef>
              <a:buFontTx/>
              <a:buNone/>
            </a:pPr>
            <a:r>
              <a:rPr lang="it-IT" altLang="en-US" sz="2800">
                <a:latin typeface="Book Antiqua" panose="02040602050305030304" pitchFamily="18" charset="0"/>
              </a:rPr>
              <a:t>e </a:t>
            </a:r>
          </a:p>
          <a:p>
            <a:pPr algn="ctr" eaLnBrk="1" hangingPunct="1">
              <a:spcBef>
                <a:spcPct val="0"/>
              </a:spcBef>
              <a:buFontTx/>
              <a:buNone/>
            </a:pPr>
            <a:r>
              <a:rPr lang="it-IT" altLang="en-US" sz="2800">
                <a:latin typeface="Book Antiqua" panose="02040602050305030304" pitchFamily="18" charset="0"/>
              </a:rPr>
              <a:t>Interdipendenti</a:t>
            </a:r>
          </a:p>
        </p:txBody>
      </p:sp>
      <p:sp>
        <p:nvSpPr>
          <p:cNvPr id="8198" name="Rettangolo 9">
            <a:extLst>
              <a:ext uri="{FF2B5EF4-FFF2-40B4-BE49-F238E27FC236}">
                <a16:creationId xmlns:a16="http://schemas.microsoft.com/office/drawing/2014/main" id="{6C6A88BD-06FA-7F43-99D4-9117804EFF35}"/>
              </a:ext>
            </a:extLst>
          </p:cNvPr>
          <p:cNvSpPr>
            <a:spLocks noChangeArrowheads="1"/>
          </p:cNvSpPr>
          <p:nvPr/>
        </p:nvSpPr>
        <p:spPr bwMode="auto">
          <a:xfrm>
            <a:off x="2859088" y="5619750"/>
            <a:ext cx="192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800">
                <a:latin typeface="Book Antiqua" panose="02040602050305030304" pitchFamily="18" charset="0"/>
              </a:rPr>
              <a:t>  Culturali</a:t>
            </a:r>
          </a:p>
        </p:txBody>
      </p:sp>
      <p:sp>
        <p:nvSpPr>
          <p:cNvPr id="8199" name="AutoShape 5">
            <a:extLst>
              <a:ext uri="{FF2B5EF4-FFF2-40B4-BE49-F238E27FC236}">
                <a16:creationId xmlns:a16="http://schemas.microsoft.com/office/drawing/2014/main" id="{94014A56-1FDF-B04F-9E9F-282F77BBC62D}"/>
              </a:ext>
            </a:extLst>
          </p:cNvPr>
          <p:cNvSpPr>
            <a:spLocks/>
          </p:cNvSpPr>
          <p:nvPr/>
        </p:nvSpPr>
        <p:spPr bwMode="auto">
          <a:xfrm>
            <a:off x="5000625" y="4714875"/>
            <a:ext cx="214313" cy="2143125"/>
          </a:xfrm>
          <a:prstGeom prst="leftBrace">
            <a:avLst>
              <a:gd name="adj1" fmla="val 38843"/>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8200" name="Rettangolo 12">
            <a:extLst>
              <a:ext uri="{FF2B5EF4-FFF2-40B4-BE49-F238E27FC236}">
                <a16:creationId xmlns:a16="http://schemas.microsoft.com/office/drawing/2014/main" id="{06BF8151-54D7-5F48-8E9D-AD8C0A390DF5}"/>
              </a:ext>
            </a:extLst>
          </p:cNvPr>
          <p:cNvSpPr>
            <a:spLocks noChangeArrowheads="1"/>
          </p:cNvSpPr>
          <p:nvPr/>
        </p:nvSpPr>
        <p:spPr bwMode="auto">
          <a:xfrm>
            <a:off x="5143500" y="214313"/>
            <a:ext cx="4310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800">
                <a:latin typeface="Book Antiqua" panose="02040602050305030304" pitchFamily="18" charset="0"/>
              </a:rPr>
              <a:t>  Fisiologiche</a:t>
            </a:r>
          </a:p>
        </p:txBody>
      </p:sp>
      <p:sp>
        <p:nvSpPr>
          <p:cNvPr id="8201" name="Rettangolo 13">
            <a:extLst>
              <a:ext uri="{FF2B5EF4-FFF2-40B4-BE49-F238E27FC236}">
                <a16:creationId xmlns:a16="http://schemas.microsoft.com/office/drawing/2014/main" id="{6F7A25ED-16D9-E94D-959D-92A4EC488266}"/>
              </a:ext>
            </a:extLst>
          </p:cNvPr>
          <p:cNvSpPr>
            <a:spLocks noChangeArrowheads="1"/>
          </p:cNvSpPr>
          <p:nvPr/>
        </p:nvSpPr>
        <p:spPr bwMode="auto">
          <a:xfrm>
            <a:off x="5143500" y="893763"/>
            <a:ext cx="42132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800">
                <a:latin typeface="Book Antiqua" panose="02040602050305030304" pitchFamily="18" charset="0"/>
              </a:rPr>
              <a:t>  Psicologiche</a:t>
            </a:r>
          </a:p>
        </p:txBody>
      </p:sp>
      <p:sp>
        <p:nvSpPr>
          <p:cNvPr id="8202" name="Rettangolo 14">
            <a:extLst>
              <a:ext uri="{FF2B5EF4-FFF2-40B4-BE49-F238E27FC236}">
                <a16:creationId xmlns:a16="http://schemas.microsoft.com/office/drawing/2014/main" id="{236843CC-AC88-8C4A-8E23-3FC7FE967C25}"/>
              </a:ext>
            </a:extLst>
          </p:cNvPr>
          <p:cNvSpPr>
            <a:spLocks noChangeArrowheads="1"/>
          </p:cNvSpPr>
          <p:nvPr/>
        </p:nvSpPr>
        <p:spPr bwMode="auto">
          <a:xfrm>
            <a:off x="5143500" y="1619250"/>
            <a:ext cx="42243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800">
                <a:latin typeface="Book Antiqua" panose="02040602050305030304" pitchFamily="18" charset="0"/>
              </a:rPr>
              <a:t>  Sociologiche</a:t>
            </a:r>
          </a:p>
        </p:txBody>
      </p:sp>
      <p:sp>
        <p:nvSpPr>
          <p:cNvPr id="8203" name="Rettangolo 16">
            <a:extLst>
              <a:ext uri="{FF2B5EF4-FFF2-40B4-BE49-F238E27FC236}">
                <a16:creationId xmlns:a16="http://schemas.microsoft.com/office/drawing/2014/main" id="{449F6C64-9941-A74A-A07F-49C27BB41A5F}"/>
              </a:ext>
            </a:extLst>
          </p:cNvPr>
          <p:cNvSpPr>
            <a:spLocks noChangeArrowheads="1"/>
          </p:cNvSpPr>
          <p:nvPr/>
        </p:nvSpPr>
        <p:spPr bwMode="auto">
          <a:xfrm>
            <a:off x="5143500" y="5548313"/>
            <a:ext cx="40290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800">
                <a:latin typeface="Book Antiqua" panose="02040602050305030304" pitchFamily="18" charset="0"/>
              </a:rPr>
              <a:t>   Politiche, economiche</a:t>
            </a:r>
          </a:p>
        </p:txBody>
      </p:sp>
      <p:sp>
        <p:nvSpPr>
          <p:cNvPr id="8204" name="Rettangolo 17">
            <a:extLst>
              <a:ext uri="{FF2B5EF4-FFF2-40B4-BE49-F238E27FC236}">
                <a16:creationId xmlns:a16="http://schemas.microsoft.com/office/drawing/2014/main" id="{6E8FB0B7-EE39-0443-9363-28E991222658}"/>
              </a:ext>
            </a:extLst>
          </p:cNvPr>
          <p:cNvSpPr>
            <a:spLocks noChangeArrowheads="1"/>
          </p:cNvSpPr>
          <p:nvPr/>
        </p:nvSpPr>
        <p:spPr bwMode="auto">
          <a:xfrm>
            <a:off x="5143500" y="6191250"/>
            <a:ext cx="17049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800">
                <a:latin typeface="Book Antiqua" panose="02040602050305030304" pitchFamily="18" charset="0"/>
              </a:rPr>
              <a:t>   Sociali </a:t>
            </a:r>
          </a:p>
        </p:txBody>
      </p:sp>
      <p:sp>
        <p:nvSpPr>
          <p:cNvPr id="8205" name="Rettangolo 18">
            <a:extLst>
              <a:ext uri="{FF2B5EF4-FFF2-40B4-BE49-F238E27FC236}">
                <a16:creationId xmlns:a16="http://schemas.microsoft.com/office/drawing/2014/main" id="{38AFCAF4-194B-9D46-8576-C34867643F41}"/>
              </a:ext>
            </a:extLst>
          </p:cNvPr>
          <p:cNvSpPr>
            <a:spLocks noChangeArrowheads="1"/>
          </p:cNvSpPr>
          <p:nvPr/>
        </p:nvSpPr>
        <p:spPr bwMode="auto">
          <a:xfrm>
            <a:off x="5143500" y="4835525"/>
            <a:ext cx="296068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800">
                <a:latin typeface="Book Antiqua" panose="02040602050305030304" pitchFamily="18" charset="0"/>
              </a:rPr>
              <a:t> Morali, religiose</a:t>
            </a:r>
          </a:p>
        </p:txBody>
      </p:sp>
      <p:cxnSp>
        <p:nvCxnSpPr>
          <p:cNvPr id="21" name="Connettore 2 20">
            <a:extLst>
              <a:ext uri="{FF2B5EF4-FFF2-40B4-BE49-F238E27FC236}">
                <a16:creationId xmlns:a16="http://schemas.microsoft.com/office/drawing/2014/main" id="{FBDDF443-4590-2E46-AF39-88C6E7B2ED27}"/>
              </a:ext>
            </a:extLst>
          </p:cNvPr>
          <p:cNvCxnSpPr/>
          <p:nvPr/>
        </p:nvCxnSpPr>
        <p:spPr>
          <a:xfrm rot="5400000">
            <a:off x="3178175" y="2249488"/>
            <a:ext cx="928687" cy="1588"/>
          </a:xfrm>
          <a:prstGeom prst="straightConnector1">
            <a:avLst/>
          </a:prstGeom>
          <a:ln w="79375">
            <a:tailEnd type="arrow"/>
          </a:ln>
        </p:spPr>
        <p:style>
          <a:lnRef idx="1">
            <a:schemeClr val="accent1"/>
          </a:lnRef>
          <a:fillRef idx="0">
            <a:schemeClr val="accent1"/>
          </a:fillRef>
          <a:effectRef idx="0">
            <a:schemeClr val="accent1"/>
          </a:effectRef>
          <a:fontRef idx="minor">
            <a:schemeClr val="tx1"/>
          </a:fontRef>
        </p:style>
      </p:cxnSp>
      <p:sp>
        <p:nvSpPr>
          <p:cNvPr id="8207" name="AutoShape 5">
            <a:extLst>
              <a:ext uri="{FF2B5EF4-FFF2-40B4-BE49-F238E27FC236}">
                <a16:creationId xmlns:a16="http://schemas.microsoft.com/office/drawing/2014/main" id="{F5AAB611-56F5-D84A-B0BE-5323D2738B25}"/>
              </a:ext>
            </a:extLst>
          </p:cNvPr>
          <p:cNvSpPr>
            <a:spLocks/>
          </p:cNvSpPr>
          <p:nvPr/>
        </p:nvSpPr>
        <p:spPr bwMode="auto">
          <a:xfrm>
            <a:off x="5000625" y="142875"/>
            <a:ext cx="214313" cy="2143125"/>
          </a:xfrm>
          <a:prstGeom prst="leftBrace">
            <a:avLst>
              <a:gd name="adj1" fmla="val 38843"/>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cxnSp>
        <p:nvCxnSpPr>
          <p:cNvPr id="19" name="Connettore 2 18">
            <a:extLst>
              <a:ext uri="{FF2B5EF4-FFF2-40B4-BE49-F238E27FC236}">
                <a16:creationId xmlns:a16="http://schemas.microsoft.com/office/drawing/2014/main" id="{464C1FDA-1455-5743-8901-2309583DF924}"/>
              </a:ext>
            </a:extLst>
          </p:cNvPr>
          <p:cNvCxnSpPr/>
          <p:nvPr/>
        </p:nvCxnSpPr>
        <p:spPr>
          <a:xfrm rot="5400000" flipH="1" flipV="1">
            <a:off x="3210719" y="4996656"/>
            <a:ext cx="857250" cy="7938"/>
          </a:xfrm>
          <a:prstGeom prst="straightConnector1">
            <a:avLst/>
          </a:prstGeom>
          <a:ln w="79375">
            <a:tailEnd type="arrow"/>
          </a:ln>
        </p:spPr>
        <p:style>
          <a:lnRef idx="1">
            <a:schemeClr val="accent1"/>
          </a:lnRef>
          <a:fillRef idx="0">
            <a:schemeClr val="accent1"/>
          </a:fillRef>
          <a:effectRef idx="0">
            <a:schemeClr val="accent1"/>
          </a:effectRef>
          <a:fontRef idx="minor">
            <a:schemeClr val="tx1"/>
          </a:fontRef>
        </p:style>
      </p:cxnSp>
      <p:sp>
        <p:nvSpPr>
          <p:cNvPr id="8209" name="Segnaposto numero diapositiva 17">
            <a:extLst>
              <a:ext uri="{FF2B5EF4-FFF2-40B4-BE49-F238E27FC236}">
                <a16:creationId xmlns:a16="http://schemas.microsoft.com/office/drawing/2014/main" id="{EE9805B0-7F4D-AA4C-9186-8BC52299A49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D818ACF-3EBC-594A-BCC9-A8B1E5018011}" type="slidenum">
              <a:rPr lang="it-IT" altLang="en-US" sz="1200" smtClean="0">
                <a:solidFill>
                  <a:srgbClr val="898989"/>
                </a:solidFill>
              </a:rPr>
              <a:pPr>
                <a:spcBef>
                  <a:spcPct val="0"/>
                </a:spcBef>
                <a:buFontTx/>
                <a:buNone/>
              </a:pPr>
              <a:t>4</a:t>
            </a:fld>
            <a:endParaRPr lang="it-IT" altLang="en-US" sz="1200">
              <a:solidFill>
                <a:srgbClr val="898989"/>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5D583980-DF6D-E743-954E-42383BF9ADE3}"/>
              </a:ext>
            </a:extLst>
          </p:cNvPr>
          <p:cNvSpPr>
            <a:spLocks noGrp="1"/>
          </p:cNvSpPr>
          <p:nvPr>
            <p:ph type="ctrTitle"/>
          </p:nvPr>
        </p:nvSpPr>
        <p:spPr>
          <a:xfrm>
            <a:off x="533400" y="457200"/>
            <a:ext cx="7924800" cy="1371600"/>
          </a:xfrm>
        </p:spPr>
        <p:txBody>
          <a:bodyPr/>
          <a:lstStyle/>
          <a:p>
            <a:pPr eaLnBrk="1" hangingPunct="1"/>
            <a:r>
              <a:rPr lang="it-IT" altLang="it-IT" b="1" u="sng" dirty="0">
                <a:latin typeface="Book Antiqua" panose="02040602050305030304" pitchFamily="18" charset="0"/>
              </a:rPr>
              <a:t>Nozione di bisogno</a:t>
            </a:r>
          </a:p>
        </p:txBody>
      </p:sp>
      <p:sp>
        <p:nvSpPr>
          <p:cNvPr id="2051" name="Rectangle 3">
            <a:extLst>
              <a:ext uri="{FF2B5EF4-FFF2-40B4-BE49-F238E27FC236}">
                <a16:creationId xmlns:a16="http://schemas.microsoft.com/office/drawing/2014/main" id="{F0BC38DD-DC4D-DE47-949C-76C936618926}"/>
              </a:ext>
            </a:extLst>
          </p:cNvPr>
          <p:cNvSpPr>
            <a:spLocks noGrp="1" noChangeArrowheads="1"/>
          </p:cNvSpPr>
          <p:nvPr>
            <p:ph type="subTitle" idx="1"/>
          </p:nvPr>
        </p:nvSpPr>
        <p:spPr>
          <a:xfrm>
            <a:off x="1123018" y="3429000"/>
            <a:ext cx="6745560" cy="1752600"/>
          </a:xfrm>
        </p:spPr>
        <p:txBody>
          <a:bodyPr/>
          <a:lstStyle/>
          <a:p>
            <a:pPr eaLnBrk="1" hangingPunct="1">
              <a:defRPr/>
            </a:pPr>
            <a:r>
              <a:rPr lang="it-IT" altLang="it-IT" i="1" dirty="0">
                <a:latin typeface="Book Antiqua" panose="02040602050305030304" pitchFamily="18" charset="0"/>
              </a:rPr>
              <a:t>Si considerano bisogni tutte le manifestazioni fisiche o psicologiche che esprimono uno stato di insoddisfazione</a:t>
            </a:r>
          </a:p>
        </p:txBody>
      </p:sp>
      <p:cxnSp>
        <p:nvCxnSpPr>
          <p:cNvPr id="4" name="Connettore 2 3">
            <a:extLst>
              <a:ext uri="{FF2B5EF4-FFF2-40B4-BE49-F238E27FC236}">
                <a16:creationId xmlns:a16="http://schemas.microsoft.com/office/drawing/2014/main" id="{0F45EE54-DF66-6645-90EA-2A7EEAC3703C}"/>
              </a:ext>
            </a:extLst>
          </p:cNvPr>
          <p:cNvCxnSpPr/>
          <p:nvPr/>
        </p:nvCxnSpPr>
        <p:spPr>
          <a:xfrm rot="5400000">
            <a:off x="4032249" y="2291370"/>
            <a:ext cx="928687" cy="1588"/>
          </a:xfrm>
          <a:prstGeom prst="straightConnector1">
            <a:avLst/>
          </a:prstGeom>
          <a:ln w="793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egnaposto numero diapositiva 5">
            <a:extLst>
              <a:ext uri="{FF2B5EF4-FFF2-40B4-BE49-F238E27FC236}">
                <a16:creationId xmlns:a16="http://schemas.microsoft.com/office/drawing/2014/main" id="{BCB81936-C295-F844-811B-9765F9652E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CBE42B5-9BB9-5D4F-9353-16C64CC128C7}" type="slidenum">
              <a:rPr lang="it-IT" altLang="en-US" sz="1200" smtClean="0">
                <a:solidFill>
                  <a:srgbClr val="898989"/>
                </a:solidFill>
              </a:rPr>
              <a:pPr>
                <a:spcBef>
                  <a:spcPct val="0"/>
                </a:spcBef>
                <a:buFontTx/>
                <a:buNone/>
              </a:pPr>
              <a:t>6</a:t>
            </a:fld>
            <a:endParaRPr lang="it-IT" altLang="en-US" sz="1200">
              <a:solidFill>
                <a:srgbClr val="898989"/>
              </a:solidFill>
            </a:endParaRPr>
          </a:p>
        </p:txBody>
      </p:sp>
      <p:graphicFrame>
        <p:nvGraphicFramePr>
          <p:cNvPr id="4" name="Diagramma 3">
            <a:extLst>
              <a:ext uri="{FF2B5EF4-FFF2-40B4-BE49-F238E27FC236}">
                <a16:creationId xmlns:a16="http://schemas.microsoft.com/office/drawing/2014/main" id="{D52485B7-88A5-E34E-9EAB-A54C52B13FC5}"/>
              </a:ext>
            </a:extLst>
          </p:cNvPr>
          <p:cNvGraphicFramePr/>
          <p:nvPr/>
        </p:nvGraphicFramePr>
        <p:xfrm>
          <a:off x="1000508" y="71414"/>
          <a:ext cx="7296972" cy="6357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Connettore 1 7">
            <a:extLst>
              <a:ext uri="{FF2B5EF4-FFF2-40B4-BE49-F238E27FC236}">
                <a16:creationId xmlns:a16="http://schemas.microsoft.com/office/drawing/2014/main" id="{7E442E2A-562D-FF4B-AC16-110E8B8DC6A0}"/>
              </a:ext>
            </a:extLst>
          </p:cNvPr>
          <p:cNvCxnSpPr/>
          <p:nvPr/>
        </p:nvCxnSpPr>
        <p:spPr>
          <a:xfrm rot="10800000">
            <a:off x="1571625" y="5357813"/>
            <a:ext cx="5143500" cy="15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Connettore 1 9">
            <a:extLst>
              <a:ext uri="{FF2B5EF4-FFF2-40B4-BE49-F238E27FC236}">
                <a16:creationId xmlns:a16="http://schemas.microsoft.com/office/drawing/2014/main" id="{115A5F6F-D0D0-1A4B-A1DD-C1B070FC1EFE}"/>
              </a:ext>
            </a:extLst>
          </p:cNvPr>
          <p:cNvCxnSpPr/>
          <p:nvPr/>
        </p:nvCxnSpPr>
        <p:spPr>
          <a:xfrm rot="10800000">
            <a:off x="2214563" y="4214813"/>
            <a:ext cx="40005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Connettore 1 11">
            <a:extLst>
              <a:ext uri="{FF2B5EF4-FFF2-40B4-BE49-F238E27FC236}">
                <a16:creationId xmlns:a16="http://schemas.microsoft.com/office/drawing/2014/main" id="{699EBB0A-1EC4-8B4B-9606-E91E0A3D69AB}"/>
              </a:ext>
            </a:extLst>
          </p:cNvPr>
          <p:cNvCxnSpPr/>
          <p:nvPr/>
        </p:nvCxnSpPr>
        <p:spPr>
          <a:xfrm rot="10800000">
            <a:off x="2786063" y="3000375"/>
            <a:ext cx="278606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Connettore 1 13">
            <a:extLst>
              <a:ext uri="{FF2B5EF4-FFF2-40B4-BE49-F238E27FC236}">
                <a16:creationId xmlns:a16="http://schemas.microsoft.com/office/drawing/2014/main" id="{C695A734-44D0-F447-BF39-9809976BF7F5}"/>
              </a:ext>
            </a:extLst>
          </p:cNvPr>
          <p:cNvCxnSpPr/>
          <p:nvPr/>
        </p:nvCxnSpPr>
        <p:spPr>
          <a:xfrm rot="10800000">
            <a:off x="3429000" y="1857375"/>
            <a:ext cx="1643063" cy="1588"/>
          </a:xfrm>
          <a:prstGeom prst="line">
            <a:avLst/>
          </a:prstGeom>
        </p:spPr>
        <p:style>
          <a:lnRef idx="1">
            <a:schemeClr val="accent1"/>
          </a:lnRef>
          <a:fillRef idx="0">
            <a:schemeClr val="accent1"/>
          </a:fillRef>
          <a:effectRef idx="0">
            <a:schemeClr val="accent1"/>
          </a:effectRef>
          <a:fontRef idx="minor">
            <a:schemeClr val="tx1"/>
          </a:fontRef>
        </p:style>
      </p:cxnSp>
      <p:sp>
        <p:nvSpPr>
          <p:cNvPr id="9224" name="CasellaDiTesto 20">
            <a:extLst>
              <a:ext uri="{FF2B5EF4-FFF2-40B4-BE49-F238E27FC236}">
                <a16:creationId xmlns:a16="http://schemas.microsoft.com/office/drawing/2014/main" id="{AC1F4E19-6C21-FE46-AACB-1A4A9379A766}"/>
              </a:ext>
            </a:extLst>
          </p:cNvPr>
          <p:cNvSpPr txBox="1">
            <a:spLocks noChangeArrowheads="1"/>
          </p:cNvSpPr>
          <p:nvPr/>
        </p:nvSpPr>
        <p:spPr bwMode="auto">
          <a:xfrm>
            <a:off x="0" y="6488113"/>
            <a:ext cx="56515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600" b="1" dirty="0">
                <a:solidFill>
                  <a:srgbClr val="0070C0"/>
                </a:solidFill>
                <a:latin typeface="Book Antiqua" panose="02040602050305030304" pitchFamily="18" charset="0"/>
              </a:rPr>
              <a:t>LA “PIRAMIDE DEI BISOGNI” DI MASLOW</a:t>
            </a:r>
          </a:p>
        </p:txBody>
      </p:sp>
      <p:sp>
        <p:nvSpPr>
          <p:cNvPr id="9225" name="Segnaposto numero diapositiva 21">
            <a:extLst>
              <a:ext uri="{FF2B5EF4-FFF2-40B4-BE49-F238E27FC236}">
                <a16:creationId xmlns:a16="http://schemas.microsoft.com/office/drawing/2014/main" id="{124323E0-52DC-9A41-B0A2-0F83DBAD1DF1}"/>
              </a:ext>
            </a:extLst>
          </p:cNvPr>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4E142D6E-8119-1542-A710-411868DD2A77}" type="slidenum">
              <a:rPr lang="it-IT" altLang="en-US" sz="1200">
                <a:solidFill>
                  <a:srgbClr val="898989"/>
                </a:solidFill>
              </a:rPr>
              <a:pPr algn="r" eaLnBrk="1" hangingPunct="1">
                <a:spcBef>
                  <a:spcPct val="0"/>
                </a:spcBef>
                <a:buFontTx/>
                <a:buNone/>
              </a:pPr>
              <a:t>6</a:t>
            </a:fld>
            <a:endParaRPr lang="it-IT" altLang="en-US" sz="1200">
              <a:solidFill>
                <a:srgbClr val="898989"/>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A57A93D7-7C49-F84C-BADE-90F16997F99A}"/>
              </a:ext>
            </a:extLst>
          </p:cNvPr>
          <p:cNvSpPr>
            <a:spLocks noGrp="1"/>
          </p:cNvSpPr>
          <p:nvPr>
            <p:ph type="title"/>
          </p:nvPr>
        </p:nvSpPr>
        <p:spPr/>
        <p:txBody>
          <a:bodyPr/>
          <a:lstStyle/>
          <a:p>
            <a:pPr eaLnBrk="1" hangingPunct="1"/>
            <a:r>
              <a:rPr lang="it-IT" altLang="it-IT" b="1" dirty="0">
                <a:latin typeface="Book Antiqua" panose="02040602050305030304" pitchFamily="18" charset="0"/>
              </a:rPr>
              <a:t>Soddisfazione dei bisogni</a:t>
            </a:r>
          </a:p>
        </p:txBody>
      </p:sp>
      <p:sp>
        <p:nvSpPr>
          <p:cNvPr id="11267" name="Text Box 3">
            <a:extLst>
              <a:ext uri="{FF2B5EF4-FFF2-40B4-BE49-F238E27FC236}">
                <a16:creationId xmlns:a16="http://schemas.microsoft.com/office/drawing/2014/main" id="{FB00303D-676C-FE4D-BBFB-72E6BE260BF4}"/>
              </a:ext>
            </a:extLst>
          </p:cNvPr>
          <p:cNvSpPr txBox="1">
            <a:spLocks noChangeArrowheads="1"/>
          </p:cNvSpPr>
          <p:nvPr/>
        </p:nvSpPr>
        <p:spPr bwMode="auto">
          <a:xfrm>
            <a:off x="1066800" y="2209800"/>
            <a:ext cx="670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endParaRPr lang="it-IT" altLang="it-IT" sz="2400">
              <a:latin typeface="Book Antiqua" panose="02040602050305030304" pitchFamily="18" charset="0"/>
            </a:endParaRPr>
          </a:p>
        </p:txBody>
      </p:sp>
      <p:sp>
        <p:nvSpPr>
          <p:cNvPr id="11268" name="Text Box 4">
            <a:extLst>
              <a:ext uri="{FF2B5EF4-FFF2-40B4-BE49-F238E27FC236}">
                <a16:creationId xmlns:a16="http://schemas.microsoft.com/office/drawing/2014/main" id="{0BA1CD4B-8859-DC41-8006-37AD2A26C319}"/>
              </a:ext>
            </a:extLst>
          </p:cNvPr>
          <p:cNvSpPr txBox="1">
            <a:spLocks noChangeArrowheads="1"/>
          </p:cNvSpPr>
          <p:nvPr/>
        </p:nvSpPr>
        <p:spPr bwMode="auto">
          <a:xfrm>
            <a:off x="762000" y="1981200"/>
            <a:ext cx="77724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Per poter soddisfare i bisogni l’uomo si appropria del valore contenuto nei beni, materiali e immateriali, attraverso il godimento degli stessi.</a:t>
            </a:r>
          </a:p>
        </p:txBody>
      </p:sp>
      <p:sp>
        <p:nvSpPr>
          <p:cNvPr id="11269" name="Text Box 5">
            <a:extLst>
              <a:ext uri="{FF2B5EF4-FFF2-40B4-BE49-F238E27FC236}">
                <a16:creationId xmlns:a16="http://schemas.microsoft.com/office/drawing/2014/main" id="{2CB4BAA7-6207-994E-8662-2BAB7C219DE9}"/>
              </a:ext>
            </a:extLst>
          </p:cNvPr>
          <p:cNvSpPr txBox="1">
            <a:spLocks noChangeArrowheads="1"/>
          </p:cNvSpPr>
          <p:nvPr/>
        </p:nvSpPr>
        <p:spPr bwMode="auto">
          <a:xfrm>
            <a:off x="762000" y="3676472"/>
            <a:ext cx="76962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La soddisfazione del bisogno presuppone quindi:</a:t>
            </a:r>
          </a:p>
          <a:p>
            <a:pPr marL="457200" indent="-457200" algn="just" eaLnBrk="1" hangingPunct="1">
              <a:spcBef>
                <a:spcPct val="50000"/>
              </a:spcBef>
              <a:buFont typeface="+mj-lt"/>
              <a:buAutoNum type="arabicPeriod"/>
            </a:pPr>
            <a:r>
              <a:rPr lang="it-IT" altLang="it-IT" sz="2400" b="1" i="1" dirty="0">
                <a:solidFill>
                  <a:schemeClr val="tx2">
                    <a:lumMod val="75000"/>
                  </a:schemeClr>
                </a:solidFill>
                <a:latin typeface="Book Antiqua" panose="02040602050305030304" pitchFamily="18" charset="0"/>
              </a:rPr>
              <a:t>La disponibilità di beni</a:t>
            </a:r>
          </a:p>
          <a:p>
            <a:pPr marL="457200" indent="-457200" algn="just" eaLnBrk="1" hangingPunct="1">
              <a:spcBef>
                <a:spcPct val="50000"/>
              </a:spcBef>
              <a:buFont typeface="+mj-lt"/>
              <a:buAutoNum type="arabicPeriod"/>
            </a:pPr>
            <a:r>
              <a:rPr lang="it-IT" altLang="it-IT" sz="2400" b="1" i="1" dirty="0">
                <a:solidFill>
                  <a:schemeClr val="tx2">
                    <a:lumMod val="75000"/>
                  </a:schemeClr>
                </a:solidFill>
                <a:latin typeface="Book Antiqua" panose="02040602050305030304" pitchFamily="18" charset="0"/>
              </a:rPr>
              <a:t>Il godimento degli stessi attraverso la relativa appropriazione del valore che contengono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6DF59084-D32C-2249-9951-0120034CC330}"/>
              </a:ext>
            </a:extLst>
          </p:cNvPr>
          <p:cNvSpPr>
            <a:spLocks noGrp="1"/>
          </p:cNvSpPr>
          <p:nvPr>
            <p:ph type="title"/>
          </p:nvPr>
        </p:nvSpPr>
        <p:spPr/>
        <p:txBody>
          <a:bodyPr/>
          <a:lstStyle/>
          <a:p>
            <a:pPr eaLnBrk="1" hangingPunct="1"/>
            <a:r>
              <a:rPr lang="it-IT" altLang="it-IT" b="1" dirty="0">
                <a:latin typeface="Book Antiqua" panose="02040602050305030304" pitchFamily="18" charset="0"/>
              </a:rPr>
              <a:t>Nozione di consumo</a:t>
            </a:r>
          </a:p>
        </p:txBody>
      </p:sp>
      <p:sp>
        <p:nvSpPr>
          <p:cNvPr id="12291" name="Text Box 3">
            <a:extLst>
              <a:ext uri="{FF2B5EF4-FFF2-40B4-BE49-F238E27FC236}">
                <a16:creationId xmlns:a16="http://schemas.microsoft.com/office/drawing/2014/main" id="{69E6A33C-C394-5A45-8EA6-8F1A0F29FC23}"/>
              </a:ext>
            </a:extLst>
          </p:cNvPr>
          <p:cNvSpPr txBox="1">
            <a:spLocks noChangeArrowheads="1"/>
          </p:cNvSpPr>
          <p:nvPr/>
        </p:nvSpPr>
        <p:spPr bwMode="auto">
          <a:xfrm>
            <a:off x="1066799" y="3212976"/>
            <a:ext cx="7010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it-IT" altLang="it-IT" sz="2800" i="1" dirty="0">
                <a:solidFill>
                  <a:schemeClr val="tx1">
                    <a:lumMod val="50000"/>
                    <a:lumOff val="50000"/>
                  </a:schemeClr>
                </a:solidFill>
                <a:latin typeface="Book Antiqua" panose="02040602050305030304" pitchFamily="18" charset="0"/>
              </a:rPr>
              <a:t>Per consumo si intende ogni atto mediante il quale il soggetto che lo pone in essere si appropria del valore contenuto nei beni.</a:t>
            </a:r>
          </a:p>
        </p:txBody>
      </p:sp>
      <p:cxnSp>
        <p:nvCxnSpPr>
          <p:cNvPr id="4" name="Connettore 2 3">
            <a:extLst>
              <a:ext uri="{FF2B5EF4-FFF2-40B4-BE49-F238E27FC236}">
                <a16:creationId xmlns:a16="http://schemas.microsoft.com/office/drawing/2014/main" id="{17D870B7-823C-9844-B20E-787F3988F11B}"/>
              </a:ext>
            </a:extLst>
          </p:cNvPr>
          <p:cNvCxnSpPr/>
          <p:nvPr/>
        </p:nvCxnSpPr>
        <p:spPr>
          <a:xfrm rot="5400000">
            <a:off x="4108449" y="2164358"/>
            <a:ext cx="928687" cy="1588"/>
          </a:xfrm>
          <a:prstGeom prst="straightConnector1">
            <a:avLst/>
          </a:prstGeom>
          <a:ln w="79375">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534A28A6-FCC4-6643-8BEB-7B6DE6C24D91}"/>
              </a:ext>
            </a:extLst>
          </p:cNvPr>
          <p:cNvSpPr>
            <a:spLocks noGrp="1"/>
          </p:cNvSpPr>
          <p:nvPr>
            <p:ph type="title"/>
          </p:nvPr>
        </p:nvSpPr>
        <p:spPr/>
        <p:txBody>
          <a:bodyPr/>
          <a:lstStyle/>
          <a:p>
            <a:pPr eaLnBrk="1" hangingPunct="1"/>
            <a:r>
              <a:rPr lang="it-IT" altLang="it-IT" sz="4000" b="1" dirty="0">
                <a:latin typeface="Book Antiqua" panose="02040602050305030304" pitchFamily="18" charset="0"/>
              </a:rPr>
              <a:t>Classificazione delle differenti tipologie di consumo</a:t>
            </a:r>
          </a:p>
        </p:txBody>
      </p:sp>
      <p:sp>
        <p:nvSpPr>
          <p:cNvPr id="13315" name="Text Box 3">
            <a:extLst>
              <a:ext uri="{FF2B5EF4-FFF2-40B4-BE49-F238E27FC236}">
                <a16:creationId xmlns:a16="http://schemas.microsoft.com/office/drawing/2014/main" id="{8AEB753F-8EDA-2247-929E-98A3B4DBD76E}"/>
              </a:ext>
            </a:extLst>
          </p:cNvPr>
          <p:cNvSpPr txBox="1">
            <a:spLocks noChangeArrowheads="1"/>
          </p:cNvSpPr>
          <p:nvPr/>
        </p:nvSpPr>
        <p:spPr bwMode="auto">
          <a:xfrm>
            <a:off x="683568" y="2644170"/>
            <a:ext cx="75438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it-IT" sz="2400" dirty="0">
                <a:latin typeface="Book Antiqua" panose="02040602050305030304" pitchFamily="18" charset="0"/>
              </a:rPr>
              <a:t>Il consumo viene distinto in:</a:t>
            </a:r>
          </a:p>
          <a:p>
            <a:pPr eaLnBrk="1" hangingPunct="1">
              <a:spcBef>
                <a:spcPct val="50000"/>
              </a:spcBef>
              <a:buFontTx/>
              <a:buAutoNum type="alphaLcPeriod"/>
            </a:pPr>
            <a:r>
              <a:rPr lang="it-IT" altLang="it-IT" sz="2400" b="1" i="1" dirty="0">
                <a:solidFill>
                  <a:schemeClr val="tx2">
                    <a:lumMod val="75000"/>
                  </a:schemeClr>
                </a:solidFill>
                <a:latin typeface="Book Antiqua" panose="02040602050305030304" pitchFamily="18" charset="0"/>
              </a:rPr>
              <a:t>Consumo finale;</a:t>
            </a:r>
          </a:p>
          <a:p>
            <a:pPr eaLnBrk="1" hangingPunct="1">
              <a:spcBef>
                <a:spcPct val="50000"/>
              </a:spcBef>
              <a:buFontTx/>
              <a:buAutoNum type="alphaLcPeriod"/>
            </a:pPr>
            <a:r>
              <a:rPr lang="it-IT" altLang="it-IT" sz="2400" b="1" i="1" dirty="0">
                <a:solidFill>
                  <a:schemeClr val="tx2">
                    <a:lumMod val="75000"/>
                  </a:schemeClr>
                </a:solidFill>
                <a:latin typeface="Book Antiqua" panose="02040602050305030304" pitchFamily="18" charset="0"/>
              </a:rPr>
              <a:t>Consumo intermedio.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A5BBCDDA-D6A5-E145-A3C4-A265AD8849D8}"/>
              </a:ext>
            </a:extLst>
          </p:cNvPr>
          <p:cNvSpPr>
            <a:spLocks noGrp="1"/>
          </p:cNvSpPr>
          <p:nvPr>
            <p:ph type="title"/>
          </p:nvPr>
        </p:nvSpPr>
        <p:spPr/>
        <p:txBody>
          <a:bodyPr/>
          <a:lstStyle/>
          <a:p>
            <a:pPr eaLnBrk="1" hangingPunct="1"/>
            <a:r>
              <a:rPr lang="it-IT" altLang="it-IT" b="1">
                <a:latin typeface="Book Antiqua" panose="02040602050305030304" pitchFamily="18" charset="0"/>
              </a:rPr>
              <a:t>Consumo finale</a:t>
            </a:r>
          </a:p>
        </p:txBody>
      </p:sp>
      <p:sp>
        <p:nvSpPr>
          <p:cNvPr id="14339" name="Text Box 3">
            <a:extLst>
              <a:ext uri="{FF2B5EF4-FFF2-40B4-BE49-F238E27FC236}">
                <a16:creationId xmlns:a16="http://schemas.microsoft.com/office/drawing/2014/main" id="{2B11E031-536F-DF44-8465-6F94AD22F4AC}"/>
              </a:ext>
            </a:extLst>
          </p:cNvPr>
          <p:cNvSpPr txBox="1">
            <a:spLocks noChangeArrowheads="1"/>
          </p:cNvSpPr>
          <p:nvPr/>
        </p:nvSpPr>
        <p:spPr bwMode="auto">
          <a:xfrm>
            <a:off x="647700" y="2459504"/>
            <a:ext cx="78486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Il consumo finale si riferisce all’utilizzo del bene per soddisfare i bisogni cosiddetti finali, ossia i bisogni manifestati dalle comunità di persone che utilizzano il valore contenuto nei beni senza dar vita a beni intermedi</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9B67CAA9-C94F-2444-A14D-2C99ABAFDCEE}"/>
              </a:ext>
            </a:extLst>
          </p:cNvPr>
          <p:cNvSpPr>
            <a:spLocks noGrp="1"/>
          </p:cNvSpPr>
          <p:nvPr>
            <p:ph type="title"/>
          </p:nvPr>
        </p:nvSpPr>
        <p:spPr/>
        <p:txBody>
          <a:bodyPr/>
          <a:lstStyle/>
          <a:p>
            <a:pPr eaLnBrk="1" hangingPunct="1"/>
            <a:r>
              <a:rPr lang="it-IT" altLang="it-IT" b="1" dirty="0">
                <a:latin typeface="Book Antiqua" panose="02040602050305030304" pitchFamily="18" charset="0"/>
              </a:rPr>
              <a:t>Consumo intermedio</a:t>
            </a:r>
          </a:p>
        </p:txBody>
      </p:sp>
      <p:sp>
        <p:nvSpPr>
          <p:cNvPr id="15363" name="Text Box 3">
            <a:extLst>
              <a:ext uri="{FF2B5EF4-FFF2-40B4-BE49-F238E27FC236}">
                <a16:creationId xmlns:a16="http://schemas.microsoft.com/office/drawing/2014/main" id="{01A144A2-0DCE-C64D-AE1E-8DA62E934FCD}"/>
              </a:ext>
            </a:extLst>
          </p:cNvPr>
          <p:cNvSpPr txBox="1">
            <a:spLocks noChangeArrowheads="1"/>
          </p:cNvSpPr>
          <p:nvPr/>
        </p:nvSpPr>
        <p:spPr bwMode="auto">
          <a:xfrm>
            <a:off x="1066800" y="2459504"/>
            <a:ext cx="70104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Il consumo intermedio si riferisce all’utilizzo del valore dei beni e servizi per porre in essere nuovi beni e servizi che, a loro volta possono essere impiegati o per il consumo finale o per altri consumi intermedi.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3ED28BE2-33F4-6544-9768-579A8FBF0421}"/>
              </a:ext>
            </a:extLst>
          </p:cNvPr>
          <p:cNvSpPr>
            <a:spLocks noGrp="1"/>
          </p:cNvSpPr>
          <p:nvPr>
            <p:ph type="title"/>
          </p:nvPr>
        </p:nvSpPr>
        <p:spPr/>
        <p:txBody>
          <a:bodyPr/>
          <a:lstStyle/>
          <a:p>
            <a:pPr eaLnBrk="1" hangingPunct="1"/>
            <a:r>
              <a:rPr lang="it-IT" altLang="it-IT" b="1">
                <a:latin typeface="Book Antiqua" panose="02040602050305030304" pitchFamily="18" charset="0"/>
              </a:rPr>
              <a:t>Attività di produzione</a:t>
            </a:r>
          </a:p>
        </p:txBody>
      </p:sp>
      <p:sp>
        <p:nvSpPr>
          <p:cNvPr id="16387" name="Text Box 3">
            <a:extLst>
              <a:ext uri="{FF2B5EF4-FFF2-40B4-BE49-F238E27FC236}">
                <a16:creationId xmlns:a16="http://schemas.microsoft.com/office/drawing/2014/main" id="{9ED84D87-565E-D64C-AE2F-79692BCF581A}"/>
              </a:ext>
            </a:extLst>
          </p:cNvPr>
          <p:cNvSpPr txBox="1">
            <a:spLocks noChangeArrowheads="1"/>
          </p:cNvSpPr>
          <p:nvPr/>
        </p:nvSpPr>
        <p:spPr bwMode="auto">
          <a:xfrm>
            <a:off x="490124" y="2644170"/>
            <a:ext cx="81534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Per attività di produzione si intende quell’attività in cui differenti beni vengono trasformati ed assemblati attraverso l’utilizzo del valore in essi contenuto, per dar vita a nuovi beni e servizi, di norma di valore maggiore.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EEDBA950-F231-E141-A4A7-BBF08D02F26D}"/>
              </a:ext>
            </a:extLst>
          </p:cNvPr>
          <p:cNvSpPr>
            <a:spLocks noGrp="1"/>
          </p:cNvSpPr>
          <p:nvPr>
            <p:ph type="title"/>
          </p:nvPr>
        </p:nvSpPr>
        <p:spPr/>
        <p:txBody>
          <a:bodyPr/>
          <a:lstStyle/>
          <a:p>
            <a:pPr eaLnBrk="1" hangingPunct="1"/>
            <a:r>
              <a:rPr lang="it-IT" altLang="it-IT" b="1">
                <a:latin typeface="Book Antiqua" panose="02040602050305030304" pitchFamily="18" charset="0"/>
              </a:rPr>
              <a:t>Prima nozione di azienda</a:t>
            </a:r>
          </a:p>
        </p:txBody>
      </p:sp>
      <p:sp>
        <p:nvSpPr>
          <p:cNvPr id="17411" name="Text Box 3">
            <a:extLst>
              <a:ext uri="{FF2B5EF4-FFF2-40B4-BE49-F238E27FC236}">
                <a16:creationId xmlns:a16="http://schemas.microsoft.com/office/drawing/2014/main" id="{9111DD0A-D7A0-1C44-B124-CED047652386}"/>
              </a:ext>
            </a:extLst>
          </p:cNvPr>
          <p:cNvSpPr txBox="1">
            <a:spLocks noChangeArrowheads="1"/>
          </p:cNvSpPr>
          <p:nvPr/>
        </p:nvSpPr>
        <p:spPr bwMode="auto">
          <a:xfrm>
            <a:off x="381000" y="2204864"/>
            <a:ext cx="8382000"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L’azienda è quel “luogo” dove viene svolta l’attività produttiva sintetizzando in beni e servizi il valore contenuto:</a:t>
            </a:r>
          </a:p>
          <a:p>
            <a:pPr marL="457200" indent="-457200" algn="just" eaLnBrk="1" hangingPunct="1">
              <a:spcBef>
                <a:spcPct val="50000"/>
              </a:spcBef>
              <a:buFont typeface="+mj-lt"/>
              <a:buAutoNum type="arabicPeriod"/>
            </a:pPr>
            <a:r>
              <a:rPr lang="it-IT" altLang="it-IT" sz="2400" dirty="0">
                <a:latin typeface="Book Antiqua" panose="02040602050305030304" pitchFamily="18" charset="0"/>
              </a:rPr>
              <a:t>Nei beni disponibili;</a:t>
            </a:r>
          </a:p>
          <a:p>
            <a:pPr marL="457200" indent="-457200" algn="just" eaLnBrk="1" hangingPunct="1">
              <a:spcBef>
                <a:spcPct val="50000"/>
              </a:spcBef>
              <a:buFont typeface="+mj-lt"/>
              <a:buAutoNum type="arabicPeriod"/>
            </a:pPr>
            <a:r>
              <a:rPr lang="it-IT" altLang="it-IT" sz="2400" dirty="0">
                <a:latin typeface="Book Antiqua" panose="02040602050305030304" pitchFamily="18" charset="0"/>
              </a:rPr>
              <a:t>Nelle capacità umane che partecipano al suddetto processo produttivo.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D31F9749-DD54-7B42-91FD-F9874894CA0A}"/>
              </a:ext>
            </a:extLst>
          </p:cNvPr>
          <p:cNvSpPr>
            <a:spLocks noGrp="1"/>
          </p:cNvSpPr>
          <p:nvPr>
            <p:ph type="title"/>
          </p:nvPr>
        </p:nvSpPr>
        <p:spPr/>
        <p:txBody>
          <a:bodyPr/>
          <a:lstStyle/>
          <a:p>
            <a:pPr eaLnBrk="1" hangingPunct="1"/>
            <a:r>
              <a:rPr lang="it-IT" altLang="it-IT" b="1" dirty="0">
                <a:latin typeface="Book Antiqua" panose="02040602050305030304" pitchFamily="18" charset="0"/>
              </a:rPr>
              <a:t>Prima nozione d’azienda (segue)</a:t>
            </a:r>
          </a:p>
        </p:txBody>
      </p:sp>
      <p:sp>
        <p:nvSpPr>
          <p:cNvPr id="18435" name="Text Box 3">
            <a:extLst>
              <a:ext uri="{FF2B5EF4-FFF2-40B4-BE49-F238E27FC236}">
                <a16:creationId xmlns:a16="http://schemas.microsoft.com/office/drawing/2014/main" id="{5F70A855-230D-DC48-8E3D-8E5977E63110}"/>
              </a:ext>
            </a:extLst>
          </p:cNvPr>
          <p:cNvSpPr txBox="1">
            <a:spLocks noChangeArrowheads="1"/>
          </p:cNvSpPr>
          <p:nvPr/>
        </p:nvSpPr>
        <p:spPr bwMode="auto">
          <a:xfrm>
            <a:off x="914400" y="2286000"/>
            <a:ext cx="7467600"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Dalla nozione di azienda data ne deriva che la funzione delle aziende è quella di utilizzare il valore dei beni e servizi a disposizione per dar vita a nuovi beni e servizi con un valore superiore a quello consumato.</a:t>
            </a:r>
          </a:p>
          <a:p>
            <a:pPr algn="just" eaLnBrk="1" hangingPunct="1">
              <a:spcBef>
                <a:spcPct val="50000"/>
              </a:spcBef>
              <a:buFontTx/>
              <a:buNone/>
            </a:pPr>
            <a:r>
              <a:rPr lang="it-IT" altLang="it-IT" sz="2400" dirty="0">
                <a:latin typeface="Book Antiqua" panose="02040602050305030304" pitchFamily="18" charset="0"/>
              </a:rPr>
              <a:t>Detti beni e servizi prodotti dall’azienda saranno poi consumati per dar vita ad altri beni e/o servizi (consumo intermedio) o per soddisfare bisogni umani (consumo finale).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CB20E006-FDF6-6540-B7EA-9C3C825AE497}"/>
              </a:ext>
            </a:extLst>
          </p:cNvPr>
          <p:cNvSpPr>
            <a:spLocks noGrp="1"/>
          </p:cNvSpPr>
          <p:nvPr>
            <p:ph type="title"/>
          </p:nvPr>
        </p:nvSpPr>
        <p:spPr/>
        <p:txBody>
          <a:bodyPr/>
          <a:lstStyle/>
          <a:p>
            <a:pPr eaLnBrk="1" hangingPunct="1"/>
            <a:r>
              <a:rPr lang="it-IT" altLang="it-IT" b="1" dirty="0">
                <a:latin typeface="Book Antiqua" panose="02040602050305030304" pitchFamily="18" charset="0"/>
              </a:rPr>
              <a:t>Differenti nozioni di valore</a:t>
            </a:r>
          </a:p>
        </p:txBody>
      </p:sp>
      <p:sp>
        <p:nvSpPr>
          <p:cNvPr id="19459" name="Text Box 3">
            <a:extLst>
              <a:ext uri="{FF2B5EF4-FFF2-40B4-BE49-F238E27FC236}">
                <a16:creationId xmlns:a16="http://schemas.microsoft.com/office/drawing/2014/main" id="{0100CB3D-34C1-324B-AE50-B28E14F70931}"/>
              </a:ext>
            </a:extLst>
          </p:cNvPr>
          <p:cNvSpPr txBox="1">
            <a:spLocks noChangeArrowheads="1"/>
          </p:cNvSpPr>
          <p:nvPr/>
        </p:nvSpPr>
        <p:spPr bwMode="auto">
          <a:xfrm>
            <a:off x="762000" y="2133600"/>
            <a:ext cx="76962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Nel corso del tempo al termine valore sono stati attribuiti differenti significati.</a:t>
            </a:r>
          </a:p>
          <a:p>
            <a:pPr algn="just" eaLnBrk="1" hangingPunct="1">
              <a:spcBef>
                <a:spcPct val="50000"/>
              </a:spcBef>
              <a:buFontTx/>
              <a:buNone/>
            </a:pPr>
            <a:endParaRPr lang="it-IT" altLang="it-IT" sz="2400" dirty="0">
              <a:latin typeface="Book Antiqua" panose="02040602050305030304" pitchFamily="18" charset="0"/>
            </a:endParaRPr>
          </a:p>
          <a:p>
            <a:pPr algn="just" eaLnBrk="1" hangingPunct="1">
              <a:spcBef>
                <a:spcPct val="50000"/>
              </a:spcBef>
              <a:buFontTx/>
              <a:buNone/>
            </a:pPr>
            <a:r>
              <a:rPr lang="it-IT" altLang="it-IT" sz="2400" dirty="0">
                <a:latin typeface="Book Antiqua" panose="02040602050305030304" pitchFamily="18" charset="0"/>
              </a:rPr>
              <a:t>Ai nostri fini è utile fare riferimento alla distinzione, riconducibile ad A. Smith, tra:</a:t>
            </a:r>
          </a:p>
          <a:p>
            <a:pPr marL="457200" indent="-457200" algn="just" eaLnBrk="1" hangingPunct="1">
              <a:spcBef>
                <a:spcPct val="50000"/>
              </a:spcBef>
              <a:buFont typeface="+mj-lt"/>
              <a:buAutoNum type="arabicPeriod"/>
            </a:pPr>
            <a:r>
              <a:rPr lang="it-IT" altLang="it-IT" sz="2400" b="1" i="1" dirty="0">
                <a:solidFill>
                  <a:schemeClr val="tx2">
                    <a:lumMod val="75000"/>
                  </a:schemeClr>
                </a:solidFill>
                <a:latin typeface="Book Antiqua" panose="02040602050305030304" pitchFamily="18" charset="0"/>
              </a:rPr>
              <a:t>Valore d’uso;</a:t>
            </a:r>
          </a:p>
          <a:p>
            <a:pPr marL="457200" indent="-457200" algn="just" eaLnBrk="1" hangingPunct="1">
              <a:spcBef>
                <a:spcPct val="50000"/>
              </a:spcBef>
              <a:buFont typeface="+mj-lt"/>
              <a:buAutoNum type="arabicPeriod"/>
            </a:pPr>
            <a:r>
              <a:rPr lang="it-IT" altLang="it-IT" sz="2400" b="1" i="1" dirty="0">
                <a:solidFill>
                  <a:schemeClr val="tx2">
                    <a:lumMod val="75000"/>
                  </a:schemeClr>
                </a:solidFill>
                <a:latin typeface="Book Antiqua" panose="02040602050305030304" pitchFamily="18" charset="0"/>
              </a:rPr>
              <a:t>Valore di scambio.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20013366-9E18-2B42-9A79-BAC978E35024}"/>
              </a:ext>
            </a:extLst>
          </p:cNvPr>
          <p:cNvSpPr>
            <a:spLocks noGrp="1"/>
          </p:cNvSpPr>
          <p:nvPr>
            <p:ph type="title"/>
          </p:nvPr>
        </p:nvSpPr>
        <p:spPr/>
        <p:txBody>
          <a:bodyPr/>
          <a:lstStyle/>
          <a:p>
            <a:pPr eaLnBrk="1" hangingPunct="1"/>
            <a:r>
              <a:rPr lang="it-IT" altLang="it-IT" b="1">
                <a:latin typeface="Book Antiqua" panose="02040602050305030304" pitchFamily="18" charset="0"/>
              </a:rPr>
              <a:t>Valore d’uso</a:t>
            </a:r>
          </a:p>
        </p:txBody>
      </p:sp>
      <p:sp>
        <p:nvSpPr>
          <p:cNvPr id="20483" name="Text Box 3">
            <a:extLst>
              <a:ext uri="{FF2B5EF4-FFF2-40B4-BE49-F238E27FC236}">
                <a16:creationId xmlns:a16="http://schemas.microsoft.com/office/drawing/2014/main" id="{8C716B34-2A8D-9347-84A5-05224BC94D15}"/>
              </a:ext>
            </a:extLst>
          </p:cNvPr>
          <p:cNvSpPr txBox="1">
            <a:spLocks noChangeArrowheads="1"/>
          </p:cNvSpPr>
          <p:nvPr/>
        </p:nvSpPr>
        <p:spPr bwMode="auto">
          <a:xfrm>
            <a:off x="533400" y="1700808"/>
            <a:ext cx="80772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Il valore d’uso esprime l’utilità del particolare bene e si riferisce all’attitudine dello stesso a soddisfare un bisogno.</a:t>
            </a:r>
          </a:p>
          <a:p>
            <a:pPr algn="just" eaLnBrk="1" hangingPunct="1">
              <a:lnSpc>
                <a:spcPct val="50000"/>
              </a:lnSpc>
              <a:spcBef>
                <a:spcPct val="50000"/>
              </a:spcBef>
              <a:buFontTx/>
              <a:buNone/>
            </a:pPr>
            <a:endParaRPr lang="it-IT" altLang="it-IT" sz="2400" dirty="0">
              <a:latin typeface="Book Antiqua" panose="02040602050305030304" pitchFamily="18" charset="0"/>
            </a:endParaRPr>
          </a:p>
          <a:p>
            <a:pPr algn="just" eaLnBrk="1" hangingPunct="1">
              <a:spcBef>
                <a:spcPct val="50000"/>
              </a:spcBef>
              <a:buFontTx/>
              <a:buNone/>
            </a:pPr>
            <a:r>
              <a:rPr lang="it-IT" altLang="it-IT" sz="2400" dirty="0">
                <a:latin typeface="Book Antiqua" panose="02040602050305030304" pitchFamily="18" charset="0"/>
              </a:rPr>
              <a:t>Il concetto di valore d’uso fa riferimento a delle caratteristiche del bene in sé, in quanto capace, attraverso il suo consumo, di soddisfare un dato bisogno umano.</a:t>
            </a:r>
          </a:p>
          <a:p>
            <a:pPr algn="just" eaLnBrk="1" hangingPunct="1">
              <a:lnSpc>
                <a:spcPct val="50000"/>
              </a:lnSpc>
              <a:spcBef>
                <a:spcPct val="50000"/>
              </a:spcBef>
              <a:buFontTx/>
              <a:buNone/>
            </a:pPr>
            <a:endParaRPr lang="it-IT" altLang="it-IT" sz="2400" dirty="0">
              <a:latin typeface="Book Antiqua" panose="02040602050305030304" pitchFamily="18" charset="0"/>
            </a:endParaRPr>
          </a:p>
          <a:p>
            <a:pPr algn="just" eaLnBrk="1" hangingPunct="1">
              <a:spcBef>
                <a:spcPct val="50000"/>
              </a:spcBef>
              <a:buFontTx/>
              <a:buNone/>
            </a:pPr>
            <a:r>
              <a:rPr lang="it-IT" altLang="it-IT" sz="2400" dirty="0">
                <a:latin typeface="Book Antiqua" panose="02040602050305030304" pitchFamily="18" charset="0"/>
              </a:rPr>
              <a:t>Per un medesimo bene il valore d’uso può cambiare da soggetto a soggetto, e per lo stesso soggetto nel corso del tempo.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1C0C6C95-80FB-5D49-AFC3-098D37F98B98}"/>
              </a:ext>
            </a:extLst>
          </p:cNvPr>
          <p:cNvSpPr>
            <a:spLocks noGrp="1"/>
          </p:cNvSpPr>
          <p:nvPr>
            <p:ph type="title"/>
          </p:nvPr>
        </p:nvSpPr>
        <p:spPr/>
        <p:txBody>
          <a:bodyPr/>
          <a:lstStyle/>
          <a:p>
            <a:pPr eaLnBrk="1" hangingPunct="1"/>
            <a:r>
              <a:rPr lang="it-IT" altLang="it-IT" b="1" dirty="0">
                <a:latin typeface="Book Antiqua" panose="02040602050305030304" pitchFamily="18" charset="0"/>
              </a:rPr>
              <a:t>Valore di scambio</a:t>
            </a:r>
          </a:p>
        </p:txBody>
      </p:sp>
      <p:sp>
        <p:nvSpPr>
          <p:cNvPr id="21507" name="Text Box 3">
            <a:extLst>
              <a:ext uri="{FF2B5EF4-FFF2-40B4-BE49-F238E27FC236}">
                <a16:creationId xmlns:a16="http://schemas.microsoft.com/office/drawing/2014/main" id="{21AB6445-054F-3B4B-B825-64A64524A467}"/>
              </a:ext>
            </a:extLst>
          </p:cNvPr>
          <p:cNvSpPr txBox="1">
            <a:spLocks noChangeArrowheads="1"/>
          </p:cNvSpPr>
          <p:nvPr/>
        </p:nvSpPr>
        <p:spPr bwMode="auto">
          <a:xfrm>
            <a:off x="685800" y="2133600"/>
            <a:ext cx="8077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Il valore di scambio  rappresenta il potere di acquistare altri beni che il possesso di un dato oggetto conferisce.</a:t>
            </a:r>
          </a:p>
        </p:txBody>
      </p:sp>
      <p:sp>
        <p:nvSpPr>
          <p:cNvPr id="21508" name="Text Box 4">
            <a:extLst>
              <a:ext uri="{FF2B5EF4-FFF2-40B4-BE49-F238E27FC236}">
                <a16:creationId xmlns:a16="http://schemas.microsoft.com/office/drawing/2014/main" id="{52E857BB-2D06-674C-A74E-540DACADEE5D}"/>
              </a:ext>
            </a:extLst>
          </p:cNvPr>
          <p:cNvSpPr txBox="1">
            <a:spLocks noChangeArrowheads="1"/>
          </p:cNvSpPr>
          <p:nvPr/>
        </p:nvSpPr>
        <p:spPr bwMode="auto">
          <a:xfrm>
            <a:off x="685800" y="3674675"/>
            <a:ext cx="80010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Il valore di scambio di un bene dipende dalle condizioni del mercato nel quale i beni vengono acquistati e venduti ed il metro di misura dello stesso si esprime attraverso la moneta.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a:extLst>
              <a:ext uri="{FF2B5EF4-FFF2-40B4-BE49-F238E27FC236}">
                <a16:creationId xmlns:a16="http://schemas.microsoft.com/office/drawing/2014/main" id="{0168155D-3B6C-F846-88DE-90BE30A3B67A}"/>
              </a:ext>
            </a:extLst>
          </p:cNvPr>
          <p:cNvSpPr>
            <a:spLocks noChangeArrowheads="1"/>
          </p:cNvSpPr>
          <p:nvPr/>
        </p:nvSpPr>
        <p:spPr bwMode="auto">
          <a:xfrm>
            <a:off x="214313" y="6237288"/>
            <a:ext cx="8643937" cy="334962"/>
          </a:xfrm>
          <a:prstGeom prst="rect">
            <a:avLst/>
          </a:prstGeom>
          <a:solidFill>
            <a:schemeClr val="accent1"/>
          </a:solidFill>
          <a:ln w="9525">
            <a:solidFill>
              <a:schemeClr val="tx1"/>
            </a:solidFill>
            <a:miter lim="800000"/>
            <a:headEnd/>
            <a:tailEnd/>
          </a:ln>
          <a:effectLst>
            <a:outerShdw blurRad="50800" dist="38100" dir="16200000" rotWithShape="0">
              <a:prstClr val="black">
                <a:alpha val="40000"/>
              </a:prstClr>
            </a:outerShdw>
          </a:effectLst>
        </p:spPr>
        <p:txBody>
          <a:bodyPr wrap="none" anchor="ctr"/>
          <a:lstStyle/>
          <a:p>
            <a:pPr eaLnBrk="1" fontAlgn="auto" hangingPunct="1">
              <a:spcBef>
                <a:spcPts val="0"/>
              </a:spcBef>
              <a:spcAft>
                <a:spcPts val="0"/>
              </a:spcAft>
              <a:defRPr/>
            </a:pPr>
            <a:endParaRPr lang="it-IT">
              <a:latin typeface="+mn-lt"/>
            </a:endParaRPr>
          </a:p>
        </p:txBody>
      </p:sp>
      <p:sp>
        <p:nvSpPr>
          <p:cNvPr id="3075" name="Rectangle 5">
            <a:extLst>
              <a:ext uri="{FF2B5EF4-FFF2-40B4-BE49-F238E27FC236}">
                <a16:creationId xmlns:a16="http://schemas.microsoft.com/office/drawing/2014/main" id="{A44EF03C-8A15-BC41-AF12-1EA65F83BF16}"/>
              </a:ext>
            </a:extLst>
          </p:cNvPr>
          <p:cNvSpPr>
            <a:spLocks noChangeArrowheads="1"/>
          </p:cNvSpPr>
          <p:nvPr/>
        </p:nvSpPr>
        <p:spPr bwMode="auto">
          <a:xfrm>
            <a:off x="214313" y="260350"/>
            <a:ext cx="8750300" cy="311150"/>
          </a:xfrm>
          <a:prstGeom prst="rect">
            <a:avLst/>
          </a:prstGeom>
          <a:solidFill>
            <a:schemeClr val="accent1"/>
          </a:solidFill>
          <a:ln w="9525">
            <a:solidFill>
              <a:schemeClr val="tx1"/>
            </a:solidFill>
            <a:miter lim="800000"/>
            <a:headEnd/>
            <a:tailEnd/>
          </a:ln>
          <a:effectLst>
            <a:outerShdw blurRad="50800" dist="38100" dir="5400000" algn="t" rotWithShape="0">
              <a:prstClr val="black">
                <a:alpha val="40000"/>
              </a:prstClr>
            </a:outerShdw>
          </a:effectLst>
        </p:spPr>
        <p:txBody>
          <a:bodyPr wrap="none" anchor="ctr"/>
          <a:lstStyle/>
          <a:p>
            <a:pPr eaLnBrk="1" fontAlgn="auto" hangingPunct="1">
              <a:spcBef>
                <a:spcPts val="0"/>
              </a:spcBef>
              <a:spcAft>
                <a:spcPts val="0"/>
              </a:spcAft>
              <a:defRPr/>
            </a:pPr>
            <a:endParaRPr lang="it-IT">
              <a:latin typeface="+mn-lt"/>
            </a:endParaRPr>
          </a:p>
        </p:txBody>
      </p:sp>
      <p:sp>
        <p:nvSpPr>
          <p:cNvPr id="81922" name="Rectangle 2">
            <a:extLst>
              <a:ext uri="{FF2B5EF4-FFF2-40B4-BE49-F238E27FC236}">
                <a16:creationId xmlns:a16="http://schemas.microsoft.com/office/drawing/2014/main" id="{AAE96AA4-D754-6246-93C8-ABFC0186028B}"/>
              </a:ext>
            </a:extLst>
          </p:cNvPr>
          <p:cNvSpPr>
            <a:spLocks noChangeArrowheads="1"/>
          </p:cNvSpPr>
          <p:nvPr/>
        </p:nvSpPr>
        <p:spPr bwMode="auto">
          <a:xfrm>
            <a:off x="684213" y="1285875"/>
            <a:ext cx="7773987" cy="4214813"/>
          </a:xfrm>
          <a:custGeom>
            <a:avLst/>
            <a:gdLst>
              <a:gd name="connsiteX0" fmla="*/ 0 w 7773987"/>
              <a:gd name="connsiteY0" fmla="*/ 0 h 4214813"/>
              <a:gd name="connsiteX1" fmla="*/ 520259 w 7773987"/>
              <a:gd name="connsiteY1" fmla="*/ 0 h 4214813"/>
              <a:gd name="connsiteX2" fmla="*/ 885039 w 7773987"/>
              <a:gd name="connsiteY2" fmla="*/ 0 h 4214813"/>
              <a:gd name="connsiteX3" fmla="*/ 1638517 w 7773987"/>
              <a:gd name="connsiteY3" fmla="*/ 0 h 4214813"/>
              <a:gd name="connsiteX4" fmla="*/ 2158776 w 7773987"/>
              <a:gd name="connsiteY4" fmla="*/ 0 h 4214813"/>
              <a:gd name="connsiteX5" fmla="*/ 2679036 w 7773987"/>
              <a:gd name="connsiteY5" fmla="*/ 0 h 4214813"/>
              <a:gd name="connsiteX6" fmla="*/ 3432514 w 7773987"/>
              <a:gd name="connsiteY6" fmla="*/ 0 h 4214813"/>
              <a:gd name="connsiteX7" fmla="*/ 3875034 w 7773987"/>
              <a:gd name="connsiteY7" fmla="*/ 0 h 4214813"/>
              <a:gd name="connsiteX8" fmla="*/ 4628512 w 7773987"/>
              <a:gd name="connsiteY8" fmla="*/ 0 h 4214813"/>
              <a:gd name="connsiteX9" fmla="*/ 5381991 w 7773987"/>
              <a:gd name="connsiteY9" fmla="*/ 0 h 4214813"/>
              <a:gd name="connsiteX10" fmla="*/ 5979990 w 7773987"/>
              <a:gd name="connsiteY10" fmla="*/ 0 h 4214813"/>
              <a:gd name="connsiteX11" fmla="*/ 6733469 w 7773987"/>
              <a:gd name="connsiteY11" fmla="*/ 0 h 4214813"/>
              <a:gd name="connsiteX12" fmla="*/ 7253728 w 7773987"/>
              <a:gd name="connsiteY12" fmla="*/ 0 h 4214813"/>
              <a:gd name="connsiteX13" fmla="*/ 7773987 w 7773987"/>
              <a:gd name="connsiteY13" fmla="*/ 0 h 4214813"/>
              <a:gd name="connsiteX14" fmla="*/ 7773987 w 7773987"/>
              <a:gd name="connsiteY14" fmla="*/ 569000 h 4214813"/>
              <a:gd name="connsiteX15" fmla="*/ 7773987 w 7773987"/>
              <a:gd name="connsiteY15" fmla="*/ 1095851 h 4214813"/>
              <a:gd name="connsiteX16" fmla="*/ 7773987 w 7773987"/>
              <a:gd name="connsiteY16" fmla="*/ 1622703 h 4214813"/>
              <a:gd name="connsiteX17" fmla="*/ 7773987 w 7773987"/>
              <a:gd name="connsiteY17" fmla="*/ 2191703 h 4214813"/>
              <a:gd name="connsiteX18" fmla="*/ 7773987 w 7773987"/>
              <a:gd name="connsiteY18" fmla="*/ 2760703 h 4214813"/>
              <a:gd name="connsiteX19" fmla="*/ 7773987 w 7773987"/>
              <a:gd name="connsiteY19" fmla="*/ 3329702 h 4214813"/>
              <a:gd name="connsiteX20" fmla="*/ 7773987 w 7773987"/>
              <a:gd name="connsiteY20" fmla="*/ 3730110 h 4214813"/>
              <a:gd name="connsiteX21" fmla="*/ 7773987 w 7773987"/>
              <a:gd name="connsiteY21" fmla="*/ 4214813 h 4214813"/>
              <a:gd name="connsiteX22" fmla="*/ 7098248 w 7773987"/>
              <a:gd name="connsiteY22" fmla="*/ 4214813 h 4214813"/>
              <a:gd name="connsiteX23" fmla="*/ 6655729 w 7773987"/>
              <a:gd name="connsiteY23" fmla="*/ 4214813 h 4214813"/>
              <a:gd name="connsiteX24" fmla="*/ 6057730 w 7773987"/>
              <a:gd name="connsiteY24" fmla="*/ 4214813 h 4214813"/>
              <a:gd name="connsiteX25" fmla="*/ 5692950 w 7773987"/>
              <a:gd name="connsiteY25" fmla="*/ 4214813 h 4214813"/>
              <a:gd name="connsiteX26" fmla="*/ 5328171 w 7773987"/>
              <a:gd name="connsiteY26" fmla="*/ 4214813 h 4214813"/>
              <a:gd name="connsiteX27" fmla="*/ 4730172 w 7773987"/>
              <a:gd name="connsiteY27" fmla="*/ 4214813 h 4214813"/>
              <a:gd name="connsiteX28" fmla="*/ 4287653 w 7773987"/>
              <a:gd name="connsiteY28" fmla="*/ 4214813 h 4214813"/>
              <a:gd name="connsiteX29" fmla="*/ 3611914 w 7773987"/>
              <a:gd name="connsiteY29" fmla="*/ 4214813 h 4214813"/>
              <a:gd name="connsiteX30" fmla="*/ 3169395 w 7773987"/>
              <a:gd name="connsiteY30" fmla="*/ 4214813 h 4214813"/>
              <a:gd name="connsiteX31" fmla="*/ 2493656 w 7773987"/>
              <a:gd name="connsiteY31" fmla="*/ 4214813 h 4214813"/>
              <a:gd name="connsiteX32" fmla="*/ 2128876 w 7773987"/>
              <a:gd name="connsiteY32" fmla="*/ 4214813 h 4214813"/>
              <a:gd name="connsiteX33" fmla="*/ 1453138 w 7773987"/>
              <a:gd name="connsiteY33" fmla="*/ 4214813 h 4214813"/>
              <a:gd name="connsiteX34" fmla="*/ 1010618 w 7773987"/>
              <a:gd name="connsiteY34" fmla="*/ 4214813 h 4214813"/>
              <a:gd name="connsiteX35" fmla="*/ 645839 w 7773987"/>
              <a:gd name="connsiteY35" fmla="*/ 4214813 h 4214813"/>
              <a:gd name="connsiteX36" fmla="*/ 0 w 7773987"/>
              <a:gd name="connsiteY36" fmla="*/ 4214813 h 4214813"/>
              <a:gd name="connsiteX37" fmla="*/ 0 w 7773987"/>
              <a:gd name="connsiteY37" fmla="*/ 3645813 h 4214813"/>
              <a:gd name="connsiteX38" fmla="*/ 0 w 7773987"/>
              <a:gd name="connsiteY38" fmla="*/ 3203258 h 4214813"/>
              <a:gd name="connsiteX39" fmla="*/ 0 w 7773987"/>
              <a:gd name="connsiteY39" fmla="*/ 2802851 h 4214813"/>
              <a:gd name="connsiteX40" fmla="*/ 0 w 7773987"/>
              <a:gd name="connsiteY40" fmla="*/ 2402443 h 4214813"/>
              <a:gd name="connsiteX41" fmla="*/ 0 w 7773987"/>
              <a:gd name="connsiteY41" fmla="*/ 1833444 h 4214813"/>
              <a:gd name="connsiteX42" fmla="*/ 0 w 7773987"/>
              <a:gd name="connsiteY42" fmla="*/ 1433036 h 4214813"/>
              <a:gd name="connsiteX43" fmla="*/ 0 w 7773987"/>
              <a:gd name="connsiteY43" fmla="*/ 906185 h 4214813"/>
              <a:gd name="connsiteX44" fmla="*/ 0 w 7773987"/>
              <a:gd name="connsiteY44" fmla="*/ 463629 h 4214813"/>
              <a:gd name="connsiteX45" fmla="*/ 0 w 7773987"/>
              <a:gd name="connsiteY45" fmla="*/ 0 h 421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7773987" h="4214813" extrusionOk="0">
                <a:moveTo>
                  <a:pt x="0" y="0"/>
                </a:moveTo>
                <a:cubicBezTo>
                  <a:pt x="159569" y="-60667"/>
                  <a:pt x="382180" y="5063"/>
                  <a:pt x="520259" y="0"/>
                </a:cubicBezTo>
                <a:cubicBezTo>
                  <a:pt x="658338" y="-5063"/>
                  <a:pt x="811312" y="23292"/>
                  <a:pt x="885039" y="0"/>
                </a:cubicBezTo>
                <a:cubicBezTo>
                  <a:pt x="958766" y="-23292"/>
                  <a:pt x="1430546" y="59805"/>
                  <a:pt x="1638517" y="0"/>
                </a:cubicBezTo>
                <a:cubicBezTo>
                  <a:pt x="1846488" y="-59805"/>
                  <a:pt x="1969765" y="14098"/>
                  <a:pt x="2158776" y="0"/>
                </a:cubicBezTo>
                <a:cubicBezTo>
                  <a:pt x="2347787" y="-14098"/>
                  <a:pt x="2571529" y="12553"/>
                  <a:pt x="2679036" y="0"/>
                </a:cubicBezTo>
                <a:cubicBezTo>
                  <a:pt x="2786543" y="-12553"/>
                  <a:pt x="3249581" y="21909"/>
                  <a:pt x="3432514" y="0"/>
                </a:cubicBezTo>
                <a:cubicBezTo>
                  <a:pt x="3615447" y="-21909"/>
                  <a:pt x="3662088" y="29067"/>
                  <a:pt x="3875034" y="0"/>
                </a:cubicBezTo>
                <a:cubicBezTo>
                  <a:pt x="4087980" y="-29067"/>
                  <a:pt x="4256610" y="26279"/>
                  <a:pt x="4628512" y="0"/>
                </a:cubicBezTo>
                <a:cubicBezTo>
                  <a:pt x="5000414" y="-26279"/>
                  <a:pt x="5196687" y="67058"/>
                  <a:pt x="5381991" y="0"/>
                </a:cubicBezTo>
                <a:cubicBezTo>
                  <a:pt x="5567295" y="-67058"/>
                  <a:pt x="5762710" y="64060"/>
                  <a:pt x="5979990" y="0"/>
                </a:cubicBezTo>
                <a:cubicBezTo>
                  <a:pt x="6197270" y="-64060"/>
                  <a:pt x="6404651" y="71428"/>
                  <a:pt x="6733469" y="0"/>
                </a:cubicBezTo>
                <a:cubicBezTo>
                  <a:pt x="7062287" y="-71428"/>
                  <a:pt x="7036850" y="53164"/>
                  <a:pt x="7253728" y="0"/>
                </a:cubicBezTo>
                <a:cubicBezTo>
                  <a:pt x="7470606" y="-53164"/>
                  <a:pt x="7646605" y="58993"/>
                  <a:pt x="7773987" y="0"/>
                </a:cubicBezTo>
                <a:cubicBezTo>
                  <a:pt x="7820802" y="196003"/>
                  <a:pt x="7706068" y="439227"/>
                  <a:pt x="7773987" y="569000"/>
                </a:cubicBezTo>
                <a:cubicBezTo>
                  <a:pt x="7841906" y="698773"/>
                  <a:pt x="7750487" y="866038"/>
                  <a:pt x="7773987" y="1095851"/>
                </a:cubicBezTo>
                <a:cubicBezTo>
                  <a:pt x="7797487" y="1325664"/>
                  <a:pt x="7744206" y="1457707"/>
                  <a:pt x="7773987" y="1622703"/>
                </a:cubicBezTo>
                <a:cubicBezTo>
                  <a:pt x="7803768" y="1787699"/>
                  <a:pt x="7749058" y="2077289"/>
                  <a:pt x="7773987" y="2191703"/>
                </a:cubicBezTo>
                <a:cubicBezTo>
                  <a:pt x="7798916" y="2306117"/>
                  <a:pt x="7727598" y="2633834"/>
                  <a:pt x="7773987" y="2760703"/>
                </a:cubicBezTo>
                <a:cubicBezTo>
                  <a:pt x="7820376" y="2887572"/>
                  <a:pt x="7754409" y="3129796"/>
                  <a:pt x="7773987" y="3329702"/>
                </a:cubicBezTo>
                <a:cubicBezTo>
                  <a:pt x="7793565" y="3529608"/>
                  <a:pt x="7749791" y="3571039"/>
                  <a:pt x="7773987" y="3730110"/>
                </a:cubicBezTo>
                <a:cubicBezTo>
                  <a:pt x="7798183" y="3889181"/>
                  <a:pt x="7771036" y="4061285"/>
                  <a:pt x="7773987" y="4214813"/>
                </a:cubicBezTo>
                <a:cubicBezTo>
                  <a:pt x="7492814" y="4281579"/>
                  <a:pt x="7421023" y="4161878"/>
                  <a:pt x="7098248" y="4214813"/>
                </a:cubicBezTo>
                <a:cubicBezTo>
                  <a:pt x="6775473" y="4267748"/>
                  <a:pt x="6872369" y="4199672"/>
                  <a:pt x="6655729" y="4214813"/>
                </a:cubicBezTo>
                <a:cubicBezTo>
                  <a:pt x="6439089" y="4229954"/>
                  <a:pt x="6248898" y="4191836"/>
                  <a:pt x="6057730" y="4214813"/>
                </a:cubicBezTo>
                <a:cubicBezTo>
                  <a:pt x="5866562" y="4237790"/>
                  <a:pt x="5812608" y="4211861"/>
                  <a:pt x="5692950" y="4214813"/>
                </a:cubicBezTo>
                <a:cubicBezTo>
                  <a:pt x="5573292" y="4217765"/>
                  <a:pt x="5441064" y="4206977"/>
                  <a:pt x="5328171" y="4214813"/>
                </a:cubicBezTo>
                <a:cubicBezTo>
                  <a:pt x="5215278" y="4222649"/>
                  <a:pt x="4964575" y="4153269"/>
                  <a:pt x="4730172" y="4214813"/>
                </a:cubicBezTo>
                <a:cubicBezTo>
                  <a:pt x="4495769" y="4276357"/>
                  <a:pt x="4446913" y="4161979"/>
                  <a:pt x="4287653" y="4214813"/>
                </a:cubicBezTo>
                <a:cubicBezTo>
                  <a:pt x="4128393" y="4267647"/>
                  <a:pt x="3925738" y="4178425"/>
                  <a:pt x="3611914" y="4214813"/>
                </a:cubicBezTo>
                <a:cubicBezTo>
                  <a:pt x="3298090" y="4251201"/>
                  <a:pt x="3385801" y="4174435"/>
                  <a:pt x="3169395" y="4214813"/>
                </a:cubicBezTo>
                <a:cubicBezTo>
                  <a:pt x="2952989" y="4255191"/>
                  <a:pt x="2642107" y="4186417"/>
                  <a:pt x="2493656" y="4214813"/>
                </a:cubicBezTo>
                <a:cubicBezTo>
                  <a:pt x="2345205" y="4243209"/>
                  <a:pt x="2253985" y="4206129"/>
                  <a:pt x="2128876" y="4214813"/>
                </a:cubicBezTo>
                <a:cubicBezTo>
                  <a:pt x="2003767" y="4223497"/>
                  <a:pt x="1693671" y="4163978"/>
                  <a:pt x="1453138" y="4214813"/>
                </a:cubicBezTo>
                <a:cubicBezTo>
                  <a:pt x="1212605" y="4265648"/>
                  <a:pt x="1191503" y="4181858"/>
                  <a:pt x="1010618" y="4214813"/>
                </a:cubicBezTo>
                <a:cubicBezTo>
                  <a:pt x="829733" y="4247768"/>
                  <a:pt x="720205" y="4197219"/>
                  <a:pt x="645839" y="4214813"/>
                </a:cubicBezTo>
                <a:cubicBezTo>
                  <a:pt x="571473" y="4232407"/>
                  <a:pt x="309836" y="4169393"/>
                  <a:pt x="0" y="4214813"/>
                </a:cubicBezTo>
                <a:cubicBezTo>
                  <a:pt x="-919" y="3977829"/>
                  <a:pt x="43936" y="3896590"/>
                  <a:pt x="0" y="3645813"/>
                </a:cubicBezTo>
                <a:cubicBezTo>
                  <a:pt x="-43936" y="3395036"/>
                  <a:pt x="8963" y="3292986"/>
                  <a:pt x="0" y="3203258"/>
                </a:cubicBezTo>
                <a:cubicBezTo>
                  <a:pt x="-8963" y="3113531"/>
                  <a:pt x="20594" y="2894403"/>
                  <a:pt x="0" y="2802851"/>
                </a:cubicBezTo>
                <a:cubicBezTo>
                  <a:pt x="-20594" y="2711299"/>
                  <a:pt x="17370" y="2599124"/>
                  <a:pt x="0" y="2402443"/>
                </a:cubicBezTo>
                <a:cubicBezTo>
                  <a:pt x="-17370" y="2205762"/>
                  <a:pt x="56255" y="1980144"/>
                  <a:pt x="0" y="1833444"/>
                </a:cubicBezTo>
                <a:cubicBezTo>
                  <a:pt x="-56255" y="1686744"/>
                  <a:pt x="19860" y="1521389"/>
                  <a:pt x="0" y="1433036"/>
                </a:cubicBezTo>
                <a:cubicBezTo>
                  <a:pt x="-19860" y="1344683"/>
                  <a:pt x="54050" y="1158185"/>
                  <a:pt x="0" y="906185"/>
                </a:cubicBezTo>
                <a:cubicBezTo>
                  <a:pt x="-54050" y="654185"/>
                  <a:pt x="50392" y="610122"/>
                  <a:pt x="0" y="463629"/>
                </a:cubicBezTo>
                <a:cubicBezTo>
                  <a:pt x="-50392" y="317136"/>
                  <a:pt x="19802" y="219302"/>
                  <a:pt x="0" y="0"/>
                </a:cubicBezTo>
                <a:close/>
              </a:path>
            </a:pathLst>
          </a:custGeom>
          <a:noFill/>
          <a:ln w="76200" cmpd="tri">
            <a:solidFill>
              <a:srgbClr val="0070C0"/>
            </a:solidFill>
            <a:miter lim="800000"/>
            <a:headEnd/>
            <a:tailEnd/>
            <a:extLst>
              <a:ext uri="{C807C97D-BFC1-408E-A445-0C87EB9F89A2}">
                <ask:lineSketchStyleProps xmlns:ask="http://schemas.microsoft.com/office/drawing/2018/sketchyshapes" sd="1219033472">
                  <a:prstGeom prst="rect">
                    <a:avLst/>
                  </a:prstGeom>
                  <ask:type>
                    <ask:lineSketchScribble/>
                  </ask:type>
                </ask:lineSketchStyleProps>
              </a:ext>
            </a:extLst>
          </a:ln>
        </p:spPr>
        <p:txBody>
          <a:bodyPr anchor="ctr"/>
          <a:lstStyle/>
          <a:p>
            <a:pPr algn="ctr" eaLnBrk="1" fontAlgn="auto" hangingPunct="1">
              <a:spcBef>
                <a:spcPts val="0"/>
              </a:spcBef>
              <a:spcAft>
                <a:spcPts val="0"/>
              </a:spcAft>
              <a:defRPr/>
            </a:pPr>
            <a:r>
              <a:rPr lang="it-IT" sz="4400" b="1" dirty="0">
                <a:solidFill>
                  <a:srgbClr val="002060"/>
                </a:solidFill>
                <a:effectLst>
                  <a:outerShdw blurRad="38100" dist="38100" dir="2700000" algn="tl">
                    <a:srgbClr val="000000">
                      <a:alpha val="43137"/>
                    </a:srgbClr>
                  </a:outerShdw>
                </a:effectLst>
                <a:latin typeface="Book Antiqua" pitchFamily="18" charset="0"/>
              </a:rPr>
              <a:t>IL CONCETTO </a:t>
            </a:r>
            <a:r>
              <a:rPr lang="it-IT" sz="4400" b="1" dirty="0" err="1">
                <a:solidFill>
                  <a:srgbClr val="002060"/>
                </a:solidFill>
                <a:effectLst>
                  <a:outerShdw blurRad="38100" dist="38100" dir="2700000" algn="tl">
                    <a:srgbClr val="000000">
                      <a:alpha val="43137"/>
                    </a:srgbClr>
                  </a:outerShdw>
                </a:effectLst>
                <a:latin typeface="Book Antiqua" pitchFamily="18" charset="0"/>
              </a:rPr>
              <a:t>DI</a:t>
            </a:r>
            <a:r>
              <a:rPr lang="it-IT" sz="4400" b="1" dirty="0">
                <a:solidFill>
                  <a:srgbClr val="002060"/>
                </a:solidFill>
                <a:effectLst>
                  <a:outerShdw blurRad="38100" dist="38100" dir="2700000" algn="tl">
                    <a:srgbClr val="000000">
                      <a:alpha val="43137"/>
                    </a:srgbClr>
                  </a:outerShdw>
                </a:effectLst>
                <a:latin typeface="Book Antiqua" pitchFamily="18" charset="0"/>
              </a:rPr>
              <a:t> AZIENDA PER SIDREA</a:t>
            </a:r>
            <a:endParaRPr lang="it-IT" sz="3000" b="1" i="1" dirty="0">
              <a:solidFill>
                <a:srgbClr val="002060"/>
              </a:solidFill>
              <a:effectLst>
                <a:outerShdw blurRad="38100" dist="38100" dir="2700000" algn="tl">
                  <a:srgbClr val="000000">
                    <a:alpha val="43137"/>
                  </a:srgbClr>
                </a:outerShdw>
              </a:effectLst>
              <a:latin typeface="Book Antiqua" pitchFamily="18" charset="0"/>
            </a:endParaRPr>
          </a:p>
        </p:txBody>
      </p:sp>
      <p:sp>
        <p:nvSpPr>
          <p:cNvPr id="22533" name="Segnaposto numero diapositiva 4">
            <a:extLst>
              <a:ext uri="{FF2B5EF4-FFF2-40B4-BE49-F238E27FC236}">
                <a16:creationId xmlns:a16="http://schemas.microsoft.com/office/drawing/2014/main" id="{C7475D1B-F845-4B44-857E-1FC9D148D60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FC54241-CB67-7E41-A0D7-F0D9C41FCB4D}" type="slidenum">
              <a:rPr lang="it-IT" altLang="en-US" sz="1200" smtClean="0">
                <a:solidFill>
                  <a:srgbClr val="898989"/>
                </a:solidFill>
              </a:rPr>
              <a:pPr>
                <a:spcBef>
                  <a:spcPct val="0"/>
                </a:spcBef>
                <a:buFontTx/>
                <a:buNone/>
              </a:pPr>
              <a:t>18</a:t>
            </a:fld>
            <a:endParaRPr lang="it-IT" altLang="en-US" sz="1200">
              <a:solidFill>
                <a:srgbClr val="898989"/>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asellaDiTesto 1">
            <a:extLst>
              <a:ext uri="{FF2B5EF4-FFF2-40B4-BE49-F238E27FC236}">
                <a16:creationId xmlns:a16="http://schemas.microsoft.com/office/drawing/2014/main" id="{49CC3EFC-63C3-BC43-9E36-D7464D5D5172}"/>
              </a:ext>
            </a:extLst>
          </p:cNvPr>
          <p:cNvSpPr txBox="1">
            <a:spLocks noChangeArrowheads="1"/>
          </p:cNvSpPr>
          <p:nvPr/>
        </p:nvSpPr>
        <p:spPr bwMode="auto">
          <a:xfrm>
            <a:off x="287524" y="908720"/>
            <a:ext cx="8568952" cy="4955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it-IT" altLang="en-US" sz="2000" dirty="0">
                <a:latin typeface="Book Antiqua" panose="02040602050305030304" pitchFamily="18" charset="0"/>
              </a:rPr>
              <a:t>La prima linea guida è così formulata: </a:t>
            </a:r>
          </a:p>
          <a:p>
            <a:pPr algn="ctr" eaLnBrk="1" hangingPunct="1">
              <a:spcBef>
                <a:spcPct val="0"/>
              </a:spcBef>
              <a:buFontTx/>
              <a:buNone/>
            </a:pPr>
            <a:r>
              <a:rPr lang="it-IT" altLang="en-US" sz="2000" i="1" dirty="0">
                <a:latin typeface="Book Antiqua" panose="02040602050305030304" pitchFamily="18" charset="0"/>
              </a:rPr>
              <a:t>’</a:t>
            </a:r>
            <a:r>
              <a:rPr lang="it-IT" altLang="en-US" sz="2000" i="1" dirty="0">
                <a:solidFill>
                  <a:schemeClr val="tx2">
                    <a:lumMod val="75000"/>
                  </a:schemeClr>
                </a:solidFill>
                <a:latin typeface="Book Antiqua" panose="02040602050305030304" pitchFamily="18" charset="0"/>
              </a:rPr>
              <a:t>’L’azienda – quali che siano le finalità che la orientano, le attività svolte e le condizioni di contesto – deve intendersi sempre e comunque come “un fatto di produzione</a:t>
            </a:r>
            <a:r>
              <a:rPr lang="it-IT" altLang="en-US" sz="2000" i="1" dirty="0">
                <a:latin typeface="Book Antiqua" panose="02040602050305030304" pitchFamily="18" charset="0"/>
              </a:rPr>
              <a:t>”</a:t>
            </a:r>
            <a:endParaRPr lang="it-IT" altLang="en-US" sz="2000" dirty="0">
              <a:latin typeface="Book Antiqua" panose="02040602050305030304" pitchFamily="18" charset="0"/>
            </a:endParaRPr>
          </a:p>
          <a:p>
            <a:pPr algn="just" eaLnBrk="1" hangingPunct="1">
              <a:spcBef>
                <a:spcPct val="0"/>
              </a:spcBef>
              <a:buFontTx/>
              <a:buNone/>
            </a:pPr>
            <a:endParaRPr lang="it-IT" altLang="en-US" sz="2400" dirty="0">
              <a:latin typeface="Book Antiqua" panose="02040602050305030304" pitchFamily="18" charset="0"/>
            </a:endParaRPr>
          </a:p>
          <a:p>
            <a:pPr algn="just" eaLnBrk="1" hangingPunct="1">
              <a:spcBef>
                <a:spcPct val="0"/>
              </a:spcBef>
              <a:buFontTx/>
              <a:buNone/>
            </a:pPr>
            <a:r>
              <a:rPr lang="it-IT" altLang="en-US" sz="2000" dirty="0">
                <a:latin typeface="Book Antiqua" panose="02040602050305030304" pitchFamily="18" charset="0"/>
              </a:rPr>
              <a:t>Tutte le aziende – siano esse imprese o amministrazioni pubbliche o aziende non profit – hanno la loro ragione d’essere nello svolgimento di una funzione di produzione al servizio di dati bisogni e sono dunque “strutture per produrre” beni o servizi per dati “clienti”. </a:t>
            </a:r>
          </a:p>
          <a:p>
            <a:pPr algn="just" eaLnBrk="1" hangingPunct="1">
              <a:spcBef>
                <a:spcPct val="0"/>
              </a:spcBef>
              <a:buFontTx/>
              <a:buNone/>
            </a:pPr>
            <a:endParaRPr lang="it-IT" altLang="en-US" sz="2000" dirty="0">
              <a:latin typeface="Book Antiqua" panose="02040602050305030304" pitchFamily="18" charset="0"/>
            </a:endParaRPr>
          </a:p>
          <a:p>
            <a:pPr algn="just" eaLnBrk="1" hangingPunct="1">
              <a:spcBef>
                <a:spcPct val="0"/>
              </a:spcBef>
              <a:buFontTx/>
              <a:buNone/>
            </a:pPr>
            <a:endParaRPr lang="it-IT" altLang="en-US" sz="2000" dirty="0">
              <a:latin typeface="Book Antiqua" panose="02040602050305030304" pitchFamily="18" charset="0"/>
            </a:endParaRPr>
          </a:p>
          <a:p>
            <a:pPr algn="just" eaLnBrk="1" hangingPunct="1">
              <a:spcBef>
                <a:spcPct val="0"/>
              </a:spcBef>
              <a:buFontTx/>
              <a:buNone/>
            </a:pPr>
            <a:r>
              <a:rPr lang="it-IT" altLang="en-US" sz="2000" dirty="0">
                <a:latin typeface="Book Antiqua" panose="02040602050305030304" pitchFamily="18" charset="0"/>
              </a:rPr>
              <a:t>Tutte devono scegliere cosa produrre, per chi, in che modo, in vista di quali obbiettivi, con quale logica atta a garantire un equilibrio economico-finanziario sostenibile. </a:t>
            </a:r>
          </a:p>
          <a:p>
            <a:pPr algn="just" eaLnBrk="1" hangingPunct="1">
              <a:spcBef>
                <a:spcPct val="0"/>
              </a:spcBef>
              <a:buFontTx/>
              <a:buNone/>
            </a:pPr>
            <a:endParaRPr lang="it-IT" altLang="en-US" sz="2000" b="1" dirty="0">
              <a:latin typeface="Book Antiqua" panose="02040602050305030304" pitchFamily="18" charset="0"/>
            </a:endParaRPr>
          </a:p>
        </p:txBody>
      </p:sp>
      <p:sp>
        <p:nvSpPr>
          <p:cNvPr id="23555" name="Segnaposto numero diapositiva 2">
            <a:extLst>
              <a:ext uri="{FF2B5EF4-FFF2-40B4-BE49-F238E27FC236}">
                <a16:creationId xmlns:a16="http://schemas.microsoft.com/office/drawing/2014/main" id="{1693FE97-AE58-4441-8B69-3B87169006E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38B62F5-D5E2-4A4B-8C84-61AB5CC8F56E}" type="slidenum">
              <a:rPr lang="it-IT" altLang="en-US" sz="1200" smtClean="0">
                <a:solidFill>
                  <a:srgbClr val="898989"/>
                </a:solidFill>
              </a:rPr>
              <a:pPr>
                <a:spcBef>
                  <a:spcPct val="0"/>
                </a:spcBef>
                <a:buFontTx/>
                <a:buNone/>
              </a:pPr>
              <a:t>19</a:t>
            </a:fld>
            <a:endParaRPr lang="it-IT" altLang="en-US" sz="1200">
              <a:solidFill>
                <a:srgbClr val="898989"/>
              </a:solidFill>
            </a:endParaRPr>
          </a:p>
        </p:txBody>
      </p:sp>
      <p:sp>
        <p:nvSpPr>
          <p:cNvPr id="4" name="Rettangolo 3">
            <a:extLst>
              <a:ext uri="{FF2B5EF4-FFF2-40B4-BE49-F238E27FC236}">
                <a16:creationId xmlns:a16="http://schemas.microsoft.com/office/drawing/2014/main" id="{2FD61A72-252F-074E-8ACF-BF30389667D5}"/>
              </a:ext>
            </a:extLst>
          </p:cNvPr>
          <p:cNvSpPr/>
          <p:nvPr/>
        </p:nvSpPr>
        <p:spPr>
          <a:xfrm>
            <a:off x="323528" y="191536"/>
            <a:ext cx="8363272" cy="523220"/>
          </a:xfrm>
          <a:prstGeom prst="rect">
            <a:avLst/>
          </a:prstGeom>
        </p:spPr>
        <p:txBody>
          <a:bodyPr wrap="square">
            <a:spAutoFit/>
          </a:bodyPr>
          <a:lstStyle/>
          <a:p>
            <a:pPr algn="ctr" eaLnBrk="1" hangingPunct="1">
              <a:defRPr/>
            </a:pPr>
            <a:r>
              <a:rPr lang="it-IT" altLang="en-US" sz="2800" b="1" i="1" dirty="0">
                <a:latin typeface="Book Antiqua" panose="02040602050305030304" pitchFamily="18" charset="0"/>
              </a:rPr>
              <a:t>L’azienda, “un fatto di produzione”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asellaDiTesto 1">
            <a:extLst>
              <a:ext uri="{FF2B5EF4-FFF2-40B4-BE49-F238E27FC236}">
                <a16:creationId xmlns:a16="http://schemas.microsoft.com/office/drawing/2014/main" id="{49CC3EFC-63C3-BC43-9E36-D7464D5D5172}"/>
              </a:ext>
            </a:extLst>
          </p:cNvPr>
          <p:cNvSpPr txBox="1">
            <a:spLocks noChangeArrowheads="1"/>
          </p:cNvSpPr>
          <p:nvPr/>
        </p:nvSpPr>
        <p:spPr bwMode="auto">
          <a:xfrm>
            <a:off x="287524" y="714756"/>
            <a:ext cx="8568952" cy="581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None/>
            </a:pPr>
            <a:r>
              <a:rPr lang="it-IT" altLang="en-US" sz="2000" b="1" dirty="0">
                <a:latin typeface="Book Antiqua" panose="02040602050305030304" pitchFamily="18" charset="0"/>
              </a:rPr>
              <a:t>Tutte sono chiamate a “creare ricchezza/valore economico”, ossia a produrre un output avente un “valore” maggiore del costo degli input impiegati per produrlo, </a:t>
            </a:r>
            <a:r>
              <a:rPr lang="it-IT" altLang="en-US" sz="2000" dirty="0">
                <a:latin typeface="Book Antiqua" panose="02040602050305030304" pitchFamily="18" charset="0"/>
              </a:rPr>
              <a:t>e sono vitali nella misura in cui sono nel contempo: capaci di buone scelte di posizionamento strategico e di buona esecuzione delle stesse; disciplinate/rispettose delle regole e innovative/capaci di iniziativa; protese a ridurre i costi e a offrire più valore ai destinatari dell’output produttivo; impegnate a gestire bene il presente e ad investire oculatamente sul futuro; </a:t>
            </a:r>
            <a:r>
              <a:rPr lang="it-IT" altLang="en-US" sz="2000" b="1" dirty="0">
                <a:latin typeface="Book Antiqua" panose="02040602050305030304" pitchFamily="18" charset="0"/>
              </a:rPr>
              <a:t>capaci di inanellare soddisfazione del “cliente” e motivazione dei collaboratori, </a:t>
            </a:r>
            <a:r>
              <a:rPr lang="it-IT" altLang="en-US" sz="2000" dirty="0">
                <a:latin typeface="Book Antiqua" panose="02040602050305030304" pitchFamily="18" charset="0"/>
              </a:rPr>
              <a:t>facendo della crescita della produttività il motore dello sviluppo qualitativo e dimensionale dell’azienda.</a:t>
            </a:r>
          </a:p>
          <a:p>
            <a:pPr algn="just" eaLnBrk="1" hangingPunct="1">
              <a:spcBef>
                <a:spcPct val="0"/>
              </a:spcBef>
              <a:buFontTx/>
              <a:buNone/>
            </a:pPr>
            <a:endParaRPr lang="it-IT" altLang="en-US" sz="2000" b="1" dirty="0">
              <a:latin typeface="Book Antiqua" panose="02040602050305030304" pitchFamily="18" charset="0"/>
            </a:endParaRPr>
          </a:p>
          <a:p>
            <a:pPr algn="just" eaLnBrk="1" hangingPunct="1">
              <a:spcBef>
                <a:spcPct val="0"/>
              </a:spcBef>
              <a:buNone/>
            </a:pPr>
            <a:r>
              <a:rPr lang="it-IT" sz="2000" dirty="0">
                <a:latin typeface="Book Antiqua" pitchFamily="18" charset="0"/>
              </a:rPr>
              <a:t>La natura e la destinazione dei beni prodotti, com’è noto, possono essere le più varie. Ma che si tratti di beni divisibili o indivisibili, privati o pubblici, indirizzati allo scambio di mercato o ad atti di liberalismo o al consumo nell’ambito della stessa azienda che li produce, l’azienda si presenta sempre </a:t>
            </a:r>
            <a:r>
              <a:rPr lang="it-IT" sz="2000" b="1" dirty="0">
                <a:latin typeface="Book Antiqua" pitchFamily="18" charset="0"/>
              </a:rPr>
              <a:t>come una “struttura” che sistematicamente ne attua la produzione in vista di soddisfare certi bisogni.</a:t>
            </a:r>
            <a:endParaRPr lang="it-IT" altLang="en-US" sz="2000" b="1" dirty="0">
              <a:latin typeface="Book Antiqua" panose="02040602050305030304" pitchFamily="18" charset="0"/>
            </a:endParaRPr>
          </a:p>
        </p:txBody>
      </p:sp>
      <p:sp>
        <p:nvSpPr>
          <p:cNvPr id="23555" name="Segnaposto numero diapositiva 2">
            <a:extLst>
              <a:ext uri="{FF2B5EF4-FFF2-40B4-BE49-F238E27FC236}">
                <a16:creationId xmlns:a16="http://schemas.microsoft.com/office/drawing/2014/main" id="{1693FE97-AE58-4441-8B69-3B87169006E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38B62F5-D5E2-4A4B-8C84-61AB5CC8F56E}" type="slidenum">
              <a:rPr lang="it-IT" altLang="en-US" sz="1200" smtClean="0">
                <a:solidFill>
                  <a:srgbClr val="898989"/>
                </a:solidFill>
              </a:rPr>
              <a:pPr>
                <a:spcBef>
                  <a:spcPct val="0"/>
                </a:spcBef>
                <a:buFontTx/>
                <a:buNone/>
              </a:pPr>
              <a:t>20</a:t>
            </a:fld>
            <a:endParaRPr lang="it-IT" altLang="en-US" sz="1200">
              <a:solidFill>
                <a:srgbClr val="898989"/>
              </a:solidFill>
            </a:endParaRPr>
          </a:p>
        </p:txBody>
      </p:sp>
      <p:sp>
        <p:nvSpPr>
          <p:cNvPr id="4" name="Rettangolo 3">
            <a:extLst>
              <a:ext uri="{FF2B5EF4-FFF2-40B4-BE49-F238E27FC236}">
                <a16:creationId xmlns:a16="http://schemas.microsoft.com/office/drawing/2014/main" id="{6C2E7570-4C96-B743-BCFD-ECD9E09D52A8}"/>
              </a:ext>
            </a:extLst>
          </p:cNvPr>
          <p:cNvSpPr/>
          <p:nvPr/>
        </p:nvSpPr>
        <p:spPr>
          <a:xfrm>
            <a:off x="323528" y="191536"/>
            <a:ext cx="8363272" cy="523220"/>
          </a:xfrm>
          <a:prstGeom prst="rect">
            <a:avLst/>
          </a:prstGeom>
        </p:spPr>
        <p:txBody>
          <a:bodyPr wrap="square">
            <a:spAutoFit/>
          </a:bodyPr>
          <a:lstStyle/>
          <a:p>
            <a:pPr algn="ctr" eaLnBrk="1" hangingPunct="1">
              <a:defRPr/>
            </a:pPr>
            <a:r>
              <a:rPr lang="it-IT" altLang="en-US" sz="2800" b="1" i="1" dirty="0">
                <a:latin typeface="Book Antiqua" panose="02040602050305030304" pitchFamily="18" charset="0"/>
              </a:rPr>
              <a:t>L’azienda, “un fatto di produzione” (continua)</a:t>
            </a:r>
          </a:p>
        </p:txBody>
      </p:sp>
    </p:spTree>
    <p:extLst>
      <p:ext uri="{BB962C8B-B14F-4D97-AF65-F5344CB8AC3E}">
        <p14:creationId xmlns:p14="http://schemas.microsoft.com/office/powerpoint/2010/main" val="26085003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CF83CA45-22F8-6842-BE6C-A6F3BF4FE229}"/>
              </a:ext>
            </a:extLst>
          </p:cNvPr>
          <p:cNvSpPr txBox="1"/>
          <p:nvPr/>
        </p:nvSpPr>
        <p:spPr>
          <a:xfrm>
            <a:off x="390364" y="714756"/>
            <a:ext cx="8363272" cy="5940088"/>
          </a:xfrm>
          <a:prstGeom prst="rect">
            <a:avLst/>
          </a:prstGeom>
          <a:noFill/>
        </p:spPr>
        <p:txBody>
          <a:bodyPr wrap="square">
            <a:spAutoFit/>
          </a:bodyPr>
          <a:lstStyle/>
          <a:p>
            <a:pPr algn="just" eaLnBrk="1" hangingPunct="1">
              <a:defRPr/>
            </a:pPr>
            <a:r>
              <a:rPr lang="it-IT" sz="2000" dirty="0">
                <a:latin typeface="Book Antiqua" pitchFamily="18" charset="0"/>
              </a:rPr>
              <a:t>Concepire l’azienda sempre e comunque come un “fatto di produzione” è della massima importanza sotto diversi profili. Infatti:</a:t>
            </a:r>
          </a:p>
          <a:p>
            <a:pPr marL="263525" indent="-180975" algn="just" eaLnBrk="1" hangingPunct="1">
              <a:buFontTx/>
              <a:buChar char="-"/>
              <a:defRPr/>
            </a:pPr>
            <a:r>
              <a:rPr lang="it-IT" sz="2000" dirty="0">
                <a:latin typeface="Book Antiqua" pitchFamily="18" charset="0"/>
              </a:rPr>
              <a:t>spiana la via allo sviluppo di conoscenze di management e di </a:t>
            </a:r>
            <a:r>
              <a:rPr lang="it-IT" sz="2000" dirty="0" err="1">
                <a:latin typeface="Book Antiqua" pitchFamily="18" charset="0"/>
              </a:rPr>
              <a:t>governance</a:t>
            </a:r>
            <a:r>
              <a:rPr lang="it-IT" sz="2000" dirty="0">
                <a:latin typeface="Book Antiqua" pitchFamily="18" charset="0"/>
              </a:rPr>
              <a:t> suscettibili di declinarsi nelle realtà più diverse e di arricchirsi continuamente di contributi derivanti dagli studi di questo o quel tipo di aziende;</a:t>
            </a:r>
          </a:p>
          <a:p>
            <a:pPr marL="263525" indent="-180975" algn="just" eaLnBrk="1" hangingPunct="1">
              <a:buFontTx/>
              <a:buChar char="-"/>
              <a:defRPr/>
            </a:pPr>
            <a:endParaRPr lang="it-IT" sz="2000" dirty="0">
              <a:latin typeface="Book Antiqua" pitchFamily="18" charset="0"/>
            </a:endParaRPr>
          </a:p>
          <a:p>
            <a:pPr marL="263525" indent="-180975" algn="just" eaLnBrk="1" hangingPunct="1">
              <a:buFontTx/>
              <a:buChar char="-"/>
              <a:defRPr/>
            </a:pPr>
            <a:r>
              <a:rPr lang="it-IT" sz="2000" dirty="0">
                <a:latin typeface="Book Antiqua" pitchFamily="18" charset="0"/>
              </a:rPr>
              <a:t>di conseguenza, fa dell’Economia Aziendale non già un mero “contenitore” delle discipline economico-aziendali e neppure una “cornice” fatta di nozioni definitorie degli elementi costitutivi e dei caratteri generali delle aziende; bensì una disciplina ricca di contenuti, con una sua autonomia rispetto alle discipline aziendali specialistiche e con un campo di lavoro sterminato e sfidante, costituito da problematiche di governo complessivo delle aziende appartenenti ai più diversi settori e comparti del sistema economico</a:t>
            </a:r>
          </a:p>
          <a:p>
            <a:pPr marL="82550" algn="just" eaLnBrk="1" hangingPunct="1">
              <a:defRPr/>
            </a:pPr>
            <a:endParaRPr lang="it-IT" sz="2000" dirty="0">
              <a:latin typeface="Book Antiqua" pitchFamily="18" charset="0"/>
            </a:endParaRPr>
          </a:p>
          <a:p>
            <a:pPr marL="263525" indent="-180975" algn="just" eaLnBrk="1" hangingPunct="1">
              <a:buFontTx/>
              <a:buChar char="-"/>
              <a:defRPr/>
            </a:pPr>
            <a:r>
              <a:rPr lang="it-IT" sz="2000" dirty="0">
                <a:latin typeface="Book Antiqua" pitchFamily="18" charset="0"/>
              </a:rPr>
              <a:t>è un antidoto contro i pericoli di chiusura mentale propria di chi percepisce solo le specificità di date aziende e non sa cogliere ciò che le accomuna alle altre;</a:t>
            </a:r>
          </a:p>
        </p:txBody>
      </p:sp>
      <p:sp>
        <p:nvSpPr>
          <p:cNvPr id="24579" name="Segnaposto numero diapositiva 4">
            <a:extLst>
              <a:ext uri="{FF2B5EF4-FFF2-40B4-BE49-F238E27FC236}">
                <a16:creationId xmlns:a16="http://schemas.microsoft.com/office/drawing/2014/main" id="{2D449251-6501-A64C-BE41-F4963054C7E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4458463-78BD-2E40-B9B7-2F1F47D005A5}" type="slidenum">
              <a:rPr lang="it-IT" altLang="en-US" sz="1200" smtClean="0">
                <a:solidFill>
                  <a:srgbClr val="898989"/>
                </a:solidFill>
              </a:rPr>
              <a:pPr>
                <a:spcBef>
                  <a:spcPct val="0"/>
                </a:spcBef>
                <a:buFontTx/>
                <a:buNone/>
              </a:pPr>
              <a:t>21</a:t>
            </a:fld>
            <a:endParaRPr lang="it-IT" altLang="en-US" sz="1200">
              <a:solidFill>
                <a:srgbClr val="898989"/>
              </a:solidFill>
            </a:endParaRPr>
          </a:p>
        </p:txBody>
      </p:sp>
      <p:sp>
        <p:nvSpPr>
          <p:cNvPr id="2" name="Rettangolo 1">
            <a:extLst>
              <a:ext uri="{FF2B5EF4-FFF2-40B4-BE49-F238E27FC236}">
                <a16:creationId xmlns:a16="http://schemas.microsoft.com/office/drawing/2014/main" id="{43833C31-9570-F040-8490-9857F97338BC}"/>
              </a:ext>
            </a:extLst>
          </p:cNvPr>
          <p:cNvSpPr/>
          <p:nvPr/>
        </p:nvSpPr>
        <p:spPr>
          <a:xfrm>
            <a:off x="323528" y="191536"/>
            <a:ext cx="8363272" cy="523220"/>
          </a:xfrm>
          <a:prstGeom prst="rect">
            <a:avLst/>
          </a:prstGeom>
        </p:spPr>
        <p:txBody>
          <a:bodyPr wrap="square">
            <a:spAutoFit/>
          </a:bodyPr>
          <a:lstStyle/>
          <a:p>
            <a:pPr algn="ctr" eaLnBrk="1" hangingPunct="1">
              <a:defRPr/>
            </a:pPr>
            <a:r>
              <a:rPr lang="it-IT" altLang="en-US" sz="2800" b="1" i="1" dirty="0">
                <a:latin typeface="Book Antiqua" panose="02040602050305030304" pitchFamily="18" charset="0"/>
              </a:rPr>
              <a:t>L’azienda, “un fatto di produzione” (continua)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asellaDiTesto 1">
            <a:extLst>
              <a:ext uri="{FF2B5EF4-FFF2-40B4-BE49-F238E27FC236}">
                <a16:creationId xmlns:a16="http://schemas.microsoft.com/office/drawing/2014/main" id="{5CCF64B2-B328-5143-B733-21912AF2285A}"/>
              </a:ext>
            </a:extLst>
          </p:cNvPr>
          <p:cNvSpPr txBox="1">
            <a:spLocks noChangeArrowheads="1"/>
          </p:cNvSpPr>
          <p:nvPr/>
        </p:nvSpPr>
        <p:spPr bwMode="auto">
          <a:xfrm>
            <a:off x="107504" y="714756"/>
            <a:ext cx="8435280" cy="5324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3525" indent="-1809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Char char="-"/>
            </a:pPr>
            <a:r>
              <a:rPr lang="it-IT" altLang="en-US" sz="2000" dirty="0">
                <a:latin typeface="Book Antiqua" panose="02040602050305030304" pitchFamily="18" charset="0"/>
              </a:rPr>
              <a:t>libera le capacità di innovare regole, strutture e modi di produzione, anche al di fuori dei modelli organizzativi noti, così da promuovere crescita della produttività e sviluppo, in particolare negli ambiti non coperti o scarsamente popolati da imprese efficienti (si pensi, ad esempio, ai settori della sanità, dell’istruzione, dell’amministrazione della giustizia, della conservazione e valorizzazione dei beni culturali, dello smaltimento o riciclaggio dei rifiuti e così via);</a:t>
            </a:r>
          </a:p>
          <a:p>
            <a:pPr marL="82550" indent="0" algn="just" eaLnBrk="1" hangingPunct="1">
              <a:spcBef>
                <a:spcPct val="0"/>
              </a:spcBef>
              <a:buNone/>
            </a:pPr>
            <a:endParaRPr lang="it-IT" altLang="en-US" sz="2000" dirty="0">
              <a:latin typeface="Book Antiqua" panose="02040602050305030304" pitchFamily="18" charset="0"/>
            </a:endParaRPr>
          </a:p>
          <a:p>
            <a:pPr algn="just" eaLnBrk="1" hangingPunct="1">
              <a:spcBef>
                <a:spcPct val="0"/>
              </a:spcBef>
              <a:buFontTx/>
              <a:buChar char="-"/>
            </a:pPr>
            <a:r>
              <a:rPr lang="it-IT" altLang="en-US" sz="2000" dirty="0">
                <a:latin typeface="Book Antiqua" panose="02040602050305030304" pitchFamily="18" charset="0"/>
              </a:rPr>
              <a:t>è essenziale per mettere al centro del dibattito politico e culturale del Paese – troppo spesso attardatosi in sterili polemiche tra fautori e denigratori del profitto d’impresa – il problema della qualità dell’amministrazione e direzione delle aziende, così da </a:t>
            </a:r>
            <a:r>
              <a:rPr lang="it-IT" altLang="en-US" sz="2000" b="1" dirty="0">
                <a:latin typeface="Book Antiqua" panose="02040602050305030304" pitchFamily="18" charset="0"/>
              </a:rPr>
              <a:t>promuovere e diffondere nel Paese una cultura aziendale capace di generare: </a:t>
            </a:r>
            <a:r>
              <a:rPr lang="it-IT" altLang="en-US" sz="2000" dirty="0">
                <a:latin typeface="Book Antiqua" panose="02040602050305030304" pitchFamily="18" charset="0"/>
              </a:rPr>
              <a:t>(i) attese di buona gestione, rivolte agli amministratori e manager di qualsiasi tipo di azienda; (ii) attese di buone leggi atte ad incoraggiare comportamenti responsabili e </a:t>
            </a:r>
            <a:r>
              <a:rPr lang="it-IT" altLang="en-US" sz="2000" dirty="0" err="1">
                <a:latin typeface="Book Antiqua" panose="02040602050305030304" pitchFamily="18" charset="0"/>
              </a:rPr>
              <a:t>imprenditivi</a:t>
            </a:r>
            <a:r>
              <a:rPr lang="it-IT" altLang="en-US" sz="2000" dirty="0">
                <a:latin typeface="Book Antiqua" panose="02040602050305030304" pitchFamily="18" charset="0"/>
              </a:rPr>
              <a:t> in qualsiasi ambito produttivo.</a:t>
            </a:r>
          </a:p>
        </p:txBody>
      </p:sp>
      <p:sp>
        <p:nvSpPr>
          <p:cNvPr id="25603" name="Segnaposto numero diapositiva 2">
            <a:extLst>
              <a:ext uri="{FF2B5EF4-FFF2-40B4-BE49-F238E27FC236}">
                <a16:creationId xmlns:a16="http://schemas.microsoft.com/office/drawing/2014/main" id="{9660C801-5465-934E-8705-DB4C36C7C4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C07FDCD-BD99-1D4C-A7D7-9E81F434335D}" type="slidenum">
              <a:rPr lang="it-IT" altLang="en-US" sz="1200" smtClean="0">
                <a:solidFill>
                  <a:srgbClr val="898989"/>
                </a:solidFill>
              </a:rPr>
              <a:pPr>
                <a:spcBef>
                  <a:spcPct val="0"/>
                </a:spcBef>
                <a:buFontTx/>
                <a:buNone/>
              </a:pPr>
              <a:t>22</a:t>
            </a:fld>
            <a:endParaRPr lang="it-IT" altLang="en-US" sz="1200">
              <a:solidFill>
                <a:srgbClr val="898989"/>
              </a:solidFill>
            </a:endParaRPr>
          </a:p>
        </p:txBody>
      </p:sp>
      <p:sp>
        <p:nvSpPr>
          <p:cNvPr id="4" name="Rettangolo 3">
            <a:extLst>
              <a:ext uri="{FF2B5EF4-FFF2-40B4-BE49-F238E27FC236}">
                <a16:creationId xmlns:a16="http://schemas.microsoft.com/office/drawing/2014/main" id="{17056A2E-8F12-4240-97EE-D464815E58F9}"/>
              </a:ext>
            </a:extLst>
          </p:cNvPr>
          <p:cNvSpPr/>
          <p:nvPr/>
        </p:nvSpPr>
        <p:spPr>
          <a:xfrm>
            <a:off x="323528" y="191536"/>
            <a:ext cx="8363272" cy="523220"/>
          </a:xfrm>
          <a:prstGeom prst="rect">
            <a:avLst/>
          </a:prstGeom>
        </p:spPr>
        <p:txBody>
          <a:bodyPr wrap="square">
            <a:spAutoFit/>
          </a:bodyPr>
          <a:lstStyle/>
          <a:p>
            <a:pPr algn="ctr" eaLnBrk="1" hangingPunct="1">
              <a:defRPr/>
            </a:pPr>
            <a:r>
              <a:rPr lang="it-IT" altLang="en-US" sz="2800" b="1" i="1" dirty="0">
                <a:latin typeface="Book Antiqua" panose="02040602050305030304" pitchFamily="18" charset="0"/>
              </a:rPr>
              <a:t>L’azienda, “un fatto di produzione” (continua)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1">
            <a:extLst>
              <a:ext uri="{FF2B5EF4-FFF2-40B4-BE49-F238E27FC236}">
                <a16:creationId xmlns:a16="http://schemas.microsoft.com/office/drawing/2014/main" id="{8D3DFAC5-DE91-A547-986F-A14667D5CA50}"/>
              </a:ext>
            </a:extLst>
          </p:cNvPr>
          <p:cNvGrpSpPr/>
          <p:nvPr/>
        </p:nvGrpSpPr>
        <p:grpSpPr>
          <a:xfrm>
            <a:off x="1116012" y="1897856"/>
            <a:ext cx="6911975" cy="1728787"/>
            <a:chOff x="1547813" y="1916113"/>
            <a:chExt cx="6911975" cy="1728787"/>
          </a:xfrm>
        </p:grpSpPr>
        <p:sp>
          <p:nvSpPr>
            <p:cNvPr id="2058" name="Rectangle 10">
              <a:extLst>
                <a:ext uri="{FF2B5EF4-FFF2-40B4-BE49-F238E27FC236}">
                  <a16:creationId xmlns:a16="http://schemas.microsoft.com/office/drawing/2014/main" id="{912F851E-D6A3-284B-84B8-A72D7DB068BE}"/>
                </a:ext>
              </a:extLst>
            </p:cNvPr>
            <p:cNvSpPr>
              <a:spLocks noChangeArrowheads="1"/>
            </p:cNvSpPr>
            <p:nvPr/>
          </p:nvSpPr>
          <p:spPr bwMode="auto">
            <a:xfrm>
              <a:off x="1547813" y="1916113"/>
              <a:ext cx="6911975" cy="1728787"/>
            </a:xfrm>
            <a:prstGeom prst="rect">
              <a:avLst/>
            </a:prstGeom>
            <a:solidFill>
              <a:schemeClr val="bg1"/>
            </a:solidFill>
            <a:ln w="28575">
              <a:solidFill>
                <a:schemeClr val="tx1"/>
              </a:solidFill>
              <a:miter lim="800000"/>
              <a:headEnd/>
              <a:tailEnd/>
            </a:ln>
            <a:effectLst>
              <a:outerShdw blurRad="63500" dist="107763" dir="18900000" algn="ctr" rotWithShape="0">
                <a:srgbClr val="000000">
                  <a:alpha val="50000"/>
                </a:srgbClr>
              </a:outerShdw>
            </a:effectLst>
          </p:spPr>
          <p:txBody>
            <a:bodyPr wrap="none" anchor="ctr"/>
            <a:lstStyle/>
            <a:p>
              <a:pPr eaLnBrk="1" hangingPunct="1">
                <a:defRPr/>
              </a:pPr>
              <a:endParaRPr lang="it-IT" dirty="0">
                <a:solidFill>
                  <a:prstClr val="black"/>
                </a:solidFill>
                <a:latin typeface="Tahoma" charset="0"/>
              </a:endParaRPr>
            </a:p>
          </p:txBody>
        </p:sp>
        <p:sp>
          <p:nvSpPr>
            <p:cNvPr id="26627" name="Text Box 6">
              <a:extLst>
                <a:ext uri="{FF2B5EF4-FFF2-40B4-BE49-F238E27FC236}">
                  <a16:creationId xmlns:a16="http://schemas.microsoft.com/office/drawing/2014/main" id="{36533B07-5717-DB47-B1D0-3ACE39BEE1BC}"/>
                </a:ext>
              </a:extLst>
            </p:cNvPr>
            <p:cNvSpPr txBox="1">
              <a:spLocks noChangeArrowheads="1"/>
            </p:cNvSpPr>
            <p:nvPr/>
          </p:nvSpPr>
          <p:spPr bwMode="auto">
            <a:xfrm>
              <a:off x="1573212" y="2157412"/>
              <a:ext cx="6861175"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2500" dirty="0">
                  <a:latin typeface="Times New Roman" panose="02020603050405020304" pitchFamily="18" charset="0"/>
                  <a:cs typeface="Times New Roman" panose="02020603050405020304" pitchFamily="18" charset="0"/>
                </a:rPr>
                <a:t>Alcune rappresentazioni dinamiche delle attività svolte all’interno delle aziende: i circuiti degli investimenti e dei finanziamenti</a:t>
              </a:r>
            </a:p>
          </p:txBody>
        </p:sp>
      </p:grpSp>
      <p:sp>
        <p:nvSpPr>
          <p:cNvPr id="26629" name="Segnaposto numero diapositiva 2">
            <a:extLst>
              <a:ext uri="{FF2B5EF4-FFF2-40B4-BE49-F238E27FC236}">
                <a16:creationId xmlns:a16="http://schemas.microsoft.com/office/drawing/2014/main" id="{25F532E1-3F27-3B41-8A9A-689D19B871B4}"/>
              </a:ext>
            </a:extLst>
          </p:cNvPr>
          <p:cNvSpPr>
            <a:spLocks noGrp="1"/>
          </p:cNvSpPr>
          <p:nvPr>
            <p:ph type="sldNum" sz="quarter" idx="12"/>
          </p:nvPr>
        </p:nvSpPr>
        <p:spPr bwMode="auto">
          <a:xfrm>
            <a:off x="7424738" y="6459538"/>
            <a:ext cx="9842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25BEBF5-093E-AD48-ABD4-E544173F346E}" type="slidenum">
              <a:rPr lang="it-IT" altLang="en-US" sz="1200" smtClean="0">
                <a:solidFill>
                  <a:srgbClr val="898989"/>
                </a:solidFill>
                <a:cs typeface="Arial" panose="020B0604020202020204" pitchFamily="34" charset="0"/>
              </a:rPr>
              <a:pPr>
                <a:spcBef>
                  <a:spcPct val="0"/>
                </a:spcBef>
                <a:buFontTx/>
                <a:buNone/>
              </a:pPr>
              <a:t>23</a:t>
            </a:fld>
            <a:endParaRPr lang="it-IT" altLang="en-US" sz="1200">
              <a:solidFill>
                <a:srgbClr val="898989"/>
              </a:solidFill>
              <a:cs typeface="Arial" panose="020B0604020202020204" pitchFamily="34" charset="0"/>
            </a:endParaRPr>
          </a:p>
        </p:txBody>
      </p:sp>
      <p:pic>
        <p:nvPicPr>
          <p:cNvPr id="8" name="Immagine 7">
            <a:extLst>
              <a:ext uri="{FF2B5EF4-FFF2-40B4-BE49-F238E27FC236}">
                <a16:creationId xmlns:a16="http://schemas.microsoft.com/office/drawing/2014/main" id="{43493FF8-78DC-F244-AC35-E38A22F70336}"/>
              </a:ext>
            </a:extLst>
          </p:cNvPr>
          <p:cNvPicPr>
            <a:picLocks noChangeAspect="1"/>
          </p:cNvPicPr>
          <p:nvPr/>
        </p:nvPicPr>
        <p:blipFill>
          <a:blip r:embed="rId3"/>
          <a:stretch>
            <a:fillRect/>
          </a:stretch>
        </p:blipFill>
        <p:spPr>
          <a:xfrm>
            <a:off x="1739405" y="236093"/>
            <a:ext cx="5665190" cy="861723"/>
          </a:xfrm>
          <a:prstGeom prst="rect">
            <a:avLst/>
          </a:prstGeom>
        </p:spPr>
      </p:pic>
      <p:sp>
        <p:nvSpPr>
          <p:cNvPr id="9" name="Text Box 7">
            <a:extLst>
              <a:ext uri="{FF2B5EF4-FFF2-40B4-BE49-F238E27FC236}">
                <a16:creationId xmlns:a16="http://schemas.microsoft.com/office/drawing/2014/main" id="{0FE95F3C-B440-924B-9124-792EAFF81EA0}"/>
              </a:ext>
            </a:extLst>
          </p:cNvPr>
          <p:cNvSpPr txBox="1">
            <a:spLocks noChangeArrowheads="1"/>
          </p:cNvSpPr>
          <p:nvPr/>
        </p:nvSpPr>
        <p:spPr bwMode="auto">
          <a:xfrm>
            <a:off x="1116010" y="4079191"/>
            <a:ext cx="6911975" cy="2139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Tx/>
              <a:buNone/>
            </a:pPr>
            <a:r>
              <a:rPr lang="it-IT" altLang="en-US" sz="2500" b="1" dirty="0">
                <a:solidFill>
                  <a:srgbClr val="000000"/>
                </a:solidFill>
                <a:latin typeface="Bookman Old Style" panose="02050604050505020204" pitchFamily="18" charset="0"/>
              </a:rPr>
              <a:t>Alessandro Mechelli</a:t>
            </a:r>
          </a:p>
          <a:p>
            <a:pPr algn="ctr" eaLnBrk="1" hangingPunct="1">
              <a:buFontTx/>
              <a:buNone/>
            </a:pPr>
            <a:endParaRPr lang="it-IT" altLang="en-US" sz="2000" b="1" i="1" dirty="0">
              <a:solidFill>
                <a:srgbClr val="000000"/>
              </a:solidFill>
              <a:latin typeface="Bookman Old Style" panose="02050604050505020204" pitchFamily="18" charset="0"/>
            </a:endParaRPr>
          </a:p>
          <a:p>
            <a:pPr algn="ctr" eaLnBrk="1" hangingPunct="1">
              <a:buFontTx/>
              <a:buNone/>
            </a:pPr>
            <a:r>
              <a:rPr lang="it-IT" altLang="en-US" sz="1800" dirty="0">
                <a:solidFill>
                  <a:srgbClr val="000000"/>
                </a:solidFill>
                <a:latin typeface="Bookman Old Style" panose="02050604050505020204" pitchFamily="18" charset="0"/>
              </a:rPr>
              <a:t>alessandro.mechelli@uniroma2.it</a:t>
            </a:r>
          </a:p>
          <a:p>
            <a:pPr algn="ctr" eaLnBrk="1" hangingPunct="1">
              <a:buFontTx/>
              <a:buNone/>
            </a:pPr>
            <a:endParaRPr lang="it-IT" altLang="en-US" sz="2500" b="1" i="1" dirty="0">
              <a:solidFill>
                <a:srgbClr val="000000"/>
              </a:solidFill>
              <a:latin typeface="Trebuchet MS" panose="020B0703020202090204" pitchFamily="34" charset="0"/>
            </a:endParaRPr>
          </a:p>
          <a:p>
            <a:pPr algn="ctr" eaLnBrk="1" hangingPunct="1">
              <a:buFontTx/>
              <a:buNone/>
            </a:pPr>
            <a:r>
              <a:rPr lang="it-IT" altLang="en-US" sz="2500" b="1" i="1" dirty="0">
                <a:solidFill>
                  <a:srgbClr val="000000"/>
                </a:solidFill>
                <a:latin typeface="Trebuchet MS" panose="020B0703020202090204" pitchFamily="34" charset="0"/>
              </a:rPr>
              <a:t>A.A. 2021/2022</a:t>
            </a:r>
            <a:endParaRPr lang="it-IT" altLang="en-US" sz="2500" b="1" i="1" dirty="0">
              <a:solidFill>
                <a:srgbClr val="000000"/>
              </a:solidFill>
              <a:latin typeface="Bookman Old Style" panose="02050604050505020204"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a:extLst>
              <a:ext uri="{FF2B5EF4-FFF2-40B4-BE49-F238E27FC236}">
                <a16:creationId xmlns:a16="http://schemas.microsoft.com/office/drawing/2014/main" id="{0DCCCA06-877B-FC49-BB91-C7AC72C4FDFF}"/>
              </a:ext>
            </a:extLst>
          </p:cNvPr>
          <p:cNvSpPr>
            <a:spLocks/>
          </p:cNvSpPr>
          <p:nvPr/>
        </p:nvSpPr>
        <p:spPr bwMode="auto">
          <a:xfrm>
            <a:off x="900113" y="214313"/>
            <a:ext cx="528637" cy="6238875"/>
          </a:xfrm>
          <a:prstGeom prst="leftBrace">
            <a:avLst>
              <a:gd name="adj1" fmla="val 73215"/>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28675" name="Text Box 3">
            <a:extLst>
              <a:ext uri="{FF2B5EF4-FFF2-40B4-BE49-F238E27FC236}">
                <a16:creationId xmlns:a16="http://schemas.microsoft.com/office/drawing/2014/main" id="{A56DADED-B0E9-E143-B015-D6E846B259C6}"/>
              </a:ext>
            </a:extLst>
          </p:cNvPr>
          <p:cNvSpPr txBox="1">
            <a:spLocks noChangeArrowheads="1"/>
          </p:cNvSpPr>
          <p:nvPr/>
        </p:nvSpPr>
        <p:spPr bwMode="auto">
          <a:xfrm rot="-5400000">
            <a:off x="-2786062" y="2989263"/>
            <a:ext cx="6553200"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60000"/>
              </a:lnSpc>
              <a:spcBef>
                <a:spcPct val="25000"/>
              </a:spcBef>
              <a:buFontTx/>
              <a:buNone/>
            </a:pPr>
            <a:r>
              <a:rPr lang="it-IT" altLang="en-US">
                <a:latin typeface="Book Antiqua" panose="02040602050305030304" pitchFamily="18" charset="0"/>
              </a:rPr>
              <a:t>Attività operativa d’impresa</a:t>
            </a:r>
          </a:p>
          <a:p>
            <a:pPr algn="ctr" eaLnBrk="1" hangingPunct="1">
              <a:lnSpc>
                <a:spcPct val="60000"/>
              </a:lnSpc>
              <a:spcBef>
                <a:spcPct val="25000"/>
              </a:spcBef>
              <a:buFontTx/>
              <a:buNone/>
            </a:pPr>
            <a:r>
              <a:rPr lang="it-IT" altLang="en-US">
                <a:latin typeface="Book Antiqua" panose="02040602050305030304" pitchFamily="18" charset="0"/>
              </a:rPr>
              <a:t>(gestione operativa)</a:t>
            </a:r>
          </a:p>
        </p:txBody>
      </p:sp>
      <p:sp>
        <p:nvSpPr>
          <p:cNvPr id="28676" name="Text Box 4">
            <a:extLst>
              <a:ext uri="{FF2B5EF4-FFF2-40B4-BE49-F238E27FC236}">
                <a16:creationId xmlns:a16="http://schemas.microsoft.com/office/drawing/2014/main" id="{D634A72A-0975-9646-BD8D-18F241F7CDE8}"/>
              </a:ext>
            </a:extLst>
          </p:cNvPr>
          <p:cNvSpPr txBox="1">
            <a:spLocks noChangeArrowheads="1"/>
          </p:cNvSpPr>
          <p:nvPr/>
        </p:nvSpPr>
        <p:spPr bwMode="auto">
          <a:xfrm>
            <a:off x="1143000" y="928688"/>
            <a:ext cx="2087563"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80000"/>
              </a:lnSpc>
              <a:spcBef>
                <a:spcPct val="25000"/>
              </a:spcBef>
              <a:buFontTx/>
              <a:buChar char="•"/>
            </a:pPr>
            <a:r>
              <a:rPr lang="it-IT" altLang="en-US" sz="2200">
                <a:latin typeface="Book Antiqua" panose="02040602050305030304" pitchFamily="18" charset="0"/>
              </a:rPr>
              <a:t>Circuito della produzione</a:t>
            </a:r>
          </a:p>
        </p:txBody>
      </p:sp>
      <p:sp>
        <p:nvSpPr>
          <p:cNvPr id="28677" name="Text Box 4">
            <a:extLst>
              <a:ext uri="{FF2B5EF4-FFF2-40B4-BE49-F238E27FC236}">
                <a16:creationId xmlns:a16="http://schemas.microsoft.com/office/drawing/2014/main" id="{1A86BB4A-7D4E-4E4F-885F-10B50E8CD7C9}"/>
              </a:ext>
            </a:extLst>
          </p:cNvPr>
          <p:cNvSpPr txBox="1">
            <a:spLocks noChangeArrowheads="1"/>
          </p:cNvSpPr>
          <p:nvPr/>
        </p:nvSpPr>
        <p:spPr bwMode="auto">
          <a:xfrm>
            <a:off x="3203575" y="571500"/>
            <a:ext cx="2376488" cy="83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80000"/>
              </a:lnSpc>
              <a:spcBef>
                <a:spcPct val="25000"/>
              </a:spcBef>
              <a:buFont typeface="Wingdings" pitchFamily="2" charset="2"/>
              <a:buChar char="ü"/>
            </a:pPr>
            <a:r>
              <a:rPr lang="it-IT" altLang="en-US" sz="2000">
                <a:latin typeface="Book Antiqua" panose="02040602050305030304" pitchFamily="18" charset="0"/>
              </a:rPr>
              <a:t>Acquisizione di fattori produttivi e servizi</a:t>
            </a:r>
          </a:p>
        </p:txBody>
      </p:sp>
      <p:sp>
        <p:nvSpPr>
          <p:cNvPr id="28678" name="AutoShape 7">
            <a:extLst>
              <a:ext uri="{FF2B5EF4-FFF2-40B4-BE49-F238E27FC236}">
                <a16:creationId xmlns:a16="http://schemas.microsoft.com/office/drawing/2014/main" id="{13D62174-2851-2B41-8B67-1D36F877E1D8}"/>
              </a:ext>
            </a:extLst>
          </p:cNvPr>
          <p:cNvSpPr>
            <a:spLocks/>
          </p:cNvSpPr>
          <p:nvPr/>
        </p:nvSpPr>
        <p:spPr bwMode="auto">
          <a:xfrm>
            <a:off x="3130550" y="285750"/>
            <a:ext cx="227013" cy="2927350"/>
          </a:xfrm>
          <a:prstGeom prst="leftBrace">
            <a:avLst>
              <a:gd name="adj1" fmla="val 6507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28679" name="Text Box 4">
            <a:extLst>
              <a:ext uri="{FF2B5EF4-FFF2-40B4-BE49-F238E27FC236}">
                <a16:creationId xmlns:a16="http://schemas.microsoft.com/office/drawing/2014/main" id="{575FA2F7-AA45-B747-8752-88087DC17172}"/>
              </a:ext>
            </a:extLst>
          </p:cNvPr>
          <p:cNvSpPr txBox="1">
            <a:spLocks noChangeArrowheads="1"/>
          </p:cNvSpPr>
          <p:nvPr/>
        </p:nvSpPr>
        <p:spPr bwMode="auto">
          <a:xfrm>
            <a:off x="3203575" y="1500188"/>
            <a:ext cx="2232025"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80000"/>
              </a:lnSpc>
              <a:spcBef>
                <a:spcPct val="25000"/>
              </a:spcBef>
              <a:buFont typeface="Wingdings" pitchFamily="2" charset="2"/>
              <a:buChar char="ü"/>
            </a:pPr>
            <a:r>
              <a:rPr lang="it-IT" altLang="en-US" sz="2000">
                <a:latin typeface="Book Antiqua" panose="02040602050305030304" pitchFamily="18" charset="0"/>
              </a:rPr>
              <a:t>Trasformazione dei fattori produttivi</a:t>
            </a:r>
          </a:p>
        </p:txBody>
      </p:sp>
      <p:sp>
        <p:nvSpPr>
          <p:cNvPr id="28680" name="Text Box 4">
            <a:extLst>
              <a:ext uri="{FF2B5EF4-FFF2-40B4-BE49-F238E27FC236}">
                <a16:creationId xmlns:a16="http://schemas.microsoft.com/office/drawing/2014/main" id="{1F4AAD3E-E1E3-9445-B15B-00C6BE205FCB}"/>
              </a:ext>
            </a:extLst>
          </p:cNvPr>
          <p:cNvSpPr txBox="1">
            <a:spLocks noChangeArrowheads="1"/>
          </p:cNvSpPr>
          <p:nvPr/>
        </p:nvSpPr>
        <p:spPr bwMode="auto">
          <a:xfrm>
            <a:off x="3203575" y="2500313"/>
            <a:ext cx="1868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70000"/>
              </a:lnSpc>
              <a:spcBef>
                <a:spcPct val="25000"/>
              </a:spcBef>
              <a:buFont typeface="Wingdings" pitchFamily="2" charset="2"/>
              <a:buChar char="ü"/>
            </a:pPr>
            <a:r>
              <a:rPr lang="it-IT" altLang="en-US" sz="2000">
                <a:latin typeface="Book Antiqua" panose="02040602050305030304" pitchFamily="18" charset="0"/>
              </a:rPr>
              <a:t>Vendita dei prodotti</a:t>
            </a:r>
          </a:p>
        </p:txBody>
      </p:sp>
      <p:sp>
        <p:nvSpPr>
          <p:cNvPr id="28681" name="Text Box 4">
            <a:extLst>
              <a:ext uri="{FF2B5EF4-FFF2-40B4-BE49-F238E27FC236}">
                <a16:creationId xmlns:a16="http://schemas.microsoft.com/office/drawing/2014/main" id="{96C13D89-7729-3A44-AD20-162DC072D6EB}"/>
              </a:ext>
            </a:extLst>
          </p:cNvPr>
          <p:cNvSpPr txBox="1">
            <a:spLocks noChangeArrowheads="1"/>
          </p:cNvSpPr>
          <p:nvPr/>
        </p:nvSpPr>
        <p:spPr bwMode="auto">
          <a:xfrm>
            <a:off x="1143000" y="5143500"/>
            <a:ext cx="2376488"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80000"/>
              </a:lnSpc>
              <a:spcBef>
                <a:spcPct val="25000"/>
              </a:spcBef>
              <a:buFontTx/>
              <a:buChar char="•"/>
            </a:pPr>
            <a:r>
              <a:rPr lang="it-IT" altLang="en-US" sz="2200">
                <a:latin typeface="Book Antiqua" panose="02040602050305030304" pitchFamily="18" charset="0"/>
              </a:rPr>
              <a:t>Circuito dei finanziamenti</a:t>
            </a:r>
          </a:p>
        </p:txBody>
      </p:sp>
      <p:sp>
        <p:nvSpPr>
          <p:cNvPr id="28682" name="Text Box 4">
            <a:extLst>
              <a:ext uri="{FF2B5EF4-FFF2-40B4-BE49-F238E27FC236}">
                <a16:creationId xmlns:a16="http://schemas.microsoft.com/office/drawing/2014/main" id="{2188E550-0B38-894D-9FB7-442D38F23C98}"/>
              </a:ext>
            </a:extLst>
          </p:cNvPr>
          <p:cNvSpPr txBox="1">
            <a:spLocks noChangeArrowheads="1"/>
          </p:cNvSpPr>
          <p:nvPr/>
        </p:nvSpPr>
        <p:spPr bwMode="auto">
          <a:xfrm>
            <a:off x="3276600" y="4286250"/>
            <a:ext cx="1439863"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25000"/>
              </a:spcBef>
              <a:buFont typeface="Wingdings" pitchFamily="2" charset="2"/>
              <a:buChar char="ü"/>
            </a:pPr>
            <a:r>
              <a:rPr lang="it-IT" altLang="en-US" sz="2200">
                <a:latin typeface="Book Antiqua" panose="02040602050305030304" pitchFamily="18" charset="0"/>
              </a:rPr>
              <a:t>Diretti</a:t>
            </a:r>
          </a:p>
        </p:txBody>
      </p:sp>
      <p:sp>
        <p:nvSpPr>
          <p:cNvPr id="28683" name="Text Box 4">
            <a:extLst>
              <a:ext uri="{FF2B5EF4-FFF2-40B4-BE49-F238E27FC236}">
                <a16:creationId xmlns:a16="http://schemas.microsoft.com/office/drawing/2014/main" id="{B76ED138-E59C-0445-99D9-734A96383F33}"/>
              </a:ext>
            </a:extLst>
          </p:cNvPr>
          <p:cNvSpPr txBox="1">
            <a:spLocks noChangeArrowheads="1"/>
          </p:cNvSpPr>
          <p:nvPr/>
        </p:nvSpPr>
        <p:spPr bwMode="auto">
          <a:xfrm>
            <a:off x="3276600" y="5784850"/>
            <a:ext cx="1509713"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25000"/>
              </a:spcBef>
              <a:buFont typeface="Wingdings" pitchFamily="2" charset="2"/>
              <a:buChar char="ü"/>
            </a:pPr>
            <a:r>
              <a:rPr lang="it-IT" altLang="en-US" sz="2200">
                <a:latin typeface="Book Antiqua" panose="02040602050305030304" pitchFamily="18" charset="0"/>
              </a:rPr>
              <a:t>Indiretti</a:t>
            </a:r>
          </a:p>
        </p:txBody>
      </p:sp>
      <p:sp>
        <p:nvSpPr>
          <p:cNvPr id="28684" name="Text Box 4">
            <a:extLst>
              <a:ext uri="{FF2B5EF4-FFF2-40B4-BE49-F238E27FC236}">
                <a16:creationId xmlns:a16="http://schemas.microsoft.com/office/drawing/2014/main" id="{24BB039A-4043-1E41-A68D-8D01777CD4D9}"/>
              </a:ext>
            </a:extLst>
          </p:cNvPr>
          <p:cNvSpPr txBox="1">
            <a:spLocks noChangeArrowheads="1"/>
          </p:cNvSpPr>
          <p:nvPr/>
        </p:nvSpPr>
        <p:spPr bwMode="auto">
          <a:xfrm>
            <a:off x="5500688" y="474663"/>
            <a:ext cx="2978150" cy="131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80000"/>
              </a:lnSpc>
              <a:spcBef>
                <a:spcPct val="25000"/>
              </a:spcBef>
              <a:buFont typeface="Wingdings" pitchFamily="2" charset="2"/>
              <a:buChar char="ü"/>
            </a:pPr>
            <a:r>
              <a:rPr lang="it-IT" altLang="en-US" sz="2000">
                <a:latin typeface="Book Antiqua" panose="02040602050305030304" pitchFamily="18" charset="0"/>
              </a:rPr>
              <a:t>Materiali</a:t>
            </a:r>
          </a:p>
          <a:p>
            <a:pPr algn="just" eaLnBrk="1" hangingPunct="1">
              <a:lnSpc>
                <a:spcPct val="80000"/>
              </a:lnSpc>
              <a:spcBef>
                <a:spcPct val="25000"/>
              </a:spcBef>
              <a:buFont typeface="Wingdings" pitchFamily="2" charset="2"/>
              <a:buChar char="ü"/>
            </a:pPr>
            <a:r>
              <a:rPr lang="it-IT" altLang="en-US" sz="2000">
                <a:latin typeface="Book Antiqua" panose="02040602050305030304" pitchFamily="18" charset="0"/>
              </a:rPr>
              <a:t>Immateriali</a:t>
            </a:r>
          </a:p>
          <a:p>
            <a:pPr algn="just" eaLnBrk="1" hangingPunct="1">
              <a:lnSpc>
                <a:spcPct val="80000"/>
              </a:lnSpc>
              <a:spcBef>
                <a:spcPct val="25000"/>
              </a:spcBef>
              <a:buFont typeface="Wingdings" pitchFamily="2" charset="2"/>
              <a:buChar char="ü"/>
            </a:pPr>
            <a:r>
              <a:rPr lang="it-IT" altLang="en-US" sz="2000">
                <a:latin typeface="Book Antiqua" panose="02040602050305030304" pitchFamily="18" charset="0"/>
              </a:rPr>
              <a:t>A fec. semplice</a:t>
            </a:r>
          </a:p>
          <a:p>
            <a:pPr algn="just" eaLnBrk="1" hangingPunct="1">
              <a:lnSpc>
                <a:spcPct val="80000"/>
              </a:lnSpc>
              <a:spcBef>
                <a:spcPct val="25000"/>
              </a:spcBef>
              <a:buFont typeface="Wingdings" pitchFamily="2" charset="2"/>
              <a:buChar char="ü"/>
            </a:pPr>
            <a:r>
              <a:rPr lang="it-IT" altLang="en-US" sz="2000">
                <a:latin typeface="Book Antiqua" panose="02040602050305030304" pitchFamily="18" charset="0"/>
              </a:rPr>
              <a:t>A fec. ripetuta</a:t>
            </a:r>
          </a:p>
        </p:txBody>
      </p:sp>
      <p:sp>
        <p:nvSpPr>
          <p:cNvPr id="28685" name="Text Box 4">
            <a:extLst>
              <a:ext uri="{FF2B5EF4-FFF2-40B4-BE49-F238E27FC236}">
                <a16:creationId xmlns:a16="http://schemas.microsoft.com/office/drawing/2014/main" id="{6D34396B-ED92-244E-A70E-97307BC8EF42}"/>
              </a:ext>
            </a:extLst>
          </p:cNvPr>
          <p:cNvSpPr txBox="1">
            <a:spLocks noChangeArrowheads="1"/>
          </p:cNvSpPr>
          <p:nvPr/>
        </p:nvSpPr>
        <p:spPr bwMode="auto">
          <a:xfrm>
            <a:off x="7643813" y="857250"/>
            <a:ext cx="1428750" cy="523875"/>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indent="30163">
              <a:spcBef>
                <a:spcPct val="20000"/>
              </a:spcBef>
              <a:buFont typeface="Arial" panose="020B0604020202020204" pitchFamily="34" charset="0"/>
              <a:buChar char="•"/>
              <a:tabLst>
                <a:tab pos="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9pPr>
          </a:lstStyle>
          <a:p>
            <a:pPr algn="ctr" eaLnBrk="1" hangingPunct="1">
              <a:lnSpc>
                <a:spcPct val="70000"/>
              </a:lnSpc>
              <a:spcBef>
                <a:spcPct val="25000"/>
              </a:spcBef>
              <a:buFont typeface="Wingdings" pitchFamily="2" charset="2"/>
              <a:buNone/>
            </a:pPr>
            <a:r>
              <a:rPr lang="it-IT" altLang="en-US" sz="2000">
                <a:latin typeface="Book Antiqua" panose="02040602050305030304" pitchFamily="18" charset="0"/>
              </a:rPr>
              <a:t>Recupero immediato</a:t>
            </a:r>
          </a:p>
        </p:txBody>
      </p:sp>
      <p:sp>
        <p:nvSpPr>
          <p:cNvPr id="28686" name="Text Box 4">
            <a:extLst>
              <a:ext uri="{FF2B5EF4-FFF2-40B4-BE49-F238E27FC236}">
                <a16:creationId xmlns:a16="http://schemas.microsoft.com/office/drawing/2014/main" id="{4B34C87A-26F0-1C42-A9C9-94BDFCBAF33C}"/>
              </a:ext>
            </a:extLst>
          </p:cNvPr>
          <p:cNvSpPr txBox="1">
            <a:spLocks noChangeArrowheads="1"/>
          </p:cNvSpPr>
          <p:nvPr/>
        </p:nvSpPr>
        <p:spPr bwMode="auto">
          <a:xfrm>
            <a:off x="7643813" y="1377950"/>
            <a:ext cx="1428750" cy="523875"/>
          </a:xfrm>
          <a:prstGeom prst="rect">
            <a:avLst/>
          </a:prstGeom>
          <a:noFill/>
          <a:ln w="9525" cap="rnd">
            <a:solidFill>
              <a:srgbClr val="00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indent="30163">
              <a:spcBef>
                <a:spcPct val="20000"/>
              </a:spcBef>
              <a:buFont typeface="Arial" panose="020B0604020202020204" pitchFamily="34" charset="0"/>
              <a:buChar char="•"/>
              <a:tabLst>
                <a:tab pos="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0" algn="l"/>
              </a:tabLst>
              <a:defRPr sz="2000">
                <a:solidFill>
                  <a:schemeClr val="tx1"/>
                </a:solidFill>
                <a:latin typeface="Calibri" panose="020F0502020204030204" pitchFamily="34" charset="0"/>
              </a:defRPr>
            </a:lvl9pPr>
          </a:lstStyle>
          <a:p>
            <a:pPr algn="ctr" eaLnBrk="1" hangingPunct="1">
              <a:lnSpc>
                <a:spcPct val="70000"/>
              </a:lnSpc>
              <a:spcBef>
                <a:spcPct val="25000"/>
              </a:spcBef>
              <a:buFont typeface="Wingdings" pitchFamily="2" charset="2"/>
              <a:buNone/>
            </a:pPr>
            <a:r>
              <a:rPr lang="it-IT" altLang="en-US" sz="2000">
                <a:latin typeface="Book Antiqua" panose="02040602050305030304" pitchFamily="18" charset="0"/>
              </a:rPr>
              <a:t>Recupero nel tempo</a:t>
            </a:r>
          </a:p>
        </p:txBody>
      </p:sp>
      <p:sp>
        <p:nvSpPr>
          <p:cNvPr id="28687" name="Text Box 4">
            <a:extLst>
              <a:ext uri="{FF2B5EF4-FFF2-40B4-BE49-F238E27FC236}">
                <a16:creationId xmlns:a16="http://schemas.microsoft.com/office/drawing/2014/main" id="{865298BE-6879-C94E-9B74-87872FEF7A1B}"/>
              </a:ext>
            </a:extLst>
          </p:cNvPr>
          <p:cNvSpPr txBox="1">
            <a:spLocks noChangeArrowheads="1"/>
          </p:cNvSpPr>
          <p:nvPr/>
        </p:nvSpPr>
        <p:spPr bwMode="auto">
          <a:xfrm>
            <a:off x="4500563" y="4143375"/>
            <a:ext cx="14398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25000"/>
              </a:spcBef>
              <a:buFont typeface="Wingdings" pitchFamily="2" charset="2"/>
              <a:buChar char="ü"/>
            </a:pPr>
            <a:r>
              <a:rPr lang="it-IT" altLang="en-US" sz="2000">
                <a:latin typeface="Book Antiqua" panose="02040602050305030304" pitchFamily="18" charset="0"/>
              </a:rPr>
              <a:t>Attinti</a:t>
            </a:r>
          </a:p>
        </p:txBody>
      </p:sp>
      <p:sp>
        <p:nvSpPr>
          <p:cNvPr id="28688" name="Text Box 4">
            <a:extLst>
              <a:ext uri="{FF2B5EF4-FFF2-40B4-BE49-F238E27FC236}">
                <a16:creationId xmlns:a16="http://schemas.microsoft.com/office/drawing/2014/main" id="{DF17FFCD-E820-FC4D-922F-E7E1A67A55D2}"/>
              </a:ext>
            </a:extLst>
          </p:cNvPr>
          <p:cNvSpPr txBox="1">
            <a:spLocks noChangeArrowheads="1"/>
          </p:cNvSpPr>
          <p:nvPr/>
        </p:nvSpPr>
        <p:spPr bwMode="auto">
          <a:xfrm>
            <a:off x="4500563" y="5000625"/>
            <a:ext cx="14398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25000"/>
              </a:spcBef>
              <a:buFont typeface="Wingdings" pitchFamily="2" charset="2"/>
              <a:buChar char="ü"/>
            </a:pPr>
            <a:r>
              <a:rPr lang="it-IT" altLang="en-US" sz="2000">
                <a:latin typeface="Times New Roman" panose="02020603050405020304" pitchFamily="18" charset="0"/>
              </a:rPr>
              <a:t>Concessi</a:t>
            </a:r>
          </a:p>
        </p:txBody>
      </p:sp>
      <p:sp>
        <p:nvSpPr>
          <p:cNvPr id="28689" name="Text Box 4">
            <a:extLst>
              <a:ext uri="{FF2B5EF4-FFF2-40B4-BE49-F238E27FC236}">
                <a16:creationId xmlns:a16="http://schemas.microsoft.com/office/drawing/2014/main" id="{318C6615-A746-F846-B790-A57140DEDF38}"/>
              </a:ext>
            </a:extLst>
          </p:cNvPr>
          <p:cNvSpPr txBox="1">
            <a:spLocks noChangeArrowheads="1"/>
          </p:cNvSpPr>
          <p:nvPr/>
        </p:nvSpPr>
        <p:spPr bwMode="auto">
          <a:xfrm>
            <a:off x="5689600" y="3824288"/>
            <a:ext cx="3454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80000"/>
              </a:lnSpc>
              <a:spcBef>
                <a:spcPct val="25000"/>
              </a:spcBef>
              <a:buFont typeface="Wingdings" pitchFamily="2" charset="2"/>
              <a:buChar char="ü"/>
            </a:pPr>
            <a:r>
              <a:rPr lang="it-IT" altLang="en-US" sz="2000">
                <a:latin typeface="Book Antiqua" panose="02040602050305030304" pitchFamily="18" charset="0"/>
              </a:rPr>
              <a:t>Con vincolo di proprietà (Capitale di proprietà)</a:t>
            </a:r>
          </a:p>
        </p:txBody>
      </p:sp>
      <p:sp>
        <p:nvSpPr>
          <p:cNvPr id="28690" name="Text Box 4">
            <a:extLst>
              <a:ext uri="{FF2B5EF4-FFF2-40B4-BE49-F238E27FC236}">
                <a16:creationId xmlns:a16="http://schemas.microsoft.com/office/drawing/2014/main" id="{2A306CDD-F490-E24B-937F-4AFDE0E19D48}"/>
              </a:ext>
            </a:extLst>
          </p:cNvPr>
          <p:cNvSpPr txBox="1">
            <a:spLocks noChangeArrowheads="1"/>
          </p:cNvSpPr>
          <p:nvPr/>
        </p:nvSpPr>
        <p:spPr bwMode="auto">
          <a:xfrm>
            <a:off x="5689600" y="4416425"/>
            <a:ext cx="3454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80000"/>
              </a:lnSpc>
              <a:spcBef>
                <a:spcPct val="25000"/>
              </a:spcBef>
              <a:buFont typeface="Wingdings" pitchFamily="2" charset="2"/>
              <a:buChar char="ü"/>
            </a:pPr>
            <a:r>
              <a:rPr lang="it-IT" altLang="en-US" sz="2000">
                <a:latin typeface="Book Antiqua" panose="02040602050305030304" pitchFamily="18" charset="0"/>
              </a:rPr>
              <a:t>Con vincolo di prestito (Indebitamento</a:t>
            </a:r>
            <a:r>
              <a:rPr lang="it-IT" altLang="en-US" sz="2000">
                <a:latin typeface="Times New Roman" panose="02020603050405020304" pitchFamily="18" charset="0"/>
              </a:rPr>
              <a:t>)</a:t>
            </a:r>
          </a:p>
        </p:txBody>
      </p:sp>
      <p:sp>
        <p:nvSpPr>
          <p:cNvPr id="28691" name="Text Box 4">
            <a:extLst>
              <a:ext uri="{FF2B5EF4-FFF2-40B4-BE49-F238E27FC236}">
                <a16:creationId xmlns:a16="http://schemas.microsoft.com/office/drawing/2014/main" id="{C7A04C67-A0EC-0E4B-8419-AD85262A5A63}"/>
              </a:ext>
            </a:extLst>
          </p:cNvPr>
          <p:cNvSpPr txBox="1">
            <a:spLocks noChangeArrowheads="1"/>
          </p:cNvSpPr>
          <p:nvPr/>
        </p:nvSpPr>
        <p:spPr bwMode="auto">
          <a:xfrm>
            <a:off x="4716463" y="5599113"/>
            <a:ext cx="4141787"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25000"/>
              </a:spcBef>
              <a:buFont typeface="Wingdings" pitchFamily="2" charset="2"/>
              <a:buChar char="ü"/>
            </a:pPr>
            <a:r>
              <a:rPr lang="it-IT" altLang="en-US" sz="2000">
                <a:latin typeface="Book Antiqua" panose="02040602050305030304" pitchFamily="18" charset="0"/>
              </a:rPr>
              <a:t>Crediti di funzionamento</a:t>
            </a:r>
          </a:p>
        </p:txBody>
      </p:sp>
      <p:sp>
        <p:nvSpPr>
          <p:cNvPr id="28692" name="Text Box 4">
            <a:extLst>
              <a:ext uri="{FF2B5EF4-FFF2-40B4-BE49-F238E27FC236}">
                <a16:creationId xmlns:a16="http://schemas.microsoft.com/office/drawing/2014/main" id="{34A97605-BC41-4043-9AFD-6D657929FDFF}"/>
              </a:ext>
            </a:extLst>
          </p:cNvPr>
          <p:cNvSpPr txBox="1">
            <a:spLocks noChangeArrowheads="1"/>
          </p:cNvSpPr>
          <p:nvPr/>
        </p:nvSpPr>
        <p:spPr bwMode="auto">
          <a:xfrm>
            <a:off x="4716463" y="6175375"/>
            <a:ext cx="37433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25000"/>
              </a:spcBef>
              <a:buFont typeface="Wingdings" pitchFamily="2" charset="2"/>
              <a:buChar char="ü"/>
            </a:pPr>
            <a:r>
              <a:rPr lang="it-IT" altLang="en-US" sz="2000">
                <a:latin typeface="Book Antiqua" panose="02040602050305030304" pitchFamily="18" charset="0"/>
              </a:rPr>
              <a:t>Debiti di funzionamento</a:t>
            </a:r>
          </a:p>
        </p:txBody>
      </p:sp>
      <p:sp>
        <p:nvSpPr>
          <p:cNvPr id="36" name="Rettangolo arrotondato 35">
            <a:extLst>
              <a:ext uri="{FF2B5EF4-FFF2-40B4-BE49-F238E27FC236}">
                <a16:creationId xmlns:a16="http://schemas.microsoft.com/office/drawing/2014/main" id="{104FA25C-4AEA-8F46-9CEC-8ABDC7674D94}"/>
              </a:ext>
            </a:extLst>
          </p:cNvPr>
          <p:cNvSpPr/>
          <p:nvPr/>
        </p:nvSpPr>
        <p:spPr>
          <a:xfrm>
            <a:off x="1357313" y="1643063"/>
            <a:ext cx="1714500" cy="42862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eaLnBrk="1" fontAlgn="auto" hangingPunct="1">
              <a:lnSpc>
                <a:spcPts val="1200"/>
              </a:lnSpc>
              <a:spcBef>
                <a:spcPts val="0"/>
              </a:spcBef>
              <a:spcAft>
                <a:spcPts val="0"/>
              </a:spcAft>
              <a:defRPr/>
            </a:pPr>
            <a:r>
              <a:rPr lang="it-IT" dirty="0">
                <a:latin typeface="Book Antiqua" pitchFamily="18" charset="0"/>
                <a:cs typeface="Times New Roman" pitchFamily="18" charset="0"/>
              </a:rPr>
              <a:t>Creazione di valore</a:t>
            </a:r>
          </a:p>
        </p:txBody>
      </p:sp>
      <p:sp>
        <p:nvSpPr>
          <p:cNvPr id="28694" name="AutoShape 7">
            <a:extLst>
              <a:ext uri="{FF2B5EF4-FFF2-40B4-BE49-F238E27FC236}">
                <a16:creationId xmlns:a16="http://schemas.microsoft.com/office/drawing/2014/main" id="{3A06B6B0-9397-CA48-A995-C9F461EFF7ED}"/>
              </a:ext>
            </a:extLst>
          </p:cNvPr>
          <p:cNvSpPr>
            <a:spLocks/>
          </p:cNvSpPr>
          <p:nvPr/>
        </p:nvSpPr>
        <p:spPr bwMode="auto">
          <a:xfrm>
            <a:off x="5500688" y="285750"/>
            <a:ext cx="146050" cy="1428750"/>
          </a:xfrm>
          <a:prstGeom prst="leftBrace">
            <a:avLst>
              <a:gd name="adj1" fmla="val 6508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28695" name="AutoShape 7">
            <a:extLst>
              <a:ext uri="{FF2B5EF4-FFF2-40B4-BE49-F238E27FC236}">
                <a16:creationId xmlns:a16="http://schemas.microsoft.com/office/drawing/2014/main" id="{FF491811-985B-8446-9064-BAE9C69441B2}"/>
              </a:ext>
            </a:extLst>
          </p:cNvPr>
          <p:cNvSpPr>
            <a:spLocks/>
          </p:cNvSpPr>
          <p:nvPr/>
        </p:nvSpPr>
        <p:spPr bwMode="auto">
          <a:xfrm>
            <a:off x="5143500" y="2000250"/>
            <a:ext cx="142875" cy="1500188"/>
          </a:xfrm>
          <a:prstGeom prst="leftBrace">
            <a:avLst>
              <a:gd name="adj1" fmla="val 6509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28696" name="AutoShape 7">
            <a:extLst>
              <a:ext uri="{FF2B5EF4-FFF2-40B4-BE49-F238E27FC236}">
                <a16:creationId xmlns:a16="http://schemas.microsoft.com/office/drawing/2014/main" id="{A9D7E443-DDC6-B443-8A5A-87128E9D0094}"/>
              </a:ext>
            </a:extLst>
          </p:cNvPr>
          <p:cNvSpPr>
            <a:spLocks/>
          </p:cNvSpPr>
          <p:nvPr/>
        </p:nvSpPr>
        <p:spPr bwMode="auto">
          <a:xfrm>
            <a:off x="5724525" y="3786188"/>
            <a:ext cx="142875" cy="1214437"/>
          </a:xfrm>
          <a:prstGeom prst="leftBrace">
            <a:avLst>
              <a:gd name="adj1" fmla="val 6512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28697" name="AutoShape 7">
            <a:extLst>
              <a:ext uri="{FF2B5EF4-FFF2-40B4-BE49-F238E27FC236}">
                <a16:creationId xmlns:a16="http://schemas.microsoft.com/office/drawing/2014/main" id="{D72AC74B-F5D7-024F-9883-7A5F1AD73BE4}"/>
              </a:ext>
            </a:extLst>
          </p:cNvPr>
          <p:cNvSpPr>
            <a:spLocks/>
          </p:cNvSpPr>
          <p:nvPr/>
        </p:nvSpPr>
        <p:spPr bwMode="auto">
          <a:xfrm>
            <a:off x="4497388" y="3786188"/>
            <a:ext cx="146050" cy="1571625"/>
          </a:xfrm>
          <a:prstGeom prst="leftBrace">
            <a:avLst>
              <a:gd name="adj1" fmla="val 65063"/>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28698" name="AutoShape 7">
            <a:extLst>
              <a:ext uri="{FF2B5EF4-FFF2-40B4-BE49-F238E27FC236}">
                <a16:creationId xmlns:a16="http://schemas.microsoft.com/office/drawing/2014/main" id="{BF9DF3BF-5AFD-1543-A912-77DA2285F944}"/>
              </a:ext>
            </a:extLst>
          </p:cNvPr>
          <p:cNvSpPr>
            <a:spLocks/>
          </p:cNvSpPr>
          <p:nvPr/>
        </p:nvSpPr>
        <p:spPr bwMode="auto">
          <a:xfrm>
            <a:off x="3214688" y="3786188"/>
            <a:ext cx="133350" cy="2667000"/>
          </a:xfrm>
          <a:prstGeom prst="leftBrace">
            <a:avLst>
              <a:gd name="adj1" fmla="val 6500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28699" name="AutoShape 7">
            <a:extLst>
              <a:ext uri="{FF2B5EF4-FFF2-40B4-BE49-F238E27FC236}">
                <a16:creationId xmlns:a16="http://schemas.microsoft.com/office/drawing/2014/main" id="{1038C6B4-CA6E-3544-89CB-28A4F469EEE0}"/>
              </a:ext>
            </a:extLst>
          </p:cNvPr>
          <p:cNvSpPr>
            <a:spLocks/>
          </p:cNvSpPr>
          <p:nvPr/>
        </p:nvSpPr>
        <p:spPr bwMode="auto">
          <a:xfrm>
            <a:off x="4640263" y="5500688"/>
            <a:ext cx="147637" cy="1023937"/>
          </a:xfrm>
          <a:prstGeom prst="leftBrace">
            <a:avLst>
              <a:gd name="adj1" fmla="val 6511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cxnSp>
        <p:nvCxnSpPr>
          <p:cNvPr id="47" name="Connettore 2 46">
            <a:extLst>
              <a:ext uri="{FF2B5EF4-FFF2-40B4-BE49-F238E27FC236}">
                <a16:creationId xmlns:a16="http://schemas.microsoft.com/office/drawing/2014/main" id="{319B1F92-2A30-0C42-85A3-530C42A4CED2}"/>
              </a:ext>
            </a:extLst>
          </p:cNvPr>
          <p:cNvCxnSpPr>
            <a:endCxn id="28685" idx="1"/>
          </p:cNvCxnSpPr>
          <p:nvPr/>
        </p:nvCxnSpPr>
        <p:spPr>
          <a:xfrm rot="5400000" flipH="1" flipV="1">
            <a:off x="7489032" y="1131094"/>
            <a:ext cx="166687" cy="1428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2" name="Connettore 2 51">
            <a:extLst>
              <a:ext uri="{FF2B5EF4-FFF2-40B4-BE49-F238E27FC236}">
                <a16:creationId xmlns:a16="http://schemas.microsoft.com/office/drawing/2014/main" id="{0E46D075-7EEB-E546-B58A-573491F2FA7F}"/>
              </a:ext>
            </a:extLst>
          </p:cNvPr>
          <p:cNvCxnSpPr/>
          <p:nvPr/>
        </p:nvCxnSpPr>
        <p:spPr>
          <a:xfrm flipV="1">
            <a:off x="7429500" y="1639888"/>
            <a:ext cx="214313" cy="3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8702" name="Text Box 4">
            <a:extLst>
              <a:ext uri="{FF2B5EF4-FFF2-40B4-BE49-F238E27FC236}">
                <a16:creationId xmlns:a16="http://schemas.microsoft.com/office/drawing/2014/main" id="{8A953EBC-4F5A-C14F-8946-C873DED14725}"/>
              </a:ext>
            </a:extLst>
          </p:cNvPr>
          <p:cNvSpPr txBox="1">
            <a:spLocks noChangeArrowheads="1"/>
          </p:cNvSpPr>
          <p:nvPr/>
        </p:nvSpPr>
        <p:spPr bwMode="auto">
          <a:xfrm>
            <a:off x="5214938" y="2071688"/>
            <a:ext cx="3857625"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80000"/>
              </a:lnSpc>
              <a:spcBef>
                <a:spcPct val="25000"/>
              </a:spcBef>
              <a:buFont typeface="Wingdings" pitchFamily="2" charset="2"/>
              <a:buChar char="ü"/>
            </a:pPr>
            <a:r>
              <a:rPr lang="it-IT" altLang="en-US" sz="2000">
                <a:latin typeface="Book Antiqua" panose="02040602050305030304" pitchFamily="18" charset="0"/>
              </a:rPr>
              <a:t>Inizia il contributo alla</a:t>
            </a:r>
          </a:p>
          <a:p>
            <a:pPr algn="just" eaLnBrk="1" hangingPunct="1">
              <a:lnSpc>
                <a:spcPct val="80000"/>
              </a:lnSpc>
              <a:spcBef>
                <a:spcPct val="25000"/>
              </a:spcBef>
              <a:buFontTx/>
              <a:buNone/>
            </a:pPr>
            <a:r>
              <a:rPr lang="it-IT" altLang="en-US" sz="2000">
                <a:latin typeface="Book Antiqua" panose="02040602050305030304" pitchFamily="18" charset="0"/>
              </a:rPr>
              <a:t>    produzione del reddito</a:t>
            </a:r>
          </a:p>
        </p:txBody>
      </p:sp>
      <p:sp>
        <p:nvSpPr>
          <p:cNvPr id="28703" name="Text Box 4">
            <a:extLst>
              <a:ext uri="{FF2B5EF4-FFF2-40B4-BE49-F238E27FC236}">
                <a16:creationId xmlns:a16="http://schemas.microsoft.com/office/drawing/2014/main" id="{875E4A31-80A2-F846-AE11-37B20EA8860D}"/>
              </a:ext>
            </a:extLst>
          </p:cNvPr>
          <p:cNvSpPr txBox="1">
            <a:spLocks noChangeArrowheads="1"/>
          </p:cNvSpPr>
          <p:nvPr/>
        </p:nvSpPr>
        <p:spPr bwMode="auto">
          <a:xfrm>
            <a:off x="5214938" y="2751138"/>
            <a:ext cx="38576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80000"/>
              </a:lnSpc>
              <a:spcBef>
                <a:spcPct val="25000"/>
              </a:spcBef>
              <a:buFont typeface="Wingdings" pitchFamily="2" charset="2"/>
              <a:buChar char="ü"/>
            </a:pPr>
            <a:r>
              <a:rPr lang="it-IT" altLang="en-US" sz="2000">
                <a:latin typeface="Book Antiqua" panose="02040602050305030304" pitchFamily="18" charset="0"/>
              </a:rPr>
              <a:t>Gamma dei prodotti offerti</a:t>
            </a:r>
          </a:p>
        </p:txBody>
      </p:sp>
      <p:sp>
        <p:nvSpPr>
          <p:cNvPr id="28704" name="Text Box 4">
            <a:extLst>
              <a:ext uri="{FF2B5EF4-FFF2-40B4-BE49-F238E27FC236}">
                <a16:creationId xmlns:a16="http://schemas.microsoft.com/office/drawing/2014/main" id="{43C6660C-5A2E-114C-957C-93E9FF4BD492}"/>
              </a:ext>
            </a:extLst>
          </p:cNvPr>
          <p:cNvSpPr txBox="1">
            <a:spLocks noChangeArrowheads="1"/>
          </p:cNvSpPr>
          <p:nvPr/>
        </p:nvSpPr>
        <p:spPr bwMode="auto">
          <a:xfrm>
            <a:off x="5214938" y="3108325"/>
            <a:ext cx="39290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15900" indent="-1857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80000"/>
              </a:lnSpc>
              <a:spcBef>
                <a:spcPct val="25000"/>
              </a:spcBef>
              <a:buFont typeface="Wingdings" pitchFamily="2" charset="2"/>
              <a:buChar char="ü"/>
            </a:pPr>
            <a:r>
              <a:rPr lang="it-IT" altLang="en-US" sz="2000">
                <a:latin typeface="Book Antiqua" panose="02040602050305030304" pitchFamily="18" charset="0"/>
              </a:rPr>
              <a:t>Cicli di vita dei prodotti offerti</a:t>
            </a:r>
          </a:p>
        </p:txBody>
      </p:sp>
      <p:sp>
        <p:nvSpPr>
          <p:cNvPr id="28705" name="Segnaposto numero diapositiva 36">
            <a:extLst>
              <a:ext uri="{FF2B5EF4-FFF2-40B4-BE49-F238E27FC236}">
                <a16:creationId xmlns:a16="http://schemas.microsoft.com/office/drawing/2014/main" id="{5162BD6B-86DF-3B4E-89FE-FF8A321ACFE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CA043A2-1312-D04D-9F9B-48687125B0C9}" type="slidenum">
              <a:rPr lang="it-IT" altLang="en-US" sz="1200" smtClean="0">
                <a:solidFill>
                  <a:srgbClr val="898989"/>
                </a:solidFill>
              </a:rPr>
              <a:pPr>
                <a:spcBef>
                  <a:spcPct val="0"/>
                </a:spcBef>
                <a:buFontTx/>
                <a:buNone/>
              </a:pPr>
              <a:t>24</a:t>
            </a:fld>
            <a:endParaRPr lang="it-IT" altLang="en-US" sz="1200">
              <a:solidFill>
                <a:srgbClr val="898989"/>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asellaDiTesto 3">
            <a:extLst>
              <a:ext uri="{FF2B5EF4-FFF2-40B4-BE49-F238E27FC236}">
                <a16:creationId xmlns:a16="http://schemas.microsoft.com/office/drawing/2014/main" id="{AF5BE1FA-3A44-FE4E-97F1-65834002222A}"/>
              </a:ext>
            </a:extLst>
          </p:cNvPr>
          <p:cNvSpPr txBox="1">
            <a:spLocks noChangeArrowheads="1"/>
          </p:cNvSpPr>
          <p:nvPr/>
        </p:nvSpPr>
        <p:spPr bwMode="auto">
          <a:xfrm>
            <a:off x="-285750" y="3000375"/>
            <a:ext cx="22145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Il circuito della produzione</a:t>
            </a:r>
          </a:p>
        </p:txBody>
      </p:sp>
      <p:sp>
        <p:nvSpPr>
          <p:cNvPr id="5" name="Parentesi graffa aperta 4">
            <a:extLst>
              <a:ext uri="{FF2B5EF4-FFF2-40B4-BE49-F238E27FC236}">
                <a16:creationId xmlns:a16="http://schemas.microsoft.com/office/drawing/2014/main" id="{6C0527F0-5105-B440-BB1A-3930009CFD48}"/>
              </a:ext>
            </a:extLst>
          </p:cNvPr>
          <p:cNvSpPr/>
          <p:nvPr/>
        </p:nvSpPr>
        <p:spPr>
          <a:xfrm>
            <a:off x="4429125" y="0"/>
            <a:ext cx="500063" cy="314325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29700" name="CasellaDiTesto 5">
            <a:extLst>
              <a:ext uri="{FF2B5EF4-FFF2-40B4-BE49-F238E27FC236}">
                <a16:creationId xmlns:a16="http://schemas.microsoft.com/office/drawing/2014/main" id="{63573A3F-7A04-B542-AE36-5CFE956CC4B7}"/>
              </a:ext>
            </a:extLst>
          </p:cNvPr>
          <p:cNvSpPr txBox="1">
            <a:spLocks noChangeArrowheads="1"/>
          </p:cNvSpPr>
          <p:nvPr/>
        </p:nvSpPr>
        <p:spPr bwMode="auto">
          <a:xfrm>
            <a:off x="2000250" y="1055688"/>
            <a:ext cx="25717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Acquisizione dei </a:t>
            </a:r>
            <a:r>
              <a:rPr lang="it-IT" altLang="en-US" sz="2000" b="1">
                <a:latin typeface="Book Antiqua" panose="02040602050305030304" pitchFamily="18" charset="0"/>
              </a:rPr>
              <a:t>fattori produttivi </a:t>
            </a:r>
            <a:r>
              <a:rPr lang="it-IT" altLang="en-US" sz="2000">
                <a:latin typeface="Book Antiqua" panose="02040602050305030304" pitchFamily="18" charset="0"/>
              </a:rPr>
              <a:t>e risorse aziendali</a:t>
            </a:r>
          </a:p>
        </p:txBody>
      </p:sp>
      <p:sp>
        <p:nvSpPr>
          <p:cNvPr id="29701" name="CasellaDiTesto 6">
            <a:extLst>
              <a:ext uri="{FF2B5EF4-FFF2-40B4-BE49-F238E27FC236}">
                <a16:creationId xmlns:a16="http://schemas.microsoft.com/office/drawing/2014/main" id="{52526CB2-EA2E-B549-BA67-079D730D1C7C}"/>
              </a:ext>
            </a:extLst>
          </p:cNvPr>
          <p:cNvSpPr txBox="1">
            <a:spLocks noChangeArrowheads="1"/>
          </p:cNvSpPr>
          <p:nvPr/>
        </p:nvSpPr>
        <p:spPr bwMode="auto">
          <a:xfrm>
            <a:off x="2000250" y="2643188"/>
            <a:ext cx="25717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Trasformazione dei fattori produttivi (combinazione produttiva)</a:t>
            </a:r>
          </a:p>
        </p:txBody>
      </p:sp>
      <p:sp>
        <p:nvSpPr>
          <p:cNvPr id="29702" name="CasellaDiTesto 7">
            <a:extLst>
              <a:ext uri="{FF2B5EF4-FFF2-40B4-BE49-F238E27FC236}">
                <a16:creationId xmlns:a16="http://schemas.microsoft.com/office/drawing/2014/main" id="{E10C2D39-A969-5146-BF8B-2721738F0250}"/>
              </a:ext>
            </a:extLst>
          </p:cNvPr>
          <p:cNvSpPr txBox="1">
            <a:spLocks noChangeArrowheads="1"/>
          </p:cNvSpPr>
          <p:nvPr/>
        </p:nvSpPr>
        <p:spPr bwMode="auto">
          <a:xfrm>
            <a:off x="2071688" y="4876800"/>
            <a:ext cx="25003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Vendita dei prodotti</a:t>
            </a:r>
          </a:p>
        </p:txBody>
      </p:sp>
      <p:sp>
        <p:nvSpPr>
          <p:cNvPr id="9" name="Parentesi graffa aperta 8">
            <a:extLst>
              <a:ext uri="{FF2B5EF4-FFF2-40B4-BE49-F238E27FC236}">
                <a16:creationId xmlns:a16="http://schemas.microsoft.com/office/drawing/2014/main" id="{B73DC89A-BC97-7344-8314-99F86A1728C6}"/>
              </a:ext>
            </a:extLst>
          </p:cNvPr>
          <p:cNvSpPr/>
          <p:nvPr/>
        </p:nvSpPr>
        <p:spPr>
          <a:xfrm>
            <a:off x="1571625" y="0"/>
            <a:ext cx="785813" cy="68580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10" name="Parentesi graffa aperta 9">
            <a:extLst>
              <a:ext uri="{FF2B5EF4-FFF2-40B4-BE49-F238E27FC236}">
                <a16:creationId xmlns:a16="http://schemas.microsoft.com/office/drawing/2014/main" id="{29655CF4-FA47-984C-A584-48A1AA4A6DD7}"/>
              </a:ext>
            </a:extLst>
          </p:cNvPr>
          <p:cNvSpPr/>
          <p:nvPr/>
        </p:nvSpPr>
        <p:spPr>
          <a:xfrm>
            <a:off x="4429125" y="3643313"/>
            <a:ext cx="500063" cy="314325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29705" name="CasellaDiTesto 10">
            <a:extLst>
              <a:ext uri="{FF2B5EF4-FFF2-40B4-BE49-F238E27FC236}">
                <a16:creationId xmlns:a16="http://schemas.microsoft.com/office/drawing/2014/main" id="{CFAD7B2A-BC15-4F44-9485-908B3ABD4ECE}"/>
              </a:ext>
            </a:extLst>
          </p:cNvPr>
          <p:cNvSpPr txBox="1">
            <a:spLocks noChangeArrowheads="1"/>
          </p:cNvSpPr>
          <p:nvPr/>
        </p:nvSpPr>
        <p:spPr bwMode="auto">
          <a:xfrm>
            <a:off x="4643438" y="0"/>
            <a:ext cx="2928937"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Materiali</a:t>
            </a:r>
          </a:p>
          <a:p>
            <a:pPr eaLnBrk="1" hangingPunct="1">
              <a:spcBef>
                <a:spcPct val="0"/>
              </a:spcBef>
            </a:pPr>
            <a:r>
              <a:rPr lang="it-IT" altLang="en-US" sz="2000">
                <a:latin typeface="Book Antiqua" panose="02040602050305030304" pitchFamily="18" charset="0"/>
              </a:rPr>
              <a:t>Immateriali</a:t>
            </a: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A fecondità </a:t>
            </a:r>
          </a:p>
          <a:p>
            <a:pPr eaLnBrk="1" hangingPunct="1">
              <a:spcBef>
                <a:spcPct val="0"/>
              </a:spcBef>
              <a:buFontTx/>
              <a:buNone/>
            </a:pPr>
            <a:r>
              <a:rPr lang="it-IT" altLang="en-US" sz="2000">
                <a:latin typeface="Book Antiqua" panose="02040602050305030304" pitchFamily="18" charset="0"/>
              </a:rPr>
              <a:t>      semplice</a:t>
            </a:r>
          </a:p>
          <a:p>
            <a:pPr eaLnBrk="1" hangingPunct="1">
              <a:spcBef>
                <a:spcPct val="0"/>
              </a:spcBef>
              <a:buFontTx/>
              <a:buNone/>
            </a:pPr>
            <a:r>
              <a:rPr lang="it-IT" altLang="en-US" sz="1400">
                <a:latin typeface="Book Antiqua" panose="02040602050305030304" pitchFamily="18" charset="0"/>
              </a:rPr>
              <a:t>	</a:t>
            </a: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A fecondità</a:t>
            </a:r>
          </a:p>
          <a:p>
            <a:pPr eaLnBrk="1" hangingPunct="1">
              <a:spcBef>
                <a:spcPct val="0"/>
              </a:spcBef>
              <a:buFontTx/>
              <a:buNone/>
            </a:pPr>
            <a:r>
              <a:rPr lang="it-IT" altLang="en-US" sz="2000">
                <a:latin typeface="Book Antiqua" panose="02040602050305030304" pitchFamily="18" charset="0"/>
              </a:rPr>
              <a:t>      ripetuta</a:t>
            </a:r>
          </a:p>
          <a:p>
            <a:pPr eaLnBrk="1" hangingPunct="1">
              <a:spcBef>
                <a:spcPct val="0"/>
              </a:spcBef>
              <a:buFontTx/>
              <a:buNone/>
            </a:pPr>
            <a:r>
              <a:rPr lang="it-IT" altLang="en-US" sz="1400">
                <a:latin typeface="Book Antiqua" panose="02040602050305030304" pitchFamily="18" charset="0"/>
              </a:rPr>
              <a:t>	</a:t>
            </a:r>
          </a:p>
          <a:p>
            <a:pPr eaLnBrk="1" hangingPunct="1">
              <a:spcBef>
                <a:spcPct val="0"/>
              </a:spcBef>
              <a:buFontTx/>
              <a:buNone/>
            </a:pPr>
            <a:r>
              <a:rPr lang="it-IT" altLang="en-US" sz="1400">
                <a:latin typeface="Book Antiqua" panose="02040602050305030304" pitchFamily="18" charset="0"/>
              </a:rPr>
              <a:t>	</a:t>
            </a:r>
            <a:endParaRPr lang="it-IT" altLang="en-US" sz="1400" i="1">
              <a:latin typeface="Book Antiqua" panose="02040602050305030304" pitchFamily="18" charset="0"/>
            </a:endParaRPr>
          </a:p>
        </p:txBody>
      </p:sp>
      <p:sp>
        <p:nvSpPr>
          <p:cNvPr id="29706" name="CasellaDiTesto 11">
            <a:extLst>
              <a:ext uri="{FF2B5EF4-FFF2-40B4-BE49-F238E27FC236}">
                <a16:creationId xmlns:a16="http://schemas.microsoft.com/office/drawing/2014/main" id="{8030DAAC-9008-4A4A-B307-694774FA4C91}"/>
              </a:ext>
            </a:extLst>
          </p:cNvPr>
          <p:cNvSpPr txBox="1">
            <a:spLocks noChangeArrowheads="1"/>
          </p:cNvSpPr>
          <p:nvPr/>
        </p:nvSpPr>
        <p:spPr bwMode="auto">
          <a:xfrm>
            <a:off x="4719638" y="3767138"/>
            <a:ext cx="4500562"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Contributo alla produzione del reddito (recupero)</a:t>
            </a: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Gamma dei prodotti offerti (</a:t>
            </a:r>
            <a:r>
              <a:rPr lang="it-IT" altLang="en-US" sz="2000" i="1">
                <a:latin typeface="Book Antiqua" panose="02040602050305030304" pitchFamily="18" charset="0"/>
              </a:rPr>
              <a:t>imprese mono e pluri-prodotto</a:t>
            </a:r>
            <a:r>
              <a:rPr lang="it-IT" altLang="en-US" sz="2000">
                <a:latin typeface="Book Antiqua" panose="02040602050305030304" pitchFamily="18" charset="0"/>
              </a:rPr>
              <a:t>)</a:t>
            </a: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Cicli di vita</a:t>
            </a: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Vendita di beni e servizi</a:t>
            </a:r>
            <a:endParaRPr lang="it-IT" altLang="en-US" sz="1400">
              <a:latin typeface="Book Antiqua" panose="02040602050305030304" pitchFamily="18" charset="0"/>
            </a:endParaRPr>
          </a:p>
        </p:txBody>
      </p:sp>
      <p:sp>
        <p:nvSpPr>
          <p:cNvPr id="13" name="Parentesi graffa aperta 12">
            <a:extLst>
              <a:ext uri="{FF2B5EF4-FFF2-40B4-BE49-F238E27FC236}">
                <a16:creationId xmlns:a16="http://schemas.microsoft.com/office/drawing/2014/main" id="{DC741DEC-470E-EB47-B8B0-20AE8D999429}"/>
              </a:ext>
            </a:extLst>
          </p:cNvPr>
          <p:cNvSpPr/>
          <p:nvPr/>
        </p:nvSpPr>
        <p:spPr>
          <a:xfrm>
            <a:off x="6357938" y="1071563"/>
            <a:ext cx="500062" cy="2643187"/>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29708" name="CasellaDiTesto 13">
            <a:extLst>
              <a:ext uri="{FF2B5EF4-FFF2-40B4-BE49-F238E27FC236}">
                <a16:creationId xmlns:a16="http://schemas.microsoft.com/office/drawing/2014/main" id="{51FB369E-0146-5545-AF28-48FF9E320EA5}"/>
              </a:ext>
            </a:extLst>
          </p:cNvPr>
          <p:cNvSpPr txBox="1">
            <a:spLocks noChangeArrowheads="1"/>
          </p:cNvSpPr>
          <p:nvPr/>
        </p:nvSpPr>
        <p:spPr bwMode="auto">
          <a:xfrm>
            <a:off x="6786563" y="1071563"/>
            <a:ext cx="17859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Ampiezza temporale di utilizzo</a:t>
            </a:r>
          </a:p>
        </p:txBody>
      </p:sp>
      <p:sp>
        <p:nvSpPr>
          <p:cNvPr id="29709" name="CasellaDiTesto 14">
            <a:extLst>
              <a:ext uri="{FF2B5EF4-FFF2-40B4-BE49-F238E27FC236}">
                <a16:creationId xmlns:a16="http://schemas.microsoft.com/office/drawing/2014/main" id="{416801DE-ED6A-B949-A20C-7D0D913B403D}"/>
              </a:ext>
            </a:extLst>
          </p:cNvPr>
          <p:cNvSpPr txBox="1">
            <a:spLocks noChangeArrowheads="1"/>
          </p:cNvSpPr>
          <p:nvPr/>
        </p:nvSpPr>
        <p:spPr bwMode="auto">
          <a:xfrm>
            <a:off x="6786563" y="2198688"/>
            <a:ext cx="17859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Caratteri tecnici o giuridici</a:t>
            </a:r>
          </a:p>
        </p:txBody>
      </p:sp>
      <p:sp>
        <p:nvSpPr>
          <p:cNvPr id="29710" name="CasellaDiTesto 15">
            <a:extLst>
              <a:ext uri="{FF2B5EF4-FFF2-40B4-BE49-F238E27FC236}">
                <a16:creationId xmlns:a16="http://schemas.microsoft.com/office/drawing/2014/main" id="{7F3E099E-0098-6F42-82D8-2701581A7009}"/>
              </a:ext>
            </a:extLst>
          </p:cNvPr>
          <p:cNvSpPr txBox="1">
            <a:spLocks noChangeArrowheads="1"/>
          </p:cNvSpPr>
          <p:nvPr/>
        </p:nvSpPr>
        <p:spPr bwMode="auto">
          <a:xfrm>
            <a:off x="6786563" y="3286125"/>
            <a:ext cx="2143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Obsolescenza</a:t>
            </a:r>
          </a:p>
        </p:txBody>
      </p:sp>
      <p:sp>
        <p:nvSpPr>
          <p:cNvPr id="29711" name="CasellaDiTesto 16">
            <a:extLst>
              <a:ext uri="{FF2B5EF4-FFF2-40B4-BE49-F238E27FC236}">
                <a16:creationId xmlns:a16="http://schemas.microsoft.com/office/drawing/2014/main" id="{9C339DD8-9228-7F42-8462-3291CE156362}"/>
              </a:ext>
            </a:extLst>
          </p:cNvPr>
          <p:cNvSpPr txBox="1">
            <a:spLocks noChangeArrowheads="1"/>
          </p:cNvSpPr>
          <p:nvPr/>
        </p:nvSpPr>
        <p:spPr bwMode="auto">
          <a:xfrm>
            <a:off x="2362200" y="1981200"/>
            <a:ext cx="2133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u="sng">
                <a:latin typeface="Book Antiqua" panose="02040602050305030304" pitchFamily="18" charset="0"/>
              </a:rPr>
              <a:t>(Uscita/Costo = f</a:t>
            </a:r>
            <a:r>
              <a:rPr lang="it-IT" altLang="en-US" sz="900" u="sng">
                <a:latin typeface="Book Antiqua" panose="02040602050305030304" pitchFamily="18" charset="0"/>
              </a:rPr>
              <a:t>i</a:t>
            </a:r>
            <a:r>
              <a:rPr lang="it-IT" altLang="en-US" sz="1400" u="sng">
                <a:latin typeface="Book Antiqua" panose="02040602050305030304" pitchFamily="18" charset="0"/>
              </a:rPr>
              <a:t> </a:t>
            </a:r>
            <a:r>
              <a:rPr lang="it-IT" altLang="en-US" sz="1400" i="1" u="sng">
                <a:latin typeface="Book Antiqua" panose="02040602050305030304" pitchFamily="18" charset="0"/>
              </a:rPr>
              <a:t>x</a:t>
            </a:r>
            <a:r>
              <a:rPr lang="it-IT" altLang="en-US" sz="1400" u="sng">
                <a:latin typeface="Book Antiqua" panose="02040602050305030304" pitchFamily="18" charset="0"/>
              </a:rPr>
              <a:t> p</a:t>
            </a:r>
            <a:r>
              <a:rPr lang="it-IT" altLang="en-US" sz="900" u="sng">
                <a:latin typeface="Book Antiqua" panose="02040602050305030304" pitchFamily="18" charset="0"/>
              </a:rPr>
              <a:t>i</a:t>
            </a:r>
            <a:r>
              <a:rPr lang="it-IT" altLang="en-US" sz="1400" u="sng">
                <a:latin typeface="Book Antiqua" panose="02040602050305030304" pitchFamily="18" charset="0"/>
              </a:rPr>
              <a:t>)</a:t>
            </a:r>
          </a:p>
        </p:txBody>
      </p:sp>
      <p:sp>
        <p:nvSpPr>
          <p:cNvPr id="29712" name="CasellaDiTesto 17">
            <a:extLst>
              <a:ext uri="{FF2B5EF4-FFF2-40B4-BE49-F238E27FC236}">
                <a16:creationId xmlns:a16="http://schemas.microsoft.com/office/drawing/2014/main" id="{DEB7C1F3-7046-D54E-98F1-64FE011A9320}"/>
              </a:ext>
            </a:extLst>
          </p:cNvPr>
          <p:cNvSpPr txBox="1">
            <a:spLocks noChangeArrowheads="1"/>
          </p:cNvSpPr>
          <p:nvPr/>
        </p:nvSpPr>
        <p:spPr bwMode="auto">
          <a:xfrm>
            <a:off x="2438400" y="5562600"/>
            <a:ext cx="2286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u="sng">
                <a:latin typeface="Book Antiqua" panose="02040602050305030304" pitchFamily="18" charset="0"/>
              </a:rPr>
              <a:t>(Entrata/Ricavo= Q</a:t>
            </a:r>
            <a:r>
              <a:rPr lang="it-IT" altLang="en-US" sz="900" u="sng">
                <a:latin typeface="Book Antiqua" panose="02040602050305030304" pitchFamily="18" charset="0"/>
              </a:rPr>
              <a:t>i </a:t>
            </a:r>
            <a:r>
              <a:rPr lang="it-IT" altLang="en-US" sz="1400" i="1" u="sng">
                <a:latin typeface="Book Antiqua" panose="02040602050305030304" pitchFamily="18" charset="0"/>
              </a:rPr>
              <a:t>x </a:t>
            </a:r>
            <a:r>
              <a:rPr lang="it-IT" altLang="en-US" sz="1400" u="sng">
                <a:latin typeface="Book Antiqua" panose="02040602050305030304" pitchFamily="18" charset="0"/>
              </a:rPr>
              <a:t>P</a:t>
            </a:r>
            <a:r>
              <a:rPr lang="it-IT" altLang="en-US" sz="900" u="sng">
                <a:latin typeface="Book Antiqua" panose="02040602050305030304" pitchFamily="18" charset="0"/>
              </a:rPr>
              <a:t>i</a:t>
            </a:r>
            <a:r>
              <a:rPr lang="it-IT" altLang="en-US" sz="1400" u="sng">
                <a:latin typeface="Book Antiqua" panose="02040602050305030304" pitchFamily="18" charset="0"/>
              </a:rPr>
              <a:t>)</a:t>
            </a:r>
          </a:p>
        </p:txBody>
      </p:sp>
      <p:sp>
        <p:nvSpPr>
          <p:cNvPr id="29713" name="Segnaposto numero diapositiva 18">
            <a:extLst>
              <a:ext uri="{FF2B5EF4-FFF2-40B4-BE49-F238E27FC236}">
                <a16:creationId xmlns:a16="http://schemas.microsoft.com/office/drawing/2014/main" id="{0AEC2CFB-EC22-F145-ABE9-8FB805B9226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D1AB64B-F996-9F47-9055-52485339C339}" type="slidenum">
              <a:rPr lang="it-IT" altLang="en-US" sz="1200" smtClean="0">
                <a:solidFill>
                  <a:srgbClr val="898989"/>
                </a:solidFill>
              </a:rPr>
              <a:pPr>
                <a:spcBef>
                  <a:spcPct val="0"/>
                </a:spcBef>
                <a:buFontTx/>
                <a:buNone/>
              </a:pPr>
              <a:t>25</a:t>
            </a:fld>
            <a:endParaRPr lang="it-IT" altLang="en-US" sz="1200">
              <a:solidFill>
                <a:srgbClr val="898989"/>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a:extLst>
              <a:ext uri="{FF2B5EF4-FFF2-40B4-BE49-F238E27FC236}">
                <a16:creationId xmlns:a16="http://schemas.microsoft.com/office/drawing/2014/main" id="{A81D76A0-94A9-0D48-830A-028DDA30C2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0"/>
            <a:ext cx="5853113" cy="681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Segnaposto numero diapositiva 2">
            <a:extLst>
              <a:ext uri="{FF2B5EF4-FFF2-40B4-BE49-F238E27FC236}">
                <a16:creationId xmlns:a16="http://schemas.microsoft.com/office/drawing/2014/main" id="{8EE7EDD7-2620-7D4D-B427-9CC9FFBF343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71A3039-6ED4-1846-A4C2-B982A49E89BF}" type="slidenum">
              <a:rPr lang="it-IT" altLang="en-US" sz="1200" smtClean="0">
                <a:solidFill>
                  <a:srgbClr val="898989"/>
                </a:solidFill>
              </a:rPr>
              <a:pPr>
                <a:spcBef>
                  <a:spcPct val="0"/>
                </a:spcBef>
                <a:buFontTx/>
                <a:buNone/>
              </a:pPr>
              <a:t>26</a:t>
            </a:fld>
            <a:endParaRPr lang="it-IT" altLang="en-US" sz="1200">
              <a:solidFill>
                <a:srgbClr val="898989"/>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asellaDiTesto 5">
            <a:extLst>
              <a:ext uri="{FF2B5EF4-FFF2-40B4-BE49-F238E27FC236}">
                <a16:creationId xmlns:a16="http://schemas.microsoft.com/office/drawing/2014/main" id="{CEAFD845-5619-E649-AA8D-2CC952B2FA21}"/>
              </a:ext>
            </a:extLst>
          </p:cNvPr>
          <p:cNvSpPr txBox="1">
            <a:spLocks noChangeArrowheads="1"/>
          </p:cNvSpPr>
          <p:nvPr/>
        </p:nvSpPr>
        <p:spPr bwMode="auto">
          <a:xfrm rot="-5400000">
            <a:off x="-2066925" y="3036887"/>
            <a:ext cx="4648200" cy="708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Fattori produttivi e risorse aziendali (classificazione)</a:t>
            </a:r>
          </a:p>
        </p:txBody>
      </p:sp>
      <p:sp>
        <p:nvSpPr>
          <p:cNvPr id="9" name="Parentesi graffa aperta 8">
            <a:extLst>
              <a:ext uri="{FF2B5EF4-FFF2-40B4-BE49-F238E27FC236}">
                <a16:creationId xmlns:a16="http://schemas.microsoft.com/office/drawing/2014/main" id="{72C78B1A-42E5-4B45-B648-E6ED4FF04E57}"/>
              </a:ext>
            </a:extLst>
          </p:cNvPr>
          <p:cNvSpPr/>
          <p:nvPr/>
        </p:nvSpPr>
        <p:spPr>
          <a:xfrm>
            <a:off x="533400" y="0"/>
            <a:ext cx="785813" cy="6858000"/>
          </a:xfrm>
          <a:prstGeom prst="leftBrace">
            <a:avLst>
              <a:gd name="adj1" fmla="val 68391"/>
              <a:gd name="adj2" fmla="val 50000"/>
            </a:avLst>
          </a:prstGeom>
          <a:noFill/>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2772" name="CasellaDiTesto 10">
            <a:extLst>
              <a:ext uri="{FF2B5EF4-FFF2-40B4-BE49-F238E27FC236}">
                <a16:creationId xmlns:a16="http://schemas.microsoft.com/office/drawing/2014/main" id="{9C2063E2-587C-814A-B456-8C0492158C4D}"/>
              </a:ext>
            </a:extLst>
          </p:cNvPr>
          <p:cNvSpPr txBox="1">
            <a:spLocks noChangeArrowheads="1"/>
          </p:cNvSpPr>
          <p:nvPr/>
        </p:nvSpPr>
        <p:spPr bwMode="auto">
          <a:xfrm>
            <a:off x="2786063" y="76200"/>
            <a:ext cx="3081337" cy="474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Materiali </a:t>
            </a:r>
            <a:r>
              <a:rPr lang="it-IT" altLang="en-US" sz="2000">
                <a:latin typeface="Book Antiqua" panose="02040602050305030304" pitchFamily="18" charset="0"/>
                <a:sym typeface="Wingdings" pitchFamily="2" charset="2"/>
              </a:rPr>
              <a:t> Beni</a:t>
            </a:r>
            <a:endParaRPr lang="it-IT" altLang="en-US" sz="2000">
              <a:latin typeface="Book Antiqua" panose="02040602050305030304" pitchFamily="18" charset="0"/>
            </a:endParaRP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Immateriali </a:t>
            </a:r>
            <a:r>
              <a:rPr lang="it-IT" altLang="en-US" sz="2000">
                <a:latin typeface="Book Antiqua" panose="02040602050305030304" pitchFamily="18" charset="0"/>
                <a:sym typeface="Wingdings" pitchFamily="2" charset="2"/>
              </a:rPr>
              <a:t> Servizi</a:t>
            </a: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A fecondità </a:t>
            </a:r>
          </a:p>
          <a:p>
            <a:pPr eaLnBrk="1" hangingPunct="1">
              <a:spcBef>
                <a:spcPct val="0"/>
              </a:spcBef>
              <a:buFontTx/>
              <a:buNone/>
            </a:pPr>
            <a:r>
              <a:rPr lang="it-IT" altLang="en-US" sz="2000">
                <a:latin typeface="Book Antiqua" panose="02040602050305030304" pitchFamily="18" charset="0"/>
              </a:rPr>
              <a:t>      semplice</a:t>
            </a: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buFontTx/>
              <a:buNone/>
            </a:pPr>
            <a:r>
              <a:rPr lang="it-IT" altLang="en-US" sz="1400">
                <a:latin typeface="Book Antiqua" panose="02040602050305030304" pitchFamily="18" charset="0"/>
              </a:rPr>
              <a:t>	</a:t>
            </a: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A fecondità</a:t>
            </a:r>
          </a:p>
          <a:p>
            <a:pPr eaLnBrk="1" hangingPunct="1">
              <a:spcBef>
                <a:spcPct val="0"/>
              </a:spcBef>
              <a:buFontTx/>
              <a:buNone/>
            </a:pPr>
            <a:r>
              <a:rPr lang="it-IT" altLang="en-US" sz="2000">
                <a:latin typeface="Book Antiqua" panose="02040602050305030304" pitchFamily="18" charset="0"/>
              </a:rPr>
              <a:t>      ripetuta</a:t>
            </a:r>
          </a:p>
          <a:p>
            <a:pPr eaLnBrk="1" hangingPunct="1">
              <a:spcBef>
                <a:spcPct val="0"/>
              </a:spcBef>
              <a:buFontTx/>
              <a:buNone/>
            </a:pPr>
            <a:r>
              <a:rPr lang="it-IT" altLang="en-US" sz="1400">
                <a:latin typeface="Book Antiqua" panose="02040602050305030304" pitchFamily="18" charset="0"/>
              </a:rPr>
              <a:t>	</a:t>
            </a:r>
          </a:p>
          <a:p>
            <a:pPr eaLnBrk="1" hangingPunct="1">
              <a:spcBef>
                <a:spcPct val="0"/>
              </a:spcBef>
              <a:buFontTx/>
              <a:buNone/>
            </a:pPr>
            <a:r>
              <a:rPr lang="it-IT" altLang="en-US" sz="1400">
                <a:latin typeface="Book Antiqua" panose="02040602050305030304" pitchFamily="18" charset="0"/>
              </a:rPr>
              <a:t>	</a:t>
            </a:r>
            <a:endParaRPr lang="it-IT" altLang="en-US" sz="1400" i="1">
              <a:latin typeface="Book Antiqua" panose="02040602050305030304" pitchFamily="18" charset="0"/>
            </a:endParaRPr>
          </a:p>
        </p:txBody>
      </p:sp>
      <p:sp>
        <p:nvSpPr>
          <p:cNvPr id="13" name="Parentesi graffa aperta 12">
            <a:extLst>
              <a:ext uri="{FF2B5EF4-FFF2-40B4-BE49-F238E27FC236}">
                <a16:creationId xmlns:a16="http://schemas.microsoft.com/office/drawing/2014/main" id="{DBB7E7F8-ED00-DF4A-AE2F-57BC5710998E}"/>
              </a:ext>
            </a:extLst>
          </p:cNvPr>
          <p:cNvSpPr/>
          <p:nvPr/>
        </p:nvSpPr>
        <p:spPr>
          <a:xfrm>
            <a:off x="4572000" y="1285875"/>
            <a:ext cx="500063" cy="5572125"/>
          </a:xfrm>
          <a:prstGeom prst="leftBrace">
            <a:avLst>
              <a:gd name="adj1" fmla="val 68391"/>
              <a:gd name="adj2" fmla="val 50000"/>
            </a:avLst>
          </a:prstGeom>
          <a:noFill/>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2774" name="CasellaDiTesto 13">
            <a:extLst>
              <a:ext uri="{FF2B5EF4-FFF2-40B4-BE49-F238E27FC236}">
                <a16:creationId xmlns:a16="http://schemas.microsoft.com/office/drawing/2014/main" id="{2CDC1FA3-1BFD-3A47-8196-D7AA5FE57544}"/>
              </a:ext>
            </a:extLst>
          </p:cNvPr>
          <p:cNvSpPr txBox="1">
            <a:spLocks noChangeArrowheads="1"/>
          </p:cNvSpPr>
          <p:nvPr/>
        </p:nvSpPr>
        <p:spPr bwMode="auto">
          <a:xfrm>
            <a:off x="4786313" y="1285875"/>
            <a:ext cx="40719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Ampiezza temporale di utilizzo (fattori):</a:t>
            </a:r>
          </a:p>
        </p:txBody>
      </p:sp>
      <p:sp>
        <p:nvSpPr>
          <p:cNvPr id="32775" name="CasellaDiTesto 14">
            <a:extLst>
              <a:ext uri="{FF2B5EF4-FFF2-40B4-BE49-F238E27FC236}">
                <a16:creationId xmlns:a16="http://schemas.microsoft.com/office/drawing/2014/main" id="{47FA8FB1-743F-174E-839E-B818F397E158}"/>
              </a:ext>
            </a:extLst>
          </p:cNvPr>
          <p:cNvSpPr txBox="1">
            <a:spLocks noChangeArrowheads="1"/>
          </p:cNvSpPr>
          <p:nvPr/>
        </p:nvSpPr>
        <p:spPr bwMode="auto">
          <a:xfrm>
            <a:off x="4786313" y="2190750"/>
            <a:ext cx="407193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dirty="0">
                <a:latin typeface="Book Antiqua" panose="02040602050305030304" pitchFamily="18" charset="0"/>
              </a:rPr>
              <a:t>A. Caratteri tecnici (fisici o giuridici)</a:t>
            </a:r>
          </a:p>
        </p:txBody>
      </p:sp>
      <p:sp>
        <p:nvSpPr>
          <p:cNvPr id="32776" name="CasellaDiTesto 16">
            <a:extLst>
              <a:ext uri="{FF2B5EF4-FFF2-40B4-BE49-F238E27FC236}">
                <a16:creationId xmlns:a16="http://schemas.microsoft.com/office/drawing/2014/main" id="{A98EC607-A2C4-5542-9030-3CF573EF133D}"/>
              </a:ext>
            </a:extLst>
          </p:cNvPr>
          <p:cNvSpPr txBox="1">
            <a:spLocks noChangeArrowheads="1"/>
          </p:cNvSpPr>
          <p:nvPr/>
        </p:nvSpPr>
        <p:spPr bwMode="auto">
          <a:xfrm>
            <a:off x="2786063" y="3071813"/>
            <a:ext cx="1857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u="sng">
                <a:latin typeface="Book Antiqua" panose="02040602050305030304" pitchFamily="18" charset="0"/>
              </a:rPr>
              <a:t>Recupero immediato</a:t>
            </a:r>
          </a:p>
        </p:txBody>
      </p:sp>
      <p:sp>
        <p:nvSpPr>
          <p:cNvPr id="32777" name="CasellaDiTesto 17">
            <a:extLst>
              <a:ext uri="{FF2B5EF4-FFF2-40B4-BE49-F238E27FC236}">
                <a16:creationId xmlns:a16="http://schemas.microsoft.com/office/drawing/2014/main" id="{6908B3CA-F013-FF42-81A8-33FA6A70D800}"/>
              </a:ext>
            </a:extLst>
          </p:cNvPr>
          <p:cNvSpPr txBox="1">
            <a:spLocks noChangeArrowheads="1"/>
          </p:cNvSpPr>
          <p:nvPr/>
        </p:nvSpPr>
        <p:spPr bwMode="auto">
          <a:xfrm>
            <a:off x="2786063" y="4786313"/>
            <a:ext cx="1857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u="sng">
                <a:latin typeface="Book Antiqua" panose="02040602050305030304" pitchFamily="18" charset="0"/>
              </a:rPr>
              <a:t>Recupero nel tempo</a:t>
            </a:r>
          </a:p>
        </p:txBody>
      </p:sp>
      <p:sp>
        <p:nvSpPr>
          <p:cNvPr id="20" name="Freccia in giù 19">
            <a:extLst>
              <a:ext uri="{FF2B5EF4-FFF2-40B4-BE49-F238E27FC236}">
                <a16:creationId xmlns:a16="http://schemas.microsoft.com/office/drawing/2014/main" id="{1E2F12C9-EF55-6547-A753-4135E07CD8DD}"/>
              </a:ext>
            </a:extLst>
          </p:cNvPr>
          <p:cNvSpPr/>
          <p:nvPr/>
        </p:nvSpPr>
        <p:spPr>
          <a:xfrm>
            <a:off x="3571875" y="4429125"/>
            <a:ext cx="214313" cy="357188"/>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21" name="Freccia in giù 20">
            <a:extLst>
              <a:ext uri="{FF2B5EF4-FFF2-40B4-BE49-F238E27FC236}">
                <a16:creationId xmlns:a16="http://schemas.microsoft.com/office/drawing/2014/main" id="{FBDB97DA-87FA-E943-A293-739876032242}"/>
              </a:ext>
            </a:extLst>
          </p:cNvPr>
          <p:cNvSpPr/>
          <p:nvPr/>
        </p:nvSpPr>
        <p:spPr>
          <a:xfrm>
            <a:off x="3643313" y="2643188"/>
            <a:ext cx="214312" cy="357187"/>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32780" name="CasellaDiTesto 21">
            <a:extLst>
              <a:ext uri="{FF2B5EF4-FFF2-40B4-BE49-F238E27FC236}">
                <a16:creationId xmlns:a16="http://schemas.microsoft.com/office/drawing/2014/main" id="{E1F6E9B4-AFB2-DC45-9ECF-9D98A7C7BAD3}"/>
              </a:ext>
            </a:extLst>
          </p:cNvPr>
          <p:cNvSpPr txBox="1">
            <a:spLocks noChangeArrowheads="1"/>
          </p:cNvSpPr>
          <p:nvPr/>
        </p:nvSpPr>
        <p:spPr bwMode="auto">
          <a:xfrm>
            <a:off x="4786313" y="3562350"/>
            <a:ext cx="22145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Book Antiqua" panose="02040602050305030304" pitchFamily="18" charset="0"/>
              </a:rPr>
              <a:t>B. Obsolescenza</a:t>
            </a:r>
          </a:p>
        </p:txBody>
      </p:sp>
      <p:sp>
        <p:nvSpPr>
          <p:cNvPr id="32781" name="CasellaDiTesto 22">
            <a:extLst>
              <a:ext uri="{FF2B5EF4-FFF2-40B4-BE49-F238E27FC236}">
                <a16:creationId xmlns:a16="http://schemas.microsoft.com/office/drawing/2014/main" id="{739FD401-131D-3B40-930A-8EB0481B600C}"/>
              </a:ext>
            </a:extLst>
          </p:cNvPr>
          <p:cNvSpPr txBox="1">
            <a:spLocks noChangeArrowheads="1"/>
          </p:cNvSpPr>
          <p:nvPr/>
        </p:nvSpPr>
        <p:spPr bwMode="auto">
          <a:xfrm>
            <a:off x="6943725" y="2895600"/>
            <a:ext cx="2428875"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1700">
                <a:latin typeface="Book Antiqua" panose="02040602050305030304" pitchFamily="18" charset="0"/>
              </a:rPr>
              <a:t>Colpisce direttamente i FFR</a:t>
            </a:r>
          </a:p>
          <a:p>
            <a:pPr eaLnBrk="1" hangingPunct="1">
              <a:spcBef>
                <a:spcPct val="0"/>
              </a:spcBef>
            </a:pPr>
            <a:r>
              <a:rPr lang="it-IT" altLang="en-US" sz="1700">
                <a:latin typeface="Book Antiqua" panose="02040602050305030304" pitchFamily="18" charset="0"/>
              </a:rPr>
              <a:t>Colpisce indirettamente i prodotti e la </a:t>
            </a:r>
            <a:r>
              <a:rPr lang="it-IT" altLang="en-US" sz="1700" b="1">
                <a:latin typeface="Book Antiqua" panose="02040602050305030304" pitchFamily="18" charset="0"/>
              </a:rPr>
              <a:t>struttura organizzativa</a:t>
            </a:r>
          </a:p>
        </p:txBody>
      </p:sp>
      <p:sp>
        <p:nvSpPr>
          <p:cNvPr id="24" name="Parentesi graffa aperta 23">
            <a:extLst>
              <a:ext uri="{FF2B5EF4-FFF2-40B4-BE49-F238E27FC236}">
                <a16:creationId xmlns:a16="http://schemas.microsoft.com/office/drawing/2014/main" id="{A1AD6C60-C851-A841-85AF-F17D8F76CAAD}"/>
              </a:ext>
            </a:extLst>
          </p:cNvPr>
          <p:cNvSpPr/>
          <p:nvPr/>
        </p:nvSpPr>
        <p:spPr>
          <a:xfrm>
            <a:off x="6738938" y="2895600"/>
            <a:ext cx="500062" cy="1828800"/>
          </a:xfrm>
          <a:prstGeom prst="leftBrace">
            <a:avLst>
              <a:gd name="adj1" fmla="val 38898"/>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cxnSp>
        <p:nvCxnSpPr>
          <p:cNvPr id="26" name="Connettore 2 25">
            <a:extLst>
              <a:ext uri="{FF2B5EF4-FFF2-40B4-BE49-F238E27FC236}">
                <a16:creationId xmlns:a16="http://schemas.microsoft.com/office/drawing/2014/main" id="{69F9C8E1-AE20-5D4C-88B1-BB0FBCBBF3BC}"/>
              </a:ext>
            </a:extLst>
          </p:cNvPr>
          <p:cNvCxnSpPr/>
          <p:nvPr/>
        </p:nvCxnSpPr>
        <p:spPr>
          <a:xfrm>
            <a:off x="5143500" y="5715000"/>
            <a:ext cx="3643313"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8" name="Connettore 7 27">
            <a:extLst>
              <a:ext uri="{FF2B5EF4-FFF2-40B4-BE49-F238E27FC236}">
                <a16:creationId xmlns:a16="http://schemas.microsoft.com/office/drawing/2014/main" id="{737BE6FE-BBF2-024A-BB5C-E32B9CF9FDBF}"/>
              </a:ext>
            </a:extLst>
          </p:cNvPr>
          <p:cNvCxnSpPr/>
          <p:nvPr/>
        </p:nvCxnSpPr>
        <p:spPr>
          <a:xfrm rot="10800000">
            <a:off x="5214938" y="5715000"/>
            <a:ext cx="1357312" cy="1588"/>
          </a:xfrm>
          <a:prstGeom prst="curvedConnector3">
            <a:avLst>
              <a:gd name="adj1" fmla="val 50000"/>
            </a:avLst>
          </a:prstGeom>
        </p:spPr>
        <p:style>
          <a:lnRef idx="1">
            <a:schemeClr val="accent1"/>
          </a:lnRef>
          <a:fillRef idx="0">
            <a:schemeClr val="accent1"/>
          </a:fillRef>
          <a:effectRef idx="0">
            <a:schemeClr val="accent1"/>
          </a:effectRef>
          <a:fontRef idx="minor">
            <a:schemeClr val="tx1"/>
          </a:fontRef>
        </p:style>
      </p:cxnSp>
      <p:sp>
        <p:nvSpPr>
          <p:cNvPr id="32785" name="CasellaDiTesto 33">
            <a:extLst>
              <a:ext uri="{FF2B5EF4-FFF2-40B4-BE49-F238E27FC236}">
                <a16:creationId xmlns:a16="http://schemas.microsoft.com/office/drawing/2014/main" id="{0888FA26-1424-1B45-9338-098C3E1A4AA1}"/>
              </a:ext>
            </a:extLst>
          </p:cNvPr>
          <p:cNvSpPr txBox="1">
            <a:spLocks noChangeArrowheads="1"/>
          </p:cNvSpPr>
          <p:nvPr/>
        </p:nvSpPr>
        <p:spPr bwMode="auto">
          <a:xfrm>
            <a:off x="5000625" y="5857875"/>
            <a:ext cx="22145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2000">
              <a:latin typeface="Book Antiqua" panose="02040602050305030304" pitchFamily="18" charset="0"/>
            </a:endParaRPr>
          </a:p>
        </p:txBody>
      </p:sp>
      <p:sp>
        <p:nvSpPr>
          <p:cNvPr id="32786" name="CasellaDiTesto 34">
            <a:extLst>
              <a:ext uri="{FF2B5EF4-FFF2-40B4-BE49-F238E27FC236}">
                <a16:creationId xmlns:a16="http://schemas.microsoft.com/office/drawing/2014/main" id="{0DA6874E-499D-444D-9C77-7FF2BEE20591}"/>
              </a:ext>
            </a:extLst>
          </p:cNvPr>
          <p:cNvSpPr txBox="1">
            <a:spLocks noChangeArrowheads="1"/>
          </p:cNvSpPr>
          <p:nvPr/>
        </p:nvSpPr>
        <p:spPr bwMode="auto">
          <a:xfrm>
            <a:off x="5000625" y="6072188"/>
            <a:ext cx="38576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Book Antiqua" panose="02040602050305030304" pitchFamily="18" charset="0"/>
              </a:rPr>
              <a:t>t</a:t>
            </a:r>
            <a:r>
              <a:rPr lang="it-IT" altLang="en-US" sz="1200">
                <a:latin typeface="Book Antiqua" panose="02040602050305030304" pitchFamily="18" charset="0"/>
              </a:rPr>
              <a:t>0</a:t>
            </a:r>
            <a:r>
              <a:rPr lang="it-IT" altLang="en-US" sz="2000">
                <a:latin typeface="Book Antiqua" panose="02040602050305030304" pitchFamily="18" charset="0"/>
              </a:rPr>
              <a:t> – t</a:t>
            </a:r>
            <a:r>
              <a:rPr lang="it-IT" altLang="en-US" sz="1600">
                <a:latin typeface="Book Antiqua" panose="02040602050305030304" pitchFamily="18" charset="0"/>
              </a:rPr>
              <a:t>m : tempo di durata fisica </a:t>
            </a:r>
            <a:r>
              <a:rPr lang="it-IT" altLang="en-US" sz="2000">
                <a:latin typeface="Book Antiqua" panose="02040602050305030304" pitchFamily="18" charset="0"/>
              </a:rPr>
              <a:t> </a:t>
            </a:r>
          </a:p>
        </p:txBody>
      </p:sp>
      <p:sp>
        <p:nvSpPr>
          <p:cNvPr id="32787" name="CasellaDiTesto 35">
            <a:extLst>
              <a:ext uri="{FF2B5EF4-FFF2-40B4-BE49-F238E27FC236}">
                <a16:creationId xmlns:a16="http://schemas.microsoft.com/office/drawing/2014/main" id="{1C2E1A7C-8FDD-C849-81D2-E1CACBBAC74A}"/>
              </a:ext>
            </a:extLst>
          </p:cNvPr>
          <p:cNvSpPr txBox="1">
            <a:spLocks noChangeArrowheads="1"/>
          </p:cNvSpPr>
          <p:nvPr/>
        </p:nvSpPr>
        <p:spPr bwMode="auto">
          <a:xfrm>
            <a:off x="5000625" y="6386513"/>
            <a:ext cx="38576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Book Antiqua" panose="02040602050305030304" pitchFamily="18" charset="0"/>
              </a:rPr>
              <a:t>t</a:t>
            </a:r>
            <a:r>
              <a:rPr lang="it-IT" altLang="en-US" sz="1200">
                <a:latin typeface="Book Antiqua" panose="02040602050305030304" pitchFamily="18" charset="0"/>
              </a:rPr>
              <a:t>0</a:t>
            </a:r>
            <a:r>
              <a:rPr lang="it-IT" altLang="en-US" sz="2000">
                <a:latin typeface="Book Antiqua" panose="02040602050305030304" pitchFamily="18" charset="0"/>
              </a:rPr>
              <a:t> – t</a:t>
            </a:r>
            <a:r>
              <a:rPr lang="it-IT" altLang="en-US" sz="1600">
                <a:latin typeface="Book Antiqua" panose="02040602050305030304" pitchFamily="18" charset="0"/>
              </a:rPr>
              <a:t>n:   tempo di durata economica</a:t>
            </a:r>
            <a:r>
              <a:rPr lang="it-IT" altLang="en-US" sz="2000">
                <a:latin typeface="Book Antiqua" panose="02040602050305030304" pitchFamily="18" charset="0"/>
              </a:rPr>
              <a:t> </a:t>
            </a:r>
          </a:p>
        </p:txBody>
      </p:sp>
      <p:sp>
        <p:nvSpPr>
          <p:cNvPr id="32788" name="CasellaDiTesto 36">
            <a:extLst>
              <a:ext uri="{FF2B5EF4-FFF2-40B4-BE49-F238E27FC236}">
                <a16:creationId xmlns:a16="http://schemas.microsoft.com/office/drawing/2014/main" id="{1FADD920-D2EF-F942-80C6-B1CF4A8CBBB6}"/>
              </a:ext>
            </a:extLst>
          </p:cNvPr>
          <p:cNvSpPr txBox="1">
            <a:spLocks noChangeArrowheads="1"/>
          </p:cNvSpPr>
          <p:nvPr/>
        </p:nvSpPr>
        <p:spPr bwMode="auto">
          <a:xfrm>
            <a:off x="5000625" y="5357813"/>
            <a:ext cx="3857625" cy="4000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Book Antiqua" panose="02040602050305030304" pitchFamily="18" charset="0"/>
              </a:rPr>
              <a:t>t</a:t>
            </a:r>
            <a:r>
              <a:rPr lang="it-IT" altLang="en-US" sz="1200">
                <a:latin typeface="Book Antiqua" panose="02040602050305030304" pitchFamily="18" charset="0"/>
              </a:rPr>
              <a:t>0</a:t>
            </a:r>
            <a:r>
              <a:rPr lang="it-IT" altLang="en-US" sz="2000">
                <a:latin typeface="Book Antiqua" panose="02040602050305030304" pitchFamily="18" charset="0"/>
              </a:rPr>
              <a:t>                      t</a:t>
            </a:r>
            <a:r>
              <a:rPr lang="it-IT" altLang="en-US" sz="1200">
                <a:latin typeface="Book Antiqua" panose="02040602050305030304" pitchFamily="18" charset="0"/>
              </a:rPr>
              <a:t>n</a:t>
            </a:r>
            <a:r>
              <a:rPr lang="it-IT" altLang="en-US" sz="2000">
                <a:latin typeface="Book Antiqua" panose="02040602050305030304" pitchFamily="18" charset="0"/>
              </a:rPr>
              <a:t>               t</a:t>
            </a:r>
            <a:r>
              <a:rPr lang="it-IT" altLang="en-US" sz="1600">
                <a:latin typeface="Book Antiqua" panose="02040602050305030304" pitchFamily="18" charset="0"/>
              </a:rPr>
              <a:t>m </a:t>
            </a:r>
            <a:endParaRPr lang="it-IT" altLang="en-US" sz="2000">
              <a:latin typeface="Book Antiqua" panose="02040602050305030304" pitchFamily="18" charset="0"/>
            </a:endParaRPr>
          </a:p>
        </p:txBody>
      </p:sp>
      <p:sp>
        <p:nvSpPr>
          <p:cNvPr id="38" name="Freccia circolare in giù 37">
            <a:extLst>
              <a:ext uri="{FF2B5EF4-FFF2-40B4-BE49-F238E27FC236}">
                <a16:creationId xmlns:a16="http://schemas.microsoft.com/office/drawing/2014/main" id="{233FF649-E9B5-1D4C-9CD3-4A2A06D82395}"/>
              </a:ext>
            </a:extLst>
          </p:cNvPr>
          <p:cNvSpPr/>
          <p:nvPr/>
        </p:nvSpPr>
        <p:spPr>
          <a:xfrm>
            <a:off x="5143500" y="5000625"/>
            <a:ext cx="2857500" cy="428625"/>
          </a:xfrm>
          <a:prstGeom prst="curved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chemeClr val="tx1"/>
              </a:solidFill>
            </a:endParaRPr>
          </a:p>
        </p:txBody>
      </p:sp>
      <p:sp>
        <p:nvSpPr>
          <p:cNvPr id="39" name="Freccia circolare in su 38">
            <a:extLst>
              <a:ext uri="{FF2B5EF4-FFF2-40B4-BE49-F238E27FC236}">
                <a16:creationId xmlns:a16="http://schemas.microsoft.com/office/drawing/2014/main" id="{75649CCE-F099-9549-A4A9-90F6FCF2C75D}"/>
              </a:ext>
            </a:extLst>
          </p:cNvPr>
          <p:cNvSpPr/>
          <p:nvPr/>
        </p:nvSpPr>
        <p:spPr>
          <a:xfrm>
            <a:off x="5143500" y="5786438"/>
            <a:ext cx="1643063" cy="357187"/>
          </a:xfrm>
          <a:prstGeom prst="curvedUp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solidFill>
                <a:schemeClr val="tx1"/>
              </a:solidFill>
            </a:endParaRPr>
          </a:p>
        </p:txBody>
      </p:sp>
      <p:sp>
        <p:nvSpPr>
          <p:cNvPr id="25" name="Parentesi graffa aperta 24">
            <a:extLst>
              <a:ext uri="{FF2B5EF4-FFF2-40B4-BE49-F238E27FC236}">
                <a16:creationId xmlns:a16="http://schemas.microsoft.com/office/drawing/2014/main" id="{1B5D0EDB-E1B0-4E4D-9F91-E56F7D07AE62}"/>
              </a:ext>
            </a:extLst>
          </p:cNvPr>
          <p:cNvSpPr/>
          <p:nvPr/>
        </p:nvSpPr>
        <p:spPr>
          <a:xfrm>
            <a:off x="2514600" y="0"/>
            <a:ext cx="500063" cy="1219200"/>
          </a:xfrm>
          <a:prstGeom prst="leftBrace">
            <a:avLst>
              <a:gd name="adj1" fmla="val 38898"/>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27" name="Parentesi graffa aperta 26">
            <a:extLst>
              <a:ext uri="{FF2B5EF4-FFF2-40B4-BE49-F238E27FC236}">
                <a16:creationId xmlns:a16="http://schemas.microsoft.com/office/drawing/2014/main" id="{2F0DCD89-9B30-BC41-B06F-BD2C9BA14D93}"/>
              </a:ext>
            </a:extLst>
          </p:cNvPr>
          <p:cNvSpPr/>
          <p:nvPr/>
        </p:nvSpPr>
        <p:spPr>
          <a:xfrm>
            <a:off x="2471738" y="1828800"/>
            <a:ext cx="500062" cy="5029200"/>
          </a:xfrm>
          <a:prstGeom prst="leftBrace">
            <a:avLst>
              <a:gd name="adj1" fmla="val 38898"/>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2793" name="CasellaDiTesto 28">
            <a:extLst>
              <a:ext uri="{FF2B5EF4-FFF2-40B4-BE49-F238E27FC236}">
                <a16:creationId xmlns:a16="http://schemas.microsoft.com/office/drawing/2014/main" id="{0E8A87BE-5E49-8341-A10B-864C042CAB6D}"/>
              </a:ext>
            </a:extLst>
          </p:cNvPr>
          <p:cNvSpPr txBox="1">
            <a:spLocks noChangeArrowheads="1"/>
          </p:cNvSpPr>
          <p:nvPr/>
        </p:nvSpPr>
        <p:spPr bwMode="auto">
          <a:xfrm rot="-5400000">
            <a:off x="889000" y="177800"/>
            <a:ext cx="18288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350" indent="63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Sulla base della materialità</a:t>
            </a:r>
          </a:p>
        </p:txBody>
      </p:sp>
      <p:sp>
        <p:nvSpPr>
          <p:cNvPr id="32794" name="CasellaDiTesto 30">
            <a:extLst>
              <a:ext uri="{FF2B5EF4-FFF2-40B4-BE49-F238E27FC236}">
                <a16:creationId xmlns:a16="http://schemas.microsoft.com/office/drawing/2014/main" id="{AC41404B-F5A9-E847-A548-9A70EDE168A9}"/>
              </a:ext>
            </a:extLst>
          </p:cNvPr>
          <p:cNvSpPr txBox="1">
            <a:spLocks noChangeArrowheads="1"/>
          </p:cNvSpPr>
          <p:nvPr/>
        </p:nvSpPr>
        <p:spPr bwMode="auto">
          <a:xfrm rot="-5400000">
            <a:off x="-177799" y="3681412"/>
            <a:ext cx="41148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350" indent="63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Sulla base della modalità di partecipazione al processo produttivo e delle correlate modalità di recupero</a:t>
            </a:r>
          </a:p>
        </p:txBody>
      </p:sp>
      <p:sp>
        <p:nvSpPr>
          <p:cNvPr id="32" name="Freccia in giù 19">
            <a:extLst>
              <a:ext uri="{FF2B5EF4-FFF2-40B4-BE49-F238E27FC236}">
                <a16:creationId xmlns:a16="http://schemas.microsoft.com/office/drawing/2014/main" id="{DF1F15CF-8C95-8641-A01D-4C26498E1FD5}"/>
              </a:ext>
            </a:extLst>
          </p:cNvPr>
          <p:cNvSpPr/>
          <p:nvPr/>
        </p:nvSpPr>
        <p:spPr>
          <a:xfrm>
            <a:off x="3581400" y="5205413"/>
            <a:ext cx="214313" cy="357187"/>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32796" name="CasellaDiTesto 32">
            <a:extLst>
              <a:ext uri="{FF2B5EF4-FFF2-40B4-BE49-F238E27FC236}">
                <a16:creationId xmlns:a16="http://schemas.microsoft.com/office/drawing/2014/main" id="{B3567F7F-495D-1D41-994F-C469F51795AB}"/>
              </a:ext>
            </a:extLst>
          </p:cNvPr>
          <p:cNvSpPr txBox="1">
            <a:spLocks noChangeArrowheads="1"/>
          </p:cNvSpPr>
          <p:nvPr/>
        </p:nvSpPr>
        <p:spPr bwMode="auto">
          <a:xfrm>
            <a:off x="2790825" y="5635625"/>
            <a:ext cx="1857375"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400">
                <a:latin typeface="Book Antiqua" panose="02040602050305030304" pitchFamily="18" charset="0"/>
              </a:rPr>
              <a:t>Correlato all’economia del prodotto per l’ottenimento del quale cede utilità</a:t>
            </a:r>
          </a:p>
        </p:txBody>
      </p:sp>
      <p:sp>
        <p:nvSpPr>
          <p:cNvPr id="32797" name="Segnaposto numero diapositiva 39">
            <a:extLst>
              <a:ext uri="{FF2B5EF4-FFF2-40B4-BE49-F238E27FC236}">
                <a16:creationId xmlns:a16="http://schemas.microsoft.com/office/drawing/2014/main" id="{4353036F-ECF7-7241-992E-BED4B395BFE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85C1983-BBA2-6F4A-857B-20911015F7C7}" type="slidenum">
              <a:rPr lang="it-IT" altLang="en-US" sz="1200" smtClean="0">
                <a:solidFill>
                  <a:srgbClr val="898989"/>
                </a:solidFill>
              </a:rPr>
              <a:pPr>
                <a:spcBef>
                  <a:spcPct val="0"/>
                </a:spcBef>
                <a:buFontTx/>
                <a:buNone/>
              </a:pPr>
              <a:t>27</a:t>
            </a:fld>
            <a:endParaRPr lang="it-IT" altLang="en-US" sz="1200">
              <a:solidFill>
                <a:srgbClr val="898989"/>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asellaDiTesto 5">
            <a:extLst>
              <a:ext uri="{FF2B5EF4-FFF2-40B4-BE49-F238E27FC236}">
                <a16:creationId xmlns:a16="http://schemas.microsoft.com/office/drawing/2014/main" id="{FBBF0190-0576-4D43-9C19-59B15BB535F3}"/>
              </a:ext>
            </a:extLst>
          </p:cNvPr>
          <p:cNvSpPr txBox="1">
            <a:spLocks noChangeArrowheads="1"/>
          </p:cNvSpPr>
          <p:nvPr/>
        </p:nvSpPr>
        <p:spPr bwMode="auto">
          <a:xfrm>
            <a:off x="0" y="2979062"/>
            <a:ext cx="1143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Book Antiqua" panose="02040602050305030304" pitchFamily="18" charset="0"/>
              </a:rPr>
              <a:t>Vendita dei prodotti</a:t>
            </a:r>
          </a:p>
        </p:txBody>
      </p:sp>
      <p:sp>
        <p:nvSpPr>
          <p:cNvPr id="9" name="Parentesi graffa aperta 8">
            <a:extLst>
              <a:ext uri="{FF2B5EF4-FFF2-40B4-BE49-F238E27FC236}">
                <a16:creationId xmlns:a16="http://schemas.microsoft.com/office/drawing/2014/main" id="{AEC94581-8048-4D4F-8E7A-85D44ABB0CD8}"/>
              </a:ext>
            </a:extLst>
          </p:cNvPr>
          <p:cNvSpPr/>
          <p:nvPr/>
        </p:nvSpPr>
        <p:spPr>
          <a:xfrm>
            <a:off x="838200" y="0"/>
            <a:ext cx="785813" cy="68580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4820" name="CasellaDiTesto 10">
            <a:extLst>
              <a:ext uri="{FF2B5EF4-FFF2-40B4-BE49-F238E27FC236}">
                <a16:creationId xmlns:a16="http://schemas.microsoft.com/office/drawing/2014/main" id="{4B9A4253-DD5E-C847-AAFE-FE1F06BDEC35}"/>
              </a:ext>
            </a:extLst>
          </p:cNvPr>
          <p:cNvSpPr txBox="1">
            <a:spLocks noChangeArrowheads="1"/>
          </p:cNvSpPr>
          <p:nvPr/>
        </p:nvSpPr>
        <p:spPr bwMode="auto">
          <a:xfrm>
            <a:off x="1926346" y="-101600"/>
            <a:ext cx="5786437"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811213" indent="-3540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dirty="0">
                <a:latin typeface="Book Antiqua" panose="02040602050305030304" pitchFamily="18" charset="0"/>
              </a:rPr>
              <a:t>Permette la creazione di nuova ricchezza (reddito = </a:t>
            </a:r>
            <a:r>
              <a:rPr lang="it-IT" altLang="en-US" sz="2000" dirty="0">
                <a:latin typeface="Symbol" pitchFamily="2" charset="2"/>
                <a:ea typeface="Symbol" pitchFamily="2" charset="2"/>
                <a:cs typeface="Symbol" pitchFamily="2" charset="2"/>
              </a:rPr>
              <a:t>D</a:t>
            </a:r>
            <a:r>
              <a:rPr lang="it-IT" altLang="en-US" sz="2000" dirty="0">
                <a:latin typeface="Book Antiqua" panose="02040602050305030304" pitchFamily="18" charset="0"/>
              </a:rPr>
              <a:t> ricchezza)</a:t>
            </a:r>
          </a:p>
          <a:p>
            <a:pPr eaLnBrk="1" hangingPunct="1">
              <a:spcBef>
                <a:spcPct val="0"/>
              </a:spcBef>
              <a:buFontTx/>
              <a:buNone/>
            </a:pPr>
            <a:endParaRPr lang="it-IT" altLang="en-US" sz="2000" dirty="0">
              <a:latin typeface="Book Antiqua" panose="02040602050305030304" pitchFamily="18" charset="0"/>
            </a:endParaRPr>
          </a:p>
          <a:p>
            <a:pPr eaLnBrk="1" hangingPunct="1">
              <a:spcBef>
                <a:spcPct val="0"/>
              </a:spcBef>
            </a:pPr>
            <a:r>
              <a:rPr lang="it-IT" altLang="en-US" sz="2000" dirty="0">
                <a:latin typeface="Book Antiqua" panose="02040602050305030304" pitchFamily="18" charset="0"/>
              </a:rPr>
              <a:t>Il contributo di ciascun prodotto alla formazione del reddito cambia a seconda         del </a:t>
            </a:r>
            <a:r>
              <a:rPr lang="it-IT" altLang="en-US" sz="2000" b="1" dirty="0">
                <a:latin typeface="Book Antiqua" panose="02040602050305030304" pitchFamily="18" charset="0"/>
              </a:rPr>
              <a:t>Ciclo di vita </a:t>
            </a:r>
            <a:r>
              <a:rPr lang="it-IT" altLang="en-US" sz="2000" dirty="0">
                <a:latin typeface="Book Antiqua" panose="02040602050305030304" pitchFamily="18" charset="0"/>
              </a:rPr>
              <a:t>del prodotto stesso:</a:t>
            </a:r>
          </a:p>
          <a:p>
            <a:pPr lvl="1" eaLnBrk="1" hangingPunct="1">
              <a:spcBef>
                <a:spcPct val="0"/>
              </a:spcBef>
              <a:buFont typeface="Arial" panose="020B0604020202020204" pitchFamily="34" charset="0"/>
              <a:buChar char="•"/>
            </a:pPr>
            <a:r>
              <a:rPr lang="it-IT" altLang="en-US" sz="2000" dirty="0">
                <a:latin typeface="Book Antiqua" panose="02040602050305030304" pitchFamily="18" charset="0"/>
              </a:rPr>
              <a:t>Introduzione</a:t>
            </a:r>
          </a:p>
          <a:p>
            <a:pPr lvl="1" eaLnBrk="1" hangingPunct="1">
              <a:spcBef>
                <a:spcPct val="0"/>
              </a:spcBef>
              <a:buFont typeface="Arial" panose="020B0604020202020204" pitchFamily="34" charset="0"/>
              <a:buChar char="•"/>
            </a:pPr>
            <a:r>
              <a:rPr lang="it-IT" altLang="en-US" sz="2000" dirty="0">
                <a:latin typeface="Book Antiqua" panose="02040602050305030304" pitchFamily="18" charset="0"/>
              </a:rPr>
              <a:t>Sviluppo</a:t>
            </a:r>
          </a:p>
          <a:p>
            <a:pPr lvl="1" eaLnBrk="1" hangingPunct="1">
              <a:spcBef>
                <a:spcPct val="0"/>
              </a:spcBef>
              <a:buFont typeface="Arial" panose="020B0604020202020204" pitchFamily="34" charset="0"/>
              <a:buChar char="•"/>
            </a:pPr>
            <a:r>
              <a:rPr lang="it-IT" altLang="en-US" sz="2000" dirty="0">
                <a:latin typeface="Book Antiqua" panose="02040602050305030304" pitchFamily="18" charset="0"/>
              </a:rPr>
              <a:t>Maturità</a:t>
            </a:r>
          </a:p>
          <a:p>
            <a:pPr lvl="1" eaLnBrk="1" hangingPunct="1">
              <a:spcBef>
                <a:spcPct val="0"/>
              </a:spcBef>
              <a:buFont typeface="Arial" panose="020B0604020202020204" pitchFamily="34" charset="0"/>
              <a:buChar char="•"/>
            </a:pPr>
            <a:r>
              <a:rPr lang="it-IT" altLang="en-US" sz="2000" dirty="0">
                <a:latin typeface="Book Antiqua" panose="02040602050305030304" pitchFamily="18" charset="0"/>
              </a:rPr>
              <a:t>Saturazione</a:t>
            </a:r>
          </a:p>
          <a:p>
            <a:pPr lvl="1" eaLnBrk="1" hangingPunct="1">
              <a:spcBef>
                <a:spcPct val="0"/>
              </a:spcBef>
              <a:buFont typeface="Arial" panose="020B0604020202020204" pitchFamily="34" charset="0"/>
              <a:buChar char="•"/>
            </a:pPr>
            <a:r>
              <a:rPr lang="it-IT" altLang="en-US" sz="2000" dirty="0">
                <a:latin typeface="Book Antiqua" panose="02040602050305030304" pitchFamily="18" charset="0"/>
              </a:rPr>
              <a:t>Declino</a:t>
            </a:r>
          </a:p>
          <a:p>
            <a:pPr lvl="1" eaLnBrk="1" hangingPunct="1">
              <a:spcBef>
                <a:spcPct val="0"/>
              </a:spcBef>
              <a:buFont typeface="Arial" panose="020B0604020202020204" pitchFamily="34" charset="0"/>
              <a:buChar char="•"/>
            </a:pPr>
            <a:endParaRPr lang="it-IT" altLang="en-US" sz="2000" dirty="0">
              <a:latin typeface="Book Antiqua" panose="02040602050305030304" pitchFamily="18" charset="0"/>
            </a:endParaRPr>
          </a:p>
          <a:p>
            <a:pPr eaLnBrk="1" hangingPunct="1">
              <a:spcBef>
                <a:spcPct val="0"/>
              </a:spcBef>
            </a:pPr>
            <a:r>
              <a:rPr lang="it-IT" altLang="en-US" sz="2000" dirty="0">
                <a:latin typeface="Book Antiqua" panose="02040602050305030304" pitchFamily="18" charset="0"/>
              </a:rPr>
              <a:t>Vendita di beni e servizi</a:t>
            </a:r>
          </a:p>
          <a:p>
            <a:pPr eaLnBrk="1" hangingPunct="1">
              <a:spcBef>
                <a:spcPct val="0"/>
              </a:spcBef>
              <a:buFontTx/>
              <a:buNone/>
            </a:pPr>
            <a:endParaRPr lang="it-IT" altLang="en-US" sz="2000" dirty="0">
              <a:latin typeface="Book Antiqua" panose="02040602050305030304" pitchFamily="18" charset="0"/>
            </a:endParaRPr>
          </a:p>
          <a:p>
            <a:pPr eaLnBrk="1" hangingPunct="1">
              <a:spcBef>
                <a:spcPct val="0"/>
              </a:spcBef>
            </a:pPr>
            <a:r>
              <a:rPr lang="it-IT" altLang="en-US" sz="2000" dirty="0">
                <a:latin typeface="Book Antiqua" panose="02040602050305030304" pitchFamily="18" charset="0"/>
              </a:rPr>
              <a:t>Soggetti potenziali acquirenti </a:t>
            </a:r>
          </a:p>
          <a:p>
            <a:pPr eaLnBrk="1" hangingPunct="1">
              <a:spcBef>
                <a:spcPct val="0"/>
              </a:spcBef>
              <a:buFontTx/>
              <a:buNone/>
            </a:pPr>
            <a:r>
              <a:rPr lang="it-IT" altLang="en-US" sz="2000" dirty="0">
                <a:latin typeface="Book Antiqua" panose="02040602050305030304" pitchFamily="18" charset="0"/>
              </a:rPr>
              <a:t>			&amp;</a:t>
            </a:r>
          </a:p>
          <a:p>
            <a:pPr eaLnBrk="1" hangingPunct="1">
              <a:spcBef>
                <a:spcPct val="0"/>
              </a:spcBef>
              <a:buFontTx/>
              <a:buNone/>
            </a:pPr>
            <a:r>
              <a:rPr lang="it-IT" altLang="en-US" sz="2000" dirty="0">
                <a:latin typeface="Book Antiqua" panose="02040602050305030304" pitchFamily="18" charset="0"/>
              </a:rPr>
              <a:t>	Soggetti che attuano la                              produzione</a:t>
            </a:r>
          </a:p>
          <a:p>
            <a:pPr eaLnBrk="1" hangingPunct="1">
              <a:spcBef>
                <a:spcPct val="0"/>
              </a:spcBef>
              <a:buFontTx/>
              <a:buNone/>
            </a:pPr>
            <a:r>
              <a:rPr lang="it-IT" altLang="en-US" sz="1400" dirty="0">
                <a:latin typeface="Book Antiqua" panose="02040602050305030304" pitchFamily="18" charset="0"/>
              </a:rPr>
              <a:t>	</a:t>
            </a:r>
          </a:p>
          <a:p>
            <a:pPr eaLnBrk="1" hangingPunct="1">
              <a:spcBef>
                <a:spcPct val="0"/>
              </a:spcBef>
              <a:buFontTx/>
              <a:buNone/>
            </a:pPr>
            <a:r>
              <a:rPr lang="it-IT" altLang="en-US" sz="1400" dirty="0">
                <a:latin typeface="Book Antiqua" panose="02040602050305030304" pitchFamily="18" charset="0"/>
              </a:rPr>
              <a:t>	</a:t>
            </a:r>
            <a:endParaRPr lang="it-IT" altLang="en-US" sz="1400" i="1" dirty="0">
              <a:latin typeface="Book Antiqua" panose="02040602050305030304" pitchFamily="18" charset="0"/>
            </a:endParaRPr>
          </a:p>
        </p:txBody>
      </p:sp>
      <p:sp>
        <p:nvSpPr>
          <p:cNvPr id="25" name="Freccia a destra 24">
            <a:extLst>
              <a:ext uri="{FF2B5EF4-FFF2-40B4-BE49-F238E27FC236}">
                <a16:creationId xmlns:a16="http://schemas.microsoft.com/office/drawing/2014/main" id="{E712CF01-1175-7D4B-A085-0BB8C0AE0BAE}"/>
              </a:ext>
            </a:extLst>
          </p:cNvPr>
          <p:cNvSpPr/>
          <p:nvPr/>
        </p:nvSpPr>
        <p:spPr>
          <a:xfrm>
            <a:off x="6934200" y="5257800"/>
            <a:ext cx="762000" cy="347663"/>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7" name="Parentesi graffa aperta 6">
            <a:extLst>
              <a:ext uri="{FF2B5EF4-FFF2-40B4-BE49-F238E27FC236}">
                <a16:creationId xmlns:a16="http://schemas.microsoft.com/office/drawing/2014/main" id="{DC3A40D1-632B-E246-9AB6-261BB14D56DA}"/>
              </a:ext>
            </a:extLst>
          </p:cNvPr>
          <p:cNvSpPr/>
          <p:nvPr/>
        </p:nvSpPr>
        <p:spPr>
          <a:xfrm>
            <a:off x="5105400" y="4038600"/>
            <a:ext cx="381000" cy="15240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4823" name="CasellaDiTesto 7">
            <a:extLst>
              <a:ext uri="{FF2B5EF4-FFF2-40B4-BE49-F238E27FC236}">
                <a16:creationId xmlns:a16="http://schemas.microsoft.com/office/drawing/2014/main" id="{857BBAAA-EA9D-E740-908E-ED69E7036D5A}"/>
              </a:ext>
            </a:extLst>
          </p:cNvPr>
          <p:cNvSpPr txBox="1">
            <a:spLocks noChangeArrowheads="1"/>
          </p:cNvSpPr>
          <p:nvPr/>
        </p:nvSpPr>
        <p:spPr bwMode="auto">
          <a:xfrm>
            <a:off x="1371600" y="6059488"/>
            <a:ext cx="21336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3038" indent="-1730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1800">
                <a:latin typeface="Book Antiqua" panose="02040602050305030304" pitchFamily="18" charset="0"/>
              </a:rPr>
              <a:t>Normalmente non coincidono</a:t>
            </a:r>
          </a:p>
        </p:txBody>
      </p:sp>
      <p:sp>
        <p:nvSpPr>
          <p:cNvPr id="34824" name="CasellaDiTesto 9">
            <a:extLst>
              <a:ext uri="{FF2B5EF4-FFF2-40B4-BE49-F238E27FC236}">
                <a16:creationId xmlns:a16="http://schemas.microsoft.com/office/drawing/2014/main" id="{F507E3AB-C493-2949-8AC1-552AB77B723C}"/>
              </a:ext>
            </a:extLst>
          </p:cNvPr>
          <p:cNvSpPr txBox="1">
            <a:spLocks noChangeArrowheads="1"/>
          </p:cNvSpPr>
          <p:nvPr/>
        </p:nvSpPr>
        <p:spPr bwMode="auto">
          <a:xfrm>
            <a:off x="3352800" y="6019800"/>
            <a:ext cx="3200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3038" indent="-173038">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1800">
                <a:latin typeface="Book Antiqua" panose="02040602050305030304" pitchFamily="18" charset="0"/>
              </a:rPr>
              <a:t>Se coincidono danno luogo a forme di organizzazione diversa dalle imprese</a:t>
            </a:r>
          </a:p>
        </p:txBody>
      </p:sp>
      <p:sp>
        <p:nvSpPr>
          <p:cNvPr id="34825" name="CasellaDiTesto 11">
            <a:extLst>
              <a:ext uri="{FF2B5EF4-FFF2-40B4-BE49-F238E27FC236}">
                <a16:creationId xmlns:a16="http://schemas.microsoft.com/office/drawing/2014/main" id="{41130309-EC68-5549-AE2F-D34F7DEDA496}"/>
              </a:ext>
            </a:extLst>
          </p:cNvPr>
          <p:cNvSpPr txBox="1">
            <a:spLocks noChangeArrowheads="1"/>
          </p:cNvSpPr>
          <p:nvPr/>
        </p:nvSpPr>
        <p:spPr bwMode="auto">
          <a:xfrm>
            <a:off x="5292080" y="3962400"/>
            <a:ext cx="392812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 Singoli	</a:t>
            </a:r>
            <a:r>
              <a:rPr lang="it-IT" altLang="en-US" sz="2000" i="1">
                <a:latin typeface="Book Antiqua" panose="02040602050305030304" pitchFamily="18" charset="0"/>
              </a:rPr>
              <a:t>             </a:t>
            </a:r>
            <a:r>
              <a:rPr lang="it-IT" altLang="en-US" sz="1800" b="1" i="1">
                <a:latin typeface="Book Antiqua" panose="02040602050305030304" pitchFamily="18" charset="0"/>
              </a:rPr>
              <a:t>IMPRESE</a:t>
            </a: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 Soggetti protetti </a:t>
            </a:r>
            <a:r>
              <a:rPr lang="it-IT" altLang="en-US" sz="1800" i="1">
                <a:latin typeface="Book Antiqua" panose="02040602050305030304" pitchFamily="18" charset="0"/>
              </a:rPr>
              <a:t>COOPERATIVE</a:t>
            </a: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 Collettività                        </a:t>
            </a:r>
            <a:r>
              <a:rPr lang="it-IT" altLang="en-US" sz="1800" i="1">
                <a:latin typeface="Book Antiqua" panose="02040602050305030304" pitchFamily="18" charset="0"/>
              </a:rPr>
              <a:t>STATO</a:t>
            </a:r>
          </a:p>
        </p:txBody>
      </p:sp>
      <p:sp>
        <p:nvSpPr>
          <p:cNvPr id="15" name="Freccia a destra 24">
            <a:extLst>
              <a:ext uri="{FF2B5EF4-FFF2-40B4-BE49-F238E27FC236}">
                <a16:creationId xmlns:a16="http://schemas.microsoft.com/office/drawing/2014/main" id="{D58BD4CD-A454-E248-8761-A1D836A0F864}"/>
              </a:ext>
            </a:extLst>
          </p:cNvPr>
          <p:cNvSpPr/>
          <p:nvPr/>
        </p:nvSpPr>
        <p:spPr>
          <a:xfrm>
            <a:off x="6934200" y="4038600"/>
            <a:ext cx="762000" cy="347663"/>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16" name="Parentesi graffa aperta 15">
            <a:extLst>
              <a:ext uri="{FF2B5EF4-FFF2-40B4-BE49-F238E27FC236}">
                <a16:creationId xmlns:a16="http://schemas.microsoft.com/office/drawing/2014/main" id="{128F0AA2-27CE-EE44-A661-D919A0517660}"/>
              </a:ext>
            </a:extLst>
          </p:cNvPr>
          <p:cNvSpPr/>
          <p:nvPr/>
        </p:nvSpPr>
        <p:spPr>
          <a:xfrm rot="5400000">
            <a:off x="3695700" y="3467100"/>
            <a:ext cx="381000" cy="50292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17" name="Freccia a destra 24">
            <a:extLst>
              <a:ext uri="{FF2B5EF4-FFF2-40B4-BE49-F238E27FC236}">
                <a16:creationId xmlns:a16="http://schemas.microsoft.com/office/drawing/2014/main" id="{22BC6629-3EFF-F74C-844A-2ACAF2EE3147}"/>
              </a:ext>
            </a:extLst>
          </p:cNvPr>
          <p:cNvSpPr/>
          <p:nvPr/>
        </p:nvSpPr>
        <p:spPr>
          <a:xfrm>
            <a:off x="6477000" y="6400800"/>
            <a:ext cx="762000" cy="347663"/>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34829" name="CasellaDiTesto 17">
            <a:extLst>
              <a:ext uri="{FF2B5EF4-FFF2-40B4-BE49-F238E27FC236}">
                <a16:creationId xmlns:a16="http://schemas.microsoft.com/office/drawing/2014/main" id="{01440EEB-006A-7A46-AADA-3E4454F3598F}"/>
              </a:ext>
            </a:extLst>
          </p:cNvPr>
          <p:cNvSpPr txBox="1">
            <a:spLocks noChangeArrowheads="1"/>
          </p:cNvSpPr>
          <p:nvPr/>
        </p:nvSpPr>
        <p:spPr bwMode="auto">
          <a:xfrm>
            <a:off x="7319818" y="6137166"/>
            <a:ext cx="25988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i="1">
                <a:latin typeface="Book Antiqua" panose="02040602050305030304" pitchFamily="18" charset="0"/>
              </a:rPr>
              <a:t>ASSOCIAZIONI FONDAZIONI</a:t>
            </a:r>
          </a:p>
        </p:txBody>
      </p:sp>
      <p:sp>
        <p:nvSpPr>
          <p:cNvPr id="34830" name="Segnaposto numero diapositiva 18">
            <a:extLst>
              <a:ext uri="{FF2B5EF4-FFF2-40B4-BE49-F238E27FC236}">
                <a16:creationId xmlns:a16="http://schemas.microsoft.com/office/drawing/2014/main" id="{73B133D2-5CD5-A247-BFF4-E8C2FD499B40}"/>
              </a:ext>
            </a:extLst>
          </p:cNvPr>
          <p:cNvSpPr>
            <a:spLocks noGrp="1"/>
          </p:cNvSpPr>
          <p:nvPr>
            <p:ph type="sldNum" sz="quarter" idx="12"/>
          </p:nvPr>
        </p:nvSpPr>
        <p:spPr bwMode="auto">
          <a:xfrm>
            <a:off x="7086600" y="6326298"/>
            <a:ext cx="2133600" cy="26806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63B2747-0D61-C44D-BCF8-FEEA347F391B}" type="slidenum">
              <a:rPr lang="it-IT" altLang="en-US" sz="1200" smtClean="0">
                <a:solidFill>
                  <a:srgbClr val="898989"/>
                </a:solidFill>
              </a:rPr>
              <a:pPr>
                <a:spcBef>
                  <a:spcPct val="0"/>
                </a:spcBef>
                <a:buFontTx/>
                <a:buNone/>
              </a:pPr>
              <a:t>28</a:t>
            </a:fld>
            <a:endParaRPr lang="it-IT" altLang="en-US" sz="1200">
              <a:solidFill>
                <a:srgbClr val="898989"/>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asellaDiTesto 3">
            <a:extLst>
              <a:ext uri="{FF2B5EF4-FFF2-40B4-BE49-F238E27FC236}">
                <a16:creationId xmlns:a16="http://schemas.microsoft.com/office/drawing/2014/main" id="{2F5922F0-D7C2-7C4B-9EC3-0C5DFC954B75}"/>
              </a:ext>
            </a:extLst>
          </p:cNvPr>
          <p:cNvSpPr txBox="1">
            <a:spLocks noChangeArrowheads="1"/>
          </p:cNvSpPr>
          <p:nvPr/>
        </p:nvSpPr>
        <p:spPr bwMode="auto">
          <a:xfrm>
            <a:off x="-14288" y="3068638"/>
            <a:ext cx="1993901"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I circuiti dei finanziamenti</a:t>
            </a:r>
          </a:p>
        </p:txBody>
      </p:sp>
      <p:sp>
        <p:nvSpPr>
          <p:cNvPr id="9" name="Parentesi graffa aperta 8">
            <a:extLst>
              <a:ext uri="{FF2B5EF4-FFF2-40B4-BE49-F238E27FC236}">
                <a16:creationId xmlns:a16="http://schemas.microsoft.com/office/drawing/2014/main" id="{8015F9CD-0300-434B-A59E-793DF519599B}"/>
              </a:ext>
            </a:extLst>
          </p:cNvPr>
          <p:cNvSpPr/>
          <p:nvPr/>
        </p:nvSpPr>
        <p:spPr>
          <a:xfrm>
            <a:off x="1728788" y="0"/>
            <a:ext cx="785812" cy="68580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10" name="Parentesi graffa aperta 9">
            <a:extLst>
              <a:ext uri="{FF2B5EF4-FFF2-40B4-BE49-F238E27FC236}">
                <a16:creationId xmlns:a16="http://schemas.microsoft.com/office/drawing/2014/main" id="{FB9AA096-25C1-B340-8BF3-832082420166}"/>
              </a:ext>
            </a:extLst>
          </p:cNvPr>
          <p:cNvSpPr/>
          <p:nvPr/>
        </p:nvSpPr>
        <p:spPr>
          <a:xfrm>
            <a:off x="3962400" y="4114800"/>
            <a:ext cx="500063" cy="22098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6869" name="CasellaDiTesto 10">
            <a:extLst>
              <a:ext uri="{FF2B5EF4-FFF2-40B4-BE49-F238E27FC236}">
                <a16:creationId xmlns:a16="http://schemas.microsoft.com/office/drawing/2014/main" id="{7E336AF7-BB49-6B43-AAF4-B597007AA753}"/>
              </a:ext>
            </a:extLst>
          </p:cNvPr>
          <p:cNvSpPr txBox="1">
            <a:spLocks noChangeArrowheads="1"/>
          </p:cNvSpPr>
          <p:nvPr/>
        </p:nvSpPr>
        <p:spPr bwMode="auto">
          <a:xfrm>
            <a:off x="2667000" y="304800"/>
            <a:ext cx="29289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a:latin typeface="Book Antiqua" panose="02040602050305030304" pitchFamily="18" charset="0"/>
              </a:rPr>
              <a:t>	</a:t>
            </a:r>
          </a:p>
          <a:p>
            <a:pPr eaLnBrk="1" hangingPunct="1">
              <a:spcBef>
                <a:spcPct val="0"/>
              </a:spcBef>
              <a:buFontTx/>
              <a:buNone/>
            </a:pPr>
            <a:r>
              <a:rPr lang="it-IT" altLang="en-US" sz="1400">
                <a:latin typeface="Book Antiqua" panose="02040602050305030304" pitchFamily="18" charset="0"/>
              </a:rPr>
              <a:t>	</a:t>
            </a:r>
            <a:endParaRPr lang="it-IT" altLang="en-US" sz="1400" i="1">
              <a:latin typeface="Book Antiqua" panose="02040602050305030304" pitchFamily="18" charset="0"/>
            </a:endParaRPr>
          </a:p>
        </p:txBody>
      </p:sp>
      <p:sp>
        <p:nvSpPr>
          <p:cNvPr id="36870" name="CasellaDiTesto 11">
            <a:extLst>
              <a:ext uri="{FF2B5EF4-FFF2-40B4-BE49-F238E27FC236}">
                <a16:creationId xmlns:a16="http://schemas.microsoft.com/office/drawing/2014/main" id="{968DB978-907D-7C4D-8ACD-26BF4E1CB02F}"/>
              </a:ext>
            </a:extLst>
          </p:cNvPr>
          <p:cNvSpPr txBox="1">
            <a:spLocks noChangeArrowheads="1"/>
          </p:cNvSpPr>
          <p:nvPr/>
        </p:nvSpPr>
        <p:spPr bwMode="auto">
          <a:xfrm>
            <a:off x="4719638" y="4078288"/>
            <a:ext cx="4500562"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Crediti di funzionamento</a:t>
            </a: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 Debiti di funzionamento</a:t>
            </a:r>
            <a:endParaRPr lang="it-IT" altLang="en-US" sz="1400">
              <a:latin typeface="Book Antiqua" panose="02040602050305030304" pitchFamily="18" charset="0"/>
            </a:endParaRPr>
          </a:p>
        </p:txBody>
      </p:sp>
      <p:sp>
        <p:nvSpPr>
          <p:cNvPr id="13" name="Parentesi graffa aperta 12">
            <a:extLst>
              <a:ext uri="{FF2B5EF4-FFF2-40B4-BE49-F238E27FC236}">
                <a16:creationId xmlns:a16="http://schemas.microsoft.com/office/drawing/2014/main" id="{5ADF5A2C-3B41-5141-B3FE-A5CC8072C503}"/>
              </a:ext>
            </a:extLst>
          </p:cNvPr>
          <p:cNvSpPr/>
          <p:nvPr/>
        </p:nvSpPr>
        <p:spPr>
          <a:xfrm>
            <a:off x="3962400" y="0"/>
            <a:ext cx="500063" cy="32004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6872" name="CasellaDiTesto 13">
            <a:extLst>
              <a:ext uri="{FF2B5EF4-FFF2-40B4-BE49-F238E27FC236}">
                <a16:creationId xmlns:a16="http://schemas.microsoft.com/office/drawing/2014/main" id="{20572606-8085-1F44-9232-937B81BDE17A}"/>
              </a:ext>
            </a:extLst>
          </p:cNvPr>
          <p:cNvSpPr txBox="1">
            <a:spLocks noChangeArrowheads="1"/>
          </p:cNvSpPr>
          <p:nvPr/>
        </p:nvSpPr>
        <p:spPr bwMode="auto">
          <a:xfrm>
            <a:off x="2438400" y="1352550"/>
            <a:ext cx="441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Diretti</a:t>
            </a:r>
          </a:p>
        </p:txBody>
      </p:sp>
      <p:sp>
        <p:nvSpPr>
          <p:cNvPr id="36873" name="CasellaDiTesto 14">
            <a:extLst>
              <a:ext uri="{FF2B5EF4-FFF2-40B4-BE49-F238E27FC236}">
                <a16:creationId xmlns:a16="http://schemas.microsoft.com/office/drawing/2014/main" id="{46863948-87ED-5B46-B131-318F2391A785}"/>
              </a:ext>
            </a:extLst>
          </p:cNvPr>
          <p:cNvSpPr txBox="1">
            <a:spLocks noChangeArrowheads="1"/>
          </p:cNvSpPr>
          <p:nvPr/>
        </p:nvSpPr>
        <p:spPr bwMode="auto">
          <a:xfrm>
            <a:off x="4419600" y="577850"/>
            <a:ext cx="1785938"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b="1">
                <a:latin typeface="Book Antiqua" panose="02040602050305030304" pitchFamily="18" charset="0"/>
              </a:rPr>
              <a:t>Attinti</a:t>
            </a: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b="1">
                <a:latin typeface="Book Antiqua" panose="02040602050305030304" pitchFamily="18" charset="0"/>
              </a:rPr>
              <a:t>Concessi </a:t>
            </a:r>
          </a:p>
        </p:txBody>
      </p:sp>
      <p:sp>
        <p:nvSpPr>
          <p:cNvPr id="36874" name="Segnaposto numero diapositiva 18">
            <a:extLst>
              <a:ext uri="{FF2B5EF4-FFF2-40B4-BE49-F238E27FC236}">
                <a16:creationId xmlns:a16="http://schemas.microsoft.com/office/drawing/2014/main" id="{1CF11C5B-A133-C547-9529-E331ADF44E3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1C69639F-4C42-0844-B982-B1E5A6DCE8FC}" type="slidenum">
              <a:rPr lang="it-IT" altLang="en-US" sz="1200" smtClean="0">
                <a:solidFill>
                  <a:srgbClr val="898989"/>
                </a:solidFill>
              </a:rPr>
              <a:pPr>
                <a:spcBef>
                  <a:spcPct val="0"/>
                </a:spcBef>
                <a:buFontTx/>
                <a:buNone/>
              </a:pPr>
              <a:t>29</a:t>
            </a:fld>
            <a:endParaRPr lang="it-IT" altLang="en-US" sz="1200">
              <a:solidFill>
                <a:srgbClr val="898989"/>
              </a:solidFill>
            </a:endParaRPr>
          </a:p>
        </p:txBody>
      </p:sp>
      <p:sp>
        <p:nvSpPr>
          <p:cNvPr id="36875" name="CasellaDiTesto 21">
            <a:extLst>
              <a:ext uri="{FF2B5EF4-FFF2-40B4-BE49-F238E27FC236}">
                <a16:creationId xmlns:a16="http://schemas.microsoft.com/office/drawing/2014/main" id="{D3CBBEB3-EE4D-814B-9C11-71D1B686FBA4}"/>
              </a:ext>
            </a:extLst>
          </p:cNvPr>
          <p:cNvSpPr txBox="1">
            <a:spLocks noChangeArrowheads="1"/>
          </p:cNvSpPr>
          <p:nvPr/>
        </p:nvSpPr>
        <p:spPr bwMode="auto">
          <a:xfrm>
            <a:off x="2438400" y="4953000"/>
            <a:ext cx="441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Indiretti</a:t>
            </a:r>
          </a:p>
        </p:txBody>
      </p:sp>
      <p:sp>
        <p:nvSpPr>
          <p:cNvPr id="36876" name="CasellaDiTesto 22">
            <a:extLst>
              <a:ext uri="{FF2B5EF4-FFF2-40B4-BE49-F238E27FC236}">
                <a16:creationId xmlns:a16="http://schemas.microsoft.com/office/drawing/2014/main" id="{BE33292C-7956-EA44-9A36-6726CD53B27F}"/>
              </a:ext>
            </a:extLst>
          </p:cNvPr>
          <p:cNvSpPr txBox="1">
            <a:spLocks noChangeArrowheads="1"/>
          </p:cNvSpPr>
          <p:nvPr/>
        </p:nvSpPr>
        <p:spPr bwMode="auto">
          <a:xfrm>
            <a:off x="4953000" y="4962525"/>
            <a:ext cx="3505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400" i="1">
                <a:latin typeface="Book Antiqua" panose="02040602050305030304" pitchFamily="18" charset="0"/>
              </a:rPr>
              <a:t>HANNO ORIGINE NEL CIRCUITO DELLA PRODUZIONE</a:t>
            </a:r>
          </a:p>
        </p:txBody>
      </p:sp>
      <p:sp>
        <p:nvSpPr>
          <p:cNvPr id="24" name="Freccia giù 23">
            <a:extLst>
              <a:ext uri="{FF2B5EF4-FFF2-40B4-BE49-F238E27FC236}">
                <a16:creationId xmlns:a16="http://schemas.microsoft.com/office/drawing/2014/main" id="{53E6DFD4-70DF-B94C-B0E8-032DA853BFD2}"/>
              </a:ext>
            </a:extLst>
          </p:cNvPr>
          <p:cNvSpPr/>
          <p:nvPr/>
        </p:nvSpPr>
        <p:spPr>
          <a:xfrm>
            <a:off x="6400800" y="4572000"/>
            <a:ext cx="533400" cy="381000"/>
          </a:xfrm>
          <a:prstGeom prst="downArrow">
            <a:avLst/>
          </a:prstGeom>
          <a:solidFill>
            <a:schemeClr val="bg1"/>
          </a:solidFill>
          <a:ln w="2540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it-IT"/>
          </a:p>
        </p:txBody>
      </p:sp>
      <p:sp>
        <p:nvSpPr>
          <p:cNvPr id="25" name="Freccia giù 24">
            <a:extLst>
              <a:ext uri="{FF2B5EF4-FFF2-40B4-BE49-F238E27FC236}">
                <a16:creationId xmlns:a16="http://schemas.microsoft.com/office/drawing/2014/main" id="{5D1723C0-6E72-FC43-8B2A-A8DFA9F30F6B}"/>
              </a:ext>
            </a:extLst>
          </p:cNvPr>
          <p:cNvSpPr/>
          <p:nvPr/>
        </p:nvSpPr>
        <p:spPr>
          <a:xfrm rot="10800000">
            <a:off x="6400800" y="5562600"/>
            <a:ext cx="533400" cy="381000"/>
          </a:xfrm>
          <a:prstGeom prst="downArrow">
            <a:avLst/>
          </a:prstGeom>
          <a:solidFill>
            <a:schemeClr val="bg1"/>
          </a:solidFill>
          <a:ln w="2540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it-IT"/>
          </a:p>
        </p:txBody>
      </p:sp>
      <p:sp>
        <p:nvSpPr>
          <p:cNvPr id="26" name="Parentesi graffa aperta 25">
            <a:extLst>
              <a:ext uri="{FF2B5EF4-FFF2-40B4-BE49-F238E27FC236}">
                <a16:creationId xmlns:a16="http://schemas.microsoft.com/office/drawing/2014/main" id="{9F4CD174-A396-584C-8A30-2867AFD622BD}"/>
              </a:ext>
            </a:extLst>
          </p:cNvPr>
          <p:cNvSpPr/>
          <p:nvPr/>
        </p:nvSpPr>
        <p:spPr>
          <a:xfrm>
            <a:off x="5867400" y="0"/>
            <a:ext cx="381000" cy="16764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6880" name="CasellaDiTesto 26">
            <a:extLst>
              <a:ext uri="{FF2B5EF4-FFF2-40B4-BE49-F238E27FC236}">
                <a16:creationId xmlns:a16="http://schemas.microsoft.com/office/drawing/2014/main" id="{9EB27220-F11E-7649-B41F-1E4A832EFC85}"/>
              </a:ext>
            </a:extLst>
          </p:cNvPr>
          <p:cNvSpPr txBox="1">
            <a:spLocks noChangeArrowheads="1"/>
          </p:cNvSpPr>
          <p:nvPr/>
        </p:nvSpPr>
        <p:spPr bwMode="auto">
          <a:xfrm>
            <a:off x="6172200" y="0"/>
            <a:ext cx="297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Con vincolo di capitale di </a:t>
            </a:r>
            <a:r>
              <a:rPr lang="it-IT" altLang="en-US" sz="2000" b="1">
                <a:latin typeface="Book Antiqua" panose="02040602050305030304" pitchFamily="18" charset="0"/>
              </a:rPr>
              <a:t>proprietà</a:t>
            </a:r>
          </a:p>
        </p:txBody>
      </p:sp>
      <p:sp>
        <p:nvSpPr>
          <p:cNvPr id="36881" name="CasellaDiTesto 27">
            <a:extLst>
              <a:ext uri="{FF2B5EF4-FFF2-40B4-BE49-F238E27FC236}">
                <a16:creationId xmlns:a16="http://schemas.microsoft.com/office/drawing/2014/main" id="{A6ABFB7E-BEB1-0B44-B00C-1C05C3D0C15F}"/>
              </a:ext>
            </a:extLst>
          </p:cNvPr>
          <p:cNvSpPr txBox="1">
            <a:spLocks noChangeArrowheads="1"/>
          </p:cNvSpPr>
          <p:nvPr/>
        </p:nvSpPr>
        <p:spPr bwMode="auto">
          <a:xfrm>
            <a:off x="6248400" y="838200"/>
            <a:ext cx="2971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Con vincolo di capitale di </a:t>
            </a:r>
            <a:r>
              <a:rPr lang="it-IT" altLang="en-US" sz="2000" b="1">
                <a:latin typeface="Book Antiqua" panose="02040602050305030304" pitchFamily="18" charset="0"/>
              </a:rPr>
              <a:t>prestito</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CasellaDiTesto 3">
            <a:extLst>
              <a:ext uri="{FF2B5EF4-FFF2-40B4-BE49-F238E27FC236}">
                <a16:creationId xmlns:a16="http://schemas.microsoft.com/office/drawing/2014/main" id="{9DA02DD8-99FF-C64D-9240-DC8EB9D05931}"/>
              </a:ext>
            </a:extLst>
          </p:cNvPr>
          <p:cNvSpPr txBox="1">
            <a:spLocks noChangeArrowheads="1"/>
          </p:cNvSpPr>
          <p:nvPr/>
        </p:nvSpPr>
        <p:spPr bwMode="auto">
          <a:xfrm>
            <a:off x="-285750" y="3048000"/>
            <a:ext cx="22145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Finanziamenti</a:t>
            </a:r>
          </a:p>
          <a:p>
            <a:pPr algn="ctr" eaLnBrk="1" hangingPunct="1">
              <a:spcBef>
                <a:spcPct val="0"/>
              </a:spcBef>
              <a:buFontTx/>
              <a:buNone/>
            </a:pPr>
            <a:r>
              <a:rPr lang="it-IT" altLang="en-US" sz="2000">
                <a:latin typeface="Book Antiqua" panose="02040602050305030304" pitchFamily="18" charset="0"/>
              </a:rPr>
              <a:t>DIRETTI</a:t>
            </a:r>
          </a:p>
        </p:txBody>
      </p:sp>
      <p:sp>
        <p:nvSpPr>
          <p:cNvPr id="9" name="Parentesi graffa aperta 8">
            <a:extLst>
              <a:ext uri="{FF2B5EF4-FFF2-40B4-BE49-F238E27FC236}">
                <a16:creationId xmlns:a16="http://schemas.microsoft.com/office/drawing/2014/main" id="{06063F0D-30F1-C840-8A88-C4F90657BD66}"/>
              </a:ext>
            </a:extLst>
          </p:cNvPr>
          <p:cNvSpPr/>
          <p:nvPr/>
        </p:nvSpPr>
        <p:spPr>
          <a:xfrm>
            <a:off x="1728788" y="0"/>
            <a:ext cx="785812" cy="68580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8916" name="CasellaDiTesto 10">
            <a:extLst>
              <a:ext uri="{FF2B5EF4-FFF2-40B4-BE49-F238E27FC236}">
                <a16:creationId xmlns:a16="http://schemas.microsoft.com/office/drawing/2014/main" id="{E6C071F6-8456-A445-8B04-C1BA285C9B46}"/>
              </a:ext>
            </a:extLst>
          </p:cNvPr>
          <p:cNvSpPr txBox="1">
            <a:spLocks noChangeArrowheads="1"/>
          </p:cNvSpPr>
          <p:nvPr/>
        </p:nvSpPr>
        <p:spPr bwMode="auto">
          <a:xfrm>
            <a:off x="2667000" y="304800"/>
            <a:ext cx="29289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a:latin typeface="Book Antiqua" panose="02040602050305030304" pitchFamily="18" charset="0"/>
              </a:rPr>
              <a:t>	</a:t>
            </a:r>
          </a:p>
          <a:p>
            <a:pPr eaLnBrk="1" hangingPunct="1">
              <a:spcBef>
                <a:spcPct val="0"/>
              </a:spcBef>
              <a:buFontTx/>
              <a:buNone/>
            </a:pPr>
            <a:r>
              <a:rPr lang="it-IT" altLang="en-US" sz="1400">
                <a:latin typeface="Book Antiqua" panose="02040602050305030304" pitchFamily="18" charset="0"/>
              </a:rPr>
              <a:t>	</a:t>
            </a:r>
            <a:endParaRPr lang="it-IT" altLang="en-US" sz="1400" i="1">
              <a:latin typeface="Book Antiqua" panose="02040602050305030304" pitchFamily="18" charset="0"/>
            </a:endParaRPr>
          </a:p>
        </p:txBody>
      </p:sp>
      <p:sp>
        <p:nvSpPr>
          <p:cNvPr id="38917" name="CasellaDiTesto 13">
            <a:extLst>
              <a:ext uri="{FF2B5EF4-FFF2-40B4-BE49-F238E27FC236}">
                <a16:creationId xmlns:a16="http://schemas.microsoft.com/office/drawing/2014/main" id="{A1D4F568-0FC1-6046-B70C-9569C5BEE9DB}"/>
              </a:ext>
            </a:extLst>
          </p:cNvPr>
          <p:cNvSpPr txBox="1">
            <a:spLocks noChangeArrowheads="1"/>
          </p:cNvSpPr>
          <p:nvPr/>
        </p:nvSpPr>
        <p:spPr bwMode="auto">
          <a:xfrm>
            <a:off x="2438400" y="685800"/>
            <a:ext cx="3048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Con vincolo di proprietà</a:t>
            </a:r>
          </a:p>
        </p:txBody>
      </p:sp>
      <p:sp>
        <p:nvSpPr>
          <p:cNvPr id="38918" name="Segnaposto numero diapositiva 18">
            <a:extLst>
              <a:ext uri="{FF2B5EF4-FFF2-40B4-BE49-F238E27FC236}">
                <a16:creationId xmlns:a16="http://schemas.microsoft.com/office/drawing/2014/main" id="{DEA846EB-AF7C-6C43-8A29-3163096AC3B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A8C3FB3-D2B4-F242-A55D-DC95D9813568}" type="slidenum">
              <a:rPr lang="it-IT" altLang="en-US" sz="1200" smtClean="0">
                <a:solidFill>
                  <a:srgbClr val="898989"/>
                </a:solidFill>
              </a:rPr>
              <a:pPr>
                <a:spcBef>
                  <a:spcPct val="0"/>
                </a:spcBef>
                <a:buFontTx/>
                <a:buNone/>
              </a:pPr>
              <a:t>30</a:t>
            </a:fld>
            <a:endParaRPr lang="it-IT" altLang="en-US" sz="1200">
              <a:solidFill>
                <a:srgbClr val="898989"/>
              </a:solidFill>
            </a:endParaRPr>
          </a:p>
        </p:txBody>
      </p:sp>
      <p:sp>
        <p:nvSpPr>
          <p:cNvPr id="26" name="Parentesi graffa aperta 25">
            <a:extLst>
              <a:ext uri="{FF2B5EF4-FFF2-40B4-BE49-F238E27FC236}">
                <a16:creationId xmlns:a16="http://schemas.microsoft.com/office/drawing/2014/main" id="{4B67177B-C849-B44B-A220-B3F1FF1A8A2B}"/>
              </a:ext>
            </a:extLst>
          </p:cNvPr>
          <p:cNvSpPr/>
          <p:nvPr/>
        </p:nvSpPr>
        <p:spPr>
          <a:xfrm>
            <a:off x="4648200" y="0"/>
            <a:ext cx="381000" cy="20574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8920" name="CasellaDiTesto 26">
            <a:extLst>
              <a:ext uri="{FF2B5EF4-FFF2-40B4-BE49-F238E27FC236}">
                <a16:creationId xmlns:a16="http://schemas.microsoft.com/office/drawing/2014/main" id="{63CF1A8B-5E1B-7C48-8F40-7D778F177EB7}"/>
              </a:ext>
            </a:extLst>
          </p:cNvPr>
          <p:cNvSpPr txBox="1">
            <a:spLocks noChangeArrowheads="1"/>
          </p:cNvSpPr>
          <p:nvPr/>
        </p:nvSpPr>
        <p:spPr bwMode="auto">
          <a:xfrm>
            <a:off x="5029200" y="0"/>
            <a:ext cx="29718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811213" indent="-35401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b="1">
                <a:latin typeface="Book Antiqua" panose="02040602050305030304" pitchFamily="18" charset="0"/>
              </a:rPr>
              <a:t>In denaro</a:t>
            </a: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pPr>
            <a:r>
              <a:rPr lang="it-IT" altLang="en-US" sz="2000" b="1">
                <a:latin typeface="Book Antiqua" panose="02040602050305030304" pitchFamily="18" charset="0"/>
              </a:rPr>
              <a:t>In natura (apporti)</a:t>
            </a:r>
          </a:p>
          <a:p>
            <a:pPr lvl="1" eaLnBrk="1" hangingPunct="1">
              <a:spcBef>
                <a:spcPct val="0"/>
              </a:spcBef>
              <a:buFont typeface="Arial" panose="020B0604020202020204" pitchFamily="34" charset="0"/>
              <a:buChar char="•"/>
            </a:pPr>
            <a:r>
              <a:rPr lang="it-IT" altLang="en-US" sz="2000">
                <a:latin typeface="Book Antiqua" panose="02040602050305030304" pitchFamily="18" charset="0"/>
              </a:rPr>
              <a:t>Congiunti</a:t>
            </a:r>
          </a:p>
          <a:p>
            <a:pPr lvl="1" eaLnBrk="1" hangingPunct="1">
              <a:spcBef>
                <a:spcPct val="0"/>
              </a:spcBef>
              <a:buFont typeface="Arial" panose="020B0604020202020204" pitchFamily="34" charset="0"/>
              <a:buChar char="•"/>
            </a:pPr>
            <a:r>
              <a:rPr lang="it-IT" altLang="en-US" sz="2000">
                <a:latin typeface="Book Antiqua" panose="02040602050305030304" pitchFamily="18" charset="0"/>
              </a:rPr>
              <a:t>Disgiunti</a:t>
            </a:r>
          </a:p>
        </p:txBody>
      </p:sp>
      <p:sp>
        <p:nvSpPr>
          <p:cNvPr id="38921" name="CasellaDiTesto 20">
            <a:extLst>
              <a:ext uri="{FF2B5EF4-FFF2-40B4-BE49-F238E27FC236}">
                <a16:creationId xmlns:a16="http://schemas.microsoft.com/office/drawing/2014/main" id="{247599CD-2C05-774C-B058-F2837E9B2E0A}"/>
              </a:ext>
            </a:extLst>
          </p:cNvPr>
          <p:cNvSpPr txBox="1">
            <a:spLocks noChangeArrowheads="1"/>
          </p:cNvSpPr>
          <p:nvPr/>
        </p:nvSpPr>
        <p:spPr bwMode="auto">
          <a:xfrm>
            <a:off x="2438400" y="5486400"/>
            <a:ext cx="3048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Con vincolo di capitale di prestito</a:t>
            </a:r>
          </a:p>
        </p:txBody>
      </p:sp>
      <p:sp>
        <p:nvSpPr>
          <p:cNvPr id="38922" name="CasellaDiTesto 12">
            <a:extLst>
              <a:ext uri="{FF2B5EF4-FFF2-40B4-BE49-F238E27FC236}">
                <a16:creationId xmlns:a16="http://schemas.microsoft.com/office/drawing/2014/main" id="{3F8B1CE2-B7B9-4A46-8785-063DA447FFE4}"/>
              </a:ext>
            </a:extLst>
          </p:cNvPr>
          <p:cNvSpPr txBox="1">
            <a:spLocks noChangeArrowheads="1"/>
          </p:cNvSpPr>
          <p:nvPr/>
        </p:nvSpPr>
        <p:spPr bwMode="auto">
          <a:xfrm>
            <a:off x="5410200" y="2133600"/>
            <a:ext cx="396240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Vincolo di permanenza</a:t>
            </a:r>
          </a:p>
          <a:p>
            <a:pPr eaLnBrk="1" hangingPunct="1">
              <a:spcBef>
                <a:spcPct val="0"/>
              </a:spcBef>
            </a:pPr>
            <a:endParaRPr lang="it-IT" altLang="en-US" sz="2000">
              <a:latin typeface="Book Antiqua" panose="02040602050305030304" pitchFamily="18" charset="0"/>
            </a:endParaRPr>
          </a:p>
          <a:p>
            <a:pPr lvl="1" eaLnBrk="1" hangingPunct="1">
              <a:spcBef>
                <a:spcPct val="0"/>
              </a:spcBef>
              <a:buFont typeface="Arial" panose="020B0604020202020204" pitchFamily="34" charset="0"/>
              <a:buChar char="•"/>
            </a:pPr>
            <a:r>
              <a:rPr lang="it-IT" altLang="en-US" sz="2000">
                <a:latin typeface="Book Antiqua" panose="02040602050305030304" pitchFamily="18" charset="0"/>
              </a:rPr>
              <a:t> </a:t>
            </a:r>
            <a:r>
              <a:rPr lang="it-IT" altLang="en-US" sz="2000" i="1">
                <a:latin typeface="Book Antiqua" panose="02040602050305030304" pitchFamily="18" charset="0"/>
              </a:rPr>
              <a:t>temporaneo vs   permanente</a:t>
            </a: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Remunerazione</a:t>
            </a:r>
          </a:p>
          <a:p>
            <a:pPr eaLnBrk="1" hangingPunct="1">
              <a:spcBef>
                <a:spcPct val="0"/>
              </a:spcBef>
            </a:pPr>
            <a:endParaRPr lang="it-IT" altLang="en-US" sz="2000">
              <a:latin typeface="Book Antiqua" panose="02040602050305030304" pitchFamily="18" charset="0"/>
            </a:endParaRPr>
          </a:p>
          <a:p>
            <a:pPr lvl="1" eaLnBrk="1" hangingPunct="1">
              <a:spcBef>
                <a:spcPct val="0"/>
              </a:spcBef>
              <a:buFont typeface="Arial" panose="020B0604020202020204" pitchFamily="34" charset="0"/>
              <a:buChar char="•"/>
            </a:pPr>
            <a:r>
              <a:rPr lang="it-IT" altLang="en-US" sz="2000">
                <a:latin typeface="Book Antiqua" panose="02040602050305030304" pitchFamily="18" charset="0"/>
              </a:rPr>
              <a:t> </a:t>
            </a:r>
            <a:r>
              <a:rPr lang="it-IT" altLang="en-US" sz="2000" i="1">
                <a:latin typeface="Book Antiqua" panose="02040602050305030304" pitchFamily="18" charset="0"/>
              </a:rPr>
              <a:t>certa	vs         incerta</a:t>
            </a:r>
          </a:p>
          <a:p>
            <a:pPr lvl="1" eaLnBrk="1" hangingPunct="1">
              <a:spcBef>
                <a:spcPct val="0"/>
              </a:spcBef>
              <a:buFont typeface="Arial" panose="020B0604020202020204" pitchFamily="34" charset="0"/>
              <a:buChar char="•"/>
            </a:pPr>
            <a:r>
              <a:rPr lang="it-IT" altLang="en-US" sz="2000" i="1">
                <a:latin typeface="Book Antiqua" panose="02040602050305030304" pitchFamily="18" charset="0"/>
              </a:rPr>
              <a:t> interesse 	vs       dividendo</a:t>
            </a:r>
          </a:p>
        </p:txBody>
      </p:sp>
      <p:sp>
        <p:nvSpPr>
          <p:cNvPr id="38923" name="CasellaDiTesto 14">
            <a:extLst>
              <a:ext uri="{FF2B5EF4-FFF2-40B4-BE49-F238E27FC236}">
                <a16:creationId xmlns:a16="http://schemas.microsoft.com/office/drawing/2014/main" id="{489FD6B5-23F5-AB4F-85E9-6B5AC562AFEF}"/>
              </a:ext>
            </a:extLst>
          </p:cNvPr>
          <p:cNvSpPr txBox="1">
            <a:spLocks noChangeArrowheads="1"/>
          </p:cNvSpPr>
          <p:nvPr/>
        </p:nvSpPr>
        <p:spPr bwMode="auto">
          <a:xfrm>
            <a:off x="1905000" y="3209925"/>
            <a:ext cx="3505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400" b="1" i="1">
                <a:latin typeface="Book Antiqua" panose="02040602050305030304" pitchFamily="18" charset="0"/>
              </a:rPr>
              <a:t>ELEMENTI DI DIFFERENZIAZIONE</a:t>
            </a:r>
          </a:p>
        </p:txBody>
      </p:sp>
      <p:sp>
        <p:nvSpPr>
          <p:cNvPr id="16" name="Freccia giù 15">
            <a:extLst>
              <a:ext uri="{FF2B5EF4-FFF2-40B4-BE49-F238E27FC236}">
                <a16:creationId xmlns:a16="http://schemas.microsoft.com/office/drawing/2014/main" id="{FF187EE1-B7F3-C045-B992-099D90EA59F8}"/>
              </a:ext>
            </a:extLst>
          </p:cNvPr>
          <p:cNvSpPr/>
          <p:nvPr/>
        </p:nvSpPr>
        <p:spPr>
          <a:xfrm>
            <a:off x="3352800" y="1447800"/>
            <a:ext cx="533400" cy="1752600"/>
          </a:xfrm>
          <a:prstGeom prst="downArrow">
            <a:avLst/>
          </a:prstGeom>
          <a:solidFill>
            <a:schemeClr val="bg1"/>
          </a:solidFill>
          <a:ln w="2540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it-IT"/>
          </a:p>
        </p:txBody>
      </p:sp>
      <p:sp>
        <p:nvSpPr>
          <p:cNvPr id="17" name="Freccia giù 16">
            <a:extLst>
              <a:ext uri="{FF2B5EF4-FFF2-40B4-BE49-F238E27FC236}">
                <a16:creationId xmlns:a16="http://schemas.microsoft.com/office/drawing/2014/main" id="{5F90179A-6CA9-0842-B019-38CB53E836C7}"/>
              </a:ext>
            </a:extLst>
          </p:cNvPr>
          <p:cNvSpPr/>
          <p:nvPr/>
        </p:nvSpPr>
        <p:spPr>
          <a:xfrm rot="10800000">
            <a:off x="3352800" y="3657600"/>
            <a:ext cx="533400" cy="1752600"/>
          </a:xfrm>
          <a:prstGeom prst="downArrow">
            <a:avLst/>
          </a:prstGeom>
          <a:solidFill>
            <a:schemeClr val="bg1"/>
          </a:solidFill>
          <a:ln w="2540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it-IT"/>
          </a:p>
        </p:txBody>
      </p:sp>
      <p:sp>
        <p:nvSpPr>
          <p:cNvPr id="18" name="Parentesi graffa aperta 17">
            <a:extLst>
              <a:ext uri="{FF2B5EF4-FFF2-40B4-BE49-F238E27FC236}">
                <a16:creationId xmlns:a16="http://schemas.microsoft.com/office/drawing/2014/main" id="{BC179A5D-D9B7-1E42-9D2D-CE682AD6A655}"/>
              </a:ext>
            </a:extLst>
          </p:cNvPr>
          <p:cNvSpPr/>
          <p:nvPr/>
        </p:nvSpPr>
        <p:spPr>
          <a:xfrm>
            <a:off x="5257800" y="2209800"/>
            <a:ext cx="381000" cy="22860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22" name="Parentesi graffa aperta 21">
            <a:extLst>
              <a:ext uri="{FF2B5EF4-FFF2-40B4-BE49-F238E27FC236}">
                <a16:creationId xmlns:a16="http://schemas.microsoft.com/office/drawing/2014/main" id="{1E5EB037-B587-064D-9574-C6C6A69FB371}"/>
              </a:ext>
            </a:extLst>
          </p:cNvPr>
          <p:cNvSpPr/>
          <p:nvPr/>
        </p:nvSpPr>
        <p:spPr>
          <a:xfrm>
            <a:off x="4800600" y="4876800"/>
            <a:ext cx="381000" cy="18288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38928" name="CasellaDiTesto 22">
            <a:extLst>
              <a:ext uri="{FF2B5EF4-FFF2-40B4-BE49-F238E27FC236}">
                <a16:creationId xmlns:a16="http://schemas.microsoft.com/office/drawing/2014/main" id="{6318D0A2-EF6D-9346-8BFA-D068CFC19E66}"/>
              </a:ext>
            </a:extLst>
          </p:cNvPr>
          <p:cNvSpPr txBox="1">
            <a:spLocks noChangeArrowheads="1"/>
          </p:cNvSpPr>
          <p:nvPr/>
        </p:nvSpPr>
        <p:spPr bwMode="auto">
          <a:xfrm>
            <a:off x="5029200" y="4845050"/>
            <a:ext cx="4114800"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latin typeface="Book Antiqua" panose="02040602050305030304" pitchFamily="18" charset="0"/>
              </a:rPr>
              <a:t>Forme tecniche:</a:t>
            </a:r>
          </a:p>
          <a:p>
            <a:pPr eaLnBrk="1" hangingPunct="1">
              <a:spcBef>
                <a:spcPct val="0"/>
              </a:spcBef>
            </a:pPr>
            <a:r>
              <a:rPr lang="it-IT" altLang="en-US" sz="2000">
                <a:latin typeface="Book Antiqua" panose="02040602050305030304" pitchFamily="18" charset="0"/>
              </a:rPr>
              <a:t>Mutui;</a:t>
            </a:r>
          </a:p>
          <a:p>
            <a:pPr eaLnBrk="1" hangingPunct="1">
              <a:spcBef>
                <a:spcPct val="0"/>
              </a:spcBef>
            </a:pPr>
            <a:r>
              <a:rPr lang="it-IT" altLang="en-US" sz="2000">
                <a:latin typeface="Book Antiqua" panose="02040602050305030304" pitchFamily="18" charset="0"/>
              </a:rPr>
              <a:t>Prestiti obbligazionari;</a:t>
            </a:r>
          </a:p>
          <a:p>
            <a:pPr eaLnBrk="1" hangingPunct="1">
              <a:spcBef>
                <a:spcPct val="0"/>
              </a:spcBef>
              <a:buFontTx/>
              <a:buNone/>
            </a:pPr>
            <a:r>
              <a:rPr lang="it-IT" altLang="en-US" sz="2000">
                <a:latin typeface="Book Antiqua" panose="02040602050305030304" pitchFamily="18" charset="0"/>
              </a:rPr>
              <a:t>…</a:t>
            </a:r>
          </a:p>
          <a:p>
            <a:pPr eaLnBrk="1" hangingPunct="1">
              <a:spcBef>
                <a:spcPct val="0"/>
              </a:spcBef>
              <a:buFontTx/>
              <a:buNone/>
            </a:pPr>
            <a:r>
              <a:rPr lang="it-IT" altLang="en-US" sz="2000" b="1">
                <a:latin typeface="Book Antiqua" panose="02040602050305030304" pitchFamily="18" charset="0"/>
              </a:rPr>
              <a:t>Il conseguimento dei ricavi ne assicura la restituzione</a:t>
            </a:r>
          </a:p>
          <a:p>
            <a:pPr eaLnBrk="1" hangingPunct="1">
              <a:spcBef>
                <a:spcPct val="0"/>
              </a:spcBef>
              <a:buFontTx/>
              <a:buNone/>
            </a:pPr>
            <a:endParaRPr lang="it-IT" altLang="en-US" sz="2000">
              <a:latin typeface="Book Antiqua" panose="02040602050305030304" pitchFamily="18" charset="0"/>
            </a:endParaRPr>
          </a:p>
        </p:txBody>
      </p:sp>
      <p:cxnSp>
        <p:nvCxnSpPr>
          <p:cNvPr id="30" name="Connettore 2 29">
            <a:extLst>
              <a:ext uri="{FF2B5EF4-FFF2-40B4-BE49-F238E27FC236}">
                <a16:creationId xmlns:a16="http://schemas.microsoft.com/office/drawing/2014/main" id="{3E2C9907-E53B-6244-9E0D-101DE44DE337}"/>
              </a:ext>
            </a:extLst>
          </p:cNvPr>
          <p:cNvCxnSpPr/>
          <p:nvPr/>
        </p:nvCxnSpPr>
        <p:spPr>
          <a:xfrm flipV="1">
            <a:off x="4572000" y="4724400"/>
            <a:ext cx="1752600" cy="1143000"/>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32" name="Connettore 2 31">
            <a:extLst>
              <a:ext uri="{FF2B5EF4-FFF2-40B4-BE49-F238E27FC236}">
                <a16:creationId xmlns:a16="http://schemas.microsoft.com/office/drawing/2014/main" id="{F2492405-72B1-284B-A0EA-7823E38A972B}"/>
              </a:ext>
            </a:extLst>
          </p:cNvPr>
          <p:cNvCxnSpPr/>
          <p:nvPr/>
        </p:nvCxnSpPr>
        <p:spPr>
          <a:xfrm rot="5400000" flipH="1" flipV="1">
            <a:off x="4381500" y="4381500"/>
            <a:ext cx="1676400" cy="1447800"/>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37" name="Connettore 2 36">
            <a:extLst>
              <a:ext uri="{FF2B5EF4-FFF2-40B4-BE49-F238E27FC236}">
                <a16:creationId xmlns:a16="http://schemas.microsoft.com/office/drawing/2014/main" id="{E92EA79E-3063-8743-AC4C-8BA7CCF86324}"/>
              </a:ext>
            </a:extLst>
          </p:cNvPr>
          <p:cNvCxnSpPr/>
          <p:nvPr/>
        </p:nvCxnSpPr>
        <p:spPr>
          <a:xfrm rot="5400000" flipH="1" flipV="1">
            <a:off x="3848100" y="3695700"/>
            <a:ext cx="2895600" cy="1600200"/>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38" name="Connettore 2 37">
            <a:extLst>
              <a:ext uri="{FF2B5EF4-FFF2-40B4-BE49-F238E27FC236}">
                <a16:creationId xmlns:a16="http://schemas.microsoft.com/office/drawing/2014/main" id="{1288DE90-A913-414B-8478-C2B3D42B9142}"/>
              </a:ext>
            </a:extLst>
          </p:cNvPr>
          <p:cNvCxnSpPr/>
          <p:nvPr/>
        </p:nvCxnSpPr>
        <p:spPr>
          <a:xfrm>
            <a:off x="4267200" y="1143000"/>
            <a:ext cx="3581400" cy="1752600"/>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41" name="Connettore 2 40">
            <a:extLst>
              <a:ext uri="{FF2B5EF4-FFF2-40B4-BE49-F238E27FC236}">
                <a16:creationId xmlns:a16="http://schemas.microsoft.com/office/drawing/2014/main" id="{EC859E66-E134-EB4A-AD10-12E9542115DD}"/>
              </a:ext>
            </a:extLst>
          </p:cNvPr>
          <p:cNvCxnSpPr/>
          <p:nvPr/>
        </p:nvCxnSpPr>
        <p:spPr>
          <a:xfrm>
            <a:off x="4267200" y="1143000"/>
            <a:ext cx="4495800" cy="2971800"/>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44" name="Connettore 2 43">
            <a:extLst>
              <a:ext uri="{FF2B5EF4-FFF2-40B4-BE49-F238E27FC236}">
                <a16:creationId xmlns:a16="http://schemas.microsoft.com/office/drawing/2014/main" id="{083CF828-004D-8A4B-8642-D77D0DE8478D}"/>
              </a:ext>
            </a:extLst>
          </p:cNvPr>
          <p:cNvCxnSpPr/>
          <p:nvPr/>
        </p:nvCxnSpPr>
        <p:spPr>
          <a:xfrm>
            <a:off x="4267200" y="1143000"/>
            <a:ext cx="3962400" cy="3276600"/>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egnaposto numero diapositiva 2">
            <a:extLst>
              <a:ext uri="{FF2B5EF4-FFF2-40B4-BE49-F238E27FC236}">
                <a16:creationId xmlns:a16="http://schemas.microsoft.com/office/drawing/2014/main" id="{71840F9D-3206-6E49-AD1E-8F6BEFCF859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AA3F086-46E4-C140-AAD2-5282906F09F9}" type="slidenum">
              <a:rPr lang="it-IT" altLang="en-US" sz="1200" smtClean="0">
                <a:solidFill>
                  <a:srgbClr val="898989"/>
                </a:solidFill>
              </a:rPr>
              <a:pPr>
                <a:spcBef>
                  <a:spcPct val="0"/>
                </a:spcBef>
                <a:buFontTx/>
                <a:buNone/>
              </a:pPr>
              <a:t>31</a:t>
            </a:fld>
            <a:endParaRPr lang="it-IT" altLang="en-US" sz="1200">
              <a:solidFill>
                <a:srgbClr val="898989"/>
              </a:solidFill>
            </a:endParaRPr>
          </a:p>
        </p:txBody>
      </p:sp>
      <p:pic>
        <p:nvPicPr>
          <p:cNvPr id="40963" name="Immagine 5">
            <a:extLst>
              <a:ext uri="{FF2B5EF4-FFF2-40B4-BE49-F238E27FC236}">
                <a16:creationId xmlns:a16="http://schemas.microsoft.com/office/drawing/2014/main" id="{8520DEF7-4AEA-684F-AC1E-AC14A0BE19E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314325"/>
            <a:ext cx="5626100" cy="629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egnaposto numero diapositiva 2">
            <a:extLst>
              <a:ext uri="{FF2B5EF4-FFF2-40B4-BE49-F238E27FC236}">
                <a16:creationId xmlns:a16="http://schemas.microsoft.com/office/drawing/2014/main" id="{5A1C5AA1-C72C-CC4C-9619-E0ECC3730CA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543D757-C61E-0B4C-B02D-56D56618EE5F}" type="slidenum">
              <a:rPr lang="it-IT" altLang="en-US" sz="1200" smtClean="0">
                <a:solidFill>
                  <a:srgbClr val="898989"/>
                </a:solidFill>
              </a:rPr>
              <a:pPr>
                <a:spcBef>
                  <a:spcPct val="0"/>
                </a:spcBef>
                <a:buFontTx/>
                <a:buNone/>
              </a:pPr>
              <a:t>32</a:t>
            </a:fld>
            <a:endParaRPr lang="it-IT" altLang="en-US" sz="1200">
              <a:solidFill>
                <a:srgbClr val="898989"/>
              </a:solidFill>
            </a:endParaRPr>
          </a:p>
        </p:txBody>
      </p:sp>
      <p:pic>
        <p:nvPicPr>
          <p:cNvPr id="41987" name="Immagine 6">
            <a:extLst>
              <a:ext uri="{FF2B5EF4-FFF2-40B4-BE49-F238E27FC236}">
                <a16:creationId xmlns:a16="http://schemas.microsoft.com/office/drawing/2014/main" id="{345AA551-E454-C247-BBC5-429CF9ED2FF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293688"/>
            <a:ext cx="5638800" cy="6335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Connettore 2 5">
            <a:extLst>
              <a:ext uri="{FF2B5EF4-FFF2-40B4-BE49-F238E27FC236}">
                <a16:creationId xmlns:a16="http://schemas.microsoft.com/office/drawing/2014/main" id="{57367638-033B-4544-8F16-A40A995A8B69}"/>
              </a:ext>
            </a:extLst>
          </p:cNvPr>
          <p:cNvCxnSpPr/>
          <p:nvPr/>
        </p:nvCxnSpPr>
        <p:spPr>
          <a:xfrm rot="5400000" flipH="1" flipV="1">
            <a:off x="3390900" y="5905500"/>
            <a:ext cx="762000" cy="228600"/>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sp>
        <p:nvSpPr>
          <p:cNvPr id="41989" name="CasellaDiTesto 10">
            <a:extLst>
              <a:ext uri="{FF2B5EF4-FFF2-40B4-BE49-F238E27FC236}">
                <a16:creationId xmlns:a16="http://schemas.microsoft.com/office/drawing/2014/main" id="{C729842D-9646-1C4B-A4C4-7AF96AE69F52}"/>
              </a:ext>
            </a:extLst>
          </p:cNvPr>
          <p:cNvSpPr txBox="1">
            <a:spLocks noChangeArrowheads="1"/>
          </p:cNvSpPr>
          <p:nvPr/>
        </p:nvSpPr>
        <p:spPr bwMode="auto">
          <a:xfrm>
            <a:off x="6781800" y="304800"/>
            <a:ext cx="2133600"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latin typeface="Book Antiqua" panose="02040602050305030304" pitchFamily="18" charset="0"/>
              </a:rPr>
              <a:t>I circuiti dei finanziamenti attinti con vincolo di capitale proprio e di prestito costituiscono il circuito dei finanziamenti</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egnaposto numero diapositiva 2">
            <a:extLst>
              <a:ext uri="{FF2B5EF4-FFF2-40B4-BE49-F238E27FC236}">
                <a16:creationId xmlns:a16="http://schemas.microsoft.com/office/drawing/2014/main" id="{1B9E9F3B-58B3-B543-832F-188944AA843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91A03F0-1130-7F4C-B18D-5D69F60D7E1F}" type="slidenum">
              <a:rPr lang="it-IT" altLang="en-US" sz="1200" smtClean="0">
                <a:solidFill>
                  <a:srgbClr val="898989"/>
                </a:solidFill>
              </a:rPr>
              <a:pPr>
                <a:spcBef>
                  <a:spcPct val="0"/>
                </a:spcBef>
                <a:buFontTx/>
                <a:buNone/>
              </a:pPr>
              <a:t>33</a:t>
            </a:fld>
            <a:endParaRPr lang="it-IT" altLang="en-US" sz="1200">
              <a:solidFill>
                <a:srgbClr val="898989"/>
              </a:solidFill>
            </a:endParaRPr>
          </a:p>
        </p:txBody>
      </p:sp>
      <p:pic>
        <p:nvPicPr>
          <p:cNvPr id="43011" name="Immagine 6">
            <a:extLst>
              <a:ext uri="{FF2B5EF4-FFF2-40B4-BE49-F238E27FC236}">
                <a16:creationId xmlns:a16="http://schemas.microsoft.com/office/drawing/2014/main" id="{348DA0CE-9B94-A846-B162-B286558AC3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304800"/>
            <a:ext cx="5562600" cy="626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2" name="CasellaDiTesto 7">
            <a:extLst>
              <a:ext uri="{FF2B5EF4-FFF2-40B4-BE49-F238E27FC236}">
                <a16:creationId xmlns:a16="http://schemas.microsoft.com/office/drawing/2014/main" id="{66A06B2E-448A-6842-8EE2-B129B2F87CD5}"/>
              </a:ext>
            </a:extLst>
          </p:cNvPr>
          <p:cNvSpPr txBox="1">
            <a:spLocks noChangeArrowheads="1"/>
          </p:cNvSpPr>
          <p:nvPr/>
        </p:nvSpPr>
        <p:spPr bwMode="auto">
          <a:xfrm>
            <a:off x="6629400" y="304800"/>
            <a:ext cx="2214563"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latin typeface="Book Antiqua" panose="02040602050305030304" pitchFamily="18" charset="0"/>
              </a:rPr>
              <a:t>Il circuito della produzione e quello dei finanziamenti concessi costituiscono il circuito degli investimenti</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egnaposto numero diapositiva 2">
            <a:extLst>
              <a:ext uri="{FF2B5EF4-FFF2-40B4-BE49-F238E27FC236}">
                <a16:creationId xmlns:a16="http://schemas.microsoft.com/office/drawing/2014/main" id="{9AF42A08-14A1-0644-A1A3-65E79BB324F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4AB6956-D027-954E-9D85-B98A993EEE7D}" type="slidenum">
              <a:rPr lang="it-IT" altLang="en-US" sz="1200" smtClean="0">
                <a:solidFill>
                  <a:srgbClr val="898989"/>
                </a:solidFill>
              </a:rPr>
              <a:pPr>
                <a:spcBef>
                  <a:spcPct val="0"/>
                </a:spcBef>
                <a:buFontTx/>
                <a:buNone/>
              </a:pPr>
              <a:t>34</a:t>
            </a:fld>
            <a:endParaRPr lang="it-IT" altLang="en-US" sz="1200">
              <a:solidFill>
                <a:srgbClr val="898989"/>
              </a:solidFill>
            </a:endParaRPr>
          </a:p>
        </p:txBody>
      </p:sp>
      <p:sp>
        <p:nvSpPr>
          <p:cNvPr id="44035" name="CasellaDiTesto 7">
            <a:extLst>
              <a:ext uri="{FF2B5EF4-FFF2-40B4-BE49-F238E27FC236}">
                <a16:creationId xmlns:a16="http://schemas.microsoft.com/office/drawing/2014/main" id="{C6D6695B-F42E-1247-9EC6-D95C1D050800}"/>
              </a:ext>
            </a:extLst>
          </p:cNvPr>
          <p:cNvSpPr txBox="1">
            <a:spLocks noChangeArrowheads="1"/>
          </p:cNvSpPr>
          <p:nvPr/>
        </p:nvSpPr>
        <p:spPr bwMode="auto">
          <a:xfrm>
            <a:off x="533400" y="3025775"/>
            <a:ext cx="22145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solidFill>
                  <a:srgbClr val="FF0000"/>
                </a:solidFill>
                <a:latin typeface="Book Antiqua" panose="02040602050305030304" pitchFamily="18" charset="0"/>
              </a:rPr>
              <a:t>Circuito dei finanziamenti</a:t>
            </a:r>
          </a:p>
        </p:txBody>
      </p:sp>
      <p:sp>
        <p:nvSpPr>
          <p:cNvPr id="44036" name="CasellaDiTesto 8">
            <a:extLst>
              <a:ext uri="{FF2B5EF4-FFF2-40B4-BE49-F238E27FC236}">
                <a16:creationId xmlns:a16="http://schemas.microsoft.com/office/drawing/2014/main" id="{F899C794-5B3A-1842-A832-683A4D2B8F40}"/>
              </a:ext>
            </a:extLst>
          </p:cNvPr>
          <p:cNvSpPr txBox="1">
            <a:spLocks noChangeArrowheads="1"/>
          </p:cNvSpPr>
          <p:nvPr/>
        </p:nvSpPr>
        <p:spPr bwMode="auto">
          <a:xfrm>
            <a:off x="6777038" y="2895600"/>
            <a:ext cx="22145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solidFill>
                  <a:srgbClr val="FF0000"/>
                </a:solidFill>
                <a:latin typeface="Book Antiqua" panose="02040602050305030304" pitchFamily="18" charset="0"/>
              </a:rPr>
              <a:t>Circuito degli investimenti</a:t>
            </a:r>
          </a:p>
        </p:txBody>
      </p:sp>
      <p:sp>
        <p:nvSpPr>
          <p:cNvPr id="44037" name="CasellaDiTesto 9">
            <a:extLst>
              <a:ext uri="{FF2B5EF4-FFF2-40B4-BE49-F238E27FC236}">
                <a16:creationId xmlns:a16="http://schemas.microsoft.com/office/drawing/2014/main" id="{6B538F36-A9DC-8E44-B13A-A84E4ACAF9F8}"/>
              </a:ext>
            </a:extLst>
          </p:cNvPr>
          <p:cNvSpPr txBox="1">
            <a:spLocks noChangeArrowheads="1"/>
          </p:cNvSpPr>
          <p:nvPr/>
        </p:nvSpPr>
        <p:spPr bwMode="auto">
          <a:xfrm>
            <a:off x="3429000" y="895350"/>
            <a:ext cx="22145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i="1">
                <a:latin typeface="Book Antiqua" panose="02040602050305030304" pitchFamily="18" charset="0"/>
              </a:rPr>
              <a:t>Alimenta</a:t>
            </a:r>
          </a:p>
        </p:txBody>
      </p:sp>
      <p:sp>
        <p:nvSpPr>
          <p:cNvPr id="44038" name="CasellaDiTesto 10">
            <a:extLst>
              <a:ext uri="{FF2B5EF4-FFF2-40B4-BE49-F238E27FC236}">
                <a16:creationId xmlns:a16="http://schemas.microsoft.com/office/drawing/2014/main" id="{B0730D96-6CFF-4345-8A75-762A07B694CE}"/>
              </a:ext>
            </a:extLst>
          </p:cNvPr>
          <p:cNvSpPr txBox="1">
            <a:spLocks noChangeArrowheads="1"/>
          </p:cNvSpPr>
          <p:nvPr/>
        </p:nvSpPr>
        <p:spPr bwMode="auto">
          <a:xfrm>
            <a:off x="3505200" y="4884738"/>
            <a:ext cx="25146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i="1">
                <a:solidFill>
                  <a:srgbClr val="000000"/>
                </a:solidFill>
                <a:latin typeface="Book Antiqua" panose="02040602050305030304" pitchFamily="18" charset="0"/>
              </a:rPr>
              <a:t>Riconsegna mezzi monetari</a:t>
            </a:r>
          </a:p>
        </p:txBody>
      </p:sp>
      <p:sp>
        <p:nvSpPr>
          <p:cNvPr id="12" name="Freccia circolare in giù 11">
            <a:extLst>
              <a:ext uri="{FF2B5EF4-FFF2-40B4-BE49-F238E27FC236}">
                <a16:creationId xmlns:a16="http://schemas.microsoft.com/office/drawing/2014/main" id="{8709D19D-34AA-CA43-A26A-C0F04925E182}"/>
              </a:ext>
            </a:extLst>
          </p:cNvPr>
          <p:cNvSpPr/>
          <p:nvPr/>
        </p:nvSpPr>
        <p:spPr>
          <a:xfrm>
            <a:off x="1219200" y="1371600"/>
            <a:ext cx="6858000" cy="1600200"/>
          </a:xfrm>
          <a:prstGeom prst="curvedDownArrow">
            <a:avLst/>
          </a:prstGeom>
          <a:solidFill>
            <a:srgbClr val="FF0000">
              <a:alpha val="40000"/>
            </a:srgbClr>
          </a:solidFill>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it-IT">
              <a:solidFill>
                <a:schemeClr val="tx1"/>
              </a:solidFill>
            </a:endParaRPr>
          </a:p>
        </p:txBody>
      </p:sp>
      <p:sp>
        <p:nvSpPr>
          <p:cNvPr id="13" name="Freccia circolare in giù 12">
            <a:extLst>
              <a:ext uri="{FF2B5EF4-FFF2-40B4-BE49-F238E27FC236}">
                <a16:creationId xmlns:a16="http://schemas.microsoft.com/office/drawing/2014/main" id="{C1E234CE-D38E-D145-B557-252013F705C1}"/>
              </a:ext>
            </a:extLst>
          </p:cNvPr>
          <p:cNvSpPr/>
          <p:nvPr/>
        </p:nvSpPr>
        <p:spPr>
          <a:xfrm rot="10800000">
            <a:off x="1143000" y="3733800"/>
            <a:ext cx="6858000" cy="1600200"/>
          </a:xfrm>
          <a:prstGeom prst="curvedDownArrow">
            <a:avLst/>
          </a:prstGeom>
          <a:solidFill>
            <a:srgbClr val="FF0000">
              <a:alpha val="40000"/>
            </a:srgbClr>
          </a:solidFill>
          <a:ln>
            <a:solidFill>
              <a:schemeClr val="bg1"/>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it-IT">
              <a:solidFill>
                <a:schemeClr val="tx1"/>
              </a:solidFill>
            </a:endParaRPr>
          </a:p>
        </p:txBody>
      </p:sp>
      <p:pic>
        <p:nvPicPr>
          <p:cNvPr id="44041" name="Immagine 13">
            <a:extLst>
              <a:ext uri="{FF2B5EF4-FFF2-40B4-BE49-F238E27FC236}">
                <a16:creationId xmlns:a16="http://schemas.microsoft.com/office/drawing/2014/main" id="{3A5092DD-CE5E-8840-BFDC-5C2F12B2A13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00400" y="2133600"/>
            <a:ext cx="2790825" cy="199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2" name="CasellaDiTesto 14">
            <a:extLst>
              <a:ext uri="{FF2B5EF4-FFF2-40B4-BE49-F238E27FC236}">
                <a16:creationId xmlns:a16="http://schemas.microsoft.com/office/drawing/2014/main" id="{2072C452-7B78-804D-9941-53701A7D8799}"/>
              </a:ext>
            </a:extLst>
          </p:cNvPr>
          <p:cNvSpPr txBox="1">
            <a:spLocks noChangeArrowheads="1"/>
          </p:cNvSpPr>
          <p:nvPr/>
        </p:nvSpPr>
        <p:spPr bwMode="auto">
          <a:xfrm>
            <a:off x="0" y="6243638"/>
            <a:ext cx="91440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i="1">
                <a:latin typeface="Book Antiqua" panose="02040602050305030304" pitchFamily="18" charset="0"/>
              </a:rPr>
              <a:t>… purché ci siano i ricavi e le connesse entrate finanziarie</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CasellaDiTesto 3">
            <a:extLst>
              <a:ext uri="{FF2B5EF4-FFF2-40B4-BE49-F238E27FC236}">
                <a16:creationId xmlns:a16="http://schemas.microsoft.com/office/drawing/2014/main" id="{F7CF4535-8966-A44A-8EE9-C343057B487B}"/>
              </a:ext>
            </a:extLst>
          </p:cNvPr>
          <p:cNvSpPr txBox="1">
            <a:spLocks noChangeArrowheads="1"/>
          </p:cNvSpPr>
          <p:nvPr/>
        </p:nvSpPr>
        <p:spPr bwMode="auto">
          <a:xfrm>
            <a:off x="-285750" y="3048000"/>
            <a:ext cx="22145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Finanziamenti</a:t>
            </a:r>
          </a:p>
          <a:p>
            <a:pPr algn="ctr" eaLnBrk="1" hangingPunct="1">
              <a:spcBef>
                <a:spcPct val="0"/>
              </a:spcBef>
              <a:buFontTx/>
              <a:buNone/>
            </a:pPr>
            <a:r>
              <a:rPr lang="it-IT" altLang="en-US" sz="2000">
                <a:latin typeface="Book Antiqua" panose="02040602050305030304" pitchFamily="18" charset="0"/>
              </a:rPr>
              <a:t>INDIRETTI</a:t>
            </a:r>
          </a:p>
        </p:txBody>
      </p:sp>
      <p:sp>
        <p:nvSpPr>
          <p:cNvPr id="9" name="Parentesi graffa aperta 8">
            <a:extLst>
              <a:ext uri="{FF2B5EF4-FFF2-40B4-BE49-F238E27FC236}">
                <a16:creationId xmlns:a16="http://schemas.microsoft.com/office/drawing/2014/main" id="{E24C4CE8-CF74-F04F-B017-C68077B29431}"/>
              </a:ext>
            </a:extLst>
          </p:cNvPr>
          <p:cNvSpPr/>
          <p:nvPr/>
        </p:nvSpPr>
        <p:spPr>
          <a:xfrm>
            <a:off x="1728788" y="0"/>
            <a:ext cx="785812" cy="68580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45060" name="CasellaDiTesto 10">
            <a:extLst>
              <a:ext uri="{FF2B5EF4-FFF2-40B4-BE49-F238E27FC236}">
                <a16:creationId xmlns:a16="http://schemas.microsoft.com/office/drawing/2014/main" id="{BA664162-BF61-E840-B7EE-D60166046D65}"/>
              </a:ext>
            </a:extLst>
          </p:cNvPr>
          <p:cNvSpPr txBox="1">
            <a:spLocks noChangeArrowheads="1"/>
          </p:cNvSpPr>
          <p:nvPr/>
        </p:nvSpPr>
        <p:spPr bwMode="auto">
          <a:xfrm>
            <a:off x="2667000" y="304800"/>
            <a:ext cx="29289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54013" indent="-3540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a:latin typeface="Book Antiqua" panose="02040602050305030304" pitchFamily="18" charset="0"/>
              </a:rPr>
              <a:t>	</a:t>
            </a:r>
          </a:p>
          <a:p>
            <a:pPr eaLnBrk="1" hangingPunct="1">
              <a:spcBef>
                <a:spcPct val="0"/>
              </a:spcBef>
              <a:buFontTx/>
              <a:buNone/>
            </a:pPr>
            <a:r>
              <a:rPr lang="it-IT" altLang="en-US" sz="1400">
                <a:latin typeface="Book Antiqua" panose="02040602050305030304" pitchFamily="18" charset="0"/>
              </a:rPr>
              <a:t>	</a:t>
            </a:r>
            <a:endParaRPr lang="it-IT" altLang="en-US" sz="1400" i="1">
              <a:latin typeface="Book Antiqua" panose="02040602050305030304" pitchFamily="18" charset="0"/>
            </a:endParaRPr>
          </a:p>
        </p:txBody>
      </p:sp>
      <p:sp>
        <p:nvSpPr>
          <p:cNvPr id="15" name="CasellaDiTesto 14">
            <a:extLst>
              <a:ext uri="{FF2B5EF4-FFF2-40B4-BE49-F238E27FC236}">
                <a16:creationId xmlns:a16="http://schemas.microsoft.com/office/drawing/2014/main" id="{F0168617-19F5-3E43-A888-49CCA7635FDB}"/>
              </a:ext>
            </a:extLst>
          </p:cNvPr>
          <p:cNvSpPr txBox="1"/>
          <p:nvPr/>
        </p:nvSpPr>
        <p:spPr>
          <a:xfrm>
            <a:off x="2590800" y="228600"/>
            <a:ext cx="6400800" cy="5940425"/>
          </a:xfrm>
          <a:prstGeom prst="rect">
            <a:avLst/>
          </a:prstGeom>
          <a:noFill/>
        </p:spPr>
        <p:txBody>
          <a:bodyPr>
            <a:spAutoFit/>
          </a:bodyPr>
          <a:lstStyle/>
          <a:p>
            <a:pPr marL="354013" indent="-354013" algn="just" eaLnBrk="1" hangingPunct="1">
              <a:buFont typeface="Arial" pitchFamily="34" charset="0"/>
              <a:buChar char="•"/>
              <a:defRPr/>
            </a:pPr>
            <a:r>
              <a:rPr lang="it-IT" sz="2000" dirty="0">
                <a:latin typeface="Book Antiqua" pitchFamily="18" charset="0"/>
              </a:rPr>
              <a:t>Sono costituiti dai crediti e dai debiti di funzionamento, detti anche di regolamento</a:t>
            </a:r>
          </a:p>
          <a:p>
            <a:pPr marL="354013" indent="-354013" algn="just" eaLnBrk="1" hangingPunct="1">
              <a:buFont typeface="Arial" pitchFamily="34" charset="0"/>
              <a:buChar char="•"/>
              <a:defRPr/>
            </a:pPr>
            <a:endParaRPr lang="it-IT" sz="2000" dirty="0">
              <a:latin typeface="Book Antiqua" pitchFamily="18" charset="0"/>
            </a:endParaRPr>
          </a:p>
          <a:p>
            <a:pPr marL="354013" indent="-354013" algn="just" eaLnBrk="1" hangingPunct="1">
              <a:buFont typeface="Arial" pitchFamily="34" charset="0"/>
              <a:buChar char="•"/>
              <a:defRPr/>
            </a:pPr>
            <a:r>
              <a:rPr lang="it-IT" sz="2000" dirty="0">
                <a:latin typeface="Book Antiqua" pitchFamily="18" charset="0"/>
              </a:rPr>
              <a:t>Sostituiscono pro-tempore le uscite e le entrate di denaro relative a qualsiasi operazione compiuta dall’impresa</a:t>
            </a:r>
          </a:p>
          <a:p>
            <a:pPr marL="354013" indent="-354013" algn="just" eaLnBrk="1" hangingPunct="1">
              <a:buFont typeface="Arial" pitchFamily="34" charset="0"/>
              <a:buChar char="•"/>
              <a:defRPr/>
            </a:pPr>
            <a:endParaRPr lang="it-IT" sz="2000" dirty="0">
              <a:latin typeface="Book Antiqua" pitchFamily="18" charset="0"/>
            </a:endParaRPr>
          </a:p>
          <a:p>
            <a:pPr marL="354013" indent="-354013" algn="just" eaLnBrk="1" hangingPunct="1">
              <a:buFont typeface="Arial" pitchFamily="34" charset="0"/>
              <a:buChar char="•"/>
              <a:defRPr/>
            </a:pPr>
            <a:r>
              <a:rPr lang="it-IT" sz="2000" dirty="0">
                <a:latin typeface="Book Antiqua" pitchFamily="18" charset="0"/>
              </a:rPr>
              <a:t>Possono nascere </a:t>
            </a:r>
            <a:r>
              <a:rPr lang="it-IT" sz="2000" b="1" dirty="0">
                <a:latin typeface="Book Antiqua" pitchFamily="18" charset="0"/>
              </a:rPr>
              <a:t>anche</a:t>
            </a:r>
            <a:r>
              <a:rPr lang="it-IT" sz="2000" dirty="0">
                <a:latin typeface="Book Antiqua" pitchFamily="18" charset="0"/>
              </a:rPr>
              <a:t> nella fase iniziale (debiti di funzionamento) e finale (crediti di funzionamento) del circuito della produzione</a:t>
            </a:r>
          </a:p>
          <a:p>
            <a:pPr marL="354013" indent="-354013" algn="just" eaLnBrk="1" hangingPunct="1">
              <a:buFont typeface="Arial" pitchFamily="34" charset="0"/>
              <a:buChar char="•"/>
              <a:defRPr/>
            </a:pPr>
            <a:endParaRPr lang="it-IT" sz="2000" dirty="0">
              <a:latin typeface="Book Antiqua" pitchFamily="18" charset="0"/>
            </a:endParaRPr>
          </a:p>
          <a:p>
            <a:pPr marL="354013" indent="-354013" algn="just" eaLnBrk="1" hangingPunct="1">
              <a:buFont typeface="Arial" pitchFamily="34" charset="0"/>
              <a:buChar char="•"/>
              <a:defRPr/>
            </a:pPr>
            <a:endParaRPr lang="it-IT" sz="2000" dirty="0">
              <a:latin typeface="Book Antiqua" pitchFamily="18" charset="0"/>
            </a:endParaRPr>
          </a:p>
          <a:p>
            <a:pPr marL="811213" lvl="1" indent="-354013" algn="just" eaLnBrk="1" hangingPunct="1">
              <a:buFont typeface="Arial" pitchFamily="34" charset="0"/>
              <a:buChar char="•"/>
              <a:defRPr/>
            </a:pPr>
            <a:r>
              <a:rPr lang="it-IT" sz="2000" b="1" dirty="0">
                <a:latin typeface="Book Antiqua" pitchFamily="18" charset="0"/>
              </a:rPr>
              <a:t>Esempio:</a:t>
            </a:r>
          </a:p>
          <a:p>
            <a:pPr marL="914400" lvl="1" indent="-457200" algn="just" eaLnBrk="1" hangingPunct="1">
              <a:buFontTx/>
              <a:buAutoNum type="arabicPeriod"/>
              <a:defRPr/>
            </a:pPr>
            <a:r>
              <a:rPr lang="it-IT" sz="2000" dirty="0">
                <a:latin typeface="Book Antiqua" pitchFamily="18" charset="0"/>
              </a:rPr>
              <a:t>Acquisto i fattori della produzione e li pago tra 60 giorni;</a:t>
            </a:r>
          </a:p>
          <a:p>
            <a:pPr marL="914400" lvl="1" indent="-457200" algn="just" eaLnBrk="1" hangingPunct="1">
              <a:buFontTx/>
              <a:buAutoNum type="arabicPeriod"/>
              <a:defRPr/>
            </a:pPr>
            <a:r>
              <a:rPr lang="it-IT" sz="2000" dirty="0">
                <a:latin typeface="Book Antiqua" pitchFamily="18" charset="0"/>
              </a:rPr>
              <a:t>Vendo i prodotti finiti e concedo che il l’incasso venga effettuato tra 30 giorni</a:t>
            </a:r>
          </a:p>
          <a:p>
            <a:pPr marL="914400" lvl="1" indent="-457200" algn="just" eaLnBrk="1" hangingPunct="1">
              <a:buFontTx/>
              <a:buAutoNum type="arabicPeriod"/>
              <a:defRPr/>
            </a:pPr>
            <a:r>
              <a:rPr lang="it-IT" sz="2000" dirty="0">
                <a:latin typeface="Book Antiqua" pitchFamily="18" charset="0"/>
              </a:rPr>
              <a:t>Costituisco la società e stabilisco che i soci possono versare il denaro tra 15 giorni.</a:t>
            </a:r>
          </a:p>
        </p:txBody>
      </p:sp>
      <p:sp>
        <p:nvSpPr>
          <p:cNvPr id="45062" name="Segnaposto numero diapositiva 18">
            <a:extLst>
              <a:ext uri="{FF2B5EF4-FFF2-40B4-BE49-F238E27FC236}">
                <a16:creationId xmlns:a16="http://schemas.microsoft.com/office/drawing/2014/main" id="{5B8634A2-68EB-EA44-9DB6-5997E38E55D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5942CF3-0AA7-744A-8584-0DCC91616318}" type="slidenum">
              <a:rPr lang="it-IT" altLang="en-US" sz="1200" smtClean="0">
                <a:solidFill>
                  <a:srgbClr val="898989"/>
                </a:solidFill>
              </a:rPr>
              <a:pPr>
                <a:spcBef>
                  <a:spcPct val="0"/>
                </a:spcBef>
                <a:buFontTx/>
                <a:buNone/>
              </a:pPr>
              <a:t>35</a:t>
            </a:fld>
            <a:endParaRPr lang="it-IT" altLang="en-US" sz="1200">
              <a:solidFill>
                <a:srgbClr val="898989"/>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egnaposto numero diapositiva 5">
            <a:extLst>
              <a:ext uri="{FF2B5EF4-FFF2-40B4-BE49-F238E27FC236}">
                <a16:creationId xmlns:a16="http://schemas.microsoft.com/office/drawing/2014/main" id="{5DB4D9BB-2E8C-2A4A-AC50-946FF32A637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936987C-E9A1-9545-ADA4-9DCE406D5ABC}" type="slidenum">
              <a:rPr lang="it-IT" altLang="en-US" sz="1200" smtClean="0">
                <a:solidFill>
                  <a:srgbClr val="898989"/>
                </a:solidFill>
              </a:rPr>
              <a:pPr>
                <a:spcBef>
                  <a:spcPct val="0"/>
                </a:spcBef>
                <a:buFontTx/>
                <a:buNone/>
              </a:pPr>
              <a:t>36</a:t>
            </a:fld>
            <a:endParaRPr lang="it-IT" altLang="en-US" sz="1200">
              <a:solidFill>
                <a:srgbClr val="898989"/>
              </a:solidFill>
            </a:endParaRPr>
          </a:p>
        </p:txBody>
      </p:sp>
      <p:sp>
        <p:nvSpPr>
          <p:cNvPr id="48131" name="CasellaDiTesto 6">
            <a:extLst>
              <a:ext uri="{FF2B5EF4-FFF2-40B4-BE49-F238E27FC236}">
                <a16:creationId xmlns:a16="http://schemas.microsoft.com/office/drawing/2014/main" id="{924DA1DC-2FBC-5749-83AB-C3A9F5B622F2}"/>
              </a:ext>
            </a:extLst>
          </p:cNvPr>
          <p:cNvSpPr txBox="1">
            <a:spLocks noChangeArrowheads="1"/>
          </p:cNvSpPr>
          <p:nvPr/>
        </p:nvSpPr>
        <p:spPr bwMode="auto">
          <a:xfrm>
            <a:off x="-285750" y="3009900"/>
            <a:ext cx="2214563"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Gestioni d’impresa</a:t>
            </a:r>
          </a:p>
        </p:txBody>
      </p:sp>
      <p:sp>
        <p:nvSpPr>
          <p:cNvPr id="8" name="Parentesi graffa aperta 7">
            <a:extLst>
              <a:ext uri="{FF2B5EF4-FFF2-40B4-BE49-F238E27FC236}">
                <a16:creationId xmlns:a16="http://schemas.microsoft.com/office/drawing/2014/main" id="{43503E70-C207-3946-9DF4-55BC16C97A66}"/>
              </a:ext>
            </a:extLst>
          </p:cNvPr>
          <p:cNvSpPr/>
          <p:nvPr/>
        </p:nvSpPr>
        <p:spPr>
          <a:xfrm>
            <a:off x="1447800" y="228600"/>
            <a:ext cx="785813" cy="64008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48133" name="CasellaDiTesto 8">
            <a:extLst>
              <a:ext uri="{FF2B5EF4-FFF2-40B4-BE49-F238E27FC236}">
                <a16:creationId xmlns:a16="http://schemas.microsoft.com/office/drawing/2014/main" id="{1B539816-4CC1-B547-8461-74A092D2951E}"/>
              </a:ext>
            </a:extLst>
          </p:cNvPr>
          <p:cNvSpPr txBox="1">
            <a:spLocks noChangeArrowheads="1"/>
          </p:cNvSpPr>
          <p:nvPr/>
        </p:nvSpPr>
        <p:spPr bwMode="auto">
          <a:xfrm>
            <a:off x="1905000" y="1066800"/>
            <a:ext cx="4495800" cy="470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 Gestione caratteristica (o tipica)</a:t>
            </a: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 Gestioni accessorie</a:t>
            </a: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 Gestione corrente</a:t>
            </a:r>
          </a:p>
        </p:txBody>
      </p:sp>
      <p:sp>
        <p:nvSpPr>
          <p:cNvPr id="10" name="Parentesi graffa aperta 9">
            <a:extLst>
              <a:ext uri="{FF2B5EF4-FFF2-40B4-BE49-F238E27FC236}">
                <a16:creationId xmlns:a16="http://schemas.microsoft.com/office/drawing/2014/main" id="{36D354B3-1E95-8144-8ED5-ABD967B5299E}"/>
              </a:ext>
            </a:extLst>
          </p:cNvPr>
          <p:cNvSpPr/>
          <p:nvPr/>
        </p:nvSpPr>
        <p:spPr>
          <a:xfrm>
            <a:off x="4419600" y="2438400"/>
            <a:ext cx="457200" cy="13716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12" name="Parentesi graffa aperta 11">
            <a:extLst>
              <a:ext uri="{FF2B5EF4-FFF2-40B4-BE49-F238E27FC236}">
                <a16:creationId xmlns:a16="http://schemas.microsoft.com/office/drawing/2014/main" id="{D1A0852E-4F40-CC45-ADF9-ADB717BAA595}"/>
              </a:ext>
            </a:extLst>
          </p:cNvPr>
          <p:cNvSpPr/>
          <p:nvPr/>
        </p:nvSpPr>
        <p:spPr>
          <a:xfrm>
            <a:off x="4419600" y="4724400"/>
            <a:ext cx="457200" cy="16764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48136" name="CasellaDiTesto 12">
            <a:extLst>
              <a:ext uri="{FF2B5EF4-FFF2-40B4-BE49-F238E27FC236}">
                <a16:creationId xmlns:a16="http://schemas.microsoft.com/office/drawing/2014/main" id="{7F878102-9DB4-A741-B591-55207E6073C6}"/>
              </a:ext>
            </a:extLst>
          </p:cNvPr>
          <p:cNvSpPr txBox="1">
            <a:spLocks noChangeArrowheads="1"/>
          </p:cNvSpPr>
          <p:nvPr/>
        </p:nvSpPr>
        <p:spPr bwMode="auto">
          <a:xfrm>
            <a:off x="4876800" y="2438400"/>
            <a:ext cx="4267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 Finanziaria</a:t>
            </a:r>
          </a:p>
          <a:p>
            <a:pPr eaLnBrk="1" hangingPunct="1">
              <a:spcBef>
                <a:spcPct val="0"/>
              </a:spcBef>
              <a:buFontTx/>
              <a:buNone/>
            </a:pPr>
            <a:endParaRPr lang="it-IT" altLang="en-US" sz="2000">
              <a:latin typeface="Book Antiqua" panose="02040602050305030304" pitchFamily="18" charset="0"/>
            </a:endParaRP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 Patrimoniale</a:t>
            </a:r>
          </a:p>
        </p:txBody>
      </p:sp>
      <p:sp>
        <p:nvSpPr>
          <p:cNvPr id="48137" name="CasellaDiTesto 13">
            <a:extLst>
              <a:ext uri="{FF2B5EF4-FFF2-40B4-BE49-F238E27FC236}">
                <a16:creationId xmlns:a16="http://schemas.microsoft.com/office/drawing/2014/main" id="{9FEF9FEF-835D-B349-9C18-D91C26C43C70}"/>
              </a:ext>
            </a:extLst>
          </p:cNvPr>
          <p:cNvSpPr txBox="1">
            <a:spLocks noChangeArrowheads="1"/>
          </p:cNvSpPr>
          <p:nvPr/>
        </p:nvSpPr>
        <p:spPr bwMode="auto">
          <a:xfrm>
            <a:off x="4876800" y="4768850"/>
            <a:ext cx="42672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Book Antiqua" panose="02040602050305030304" pitchFamily="18" charset="0"/>
              </a:rPr>
              <a:t>Acquisti dei F.F.S.</a:t>
            </a: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 Trasformazione</a:t>
            </a:r>
          </a:p>
          <a:p>
            <a:pPr eaLnBrk="1" hangingPunct="1">
              <a:spcBef>
                <a:spcPct val="0"/>
              </a:spcBef>
            </a:pPr>
            <a:endParaRPr lang="it-IT" altLang="en-US" sz="2000">
              <a:latin typeface="Book Antiqua" panose="02040602050305030304" pitchFamily="18" charset="0"/>
            </a:endParaRPr>
          </a:p>
          <a:p>
            <a:pPr eaLnBrk="1" hangingPunct="1">
              <a:spcBef>
                <a:spcPct val="0"/>
              </a:spcBef>
            </a:pPr>
            <a:r>
              <a:rPr lang="it-IT" altLang="en-US" sz="2000">
                <a:latin typeface="Book Antiqua" panose="02040602050305030304" pitchFamily="18" charset="0"/>
              </a:rPr>
              <a:t> Vendita dei prodotti finiti</a:t>
            </a:r>
          </a:p>
        </p:txBody>
      </p:sp>
      <p:sp>
        <p:nvSpPr>
          <p:cNvPr id="48138" name="CasellaDiTesto 14">
            <a:extLst>
              <a:ext uri="{FF2B5EF4-FFF2-40B4-BE49-F238E27FC236}">
                <a16:creationId xmlns:a16="http://schemas.microsoft.com/office/drawing/2014/main" id="{40DC0D32-6966-CC41-BD05-D74B2F74E670}"/>
              </a:ext>
            </a:extLst>
          </p:cNvPr>
          <p:cNvSpPr txBox="1">
            <a:spLocks noChangeArrowheads="1"/>
          </p:cNvSpPr>
          <p:nvPr/>
        </p:nvSpPr>
        <p:spPr bwMode="auto">
          <a:xfrm>
            <a:off x="7010400" y="2286000"/>
            <a:ext cx="2133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Book Antiqua" panose="02040602050305030304" pitchFamily="18" charset="0"/>
              </a:rPr>
              <a:t>Attività strumentale</a:t>
            </a:r>
          </a:p>
        </p:txBody>
      </p:sp>
      <p:sp>
        <p:nvSpPr>
          <p:cNvPr id="48139" name="CasellaDiTesto 16">
            <a:extLst>
              <a:ext uri="{FF2B5EF4-FFF2-40B4-BE49-F238E27FC236}">
                <a16:creationId xmlns:a16="http://schemas.microsoft.com/office/drawing/2014/main" id="{438DDEA4-3719-3849-9EE0-0277553511D0}"/>
              </a:ext>
            </a:extLst>
          </p:cNvPr>
          <p:cNvSpPr txBox="1">
            <a:spLocks noChangeArrowheads="1"/>
          </p:cNvSpPr>
          <p:nvPr/>
        </p:nvSpPr>
        <p:spPr bwMode="auto">
          <a:xfrm>
            <a:off x="7086600" y="3200400"/>
            <a:ext cx="1981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Book Antiqua" panose="02040602050305030304" pitchFamily="18" charset="0"/>
              </a:rPr>
              <a:t>Attività complementari</a:t>
            </a:r>
          </a:p>
        </p:txBody>
      </p:sp>
      <p:cxnSp>
        <p:nvCxnSpPr>
          <p:cNvPr id="18" name="Connettore 2 17">
            <a:extLst>
              <a:ext uri="{FF2B5EF4-FFF2-40B4-BE49-F238E27FC236}">
                <a16:creationId xmlns:a16="http://schemas.microsoft.com/office/drawing/2014/main" id="{00930076-5878-5C46-A5EA-4E57137B49B4}"/>
              </a:ext>
            </a:extLst>
          </p:cNvPr>
          <p:cNvCxnSpPr/>
          <p:nvPr/>
        </p:nvCxnSpPr>
        <p:spPr>
          <a:xfrm>
            <a:off x="6553200" y="2667000"/>
            <a:ext cx="381000" cy="1588"/>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20" name="Connettore 2 19">
            <a:extLst>
              <a:ext uri="{FF2B5EF4-FFF2-40B4-BE49-F238E27FC236}">
                <a16:creationId xmlns:a16="http://schemas.microsoft.com/office/drawing/2014/main" id="{0B93908B-FAF3-1B44-9CED-616241277428}"/>
              </a:ext>
            </a:extLst>
          </p:cNvPr>
          <p:cNvCxnSpPr/>
          <p:nvPr/>
        </p:nvCxnSpPr>
        <p:spPr>
          <a:xfrm>
            <a:off x="6629400" y="3579813"/>
            <a:ext cx="381000" cy="1587"/>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cxnSp>
        <p:nvCxnSpPr>
          <p:cNvPr id="22" name="Connettore 1 21">
            <a:extLst>
              <a:ext uri="{FF2B5EF4-FFF2-40B4-BE49-F238E27FC236}">
                <a16:creationId xmlns:a16="http://schemas.microsoft.com/office/drawing/2014/main" id="{3897FADC-8367-2B43-8EE5-3196BF3FC5E9}"/>
              </a:ext>
            </a:extLst>
          </p:cNvPr>
          <p:cNvCxnSpPr/>
          <p:nvPr/>
        </p:nvCxnSpPr>
        <p:spPr>
          <a:xfrm>
            <a:off x="3048000" y="4343400"/>
            <a:ext cx="4953000" cy="1588"/>
          </a:xfrm>
          <a:prstGeom prst="line">
            <a:avLst/>
          </a:prstGeom>
          <a:ln>
            <a:solidFill>
              <a:srgbClr val="FF0000"/>
            </a:solidFill>
            <a:prstDash val="dash"/>
          </a:ln>
        </p:spPr>
        <p:style>
          <a:lnRef idx="2">
            <a:schemeClr val="accent1"/>
          </a:lnRef>
          <a:fillRef idx="0">
            <a:schemeClr val="accent1"/>
          </a:fillRef>
          <a:effectRef idx="1">
            <a:schemeClr val="accent1"/>
          </a:effectRef>
          <a:fontRef idx="minor">
            <a:schemeClr val="tx1"/>
          </a:fontRef>
        </p:style>
      </p:cxnSp>
      <p:sp>
        <p:nvSpPr>
          <p:cNvPr id="48143" name="CasellaDiTesto 23">
            <a:extLst>
              <a:ext uri="{FF2B5EF4-FFF2-40B4-BE49-F238E27FC236}">
                <a16:creationId xmlns:a16="http://schemas.microsoft.com/office/drawing/2014/main" id="{5694858B-CEAE-1747-8C4D-8B47138630E1}"/>
              </a:ext>
            </a:extLst>
          </p:cNvPr>
          <p:cNvSpPr txBox="1">
            <a:spLocks noChangeArrowheads="1"/>
          </p:cNvSpPr>
          <p:nvPr/>
        </p:nvSpPr>
        <p:spPr bwMode="auto">
          <a:xfrm>
            <a:off x="7010400" y="609600"/>
            <a:ext cx="1752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Book Antiqua" panose="02040602050305030304" pitchFamily="18" charset="0"/>
              </a:rPr>
              <a:t>Attività volta a realizzare l’oggetto dell’impresa</a:t>
            </a:r>
          </a:p>
        </p:txBody>
      </p:sp>
      <p:cxnSp>
        <p:nvCxnSpPr>
          <p:cNvPr id="25" name="Connettore 2 24">
            <a:extLst>
              <a:ext uri="{FF2B5EF4-FFF2-40B4-BE49-F238E27FC236}">
                <a16:creationId xmlns:a16="http://schemas.microsoft.com/office/drawing/2014/main" id="{73F5FAE5-BF86-F342-9F8B-E03011D8D714}"/>
              </a:ext>
            </a:extLst>
          </p:cNvPr>
          <p:cNvCxnSpPr/>
          <p:nvPr/>
        </p:nvCxnSpPr>
        <p:spPr>
          <a:xfrm>
            <a:off x="5943600" y="1295400"/>
            <a:ext cx="914400" cy="1588"/>
          </a:xfrm>
          <a:prstGeom prst="straightConnector1">
            <a:avLst/>
          </a:prstGeom>
          <a:ln w="12700">
            <a:solidFill>
              <a:srgbClr val="FF0000"/>
            </a:solidFill>
            <a:prstDash val="dash"/>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CasellaDiTesto 3">
            <a:extLst>
              <a:ext uri="{FF2B5EF4-FFF2-40B4-BE49-F238E27FC236}">
                <a16:creationId xmlns:a16="http://schemas.microsoft.com/office/drawing/2014/main" id="{D4A5B74F-B8EA-EF46-ABF6-266BB06BC5F8}"/>
              </a:ext>
            </a:extLst>
          </p:cNvPr>
          <p:cNvSpPr txBox="1">
            <a:spLocks noChangeArrowheads="1"/>
          </p:cNvSpPr>
          <p:nvPr/>
        </p:nvSpPr>
        <p:spPr bwMode="auto">
          <a:xfrm>
            <a:off x="-90488" y="2924175"/>
            <a:ext cx="19986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rPr>
              <a:t>Rappresentazione dell’attività dell’impresa</a:t>
            </a:r>
          </a:p>
        </p:txBody>
      </p:sp>
      <p:sp>
        <p:nvSpPr>
          <p:cNvPr id="9" name="Parentesi graffa aperta 8">
            <a:extLst>
              <a:ext uri="{FF2B5EF4-FFF2-40B4-BE49-F238E27FC236}">
                <a16:creationId xmlns:a16="http://schemas.microsoft.com/office/drawing/2014/main" id="{FDB88FF0-BBF1-A641-8FFB-FF2757DB8F0C}"/>
              </a:ext>
            </a:extLst>
          </p:cNvPr>
          <p:cNvSpPr/>
          <p:nvPr/>
        </p:nvSpPr>
        <p:spPr>
          <a:xfrm>
            <a:off x="1554163" y="765175"/>
            <a:ext cx="785812" cy="532765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14" name="CasellaDiTesto 13">
            <a:extLst>
              <a:ext uri="{FF2B5EF4-FFF2-40B4-BE49-F238E27FC236}">
                <a16:creationId xmlns:a16="http://schemas.microsoft.com/office/drawing/2014/main" id="{B02DE3EB-A120-D444-A08C-96CBA61163A8}"/>
              </a:ext>
            </a:extLst>
          </p:cNvPr>
          <p:cNvSpPr txBox="1"/>
          <p:nvPr/>
        </p:nvSpPr>
        <p:spPr>
          <a:xfrm>
            <a:off x="1979613" y="1412875"/>
            <a:ext cx="4419600" cy="646113"/>
          </a:xfrm>
          <a:prstGeom prst="rect">
            <a:avLst/>
          </a:prstGeom>
          <a:noFill/>
        </p:spPr>
        <p:txBody>
          <a:bodyPr>
            <a:spAutoFit/>
          </a:bodyPr>
          <a:lstStyle/>
          <a:p>
            <a:pPr marL="354013" indent="-354013" eaLnBrk="1" hangingPunct="1">
              <a:buFont typeface="Arial" pitchFamily="34" charset="0"/>
              <a:buChar char="•"/>
              <a:defRPr/>
            </a:pPr>
            <a:r>
              <a:rPr lang="it-IT" i="1" dirty="0">
                <a:latin typeface="Book Antiqua" pitchFamily="18" charset="0"/>
              </a:rPr>
              <a:t>Aspetto (settore) </a:t>
            </a:r>
          </a:p>
          <a:p>
            <a:pPr eaLnBrk="1" hangingPunct="1">
              <a:defRPr/>
            </a:pPr>
            <a:r>
              <a:rPr lang="it-IT" i="1" dirty="0">
                <a:latin typeface="Book Antiqua" pitchFamily="18" charset="0"/>
              </a:rPr>
              <a:t>      finanziario</a:t>
            </a:r>
          </a:p>
        </p:txBody>
      </p:sp>
      <p:sp>
        <p:nvSpPr>
          <p:cNvPr id="49157" name="CasellaDiTesto 14">
            <a:extLst>
              <a:ext uri="{FF2B5EF4-FFF2-40B4-BE49-F238E27FC236}">
                <a16:creationId xmlns:a16="http://schemas.microsoft.com/office/drawing/2014/main" id="{4892A202-DFCE-1346-BC6B-C073C6D1EF8F}"/>
              </a:ext>
            </a:extLst>
          </p:cNvPr>
          <p:cNvSpPr txBox="1">
            <a:spLocks noChangeArrowheads="1"/>
          </p:cNvSpPr>
          <p:nvPr/>
        </p:nvSpPr>
        <p:spPr bwMode="auto">
          <a:xfrm>
            <a:off x="4067175" y="692150"/>
            <a:ext cx="1785938"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latin typeface="Book Antiqua" panose="02040602050305030304" pitchFamily="18" charset="0"/>
              </a:rPr>
              <a:t>+ denaro</a:t>
            </a:r>
          </a:p>
          <a:p>
            <a:pPr eaLnBrk="1" hangingPunct="1">
              <a:spcBef>
                <a:spcPct val="0"/>
              </a:spcBef>
              <a:buFontTx/>
              <a:buNone/>
            </a:pPr>
            <a:endParaRPr lang="it-IT" altLang="en-US" sz="2000" b="1">
              <a:latin typeface="Book Antiqua" panose="02040602050305030304" pitchFamily="18" charset="0"/>
            </a:endParaRPr>
          </a:p>
          <a:p>
            <a:pPr eaLnBrk="1" hangingPunct="1">
              <a:spcBef>
                <a:spcPct val="0"/>
              </a:spcBef>
              <a:buFontTx/>
              <a:buNone/>
            </a:pPr>
            <a:endParaRPr lang="it-IT" altLang="en-US" sz="2000" b="1">
              <a:latin typeface="Book Antiqua" panose="02040602050305030304" pitchFamily="18" charset="0"/>
            </a:endParaRPr>
          </a:p>
          <a:p>
            <a:pPr eaLnBrk="1" hangingPunct="1">
              <a:spcBef>
                <a:spcPct val="0"/>
              </a:spcBef>
              <a:buFontTx/>
              <a:buNone/>
            </a:pPr>
            <a:r>
              <a:rPr lang="it-IT" altLang="en-US" sz="2000" b="1">
                <a:latin typeface="Book Antiqua" panose="02040602050305030304" pitchFamily="18" charset="0"/>
              </a:rPr>
              <a:t>+ crediti</a:t>
            </a:r>
          </a:p>
          <a:p>
            <a:pPr eaLnBrk="1" hangingPunct="1">
              <a:spcBef>
                <a:spcPct val="0"/>
              </a:spcBef>
              <a:buFontTx/>
              <a:buNone/>
            </a:pPr>
            <a:r>
              <a:rPr lang="it-IT" altLang="en-US" sz="2000" b="1">
                <a:latin typeface="Book Antiqua" panose="02040602050305030304" pitchFamily="18" charset="0"/>
              </a:rPr>
              <a:t>- debiti</a:t>
            </a:r>
          </a:p>
        </p:txBody>
      </p:sp>
      <p:sp>
        <p:nvSpPr>
          <p:cNvPr id="49158" name="Segnaposto numero diapositiva 18">
            <a:extLst>
              <a:ext uri="{FF2B5EF4-FFF2-40B4-BE49-F238E27FC236}">
                <a16:creationId xmlns:a16="http://schemas.microsoft.com/office/drawing/2014/main" id="{A952B438-7D6B-A44B-B6E0-CAF0923FB87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65E338-09A7-D340-AD89-781BF6ADA770}" type="slidenum">
              <a:rPr lang="it-IT" altLang="en-US" sz="1200" smtClean="0">
                <a:solidFill>
                  <a:srgbClr val="898989"/>
                </a:solidFill>
              </a:rPr>
              <a:pPr>
                <a:spcBef>
                  <a:spcPct val="0"/>
                </a:spcBef>
                <a:buFontTx/>
                <a:buNone/>
              </a:pPr>
              <a:t>37</a:t>
            </a:fld>
            <a:endParaRPr lang="it-IT" altLang="en-US" sz="1200">
              <a:solidFill>
                <a:srgbClr val="898989"/>
              </a:solidFill>
            </a:endParaRPr>
          </a:p>
        </p:txBody>
      </p:sp>
      <p:sp>
        <p:nvSpPr>
          <p:cNvPr id="49159" name="CasellaDiTesto 22">
            <a:extLst>
              <a:ext uri="{FF2B5EF4-FFF2-40B4-BE49-F238E27FC236}">
                <a16:creationId xmlns:a16="http://schemas.microsoft.com/office/drawing/2014/main" id="{86E3DDE9-127B-424D-8222-92E426F1AFBD}"/>
              </a:ext>
            </a:extLst>
          </p:cNvPr>
          <p:cNvSpPr txBox="1">
            <a:spLocks noChangeArrowheads="1"/>
          </p:cNvSpPr>
          <p:nvPr/>
        </p:nvSpPr>
        <p:spPr bwMode="auto">
          <a:xfrm>
            <a:off x="1282700" y="2112963"/>
            <a:ext cx="3505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400" i="1">
                <a:latin typeface="Book Antiqua" panose="02040602050305030304" pitchFamily="18" charset="0"/>
              </a:rPr>
              <a:t>ASPETTO FORMALE </a:t>
            </a:r>
          </a:p>
          <a:p>
            <a:pPr algn="ctr" eaLnBrk="1" hangingPunct="1">
              <a:spcBef>
                <a:spcPct val="0"/>
              </a:spcBef>
              <a:buFontTx/>
              <a:buNone/>
            </a:pPr>
            <a:r>
              <a:rPr lang="it-IT" altLang="en-US" sz="1400" i="1">
                <a:latin typeface="Book Antiqua" panose="02040602050305030304" pitchFamily="18" charset="0"/>
              </a:rPr>
              <a:t>(misuratore)</a:t>
            </a:r>
          </a:p>
        </p:txBody>
      </p:sp>
      <p:sp>
        <p:nvSpPr>
          <p:cNvPr id="25" name="Freccia giù 24">
            <a:extLst>
              <a:ext uri="{FF2B5EF4-FFF2-40B4-BE49-F238E27FC236}">
                <a16:creationId xmlns:a16="http://schemas.microsoft.com/office/drawing/2014/main" id="{3F27A732-EDE3-6B4B-9BFB-68C455DCCD76}"/>
              </a:ext>
            </a:extLst>
          </p:cNvPr>
          <p:cNvSpPr/>
          <p:nvPr/>
        </p:nvSpPr>
        <p:spPr>
          <a:xfrm>
            <a:off x="2843213" y="2636838"/>
            <a:ext cx="215900" cy="2087562"/>
          </a:xfrm>
          <a:prstGeom prst="downArrow">
            <a:avLst/>
          </a:prstGeom>
          <a:solidFill>
            <a:schemeClr val="bg1"/>
          </a:solidFill>
          <a:ln w="25400">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it-IT"/>
          </a:p>
        </p:txBody>
      </p:sp>
      <p:sp>
        <p:nvSpPr>
          <p:cNvPr id="49161" name="CasellaDiTesto 34">
            <a:extLst>
              <a:ext uri="{FF2B5EF4-FFF2-40B4-BE49-F238E27FC236}">
                <a16:creationId xmlns:a16="http://schemas.microsoft.com/office/drawing/2014/main" id="{1FA1E8A0-70F3-5744-B13F-7D088CC48E83}"/>
              </a:ext>
            </a:extLst>
          </p:cNvPr>
          <p:cNvSpPr txBox="1">
            <a:spLocks noChangeArrowheads="1"/>
          </p:cNvSpPr>
          <p:nvPr/>
        </p:nvSpPr>
        <p:spPr bwMode="auto">
          <a:xfrm>
            <a:off x="3708400" y="2689225"/>
            <a:ext cx="312420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400" b="1" i="1">
                <a:latin typeface="Book Antiqua" panose="02040602050305030304" pitchFamily="18" charset="0"/>
              </a:rPr>
              <a:t> Variazione finanziarie </a:t>
            </a:r>
          </a:p>
          <a:p>
            <a:pPr algn="ctr" eaLnBrk="1" hangingPunct="1">
              <a:spcBef>
                <a:spcPct val="0"/>
              </a:spcBef>
              <a:buFontTx/>
              <a:buNone/>
            </a:pPr>
            <a:r>
              <a:rPr lang="it-IT" altLang="en-US" sz="1400" b="1" i="1">
                <a:latin typeface="Book Antiqua" panose="02040602050305030304" pitchFamily="18" charset="0"/>
              </a:rPr>
              <a:t>POSITIVE</a:t>
            </a:r>
          </a:p>
          <a:p>
            <a:pPr algn="ctr" eaLnBrk="1" hangingPunct="1">
              <a:spcBef>
                <a:spcPct val="0"/>
              </a:spcBef>
              <a:buFontTx/>
              <a:buNone/>
            </a:pPr>
            <a:r>
              <a:rPr lang="it-IT" altLang="en-US" sz="1400" b="1" i="1">
                <a:latin typeface="Book Antiqua" panose="02040602050305030304" pitchFamily="18" charset="0"/>
              </a:rPr>
              <a:t>(V.F.+)</a:t>
            </a:r>
          </a:p>
        </p:txBody>
      </p:sp>
      <p:cxnSp>
        <p:nvCxnSpPr>
          <p:cNvPr id="21" name="Connettore 1 21">
            <a:extLst>
              <a:ext uri="{FF2B5EF4-FFF2-40B4-BE49-F238E27FC236}">
                <a16:creationId xmlns:a16="http://schemas.microsoft.com/office/drawing/2014/main" id="{A468326D-9A09-F64A-BFE4-C91BE608B215}"/>
              </a:ext>
            </a:extLst>
          </p:cNvPr>
          <p:cNvCxnSpPr/>
          <p:nvPr/>
        </p:nvCxnSpPr>
        <p:spPr>
          <a:xfrm>
            <a:off x="4083050" y="3429000"/>
            <a:ext cx="4953000" cy="1588"/>
          </a:xfrm>
          <a:prstGeom prst="line">
            <a:avLst/>
          </a:prstGeom>
          <a:ln>
            <a:solidFill>
              <a:srgbClr val="FF0000"/>
            </a:solidFill>
            <a:prstDash val="dash"/>
          </a:ln>
        </p:spPr>
        <p:style>
          <a:lnRef idx="2">
            <a:schemeClr val="accent1"/>
          </a:lnRef>
          <a:fillRef idx="0">
            <a:schemeClr val="accent1"/>
          </a:fillRef>
          <a:effectRef idx="1">
            <a:schemeClr val="accent1"/>
          </a:effectRef>
          <a:fontRef idx="minor">
            <a:schemeClr val="tx1"/>
          </a:fontRef>
        </p:style>
      </p:cxnSp>
      <p:sp>
        <p:nvSpPr>
          <p:cNvPr id="30" name="CasellaDiTesto 14">
            <a:extLst>
              <a:ext uri="{FF2B5EF4-FFF2-40B4-BE49-F238E27FC236}">
                <a16:creationId xmlns:a16="http://schemas.microsoft.com/office/drawing/2014/main" id="{B6BF05EB-635D-424F-853D-9A52FDCC6606}"/>
              </a:ext>
            </a:extLst>
          </p:cNvPr>
          <p:cNvSpPr txBox="1"/>
          <p:nvPr/>
        </p:nvSpPr>
        <p:spPr>
          <a:xfrm>
            <a:off x="6516688" y="692150"/>
            <a:ext cx="1785937" cy="1631950"/>
          </a:xfrm>
          <a:prstGeom prst="rect">
            <a:avLst/>
          </a:prstGeom>
          <a:noFill/>
        </p:spPr>
        <p:txBody>
          <a:bodyPr>
            <a:spAutoFit/>
          </a:bodyPr>
          <a:lstStyle/>
          <a:p>
            <a:pPr marL="342900" indent="-342900" eaLnBrk="1" hangingPunct="1">
              <a:buFontTx/>
              <a:buChar char="-"/>
              <a:defRPr/>
            </a:pPr>
            <a:r>
              <a:rPr lang="it-IT" sz="2000" b="1" dirty="0">
                <a:latin typeface="Book Antiqua" pitchFamily="18" charset="0"/>
              </a:rPr>
              <a:t>denaro</a:t>
            </a:r>
          </a:p>
          <a:p>
            <a:pPr marL="342900" indent="-342900" eaLnBrk="1" hangingPunct="1">
              <a:buFontTx/>
              <a:buChar char="-"/>
              <a:defRPr/>
            </a:pPr>
            <a:endParaRPr lang="it-IT" sz="2000" b="1" dirty="0">
              <a:latin typeface="Book Antiqua" pitchFamily="18" charset="0"/>
            </a:endParaRPr>
          </a:p>
          <a:p>
            <a:pPr eaLnBrk="1" hangingPunct="1">
              <a:defRPr/>
            </a:pPr>
            <a:endParaRPr lang="it-IT" sz="2000" b="1" dirty="0">
              <a:latin typeface="Book Antiqua" pitchFamily="18" charset="0"/>
            </a:endParaRPr>
          </a:p>
          <a:p>
            <a:pPr marL="342900" indent="-342900" eaLnBrk="1" hangingPunct="1">
              <a:buFontTx/>
              <a:buChar char="-"/>
              <a:defRPr/>
            </a:pPr>
            <a:r>
              <a:rPr lang="it-IT" sz="2000" b="1" dirty="0">
                <a:latin typeface="Book Antiqua" pitchFamily="18" charset="0"/>
              </a:rPr>
              <a:t>crediti</a:t>
            </a:r>
          </a:p>
          <a:p>
            <a:pPr eaLnBrk="1" hangingPunct="1">
              <a:defRPr/>
            </a:pPr>
            <a:r>
              <a:rPr lang="it-IT" sz="2000" b="1" dirty="0">
                <a:latin typeface="Book Antiqua" pitchFamily="18" charset="0"/>
              </a:rPr>
              <a:t>+   debiti</a:t>
            </a:r>
          </a:p>
        </p:txBody>
      </p:sp>
      <p:sp>
        <p:nvSpPr>
          <p:cNvPr id="49164" name="CasellaDiTesto 14">
            <a:extLst>
              <a:ext uri="{FF2B5EF4-FFF2-40B4-BE49-F238E27FC236}">
                <a16:creationId xmlns:a16="http://schemas.microsoft.com/office/drawing/2014/main" id="{5A0B2DA5-3DD6-CA49-B7A1-7667F8C1C21A}"/>
              </a:ext>
            </a:extLst>
          </p:cNvPr>
          <p:cNvSpPr txBox="1">
            <a:spLocks noChangeArrowheads="1"/>
          </p:cNvSpPr>
          <p:nvPr/>
        </p:nvSpPr>
        <p:spPr bwMode="auto">
          <a:xfrm>
            <a:off x="4067175" y="4121150"/>
            <a:ext cx="18732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latin typeface="Book Antiqua" panose="02040602050305030304" pitchFamily="18" charset="0"/>
              </a:rPr>
              <a:t>+ ricavi</a:t>
            </a:r>
          </a:p>
          <a:p>
            <a:pPr eaLnBrk="1" hangingPunct="1">
              <a:spcBef>
                <a:spcPct val="0"/>
              </a:spcBef>
              <a:buFontTx/>
              <a:buNone/>
            </a:pPr>
            <a:endParaRPr lang="it-IT" altLang="en-US" sz="2000" b="1">
              <a:latin typeface="Book Antiqua" panose="02040602050305030304" pitchFamily="18" charset="0"/>
            </a:endParaRPr>
          </a:p>
          <a:p>
            <a:pPr eaLnBrk="1" hangingPunct="1">
              <a:spcBef>
                <a:spcPct val="0"/>
              </a:spcBef>
              <a:buFontTx/>
              <a:buNone/>
            </a:pPr>
            <a:endParaRPr lang="it-IT" altLang="en-US" sz="2000" b="1">
              <a:latin typeface="Book Antiqua" panose="02040602050305030304" pitchFamily="18" charset="0"/>
            </a:endParaRPr>
          </a:p>
          <a:p>
            <a:pPr eaLnBrk="1" hangingPunct="1">
              <a:spcBef>
                <a:spcPct val="0"/>
              </a:spcBef>
              <a:buFontTx/>
              <a:buNone/>
            </a:pPr>
            <a:r>
              <a:rPr lang="it-IT" altLang="en-US" sz="2000" b="1">
                <a:latin typeface="Book Antiqua" panose="02040602050305030304" pitchFamily="18" charset="0"/>
              </a:rPr>
              <a:t>+ capitale di    </a:t>
            </a:r>
          </a:p>
          <a:p>
            <a:pPr eaLnBrk="1" hangingPunct="1">
              <a:spcBef>
                <a:spcPct val="0"/>
              </a:spcBef>
              <a:buFontTx/>
              <a:buNone/>
            </a:pPr>
            <a:r>
              <a:rPr lang="it-IT" altLang="en-US" sz="2000" b="1">
                <a:latin typeface="Book Antiqua" panose="02040602050305030304" pitchFamily="18" charset="0"/>
              </a:rPr>
              <a:t>    proprietà</a:t>
            </a:r>
          </a:p>
        </p:txBody>
      </p:sp>
      <p:sp>
        <p:nvSpPr>
          <p:cNvPr id="49165" name="CasellaDiTesto 14">
            <a:extLst>
              <a:ext uri="{FF2B5EF4-FFF2-40B4-BE49-F238E27FC236}">
                <a16:creationId xmlns:a16="http://schemas.microsoft.com/office/drawing/2014/main" id="{2D0CA3E3-9D26-8848-A101-808AC210C4D2}"/>
              </a:ext>
            </a:extLst>
          </p:cNvPr>
          <p:cNvSpPr txBox="1">
            <a:spLocks noChangeArrowheads="1"/>
          </p:cNvSpPr>
          <p:nvPr/>
        </p:nvSpPr>
        <p:spPr bwMode="auto">
          <a:xfrm>
            <a:off x="6732588" y="4076700"/>
            <a:ext cx="187166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latin typeface="Book Antiqua" panose="02040602050305030304" pitchFamily="18" charset="0"/>
              </a:rPr>
              <a:t>+ costi</a:t>
            </a:r>
          </a:p>
          <a:p>
            <a:pPr eaLnBrk="1" hangingPunct="1">
              <a:spcBef>
                <a:spcPct val="0"/>
              </a:spcBef>
              <a:buFontTx/>
              <a:buNone/>
            </a:pPr>
            <a:endParaRPr lang="it-IT" altLang="en-US" sz="2000" b="1">
              <a:latin typeface="Book Antiqua" panose="02040602050305030304" pitchFamily="18" charset="0"/>
            </a:endParaRPr>
          </a:p>
          <a:p>
            <a:pPr eaLnBrk="1" hangingPunct="1">
              <a:spcBef>
                <a:spcPct val="0"/>
              </a:spcBef>
              <a:buFontTx/>
              <a:buNone/>
            </a:pPr>
            <a:endParaRPr lang="it-IT" altLang="en-US" sz="2000" b="1">
              <a:latin typeface="Book Antiqua" panose="02040602050305030304" pitchFamily="18" charset="0"/>
            </a:endParaRPr>
          </a:p>
          <a:p>
            <a:pPr eaLnBrk="1" hangingPunct="1">
              <a:spcBef>
                <a:spcPct val="0"/>
              </a:spcBef>
              <a:buFontTx/>
              <a:buNone/>
            </a:pPr>
            <a:r>
              <a:rPr lang="it-IT" altLang="en-US" sz="2000" b="1">
                <a:latin typeface="Book Antiqua" panose="02040602050305030304" pitchFamily="18" charset="0"/>
              </a:rPr>
              <a:t>-  capitale di    </a:t>
            </a:r>
          </a:p>
          <a:p>
            <a:pPr eaLnBrk="1" hangingPunct="1">
              <a:spcBef>
                <a:spcPct val="0"/>
              </a:spcBef>
              <a:buFontTx/>
              <a:buNone/>
            </a:pPr>
            <a:r>
              <a:rPr lang="it-IT" altLang="en-US" sz="2000" b="1">
                <a:latin typeface="Book Antiqua" panose="02040602050305030304" pitchFamily="18" charset="0"/>
              </a:rPr>
              <a:t>    proprietà</a:t>
            </a:r>
          </a:p>
        </p:txBody>
      </p:sp>
      <p:sp>
        <p:nvSpPr>
          <p:cNvPr id="49166" name="CasellaDiTesto 22">
            <a:extLst>
              <a:ext uri="{FF2B5EF4-FFF2-40B4-BE49-F238E27FC236}">
                <a16:creationId xmlns:a16="http://schemas.microsoft.com/office/drawing/2014/main" id="{F49108C3-2273-0F40-A467-D46CF98877D1}"/>
              </a:ext>
            </a:extLst>
          </p:cNvPr>
          <p:cNvSpPr txBox="1">
            <a:spLocks noChangeArrowheads="1"/>
          </p:cNvSpPr>
          <p:nvPr/>
        </p:nvSpPr>
        <p:spPr bwMode="auto">
          <a:xfrm>
            <a:off x="1282700" y="4776788"/>
            <a:ext cx="3505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400" i="1">
                <a:latin typeface="Book Antiqua" panose="02040602050305030304" pitchFamily="18" charset="0"/>
              </a:rPr>
              <a:t>ASPETTO SOSTANZIALE</a:t>
            </a:r>
          </a:p>
        </p:txBody>
      </p:sp>
      <p:sp>
        <p:nvSpPr>
          <p:cNvPr id="49167" name="CasellaDiTesto 13">
            <a:extLst>
              <a:ext uri="{FF2B5EF4-FFF2-40B4-BE49-F238E27FC236}">
                <a16:creationId xmlns:a16="http://schemas.microsoft.com/office/drawing/2014/main" id="{D0B5DCBC-B81D-9D4B-8E63-B7A0E93591CB}"/>
              </a:ext>
            </a:extLst>
          </p:cNvPr>
          <p:cNvSpPr txBox="1">
            <a:spLocks noChangeArrowheads="1"/>
          </p:cNvSpPr>
          <p:nvPr/>
        </p:nvSpPr>
        <p:spPr bwMode="auto">
          <a:xfrm rot="-5400000">
            <a:off x="2039144" y="3296444"/>
            <a:ext cx="11445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misura</a:t>
            </a:r>
          </a:p>
        </p:txBody>
      </p:sp>
      <p:sp>
        <p:nvSpPr>
          <p:cNvPr id="38" name="Parentesi graffa aperta 8">
            <a:extLst>
              <a:ext uri="{FF2B5EF4-FFF2-40B4-BE49-F238E27FC236}">
                <a16:creationId xmlns:a16="http://schemas.microsoft.com/office/drawing/2014/main" id="{E381ADC6-66C7-4944-8DAE-08FC0306539E}"/>
              </a:ext>
            </a:extLst>
          </p:cNvPr>
          <p:cNvSpPr/>
          <p:nvPr/>
        </p:nvSpPr>
        <p:spPr>
          <a:xfrm>
            <a:off x="5219700" y="1509713"/>
            <a:ext cx="215900" cy="1055687"/>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49169" name="CasellaDiTesto 13">
            <a:extLst>
              <a:ext uri="{FF2B5EF4-FFF2-40B4-BE49-F238E27FC236}">
                <a16:creationId xmlns:a16="http://schemas.microsoft.com/office/drawing/2014/main" id="{71809366-79BF-254A-97F3-97D282BBE51C}"/>
              </a:ext>
            </a:extLst>
          </p:cNvPr>
          <p:cNvSpPr txBox="1">
            <a:spLocks noChangeArrowheads="1"/>
          </p:cNvSpPr>
          <p:nvPr/>
        </p:nvSpPr>
        <p:spPr bwMode="auto">
          <a:xfrm>
            <a:off x="5364163" y="1628775"/>
            <a:ext cx="15113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a:latin typeface="Book Antiqua" panose="02040602050305030304" pitchFamily="18" charset="0"/>
              </a:rPr>
              <a:t>di funz. to</a:t>
            </a:r>
          </a:p>
          <a:p>
            <a:pPr eaLnBrk="1" hangingPunct="1">
              <a:spcBef>
                <a:spcPct val="0"/>
              </a:spcBef>
              <a:buFontTx/>
              <a:buNone/>
            </a:pPr>
            <a:endParaRPr lang="it-IT" altLang="en-US" sz="1400">
              <a:latin typeface="Book Antiqua" panose="02040602050305030304" pitchFamily="18" charset="0"/>
            </a:endParaRPr>
          </a:p>
          <a:p>
            <a:pPr eaLnBrk="1" hangingPunct="1">
              <a:spcBef>
                <a:spcPct val="0"/>
              </a:spcBef>
              <a:buFontTx/>
              <a:buNone/>
            </a:pPr>
            <a:r>
              <a:rPr lang="it-IT" altLang="en-US" sz="1400">
                <a:latin typeface="Book Antiqua" panose="02040602050305030304" pitchFamily="18" charset="0"/>
              </a:rPr>
              <a:t>di finanz. to</a:t>
            </a:r>
          </a:p>
        </p:txBody>
      </p:sp>
      <p:sp>
        <p:nvSpPr>
          <p:cNvPr id="40" name="Parentesi graffa aperta 8">
            <a:extLst>
              <a:ext uri="{FF2B5EF4-FFF2-40B4-BE49-F238E27FC236}">
                <a16:creationId xmlns:a16="http://schemas.microsoft.com/office/drawing/2014/main" id="{269D1302-161C-A245-832C-E3CB2E0A1A19}"/>
              </a:ext>
            </a:extLst>
          </p:cNvPr>
          <p:cNvSpPr/>
          <p:nvPr/>
        </p:nvSpPr>
        <p:spPr>
          <a:xfrm>
            <a:off x="7740650" y="1509713"/>
            <a:ext cx="215900" cy="1055687"/>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49171" name="CasellaDiTesto 13">
            <a:extLst>
              <a:ext uri="{FF2B5EF4-FFF2-40B4-BE49-F238E27FC236}">
                <a16:creationId xmlns:a16="http://schemas.microsoft.com/office/drawing/2014/main" id="{5E0FCEE8-0EA1-E04D-8690-FC07D5C1FAB9}"/>
              </a:ext>
            </a:extLst>
          </p:cNvPr>
          <p:cNvSpPr txBox="1">
            <a:spLocks noChangeArrowheads="1"/>
          </p:cNvSpPr>
          <p:nvPr/>
        </p:nvSpPr>
        <p:spPr bwMode="auto">
          <a:xfrm>
            <a:off x="7885113" y="1628775"/>
            <a:ext cx="15113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a:latin typeface="Book Antiqua" panose="02040602050305030304" pitchFamily="18" charset="0"/>
              </a:rPr>
              <a:t>di funz. to</a:t>
            </a:r>
          </a:p>
          <a:p>
            <a:pPr eaLnBrk="1" hangingPunct="1">
              <a:spcBef>
                <a:spcPct val="0"/>
              </a:spcBef>
              <a:buFontTx/>
              <a:buNone/>
            </a:pPr>
            <a:endParaRPr lang="it-IT" altLang="en-US" sz="1400">
              <a:latin typeface="Book Antiqua" panose="02040602050305030304" pitchFamily="18" charset="0"/>
            </a:endParaRPr>
          </a:p>
          <a:p>
            <a:pPr eaLnBrk="1" hangingPunct="1">
              <a:spcBef>
                <a:spcPct val="0"/>
              </a:spcBef>
              <a:buFontTx/>
              <a:buNone/>
            </a:pPr>
            <a:r>
              <a:rPr lang="it-IT" altLang="en-US" sz="1400">
                <a:latin typeface="Book Antiqua" panose="02040602050305030304" pitchFamily="18" charset="0"/>
              </a:rPr>
              <a:t>di finanz. to</a:t>
            </a:r>
          </a:p>
        </p:txBody>
      </p:sp>
      <p:sp>
        <p:nvSpPr>
          <p:cNvPr id="42" name="Parentesi graffa aperta 8">
            <a:extLst>
              <a:ext uri="{FF2B5EF4-FFF2-40B4-BE49-F238E27FC236}">
                <a16:creationId xmlns:a16="http://schemas.microsoft.com/office/drawing/2014/main" id="{086ACB63-1EF7-4744-A85B-44444EE71129}"/>
              </a:ext>
            </a:extLst>
          </p:cNvPr>
          <p:cNvSpPr/>
          <p:nvPr/>
        </p:nvSpPr>
        <p:spPr>
          <a:xfrm>
            <a:off x="5076825" y="3814763"/>
            <a:ext cx="215900" cy="10541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49173" name="CasellaDiTesto 13">
            <a:extLst>
              <a:ext uri="{FF2B5EF4-FFF2-40B4-BE49-F238E27FC236}">
                <a16:creationId xmlns:a16="http://schemas.microsoft.com/office/drawing/2014/main" id="{E03A9FC3-AD28-3948-A6E6-62D98341101A}"/>
              </a:ext>
            </a:extLst>
          </p:cNvPr>
          <p:cNvSpPr txBox="1">
            <a:spLocks noChangeArrowheads="1"/>
          </p:cNvSpPr>
          <p:nvPr/>
        </p:nvSpPr>
        <p:spPr bwMode="auto">
          <a:xfrm>
            <a:off x="5148263" y="3716338"/>
            <a:ext cx="172720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1400">
                <a:latin typeface="Book Antiqua" panose="02040602050305030304" pitchFamily="18" charset="0"/>
              </a:rPr>
              <a:t>vendita prodotti</a:t>
            </a:r>
          </a:p>
          <a:p>
            <a:pPr eaLnBrk="1" hangingPunct="1">
              <a:spcBef>
                <a:spcPct val="0"/>
              </a:spcBef>
            </a:pPr>
            <a:r>
              <a:rPr lang="it-IT" altLang="en-US" sz="1400">
                <a:latin typeface="Book Antiqua" panose="02040602050305030304" pitchFamily="18" charset="0"/>
              </a:rPr>
              <a:t>remunerazione finanziamenti concessi</a:t>
            </a:r>
          </a:p>
        </p:txBody>
      </p:sp>
      <p:sp>
        <p:nvSpPr>
          <p:cNvPr id="49174" name="CasellaDiTesto 13">
            <a:extLst>
              <a:ext uri="{FF2B5EF4-FFF2-40B4-BE49-F238E27FC236}">
                <a16:creationId xmlns:a16="http://schemas.microsoft.com/office/drawing/2014/main" id="{AE163316-79C6-7641-95DD-BEBC8A5313AA}"/>
              </a:ext>
            </a:extLst>
          </p:cNvPr>
          <p:cNvSpPr txBox="1">
            <a:spLocks noChangeArrowheads="1"/>
          </p:cNvSpPr>
          <p:nvPr/>
        </p:nvSpPr>
        <p:spPr bwMode="auto">
          <a:xfrm>
            <a:off x="7667625" y="3716338"/>
            <a:ext cx="172878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1400">
                <a:latin typeface="Book Antiqua" panose="02040602050305030304" pitchFamily="18" charset="0"/>
              </a:rPr>
              <a:t>acquisto    fattori</a:t>
            </a:r>
          </a:p>
          <a:p>
            <a:pPr eaLnBrk="1" hangingPunct="1">
              <a:spcBef>
                <a:spcPct val="0"/>
              </a:spcBef>
            </a:pPr>
            <a:r>
              <a:rPr lang="it-IT" altLang="en-US" sz="1400">
                <a:latin typeface="Book Antiqua" panose="02040602050305030304" pitchFamily="18" charset="0"/>
              </a:rPr>
              <a:t>oneri finanz.ti attinti</a:t>
            </a:r>
          </a:p>
        </p:txBody>
      </p:sp>
      <p:sp>
        <p:nvSpPr>
          <p:cNvPr id="45" name="Parentesi graffa aperta 8">
            <a:extLst>
              <a:ext uri="{FF2B5EF4-FFF2-40B4-BE49-F238E27FC236}">
                <a16:creationId xmlns:a16="http://schemas.microsoft.com/office/drawing/2014/main" id="{6691731F-41B2-6F44-8DEE-94E0E0F483CD}"/>
              </a:ext>
            </a:extLst>
          </p:cNvPr>
          <p:cNvSpPr/>
          <p:nvPr/>
        </p:nvSpPr>
        <p:spPr>
          <a:xfrm>
            <a:off x="7596188" y="3789363"/>
            <a:ext cx="215900" cy="1054100"/>
          </a:xfrm>
          <a:prstGeom prst="leftBrace">
            <a:avLst>
              <a:gd name="adj1" fmla="val 68391"/>
              <a:gd name="adj2" fmla="val 50000"/>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it-IT"/>
          </a:p>
        </p:txBody>
      </p:sp>
      <p:sp>
        <p:nvSpPr>
          <p:cNvPr id="49176" name="CasellaDiTesto 34">
            <a:extLst>
              <a:ext uri="{FF2B5EF4-FFF2-40B4-BE49-F238E27FC236}">
                <a16:creationId xmlns:a16="http://schemas.microsoft.com/office/drawing/2014/main" id="{86FD61F5-5704-1E49-926F-60FA7A1EABE5}"/>
              </a:ext>
            </a:extLst>
          </p:cNvPr>
          <p:cNvSpPr txBox="1">
            <a:spLocks noChangeArrowheads="1"/>
          </p:cNvSpPr>
          <p:nvPr/>
        </p:nvSpPr>
        <p:spPr bwMode="auto">
          <a:xfrm>
            <a:off x="6416675" y="2689225"/>
            <a:ext cx="312420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400" b="1" i="1">
                <a:latin typeface="Book Antiqua" panose="02040602050305030304" pitchFamily="18" charset="0"/>
              </a:rPr>
              <a:t> Variazione finanziarie </a:t>
            </a:r>
          </a:p>
          <a:p>
            <a:pPr algn="ctr" eaLnBrk="1" hangingPunct="1">
              <a:spcBef>
                <a:spcPct val="0"/>
              </a:spcBef>
              <a:buFontTx/>
              <a:buNone/>
            </a:pPr>
            <a:r>
              <a:rPr lang="it-IT" altLang="en-US" sz="1400" b="1" i="1">
                <a:latin typeface="Book Antiqua" panose="02040602050305030304" pitchFamily="18" charset="0"/>
              </a:rPr>
              <a:t>NEGATIVE</a:t>
            </a:r>
          </a:p>
          <a:p>
            <a:pPr algn="ctr" eaLnBrk="1" hangingPunct="1">
              <a:spcBef>
                <a:spcPct val="0"/>
              </a:spcBef>
              <a:buFontTx/>
              <a:buNone/>
            </a:pPr>
            <a:r>
              <a:rPr lang="it-IT" altLang="en-US" sz="1400" b="1" i="1">
                <a:latin typeface="Book Antiqua" panose="02040602050305030304" pitchFamily="18" charset="0"/>
              </a:rPr>
              <a:t>(V.F.-)</a:t>
            </a:r>
          </a:p>
        </p:txBody>
      </p:sp>
      <p:sp>
        <p:nvSpPr>
          <p:cNvPr id="49177" name="CasellaDiTesto 34">
            <a:extLst>
              <a:ext uri="{FF2B5EF4-FFF2-40B4-BE49-F238E27FC236}">
                <a16:creationId xmlns:a16="http://schemas.microsoft.com/office/drawing/2014/main" id="{97E027C3-44EF-4F45-9E73-E4EE081BA5A4}"/>
              </a:ext>
            </a:extLst>
          </p:cNvPr>
          <p:cNvSpPr txBox="1">
            <a:spLocks noChangeArrowheads="1"/>
          </p:cNvSpPr>
          <p:nvPr/>
        </p:nvSpPr>
        <p:spPr bwMode="auto">
          <a:xfrm>
            <a:off x="3779838" y="5857875"/>
            <a:ext cx="31242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400" b="1" i="1">
                <a:latin typeface="Book Antiqua" panose="02040602050305030304" pitchFamily="18" charset="0"/>
              </a:rPr>
              <a:t> Variazione economiche </a:t>
            </a:r>
          </a:p>
          <a:p>
            <a:pPr algn="ctr" eaLnBrk="1" hangingPunct="1">
              <a:spcBef>
                <a:spcPct val="0"/>
              </a:spcBef>
              <a:buFontTx/>
              <a:buNone/>
            </a:pPr>
            <a:r>
              <a:rPr lang="it-IT" altLang="en-US" sz="1400" b="1" i="1">
                <a:latin typeface="Book Antiqua" panose="02040602050305030304" pitchFamily="18" charset="0"/>
              </a:rPr>
              <a:t>POSITIVE</a:t>
            </a:r>
          </a:p>
          <a:p>
            <a:pPr algn="ctr" eaLnBrk="1" hangingPunct="1">
              <a:spcBef>
                <a:spcPct val="0"/>
              </a:spcBef>
              <a:buFontTx/>
              <a:buNone/>
            </a:pPr>
            <a:r>
              <a:rPr lang="it-IT" altLang="en-US" sz="1400" b="1" i="1">
                <a:latin typeface="Book Antiqua" panose="02040602050305030304" pitchFamily="18" charset="0"/>
              </a:rPr>
              <a:t>(V.E.+)</a:t>
            </a:r>
          </a:p>
        </p:txBody>
      </p:sp>
      <p:sp>
        <p:nvSpPr>
          <p:cNvPr id="49178" name="CasellaDiTesto 34">
            <a:extLst>
              <a:ext uri="{FF2B5EF4-FFF2-40B4-BE49-F238E27FC236}">
                <a16:creationId xmlns:a16="http://schemas.microsoft.com/office/drawing/2014/main" id="{C8D2AF6E-59DE-AC46-88FA-E3CFD1ABCAF2}"/>
              </a:ext>
            </a:extLst>
          </p:cNvPr>
          <p:cNvSpPr txBox="1">
            <a:spLocks noChangeArrowheads="1"/>
          </p:cNvSpPr>
          <p:nvPr/>
        </p:nvSpPr>
        <p:spPr bwMode="auto">
          <a:xfrm>
            <a:off x="6488113" y="5857875"/>
            <a:ext cx="31242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400" b="1" i="1">
                <a:latin typeface="Book Antiqua" panose="02040602050305030304" pitchFamily="18" charset="0"/>
              </a:rPr>
              <a:t> Variazione economiche</a:t>
            </a:r>
          </a:p>
          <a:p>
            <a:pPr algn="ctr" eaLnBrk="1" hangingPunct="1">
              <a:spcBef>
                <a:spcPct val="0"/>
              </a:spcBef>
              <a:buFontTx/>
              <a:buNone/>
            </a:pPr>
            <a:r>
              <a:rPr lang="it-IT" altLang="en-US" sz="1400" b="1" i="1">
                <a:latin typeface="Book Antiqua" panose="02040602050305030304" pitchFamily="18" charset="0"/>
              </a:rPr>
              <a:t>NEGATIVE</a:t>
            </a:r>
          </a:p>
          <a:p>
            <a:pPr algn="ctr" eaLnBrk="1" hangingPunct="1">
              <a:spcBef>
                <a:spcPct val="0"/>
              </a:spcBef>
              <a:buFontTx/>
              <a:buNone/>
            </a:pPr>
            <a:r>
              <a:rPr lang="it-IT" altLang="en-US" sz="1400" b="1" i="1">
                <a:latin typeface="Book Antiqua" panose="02040602050305030304" pitchFamily="18" charset="0"/>
              </a:rPr>
              <a:t>(V.E.-)</a:t>
            </a:r>
          </a:p>
        </p:txBody>
      </p:sp>
      <p:sp>
        <p:nvSpPr>
          <p:cNvPr id="49179" name="CasellaDiTesto 13">
            <a:extLst>
              <a:ext uri="{FF2B5EF4-FFF2-40B4-BE49-F238E27FC236}">
                <a16:creationId xmlns:a16="http://schemas.microsoft.com/office/drawing/2014/main" id="{F8BBB50E-050F-2347-8028-7E55139F5F53}"/>
              </a:ext>
            </a:extLst>
          </p:cNvPr>
          <p:cNvSpPr txBox="1">
            <a:spLocks noChangeArrowheads="1"/>
          </p:cNvSpPr>
          <p:nvPr/>
        </p:nvSpPr>
        <p:spPr bwMode="auto">
          <a:xfrm>
            <a:off x="3995738" y="28575"/>
            <a:ext cx="11445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a:latin typeface="Book Antiqua" panose="02040602050305030304" pitchFamily="18" charset="0"/>
              </a:rPr>
              <a:t>E</a:t>
            </a:r>
          </a:p>
        </p:txBody>
      </p:sp>
      <p:sp>
        <p:nvSpPr>
          <p:cNvPr id="49180" name="CasellaDiTesto 13">
            <a:extLst>
              <a:ext uri="{FF2B5EF4-FFF2-40B4-BE49-F238E27FC236}">
                <a16:creationId xmlns:a16="http://schemas.microsoft.com/office/drawing/2014/main" id="{78B8D1E7-3E4C-FC4A-880F-C9EB1E9A024F}"/>
              </a:ext>
            </a:extLst>
          </p:cNvPr>
          <p:cNvSpPr txBox="1">
            <a:spLocks noChangeArrowheads="1"/>
          </p:cNvSpPr>
          <p:nvPr/>
        </p:nvSpPr>
        <p:spPr bwMode="auto">
          <a:xfrm>
            <a:off x="6811963" y="44450"/>
            <a:ext cx="11445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a:latin typeface="Book Antiqua" panose="02040602050305030304" pitchFamily="18" charset="0"/>
              </a:rPr>
              <a:t>U</a:t>
            </a:r>
          </a:p>
        </p:txBody>
      </p:sp>
      <p:sp>
        <p:nvSpPr>
          <p:cNvPr id="52" name="CasellaDiTesto 13">
            <a:extLst>
              <a:ext uri="{FF2B5EF4-FFF2-40B4-BE49-F238E27FC236}">
                <a16:creationId xmlns:a16="http://schemas.microsoft.com/office/drawing/2014/main" id="{8A6B6231-8FD7-B745-A35F-B2A6ABBC8121}"/>
              </a:ext>
            </a:extLst>
          </p:cNvPr>
          <p:cNvSpPr txBox="1"/>
          <p:nvPr/>
        </p:nvSpPr>
        <p:spPr>
          <a:xfrm>
            <a:off x="1979613" y="5014913"/>
            <a:ext cx="4419600" cy="646112"/>
          </a:xfrm>
          <a:prstGeom prst="rect">
            <a:avLst/>
          </a:prstGeom>
          <a:noFill/>
        </p:spPr>
        <p:txBody>
          <a:bodyPr>
            <a:spAutoFit/>
          </a:bodyPr>
          <a:lstStyle/>
          <a:p>
            <a:pPr marL="354013" indent="-354013" eaLnBrk="1" hangingPunct="1">
              <a:buFont typeface="Arial" pitchFamily="34" charset="0"/>
              <a:buChar char="•"/>
              <a:defRPr/>
            </a:pPr>
            <a:r>
              <a:rPr lang="it-IT" i="1" dirty="0">
                <a:latin typeface="Book Antiqua" pitchFamily="18" charset="0"/>
              </a:rPr>
              <a:t>Aspetto (settore) </a:t>
            </a:r>
          </a:p>
          <a:p>
            <a:pPr eaLnBrk="1" hangingPunct="1">
              <a:defRPr/>
            </a:pPr>
            <a:r>
              <a:rPr lang="it-IT" i="1" dirty="0">
                <a:latin typeface="Book Antiqua" pitchFamily="18" charset="0"/>
              </a:rPr>
              <a:t>      economico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4">
            <a:extLst>
              <a:ext uri="{FF2B5EF4-FFF2-40B4-BE49-F238E27FC236}">
                <a16:creationId xmlns:a16="http://schemas.microsoft.com/office/drawing/2014/main" id="{A67CA08D-22DF-094C-8D55-03E6912D9901}"/>
              </a:ext>
            </a:extLst>
          </p:cNvPr>
          <p:cNvSpPr>
            <a:spLocks noGrp="1"/>
          </p:cNvSpPr>
          <p:nvPr>
            <p:ph type="title"/>
          </p:nvPr>
        </p:nvSpPr>
        <p:spPr>
          <a:xfrm>
            <a:off x="0" y="44450"/>
            <a:ext cx="9144000" cy="1143000"/>
          </a:xfrm>
        </p:spPr>
        <p:txBody>
          <a:bodyPr/>
          <a:lstStyle/>
          <a:p>
            <a:pPr eaLnBrk="1" hangingPunct="1"/>
            <a:r>
              <a:rPr lang="it-IT" altLang="en-US" sz="2300" b="1" dirty="0">
                <a:latin typeface="Arial" panose="020B0604020202020204" pitchFamily="34" charset="0"/>
              </a:rPr>
              <a:t>Schema totale dell’attività aziendale </a:t>
            </a:r>
            <a:br>
              <a:rPr lang="it-IT" altLang="en-US" sz="2300" b="1" dirty="0">
                <a:latin typeface="Arial" panose="020B0604020202020204" pitchFamily="34" charset="0"/>
              </a:rPr>
            </a:br>
            <a:r>
              <a:rPr lang="it-IT" altLang="en-US" sz="2300" b="1" dirty="0">
                <a:latin typeface="Arial" panose="020B0604020202020204" pitchFamily="34" charset="0"/>
              </a:rPr>
              <a:t>(operazioni, valori e variazioni)</a:t>
            </a:r>
          </a:p>
        </p:txBody>
      </p:sp>
      <p:sp>
        <p:nvSpPr>
          <p:cNvPr id="51203" name="Line 5">
            <a:extLst>
              <a:ext uri="{FF2B5EF4-FFF2-40B4-BE49-F238E27FC236}">
                <a16:creationId xmlns:a16="http://schemas.microsoft.com/office/drawing/2014/main" id="{09E70127-7D19-814E-BA68-10C8334C15E1}"/>
              </a:ext>
            </a:extLst>
          </p:cNvPr>
          <p:cNvSpPr>
            <a:spLocks noChangeShapeType="1"/>
          </p:cNvSpPr>
          <p:nvPr/>
        </p:nvSpPr>
        <p:spPr bwMode="auto">
          <a:xfrm>
            <a:off x="5318125" y="3461098"/>
            <a:ext cx="838200" cy="1695450"/>
          </a:xfrm>
          <a:prstGeom prst="line">
            <a:avLst/>
          </a:prstGeom>
          <a:noFill/>
          <a:ln w="38100">
            <a:solidFill>
              <a:srgbClr val="037C03"/>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it-IT"/>
          </a:p>
        </p:txBody>
      </p:sp>
      <p:sp>
        <p:nvSpPr>
          <p:cNvPr id="51204" name="Line 6">
            <a:extLst>
              <a:ext uri="{FF2B5EF4-FFF2-40B4-BE49-F238E27FC236}">
                <a16:creationId xmlns:a16="http://schemas.microsoft.com/office/drawing/2014/main" id="{61BE4688-949A-AA46-8F13-FF73C93BE22C}"/>
              </a:ext>
            </a:extLst>
          </p:cNvPr>
          <p:cNvSpPr>
            <a:spLocks noChangeShapeType="1"/>
          </p:cNvSpPr>
          <p:nvPr/>
        </p:nvSpPr>
        <p:spPr bwMode="auto">
          <a:xfrm flipH="1">
            <a:off x="3419475" y="3429348"/>
            <a:ext cx="914400" cy="1676400"/>
          </a:xfrm>
          <a:prstGeom prst="line">
            <a:avLst/>
          </a:prstGeom>
          <a:noFill/>
          <a:ln w="38100">
            <a:solidFill>
              <a:srgbClr val="037C03"/>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it-IT"/>
          </a:p>
        </p:txBody>
      </p:sp>
      <p:sp>
        <p:nvSpPr>
          <p:cNvPr id="51205" name="Rectangle 8">
            <a:extLst>
              <a:ext uri="{FF2B5EF4-FFF2-40B4-BE49-F238E27FC236}">
                <a16:creationId xmlns:a16="http://schemas.microsoft.com/office/drawing/2014/main" id="{051860A9-DF6B-934C-80E5-CDA9E722C4CC}"/>
              </a:ext>
            </a:extLst>
          </p:cNvPr>
          <p:cNvSpPr>
            <a:spLocks noChangeArrowheads="1"/>
          </p:cNvSpPr>
          <p:nvPr/>
        </p:nvSpPr>
        <p:spPr bwMode="auto">
          <a:xfrm>
            <a:off x="1260475" y="3529360"/>
            <a:ext cx="146685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1400" b="1" i="1">
                <a:solidFill>
                  <a:srgbClr val="02067D"/>
                </a:solidFill>
                <a:latin typeface="Arial" panose="020B0604020202020204" pitchFamily="34" charset="0"/>
              </a:rPr>
              <a:t>Settore </a:t>
            </a:r>
          </a:p>
          <a:p>
            <a:pPr>
              <a:spcBef>
                <a:spcPct val="0"/>
              </a:spcBef>
              <a:buFontTx/>
              <a:buNone/>
            </a:pPr>
            <a:r>
              <a:rPr lang="it-IT" altLang="en-US" sz="1400" b="1" i="1">
                <a:solidFill>
                  <a:srgbClr val="02067D"/>
                </a:solidFill>
                <a:latin typeface="Arial" panose="020B0604020202020204" pitchFamily="34" charset="0"/>
              </a:rPr>
              <a:t>Economico</a:t>
            </a:r>
          </a:p>
        </p:txBody>
      </p:sp>
      <p:sp>
        <p:nvSpPr>
          <p:cNvPr id="51206" name="Rectangle 9">
            <a:extLst>
              <a:ext uri="{FF2B5EF4-FFF2-40B4-BE49-F238E27FC236}">
                <a16:creationId xmlns:a16="http://schemas.microsoft.com/office/drawing/2014/main" id="{FB288A21-5DFD-184B-B571-9973EE25196C}"/>
              </a:ext>
            </a:extLst>
          </p:cNvPr>
          <p:cNvSpPr>
            <a:spLocks noChangeArrowheads="1"/>
          </p:cNvSpPr>
          <p:nvPr/>
        </p:nvSpPr>
        <p:spPr bwMode="auto">
          <a:xfrm>
            <a:off x="1258888" y="2397473"/>
            <a:ext cx="1143000"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1400" b="1" i="1" dirty="0">
                <a:solidFill>
                  <a:srgbClr val="02067D"/>
                </a:solidFill>
                <a:latin typeface="Arial" panose="020B0604020202020204" pitchFamily="34" charset="0"/>
              </a:rPr>
              <a:t>Settore</a:t>
            </a:r>
          </a:p>
          <a:p>
            <a:pPr>
              <a:spcBef>
                <a:spcPct val="0"/>
              </a:spcBef>
              <a:buFontTx/>
              <a:buNone/>
            </a:pPr>
            <a:r>
              <a:rPr lang="it-IT" altLang="en-US" sz="1400" b="1" i="1" dirty="0">
                <a:solidFill>
                  <a:srgbClr val="02067D"/>
                </a:solidFill>
                <a:latin typeface="Arial" panose="020B0604020202020204" pitchFamily="34" charset="0"/>
              </a:rPr>
              <a:t>Finanziario</a:t>
            </a:r>
          </a:p>
        </p:txBody>
      </p:sp>
      <p:sp>
        <p:nvSpPr>
          <p:cNvPr id="51207" name="Arc 10">
            <a:extLst>
              <a:ext uri="{FF2B5EF4-FFF2-40B4-BE49-F238E27FC236}">
                <a16:creationId xmlns:a16="http://schemas.microsoft.com/office/drawing/2014/main" id="{3BF1B56A-8572-474F-8F28-A3DBFCA87D2F}"/>
              </a:ext>
            </a:extLst>
          </p:cNvPr>
          <p:cNvSpPr>
            <a:spLocks/>
          </p:cNvSpPr>
          <p:nvPr/>
        </p:nvSpPr>
        <p:spPr bwMode="auto">
          <a:xfrm>
            <a:off x="2460625" y="2799110"/>
            <a:ext cx="4559300" cy="3149600"/>
          </a:xfrm>
          <a:custGeom>
            <a:avLst/>
            <a:gdLst>
              <a:gd name="T0" fmla="*/ 2147483646 w 43200"/>
              <a:gd name="T1" fmla="*/ 0 h 27792"/>
              <a:gd name="T2" fmla="*/ 2147483646 w 43200"/>
              <a:gd name="T3" fmla="*/ 2147483646 h 27792"/>
              <a:gd name="T4" fmla="*/ 2147483646 w 43200"/>
              <a:gd name="T5" fmla="*/ 2147483646 h 27792"/>
              <a:gd name="T6" fmla="*/ 0 60000 65536"/>
              <a:gd name="T7" fmla="*/ 0 60000 65536"/>
              <a:gd name="T8" fmla="*/ 0 60000 65536"/>
              <a:gd name="T9" fmla="*/ 0 w 43200"/>
              <a:gd name="T10" fmla="*/ 0 h 27792"/>
              <a:gd name="T11" fmla="*/ 43200 w 43200"/>
              <a:gd name="T12" fmla="*/ 27792 h 27792"/>
            </a:gdLst>
            <a:ahLst/>
            <a:cxnLst>
              <a:cxn ang="T6">
                <a:pos x="T0" y="T1"/>
              </a:cxn>
              <a:cxn ang="T7">
                <a:pos x="T2" y="T3"/>
              </a:cxn>
              <a:cxn ang="T8">
                <a:pos x="T4" y="T5"/>
              </a:cxn>
            </a:cxnLst>
            <a:rect l="T9" t="T10" r="T11" b="T12"/>
            <a:pathLst>
              <a:path w="43200" h="27792" fill="none" extrusionOk="0">
                <a:moveTo>
                  <a:pt x="42293" y="-1"/>
                </a:moveTo>
                <a:cubicBezTo>
                  <a:pt x="42894" y="2008"/>
                  <a:pt x="43200" y="4094"/>
                  <a:pt x="43200" y="6192"/>
                </a:cubicBezTo>
                <a:cubicBezTo>
                  <a:pt x="43200" y="18121"/>
                  <a:pt x="33529" y="27792"/>
                  <a:pt x="21600" y="27792"/>
                </a:cubicBezTo>
                <a:cubicBezTo>
                  <a:pt x="9670" y="27792"/>
                  <a:pt x="0" y="18121"/>
                  <a:pt x="0" y="6192"/>
                </a:cubicBezTo>
                <a:cubicBezTo>
                  <a:pt x="-1" y="4105"/>
                  <a:pt x="302" y="2030"/>
                  <a:pt x="897" y="31"/>
                </a:cubicBezTo>
              </a:path>
              <a:path w="43200" h="27792" stroke="0" extrusionOk="0">
                <a:moveTo>
                  <a:pt x="42293" y="-1"/>
                </a:moveTo>
                <a:cubicBezTo>
                  <a:pt x="42894" y="2008"/>
                  <a:pt x="43200" y="4094"/>
                  <a:pt x="43200" y="6192"/>
                </a:cubicBezTo>
                <a:cubicBezTo>
                  <a:pt x="43200" y="18121"/>
                  <a:pt x="33529" y="27792"/>
                  <a:pt x="21600" y="27792"/>
                </a:cubicBezTo>
                <a:cubicBezTo>
                  <a:pt x="9670" y="27792"/>
                  <a:pt x="0" y="18121"/>
                  <a:pt x="0" y="6192"/>
                </a:cubicBezTo>
                <a:cubicBezTo>
                  <a:pt x="-1" y="4105"/>
                  <a:pt x="302" y="2030"/>
                  <a:pt x="897" y="31"/>
                </a:cubicBezTo>
                <a:lnTo>
                  <a:pt x="21600" y="6192"/>
                </a:lnTo>
                <a:lnTo>
                  <a:pt x="42293" y="-1"/>
                </a:lnTo>
                <a:close/>
              </a:path>
            </a:pathLst>
          </a:custGeom>
          <a:noFill/>
          <a:ln w="28575" cap="rnd">
            <a:solidFill>
              <a:srgbClr val="02067D"/>
            </a:solidFill>
            <a:round/>
            <a:headEnd type="triangle" w="med" len="med"/>
            <a:tailEnd/>
          </a:ln>
          <a:extLst>
            <a:ext uri="{909E8E84-426E-40DD-AFC4-6F175D3DCCD1}">
              <a14:hiddenFill xmlns:a14="http://schemas.microsoft.com/office/drawing/2010/main">
                <a:solidFill>
                  <a:srgbClr val="FFFFFF"/>
                </a:solidFill>
              </a14:hiddenFill>
            </a:ext>
          </a:extLst>
        </p:spPr>
        <p:txBody>
          <a:bodyPr wrap="none" anchor="ctr"/>
          <a:lstStyle/>
          <a:p>
            <a:endParaRPr lang="it-IT"/>
          </a:p>
        </p:txBody>
      </p:sp>
      <p:sp>
        <p:nvSpPr>
          <p:cNvPr id="51208" name="Arc 11">
            <a:extLst>
              <a:ext uri="{FF2B5EF4-FFF2-40B4-BE49-F238E27FC236}">
                <a16:creationId xmlns:a16="http://schemas.microsoft.com/office/drawing/2014/main" id="{892CEBDC-7B76-F74C-ADDA-0360DAC75D69}"/>
              </a:ext>
            </a:extLst>
          </p:cNvPr>
          <p:cNvSpPr>
            <a:spLocks/>
          </p:cNvSpPr>
          <p:nvPr/>
        </p:nvSpPr>
        <p:spPr bwMode="auto">
          <a:xfrm>
            <a:off x="2916238" y="2787998"/>
            <a:ext cx="3743325" cy="2551112"/>
          </a:xfrm>
          <a:custGeom>
            <a:avLst/>
            <a:gdLst>
              <a:gd name="T0" fmla="*/ 2147483646 w 43200"/>
              <a:gd name="T1" fmla="*/ 0 h 27796"/>
              <a:gd name="T2" fmla="*/ 2147483646 w 43200"/>
              <a:gd name="T3" fmla="*/ 2147483646 h 27796"/>
              <a:gd name="T4" fmla="*/ 2147483646 w 43200"/>
              <a:gd name="T5" fmla="*/ 2147483646 h 27796"/>
              <a:gd name="T6" fmla="*/ 0 60000 65536"/>
              <a:gd name="T7" fmla="*/ 0 60000 65536"/>
              <a:gd name="T8" fmla="*/ 0 60000 65536"/>
              <a:gd name="T9" fmla="*/ 0 w 43200"/>
              <a:gd name="T10" fmla="*/ 0 h 27796"/>
              <a:gd name="T11" fmla="*/ 43200 w 43200"/>
              <a:gd name="T12" fmla="*/ 27796 h 27796"/>
            </a:gdLst>
            <a:ahLst/>
            <a:cxnLst>
              <a:cxn ang="T6">
                <a:pos x="T0" y="T1"/>
              </a:cxn>
              <a:cxn ang="T7">
                <a:pos x="T2" y="T3"/>
              </a:cxn>
              <a:cxn ang="T8">
                <a:pos x="T4" y="T5"/>
              </a:cxn>
            </a:cxnLst>
            <a:rect l="T9" t="T10" r="T11" b="T12"/>
            <a:pathLst>
              <a:path w="43200" h="27796" fill="none" extrusionOk="0">
                <a:moveTo>
                  <a:pt x="42292" y="-1"/>
                </a:moveTo>
                <a:cubicBezTo>
                  <a:pt x="42894" y="2010"/>
                  <a:pt x="43200" y="4097"/>
                  <a:pt x="43200" y="6196"/>
                </a:cubicBezTo>
                <a:cubicBezTo>
                  <a:pt x="43200" y="18125"/>
                  <a:pt x="33529" y="27796"/>
                  <a:pt x="21600" y="27796"/>
                </a:cubicBezTo>
                <a:cubicBezTo>
                  <a:pt x="9670" y="27796"/>
                  <a:pt x="0" y="18125"/>
                  <a:pt x="0" y="6196"/>
                </a:cubicBezTo>
                <a:cubicBezTo>
                  <a:pt x="-1" y="4105"/>
                  <a:pt x="303" y="2025"/>
                  <a:pt x="901" y="22"/>
                </a:cubicBezTo>
              </a:path>
              <a:path w="43200" h="27796" stroke="0" extrusionOk="0">
                <a:moveTo>
                  <a:pt x="42292" y="-1"/>
                </a:moveTo>
                <a:cubicBezTo>
                  <a:pt x="42894" y="2010"/>
                  <a:pt x="43200" y="4097"/>
                  <a:pt x="43200" y="6196"/>
                </a:cubicBezTo>
                <a:cubicBezTo>
                  <a:pt x="43200" y="18125"/>
                  <a:pt x="33529" y="27796"/>
                  <a:pt x="21600" y="27796"/>
                </a:cubicBezTo>
                <a:cubicBezTo>
                  <a:pt x="9670" y="27796"/>
                  <a:pt x="0" y="18125"/>
                  <a:pt x="0" y="6196"/>
                </a:cubicBezTo>
                <a:cubicBezTo>
                  <a:pt x="-1" y="4105"/>
                  <a:pt x="303" y="2025"/>
                  <a:pt x="901" y="22"/>
                </a:cubicBezTo>
                <a:lnTo>
                  <a:pt x="21600" y="6196"/>
                </a:lnTo>
                <a:lnTo>
                  <a:pt x="42292" y="-1"/>
                </a:lnTo>
                <a:close/>
              </a:path>
            </a:pathLst>
          </a:custGeom>
          <a:noFill/>
          <a:ln w="28575" cap="rnd">
            <a:solidFill>
              <a:srgbClr val="02067D"/>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it-IT"/>
          </a:p>
        </p:txBody>
      </p:sp>
      <p:sp>
        <p:nvSpPr>
          <p:cNvPr id="51209" name="Rectangle 12">
            <a:extLst>
              <a:ext uri="{FF2B5EF4-FFF2-40B4-BE49-F238E27FC236}">
                <a16:creationId xmlns:a16="http://schemas.microsoft.com/office/drawing/2014/main" id="{1BC87AF7-6A47-B746-9D2E-0A4D18254DA5}"/>
              </a:ext>
            </a:extLst>
          </p:cNvPr>
          <p:cNvSpPr>
            <a:spLocks noChangeArrowheads="1"/>
          </p:cNvSpPr>
          <p:nvPr/>
        </p:nvSpPr>
        <p:spPr bwMode="auto">
          <a:xfrm>
            <a:off x="6011863" y="4796185"/>
            <a:ext cx="1379537" cy="736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1400" b="1" i="1">
                <a:solidFill>
                  <a:srgbClr val="FF0000"/>
                </a:solidFill>
                <a:latin typeface="Arial" panose="020B0604020202020204" pitchFamily="34" charset="0"/>
              </a:rPr>
              <a:t>Restituzione</a:t>
            </a:r>
          </a:p>
          <a:p>
            <a:pPr>
              <a:spcBef>
                <a:spcPct val="0"/>
              </a:spcBef>
              <a:buFontTx/>
              <a:buNone/>
            </a:pPr>
            <a:r>
              <a:rPr lang="it-IT" altLang="en-US" sz="1400" b="1" i="1">
                <a:solidFill>
                  <a:srgbClr val="FF0000"/>
                </a:solidFill>
                <a:latin typeface="Arial" panose="020B0604020202020204" pitchFamily="34" charset="0"/>
              </a:rPr>
              <a:t>capitale di </a:t>
            </a:r>
          </a:p>
          <a:p>
            <a:pPr>
              <a:spcBef>
                <a:spcPct val="0"/>
              </a:spcBef>
              <a:buFontTx/>
              <a:buNone/>
            </a:pPr>
            <a:r>
              <a:rPr lang="it-IT" altLang="en-US" sz="1400" b="1" i="1">
                <a:solidFill>
                  <a:srgbClr val="FF0000"/>
                </a:solidFill>
                <a:latin typeface="Arial" panose="020B0604020202020204" pitchFamily="34" charset="0"/>
              </a:rPr>
              <a:t>proprietà  (VE-)</a:t>
            </a:r>
          </a:p>
        </p:txBody>
      </p:sp>
      <p:sp>
        <p:nvSpPr>
          <p:cNvPr id="51210" name="Rectangle 13">
            <a:extLst>
              <a:ext uri="{FF2B5EF4-FFF2-40B4-BE49-F238E27FC236}">
                <a16:creationId xmlns:a16="http://schemas.microsoft.com/office/drawing/2014/main" id="{5514D93B-FBD3-4D49-BCA5-1D336CCE28BE}"/>
              </a:ext>
            </a:extLst>
          </p:cNvPr>
          <p:cNvSpPr>
            <a:spLocks noChangeArrowheads="1"/>
          </p:cNvSpPr>
          <p:nvPr/>
        </p:nvSpPr>
        <p:spPr bwMode="auto">
          <a:xfrm>
            <a:off x="3817938" y="4272310"/>
            <a:ext cx="860425"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it-IT" altLang="en-US" sz="1400" b="1" i="1">
              <a:solidFill>
                <a:srgbClr val="037C03"/>
              </a:solidFill>
              <a:latin typeface="Arial" panose="020B0604020202020204" pitchFamily="34" charset="0"/>
            </a:endParaRPr>
          </a:p>
          <a:p>
            <a:pPr>
              <a:spcBef>
                <a:spcPct val="0"/>
              </a:spcBef>
              <a:buFontTx/>
              <a:buNone/>
            </a:pPr>
            <a:r>
              <a:rPr lang="it-IT" altLang="en-US" sz="1400" b="1" i="1">
                <a:solidFill>
                  <a:srgbClr val="037C03"/>
                </a:solidFill>
                <a:latin typeface="Arial" panose="020B0604020202020204" pitchFamily="34" charset="0"/>
              </a:rPr>
              <a:t>Prodotti</a:t>
            </a:r>
          </a:p>
        </p:txBody>
      </p:sp>
      <p:sp>
        <p:nvSpPr>
          <p:cNvPr id="51211" name="Rectangle 14">
            <a:extLst>
              <a:ext uri="{FF2B5EF4-FFF2-40B4-BE49-F238E27FC236}">
                <a16:creationId xmlns:a16="http://schemas.microsoft.com/office/drawing/2014/main" id="{B6474F9C-92E8-B74B-AF3A-C7FA49797AE5}"/>
              </a:ext>
            </a:extLst>
          </p:cNvPr>
          <p:cNvSpPr>
            <a:spLocks noChangeArrowheads="1"/>
          </p:cNvSpPr>
          <p:nvPr/>
        </p:nvSpPr>
        <p:spPr bwMode="auto">
          <a:xfrm>
            <a:off x="4827588" y="4259610"/>
            <a:ext cx="1046162" cy="51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1400" b="1" i="1">
                <a:solidFill>
                  <a:srgbClr val="037C03"/>
                </a:solidFill>
                <a:latin typeface="Arial" panose="020B0604020202020204" pitchFamily="34" charset="0"/>
              </a:rPr>
              <a:t>Combin.</a:t>
            </a:r>
          </a:p>
          <a:p>
            <a:pPr>
              <a:spcBef>
                <a:spcPct val="0"/>
              </a:spcBef>
              <a:buFontTx/>
              <a:buNone/>
            </a:pPr>
            <a:r>
              <a:rPr lang="it-IT" altLang="en-US" sz="1400" b="1" i="1">
                <a:solidFill>
                  <a:srgbClr val="037C03"/>
                </a:solidFill>
                <a:latin typeface="Arial" panose="020B0604020202020204" pitchFamily="34" charset="0"/>
              </a:rPr>
              <a:t>produttiva</a:t>
            </a:r>
          </a:p>
        </p:txBody>
      </p:sp>
      <p:sp>
        <p:nvSpPr>
          <p:cNvPr id="51212" name="Rectangle 15">
            <a:extLst>
              <a:ext uri="{FF2B5EF4-FFF2-40B4-BE49-F238E27FC236}">
                <a16:creationId xmlns:a16="http://schemas.microsoft.com/office/drawing/2014/main" id="{E8219643-07CF-0549-A5B9-E00C75427091}"/>
              </a:ext>
            </a:extLst>
          </p:cNvPr>
          <p:cNvSpPr>
            <a:spLocks noChangeArrowheads="1"/>
          </p:cNvSpPr>
          <p:nvPr/>
        </p:nvSpPr>
        <p:spPr bwMode="auto">
          <a:xfrm>
            <a:off x="4708525" y="4365973"/>
            <a:ext cx="300038"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2800" b="1">
                <a:solidFill>
                  <a:srgbClr val="037C03"/>
                </a:solidFill>
                <a:latin typeface="Arial" panose="020B0604020202020204" pitchFamily="34" charset="0"/>
              </a:rPr>
              <a:t>(</a:t>
            </a:r>
          </a:p>
        </p:txBody>
      </p:sp>
      <p:sp>
        <p:nvSpPr>
          <p:cNvPr id="51213" name="Rectangle 16">
            <a:extLst>
              <a:ext uri="{FF2B5EF4-FFF2-40B4-BE49-F238E27FC236}">
                <a16:creationId xmlns:a16="http://schemas.microsoft.com/office/drawing/2014/main" id="{3F02D2B1-7148-C64B-B8F4-4B6D4EDAC7F9}"/>
              </a:ext>
            </a:extLst>
          </p:cNvPr>
          <p:cNvSpPr>
            <a:spLocks noChangeArrowheads="1"/>
          </p:cNvSpPr>
          <p:nvPr/>
        </p:nvSpPr>
        <p:spPr bwMode="auto">
          <a:xfrm>
            <a:off x="5580063" y="4365973"/>
            <a:ext cx="300037"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2800">
                <a:solidFill>
                  <a:srgbClr val="037C03"/>
                </a:solidFill>
                <a:latin typeface="Arial" panose="020B0604020202020204" pitchFamily="34" charset="0"/>
              </a:rPr>
              <a:t>)</a:t>
            </a:r>
          </a:p>
        </p:txBody>
      </p:sp>
      <p:grpSp>
        <p:nvGrpSpPr>
          <p:cNvPr id="51214" name="Group 17">
            <a:extLst>
              <a:ext uri="{FF2B5EF4-FFF2-40B4-BE49-F238E27FC236}">
                <a16:creationId xmlns:a16="http://schemas.microsoft.com/office/drawing/2014/main" id="{30940A3C-0747-CE44-BCA5-8831FD8F65FD}"/>
              </a:ext>
            </a:extLst>
          </p:cNvPr>
          <p:cNvGrpSpPr>
            <a:grpSpLocks/>
          </p:cNvGrpSpPr>
          <p:nvPr/>
        </p:nvGrpSpPr>
        <p:grpSpPr bwMode="auto">
          <a:xfrm>
            <a:off x="4059238" y="4843810"/>
            <a:ext cx="1600200" cy="144463"/>
            <a:chOff x="1812" y="4392"/>
            <a:chExt cx="1008" cy="90"/>
          </a:xfrm>
        </p:grpSpPr>
        <p:sp>
          <p:nvSpPr>
            <p:cNvPr id="51237" name="Line 18">
              <a:extLst>
                <a:ext uri="{FF2B5EF4-FFF2-40B4-BE49-F238E27FC236}">
                  <a16:creationId xmlns:a16="http://schemas.microsoft.com/office/drawing/2014/main" id="{AD366D94-54E3-BF4A-9BDE-B5E79D0CCF9F}"/>
                </a:ext>
              </a:extLst>
            </p:cNvPr>
            <p:cNvSpPr>
              <a:spLocks noChangeShapeType="1"/>
            </p:cNvSpPr>
            <p:nvPr/>
          </p:nvSpPr>
          <p:spPr bwMode="auto">
            <a:xfrm>
              <a:off x="1823" y="4478"/>
              <a:ext cx="993" cy="0"/>
            </a:xfrm>
            <a:prstGeom prst="line">
              <a:avLst/>
            </a:prstGeom>
            <a:noFill/>
            <a:ln w="28575">
              <a:solidFill>
                <a:srgbClr val="037C03"/>
              </a:solidFill>
              <a:round/>
              <a:headEnd/>
              <a:tailEnd/>
            </a:ln>
            <a:extLst>
              <a:ext uri="{909E8E84-426E-40DD-AFC4-6F175D3DCCD1}">
                <a14:hiddenFill xmlns:a14="http://schemas.microsoft.com/office/drawing/2010/main">
                  <a:noFill/>
                </a14:hiddenFill>
              </a:ext>
            </a:extLst>
          </p:spPr>
          <p:txBody>
            <a:bodyPr wrap="none" anchor="ctr"/>
            <a:lstStyle/>
            <a:p>
              <a:endParaRPr lang="it-IT"/>
            </a:p>
          </p:txBody>
        </p:sp>
        <p:sp>
          <p:nvSpPr>
            <p:cNvPr id="51238" name="Line 19">
              <a:extLst>
                <a:ext uri="{FF2B5EF4-FFF2-40B4-BE49-F238E27FC236}">
                  <a16:creationId xmlns:a16="http://schemas.microsoft.com/office/drawing/2014/main" id="{7DD73BE3-9B28-9B4A-BDCE-8DE42F1663F7}"/>
                </a:ext>
              </a:extLst>
            </p:cNvPr>
            <p:cNvSpPr>
              <a:spLocks noChangeShapeType="1"/>
            </p:cNvSpPr>
            <p:nvPr/>
          </p:nvSpPr>
          <p:spPr bwMode="auto">
            <a:xfrm flipV="1">
              <a:off x="1812" y="4392"/>
              <a:ext cx="0" cy="90"/>
            </a:xfrm>
            <a:prstGeom prst="line">
              <a:avLst/>
            </a:prstGeom>
            <a:noFill/>
            <a:ln w="28575">
              <a:solidFill>
                <a:srgbClr val="037C03"/>
              </a:solidFill>
              <a:round/>
              <a:headEnd/>
              <a:tailEnd/>
            </a:ln>
            <a:extLst>
              <a:ext uri="{909E8E84-426E-40DD-AFC4-6F175D3DCCD1}">
                <a14:hiddenFill xmlns:a14="http://schemas.microsoft.com/office/drawing/2010/main">
                  <a:noFill/>
                </a14:hiddenFill>
              </a:ext>
            </a:extLst>
          </p:spPr>
          <p:txBody>
            <a:bodyPr wrap="none" anchor="ctr"/>
            <a:lstStyle/>
            <a:p>
              <a:endParaRPr lang="it-IT"/>
            </a:p>
          </p:txBody>
        </p:sp>
        <p:sp>
          <p:nvSpPr>
            <p:cNvPr id="51239" name="Line 20">
              <a:extLst>
                <a:ext uri="{FF2B5EF4-FFF2-40B4-BE49-F238E27FC236}">
                  <a16:creationId xmlns:a16="http://schemas.microsoft.com/office/drawing/2014/main" id="{07F43962-F409-374A-9533-CEC302A1E7D6}"/>
                </a:ext>
              </a:extLst>
            </p:cNvPr>
            <p:cNvSpPr>
              <a:spLocks noChangeShapeType="1"/>
            </p:cNvSpPr>
            <p:nvPr/>
          </p:nvSpPr>
          <p:spPr bwMode="auto">
            <a:xfrm flipV="1">
              <a:off x="2820" y="4392"/>
              <a:ext cx="0" cy="90"/>
            </a:xfrm>
            <a:prstGeom prst="line">
              <a:avLst/>
            </a:prstGeom>
            <a:noFill/>
            <a:ln w="28575">
              <a:solidFill>
                <a:srgbClr val="037C03"/>
              </a:solidFill>
              <a:round/>
              <a:headEnd/>
              <a:tailEnd/>
            </a:ln>
            <a:extLst>
              <a:ext uri="{909E8E84-426E-40DD-AFC4-6F175D3DCCD1}">
                <a14:hiddenFill xmlns:a14="http://schemas.microsoft.com/office/drawing/2010/main">
                  <a:noFill/>
                </a14:hiddenFill>
              </a:ext>
            </a:extLst>
          </p:spPr>
          <p:txBody>
            <a:bodyPr wrap="none" anchor="ctr"/>
            <a:lstStyle/>
            <a:p>
              <a:endParaRPr lang="it-IT"/>
            </a:p>
          </p:txBody>
        </p:sp>
      </p:grpSp>
      <p:sp>
        <p:nvSpPr>
          <p:cNvPr id="51215" name="Rectangle 21">
            <a:extLst>
              <a:ext uri="{FF2B5EF4-FFF2-40B4-BE49-F238E27FC236}">
                <a16:creationId xmlns:a16="http://schemas.microsoft.com/office/drawing/2014/main" id="{5D65803B-A6EC-3446-AFE4-64CEA59224CE}"/>
              </a:ext>
            </a:extLst>
          </p:cNvPr>
          <p:cNvSpPr>
            <a:spLocks noChangeArrowheads="1"/>
          </p:cNvSpPr>
          <p:nvPr/>
        </p:nvSpPr>
        <p:spPr bwMode="auto">
          <a:xfrm>
            <a:off x="3086100" y="1268760"/>
            <a:ext cx="350838"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2000" b="1" i="1">
                <a:solidFill>
                  <a:srgbClr val="00007F"/>
                </a:solidFill>
                <a:latin typeface="Arial" panose="020B0604020202020204" pitchFamily="34" charset="0"/>
              </a:rPr>
              <a:t>E</a:t>
            </a:r>
          </a:p>
        </p:txBody>
      </p:sp>
      <p:sp>
        <p:nvSpPr>
          <p:cNvPr id="51216" name="Rectangle 22">
            <a:extLst>
              <a:ext uri="{FF2B5EF4-FFF2-40B4-BE49-F238E27FC236}">
                <a16:creationId xmlns:a16="http://schemas.microsoft.com/office/drawing/2014/main" id="{B6D882B7-93D7-3B4B-BA01-2E4DEDFAFBF9}"/>
              </a:ext>
            </a:extLst>
          </p:cNvPr>
          <p:cNvSpPr>
            <a:spLocks noChangeArrowheads="1"/>
          </p:cNvSpPr>
          <p:nvPr/>
        </p:nvSpPr>
        <p:spPr bwMode="auto">
          <a:xfrm>
            <a:off x="6237288" y="1324323"/>
            <a:ext cx="36512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2000" b="1" i="1">
                <a:solidFill>
                  <a:srgbClr val="00007F"/>
                </a:solidFill>
                <a:latin typeface="Arial" panose="020B0604020202020204" pitchFamily="34" charset="0"/>
              </a:rPr>
              <a:t>U</a:t>
            </a:r>
          </a:p>
        </p:txBody>
      </p:sp>
      <p:grpSp>
        <p:nvGrpSpPr>
          <p:cNvPr id="51217" name="Group 23">
            <a:extLst>
              <a:ext uri="{FF2B5EF4-FFF2-40B4-BE49-F238E27FC236}">
                <a16:creationId xmlns:a16="http://schemas.microsoft.com/office/drawing/2014/main" id="{26336A1A-2901-E344-B226-340EF5B6E90C}"/>
              </a:ext>
            </a:extLst>
          </p:cNvPr>
          <p:cNvGrpSpPr>
            <a:grpSpLocks/>
          </p:cNvGrpSpPr>
          <p:nvPr/>
        </p:nvGrpSpPr>
        <p:grpSpPr bwMode="auto">
          <a:xfrm>
            <a:off x="1944688" y="1378298"/>
            <a:ext cx="2411412" cy="828675"/>
            <a:chOff x="610" y="1978"/>
            <a:chExt cx="1519" cy="522"/>
          </a:xfrm>
        </p:grpSpPr>
        <p:sp>
          <p:nvSpPr>
            <p:cNvPr id="51233" name="Rectangle 24">
              <a:extLst>
                <a:ext uri="{FF2B5EF4-FFF2-40B4-BE49-F238E27FC236}">
                  <a16:creationId xmlns:a16="http://schemas.microsoft.com/office/drawing/2014/main" id="{281A344D-3B35-1744-ABF5-E306138F674C}"/>
                </a:ext>
              </a:extLst>
            </p:cNvPr>
            <p:cNvSpPr>
              <a:spLocks noChangeArrowheads="1"/>
            </p:cNvSpPr>
            <p:nvPr/>
          </p:nvSpPr>
          <p:spPr bwMode="auto">
            <a:xfrm>
              <a:off x="610" y="1978"/>
              <a:ext cx="621" cy="52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1600" b="1" i="1">
                  <a:solidFill>
                    <a:srgbClr val="FF0000"/>
                  </a:solidFill>
                  <a:latin typeface="Arial" panose="020B0604020202020204" pitchFamily="34" charset="0"/>
                </a:rPr>
                <a:t>+ denaro</a:t>
              </a:r>
            </a:p>
            <a:p>
              <a:pPr>
                <a:spcBef>
                  <a:spcPct val="0"/>
                </a:spcBef>
                <a:buFontTx/>
                <a:buNone/>
              </a:pPr>
              <a:r>
                <a:rPr lang="it-IT" altLang="en-US" sz="1600" b="1" i="1">
                  <a:solidFill>
                    <a:srgbClr val="FF0000"/>
                  </a:solidFill>
                  <a:latin typeface="Arial" panose="020B0604020202020204" pitchFamily="34" charset="0"/>
                </a:rPr>
                <a:t>+ crediti</a:t>
              </a:r>
            </a:p>
            <a:p>
              <a:pPr>
                <a:spcBef>
                  <a:spcPct val="0"/>
                </a:spcBef>
                <a:buFontTx/>
                <a:buNone/>
              </a:pPr>
              <a:r>
                <a:rPr lang="it-IT" altLang="en-US" sz="1600" b="1" i="1">
                  <a:solidFill>
                    <a:srgbClr val="FF0000"/>
                  </a:solidFill>
                  <a:latin typeface="Arial" panose="020B0604020202020204" pitchFamily="34" charset="0"/>
                </a:rPr>
                <a:t>- debiti</a:t>
              </a:r>
            </a:p>
          </p:txBody>
        </p:sp>
        <p:sp>
          <p:nvSpPr>
            <p:cNvPr id="51234" name="Line 25">
              <a:extLst>
                <a:ext uri="{FF2B5EF4-FFF2-40B4-BE49-F238E27FC236}">
                  <a16:creationId xmlns:a16="http://schemas.microsoft.com/office/drawing/2014/main" id="{F173E795-5E52-A549-BC57-EAE6B1322C1D}"/>
                </a:ext>
              </a:extLst>
            </p:cNvPr>
            <p:cNvSpPr>
              <a:spLocks noChangeShapeType="1"/>
            </p:cNvSpPr>
            <p:nvPr/>
          </p:nvSpPr>
          <p:spPr bwMode="auto">
            <a:xfrm>
              <a:off x="1312" y="2256"/>
              <a:ext cx="112" cy="112"/>
            </a:xfrm>
            <a:prstGeom prst="line">
              <a:avLst/>
            </a:prstGeom>
            <a:noFill/>
            <a:ln w="38100">
              <a:solidFill>
                <a:srgbClr val="037C03"/>
              </a:solidFill>
              <a:round/>
              <a:headEnd/>
              <a:tailEnd/>
            </a:ln>
            <a:extLst>
              <a:ext uri="{909E8E84-426E-40DD-AFC4-6F175D3DCCD1}">
                <a14:hiddenFill xmlns:a14="http://schemas.microsoft.com/office/drawing/2010/main">
                  <a:noFill/>
                </a14:hiddenFill>
              </a:ext>
            </a:extLst>
          </p:spPr>
          <p:txBody>
            <a:bodyPr wrap="none" anchor="ctr"/>
            <a:lstStyle/>
            <a:p>
              <a:endParaRPr lang="it-IT"/>
            </a:p>
          </p:txBody>
        </p:sp>
        <p:sp>
          <p:nvSpPr>
            <p:cNvPr id="51235" name="Line 26">
              <a:extLst>
                <a:ext uri="{FF2B5EF4-FFF2-40B4-BE49-F238E27FC236}">
                  <a16:creationId xmlns:a16="http://schemas.microsoft.com/office/drawing/2014/main" id="{7865595E-022A-7543-8F85-F0ABAEF6A3FA}"/>
                </a:ext>
              </a:extLst>
            </p:cNvPr>
            <p:cNvSpPr>
              <a:spLocks noChangeShapeType="1"/>
            </p:cNvSpPr>
            <p:nvPr/>
          </p:nvSpPr>
          <p:spPr bwMode="auto">
            <a:xfrm flipV="1">
              <a:off x="1200" y="2352"/>
              <a:ext cx="224" cy="96"/>
            </a:xfrm>
            <a:prstGeom prst="line">
              <a:avLst/>
            </a:prstGeom>
            <a:noFill/>
            <a:ln w="38100">
              <a:solidFill>
                <a:srgbClr val="037C03"/>
              </a:solidFill>
              <a:round/>
              <a:headEnd/>
              <a:tailEnd/>
            </a:ln>
            <a:extLst>
              <a:ext uri="{909E8E84-426E-40DD-AFC4-6F175D3DCCD1}">
                <a14:hiddenFill xmlns:a14="http://schemas.microsoft.com/office/drawing/2010/main">
                  <a:noFill/>
                </a14:hiddenFill>
              </a:ext>
            </a:extLst>
          </p:spPr>
          <p:txBody>
            <a:bodyPr wrap="none" anchor="ctr"/>
            <a:lstStyle/>
            <a:p>
              <a:endParaRPr lang="it-IT"/>
            </a:p>
          </p:txBody>
        </p:sp>
        <p:sp>
          <p:nvSpPr>
            <p:cNvPr id="51236" name="Rectangle 27">
              <a:extLst>
                <a:ext uri="{FF2B5EF4-FFF2-40B4-BE49-F238E27FC236}">
                  <a16:creationId xmlns:a16="http://schemas.microsoft.com/office/drawing/2014/main" id="{9586E449-6FA7-2E4E-BC11-1BC1FE38756E}"/>
                </a:ext>
              </a:extLst>
            </p:cNvPr>
            <p:cNvSpPr>
              <a:spLocks noChangeArrowheads="1"/>
            </p:cNvSpPr>
            <p:nvPr/>
          </p:nvSpPr>
          <p:spPr bwMode="auto">
            <a:xfrm>
              <a:off x="1492" y="2112"/>
              <a:ext cx="637" cy="36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1600" b="1" i="1">
                  <a:solidFill>
                    <a:srgbClr val="FF0000"/>
                  </a:solidFill>
                  <a:latin typeface="Arial" panose="020B0604020202020204" pitchFamily="34" charset="0"/>
                </a:rPr>
                <a:t>di funz.</a:t>
              </a:r>
            </a:p>
            <a:p>
              <a:pPr algn="ctr">
                <a:spcBef>
                  <a:spcPct val="0"/>
                </a:spcBef>
                <a:buFontTx/>
                <a:buNone/>
              </a:pPr>
              <a:r>
                <a:rPr lang="it-IT" altLang="en-US" sz="1600" b="1" i="1">
                  <a:solidFill>
                    <a:srgbClr val="FF0000"/>
                  </a:solidFill>
                  <a:latin typeface="Arial" panose="020B0604020202020204" pitchFamily="34" charset="0"/>
                </a:rPr>
                <a:t>di finanz.</a:t>
              </a:r>
            </a:p>
          </p:txBody>
        </p:sp>
      </p:grpSp>
      <p:grpSp>
        <p:nvGrpSpPr>
          <p:cNvPr id="51218" name="Group 28">
            <a:extLst>
              <a:ext uri="{FF2B5EF4-FFF2-40B4-BE49-F238E27FC236}">
                <a16:creationId xmlns:a16="http://schemas.microsoft.com/office/drawing/2014/main" id="{C74175DF-9C90-4847-8CE5-C01EC8D88953}"/>
              </a:ext>
            </a:extLst>
          </p:cNvPr>
          <p:cNvGrpSpPr>
            <a:grpSpLocks/>
          </p:cNvGrpSpPr>
          <p:nvPr/>
        </p:nvGrpSpPr>
        <p:grpSpPr bwMode="auto">
          <a:xfrm>
            <a:off x="5145088" y="1376710"/>
            <a:ext cx="2382837" cy="823913"/>
            <a:chOff x="2478" y="1978"/>
            <a:chExt cx="1501" cy="518"/>
          </a:xfrm>
        </p:grpSpPr>
        <p:sp>
          <p:nvSpPr>
            <p:cNvPr id="51229" name="Rectangle 29">
              <a:extLst>
                <a:ext uri="{FF2B5EF4-FFF2-40B4-BE49-F238E27FC236}">
                  <a16:creationId xmlns:a16="http://schemas.microsoft.com/office/drawing/2014/main" id="{A05A79C9-C0B1-F347-8BCE-1DDCF96088CA}"/>
                </a:ext>
              </a:extLst>
            </p:cNvPr>
            <p:cNvSpPr>
              <a:spLocks noChangeArrowheads="1"/>
            </p:cNvSpPr>
            <p:nvPr/>
          </p:nvSpPr>
          <p:spPr bwMode="auto">
            <a:xfrm>
              <a:off x="2478" y="1978"/>
              <a:ext cx="619" cy="51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1600" b="1" i="1">
                  <a:solidFill>
                    <a:srgbClr val="FF0000"/>
                  </a:solidFill>
                  <a:latin typeface="Arial" panose="020B0604020202020204" pitchFamily="34" charset="0"/>
                </a:rPr>
                <a:t>- denaro</a:t>
              </a:r>
            </a:p>
            <a:p>
              <a:pPr>
                <a:spcBef>
                  <a:spcPct val="0"/>
                </a:spcBef>
                <a:buFontTx/>
                <a:buNone/>
              </a:pPr>
              <a:r>
                <a:rPr lang="it-IT" altLang="en-US" sz="1600" b="1" i="1">
                  <a:solidFill>
                    <a:srgbClr val="FF0000"/>
                  </a:solidFill>
                  <a:latin typeface="Arial" panose="020B0604020202020204" pitchFamily="34" charset="0"/>
                </a:rPr>
                <a:t>+ debiti </a:t>
              </a:r>
            </a:p>
            <a:p>
              <a:pPr>
                <a:spcBef>
                  <a:spcPct val="0"/>
                </a:spcBef>
                <a:buFontTx/>
                <a:buNone/>
              </a:pPr>
              <a:r>
                <a:rPr lang="it-IT" altLang="en-US" sz="1600" b="1" i="1">
                  <a:solidFill>
                    <a:srgbClr val="FF0000"/>
                  </a:solidFill>
                  <a:latin typeface="Arial" panose="020B0604020202020204" pitchFamily="34" charset="0"/>
                </a:rPr>
                <a:t>- crediti</a:t>
              </a:r>
            </a:p>
          </p:txBody>
        </p:sp>
        <p:sp>
          <p:nvSpPr>
            <p:cNvPr id="51230" name="Line 30">
              <a:extLst>
                <a:ext uri="{FF2B5EF4-FFF2-40B4-BE49-F238E27FC236}">
                  <a16:creationId xmlns:a16="http://schemas.microsoft.com/office/drawing/2014/main" id="{D979BF1C-32A0-744C-AFB7-6E072B138E38}"/>
                </a:ext>
              </a:extLst>
            </p:cNvPr>
            <p:cNvSpPr>
              <a:spLocks noChangeShapeType="1"/>
            </p:cNvSpPr>
            <p:nvPr/>
          </p:nvSpPr>
          <p:spPr bwMode="auto">
            <a:xfrm>
              <a:off x="3162" y="2256"/>
              <a:ext cx="112" cy="112"/>
            </a:xfrm>
            <a:prstGeom prst="line">
              <a:avLst/>
            </a:prstGeom>
            <a:noFill/>
            <a:ln w="38100">
              <a:solidFill>
                <a:srgbClr val="037C03"/>
              </a:solidFill>
              <a:round/>
              <a:headEnd/>
              <a:tailEnd/>
            </a:ln>
            <a:extLst>
              <a:ext uri="{909E8E84-426E-40DD-AFC4-6F175D3DCCD1}">
                <a14:hiddenFill xmlns:a14="http://schemas.microsoft.com/office/drawing/2010/main">
                  <a:noFill/>
                </a14:hiddenFill>
              </a:ext>
            </a:extLst>
          </p:spPr>
          <p:txBody>
            <a:bodyPr wrap="none" anchor="ctr"/>
            <a:lstStyle/>
            <a:p>
              <a:endParaRPr lang="it-IT"/>
            </a:p>
          </p:txBody>
        </p:sp>
        <p:sp>
          <p:nvSpPr>
            <p:cNvPr id="51231" name="Line 31">
              <a:extLst>
                <a:ext uri="{FF2B5EF4-FFF2-40B4-BE49-F238E27FC236}">
                  <a16:creationId xmlns:a16="http://schemas.microsoft.com/office/drawing/2014/main" id="{CDB77540-3767-D846-A13E-87CAD81D00D7}"/>
                </a:ext>
              </a:extLst>
            </p:cNvPr>
            <p:cNvSpPr>
              <a:spLocks noChangeShapeType="1"/>
            </p:cNvSpPr>
            <p:nvPr/>
          </p:nvSpPr>
          <p:spPr bwMode="auto">
            <a:xfrm flipV="1">
              <a:off x="3072" y="2352"/>
              <a:ext cx="202" cy="96"/>
            </a:xfrm>
            <a:prstGeom prst="line">
              <a:avLst/>
            </a:prstGeom>
            <a:noFill/>
            <a:ln w="38100">
              <a:solidFill>
                <a:srgbClr val="037C03"/>
              </a:solidFill>
              <a:round/>
              <a:headEnd/>
              <a:tailEnd/>
            </a:ln>
            <a:extLst>
              <a:ext uri="{909E8E84-426E-40DD-AFC4-6F175D3DCCD1}">
                <a14:hiddenFill xmlns:a14="http://schemas.microsoft.com/office/drawing/2010/main">
                  <a:noFill/>
                </a14:hiddenFill>
              </a:ext>
            </a:extLst>
          </p:spPr>
          <p:txBody>
            <a:bodyPr wrap="none" anchor="ctr"/>
            <a:lstStyle/>
            <a:p>
              <a:endParaRPr lang="it-IT"/>
            </a:p>
          </p:txBody>
        </p:sp>
        <p:sp>
          <p:nvSpPr>
            <p:cNvPr id="51232" name="Rectangle 32">
              <a:extLst>
                <a:ext uri="{FF2B5EF4-FFF2-40B4-BE49-F238E27FC236}">
                  <a16:creationId xmlns:a16="http://schemas.microsoft.com/office/drawing/2014/main" id="{56B4E4DB-39C6-DA45-983C-4688966E374B}"/>
                </a:ext>
              </a:extLst>
            </p:cNvPr>
            <p:cNvSpPr>
              <a:spLocks noChangeArrowheads="1"/>
            </p:cNvSpPr>
            <p:nvPr/>
          </p:nvSpPr>
          <p:spPr bwMode="auto">
            <a:xfrm>
              <a:off x="3342" y="2112"/>
              <a:ext cx="637" cy="36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1600" b="1" i="1">
                  <a:solidFill>
                    <a:srgbClr val="FF0000"/>
                  </a:solidFill>
                  <a:latin typeface="Arial" panose="020B0604020202020204" pitchFamily="34" charset="0"/>
                </a:rPr>
                <a:t>di funz.</a:t>
              </a:r>
            </a:p>
            <a:p>
              <a:pPr algn="ctr">
                <a:spcBef>
                  <a:spcPct val="0"/>
                </a:spcBef>
                <a:buFontTx/>
                <a:buNone/>
              </a:pPr>
              <a:r>
                <a:rPr lang="it-IT" altLang="en-US" sz="1600" b="1" i="1">
                  <a:solidFill>
                    <a:srgbClr val="FF0000"/>
                  </a:solidFill>
                  <a:latin typeface="Arial" panose="020B0604020202020204" pitchFamily="34" charset="0"/>
                </a:rPr>
                <a:t>di finanz.</a:t>
              </a:r>
            </a:p>
          </p:txBody>
        </p:sp>
      </p:grpSp>
      <p:sp>
        <p:nvSpPr>
          <p:cNvPr id="51219" name="Text Box 33">
            <a:extLst>
              <a:ext uri="{FF2B5EF4-FFF2-40B4-BE49-F238E27FC236}">
                <a16:creationId xmlns:a16="http://schemas.microsoft.com/office/drawing/2014/main" id="{E63E3BEC-0B67-9846-8869-5379751B30DF}"/>
              </a:ext>
            </a:extLst>
          </p:cNvPr>
          <p:cNvSpPr txBox="1">
            <a:spLocks noChangeArrowheads="1"/>
          </p:cNvSpPr>
          <p:nvPr/>
        </p:nvSpPr>
        <p:spPr bwMode="auto">
          <a:xfrm>
            <a:off x="2794000" y="2291110"/>
            <a:ext cx="750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2400" b="1" dirty="0">
                <a:solidFill>
                  <a:srgbClr val="FF0000"/>
                </a:solidFill>
                <a:latin typeface="Arial" panose="020B0604020202020204" pitchFamily="34" charset="0"/>
                <a:ea typeface="ＭＳ Ｐゴシック" panose="020B0600070205080204" pitchFamily="34" charset="-128"/>
              </a:rPr>
              <a:t>VF+</a:t>
            </a:r>
          </a:p>
        </p:txBody>
      </p:sp>
      <p:sp>
        <p:nvSpPr>
          <p:cNvPr id="51220" name="Text Box 34">
            <a:extLst>
              <a:ext uri="{FF2B5EF4-FFF2-40B4-BE49-F238E27FC236}">
                <a16:creationId xmlns:a16="http://schemas.microsoft.com/office/drawing/2014/main" id="{EB8C7FFD-516D-134A-977D-8564D3AE4C86}"/>
              </a:ext>
            </a:extLst>
          </p:cNvPr>
          <p:cNvSpPr txBox="1">
            <a:spLocks noChangeArrowheads="1"/>
          </p:cNvSpPr>
          <p:nvPr/>
        </p:nvSpPr>
        <p:spPr bwMode="auto">
          <a:xfrm>
            <a:off x="6288088" y="2291110"/>
            <a:ext cx="685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2400" b="1">
                <a:solidFill>
                  <a:srgbClr val="FF0000"/>
                </a:solidFill>
                <a:latin typeface="Arial" panose="020B0604020202020204" pitchFamily="34" charset="0"/>
                <a:ea typeface="ＭＳ Ｐゴシック" panose="020B0600070205080204" pitchFamily="34" charset="-128"/>
              </a:rPr>
              <a:t>VF-</a:t>
            </a:r>
          </a:p>
        </p:txBody>
      </p:sp>
      <p:sp>
        <p:nvSpPr>
          <p:cNvPr id="51221" name="Rectangle 35">
            <a:extLst>
              <a:ext uri="{FF2B5EF4-FFF2-40B4-BE49-F238E27FC236}">
                <a16:creationId xmlns:a16="http://schemas.microsoft.com/office/drawing/2014/main" id="{D3C0CE13-79DA-C847-858E-86B19AC3AFCB}"/>
              </a:ext>
            </a:extLst>
          </p:cNvPr>
          <p:cNvSpPr>
            <a:spLocks noChangeArrowheads="1"/>
          </p:cNvSpPr>
          <p:nvPr/>
        </p:nvSpPr>
        <p:spPr bwMode="auto">
          <a:xfrm>
            <a:off x="2590800" y="3427760"/>
            <a:ext cx="1563688" cy="5207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1400" b="1" i="1">
                <a:solidFill>
                  <a:srgbClr val="FF0000"/>
                </a:solidFill>
                <a:latin typeface="Arial" panose="020B0604020202020204" pitchFamily="34" charset="0"/>
              </a:rPr>
              <a:t>Vendita prodotti</a:t>
            </a:r>
          </a:p>
          <a:p>
            <a:pPr>
              <a:spcBef>
                <a:spcPct val="0"/>
              </a:spcBef>
              <a:buFontTx/>
              <a:buNone/>
            </a:pPr>
            <a:r>
              <a:rPr lang="it-IT" altLang="en-US" sz="1400" b="1" i="1">
                <a:solidFill>
                  <a:srgbClr val="FF0000"/>
                </a:solidFill>
                <a:latin typeface="Arial" panose="020B0604020202020204" pitchFamily="34" charset="0"/>
              </a:rPr>
              <a:t>RICAVI (VE+)</a:t>
            </a:r>
          </a:p>
        </p:txBody>
      </p:sp>
      <p:sp>
        <p:nvSpPr>
          <p:cNvPr id="51222" name="Rectangle 36">
            <a:extLst>
              <a:ext uri="{FF2B5EF4-FFF2-40B4-BE49-F238E27FC236}">
                <a16:creationId xmlns:a16="http://schemas.microsoft.com/office/drawing/2014/main" id="{270D4ED3-22E9-3D4D-8432-10AD4AEEEDB9}"/>
              </a:ext>
            </a:extLst>
          </p:cNvPr>
          <p:cNvSpPr>
            <a:spLocks noChangeArrowheads="1"/>
          </p:cNvSpPr>
          <p:nvPr/>
        </p:nvSpPr>
        <p:spPr bwMode="auto">
          <a:xfrm>
            <a:off x="5449888" y="3434110"/>
            <a:ext cx="1524000" cy="5207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1400" b="1" i="1">
                <a:solidFill>
                  <a:srgbClr val="FF0000"/>
                </a:solidFill>
                <a:latin typeface="Arial" panose="020B0604020202020204" pitchFamily="34" charset="0"/>
              </a:rPr>
              <a:t>Acquisto fattori COSTI (VE-)</a:t>
            </a:r>
          </a:p>
        </p:txBody>
      </p:sp>
      <p:sp>
        <p:nvSpPr>
          <p:cNvPr id="51223" name="Rectangle 37">
            <a:extLst>
              <a:ext uri="{FF2B5EF4-FFF2-40B4-BE49-F238E27FC236}">
                <a16:creationId xmlns:a16="http://schemas.microsoft.com/office/drawing/2014/main" id="{A384CAFA-C1EA-8D42-A60A-ECB97D8A9725}"/>
              </a:ext>
            </a:extLst>
          </p:cNvPr>
          <p:cNvSpPr>
            <a:spLocks noChangeArrowheads="1"/>
          </p:cNvSpPr>
          <p:nvPr/>
        </p:nvSpPr>
        <p:spPr bwMode="auto">
          <a:xfrm>
            <a:off x="1968500" y="4796185"/>
            <a:ext cx="1524000" cy="7366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1400" b="1" i="1" dirty="0">
                <a:solidFill>
                  <a:srgbClr val="FF0000"/>
                </a:solidFill>
                <a:latin typeface="Arial" panose="020B0604020202020204" pitchFamily="34" charset="0"/>
              </a:rPr>
              <a:t>Raccolta</a:t>
            </a:r>
          </a:p>
          <a:p>
            <a:pPr>
              <a:spcBef>
                <a:spcPct val="0"/>
              </a:spcBef>
              <a:buFontTx/>
              <a:buNone/>
            </a:pPr>
            <a:r>
              <a:rPr lang="it-IT" altLang="en-US" sz="1400" b="1" i="1" dirty="0">
                <a:solidFill>
                  <a:srgbClr val="FF0000"/>
                </a:solidFill>
                <a:latin typeface="Arial" panose="020B0604020202020204" pitchFamily="34" charset="0"/>
              </a:rPr>
              <a:t>capitale di proprietà (VE+)</a:t>
            </a:r>
          </a:p>
        </p:txBody>
      </p:sp>
      <p:sp>
        <p:nvSpPr>
          <p:cNvPr id="51224" name="Rectangle 38">
            <a:extLst>
              <a:ext uri="{FF2B5EF4-FFF2-40B4-BE49-F238E27FC236}">
                <a16:creationId xmlns:a16="http://schemas.microsoft.com/office/drawing/2014/main" id="{41EDA3A1-0D54-3947-AD61-26A05F96E445}"/>
              </a:ext>
            </a:extLst>
          </p:cNvPr>
          <p:cNvSpPr>
            <a:spLocks noChangeArrowheads="1"/>
          </p:cNvSpPr>
          <p:nvPr/>
        </p:nvSpPr>
        <p:spPr bwMode="auto">
          <a:xfrm>
            <a:off x="3925888" y="5053360"/>
            <a:ext cx="1666875" cy="5143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1400" b="1" i="1">
                <a:solidFill>
                  <a:srgbClr val="02067D"/>
                </a:solidFill>
                <a:latin typeface="Arial" panose="020B0604020202020204" pitchFamily="34" charset="0"/>
              </a:rPr>
              <a:t>Atti gestione interna</a:t>
            </a:r>
          </a:p>
        </p:txBody>
      </p:sp>
      <p:sp>
        <p:nvSpPr>
          <p:cNvPr id="51225" name="Arc 39">
            <a:extLst>
              <a:ext uri="{FF2B5EF4-FFF2-40B4-BE49-F238E27FC236}">
                <a16:creationId xmlns:a16="http://schemas.microsoft.com/office/drawing/2014/main" id="{0865AC35-7FB9-A84B-855F-7530D1614554}"/>
              </a:ext>
            </a:extLst>
          </p:cNvPr>
          <p:cNvSpPr>
            <a:spLocks/>
          </p:cNvSpPr>
          <p:nvPr/>
        </p:nvSpPr>
        <p:spPr bwMode="auto">
          <a:xfrm>
            <a:off x="3649663" y="2310160"/>
            <a:ext cx="2336800" cy="392113"/>
          </a:xfrm>
          <a:custGeom>
            <a:avLst/>
            <a:gdLst>
              <a:gd name="T0" fmla="*/ 2147483646 w 43200"/>
              <a:gd name="T1" fmla="*/ 0 h 22571"/>
              <a:gd name="T2" fmla="*/ 2147483646 w 43200"/>
              <a:gd name="T3" fmla="*/ 2147483646 h 22571"/>
              <a:gd name="T4" fmla="*/ 2147483646 w 43200"/>
              <a:gd name="T5" fmla="*/ 2147483646 h 22571"/>
              <a:gd name="T6" fmla="*/ 0 60000 65536"/>
              <a:gd name="T7" fmla="*/ 0 60000 65536"/>
              <a:gd name="T8" fmla="*/ 0 60000 65536"/>
              <a:gd name="T9" fmla="*/ 0 w 43200"/>
              <a:gd name="T10" fmla="*/ 0 h 22571"/>
              <a:gd name="T11" fmla="*/ 43200 w 43200"/>
              <a:gd name="T12" fmla="*/ 22571 h 22571"/>
            </a:gdLst>
            <a:ahLst/>
            <a:cxnLst>
              <a:cxn ang="T6">
                <a:pos x="T0" y="T1"/>
              </a:cxn>
              <a:cxn ang="T7">
                <a:pos x="T2" y="T3"/>
              </a:cxn>
              <a:cxn ang="T8">
                <a:pos x="T4" y="T5"/>
              </a:cxn>
            </a:cxnLst>
            <a:rect l="T9" t="T10" r="T11" b="T12"/>
            <a:pathLst>
              <a:path w="43200" h="22571" fill="none" extrusionOk="0">
                <a:moveTo>
                  <a:pt x="43178" y="-1"/>
                </a:moveTo>
                <a:cubicBezTo>
                  <a:pt x="43192" y="323"/>
                  <a:pt x="43200" y="647"/>
                  <a:pt x="43200" y="971"/>
                </a:cubicBezTo>
                <a:cubicBezTo>
                  <a:pt x="43200" y="12900"/>
                  <a:pt x="33529" y="22571"/>
                  <a:pt x="21600" y="22571"/>
                </a:cubicBezTo>
                <a:cubicBezTo>
                  <a:pt x="9670" y="22571"/>
                  <a:pt x="0" y="12900"/>
                  <a:pt x="0" y="971"/>
                </a:cubicBezTo>
                <a:cubicBezTo>
                  <a:pt x="-1" y="766"/>
                  <a:pt x="2" y="561"/>
                  <a:pt x="8" y="356"/>
                </a:cubicBezTo>
              </a:path>
              <a:path w="43200" h="22571" stroke="0" extrusionOk="0">
                <a:moveTo>
                  <a:pt x="43178" y="-1"/>
                </a:moveTo>
                <a:cubicBezTo>
                  <a:pt x="43192" y="323"/>
                  <a:pt x="43200" y="647"/>
                  <a:pt x="43200" y="971"/>
                </a:cubicBezTo>
                <a:cubicBezTo>
                  <a:pt x="43200" y="12900"/>
                  <a:pt x="33529" y="22571"/>
                  <a:pt x="21600" y="22571"/>
                </a:cubicBezTo>
                <a:cubicBezTo>
                  <a:pt x="9670" y="22571"/>
                  <a:pt x="0" y="12900"/>
                  <a:pt x="0" y="971"/>
                </a:cubicBezTo>
                <a:cubicBezTo>
                  <a:pt x="-1" y="766"/>
                  <a:pt x="2" y="561"/>
                  <a:pt x="8" y="356"/>
                </a:cubicBezTo>
                <a:lnTo>
                  <a:pt x="21600" y="971"/>
                </a:lnTo>
                <a:lnTo>
                  <a:pt x="43178" y="-1"/>
                </a:lnTo>
                <a:close/>
              </a:path>
            </a:pathLst>
          </a:custGeom>
          <a:noFill/>
          <a:ln w="28575" cap="rnd">
            <a:solidFill>
              <a:srgbClr val="02067D"/>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it-IT"/>
          </a:p>
        </p:txBody>
      </p:sp>
      <p:sp>
        <p:nvSpPr>
          <p:cNvPr id="51226" name="Text Box 40">
            <a:extLst>
              <a:ext uri="{FF2B5EF4-FFF2-40B4-BE49-F238E27FC236}">
                <a16:creationId xmlns:a16="http://schemas.microsoft.com/office/drawing/2014/main" id="{D2205E20-6EEC-FB40-8703-D0B2BE43A732}"/>
              </a:ext>
            </a:extLst>
          </p:cNvPr>
          <p:cNvSpPr txBox="1">
            <a:spLocks noChangeArrowheads="1"/>
          </p:cNvSpPr>
          <p:nvPr/>
        </p:nvSpPr>
        <p:spPr bwMode="auto">
          <a:xfrm>
            <a:off x="2916238" y="2708623"/>
            <a:ext cx="37560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7620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7620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7620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7620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7620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it-IT" altLang="en-US" sz="1400" b="1">
                <a:solidFill>
                  <a:srgbClr val="02067D"/>
                </a:solidFill>
                <a:latin typeface="Arial" panose="020B0604020202020204" pitchFamily="34" charset="0"/>
                <a:ea typeface="ＭＳ Ｐゴシック" panose="020B0600070205080204" pitchFamily="34" charset="-128"/>
              </a:rPr>
              <a:t>Regolamento crediti e debiti, </a:t>
            </a:r>
          </a:p>
          <a:p>
            <a:pPr>
              <a:spcBef>
                <a:spcPct val="0"/>
              </a:spcBef>
              <a:buFontTx/>
              <a:buNone/>
            </a:pPr>
            <a:r>
              <a:rPr lang="it-IT" altLang="en-US" sz="1400" b="1">
                <a:solidFill>
                  <a:srgbClr val="02067D"/>
                </a:solidFill>
                <a:latin typeface="Arial" panose="020B0604020202020204" pitchFamily="34" charset="0"/>
                <a:ea typeface="ＭＳ Ｐゴシック" panose="020B0600070205080204" pitchFamily="34" charset="-128"/>
              </a:rPr>
              <a:t>accensione ed estinzione di finanziamenti</a:t>
            </a:r>
          </a:p>
          <a:p>
            <a:pPr>
              <a:spcBef>
                <a:spcPct val="0"/>
              </a:spcBef>
              <a:buFontTx/>
              <a:buNone/>
            </a:pPr>
            <a:r>
              <a:rPr lang="it-IT" altLang="en-US" sz="1400" b="1">
                <a:solidFill>
                  <a:srgbClr val="02067D"/>
                </a:solidFill>
                <a:latin typeface="Arial" panose="020B0604020202020204" pitchFamily="34" charset="0"/>
                <a:ea typeface="ＭＳ Ｐゴシック" panose="020B0600070205080204" pitchFamily="34" charset="-128"/>
              </a:rPr>
              <a:t>(attinti e concessi)</a:t>
            </a:r>
          </a:p>
        </p:txBody>
      </p:sp>
      <p:cxnSp>
        <p:nvCxnSpPr>
          <p:cNvPr id="41" name="Connettore 1 21">
            <a:extLst>
              <a:ext uri="{FF2B5EF4-FFF2-40B4-BE49-F238E27FC236}">
                <a16:creationId xmlns:a16="http://schemas.microsoft.com/office/drawing/2014/main" id="{2AACE4F6-05B6-4343-AE16-80DA55E6FD62}"/>
              </a:ext>
            </a:extLst>
          </p:cNvPr>
          <p:cNvCxnSpPr/>
          <p:nvPr/>
        </p:nvCxnSpPr>
        <p:spPr>
          <a:xfrm>
            <a:off x="250825" y="3429348"/>
            <a:ext cx="8642350" cy="0"/>
          </a:xfrm>
          <a:prstGeom prst="line">
            <a:avLst/>
          </a:prstGeom>
          <a:ln>
            <a:solidFill>
              <a:srgbClr val="FF0000"/>
            </a:solidFill>
            <a:prstDash val="dash"/>
          </a:ln>
        </p:spPr>
        <p:style>
          <a:lnRef idx="2">
            <a:schemeClr val="accent1"/>
          </a:lnRef>
          <a:fillRef idx="0">
            <a:schemeClr val="accent1"/>
          </a:fillRef>
          <a:effectRef idx="1">
            <a:schemeClr val="accent1"/>
          </a:effectRef>
          <a:fontRef idx="minor">
            <a:schemeClr val="tx1"/>
          </a:fontRef>
        </p:style>
      </p:cxnSp>
      <p:sp>
        <p:nvSpPr>
          <p:cNvPr id="51228" name="Rectangle 4">
            <a:extLst>
              <a:ext uri="{FF2B5EF4-FFF2-40B4-BE49-F238E27FC236}">
                <a16:creationId xmlns:a16="http://schemas.microsoft.com/office/drawing/2014/main" id="{17AB9BFB-777E-A041-ABDF-EBC083D1CAAB}"/>
              </a:ext>
            </a:extLst>
          </p:cNvPr>
          <p:cNvSpPr txBox="1">
            <a:spLocks noChangeArrowheads="1"/>
          </p:cNvSpPr>
          <p:nvPr/>
        </p:nvSpPr>
        <p:spPr bwMode="auto">
          <a:xfrm>
            <a:off x="0" y="5805488"/>
            <a:ext cx="914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dirty="0">
                <a:latin typeface="Arial" panose="020B0604020202020204" pitchFamily="34" charset="0"/>
              </a:rPr>
              <a:t>Procediamo, a questo punto, ad analizzare alcune operazioni di esercizio, che contraddistinguono l’attività d’impresa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po 2">
            <a:extLst>
              <a:ext uri="{FF2B5EF4-FFF2-40B4-BE49-F238E27FC236}">
                <a16:creationId xmlns:a16="http://schemas.microsoft.com/office/drawing/2014/main" id="{FDA02835-F7A1-CF44-835E-2F1152F84426}"/>
              </a:ext>
            </a:extLst>
          </p:cNvPr>
          <p:cNvGrpSpPr/>
          <p:nvPr/>
        </p:nvGrpSpPr>
        <p:grpSpPr>
          <a:xfrm>
            <a:off x="1116012" y="1988840"/>
            <a:ext cx="6911975" cy="1728787"/>
            <a:chOff x="1547813" y="1916113"/>
            <a:chExt cx="6911975" cy="1728787"/>
          </a:xfrm>
        </p:grpSpPr>
        <p:sp>
          <p:nvSpPr>
            <p:cNvPr id="2058" name="Rectangle 10">
              <a:extLst>
                <a:ext uri="{FF2B5EF4-FFF2-40B4-BE49-F238E27FC236}">
                  <a16:creationId xmlns:a16="http://schemas.microsoft.com/office/drawing/2014/main" id="{BC7F4C60-D7C0-3540-8AAD-A28F73DBEEF4}"/>
                </a:ext>
              </a:extLst>
            </p:cNvPr>
            <p:cNvSpPr>
              <a:spLocks noChangeArrowheads="1"/>
            </p:cNvSpPr>
            <p:nvPr/>
          </p:nvSpPr>
          <p:spPr bwMode="auto">
            <a:xfrm>
              <a:off x="1547813" y="1916113"/>
              <a:ext cx="6911975" cy="1728787"/>
            </a:xfrm>
            <a:prstGeom prst="rect">
              <a:avLst/>
            </a:prstGeom>
            <a:solidFill>
              <a:schemeClr val="bg1"/>
            </a:solidFill>
            <a:ln w="28575">
              <a:solidFill>
                <a:schemeClr val="tx1"/>
              </a:solidFill>
              <a:miter lim="800000"/>
              <a:headEnd/>
              <a:tailEnd/>
            </a:ln>
            <a:effectLst>
              <a:outerShdw blurRad="63500" dist="107763" dir="18900000" algn="ctr" rotWithShape="0">
                <a:srgbClr val="000000">
                  <a:alpha val="50000"/>
                </a:srgbClr>
              </a:outerShdw>
            </a:effectLst>
          </p:spPr>
          <p:txBody>
            <a:bodyPr wrap="none" anchor="ctr"/>
            <a:lstStyle/>
            <a:p>
              <a:pPr eaLnBrk="1" hangingPunct="1">
                <a:defRPr/>
              </a:pPr>
              <a:endParaRPr lang="it-IT" dirty="0">
                <a:solidFill>
                  <a:prstClr val="black"/>
                </a:solidFill>
                <a:latin typeface="Tahoma" charset="0"/>
              </a:endParaRPr>
            </a:p>
          </p:txBody>
        </p:sp>
        <p:sp>
          <p:nvSpPr>
            <p:cNvPr id="52227" name="Text Box 6">
              <a:extLst>
                <a:ext uri="{FF2B5EF4-FFF2-40B4-BE49-F238E27FC236}">
                  <a16:creationId xmlns:a16="http://schemas.microsoft.com/office/drawing/2014/main" id="{6BE17D75-55F1-BF4D-BA74-9D2E2ACDAE41}"/>
                </a:ext>
              </a:extLst>
            </p:cNvPr>
            <p:cNvSpPr txBox="1">
              <a:spLocks noChangeArrowheads="1"/>
            </p:cNvSpPr>
            <p:nvPr/>
          </p:nvSpPr>
          <p:spPr bwMode="auto">
            <a:xfrm>
              <a:off x="1573212" y="2541979"/>
              <a:ext cx="6861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2500" dirty="0">
                  <a:latin typeface="Times New Roman" panose="02020603050405020304" pitchFamily="18" charset="0"/>
                  <a:cs typeface="Times New Roman" panose="02020603050405020304" pitchFamily="18" charset="0"/>
                </a:rPr>
                <a:t>L’azienda dal punto di vista soggettivo</a:t>
              </a:r>
            </a:p>
          </p:txBody>
        </p:sp>
      </p:grpSp>
      <p:sp>
        <p:nvSpPr>
          <p:cNvPr id="52229" name="Segnaposto numero diapositiva 2">
            <a:extLst>
              <a:ext uri="{FF2B5EF4-FFF2-40B4-BE49-F238E27FC236}">
                <a16:creationId xmlns:a16="http://schemas.microsoft.com/office/drawing/2014/main" id="{7B04DD41-47D9-D141-BCA5-AF6D3B9F0D52}"/>
              </a:ext>
            </a:extLst>
          </p:cNvPr>
          <p:cNvSpPr>
            <a:spLocks noGrp="1"/>
          </p:cNvSpPr>
          <p:nvPr>
            <p:ph type="sldNum" sz="quarter" idx="12"/>
          </p:nvPr>
        </p:nvSpPr>
        <p:spPr bwMode="auto">
          <a:xfrm>
            <a:off x="7424738" y="6459538"/>
            <a:ext cx="9842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779F648-3F20-DA46-B05E-668B7FED8AF4}" type="slidenum">
              <a:rPr lang="it-IT" altLang="en-US" sz="1200" smtClean="0">
                <a:solidFill>
                  <a:srgbClr val="898989"/>
                </a:solidFill>
                <a:cs typeface="Arial" panose="020B0604020202020204" pitchFamily="34" charset="0"/>
              </a:rPr>
              <a:pPr>
                <a:spcBef>
                  <a:spcPct val="0"/>
                </a:spcBef>
                <a:buFontTx/>
                <a:buNone/>
              </a:pPr>
              <a:t>39</a:t>
            </a:fld>
            <a:endParaRPr lang="it-IT" altLang="en-US" sz="1200">
              <a:solidFill>
                <a:srgbClr val="898989"/>
              </a:solidFill>
              <a:cs typeface="Arial" panose="020B0604020202020204" pitchFamily="34" charset="0"/>
            </a:endParaRPr>
          </a:p>
        </p:txBody>
      </p:sp>
      <p:pic>
        <p:nvPicPr>
          <p:cNvPr id="9" name="Immagine 8">
            <a:extLst>
              <a:ext uri="{FF2B5EF4-FFF2-40B4-BE49-F238E27FC236}">
                <a16:creationId xmlns:a16="http://schemas.microsoft.com/office/drawing/2014/main" id="{37A71078-CE4A-004F-B064-E09AFCDAD187}"/>
              </a:ext>
            </a:extLst>
          </p:cNvPr>
          <p:cNvPicPr>
            <a:picLocks noChangeAspect="1"/>
          </p:cNvPicPr>
          <p:nvPr/>
        </p:nvPicPr>
        <p:blipFill>
          <a:blip r:embed="rId3"/>
          <a:stretch>
            <a:fillRect/>
          </a:stretch>
        </p:blipFill>
        <p:spPr>
          <a:xfrm>
            <a:off x="1739405" y="236093"/>
            <a:ext cx="5665190" cy="861723"/>
          </a:xfrm>
          <a:prstGeom prst="rect">
            <a:avLst/>
          </a:prstGeom>
        </p:spPr>
      </p:pic>
      <p:sp>
        <p:nvSpPr>
          <p:cNvPr id="10" name="Text Box 7">
            <a:extLst>
              <a:ext uri="{FF2B5EF4-FFF2-40B4-BE49-F238E27FC236}">
                <a16:creationId xmlns:a16="http://schemas.microsoft.com/office/drawing/2014/main" id="{9BC45192-400C-4646-ADF1-4FA6C8B0DCFA}"/>
              </a:ext>
            </a:extLst>
          </p:cNvPr>
          <p:cNvSpPr txBox="1">
            <a:spLocks noChangeArrowheads="1"/>
          </p:cNvSpPr>
          <p:nvPr/>
        </p:nvSpPr>
        <p:spPr bwMode="auto">
          <a:xfrm>
            <a:off x="1116010" y="4077072"/>
            <a:ext cx="6911975" cy="2139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Tx/>
              <a:buNone/>
            </a:pPr>
            <a:r>
              <a:rPr lang="it-IT" altLang="en-US" sz="2500" b="1" dirty="0">
                <a:solidFill>
                  <a:srgbClr val="000000"/>
                </a:solidFill>
                <a:latin typeface="Bookman Old Style" panose="02050604050505020204" pitchFamily="18" charset="0"/>
              </a:rPr>
              <a:t>Alessandro Mechelli</a:t>
            </a:r>
          </a:p>
          <a:p>
            <a:pPr algn="ctr" eaLnBrk="1" hangingPunct="1">
              <a:buFontTx/>
              <a:buNone/>
            </a:pPr>
            <a:endParaRPr lang="it-IT" altLang="en-US" sz="2000" b="1" i="1" dirty="0">
              <a:solidFill>
                <a:srgbClr val="000000"/>
              </a:solidFill>
              <a:latin typeface="Bookman Old Style" panose="02050604050505020204" pitchFamily="18" charset="0"/>
            </a:endParaRPr>
          </a:p>
          <a:p>
            <a:pPr algn="ctr" eaLnBrk="1" hangingPunct="1">
              <a:buFontTx/>
              <a:buNone/>
            </a:pPr>
            <a:r>
              <a:rPr lang="it-IT" altLang="en-US" sz="1800" dirty="0">
                <a:solidFill>
                  <a:srgbClr val="000000"/>
                </a:solidFill>
                <a:latin typeface="Bookman Old Style" panose="02050604050505020204" pitchFamily="18" charset="0"/>
              </a:rPr>
              <a:t>alessandro.mechelli@uniroma2.it</a:t>
            </a:r>
          </a:p>
          <a:p>
            <a:pPr algn="ctr" eaLnBrk="1" hangingPunct="1">
              <a:buFontTx/>
              <a:buNone/>
            </a:pPr>
            <a:endParaRPr lang="it-IT" altLang="en-US" sz="2500" b="1" i="1" dirty="0">
              <a:solidFill>
                <a:srgbClr val="000000"/>
              </a:solidFill>
              <a:latin typeface="Trebuchet MS" panose="020B0703020202090204" pitchFamily="34" charset="0"/>
            </a:endParaRPr>
          </a:p>
          <a:p>
            <a:pPr algn="ctr" eaLnBrk="1" hangingPunct="1">
              <a:buFontTx/>
              <a:buNone/>
            </a:pPr>
            <a:r>
              <a:rPr lang="it-IT" altLang="en-US" sz="2500" b="1" i="1" dirty="0">
                <a:solidFill>
                  <a:srgbClr val="000000"/>
                </a:solidFill>
                <a:latin typeface="Trebuchet MS" panose="020B0703020202090204" pitchFamily="34" charset="0"/>
              </a:rPr>
              <a:t>A.A. 2021/2022</a:t>
            </a:r>
            <a:endParaRPr lang="it-IT" altLang="en-US" sz="2500" b="1" i="1" dirty="0">
              <a:solidFill>
                <a:srgbClr val="000000"/>
              </a:solidFill>
              <a:latin typeface="Bookman Old Style" panose="02050604050505020204"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ma 1">
            <a:extLst>
              <a:ext uri="{FF2B5EF4-FFF2-40B4-BE49-F238E27FC236}">
                <a16:creationId xmlns:a16="http://schemas.microsoft.com/office/drawing/2014/main" id="{FF381236-D202-3748-806C-61283DAF9E38}"/>
              </a:ext>
            </a:extLst>
          </p:cNvPr>
          <p:cNvGraphicFramePr/>
          <p:nvPr/>
        </p:nvGraphicFramePr>
        <p:xfrm>
          <a:off x="1500166" y="0"/>
          <a:ext cx="7429552"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ttangolo 3">
            <a:extLst>
              <a:ext uri="{FF2B5EF4-FFF2-40B4-BE49-F238E27FC236}">
                <a16:creationId xmlns:a16="http://schemas.microsoft.com/office/drawing/2014/main" id="{0DEBCD62-831C-F84A-BDD8-9A498D5822FD}"/>
              </a:ext>
            </a:extLst>
          </p:cNvPr>
          <p:cNvSpPr/>
          <p:nvPr/>
        </p:nvSpPr>
        <p:spPr>
          <a:xfrm>
            <a:off x="0" y="0"/>
            <a:ext cx="1143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1400">
                <a:solidFill>
                  <a:schemeClr val="tx1"/>
                </a:solidFill>
                <a:latin typeface="Book Antiqua" panose="02040602050305030304" pitchFamily="18" charset="0"/>
                <a:ea typeface="MS PGothic" panose="020B0600070205080204" pitchFamily="34" charset="-128"/>
              </a:defRPr>
            </a:lvl1pPr>
            <a:lvl2pPr marL="742950" indent="-285750" eaLnBrk="0" hangingPunct="0">
              <a:defRPr sz="1400">
                <a:solidFill>
                  <a:schemeClr val="tx1"/>
                </a:solidFill>
                <a:latin typeface="Book Antiqua" panose="02040602050305030304" pitchFamily="18" charset="0"/>
                <a:ea typeface="MS PGothic" panose="020B0600070205080204" pitchFamily="34" charset="-128"/>
              </a:defRPr>
            </a:lvl2pPr>
            <a:lvl3pPr marL="1143000" indent="-228600" eaLnBrk="0" hangingPunct="0">
              <a:defRPr sz="1400">
                <a:solidFill>
                  <a:schemeClr val="tx1"/>
                </a:solidFill>
                <a:latin typeface="Book Antiqua" panose="02040602050305030304" pitchFamily="18" charset="0"/>
                <a:ea typeface="MS PGothic" panose="020B0600070205080204" pitchFamily="34" charset="-128"/>
              </a:defRPr>
            </a:lvl3pPr>
            <a:lvl4pPr marL="1600200" indent="-228600" eaLnBrk="0" hangingPunct="0">
              <a:defRPr sz="1400">
                <a:solidFill>
                  <a:schemeClr val="tx1"/>
                </a:solidFill>
                <a:latin typeface="Book Antiqua" panose="02040602050305030304" pitchFamily="18" charset="0"/>
                <a:ea typeface="MS PGothic" panose="020B0600070205080204" pitchFamily="34" charset="-128"/>
              </a:defRPr>
            </a:lvl4pPr>
            <a:lvl5pPr marL="2057400" indent="-228600" eaLnBrk="0" hangingPunct="0">
              <a:defRPr sz="1400">
                <a:solidFill>
                  <a:schemeClr val="tx1"/>
                </a:solidFill>
                <a:latin typeface="Book Antiqua" panose="02040602050305030304" pitchFamily="18" charset="0"/>
                <a:ea typeface="MS PGothic" panose="020B0600070205080204" pitchFamily="34" charset="-128"/>
              </a:defRPr>
            </a:lvl5pPr>
            <a:lvl6pPr marL="2514600" indent="-228600" eaLnBrk="0" fontAlgn="base" hangingPunct="0">
              <a:spcBef>
                <a:spcPct val="0"/>
              </a:spcBef>
              <a:spcAft>
                <a:spcPct val="0"/>
              </a:spcAft>
              <a:defRPr sz="1400">
                <a:solidFill>
                  <a:schemeClr val="tx1"/>
                </a:solidFill>
                <a:latin typeface="Book Antiqua" panose="02040602050305030304" pitchFamily="18" charset="0"/>
                <a:ea typeface="MS PGothic" panose="020B0600070205080204" pitchFamily="34" charset="-128"/>
              </a:defRPr>
            </a:lvl6pPr>
            <a:lvl7pPr marL="2971800" indent="-228600" eaLnBrk="0" fontAlgn="base" hangingPunct="0">
              <a:spcBef>
                <a:spcPct val="0"/>
              </a:spcBef>
              <a:spcAft>
                <a:spcPct val="0"/>
              </a:spcAft>
              <a:defRPr sz="1400">
                <a:solidFill>
                  <a:schemeClr val="tx1"/>
                </a:solidFill>
                <a:latin typeface="Book Antiqua" panose="02040602050305030304" pitchFamily="18" charset="0"/>
                <a:ea typeface="MS PGothic" panose="020B0600070205080204" pitchFamily="34" charset="-128"/>
              </a:defRPr>
            </a:lvl7pPr>
            <a:lvl8pPr marL="3429000" indent="-228600" eaLnBrk="0" fontAlgn="base" hangingPunct="0">
              <a:spcBef>
                <a:spcPct val="0"/>
              </a:spcBef>
              <a:spcAft>
                <a:spcPct val="0"/>
              </a:spcAft>
              <a:defRPr sz="1400">
                <a:solidFill>
                  <a:schemeClr val="tx1"/>
                </a:solidFill>
                <a:latin typeface="Book Antiqua" panose="02040602050305030304" pitchFamily="18" charset="0"/>
                <a:ea typeface="MS PGothic" panose="020B0600070205080204" pitchFamily="34" charset="-128"/>
              </a:defRPr>
            </a:lvl8pPr>
            <a:lvl9pPr marL="3886200" indent="-228600" eaLnBrk="0" fontAlgn="base" hangingPunct="0">
              <a:spcBef>
                <a:spcPct val="0"/>
              </a:spcBef>
              <a:spcAft>
                <a:spcPct val="0"/>
              </a:spcAft>
              <a:defRPr sz="1400">
                <a:solidFill>
                  <a:schemeClr val="tx1"/>
                </a:solidFill>
                <a:latin typeface="Book Antiqua" panose="02040602050305030304" pitchFamily="18" charset="0"/>
                <a:ea typeface="MS PGothic" panose="020B0600070205080204" pitchFamily="34" charset="-128"/>
              </a:defRPr>
            </a:lvl9pPr>
          </a:lstStyle>
          <a:p>
            <a:pPr algn="ctr" eaLnBrk="1" hangingPunct="1">
              <a:defRPr/>
            </a:pPr>
            <a:r>
              <a:rPr lang="it-IT" sz="1600"/>
              <a:t>L</a:t>
            </a:r>
            <a:r>
              <a:rPr lang="ja-JP" altLang="it-IT" sz="1600"/>
              <a:t>’</a:t>
            </a:r>
            <a:r>
              <a:rPr lang="it-IT" altLang="ja-JP" sz="1600"/>
              <a:t>azienda sul piano soggettivo</a:t>
            </a:r>
            <a:endParaRPr lang="it-IT" sz="1600"/>
          </a:p>
        </p:txBody>
      </p:sp>
      <p:sp>
        <p:nvSpPr>
          <p:cNvPr id="54276" name="AutoShape 3">
            <a:extLst>
              <a:ext uri="{FF2B5EF4-FFF2-40B4-BE49-F238E27FC236}">
                <a16:creationId xmlns:a16="http://schemas.microsoft.com/office/drawing/2014/main" id="{3A54A1F9-C8E1-8842-B39F-6777348070B0}"/>
              </a:ext>
            </a:extLst>
          </p:cNvPr>
          <p:cNvSpPr>
            <a:spLocks/>
          </p:cNvSpPr>
          <p:nvPr/>
        </p:nvSpPr>
        <p:spPr bwMode="auto">
          <a:xfrm>
            <a:off x="1071563" y="142875"/>
            <a:ext cx="428625" cy="6572250"/>
          </a:xfrm>
          <a:prstGeom prst="leftBrace">
            <a:avLst>
              <a:gd name="adj1" fmla="val 80571"/>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ea typeface="ＭＳ Ｐゴシック" panose="020B0600070205080204" pitchFamily="34" charset="-128"/>
            </a:endParaRPr>
          </a:p>
        </p:txBody>
      </p:sp>
      <p:sp>
        <p:nvSpPr>
          <p:cNvPr id="54277" name="Segnaposto numero diapositiva 6">
            <a:extLst>
              <a:ext uri="{FF2B5EF4-FFF2-40B4-BE49-F238E27FC236}">
                <a16:creationId xmlns:a16="http://schemas.microsoft.com/office/drawing/2014/main" id="{96C365CC-7884-284D-84EB-25CCCBA444C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62DAA1A-E3C3-B947-9004-6DE4FAF1D1D4}" type="slidenum">
              <a:rPr lang="it-IT" altLang="en-US" sz="1200" smtClean="0">
                <a:solidFill>
                  <a:srgbClr val="898989"/>
                </a:solidFill>
                <a:ea typeface="ＭＳ Ｐゴシック" panose="020B0600070205080204" pitchFamily="34" charset="-128"/>
              </a:rPr>
              <a:pPr>
                <a:spcBef>
                  <a:spcPct val="0"/>
                </a:spcBef>
                <a:buFontTx/>
                <a:buNone/>
              </a:pPr>
              <a:t>40</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7F1F4170-43F2-2C4A-B382-876C64F2154E}"/>
              </a:ext>
            </a:extLst>
          </p:cNvPr>
          <p:cNvSpPr>
            <a:spLocks noGrp="1"/>
          </p:cNvSpPr>
          <p:nvPr>
            <p:ph type="title"/>
          </p:nvPr>
        </p:nvSpPr>
        <p:spPr/>
        <p:txBody>
          <a:bodyPr/>
          <a:lstStyle/>
          <a:p>
            <a:pPr eaLnBrk="1" hangingPunct="1"/>
            <a:r>
              <a:rPr lang="it-IT" altLang="it-IT" b="1" dirty="0">
                <a:latin typeface="Book Antiqua" panose="02040602050305030304" pitchFamily="18" charset="0"/>
              </a:rPr>
              <a:t>Il soggetto giuridico: nozione</a:t>
            </a:r>
          </a:p>
        </p:txBody>
      </p:sp>
      <p:sp>
        <p:nvSpPr>
          <p:cNvPr id="55299" name="Text Box 3">
            <a:extLst>
              <a:ext uri="{FF2B5EF4-FFF2-40B4-BE49-F238E27FC236}">
                <a16:creationId xmlns:a16="http://schemas.microsoft.com/office/drawing/2014/main" id="{F80FC7B6-883F-0F45-8F1A-BD36F657421A}"/>
              </a:ext>
            </a:extLst>
          </p:cNvPr>
          <p:cNvSpPr txBox="1">
            <a:spLocks noChangeArrowheads="1"/>
          </p:cNvSpPr>
          <p:nvPr/>
        </p:nvSpPr>
        <p:spPr bwMode="auto">
          <a:xfrm>
            <a:off x="914400" y="2060848"/>
            <a:ext cx="7315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Il soggetto giuridico è il titolare dei diritti e degli obblighi derivanti dallo svolgimento dell’attività aziendale.</a:t>
            </a:r>
          </a:p>
        </p:txBody>
      </p:sp>
      <p:sp>
        <p:nvSpPr>
          <p:cNvPr id="55300" name="Text Box 5">
            <a:extLst>
              <a:ext uri="{FF2B5EF4-FFF2-40B4-BE49-F238E27FC236}">
                <a16:creationId xmlns:a16="http://schemas.microsoft.com/office/drawing/2014/main" id="{B58C7926-E59D-2F43-8F14-70383C439B28}"/>
              </a:ext>
            </a:extLst>
          </p:cNvPr>
          <p:cNvSpPr txBox="1">
            <a:spLocks noChangeArrowheads="1"/>
          </p:cNvSpPr>
          <p:nvPr/>
        </p:nvSpPr>
        <p:spPr bwMode="auto">
          <a:xfrm>
            <a:off x="914400" y="3717032"/>
            <a:ext cx="731520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Può essere soggetto giuridico qualsiasi entità, sia essa persona fisica o persona giuridica, cui l’ordinamento riconosce la possibilità di essere soggetto di diritto.</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66C1B185-5F0B-2345-B945-830D722AD2B7}"/>
              </a:ext>
            </a:extLst>
          </p:cNvPr>
          <p:cNvSpPr/>
          <p:nvPr/>
        </p:nvSpPr>
        <p:spPr>
          <a:xfrm>
            <a:off x="0" y="0"/>
            <a:ext cx="1071563"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1400">
                <a:solidFill>
                  <a:schemeClr val="tx1"/>
                </a:solidFill>
                <a:latin typeface="Book Antiqua" panose="02040602050305030304" pitchFamily="18" charset="0"/>
                <a:ea typeface="MS PGothic" panose="020B0600070205080204" pitchFamily="34" charset="-128"/>
              </a:defRPr>
            </a:lvl1pPr>
            <a:lvl2pPr marL="742950" indent="-285750" eaLnBrk="0" hangingPunct="0">
              <a:defRPr sz="1400">
                <a:solidFill>
                  <a:schemeClr val="tx1"/>
                </a:solidFill>
                <a:latin typeface="Book Antiqua" panose="02040602050305030304" pitchFamily="18" charset="0"/>
                <a:ea typeface="MS PGothic" panose="020B0600070205080204" pitchFamily="34" charset="-128"/>
              </a:defRPr>
            </a:lvl2pPr>
            <a:lvl3pPr marL="1143000" indent="-228600" eaLnBrk="0" hangingPunct="0">
              <a:defRPr sz="1400">
                <a:solidFill>
                  <a:schemeClr val="tx1"/>
                </a:solidFill>
                <a:latin typeface="Book Antiqua" panose="02040602050305030304" pitchFamily="18" charset="0"/>
                <a:ea typeface="MS PGothic" panose="020B0600070205080204" pitchFamily="34" charset="-128"/>
              </a:defRPr>
            </a:lvl3pPr>
            <a:lvl4pPr marL="1600200" indent="-228600" eaLnBrk="0" hangingPunct="0">
              <a:defRPr sz="1400">
                <a:solidFill>
                  <a:schemeClr val="tx1"/>
                </a:solidFill>
                <a:latin typeface="Book Antiqua" panose="02040602050305030304" pitchFamily="18" charset="0"/>
                <a:ea typeface="MS PGothic" panose="020B0600070205080204" pitchFamily="34" charset="-128"/>
              </a:defRPr>
            </a:lvl4pPr>
            <a:lvl5pPr marL="2057400" indent="-228600" eaLnBrk="0" hangingPunct="0">
              <a:defRPr sz="1400">
                <a:solidFill>
                  <a:schemeClr val="tx1"/>
                </a:solidFill>
                <a:latin typeface="Book Antiqua" panose="02040602050305030304" pitchFamily="18" charset="0"/>
                <a:ea typeface="MS PGothic" panose="020B0600070205080204" pitchFamily="34" charset="-128"/>
              </a:defRPr>
            </a:lvl5pPr>
            <a:lvl6pPr marL="2514600" indent="-228600" eaLnBrk="0" fontAlgn="base" hangingPunct="0">
              <a:spcBef>
                <a:spcPct val="0"/>
              </a:spcBef>
              <a:spcAft>
                <a:spcPct val="0"/>
              </a:spcAft>
              <a:defRPr sz="1400">
                <a:solidFill>
                  <a:schemeClr val="tx1"/>
                </a:solidFill>
                <a:latin typeface="Book Antiqua" panose="02040602050305030304" pitchFamily="18" charset="0"/>
                <a:ea typeface="MS PGothic" panose="020B0600070205080204" pitchFamily="34" charset="-128"/>
              </a:defRPr>
            </a:lvl6pPr>
            <a:lvl7pPr marL="2971800" indent="-228600" eaLnBrk="0" fontAlgn="base" hangingPunct="0">
              <a:spcBef>
                <a:spcPct val="0"/>
              </a:spcBef>
              <a:spcAft>
                <a:spcPct val="0"/>
              </a:spcAft>
              <a:defRPr sz="1400">
                <a:solidFill>
                  <a:schemeClr val="tx1"/>
                </a:solidFill>
                <a:latin typeface="Book Antiqua" panose="02040602050305030304" pitchFamily="18" charset="0"/>
                <a:ea typeface="MS PGothic" panose="020B0600070205080204" pitchFamily="34" charset="-128"/>
              </a:defRPr>
            </a:lvl7pPr>
            <a:lvl8pPr marL="3429000" indent="-228600" eaLnBrk="0" fontAlgn="base" hangingPunct="0">
              <a:spcBef>
                <a:spcPct val="0"/>
              </a:spcBef>
              <a:spcAft>
                <a:spcPct val="0"/>
              </a:spcAft>
              <a:defRPr sz="1400">
                <a:solidFill>
                  <a:schemeClr val="tx1"/>
                </a:solidFill>
                <a:latin typeface="Book Antiqua" panose="02040602050305030304" pitchFamily="18" charset="0"/>
                <a:ea typeface="MS PGothic" panose="020B0600070205080204" pitchFamily="34" charset="-128"/>
              </a:defRPr>
            </a:lvl8pPr>
            <a:lvl9pPr marL="3886200" indent="-228600" eaLnBrk="0" fontAlgn="base" hangingPunct="0">
              <a:spcBef>
                <a:spcPct val="0"/>
              </a:spcBef>
              <a:spcAft>
                <a:spcPct val="0"/>
              </a:spcAft>
              <a:defRPr sz="1400">
                <a:solidFill>
                  <a:schemeClr val="tx1"/>
                </a:solidFill>
                <a:latin typeface="Book Antiqua" panose="02040602050305030304" pitchFamily="18" charset="0"/>
                <a:ea typeface="MS PGothic" panose="020B0600070205080204" pitchFamily="34" charset="-128"/>
              </a:defRPr>
            </a:lvl9pPr>
          </a:lstStyle>
          <a:p>
            <a:pPr algn="ctr" eaLnBrk="1" hangingPunct="1">
              <a:defRPr/>
            </a:pPr>
            <a:r>
              <a:rPr lang="it-IT" dirty="0"/>
              <a:t>Forme d</a:t>
            </a:r>
            <a:r>
              <a:rPr lang="ja-JP" altLang="it-IT" dirty="0"/>
              <a:t>’</a:t>
            </a:r>
            <a:r>
              <a:rPr lang="it-IT" altLang="ja-JP" dirty="0"/>
              <a:t>impresa</a:t>
            </a:r>
            <a:endParaRPr lang="it-IT" dirty="0"/>
          </a:p>
        </p:txBody>
      </p:sp>
      <p:sp>
        <p:nvSpPr>
          <p:cNvPr id="56323" name="AutoShape 3">
            <a:extLst>
              <a:ext uri="{FF2B5EF4-FFF2-40B4-BE49-F238E27FC236}">
                <a16:creationId xmlns:a16="http://schemas.microsoft.com/office/drawing/2014/main" id="{E9688D70-4784-584D-85E6-14AB4AA56766}"/>
              </a:ext>
            </a:extLst>
          </p:cNvPr>
          <p:cNvSpPr>
            <a:spLocks/>
          </p:cNvSpPr>
          <p:nvPr/>
        </p:nvSpPr>
        <p:spPr bwMode="auto">
          <a:xfrm>
            <a:off x="1000125" y="0"/>
            <a:ext cx="428625" cy="6715125"/>
          </a:xfrm>
          <a:prstGeom prst="leftBrace">
            <a:avLst>
              <a:gd name="adj1" fmla="val 80582"/>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ea typeface="ＭＳ Ｐゴシック" panose="020B0600070205080204" pitchFamily="34" charset="-128"/>
            </a:endParaRPr>
          </a:p>
        </p:txBody>
      </p:sp>
      <p:graphicFrame>
        <p:nvGraphicFramePr>
          <p:cNvPr id="4" name="Diagramma 3">
            <a:extLst>
              <a:ext uri="{FF2B5EF4-FFF2-40B4-BE49-F238E27FC236}">
                <a16:creationId xmlns:a16="http://schemas.microsoft.com/office/drawing/2014/main" id="{7ABAA5CD-B9CB-3D45-BB4A-41A2A48EDBC1}"/>
              </a:ext>
            </a:extLst>
          </p:cNvPr>
          <p:cNvGraphicFramePr/>
          <p:nvPr/>
        </p:nvGraphicFramePr>
        <p:xfrm>
          <a:off x="1285852" y="142852"/>
          <a:ext cx="7715304" cy="3143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ma 4">
            <a:extLst>
              <a:ext uri="{FF2B5EF4-FFF2-40B4-BE49-F238E27FC236}">
                <a16:creationId xmlns:a16="http://schemas.microsoft.com/office/drawing/2014/main" id="{F5C45714-C36E-6E4F-9274-D2F216F9E15E}"/>
              </a:ext>
            </a:extLst>
          </p:cNvPr>
          <p:cNvGraphicFramePr/>
          <p:nvPr/>
        </p:nvGraphicFramePr>
        <p:xfrm>
          <a:off x="1285852" y="2786058"/>
          <a:ext cx="7643866" cy="392906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 name="Segnaposto numero diapositiva 2">
            <a:extLst>
              <a:ext uri="{FF2B5EF4-FFF2-40B4-BE49-F238E27FC236}">
                <a16:creationId xmlns:a16="http://schemas.microsoft.com/office/drawing/2014/main" id="{E88B4A8E-1C18-2849-8249-E41768C753B3}"/>
              </a:ext>
            </a:extLst>
          </p:cNvPr>
          <p:cNvSpPr txBox="1">
            <a:spLocks noGrp="1"/>
          </p:cNvSpPr>
          <p:nvPr/>
        </p:nvSpPr>
        <p:spPr>
          <a:xfrm>
            <a:off x="8928100" y="6524625"/>
            <a:ext cx="215900" cy="144463"/>
          </a:xfrm>
          <a:prstGeom prst="rect">
            <a:avLst/>
          </a:prstGeom>
          <a:noFill/>
        </p:spPr>
        <p:txBody>
          <a:bodyPr anchor="ctr"/>
          <a:lstStyle/>
          <a:p>
            <a:pPr algn="r" eaLnBrk="1" fontAlgn="auto" hangingPunct="1">
              <a:spcBef>
                <a:spcPts val="0"/>
              </a:spcBef>
              <a:spcAft>
                <a:spcPts val="0"/>
              </a:spcAft>
              <a:defRPr/>
            </a:pPr>
            <a:endParaRPr lang="it-IT" sz="1200" dirty="0">
              <a:solidFill>
                <a:schemeClr val="tx1">
                  <a:tint val="75000"/>
                </a:schemeClr>
              </a:solidFill>
              <a:latin typeface="+mn-lt"/>
            </a:endParaRPr>
          </a:p>
        </p:txBody>
      </p:sp>
      <p:sp>
        <p:nvSpPr>
          <p:cNvPr id="56327" name="Segnaposto numero diapositiva 7">
            <a:extLst>
              <a:ext uri="{FF2B5EF4-FFF2-40B4-BE49-F238E27FC236}">
                <a16:creationId xmlns:a16="http://schemas.microsoft.com/office/drawing/2014/main" id="{9BD23C6A-9985-764F-847F-98F3E76A0DC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99F75B7-E70D-5344-AD87-7A256DCF3396}" type="slidenum">
              <a:rPr lang="it-IT" altLang="en-US" sz="1200" smtClean="0">
                <a:solidFill>
                  <a:srgbClr val="898989"/>
                </a:solidFill>
                <a:ea typeface="ＭＳ Ｐゴシック" panose="020B0600070205080204" pitchFamily="34" charset="-128"/>
              </a:rPr>
              <a:pPr>
                <a:spcBef>
                  <a:spcPct val="0"/>
                </a:spcBef>
                <a:buFontTx/>
                <a:buNone/>
              </a:pPr>
              <a:t>42</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4D32BAA2-418A-2148-A6DC-58F292C04137}"/>
              </a:ext>
            </a:extLst>
          </p:cNvPr>
          <p:cNvSpPr>
            <a:spLocks noGrp="1"/>
          </p:cNvSpPr>
          <p:nvPr>
            <p:ph type="title"/>
          </p:nvPr>
        </p:nvSpPr>
        <p:spPr/>
        <p:txBody>
          <a:bodyPr/>
          <a:lstStyle/>
          <a:p>
            <a:pPr eaLnBrk="1" hangingPunct="1"/>
            <a:r>
              <a:rPr lang="it-IT" altLang="it-IT" b="1">
                <a:latin typeface="Book Antiqua" panose="02040602050305030304" pitchFamily="18" charset="0"/>
              </a:rPr>
              <a:t>Soggetto economico</a:t>
            </a:r>
          </a:p>
        </p:txBody>
      </p:sp>
      <p:sp>
        <p:nvSpPr>
          <p:cNvPr id="57347" name="Text Box 3">
            <a:extLst>
              <a:ext uri="{FF2B5EF4-FFF2-40B4-BE49-F238E27FC236}">
                <a16:creationId xmlns:a16="http://schemas.microsoft.com/office/drawing/2014/main" id="{45B9ECB3-7DA6-1F45-A73C-7F5D8ABAD95D}"/>
              </a:ext>
            </a:extLst>
          </p:cNvPr>
          <p:cNvSpPr txBox="1">
            <a:spLocks noChangeArrowheads="1"/>
          </p:cNvSpPr>
          <p:nvPr/>
        </p:nvSpPr>
        <p:spPr bwMode="auto">
          <a:xfrm>
            <a:off x="832082" y="2217847"/>
            <a:ext cx="76962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it-IT" sz="2400" dirty="0">
                <a:latin typeface="Book Antiqua" panose="02040602050305030304" pitchFamily="18" charset="0"/>
              </a:rPr>
              <a:t>Il soggetto economico è quella persona o gruppo di persone cui spetta il supremo potere volitivo nell’azienda.</a:t>
            </a:r>
          </a:p>
        </p:txBody>
      </p:sp>
      <p:sp>
        <p:nvSpPr>
          <p:cNvPr id="57348" name="Text Box 4">
            <a:extLst>
              <a:ext uri="{FF2B5EF4-FFF2-40B4-BE49-F238E27FC236}">
                <a16:creationId xmlns:a16="http://schemas.microsoft.com/office/drawing/2014/main" id="{4E469BF0-1154-4046-851A-BBB72B8ABE1E}"/>
              </a:ext>
            </a:extLst>
          </p:cNvPr>
          <p:cNvSpPr txBox="1">
            <a:spLocks noChangeArrowheads="1"/>
          </p:cNvSpPr>
          <p:nvPr/>
        </p:nvSpPr>
        <p:spPr bwMode="auto">
          <a:xfrm>
            <a:off x="832082" y="4077072"/>
            <a:ext cx="79248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it-IT" sz="2400" dirty="0">
                <a:latin typeface="Book Antiqua" panose="02040602050305030304" pitchFamily="18" charset="0"/>
              </a:rPr>
              <a:t>Il soggetto economico, a differenza del soggetto giuridico, è </a:t>
            </a:r>
            <a:r>
              <a:rPr lang="it-IT" altLang="it-IT" sz="2400" b="1" dirty="0">
                <a:latin typeface="Book Antiqua" panose="02040602050305030304" pitchFamily="18" charset="0"/>
              </a:rPr>
              <a:t>sempre </a:t>
            </a:r>
            <a:r>
              <a:rPr lang="it-IT" altLang="it-IT" sz="2400" dirty="0">
                <a:latin typeface="Book Antiqua" panose="02040602050305030304" pitchFamily="18" charset="0"/>
              </a:rPr>
              <a:t>riconducibile ad una o più persone fisiche.</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91A471C4-754E-9640-A34C-19C11252E527}"/>
              </a:ext>
            </a:extLst>
          </p:cNvPr>
          <p:cNvSpPr>
            <a:spLocks noGrp="1"/>
          </p:cNvSpPr>
          <p:nvPr>
            <p:ph type="title"/>
          </p:nvPr>
        </p:nvSpPr>
        <p:spPr/>
        <p:txBody>
          <a:bodyPr/>
          <a:lstStyle/>
          <a:p>
            <a:pPr eaLnBrk="1" hangingPunct="1"/>
            <a:r>
              <a:rPr lang="it-IT" altLang="it-IT" b="1" dirty="0">
                <a:latin typeface="Book Antiqua" panose="02040602050305030304" pitchFamily="18" charset="0"/>
              </a:rPr>
              <a:t>Soggetto economico: nozione di </a:t>
            </a:r>
            <a:r>
              <a:rPr lang="it-IT" altLang="it-IT" b="1" dirty="0" err="1">
                <a:latin typeface="Book Antiqua" panose="02040602050305030304" pitchFamily="18" charset="0"/>
              </a:rPr>
              <a:t>governance</a:t>
            </a:r>
            <a:endParaRPr lang="it-IT" altLang="it-IT" b="1" dirty="0">
              <a:latin typeface="Book Antiqua" panose="02040602050305030304" pitchFamily="18" charset="0"/>
            </a:endParaRPr>
          </a:p>
        </p:txBody>
      </p:sp>
      <p:sp>
        <p:nvSpPr>
          <p:cNvPr id="58371" name="Text Box 3">
            <a:extLst>
              <a:ext uri="{FF2B5EF4-FFF2-40B4-BE49-F238E27FC236}">
                <a16:creationId xmlns:a16="http://schemas.microsoft.com/office/drawing/2014/main" id="{9D12C52E-B886-B644-8BC7-34D05423CBDE}"/>
              </a:ext>
            </a:extLst>
          </p:cNvPr>
          <p:cNvSpPr txBox="1">
            <a:spLocks noChangeArrowheads="1"/>
          </p:cNvSpPr>
          <p:nvPr/>
        </p:nvSpPr>
        <p:spPr bwMode="auto">
          <a:xfrm>
            <a:off x="647700" y="2828835"/>
            <a:ext cx="594052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Con il termine </a:t>
            </a:r>
            <a:r>
              <a:rPr lang="it-IT" altLang="it-IT" sz="2400" dirty="0" err="1">
                <a:latin typeface="Book Antiqua" panose="02040602050305030304" pitchFamily="18" charset="0"/>
              </a:rPr>
              <a:t>governance</a:t>
            </a:r>
            <a:r>
              <a:rPr lang="it-IT" altLang="it-IT" sz="2400" dirty="0">
                <a:latin typeface="Book Antiqua" panose="02040602050305030304" pitchFamily="18" charset="0"/>
              </a:rPr>
              <a:t> viene indicato l’insieme dei principi e dei meccanismi che regolano l’esercizio del potere all’interno dell’impresa.</a:t>
            </a:r>
          </a:p>
        </p:txBody>
      </p:sp>
      <p:pic>
        <p:nvPicPr>
          <p:cNvPr id="3" name="Immagine 2" descr="Uomo d'affari che comunica">
            <a:extLst>
              <a:ext uri="{FF2B5EF4-FFF2-40B4-BE49-F238E27FC236}">
                <a16:creationId xmlns:a16="http://schemas.microsoft.com/office/drawing/2014/main" id="{CF03EFAD-223D-0542-9664-2BC4498EDF35}"/>
              </a:ext>
            </a:extLst>
          </p:cNvPr>
          <p:cNvPicPr>
            <a:picLocks noChangeAspect="1"/>
          </p:cNvPicPr>
          <p:nvPr/>
        </p:nvPicPr>
        <p:blipFill>
          <a:blip r:embed="rId2">
            <a:biLevel thresh="75000"/>
            <a:extLst>
              <a:ext uri="{28A0092B-C50C-407E-A947-70E740481C1C}">
                <a14:useLocalDpi xmlns:a14="http://schemas.microsoft.com/office/drawing/2010/main" val="0"/>
              </a:ext>
            </a:extLst>
          </a:blip>
          <a:stretch>
            <a:fillRect/>
          </a:stretch>
        </p:blipFill>
        <p:spPr>
          <a:xfrm>
            <a:off x="7384485" y="2420888"/>
            <a:ext cx="1111815" cy="3212976"/>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Oval 3">
            <a:extLst>
              <a:ext uri="{FF2B5EF4-FFF2-40B4-BE49-F238E27FC236}">
                <a16:creationId xmlns:a16="http://schemas.microsoft.com/office/drawing/2014/main" id="{CD48715F-1B80-8742-B7DE-784D28298717}"/>
              </a:ext>
            </a:extLst>
          </p:cNvPr>
          <p:cNvSpPr>
            <a:spLocks noChangeArrowheads="1"/>
          </p:cNvSpPr>
          <p:nvPr/>
        </p:nvSpPr>
        <p:spPr bwMode="auto">
          <a:xfrm>
            <a:off x="1935950" y="571578"/>
            <a:ext cx="5486400" cy="198120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it-IT" altLang="it-IT" sz="2400">
              <a:latin typeface="Times New Roman" panose="02020603050405020304" pitchFamily="18" charset="0"/>
            </a:endParaRPr>
          </a:p>
        </p:txBody>
      </p:sp>
      <p:sp>
        <p:nvSpPr>
          <p:cNvPr id="59395" name="Text Box 5">
            <a:extLst>
              <a:ext uri="{FF2B5EF4-FFF2-40B4-BE49-F238E27FC236}">
                <a16:creationId xmlns:a16="http://schemas.microsoft.com/office/drawing/2014/main" id="{7054F40D-FCB9-CF4D-A85E-814603811DB6}"/>
              </a:ext>
            </a:extLst>
          </p:cNvPr>
          <p:cNvSpPr txBox="1">
            <a:spLocks noChangeArrowheads="1"/>
          </p:cNvSpPr>
          <p:nvPr/>
        </p:nvSpPr>
        <p:spPr bwMode="auto">
          <a:xfrm>
            <a:off x="3124200" y="1143000"/>
            <a:ext cx="35814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it-IT" altLang="it-IT" sz="2000" b="1" dirty="0">
                <a:solidFill>
                  <a:schemeClr val="bg1"/>
                </a:solidFill>
                <a:latin typeface="Book Antiqua" panose="02040602050305030304" pitchFamily="18" charset="0"/>
              </a:rPr>
              <a:t>ELEMENTI CHE QUALIFICANO I MODELLI DI GOVERNANCE</a:t>
            </a:r>
          </a:p>
        </p:txBody>
      </p:sp>
      <p:sp>
        <p:nvSpPr>
          <p:cNvPr id="59398" name="Text Box 8">
            <a:extLst>
              <a:ext uri="{FF2B5EF4-FFF2-40B4-BE49-F238E27FC236}">
                <a16:creationId xmlns:a16="http://schemas.microsoft.com/office/drawing/2014/main" id="{EA90E2C2-F776-364B-A046-B27943DA003D}"/>
              </a:ext>
            </a:extLst>
          </p:cNvPr>
          <p:cNvSpPr txBox="1">
            <a:spLocks noChangeArrowheads="1"/>
          </p:cNvSpPr>
          <p:nvPr/>
        </p:nvSpPr>
        <p:spPr bwMode="auto">
          <a:xfrm>
            <a:off x="457200" y="4876800"/>
            <a:ext cx="35814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it-IT" altLang="it-IT" sz="2400" dirty="0">
                <a:latin typeface="Book Antiqua" panose="02040602050305030304" pitchFamily="18" charset="0"/>
              </a:rPr>
              <a:t>Composizione delle compagine proprietaria</a:t>
            </a:r>
          </a:p>
        </p:txBody>
      </p:sp>
      <p:sp>
        <p:nvSpPr>
          <p:cNvPr id="59399" name="Text Box 9">
            <a:extLst>
              <a:ext uri="{FF2B5EF4-FFF2-40B4-BE49-F238E27FC236}">
                <a16:creationId xmlns:a16="http://schemas.microsoft.com/office/drawing/2014/main" id="{9736AD4A-3883-1B43-A310-684865E24B60}"/>
              </a:ext>
            </a:extLst>
          </p:cNvPr>
          <p:cNvSpPr txBox="1">
            <a:spLocks noChangeArrowheads="1"/>
          </p:cNvSpPr>
          <p:nvPr/>
        </p:nvSpPr>
        <p:spPr bwMode="auto">
          <a:xfrm>
            <a:off x="5207496" y="4876799"/>
            <a:ext cx="347930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it-IT" altLang="it-IT" sz="2400" dirty="0">
                <a:latin typeface="Book Antiqua" panose="02040602050305030304" pitchFamily="18" charset="0"/>
              </a:rPr>
              <a:t>Stabilità della compagine proprietaria</a:t>
            </a:r>
          </a:p>
        </p:txBody>
      </p:sp>
      <p:cxnSp>
        <p:nvCxnSpPr>
          <p:cNvPr id="3" name="Connettore 2 2">
            <a:extLst>
              <a:ext uri="{FF2B5EF4-FFF2-40B4-BE49-F238E27FC236}">
                <a16:creationId xmlns:a16="http://schemas.microsoft.com/office/drawing/2014/main" id="{6B2BCF6F-684B-654C-8408-5AE06D64C5CC}"/>
              </a:ext>
            </a:extLst>
          </p:cNvPr>
          <p:cNvCxnSpPr>
            <a:stCxn id="59394" idx="4"/>
            <a:endCxn id="59398" idx="0"/>
          </p:cNvCxnSpPr>
          <p:nvPr/>
        </p:nvCxnSpPr>
        <p:spPr>
          <a:xfrm flipH="1">
            <a:off x="2247900" y="2552778"/>
            <a:ext cx="2431250" cy="2324022"/>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cxnSp>
        <p:nvCxnSpPr>
          <p:cNvPr id="5" name="Connettore 2 4">
            <a:extLst>
              <a:ext uri="{FF2B5EF4-FFF2-40B4-BE49-F238E27FC236}">
                <a16:creationId xmlns:a16="http://schemas.microsoft.com/office/drawing/2014/main" id="{44512B9E-EF40-F541-A4FC-D3882EAD234F}"/>
              </a:ext>
            </a:extLst>
          </p:cNvPr>
          <p:cNvCxnSpPr>
            <a:stCxn id="59394" idx="4"/>
            <a:endCxn id="59399" idx="0"/>
          </p:cNvCxnSpPr>
          <p:nvPr/>
        </p:nvCxnSpPr>
        <p:spPr>
          <a:xfrm>
            <a:off x="4679150" y="2552778"/>
            <a:ext cx="2267998" cy="2324021"/>
          </a:xfrm>
          <a:prstGeom prst="straightConnector1">
            <a:avLst/>
          </a:prstGeom>
          <a:ln w="28575">
            <a:tailEnd type="triangle"/>
          </a:ln>
        </p:spPr>
        <p:style>
          <a:lnRef idx="1">
            <a:schemeClr val="accent2"/>
          </a:lnRef>
          <a:fillRef idx="0">
            <a:schemeClr val="accent2"/>
          </a:fillRef>
          <a:effectRef idx="0">
            <a:schemeClr val="accent2"/>
          </a:effectRef>
          <a:fontRef idx="minor">
            <a:schemeClr val="tx1"/>
          </a:fontRef>
        </p:style>
      </p:cxn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7">
            <a:extLst>
              <a:ext uri="{FF2B5EF4-FFF2-40B4-BE49-F238E27FC236}">
                <a16:creationId xmlns:a16="http://schemas.microsoft.com/office/drawing/2014/main" id="{C75BF733-CF5A-9F4E-A98D-E80FD98AB6D1}"/>
              </a:ext>
            </a:extLst>
          </p:cNvPr>
          <p:cNvSpPr>
            <a:spLocks noChangeArrowheads="1"/>
          </p:cNvSpPr>
          <p:nvPr/>
        </p:nvSpPr>
        <p:spPr bwMode="auto">
          <a:xfrm>
            <a:off x="5136538" y="4638422"/>
            <a:ext cx="3733800" cy="83820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it-IT" altLang="it-IT" sz="2400">
              <a:latin typeface="Times New Roman" panose="02020603050405020304" pitchFamily="18" charset="0"/>
            </a:endParaRPr>
          </a:p>
        </p:txBody>
      </p:sp>
      <p:sp>
        <p:nvSpPr>
          <p:cNvPr id="60418" name="Oval 3">
            <a:extLst>
              <a:ext uri="{FF2B5EF4-FFF2-40B4-BE49-F238E27FC236}">
                <a16:creationId xmlns:a16="http://schemas.microsoft.com/office/drawing/2014/main" id="{D40B535A-1ED0-9C41-9E78-5D806B8EA776}"/>
              </a:ext>
            </a:extLst>
          </p:cNvPr>
          <p:cNvSpPr>
            <a:spLocks noChangeArrowheads="1"/>
          </p:cNvSpPr>
          <p:nvPr/>
        </p:nvSpPr>
        <p:spPr bwMode="auto">
          <a:xfrm>
            <a:off x="1295400" y="409322"/>
            <a:ext cx="7162800" cy="144780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it-IT" altLang="it-IT" sz="2400">
              <a:latin typeface="Times New Roman" panose="02020603050405020304" pitchFamily="18" charset="0"/>
            </a:endParaRPr>
          </a:p>
        </p:txBody>
      </p:sp>
      <p:sp>
        <p:nvSpPr>
          <p:cNvPr id="60419" name="Text Box 4">
            <a:extLst>
              <a:ext uri="{FF2B5EF4-FFF2-40B4-BE49-F238E27FC236}">
                <a16:creationId xmlns:a16="http://schemas.microsoft.com/office/drawing/2014/main" id="{17793DF6-1C54-C047-BEA3-AF9120A2D9ED}"/>
              </a:ext>
            </a:extLst>
          </p:cNvPr>
          <p:cNvSpPr txBox="1">
            <a:spLocks noChangeArrowheads="1"/>
          </p:cNvSpPr>
          <p:nvPr/>
        </p:nvSpPr>
        <p:spPr bwMode="auto">
          <a:xfrm>
            <a:off x="2209800" y="904622"/>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it-IT" altLang="it-IT" sz="2400" b="1" dirty="0">
                <a:solidFill>
                  <a:schemeClr val="bg1"/>
                </a:solidFill>
                <a:latin typeface="Book Antiqua" panose="02040602050305030304" pitchFamily="18" charset="0"/>
              </a:rPr>
              <a:t>MODELLI D’IMPRESA</a:t>
            </a:r>
          </a:p>
        </p:txBody>
      </p:sp>
      <p:sp>
        <p:nvSpPr>
          <p:cNvPr id="60422" name="Oval 7">
            <a:extLst>
              <a:ext uri="{FF2B5EF4-FFF2-40B4-BE49-F238E27FC236}">
                <a16:creationId xmlns:a16="http://schemas.microsoft.com/office/drawing/2014/main" id="{855BC7AD-AC25-1141-98FE-BCE8A629CF4D}"/>
              </a:ext>
            </a:extLst>
          </p:cNvPr>
          <p:cNvSpPr>
            <a:spLocks noChangeArrowheads="1"/>
          </p:cNvSpPr>
          <p:nvPr/>
        </p:nvSpPr>
        <p:spPr bwMode="auto">
          <a:xfrm>
            <a:off x="539552" y="4638422"/>
            <a:ext cx="3733800" cy="838200"/>
          </a:xfrm>
          <a:prstGeom prst="ellipse">
            <a:avLst/>
          </a:prstGeom>
          <a:solidFill>
            <a:schemeClr val="accent1"/>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it-IT" altLang="it-IT" sz="2400">
              <a:latin typeface="Times New Roman" panose="02020603050405020304" pitchFamily="18" charset="0"/>
            </a:endParaRPr>
          </a:p>
        </p:txBody>
      </p:sp>
      <p:sp>
        <p:nvSpPr>
          <p:cNvPr id="60424" name="Text Box 9">
            <a:extLst>
              <a:ext uri="{FF2B5EF4-FFF2-40B4-BE49-F238E27FC236}">
                <a16:creationId xmlns:a16="http://schemas.microsoft.com/office/drawing/2014/main" id="{AA053CCE-5CF4-AB49-92C9-3C8A718A011A}"/>
              </a:ext>
            </a:extLst>
          </p:cNvPr>
          <p:cNvSpPr txBox="1">
            <a:spLocks noChangeArrowheads="1"/>
          </p:cNvSpPr>
          <p:nvPr/>
        </p:nvSpPr>
        <p:spPr bwMode="auto">
          <a:xfrm>
            <a:off x="1111052" y="4863284"/>
            <a:ext cx="2590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it-IT" altLang="it-IT" sz="2000" b="1" dirty="0">
                <a:solidFill>
                  <a:schemeClr val="bg1"/>
                </a:solidFill>
                <a:latin typeface="Book Antiqua" panose="02040602050305030304" pitchFamily="18" charset="0"/>
              </a:rPr>
              <a:t>Impresa padronale</a:t>
            </a:r>
          </a:p>
        </p:txBody>
      </p:sp>
      <p:sp>
        <p:nvSpPr>
          <p:cNvPr id="60425" name="Text Box 10">
            <a:extLst>
              <a:ext uri="{FF2B5EF4-FFF2-40B4-BE49-F238E27FC236}">
                <a16:creationId xmlns:a16="http://schemas.microsoft.com/office/drawing/2014/main" id="{D2B3EA7E-B3F1-434F-A473-52DA72B3B024}"/>
              </a:ext>
            </a:extLst>
          </p:cNvPr>
          <p:cNvSpPr txBox="1">
            <a:spLocks noChangeArrowheads="1"/>
          </p:cNvSpPr>
          <p:nvPr/>
        </p:nvSpPr>
        <p:spPr bwMode="auto">
          <a:xfrm>
            <a:off x="5517538" y="4858659"/>
            <a:ext cx="2971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it-IT" altLang="it-IT" sz="1800" b="1" dirty="0">
                <a:solidFill>
                  <a:schemeClr val="bg1"/>
                </a:solidFill>
                <a:latin typeface="Book Antiqua" panose="02040602050305030304" pitchFamily="18" charset="0"/>
              </a:rPr>
              <a:t>Impresa manageriale</a:t>
            </a:r>
          </a:p>
        </p:txBody>
      </p:sp>
      <p:cxnSp>
        <p:nvCxnSpPr>
          <p:cNvPr id="3" name="Connettore 2 2">
            <a:extLst>
              <a:ext uri="{FF2B5EF4-FFF2-40B4-BE49-F238E27FC236}">
                <a16:creationId xmlns:a16="http://schemas.microsoft.com/office/drawing/2014/main" id="{06BE2A05-3552-B54A-AE36-123846D6F920}"/>
              </a:ext>
            </a:extLst>
          </p:cNvPr>
          <p:cNvCxnSpPr>
            <a:stCxn id="60418" idx="4"/>
            <a:endCxn id="60422" idx="0"/>
          </p:cNvCxnSpPr>
          <p:nvPr/>
        </p:nvCxnSpPr>
        <p:spPr>
          <a:xfrm flipH="1">
            <a:off x="2406452" y="1857122"/>
            <a:ext cx="2470348" cy="278130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5" name="Connettore 2 4">
            <a:extLst>
              <a:ext uri="{FF2B5EF4-FFF2-40B4-BE49-F238E27FC236}">
                <a16:creationId xmlns:a16="http://schemas.microsoft.com/office/drawing/2014/main" id="{0F0BB496-A75F-5A42-A11F-7480E43FCECA}"/>
              </a:ext>
            </a:extLst>
          </p:cNvPr>
          <p:cNvCxnSpPr>
            <a:cxnSpLocks/>
            <a:stCxn id="60418" idx="4"/>
            <a:endCxn id="15" idx="0"/>
          </p:cNvCxnSpPr>
          <p:nvPr/>
        </p:nvCxnSpPr>
        <p:spPr>
          <a:xfrm>
            <a:off x="4876800" y="1857122"/>
            <a:ext cx="2126638" cy="278130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6752E497-3034-B14F-9A47-95202E71C35D}"/>
              </a:ext>
            </a:extLst>
          </p:cNvPr>
          <p:cNvSpPr>
            <a:spLocks noGrp="1"/>
          </p:cNvSpPr>
          <p:nvPr>
            <p:ph type="title"/>
          </p:nvPr>
        </p:nvSpPr>
        <p:spPr/>
        <p:txBody>
          <a:bodyPr/>
          <a:lstStyle/>
          <a:p>
            <a:pPr eaLnBrk="1" hangingPunct="1"/>
            <a:r>
              <a:rPr lang="it-IT" altLang="it-IT" b="1" dirty="0">
                <a:latin typeface="Book Antiqua" panose="02040602050305030304" pitchFamily="18" charset="0"/>
              </a:rPr>
              <a:t>Caratteristiche dell’impresa padronale</a:t>
            </a:r>
          </a:p>
        </p:txBody>
      </p:sp>
      <p:sp>
        <p:nvSpPr>
          <p:cNvPr id="61443" name="Text Box 3">
            <a:extLst>
              <a:ext uri="{FF2B5EF4-FFF2-40B4-BE49-F238E27FC236}">
                <a16:creationId xmlns:a16="http://schemas.microsoft.com/office/drawing/2014/main" id="{7B653C5D-DE41-D542-BF5E-7B25D9256294}"/>
              </a:ext>
            </a:extLst>
          </p:cNvPr>
          <p:cNvSpPr txBox="1">
            <a:spLocks noChangeArrowheads="1"/>
          </p:cNvSpPr>
          <p:nvPr/>
        </p:nvSpPr>
        <p:spPr bwMode="auto">
          <a:xfrm>
            <a:off x="755576" y="2924944"/>
            <a:ext cx="6984776"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AutoNum type="arabicPeriod"/>
            </a:pPr>
            <a:r>
              <a:rPr lang="it-IT" altLang="it-IT" sz="2800" dirty="0">
                <a:latin typeface="Book Antiqua" panose="02040602050305030304" pitchFamily="18" charset="0"/>
              </a:rPr>
              <a:t>La proprietà è concentrata e tendenzialmente stabile</a:t>
            </a:r>
          </a:p>
          <a:p>
            <a:pPr algn="just" eaLnBrk="1" hangingPunct="1">
              <a:spcBef>
                <a:spcPct val="50000"/>
              </a:spcBef>
              <a:buFontTx/>
              <a:buAutoNum type="arabicPeriod"/>
            </a:pPr>
            <a:r>
              <a:rPr lang="it-IT" altLang="it-IT" sz="2800" dirty="0">
                <a:latin typeface="Book Antiqua" panose="02040602050305030304" pitchFamily="18" charset="0"/>
              </a:rPr>
              <a:t>È visibile la presenza dell’imprenditore.</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8454E8A9-D107-4B4F-850F-33BC5E4CCC6A}"/>
              </a:ext>
            </a:extLst>
          </p:cNvPr>
          <p:cNvSpPr>
            <a:spLocks noGrp="1"/>
          </p:cNvSpPr>
          <p:nvPr>
            <p:ph type="title"/>
          </p:nvPr>
        </p:nvSpPr>
        <p:spPr/>
        <p:txBody>
          <a:bodyPr/>
          <a:lstStyle/>
          <a:p>
            <a:pPr eaLnBrk="1" hangingPunct="1"/>
            <a:r>
              <a:rPr lang="it-IT" altLang="it-IT" b="1" dirty="0">
                <a:latin typeface="Book Antiqua" panose="02040602050305030304" pitchFamily="18" charset="0"/>
              </a:rPr>
              <a:t>Punti di forza dell’impresa padronale</a:t>
            </a:r>
          </a:p>
        </p:txBody>
      </p:sp>
      <p:sp>
        <p:nvSpPr>
          <p:cNvPr id="62467" name="Rectangle 3">
            <a:extLst>
              <a:ext uri="{FF2B5EF4-FFF2-40B4-BE49-F238E27FC236}">
                <a16:creationId xmlns:a16="http://schemas.microsoft.com/office/drawing/2014/main" id="{489EF61B-A973-E148-933E-4468FE79221D}"/>
              </a:ext>
            </a:extLst>
          </p:cNvPr>
          <p:cNvSpPr>
            <a:spLocks noGrp="1"/>
          </p:cNvSpPr>
          <p:nvPr>
            <p:ph type="body" idx="1"/>
          </p:nvPr>
        </p:nvSpPr>
        <p:spPr>
          <a:xfrm>
            <a:off x="457200" y="2060848"/>
            <a:ext cx="8229600" cy="3340968"/>
          </a:xfrm>
        </p:spPr>
        <p:txBody>
          <a:bodyPr/>
          <a:lstStyle/>
          <a:p>
            <a:pPr algn="just" eaLnBrk="1" hangingPunct="1"/>
            <a:r>
              <a:rPr lang="it-IT" altLang="it-IT" dirty="0">
                <a:latin typeface="Book Antiqua" panose="02040602050305030304" pitchFamily="18" charset="0"/>
              </a:rPr>
              <a:t>Forte componente di imprenditorialità (Intuito, intraprendenza, leadership)</a:t>
            </a:r>
          </a:p>
          <a:p>
            <a:pPr eaLnBrk="1" hangingPunct="1"/>
            <a:r>
              <a:rPr lang="it-IT" altLang="it-IT" dirty="0">
                <a:latin typeface="Book Antiqua" panose="02040602050305030304" pitchFamily="18" charset="0"/>
              </a:rPr>
              <a:t>Dedizione personale che non si limita a rapporti razionali ma coinvolge aspetti emotivi</a:t>
            </a:r>
          </a:p>
          <a:p>
            <a:pPr eaLnBrk="1" hangingPunct="1"/>
            <a:r>
              <a:rPr lang="it-IT" altLang="it-IT" dirty="0">
                <a:latin typeface="Book Antiqua" panose="02040602050305030304" pitchFamily="18" charset="0"/>
              </a:rPr>
              <a:t>Rapidità nelle decisioni</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AD83ED8F-665F-B646-BC7C-B1FFF01F885D}"/>
              </a:ext>
            </a:extLst>
          </p:cNvPr>
          <p:cNvSpPr>
            <a:spLocks noGrp="1"/>
          </p:cNvSpPr>
          <p:nvPr>
            <p:ph type="title"/>
          </p:nvPr>
        </p:nvSpPr>
        <p:spPr/>
        <p:txBody>
          <a:bodyPr/>
          <a:lstStyle/>
          <a:p>
            <a:pPr eaLnBrk="1" hangingPunct="1"/>
            <a:r>
              <a:rPr lang="it-IT" altLang="it-IT" b="1" dirty="0">
                <a:latin typeface="Book Antiqua" panose="02040602050305030304" pitchFamily="18" charset="0"/>
              </a:rPr>
              <a:t>Punti di debolezza dell’impresa padronale</a:t>
            </a:r>
          </a:p>
        </p:txBody>
      </p:sp>
      <p:sp>
        <p:nvSpPr>
          <p:cNvPr id="63491" name="Rectangle 3">
            <a:extLst>
              <a:ext uri="{FF2B5EF4-FFF2-40B4-BE49-F238E27FC236}">
                <a16:creationId xmlns:a16="http://schemas.microsoft.com/office/drawing/2014/main" id="{D8263746-AEA1-954C-B4FA-36290416C1B2}"/>
              </a:ext>
            </a:extLst>
          </p:cNvPr>
          <p:cNvSpPr>
            <a:spLocks noGrp="1"/>
          </p:cNvSpPr>
          <p:nvPr>
            <p:ph type="body" idx="1"/>
          </p:nvPr>
        </p:nvSpPr>
        <p:spPr>
          <a:xfrm>
            <a:off x="609600" y="2438400"/>
            <a:ext cx="7848600" cy="1422648"/>
          </a:xfrm>
        </p:spPr>
        <p:txBody>
          <a:bodyPr/>
          <a:lstStyle/>
          <a:p>
            <a:pPr eaLnBrk="1" hangingPunct="1"/>
            <a:r>
              <a:rPr lang="it-IT" altLang="it-IT" dirty="0">
                <a:latin typeface="Book Antiqua" panose="02040602050305030304" pitchFamily="18" charset="0"/>
              </a:rPr>
              <a:t>Debolezza finanziaria</a:t>
            </a:r>
          </a:p>
          <a:p>
            <a:pPr marL="0" indent="0" eaLnBrk="1" hangingPunct="1">
              <a:buNone/>
            </a:pPr>
            <a:endParaRPr lang="it-IT" altLang="it-IT" dirty="0">
              <a:latin typeface="Book Antiqua" panose="02040602050305030304" pitchFamily="18" charset="0"/>
            </a:endParaRPr>
          </a:p>
          <a:p>
            <a:pPr eaLnBrk="1" hangingPunct="1"/>
            <a:r>
              <a:rPr lang="it-IT" altLang="it-IT" dirty="0">
                <a:latin typeface="Book Antiqua" panose="02040602050305030304" pitchFamily="18" charset="0"/>
              </a:rPr>
              <a:t>Debolezza manageriale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703B17B5-7026-3847-9136-12F35C5A3220}"/>
              </a:ext>
            </a:extLst>
          </p:cNvPr>
          <p:cNvSpPr>
            <a:spLocks noGrp="1"/>
          </p:cNvSpPr>
          <p:nvPr>
            <p:ph type="title"/>
          </p:nvPr>
        </p:nvSpPr>
        <p:spPr/>
        <p:txBody>
          <a:bodyPr/>
          <a:lstStyle/>
          <a:p>
            <a:pPr eaLnBrk="1" hangingPunct="1"/>
            <a:r>
              <a:rPr lang="it-IT" altLang="it-IT" b="1" dirty="0">
                <a:latin typeface="Book Antiqua" panose="02040602050305030304" pitchFamily="18" charset="0"/>
              </a:rPr>
              <a:t>Le caratteristiche dell’impresa manageriale</a:t>
            </a:r>
          </a:p>
        </p:txBody>
      </p:sp>
      <p:sp>
        <p:nvSpPr>
          <p:cNvPr id="64515" name="Rectangle 3">
            <a:extLst>
              <a:ext uri="{FF2B5EF4-FFF2-40B4-BE49-F238E27FC236}">
                <a16:creationId xmlns:a16="http://schemas.microsoft.com/office/drawing/2014/main" id="{D7870876-79F5-2849-9963-03BE7981040D}"/>
              </a:ext>
            </a:extLst>
          </p:cNvPr>
          <p:cNvSpPr>
            <a:spLocks noGrp="1"/>
          </p:cNvSpPr>
          <p:nvPr>
            <p:ph type="body" idx="1"/>
          </p:nvPr>
        </p:nvSpPr>
        <p:spPr>
          <a:xfrm>
            <a:off x="457200" y="2060848"/>
            <a:ext cx="7848600" cy="4104456"/>
          </a:xfrm>
        </p:spPr>
        <p:txBody>
          <a:bodyPr/>
          <a:lstStyle/>
          <a:p>
            <a:pPr marL="0" indent="0" algn="just" eaLnBrk="1" hangingPunct="1">
              <a:lnSpc>
                <a:spcPct val="90000"/>
              </a:lnSpc>
              <a:buFontTx/>
              <a:buNone/>
            </a:pPr>
            <a:r>
              <a:rPr lang="it-IT" altLang="it-IT" sz="2800" dirty="0">
                <a:latin typeface="Book Antiqua" panose="02040602050305030304" pitchFamily="18" charset="0"/>
              </a:rPr>
              <a:t>Nell’impresa manageriale l’individuazione del soggetto economico è meno chiara rispetto al caso dell’impresa padronale.</a:t>
            </a:r>
          </a:p>
          <a:p>
            <a:pPr marL="0" indent="0" algn="just" eaLnBrk="1" hangingPunct="1">
              <a:lnSpc>
                <a:spcPct val="90000"/>
              </a:lnSpc>
              <a:buFontTx/>
              <a:buNone/>
            </a:pPr>
            <a:endParaRPr lang="it-IT" altLang="it-IT" sz="2800" dirty="0">
              <a:latin typeface="Book Antiqua" panose="02040602050305030304" pitchFamily="18" charset="0"/>
            </a:endParaRPr>
          </a:p>
          <a:p>
            <a:pPr marL="0" indent="0" algn="just" eaLnBrk="1" hangingPunct="1">
              <a:lnSpc>
                <a:spcPct val="90000"/>
              </a:lnSpc>
              <a:buFontTx/>
              <a:buNone/>
            </a:pPr>
            <a:r>
              <a:rPr lang="it-IT" altLang="it-IT" sz="2800" dirty="0">
                <a:latin typeface="Book Antiqua" panose="02040602050305030304" pitchFamily="18" charset="0"/>
              </a:rPr>
              <a:t>In queste realtà, infatti, le funzioni che erano concentrate in un’unica persona sono svolte da due distinte categorie di soggetti:</a:t>
            </a:r>
          </a:p>
          <a:p>
            <a:pPr marL="514350" indent="-514350" algn="just" eaLnBrk="1" hangingPunct="1">
              <a:lnSpc>
                <a:spcPct val="90000"/>
              </a:lnSpc>
              <a:buFont typeface="+mj-lt"/>
              <a:buAutoNum type="arabicPeriod"/>
            </a:pPr>
            <a:r>
              <a:rPr lang="it-IT" altLang="it-IT" sz="2800" i="1" dirty="0">
                <a:latin typeface="Book Antiqua" panose="02040602050305030304" pitchFamily="18" charset="0"/>
              </a:rPr>
              <a:t>Azionisti</a:t>
            </a:r>
          </a:p>
          <a:p>
            <a:pPr marL="514350" indent="-514350" algn="just" eaLnBrk="1" hangingPunct="1">
              <a:lnSpc>
                <a:spcPct val="90000"/>
              </a:lnSpc>
              <a:buFont typeface="+mj-lt"/>
              <a:buAutoNum type="arabicPeriod"/>
            </a:pPr>
            <a:r>
              <a:rPr lang="it-IT" altLang="it-IT" sz="2800" i="1" dirty="0" err="1">
                <a:latin typeface="Book Antiqua" panose="02040602050305030304" pitchFamily="18" charset="0"/>
              </a:rPr>
              <a:t>Managers</a:t>
            </a:r>
            <a:r>
              <a:rPr lang="it-IT" altLang="it-IT" sz="2800" i="1" dirty="0">
                <a:latin typeface="Book Antiqua" panose="02040602050305030304" pitchFamily="18" charset="0"/>
              </a:rPr>
              <a:t>.</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52AF8499-31F9-ED44-B80A-3BB27E5C2E59}"/>
              </a:ext>
            </a:extLst>
          </p:cNvPr>
          <p:cNvSpPr>
            <a:spLocks noGrp="1"/>
          </p:cNvSpPr>
          <p:nvPr>
            <p:ph type="title"/>
          </p:nvPr>
        </p:nvSpPr>
        <p:spPr/>
        <p:txBody>
          <a:bodyPr/>
          <a:lstStyle/>
          <a:p>
            <a:pPr eaLnBrk="1" hangingPunct="1"/>
            <a:r>
              <a:rPr lang="it-IT" altLang="it-IT" b="1" dirty="0">
                <a:latin typeface="Book Antiqua" panose="02040602050305030304" pitchFamily="18" charset="0"/>
              </a:rPr>
              <a:t>Conflitti all’interno dell’impresa manageriale</a:t>
            </a:r>
          </a:p>
        </p:txBody>
      </p:sp>
      <p:sp>
        <p:nvSpPr>
          <p:cNvPr id="52227" name="Rectangle 3">
            <a:extLst>
              <a:ext uri="{FF2B5EF4-FFF2-40B4-BE49-F238E27FC236}">
                <a16:creationId xmlns:a16="http://schemas.microsoft.com/office/drawing/2014/main" id="{6592D634-B16A-EE4B-BAB1-795D15DF27FB}"/>
              </a:ext>
            </a:extLst>
          </p:cNvPr>
          <p:cNvSpPr>
            <a:spLocks noGrp="1"/>
          </p:cNvSpPr>
          <p:nvPr>
            <p:ph type="body" idx="1"/>
          </p:nvPr>
        </p:nvSpPr>
        <p:spPr>
          <a:xfrm>
            <a:off x="457200" y="1988840"/>
            <a:ext cx="7848600" cy="3886200"/>
          </a:xfrm>
        </p:spPr>
        <p:txBody>
          <a:bodyPr/>
          <a:lstStyle/>
          <a:p>
            <a:pPr eaLnBrk="1" hangingPunct="1">
              <a:lnSpc>
                <a:spcPct val="90000"/>
              </a:lnSpc>
            </a:pPr>
            <a:r>
              <a:rPr lang="it-IT" altLang="it-IT" sz="2800" dirty="0">
                <a:latin typeface="Book Antiqua" panose="02040602050305030304" pitchFamily="18" charset="0"/>
              </a:rPr>
              <a:t>Gli azionisti investono il loro capitale, di norma non sono coinvolti nella gestione e mirano esclusivamente alla remunerazione in termini di dividendi e di aumento del valore dello stesso capitale;</a:t>
            </a:r>
          </a:p>
          <a:p>
            <a:pPr marL="0" indent="0" eaLnBrk="1" hangingPunct="1">
              <a:lnSpc>
                <a:spcPct val="90000"/>
              </a:lnSpc>
              <a:buNone/>
            </a:pPr>
            <a:endParaRPr lang="it-IT" altLang="it-IT" sz="2800" dirty="0">
              <a:latin typeface="Book Antiqua" panose="02040602050305030304" pitchFamily="18" charset="0"/>
            </a:endParaRPr>
          </a:p>
          <a:p>
            <a:pPr eaLnBrk="1" hangingPunct="1">
              <a:lnSpc>
                <a:spcPct val="90000"/>
              </a:lnSpc>
            </a:pPr>
            <a:r>
              <a:rPr lang="it-IT" altLang="it-IT" sz="2800" dirty="0">
                <a:latin typeface="Book Antiqua" panose="02040602050305030304" pitchFamily="18" charset="0"/>
              </a:rPr>
              <a:t>I </a:t>
            </a:r>
            <a:r>
              <a:rPr lang="it-IT" altLang="it-IT" sz="2800" dirty="0" err="1">
                <a:latin typeface="Book Antiqua" panose="02040602050305030304" pitchFamily="18" charset="0"/>
              </a:rPr>
              <a:t>managers</a:t>
            </a:r>
            <a:r>
              <a:rPr lang="it-IT" altLang="it-IT" sz="2800" dirty="0">
                <a:latin typeface="Book Antiqua" panose="02040602050305030304" pitchFamily="18" charset="0"/>
              </a:rPr>
              <a:t> investono anche loro un capitale, ossia il loro capitale umano, e si attendono una remunerazione non solo in termini di retribuzioni, ma anche di accrescimento del valore del suddetto capitale.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wipe(left)">
                                      <p:cBhvr>
                                        <p:cTn id="7" dur="500"/>
                                        <p:tgtEl>
                                          <p:spTgt spid="522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2227">
                                            <p:txEl>
                                              <p:pRg st="2" end="2"/>
                                            </p:txEl>
                                          </p:spTgt>
                                        </p:tgtEl>
                                        <p:attrNameLst>
                                          <p:attrName>style.visibility</p:attrName>
                                        </p:attrNameLst>
                                      </p:cBhvr>
                                      <p:to>
                                        <p:strVal val="visible"/>
                                      </p:to>
                                    </p:set>
                                    <p:animEffect transition="in" filter="wipe(left)">
                                      <p:cBhvr>
                                        <p:cTn id="12" dur="500"/>
                                        <p:tgtEl>
                                          <p:spTgt spid="522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build="p"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a:extLst>
              <a:ext uri="{FF2B5EF4-FFF2-40B4-BE49-F238E27FC236}">
                <a16:creationId xmlns:a16="http://schemas.microsoft.com/office/drawing/2014/main" id="{164CDABC-CFF4-A647-8250-A7FDDF7751FC}"/>
              </a:ext>
            </a:extLst>
          </p:cNvPr>
          <p:cNvSpPr>
            <a:spLocks noGrp="1"/>
          </p:cNvSpPr>
          <p:nvPr>
            <p:ph type="body" idx="1"/>
          </p:nvPr>
        </p:nvSpPr>
        <p:spPr>
          <a:xfrm>
            <a:off x="539552" y="2564904"/>
            <a:ext cx="8229600" cy="3456384"/>
          </a:xfrm>
        </p:spPr>
        <p:txBody>
          <a:bodyPr/>
          <a:lstStyle/>
          <a:p>
            <a:pPr marL="0" indent="0" eaLnBrk="1" hangingPunct="1">
              <a:lnSpc>
                <a:spcPct val="90000"/>
              </a:lnSpc>
              <a:buFontTx/>
              <a:buNone/>
            </a:pPr>
            <a:r>
              <a:rPr lang="it-IT" altLang="it-IT" dirty="0">
                <a:latin typeface="Book Antiqua" panose="02040602050305030304" pitchFamily="18" charset="0"/>
              </a:rPr>
              <a:t>Per soddisfare le proprie finalità i manager sono interessati allo  sviluppo ed alla sopravvivenza dell’impresa.</a:t>
            </a:r>
          </a:p>
          <a:p>
            <a:pPr marL="0" indent="0" eaLnBrk="1" hangingPunct="1">
              <a:lnSpc>
                <a:spcPct val="90000"/>
              </a:lnSpc>
              <a:buFontTx/>
              <a:buNone/>
            </a:pPr>
            <a:endParaRPr lang="it-IT" altLang="it-IT" dirty="0">
              <a:latin typeface="Book Antiqua" panose="02040602050305030304" pitchFamily="18" charset="0"/>
            </a:endParaRPr>
          </a:p>
          <a:p>
            <a:pPr marL="0" indent="0" eaLnBrk="1" hangingPunct="1">
              <a:lnSpc>
                <a:spcPct val="90000"/>
              </a:lnSpc>
              <a:buFontTx/>
              <a:buNone/>
            </a:pPr>
            <a:r>
              <a:rPr lang="it-IT" altLang="it-IT" dirty="0">
                <a:latin typeface="Book Antiqua" panose="02040602050305030304" pitchFamily="18" charset="0"/>
              </a:rPr>
              <a:t>Può accadere che sopravvivenza e sviluppo si pongano in contrasto con le aspettative di profitto degli azionisti.</a:t>
            </a:r>
          </a:p>
        </p:txBody>
      </p:sp>
      <p:sp>
        <p:nvSpPr>
          <p:cNvPr id="5" name="Rectangle 2">
            <a:extLst>
              <a:ext uri="{FF2B5EF4-FFF2-40B4-BE49-F238E27FC236}">
                <a16:creationId xmlns:a16="http://schemas.microsoft.com/office/drawing/2014/main" id="{D1861BF2-FDE6-CC41-9C37-1A25D3F0DDE4}"/>
              </a:ext>
            </a:extLst>
          </p:cNvPr>
          <p:cNvSpPr txBox="1">
            <a:spLocks/>
          </p:cNvSpPr>
          <p:nvPr/>
        </p:nvSpPr>
        <p:spPr bwMode="auto">
          <a:xfrm>
            <a:off x="609600" y="4270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it-IT" altLang="it-IT" b="1" dirty="0">
                <a:latin typeface="Book Antiqua" panose="02040602050305030304" pitchFamily="18" charset="0"/>
              </a:rPr>
              <a:t>Conflitti all’interno dell’impresa manageriale (segue)</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085C9A42-3707-B64D-81F2-23066AFDDE0F}"/>
              </a:ext>
            </a:extLst>
          </p:cNvPr>
          <p:cNvSpPr>
            <a:spLocks noGrp="1"/>
          </p:cNvSpPr>
          <p:nvPr>
            <p:ph type="title"/>
          </p:nvPr>
        </p:nvSpPr>
        <p:spPr/>
        <p:txBody>
          <a:bodyPr/>
          <a:lstStyle/>
          <a:p>
            <a:pPr eaLnBrk="1" hangingPunct="1"/>
            <a:r>
              <a:rPr lang="it-IT" altLang="it-IT" b="1" dirty="0">
                <a:latin typeface="Book Antiqua" panose="02040602050305030304" pitchFamily="18" charset="0"/>
              </a:rPr>
              <a:t>Differenti tipologie di impresa manageriale</a:t>
            </a:r>
          </a:p>
        </p:txBody>
      </p:sp>
      <p:sp>
        <p:nvSpPr>
          <p:cNvPr id="67587" name="Rectangle 3">
            <a:extLst>
              <a:ext uri="{FF2B5EF4-FFF2-40B4-BE49-F238E27FC236}">
                <a16:creationId xmlns:a16="http://schemas.microsoft.com/office/drawing/2014/main" id="{06E25F66-8B68-3B49-B3C4-18B5F72C4598}"/>
              </a:ext>
            </a:extLst>
          </p:cNvPr>
          <p:cNvSpPr>
            <a:spLocks noGrp="1"/>
          </p:cNvSpPr>
          <p:nvPr>
            <p:ph type="body" idx="1"/>
          </p:nvPr>
        </p:nvSpPr>
        <p:spPr>
          <a:xfrm>
            <a:off x="457200" y="1916832"/>
            <a:ext cx="8229600" cy="4525963"/>
          </a:xfrm>
        </p:spPr>
        <p:txBody>
          <a:bodyPr/>
          <a:lstStyle/>
          <a:p>
            <a:pPr marL="0" indent="0" eaLnBrk="1" hangingPunct="1">
              <a:lnSpc>
                <a:spcPct val="90000"/>
              </a:lnSpc>
              <a:buFontTx/>
              <a:buNone/>
            </a:pPr>
            <a:r>
              <a:rPr lang="it-IT" altLang="it-IT" sz="3000" dirty="0">
                <a:latin typeface="Book Antiqua" panose="02040602050305030304" pitchFamily="18" charset="0"/>
              </a:rPr>
              <a:t>A seconda dell’incidenza di ciascuna delle due realtà che compongono il soggetto economico, è possibile individuare due tipologie di imprese manageriali:</a:t>
            </a:r>
          </a:p>
          <a:p>
            <a:pPr marL="514350" indent="-514350" eaLnBrk="1" hangingPunct="1">
              <a:lnSpc>
                <a:spcPct val="90000"/>
              </a:lnSpc>
              <a:buFont typeface="+mj-lt"/>
              <a:buAutoNum type="arabicPeriod"/>
            </a:pPr>
            <a:r>
              <a:rPr lang="it-IT" altLang="it-IT" sz="3000" i="1" u="sng" dirty="0">
                <a:latin typeface="Book Antiqua" panose="02040602050305030304" pitchFamily="18" charset="0"/>
              </a:rPr>
              <a:t>Public company</a:t>
            </a:r>
            <a:r>
              <a:rPr lang="it-IT" altLang="it-IT" sz="3000" i="1" dirty="0">
                <a:latin typeface="Book Antiqua" panose="02040602050305030304" pitchFamily="18" charset="0"/>
              </a:rPr>
              <a:t> </a:t>
            </a:r>
            <a:r>
              <a:rPr lang="it-IT" altLang="it-IT" sz="3000" dirty="0">
                <a:latin typeface="Book Antiqua" panose="02040602050305030304" pitchFamily="18" charset="0"/>
              </a:rPr>
              <a:t>(diffuso soprattutto negli USA, es. Coca Cola e IBM);</a:t>
            </a:r>
          </a:p>
          <a:p>
            <a:pPr marL="514350" indent="-514350" eaLnBrk="1" hangingPunct="1">
              <a:lnSpc>
                <a:spcPct val="90000"/>
              </a:lnSpc>
              <a:buFont typeface="+mj-lt"/>
              <a:buAutoNum type="arabicPeriod"/>
            </a:pPr>
            <a:r>
              <a:rPr lang="it-IT" altLang="it-IT" sz="3000" i="1" u="sng" dirty="0">
                <a:latin typeface="Book Antiqua" panose="02040602050305030304" pitchFamily="18" charset="0"/>
              </a:rPr>
              <a:t>Impresa consociativa</a:t>
            </a:r>
            <a:r>
              <a:rPr lang="it-IT" altLang="it-IT" sz="3000" i="1" dirty="0">
                <a:latin typeface="Book Antiqua" panose="02040602050305030304" pitchFamily="18" charset="0"/>
              </a:rPr>
              <a:t> </a:t>
            </a:r>
            <a:r>
              <a:rPr lang="it-IT" altLang="it-IT" sz="3000" dirty="0">
                <a:latin typeface="Book Antiqua" panose="02040602050305030304" pitchFamily="18" charset="0"/>
              </a:rPr>
              <a:t>(diffuso soprattutto in Germania ed in Giappone, es. Mitsubishi e Honda)</a:t>
            </a:r>
            <a:r>
              <a:rPr lang="it-IT" altLang="it-IT" sz="2800" dirty="0">
                <a:latin typeface="Book Antiqua" panose="02040602050305030304" pitchFamily="18" charset="0"/>
              </a:rPr>
              <a:t>.</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85327A2B-1FDC-4545-8D36-1FC08D980E6E}"/>
              </a:ext>
            </a:extLst>
          </p:cNvPr>
          <p:cNvSpPr>
            <a:spLocks noGrp="1"/>
          </p:cNvSpPr>
          <p:nvPr>
            <p:ph type="title"/>
          </p:nvPr>
        </p:nvSpPr>
        <p:spPr/>
        <p:txBody>
          <a:bodyPr/>
          <a:lstStyle/>
          <a:p>
            <a:pPr eaLnBrk="1" hangingPunct="1"/>
            <a:r>
              <a:rPr lang="it-IT" altLang="it-IT" b="1" dirty="0">
                <a:latin typeface="Book Antiqua" panose="02040602050305030304" pitchFamily="18" charset="0"/>
              </a:rPr>
              <a:t>Caratteristiche della public company</a:t>
            </a:r>
          </a:p>
        </p:txBody>
      </p:sp>
      <p:sp>
        <p:nvSpPr>
          <p:cNvPr id="68611" name="Rectangle 3">
            <a:extLst>
              <a:ext uri="{FF2B5EF4-FFF2-40B4-BE49-F238E27FC236}">
                <a16:creationId xmlns:a16="http://schemas.microsoft.com/office/drawing/2014/main" id="{36D23398-A221-5946-B6AB-83463937B6BD}"/>
              </a:ext>
            </a:extLst>
          </p:cNvPr>
          <p:cNvSpPr>
            <a:spLocks noGrp="1"/>
          </p:cNvSpPr>
          <p:nvPr>
            <p:ph type="body" idx="1"/>
          </p:nvPr>
        </p:nvSpPr>
        <p:spPr>
          <a:xfrm>
            <a:off x="457200" y="2420888"/>
            <a:ext cx="8003232" cy="3657600"/>
          </a:xfrm>
        </p:spPr>
        <p:txBody>
          <a:bodyPr/>
          <a:lstStyle/>
          <a:p>
            <a:pPr eaLnBrk="1" hangingPunct="1"/>
            <a:r>
              <a:rPr lang="it-IT" altLang="it-IT" dirty="0">
                <a:latin typeface="Book Antiqua" panose="02040602050305030304" pitchFamily="18" charset="0"/>
              </a:rPr>
              <a:t>Estrema polverizzazione dell’azionariato per cui non esiste una posizione di controllo;</a:t>
            </a:r>
          </a:p>
          <a:p>
            <a:pPr eaLnBrk="1" hangingPunct="1"/>
            <a:r>
              <a:rPr lang="it-IT" altLang="it-IT" dirty="0">
                <a:latin typeface="Book Antiqua" panose="02040602050305030304" pitchFamily="18" charset="0"/>
              </a:rPr>
              <a:t>Capitale aperto;</a:t>
            </a:r>
          </a:p>
          <a:p>
            <a:pPr eaLnBrk="1" hangingPunct="1"/>
            <a:r>
              <a:rPr lang="it-IT" altLang="it-IT" dirty="0">
                <a:latin typeface="Book Antiqua" panose="02040602050305030304" pitchFamily="18" charset="0"/>
              </a:rPr>
              <a:t>Autorevolezza della componente manageriale.</a:t>
            </a:r>
          </a:p>
          <a:p>
            <a:pPr eaLnBrk="1" hangingPunct="1"/>
            <a:endParaRPr lang="it-IT" altLang="it-IT" dirty="0">
              <a:latin typeface="Book Antiqua" panose="02040602050305030304" pitchFamily="18" charset="0"/>
            </a:endParaRPr>
          </a:p>
          <a:p>
            <a:pPr eaLnBrk="1" hangingPunct="1">
              <a:buFontTx/>
              <a:buNone/>
            </a:pPr>
            <a:endParaRPr lang="it-IT" altLang="it-IT" dirty="0">
              <a:latin typeface="Book Antiqua" panose="02040602050305030304" pitchFamily="18"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758333C9-7C7C-6F4E-8645-87ECE6F70B6C}"/>
              </a:ext>
            </a:extLst>
          </p:cNvPr>
          <p:cNvSpPr>
            <a:spLocks noGrp="1"/>
          </p:cNvSpPr>
          <p:nvPr>
            <p:ph type="title"/>
          </p:nvPr>
        </p:nvSpPr>
        <p:spPr/>
        <p:txBody>
          <a:bodyPr/>
          <a:lstStyle/>
          <a:p>
            <a:pPr eaLnBrk="1" hangingPunct="1"/>
            <a:r>
              <a:rPr lang="it-IT" altLang="it-IT" b="1" dirty="0">
                <a:latin typeface="Book Antiqua" panose="02040602050305030304" pitchFamily="18" charset="0"/>
              </a:rPr>
              <a:t>Limiti della public company</a:t>
            </a:r>
          </a:p>
        </p:txBody>
      </p:sp>
      <p:sp>
        <p:nvSpPr>
          <p:cNvPr id="69635" name="Text Box 3">
            <a:extLst>
              <a:ext uri="{FF2B5EF4-FFF2-40B4-BE49-F238E27FC236}">
                <a16:creationId xmlns:a16="http://schemas.microsoft.com/office/drawing/2014/main" id="{5FB6EAD2-AC94-5D46-9D4F-0A57AEE4F76A}"/>
              </a:ext>
            </a:extLst>
          </p:cNvPr>
          <p:cNvSpPr txBox="1">
            <a:spLocks noChangeArrowheads="1"/>
          </p:cNvSpPr>
          <p:nvPr/>
        </p:nvSpPr>
        <p:spPr bwMode="auto">
          <a:xfrm>
            <a:off x="827584" y="2667000"/>
            <a:ext cx="7783016" cy="286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it-IT" sz="2800" dirty="0">
                <a:latin typeface="Book Antiqua" panose="02040602050305030304" pitchFamily="18" charset="0"/>
              </a:rPr>
              <a:t>Forte orientamento dell’attività aziendale verso gli obiettivi del management e potenziale conflitto con gli obiettivi degli azionisti.</a:t>
            </a:r>
          </a:p>
          <a:p>
            <a:pPr eaLnBrk="1" hangingPunct="1">
              <a:spcBef>
                <a:spcPct val="50000"/>
              </a:spcBef>
              <a:buFontTx/>
              <a:buNone/>
            </a:pPr>
            <a:r>
              <a:rPr lang="it-IT" altLang="it-IT" sz="2800" dirty="0">
                <a:latin typeface="Book Antiqua" panose="02040602050305030304" pitchFamily="18" charset="0"/>
              </a:rPr>
              <a:t>A causa di questi conflitti si è assistito alla fine del XX secolo, negli USA, ad una forte concentrazione della proprietà azionaria.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0B324B96-3595-7C48-8DFE-9DA671C5C532}"/>
              </a:ext>
            </a:extLst>
          </p:cNvPr>
          <p:cNvSpPr>
            <a:spLocks noGrp="1"/>
          </p:cNvSpPr>
          <p:nvPr>
            <p:ph type="title"/>
          </p:nvPr>
        </p:nvSpPr>
        <p:spPr/>
        <p:txBody>
          <a:bodyPr/>
          <a:lstStyle/>
          <a:p>
            <a:pPr eaLnBrk="1" hangingPunct="1"/>
            <a:r>
              <a:rPr lang="it-IT" altLang="it-IT" b="1" dirty="0">
                <a:latin typeface="Book Antiqua" panose="02040602050305030304" pitchFamily="18" charset="0"/>
              </a:rPr>
              <a:t>Caratteristiche dell’impresa consociativa</a:t>
            </a:r>
          </a:p>
        </p:txBody>
      </p:sp>
      <p:sp>
        <p:nvSpPr>
          <p:cNvPr id="70659" name="Rectangle 3">
            <a:extLst>
              <a:ext uri="{FF2B5EF4-FFF2-40B4-BE49-F238E27FC236}">
                <a16:creationId xmlns:a16="http://schemas.microsoft.com/office/drawing/2014/main" id="{FA5BEE0E-F625-5942-86A4-713AEABDA904}"/>
              </a:ext>
            </a:extLst>
          </p:cNvPr>
          <p:cNvSpPr>
            <a:spLocks noGrp="1"/>
          </p:cNvSpPr>
          <p:nvPr>
            <p:ph type="body" idx="1"/>
          </p:nvPr>
        </p:nvSpPr>
        <p:spPr>
          <a:xfrm>
            <a:off x="533400" y="1981200"/>
            <a:ext cx="7924800" cy="4114800"/>
          </a:xfrm>
        </p:spPr>
        <p:txBody>
          <a:bodyPr/>
          <a:lstStyle/>
          <a:p>
            <a:pPr eaLnBrk="1" hangingPunct="1"/>
            <a:r>
              <a:rPr lang="it-IT" altLang="it-IT" dirty="0">
                <a:latin typeface="Book Antiqua" panose="02040602050305030304" pitchFamily="18" charset="0"/>
              </a:rPr>
              <a:t>Una parte dell’azionariato è diffuso e polverizzato (come P.C.);</a:t>
            </a:r>
          </a:p>
          <a:p>
            <a:pPr eaLnBrk="1" hangingPunct="1"/>
            <a:r>
              <a:rPr lang="it-IT" altLang="it-IT" dirty="0">
                <a:latin typeface="Book Antiqua" panose="02040602050305030304" pitchFamily="18" charset="0"/>
              </a:rPr>
              <a:t>Una restante parte costituisce un nocciolo duro stabile composto da banche, investitori istituzionali, famiglia d’origine, gruppi di dipendenti.</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9F304253-9EBF-3042-B6EF-380A928A345E}"/>
              </a:ext>
            </a:extLst>
          </p:cNvPr>
          <p:cNvSpPr>
            <a:spLocks noGrp="1"/>
          </p:cNvSpPr>
          <p:nvPr>
            <p:ph type="title"/>
          </p:nvPr>
        </p:nvSpPr>
        <p:spPr>
          <a:xfrm>
            <a:off x="457200" y="548680"/>
            <a:ext cx="8229600" cy="1143000"/>
          </a:xfrm>
        </p:spPr>
        <p:txBody>
          <a:bodyPr/>
          <a:lstStyle/>
          <a:p>
            <a:pPr eaLnBrk="1" hangingPunct="1"/>
            <a:r>
              <a:rPr lang="it-IT" altLang="it-IT" b="1" dirty="0">
                <a:latin typeface="Book Antiqua" panose="02040602050305030304" pitchFamily="18" charset="0"/>
              </a:rPr>
              <a:t>Caratteristiche del “nocciolo duro” dell’impresa consociativa</a:t>
            </a:r>
          </a:p>
        </p:txBody>
      </p:sp>
      <p:sp>
        <p:nvSpPr>
          <p:cNvPr id="71683" name="Rectangle 3">
            <a:extLst>
              <a:ext uri="{FF2B5EF4-FFF2-40B4-BE49-F238E27FC236}">
                <a16:creationId xmlns:a16="http://schemas.microsoft.com/office/drawing/2014/main" id="{E6C07034-567F-0A4E-989C-8D45AECE15C3}"/>
              </a:ext>
            </a:extLst>
          </p:cNvPr>
          <p:cNvSpPr>
            <a:spLocks noGrp="1"/>
          </p:cNvSpPr>
          <p:nvPr>
            <p:ph type="body" idx="1"/>
          </p:nvPr>
        </p:nvSpPr>
        <p:spPr>
          <a:xfrm>
            <a:off x="685800" y="2780928"/>
            <a:ext cx="7772400" cy="2218928"/>
          </a:xfrm>
        </p:spPr>
        <p:txBody>
          <a:bodyPr/>
          <a:lstStyle/>
          <a:p>
            <a:pPr algn="just" eaLnBrk="1" hangingPunct="1"/>
            <a:r>
              <a:rPr lang="it-IT" altLang="it-IT" dirty="0">
                <a:latin typeface="Book Antiqua" panose="02040602050305030304" pitchFamily="18" charset="0"/>
              </a:rPr>
              <a:t>Comune interesse nella continuità dell’impresa;</a:t>
            </a:r>
          </a:p>
          <a:p>
            <a:pPr algn="just" eaLnBrk="1" hangingPunct="1"/>
            <a:r>
              <a:rPr lang="it-IT" altLang="it-IT" dirty="0">
                <a:latin typeface="Book Antiqua" panose="02040602050305030304" pitchFamily="18" charset="0"/>
              </a:rPr>
              <a:t>Inesistenza di un un unico azionista di controllo.</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97E195DE-8B08-6449-98B9-0AC736EC4B68}"/>
              </a:ext>
            </a:extLst>
          </p:cNvPr>
          <p:cNvSpPr>
            <a:spLocks noGrp="1"/>
          </p:cNvSpPr>
          <p:nvPr>
            <p:ph type="title"/>
          </p:nvPr>
        </p:nvSpPr>
        <p:spPr/>
        <p:txBody>
          <a:bodyPr/>
          <a:lstStyle/>
          <a:p>
            <a:pPr eaLnBrk="1" hangingPunct="1"/>
            <a:r>
              <a:rPr lang="it-IT" altLang="it-IT" b="1" dirty="0">
                <a:latin typeface="Book Antiqua" panose="02040602050305030304" pitchFamily="18" charset="0"/>
              </a:rPr>
              <a:t>Limiti dell’impresa consociativa</a:t>
            </a:r>
          </a:p>
        </p:txBody>
      </p:sp>
      <p:sp>
        <p:nvSpPr>
          <p:cNvPr id="72707" name="Rectangle 3">
            <a:extLst>
              <a:ext uri="{FF2B5EF4-FFF2-40B4-BE49-F238E27FC236}">
                <a16:creationId xmlns:a16="http://schemas.microsoft.com/office/drawing/2014/main" id="{504BEB74-2D6D-D04F-8C10-BEBAF11A35F9}"/>
              </a:ext>
            </a:extLst>
          </p:cNvPr>
          <p:cNvSpPr>
            <a:spLocks noGrp="1"/>
          </p:cNvSpPr>
          <p:nvPr>
            <p:ph type="body" idx="1"/>
          </p:nvPr>
        </p:nvSpPr>
        <p:spPr/>
        <p:txBody>
          <a:bodyPr/>
          <a:lstStyle/>
          <a:p>
            <a:pPr algn="just" eaLnBrk="1" hangingPunct="1"/>
            <a:r>
              <a:rPr lang="it-IT" altLang="it-IT" dirty="0">
                <a:latin typeface="Book Antiqua" panose="02040602050305030304" pitchFamily="18" charset="0"/>
              </a:rPr>
              <a:t>Lentezze decisionali e conseguenti difficoltà nel riorientare l’impresa;</a:t>
            </a:r>
          </a:p>
          <a:p>
            <a:pPr algn="just" eaLnBrk="1" hangingPunct="1"/>
            <a:r>
              <a:rPr lang="it-IT" altLang="it-IT" dirty="0">
                <a:latin typeface="Book Antiqua" panose="02040602050305030304" pitchFamily="18" charset="0"/>
              </a:rPr>
              <a:t>Conservatorismo e prudenza nelle scelte strategiche;</a:t>
            </a:r>
          </a:p>
          <a:p>
            <a:pPr algn="just" eaLnBrk="1" hangingPunct="1"/>
            <a:r>
              <a:rPr lang="it-IT" altLang="it-IT" dirty="0">
                <a:latin typeface="Book Antiqua" panose="02040602050305030304" pitchFamily="18" charset="0"/>
              </a:rPr>
              <a:t>In alcune realtà (Giappone) esasperata ricerca della crescita;</a:t>
            </a:r>
          </a:p>
          <a:p>
            <a:pPr algn="just" eaLnBrk="1" hangingPunct="1"/>
            <a:r>
              <a:rPr lang="it-IT" altLang="it-IT" dirty="0">
                <a:latin typeface="Book Antiqua" panose="02040602050305030304" pitchFamily="18" charset="0"/>
              </a:rPr>
              <a:t>Limiti alla concorrenza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346EFCE8-2797-9C44-8236-C60FD540534C}"/>
              </a:ext>
            </a:extLst>
          </p:cNvPr>
          <p:cNvSpPr>
            <a:spLocks noGrp="1"/>
          </p:cNvSpPr>
          <p:nvPr>
            <p:ph type="title"/>
          </p:nvPr>
        </p:nvSpPr>
        <p:spPr/>
        <p:txBody>
          <a:bodyPr/>
          <a:lstStyle/>
          <a:p>
            <a:pPr eaLnBrk="1" hangingPunct="1"/>
            <a:r>
              <a:rPr lang="it-IT" altLang="it-IT" b="1" dirty="0">
                <a:latin typeface="Book Antiqua" panose="02040602050305030304" pitchFamily="18" charset="0"/>
              </a:rPr>
              <a:t>Il S.E. nelle aziende pubbliche</a:t>
            </a:r>
          </a:p>
        </p:txBody>
      </p:sp>
      <p:sp>
        <p:nvSpPr>
          <p:cNvPr id="73731" name="Text Box 4">
            <a:extLst>
              <a:ext uri="{FF2B5EF4-FFF2-40B4-BE49-F238E27FC236}">
                <a16:creationId xmlns:a16="http://schemas.microsoft.com/office/drawing/2014/main" id="{A1C84508-ED2C-A645-9036-9B45E4AEA661}"/>
              </a:ext>
            </a:extLst>
          </p:cNvPr>
          <p:cNvSpPr txBox="1">
            <a:spLocks noChangeArrowheads="1"/>
          </p:cNvSpPr>
          <p:nvPr/>
        </p:nvSpPr>
        <p:spPr bwMode="auto">
          <a:xfrm>
            <a:off x="381000" y="1905000"/>
            <a:ext cx="8534400"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it-IT" sz="2400" dirty="0">
                <a:latin typeface="Book Antiqua" panose="02040602050305030304" pitchFamily="18" charset="0"/>
              </a:rPr>
              <a:t>Le aziende pubbliche, al pari delle imprese, svolgono anche loro un processo volto alla creazione di valore.</a:t>
            </a:r>
          </a:p>
          <a:p>
            <a:pPr algn="just" eaLnBrk="1" hangingPunct="1">
              <a:spcBef>
                <a:spcPct val="50000"/>
              </a:spcBef>
              <a:buFontTx/>
              <a:buNone/>
            </a:pPr>
            <a:r>
              <a:rPr lang="it-IT" altLang="it-IT" sz="2400" dirty="0">
                <a:latin typeface="Book Antiqua" panose="02040602050305030304" pitchFamily="18" charset="0"/>
              </a:rPr>
              <a:t>La creazione di valore, in queste realtà, è orientata alla soddisfazione di interessi di carattere generale.</a:t>
            </a:r>
          </a:p>
          <a:p>
            <a:pPr algn="just" eaLnBrk="1" hangingPunct="1">
              <a:spcBef>
                <a:spcPct val="50000"/>
              </a:spcBef>
              <a:buFontTx/>
              <a:buNone/>
            </a:pPr>
            <a:r>
              <a:rPr lang="it-IT" altLang="it-IT" sz="2400" dirty="0">
                <a:latin typeface="Book Antiqua" panose="02040602050305030304" pitchFamily="18" charset="0"/>
              </a:rPr>
              <a:t>In queste aziende il soggetto economico è una realtà composta da tre categorie:</a:t>
            </a:r>
          </a:p>
          <a:p>
            <a:pPr algn="just" eaLnBrk="1" hangingPunct="1">
              <a:spcBef>
                <a:spcPct val="50000"/>
              </a:spcBef>
              <a:buFontTx/>
              <a:buAutoNum type="arabicPeriod"/>
            </a:pPr>
            <a:r>
              <a:rPr lang="it-IT" altLang="it-IT" sz="2400" dirty="0">
                <a:latin typeface="Book Antiqua" panose="02040602050305030304" pitchFamily="18" charset="0"/>
              </a:rPr>
              <a:t>Cittadini;</a:t>
            </a:r>
          </a:p>
          <a:p>
            <a:pPr algn="just" eaLnBrk="1" hangingPunct="1">
              <a:spcBef>
                <a:spcPct val="50000"/>
              </a:spcBef>
              <a:buFontTx/>
              <a:buAutoNum type="arabicPeriod"/>
            </a:pPr>
            <a:r>
              <a:rPr lang="it-IT" altLang="it-IT" sz="2400" dirty="0">
                <a:latin typeface="Book Antiqua" panose="02040602050305030304" pitchFamily="18" charset="0"/>
              </a:rPr>
              <a:t>Politici</a:t>
            </a:r>
          </a:p>
          <a:p>
            <a:pPr algn="just" eaLnBrk="1" hangingPunct="1">
              <a:spcBef>
                <a:spcPct val="50000"/>
              </a:spcBef>
              <a:buFontTx/>
              <a:buAutoNum type="arabicPeriod"/>
            </a:pPr>
            <a:r>
              <a:rPr lang="it-IT" altLang="it-IT" sz="2400" dirty="0" err="1">
                <a:latin typeface="Book Antiqua" panose="02040602050305030304" pitchFamily="18" charset="0"/>
              </a:rPr>
              <a:t>Managers</a:t>
            </a:r>
            <a:r>
              <a:rPr lang="it-IT" altLang="it-IT" sz="2400" dirty="0">
                <a:latin typeface="Book Antiqua" panose="02040602050305030304" pitchFamily="18" charset="0"/>
              </a:rPr>
              <a:t>.</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1">
            <a:extLst>
              <a:ext uri="{FF2B5EF4-FFF2-40B4-BE49-F238E27FC236}">
                <a16:creationId xmlns:a16="http://schemas.microsoft.com/office/drawing/2014/main" id="{0E096E70-E706-C44B-A116-92288A5AF02A}"/>
              </a:ext>
            </a:extLst>
          </p:cNvPr>
          <p:cNvGrpSpPr/>
          <p:nvPr/>
        </p:nvGrpSpPr>
        <p:grpSpPr>
          <a:xfrm>
            <a:off x="1116012" y="1897856"/>
            <a:ext cx="6911975" cy="1728787"/>
            <a:chOff x="1547813" y="1916113"/>
            <a:chExt cx="6911975" cy="1728787"/>
          </a:xfrm>
        </p:grpSpPr>
        <p:sp>
          <p:nvSpPr>
            <p:cNvPr id="2058" name="Rectangle 10">
              <a:extLst>
                <a:ext uri="{FF2B5EF4-FFF2-40B4-BE49-F238E27FC236}">
                  <a16:creationId xmlns:a16="http://schemas.microsoft.com/office/drawing/2014/main" id="{B4AEB05F-9C75-324D-9BE6-A49752E871ED}"/>
                </a:ext>
              </a:extLst>
            </p:cNvPr>
            <p:cNvSpPr>
              <a:spLocks noChangeArrowheads="1"/>
            </p:cNvSpPr>
            <p:nvPr/>
          </p:nvSpPr>
          <p:spPr bwMode="auto">
            <a:xfrm>
              <a:off x="1547813" y="1916113"/>
              <a:ext cx="6911975" cy="1728787"/>
            </a:xfrm>
            <a:prstGeom prst="rect">
              <a:avLst/>
            </a:prstGeom>
            <a:solidFill>
              <a:schemeClr val="bg1"/>
            </a:solidFill>
            <a:ln w="28575">
              <a:solidFill>
                <a:schemeClr val="tx1"/>
              </a:solidFill>
              <a:miter lim="800000"/>
              <a:headEnd/>
              <a:tailEnd/>
            </a:ln>
            <a:effectLst>
              <a:outerShdw blurRad="63500" dist="107763" dir="18900000" algn="ctr" rotWithShape="0">
                <a:srgbClr val="000000">
                  <a:alpha val="50000"/>
                </a:srgbClr>
              </a:outerShdw>
            </a:effectLst>
          </p:spPr>
          <p:txBody>
            <a:bodyPr wrap="none" anchor="ctr"/>
            <a:lstStyle/>
            <a:p>
              <a:pPr eaLnBrk="1" hangingPunct="1">
                <a:defRPr/>
              </a:pPr>
              <a:endParaRPr lang="it-IT" dirty="0">
                <a:solidFill>
                  <a:prstClr val="black"/>
                </a:solidFill>
                <a:latin typeface="Tahoma" charset="0"/>
              </a:endParaRPr>
            </a:p>
          </p:txBody>
        </p:sp>
        <p:sp>
          <p:nvSpPr>
            <p:cNvPr id="74755" name="Text Box 6">
              <a:extLst>
                <a:ext uri="{FF2B5EF4-FFF2-40B4-BE49-F238E27FC236}">
                  <a16:creationId xmlns:a16="http://schemas.microsoft.com/office/drawing/2014/main" id="{F414C9F1-10F8-6E44-BDA1-609B026525E5}"/>
                </a:ext>
              </a:extLst>
            </p:cNvPr>
            <p:cNvSpPr txBox="1">
              <a:spLocks noChangeArrowheads="1"/>
            </p:cNvSpPr>
            <p:nvPr/>
          </p:nvSpPr>
          <p:spPr bwMode="auto">
            <a:xfrm>
              <a:off x="1573212" y="2303452"/>
              <a:ext cx="686117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2500" dirty="0">
                  <a:latin typeface="Times New Roman" panose="02020603050405020304" pitchFamily="18" charset="0"/>
                  <a:cs typeface="Times New Roman" panose="02020603050405020304" pitchFamily="18" charset="0"/>
                </a:rPr>
                <a:t>Le forme tipiche d’impresa</a:t>
              </a:r>
            </a:p>
          </p:txBody>
        </p:sp>
      </p:grpSp>
      <p:sp>
        <p:nvSpPr>
          <p:cNvPr id="74757" name="Segnaposto numero diapositiva 2">
            <a:extLst>
              <a:ext uri="{FF2B5EF4-FFF2-40B4-BE49-F238E27FC236}">
                <a16:creationId xmlns:a16="http://schemas.microsoft.com/office/drawing/2014/main" id="{50568D16-3911-A646-A93A-BC6AC26C0708}"/>
              </a:ext>
            </a:extLst>
          </p:cNvPr>
          <p:cNvSpPr>
            <a:spLocks noGrp="1"/>
          </p:cNvSpPr>
          <p:nvPr>
            <p:ph type="sldNum" sz="quarter" idx="12"/>
          </p:nvPr>
        </p:nvSpPr>
        <p:spPr bwMode="auto">
          <a:xfrm>
            <a:off x="7424738" y="6459538"/>
            <a:ext cx="9842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3DD503C-C66E-294A-A4AD-80A3C195580A}" type="slidenum">
              <a:rPr lang="it-IT" altLang="en-US" sz="1200" smtClean="0">
                <a:solidFill>
                  <a:srgbClr val="898989"/>
                </a:solidFill>
                <a:cs typeface="Arial" panose="020B0604020202020204" pitchFamily="34" charset="0"/>
              </a:rPr>
              <a:pPr>
                <a:spcBef>
                  <a:spcPct val="0"/>
                </a:spcBef>
                <a:buFontTx/>
                <a:buNone/>
              </a:pPr>
              <a:t>60</a:t>
            </a:fld>
            <a:endParaRPr lang="it-IT" altLang="en-US" sz="1200">
              <a:solidFill>
                <a:srgbClr val="898989"/>
              </a:solidFill>
              <a:cs typeface="Arial" panose="020B0604020202020204" pitchFamily="34" charset="0"/>
            </a:endParaRPr>
          </a:p>
        </p:txBody>
      </p:sp>
      <p:pic>
        <p:nvPicPr>
          <p:cNvPr id="8" name="Immagine 7">
            <a:extLst>
              <a:ext uri="{FF2B5EF4-FFF2-40B4-BE49-F238E27FC236}">
                <a16:creationId xmlns:a16="http://schemas.microsoft.com/office/drawing/2014/main" id="{F44A0D27-569A-6342-B5AD-0917D531B7E9}"/>
              </a:ext>
            </a:extLst>
          </p:cNvPr>
          <p:cNvPicPr>
            <a:picLocks noChangeAspect="1"/>
          </p:cNvPicPr>
          <p:nvPr/>
        </p:nvPicPr>
        <p:blipFill>
          <a:blip r:embed="rId3"/>
          <a:stretch>
            <a:fillRect/>
          </a:stretch>
        </p:blipFill>
        <p:spPr>
          <a:xfrm>
            <a:off x="1739405" y="236093"/>
            <a:ext cx="5665190" cy="861723"/>
          </a:xfrm>
          <a:prstGeom prst="rect">
            <a:avLst/>
          </a:prstGeom>
        </p:spPr>
      </p:pic>
      <p:sp>
        <p:nvSpPr>
          <p:cNvPr id="9" name="Text Box 7">
            <a:extLst>
              <a:ext uri="{FF2B5EF4-FFF2-40B4-BE49-F238E27FC236}">
                <a16:creationId xmlns:a16="http://schemas.microsoft.com/office/drawing/2014/main" id="{B43C43F6-FDD7-B641-BDF7-D1F485A9FC6B}"/>
              </a:ext>
            </a:extLst>
          </p:cNvPr>
          <p:cNvSpPr txBox="1">
            <a:spLocks noChangeArrowheads="1"/>
          </p:cNvSpPr>
          <p:nvPr/>
        </p:nvSpPr>
        <p:spPr bwMode="auto">
          <a:xfrm>
            <a:off x="1116012" y="4077072"/>
            <a:ext cx="6911975" cy="2139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Tx/>
              <a:buNone/>
            </a:pPr>
            <a:r>
              <a:rPr lang="it-IT" altLang="en-US" sz="2500" b="1" dirty="0">
                <a:solidFill>
                  <a:srgbClr val="000000"/>
                </a:solidFill>
                <a:latin typeface="Bookman Old Style" panose="02050604050505020204" pitchFamily="18" charset="0"/>
              </a:rPr>
              <a:t>Alessandro Mechelli</a:t>
            </a:r>
          </a:p>
          <a:p>
            <a:pPr algn="ctr" eaLnBrk="1" hangingPunct="1">
              <a:buFontTx/>
              <a:buNone/>
            </a:pPr>
            <a:endParaRPr lang="it-IT" altLang="en-US" sz="2000" b="1" i="1" dirty="0">
              <a:solidFill>
                <a:srgbClr val="000000"/>
              </a:solidFill>
              <a:latin typeface="Bookman Old Style" panose="02050604050505020204" pitchFamily="18" charset="0"/>
            </a:endParaRPr>
          </a:p>
          <a:p>
            <a:pPr algn="ctr" eaLnBrk="1" hangingPunct="1">
              <a:buFontTx/>
              <a:buNone/>
            </a:pPr>
            <a:r>
              <a:rPr lang="it-IT" altLang="en-US" sz="1800" dirty="0">
                <a:solidFill>
                  <a:srgbClr val="000000"/>
                </a:solidFill>
                <a:latin typeface="Bookman Old Style" panose="02050604050505020204" pitchFamily="18" charset="0"/>
              </a:rPr>
              <a:t>alessandro.mechelli@uniroma2.it</a:t>
            </a:r>
          </a:p>
          <a:p>
            <a:pPr algn="ctr" eaLnBrk="1" hangingPunct="1">
              <a:buFontTx/>
              <a:buNone/>
            </a:pPr>
            <a:endParaRPr lang="it-IT" altLang="en-US" sz="2500" b="1" i="1" dirty="0">
              <a:solidFill>
                <a:srgbClr val="000000"/>
              </a:solidFill>
              <a:latin typeface="Trebuchet MS" panose="020B0703020202090204" pitchFamily="34" charset="0"/>
            </a:endParaRPr>
          </a:p>
          <a:p>
            <a:pPr algn="ctr" eaLnBrk="1" hangingPunct="1">
              <a:buFontTx/>
              <a:buNone/>
            </a:pPr>
            <a:r>
              <a:rPr lang="it-IT" altLang="en-US" sz="2500" b="1" i="1" dirty="0">
                <a:solidFill>
                  <a:srgbClr val="000000"/>
                </a:solidFill>
                <a:latin typeface="Trebuchet MS" panose="020B0703020202090204" pitchFamily="34" charset="0"/>
              </a:rPr>
              <a:t>A.A. 2021/2022</a:t>
            </a:r>
            <a:endParaRPr lang="it-IT" altLang="en-US" sz="2500" b="1" i="1" dirty="0">
              <a:solidFill>
                <a:srgbClr val="000000"/>
              </a:solidFill>
              <a:latin typeface="Bookman Old Style" panose="02050604050505020204" pitchFamily="18"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la 3">
            <a:extLst>
              <a:ext uri="{FF2B5EF4-FFF2-40B4-BE49-F238E27FC236}">
                <a16:creationId xmlns:a16="http://schemas.microsoft.com/office/drawing/2014/main" id="{A60E2FB1-F9F1-6841-BC4E-4C59EFE8472E}"/>
              </a:ext>
            </a:extLst>
          </p:cNvPr>
          <p:cNvGraphicFramePr>
            <a:graphicFrameLocks noGrp="1"/>
          </p:cNvGraphicFramePr>
          <p:nvPr/>
        </p:nvGraphicFramePr>
        <p:xfrm>
          <a:off x="214313" y="142875"/>
          <a:ext cx="8786812" cy="6572250"/>
        </p:xfrm>
        <a:graphic>
          <a:graphicData uri="http://schemas.openxmlformats.org/drawingml/2006/table">
            <a:tbl>
              <a:tblPr firstRow="1" bandRow="1">
                <a:tableStyleId>{5C22544A-7EE6-4342-B048-85BDC9FD1C3A}</a:tableStyleId>
              </a:tblPr>
              <a:tblGrid>
                <a:gridCol w="1214437">
                  <a:extLst>
                    <a:ext uri="{9D8B030D-6E8A-4147-A177-3AD203B41FA5}">
                      <a16:colId xmlns:a16="http://schemas.microsoft.com/office/drawing/2014/main" val="20000"/>
                    </a:ext>
                  </a:extLst>
                </a:gridCol>
                <a:gridCol w="7572375">
                  <a:extLst>
                    <a:ext uri="{9D8B030D-6E8A-4147-A177-3AD203B41FA5}">
                      <a16:colId xmlns:a16="http://schemas.microsoft.com/office/drawing/2014/main" val="20001"/>
                    </a:ext>
                  </a:extLst>
                </a:gridCol>
              </a:tblGrid>
              <a:tr h="6572250">
                <a:tc>
                  <a:txBody>
                    <a:bodyPr/>
                    <a:lstStyle/>
                    <a:p>
                      <a:r>
                        <a:rPr lang="it-IT" sz="1800" b="0" dirty="0">
                          <a:solidFill>
                            <a:schemeClr val="tx1"/>
                          </a:solidFill>
                          <a:latin typeface="Book Antiqua" pitchFamily="18" charset="0"/>
                        </a:rPr>
                        <a:t>Forme </a:t>
                      </a:r>
                    </a:p>
                    <a:p>
                      <a:r>
                        <a:rPr lang="it-IT" sz="1800" b="0" dirty="0">
                          <a:solidFill>
                            <a:schemeClr val="tx1"/>
                          </a:solidFill>
                          <a:latin typeface="Book Antiqua" pitchFamily="18" charset="0"/>
                        </a:rPr>
                        <a:t>tipiche d’impresa</a:t>
                      </a:r>
                    </a:p>
                  </a:txBody>
                  <a:tcPr marL="91439" marR="91439"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buFont typeface="Arial" pitchFamily="34" charset="0"/>
                        <a:buNone/>
                      </a:pPr>
                      <a:r>
                        <a:rPr lang="it-IT" sz="1500" b="0" baseline="0" dirty="0">
                          <a:solidFill>
                            <a:schemeClr val="tx1"/>
                          </a:solidFill>
                          <a:latin typeface="Book Antiqua" pitchFamily="18" charset="0"/>
                        </a:rPr>
                        <a:t> </a:t>
                      </a:r>
                    </a:p>
                  </a:txBody>
                  <a:tcPr marL="91439" marR="91439">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76805" name="AutoShape 3">
            <a:extLst>
              <a:ext uri="{FF2B5EF4-FFF2-40B4-BE49-F238E27FC236}">
                <a16:creationId xmlns:a16="http://schemas.microsoft.com/office/drawing/2014/main" id="{43A25736-9A0A-F242-822F-A2F36EA41EB6}"/>
              </a:ext>
            </a:extLst>
          </p:cNvPr>
          <p:cNvSpPr>
            <a:spLocks/>
          </p:cNvSpPr>
          <p:nvPr/>
        </p:nvSpPr>
        <p:spPr bwMode="auto">
          <a:xfrm>
            <a:off x="1187450" y="0"/>
            <a:ext cx="714375" cy="6858000"/>
          </a:xfrm>
          <a:prstGeom prst="leftBrace">
            <a:avLst>
              <a:gd name="adj1" fmla="val 80578"/>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6" name="Tabella 5">
            <a:extLst>
              <a:ext uri="{FF2B5EF4-FFF2-40B4-BE49-F238E27FC236}">
                <a16:creationId xmlns:a16="http://schemas.microsoft.com/office/drawing/2014/main" id="{6CC199A8-2EE5-EC45-BA8A-B787FCE2BA18}"/>
              </a:ext>
            </a:extLst>
          </p:cNvPr>
          <p:cNvGraphicFramePr>
            <a:graphicFrameLocks noGrp="1"/>
          </p:cNvGraphicFramePr>
          <p:nvPr/>
        </p:nvGraphicFramePr>
        <p:xfrm>
          <a:off x="3030538" y="41275"/>
          <a:ext cx="6572250" cy="6230937"/>
        </p:xfrm>
        <a:graphic>
          <a:graphicData uri="http://schemas.openxmlformats.org/drawingml/2006/table">
            <a:tbl>
              <a:tblPr/>
              <a:tblGrid>
                <a:gridCol w="6572250">
                  <a:extLst>
                    <a:ext uri="{9D8B030D-6E8A-4147-A177-3AD203B41FA5}">
                      <a16:colId xmlns:a16="http://schemas.microsoft.com/office/drawing/2014/main" val="20000"/>
                    </a:ext>
                  </a:extLst>
                </a:gridCol>
              </a:tblGrid>
              <a:tr h="914493">
                <a:tc>
                  <a:txBody>
                    <a:bodyPr/>
                    <a:lstStyle/>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it-IT" sz="1800" b="0" i="0" u="none" strike="noStrike" cap="none" normalizeH="0" baseline="0" dirty="0">
                          <a:ln>
                            <a:noFill/>
                          </a:ln>
                          <a:solidFill>
                            <a:schemeClr val="tx1"/>
                          </a:solidFill>
                          <a:effectLst/>
                          <a:latin typeface="Book Antiqua" pitchFamily="18" charset="0"/>
                        </a:rPr>
                        <a:t> Fino al 1900 – 1920, singole attività d’impresa</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it-IT" sz="1800" b="0" i="0" u="none" strike="noStrike" cap="none" normalizeH="0" baseline="0" dirty="0">
                          <a:ln>
                            <a:noFill/>
                          </a:ln>
                          <a:solidFill>
                            <a:schemeClr val="tx1"/>
                          </a:solidFill>
                          <a:effectLst/>
                          <a:latin typeface="Book Antiqua" pitchFamily="18" charset="0"/>
                        </a:rPr>
                        <a:t>  (produzione, commercializzazione, trasporto)</a:t>
                      </a:r>
                    </a:p>
                    <a:p>
                      <a:pPr marL="0" marR="0" lvl="0" indent="0" algn="l" defTabSz="914400" rtl="0" eaLnBrk="1" fontAlgn="base" latinLnBrk="0" hangingPunct="1">
                        <a:lnSpc>
                          <a:spcPct val="100000"/>
                        </a:lnSpc>
                        <a:spcBef>
                          <a:spcPct val="0"/>
                        </a:spcBef>
                        <a:spcAft>
                          <a:spcPct val="0"/>
                        </a:spcAft>
                        <a:buClrTx/>
                        <a:buSzTx/>
                        <a:buFont typeface="Arial" charset="0"/>
                        <a:buNone/>
                        <a:tabLst/>
                      </a:pPr>
                      <a:endParaRPr kumimoji="0" lang="it-IT" sz="1800" b="0" i="0" u="none" strike="noStrike" cap="none" normalizeH="0" baseline="0" dirty="0">
                        <a:ln>
                          <a:noFill/>
                        </a:ln>
                        <a:solidFill>
                          <a:schemeClr val="tx1"/>
                        </a:solidFill>
                        <a:effectLst/>
                        <a:latin typeface="Book Antiqua" pitchFamily="18" charset="0"/>
                      </a:endParaRPr>
                    </a:p>
                  </a:txBody>
                  <a:tcPr marT="45725" marB="4572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640145">
                <a:tc>
                  <a:txBody>
                    <a:bodyPr/>
                    <a:lstStyle/>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it-IT" sz="1800" b="0" i="0" u="none" strike="noStrike" cap="none" normalizeH="0" baseline="0">
                          <a:ln>
                            <a:noFill/>
                          </a:ln>
                          <a:solidFill>
                            <a:schemeClr val="tx1"/>
                          </a:solidFill>
                          <a:effectLst/>
                          <a:latin typeface="Book Antiqua" pitchFamily="18" charset="0"/>
                        </a:rPr>
                        <a:t> Dal 1920, operante in tutti i settori d’impresa</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it-IT" sz="1800" b="0" i="0" u="none" strike="noStrike" cap="none" normalizeH="0" baseline="0">
                          <a:ln>
                            <a:noFill/>
                          </a:ln>
                          <a:solidFill>
                            <a:schemeClr val="tx1"/>
                          </a:solidFill>
                          <a:effectLst/>
                          <a:latin typeface="Book Antiqua" pitchFamily="18" charset="0"/>
                        </a:rPr>
                        <a:t>  (impresa integrata)</a:t>
                      </a:r>
                    </a:p>
                  </a:txBody>
                  <a:tcPr marT="45725" marB="4572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366750">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endParaRPr kumimoji="0" lang="it-IT" sz="1800" b="0" i="0" u="none" strike="noStrike" cap="none" normalizeH="0" baseline="0">
                        <a:ln>
                          <a:noFill/>
                        </a:ln>
                        <a:solidFill>
                          <a:schemeClr val="tx1"/>
                        </a:solidFill>
                        <a:effectLst/>
                        <a:latin typeface="Book Antiqua" pitchFamily="18" charset="0"/>
                      </a:endParaRPr>
                    </a:p>
                  </a:txBody>
                  <a:tcPr marT="45725" marB="4572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666818">
                <a:tc>
                  <a:txBody>
                    <a:bodyPr/>
                    <a:lstStyle/>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it-IT" sz="1800" b="0" i="0" u="none" strike="noStrike" cap="none" normalizeH="0" baseline="0">
                          <a:ln>
                            <a:noFill/>
                          </a:ln>
                          <a:solidFill>
                            <a:schemeClr val="tx1"/>
                          </a:solidFill>
                          <a:effectLst/>
                          <a:latin typeface="Book Antiqua" pitchFamily="18" charset="0"/>
                        </a:rPr>
                        <a:t> Dal 1920 – 1930 negli USA, dal 1950 – 1960 in Europa </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it-IT" sz="1800" b="0" i="0" u="none" strike="noStrike" cap="none" normalizeH="0" baseline="0">
                          <a:ln>
                            <a:noFill/>
                          </a:ln>
                          <a:solidFill>
                            <a:schemeClr val="tx1"/>
                          </a:solidFill>
                          <a:effectLst/>
                          <a:latin typeface="Book Antiqua" pitchFamily="18" charset="0"/>
                        </a:rPr>
                        <a:t>  e particolarmente in Italia</a:t>
                      </a:r>
                    </a:p>
                  </a:txBody>
                  <a:tcPr marT="45725" marB="4572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366750">
                <a:tc>
                  <a:txBody>
                    <a:bodyPr/>
                    <a:lstStyle/>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it-IT" sz="1800" b="0" i="0" u="none" strike="noStrike" cap="none" normalizeH="0" baseline="0" dirty="0">
                          <a:ln>
                            <a:noFill/>
                          </a:ln>
                          <a:solidFill>
                            <a:schemeClr val="tx1"/>
                          </a:solidFill>
                          <a:effectLst/>
                          <a:latin typeface="Book Antiqua" pitchFamily="18" charset="0"/>
                        </a:rPr>
                        <a:t> Orizzontali               </a:t>
                      </a:r>
                      <a:r>
                        <a:rPr kumimoji="0" lang="it-IT" sz="1800" b="0" i="0" u="none" strike="noStrike" cap="none" normalizeH="0" baseline="0" dirty="0">
                          <a:ln>
                            <a:noFill/>
                          </a:ln>
                          <a:solidFill>
                            <a:schemeClr val="tx1"/>
                          </a:solidFill>
                          <a:effectLst/>
                          <a:latin typeface="Book Antiqua" pitchFamily="18" charset="0"/>
                          <a:cs typeface="Times New Roman" pitchFamily="18" charset="0"/>
                        </a:rPr>
                        <a:t>Economie di scala</a:t>
                      </a:r>
                      <a:endParaRPr kumimoji="0" lang="it-IT" sz="1800" b="0" i="0" u="none" strike="noStrike" cap="none" normalizeH="0" baseline="0" dirty="0">
                        <a:ln>
                          <a:noFill/>
                        </a:ln>
                        <a:solidFill>
                          <a:schemeClr val="tx1"/>
                        </a:solidFill>
                        <a:effectLst/>
                        <a:latin typeface="Book Antiqua" pitchFamily="18" charset="0"/>
                      </a:endParaRPr>
                    </a:p>
                  </a:txBody>
                  <a:tcPr marT="45725" marB="4572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866863">
                <a:tc>
                  <a:txBody>
                    <a:bodyPr/>
                    <a:lstStyle/>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it-IT" sz="1800" b="0" i="0" u="none" strike="noStrike" cap="none" normalizeH="0" baseline="0" dirty="0">
                          <a:ln>
                            <a:noFill/>
                          </a:ln>
                          <a:solidFill>
                            <a:schemeClr val="tx1"/>
                          </a:solidFill>
                          <a:effectLst/>
                          <a:latin typeface="Book Antiqua" pitchFamily="18" charset="0"/>
                        </a:rPr>
                        <a:t> Verticali                    Economie di transazione</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it-IT" sz="1800" b="0" i="0" u="none" strike="noStrike" cap="none" normalizeH="0" baseline="0" dirty="0">
                          <a:ln>
                            <a:noFill/>
                          </a:ln>
                          <a:solidFill>
                            <a:schemeClr val="tx1"/>
                          </a:solidFill>
                          <a:effectLst/>
                          <a:latin typeface="Book Antiqua" pitchFamily="18" charset="0"/>
                        </a:rPr>
                        <a:t>                                     (come nella grande impresa integrata)</a:t>
                      </a:r>
                    </a:p>
                  </a:txBody>
                  <a:tcPr marT="45725" marB="4572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1128828">
                <a:tc>
                  <a:txBody>
                    <a:bodyPr/>
                    <a:lstStyle/>
                    <a:p>
                      <a:pPr marL="0" marR="0" lvl="0" indent="0" algn="l" defTabSz="914400" rtl="0" eaLnBrk="1" fontAlgn="base" latinLnBrk="0" hangingPunct="1">
                        <a:lnSpc>
                          <a:spcPct val="100000"/>
                        </a:lnSpc>
                        <a:spcBef>
                          <a:spcPct val="0"/>
                        </a:spcBef>
                        <a:spcAft>
                          <a:spcPct val="0"/>
                        </a:spcAft>
                        <a:buClrTx/>
                        <a:buSzTx/>
                        <a:buFont typeface="Arial" charset="0"/>
                        <a:buChar char="•"/>
                        <a:tabLst/>
                      </a:pPr>
                      <a:endParaRPr kumimoji="0" lang="it-IT" sz="1800" b="0" i="0" u="none" strike="noStrike" cap="none" normalizeH="0" baseline="0" dirty="0">
                        <a:ln>
                          <a:noFill/>
                        </a:ln>
                        <a:solidFill>
                          <a:schemeClr val="tx1"/>
                        </a:solidFill>
                        <a:effectLst/>
                        <a:latin typeface="Book Antiqua" pitchFamily="18" charset="0"/>
                      </a:endParaRPr>
                    </a:p>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it-IT" sz="1800" b="0" i="0" u="none" strike="noStrike" cap="none" normalizeH="0" baseline="0" dirty="0">
                          <a:ln>
                            <a:noFill/>
                          </a:ln>
                          <a:solidFill>
                            <a:schemeClr val="tx1"/>
                          </a:solidFill>
                          <a:effectLst/>
                          <a:latin typeface="Book Antiqua" pitchFamily="18" charset="0"/>
                        </a:rPr>
                        <a:t> Conglomerati          Economie di raggio di adozione </a:t>
                      </a:r>
                      <a:r>
                        <a:rPr kumimoji="0" lang="it-IT" sz="1800" b="0" i="1" u="none" strike="noStrike" cap="none" normalizeH="0" baseline="0" dirty="0">
                          <a:ln>
                            <a:noFill/>
                          </a:ln>
                          <a:solidFill>
                            <a:schemeClr val="tx1"/>
                          </a:solidFill>
                          <a:effectLst/>
                          <a:latin typeface="Book Antiqua" pitchFamily="18" charset="0"/>
                        </a:rPr>
                        <a:t>(scope)</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it-IT" sz="1800" b="0" i="0" u="none" strike="noStrike" cap="none" normalizeH="0" baseline="0" dirty="0">
                          <a:ln>
                            <a:noFill/>
                          </a:ln>
                          <a:solidFill>
                            <a:schemeClr val="tx1"/>
                          </a:solidFill>
                          <a:effectLst/>
                          <a:latin typeface="Book Antiqua" pitchFamily="18" charset="0"/>
                        </a:rPr>
                        <a:t> </a:t>
                      </a:r>
                    </a:p>
                  </a:txBody>
                  <a:tcPr marT="45725" marB="4572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6"/>
                  </a:ext>
                </a:extLst>
              </a:tr>
              <a:tr h="365797">
                <a:tc>
                  <a:txBody>
                    <a:bodyPr/>
                    <a:lstStyle/>
                    <a:p>
                      <a:pPr marL="0" marR="0" lvl="0" indent="0" algn="l" defTabSz="914400" rtl="0" eaLnBrk="1" fontAlgn="base" latinLnBrk="0" hangingPunct="1">
                        <a:lnSpc>
                          <a:spcPct val="100000"/>
                        </a:lnSpc>
                        <a:spcBef>
                          <a:spcPct val="0"/>
                        </a:spcBef>
                        <a:spcAft>
                          <a:spcPct val="0"/>
                        </a:spcAft>
                        <a:buClrTx/>
                        <a:buSzTx/>
                        <a:buFont typeface="Arial" charset="0"/>
                        <a:buNone/>
                        <a:tabLst/>
                      </a:pPr>
                      <a:endParaRPr kumimoji="0" lang="it-IT" sz="1800" b="0" i="0" u="none" strike="noStrike" cap="none" normalizeH="0" baseline="0">
                        <a:ln>
                          <a:noFill/>
                        </a:ln>
                        <a:solidFill>
                          <a:schemeClr val="tx1"/>
                        </a:solidFill>
                        <a:effectLst/>
                        <a:latin typeface="Book Antiqua" pitchFamily="18" charset="0"/>
                      </a:endParaRPr>
                    </a:p>
                  </a:txBody>
                  <a:tcPr marT="45725" marB="4572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7"/>
                  </a:ext>
                </a:extLst>
              </a:tr>
              <a:tr h="914493">
                <a:tc>
                  <a:txBody>
                    <a:bodyPr/>
                    <a:lstStyle/>
                    <a:p>
                      <a:pPr marL="0" marR="0" lvl="0" indent="0" algn="l" defTabSz="914400" rtl="0" eaLnBrk="1" fontAlgn="base" latinLnBrk="0" hangingPunct="1">
                        <a:lnSpc>
                          <a:spcPct val="100000"/>
                        </a:lnSpc>
                        <a:spcBef>
                          <a:spcPct val="0"/>
                        </a:spcBef>
                        <a:spcAft>
                          <a:spcPct val="0"/>
                        </a:spcAft>
                        <a:buClrTx/>
                        <a:buSzTx/>
                        <a:buFont typeface="Arial" charset="0"/>
                        <a:buChar char="•"/>
                        <a:tabLst/>
                      </a:pPr>
                      <a:r>
                        <a:rPr kumimoji="0" lang="it-IT" sz="1800" b="0" i="0" u="none" strike="noStrike" cap="none" normalizeH="0" baseline="0" dirty="0">
                          <a:ln>
                            <a:noFill/>
                          </a:ln>
                          <a:solidFill>
                            <a:schemeClr val="tx1"/>
                          </a:solidFill>
                          <a:effectLst/>
                          <a:latin typeface="Book Antiqua" pitchFamily="18" charset="0"/>
                        </a:rPr>
                        <a:t> dal 1980 in poi</a:t>
                      </a:r>
                    </a:p>
                    <a:p>
                      <a:pPr marL="0" marR="0" lvl="0" indent="0" algn="l" defTabSz="914400" rtl="0" eaLnBrk="1" fontAlgn="base" latinLnBrk="0" hangingPunct="1">
                        <a:lnSpc>
                          <a:spcPct val="100000"/>
                        </a:lnSpc>
                        <a:spcBef>
                          <a:spcPct val="0"/>
                        </a:spcBef>
                        <a:spcAft>
                          <a:spcPct val="0"/>
                        </a:spcAft>
                        <a:buClrTx/>
                        <a:buSzTx/>
                        <a:buFont typeface="Arial" charset="0"/>
                        <a:buNone/>
                        <a:tabLst/>
                      </a:pPr>
                      <a:r>
                        <a:rPr kumimoji="0" lang="it-IT" sz="1800" b="0" i="0" u="none" strike="noStrike" cap="none" normalizeH="0" baseline="0" dirty="0">
                          <a:ln>
                            <a:noFill/>
                          </a:ln>
                          <a:solidFill>
                            <a:schemeClr val="tx1"/>
                          </a:solidFill>
                          <a:effectLst/>
                          <a:latin typeface="Book Antiqua" pitchFamily="18" charset="0"/>
                        </a:rPr>
                        <a:t>  </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it-IT" sz="1800" b="0" i="0" u="none" strike="noStrike" cap="none" normalizeH="0" baseline="0" dirty="0">
                          <a:ln>
                            <a:noFill/>
                          </a:ln>
                          <a:solidFill>
                            <a:schemeClr val="tx1"/>
                          </a:solidFill>
                          <a:effectLst/>
                          <a:latin typeface="Book Antiqua" pitchFamily="18" charset="0"/>
                        </a:rPr>
                        <a:t> Scopo: frazionamento del rischio</a:t>
                      </a:r>
                    </a:p>
                  </a:txBody>
                  <a:tcPr marT="45725" marB="45725"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8"/>
                  </a:ext>
                </a:extLst>
              </a:tr>
            </a:tbl>
          </a:graphicData>
        </a:graphic>
      </p:graphicFrame>
      <p:sp>
        <p:nvSpPr>
          <p:cNvPr id="76816" name="AutoShape 3">
            <a:extLst>
              <a:ext uri="{FF2B5EF4-FFF2-40B4-BE49-F238E27FC236}">
                <a16:creationId xmlns:a16="http://schemas.microsoft.com/office/drawing/2014/main" id="{A3132847-A297-324B-AED8-9B84D4A0E97C}"/>
              </a:ext>
            </a:extLst>
          </p:cNvPr>
          <p:cNvSpPr>
            <a:spLocks/>
          </p:cNvSpPr>
          <p:nvPr/>
        </p:nvSpPr>
        <p:spPr bwMode="auto">
          <a:xfrm>
            <a:off x="2974975" y="0"/>
            <a:ext cx="214313" cy="1643063"/>
          </a:xfrm>
          <a:prstGeom prst="leftBrace">
            <a:avLst>
              <a:gd name="adj1" fmla="val 80606"/>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76817" name="AutoShape 3">
            <a:extLst>
              <a:ext uri="{FF2B5EF4-FFF2-40B4-BE49-F238E27FC236}">
                <a16:creationId xmlns:a16="http://schemas.microsoft.com/office/drawing/2014/main" id="{E2F2DE6A-1B68-BA42-8A20-C533B5FAAEC5}"/>
              </a:ext>
            </a:extLst>
          </p:cNvPr>
          <p:cNvSpPr>
            <a:spLocks/>
          </p:cNvSpPr>
          <p:nvPr/>
        </p:nvSpPr>
        <p:spPr bwMode="auto">
          <a:xfrm>
            <a:off x="2897188" y="1971675"/>
            <a:ext cx="215900" cy="2844800"/>
          </a:xfrm>
          <a:prstGeom prst="leftBrace">
            <a:avLst>
              <a:gd name="adj1" fmla="val 80523"/>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76818" name="AutoShape 3">
            <a:extLst>
              <a:ext uri="{FF2B5EF4-FFF2-40B4-BE49-F238E27FC236}">
                <a16:creationId xmlns:a16="http://schemas.microsoft.com/office/drawing/2014/main" id="{F55BCB93-2141-3C49-9A01-9D68660DA464}"/>
              </a:ext>
            </a:extLst>
          </p:cNvPr>
          <p:cNvSpPr>
            <a:spLocks/>
          </p:cNvSpPr>
          <p:nvPr/>
        </p:nvSpPr>
        <p:spPr bwMode="auto">
          <a:xfrm>
            <a:off x="2970213" y="5214938"/>
            <a:ext cx="142875" cy="1143000"/>
          </a:xfrm>
          <a:prstGeom prst="leftBrace">
            <a:avLst>
              <a:gd name="adj1" fmla="val 80593"/>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76819" name="Text Box 3">
            <a:extLst>
              <a:ext uri="{FF2B5EF4-FFF2-40B4-BE49-F238E27FC236}">
                <a16:creationId xmlns:a16="http://schemas.microsoft.com/office/drawing/2014/main" id="{46A1A647-3760-AF46-894A-4997B2B37CB6}"/>
              </a:ext>
            </a:extLst>
          </p:cNvPr>
          <p:cNvSpPr txBox="1">
            <a:spLocks noChangeArrowheads="1"/>
          </p:cNvSpPr>
          <p:nvPr/>
        </p:nvSpPr>
        <p:spPr bwMode="auto">
          <a:xfrm>
            <a:off x="1619250" y="590550"/>
            <a:ext cx="14112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1600">
                <a:latin typeface="Arial" panose="020B0604020202020204" pitchFamily="34" charset="0"/>
              </a:rPr>
              <a:t> </a:t>
            </a:r>
            <a:r>
              <a:rPr lang="it-IT" altLang="en-US" sz="1800">
                <a:latin typeface="Arial" panose="020B0604020202020204" pitchFamily="34" charset="0"/>
              </a:rPr>
              <a:t>Singole</a:t>
            </a:r>
          </a:p>
        </p:txBody>
      </p:sp>
      <p:sp>
        <p:nvSpPr>
          <p:cNvPr id="76820" name="Text Box 3">
            <a:extLst>
              <a:ext uri="{FF2B5EF4-FFF2-40B4-BE49-F238E27FC236}">
                <a16:creationId xmlns:a16="http://schemas.microsoft.com/office/drawing/2014/main" id="{5DCC80E4-36AC-ED44-AC43-E43455DB0059}"/>
              </a:ext>
            </a:extLst>
          </p:cNvPr>
          <p:cNvSpPr txBox="1">
            <a:spLocks noChangeArrowheads="1"/>
          </p:cNvSpPr>
          <p:nvPr/>
        </p:nvSpPr>
        <p:spPr bwMode="auto">
          <a:xfrm>
            <a:off x="1619250" y="3198813"/>
            <a:ext cx="15938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1800">
                <a:latin typeface="Arial" panose="020B0604020202020204" pitchFamily="34" charset="0"/>
              </a:rPr>
              <a:t> Gruppi</a:t>
            </a:r>
          </a:p>
        </p:txBody>
      </p:sp>
      <p:sp>
        <p:nvSpPr>
          <p:cNvPr id="76821" name="Text Box 3">
            <a:extLst>
              <a:ext uri="{FF2B5EF4-FFF2-40B4-BE49-F238E27FC236}">
                <a16:creationId xmlns:a16="http://schemas.microsoft.com/office/drawing/2014/main" id="{BD616B3F-724B-744F-8373-B324B737D4ED}"/>
              </a:ext>
            </a:extLst>
          </p:cNvPr>
          <p:cNvSpPr txBox="1">
            <a:spLocks noChangeArrowheads="1"/>
          </p:cNvSpPr>
          <p:nvPr/>
        </p:nvSpPr>
        <p:spPr bwMode="auto">
          <a:xfrm>
            <a:off x="1844675" y="5543550"/>
            <a:ext cx="1285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1600">
                <a:latin typeface="Arial" panose="020B0604020202020204" pitchFamily="34" charset="0"/>
              </a:rPr>
              <a:t> </a:t>
            </a:r>
            <a:r>
              <a:rPr lang="it-IT" altLang="en-US" sz="1800">
                <a:latin typeface="Arial" panose="020B0604020202020204" pitchFamily="34" charset="0"/>
              </a:rPr>
              <a:t>Reti</a:t>
            </a:r>
          </a:p>
        </p:txBody>
      </p:sp>
      <p:sp>
        <p:nvSpPr>
          <p:cNvPr id="76822" name="Slide Number Placeholder 1">
            <a:extLst>
              <a:ext uri="{FF2B5EF4-FFF2-40B4-BE49-F238E27FC236}">
                <a16:creationId xmlns:a16="http://schemas.microsoft.com/office/drawing/2014/main" id="{937C23D3-A366-7B4E-A624-D64F5A450D7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9B66AE4-7991-024D-A470-9DC7AE2EA7B0}" type="slidenum">
              <a:rPr lang="it-IT" altLang="en-US" sz="1200" smtClean="0">
                <a:solidFill>
                  <a:srgbClr val="898989"/>
                </a:solidFill>
              </a:rPr>
              <a:pPr>
                <a:spcBef>
                  <a:spcPct val="0"/>
                </a:spcBef>
                <a:buFontTx/>
                <a:buNone/>
              </a:pPr>
              <a:t>61</a:t>
            </a:fld>
            <a:endParaRPr lang="it-IT" altLang="en-US" sz="1200">
              <a:solidFill>
                <a:srgbClr val="898989"/>
              </a:solidFill>
            </a:endParaRPr>
          </a:p>
        </p:txBody>
      </p:sp>
      <p:sp>
        <p:nvSpPr>
          <p:cNvPr id="16" name="Freccia a destra 19">
            <a:extLst>
              <a:ext uri="{FF2B5EF4-FFF2-40B4-BE49-F238E27FC236}">
                <a16:creationId xmlns:a16="http://schemas.microsoft.com/office/drawing/2014/main" id="{69DF24FD-7300-0242-AC1A-B7C317AA4B97}"/>
              </a:ext>
            </a:extLst>
          </p:cNvPr>
          <p:cNvSpPr/>
          <p:nvPr/>
        </p:nvSpPr>
        <p:spPr>
          <a:xfrm>
            <a:off x="4478338" y="2708275"/>
            <a:ext cx="714375"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17" name="Freccia a destra 19">
            <a:extLst>
              <a:ext uri="{FF2B5EF4-FFF2-40B4-BE49-F238E27FC236}">
                <a16:creationId xmlns:a16="http://schemas.microsoft.com/office/drawing/2014/main" id="{1ECCB57B-AF82-094C-8AA1-1661E16E7FBE}"/>
              </a:ext>
            </a:extLst>
          </p:cNvPr>
          <p:cNvSpPr/>
          <p:nvPr/>
        </p:nvSpPr>
        <p:spPr>
          <a:xfrm>
            <a:off x="4356100" y="3055938"/>
            <a:ext cx="836613" cy="3016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18" name="Freccia a destra 19">
            <a:extLst>
              <a:ext uri="{FF2B5EF4-FFF2-40B4-BE49-F238E27FC236}">
                <a16:creationId xmlns:a16="http://schemas.microsoft.com/office/drawing/2014/main" id="{47301540-F3D2-2741-AC86-422C016A85BC}"/>
              </a:ext>
            </a:extLst>
          </p:cNvPr>
          <p:cNvSpPr/>
          <p:nvPr/>
        </p:nvSpPr>
        <p:spPr>
          <a:xfrm>
            <a:off x="4713288" y="4149725"/>
            <a:ext cx="479425" cy="2873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26" name="Object 2">
            <a:extLst>
              <a:ext uri="{FF2B5EF4-FFF2-40B4-BE49-F238E27FC236}">
                <a16:creationId xmlns:a16="http://schemas.microsoft.com/office/drawing/2014/main" id="{AD597B31-65FA-D547-8390-B0FE22C7FB3D}"/>
              </a:ext>
            </a:extLst>
          </p:cNvPr>
          <p:cNvGraphicFramePr>
            <a:graphicFrameLocks noGrp="1" noChangeAspect="1"/>
          </p:cNvGraphicFramePr>
          <p:nvPr>
            <p:ph idx="4294967295"/>
            <p:extLst>
              <p:ext uri="{D42A27DB-BD31-4B8C-83A1-F6EECF244321}">
                <p14:modId xmlns:p14="http://schemas.microsoft.com/office/powerpoint/2010/main" val="2140989617"/>
              </p:ext>
            </p:extLst>
          </p:nvPr>
        </p:nvGraphicFramePr>
        <p:xfrm>
          <a:off x="-92075" y="-42466"/>
          <a:ext cx="9236075" cy="6927850"/>
        </p:xfrm>
        <a:graphic>
          <a:graphicData uri="http://schemas.openxmlformats.org/presentationml/2006/ole">
            <mc:AlternateContent xmlns:mc="http://schemas.openxmlformats.org/markup-compatibility/2006">
              <mc:Choice xmlns:v="urn:schemas-microsoft-com:vml" Requires="v">
                <p:oleObj name="Diapositiva" r:id="rId2" imgW="3479800" imgH="2603500" progId="PowerPoint.Slide.8">
                  <p:embed/>
                </p:oleObj>
              </mc:Choice>
              <mc:Fallback>
                <p:oleObj name="Diapositiva" r:id="rId2" imgW="3479800" imgH="2603500" progId="PowerPoint.Slide.8">
                  <p:embed/>
                  <p:pic>
                    <p:nvPicPr>
                      <p:cNvPr id="77826" name="Object 2">
                        <a:extLst>
                          <a:ext uri="{FF2B5EF4-FFF2-40B4-BE49-F238E27FC236}">
                            <a16:creationId xmlns:a16="http://schemas.microsoft.com/office/drawing/2014/main" id="{AD597B31-65FA-D547-8390-B0FE22C7FB3D}"/>
                          </a:ext>
                        </a:extLst>
                      </p:cNvPr>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075" y="-42466"/>
                        <a:ext cx="9236075" cy="692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7827" name="Segnaposto numero diapositiva 2">
            <a:extLst>
              <a:ext uri="{FF2B5EF4-FFF2-40B4-BE49-F238E27FC236}">
                <a16:creationId xmlns:a16="http://schemas.microsoft.com/office/drawing/2014/main" id="{D7536601-3C5F-3643-93EB-3CCB75C3C850}"/>
              </a:ext>
            </a:extLst>
          </p:cNvPr>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AA6C553D-75B4-4B42-9D11-B91A679891E8}" type="slidenum">
              <a:rPr lang="it-IT" altLang="en-US" sz="1200">
                <a:solidFill>
                  <a:srgbClr val="898989"/>
                </a:solidFill>
              </a:rPr>
              <a:pPr algn="r" eaLnBrk="1" hangingPunct="1">
                <a:spcBef>
                  <a:spcPct val="0"/>
                </a:spcBef>
                <a:buFontTx/>
                <a:buNone/>
              </a:pPr>
              <a:t>62</a:t>
            </a:fld>
            <a:endParaRPr lang="it-IT" altLang="en-US" sz="1200">
              <a:solidFill>
                <a:srgbClr val="898989"/>
              </a:solidFill>
            </a:endParaRPr>
          </a:p>
        </p:txBody>
      </p:sp>
      <p:sp>
        <p:nvSpPr>
          <p:cNvPr id="77828" name="Slide Number Placeholder 1">
            <a:extLst>
              <a:ext uri="{FF2B5EF4-FFF2-40B4-BE49-F238E27FC236}">
                <a16:creationId xmlns:a16="http://schemas.microsoft.com/office/drawing/2014/main" id="{EF245735-68CF-5941-B1E8-7FE6B7F9E87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3B164BA-CA51-1647-9BFA-18BC7DA91093}" type="slidenum">
              <a:rPr lang="it-IT" altLang="en-US" sz="1200" smtClean="0">
                <a:solidFill>
                  <a:srgbClr val="898989"/>
                </a:solidFill>
              </a:rPr>
              <a:pPr>
                <a:spcBef>
                  <a:spcPct val="0"/>
                </a:spcBef>
                <a:buFontTx/>
                <a:buNone/>
              </a:pPr>
              <a:t>62</a:t>
            </a:fld>
            <a:endParaRPr lang="it-IT" altLang="en-US" sz="1200">
              <a:solidFill>
                <a:srgbClr val="898989"/>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asellaDiTesto 3">
            <a:extLst>
              <a:ext uri="{FF2B5EF4-FFF2-40B4-BE49-F238E27FC236}">
                <a16:creationId xmlns:a16="http://schemas.microsoft.com/office/drawing/2014/main" id="{0341BADF-C94B-7D41-B0E3-C5844ABB91D6}"/>
              </a:ext>
            </a:extLst>
          </p:cNvPr>
          <p:cNvSpPr txBox="1">
            <a:spLocks noChangeArrowheads="1"/>
          </p:cNvSpPr>
          <p:nvPr/>
        </p:nvSpPr>
        <p:spPr bwMode="auto">
          <a:xfrm>
            <a:off x="142875" y="2797175"/>
            <a:ext cx="190817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Arial" panose="020B0604020202020204" pitchFamily="34" charset="0"/>
              </a:rPr>
              <a:t>Modalità per acquisire lo status di socio da parte di una persona fisica</a:t>
            </a:r>
          </a:p>
        </p:txBody>
      </p:sp>
      <p:sp>
        <p:nvSpPr>
          <p:cNvPr id="5" name="Parentesi graffa aperta 4">
            <a:extLst>
              <a:ext uri="{FF2B5EF4-FFF2-40B4-BE49-F238E27FC236}">
                <a16:creationId xmlns:a16="http://schemas.microsoft.com/office/drawing/2014/main" id="{5158E21B-8BC3-AF4E-B259-2A369AF2EE33}"/>
              </a:ext>
            </a:extLst>
          </p:cNvPr>
          <p:cNvSpPr/>
          <p:nvPr/>
        </p:nvSpPr>
        <p:spPr>
          <a:xfrm>
            <a:off x="1912938" y="500063"/>
            <a:ext cx="714375" cy="6143625"/>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p>
        </p:txBody>
      </p:sp>
      <p:sp>
        <p:nvSpPr>
          <p:cNvPr id="78852" name="CasellaDiTesto 5">
            <a:extLst>
              <a:ext uri="{FF2B5EF4-FFF2-40B4-BE49-F238E27FC236}">
                <a16:creationId xmlns:a16="http://schemas.microsoft.com/office/drawing/2014/main" id="{E29268F1-0CB2-9F46-9360-7F1174DD6C73}"/>
              </a:ext>
            </a:extLst>
          </p:cNvPr>
          <p:cNvSpPr txBox="1">
            <a:spLocks noChangeArrowheads="1"/>
          </p:cNvSpPr>
          <p:nvPr/>
        </p:nvSpPr>
        <p:spPr bwMode="auto">
          <a:xfrm>
            <a:off x="4786313" y="533400"/>
            <a:ext cx="4357687"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pPr>
            <a:r>
              <a:rPr lang="it-IT" altLang="en-US" sz="2000">
                <a:latin typeface="Arial" panose="020B0604020202020204" pitchFamily="34" charset="0"/>
              </a:rPr>
              <a:t>Uno o più soci acquistano le quote o le azioni dai soci di una società che, pertanto, vendono i titoli rappresentativi del capitale sociale</a:t>
            </a:r>
          </a:p>
        </p:txBody>
      </p:sp>
      <p:sp>
        <p:nvSpPr>
          <p:cNvPr id="78853" name="CasellaDiTesto 5">
            <a:extLst>
              <a:ext uri="{FF2B5EF4-FFF2-40B4-BE49-F238E27FC236}">
                <a16:creationId xmlns:a16="http://schemas.microsoft.com/office/drawing/2014/main" id="{F62E2DD2-0274-054D-9041-ED6611C06B2C}"/>
              </a:ext>
            </a:extLst>
          </p:cNvPr>
          <p:cNvSpPr txBox="1">
            <a:spLocks noChangeArrowheads="1"/>
          </p:cNvSpPr>
          <p:nvPr/>
        </p:nvSpPr>
        <p:spPr bwMode="auto">
          <a:xfrm>
            <a:off x="2286000" y="3341688"/>
            <a:ext cx="32861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Arial" panose="020B0604020202020204" pitchFamily="34" charset="0"/>
              </a:rPr>
              <a:t>Se la società non esiste bisogna costituirla mediante  </a:t>
            </a:r>
          </a:p>
        </p:txBody>
      </p:sp>
      <p:sp>
        <p:nvSpPr>
          <p:cNvPr id="10" name="Parentesi graffa aperta 9">
            <a:extLst>
              <a:ext uri="{FF2B5EF4-FFF2-40B4-BE49-F238E27FC236}">
                <a16:creationId xmlns:a16="http://schemas.microsoft.com/office/drawing/2014/main" id="{3ECE4B4C-2210-C149-9DC1-5BE2EB6BAEFC}"/>
              </a:ext>
            </a:extLst>
          </p:cNvPr>
          <p:cNvSpPr/>
          <p:nvPr/>
        </p:nvSpPr>
        <p:spPr>
          <a:xfrm>
            <a:off x="6215063" y="2643188"/>
            <a:ext cx="357187" cy="2214562"/>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p>
        </p:txBody>
      </p:sp>
      <p:sp>
        <p:nvSpPr>
          <p:cNvPr id="78855" name="CasellaDiTesto 5">
            <a:extLst>
              <a:ext uri="{FF2B5EF4-FFF2-40B4-BE49-F238E27FC236}">
                <a16:creationId xmlns:a16="http://schemas.microsoft.com/office/drawing/2014/main" id="{D9800EDE-B7DC-7645-94BD-AF5311BF92D5}"/>
              </a:ext>
            </a:extLst>
          </p:cNvPr>
          <p:cNvSpPr txBox="1">
            <a:spLocks noChangeArrowheads="1"/>
          </p:cNvSpPr>
          <p:nvPr/>
        </p:nvSpPr>
        <p:spPr bwMode="auto">
          <a:xfrm>
            <a:off x="6572250" y="2714625"/>
            <a:ext cx="2000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Arial" panose="020B0604020202020204" pitchFamily="34" charset="0"/>
              </a:rPr>
              <a:t>Conferimenti in denaro</a:t>
            </a:r>
          </a:p>
        </p:txBody>
      </p:sp>
      <p:sp>
        <p:nvSpPr>
          <p:cNvPr id="78856" name="CasellaDiTesto 5">
            <a:extLst>
              <a:ext uri="{FF2B5EF4-FFF2-40B4-BE49-F238E27FC236}">
                <a16:creationId xmlns:a16="http://schemas.microsoft.com/office/drawing/2014/main" id="{823ADB8C-4349-F947-BA51-F67FB27736E6}"/>
              </a:ext>
            </a:extLst>
          </p:cNvPr>
          <p:cNvSpPr txBox="1">
            <a:spLocks noChangeArrowheads="1"/>
          </p:cNvSpPr>
          <p:nvPr/>
        </p:nvSpPr>
        <p:spPr bwMode="auto">
          <a:xfrm>
            <a:off x="6572250" y="3935413"/>
            <a:ext cx="25003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Arial" panose="020B0604020202020204" pitchFamily="34" charset="0"/>
              </a:rPr>
              <a:t>Conferimento di beni (in natura)</a:t>
            </a:r>
          </a:p>
        </p:txBody>
      </p:sp>
      <p:sp>
        <p:nvSpPr>
          <p:cNvPr id="16" name="Freccia in giù 15">
            <a:extLst>
              <a:ext uri="{FF2B5EF4-FFF2-40B4-BE49-F238E27FC236}">
                <a16:creationId xmlns:a16="http://schemas.microsoft.com/office/drawing/2014/main" id="{D7129D58-C151-2B44-9C12-5CF2C6FD8710}"/>
              </a:ext>
            </a:extLst>
          </p:cNvPr>
          <p:cNvSpPr/>
          <p:nvPr/>
        </p:nvSpPr>
        <p:spPr>
          <a:xfrm>
            <a:off x="3143250" y="4929188"/>
            <a:ext cx="714375" cy="7858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78858" name="CasellaDiTesto 3">
            <a:extLst>
              <a:ext uri="{FF2B5EF4-FFF2-40B4-BE49-F238E27FC236}">
                <a16:creationId xmlns:a16="http://schemas.microsoft.com/office/drawing/2014/main" id="{EBB9C4EC-26F9-8248-850B-C14AB1569769}"/>
              </a:ext>
            </a:extLst>
          </p:cNvPr>
          <p:cNvSpPr txBox="1">
            <a:spLocks noChangeArrowheads="1"/>
          </p:cNvSpPr>
          <p:nvPr/>
        </p:nvSpPr>
        <p:spPr bwMode="auto">
          <a:xfrm>
            <a:off x="2357438" y="5643563"/>
            <a:ext cx="57864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Arial" panose="020B0604020202020204" pitchFamily="34" charset="0"/>
              </a:rPr>
              <a:t>In cambio dei conferimenti in denaro o in natura si diviene soci e si acquisiscono i titoli (azioni o quote) della società costituita</a:t>
            </a:r>
          </a:p>
        </p:txBody>
      </p:sp>
      <p:sp>
        <p:nvSpPr>
          <p:cNvPr id="78859" name="CasellaDiTesto 5">
            <a:extLst>
              <a:ext uri="{FF2B5EF4-FFF2-40B4-BE49-F238E27FC236}">
                <a16:creationId xmlns:a16="http://schemas.microsoft.com/office/drawing/2014/main" id="{267D92F6-0492-464A-BE73-8CE3DC317AA2}"/>
              </a:ext>
            </a:extLst>
          </p:cNvPr>
          <p:cNvSpPr txBox="1">
            <a:spLocks noChangeArrowheads="1"/>
          </p:cNvSpPr>
          <p:nvPr/>
        </p:nvSpPr>
        <p:spPr bwMode="auto">
          <a:xfrm>
            <a:off x="2286000" y="863600"/>
            <a:ext cx="17859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dirty="0">
                <a:latin typeface="Arial" panose="020B0604020202020204" pitchFamily="34" charset="0"/>
              </a:rPr>
              <a:t>Se la società già esiste: </a:t>
            </a:r>
          </a:p>
        </p:txBody>
      </p:sp>
      <p:sp>
        <p:nvSpPr>
          <p:cNvPr id="20" name="Freccia a destra 19">
            <a:extLst>
              <a:ext uri="{FF2B5EF4-FFF2-40B4-BE49-F238E27FC236}">
                <a16:creationId xmlns:a16="http://schemas.microsoft.com/office/drawing/2014/main" id="{59E94A9A-B5E5-1142-83C9-4FA1A69702A3}"/>
              </a:ext>
            </a:extLst>
          </p:cNvPr>
          <p:cNvSpPr/>
          <p:nvPr/>
        </p:nvSpPr>
        <p:spPr>
          <a:xfrm>
            <a:off x="4143375" y="1071563"/>
            <a:ext cx="714375"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17" name="Freccia a destra 16">
            <a:extLst>
              <a:ext uri="{FF2B5EF4-FFF2-40B4-BE49-F238E27FC236}">
                <a16:creationId xmlns:a16="http://schemas.microsoft.com/office/drawing/2014/main" id="{60BE8F57-A072-5440-A1BE-1B170642C0EC}"/>
              </a:ext>
            </a:extLst>
          </p:cNvPr>
          <p:cNvSpPr/>
          <p:nvPr/>
        </p:nvSpPr>
        <p:spPr>
          <a:xfrm>
            <a:off x="5357813" y="3643313"/>
            <a:ext cx="714375"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78862" name="Slide Number Placeholder 1">
            <a:extLst>
              <a:ext uri="{FF2B5EF4-FFF2-40B4-BE49-F238E27FC236}">
                <a16:creationId xmlns:a16="http://schemas.microsoft.com/office/drawing/2014/main" id="{742F9959-89E2-7F47-9DE5-3E6944EFF77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864FEA7-3FB0-FE4B-8EF8-33D4BA3578EE}" type="slidenum">
              <a:rPr lang="it-IT" altLang="en-US" sz="1200" smtClean="0">
                <a:solidFill>
                  <a:srgbClr val="898989"/>
                </a:solidFill>
              </a:rPr>
              <a:pPr>
                <a:spcBef>
                  <a:spcPct val="0"/>
                </a:spcBef>
                <a:buFontTx/>
                <a:buNone/>
              </a:pPr>
              <a:t>63</a:t>
            </a:fld>
            <a:endParaRPr lang="it-IT" altLang="en-US" sz="1200">
              <a:solidFill>
                <a:srgbClr val="898989"/>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D7A84874-66EC-DE46-9341-5C67AB67A501}"/>
              </a:ext>
            </a:extLst>
          </p:cNvPr>
          <p:cNvSpPr txBox="1"/>
          <p:nvPr/>
        </p:nvSpPr>
        <p:spPr>
          <a:xfrm>
            <a:off x="1000125" y="120650"/>
            <a:ext cx="6929438" cy="954088"/>
          </a:xfrm>
          <a:prstGeom prst="rect">
            <a:avLst/>
          </a:prstGeom>
          <a:noFill/>
        </p:spPr>
        <p:txBody>
          <a:bodyPr>
            <a:spAutoFit/>
          </a:bodyPr>
          <a:lstStyle/>
          <a:p>
            <a:pPr algn="ctr">
              <a:defRPr/>
            </a:pPr>
            <a:r>
              <a:rPr lang="it-IT" sz="2800" b="1" dirty="0">
                <a:effectLst>
                  <a:outerShdw blurRad="38100" dist="38100" dir="2700000" algn="tl">
                    <a:srgbClr val="C0C0C0"/>
                  </a:outerShdw>
                </a:effectLst>
                <a:latin typeface="Book Antiqua" pitchFamily="18" charset="0"/>
              </a:rPr>
              <a:t>Modalità per acquisire lo status di socio: la società esiste</a:t>
            </a:r>
          </a:p>
        </p:txBody>
      </p:sp>
      <p:sp>
        <p:nvSpPr>
          <p:cNvPr id="80899" name="CasellaDiTesto 3">
            <a:extLst>
              <a:ext uri="{FF2B5EF4-FFF2-40B4-BE49-F238E27FC236}">
                <a16:creationId xmlns:a16="http://schemas.microsoft.com/office/drawing/2014/main" id="{2CD91567-B17E-6C4F-B833-696778CFD064}"/>
              </a:ext>
            </a:extLst>
          </p:cNvPr>
          <p:cNvSpPr txBox="1">
            <a:spLocks noChangeArrowheads="1"/>
          </p:cNvSpPr>
          <p:nvPr/>
        </p:nvSpPr>
        <p:spPr bwMode="auto">
          <a:xfrm>
            <a:off x="357188" y="3143250"/>
            <a:ext cx="2643187"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endParaRPr lang="en-US" altLang="en-US" sz="1700">
              <a:latin typeface="Arial" panose="020B0604020202020204" pitchFamily="34" charset="0"/>
            </a:endParaRPr>
          </a:p>
        </p:txBody>
      </p:sp>
      <p:pic>
        <p:nvPicPr>
          <p:cNvPr id="80900" name="Picture 2" descr="C:\Documents and Settings\Windows Xp Pro\Impostazioni locali\Temporary Internet Files\Content.IE5\RNU0T2TB\MCj04375330000[1].wmf">
            <a:extLst>
              <a:ext uri="{FF2B5EF4-FFF2-40B4-BE49-F238E27FC236}">
                <a16:creationId xmlns:a16="http://schemas.microsoft.com/office/drawing/2014/main" id="{F60AD2B3-FF13-404D-88EB-4812C64253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75" y="1571625"/>
            <a:ext cx="2571750"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5" name="Connettore 2 54">
            <a:extLst>
              <a:ext uri="{FF2B5EF4-FFF2-40B4-BE49-F238E27FC236}">
                <a16:creationId xmlns:a16="http://schemas.microsoft.com/office/drawing/2014/main" id="{7D03DE27-3227-B347-BE83-F20C0B50D425}"/>
              </a:ext>
            </a:extLst>
          </p:cNvPr>
          <p:cNvCxnSpPr/>
          <p:nvPr/>
        </p:nvCxnSpPr>
        <p:spPr>
          <a:xfrm rot="5400000">
            <a:off x="5822950" y="3463925"/>
            <a:ext cx="2071688"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 name="Connettore 2 55">
            <a:extLst>
              <a:ext uri="{FF2B5EF4-FFF2-40B4-BE49-F238E27FC236}">
                <a16:creationId xmlns:a16="http://schemas.microsoft.com/office/drawing/2014/main" id="{EBD8A0BC-6D00-D34B-BFE6-9CCE813E43F6}"/>
              </a:ext>
            </a:extLst>
          </p:cNvPr>
          <p:cNvCxnSpPr/>
          <p:nvPr/>
        </p:nvCxnSpPr>
        <p:spPr>
          <a:xfrm rot="5400000">
            <a:off x="7038182" y="3248819"/>
            <a:ext cx="1498600"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7" name="Connettore 2 56">
            <a:extLst>
              <a:ext uri="{FF2B5EF4-FFF2-40B4-BE49-F238E27FC236}">
                <a16:creationId xmlns:a16="http://schemas.microsoft.com/office/drawing/2014/main" id="{241EAD9A-5E94-3841-83D4-08208358AAEA}"/>
              </a:ext>
            </a:extLst>
          </p:cNvPr>
          <p:cNvCxnSpPr/>
          <p:nvPr/>
        </p:nvCxnSpPr>
        <p:spPr>
          <a:xfrm rot="5400000">
            <a:off x="7430294" y="3285331"/>
            <a:ext cx="1428750"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8" name="Connettore 2 57">
            <a:extLst>
              <a:ext uri="{FF2B5EF4-FFF2-40B4-BE49-F238E27FC236}">
                <a16:creationId xmlns:a16="http://schemas.microsoft.com/office/drawing/2014/main" id="{42EA9E36-7BBD-3D42-82DE-26F2AFF6E437}"/>
              </a:ext>
            </a:extLst>
          </p:cNvPr>
          <p:cNvCxnSpPr/>
          <p:nvPr/>
        </p:nvCxnSpPr>
        <p:spPr>
          <a:xfrm rot="5400000">
            <a:off x="7787482" y="3285331"/>
            <a:ext cx="1428750"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9" name="Ovale 58">
            <a:extLst>
              <a:ext uri="{FF2B5EF4-FFF2-40B4-BE49-F238E27FC236}">
                <a16:creationId xmlns:a16="http://schemas.microsoft.com/office/drawing/2014/main" id="{B6BA06D8-D626-374B-8DCF-7026A87C9868}"/>
              </a:ext>
            </a:extLst>
          </p:cNvPr>
          <p:cNvSpPr/>
          <p:nvPr/>
        </p:nvSpPr>
        <p:spPr>
          <a:xfrm>
            <a:off x="6858000" y="4071938"/>
            <a:ext cx="2000250" cy="18573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0906" name="CasellaDiTesto 28">
            <a:extLst>
              <a:ext uri="{FF2B5EF4-FFF2-40B4-BE49-F238E27FC236}">
                <a16:creationId xmlns:a16="http://schemas.microsoft.com/office/drawing/2014/main" id="{DCE4050B-8F15-A04A-8F95-8B4173A6FCF8}"/>
              </a:ext>
            </a:extLst>
          </p:cNvPr>
          <p:cNvSpPr txBox="1">
            <a:spLocks noChangeArrowheads="1"/>
          </p:cNvSpPr>
          <p:nvPr/>
        </p:nvSpPr>
        <p:spPr bwMode="auto">
          <a:xfrm>
            <a:off x="7358063" y="4143375"/>
            <a:ext cx="100012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9600" b="1">
                <a:latin typeface="Symbol" pitchFamily="2" charset="2"/>
              </a:rPr>
              <a:t>a</a:t>
            </a:r>
          </a:p>
        </p:txBody>
      </p:sp>
      <p:sp>
        <p:nvSpPr>
          <p:cNvPr id="80907" name="CasellaDiTesto 28">
            <a:extLst>
              <a:ext uri="{FF2B5EF4-FFF2-40B4-BE49-F238E27FC236}">
                <a16:creationId xmlns:a16="http://schemas.microsoft.com/office/drawing/2014/main" id="{62E3ED4B-4DEE-7645-A562-1F204C3843ED}"/>
              </a:ext>
            </a:extLst>
          </p:cNvPr>
          <p:cNvSpPr txBox="1">
            <a:spLocks noChangeArrowheads="1"/>
          </p:cNvSpPr>
          <p:nvPr/>
        </p:nvSpPr>
        <p:spPr bwMode="auto">
          <a:xfrm>
            <a:off x="6429375" y="350043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80908" name="CasellaDiTesto 28">
            <a:extLst>
              <a:ext uri="{FF2B5EF4-FFF2-40B4-BE49-F238E27FC236}">
                <a16:creationId xmlns:a16="http://schemas.microsoft.com/office/drawing/2014/main" id="{21104FAE-55DD-C442-83FE-399A57D662E1}"/>
              </a:ext>
            </a:extLst>
          </p:cNvPr>
          <p:cNvSpPr txBox="1">
            <a:spLocks noChangeArrowheads="1"/>
          </p:cNvSpPr>
          <p:nvPr/>
        </p:nvSpPr>
        <p:spPr bwMode="auto">
          <a:xfrm>
            <a:off x="8072438" y="3000375"/>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80909" name="CasellaDiTesto 28">
            <a:extLst>
              <a:ext uri="{FF2B5EF4-FFF2-40B4-BE49-F238E27FC236}">
                <a16:creationId xmlns:a16="http://schemas.microsoft.com/office/drawing/2014/main" id="{2DC4D5E8-8E81-5B45-941F-9551703847F8}"/>
              </a:ext>
            </a:extLst>
          </p:cNvPr>
          <p:cNvSpPr txBox="1">
            <a:spLocks noChangeArrowheads="1"/>
          </p:cNvSpPr>
          <p:nvPr/>
        </p:nvSpPr>
        <p:spPr bwMode="auto">
          <a:xfrm>
            <a:off x="7715250" y="350043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sp>
        <p:nvSpPr>
          <p:cNvPr id="80910" name="CasellaDiTesto 28">
            <a:extLst>
              <a:ext uri="{FF2B5EF4-FFF2-40B4-BE49-F238E27FC236}">
                <a16:creationId xmlns:a16="http://schemas.microsoft.com/office/drawing/2014/main" id="{A596A9B1-2413-8A4E-BE7D-8818141C3371}"/>
              </a:ext>
            </a:extLst>
          </p:cNvPr>
          <p:cNvSpPr txBox="1">
            <a:spLocks noChangeArrowheads="1"/>
          </p:cNvSpPr>
          <p:nvPr/>
        </p:nvSpPr>
        <p:spPr bwMode="auto">
          <a:xfrm>
            <a:off x="7358063" y="321468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pic>
        <p:nvPicPr>
          <p:cNvPr id="80911" name="Picture 2">
            <a:extLst>
              <a:ext uri="{FF2B5EF4-FFF2-40B4-BE49-F238E27FC236}">
                <a16:creationId xmlns:a16="http://schemas.microsoft.com/office/drawing/2014/main" id="{3637D8CE-29D4-914A-90B9-C407F2825B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1785938"/>
            <a:ext cx="2428875"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12" name="CasellaDiTesto 28">
            <a:extLst>
              <a:ext uri="{FF2B5EF4-FFF2-40B4-BE49-F238E27FC236}">
                <a16:creationId xmlns:a16="http://schemas.microsoft.com/office/drawing/2014/main" id="{E3E7C36E-7637-344F-80DF-5437696EFC24}"/>
              </a:ext>
            </a:extLst>
          </p:cNvPr>
          <p:cNvSpPr txBox="1">
            <a:spLocks noChangeArrowheads="1"/>
          </p:cNvSpPr>
          <p:nvPr/>
        </p:nvSpPr>
        <p:spPr bwMode="auto">
          <a:xfrm>
            <a:off x="357188" y="3773488"/>
            <a:ext cx="26431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800" b="1">
                <a:latin typeface="Arial" panose="020B0604020202020204" pitchFamily="34" charset="0"/>
              </a:rPr>
              <a:t>Soci acquirenti</a:t>
            </a:r>
          </a:p>
        </p:txBody>
      </p:sp>
      <p:sp>
        <p:nvSpPr>
          <p:cNvPr id="80913" name="CasellaDiTesto 29">
            <a:extLst>
              <a:ext uri="{FF2B5EF4-FFF2-40B4-BE49-F238E27FC236}">
                <a16:creationId xmlns:a16="http://schemas.microsoft.com/office/drawing/2014/main" id="{A4BD1CB3-0CA1-0B42-BA72-6D70AA1A9555}"/>
              </a:ext>
            </a:extLst>
          </p:cNvPr>
          <p:cNvSpPr txBox="1">
            <a:spLocks noChangeArrowheads="1"/>
          </p:cNvSpPr>
          <p:nvPr/>
        </p:nvSpPr>
        <p:spPr bwMode="auto">
          <a:xfrm>
            <a:off x="214313" y="4572000"/>
            <a:ext cx="364331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it-IT" altLang="en-US" sz="2000" b="1">
                <a:latin typeface="Arial" panose="020B0604020202020204" pitchFamily="34" charset="0"/>
              </a:rPr>
              <a:t>I soci acquirenti acquistano dai vecchi soci della società </a:t>
            </a:r>
            <a:r>
              <a:rPr lang="it-IT" altLang="en-US" sz="2000" b="1">
                <a:latin typeface="Symbol" pitchFamily="2" charset="2"/>
              </a:rPr>
              <a:t>a</a:t>
            </a:r>
            <a:r>
              <a:rPr lang="it-IT" altLang="en-US" sz="2000" b="1">
                <a:latin typeface="Arial" panose="020B0604020202020204" pitchFamily="34" charset="0"/>
              </a:rPr>
              <a:t> la totalità delle azioni, divenendo il nuovo soggetto economico della società </a:t>
            </a:r>
            <a:r>
              <a:rPr lang="it-IT" altLang="en-US" sz="2000" b="1">
                <a:latin typeface="Symbol" pitchFamily="2" charset="2"/>
              </a:rPr>
              <a:t>a</a:t>
            </a:r>
          </a:p>
        </p:txBody>
      </p:sp>
      <p:sp>
        <p:nvSpPr>
          <p:cNvPr id="31" name="Freccia a sinistra 30">
            <a:extLst>
              <a:ext uri="{FF2B5EF4-FFF2-40B4-BE49-F238E27FC236}">
                <a16:creationId xmlns:a16="http://schemas.microsoft.com/office/drawing/2014/main" id="{2FC76722-AAF0-2A4E-B295-43EFE58833AD}"/>
              </a:ext>
            </a:extLst>
          </p:cNvPr>
          <p:cNvSpPr/>
          <p:nvPr/>
        </p:nvSpPr>
        <p:spPr>
          <a:xfrm rot="10800000">
            <a:off x="3143250" y="2143125"/>
            <a:ext cx="2786063" cy="21431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32" name="Freccia a sinistra 31">
            <a:extLst>
              <a:ext uri="{FF2B5EF4-FFF2-40B4-BE49-F238E27FC236}">
                <a16:creationId xmlns:a16="http://schemas.microsoft.com/office/drawing/2014/main" id="{06A56453-EF72-5347-AB53-A417C1E85326}"/>
              </a:ext>
            </a:extLst>
          </p:cNvPr>
          <p:cNvSpPr/>
          <p:nvPr/>
        </p:nvSpPr>
        <p:spPr>
          <a:xfrm>
            <a:off x="3143250" y="3071813"/>
            <a:ext cx="2786063" cy="21431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pic>
        <p:nvPicPr>
          <p:cNvPr id="80916" name="Picture 9" descr="bs00473_">
            <a:extLst>
              <a:ext uri="{FF2B5EF4-FFF2-40B4-BE49-F238E27FC236}">
                <a16:creationId xmlns:a16="http://schemas.microsoft.com/office/drawing/2014/main" id="{FF453597-E56E-DA42-AD29-95B39253C9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1938" y="2732088"/>
            <a:ext cx="996950" cy="126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917" name="Picture 15" descr="j0439825">
            <a:extLst>
              <a:ext uri="{FF2B5EF4-FFF2-40B4-BE49-F238E27FC236}">
                <a16:creationId xmlns:a16="http://schemas.microsoft.com/office/drawing/2014/main" id="{B49D2F76-24CD-0346-9CAD-9E02FC53E3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71938" y="1803400"/>
            <a:ext cx="938212" cy="93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18" name="Slide Number Placeholder 1">
            <a:extLst>
              <a:ext uri="{FF2B5EF4-FFF2-40B4-BE49-F238E27FC236}">
                <a16:creationId xmlns:a16="http://schemas.microsoft.com/office/drawing/2014/main" id="{AE4B03E4-0E21-F34F-8B9B-D3C607E5B50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AC0AFB1-D891-2F4C-AA02-92E8BF1C6E56}" type="slidenum">
              <a:rPr lang="it-IT" altLang="en-US" sz="1200" smtClean="0">
                <a:solidFill>
                  <a:srgbClr val="898989"/>
                </a:solidFill>
              </a:rPr>
              <a:pPr>
                <a:spcBef>
                  <a:spcPct val="0"/>
                </a:spcBef>
                <a:buFontTx/>
                <a:buNone/>
              </a:pPr>
              <a:t>64</a:t>
            </a:fld>
            <a:endParaRPr lang="it-IT" altLang="en-US" sz="1200">
              <a:solidFill>
                <a:srgbClr val="898989"/>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2ED25216-AC00-654A-A851-7C1161660D0B}"/>
              </a:ext>
            </a:extLst>
          </p:cNvPr>
          <p:cNvSpPr txBox="1"/>
          <p:nvPr/>
        </p:nvSpPr>
        <p:spPr>
          <a:xfrm>
            <a:off x="1000125" y="120650"/>
            <a:ext cx="6929438" cy="954088"/>
          </a:xfrm>
          <a:prstGeom prst="rect">
            <a:avLst/>
          </a:prstGeom>
          <a:noFill/>
        </p:spPr>
        <p:txBody>
          <a:bodyPr>
            <a:spAutoFit/>
          </a:bodyPr>
          <a:lstStyle/>
          <a:p>
            <a:pPr algn="ctr">
              <a:defRPr/>
            </a:pPr>
            <a:r>
              <a:rPr lang="it-IT" sz="2800" b="1" dirty="0">
                <a:effectLst>
                  <a:outerShdw blurRad="38100" dist="38100" dir="2700000" algn="tl">
                    <a:srgbClr val="C0C0C0"/>
                  </a:outerShdw>
                </a:effectLst>
                <a:latin typeface="Book Antiqua" pitchFamily="18" charset="0"/>
              </a:rPr>
              <a:t>Modalità per acquisire lo status di socio: la società esiste</a:t>
            </a:r>
          </a:p>
        </p:txBody>
      </p:sp>
      <p:cxnSp>
        <p:nvCxnSpPr>
          <p:cNvPr id="55" name="Connettore 2 54">
            <a:extLst>
              <a:ext uri="{FF2B5EF4-FFF2-40B4-BE49-F238E27FC236}">
                <a16:creationId xmlns:a16="http://schemas.microsoft.com/office/drawing/2014/main" id="{873FF6DB-3584-A946-B902-8728480E3036}"/>
              </a:ext>
            </a:extLst>
          </p:cNvPr>
          <p:cNvCxnSpPr/>
          <p:nvPr/>
        </p:nvCxnSpPr>
        <p:spPr>
          <a:xfrm rot="5400000">
            <a:off x="3036888" y="3606800"/>
            <a:ext cx="2357438"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 name="Connettore 2 55">
            <a:extLst>
              <a:ext uri="{FF2B5EF4-FFF2-40B4-BE49-F238E27FC236}">
                <a16:creationId xmlns:a16="http://schemas.microsoft.com/office/drawing/2014/main" id="{597C778E-4F28-974E-9528-97440A8638A0}"/>
              </a:ext>
            </a:extLst>
          </p:cNvPr>
          <p:cNvCxnSpPr/>
          <p:nvPr/>
        </p:nvCxnSpPr>
        <p:spPr>
          <a:xfrm rot="5400000">
            <a:off x="3644107" y="3856831"/>
            <a:ext cx="1714500"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8" name="Connettore 2 57">
            <a:extLst>
              <a:ext uri="{FF2B5EF4-FFF2-40B4-BE49-F238E27FC236}">
                <a16:creationId xmlns:a16="http://schemas.microsoft.com/office/drawing/2014/main" id="{9A7A7F1C-4BD9-CD45-B468-DDAE5F62AEFE}"/>
              </a:ext>
            </a:extLst>
          </p:cNvPr>
          <p:cNvCxnSpPr/>
          <p:nvPr/>
        </p:nvCxnSpPr>
        <p:spPr>
          <a:xfrm rot="5400000">
            <a:off x="3751263" y="3463925"/>
            <a:ext cx="2500312"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9" name="Ovale 58">
            <a:extLst>
              <a:ext uri="{FF2B5EF4-FFF2-40B4-BE49-F238E27FC236}">
                <a16:creationId xmlns:a16="http://schemas.microsoft.com/office/drawing/2014/main" id="{58C0ADA9-74D8-484E-8EA1-CC98D28FF89F}"/>
              </a:ext>
            </a:extLst>
          </p:cNvPr>
          <p:cNvSpPr/>
          <p:nvPr/>
        </p:nvSpPr>
        <p:spPr>
          <a:xfrm>
            <a:off x="3714750" y="4714875"/>
            <a:ext cx="2000250" cy="18573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1927" name="CasellaDiTesto 28">
            <a:extLst>
              <a:ext uri="{FF2B5EF4-FFF2-40B4-BE49-F238E27FC236}">
                <a16:creationId xmlns:a16="http://schemas.microsoft.com/office/drawing/2014/main" id="{48853592-019B-F143-B9AC-E269B9F861A8}"/>
              </a:ext>
            </a:extLst>
          </p:cNvPr>
          <p:cNvSpPr txBox="1">
            <a:spLocks noChangeArrowheads="1"/>
          </p:cNvSpPr>
          <p:nvPr/>
        </p:nvSpPr>
        <p:spPr bwMode="auto">
          <a:xfrm>
            <a:off x="4214813" y="4786313"/>
            <a:ext cx="100012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9600" b="1">
                <a:latin typeface="Symbol" pitchFamily="2" charset="2"/>
              </a:rPr>
              <a:t>a</a:t>
            </a:r>
          </a:p>
        </p:txBody>
      </p:sp>
      <p:sp>
        <p:nvSpPr>
          <p:cNvPr id="81928" name="CasellaDiTesto 28">
            <a:extLst>
              <a:ext uri="{FF2B5EF4-FFF2-40B4-BE49-F238E27FC236}">
                <a16:creationId xmlns:a16="http://schemas.microsoft.com/office/drawing/2014/main" id="{FE840161-EC12-5740-8027-6D1ACD7B0A06}"/>
              </a:ext>
            </a:extLst>
          </p:cNvPr>
          <p:cNvSpPr txBox="1">
            <a:spLocks noChangeArrowheads="1"/>
          </p:cNvSpPr>
          <p:nvPr/>
        </p:nvSpPr>
        <p:spPr bwMode="auto">
          <a:xfrm>
            <a:off x="4786313" y="3286125"/>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29%</a:t>
            </a:r>
          </a:p>
        </p:txBody>
      </p:sp>
      <p:sp>
        <p:nvSpPr>
          <p:cNvPr id="81929" name="CasellaDiTesto 28">
            <a:extLst>
              <a:ext uri="{FF2B5EF4-FFF2-40B4-BE49-F238E27FC236}">
                <a16:creationId xmlns:a16="http://schemas.microsoft.com/office/drawing/2014/main" id="{DD1CC8B5-AEE3-E748-A8FC-053F04A7AD32}"/>
              </a:ext>
            </a:extLst>
          </p:cNvPr>
          <p:cNvSpPr txBox="1">
            <a:spLocks noChangeArrowheads="1"/>
          </p:cNvSpPr>
          <p:nvPr/>
        </p:nvSpPr>
        <p:spPr bwMode="auto">
          <a:xfrm>
            <a:off x="3429000" y="331470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51%</a:t>
            </a:r>
          </a:p>
        </p:txBody>
      </p:sp>
      <p:sp>
        <p:nvSpPr>
          <p:cNvPr id="81930" name="CasellaDiTesto 28">
            <a:extLst>
              <a:ext uri="{FF2B5EF4-FFF2-40B4-BE49-F238E27FC236}">
                <a16:creationId xmlns:a16="http://schemas.microsoft.com/office/drawing/2014/main" id="{5A0110E2-8391-8A4D-914C-2FF7E6AC8639}"/>
              </a:ext>
            </a:extLst>
          </p:cNvPr>
          <p:cNvSpPr txBox="1">
            <a:spLocks noChangeArrowheads="1"/>
          </p:cNvSpPr>
          <p:nvPr/>
        </p:nvSpPr>
        <p:spPr bwMode="auto">
          <a:xfrm>
            <a:off x="4286250" y="331470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pic>
        <p:nvPicPr>
          <p:cNvPr id="81931" name="Picture 2">
            <a:extLst>
              <a:ext uri="{FF2B5EF4-FFF2-40B4-BE49-F238E27FC236}">
                <a16:creationId xmlns:a16="http://schemas.microsoft.com/office/drawing/2014/main" id="{8130D2AE-9101-7A4D-B983-5AF437A6F9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75" y="1071563"/>
            <a:ext cx="2428875"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32" name="CasellaDiTesto 28">
            <a:extLst>
              <a:ext uri="{FF2B5EF4-FFF2-40B4-BE49-F238E27FC236}">
                <a16:creationId xmlns:a16="http://schemas.microsoft.com/office/drawing/2014/main" id="{0F551D6D-A070-9F4C-9E8D-4500489F915F}"/>
              </a:ext>
            </a:extLst>
          </p:cNvPr>
          <p:cNvSpPr txBox="1">
            <a:spLocks noChangeArrowheads="1"/>
          </p:cNvSpPr>
          <p:nvPr/>
        </p:nvSpPr>
        <p:spPr bwMode="auto">
          <a:xfrm>
            <a:off x="5429250" y="1371600"/>
            <a:ext cx="3714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a:latin typeface="Arial" panose="020B0604020202020204" pitchFamily="34" charset="0"/>
              </a:rPr>
              <a:t>Nuovi soci, tra cui si individua il soggetto economico della società.</a:t>
            </a:r>
          </a:p>
        </p:txBody>
      </p:sp>
      <p:sp>
        <p:nvSpPr>
          <p:cNvPr id="81933" name="Slide Number Placeholder 1">
            <a:extLst>
              <a:ext uri="{FF2B5EF4-FFF2-40B4-BE49-F238E27FC236}">
                <a16:creationId xmlns:a16="http://schemas.microsoft.com/office/drawing/2014/main" id="{69E0FF7C-A597-474B-B6BE-40DFBDB0B60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33473EE-B7E8-7845-8FB8-4460AE5647CC}" type="slidenum">
              <a:rPr lang="it-IT" altLang="en-US" sz="1200" smtClean="0">
                <a:solidFill>
                  <a:srgbClr val="898989"/>
                </a:solidFill>
              </a:rPr>
              <a:pPr>
                <a:spcBef>
                  <a:spcPct val="0"/>
                </a:spcBef>
                <a:buFontTx/>
                <a:buNone/>
              </a:pPr>
              <a:t>65</a:t>
            </a:fld>
            <a:endParaRPr lang="it-IT" altLang="en-US" sz="1200">
              <a:solidFill>
                <a:srgbClr val="898989"/>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CasellaDiTesto 22">
            <a:extLst>
              <a:ext uri="{FF2B5EF4-FFF2-40B4-BE49-F238E27FC236}">
                <a16:creationId xmlns:a16="http://schemas.microsoft.com/office/drawing/2014/main" id="{88C0EF3D-13E6-0141-B28A-9CA082478EC7}"/>
              </a:ext>
            </a:extLst>
          </p:cNvPr>
          <p:cNvSpPr txBox="1"/>
          <p:nvPr/>
        </p:nvSpPr>
        <p:spPr>
          <a:xfrm>
            <a:off x="1000125" y="120650"/>
            <a:ext cx="6929438" cy="954088"/>
          </a:xfrm>
          <a:prstGeom prst="rect">
            <a:avLst/>
          </a:prstGeom>
          <a:noFill/>
        </p:spPr>
        <p:txBody>
          <a:bodyPr>
            <a:spAutoFit/>
          </a:bodyPr>
          <a:lstStyle/>
          <a:p>
            <a:pPr algn="ctr">
              <a:defRPr/>
            </a:pPr>
            <a:r>
              <a:rPr lang="it-IT" sz="2800" b="1" dirty="0">
                <a:effectLst>
                  <a:outerShdw blurRad="38100" dist="38100" dir="2700000" algn="tl">
                    <a:srgbClr val="C0C0C0"/>
                  </a:outerShdw>
                </a:effectLst>
                <a:latin typeface="Book Antiqua" pitchFamily="18" charset="0"/>
              </a:rPr>
              <a:t>Modalità per acquisire lo status di socio: costituzione di società</a:t>
            </a:r>
          </a:p>
        </p:txBody>
      </p:sp>
      <p:sp>
        <p:nvSpPr>
          <p:cNvPr id="82948" name="CasellaDiTesto 29">
            <a:extLst>
              <a:ext uri="{FF2B5EF4-FFF2-40B4-BE49-F238E27FC236}">
                <a16:creationId xmlns:a16="http://schemas.microsoft.com/office/drawing/2014/main" id="{D3798820-0401-0C4B-905B-200896F605F8}"/>
              </a:ext>
            </a:extLst>
          </p:cNvPr>
          <p:cNvSpPr txBox="1">
            <a:spLocks noChangeArrowheads="1"/>
          </p:cNvSpPr>
          <p:nvPr/>
        </p:nvSpPr>
        <p:spPr bwMode="auto">
          <a:xfrm>
            <a:off x="5786438" y="1457325"/>
            <a:ext cx="314325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it-IT" altLang="en-US" sz="2000" b="1">
                <a:latin typeface="Arial" panose="020B0604020202020204" pitchFamily="34" charset="0"/>
              </a:rPr>
              <a:t>I soci si recano presso un notaio per costituire la società </a:t>
            </a:r>
            <a:r>
              <a:rPr lang="it-IT" altLang="en-US" sz="2000" b="1">
                <a:latin typeface="Symbol" pitchFamily="2" charset="2"/>
              </a:rPr>
              <a:t>a</a:t>
            </a:r>
            <a:r>
              <a:rPr lang="it-IT" altLang="en-US" sz="2000" b="1">
                <a:latin typeface="Arial" panose="020B0604020202020204" pitchFamily="34" charset="0"/>
              </a:rPr>
              <a:t>, conferendo denaro e/o beni e ricevendo in cambio azioni o quote della costituenda società. </a:t>
            </a:r>
          </a:p>
          <a:p>
            <a:pPr algn="just" eaLnBrk="1" hangingPunct="1">
              <a:spcBef>
                <a:spcPct val="0"/>
              </a:spcBef>
              <a:buFontTx/>
              <a:buNone/>
            </a:pPr>
            <a:r>
              <a:rPr lang="it-IT" altLang="en-US" sz="2000" b="1">
                <a:latin typeface="Arial" panose="020B0604020202020204" pitchFamily="34" charset="0"/>
              </a:rPr>
              <a:t>Nel caso di conferimento di beni è necessaria una perizia di un esperto nominato dal tribunale che accerti il valore di detti beni.</a:t>
            </a:r>
          </a:p>
          <a:p>
            <a:pPr algn="just" eaLnBrk="1" hangingPunct="1">
              <a:spcBef>
                <a:spcPct val="0"/>
              </a:spcBef>
              <a:buFontTx/>
              <a:buNone/>
            </a:pPr>
            <a:endParaRPr lang="it-IT" altLang="en-US" sz="2000" b="1">
              <a:latin typeface="Symbol" pitchFamily="2" charset="2"/>
            </a:endParaRPr>
          </a:p>
        </p:txBody>
      </p:sp>
      <p:pic>
        <p:nvPicPr>
          <p:cNvPr id="82949" name="Picture 2" descr="C:\Documents and Settings\Windows Xp Pro\Impostazioni locali\Temporary Internet Files\Content.IE5\RNU0T2TB\MCj04375330000[1].wmf">
            <a:extLst>
              <a:ext uri="{FF2B5EF4-FFF2-40B4-BE49-F238E27FC236}">
                <a16:creationId xmlns:a16="http://schemas.microsoft.com/office/drawing/2014/main" id="{FE2C21A7-9541-944E-8E8E-E357C06D1A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214438"/>
            <a:ext cx="2571750"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6" name="Connettore 2 25">
            <a:extLst>
              <a:ext uri="{FF2B5EF4-FFF2-40B4-BE49-F238E27FC236}">
                <a16:creationId xmlns:a16="http://schemas.microsoft.com/office/drawing/2014/main" id="{DAD893CD-1810-2449-A6F7-8F8A3E4C68BD}"/>
              </a:ext>
            </a:extLst>
          </p:cNvPr>
          <p:cNvCxnSpPr/>
          <p:nvPr/>
        </p:nvCxnSpPr>
        <p:spPr>
          <a:xfrm rot="5400000">
            <a:off x="-1106488" y="3678238"/>
            <a:ext cx="3071813"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7" name="Connettore 2 26">
            <a:extLst>
              <a:ext uri="{FF2B5EF4-FFF2-40B4-BE49-F238E27FC236}">
                <a16:creationId xmlns:a16="http://schemas.microsoft.com/office/drawing/2014/main" id="{E45921D8-68CB-AD44-B1CC-BCAA18D97A7D}"/>
              </a:ext>
            </a:extLst>
          </p:cNvPr>
          <p:cNvCxnSpPr/>
          <p:nvPr/>
        </p:nvCxnSpPr>
        <p:spPr>
          <a:xfrm rot="5400000">
            <a:off x="286544" y="3571082"/>
            <a:ext cx="2143125"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9" name="Connettore 2 28">
            <a:extLst>
              <a:ext uri="{FF2B5EF4-FFF2-40B4-BE49-F238E27FC236}">
                <a16:creationId xmlns:a16="http://schemas.microsoft.com/office/drawing/2014/main" id="{6F20CC32-7C21-AB43-9FD4-8D8020F47FFB}"/>
              </a:ext>
            </a:extLst>
          </p:cNvPr>
          <p:cNvCxnSpPr/>
          <p:nvPr/>
        </p:nvCxnSpPr>
        <p:spPr>
          <a:xfrm rot="5400000">
            <a:off x="641350" y="3571875"/>
            <a:ext cx="2287588"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0" name="Connettore 2 29">
            <a:extLst>
              <a:ext uri="{FF2B5EF4-FFF2-40B4-BE49-F238E27FC236}">
                <a16:creationId xmlns:a16="http://schemas.microsoft.com/office/drawing/2014/main" id="{9BDCEACF-3482-9B41-9D12-EFDD9217643F}"/>
              </a:ext>
            </a:extLst>
          </p:cNvPr>
          <p:cNvCxnSpPr/>
          <p:nvPr/>
        </p:nvCxnSpPr>
        <p:spPr>
          <a:xfrm rot="5400000">
            <a:off x="748506" y="3607594"/>
            <a:ext cx="2644775"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1" name="Ovale 30">
            <a:extLst>
              <a:ext uri="{FF2B5EF4-FFF2-40B4-BE49-F238E27FC236}">
                <a16:creationId xmlns:a16="http://schemas.microsoft.com/office/drawing/2014/main" id="{486DE105-3359-1245-B98F-F3109D38DEDD}"/>
              </a:ext>
            </a:extLst>
          </p:cNvPr>
          <p:cNvSpPr/>
          <p:nvPr/>
        </p:nvSpPr>
        <p:spPr>
          <a:xfrm>
            <a:off x="428625" y="4786313"/>
            <a:ext cx="2000250" cy="18573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2955" name="CasellaDiTesto 28">
            <a:extLst>
              <a:ext uri="{FF2B5EF4-FFF2-40B4-BE49-F238E27FC236}">
                <a16:creationId xmlns:a16="http://schemas.microsoft.com/office/drawing/2014/main" id="{4506F516-07C5-2B4B-979D-8AA869C10050}"/>
              </a:ext>
            </a:extLst>
          </p:cNvPr>
          <p:cNvSpPr txBox="1">
            <a:spLocks noChangeArrowheads="1"/>
          </p:cNvSpPr>
          <p:nvPr/>
        </p:nvSpPr>
        <p:spPr bwMode="auto">
          <a:xfrm>
            <a:off x="928688" y="4857750"/>
            <a:ext cx="100012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9600" b="1">
                <a:latin typeface="Symbol" pitchFamily="2" charset="2"/>
              </a:rPr>
              <a:t>a</a:t>
            </a:r>
          </a:p>
        </p:txBody>
      </p:sp>
      <p:sp>
        <p:nvSpPr>
          <p:cNvPr id="82956" name="CasellaDiTesto 28">
            <a:extLst>
              <a:ext uri="{FF2B5EF4-FFF2-40B4-BE49-F238E27FC236}">
                <a16:creationId xmlns:a16="http://schemas.microsoft.com/office/drawing/2014/main" id="{D64799CF-61E6-F64A-8D0E-63234760D1C1}"/>
              </a:ext>
            </a:extLst>
          </p:cNvPr>
          <p:cNvSpPr txBox="1">
            <a:spLocks noChangeArrowheads="1"/>
          </p:cNvSpPr>
          <p:nvPr/>
        </p:nvSpPr>
        <p:spPr bwMode="auto">
          <a:xfrm>
            <a:off x="-214313" y="2957513"/>
            <a:ext cx="1000126"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82957" name="CasellaDiTesto 28">
            <a:extLst>
              <a:ext uri="{FF2B5EF4-FFF2-40B4-BE49-F238E27FC236}">
                <a16:creationId xmlns:a16="http://schemas.microsoft.com/office/drawing/2014/main" id="{25CDF0D1-C650-AB40-8102-2317B193798B}"/>
              </a:ext>
            </a:extLst>
          </p:cNvPr>
          <p:cNvSpPr txBox="1">
            <a:spLocks noChangeArrowheads="1"/>
          </p:cNvSpPr>
          <p:nvPr/>
        </p:nvSpPr>
        <p:spPr bwMode="auto">
          <a:xfrm>
            <a:off x="1500188" y="388620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82958" name="CasellaDiTesto 28">
            <a:extLst>
              <a:ext uri="{FF2B5EF4-FFF2-40B4-BE49-F238E27FC236}">
                <a16:creationId xmlns:a16="http://schemas.microsoft.com/office/drawing/2014/main" id="{543F3074-9FDB-774F-B058-85996FD0B32F}"/>
              </a:ext>
            </a:extLst>
          </p:cNvPr>
          <p:cNvSpPr txBox="1">
            <a:spLocks noChangeArrowheads="1"/>
          </p:cNvSpPr>
          <p:nvPr/>
        </p:nvSpPr>
        <p:spPr bwMode="auto">
          <a:xfrm>
            <a:off x="1143000" y="3571875"/>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sp>
        <p:nvSpPr>
          <p:cNvPr id="82959" name="CasellaDiTesto 28">
            <a:extLst>
              <a:ext uri="{FF2B5EF4-FFF2-40B4-BE49-F238E27FC236}">
                <a16:creationId xmlns:a16="http://schemas.microsoft.com/office/drawing/2014/main" id="{A55F89C1-616E-264E-B0C7-1B3E5148745D}"/>
              </a:ext>
            </a:extLst>
          </p:cNvPr>
          <p:cNvSpPr txBox="1">
            <a:spLocks noChangeArrowheads="1"/>
          </p:cNvSpPr>
          <p:nvPr/>
        </p:nvSpPr>
        <p:spPr bwMode="auto">
          <a:xfrm>
            <a:off x="642938" y="321468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sp>
        <p:nvSpPr>
          <p:cNvPr id="82960" name="CasellaDiTesto 22">
            <a:extLst>
              <a:ext uri="{FF2B5EF4-FFF2-40B4-BE49-F238E27FC236}">
                <a16:creationId xmlns:a16="http://schemas.microsoft.com/office/drawing/2014/main" id="{720D2790-4636-264D-B4D7-588B5D04FCDF}"/>
              </a:ext>
            </a:extLst>
          </p:cNvPr>
          <p:cNvSpPr txBox="1">
            <a:spLocks noChangeArrowheads="1"/>
          </p:cNvSpPr>
          <p:nvPr/>
        </p:nvSpPr>
        <p:spPr bwMode="auto">
          <a:xfrm>
            <a:off x="3357563" y="2268724"/>
            <a:ext cx="164306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u="sng" dirty="0">
                <a:latin typeface="Arial" panose="020B0604020202020204" pitchFamily="34" charset="0"/>
              </a:rPr>
              <a:t>NOTAIO</a:t>
            </a:r>
          </a:p>
        </p:txBody>
      </p:sp>
      <p:sp>
        <p:nvSpPr>
          <p:cNvPr id="82961" name="Slide Number Placeholder 1">
            <a:extLst>
              <a:ext uri="{FF2B5EF4-FFF2-40B4-BE49-F238E27FC236}">
                <a16:creationId xmlns:a16="http://schemas.microsoft.com/office/drawing/2014/main" id="{3EB2BDC8-F79A-B645-9C02-E28D5F8EE44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1D2CB24-44F6-4140-9508-EFDB1AFBAE3A}" type="slidenum">
              <a:rPr lang="it-IT" altLang="en-US" sz="1200" smtClean="0">
                <a:solidFill>
                  <a:srgbClr val="898989"/>
                </a:solidFill>
              </a:rPr>
              <a:pPr>
                <a:spcBef>
                  <a:spcPct val="0"/>
                </a:spcBef>
                <a:buFontTx/>
                <a:buNone/>
              </a:pPr>
              <a:t>66</a:t>
            </a:fld>
            <a:endParaRPr lang="it-IT" altLang="en-US" sz="1200">
              <a:solidFill>
                <a:srgbClr val="898989"/>
              </a:solidFill>
            </a:endParaRPr>
          </a:p>
        </p:txBody>
      </p:sp>
      <p:pic>
        <p:nvPicPr>
          <p:cNvPr id="82965" name="Picture 21">
            <a:extLst>
              <a:ext uri="{FF2B5EF4-FFF2-40B4-BE49-F238E27FC236}">
                <a16:creationId xmlns:a16="http://schemas.microsoft.com/office/drawing/2014/main" id="{9FF4CD27-4B9A-5C46-AD80-879CE2826C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0873" y="2808288"/>
            <a:ext cx="2211184" cy="1477962"/>
          </a:xfrm>
          <a:prstGeom prst="rect">
            <a:avLst/>
          </a:prstGeom>
          <a:noFill/>
          <a:extLst>
            <a:ext uri="{909E8E84-426E-40DD-AFC4-6F175D3DCCD1}">
              <a14:hiddenFill xmlns:a14="http://schemas.microsoft.com/office/drawing/2010/main">
                <a:solidFill>
                  <a:srgbClr val="FFFFFF"/>
                </a:solidFill>
              </a14:hiddenFill>
            </a:ext>
          </a:extLst>
        </p:spPr>
      </p:pic>
      <p:sp>
        <p:nvSpPr>
          <p:cNvPr id="4" name="Rettangolo 3">
            <a:extLst>
              <a:ext uri="{FF2B5EF4-FFF2-40B4-BE49-F238E27FC236}">
                <a16:creationId xmlns:a16="http://schemas.microsoft.com/office/drawing/2014/main" id="{D7B1E3D6-E5EE-CB42-B854-E6FDA39DCF97}"/>
              </a:ext>
            </a:extLst>
          </p:cNvPr>
          <p:cNvSpPr/>
          <p:nvPr/>
        </p:nvSpPr>
        <p:spPr>
          <a:xfrm>
            <a:off x="3110873" y="4286250"/>
            <a:ext cx="2204828" cy="184666"/>
          </a:xfrm>
          <a:prstGeom prst="rect">
            <a:avLst/>
          </a:prstGeom>
        </p:spPr>
        <p:txBody>
          <a:bodyPr wrap="square">
            <a:spAutoFit/>
          </a:bodyPr>
          <a:lstStyle/>
          <a:p>
            <a:r>
              <a:rPr lang="it-IT" sz="600" i="1" dirty="0">
                <a:latin typeface="Book Antiqua" panose="02040602050305030304" pitchFamily="18" charset="0"/>
              </a:rPr>
              <a:t>Un notaio</a:t>
            </a:r>
            <a:r>
              <a:rPr lang="it-IT" sz="600" dirty="0">
                <a:latin typeface="Book Antiqua" panose="02040602050305030304" pitchFamily="18" charset="0"/>
              </a:rPr>
              <a:t>. Affresco della chiesa di San Maurizio a Milano</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5" descr="C:\Documents and Settings\Windows Xp Pro\Impostazioni locali\Temporary Internet Files\Content.IE5\RNU0T2TB\MCj04375270000[1].wmf">
            <a:extLst>
              <a:ext uri="{FF2B5EF4-FFF2-40B4-BE49-F238E27FC236}">
                <a16:creationId xmlns:a16="http://schemas.microsoft.com/office/drawing/2014/main" id="{4E6AF951-CFA6-AA40-A70E-6DD5285BE6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14563"/>
            <a:ext cx="2928938"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7" name="Connettore 2 16">
            <a:extLst>
              <a:ext uri="{FF2B5EF4-FFF2-40B4-BE49-F238E27FC236}">
                <a16:creationId xmlns:a16="http://schemas.microsoft.com/office/drawing/2014/main" id="{663AF34F-E615-9D48-8D4D-018209CB0A11}"/>
              </a:ext>
            </a:extLst>
          </p:cNvPr>
          <p:cNvCxnSpPr/>
          <p:nvPr/>
        </p:nvCxnSpPr>
        <p:spPr>
          <a:xfrm flipV="1">
            <a:off x="1571625" y="1357313"/>
            <a:ext cx="3286125" cy="2428875"/>
          </a:xfrm>
          <a:prstGeom prst="straightConnector1">
            <a:avLst/>
          </a:prstGeom>
          <a:ln w="508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2" name="Ovale 21">
            <a:extLst>
              <a:ext uri="{FF2B5EF4-FFF2-40B4-BE49-F238E27FC236}">
                <a16:creationId xmlns:a16="http://schemas.microsoft.com/office/drawing/2014/main" id="{E5B86253-8B2A-4843-B295-9AB5EF549877}"/>
              </a:ext>
            </a:extLst>
          </p:cNvPr>
          <p:cNvSpPr/>
          <p:nvPr/>
        </p:nvSpPr>
        <p:spPr>
          <a:xfrm>
            <a:off x="4786313" y="500063"/>
            <a:ext cx="1571625" cy="15001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4997" name="CasellaDiTesto 28">
            <a:extLst>
              <a:ext uri="{FF2B5EF4-FFF2-40B4-BE49-F238E27FC236}">
                <a16:creationId xmlns:a16="http://schemas.microsoft.com/office/drawing/2014/main" id="{A7FE1F97-6350-FE45-892D-5019B4A91C28}"/>
              </a:ext>
            </a:extLst>
          </p:cNvPr>
          <p:cNvSpPr txBox="1">
            <a:spLocks noChangeArrowheads="1"/>
          </p:cNvSpPr>
          <p:nvPr/>
        </p:nvSpPr>
        <p:spPr bwMode="auto">
          <a:xfrm>
            <a:off x="5143500" y="428625"/>
            <a:ext cx="7858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a</a:t>
            </a:r>
          </a:p>
        </p:txBody>
      </p:sp>
      <p:sp>
        <p:nvSpPr>
          <p:cNvPr id="26" name="Ovale 25">
            <a:extLst>
              <a:ext uri="{FF2B5EF4-FFF2-40B4-BE49-F238E27FC236}">
                <a16:creationId xmlns:a16="http://schemas.microsoft.com/office/drawing/2014/main" id="{5F3C59C1-60A5-7C44-872C-BF099B6704EE}"/>
              </a:ext>
            </a:extLst>
          </p:cNvPr>
          <p:cNvSpPr/>
          <p:nvPr/>
        </p:nvSpPr>
        <p:spPr>
          <a:xfrm>
            <a:off x="4857750" y="5000625"/>
            <a:ext cx="1571625"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4999" name="CasellaDiTesto 28">
            <a:extLst>
              <a:ext uri="{FF2B5EF4-FFF2-40B4-BE49-F238E27FC236}">
                <a16:creationId xmlns:a16="http://schemas.microsoft.com/office/drawing/2014/main" id="{18E5F905-9E67-9449-A4A4-90E058BE169A}"/>
              </a:ext>
            </a:extLst>
          </p:cNvPr>
          <p:cNvSpPr txBox="1">
            <a:spLocks noChangeArrowheads="1"/>
          </p:cNvSpPr>
          <p:nvPr/>
        </p:nvSpPr>
        <p:spPr bwMode="auto">
          <a:xfrm>
            <a:off x="5214938" y="4857750"/>
            <a:ext cx="7858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b</a:t>
            </a:r>
          </a:p>
        </p:txBody>
      </p:sp>
      <p:sp>
        <p:nvSpPr>
          <p:cNvPr id="85000" name="CasellaDiTesto 28">
            <a:extLst>
              <a:ext uri="{FF2B5EF4-FFF2-40B4-BE49-F238E27FC236}">
                <a16:creationId xmlns:a16="http://schemas.microsoft.com/office/drawing/2014/main" id="{BFBA712A-A79C-9645-B312-989A179DA39B}"/>
              </a:ext>
            </a:extLst>
          </p:cNvPr>
          <p:cNvSpPr txBox="1">
            <a:spLocks noChangeArrowheads="1"/>
          </p:cNvSpPr>
          <p:nvPr/>
        </p:nvSpPr>
        <p:spPr bwMode="auto">
          <a:xfrm>
            <a:off x="2928938" y="4886325"/>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solidFill>
                  <a:srgbClr val="7030A0"/>
                </a:solidFill>
              </a:rPr>
              <a:t>50%</a:t>
            </a:r>
          </a:p>
        </p:txBody>
      </p:sp>
      <p:cxnSp>
        <p:nvCxnSpPr>
          <p:cNvPr id="31" name="Connettore 2 30">
            <a:extLst>
              <a:ext uri="{FF2B5EF4-FFF2-40B4-BE49-F238E27FC236}">
                <a16:creationId xmlns:a16="http://schemas.microsoft.com/office/drawing/2014/main" id="{E2433626-DF94-1240-88B3-1792DAD7CDC7}"/>
              </a:ext>
            </a:extLst>
          </p:cNvPr>
          <p:cNvCxnSpPr/>
          <p:nvPr/>
        </p:nvCxnSpPr>
        <p:spPr>
          <a:xfrm flipV="1">
            <a:off x="1000125" y="785813"/>
            <a:ext cx="3857625" cy="3214687"/>
          </a:xfrm>
          <a:prstGeom prst="straightConnector1">
            <a:avLst/>
          </a:prstGeom>
          <a:ln w="508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Connettore 2 32">
            <a:extLst>
              <a:ext uri="{FF2B5EF4-FFF2-40B4-BE49-F238E27FC236}">
                <a16:creationId xmlns:a16="http://schemas.microsoft.com/office/drawing/2014/main" id="{B0016D8F-C21D-E944-B109-799E88230F26}"/>
              </a:ext>
            </a:extLst>
          </p:cNvPr>
          <p:cNvCxnSpPr/>
          <p:nvPr/>
        </p:nvCxnSpPr>
        <p:spPr>
          <a:xfrm flipV="1">
            <a:off x="2286000" y="1781175"/>
            <a:ext cx="2730500" cy="1790700"/>
          </a:xfrm>
          <a:prstGeom prst="straightConnector1">
            <a:avLst/>
          </a:prstGeom>
          <a:ln w="508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0" name="Connettore 2 69">
            <a:extLst>
              <a:ext uri="{FF2B5EF4-FFF2-40B4-BE49-F238E27FC236}">
                <a16:creationId xmlns:a16="http://schemas.microsoft.com/office/drawing/2014/main" id="{ED847EE3-12AE-5F49-B311-9F71E84B4F16}"/>
              </a:ext>
            </a:extLst>
          </p:cNvPr>
          <p:cNvCxnSpPr/>
          <p:nvPr/>
        </p:nvCxnSpPr>
        <p:spPr>
          <a:xfrm>
            <a:off x="1000125" y="3929063"/>
            <a:ext cx="3929063" cy="2214562"/>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75" name="Connettore 2 74">
            <a:extLst>
              <a:ext uri="{FF2B5EF4-FFF2-40B4-BE49-F238E27FC236}">
                <a16:creationId xmlns:a16="http://schemas.microsoft.com/office/drawing/2014/main" id="{95424FEA-2F0F-CD4E-BF3F-003B4B710E5A}"/>
              </a:ext>
            </a:extLst>
          </p:cNvPr>
          <p:cNvCxnSpPr/>
          <p:nvPr/>
        </p:nvCxnSpPr>
        <p:spPr>
          <a:xfrm>
            <a:off x="1643063" y="3786188"/>
            <a:ext cx="3214687" cy="1785937"/>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78" name="Connettore 2 77">
            <a:extLst>
              <a:ext uri="{FF2B5EF4-FFF2-40B4-BE49-F238E27FC236}">
                <a16:creationId xmlns:a16="http://schemas.microsoft.com/office/drawing/2014/main" id="{81AF4BDA-CBF1-F44A-9437-3748ACC1E786}"/>
              </a:ext>
            </a:extLst>
          </p:cNvPr>
          <p:cNvCxnSpPr>
            <a:endCxn id="26" idx="1"/>
          </p:cNvCxnSpPr>
          <p:nvPr/>
        </p:nvCxnSpPr>
        <p:spPr>
          <a:xfrm>
            <a:off x="2286000" y="3571875"/>
            <a:ext cx="2801938" cy="1647825"/>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85006" name="CasellaDiTesto 28">
            <a:extLst>
              <a:ext uri="{FF2B5EF4-FFF2-40B4-BE49-F238E27FC236}">
                <a16:creationId xmlns:a16="http://schemas.microsoft.com/office/drawing/2014/main" id="{235911E1-80EE-8349-8A0B-37BFEF110345}"/>
              </a:ext>
            </a:extLst>
          </p:cNvPr>
          <p:cNvSpPr txBox="1">
            <a:spLocks noChangeArrowheads="1"/>
          </p:cNvSpPr>
          <p:nvPr/>
        </p:nvSpPr>
        <p:spPr bwMode="auto">
          <a:xfrm>
            <a:off x="3357563" y="4600575"/>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solidFill>
                  <a:srgbClr val="7030A0"/>
                </a:solidFill>
              </a:rPr>
              <a:t>30%</a:t>
            </a:r>
          </a:p>
        </p:txBody>
      </p:sp>
      <p:sp>
        <p:nvSpPr>
          <p:cNvPr id="85007" name="CasellaDiTesto 28">
            <a:extLst>
              <a:ext uri="{FF2B5EF4-FFF2-40B4-BE49-F238E27FC236}">
                <a16:creationId xmlns:a16="http://schemas.microsoft.com/office/drawing/2014/main" id="{4890CFE8-CA62-9A49-960D-BCAA79F93927}"/>
              </a:ext>
            </a:extLst>
          </p:cNvPr>
          <p:cNvSpPr txBox="1">
            <a:spLocks noChangeArrowheads="1"/>
          </p:cNvSpPr>
          <p:nvPr/>
        </p:nvSpPr>
        <p:spPr bwMode="auto">
          <a:xfrm>
            <a:off x="3786188" y="42862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solidFill>
                  <a:srgbClr val="7030A0"/>
                </a:solidFill>
              </a:rPr>
              <a:t>20%</a:t>
            </a:r>
          </a:p>
        </p:txBody>
      </p:sp>
      <p:sp>
        <p:nvSpPr>
          <p:cNvPr id="85008" name="CasellaDiTesto 28">
            <a:extLst>
              <a:ext uri="{FF2B5EF4-FFF2-40B4-BE49-F238E27FC236}">
                <a16:creationId xmlns:a16="http://schemas.microsoft.com/office/drawing/2014/main" id="{B98DD3F4-09A2-4644-B92E-C396E25BED03}"/>
              </a:ext>
            </a:extLst>
          </p:cNvPr>
          <p:cNvSpPr txBox="1">
            <a:spLocks noChangeArrowheads="1"/>
          </p:cNvSpPr>
          <p:nvPr/>
        </p:nvSpPr>
        <p:spPr bwMode="auto">
          <a:xfrm>
            <a:off x="3929063" y="178593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solidFill>
                  <a:srgbClr val="FF0000"/>
                </a:solidFill>
              </a:rPr>
              <a:t>10%</a:t>
            </a:r>
          </a:p>
        </p:txBody>
      </p:sp>
      <p:sp>
        <p:nvSpPr>
          <p:cNvPr id="85009" name="CasellaDiTesto 28">
            <a:extLst>
              <a:ext uri="{FF2B5EF4-FFF2-40B4-BE49-F238E27FC236}">
                <a16:creationId xmlns:a16="http://schemas.microsoft.com/office/drawing/2014/main" id="{37284B96-0901-0841-B55E-AE76B979A582}"/>
              </a:ext>
            </a:extLst>
          </p:cNvPr>
          <p:cNvSpPr txBox="1">
            <a:spLocks noChangeArrowheads="1"/>
          </p:cNvSpPr>
          <p:nvPr/>
        </p:nvSpPr>
        <p:spPr bwMode="auto">
          <a:xfrm>
            <a:off x="3429000" y="1071563"/>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solidFill>
                  <a:srgbClr val="FF0000"/>
                </a:solidFill>
              </a:rPr>
              <a:t>60%</a:t>
            </a:r>
          </a:p>
        </p:txBody>
      </p:sp>
      <p:sp>
        <p:nvSpPr>
          <p:cNvPr id="85010" name="CasellaDiTesto 28">
            <a:extLst>
              <a:ext uri="{FF2B5EF4-FFF2-40B4-BE49-F238E27FC236}">
                <a16:creationId xmlns:a16="http://schemas.microsoft.com/office/drawing/2014/main" id="{FAC92998-2713-1346-AC72-F04B3E59AD04}"/>
              </a:ext>
            </a:extLst>
          </p:cNvPr>
          <p:cNvSpPr txBox="1">
            <a:spLocks noChangeArrowheads="1"/>
          </p:cNvSpPr>
          <p:nvPr/>
        </p:nvSpPr>
        <p:spPr bwMode="auto">
          <a:xfrm>
            <a:off x="3714750" y="138588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solidFill>
                  <a:srgbClr val="FF0000"/>
                </a:solidFill>
              </a:rPr>
              <a:t>30%</a:t>
            </a:r>
          </a:p>
        </p:txBody>
      </p:sp>
      <p:sp>
        <p:nvSpPr>
          <p:cNvPr id="85011" name="CasellaDiTesto 102">
            <a:extLst>
              <a:ext uri="{FF2B5EF4-FFF2-40B4-BE49-F238E27FC236}">
                <a16:creationId xmlns:a16="http://schemas.microsoft.com/office/drawing/2014/main" id="{08F5BF32-ED01-A643-AB33-B441829D6FD8}"/>
              </a:ext>
            </a:extLst>
          </p:cNvPr>
          <p:cNvSpPr txBox="1">
            <a:spLocks noChangeArrowheads="1"/>
          </p:cNvSpPr>
          <p:nvPr/>
        </p:nvSpPr>
        <p:spPr bwMode="auto">
          <a:xfrm>
            <a:off x="4929188" y="1071563"/>
            <a:ext cx="1285875"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Capitale sociale  </a:t>
            </a:r>
          </a:p>
          <a:p>
            <a:pPr algn="ctr" eaLnBrk="1" hangingPunct="1">
              <a:spcBef>
                <a:spcPct val="0"/>
              </a:spcBef>
              <a:buFontTx/>
              <a:buNone/>
            </a:pPr>
            <a:r>
              <a:rPr lang="it-IT" altLang="en-US" sz="1500" b="1">
                <a:latin typeface="Arial" panose="020B0604020202020204" pitchFamily="34" charset="0"/>
              </a:rPr>
              <a:t>€ 100</a:t>
            </a:r>
          </a:p>
        </p:txBody>
      </p:sp>
      <p:sp>
        <p:nvSpPr>
          <p:cNvPr id="85012" name="CasellaDiTesto 104">
            <a:extLst>
              <a:ext uri="{FF2B5EF4-FFF2-40B4-BE49-F238E27FC236}">
                <a16:creationId xmlns:a16="http://schemas.microsoft.com/office/drawing/2014/main" id="{7D8980A8-7CD5-1D45-920A-13D6CB975C76}"/>
              </a:ext>
            </a:extLst>
          </p:cNvPr>
          <p:cNvSpPr txBox="1">
            <a:spLocks noChangeArrowheads="1"/>
          </p:cNvSpPr>
          <p:nvPr/>
        </p:nvSpPr>
        <p:spPr bwMode="auto">
          <a:xfrm>
            <a:off x="5000625" y="5643563"/>
            <a:ext cx="1285875"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Capitale sociale </a:t>
            </a:r>
          </a:p>
          <a:p>
            <a:pPr algn="ctr" eaLnBrk="1" hangingPunct="1">
              <a:spcBef>
                <a:spcPct val="0"/>
              </a:spcBef>
              <a:buFontTx/>
              <a:buNone/>
            </a:pPr>
            <a:r>
              <a:rPr lang="it-IT" altLang="en-US" sz="1500" b="1">
                <a:latin typeface="Arial" panose="020B0604020202020204" pitchFamily="34" charset="0"/>
              </a:rPr>
              <a:t>€ 100</a:t>
            </a:r>
          </a:p>
        </p:txBody>
      </p:sp>
      <p:sp>
        <p:nvSpPr>
          <p:cNvPr id="85013" name="CasellaDiTesto 105">
            <a:extLst>
              <a:ext uri="{FF2B5EF4-FFF2-40B4-BE49-F238E27FC236}">
                <a16:creationId xmlns:a16="http://schemas.microsoft.com/office/drawing/2014/main" id="{6F476656-57F5-F54B-90F7-DCB416BD76CC}"/>
              </a:ext>
            </a:extLst>
          </p:cNvPr>
          <p:cNvSpPr txBox="1">
            <a:spLocks noChangeArrowheads="1"/>
          </p:cNvSpPr>
          <p:nvPr/>
        </p:nvSpPr>
        <p:spPr bwMode="auto">
          <a:xfrm>
            <a:off x="4643438" y="2071688"/>
            <a:ext cx="4500562"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a:latin typeface="Arial" panose="020B0604020202020204" pitchFamily="34" charset="0"/>
              </a:rPr>
              <a:t>Totale risorse impiegate per la costituzione delle due società:</a:t>
            </a:r>
          </a:p>
          <a:p>
            <a:pPr algn="ctr" eaLnBrk="1" hangingPunct="1">
              <a:spcBef>
                <a:spcPct val="0"/>
              </a:spcBef>
              <a:buFontTx/>
              <a:buNone/>
            </a:pPr>
            <a:r>
              <a:rPr lang="it-IT" altLang="en-US" sz="2400" b="1">
                <a:latin typeface="Arial" panose="020B0604020202020204" pitchFamily="34" charset="0"/>
              </a:rPr>
              <a:t>200 €</a:t>
            </a:r>
          </a:p>
          <a:p>
            <a:pPr algn="ctr" eaLnBrk="1" hangingPunct="1">
              <a:spcBef>
                <a:spcPct val="0"/>
              </a:spcBef>
              <a:buFontTx/>
              <a:buNone/>
            </a:pPr>
            <a:endParaRPr lang="it-IT" altLang="en-US" sz="2400" b="1">
              <a:latin typeface="Arial" panose="020B0604020202020204" pitchFamily="34" charset="0"/>
            </a:endParaRPr>
          </a:p>
          <a:p>
            <a:pPr algn="ctr" eaLnBrk="1" hangingPunct="1">
              <a:spcBef>
                <a:spcPct val="0"/>
              </a:spcBef>
              <a:buFontTx/>
              <a:buNone/>
            </a:pPr>
            <a:r>
              <a:rPr lang="it-IT" altLang="en-US" sz="2400">
                <a:latin typeface="Arial" panose="020B0604020202020204" pitchFamily="34" charset="0"/>
              </a:rPr>
              <a:t>Tali società </a:t>
            </a:r>
            <a:r>
              <a:rPr lang="it-IT" altLang="en-US" sz="2400" b="1">
                <a:latin typeface="Arial" panose="020B0604020202020204" pitchFamily="34" charset="0"/>
              </a:rPr>
              <a:t>non</a:t>
            </a:r>
            <a:r>
              <a:rPr lang="it-IT" altLang="en-US" sz="2400">
                <a:latin typeface="Arial" panose="020B0604020202020204" pitchFamily="34" charset="0"/>
              </a:rPr>
              <a:t> costituiscono un gruppo </a:t>
            </a:r>
            <a:r>
              <a:rPr lang="it-IT" altLang="en-US" sz="2400" b="1">
                <a:latin typeface="Arial" panose="020B0604020202020204" pitchFamily="34" charset="0"/>
              </a:rPr>
              <a:t>in quanto fra di esse non ci sono legami di partecipazioni</a:t>
            </a:r>
          </a:p>
        </p:txBody>
      </p:sp>
      <p:sp>
        <p:nvSpPr>
          <p:cNvPr id="109" name="CasellaDiTesto 108">
            <a:extLst>
              <a:ext uri="{FF2B5EF4-FFF2-40B4-BE49-F238E27FC236}">
                <a16:creationId xmlns:a16="http://schemas.microsoft.com/office/drawing/2014/main" id="{F8BE1164-5664-2B4B-9FEC-14C28FDB9319}"/>
              </a:ext>
            </a:extLst>
          </p:cNvPr>
          <p:cNvSpPr txBox="1"/>
          <p:nvPr/>
        </p:nvSpPr>
        <p:spPr>
          <a:xfrm>
            <a:off x="0" y="0"/>
            <a:ext cx="9144000" cy="400050"/>
          </a:xfrm>
          <a:prstGeom prst="rect">
            <a:avLst/>
          </a:prstGeom>
          <a:noFill/>
        </p:spPr>
        <p:txBody>
          <a:bodyPr>
            <a:spAutoFit/>
          </a:bodyPr>
          <a:lstStyle/>
          <a:p>
            <a:pPr algn="ctr">
              <a:defRPr/>
            </a:pPr>
            <a:r>
              <a:rPr lang="it-IT" sz="2000" b="1" dirty="0">
                <a:effectLst>
                  <a:outerShdw blurRad="38100" dist="38100" dir="2700000" algn="tl">
                    <a:srgbClr val="000000">
                      <a:alpha val="43137"/>
                    </a:srgbClr>
                  </a:outerShdw>
                </a:effectLst>
                <a:latin typeface="Book Antiqua" pitchFamily="-109" charset="0"/>
              </a:rPr>
              <a:t>COSTITUZIONE </a:t>
            </a:r>
            <a:r>
              <a:rPr lang="it-IT" sz="2000" b="1" dirty="0" err="1">
                <a:effectLst>
                  <a:outerShdw blurRad="38100" dist="38100" dir="2700000" algn="tl">
                    <a:srgbClr val="000000">
                      <a:alpha val="43137"/>
                    </a:srgbClr>
                  </a:outerShdw>
                </a:effectLst>
                <a:latin typeface="Book Antiqua" pitchFamily="-109" charset="0"/>
              </a:rPr>
              <a:t>DI</a:t>
            </a:r>
            <a:r>
              <a:rPr lang="it-IT" sz="2000" b="1" dirty="0">
                <a:effectLst>
                  <a:outerShdw blurRad="38100" dist="38100" dir="2700000" algn="tl">
                    <a:srgbClr val="000000">
                      <a:alpha val="43137"/>
                    </a:srgbClr>
                  </a:outerShdw>
                </a:effectLst>
                <a:latin typeface="Book Antiqua" pitchFamily="-109" charset="0"/>
              </a:rPr>
              <a:t> DUE SOCIETA’ DISTINTE</a:t>
            </a:r>
          </a:p>
        </p:txBody>
      </p:sp>
      <p:sp>
        <p:nvSpPr>
          <p:cNvPr id="85015" name="Slide Number Placeholder 1">
            <a:extLst>
              <a:ext uri="{FF2B5EF4-FFF2-40B4-BE49-F238E27FC236}">
                <a16:creationId xmlns:a16="http://schemas.microsoft.com/office/drawing/2014/main" id="{7517E449-FE95-E949-BE32-308802D558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F7FD70E-4553-CF4F-ACE6-CF620820A752}" type="slidenum">
              <a:rPr lang="it-IT" altLang="en-US" sz="1200" smtClean="0">
                <a:solidFill>
                  <a:srgbClr val="898989"/>
                </a:solidFill>
              </a:rPr>
              <a:pPr>
                <a:spcBef>
                  <a:spcPct val="0"/>
                </a:spcBef>
                <a:buFontTx/>
                <a:buNone/>
              </a:pPr>
              <a:t>67</a:t>
            </a:fld>
            <a:endParaRPr lang="it-IT" altLang="en-US" sz="1200">
              <a:solidFill>
                <a:srgbClr val="898989"/>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CasellaDiTesto 3">
            <a:extLst>
              <a:ext uri="{FF2B5EF4-FFF2-40B4-BE49-F238E27FC236}">
                <a16:creationId xmlns:a16="http://schemas.microsoft.com/office/drawing/2014/main" id="{013AA371-6108-1241-9308-E46B0ABF316C}"/>
              </a:ext>
            </a:extLst>
          </p:cNvPr>
          <p:cNvSpPr txBox="1">
            <a:spLocks noChangeArrowheads="1"/>
          </p:cNvSpPr>
          <p:nvPr/>
        </p:nvSpPr>
        <p:spPr bwMode="auto">
          <a:xfrm>
            <a:off x="3175" y="2792413"/>
            <a:ext cx="183673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800" dirty="0">
                <a:latin typeface="Book Antiqua" panose="02040602050305030304" pitchFamily="18" charset="0"/>
              </a:rPr>
              <a:t>Modalità di costituzione dei gruppi</a:t>
            </a:r>
          </a:p>
        </p:txBody>
      </p:sp>
      <p:sp>
        <p:nvSpPr>
          <p:cNvPr id="5" name="Parentesi graffa aperta 4">
            <a:extLst>
              <a:ext uri="{FF2B5EF4-FFF2-40B4-BE49-F238E27FC236}">
                <a16:creationId xmlns:a16="http://schemas.microsoft.com/office/drawing/2014/main" id="{0BD12463-B8F4-D64D-A453-595C08F0C6DA}"/>
              </a:ext>
            </a:extLst>
          </p:cNvPr>
          <p:cNvSpPr/>
          <p:nvPr/>
        </p:nvSpPr>
        <p:spPr>
          <a:xfrm>
            <a:off x="1714500" y="500063"/>
            <a:ext cx="714375" cy="5786437"/>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sz="2000">
              <a:latin typeface="Times New Roman" panose="02020603050405020304" pitchFamily="18" charset="0"/>
              <a:cs typeface="Times New Roman" panose="02020603050405020304" pitchFamily="18" charset="0"/>
            </a:endParaRPr>
          </a:p>
        </p:txBody>
      </p:sp>
      <p:sp>
        <p:nvSpPr>
          <p:cNvPr id="86020" name="CasellaDiTesto 5">
            <a:extLst>
              <a:ext uri="{FF2B5EF4-FFF2-40B4-BE49-F238E27FC236}">
                <a16:creationId xmlns:a16="http://schemas.microsoft.com/office/drawing/2014/main" id="{FC575064-6DCB-5947-977B-5F366F62C73F}"/>
              </a:ext>
            </a:extLst>
          </p:cNvPr>
          <p:cNvSpPr txBox="1">
            <a:spLocks noChangeArrowheads="1"/>
          </p:cNvSpPr>
          <p:nvPr/>
        </p:nvSpPr>
        <p:spPr bwMode="auto">
          <a:xfrm>
            <a:off x="2428875" y="500063"/>
            <a:ext cx="60547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dirty="0">
                <a:latin typeface="Times New Roman" panose="02020603050405020304" pitchFamily="18" charset="0"/>
                <a:cs typeface="Times New Roman" panose="02020603050405020304" pitchFamily="18" charset="0"/>
              </a:rPr>
              <a:t>Acquisizione di partecipazioni di controllo (totalitarie o di maggioranza assoluta) di altre società da parte di una società (</a:t>
            </a:r>
            <a:r>
              <a:rPr lang="it-IT" altLang="en-US" sz="2000" i="1" dirty="0">
                <a:latin typeface="Times New Roman" panose="02020603050405020304" pitchFamily="18" charset="0"/>
                <a:cs typeface="Times New Roman" panose="02020603050405020304" pitchFamily="18" charset="0"/>
              </a:rPr>
              <a:t>holding</a:t>
            </a:r>
            <a:r>
              <a:rPr lang="it-IT" altLang="en-US" sz="2000" dirty="0">
                <a:latin typeface="Times New Roman" panose="02020603050405020304" pitchFamily="18" charset="0"/>
                <a:cs typeface="Times New Roman" panose="02020603050405020304" pitchFamily="18" charset="0"/>
              </a:rPr>
              <a:t>) capo-gruppo;</a:t>
            </a:r>
          </a:p>
        </p:txBody>
      </p:sp>
      <p:sp>
        <p:nvSpPr>
          <p:cNvPr id="7" name="Freccia in giù 6">
            <a:extLst>
              <a:ext uri="{FF2B5EF4-FFF2-40B4-BE49-F238E27FC236}">
                <a16:creationId xmlns:a16="http://schemas.microsoft.com/office/drawing/2014/main" id="{102F6F73-6E83-7A40-A364-C5CB7CCD9598}"/>
              </a:ext>
            </a:extLst>
          </p:cNvPr>
          <p:cNvSpPr/>
          <p:nvPr/>
        </p:nvSpPr>
        <p:spPr>
          <a:xfrm>
            <a:off x="4500563" y="1571625"/>
            <a:ext cx="428625" cy="4286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2000">
              <a:latin typeface="Times New Roman" panose="02020603050405020304" pitchFamily="18" charset="0"/>
              <a:cs typeface="Times New Roman" panose="02020603050405020304" pitchFamily="18" charset="0"/>
            </a:endParaRPr>
          </a:p>
        </p:txBody>
      </p:sp>
      <p:sp>
        <p:nvSpPr>
          <p:cNvPr id="86022" name="CasellaDiTesto 7">
            <a:extLst>
              <a:ext uri="{FF2B5EF4-FFF2-40B4-BE49-F238E27FC236}">
                <a16:creationId xmlns:a16="http://schemas.microsoft.com/office/drawing/2014/main" id="{BC4CDBB2-1A57-6F4D-8CAF-31F899C28BBF}"/>
              </a:ext>
            </a:extLst>
          </p:cNvPr>
          <p:cNvSpPr txBox="1">
            <a:spLocks noChangeArrowheads="1"/>
          </p:cNvSpPr>
          <p:nvPr/>
        </p:nvSpPr>
        <p:spPr bwMode="auto">
          <a:xfrm>
            <a:off x="2428875" y="2058988"/>
            <a:ext cx="63198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Times New Roman" panose="02020603050405020304" pitchFamily="18" charset="0"/>
                <a:cs typeface="Times New Roman" panose="02020603050405020304" pitchFamily="18" charset="0"/>
              </a:rPr>
              <a:t>Cambia il soggetto economico delle società acquisite, che è rappresentato dagli azionisti di maggioranza della società capo-gruppo.</a:t>
            </a:r>
          </a:p>
        </p:txBody>
      </p:sp>
      <p:sp>
        <p:nvSpPr>
          <p:cNvPr id="86023" name="CasellaDiTesto 8">
            <a:extLst>
              <a:ext uri="{FF2B5EF4-FFF2-40B4-BE49-F238E27FC236}">
                <a16:creationId xmlns:a16="http://schemas.microsoft.com/office/drawing/2014/main" id="{AA1A7027-2A85-9C44-A934-5C37D2B12A13}"/>
              </a:ext>
            </a:extLst>
          </p:cNvPr>
          <p:cNvSpPr txBox="1">
            <a:spLocks noChangeArrowheads="1"/>
          </p:cNvSpPr>
          <p:nvPr/>
        </p:nvSpPr>
        <p:spPr bwMode="auto">
          <a:xfrm>
            <a:off x="2428875" y="3362325"/>
            <a:ext cx="63198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Times New Roman" panose="02020603050405020304" pitchFamily="18" charset="0"/>
                <a:cs typeface="Times New Roman" panose="02020603050405020304" pitchFamily="18" charset="0"/>
              </a:rPr>
              <a:t>Sottoscrizione delle azioni (partecipazioni di controllo) di una società, in sede di costituzione di tale società, da parte di un’altra società (holding);</a:t>
            </a:r>
          </a:p>
        </p:txBody>
      </p:sp>
      <p:sp>
        <p:nvSpPr>
          <p:cNvPr id="86024" name="CasellaDiTesto 9">
            <a:extLst>
              <a:ext uri="{FF2B5EF4-FFF2-40B4-BE49-F238E27FC236}">
                <a16:creationId xmlns:a16="http://schemas.microsoft.com/office/drawing/2014/main" id="{EF3FFDA6-91C0-0141-8694-64743E316154}"/>
              </a:ext>
            </a:extLst>
          </p:cNvPr>
          <p:cNvSpPr txBox="1">
            <a:spLocks noChangeArrowheads="1"/>
          </p:cNvSpPr>
          <p:nvPr/>
        </p:nvSpPr>
        <p:spPr bwMode="auto">
          <a:xfrm>
            <a:off x="2428875" y="4857750"/>
            <a:ext cx="63198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Times New Roman" panose="02020603050405020304" pitchFamily="18" charset="0"/>
                <a:cs typeface="Times New Roman" panose="02020603050405020304" pitchFamily="18" charset="0"/>
              </a:rPr>
              <a:t>Conferimento, da parte di una società, di aziende o di rami di aziende in altre società già esistenti o nuove, </a:t>
            </a:r>
            <a:r>
              <a:rPr lang="it-IT" altLang="en-US" sz="2000" b="1">
                <a:latin typeface="Times New Roman" panose="02020603050405020304" pitchFamily="18" charset="0"/>
                <a:cs typeface="Times New Roman" panose="02020603050405020304" pitchFamily="18" charset="0"/>
              </a:rPr>
              <a:t>in cambio delle azioni</a:t>
            </a:r>
            <a:r>
              <a:rPr lang="it-IT" altLang="en-US" sz="2000">
                <a:latin typeface="Times New Roman" panose="02020603050405020304" pitchFamily="18" charset="0"/>
                <a:cs typeface="Times New Roman" panose="02020603050405020304" pitchFamily="18" charset="0"/>
              </a:rPr>
              <a:t> (partecipazioni) di tali società</a:t>
            </a:r>
          </a:p>
        </p:txBody>
      </p:sp>
      <p:sp>
        <p:nvSpPr>
          <p:cNvPr id="86025" name="Slide Number Placeholder 1">
            <a:extLst>
              <a:ext uri="{FF2B5EF4-FFF2-40B4-BE49-F238E27FC236}">
                <a16:creationId xmlns:a16="http://schemas.microsoft.com/office/drawing/2014/main" id="{3CA0401B-F814-9946-AC80-E537C4530A1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0646549-86B2-D140-BA70-A5ADF6A7E853}" type="slidenum">
              <a:rPr lang="it-IT" altLang="en-US" sz="1200" smtClean="0">
                <a:solidFill>
                  <a:srgbClr val="898989"/>
                </a:solidFill>
              </a:rPr>
              <a:pPr>
                <a:spcBef>
                  <a:spcPct val="0"/>
                </a:spcBef>
                <a:buFontTx/>
                <a:buNone/>
              </a:pPr>
              <a:t>68</a:t>
            </a:fld>
            <a:endParaRPr lang="it-IT" altLang="en-US" sz="1200">
              <a:solidFill>
                <a:srgbClr val="898989"/>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CasellaDiTesto 3">
            <a:extLst>
              <a:ext uri="{FF2B5EF4-FFF2-40B4-BE49-F238E27FC236}">
                <a16:creationId xmlns:a16="http://schemas.microsoft.com/office/drawing/2014/main" id="{ACE234A4-E87E-F446-A98A-43A7C4514ACA}"/>
              </a:ext>
            </a:extLst>
          </p:cNvPr>
          <p:cNvSpPr txBox="1">
            <a:spLocks noChangeArrowheads="1"/>
          </p:cNvSpPr>
          <p:nvPr/>
        </p:nvSpPr>
        <p:spPr bwMode="auto">
          <a:xfrm>
            <a:off x="4389" y="2833211"/>
            <a:ext cx="2047332"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800" dirty="0">
                <a:latin typeface="Book Antiqua" panose="02040602050305030304" pitchFamily="18" charset="0"/>
              </a:rPr>
              <a:t>Modalità per acquisire lo status di socio da parte  di una persona giuridica</a:t>
            </a:r>
          </a:p>
        </p:txBody>
      </p:sp>
      <p:sp>
        <p:nvSpPr>
          <p:cNvPr id="5" name="Parentesi graffa aperta 4">
            <a:extLst>
              <a:ext uri="{FF2B5EF4-FFF2-40B4-BE49-F238E27FC236}">
                <a16:creationId xmlns:a16="http://schemas.microsoft.com/office/drawing/2014/main" id="{129E4539-B8DE-0D46-AE90-0C6036CCEBA2}"/>
              </a:ext>
            </a:extLst>
          </p:cNvPr>
          <p:cNvSpPr/>
          <p:nvPr/>
        </p:nvSpPr>
        <p:spPr>
          <a:xfrm>
            <a:off x="1912938" y="500063"/>
            <a:ext cx="714375" cy="6143625"/>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p>
        </p:txBody>
      </p:sp>
      <p:sp>
        <p:nvSpPr>
          <p:cNvPr id="87044" name="CasellaDiTesto 5">
            <a:extLst>
              <a:ext uri="{FF2B5EF4-FFF2-40B4-BE49-F238E27FC236}">
                <a16:creationId xmlns:a16="http://schemas.microsoft.com/office/drawing/2014/main" id="{B9BA74F2-BDB0-8C4B-BE5E-39B5A5B567BC}"/>
              </a:ext>
            </a:extLst>
          </p:cNvPr>
          <p:cNvSpPr txBox="1">
            <a:spLocks noChangeArrowheads="1"/>
          </p:cNvSpPr>
          <p:nvPr/>
        </p:nvSpPr>
        <p:spPr bwMode="auto">
          <a:xfrm>
            <a:off x="4786313" y="533400"/>
            <a:ext cx="43576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pPr>
            <a:r>
              <a:rPr lang="it-IT" altLang="en-US" sz="2000">
                <a:latin typeface="Arial" panose="020B0604020202020204" pitchFamily="34" charset="0"/>
              </a:rPr>
              <a:t>La persona giuridica acquista le quote o le azioni dai soci di una società che, pertanto, vendono i titoli rappresentativi del capitale sociale</a:t>
            </a:r>
          </a:p>
        </p:txBody>
      </p:sp>
      <p:sp>
        <p:nvSpPr>
          <p:cNvPr id="87045" name="CasellaDiTesto 5">
            <a:extLst>
              <a:ext uri="{FF2B5EF4-FFF2-40B4-BE49-F238E27FC236}">
                <a16:creationId xmlns:a16="http://schemas.microsoft.com/office/drawing/2014/main" id="{1EC0504C-B0AD-3C43-9BDF-C15F2689EB98}"/>
              </a:ext>
            </a:extLst>
          </p:cNvPr>
          <p:cNvSpPr txBox="1">
            <a:spLocks noChangeArrowheads="1"/>
          </p:cNvSpPr>
          <p:nvPr/>
        </p:nvSpPr>
        <p:spPr bwMode="auto">
          <a:xfrm>
            <a:off x="2286000" y="3341688"/>
            <a:ext cx="32861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Arial" panose="020B0604020202020204" pitchFamily="34" charset="0"/>
              </a:rPr>
              <a:t>Se la società target non esiste bisogna costituirla mediante  </a:t>
            </a:r>
          </a:p>
        </p:txBody>
      </p:sp>
      <p:sp>
        <p:nvSpPr>
          <p:cNvPr id="10" name="Parentesi graffa aperta 9">
            <a:extLst>
              <a:ext uri="{FF2B5EF4-FFF2-40B4-BE49-F238E27FC236}">
                <a16:creationId xmlns:a16="http://schemas.microsoft.com/office/drawing/2014/main" id="{37E29E46-3228-C641-BCCA-4CDB01A6DFF5}"/>
              </a:ext>
            </a:extLst>
          </p:cNvPr>
          <p:cNvSpPr/>
          <p:nvPr/>
        </p:nvSpPr>
        <p:spPr>
          <a:xfrm>
            <a:off x="6215063" y="2643188"/>
            <a:ext cx="357187" cy="2214562"/>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p>
        </p:txBody>
      </p:sp>
      <p:sp>
        <p:nvSpPr>
          <p:cNvPr id="87047" name="CasellaDiTesto 5">
            <a:extLst>
              <a:ext uri="{FF2B5EF4-FFF2-40B4-BE49-F238E27FC236}">
                <a16:creationId xmlns:a16="http://schemas.microsoft.com/office/drawing/2014/main" id="{FA8491A5-BEA1-004C-85A3-FA0F80929CEA}"/>
              </a:ext>
            </a:extLst>
          </p:cNvPr>
          <p:cNvSpPr txBox="1">
            <a:spLocks noChangeArrowheads="1"/>
          </p:cNvSpPr>
          <p:nvPr/>
        </p:nvSpPr>
        <p:spPr bwMode="auto">
          <a:xfrm>
            <a:off x="6572250" y="2714625"/>
            <a:ext cx="20002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Arial" panose="020B0604020202020204" pitchFamily="34" charset="0"/>
              </a:rPr>
              <a:t>Conferimenti in denaro</a:t>
            </a:r>
          </a:p>
        </p:txBody>
      </p:sp>
      <p:sp>
        <p:nvSpPr>
          <p:cNvPr id="87048" name="CasellaDiTesto 5">
            <a:extLst>
              <a:ext uri="{FF2B5EF4-FFF2-40B4-BE49-F238E27FC236}">
                <a16:creationId xmlns:a16="http://schemas.microsoft.com/office/drawing/2014/main" id="{2E0DA320-3568-2A4B-AB0B-37764746131B}"/>
              </a:ext>
            </a:extLst>
          </p:cNvPr>
          <p:cNvSpPr txBox="1">
            <a:spLocks noChangeArrowheads="1"/>
          </p:cNvSpPr>
          <p:nvPr/>
        </p:nvSpPr>
        <p:spPr bwMode="auto">
          <a:xfrm>
            <a:off x="6572250" y="3935413"/>
            <a:ext cx="25003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Arial" panose="020B0604020202020204" pitchFamily="34" charset="0"/>
              </a:rPr>
              <a:t>Conferimento di beni (in natura)</a:t>
            </a:r>
          </a:p>
        </p:txBody>
      </p:sp>
      <p:sp>
        <p:nvSpPr>
          <p:cNvPr id="16" name="Freccia in giù 15">
            <a:extLst>
              <a:ext uri="{FF2B5EF4-FFF2-40B4-BE49-F238E27FC236}">
                <a16:creationId xmlns:a16="http://schemas.microsoft.com/office/drawing/2014/main" id="{7C18D981-91DF-4B4D-93E7-6BBEDF02FE21}"/>
              </a:ext>
            </a:extLst>
          </p:cNvPr>
          <p:cNvSpPr/>
          <p:nvPr/>
        </p:nvSpPr>
        <p:spPr>
          <a:xfrm>
            <a:off x="3519488" y="4406900"/>
            <a:ext cx="374650" cy="11874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87050" name="CasellaDiTesto 3">
            <a:extLst>
              <a:ext uri="{FF2B5EF4-FFF2-40B4-BE49-F238E27FC236}">
                <a16:creationId xmlns:a16="http://schemas.microsoft.com/office/drawing/2014/main" id="{DEA7032A-1284-334D-AB11-0B017671A649}"/>
              </a:ext>
            </a:extLst>
          </p:cNvPr>
          <p:cNvSpPr txBox="1">
            <a:spLocks noChangeArrowheads="1"/>
          </p:cNvSpPr>
          <p:nvPr/>
        </p:nvSpPr>
        <p:spPr bwMode="auto">
          <a:xfrm>
            <a:off x="2357438" y="5643563"/>
            <a:ext cx="5786437"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a:latin typeface="Arial" panose="020B0604020202020204" pitchFamily="34" charset="0"/>
              </a:rPr>
              <a:t>In cambio dei conferimenti in denaro o in natura si diviene soci e si acquisiscono i titoli (azioni o quote) della società costituita</a:t>
            </a:r>
          </a:p>
        </p:txBody>
      </p:sp>
      <p:sp>
        <p:nvSpPr>
          <p:cNvPr id="87051" name="CasellaDiTesto 5">
            <a:extLst>
              <a:ext uri="{FF2B5EF4-FFF2-40B4-BE49-F238E27FC236}">
                <a16:creationId xmlns:a16="http://schemas.microsoft.com/office/drawing/2014/main" id="{F16381B2-246A-7A41-A4CF-D69CD693D467}"/>
              </a:ext>
            </a:extLst>
          </p:cNvPr>
          <p:cNvSpPr txBox="1">
            <a:spLocks noChangeArrowheads="1"/>
          </p:cNvSpPr>
          <p:nvPr/>
        </p:nvSpPr>
        <p:spPr bwMode="auto">
          <a:xfrm>
            <a:off x="2286000" y="714375"/>
            <a:ext cx="17859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Arial" panose="020B0604020202020204" pitchFamily="34" charset="0"/>
              </a:rPr>
              <a:t>Se la società target già esiste: </a:t>
            </a:r>
          </a:p>
        </p:txBody>
      </p:sp>
      <p:sp>
        <p:nvSpPr>
          <p:cNvPr id="20" name="Freccia a destra 19">
            <a:extLst>
              <a:ext uri="{FF2B5EF4-FFF2-40B4-BE49-F238E27FC236}">
                <a16:creationId xmlns:a16="http://schemas.microsoft.com/office/drawing/2014/main" id="{A37E3053-C557-B641-B580-E62C408E64DC}"/>
              </a:ext>
            </a:extLst>
          </p:cNvPr>
          <p:cNvSpPr/>
          <p:nvPr/>
        </p:nvSpPr>
        <p:spPr>
          <a:xfrm>
            <a:off x="4143375" y="1071563"/>
            <a:ext cx="714375"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17" name="Freccia a destra 16">
            <a:extLst>
              <a:ext uri="{FF2B5EF4-FFF2-40B4-BE49-F238E27FC236}">
                <a16:creationId xmlns:a16="http://schemas.microsoft.com/office/drawing/2014/main" id="{56CC0171-E514-1244-B299-0A684270E54D}"/>
              </a:ext>
            </a:extLst>
          </p:cNvPr>
          <p:cNvSpPr/>
          <p:nvPr/>
        </p:nvSpPr>
        <p:spPr>
          <a:xfrm>
            <a:off x="5357813" y="3643313"/>
            <a:ext cx="714375"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87054" name="Slide Number Placeholder 1">
            <a:extLst>
              <a:ext uri="{FF2B5EF4-FFF2-40B4-BE49-F238E27FC236}">
                <a16:creationId xmlns:a16="http://schemas.microsoft.com/office/drawing/2014/main" id="{3958DF84-AE87-9343-A8CF-627FC41CE1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0CB1D22-85F9-0243-83A5-940A79A7F523}" type="slidenum">
              <a:rPr lang="it-IT" altLang="en-US" sz="1200" smtClean="0">
                <a:solidFill>
                  <a:srgbClr val="898989"/>
                </a:solidFill>
              </a:rPr>
              <a:pPr>
                <a:spcBef>
                  <a:spcPct val="0"/>
                </a:spcBef>
                <a:buFontTx/>
                <a:buNone/>
              </a:pPr>
              <a:t>69</a:t>
            </a:fld>
            <a:endParaRPr lang="it-IT" altLang="en-US" sz="1200">
              <a:solidFill>
                <a:srgbClr val="898989"/>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8B11A82B-6C01-964A-A6B6-9BDA90478FB7}"/>
              </a:ext>
            </a:extLst>
          </p:cNvPr>
          <p:cNvSpPr txBox="1"/>
          <p:nvPr/>
        </p:nvSpPr>
        <p:spPr>
          <a:xfrm>
            <a:off x="755650" y="120650"/>
            <a:ext cx="7416800" cy="946150"/>
          </a:xfrm>
          <a:prstGeom prst="rect">
            <a:avLst/>
          </a:prstGeom>
          <a:noFill/>
        </p:spPr>
        <p:txBody>
          <a:bodyPr>
            <a:spAutoFit/>
          </a:bodyPr>
          <a:lstStyle/>
          <a:p>
            <a:pPr algn="ctr">
              <a:defRPr/>
            </a:pPr>
            <a:r>
              <a:rPr lang="it-IT" sz="2800" b="1">
                <a:effectLst>
                  <a:outerShdw blurRad="38100" dist="38100" dir="2700000" algn="tl">
                    <a:srgbClr val="C0C0C0"/>
                  </a:outerShdw>
                </a:effectLst>
                <a:latin typeface="Book Antiqua" pitchFamily="18" charset="0"/>
              </a:rPr>
              <a:t>Costituzione di un gruppo per acquisizione di partecipazioni</a:t>
            </a:r>
          </a:p>
        </p:txBody>
      </p:sp>
      <p:pic>
        <p:nvPicPr>
          <p:cNvPr id="88067" name="Picture 2" descr="C:\Documents and Settings\Windows Xp Pro\Impostazioni locali\Temporary Internet Files\Content.IE5\RNU0T2TB\MCj04375330000[1].wmf">
            <a:extLst>
              <a:ext uri="{FF2B5EF4-FFF2-40B4-BE49-F238E27FC236}">
                <a16:creationId xmlns:a16="http://schemas.microsoft.com/office/drawing/2014/main" id="{4845C201-81CB-D84A-815F-C5D69554B3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2938"/>
            <a:ext cx="2571750"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Connettore 2 9">
            <a:extLst>
              <a:ext uri="{FF2B5EF4-FFF2-40B4-BE49-F238E27FC236}">
                <a16:creationId xmlns:a16="http://schemas.microsoft.com/office/drawing/2014/main" id="{C10447DE-FC0B-114F-9726-B9887B15BEF8}"/>
              </a:ext>
            </a:extLst>
          </p:cNvPr>
          <p:cNvCxnSpPr/>
          <p:nvPr/>
        </p:nvCxnSpPr>
        <p:spPr>
          <a:xfrm rot="5400000">
            <a:off x="-606425" y="2535238"/>
            <a:ext cx="2071687"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Connettore 2 17">
            <a:extLst>
              <a:ext uri="{FF2B5EF4-FFF2-40B4-BE49-F238E27FC236}">
                <a16:creationId xmlns:a16="http://schemas.microsoft.com/office/drawing/2014/main" id="{8F87B76F-8D4E-4A47-96A4-59726886FFBE}"/>
              </a:ext>
            </a:extLst>
          </p:cNvPr>
          <p:cNvCxnSpPr/>
          <p:nvPr/>
        </p:nvCxnSpPr>
        <p:spPr>
          <a:xfrm rot="5400000">
            <a:off x="608013" y="2320925"/>
            <a:ext cx="1498600"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Connettore 2 19">
            <a:extLst>
              <a:ext uri="{FF2B5EF4-FFF2-40B4-BE49-F238E27FC236}">
                <a16:creationId xmlns:a16="http://schemas.microsoft.com/office/drawing/2014/main" id="{159D245E-3D5E-D947-853E-71D97F78F592}"/>
              </a:ext>
            </a:extLst>
          </p:cNvPr>
          <p:cNvCxnSpPr/>
          <p:nvPr/>
        </p:nvCxnSpPr>
        <p:spPr>
          <a:xfrm rot="5400000">
            <a:off x="999332" y="2356644"/>
            <a:ext cx="1428750"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Connettore 2 20">
            <a:extLst>
              <a:ext uri="{FF2B5EF4-FFF2-40B4-BE49-F238E27FC236}">
                <a16:creationId xmlns:a16="http://schemas.microsoft.com/office/drawing/2014/main" id="{6947D917-514A-FD48-A0B7-87F3F60C493F}"/>
              </a:ext>
            </a:extLst>
          </p:cNvPr>
          <p:cNvCxnSpPr/>
          <p:nvPr/>
        </p:nvCxnSpPr>
        <p:spPr>
          <a:xfrm rot="5400000">
            <a:off x="1250157" y="2464594"/>
            <a:ext cx="1643062"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2" name="Ovale 21">
            <a:extLst>
              <a:ext uri="{FF2B5EF4-FFF2-40B4-BE49-F238E27FC236}">
                <a16:creationId xmlns:a16="http://schemas.microsoft.com/office/drawing/2014/main" id="{017D3204-5210-1E4B-8C66-0B545D3CADDD}"/>
              </a:ext>
            </a:extLst>
          </p:cNvPr>
          <p:cNvSpPr/>
          <p:nvPr/>
        </p:nvSpPr>
        <p:spPr>
          <a:xfrm>
            <a:off x="428625" y="3143250"/>
            <a:ext cx="2000250" cy="18573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8073" name="CasellaDiTesto 28">
            <a:extLst>
              <a:ext uri="{FF2B5EF4-FFF2-40B4-BE49-F238E27FC236}">
                <a16:creationId xmlns:a16="http://schemas.microsoft.com/office/drawing/2014/main" id="{58578ACA-2EED-7745-9AD0-8A76C6B000D5}"/>
              </a:ext>
            </a:extLst>
          </p:cNvPr>
          <p:cNvSpPr txBox="1">
            <a:spLocks noChangeArrowheads="1"/>
          </p:cNvSpPr>
          <p:nvPr/>
        </p:nvSpPr>
        <p:spPr bwMode="auto">
          <a:xfrm>
            <a:off x="928688" y="3214688"/>
            <a:ext cx="100012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9600" b="1">
                <a:latin typeface="Symbol" pitchFamily="2" charset="2"/>
              </a:rPr>
              <a:t>a</a:t>
            </a:r>
          </a:p>
        </p:txBody>
      </p:sp>
      <p:sp>
        <p:nvSpPr>
          <p:cNvPr id="88074" name="CasellaDiTesto 28">
            <a:extLst>
              <a:ext uri="{FF2B5EF4-FFF2-40B4-BE49-F238E27FC236}">
                <a16:creationId xmlns:a16="http://schemas.microsoft.com/office/drawing/2014/main" id="{D61583AF-4C28-BB4A-8CEB-D7C6B1AC4231}"/>
              </a:ext>
            </a:extLst>
          </p:cNvPr>
          <p:cNvSpPr txBox="1">
            <a:spLocks noChangeArrowheads="1"/>
          </p:cNvSpPr>
          <p:nvPr/>
        </p:nvSpPr>
        <p:spPr bwMode="auto">
          <a:xfrm>
            <a:off x="0" y="25717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40%</a:t>
            </a:r>
          </a:p>
        </p:txBody>
      </p:sp>
      <p:sp>
        <p:nvSpPr>
          <p:cNvPr id="88075" name="CasellaDiTesto 28">
            <a:extLst>
              <a:ext uri="{FF2B5EF4-FFF2-40B4-BE49-F238E27FC236}">
                <a16:creationId xmlns:a16="http://schemas.microsoft.com/office/drawing/2014/main" id="{1A96E2F9-A7AA-324D-BB71-88E2ED9167E6}"/>
              </a:ext>
            </a:extLst>
          </p:cNvPr>
          <p:cNvSpPr txBox="1">
            <a:spLocks noChangeArrowheads="1"/>
          </p:cNvSpPr>
          <p:nvPr/>
        </p:nvSpPr>
        <p:spPr bwMode="auto">
          <a:xfrm>
            <a:off x="1643063" y="207168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88076" name="CasellaDiTesto 28">
            <a:extLst>
              <a:ext uri="{FF2B5EF4-FFF2-40B4-BE49-F238E27FC236}">
                <a16:creationId xmlns:a16="http://schemas.microsoft.com/office/drawing/2014/main" id="{F0AC4F74-BEED-3049-956E-85406BCE2F06}"/>
              </a:ext>
            </a:extLst>
          </p:cNvPr>
          <p:cNvSpPr txBox="1">
            <a:spLocks noChangeArrowheads="1"/>
          </p:cNvSpPr>
          <p:nvPr/>
        </p:nvSpPr>
        <p:spPr bwMode="auto">
          <a:xfrm>
            <a:off x="1285875" y="25717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sp>
        <p:nvSpPr>
          <p:cNvPr id="88077" name="CasellaDiTesto 28">
            <a:extLst>
              <a:ext uri="{FF2B5EF4-FFF2-40B4-BE49-F238E27FC236}">
                <a16:creationId xmlns:a16="http://schemas.microsoft.com/office/drawing/2014/main" id="{71D5F091-B05D-C146-ACF1-1E4023D97829}"/>
              </a:ext>
            </a:extLst>
          </p:cNvPr>
          <p:cNvSpPr txBox="1">
            <a:spLocks noChangeArrowheads="1"/>
          </p:cNvSpPr>
          <p:nvPr/>
        </p:nvSpPr>
        <p:spPr bwMode="auto">
          <a:xfrm>
            <a:off x="928688" y="228600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a:t>
            </a:r>
          </a:p>
        </p:txBody>
      </p:sp>
      <p:sp>
        <p:nvSpPr>
          <p:cNvPr id="88078" name="CasellaDiTesto 3">
            <a:extLst>
              <a:ext uri="{FF2B5EF4-FFF2-40B4-BE49-F238E27FC236}">
                <a16:creationId xmlns:a16="http://schemas.microsoft.com/office/drawing/2014/main" id="{9155161B-86B8-C84A-B8D9-682220120F2B}"/>
              </a:ext>
            </a:extLst>
          </p:cNvPr>
          <p:cNvSpPr txBox="1">
            <a:spLocks noChangeArrowheads="1"/>
          </p:cNvSpPr>
          <p:nvPr/>
        </p:nvSpPr>
        <p:spPr bwMode="auto">
          <a:xfrm>
            <a:off x="0" y="5124450"/>
            <a:ext cx="8501063"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it-IT" altLang="en-US" sz="1700">
                <a:latin typeface="Arial" panose="020B0604020202020204" pitchFamily="34" charset="0"/>
              </a:rPr>
              <a:t>La società </a:t>
            </a:r>
            <a:r>
              <a:rPr lang="it-IT" altLang="en-US" sz="1700">
                <a:latin typeface="Symbol" pitchFamily="2" charset="2"/>
              </a:rPr>
              <a:t>a</a:t>
            </a:r>
            <a:r>
              <a:rPr lang="it-IT" altLang="en-US" sz="1700">
                <a:latin typeface="Arial" panose="020B0604020202020204" pitchFamily="34" charset="0"/>
              </a:rPr>
              <a:t> acquista, </a:t>
            </a:r>
            <a:r>
              <a:rPr lang="it-IT" altLang="en-US" sz="1700" b="1">
                <a:latin typeface="Arial" panose="020B0604020202020204" pitchFamily="34" charset="0"/>
              </a:rPr>
              <a:t>dai soci della società </a:t>
            </a:r>
            <a:r>
              <a:rPr lang="it-IT" altLang="en-US" sz="1700" b="1">
                <a:latin typeface="Symbol" pitchFamily="2" charset="2"/>
              </a:rPr>
              <a:t>b</a:t>
            </a:r>
            <a:r>
              <a:rPr lang="it-IT" altLang="en-US" sz="1700" b="1">
                <a:latin typeface="Arial" panose="020B0604020202020204" pitchFamily="34" charset="0"/>
              </a:rPr>
              <a:t>, </a:t>
            </a:r>
            <a:r>
              <a:rPr lang="it-IT" altLang="en-US" sz="1700">
                <a:latin typeface="Arial" panose="020B0604020202020204" pitchFamily="34" charset="0"/>
              </a:rPr>
              <a:t>la totalità delle azioni della società </a:t>
            </a:r>
            <a:r>
              <a:rPr lang="it-IT" altLang="en-US" sz="1700">
                <a:latin typeface="Symbol" pitchFamily="2" charset="2"/>
              </a:rPr>
              <a:t>b</a:t>
            </a:r>
            <a:r>
              <a:rPr lang="it-IT" altLang="en-US" sz="1700">
                <a:latin typeface="Arial" panose="020B0604020202020204" pitchFamily="34" charset="0"/>
              </a:rPr>
              <a:t>. </a:t>
            </a:r>
          </a:p>
          <a:p>
            <a:pPr algn="just" eaLnBrk="1" hangingPunct="1">
              <a:spcBef>
                <a:spcPct val="0"/>
              </a:spcBef>
              <a:buFontTx/>
              <a:buNone/>
            </a:pPr>
            <a:r>
              <a:rPr lang="it-IT" altLang="en-US" sz="1700">
                <a:latin typeface="Arial" panose="020B0604020202020204" pitchFamily="34" charset="0"/>
              </a:rPr>
              <a:t>A seguito di tale acquisto:</a:t>
            </a:r>
          </a:p>
          <a:p>
            <a:pPr algn="just" eaLnBrk="1" hangingPunct="1">
              <a:spcBef>
                <a:spcPct val="0"/>
              </a:spcBef>
              <a:buFontTx/>
              <a:buAutoNum type="arabicParenR"/>
            </a:pPr>
            <a:r>
              <a:rPr lang="it-IT" altLang="en-US" sz="1700">
                <a:latin typeface="Arial" panose="020B0604020202020204" pitchFamily="34" charset="0"/>
              </a:rPr>
              <a:t>si forma un gruppo in cui la società </a:t>
            </a:r>
            <a:r>
              <a:rPr lang="it-IT" altLang="en-US" sz="1700">
                <a:latin typeface="Symbol" pitchFamily="2" charset="2"/>
              </a:rPr>
              <a:t>a</a:t>
            </a:r>
            <a:r>
              <a:rPr lang="it-IT" altLang="en-US" sz="1700">
                <a:latin typeface="Arial" panose="020B0604020202020204" pitchFamily="34" charset="0"/>
              </a:rPr>
              <a:t> è la controllante (holding) e la società</a:t>
            </a:r>
            <a:r>
              <a:rPr lang="it-IT" altLang="en-US" sz="1700">
                <a:latin typeface="Symbol" pitchFamily="2" charset="2"/>
              </a:rPr>
              <a:t> b</a:t>
            </a:r>
            <a:r>
              <a:rPr lang="it-IT" altLang="en-US" sz="1700">
                <a:latin typeface="Arial" panose="020B0604020202020204" pitchFamily="34" charset="0"/>
              </a:rPr>
              <a:t> la controllata (subsidiary);</a:t>
            </a:r>
          </a:p>
          <a:p>
            <a:pPr algn="just" eaLnBrk="1" hangingPunct="1">
              <a:spcBef>
                <a:spcPct val="0"/>
              </a:spcBef>
              <a:buFontTx/>
              <a:buAutoNum type="arabicParenR"/>
            </a:pPr>
            <a:r>
              <a:rPr lang="it-IT" altLang="en-US" sz="1700">
                <a:latin typeface="Arial" panose="020B0604020202020204" pitchFamily="34" charset="0"/>
              </a:rPr>
              <a:t>cambia il soggetto economico della società </a:t>
            </a:r>
            <a:r>
              <a:rPr lang="it-IT" altLang="en-US" sz="1700">
                <a:latin typeface="Symbol" pitchFamily="2" charset="2"/>
              </a:rPr>
              <a:t>b</a:t>
            </a:r>
            <a:r>
              <a:rPr lang="it-IT" altLang="en-US" sz="1700">
                <a:latin typeface="Arial" panose="020B0604020202020204" pitchFamily="34" charset="0"/>
              </a:rPr>
              <a:t>, rappresentato, ora, dalla società </a:t>
            </a:r>
            <a:r>
              <a:rPr lang="it-IT" altLang="en-US" sz="1700">
                <a:latin typeface="Symbol" pitchFamily="2" charset="2"/>
              </a:rPr>
              <a:t>a</a:t>
            </a:r>
            <a:r>
              <a:rPr lang="it-IT" altLang="en-US" sz="1700">
                <a:latin typeface="Arial" panose="020B0604020202020204" pitchFamily="34" charset="0"/>
              </a:rPr>
              <a:t> e              quindi dai suoi soci di riferimento (</a:t>
            </a:r>
            <a:r>
              <a:rPr lang="it-IT" altLang="en-US" sz="1700" i="1">
                <a:latin typeface="Arial" panose="020B0604020202020204" pitchFamily="34" charset="0"/>
              </a:rPr>
              <a:t>vedi slide successiva</a:t>
            </a:r>
            <a:r>
              <a:rPr lang="it-IT" altLang="en-US" sz="1700">
                <a:latin typeface="Arial" panose="020B0604020202020204" pitchFamily="34" charset="0"/>
              </a:rPr>
              <a:t>).</a:t>
            </a:r>
          </a:p>
        </p:txBody>
      </p:sp>
      <p:pic>
        <p:nvPicPr>
          <p:cNvPr id="88079" name="Picture 2" descr="C:\Documents and Settings\Windows Xp Pro\Impostazioni locali\Temporary Internet Files\Content.IE5\RNU0T2TB\MCj04375330000[1].wmf">
            <a:extLst>
              <a:ext uri="{FF2B5EF4-FFF2-40B4-BE49-F238E27FC236}">
                <a16:creationId xmlns:a16="http://schemas.microsoft.com/office/drawing/2014/main" id="{43CA94A0-200E-0546-8CDC-42CD15D26E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75" y="642938"/>
            <a:ext cx="2571750"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5" name="Connettore 2 54">
            <a:extLst>
              <a:ext uri="{FF2B5EF4-FFF2-40B4-BE49-F238E27FC236}">
                <a16:creationId xmlns:a16="http://schemas.microsoft.com/office/drawing/2014/main" id="{25A615F4-2EB2-DE46-A396-45F8AA48319C}"/>
              </a:ext>
            </a:extLst>
          </p:cNvPr>
          <p:cNvCxnSpPr/>
          <p:nvPr/>
        </p:nvCxnSpPr>
        <p:spPr>
          <a:xfrm rot="5400000">
            <a:off x="5822950" y="2535238"/>
            <a:ext cx="2071687"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6" name="Connettore 2 55">
            <a:extLst>
              <a:ext uri="{FF2B5EF4-FFF2-40B4-BE49-F238E27FC236}">
                <a16:creationId xmlns:a16="http://schemas.microsoft.com/office/drawing/2014/main" id="{14F9A069-D66F-0E49-9251-DB6D1E0789AE}"/>
              </a:ext>
            </a:extLst>
          </p:cNvPr>
          <p:cNvCxnSpPr/>
          <p:nvPr/>
        </p:nvCxnSpPr>
        <p:spPr>
          <a:xfrm rot="5400000">
            <a:off x="7038182" y="2320131"/>
            <a:ext cx="1498600"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7" name="Connettore 2 56">
            <a:extLst>
              <a:ext uri="{FF2B5EF4-FFF2-40B4-BE49-F238E27FC236}">
                <a16:creationId xmlns:a16="http://schemas.microsoft.com/office/drawing/2014/main" id="{C9807282-427F-8A4A-8B8E-671E3D849C9B}"/>
              </a:ext>
            </a:extLst>
          </p:cNvPr>
          <p:cNvCxnSpPr/>
          <p:nvPr/>
        </p:nvCxnSpPr>
        <p:spPr>
          <a:xfrm rot="5400000">
            <a:off x="7430294" y="2356644"/>
            <a:ext cx="1428750"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8" name="Connettore 2 57">
            <a:extLst>
              <a:ext uri="{FF2B5EF4-FFF2-40B4-BE49-F238E27FC236}">
                <a16:creationId xmlns:a16="http://schemas.microsoft.com/office/drawing/2014/main" id="{76ED9914-0391-B64F-997D-95F26205E17A}"/>
              </a:ext>
            </a:extLst>
          </p:cNvPr>
          <p:cNvCxnSpPr/>
          <p:nvPr/>
        </p:nvCxnSpPr>
        <p:spPr>
          <a:xfrm rot="5400000">
            <a:off x="7787482" y="2356644"/>
            <a:ext cx="1428750"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9" name="Ovale 58">
            <a:extLst>
              <a:ext uri="{FF2B5EF4-FFF2-40B4-BE49-F238E27FC236}">
                <a16:creationId xmlns:a16="http://schemas.microsoft.com/office/drawing/2014/main" id="{DA2633E3-EB35-5940-889C-C15EB437E77F}"/>
              </a:ext>
            </a:extLst>
          </p:cNvPr>
          <p:cNvSpPr/>
          <p:nvPr/>
        </p:nvSpPr>
        <p:spPr>
          <a:xfrm>
            <a:off x="6858000" y="3143250"/>
            <a:ext cx="2000250" cy="18573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8085" name="CasellaDiTesto 28">
            <a:extLst>
              <a:ext uri="{FF2B5EF4-FFF2-40B4-BE49-F238E27FC236}">
                <a16:creationId xmlns:a16="http://schemas.microsoft.com/office/drawing/2014/main" id="{444A0BCD-BCC1-7E4F-A57B-D04FAFEB32B3}"/>
              </a:ext>
            </a:extLst>
          </p:cNvPr>
          <p:cNvSpPr txBox="1">
            <a:spLocks noChangeArrowheads="1"/>
          </p:cNvSpPr>
          <p:nvPr/>
        </p:nvSpPr>
        <p:spPr bwMode="auto">
          <a:xfrm>
            <a:off x="7358063" y="3214688"/>
            <a:ext cx="100012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9600" b="1">
                <a:latin typeface="Symbol" pitchFamily="2" charset="2"/>
              </a:rPr>
              <a:t>b</a:t>
            </a:r>
          </a:p>
        </p:txBody>
      </p:sp>
      <p:sp>
        <p:nvSpPr>
          <p:cNvPr id="88086" name="CasellaDiTesto 28">
            <a:extLst>
              <a:ext uri="{FF2B5EF4-FFF2-40B4-BE49-F238E27FC236}">
                <a16:creationId xmlns:a16="http://schemas.microsoft.com/office/drawing/2014/main" id="{55321784-99A9-854C-988E-DFEB46D440E6}"/>
              </a:ext>
            </a:extLst>
          </p:cNvPr>
          <p:cNvSpPr txBox="1">
            <a:spLocks noChangeArrowheads="1"/>
          </p:cNvSpPr>
          <p:nvPr/>
        </p:nvSpPr>
        <p:spPr bwMode="auto">
          <a:xfrm>
            <a:off x="6429375" y="25717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88087" name="CasellaDiTesto 28">
            <a:extLst>
              <a:ext uri="{FF2B5EF4-FFF2-40B4-BE49-F238E27FC236}">
                <a16:creationId xmlns:a16="http://schemas.microsoft.com/office/drawing/2014/main" id="{F61F4D95-5C80-6340-86B5-B287C454F9D9}"/>
              </a:ext>
            </a:extLst>
          </p:cNvPr>
          <p:cNvSpPr txBox="1">
            <a:spLocks noChangeArrowheads="1"/>
          </p:cNvSpPr>
          <p:nvPr/>
        </p:nvSpPr>
        <p:spPr bwMode="auto">
          <a:xfrm>
            <a:off x="8072438" y="207168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88088" name="CasellaDiTesto 28">
            <a:extLst>
              <a:ext uri="{FF2B5EF4-FFF2-40B4-BE49-F238E27FC236}">
                <a16:creationId xmlns:a16="http://schemas.microsoft.com/office/drawing/2014/main" id="{A81D1B28-63CA-D74C-AA7F-411952AAE190}"/>
              </a:ext>
            </a:extLst>
          </p:cNvPr>
          <p:cNvSpPr txBox="1">
            <a:spLocks noChangeArrowheads="1"/>
          </p:cNvSpPr>
          <p:nvPr/>
        </p:nvSpPr>
        <p:spPr bwMode="auto">
          <a:xfrm>
            <a:off x="7715250" y="25717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sp>
        <p:nvSpPr>
          <p:cNvPr id="88089" name="CasellaDiTesto 28">
            <a:extLst>
              <a:ext uri="{FF2B5EF4-FFF2-40B4-BE49-F238E27FC236}">
                <a16:creationId xmlns:a16="http://schemas.microsoft.com/office/drawing/2014/main" id="{1A943714-2B0D-3E49-AB04-5352236C6D5A}"/>
              </a:ext>
            </a:extLst>
          </p:cNvPr>
          <p:cNvSpPr txBox="1">
            <a:spLocks noChangeArrowheads="1"/>
          </p:cNvSpPr>
          <p:nvPr/>
        </p:nvSpPr>
        <p:spPr bwMode="auto">
          <a:xfrm>
            <a:off x="7358063" y="228600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cxnSp>
        <p:nvCxnSpPr>
          <p:cNvPr id="29" name="Connettore 2 28">
            <a:extLst>
              <a:ext uri="{FF2B5EF4-FFF2-40B4-BE49-F238E27FC236}">
                <a16:creationId xmlns:a16="http://schemas.microsoft.com/office/drawing/2014/main" id="{E974F406-71A0-5846-B507-671884882010}"/>
              </a:ext>
            </a:extLst>
          </p:cNvPr>
          <p:cNvCxnSpPr/>
          <p:nvPr/>
        </p:nvCxnSpPr>
        <p:spPr>
          <a:xfrm flipV="1">
            <a:off x="2428875" y="1928813"/>
            <a:ext cx="4000500" cy="1857375"/>
          </a:xfrm>
          <a:prstGeom prst="straightConnector1">
            <a:avLst/>
          </a:prstGeom>
          <a:ln w="63500">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32" name="Connettore 2 31">
            <a:extLst>
              <a:ext uri="{FF2B5EF4-FFF2-40B4-BE49-F238E27FC236}">
                <a16:creationId xmlns:a16="http://schemas.microsoft.com/office/drawing/2014/main" id="{A42E904B-8CDC-EC43-BA9C-57422FC8DCA5}"/>
              </a:ext>
            </a:extLst>
          </p:cNvPr>
          <p:cNvCxnSpPr/>
          <p:nvPr/>
        </p:nvCxnSpPr>
        <p:spPr>
          <a:xfrm rot="10800000" flipV="1">
            <a:off x="2500313" y="2500313"/>
            <a:ext cx="4000500" cy="1928812"/>
          </a:xfrm>
          <a:prstGeom prst="straightConnector1">
            <a:avLst/>
          </a:prstGeom>
          <a:ln w="50800">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36" name="Rettangolo 35">
            <a:extLst>
              <a:ext uri="{FF2B5EF4-FFF2-40B4-BE49-F238E27FC236}">
                <a16:creationId xmlns:a16="http://schemas.microsoft.com/office/drawing/2014/main" id="{8C13EFF7-7781-BE42-B82C-398BE45660F0}"/>
              </a:ext>
            </a:extLst>
          </p:cNvPr>
          <p:cNvSpPr/>
          <p:nvPr/>
        </p:nvSpPr>
        <p:spPr>
          <a:xfrm rot="20113233">
            <a:off x="2024038" y="2469374"/>
            <a:ext cx="4371861" cy="400110"/>
          </a:xfrm>
          <a:prstGeom prst="rect">
            <a:avLst/>
          </a:prstGeom>
          <a:noFill/>
        </p:spPr>
        <p:txBody>
          <a:bodyPr>
            <a:spAutoFit/>
          </a:bodyPr>
          <a:lstStyle/>
          <a:p>
            <a:pPr algn="ctr">
              <a:defRPr/>
            </a:pPr>
            <a:r>
              <a:rPr lang="it-IT" sz="20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ial" charset="0"/>
              </a:rPr>
              <a:t>La società acquista le azioni dai soci</a:t>
            </a:r>
          </a:p>
        </p:txBody>
      </p:sp>
      <p:sp>
        <p:nvSpPr>
          <p:cNvPr id="39" name="Rettangolo 38">
            <a:extLst>
              <a:ext uri="{FF2B5EF4-FFF2-40B4-BE49-F238E27FC236}">
                <a16:creationId xmlns:a16="http://schemas.microsoft.com/office/drawing/2014/main" id="{C700AD9B-15BA-1F41-826C-16549738365E}"/>
              </a:ext>
            </a:extLst>
          </p:cNvPr>
          <p:cNvSpPr/>
          <p:nvPr/>
        </p:nvSpPr>
        <p:spPr>
          <a:xfrm rot="20037674">
            <a:off x="2317303" y="3010950"/>
            <a:ext cx="4371861" cy="400110"/>
          </a:xfrm>
          <a:prstGeom prst="rect">
            <a:avLst/>
          </a:prstGeom>
          <a:noFill/>
        </p:spPr>
        <p:txBody>
          <a:bodyPr>
            <a:spAutoFit/>
          </a:bodyPr>
          <a:lstStyle/>
          <a:p>
            <a:pPr algn="ctr">
              <a:defRPr/>
            </a:pPr>
            <a:r>
              <a:rPr lang="it-IT" sz="2000" b="1" dirty="0">
                <a:ln w="10541" cmpd="sng">
                  <a:solidFill>
                    <a:srgbClr val="7D7D7D">
                      <a:tint val="100000"/>
                      <a:shade val="100000"/>
                      <a:satMod val="110000"/>
                    </a:srgbClr>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Arial" charset="0"/>
              </a:rPr>
              <a:t>I soci vendono le azioni alla società</a:t>
            </a:r>
          </a:p>
        </p:txBody>
      </p:sp>
      <p:sp>
        <p:nvSpPr>
          <p:cNvPr id="88094" name="Slide Number Placeholder 1">
            <a:extLst>
              <a:ext uri="{FF2B5EF4-FFF2-40B4-BE49-F238E27FC236}">
                <a16:creationId xmlns:a16="http://schemas.microsoft.com/office/drawing/2014/main" id="{198E0711-C667-464E-AF1B-CC68097F32F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D75366D-FA60-3941-89EB-7B4E50879500}" type="slidenum">
              <a:rPr lang="it-IT" altLang="en-US" sz="1200" smtClean="0">
                <a:solidFill>
                  <a:srgbClr val="898989"/>
                </a:solidFill>
              </a:rPr>
              <a:pPr>
                <a:spcBef>
                  <a:spcPct val="0"/>
                </a:spcBef>
                <a:buFontTx/>
                <a:buNone/>
              </a:pPr>
              <a:t>70</a:t>
            </a:fld>
            <a:endParaRPr lang="it-IT" altLang="en-US" sz="1200">
              <a:solidFill>
                <a:srgbClr val="898989"/>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Ovale 21">
            <a:extLst>
              <a:ext uri="{FF2B5EF4-FFF2-40B4-BE49-F238E27FC236}">
                <a16:creationId xmlns:a16="http://schemas.microsoft.com/office/drawing/2014/main" id="{3ACE4291-DABF-CC48-9BA9-1D4237555C74}"/>
              </a:ext>
            </a:extLst>
          </p:cNvPr>
          <p:cNvSpPr/>
          <p:nvPr/>
        </p:nvSpPr>
        <p:spPr>
          <a:xfrm>
            <a:off x="3714750" y="2195513"/>
            <a:ext cx="1571625" cy="15001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9091" name="CasellaDiTesto 28">
            <a:extLst>
              <a:ext uri="{FF2B5EF4-FFF2-40B4-BE49-F238E27FC236}">
                <a16:creationId xmlns:a16="http://schemas.microsoft.com/office/drawing/2014/main" id="{7862602B-3AF7-8243-B43C-063B10E79609}"/>
              </a:ext>
            </a:extLst>
          </p:cNvPr>
          <p:cNvSpPr txBox="1">
            <a:spLocks noChangeArrowheads="1"/>
          </p:cNvSpPr>
          <p:nvPr/>
        </p:nvSpPr>
        <p:spPr bwMode="auto">
          <a:xfrm>
            <a:off x="4071938" y="2266950"/>
            <a:ext cx="7858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a</a:t>
            </a:r>
          </a:p>
        </p:txBody>
      </p:sp>
      <p:sp>
        <p:nvSpPr>
          <p:cNvPr id="89092" name="CasellaDiTesto 102">
            <a:extLst>
              <a:ext uri="{FF2B5EF4-FFF2-40B4-BE49-F238E27FC236}">
                <a16:creationId xmlns:a16="http://schemas.microsoft.com/office/drawing/2014/main" id="{CA1005DB-25DC-564D-9B7C-E9E87F619A0D}"/>
              </a:ext>
            </a:extLst>
          </p:cNvPr>
          <p:cNvSpPr txBox="1">
            <a:spLocks noChangeArrowheads="1"/>
          </p:cNvSpPr>
          <p:nvPr/>
        </p:nvSpPr>
        <p:spPr bwMode="auto">
          <a:xfrm>
            <a:off x="3857625" y="2909888"/>
            <a:ext cx="1285875"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Capitale sociale </a:t>
            </a:r>
          </a:p>
          <a:p>
            <a:pPr algn="ctr" eaLnBrk="1" hangingPunct="1">
              <a:spcBef>
                <a:spcPct val="0"/>
              </a:spcBef>
              <a:buFontTx/>
              <a:buNone/>
            </a:pPr>
            <a:r>
              <a:rPr lang="it-IT" altLang="en-US" sz="1500" b="1">
                <a:latin typeface="Arial" panose="020B0604020202020204" pitchFamily="34" charset="0"/>
              </a:rPr>
              <a:t>€ 100</a:t>
            </a:r>
          </a:p>
        </p:txBody>
      </p:sp>
      <p:sp>
        <p:nvSpPr>
          <p:cNvPr id="49" name="Ovale 48">
            <a:extLst>
              <a:ext uri="{FF2B5EF4-FFF2-40B4-BE49-F238E27FC236}">
                <a16:creationId xmlns:a16="http://schemas.microsoft.com/office/drawing/2014/main" id="{74C7E9F1-CA4C-7542-BA45-3E13052FF35E}"/>
              </a:ext>
            </a:extLst>
          </p:cNvPr>
          <p:cNvSpPr/>
          <p:nvPr/>
        </p:nvSpPr>
        <p:spPr>
          <a:xfrm>
            <a:off x="3714750" y="5292725"/>
            <a:ext cx="1571625"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89094" name="CasellaDiTesto 28">
            <a:extLst>
              <a:ext uri="{FF2B5EF4-FFF2-40B4-BE49-F238E27FC236}">
                <a16:creationId xmlns:a16="http://schemas.microsoft.com/office/drawing/2014/main" id="{8131EB46-81CE-8D4B-B04C-188CF4B0CE2C}"/>
              </a:ext>
            </a:extLst>
          </p:cNvPr>
          <p:cNvSpPr txBox="1">
            <a:spLocks noChangeArrowheads="1"/>
          </p:cNvSpPr>
          <p:nvPr/>
        </p:nvSpPr>
        <p:spPr bwMode="auto">
          <a:xfrm>
            <a:off x="4143375" y="5364163"/>
            <a:ext cx="7858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b</a:t>
            </a:r>
          </a:p>
        </p:txBody>
      </p:sp>
      <p:cxnSp>
        <p:nvCxnSpPr>
          <p:cNvPr id="89095" name="Connettore 2 59">
            <a:extLst>
              <a:ext uri="{FF2B5EF4-FFF2-40B4-BE49-F238E27FC236}">
                <a16:creationId xmlns:a16="http://schemas.microsoft.com/office/drawing/2014/main" id="{4C04D096-1173-D54F-893B-729524A46399}"/>
              </a:ext>
            </a:extLst>
          </p:cNvPr>
          <p:cNvCxnSpPr>
            <a:cxnSpLocks noChangeShapeType="1"/>
            <a:stCxn id="22" idx="4"/>
            <a:endCxn id="49" idx="0"/>
          </p:cNvCxnSpPr>
          <p:nvPr/>
        </p:nvCxnSpPr>
        <p:spPr bwMode="auto">
          <a:xfrm>
            <a:off x="4500563" y="3708400"/>
            <a:ext cx="0" cy="1571625"/>
          </a:xfrm>
          <a:prstGeom prst="straightConnector1">
            <a:avLst/>
          </a:prstGeom>
          <a:noFill/>
          <a:ln w="50800" algn="ctr">
            <a:solidFill>
              <a:srgbClr val="4A7EBB"/>
            </a:solidFill>
            <a:round/>
            <a:headEnd/>
            <a:tailEnd type="arrow" w="med" len="med"/>
          </a:ln>
          <a:extLst>
            <a:ext uri="{909E8E84-426E-40DD-AFC4-6F175D3DCCD1}">
              <a14:hiddenFill xmlns:a14="http://schemas.microsoft.com/office/drawing/2010/main">
                <a:noFill/>
              </a14:hiddenFill>
            </a:ext>
          </a:extLst>
        </p:spPr>
      </p:cxnSp>
      <p:sp>
        <p:nvSpPr>
          <p:cNvPr id="89096" name="CasellaDiTesto 28">
            <a:extLst>
              <a:ext uri="{FF2B5EF4-FFF2-40B4-BE49-F238E27FC236}">
                <a16:creationId xmlns:a16="http://schemas.microsoft.com/office/drawing/2014/main" id="{45A2773E-84E1-5F4D-BC17-956F004F90AE}"/>
              </a:ext>
            </a:extLst>
          </p:cNvPr>
          <p:cNvSpPr txBox="1">
            <a:spLocks noChangeArrowheads="1"/>
          </p:cNvSpPr>
          <p:nvPr/>
        </p:nvSpPr>
        <p:spPr bwMode="auto">
          <a:xfrm>
            <a:off x="3571875" y="4300538"/>
            <a:ext cx="1000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100%</a:t>
            </a:r>
          </a:p>
        </p:txBody>
      </p:sp>
      <p:sp>
        <p:nvSpPr>
          <p:cNvPr id="89097" name="CasellaDiTesto 102">
            <a:extLst>
              <a:ext uri="{FF2B5EF4-FFF2-40B4-BE49-F238E27FC236}">
                <a16:creationId xmlns:a16="http://schemas.microsoft.com/office/drawing/2014/main" id="{7E17926D-E6F2-BD41-9ED5-22421EFE118C}"/>
              </a:ext>
            </a:extLst>
          </p:cNvPr>
          <p:cNvSpPr txBox="1">
            <a:spLocks noChangeArrowheads="1"/>
          </p:cNvSpPr>
          <p:nvPr/>
        </p:nvSpPr>
        <p:spPr bwMode="auto">
          <a:xfrm>
            <a:off x="3857625" y="6080125"/>
            <a:ext cx="1285875"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Capitale sociale </a:t>
            </a:r>
          </a:p>
          <a:p>
            <a:pPr algn="ctr" eaLnBrk="1" hangingPunct="1">
              <a:spcBef>
                <a:spcPct val="0"/>
              </a:spcBef>
              <a:buFontTx/>
              <a:buNone/>
            </a:pPr>
            <a:r>
              <a:rPr lang="it-IT" altLang="en-US" sz="1500" b="1">
                <a:latin typeface="Arial" panose="020B0604020202020204" pitchFamily="34" charset="0"/>
              </a:rPr>
              <a:t>€ 100</a:t>
            </a:r>
          </a:p>
        </p:txBody>
      </p:sp>
      <p:pic>
        <p:nvPicPr>
          <p:cNvPr id="89098" name="Picture 2" descr="C:\Documents and Settings\Windows Xp Pro\Impostazioni locali\Temporary Internet Files\Content.IE5\RNU0T2TB\MCj04375330000[1].wmf">
            <a:extLst>
              <a:ext uri="{FF2B5EF4-FFF2-40B4-BE49-F238E27FC236}">
                <a16:creationId xmlns:a16="http://schemas.microsoft.com/office/drawing/2014/main" id="{8A69258F-482C-8342-BE3F-6C41355358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3250" y="0"/>
            <a:ext cx="2571750"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1" name="Connettore 2 20">
            <a:extLst>
              <a:ext uri="{FF2B5EF4-FFF2-40B4-BE49-F238E27FC236}">
                <a16:creationId xmlns:a16="http://schemas.microsoft.com/office/drawing/2014/main" id="{5C834DCA-36AA-AE4A-8F4F-788501FDCE12}"/>
              </a:ext>
            </a:extLst>
          </p:cNvPr>
          <p:cNvCxnSpPr>
            <a:endCxn id="22" idx="0"/>
          </p:cNvCxnSpPr>
          <p:nvPr/>
        </p:nvCxnSpPr>
        <p:spPr>
          <a:xfrm rot="16200000" flipH="1">
            <a:off x="3867150" y="1562101"/>
            <a:ext cx="1266825"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Connettore 2 22">
            <a:extLst>
              <a:ext uri="{FF2B5EF4-FFF2-40B4-BE49-F238E27FC236}">
                <a16:creationId xmlns:a16="http://schemas.microsoft.com/office/drawing/2014/main" id="{8D465CAC-06D8-C047-AA3C-8738175C8669}"/>
              </a:ext>
            </a:extLst>
          </p:cNvPr>
          <p:cNvCxnSpPr/>
          <p:nvPr/>
        </p:nvCxnSpPr>
        <p:spPr>
          <a:xfrm rot="5400000">
            <a:off x="4142582" y="1570831"/>
            <a:ext cx="1428750"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4" name="Connettore 2 23">
            <a:extLst>
              <a:ext uri="{FF2B5EF4-FFF2-40B4-BE49-F238E27FC236}">
                <a16:creationId xmlns:a16="http://schemas.microsoft.com/office/drawing/2014/main" id="{09B2ACD5-509A-1F46-B58C-298A6D97A082}"/>
              </a:ext>
            </a:extLst>
          </p:cNvPr>
          <p:cNvCxnSpPr/>
          <p:nvPr/>
        </p:nvCxnSpPr>
        <p:spPr>
          <a:xfrm rot="5400000">
            <a:off x="4393406" y="1821657"/>
            <a:ext cx="1643063" cy="0"/>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9102" name="CasellaDiTesto 28">
            <a:extLst>
              <a:ext uri="{FF2B5EF4-FFF2-40B4-BE49-F238E27FC236}">
                <a16:creationId xmlns:a16="http://schemas.microsoft.com/office/drawing/2014/main" id="{BE6C46D2-321B-F842-B8C0-14E8D678EAB0}"/>
              </a:ext>
            </a:extLst>
          </p:cNvPr>
          <p:cNvSpPr txBox="1">
            <a:spLocks noChangeArrowheads="1"/>
          </p:cNvSpPr>
          <p:nvPr/>
        </p:nvSpPr>
        <p:spPr bwMode="auto">
          <a:xfrm>
            <a:off x="3143250" y="1928813"/>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40%</a:t>
            </a:r>
          </a:p>
        </p:txBody>
      </p:sp>
      <p:sp>
        <p:nvSpPr>
          <p:cNvPr id="89103" name="CasellaDiTesto 28">
            <a:extLst>
              <a:ext uri="{FF2B5EF4-FFF2-40B4-BE49-F238E27FC236}">
                <a16:creationId xmlns:a16="http://schemas.microsoft.com/office/drawing/2014/main" id="{BF0888F3-C6C8-7E46-AD45-8E5CC682CCFD}"/>
              </a:ext>
            </a:extLst>
          </p:cNvPr>
          <p:cNvSpPr txBox="1">
            <a:spLocks noChangeArrowheads="1"/>
          </p:cNvSpPr>
          <p:nvPr/>
        </p:nvSpPr>
        <p:spPr bwMode="auto">
          <a:xfrm>
            <a:off x="4786313" y="14287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89104" name="CasellaDiTesto 28">
            <a:extLst>
              <a:ext uri="{FF2B5EF4-FFF2-40B4-BE49-F238E27FC236}">
                <a16:creationId xmlns:a16="http://schemas.microsoft.com/office/drawing/2014/main" id="{9F372037-5613-174F-A8CF-0F49AE704835}"/>
              </a:ext>
            </a:extLst>
          </p:cNvPr>
          <p:cNvSpPr txBox="1">
            <a:spLocks noChangeArrowheads="1"/>
          </p:cNvSpPr>
          <p:nvPr/>
        </p:nvSpPr>
        <p:spPr bwMode="auto">
          <a:xfrm>
            <a:off x="4429125" y="1928813"/>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sp>
        <p:nvSpPr>
          <p:cNvPr id="89105" name="CasellaDiTesto 28">
            <a:extLst>
              <a:ext uri="{FF2B5EF4-FFF2-40B4-BE49-F238E27FC236}">
                <a16:creationId xmlns:a16="http://schemas.microsoft.com/office/drawing/2014/main" id="{0F8B1E17-8AF9-8A4A-A4FC-548FD4499A21}"/>
              </a:ext>
            </a:extLst>
          </p:cNvPr>
          <p:cNvSpPr txBox="1">
            <a:spLocks noChangeArrowheads="1"/>
          </p:cNvSpPr>
          <p:nvPr/>
        </p:nvSpPr>
        <p:spPr bwMode="auto">
          <a:xfrm>
            <a:off x="4071938" y="1643063"/>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a:t>
            </a:r>
          </a:p>
        </p:txBody>
      </p:sp>
      <p:cxnSp>
        <p:nvCxnSpPr>
          <p:cNvPr id="35" name="Connettore 2 34">
            <a:extLst>
              <a:ext uri="{FF2B5EF4-FFF2-40B4-BE49-F238E27FC236}">
                <a16:creationId xmlns:a16="http://schemas.microsoft.com/office/drawing/2014/main" id="{A06810FC-8088-D844-900D-6325023EC132}"/>
              </a:ext>
            </a:extLst>
          </p:cNvPr>
          <p:cNvCxnSpPr/>
          <p:nvPr/>
        </p:nvCxnSpPr>
        <p:spPr>
          <a:xfrm rot="5400000">
            <a:off x="2749550" y="1535113"/>
            <a:ext cx="2071687"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9107" name="Slide Number Placeholder 1">
            <a:extLst>
              <a:ext uri="{FF2B5EF4-FFF2-40B4-BE49-F238E27FC236}">
                <a16:creationId xmlns:a16="http://schemas.microsoft.com/office/drawing/2014/main" id="{4B165E8F-C5BB-E348-968D-A7AB7251E8D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A7B5103-FEF5-0C46-8122-568485716903}" type="slidenum">
              <a:rPr lang="it-IT" altLang="en-US" sz="1200" smtClean="0">
                <a:solidFill>
                  <a:srgbClr val="898989"/>
                </a:solidFill>
              </a:rPr>
              <a:pPr>
                <a:spcBef>
                  <a:spcPct val="0"/>
                </a:spcBef>
                <a:buFontTx/>
                <a:buNone/>
              </a:pPr>
              <a:t>71</a:t>
            </a:fld>
            <a:endParaRPr lang="it-IT" altLang="en-US" sz="1200">
              <a:solidFill>
                <a:srgbClr val="898989"/>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4748AF38-BD47-DA48-94B3-BFE3BB9E6B47}"/>
              </a:ext>
            </a:extLst>
          </p:cNvPr>
          <p:cNvSpPr txBox="1"/>
          <p:nvPr/>
        </p:nvSpPr>
        <p:spPr>
          <a:xfrm>
            <a:off x="285750" y="120650"/>
            <a:ext cx="8572500" cy="1077913"/>
          </a:xfrm>
          <a:prstGeom prst="rect">
            <a:avLst/>
          </a:prstGeom>
          <a:noFill/>
        </p:spPr>
        <p:txBody>
          <a:bodyPr>
            <a:spAutoFit/>
          </a:bodyPr>
          <a:lstStyle/>
          <a:p>
            <a:pPr algn="ctr">
              <a:defRPr/>
            </a:pPr>
            <a:r>
              <a:rPr lang="it-IT" sz="3200" b="1" dirty="0">
                <a:effectLst>
                  <a:outerShdw blurRad="38100" dist="38100" dir="2700000" algn="tl">
                    <a:srgbClr val="000000">
                      <a:alpha val="43137"/>
                    </a:srgbClr>
                  </a:outerShdw>
                </a:effectLst>
                <a:latin typeface="Book Antiqua" pitchFamily="-109" charset="0"/>
              </a:rPr>
              <a:t>Costituzione di un gruppo in sede di costituzione di altra società</a:t>
            </a:r>
          </a:p>
        </p:txBody>
      </p:sp>
      <p:pic>
        <p:nvPicPr>
          <p:cNvPr id="90115" name="Picture 2" descr="C:\Documents and Settings\Windows Xp Pro\Impostazioni locali\Temporary Internet Files\Content.IE5\RNU0T2TB\MCj04375330000[1].wmf">
            <a:extLst>
              <a:ext uri="{FF2B5EF4-FFF2-40B4-BE49-F238E27FC236}">
                <a16:creationId xmlns:a16="http://schemas.microsoft.com/office/drawing/2014/main" id="{B999EE1A-39E8-874D-A875-0E74FD56F4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2938"/>
            <a:ext cx="328612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116" name="Picture 3" descr="C:\Documents and Settings\Windows Xp Pro\Impostazioni locali\Temporary Internet Files\Content.IE5\DLN2S83D\MCBD07155_0000[1].wmf">
            <a:extLst>
              <a:ext uri="{FF2B5EF4-FFF2-40B4-BE49-F238E27FC236}">
                <a16:creationId xmlns:a16="http://schemas.microsoft.com/office/drawing/2014/main" id="{A23307D7-CD86-AB47-B63F-C03A3F7B1E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3988" y="3478213"/>
            <a:ext cx="2133600" cy="235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Connettore 2 9">
            <a:extLst>
              <a:ext uri="{FF2B5EF4-FFF2-40B4-BE49-F238E27FC236}">
                <a16:creationId xmlns:a16="http://schemas.microsoft.com/office/drawing/2014/main" id="{173F605D-8899-144F-B5F9-53496D7EEDFA}"/>
              </a:ext>
            </a:extLst>
          </p:cNvPr>
          <p:cNvCxnSpPr/>
          <p:nvPr/>
        </p:nvCxnSpPr>
        <p:spPr>
          <a:xfrm>
            <a:off x="642938" y="2643188"/>
            <a:ext cx="3929062"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Connettore 2 17">
            <a:extLst>
              <a:ext uri="{FF2B5EF4-FFF2-40B4-BE49-F238E27FC236}">
                <a16:creationId xmlns:a16="http://schemas.microsoft.com/office/drawing/2014/main" id="{99B71D10-E322-5D44-9B1E-2E8D8AB787E0}"/>
              </a:ext>
            </a:extLst>
          </p:cNvPr>
          <p:cNvCxnSpPr/>
          <p:nvPr/>
        </p:nvCxnSpPr>
        <p:spPr>
          <a:xfrm>
            <a:off x="1857375" y="2428875"/>
            <a:ext cx="2714625"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Connettore 2 19">
            <a:extLst>
              <a:ext uri="{FF2B5EF4-FFF2-40B4-BE49-F238E27FC236}">
                <a16:creationId xmlns:a16="http://schemas.microsoft.com/office/drawing/2014/main" id="{68EE106E-9930-8A48-9633-DEE11D7FCB7C}"/>
              </a:ext>
            </a:extLst>
          </p:cNvPr>
          <p:cNvCxnSpPr/>
          <p:nvPr/>
        </p:nvCxnSpPr>
        <p:spPr>
          <a:xfrm>
            <a:off x="2214563" y="2214563"/>
            <a:ext cx="2357437"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Connettore 2 20">
            <a:extLst>
              <a:ext uri="{FF2B5EF4-FFF2-40B4-BE49-F238E27FC236}">
                <a16:creationId xmlns:a16="http://schemas.microsoft.com/office/drawing/2014/main" id="{31ADAB8D-D745-7944-9B60-FB79FF898DB9}"/>
              </a:ext>
            </a:extLst>
          </p:cNvPr>
          <p:cNvCxnSpPr/>
          <p:nvPr/>
        </p:nvCxnSpPr>
        <p:spPr>
          <a:xfrm>
            <a:off x="2571750" y="2000250"/>
            <a:ext cx="2000250"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2" name="Ovale 21">
            <a:extLst>
              <a:ext uri="{FF2B5EF4-FFF2-40B4-BE49-F238E27FC236}">
                <a16:creationId xmlns:a16="http://schemas.microsoft.com/office/drawing/2014/main" id="{66963F2A-2AE7-6548-9074-3C640927FAB9}"/>
              </a:ext>
            </a:extLst>
          </p:cNvPr>
          <p:cNvSpPr/>
          <p:nvPr/>
        </p:nvSpPr>
        <p:spPr>
          <a:xfrm>
            <a:off x="4643438" y="1428750"/>
            <a:ext cx="2000250" cy="18573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90122" name="CasellaDiTesto 28">
            <a:extLst>
              <a:ext uri="{FF2B5EF4-FFF2-40B4-BE49-F238E27FC236}">
                <a16:creationId xmlns:a16="http://schemas.microsoft.com/office/drawing/2014/main" id="{95B36B00-B9BE-9142-9EB1-88D40FCA0B6A}"/>
              </a:ext>
            </a:extLst>
          </p:cNvPr>
          <p:cNvSpPr txBox="1">
            <a:spLocks noChangeArrowheads="1"/>
          </p:cNvSpPr>
          <p:nvPr/>
        </p:nvSpPr>
        <p:spPr bwMode="auto">
          <a:xfrm>
            <a:off x="5143500" y="1571625"/>
            <a:ext cx="100012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9600" b="1">
                <a:latin typeface="Symbol" pitchFamily="2" charset="2"/>
              </a:rPr>
              <a:t>a</a:t>
            </a:r>
          </a:p>
        </p:txBody>
      </p:sp>
      <p:sp>
        <p:nvSpPr>
          <p:cNvPr id="90123" name="CasellaDiTesto 28">
            <a:extLst>
              <a:ext uri="{FF2B5EF4-FFF2-40B4-BE49-F238E27FC236}">
                <a16:creationId xmlns:a16="http://schemas.microsoft.com/office/drawing/2014/main" id="{1AA1C8AE-CD0D-AD4C-8328-7CF3D5FF57D9}"/>
              </a:ext>
            </a:extLst>
          </p:cNvPr>
          <p:cNvSpPr txBox="1">
            <a:spLocks noChangeArrowheads="1"/>
          </p:cNvSpPr>
          <p:nvPr/>
        </p:nvSpPr>
        <p:spPr bwMode="auto">
          <a:xfrm>
            <a:off x="2714625" y="2357438"/>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40%</a:t>
            </a:r>
          </a:p>
        </p:txBody>
      </p:sp>
      <p:sp>
        <p:nvSpPr>
          <p:cNvPr id="90124" name="CasellaDiTesto 28">
            <a:extLst>
              <a:ext uri="{FF2B5EF4-FFF2-40B4-BE49-F238E27FC236}">
                <a16:creationId xmlns:a16="http://schemas.microsoft.com/office/drawing/2014/main" id="{97A81F5B-1A03-5B4B-86CB-62824010D28D}"/>
              </a:ext>
            </a:extLst>
          </p:cNvPr>
          <p:cNvSpPr txBox="1">
            <a:spLocks noChangeArrowheads="1"/>
          </p:cNvSpPr>
          <p:nvPr/>
        </p:nvSpPr>
        <p:spPr bwMode="auto">
          <a:xfrm>
            <a:off x="2714625" y="1643063"/>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90125" name="CasellaDiTesto 28">
            <a:extLst>
              <a:ext uri="{FF2B5EF4-FFF2-40B4-BE49-F238E27FC236}">
                <a16:creationId xmlns:a16="http://schemas.microsoft.com/office/drawing/2014/main" id="{56720870-6B1A-1344-90A6-F25282B3FCB7}"/>
              </a:ext>
            </a:extLst>
          </p:cNvPr>
          <p:cNvSpPr txBox="1">
            <a:spLocks noChangeArrowheads="1"/>
          </p:cNvSpPr>
          <p:nvPr/>
        </p:nvSpPr>
        <p:spPr bwMode="auto">
          <a:xfrm>
            <a:off x="2714625" y="1928813"/>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sp>
        <p:nvSpPr>
          <p:cNvPr id="90126" name="CasellaDiTesto 28">
            <a:extLst>
              <a:ext uri="{FF2B5EF4-FFF2-40B4-BE49-F238E27FC236}">
                <a16:creationId xmlns:a16="http://schemas.microsoft.com/office/drawing/2014/main" id="{08B14AD9-81B1-2F41-9F1F-D056F35B05B3}"/>
              </a:ext>
            </a:extLst>
          </p:cNvPr>
          <p:cNvSpPr txBox="1">
            <a:spLocks noChangeArrowheads="1"/>
          </p:cNvSpPr>
          <p:nvPr/>
        </p:nvSpPr>
        <p:spPr bwMode="auto">
          <a:xfrm>
            <a:off x="2714625" y="2143125"/>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a:t>
            </a:r>
          </a:p>
        </p:txBody>
      </p:sp>
      <p:sp>
        <p:nvSpPr>
          <p:cNvPr id="32" name="Ovale 31">
            <a:extLst>
              <a:ext uri="{FF2B5EF4-FFF2-40B4-BE49-F238E27FC236}">
                <a16:creationId xmlns:a16="http://schemas.microsoft.com/office/drawing/2014/main" id="{903DDA4E-A9F4-2840-A1B5-CA86D2249EA1}"/>
              </a:ext>
            </a:extLst>
          </p:cNvPr>
          <p:cNvSpPr/>
          <p:nvPr/>
        </p:nvSpPr>
        <p:spPr>
          <a:xfrm>
            <a:off x="4572000" y="5000625"/>
            <a:ext cx="2000250" cy="1857375"/>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90128" name="CasellaDiTesto 28">
            <a:extLst>
              <a:ext uri="{FF2B5EF4-FFF2-40B4-BE49-F238E27FC236}">
                <a16:creationId xmlns:a16="http://schemas.microsoft.com/office/drawing/2014/main" id="{06D78D01-F464-8848-B69C-16D6B3EA971E}"/>
              </a:ext>
            </a:extLst>
          </p:cNvPr>
          <p:cNvSpPr txBox="1">
            <a:spLocks noChangeArrowheads="1"/>
          </p:cNvSpPr>
          <p:nvPr/>
        </p:nvSpPr>
        <p:spPr bwMode="auto">
          <a:xfrm>
            <a:off x="5072063" y="5143500"/>
            <a:ext cx="100012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9600" b="1">
                <a:latin typeface="Symbol" pitchFamily="2" charset="2"/>
              </a:rPr>
              <a:t>b</a:t>
            </a:r>
          </a:p>
        </p:txBody>
      </p:sp>
      <p:cxnSp>
        <p:nvCxnSpPr>
          <p:cNvPr id="43" name="Connettore 2 42">
            <a:extLst>
              <a:ext uri="{FF2B5EF4-FFF2-40B4-BE49-F238E27FC236}">
                <a16:creationId xmlns:a16="http://schemas.microsoft.com/office/drawing/2014/main" id="{FA620666-1ED6-4E49-844A-7CF7AD9DEA88}"/>
              </a:ext>
            </a:extLst>
          </p:cNvPr>
          <p:cNvCxnSpPr>
            <a:stCxn id="22" idx="4"/>
          </p:cNvCxnSpPr>
          <p:nvPr/>
        </p:nvCxnSpPr>
        <p:spPr>
          <a:xfrm rot="5400000">
            <a:off x="4822032" y="4107656"/>
            <a:ext cx="1644650" cy="1587"/>
          </a:xfrm>
          <a:prstGeom prst="straightConnector1">
            <a:avLst/>
          </a:prstGeom>
          <a:ln w="508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90130" name="CasellaDiTesto 28">
            <a:extLst>
              <a:ext uri="{FF2B5EF4-FFF2-40B4-BE49-F238E27FC236}">
                <a16:creationId xmlns:a16="http://schemas.microsoft.com/office/drawing/2014/main" id="{EF45CBD5-626A-7E48-8B50-3D7D1FC51153}"/>
              </a:ext>
            </a:extLst>
          </p:cNvPr>
          <p:cNvSpPr txBox="1">
            <a:spLocks noChangeArrowheads="1"/>
          </p:cNvSpPr>
          <p:nvPr/>
        </p:nvSpPr>
        <p:spPr bwMode="auto">
          <a:xfrm>
            <a:off x="4786313" y="37147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100%</a:t>
            </a:r>
          </a:p>
        </p:txBody>
      </p:sp>
      <p:sp>
        <p:nvSpPr>
          <p:cNvPr id="90131" name="CasellaDiTesto 3">
            <a:extLst>
              <a:ext uri="{FF2B5EF4-FFF2-40B4-BE49-F238E27FC236}">
                <a16:creationId xmlns:a16="http://schemas.microsoft.com/office/drawing/2014/main" id="{676766C2-3241-9048-B15C-31B32C4B2DCD}"/>
              </a:ext>
            </a:extLst>
          </p:cNvPr>
          <p:cNvSpPr txBox="1">
            <a:spLocks noChangeArrowheads="1"/>
          </p:cNvSpPr>
          <p:nvPr/>
        </p:nvSpPr>
        <p:spPr bwMode="auto">
          <a:xfrm>
            <a:off x="0" y="3429000"/>
            <a:ext cx="4572000"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it-IT" altLang="en-US" sz="2000">
                <a:latin typeface="Arial" panose="020B0604020202020204" pitchFamily="34" charset="0"/>
              </a:rPr>
              <a:t>La società </a:t>
            </a:r>
            <a:r>
              <a:rPr lang="it-IT" altLang="en-US" sz="2000">
                <a:latin typeface="Symbol" pitchFamily="2" charset="2"/>
              </a:rPr>
              <a:t>a</a:t>
            </a:r>
            <a:r>
              <a:rPr lang="it-IT" altLang="en-US" sz="2000">
                <a:latin typeface="Arial" panose="020B0604020202020204" pitchFamily="34" charset="0"/>
              </a:rPr>
              <a:t> sottoscrive la totalità delle azioni della società </a:t>
            </a:r>
            <a:r>
              <a:rPr lang="it-IT" altLang="en-US" sz="2000">
                <a:latin typeface="Symbol" pitchFamily="2" charset="2"/>
              </a:rPr>
              <a:t>b</a:t>
            </a:r>
            <a:r>
              <a:rPr lang="it-IT" altLang="en-US" sz="2000">
                <a:latin typeface="Arial" panose="020B0604020202020204" pitchFamily="34" charset="0"/>
              </a:rPr>
              <a:t>, in sede di costituzione di tale società davanti ad un notaio. </a:t>
            </a:r>
          </a:p>
          <a:p>
            <a:pPr algn="just" eaLnBrk="1" hangingPunct="1">
              <a:spcBef>
                <a:spcPct val="0"/>
              </a:spcBef>
              <a:buFontTx/>
              <a:buNone/>
            </a:pPr>
            <a:r>
              <a:rPr lang="it-IT" altLang="en-US" sz="2000">
                <a:latin typeface="Arial" panose="020B0604020202020204" pitchFamily="34" charset="0"/>
              </a:rPr>
              <a:t>Per effetto della sottoscrizione la società </a:t>
            </a:r>
            <a:r>
              <a:rPr lang="it-IT" altLang="en-US" sz="2000">
                <a:latin typeface="Symbol" pitchFamily="2" charset="2"/>
              </a:rPr>
              <a:t>a</a:t>
            </a:r>
            <a:r>
              <a:rPr lang="it-IT" altLang="en-US" sz="2000">
                <a:latin typeface="Arial" panose="020B0604020202020204" pitchFamily="34" charset="0"/>
              </a:rPr>
              <a:t> è titolare delle azioni della società </a:t>
            </a:r>
            <a:r>
              <a:rPr lang="it-IT" altLang="en-US" sz="2000">
                <a:latin typeface="Symbol" pitchFamily="2" charset="2"/>
              </a:rPr>
              <a:t>b</a:t>
            </a:r>
            <a:r>
              <a:rPr lang="it-IT" altLang="en-US" sz="2000">
                <a:latin typeface="Arial" panose="020B0604020202020204" pitchFamily="34" charset="0"/>
              </a:rPr>
              <a:t>.</a:t>
            </a:r>
          </a:p>
          <a:p>
            <a:pPr algn="just" eaLnBrk="1" hangingPunct="1">
              <a:spcBef>
                <a:spcPct val="0"/>
              </a:spcBef>
              <a:buFontTx/>
              <a:buNone/>
            </a:pPr>
            <a:r>
              <a:rPr lang="it-IT" altLang="en-US" sz="2000">
                <a:latin typeface="Arial" panose="020B0604020202020204" pitchFamily="34" charset="0"/>
              </a:rPr>
              <a:t>Pertanto, si è formato un gruppo di cui la società </a:t>
            </a:r>
            <a:r>
              <a:rPr lang="it-IT" altLang="en-US" sz="2000">
                <a:latin typeface="Symbol" pitchFamily="2" charset="2"/>
              </a:rPr>
              <a:t>a</a:t>
            </a:r>
            <a:r>
              <a:rPr lang="it-IT" altLang="en-US" sz="2000">
                <a:latin typeface="Arial" panose="020B0604020202020204" pitchFamily="34" charset="0"/>
              </a:rPr>
              <a:t> è la controllante (holding) e la società </a:t>
            </a:r>
            <a:r>
              <a:rPr lang="it-IT" altLang="en-US" sz="2000">
                <a:latin typeface="Symbol" pitchFamily="2" charset="2"/>
              </a:rPr>
              <a:t>b</a:t>
            </a:r>
            <a:r>
              <a:rPr lang="it-IT" altLang="en-US" sz="2000">
                <a:latin typeface="Arial" panose="020B0604020202020204" pitchFamily="34" charset="0"/>
              </a:rPr>
              <a:t> la controllata (subsidiary) </a:t>
            </a:r>
          </a:p>
        </p:txBody>
      </p:sp>
      <p:sp>
        <p:nvSpPr>
          <p:cNvPr id="90132" name="CasellaDiTesto 22">
            <a:extLst>
              <a:ext uri="{FF2B5EF4-FFF2-40B4-BE49-F238E27FC236}">
                <a16:creationId xmlns:a16="http://schemas.microsoft.com/office/drawing/2014/main" id="{4A7597E1-C88B-C446-A854-4E1A7791E786}"/>
              </a:ext>
            </a:extLst>
          </p:cNvPr>
          <p:cNvSpPr txBox="1">
            <a:spLocks noChangeArrowheads="1"/>
          </p:cNvSpPr>
          <p:nvPr/>
        </p:nvSpPr>
        <p:spPr bwMode="auto">
          <a:xfrm>
            <a:off x="7143750" y="3028950"/>
            <a:ext cx="16430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r>
              <a:rPr lang="it-IT" altLang="en-US" sz="2000" b="1" u="sng">
                <a:latin typeface="Arial" panose="020B0604020202020204" pitchFamily="34" charset="0"/>
              </a:rPr>
              <a:t>NOTAIO</a:t>
            </a:r>
          </a:p>
        </p:txBody>
      </p:sp>
      <p:sp>
        <p:nvSpPr>
          <p:cNvPr id="90133" name="Slide Number Placeholder 1">
            <a:extLst>
              <a:ext uri="{FF2B5EF4-FFF2-40B4-BE49-F238E27FC236}">
                <a16:creationId xmlns:a16="http://schemas.microsoft.com/office/drawing/2014/main" id="{13097CB5-B99B-2540-BE77-46FF6F5A79D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5BFF460-657D-904D-BAC1-D42BB5ABD897}" type="slidenum">
              <a:rPr lang="it-IT" altLang="en-US" sz="1200" smtClean="0">
                <a:solidFill>
                  <a:srgbClr val="898989"/>
                </a:solidFill>
              </a:rPr>
              <a:pPr>
                <a:spcBef>
                  <a:spcPct val="0"/>
                </a:spcBef>
                <a:buFontTx/>
                <a:buNone/>
              </a:pPr>
              <a:t>72</a:t>
            </a:fld>
            <a:endParaRPr lang="it-IT" altLang="en-US" sz="1200">
              <a:solidFill>
                <a:srgbClr val="898989"/>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88C6A1BE-4DDA-9643-B174-A0903CFBB84C}"/>
              </a:ext>
            </a:extLst>
          </p:cNvPr>
          <p:cNvSpPr txBox="1"/>
          <p:nvPr/>
        </p:nvSpPr>
        <p:spPr>
          <a:xfrm>
            <a:off x="285750" y="120650"/>
            <a:ext cx="8572500" cy="1077913"/>
          </a:xfrm>
          <a:prstGeom prst="rect">
            <a:avLst/>
          </a:prstGeom>
          <a:noFill/>
        </p:spPr>
        <p:txBody>
          <a:bodyPr>
            <a:spAutoFit/>
          </a:bodyPr>
          <a:lstStyle/>
          <a:p>
            <a:pPr>
              <a:defRPr/>
            </a:pPr>
            <a:r>
              <a:rPr lang="it-IT" sz="3200" b="1" dirty="0">
                <a:effectLst>
                  <a:outerShdw blurRad="38100" dist="38100" dir="2700000" algn="tl">
                    <a:srgbClr val="000000">
                      <a:alpha val="43137"/>
                    </a:srgbClr>
                  </a:outerShdw>
                </a:effectLst>
                <a:latin typeface="Book Antiqua" pitchFamily="-109" charset="0"/>
              </a:rPr>
              <a:t>Costituzione di un gruppo per conferimento di aziende</a:t>
            </a:r>
          </a:p>
        </p:txBody>
      </p:sp>
      <p:sp>
        <p:nvSpPr>
          <p:cNvPr id="22" name="Ovale 21">
            <a:extLst>
              <a:ext uri="{FF2B5EF4-FFF2-40B4-BE49-F238E27FC236}">
                <a16:creationId xmlns:a16="http://schemas.microsoft.com/office/drawing/2014/main" id="{34B70E94-FB67-CD42-9823-358A26E34395}"/>
              </a:ext>
            </a:extLst>
          </p:cNvPr>
          <p:cNvSpPr/>
          <p:nvPr/>
        </p:nvSpPr>
        <p:spPr>
          <a:xfrm>
            <a:off x="1714500" y="3643313"/>
            <a:ext cx="5643563" cy="28575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cxnSp>
        <p:nvCxnSpPr>
          <p:cNvPr id="35" name="Connettore 1 34">
            <a:extLst>
              <a:ext uri="{FF2B5EF4-FFF2-40B4-BE49-F238E27FC236}">
                <a16:creationId xmlns:a16="http://schemas.microsoft.com/office/drawing/2014/main" id="{EBA00823-809A-3A44-8DB8-24F772794CC9}"/>
              </a:ext>
            </a:extLst>
          </p:cNvPr>
          <p:cNvCxnSpPr/>
          <p:nvPr/>
        </p:nvCxnSpPr>
        <p:spPr>
          <a:xfrm rot="5400000">
            <a:off x="1856581" y="5072857"/>
            <a:ext cx="2428875"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Connettore 1 35">
            <a:extLst>
              <a:ext uri="{FF2B5EF4-FFF2-40B4-BE49-F238E27FC236}">
                <a16:creationId xmlns:a16="http://schemas.microsoft.com/office/drawing/2014/main" id="{2F132E17-681A-CA4F-867A-A792267A3EF0}"/>
              </a:ext>
            </a:extLst>
          </p:cNvPr>
          <p:cNvCxnSpPr/>
          <p:nvPr/>
        </p:nvCxnSpPr>
        <p:spPr>
          <a:xfrm rot="5400000">
            <a:off x="2715419" y="5071269"/>
            <a:ext cx="2857500"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Connettore 1 37">
            <a:extLst>
              <a:ext uri="{FF2B5EF4-FFF2-40B4-BE49-F238E27FC236}">
                <a16:creationId xmlns:a16="http://schemas.microsoft.com/office/drawing/2014/main" id="{D6425FCF-2DEF-184F-B2FD-A84EE413D909}"/>
              </a:ext>
            </a:extLst>
          </p:cNvPr>
          <p:cNvCxnSpPr/>
          <p:nvPr/>
        </p:nvCxnSpPr>
        <p:spPr>
          <a:xfrm rot="5400000">
            <a:off x="4858544" y="5071269"/>
            <a:ext cx="2428875" cy="158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Connettore 1 38">
            <a:extLst>
              <a:ext uri="{FF2B5EF4-FFF2-40B4-BE49-F238E27FC236}">
                <a16:creationId xmlns:a16="http://schemas.microsoft.com/office/drawing/2014/main" id="{DB34F459-1BCF-E047-8D55-26325D269472}"/>
              </a:ext>
            </a:extLst>
          </p:cNvPr>
          <p:cNvCxnSpPr/>
          <p:nvPr/>
        </p:nvCxnSpPr>
        <p:spPr>
          <a:xfrm rot="5400000">
            <a:off x="3572669" y="5071269"/>
            <a:ext cx="2857500"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40" name="Rettangolo 39">
            <a:extLst>
              <a:ext uri="{FF2B5EF4-FFF2-40B4-BE49-F238E27FC236}">
                <a16:creationId xmlns:a16="http://schemas.microsoft.com/office/drawing/2014/main" id="{F9C26D0F-EC7A-334F-AD67-770E374415DB}"/>
              </a:ext>
            </a:extLst>
          </p:cNvPr>
          <p:cNvSpPr/>
          <p:nvPr/>
        </p:nvSpPr>
        <p:spPr>
          <a:xfrm rot="16200000">
            <a:off x="1673720" y="4612768"/>
            <a:ext cx="1769774" cy="830997"/>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it-IT"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ook Antiqua" pitchFamily="-109" charset="0"/>
              </a:rPr>
              <a:t>Macchine </a:t>
            </a:r>
          </a:p>
          <a:p>
            <a:pPr algn="ctr">
              <a:defRPr/>
            </a:pPr>
            <a:r>
              <a:rPr lang="it-IT"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ook Antiqua" pitchFamily="-109" charset="0"/>
              </a:rPr>
              <a:t>agricole</a:t>
            </a:r>
          </a:p>
        </p:txBody>
      </p:sp>
      <p:sp>
        <p:nvSpPr>
          <p:cNvPr id="42" name="Rettangolo 41">
            <a:extLst>
              <a:ext uri="{FF2B5EF4-FFF2-40B4-BE49-F238E27FC236}">
                <a16:creationId xmlns:a16="http://schemas.microsoft.com/office/drawing/2014/main" id="{CBB9F0C0-7F43-1C48-B01A-E1FE955406AC}"/>
              </a:ext>
            </a:extLst>
          </p:cNvPr>
          <p:cNvSpPr/>
          <p:nvPr/>
        </p:nvSpPr>
        <p:spPr>
          <a:xfrm rot="16200000">
            <a:off x="2670463" y="4797433"/>
            <a:ext cx="1912648" cy="461665"/>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it-IT"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ook Antiqua" pitchFamily="-109" charset="0"/>
              </a:rPr>
              <a:t>Automobili </a:t>
            </a:r>
          </a:p>
        </p:txBody>
      </p:sp>
      <p:sp>
        <p:nvSpPr>
          <p:cNvPr id="46" name="Rettangolo 45">
            <a:extLst>
              <a:ext uri="{FF2B5EF4-FFF2-40B4-BE49-F238E27FC236}">
                <a16:creationId xmlns:a16="http://schemas.microsoft.com/office/drawing/2014/main" id="{91A75CC7-D855-E94D-8427-D690A89C5748}"/>
              </a:ext>
            </a:extLst>
          </p:cNvPr>
          <p:cNvSpPr/>
          <p:nvPr/>
        </p:nvSpPr>
        <p:spPr>
          <a:xfrm rot="16200000">
            <a:off x="3088322" y="4841241"/>
            <a:ext cx="2857520" cy="461665"/>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it-IT"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ook Antiqua" pitchFamily="-109" charset="0"/>
              </a:rPr>
              <a:t>Settore turistico</a:t>
            </a:r>
          </a:p>
        </p:txBody>
      </p:sp>
      <p:sp>
        <p:nvSpPr>
          <p:cNvPr id="47" name="Rettangolo 46">
            <a:extLst>
              <a:ext uri="{FF2B5EF4-FFF2-40B4-BE49-F238E27FC236}">
                <a16:creationId xmlns:a16="http://schemas.microsoft.com/office/drawing/2014/main" id="{0132D0A8-3510-184C-ADC7-4804DB510913}"/>
              </a:ext>
            </a:extLst>
          </p:cNvPr>
          <p:cNvSpPr/>
          <p:nvPr/>
        </p:nvSpPr>
        <p:spPr>
          <a:xfrm rot="16200000">
            <a:off x="4055415" y="4841241"/>
            <a:ext cx="2857520" cy="461665"/>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it-IT"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ook Antiqua" pitchFamily="-109" charset="0"/>
              </a:rPr>
              <a:t>Settore alimentare</a:t>
            </a:r>
          </a:p>
        </p:txBody>
      </p:sp>
      <p:sp>
        <p:nvSpPr>
          <p:cNvPr id="48" name="Rettangolo 47">
            <a:extLst>
              <a:ext uri="{FF2B5EF4-FFF2-40B4-BE49-F238E27FC236}">
                <a16:creationId xmlns:a16="http://schemas.microsoft.com/office/drawing/2014/main" id="{9CD38E50-1661-0643-82B4-D43A07BA889B}"/>
              </a:ext>
            </a:extLst>
          </p:cNvPr>
          <p:cNvSpPr/>
          <p:nvPr/>
        </p:nvSpPr>
        <p:spPr>
          <a:xfrm rot="16200000">
            <a:off x="5602811" y="4612768"/>
            <a:ext cx="1912650" cy="830997"/>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it-IT"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ook Antiqua" pitchFamily="-109" charset="0"/>
              </a:rPr>
              <a:t>Settore  </a:t>
            </a:r>
          </a:p>
          <a:p>
            <a:pPr algn="ctr">
              <a:defRPr/>
            </a:pPr>
            <a:r>
              <a:rPr lang="it-IT"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ook Antiqua" pitchFamily="-109" charset="0"/>
              </a:rPr>
              <a:t>finanziario</a:t>
            </a:r>
          </a:p>
        </p:txBody>
      </p:sp>
      <p:pic>
        <p:nvPicPr>
          <p:cNvPr id="91149" name="Picture 2" descr="C:\Documents and Settings\Windows Xp Pro\Impostazioni locali\Temporary Internet Files\Content.IE5\RNU0T2TB\MCj04375330000[1].wmf">
            <a:extLst>
              <a:ext uri="{FF2B5EF4-FFF2-40B4-BE49-F238E27FC236}">
                <a16:creationId xmlns:a16="http://schemas.microsoft.com/office/drawing/2014/main" id="{928E25AD-CEC0-1F40-9B18-31E31042CA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75" y="642938"/>
            <a:ext cx="3286125"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50" name="CasellaDiTesto 28">
            <a:extLst>
              <a:ext uri="{FF2B5EF4-FFF2-40B4-BE49-F238E27FC236}">
                <a16:creationId xmlns:a16="http://schemas.microsoft.com/office/drawing/2014/main" id="{AF2F940B-AD05-D94B-B50F-48254F395A4A}"/>
              </a:ext>
            </a:extLst>
          </p:cNvPr>
          <p:cNvSpPr txBox="1">
            <a:spLocks noChangeArrowheads="1"/>
          </p:cNvSpPr>
          <p:nvPr/>
        </p:nvSpPr>
        <p:spPr bwMode="auto">
          <a:xfrm>
            <a:off x="2714625" y="285750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40%</a:t>
            </a:r>
          </a:p>
        </p:txBody>
      </p:sp>
      <p:cxnSp>
        <p:nvCxnSpPr>
          <p:cNvPr id="45" name="Connettore 2 44">
            <a:extLst>
              <a:ext uri="{FF2B5EF4-FFF2-40B4-BE49-F238E27FC236}">
                <a16:creationId xmlns:a16="http://schemas.microsoft.com/office/drawing/2014/main" id="{B0408944-E0D5-6A40-BEFA-5FE6577B7217}"/>
              </a:ext>
            </a:extLst>
          </p:cNvPr>
          <p:cNvCxnSpPr/>
          <p:nvPr/>
        </p:nvCxnSpPr>
        <p:spPr>
          <a:xfrm rot="5400000">
            <a:off x="2570163" y="2786063"/>
            <a:ext cx="2001837"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1152" name="CasellaDiTesto 50">
            <a:extLst>
              <a:ext uri="{FF2B5EF4-FFF2-40B4-BE49-F238E27FC236}">
                <a16:creationId xmlns:a16="http://schemas.microsoft.com/office/drawing/2014/main" id="{831A8F55-5340-054F-BC6C-0393105F1319}"/>
              </a:ext>
            </a:extLst>
          </p:cNvPr>
          <p:cNvSpPr txBox="1">
            <a:spLocks noChangeArrowheads="1"/>
          </p:cNvSpPr>
          <p:nvPr/>
        </p:nvSpPr>
        <p:spPr bwMode="auto">
          <a:xfrm>
            <a:off x="6072188" y="1062038"/>
            <a:ext cx="3000375"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it-IT" altLang="en-US" sz="2000">
                <a:latin typeface="Arial" panose="020B0604020202020204" pitchFamily="34" charset="0"/>
              </a:rPr>
              <a:t>Queste persone sono soci di una società che chiamiamo </a:t>
            </a:r>
            <a:r>
              <a:rPr lang="it-IT" altLang="en-US" sz="2000">
                <a:latin typeface="Symbol" pitchFamily="2" charset="2"/>
              </a:rPr>
              <a:t>a,</a:t>
            </a:r>
            <a:r>
              <a:rPr lang="it-IT" altLang="en-US" sz="2000">
                <a:latin typeface="Arial" panose="020B0604020202020204" pitchFamily="34" charset="0"/>
              </a:rPr>
              <a:t> la quale gestisce varie divisioni</a:t>
            </a:r>
          </a:p>
          <a:p>
            <a:pPr algn="just" eaLnBrk="1" hangingPunct="1">
              <a:spcBef>
                <a:spcPct val="0"/>
              </a:spcBef>
              <a:buFontTx/>
              <a:buNone/>
            </a:pPr>
            <a:endParaRPr lang="it-IT" altLang="en-US" sz="2000">
              <a:latin typeface="Arial" panose="020B0604020202020204" pitchFamily="34" charset="0"/>
            </a:endParaRPr>
          </a:p>
          <a:p>
            <a:pPr algn="ctr" eaLnBrk="1" hangingPunct="1">
              <a:spcBef>
                <a:spcPct val="0"/>
              </a:spcBef>
              <a:buFontTx/>
              <a:buNone/>
            </a:pPr>
            <a:r>
              <a:rPr lang="it-IT" altLang="en-US" sz="2000" b="1">
                <a:latin typeface="Arial" panose="020B0604020202020204" pitchFamily="34" charset="0"/>
              </a:rPr>
              <a:t>Warning: </a:t>
            </a:r>
          </a:p>
          <a:p>
            <a:pPr algn="ctr" eaLnBrk="1" hangingPunct="1">
              <a:spcBef>
                <a:spcPct val="0"/>
              </a:spcBef>
              <a:buFontTx/>
              <a:buNone/>
            </a:pPr>
            <a:r>
              <a:rPr lang="it-IT" altLang="en-US" sz="2000" b="1">
                <a:latin typeface="Arial" panose="020B0604020202020204" pitchFamily="34" charset="0"/>
              </a:rPr>
              <a:t>la società </a:t>
            </a:r>
            <a:r>
              <a:rPr lang="it-IT" altLang="en-US" sz="2000" b="1">
                <a:latin typeface="Symbol" pitchFamily="2" charset="2"/>
              </a:rPr>
              <a:t>a</a:t>
            </a:r>
            <a:r>
              <a:rPr lang="it-IT" altLang="en-US" sz="2000" b="1">
                <a:latin typeface="Arial" panose="020B0604020202020204" pitchFamily="34" charset="0"/>
              </a:rPr>
              <a:t> è unica</a:t>
            </a:r>
          </a:p>
        </p:txBody>
      </p:sp>
      <p:cxnSp>
        <p:nvCxnSpPr>
          <p:cNvPr id="56" name="Connettore 2 55">
            <a:extLst>
              <a:ext uri="{FF2B5EF4-FFF2-40B4-BE49-F238E27FC236}">
                <a16:creationId xmlns:a16="http://schemas.microsoft.com/office/drawing/2014/main" id="{B0499786-6678-B948-96A5-A0F8BF253E41}"/>
              </a:ext>
            </a:extLst>
          </p:cNvPr>
          <p:cNvCxnSpPr/>
          <p:nvPr/>
        </p:nvCxnSpPr>
        <p:spPr>
          <a:xfrm rot="5400000">
            <a:off x="4108450" y="3035300"/>
            <a:ext cx="1214438"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8" name="Connettore 2 57">
            <a:extLst>
              <a:ext uri="{FF2B5EF4-FFF2-40B4-BE49-F238E27FC236}">
                <a16:creationId xmlns:a16="http://schemas.microsoft.com/office/drawing/2014/main" id="{3F8861D5-E17C-EB4B-9759-F4385986485F}"/>
              </a:ext>
            </a:extLst>
          </p:cNvPr>
          <p:cNvCxnSpPr/>
          <p:nvPr/>
        </p:nvCxnSpPr>
        <p:spPr>
          <a:xfrm rot="5400000">
            <a:off x="5036344" y="3178969"/>
            <a:ext cx="1073150" cy="1588"/>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1" name="Connettore 2 60">
            <a:extLst>
              <a:ext uri="{FF2B5EF4-FFF2-40B4-BE49-F238E27FC236}">
                <a16:creationId xmlns:a16="http://schemas.microsoft.com/office/drawing/2014/main" id="{A6145313-456A-7742-A082-2F824FE6344A}"/>
              </a:ext>
            </a:extLst>
          </p:cNvPr>
          <p:cNvCxnSpPr/>
          <p:nvPr/>
        </p:nvCxnSpPr>
        <p:spPr>
          <a:xfrm rot="5400000">
            <a:off x="4536282" y="2964656"/>
            <a:ext cx="1358900" cy="1587"/>
          </a:xfrm>
          <a:prstGeom prst="straightConnector1">
            <a:avLst/>
          </a:prstGeom>
          <a:ln w="254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1156" name="CasellaDiTesto 28">
            <a:extLst>
              <a:ext uri="{FF2B5EF4-FFF2-40B4-BE49-F238E27FC236}">
                <a16:creationId xmlns:a16="http://schemas.microsoft.com/office/drawing/2014/main" id="{F834E166-BBEC-864A-A65B-AA151E9F2A07}"/>
              </a:ext>
            </a:extLst>
          </p:cNvPr>
          <p:cNvSpPr txBox="1">
            <a:spLocks noChangeArrowheads="1"/>
          </p:cNvSpPr>
          <p:nvPr/>
        </p:nvSpPr>
        <p:spPr bwMode="auto">
          <a:xfrm>
            <a:off x="5286375" y="31432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30%</a:t>
            </a:r>
          </a:p>
        </p:txBody>
      </p:sp>
      <p:sp>
        <p:nvSpPr>
          <p:cNvPr id="91157" name="CasellaDiTesto 28">
            <a:extLst>
              <a:ext uri="{FF2B5EF4-FFF2-40B4-BE49-F238E27FC236}">
                <a16:creationId xmlns:a16="http://schemas.microsoft.com/office/drawing/2014/main" id="{B1CEDE1C-CCDF-D44E-8F52-12B07099B875}"/>
              </a:ext>
            </a:extLst>
          </p:cNvPr>
          <p:cNvSpPr txBox="1">
            <a:spLocks noChangeArrowheads="1"/>
          </p:cNvSpPr>
          <p:nvPr/>
        </p:nvSpPr>
        <p:spPr bwMode="auto">
          <a:xfrm>
            <a:off x="4000500" y="285750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a:t>
            </a:r>
          </a:p>
        </p:txBody>
      </p:sp>
      <p:sp>
        <p:nvSpPr>
          <p:cNvPr id="91158" name="CasellaDiTesto 28">
            <a:extLst>
              <a:ext uri="{FF2B5EF4-FFF2-40B4-BE49-F238E27FC236}">
                <a16:creationId xmlns:a16="http://schemas.microsoft.com/office/drawing/2014/main" id="{28B08994-0DCF-DE47-8AD7-473E71BAAF82}"/>
              </a:ext>
            </a:extLst>
          </p:cNvPr>
          <p:cNvSpPr txBox="1">
            <a:spLocks noChangeArrowheads="1"/>
          </p:cNvSpPr>
          <p:nvPr/>
        </p:nvSpPr>
        <p:spPr bwMode="auto">
          <a:xfrm>
            <a:off x="4714875" y="30289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20%</a:t>
            </a:r>
          </a:p>
        </p:txBody>
      </p:sp>
      <p:sp>
        <p:nvSpPr>
          <p:cNvPr id="24" name="CasellaDiTesto 23">
            <a:extLst>
              <a:ext uri="{FF2B5EF4-FFF2-40B4-BE49-F238E27FC236}">
                <a16:creationId xmlns:a16="http://schemas.microsoft.com/office/drawing/2014/main" id="{A5AEB46D-87C9-1047-AFDE-840BC96B7DC3}"/>
              </a:ext>
            </a:extLst>
          </p:cNvPr>
          <p:cNvSpPr txBox="1"/>
          <p:nvPr/>
        </p:nvSpPr>
        <p:spPr>
          <a:xfrm>
            <a:off x="0" y="4786313"/>
            <a:ext cx="1643063" cy="461962"/>
          </a:xfrm>
          <a:prstGeom prst="rect">
            <a:avLst/>
          </a:prstGeom>
          <a:noFill/>
        </p:spPr>
        <p:txBody>
          <a:bodyPr>
            <a:spAutoFit/>
          </a:bodyPr>
          <a:lstStyle/>
          <a:p>
            <a:pPr algn="ctr">
              <a:defRPr/>
            </a:pPr>
            <a:r>
              <a:rPr lang="it-IT" sz="2400" b="1" dirty="0">
                <a:effectLst>
                  <a:outerShdw blurRad="38100" dist="38100" dir="2700000" algn="tl">
                    <a:srgbClr val="000000">
                      <a:alpha val="43137"/>
                    </a:srgbClr>
                  </a:outerShdw>
                </a:effectLst>
                <a:latin typeface="Book Antiqua" pitchFamily="-109" charset="0"/>
              </a:rPr>
              <a:t>Società </a:t>
            </a:r>
            <a:r>
              <a:rPr lang="it-IT" sz="2400" b="1" dirty="0">
                <a:effectLst>
                  <a:outerShdw blurRad="38100" dist="38100" dir="2700000" algn="tl">
                    <a:srgbClr val="000000">
                      <a:alpha val="43137"/>
                    </a:srgbClr>
                  </a:outerShdw>
                </a:effectLst>
                <a:latin typeface="Symbol" pitchFamily="18" charset="2"/>
              </a:rPr>
              <a:t>a</a:t>
            </a:r>
          </a:p>
        </p:txBody>
      </p:sp>
      <p:sp>
        <p:nvSpPr>
          <p:cNvPr id="91160" name="Slide Number Placeholder 1">
            <a:extLst>
              <a:ext uri="{FF2B5EF4-FFF2-40B4-BE49-F238E27FC236}">
                <a16:creationId xmlns:a16="http://schemas.microsoft.com/office/drawing/2014/main" id="{5D46FFBA-3173-044F-B1F3-9F41A2CBCB5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C4370EB-9F4F-1D41-A1DD-F2BE37BE051F}" type="slidenum">
              <a:rPr lang="it-IT" altLang="en-US" sz="1200" smtClean="0">
                <a:solidFill>
                  <a:srgbClr val="898989"/>
                </a:solidFill>
              </a:rPr>
              <a:pPr>
                <a:spcBef>
                  <a:spcPct val="0"/>
                </a:spcBef>
                <a:buFontTx/>
                <a:buNone/>
              </a:pPr>
              <a:t>73</a:t>
            </a:fld>
            <a:endParaRPr lang="it-IT" altLang="en-US" sz="1200">
              <a:solidFill>
                <a:srgbClr val="898989"/>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 name="Picture 3" descr="C:\Documents and Settings\Windows Xp Pro\Impostazioni locali\Temporary Internet Files\Content.IE5\DLN2S83D\MCBD07155_0000[1].wmf">
            <a:extLst>
              <a:ext uri="{FF2B5EF4-FFF2-40B4-BE49-F238E27FC236}">
                <a16:creationId xmlns:a16="http://schemas.microsoft.com/office/drawing/2014/main" id="{42E1D8D1-3FC1-EC43-9EFB-2FEE99D54790}"/>
              </a:ext>
            </a:extLst>
          </p:cNvPr>
          <p:cNvPicPr>
            <a:picLocks noChangeAspect="1" noChangeArrowheads="1"/>
          </p:cNvPicPr>
          <p:nvPr/>
        </p:nvPicPr>
        <p:blipFill>
          <a:blip r:embed="rId2" cstate="print">
            <a:lum bright="60000"/>
          </a:blip>
          <a:srcRect/>
          <a:stretch>
            <a:fillRect/>
          </a:stretch>
        </p:blipFill>
        <p:spPr bwMode="auto">
          <a:xfrm>
            <a:off x="-1" y="1785926"/>
            <a:ext cx="2133389" cy="2357454"/>
          </a:xfrm>
          <a:prstGeom prst="rect">
            <a:avLst/>
          </a:prstGeom>
          <a:noFill/>
          <a:scene3d>
            <a:camera prst="orthographicFront">
              <a:rot lat="0" lon="10800000" rev="0"/>
            </a:camera>
            <a:lightRig rig="threePt" dir="t"/>
          </a:scene3d>
        </p:spPr>
      </p:pic>
      <p:pic>
        <p:nvPicPr>
          <p:cNvPr id="92163" name="Picture 3" descr="C:\Documents and Settings\Windows Xp Pro\Impostazioni locali\Temporary Internet Files\Content.IE5\DLN2S83D\MCBD07155_0000[1].wmf">
            <a:extLst>
              <a:ext uri="{FF2B5EF4-FFF2-40B4-BE49-F238E27FC236}">
                <a16:creationId xmlns:a16="http://schemas.microsoft.com/office/drawing/2014/main" id="{A1E7B267-456E-EB43-938C-101263E28CC2}"/>
              </a:ext>
            </a:extLst>
          </p:cNvPr>
          <p:cNvPicPr>
            <a:picLocks noChangeAspect="1" noChangeArrowheads="1"/>
          </p:cNvPicPr>
          <p:nvPr/>
        </p:nvPicPr>
        <p:blipFill>
          <a:blip r:embed="rId3">
            <a:lum bright="60000"/>
            <a:extLst>
              <a:ext uri="{28A0092B-C50C-407E-A947-70E740481C1C}">
                <a14:useLocalDpi xmlns:a14="http://schemas.microsoft.com/office/drawing/2010/main" val="0"/>
              </a:ext>
            </a:extLst>
          </a:blip>
          <a:srcRect/>
          <a:stretch>
            <a:fillRect/>
          </a:stretch>
        </p:blipFill>
        <p:spPr bwMode="auto">
          <a:xfrm>
            <a:off x="7010400" y="1857375"/>
            <a:ext cx="2133600" cy="235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asellaDiTesto 5">
            <a:extLst>
              <a:ext uri="{FF2B5EF4-FFF2-40B4-BE49-F238E27FC236}">
                <a16:creationId xmlns:a16="http://schemas.microsoft.com/office/drawing/2014/main" id="{98FF48DE-45E5-3648-B88F-D4AC07877D76}"/>
              </a:ext>
            </a:extLst>
          </p:cNvPr>
          <p:cNvSpPr txBox="1"/>
          <p:nvPr/>
        </p:nvSpPr>
        <p:spPr>
          <a:xfrm>
            <a:off x="285750" y="120650"/>
            <a:ext cx="8572500" cy="1077913"/>
          </a:xfrm>
          <a:prstGeom prst="rect">
            <a:avLst/>
          </a:prstGeom>
          <a:noFill/>
        </p:spPr>
        <p:txBody>
          <a:bodyPr>
            <a:spAutoFit/>
          </a:bodyPr>
          <a:lstStyle/>
          <a:p>
            <a:pPr>
              <a:defRPr/>
            </a:pPr>
            <a:r>
              <a:rPr lang="it-IT" sz="3200" b="1" dirty="0">
                <a:effectLst>
                  <a:outerShdw blurRad="38100" dist="38100" dir="2700000" algn="tl">
                    <a:srgbClr val="000000">
                      <a:alpha val="43137"/>
                    </a:srgbClr>
                  </a:outerShdw>
                </a:effectLst>
                <a:latin typeface="Book Antiqua" pitchFamily="-109" charset="0"/>
              </a:rPr>
              <a:t>Costituzione di un gruppo per conferimento di aziende</a:t>
            </a:r>
          </a:p>
        </p:txBody>
      </p:sp>
      <p:sp>
        <p:nvSpPr>
          <p:cNvPr id="22" name="Ovale 21">
            <a:extLst>
              <a:ext uri="{FF2B5EF4-FFF2-40B4-BE49-F238E27FC236}">
                <a16:creationId xmlns:a16="http://schemas.microsoft.com/office/drawing/2014/main" id="{081A1A7B-F1AB-0A49-B29F-B05C19F73B96}"/>
              </a:ext>
            </a:extLst>
          </p:cNvPr>
          <p:cNvSpPr/>
          <p:nvPr/>
        </p:nvSpPr>
        <p:spPr>
          <a:xfrm>
            <a:off x="2286000" y="857250"/>
            <a:ext cx="4714875" cy="28575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cxnSp>
        <p:nvCxnSpPr>
          <p:cNvPr id="43" name="Connettore 2 42">
            <a:extLst>
              <a:ext uri="{FF2B5EF4-FFF2-40B4-BE49-F238E27FC236}">
                <a16:creationId xmlns:a16="http://schemas.microsoft.com/office/drawing/2014/main" id="{B621F1E7-D861-C84D-B726-BB011CD63F8D}"/>
              </a:ext>
            </a:extLst>
          </p:cNvPr>
          <p:cNvCxnSpPr>
            <a:endCxn id="92" idx="7"/>
          </p:cNvCxnSpPr>
          <p:nvPr/>
        </p:nvCxnSpPr>
        <p:spPr>
          <a:xfrm rot="5400000">
            <a:off x="3091656" y="3810794"/>
            <a:ext cx="790575" cy="312738"/>
          </a:xfrm>
          <a:prstGeom prst="straightConnector1">
            <a:avLst/>
          </a:prstGeom>
          <a:ln w="508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92167" name="CasellaDiTesto 28">
            <a:extLst>
              <a:ext uri="{FF2B5EF4-FFF2-40B4-BE49-F238E27FC236}">
                <a16:creationId xmlns:a16="http://schemas.microsoft.com/office/drawing/2014/main" id="{14B1B630-E635-8940-8FE6-80E6EEF50369}"/>
              </a:ext>
            </a:extLst>
          </p:cNvPr>
          <p:cNvSpPr txBox="1">
            <a:spLocks noChangeArrowheads="1"/>
          </p:cNvSpPr>
          <p:nvPr/>
        </p:nvSpPr>
        <p:spPr bwMode="auto">
          <a:xfrm>
            <a:off x="5715000" y="42862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100%</a:t>
            </a:r>
          </a:p>
        </p:txBody>
      </p:sp>
      <p:cxnSp>
        <p:nvCxnSpPr>
          <p:cNvPr id="50" name="Connettore 2 49">
            <a:extLst>
              <a:ext uri="{FF2B5EF4-FFF2-40B4-BE49-F238E27FC236}">
                <a16:creationId xmlns:a16="http://schemas.microsoft.com/office/drawing/2014/main" id="{94174864-C254-8445-A894-A0CAAB199DB4}"/>
              </a:ext>
            </a:extLst>
          </p:cNvPr>
          <p:cNvCxnSpPr/>
          <p:nvPr/>
        </p:nvCxnSpPr>
        <p:spPr>
          <a:xfrm rot="10800000" flipV="1">
            <a:off x="785813" y="2857500"/>
            <a:ext cx="1714500" cy="1214438"/>
          </a:xfrm>
          <a:prstGeom prst="straightConnector1">
            <a:avLst/>
          </a:prstGeom>
          <a:ln w="508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52" name="Ovale 51">
            <a:extLst>
              <a:ext uri="{FF2B5EF4-FFF2-40B4-BE49-F238E27FC236}">
                <a16:creationId xmlns:a16="http://schemas.microsoft.com/office/drawing/2014/main" id="{01138053-37B9-1944-AD0C-FA3B51016F8A}"/>
              </a:ext>
            </a:extLst>
          </p:cNvPr>
          <p:cNvSpPr/>
          <p:nvPr/>
        </p:nvSpPr>
        <p:spPr>
          <a:xfrm>
            <a:off x="0" y="4143375"/>
            <a:ext cx="1643063"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cxnSp>
        <p:nvCxnSpPr>
          <p:cNvPr id="60" name="Connettore 2 59">
            <a:extLst>
              <a:ext uri="{FF2B5EF4-FFF2-40B4-BE49-F238E27FC236}">
                <a16:creationId xmlns:a16="http://schemas.microsoft.com/office/drawing/2014/main" id="{DA185685-F749-544A-AD3B-9FAA5E5A6B27}"/>
              </a:ext>
            </a:extLst>
          </p:cNvPr>
          <p:cNvCxnSpPr/>
          <p:nvPr/>
        </p:nvCxnSpPr>
        <p:spPr>
          <a:xfrm rot="5400000">
            <a:off x="4393406" y="3964782"/>
            <a:ext cx="500063" cy="0"/>
          </a:xfrm>
          <a:prstGeom prst="straightConnector1">
            <a:avLst/>
          </a:prstGeom>
          <a:ln w="508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64" name="Ovale 63">
            <a:extLst>
              <a:ext uri="{FF2B5EF4-FFF2-40B4-BE49-F238E27FC236}">
                <a16:creationId xmlns:a16="http://schemas.microsoft.com/office/drawing/2014/main" id="{A0E48554-4A8B-C54B-AAFE-B2C6A327505D}"/>
              </a:ext>
            </a:extLst>
          </p:cNvPr>
          <p:cNvSpPr/>
          <p:nvPr/>
        </p:nvSpPr>
        <p:spPr>
          <a:xfrm>
            <a:off x="3857625" y="4143375"/>
            <a:ext cx="1643063"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65" name="Ovale 64">
            <a:extLst>
              <a:ext uri="{FF2B5EF4-FFF2-40B4-BE49-F238E27FC236}">
                <a16:creationId xmlns:a16="http://schemas.microsoft.com/office/drawing/2014/main" id="{B6E4716B-138A-D348-BCB9-7D5760754A63}"/>
              </a:ext>
            </a:extLst>
          </p:cNvPr>
          <p:cNvSpPr/>
          <p:nvPr/>
        </p:nvSpPr>
        <p:spPr>
          <a:xfrm>
            <a:off x="5643563" y="4143375"/>
            <a:ext cx="1643062"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66" name="Ovale 65">
            <a:extLst>
              <a:ext uri="{FF2B5EF4-FFF2-40B4-BE49-F238E27FC236}">
                <a16:creationId xmlns:a16="http://schemas.microsoft.com/office/drawing/2014/main" id="{F6BCBAD9-A9E1-E248-AFED-A83627277B55}"/>
              </a:ext>
            </a:extLst>
          </p:cNvPr>
          <p:cNvSpPr/>
          <p:nvPr/>
        </p:nvSpPr>
        <p:spPr>
          <a:xfrm>
            <a:off x="7500938" y="4143375"/>
            <a:ext cx="1643062"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cxnSp>
        <p:nvCxnSpPr>
          <p:cNvPr id="70" name="Connettore 2 69">
            <a:extLst>
              <a:ext uri="{FF2B5EF4-FFF2-40B4-BE49-F238E27FC236}">
                <a16:creationId xmlns:a16="http://schemas.microsoft.com/office/drawing/2014/main" id="{D4475983-C421-F94E-A80B-1FBD68C9F591}"/>
              </a:ext>
            </a:extLst>
          </p:cNvPr>
          <p:cNvCxnSpPr/>
          <p:nvPr/>
        </p:nvCxnSpPr>
        <p:spPr>
          <a:xfrm rot="16200000" flipH="1">
            <a:off x="5715000" y="3571875"/>
            <a:ext cx="571500" cy="571500"/>
          </a:xfrm>
          <a:prstGeom prst="straightConnector1">
            <a:avLst/>
          </a:prstGeom>
          <a:ln w="5080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75" name="Connettore 2 74">
            <a:extLst>
              <a:ext uri="{FF2B5EF4-FFF2-40B4-BE49-F238E27FC236}">
                <a16:creationId xmlns:a16="http://schemas.microsoft.com/office/drawing/2014/main" id="{108D0509-9003-A14E-B926-0A04C8E77B36}"/>
              </a:ext>
            </a:extLst>
          </p:cNvPr>
          <p:cNvCxnSpPr>
            <a:endCxn id="66" idx="0"/>
          </p:cNvCxnSpPr>
          <p:nvPr/>
        </p:nvCxnSpPr>
        <p:spPr>
          <a:xfrm>
            <a:off x="6572250" y="3214688"/>
            <a:ext cx="1751013" cy="928687"/>
          </a:xfrm>
          <a:prstGeom prst="straightConnector1">
            <a:avLst/>
          </a:prstGeom>
          <a:ln w="508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92176" name="CasellaDiTesto 28">
            <a:extLst>
              <a:ext uri="{FF2B5EF4-FFF2-40B4-BE49-F238E27FC236}">
                <a16:creationId xmlns:a16="http://schemas.microsoft.com/office/drawing/2014/main" id="{B76DD53C-2AEB-034E-8678-42F3E2269E6F}"/>
              </a:ext>
            </a:extLst>
          </p:cNvPr>
          <p:cNvSpPr txBox="1">
            <a:spLocks noChangeArrowheads="1"/>
          </p:cNvSpPr>
          <p:nvPr/>
        </p:nvSpPr>
        <p:spPr bwMode="auto">
          <a:xfrm>
            <a:off x="6715125" y="3571875"/>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100%</a:t>
            </a:r>
          </a:p>
        </p:txBody>
      </p:sp>
      <p:sp>
        <p:nvSpPr>
          <p:cNvPr id="92177" name="CasellaDiTesto 28">
            <a:extLst>
              <a:ext uri="{FF2B5EF4-FFF2-40B4-BE49-F238E27FC236}">
                <a16:creationId xmlns:a16="http://schemas.microsoft.com/office/drawing/2014/main" id="{B03177D4-A2C3-0549-B3E8-998C98678178}"/>
              </a:ext>
            </a:extLst>
          </p:cNvPr>
          <p:cNvSpPr txBox="1">
            <a:spLocks noChangeArrowheads="1"/>
          </p:cNvSpPr>
          <p:nvPr/>
        </p:nvSpPr>
        <p:spPr bwMode="auto">
          <a:xfrm>
            <a:off x="3857625" y="3714750"/>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100%</a:t>
            </a:r>
          </a:p>
        </p:txBody>
      </p:sp>
      <p:sp>
        <p:nvSpPr>
          <p:cNvPr id="92178" name="CasellaDiTesto 28">
            <a:extLst>
              <a:ext uri="{FF2B5EF4-FFF2-40B4-BE49-F238E27FC236}">
                <a16:creationId xmlns:a16="http://schemas.microsoft.com/office/drawing/2014/main" id="{A34A402E-17E2-074A-9EA2-0DAE8D8FF0C4}"/>
              </a:ext>
            </a:extLst>
          </p:cNvPr>
          <p:cNvSpPr txBox="1">
            <a:spLocks noChangeArrowheads="1"/>
          </p:cNvSpPr>
          <p:nvPr/>
        </p:nvSpPr>
        <p:spPr bwMode="auto">
          <a:xfrm>
            <a:off x="2643188" y="3529013"/>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100%</a:t>
            </a:r>
          </a:p>
        </p:txBody>
      </p:sp>
      <p:sp>
        <p:nvSpPr>
          <p:cNvPr id="92179" name="CasellaDiTesto 28">
            <a:extLst>
              <a:ext uri="{FF2B5EF4-FFF2-40B4-BE49-F238E27FC236}">
                <a16:creationId xmlns:a16="http://schemas.microsoft.com/office/drawing/2014/main" id="{074F4765-3166-9241-A189-797FF9499361}"/>
              </a:ext>
            </a:extLst>
          </p:cNvPr>
          <p:cNvSpPr txBox="1">
            <a:spLocks noChangeArrowheads="1"/>
          </p:cNvSpPr>
          <p:nvPr/>
        </p:nvSpPr>
        <p:spPr bwMode="auto">
          <a:xfrm>
            <a:off x="857250" y="3171825"/>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100%</a:t>
            </a:r>
          </a:p>
        </p:txBody>
      </p:sp>
      <p:sp>
        <p:nvSpPr>
          <p:cNvPr id="92180" name="CasellaDiTesto 28">
            <a:extLst>
              <a:ext uri="{FF2B5EF4-FFF2-40B4-BE49-F238E27FC236}">
                <a16:creationId xmlns:a16="http://schemas.microsoft.com/office/drawing/2014/main" id="{B43AE124-D7C8-9B4E-97A0-A2E0E12EE242}"/>
              </a:ext>
            </a:extLst>
          </p:cNvPr>
          <p:cNvSpPr txBox="1">
            <a:spLocks noChangeArrowheads="1"/>
          </p:cNvSpPr>
          <p:nvPr/>
        </p:nvSpPr>
        <p:spPr bwMode="auto">
          <a:xfrm>
            <a:off x="4071938" y="1644650"/>
            <a:ext cx="1214437"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9600" b="1"/>
              <a:t>H</a:t>
            </a:r>
          </a:p>
        </p:txBody>
      </p:sp>
      <p:sp>
        <p:nvSpPr>
          <p:cNvPr id="92181" name="CasellaDiTesto 87">
            <a:extLst>
              <a:ext uri="{FF2B5EF4-FFF2-40B4-BE49-F238E27FC236}">
                <a16:creationId xmlns:a16="http://schemas.microsoft.com/office/drawing/2014/main" id="{0A41C3C0-B002-E34D-82F2-64D4D202BC17}"/>
              </a:ext>
            </a:extLst>
          </p:cNvPr>
          <p:cNvSpPr txBox="1">
            <a:spLocks noChangeArrowheads="1"/>
          </p:cNvSpPr>
          <p:nvPr/>
        </p:nvSpPr>
        <p:spPr bwMode="auto">
          <a:xfrm>
            <a:off x="0" y="5732463"/>
            <a:ext cx="8483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400" dirty="0">
                <a:latin typeface="Arial" panose="020B0604020202020204" pitchFamily="34" charset="0"/>
              </a:rPr>
              <a:t>La società </a:t>
            </a:r>
            <a:r>
              <a:rPr lang="it-IT" altLang="en-US" sz="2400" dirty="0">
                <a:latin typeface="Symbol" pitchFamily="2" charset="2"/>
              </a:rPr>
              <a:t>a</a:t>
            </a:r>
            <a:r>
              <a:rPr lang="it-IT" altLang="en-US" sz="2400" dirty="0">
                <a:latin typeface="Arial" panose="020B0604020202020204" pitchFamily="34" charset="0"/>
              </a:rPr>
              <a:t> conferisce attività e passività delle varie divisioni in distinte società, in cambio delle azioni (partecipazioni) costituenti il capitale sociale delle nuove società.</a:t>
            </a:r>
          </a:p>
        </p:txBody>
      </p:sp>
      <p:sp>
        <p:nvSpPr>
          <p:cNvPr id="92" name="Ovale 91">
            <a:extLst>
              <a:ext uri="{FF2B5EF4-FFF2-40B4-BE49-F238E27FC236}">
                <a16:creationId xmlns:a16="http://schemas.microsoft.com/office/drawing/2014/main" id="{64F76D12-77B6-D948-B25F-9EFD7D3A26EB}"/>
              </a:ext>
            </a:extLst>
          </p:cNvPr>
          <p:cNvSpPr/>
          <p:nvPr/>
        </p:nvSpPr>
        <p:spPr>
          <a:xfrm>
            <a:off x="1928813" y="4143375"/>
            <a:ext cx="1643062"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92183" name="CasellaDiTesto 28">
            <a:extLst>
              <a:ext uri="{FF2B5EF4-FFF2-40B4-BE49-F238E27FC236}">
                <a16:creationId xmlns:a16="http://schemas.microsoft.com/office/drawing/2014/main" id="{AFDAA593-035A-934D-ABEF-0E5ED524B2E1}"/>
              </a:ext>
            </a:extLst>
          </p:cNvPr>
          <p:cNvSpPr txBox="1">
            <a:spLocks noChangeArrowheads="1"/>
          </p:cNvSpPr>
          <p:nvPr/>
        </p:nvSpPr>
        <p:spPr bwMode="auto">
          <a:xfrm>
            <a:off x="5214938" y="3743325"/>
            <a:ext cx="10001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100%</a:t>
            </a:r>
          </a:p>
        </p:txBody>
      </p:sp>
      <p:sp>
        <p:nvSpPr>
          <p:cNvPr id="92184" name="CasellaDiTesto 28">
            <a:extLst>
              <a:ext uri="{FF2B5EF4-FFF2-40B4-BE49-F238E27FC236}">
                <a16:creationId xmlns:a16="http://schemas.microsoft.com/office/drawing/2014/main" id="{CABFCB48-5721-B542-8EA4-96AC57BCAE36}"/>
              </a:ext>
            </a:extLst>
          </p:cNvPr>
          <p:cNvSpPr txBox="1">
            <a:spLocks noChangeArrowheads="1"/>
          </p:cNvSpPr>
          <p:nvPr/>
        </p:nvSpPr>
        <p:spPr bwMode="auto">
          <a:xfrm>
            <a:off x="0" y="4357688"/>
            <a:ext cx="15716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u="sng"/>
              <a:t>Società A</a:t>
            </a:r>
          </a:p>
          <a:p>
            <a:pPr algn="ctr" eaLnBrk="1" hangingPunct="1">
              <a:spcBef>
                <a:spcPct val="0"/>
              </a:spcBef>
              <a:buFontTx/>
              <a:buNone/>
            </a:pPr>
            <a:r>
              <a:rPr lang="it-IT" altLang="en-US" sz="2400"/>
              <a:t>Macchine </a:t>
            </a:r>
          </a:p>
          <a:p>
            <a:pPr algn="ctr" eaLnBrk="1" hangingPunct="1">
              <a:spcBef>
                <a:spcPct val="0"/>
              </a:spcBef>
              <a:buFontTx/>
              <a:buNone/>
            </a:pPr>
            <a:r>
              <a:rPr lang="it-IT" altLang="en-US" sz="2400"/>
              <a:t>agricole</a:t>
            </a:r>
          </a:p>
        </p:txBody>
      </p:sp>
      <p:sp>
        <p:nvSpPr>
          <p:cNvPr id="92185" name="CasellaDiTesto 28">
            <a:extLst>
              <a:ext uri="{FF2B5EF4-FFF2-40B4-BE49-F238E27FC236}">
                <a16:creationId xmlns:a16="http://schemas.microsoft.com/office/drawing/2014/main" id="{5DFD3C5A-6ABF-0F4A-8CB9-6558A334FBD9}"/>
              </a:ext>
            </a:extLst>
          </p:cNvPr>
          <p:cNvSpPr txBox="1">
            <a:spLocks noChangeArrowheads="1"/>
          </p:cNvSpPr>
          <p:nvPr/>
        </p:nvSpPr>
        <p:spPr bwMode="auto">
          <a:xfrm>
            <a:off x="1928813" y="4371975"/>
            <a:ext cx="157162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u="sng"/>
              <a:t>Società B</a:t>
            </a:r>
          </a:p>
          <a:p>
            <a:pPr algn="ctr" eaLnBrk="1" hangingPunct="1">
              <a:spcBef>
                <a:spcPct val="0"/>
              </a:spcBef>
              <a:buFontTx/>
              <a:buNone/>
            </a:pPr>
            <a:r>
              <a:rPr lang="it-IT" altLang="en-US" sz="2400"/>
              <a:t>Automobili</a:t>
            </a:r>
          </a:p>
        </p:txBody>
      </p:sp>
      <p:sp>
        <p:nvSpPr>
          <p:cNvPr id="92186" name="CasellaDiTesto 28">
            <a:extLst>
              <a:ext uri="{FF2B5EF4-FFF2-40B4-BE49-F238E27FC236}">
                <a16:creationId xmlns:a16="http://schemas.microsoft.com/office/drawing/2014/main" id="{F1817807-B843-574A-BA07-27701FFF78AF}"/>
              </a:ext>
            </a:extLst>
          </p:cNvPr>
          <p:cNvSpPr txBox="1">
            <a:spLocks noChangeArrowheads="1"/>
          </p:cNvSpPr>
          <p:nvPr/>
        </p:nvSpPr>
        <p:spPr bwMode="auto">
          <a:xfrm>
            <a:off x="3929063" y="4384675"/>
            <a:ext cx="15716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u="sng"/>
              <a:t>Società C</a:t>
            </a:r>
          </a:p>
          <a:p>
            <a:pPr algn="ctr" eaLnBrk="1" hangingPunct="1">
              <a:spcBef>
                <a:spcPct val="0"/>
              </a:spcBef>
              <a:buFontTx/>
              <a:buNone/>
            </a:pPr>
            <a:r>
              <a:rPr lang="it-IT" altLang="en-US" sz="2400"/>
              <a:t>Settore turistico</a:t>
            </a:r>
          </a:p>
        </p:txBody>
      </p:sp>
      <p:sp>
        <p:nvSpPr>
          <p:cNvPr id="92187" name="CasellaDiTesto 28">
            <a:extLst>
              <a:ext uri="{FF2B5EF4-FFF2-40B4-BE49-F238E27FC236}">
                <a16:creationId xmlns:a16="http://schemas.microsoft.com/office/drawing/2014/main" id="{A12AAEBD-A6C5-9E49-82BB-CD010C8F6EDD}"/>
              </a:ext>
            </a:extLst>
          </p:cNvPr>
          <p:cNvSpPr txBox="1">
            <a:spLocks noChangeArrowheads="1"/>
          </p:cNvSpPr>
          <p:nvPr/>
        </p:nvSpPr>
        <p:spPr bwMode="auto">
          <a:xfrm>
            <a:off x="5643563" y="4286250"/>
            <a:ext cx="15716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u="sng"/>
              <a:t>Società D</a:t>
            </a:r>
          </a:p>
          <a:p>
            <a:pPr algn="ctr" eaLnBrk="1" hangingPunct="1">
              <a:spcBef>
                <a:spcPct val="0"/>
              </a:spcBef>
              <a:buFontTx/>
              <a:buNone/>
            </a:pPr>
            <a:r>
              <a:rPr lang="it-IT" altLang="en-US" sz="2400"/>
              <a:t>Settore alimentare</a:t>
            </a:r>
          </a:p>
        </p:txBody>
      </p:sp>
      <p:sp>
        <p:nvSpPr>
          <p:cNvPr id="92188" name="CasellaDiTesto 28">
            <a:extLst>
              <a:ext uri="{FF2B5EF4-FFF2-40B4-BE49-F238E27FC236}">
                <a16:creationId xmlns:a16="http://schemas.microsoft.com/office/drawing/2014/main" id="{2F77540C-5DA8-9A41-A6D0-C9E498B395AE}"/>
              </a:ext>
            </a:extLst>
          </p:cNvPr>
          <p:cNvSpPr txBox="1">
            <a:spLocks noChangeArrowheads="1"/>
          </p:cNvSpPr>
          <p:nvPr/>
        </p:nvSpPr>
        <p:spPr bwMode="auto">
          <a:xfrm>
            <a:off x="7500938" y="4286250"/>
            <a:ext cx="15716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u="sng" dirty="0"/>
              <a:t>Società E</a:t>
            </a:r>
          </a:p>
          <a:p>
            <a:pPr algn="ctr" eaLnBrk="1" hangingPunct="1">
              <a:spcBef>
                <a:spcPct val="0"/>
              </a:spcBef>
              <a:buFontTx/>
              <a:buNone/>
            </a:pPr>
            <a:r>
              <a:rPr lang="it-IT" altLang="en-US" sz="2400" dirty="0"/>
              <a:t>Settore Finanziario</a:t>
            </a:r>
          </a:p>
        </p:txBody>
      </p:sp>
      <p:sp>
        <p:nvSpPr>
          <p:cNvPr id="30" name="CasellaDiTesto 29">
            <a:extLst>
              <a:ext uri="{FF2B5EF4-FFF2-40B4-BE49-F238E27FC236}">
                <a16:creationId xmlns:a16="http://schemas.microsoft.com/office/drawing/2014/main" id="{BC76C906-6BE1-CD4D-9F8F-DE2504B646D8}"/>
              </a:ext>
            </a:extLst>
          </p:cNvPr>
          <p:cNvSpPr txBox="1"/>
          <p:nvPr/>
        </p:nvSpPr>
        <p:spPr>
          <a:xfrm>
            <a:off x="3714750" y="2895600"/>
            <a:ext cx="1928813" cy="461963"/>
          </a:xfrm>
          <a:prstGeom prst="rect">
            <a:avLst/>
          </a:prstGeom>
          <a:noFill/>
        </p:spPr>
        <p:txBody>
          <a:bodyPr>
            <a:spAutoFit/>
          </a:bodyPr>
          <a:lstStyle/>
          <a:p>
            <a:pPr algn="ctr">
              <a:defRPr/>
            </a:pPr>
            <a:r>
              <a:rPr lang="it-IT" sz="2400" b="1" dirty="0">
                <a:effectLst>
                  <a:outerShdw blurRad="38100" dist="38100" dir="2700000" algn="tl">
                    <a:srgbClr val="000000">
                      <a:alpha val="43137"/>
                    </a:srgbClr>
                  </a:outerShdw>
                </a:effectLst>
                <a:latin typeface="Book Antiqua" pitchFamily="-109" charset="0"/>
              </a:rPr>
              <a:t>ex società </a:t>
            </a:r>
            <a:r>
              <a:rPr lang="it-IT" sz="2400" b="1" dirty="0">
                <a:effectLst>
                  <a:outerShdw blurRad="38100" dist="38100" dir="2700000" algn="tl">
                    <a:srgbClr val="000000">
                      <a:alpha val="43137"/>
                    </a:srgbClr>
                  </a:outerShdw>
                </a:effectLst>
                <a:latin typeface="Symbol" pitchFamily="18" charset="2"/>
              </a:rPr>
              <a:t>a</a:t>
            </a:r>
          </a:p>
        </p:txBody>
      </p:sp>
      <p:pic>
        <p:nvPicPr>
          <p:cNvPr id="92190" name="Picture 2" descr="C:\Documents and Settings\Windows Xp Pro\Impostazioni locali\Temporary Internet Files\Content.IE5\RNU0T2TB\MCj04375330000[1].wmf">
            <a:extLst>
              <a:ext uri="{FF2B5EF4-FFF2-40B4-BE49-F238E27FC236}">
                <a16:creationId xmlns:a16="http://schemas.microsoft.com/office/drawing/2014/main" id="{24E86A0A-5659-5B49-87EA-4B83ADE559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9063" y="642938"/>
            <a:ext cx="1714500" cy="150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1" name="Slide Number Placeholder 1">
            <a:extLst>
              <a:ext uri="{FF2B5EF4-FFF2-40B4-BE49-F238E27FC236}">
                <a16:creationId xmlns:a16="http://schemas.microsoft.com/office/drawing/2014/main" id="{C4D3EA8F-3A71-3447-AE01-47FECE00F05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31D9553-FFDC-5747-BE66-6D7526B13E4F}" type="slidenum">
              <a:rPr lang="it-IT" altLang="en-US" sz="1200" smtClean="0">
                <a:solidFill>
                  <a:srgbClr val="898989"/>
                </a:solidFill>
              </a:rPr>
              <a:pPr>
                <a:spcBef>
                  <a:spcPct val="0"/>
                </a:spcBef>
                <a:buFontTx/>
                <a:buNone/>
              </a:pPr>
              <a:t>74</a:t>
            </a:fld>
            <a:endParaRPr lang="it-IT" altLang="en-US" sz="1200">
              <a:solidFill>
                <a:srgbClr val="898989"/>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1E19DE4-9529-9D43-A6D2-247B5CEB4117}"/>
              </a:ext>
            </a:extLst>
          </p:cNvPr>
          <p:cNvSpPr txBox="1">
            <a:spLocks noChangeArrowheads="1"/>
          </p:cNvSpPr>
          <p:nvPr/>
        </p:nvSpPr>
        <p:spPr>
          <a:xfrm>
            <a:off x="285750" y="1509713"/>
            <a:ext cx="8501063" cy="3857625"/>
          </a:xfrm>
          <a:custGeom>
            <a:avLst/>
            <a:gdLst>
              <a:gd name="connsiteX0" fmla="*/ 0 w 8501063"/>
              <a:gd name="connsiteY0" fmla="*/ 0 h 3857625"/>
              <a:gd name="connsiteX1" fmla="*/ 738939 w 8501063"/>
              <a:gd name="connsiteY1" fmla="*/ 0 h 3857625"/>
              <a:gd name="connsiteX2" fmla="*/ 1392866 w 8501063"/>
              <a:gd name="connsiteY2" fmla="*/ 0 h 3857625"/>
              <a:gd name="connsiteX3" fmla="*/ 2216816 w 8501063"/>
              <a:gd name="connsiteY3" fmla="*/ 0 h 3857625"/>
              <a:gd name="connsiteX4" fmla="*/ 2615712 w 8501063"/>
              <a:gd name="connsiteY4" fmla="*/ 0 h 3857625"/>
              <a:gd name="connsiteX5" fmla="*/ 3099618 w 8501063"/>
              <a:gd name="connsiteY5" fmla="*/ 0 h 3857625"/>
              <a:gd name="connsiteX6" fmla="*/ 3668536 w 8501063"/>
              <a:gd name="connsiteY6" fmla="*/ 0 h 3857625"/>
              <a:gd name="connsiteX7" fmla="*/ 4237453 w 8501063"/>
              <a:gd name="connsiteY7" fmla="*/ 0 h 3857625"/>
              <a:gd name="connsiteX8" fmla="*/ 5061402 w 8501063"/>
              <a:gd name="connsiteY8" fmla="*/ 0 h 3857625"/>
              <a:gd name="connsiteX9" fmla="*/ 5630319 w 8501063"/>
              <a:gd name="connsiteY9" fmla="*/ 0 h 3857625"/>
              <a:gd name="connsiteX10" fmla="*/ 6454269 w 8501063"/>
              <a:gd name="connsiteY10" fmla="*/ 0 h 3857625"/>
              <a:gd name="connsiteX11" fmla="*/ 6853165 w 8501063"/>
              <a:gd name="connsiteY11" fmla="*/ 0 h 3857625"/>
              <a:gd name="connsiteX12" fmla="*/ 7252061 w 8501063"/>
              <a:gd name="connsiteY12" fmla="*/ 0 h 3857625"/>
              <a:gd name="connsiteX13" fmla="*/ 8501063 w 8501063"/>
              <a:gd name="connsiteY13" fmla="*/ 0 h 3857625"/>
              <a:gd name="connsiteX14" fmla="*/ 8501063 w 8501063"/>
              <a:gd name="connsiteY14" fmla="*/ 565785 h 3857625"/>
              <a:gd name="connsiteX15" fmla="*/ 8501063 w 8501063"/>
              <a:gd name="connsiteY15" fmla="*/ 1247299 h 3857625"/>
              <a:gd name="connsiteX16" fmla="*/ 8501063 w 8501063"/>
              <a:gd name="connsiteY16" fmla="*/ 1774508 h 3857625"/>
              <a:gd name="connsiteX17" fmla="*/ 8501063 w 8501063"/>
              <a:gd name="connsiteY17" fmla="*/ 2378869 h 3857625"/>
              <a:gd name="connsiteX18" fmla="*/ 8501063 w 8501063"/>
              <a:gd name="connsiteY18" fmla="*/ 3098959 h 3857625"/>
              <a:gd name="connsiteX19" fmla="*/ 8501063 w 8501063"/>
              <a:gd name="connsiteY19" fmla="*/ 3857625 h 3857625"/>
              <a:gd name="connsiteX20" fmla="*/ 7677114 w 8501063"/>
              <a:gd name="connsiteY20" fmla="*/ 3857625 h 3857625"/>
              <a:gd name="connsiteX21" fmla="*/ 6853165 w 8501063"/>
              <a:gd name="connsiteY21" fmla="*/ 3857625 h 3857625"/>
              <a:gd name="connsiteX22" fmla="*/ 6029215 w 8501063"/>
              <a:gd name="connsiteY22" fmla="*/ 3857625 h 3857625"/>
              <a:gd name="connsiteX23" fmla="*/ 5630319 w 8501063"/>
              <a:gd name="connsiteY23" fmla="*/ 3857625 h 3857625"/>
              <a:gd name="connsiteX24" fmla="*/ 4806370 w 8501063"/>
              <a:gd name="connsiteY24" fmla="*/ 3857625 h 3857625"/>
              <a:gd name="connsiteX25" fmla="*/ 3982421 w 8501063"/>
              <a:gd name="connsiteY25" fmla="*/ 3857625 h 3857625"/>
              <a:gd name="connsiteX26" fmla="*/ 3413504 w 8501063"/>
              <a:gd name="connsiteY26" fmla="*/ 3857625 h 3857625"/>
              <a:gd name="connsiteX27" fmla="*/ 3014608 w 8501063"/>
              <a:gd name="connsiteY27" fmla="*/ 3857625 h 3857625"/>
              <a:gd name="connsiteX28" fmla="*/ 2275669 w 8501063"/>
              <a:gd name="connsiteY28" fmla="*/ 3857625 h 3857625"/>
              <a:gd name="connsiteX29" fmla="*/ 1451720 w 8501063"/>
              <a:gd name="connsiteY29" fmla="*/ 3857625 h 3857625"/>
              <a:gd name="connsiteX30" fmla="*/ 967813 w 8501063"/>
              <a:gd name="connsiteY30" fmla="*/ 3857625 h 3857625"/>
              <a:gd name="connsiteX31" fmla="*/ 0 w 8501063"/>
              <a:gd name="connsiteY31" fmla="*/ 3857625 h 3857625"/>
              <a:gd name="connsiteX32" fmla="*/ 0 w 8501063"/>
              <a:gd name="connsiteY32" fmla="*/ 3176111 h 3857625"/>
              <a:gd name="connsiteX33" fmla="*/ 0 w 8501063"/>
              <a:gd name="connsiteY33" fmla="*/ 2648903 h 3857625"/>
              <a:gd name="connsiteX34" fmla="*/ 0 w 8501063"/>
              <a:gd name="connsiteY34" fmla="*/ 1967389 h 3857625"/>
              <a:gd name="connsiteX35" fmla="*/ 0 w 8501063"/>
              <a:gd name="connsiteY35" fmla="*/ 1363028 h 3857625"/>
              <a:gd name="connsiteX36" fmla="*/ 0 w 8501063"/>
              <a:gd name="connsiteY36" fmla="*/ 642938 h 3857625"/>
              <a:gd name="connsiteX37" fmla="*/ 0 w 8501063"/>
              <a:gd name="connsiteY37" fmla="*/ 0 h 385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8501063" h="3857625" fill="none" extrusionOk="0">
                <a:moveTo>
                  <a:pt x="0" y="0"/>
                </a:moveTo>
                <a:cubicBezTo>
                  <a:pt x="244587" y="-36511"/>
                  <a:pt x="449114" y="-10125"/>
                  <a:pt x="738939" y="0"/>
                </a:cubicBezTo>
                <a:cubicBezTo>
                  <a:pt x="1028764" y="10125"/>
                  <a:pt x="1189016" y="-22438"/>
                  <a:pt x="1392866" y="0"/>
                </a:cubicBezTo>
                <a:cubicBezTo>
                  <a:pt x="1596716" y="22438"/>
                  <a:pt x="2051977" y="34548"/>
                  <a:pt x="2216816" y="0"/>
                </a:cubicBezTo>
                <a:cubicBezTo>
                  <a:pt x="2381655" y="-34548"/>
                  <a:pt x="2499449" y="7686"/>
                  <a:pt x="2615712" y="0"/>
                </a:cubicBezTo>
                <a:cubicBezTo>
                  <a:pt x="2731975" y="-7686"/>
                  <a:pt x="2901891" y="10318"/>
                  <a:pt x="3099618" y="0"/>
                </a:cubicBezTo>
                <a:cubicBezTo>
                  <a:pt x="3297345" y="-10318"/>
                  <a:pt x="3434879" y="-26938"/>
                  <a:pt x="3668536" y="0"/>
                </a:cubicBezTo>
                <a:cubicBezTo>
                  <a:pt x="3902193" y="26938"/>
                  <a:pt x="4079692" y="22023"/>
                  <a:pt x="4237453" y="0"/>
                </a:cubicBezTo>
                <a:cubicBezTo>
                  <a:pt x="4395214" y="-22023"/>
                  <a:pt x="4821638" y="-37919"/>
                  <a:pt x="5061402" y="0"/>
                </a:cubicBezTo>
                <a:cubicBezTo>
                  <a:pt x="5301166" y="37919"/>
                  <a:pt x="5432715" y="14033"/>
                  <a:pt x="5630319" y="0"/>
                </a:cubicBezTo>
                <a:cubicBezTo>
                  <a:pt x="5827923" y="-14033"/>
                  <a:pt x="6240078" y="7269"/>
                  <a:pt x="6454269" y="0"/>
                </a:cubicBezTo>
                <a:cubicBezTo>
                  <a:pt x="6668460" y="-7269"/>
                  <a:pt x="6726330" y="-10762"/>
                  <a:pt x="6853165" y="0"/>
                </a:cubicBezTo>
                <a:cubicBezTo>
                  <a:pt x="6980000" y="10762"/>
                  <a:pt x="7153681" y="-16527"/>
                  <a:pt x="7252061" y="0"/>
                </a:cubicBezTo>
                <a:cubicBezTo>
                  <a:pt x="7350441" y="16527"/>
                  <a:pt x="8173256" y="24112"/>
                  <a:pt x="8501063" y="0"/>
                </a:cubicBezTo>
                <a:cubicBezTo>
                  <a:pt x="8518138" y="222316"/>
                  <a:pt x="8478220" y="342602"/>
                  <a:pt x="8501063" y="565785"/>
                </a:cubicBezTo>
                <a:cubicBezTo>
                  <a:pt x="8523906" y="788969"/>
                  <a:pt x="8472106" y="1097563"/>
                  <a:pt x="8501063" y="1247299"/>
                </a:cubicBezTo>
                <a:cubicBezTo>
                  <a:pt x="8530020" y="1397035"/>
                  <a:pt x="8484848" y="1581964"/>
                  <a:pt x="8501063" y="1774508"/>
                </a:cubicBezTo>
                <a:cubicBezTo>
                  <a:pt x="8517278" y="1967052"/>
                  <a:pt x="8475542" y="2220071"/>
                  <a:pt x="8501063" y="2378869"/>
                </a:cubicBezTo>
                <a:cubicBezTo>
                  <a:pt x="8526584" y="2537667"/>
                  <a:pt x="8488717" y="2766150"/>
                  <a:pt x="8501063" y="3098959"/>
                </a:cubicBezTo>
                <a:cubicBezTo>
                  <a:pt x="8513410" y="3431768"/>
                  <a:pt x="8467267" y="3607640"/>
                  <a:pt x="8501063" y="3857625"/>
                </a:cubicBezTo>
                <a:cubicBezTo>
                  <a:pt x="8259063" y="3823867"/>
                  <a:pt x="7857549" y="3885397"/>
                  <a:pt x="7677114" y="3857625"/>
                </a:cubicBezTo>
                <a:cubicBezTo>
                  <a:pt x="7496679" y="3829853"/>
                  <a:pt x="7072913" y="3846242"/>
                  <a:pt x="6853165" y="3857625"/>
                </a:cubicBezTo>
                <a:cubicBezTo>
                  <a:pt x="6633417" y="3869008"/>
                  <a:pt x="6243015" y="3854028"/>
                  <a:pt x="6029215" y="3857625"/>
                </a:cubicBezTo>
                <a:cubicBezTo>
                  <a:pt x="5815415" y="3861223"/>
                  <a:pt x="5719985" y="3867214"/>
                  <a:pt x="5630319" y="3857625"/>
                </a:cubicBezTo>
                <a:cubicBezTo>
                  <a:pt x="5540653" y="3848036"/>
                  <a:pt x="5078291" y="3889968"/>
                  <a:pt x="4806370" y="3857625"/>
                </a:cubicBezTo>
                <a:cubicBezTo>
                  <a:pt x="4534449" y="3825282"/>
                  <a:pt x="4281342" y="3859606"/>
                  <a:pt x="3982421" y="3857625"/>
                </a:cubicBezTo>
                <a:cubicBezTo>
                  <a:pt x="3683500" y="3855644"/>
                  <a:pt x="3654671" y="3881720"/>
                  <a:pt x="3413504" y="3857625"/>
                </a:cubicBezTo>
                <a:cubicBezTo>
                  <a:pt x="3172337" y="3833530"/>
                  <a:pt x="3117252" y="3846669"/>
                  <a:pt x="3014608" y="3857625"/>
                </a:cubicBezTo>
                <a:cubicBezTo>
                  <a:pt x="2911964" y="3868581"/>
                  <a:pt x="2533067" y="3848634"/>
                  <a:pt x="2275669" y="3857625"/>
                </a:cubicBezTo>
                <a:cubicBezTo>
                  <a:pt x="2018271" y="3866616"/>
                  <a:pt x="1715386" y="3818285"/>
                  <a:pt x="1451720" y="3857625"/>
                </a:cubicBezTo>
                <a:cubicBezTo>
                  <a:pt x="1188054" y="3896965"/>
                  <a:pt x="1106162" y="3842936"/>
                  <a:pt x="967813" y="3857625"/>
                </a:cubicBezTo>
                <a:cubicBezTo>
                  <a:pt x="829464" y="3872314"/>
                  <a:pt x="222202" y="3834456"/>
                  <a:pt x="0" y="3857625"/>
                </a:cubicBezTo>
                <a:cubicBezTo>
                  <a:pt x="29154" y="3584103"/>
                  <a:pt x="20361" y="3419378"/>
                  <a:pt x="0" y="3176111"/>
                </a:cubicBezTo>
                <a:cubicBezTo>
                  <a:pt x="-20361" y="2932844"/>
                  <a:pt x="20244" y="2782695"/>
                  <a:pt x="0" y="2648903"/>
                </a:cubicBezTo>
                <a:cubicBezTo>
                  <a:pt x="-20244" y="2515111"/>
                  <a:pt x="332" y="2148801"/>
                  <a:pt x="0" y="1967389"/>
                </a:cubicBezTo>
                <a:cubicBezTo>
                  <a:pt x="-332" y="1785977"/>
                  <a:pt x="-25109" y="1656988"/>
                  <a:pt x="0" y="1363028"/>
                </a:cubicBezTo>
                <a:cubicBezTo>
                  <a:pt x="25109" y="1069068"/>
                  <a:pt x="21359" y="999122"/>
                  <a:pt x="0" y="642938"/>
                </a:cubicBezTo>
                <a:cubicBezTo>
                  <a:pt x="-21359" y="286754"/>
                  <a:pt x="22507" y="162646"/>
                  <a:pt x="0" y="0"/>
                </a:cubicBezTo>
                <a:close/>
              </a:path>
              <a:path w="8501063" h="3857625" stroke="0" extrusionOk="0">
                <a:moveTo>
                  <a:pt x="0" y="0"/>
                </a:moveTo>
                <a:cubicBezTo>
                  <a:pt x="293621" y="23080"/>
                  <a:pt x="475716" y="-32298"/>
                  <a:pt x="653928" y="0"/>
                </a:cubicBezTo>
                <a:cubicBezTo>
                  <a:pt x="832140" y="32298"/>
                  <a:pt x="978138" y="21110"/>
                  <a:pt x="1222845" y="0"/>
                </a:cubicBezTo>
                <a:cubicBezTo>
                  <a:pt x="1467552" y="-21110"/>
                  <a:pt x="1702213" y="23037"/>
                  <a:pt x="2046794" y="0"/>
                </a:cubicBezTo>
                <a:cubicBezTo>
                  <a:pt x="2391375" y="-23037"/>
                  <a:pt x="2550863" y="27021"/>
                  <a:pt x="2870744" y="0"/>
                </a:cubicBezTo>
                <a:cubicBezTo>
                  <a:pt x="3190625" y="-27021"/>
                  <a:pt x="3088391" y="-10135"/>
                  <a:pt x="3269640" y="0"/>
                </a:cubicBezTo>
                <a:cubicBezTo>
                  <a:pt x="3450889" y="10135"/>
                  <a:pt x="3663392" y="-29896"/>
                  <a:pt x="3923568" y="0"/>
                </a:cubicBezTo>
                <a:cubicBezTo>
                  <a:pt x="4183744" y="29896"/>
                  <a:pt x="4366432" y="9057"/>
                  <a:pt x="4492485" y="0"/>
                </a:cubicBezTo>
                <a:cubicBezTo>
                  <a:pt x="4618538" y="-9057"/>
                  <a:pt x="4763915" y="11813"/>
                  <a:pt x="4976391" y="0"/>
                </a:cubicBezTo>
                <a:cubicBezTo>
                  <a:pt x="5188867" y="-11813"/>
                  <a:pt x="5307007" y="543"/>
                  <a:pt x="5545309" y="0"/>
                </a:cubicBezTo>
                <a:cubicBezTo>
                  <a:pt x="5783611" y="-543"/>
                  <a:pt x="5857204" y="-8341"/>
                  <a:pt x="5944205" y="0"/>
                </a:cubicBezTo>
                <a:cubicBezTo>
                  <a:pt x="6031206" y="8341"/>
                  <a:pt x="6339057" y="-14708"/>
                  <a:pt x="6683143" y="0"/>
                </a:cubicBezTo>
                <a:cubicBezTo>
                  <a:pt x="7027229" y="14708"/>
                  <a:pt x="6923097" y="-4431"/>
                  <a:pt x="7082039" y="0"/>
                </a:cubicBezTo>
                <a:cubicBezTo>
                  <a:pt x="7240981" y="4431"/>
                  <a:pt x="7560209" y="-20787"/>
                  <a:pt x="7905989" y="0"/>
                </a:cubicBezTo>
                <a:cubicBezTo>
                  <a:pt x="8251769" y="20787"/>
                  <a:pt x="8379438" y="19673"/>
                  <a:pt x="8501063" y="0"/>
                </a:cubicBezTo>
                <a:cubicBezTo>
                  <a:pt x="8518190" y="232686"/>
                  <a:pt x="8514053" y="341643"/>
                  <a:pt x="8501063" y="642938"/>
                </a:cubicBezTo>
                <a:cubicBezTo>
                  <a:pt x="8488073" y="944233"/>
                  <a:pt x="8522182" y="1156135"/>
                  <a:pt x="8501063" y="1285875"/>
                </a:cubicBezTo>
                <a:cubicBezTo>
                  <a:pt x="8479944" y="1415615"/>
                  <a:pt x="8485953" y="1780185"/>
                  <a:pt x="8501063" y="1967389"/>
                </a:cubicBezTo>
                <a:cubicBezTo>
                  <a:pt x="8516173" y="2154593"/>
                  <a:pt x="8485349" y="2278269"/>
                  <a:pt x="8501063" y="2533174"/>
                </a:cubicBezTo>
                <a:cubicBezTo>
                  <a:pt x="8516777" y="2788079"/>
                  <a:pt x="8508179" y="2948637"/>
                  <a:pt x="8501063" y="3253264"/>
                </a:cubicBezTo>
                <a:cubicBezTo>
                  <a:pt x="8493948" y="3557891"/>
                  <a:pt x="8497175" y="3726008"/>
                  <a:pt x="8501063" y="3857625"/>
                </a:cubicBezTo>
                <a:cubicBezTo>
                  <a:pt x="8404906" y="3853871"/>
                  <a:pt x="8225459" y="3864765"/>
                  <a:pt x="8102167" y="3857625"/>
                </a:cubicBezTo>
                <a:cubicBezTo>
                  <a:pt x="7978875" y="3850485"/>
                  <a:pt x="7688305" y="3890509"/>
                  <a:pt x="7278218" y="3857625"/>
                </a:cubicBezTo>
                <a:cubicBezTo>
                  <a:pt x="6868131" y="3824741"/>
                  <a:pt x="6741077" y="3874282"/>
                  <a:pt x="6454269" y="3857625"/>
                </a:cubicBezTo>
                <a:cubicBezTo>
                  <a:pt x="6167461" y="3840968"/>
                  <a:pt x="6053408" y="3867326"/>
                  <a:pt x="5715330" y="3857625"/>
                </a:cubicBezTo>
                <a:cubicBezTo>
                  <a:pt x="5377252" y="3847924"/>
                  <a:pt x="5448397" y="3849563"/>
                  <a:pt x="5231423" y="3857625"/>
                </a:cubicBezTo>
                <a:cubicBezTo>
                  <a:pt x="5014449" y="3865687"/>
                  <a:pt x="4846775" y="3835262"/>
                  <a:pt x="4747517" y="3857625"/>
                </a:cubicBezTo>
                <a:cubicBezTo>
                  <a:pt x="4648259" y="3879988"/>
                  <a:pt x="4407159" y="3878750"/>
                  <a:pt x="4263610" y="3857625"/>
                </a:cubicBezTo>
                <a:cubicBezTo>
                  <a:pt x="4120061" y="3836500"/>
                  <a:pt x="4027147" y="3846238"/>
                  <a:pt x="3864714" y="3857625"/>
                </a:cubicBezTo>
                <a:cubicBezTo>
                  <a:pt x="3702281" y="3869012"/>
                  <a:pt x="3607469" y="3861293"/>
                  <a:pt x="3465818" y="3857625"/>
                </a:cubicBezTo>
                <a:cubicBezTo>
                  <a:pt x="3324167" y="3853957"/>
                  <a:pt x="3209166" y="3855325"/>
                  <a:pt x="3066922" y="3857625"/>
                </a:cubicBezTo>
                <a:cubicBezTo>
                  <a:pt x="2924678" y="3859925"/>
                  <a:pt x="2617959" y="3874010"/>
                  <a:pt x="2242973" y="3857625"/>
                </a:cubicBezTo>
                <a:cubicBezTo>
                  <a:pt x="1867987" y="3841240"/>
                  <a:pt x="1723086" y="3885981"/>
                  <a:pt x="1504034" y="3857625"/>
                </a:cubicBezTo>
                <a:cubicBezTo>
                  <a:pt x="1284982" y="3829269"/>
                  <a:pt x="1145920" y="3847936"/>
                  <a:pt x="935117" y="3857625"/>
                </a:cubicBezTo>
                <a:cubicBezTo>
                  <a:pt x="724314" y="3867314"/>
                  <a:pt x="199616" y="3828876"/>
                  <a:pt x="0" y="3857625"/>
                </a:cubicBezTo>
                <a:cubicBezTo>
                  <a:pt x="24795" y="3634016"/>
                  <a:pt x="2239" y="3449473"/>
                  <a:pt x="0" y="3330416"/>
                </a:cubicBezTo>
                <a:cubicBezTo>
                  <a:pt x="-2239" y="3211359"/>
                  <a:pt x="26150" y="2977745"/>
                  <a:pt x="0" y="2803208"/>
                </a:cubicBezTo>
                <a:cubicBezTo>
                  <a:pt x="-26150" y="2628671"/>
                  <a:pt x="31285" y="2249106"/>
                  <a:pt x="0" y="2083118"/>
                </a:cubicBezTo>
                <a:cubicBezTo>
                  <a:pt x="-31285" y="1917130"/>
                  <a:pt x="20001" y="1701552"/>
                  <a:pt x="0" y="1517333"/>
                </a:cubicBezTo>
                <a:cubicBezTo>
                  <a:pt x="-20001" y="1333114"/>
                  <a:pt x="11333" y="1107080"/>
                  <a:pt x="0" y="951547"/>
                </a:cubicBezTo>
                <a:cubicBezTo>
                  <a:pt x="-11333" y="796014"/>
                  <a:pt x="9780" y="294977"/>
                  <a:pt x="0" y="0"/>
                </a:cubicBezTo>
                <a:close/>
              </a:path>
            </a:pathLst>
          </a:custGeom>
          <a:ln w="76200" cmpd="tri">
            <a:solidFill>
              <a:srgbClr val="0070C0"/>
            </a:solidFill>
            <a:extLst>
              <a:ext uri="{C807C97D-BFC1-408E-A445-0C87EB9F89A2}">
                <ask:lineSketchStyleProps xmlns:ask="http://schemas.microsoft.com/office/drawing/2018/sketchyshapes" sd="3346550763">
                  <a:prstGeom prst="rect">
                    <a:avLst/>
                  </a:prstGeom>
                  <ask:type>
                    <ask:lineSketchFreehand/>
                  </ask:type>
                </ask:lineSketchStyleProps>
              </a:ext>
            </a:extLst>
          </a:ln>
        </p:spPr>
        <p:txBody>
          <a:bodyPr anchor="ctr">
            <a:normAutofit/>
          </a:bodyPr>
          <a:lstStyle/>
          <a:p>
            <a:pPr algn="ctr" fontAlgn="auto">
              <a:spcAft>
                <a:spcPts val="0"/>
              </a:spcAft>
              <a:defRPr/>
            </a:pPr>
            <a:r>
              <a:rPr lang="it-IT" sz="5400" b="1" i="1" dirty="0">
                <a:effectLst>
                  <a:outerShdw blurRad="38100" dist="38100" dir="2700000" algn="tl">
                    <a:srgbClr val="C0C0C0"/>
                  </a:outerShdw>
                </a:effectLst>
                <a:latin typeface="Book Antiqua" pitchFamily="18" charset="0"/>
                <a:ea typeface="+mj-ea"/>
                <a:cs typeface="+mj-cs"/>
              </a:rPr>
              <a:t>ESEMPLIFICAZIONE DI COSTITUZIONE DI GRUPPI PER CONFERIMENTO</a:t>
            </a:r>
          </a:p>
        </p:txBody>
      </p:sp>
      <p:sp>
        <p:nvSpPr>
          <p:cNvPr id="93187" name="Rectangle 5">
            <a:extLst>
              <a:ext uri="{FF2B5EF4-FFF2-40B4-BE49-F238E27FC236}">
                <a16:creationId xmlns:a16="http://schemas.microsoft.com/office/drawing/2014/main" id="{E8EEBDF9-816A-C741-8FC9-DFDFC2C0B56A}"/>
              </a:ext>
            </a:extLst>
          </p:cNvPr>
          <p:cNvSpPr>
            <a:spLocks noChangeArrowheads="1"/>
          </p:cNvSpPr>
          <p:nvPr/>
        </p:nvSpPr>
        <p:spPr bwMode="auto">
          <a:xfrm>
            <a:off x="285750" y="642938"/>
            <a:ext cx="8496300" cy="288925"/>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93188" name="Rectangle 5">
            <a:extLst>
              <a:ext uri="{FF2B5EF4-FFF2-40B4-BE49-F238E27FC236}">
                <a16:creationId xmlns:a16="http://schemas.microsoft.com/office/drawing/2014/main" id="{E02C9D5A-896E-3B40-9B43-CD4FDFF1B016}"/>
              </a:ext>
            </a:extLst>
          </p:cNvPr>
          <p:cNvSpPr>
            <a:spLocks noChangeArrowheads="1"/>
          </p:cNvSpPr>
          <p:nvPr/>
        </p:nvSpPr>
        <p:spPr bwMode="auto">
          <a:xfrm>
            <a:off x="357188" y="6000750"/>
            <a:ext cx="8496300" cy="288925"/>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6" name="Segnaposto numero diapositiva 34">
            <a:extLst>
              <a:ext uri="{FF2B5EF4-FFF2-40B4-BE49-F238E27FC236}">
                <a16:creationId xmlns:a16="http://schemas.microsoft.com/office/drawing/2014/main" id="{7E301592-A6E2-FE41-B4FF-0ED4039BB95A}"/>
              </a:ext>
            </a:extLst>
          </p:cNvPr>
          <p:cNvSpPr txBox="1">
            <a:spLocks/>
          </p:cNvSpPr>
          <p:nvPr/>
        </p:nvSpPr>
        <p:spPr>
          <a:xfrm>
            <a:off x="6705600" y="6508750"/>
            <a:ext cx="2133600" cy="365125"/>
          </a:xfrm>
          <a:prstGeom prst="rect">
            <a:avLst/>
          </a:prstGeom>
        </p:spPr>
        <p:txBody>
          <a:bodyPr anchor="ctr"/>
          <a:lstStyle/>
          <a:p>
            <a:pPr algn="r" fontAlgn="auto">
              <a:spcBef>
                <a:spcPts val="0"/>
              </a:spcBef>
              <a:spcAft>
                <a:spcPts val="0"/>
              </a:spcAft>
              <a:defRPr/>
            </a:pPr>
            <a:endParaRPr lang="it-IT" sz="1200" dirty="0">
              <a:solidFill>
                <a:schemeClr val="tx1">
                  <a:tint val="75000"/>
                </a:schemeClr>
              </a:solidFill>
              <a:latin typeface="+mn-lt"/>
            </a:endParaRPr>
          </a:p>
        </p:txBody>
      </p:sp>
      <p:sp>
        <p:nvSpPr>
          <p:cNvPr id="93190" name="Segnaposto numero diapositiva 7">
            <a:extLst>
              <a:ext uri="{FF2B5EF4-FFF2-40B4-BE49-F238E27FC236}">
                <a16:creationId xmlns:a16="http://schemas.microsoft.com/office/drawing/2014/main" id="{6B415FD3-D01C-8540-A931-192FB097F7C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EE91CEC-2150-D142-89CF-34BD4E61FF88}" type="slidenum">
              <a:rPr lang="it-IT" altLang="en-US" sz="1200" smtClean="0">
                <a:solidFill>
                  <a:srgbClr val="898989"/>
                </a:solidFill>
              </a:rPr>
              <a:pPr>
                <a:spcBef>
                  <a:spcPct val="0"/>
                </a:spcBef>
                <a:buFontTx/>
                <a:buNone/>
              </a:pPr>
              <a:t>75</a:t>
            </a:fld>
            <a:endParaRPr lang="it-IT" altLang="en-US" sz="1200">
              <a:solidFill>
                <a:srgbClr val="898989"/>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a:extLst>
              <a:ext uri="{FF2B5EF4-FFF2-40B4-BE49-F238E27FC236}">
                <a16:creationId xmlns:a16="http://schemas.microsoft.com/office/drawing/2014/main" id="{03711F2A-842A-DC42-8013-4DE405C2682A}"/>
              </a:ext>
            </a:extLst>
          </p:cNvPr>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endParaRPr lang="it-IT" sz="1200" dirty="0">
              <a:solidFill>
                <a:schemeClr val="tx1">
                  <a:tint val="75000"/>
                </a:schemeClr>
              </a:solidFill>
              <a:latin typeface="+mn-lt"/>
            </a:endParaRPr>
          </a:p>
        </p:txBody>
      </p:sp>
      <p:graphicFrame>
        <p:nvGraphicFramePr>
          <p:cNvPr id="94211" name="Object 3">
            <a:extLst>
              <a:ext uri="{FF2B5EF4-FFF2-40B4-BE49-F238E27FC236}">
                <a16:creationId xmlns:a16="http://schemas.microsoft.com/office/drawing/2014/main" id="{8DBA350D-0212-A841-85DC-133BCC51BD5A}"/>
              </a:ext>
            </a:extLst>
          </p:cNvPr>
          <p:cNvGraphicFramePr>
            <a:graphicFrameLocks noChangeAspect="1"/>
          </p:cNvGraphicFramePr>
          <p:nvPr>
            <p:extLst>
              <p:ext uri="{D42A27DB-BD31-4B8C-83A1-F6EECF244321}">
                <p14:modId xmlns:p14="http://schemas.microsoft.com/office/powerpoint/2010/main" val="9391069"/>
              </p:ext>
            </p:extLst>
          </p:nvPr>
        </p:nvGraphicFramePr>
        <p:xfrm>
          <a:off x="521804" y="610165"/>
          <a:ext cx="8100392" cy="5525206"/>
        </p:xfrm>
        <a:graphic>
          <a:graphicData uri="http://schemas.openxmlformats.org/presentationml/2006/ole">
            <mc:AlternateContent xmlns:mc="http://schemas.openxmlformats.org/markup-compatibility/2006">
              <mc:Choice xmlns:v="urn:schemas-microsoft-com:vml" Requires="v">
                <p:oleObj name="Documento" r:id="rId3" imgW="9474200" imgH="6464300" progId="Word.Document.8">
                  <p:embed/>
                </p:oleObj>
              </mc:Choice>
              <mc:Fallback>
                <p:oleObj name="Documento" r:id="rId3" imgW="9474200" imgH="6464300" progId="Word.Document.8">
                  <p:embed/>
                  <p:pic>
                    <p:nvPicPr>
                      <p:cNvPr id="94211" name="Object 3">
                        <a:extLst>
                          <a:ext uri="{FF2B5EF4-FFF2-40B4-BE49-F238E27FC236}">
                            <a16:creationId xmlns:a16="http://schemas.microsoft.com/office/drawing/2014/main" id="{8DBA350D-0212-A841-85DC-133BCC51BD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804" y="610165"/>
                        <a:ext cx="8100392" cy="5525206"/>
                      </a:xfrm>
                      <a:prstGeom prst="rect">
                        <a:avLst/>
                      </a:prstGeom>
                      <a:noFill/>
                      <a:ln>
                        <a:noFill/>
                      </a:ln>
                      <a:effectLst/>
                    </p:spPr>
                  </p:pic>
                </p:oleObj>
              </mc:Fallback>
            </mc:AlternateContent>
          </a:graphicData>
        </a:graphic>
      </p:graphicFrame>
      <p:sp>
        <p:nvSpPr>
          <p:cNvPr id="94212" name="Slide Number Placeholder 2">
            <a:extLst>
              <a:ext uri="{FF2B5EF4-FFF2-40B4-BE49-F238E27FC236}">
                <a16:creationId xmlns:a16="http://schemas.microsoft.com/office/drawing/2014/main" id="{7745D21B-0882-C240-8A17-DFC038967AB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B3A3867-1D6A-D741-A2AB-58104D3E0BAF}" type="slidenum">
              <a:rPr lang="it-IT" altLang="en-US" sz="1200" smtClean="0">
                <a:solidFill>
                  <a:srgbClr val="898989"/>
                </a:solidFill>
              </a:rPr>
              <a:pPr>
                <a:spcBef>
                  <a:spcPct val="0"/>
                </a:spcBef>
                <a:buFontTx/>
                <a:buNone/>
              </a:pPr>
              <a:t>76</a:t>
            </a:fld>
            <a:endParaRPr lang="it-IT" altLang="en-US" sz="1200">
              <a:solidFill>
                <a:srgbClr val="898989"/>
              </a:solidFil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a:extLst>
              <a:ext uri="{FF2B5EF4-FFF2-40B4-BE49-F238E27FC236}">
                <a16:creationId xmlns:a16="http://schemas.microsoft.com/office/drawing/2014/main" id="{8FCB961C-C2B8-A04C-AE4B-CA9E88219C9B}"/>
              </a:ext>
            </a:extLst>
          </p:cNvPr>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endParaRPr lang="it-IT" sz="1200" dirty="0">
              <a:solidFill>
                <a:schemeClr val="tx1">
                  <a:tint val="75000"/>
                </a:schemeClr>
              </a:solidFill>
              <a:latin typeface="+mn-lt"/>
            </a:endParaRPr>
          </a:p>
        </p:txBody>
      </p:sp>
      <p:graphicFrame>
        <p:nvGraphicFramePr>
          <p:cNvPr id="119811" name="Group 3">
            <a:extLst>
              <a:ext uri="{FF2B5EF4-FFF2-40B4-BE49-F238E27FC236}">
                <a16:creationId xmlns:a16="http://schemas.microsoft.com/office/drawing/2014/main" id="{12F50E9C-E537-1346-9A0C-7CD48836BADE}"/>
              </a:ext>
            </a:extLst>
          </p:cNvPr>
          <p:cNvGraphicFramePr>
            <a:graphicFrameLocks noGrp="1"/>
          </p:cNvGraphicFramePr>
          <p:nvPr>
            <p:extLst>
              <p:ext uri="{D42A27DB-BD31-4B8C-83A1-F6EECF244321}">
                <p14:modId xmlns:p14="http://schemas.microsoft.com/office/powerpoint/2010/main" val="4156732243"/>
              </p:ext>
            </p:extLst>
          </p:nvPr>
        </p:nvGraphicFramePr>
        <p:xfrm>
          <a:off x="251520" y="548680"/>
          <a:ext cx="8712968" cy="5878983"/>
        </p:xfrm>
        <a:graphic>
          <a:graphicData uri="http://schemas.openxmlformats.org/drawingml/2006/table">
            <a:tbl>
              <a:tblPr/>
              <a:tblGrid>
                <a:gridCol w="1485440">
                  <a:extLst>
                    <a:ext uri="{9D8B030D-6E8A-4147-A177-3AD203B41FA5}">
                      <a16:colId xmlns:a16="http://schemas.microsoft.com/office/drawing/2014/main" val="20000"/>
                    </a:ext>
                  </a:extLst>
                </a:gridCol>
                <a:gridCol w="3615277">
                  <a:extLst>
                    <a:ext uri="{9D8B030D-6E8A-4147-A177-3AD203B41FA5}">
                      <a16:colId xmlns:a16="http://schemas.microsoft.com/office/drawing/2014/main" val="20001"/>
                    </a:ext>
                  </a:extLst>
                </a:gridCol>
                <a:gridCol w="3612251">
                  <a:extLst>
                    <a:ext uri="{9D8B030D-6E8A-4147-A177-3AD203B41FA5}">
                      <a16:colId xmlns:a16="http://schemas.microsoft.com/office/drawing/2014/main" val="20002"/>
                    </a:ext>
                  </a:extLst>
                </a:gridCol>
              </a:tblGrid>
              <a:tr h="1691349">
                <a:tc>
                  <a:txBody>
                    <a:bodyPr/>
                    <a:lstStyle/>
                    <a:p>
                      <a:pPr marL="0" marR="0" lvl="0" indent="0" algn="l" defTabSz="914400" rtl="0" eaLnBrk="1" fontAlgn="base" latinLnBrk="0" hangingPunct="1">
                        <a:lnSpc>
                          <a:spcPct val="115000"/>
                        </a:lnSpc>
                        <a:spcBef>
                          <a:spcPct val="0"/>
                        </a:spcBef>
                        <a:spcAft>
                          <a:spcPct val="0"/>
                        </a:spcAft>
                        <a:buClrTx/>
                        <a:buSzTx/>
                        <a:buFontTx/>
                        <a:buNone/>
                        <a:tabLst/>
                      </a:pPr>
                      <a:endParaRPr kumimoji="0" lang="it-IT" sz="11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txBody>
                  <a:tcPr marL="45873" marR="4587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1"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Società operante in più </a:t>
                      </a: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1"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settori o divisioni che non </a:t>
                      </a: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1"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hanno personalità giuridica</a:t>
                      </a: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txBody>
                  <a:tcPr marL="45873" marR="4587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1"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Società operanti in più settori o divisioni, costituite in società, </a:t>
                      </a: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1"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le quali hanno personalità giuridica</a:t>
                      </a: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txBody>
                  <a:tcPr marL="45873" marR="45873"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929961">
                <a:tc>
                  <a:txBody>
                    <a:bodyPr/>
                    <a:lstStyle/>
                    <a:p>
                      <a:pPr marL="0" marR="0" lvl="0" indent="0" algn="l"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1" i="1" u="none" strike="noStrike" cap="none" normalizeH="0" baseline="0">
                          <a:ln>
                            <a:noFill/>
                          </a:ln>
                          <a:solidFill>
                            <a:schemeClr val="tx1"/>
                          </a:solidFill>
                          <a:effectLst/>
                          <a:latin typeface="Book Antiqua" pitchFamily="18" charset="0"/>
                          <a:ea typeface="Calibri" pitchFamily="34" charset="0"/>
                          <a:cs typeface="Times New Roman" pitchFamily="18" charset="0"/>
                        </a:rPr>
                        <a:t>Società:</a:t>
                      </a:r>
                      <a:endPar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endParaRPr>
                    </a:p>
                  </a:txBody>
                  <a:tcPr marL="45873" marR="4587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rPr>
                        <a:t>Una sola</a:t>
                      </a:r>
                    </a:p>
                  </a:txBody>
                  <a:tcPr marL="45873" marR="4587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rPr>
                        <a:t>Tante quante sono le divisioni </a:t>
                      </a:r>
                    </a:p>
                  </a:txBody>
                  <a:tcPr marL="45873" marR="45873"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1396346">
                <a:tc>
                  <a:txBody>
                    <a:bodyPr/>
                    <a:lstStyle/>
                    <a:p>
                      <a:pPr marL="0" marR="0" lvl="0" indent="0" algn="l"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1" i="1" u="none" strike="noStrike" cap="none" normalizeH="0" baseline="0">
                          <a:ln>
                            <a:noFill/>
                          </a:ln>
                          <a:solidFill>
                            <a:schemeClr val="tx1"/>
                          </a:solidFill>
                          <a:effectLst/>
                          <a:latin typeface="Book Antiqua" pitchFamily="18" charset="0"/>
                          <a:ea typeface="Calibri" pitchFamily="34" charset="0"/>
                          <a:cs typeface="Times New Roman" pitchFamily="18" charset="0"/>
                        </a:rPr>
                        <a:t>Bilancio:</a:t>
                      </a:r>
                      <a:endPar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endParaRPr>
                    </a:p>
                  </a:txBody>
                  <a:tcPr marL="45873" marR="4587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Uno, ossia quello </a:t>
                      </a: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della società</a:t>
                      </a:r>
                    </a:p>
                  </a:txBody>
                  <a:tcPr marL="45873" marR="4587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Tanti, quante sono le società nelle quali sono state conferite le divisioni</a:t>
                      </a:r>
                    </a:p>
                  </a:txBody>
                  <a:tcPr marL="45873" marR="45873"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1861327">
                <a:tc>
                  <a:txBody>
                    <a:bodyPr/>
                    <a:lstStyle/>
                    <a:p>
                      <a:pPr marL="0" marR="0" lvl="0" indent="0" algn="l"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endParaRPr>
                    </a:p>
                    <a:p>
                      <a:pPr marL="0" marR="0" lvl="0" indent="0" algn="l" defTabSz="914400" rtl="0" eaLnBrk="1" fontAlgn="base" latinLnBrk="0" hangingPunct="1">
                        <a:lnSpc>
                          <a:spcPct val="115000"/>
                        </a:lnSpc>
                        <a:spcBef>
                          <a:spcPct val="0"/>
                        </a:spcBef>
                        <a:spcAft>
                          <a:spcPct val="0"/>
                        </a:spcAft>
                        <a:buClrTx/>
                        <a:buSzTx/>
                        <a:buFontTx/>
                        <a:buNone/>
                        <a:tabLst/>
                      </a:pPr>
                      <a:r>
                        <a:rPr kumimoji="0" lang="it-IT" sz="1800" b="1" i="1" u="none" strike="noStrike" cap="none" normalizeH="0" baseline="0">
                          <a:ln>
                            <a:noFill/>
                          </a:ln>
                          <a:solidFill>
                            <a:schemeClr val="tx1"/>
                          </a:solidFill>
                          <a:effectLst/>
                          <a:latin typeface="Book Antiqua" pitchFamily="18" charset="0"/>
                          <a:ea typeface="Calibri" pitchFamily="34" charset="0"/>
                          <a:cs typeface="Times New Roman" pitchFamily="18" charset="0"/>
                        </a:rPr>
                        <a:t>Management:</a:t>
                      </a:r>
                      <a:endPar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endParaRPr>
                    </a:p>
                  </a:txBody>
                  <a:tcPr marL="45873" marR="4587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rPr>
                        <a:t>Capo-divisione,</a:t>
                      </a: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rPr>
                        <a:t>per ogni divisione </a:t>
                      </a: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a:ln>
                            <a:noFill/>
                          </a:ln>
                          <a:solidFill>
                            <a:schemeClr val="tx1"/>
                          </a:solidFill>
                          <a:effectLst/>
                          <a:latin typeface="Book Antiqua" pitchFamily="18" charset="0"/>
                          <a:ea typeface="Calibri" pitchFamily="34" charset="0"/>
                          <a:cs typeface="Times New Roman" pitchFamily="18" charset="0"/>
                        </a:rPr>
                        <a:t>o settore</a:t>
                      </a:r>
                    </a:p>
                  </a:txBody>
                  <a:tcPr marL="45873" marR="4587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endParaRP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Consiglio di Amministrazione/</a:t>
                      </a:r>
                    </a:p>
                    <a:p>
                      <a:pPr marL="0" marR="0" lvl="0" indent="0" algn="ctr" defTabSz="914400" rtl="0" eaLnBrk="1" fontAlgn="base" latinLnBrk="0" hangingPunct="1">
                        <a:lnSpc>
                          <a:spcPct val="115000"/>
                        </a:lnSpc>
                        <a:spcBef>
                          <a:spcPct val="0"/>
                        </a:spcBef>
                        <a:spcAft>
                          <a:spcPct val="0"/>
                        </a:spcAft>
                        <a:buClrTx/>
                        <a:buSzTx/>
                        <a:buFontTx/>
                        <a:buNone/>
                        <a:tabLst/>
                      </a:pPr>
                      <a:r>
                        <a:rPr kumimoji="0" lang="it-IT" sz="1800" b="0" i="0" u="none" strike="noStrike" cap="none" normalizeH="0" baseline="0" dirty="0">
                          <a:ln>
                            <a:noFill/>
                          </a:ln>
                          <a:solidFill>
                            <a:schemeClr val="tx1"/>
                          </a:solidFill>
                          <a:effectLst/>
                          <a:latin typeface="Book Antiqua" pitchFamily="18" charset="0"/>
                          <a:ea typeface="Calibri" pitchFamily="34" charset="0"/>
                          <a:cs typeface="Times New Roman" pitchFamily="18" charset="0"/>
                        </a:rPr>
                        <a:t>Amministratore Delegato</a:t>
                      </a:r>
                    </a:p>
                  </a:txBody>
                  <a:tcPr marL="45873" marR="45873" marT="0" marB="0"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bl>
          </a:graphicData>
        </a:graphic>
      </p:graphicFrame>
      <p:sp>
        <p:nvSpPr>
          <p:cNvPr id="96272" name="Rectangle 1">
            <a:extLst>
              <a:ext uri="{FF2B5EF4-FFF2-40B4-BE49-F238E27FC236}">
                <a16:creationId xmlns:a16="http://schemas.microsoft.com/office/drawing/2014/main" id="{68762275-A4F9-7D4A-8DBE-C6BD2FB1FE2B}"/>
              </a:ext>
            </a:extLst>
          </p:cNvPr>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latin typeface="Arial" panose="020B0604020202020204" pitchFamily="34" charset="0"/>
            </a:endParaRPr>
          </a:p>
        </p:txBody>
      </p:sp>
      <p:sp>
        <p:nvSpPr>
          <p:cNvPr id="96273" name="Slide Number Placeholder 2">
            <a:extLst>
              <a:ext uri="{FF2B5EF4-FFF2-40B4-BE49-F238E27FC236}">
                <a16:creationId xmlns:a16="http://schemas.microsoft.com/office/drawing/2014/main" id="{22F23193-8B0F-CB40-A501-346CEF25F77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40E36D9-926D-9C4D-B7EE-0DFD97DFC9B9}" type="slidenum">
              <a:rPr lang="it-IT" altLang="en-US" sz="1200" smtClean="0">
                <a:solidFill>
                  <a:srgbClr val="898989"/>
                </a:solidFill>
              </a:rPr>
              <a:pPr>
                <a:spcBef>
                  <a:spcPct val="0"/>
                </a:spcBef>
                <a:buFontTx/>
                <a:buNone/>
              </a:pPr>
              <a:t>77</a:t>
            </a:fld>
            <a:endParaRPr lang="it-IT" altLang="en-US" sz="1200">
              <a:solidFill>
                <a:srgbClr val="898989"/>
              </a:solidFil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a:extLst>
              <a:ext uri="{FF2B5EF4-FFF2-40B4-BE49-F238E27FC236}">
                <a16:creationId xmlns:a16="http://schemas.microsoft.com/office/drawing/2014/main" id="{133BA62F-22D9-9C46-B80F-DCF2D3F36118}"/>
              </a:ext>
            </a:extLst>
          </p:cNvPr>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endParaRPr lang="it-IT" sz="1200" dirty="0">
              <a:solidFill>
                <a:schemeClr val="tx1">
                  <a:tint val="75000"/>
                </a:schemeClr>
              </a:solidFill>
              <a:latin typeface="+mn-lt"/>
            </a:endParaRPr>
          </a:p>
        </p:txBody>
      </p:sp>
      <p:graphicFrame>
        <p:nvGraphicFramePr>
          <p:cNvPr id="98307" name="Object 3">
            <a:extLst>
              <a:ext uri="{FF2B5EF4-FFF2-40B4-BE49-F238E27FC236}">
                <a16:creationId xmlns:a16="http://schemas.microsoft.com/office/drawing/2014/main" id="{2F82178B-CDA3-DA48-BBF0-A9A3E1B51CF9}"/>
              </a:ext>
            </a:extLst>
          </p:cNvPr>
          <p:cNvGraphicFramePr>
            <a:graphicFrameLocks noChangeAspect="1"/>
          </p:cNvGraphicFramePr>
          <p:nvPr/>
        </p:nvGraphicFramePr>
        <p:xfrm>
          <a:off x="0" y="457200"/>
          <a:ext cx="2743200" cy="1819275"/>
        </p:xfrm>
        <a:graphic>
          <a:graphicData uri="http://schemas.openxmlformats.org/presentationml/2006/ole">
            <mc:AlternateContent xmlns:mc="http://schemas.openxmlformats.org/markup-compatibility/2006">
              <mc:Choice xmlns:v="urn:schemas-microsoft-com:vml" Requires="v">
                <p:oleObj name="Grafico" r:id="rId3" imgW="2755900" imgH="1841500" progId="MSGraph.Chart.8">
                  <p:embed/>
                </p:oleObj>
              </mc:Choice>
              <mc:Fallback>
                <p:oleObj name="Grafico" r:id="rId3" imgW="2755900" imgH="1841500" progId="MSGraph.Chart.8">
                  <p:embed/>
                  <p:pic>
                    <p:nvPicPr>
                      <p:cNvPr id="98307" name="Object 3">
                        <a:extLst>
                          <a:ext uri="{FF2B5EF4-FFF2-40B4-BE49-F238E27FC236}">
                            <a16:creationId xmlns:a16="http://schemas.microsoft.com/office/drawing/2014/main" id="{2F82178B-CDA3-DA48-BBF0-A9A3E1B51C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7200"/>
                        <a:ext cx="274320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4" name="Diagram 3">
            <a:extLst>
              <a:ext uri="{FF2B5EF4-FFF2-40B4-BE49-F238E27FC236}">
                <a16:creationId xmlns:a16="http://schemas.microsoft.com/office/drawing/2014/main" id="{8C1CBBD0-5EEC-9443-927F-5EBB0C06A2B0}"/>
              </a:ext>
            </a:extLst>
          </p:cNvPr>
          <p:cNvGraphicFramePr/>
          <p:nvPr>
            <p:extLst>
              <p:ext uri="{D42A27DB-BD31-4B8C-83A1-F6EECF244321}">
                <p14:modId xmlns:p14="http://schemas.microsoft.com/office/powerpoint/2010/main" val="1191134909"/>
              </p:ext>
            </p:extLst>
          </p:nvPr>
        </p:nvGraphicFramePr>
        <p:xfrm>
          <a:off x="214313" y="928688"/>
          <a:ext cx="8736012" cy="292893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98309" name="Rectangle 13">
            <a:extLst>
              <a:ext uri="{FF2B5EF4-FFF2-40B4-BE49-F238E27FC236}">
                <a16:creationId xmlns:a16="http://schemas.microsoft.com/office/drawing/2014/main" id="{D0F58A5F-0602-774C-BFB2-908AE65DD107}"/>
              </a:ext>
            </a:extLst>
          </p:cNvPr>
          <p:cNvSpPr>
            <a:spLocks noChangeArrowheads="1"/>
          </p:cNvSpPr>
          <p:nvPr/>
        </p:nvSpPr>
        <p:spPr bwMode="auto">
          <a:xfrm>
            <a:off x="323528" y="136746"/>
            <a:ext cx="82788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it-IT" altLang="en-US" sz="1600" dirty="0">
                <a:latin typeface="Book Antiqua" panose="02040602050305030304" pitchFamily="18" charset="0"/>
                <a:ea typeface="Calibri" panose="020F0502020204030204" pitchFamily="34" charset="0"/>
                <a:cs typeface="Times New Roman" panose="02020603050405020304" pitchFamily="18" charset="0"/>
              </a:rPr>
              <a:t>Dall’azienda singola al gruppo attraverso conferimenti delle divisioni in nuove società (new company); in cambio dell’apporto, le nuove società emettono azioni che vengono cedute alla società conferente, nel nostro caso la FIAT S.p.A. come contropartita, appunto, dell’apporto.</a:t>
            </a:r>
          </a:p>
        </p:txBody>
      </p:sp>
      <p:sp>
        <p:nvSpPr>
          <p:cNvPr id="98310" name="Rectangle 19">
            <a:extLst>
              <a:ext uri="{FF2B5EF4-FFF2-40B4-BE49-F238E27FC236}">
                <a16:creationId xmlns:a16="http://schemas.microsoft.com/office/drawing/2014/main" id="{1712D611-B8E8-B741-8F8F-8D11107D243D}"/>
              </a:ext>
            </a:extLst>
          </p:cNvPr>
          <p:cNvSpPr>
            <a:spLocks noChangeArrowheads="1"/>
          </p:cNvSpPr>
          <p:nvPr/>
        </p:nvSpPr>
        <p:spPr bwMode="auto">
          <a:xfrm>
            <a:off x="0" y="4572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98311" name="Rectangle 20">
            <a:extLst>
              <a:ext uri="{FF2B5EF4-FFF2-40B4-BE49-F238E27FC236}">
                <a16:creationId xmlns:a16="http://schemas.microsoft.com/office/drawing/2014/main" id="{1B0B9726-A583-0F41-997E-4AB6A73D43E2}"/>
              </a:ext>
            </a:extLst>
          </p:cNvPr>
          <p:cNvSpPr>
            <a:spLocks noChangeArrowheads="1"/>
          </p:cNvSpPr>
          <p:nvPr/>
        </p:nvSpPr>
        <p:spPr bwMode="auto">
          <a:xfrm>
            <a:off x="214313" y="4076699"/>
            <a:ext cx="8003232"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Font typeface="Arial" panose="020B0604020202020204" pitchFamily="34" charset="0"/>
              <a:buChar char="•"/>
              <a:tabLst>
                <a:tab pos="180975"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Calibri" panose="020F0502020204030204" pitchFamily="34" charset="0"/>
              </a:defRPr>
            </a:lvl9pPr>
          </a:lstStyle>
          <a:p>
            <a:pPr algn="just" eaLnBrk="1" hangingPunct="1">
              <a:spcBef>
                <a:spcPct val="0"/>
              </a:spcBef>
              <a:buFontTx/>
              <a:buChar char="•"/>
            </a:pPr>
            <a:r>
              <a:rPr lang="it-IT" altLang="en-US" sz="1400" dirty="0">
                <a:latin typeface="Book Antiqua" panose="02040602050305030304" pitchFamily="18" charset="0"/>
                <a:ea typeface="Calibri" panose="020F0502020204030204" pitchFamily="34" charset="0"/>
                <a:cs typeface="Times New Roman" panose="02020603050405020304" pitchFamily="18" charset="0"/>
              </a:rPr>
              <a:t>Dopo i conferimenti, le società diventano 5 ed ognuna pubblica il suo bilancio annuale;</a:t>
            </a:r>
          </a:p>
          <a:p>
            <a:pPr algn="just" eaLnBrk="1" hangingPunct="1">
              <a:spcBef>
                <a:spcPct val="0"/>
              </a:spcBef>
              <a:buFontTx/>
              <a:buChar char="•"/>
            </a:pPr>
            <a:endParaRPr lang="it-IT" altLang="en-US" sz="1400" dirty="0">
              <a:latin typeface="Book Antiqua" panose="02040602050305030304" pitchFamily="18" charset="0"/>
              <a:ea typeface="Calibri" panose="020F0502020204030204" pitchFamily="34" charset="0"/>
              <a:cs typeface="Times New Roman" panose="02020603050405020304" pitchFamily="18" charset="0"/>
            </a:endParaRPr>
          </a:p>
          <a:p>
            <a:pPr algn="just">
              <a:spcBef>
                <a:spcPct val="0"/>
              </a:spcBef>
              <a:buFontTx/>
              <a:buChar char="•"/>
            </a:pPr>
            <a:r>
              <a:rPr lang="it-IT" altLang="en-US" sz="1400" dirty="0">
                <a:latin typeface="Book Antiqua" panose="02040602050305030304" pitchFamily="18" charset="0"/>
                <a:ea typeface="Calibri" panose="020F0502020204030204" pitchFamily="34" charset="0"/>
                <a:cs typeface="Times New Roman" panose="02020603050405020304" pitchFamily="18" charset="0"/>
              </a:rPr>
              <a:t>Ogni società ha i suoi organi sociali, ossia Consiglio di Amministrazione, Amministratore Delegato, ecc.;</a:t>
            </a:r>
          </a:p>
          <a:p>
            <a:pPr algn="just">
              <a:spcBef>
                <a:spcPct val="0"/>
              </a:spcBef>
              <a:buFontTx/>
              <a:buChar char="•"/>
            </a:pPr>
            <a:endParaRPr lang="it-IT" altLang="en-US" sz="1400" dirty="0">
              <a:latin typeface="Book Antiqua" panose="02040602050305030304" pitchFamily="18" charset="0"/>
              <a:ea typeface="Calibri" panose="020F0502020204030204" pitchFamily="34" charset="0"/>
              <a:cs typeface="Times New Roman" panose="02020603050405020304" pitchFamily="18" charset="0"/>
            </a:endParaRPr>
          </a:p>
          <a:p>
            <a:pPr algn="just">
              <a:spcBef>
                <a:spcPct val="0"/>
              </a:spcBef>
              <a:buFontTx/>
              <a:buChar char="•"/>
            </a:pPr>
            <a:r>
              <a:rPr lang="it-IT" altLang="en-US" sz="1400" dirty="0">
                <a:latin typeface="Book Antiqua" panose="02040602050305030304" pitchFamily="18" charset="0"/>
                <a:ea typeface="Calibri" panose="020F0502020204030204" pitchFamily="34" charset="0"/>
                <a:cs typeface="Times New Roman" panose="02020603050405020304" pitchFamily="18" charset="0"/>
              </a:rPr>
              <a:t>La FIAT S.p.A., oltre al suo bilancio, redige anche il </a:t>
            </a:r>
            <a:r>
              <a:rPr lang="it-IT" altLang="en-US" sz="1400" b="1" dirty="0">
                <a:latin typeface="Book Antiqua" panose="02040602050305030304" pitchFamily="18" charset="0"/>
                <a:ea typeface="Calibri" panose="020F0502020204030204" pitchFamily="34" charset="0"/>
                <a:cs typeface="Times New Roman" panose="02020603050405020304" pitchFamily="18" charset="0"/>
              </a:rPr>
              <a:t>bilancio consolidato</a:t>
            </a:r>
            <a:r>
              <a:rPr lang="it-IT" altLang="en-US" sz="1400" dirty="0">
                <a:latin typeface="Book Antiqua" panose="02040602050305030304" pitchFamily="18" charset="0"/>
                <a:ea typeface="Calibri" panose="020F0502020204030204" pitchFamily="34" charset="0"/>
                <a:cs typeface="Times New Roman" panose="02020603050405020304" pitchFamily="18" charset="0"/>
              </a:rPr>
              <a:t>;</a:t>
            </a:r>
          </a:p>
          <a:p>
            <a:pPr algn="just">
              <a:spcBef>
                <a:spcPct val="0"/>
              </a:spcBef>
              <a:buFontTx/>
              <a:buChar char="•"/>
            </a:pPr>
            <a:endParaRPr lang="it-IT" altLang="en-US" sz="1400" dirty="0">
              <a:latin typeface="Book Antiqua" panose="02040602050305030304" pitchFamily="18" charset="0"/>
              <a:ea typeface="Calibri" panose="020F0502020204030204" pitchFamily="34" charset="0"/>
              <a:cs typeface="Times New Roman" panose="02020603050405020304" pitchFamily="18" charset="0"/>
            </a:endParaRPr>
          </a:p>
          <a:p>
            <a:pPr algn="just">
              <a:spcBef>
                <a:spcPct val="0"/>
              </a:spcBef>
              <a:buFontTx/>
              <a:buChar char="•"/>
            </a:pPr>
            <a:r>
              <a:rPr lang="it-IT" altLang="en-US" sz="1400" dirty="0">
                <a:latin typeface="Book Antiqua" panose="02040602050305030304" pitchFamily="18" charset="0"/>
                <a:ea typeface="Calibri" panose="020F0502020204030204" pitchFamily="34" charset="0"/>
                <a:cs typeface="Times New Roman" panose="02020603050405020304" pitchFamily="18" charset="0"/>
              </a:rPr>
              <a:t>Il bilancio della FIAT S.p.A. cambia profondamente in quanto:</a:t>
            </a:r>
          </a:p>
          <a:p>
            <a:pPr algn="just">
              <a:spcBef>
                <a:spcPct val="0"/>
              </a:spcBef>
              <a:buFontTx/>
              <a:buNone/>
            </a:pPr>
            <a:r>
              <a:rPr lang="it-IT" altLang="en-US" sz="1400" dirty="0">
                <a:latin typeface="Book Antiqua" panose="02040602050305030304" pitchFamily="18" charset="0"/>
                <a:ea typeface="Calibri" panose="020F0502020204030204" pitchFamily="34" charset="0"/>
                <a:cs typeface="Times New Roman" panose="02020603050405020304" pitchFamily="18" charset="0"/>
              </a:rPr>
              <a:t>1) prima dei conferimenti, tale bilancio accoglieva le attività e le passività di tutte le divisioni;</a:t>
            </a:r>
          </a:p>
          <a:p>
            <a:pPr algn="just">
              <a:spcBef>
                <a:spcPct val="0"/>
              </a:spcBef>
              <a:buFontTx/>
              <a:buNone/>
            </a:pPr>
            <a:r>
              <a:rPr lang="it-IT" altLang="en-US" sz="1400" dirty="0">
                <a:latin typeface="Book Antiqua" panose="02040602050305030304" pitchFamily="18" charset="0"/>
                <a:ea typeface="Calibri" panose="020F0502020204030204" pitchFamily="34" charset="0"/>
                <a:cs typeface="Times New Roman" panose="02020603050405020304" pitchFamily="18" charset="0"/>
              </a:rPr>
              <a:t>2) dopo i conferimenti il bilancio FIAT accoglie le partecipazioni ricevute a seguito dei conferimenti;</a:t>
            </a:r>
          </a:p>
        </p:txBody>
      </p:sp>
      <p:sp>
        <p:nvSpPr>
          <p:cNvPr id="98312" name="Slide Number Placeholder 2">
            <a:extLst>
              <a:ext uri="{FF2B5EF4-FFF2-40B4-BE49-F238E27FC236}">
                <a16:creationId xmlns:a16="http://schemas.microsoft.com/office/drawing/2014/main" id="{D40F01D6-968C-5048-9AA2-0937DA40AC3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AC6D237-D0B2-0E43-A87F-F72DFF5FC70F}" type="slidenum">
              <a:rPr lang="it-IT" altLang="en-US" sz="1200" smtClean="0">
                <a:solidFill>
                  <a:srgbClr val="898989"/>
                </a:solidFill>
              </a:rPr>
              <a:pPr>
                <a:spcBef>
                  <a:spcPct val="0"/>
                </a:spcBef>
                <a:buFontTx/>
                <a:buNone/>
              </a:pPr>
              <a:t>78</a:t>
            </a:fld>
            <a:endParaRPr lang="it-IT" altLang="en-US" sz="1200">
              <a:solidFill>
                <a:srgbClr val="898989"/>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a:extLst>
              <a:ext uri="{FF2B5EF4-FFF2-40B4-BE49-F238E27FC236}">
                <a16:creationId xmlns:a16="http://schemas.microsoft.com/office/drawing/2014/main" id="{5F113FFF-705F-2940-91D3-E49AA2252040}"/>
              </a:ext>
            </a:extLst>
          </p:cNvPr>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endParaRPr lang="it-IT" sz="1200" dirty="0">
              <a:solidFill>
                <a:schemeClr val="tx1">
                  <a:tint val="75000"/>
                </a:schemeClr>
              </a:solidFill>
              <a:latin typeface="+mn-lt"/>
            </a:endParaRPr>
          </a:p>
        </p:txBody>
      </p:sp>
      <p:graphicFrame>
        <p:nvGraphicFramePr>
          <p:cNvPr id="8" name="Tabella 7">
            <a:extLst>
              <a:ext uri="{FF2B5EF4-FFF2-40B4-BE49-F238E27FC236}">
                <a16:creationId xmlns:a16="http://schemas.microsoft.com/office/drawing/2014/main" id="{83362FDF-DFE6-7748-9527-23270D7FD495}"/>
              </a:ext>
            </a:extLst>
          </p:cNvPr>
          <p:cNvGraphicFramePr>
            <a:graphicFrameLocks noGrp="1"/>
          </p:cNvGraphicFramePr>
          <p:nvPr/>
        </p:nvGraphicFramePr>
        <p:xfrm>
          <a:off x="1736725" y="4357688"/>
          <a:ext cx="5670550" cy="571500"/>
        </p:xfrm>
        <a:graphic>
          <a:graphicData uri="http://schemas.openxmlformats.org/drawingml/2006/table">
            <a:tbl>
              <a:tblPr/>
              <a:tblGrid>
                <a:gridCol w="5670550">
                  <a:extLst>
                    <a:ext uri="{9D8B030D-6E8A-4147-A177-3AD203B41FA5}">
                      <a16:colId xmlns:a16="http://schemas.microsoft.com/office/drawing/2014/main" val="20000"/>
                    </a:ext>
                  </a:extLst>
                </a:gridCol>
              </a:tblGrid>
              <a:tr h="571500">
                <a:tc>
                  <a:txBody>
                    <a:bodyPr/>
                    <a:lstStyle/>
                    <a:p>
                      <a:pPr algn="ctr">
                        <a:lnSpc>
                          <a:spcPct val="115000"/>
                        </a:lnSpc>
                        <a:spcAft>
                          <a:spcPts val="0"/>
                        </a:spcAft>
                        <a:tabLst>
                          <a:tab pos="180340" algn="l"/>
                        </a:tabLst>
                      </a:pPr>
                      <a:r>
                        <a:rPr lang="it-IT" sz="1600" b="1" i="1" dirty="0">
                          <a:latin typeface="Book Antiqua"/>
                          <a:ea typeface="Calibri"/>
                          <a:cs typeface="Times New Roman"/>
                        </a:rPr>
                        <a:t>POST CONFERIMENTO</a:t>
                      </a:r>
                    </a:p>
                    <a:p>
                      <a:pPr algn="ctr">
                        <a:lnSpc>
                          <a:spcPct val="115000"/>
                        </a:lnSpc>
                        <a:spcAft>
                          <a:spcPts val="0"/>
                        </a:spcAft>
                        <a:tabLst>
                          <a:tab pos="180340" algn="l"/>
                        </a:tabLst>
                      </a:pPr>
                      <a:r>
                        <a:rPr lang="it-IT" sz="1600" dirty="0">
                          <a:latin typeface="Book Antiqua"/>
                          <a:ea typeface="Calibri"/>
                          <a:cs typeface="Times New Roman"/>
                        </a:rPr>
                        <a:t>Conto del Capitale di FIAT S.p.A.</a:t>
                      </a:r>
                      <a:endParaRPr lang="it-IT" sz="1600" dirty="0">
                        <a:latin typeface="Calibri"/>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bl>
          </a:graphicData>
        </a:graphic>
      </p:graphicFrame>
      <p:graphicFrame>
        <p:nvGraphicFramePr>
          <p:cNvPr id="9" name="Tabella 8">
            <a:extLst>
              <a:ext uri="{FF2B5EF4-FFF2-40B4-BE49-F238E27FC236}">
                <a16:creationId xmlns:a16="http://schemas.microsoft.com/office/drawing/2014/main" id="{8218D50C-3BB3-0A49-85DE-9D9DA8E59AC8}"/>
              </a:ext>
            </a:extLst>
          </p:cNvPr>
          <p:cNvGraphicFramePr>
            <a:graphicFrameLocks noGrp="1"/>
          </p:cNvGraphicFramePr>
          <p:nvPr/>
        </p:nvGraphicFramePr>
        <p:xfrm>
          <a:off x="0" y="1143000"/>
          <a:ext cx="8929688" cy="3214689"/>
        </p:xfrm>
        <a:graphic>
          <a:graphicData uri="http://schemas.openxmlformats.org/drawingml/2006/table">
            <a:tbl>
              <a:tblPr/>
              <a:tblGrid>
                <a:gridCol w="4464350">
                  <a:extLst>
                    <a:ext uri="{9D8B030D-6E8A-4147-A177-3AD203B41FA5}">
                      <a16:colId xmlns:a16="http://schemas.microsoft.com/office/drawing/2014/main" val="20000"/>
                    </a:ext>
                  </a:extLst>
                </a:gridCol>
                <a:gridCol w="4465338">
                  <a:extLst>
                    <a:ext uri="{9D8B030D-6E8A-4147-A177-3AD203B41FA5}">
                      <a16:colId xmlns:a16="http://schemas.microsoft.com/office/drawing/2014/main" val="20001"/>
                    </a:ext>
                  </a:extLst>
                </a:gridCol>
              </a:tblGrid>
              <a:tr h="257005">
                <a:tc>
                  <a:txBody>
                    <a:bodyPr/>
                    <a:lstStyle/>
                    <a:p>
                      <a:pPr algn="ctr">
                        <a:lnSpc>
                          <a:spcPct val="115000"/>
                        </a:lnSpc>
                        <a:spcAft>
                          <a:spcPts val="0"/>
                        </a:spcAft>
                        <a:tabLst>
                          <a:tab pos="180340" algn="l"/>
                        </a:tabLst>
                      </a:pPr>
                      <a:endParaRPr lang="it-IT" sz="1400" dirty="0">
                        <a:latin typeface="Book Antiqua"/>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tabLst>
                          <a:tab pos="180340" algn="l"/>
                        </a:tabLst>
                      </a:pPr>
                      <a:endParaRPr lang="it-IT" sz="1400">
                        <a:latin typeface="Book Antiqua"/>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0"/>
                  </a:ext>
                </a:extLst>
              </a:tr>
              <a:tr h="365754">
                <a:tc>
                  <a:txBody>
                    <a:bodyPr/>
                    <a:lstStyle/>
                    <a:p>
                      <a:pPr algn="just">
                        <a:lnSpc>
                          <a:spcPct val="150000"/>
                        </a:lnSpc>
                        <a:spcAft>
                          <a:spcPts val="0"/>
                        </a:spcAft>
                        <a:tabLst>
                          <a:tab pos="180340" algn="l"/>
                        </a:tabLst>
                      </a:pPr>
                      <a:r>
                        <a:rPr lang="it-IT" sz="1600" dirty="0">
                          <a:latin typeface="Book Antiqua" pitchFamily="18" charset="0"/>
                          <a:ea typeface="Calibri"/>
                          <a:cs typeface="Times New Roman"/>
                        </a:rPr>
                        <a:t>Attività del settore auto</a:t>
                      </a: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a:latin typeface="Book Antiqua" pitchFamily="18" charset="0"/>
                          <a:ea typeface="Calibri"/>
                          <a:cs typeface="Times New Roman"/>
                        </a:rPr>
                        <a:t>Passività del settore auto</a:t>
                      </a: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1"/>
                  </a:ext>
                </a:extLst>
              </a:tr>
              <a:tr h="365754">
                <a:tc>
                  <a:txBody>
                    <a:bodyPr/>
                    <a:lstStyle/>
                    <a:p>
                      <a:pPr algn="just">
                        <a:lnSpc>
                          <a:spcPct val="150000"/>
                        </a:lnSpc>
                        <a:spcAft>
                          <a:spcPts val="0"/>
                        </a:spcAft>
                        <a:tabLst>
                          <a:tab pos="180340" algn="l"/>
                        </a:tabLst>
                      </a:pPr>
                      <a:r>
                        <a:rPr lang="it-IT" sz="1600" dirty="0">
                          <a:latin typeface="Book Antiqua" pitchFamily="18" charset="0"/>
                          <a:ea typeface="Calibri"/>
                          <a:cs typeface="Times New Roman"/>
                        </a:rPr>
                        <a:t>Attività del settore Mezzi Pesanti</a:t>
                      </a: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a:latin typeface="Book Antiqua" pitchFamily="18" charset="0"/>
                          <a:ea typeface="Calibri"/>
                          <a:cs typeface="Times New Roman"/>
                        </a:rPr>
                        <a:t>Passività del settore mezzi pesanti</a:t>
                      </a: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2"/>
                  </a:ext>
                </a:extLst>
              </a:tr>
              <a:tr h="365754">
                <a:tc>
                  <a:txBody>
                    <a:bodyPr/>
                    <a:lstStyle/>
                    <a:p>
                      <a:pPr algn="just">
                        <a:lnSpc>
                          <a:spcPct val="150000"/>
                        </a:lnSpc>
                        <a:spcAft>
                          <a:spcPts val="0"/>
                        </a:spcAft>
                        <a:tabLst>
                          <a:tab pos="180340" algn="l"/>
                        </a:tabLst>
                      </a:pPr>
                      <a:r>
                        <a:rPr lang="it-IT" sz="1600" dirty="0">
                          <a:latin typeface="Book Antiqua" pitchFamily="18" charset="0"/>
                          <a:ea typeface="Calibri"/>
                          <a:cs typeface="Times New Roman"/>
                        </a:rPr>
                        <a:t>Attività del settore Macchine Agricole</a:t>
                      </a: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err="1">
                          <a:latin typeface="Book Antiqua" pitchFamily="18" charset="0"/>
                          <a:ea typeface="Calibri"/>
                          <a:cs typeface="Times New Roman"/>
                        </a:rPr>
                        <a:t>Pass.tà</a:t>
                      </a:r>
                      <a:r>
                        <a:rPr lang="it-IT" sz="1600" dirty="0">
                          <a:latin typeface="Book Antiqua" pitchFamily="18" charset="0"/>
                          <a:ea typeface="Calibri"/>
                          <a:cs typeface="Times New Roman"/>
                        </a:rPr>
                        <a:t> del settore macchine agricole</a:t>
                      </a: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3"/>
                  </a:ext>
                </a:extLst>
              </a:tr>
              <a:tr h="365754">
                <a:tc>
                  <a:txBody>
                    <a:bodyPr/>
                    <a:lstStyle/>
                    <a:p>
                      <a:pPr algn="just">
                        <a:lnSpc>
                          <a:spcPct val="150000"/>
                        </a:lnSpc>
                        <a:spcAft>
                          <a:spcPts val="0"/>
                        </a:spcAft>
                        <a:tabLst>
                          <a:tab pos="180340" algn="l"/>
                        </a:tabLst>
                      </a:pPr>
                      <a:r>
                        <a:rPr lang="it-IT" sz="1600" dirty="0">
                          <a:latin typeface="Book Antiqua" pitchFamily="18" charset="0"/>
                          <a:ea typeface="Calibri"/>
                          <a:cs typeface="Times New Roman"/>
                        </a:rPr>
                        <a:t>Attività del settore Elicotteri</a:t>
                      </a: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a:latin typeface="Book Antiqua" pitchFamily="18" charset="0"/>
                          <a:ea typeface="Calibri"/>
                          <a:cs typeface="Times New Roman"/>
                        </a:rPr>
                        <a:t>Passività del settore elicotteri</a:t>
                      </a: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4"/>
                  </a:ext>
                </a:extLst>
              </a:tr>
              <a:tr h="383112">
                <a:tc>
                  <a:txBody>
                    <a:bodyPr/>
                    <a:lstStyle/>
                    <a:p>
                      <a:pPr algn="just">
                        <a:lnSpc>
                          <a:spcPct val="150000"/>
                        </a:lnSpc>
                        <a:spcAft>
                          <a:spcPts val="0"/>
                        </a:spcAft>
                        <a:tabLst>
                          <a:tab pos="180340" algn="l"/>
                        </a:tabLst>
                      </a:pPr>
                      <a:endParaRPr lang="it-IT" sz="1600" dirty="0">
                        <a:latin typeface="Book Antiqua" pitchFamily="18" charset="0"/>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a:latin typeface="Book Antiqua" pitchFamily="18" charset="0"/>
                          <a:ea typeface="Calibri"/>
                          <a:cs typeface="Times New Roman"/>
                        </a:rPr>
                        <a:t>Capitale Sociale</a:t>
                      </a: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5"/>
                  </a:ext>
                </a:extLst>
              </a:tr>
              <a:tr h="1111556">
                <a:tc>
                  <a:txBody>
                    <a:bodyPr/>
                    <a:lstStyle/>
                    <a:p>
                      <a:pPr algn="just">
                        <a:lnSpc>
                          <a:spcPct val="150000"/>
                        </a:lnSpc>
                        <a:spcAft>
                          <a:spcPts val="0"/>
                        </a:spcAft>
                        <a:tabLst>
                          <a:tab pos="180340" algn="l"/>
                        </a:tabLst>
                      </a:pPr>
                      <a:endParaRPr lang="it-IT" sz="1600" dirty="0">
                        <a:latin typeface="Book Antiqua" pitchFamily="18" charset="0"/>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a:latin typeface="Book Antiqua" pitchFamily="18" charset="0"/>
                          <a:ea typeface="Calibri"/>
                          <a:cs typeface="Times New Roman"/>
                        </a:rPr>
                        <a:t>Altre poste di capitale</a:t>
                      </a:r>
                    </a:p>
                    <a:p>
                      <a:pPr marL="166370" algn="just">
                        <a:lnSpc>
                          <a:spcPct val="150000"/>
                        </a:lnSpc>
                        <a:spcAft>
                          <a:spcPts val="0"/>
                        </a:spcAft>
                        <a:tabLst>
                          <a:tab pos="180340" algn="l"/>
                        </a:tabLst>
                      </a:pPr>
                      <a:r>
                        <a:rPr lang="it-IT" sz="1600" dirty="0" err="1">
                          <a:latin typeface="Book Antiqua" pitchFamily="18" charset="0"/>
                          <a:ea typeface="Calibri"/>
                          <a:cs typeface="Times New Roman"/>
                        </a:rPr>
                        <a:t>…………………………</a:t>
                      </a:r>
                      <a:endParaRPr lang="it-IT" sz="1600" dirty="0">
                        <a:latin typeface="Book Antiqua" pitchFamily="18" charset="0"/>
                        <a:ea typeface="Calibri"/>
                        <a:cs typeface="Times New Roman"/>
                      </a:endParaRPr>
                    </a:p>
                    <a:p>
                      <a:pPr marL="166370" algn="just">
                        <a:lnSpc>
                          <a:spcPct val="150000"/>
                        </a:lnSpc>
                        <a:spcAft>
                          <a:spcPts val="0"/>
                        </a:spcAft>
                        <a:tabLst>
                          <a:tab pos="180340" algn="l"/>
                        </a:tabLst>
                      </a:pPr>
                      <a:r>
                        <a:rPr lang="it-IT" sz="1600" dirty="0" err="1">
                          <a:latin typeface="Book Antiqua" pitchFamily="18" charset="0"/>
                          <a:ea typeface="Calibri"/>
                          <a:cs typeface="Times New Roman"/>
                        </a:rPr>
                        <a:t>…………………………</a:t>
                      </a:r>
                      <a:endParaRPr lang="it-IT" sz="1600" dirty="0">
                        <a:latin typeface="Book Antiqua" pitchFamily="18" charset="0"/>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6"/>
                  </a:ext>
                </a:extLst>
              </a:tr>
            </a:tbl>
          </a:graphicData>
        </a:graphic>
      </p:graphicFrame>
      <p:graphicFrame>
        <p:nvGraphicFramePr>
          <p:cNvPr id="10" name="Tabella 9">
            <a:extLst>
              <a:ext uri="{FF2B5EF4-FFF2-40B4-BE49-F238E27FC236}">
                <a16:creationId xmlns:a16="http://schemas.microsoft.com/office/drawing/2014/main" id="{6FCD8A61-7F6D-E247-9C0D-F06F0E4178D0}"/>
              </a:ext>
            </a:extLst>
          </p:cNvPr>
          <p:cNvGraphicFramePr>
            <a:graphicFrameLocks noGrp="1"/>
          </p:cNvGraphicFramePr>
          <p:nvPr/>
        </p:nvGraphicFramePr>
        <p:xfrm>
          <a:off x="1285875" y="857250"/>
          <a:ext cx="5670550" cy="500063"/>
        </p:xfrm>
        <a:graphic>
          <a:graphicData uri="http://schemas.openxmlformats.org/drawingml/2006/table">
            <a:tbl>
              <a:tblPr/>
              <a:tblGrid>
                <a:gridCol w="5670550">
                  <a:extLst>
                    <a:ext uri="{9D8B030D-6E8A-4147-A177-3AD203B41FA5}">
                      <a16:colId xmlns:a16="http://schemas.microsoft.com/office/drawing/2014/main" val="20000"/>
                    </a:ext>
                  </a:extLst>
                </a:gridCol>
              </a:tblGrid>
              <a:tr h="500063">
                <a:tc>
                  <a:txBody>
                    <a:bodyPr/>
                    <a:lstStyle/>
                    <a:p>
                      <a:pPr algn="ctr">
                        <a:lnSpc>
                          <a:spcPct val="115000"/>
                        </a:lnSpc>
                        <a:spcAft>
                          <a:spcPts val="0"/>
                        </a:spcAft>
                        <a:tabLst>
                          <a:tab pos="180340" algn="l"/>
                        </a:tabLst>
                      </a:pPr>
                      <a:r>
                        <a:rPr lang="it-IT" sz="1600" dirty="0">
                          <a:latin typeface="Book Antiqua"/>
                          <a:ea typeface="Calibri"/>
                          <a:cs typeface="Times New Roman"/>
                        </a:rPr>
                        <a:t>                     Conto del Capitale di FIAT S.p.A</a:t>
                      </a:r>
                      <a:r>
                        <a:rPr lang="it-IT" sz="1400" dirty="0">
                          <a:latin typeface="Book Antiqua"/>
                          <a:ea typeface="Calibri"/>
                          <a:cs typeface="Times New Roman"/>
                        </a:rPr>
                        <a:t>.</a:t>
                      </a:r>
                      <a:endParaRPr lang="it-IT" sz="1100" dirty="0">
                        <a:latin typeface="Calibri"/>
                        <a:ea typeface="Calibri"/>
                        <a:cs typeface="Times New Roman"/>
                      </a:endParaRPr>
                    </a:p>
                  </a:txBody>
                  <a:tcPr marL="68580" marR="68580" marT="0" marB="0">
                    <a:lnL>
                      <a:noFill/>
                    </a:lnL>
                    <a:lnR>
                      <a:noFill/>
                    </a:lnR>
                    <a:lnT>
                      <a:noFill/>
                    </a:lnT>
                    <a:lnB>
                      <a:noFill/>
                    </a:lnB>
                  </a:tcPr>
                </a:tc>
                <a:extLst>
                  <a:ext uri="{0D108BD9-81ED-4DB2-BD59-A6C34878D82A}">
                    <a16:rowId xmlns:a16="http://schemas.microsoft.com/office/drawing/2014/main" val="10000"/>
                  </a:ext>
                </a:extLst>
              </a:tr>
            </a:tbl>
          </a:graphicData>
        </a:graphic>
      </p:graphicFrame>
      <p:graphicFrame>
        <p:nvGraphicFramePr>
          <p:cNvPr id="11" name="Tabella 10">
            <a:extLst>
              <a:ext uri="{FF2B5EF4-FFF2-40B4-BE49-F238E27FC236}">
                <a16:creationId xmlns:a16="http://schemas.microsoft.com/office/drawing/2014/main" id="{9B80E916-95C4-A240-B363-4E15EB05276D}"/>
              </a:ext>
            </a:extLst>
          </p:cNvPr>
          <p:cNvGraphicFramePr>
            <a:graphicFrameLocks noGrp="1"/>
          </p:cNvGraphicFramePr>
          <p:nvPr/>
        </p:nvGraphicFramePr>
        <p:xfrm>
          <a:off x="214313" y="4926013"/>
          <a:ext cx="8929687" cy="2074862"/>
        </p:xfrm>
        <a:graphic>
          <a:graphicData uri="http://schemas.openxmlformats.org/drawingml/2006/table">
            <a:tbl>
              <a:tblPr/>
              <a:tblGrid>
                <a:gridCol w="4464350">
                  <a:extLst>
                    <a:ext uri="{9D8B030D-6E8A-4147-A177-3AD203B41FA5}">
                      <a16:colId xmlns:a16="http://schemas.microsoft.com/office/drawing/2014/main" val="20000"/>
                    </a:ext>
                  </a:extLst>
                </a:gridCol>
                <a:gridCol w="4465337">
                  <a:extLst>
                    <a:ext uri="{9D8B030D-6E8A-4147-A177-3AD203B41FA5}">
                      <a16:colId xmlns:a16="http://schemas.microsoft.com/office/drawing/2014/main" val="20001"/>
                    </a:ext>
                  </a:extLst>
                </a:gridCol>
              </a:tblGrid>
              <a:tr h="245447">
                <a:tc>
                  <a:txBody>
                    <a:bodyPr/>
                    <a:lstStyle/>
                    <a:p>
                      <a:pPr algn="ctr">
                        <a:lnSpc>
                          <a:spcPct val="115000"/>
                        </a:lnSpc>
                        <a:spcAft>
                          <a:spcPts val="0"/>
                        </a:spcAft>
                        <a:tabLst>
                          <a:tab pos="180340" algn="l"/>
                        </a:tabLst>
                      </a:pPr>
                      <a:endParaRPr lang="it-IT" sz="1400" dirty="0">
                        <a:latin typeface="Book Antiqua"/>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ctr">
                        <a:lnSpc>
                          <a:spcPct val="115000"/>
                        </a:lnSpc>
                        <a:spcAft>
                          <a:spcPts val="0"/>
                        </a:spcAft>
                        <a:tabLst>
                          <a:tab pos="180340" algn="l"/>
                        </a:tabLst>
                      </a:pPr>
                      <a:endParaRPr lang="it-IT" sz="1400" dirty="0">
                        <a:latin typeface="Book Antiqua"/>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0"/>
                  </a:ext>
                </a:extLst>
              </a:tr>
              <a:tr h="365883">
                <a:tc>
                  <a:txBody>
                    <a:bodyPr/>
                    <a:lstStyle/>
                    <a:p>
                      <a:pPr algn="just">
                        <a:lnSpc>
                          <a:spcPct val="150000"/>
                        </a:lnSpc>
                        <a:spcAft>
                          <a:spcPts val="0"/>
                        </a:spcAft>
                        <a:tabLst>
                          <a:tab pos="180340" algn="l"/>
                        </a:tabLst>
                      </a:pPr>
                      <a:r>
                        <a:rPr lang="it-IT" sz="1600" dirty="0" err="1">
                          <a:latin typeface="Book Antiqua"/>
                          <a:ea typeface="Calibri"/>
                          <a:cs typeface="Times New Roman"/>
                        </a:rPr>
                        <a:t>Part.ni</a:t>
                      </a:r>
                      <a:r>
                        <a:rPr lang="it-IT" sz="1600" dirty="0">
                          <a:latin typeface="Book Antiqua"/>
                          <a:ea typeface="Calibri"/>
                          <a:cs typeface="Times New Roman"/>
                        </a:rPr>
                        <a:t> in FIAT auto</a:t>
                      </a:r>
                      <a:endParaRPr lang="it-IT" sz="1600" dirty="0">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a:latin typeface="Book Antiqua"/>
                          <a:ea typeface="Calibri"/>
                          <a:cs typeface="Times New Roman"/>
                        </a:rPr>
                        <a:t>Capitale Sociale</a:t>
                      </a:r>
                      <a:endParaRPr lang="it-IT"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1"/>
                  </a:ext>
                </a:extLst>
              </a:tr>
              <a:tr h="365883">
                <a:tc>
                  <a:txBody>
                    <a:bodyPr/>
                    <a:lstStyle/>
                    <a:p>
                      <a:pPr algn="just">
                        <a:lnSpc>
                          <a:spcPct val="150000"/>
                        </a:lnSpc>
                        <a:spcAft>
                          <a:spcPts val="0"/>
                        </a:spcAft>
                        <a:tabLst>
                          <a:tab pos="180340" algn="l"/>
                        </a:tabLst>
                      </a:pPr>
                      <a:r>
                        <a:rPr lang="it-IT" sz="1600" dirty="0" err="1">
                          <a:latin typeface="Book Antiqua"/>
                          <a:ea typeface="Calibri"/>
                          <a:cs typeface="Times New Roman"/>
                        </a:rPr>
                        <a:t>Part.ni</a:t>
                      </a:r>
                      <a:r>
                        <a:rPr lang="it-IT" sz="1600" dirty="0">
                          <a:latin typeface="Book Antiqua"/>
                          <a:ea typeface="Calibri"/>
                          <a:cs typeface="Times New Roman"/>
                        </a:rPr>
                        <a:t> in FIAT Mezzi Pesanti</a:t>
                      </a:r>
                      <a:endParaRPr lang="it-IT" sz="1600" dirty="0">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a:latin typeface="Book Antiqua"/>
                          <a:ea typeface="Calibri"/>
                          <a:cs typeface="Times New Roman"/>
                        </a:rPr>
                        <a:t>Altre poste di capitale</a:t>
                      </a:r>
                      <a:endParaRPr lang="it-IT"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2"/>
                  </a:ext>
                </a:extLst>
              </a:tr>
              <a:tr h="365883">
                <a:tc>
                  <a:txBody>
                    <a:bodyPr/>
                    <a:lstStyle/>
                    <a:p>
                      <a:pPr algn="just">
                        <a:lnSpc>
                          <a:spcPct val="150000"/>
                        </a:lnSpc>
                        <a:spcAft>
                          <a:spcPts val="0"/>
                        </a:spcAft>
                        <a:tabLst>
                          <a:tab pos="180340" algn="l"/>
                        </a:tabLst>
                      </a:pPr>
                      <a:r>
                        <a:rPr lang="it-IT" sz="1600" dirty="0" err="1">
                          <a:latin typeface="Book Antiqua"/>
                          <a:ea typeface="Calibri"/>
                          <a:cs typeface="Times New Roman"/>
                        </a:rPr>
                        <a:t>Part.ni</a:t>
                      </a:r>
                      <a:r>
                        <a:rPr lang="it-IT" sz="1600" dirty="0">
                          <a:latin typeface="Book Antiqua"/>
                          <a:ea typeface="Calibri"/>
                          <a:cs typeface="Times New Roman"/>
                        </a:rPr>
                        <a:t> in FIAT Macchine Agricole</a:t>
                      </a:r>
                      <a:endParaRPr lang="it-IT" sz="1600" dirty="0">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err="1">
                          <a:latin typeface="Book Antiqua"/>
                          <a:ea typeface="Calibri"/>
                          <a:cs typeface="Times New Roman"/>
                        </a:rPr>
                        <a:t>…………………………</a:t>
                      </a:r>
                      <a:endParaRPr lang="it-IT"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3"/>
                  </a:ext>
                </a:extLst>
              </a:tr>
              <a:tr h="365883">
                <a:tc>
                  <a:txBody>
                    <a:bodyPr/>
                    <a:lstStyle/>
                    <a:p>
                      <a:pPr algn="just">
                        <a:lnSpc>
                          <a:spcPct val="150000"/>
                        </a:lnSpc>
                        <a:spcAft>
                          <a:spcPts val="0"/>
                        </a:spcAft>
                        <a:tabLst>
                          <a:tab pos="180340" algn="l"/>
                        </a:tabLst>
                      </a:pPr>
                      <a:r>
                        <a:rPr lang="it-IT" sz="1600" dirty="0" err="1">
                          <a:latin typeface="Book Antiqua"/>
                          <a:ea typeface="Calibri"/>
                          <a:cs typeface="Times New Roman"/>
                        </a:rPr>
                        <a:t>Part.ni</a:t>
                      </a:r>
                      <a:r>
                        <a:rPr lang="it-IT" sz="1600" dirty="0">
                          <a:latin typeface="Book Antiqua"/>
                          <a:ea typeface="Calibri"/>
                          <a:cs typeface="Times New Roman"/>
                        </a:rPr>
                        <a:t> in FIAT Elicotteri</a:t>
                      </a:r>
                      <a:endParaRPr lang="it-IT" sz="1600" dirty="0">
                        <a:latin typeface="Calibri"/>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r>
                        <a:rPr lang="it-IT" sz="1600" dirty="0" err="1">
                          <a:latin typeface="Book Antiqua"/>
                          <a:ea typeface="Calibri"/>
                          <a:cs typeface="Times New Roman"/>
                        </a:rPr>
                        <a:t>…………………………</a:t>
                      </a:r>
                      <a:endParaRPr lang="it-IT"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4"/>
                  </a:ext>
                </a:extLst>
              </a:tr>
              <a:tr h="365883">
                <a:tc>
                  <a:txBody>
                    <a:bodyPr/>
                    <a:lstStyle/>
                    <a:p>
                      <a:pPr algn="just">
                        <a:lnSpc>
                          <a:spcPct val="150000"/>
                        </a:lnSpc>
                        <a:spcAft>
                          <a:spcPts val="0"/>
                        </a:spcAft>
                        <a:tabLst>
                          <a:tab pos="180340" algn="l"/>
                        </a:tabLst>
                      </a:pPr>
                      <a:endParaRPr lang="it-IT" sz="1600" dirty="0">
                        <a:latin typeface="Book Antiqua"/>
                        <a:ea typeface="Calibri"/>
                        <a:cs typeface="Times New Roman"/>
                      </a:endParaRPr>
                    </a:p>
                  </a:txBody>
                  <a:tcPr marL="68580" marR="68580" marT="0" marB="0">
                    <a:lnL>
                      <a:noFill/>
                    </a:lnL>
                    <a:lnR w="12700" cap="flat" cmpd="sng" algn="ctr">
                      <a:solidFill>
                        <a:srgbClr val="000000"/>
                      </a:solidFill>
                      <a:prstDash val="solid"/>
                      <a:round/>
                      <a:headEnd type="none" w="med" len="med"/>
                      <a:tailEnd type="none" w="med" len="med"/>
                    </a:lnR>
                    <a:lnT>
                      <a:noFill/>
                    </a:lnT>
                    <a:lnB>
                      <a:noFill/>
                    </a:lnB>
                  </a:tcPr>
                </a:tc>
                <a:tc>
                  <a:txBody>
                    <a:bodyPr/>
                    <a:lstStyle/>
                    <a:p>
                      <a:pPr marL="166370" algn="just">
                        <a:lnSpc>
                          <a:spcPct val="150000"/>
                        </a:lnSpc>
                        <a:spcAft>
                          <a:spcPts val="0"/>
                        </a:spcAft>
                        <a:tabLst>
                          <a:tab pos="180340" algn="l"/>
                        </a:tabLst>
                      </a:pPr>
                      <a:endParaRPr lang="it-IT" sz="1600" dirty="0">
                        <a:latin typeface="Book Antiqua"/>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0005"/>
                  </a:ext>
                </a:extLst>
              </a:tr>
            </a:tbl>
          </a:graphicData>
        </a:graphic>
      </p:graphicFrame>
      <p:sp>
        <p:nvSpPr>
          <p:cNvPr id="100391" name="Rectangle 2">
            <a:extLst>
              <a:ext uri="{FF2B5EF4-FFF2-40B4-BE49-F238E27FC236}">
                <a16:creationId xmlns:a16="http://schemas.microsoft.com/office/drawing/2014/main" id="{F016C813-F160-D44F-BED7-C60DDCC1126C}"/>
              </a:ext>
            </a:extLst>
          </p:cNvPr>
          <p:cNvSpPr>
            <a:spLocks noChangeArrowheads="1"/>
          </p:cNvSpPr>
          <p:nvPr/>
        </p:nvSpPr>
        <p:spPr bwMode="auto">
          <a:xfrm>
            <a:off x="0" y="19050"/>
            <a:ext cx="9144000"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tabLst>
                <a:tab pos="180975"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180975"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180975"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180975"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180975"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180975" algn="l"/>
              </a:tabLst>
              <a:defRPr sz="2000">
                <a:solidFill>
                  <a:schemeClr val="tx1"/>
                </a:solidFill>
                <a:latin typeface="Calibri" panose="020F0502020204030204" pitchFamily="34" charset="0"/>
              </a:defRPr>
            </a:lvl9pPr>
          </a:lstStyle>
          <a:p>
            <a:pPr algn="ctr" eaLnBrk="1" hangingPunct="1">
              <a:spcBef>
                <a:spcPct val="0"/>
              </a:spcBef>
              <a:buFontTx/>
              <a:buNone/>
            </a:pPr>
            <a:r>
              <a:rPr lang="it-IT" altLang="en-US" sz="1600" b="1">
                <a:latin typeface="Arial" panose="020B0604020202020204" pitchFamily="34" charset="0"/>
                <a:ea typeface="Calibri" panose="020F0502020204030204" pitchFamily="34" charset="0"/>
                <a:cs typeface="Times New Roman" panose="02020603050405020304" pitchFamily="18" charset="0"/>
              </a:rPr>
              <a:t>ASPETTI PATRIMONIALI DELLA SOCIETÀ HOLDING, FIAT S.p.A.</a:t>
            </a:r>
          </a:p>
          <a:p>
            <a:pPr algn="ctr" eaLnBrk="1" hangingPunct="1">
              <a:spcBef>
                <a:spcPct val="0"/>
              </a:spcBef>
              <a:buFontTx/>
              <a:buNone/>
            </a:pPr>
            <a:endParaRPr lang="it-IT" altLang="en-US" sz="1600">
              <a:latin typeface="Arial" panose="020B0604020202020204" pitchFamily="34" charset="0"/>
              <a:ea typeface="Calibri" panose="020F0502020204030204" pitchFamily="34" charset="0"/>
              <a:cs typeface="Times New Roman" panose="02020603050405020304" pitchFamily="18" charset="0"/>
            </a:endParaRPr>
          </a:p>
          <a:p>
            <a:pPr algn="ctr">
              <a:spcBef>
                <a:spcPct val="0"/>
              </a:spcBef>
              <a:buFontTx/>
              <a:buNone/>
            </a:pPr>
            <a:r>
              <a:rPr lang="it-IT" altLang="en-US" sz="1600" b="1" i="1">
                <a:latin typeface="Arial" panose="020B0604020202020204" pitchFamily="34" charset="0"/>
                <a:ea typeface="Calibri" panose="020F0502020204030204" pitchFamily="34" charset="0"/>
                <a:cs typeface="Times New Roman" panose="02020603050405020304" pitchFamily="18" charset="0"/>
              </a:rPr>
              <a:t>ANTE CONFERIMENTO</a:t>
            </a:r>
          </a:p>
          <a:p>
            <a:pPr algn="ctr">
              <a:spcBef>
                <a:spcPct val="0"/>
              </a:spcBef>
              <a:buFontTx/>
              <a:buNone/>
            </a:pPr>
            <a:endParaRPr lang="it-IT" altLang="en-US" sz="1800" b="1" i="1">
              <a:latin typeface="Arial" panose="020B0604020202020204" pitchFamily="34" charset="0"/>
              <a:ea typeface="Calibri" panose="020F0502020204030204" pitchFamily="34" charset="0"/>
              <a:cs typeface="Times New Roman" panose="02020603050405020304" pitchFamily="18" charset="0"/>
            </a:endParaRPr>
          </a:p>
        </p:txBody>
      </p:sp>
      <p:sp>
        <p:nvSpPr>
          <p:cNvPr id="100392" name="Slide Number Placeholder 2">
            <a:extLst>
              <a:ext uri="{FF2B5EF4-FFF2-40B4-BE49-F238E27FC236}">
                <a16:creationId xmlns:a16="http://schemas.microsoft.com/office/drawing/2014/main" id="{ECC54326-4CDC-5048-B414-E23C3501E1E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44A677E-ECB0-8046-A345-D49DE1210147}" type="slidenum">
              <a:rPr lang="it-IT" altLang="en-US" sz="1200" smtClean="0">
                <a:solidFill>
                  <a:srgbClr val="898989"/>
                </a:solidFill>
              </a:rPr>
              <a:pPr>
                <a:spcBef>
                  <a:spcPct val="0"/>
                </a:spcBef>
                <a:buFontTx/>
                <a:buNone/>
              </a:pPr>
              <a:t>79</a:t>
            </a:fld>
            <a:endParaRPr lang="it-IT" altLang="en-US" sz="1200">
              <a:solidFill>
                <a:srgbClr val="898989"/>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CasellaDiTesto 3">
            <a:extLst>
              <a:ext uri="{FF2B5EF4-FFF2-40B4-BE49-F238E27FC236}">
                <a16:creationId xmlns:a16="http://schemas.microsoft.com/office/drawing/2014/main" id="{5C36032B-C849-6143-BC81-4E731645B242}"/>
              </a:ext>
            </a:extLst>
          </p:cNvPr>
          <p:cNvSpPr txBox="1">
            <a:spLocks noChangeArrowheads="1"/>
          </p:cNvSpPr>
          <p:nvPr/>
        </p:nvSpPr>
        <p:spPr bwMode="auto">
          <a:xfrm>
            <a:off x="0" y="2792413"/>
            <a:ext cx="2286000"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Arial" panose="020B0604020202020204" pitchFamily="34" charset="0"/>
              </a:rPr>
              <a:t>Cause della costituzione dei gruppi</a:t>
            </a:r>
          </a:p>
        </p:txBody>
      </p:sp>
      <p:sp>
        <p:nvSpPr>
          <p:cNvPr id="5" name="Parentesi graffa aperta 4">
            <a:extLst>
              <a:ext uri="{FF2B5EF4-FFF2-40B4-BE49-F238E27FC236}">
                <a16:creationId xmlns:a16="http://schemas.microsoft.com/office/drawing/2014/main" id="{F5ECD32D-D53A-B04F-A0BC-5D98CC57F491}"/>
              </a:ext>
            </a:extLst>
          </p:cNvPr>
          <p:cNvSpPr/>
          <p:nvPr/>
        </p:nvSpPr>
        <p:spPr>
          <a:xfrm>
            <a:off x="1714500" y="500063"/>
            <a:ext cx="714375" cy="5786437"/>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p>
        </p:txBody>
      </p:sp>
      <p:sp>
        <p:nvSpPr>
          <p:cNvPr id="102404" name="CasellaDiTesto 5">
            <a:extLst>
              <a:ext uri="{FF2B5EF4-FFF2-40B4-BE49-F238E27FC236}">
                <a16:creationId xmlns:a16="http://schemas.microsoft.com/office/drawing/2014/main" id="{5C4BD3CE-529C-204C-8D7C-0B72DAC497CE}"/>
              </a:ext>
            </a:extLst>
          </p:cNvPr>
          <p:cNvSpPr txBox="1">
            <a:spLocks noChangeArrowheads="1"/>
          </p:cNvSpPr>
          <p:nvPr/>
        </p:nvSpPr>
        <p:spPr bwMode="auto">
          <a:xfrm>
            <a:off x="2428875" y="908050"/>
            <a:ext cx="6391275"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6700" indent="-2667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AutoNum type="arabicPeriod"/>
            </a:pPr>
            <a:r>
              <a:rPr lang="it-IT" altLang="en-US" sz="2000" dirty="0">
                <a:latin typeface="Arial" panose="020B0604020202020204" pitchFamily="34" charset="0"/>
              </a:rPr>
              <a:t>Integrazione tecnica (Es. una società che produce calcestruzzo, acquista o costituisce un’altra società che produce cemento);</a:t>
            </a:r>
          </a:p>
          <a:p>
            <a:pPr eaLnBrk="1" hangingPunct="1">
              <a:spcBef>
                <a:spcPct val="0"/>
              </a:spcBef>
            </a:pPr>
            <a:endParaRPr lang="it-IT" altLang="en-US" sz="2000" dirty="0">
              <a:latin typeface="Arial" panose="020B0604020202020204" pitchFamily="34" charset="0"/>
            </a:endParaRPr>
          </a:p>
          <a:p>
            <a:pPr eaLnBrk="1" hangingPunct="1">
              <a:spcBef>
                <a:spcPct val="0"/>
              </a:spcBef>
              <a:buFont typeface="Arial" panose="020B0604020202020204" pitchFamily="34" charset="0"/>
              <a:buNone/>
            </a:pPr>
            <a:r>
              <a:rPr lang="it-IT" altLang="en-US" sz="2000" dirty="0">
                <a:latin typeface="Arial" panose="020B0604020202020204" pitchFamily="34" charset="0"/>
              </a:rPr>
              <a:t>2.  Separare le aree di attività svolte da una società ponendo tali attività in distinte società con propri amministratori esperti di tali business e quindi:</a:t>
            </a:r>
          </a:p>
          <a:p>
            <a:pPr eaLnBrk="1" hangingPunct="1">
              <a:spcBef>
                <a:spcPct val="0"/>
              </a:spcBef>
              <a:buFontTx/>
              <a:buNone/>
            </a:pPr>
            <a:endParaRPr lang="it-IT" altLang="en-US" sz="2000" dirty="0">
              <a:latin typeface="Arial" panose="020B0604020202020204" pitchFamily="34" charset="0"/>
            </a:endParaRPr>
          </a:p>
          <a:p>
            <a:pPr eaLnBrk="1" hangingPunct="1">
              <a:spcBef>
                <a:spcPct val="0"/>
              </a:spcBef>
              <a:buFont typeface="Arial" panose="020B0604020202020204" pitchFamily="34" charset="0"/>
              <a:buNone/>
            </a:pPr>
            <a:r>
              <a:rPr lang="it-IT" altLang="en-US" sz="2000" dirty="0">
                <a:latin typeface="Arial" panose="020B0604020202020204" pitchFamily="34" charset="0"/>
              </a:rPr>
              <a:t>		2a. Razionalizzare le scelte occorrenti per 	ciascuna area di attività</a:t>
            </a:r>
          </a:p>
          <a:p>
            <a:pPr eaLnBrk="1" hangingPunct="1">
              <a:spcBef>
                <a:spcPct val="0"/>
              </a:spcBef>
              <a:buFontTx/>
              <a:buNone/>
            </a:pPr>
            <a:endParaRPr lang="it-IT" altLang="en-US" sz="2000" dirty="0">
              <a:latin typeface="Arial" panose="020B0604020202020204" pitchFamily="34" charset="0"/>
            </a:endParaRPr>
          </a:p>
          <a:p>
            <a:pPr eaLnBrk="1" hangingPunct="1">
              <a:spcBef>
                <a:spcPct val="0"/>
              </a:spcBef>
              <a:buFont typeface="Arial" panose="020B0604020202020204" pitchFamily="34" charset="0"/>
              <a:buNone/>
            </a:pPr>
            <a:r>
              <a:rPr lang="it-IT" altLang="en-US" sz="2000" dirty="0">
                <a:latin typeface="Arial" panose="020B0604020202020204" pitchFamily="34" charset="0"/>
              </a:rPr>
              <a:t>		2b. Facilitare la formazione del bilancio delle 	aree di attività separate in distinte società</a:t>
            </a:r>
          </a:p>
          <a:p>
            <a:pPr eaLnBrk="1" hangingPunct="1">
              <a:spcBef>
                <a:spcPct val="0"/>
              </a:spcBef>
              <a:buFontTx/>
              <a:buNone/>
            </a:pPr>
            <a:endParaRPr lang="it-IT" altLang="en-US" sz="2000" dirty="0">
              <a:latin typeface="Arial" panose="020B0604020202020204" pitchFamily="34" charset="0"/>
            </a:endParaRPr>
          </a:p>
          <a:p>
            <a:pPr eaLnBrk="1" hangingPunct="1">
              <a:spcBef>
                <a:spcPct val="0"/>
              </a:spcBef>
            </a:pPr>
            <a:r>
              <a:rPr lang="it-IT" altLang="en-US" sz="2000" dirty="0">
                <a:latin typeface="Arial" panose="020B0604020202020204" pitchFamily="34" charset="0"/>
              </a:rPr>
              <a:t>Es. Gruppo Fiat</a:t>
            </a:r>
          </a:p>
        </p:txBody>
      </p:sp>
      <p:sp>
        <p:nvSpPr>
          <p:cNvPr id="102405" name="Slide Number Placeholder 1">
            <a:extLst>
              <a:ext uri="{FF2B5EF4-FFF2-40B4-BE49-F238E27FC236}">
                <a16:creationId xmlns:a16="http://schemas.microsoft.com/office/drawing/2014/main" id="{D6E326E2-1784-A340-AE77-E36F05A7053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B1D54AA-190D-834E-A6B3-8571C48E9250}" type="slidenum">
              <a:rPr lang="it-IT" altLang="en-US" sz="1200" smtClean="0">
                <a:solidFill>
                  <a:srgbClr val="898989"/>
                </a:solidFill>
              </a:rPr>
              <a:pPr>
                <a:spcBef>
                  <a:spcPct val="0"/>
                </a:spcBef>
                <a:buFontTx/>
                <a:buNone/>
              </a:pPr>
              <a:t>80</a:t>
            </a:fld>
            <a:endParaRPr lang="it-IT" altLang="en-US" sz="1200">
              <a:solidFill>
                <a:srgbClr val="898989"/>
              </a:solidFil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7B638BD-F39C-0C44-81B3-A176AADB93B6}"/>
              </a:ext>
            </a:extLst>
          </p:cNvPr>
          <p:cNvSpPr txBox="1">
            <a:spLocks noChangeArrowheads="1"/>
          </p:cNvSpPr>
          <p:nvPr/>
        </p:nvSpPr>
        <p:spPr>
          <a:xfrm>
            <a:off x="285750" y="1509713"/>
            <a:ext cx="8501063" cy="3857625"/>
          </a:xfrm>
          <a:custGeom>
            <a:avLst/>
            <a:gdLst>
              <a:gd name="connsiteX0" fmla="*/ 0 w 8501063"/>
              <a:gd name="connsiteY0" fmla="*/ 0 h 3857625"/>
              <a:gd name="connsiteX1" fmla="*/ 311706 w 8501063"/>
              <a:gd name="connsiteY1" fmla="*/ 0 h 3857625"/>
              <a:gd name="connsiteX2" fmla="*/ 623411 w 8501063"/>
              <a:gd name="connsiteY2" fmla="*/ 0 h 3857625"/>
              <a:gd name="connsiteX3" fmla="*/ 1105138 w 8501063"/>
              <a:gd name="connsiteY3" fmla="*/ 0 h 3857625"/>
              <a:gd name="connsiteX4" fmla="*/ 1501854 w 8501063"/>
              <a:gd name="connsiteY4" fmla="*/ 0 h 3857625"/>
              <a:gd name="connsiteX5" fmla="*/ 2068592 w 8501063"/>
              <a:gd name="connsiteY5" fmla="*/ 0 h 3857625"/>
              <a:gd name="connsiteX6" fmla="*/ 2805351 w 8501063"/>
              <a:gd name="connsiteY6" fmla="*/ 0 h 3857625"/>
              <a:gd name="connsiteX7" fmla="*/ 3287078 w 8501063"/>
              <a:gd name="connsiteY7" fmla="*/ 0 h 3857625"/>
              <a:gd name="connsiteX8" fmla="*/ 3938826 w 8501063"/>
              <a:gd name="connsiteY8" fmla="*/ 0 h 3857625"/>
              <a:gd name="connsiteX9" fmla="*/ 4675585 w 8501063"/>
              <a:gd name="connsiteY9" fmla="*/ 0 h 3857625"/>
              <a:gd name="connsiteX10" fmla="*/ 4987290 w 8501063"/>
              <a:gd name="connsiteY10" fmla="*/ 0 h 3857625"/>
              <a:gd name="connsiteX11" fmla="*/ 5384007 w 8501063"/>
              <a:gd name="connsiteY11" fmla="*/ 0 h 3857625"/>
              <a:gd name="connsiteX12" fmla="*/ 5695712 w 8501063"/>
              <a:gd name="connsiteY12" fmla="*/ 0 h 3857625"/>
              <a:gd name="connsiteX13" fmla="*/ 6432471 w 8501063"/>
              <a:gd name="connsiteY13" fmla="*/ 0 h 3857625"/>
              <a:gd name="connsiteX14" fmla="*/ 6744177 w 8501063"/>
              <a:gd name="connsiteY14" fmla="*/ 0 h 3857625"/>
              <a:gd name="connsiteX15" fmla="*/ 7055882 w 8501063"/>
              <a:gd name="connsiteY15" fmla="*/ 0 h 3857625"/>
              <a:gd name="connsiteX16" fmla="*/ 7367588 w 8501063"/>
              <a:gd name="connsiteY16" fmla="*/ 0 h 3857625"/>
              <a:gd name="connsiteX17" fmla="*/ 7849315 w 8501063"/>
              <a:gd name="connsiteY17" fmla="*/ 0 h 3857625"/>
              <a:gd name="connsiteX18" fmla="*/ 8501063 w 8501063"/>
              <a:gd name="connsiteY18" fmla="*/ 0 h 3857625"/>
              <a:gd name="connsiteX19" fmla="*/ 8501063 w 8501063"/>
              <a:gd name="connsiteY19" fmla="*/ 435361 h 3857625"/>
              <a:gd name="connsiteX20" fmla="*/ 8501063 w 8501063"/>
              <a:gd name="connsiteY20" fmla="*/ 870721 h 3857625"/>
              <a:gd name="connsiteX21" fmla="*/ 8501063 w 8501063"/>
              <a:gd name="connsiteY21" fmla="*/ 1421810 h 3857625"/>
              <a:gd name="connsiteX22" fmla="*/ 8501063 w 8501063"/>
              <a:gd name="connsiteY22" fmla="*/ 1934323 h 3857625"/>
              <a:gd name="connsiteX23" fmla="*/ 8501063 w 8501063"/>
              <a:gd name="connsiteY23" fmla="*/ 2562565 h 3857625"/>
              <a:gd name="connsiteX24" fmla="*/ 8501063 w 8501063"/>
              <a:gd name="connsiteY24" fmla="*/ 3152231 h 3857625"/>
              <a:gd name="connsiteX25" fmla="*/ 8501063 w 8501063"/>
              <a:gd name="connsiteY25" fmla="*/ 3857625 h 3857625"/>
              <a:gd name="connsiteX26" fmla="*/ 7934325 w 8501063"/>
              <a:gd name="connsiteY26" fmla="*/ 3857625 h 3857625"/>
              <a:gd name="connsiteX27" fmla="*/ 7452599 w 8501063"/>
              <a:gd name="connsiteY27" fmla="*/ 3857625 h 3857625"/>
              <a:gd name="connsiteX28" fmla="*/ 6885861 w 8501063"/>
              <a:gd name="connsiteY28" fmla="*/ 3857625 h 3857625"/>
              <a:gd name="connsiteX29" fmla="*/ 6404134 w 8501063"/>
              <a:gd name="connsiteY29" fmla="*/ 3857625 h 3857625"/>
              <a:gd name="connsiteX30" fmla="*/ 5922407 w 8501063"/>
              <a:gd name="connsiteY30" fmla="*/ 3857625 h 3857625"/>
              <a:gd name="connsiteX31" fmla="*/ 5185648 w 8501063"/>
              <a:gd name="connsiteY31" fmla="*/ 3857625 h 3857625"/>
              <a:gd name="connsiteX32" fmla="*/ 4533900 w 8501063"/>
              <a:gd name="connsiteY32" fmla="*/ 3857625 h 3857625"/>
              <a:gd name="connsiteX33" fmla="*/ 4052173 w 8501063"/>
              <a:gd name="connsiteY33" fmla="*/ 3857625 h 3857625"/>
              <a:gd name="connsiteX34" fmla="*/ 3570446 w 8501063"/>
              <a:gd name="connsiteY34" fmla="*/ 3857625 h 3857625"/>
              <a:gd name="connsiteX35" fmla="*/ 3173730 w 8501063"/>
              <a:gd name="connsiteY35" fmla="*/ 3857625 h 3857625"/>
              <a:gd name="connsiteX36" fmla="*/ 2606993 w 8501063"/>
              <a:gd name="connsiteY36" fmla="*/ 3857625 h 3857625"/>
              <a:gd name="connsiteX37" fmla="*/ 2295287 w 8501063"/>
              <a:gd name="connsiteY37" fmla="*/ 3857625 h 3857625"/>
              <a:gd name="connsiteX38" fmla="*/ 1643539 w 8501063"/>
              <a:gd name="connsiteY38" fmla="*/ 3857625 h 3857625"/>
              <a:gd name="connsiteX39" fmla="*/ 1076801 w 8501063"/>
              <a:gd name="connsiteY39" fmla="*/ 3857625 h 3857625"/>
              <a:gd name="connsiteX40" fmla="*/ 765096 w 8501063"/>
              <a:gd name="connsiteY40" fmla="*/ 3857625 h 3857625"/>
              <a:gd name="connsiteX41" fmla="*/ 0 w 8501063"/>
              <a:gd name="connsiteY41" fmla="*/ 3857625 h 3857625"/>
              <a:gd name="connsiteX42" fmla="*/ 0 w 8501063"/>
              <a:gd name="connsiteY42" fmla="*/ 3306536 h 3857625"/>
              <a:gd name="connsiteX43" fmla="*/ 0 w 8501063"/>
              <a:gd name="connsiteY43" fmla="*/ 2871175 h 3857625"/>
              <a:gd name="connsiteX44" fmla="*/ 0 w 8501063"/>
              <a:gd name="connsiteY44" fmla="*/ 2281510 h 3857625"/>
              <a:gd name="connsiteX45" fmla="*/ 0 w 8501063"/>
              <a:gd name="connsiteY45" fmla="*/ 1846149 h 3857625"/>
              <a:gd name="connsiteX46" fmla="*/ 0 w 8501063"/>
              <a:gd name="connsiteY46" fmla="*/ 1372212 h 3857625"/>
              <a:gd name="connsiteX47" fmla="*/ 0 w 8501063"/>
              <a:gd name="connsiteY47" fmla="*/ 859699 h 3857625"/>
              <a:gd name="connsiteX48" fmla="*/ 0 w 8501063"/>
              <a:gd name="connsiteY48" fmla="*/ 0 h 385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8501063" h="3857625" fill="none" extrusionOk="0">
                <a:moveTo>
                  <a:pt x="0" y="0"/>
                </a:moveTo>
                <a:cubicBezTo>
                  <a:pt x="145305" y="-34387"/>
                  <a:pt x="171255" y="32035"/>
                  <a:pt x="311706" y="0"/>
                </a:cubicBezTo>
                <a:cubicBezTo>
                  <a:pt x="452157" y="-32035"/>
                  <a:pt x="514148" y="24069"/>
                  <a:pt x="623411" y="0"/>
                </a:cubicBezTo>
                <a:cubicBezTo>
                  <a:pt x="732674" y="-24069"/>
                  <a:pt x="963004" y="56883"/>
                  <a:pt x="1105138" y="0"/>
                </a:cubicBezTo>
                <a:cubicBezTo>
                  <a:pt x="1247272" y="-56883"/>
                  <a:pt x="1388981" y="10637"/>
                  <a:pt x="1501854" y="0"/>
                </a:cubicBezTo>
                <a:cubicBezTo>
                  <a:pt x="1614727" y="-10637"/>
                  <a:pt x="1812792" y="65547"/>
                  <a:pt x="2068592" y="0"/>
                </a:cubicBezTo>
                <a:cubicBezTo>
                  <a:pt x="2324392" y="-65547"/>
                  <a:pt x="2480703" y="43253"/>
                  <a:pt x="2805351" y="0"/>
                </a:cubicBezTo>
                <a:cubicBezTo>
                  <a:pt x="3129999" y="-43253"/>
                  <a:pt x="3102043" y="3367"/>
                  <a:pt x="3287078" y="0"/>
                </a:cubicBezTo>
                <a:cubicBezTo>
                  <a:pt x="3472113" y="-3367"/>
                  <a:pt x="3716385" y="5838"/>
                  <a:pt x="3938826" y="0"/>
                </a:cubicBezTo>
                <a:cubicBezTo>
                  <a:pt x="4161267" y="-5838"/>
                  <a:pt x="4496420" y="64279"/>
                  <a:pt x="4675585" y="0"/>
                </a:cubicBezTo>
                <a:cubicBezTo>
                  <a:pt x="4854750" y="-64279"/>
                  <a:pt x="4917500" y="22716"/>
                  <a:pt x="4987290" y="0"/>
                </a:cubicBezTo>
                <a:cubicBezTo>
                  <a:pt x="5057081" y="-22716"/>
                  <a:pt x="5207884" y="6985"/>
                  <a:pt x="5384007" y="0"/>
                </a:cubicBezTo>
                <a:cubicBezTo>
                  <a:pt x="5560130" y="-6985"/>
                  <a:pt x="5589698" y="32555"/>
                  <a:pt x="5695712" y="0"/>
                </a:cubicBezTo>
                <a:cubicBezTo>
                  <a:pt x="5801726" y="-32555"/>
                  <a:pt x="6163571" y="3734"/>
                  <a:pt x="6432471" y="0"/>
                </a:cubicBezTo>
                <a:cubicBezTo>
                  <a:pt x="6701371" y="-3734"/>
                  <a:pt x="6603169" y="7931"/>
                  <a:pt x="6744177" y="0"/>
                </a:cubicBezTo>
                <a:cubicBezTo>
                  <a:pt x="6885185" y="-7931"/>
                  <a:pt x="6986682" y="36332"/>
                  <a:pt x="7055882" y="0"/>
                </a:cubicBezTo>
                <a:cubicBezTo>
                  <a:pt x="7125082" y="-36332"/>
                  <a:pt x="7216108" y="36560"/>
                  <a:pt x="7367588" y="0"/>
                </a:cubicBezTo>
                <a:cubicBezTo>
                  <a:pt x="7519068" y="-36560"/>
                  <a:pt x="7609134" y="30127"/>
                  <a:pt x="7849315" y="0"/>
                </a:cubicBezTo>
                <a:cubicBezTo>
                  <a:pt x="8089496" y="-30127"/>
                  <a:pt x="8322853" y="26169"/>
                  <a:pt x="8501063" y="0"/>
                </a:cubicBezTo>
                <a:cubicBezTo>
                  <a:pt x="8529058" y="214354"/>
                  <a:pt x="8474925" y="266322"/>
                  <a:pt x="8501063" y="435361"/>
                </a:cubicBezTo>
                <a:cubicBezTo>
                  <a:pt x="8527201" y="604400"/>
                  <a:pt x="8487651" y="753243"/>
                  <a:pt x="8501063" y="870721"/>
                </a:cubicBezTo>
                <a:cubicBezTo>
                  <a:pt x="8514475" y="988199"/>
                  <a:pt x="8491586" y="1237700"/>
                  <a:pt x="8501063" y="1421810"/>
                </a:cubicBezTo>
                <a:cubicBezTo>
                  <a:pt x="8510540" y="1605920"/>
                  <a:pt x="8494802" y="1823480"/>
                  <a:pt x="8501063" y="1934323"/>
                </a:cubicBezTo>
                <a:cubicBezTo>
                  <a:pt x="8507324" y="2045166"/>
                  <a:pt x="8478204" y="2398956"/>
                  <a:pt x="8501063" y="2562565"/>
                </a:cubicBezTo>
                <a:cubicBezTo>
                  <a:pt x="8523922" y="2726174"/>
                  <a:pt x="8461553" y="3017880"/>
                  <a:pt x="8501063" y="3152231"/>
                </a:cubicBezTo>
                <a:cubicBezTo>
                  <a:pt x="8540573" y="3286582"/>
                  <a:pt x="8420615" y="3689973"/>
                  <a:pt x="8501063" y="3857625"/>
                </a:cubicBezTo>
                <a:cubicBezTo>
                  <a:pt x="8258042" y="3886638"/>
                  <a:pt x="8072263" y="3853212"/>
                  <a:pt x="7934325" y="3857625"/>
                </a:cubicBezTo>
                <a:cubicBezTo>
                  <a:pt x="7796387" y="3862038"/>
                  <a:pt x="7596806" y="3807981"/>
                  <a:pt x="7452599" y="3857625"/>
                </a:cubicBezTo>
                <a:cubicBezTo>
                  <a:pt x="7308392" y="3907269"/>
                  <a:pt x="7064434" y="3790683"/>
                  <a:pt x="6885861" y="3857625"/>
                </a:cubicBezTo>
                <a:cubicBezTo>
                  <a:pt x="6707288" y="3924567"/>
                  <a:pt x="6537509" y="3802420"/>
                  <a:pt x="6404134" y="3857625"/>
                </a:cubicBezTo>
                <a:cubicBezTo>
                  <a:pt x="6270759" y="3912830"/>
                  <a:pt x="6149371" y="3813159"/>
                  <a:pt x="5922407" y="3857625"/>
                </a:cubicBezTo>
                <a:cubicBezTo>
                  <a:pt x="5695443" y="3902091"/>
                  <a:pt x="5379361" y="3843605"/>
                  <a:pt x="5185648" y="3857625"/>
                </a:cubicBezTo>
                <a:cubicBezTo>
                  <a:pt x="4991935" y="3871645"/>
                  <a:pt x="4675334" y="3805310"/>
                  <a:pt x="4533900" y="3857625"/>
                </a:cubicBezTo>
                <a:cubicBezTo>
                  <a:pt x="4392466" y="3909940"/>
                  <a:pt x="4160576" y="3833442"/>
                  <a:pt x="4052173" y="3857625"/>
                </a:cubicBezTo>
                <a:cubicBezTo>
                  <a:pt x="3943770" y="3881808"/>
                  <a:pt x="3722196" y="3830933"/>
                  <a:pt x="3570446" y="3857625"/>
                </a:cubicBezTo>
                <a:cubicBezTo>
                  <a:pt x="3418696" y="3884317"/>
                  <a:pt x="3299419" y="3826726"/>
                  <a:pt x="3173730" y="3857625"/>
                </a:cubicBezTo>
                <a:cubicBezTo>
                  <a:pt x="3048041" y="3888524"/>
                  <a:pt x="2769780" y="3854833"/>
                  <a:pt x="2606993" y="3857625"/>
                </a:cubicBezTo>
                <a:cubicBezTo>
                  <a:pt x="2444206" y="3860417"/>
                  <a:pt x="2403215" y="3834679"/>
                  <a:pt x="2295287" y="3857625"/>
                </a:cubicBezTo>
                <a:cubicBezTo>
                  <a:pt x="2187359" y="3880571"/>
                  <a:pt x="1851833" y="3849207"/>
                  <a:pt x="1643539" y="3857625"/>
                </a:cubicBezTo>
                <a:cubicBezTo>
                  <a:pt x="1435245" y="3866043"/>
                  <a:pt x="1205123" y="3791461"/>
                  <a:pt x="1076801" y="3857625"/>
                </a:cubicBezTo>
                <a:cubicBezTo>
                  <a:pt x="948479" y="3923789"/>
                  <a:pt x="831858" y="3825281"/>
                  <a:pt x="765096" y="3857625"/>
                </a:cubicBezTo>
                <a:cubicBezTo>
                  <a:pt x="698334" y="3889969"/>
                  <a:pt x="271950" y="3773067"/>
                  <a:pt x="0" y="3857625"/>
                </a:cubicBezTo>
                <a:cubicBezTo>
                  <a:pt x="-65634" y="3681657"/>
                  <a:pt x="39862" y="3482162"/>
                  <a:pt x="0" y="3306536"/>
                </a:cubicBezTo>
                <a:cubicBezTo>
                  <a:pt x="-39862" y="3130910"/>
                  <a:pt x="13294" y="3060215"/>
                  <a:pt x="0" y="2871175"/>
                </a:cubicBezTo>
                <a:cubicBezTo>
                  <a:pt x="-13294" y="2682135"/>
                  <a:pt x="29923" y="2457547"/>
                  <a:pt x="0" y="2281510"/>
                </a:cubicBezTo>
                <a:cubicBezTo>
                  <a:pt x="-29923" y="2105474"/>
                  <a:pt x="41936" y="1988507"/>
                  <a:pt x="0" y="1846149"/>
                </a:cubicBezTo>
                <a:cubicBezTo>
                  <a:pt x="-41936" y="1703791"/>
                  <a:pt x="28493" y="1542076"/>
                  <a:pt x="0" y="1372212"/>
                </a:cubicBezTo>
                <a:cubicBezTo>
                  <a:pt x="-28493" y="1202348"/>
                  <a:pt x="26954" y="1087441"/>
                  <a:pt x="0" y="859699"/>
                </a:cubicBezTo>
                <a:cubicBezTo>
                  <a:pt x="-26954" y="631957"/>
                  <a:pt x="28867" y="326157"/>
                  <a:pt x="0" y="0"/>
                </a:cubicBezTo>
                <a:close/>
              </a:path>
              <a:path w="8501063" h="3857625" stroke="0" extrusionOk="0">
                <a:moveTo>
                  <a:pt x="0" y="0"/>
                </a:moveTo>
                <a:cubicBezTo>
                  <a:pt x="180128" y="-20444"/>
                  <a:pt x="338889" y="65233"/>
                  <a:pt x="566738" y="0"/>
                </a:cubicBezTo>
                <a:cubicBezTo>
                  <a:pt x="794587" y="-65233"/>
                  <a:pt x="989907" y="19167"/>
                  <a:pt x="1303496" y="0"/>
                </a:cubicBezTo>
                <a:cubicBezTo>
                  <a:pt x="1617085" y="-19167"/>
                  <a:pt x="1560596" y="28472"/>
                  <a:pt x="1785223" y="0"/>
                </a:cubicBezTo>
                <a:cubicBezTo>
                  <a:pt x="2009850" y="-28472"/>
                  <a:pt x="2084775" y="16342"/>
                  <a:pt x="2266950" y="0"/>
                </a:cubicBezTo>
                <a:cubicBezTo>
                  <a:pt x="2449125" y="-16342"/>
                  <a:pt x="2638898" y="28747"/>
                  <a:pt x="2748677" y="0"/>
                </a:cubicBezTo>
                <a:cubicBezTo>
                  <a:pt x="2858456" y="-28747"/>
                  <a:pt x="3265881" y="78143"/>
                  <a:pt x="3400425" y="0"/>
                </a:cubicBezTo>
                <a:cubicBezTo>
                  <a:pt x="3534969" y="-78143"/>
                  <a:pt x="3793184" y="53896"/>
                  <a:pt x="4052173" y="0"/>
                </a:cubicBezTo>
                <a:cubicBezTo>
                  <a:pt x="4311162" y="-53896"/>
                  <a:pt x="4419431" y="48665"/>
                  <a:pt x="4703922" y="0"/>
                </a:cubicBezTo>
                <a:cubicBezTo>
                  <a:pt x="4988413" y="-48665"/>
                  <a:pt x="5179465" y="9378"/>
                  <a:pt x="5355670" y="0"/>
                </a:cubicBezTo>
                <a:cubicBezTo>
                  <a:pt x="5531875" y="-9378"/>
                  <a:pt x="5805817" y="65801"/>
                  <a:pt x="6007418" y="0"/>
                </a:cubicBezTo>
                <a:cubicBezTo>
                  <a:pt x="6209019" y="-65801"/>
                  <a:pt x="6294281" y="45305"/>
                  <a:pt x="6404134" y="0"/>
                </a:cubicBezTo>
                <a:cubicBezTo>
                  <a:pt x="6513987" y="-45305"/>
                  <a:pt x="6801352" y="39723"/>
                  <a:pt x="7055882" y="0"/>
                </a:cubicBezTo>
                <a:cubicBezTo>
                  <a:pt x="7310412" y="-39723"/>
                  <a:pt x="7286226" y="33950"/>
                  <a:pt x="7452599" y="0"/>
                </a:cubicBezTo>
                <a:cubicBezTo>
                  <a:pt x="7618972" y="-33950"/>
                  <a:pt x="7677221" y="17428"/>
                  <a:pt x="7764304" y="0"/>
                </a:cubicBezTo>
                <a:cubicBezTo>
                  <a:pt x="7851387" y="-17428"/>
                  <a:pt x="8336034" y="20220"/>
                  <a:pt x="8501063" y="0"/>
                </a:cubicBezTo>
                <a:cubicBezTo>
                  <a:pt x="8532222" y="189555"/>
                  <a:pt x="8448978" y="341254"/>
                  <a:pt x="8501063" y="435361"/>
                </a:cubicBezTo>
                <a:cubicBezTo>
                  <a:pt x="8553148" y="529468"/>
                  <a:pt x="8455447" y="736727"/>
                  <a:pt x="8501063" y="986450"/>
                </a:cubicBezTo>
                <a:cubicBezTo>
                  <a:pt x="8546679" y="1236173"/>
                  <a:pt x="8442798" y="1313684"/>
                  <a:pt x="8501063" y="1498963"/>
                </a:cubicBezTo>
                <a:cubicBezTo>
                  <a:pt x="8559328" y="1684242"/>
                  <a:pt x="8457502" y="1898459"/>
                  <a:pt x="8501063" y="2127205"/>
                </a:cubicBezTo>
                <a:cubicBezTo>
                  <a:pt x="8544624" y="2355951"/>
                  <a:pt x="8488252" y="2407607"/>
                  <a:pt x="8501063" y="2639718"/>
                </a:cubicBezTo>
                <a:cubicBezTo>
                  <a:pt x="8513874" y="2871829"/>
                  <a:pt x="8475140" y="3041073"/>
                  <a:pt x="8501063" y="3152231"/>
                </a:cubicBezTo>
                <a:cubicBezTo>
                  <a:pt x="8526986" y="3263389"/>
                  <a:pt x="8472740" y="3663633"/>
                  <a:pt x="8501063" y="3857625"/>
                </a:cubicBezTo>
                <a:cubicBezTo>
                  <a:pt x="8220477" y="3879843"/>
                  <a:pt x="8140162" y="3833939"/>
                  <a:pt x="7934325" y="3857625"/>
                </a:cubicBezTo>
                <a:cubicBezTo>
                  <a:pt x="7728488" y="3881311"/>
                  <a:pt x="7741138" y="3820454"/>
                  <a:pt x="7622620" y="3857625"/>
                </a:cubicBezTo>
                <a:cubicBezTo>
                  <a:pt x="7504103" y="3894796"/>
                  <a:pt x="7115619" y="3824620"/>
                  <a:pt x="6970872" y="3857625"/>
                </a:cubicBezTo>
                <a:cubicBezTo>
                  <a:pt x="6826125" y="3890630"/>
                  <a:pt x="6636028" y="3804903"/>
                  <a:pt x="6404134" y="3857625"/>
                </a:cubicBezTo>
                <a:cubicBezTo>
                  <a:pt x="6172240" y="3910347"/>
                  <a:pt x="6047351" y="3824521"/>
                  <a:pt x="5922407" y="3857625"/>
                </a:cubicBezTo>
                <a:cubicBezTo>
                  <a:pt x="5797463" y="3890729"/>
                  <a:pt x="5539074" y="3804273"/>
                  <a:pt x="5270659" y="3857625"/>
                </a:cubicBezTo>
                <a:cubicBezTo>
                  <a:pt x="5002244" y="3910977"/>
                  <a:pt x="4975721" y="3801939"/>
                  <a:pt x="4788932" y="3857625"/>
                </a:cubicBezTo>
                <a:cubicBezTo>
                  <a:pt x="4602143" y="3913311"/>
                  <a:pt x="4224532" y="3812916"/>
                  <a:pt x="4052173" y="3857625"/>
                </a:cubicBezTo>
                <a:cubicBezTo>
                  <a:pt x="3879814" y="3902334"/>
                  <a:pt x="3681334" y="3791401"/>
                  <a:pt x="3400425" y="3857625"/>
                </a:cubicBezTo>
                <a:cubicBezTo>
                  <a:pt x="3119516" y="3923849"/>
                  <a:pt x="3001054" y="3851716"/>
                  <a:pt x="2663666" y="3857625"/>
                </a:cubicBezTo>
                <a:cubicBezTo>
                  <a:pt x="2326278" y="3863534"/>
                  <a:pt x="2256648" y="3797009"/>
                  <a:pt x="2096929" y="3857625"/>
                </a:cubicBezTo>
                <a:cubicBezTo>
                  <a:pt x="1937210" y="3918241"/>
                  <a:pt x="1868196" y="3852280"/>
                  <a:pt x="1785223" y="3857625"/>
                </a:cubicBezTo>
                <a:cubicBezTo>
                  <a:pt x="1702250" y="3862970"/>
                  <a:pt x="1578595" y="3843057"/>
                  <a:pt x="1473518" y="3857625"/>
                </a:cubicBezTo>
                <a:cubicBezTo>
                  <a:pt x="1368441" y="3872193"/>
                  <a:pt x="1230054" y="3833692"/>
                  <a:pt x="991791" y="3857625"/>
                </a:cubicBezTo>
                <a:cubicBezTo>
                  <a:pt x="753528" y="3881558"/>
                  <a:pt x="746147" y="3852488"/>
                  <a:pt x="680085" y="3857625"/>
                </a:cubicBezTo>
                <a:cubicBezTo>
                  <a:pt x="614023" y="3862762"/>
                  <a:pt x="214533" y="3817374"/>
                  <a:pt x="0" y="3857625"/>
                </a:cubicBezTo>
                <a:cubicBezTo>
                  <a:pt x="-24847" y="3730400"/>
                  <a:pt x="43005" y="3535461"/>
                  <a:pt x="0" y="3383688"/>
                </a:cubicBezTo>
                <a:cubicBezTo>
                  <a:pt x="-43005" y="3231915"/>
                  <a:pt x="51461" y="3041268"/>
                  <a:pt x="0" y="2794023"/>
                </a:cubicBezTo>
                <a:cubicBezTo>
                  <a:pt x="-51461" y="2546779"/>
                  <a:pt x="46180" y="2522483"/>
                  <a:pt x="0" y="2358662"/>
                </a:cubicBezTo>
                <a:cubicBezTo>
                  <a:pt x="-46180" y="2194841"/>
                  <a:pt x="2081" y="2133453"/>
                  <a:pt x="0" y="1923302"/>
                </a:cubicBezTo>
                <a:cubicBezTo>
                  <a:pt x="-2081" y="1713151"/>
                  <a:pt x="14540" y="1590476"/>
                  <a:pt x="0" y="1333636"/>
                </a:cubicBezTo>
                <a:cubicBezTo>
                  <a:pt x="-14540" y="1076796"/>
                  <a:pt x="32259" y="999993"/>
                  <a:pt x="0" y="821123"/>
                </a:cubicBezTo>
                <a:cubicBezTo>
                  <a:pt x="-32259" y="642253"/>
                  <a:pt x="86289" y="268437"/>
                  <a:pt x="0" y="0"/>
                </a:cubicBezTo>
                <a:close/>
              </a:path>
            </a:pathLst>
          </a:custGeom>
          <a:ln w="76200" cmpd="tri">
            <a:solidFill>
              <a:srgbClr val="0070C0"/>
            </a:solidFill>
            <a:extLst>
              <a:ext uri="{C807C97D-BFC1-408E-A445-0C87EB9F89A2}">
                <ask:lineSketchStyleProps xmlns:ask="http://schemas.microsoft.com/office/drawing/2018/sketchyshapes" sd="3153403841">
                  <a:prstGeom prst="rect">
                    <a:avLst/>
                  </a:prstGeom>
                  <ask:type>
                    <ask:lineSketchScribble/>
                  </ask:type>
                </ask:lineSketchStyleProps>
              </a:ext>
            </a:extLst>
          </a:ln>
        </p:spPr>
        <p:txBody>
          <a:bodyPr anchor="ctr">
            <a:normAutofit/>
          </a:bodyPr>
          <a:lstStyle/>
          <a:p>
            <a:pPr algn="ctr">
              <a:defRPr/>
            </a:pPr>
            <a:r>
              <a:rPr lang="it-IT" sz="6600" b="1" i="1">
                <a:effectLst>
                  <a:outerShdw blurRad="38100" dist="38100" dir="2700000" algn="tl">
                    <a:srgbClr val="C0C0C0"/>
                  </a:outerShdw>
                </a:effectLst>
                <a:latin typeface="Book Antiqua" pitchFamily="18" charset="0"/>
              </a:rPr>
              <a:t>Tipi di partecipazioni</a:t>
            </a:r>
          </a:p>
        </p:txBody>
      </p:sp>
      <p:sp>
        <p:nvSpPr>
          <p:cNvPr id="103427" name="Rectangle 5">
            <a:extLst>
              <a:ext uri="{FF2B5EF4-FFF2-40B4-BE49-F238E27FC236}">
                <a16:creationId xmlns:a16="http://schemas.microsoft.com/office/drawing/2014/main" id="{8965567D-2873-1F45-9138-AE7F29E1EF79}"/>
              </a:ext>
            </a:extLst>
          </p:cNvPr>
          <p:cNvSpPr>
            <a:spLocks noChangeArrowheads="1"/>
          </p:cNvSpPr>
          <p:nvPr/>
        </p:nvSpPr>
        <p:spPr bwMode="auto">
          <a:xfrm>
            <a:off x="285750" y="642938"/>
            <a:ext cx="8496300" cy="288925"/>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103428" name="Rectangle 5">
            <a:extLst>
              <a:ext uri="{FF2B5EF4-FFF2-40B4-BE49-F238E27FC236}">
                <a16:creationId xmlns:a16="http://schemas.microsoft.com/office/drawing/2014/main" id="{A82821A1-D554-C447-B582-7B44F9EEB1C9}"/>
              </a:ext>
            </a:extLst>
          </p:cNvPr>
          <p:cNvSpPr>
            <a:spLocks noChangeArrowheads="1"/>
          </p:cNvSpPr>
          <p:nvPr/>
        </p:nvSpPr>
        <p:spPr bwMode="auto">
          <a:xfrm>
            <a:off x="357188" y="6000750"/>
            <a:ext cx="8496300" cy="288925"/>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sp>
        <p:nvSpPr>
          <p:cNvPr id="6" name="Segnaposto numero diapositiva 34">
            <a:extLst>
              <a:ext uri="{FF2B5EF4-FFF2-40B4-BE49-F238E27FC236}">
                <a16:creationId xmlns:a16="http://schemas.microsoft.com/office/drawing/2014/main" id="{DB76D36C-1A58-B042-90EA-3EBCCFAF6110}"/>
              </a:ext>
            </a:extLst>
          </p:cNvPr>
          <p:cNvSpPr txBox="1">
            <a:spLocks/>
          </p:cNvSpPr>
          <p:nvPr/>
        </p:nvSpPr>
        <p:spPr>
          <a:xfrm>
            <a:off x="6705600" y="6508750"/>
            <a:ext cx="2133600" cy="365125"/>
          </a:xfrm>
          <a:prstGeom prst="rect">
            <a:avLst/>
          </a:prstGeom>
        </p:spPr>
        <p:txBody>
          <a:bodyPr anchor="ctr"/>
          <a:lstStyle/>
          <a:p>
            <a:pPr algn="r" fontAlgn="auto">
              <a:spcBef>
                <a:spcPts val="0"/>
              </a:spcBef>
              <a:spcAft>
                <a:spcPts val="0"/>
              </a:spcAft>
              <a:defRPr/>
            </a:pPr>
            <a:endParaRPr lang="it-IT" sz="1200" dirty="0">
              <a:solidFill>
                <a:schemeClr val="tx1">
                  <a:tint val="75000"/>
                </a:schemeClr>
              </a:solidFill>
              <a:latin typeface="+mn-lt"/>
            </a:endParaRPr>
          </a:p>
        </p:txBody>
      </p:sp>
      <p:sp>
        <p:nvSpPr>
          <p:cNvPr id="103430" name="Slide Number Placeholder 1">
            <a:extLst>
              <a:ext uri="{FF2B5EF4-FFF2-40B4-BE49-F238E27FC236}">
                <a16:creationId xmlns:a16="http://schemas.microsoft.com/office/drawing/2014/main" id="{AB9689DB-3AB5-E440-B1D6-3C0ADB9E308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9CFCD3E-DAA9-374B-8F28-BF229B2B63E8}" type="slidenum">
              <a:rPr lang="it-IT" altLang="en-US" sz="1200" smtClean="0">
                <a:solidFill>
                  <a:srgbClr val="898989"/>
                </a:solidFill>
              </a:rPr>
              <a:pPr>
                <a:spcBef>
                  <a:spcPct val="0"/>
                </a:spcBef>
                <a:buFontTx/>
                <a:buNone/>
              </a:pPr>
              <a:t>81</a:t>
            </a:fld>
            <a:endParaRPr lang="it-IT" altLang="en-US" sz="1200">
              <a:solidFill>
                <a:srgbClr val="898989"/>
              </a:solidFil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e 5">
            <a:extLst>
              <a:ext uri="{FF2B5EF4-FFF2-40B4-BE49-F238E27FC236}">
                <a16:creationId xmlns:a16="http://schemas.microsoft.com/office/drawing/2014/main" id="{942D664A-98DC-924F-BFD7-C4F4492B105A}"/>
              </a:ext>
            </a:extLst>
          </p:cNvPr>
          <p:cNvSpPr/>
          <p:nvPr/>
        </p:nvSpPr>
        <p:spPr>
          <a:xfrm>
            <a:off x="3500438" y="3214688"/>
            <a:ext cx="1571625" cy="15001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04451" name="Rettangolo 2">
            <a:extLst>
              <a:ext uri="{FF2B5EF4-FFF2-40B4-BE49-F238E27FC236}">
                <a16:creationId xmlns:a16="http://schemas.microsoft.com/office/drawing/2014/main" id="{BC2BB0AA-7F03-9A48-B431-DB993F2FED90}"/>
              </a:ext>
            </a:extLst>
          </p:cNvPr>
          <p:cNvSpPr>
            <a:spLocks noChangeArrowheads="1"/>
          </p:cNvSpPr>
          <p:nvPr/>
        </p:nvSpPr>
        <p:spPr bwMode="auto">
          <a:xfrm>
            <a:off x="-214313" y="0"/>
            <a:ext cx="9572626"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b="1" u="sng"/>
              <a:t>Struttura di un gruppo con partecipazioni dirette</a:t>
            </a:r>
          </a:p>
        </p:txBody>
      </p:sp>
      <p:sp>
        <p:nvSpPr>
          <p:cNvPr id="104452" name="CasellaDiTesto 26">
            <a:extLst>
              <a:ext uri="{FF2B5EF4-FFF2-40B4-BE49-F238E27FC236}">
                <a16:creationId xmlns:a16="http://schemas.microsoft.com/office/drawing/2014/main" id="{CB9E4A5C-40E6-A743-A389-CCCC1555A468}"/>
              </a:ext>
            </a:extLst>
          </p:cNvPr>
          <p:cNvSpPr txBox="1">
            <a:spLocks noChangeArrowheads="1"/>
          </p:cNvSpPr>
          <p:nvPr/>
        </p:nvSpPr>
        <p:spPr bwMode="auto">
          <a:xfrm>
            <a:off x="4000500" y="3762375"/>
            <a:ext cx="5715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latin typeface="Symbol" pitchFamily="2" charset="2"/>
              </a:rPr>
              <a:t>a</a:t>
            </a:r>
          </a:p>
        </p:txBody>
      </p:sp>
      <p:sp>
        <p:nvSpPr>
          <p:cNvPr id="104453" name="CasellaDiTesto 28">
            <a:extLst>
              <a:ext uri="{FF2B5EF4-FFF2-40B4-BE49-F238E27FC236}">
                <a16:creationId xmlns:a16="http://schemas.microsoft.com/office/drawing/2014/main" id="{A7267F3C-6D6E-3247-B8E4-20E958D52C79}"/>
              </a:ext>
            </a:extLst>
          </p:cNvPr>
          <p:cNvSpPr txBox="1">
            <a:spLocks noChangeArrowheads="1"/>
          </p:cNvSpPr>
          <p:nvPr/>
        </p:nvSpPr>
        <p:spPr bwMode="auto">
          <a:xfrm>
            <a:off x="3929063" y="5643563"/>
            <a:ext cx="642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t>B</a:t>
            </a:r>
          </a:p>
        </p:txBody>
      </p:sp>
      <p:sp>
        <p:nvSpPr>
          <p:cNvPr id="104454" name="CasellaDiTesto 34">
            <a:extLst>
              <a:ext uri="{FF2B5EF4-FFF2-40B4-BE49-F238E27FC236}">
                <a16:creationId xmlns:a16="http://schemas.microsoft.com/office/drawing/2014/main" id="{436D2B31-835C-3B4F-B832-6849895E4C04}"/>
              </a:ext>
            </a:extLst>
          </p:cNvPr>
          <p:cNvSpPr txBox="1">
            <a:spLocks noChangeArrowheads="1"/>
          </p:cNvSpPr>
          <p:nvPr/>
        </p:nvSpPr>
        <p:spPr bwMode="auto">
          <a:xfrm>
            <a:off x="5357813" y="4762500"/>
            <a:ext cx="1071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49%</a:t>
            </a:r>
          </a:p>
        </p:txBody>
      </p:sp>
      <p:sp>
        <p:nvSpPr>
          <p:cNvPr id="104455" name="CasellaDiTesto 36">
            <a:extLst>
              <a:ext uri="{FF2B5EF4-FFF2-40B4-BE49-F238E27FC236}">
                <a16:creationId xmlns:a16="http://schemas.microsoft.com/office/drawing/2014/main" id="{E15B1041-9622-D642-871A-69FB43DA7AE0}"/>
              </a:ext>
            </a:extLst>
          </p:cNvPr>
          <p:cNvSpPr txBox="1">
            <a:spLocks noChangeArrowheads="1"/>
          </p:cNvSpPr>
          <p:nvPr/>
        </p:nvSpPr>
        <p:spPr bwMode="auto">
          <a:xfrm>
            <a:off x="2928938" y="4714875"/>
            <a:ext cx="1000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51%</a:t>
            </a:r>
          </a:p>
        </p:txBody>
      </p:sp>
      <p:sp>
        <p:nvSpPr>
          <p:cNvPr id="104456" name="CasellaDiTesto 19">
            <a:extLst>
              <a:ext uri="{FF2B5EF4-FFF2-40B4-BE49-F238E27FC236}">
                <a16:creationId xmlns:a16="http://schemas.microsoft.com/office/drawing/2014/main" id="{B1D6625B-3A44-AD48-96CF-FB2A9289596F}"/>
              </a:ext>
            </a:extLst>
          </p:cNvPr>
          <p:cNvSpPr txBox="1">
            <a:spLocks noChangeArrowheads="1"/>
          </p:cNvSpPr>
          <p:nvPr/>
        </p:nvSpPr>
        <p:spPr bwMode="auto">
          <a:xfrm>
            <a:off x="357188" y="642938"/>
            <a:ext cx="8358187"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b="1"/>
              <a:t>La soc. A, acquista una partecipazione di controllo                (Es. 51%) nella Soc. B</a:t>
            </a:r>
          </a:p>
        </p:txBody>
      </p:sp>
      <p:sp>
        <p:nvSpPr>
          <p:cNvPr id="21" name="Ovale 20">
            <a:extLst>
              <a:ext uri="{FF2B5EF4-FFF2-40B4-BE49-F238E27FC236}">
                <a16:creationId xmlns:a16="http://schemas.microsoft.com/office/drawing/2014/main" id="{C15FC674-A2CF-0D4B-AD37-BD8EB23D95EA}"/>
              </a:ext>
            </a:extLst>
          </p:cNvPr>
          <p:cNvSpPr/>
          <p:nvPr/>
        </p:nvSpPr>
        <p:spPr>
          <a:xfrm>
            <a:off x="3500438" y="5357813"/>
            <a:ext cx="1571625" cy="15001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04458" name="CasellaDiTesto 21">
            <a:extLst>
              <a:ext uri="{FF2B5EF4-FFF2-40B4-BE49-F238E27FC236}">
                <a16:creationId xmlns:a16="http://schemas.microsoft.com/office/drawing/2014/main" id="{799873F5-7189-8248-8C24-E5B73C3385E5}"/>
              </a:ext>
            </a:extLst>
          </p:cNvPr>
          <p:cNvSpPr txBox="1">
            <a:spLocks noChangeArrowheads="1"/>
          </p:cNvSpPr>
          <p:nvPr/>
        </p:nvSpPr>
        <p:spPr bwMode="auto">
          <a:xfrm>
            <a:off x="4071938" y="5905500"/>
            <a:ext cx="64293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b="1">
                <a:latin typeface="Symbol" pitchFamily="2" charset="2"/>
              </a:rPr>
              <a:t>b</a:t>
            </a:r>
          </a:p>
        </p:txBody>
      </p:sp>
      <p:cxnSp>
        <p:nvCxnSpPr>
          <p:cNvPr id="33" name="Connettore 2 32">
            <a:extLst>
              <a:ext uri="{FF2B5EF4-FFF2-40B4-BE49-F238E27FC236}">
                <a16:creationId xmlns:a16="http://schemas.microsoft.com/office/drawing/2014/main" id="{DD2E63FB-A988-904E-BF80-42CA52E0F655}"/>
              </a:ext>
            </a:extLst>
          </p:cNvPr>
          <p:cNvCxnSpPr/>
          <p:nvPr/>
        </p:nvCxnSpPr>
        <p:spPr>
          <a:xfrm rot="5400000">
            <a:off x="3963988" y="5051425"/>
            <a:ext cx="642938" cy="15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9" name="Connettore 1 38">
            <a:extLst>
              <a:ext uri="{FF2B5EF4-FFF2-40B4-BE49-F238E27FC236}">
                <a16:creationId xmlns:a16="http://schemas.microsoft.com/office/drawing/2014/main" id="{9321DE01-F412-F74C-A0D4-F923EBF54FFC}"/>
              </a:ext>
            </a:extLst>
          </p:cNvPr>
          <p:cNvCxnSpPr>
            <a:stCxn id="21" idx="7"/>
          </p:cNvCxnSpPr>
          <p:nvPr/>
        </p:nvCxnSpPr>
        <p:spPr>
          <a:xfrm rot="5400000" flipH="1" flipV="1">
            <a:off x="4954587" y="5173663"/>
            <a:ext cx="290513" cy="5159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04461" name="Immagine 22">
            <a:extLst>
              <a:ext uri="{FF2B5EF4-FFF2-40B4-BE49-F238E27FC236}">
                <a16:creationId xmlns:a16="http://schemas.microsoft.com/office/drawing/2014/main" id="{EA529B0C-873A-6745-8411-6E83C355EBB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86063" y="1785938"/>
            <a:ext cx="3286125"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62" name="Rettangolo 2">
            <a:extLst>
              <a:ext uri="{FF2B5EF4-FFF2-40B4-BE49-F238E27FC236}">
                <a16:creationId xmlns:a16="http://schemas.microsoft.com/office/drawing/2014/main" id="{A40CF32B-DF29-A540-8BC6-ECCAE71B8181}"/>
              </a:ext>
            </a:extLst>
          </p:cNvPr>
          <p:cNvSpPr>
            <a:spLocks noChangeArrowheads="1"/>
          </p:cNvSpPr>
          <p:nvPr/>
        </p:nvSpPr>
        <p:spPr bwMode="auto">
          <a:xfrm>
            <a:off x="4929188" y="1285875"/>
            <a:ext cx="36528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a:t>Soci della società A</a:t>
            </a:r>
          </a:p>
        </p:txBody>
      </p:sp>
      <p:sp>
        <p:nvSpPr>
          <p:cNvPr id="104463" name="Slide Number Placeholder 2">
            <a:extLst>
              <a:ext uri="{FF2B5EF4-FFF2-40B4-BE49-F238E27FC236}">
                <a16:creationId xmlns:a16="http://schemas.microsoft.com/office/drawing/2014/main" id="{BCC55328-B7FE-EF4D-B9B5-009F9B8DFB6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631EE86-6A34-8041-A1F4-0A565C624E0F}" type="slidenum">
              <a:rPr lang="it-IT" altLang="en-US" sz="1200" smtClean="0">
                <a:solidFill>
                  <a:srgbClr val="898989"/>
                </a:solidFill>
              </a:rPr>
              <a:pPr>
                <a:spcBef>
                  <a:spcPct val="0"/>
                </a:spcBef>
                <a:buFontTx/>
                <a:buNone/>
              </a:pPr>
              <a:t>82</a:t>
            </a:fld>
            <a:endParaRPr lang="it-IT" altLang="en-US" sz="1200">
              <a:solidFill>
                <a:srgbClr val="898989"/>
              </a:solidFil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CasellaDiTesto 2">
            <a:extLst>
              <a:ext uri="{FF2B5EF4-FFF2-40B4-BE49-F238E27FC236}">
                <a16:creationId xmlns:a16="http://schemas.microsoft.com/office/drawing/2014/main" id="{577EBE4D-6DDA-FB4E-B43E-89092E722E0E}"/>
              </a:ext>
            </a:extLst>
          </p:cNvPr>
          <p:cNvSpPr txBox="1">
            <a:spLocks noChangeArrowheads="1"/>
          </p:cNvSpPr>
          <p:nvPr/>
        </p:nvSpPr>
        <p:spPr bwMode="auto">
          <a:xfrm>
            <a:off x="285750" y="214313"/>
            <a:ext cx="86439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b="1"/>
              <a:t>Struttura di gruppo con partecipazioni dirette</a:t>
            </a:r>
          </a:p>
        </p:txBody>
      </p:sp>
      <p:sp>
        <p:nvSpPr>
          <p:cNvPr id="4" name="Ovale 3">
            <a:extLst>
              <a:ext uri="{FF2B5EF4-FFF2-40B4-BE49-F238E27FC236}">
                <a16:creationId xmlns:a16="http://schemas.microsoft.com/office/drawing/2014/main" id="{90AE645B-5EBF-DD4E-83C5-81D8A59156EC}"/>
              </a:ext>
            </a:extLst>
          </p:cNvPr>
          <p:cNvSpPr/>
          <p:nvPr/>
        </p:nvSpPr>
        <p:spPr>
          <a:xfrm>
            <a:off x="3643313" y="1214438"/>
            <a:ext cx="1571625" cy="15001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05476" name="CasellaDiTesto 4">
            <a:extLst>
              <a:ext uri="{FF2B5EF4-FFF2-40B4-BE49-F238E27FC236}">
                <a16:creationId xmlns:a16="http://schemas.microsoft.com/office/drawing/2014/main" id="{B7FE7BA2-F990-F841-8141-97DBFA0F3922}"/>
              </a:ext>
            </a:extLst>
          </p:cNvPr>
          <p:cNvSpPr txBox="1">
            <a:spLocks noChangeArrowheads="1"/>
          </p:cNvSpPr>
          <p:nvPr/>
        </p:nvSpPr>
        <p:spPr bwMode="auto">
          <a:xfrm>
            <a:off x="3929063" y="1714500"/>
            <a:ext cx="1000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t>H</a:t>
            </a:r>
          </a:p>
        </p:txBody>
      </p:sp>
      <p:sp>
        <p:nvSpPr>
          <p:cNvPr id="19" name="Ovale 18">
            <a:extLst>
              <a:ext uri="{FF2B5EF4-FFF2-40B4-BE49-F238E27FC236}">
                <a16:creationId xmlns:a16="http://schemas.microsoft.com/office/drawing/2014/main" id="{54EDDB5A-77D2-1643-90D7-4BB4A42859A1}"/>
              </a:ext>
            </a:extLst>
          </p:cNvPr>
          <p:cNvSpPr/>
          <p:nvPr/>
        </p:nvSpPr>
        <p:spPr>
          <a:xfrm>
            <a:off x="357188" y="5143500"/>
            <a:ext cx="1143000" cy="1143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21" name="Ovale 20">
            <a:extLst>
              <a:ext uri="{FF2B5EF4-FFF2-40B4-BE49-F238E27FC236}">
                <a16:creationId xmlns:a16="http://schemas.microsoft.com/office/drawing/2014/main" id="{9D96F297-15E8-8942-AE7F-E31458A33EB8}"/>
              </a:ext>
            </a:extLst>
          </p:cNvPr>
          <p:cNvSpPr/>
          <p:nvPr/>
        </p:nvSpPr>
        <p:spPr>
          <a:xfrm>
            <a:off x="1714500" y="5214938"/>
            <a:ext cx="1143000" cy="1143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22" name="Ovale 21">
            <a:extLst>
              <a:ext uri="{FF2B5EF4-FFF2-40B4-BE49-F238E27FC236}">
                <a16:creationId xmlns:a16="http://schemas.microsoft.com/office/drawing/2014/main" id="{3E35E2C8-A152-8B47-9E8D-F316DD1598BF}"/>
              </a:ext>
            </a:extLst>
          </p:cNvPr>
          <p:cNvSpPr/>
          <p:nvPr/>
        </p:nvSpPr>
        <p:spPr>
          <a:xfrm>
            <a:off x="3143250" y="5214938"/>
            <a:ext cx="1143000" cy="1143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23" name="Ovale 22">
            <a:extLst>
              <a:ext uri="{FF2B5EF4-FFF2-40B4-BE49-F238E27FC236}">
                <a16:creationId xmlns:a16="http://schemas.microsoft.com/office/drawing/2014/main" id="{D794013D-43E8-A74B-A288-7982EAAA8B26}"/>
              </a:ext>
            </a:extLst>
          </p:cNvPr>
          <p:cNvSpPr/>
          <p:nvPr/>
        </p:nvSpPr>
        <p:spPr>
          <a:xfrm>
            <a:off x="4572000" y="5214938"/>
            <a:ext cx="1143000" cy="1143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24" name="Ovale 23">
            <a:extLst>
              <a:ext uri="{FF2B5EF4-FFF2-40B4-BE49-F238E27FC236}">
                <a16:creationId xmlns:a16="http://schemas.microsoft.com/office/drawing/2014/main" id="{EB2B5B4C-1E3E-A74E-92A5-38EB31898AAE}"/>
              </a:ext>
            </a:extLst>
          </p:cNvPr>
          <p:cNvSpPr/>
          <p:nvPr/>
        </p:nvSpPr>
        <p:spPr>
          <a:xfrm>
            <a:off x="6072188" y="5214938"/>
            <a:ext cx="1143000" cy="1143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25" name="Ovale 24">
            <a:extLst>
              <a:ext uri="{FF2B5EF4-FFF2-40B4-BE49-F238E27FC236}">
                <a16:creationId xmlns:a16="http://schemas.microsoft.com/office/drawing/2014/main" id="{B4223DBA-5659-1B43-9098-D90567222288}"/>
              </a:ext>
            </a:extLst>
          </p:cNvPr>
          <p:cNvSpPr/>
          <p:nvPr/>
        </p:nvSpPr>
        <p:spPr>
          <a:xfrm>
            <a:off x="7358063" y="5143500"/>
            <a:ext cx="1143000" cy="1143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05483" name="CasellaDiTesto 26">
            <a:extLst>
              <a:ext uri="{FF2B5EF4-FFF2-40B4-BE49-F238E27FC236}">
                <a16:creationId xmlns:a16="http://schemas.microsoft.com/office/drawing/2014/main" id="{626426F4-D3A4-BF4D-A22D-50CA0CB1F82F}"/>
              </a:ext>
            </a:extLst>
          </p:cNvPr>
          <p:cNvSpPr txBox="1">
            <a:spLocks noChangeArrowheads="1"/>
          </p:cNvSpPr>
          <p:nvPr/>
        </p:nvSpPr>
        <p:spPr bwMode="auto">
          <a:xfrm>
            <a:off x="500063" y="5429250"/>
            <a:ext cx="642937"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b="1">
                <a:latin typeface="Symbol" pitchFamily="2" charset="2"/>
              </a:rPr>
              <a:t>  </a:t>
            </a:r>
            <a:r>
              <a:rPr lang="it-IT" altLang="en-US" sz="2800">
                <a:latin typeface="Symbol" pitchFamily="2" charset="2"/>
              </a:rPr>
              <a:t>a</a:t>
            </a:r>
          </a:p>
        </p:txBody>
      </p:sp>
      <p:sp>
        <p:nvSpPr>
          <p:cNvPr id="105484" name="CasellaDiTesto 27">
            <a:extLst>
              <a:ext uri="{FF2B5EF4-FFF2-40B4-BE49-F238E27FC236}">
                <a16:creationId xmlns:a16="http://schemas.microsoft.com/office/drawing/2014/main" id="{0268B45D-2780-3841-B530-64095A406CCA}"/>
              </a:ext>
            </a:extLst>
          </p:cNvPr>
          <p:cNvSpPr txBox="1">
            <a:spLocks noChangeArrowheads="1"/>
          </p:cNvSpPr>
          <p:nvPr/>
        </p:nvSpPr>
        <p:spPr bwMode="auto">
          <a:xfrm>
            <a:off x="1857375" y="5500688"/>
            <a:ext cx="8572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b="1">
                <a:latin typeface="Symbol" pitchFamily="2" charset="2"/>
              </a:rPr>
              <a:t>   </a:t>
            </a:r>
            <a:r>
              <a:rPr lang="it-IT" altLang="en-US" sz="2800">
                <a:latin typeface="Symbol" pitchFamily="2" charset="2"/>
              </a:rPr>
              <a:t>b</a:t>
            </a:r>
          </a:p>
        </p:txBody>
      </p:sp>
      <p:sp>
        <p:nvSpPr>
          <p:cNvPr id="105485" name="CasellaDiTesto 28">
            <a:extLst>
              <a:ext uri="{FF2B5EF4-FFF2-40B4-BE49-F238E27FC236}">
                <a16:creationId xmlns:a16="http://schemas.microsoft.com/office/drawing/2014/main" id="{571B4386-ACCE-8E43-B9ED-EECCF1D4A573}"/>
              </a:ext>
            </a:extLst>
          </p:cNvPr>
          <p:cNvSpPr txBox="1">
            <a:spLocks noChangeArrowheads="1"/>
          </p:cNvSpPr>
          <p:nvPr/>
        </p:nvSpPr>
        <p:spPr bwMode="auto">
          <a:xfrm>
            <a:off x="3286125" y="5500688"/>
            <a:ext cx="642938"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latin typeface="Symbol" pitchFamily="2" charset="2"/>
              </a:rPr>
              <a:t>  c</a:t>
            </a:r>
          </a:p>
        </p:txBody>
      </p:sp>
      <p:sp>
        <p:nvSpPr>
          <p:cNvPr id="105486" name="CasellaDiTesto 29">
            <a:extLst>
              <a:ext uri="{FF2B5EF4-FFF2-40B4-BE49-F238E27FC236}">
                <a16:creationId xmlns:a16="http://schemas.microsoft.com/office/drawing/2014/main" id="{532BB645-352F-6841-A7B4-FE2543E223A3}"/>
              </a:ext>
            </a:extLst>
          </p:cNvPr>
          <p:cNvSpPr txBox="1">
            <a:spLocks noChangeArrowheads="1"/>
          </p:cNvSpPr>
          <p:nvPr/>
        </p:nvSpPr>
        <p:spPr bwMode="auto">
          <a:xfrm>
            <a:off x="4929188" y="5500688"/>
            <a:ext cx="4286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latin typeface="Symbol" pitchFamily="2" charset="2"/>
              </a:rPr>
              <a:t>d</a:t>
            </a:r>
          </a:p>
        </p:txBody>
      </p:sp>
      <p:sp>
        <p:nvSpPr>
          <p:cNvPr id="105487" name="CasellaDiTesto 30">
            <a:extLst>
              <a:ext uri="{FF2B5EF4-FFF2-40B4-BE49-F238E27FC236}">
                <a16:creationId xmlns:a16="http://schemas.microsoft.com/office/drawing/2014/main" id="{928578E3-AA71-8640-9427-EF2995D065F6}"/>
              </a:ext>
            </a:extLst>
          </p:cNvPr>
          <p:cNvSpPr txBox="1">
            <a:spLocks noChangeArrowheads="1"/>
          </p:cNvSpPr>
          <p:nvPr/>
        </p:nvSpPr>
        <p:spPr bwMode="auto">
          <a:xfrm>
            <a:off x="6357938" y="5500688"/>
            <a:ext cx="7143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latin typeface="Symbol" pitchFamily="2" charset="2"/>
              </a:rPr>
              <a:t> e</a:t>
            </a:r>
          </a:p>
        </p:txBody>
      </p:sp>
      <p:sp>
        <p:nvSpPr>
          <p:cNvPr id="105488" name="CasellaDiTesto 31">
            <a:extLst>
              <a:ext uri="{FF2B5EF4-FFF2-40B4-BE49-F238E27FC236}">
                <a16:creationId xmlns:a16="http://schemas.microsoft.com/office/drawing/2014/main" id="{21EF5A45-6FC8-0E4E-8354-DFA7D5C4C041}"/>
              </a:ext>
            </a:extLst>
          </p:cNvPr>
          <p:cNvSpPr txBox="1">
            <a:spLocks noChangeArrowheads="1"/>
          </p:cNvSpPr>
          <p:nvPr/>
        </p:nvSpPr>
        <p:spPr bwMode="auto">
          <a:xfrm>
            <a:off x="7715250" y="5429250"/>
            <a:ext cx="6429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latin typeface="Symbol" pitchFamily="2" charset="2"/>
              </a:rPr>
              <a:t>f</a:t>
            </a:r>
          </a:p>
        </p:txBody>
      </p:sp>
      <p:sp>
        <p:nvSpPr>
          <p:cNvPr id="105489" name="CasellaDiTesto 32">
            <a:extLst>
              <a:ext uri="{FF2B5EF4-FFF2-40B4-BE49-F238E27FC236}">
                <a16:creationId xmlns:a16="http://schemas.microsoft.com/office/drawing/2014/main" id="{B6CA711B-9609-4C42-9C92-A2DF39368958}"/>
              </a:ext>
            </a:extLst>
          </p:cNvPr>
          <p:cNvSpPr txBox="1">
            <a:spLocks noChangeArrowheads="1"/>
          </p:cNvSpPr>
          <p:nvPr/>
        </p:nvSpPr>
        <p:spPr bwMode="auto">
          <a:xfrm>
            <a:off x="2143125" y="4000500"/>
            <a:ext cx="16430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  51%</a:t>
            </a:r>
          </a:p>
        </p:txBody>
      </p:sp>
      <p:sp>
        <p:nvSpPr>
          <p:cNvPr id="105490" name="Rettangolo 33">
            <a:extLst>
              <a:ext uri="{FF2B5EF4-FFF2-40B4-BE49-F238E27FC236}">
                <a16:creationId xmlns:a16="http://schemas.microsoft.com/office/drawing/2014/main" id="{9E5B7A29-0A3A-EF4B-A92E-19B1D537E0C5}"/>
              </a:ext>
            </a:extLst>
          </p:cNvPr>
          <p:cNvSpPr>
            <a:spLocks noChangeArrowheads="1"/>
          </p:cNvSpPr>
          <p:nvPr/>
        </p:nvSpPr>
        <p:spPr bwMode="auto">
          <a:xfrm rot="10800000" flipV="1">
            <a:off x="4857750" y="3963988"/>
            <a:ext cx="1000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51%</a:t>
            </a:r>
          </a:p>
        </p:txBody>
      </p:sp>
      <p:sp>
        <p:nvSpPr>
          <p:cNvPr id="105491" name="CasellaDiTesto 36">
            <a:extLst>
              <a:ext uri="{FF2B5EF4-FFF2-40B4-BE49-F238E27FC236}">
                <a16:creationId xmlns:a16="http://schemas.microsoft.com/office/drawing/2014/main" id="{05ED7686-597E-EB4E-85B8-0EEA14E6C6C8}"/>
              </a:ext>
            </a:extLst>
          </p:cNvPr>
          <p:cNvSpPr txBox="1">
            <a:spLocks noChangeArrowheads="1"/>
          </p:cNvSpPr>
          <p:nvPr/>
        </p:nvSpPr>
        <p:spPr bwMode="auto">
          <a:xfrm>
            <a:off x="3143250" y="4000500"/>
            <a:ext cx="12144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 51%</a:t>
            </a:r>
          </a:p>
        </p:txBody>
      </p:sp>
      <p:sp>
        <p:nvSpPr>
          <p:cNvPr id="105492" name="CasellaDiTesto 37">
            <a:extLst>
              <a:ext uri="{FF2B5EF4-FFF2-40B4-BE49-F238E27FC236}">
                <a16:creationId xmlns:a16="http://schemas.microsoft.com/office/drawing/2014/main" id="{3A4577D8-CE9B-4F46-8DA7-C493850E710F}"/>
              </a:ext>
            </a:extLst>
          </p:cNvPr>
          <p:cNvSpPr txBox="1">
            <a:spLocks noChangeArrowheads="1"/>
          </p:cNvSpPr>
          <p:nvPr/>
        </p:nvSpPr>
        <p:spPr bwMode="auto">
          <a:xfrm>
            <a:off x="4000500" y="4000500"/>
            <a:ext cx="10715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 51%</a:t>
            </a:r>
          </a:p>
        </p:txBody>
      </p:sp>
      <p:sp>
        <p:nvSpPr>
          <p:cNvPr id="105493" name="CasellaDiTesto 38">
            <a:extLst>
              <a:ext uri="{FF2B5EF4-FFF2-40B4-BE49-F238E27FC236}">
                <a16:creationId xmlns:a16="http://schemas.microsoft.com/office/drawing/2014/main" id="{326BB23A-FD1A-684A-AA42-ED30D259600B}"/>
              </a:ext>
            </a:extLst>
          </p:cNvPr>
          <p:cNvSpPr txBox="1">
            <a:spLocks noChangeArrowheads="1"/>
          </p:cNvSpPr>
          <p:nvPr/>
        </p:nvSpPr>
        <p:spPr bwMode="auto">
          <a:xfrm>
            <a:off x="5786438" y="4000500"/>
            <a:ext cx="1071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51%</a:t>
            </a:r>
          </a:p>
        </p:txBody>
      </p:sp>
      <p:cxnSp>
        <p:nvCxnSpPr>
          <p:cNvPr id="44" name="Connettore 1 43">
            <a:extLst>
              <a:ext uri="{FF2B5EF4-FFF2-40B4-BE49-F238E27FC236}">
                <a16:creationId xmlns:a16="http://schemas.microsoft.com/office/drawing/2014/main" id="{FCA48117-1DAB-464F-9D4C-B2A2EFA88AB3}"/>
              </a:ext>
            </a:extLst>
          </p:cNvPr>
          <p:cNvCxnSpPr>
            <a:stCxn id="19" idx="7"/>
          </p:cNvCxnSpPr>
          <p:nvPr/>
        </p:nvCxnSpPr>
        <p:spPr>
          <a:xfrm rot="5400000" flipH="1" flipV="1">
            <a:off x="1333500" y="5143500"/>
            <a:ext cx="166688" cy="1666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Connettore 1 45">
            <a:extLst>
              <a:ext uri="{FF2B5EF4-FFF2-40B4-BE49-F238E27FC236}">
                <a16:creationId xmlns:a16="http://schemas.microsoft.com/office/drawing/2014/main" id="{72881465-26DC-7F46-A7DF-9F8CFFE6AFE6}"/>
              </a:ext>
            </a:extLst>
          </p:cNvPr>
          <p:cNvCxnSpPr>
            <a:stCxn id="21" idx="7"/>
          </p:cNvCxnSpPr>
          <p:nvPr/>
        </p:nvCxnSpPr>
        <p:spPr>
          <a:xfrm rot="5400000" flipH="1" flipV="1">
            <a:off x="2690813" y="5214938"/>
            <a:ext cx="166687" cy="1666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Connettore 1 46">
            <a:extLst>
              <a:ext uri="{FF2B5EF4-FFF2-40B4-BE49-F238E27FC236}">
                <a16:creationId xmlns:a16="http://schemas.microsoft.com/office/drawing/2014/main" id="{890AFBDC-4257-1F46-8C6E-281068237F02}"/>
              </a:ext>
            </a:extLst>
          </p:cNvPr>
          <p:cNvCxnSpPr/>
          <p:nvPr/>
        </p:nvCxnSpPr>
        <p:spPr>
          <a:xfrm rot="5400000" flipH="1" flipV="1">
            <a:off x="4000500" y="5143500"/>
            <a:ext cx="166688" cy="1666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Connettore 1 47">
            <a:extLst>
              <a:ext uri="{FF2B5EF4-FFF2-40B4-BE49-F238E27FC236}">
                <a16:creationId xmlns:a16="http://schemas.microsoft.com/office/drawing/2014/main" id="{CA416197-99E4-E742-BD9B-BE39D0344136}"/>
              </a:ext>
            </a:extLst>
          </p:cNvPr>
          <p:cNvCxnSpPr/>
          <p:nvPr/>
        </p:nvCxnSpPr>
        <p:spPr>
          <a:xfrm rot="5400000" flipH="1" flipV="1">
            <a:off x="5429250" y="5143500"/>
            <a:ext cx="166688" cy="1666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Connettore 1 48">
            <a:extLst>
              <a:ext uri="{FF2B5EF4-FFF2-40B4-BE49-F238E27FC236}">
                <a16:creationId xmlns:a16="http://schemas.microsoft.com/office/drawing/2014/main" id="{B8523EB7-DC1B-4B43-B797-E0BBAC09AECF}"/>
              </a:ext>
            </a:extLst>
          </p:cNvPr>
          <p:cNvCxnSpPr/>
          <p:nvPr/>
        </p:nvCxnSpPr>
        <p:spPr>
          <a:xfrm rot="5400000" flipH="1" flipV="1">
            <a:off x="7000875" y="5143500"/>
            <a:ext cx="166688" cy="1666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Connettore 1 49">
            <a:extLst>
              <a:ext uri="{FF2B5EF4-FFF2-40B4-BE49-F238E27FC236}">
                <a16:creationId xmlns:a16="http://schemas.microsoft.com/office/drawing/2014/main" id="{DE09EDD2-F958-094B-AB5D-47C0CED39C3D}"/>
              </a:ext>
            </a:extLst>
          </p:cNvPr>
          <p:cNvCxnSpPr/>
          <p:nvPr/>
        </p:nvCxnSpPr>
        <p:spPr>
          <a:xfrm rot="5400000" flipH="1" flipV="1">
            <a:off x="8286750" y="5143500"/>
            <a:ext cx="166688" cy="1666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5500" name="CasellaDiTesto 50">
            <a:extLst>
              <a:ext uri="{FF2B5EF4-FFF2-40B4-BE49-F238E27FC236}">
                <a16:creationId xmlns:a16="http://schemas.microsoft.com/office/drawing/2014/main" id="{71FCACC4-B3C5-C641-89DB-B8829F88136A}"/>
              </a:ext>
            </a:extLst>
          </p:cNvPr>
          <p:cNvSpPr txBox="1">
            <a:spLocks noChangeArrowheads="1"/>
          </p:cNvSpPr>
          <p:nvPr/>
        </p:nvSpPr>
        <p:spPr bwMode="auto">
          <a:xfrm>
            <a:off x="1357313" y="4572000"/>
            <a:ext cx="1000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49%</a:t>
            </a:r>
          </a:p>
        </p:txBody>
      </p:sp>
      <p:sp>
        <p:nvSpPr>
          <p:cNvPr id="105501" name="CasellaDiTesto 52">
            <a:extLst>
              <a:ext uri="{FF2B5EF4-FFF2-40B4-BE49-F238E27FC236}">
                <a16:creationId xmlns:a16="http://schemas.microsoft.com/office/drawing/2014/main" id="{1B128035-3BBA-2E44-B699-0945600F2B8C}"/>
              </a:ext>
            </a:extLst>
          </p:cNvPr>
          <p:cNvSpPr txBox="1">
            <a:spLocks noChangeArrowheads="1"/>
          </p:cNvSpPr>
          <p:nvPr/>
        </p:nvSpPr>
        <p:spPr bwMode="auto">
          <a:xfrm>
            <a:off x="2714625" y="4643438"/>
            <a:ext cx="15001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49%</a:t>
            </a:r>
          </a:p>
        </p:txBody>
      </p:sp>
      <p:sp>
        <p:nvSpPr>
          <p:cNvPr id="105502" name="CasellaDiTesto 54">
            <a:extLst>
              <a:ext uri="{FF2B5EF4-FFF2-40B4-BE49-F238E27FC236}">
                <a16:creationId xmlns:a16="http://schemas.microsoft.com/office/drawing/2014/main" id="{A6BF3AAA-6A85-CD43-A877-8647CB2C1EB3}"/>
              </a:ext>
            </a:extLst>
          </p:cNvPr>
          <p:cNvSpPr txBox="1">
            <a:spLocks noChangeArrowheads="1"/>
          </p:cNvSpPr>
          <p:nvPr/>
        </p:nvSpPr>
        <p:spPr bwMode="auto">
          <a:xfrm>
            <a:off x="4000500" y="4643438"/>
            <a:ext cx="10715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49%</a:t>
            </a:r>
          </a:p>
        </p:txBody>
      </p:sp>
      <p:sp>
        <p:nvSpPr>
          <p:cNvPr id="105503" name="CasellaDiTesto 56">
            <a:extLst>
              <a:ext uri="{FF2B5EF4-FFF2-40B4-BE49-F238E27FC236}">
                <a16:creationId xmlns:a16="http://schemas.microsoft.com/office/drawing/2014/main" id="{A9B5CD84-5A46-6847-A705-2877391F4805}"/>
              </a:ext>
            </a:extLst>
          </p:cNvPr>
          <p:cNvSpPr txBox="1">
            <a:spLocks noChangeArrowheads="1"/>
          </p:cNvSpPr>
          <p:nvPr/>
        </p:nvSpPr>
        <p:spPr bwMode="auto">
          <a:xfrm>
            <a:off x="5429250" y="4643438"/>
            <a:ext cx="9286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49%</a:t>
            </a:r>
          </a:p>
        </p:txBody>
      </p:sp>
      <p:sp>
        <p:nvSpPr>
          <p:cNvPr id="105504" name="CasellaDiTesto 57">
            <a:extLst>
              <a:ext uri="{FF2B5EF4-FFF2-40B4-BE49-F238E27FC236}">
                <a16:creationId xmlns:a16="http://schemas.microsoft.com/office/drawing/2014/main" id="{9AE69277-975E-2540-9BFD-5DE163813949}"/>
              </a:ext>
            </a:extLst>
          </p:cNvPr>
          <p:cNvSpPr txBox="1">
            <a:spLocks noChangeArrowheads="1"/>
          </p:cNvSpPr>
          <p:nvPr/>
        </p:nvSpPr>
        <p:spPr bwMode="auto">
          <a:xfrm>
            <a:off x="6929438" y="4643438"/>
            <a:ext cx="1143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49%</a:t>
            </a:r>
          </a:p>
        </p:txBody>
      </p:sp>
      <p:sp>
        <p:nvSpPr>
          <p:cNvPr id="105505" name="CasellaDiTesto 58">
            <a:extLst>
              <a:ext uri="{FF2B5EF4-FFF2-40B4-BE49-F238E27FC236}">
                <a16:creationId xmlns:a16="http://schemas.microsoft.com/office/drawing/2014/main" id="{6966C3B7-8EA1-0D45-85B9-125C8F323D19}"/>
              </a:ext>
            </a:extLst>
          </p:cNvPr>
          <p:cNvSpPr txBox="1">
            <a:spLocks noChangeArrowheads="1"/>
          </p:cNvSpPr>
          <p:nvPr/>
        </p:nvSpPr>
        <p:spPr bwMode="auto">
          <a:xfrm>
            <a:off x="8358188" y="4643438"/>
            <a:ext cx="1000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49%</a:t>
            </a:r>
          </a:p>
        </p:txBody>
      </p:sp>
      <p:cxnSp>
        <p:nvCxnSpPr>
          <p:cNvPr id="52" name="Connettore 2 51">
            <a:extLst>
              <a:ext uri="{FF2B5EF4-FFF2-40B4-BE49-F238E27FC236}">
                <a16:creationId xmlns:a16="http://schemas.microsoft.com/office/drawing/2014/main" id="{21F30215-B890-E349-8C8C-937321BA2952}"/>
              </a:ext>
            </a:extLst>
          </p:cNvPr>
          <p:cNvCxnSpPr>
            <a:stCxn id="4" idx="4"/>
          </p:cNvCxnSpPr>
          <p:nvPr/>
        </p:nvCxnSpPr>
        <p:spPr>
          <a:xfrm rot="5400000">
            <a:off x="1428750" y="2157413"/>
            <a:ext cx="2357438" cy="364331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0" name="Connettore 2 59">
            <a:extLst>
              <a:ext uri="{FF2B5EF4-FFF2-40B4-BE49-F238E27FC236}">
                <a16:creationId xmlns:a16="http://schemas.microsoft.com/office/drawing/2014/main" id="{4F9208F0-6950-3749-A2FA-9D44FDE171E3}"/>
              </a:ext>
            </a:extLst>
          </p:cNvPr>
          <p:cNvCxnSpPr/>
          <p:nvPr/>
        </p:nvCxnSpPr>
        <p:spPr>
          <a:xfrm rot="5400000">
            <a:off x="2214563" y="2928938"/>
            <a:ext cx="2357437" cy="20716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2" name="Connettore 2 61">
            <a:extLst>
              <a:ext uri="{FF2B5EF4-FFF2-40B4-BE49-F238E27FC236}">
                <a16:creationId xmlns:a16="http://schemas.microsoft.com/office/drawing/2014/main" id="{3D1D9709-6889-6F41-B820-79151105EAA4}"/>
              </a:ext>
            </a:extLst>
          </p:cNvPr>
          <p:cNvCxnSpPr/>
          <p:nvPr/>
        </p:nvCxnSpPr>
        <p:spPr>
          <a:xfrm rot="5400000">
            <a:off x="2893219" y="3607594"/>
            <a:ext cx="2357437" cy="7143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5" name="Connettore 2 64">
            <a:extLst>
              <a:ext uri="{FF2B5EF4-FFF2-40B4-BE49-F238E27FC236}">
                <a16:creationId xmlns:a16="http://schemas.microsoft.com/office/drawing/2014/main" id="{D7CDB655-A32B-C343-BE2C-E1755370B827}"/>
              </a:ext>
            </a:extLst>
          </p:cNvPr>
          <p:cNvCxnSpPr/>
          <p:nvPr/>
        </p:nvCxnSpPr>
        <p:spPr>
          <a:xfrm rot="16200000" flipH="1">
            <a:off x="3607594" y="3607594"/>
            <a:ext cx="2357437" cy="7143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7" name="Connettore 2 66">
            <a:extLst>
              <a:ext uri="{FF2B5EF4-FFF2-40B4-BE49-F238E27FC236}">
                <a16:creationId xmlns:a16="http://schemas.microsoft.com/office/drawing/2014/main" id="{4DF388C5-7F75-4A44-A9C3-BEADC62B1964}"/>
              </a:ext>
            </a:extLst>
          </p:cNvPr>
          <p:cNvCxnSpPr/>
          <p:nvPr/>
        </p:nvCxnSpPr>
        <p:spPr>
          <a:xfrm rot="16200000" flipH="1">
            <a:off x="4321969" y="2893219"/>
            <a:ext cx="2357437" cy="214312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9" name="Connettore 2 68">
            <a:extLst>
              <a:ext uri="{FF2B5EF4-FFF2-40B4-BE49-F238E27FC236}">
                <a16:creationId xmlns:a16="http://schemas.microsoft.com/office/drawing/2014/main" id="{BC74B388-76E3-2C42-9498-3E76A6AF15A0}"/>
              </a:ext>
            </a:extLst>
          </p:cNvPr>
          <p:cNvCxnSpPr/>
          <p:nvPr/>
        </p:nvCxnSpPr>
        <p:spPr>
          <a:xfrm rot="16200000" flipH="1">
            <a:off x="5107781" y="2107407"/>
            <a:ext cx="2357437" cy="371475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5512" name="CasellaDiTesto 70">
            <a:extLst>
              <a:ext uri="{FF2B5EF4-FFF2-40B4-BE49-F238E27FC236}">
                <a16:creationId xmlns:a16="http://schemas.microsoft.com/office/drawing/2014/main" id="{5C2ED2AE-405D-6D42-9C15-D9A4B8C8707C}"/>
              </a:ext>
            </a:extLst>
          </p:cNvPr>
          <p:cNvSpPr txBox="1">
            <a:spLocks noChangeArrowheads="1"/>
          </p:cNvSpPr>
          <p:nvPr/>
        </p:nvSpPr>
        <p:spPr bwMode="auto">
          <a:xfrm>
            <a:off x="1143000" y="4000500"/>
            <a:ext cx="10715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51%</a:t>
            </a:r>
          </a:p>
        </p:txBody>
      </p:sp>
      <p:pic>
        <p:nvPicPr>
          <p:cNvPr id="105513" name="Immagine 41">
            <a:extLst>
              <a:ext uri="{FF2B5EF4-FFF2-40B4-BE49-F238E27FC236}">
                <a16:creationId xmlns:a16="http://schemas.microsoft.com/office/drawing/2014/main" id="{0D1463EF-9AB0-7F4E-9577-ED9E4A2E5F5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14938" y="857250"/>
            <a:ext cx="3286125"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514" name="CasellaDiTesto 4">
            <a:extLst>
              <a:ext uri="{FF2B5EF4-FFF2-40B4-BE49-F238E27FC236}">
                <a16:creationId xmlns:a16="http://schemas.microsoft.com/office/drawing/2014/main" id="{5EC62A48-342C-3A42-8B0C-CAAB02A5F359}"/>
              </a:ext>
            </a:extLst>
          </p:cNvPr>
          <p:cNvSpPr txBox="1">
            <a:spLocks noChangeArrowheads="1"/>
          </p:cNvSpPr>
          <p:nvPr/>
        </p:nvSpPr>
        <p:spPr bwMode="auto">
          <a:xfrm>
            <a:off x="5214938" y="2286000"/>
            <a:ext cx="3429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t>Soci della società H</a:t>
            </a:r>
          </a:p>
        </p:txBody>
      </p:sp>
      <p:sp>
        <p:nvSpPr>
          <p:cNvPr id="105515" name="Slide Number Placeholder 1">
            <a:extLst>
              <a:ext uri="{FF2B5EF4-FFF2-40B4-BE49-F238E27FC236}">
                <a16:creationId xmlns:a16="http://schemas.microsoft.com/office/drawing/2014/main" id="{02E967E3-1723-944E-91E3-E4795B074E1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E3155CD-CA8A-984A-BA94-A8854DA2CE42}" type="slidenum">
              <a:rPr lang="it-IT" altLang="en-US" sz="1200" smtClean="0">
                <a:solidFill>
                  <a:srgbClr val="898989"/>
                </a:solidFill>
              </a:rPr>
              <a:pPr>
                <a:spcBef>
                  <a:spcPct val="0"/>
                </a:spcBef>
                <a:buFontTx/>
                <a:buNone/>
              </a:pPr>
              <a:t>83</a:t>
            </a:fld>
            <a:endParaRPr lang="it-IT" altLang="en-US" sz="1200">
              <a:solidFill>
                <a:srgbClr val="898989"/>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ttangolo 2">
            <a:extLst>
              <a:ext uri="{FF2B5EF4-FFF2-40B4-BE49-F238E27FC236}">
                <a16:creationId xmlns:a16="http://schemas.microsoft.com/office/drawing/2014/main" id="{55449B09-E401-C04F-8498-7615B1ED7CD1}"/>
              </a:ext>
            </a:extLst>
          </p:cNvPr>
          <p:cNvSpPr>
            <a:spLocks noChangeArrowheads="1"/>
          </p:cNvSpPr>
          <p:nvPr/>
        </p:nvSpPr>
        <p:spPr bwMode="auto">
          <a:xfrm>
            <a:off x="-214313" y="0"/>
            <a:ext cx="9572626"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t>Struttura di gruppo con partecipazioni dirette e indirette</a:t>
            </a:r>
          </a:p>
        </p:txBody>
      </p:sp>
      <p:sp>
        <p:nvSpPr>
          <p:cNvPr id="5" name="Ovale 4">
            <a:extLst>
              <a:ext uri="{FF2B5EF4-FFF2-40B4-BE49-F238E27FC236}">
                <a16:creationId xmlns:a16="http://schemas.microsoft.com/office/drawing/2014/main" id="{91ED3F34-71B0-2C4F-9A2B-BBCF7CD742B3}"/>
              </a:ext>
            </a:extLst>
          </p:cNvPr>
          <p:cNvSpPr/>
          <p:nvPr/>
        </p:nvSpPr>
        <p:spPr>
          <a:xfrm>
            <a:off x="3643313" y="3071813"/>
            <a:ext cx="1357312" cy="135731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6" name="Ovale 5">
            <a:extLst>
              <a:ext uri="{FF2B5EF4-FFF2-40B4-BE49-F238E27FC236}">
                <a16:creationId xmlns:a16="http://schemas.microsoft.com/office/drawing/2014/main" id="{2D57D093-AC2B-5E44-BF6E-70D32FE5F83C}"/>
              </a:ext>
            </a:extLst>
          </p:cNvPr>
          <p:cNvSpPr/>
          <p:nvPr/>
        </p:nvSpPr>
        <p:spPr>
          <a:xfrm>
            <a:off x="3643313" y="785813"/>
            <a:ext cx="1357312" cy="135731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7" name="Ovale 6">
            <a:extLst>
              <a:ext uri="{FF2B5EF4-FFF2-40B4-BE49-F238E27FC236}">
                <a16:creationId xmlns:a16="http://schemas.microsoft.com/office/drawing/2014/main" id="{D98A06D3-D021-AC44-90FC-0DA63E27D6DB}"/>
              </a:ext>
            </a:extLst>
          </p:cNvPr>
          <p:cNvSpPr/>
          <p:nvPr/>
        </p:nvSpPr>
        <p:spPr>
          <a:xfrm>
            <a:off x="3643313" y="5357813"/>
            <a:ext cx="1357312" cy="1357312"/>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cxnSp>
        <p:nvCxnSpPr>
          <p:cNvPr id="25" name="Connettore 2 24">
            <a:extLst>
              <a:ext uri="{FF2B5EF4-FFF2-40B4-BE49-F238E27FC236}">
                <a16:creationId xmlns:a16="http://schemas.microsoft.com/office/drawing/2014/main" id="{29A2143C-3B6C-C045-BABA-1F6230403C87}"/>
              </a:ext>
            </a:extLst>
          </p:cNvPr>
          <p:cNvCxnSpPr/>
          <p:nvPr/>
        </p:nvCxnSpPr>
        <p:spPr>
          <a:xfrm rot="5400000">
            <a:off x="3858419" y="2570956"/>
            <a:ext cx="85725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Connettore 2 25">
            <a:extLst>
              <a:ext uri="{FF2B5EF4-FFF2-40B4-BE49-F238E27FC236}">
                <a16:creationId xmlns:a16="http://schemas.microsoft.com/office/drawing/2014/main" id="{ACB602DF-CEBF-414C-97C3-BA5A5D6FA3CE}"/>
              </a:ext>
            </a:extLst>
          </p:cNvPr>
          <p:cNvCxnSpPr/>
          <p:nvPr/>
        </p:nvCxnSpPr>
        <p:spPr>
          <a:xfrm rot="5400000">
            <a:off x="3858419" y="4856956"/>
            <a:ext cx="857250" cy="1588"/>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6504" name="CasellaDiTesto 26">
            <a:extLst>
              <a:ext uri="{FF2B5EF4-FFF2-40B4-BE49-F238E27FC236}">
                <a16:creationId xmlns:a16="http://schemas.microsoft.com/office/drawing/2014/main" id="{4D526CBF-8C85-5243-A20B-2AB8F6DF9075}"/>
              </a:ext>
            </a:extLst>
          </p:cNvPr>
          <p:cNvSpPr txBox="1">
            <a:spLocks noChangeArrowheads="1"/>
          </p:cNvSpPr>
          <p:nvPr/>
        </p:nvSpPr>
        <p:spPr bwMode="auto">
          <a:xfrm>
            <a:off x="4000500" y="1214438"/>
            <a:ext cx="571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t>H</a:t>
            </a:r>
          </a:p>
        </p:txBody>
      </p:sp>
      <p:sp>
        <p:nvSpPr>
          <p:cNvPr id="106505" name="CasellaDiTesto 28">
            <a:extLst>
              <a:ext uri="{FF2B5EF4-FFF2-40B4-BE49-F238E27FC236}">
                <a16:creationId xmlns:a16="http://schemas.microsoft.com/office/drawing/2014/main" id="{32F15971-D9D4-4245-9660-E37F4AB07913}"/>
              </a:ext>
            </a:extLst>
          </p:cNvPr>
          <p:cNvSpPr txBox="1">
            <a:spLocks noChangeArrowheads="1"/>
          </p:cNvSpPr>
          <p:nvPr/>
        </p:nvSpPr>
        <p:spPr bwMode="auto">
          <a:xfrm>
            <a:off x="4000500" y="3429000"/>
            <a:ext cx="642938"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latin typeface="Symbol" pitchFamily="2" charset="2"/>
              </a:rPr>
              <a:t>a</a:t>
            </a:r>
          </a:p>
        </p:txBody>
      </p:sp>
      <p:sp>
        <p:nvSpPr>
          <p:cNvPr id="106506" name="CasellaDiTesto 29">
            <a:extLst>
              <a:ext uri="{FF2B5EF4-FFF2-40B4-BE49-F238E27FC236}">
                <a16:creationId xmlns:a16="http://schemas.microsoft.com/office/drawing/2014/main" id="{12C2CDFA-DA4D-8A46-B5D2-9998155C9F93}"/>
              </a:ext>
            </a:extLst>
          </p:cNvPr>
          <p:cNvSpPr txBox="1">
            <a:spLocks noChangeArrowheads="1"/>
          </p:cNvSpPr>
          <p:nvPr/>
        </p:nvSpPr>
        <p:spPr bwMode="auto">
          <a:xfrm>
            <a:off x="4071938" y="5786438"/>
            <a:ext cx="5715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latin typeface="Symbol" pitchFamily="2" charset="2"/>
              </a:rPr>
              <a:t>b</a:t>
            </a:r>
          </a:p>
        </p:txBody>
      </p:sp>
      <p:cxnSp>
        <p:nvCxnSpPr>
          <p:cNvPr id="31" name="Connettore 1 30">
            <a:extLst>
              <a:ext uri="{FF2B5EF4-FFF2-40B4-BE49-F238E27FC236}">
                <a16:creationId xmlns:a16="http://schemas.microsoft.com/office/drawing/2014/main" id="{6A242464-E42B-2441-A303-E9861C1DE35D}"/>
              </a:ext>
            </a:extLst>
          </p:cNvPr>
          <p:cNvCxnSpPr/>
          <p:nvPr/>
        </p:nvCxnSpPr>
        <p:spPr>
          <a:xfrm rot="5400000" flipH="1" flipV="1">
            <a:off x="4857750" y="3143250"/>
            <a:ext cx="166688" cy="1666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Connettore 1 31">
            <a:extLst>
              <a:ext uri="{FF2B5EF4-FFF2-40B4-BE49-F238E27FC236}">
                <a16:creationId xmlns:a16="http://schemas.microsoft.com/office/drawing/2014/main" id="{0A1C0F22-1432-F044-89B4-E8104B8EB603}"/>
              </a:ext>
            </a:extLst>
          </p:cNvPr>
          <p:cNvCxnSpPr/>
          <p:nvPr/>
        </p:nvCxnSpPr>
        <p:spPr>
          <a:xfrm rot="5400000" flipH="1" flipV="1">
            <a:off x="4929188" y="5572125"/>
            <a:ext cx="166688" cy="1666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6509" name="CasellaDiTesto 34">
            <a:extLst>
              <a:ext uri="{FF2B5EF4-FFF2-40B4-BE49-F238E27FC236}">
                <a16:creationId xmlns:a16="http://schemas.microsoft.com/office/drawing/2014/main" id="{6512D890-4AD9-3B46-A549-40B590C76445}"/>
              </a:ext>
            </a:extLst>
          </p:cNvPr>
          <p:cNvSpPr txBox="1">
            <a:spLocks noChangeArrowheads="1"/>
          </p:cNvSpPr>
          <p:nvPr/>
        </p:nvSpPr>
        <p:spPr bwMode="auto">
          <a:xfrm>
            <a:off x="5072063" y="2643188"/>
            <a:ext cx="1071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49%</a:t>
            </a:r>
          </a:p>
        </p:txBody>
      </p:sp>
      <p:sp>
        <p:nvSpPr>
          <p:cNvPr id="106510" name="CasellaDiTesto 35">
            <a:extLst>
              <a:ext uri="{FF2B5EF4-FFF2-40B4-BE49-F238E27FC236}">
                <a16:creationId xmlns:a16="http://schemas.microsoft.com/office/drawing/2014/main" id="{2AA83B65-7E5B-2440-A062-5783BF56DBDA}"/>
              </a:ext>
            </a:extLst>
          </p:cNvPr>
          <p:cNvSpPr txBox="1">
            <a:spLocks noChangeArrowheads="1"/>
          </p:cNvSpPr>
          <p:nvPr/>
        </p:nvSpPr>
        <p:spPr bwMode="auto">
          <a:xfrm>
            <a:off x="5143500" y="5072063"/>
            <a:ext cx="10715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49%</a:t>
            </a:r>
          </a:p>
        </p:txBody>
      </p:sp>
      <p:sp>
        <p:nvSpPr>
          <p:cNvPr id="106511" name="CasellaDiTesto 36">
            <a:extLst>
              <a:ext uri="{FF2B5EF4-FFF2-40B4-BE49-F238E27FC236}">
                <a16:creationId xmlns:a16="http://schemas.microsoft.com/office/drawing/2014/main" id="{26F88FCC-7FB7-3240-B365-89E4B0CE0238}"/>
              </a:ext>
            </a:extLst>
          </p:cNvPr>
          <p:cNvSpPr txBox="1">
            <a:spLocks noChangeArrowheads="1"/>
          </p:cNvSpPr>
          <p:nvPr/>
        </p:nvSpPr>
        <p:spPr bwMode="auto">
          <a:xfrm>
            <a:off x="3214688" y="2357438"/>
            <a:ext cx="10001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51%</a:t>
            </a:r>
          </a:p>
        </p:txBody>
      </p:sp>
      <p:sp>
        <p:nvSpPr>
          <p:cNvPr id="106512" name="CasellaDiTesto 37">
            <a:extLst>
              <a:ext uri="{FF2B5EF4-FFF2-40B4-BE49-F238E27FC236}">
                <a16:creationId xmlns:a16="http://schemas.microsoft.com/office/drawing/2014/main" id="{FB0AC6F9-77D8-654E-AE17-83D05A56208F}"/>
              </a:ext>
            </a:extLst>
          </p:cNvPr>
          <p:cNvSpPr txBox="1">
            <a:spLocks noChangeArrowheads="1"/>
          </p:cNvSpPr>
          <p:nvPr/>
        </p:nvSpPr>
        <p:spPr bwMode="auto">
          <a:xfrm>
            <a:off x="3214688" y="4714875"/>
            <a:ext cx="9286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a:t>51%</a:t>
            </a:r>
          </a:p>
        </p:txBody>
      </p:sp>
      <p:pic>
        <p:nvPicPr>
          <p:cNvPr id="106513" name="Immagine 17">
            <a:extLst>
              <a:ext uri="{FF2B5EF4-FFF2-40B4-BE49-F238E27FC236}">
                <a16:creationId xmlns:a16="http://schemas.microsoft.com/office/drawing/2014/main" id="{483391CB-98B2-D34A-9470-A96BD6E734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29250" y="571500"/>
            <a:ext cx="3286125"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6514" name="CasellaDiTesto 4">
            <a:extLst>
              <a:ext uri="{FF2B5EF4-FFF2-40B4-BE49-F238E27FC236}">
                <a16:creationId xmlns:a16="http://schemas.microsoft.com/office/drawing/2014/main" id="{6CF3E18A-5A1F-C549-942F-9DFCED926EF9}"/>
              </a:ext>
            </a:extLst>
          </p:cNvPr>
          <p:cNvSpPr txBox="1">
            <a:spLocks noChangeArrowheads="1"/>
          </p:cNvSpPr>
          <p:nvPr/>
        </p:nvSpPr>
        <p:spPr bwMode="auto">
          <a:xfrm>
            <a:off x="5357813" y="1928813"/>
            <a:ext cx="3429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t>Soci della società H</a:t>
            </a:r>
          </a:p>
        </p:txBody>
      </p:sp>
      <p:sp>
        <p:nvSpPr>
          <p:cNvPr id="106515" name="CasellaDiTesto 105">
            <a:extLst>
              <a:ext uri="{FF2B5EF4-FFF2-40B4-BE49-F238E27FC236}">
                <a16:creationId xmlns:a16="http://schemas.microsoft.com/office/drawing/2014/main" id="{2E55ADC6-984B-4E47-A367-8CB95A87CE8E}"/>
              </a:ext>
            </a:extLst>
          </p:cNvPr>
          <p:cNvSpPr txBox="1">
            <a:spLocks noChangeArrowheads="1"/>
          </p:cNvSpPr>
          <p:nvPr/>
        </p:nvSpPr>
        <p:spPr bwMode="auto">
          <a:xfrm>
            <a:off x="0" y="1785938"/>
            <a:ext cx="3071813"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2000">
                <a:latin typeface="Arial" panose="020B0604020202020204" pitchFamily="34" charset="0"/>
              </a:rPr>
              <a:t> In tale esemplificazione la partecipazione indiretta è quella che H possiede in </a:t>
            </a:r>
            <a:r>
              <a:rPr lang="it-IT" altLang="en-US" sz="2000">
                <a:latin typeface="Symbol" pitchFamily="2" charset="2"/>
              </a:rPr>
              <a:t>b</a:t>
            </a:r>
            <a:r>
              <a:rPr lang="it-IT" altLang="en-US" sz="2000">
                <a:latin typeface="Arial" panose="020B0604020202020204" pitchFamily="34" charset="0"/>
              </a:rPr>
              <a:t> per mezzo della partecipazione in </a:t>
            </a:r>
            <a:r>
              <a:rPr lang="it-IT" altLang="en-US" sz="2000">
                <a:latin typeface="Symbol" pitchFamily="2" charset="2"/>
              </a:rPr>
              <a:t>a</a:t>
            </a:r>
            <a:r>
              <a:rPr lang="it-IT" altLang="en-US" sz="2000">
                <a:latin typeface="Arial" panose="020B0604020202020204" pitchFamily="34" charset="0"/>
              </a:rPr>
              <a:t>;</a:t>
            </a:r>
          </a:p>
          <a:p>
            <a:pPr eaLnBrk="1" hangingPunct="1">
              <a:spcBef>
                <a:spcPct val="0"/>
              </a:spcBef>
            </a:pPr>
            <a:endParaRPr lang="it-IT" altLang="en-US" sz="2000">
              <a:latin typeface="Arial" panose="020B0604020202020204" pitchFamily="34" charset="0"/>
            </a:endParaRPr>
          </a:p>
          <a:p>
            <a:pPr eaLnBrk="1" hangingPunct="1">
              <a:spcBef>
                <a:spcPct val="0"/>
              </a:spcBef>
            </a:pPr>
            <a:r>
              <a:rPr lang="it-IT" altLang="en-US" sz="2000">
                <a:latin typeface="Arial" panose="020B0604020202020204" pitchFamily="34" charset="0"/>
              </a:rPr>
              <a:t> Si dice anche che la società H controlla (indirettamente) la </a:t>
            </a:r>
            <a:r>
              <a:rPr lang="it-IT" altLang="en-US" sz="2000">
                <a:latin typeface="Symbol" pitchFamily="2" charset="2"/>
              </a:rPr>
              <a:t>b</a:t>
            </a:r>
            <a:r>
              <a:rPr lang="it-IT" altLang="en-US" sz="2000">
                <a:latin typeface="Arial" panose="020B0604020202020204" pitchFamily="34" charset="0"/>
              </a:rPr>
              <a:t> per mezzo della partecipazione di controllo nella società </a:t>
            </a:r>
            <a:r>
              <a:rPr lang="it-IT" altLang="en-US" sz="2000">
                <a:latin typeface="Symbol" pitchFamily="2" charset="2"/>
              </a:rPr>
              <a:t>a</a:t>
            </a:r>
            <a:r>
              <a:rPr lang="it-IT" altLang="en-US" sz="2000">
                <a:latin typeface="Arial" panose="020B0604020202020204" pitchFamily="34" charset="0"/>
              </a:rPr>
              <a:t>;</a:t>
            </a:r>
          </a:p>
          <a:p>
            <a:pPr eaLnBrk="1" hangingPunct="1">
              <a:spcBef>
                <a:spcPct val="0"/>
              </a:spcBef>
              <a:buFont typeface="Arial" panose="020B0604020202020204" pitchFamily="34" charset="0"/>
              <a:buNone/>
            </a:pPr>
            <a:endParaRPr lang="it-IT" altLang="en-US" sz="2000">
              <a:latin typeface="Arial" panose="020B0604020202020204" pitchFamily="34" charset="0"/>
            </a:endParaRPr>
          </a:p>
          <a:p>
            <a:pPr eaLnBrk="1" hangingPunct="1">
              <a:spcBef>
                <a:spcPct val="0"/>
              </a:spcBef>
            </a:pPr>
            <a:r>
              <a:rPr lang="it-IT" altLang="en-US" sz="2000">
                <a:latin typeface="Arial" panose="020B0604020202020204" pitchFamily="34" charset="0"/>
              </a:rPr>
              <a:t> La società </a:t>
            </a:r>
            <a:r>
              <a:rPr lang="it-IT" altLang="en-US" sz="2000" b="1">
                <a:latin typeface="Symbol" pitchFamily="2" charset="2"/>
              </a:rPr>
              <a:t>a</a:t>
            </a:r>
            <a:r>
              <a:rPr lang="it-IT" altLang="en-US" sz="2000">
                <a:latin typeface="Arial" panose="020B0604020202020204" pitchFamily="34" charset="0"/>
              </a:rPr>
              <a:t> è anche detta </a:t>
            </a:r>
            <a:r>
              <a:rPr lang="it-IT" altLang="en-US" sz="2000" b="1">
                <a:latin typeface="Arial" panose="020B0604020202020204" pitchFamily="34" charset="0"/>
              </a:rPr>
              <a:t>società intermedia</a:t>
            </a:r>
            <a:r>
              <a:rPr lang="it-IT" altLang="en-US" sz="2000">
                <a:latin typeface="Arial" panose="020B0604020202020204" pitchFamily="34" charset="0"/>
              </a:rPr>
              <a:t>.</a:t>
            </a:r>
            <a:endParaRPr lang="it-IT" altLang="en-US" sz="2400">
              <a:latin typeface="Arial" panose="020B0604020202020204" pitchFamily="34" charset="0"/>
            </a:endParaRPr>
          </a:p>
        </p:txBody>
      </p:sp>
      <p:sp>
        <p:nvSpPr>
          <p:cNvPr id="106516" name="Slide Number Placeholder 2">
            <a:extLst>
              <a:ext uri="{FF2B5EF4-FFF2-40B4-BE49-F238E27FC236}">
                <a16:creationId xmlns:a16="http://schemas.microsoft.com/office/drawing/2014/main" id="{9002F829-95FC-FA41-9A21-2D5116CFB42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2FD4098-3DCE-414B-9700-278967143490}" type="slidenum">
              <a:rPr lang="it-IT" altLang="en-US" sz="1200" smtClean="0">
                <a:solidFill>
                  <a:srgbClr val="898989"/>
                </a:solidFill>
              </a:rPr>
              <a:pPr>
                <a:spcBef>
                  <a:spcPct val="0"/>
                </a:spcBef>
                <a:buFontTx/>
                <a:buNone/>
              </a:pPr>
              <a:t>84</a:t>
            </a:fld>
            <a:endParaRPr lang="it-IT" altLang="en-US" sz="1200">
              <a:solidFill>
                <a:srgbClr val="898989"/>
              </a:solidFil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CasellaDiTesto 2">
            <a:extLst>
              <a:ext uri="{FF2B5EF4-FFF2-40B4-BE49-F238E27FC236}">
                <a16:creationId xmlns:a16="http://schemas.microsoft.com/office/drawing/2014/main" id="{0BF87075-8E42-6840-B358-366621031D3E}"/>
              </a:ext>
            </a:extLst>
          </p:cNvPr>
          <p:cNvSpPr txBox="1">
            <a:spLocks noChangeArrowheads="1"/>
          </p:cNvSpPr>
          <p:nvPr/>
        </p:nvSpPr>
        <p:spPr bwMode="auto">
          <a:xfrm>
            <a:off x="0" y="0"/>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a:t>Struttura di gruppo con partecipazioni dirette e indirette</a:t>
            </a:r>
          </a:p>
        </p:txBody>
      </p:sp>
      <p:sp>
        <p:nvSpPr>
          <p:cNvPr id="4" name="Ovale 3">
            <a:extLst>
              <a:ext uri="{FF2B5EF4-FFF2-40B4-BE49-F238E27FC236}">
                <a16:creationId xmlns:a16="http://schemas.microsoft.com/office/drawing/2014/main" id="{8AA53E1B-B63C-9D4A-9813-40D911286350}"/>
              </a:ext>
            </a:extLst>
          </p:cNvPr>
          <p:cNvSpPr/>
          <p:nvPr/>
        </p:nvSpPr>
        <p:spPr>
          <a:xfrm>
            <a:off x="4000500" y="500063"/>
            <a:ext cx="928688" cy="928687"/>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5" name="Ovale 4">
            <a:extLst>
              <a:ext uri="{FF2B5EF4-FFF2-40B4-BE49-F238E27FC236}">
                <a16:creationId xmlns:a16="http://schemas.microsoft.com/office/drawing/2014/main" id="{06D17284-1C49-8144-89D6-AFF886CE501D}"/>
              </a:ext>
            </a:extLst>
          </p:cNvPr>
          <p:cNvSpPr/>
          <p:nvPr/>
        </p:nvSpPr>
        <p:spPr>
          <a:xfrm>
            <a:off x="6858000" y="2286000"/>
            <a:ext cx="928688" cy="92868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6" name="Ovale 5">
            <a:extLst>
              <a:ext uri="{FF2B5EF4-FFF2-40B4-BE49-F238E27FC236}">
                <a16:creationId xmlns:a16="http://schemas.microsoft.com/office/drawing/2014/main" id="{6AC59138-3722-5749-82D2-B35FF9A07E46}"/>
              </a:ext>
            </a:extLst>
          </p:cNvPr>
          <p:cNvSpPr/>
          <p:nvPr/>
        </p:nvSpPr>
        <p:spPr>
          <a:xfrm>
            <a:off x="1214438" y="2286000"/>
            <a:ext cx="928687" cy="92868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7" name="Ovale 6">
            <a:extLst>
              <a:ext uri="{FF2B5EF4-FFF2-40B4-BE49-F238E27FC236}">
                <a16:creationId xmlns:a16="http://schemas.microsoft.com/office/drawing/2014/main" id="{A5F2FB8F-9D4E-7548-BD90-8066DDB4C6BC}"/>
              </a:ext>
            </a:extLst>
          </p:cNvPr>
          <p:cNvSpPr/>
          <p:nvPr/>
        </p:nvSpPr>
        <p:spPr>
          <a:xfrm>
            <a:off x="4000500" y="2286000"/>
            <a:ext cx="928688" cy="92868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8" name="Ovale 7">
            <a:extLst>
              <a:ext uri="{FF2B5EF4-FFF2-40B4-BE49-F238E27FC236}">
                <a16:creationId xmlns:a16="http://schemas.microsoft.com/office/drawing/2014/main" id="{4BF51F87-CF15-C243-A7A0-140459DDF982}"/>
              </a:ext>
            </a:extLst>
          </p:cNvPr>
          <p:cNvSpPr/>
          <p:nvPr/>
        </p:nvSpPr>
        <p:spPr>
          <a:xfrm>
            <a:off x="4000500" y="4071938"/>
            <a:ext cx="928688" cy="928687"/>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9" name="Ovale 8">
            <a:extLst>
              <a:ext uri="{FF2B5EF4-FFF2-40B4-BE49-F238E27FC236}">
                <a16:creationId xmlns:a16="http://schemas.microsoft.com/office/drawing/2014/main" id="{4E341625-D0F6-CA42-8A87-1B4921E3496B}"/>
              </a:ext>
            </a:extLst>
          </p:cNvPr>
          <p:cNvSpPr/>
          <p:nvPr/>
        </p:nvSpPr>
        <p:spPr>
          <a:xfrm>
            <a:off x="4000500" y="5857875"/>
            <a:ext cx="1000125" cy="100012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cxnSp>
        <p:nvCxnSpPr>
          <p:cNvPr id="18" name="Connettore 2 17">
            <a:extLst>
              <a:ext uri="{FF2B5EF4-FFF2-40B4-BE49-F238E27FC236}">
                <a16:creationId xmlns:a16="http://schemas.microsoft.com/office/drawing/2014/main" id="{68177CCA-7546-4448-B3E8-EE9F08E19B40}"/>
              </a:ext>
            </a:extLst>
          </p:cNvPr>
          <p:cNvCxnSpPr/>
          <p:nvPr/>
        </p:nvCxnSpPr>
        <p:spPr>
          <a:xfrm rot="5400000">
            <a:off x="4072732" y="1856581"/>
            <a:ext cx="857250" cy="15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Connettore 2 18">
            <a:extLst>
              <a:ext uri="{FF2B5EF4-FFF2-40B4-BE49-F238E27FC236}">
                <a16:creationId xmlns:a16="http://schemas.microsoft.com/office/drawing/2014/main" id="{F3130AA6-DFF8-844B-9DAB-36C094820764}"/>
              </a:ext>
            </a:extLst>
          </p:cNvPr>
          <p:cNvCxnSpPr/>
          <p:nvPr/>
        </p:nvCxnSpPr>
        <p:spPr>
          <a:xfrm rot="5400000">
            <a:off x="4072732" y="3642519"/>
            <a:ext cx="857250" cy="15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Connettore 2 19">
            <a:extLst>
              <a:ext uri="{FF2B5EF4-FFF2-40B4-BE49-F238E27FC236}">
                <a16:creationId xmlns:a16="http://schemas.microsoft.com/office/drawing/2014/main" id="{13DF7136-DC7D-6345-B000-B360BAD91319}"/>
              </a:ext>
            </a:extLst>
          </p:cNvPr>
          <p:cNvCxnSpPr/>
          <p:nvPr/>
        </p:nvCxnSpPr>
        <p:spPr>
          <a:xfrm rot="5400000">
            <a:off x="4072732" y="5428456"/>
            <a:ext cx="857250" cy="15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Connettore 2 20">
            <a:extLst>
              <a:ext uri="{FF2B5EF4-FFF2-40B4-BE49-F238E27FC236}">
                <a16:creationId xmlns:a16="http://schemas.microsoft.com/office/drawing/2014/main" id="{D076B447-C4D4-F342-A297-D6D5987F2BA3}"/>
              </a:ext>
            </a:extLst>
          </p:cNvPr>
          <p:cNvCxnSpPr>
            <a:endCxn id="6" idx="7"/>
          </p:cNvCxnSpPr>
          <p:nvPr/>
        </p:nvCxnSpPr>
        <p:spPr>
          <a:xfrm rot="10800000" flipV="1">
            <a:off x="2006600" y="1000125"/>
            <a:ext cx="1995488" cy="14224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7533" name="CasellaDiTesto 30">
            <a:extLst>
              <a:ext uri="{FF2B5EF4-FFF2-40B4-BE49-F238E27FC236}">
                <a16:creationId xmlns:a16="http://schemas.microsoft.com/office/drawing/2014/main" id="{F4F83D60-5421-9542-A363-910B01B46296}"/>
              </a:ext>
            </a:extLst>
          </p:cNvPr>
          <p:cNvSpPr txBox="1">
            <a:spLocks noChangeArrowheads="1"/>
          </p:cNvSpPr>
          <p:nvPr/>
        </p:nvSpPr>
        <p:spPr bwMode="auto">
          <a:xfrm>
            <a:off x="4214813" y="714375"/>
            <a:ext cx="5000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400" b="1">
                <a:latin typeface="Symbol" pitchFamily="2" charset="2"/>
              </a:rPr>
              <a:t> A</a:t>
            </a:r>
          </a:p>
        </p:txBody>
      </p:sp>
      <p:sp>
        <p:nvSpPr>
          <p:cNvPr id="107534" name="CasellaDiTesto 31">
            <a:extLst>
              <a:ext uri="{FF2B5EF4-FFF2-40B4-BE49-F238E27FC236}">
                <a16:creationId xmlns:a16="http://schemas.microsoft.com/office/drawing/2014/main" id="{22687B66-0014-644A-AD4D-015CC0C1DA24}"/>
              </a:ext>
            </a:extLst>
          </p:cNvPr>
          <p:cNvSpPr txBox="1">
            <a:spLocks noChangeArrowheads="1"/>
          </p:cNvSpPr>
          <p:nvPr/>
        </p:nvSpPr>
        <p:spPr bwMode="auto">
          <a:xfrm>
            <a:off x="1500188" y="2500313"/>
            <a:ext cx="3571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400" b="1">
                <a:latin typeface="Symbol" pitchFamily="2" charset="2"/>
              </a:rPr>
              <a:t>E</a:t>
            </a:r>
          </a:p>
        </p:txBody>
      </p:sp>
      <p:sp>
        <p:nvSpPr>
          <p:cNvPr id="107535" name="CasellaDiTesto 32">
            <a:extLst>
              <a:ext uri="{FF2B5EF4-FFF2-40B4-BE49-F238E27FC236}">
                <a16:creationId xmlns:a16="http://schemas.microsoft.com/office/drawing/2014/main" id="{967256B6-5162-D540-ADA1-238616652992}"/>
              </a:ext>
            </a:extLst>
          </p:cNvPr>
          <p:cNvSpPr txBox="1">
            <a:spLocks noChangeArrowheads="1"/>
          </p:cNvSpPr>
          <p:nvPr/>
        </p:nvSpPr>
        <p:spPr bwMode="auto">
          <a:xfrm>
            <a:off x="4286250" y="2500313"/>
            <a:ext cx="4286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400" b="1">
                <a:latin typeface="Symbol" pitchFamily="2" charset="2"/>
              </a:rPr>
              <a:t>B</a:t>
            </a:r>
          </a:p>
        </p:txBody>
      </p:sp>
      <p:sp>
        <p:nvSpPr>
          <p:cNvPr id="107536" name="CasellaDiTesto 34">
            <a:extLst>
              <a:ext uri="{FF2B5EF4-FFF2-40B4-BE49-F238E27FC236}">
                <a16:creationId xmlns:a16="http://schemas.microsoft.com/office/drawing/2014/main" id="{CD3DC4E5-BB7E-3441-BBFD-BB9EC7E46C3A}"/>
              </a:ext>
            </a:extLst>
          </p:cNvPr>
          <p:cNvSpPr txBox="1">
            <a:spLocks noChangeArrowheads="1"/>
          </p:cNvSpPr>
          <p:nvPr/>
        </p:nvSpPr>
        <p:spPr bwMode="auto">
          <a:xfrm>
            <a:off x="7143750" y="2500313"/>
            <a:ext cx="571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400" b="1">
                <a:latin typeface="Times New Roman" panose="02020603050405020304" pitchFamily="18" charset="0"/>
                <a:cs typeface="Times New Roman" panose="02020603050405020304" pitchFamily="18" charset="0"/>
              </a:rPr>
              <a:t>C</a:t>
            </a:r>
          </a:p>
        </p:txBody>
      </p:sp>
      <p:sp>
        <p:nvSpPr>
          <p:cNvPr id="107537" name="CasellaDiTesto 35">
            <a:extLst>
              <a:ext uri="{FF2B5EF4-FFF2-40B4-BE49-F238E27FC236}">
                <a16:creationId xmlns:a16="http://schemas.microsoft.com/office/drawing/2014/main" id="{BAB6B0DC-CC3E-7449-B648-3F306CED80AB}"/>
              </a:ext>
            </a:extLst>
          </p:cNvPr>
          <p:cNvSpPr txBox="1">
            <a:spLocks noChangeArrowheads="1"/>
          </p:cNvSpPr>
          <p:nvPr/>
        </p:nvSpPr>
        <p:spPr bwMode="auto">
          <a:xfrm>
            <a:off x="4143375" y="4286250"/>
            <a:ext cx="6429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400" b="1">
                <a:latin typeface="Symbol" pitchFamily="2" charset="2"/>
              </a:rPr>
              <a:t>  </a:t>
            </a:r>
            <a:r>
              <a:rPr lang="it-IT" altLang="en-US" sz="2400" b="1">
                <a:latin typeface="Times New Roman" panose="02020603050405020304" pitchFamily="18" charset="0"/>
                <a:cs typeface="Times New Roman" panose="02020603050405020304" pitchFamily="18" charset="0"/>
              </a:rPr>
              <a:t>X</a:t>
            </a:r>
            <a:endParaRPr lang="it-IT" altLang="en-US" sz="2400" b="1">
              <a:latin typeface="Symbol" pitchFamily="2" charset="2"/>
            </a:endParaRPr>
          </a:p>
        </p:txBody>
      </p:sp>
      <p:sp>
        <p:nvSpPr>
          <p:cNvPr id="107538" name="CasellaDiTesto 36">
            <a:extLst>
              <a:ext uri="{FF2B5EF4-FFF2-40B4-BE49-F238E27FC236}">
                <a16:creationId xmlns:a16="http://schemas.microsoft.com/office/drawing/2014/main" id="{8CEC96AC-6D02-4745-B05B-6196F7DFB3EA}"/>
              </a:ext>
            </a:extLst>
          </p:cNvPr>
          <p:cNvSpPr txBox="1">
            <a:spLocks noChangeArrowheads="1"/>
          </p:cNvSpPr>
          <p:nvPr/>
        </p:nvSpPr>
        <p:spPr bwMode="auto">
          <a:xfrm>
            <a:off x="4286250" y="6143625"/>
            <a:ext cx="5000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400" b="1">
                <a:latin typeface="Symbol" pitchFamily="2" charset="2"/>
              </a:rPr>
              <a:t>Z</a:t>
            </a:r>
          </a:p>
        </p:txBody>
      </p:sp>
      <p:sp>
        <p:nvSpPr>
          <p:cNvPr id="22" name="Segnaposto numero diapositiva 1">
            <a:extLst>
              <a:ext uri="{FF2B5EF4-FFF2-40B4-BE49-F238E27FC236}">
                <a16:creationId xmlns:a16="http://schemas.microsoft.com/office/drawing/2014/main" id="{B0377549-C88A-7043-B096-6CAC5FA99772}"/>
              </a:ext>
            </a:extLst>
          </p:cNvPr>
          <p:cNvSpPr txBox="1">
            <a:spLocks noGrp="1"/>
          </p:cNvSpPr>
          <p:nvPr/>
        </p:nvSpPr>
        <p:spPr>
          <a:xfrm>
            <a:off x="6500813" y="6492875"/>
            <a:ext cx="2133600" cy="365125"/>
          </a:xfrm>
          <a:prstGeom prst="rect">
            <a:avLst/>
          </a:prstGeom>
          <a:noFill/>
        </p:spPr>
        <p:txBody>
          <a:bodyPr anchor="ctr"/>
          <a:lstStyle/>
          <a:p>
            <a:pPr algn="r" fontAlgn="auto">
              <a:spcBef>
                <a:spcPts val="0"/>
              </a:spcBef>
              <a:spcAft>
                <a:spcPts val="0"/>
              </a:spcAft>
              <a:defRPr/>
            </a:pPr>
            <a:endParaRPr lang="it-IT" sz="1200" dirty="0">
              <a:solidFill>
                <a:schemeClr val="tx1">
                  <a:tint val="75000"/>
                </a:schemeClr>
              </a:solidFill>
              <a:latin typeface="+mn-lt"/>
            </a:endParaRPr>
          </a:p>
        </p:txBody>
      </p:sp>
      <p:pic>
        <p:nvPicPr>
          <p:cNvPr id="107540" name="Immagine 22">
            <a:extLst>
              <a:ext uri="{FF2B5EF4-FFF2-40B4-BE49-F238E27FC236}">
                <a16:creationId xmlns:a16="http://schemas.microsoft.com/office/drawing/2014/main" id="{E678EDC9-483D-9E41-A633-8E6C95A7CD0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43500" y="503238"/>
            <a:ext cx="2587625" cy="1109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41" name="CasellaDiTesto 4">
            <a:extLst>
              <a:ext uri="{FF2B5EF4-FFF2-40B4-BE49-F238E27FC236}">
                <a16:creationId xmlns:a16="http://schemas.microsoft.com/office/drawing/2014/main" id="{8DB4B002-1353-554B-8867-44E90AF84C91}"/>
              </a:ext>
            </a:extLst>
          </p:cNvPr>
          <p:cNvSpPr txBox="1">
            <a:spLocks noChangeArrowheads="1"/>
          </p:cNvSpPr>
          <p:nvPr/>
        </p:nvSpPr>
        <p:spPr bwMode="auto">
          <a:xfrm>
            <a:off x="4857750" y="1571625"/>
            <a:ext cx="3429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t>Soci della società A</a:t>
            </a:r>
          </a:p>
        </p:txBody>
      </p:sp>
      <p:cxnSp>
        <p:nvCxnSpPr>
          <p:cNvPr id="24" name="Connettore 2 23">
            <a:extLst>
              <a:ext uri="{FF2B5EF4-FFF2-40B4-BE49-F238E27FC236}">
                <a16:creationId xmlns:a16="http://schemas.microsoft.com/office/drawing/2014/main" id="{34C32B66-E548-DC4E-92A7-B24B1EC275E7}"/>
              </a:ext>
            </a:extLst>
          </p:cNvPr>
          <p:cNvCxnSpPr>
            <a:stCxn id="4" idx="6"/>
            <a:endCxn id="5" idx="1"/>
          </p:cNvCxnSpPr>
          <p:nvPr/>
        </p:nvCxnSpPr>
        <p:spPr>
          <a:xfrm>
            <a:off x="4929188" y="963613"/>
            <a:ext cx="2065337" cy="145891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7543" name="CasellaDiTesto 26">
            <a:extLst>
              <a:ext uri="{FF2B5EF4-FFF2-40B4-BE49-F238E27FC236}">
                <a16:creationId xmlns:a16="http://schemas.microsoft.com/office/drawing/2014/main" id="{B4AD11BF-5894-9340-9F79-E01731104000}"/>
              </a:ext>
            </a:extLst>
          </p:cNvPr>
          <p:cNvSpPr txBox="1">
            <a:spLocks noChangeArrowheads="1"/>
          </p:cNvSpPr>
          <p:nvPr/>
        </p:nvSpPr>
        <p:spPr bwMode="auto">
          <a:xfrm>
            <a:off x="0" y="3538538"/>
            <a:ext cx="3817938" cy="219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latin typeface="Arial" panose="020B0604020202020204" pitchFamily="34" charset="0"/>
              </a:rPr>
              <a:t>Partecipazioni dirette:</a:t>
            </a:r>
          </a:p>
          <a:p>
            <a:pPr eaLnBrk="1" hangingPunct="1">
              <a:spcBef>
                <a:spcPct val="0"/>
              </a:spcBef>
              <a:buFontTx/>
              <a:buNone/>
            </a:pPr>
            <a:r>
              <a:rPr lang="it-IT" altLang="en-US" sz="2000" b="1">
                <a:latin typeface="Arial" panose="020B0604020202020204" pitchFamily="34" charset="0"/>
              </a:rPr>
              <a:t>- </a:t>
            </a:r>
            <a:r>
              <a:rPr lang="it-IT" altLang="en-US" sz="2000" b="1">
                <a:latin typeface="Symbol" pitchFamily="2" charset="2"/>
              </a:rPr>
              <a:t>A</a:t>
            </a:r>
            <a:r>
              <a:rPr lang="it-IT" altLang="en-US" sz="2000" b="1">
                <a:latin typeface="Arial" panose="020B0604020202020204" pitchFamily="34" charset="0"/>
              </a:rPr>
              <a:t> in </a:t>
            </a:r>
            <a:r>
              <a:rPr lang="it-IT" altLang="en-US" sz="2000" b="1">
                <a:latin typeface="Symbol" pitchFamily="2" charset="2"/>
              </a:rPr>
              <a:t>E</a:t>
            </a:r>
          </a:p>
          <a:p>
            <a:pPr eaLnBrk="1" hangingPunct="1">
              <a:spcBef>
                <a:spcPct val="0"/>
              </a:spcBef>
              <a:buFontTx/>
              <a:buNone/>
            </a:pPr>
            <a:r>
              <a:rPr lang="it-IT" altLang="en-US" sz="2000" b="1">
                <a:latin typeface="Arial" panose="020B0604020202020204" pitchFamily="34" charset="0"/>
              </a:rPr>
              <a:t>- </a:t>
            </a:r>
            <a:r>
              <a:rPr lang="it-IT" altLang="en-US" sz="2000" b="1">
                <a:latin typeface="Symbol" pitchFamily="2" charset="2"/>
              </a:rPr>
              <a:t>A</a:t>
            </a:r>
            <a:r>
              <a:rPr lang="it-IT" altLang="en-US" sz="2000" b="1">
                <a:latin typeface="Arial" panose="020B0604020202020204" pitchFamily="34" charset="0"/>
              </a:rPr>
              <a:t> in </a:t>
            </a:r>
            <a:r>
              <a:rPr lang="it-IT" altLang="en-US" sz="2000" b="1">
                <a:latin typeface="Symbol" pitchFamily="2" charset="2"/>
              </a:rPr>
              <a:t>B</a:t>
            </a:r>
          </a:p>
          <a:p>
            <a:pPr eaLnBrk="1" hangingPunct="1">
              <a:spcBef>
                <a:spcPct val="0"/>
              </a:spcBef>
              <a:buFontTx/>
              <a:buNone/>
            </a:pPr>
            <a:r>
              <a:rPr lang="it-IT" altLang="en-US" sz="2000" b="1">
                <a:latin typeface="Arial" panose="020B0604020202020204" pitchFamily="34" charset="0"/>
              </a:rPr>
              <a:t>- </a:t>
            </a:r>
            <a:r>
              <a:rPr lang="it-IT" altLang="en-US" sz="2000" b="1">
                <a:latin typeface="Symbol" pitchFamily="2" charset="2"/>
              </a:rPr>
              <a:t>A</a:t>
            </a:r>
            <a:r>
              <a:rPr lang="it-IT" altLang="en-US" sz="2000" b="1">
                <a:latin typeface="Arial" panose="020B0604020202020204" pitchFamily="34" charset="0"/>
              </a:rPr>
              <a:t> in </a:t>
            </a:r>
            <a:r>
              <a:rPr lang="it-IT" altLang="en-US" sz="2000" b="1">
                <a:latin typeface="Times New Roman" panose="02020603050405020304" pitchFamily="18" charset="0"/>
                <a:cs typeface="Times New Roman" panose="02020603050405020304" pitchFamily="18" charset="0"/>
              </a:rPr>
              <a:t>C</a:t>
            </a:r>
          </a:p>
          <a:p>
            <a:pPr eaLnBrk="1" hangingPunct="1">
              <a:spcBef>
                <a:spcPct val="0"/>
              </a:spcBef>
              <a:buFontTx/>
              <a:buNone/>
            </a:pPr>
            <a:r>
              <a:rPr lang="it-IT" altLang="en-US" sz="2000" b="1">
                <a:latin typeface="Arial" panose="020B0604020202020204" pitchFamily="34" charset="0"/>
              </a:rPr>
              <a:t>- </a:t>
            </a:r>
            <a:r>
              <a:rPr lang="it-IT" altLang="en-US" sz="2000" b="1">
                <a:latin typeface="Symbol" pitchFamily="2" charset="2"/>
              </a:rPr>
              <a:t>B</a:t>
            </a:r>
            <a:r>
              <a:rPr lang="it-IT" altLang="en-US" sz="2000" b="1">
                <a:latin typeface="Arial" panose="020B0604020202020204" pitchFamily="34" charset="0"/>
              </a:rPr>
              <a:t> in </a:t>
            </a:r>
            <a:r>
              <a:rPr lang="it-IT" altLang="en-US" sz="2000" b="1">
                <a:latin typeface="Times New Roman" panose="02020603050405020304" pitchFamily="18" charset="0"/>
                <a:cs typeface="Times New Roman" panose="02020603050405020304" pitchFamily="18" charset="0"/>
              </a:rPr>
              <a:t>X</a:t>
            </a:r>
          </a:p>
          <a:p>
            <a:pPr eaLnBrk="1" hangingPunct="1">
              <a:spcBef>
                <a:spcPct val="0"/>
              </a:spcBef>
              <a:buFontTx/>
              <a:buNone/>
            </a:pPr>
            <a:r>
              <a:rPr lang="it-IT" altLang="en-US" sz="2000" b="1">
                <a:latin typeface="Arial" panose="020B0604020202020204" pitchFamily="34" charset="0"/>
              </a:rPr>
              <a:t>- </a:t>
            </a:r>
            <a:r>
              <a:rPr lang="it-IT" altLang="en-US" sz="2000" b="1">
                <a:latin typeface="Times New Roman" panose="02020603050405020304" pitchFamily="18" charset="0"/>
                <a:cs typeface="Times New Roman" panose="02020603050405020304" pitchFamily="18" charset="0"/>
              </a:rPr>
              <a:t>X</a:t>
            </a:r>
            <a:r>
              <a:rPr lang="it-IT" altLang="en-US" sz="2000" b="1">
                <a:latin typeface="Arial" panose="020B0604020202020204" pitchFamily="34" charset="0"/>
              </a:rPr>
              <a:t> in </a:t>
            </a:r>
            <a:r>
              <a:rPr lang="it-IT" altLang="en-US" sz="2000" b="1">
                <a:latin typeface="Times New Roman" panose="02020603050405020304" pitchFamily="18" charset="0"/>
                <a:cs typeface="Times New Roman" panose="02020603050405020304" pitchFamily="18" charset="0"/>
              </a:rPr>
              <a:t>Z</a:t>
            </a:r>
          </a:p>
          <a:p>
            <a:pPr eaLnBrk="1" hangingPunct="1">
              <a:spcBef>
                <a:spcPct val="0"/>
              </a:spcBef>
              <a:buFontTx/>
              <a:buNone/>
            </a:pPr>
            <a:endParaRPr lang="it-IT" altLang="en-US" sz="1800" b="1">
              <a:latin typeface="Symbol" pitchFamily="2" charset="2"/>
            </a:endParaRPr>
          </a:p>
        </p:txBody>
      </p:sp>
      <p:sp>
        <p:nvSpPr>
          <p:cNvPr id="107544" name="CasellaDiTesto 26">
            <a:extLst>
              <a:ext uri="{FF2B5EF4-FFF2-40B4-BE49-F238E27FC236}">
                <a16:creationId xmlns:a16="http://schemas.microsoft.com/office/drawing/2014/main" id="{D29E1582-8EF7-AE4C-AC39-493B9C28F4AB}"/>
              </a:ext>
            </a:extLst>
          </p:cNvPr>
          <p:cNvSpPr txBox="1">
            <a:spLocks noChangeArrowheads="1"/>
          </p:cNvSpPr>
          <p:nvPr/>
        </p:nvSpPr>
        <p:spPr bwMode="auto">
          <a:xfrm>
            <a:off x="5291138" y="3538538"/>
            <a:ext cx="3817937" cy="250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000" b="1">
                <a:latin typeface="Arial" panose="020B0604020202020204" pitchFamily="34" charset="0"/>
              </a:rPr>
              <a:t>Partecipazioni indirette:</a:t>
            </a:r>
          </a:p>
          <a:p>
            <a:pPr eaLnBrk="1" hangingPunct="1">
              <a:spcBef>
                <a:spcPct val="0"/>
              </a:spcBef>
              <a:buFontTx/>
              <a:buNone/>
            </a:pPr>
            <a:r>
              <a:rPr lang="it-IT" altLang="en-US" sz="2000" b="1">
                <a:latin typeface="Arial" panose="020B0604020202020204" pitchFamily="34" charset="0"/>
              </a:rPr>
              <a:t>- </a:t>
            </a:r>
            <a:r>
              <a:rPr lang="it-IT" altLang="en-US" sz="2000" b="1">
                <a:latin typeface="Symbol" pitchFamily="2" charset="2"/>
              </a:rPr>
              <a:t>A</a:t>
            </a:r>
            <a:r>
              <a:rPr lang="it-IT" altLang="en-US" sz="2000" b="1">
                <a:latin typeface="Arial" panose="020B0604020202020204" pitchFamily="34" charset="0"/>
              </a:rPr>
              <a:t> in </a:t>
            </a:r>
            <a:r>
              <a:rPr lang="it-IT" altLang="en-US" sz="2000" b="1">
                <a:latin typeface="Times New Roman" panose="02020603050405020304" pitchFamily="18" charset="0"/>
                <a:cs typeface="Times New Roman" panose="02020603050405020304" pitchFamily="18" charset="0"/>
              </a:rPr>
              <a:t>X</a:t>
            </a:r>
            <a:endParaRPr lang="it-IT" altLang="en-US" sz="2000" b="1">
              <a:latin typeface="Symbol" pitchFamily="2" charset="2"/>
            </a:endParaRPr>
          </a:p>
          <a:p>
            <a:pPr eaLnBrk="1" hangingPunct="1">
              <a:spcBef>
                <a:spcPct val="0"/>
              </a:spcBef>
              <a:buFontTx/>
              <a:buNone/>
            </a:pPr>
            <a:r>
              <a:rPr lang="it-IT" altLang="en-US" sz="2000" b="1">
                <a:latin typeface="Arial" panose="020B0604020202020204" pitchFamily="34" charset="0"/>
              </a:rPr>
              <a:t>- </a:t>
            </a:r>
            <a:r>
              <a:rPr lang="it-IT" altLang="en-US" sz="2000" b="1">
                <a:latin typeface="Symbol" pitchFamily="2" charset="2"/>
              </a:rPr>
              <a:t>A</a:t>
            </a:r>
            <a:r>
              <a:rPr lang="it-IT" altLang="en-US" sz="2000" b="1">
                <a:latin typeface="Arial" panose="020B0604020202020204" pitchFamily="34" charset="0"/>
              </a:rPr>
              <a:t> in </a:t>
            </a:r>
            <a:r>
              <a:rPr lang="it-IT" altLang="en-US" sz="2000" b="1">
                <a:latin typeface="Symbol" pitchFamily="2" charset="2"/>
              </a:rPr>
              <a:t>Z</a:t>
            </a:r>
          </a:p>
          <a:p>
            <a:pPr eaLnBrk="1" hangingPunct="1">
              <a:spcBef>
                <a:spcPct val="0"/>
              </a:spcBef>
              <a:buFontTx/>
              <a:buNone/>
            </a:pPr>
            <a:r>
              <a:rPr lang="it-IT" altLang="en-US" sz="2000" b="1">
                <a:latin typeface="Arial" panose="020B0604020202020204" pitchFamily="34" charset="0"/>
              </a:rPr>
              <a:t>- </a:t>
            </a:r>
            <a:r>
              <a:rPr lang="it-IT" altLang="en-US" sz="2000" b="1">
                <a:latin typeface="Symbol" pitchFamily="2" charset="2"/>
              </a:rPr>
              <a:t>B</a:t>
            </a:r>
            <a:r>
              <a:rPr lang="it-IT" altLang="en-US" sz="2000" b="1">
                <a:latin typeface="Arial" panose="020B0604020202020204" pitchFamily="34" charset="0"/>
              </a:rPr>
              <a:t>i n </a:t>
            </a:r>
            <a:r>
              <a:rPr lang="it-IT" altLang="en-US" sz="2000" b="1">
                <a:latin typeface="Symbol" pitchFamily="2" charset="2"/>
              </a:rPr>
              <a:t>Z</a:t>
            </a:r>
          </a:p>
          <a:p>
            <a:pPr eaLnBrk="1" hangingPunct="1">
              <a:spcBef>
                <a:spcPct val="0"/>
              </a:spcBef>
              <a:buFontTx/>
              <a:buNone/>
            </a:pPr>
            <a:r>
              <a:rPr lang="it-IT" altLang="en-US" sz="2000" b="1">
                <a:latin typeface="Arial" panose="020B0604020202020204" pitchFamily="34" charset="0"/>
              </a:rPr>
              <a:t>Società intermedie:</a:t>
            </a:r>
          </a:p>
          <a:p>
            <a:pPr eaLnBrk="1" hangingPunct="1">
              <a:spcBef>
                <a:spcPct val="0"/>
              </a:spcBef>
              <a:buFontTx/>
              <a:buNone/>
            </a:pPr>
            <a:r>
              <a:rPr lang="it-IT" altLang="en-US" sz="2000" b="1">
                <a:latin typeface="Symbol" pitchFamily="2" charset="2"/>
              </a:rPr>
              <a:t>- B</a:t>
            </a:r>
          </a:p>
          <a:p>
            <a:pPr eaLnBrk="1" hangingPunct="1">
              <a:spcBef>
                <a:spcPct val="0"/>
              </a:spcBef>
              <a:buFontTx/>
              <a:buNone/>
            </a:pPr>
            <a:r>
              <a:rPr lang="it-IT" altLang="en-US" sz="2000" b="1">
                <a:latin typeface="Symbol" pitchFamily="2" charset="2"/>
              </a:rPr>
              <a:t>- </a:t>
            </a:r>
            <a:r>
              <a:rPr lang="it-IT" altLang="en-US" sz="2000" b="1">
                <a:latin typeface="Times New Roman" panose="02020603050405020304" pitchFamily="18" charset="0"/>
                <a:cs typeface="Times New Roman" panose="02020603050405020304" pitchFamily="18" charset="0"/>
              </a:rPr>
              <a:t>X</a:t>
            </a:r>
            <a:endParaRPr lang="it-IT" altLang="en-US" sz="2000" b="1">
              <a:latin typeface="Symbol" pitchFamily="2" charset="2"/>
            </a:endParaRPr>
          </a:p>
          <a:p>
            <a:pPr eaLnBrk="1" hangingPunct="1">
              <a:spcBef>
                <a:spcPct val="0"/>
              </a:spcBef>
              <a:buFontTx/>
              <a:buNone/>
            </a:pPr>
            <a:endParaRPr lang="it-IT" altLang="en-US" sz="1800" b="1">
              <a:latin typeface="Arial" panose="020B0604020202020204" pitchFamily="34" charset="0"/>
            </a:endParaRPr>
          </a:p>
        </p:txBody>
      </p:sp>
      <p:sp>
        <p:nvSpPr>
          <p:cNvPr id="107545" name="Slide Number Placeholder 2">
            <a:extLst>
              <a:ext uri="{FF2B5EF4-FFF2-40B4-BE49-F238E27FC236}">
                <a16:creationId xmlns:a16="http://schemas.microsoft.com/office/drawing/2014/main" id="{EC1F1903-6D3C-FC4E-8C2C-3345DE86E2A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F4BC6BC-B5BA-E149-8343-C24B3D715E97}" type="slidenum">
              <a:rPr lang="it-IT" altLang="en-US" sz="1200" smtClean="0">
                <a:solidFill>
                  <a:srgbClr val="898989"/>
                </a:solidFill>
              </a:rPr>
              <a:pPr>
                <a:spcBef>
                  <a:spcPct val="0"/>
                </a:spcBef>
                <a:buFontTx/>
                <a:buNone/>
              </a:pPr>
              <a:t>85</a:t>
            </a:fld>
            <a:endParaRPr lang="it-IT" altLang="en-US" sz="1200">
              <a:solidFill>
                <a:srgbClr val="898989"/>
              </a:solidFil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8993B5F1-024E-0E4B-9CF0-011FCA37B837}"/>
              </a:ext>
            </a:extLst>
          </p:cNvPr>
          <p:cNvSpPr>
            <a:spLocks noGrp="1"/>
          </p:cNvSpPr>
          <p:nvPr>
            <p:ph type="title"/>
          </p:nvPr>
        </p:nvSpPr>
        <p:spPr/>
        <p:txBody>
          <a:bodyPr/>
          <a:lstStyle/>
          <a:p>
            <a:pPr eaLnBrk="1" hangingPunct="1"/>
            <a:endParaRPr lang="en-GB" altLang="en-US"/>
          </a:p>
        </p:txBody>
      </p:sp>
      <p:sp>
        <p:nvSpPr>
          <p:cNvPr id="109571" name="Rectangle 3">
            <a:extLst>
              <a:ext uri="{FF2B5EF4-FFF2-40B4-BE49-F238E27FC236}">
                <a16:creationId xmlns:a16="http://schemas.microsoft.com/office/drawing/2014/main" id="{107D0170-AC87-3947-90CA-13A8510BCB99}"/>
              </a:ext>
            </a:extLst>
          </p:cNvPr>
          <p:cNvSpPr>
            <a:spLocks noGrp="1"/>
          </p:cNvSpPr>
          <p:nvPr>
            <p:ph type="body" idx="1"/>
          </p:nvPr>
        </p:nvSpPr>
        <p:spPr/>
        <p:txBody>
          <a:bodyPr/>
          <a:lstStyle/>
          <a:p>
            <a:pPr eaLnBrk="1" hangingPunct="1"/>
            <a:endParaRPr lang="en-GB" altLang="en-US"/>
          </a:p>
        </p:txBody>
      </p:sp>
      <p:pic>
        <p:nvPicPr>
          <p:cNvPr id="109572" name="Picture 4" descr="Scan10006">
            <a:extLst>
              <a:ext uri="{FF2B5EF4-FFF2-40B4-BE49-F238E27FC236}">
                <a16:creationId xmlns:a16="http://schemas.microsoft.com/office/drawing/2014/main" id="{04ACBD6C-93EC-0840-87CD-25328F3B89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0"/>
            <a:ext cx="10691813" cy="777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73" name="Segnaposto numero diapositiva 5">
            <a:extLst>
              <a:ext uri="{FF2B5EF4-FFF2-40B4-BE49-F238E27FC236}">
                <a16:creationId xmlns:a16="http://schemas.microsoft.com/office/drawing/2014/main" id="{FBD93587-848B-7F46-95F2-10765FC0EF0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60355E0-B8D6-414A-95C3-8D93A3191CA1}" type="slidenum">
              <a:rPr lang="it-IT" altLang="en-US" sz="1200" smtClean="0">
                <a:solidFill>
                  <a:srgbClr val="898989"/>
                </a:solidFill>
              </a:rPr>
              <a:pPr>
                <a:spcBef>
                  <a:spcPct val="0"/>
                </a:spcBef>
                <a:buFontTx/>
                <a:buNone/>
              </a:pPr>
              <a:t>86</a:t>
            </a:fld>
            <a:endParaRPr lang="it-IT" altLang="en-US" sz="1200">
              <a:solidFill>
                <a:srgbClr val="898989"/>
              </a:solidFill>
            </a:endParaRPr>
          </a:p>
        </p:txBody>
      </p:sp>
      <p:pic>
        <p:nvPicPr>
          <p:cNvPr id="109574" name="Immagine 6">
            <a:extLst>
              <a:ext uri="{FF2B5EF4-FFF2-40B4-BE49-F238E27FC236}">
                <a16:creationId xmlns:a16="http://schemas.microsoft.com/office/drawing/2014/main" id="{8B88B853-16A8-114B-835C-4C525CFCC41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86313" y="533400"/>
            <a:ext cx="2587625" cy="110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75" name="CasellaDiTesto 4">
            <a:extLst>
              <a:ext uri="{FF2B5EF4-FFF2-40B4-BE49-F238E27FC236}">
                <a16:creationId xmlns:a16="http://schemas.microsoft.com/office/drawing/2014/main" id="{6A143F7E-0F1C-B644-9D2D-3AFE82D3FCA1}"/>
              </a:ext>
            </a:extLst>
          </p:cNvPr>
          <p:cNvSpPr txBox="1">
            <a:spLocks noChangeArrowheads="1"/>
          </p:cNvSpPr>
          <p:nvPr/>
        </p:nvSpPr>
        <p:spPr bwMode="auto">
          <a:xfrm>
            <a:off x="7358063" y="714375"/>
            <a:ext cx="21431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800" b="1"/>
              <a:t>Soci della società A</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AutoShape 4">
            <a:extLst>
              <a:ext uri="{FF2B5EF4-FFF2-40B4-BE49-F238E27FC236}">
                <a16:creationId xmlns:a16="http://schemas.microsoft.com/office/drawing/2014/main" id="{64DF4860-0A8A-FC4A-B8A8-05A1094D64DC}"/>
              </a:ext>
            </a:extLst>
          </p:cNvPr>
          <p:cNvSpPr>
            <a:spLocks noChangeArrowheads="1"/>
          </p:cNvSpPr>
          <p:nvPr/>
        </p:nvSpPr>
        <p:spPr bwMode="auto">
          <a:xfrm>
            <a:off x="395288" y="549275"/>
            <a:ext cx="8497887" cy="5327650"/>
          </a:xfrm>
          <a:prstGeom prst="horizontalScroll">
            <a:avLst>
              <a:gd name="adj" fmla="val 12500"/>
            </a:avLst>
          </a:prstGeom>
          <a:solidFill>
            <a:srgbClr val="99CCFF"/>
          </a:solidFill>
          <a:ln w="9525">
            <a:solidFill>
              <a:schemeClr val="tx1"/>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
        <p:nvSpPr>
          <p:cNvPr id="110595" name="Rectangle 3">
            <a:extLst>
              <a:ext uri="{FF2B5EF4-FFF2-40B4-BE49-F238E27FC236}">
                <a16:creationId xmlns:a16="http://schemas.microsoft.com/office/drawing/2014/main" id="{E77F3F49-FEE1-964B-A43C-CB9EE9930FFE}"/>
              </a:ext>
            </a:extLst>
          </p:cNvPr>
          <p:cNvSpPr>
            <a:spLocks noGrp="1"/>
          </p:cNvSpPr>
          <p:nvPr>
            <p:ph type="body" idx="1"/>
          </p:nvPr>
        </p:nvSpPr>
        <p:spPr>
          <a:xfrm>
            <a:off x="857250" y="1600200"/>
            <a:ext cx="8001000" cy="4525963"/>
          </a:xfrm>
        </p:spPr>
        <p:txBody>
          <a:bodyPr/>
          <a:lstStyle/>
          <a:p>
            <a:pPr algn="ctr">
              <a:buFont typeface="Arial" panose="020B0604020202020204" pitchFamily="34" charset="0"/>
              <a:buNone/>
            </a:pPr>
            <a:r>
              <a:rPr lang="en-GB" altLang="en-US" sz="3600">
                <a:latin typeface="Book Antiqua" panose="02040602050305030304" pitchFamily="18" charset="0"/>
              </a:rPr>
              <a:t>Vantaggi delle </a:t>
            </a:r>
          </a:p>
          <a:p>
            <a:pPr algn="ctr">
              <a:buFont typeface="Arial" panose="020B0604020202020204" pitchFamily="34" charset="0"/>
              <a:buNone/>
            </a:pPr>
            <a:r>
              <a:rPr lang="en-GB" altLang="en-US" sz="3600">
                <a:latin typeface="Book Antiqua" panose="02040602050305030304" pitchFamily="18" charset="0"/>
              </a:rPr>
              <a:t>partecipazioni indirette: </a:t>
            </a:r>
          </a:p>
          <a:p>
            <a:pPr algn="ctr">
              <a:buFont typeface="Arial" panose="020B0604020202020204" pitchFamily="34" charset="0"/>
              <a:buNone/>
            </a:pPr>
            <a:r>
              <a:rPr lang="en-GB" altLang="en-US" sz="3600">
                <a:latin typeface="Book Antiqua" panose="02040602050305030304" pitchFamily="18" charset="0"/>
              </a:rPr>
              <a:t>risparmio di mezzi finanziari necessari alla società capo-gruppo per controllare più società</a:t>
            </a:r>
          </a:p>
        </p:txBody>
      </p:sp>
      <p:sp>
        <p:nvSpPr>
          <p:cNvPr id="110596" name="Slide Number Placeholder 1">
            <a:extLst>
              <a:ext uri="{FF2B5EF4-FFF2-40B4-BE49-F238E27FC236}">
                <a16:creationId xmlns:a16="http://schemas.microsoft.com/office/drawing/2014/main" id="{ADF3149B-F4EA-864C-BD1C-E1174336097B}"/>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4E1F9FF-B428-3148-A5C8-64F55588E811}" type="slidenum">
              <a:rPr lang="it-IT" altLang="en-US" sz="1200" smtClean="0">
                <a:solidFill>
                  <a:srgbClr val="898989"/>
                </a:solidFill>
              </a:rPr>
              <a:pPr>
                <a:spcBef>
                  <a:spcPct val="0"/>
                </a:spcBef>
                <a:buFontTx/>
                <a:buNone/>
              </a:pPr>
              <a:t>87</a:t>
            </a:fld>
            <a:endParaRPr lang="it-IT" altLang="en-US" sz="1200">
              <a:solidFill>
                <a:srgbClr val="898989"/>
              </a:solidFill>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e 24">
            <a:extLst>
              <a:ext uri="{FF2B5EF4-FFF2-40B4-BE49-F238E27FC236}">
                <a16:creationId xmlns:a16="http://schemas.microsoft.com/office/drawing/2014/main" id="{245AC60D-8031-4A47-A7D6-FB5DF8AEBB0E}"/>
              </a:ext>
            </a:extLst>
          </p:cNvPr>
          <p:cNvSpPr/>
          <p:nvPr/>
        </p:nvSpPr>
        <p:spPr>
          <a:xfrm>
            <a:off x="1128713" y="1773238"/>
            <a:ext cx="1571625" cy="15001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12643" name="CasellaDiTesto 28">
            <a:extLst>
              <a:ext uri="{FF2B5EF4-FFF2-40B4-BE49-F238E27FC236}">
                <a16:creationId xmlns:a16="http://schemas.microsoft.com/office/drawing/2014/main" id="{7C19E2CF-AB00-464B-A5C2-25225287248B}"/>
              </a:ext>
            </a:extLst>
          </p:cNvPr>
          <p:cNvSpPr txBox="1">
            <a:spLocks noChangeArrowheads="1"/>
          </p:cNvSpPr>
          <p:nvPr/>
        </p:nvSpPr>
        <p:spPr bwMode="auto">
          <a:xfrm>
            <a:off x="1485900" y="1916113"/>
            <a:ext cx="7858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H</a:t>
            </a:r>
          </a:p>
        </p:txBody>
      </p:sp>
      <p:sp>
        <p:nvSpPr>
          <p:cNvPr id="112644" name="CasellaDiTesto 26">
            <a:extLst>
              <a:ext uri="{FF2B5EF4-FFF2-40B4-BE49-F238E27FC236}">
                <a16:creationId xmlns:a16="http://schemas.microsoft.com/office/drawing/2014/main" id="{7C83A26E-97C5-3947-B311-50C8DEF11AB8}"/>
              </a:ext>
            </a:extLst>
          </p:cNvPr>
          <p:cNvSpPr txBox="1">
            <a:spLocks noChangeArrowheads="1"/>
          </p:cNvSpPr>
          <p:nvPr/>
        </p:nvSpPr>
        <p:spPr bwMode="auto">
          <a:xfrm>
            <a:off x="1271588" y="2806700"/>
            <a:ext cx="128587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 € 102</a:t>
            </a:r>
          </a:p>
        </p:txBody>
      </p:sp>
      <p:cxnSp>
        <p:nvCxnSpPr>
          <p:cNvPr id="112645" name="Connettore 2 35">
            <a:extLst>
              <a:ext uri="{FF2B5EF4-FFF2-40B4-BE49-F238E27FC236}">
                <a16:creationId xmlns:a16="http://schemas.microsoft.com/office/drawing/2014/main" id="{B7D7463B-ED67-F949-BB14-A04233F2B2DA}"/>
              </a:ext>
            </a:extLst>
          </p:cNvPr>
          <p:cNvCxnSpPr>
            <a:cxnSpLocks noChangeShapeType="1"/>
          </p:cNvCxnSpPr>
          <p:nvPr/>
        </p:nvCxnSpPr>
        <p:spPr bwMode="auto">
          <a:xfrm flipH="1">
            <a:off x="820738" y="3273425"/>
            <a:ext cx="1089025" cy="779463"/>
          </a:xfrm>
          <a:prstGeom prst="straightConnector1">
            <a:avLst/>
          </a:prstGeom>
          <a:noFill/>
          <a:ln w="50800" algn="ctr">
            <a:solidFill>
              <a:srgbClr val="4A7EBB"/>
            </a:solidFill>
            <a:round/>
            <a:headEnd/>
            <a:tailEnd type="arrow" w="med" len="med"/>
          </a:ln>
          <a:extLst>
            <a:ext uri="{909E8E84-426E-40DD-AFC4-6F175D3DCCD1}">
              <a14:hiddenFill xmlns:a14="http://schemas.microsoft.com/office/drawing/2010/main">
                <a:noFill/>
              </a14:hiddenFill>
            </a:ext>
          </a:extLst>
        </p:spPr>
      </p:cxnSp>
      <p:sp>
        <p:nvSpPr>
          <p:cNvPr id="2" name="Ovale 24">
            <a:extLst>
              <a:ext uri="{FF2B5EF4-FFF2-40B4-BE49-F238E27FC236}">
                <a16:creationId xmlns:a16="http://schemas.microsoft.com/office/drawing/2014/main" id="{EE185FBE-48DF-6E44-BF7F-732F4329B80A}"/>
              </a:ext>
            </a:extLst>
          </p:cNvPr>
          <p:cNvSpPr/>
          <p:nvPr/>
        </p:nvSpPr>
        <p:spPr>
          <a:xfrm>
            <a:off x="34925" y="4065588"/>
            <a:ext cx="1571625" cy="15001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12647" name="CasellaDiTesto 28">
            <a:extLst>
              <a:ext uri="{FF2B5EF4-FFF2-40B4-BE49-F238E27FC236}">
                <a16:creationId xmlns:a16="http://schemas.microsoft.com/office/drawing/2014/main" id="{CF77D352-42C1-CD4C-83D9-9CD3D073E140}"/>
              </a:ext>
            </a:extLst>
          </p:cNvPr>
          <p:cNvSpPr txBox="1">
            <a:spLocks noChangeArrowheads="1"/>
          </p:cNvSpPr>
          <p:nvPr/>
        </p:nvSpPr>
        <p:spPr bwMode="auto">
          <a:xfrm>
            <a:off x="393700" y="4208463"/>
            <a:ext cx="7858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a</a:t>
            </a:r>
          </a:p>
        </p:txBody>
      </p:sp>
      <p:sp>
        <p:nvSpPr>
          <p:cNvPr id="112648" name="CasellaDiTesto 26">
            <a:extLst>
              <a:ext uri="{FF2B5EF4-FFF2-40B4-BE49-F238E27FC236}">
                <a16:creationId xmlns:a16="http://schemas.microsoft.com/office/drawing/2014/main" id="{2976B4D8-9F02-1144-9868-4169C71F987F}"/>
              </a:ext>
            </a:extLst>
          </p:cNvPr>
          <p:cNvSpPr txBox="1">
            <a:spLocks noChangeArrowheads="1"/>
          </p:cNvSpPr>
          <p:nvPr/>
        </p:nvSpPr>
        <p:spPr bwMode="auto">
          <a:xfrm>
            <a:off x="179388" y="5099050"/>
            <a:ext cx="128587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 € 100</a:t>
            </a:r>
          </a:p>
        </p:txBody>
      </p:sp>
      <p:sp>
        <p:nvSpPr>
          <p:cNvPr id="3" name="Ovale 24">
            <a:extLst>
              <a:ext uri="{FF2B5EF4-FFF2-40B4-BE49-F238E27FC236}">
                <a16:creationId xmlns:a16="http://schemas.microsoft.com/office/drawing/2014/main" id="{0FE2F365-7BFC-1E45-876B-0B5143DC5AA8}"/>
              </a:ext>
            </a:extLst>
          </p:cNvPr>
          <p:cNvSpPr/>
          <p:nvPr/>
        </p:nvSpPr>
        <p:spPr>
          <a:xfrm>
            <a:off x="2424113" y="4065588"/>
            <a:ext cx="1571625" cy="1500187"/>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12650" name="CasellaDiTesto 28">
            <a:extLst>
              <a:ext uri="{FF2B5EF4-FFF2-40B4-BE49-F238E27FC236}">
                <a16:creationId xmlns:a16="http://schemas.microsoft.com/office/drawing/2014/main" id="{3DEA9639-2EB2-9743-B8BD-F1942EC6DFEB}"/>
              </a:ext>
            </a:extLst>
          </p:cNvPr>
          <p:cNvSpPr txBox="1">
            <a:spLocks noChangeArrowheads="1"/>
          </p:cNvSpPr>
          <p:nvPr/>
        </p:nvSpPr>
        <p:spPr bwMode="auto">
          <a:xfrm>
            <a:off x="2781300" y="4208463"/>
            <a:ext cx="7858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b</a:t>
            </a:r>
          </a:p>
        </p:txBody>
      </p:sp>
      <p:sp>
        <p:nvSpPr>
          <p:cNvPr id="112651" name="CasellaDiTesto 26">
            <a:extLst>
              <a:ext uri="{FF2B5EF4-FFF2-40B4-BE49-F238E27FC236}">
                <a16:creationId xmlns:a16="http://schemas.microsoft.com/office/drawing/2014/main" id="{E6423B47-BFD3-A04C-897C-1668D4DD64B8}"/>
              </a:ext>
            </a:extLst>
          </p:cNvPr>
          <p:cNvSpPr txBox="1">
            <a:spLocks noChangeArrowheads="1"/>
          </p:cNvSpPr>
          <p:nvPr/>
        </p:nvSpPr>
        <p:spPr bwMode="auto">
          <a:xfrm>
            <a:off x="2566988" y="5099050"/>
            <a:ext cx="128587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 € 100</a:t>
            </a:r>
          </a:p>
        </p:txBody>
      </p:sp>
      <p:cxnSp>
        <p:nvCxnSpPr>
          <p:cNvPr id="112652" name="Connettore 2 35">
            <a:extLst>
              <a:ext uri="{FF2B5EF4-FFF2-40B4-BE49-F238E27FC236}">
                <a16:creationId xmlns:a16="http://schemas.microsoft.com/office/drawing/2014/main" id="{44871BFF-ABFE-9043-89E2-9DA04620040B}"/>
              </a:ext>
            </a:extLst>
          </p:cNvPr>
          <p:cNvCxnSpPr>
            <a:cxnSpLocks noChangeShapeType="1"/>
          </p:cNvCxnSpPr>
          <p:nvPr/>
        </p:nvCxnSpPr>
        <p:spPr bwMode="auto">
          <a:xfrm>
            <a:off x="1914525" y="3286125"/>
            <a:ext cx="1295400" cy="766763"/>
          </a:xfrm>
          <a:prstGeom prst="straightConnector1">
            <a:avLst/>
          </a:prstGeom>
          <a:noFill/>
          <a:ln w="50800" algn="ctr">
            <a:solidFill>
              <a:srgbClr val="4A7EBB"/>
            </a:solidFill>
            <a:round/>
            <a:headEnd/>
            <a:tailEnd type="arrow" w="med" len="med"/>
          </a:ln>
          <a:extLst>
            <a:ext uri="{909E8E84-426E-40DD-AFC4-6F175D3DCCD1}">
              <a14:hiddenFill xmlns:a14="http://schemas.microsoft.com/office/drawing/2010/main">
                <a:noFill/>
              </a14:hiddenFill>
            </a:ext>
          </a:extLst>
        </p:spPr>
      </p:cxnSp>
      <p:sp>
        <p:nvSpPr>
          <p:cNvPr id="112653" name="CasellaDiTesto 26">
            <a:extLst>
              <a:ext uri="{FF2B5EF4-FFF2-40B4-BE49-F238E27FC236}">
                <a16:creationId xmlns:a16="http://schemas.microsoft.com/office/drawing/2014/main" id="{4D474FC3-6F29-2E4E-A11B-A5527D63A634}"/>
              </a:ext>
            </a:extLst>
          </p:cNvPr>
          <p:cNvSpPr txBox="1">
            <a:spLocks noChangeArrowheads="1"/>
          </p:cNvSpPr>
          <p:nvPr/>
        </p:nvSpPr>
        <p:spPr bwMode="auto">
          <a:xfrm>
            <a:off x="107950" y="173038"/>
            <a:ext cx="90360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latin typeface="Arial" panose="020B0604020202020204" pitchFamily="34" charset="0"/>
              </a:rPr>
              <a:t>Gruppo con partecipazioni dirette</a:t>
            </a:r>
          </a:p>
        </p:txBody>
      </p:sp>
      <p:sp>
        <p:nvSpPr>
          <p:cNvPr id="112654" name="CasellaDiTesto 26">
            <a:extLst>
              <a:ext uri="{FF2B5EF4-FFF2-40B4-BE49-F238E27FC236}">
                <a16:creationId xmlns:a16="http://schemas.microsoft.com/office/drawing/2014/main" id="{EEA7FA04-85E9-C443-9D2C-8DC4EE5F7104}"/>
              </a:ext>
            </a:extLst>
          </p:cNvPr>
          <p:cNvSpPr txBox="1">
            <a:spLocks noChangeArrowheads="1"/>
          </p:cNvSpPr>
          <p:nvPr/>
        </p:nvSpPr>
        <p:spPr bwMode="auto">
          <a:xfrm>
            <a:off x="5148263" y="1349375"/>
            <a:ext cx="3817937" cy="402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it-IT" altLang="en-US" sz="2000">
              <a:latin typeface="Arial" panose="020B0604020202020204" pitchFamily="34" charset="0"/>
            </a:endParaRPr>
          </a:p>
          <a:p>
            <a:pPr eaLnBrk="1" hangingPunct="1">
              <a:spcBef>
                <a:spcPct val="0"/>
              </a:spcBef>
              <a:buFontTx/>
              <a:buNone/>
            </a:pPr>
            <a:endParaRPr lang="it-IT" altLang="en-US" sz="2000">
              <a:latin typeface="Arial" panose="020B0604020202020204" pitchFamily="34" charset="0"/>
            </a:endParaRPr>
          </a:p>
          <a:p>
            <a:pPr eaLnBrk="1" hangingPunct="1">
              <a:spcBef>
                <a:spcPct val="0"/>
              </a:spcBef>
              <a:buFontTx/>
              <a:buNone/>
            </a:pPr>
            <a:r>
              <a:rPr lang="it-IT" altLang="en-US" sz="2000">
                <a:latin typeface="Arial" panose="020B0604020202020204" pitchFamily="34" charset="0"/>
              </a:rPr>
              <a:t>Capitale sociale di </a:t>
            </a:r>
            <a:r>
              <a:rPr lang="it-IT" altLang="en-US" sz="2000">
                <a:latin typeface="Symbol" pitchFamily="2" charset="2"/>
              </a:rPr>
              <a:t>a</a:t>
            </a:r>
            <a:r>
              <a:rPr lang="it-IT" altLang="en-US" sz="2000">
                <a:latin typeface="Arial" panose="020B0604020202020204" pitchFamily="34" charset="0"/>
              </a:rPr>
              <a:t>:  100</a:t>
            </a:r>
          </a:p>
          <a:p>
            <a:pPr eaLnBrk="1" hangingPunct="1">
              <a:spcBef>
                <a:spcPct val="0"/>
              </a:spcBef>
              <a:buFontTx/>
              <a:buNone/>
            </a:pPr>
            <a:r>
              <a:rPr lang="it-IT" altLang="en-US" sz="2000">
                <a:latin typeface="Arial" panose="020B0604020202020204" pitchFamily="34" charset="0"/>
              </a:rPr>
              <a:t>Capitale sociale di </a:t>
            </a:r>
            <a:r>
              <a:rPr lang="it-IT" altLang="en-US" sz="2000">
                <a:latin typeface="Symbol" pitchFamily="2" charset="2"/>
              </a:rPr>
              <a:t>b</a:t>
            </a:r>
            <a:r>
              <a:rPr lang="it-IT" altLang="en-US" sz="2000">
                <a:latin typeface="Arial" panose="020B0604020202020204" pitchFamily="34" charset="0"/>
              </a:rPr>
              <a:t>:  100</a:t>
            </a:r>
          </a:p>
          <a:p>
            <a:pPr eaLnBrk="1" hangingPunct="1">
              <a:spcBef>
                <a:spcPct val="0"/>
              </a:spcBef>
              <a:buFontTx/>
              <a:buNone/>
            </a:pPr>
            <a:r>
              <a:rPr lang="it-IT" altLang="en-US" sz="2000">
                <a:latin typeface="Arial" panose="020B0604020202020204" pitchFamily="34" charset="0"/>
              </a:rPr>
              <a:t>Capitale sociale di H: 102</a:t>
            </a:r>
          </a:p>
          <a:p>
            <a:pPr eaLnBrk="1" hangingPunct="1">
              <a:spcBef>
                <a:spcPct val="0"/>
              </a:spcBef>
              <a:buFontTx/>
              <a:buNone/>
            </a:pPr>
            <a:endParaRPr lang="it-IT" altLang="en-US" sz="2000">
              <a:latin typeface="Arial" panose="020B0604020202020204" pitchFamily="34" charset="0"/>
            </a:endParaRPr>
          </a:p>
          <a:p>
            <a:pPr eaLnBrk="1" hangingPunct="1">
              <a:spcBef>
                <a:spcPct val="0"/>
              </a:spcBef>
              <a:buFontTx/>
              <a:buNone/>
            </a:pPr>
            <a:endParaRPr lang="it-IT" altLang="en-US" sz="2000">
              <a:latin typeface="Arial" panose="020B0604020202020204" pitchFamily="34" charset="0"/>
            </a:endParaRPr>
          </a:p>
          <a:p>
            <a:pPr eaLnBrk="1" hangingPunct="1">
              <a:spcBef>
                <a:spcPct val="0"/>
              </a:spcBef>
              <a:buFontTx/>
              <a:buNone/>
            </a:pPr>
            <a:r>
              <a:rPr lang="it-IT" altLang="en-US" sz="2000" b="1">
                <a:latin typeface="Arial" panose="020B0604020202020204" pitchFamily="34" charset="0"/>
              </a:rPr>
              <a:t>Investimento complessivo: 102</a:t>
            </a:r>
          </a:p>
          <a:p>
            <a:pPr eaLnBrk="1" hangingPunct="1">
              <a:spcBef>
                <a:spcPct val="0"/>
              </a:spcBef>
              <a:buFontTx/>
              <a:buNone/>
            </a:pPr>
            <a:endParaRPr lang="it-IT" altLang="en-US" sz="2000" b="1">
              <a:latin typeface="Arial" panose="020B0604020202020204" pitchFamily="34" charset="0"/>
            </a:endParaRPr>
          </a:p>
          <a:p>
            <a:pPr eaLnBrk="1" hangingPunct="1">
              <a:spcBef>
                <a:spcPct val="0"/>
              </a:spcBef>
              <a:buFontTx/>
              <a:buNone/>
            </a:pPr>
            <a:endParaRPr lang="it-IT" altLang="en-US" sz="2000" b="1">
              <a:latin typeface="Arial" panose="020B0604020202020204" pitchFamily="34" charset="0"/>
            </a:endParaRPr>
          </a:p>
          <a:p>
            <a:pPr eaLnBrk="1" hangingPunct="1">
              <a:spcBef>
                <a:spcPct val="0"/>
              </a:spcBef>
              <a:buFontTx/>
              <a:buNone/>
            </a:pPr>
            <a:r>
              <a:rPr lang="it-IT" altLang="en-US" sz="2000">
                <a:latin typeface="Arial" panose="020B0604020202020204" pitchFamily="34" charset="0"/>
              </a:rPr>
              <a:t>Capitale controllato: 200</a:t>
            </a:r>
            <a:endParaRPr lang="it-IT" altLang="en-US" sz="2000">
              <a:latin typeface="Symbol" pitchFamily="2" charset="2"/>
            </a:endParaRPr>
          </a:p>
          <a:p>
            <a:pPr eaLnBrk="1" hangingPunct="1">
              <a:spcBef>
                <a:spcPct val="0"/>
              </a:spcBef>
              <a:buFontTx/>
              <a:buNone/>
            </a:pPr>
            <a:endParaRPr lang="it-IT" altLang="en-US" sz="2000">
              <a:latin typeface="Arial" panose="020B0604020202020204" pitchFamily="34" charset="0"/>
            </a:endParaRPr>
          </a:p>
          <a:p>
            <a:pPr eaLnBrk="1" hangingPunct="1">
              <a:spcBef>
                <a:spcPct val="0"/>
              </a:spcBef>
              <a:buFontTx/>
              <a:buNone/>
            </a:pPr>
            <a:endParaRPr lang="it-IT" altLang="en-US" sz="1800">
              <a:latin typeface="Arial" panose="020B0604020202020204" pitchFamily="34" charset="0"/>
            </a:endParaRPr>
          </a:p>
        </p:txBody>
      </p:sp>
      <p:sp>
        <p:nvSpPr>
          <p:cNvPr id="112655" name="CasellaDiTesto 28">
            <a:extLst>
              <a:ext uri="{FF2B5EF4-FFF2-40B4-BE49-F238E27FC236}">
                <a16:creationId xmlns:a16="http://schemas.microsoft.com/office/drawing/2014/main" id="{71C58795-441C-D34C-890E-74B3EA7AB16B}"/>
              </a:ext>
            </a:extLst>
          </p:cNvPr>
          <p:cNvSpPr txBox="1">
            <a:spLocks noChangeArrowheads="1"/>
          </p:cNvSpPr>
          <p:nvPr/>
        </p:nvSpPr>
        <p:spPr bwMode="auto">
          <a:xfrm>
            <a:off x="547688" y="3319463"/>
            <a:ext cx="1000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51%</a:t>
            </a:r>
          </a:p>
        </p:txBody>
      </p:sp>
      <p:sp>
        <p:nvSpPr>
          <p:cNvPr id="112656" name="CasellaDiTesto 28">
            <a:extLst>
              <a:ext uri="{FF2B5EF4-FFF2-40B4-BE49-F238E27FC236}">
                <a16:creationId xmlns:a16="http://schemas.microsoft.com/office/drawing/2014/main" id="{83EF47F6-7229-C74F-BF4E-635277D538B8}"/>
              </a:ext>
            </a:extLst>
          </p:cNvPr>
          <p:cNvSpPr txBox="1">
            <a:spLocks noChangeArrowheads="1"/>
          </p:cNvSpPr>
          <p:nvPr/>
        </p:nvSpPr>
        <p:spPr bwMode="auto">
          <a:xfrm>
            <a:off x="2195513" y="3284538"/>
            <a:ext cx="1000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51%</a:t>
            </a:r>
          </a:p>
        </p:txBody>
      </p:sp>
      <p:sp>
        <p:nvSpPr>
          <p:cNvPr id="112657" name="CasellaDiTesto 28">
            <a:extLst>
              <a:ext uri="{FF2B5EF4-FFF2-40B4-BE49-F238E27FC236}">
                <a16:creationId xmlns:a16="http://schemas.microsoft.com/office/drawing/2014/main" id="{759B1FF8-B937-3D40-8713-CEFC01F8FA60}"/>
              </a:ext>
            </a:extLst>
          </p:cNvPr>
          <p:cNvSpPr txBox="1">
            <a:spLocks noChangeArrowheads="1"/>
          </p:cNvSpPr>
          <p:nvPr/>
        </p:nvSpPr>
        <p:spPr bwMode="auto">
          <a:xfrm>
            <a:off x="1547813" y="3795713"/>
            <a:ext cx="1000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49%</a:t>
            </a:r>
          </a:p>
        </p:txBody>
      </p:sp>
      <p:cxnSp>
        <p:nvCxnSpPr>
          <p:cNvPr id="56" name="Connettore 1 55">
            <a:extLst>
              <a:ext uri="{FF2B5EF4-FFF2-40B4-BE49-F238E27FC236}">
                <a16:creationId xmlns:a16="http://schemas.microsoft.com/office/drawing/2014/main" id="{A84E2E8F-D97C-FD42-B22F-016F8F5FE321}"/>
              </a:ext>
            </a:extLst>
          </p:cNvPr>
          <p:cNvCxnSpPr/>
          <p:nvPr/>
        </p:nvCxnSpPr>
        <p:spPr>
          <a:xfrm rot="10800000" flipV="1">
            <a:off x="1549400" y="4152900"/>
            <a:ext cx="427038" cy="355600"/>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112659" name="CasellaDiTesto 28">
            <a:extLst>
              <a:ext uri="{FF2B5EF4-FFF2-40B4-BE49-F238E27FC236}">
                <a16:creationId xmlns:a16="http://schemas.microsoft.com/office/drawing/2014/main" id="{F2772068-1FE9-124C-9462-495C9D1DA2F9}"/>
              </a:ext>
            </a:extLst>
          </p:cNvPr>
          <p:cNvSpPr txBox="1">
            <a:spLocks noChangeArrowheads="1"/>
          </p:cNvSpPr>
          <p:nvPr/>
        </p:nvSpPr>
        <p:spPr bwMode="auto">
          <a:xfrm>
            <a:off x="3932238" y="3789363"/>
            <a:ext cx="1000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49%</a:t>
            </a:r>
          </a:p>
        </p:txBody>
      </p:sp>
      <p:cxnSp>
        <p:nvCxnSpPr>
          <p:cNvPr id="5" name="Connettore 1 55">
            <a:extLst>
              <a:ext uri="{FF2B5EF4-FFF2-40B4-BE49-F238E27FC236}">
                <a16:creationId xmlns:a16="http://schemas.microsoft.com/office/drawing/2014/main" id="{0FE3578F-25A1-454F-A3E5-EE34E2EF6BFF}"/>
              </a:ext>
            </a:extLst>
          </p:cNvPr>
          <p:cNvCxnSpPr/>
          <p:nvPr/>
        </p:nvCxnSpPr>
        <p:spPr>
          <a:xfrm rot="10800000" flipV="1">
            <a:off x="3933825" y="4146550"/>
            <a:ext cx="427038" cy="355600"/>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112661" name="Slide Number Placeholder 3">
            <a:extLst>
              <a:ext uri="{FF2B5EF4-FFF2-40B4-BE49-F238E27FC236}">
                <a16:creationId xmlns:a16="http://schemas.microsoft.com/office/drawing/2014/main" id="{EDFF9F26-9677-B64C-B195-045BB29DC06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6F9D246-8405-6543-8301-CA79AC750BB2}" type="slidenum">
              <a:rPr lang="it-IT" altLang="en-US" sz="1200" smtClean="0">
                <a:solidFill>
                  <a:srgbClr val="898989"/>
                </a:solidFill>
              </a:rPr>
              <a:pPr>
                <a:spcBef>
                  <a:spcPct val="0"/>
                </a:spcBef>
                <a:buFontTx/>
                <a:buNone/>
              </a:pPr>
              <a:t>88</a:t>
            </a:fld>
            <a:endParaRPr lang="it-IT" altLang="en-US" sz="1200">
              <a:solidFill>
                <a:srgbClr val="898989"/>
              </a:solidFill>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e 24">
            <a:extLst>
              <a:ext uri="{FF2B5EF4-FFF2-40B4-BE49-F238E27FC236}">
                <a16:creationId xmlns:a16="http://schemas.microsoft.com/office/drawing/2014/main" id="{F95D7574-D56F-7E46-8DC3-D85FD88419DB}"/>
              </a:ext>
            </a:extLst>
          </p:cNvPr>
          <p:cNvSpPr/>
          <p:nvPr/>
        </p:nvSpPr>
        <p:spPr>
          <a:xfrm>
            <a:off x="917575" y="692150"/>
            <a:ext cx="1571625"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14691" name="CasellaDiTesto 28">
            <a:extLst>
              <a:ext uri="{FF2B5EF4-FFF2-40B4-BE49-F238E27FC236}">
                <a16:creationId xmlns:a16="http://schemas.microsoft.com/office/drawing/2014/main" id="{D0DBA07C-4FF8-704E-A097-143A45A4364B}"/>
              </a:ext>
            </a:extLst>
          </p:cNvPr>
          <p:cNvSpPr txBox="1">
            <a:spLocks noChangeArrowheads="1"/>
          </p:cNvSpPr>
          <p:nvPr/>
        </p:nvSpPr>
        <p:spPr bwMode="auto">
          <a:xfrm>
            <a:off x="1274763" y="835025"/>
            <a:ext cx="7858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H</a:t>
            </a:r>
          </a:p>
        </p:txBody>
      </p:sp>
      <p:sp>
        <p:nvSpPr>
          <p:cNvPr id="114692" name="CasellaDiTesto 26">
            <a:extLst>
              <a:ext uri="{FF2B5EF4-FFF2-40B4-BE49-F238E27FC236}">
                <a16:creationId xmlns:a16="http://schemas.microsoft.com/office/drawing/2014/main" id="{3079E4B8-5C2B-4B4F-86BF-308EBE743B86}"/>
              </a:ext>
            </a:extLst>
          </p:cNvPr>
          <p:cNvSpPr txBox="1">
            <a:spLocks noChangeArrowheads="1"/>
          </p:cNvSpPr>
          <p:nvPr/>
        </p:nvSpPr>
        <p:spPr bwMode="auto">
          <a:xfrm>
            <a:off x="1060450" y="1725613"/>
            <a:ext cx="128587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 € 51</a:t>
            </a:r>
          </a:p>
        </p:txBody>
      </p:sp>
      <p:sp>
        <p:nvSpPr>
          <p:cNvPr id="28" name="Ovale 27">
            <a:extLst>
              <a:ext uri="{FF2B5EF4-FFF2-40B4-BE49-F238E27FC236}">
                <a16:creationId xmlns:a16="http://schemas.microsoft.com/office/drawing/2014/main" id="{3D318632-9F1A-CE4F-8BBD-D6740A98283B}"/>
              </a:ext>
            </a:extLst>
          </p:cNvPr>
          <p:cNvSpPr/>
          <p:nvPr/>
        </p:nvSpPr>
        <p:spPr>
          <a:xfrm>
            <a:off x="917575" y="2835275"/>
            <a:ext cx="1571625"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14694" name="CasellaDiTesto 28">
            <a:extLst>
              <a:ext uri="{FF2B5EF4-FFF2-40B4-BE49-F238E27FC236}">
                <a16:creationId xmlns:a16="http://schemas.microsoft.com/office/drawing/2014/main" id="{6497C7E6-A782-9942-85FE-415208F01090}"/>
              </a:ext>
            </a:extLst>
          </p:cNvPr>
          <p:cNvSpPr txBox="1">
            <a:spLocks noChangeArrowheads="1"/>
          </p:cNvSpPr>
          <p:nvPr/>
        </p:nvSpPr>
        <p:spPr bwMode="auto">
          <a:xfrm>
            <a:off x="1346200" y="2978150"/>
            <a:ext cx="78581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a</a:t>
            </a:r>
          </a:p>
        </p:txBody>
      </p:sp>
      <p:sp>
        <p:nvSpPr>
          <p:cNvPr id="32" name="Ovale 31">
            <a:extLst>
              <a:ext uri="{FF2B5EF4-FFF2-40B4-BE49-F238E27FC236}">
                <a16:creationId xmlns:a16="http://schemas.microsoft.com/office/drawing/2014/main" id="{83751461-4ECC-E842-A482-9B01EE5B2F85}"/>
              </a:ext>
            </a:extLst>
          </p:cNvPr>
          <p:cNvSpPr/>
          <p:nvPr/>
        </p:nvSpPr>
        <p:spPr>
          <a:xfrm>
            <a:off x="917575" y="4978400"/>
            <a:ext cx="1571625" cy="15001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a:p>
        </p:txBody>
      </p:sp>
      <p:sp>
        <p:nvSpPr>
          <p:cNvPr id="114696" name="CasellaDiTesto 28">
            <a:extLst>
              <a:ext uri="{FF2B5EF4-FFF2-40B4-BE49-F238E27FC236}">
                <a16:creationId xmlns:a16="http://schemas.microsoft.com/office/drawing/2014/main" id="{EA2E62D8-A042-964C-A2F1-ADCE7D871CCE}"/>
              </a:ext>
            </a:extLst>
          </p:cNvPr>
          <p:cNvSpPr txBox="1">
            <a:spLocks noChangeArrowheads="1"/>
          </p:cNvSpPr>
          <p:nvPr/>
        </p:nvSpPr>
        <p:spPr bwMode="auto">
          <a:xfrm>
            <a:off x="1274763" y="5049838"/>
            <a:ext cx="78581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latin typeface="Symbol" pitchFamily="2" charset="2"/>
              </a:rPr>
              <a:t>b</a:t>
            </a:r>
          </a:p>
        </p:txBody>
      </p:sp>
      <p:cxnSp>
        <p:nvCxnSpPr>
          <p:cNvPr id="36" name="Connettore 2 35">
            <a:extLst>
              <a:ext uri="{FF2B5EF4-FFF2-40B4-BE49-F238E27FC236}">
                <a16:creationId xmlns:a16="http://schemas.microsoft.com/office/drawing/2014/main" id="{95E46CA6-803C-5643-A0BF-6847A01D7B6E}"/>
              </a:ext>
            </a:extLst>
          </p:cNvPr>
          <p:cNvCxnSpPr>
            <a:stCxn id="25" idx="4"/>
            <a:endCxn id="28" idx="0"/>
          </p:cNvCxnSpPr>
          <p:nvPr/>
        </p:nvCxnSpPr>
        <p:spPr>
          <a:xfrm rot="5400000">
            <a:off x="1382713" y="2513013"/>
            <a:ext cx="642937" cy="1587"/>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cxnSp>
        <p:nvCxnSpPr>
          <p:cNvPr id="37" name="Connettore 2 36">
            <a:extLst>
              <a:ext uri="{FF2B5EF4-FFF2-40B4-BE49-F238E27FC236}">
                <a16:creationId xmlns:a16="http://schemas.microsoft.com/office/drawing/2014/main" id="{4043D958-98BA-FA4C-86C0-B101489CF2CB}"/>
              </a:ext>
            </a:extLst>
          </p:cNvPr>
          <p:cNvCxnSpPr/>
          <p:nvPr/>
        </p:nvCxnSpPr>
        <p:spPr>
          <a:xfrm rot="5400000">
            <a:off x="1381125" y="4656138"/>
            <a:ext cx="642937" cy="1588"/>
          </a:xfrm>
          <a:prstGeom prst="straightConnector1">
            <a:avLst/>
          </a:prstGeom>
          <a:ln w="50800">
            <a:tailEnd type="arrow"/>
          </a:ln>
        </p:spPr>
        <p:style>
          <a:lnRef idx="1">
            <a:schemeClr val="accent1"/>
          </a:lnRef>
          <a:fillRef idx="0">
            <a:schemeClr val="accent1"/>
          </a:fillRef>
          <a:effectRef idx="0">
            <a:schemeClr val="accent1"/>
          </a:effectRef>
          <a:fontRef idx="minor">
            <a:schemeClr val="tx1"/>
          </a:fontRef>
        </p:style>
      </p:cxnSp>
      <p:sp>
        <p:nvSpPr>
          <p:cNvPr id="114699" name="CasellaDiTesto 28">
            <a:extLst>
              <a:ext uri="{FF2B5EF4-FFF2-40B4-BE49-F238E27FC236}">
                <a16:creationId xmlns:a16="http://schemas.microsoft.com/office/drawing/2014/main" id="{B97EFA72-CC81-DE43-A2EB-800A2745E492}"/>
              </a:ext>
            </a:extLst>
          </p:cNvPr>
          <p:cNvSpPr txBox="1">
            <a:spLocks noChangeArrowheads="1"/>
          </p:cNvSpPr>
          <p:nvPr/>
        </p:nvSpPr>
        <p:spPr bwMode="auto">
          <a:xfrm>
            <a:off x="827088" y="2263775"/>
            <a:ext cx="1000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51%</a:t>
            </a:r>
          </a:p>
        </p:txBody>
      </p:sp>
      <p:sp>
        <p:nvSpPr>
          <p:cNvPr id="114700" name="CasellaDiTesto 28">
            <a:extLst>
              <a:ext uri="{FF2B5EF4-FFF2-40B4-BE49-F238E27FC236}">
                <a16:creationId xmlns:a16="http://schemas.microsoft.com/office/drawing/2014/main" id="{CA574593-A7FB-4746-BF2A-F18C0BC70CB0}"/>
              </a:ext>
            </a:extLst>
          </p:cNvPr>
          <p:cNvSpPr txBox="1">
            <a:spLocks noChangeArrowheads="1"/>
          </p:cNvSpPr>
          <p:nvPr/>
        </p:nvSpPr>
        <p:spPr bwMode="auto">
          <a:xfrm>
            <a:off x="898525" y="4435475"/>
            <a:ext cx="1000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51%</a:t>
            </a:r>
          </a:p>
        </p:txBody>
      </p:sp>
      <p:sp>
        <p:nvSpPr>
          <p:cNvPr id="114701" name="CasellaDiTesto 28">
            <a:extLst>
              <a:ext uri="{FF2B5EF4-FFF2-40B4-BE49-F238E27FC236}">
                <a16:creationId xmlns:a16="http://schemas.microsoft.com/office/drawing/2014/main" id="{EEDA1948-6BFA-684C-A9F8-C3F42A238D9B}"/>
              </a:ext>
            </a:extLst>
          </p:cNvPr>
          <p:cNvSpPr txBox="1">
            <a:spLocks noChangeArrowheads="1"/>
          </p:cNvSpPr>
          <p:nvPr/>
        </p:nvSpPr>
        <p:spPr bwMode="auto">
          <a:xfrm>
            <a:off x="2684463" y="2692400"/>
            <a:ext cx="1000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49%</a:t>
            </a:r>
          </a:p>
        </p:txBody>
      </p:sp>
      <p:sp>
        <p:nvSpPr>
          <p:cNvPr id="114702" name="CasellaDiTesto 28">
            <a:extLst>
              <a:ext uri="{FF2B5EF4-FFF2-40B4-BE49-F238E27FC236}">
                <a16:creationId xmlns:a16="http://schemas.microsoft.com/office/drawing/2014/main" id="{7A1F89E2-3459-6D4C-B852-B205782B5951}"/>
              </a:ext>
            </a:extLst>
          </p:cNvPr>
          <p:cNvSpPr txBox="1">
            <a:spLocks noChangeArrowheads="1"/>
          </p:cNvSpPr>
          <p:nvPr/>
        </p:nvSpPr>
        <p:spPr bwMode="auto">
          <a:xfrm>
            <a:off x="2684463" y="4906963"/>
            <a:ext cx="10001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t>49%</a:t>
            </a:r>
          </a:p>
        </p:txBody>
      </p:sp>
      <p:cxnSp>
        <p:nvCxnSpPr>
          <p:cNvPr id="114703" name="Connettore 1 53">
            <a:extLst>
              <a:ext uri="{FF2B5EF4-FFF2-40B4-BE49-F238E27FC236}">
                <a16:creationId xmlns:a16="http://schemas.microsoft.com/office/drawing/2014/main" id="{E68FA602-7058-034C-918B-A28C6A1AB44C}"/>
              </a:ext>
            </a:extLst>
          </p:cNvPr>
          <p:cNvCxnSpPr>
            <a:cxnSpLocks noChangeShapeType="1"/>
            <a:stCxn id="114701" idx="2"/>
            <a:endCxn id="28" idx="6"/>
          </p:cNvCxnSpPr>
          <p:nvPr/>
        </p:nvCxnSpPr>
        <p:spPr bwMode="auto">
          <a:xfrm flipH="1">
            <a:off x="2501900" y="3089275"/>
            <a:ext cx="682625" cy="496888"/>
          </a:xfrm>
          <a:prstGeom prst="line">
            <a:avLst/>
          </a:prstGeom>
          <a:noFill/>
          <a:ln w="50800" algn="ctr">
            <a:solidFill>
              <a:srgbClr val="4A7EBB"/>
            </a:solidFill>
            <a:round/>
            <a:headEnd/>
            <a:tailEnd/>
          </a:ln>
          <a:extLst>
            <a:ext uri="{909E8E84-426E-40DD-AFC4-6F175D3DCCD1}">
              <a14:hiddenFill xmlns:a14="http://schemas.microsoft.com/office/drawing/2010/main">
                <a:noFill/>
              </a14:hiddenFill>
            </a:ext>
          </a:extLst>
        </p:spPr>
      </p:cxnSp>
      <p:cxnSp>
        <p:nvCxnSpPr>
          <p:cNvPr id="56" name="Connettore 1 55">
            <a:extLst>
              <a:ext uri="{FF2B5EF4-FFF2-40B4-BE49-F238E27FC236}">
                <a16:creationId xmlns:a16="http://schemas.microsoft.com/office/drawing/2014/main" id="{60FF61D2-8849-A144-A1E5-39635DD8D752}"/>
              </a:ext>
            </a:extLst>
          </p:cNvPr>
          <p:cNvCxnSpPr/>
          <p:nvPr/>
        </p:nvCxnSpPr>
        <p:spPr>
          <a:xfrm rot="10800000" flipV="1">
            <a:off x="2470150" y="5264150"/>
            <a:ext cx="642938" cy="500063"/>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114705" name="CasellaDiTesto 26">
            <a:extLst>
              <a:ext uri="{FF2B5EF4-FFF2-40B4-BE49-F238E27FC236}">
                <a16:creationId xmlns:a16="http://schemas.microsoft.com/office/drawing/2014/main" id="{66210911-3A6B-7D4F-9864-310EC3C8EB43}"/>
              </a:ext>
            </a:extLst>
          </p:cNvPr>
          <p:cNvSpPr txBox="1">
            <a:spLocks noChangeArrowheads="1"/>
          </p:cNvSpPr>
          <p:nvPr/>
        </p:nvSpPr>
        <p:spPr bwMode="auto">
          <a:xfrm>
            <a:off x="0" y="0"/>
            <a:ext cx="914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800" b="1">
                <a:latin typeface="Arial" panose="020B0604020202020204" pitchFamily="34" charset="0"/>
              </a:rPr>
              <a:t>Gruppo con partecipazioni dirette e indirette </a:t>
            </a:r>
          </a:p>
        </p:txBody>
      </p:sp>
      <p:sp>
        <p:nvSpPr>
          <p:cNvPr id="114706" name="CasellaDiTesto 26">
            <a:extLst>
              <a:ext uri="{FF2B5EF4-FFF2-40B4-BE49-F238E27FC236}">
                <a16:creationId xmlns:a16="http://schemas.microsoft.com/office/drawing/2014/main" id="{DB9F1DB2-38E1-5B4F-B052-03F2E38F3CB5}"/>
              </a:ext>
            </a:extLst>
          </p:cNvPr>
          <p:cNvSpPr txBox="1">
            <a:spLocks noChangeArrowheads="1"/>
          </p:cNvSpPr>
          <p:nvPr/>
        </p:nvSpPr>
        <p:spPr bwMode="auto">
          <a:xfrm>
            <a:off x="3851275" y="758825"/>
            <a:ext cx="4897438" cy="784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Arial" panose="020B0604020202020204" pitchFamily="34" charset="0"/>
              </a:rPr>
              <a:t>Partecipazione di H in </a:t>
            </a:r>
            <a:r>
              <a:rPr lang="it-IT" altLang="en-US" sz="1800">
                <a:latin typeface="Symbol" pitchFamily="2" charset="2"/>
              </a:rPr>
              <a:t>a</a:t>
            </a:r>
            <a:r>
              <a:rPr lang="it-IT" altLang="en-US" sz="1800">
                <a:latin typeface="Arial" panose="020B0604020202020204" pitchFamily="34" charset="0"/>
              </a:rPr>
              <a:t>: </a:t>
            </a:r>
            <a:r>
              <a:rPr lang="it-IT" altLang="en-US" sz="1800" b="1">
                <a:latin typeface="Arial" panose="020B0604020202020204" pitchFamily="34" charset="0"/>
              </a:rPr>
              <a:t>diretta</a:t>
            </a:r>
          </a:p>
          <a:p>
            <a:pPr eaLnBrk="1" hangingPunct="1">
              <a:spcBef>
                <a:spcPct val="0"/>
              </a:spcBef>
              <a:buFontTx/>
              <a:buNone/>
            </a:pPr>
            <a:r>
              <a:rPr lang="it-IT" altLang="en-US" sz="1800">
                <a:latin typeface="Arial" panose="020B0604020202020204" pitchFamily="34" charset="0"/>
              </a:rPr>
              <a:t>Partecipazione di H in </a:t>
            </a:r>
            <a:r>
              <a:rPr lang="it-IT" altLang="en-US" sz="1800">
                <a:latin typeface="Symbol" pitchFamily="2" charset="2"/>
              </a:rPr>
              <a:t>b</a:t>
            </a:r>
            <a:r>
              <a:rPr lang="it-IT" altLang="en-US" sz="1800">
                <a:latin typeface="Arial" panose="020B0604020202020204" pitchFamily="34" charset="0"/>
              </a:rPr>
              <a:t>: </a:t>
            </a:r>
            <a:r>
              <a:rPr lang="it-IT" altLang="en-US" sz="1800" b="1">
                <a:latin typeface="Arial" panose="020B0604020202020204" pitchFamily="34" charset="0"/>
              </a:rPr>
              <a:t>indiretta</a:t>
            </a:r>
          </a:p>
          <a:p>
            <a:pPr eaLnBrk="1" hangingPunct="1">
              <a:spcBef>
                <a:spcPct val="0"/>
              </a:spcBef>
              <a:buFontTx/>
              <a:buNone/>
            </a:pPr>
            <a:r>
              <a:rPr lang="it-IT" altLang="en-US" sz="1800">
                <a:latin typeface="Arial" panose="020B0604020202020204" pitchFamily="34" charset="0"/>
              </a:rPr>
              <a:t>Partecipazione di </a:t>
            </a:r>
            <a:r>
              <a:rPr lang="it-IT" altLang="en-US" sz="1800">
                <a:latin typeface="Symbol" pitchFamily="2" charset="2"/>
              </a:rPr>
              <a:t>a</a:t>
            </a:r>
            <a:r>
              <a:rPr lang="it-IT" altLang="en-US" sz="1800">
                <a:latin typeface="Arial" panose="020B0604020202020204" pitchFamily="34" charset="0"/>
              </a:rPr>
              <a:t> in </a:t>
            </a:r>
            <a:r>
              <a:rPr lang="it-IT" altLang="en-US" sz="1800">
                <a:latin typeface="Symbol" pitchFamily="2" charset="2"/>
              </a:rPr>
              <a:t>b</a:t>
            </a:r>
            <a:r>
              <a:rPr lang="it-IT" altLang="en-US" sz="1800">
                <a:latin typeface="Arial" panose="020B0604020202020204" pitchFamily="34" charset="0"/>
              </a:rPr>
              <a:t>: </a:t>
            </a:r>
            <a:r>
              <a:rPr lang="it-IT" altLang="en-US" sz="1800" b="1">
                <a:latin typeface="Arial" panose="020B0604020202020204" pitchFamily="34" charset="0"/>
              </a:rPr>
              <a:t>diretta</a:t>
            </a:r>
          </a:p>
          <a:p>
            <a:pPr eaLnBrk="1" hangingPunct="1">
              <a:spcBef>
                <a:spcPct val="0"/>
              </a:spcBef>
              <a:buFontTx/>
              <a:buNone/>
            </a:pPr>
            <a:endParaRPr lang="it-IT" altLang="en-US" sz="1800" b="1">
              <a:latin typeface="Arial" panose="020B0604020202020204" pitchFamily="34" charset="0"/>
            </a:endParaRPr>
          </a:p>
          <a:p>
            <a:pPr eaLnBrk="1" hangingPunct="1">
              <a:spcBef>
                <a:spcPct val="0"/>
              </a:spcBef>
              <a:buFontTx/>
              <a:buNone/>
            </a:pPr>
            <a:endParaRPr lang="it-IT" altLang="en-US" sz="1800" b="1">
              <a:latin typeface="Arial" panose="020B0604020202020204" pitchFamily="34" charset="0"/>
            </a:endParaRPr>
          </a:p>
          <a:p>
            <a:pPr eaLnBrk="1" hangingPunct="1">
              <a:spcBef>
                <a:spcPct val="0"/>
              </a:spcBef>
              <a:buFontTx/>
              <a:buNone/>
            </a:pPr>
            <a:r>
              <a:rPr lang="it-IT" altLang="en-US" sz="1800">
                <a:latin typeface="Arial" panose="020B0604020202020204" pitchFamily="34" charset="0"/>
              </a:rPr>
              <a:t>H controlla </a:t>
            </a:r>
            <a:r>
              <a:rPr lang="it-IT" altLang="en-US" sz="1800">
                <a:latin typeface="Symbol" pitchFamily="2" charset="2"/>
              </a:rPr>
              <a:t>b</a:t>
            </a:r>
            <a:r>
              <a:rPr lang="it-IT" altLang="en-US" sz="1800">
                <a:latin typeface="Arial" panose="020B0604020202020204" pitchFamily="34" charset="0"/>
              </a:rPr>
              <a:t> per mezzo di </a:t>
            </a:r>
            <a:r>
              <a:rPr lang="it-IT" altLang="en-US" sz="1800">
                <a:latin typeface="Symbol" pitchFamily="2" charset="2"/>
              </a:rPr>
              <a:t>a</a:t>
            </a:r>
          </a:p>
          <a:p>
            <a:pPr eaLnBrk="1" hangingPunct="1">
              <a:spcBef>
                <a:spcPct val="0"/>
              </a:spcBef>
              <a:buFontTx/>
              <a:buNone/>
            </a:pPr>
            <a:endParaRPr lang="it-IT" altLang="en-US" sz="1800">
              <a:latin typeface="Symbol" pitchFamily="2" charset="2"/>
            </a:endParaRPr>
          </a:p>
          <a:p>
            <a:pPr eaLnBrk="1" hangingPunct="1">
              <a:spcBef>
                <a:spcPct val="0"/>
              </a:spcBef>
              <a:buFontTx/>
              <a:buNone/>
            </a:pPr>
            <a:endParaRPr lang="it-IT" altLang="en-US" sz="1800">
              <a:latin typeface="Symbol" pitchFamily="2" charset="2"/>
            </a:endParaRPr>
          </a:p>
          <a:p>
            <a:pPr eaLnBrk="1" hangingPunct="1">
              <a:spcBef>
                <a:spcPct val="0"/>
              </a:spcBef>
              <a:buFontTx/>
              <a:buNone/>
            </a:pPr>
            <a:r>
              <a:rPr lang="it-IT" altLang="en-US" sz="1800">
                <a:latin typeface="Symbol" pitchFamily="2" charset="2"/>
              </a:rPr>
              <a:t>a </a:t>
            </a:r>
            <a:r>
              <a:rPr lang="it-IT" altLang="en-US" sz="1800">
                <a:latin typeface="Arial" panose="020B0604020202020204" pitchFamily="34" charset="0"/>
              </a:rPr>
              <a:t>è detta società intermedia</a:t>
            </a:r>
          </a:p>
          <a:p>
            <a:pPr eaLnBrk="1" hangingPunct="1">
              <a:spcBef>
                <a:spcPct val="0"/>
              </a:spcBef>
              <a:buFontTx/>
              <a:buNone/>
            </a:pPr>
            <a:endParaRPr lang="it-IT" altLang="en-US" sz="1800">
              <a:latin typeface="Arial" panose="020B0604020202020204" pitchFamily="34" charset="0"/>
            </a:endParaRPr>
          </a:p>
          <a:p>
            <a:pPr eaLnBrk="1" hangingPunct="1">
              <a:spcBef>
                <a:spcPct val="0"/>
              </a:spcBef>
              <a:buFontTx/>
              <a:buNone/>
            </a:pPr>
            <a:endParaRPr lang="it-IT" altLang="en-US" sz="1800">
              <a:latin typeface="Arial" panose="020B0604020202020204" pitchFamily="34" charset="0"/>
            </a:endParaRPr>
          </a:p>
          <a:p>
            <a:pPr eaLnBrk="1" hangingPunct="1">
              <a:spcBef>
                <a:spcPct val="0"/>
              </a:spcBef>
              <a:buFontTx/>
              <a:buNone/>
            </a:pPr>
            <a:r>
              <a:rPr lang="it-IT" altLang="en-US" sz="1800">
                <a:latin typeface="Arial" panose="020B0604020202020204" pitchFamily="34" charset="0"/>
              </a:rPr>
              <a:t>Capitale sociale di </a:t>
            </a:r>
            <a:r>
              <a:rPr lang="it-IT" altLang="en-US" sz="1800">
                <a:latin typeface="Symbol" pitchFamily="2" charset="2"/>
              </a:rPr>
              <a:t>a</a:t>
            </a:r>
            <a:r>
              <a:rPr lang="it-IT" altLang="en-US" sz="1800">
                <a:latin typeface="Arial" panose="020B0604020202020204" pitchFamily="34" charset="0"/>
              </a:rPr>
              <a:t>: 100</a:t>
            </a:r>
          </a:p>
          <a:p>
            <a:pPr eaLnBrk="1" hangingPunct="1">
              <a:spcBef>
                <a:spcPct val="0"/>
              </a:spcBef>
              <a:buFontTx/>
              <a:buNone/>
            </a:pPr>
            <a:r>
              <a:rPr lang="it-IT" altLang="en-US" sz="1800">
                <a:latin typeface="Arial" panose="020B0604020202020204" pitchFamily="34" charset="0"/>
              </a:rPr>
              <a:t>Capitale sociale di </a:t>
            </a:r>
            <a:r>
              <a:rPr lang="it-IT" altLang="en-US" sz="1800">
                <a:latin typeface="Symbol" pitchFamily="2" charset="2"/>
              </a:rPr>
              <a:t>b</a:t>
            </a:r>
            <a:r>
              <a:rPr lang="it-IT" altLang="en-US" sz="1800">
                <a:latin typeface="Arial" panose="020B0604020202020204" pitchFamily="34" charset="0"/>
              </a:rPr>
              <a:t>: 100</a:t>
            </a:r>
          </a:p>
          <a:p>
            <a:pPr eaLnBrk="1" hangingPunct="1">
              <a:spcBef>
                <a:spcPct val="0"/>
              </a:spcBef>
              <a:buFontTx/>
              <a:buNone/>
            </a:pPr>
            <a:r>
              <a:rPr lang="it-IT" altLang="en-US" sz="1800">
                <a:latin typeface="Arial" panose="020B0604020202020204" pitchFamily="34" charset="0"/>
              </a:rPr>
              <a:t>Capitale sociale di H:  51</a:t>
            </a:r>
          </a:p>
          <a:p>
            <a:pPr eaLnBrk="1" hangingPunct="1">
              <a:spcBef>
                <a:spcPct val="0"/>
              </a:spcBef>
              <a:buFontTx/>
              <a:buNone/>
            </a:pPr>
            <a:endParaRPr lang="it-IT" altLang="en-US" sz="1800">
              <a:latin typeface="Arial" panose="020B0604020202020204" pitchFamily="34" charset="0"/>
            </a:endParaRPr>
          </a:p>
          <a:p>
            <a:pPr eaLnBrk="1" hangingPunct="1">
              <a:spcBef>
                <a:spcPct val="0"/>
              </a:spcBef>
              <a:buFontTx/>
              <a:buNone/>
            </a:pPr>
            <a:r>
              <a:rPr lang="it-IT" altLang="en-US" sz="1800" b="1">
                <a:latin typeface="Arial" panose="020B0604020202020204" pitchFamily="34" charset="0"/>
              </a:rPr>
              <a:t>Investimento complessivo: 51</a:t>
            </a:r>
          </a:p>
          <a:p>
            <a:pPr eaLnBrk="1" hangingPunct="1">
              <a:spcBef>
                <a:spcPct val="0"/>
              </a:spcBef>
              <a:buFontTx/>
              <a:buNone/>
            </a:pPr>
            <a:endParaRPr lang="it-IT" altLang="en-US" sz="1800" b="1">
              <a:latin typeface="Arial" panose="020B0604020202020204" pitchFamily="34" charset="0"/>
            </a:endParaRPr>
          </a:p>
          <a:p>
            <a:pPr eaLnBrk="1" hangingPunct="1">
              <a:spcBef>
                <a:spcPct val="0"/>
              </a:spcBef>
              <a:buFontTx/>
              <a:buNone/>
            </a:pPr>
            <a:endParaRPr lang="it-IT" altLang="en-US" sz="1800" b="1">
              <a:latin typeface="Arial" panose="020B0604020202020204" pitchFamily="34" charset="0"/>
            </a:endParaRPr>
          </a:p>
          <a:p>
            <a:pPr eaLnBrk="1" hangingPunct="1">
              <a:spcBef>
                <a:spcPct val="0"/>
              </a:spcBef>
              <a:buFontTx/>
              <a:buNone/>
            </a:pPr>
            <a:r>
              <a:rPr lang="it-IT" altLang="en-US" sz="1800">
                <a:latin typeface="Arial" panose="020B0604020202020204" pitchFamily="34" charset="0"/>
              </a:rPr>
              <a:t>Capitale controllato: 200</a:t>
            </a:r>
            <a:endParaRPr lang="it-IT" altLang="en-US" sz="1800">
              <a:latin typeface="Symbol" pitchFamily="2" charset="2"/>
            </a:endParaRPr>
          </a:p>
          <a:p>
            <a:pPr eaLnBrk="1" hangingPunct="1">
              <a:spcBef>
                <a:spcPct val="0"/>
              </a:spcBef>
              <a:buFontTx/>
              <a:buNone/>
            </a:pPr>
            <a:endParaRPr lang="it-IT" altLang="en-US" sz="1800">
              <a:latin typeface="Arial" panose="020B0604020202020204" pitchFamily="34" charset="0"/>
            </a:endParaRPr>
          </a:p>
          <a:p>
            <a:pPr eaLnBrk="1" hangingPunct="1">
              <a:spcBef>
                <a:spcPct val="0"/>
              </a:spcBef>
              <a:buFontTx/>
              <a:buNone/>
            </a:pPr>
            <a:endParaRPr lang="it-IT" altLang="en-US" sz="1800">
              <a:latin typeface="Arial" panose="020B0604020202020204" pitchFamily="34" charset="0"/>
            </a:endParaRPr>
          </a:p>
        </p:txBody>
      </p:sp>
      <p:sp>
        <p:nvSpPr>
          <p:cNvPr id="114707" name="CasellaDiTesto 26">
            <a:extLst>
              <a:ext uri="{FF2B5EF4-FFF2-40B4-BE49-F238E27FC236}">
                <a16:creationId xmlns:a16="http://schemas.microsoft.com/office/drawing/2014/main" id="{7DFB1E31-3535-754D-AE66-FBAACC082BA6}"/>
              </a:ext>
            </a:extLst>
          </p:cNvPr>
          <p:cNvSpPr txBox="1">
            <a:spLocks noChangeArrowheads="1"/>
          </p:cNvSpPr>
          <p:nvPr/>
        </p:nvSpPr>
        <p:spPr bwMode="auto">
          <a:xfrm>
            <a:off x="1054100" y="3900488"/>
            <a:ext cx="128587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 € 100</a:t>
            </a:r>
          </a:p>
        </p:txBody>
      </p:sp>
      <p:sp>
        <p:nvSpPr>
          <p:cNvPr id="114708" name="CasellaDiTesto 26">
            <a:extLst>
              <a:ext uri="{FF2B5EF4-FFF2-40B4-BE49-F238E27FC236}">
                <a16:creationId xmlns:a16="http://schemas.microsoft.com/office/drawing/2014/main" id="{8CC82679-7594-5E49-8FCC-6151FC32B9A9}"/>
              </a:ext>
            </a:extLst>
          </p:cNvPr>
          <p:cNvSpPr txBox="1">
            <a:spLocks noChangeArrowheads="1"/>
          </p:cNvSpPr>
          <p:nvPr/>
        </p:nvSpPr>
        <p:spPr bwMode="auto">
          <a:xfrm>
            <a:off x="1042988" y="5988050"/>
            <a:ext cx="128587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500" b="1">
                <a:latin typeface="Arial" panose="020B0604020202020204" pitchFamily="34" charset="0"/>
              </a:rPr>
              <a:t>Cap. € 100</a:t>
            </a:r>
          </a:p>
        </p:txBody>
      </p:sp>
      <p:sp>
        <p:nvSpPr>
          <p:cNvPr id="114709" name="Slide Number Placeholder 1">
            <a:extLst>
              <a:ext uri="{FF2B5EF4-FFF2-40B4-BE49-F238E27FC236}">
                <a16:creationId xmlns:a16="http://schemas.microsoft.com/office/drawing/2014/main" id="{0C834425-A88A-0744-9649-B46E9F2858B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25361EA-268B-0B4D-A00D-502F7C9E2375}" type="slidenum">
              <a:rPr lang="it-IT" altLang="en-US" sz="1200" smtClean="0">
                <a:solidFill>
                  <a:srgbClr val="898989"/>
                </a:solidFill>
              </a:rPr>
              <a:pPr>
                <a:spcBef>
                  <a:spcPct val="0"/>
                </a:spcBef>
                <a:buFontTx/>
                <a:buNone/>
              </a:pPr>
              <a:t>89</a:t>
            </a:fld>
            <a:endParaRPr lang="it-IT" altLang="en-US" sz="1200">
              <a:solidFill>
                <a:srgbClr val="898989"/>
              </a:solidFill>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CasellaDiTesto 3">
            <a:extLst>
              <a:ext uri="{FF2B5EF4-FFF2-40B4-BE49-F238E27FC236}">
                <a16:creationId xmlns:a16="http://schemas.microsoft.com/office/drawing/2014/main" id="{78CFD874-74E2-B34B-AA85-1ED1F8771CE3}"/>
              </a:ext>
            </a:extLst>
          </p:cNvPr>
          <p:cNvSpPr txBox="1">
            <a:spLocks noChangeArrowheads="1"/>
          </p:cNvSpPr>
          <p:nvPr/>
        </p:nvSpPr>
        <p:spPr bwMode="auto">
          <a:xfrm>
            <a:off x="142875" y="3068638"/>
            <a:ext cx="15001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Times New Roman" panose="02020603050405020304" pitchFamily="18" charset="0"/>
                <a:cs typeface="Times New Roman" panose="02020603050405020304" pitchFamily="18" charset="0"/>
              </a:rPr>
              <a:t>Gruppi di imprese</a:t>
            </a:r>
          </a:p>
        </p:txBody>
      </p:sp>
      <p:sp>
        <p:nvSpPr>
          <p:cNvPr id="5" name="Parentesi graffa aperta 4">
            <a:extLst>
              <a:ext uri="{FF2B5EF4-FFF2-40B4-BE49-F238E27FC236}">
                <a16:creationId xmlns:a16="http://schemas.microsoft.com/office/drawing/2014/main" id="{266C7699-96DB-B44C-8D77-0D73B7FA3AE1}"/>
              </a:ext>
            </a:extLst>
          </p:cNvPr>
          <p:cNvSpPr/>
          <p:nvPr/>
        </p:nvSpPr>
        <p:spPr>
          <a:xfrm>
            <a:off x="1187450" y="0"/>
            <a:ext cx="714375" cy="6858000"/>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latin typeface="Times New Roman" panose="02020603050405020304" pitchFamily="18" charset="0"/>
              <a:cs typeface="Times New Roman" panose="02020603050405020304" pitchFamily="18" charset="0"/>
            </a:endParaRPr>
          </a:p>
        </p:txBody>
      </p:sp>
      <p:sp>
        <p:nvSpPr>
          <p:cNvPr id="116740" name="CasellaDiTesto 5">
            <a:extLst>
              <a:ext uri="{FF2B5EF4-FFF2-40B4-BE49-F238E27FC236}">
                <a16:creationId xmlns:a16="http://schemas.microsoft.com/office/drawing/2014/main" id="{5CEE5614-70A4-3746-8CAC-3FF3D5B26232}"/>
              </a:ext>
            </a:extLst>
          </p:cNvPr>
          <p:cNvSpPr txBox="1">
            <a:spLocks noChangeArrowheads="1"/>
          </p:cNvSpPr>
          <p:nvPr/>
        </p:nvSpPr>
        <p:spPr bwMode="auto">
          <a:xfrm>
            <a:off x="3851275" y="-26988"/>
            <a:ext cx="52927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763" indent="-476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None/>
            </a:pPr>
            <a:r>
              <a:rPr lang="it-IT" altLang="en-US" sz="1800">
                <a:latin typeface="Times New Roman" panose="02020603050405020304" pitchFamily="18" charset="0"/>
                <a:cs typeface="Times New Roman" panose="02020603050405020304" pitchFamily="18" charset="0"/>
              </a:rPr>
              <a:t>Più società di cui una, capo-gruppo, possiedono </a:t>
            </a:r>
            <a:r>
              <a:rPr lang="it-IT" altLang="en-US" sz="1800" b="1">
                <a:latin typeface="Times New Roman" panose="02020603050405020304" pitchFamily="18" charset="0"/>
                <a:cs typeface="Times New Roman" panose="02020603050405020304" pitchFamily="18" charset="0"/>
              </a:rPr>
              <a:t>partecipazioni </a:t>
            </a:r>
            <a:r>
              <a:rPr lang="it-IT" altLang="en-US" sz="1800">
                <a:latin typeface="Times New Roman" panose="02020603050405020304" pitchFamily="18" charset="0"/>
                <a:cs typeface="Times New Roman" panose="02020603050405020304" pitchFamily="18" charset="0"/>
              </a:rPr>
              <a:t>in una o più società</a:t>
            </a:r>
          </a:p>
        </p:txBody>
      </p:sp>
      <p:sp>
        <p:nvSpPr>
          <p:cNvPr id="116741" name="Freccia in giù 6">
            <a:extLst>
              <a:ext uri="{FF2B5EF4-FFF2-40B4-BE49-F238E27FC236}">
                <a16:creationId xmlns:a16="http://schemas.microsoft.com/office/drawing/2014/main" id="{9FC162E6-3BAF-1648-A41B-EC77D8D39284}"/>
              </a:ext>
            </a:extLst>
          </p:cNvPr>
          <p:cNvSpPr>
            <a:spLocks noChangeArrowheads="1"/>
          </p:cNvSpPr>
          <p:nvPr/>
        </p:nvSpPr>
        <p:spPr bwMode="auto">
          <a:xfrm rot="-5400000">
            <a:off x="3348038" y="50800"/>
            <a:ext cx="428625" cy="428625"/>
          </a:xfrm>
          <a:prstGeom prst="downArrow">
            <a:avLst>
              <a:gd name="adj1" fmla="val 50000"/>
              <a:gd name="adj2" fmla="val 50000"/>
            </a:avLst>
          </a:prstGeom>
          <a:solidFill>
            <a:schemeClr val="accent1"/>
          </a:solidFill>
          <a:ln w="25400" algn="ctr">
            <a:solidFill>
              <a:srgbClr val="385D8A"/>
            </a:solidFill>
            <a:miter lim="800000"/>
            <a:headEnd/>
            <a:tailEnd/>
          </a:ln>
        </p:spPr>
        <p:txBody>
          <a:bodyPr vert="eaVert"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endParaRPr lang="en-US" altLang="en-US" sz="1800">
              <a:solidFill>
                <a:srgbClr val="FFFFFF"/>
              </a:solidFill>
              <a:latin typeface="Times New Roman" panose="02020603050405020304" pitchFamily="18" charset="0"/>
              <a:cs typeface="Times New Roman" panose="02020603050405020304" pitchFamily="18" charset="0"/>
            </a:endParaRPr>
          </a:p>
        </p:txBody>
      </p:sp>
      <p:sp>
        <p:nvSpPr>
          <p:cNvPr id="116742" name="CasellaDiTesto 7">
            <a:extLst>
              <a:ext uri="{FF2B5EF4-FFF2-40B4-BE49-F238E27FC236}">
                <a16:creationId xmlns:a16="http://schemas.microsoft.com/office/drawing/2014/main" id="{7B99B426-9CA0-CB43-8521-9AF396FC3B26}"/>
              </a:ext>
            </a:extLst>
          </p:cNvPr>
          <p:cNvSpPr txBox="1">
            <a:spLocks noChangeArrowheads="1"/>
          </p:cNvSpPr>
          <p:nvPr/>
        </p:nvSpPr>
        <p:spPr bwMode="auto">
          <a:xfrm>
            <a:off x="3783013" y="765175"/>
            <a:ext cx="26606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 Totalitarie</a:t>
            </a:r>
          </a:p>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 Maggioranza assoluta</a:t>
            </a:r>
          </a:p>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 Maggioranza relativa</a:t>
            </a:r>
          </a:p>
        </p:txBody>
      </p:sp>
      <p:sp>
        <p:nvSpPr>
          <p:cNvPr id="116743" name="CasellaDiTesto 3">
            <a:extLst>
              <a:ext uri="{FF2B5EF4-FFF2-40B4-BE49-F238E27FC236}">
                <a16:creationId xmlns:a16="http://schemas.microsoft.com/office/drawing/2014/main" id="{53E66B7E-73F1-8744-B5F1-E97AB93EA2E0}"/>
              </a:ext>
            </a:extLst>
          </p:cNvPr>
          <p:cNvSpPr txBox="1">
            <a:spLocks noChangeArrowheads="1"/>
          </p:cNvSpPr>
          <p:nvPr/>
        </p:nvSpPr>
        <p:spPr bwMode="auto">
          <a:xfrm>
            <a:off x="1692275" y="44450"/>
            <a:ext cx="15001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 Nozione</a:t>
            </a:r>
          </a:p>
        </p:txBody>
      </p:sp>
      <p:sp>
        <p:nvSpPr>
          <p:cNvPr id="116744" name="CasellaDiTesto 3">
            <a:extLst>
              <a:ext uri="{FF2B5EF4-FFF2-40B4-BE49-F238E27FC236}">
                <a16:creationId xmlns:a16="http://schemas.microsoft.com/office/drawing/2014/main" id="{87680A71-1574-4741-A40D-2E2798B80688}"/>
              </a:ext>
            </a:extLst>
          </p:cNvPr>
          <p:cNvSpPr txBox="1">
            <a:spLocks noChangeArrowheads="1"/>
          </p:cNvSpPr>
          <p:nvPr/>
        </p:nvSpPr>
        <p:spPr bwMode="auto">
          <a:xfrm>
            <a:off x="1692275" y="1052513"/>
            <a:ext cx="2016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Partecipazioni</a:t>
            </a:r>
          </a:p>
        </p:txBody>
      </p:sp>
      <p:sp>
        <p:nvSpPr>
          <p:cNvPr id="2" name="Parentesi graffa aperta 4">
            <a:extLst>
              <a:ext uri="{FF2B5EF4-FFF2-40B4-BE49-F238E27FC236}">
                <a16:creationId xmlns:a16="http://schemas.microsoft.com/office/drawing/2014/main" id="{D42CEAF4-3272-5344-BE56-63442A4985E7}"/>
              </a:ext>
            </a:extLst>
          </p:cNvPr>
          <p:cNvSpPr/>
          <p:nvPr/>
        </p:nvSpPr>
        <p:spPr>
          <a:xfrm>
            <a:off x="3563938" y="765175"/>
            <a:ext cx="215900" cy="935038"/>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latin typeface="Times New Roman" panose="02020603050405020304" pitchFamily="18" charset="0"/>
              <a:cs typeface="Times New Roman" panose="02020603050405020304" pitchFamily="18" charset="0"/>
            </a:endParaRPr>
          </a:p>
        </p:txBody>
      </p:sp>
      <p:sp>
        <p:nvSpPr>
          <p:cNvPr id="116746" name="CasellaDiTesto 7">
            <a:extLst>
              <a:ext uri="{FF2B5EF4-FFF2-40B4-BE49-F238E27FC236}">
                <a16:creationId xmlns:a16="http://schemas.microsoft.com/office/drawing/2014/main" id="{F38C1CAE-D751-B645-8B0F-13AA4223D0FE}"/>
              </a:ext>
            </a:extLst>
          </p:cNvPr>
          <p:cNvSpPr txBox="1">
            <a:spLocks noChangeArrowheads="1"/>
          </p:cNvSpPr>
          <p:nvPr/>
        </p:nvSpPr>
        <p:spPr bwMode="auto">
          <a:xfrm>
            <a:off x="6807200" y="765175"/>
            <a:ext cx="158115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 Dirette</a:t>
            </a:r>
          </a:p>
          <a:p>
            <a:pPr eaLnBrk="1" hangingPunct="1">
              <a:spcBef>
                <a:spcPct val="0"/>
              </a:spcBef>
              <a:buFontTx/>
              <a:buNone/>
            </a:pPr>
            <a:endParaRPr lang="it-IT" altLang="en-US" sz="1800">
              <a:latin typeface="Times New Roman" panose="02020603050405020304" pitchFamily="18" charset="0"/>
              <a:cs typeface="Times New Roman" panose="02020603050405020304" pitchFamily="18" charset="0"/>
            </a:endParaRPr>
          </a:p>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 Indirette</a:t>
            </a:r>
          </a:p>
        </p:txBody>
      </p:sp>
      <p:sp>
        <p:nvSpPr>
          <p:cNvPr id="116747" name="CasellaDiTesto 3">
            <a:extLst>
              <a:ext uri="{FF2B5EF4-FFF2-40B4-BE49-F238E27FC236}">
                <a16:creationId xmlns:a16="http://schemas.microsoft.com/office/drawing/2014/main" id="{5272FD50-B584-A643-AEE0-6B9733AC7633}"/>
              </a:ext>
            </a:extLst>
          </p:cNvPr>
          <p:cNvSpPr txBox="1">
            <a:spLocks noChangeArrowheads="1"/>
          </p:cNvSpPr>
          <p:nvPr/>
        </p:nvSpPr>
        <p:spPr bwMode="auto">
          <a:xfrm>
            <a:off x="1692275" y="1995488"/>
            <a:ext cx="20161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Modalità di costituzione</a:t>
            </a:r>
          </a:p>
        </p:txBody>
      </p:sp>
      <p:sp>
        <p:nvSpPr>
          <p:cNvPr id="3" name="Parentesi graffa aperta 4">
            <a:extLst>
              <a:ext uri="{FF2B5EF4-FFF2-40B4-BE49-F238E27FC236}">
                <a16:creationId xmlns:a16="http://schemas.microsoft.com/office/drawing/2014/main" id="{368ECAA3-9234-9942-BB23-93FB947C84B6}"/>
              </a:ext>
            </a:extLst>
          </p:cNvPr>
          <p:cNvSpPr/>
          <p:nvPr/>
        </p:nvSpPr>
        <p:spPr>
          <a:xfrm>
            <a:off x="3563938" y="1844675"/>
            <a:ext cx="215900" cy="1079500"/>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latin typeface="Times New Roman" panose="02020603050405020304" pitchFamily="18" charset="0"/>
              <a:cs typeface="Times New Roman" panose="02020603050405020304" pitchFamily="18" charset="0"/>
            </a:endParaRPr>
          </a:p>
        </p:txBody>
      </p:sp>
      <p:sp>
        <p:nvSpPr>
          <p:cNvPr id="116749" name="CasellaDiTesto 7">
            <a:extLst>
              <a:ext uri="{FF2B5EF4-FFF2-40B4-BE49-F238E27FC236}">
                <a16:creationId xmlns:a16="http://schemas.microsoft.com/office/drawing/2014/main" id="{B513C5E6-C882-504C-BACF-D2D5EDC6E456}"/>
              </a:ext>
            </a:extLst>
          </p:cNvPr>
          <p:cNvSpPr txBox="1">
            <a:spLocks noChangeArrowheads="1"/>
          </p:cNvSpPr>
          <p:nvPr/>
        </p:nvSpPr>
        <p:spPr bwMode="auto">
          <a:xfrm>
            <a:off x="3783013" y="1916113"/>
            <a:ext cx="4533900"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 Per acquisizione di partecipazioni</a:t>
            </a:r>
          </a:p>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 In sede di costituzione di altra società</a:t>
            </a:r>
          </a:p>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 Per conferimento</a:t>
            </a:r>
          </a:p>
        </p:txBody>
      </p:sp>
      <p:sp>
        <p:nvSpPr>
          <p:cNvPr id="116750" name="CasellaDiTesto 3">
            <a:extLst>
              <a:ext uri="{FF2B5EF4-FFF2-40B4-BE49-F238E27FC236}">
                <a16:creationId xmlns:a16="http://schemas.microsoft.com/office/drawing/2014/main" id="{3612DD83-760D-994F-AD8E-0CB8376E3953}"/>
              </a:ext>
            </a:extLst>
          </p:cNvPr>
          <p:cNvSpPr txBox="1">
            <a:spLocks noChangeArrowheads="1"/>
          </p:cNvSpPr>
          <p:nvPr/>
        </p:nvSpPr>
        <p:spPr bwMode="auto">
          <a:xfrm>
            <a:off x="1692275" y="3284538"/>
            <a:ext cx="20161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Cause di costituzione</a:t>
            </a:r>
          </a:p>
        </p:txBody>
      </p:sp>
      <p:sp>
        <p:nvSpPr>
          <p:cNvPr id="116751" name="CasellaDiTesto 3">
            <a:extLst>
              <a:ext uri="{FF2B5EF4-FFF2-40B4-BE49-F238E27FC236}">
                <a16:creationId xmlns:a16="http://schemas.microsoft.com/office/drawing/2014/main" id="{D1B828DC-01BB-3D42-BC01-1E1C12C4867D}"/>
              </a:ext>
            </a:extLst>
          </p:cNvPr>
          <p:cNvSpPr txBox="1">
            <a:spLocks noChangeArrowheads="1"/>
          </p:cNvSpPr>
          <p:nvPr/>
        </p:nvSpPr>
        <p:spPr bwMode="auto">
          <a:xfrm>
            <a:off x="1763713" y="5734050"/>
            <a:ext cx="24479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Elementi per la costituzione dei gruppi</a:t>
            </a:r>
          </a:p>
        </p:txBody>
      </p:sp>
      <p:sp>
        <p:nvSpPr>
          <p:cNvPr id="116752" name="CasellaDiTesto 3">
            <a:extLst>
              <a:ext uri="{FF2B5EF4-FFF2-40B4-BE49-F238E27FC236}">
                <a16:creationId xmlns:a16="http://schemas.microsoft.com/office/drawing/2014/main" id="{4E66A5B5-B49B-6F46-AB26-E8066C0A56DC}"/>
              </a:ext>
            </a:extLst>
          </p:cNvPr>
          <p:cNvSpPr txBox="1">
            <a:spLocks noChangeArrowheads="1"/>
          </p:cNvSpPr>
          <p:nvPr/>
        </p:nvSpPr>
        <p:spPr bwMode="auto">
          <a:xfrm>
            <a:off x="1725613" y="4371975"/>
            <a:ext cx="26638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Times New Roman" panose="02020603050405020304" pitchFamily="18" charset="0"/>
                <a:cs typeface="Times New Roman" panose="02020603050405020304" pitchFamily="18" charset="0"/>
              </a:rPr>
              <a:t>Tipi di economie nei vari tipi di gruppi</a:t>
            </a:r>
          </a:p>
        </p:txBody>
      </p:sp>
      <p:sp>
        <p:nvSpPr>
          <p:cNvPr id="116753" name="CasellaDiTesto 7">
            <a:extLst>
              <a:ext uri="{FF2B5EF4-FFF2-40B4-BE49-F238E27FC236}">
                <a16:creationId xmlns:a16="http://schemas.microsoft.com/office/drawing/2014/main" id="{309C7BE2-2554-714C-BE05-487E021E3C69}"/>
              </a:ext>
            </a:extLst>
          </p:cNvPr>
          <p:cNvSpPr txBox="1">
            <a:spLocks noChangeArrowheads="1"/>
          </p:cNvSpPr>
          <p:nvPr/>
        </p:nvSpPr>
        <p:spPr bwMode="auto">
          <a:xfrm>
            <a:off x="3779838" y="3132138"/>
            <a:ext cx="3887787" cy="72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Integrazione tecnico - economica</a:t>
            </a:r>
          </a:p>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 Separazione delle aree di attività</a:t>
            </a:r>
          </a:p>
        </p:txBody>
      </p:sp>
      <p:sp>
        <p:nvSpPr>
          <p:cNvPr id="4" name="Parentesi graffa aperta 4">
            <a:extLst>
              <a:ext uri="{FF2B5EF4-FFF2-40B4-BE49-F238E27FC236}">
                <a16:creationId xmlns:a16="http://schemas.microsoft.com/office/drawing/2014/main" id="{FD6A7EAF-A36F-8443-8846-6CB077FC7EF6}"/>
              </a:ext>
            </a:extLst>
          </p:cNvPr>
          <p:cNvSpPr/>
          <p:nvPr/>
        </p:nvSpPr>
        <p:spPr>
          <a:xfrm>
            <a:off x="6661150" y="811213"/>
            <a:ext cx="215900" cy="935037"/>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latin typeface="Times New Roman" panose="02020603050405020304" pitchFamily="18" charset="0"/>
              <a:cs typeface="Times New Roman" panose="02020603050405020304" pitchFamily="18" charset="0"/>
            </a:endParaRPr>
          </a:p>
        </p:txBody>
      </p:sp>
      <p:sp>
        <p:nvSpPr>
          <p:cNvPr id="6" name="Parentesi graffa aperta 4">
            <a:extLst>
              <a:ext uri="{FF2B5EF4-FFF2-40B4-BE49-F238E27FC236}">
                <a16:creationId xmlns:a16="http://schemas.microsoft.com/office/drawing/2014/main" id="{CCC9578D-0814-4747-8049-FB90FAF3E694}"/>
              </a:ext>
            </a:extLst>
          </p:cNvPr>
          <p:cNvSpPr/>
          <p:nvPr/>
        </p:nvSpPr>
        <p:spPr>
          <a:xfrm>
            <a:off x="3563938" y="3068638"/>
            <a:ext cx="215900" cy="935037"/>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latin typeface="Times New Roman" panose="02020603050405020304" pitchFamily="18" charset="0"/>
              <a:cs typeface="Times New Roman" panose="02020603050405020304" pitchFamily="18" charset="0"/>
            </a:endParaRPr>
          </a:p>
        </p:txBody>
      </p:sp>
      <p:sp>
        <p:nvSpPr>
          <p:cNvPr id="8" name="Parentesi graffa aperta 4">
            <a:extLst>
              <a:ext uri="{FF2B5EF4-FFF2-40B4-BE49-F238E27FC236}">
                <a16:creationId xmlns:a16="http://schemas.microsoft.com/office/drawing/2014/main" id="{AA0F3773-CE12-324F-9F46-249A75477011}"/>
              </a:ext>
            </a:extLst>
          </p:cNvPr>
          <p:cNvSpPr/>
          <p:nvPr/>
        </p:nvSpPr>
        <p:spPr>
          <a:xfrm>
            <a:off x="4211638" y="4149725"/>
            <a:ext cx="215900" cy="1079500"/>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latin typeface="Times New Roman" panose="02020603050405020304" pitchFamily="18" charset="0"/>
              <a:cs typeface="Times New Roman" panose="02020603050405020304" pitchFamily="18" charset="0"/>
            </a:endParaRPr>
          </a:p>
        </p:txBody>
      </p:sp>
      <p:sp>
        <p:nvSpPr>
          <p:cNvPr id="116757" name="CasellaDiTesto 7">
            <a:extLst>
              <a:ext uri="{FF2B5EF4-FFF2-40B4-BE49-F238E27FC236}">
                <a16:creationId xmlns:a16="http://schemas.microsoft.com/office/drawing/2014/main" id="{0352C836-5845-8A45-97D1-5872AB451DCF}"/>
              </a:ext>
            </a:extLst>
          </p:cNvPr>
          <p:cNvSpPr txBox="1">
            <a:spLocks noChangeArrowheads="1"/>
          </p:cNvSpPr>
          <p:nvPr/>
        </p:nvSpPr>
        <p:spPr bwMode="auto">
          <a:xfrm>
            <a:off x="4286250" y="4148138"/>
            <a:ext cx="4533900"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 Economie di scala</a:t>
            </a:r>
          </a:p>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 Economie di transazione</a:t>
            </a:r>
          </a:p>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 Economie di raggio d’azione</a:t>
            </a:r>
          </a:p>
        </p:txBody>
      </p:sp>
      <p:sp>
        <p:nvSpPr>
          <p:cNvPr id="116758" name="CasellaDiTesto 7">
            <a:extLst>
              <a:ext uri="{FF2B5EF4-FFF2-40B4-BE49-F238E27FC236}">
                <a16:creationId xmlns:a16="http://schemas.microsoft.com/office/drawing/2014/main" id="{5AFEA04E-4526-6448-A3A3-E7299E1D962E}"/>
              </a:ext>
            </a:extLst>
          </p:cNvPr>
          <p:cNvSpPr txBox="1">
            <a:spLocks noChangeArrowheads="1"/>
          </p:cNvSpPr>
          <p:nvPr/>
        </p:nvSpPr>
        <p:spPr bwMode="auto">
          <a:xfrm>
            <a:off x="4286250" y="5300663"/>
            <a:ext cx="4318000"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Due o più società di capitali giuridicamente autonome;</a:t>
            </a:r>
          </a:p>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Possesso di partecipazioni di controllo di una capogruppo in altre società;</a:t>
            </a:r>
          </a:p>
          <a:p>
            <a:pPr eaLnBrk="1" hangingPunct="1">
              <a:spcBef>
                <a:spcPct val="0"/>
              </a:spcBef>
              <a:spcAft>
                <a:spcPct val="30000"/>
              </a:spcAft>
              <a:buFontTx/>
              <a:buChar char="•"/>
            </a:pPr>
            <a:r>
              <a:rPr lang="it-IT" altLang="en-US" sz="1800">
                <a:latin typeface="Times New Roman" panose="02020603050405020304" pitchFamily="18" charset="0"/>
                <a:cs typeface="Times New Roman" panose="02020603050405020304" pitchFamily="18" charset="0"/>
              </a:rPr>
              <a:t> Direzione unitaria della capogruppo</a:t>
            </a:r>
          </a:p>
        </p:txBody>
      </p:sp>
      <p:sp>
        <p:nvSpPr>
          <p:cNvPr id="10" name="Parentesi graffa aperta 4">
            <a:extLst>
              <a:ext uri="{FF2B5EF4-FFF2-40B4-BE49-F238E27FC236}">
                <a16:creationId xmlns:a16="http://schemas.microsoft.com/office/drawing/2014/main" id="{798F5B92-0B0B-4043-83ED-FA87413B6422}"/>
              </a:ext>
            </a:extLst>
          </p:cNvPr>
          <p:cNvSpPr/>
          <p:nvPr/>
        </p:nvSpPr>
        <p:spPr>
          <a:xfrm>
            <a:off x="4068763" y="5373688"/>
            <a:ext cx="215900" cy="1484312"/>
          </a:xfrm>
          <a:prstGeom prst="leftBrace">
            <a:avLst>
              <a:gd name="adj1" fmla="val 62010"/>
              <a:gd name="adj2" fmla="val 5000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it-IT">
              <a:latin typeface="Times New Roman" panose="02020603050405020304" pitchFamily="18" charset="0"/>
              <a:cs typeface="Times New Roman" panose="02020603050405020304" pitchFamily="18" charset="0"/>
            </a:endParaRPr>
          </a:p>
        </p:txBody>
      </p:sp>
      <p:sp>
        <p:nvSpPr>
          <p:cNvPr id="116760" name="Slide Number Placeholder 10">
            <a:extLst>
              <a:ext uri="{FF2B5EF4-FFF2-40B4-BE49-F238E27FC236}">
                <a16:creationId xmlns:a16="http://schemas.microsoft.com/office/drawing/2014/main" id="{C431E77E-0E32-134C-AEE2-560360DAC3C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C860B3E-2155-9A42-8C08-D75938EB9341}" type="slidenum">
              <a:rPr lang="it-IT" altLang="en-US" sz="1200" smtClean="0">
                <a:solidFill>
                  <a:srgbClr val="898989"/>
                </a:solidFill>
              </a:rPr>
              <a:pPr>
                <a:spcBef>
                  <a:spcPct val="0"/>
                </a:spcBef>
                <a:buFontTx/>
                <a:buNone/>
              </a:pPr>
              <a:t>90</a:t>
            </a:fld>
            <a:endParaRPr lang="it-IT" altLang="en-US" sz="1200">
              <a:solidFill>
                <a:srgbClr val="898989"/>
              </a:solidFil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Immagine 3" descr="organigramma.jpg">
            <a:extLst>
              <a:ext uri="{FF2B5EF4-FFF2-40B4-BE49-F238E27FC236}">
                <a16:creationId xmlns:a16="http://schemas.microsoft.com/office/drawing/2014/main" id="{0D2D8485-24AE-1649-94DA-8331CB0B39B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4375" y="369888"/>
            <a:ext cx="7858125" cy="591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8786" name="Gruppo 6">
            <a:extLst>
              <a:ext uri="{FF2B5EF4-FFF2-40B4-BE49-F238E27FC236}">
                <a16:creationId xmlns:a16="http://schemas.microsoft.com/office/drawing/2014/main" id="{D2F10124-6FD7-E34D-9851-FBF3D7A4B8C7}"/>
              </a:ext>
            </a:extLst>
          </p:cNvPr>
          <p:cNvGrpSpPr>
            <a:grpSpLocks/>
          </p:cNvGrpSpPr>
          <p:nvPr/>
        </p:nvGrpSpPr>
        <p:grpSpPr bwMode="auto">
          <a:xfrm>
            <a:off x="2095500" y="357188"/>
            <a:ext cx="4619625" cy="6324600"/>
            <a:chOff x="571472" y="357166"/>
            <a:chExt cx="4619653" cy="6324600"/>
          </a:xfrm>
        </p:grpSpPr>
        <p:pic>
          <p:nvPicPr>
            <p:cNvPr id="118790" name="Picture 2">
              <a:extLst>
                <a:ext uri="{FF2B5EF4-FFF2-40B4-BE49-F238E27FC236}">
                  <a16:creationId xmlns:a16="http://schemas.microsoft.com/office/drawing/2014/main" id="{A33C06A8-9C18-E644-A3A8-FDD03A179D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472" y="357166"/>
              <a:ext cx="3514725"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8791" name="Picture 4">
              <a:extLst>
                <a:ext uri="{FF2B5EF4-FFF2-40B4-BE49-F238E27FC236}">
                  <a16:creationId xmlns:a16="http://schemas.microsoft.com/office/drawing/2014/main" id="{CC325BF4-8E49-1C48-A04C-6FE2004F7B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875" y="781072"/>
              <a:ext cx="123825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9" name="Connettore 2 8">
            <a:extLst>
              <a:ext uri="{FF2B5EF4-FFF2-40B4-BE49-F238E27FC236}">
                <a16:creationId xmlns:a16="http://schemas.microsoft.com/office/drawing/2014/main" id="{6B7FB8AA-51AA-E141-A3C0-7284244F0DD2}"/>
              </a:ext>
            </a:extLst>
          </p:cNvPr>
          <p:cNvCxnSpPr/>
          <p:nvPr/>
        </p:nvCxnSpPr>
        <p:spPr>
          <a:xfrm rot="10800000" flipV="1">
            <a:off x="6715125" y="1857375"/>
            <a:ext cx="1643063" cy="5715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Rettangolo 9">
            <a:extLst>
              <a:ext uri="{FF2B5EF4-FFF2-40B4-BE49-F238E27FC236}">
                <a16:creationId xmlns:a16="http://schemas.microsoft.com/office/drawing/2014/main" id="{A30205BE-9DA4-EE45-A17A-F998D4B33C59}"/>
              </a:ext>
            </a:extLst>
          </p:cNvPr>
          <p:cNvSpPr/>
          <p:nvPr/>
        </p:nvSpPr>
        <p:spPr>
          <a:xfrm>
            <a:off x="5643538" y="0"/>
            <a:ext cx="3500462" cy="830997"/>
          </a:xfrm>
          <a:prstGeom prst="rect">
            <a:avLst/>
          </a:prstGeom>
          <a:noFill/>
        </p:spPr>
        <p:txBody>
          <a:bodyPr>
            <a:spAutoFit/>
          </a:bodyPr>
          <a:lstStyle/>
          <a:p>
            <a:pPr algn="r" fontAlgn="auto">
              <a:spcBef>
                <a:spcPts val="0"/>
              </a:spcBef>
              <a:spcAft>
                <a:spcPts val="0"/>
              </a:spcAft>
              <a:defRPr/>
            </a:pPr>
            <a:r>
              <a:rPr lang="it-IT"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lt"/>
              </a:rPr>
              <a:t>Stato patrimoniale attivo </a:t>
            </a:r>
          </a:p>
          <a:p>
            <a:pPr algn="r" fontAlgn="auto">
              <a:spcBef>
                <a:spcPts val="0"/>
              </a:spcBef>
              <a:spcAft>
                <a:spcPts val="0"/>
              </a:spcAft>
              <a:defRPr/>
            </a:pPr>
            <a:r>
              <a:rPr lang="it-IT" sz="2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lt"/>
              </a:rPr>
              <a:t>della capogruppo</a:t>
            </a:r>
          </a:p>
        </p:txBody>
      </p:sp>
      <p:sp>
        <p:nvSpPr>
          <p:cNvPr id="118789" name="Slide Number Placeholder 1">
            <a:extLst>
              <a:ext uri="{FF2B5EF4-FFF2-40B4-BE49-F238E27FC236}">
                <a16:creationId xmlns:a16="http://schemas.microsoft.com/office/drawing/2014/main" id="{0B152715-2874-1344-B7F2-38BBD8E3767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D43209D7-CAB5-2B46-9BCF-5146F51EB11A}" type="slidenum">
              <a:rPr lang="it-IT" altLang="en-US" sz="1200" smtClean="0">
                <a:solidFill>
                  <a:srgbClr val="898989"/>
                </a:solidFill>
              </a:rPr>
              <a:pPr>
                <a:spcBef>
                  <a:spcPct val="0"/>
                </a:spcBef>
                <a:buFontTx/>
                <a:buNone/>
              </a:pPr>
              <a:t>92</a:t>
            </a:fld>
            <a:endParaRPr lang="it-IT" altLang="en-US" sz="1200">
              <a:solidFill>
                <a:srgbClr val="898989"/>
              </a:solidFill>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CasellaDiTesto 2">
            <a:extLst>
              <a:ext uri="{FF2B5EF4-FFF2-40B4-BE49-F238E27FC236}">
                <a16:creationId xmlns:a16="http://schemas.microsoft.com/office/drawing/2014/main" id="{5360E475-2CC3-D84E-9534-81B328B07899}"/>
              </a:ext>
            </a:extLst>
          </p:cNvPr>
          <p:cNvSpPr txBox="1">
            <a:spLocks noChangeArrowheads="1"/>
          </p:cNvSpPr>
          <p:nvPr/>
        </p:nvSpPr>
        <p:spPr bwMode="auto">
          <a:xfrm>
            <a:off x="285750" y="214313"/>
            <a:ext cx="86439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b="1"/>
              <a:t>Struttura di imprese in rete</a:t>
            </a:r>
          </a:p>
        </p:txBody>
      </p:sp>
      <p:sp>
        <p:nvSpPr>
          <p:cNvPr id="6" name="Ovale 5">
            <a:extLst>
              <a:ext uri="{FF2B5EF4-FFF2-40B4-BE49-F238E27FC236}">
                <a16:creationId xmlns:a16="http://schemas.microsoft.com/office/drawing/2014/main" id="{3B1BD0AE-B6F2-D44A-8CC5-6001ADD98493}"/>
              </a:ext>
            </a:extLst>
          </p:cNvPr>
          <p:cNvSpPr/>
          <p:nvPr/>
        </p:nvSpPr>
        <p:spPr>
          <a:xfrm>
            <a:off x="3857625" y="2428875"/>
            <a:ext cx="1428750" cy="1428750"/>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grpSp>
        <p:nvGrpSpPr>
          <p:cNvPr id="119812" name="Gruppo 6">
            <a:extLst>
              <a:ext uri="{FF2B5EF4-FFF2-40B4-BE49-F238E27FC236}">
                <a16:creationId xmlns:a16="http://schemas.microsoft.com/office/drawing/2014/main" id="{6AA66A22-EE8E-254F-8A3C-C555819D2E8A}"/>
              </a:ext>
            </a:extLst>
          </p:cNvPr>
          <p:cNvGrpSpPr>
            <a:grpSpLocks/>
          </p:cNvGrpSpPr>
          <p:nvPr/>
        </p:nvGrpSpPr>
        <p:grpSpPr bwMode="auto">
          <a:xfrm>
            <a:off x="1785938" y="1285875"/>
            <a:ext cx="928687" cy="928688"/>
            <a:chOff x="1785918" y="1285860"/>
            <a:chExt cx="928687" cy="928688"/>
          </a:xfrm>
        </p:grpSpPr>
        <p:sp>
          <p:nvSpPr>
            <p:cNvPr id="8" name="Ovale 7">
              <a:extLst>
                <a:ext uri="{FF2B5EF4-FFF2-40B4-BE49-F238E27FC236}">
                  <a16:creationId xmlns:a16="http://schemas.microsoft.com/office/drawing/2014/main" id="{FFD8B8AB-2224-8A46-936B-50D36EBC5D6E}"/>
                </a:ext>
              </a:extLst>
            </p:cNvPr>
            <p:cNvSpPr/>
            <p:nvPr/>
          </p:nvSpPr>
          <p:spPr>
            <a:xfrm>
              <a:off x="1785918" y="1285860"/>
              <a:ext cx="928687" cy="92868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119834" name="CasellaDiTesto 31">
              <a:extLst>
                <a:ext uri="{FF2B5EF4-FFF2-40B4-BE49-F238E27FC236}">
                  <a16:creationId xmlns:a16="http://schemas.microsoft.com/office/drawing/2014/main" id="{660557E7-737D-394B-81ED-4770C3F4F212}"/>
                </a:ext>
              </a:extLst>
            </p:cNvPr>
            <p:cNvSpPr txBox="1">
              <a:spLocks noChangeArrowheads="1"/>
            </p:cNvSpPr>
            <p:nvPr/>
          </p:nvSpPr>
          <p:spPr bwMode="auto">
            <a:xfrm>
              <a:off x="2000232" y="1428736"/>
              <a:ext cx="5000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b="1"/>
                <a:t>A</a:t>
              </a:r>
            </a:p>
          </p:txBody>
        </p:sp>
      </p:grpSp>
      <p:sp>
        <p:nvSpPr>
          <p:cNvPr id="119813" name="CasellaDiTesto 32">
            <a:extLst>
              <a:ext uri="{FF2B5EF4-FFF2-40B4-BE49-F238E27FC236}">
                <a16:creationId xmlns:a16="http://schemas.microsoft.com/office/drawing/2014/main" id="{2E86A485-7C4C-3D41-BB04-13F1DCD30121}"/>
              </a:ext>
            </a:extLst>
          </p:cNvPr>
          <p:cNvSpPr txBox="1">
            <a:spLocks noChangeArrowheads="1"/>
          </p:cNvSpPr>
          <p:nvPr/>
        </p:nvSpPr>
        <p:spPr bwMode="auto">
          <a:xfrm>
            <a:off x="4357688" y="2786063"/>
            <a:ext cx="428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4000" b="1"/>
              <a:t>L</a:t>
            </a:r>
          </a:p>
        </p:txBody>
      </p:sp>
      <p:grpSp>
        <p:nvGrpSpPr>
          <p:cNvPr id="119814" name="Gruppo 10">
            <a:extLst>
              <a:ext uri="{FF2B5EF4-FFF2-40B4-BE49-F238E27FC236}">
                <a16:creationId xmlns:a16="http://schemas.microsoft.com/office/drawing/2014/main" id="{D945E38B-CBD6-5A4E-A54B-2C849ACDB386}"/>
              </a:ext>
            </a:extLst>
          </p:cNvPr>
          <p:cNvGrpSpPr>
            <a:grpSpLocks/>
          </p:cNvGrpSpPr>
          <p:nvPr/>
        </p:nvGrpSpPr>
        <p:grpSpPr bwMode="auto">
          <a:xfrm>
            <a:off x="2500313" y="4572000"/>
            <a:ext cx="928687" cy="928688"/>
            <a:chOff x="1785918" y="1285860"/>
            <a:chExt cx="928687" cy="928688"/>
          </a:xfrm>
        </p:grpSpPr>
        <p:sp>
          <p:nvSpPr>
            <p:cNvPr id="12" name="Ovale 11">
              <a:extLst>
                <a:ext uri="{FF2B5EF4-FFF2-40B4-BE49-F238E27FC236}">
                  <a16:creationId xmlns:a16="http://schemas.microsoft.com/office/drawing/2014/main" id="{FD902D49-D4D1-AD44-8F0B-9AE81B8CFDA5}"/>
                </a:ext>
              </a:extLst>
            </p:cNvPr>
            <p:cNvSpPr/>
            <p:nvPr/>
          </p:nvSpPr>
          <p:spPr>
            <a:xfrm>
              <a:off x="1785918" y="1285860"/>
              <a:ext cx="928687" cy="92868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119832" name="CasellaDiTesto 31">
              <a:extLst>
                <a:ext uri="{FF2B5EF4-FFF2-40B4-BE49-F238E27FC236}">
                  <a16:creationId xmlns:a16="http://schemas.microsoft.com/office/drawing/2014/main" id="{5544D682-5657-704A-B4E6-07F0091D8FC7}"/>
                </a:ext>
              </a:extLst>
            </p:cNvPr>
            <p:cNvSpPr txBox="1">
              <a:spLocks noChangeArrowheads="1"/>
            </p:cNvSpPr>
            <p:nvPr/>
          </p:nvSpPr>
          <p:spPr bwMode="auto">
            <a:xfrm>
              <a:off x="2000232" y="1428736"/>
              <a:ext cx="5000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b="1"/>
                <a:t>B</a:t>
              </a:r>
            </a:p>
          </p:txBody>
        </p:sp>
      </p:grpSp>
      <p:grpSp>
        <p:nvGrpSpPr>
          <p:cNvPr id="119815" name="Gruppo 13">
            <a:extLst>
              <a:ext uri="{FF2B5EF4-FFF2-40B4-BE49-F238E27FC236}">
                <a16:creationId xmlns:a16="http://schemas.microsoft.com/office/drawing/2014/main" id="{06FA16A5-ED3D-BB42-BAAC-5866C38F7320}"/>
              </a:ext>
            </a:extLst>
          </p:cNvPr>
          <p:cNvGrpSpPr>
            <a:grpSpLocks/>
          </p:cNvGrpSpPr>
          <p:nvPr/>
        </p:nvGrpSpPr>
        <p:grpSpPr bwMode="auto">
          <a:xfrm>
            <a:off x="5286375" y="4786313"/>
            <a:ext cx="928688" cy="928687"/>
            <a:chOff x="1785918" y="1285860"/>
            <a:chExt cx="928687" cy="928688"/>
          </a:xfrm>
        </p:grpSpPr>
        <p:sp>
          <p:nvSpPr>
            <p:cNvPr id="15" name="Ovale 14">
              <a:extLst>
                <a:ext uri="{FF2B5EF4-FFF2-40B4-BE49-F238E27FC236}">
                  <a16:creationId xmlns:a16="http://schemas.microsoft.com/office/drawing/2014/main" id="{24987051-20BC-1A4F-8A22-7A70F60635D8}"/>
                </a:ext>
              </a:extLst>
            </p:cNvPr>
            <p:cNvSpPr/>
            <p:nvPr/>
          </p:nvSpPr>
          <p:spPr>
            <a:xfrm>
              <a:off x="1785918" y="1285860"/>
              <a:ext cx="928687" cy="92868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119830" name="CasellaDiTesto 31">
              <a:extLst>
                <a:ext uri="{FF2B5EF4-FFF2-40B4-BE49-F238E27FC236}">
                  <a16:creationId xmlns:a16="http://schemas.microsoft.com/office/drawing/2014/main" id="{AC0E8FFA-AD1B-C841-AA19-166B5CD9AF49}"/>
                </a:ext>
              </a:extLst>
            </p:cNvPr>
            <p:cNvSpPr txBox="1">
              <a:spLocks noChangeArrowheads="1"/>
            </p:cNvSpPr>
            <p:nvPr/>
          </p:nvSpPr>
          <p:spPr bwMode="auto">
            <a:xfrm>
              <a:off x="2000232" y="1428736"/>
              <a:ext cx="5000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b="1"/>
                <a:t>C</a:t>
              </a:r>
            </a:p>
          </p:txBody>
        </p:sp>
      </p:grpSp>
      <p:grpSp>
        <p:nvGrpSpPr>
          <p:cNvPr id="119816" name="Gruppo 16">
            <a:extLst>
              <a:ext uri="{FF2B5EF4-FFF2-40B4-BE49-F238E27FC236}">
                <a16:creationId xmlns:a16="http://schemas.microsoft.com/office/drawing/2014/main" id="{809558E5-0FF0-8A46-882B-AFE3440089E4}"/>
              </a:ext>
            </a:extLst>
          </p:cNvPr>
          <p:cNvGrpSpPr>
            <a:grpSpLocks/>
          </p:cNvGrpSpPr>
          <p:nvPr/>
        </p:nvGrpSpPr>
        <p:grpSpPr bwMode="auto">
          <a:xfrm>
            <a:off x="7500938" y="3357563"/>
            <a:ext cx="928687" cy="928687"/>
            <a:chOff x="1785918" y="1285860"/>
            <a:chExt cx="928687" cy="928688"/>
          </a:xfrm>
        </p:grpSpPr>
        <p:sp>
          <p:nvSpPr>
            <p:cNvPr id="18" name="Ovale 17">
              <a:extLst>
                <a:ext uri="{FF2B5EF4-FFF2-40B4-BE49-F238E27FC236}">
                  <a16:creationId xmlns:a16="http://schemas.microsoft.com/office/drawing/2014/main" id="{A36A4053-E7ED-484A-ABD5-7AE92CB2ADCC}"/>
                </a:ext>
              </a:extLst>
            </p:cNvPr>
            <p:cNvSpPr/>
            <p:nvPr/>
          </p:nvSpPr>
          <p:spPr>
            <a:xfrm>
              <a:off x="1785918" y="1285860"/>
              <a:ext cx="928687" cy="92868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119828" name="CasellaDiTesto 31">
              <a:extLst>
                <a:ext uri="{FF2B5EF4-FFF2-40B4-BE49-F238E27FC236}">
                  <a16:creationId xmlns:a16="http://schemas.microsoft.com/office/drawing/2014/main" id="{FA8D2542-4F26-6B4F-BA7A-064F1104C5A3}"/>
                </a:ext>
              </a:extLst>
            </p:cNvPr>
            <p:cNvSpPr txBox="1">
              <a:spLocks noChangeArrowheads="1"/>
            </p:cNvSpPr>
            <p:nvPr/>
          </p:nvSpPr>
          <p:spPr bwMode="auto">
            <a:xfrm>
              <a:off x="2000232" y="1428736"/>
              <a:ext cx="5000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b="1"/>
                <a:t>D</a:t>
              </a:r>
            </a:p>
          </p:txBody>
        </p:sp>
      </p:grpSp>
      <p:grpSp>
        <p:nvGrpSpPr>
          <p:cNvPr id="119817" name="Gruppo 19">
            <a:extLst>
              <a:ext uri="{FF2B5EF4-FFF2-40B4-BE49-F238E27FC236}">
                <a16:creationId xmlns:a16="http://schemas.microsoft.com/office/drawing/2014/main" id="{826051D2-FFA4-CC47-A3AB-70CB10BC4427}"/>
              </a:ext>
            </a:extLst>
          </p:cNvPr>
          <p:cNvGrpSpPr>
            <a:grpSpLocks/>
          </p:cNvGrpSpPr>
          <p:nvPr/>
        </p:nvGrpSpPr>
        <p:grpSpPr bwMode="auto">
          <a:xfrm>
            <a:off x="6643688" y="1285875"/>
            <a:ext cx="928687" cy="928688"/>
            <a:chOff x="1785918" y="1285860"/>
            <a:chExt cx="928687" cy="928688"/>
          </a:xfrm>
        </p:grpSpPr>
        <p:sp>
          <p:nvSpPr>
            <p:cNvPr id="21" name="Ovale 20">
              <a:extLst>
                <a:ext uri="{FF2B5EF4-FFF2-40B4-BE49-F238E27FC236}">
                  <a16:creationId xmlns:a16="http://schemas.microsoft.com/office/drawing/2014/main" id="{CE8A9DA5-3030-1145-9385-963F81952D4F}"/>
                </a:ext>
              </a:extLst>
            </p:cNvPr>
            <p:cNvSpPr/>
            <p:nvPr/>
          </p:nvSpPr>
          <p:spPr>
            <a:xfrm>
              <a:off x="1785918" y="1285860"/>
              <a:ext cx="928687" cy="928688"/>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t-IT" dirty="0"/>
            </a:p>
          </p:txBody>
        </p:sp>
        <p:sp>
          <p:nvSpPr>
            <p:cNvPr id="119826" name="CasellaDiTesto 31">
              <a:extLst>
                <a:ext uri="{FF2B5EF4-FFF2-40B4-BE49-F238E27FC236}">
                  <a16:creationId xmlns:a16="http://schemas.microsoft.com/office/drawing/2014/main" id="{6534A1AC-3924-9943-A216-F060AA24CE2C}"/>
                </a:ext>
              </a:extLst>
            </p:cNvPr>
            <p:cNvSpPr txBox="1">
              <a:spLocks noChangeArrowheads="1"/>
            </p:cNvSpPr>
            <p:nvPr/>
          </p:nvSpPr>
          <p:spPr bwMode="auto">
            <a:xfrm>
              <a:off x="2000232" y="1428736"/>
              <a:ext cx="5000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b="1"/>
                <a:t>E</a:t>
              </a:r>
            </a:p>
          </p:txBody>
        </p:sp>
      </p:grpSp>
      <p:cxnSp>
        <p:nvCxnSpPr>
          <p:cNvPr id="23" name="Connettore 2 22">
            <a:extLst>
              <a:ext uri="{FF2B5EF4-FFF2-40B4-BE49-F238E27FC236}">
                <a16:creationId xmlns:a16="http://schemas.microsoft.com/office/drawing/2014/main" id="{05486853-27AB-B046-9F35-B9CF030421F2}"/>
              </a:ext>
            </a:extLst>
          </p:cNvPr>
          <p:cNvCxnSpPr>
            <a:endCxn id="119813" idx="1"/>
          </p:cNvCxnSpPr>
          <p:nvPr/>
        </p:nvCxnSpPr>
        <p:spPr>
          <a:xfrm>
            <a:off x="2428875" y="1857375"/>
            <a:ext cx="1928813" cy="1282700"/>
          </a:xfrm>
          <a:prstGeom prst="straightConnector1">
            <a:avLst/>
          </a:prstGeom>
          <a:ln w="38100">
            <a:headEnd type="arrow"/>
            <a:tailEnd type="arrow"/>
          </a:ln>
        </p:spPr>
        <p:style>
          <a:lnRef idx="1">
            <a:schemeClr val="accent1"/>
          </a:lnRef>
          <a:fillRef idx="0">
            <a:schemeClr val="accent1"/>
          </a:fillRef>
          <a:effectRef idx="0">
            <a:schemeClr val="accent1"/>
          </a:effectRef>
          <a:fontRef idx="minor">
            <a:schemeClr val="tx1"/>
          </a:fontRef>
        </p:style>
      </p:cxnSp>
      <p:cxnSp>
        <p:nvCxnSpPr>
          <p:cNvPr id="24" name="Connettore 2 23">
            <a:extLst>
              <a:ext uri="{FF2B5EF4-FFF2-40B4-BE49-F238E27FC236}">
                <a16:creationId xmlns:a16="http://schemas.microsoft.com/office/drawing/2014/main" id="{189AE2D0-1E48-A549-927B-56E176643E65}"/>
              </a:ext>
            </a:extLst>
          </p:cNvPr>
          <p:cNvCxnSpPr/>
          <p:nvPr/>
        </p:nvCxnSpPr>
        <p:spPr>
          <a:xfrm rot="5400000" flipH="1" flipV="1">
            <a:off x="3178969" y="3536156"/>
            <a:ext cx="1285875" cy="1071563"/>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25" name="Connettore 2 24">
            <a:extLst>
              <a:ext uri="{FF2B5EF4-FFF2-40B4-BE49-F238E27FC236}">
                <a16:creationId xmlns:a16="http://schemas.microsoft.com/office/drawing/2014/main" id="{AF707249-A4AE-F645-9B6D-A5B294BE8806}"/>
              </a:ext>
            </a:extLst>
          </p:cNvPr>
          <p:cNvCxnSpPr>
            <a:stCxn id="119830" idx="1"/>
          </p:cNvCxnSpPr>
          <p:nvPr/>
        </p:nvCxnSpPr>
        <p:spPr>
          <a:xfrm rot="10800000">
            <a:off x="4714875" y="3500438"/>
            <a:ext cx="785813" cy="1720850"/>
          </a:xfrm>
          <a:prstGeom prst="straightConnector1">
            <a:avLst/>
          </a:prstGeom>
          <a:ln w="38100">
            <a:headEnd type="arrow"/>
            <a:tailEnd type="arrow"/>
          </a:ln>
        </p:spPr>
        <p:style>
          <a:lnRef idx="1">
            <a:schemeClr val="accent1"/>
          </a:lnRef>
          <a:fillRef idx="0">
            <a:schemeClr val="accent1"/>
          </a:fillRef>
          <a:effectRef idx="0">
            <a:schemeClr val="accent1"/>
          </a:effectRef>
          <a:fontRef idx="minor">
            <a:schemeClr val="tx1"/>
          </a:fontRef>
        </p:style>
      </p:cxnSp>
      <p:cxnSp>
        <p:nvCxnSpPr>
          <p:cNvPr id="26" name="Connettore 2 25">
            <a:extLst>
              <a:ext uri="{FF2B5EF4-FFF2-40B4-BE49-F238E27FC236}">
                <a16:creationId xmlns:a16="http://schemas.microsoft.com/office/drawing/2014/main" id="{8876B532-CF2C-5148-9FDA-951769E26B77}"/>
              </a:ext>
            </a:extLst>
          </p:cNvPr>
          <p:cNvCxnSpPr>
            <a:stCxn id="119828" idx="1"/>
            <a:endCxn id="119813" idx="3"/>
          </p:cNvCxnSpPr>
          <p:nvPr/>
        </p:nvCxnSpPr>
        <p:spPr>
          <a:xfrm rot="10800000">
            <a:off x="4786313" y="3140075"/>
            <a:ext cx="2928937" cy="652463"/>
          </a:xfrm>
          <a:prstGeom prst="straightConnector1">
            <a:avLst/>
          </a:prstGeom>
          <a:ln w="38100">
            <a:headEnd type="arrow"/>
            <a:tailEnd type="arrow"/>
          </a:ln>
        </p:spPr>
        <p:style>
          <a:lnRef idx="1">
            <a:schemeClr val="accent1"/>
          </a:lnRef>
          <a:fillRef idx="0">
            <a:schemeClr val="accent1"/>
          </a:fillRef>
          <a:effectRef idx="0">
            <a:schemeClr val="accent1"/>
          </a:effectRef>
          <a:fontRef idx="minor">
            <a:schemeClr val="tx1"/>
          </a:fontRef>
        </p:style>
      </p:cxnSp>
      <p:cxnSp>
        <p:nvCxnSpPr>
          <p:cNvPr id="27" name="Connettore 2 26">
            <a:extLst>
              <a:ext uri="{FF2B5EF4-FFF2-40B4-BE49-F238E27FC236}">
                <a16:creationId xmlns:a16="http://schemas.microsoft.com/office/drawing/2014/main" id="{3F74A743-9E7A-284C-9714-67991F5DFE3F}"/>
              </a:ext>
            </a:extLst>
          </p:cNvPr>
          <p:cNvCxnSpPr>
            <a:stCxn id="119826" idx="1"/>
          </p:cNvCxnSpPr>
          <p:nvPr/>
        </p:nvCxnSpPr>
        <p:spPr>
          <a:xfrm rot="10800000" flipV="1">
            <a:off x="4714875" y="1720850"/>
            <a:ext cx="2143125" cy="1065213"/>
          </a:xfrm>
          <a:prstGeom prst="straightConnector1">
            <a:avLst/>
          </a:prstGeom>
          <a:ln w="38100">
            <a:headEnd type="arrow"/>
            <a:tailEnd type="arrow"/>
          </a:ln>
        </p:spPr>
        <p:style>
          <a:lnRef idx="1">
            <a:schemeClr val="accent1"/>
          </a:lnRef>
          <a:fillRef idx="0">
            <a:schemeClr val="accent1"/>
          </a:fillRef>
          <a:effectRef idx="0">
            <a:schemeClr val="accent1"/>
          </a:effectRef>
          <a:fontRef idx="minor">
            <a:schemeClr val="tx1"/>
          </a:fontRef>
        </p:style>
      </p:cxnSp>
      <p:sp>
        <p:nvSpPr>
          <p:cNvPr id="119823" name="CasellaDiTesto 27">
            <a:extLst>
              <a:ext uri="{FF2B5EF4-FFF2-40B4-BE49-F238E27FC236}">
                <a16:creationId xmlns:a16="http://schemas.microsoft.com/office/drawing/2014/main" id="{4F0B8E01-83FC-1141-A31A-CE57430AA9B7}"/>
              </a:ext>
            </a:extLst>
          </p:cNvPr>
          <p:cNvSpPr txBox="1">
            <a:spLocks noChangeArrowheads="1"/>
          </p:cNvSpPr>
          <p:nvPr/>
        </p:nvSpPr>
        <p:spPr bwMode="auto">
          <a:xfrm>
            <a:off x="214313" y="5318125"/>
            <a:ext cx="8001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Arial" panose="020B0604020202020204" pitchFamily="34" charset="0"/>
              </a:rPr>
              <a:t>   Note:</a:t>
            </a:r>
          </a:p>
          <a:p>
            <a:pPr eaLnBrk="1" hangingPunct="1">
              <a:spcBef>
                <a:spcPct val="0"/>
              </a:spcBef>
            </a:pPr>
            <a:r>
              <a:rPr lang="it-IT" altLang="en-US" sz="1800">
                <a:latin typeface="Arial" panose="020B0604020202020204" pitchFamily="34" charset="0"/>
              </a:rPr>
              <a:t>  L è l’impresa centrale</a:t>
            </a:r>
          </a:p>
          <a:p>
            <a:pPr eaLnBrk="1" hangingPunct="1">
              <a:spcBef>
                <a:spcPct val="0"/>
              </a:spcBef>
            </a:pPr>
            <a:r>
              <a:rPr lang="it-IT" altLang="en-US" sz="1800">
                <a:latin typeface="Arial" panose="020B0604020202020204" pitchFamily="34" charset="0"/>
              </a:rPr>
              <a:t>  A – B - C – D – E sono le “altre imprese”, ciascuna  </a:t>
            </a:r>
          </a:p>
          <a:p>
            <a:pPr eaLnBrk="1" hangingPunct="1">
              <a:spcBef>
                <a:spcPct val="0"/>
              </a:spcBef>
              <a:buFontTx/>
              <a:buNone/>
            </a:pPr>
            <a:r>
              <a:rPr lang="it-IT" altLang="en-US" sz="1800">
                <a:latin typeface="Arial" panose="020B0604020202020204" pitchFamily="34" charset="0"/>
              </a:rPr>
              <a:t>   delle quali ha rapporti con il proprio ambiente. </a:t>
            </a:r>
          </a:p>
        </p:txBody>
      </p:sp>
      <p:sp>
        <p:nvSpPr>
          <p:cNvPr id="119824" name="Slide Number Placeholder 2">
            <a:extLst>
              <a:ext uri="{FF2B5EF4-FFF2-40B4-BE49-F238E27FC236}">
                <a16:creationId xmlns:a16="http://schemas.microsoft.com/office/drawing/2014/main" id="{042BF981-6479-5C43-B056-0CC5695B7B5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8FC7DDF2-BF0A-5A48-9234-1EA8A8196107}" type="slidenum">
              <a:rPr lang="it-IT" altLang="en-US" sz="1200" smtClean="0">
                <a:solidFill>
                  <a:srgbClr val="898989"/>
                </a:solidFill>
              </a:rPr>
              <a:pPr>
                <a:spcBef>
                  <a:spcPct val="0"/>
                </a:spcBef>
                <a:buFontTx/>
                <a:buNone/>
              </a:pPr>
              <a:t>93</a:t>
            </a:fld>
            <a:endParaRPr lang="it-IT" altLang="en-US" sz="1200">
              <a:solidFill>
                <a:srgbClr val="898989"/>
              </a:solidFill>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5">
            <a:extLst>
              <a:ext uri="{FF2B5EF4-FFF2-40B4-BE49-F238E27FC236}">
                <a16:creationId xmlns:a16="http://schemas.microsoft.com/office/drawing/2014/main" id="{0F937881-E0D5-AC4A-BB12-46FD2D7E6E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0"/>
            <a:ext cx="8778875" cy="627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0835" name="Slide Number Placeholder 2">
            <a:extLst>
              <a:ext uri="{FF2B5EF4-FFF2-40B4-BE49-F238E27FC236}">
                <a16:creationId xmlns:a16="http://schemas.microsoft.com/office/drawing/2014/main" id="{95CA481F-0205-7C49-B536-A39FDB8DF80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367A6DE-E184-1440-B915-C65B4871F8F3}" type="slidenum">
              <a:rPr lang="it-IT" altLang="en-US" sz="1200" smtClean="0">
                <a:solidFill>
                  <a:srgbClr val="898989"/>
                </a:solidFill>
              </a:rPr>
              <a:pPr>
                <a:spcBef>
                  <a:spcPct val="0"/>
                </a:spcBef>
                <a:buFontTx/>
                <a:buNone/>
              </a:pPr>
              <a:t>94</a:t>
            </a:fld>
            <a:endParaRPr lang="it-IT" altLang="en-US" sz="1200">
              <a:solidFill>
                <a:srgbClr val="898989"/>
              </a:solidFill>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D297A75C-4B1F-CB49-ADC9-A6CC1DB618E2}"/>
              </a:ext>
            </a:extLst>
          </p:cNvPr>
          <p:cNvSpPr>
            <a:spLocks noGrp="1" noChangeArrowheads="1"/>
          </p:cNvSpPr>
          <p:nvPr>
            <p:ph type="ctrTitle" idx="4294967295"/>
          </p:nvPr>
        </p:nvSpPr>
        <p:spPr>
          <a:xfrm>
            <a:off x="714375" y="1500188"/>
            <a:ext cx="7715250" cy="2928937"/>
          </a:xfrm>
          <a:custGeom>
            <a:avLst/>
            <a:gdLst>
              <a:gd name="connsiteX0" fmla="*/ 0 w 7715250"/>
              <a:gd name="connsiteY0" fmla="*/ 0 h 2928937"/>
              <a:gd name="connsiteX1" fmla="*/ 565785 w 7715250"/>
              <a:gd name="connsiteY1" fmla="*/ 0 h 2928937"/>
              <a:gd name="connsiteX2" fmla="*/ 1131570 w 7715250"/>
              <a:gd name="connsiteY2" fmla="*/ 0 h 2928937"/>
              <a:gd name="connsiteX3" fmla="*/ 1928813 w 7715250"/>
              <a:gd name="connsiteY3" fmla="*/ 0 h 2928937"/>
              <a:gd name="connsiteX4" fmla="*/ 2648903 w 7715250"/>
              <a:gd name="connsiteY4" fmla="*/ 0 h 2928937"/>
              <a:gd name="connsiteX5" fmla="*/ 3214687 w 7715250"/>
              <a:gd name="connsiteY5" fmla="*/ 0 h 2928937"/>
              <a:gd name="connsiteX6" fmla="*/ 3703320 w 7715250"/>
              <a:gd name="connsiteY6" fmla="*/ 0 h 2928937"/>
              <a:gd name="connsiteX7" fmla="*/ 4500562 w 7715250"/>
              <a:gd name="connsiteY7" fmla="*/ 0 h 2928937"/>
              <a:gd name="connsiteX8" fmla="*/ 4989195 w 7715250"/>
              <a:gd name="connsiteY8" fmla="*/ 0 h 2928937"/>
              <a:gd name="connsiteX9" fmla="*/ 5477828 w 7715250"/>
              <a:gd name="connsiteY9" fmla="*/ 0 h 2928937"/>
              <a:gd name="connsiteX10" fmla="*/ 6120765 w 7715250"/>
              <a:gd name="connsiteY10" fmla="*/ 0 h 2928937"/>
              <a:gd name="connsiteX11" fmla="*/ 6532245 w 7715250"/>
              <a:gd name="connsiteY11" fmla="*/ 0 h 2928937"/>
              <a:gd name="connsiteX12" fmla="*/ 7098030 w 7715250"/>
              <a:gd name="connsiteY12" fmla="*/ 0 h 2928937"/>
              <a:gd name="connsiteX13" fmla="*/ 7715250 w 7715250"/>
              <a:gd name="connsiteY13" fmla="*/ 0 h 2928937"/>
              <a:gd name="connsiteX14" fmla="*/ 7715250 w 7715250"/>
              <a:gd name="connsiteY14" fmla="*/ 497919 h 2928937"/>
              <a:gd name="connsiteX15" fmla="*/ 7715250 w 7715250"/>
              <a:gd name="connsiteY15" fmla="*/ 1083707 h 2928937"/>
              <a:gd name="connsiteX16" fmla="*/ 7715250 w 7715250"/>
              <a:gd name="connsiteY16" fmla="*/ 1669494 h 2928937"/>
              <a:gd name="connsiteX17" fmla="*/ 7715250 w 7715250"/>
              <a:gd name="connsiteY17" fmla="*/ 2284571 h 2928937"/>
              <a:gd name="connsiteX18" fmla="*/ 7715250 w 7715250"/>
              <a:gd name="connsiteY18" fmla="*/ 2928937 h 2928937"/>
              <a:gd name="connsiteX19" fmla="*/ 7072313 w 7715250"/>
              <a:gd name="connsiteY19" fmla="*/ 2928937 h 2928937"/>
              <a:gd name="connsiteX20" fmla="*/ 6352223 w 7715250"/>
              <a:gd name="connsiteY20" fmla="*/ 2928937 h 2928937"/>
              <a:gd name="connsiteX21" fmla="*/ 5940743 w 7715250"/>
              <a:gd name="connsiteY21" fmla="*/ 2928937 h 2928937"/>
              <a:gd name="connsiteX22" fmla="*/ 5452110 w 7715250"/>
              <a:gd name="connsiteY22" fmla="*/ 2928937 h 2928937"/>
              <a:gd name="connsiteX23" fmla="*/ 4732020 w 7715250"/>
              <a:gd name="connsiteY23" fmla="*/ 2928937 h 2928937"/>
              <a:gd name="connsiteX24" fmla="*/ 4320540 w 7715250"/>
              <a:gd name="connsiteY24" fmla="*/ 2928937 h 2928937"/>
              <a:gd name="connsiteX25" fmla="*/ 3754755 w 7715250"/>
              <a:gd name="connsiteY25" fmla="*/ 2928937 h 2928937"/>
              <a:gd name="connsiteX26" fmla="*/ 3111818 w 7715250"/>
              <a:gd name="connsiteY26" fmla="*/ 2928937 h 2928937"/>
              <a:gd name="connsiteX27" fmla="*/ 2700338 w 7715250"/>
              <a:gd name="connsiteY27" fmla="*/ 2928937 h 2928937"/>
              <a:gd name="connsiteX28" fmla="*/ 2211705 w 7715250"/>
              <a:gd name="connsiteY28" fmla="*/ 2928937 h 2928937"/>
              <a:gd name="connsiteX29" fmla="*/ 1800225 w 7715250"/>
              <a:gd name="connsiteY29" fmla="*/ 2928937 h 2928937"/>
              <a:gd name="connsiteX30" fmla="*/ 1311592 w 7715250"/>
              <a:gd name="connsiteY30" fmla="*/ 2928937 h 2928937"/>
              <a:gd name="connsiteX31" fmla="*/ 591503 w 7715250"/>
              <a:gd name="connsiteY31" fmla="*/ 2928937 h 2928937"/>
              <a:gd name="connsiteX32" fmla="*/ 0 w 7715250"/>
              <a:gd name="connsiteY32" fmla="*/ 2928937 h 2928937"/>
              <a:gd name="connsiteX33" fmla="*/ 0 w 7715250"/>
              <a:gd name="connsiteY33" fmla="*/ 2313860 h 2928937"/>
              <a:gd name="connsiteX34" fmla="*/ 0 w 7715250"/>
              <a:gd name="connsiteY34" fmla="*/ 1757362 h 2928937"/>
              <a:gd name="connsiteX35" fmla="*/ 0 w 7715250"/>
              <a:gd name="connsiteY35" fmla="*/ 1259443 h 2928937"/>
              <a:gd name="connsiteX36" fmla="*/ 0 w 7715250"/>
              <a:gd name="connsiteY36" fmla="*/ 761524 h 2928937"/>
              <a:gd name="connsiteX37" fmla="*/ 0 w 7715250"/>
              <a:gd name="connsiteY37" fmla="*/ 0 h 2928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7715250" h="2928937" extrusionOk="0">
                <a:moveTo>
                  <a:pt x="0" y="0"/>
                </a:moveTo>
                <a:cubicBezTo>
                  <a:pt x="226914" y="-15277"/>
                  <a:pt x="329793" y="-28166"/>
                  <a:pt x="565785" y="0"/>
                </a:cubicBezTo>
                <a:cubicBezTo>
                  <a:pt x="801777" y="28166"/>
                  <a:pt x="863337" y="13785"/>
                  <a:pt x="1131570" y="0"/>
                </a:cubicBezTo>
                <a:cubicBezTo>
                  <a:pt x="1399803" y="-13785"/>
                  <a:pt x="1574721" y="-8973"/>
                  <a:pt x="1928813" y="0"/>
                </a:cubicBezTo>
                <a:cubicBezTo>
                  <a:pt x="2282905" y="8973"/>
                  <a:pt x="2408820" y="-548"/>
                  <a:pt x="2648903" y="0"/>
                </a:cubicBezTo>
                <a:cubicBezTo>
                  <a:pt x="2888986" y="548"/>
                  <a:pt x="2961054" y="9775"/>
                  <a:pt x="3214687" y="0"/>
                </a:cubicBezTo>
                <a:cubicBezTo>
                  <a:pt x="3468320" y="-9775"/>
                  <a:pt x="3514453" y="-16003"/>
                  <a:pt x="3703320" y="0"/>
                </a:cubicBezTo>
                <a:cubicBezTo>
                  <a:pt x="3892187" y="16003"/>
                  <a:pt x="4328017" y="-5971"/>
                  <a:pt x="4500562" y="0"/>
                </a:cubicBezTo>
                <a:cubicBezTo>
                  <a:pt x="4673107" y="5971"/>
                  <a:pt x="4761605" y="16536"/>
                  <a:pt x="4989195" y="0"/>
                </a:cubicBezTo>
                <a:cubicBezTo>
                  <a:pt x="5216785" y="-16536"/>
                  <a:pt x="5350220" y="-2865"/>
                  <a:pt x="5477828" y="0"/>
                </a:cubicBezTo>
                <a:cubicBezTo>
                  <a:pt x="5605436" y="2865"/>
                  <a:pt x="5850088" y="26121"/>
                  <a:pt x="6120765" y="0"/>
                </a:cubicBezTo>
                <a:cubicBezTo>
                  <a:pt x="6391442" y="-26121"/>
                  <a:pt x="6385046" y="1185"/>
                  <a:pt x="6532245" y="0"/>
                </a:cubicBezTo>
                <a:cubicBezTo>
                  <a:pt x="6679444" y="-1185"/>
                  <a:pt x="6915047" y="27957"/>
                  <a:pt x="7098030" y="0"/>
                </a:cubicBezTo>
                <a:cubicBezTo>
                  <a:pt x="7281014" y="-27957"/>
                  <a:pt x="7452189" y="23321"/>
                  <a:pt x="7715250" y="0"/>
                </a:cubicBezTo>
                <a:cubicBezTo>
                  <a:pt x="7693382" y="153379"/>
                  <a:pt x="7727784" y="334431"/>
                  <a:pt x="7715250" y="497919"/>
                </a:cubicBezTo>
                <a:cubicBezTo>
                  <a:pt x="7702716" y="661407"/>
                  <a:pt x="7709117" y="880358"/>
                  <a:pt x="7715250" y="1083707"/>
                </a:cubicBezTo>
                <a:cubicBezTo>
                  <a:pt x="7721383" y="1287056"/>
                  <a:pt x="7740493" y="1447799"/>
                  <a:pt x="7715250" y="1669494"/>
                </a:cubicBezTo>
                <a:cubicBezTo>
                  <a:pt x="7690007" y="1891189"/>
                  <a:pt x="7720480" y="1987622"/>
                  <a:pt x="7715250" y="2284571"/>
                </a:cubicBezTo>
                <a:cubicBezTo>
                  <a:pt x="7710020" y="2581520"/>
                  <a:pt x="7735229" y="2696432"/>
                  <a:pt x="7715250" y="2928937"/>
                </a:cubicBezTo>
                <a:cubicBezTo>
                  <a:pt x="7428164" y="2940339"/>
                  <a:pt x="7312811" y="2948148"/>
                  <a:pt x="7072313" y="2928937"/>
                </a:cubicBezTo>
                <a:cubicBezTo>
                  <a:pt x="6831815" y="2909726"/>
                  <a:pt x="6520007" y="2961398"/>
                  <a:pt x="6352223" y="2928937"/>
                </a:cubicBezTo>
                <a:cubicBezTo>
                  <a:pt x="6184439" y="2896477"/>
                  <a:pt x="6127183" y="2945648"/>
                  <a:pt x="5940743" y="2928937"/>
                </a:cubicBezTo>
                <a:cubicBezTo>
                  <a:pt x="5754303" y="2912226"/>
                  <a:pt x="5658256" y="2941578"/>
                  <a:pt x="5452110" y="2928937"/>
                </a:cubicBezTo>
                <a:cubicBezTo>
                  <a:pt x="5245964" y="2916296"/>
                  <a:pt x="4969527" y="2922898"/>
                  <a:pt x="4732020" y="2928937"/>
                </a:cubicBezTo>
                <a:cubicBezTo>
                  <a:pt x="4494513" y="2934977"/>
                  <a:pt x="4446900" y="2934938"/>
                  <a:pt x="4320540" y="2928937"/>
                </a:cubicBezTo>
                <a:cubicBezTo>
                  <a:pt x="4194180" y="2922936"/>
                  <a:pt x="3940837" y="2945163"/>
                  <a:pt x="3754755" y="2928937"/>
                </a:cubicBezTo>
                <a:cubicBezTo>
                  <a:pt x="3568674" y="2912711"/>
                  <a:pt x="3384439" y="2897297"/>
                  <a:pt x="3111818" y="2928937"/>
                </a:cubicBezTo>
                <a:cubicBezTo>
                  <a:pt x="2839197" y="2960577"/>
                  <a:pt x="2857393" y="2932177"/>
                  <a:pt x="2700338" y="2928937"/>
                </a:cubicBezTo>
                <a:cubicBezTo>
                  <a:pt x="2543283" y="2925697"/>
                  <a:pt x="2429529" y="2911119"/>
                  <a:pt x="2211705" y="2928937"/>
                </a:cubicBezTo>
                <a:cubicBezTo>
                  <a:pt x="1993881" y="2946755"/>
                  <a:pt x="1972971" y="2940414"/>
                  <a:pt x="1800225" y="2928937"/>
                </a:cubicBezTo>
                <a:cubicBezTo>
                  <a:pt x="1627479" y="2917460"/>
                  <a:pt x="1541289" y="2916682"/>
                  <a:pt x="1311592" y="2928937"/>
                </a:cubicBezTo>
                <a:cubicBezTo>
                  <a:pt x="1081895" y="2941192"/>
                  <a:pt x="838845" y="2954844"/>
                  <a:pt x="591503" y="2928937"/>
                </a:cubicBezTo>
                <a:cubicBezTo>
                  <a:pt x="344161" y="2903030"/>
                  <a:pt x="294278" y="2940101"/>
                  <a:pt x="0" y="2928937"/>
                </a:cubicBezTo>
                <a:cubicBezTo>
                  <a:pt x="-30668" y="2730940"/>
                  <a:pt x="26236" y="2568399"/>
                  <a:pt x="0" y="2313860"/>
                </a:cubicBezTo>
                <a:cubicBezTo>
                  <a:pt x="-26236" y="2059321"/>
                  <a:pt x="-12453" y="2024759"/>
                  <a:pt x="0" y="1757362"/>
                </a:cubicBezTo>
                <a:cubicBezTo>
                  <a:pt x="12453" y="1489965"/>
                  <a:pt x="-4226" y="1359380"/>
                  <a:pt x="0" y="1259443"/>
                </a:cubicBezTo>
                <a:cubicBezTo>
                  <a:pt x="4226" y="1159506"/>
                  <a:pt x="-18284" y="866097"/>
                  <a:pt x="0" y="761524"/>
                </a:cubicBezTo>
                <a:cubicBezTo>
                  <a:pt x="18284" y="656951"/>
                  <a:pt x="-35098" y="281137"/>
                  <a:pt x="0" y="0"/>
                </a:cubicBezTo>
                <a:close/>
              </a:path>
            </a:pathLst>
          </a:custGeom>
          <a:ln w="76200" cmpd="tri">
            <a:solidFill>
              <a:srgbClr val="0070C0"/>
            </a:solidFill>
            <a:extLst>
              <a:ext uri="{C807C97D-BFC1-408E-A445-0C87EB9F89A2}">
                <ask:lineSketchStyleProps xmlns:ask="http://schemas.microsoft.com/office/drawing/2018/sketchyshapes" sd="868686297">
                  <ask:type>
                    <ask:lineSketchFreehand/>
                  </ask:type>
                </ask:lineSketchStyleProps>
              </a:ext>
            </a:extLst>
          </a:ln>
        </p:spPr>
        <p:txBody>
          <a:bodyPr>
            <a:noAutofit/>
          </a:bodyPr>
          <a:lstStyle/>
          <a:p>
            <a:pPr eaLnBrk="1" hangingPunct="1">
              <a:defRPr/>
            </a:pPr>
            <a:br>
              <a:rPr lang="it-IT" sz="4800" b="1" i="1" dirty="0">
                <a:effectLst>
                  <a:outerShdw blurRad="38100" dist="38100" dir="2700000" algn="tl">
                    <a:srgbClr val="C0C0C0"/>
                  </a:outerShdw>
                </a:effectLst>
                <a:latin typeface="Book Antiqua" panose="02040602050305030304" pitchFamily="18" charset="0"/>
              </a:rPr>
            </a:br>
            <a:r>
              <a:rPr lang="it-IT" sz="4800" b="1" i="1" dirty="0">
                <a:effectLst>
                  <a:outerShdw blurRad="38100" dist="38100" dir="2700000" algn="tl">
                    <a:srgbClr val="C0C0C0"/>
                  </a:outerShdw>
                </a:effectLst>
                <a:latin typeface="Book Antiqua" panose="02040602050305030304" pitchFamily="18" charset="0"/>
              </a:rPr>
              <a:t>Un fenomeno tipico della grande impresa e dei gruppi di imprese: la separazione fra proprietà e controllo</a:t>
            </a:r>
            <a:br>
              <a:rPr lang="it-IT" sz="4800" b="1" i="1" dirty="0">
                <a:effectLst>
                  <a:outerShdw blurRad="38100" dist="38100" dir="2700000" algn="tl">
                    <a:srgbClr val="C0C0C0"/>
                  </a:outerShdw>
                </a:effectLst>
                <a:latin typeface="Book Antiqua" panose="02040602050305030304" pitchFamily="18" charset="0"/>
              </a:rPr>
            </a:br>
            <a:endParaRPr lang="it-IT" sz="4800" b="1" i="1" dirty="0">
              <a:effectLst>
                <a:outerShdw blurRad="38100" dist="38100" dir="2700000" algn="tl">
                  <a:srgbClr val="C0C0C0"/>
                </a:outerShdw>
              </a:effectLst>
              <a:latin typeface="Book Antiqua" panose="02040602050305030304" pitchFamily="18" charset="0"/>
            </a:endParaRPr>
          </a:p>
        </p:txBody>
      </p:sp>
      <p:sp>
        <p:nvSpPr>
          <p:cNvPr id="122883" name="Rectangle 4">
            <a:extLst>
              <a:ext uri="{FF2B5EF4-FFF2-40B4-BE49-F238E27FC236}">
                <a16:creationId xmlns:a16="http://schemas.microsoft.com/office/drawing/2014/main" id="{B41D1470-33BF-9948-ABC7-21C48FC0C1E1}"/>
              </a:ext>
            </a:extLst>
          </p:cNvPr>
          <p:cNvSpPr>
            <a:spLocks noChangeArrowheads="1"/>
          </p:cNvSpPr>
          <p:nvPr/>
        </p:nvSpPr>
        <p:spPr bwMode="auto">
          <a:xfrm>
            <a:off x="468313" y="6237288"/>
            <a:ext cx="8461375" cy="334962"/>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ea typeface="ＭＳ Ｐゴシック" panose="020B0600070205080204" pitchFamily="34" charset="-128"/>
            </a:endParaRPr>
          </a:p>
        </p:txBody>
      </p:sp>
      <p:sp>
        <p:nvSpPr>
          <p:cNvPr id="122884" name="Rectangle 5">
            <a:extLst>
              <a:ext uri="{FF2B5EF4-FFF2-40B4-BE49-F238E27FC236}">
                <a16:creationId xmlns:a16="http://schemas.microsoft.com/office/drawing/2014/main" id="{D6D0D649-249E-5A42-8DB9-980A99BE8B0B}"/>
              </a:ext>
            </a:extLst>
          </p:cNvPr>
          <p:cNvSpPr>
            <a:spLocks noChangeArrowheads="1"/>
          </p:cNvSpPr>
          <p:nvPr/>
        </p:nvSpPr>
        <p:spPr bwMode="auto">
          <a:xfrm>
            <a:off x="468313" y="260350"/>
            <a:ext cx="8496300" cy="288925"/>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ea typeface="ＭＳ Ｐゴシック" panose="020B0600070205080204" pitchFamily="34" charset="-128"/>
            </a:endParaRPr>
          </a:p>
        </p:txBody>
      </p:sp>
      <p:sp>
        <p:nvSpPr>
          <p:cNvPr id="122885" name="Segnaposto numero diapositiva 6">
            <a:extLst>
              <a:ext uri="{FF2B5EF4-FFF2-40B4-BE49-F238E27FC236}">
                <a16:creationId xmlns:a16="http://schemas.microsoft.com/office/drawing/2014/main" id="{2B8379A8-582D-474E-A558-436F8DF92252}"/>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A156DF7-F8B1-9E4E-AF9A-9BD0B08E0201}" type="slidenum">
              <a:rPr lang="it-IT" altLang="en-US" sz="1200" smtClean="0">
                <a:solidFill>
                  <a:srgbClr val="898989"/>
                </a:solidFill>
                <a:ea typeface="ＭＳ Ｐゴシック" panose="020B0600070205080204" pitchFamily="34" charset="-128"/>
              </a:rPr>
              <a:pPr>
                <a:spcBef>
                  <a:spcPct val="0"/>
                </a:spcBef>
                <a:buFontTx/>
                <a:buNone/>
              </a:pPr>
              <a:t>95</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3">
            <a:extLst>
              <a:ext uri="{FF2B5EF4-FFF2-40B4-BE49-F238E27FC236}">
                <a16:creationId xmlns:a16="http://schemas.microsoft.com/office/drawing/2014/main" id="{F5195061-A341-064E-9BE4-9A5799AAB08D}"/>
              </a:ext>
            </a:extLst>
          </p:cNvPr>
          <p:cNvSpPr>
            <a:spLocks noChangeArrowheads="1"/>
          </p:cNvSpPr>
          <p:nvPr/>
        </p:nvSpPr>
        <p:spPr bwMode="auto">
          <a:xfrm>
            <a:off x="1763713" y="-315913"/>
            <a:ext cx="8274050" cy="732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1400">
              <a:latin typeface="Book Antiqua" panose="02040602050305030304" pitchFamily="18" charset="0"/>
              <a:ea typeface="ＭＳ Ｐゴシック" panose="020B0600070205080204" pitchFamily="34" charset="-128"/>
            </a:endParaRPr>
          </a:p>
          <a:p>
            <a:pPr eaLnBrk="1" hangingPunct="1">
              <a:spcBef>
                <a:spcPct val="0"/>
              </a:spcBef>
              <a:buFontTx/>
              <a:buNone/>
            </a:pPr>
            <a:endParaRPr lang="it-IT" altLang="en-US" sz="1400">
              <a:latin typeface="Book Antiqua" panose="02040602050305030304" pitchFamily="18" charset="0"/>
              <a:ea typeface="ＭＳ Ｐゴシック" panose="020B0600070205080204" pitchFamily="34" charset="-128"/>
            </a:endParaRPr>
          </a:p>
        </p:txBody>
      </p:sp>
      <p:sp>
        <p:nvSpPr>
          <p:cNvPr id="124931" name="AutoShape 4">
            <a:extLst>
              <a:ext uri="{FF2B5EF4-FFF2-40B4-BE49-F238E27FC236}">
                <a16:creationId xmlns:a16="http://schemas.microsoft.com/office/drawing/2014/main" id="{D5D68F3D-6B76-E44F-8C84-7C4924EB9020}"/>
              </a:ext>
            </a:extLst>
          </p:cNvPr>
          <p:cNvSpPr>
            <a:spLocks/>
          </p:cNvSpPr>
          <p:nvPr/>
        </p:nvSpPr>
        <p:spPr bwMode="auto">
          <a:xfrm>
            <a:off x="1643063" y="0"/>
            <a:ext cx="307975" cy="6858000"/>
          </a:xfrm>
          <a:prstGeom prst="leftBrace">
            <a:avLst>
              <a:gd name="adj1" fmla="val 96392"/>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4932" name="Rectangle 6">
            <a:extLst>
              <a:ext uri="{FF2B5EF4-FFF2-40B4-BE49-F238E27FC236}">
                <a16:creationId xmlns:a16="http://schemas.microsoft.com/office/drawing/2014/main" id="{FA8D7A98-34C1-1641-8801-7DF919E030E4}"/>
              </a:ext>
            </a:extLst>
          </p:cNvPr>
          <p:cNvSpPr>
            <a:spLocks noChangeArrowheads="1"/>
          </p:cNvSpPr>
          <p:nvPr/>
        </p:nvSpPr>
        <p:spPr bwMode="auto">
          <a:xfrm>
            <a:off x="3059113" y="0"/>
            <a:ext cx="28797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eaLnBrk="1" hangingPunct="1">
              <a:spcBef>
                <a:spcPct val="0"/>
              </a:spcBef>
              <a:spcAft>
                <a:spcPts val="1000"/>
              </a:spcAft>
              <a:buFont typeface="Symbol" pitchFamily="2" charset="2"/>
              <a:buChar char="·"/>
            </a:pPr>
            <a:endParaRPr lang="en-US" altLang="en-US" sz="1200">
              <a:latin typeface="Book Antiqua" panose="02040602050305030304" pitchFamily="18" charset="0"/>
              <a:ea typeface="ＭＳ Ｐゴシック" panose="020B0600070205080204" pitchFamily="34" charset="-128"/>
            </a:endParaRPr>
          </a:p>
        </p:txBody>
      </p:sp>
      <p:sp>
        <p:nvSpPr>
          <p:cNvPr id="124933" name="AutoShape 7">
            <a:extLst>
              <a:ext uri="{FF2B5EF4-FFF2-40B4-BE49-F238E27FC236}">
                <a16:creationId xmlns:a16="http://schemas.microsoft.com/office/drawing/2014/main" id="{0A776525-F0F8-FE45-9CB6-12D93F6C5DB0}"/>
              </a:ext>
            </a:extLst>
          </p:cNvPr>
          <p:cNvSpPr>
            <a:spLocks/>
          </p:cNvSpPr>
          <p:nvPr/>
        </p:nvSpPr>
        <p:spPr bwMode="auto">
          <a:xfrm>
            <a:off x="3214688" y="0"/>
            <a:ext cx="215900" cy="1052513"/>
          </a:xfrm>
          <a:prstGeom prst="leftBrace">
            <a:avLst>
              <a:gd name="adj1" fmla="val 40625"/>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4934" name="AutoShape 8">
            <a:extLst>
              <a:ext uri="{FF2B5EF4-FFF2-40B4-BE49-F238E27FC236}">
                <a16:creationId xmlns:a16="http://schemas.microsoft.com/office/drawing/2014/main" id="{28965929-6617-AC41-A998-6B15E4347019}"/>
              </a:ext>
            </a:extLst>
          </p:cNvPr>
          <p:cNvSpPr>
            <a:spLocks/>
          </p:cNvSpPr>
          <p:nvPr/>
        </p:nvSpPr>
        <p:spPr bwMode="auto">
          <a:xfrm>
            <a:off x="4429125" y="1628775"/>
            <a:ext cx="215900" cy="1023938"/>
          </a:xfrm>
          <a:prstGeom prst="leftBrace">
            <a:avLst>
              <a:gd name="adj1" fmla="val 39522"/>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4935" name="Rectangle 10">
            <a:extLst>
              <a:ext uri="{FF2B5EF4-FFF2-40B4-BE49-F238E27FC236}">
                <a16:creationId xmlns:a16="http://schemas.microsoft.com/office/drawing/2014/main" id="{26406C2B-B514-D049-8C64-50E7F2EF7EE7}"/>
              </a:ext>
            </a:extLst>
          </p:cNvPr>
          <p:cNvSpPr>
            <a:spLocks noChangeArrowheads="1"/>
          </p:cNvSpPr>
          <p:nvPr/>
        </p:nvSpPr>
        <p:spPr bwMode="auto">
          <a:xfrm>
            <a:off x="1785938" y="333375"/>
            <a:ext cx="1495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Quali sono</a:t>
            </a:r>
          </a:p>
        </p:txBody>
      </p:sp>
      <p:sp>
        <p:nvSpPr>
          <p:cNvPr id="124936" name="Rectangle 11">
            <a:extLst>
              <a:ext uri="{FF2B5EF4-FFF2-40B4-BE49-F238E27FC236}">
                <a16:creationId xmlns:a16="http://schemas.microsoft.com/office/drawing/2014/main" id="{567CED37-4521-3E4C-A883-751E74DD319E}"/>
              </a:ext>
            </a:extLst>
          </p:cNvPr>
          <p:cNvSpPr>
            <a:spLocks noChangeArrowheads="1"/>
          </p:cNvSpPr>
          <p:nvPr/>
        </p:nvSpPr>
        <p:spPr bwMode="auto">
          <a:xfrm>
            <a:off x="1785938" y="1200150"/>
            <a:ext cx="8143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a:t>
            </a:r>
            <a:r>
              <a:rPr lang="it-IT" altLang="en-US" sz="1800" b="1">
                <a:latin typeface="Book Antiqua" panose="02040602050305030304" pitchFamily="18" charset="0"/>
                <a:ea typeface="ＭＳ Ｐゴシック" panose="020B0600070205080204" pitchFamily="34" charset="-128"/>
              </a:rPr>
              <a:t>Fortune: </a:t>
            </a:r>
            <a:r>
              <a:rPr lang="it-IT" altLang="en-US" sz="1800">
                <a:latin typeface="Book Antiqua" panose="02040602050305030304" pitchFamily="18" charset="0"/>
                <a:ea typeface="ＭＳ Ｐゴシック" panose="020B0600070205080204" pitchFamily="34" charset="-128"/>
              </a:rPr>
              <a:t> 1/3 delle prime 500 è gestito o controllato da una sola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famiglia</a:t>
            </a:r>
          </a:p>
        </p:txBody>
      </p:sp>
      <p:sp>
        <p:nvSpPr>
          <p:cNvPr id="124937" name="Rectangle 12">
            <a:extLst>
              <a:ext uri="{FF2B5EF4-FFF2-40B4-BE49-F238E27FC236}">
                <a16:creationId xmlns:a16="http://schemas.microsoft.com/office/drawing/2014/main" id="{6120748A-F707-B241-8D42-DABA6C810407}"/>
              </a:ext>
            </a:extLst>
          </p:cNvPr>
          <p:cNvSpPr>
            <a:spLocks noChangeArrowheads="1"/>
          </p:cNvSpPr>
          <p:nvPr/>
        </p:nvSpPr>
        <p:spPr bwMode="auto">
          <a:xfrm>
            <a:off x="1785938" y="1881188"/>
            <a:ext cx="27305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Quale peso hanno in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termini di forza lavoro</a:t>
            </a:r>
          </a:p>
        </p:txBody>
      </p:sp>
      <p:sp>
        <p:nvSpPr>
          <p:cNvPr id="124938" name="Rectangle 13">
            <a:extLst>
              <a:ext uri="{FF2B5EF4-FFF2-40B4-BE49-F238E27FC236}">
                <a16:creationId xmlns:a16="http://schemas.microsoft.com/office/drawing/2014/main" id="{4293841D-7D30-F249-B0D5-30DC8A5E7917}"/>
              </a:ext>
            </a:extLst>
          </p:cNvPr>
          <p:cNvSpPr>
            <a:spLocks noChangeArrowheads="1"/>
          </p:cNvSpPr>
          <p:nvPr/>
        </p:nvSpPr>
        <p:spPr bwMode="auto">
          <a:xfrm>
            <a:off x="1785938" y="2786063"/>
            <a:ext cx="34385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Quali risultati conseguono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rispetto a quelle non familiari</a:t>
            </a:r>
          </a:p>
        </p:txBody>
      </p:sp>
      <p:sp>
        <p:nvSpPr>
          <p:cNvPr id="124939" name="Rectangle 14">
            <a:extLst>
              <a:ext uri="{FF2B5EF4-FFF2-40B4-BE49-F238E27FC236}">
                <a16:creationId xmlns:a16="http://schemas.microsoft.com/office/drawing/2014/main" id="{966C6DBF-9087-CB43-BC78-2BE7195311C9}"/>
              </a:ext>
            </a:extLst>
          </p:cNvPr>
          <p:cNvSpPr>
            <a:spLocks noChangeArrowheads="1"/>
          </p:cNvSpPr>
          <p:nvPr/>
        </p:nvSpPr>
        <p:spPr bwMode="auto">
          <a:xfrm>
            <a:off x="1785938" y="4383088"/>
            <a:ext cx="4429125"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75000"/>
              </a:lnSpc>
              <a:spcBef>
                <a:spcPct val="0"/>
              </a:spcBef>
              <a:buFontTx/>
              <a:buChar char="•"/>
            </a:pPr>
            <a:r>
              <a:rPr lang="it-IT" altLang="en-US" sz="1800">
                <a:latin typeface="Book Antiqua" panose="02040602050305030304" pitchFamily="18" charset="0"/>
                <a:ea typeface="ＭＳ Ｐゴシック" panose="020B0600070205080204" pitchFamily="34" charset="-128"/>
              </a:rPr>
              <a:t> Perché è difficile mantenere </a:t>
            </a:r>
          </a:p>
          <a:p>
            <a:pPr algn="just" eaLnBrk="1" hangingPunct="1">
              <a:lnSpc>
                <a:spcPct val="75000"/>
              </a:lnSpc>
              <a:spcBef>
                <a:spcPct val="0"/>
              </a:spcBef>
              <a:buFontTx/>
              <a:buNone/>
            </a:pPr>
            <a:r>
              <a:rPr lang="it-IT" altLang="en-US" sz="1800">
                <a:latin typeface="Book Antiqua" panose="02040602050305030304" pitchFamily="18" charset="0"/>
                <a:ea typeface="ＭＳ Ｐゴシック" panose="020B0600070205080204" pitchFamily="34" charset="-128"/>
              </a:rPr>
              <a:t>   la proprietà ed il controllo, </a:t>
            </a:r>
          </a:p>
          <a:p>
            <a:pPr algn="just" eaLnBrk="1" hangingPunct="1">
              <a:lnSpc>
                <a:spcPct val="75000"/>
              </a:lnSpc>
              <a:spcBef>
                <a:spcPct val="0"/>
              </a:spcBef>
              <a:buFontTx/>
              <a:buNone/>
            </a:pPr>
            <a:r>
              <a:rPr lang="it-IT" altLang="en-US" sz="1800">
                <a:latin typeface="Book Antiqua" panose="02040602050305030304" pitchFamily="18" charset="0"/>
                <a:ea typeface="ＭＳ Ｐゴシック" panose="020B0600070205080204" pitchFamily="34" charset="-128"/>
              </a:rPr>
              <a:t>   ossia perché è difficile perpetuare   </a:t>
            </a:r>
          </a:p>
          <a:p>
            <a:pPr algn="just" eaLnBrk="1" hangingPunct="1">
              <a:lnSpc>
                <a:spcPct val="75000"/>
              </a:lnSpc>
              <a:spcBef>
                <a:spcPct val="0"/>
              </a:spcBef>
              <a:buFontTx/>
              <a:buNone/>
            </a:pPr>
            <a:r>
              <a:rPr lang="it-IT" altLang="en-US" sz="1800">
                <a:latin typeface="Book Antiqua" panose="02040602050305030304" pitchFamily="18" charset="0"/>
                <a:ea typeface="ＭＳ Ｐゴシック" panose="020B0600070205080204" pitchFamily="34" charset="-128"/>
              </a:rPr>
              <a:t>   in famiglia il successo del fondatore </a:t>
            </a:r>
          </a:p>
          <a:p>
            <a:pPr algn="just" eaLnBrk="1" hangingPunct="1">
              <a:lnSpc>
                <a:spcPct val="75000"/>
              </a:lnSpc>
              <a:spcBef>
                <a:spcPct val="0"/>
              </a:spcBef>
              <a:buFontTx/>
              <a:buNone/>
            </a:pPr>
            <a:r>
              <a:rPr lang="it-IT" altLang="en-US" sz="1800">
                <a:latin typeface="Book Antiqua" panose="02040602050305030304" pitchFamily="18" charset="0"/>
                <a:ea typeface="ＭＳ Ｐゴシック" panose="020B0600070205080204" pitchFamily="34" charset="-128"/>
              </a:rPr>
              <a:t>   per cui si arriva alla </a:t>
            </a:r>
            <a:r>
              <a:rPr lang="it-IT" altLang="en-US" sz="1800" b="1">
                <a:latin typeface="Book Antiqua" panose="02040602050305030304" pitchFamily="18" charset="0"/>
                <a:ea typeface="ＭＳ Ｐゴシック" panose="020B0600070205080204" pitchFamily="34" charset="-128"/>
              </a:rPr>
              <a:t>separazione tra</a:t>
            </a:r>
            <a:endParaRPr lang="it-IT" altLang="en-US" sz="1800">
              <a:latin typeface="Book Antiqua" panose="02040602050305030304" pitchFamily="18" charset="0"/>
              <a:ea typeface="ＭＳ Ｐゴシック" panose="020B0600070205080204" pitchFamily="34" charset="-128"/>
            </a:endParaRPr>
          </a:p>
          <a:p>
            <a:pPr algn="just" eaLnBrk="1" hangingPunct="1">
              <a:lnSpc>
                <a:spcPct val="75000"/>
              </a:lnSpc>
              <a:spcBef>
                <a:spcPct val="0"/>
              </a:spcBef>
              <a:buFontTx/>
              <a:buNone/>
            </a:pPr>
            <a:r>
              <a:rPr lang="it-IT" altLang="en-US" sz="1800" b="1">
                <a:latin typeface="Book Antiqua" panose="02040602050305030304" pitchFamily="18" charset="0"/>
                <a:ea typeface="ＭＳ Ｐゴシック" panose="020B0600070205080204" pitchFamily="34" charset="-128"/>
              </a:rPr>
              <a:t>   proprietà e controllo</a:t>
            </a:r>
          </a:p>
          <a:p>
            <a:pPr algn="just" eaLnBrk="1" hangingPunct="1">
              <a:lnSpc>
                <a:spcPct val="75000"/>
              </a:lnSpc>
              <a:spcBef>
                <a:spcPct val="0"/>
              </a:spcBef>
              <a:buFontTx/>
              <a:buNone/>
            </a:pPr>
            <a:endParaRPr lang="it-IT" altLang="en-US" sz="1800" b="1">
              <a:latin typeface="Book Antiqua" panose="02040602050305030304" pitchFamily="18" charset="0"/>
              <a:ea typeface="ＭＳ Ｐゴシック" panose="020B0600070205080204" pitchFamily="34" charset="-128"/>
            </a:endParaRPr>
          </a:p>
        </p:txBody>
      </p:sp>
      <p:sp>
        <p:nvSpPr>
          <p:cNvPr id="124940" name="Rectangle 15">
            <a:extLst>
              <a:ext uri="{FF2B5EF4-FFF2-40B4-BE49-F238E27FC236}">
                <a16:creationId xmlns:a16="http://schemas.microsoft.com/office/drawing/2014/main" id="{DC331E19-DA2E-FF46-9128-F601C272B849}"/>
              </a:ext>
            </a:extLst>
          </p:cNvPr>
          <p:cNvSpPr>
            <a:spLocks noChangeArrowheads="1"/>
          </p:cNvSpPr>
          <p:nvPr/>
        </p:nvSpPr>
        <p:spPr bwMode="auto">
          <a:xfrm>
            <a:off x="1785938" y="3573463"/>
            <a:ext cx="2216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Come sono nate</a:t>
            </a:r>
          </a:p>
        </p:txBody>
      </p:sp>
      <p:sp>
        <p:nvSpPr>
          <p:cNvPr id="124941" name="Rectangle 16">
            <a:extLst>
              <a:ext uri="{FF2B5EF4-FFF2-40B4-BE49-F238E27FC236}">
                <a16:creationId xmlns:a16="http://schemas.microsoft.com/office/drawing/2014/main" id="{72D79BC3-596D-3141-B19D-1E09EDC740CD}"/>
              </a:ext>
            </a:extLst>
          </p:cNvPr>
          <p:cNvSpPr>
            <a:spLocks noChangeArrowheads="1"/>
          </p:cNvSpPr>
          <p:nvPr/>
        </p:nvSpPr>
        <p:spPr bwMode="auto">
          <a:xfrm>
            <a:off x="1785938" y="6092825"/>
            <a:ext cx="3613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Rapporto fra ricchezza e felicità</a:t>
            </a:r>
          </a:p>
        </p:txBody>
      </p:sp>
      <p:sp>
        <p:nvSpPr>
          <p:cNvPr id="124942" name="Rectangle 17">
            <a:extLst>
              <a:ext uri="{FF2B5EF4-FFF2-40B4-BE49-F238E27FC236}">
                <a16:creationId xmlns:a16="http://schemas.microsoft.com/office/drawing/2014/main" id="{61E7DC4D-AC1D-F640-B6B5-D0194110F8CA}"/>
              </a:ext>
            </a:extLst>
          </p:cNvPr>
          <p:cNvSpPr>
            <a:spLocks noChangeArrowheads="1"/>
          </p:cNvSpPr>
          <p:nvPr/>
        </p:nvSpPr>
        <p:spPr bwMode="auto">
          <a:xfrm>
            <a:off x="4521200" y="1768475"/>
            <a:ext cx="29575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(2/3 in quelle americane)</a:t>
            </a:r>
          </a:p>
        </p:txBody>
      </p:sp>
      <p:sp>
        <p:nvSpPr>
          <p:cNvPr id="124943" name="Rectangle 18">
            <a:extLst>
              <a:ext uri="{FF2B5EF4-FFF2-40B4-BE49-F238E27FC236}">
                <a16:creationId xmlns:a16="http://schemas.microsoft.com/office/drawing/2014/main" id="{9AB562D7-4D15-C646-8B6E-6C9067075E9E}"/>
              </a:ext>
            </a:extLst>
          </p:cNvPr>
          <p:cNvSpPr>
            <a:spLocks noChangeArrowheads="1"/>
          </p:cNvSpPr>
          <p:nvPr/>
        </p:nvSpPr>
        <p:spPr bwMode="auto">
          <a:xfrm>
            <a:off x="4521200" y="2273300"/>
            <a:ext cx="27924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(1/3 in quelle europee )</a:t>
            </a:r>
          </a:p>
        </p:txBody>
      </p:sp>
      <p:sp>
        <p:nvSpPr>
          <p:cNvPr id="124944" name="AutoShape 19">
            <a:extLst>
              <a:ext uri="{FF2B5EF4-FFF2-40B4-BE49-F238E27FC236}">
                <a16:creationId xmlns:a16="http://schemas.microsoft.com/office/drawing/2014/main" id="{C82CEDF8-B40B-8042-89A9-AA7FE88DF107}"/>
              </a:ext>
            </a:extLst>
          </p:cNvPr>
          <p:cNvSpPr>
            <a:spLocks noChangeArrowheads="1"/>
          </p:cNvSpPr>
          <p:nvPr/>
        </p:nvSpPr>
        <p:spPr bwMode="auto">
          <a:xfrm>
            <a:off x="5219700" y="3000375"/>
            <a:ext cx="1081088" cy="71438"/>
          </a:xfrm>
          <a:prstGeom prst="rightArrow">
            <a:avLst>
              <a:gd name="adj1" fmla="val 50000"/>
              <a:gd name="adj2" fmla="val 189165"/>
            </a:avLst>
          </a:prstGeom>
          <a:solidFill>
            <a:schemeClr val="tx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4945" name="Rectangle 20">
            <a:extLst>
              <a:ext uri="{FF2B5EF4-FFF2-40B4-BE49-F238E27FC236}">
                <a16:creationId xmlns:a16="http://schemas.microsoft.com/office/drawing/2014/main" id="{5599146C-AB2A-7148-981F-FF8A7B275661}"/>
              </a:ext>
            </a:extLst>
          </p:cNvPr>
          <p:cNvSpPr>
            <a:spLocks noChangeArrowheads="1"/>
          </p:cNvSpPr>
          <p:nvPr/>
        </p:nvSpPr>
        <p:spPr bwMode="auto">
          <a:xfrm>
            <a:off x="6426200" y="2857500"/>
            <a:ext cx="10033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migliori</a:t>
            </a:r>
          </a:p>
        </p:txBody>
      </p:sp>
      <p:sp>
        <p:nvSpPr>
          <p:cNvPr id="124946" name="Rectangle 22">
            <a:extLst>
              <a:ext uri="{FF2B5EF4-FFF2-40B4-BE49-F238E27FC236}">
                <a16:creationId xmlns:a16="http://schemas.microsoft.com/office/drawing/2014/main" id="{F7AC4A27-3D3D-AA4F-A5CA-A0F9DF967079}"/>
              </a:ext>
            </a:extLst>
          </p:cNvPr>
          <p:cNvSpPr>
            <a:spLocks noChangeArrowheads="1"/>
          </p:cNvSpPr>
          <p:nvPr/>
        </p:nvSpPr>
        <p:spPr bwMode="auto">
          <a:xfrm>
            <a:off x="5072063" y="3468688"/>
            <a:ext cx="42592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Da persone eccelse che hanno avuto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un</a:t>
            </a:r>
            <a:r>
              <a:rPr lang="ja-JP" altLang="it-IT" sz="1800">
                <a:latin typeface="Book Antiqua" panose="02040602050305030304" pitchFamily="18" charset="0"/>
              </a:rPr>
              <a:t>’</a:t>
            </a:r>
            <a:r>
              <a:rPr lang="it-IT" altLang="ja-JP" sz="1800">
                <a:latin typeface="Book Antiqua" panose="02040602050305030304" pitchFamily="18" charset="0"/>
              </a:rPr>
              <a:t>idea innovativa al momento giusto</a:t>
            </a:r>
            <a:endParaRPr lang="it-IT" altLang="en-US" sz="1800">
              <a:latin typeface="Book Antiqua" panose="02040602050305030304" pitchFamily="18" charset="0"/>
              <a:ea typeface="ＭＳ Ｐゴシック" panose="020B0600070205080204" pitchFamily="34" charset="-128"/>
            </a:endParaRPr>
          </a:p>
        </p:txBody>
      </p:sp>
      <p:sp>
        <p:nvSpPr>
          <p:cNvPr id="124947" name="Line 23">
            <a:extLst>
              <a:ext uri="{FF2B5EF4-FFF2-40B4-BE49-F238E27FC236}">
                <a16:creationId xmlns:a16="http://schemas.microsoft.com/office/drawing/2014/main" id="{236D0E40-6DDA-2748-AA3B-B3A4B003AD6A}"/>
              </a:ext>
            </a:extLst>
          </p:cNvPr>
          <p:cNvSpPr>
            <a:spLocks noChangeShapeType="1"/>
          </p:cNvSpPr>
          <p:nvPr/>
        </p:nvSpPr>
        <p:spPr bwMode="auto">
          <a:xfrm flipV="1">
            <a:off x="5643563" y="4572000"/>
            <a:ext cx="642937" cy="4333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124948" name="Line 24">
            <a:extLst>
              <a:ext uri="{FF2B5EF4-FFF2-40B4-BE49-F238E27FC236}">
                <a16:creationId xmlns:a16="http://schemas.microsoft.com/office/drawing/2014/main" id="{457F05E0-E95F-F848-B809-692B2CFFB3F5}"/>
              </a:ext>
            </a:extLst>
          </p:cNvPr>
          <p:cNvSpPr>
            <a:spLocks noChangeShapeType="1"/>
          </p:cNvSpPr>
          <p:nvPr/>
        </p:nvSpPr>
        <p:spPr bwMode="auto">
          <a:xfrm>
            <a:off x="5643563" y="5013325"/>
            <a:ext cx="635000" cy="3444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124949" name="Rectangle 25">
            <a:extLst>
              <a:ext uri="{FF2B5EF4-FFF2-40B4-BE49-F238E27FC236}">
                <a16:creationId xmlns:a16="http://schemas.microsoft.com/office/drawing/2014/main" id="{7BCC59B6-837F-874F-8140-4CCF49AD7423}"/>
              </a:ext>
            </a:extLst>
          </p:cNvPr>
          <p:cNvSpPr>
            <a:spLocks noChangeArrowheads="1"/>
          </p:cNvSpPr>
          <p:nvPr/>
        </p:nvSpPr>
        <p:spPr bwMode="auto">
          <a:xfrm>
            <a:off x="6215063" y="4429125"/>
            <a:ext cx="2878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Effetto di</a:t>
            </a:r>
            <a:r>
              <a:rPr lang="it-IT" altLang="en-US" sz="1800" b="1">
                <a:latin typeface="Book Antiqua" panose="02040602050305030304" pitchFamily="18" charset="0"/>
                <a:ea typeface="ＭＳ Ｐゴシック" panose="020B0600070205080204" pitchFamily="34" charset="-128"/>
              </a:rPr>
              <a:t> mean reversion</a:t>
            </a:r>
            <a:r>
              <a:rPr lang="it-IT" altLang="en-US" sz="1800">
                <a:latin typeface="Arial" panose="020B0604020202020204" pitchFamily="34" charset="0"/>
                <a:ea typeface="ＭＳ Ｐゴシック" panose="020B0600070205080204" pitchFamily="34" charset="-128"/>
              </a:rPr>
              <a:t> </a:t>
            </a:r>
          </a:p>
        </p:txBody>
      </p:sp>
      <p:sp>
        <p:nvSpPr>
          <p:cNvPr id="124950" name="Rectangle 26">
            <a:extLst>
              <a:ext uri="{FF2B5EF4-FFF2-40B4-BE49-F238E27FC236}">
                <a16:creationId xmlns:a16="http://schemas.microsoft.com/office/drawing/2014/main" id="{772CB6C2-3BF0-EA49-AB96-4B817665376F}"/>
              </a:ext>
            </a:extLst>
          </p:cNvPr>
          <p:cNvSpPr>
            <a:spLocks noChangeArrowheads="1"/>
          </p:cNvSpPr>
          <p:nvPr/>
        </p:nvSpPr>
        <p:spPr bwMode="auto">
          <a:xfrm>
            <a:off x="6186488" y="5214938"/>
            <a:ext cx="3028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Arial" panose="020B0604020202020204" pitchFamily="34" charset="0"/>
                <a:ea typeface="ＭＳ Ｐゴシック" panose="020B0600070205080204" pitchFamily="34" charset="-128"/>
              </a:rPr>
              <a:t> </a:t>
            </a:r>
            <a:r>
              <a:rPr lang="it-IT" altLang="en-US" sz="1800">
                <a:latin typeface="Book Antiqua" panose="02040602050305030304" pitchFamily="18" charset="0"/>
                <a:ea typeface="ＭＳ Ｐゴシック" panose="020B0600070205080204" pitchFamily="34" charset="-128"/>
              </a:rPr>
              <a:t>Necessità di grandi capitali</a:t>
            </a:r>
          </a:p>
        </p:txBody>
      </p:sp>
      <p:sp>
        <p:nvSpPr>
          <p:cNvPr id="124951" name="Rectangle 28">
            <a:extLst>
              <a:ext uri="{FF2B5EF4-FFF2-40B4-BE49-F238E27FC236}">
                <a16:creationId xmlns:a16="http://schemas.microsoft.com/office/drawing/2014/main" id="{052CA6D7-B225-D146-97A3-93185B273A88}"/>
              </a:ext>
            </a:extLst>
          </p:cNvPr>
          <p:cNvSpPr>
            <a:spLocks noChangeArrowheads="1"/>
          </p:cNvSpPr>
          <p:nvPr/>
        </p:nvSpPr>
        <p:spPr bwMode="auto">
          <a:xfrm>
            <a:off x="3370263" y="115888"/>
            <a:ext cx="30035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Arial" panose="020B0604020202020204" pitchFamily="34" charset="0"/>
                <a:ea typeface="ＭＳ Ｐゴシック" panose="020B0600070205080204" pitchFamily="34" charset="-128"/>
              </a:rPr>
              <a:t> </a:t>
            </a:r>
            <a:r>
              <a:rPr lang="it-IT" altLang="en-US" sz="1800">
                <a:latin typeface="Book Antiqua" panose="02040602050305030304" pitchFamily="18" charset="0"/>
                <a:ea typeface="ＭＳ Ｐゴシック" panose="020B0600070205080204" pitchFamily="34" charset="-128"/>
              </a:rPr>
              <a:t>il 90% di quelle americane</a:t>
            </a:r>
          </a:p>
        </p:txBody>
      </p:sp>
      <p:sp>
        <p:nvSpPr>
          <p:cNvPr id="124952" name="Rectangle 29">
            <a:extLst>
              <a:ext uri="{FF2B5EF4-FFF2-40B4-BE49-F238E27FC236}">
                <a16:creationId xmlns:a16="http://schemas.microsoft.com/office/drawing/2014/main" id="{06EDA341-8D8B-F04D-95CA-EB185B4F0FB6}"/>
              </a:ext>
            </a:extLst>
          </p:cNvPr>
          <p:cNvSpPr>
            <a:spLocks noChangeArrowheads="1"/>
          </p:cNvSpPr>
          <p:nvPr/>
        </p:nvSpPr>
        <p:spPr bwMode="auto">
          <a:xfrm>
            <a:off x="3370263" y="620713"/>
            <a:ext cx="338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Arial" panose="020B0604020202020204" pitchFamily="34" charset="0"/>
                <a:ea typeface="ＭＳ Ｐゴシック" panose="020B0600070205080204" pitchFamily="34" charset="-128"/>
              </a:rPr>
              <a:t> </a:t>
            </a:r>
            <a:r>
              <a:rPr lang="it-IT" altLang="en-US" sz="1800">
                <a:latin typeface="Book Antiqua" panose="02040602050305030304" pitchFamily="18" charset="0"/>
                <a:ea typeface="ＭＳ Ｐゴシック" panose="020B0600070205080204" pitchFamily="34" charset="-128"/>
              </a:rPr>
              <a:t>quasi il 90% di quelle europee</a:t>
            </a:r>
          </a:p>
        </p:txBody>
      </p:sp>
      <p:sp>
        <p:nvSpPr>
          <p:cNvPr id="124953" name="Rettangolo 27">
            <a:extLst>
              <a:ext uri="{FF2B5EF4-FFF2-40B4-BE49-F238E27FC236}">
                <a16:creationId xmlns:a16="http://schemas.microsoft.com/office/drawing/2014/main" id="{5DCDE289-CD40-254F-9EDA-942B2463F94D}"/>
              </a:ext>
            </a:extLst>
          </p:cNvPr>
          <p:cNvSpPr>
            <a:spLocks noChangeArrowheads="1"/>
          </p:cNvSpPr>
          <p:nvPr/>
        </p:nvSpPr>
        <p:spPr bwMode="auto">
          <a:xfrm>
            <a:off x="-71438" y="903288"/>
            <a:ext cx="13573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Aziende</a:t>
            </a:r>
          </a:p>
          <a:p>
            <a:pPr algn="ct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familiari</a:t>
            </a:r>
          </a:p>
          <a:p>
            <a:pPr algn="ct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più grandi</a:t>
            </a:r>
          </a:p>
          <a:p>
            <a:pPr algn="ct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nel mondo</a:t>
            </a:r>
          </a:p>
        </p:txBody>
      </p:sp>
      <p:sp>
        <p:nvSpPr>
          <p:cNvPr id="124954" name="Rectangle 1">
            <a:extLst>
              <a:ext uri="{FF2B5EF4-FFF2-40B4-BE49-F238E27FC236}">
                <a16:creationId xmlns:a16="http://schemas.microsoft.com/office/drawing/2014/main" id="{165C51D7-3EC9-F542-AD34-250CCF017EF5}"/>
              </a:ext>
            </a:extLst>
          </p:cNvPr>
          <p:cNvSpPr>
            <a:spLocks noChangeArrowheads="1"/>
          </p:cNvSpPr>
          <p:nvPr/>
        </p:nvSpPr>
        <p:spPr bwMode="auto">
          <a:xfrm>
            <a:off x="-71438" y="2571750"/>
            <a:ext cx="1714501"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800" b="1">
                <a:latin typeface="Book Antiqua" panose="02040602050305030304" pitchFamily="18" charset="0"/>
                <a:ea typeface="ＭＳ Ｐゴシック" panose="020B0600070205080204" pitchFamily="34" charset="-128"/>
                <a:cs typeface="Times New Roman" panose="02020603050405020304" pitchFamily="18" charset="0"/>
              </a:rPr>
              <a:t>Dynasties :</a:t>
            </a:r>
          </a:p>
          <a:p>
            <a:pPr algn="ctr" eaLnBrk="1" hangingPunct="1">
              <a:spcBef>
                <a:spcPct val="0"/>
              </a:spcBef>
              <a:buFontTx/>
              <a:buNone/>
            </a:pPr>
            <a:r>
              <a:rPr lang="en-US" altLang="en-US" sz="1800">
                <a:latin typeface="Book Antiqua" panose="02040602050305030304" pitchFamily="18" charset="0"/>
                <a:ea typeface="ＭＳ Ｐゴシック" panose="020B0600070205080204" pitchFamily="34" charset="-128"/>
                <a:cs typeface="Times New Roman" panose="02020603050405020304" pitchFamily="18" charset="0"/>
              </a:rPr>
              <a:t>Fortunes and </a:t>
            </a:r>
            <a:endParaRPr lang="it-IT" altLang="en-US" sz="1800">
              <a:latin typeface="Book Antiqua" panose="02040602050305030304" pitchFamily="18" charset="0"/>
              <a:ea typeface="ＭＳ Ｐゴシック" panose="020B0600070205080204" pitchFamily="34" charset="-128"/>
              <a:cs typeface="Times New Roman" panose="02020603050405020304" pitchFamily="18" charset="0"/>
            </a:endParaRPr>
          </a:p>
          <a:p>
            <a:pPr algn="ctr" eaLnBrk="1" hangingPunct="1">
              <a:spcBef>
                <a:spcPct val="0"/>
              </a:spcBef>
              <a:buFontTx/>
              <a:buNone/>
            </a:pPr>
            <a:r>
              <a:rPr lang="en-US" altLang="en-US" sz="1800">
                <a:latin typeface="Book Antiqua" panose="02040602050305030304" pitchFamily="18" charset="0"/>
                <a:ea typeface="ＭＳ Ｐゴシック" panose="020B0600070205080204" pitchFamily="34" charset="-128"/>
                <a:cs typeface="Times New Roman" panose="02020603050405020304" pitchFamily="18" charset="0"/>
              </a:rPr>
              <a:t>Misfortunes of the</a:t>
            </a:r>
            <a:endParaRPr lang="it-IT" altLang="en-US" sz="1800">
              <a:latin typeface="Book Antiqua" panose="02040602050305030304" pitchFamily="18" charset="0"/>
              <a:ea typeface="ＭＳ Ｐゴシック" panose="020B0600070205080204" pitchFamily="34" charset="-128"/>
              <a:cs typeface="Times New Roman" panose="02020603050405020304" pitchFamily="18" charset="0"/>
            </a:endParaRPr>
          </a:p>
          <a:p>
            <a:pPr algn="ctr" eaLnBrk="1" hangingPunct="1">
              <a:spcBef>
                <a:spcPct val="0"/>
              </a:spcBef>
              <a:buFontTx/>
              <a:buNone/>
            </a:pPr>
            <a:r>
              <a:rPr lang="en-US" altLang="en-US" sz="1800">
                <a:latin typeface="Book Antiqua" panose="02040602050305030304" pitchFamily="18" charset="0"/>
                <a:ea typeface="ＭＳ Ｐゴシック" panose="020B0600070205080204" pitchFamily="34" charset="-128"/>
                <a:cs typeface="Times New Roman" panose="02020603050405020304" pitchFamily="18" charset="0"/>
              </a:rPr>
              <a:t>world’s great </a:t>
            </a:r>
            <a:endParaRPr lang="it-IT" altLang="en-US" sz="1800">
              <a:latin typeface="Book Antiqua" panose="02040602050305030304" pitchFamily="18" charset="0"/>
              <a:ea typeface="ＭＳ Ｐゴシック" panose="020B0600070205080204" pitchFamily="34" charset="-128"/>
              <a:cs typeface="Times New Roman" panose="02020603050405020304" pitchFamily="18" charset="0"/>
            </a:endParaRPr>
          </a:p>
          <a:p>
            <a:pPr algn="ctr" eaLnBrk="1" hangingPunct="1">
              <a:spcBef>
                <a:spcPct val="0"/>
              </a:spcBef>
              <a:buFontTx/>
              <a:buNone/>
            </a:pPr>
            <a:r>
              <a:rPr lang="en-US" altLang="en-US" sz="1800">
                <a:latin typeface="Book Antiqua" panose="02040602050305030304" pitchFamily="18" charset="0"/>
                <a:ea typeface="ＭＳ Ｐゴシック" panose="020B0600070205080204" pitchFamily="34" charset="-128"/>
                <a:cs typeface="Times New Roman" panose="02020603050405020304" pitchFamily="18" charset="0"/>
              </a:rPr>
              <a:t>family business</a:t>
            </a:r>
          </a:p>
        </p:txBody>
      </p:sp>
      <p:sp>
        <p:nvSpPr>
          <p:cNvPr id="124955" name="Rectangle 3">
            <a:extLst>
              <a:ext uri="{FF2B5EF4-FFF2-40B4-BE49-F238E27FC236}">
                <a16:creationId xmlns:a16="http://schemas.microsoft.com/office/drawing/2014/main" id="{99217CF1-B083-704E-A39B-F387730C603A}"/>
              </a:ext>
            </a:extLst>
          </p:cNvPr>
          <p:cNvSpPr>
            <a:spLocks noChangeArrowheads="1"/>
          </p:cNvSpPr>
          <p:nvPr/>
        </p:nvSpPr>
        <p:spPr bwMode="auto">
          <a:xfrm>
            <a:off x="-142875" y="5324475"/>
            <a:ext cx="20716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1800">
                <a:latin typeface="Book Antiqua" panose="02040602050305030304" pitchFamily="18" charset="0"/>
                <a:ea typeface="ＭＳ Ｐゴシック" panose="020B0600070205080204" pitchFamily="34" charset="-128"/>
                <a:cs typeface="Times New Roman" panose="02020603050405020304" pitchFamily="18" charset="0"/>
              </a:rPr>
              <a:t>David S. Landes </a:t>
            </a:r>
            <a:endParaRPr lang="it-IT" altLang="en-US" sz="1800">
              <a:latin typeface="Book Antiqua" panose="02040602050305030304" pitchFamily="18" charset="0"/>
              <a:ea typeface="ＭＳ Ｐゴシック" panose="020B0600070205080204" pitchFamily="34" charset="-128"/>
              <a:cs typeface="Times New Roman" panose="02020603050405020304" pitchFamily="18" charset="0"/>
            </a:endParaRPr>
          </a:p>
          <a:p>
            <a:pPr algn="ctr" eaLnBrk="1" hangingPunct="1">
              <a:spcBef>
                <a:spcPct val="0"/>
              </a:spcBef>
              <a:buFontTx/>
              <a:buNone/>
            </a:pPr>
            <a:r>
              <a:rPr lang="en-US" altLang="en-US" sz="1800">
                <a:latin typeface="Book Antiqua" panose="02040602050305030304" pitchFamily="18" charset="0"/>
                <a:ea typeface="ＭＳ Ｐゴシック" panose="020B0600070205080204" pitchFamily="34" charset="-128"/>
                <a:cs typeface="Times New Roman" panose="02020603050405020304" pitchFamily="18" charset="0"/>
              </a:rPr>
              <a:t>Viking - Garzanti </a:t>
            </a:r>
          </a:p>
        </p:txBody>
      </p:sp>
      <p:sp>
        <p:nvSpPr>
          <p:cNvPr id="124956" name="AutoShape 19">
            <a:extLst>
              <a:ext uri="{FF2B5EF4-FFF2-40B4-BE49-F238E27FC236}">
                <a16:creationId xmlns:a16="http://schemas.microsoft.com/office/drawing/2014/main" id="{05DBCA0A-9E59-C94F-851B-65097A35128B}"/>
              </a:ext>
            </a:extLst>
          </p:cNvPr>
          <p:cNvSpPr>
            <a:spLocks noChangeArrowheads="1"/>
          </p:cNvSpPr>
          <p:nvPr/>
        </p:nvSpPr>
        <p:spPr bwMode="auto">
          <a:xfrm>
            <a:off x="3857625" y="3786188"/>
            <a:ext cx="1081088" cy="71437"/>
          </a:xfrm>
          <a:prstGeom prst="rightArrow">
            <a:avLst>
              <a:gd name="adj1" fmla="val 50000"/>
              <a:gd name="adj2" fmla="val 189168"/>
            </a:avLst>
          </a:prstGeom>
          <a:solidFill>
            <a:schemeClr val="tx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4957" name="Segnaposto numero diapositiva 30">
            <a:extLst>
              <a:ext uri="{FF2B5EF4-FFF2-40B4-BE49-F238E27FC236}">
                <a16:creationId xmlns:a16="http://schemas.microsoft.com/office/drawing/2014/main" id="{2608C675-B976-3645-B757-00F45460079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FEAB6E0-E823-684C-8BF2-BEF8185FA27A}" type="slidenum">
              <a:rPr lang="it-IT" altLang="en-US" sz="1200" smtClean="0">
                <a:solidFill>
                  <a:srgbClr val="898989"/>
                </a:solidFill>
                <a:ea typeface="ＭＳ Ｐゴシック" panose="020B0600070205080204" pitchFamily="34" charset="-128"/>
              </a:rPr>
              <a:pPr>
                <a:spcBef>
                  <a:spcPct val="0"/>
                </a:spcBef>
                <a:buFontTx/>
                <a:buNone/>
              </a:pPr>
              <a:t>96</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4">
            <a:extLst>
              <a:ext uri="{FF2B5EF4-FFF2-40B4-BE49-F238E27FC236}">
                <a16:creationId xmlns:a16="http://schemas.microsoft.com/office/drawing/2014/main" id="{7039942E-E28A-0F45-B491-992B29FACB04}"/>
              </a:ext>
            </a:extLst>
          </p:cNvPr>
          <p:cNvSpPr>
            <a:spLocks noChangeArrowheads="1"/>
          </p:cNvSpPr>
          <p:nvPr/>
        </p:nvSpPr>
        <p:spPr bwMode="auto">
          <a:xfrm>
            <a:off x="-57150" y="3198813"/>
            <a:ext cx="1825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Come sono nate</a:t>
            </a:r>
          </a:p>
        </p:txBody>
      </p:sp>
      <p:sp>
        <p:nvSpPr>
          <p:cNvPr id="125955" name="AutoShape 5">
            <a:extLst>
              <a:ext uri="{FF2B5EF4-FFF2-40B4-BE49-F238E27FC236}">
                <a16:creationId xmlns:a16="http://schemas.microsoft.com/office/drawing/2014/main" id="{9E56B111-D3C1-F442-B356-E9F86E21F1DA}"/>
              </a:ext>
            </a:extLst>
          </p:cNvPr>
          <p:cNvSpPr>
            <a:spLocks/>
          </p:cNvSpPr>
          <p:nvPr/>
        </p:nvSpPr>
        <p:spPr bwMode="auto">
          <a:xfrm>
            <a:off x="1714500" y="0"/>
            <a:ext cx="234950" cy="6858000"/>
          </a:xfrm>
          <a:prstGeom prst="leftBrace">
            <a:avLst>
              <a:gd name="adj1" fmla="val 127432"/>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5956" name="Rectangle 7">
            <a:extLst>
              <a:ext uri="{FF2B5EF4-FFF2-40B4-BE49-F238E27FC236}">
                <a16:creationId xmlns:a16="http://schemas.microsoft.com/office/drawing/2014/main" id="{0BA9FD81-F89C-7D4D-A4AF-52A6EB565A02}"/>
              </a:ext>
            </a:extLst>
          </p:cNvPr>
          <p:cNvSpPr>
            <a:spLocks noChangeArrowheads="1"/>
          </p:cNvSpPr>
          <p:nvPr/>
        </p:nvSpPr>
        <p:spPr bwMode="auto">
          <a:xfrm>
            <a:off x="1785938" y="214313"/>
            <a:ext cx="26177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Arial" panose="020B0604020202020204" pitchFamily="34" charset="0"/>
                <a:ea typeface="ＭＳ Ｐゴシック" panose="020B0600070205080204" pitchFamily="34" charset="-128"/>
              </a:rPr>
              <a:t> </a:t>
            </a:r>
            <a:r>
              <a:rPr lang="it-IT" altLang="en-US" sz="1800">
                <a:latin typeface="Book Antiqua" panose="02040602050305030304" pitchFamily="18" charset="0"/>
                <a:ea typeface="ＭＳ Ｐゴシック" panose="020B0600070205080204" pitchFamily="34" charset="-128"/>
              </a:rPr>
              <a:t>Da grandi uomini che:</a:t>
            </a:r>
          </a:p>
        </p:txBody>
      </p:sp>
      <p:sp>
        <p:nvSpPr>
          <p:cNvPr id="125957" name="Rectangle 9">
            <a:extLst>
              <a:ext uri="{FF2B5EF4-FFF2-40B4-BE49-F238E27FC236}">
                <a16:creationId xmlns:a16="http://schemas.microsoft.com/office/drawing/2014/main" id="{01A8B198-81C1-B940-8135-7E3E4ED1F90D}"/>
              </a:ext>
            </a:extLst>
          </p:cNvPr>
          <p:cNvSpPr>
            <a:spLocks noChangeArrowheads="1"/>
          </p:cNvSpPr>
          <p:nvPr/>
        </p:nvSpPr>
        <p:spPr bwMode="auto">
          <a:xfrm>
            <a:off x="2000250" y="571500"/>
            <a:ext cx="4870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tabLst>
                <a:tab pos="4572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4572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4572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si trovano al momento giusto al posto giusto</a:t>
            </a:r>
          </a:p>
        </p:txBody>
      </p:sp>
      <p:sp>
        <p:nvSpPr>
          <p:cNvPr id="125958" name="Rectangle 10">
            <a:extLst>
              <a:ext uri="{FF2B5EF4-FFF2-40B4-BE49-F238E27FC236}">
                <a16:creationId xmlns:a16="http://schemas.microsoft.com/office/drawing/2014/main" id="{7F5000E9-9C04-D74B-ACEB-11EFE63C42D0}"/>
              </a:ext>
            </a:extLst>
          </p:cNvPr>
          <p:cNvSpPr>
            <a:spLocks noChangeArrowheads="1"/>
          </p:cNvSpPr>
          <p:nvPr/>
        </p:nvSpPr>
        <p:spPr bwMode="auto">
          <a:xfrm>
            <a:off x="2000250" y="928688"/>
            <a:ext cx="46148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tabLst>
                <a:tab pos="4572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4572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4572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hanno avuto l</a:t>
            </a:r>
            <a:r>
              <a:rPr lang="ja-JP" altLang="it-IT" sz="1800">
                <a:latin typeface="Book Antiqua" panose="02040602050305030304" pitchFamily="18" charset="0"/>
              </a:rPr>
              <a:t>’</a:t>
            </a:r>
            <a:r>
              <a:rPr lang="it-IT" altLang="ja-JP" sz="1800">
                <a:latin typeface="Book Antiqua" panose="02040602050305030304" pitchFamily="18" charset="0"/>
              </a:rPr>
              <a:t>idea e la competenza giusta</a:t>
            </a:r>
            <a:endParaRPr lang="it-IT" altLang="en-US" sz="1800">
              <a:latin typeface="Book Antiqua" panose="02040602050305030304" pitchFamily="18" charset="0"/>
              <a:ea typeface="ＭＳ Ｐゴシック" panose="020B0600070205080204" pitchFamily="34" charset="-128"/>
            </a:endParaRPr>
          </a:p>
        </p:txBody>
      </p:sp>
      <p:sp>
        <p:nvSpPr>
          <p:cNvPr id="125959" name="Rectangle 11">
            <a:extLst>
              <a:ext uri="{FF2B5EF4-FFF2-40B4-BE49-F238E27FC236}">
                <a16:creationId xmlns:a16="http://schemas.microsoft.com/office/drawing/2014/main" id="{55ED1FDA-D032-1549-80F6-E9E3E39B0FCD}"/>
              </a:ext>
            </a:extLst>
          </p:cNvPr>
          <p:cNvSpPr>
            <a:spLocks noChangeArrowheads="1"/>
          </p:cNvSpPr>
          <p:nvPr/>
        </p:nvSpPr>
        <p:spPr bwMode="auto">
          <a:xfrm>
            <a:off x="1785938" y="3814763"/>
            <a:ext cx="37512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Arial" panose="020B0604020202020204" pitchFamily="34" charset="0"/>
                <a:ea typeface="ＭＳ Ｐゴシック" panose="020B0600070205080204" pitchFamily="34" charset="-128"/>
              </a:rPr>
              <a:t> </a:t>
            </a:r>
            <a:r>
              <a:rPr lang="it-IT" altLang="en-US" sz="1800">
                <a:latin typeface="Book Antiqua" panose="02040602050305030304" pitchFamily="18" charset="0"/>
                <a:ea typeface="ＭＳ Ｐゴシック" panose="020B0600070205080204" pitchFamily="34" charset="-128"/>
              </a:rPr>
              <a:t>Questi uomini hanno in comune :</a:t>
            </a:r>
          </a:p>
        </p:txBody>
      </p:sp>
      <p:sp>
        <p:nvSpPr>
          <p:cNvPr id="125960" name="AutoShape 12">
            <a:extLst>
              <a:ext uri="{FF2B5EF4-FFF2-40B4-BE49-F238E27FC236}">
                <a16:creationId xmlns:a16="http://schemas.microsoft.com/office/drawing/2014/main" id="{2864C167-D6B0-C74F-81D9-233750D9906A}"/>
              </a:ext>
            </a:extLst>
          </p:cNvPr>
          <p:cNvSpPr>
            <a:spLocks/>
          </p:cNvSpPr>
          <p:nvPr/>
        </p:nvSpPr>
        <p:spPr bwMode="auto">
          <a:xfrm>
            <a:off x="5357813" y="1571625"/>
            <a:ext cx="214312" cy="5286375"/>
          </a:xfrm>
          <a:prstGeom prst="leftBrace">
            <a:avLst>
              <a:gd name="adj1" fmla="val 104834"/>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5961" name="Rectangle 13">
            <a:extLst>
              <a:ext uri="{FF2B5EF4-FFF2-40B4-BE49-F238E27FC236}">
                <a16:creationId xmlns:a16="http://schemas.microsoft.com/office/drawing/2014/main" id="{49F2AFB2-1157-9842-AB6E-C06EE16DFC8C}"/>
              </a:ext>
            </a:extLst>
          </p:cNvPr>
          <p:cNvSpPr>
            <a:spLocks noChangeArrowheads="1"/>
          </p:cNvSpPr>
          <p:nvPr/>
        </p:nvSpPr>
        <p:spPr bwMode="auto">
          <a:xfrm>
            <a:off x="2000250" y="4214813"/>
            <a:ext cx="1409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tabLst>
                <a:tab pos="4572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4572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4572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Tempismo</a:t>
            </a:r>
          </a:p>
        </p:txBody>
      </p:sp>
      <p:sp>
        <p:nvSpPr>
          <p:cNvPr id="125962" name="Rectangle 14">
            <a:extLst>
              <a:ext uri="{FF2B5EF4-FFF2-40B4-BE49-F238E27FC236}">
                <a16:creationId xmlns:a16="http://schemas.microsoft.com/office/drawing/2014/main" id="{253FCD12-AE8A-3148-988C-1DFED10DA37F}"/>
              </a:ext>
            </a:extLst>
          </p:cNvPr>
          <p:cNvSpPr>
            <a:spLocks noChangeArrowheads="1"/>
          </p:cNvSpPr>
          <p:nvPr/>
        </p:nvSpPr>
        <p:spPr bwMode="auto">
          <a:xfrm>
            <a:off x="2000250" y="4578350"/>
            <a:ext cx="350043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tabLst>
                <a:tab pos="4572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4572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4572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Innovazione netta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 grande idea )</a:t>
            </a:r>
          </a:p>
        </p:txBody>
      </p:sp>
      <p:sp>
        <p:nvSpPr>
          <p:cNvPr id="125963" name="Rectangle 15">
            <a:extLst>
              <a:ext uri="{FF2B5EF4-FFF2-40B4-BE49-F238E27FC236}">
                <a16:creationId xmlns:a16="http://schemas.microsoft.com/office/drawing/2014/main" id="{B27EAE83-6CD7-104C-9BAF-E827DA68698C}"/>
              </a:ext>
            </a:extLst>
          </p:cNvPr>
          <p:cNvSpPr>
            <a:spLocks noChangeArrowheads="1"/>
          </p:cNvSpPr>
          <p:nvPr/>
        </p:nvSpPr>
        <p:spPr bwMode="auto">
          <a:xfrm>
            <a:off x="2000250" y="5243513"/>
            <a:ext cx="27765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tabLst>
                <a:tab pos="4572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4572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4572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4572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457200" algn="l"/>
              </a:tabLst>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Robusta etica del lavoro</a:t>
            </a:r>
          </a:p>
        </p:txBody>
      </p:sp>
      <p:sp>
        <p:nvSpPr>
          <p:cNvPr id="125964" name="Rectangle 14">
            <a:extLst>
              <a:ext uri="{FF2B5EF4-FFF2-40B4-BE49-F238E27FC236}">
                <a16:creationId xmlns:a16="http://schemas.microsoft.com/office/drawing/2014/main" id="{843A6215-2F09-2842-99DB-B5EE26C05A19}"/>
              </a:ext>
            </a:extLst>
          </p:cNvPr>
          <p:cNvSpPr>
            <a:spLocks noChangeArrowheads="1"/>
          </p:cNvSpPr>
          <p:nvPr/>
        </p:nvSpPr>
        <p:spPr bwMode="auto">
          <a:xfrm>
            <a:off x="5429250" y="1714500"/>
            <a:ext cx="49196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Ford:              pensa alle macchine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come bene di massa</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e non di  lusso  </a:t>
            </a:r>
          </a:p>
        </p:txBody>
      </p:sp>
      <p:sp>
        <p:nvSpPr>
          <p:cNvPr id="125965" name="Rectangle 15">
            <a:extLst>
              <a:ext uri="{FF2B5EF4-FFF2-40B4-BE49-F238E27FC236}">
                <a16:creationId xmlns:a16="http://schemas.microsoft.com/office/drawing/2014/main" id="{DFC11E88-7E1B-8945-B8A4-B8AB5A42785E}"/>
              </a:ext>
            </a:extLst>
          </p:cNvPr>
          <p:cNvSpPr>
            <a:spLocks noChangeArrowheads="1"/>
          </p:cNvSpPr>
          <p:nvPr/>
        </p:nvSpPr>
        <p:spPr bwMode="auto">
          <a:xfrm>
            <a:off x="5429250" y="2692400"/>
            <a:ext cx="38163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Rockfeller:    pensa al petrolio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come strumento di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illuminazione prima,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di riscaldamento poi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e  quindi di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alimentazione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dell</a:t>
            </a:r>
            <a:r>
              <a:rPr lang="ja-JP" altLang="it-IT" sz="1800">
                <a:latin typeface="Book Antiqua" panose="02040602050305030304" pitchFamily="18" charset="0"/>
              </a:rPr>
              <a:t>’</a:t>
            </a:r>
            <a:r>
              <a:rPr lang="it-IT" altLang="ja-JP" sz="1800">
                <a:latin typeface="Book Antiqua" panose="02040602050305030304" pitchFamily="18" charset="0"/>
              </a:rPr>
              <a:t>industria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americana.</a:t>
            </a:r>
          </a:p>
        </p:txBody>
      </p:sp>
      <p:sp>
        <p:nvSpPr>
          <p:cNvPr id="125966" name="Rectangle 16">
            <a:extLst>
              <a:ext uri="{FF2B5EF4-FFF2-40B4-BE49-F238E27FC236}">
                <a16:creationId xmlns:a16="http://schemas.microsoft.com/office/drawing/2014/main" id="{DDA69634-2DFC-6348-A9D1-374C12292A86}"/>
              </a:ext>
            </a:extLst>
          </p:cNvPr>
          <p:cNvSpPr>
            <a:spLocks noChangeArrowheads="1"/>
          </p:cNvSpPr>
          <p:nvPr/>
        </p:nvSpPr>
        <p:spPr bwMode="auto">
          <a:xfrm>
            <a:off x="5429250" y="5183188"/>
            <a:ext cx="3929063"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800">
                <a:latin typeface="Book Antiqua" panose="02040602050305030304" pitchFamily="18" charset="0"/>
                <a:ea typeface="ＭＳ Ｐゴシック" panose="020B0600070205080204" pitchFamily="34" charset="-128"/>
              </a:rPr>
              <a:t> Rochild:       emissione di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obbligazioni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internazionali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dopo le guerre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napoleoniche</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a:t>
            </a:r>
          </a:p>
        </p:txBody>
      </p:sp>
      <p:sp>
        <p:nvSpPr>
          <p:cNvPr id="125967" name="Segnaposto numero diapositiva 16">
            <a:extLst>
              <a:ext uri="{FF2B5EF4-FFF2-40B4-BE49-F238E27FC236}">
                <a16:creationId xmlns:a16="http://schemas.microsoft.com/office/drawing/2014/main" id="{2B4AF9C6-8A49-9F45-986E-94A5FC08E29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6CBB2C7-6491-944D-8235-4E0A806B8097}" type="slidenum">
              <a:rPr lang="it-IT" altLang="en-US" sz="1200" smtClean="0">
                <a:solidFill>
                  <a:srgbClr val="898989"/>
                </a:solidFill>
                <a:ea typeface="ＭＳ Ｐゴシック" panose="020B0600070205080204" pitchFamily="34" charset="-128"/>
              </a:rPr>
              <a:pPr>
                <a:spcBef>
                  <a:spcPct val="0"/>
                </a:spcBef>
                <a:buFontTx/>
                <a:buNone/>
              </a:pPr>
              <a:t>97</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3">
            <a:extLst>
              <a:ext uri="{FF2B5EF4-FFF2-40B4-BE49-F238E27FC236}">
                <a16:creationId xmlns:a16="http://schemas.microsoft.com/office/drawing/2014/main" id="{558B9180-3DFF-DD42-8827-107C0AA6DB77}"/>
              </a:ext>
            </a:extLst>
          </p:cNvPr>
          <p:cNvSpPr>
            <a:spLocks noChangeArrowheads="1"/>
          </p:cNvSpPr>
          <p:nvPr/>
        </p:nvSpPr>
        <p:spPr bwMode="auto">
          <a:xfrm>
            <a:off x="-142875" y="500063"/>
            <a:ext cx="2357438" cy="271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algn="ct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Difficoltà del</a:t>
            </a:r>
          </a:p>
          <a:p>
            <a:pPr algn="ct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Controllo familiare</a:t>
            </a:r>
          </a:p>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1800">
              <a:latin typeface="Arial" panose="020B0604020202020204" pitchFamily="34" charset="0"/>
              <a:ea typeface="ＭＳ Ｐゴシック" panose="020B0600070205080204" pitchFamily="34" charset="-128"/>
            </a:endParaRPr>
          </a:p>
        </p:txBody>
      </p:sp>
      <p:sp>
        <p:nvSpPr>
          <p:cNvPr id="126979" name="Rectangle 4">
            <a:extLst>
              <a:ext uri="{FF2B5EF4-FFF2-40B4-BE49-F238E27FC236}">
                <a16:creationId xmlns:a16="http://schemas.microsoft.com/office/drawing/2014/main" id="{CCF1804B-D531-474B-8412-405668743E50}"/>
              </a:ext>
            </a:extLst>
          </p:cNvPr>
          <p:cNvSpPr>
            <a:spLocks noChangeArrowheads="1"/>
          </p:cNvSpPr>
          <p:nvPr/>
        </p:nvSpPr>
        <p:spPr bwMode="auto">
          <a:xfrm>
            <a:off x="0" y="5434013"/>
            <a:ext cx="1743075"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it-IT" altLang="en-US" sz="1800">
              <a:latin typeface="Times New Roman" panose="02020603050405020304" pitchFamily="18" charset="0"/>
              <a:ea typeface="ＭＳ Ｐゴシック" panose="020B0600070205080204" pitchFamily="34" charset="-128"/>
            </a:endParaRPr>
          </a:p>
          <a:p>
            <a:pPr algn="ct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Esempi:</a:t>
            </a:r>
          </a:p>
        </p:txBody>
      </p:sp>
      <p:sp>
        <p:nvSpPr>
          <p:cNvPr id="126980" name="AutoShape 5">
            <a:extLst>
              <a:ext uri="{FF2B5EF4-FFF2-40B4-BE49-F238E27FC236}">
                <a16:creationId xmlns:a16="http://schemas.microsoft.com/office/drawing/2014/main" id="{35447C91-D76C-384E-AD47-86E71C15F7BF}"/>
              </a:ext>
            </a:extLst>
          </p:cNvPr>
          <p:cNvSpPr>
            <a:spLocks/>
          </p:cNvSpPr>
          <p:nvPr/>
        </p:nvSpPr>
        <p:spPr bwMode="auto">
          <a:xfrm>
            <a:off x="1909763" y="0"/>
            <a:ext cx="304800" cy="4572000"/>
          </a:xfrm>
          <a:prstGeom prst="leftBrace">
            <a:avLst>
              <a:gd name="adj1" fmla="val 77500"/>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6981" name="Rectangle 6">
            <a:extLst>
              <a:ext uri="{FF2B5EF4-FFF2-40B4-BE49-F238E27FC236}">
                <a16:creationId xmlns:a16="http://schemas.microsoft.com/office/drawing/2014/main" id="{C235D113-7B78-0141-AC44-31FD53B310C2}"/>
              </a:ext>
            </a:extLst>
          </p:cNvPr>
          <p:cNvSpPr>
            <a:spLocks noChangeArrowheads="1"/>
          </p:cNvSpPr>
          <p:nvPr/>
        </p:nvSpPr>
        <p:spPr bwMode="auto">
          <a:xfrm>
            <a:off x="1643063" y="0"/>
            <a:ext cx="5786437" cy="568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algn="just" eaLnBrk="1" hangingPunct="1">
              <a:lnSpc>
                <a:spcPct val="95000"/>
              </a:lnSpc>
              <a:spcBef>
                <a:spcPct val="0"/>
              </a:spcBef>
              <a:buFont typeface="Symbol" pitchFamily="2" charset="2"/>
              <a:buChar char="·"/>
            </a:pPr>
            <a:r>
              <a:rPr lang="it-IT" altLang="en-US" sz="1600">
                <a:latin typeface="Book Antiqua" panose="02040602050305030304" pitchFamily="18" charset="0"/>
                <a:ea typeface="ＭＳ Ｐゴシック" panose="020B0600070205080204" pitchFamily="34" charset="-128"/>
              </a:rPr>
              <a:t>  Effetto di </a:t>
            </a:r>
            <a:r>
              <a:rPr lang="it-IT" altLang="en-US" sz="1600" b="1">
                <a:latin typeface="Book Antiqua" panose="02040602050305030304" pitchFamily="18" charset="0"/>
                <a:ea typeface="ＭＳ Ｐゴシック" panose="020B0600070205080204" pitchFamily="34" charset="-128"/>
              </a:rPr>
              <a:t>mean reversation </a:t>
            </a:r>
            <a:r>
              <a:rPr lang="it-IT" altLang="en-US" sz="1600">
                <a:latin typeface="Book Antiqua" panose="02040602050305030304" pitchFamily="18" charset="0"/>
                <a:ea typeface="ＭＳ Ｐゴシック" panose="020B0600070205080204" pitchFamily="34" charset="-128"/>
              </a:rPr>
              <a:t>ossia decadimento di </a:t>
            </a:r>
          </a:p>
          <a:p>
            <a:pPr lvl="1" algn="just" eaLnBrk="1" hangingPunct="1">
              <a:lnSpc>
                <a:spcPct val="95000"/>
              </a:lnSpc>
              <a:spcBef>
                <a:spcPct val="0"/>
              </a:spcBef>
              <a:buFont typeface="Symbol" pitchFamily="2" charset="2"/>
              <a:buNone/>
            </a:pPr>
            <a:r>
              <a:rPr lang="it-IT" altLang="en-US" sz="1600">
                <a:latin typeface="Book Antiqua" panose="02040602050305030304" pitchFamily="18" charset="0"/>
                <a:ea typeface="ＭＳ Ｐゴシック" panose="020B0600070205080204" pitchFamily="34" charset="-128"/>
              </a:rPr>
              <a:t>    valori medi nei  discendenti del fondatore.</a:t>
            </a:r>
          </a:p>
          <a:p>
            <a:pPr lvl="1" algn="just" eaLnBrk="1" hangingPunct="1">
              <a:lnSpc>
                <a:spcPct val="95000"/>
              </a:lnSpc>
              <a:spcBef>
                <a:spcPct val="0"/>
              </a:spcBef>
              <a:buFont typeface="Symbol" pitchFamily="2" charset="2"/>
              <a:buNone/>
            </a:pPr>
            <a:endParaRPr lang="it-IT" altLang="en-US" sz="1600">
              <a:latin typeface="Book Antiqua" panose="02040602050305030304" pitchFamily="18" charset="0"/>
              <a:ea typeface="ＭＳ Ｐゴシック" panose="020B0600070205080204" pitchFamily="34" charset="-128"/>
            </a:endParaRPr>
          </a:p>
          <a:p>
            <a:pPr lvl="1" algn="just"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Rimedio: Ricorso a manager di provata capacità </a:t>
            </a:r>
          </a:p>
          <a:p>
            <a:pPr lvl="1" algn="just"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(Es. Fiat, prima Valletta, poi Romiti, ora </a:t>
            </a:r>
          </a:p>
          <a:p>
            <a:pPr lvl="1" algn="just"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Marchionne)</a:t>
            </a:r>
          </a:p>
          <a:p>
            <a:pPr lvl="1" algn="just" eaLnBrk="1" hangingPunct="1">
              <a:lnSpc>
                <a:spcPct val="95000"/>
              </a:lnSpc>
              <a:spcBef>
                <a:spcPct val="0"/>
              </a:spcBef>
              <a:spcAft>
                <a:spcPts val="1000"/>
              </a:spcAft>
              <a:buFontTx/>
              <a:buNone/>
            </a:pPr>
            <a:r>
              <a:rPr lang="it-IT" altLang="en-US" sz="1600">
                <a:latin typeface="Book Antiqua" panose="02040602050305030304" pitchFamily="18" charset="0"/>
                <a:ea typeface="ＭＳ Ｐゴシック" panose="020B0600070205080204" pitchFamily="34" charset="-128"/>
              </a:rPr>
              <a:t> </a:t>
            </a:r>
          </a:p>
          <a:p>
            <a:pPr lvl="1" algn="just" eaLnBrk="1" hangingPunct="1">
              <a:lnSpc>
                <a:spcPct val="95000"/>
              </a:lnSpc>
              <a:spcBef>
                <a:spcPct val="0"/>
              </a:spcBef>
              <a:buFont typeface="Symbol" pitchFamily="2" charset="2"/>
              <a:buChar char="·"/>
            </a:pPr>
            <a:r>
              <a:rPr lang="it-IT" altLang="en-US" sz="1600">
                <a:latin typeface="Book Antiqua" panose="02040602050305030304" pitchFamily="18" charset="0"/>
                <a:ea typeface="ＭＳ Ｐゴシック" panose="020B0600070205080204" pitchFamily="34" charset="-128"/>
              </a:rPr>
              <a:t>  Necessità di capitali sempre maggiori richiesti </a:t>
            </a:r>
          </a:p>
          <a:p>
            <a:pPr lvl="1" algn="just" eaLnBrk="1" hangingPunct="1">
              <a:lnSpc>
                <a:spcPct val="95000"/>
              </a:lnSpc>
              <a:spcBef>
                <a:spcPct val="0"/>
              </a:spcBef>
              <a:buFont typeface="Symbol" pitchFamily="2" charset="2"/>
              <a:buNone/>
            </a:pPr>
            <a:r>
              <a:rPr lang="it-IT" altLang="en-US" sz="1600">
                <a:latin typeface="Book Antiqua" panose="02040602050305030304" pitchFamily="18" charset="0"/>
                <a:ea typeface="ＭＳ Ｐゴシック" panose="020B0600070205080204" pitchFamily="34" charset="-128"/>
              </a:rPr>
              <a:t>   dalla tecnologia e dall</a:t>
            </a:r>
            <a:r>
              <a:rPr lang="ja-JP" altLang="it-IT" sz="1600">
                <a:latin typeface="Book Antiqua" panose="02040602050305030304" pitchFamily="18" charset="0"/>
              </a:rPr>
              <a:t>’</a:t>
            </a:r>
            <a:r>
              <a:rPr lang="it-IT" altLang="ja-JP" sz="1600">
                <a:latin typeface="Book Antiqua" panose="02040602050305030304" pitchFamily="18" charset="0"/>
              </a:rPr>
              <a:t>espansione (Imprese </a:t>
            </a:r>
          </a:p>
          <a:p>
            <a:pPr lvl="1" algn="just" eaLnBrk="1" hangingPunct="1">
              <a:lnSpc>
                <a:spcPct val="95000"/>
              </a:lnSpc>
              <a:spcBef>
                <a:spcPct val="0"/>
              </a:spcBef>
              <a:buFont typeface="Symbol" pitchFamily="2" charset="2"/>
              <a:buNone/>
            </a:pPr>
            <a:r>
              <a:rPr lang="it-IT" altLang="en-US" sz="1600">
                <a:latin typeface="Book Antiqua" panose="02040602050305030304" pitchFamily="18" charset="0"/>
                <a:ea typeface="ＭＳ Ｐゴシック" panose="020B0600070205080204" pitchFamily="34" charset="-128"/>
              </a:rPr>
              <a:t>   Globali), capitali non posseduti dal fondatore o </a:t>
            </a:r>
          </a:p>
          <a:p>
            <a:pPr lvl="1" algn="just" eaLnBrk="1" hangingPunct="1">
              <a:lnSpc>
                <a:spcPct val="95000"/>
              </a:lnSpc>
              <a:spcBef>
                <a:spcPct val="0"/>
              </a:spcBef>
              <a:buFont typeface="Symbol" pitchFamily="2" charset="2"/>
              <a:buNone/>
            </a:pPr>
            <a:r>
              <a:rPr lang="it-IT" altLang="en-US" sz="1600">
                <a:latin typeface="Book Antiqua" panose="02040602050305030304" pitchFamily="18" charset="0"/>
                <a:ea typeface="ＭＳ Ｐゴシック" panose="020B0600070205080204" pitchFamily="34" charset="-128"/>
              </a:rPr>
              <a:t>   dai suoi eredi.</a:t>
            </a:r>
          </a:p>
          <a:p>
            <a:pPr lvl="1" algn="just" eaLnBrk="1" hangingPunct="1">
              <a:spcBef>
                <a:spcPct val="0"/>
              </a:spcBef>
              <a:spcAft>
                <a:spcPts val="1000"/>
              </a:spcAft>
              <a:buFont typeface="Symbol" pitchFamily="2" charset="2"/>
              <a:buNone/>
            </a:pPr>
            <a:endParaRPr lang="it-IT" altLang="en-US" sz="1600">
              <a:latin typeface="Book Antiqua" panose="02040602050305030304" pitchFamily="18" charset="0"/>
              <a:ea typeface="ＭＳ Ｐゴシック" panose="020B0600070205080204" pitchFamily="34" charset="-128"/>
            </a:endParaRPr>
          </a:p>
          <a:p>
            <a:pPr lvl="1" algn="just" eaLnBrk="1" hangingPunct="1">
              <a:spcBef>
                <a:spcPct val="0"/>
              </a:spcBef>
              <a:spcAft>
                <a:spcPts val="1000"/>
              </a:spcAft>
              <a:buFontTx/>
              <a:buNone/>
            </a:pPr>
            <a:r>
              <a:rPr lang="it-IT" altLang="en-US" sz="1600">
                <a:latin typeface="Book Antiqua" panose="02040602050305030304" pitchFamily="18" charset="0"/>
                <a:ea typeface="ＭＳ Ｐゴシック" panose="020B0600070205080204" pitchFamily="34" charset="-128"/>
              </a:rPr>
              <a:t>   Rimedio: ricorso a capitali esterni.</a:t>
            </a:r>
          </a:p>
          <a:p>
            <a:pPr lvl="1" algn="just" eaLnBrk="1" hangingPunct="1">
              <a:spcBef>
                <a:spcPct val="0"/>
              </a:spcBef>
              <a:buFontTx/>
              <a:buNone/>
            </a:pPr>
            <a:r>
              <a:rPr lang="it-IT" altLang="en-US" sz="1600" b="1">
                <a:latin typeface="Book Antiqua" panose="02040602050305030304" pitchFamily="18" charset="0"/>
                <a:ea typeface="ＭＳ Ｐゴシック" panose="020B0600070205080204" pitchFamily="34" charset="-128"/>
              </a:rPr>
              <a:t>  Conseguenza</a:t>
            </a:r>
            <a:r>
              <a:rPr lang="it-IT" altLang="en-US" sz="1600">
                <a:latin typeface="Book Antiqua" panose="02040602050305030304" pitchFamily="18" charset="0"/>
                <a:ea typeface="ＭＳ Ｐゴシック" panose="020B0600070205080204" pitchFamily="34" charset="-128"/>
              </a:rPr>
              <a:t>: si perde la proprietà assoluta </a:t>
            </a:r>
          </a:p>
          <a:p>
            <a:pPr lvl="1" algn="just"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per assumere quella relativa (intorno al 15% </a:t>
            </a:r>
          </a:p>
          <a:p>
            <a:pPr lvl="1" algn="just"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nelle public companies)</a:t>
            </a:r>
          </a:p>
        </p:txBody>
      </p:sp>
      <p:sp>
        <p:nvSpPr>
          <p:cNvPr id="126982" name="AutoShape 7">
            <a:extLst>
              <a:ext uri="{FF2B5EF4-FFF2-40B4-BE49-F238E27FC236}">
                <a16:creationId xmlns:a16="http://schemas.microsoft.com/office/drawing/2014/main" id="{307C9A57-BC4F-5C4C-9F81-3386F0958D28}"/>
              </a:ext>
            </a:extLst>
          </p:cNvPr>
          <p:cNvSpPr>
            <a:spLocks/>
          </p:cNvSpPr>
          <p:nvPr/>
        </p:nvSpPr>
        <p:spPr bwMode="auto">
          <a:xfrm>
            <a:off x="1928813" y="4714875"/>
            <a:ext cx="214312" cy="2143125"/>
          </a:xfrm>
          <a:prstGeom prst="leftBrace">
            <a:avLst>
              <a:gd name="adj1" fmla="val 41806"/>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6983" name="Rectangle 9">
            <a:extLst>
              <a:ext uri="{FF2B5EF4-FFF2-40B4-BE49-F238E27FC236}">
                <a16:creationId xmlns:a16="http://schemas.microsoft.com/office/drawing/2014/main" id="{3D8BE9C1-0B38-F14F-B112-9110682C455F}"/>
              </a:ext>
            </a:extLst>
          </p:cNvPr>
          <p:cNvSpPr>
            <a:spLocks noChangeArrowheads="1"/>
          </p:cNvSpPr>
          <p:nvPr/>
        </p:nvSpPr>
        <p:spPr bwMode="auto">
          <a:xfrm>
            <a:off x="2078038" y="5143500"/>
            <a:ext cx="11239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600">
                <a:latin typeface="Book Antiqua" panose="02040602050305030304" pitchFamily="18" charset="0"/>
                <a:ea typeface="ＭＳ Ｐゴシック" panose="020B0600070205080204" pitchFamily="34" charset="-128"/>
              </a:rPr>
              <a:t> Rochild</a:t>
            </a:r>
            <a:r>
              <a:rPr lang="it-IT" altLang="en-US" sz="1600">
                <a:latin typeface="Arial" panose="020B0604020202020204" pitchFamily="34" charset="0"/>
                <a:ea typeface="ＭＳ Ｐゴシック" panose="020B0600070205080204" pitchFamily="34" charset="-128"/>
              </a:rPr>
              <a:t> </a:t>
            </a:r>
          </a:p>
        </p:txBody>
      </p:sp>
      <p:sp>
        <p:nvSpPr>
          <p:cNvPr id="126984" name="Rectangle 10">
            <a:extLst>
              <a:ext uri="{FF2B5EF4-FFF2-40B4-BE49-F238E27FC236}">
                <a16:creationId xmlns:a16="http://schemas.microsoft.com/office/drawing/2014/main" id="{90FA902D-37F3-0B49-8684-9FBD24DBF663}"/>
              </a:ext>
            </a:extLst>
          </p:cNvPr>
          <p:cNvSpPr>
            <a:spLocks noChangeArrowheads="1"/>
          </p:cNvSpPr>
          <p:nvPr/>
        </p:nvSpPr>
        <p:spPr bwMode="auto">
          <a:xfrm>
            <a:off x="2071688" y="6000750"/>
            <a:ext cx="1219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Char char="•"/>
            </a:pPr>
            <a:r>
              <a:rPr lang="it-IT" altLang="en-US" sz="1600">
                <a:latin typeface="Book Antiqua" panose="02040602050305030304" pitchFamily="18" charset="0"/>
                <a:ea typeface="ＭＳ Ｐゴシック" panose="020B0600070205080204" pitchFamily="34" charset="-128"/>
              </a:rPr>
              <a:t> Goldman</a:t>
            </a:r>
          </a:p>
          <a:p>
            <a:pPr algn="ctr"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Sachs:</a:t>
            </a:r>
            <a:r>
              <a:rPr lang="it-IT" altLang="en-US" sz="1600">
                <a:latin typeface="Arial" panose="020B0604020202020204" pitchFamily="34" charset="0"/>
                <a:ea typeface="ＭＳ Ｐゴシック" panose="020B0600070205080204" pitchFamily="34" charset="-128"/>
              </a:rPr>
              <a:t> </a:t>
            </a:r>
          </a:p>
        </p:txBody>
      </p:sp>
      <p:sp>
        <p:nvSpPr>
          <p:cNvPr id="126985" name="AutoShape 11">
            <a:extLst>
              <a:ext uri="{FF2B5EF4-FFF2-40B4-BE49-F238E27FC236}">
                <a16:creationId xmlns:a16="http://schemas.microsoft.com/office/drawing/2014/main" id="{FF3B4FB8-E681-CF41-A200-8A1088588E5C}"/>
              </a:ext>
            </a:extLst>
          </p:cNvPr>
          <p:cNvSpPr>
            <a:spLocks/>
          </p:cNvSpPr>
          <p:nvPr/>
        </p:nvSpPr>
        <p:spPr bwMode="auto">
          <a:xfrm>
            <a:off x="3071813" y="4714875"/>
            <a:ext cx="149225" cy="1273175"/>
          </a:xfrm>
          <a:prstGeom prst="leftBrace">
            <a:avLst>
              <a:gd name="adj1" fmla="val 41672"/>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6986" name="Rectangle 13">
            <a:extLst>
              <a:ext uri="{FF2B5EF4-FFF2-40B4-BE49-F238E27FC236}">
                <a16:creationId xmlns:a16="http://schemas.microsoft.com/office/drawing/2014/main" id="{0CA5B75C-3816-D743-8085-70AECF038C98}"/>
              </a:ext>
            </a:extLst>
          </p:cNvPr>
          <p:cNvSpPr>
            <a:spLocks noChangeArrowheads="1"/>
          </p:cNvSpPr>
          <p:nvPr/>
        </p:nvSpPr>
        <p:spPr bwMode="auto">
          <a:xfrm>
            <a:off x="3143250" y="4670425"/>
            <a:ext cx="60007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600">
                <a:latin typeface="Book Antiqua" panose="02040602050305030304" pitchFamily="18" charset="0"/>
                <a:ea typeface="ＭＳ Ｐゴシック" panose="020B0600070205080204" pitchFamily="34" charset="-128"/>
              </a:rPr>
              <a:t> Su undici casi studiati è l</a:t>
            </a:r>
            <a:r>
              <a:rPr lang="ja-JP" altLang="it-IT" sz="1600">
                <a:latin typeface="Book Antiqua" panose="02040602050305030304" pitchFamily="18" charset="0"/>
              </a:rPr>
              <a:t>’</a:t>
            </a:r>
            <a:r>
              <a:rPr lang="it-IT" altLang="ja-JP" sz="1600">
                <a:latin typeface="Book Antiqua" panose="02040602050305030304" pitchFamily="18" charset="0"/>
              </a:rPr>
              <a:t>unica impresa familiare che ha       </a:t>
            </a:r>
          </a:p>
          <a:p>
            <a:pPr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conservato proprietà e controllo</a:t>
            </a:r>
          </a:p>
          <a:p>
            <a:pPr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a:t>
            </a:r>
          </a:p>
        </p:txBody>
      </p:sp>
      <p:sp>
        <p:nvSpPr>
          <p:cNvPr id="126987" name="Rectangle 14">
            <a:extLst>
              <a:ext uri="{FF2B5EF4-FFF2-40B4-BE49-F238E27FC236}">
                <a16:creationId xmlns:a16="http://schemas.microsoft.com/office/drawing/2014/main" id="{89013166-091F-F249-AB93-38B914847A71}"/>
              </a:ext>
            </a:extLst>
          </p:cNvPr>
          <p:cNvSpPr>
            <a:spLocks noChangeArrowheads="1"/>
          </p:cNvSpPr>
          <p:nvPr/>
        </p:nvSpPr>
        <p:spPr bwMode="auto">
          <a:xfrm>
            <a:off x="3143250" y="5214938"/>
            <a:ext cx="600075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600">
                <a:latin typeface="Book Antiqua" panose="02040602050305030304" pitchFamily="18" charset="0"/>
                <a:ea typeface="ＭＳ Ｐゴシック" panose="020B0600070205080204" pitchFamily="34" charset="-128"/>
              </a:rPr>
              <a:t>  Non si è aperto al capitale di terzi, ma da più grande istituto   </a:t>
            </a:r>
          </a:p>
          <a:p>
            <a:pPr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finanziario  del mondo è ora una federazione di piccole  </a:t>
            </a:r>
          </a:p>
          <a:p>
            <a:pPr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società che offrono prodotti di nicchia.</a:t>
            </a:r>
          </a:p>
          <a:p>
            <a:pPr eaLnBrk="1" hangingPunct="1">
              <a:spcBef>
                <a:spcPct val="0"/>
              </a:spcBef>
              <a:buFontTx/>
              <a:buNone/>
            </a:pPr>
            <a:endParaRPr lang="it-IT" altLang="en-US" sz="1600">
              <a:latin typeface="Book Antiqua" panose="02040602050305030304" pitchFamily="18" charset="0"/>
              <a:ea typeface="ＭＳ Ｐゴシック" panose="020B0600070205080204" pitchFamily="34" charset="-128"/>
            </a:endParaRPr>
          </a:p>
          <a:p>
            <a:pPr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a:t>
            </a:r>
          </a:p>
        </p:txBody>
      </p:sp>
      <p:sp>
        <p:nvSpPr>
          <p:cNvPr id="126988" name="Rectangle 15">
            <a:extLst>
              <a:ext uri="{FF2B5EF4-FFF2-40B4-BE49-F238E27FC236}">
                <a16:creationId xmlns:a16="http://schemas.microsoft.com/office/drawing/2014/main" id="{81EBD490-3E60-B649-9ABE-9260883316D2}"/>
              </a:ext>
            </a:extLst>
          </p:cNvPr>
          <p:cNvSpPr>
            <a:spLocks noChangeArrowheads="1"/>
          </p:cNvSpPr>
          <p:nvPr/>
        </p:nvSpPr>
        <p:spPr bwMode="auto">
          <a:xfrm>
            <a:off x="3143250" y="6273800"/>
            <a:ext cx="60007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Char char="•"/>
            </a:pPr>
            <a:r>
              <a:rPr lang="it-IT" altLang="en-US" sz="1600">
                <a:latin typeface="Book Antiqua" panose="02040602050305030304" pitchFamily="18" charset="0"/>
                <a:ea typeface="ＭＳ Ｐゴシック" panose="020B0600070205080204" pitchFamily="34" charset="-128"/>
              </a:rPr>
              <a:t> Si è aperto al capitale di terzi ed oggi è un gigante di livello  </a:t>
            </a:r>
          </a:p>
          <a:p>
            <a:pPr eaLnBrk="1" hangingPunct="1">
              <a:spcBef>
                <a:spcPct val="0"/>
              </a:spcBef>
              <a:buFontTx/>
              <a:buNone/>
            </a:pPr>
            <a:r>
              <a:rPr lang="it-IT" altLang="en-US" sz="1600">
                <a:latin typeface="Book Antiqua" panose="02040602050305030304" pitchFamily="18" charset="0"/>
                <a:ea typeface="ＭＳ Ｐゴシック" panose="020B0600070205080204" pitchFamily="34" charset="-128"/>
              </a:rPr>
              <a:t>    mondiale</a:t>
            </a:r>
          </a:p>
        </p:txBody>
      </p:sp>
      <p:sp>
        <p:nvSpPr>
          <p:cNvPr id="126989" name="Rectangle 18">
            <a:extLst>
              <a:ext uri="{FF2B5EF4-FFF2-40B4-BE49-F238E27FC236}">
                <a16:creationId xmlns:a16="http://schemas.microsoft.com/office/drawing/2014/main" id="{5BB9C15E-FC83-C54D-9F23-3BB5E5876C86}"/>
              </a:ext>
            </a:extLst>
          </p:cNvPr>
          <p:cNvSpPr>
            <a:spLocks noChangeArrowheads="1"/>
          </p:cNvSpPr>
          <p:nvPr/>
        </p:nvSpPr>
        <p:spPr bwMode="auto">
          <a:xfrm>
            <a:off x="6715125" y="876300"/>
            <a:ext cx="2786063" cy="357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1000">
              <a:latin typeface="Times New Roman" panose="02020603050405020304" pitchFamily="18" charset="0"/>
              <a:ea typeface="ＭＳ Ｐゴシック" panose="020B0600070205080204" pitchFamily="34" charset="-128"/>
            </a:endParaRPr>
          </a:p>
          <a:p>
            <a:pPr algn="ctr" eaLnBrk="1" hangingPunct="1">
              <a:spcBef>
                <a:spcPct val="0"/>
              </a:spcBef>
              <a:buFontTx/>
              <a:buNone/>
            </a:pPr>
            <a:r>
              <a:rPr lang="it-IT" altLang="en-US" sz="1600" b="1">
                <a:latin typeface="Times New Roman" panose="02020603050405020304" pitchFamily="18" charset="0"/>
                <a:ea typeface="ＭＳ Ｐゴシック" panose="020B0600070205080204" pitchFamily="34" charset="-128"/>
              </a:rPr>
              <a:t>*EFFETTO</a:t>
            </a:r>
          </a:p>
          <a:p>
            <a:pPr algn="ctr" eaLnBrk="1" hangingPunct="1">
              <a:spcBef>
                <a:spcPct val="0"/>
              </a:spcBef>
              <a:buFontTx/>
              <a:buNone/>
            </a:pPr>
            <a:endParaRPr lang="it-IT" altLang="en-US" sz="1000" b="1">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1600">
              <a:latin typeface="Times New Roman" panose="02020603050405020304" pitchFamily="18" charset="0"/>
              <a:ea typeface="ＭＳ Ｐゴシック" panose="020B0600070205080204" pitchFamily="34" charset="-128"/>
            </a:endParaRPr>
          </a:p>
          <a:p>
            <a:pPr algn="ctr" eaLnBrk="1" hangingPunct="1">
              <a:spcBef>
                <a:spcPct val="0"/>
              </a:spcBef>
              <a:buFontTx/>
              <a:buNone/>
            </a:pPr>
            <a:r>
              <a:rPr lang="it-IT" altLang="en-US" sz="1600">
                <a:latin typeface="Times New Roman" panose="02020603050405020304" pitchFamily="18" charset="0"/>
                <a:ea typeface="ＭＳ Ｐゴシック" panose="020B0600070205080204" pitchFamily="34" charset="-128"/>
              </a:rPr>
              <a:t>Separazione tra proprietà (relativa) </a:t>
            </a:r>
          </a:p>
          <a:p>
            <a:pPr algn="ctr" eaLnBrk="1" hangingPunct="1">
              <a:spcBef>
                <a:spcPct val="0"/>
              </a:spcBef>
              <a:buFontTx/>
              <a:buNone/>
            </a:pPr>
            <a:r>
              <a:rPr lang="it-IT" altLang="en-US" sz="1600">
                <a:latin typeface="Times New Roman" panose="02020603050405020304" pitchFamily="18" charset="0"/>
                <a:ea typeface="ＭＳ Ｐゴシック" panose="020B0600070205080204" pitchFamily="34" charset="-128"/>
              </a:rPr>
              <a:t>e controllo dell</a:t>
            </a:r>
            <a:r>
              <a:rPr lang="ja-JP" altLang="it-IT" sz="1600">
                <a:latin typeface="Times New Roman" panose="02020603050405020304" pitchFamily="18" charset="0"/>
              </a:rPr>
              <a:t>’</a:t>
            </a:r>
            <a:r>
              <a:rPr lang="it-IT" altLang="ja-JP" sz="1600">
                <a:latin typeface="Times New Roman" panose="02020603050405020304" pitchFamily="18" charset="0"/>
              </a:rPr>
              <a:t>impresa </a:t>
            </a:r>
          </a:p>
          <a:p>
            <a:pPr algn="ctr" eaLnBrk="1" hangingPunct="1">
              <a:spcBef>
                <a:spcPct val="0"/>
              </a:spcBef>
              <a:buFontTx/>
              <a:buNone/>
            </a:pPr>
            <a:r>
              <a:rPr lang="it-IT" altLang="en-US" sz="1600">
                <a:latin typeface="Times New Roman" panose="02020603050405020304" pitchFamily="18" charset="0"/>
                <a:ea typeface="ＭＳ Ｐゴシック" panose="020B0600070205080204" pitchFamily="34" charset="-128"/>
              </a:rPr>
              <a:t>(che passa ai manager)</a:t>
            </a:r>
            <a:endParaRPr lang="it-IT" altLang="en-US" sz="1800">
              <a:latin typeface="Arial" panose="020B0604020202020204" pitchFamily="34" charset="0"/>
              <a:ea typeface="ＭＳ Ｐゴシック" panose="020B0600070205080204" pitchFamily="34" charset="-128"/>
            </a:endParaRPr>
          </a:p>
        </p:txBody>
      </p:sp>
      <p:cxnSp>
        <p:nvCxnSpPr>
          <p:cNvPr id="27" name="Connettore 2 26">
            <a:extLst>
              <a:ext uri="{FF2B5EF4-FFF2-40B4-BE49-F238E27FC236}">
                <a16:creationId xmlns:a16="http://schemas.microsoft.com/office/drawing/2014/main" id="{3A0AE45A-11E7-5C48-9B8E-D9050549462D}"/>
              </a:ext>
            </a:extLst>
          </p:cNvPr>
          <p:cNvCxnSpPr/>
          <p:nvPr/>
        </p:nvCxnSpPr>
        <p:spPr>
          <a:xfrm rot="10800000">
            <a:off x="6357938" y="4214813"/>
            <a:ext cx="428625"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1" name="Connettore 1 30">
            <a:extLst>
              <a:ext uri="{FF2B5EF4-FFF2-40B4-BE49-F238E27FC236}">
                <a16:creationId xmlns:a16="http://schemas.microsoft.com/office/drawing/2014/main" id="{09F1391F-E7CB-E94A-A07D-869956EA47BF}"/>
              </a:ext>
            </a:extLst>
          </p:cNvPr>
          <p:cNvCxnSpPr/>
          <p:nvPr/>
        </p:nvCxnSpPr>
        <p:spPr>
          <a:xfrm rot="5400000">
            <a:off x="6107112" y="3535363"/>
            <a:ext cx="1357313"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Connettore 2 32">
            <a:extLst>
              <a:ext uri="{FF2B5EF4-FFF2-40B4-BE49-F238E27FC236}">
                <a16:creationId xmlns:a16="http://schemas.microsoft.com/office/drawing/2014/main" id="{8247A841-4F4B-BF48-9C70-C839A70B981C}"/>
              </a:ext>
            </a:extLst>
          </p:cNvPr>
          <p:cNvCxnSpPr/>
          <p:nvPr/>
        </p:nvCxnSpPr>
        <p:spPr>
          <a:xfrm>
            <a:off x="6786563" y="2857500"/>
            <a:ext cx="21431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0" name="Connettore 2 39">
            <a:extLst>
              <a:ext uri="{FF2B5EF4-FFF2-40B4-BE49-F238E27FC236}">
                <a16:creationId xmlns:a16="http://schemas.microsoft.com/office/drawing/2014/main" id="{3907F681-7176-E547-92A9-32C19227F211}"/>
              </a:ext>
            </a:extLst>
          </p:cNvPr>
          <p:cNvCxnSpPr/>
          <p:nvPr/>
        </p:nvCxnSpPr>
        <p:spPr>
          <a:xfrm rot="10800000">
            <a:off x="6357938" y="427038"/>
            <a:ext cx="428625"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Connettore 2 40">
            <a:extLst>
              <a:ext uri="{FF2B5EF4-FFF2-40B4-BE49-F238E27FC236}">
                <a16:creationId xmlns:a16="http://schemas.microsoft.com/office/drawing/2014/main" id="{D8E85CD1-F808-5349-99CA-F5E5033BAC0D}"/>
              </a:ext>
            </a:extLst>
          </p:cNvPr>
          <p:cNvCxnSpPr/>
          <p:nvPr/>
        </p:nvCxnSpPr>
        <p:spPr>
          <a:xfrm>
            <a:off x="6786563" y="2357438"/>
            <a:ext cx="214312"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Connettore 1 41">
            <a:extLst>
              <a:ext uri="{FF2B5EF4-FFF2-40B4-BE49-F238E27FC236}">
                <a16:creationId xmlns:a16="http://schemas.microsoft.com/office/drawing/2014/main" id="{DC229C9E-AE0B-1444-A145-F1E5CEF5F153}"/>
              </a:ext>
            </a:extLst>
          </p:cNvPr>
          <p:cNvCxnSpPr/>
          <p:nvPr/>
        </p:nvCxnSpPr>
        <p:spPr>
          <a:xfrm rot="5400000">
            <a:off x="5822950" y="1392238"/>
            <a:ext cx="1928813" cy="1587"/>
          </a:xfrm>
          <a:prstGeom prst="line">
            <a:avLst/>
          </a:prstGeom>
        </p:spPr>
        <p:style>
          <a:lnRef idx="1">
            <a:schemeClr val="accent1"/>
          </a:lnRef>
          <a:fillRef idx="0">
            <a:schemeClr val="accent1"/>
          </a:fillRef>
          <a:effectRef idx="0">
            <a:schemeClr val="accent1"/>
          </a:effectRef>
          <a:fontRef idx="minor">
            <a:schemeClr val="tx1"/>
          </a:fontRef>
        </p:style>
      </p:cxnSp>
      <p:sp>
        <p:nvSpPr>
          <p:cNvPr id="126996" name="Segnaposto numero diapositiva 20">
            <a:extLst>
              <a:ext uri="{FF2B5EF4-FFF2-40B4-BE49-F238E27FC236}">
                <a16:creationId xmlns:a16="http://schemas.microsoft.com/office/drawing/2014/main" id="{177EC58B-D0EE-474A-8025-824D95C3AB9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05671CCB-773A-1A44-9401-B9F1A0EAC7D6}" type="slidenum">
              <a:rPr lang="it-IT" altLang="en-US" sz="1200" smtClean="0">
                <a:solidFill>
                  <a:srgbClr val="898989"/>
                </a:solidFill>
                <a:ea typeface="ＭＳ Ｐゴシック" panose="020B0600070205080204" pitchFamily="34" charset="-128"/>
              </a:rPr>
              <a:pPr>
                <a:spcBef>
                  <a:spcPct val="0"/>
                </a:spcBef>
                <a:buFontTx/>
                <a:buNone/>
              </a:pPr>
              <a:t>98</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a:extLst>
              <a:ext uri="{FF2B5EF4-FFF2-40B4-BE49-F238E27FC236}">
                <a16:creationId xmlns:a16="http://schemas.microsoft.com/office/drawing/2014/main" id="{9ECBBB43-E047-FD42-9AE9-840894D955A5}"/>
              </a:ext>
            </a:extLst>
          </p:cNvPr>
          <p:cNvSpPr>
            <a:spLocks noChangeArrowheads="1"/>
          </p:cNvSpPr>
          <p:nvPr/>
        </p:nvSpPr>
        <p:spPr bwMode="auto">
          <a:xfrm>
            <a:off x="-539750" y="-163513"/>
            <a:ext cx="2325688" cy="237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it-IT" altLang="en-US" sz="20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20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2000">
              <a:latin typeface="Times New Roman" panose="02020603050405020304" pitchFamily="18" charset="0"/>
              <a:ea typeface="ＭＳ Ｐゴシック" panose="020B0600070205080204" pitchFamily="34" charset="-128"/>
            </a:endParaRPr>
          </a:p>
          <a:p>
            <a:pPr eaLnBrk="1" hangingPunct="1">
              <a:spcBef>
                <a:spcPct val="0"/>
              </a:spcBef>
              <a:buFontTx/>
              <a:buNone/>
            </a:pPr>
            <a:endParaRPr lang="it-IT" altLang="en-US" sz="2000">
              <a:latin typeface="Book Antiqua" panose="02040602050305030304" pitchFamily="18" charset="0"/>
              <a:ea typeface="ＭＳ Ｐゴシック" panose="020B0600070205080204" pitchFamily="34" charset="-128"/>
            </a:endParaRPr>
          </a:p>
          <a:p>
            <a:pPr algn="ctr" eaLnBrk="1" hangingPunct="1">
              <a:spcBef>
                <a:spcPct val="0"/>
              </a:spcBef>
              <a:buFontTx/>
              <a:buNone/>
            </a:pPr>
            <a:r>
              <a:rPr lang="it-IT" altLang="en-US" sz="2000">
                <a:latin typeface="Book Antiqua" panose="02040602050305030304" pitchFamily="18" charset="0"/>
                <a:ea typeface="ＭＳ Ｐゴシック" panose="020B0600070205080204" pitchFamily="34" charset="-128"/>
              </a:rPr>
              <a:t>Ricchezza </a:t>
            </a:r>
          </a:p>
          <a:p>
            <a:pPr algn="ctr" eaLnBrk="1" hangingPunct="1">
              <a:spcBef>
                <a:spcPct val="0"/>
              </a:spcBef>
              <a:buFontTx/>
              <a:buNone/>
            </a:pPr>
            <a:r>
              <a:rPr lang="it-IT" altLang="en-US" sz="2000">
                <a:latin typeface="Book Antiqua" panose="02040602050305030304" pitchFamily="18" charset="0"/>
                <a:ea typeface="ＭＳ Ｐゴシック" panose="020B0600070205080204" pitchFamily="34" charset="-128"/>
              </a:rPr>
              <a:t>e</a:t>
            </a:r>
          </a:p>
          <a:p>
            <a:pPr algn="ctr" eaLnBrk="1" hangingPunct="1">
              <a:spcBef>
                <a:spcPct val="0"/>
              </a:spcBef>
              <a:buFontTx/>
              <a:buNone/>
            </a:pPr>
            <a:r>
              <a:rPr lang="it-IT" altLang="en-US" sz="2000">
                <a:latin typeface="Book Antiqua" panose="02040602050305030304" pitchFamily="18" charset="0"/>
                <a:ea typeface="ＭＳ Ｐゴシック" panose="020B0600070205080204" pitchFamily="34" charset="-128"/>
              </a:rPr>
              <a:t>Felicità</a:t>
            </a:r>
          </a:p>
        </p:txBody>
      </p:sp>
      <p:sp>
        <p:nvSpPr>
          <p:cNvPr id="128003" name="AutoShape 3">
            <a:extLst>
              <a:ext uri="{FF2B5EF4-FFF2-40B4-BE49-F238E27FC236}">
                <a16:creationId xmlns:a16="http://schemas.microsoft.com/office/drawing/2014/main" id="{E935740B-4407-A940-975A-FF6D81655443}"/>
              </a:ext>
            </a:extLst>
          </p:cNvPr>
          <p:cNvSpPr>
            <a:spLocks/>
          </p:cNvSpPr>
          <p:nvPr/>
        </p:nvSpPr>
        <p:spPr bwMode="auto">
          <a:xfrm>
            <a:off x="1214438" y="0"/>
            <a:ext cx="357187" cy="3286125"/>
          </a:xfrm>
          <a:prstGeom prst="leftBrace">
            <a:avLst>
              <a:gd name="adj1" fmla="val 59417"/>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8004" name="Rectangle 4">
            <a:extLst>
              <a:ext uri="{FF2B5EF4-FFF2-40B4-BE49-F238E27FC236}">
                <a16:creationId xmlns:a16="http://schemas.microsoft.com/office/drawing/2014/main" id="{2CD07585-C513-DE47-A2D0-7F00D33698FD}"/>
              </a:ext>
            </a:extLst>
          </p:cNvPr>
          <p:cNvSpPr>
            <a:spLocks noChangeArrowheads="1"/>
          </p:cNvSpPr>
          <p:nvPr/>
        </p:nvSpPr>
        <p:spPr bwMode="auto">
          <a:xfrm>
            <a:off x="1428750" y="214313"/>
            <a:ext cx="9358313"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Tutte le famiglie felici si assomigliano.  Ogni famiglia infelice, è infelice a </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modo suo»</a:t>
            </a: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a:t>
            </a:r>
            <a:r>
              <a:rPr lang="it-IT" altLang="en-US" sz="1800" i="1">
                <a:latin typeface="Book Antiqua" panose="02040602050305030304" pitchFamily="18" charset="0"/>
                <a:ea typeface="ＭＳ Ｐゴシック" panose="020B0600070205080204" pitchFamily="34" charset="-128"/>
              </a:rPr>
              <a:t>L. Tolstoj</a:t>
            </a:r>
            <a:r>
              <a:rPr lang="it-IT" altLang="en-US" sz="1800">
                <a:latin typeface="Book Antiqua" panose="02040602050305030304" pitchFamily="18" charset="0"/>
                <a:ea typeface="ＭＳ Ｐゴシック" panose="020B0600070205080204" pitchFamily="34" charset="-128"/>
              </a:rPr>
              <a:t>, prefazione ad Anna Karenina)</a:t>
            </a:r>
          </a:p>
          <a:p>
            <a:pPr eaLnBrk="1" hangingPunct="1">
              <a:spcBef>
                <a:spcPct val="0"/>
              </a:spcBef>
              <a:buFontTx/>
              <a:buNone/>
            </a:pPr>
            <a:endParaRPr lang="it-IT" altLang="en-US" sz="1800">
              <a:latin typeface="Book Antiqua" panose="02040602050305030304" pitchFamily="18" charset="0"/>
              <a:ea typeface="ＭＳ Ｐゴシック" panose="020B0600070205080204" pitchFamily="34" charset="-128"/>
            </a:endParaRPr>
          </a:p>
          <a:p>
            <a:pPr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Oltre ad una certa quantità non c</a:t>
            </a:r>
            <a:r>
              <a:rPr lang="ja-JP" altLang="it-IT" sz="1800">
                <a:latin typeface="Book Antiqua" panose="02040602050305030304" pitchFamily="18" charset="0"/>
              </a:rPr>
              <a:t>’</a:t>
            </a:r>
            <a:r>
              <a:rPr lang="it-IT" altLang="ja-JP" sz="1800">
                <a:latin typeface="Book Antiqua" panose="02040602050305030304" pitchFamily="18" charset="0"/>
              </a:rPr>
              <a:t>è proporzionalità tra ricchezza e felicità.</a:t>
            </a:r>
          </a:p>
          <a:p>
            <a:pPr eaLnBrk="1" hangingPunct="1">
              <a:spcBef>
                <a:spcPct val="0"/>
              </a:spcBef>
              <a:buFontTx/>
              <a:buNone/>
            </a:pPr>
            <a:endParaRPr lang="it-IT" altLang="en-US" sz="1800">
              <a:latin typeface="Book Antiqua" panose="02040602050305030304" pitchFamily="18" charset="0"/>
              <a:ea typeface="ＭＳ Ｐゴシック" panose="020B0600070205080204" pitchFamily="34" charset="-128"/>
            </a:endParaRPr>
          </a:p>
          <a:p>
            <a:pPr eaLnBrk="1" hangingPunct="1">
              <a:lnSpc>
                <a:spcPct val="150000"/>
              </a:lnSpc>
              <a:spcBef>
                <a:spcPct val="0"/>
              </a:spcBef>
              <a:buFontTx/>
              <a:buNone/>
            </a:pPr>
            <a:r>
              <a:rPr lang="it-IT" altLang="en-US" sz="1800">
                <a:latin typeface="Book Antiqua" panose="02040602050305030304" pitchFamily="18" charset="0"/>
                <a:ea typeface="ＭＳ Ｐゴシック" panose="020B0600070205080204" pitchFamily="34" charset="-128"/>
              </a:rPr>
              <a:t>Molta ricchezza può portare a:</a:t>
            </a:r>
          </a:p>
          <a:p>
            <a:pPr lvl="1" eaLnBrk="1" hangingPunct="1">
              <a:lnSpc>
                <a:spcPct val="150000"/>
              </a:lnSpc>
              <a:spcBef>
                <a:spcPct val="0"/>
              </a:spcBef>
              <a:buFontTx/>
              <a:buChar char="-"/>
            </a:pPr>
            <a:r>
              <a:rPr lang="it-IT" altLang="en-US" sz="1800">
                <a:latin typeface="Book Antiqua" panose="02040602050305030304" pitchFamily="18" charset="0"/>
                <a:ea typeface="ＭＳ Ｐゴシック" panose="020B0600070205080204" pitchFamily="34" charset="-128"/>
              </a:rPr>
              <a:t>molta infelicità</a:t>
            </a:r>
          </a:p>
          <a:p>
            <a:pPr lvl="1" eaLnBrk="1" hangingPunct="1">
              <a:lnSpc>
                <a:spcPct val="150000"/>
              </a:lnSpc>
              <a:spcBef>
                <a:spcPct val="0"/>
              </a:spcBef>
              <a:buFontTx/>
              <a:buNone/>
            </a:pPr>
            <a:r>
              <a:rPr lang="it-IT" altLang="en-US" sz="1800">
                <a:latin typeface="Book Antiqua" panose="02040602050305030304" pitchFamily="18" charset="0"/>
                <a:ea typeface="ＭＳ Ｐゴシック" panose="020B0600070205080204" pitchFamily="34" charset="-128"/>
              </a:rPr>
              <a:t>- seminare discordia tra genitori e figli, tra mariti e mogli, tra fratelli</a:t>
            </a:r>
          </a:p>
          <a:p>
            <a:pPr eaLnBrk="1" hangingPunct="1">
              <a:spcBef>
                <a:spcPct val="0"/>
              </a:spcBef>
              <a:buFontTx/>
              <a:buNone/>
            </a:pPr>
            <a:endParaRPr lang="it-IT" altLang="en-US" sz="1600">
              <a:latin typeface="Arial" panose="020B0604020202020204" pitchFamily="34" charset="0"/>
              <a:ea typeface="ＭＳ Ｐゴシック" panose="020B0600070205080204" pitchFamily="34" charset="-128"/>
            </a:endParaRPr>
          </a:p>
        </p:txBody>
      </p:sp>
      <p:sp>
        <p:nvSpPr>
          <p:cNvPr id="128005" name="Rectangle 5">
            <a:extLst>
              <a:ext uri="{FF2B5EF4-FFF2-40B4-BE49-F238E27FC236}">
                <a16:creationId xmlns:a16="http://schemas.microsoft.com/office/drawing/2014/main" id="{6587ED9C-48AA-204C-AEA5-16AA158E9F97}"/>
              </a:ext>
            </a:extLst>
          </p:cNvPr>
          <p:cNvSpPr>
            <a:spLocks noChangeArrowheads="1"/>
          </p:cNvSpPr>
          <p:nvPr/>
        </p:nvSpPr>
        <p:spPr bwMode="auto">
          <a:xfrm>
            <a:off x="-285750" y="2786063"/>
            <a:ext cx="1754188" cy="359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endParaRPr lang="it-IT" altLang="en-US" sz="2000">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2000">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2000">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2000">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2000">
              <a:latin typeface="Times New Roman" panose="02020603050405020304" pitchFamily="18" charset="0"/>
              <a:ea typeface="ＭＳ Ｐゴシック" panose="020B0600070205080204" pitchFamily="34" charset="-128"/>
            </a:endParaRPr>
          </a:p>
          <a:p>
            <a:pPr algn="ctr" eaLnBrk="1" hangingPunct="1">
              <a:spcBef>
                <a:spcPct val="0"/>
              </a:spcBef>
              <a:buFontTx/>
              <a:buNone/>
            </a:pPr>
            <a:endParaRPr lang="it-IT" altLang="en-US" sz="2000">
              <a:latin typeface="Book Antiqua" panose="02040602050305030304" pitchFamily="18" charset="0"/>
              <a:ea typeface="ＭＳ Ｐゴシック" panose="020B0600070205080204" pitchFamily="34" charset="-128"/>
            </a:endParaRPr>
          </a:p>
          <a:p>
            <a:pPr algn="ctr" eaLnBrk="1" hangingPunct="1">
              <a:spcBef>
                <a:spcPct val="0"/>
              </a:spcBef>
              <a:buFontTx/>
              <a:buNone/>
            </a:pPr>
            <a:endParaRPr lang="it-IT" altLang="en-US" sz="2000">
              <a:latin typeface="Book Antiqua" panose="02040602050305030304" pitchFamily="18" charset="0"/>
              <a:ea typeface="ＭＳ Ｐゴシック" panose="020B0600070205080204" pitchFamily="34" charset="-128"/>
            </a:endParaRPr>
          </a:p>
          <a:p>
            <a:pPr algn="ctr" eaLnBrk="1" hangingPunct="1">
              <a:spcBef>
                <a:spcPct val="0"/>
              </a:spcBef>
              <a:buFontTx/>
              <a:buNone/>
            </a:pPr>
            <a:r>
              <a:rPr lang="it-IT" altLang="en-US" sz="2000">
                <a:latin typeface="Book Antiqua" panose="02040602050305030304" pitchFamily="18" charset="0"/>
                <a:ea typeface="ＭＳ Ｐゴシック" panose="020B0600070205080204" pitchFamily="34" charset="-128"/>
              </a:rPr>
              <a:t>Durabilità</a:t>
            </a:r>
          </a:p>
        </p:txBody>
      </p:sp>
      <p:sp>
        <p:nvSpPr>
          <p:cNvPr id="128006" name="AutoShape 6">
            <a:extLst>
              <a:ext uri="{FF2B5EF4-FFF2-40B4-BE49-F238E27FC236}">
                <a16:creationId xmlns:a16="http://schemas.microsoft.com/office/drawing/2014/main" id="{E4C0EC28-7612-3D46-AA22-A9B1B44B9C17}"/>
              </a:ext>
            </a:extLst>
          </p:cNvPr>
          <p:cNvSpPr>
            <a:spLocks/>
          </p:cNvSpPr>
          <p:nvPr/>
        </p:nvSpPr>
        <p:spPr bwMode="auto">
          <a:xfrm>
            <a:off x="1257300" y="3429000"/>
            <a:ext cx="314325" cy="3429000"/>
          </a:xfrm>
          <a:prstGeom prst="leftBrace">
            <a:avLst>
              <a:gd name="adj1" fmla="val 58131"/>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400">
              <a:latin typeface="Book Antiqua" panose="02040602050305030304" pitchFamily="18" charset="0"/>
              <a:ea typeface="ＭＳ Ｐゴシック" panose="020B0600070205080204" pitchFamily="34" charset="-128"/>
            </a:endParaRPr>
          </a:p>
        </p:txBody>
      </p:sp>
      <p:sp>
        <p:nvSpPr>
          <p:cNvPr id="128007" name="Rectangle 7">
            <a:extLst>
              <a:ext uri="{FF2B5EF4-FFF2-40B4-BE49-F238E27FC236}">
                <a16:creationId xmlns:a16="http://schemas.microsoft.com/office/drawing/2014/main" id="{FF22F135-9BD6-D241-9DED-FA78A0061588}"/>
              </a:ext>
            </a:extLst>
          </p:cNvPr>
          <p:cNvSpPr>
            <a:spLocks noChangeArrowheads="1"/>
          </p:cNvSpPr>
          <p:nvPr/>
        </p:nvSpPr>
        <p:spPr bwMode="auto">
          <a:xfrm>
            <a:off x="1000125" y="3929063"/>
            <a:ext cx="8072438" cy="335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1" algn="just" eaLnBrk="1" hangingPunct="1">
              <a:spcBef>
                <a:spcPct val="0"/>
              </a:spcBef>
              <a:spcAft>
                <a:spcPts val="1000"/>
              </a:spcAft>
              <a:buFont typeface="Symbol" pitchFamily="2" charset="2"/>
              <a:buChar char="·"/>
            </a:pPr>
            <a:r>
              <a:rPr lang="it-IT" altLang="en-US" sz="1800">
                <a:latin typeface="Book Antiqua" panose="02040602050305030304" pitchFamily="18" charset="0"/>
                <a:ea typeface="ＭＳ Ｐゴシック" panose="020B0600070205080204" pitchFamily="34" charset="-128"/>
              </a:rPr>
              <a:t>  Se rispondono correttamente alle seguenti domande:</a:t>
            </a:r>
          </a:p>
          <a:p>
            <a:pPr lvl="1" algn="just" eaLnBrk="1" hangingPunct="1">
              <a:spcBef>
                <a:spcPct val="0"/>
              </a:spcBef>
              <a:spcAft>
                <a:spcPts val="1000"/>
              </a:spcAft>
              <a:buFont typeface="Symbol" pitchFamily="2" charset="2"/>
              <a:buChar char="·"/>
            </a:pPr>
            <a:r>
              <a:rPr lang="it-IT" altLang="en-US" sz="1800">
                <a:latin typeface="Book Antiqua" panose="02040602050305030304" pitchFamily="18" charset="0"/>
                <a:ea typeface="ＭＳ Ｐゴシック" panose="020B0600070205080204" pitchFamily="34" charset="-128"/>
              </a:rPr>
              <a:t>  Quali membri della famiglia coinvolgere nell</a:t>
            </a:r>
            <a:r>
              <a:rPr lang="ja-JP" altLang="it-IT" sz="1800">
                <a:latin typeface="Book Antiqua" panose="02040602050305030304" pitchFamily="18" charset="0"/>
              </a:rPr>
              <a:t>’</a:t>
            </a:r>
            <a:r>
              <a:rPr lang="it-IT" altLang="ja-JP" sz="1800">
                <a:latin typeface="Book Antiqua" panose="02040602050305030304" pitchFamily="18" charset="0"/>
              </a:rPr>
              <a:t>azienda e quali no</a:t>
            </a:r>
          </a:p>
          <a:p>
            <a:pPr lvl="1" algn="just" eaLnBrk="1" hangingPunct="1">
              <a:spcBef>
                <a:spcPct val="0"/>
              </a:spcBef>
              <a:buFont typeface="Symbol" pitchFamily="2" charset="2"/>
              <a:buChar char="·"/>
            </a:pPr>
            <a:r>
              <a:rPr lang="it-IT" altLang="en-US" sz="1800">
                <a:latin typeface="Book Antiqua" panose="02040602050305030304" pitchFamily="18" charset="0"/>
                <a:ea typeface="ＭＳ Ｐゴシック" panose="020B0600070205080204" pitchFamily="34" charset="-128"/>
              </a:rPr>
              <a:t>  I figli vanno educati negli affari o possono seguire le loro </a:t>
            </a:r>
          </a:p>
          <a:p>
            <a:pPr lvl="1" algn="just" eaLnBrk="1" hangingPunct="1">
              <a:spcBef>
                <a:spcPct val="0"/>
              </a:spcBef>
              <a:spcAft>
                <a:spcPts val="1200"/>
              </a:spcAft>
              <a:buFontTx/>
              <a:buNone/>
            </a:pPr>
            <a:r>
              <a:rPr lang="it-IT" altLang="en-US" sz="1800">
                <a:latin typeface="Book Antiqua" panose="02040602050305030304" pitchFamily="18" charset="0"/>
                <a:ea typeface="ＭＳ Ｐゴシック" panose="020B0600070205080204" pitchFamily="34" charset="-128"/>
              </a:rPr>
              <a:t>   inclinazioni (o mode)</a:t>
            </a:r>
          </a:p>
          <a:p>
            <a:pPr lvl="1" algn="just" eaLnBrk="1" hangingPunct="1">
              <a:spcBef>
                <a:spcPct val="0"/>
              </a:spcBef>
              <a:buFont typeface="Symbol" pitchFamily="2" charset="2"/>
              <a:buChar char="·"/>
            </a:pPr>
            <a:r>
              <a:rPr lang="it-IT" altLang="en-US" sz="1800">
                <a:latin typeface="Book Antiqua" panose="02040602050305030304" pitchFamily="18" charset="0"/>
                <a:ea typeface="ＭＳ Ｐゴシック" panose="020B0600070205080204" pitchFamily="34" charset="-128"/>
              </a:rPr>
              <a:t>  La ricchezza accumulata deve passare a un solo erede (monarchia </a:t>
            </a:r>
          </a:p>
          <a:p>
            <a:pPr lvl="1" algn="just" eaLnBrk="1" hangingPunct="1">
              <a:spcBef>
                <a:spcPct val="0"/>
              </a:spcBef>
              <a:spcAft>
                <a:spcPts val="1200"/>
              </a:spcAft>
              <a:buFontTx/>
              <a:buNone/>
            </a:pPr>
            <a:r>
              <a:rPr lang="it-IT" altLang="en-US" sz="1800">
                <a:latin typeface="Book Antiqua" panose="02040602050305030304" pitchFamily="18" charset="0"/>
                <a:ea typeface="ＭＳ Ｐゴシック" panose="020B0600070205080204" pitchFamily="34" charset="-128"/>
              </a:rPr>
              <a:t>   inglese) o va divisa tra tutti gli eredi (legge francese)</a:t>
            </a:r>
          </a:p>
          <a:p>
            <a:pPr lvl="1" algn="just" eaLnBrk="1" hangingPunct="1">
              <a:spcBef>
                <a:spcPct val="0"/>
              </a:spcBef>
              <a:buFont typeface="Symbol" pitchFamily="2" charset="2"/>
              <a:buChar char="·"/>
            </a:pPr>
            <a:r>
              <a:rPr lang="it-IT" altLang="en-US" sz="1800">
                <a:latin typeface="Book Antiqua" panose="02040602050305030304" pitchFamily="18" charset="0"/>
                <a:ea typeface="ＭＳ Ｐゴシック" panose="020B0600070205080204" pitchFamily="34" charset="-128"/>
              </a:rPr>
              <a:t>  I figli possono sposare chi vogliono o vanno indirizzati verso i  </a:t>
            </a:r>
          </a:p>
          <a:p>
            <a:pPr lvl="1" algn="just" eaLnBrk="1" hangingPunct="1">
              <a:spcBef>
                <a:spcPct val="0"/>
              </a:spcBef>
              <a:buFontTx/>
              <a:buNone/>
            </a:pPr>
            <a:r>
              <a:rPr lang="it-IT" altLang="en-US" sz="1800">
                <a:latin typeface="Book Antiqua" panose="02040602050305030304" pitchFamily="18" charset="0"/>
                <a:ea typeface="ＭＳ Ｐゴシック" panose="020B0600070205080204" pitchFamily="34" charset="-128"/>
              </a:rPr>
              <a:t>   coniuge appropriato</a:t>
            </a:r>
          </a:p>
        </p:txBody>
      </p:sp>
      <p:sp>
        <p:nvSpPr>
          <p:cNvPr id="128008" name="Segnaposto numero diapositiva 8">
            <a:extLst>
              <a:ext uri="{FF2B5EF4-FFF2-40B4-BE49-F238E27FC236}">
                <a16:creationId xmlns:a16="http://schemas.microsoft.com/office/drawing/2014/main" id="{38D6B022-08D7-8046-AA0E-127C9BB2893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011864B-9A5D-934F-9DB0-F88253CDB22F}" type="slidenum">
              <a:rPr lang="it-IT" altLang="en-US" sz="1200" smtClean="0">
                <a:solidFill>
                  <a:srgbClr val="898989"/>
                </a:solidFill>
                <a:ea typeface="ＭＳ Ｐゴシック" panose="020B0600070205080204" pitchFamily="34" charset="-128"/>
              </a:rPr>
              <a:pPr>
                <a:spcBef>
                  <a:spcPct val="0"/>
                </a:spcBef>
                <a:buFontTx/>
                <a:buNone/>
              </a:pPr>
              <a:t>99</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itolo 8">
            <a:extLst>
              <a:ext uri="{FF2B5EF4-FFF2-40B4-BE49-F238E27FC236}">
                <a16:creationId xmlns:a16="http://schemas.microsoft.com/office/drawing/2014/main" id="{40689A87-CB84-CB41-9847-81C784122DCF}"/>
              </a:ext>
            </a:extLst>
          </p:cNvPr>
          <p:cNvSpPr>
            <a:spLocks noGrp="1"/>
          </p:cNvSpPr>
          <p:nvPr>
            <p:ph type="title"/>
          </p:nvPr>
        </p:nvSpPr>
        <p:spPr>
          <a:xfrm>
            <a:off x="0" y="428625"/>
            <a:ext cx="9144000" cy="1000125"/>
          </a:xfrm>
        </p:spPr>
        <p:txBody>
          <a:bodyPr/>
          <a:lstStyle/>
          <a:p>
            <a:r>
              <a:rPr lang="it-IT" altLang="en-US" sz="2800" b="1">
                <a:latin typeface="Century Schoolbook" panose="02040604050505020304" pitchFamily="18" charset="0"/>
                <a:cs typeface="Times New Roman" panose="02020603050405020304" pitchFamily="18" charset="0"/>
              </a:rPr>
              <a:t>Dinastie dell</a:t>
            </a:r>
            <a:r>
              <a:rPr lang="ja-JP" altLang="it-IT" sz="2800" b="1">
                <a:latin typeface="Century Schoolbook" panose="02040604050505020304" pitchFamily="18" charset="0"/>
                <a:cs typeface="Times New Roman" panose="02020603050405020304" pitchFamily="18" charset="0"/>
              </a:rPr>
              <a:t>’</a:t>
            </a:r>
            <a:r>
              <a:rPr lang="it-IT" altLang="ja-JP" sz="2800" b="1">
                <a:latin typeface="Century Schoolbook" panose="02040604050505020304" pitchFamily="18" charset="0"/>
                <a:cs typeface="Times New Roman" panose="02020603050405020304" pitchFamily="18" charset="0"/>
              </a:rPr>
              <a:t>infelicità</a:t>
            </a:r>
            <a:br>
              <a:rPr lang="it-IT" altLang="ja-JP" b="1">
                <a:latin typeface="Century Schoolbook" panose="02040604050505020304" pitchFamily="18" charset="0"/>
                <a:cs typeface="Times New Roman" panose="02020603050405020304" pitchFamily="18" charset="0"/>
              </a:rPr>
            </a:br>
            <a:r>
              <a:rPr lang="it-IT" altLang="ja-JP" sz="1500">
                <a:latin typeface="Century Schoolbook" panose="02040604050505020304" pitchFamily="18" charset="0"/>
                <a:cs typeface="Times New Roman" panose="02020603050405020304" pitchFamily="18" charset="0"/>
              </a:rPr>
              <a:t>Lo storico americano David Landes ha studiato le vicende di undici celebri famiglie imprenditoriali, da Ford a Pegeout e Agnelli. Una sola, i Rothschild, ha conservato proprietà</a:t>
            </a:r>
            <a:endParaRPr lang="it-IT" altLang="en-US" sz="1500" b="1">
              <a:latin typeface="Century Schoolbook" panose="02040604050505020304" pitchFamily="18" charset="0"/>
              <a:cs typeface="Times New Roman" panose="02020603050405020304" pitchFamily="18" charset="0"/>
            </a:endParaRPr>
          </a:p>
        </p:txBody>
      </p:sp>
      <p:pic>
        <p:nvPicPr>
          <p:cNvPr id="129027" name="Segnaposto contenuto 10" descr="1896_Ford_Quadricycle_W-Henry_Ford_Clara_Ford_and_Henry_FordJR.jpg">
            <a:extLst>
              <a:ext uri="{FF2B5EF4-FFF2-40B4-BE49-F238E27FC236}">
                <a16:creationId xmlns:a16="http://schemas.microsoft.com/office/drawing/2014/main" id="{F0E77E66-605D-9B47-839C-AF99F8D6C9D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428875" y="1571625"/>
            <a:ext cx="3810000" cy="2886075"/>
          </a:xfrm>
        </p:spPr>
      </p:pic>
      <p:graphicFrame>
        <p:nvGraphicFramePr>
          <p:cNvPr id="12" name="Tabella 11">
            <a:extLst>
              <a:ext uri="{FF2B5EF4-FFF2-40B4-BE49-F238E27FC236}">
                <a16:creationId xmlns:a16="http://schemas.microsoft.com/office/drawing/2014/main" id="{DD785478-4E86-2144-9674-A2CD126B0082}"/>
              </a:ext>
            </a:extLst>
          </p:cNvPr>
          <p:cNvGraphicFramePr>
            <a:graphicFrameLocks noGrp="1"/>
          </p:cNvGraphicFramePr>
          <p:nvPr/>
        </p:nvGraphicFramePr>
        <p:xfrm>
          <a:off x="214313" y="1500188"/>
          <a:ext cx="8715375" cy="5212024"/>
        </p:xfrm>
        <a:graphic>
          <a:graphicData uri="http://schemas.openxmlformats.org/drawingml/2006/table">
            <a:tbl>
              <a:tblPr/>
              <a:tblGrid>
                <a:gridCol w="2214562">
                  <a:extLst>
                    <a:ext uri="{9D8B030D-6E8A-4147-A177-3AD203B41FA5}">
                      <a16:colId xmlns:a16="http://schemas.microsoft.com/office/drawing/2014/main" val="20000"/>
                    </a:ext>
                  </a:extLst>
                </a:gridCol>
                <a:gridCol w="4071938">
                  <a:extLst>
                    <a:ext uri="{9D8B030D-6E8A-4147-A177-3AD203B41FA5}">
                      <a16:colId xmlns:a16="http://schemas.microsoft.com/office/drawing/2014/main" val="20001"/>
                    </a:ext>
                  </a:extLst>
                </a:gridCol>
                <a:gridCol w="2428875">
                  <a:extLst>
                    <a:ext uri="{9D8B030D-6E8A-4147-A177-3AD203B41FA5}">
                      <a16:colId xmlns:a16="http://schemas.microsoft.com/office/drawing/2014/main" val="20002"/>
                    </a:ext>
                  </a:extLst>
                </a:gridCol>
              </a:tblGrid>
              <a:tr h="5211762">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500" b="0"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di </a:t>
                      </a:r>
                      <a:r>
                        <a:rPr kumimoji="0" lang="it-IT" sz="1500" b="1"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Niall Ferguson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a:t>
                      </a:r>
                      <a:r>
                        <a:rPr kumimoji="0" lang="it-IT" sz="1800" b="1"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T</a:t>
                      </a: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utte le famiglie felici si somigliano - scrive Tolstoj nell'incipit di </a:t>
                      </a:r>
                      <a:r>
                        <a:rPr kumimoji="0" lang="it-IT" sz="1200" b="0"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Anna Karenina</a:t>
                      </a: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 ogni famiglia infelice è infelice a suo modo». Il nuovo libro di David Landes parla di undici famiglie che si assomiglierebbero se i soldi dessero la felicità. Ma la relazione di quest'ultima con la ricchezza ha un'affascinante assenza di linearità. Una certa quantità di denaro allevia i tormenti del bisogno, non c'è dubbio, ma oltre questa soglia a ogni mille dollari in più non corrisponde un aumento proporzionale di felicità. Anzi. Molta ricchezza può portare a molta infelicità, seminare discordia tra genitori e figli, tra mariti e mogli, tra fratelli.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Ogni famiglia ricchissima, insomma, è infelice a modo suo. Come lo diventa? </a:t>
                      </a:r>
                    </a:p>
                  </a:txBody>
                  <a:tcPr marT="45692" marB="45692"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1"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1"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1"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1"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Alla guida. </a:t>
                      </a:r>
                      <a:r>
                        <a:rPr kumimoji="0" lang="it-IT" sz="1200" b="0"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Henry ford in una foto scattata nel 1964, sulla prima automobile da lui costruita nel 1896. Con lui la moglie e il figlio Henry Ford II</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E perché rimane raramente tale per più di due generazioni? Gli storici del ramo, osserva Landes, trascurano queste domande e studiano più volentieri l'ascesa e la caduta delle grosse società che delle imprese di famiglia. Cita un dato sorprendente: il 90% delle aziende americane e quasi altrettante di quelle europee sono a base familiare, e occupano rispettivamente la metà e i due terzi della forza lavoro. Non sempre sono piccole.  </a:t>
                      </a:r>
                      <a:endParaRPr kumimoji="0" lang="it-IT" sz="15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txBody>
                  <a:tcPr marT="45692" marB="45692"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Circa un terzo delle prime 500 imprese mondiali censite da «Fortune» sono controllate o gestite almeno in parte da una sola famiglia. E stando a "Business Week", negli ultimi tempi ottengono risultati migliori delle società con molti azionisti senza legami di parentela, e gestite da dirigenti stipendiati.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Le vicende delle famiglie ricche non sono quindi solo materia di gossip o di storia sociale. È chiaro che le loro aziende contano. [...] A Landes interessa in particolare ciò che le rende durevoli. Per capirlo, ha studiato undici casi: tre famiglie di banchieri (i Baring, i Rothschild e i Morgan); quattro dell'industria automobilistica (i </a:t>
                      </a: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hlinkClick r:id="rId3"/>
                        </a:rPr>
                        <a:t>Ford</a:t>
                      </a: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gli Agnelli, i Peugeot e i Toyoda); tre che partirono dall'estrazione mineraria (i Rockefeller, i Guggenheim e gli Schlumberger) e una (i Wendel) dalla metallurgia.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Emergono regole generali? Spiegare il successo iniziale è forse la parte più facile. (</a:t>
                      </a:r>
                      <a:r>
                        <a:rPr kumimoji="0" lang="it-IT" sz="1200" b="0"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segue</a:t>
                      </a: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a:t>
                      </a:r>
                    </a:p>
                  </a:txBody>
                  <a:tcPr marT="45692" marB="45692"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129033" name="Immagine 12" descr="t_logosole.gif">
            <a:extLst>
              <a:ext uri="{FF2B5EF4-FFF2-40B4-BE49-F238E27FC236}">
                <a16:creationId xmlns:a16="http://schemas.microsoft.com/office/drawing/2014/main" id="{0749B692-DF3F-1D4F-8E9A-24CCBDAD794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05500" y="0"/>
            <a:ext cx="3238500" cy="65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9034" name="CasellaDiTesto 13">
            <a:extLst>
              <a:ext uri="{FF2B5EF4-FFF2-40B4-BE49-F238E27FC236}">
                <a16:creationId xmlns:a16="http://schemas.microsoft.com/office/drawing/2014/main" id="{D7E9391E-FB11-9948-BB5A-24E50D48391F}"/>
              </a:ext>
            </a:extLst>
          </p:cNvPr>
          <p:cNvSpPr txBox="1">
            <a:spLocks noChangeArrowheads="1"/>
          </p:cNvSpPr>
          <p:nvPr/>
        </p:nvSpPr>
        <p:spPr bwMode="auto">
          <a:xfrm>
            <a:off x="0" y="214313"/>
            <a:ext cx="30718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400" i="1">
                <a:latin typeface="Times New Roman" panose="02020603050405020304" pitchFamily="18" charset="0"/>
                <a:ea typeface="ＭＳ Ｐゴシック" panose="020B0600070205080204" pitchFamily="34" charset="-128"/>
                <a:cs typeface="Times New Roman" panose="02020603050405020304" pitchFamily="18" charset="0"/>
              </a:rPr>
              <a:t>14 gennaio 2007 </a:t>
            </a:r>
          </a:p>
        </p:txBody>
      </p:sp>
      <p:sp>
        <p:nvSpPr>
          <p:cNvPr id="129035" name="Segnaposto numero diapositiva 6">
            <a:extLst>
              <a:ext uri="{FF2B5EF4-FFF2-40B4-BE49-F238E27FC236}">
                <a16:creationId xmlns:a16="http://schemas.microsoft.com/office/drawing/2014/main" id="{0992991F-1E13-E942-A8C0-FA6587B4EB4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D7A3DED-D8F1-8641-8E92-ECC5A927D83C}" type="slidenum">
              <a:rPr lang="it-IT" altLang="en-US" sz="1200" smtClean="0">
                <a:solidFill>
                  <a:srgbClr val="898989"/>
                </a:solidFill>
                <a:ea typeface="ＭＳ Ｐゴシック" panose="020B0600070205080204" pitchFamily="34" charset="-128"/>
              </a:rPr>
              <a:pPr>
                <a:spcBef>
                  <a:spcPct val="0"/>
                </a:spcBef>
                <a:buFontTx/>
                <a:buNone/>
              </a:pPr>
              <a:t>100</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843F1C3D-558F-3143-B1F0-00BF0ABE4A5A}"/>
              </a:ext>
            </a:extLst>
          </p:cNvPr>
          <p:cNvGraphicFramePr>
            <a:graphicFrameLocks noGrp="1"/>
          </p:cNvGraphicFramePr>
          <p:nvPr/>
        </p:nvGraphicFramePr>
        <p:xfrm>
          <a:off x="71438" y="142875"/>
          <a:ext cx="9072562" cy="6659792"/>
        </p:xfrm>
        <a:graphic>
          <a:graphicData uri="http://schemas.openxmlformats.org/drawingml/2006/table">
            <a:tbl>
              <a:tblPr/>
              <a:tblGrid>
                <a:gridCol w="3638422">
                  <a:extLst>
                    <a:ext uri="{9D8B030D-6E8A-4147-A177-3AD203B41FA5}">
                      <a16:colId xmlns:a16="http://schemas.microsoft.com/office/drawing/2014/main" val="20000"/>
                    </a:ext>
                  </a:extLst>
                </a:gridCol>
                <a:gridCol w="208274">
                  <a:extLst>
                    <a:ext uri="{9D8B030D-6E8A-4147-A177-3AD203B41FA5}">
                      <a16:colId xmlns:a16="http://schemas.microsoft.com/office/drawing/2014/main" val="20001"/>
                    </a:ext>
                  </a:extLst>
                </a:gridCol>
                <a:gridCol w="5225866">
                  <a:extLst>
                    <a:ext uri="{9D8B030D-6E8A-4147-A177-3AD203B41FA5}">
                      <a16:colId xmlns:a16="http://schemas.microsoft.com/office/drawing/2014/main" val="20002"/>
                    </a:ext>
                  </a:extLst>
                </a:gridCol>
              </a:tblGrid>
              <a:tr h="304749">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Di padre in figlio</a:t>
                      </a:r>
                    </a:p>
                  </a:txBody>
                  <a:tcPr marL="91437" marR="91437"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D99694"/>
                    </a:solidFill>
                  </a:tcPr>
                </a:tc>
                <a:tc rowSpan="2">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5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txBody>
                  <a:tcPr marL="91437" marR="91437" marT="45698" marB="45698"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rowSpan="2">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1"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a:t>
                      </a:r>
                      <a:r>
                        <a:rPr kumimoji="0" lang="it-IT" sz="1200" b="1"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continua</a:t>
                      </a:r>
                      <a:r>
                        <a:rPr kumimoji="0" lang="it-IT" sz="1200" b="1"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a:t>
                      </a: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Tutte queste famiglie sono state avviate alla ricchezza da un individuo che si trovava al posto giusto nel momento giusto e aveva l'idea e la competenza giusta. Nathan Rothschild intuì che dopo le guerre napoleoniche era giunto il tempo di emettere obbligazioni internazionali ed Henry Ford che l'automobile poteva essere prodotta in massa e diventare un bene essenziale invece che un lusso. Sakichi Toyoda capì che il Giappone poteva copiare e migliorare le fibre tessili e le auto occidentali e John D. Rockefeller che il petrolio avrebbe prima illuminato, poi scaldato e infine alimentato l'economia americana. E così via. Invariabilmente il tempismo, un'innovazione netta, una robusta etica del lavoro (senza dimenticare la spietatezza verso i concorrenti) sono gli ingredienti di base del successo imprenditoriale. La sfida sta nel perpetuarlo in famiglia una volta conclusa la vita lavorativa dell'individuo in questione. Una dinastia, nella definizione di Landes, è «una successione di almeno tre generazioni in un'impresa di famiglia ed è contrassegnata da una continuità di identità e di interessi». Le dinastie durano, scrive, se rispondono correttamente alle seguenti domande. Quali membri coinvolgere nell'azienda e quali no? Il principio dei Baring, come spiegò uno di loro, era «non può esserci posto per uno dei nostri membri, a meno che non dimostri il carattere e il cervello necessario». Per i Rothschild e i Peugeot il genero era escluso, i Toyoda facevano il contrario. I figli vanno educati agli affari o possono seguire le proprie inclinazioni (o le mode)? Edoardo Agnelli non era certo un Gianni ma, sottintende Landes, mandarlo a Princeton fu un errore. La ricchezza accumulata deve passare a un solo erede, con una regola analoga alla primogenitura della monarchia e dell'aristocrazia inglese, o va divisa equamente tra tutti gli eredi come vuole la legge francese? I Rockefeller scelsero la primogenitura. Fra i Peugeot gli eredi maschi dovevano riscattare la quota delle sorelle. Infine i figli [...] vanno indirizzati verso il coniuge appropriato? Nell'Ottocento i Rothschild propendevano per il matrimonio tra cugini mantenendo concentrato il patrimonio. Al contrario, i Wendel avevano un debole per il sangue blu per cui gli eredi preferivano «le tenute... gli sport, le collezioni d'arte, gli studi, le onorificenze e le amabili distrazioni» all'onesta fatica e all'accumulazione di capitale. Le costituzioni e i contratti famigliari importano perché, come illustrano gli esempi di Landes, alla dissoluzione delle dinastie lavorano senza tregua forze potenti. La prima è </a:t>
                      </a:r>
                      <a:r>
                        <a:rPr kumimoji="0" lang="it-IT" sz="1200" b="0" i="0" u="sng" strike="noStrike" cap="none" normalizeH="0" baseline="0">
                          <a:ln>
                            <a:noFill/>
                          </a:ln>
                          <a:solidFill>
                            <a:schemeClr val="tx1"/>
                          </a:solidFill>
                          <a:effectLst/>
                          <a:latin typeface="Book Antiqua" panose="02040602050305030304" pitchFamily="18" charset="0"/>
                          <a:ea typeface="MS PGothic" panose="020B0600070205080204" pitchFamily="34" charset="-128"/>
                          <a:cs typeface="Times New Roman" panose="02020603050405020304" pitchFamily="18" charset="0"/>
                        </a:rPr>
                        <a:t>«</a:t>
                      </a:r>
                      <a:r>
                        <a:rPr kumimoji="0" lang="it-IT" sz="12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la sindrome dei Buddenbrook» </a:t>
                      </a:r>
                      <a:r>
                        <a:rPr kumimoji="0" lang="it-IT" sz="12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dal romanzo di Thomas Mann, il cui sottotitolo è «Decadenza di una famiglia», che segue per quattro generazioni una dinastia di mercanti di Lubecca. (</a:t>
                      </a:r>
                      <a:r>
                        <a:rPr kumimoji="0" lang="it-IT" sz="1200" b="1"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segue)</a:t>
                      </a:r>
                    </a:p>
                  </a:txBody>
                  <a:tcPr marL="91437" marR="91437" marT="45698" marB="45698"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6354814">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4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Dai ghetti alla finanza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Il </a:t>
                      </a:r>
                      <a:r>
                        <a:rPr kumimoji="0" 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banchiere inglese Sir Francis Baring (1740-1810)  da piccolo soffrì di sordità, ma nonostante ciò riuscì a fondare la </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merchant house</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 Barings. I discendenti della famiglia ebbero titoli nobiliari , così da assicurarsi la protezione della Corona durante investimenti azzardati alla fine dell</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Ottocento. Il successo della dinastia Rothschild ebbe inizio con Mayer Amschel (1744.1812), nato nel ghetto di Francoforte. Egli riuscì a espandersi negli affari grazie ai figli che dopo la Restaurazione divennero baroni dell</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Impero asburgico, ma i Rothschild della terza generazione furono più conosciuti sulle nevi di Megéve che nei mercati finanziari di Londra.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L</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americano John Pierpont Morgan (1873-1913) lasciò la sua fortuna  al figlio, Jack,  che però non fu influente come il padre. Henry Ford (1863-1947) fu uno dei fondatori dell</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americana Ford Motor Company. In Italia, l</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iniziatore dell</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industria automobilistica fu Giovanni Agnelli (1866-1945); in Francia, Armaud Pegeout (1849-1915), il cui figlio Raymond morì prematuramente nel  1896. In Giappone si distinse la famiglia Toyoda. Kiichiro (1894-1952) fondò la Toyota motor Corporation, utilizzando le invenzioni del padre, il geniale Sakichi (1867-1930). John Davidson Rockfeller (1839-1937) fu il più ricco industriale americano. Suo figlio John Davidson Rockfeller jr assicurò alla dinastia numerosi rampolli, tra cui Nelson, vicepresidente di Meyer Guggenheim (1828-1905) ebbe sette figli, cinque si dedicarono al business famigliare. Solomon Robert fu il grande mecenate dell</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arte. Il gruppo Shlumberger Limited fu creato nel 1926 da Conrad e Marcel  Shlumberger, geofisici tedeschi. I Wendel sono una dinastia che vanta tre secoli di storia industriale. Le origini sono nobili: nel 1704, Jean-Martin, figlio cadetto di un ufficiale del duca di Lorena, diventò signore di Hayange. Nell</a:t>
                      </a:r>
                      <a:r>
                        <a:rPr kumimoji="0" lang="ja-JP" alt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a:t>
                      </a:r>
                      <a:r>
                        <a:rPr kumimoji="0" lang="it-IT" altLang="ja-JP"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omonimo castello, la famiglia sviluppò le sue attività siderurgiche fino ai giorni nostri.</a:t>
                      </a:r>
                    </a:p>
                    <a:p>
                      <a:pPr marL="0" marR="0" lvl="0" indent="0" algn="r" defTabSz="914400" rtl="0" eaLnBrk="1" fontAlgn="base" latinLnBrk="0" hangingPunct="1">
                        <a:lnSpc>
                          <a:spcPct val="100000"/>
                        </a:lnSpc>
                        <a:spcBef>
                          <a:spcPct val="0"/>
                        </a:spcBef>
                        <a:spcAft>
                          <a:spcPct val="0"/>
                        </a:spcAft>
                        <a:buClrTx/>
                        <a:buSzTx/>
                        <a:buFontTx/>
                        <a:buNone/>
                        <a:tabLst/>
                      </a:pPr>
                      <a:r>
                        <a:rPr kumimoji="0" lang="it-IT" sz="1100" b="1" i="1" u="none" strike="noStrike" cap="none" normalizeH="0" baseline="0">
                          <a:ln>
                            <a:noFill/>
                          </a:ln>
                          <a:solidFill>
                            <a:schemeClr val="tx1"/>
                          </a:solidFill>
                          <a:effectLst/>
                          <a:latin typeface="Calibri" panose="020F0502020204030204" pitchFamily="34" charset="0"/>
                          <a:ea typeface="MS PGothic" panose="020B0600070205080204" pitchFamily="34" charset="-128"/>
                          <a:cs typeface="Times New Roman" panose="02020603050405020304" pitchFamily="18" charset="0"/>
                        </a:rPr>
                        <a:t>Roberto Coaloa</a:t>
                      </a:r>
                    </a:p>
                  </a:txBody>
                  <a:tcPr marL="91437" marR="91437"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it-IT"/>
                    </a:p>
                  </a:txBody>
                  <a:tcPr/>
                </a:tc>
                <a:tc vMerge="1">
                  <a:txBody>
                    <a:bodyPr/>
                    <a:lstStyle/>
                    <a:p>
                      <a:endParaRPr lang="it-IT"/>
                    </a:p>
                  </a:txBody>
                  <a:tcPr/>
                </a:tc>
                <a:extLst>
                  <a:ext uri="{0D108BD9-81ED-4DB2-BD59-A6C34878D82A}">
                    <a16:rowId xmlns:a16="http://schemas.microsoft.com/office/drawing/2014/main" val="10001"/>
                  </a:ext>
                </a:extLst>
              </a:tr>
            </a:tbl>
          </a:graphicData>
        </a:graphic>
      </p:graphicFrame>
      <p:sp>
        <p:nvSpPr>
          <p:cNvPr id="130060" name="Segnaposto numero diapositiva 2">
            <a:extLst>
              <a:ext uri="{FF2B5EF4-FFF2-40B4-BE49-F238E27FC236}">
                <a16:creationId xmlns:a16="http://schemas.microsoft.com/office/drawing/2014/main" id="{4D05D412-ED02-C645-A7A5-2D8D805F4FB9}"/>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DF18171-C75C-CE46-AB3F-D699E72B9745}" type="slidenum">
              <a:rPr lang="it-IT" altLang="en-US" sz="1200" smtClean="0">
                <a:solidFill>
                  <a:srgbClr val="898989"/>
                </a:solidFill>
                <a:ea typeface="ＭＳ Ｐゴシック" panose="020B0600070205080204" pitchFamily="34" charset="-128"/>
              </a:rPr>
              <a:pPr>
                <a:spcBef>
                  <a:spcPct val="0"/>
                </a:spcBef>
                <a:buFontTx/>
                <a:buNone/>
              </a:pPr>
              <a:t>101</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BB0D34CB-4A79-134C-9DC2-7A561E52CC8D}"/>
              </a:ext>
            </a:extLst>
          </p:cNvPr>
          <p:cNvGraphicFramePr>
            <a:graphicFrameLocks noGrp="1"/>
          </p:cNvGraphicFramePr>
          <p:nvPr/>
        </p:nvGraphicFramePr>
        <p:xfrm>
          <a:off x="71438" y="71438"/>
          <a:ext cx="9072562" cy="6675437"/>
        </p:xfrm>
        <a:graphic>
          <a:graphicData uri="http://schemas.openxmlformats.org/drawingml/2006/table">
            <a:tbl>
              <a:tblPr/>
              <a:tblGrid>
                <a:gridCol w="4286250">
                  <a:extLst>
                    <a:ext uri="{9D8B030D-6E8A-4147-A177-3AD203B41FA5}">
                      <a16:colId xmlns:a16="http://schemas.microsoft.com/office/drawing/2014/main" val="20000"/>
                    </a:ext>
                  </a:extLst>
                </a:gridCol>
                <a:gridCol w="214312">
                  <a:extLst>
                    <a:ext uri="{9D8B030D-6E8A-4147-A177-3AD203B41FA5}">
                      <a16:colId xmlns:a16="http://schemas.microsoft.com/office/drawing/2014/main" val="20001"/>
                    </a:ext>
                  </a:extLst>
                </a:gridCol>
                <a:gridCol w="4572000">
                  <a:extLst>
                    <a:ext uri="{9D8B030D-6E8A-4147-A177-3AD203B41FA5}">
                      <a16:colId xmlns:a16="http://schemas.microsoft.com/office/drawing/2014/main" val="20002"/>
                    </a:ext>
                  </a:extLst>
                </a:gridCol>
              </a:tblGrid>
              <a:tr h="6675437">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1"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a:t>
                      </a:r>
                      <a:r>
                        <a:rPr kumimoji="0" lang="it-IT" sz="1100" b="1"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continua</a:t>
                      </a:r>
                      <a:r>
                        <a:rPr kumimoji="0" lang="it-IT" sz="1100" b="1"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a:t>
                      </a: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Il fondatore è intelligente e duro, suo figlio è competente, il nipote è viziato e il pronipote degenerato. Si tratta di un caso estremo, più frequente è quello che in statistica si </a:t>
                      </a:r>
                      <a:r>
                        <a:rPr kumimoji="0" lang="it-IT" sz="11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chiama </a:t>
                      </a:r>
                      <a:r>
                        <a:rPr kumimoji="0" lang="it-IT" sz="1100" b="0" i="1"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mean reversion</a:t>
                      </a:r>
                      <a:r>
                        <a:rPr kumimoji="0" lang="it-IT" sz="11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a:t>
                      </a: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uno slittamento verso i valori medi. Le fortune sono create da individui eccezionali, i cui figli raramente lo sono altrettanto. «Il nostro compito è di figliare saggiamente», diceva un Hambro citato da Landes. Ma spesso la lotteria genetica vanifica i calcoli riproduttivi e la Hambros Bank appartiene oggi alla Société Générale.</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La probabilità di avere un degno erede aumenta quando se ne produce più di uno. </a:t>
                      </a: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Mayer Amschel Rothschild ebbe dieci figli. Dei maschi, due - Nathan e James - erano eccezionalmente brillanti. Se però la strategia dei molti discendenti viene reiterata, la dinastia diventa presto un clan di dimensioni ingestibili. Mettiamo che ciascuno dei vostri cinque figli ne abbia cinque e ciascuno di questi altri cinque, il giorno in cui i vostri bis-bis-bisnipoti si riuniranno per festeggiare i vostri cent'anni, saranno in 625, un po' tanti per un consiglio d'amministrazione. Deve essere successo alla famiglia Wendel che nel 1977 contava 350 titolari di quote aziendali.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In pratica, la transizione demografica del Novecento ha limitato il numero dei consanguinei (in Gran Bretagna attorno al 1870, il 18% delle donne partoriva dieci o più neonati vivi, e oltre il 50% sei o più. La fertilità è poi calata in modo spettacolare: negli anni Cinquanta la media europea era di 2,7 figli per ogni donna e oggi è di 1,4 appena). </a:t>
                      </a:r>
                      <a:r>
                        <a:rPr kumimoji="0" lang="it-IT" sz="11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Il guaio è che facendo due figli soltanto, le mogli dei milionari hanno significativamente ridotto la probabilità di un erede dotato di talento finanziario</a:t>
                      </a: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O semplicemente di un erede, vista la nota riluttanza dei milionari maschi ad affidare l'azienda a figlie, anche intelligentissime (si usa dire dei Guggenheim che «si sono estinti per via femminile», dalle miniere ai musei nell'arco di tre generazioni).</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La soluzione spesso adottata consiste nel prendere più di una moglie, ma presenta anch'essa alcuni svantaggi. I divorzi di rado accrescono il patrimonio famigliare e tra chi offre consulenze legali agli straricchi le seconde mogli godono di pessima fama. Infine c'è quello che potremmo chiamare "fattore di rimbambimento". Con l'allungarsi della vita media, gli uomini di successo hanno più tempo per rovinarsi in vecchiaia e John D. Rockefeller quasi ci riuscì. Visse abbastanza da perdere a novant'anni 18 milioni di dollari nel Grande Crollo del 1929.Per durare quindi, le fortune vanno in qualche misura separate dalla famiglia d'origine. A ben guardare, è successo in tutti casi raccontati da Landes meno uno. </a:t>
                      </a:r>
                      <a:endParaRPr kumimoji="0" lang="it-IT" sz="1100" b="0"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txBody>
                  <a:tcPr marT="45722" marB="45722"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en-US" sz="1100" b="0"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txBody>
                  <a:tcPr marT="45722" marB="45722" horzOverflow="overflow">
                    <a:lnL>
                      <a:noFill/>
                    </a:lnL>
                    <a:lnR>
                      <a:noFill/>
                    </a:lnR>
                    <a:lnT>
                      <a:noFill/>
                    </a:lnT>
                    <a:lnB>
                      <a:noFill/>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MS PGothic" panose="020B0600070205080204" pitchFamily="34" charset="-128"/>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MS PGothic" panose="020B0600070205080204" pitchFamily="34" charset="-128"/>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MS PGothic" panose="020B0600070205080204" pitchFamily="34" charset="-128"/>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MS PGothic" panose="020B0600070205080204" pitchFamily="34" charset="-128"/>
                        </a:defRPr>
                      </a:lvl9p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Infine c'è quello che potremmo chiamare "fattore di rimbambimento". Con l'allungarsi della vita media, gli uomini di successo hanno più tempo per rovinarsi in vecchiaia e John D. Rockefeller quasi ci riuscì. Visse abbastanza da perdere a novant'anni 18 milioni di dollari nel Grande Crollo del 1929.Per durare quindi, le fortune vanno in qualche misura separate dalla famiglia d'origine. A ben guardare, è successo in tutti casi raccontati da Landes meno uno. Già negli anni Venti, Thomas Lamont e Dwight Morrow dirigevano la J.P. Morgan, e non «John Jr». A Londra, l'azienda divenne la Morgan Grenfell grazie all'ingegnosità del direttore locale, Edward Grenfell e alla fine persino i soci newyorchesi si rifiutarono di assumere John, il fratello ancora più stupido dello stupido Charley Morgan.</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953735"/>
                          </a:solidFill>
                          <a:effectLst/>
                          <a:latin typeface="Century Schoolbook" panose="02040604050505020304" pitchFamily="18" charset="0"/>
                          <a:ea typeface="MS PGothic" panose="020B0600070205080204" pitchFamily="34" charset="-128"/>
                          <a:cs typeface="Times New Roman" panose="02020603050405020304" pitchFamily="18" charset="0"/>
                        </a:rPr>
                        <a:t>Se le star sono i fondatori, le co-star non vanno cercate tra i discendenti ma tra i dirigenti leali che prendono il loro posto</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Henry Ford era così ostile alle influenze esterne che un giorno ricomprò tutte le azioni della Ford Motors che non appartenevano ai suoi parenti. Poi a furia di sopraffazioni logorò il suo stesso erede, Edsel, che morì a 49 anni, ben prima del padre. </a:t>
                      </a:r>
                      <a:r>
                        <a:rPr kumimoji="0" lang="it-IT" sz="11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A quel punto, già comandava la società Harry Bennett, un estraneo nonché ex pugile malavitoso.</a:t>
                      </a: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I parenti, ultimo Bill Ford Jr., conservarono il potere di assumere e di licenziare i massimi dirigenti, ma le alterne vicende aziendali dovettero molto a «presidenti-amministratori delegati imperiali» come il famoso </a:t>
                      </a:r>
                      <a:r>
                        <a:rPr kumimoji="0" lang="it-IT" sz="11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Lee Iacocca</a:t>
                      </a: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Infatti se le star del libro di Landes sono i fondatori</a:t>
                      </a:r>
                      <a:r>
                        <a:rPr kumimoji="0" lang="it-IT" sz="11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le co-star non vanno cercate tra i loro discendenti ma tra i dirigenti che si scelsero. Non furono soltanto gli Agnelli ad avere i Vittorio Valletta e i Cesare Romiti, uomini che, da come li descrive Landes, univano la competenza tecnica al dinamismo e a un'incrollabile lealtà.</a:t>
                      </a:r>
                    </a:p>
                    <a:p>
                      <a:pPr marL="0" marR="0" lvl="0" indent="0" algn="just" defTabSz="914400" rtl="0" eaLnBrk="1" fontAlgn="base" latinLnBrk="0" hangingPunct="1">
                        <a:lnSpc>
                          <a:spcPct val="100000"/>
                        </a:lnSpc>
                        <a:spcBef>
                          <a:spcPct val="0"/>
                        </a:spcBef>
                        <a:spcAft>
                          <a:spcPct val="0"/>
                        </a:spcAft>
                        <a:buClrTx/>
                        <a:buSzTx/>
                        <a:buFontTx/>
                        <a:buNone/>
                        <a:tabLst/>
                      </a:pPr>
                      <a:r>
                        <a:rPr kumimoji="0" lang="it-IT" sz="1100" b="1"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Una sola </a:t>
                      </a: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delle undici famiglie esaminate da Landes può vantarsi di aver conservato sia la proprietà che il controllo per più di due secoli. Ma i Rothschild sarebbero i primi ad ammettere di aver fatto ampio ricorso ai talenti di dirigenti estranei, e ciò da un buon mezzo secolo. </a:t>
                      </a:r>
                      <a:r>
                        <a:rPr kumimoji="0" lang="it-IT" sz="11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Eppure hanno pagato il proprio rifiuto di capitali esterni.</a:t>
                      </a:r>
                      <a:r>
                        <a:rPr kumimoji="0" lang="it-IT" sz="1100" b="0"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Un tempo il più grande istituto finanziario del mondo, il Rothschild Group è oggi una federazione di mini-compagnie che offrono servizi finanziari di nicchia. </a:t>
                      </a:r>
                      <a:r>
                        <a:rPr kumimoji="0" lang="it-IT" sz="1100" b="0" i="0" u="sng"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Un gigante contemporaneo come Goldman Sachs non sarebbe Goldman Sachs se fosse ancora controllato da una famiglia.</a:t>
                      </a:r>
                    </a:p>
                    <a:p>
                      <a:pPr marL="0" marR="0" lvl="0" indent="0" algn="just" defTabSz="914400" rtl="0" eaLnBrk="1" fontAlgn="base" latinLnBrk="0" hangingPunct="1">
                        <a:lnSpc>
                          <a:spcPct val="100000"/>
                        </a:lnSpc>
                        <a:spcBef>
                          <a:spcPct val="0"/>
                        </a:spcBef>
                        <a:spcAft>
                          <a:spcPct val="0"/>
                        </a:spcAft>
                        <a:buClrTx/>
                        <a:buSzTx/>
                        <a:buFontTx/>
                        <a:buNone/>
                        <a:tabLst/>
                      </a:pPr>
                      <a:r>
                        <a:rPr kumimoji="0" lang="en-US" sz="800" b="1"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David S. Landes, </a:t>
                      </a:r>
                      <a:r>
                        <a:rPr kumimoji="0" lang="en-US" sz="800" b="1"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Dynasties: Fortunes and Misfortunes of the World's Great Family Businesses</a:t>
                      </a:r>
                      <a:r>
                        <a:rPr kumimoji="0" lang="en-US" sz="800" b="1" i="0"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rPr>
                        <a:t>, Viking, pp. 380, $ 25,95.</a:t>
                      </a:r>
                      <a:endParaRPr kumimoji="0" lang="it-IT" sz="800" b="0" i="1" u="none" strike="noStrike" cap="none" normalizeH="0" baseline="0">
                        <a:ln>
                          <a:noFill/>
                        </a:ln>
                        <a:solidFill>
                          <a:schemeClr val="tx1"/>
                        </a:solidFill>
                        <a:effectLst/>
                        <a:latin typeface="Times New Roman" panose="02020603050405020304" pitchFamily="18" charset="0"/>
                        <a:ea typeface="MS PGothic" panose="020B0600070205080204" pitchFamily="34" charset="-128"/>
                        <a:cs typeface="Times New Roman" panose="02020603050405020304" pitchFamily="18" charset="0"/>
                      </a:endParaRPr>
                    </a:p>
                  </a:txBody>
                  <a:tcPr marT="45722" marB="4572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bl>
          </a:graphicData>
        </a:graphic>
      </p:graphicFrame>
      <p:sp>
        <p:nvSpPr>
          <p:cNvPr id="131078" name="Segnaposto numero diapositiva 2">
            <a:extLst>
              <a:ext uri="{FF2B5EF4-FFF2-40B4-BE49-F238E27FC236}">
                <a16:creationId xmlns:a16="http://schemas.microsoft.com/office/drawing/2014/main" id="{F57CFDE1-90D2-F647-860B-A91CFF2D5D2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B139F4C-0A65-B84E-B6E7-14A2223C3B7B}" type="slidenum">
              <a:rPr lang="it-IT" altLang="en-US" sz="1200" smtClean="0">
                <a:solidFill>
                  <a:srgbClr val="898989"/>
                </a:solidFill>
                <a:ea typeface="ＭＳ Ｐゴシック" panose="020B0600070205080204" pitchFamily="34" charset="-128"/>
              </a:rPr>
              <a:pPr>
                <a:spcBef>
                  <a:spcPct val="0"/>
                </a:spcBef>
                <a:buFontTx/>
                <a:buNone/>
              </a:pPr>
              <a:t>102</a:t>
            </a:fld>
            <a:endParaRPr lang="it-IT" altLang="en-US" sz="1200">
              <a:solidFill>
                <a:srgbClr val="898989"/>
              </a:solidFill>
              <a:ea typeface="ＭＳ Ｐゴシック" panose="020B0600070205080204" pitchFamily="34" charset="-128"/>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po 1">
            <a:extLst>
              <a:ext uri="{FF2B5EF4-FFF2-40B4-BE49-F238E27FC236}">
                <a16:creationId xmlns:a16="http://schemas.microsoft.com/office/drawing/2014/main" id="{04C25F76-B14C-EA4C-9155-55AA002229EE}"/>
              </a:ext>
            </a:extLst>
          </p:cNvPr>
          <p:cNvGrpSpPr/>
          <p:nvPr/>
        </p:nvGrpSpPr>
        <p:grpSpPr>
          <a:xfrm>
            <a:off x="1116012" y="1988840"/>
            <a:ext cx="6911975" cy="1728787"/>
            <a:chOff x="1547813" y="1916113"/>
            <a:chExt cx="6911975" cy="1728787"/>
          </a:xfrm>
        </p:grpSpPr>
        <p:sp>
          <p:nvSpPr>
            <p:cNvPr id="2058" name="Rectangle 10">
              <a:extLst>
                <a:ext uri="{FF2B5EF4-FFF2-40B4-BE49-F238E27FC236}">
                  <a16:creationId xmlns:a16="http://schemas.microsoft.com/office/drawing/2014/main" id="{52FCC4FA-789C-8A44-B261-984434E76EEE}"/>
                </a:ext>
              </a:extLst>
            </p:cNvPr>
            <p:cNvSpPr>
              <a:spLocks noChangeArrowheads="1"/>
            </p:cNvSpPr>
            <p:nvPr/>
          </p:nvSpPr>
          <p:spPr bwMode="auto">
            <a:xfrm>
              <a:off x="1547813" y="1916113"/>
              <a:ext cx="6911975" cy="1728787"/>
            </a:xfrm>
            <a:prstGeom prst="rect">
              <a:avLst/>
            </a:prstGeom>
            <a:solidFill>
              <a:schemeClr val="bg1"/>
            </a:solidFill>
            <a:ln w="28575">
              <a:solidFill>
                <a:schemeClr val="tx1"/>
              </a:solidFill>
              <a:miter lim="800000"/>
              <a:headEnd/>
              <a:tailEnd/>
            </a:ln>
            <a:effectLst>
              <a:outerShdw blurRad="63500" dist="107763" dir="18900000" algn="ctr" rotWithShape="0">
                <a:srgbClr val="000000">
                  <a:alpha val="50000"/>
                </a:srgbClr>
              </a:outerShdw>
            </a:effectLst>
          </p:spPr>
          <p:txBody>
            <a:bodyPr wrap="none" anchor="ctr"/>
            <a:lstStyle/>
            <a:p>
              <a:pPr eaLnBrk="1" hangingPunct="1">
                <a:defRPr/>
              </a:pPr>
              <a:endParaRPr lang="it-IT" dirty="0">
                <a:solidFill>
                  <a:prstClr val="black"/>
                </a:solidFill>
                <a:latin typeface="Tahoma" charset="0"/>
              </a:endParaRPr>
            </a:p>
          </p:txBody>
        </p:sp>
        <p:sp>
          <p:nvSpPr>
            <p:cNvPr id="132099" name="Text Box 6">
              <a:extLst>
                <a:ext uri="{FF2B5EF4-FFF2-40B4-BE49-F238E27FC236}">
                  <a16:creationId xmlns:a16="http://schemas.microsoft.com/office/drawing/2014/main" id="{6D916B09-8968-F848-B47B-64DD1F9415C0}"/>
                </a:ext>
              </a:extLst>
            </p:cNvPr>
            <p:cNvSpPr txBox="1">
              <a:spLocks noChangeArrowheads="1"/>
            </p:cNvSpPr>
            <p:nvPr/>
          </p:nvSpPr>
          <p:spPr bwMode="auto">
            <a:xfrm>
              <a:off x="1573212" y="2349619"/>
              <a:ext cx="6861175"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it-IT" altLang="en-US" sz="2500" dirty="0">
                  <a:latin typeface="Times New Roman" panose="02020603050405020304" pitchFamily="18" charset="0"/>
                  <a:cs typeface="Times New Roman" panose="02020603050405020304" pitchFamily="18" charset="0"/>
                </a:rPr>
                <a:t>La classificazione delle aziende e i caratteri d’azienda</a:t>
              </a:r>
            </a:p>
          </p:txBody>
        </p:sp>
      </p:grpSp>
      <p:sp>
        <p:nvSpPr>
          <p:cNvPr id="132101" name="Segnaposto numero diapositiva 2">
            <a:extLst>
              <a:ext uri="{FF2B5EF4-FFF2-40B4-BE49-F238E27FC236}">
                <a16:creationId xmlns:a16="http://schemas.microsoft.com/office/drawing/2014/main" id="{7AB74391-4899-7944-A6B6-9ED9751E3501}"/>
              </a:ext>
            </a:extLst>
          </p:cNvPr>
          <p:cNvSpPr>
            <a:spLocks noGrp="1"/>
          </p:cNvSpPr>
          <p:nvPr>
            <p:ph type="sldNum" sz="quarter" idx="12"/>
          </p:nvPr>
        </p:nvSpPr>
        <p:spPr bwMode="auto">
          <a:xfrm>
            <a:off x="7424738" y="6459538"/>
            <a:ext cx="98425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AFFB0B1-704D-F34E-9BB7-0E1697CCDA19}" type="slidenum">
              <a:rPr lang="it-IT" altLang="en-US" sz="1200" smtClean="0">
                <a:solidFill>
                  <a:srgbClr val="898989"/>
                </a:solidFill>
                <a:cs typeface="Arial" panose="020B0604020202020204" pitchFamily="34" charset="0"/>
              </a:rPr>
              <a:pPr>
                <a:spcBef>
                  <a:spcPct val="0"/>
                </a:spcBef>
                <a:buFontTx/>
                <a:buNone/>
              </a:pPr>
              <a:t>103</a:t>
            </a:fld>
            <a:endParaRPr lang="it-IT" altLang="en-US" sz="1200">
              <a:solidFill>
                <a:srgbClr val="898989"/>
              </a:solidFill>
              <a:cs typeface="Arial" panose="020B0604020202020204" pitchFamily="34" charset="0"/>
            </a:endParaRPr>
          </a:p>
        </p:txBody>
      </p:sp>
      <p:pic>
        <p:nvPicPr>
          <p:cNvPr id="8" name="Immagine 7">
            <a:extLst>
              <a:ext uri="{FF2B5EF4-FFF2-40B4-BE49-F238E27FC236}">
                <a16:creationId xmlns:a16="http://schemas.microsoft.com/office/drawing/2014/main" id="{4CEA5278-F91D-F04B-8930-09C59396BE82}"/>
              </a:ext>
            </a:extLst>
          </p:cNvPr>
          <p:cNvPicPr>
            <a:picLocks noChangeAspect="1"/>
          </p:cNvPicPr>
          <p:nvPr/>
        </p:nvPicPr>
        <p:blipFill>
          <a:blip r:embed="rId3"/>
          <a:stretch>
            <a:fillRect/>
          </a:stretch>
        </p:blipFill>
        <p:spPr>
          <a:xfrm>
            <a:off x="1739405" y="236093"/>
            <a:ext cx="5665190" cy="861723"/>
          </a:xfrm>
          <a:prstGeom prst="rect">
            <a:avLst/>
          </a:prstGeom>
        </p:spPr>
      </p:pic>
      <p:sp>
        <p:nvSpPr>
          <p:cNvPr id="9" name="Text Box 7">
            <a:extLst>
              <a:ext uri="{FF2B5EF4-FFF2-40B4-BE49-F238E27FC236}">
                <a16:creationId xmlns:a16="http://schemas.microsoft.com/office/drawing/2014/main" id="{A67DF514-E3B4-B440-A704-9F8C8073A09B}"/>
              </a:ext>
            </a:extLst>
          </p:cNvPr>
          <p:cNvSpPr txBox="1">
            <a:spLocks noChangeArrowheads="1"/>
          </p:cNvSpPr>
          <p:nvPr/>
        </p:nvSpPr>
        <p:spPr bwMode="auto">
          <a:xfrm>
            <a:off x="1116010" y="4149819"/>
            <a:ext cx="6911975" cy="2139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Tx/>
              <a:buNone/>
            </a:pPr>
            <a:r>
              <a:rPr lang="it-IT" altLang="en-US" sz="2500" b="1" dirty="0">
                <a:solidFill>
                  <a:srgbClr val="000000"/>
                </a:solidFill>
                <a:latin typeface="Bookman Old Style" panose="02050604050505020204" pitchFamily="18" charset="0"/>
              </a:rPr>
              <a:t>Alessandro Mechelli</a:t>
            </a:r>
          </a:p>
          <a:p>
            <a:pPr algn="ctr" eaLnBrk="1" hangingPunct="1">
              <a:buFontTx/>
              <a:buNone/>
            </a:pPr>
            <a:endParaRPr lang="it-IT" altLang="en-US" sz="2000" b="1" i="1" dirty="0">
              <a:solidFill>
                <a:srgbClr val="000000"/>
              </a:solidFill>
              <a:latin typeface="Bookman Old Style" panose="02050604050505020204" pitchFamily="18" charset="0"/>
            </a:endParaRPr>
          </a:p>
          <a:p>
            <a:pPr algn="ctr" eaLnBrk="1" hangingPunct="1">
              <a:buFontTx/>
              <a:buNone/>
            </a:pPr>
            <a:r>
              <a:rPr lang="it-IT" altLang="en-US" sz="1800" dirty="0">
                <a:solidFill>
                  <a:srgbClr val="000000"/>
                </a:solidFill>
                <a:latin typeface="Bookman Old Style" panose="02050604050505020204" pitchFamily="18" charset="0"/>
              </a:rPr>
              <a:t>alessandro.mechelli@uniroma2.it</a:t>
            </a:r>
          </a:p>
          <a:p>
            <a:pPr algn="ctr" eaLnBrk="1" hangingPunct="1">
              <a:buFontTx/>
              <a:buNone/>
            </a:pPr>
            <a:endParaRPr lang="it-IT" altLang="en-US" sz="2500" b="1" i="1" dirty="0">
              <a:solidFill>
                <a:srgbClr val="000000"/>
              </a:solidFill>
              <a:latin typeface="Trebuchet MS" panose="020B0703020202090204" pitchFamily="34" charset="0"/>
            </a:endParaRPr>
          </a:p>
          <a:p>
            <a:pPr algn="ctr" eaLnBrk="1" hangingPunct="1">
              <a:buFontTx/>
              <a:buNone/>
            </a:pPr>
            <a:r>
              <a:rPr lang="it-IT" altLang="en-US" sz="2500" b="1" i="1" dirty="0">
                <a:solidFill>
                  <a:srgbClr val="000000"/>
                </a:solidFill>
                <a:latin typeface="Trebuchet MS" panose="020B0703020202090204" pitchFamily="34" charset="0"/>
              </a:rPr>
              <a:t>A.A. 2021/2022</a:t>
            </a:r>
            <a:endParaRPr lang="it-IT" altLang="en-US" sz="2500" b="1" i="1" dirty="0">
              <a:solidFill>
                <a:srgbClr val="000000"/>
              </a:solidFill>
              <a:latin typeface="Bookman Old Style" panose="02050604050505020204" pitchFamily="18" charset="0"/>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a:extLst>
              <a:ext uri="{FF2B5EF4-FFF2-40B4-BE49-F238E27FC236}">
                <a16:creationId xmlns:a16="http://schemas.microsoft.com/office/drawing/2014/main" id="{F2F5530D-4D7B-B24C-94C3-AB2E30A9745A}"/>
              </a:ext>
            </a:extLst>
          </p:cNvPr>
          <p:cNvSpPr>
            <a:spLocks noChangeArrowheads="1"/>
          </p:cNvSpPr>
          <p:nvPr/>
        </p:nvSpPr>
        <p:spPr bwMode="auto">
          <a:xfrm>
            <a:off x="214313" y="6237288"/>
            <a:ext cx="8643937" cy="334962"/>
          </a:xfrm>
          <a:prstGeom prst="rect">
            <a:avLst/>
          </a:prstGeom>
          <a:solidFill>
            <a:schemeClr val="accent1"/>
          </a:solidFill>
          <a:ln w="9525">
            <a:solidFill>
              <a:schemeClr val="tx1"/>
            </a:solidFill>
            <a:miter lim="800000"/>
            <a:headEnd/>
            <a:tailEnd/>
          </a:ln>
          <a:effectLst>
            <a:outerShdw blurRad="50800" dist="38100" dir="16200000" rotWithShape="0">
              <a:prstClr val="black">
                <a:alpha val="40000"/>
              </a:prstClr>
            </a:outerShdw>
          </a:effectLst>
        </p:spPr>
        <p:txBody>
          <a:bodyPr wrap="none" anchor="ctr"/>
          <a:lstStyle/>
          <a:p>
            <a:pPr eaLnBrk="1" fontAlgn="auto" hangingPunct="1">
              <a:spcBef>
                <a:spcPts val="0"/>
              </a:spcBef>
              <a:spcAft>
                <a:spcPts val="0"/>
              </a:spcAft>
              <a:defRPr/>
            </a:pPr>
            <a:endParaRPr lang="it-IT">
              <a:latin typeface="+mn-lt"/>
            </a:endParaRPr>
          </a:p>
        </p:txBody>
      </p:sp>
      <p:sp>
        <p:nvSpPr>
          <p:cNvPr id="3075" name="Rectangle 5">
            <a:extLst>
              <a:ext uri="{FF2B5EF4-FFF2-40B4-BE49-F238E27FC236}">
                <a16:creationId xmlns:a16="http://schemas.microsoft.com/office/drawing/2014/main" id="{4D3C1B39-5AC0-E44D-8A4E-A82FC5EA90FB}"/>
              </a:ext>
            </a:extLst>
          </p:cNvPr>
          <p:cNvSpPr>
            <a:spLocks noChangeArrowheads="1"/>
          </p:cNvSpPr>
          <p:nvPr/>
        </p:nvSpPr>
        <p:spPr bwMode="auto">
          <a:xfrm>
            <a:off x="214313" y="260350"/>
            <a:ext cx="8750300" cy="311150"/>
          </a:xfrm>
          <a:prstGeom prst="rect">
            <a:avLst/>
          </a:prstGeom>
          <a:solidFill>
            <a:schemeClr val="accent1"/>
          </a:solidFill>
          <a:ln w="9525">
            <a:solidFill>
              <a:schemeClr val="tx1"/>
            </a:solidFill>
            <a:miter lim="800000"/>
            <a:headEnd/>
            <a:tailEnd/>
          </a:ln>
          <a:effectLst>
            <a:outerShdw blurRad="50800" dist="38100" dir="5400000" algn="t" rotWithShape="0">
              <a:prstClr val="black">
                <a:alpha val="40000"/>
              </a:prstClr>
            </a:outerShdw>
          </a:effectLst>
        </p:spPr>
        <p:txBody>
          <a:bodyPr wrap="none" anchor="ctr"/>
          <a:lstStyle/>
          <a:p>
            <a:pPr eaLnBrk="1" fontAlgn="auto" hangingPunct="1">
              <a:spcBef>
                <a:spcPts val="0"/>
              </a:spcBef>
              <a:spcAft>
                <a:spcPts val="0"/>
              </a:spcAft>
              <a:defRPr/>
            </a:pPr>
            <a:endParaRPr lang="it-IT">
              <a:latin typeface="+mn-lt"/>
            </a:endParaRPr>
          </a:p>
        </p:txBody>
      </p:sp>
      <p:sp>
        <p:nvSpPr>
          <p:cNvPr id="81922" name="Rectangle 2">
            <a:extLst>
              <a:ext uri="{FF2B5EF4-FFF2-40B4-BE49-F238E27FC236}">
                <a16:creationId xmlns:a16="http://schemas.microsoft.com/office/drawing/2014/main" id="{09000508-314D-5A47-B1A0-60592038FAF6}"/>
              </a:ext>
            </a:extLst>
          </p:cNvPr>
          <p:cNvSpPr>
            <a:spLocks noChangeArrowheads="1"/>
          </p:cNvSpPr>
          <p:nvPr/>
        </p:nvSpPr>
        <p:spPr bwMode="auto">
          <a:xfrm>
            <a:off x="684213" y="1285875"/>
            <a:ext cx="7773987" cy="4214813"/>
          </a:xfrm>
          <a:custGeom>
            <a:avLst/>
            <a:gdLst>
              <a:gd name="connsiteX0" fmla="*/ 0 w 7773987"/>
              <a:gd name="connsiteY0" fmla="*/ 0 h 4214813"/>
              <a:gd name="connsiteX1" fmla="*/ 753479 w 7773987"/>
              <a:gd name="connsiteY1" fmla="*/ 0 h 4214813"/>
              <a:gd name="connsiteX2" fmla="*/ 1195998 w 7773987"/>
              <a:gd name="connsiteY2" fmla="*/ 0 h 4214813"/>
              <a:gd name="connsiteX3" fmla="*/ 1716257 w 7773987"/>
              <a:gd name="connsiteY3" fmla="*/ 0 h 4214813"/>
              <a:gd name="connsiteX4" fmla="*/ 2158776 w 7773987"/>
              <a:gd name="connsiteY4" fmla="*/ 0 h 4214813"/>
              <a:gd name="connsiteX5" fmla="*/ 2912255 w 7773987"/>
              <a:gd name="connsiteY5" fmla="*/ 0 h 4214813"/>
              <a:gd name="connsiteX6" fmla="*/ 3510254 w 7773987"/>
              <a:gd name="connsiteY6" fmla="*/ 0 h 4214813"/>
              <a:gd name="connsiteX7" fmla="*/ 3875034 w 7773987"/>
              <a:gd name="connsiteY7" fmla="*/ 0 h 4214813"/>
              <a:gd name="connsiteX8" fmla="*/ 4550772 w 7773987"/>
              <a:gd name="connsiteY8" fmla="*/ 0 h 4214813"/>
              <a:gd name="connsiteX9" fmla="*/ 4915552 w 7773987"/>
              <a:gd name="connsiteY9" fmla="*/ 0 h 4214813"/>
              <a:gd name="connsiteX10" fmla="*/ 5280331 w 7773987"/>
              <a:gd name="connsiteY10" fmla="*/ 0 h 4214813"/>
              <a:gd name="connsiteX11" fmla="*/ 6033810 w 7773987"/>
              <a:gd name="connsiteY11" fmla="*/ 0 h 4214813"/>
              <a:gd name="connsiteX12" fmla="*/ 6709549 w 7773987"/>
              <a:gd name="connsiteY12" fmla="*/ 0 h 4214813"/>
              <a:gd name="connsiteX13" fmla="*/ 7074328 w 7773987"/>
              <a:gd name="connsiteY13" fmla="*/ 0 h 4214813"/>
              <a:gd name="connsiteX14" fmla="*/ 7773987 w 7773987"/>
              <a:gd name="connsiteY14" fmla="*/ 0 h 4214813"/>
              <a:gd name="connsiteX15" fmla="*/ 7773987 w 7773987"/>
              <a:gd name="connsiteY15" fmla="*/ 611148 h 4214813"/>
              <a:gd name="connsiteX16" fmla="*/ 7773987 w 7773987"/>
              <a:gd name="connsiteY16" fmla="*/ 1011555 h 4214813"/>
              <a:gd name="connsiteX17" fmla="*/ 7773987 w 7773987"/>
              <a:gd name="connsiteY17" fmla="*/ 1580555 h 4214813"/>
              <a:gd name="connsiteX18" fmla="*/ 7773987 w 7773987"/>
              <a:gd name="connsiteY18" fmla="*/ 1980962 h 4214813"/>
              <a:gd name="connsiteX19" fmla="*/ 7773987 w 7773987"/>
              <a:gd name="connsiteY19" fmla="*/ 2465666 h 4214813"/>
              <a:gd name="connsiteX20" fmla="*/ 7773987 w 7773987"/>
              <a:gd name="connsiteY20" fmla="*/ 3076813 h 4214813"/>
              <a:gd name="connsiteX21" fmla="*/ 7773987 w 7773987"/>
              <a:gd name="connsiteY21" fmla="*/ 3477221 h 4214813"/>
              <a:gd name="connsiteX22" fmla="*/ 7773987 w 7773987"/>
              <a:gd name="connsiteY22" fmla="*/ 4214813 h 4214813"/>
              <a:gd name="connsiteX23" fmla="*/ 7331468 w 7773987"/>
              <a:gd name="connsiteY23" fmla="*/ 4214813 h 4214813"/>
              <a:gd name="connsiteX24" fmla="*/ 6888948 w 7773987"/>
              <a:gd name="connsiteY24" fmla="*/ 4214813 h 4214813"/>
              <a:gd name="connsiteX25" fmla="*/ 6446429 w 7773987"/>
              <a:gd name="connsiteY25" fmla="*/ 4214813 h 4214813"/>
              <a:gd name="connsiteX26" fmla="*/ 5926170 w 7773987"/>
              <a:gd name="connsiteY26" fmla="*/ 4214813 h 4214813"/>
              <a:gd name="connsiteX27" fmla="*/ 5405911 w 7773987"/>
              <a:gd name="connsiteY27" fmla="*/ 4214813 h 4214813"/>
              <a:gd name="connsiteX28" fmla="*/ 4885652 w 7773987"/>
              <a:gd name="connsiteY28" fmla="*/ 4214813 h 4214813"/>
              <a:gd name="connsiteX29" fmla="*/ 4365393 w 7773987"/>
              <a:gd name="connsiteY29" fmla="*/ 4214813 h 4214813"/>
              <a:gd name="connsiteX30" fmla="*/ 4000613 w 7773987"/>
              <a:gd name="connsiteY30" fmla="*/ 4214813 h 4214813"/>
              <a:gd name="connsiteX31" fmla="*/ 3635834 w 7773987"/>
              <a:gd name="connsiteY31" fmla="*/ 4214813 h 4214813"/>
              <a:gd name="connsiteX32" fmla="*/ 3115575 w 7773987"/>
              <a:gd name="connsiteY32" fmla="*/ 4214813 h 4214813"/>
              <a:gd name="connsiteX33" fmla="*/ 2362096 w 7773987"/>
              <a:gd name="connsiteY33" fmla="*/ 4214813 h 4214813"/>
              <a:gd name="connsiteX34" fmla="*/ 1997317 w 7773987"/>
              <a:gd name="connsiteY34" fmla="*/ 4214813 h 4214813"/>
              <a:gd name="connsiteX35" fmla="*/ 1632537 w 7773987"/>
              <a:gd name="connsiteY35" fmla="*/ 4214813 h 4214813"/>
              <a:gd name="connsiteX36" fmla="*/ 879059 w 7773987"/>
              <a:gd name="connsiteY36" fmla="*/ 4214813 h 4214813"/>
              <a:gd name="connsiteX37" fmla="*/ 514279 w 7773987"/>
              <a:gd name="connsiteY37" fmla="*/ 4214813 h 4214813"/>
              <a:gd name="connsiteX38" fmla="*/ 0 w 7773987"/>
              <a:gd name="connsiteY38" fmla="*/ 4214813 h 4214813"/>
              <a:gd name="connsiteX39" fmla="*/ 0 w 7773987"/>
              <a:gd name="connsiteY39" fmla="*/ 3645813 h 4214813"/>
              <a:gd name="connsiteX40" fmla="*/ 0 w 7773987"/>
              <a:gd name="connsiteY40" fmla="*/ 3203258 h 4214813"/>
              <a:gd name="connsiteX41" fmla="*/ 0 w 7773987"/>
              <a:gd name="connsiteY41" fmla="*/ 2676406 h 4214813"/>
              <a:gd name="connsiteX42" fmla="*/ 0 w 7773987"/>
              <a:gd name="connsiteY42" fmla="*/ 2275999 h 4214813"/>
              <a:gd name="connsiteX43" fmla="*/ 0 w 7773987"/>
              <a:gd name="connsiteY43" fmla="*/ 1706999 h 4214813"/>
              <a:gd name="connsiteX44" fmla="*/ 0 w 7773987"/>
              <a:gd name="connsiteY44" fmla="*/ 1138000 h 4214813"/>
              <a:gd name="connsiteX45" fmla="*/ 0 w 7773987"/>
              <a:gd name="connsiteY45" fmla="*/ 695444 h 4214813"/>
              <a:gd name="connsiteX46" fmla="*/ 0 w 7773987"/>
              <a:gd name="connsiteY46" fmla="*/ 0 h 4214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773987" h="4214813" extrusionOk="0">
                <a:moveTo>
                  <a:pt x="0" y="0"/>
                </a:moveTo>
                <a:cubicBezTo>
                  <a:pt x="237543" y="-48825"/>
                  <a:pt x="522539" y="26700"/>
                  <a:pt x="753479" y="0"/>
                </a:cubicBezTo>
                <a:cubicBezTo>
                  <a:pt x="984419" y="-26700"/>
                  <a:pt x="1083695" y="31162"/>
                  <a:pt x="1195998" y="0"/>
                </a:cubicBezTo>
                <a:cubicBezTo>
                  <a:pt x="1308301" y="-31162"/>
                  <a:pt x="1544615" y="19275"/>
                  <a:pt x="1716257" y="0"/>
                </a:cubicBezTo>
                <a:cubicBezTo>
                  <a:pt x="1887899" y="-19275"/>
                  <a:pt x="2024207" y="31886"/>
                  <a:pt x="2158776" y="0"/>
                </a:cubicBezTo>
                <a:cubicBezTo>
                  <a:pt x="2293345" y="-31886"/>
                  <a:pt x="2651743" y="47773"/>
                  <a:pt x="2912255" y="0"/>
                </a:cubicBezTo>
                <a:cubicBezTo>
                  <a:pt x="3172767" y="-47773"/>
                  <a:pt x="3228694" y="58432"/>
                  <a:pt x="3510254" y="0"/>
                </a:cubicBezTo>
                <a:cubicBezTo>
                  <a:pt x="3791814" y="-58432"/>
                  <a:pt x="3733104" y="15350"/>
                  <a:pt x="3875034" y="0"/>
                </a:cubicBezTo>
                <a:cubicBezTo>
                  <a:pt x="4016964" y="-15350"/>
                  <a:pt x="4395736" y="60312"/>
                  <a:pt x="4550772" y="0"/>
                </a:cubicBezTo>
                <a:cubicBezTo>
                  <a:pt x="4705808" y="-60312"/>
                  <a:pt x="4756640" y="2443"/>
                  <a:pt x="4915552" y="0"/>
                </a:cubicBezTo>
                <a:cubicBezTo>
                  <a:pt x="5074464" y="-2443"/>
                  <a:pt x="5139820" y="18418"/>
                  <a:pt x="5280331" y="0"/>
                </a:cubicBezTo>
                <a:cubicBezTo>
                  <a:pt x="5420842" y="-18418"/>
                  <a:pt x="5802803" y="22757"/>
                  <a:pt x="6033810" y="0"/>
                </a:cubicBezTo>
                <a:cubicBezTo>
                  <a:pt x="6264817" y="-22757"/>
                  <a:pt x="6490546" y="65323"/>
                  <a:pt x="6709549" y="0"/>
                </a:cubicBezTo>
                <a:cubicBezTo>
                  <a:pt x="6928552" y="-65323"/>
                  <a:pt x="6925558" y="5437"/>
                  <a:pt x="7074328" y="0"/>
                </a:cubicBezTo>
                <a:cubicBezTo>
                  <a:pt x="7223098" y="-5437"/>
                  <a:pt x="7427859" y="46459"/>
                  <a:pt x="7773987" y="0"/>
                </a:cubicBezTo>
                <a:cubicBezTo>
                  <a:pt x="7819396" y="256910"/>
                  <a:pt x="7756269" y="306663"/>
                  <a:pt x="7773987" y="611148"/>
                </a:cubicBezTo>
                <a:cubicBezTo>
                  <a:pt x="7791705" y="915633"/>
                  <a:pt x="7752282" y="927921"/>
                  <a:pt x="7773987" y="1011555"/>
                </a:cubicBezTo>
                <a:cubicBezTo>
                  <a:pt x="7795692" y="1095189"/>
                  <a:pt x="7718053" y="1349498"/>
                  <a:pt x="7773987" y="1580555"/>
                </a:cubicBezTo>
                <a:cubicBezTo>
                  <a:pt x="7829921" y="1811612"/>
                  <a:pt x="7735552" y="1789140"/>
                  <a:pt x="7773987" y="1980962"/>
                </a:cubicBezTo>
                <a:cubicBezTo>
                  <a:pt x="7812422" y="2172784"/>
                  <a:pt x="7762060" y="2293995"/>
                  <a:pt x="7773987" y="2465666"/>
                </a:cubicBezTo>
                <a:cubicBezTo>
                  <a:pt x="7785914" y="2637337"/>
                  <a:pt x="7714786" y="2789873"/>
                  <a:pt x="7773987" y="3076813"/>
                </a:cubicBezTo>
                <a:cubicBezTo>
                  <a:pt x="7833188" y="3363753"/>
                  <a:pt x="7738774" y="3329694"/>
                  <a:pt x="7773987" y="3477221"/>
                </a:cubicBezTo>
                <a:cubicBezTo>
                  <a:pt x="7809200" y="3624748"/>
                  <a:pt x="7733743" y="4050063"/>
                  <a:pt x="7773987" y="4214813"/>
                </a:cubicBezTo>
                <a:cubicBezTo>
                  <a:pt x="7607410" y="4227128"/>
                  <a:pt x="7539224" y="4201409"/>
                  <a:pt x="7331468" y="4214813"/>
                </a:cubicBezTo>
                <a:cubicBezTo>
                  <a:pt x="7123712" y="4228217"/>
                  <a:pt x="7047120" y="4179639"/>
                  <a:pt x="6888948" y="4214813"/>
                </a:cubicBezTo>
                <a:cubicBezTo>
                  <a:pt x="6730776" y="4249987"/>
                  <a:pt x="6646014" y="4212821"/>
                  <a:pt x="6446429" y="4214813"/>
                </a:cubicBezTo>
                <a:cubicBezTo>
                  <a:pt x="6246844" y="4216805"/>
                  <a:pt x="6105676" y="4162459"/>
                  <a:pt x="5926170" y="4214813"/>
                </a:cubicBezTo>
                <a:cubicBezTo>
                  <a:pt x="5746664" y="4267167"/>
                  <a:pt x="5648571" y="4171857"/>
                  <a:pt x="5405911" y="4214813"/>
                </a:cubicBezTo>
                <a:cubicBezTo>
                  <a:pt x="5163251" y="4257769"/>
                  <a:pt x="5141588" y="4206967"/>
                  <a:pt x="4885652" y="4214813"/>
                </a:cubicBezTo>
                <a:cubicBezTo>
                  <a:pt x="4629716" y="4222659"/>
                  <a:pt x="4498995" y="4152524"/>
                  <a:pt x="4365393" y="4214813"/>
                </a:cubicBezTo>
                <a:cubicBezTo>
                  <a:pt x="4231791" y="4277102"/>
                  <a:pt x="4083920" y="4188739"/>
                  <a:pt x="4000613" y="4214813"/>
                </a:cubicBezTo>
                <a:cubicBezTo>
                  <a:pt x="3917306" y="4240887"/>
                  <a:pt x="3712354" y="4208202"/>
                  <a:pt x="3635834" y="4214813"/>
                </a:cubicBezTo>
                <a:cubicBezTo>
                  <a:pt x="3559314" y="4221424"/>
                  <a:pt x="3268596" y="4165452"/>
                  <a:pt x="3115575" y="4214813"/>
                </a:cubicBezTo>
                <a:cubicBezTo>
                  <a:pt x="2962554" y="4264174"/>
                  <a:pt x="2601740" y="4203862"/>
                  <a:pt x="2362096" y="4214813"/>
                </a:cubicBezTo>
                <a:cubicBezTo>
                  <a:pt x="2122452" y="4225764"/>
                  <a:pt x="2089371" y="4184642"/>
                  <a:pt x="1997317" y="4214813"/>
                </a:cubicBezTo>
                <a:cubicBezTo>
                  <a:pt x="1905263" y="4244984"/>
                  <a:pt x="1729789" y="4180699"/>
                  <a:pt x="1632537" y="4214813"/>
                </a:cubicBezTo>
                <a:cubicBezTo>
                  <a:pt x="1535285" y="4248927"/>
                  <a:pt x="1131666" y="4124826"/>
                  <a:pt x="879059" y="4214813"/>
                </a:cubicBezTo>
                <a:cubicBezTo>
                  <a:pt x="626452" y="4304800"/>
                  <a:pt x="671595" y="4182368"/>
                  <a:pt x="514279" y="4214813"/>
                </a:cubicBezTo>
                <a:cubicBezTo>
                  <a:pt x="356963" y="4247258"/>
                  <a:pt x="192866" y="4196662"/>
                  <a:pt x="0" y="4214813"/>
                </a:cubicBezTo>
                <a:cubicBezTo>
                  <a:pt x="-66123" y="3952552"/>
                  <a:pt x="58561" y="3929443"/>
                  <a:pt x="0" y="3645813"/>
                </a:cubicBezTo>
                <a:cubicBezTo>
                  <a:pt x="-58561" y="3362183"/>
                  <a:pt x="33313" y="3315867"/>
                  <a:pt x="0" y="3203258"/>
                </a:cubicBezTo>
                <a:cubicBezTo>
                  <a:pt x="-33313" y="3090650"/>
                  <a:pt x="36148" y="2811273"/>
                  <a:pt x="0" y="2676406"/>
                </a:cubicBezTo>
                <a:cubicBezTo>
                  <a:pt x="-36148" y="2541539"/>
                  <a:pt x="8099" y="2389365"/>
                  <a:pt x="0" y="2275999"/>
                </a:cubicBezTo>
                <a:cubicBezTo>
                  <a:pt x="-8099" y="2162633"/>
                  <a:pt x="19662" y="1887924"/>
                  <a:pt x="0" y="1706999"/>
                </a:cubicBezTo>
                <a:cubicBezTo>
                  <a:pt x="-19662" y="1526074"/>
                  <a:pt x="62565" y="1358965"/>
                  <a:pt x="0" y="1138000"/>
                </a:cubicBezTo>
                <a:cubicBezTo>
                  <a:pt x="-62565" y="917035"/>
                  <a:pt x="25539" y="861411"/>
                  <a:pt x="0" y="695444"/>
                </a:cubicBezTo>
                <a:cubicBezTo>
                  <a:pt x="-25539" y="529477"/>
                  <a:pt x="28076" y="281164"/>
                  <a:pt x="0" y="0"/>
                </a:cubicBezTo>
                <a:close/>
              </a:path>
            </a:pathLst>
          </a:custGeom>
          <a:noFill/>
          <a:ln w="76200" cmpd="tri">
            <a:solidFill>
              <a:srgbClr val="0070C0"/>
            </a:solidFill>
            <a:miter lim="800000"/>
            <a:headEnd/>
            <a:tailEnd/>
            <a:extLst>
              <a:ext uri="{C807C97D-BFC1-408E-A445-0C87EB9F89A2}">
                <ask:lineSketchStyleProps xmlns:ask="http://schemas.microsoft.com/office/drawing/2018/sketchyshapes" sd="939955171">
                  <a:prstGeom prst="rect">
                    <a:avLst/>
                  </a:prstGeom>
                  <ask:type>
                    <ask:lineSketchScribble/>
                  </ask:type>
                </ask:lineSketchStyleProps>
              </a:ext>
            </a:extLst>
          </a:ln>
        </p:spPr>
        <p:txBody>
          <a:bodyPr anchor="ctr"/>
          <a:lstStyle/>
          <a:p>
            <a:pPr algn="ctr" eaLnBrk="1" fontAlgn="auto" hangingPunct="1">
              <a:spcBef>
                <a:spcPts val="0"/>
              </a:spcBef>
              <a:spcAft>
                <a:spcPts val="0"/>
              </a:spcAft>
              <a:defRPr/>
            </a:pPr>
            <a:r>
              <a:rPr lang="it-IT" sz="4400" b="1" dirty="0">
                <a:solidFill>
                  <a:srgbClr val="002060"/>
                </a:solidFill>
                <a:effectLst>
                  <a:outerShdw blurRad="38100" dist="38100" dir="2700000" algn="tl">
                    <a:srgbClr val="000000">
                      <a:alpha val="43137"/>
                    </a:srgbClr>
                  </a:outerShdw>
                </a:effectLst>
                <a:latin typeface="Book Antiqua" pitchFamily="18" charset="0"/>
              </a:rPr>
              <a:t>CLASSIFICAZIONE </a:t>
            </a:r>
          </a:p>
          <a:p>
            <a:pPr algn="ctr" eaLnBrk="1" fontAlgn="auto" hangingPunct="1">
              <a:spcBef>
                <a:spcPts val="0"/>
              </a:spcBef>
              <a:spcAft>
                <a:spcPts val="0"/>
              </a:spcAft>
              <a:defRPr/>
            </a:pPr>
            <a:r>
              <a:rPr lang="it-IT" sz="4400" b="1" dirty="0">
                <a:solidFill>
                  <a:srgbClr val="002060"/>
                </a:solidFill>
                <a:effectLst>
                  <a:outerShdw blurRad="38100" dist="38100" dir="2700000" algn="tl">
                    <a:srgbClr val="000000">
                      <a:alpha val="43137"/>
                    </a:srgbClr>
                  </a:outerShdw>
                </a:effectLst>
                <a:latin typeface="Book Antiqua" pitchFamily="18" charset="0"/>
              </a:rPr>
              <a:t>DELLE AZIENDE</a:t>
            </a:r>
            <a:endParaRPr lang="it-IT" sz="3000" b="1" i="1" dirty="0">
              <a:solidFill>
                <a:srgbClr val="002060"/>
              </a:solidFill>
              <a:effectLst>
                <a:outerShdw blurRad="38100" dist="38100" dir="2700000" algn="tl">
                  <a:srgbClr val="000000">
                    <a:alpha val="43137"/>
                  </a:srgbClr>
                </a:outerShdw>
              </a:effectLst>
              <a:latin typeface="Book Antiqua" pitchFamily="18" charset="0"/>
            </a:endParaRPr>
          </a:p>
        </p:txBody>
      </p:sp>
      <p:sp>
        <p:nvSpPr>
          <p:cNvPr id="134149" name="Segnaposto numero diapositiva 4">
            <a:extLst>
              <a:ext uri="{FF2B5EF4-FFF2-40B4-BE49-F238E27FC236}">
                <a16:creationId xmlns:a16="http://schemas.microsoft.com/office/drawing/2014/main" id="{CA86B13A-F9E2-1B49-AFDA-CC3E1395450E}"/>
              </a:ext>
            </a:extLst>
          </p:cNvPr>
          <p:cNvSpPr>
            <a:spLocks noGrp="1"/>
          </p:cNvSpPr>
          <p:nvPr>
            <p:ph type="sldNum" sz="quarter" idx="12"/>
          </p:nvPr>
        </p:nvSpPr>
        <p:spPr bwMode="auto">
          <a:xfrm>
            <a:off x="6938963" y="6492875"/>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CB09DCB-3E7F-154D-9FC9-5D548C2923ED}" type="slidenum">
              <a:rPr lang="it-IT" altLang="en-US" sz="1200" smtClean="0">
                <a:solidFill>
                  <a:srgbClr val="898989"/>
                </a:solidFill>
              </a:rPr>
              <a:pPr>
                <a:spcBef>
                  <a:spcPct val="0"/>
                </a:spcBef>
                <a:buFontTx/>
                <a:buNone/>
              </a:pPr>
              <a:t>104</a:t>
            </a:fld>
            <a:endParaRPr lang="it-IT" altLang="en-US" sz="1200">
              <a:solidFill>
                <a:srgbClr val="898989"/>
              </a:solidFill>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EC42205B-B020-6E48-8CAE-EF520D6C4B6C}"/>
              </a:ext>
            </a:extLst>
          </p:cNvPr>
          <p:cNvSpPr/>
          <p:nvPr/>
        </p:nvSpPr>
        <p:spPr>
          <a:xfrm>
            <a:off x="0" y="0"/>
            <a:ext cx="242887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it-IT" sz="1900" dirty="0">
                <a:solidFill>
                  <a:schemeClr val="tx1"/>
                </a:solidFill>
                <a:latin typeface="Book Antiqua" pitchFamily="18" charset="0"/>
              </a:rPr>
              <a:t>CLASSIFICAZIONE DELLE AZIENDE</a:t>
            </a:r>
          </a:p>
        </p:txBody>
      </p:sp>
      <p:sp>
        <p:nvSpPr>
          <p:cNvPr id="10243" name="AutoShape 24">
            <a:extLst>
              <a:ext uri="{FF2B5EF4-FFF2-40B4-BE49-F238E27FC236}">
                <a16:creationId xmlns:a16="http://schemas.microsoft.com/office/drawing/2014/main" id="{2077E0E0-0552-6646-9A56-38BEA91CB2A4}"/>
              </a:ext>
            </a:extLst>
          </p:cNvPr>
          <p:cNvSpPr>
            <a:spLocks/>
          </p:cNvSpPr>
          <p:nvPr/>
        </p:nvSpPr>
        <p:spPr bwMode="auto">
          <a:xfrm>
            <a:off x="2281238" y="71438"/>
            <a:ext cx="576262" cy="6715125"/>
          </a:xfrm>
          <a:prstGeom prst="leftBrace">
            <a:avLst>
              <a:gd name="adj1" fmla="val 77093"/>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a:latin typeface="Book Antiqua" pitchFamily="18" charset="0"/>
            </a:endParaRPr>
          </a:p>
        </p:txBody>
      </p:sp>
      <p:graphicFrame>
        <p:nvGraphicFramePr>
          <p:cNvPr id="5" name="Tabella 4">
            <a:extLst>
              <a:ext uri="{FF2B5EF4-FFF2-40B4-BE49-F238E27FC236}">
                <a16:creationId xmlns:a16="http://schemas.microsoft.com/office/drawing/2014/main" id="{FA1FFA42-406C-944E-B382-C6670AEBD699}"/>
              </a:ext>
            </a:extLst>
          </p:cNvPr>
          <p:cNvGraphicFramePr>
            <a:graphicFrameLocks noGrp="1"/>
          </p:cNvGraphicFramePr>
          <p:nvPr/>
        </p:nvGraphicFramePr>
        <p:xfrm>
          <a:off x="2643188" y="142875"/>
          <a:ext cx="6429375" cy="6584949"/>
        </p:xfrm>
        <a:graphic>
          <a:graphicData uri="http://schemas.openxmlformats.org/drawingml/2006/table">
            <a:tbl>
              <a:tblPr firstRow="1" bandRow="1">
                <a:tableStyleId>{5C22544A-7EE6-4342-B048-85BDC9FD1C3A}</a:tableStyleId>
              </a:tblPr>
              <a:tblGrid>
                <a:gridCol w="2143122">
                  <a:extLst>
                    <a:ext uri="{9D8B030D-6E8A-4147-A177-3AD203B41FA5}">
                      <a16:colId xmlns:a16="http://schemas.microsoft.com/office/drawing/2014/main" val="20000"/>
                    </a:ext>
                  </a:extLst>
                </a:gridCol>
                <a:gridCol w="2492009">
                  <a:extLst>
                    <a:ext uri="{9D8B030D-6E8A-4147-A177-3AD203B41FA5}">
                      <a16:colId xmlns:a16="http://schemas.microsoft.com/office/drawing/2014/main" val="20001"/>
                    </a:ext>
                  </a:extLst>
                </a:gridCol>
                <a:gridCol w="1794244">
                  <a:extLst>
                    <a:ext uri="{9D8B030D-6E8A-4147-A177-3AD203B41FA5}">
                      <a16:colId xmlns:a16="http://schemas.microsoft.com/office/drawing/2014/main" val="20002"/>
                    </a:ext>
                  </a:extLst>
                </a:gridCol>
              </a:tblGrid>
              <a:tr h="396283">
                <a:tc rowSpan="5">
                  <a:txBody>
                    <a:bodyPr/>
                    <a:lstStyle/>
                    <a:p>
                      <a:pPr marL="179388" indent="-179388">
                        <a:buFont typeface="Arial" pitchFamily="34" charset="0"/>
                        <a:buChar char="•"/>
                      </a:pPr>
                      <a:r>
                        <a:rPr lang="it-IT" sz="2000" b="0" dirty="0">
                          <a:solidFill>
                            <a:schemeClr val="tx1"/>
                          </a:solidFill>
                          <a:latin typeface="Book Antiqua" pitchFamily="18" charset="0"/>
                        </a:rPr>
                        <a:t>Secondo il fine assegnato dai promotori</a:t>
                      </a:r>
                    </a:p>
                  </a:txBody>
                  <a:tcPr marT="45725" marB="45725"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gridSpan="2">
                  <a:txBody>
                    <a:bodyPr/>
                    <a:lstStyle/>
                    <a:p>
                      <a:pPr marL="179388" indent="-179388">
                        <a:buFont typeface="Arial" pitchFamily="34" charset="0"/>
                        <a:buChar char="•"/>
                      </a:pPr>
                      <a:r>
                        <a:rPr lang="it-IT" sz="2000" b="0" dirty="0">
                          <a:solidFill>
                            <a:schemeClr val="tx1"/>
                          </a:solidFill>
                          <a:latin typeface="Book Antiqua" pitchFamily="18" charset="0"/>
                        </a:rPr>
                        <a:t>Imprese</a:t>
                      </a:r>
                    </a:p>
                  </a:txBody>
                  <a:tcPr marT="45725" marB="45725">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it-IT" b="0" dirty="0">
                        <a:solidFill>
                          <a:schemeClr val="tx1"/>
                        </a:solidFill>
                        <a:latin typeface="Book Antiqua" pitchFamily="18" charset="0"/>
                      </a:endParaRPr>
                    </a:p>
                  </a:txBody>
                  <a:tcPr/>
                </a:tc>
                <a:extLst>
                  <a:ext uri="{0D108BD9-81ED-4DB2-BD59-A6C34878D82A}">
                    <a16:rowId xmlns:a16="http://schemas.microsoft.com/office/drawing/2014/main" val="10000"/>
                  </a:ext>
                </a:extLst>
              </a:tr>
              <a:tr h="396283">
                <a:tc vMerge="1">
                  <a:txBody>
                    <a:bodyPr/>
                    <a:lstStyle/>
                    <a:p>
                      <a:endParaRPr lang="it-IT" b="0" dirty="0">
                        <a:solidFill>
                          <a:schemeClr val="tx1"/>
                        </a:solidFill>
                        <a:latin typeface="Book Antiqua" pitchFamily="18" charset="0"/>
                      </a:endParaRPr>
                    </a:p>
                  </a:txBody>
                  <a:tcPr/>
                </a:tc>
                <a:tc>
                  <a:txBody>
                    <a:bodyPr/>
                    <a:lstStyle/>
                    <a:p>
                      <a:pPr marL="179388" indent="-179388" algn="l" defTabSz="914400" rtl="0" eaLnBrk="1" latinLnBrk="0" hangingPunct="1">
                        <a:buFont typeface="Arial" pitchFamily="34" charset="0"/>
                        <a:buChar char="•"/>
                      </a:pPr>
                      <a:endParaRPr lang="it-IT" sz="2000" b="0" kern="1200" dirty="0">
                        <a:solidFill>
                          <a:schemeClr val="tx1"/>
                        </a:solidFill>
                        <a:latin typeface="Book Antiqua" pitchFamily="18" charset="0"/>
                        <a:ea typeface="+mn-ea"/>
                        <a:cs typeface="+mn-cs"/>
                      </a:endParaRPr>
                    </a:p>
                  </a:txBody>
                  <a:tcPr marT="45725" marB="45725">
                    <a:lnL w="381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it-IT" sz="2000" b="0" dirty="0">
                        <a:solidFill>
                          <a:schemeClr val="tx1"/>
                        </a:solidFill>
                        <a:latin typeface="Book Antiqua" pitchFamily="18" charset="0"/>
                      </a:endParaRPr>
                    </a:p>
                  </a:txBody>
                  <a:tcPr marT="45725" marB="45725">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701116">
                <a:tc vMerge="1">
                  <a:txBody>
                    <a:bodyPr/>
                    <a:lstStyle/>
                    <a:p>
                      <a:endParaRPr lang="it-IT" b="0" dirty="0">
                        <a:solidFill>
                          <a:schemeClr val="tx1"/>
                        </a:solidFill>
                        <a:latin typeface="Book Antiqua" pitchFamily="18" charset="0"/>
                      </a:endParaRPr>
                    </a:p>
                  </a:txBody>
                  <a:tcPr/>
                </a:tc>
                <a:tc gridSpan="2">
                  <a:txBody>
                    <a:bodyPr/>
                    <a:lstStyle/>
                    <a:p>
                      <a:pPr marL="179388" indent="-179388" algn="l" defTabSz="914400" rtl="0" eaLnBrk="1" latinLnBrk="0" hangingPunct="1">
                        <a:buFont typeface="Arial" pitchFamily="34" charset="0"/>
                        <a:buChar char="•"/>
                      </a:pPr>
                      <a:r>
                        <a:rPr lang="it-IT" sz="2000" b="0" kern="1200" dirty="0">
                          <a:solidFill>
                            <a:schemeClr val="tx1"/>
                          </a:solidFill>
                          <a:latin typeface="Book Antiqua" pitchFamily="18" charset="0"/>
                          <a:ea typeface="+mn-ea"/>
                          <a:cs typeface="+mn-cs"/>
                        </a:rPr>
                        <a:t>Aziende di erogazione </a:t>
                      </a:r>
                    </a:p>
                    <a:p>
                      <a:pPr marL="179388" indent="0" algn="l" defTabSz="914400" rtl="0" eaLnBrk="1" latinLnBrk="0" hangingPunct="1">
                        <a:buFont typeface="Arial" pitchFamily="34" charset="0"/>
                        <a:buNone/>
                      </a:pPr>
                      <a:r>
                        <a:rPr lang="it-IT" sz="2000" b="0" kern="1200" dirty="0">
                          <a:solidFill>
                            <a:schemeClr val="tx1"/>
                          </a:solidFill>
                          <a:latin typeface="Book Antiqua" pitchFamily="18" charset="0"/>
                          <a:ea typeface="+mn-ea"/>
                          <a:cs typeface="+mn-cs"/>
                        </a:rPr>
                        <a:t>o di consumo</a:t>
                      </a:r>
                    </a:p>
                  </a:txBody>
                  <a:tcPr marT="45725" marB="45725">
                    <a:lnL w="381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b="0" dirty="0">
                        <a:solidFill>
                          <a:schemeClr val="tx1"/>
                        </a:solidFill>
                        <a:latin typeface="Book Antiqua" pitchFamily="18" charset="0"/>
                      </a:endParaRPr>
                    </a:p>
                  </a:txBody>
                  <a:tcPr/>
                </a:tc>
                <a:extLst>
                  <a:ext uri="{0D108BD9-81ED-4DB2-BD59-A6C34878D82A}">
                    <a16:rowId xmlns:a16="http://schemas.microsoft.com/office/drawing/2014/main" val="10002"/>
                  </a:ext>
                </a:extLst>
              </a:tr>
              <a:tr h="396283">
                <a:tc vMerge="1">
                  <a:txBody>
                    <a:bodyPr/>
                    <a:lstStyle/>
                    <a:p>
                      <a:endParaRPr lang="it-IT" b="0" dirty="0">
                        <a:solidFill>
                          <a:schemeClr val="tx1"/>
                        </a:solidFill>
                        <a:latin typeface="Book Antiqua" pitchFamily="18" charset="0"/>
                      </a:endParaRPr>
                    </a:p>
                  </a:txBody>
                  <a:tcPr/>
                </a:tc>
                <a:tc>
                  <a:txBody>
                    <a:bodyPr/>
                    <a:lstStyle/>
                    <a:p>
                      <a:endParaRPr lang="it-IT" sz="2000" b="0" dirty="0">
                        <a:solidFill>
                          <a:schemeClr val="tx1"/>
                        </a:solidFill>
                        <a:latin typeface="Book Antiqua" pitchFamily="18" charset="0"/>
                      </a:endParaRPr>
                    </a:p>
                  </a:txBody>
                  <a:tcPr marT="45725" marB="45725">
                    <a:lnL w="381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it-IT" sz="2000" b="0" dirty="0">
                        <a:solidFill>
                          <a:schemeClr val="tx1"/>
                        </a:solidFill>
                        <a:latin typeface="Book Antiqua" pitchFamily="18" charset="0"/>
                      </a:endParaRP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396283">
                <a:tc vMerge="1">
                  <a:txBody>
                    <a:bodyPr/>
                    <a:lstStyle/>
                    <a:p>
                      <a:endParaRPr lang="it-IT" b="0" dirty="0">
                        <a:solidFill>
                          <a:schemeClr val="tx1"/>
                        </a:solidFill>
                        <a:latin typeface="Book Antiqua" pitchFamily="18" charset="0"/>
                      </a:endParaRPr>
                    </a:p>
                  </a:txBody>
                  <a:tcPr/>
                </a:tc>
                <a:tc gridSpan="2">
                  <a:txBody>
                    <a:bodyPr/>
                    <a:lstStyle/>
                    <a:p>
                      <a:pPr marL="179388" indent="-179388" algn="l" defTabSz="914400" rtl="0" eaLnBrk="1" latinLnBrk="0" hangingPunct="1">
                        <a:buFont typeface="Arial" pitchFamily="34" charset="0"/>
                        <a:buChar char="•"/>
                      </a:pPr>
                      <a:r>
                        <a:rPr lang="it-IT" sz="2000" b="0" kern="1200" dirty="0">
                          <a:solidFill>
                            <a:schemeClr val="tx1"/>
                          </a:solidFill>
                          <a:latin typeface="Book Antiqua" pitchFamily="18" charset="0"/>
                          <a:ea typeface="+mn-ea"/>
                          <a:cs typeface="+mn-cs"/>
                        </a:rPr>
                        <a:t>Aziende composte</a:t>
                      </a:r>
                    </a:p>
                  </a:txBody>
                  <a:tcPr marT="45725" marB="45725">
                    <a:lnL w="381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b="0" dirty="0">
                        <a:solidFill>
                          <a:schemeClr val="tx1"/>
                        </a:solidFill>
                        <a:latin typeface="Book Antiqua" pitchFamily="18" charset="0"/>
                      </a:endParaRPr>
                    </a:p>
                  </a:txBody>
                  <a:tcPr/>
                </a:tc>
                <a:extLst>
                  <a:ext uri="{0D108BD9-81ED-4DB2-BD59-A6C34878D82A}">
                    <a16:rowId xmlns:a16="http://schemas.microsoft.com/office/drawing/2014/main" val="10004"/>
                  </a:ext>
                </a:extLst>
              </a:tr>
              <a:tr h="396283">
                <a:tc>
                  <a:txBody>
                    <a:bodyPr/>
                    <a:lstStyle/>
                    <a:p>
                      <a:endParaRPr lang="it-IT" sz="2000" b="0" dirty="0">
                        <a:solidFill>
                          <a:schemeClr val="tx1"/>
                        </a:solidFill>
                        <a:latin typeface="Book Antiqua" pitchFamily="18" charset="0"/>
                      </a:endParaRPr>
                    </a:p>
                  </a:txBody>
                  <a:tcPr marT="45725" marB="45725">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endParaRPr lang="it-IT" sz="2000" b="0" dirty="0">
                        <a:solidFill>
                          <a:schemeClr val="tx1"/>
                        </a:solidFill>
                        <a:latin typeface="Book Antiqua" pitchFamily="18" charset="0"/>
                      </a:endParaRP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it-IT" sz="2000" b="0" dirty="0">
                        <a:solidFill>
                          <a:schemeClr val="tx1"/>
                        </a:solidFill>
                        <a:latin typeface="Book Antiqua" pitchFamily="18" charset="0"/>
                      </a:endParaRP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96283">
                <a:tc>
                  <a:txBody>
                    <a:bodyPr/>
                    <a:lstStyle/>
                    <a:p>
                      <a:endParaRPr lang="it-IT" sz="2000" b="0" dirty="0">
                        <a:solidFill>
                          <a:schemeClr val="tx1"/>
                        </a:solidFill>
                        <a:latin typeface="Book Antiqua" pitchFamily="18" charset="0"/>
                      </a:endParaRP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it-IT" sz="2000" b="0" dirty="0">
                        <a:solidFill>
                          <a:schemeClr val="tx1"/>
                        </a:solidFill>
                        <a:latin typeface="Book Antiqua" pitchFamily="18" charset="0"/>
                      </a:endParaRP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it-IT" sz="2000" b="0" dirty="0">
                        <a:solidFill>
                          <a:schemeClr val="tx1"/>
                        </a:solidFill>
                        <a:latin typeface="Book Antiqua" pitchFamily="18" charset="0"/>
                      </a:endParaRP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599690">
                <a:tc rowSpan="5">
                  <a:txBody>
                    <a:bodyPr/>
                    <a:lstStyle/>
                    <a:p>
                      <a:pPr marL="179388" indent="-179388" algn="l" defTabSz="914400" rtl="0" eaLnBrk="1" latinLnBrk="0" hangingPunct="1">
                        <a:buFont typeface="Arial" pitchFamily="34" charset="0"/>
                        <a:buChar char="•"/>
                      </a:pPr>
                      <a:r>
                        <a:rPr lang="it-IT" sz="2000" b="0" kern="1200" dirty="0">
                          <a:solidFill>
                            <a:schemeClr val="tx1"/>
                          </a:solidFill>
                          <a:latin typeface="Book Antiqua" pitchFamily="18" charset="0"/>
                          <a:ea typeface="+mn-ea"/>
                          <a:cs typeface="+mn-cs"/>
                        </a:rPr>
                        <a:t>Secondo il mercato </a:t>
                      </a:r>
                    </a:p>
                    <a:p>
                      <a:pPr marL="179388" indent="0" algn="l" defTabSz="914400" rtl="0" eaLnBrk="1" latinLnBrk="0" hangingPunct="1">
                        <a:buFont typeface="Arial" pitchFamily="34" charset="0"/>
                        <a:buNone/>
                      </a:pPr>
                      <a:r>
                        <a:rPr lang="it-IT" sz="2000" b="0" kern="1200" dirty="0">
                          <a:solidFill>
                            <a:schemeClr val="tx1"/>
                          </a:solidFill>
                          <a:latin typeface="Book Antiqua" pitchFamily="18" charset="0"/>
                          <a:ea typeface="+mn-ea"/>
                          <a:cs typeface="+mn-cs"/>
                        </a:rPr>
                        <a:t>in cui operano</a:t>
                      </a:r>
                    </a:p>
                    <a:p>
                      <a:pPr marL="179388" indent="0" algn="l" defTabSz="914400" rtl="0" eaLnBrk="1" latinLnBrk="0" hangingPunct="1">
                        <a:buFont typeface="Arial" pitchFamily="34" charset="0"/>
                        <a:buNone/>
                      </a:pPr>
                      <a:endParaRPr lang="it-IT" sz="2000" b="0" kern="1200" dirty="0">
                        <a:solidFill>
                          <a:schemeClr val="tx1"/>
                        </a:solidFill>
                        <a:latin typeface="Book Antiqua" pitchFamily="18" charset="0"/>
                        <a:ea typeface="+mn-ea"/>
                        <a:cs typeface="+mn-cs"/>
                      </a:endParaRPr>
                    </a:p>
                  </a:txBody>
                  <a:tcPr marT="45725" marB="457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9388" indent="-179388" algn="l" defTabSz="914400" rtl="0" eaLnBrk="1" latinLnBrk="0" hangingPunct="1">
                        <a:buFont typeface="Arial" pitchFamily="34" charset="0"/>
                        <a:buChar char="•"/>
                      </a:pPr>
                      <a:r>
                        <a:rPr lang="it-IT" sz="2000" b="0" kern="1200" dirty="0">
                          <a:solidFill>
                            <a:schemeClr val="tx1"/>
                          </a:solidFill>
                          <a:latin typeface="Book Antiqua" pitchFamily="18" charset="0"/>
                          <a:ea typeface="+mn-ea"/>
                          <a:cs typeface="+mn-cs"/>
                        </a:rPr>
                        <a:t>Imprese</a:t>
                      </a: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it-IT" sz="2000" b="0" dirty="0">
                        <a:solidFill>
                          <a:schemeClr val="tx1"/>
                        </a:solidFill>
                        <a:latin typeface="Book Antiqua" pitchFamily="18" charset="0"/>
                      </a:endParaRP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599690">
                <a:tc vMerge="1">
                  <a:txBody>
                    <a:bodyPr/>
                    <a:lstStyle/>
                    <a:p>
                      <a:endParaRPr lang="it-IT" b="0" dirty="0">
                        <a:solidFill>
                          <a:schemeClr val="tx1"/>
                        </a:solidFill>
                        <a:latin typeface="Book Antiqua" pitchFamily="18" charset="0"/>
                      </a:endParaRPr>
                    </a:p>
                  </a:txBody>
                  <a:tcPr/>
                </a:tc>
                <a:tc rowSpan="4">
                  <a:txBody>
                    <a:bodyPr/>
                    <a:lstStyle/>
                    <a:p>
                      <a:pPr marL="179388" indent="-179388" algn="l" defTabSz="914400" rtl="0" eaLnBrk="1" latinLnBrk="0" hangingPunct="1">
                        <a:buFont typeface="Arial" pitchFamily="34" charset="0"/>
                        <a:buChar char="•"/>
                      </a:pPr>
                      <a:r>
                        <a:rPr lang="it-IT" sz="2000" b="0" kern="1200">
                          <a:solidFill>
                            <a:schemeClr val="tx1"/>
                          </a:solidFill>
                          <a:latin typeface="Book Antiqua" pitchFamily="18" charset="0"/>
                          <a:ea typeface="+mn-ea"/>
                          <a:cs typeface="+mn-cs"/>
                        </a:rPr>
                        <a:t>Pseudo - imprese</a:t>
                      </a:r>
                      <a:endParaRPr lang="it-IT" sz="2000" b="0" kern="1200" dirty="0">
                        <a:solidFill>
                          <a:schemeClr val="tx1"/>
                        </a:solidFill>
                        <a:latin typeface="Book Antiqua" pitchFamily="18" charset="0"/>
                        <a:ea typeface="+mn-ea"/>
                        <a:cs typeface="+mn-cs"/>
                      </a:endParaRPr>
                    </a:p>
                  </a:txBody>
                  <a:tcPr marT="45725" marB="45725"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9388" indent="-179388" algn="l" defTabSz="914400" rtl="0" eaLnBrk="1" latinLnBrk="0" hangingPunct="1">
                        <a:buFont typeface="Arial" pitchFamily="34" charset="0"/>
                        <a:buChar char="•"/>
                      </a:pPr>
                      <a:r>
                        <a:rPr lang="it-IT" sz="2000" b="0" kern="1200" dirty="0">
                          <a:solidFill>
                            <a:schemeClr val="tx1"/>
                          </a:solidFill>
                          <a:latin typeface="Book Antiqua" pitchFamily="18" charset="0"/>
                          <a:ea typeface="+mn-ea"/>
                          <a:cs typeface="+mn-cs"/>
                        </a:rPr>
                        <a:t>Cooperative</a:t>
                      </a: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1005949">
                <a:tc vMerge="1">
                  <a:txBody>
                    <a:bodyPr/>
                    <a:lstStyle/>
                    <a:p>
                      <a:endParaRPr lang="it-IT" b="0" dirty="0">
                        <a:solidFill>
                          <a:schemeClr val="tx1"/>
                        </a:solidFill>
                        <a:latin typeface="Book Antiqua" pitchFamily="18" charset="0"/>
                      </a:endParaRPr>
                    </a:p>
                  </a:txBody>
                  <a:tcPr/>
                </a:tc>
                <a:tc vMerge="1">
                  <a:txBody>
                    <a:bodyPr/>
                    <a:lstStyle/>
                    <a:p>
                      <a:pPr marL="179388" indent="-179388" algn="l" defTabSz="914400" rtl="0" eaLnBrk="1" latinLnBrk="0" hangingPunct="1">
                        <a:buFont typeface="Arial" pitchFamily="34" charset="0"/>
                        <a:buChar char="•"/>
                      </a:pPr>
                      <a:endParaRPr lang="it-IT" sz="1800" b="0" kern="1200" dirty="0">
                        <a:solidFill>
                          <a:schemeClr val="tx1"/>
                        </a:solidFill>
                        <a:latin typeface="Book Antiqua" pitchFamily="18" charset="0"/>
                        <a:ea typeface="+mn-ea"/>
                        <a:cs typeface="+mn-cs"/>
                      </a:endParaRPr>
                    </a:p>
                  </a:txBody>
                  <a:tcPr/>
                </a:tc>
                <a:tc>
                  <a:txBody>
                    <a:bodyPr/>
                    <a:lstStyle/>
                    <a:p>
                      <a:pPr marL="179388" indent="-179388" algn="l" defTabSz="914400" rtl="0" eaLnBrk="1" latinLnBrk="0" hangingPunct="1">
                        <a:buFont typeface="Arial" pitchFamily="34" charset="0"/>
                        <a:buChar char="•"/>
                      </a:pPr>
                      <a:r>
                        <a:rPr lang="it-IT" sz="2000" b="0" kern="1200" dirty="0">
                          <a:solidFill>
                            <a:schemeClr val="tx1"/>
                          </a:solidFill>
                          <a:latin typeface="Book Antiqua" pitchFamily="18" charset="0"/>
                          <a:ea typeface="+mn-ea"/>
                          <a:cs typeface="+mn-cs"/>
                        </a:rPr>
                        <a:t>Pubbliche </a:t>
                      </a:r>
                      <a:r>
                        <a:rPr lang="it-IT" sz="2000" b="0" kern="1200" dirty="0" err="1">
                          <a:solidFill>
                            <a:schemeClr val="tx1"/>
                          </a:solidFill>
                          <a:latin typeface="Book Antiqua" pitchFamily="18" charset="0"/>
                          <a:ea typeface="+mn-ea"/>
                          <a:cs typeface="+mn-cs"/>
                        </a:rPr>
                        <a:t>Amm.ni</a:t>
                      </a:r>
                      <a:endParaRPr lang="it-IT" sz="2000" b="0" kern="1200" dirty="0">
                        <a:solidFill>
                          <a:schemeClr val="tx1"/>
                        </a:solidFill>
                        <a:latin typeface="Book Antiqua" pitchFamily="18" charset="0"/>
                        <a:ea typeface="+mn-ea"/>
                        <a:cs typeface="+mn-cs"/>
                      </a:endParaRPr>
                    </a:p>
                    <a:p>
                      <a:pPr marL="179388" indent="-179388" algn="l" defTabSz="914400" rtl="0" eaLnBrk="1" latinLnBrk="0" hangingPunct="1">
                        <a:buFont typeface="Arial" pitchFamily="34" charset="0"/>
                        <a:buNone/>
                      </a:pPr>
                      <a:endParaRPr lang="it-IT" sz="2000" b="0" kern="1200" dirty="0">
                        <a:solidFill>
                          <a:schemeClr val="tx1"/>
                        </a:solidFill>
                        <a:latin typeface="Book Antiqua" pitchFamily="18" charset="0"/>
                        <a:ea typeface="+mn-ea"/>
                        <a:cs typeface="+mn-cs"/>
                      </a:endParaRP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701116">
                <a:tc vMerge="1">
                  <a:txBody>
                    <a:bodyPr/>
                    <a:lstStyle/>
                    <a:p>
                      <a:endParaRPr lang="it-IT" b="0" dirty="0">
                        <a:solidFill>
                          <a:schemeClr val="tx1"/>
                        </a:solidFill>
                        <a:latin typeface="Book Antiqua" pitchFamily="18" charset="0"/>
                      </a:endParaRPr>
                    </a:p>
                  </a:txBody>
                  <a:tcPr/>
                </a:tc>
                <a:tc vMerge="1">
                  <a:txBody>
                    <a:bodyPr/>
                    <a:lstStyle/>
                    <a:p>
                      <a:pPr marL="179388" indent="-179388" algn="l" defTabSz="914400" rtl="0" eaLnBrk="1" latinLnBrk="0" hangingPunct="1">
                        <a:buFont typeface="Arial" pitchFamily="34" charset="0"/>
                        <a:buChar char="•"/>
                      </a:pPr>
                      <a:endParaRPr lang="it-IT" sz="1800" b="0" kern="1200" dirty="0">
                        <a:solidFill>
                          <a:schemeClr val="tx1"/>
                        </a:solidFill>
                        <a:latin typeface="Book Antiqua" pitchFamily="18" charset="0"/>
                        <a:ea typeface="+mn-ea"/>
                        <a:cs typeface="+mn-cs"/>
                      </a:endParaRPr>
                    </a:p>
                  </a:txBody>
                  <a:tcPr/>
                </a:tc>
                <a:tc>
                  <a:txBody>
                    <a:bodyPr/>
                    <a:lstStyle/>
                    <a:p>
                      <a:pPr marL="179388" indent="-179388" algn="l" defTabSz="914400" rtl="0" eaLnBrk="1" latinLnBrk="0" hangingPunct="1">
                        <a:buFont typeface="Arial" pitchFamily="34" charset="0"/>
                        <a:buChar char="•"/>
                      </a:pPr>
                      <a:r>
                        <a:rPr lang="it-IT" sz="2000" b="0" kern="1200" dirty="0">
                          <a:solidFill>
                            <a:schemeClr val="tx1"/>
                          </a:solidFill>
                          <a:latin typeface="Book Antiqua" pitchFamily="18" charset="0"/>
                          <a:ea typeface="+mn-ea"/>
                          <a:cs typeface="+mn-cs"/>
                        </a:rPr>
                        <a:t>Associazioni</a:t>
                      </a:r>
                    </a:p>
                    <a:p>
                      <a:pPr marL="179388" indent="-179388" algn="l" defTabSz="914400" rtl="0" eaLnBrk="1" latinLnBrk="0" hangingPunct="1">
                        <a:buFont typeface="Arial" pitchFamily="34" charset="0"/>
                        <a:buNone/>
                      </a:pPr>
                      <a:endParaRPr lang="it-IT" sz="2000" b="0" kern="1200" dirty="0">
                        <a:solidFill>
                          <a:schemeClr val="tx1"/>
                        </a:solidFill>
                        <a:latin typeface="Book Antiqua" pitchFamily="18" charset="0"/>
                        <a:ea typeface="+mn-ea"/>
                        <a:cs typeface="+mn-cs"/>
                      </a:endParaRP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599690">
                <a:tc vMerge="1">
                  <a:txBody>
                    <a:bodyPr/>
                    <a:lstStyle/>
                    <a:p>
                      <a:endParaRPr lang="it-IT" b="0" dirty="0">
                        <a:solidFill>
                          <a:schemeClr val="tx1"/>
                        </a:solidFill>
                        <a:latin typeface="Book Antiqua" pitchFamily="18" charset="0"/>
                      </a:endParaRPr>
                    </a:p>
                  </a:txBody>
                  <a:tcPr/>
                </a:tc>
                <a:tc vMerge="1">
                  <a:txBody>
                    <a:bodyPr/>
                    <a:lstStyle/>
                    <a:p>
                      <a:pPr marL="179388" indent="-179388" algn="l" defTabSz="914400" rtl="0" eaLnBrk="1" latinLnBrk="0" hangingPunct="1">
                        <a:buFont typeface="Arial" pitchFamily="34" charset="0"/>
                        <a:buChar char="•"/>
                      </a:pPr>
                      <a:endParaRPr lang="it-IT" sz="1800" b="0" kern="1200" dirty="0">
                        <a:solidFill>
                          <a:schemeClr val="tx1"/>
                        </a:solidFill>
                        <a:latin typeface="Book Antiqua" pitchFamily="18" charset="0"/>
                        <a:ea typeface="+mn-ea"/>
                        <a:cs typeface="+mn-cs"/>
                      </a:endParaRPr>
                    </a:p>
                  </a:txBody>
                  <a:tcPr/>
                </a:tc>
                <a:tc>
                  <a:txBody>
                    <a:bodyPr/>
                    <a:lstStyle/>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r>
                        <a:rPr lang="it-IT" sz="2000" b="0" kern="1200" dirty="0">
                          <a:solidFill>
                            <a:schemeClr val="tx1"/>
                          </a:solidFill>
                          <a:latin typeface="Book Antiqua" pitchFamily="18" charset="0"/>
                          <a:ea typeface="+mn-ea"/>
                          <a:cs typeface="+mn-cs"/>
                        </a:rPr>
                        <a:t>Fondazioni</a:t>
                      </a:r>
                    </a:p>
                  </a:txBody>
                  <a:tcPr marT="45725" marB="45725">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bl>
          </a:graphicData>
        </a:graphic>
      </p:graphicFrame>
      <p:sp>
        <p:nvSpPr>
          <p:cNvPr id="10269" name="AutoShape 24">
            <a:extLst>
              <a:ext uri="{FF2B5EF4-FFF2-40B4-BE49-F238E27FC236}">
                <a16:creationId xmlns:a16="http://schemas.microsoft.com/office/drawing/2014/main" id="{0689CEFC-ADFC-FB40-A917-44A589E9B36D}"/>
              </a:ext>
            </a:extLst>
          </p:cNvPr>
          <p:cNvSpPr>
            <a:spLocks/>
          </p:cNvSpPr>
          <p:nvPr/>
        </p:nvSpPr>
        <p:spPr bwMode="auto">
          <a:xfrm>
            <a:off x="4572000" y="142875"/>
            <a:ext cx="357188" cy="2286000"/>
          </a:xfrm>
          <a:prstGeom prst="leftBrace">
            <a:avLst>
              <a:gd name="adj1" fmla="val 77067"/>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a:latin typeface="Book Antiqua" pitchFamily="18" charset="0"/>
            </a:endParaRPr>
          </a:p>
        </p:txBody>
      </p:sp>
      <p:sp>
        <p:nvSpPr>
          <p:cNvPr id="10270" name="AutoShape 24">
            <a:extLst>
              <a:ext uri="{FF2B5EF4-FFF2-40B4-BE49-F238E27FC236}">
                <a16:creationId xmlns:a16="http://schemas.microsoft.com/office/drawing/2014/main" id="{832215C3-EF69-BD42-B9B8-B1D39742BD04}"/>
              </a:ext>
            </a:extLst>
          </p:cNvPr>
          <p:cNvSpPr>
            <a:spLocks/>
          </p:cNvSpPr>
          <p:nvPr/>
        </p:nvSpPr>
        <p:spPr bwMode="auto">
          <a:xfrm>
            <a:off x="4572000" y="2857500"/>
            <a:ext cx="357188" cy="3857625"/>
          </a:xfrm>
          <a:prstGeom prst="leftBrace">
            <a:avLst>
              <a:gd name="adj1" fmla="val 77050"/>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a:latin typeface="Book Antiqua" pitchFamily="18" charset="0"/>
            </a:endParaRPr>
          </a:p>
        </p:txBody>
      </p:sp>
      <p:sp>
        <p:nvSpPr>
          <p:cNvPr id="10271" name="AutoShape 24">
            <a:extLst>
              <a:ext uri="{FF2B5EF4-FFF2-40B4-BE49-F238E27FC236}">
                <a16:creationId xmlns:a16="http://schemas.microsoft.com/office/drawing/2014/main" id="{2A0D1DE1-D151-CB40-A364-E15DEBF51A75}"/>
              </a:ext>
            </a:extLst>
          </p:cNvPr>
          <p:cNvSpPr>
            <a:spLocks/>
          </p:cNvSpPr>
          <p:nvPr/>
        </p:nvSpPr>
        <p:spPr bwMode="auto">
          <a:xfrm>
            <a:off x="7000875" y="3786188"/>
            <a:ext cx="357188" cy="2928937"/>
          </a:xfrm>
          <a:prstGeom prst="leftBrace">
            <a:avLst>
              <a:gd name="adj1" fmla="val 77056"/>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a:latin typeface="Book Antiqua" pitchFamily="18" charset="0"/>
            </a:endParaRPr>
          </a:p>
        </p:txBody>
      </p:sp>
      <p:sp>
        <p:nvSpPr>
          <p:cNvPr id="135198" name="Segnaposto numero diapositiva 7">
            <a:extLst>
              <a:ext uri="{FF2B5EF4-FFF2-40B4-BE49-F238E27FC236}">
                <a16:creationId xmlns:a16="http://schemas.microsoft.com/office/drawing/2014/main" id="{5D2880C0-2272-3848-8969-1171D76CE5FD}"/>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42CDCB3-30B0-0E47-B0DB-ABB2A7214AAA}" type="slidenum">
              <a:rPr lang="it-IT" altLang="en-US" sz="1200" smtClean="0">
                <a:solidFill>
                  <a:srgbClr val="898989"/>
                </a:solidFill>
              </a:rPr>
              <a:pPr>
                <a:spcBef>
                  <a:spcPct val="0"/>
                </a:spcBef>
                <a:buFontTx/>
                <a:buNone/>
              </a:pPr>
              <a:t>105</a:t>
            </a:fld>
            <a:endParaRPr lang="it-IT" altLang="en-US" sz="1200">
              <a:solidFill>
                <a:srgbClr val="898989"/>
              </a:solidFill>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CFCAF1BE-A017-F34D-90E7-D24E0BF973FB}"/>
              </a:ext>
            </a:extLst>
          </p:cNvPr>
          <p:cNvSpPr/>
          <p:nvPr/>
        </p:nvSpPr>
        <p:spPr>
          <a:xfrm>
            <a:off x="0" y="0"/>
            <a:ext cx="1643063"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it-IT" sz="1600" dirty="0">
                <a:solidFill>
                  <a:schemeClr val="tx1"/>
                </a:solidFill>
                <a:latin typeface="Book Antiqua" pitchFamily="18" charset="0"/>
              </a:rPr>
              <a:t>Classificazione delle aziende rispetto al fine</a:t>
            </a:r>
          </a:p>
        </p:txBody>
      </p:sp>
      <p:graphicFrame>
        <p:nvGraphicFramePr>
          <p:cNvPr id="14352" name="Group 16">
            <a:extLst>
              <a:ext uri="{FF2B5EF4-FFF2-40B4-BE49-F238E27FC236}">
                <a16:creationId xmlns:a16="http://schemas.microsoft.com/office/drawing/2014/main" id="{6FB18217-3E7B-2C43-AD5C-3FC7D672FA16}"/>
              </a:ext>
            </a:extLst>
          </p:cNvPr>
          <p:cNvGraphicFramePr>
            <a:graphicFrameLocks noGrp="1"/>
          </p:cNvGraphicFramePr>
          <p:nvPr/>
        </p:nvGraphicFramePr>
        <p:xfrm>
          <a:off x="2071688" y="142875"/>
          <a:ext cx="6858000" cy="6613926"/>
        </p:xfrm>
        <a:graphic>
          <a:graphicData uri="http://schemas.openxmlformats.org/drawingml/2006/table">
            <a:tbl>
              <a:tblPr/>
              <a:tblGrid>
                <a:gridCol w="2286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822836">
                <a:tc>
                  <a:txBody>
                    <a:bodyPr/>
                    <a:lstStyle/>
                    <a:p>
                      <a:pPr marL="263525" marR="0" lvl="0" indent="-263525" algn="l" defTabSz="914400" rtl="0" eaLnBrk="1" fontAlgn="base" latinLnBrk="0" hangingPunct="1">
                        <a:lnSpc>
                          <a:spcPct val="100000"/>
                        </a:lnSpc>
                        <a:spcBef>
                          <a:spcPct val="0"/>
                        </a:spcBef>
                        <a:spcAft>
                          <a:spcPct val="0"/>
                        </a:spcAft>
                        <a:buClrTx/>
                        <a:buSzTx/>
                        <a:buFont typeface="Arial" charset="0"/>
                        <a:buNone/>
                        <a:tabLst/>
                      </a:pPr>
                      <a:endParaRPr kumimoji="0" lang="it-IT" sz="800" b="0" i="0" u="none" strike="noStrike" cap="none" normalizeH="0" baseline="0" dirty="0">
                        <a:ln>
                          <a:noFill/>
                        </a:ln>
                        <a:solidFill>
                          <a:schemeClr val="tx1"/>
                        </a:solidFill>
                        <a:effectLst/>
                        <a:latin typeface="Book Antiqua" pitchFamily="-109" charset="0"/>
                      </a:endParaRPr>
                    </a:p>
                    <a:p>
                      <a:pPr marL="263525" marR="0" lvl="0" indent="-263525" algn="l" defTabSz="914400" rtl="0" eaLnBrk="1" fontAlgn="base" latinLnBrk="0" hangingPunct="1">
                        <a:lnSpc>
                          <a:spcPct val="100000"/>
                        </a:lnSpc>
                        <a:spcBef>
                          <a:spcPct val="0"/>
                        </a:spcBef>
                        <a:spcAft>
                          <a:spcPct val="0"/>
                        </a:spcAft>
                        <a:buClrTx/>
                        <a:buSzTx/>
                        <a:buFont typeface="Arial" charset="0"/>
                        <a:buChar char="•"/>
                        <a:tabLst/>
                      </a:pPr>
                      <a:r>
                        <a:rPr kumimoji="0" lang="it-IT" sz="1600" b="0" i="0" u="none" strike="noStrike" cap="none" normalizeH="0" baseline="0" dirty="0">
                          <a:ln>
                            <a:noFill/>
                          </a:ln>
                          <a:solidFill>
                            <a:schemeClr val="tx1"/>
                          </a:solidFill>
                          <a:effectLst/>
                          <a:latin typeface="Book Antiqua" pitchFamily="-109" charset="0"/>
                        </a:rPr>
                        <a:t>Imprese</a:t>
                      </a:r>
                    </a:p>
                  </a:txBody>
                  <a:tcPr marT="45681" marB="45681"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Book Antiqua" pitchFamily="-109" charset="0"/>
                        </a:rPr>
                        <a:t>Hanno per fine principale il conseguimento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Book Antiqua" pitchFamily="-109" charset="0"/>
                        </a:rPr>
                        <a:t>di nuova ricchezza prodotta</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a:ln>
                          <a:noFill/>
                        </a:ln>
                        <a:solidFill>
                          <a:schemeClr val="tx1"/>
                        </a:solidFill>
                        <a:effectLst/>
                        <a:latin typeface="Book Antiqua" pitchFamily="-109" charset="0"/>
                      </a:endParaRPr>
                    </a:p>
                  </a:txBody>
                  <a:tcPr marT="45681" marB="45681"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5211678">
                <a:tc>
                  <a:txBody>
                    <a:bodyPr/>
                    <a:lstStyle/>
                    <a:p>
                      <a:pPr marL="263525" marR="0" lvl="0" indent="-263525" algn="l" defTabSz="914400" rtl="0" eaLnBrk="1" fontAlgn="base" latinLnBrk="0" hangingPunct="1">
                        <a:lnSpc>
                          <a:spcPct val="100000"/>
                        </a:lnSpc>
                        <a:spcBef>
                          <a:spcPct val="0"/>
                        </a:spcBef>
                        <a:spcAft>
                          <a:spcPct val="0"/>
                        </a:spcAft>
                        <a:buClrTx/>
                        <a:buSzTx/>
                        <a:buFont typeface="Arial" charset="0"/>
                        <a:buChar char="•"/>
                        <a:tabLst/>
                      </a:pPr>
                      <a:r>
                        <a:rPr kumimoji="0" lang="it-IT" sz="1600" b="0" i="0" u="none" strike="noStrike" cap="none" normalizeH="0" baseline="0">
                          <a:ln>
                            <a:noFill/>
                          </a:ln>
                          <a:solidFill>
                            <a:schemeClr val="tx1"/>
                          </a:solidFill>
                          <a:effectLst/>
                          <a:latin typeface="Book Antiqua" pitchFamily="-109" charset="0"/>
                        </a:rPr>
                        <a:t>Aziende di </a:t>
                      </a:r>
                    </a:p>
                    <a:p>
                      <a:pPr marL="263525" marR="0" lvl="0" indent="-263525" algn="l" defTabSz="914400" rtl="0" eaLnBrk="1" fontAlgn="base" latinLnBrk="0" hangingPunct="1">
                        <a:lnSpc>
                          <a:spcPct val="100000"/>
                        </a:lnSpc>
                        <a:spcBef>
                          <a:spcPct val="0"/>
                        </a:spcBef>
                        <a:spcAft>
                          <a:spcPct val="0"/>
                        </a:spcAft>
                        <a:buClrTx/>
                        <a:buSzTx/>
                        <a:buFont typeface="Arial" charset="0"/>
                        <a:buNone/>
                        <a:tabLst/>
                      </a:pPr>
                      <a:r>
                        <a:rPr kumimoji="0" lang="it-IT" sz="1600" b="0" i="0" u="none" strike="noStrike" cap="none" normalizeH="0" baseline="0">
                          <a:ln>
                            <a:noFill/>
                          </a:ln>
                          <a:solidFill>
                            <a:schemeClr val="tx1"/>
                          </a:solidFill>
                          <a:effectLst/>
                          <a:latin typeface="Book Antiqua" pitchFamily="-109" charset="0"/>
                        </a:rPr>
                        <a:t>     erogazione </a:t>
                      </a:r>
                    </a:p>
                    <a:p>
                      <a:pPr marL="263525" marR="0" lvl="0" indent="-263525" algn="l" defTabSz="914400" rtl="0" eaLnBrk="1" fontAlgn="base" latinLnBrk="0" hangingPunct="1">
                        <a:lnSpc>
                          <a:spcPct val="100000"/>
                        </a:lnSpc>
                        <a:spcBef>
                          <a:spcPct val="0"/>
                        </a:spcBef>
                        <a:spcAft>
                          <a:spcPct val="0"/>
                        </a:spcAft>
                        <a:buClrTx/>
                        <a:buSzTx/>
                        <a:buFont typeface="Arial" charset="0"/>
                        <a:buNone/>
                        <a:tabLst/>
                      </a:pPr>
                      <a:r>
                        <a:rPr kumimoji="0" lang="it-IT" sz="1600" b="0" i="0" u="none" strike="noStrike" cap="none" normalizeH="0" baseline="0">
                          <a:ln>
                            <a:noFill/>
                          </a:ln>
                          <a:solidFill>
                            <a:schemeClr val="tx1"/>
                          </a:solidFill>
                          <a:effectLst/>
                          <a:latin typeface="Book Antiqua" pitchFamily="-109" charset="0"/>
                        </a:rPr>
                        <a:t>     o di consumo</a:t>
                      </a:r>
                    </a:p>
                  </a:txBody>
                  <a:tcPr marT="45681" marB="45681" anchor="ctr"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1" i="0" u="none" strike="noStrike" cap="none" normalizeH="0" baseline="0" dirty="0">
                          <a:ln>
                            <a:noFill/>
                          </a:ln>
                          <a:solidFill>
                            <a:srgbClr val="000000"/>
                          </a:solidFill>
                          <a:effectLst/>
                          <a:latin typeface="Book Antiqua" pitchFamily="-109" charset="0"/>
                        </a:rPr>
                        <a:t>Non hanno fine di lucro</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chemeClr val="tx1"/>
                        </a:solidFill>
                        <a:effectLst/>
                        <a:latin typeface="Book Antiqua" pitchFamily="-109"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09" charset="0"/>
                        </a:rPr>
                        <a:t>Vengono costituite con il fine di soddisfare i bisogni delle persone che costituiscono la stessa azienda (</a:t>
                      </a:r>
                      <a:r>
                        <a:rPr kumimoji="0" lang="it-IT" sz="1600" b="0" i="1" u="none" strike="noStrike" cap="none" normalizeH="0" baseline="0" dirty="0">
                          <a:ln>
                            <a:noFill/>
                          </a:ln>
                          <a:solidFill>
                            <a:srgbClr val="000000"/>
                          </a:solidFill>
                          <a:effectLst/>
                          <a:latin typeface="Book Antiqua" pitchFamily="-109" charset="0"/>
                        </a:rPr>
                        <a:t>Aziende di consumo diretto</a:t>
                      </a:r>
                      <a:r>
                        <a:rPr kumimoji="0" lang="it-IT" sz="1600" b="0" i="0" u="none" strike="noStrike" cap="none" normalizeH="0" baseline="0" dirty="0">
                          <a:ln>
                            <a:noFill/>
                          </a:ln>
                          <a:solidFill>
                            <a:srgbClr val="000000"/>
                          </a:solidFill>
                          <a:effectLst/>
                          <a:latin typeface="Book Antiqua" pitchFamily="-109" charset="0"/>
                        </a:rPr>
                        <a:t>) oppure di persone esterne all’azienda (</a:t>
                      </a:r>
                      <a:r>
                        <a:rPr kumimoji="0" lang="it-IT" sz="1600" b="0" i="1" u="none" strike="noStrike" cap="none" normalizeH="0" baseline="0" dirty="0">
                          <a:ln>
                            <a:noFill/>
                          </a:ln>
                          <a:solidFill>
                            <a:srgbClr val="000000"/>
                          </a:solidFill>
                          <a:effectLst/>
                          <a:latin typeface="Book Antiqua" pitchFamily="-109" charset="0"/>
                        </a:rPr>
                        <a:t>Aziende di consumo indiretto</a:t>
                      </a:r>
                      <a:r>
                        <a:rPr kumimoji="0" lang="it-IT" sz="1600" b="0" i="0" u="none" strike="noStrike" cap="none" normalizeH="0" baseline="0" dirty="0">
                          <a:ln>
                            <a:noFill/>
                          </a:ln>
                          <a:solidFill>
                            <a:srgbClr val="000000"/>
                          </a:solidFill>
                          <a:effectLst/>
                          <a:latin typeface="Book Antiqua" pitchFamily="-109" charset="0"/>
                        </a:rPr>
                        <a:t>)</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09"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09" charset="0"/>
                        </a:rPr>
                        <a:t>Si distinguono, pertanto, in:</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1" i="0" u="none" strike="noStrike" cap="none" normalizeH="0" baseline="0" dirty="0">
                        <a:ln>
                          <a:noFill/>
                        </a:ln>
                        <a:solidFill>
                          <a:srgbClr val="000000"/>
                        </a:solidFill>
                        <a:effectLst/>
                        <a:latin typeface="Book Antiqua" pitchFamily="-109"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it-IT" sz="1600" b="1" i="0" u="none" strike="noStrike" cap="none" normalizeH="0" baseline="0" dirty="0">
                          <a:ln>
                            <a:noFill/>
                          </a:ln>
                          <a:solidFill>
                            <a:srgbClr val="000000"/>
                          </a:solidFill>
                          <a:effectLst/>
                          <a:latin typeface="Book Antiqua" pitchFamily="-109" charset="0"/>
                        </a:rPr>
                        <a:t>Aziende di consumo diretto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09" charset="0"/>
                        </a:rPr>
                        <a:t>Utilizzano le risorse per soddisfare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09" charset="0"/>
                        </a:rPr>
                        <a:t>i bisogni di persone </a:t>
                      </a:r>
                      <a:r>
                        <a:rPr kumimoji="0" lang="it-IT" sz="1600" b="1" i="0" u="none" strike="noStrike" cap="none" normalizeH="0" baseline="0" dirty="0">
                          <a:ln>
                            <a:noFill/>
                          </a:ln>
                          <a:solidFill>
                            <a:srgbClr val="000000"/>
                          </a:solidFill>
                          <a:effectLst/>
                          <a:latin typeface="Book Antiqua" pitchFamily="-109" charset="0"/>
                        </a:rPr>
                        <a:t>interne</a:t>
                      </a:r>
                      <a:r>
                        <a:rPr kumimoji="0" lang="it-IT" sz="1600" b="0" i="0" u="none" strike="noStrike" cap="none" normalizeH="0" baseline="0" dirty="0">
                          <a:ln>
                            <a:noFill/>
                          </a:ln>
                          <a:solidFill>
                            <a:srgbClr val="000000"/>
                          </a:solidFill>
                          <a:effectLst/>
                          <a:latin typeface="Book Antiqua" pitchFamily="-109" charset="0"/>
                        </a:rPr>
                        <a:t> all’azienda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09" charset="0"/>
                        </a:rPr>
                        <a:t>(</a:t>
                      </a:r>
                      <a:r>
                        <a:rPr kumimoji="0" lang="it-IT" sz="1600" b="0" i="1" u="none" strike="noStrike" cap="none" normalizeH="0" baseline="0" dirty="0">
                          <a:ln>
                            <a:noFill/>
                          </a:ln>
                          <a:solidFill>
                            <a:srgbClr val="000000"/>
                          </a:solidFill>
                          <a:effectLst/>
                          <a:latin typeface="Book Antiqua" pitchFamily="-109" charset="0"/>
                        </a:rPr>
                        <a:t>Es. Azienda-Stato, Azienda-Regione,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1" u="none" strike="noStrike" cap="none" normalizeH="0" baseline="0" dirty="0">
                          <a:ln>
                            <a:noFill/>
                          </a:ln>
                          <a:solidFill>
                            <a:srgbClr val="000000"/>
                          </a:solidFill>
                          <a:effectLst/>
                          <a:latin typeface="Book Antiqua" pitchFamily="-109" charset="0"/>
                        </a:rPr>
                        <a:t>Azienda-Provincia, Azienda-Comune)</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600" b="1" i="0" u="none" strike="noStrike" cap="none" normalizeH="0" baseline="0" dirty="0">
                        <a:ln>
                          <a:noFill/>
                        </a:ln>
                        <a:solidFill>
                          <a:srgbClr val="000000"/>
                        </a:solidFill>
                        <a:effectLst/>
                        <a:latin typeface="Book Antiqua" pitchFamily="-109" charset="0"/>
                      </a:endParaRPr>
                    </a:p>
                    <a:p>
                      <a:pPr marL="0" marR="0" lvl="0" indent="0" algn="l" defTabSz="914400" rtl="0" eaLnBrk="1" fontAlgn="base" latinLnBrk="0" hangingPunct="1">
                        <a:lnSpc>
                          <a:spcPct val="100000"/>
                        </a:lnSpc>
                        <a:spcBef>
                          <a:spcPct val="0"/>
                        </a:spcBef>
                        <a:spcAft>
                          <a:spcPct val="0"/>
                        </a:spcAft>
                        <a:buClrTx/>
                        <a:buSzTx/>
                        <a:buFontTx/>
                        <a:buChar char="-"/>
                        <a:tabLst/>
                      </a:pPr>
                      <a:r>
                        <a:rPr kumimoji="0" lang="it-IT" sz="1600" b="1" i="0" u="none" strike="noStrike" cap="none" normalizeH="0" baseline="0" dirty="0">
                          <a:ln>
                            <a:noFill/>
                          </a:ln>
                          <a:solidFill>
                            <a:srgbClr val="000000"/>
                          </a:solidFill>
                          <a:effectLst/>
                          <a:latin typeface="Book Antiqua" pitchFamily="-109" charset="0"/>
                        </a:rPr>
                        <a:t>Aziende di consumo indiretto</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09" charset="0"/>
                        </a:rPr>
                        <a:t>Utilizzano le risorse per soddisfare </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09" charset="0"/>
                        </a:rPr>
                        <a:t>i bisogni di persone </a:t>
                      </a:r>
                      <a:r>
                        <a:rPr kumimoji="0" lang="it-IT" sz="1600" b="1" i="0" u="none" strike="noStrike" cap="none" normalizeH="0" baseline="0" dirty="0">
                          <a:ln>
                            <a:noFill/>
                          </a:ln>
                          <a:solidFill>
                            <a:srgbClr val="000000"/>
                          </a:solidFill>
                          <a:effectLst/>
                          <a:latin typeface="Book Antiqua" pitchFamily="-109" charset="0"/>
                        </a:rPr>
                        <a:t>esterne</a:t>
                      </a:r>
                      <a:r>
                        <a:rPr kumimoji="0" lang="it-IT" sz="1600" b="0" i="0" u="none" strike="noStrike" cap="none" normalizeH="0" baseline="0" dirty="0">
                          <a:ln>
                            <a:noFill/>
                          </a:ln>
                          <a:solidFill>
                            <a:srgbClr val="000000"/>
                          </a:solidFill>
                          <a:effectLst/>
                          <a:latin typeface="Book Antiqua" pitchFamily="-109" charset="0"/>
                        </a:rPr>
                        <a:t> all’azienda</a:t>
                      </a:r>
                    </a:p>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dirty="0">
                          <a:ln>
                            <a:noFill/>
                          </a:ln>
                          <a:solidFill>
                            <a:srgbClr val="000000"/>
                          </a:solidFill>
                          <a:effectLst/>
                          <a:latin typeface="Book Antiqua" pitchFamily="-109" charset="0"/>
                        </a:rPr>
                        <a:t>(</a:t>
                      </a:r>
                      <a:r>
                        <a:rPr kumimoji="0" lang="it-IT" sz="1600" b="0" i="1" u="none" strike="noStrike" cap="none" normalizeH="0" baseline="0" dirty="0">
                          <a:ln>
                            <a:noFill/>
                          </a:ln>
                          <a:solidFill>
                            <a:srgbClr val="000000"/>
                          </a:solidFill>
                          <a:effectLst/>
                          <a:latin typeface="Book Antiqua" pitchFamily="-109" charset="0"/>
                        </a:rPr>
                        <a:t>Es. Associazioni di assistenza e beneficienza, Fondazioni)</a:t>
                      </a:r>
                      <a:endParaRPr kumimoji="0" lang="it-IT" sz="1600" b="0" i="0" u="none" strike="noStrike" cap="none" normalizeH="0" baseline="0" dirty="0">
                        <a:ln>
                          <a:noFill/>
                        </a:ln>
                        <a:solidFill>
                          <a:srgbClr val="000000"/>
                        </a:solidFill>
                        <a:effectLst/>
                        <a:latin typeface="Book Antiqua" pitchFamily="-109" charset="0"/>
                      </a:endParaRPr>
                    </a:p>
                  </a:txBody>
                  <a:tcPr marT="45681" marB="45681"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579011">
                <a:tc>
                  <a:txBody>
                    <a:bodyPr/>
                    <a:lstStyle/>
                    <a:p>
                      <a:pPr marL="263525" marR="0" lvl="0" indent="-263525" algn="l" defTabSz="914400" rtl="0" eaLnBrk="1" fontAlgn="base" latinLnBrk="0" hangingPunct="1">
                        <a:lnSpc>
                          <a:spcPct val="100000"/>
                        </a:lnSpc>
                        <a:spcBef>
                          <a:spcPct val="0"/>
                        </a:spcBef>
                        <a:spcAft>
                          <a:spcPct val="0"/>
                        </a:spcAft>
                        <a:buClrTx/>
                        <a:buSzTx/>
                        <a:buFont typeface="Arial" charset="0"/>
                        <a:buChar char="•"/>
                        <a:tabLst/>
                      </a:pPr>
                      <a:r>
                        <a:rPr kumimoji="0" lang="it-IT" sz="1600" b="0" i="0" u="none" strike="noStrike" cap="none" normalizeH="0" baseline="0">
                          <a:ln>
                            <a:noFill/>
                          </a:ln>
                          <a:solidFill>
                            <a:schemeClr val="tx1"/>
                          </a:solidFill>
                          <a:effectLst/>
                          <a:latin typeface="Book Antiqua" pitchFamily="-109" charset="0"/>
                        </a:rPr>
                        <a:t>Aziende </a:t>
                      </a:r>
                    </a:p>
                    <a:p>
                      <a:pPr marL="263525" marR="0" lvl="0" indent="-263525" algn="l" defTabSz="914400" rtl="0" eaLnBrk="1" fontAlgn="base" latinLnBrk="0" hangingPunct="1">
                        <a:lnSpc>
                          <a:spcPct val="100000"/>
                        </a:lnSpc>
                        <a:spcBef>
                          <a:spcPct val="0"/>
                        </a:spcBef>
                        <a:spcAft>
                          <a:spcPct val="0"/>
                        </a:spcAft>
                        <a:buClrTx/>
                        <a:buSzTx/>
                        <a:buFont typeface="Arial" charset="0"/>
                        <a:buNone/>
                        <a:tabLst/>
                      </a:pPr>
                      <a:r>
                        <a:rPr kumimoji="0" lang="it-IT" sz="1600" b="0" i="0" u="none" strike="noStrike" cap="none" normalizeH="0" baseline="0">
                          <a:ln>
                            <a:noFill/>
                          </a:ln>
                          <a:solidFill>
                            <a:schemeClr val="tx1"/>
                          </a:solidFill>
                          <a:effectLst/>
                          <a:latin typeface="Book Antiqua" pitchFamily="-109" charset="0"/>
                        </a:rPr>
                        <a:t>     composte</a:t>
                      </a:r>
                    </a:p>
                  </a:txBody>
                  <a:tcPr marT="45681" marB="45681"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600" b="0" i="0" u="none" strike="noStrike" cap="none" normalizeH="0" baseline="0">
                          <a:ln>
                            <a:noFill/>
                          </a:ln>
                          <a:solidFill>
                            <a:schemeClr val="tx1"/>
                          </a:solidFill>
                          <a:effectLst/>
                          <a:latin typeface="Book Antiqua" pitchFamily="-109" charset="0"/>
                        </a:rPr>
                        <a:t>Vedere slide successiva</a:t>
                      </a:r>
                    </a:p>
                  </a:txBody>
                  <a:tcPr marT="45681" marB="45681"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bl>
          </a:graphicData>
        </a:graphic>
      </p:graphicFrame>
      <p:sp>
        <p:nvSpPr>
          <p:cNvPr id="11280" name="AutoShape 24">
            <a:extLst>
              <a:ext uri="{FF2B5EF4-FFF2-40B4-BE49-F238E27FC236}">
                <a16:creationId xmlns:a16="http://schemas.microsoft.com/office/drawing/2014/main" id="{28743F73-DCB4-A349-8DB2-066D6BF9CFBD}"/>
              </a:ext>
            </a:extLst>
          </p:cNvPr>
          <p:cNvSpPr>
            <a:spLocks/>
          </p:cNvSpPr>
          <p:nvPr/>
        </p:nvSpPr>
        <p:spPr bwMode="auto">
          <a:xfrm>
            <a:off x="1571625" y="142875"/>
            <a:ext cx="576263" cy="6572250"/>
          </a:xfrm>
          <a:prstGeom prst="leftBrace">
            <a:avLst>
              <a:gd name="adj1" fmla="val 77092"/>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a:latin typeface="Book Antiqua" pitchFamily="18" charset="0"/>
            </a:endParaRPr>
          </a:p>
        </p:txBody>
      </p:sp>
      <p:cxnSp>
        <p:nvCxnSpPr>
          <p:cNvPr id="6" name="Connettore 2 5">
            <a:extLst>
              <a:ext uri="{FF2B5EF4-FFF2-40B4-BE49-F238E27FC236}">
                <a16:creationId xmlns:a16="http://schemas.microsoft.com/office/drawing/2014/main" id="{4F9D49FD-8C78-6446-82D5-3AEEEE774E67}"/>
              </a:ext>
            </a:extLst>
          </p:cNvPr>
          <p:cNvCxnSpPr/>
          <p:nvPr/>
        </p:nvCxnSpPr>
        <p:spPr>
          <a:xfrm>
            <a:off x="3357563" y="428625"/>
            <a:ext cx="857250"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7" name="Connettore 2 6">
            <a:extLst>
              <a:ext uri="{FF2B5EF4-FFF2-40B4-BE49-F238E27FC236}">
                <a16:creationId xmlns:a16="http://schemas.microsoft.com/office/drawing/2014/main" id="{C524A65D-1946-AB4D-9004-CDA51DA21A04}"/>
              </a:ext>
            </a:extLst>
          </p:cNvPr>
          <p:cNvCxnSpPr/>
          <p:nvPr/>
        </p:nvCxnSpPr>
        <p:spPr>
          <a:xfrm>
            <a:off x="3429000" y="6499225"/>
            <a:ext cx="785813"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9" name="AutoShape 24">
            <a:extLst>
              <a:ext uri="{FF2B5EF4-FFF2-40B4-BE49-F238E27FC236}">
                <a16:creationId xmlns:a16="http://schemas.microsoft.com/office/drawing/2014/main" id="{FEABB4ED-2143-F642-B77A-57A6ADD9837D}"/>
              </a:ext>
            </a:extLst>
          </p:cNvPr>
          <p:cNvSpPr>
            <a:spLocks/>
          </p:cNvSpPr>
          <p:nvPr/>
        </p:nvSpPr>
        <p:spPr bwMode="auto">
          <a:xfrm>
            <a:off x="3929063" y="1000125"/>
            <a:ext cx="428625" cy="5103813"/>
          </a:xfrm>
          <a:prstGeom prst="leftBrace">
            <a:avLst>
              <a:gd name="adj1" fmla="val 77092"/>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a:latin typeface="Book Antiqua" pitchFamily="18" charset="0"/>
            </a:endParaRPr>
          </a:p>
        </p:txBody>
      </p:sp>
      <p:sp>
        <p:nvSpPr>
          <p:cNvPr id="136206" name="Segnaposto numero diapositiva 7">
            <a:extLst>
              <a:ext uri="{FF2B5EF4-FFF2-40B4-BE49-F238E27FC236}">
                <a16:creationId xmlns:a16="http://schemas.microsoft.com/office/drawing/2014/main" id="{FA1CB52D-8F0D-B84E-9F68-0AE4E0F92D4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67D0C105-E5F1-AF4E-9AA9-222838A532C4}" type="slidenum">
              <a:rPr lang="it-IT" altLang="en-US" sz="1200" smtClean="0">
                <a:solidFill>
                  <a:srgbClr val="898989"/>
                </a:solidFill>
              </a:rPr>
              <a:pPr>
                <a:spcBef>
                  <a:spcPct val="0"/>
                </a:spcBef>
                <a:buFontTx/>
                <a:buNone/>
              </a:pPr>
              <a:t>106</a:t>
            </a:fld>
            <a:endParaRPr lang="it-IT" altLang="en-US" sz="1200">
              <a:solidFill>
                <a:srgbClr val="898989"/>
              </a:solidFill>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DA5FA03F-35B5-8344-B483-93F1AEBFB389}"/>
              </a:ext>
            </a:extLst>
          </p:cNvPr>
          <p:cNvSpPr/>
          <p:nvPr/>
        </p:nvSpPr>
        <p:spPr>
          <a:xfrm>
            <a:off x="0" y="500063"/>
            <a:ext cx="1643063" cy="614362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it-IT" sz="2200" dirty="0">
                <a:solidFill>
                  <a:schemeClr val="tx1"/>
                </a:solidFill>
                <a:latin typeface="Book Antiqua" pitchFamily="18" charset="0"/>
              </a:rPr>
              <a:t>Aziende composte</a:t>
            </a:r>
          </a:p>
        </p:txBody>
      </p:sp>
      <p:sp>
        <p:nvSpPr>
          <p:cNvPr id="11280" name="AutoShape 24">
            <a:extLst>
              <a:ext uri="{FF2B5EF4-FFF2-40B4-BE49-F238E27FC236}">
                <a16:creationId xmlns:a16="http://schemas.microsoft.com/office/drawing/2014/main" id="{050D3C72-8ED9-5444-9BAF-37A4F8BB58AC}"/>
              </a:ext>
            </a:extLst>
          </p:cNvPr>
          <p:cNvSpPr>
            <a:spLocks/>
          </p:cNvSpPr>
          <p:nvPr/>
        </p:nvSpPr>
        <p:spPr bwMode="auto">
          <a:xfrm>
            <a:off x="1495425" y="500063"/>
            <a:ext cx="576263" cy="6215062"/>
          </a:xfrm>
          <a:prstGeom prst="leftBrace">
            <a:avLst>
              <a:gd name="adj1" fmla="val 77092"/>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a:latin typeface="Book Antiqua" pitchFamily="18" charset="0"/>
            </a:endParaRPr>
          </a:p>
        </p:txBody>
      </p:sp>
      <p:graphicFrame>
        <p:nvGraphicFramePr>
          <p:cNvPr id="8" name="Tabella 7">
            <a:extLst>
              <a:ext uri="{FF2B5EF4-FFF2-40B4-BE49-F238E27FC236}">
                <a16:creationId xmlns:a16="http://schemas.microsoft.com/office/drawing/2014/main" id="{3BFB0BED-0225-3F41-9465-CEF06637C709}"/>
              </a:ext>
            </a:extLst>
          </p:cNvPr>
          <p:cNvGraphicFramePr>
            <a:graphicFrameLocks noGrp="1"/>
          </p:cNvGraphicFramePr>
          <p:nvPr/>
        </p:nvGraphicFramePr>
        <p:xfrm>
          <a:off x="2000250" y="571500"/>
          <a:ext cx="6715125" cy="6172200"/>
        </p:xfrm>
        <a:graphic>
          <a:graphicData uri="http://schemas.openxmlformats.org/drawingml/2006/table">
            <a:tbl>
              <a:tblPr firstRow="1" bandRow="1">
                <a:tableStyleId>{5C22544A-7EE6-4342-B048-85BDC9FD1C3A}</a:tableStyleId>
              </a:tblPr>
              <a:tblGrid>
                <a:gridCol w="6715125">
                  <a:extLst>
                    <a:ext uri="{9D8B030D-6E8A-4147-A177-3AD203B41FA5}">
                      <a16:colId xmlns:a16="http://schemas.microsoft.com/office/drawing/2014/main" val="20000"/>
                    </a:ext>
                  </a:extLst>
                </a:gridCol>
              </a:tblGrid>
              <a:tr h="370840">
                <a:tc>
                  <a:txBody>
                    <a:bodyPr/>
                    <a:lstStyle/>
                    <a:p>
                      <a:pPr lvl="0" algn="just"/>
                      <a:r>
                        <a:rPr lang="it-IT" sz="1900" b="0" dirty="0">
                          <a:solidFill>
                            <a:schemeClr val="tx1"/>
                          </a:solidFill>
                          <a:latin typeface="Book Antiqua" pitchFamily="18" charset="0"/>
                        </a:rPr>
                        <a:t>Sono aziende di consumo diretto nelle quali accanto  all’attività istituzionale di erogazione (che rappresenta l’attività principale) coesiste anche un’attività produttiva (secondaria), diretta al conseguimento di un reddito. </a:t>
                      </a:r>
                    </a:p>
                    <a:p>
                      <a:pPr lvl="0" algn="just"/>
                      <a:endParaRPr lang="it-IT" sz="1900" b="0" dirty="0">
                        <a:solidFill>
                          <a:schemeClr val="tx1"/>
                        </a:solidFill>
                        <a:latin typeface="Book Antiqua" pitchFamily="18" charset="0"/>
                      </a:endParaRPr>
                    </a:p>
                    <a:p>
                      <a:pPr lvl="0" algn="just"/>
                      <a:r>
                        <a:rPr lang="it-IT" sz="1900" b="0" dirty="0">
                          <a:solidFill>
                            <a:schemeClr val="tx1"/>
                          </a:solidFill>
                          <a:latin typeface="Book Antiqua" pitchFamily="18" charset="0"/>
                        </a:rPr>
                        <a:t>Es.: lo Stato svolge anche attività produttiva attraverso le aziende dell’IRI  (Istituto di Ricostruzione Industriale) e dell’ENI (Ente Nazionale Idrocarburi) di cui possiede il capitale in tutto o in parte. </a:t>
                      </a:r>
                    </a:p>
                    <a:p>
                      <a:pPr lvl="0" algn="just"/>
                      <a:endParaRPr lang="it-IT" sz="1900" b="0" dirty="0">
                        <a:solidFill>
                          <a:schemeClr val="tx1"/>
                        </a:solidFill>
                        <a:latin typeface="Book Antiqua" pitchFamily="18" charset="0"/>
                      </a:endParaRPr>
                    </a:p>
                    <a:p>
                      <a:pPr lvl="0" algn="just"/>
                      <a:r>
                        <a:rPr lang="it-IT" sz="1900" b="0" dirty="0">
                          <a:solidFill>
                            <a:schemeClr val="tx1"/>
                          </a:solidFill>
                          <a:latin typeface="Book Antiqua" pitchFamily="18" charset="0"/>
                        </a:rPr>
                        <a:t>Se lo Stato consegue un utile, aumentano i mezzi a sua disposizione per la sua attività istituzionale (strade, ordine interno, istruzione, ecc). </a:t>
                      </a:r>
                    </a:p>
                    <a:p>
                      <a:pPr lvl="0" algn="just"/>
                      <a:r>
                        <a:rPr lang="it-IT" sz="1900" b="0" dirty="0">
                          <a:solidFill>
                            <a:schemeClr val="tx1"/>
                          </a:solidFill>
                          <a:latin typeface="Book Antiqua" pitchFamily="18" charset="0"/>
                        </a:rPr>
                        <a:t>In tal caso l’attività produttiva rappresenta una </a:t>
                      </a:r>
                      <a:r>
                        <a:rPr lang="it-IT" sz="1900" b="1" dirty="0">
                          <a:solidFill>
                            <a:schemeClr val="tx1"/>
                          </a:solidFill>
                          <a:latin typeface="Book Antiqua" pitchFamily="18" charset="0"/>
                        </a:rPr>
                        <a:t>attività strumentale</a:t>
                      </a:r>
                      <a:r>
                        <a:rPr lang="it-IT" sz="1900" b="0" dirty="0">
                          <a:solidFill>
                            <a:schemeClr val="tx1"/>
                          </a:solidFill>
                          <a:latin typeface="Book Antiqua" pitchFamily="18" charset="0"/>
                        </a:rPr>
                        <a:t> per il miglior conseguimento del fine istituzionale.</a:t>
                      </a:r>
                    </a:p>
                    <a:p>
                      <a:pPr lvl="0" algn="just"/>
                      <a:endParaRPr lang="it-IT" sz="1900" b="0" dirty="0">
                        <a:solidFill>
                          <a:schemeClr val="tx1"/>
                        </a:solidFill>
                        <a:latin typeface="Book Antiqua" pitchFamily="18" charset="0"/>
                      </a:endParaRPr>
                    </a:p>
                    <a:p>
                      <a:pPr lvl="0" algn="just"/>
                      <a:r>
                        <a:rPr lang="it-IT" sz="1900" b="0" dirty="0">
                          <a:solidFill>
                            <a:schemeClr val="tx1"/>
                          </a:solidFill>
                          <a:latin typeface="Book Antiqua" pitchFamily="18" charset="0"/>
                        </a:rPr>
                        <a:t>Se lo Stato consegue una perdita , diminuiscono i mezzi a sua disposizione per la sua attività istituzionale. Tali perdite gravano sulla collettività che viene chiamata a pagare maggiori tasse. </a:t>
                      </a:r>
                    </a:p>
                  </a:txBody>
                  <a:tcPr marL="91439" marR="91439">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37222" name="Rettangolo 9">
            <a:extLst>
              <a:ext uri="{FF2B5EF4-FFF2-40B4-BE49-F238E27FC236}">
                <a16:creationId xmlns:a16="http://schemas.microsoft.com/office/drawing/2014/main" id="{79353A1A-84DE-DE44-BDFD-1ABD1298D51C}"/>
              </a:ext>
            </a:extLst>
          </p:cNvPr>
          <p:cNvSpPr>
            <a:spLocks noChangeArrowheads="1"/>
          </p:cNvSpPr>
          <p:nvPr/>
        </p:nvSpPr>
        <p:spPr bwMode="auto">
          <a:xfrm>
            <a:off x="0" y="28575"/>
            <a:ext cx="9144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latin typeface="Book Antiqua" panose="02040602050305030304" pitchFamily="18" charset="0"/>
              </a:rPr>
              <a:t>Classificazione delle aziende rispetto al fine (segue)</a:t>
            </a:r>
          </a:p>
        </p:txBody>
      </p:sp>
      <p:sp>
        <p:nvSpPr>
          <p:cNvPr id="137223" name="Segnaposto numero diapositiva 5">
            <a:extLst>
              <a:ext uri="{FF2B5EF4-FFF2-40B4-BE49-F238E27FC236}">
                <a16:creationId xmlns:a16="http://schemas.microsoft.com/office/drawing/2014/main" id="{0780E491-3FB6-8E49-91BC-0D45B465167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47F306E3-BC39-1943-A1A7-77F68651804A}" type="slidenum">
              <a:rPr lang="it-IT" altLang="en-US" sz="1200" smtClean="0">
                <a:solidFill>
                  <a:srgbClr val="898989"/>
                </a:solidFill>
              </a:rPr>
              <a:pPr>
                <a:spcBef>
                  <a:spcPct val="0"/>
                </a:spcBef>
                <a:buFontTx/>
                <a:buNone/>
              </a:pPr>
              <a:t>107</a:t>
            </a:fld>
            <a:endParaRPr lang="it-IT" altLang="en-US" sz="1200">
              <a:solidFill>
                <a:srgbClr val="898989"/>
              </a:solidFill>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egnaposto numero diapositiva 1">
            <a:extLst>
              <a:ext uri="{FF2B5EF4-FFF2-40B4-BE49-F238E27FC236}">
                <a16:creationId xmlns:a16="http://schemas.microsoft.com/office/drawing/2014/main" id="{32C20392-5A00-A543-BB12-CF0B12EA4E9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704C83B-DA0C-734F-BD4E-9B9AAF245FCD}" type="slidenum">
              <a:rPr lang="it-IT" altLang="en-US" sz="1200" smtClean="0">
                <a:solidFill>
                  <a:srgbClr val="898989"/>
                </a:solidFill>
              </a:rPr>
              <a:pPr>
                <a:spcBef>
                  <a:spcPct val="0"/>
                </a:spcBef>
                <a:buFontTx/>
                <a:buNone/>
              </a:pPr>
              <a:t>108</a:t>
            </a:fld>
            <a:endParaRPr lang="it-IT" altLang="en-US" sz="1200">
              <a:solidFill>
                <a:srgbClr val="898989"/>
              </a:solidFill>
            </a:endParaRPr>
          </a:p>
        </p:txBody>
      </p:sp>
      <p:sp>
        <p:nvSpPr>
          <p:cNvPr id="3" name="Rettangolo 2">
            <a:extLst>
              <a:ext uri="{FF2B5EF4-FFF2-40B4-BE49-F238E27FC236}">
                <a16:creationId xmlns:a16="http://schemas.microsoft.com/office/drawing/2014/main" id="{EF47C4CE-1637-8B4D-9126-234C699171ED}"/>
              </a:ext>
            </a:extLst>
          </p:cNvPr>
          <p:cNvSpPr/>
          <p:nvPr/>
        </p:nvSpPr>
        <p:spPr>
          <a:xfrm>
            <a:off x="0" y="0"/>
            <a:ext cx="1643063"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it-IT" sz="1700" dirty="0">
                <a:solidFill>
                  <a:schemeClr val="tx1"/>
                </a:solidFill>
                <a:latin typeface="Book Antiqua" pitchFamily="18" charset="0"/>
              </a:rPr>
              <a:t>Limiti, conseguenze e rimedi della classificazione delle aziende rispetto al fine per le aziende di erogazione</a:t>
            </a:r>
          </a:p>
        </p:txBody>
      </p:sp>
      <p:sp>
        <p:nvSpPr>
          <p:cNvPr id="4" name="AutoShape 24">
            <a:extLst>
              <a:ext uri="{FF2B5EF4-FFF2-40B4-BE49-F238E27FC236}">
                <a16:creationId xmlns:a16="http://schemas.microsoft.com/office/drawing/2014/main" id="{47397EB7-E295-3146-8383-2221B7D7E45F}"/>
              </a:ext>
            </a:extLst>
          </p:cNvPr>
          <p:cNvSpPr>
            <a:spLocks/>
          </p:cNvSpPr>
          <p:nvPr/>
        </p:nvSpPr>
        <p:spPr bwMode="auto">
          <a:xfrm>
            <a:off x="1571625" y="0"/>
            <a:ext cx="576263" cy="6858000"/>
          </a:xfrm>
          <a:prstGeom prst="leftBrace">
            <a:avLst>
              <a:gd name="adj1" fmla="val 77092"/>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sz="1700">
              <a:latin typeface="Book Antiqua" pitchFamily="18" charset="0"/>
            </a:endParaRPr>
          </a:p>
        </p:txBody>
      </p:sp>
      <p:sp>
        <p:nvSpPr>
          <p:cNvPr id="5" name="Rettangolo 4">
            <a:extLst>
              <a:ext uri="{FF2B5EF4-FFF2-40B4-BE49-F238E27FC236}">
                <a16:creationId xmlns:a16="http://schemas.microsoft.com/office/drawing/2014/main" id="{22A5941D-49C6-7245-BDB3-E046171065D0}"/>
              </a:ext>
            </a:extLst>
          </p:cNvPr>
          <p:cNvSpPr/>
          <p:nvPr/>
        </p:nvSpPr>
        <p:spPr>
          <a:xfrm>
            <a:off x="1908175" y="26988"/>
            <a:ext cx="1858963" cy="28257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it-IT" sz="1700" dirty="0">
                <a:solidFill>
                  <a:schemeClr val="tx1"/>
                </a:solidFill>
                <a:latin typeface="Book Antiqua" pitchFamily="18" charset="0"/>
              </a:rPr>
              <a:t>Limiti</a:t>
            </a:r>
          </a:p>
          <a:p>
            <a:pPr algn="ctr" eaLnBrk="1" fontAlgn="auto" hangingPunct="1">
              <a:spcBef>
                <a:spcPts val="0"/>
              </a:spcBef>
              <a:spcAft>
                <a:spcPts val="0"/>
              </a:spcAft>
              <a:defRPr/>
            </a:pPr>
            <a:endParaRPr lang="it-IT" sz="1700" dirty="0">
              <a:solidFill>
                <a:schemeClr val="tx1"/>
              </a:solidFill>
              <a:latin typeface="Book Antiqua" pitchFamily="18" charset="0"/>
            </a:endParaRPr>
          </a:p>
          <a:p>
            <a:pPr algn="ctr" eaLnBrk="1" fontAlgn="auto" hangingPunct="1">
              <a:spcBef>
                <a:spcPts val="0"/>
              </a:spcBef>
              <a:spcAft>
                <a:spcPts val="0"/>
              </a:spcAft>
              <a:defRPr/>
            </a:pPr>
            <a:r>
              <a:rPr lang="it-IT" sz="1700" dirty="0">
                <a:solidFill>
                  <a:schemeClr val="tx1"/>
                </a:solidFill>
                <a:latin typeface="Book Antiqua" pitchFamily="18" charset="0"/>
              </a:rPr>
              <a:t>Ha tenuto in secondo piano:</a:t>
            </a:r>
          </a:p>
          <a:p>
            <a:pPr algn="ctr" eaLnBrk="1" fontAlgn="auto" hangingPunct="1">
              <a:spcBef>
                <a:spcPts val="0"/>
              </a:spcBef>
              <a:spcAft>
                <a:spcPts val="0"/>
              </a:spcAft>
              <a:defRPr/>
            </a:pPr>
            <a:endParaRPr lang="it-IT" sz="1700" dirty="0">
              <a:solidFill>
                <a:schemeClr val="tx1"/>
              </a:solidFill>
              <a:latin typeface="Book Antiqua" pitchFamily="18" charset="0"/>
            </a:endParaRPr>
          </a:p>
          <a:p>
            <a:pPr algn="ctr" eaLnBrk="1" fontAlgn="auto" hangingPunct="1">
              <a:spcBef>
                <a:spcPts val="0"/>
              </a:spcBef>
              <a:spcAft>
                <a:spcPts val="0"/>
              </a:spcAft>
              <a:defRPr/>
            </a:pPr>
            <a:endParaRPr lang="it-IT" sz="1700" dirty="0">
              <a:solidFill>
                <a:schemeClr val="tx1"/>
              </a:solidFill>
              <a:latin typeface="Book Antiqua" pitchFamily="18" charset="0"/>
            </a:endParaRPr>
          </a:p>
        </p:txBody>
      </p:sp>
      <p:sp>
        <p:nvSpPr>
          <p:cNvPr id="6" name="AutoShape 24">
            <a:extLst>
              <a:ext uri="{FF2B5EF4-FFF2-40B4-BE49-F238E27FC236}">
                <a16:creationId xmlns:a16="http://schemas.microsoft.com/office/drawing/2014/main" id="{B26A2B11-38E4-E34C-96D4-F776183DF41D}"/>
              </a:ext>
            </a:extLst>
          </p:cNvPr>
          <p:cNvSpPr>
            <a:spLocks/>
          </p:cNvSpPr>
          <p:nvPr/>
        </p:nvSpPr>
        <p:spPr bwMode="auto">
          <a:xfrm>
            <a:off x="3708400" y="115888"/>
            <a:ext cx="215900" cy="1296987"/>
          </a:xfrm>
          <a:prstGeom prst="leftBrace">
            <a:avLst>
              <a:gd name="adj1" fmla="val 77092"/>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sz="1700">
              <a:latin typeface="Book Antiqua" pitchFamily="18" charset="0"/>
            </a:endParaRPr>
          </a:p>
        </p:txBody>
      </p:sp>
      <p:sp>
        <p:nvSpPr>
          <p:cNvPr id="7" name="AutoShape 24">
            <a:extLst>
              <a:ext uri="{FF2B5EF4-FFF2-40B4-BE49-F238E27FC236}">
                <a16:creationId xmlns:a16="http://schemas.microsoft.com/office/drawing/2014/main" id="{96C40AB1-7C65-0A4A-8D43-6888B9D4E50C}"/>
              </a:ext>
            </a:extLst>
          </p:cNvPr>
          <p:cNvSpPr>
            <a:spLocks/>
          </p:cNvSpPr>
          <p:nvPr/>
        </p:nvSpPr>
        <p:spPr bwMode="auto">
          <a:xfrm>
            <a:off x="3635375" y="1844675"/>
            <a:ext cx="288925" cy="3024188"/>
          </a:xfrm>
          <a:prstGeom prst="leftBrace">
            <a:avLst>
              <a:gd name="adj1" fmla="val 77092"/>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sz="1700">
              <a:latin typeface="Book Antiqua" pitchFamily="18" charset="0"/>
            </a:endParaRPr>
          </a:p>
        </p:txBody>
      </p:sp>
      <p:sp>
        <p:nvSpPr>
          <p:cNvPr id="138248" name="CasellaDiTesto 8">
            <a:extLst>
              <a:ext uri="{FF2B5EF4-FFF2-40B4-BE49-F238E27FC236}">
                <a16:creationId xmlns:a16="http://schemas.microsoft.com/office/drawing/2014/main" id="{34D687B4-1865-324D-B763-C79C492576E7}"/>
              </a:ext>
            </a:extLst>
          </p:cNvPr>
          <p:cNvSpPr txBox="1">
            <a:spLocks noChangeArrowheads="1"/>
          </p:cNvSpPr>
          <p:nvPr/>
        </p:nvSpPr>
        <p:spPr bwMode="auto">
          <a:xfrm>
            <a:off x="3924300" y="84138"/>
            <a:ext cx="5219700"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Calibri" panose="020F0502020204030204" pitchFamily="34" charset="0"/>
              <a:buAutoNum type="arabicPeriod"/>
            </a:pPr>
            <a:r>
              <a:rPr lang="it-IT" altLang="en-US" sz="1700">
                <a:latin typeface="Book Antiqua" panose="02040602050305030304" pitchFamily="18" charset="0"/>
              </a:rPr>
              <a:t> la natura economica di tali aziende</a:t>
            </a:r>
          </a:p>
          <a:p>
            <a:pPr eaLnBrk="1" hangingPunct="1">
              <a:spcBef>
                <a:spcPct val="0"/>
              </a:spcBef>
              <a:buFont typeface="Calibri" panose="020F0502020204030204" pitchFamily="34" charset="0"/>
              <a:buAutoNum type="arabicPeriod"/>
            </a:pPr>
            <a:r>
              <a:rPr lang="it-IT" altLang="en-US" sz="1700">
                <a:latin typeface="Book Antiqua" panose="02040602050305030304" pitchFamily="18" charset="0"/>
              </a:rPr>
              <a:t> che qualsiasi attività economica va svolta secondo il principio edonistico</a:t>
            </a:r>
          </a:p>
          <a:p>
            <a:pPr eaLnBrk="1" hangingPunct="1">
              <a:spcBef>
                <a:spcPct val="0"/>
              </a:spcBef>
              <a:buFont typeface="Calibri" panose="020F0502020204030204" pitchFamily="34" charset="0"/>
              <a:buAutoNum type="arabicPeriod"/>
            </a:pPr>
            <a:r>
              <a:rPr lang="it-IT" altLang="en-US" sz="1700">
                <a:latin typeface="Book Antiqua" panose="02040602050305030304" pitchFamily="18" charset="0"/>
              </a:rPr>
              <a:t> che qualunque azienda (anche le aziende pubbliche) deve creare valore</a:t>
            </a:r>
          </a:p>
        </p:txBody>
      </p:sp>
      <p:sp>
        <p:nvSpPr>
          <p:cNvPr id="10" name="Freccia in giù 9">
            <a:extLst>
              <a:ext uri="{FF2B5EF4-FFF2-40B4-BE49-F238E27FC236}">
                <a16:creationId xmlns:a16="http://schemas.microsoft.com/office/drawing/2014/main" id="{A7F58D2E-9F92-3A45-BE7E-71CCAF327608}"/>
              </a:ext>
            </a:extLst>
          </p:cNvPr>
          <p:cNvSpPr/>
          <p:nvPr/>
        </p:nvSpPr>
        <p:spPr>
          <a:xfrm>
            <a:off x="2700338" y="908050"/>
            <a:ext cx="287337" cy="2174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700">
              <a:latin typeface="Book Antiqua" pitchFamily="18" charset="0"/>
            </a:endParaRPr>
          </a:p>
        </p:txBody>
      </p:sp>
      <p:sp>
        <p:nvSpPr>
          <p:cNvPr id="11" name="CasellaDiTesto 10">
            <a:extLst>
              <a:ext uri="{FF2B5EF4-FFF2-40B4-BE49-F238E27FC236}">
                <a16:creationId xmlns:a16="http://schemas.microsoft.com/office/drawing/2014/main" id="{B7E124F2-513D-7446-8B11-A285B1B678E1}"/>
              </a:ext>
            </a:extLst>
          </p:cNvPr>
          <p:cNvSpPr txBox="1"/>
          <p:nvPr/>
        </p:nvSpPr>
        <p:spPr>
          <a:xfrm>
            <a:off x="3851275" y="1873250"/>
            <a:ext cx="5292725" cy="2970213"/>
          </a:xfrm>
          <a:prstGeom prst="rect">
            <a:avLst/>
          </a:prstGeom>
          <a:noFill/>
        </p:spPr>
        <p:txBody>
          <a:bodyPr>
            <a:spAutoFit/>
          </a:bodyPr>
          <a:lstStyle/>
          <a:p>
            <a:pPr marL="95250" indent="-95250" eaLnBrk="1" hangingPunct="1">
              <a:buFont typeface="Arial" pitchFamily="34" charset="0"/>
              <a:buChar char="•"/>
              <a:defRPr/>
            </a:pPr>
            <a:r>
              <a:rPr lang="it-IT" sz="1700" dirty="0">
                <a:latin typeface="Book Antiqua" pitchFamily="18" charset="0"/>
              </a:rPr>
              <a:t> sono stati ignorati i tratti di cui ai punti sub 1), sub 2) e sub 3)</a:t>
            </a:r>
          </a:p>
          <a:p>
            <a:pPr marL="95250" indent="-95250" eaLnBrk="1" hangingPunct="1">
              <a:buFont typeface="Arial" pitchFamily="34" charset="0"/>
              <a:buChar char="•"/>
              <a:defRPr/>
            </a:pPr>
            <a:r>
              <a:rPr lang="it-IT" sz="1700" dirty="0">
                <a:latin typeface="Book Antiqua" pitchFamily="18" charset="0"/>
              </a:rPr>
              <a:t>tali aziende sono state condotte obbedendo a logiche personali (mantenimento della poltrona) ed  al soggetto politico suo referente (cosiddetto voto di scambio):</a:t>
            </a:r>
          </a:p>
          <a:p>
            <a:pPr marL="95250" eaLnBrk="1" hangingPunct="1">
              <a:defRPr/>
            </a:pPr>
            <a:r>
              <a:rPr lang="it-IT" sz="1700" dirty="0">
                <a:latin typeface="Book Antiqua" pitchFamily="18" charset="0"/>
              </a:rPr>
              <a:t>a) per il reclutamento del personale (di solito poco motivato)</a:t>
            </a:r>
          </a:p>
          <a:p>
            <a:pPr marL="95250" eaLnBrk="1" hangingPunct="1">
              <a:defRPr/>
            </a:pPr>
            <a:r>
              <a:rPr lang="it-IT" sz="1700" dirty="0">
                <a:latin typeface="Book Antiqua" pitchFamily="18" charset="0"/>
              </a:rPr>
              <a:t>b) per la gestione delle risorse (sprechi, consulenze per grossi importi, peculato</a:t>
            </a:r>
          </a:p>
          <a:p>
            <a:pPr marL="95250" eaLnBrk="1" hangingPunct="1">
              <a:defRPr/>
            </a:pPr>
            <a:r>
              <a:rPr lang="it-IT" sz="1700" dirty="0">
                <a:latin typeface="Book Antiqua" pitchFamily="18" charset="0"/>
              </a:rPr>
              <a:t>c) per il modello di organizzazione (burocratico)</a:t>
            </a:r>
          </a:p>
        </p:txBody>
      </p:sp>
      <p:sp>
        <p:nvSpPr>
          <p:cNvPr id="12" name="AutoShape 24">
            <a:extLst>
              <a:ext uri="{FF2B5EF4-FFF2-40B4-BE49-F238E27FC236}">
                <a16:creationId xmlns:a16="http://schemas.microsoft.com/office/drawing/2014/main" id="{AB58EBE4-3029-CA45-BDFB-7DC2EEE64579}"/>
              </a:ext>
            </a:extLst>
          </p:cNvPr>
          <p:cNvSpPr>
            <a:spLocks/>
          </p:cNvSpPr>
          <p:nvPr/>
        </p:nvSpPr>
        <p:spPr bwMode="auto">
          <a:xfrm>
            <a:off x="3708400" y="5157788"/>
            <a:ext cx="215900" cy="1366837"/>
          </a:xfrm>
          <a:prstGeom prst="leftBrace">
            <a:avLst>
              <a:gd name="adj1" fmla="val 77092"/>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sz="1700">
              <a:latin typeface="Book Antiqua" pitchFamily="18" charset="0"/>
            </a:endParaRPr>
          </a:p>
        </p:txBody>
      </p:sp>
      <p:sp>
        <p:nvSpPr>
          <p:cNvPr id="138252" name="Rettangolo 12">
            <a:extLst>
              <a:ext uri="{FF2B5EF4-FFF2-40B4-BE49-F238E27FC236}">
                <a16:creationId xmlns:a16="http://schemas.microsoft.com/office/drawing/2014/main" id="{B6F2FEC9-3384-B340-925E-B876D9154A53}"/>
              </a:ext>
            </a:extLst>
          </p:cNvPr>
          <p:cNvSpPr>
            <a:spLocks noChangeArrowheads="1"/>
          </p:cNvSpPr>
          <p:nvPr/>
        </p:nvSpPr>
        <p:spPr bwMode="auto">
          <a:xfrm>
            <a:off x="3779838" y="5157788"/>
            <a:ext cx="5545137"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5250" indent="-9525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it-IT" altLang="en-US" sz="1700">
                <a:latin typeface="Book Antiqua" panose="02040602050305030304" pitchFamily="18" charset="0"/>
              </a:rPr>
              <a:t> nuovo orientamento: aziende come organizzazioni produttive </a:t>
            </a:r>
          </a:p>
          <a:p>
            <a:pPr eaLnBrk="1" hangingPunct="1">
              <a:spcBef>
                <a:spcPct val="0"/>
              </a:spcBef>
            </a:pPr>
            <a:r>
              <a:rPr lang="it-IT" altLang="en-US" sz="1700">
                <a:latin typeface="Book Antiqua" panose="02040602050305030304" pitchFamily="18" charset="0"/>
              </a:rPr>
              <a:t>nuova classificazione delle aziende rispetto al mercato</a:t>
            </a:r>
          </a:p>
          <a:p>
            <a:pPr eaLnBrk="1" hangingPunct="1">
              <a:spcBef>
                <a:spcPct val="0"/>
              </a:spcBef>
            </a:pPr>
            <a:r>
              <a:rPr lang="it-IT" altLang="en-US" sz="1700">
                <a:latin typeface="Book Antiqua" panose="02040602050305030304" pitchFamily="18" charset="0"/>
              </a:rPr>
              <a:t> introduzione della contabilità analitica e di alcuni indici per la misurazione dell’efficacia e dell’efficienza)</a:t>
            </a:r>
          </a:p>
        </p:txBody>
      </p:sp>
      <p:sp>
        <p:nvSpPr>
          <p:cNvPr id="14" name="Rettangolo 13">
            <a:extLst>
              <a:ext uri="{FF2B5EF4-FFF2-40B4-BE49-F238E27FC236}">
                <a16:creationId xmlns:a16="http://schemas.microsoft.com/office/drawing/2014/main" id="{9873E9D5-6F2E-244B-A7DC-58BBE66C338F}"/>
              </a:ext>
            </a:extLst>
          </p:cNvPr>
          <p:cNvSpPr/>
          <p:nvPr/>
        </p:nvSpPr>
        <p:spPr>
          <a:xfrm>
            <a:off x="1908175" y="2636838"/>
            <a:ext cx="1858963" cy="1871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it-IT" sz="1700" dirty="0">
                <a:solidFill>
                  <a:schemeClr val="tx1"/>
                </a:solidFill>
                <a:latin typeface="Book Antiqua" pitchFamily="18" charset="0"/>
              </a:rPr>
              <a:t>Conseguenze</a:t>
            </a:r>
          </a:p>
          <a:p>
            <a:pPr algn="ctr" eaLnBrk="1" fontAlgn="auto" hangingPunct="1">
              <a:spcBef>
                <a:spcPts val="0"/>
              </a:spcBef>
              <a:spcAft>
                <a:spcPts val="0"/>
              </a:spcAft>
              <a:defRPr/>
            </a:pPr>
            <a:r>
              <a:rPr lang="it-IT" sz="1700" dirty="0">
                <a:solidFill>
                  <a:schemeClr val="tx1"/>
                </a:solidFill>
                <a:latin typeface="Book Antiqua" pitchFamily="18" charset="0"/>
              </a:rPr>
              <a:t>negative</a:t>
            </a:r>
          </a:p>
          <a:p>
            <a:pPr algn="ctr" eaLnBrk="1" fontAlgn="auto" hangingPunct="1">
              <a:spcBef>
                <a:spcPts val="0"/>
              </a:spcBef>
              <a:spcAft>
                <a:spcPts val="0"/>
              </a:spcAft>
              <a:defRPr/>
            </a:pPr>
            <a:endParaRPr lang="it-IT" sz="1700" dirty="0">
              <a:solidFill>
                <a:schemeClr val="tx1"/>
              </a:solidFill>
              <a:latin typeface="Book Antiqua" pitchFamily="18" charset="0"/>
            </a:endParaRPr>
          </a:p>
          <a:p>
            <a:pPr algn="ctr" eaLnBrk="1" fontAlgn="auto" hangingPunct="1">
              <a:spcBef>
                <a:spcPts val="0"/>
              </a:spcBef>
              <a:spcAft>
                <a:spcPts val="0"/>
              </a:spcAft>
              <a:defRPr/>
            </a:pPr>
            <a:endParaRPr lang="it-IT" sz="1700" dirty="0">
              <a:solidFill>
                <a:schemeClr val="tx1"/>
              </a:solidFill>
              <a:latin typeface="Book Antiqua" pitchFamily="18" charset="0"/>
            </a:endParaRPr>
          </a:p>
        </p:txBody>
      </p:sp>
      <p:sp>
        <p:nvSpPr>
          <p:cNvPr id="15" name="Rettangolo 14">
            <a:extLst>
              <a:ext uri="{FF2B5EF4-FFF2-40B4-BE49-F238E27FC236}">
                <a16:creationId xmlns:a16="http://schemas.microsoft.com/office/drawing/2014/main" id="{49652920-E562-7649-AEA2-7095B0A49110}"/>
              </a:ext>
            </a:extLst>
          </p:cNvPr>
          <p:cNvSpPr/>
          <p:nvPr/>
        </p:nvSpPr>
        <p:spPr>
          <a:xfrm>
            <a:off x="1908175" y="5157788"/>
            <a:ext cx="1858963" cy="1871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it-IT" sz="1700" dirty="0">
                <a:solidFill>
                  <a:schemeClr val="tx1"/>
                </a:solidFill>
                <a:latin typeface="Book Antiqua" pitchFamily="18" charset="0"/>
              </a:rPr>
              <a:t>Rimedi</a:t>
            </a:r>
          </a:p>
          <a:p>
            <a:pPr algn="ctr" eaLnBrk="1" fontAlgn="auto" hangingPunct="1">
              <a:spcBef>
                <a:spcPts val="0"/>
              </a:spcBef>
              <a:spcAft>
                <a:spcPts val="0"/>
              </a:spcAft>
              <a:defRPr/>
            </a:pPr>
            <a:endParaRPr lang="it-IT" sz="1700" dirty="0">
              <a:solidFill>
                <a:schemeClr val="tx1"/>
              </a:solidFill>
              <a:latin typeface="Book Antiqua" pitchFamily="18" charset="0"/>
            </a:endParaRPr>
          </a:p>
          <a:p>
            <a:pPr algn="ctr" eaLnBrk="1" fontAlgn="auto" hangingPunct="1">
              <a:spcBef>
                <a:spcPts val="0"/>
              </a:spcBef>
              <a:spcAft>
                <a:spcPts val="0"/>
              </a:spcAft>
              <a:defRPr/>
            </a:pPr>
            <a:endParaRPr lang="it-IT" sz="1700" dirty="0">
              <a:solidFill>
                <a:schemeClr val="tx1"/>
              </a:solidFill>
              <a:latin typeface="Book Antiqua" pitchFamily="18" charset="0"/>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a:extLst>
              <a:ext uri="{FF2B5EF4-FFF2-40B4-BE49-F238E27FC236}">
                <a16:creationId xmlns:a16="http://schemas.microsoft.com/office/drawing/2014/main" id="{9AE9E18E-764F-5249-BE66-B9BE4B572FDC}"/>
              </a:ext>
            </a:extLst>
          </p:cNvPr>
          <p:cNvSpPr txBox="1">
            <a:spLocks noChangeArrowheads="1"/>
          </p:cNvSpPr>
          <p:nvPr/>
        </p:nvSpPr>
        <p:spPr bwMode="auto">
          <a:xfrm>
            <a:off x="0" y="1343025"/>
            <a:ext cx="2428875" cy="4157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417" tIns="46709" rIns="93417" bIns="46709">
            <a:spAutoFit/>
          </a:bodyPr>
          <a:lstStyle>
            <a:lvl1pPr defTabSz="93186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9318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931863">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93186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93186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200">
                <a:latin typeface="Book Antiqua" panose="02040602050305030304" pitchFamily="18" charset="0"/>
              </a:rPr>
              <a:t>Individuazione delle aziende in relazione alla loro attività</a:t>
            </a:r>
          </a:p>
          <a:p>
            <a:pPr algn="ctr" eaLnBrk="1" hangingPunct="1">
              <a:spcBef>
                <a:spcPct val="0"/>
              </a:spcBef>
              <a:buFontTx/>
              <a:buNone/>
            </a:pPr>
            <a:endParaRPr lang="it-IT" altLang="en-US" sz="2200">
              <a:latin typeface="Book Antiqua" panose="02040602050305030304" pitchFamily="18" charset="0"/>
            </a:endParaRPr>
          </a:p>
          <a:p>
            <a:pPr algn="ctr" eaLnBrk="1" hangingPunct="1">
              <a:spcBef>
                <a:spcPct val="0"/>
              </a:spcBef>
              <a:buFontTx/>
              <a:buNone/>
            </a:pPr>
            <a:endParaRPr lang="it-IT" altLang="en-US" sz="2200">
              <a:latin typeface="Book Antiqua" panose="02040602050305030304" pitchFamily="18" charset="0"/>
            </a:endParaRPr>
          </a:p>
          <a:p>
            <a:pPr algn="ctr" eaLnBrk="1" hangingPunct="1">
              <a:spcBef>
                <a:spcPct val="0"/>
              </a:spcBef>
              <a:buFontTx/>
              <a:buNone/>
            </a:pPr>
            <a:endParaRPr lang="it-IT" altLang="en-US" sz="2200">
              <a:latin typeface="Book Antiqua" panose="02040602050305030304" pitchFamily="18" charset="0"/>
            </a:endParaRPr>
          </a:p>
          <a:p>
            <a:pPr algn="ctr" eaLnBrk="1" hangingPunct="1">
              <a:spcBef>
                <a:spcPct val="0"/>
              </a:spcBef>
              <a:buFontTx/>
              <a:buNone/>
            </a:pPr>
            <a:r>
              <a:rPr lang="it-IT" altLang="en-US" sz="2200" b="1">
                <a:latin typeface="Book Antiqua" panose="02040602050305030304" pitchFamily="18" charset="0"/>
              </a:rPr>
              <a:t>Organizzazioni Produttive:</a:t>
            </a:r>
          </a:p>
          <a:p>
            <a:pPr algn="ctr" eaLnBrk="1" hangingPunct="1">
              <a:spcBef>
                <a:spcPct val="0"/>
              </a:spcBef>
              <a:buFontTx/>
              <a:buNone/>
            </a:pPr>
            <a:r>
              <a:rPr lang="it-IT" altLang="en-US" sz="2200">
                <a:latin typeface="Book Antiqua" panose="02040602050305030304" pitchFamily="18" charset="0"/>
              </a:rPr>
              <a:t>classificate in rapporto al loro mercato</a:t>
            </a:r>
          </a:p>
        </p:txBody>
      </p:sp>
      <p:sp>
        <p:nvSpPr>
          <p:cNvPr id="2051" name="Text Box 3">
            <a:extLst>
              <a:ext uri="{FF2B5EF4-FFF2-40B4-BE49-F238E27FC236}">
                <a16:creationId xmlns:a16="http://schemas.microsoft.com/office/drawing/2014/main" id="{B82037EF-5E10-7B43-B088-DD4B1F848AA7}"/>
              </a:ext>
            </a:extLst>
          </p:cNvPr>
          <p:cNvSpPr txBox="1">
            <a:spLocks noChangeArrowheads="1"/>
          </p:cNvSpPr>
          <p:nvPr/>
        </p:nvSpPr>
        <p:spPr bwMode="auto">
          <a:xfrm>
            <a:off x="2503488" y="839788"/>
            <a:ext cx="4711700" cy="1109662"/>
          </a:xfrm>
          <a:prstGeom prst="rect">
            <a:avLst/>
          </a:prstGeom>
          <a:noFill/>
          <a:ln w="9525">
            <a:noFill/>
            <a:miter lim="800000"/>
            <a:headEnd/>
            <a:tailEnd/>
          </a:ln>
          <a:effectLst/>
        </p:spPr>
        <p:txBody>
          <a:bodyPr lIns="93417" tIns="46709" rIns="93417" bIns="46709">
            <a:spAutoFit/>
          </a:bodyPr>
          <a:lstStyle/>
          <a:p>
            <a:pPr marL="360363" indent="-360363" defTabSz="933406" eaLnBrk="1" hangingPunct="1">
              <a:buFontTx/>
              <a:buAutoNum type="alphaUcParenR"/>
              <a:defRPr/>
            </a:pPr>
            <a:r>
              <a:rPr lang="it-IT" sz="2200" b="1" dirty="0">
                <a:latin typeface="Book Antiqua" pitchFamily="18" charset="0"/>
              </a:rPr>
              <a:t>Organizzazioni produttive</a:t>
            </a:r>
          </a:p>
          <a:p>
            <a:pPr marL="360363" indent="-360363" defTabSz="933406" eaLnBrk="1" hangingPunct="1">
              <a:defRPr/>
            </a:pPr>
            <a:r>
              <a:rPr lang="it-IT" sz="2200" dirty="0">
                <a:latin typeface="Book Antiqua" pitchFamily="18" charset="0"/>
              </a:rPr>
              <a:t>	che operano in concorrenza </a:t>
            </a:r>
          </a:p>
          <a:p>
            <a:pPr marL="360363" defTabSz="933406" eaLnBrk="1" hangingPunct="1">
              <a:defRPr/>
            </a:pPr>
            <a:r>
              <a:rPr lang="it-IT" sz="2200" dirty="0">
                <a:latin typeface="Book Antiqua" pitchFamily="18" charset="0"/>
              </a:rPr>
              <a:t>con altre aziende</a:t>
            </a:r>
          </a:p>
        </p:txBody>
      </p:sp>
      <p:sp>
        <p:nvSpPr>
          <p:cNvPr id="2055" name="AutoShape 7">
            <a:extLst>
              <a:ext uri="{FF2B5EF4-FFF2-40B4-BE49-F238E27FC236}">
                <a16:creationId xmlns:a16="http://schemas.microsoft.com/office/drawing/2014/main" id="{B4A9B6FB-ADD7-E64E-A3B2-8C09FF9C2193}"/>
              </a:ext>
            </a:extLst>
          </p:cNvPr>
          <p:cNvSpPr>
            <a:spLocks/>
          </p:cNvSpPr>
          <p:nvPr/>
        </p:nvSpPr>
        <p:spPr bwMode="auto">
          <a:xfrm>
            <a:off x="2192338" y="215900"/>
            <a:ext cx="450850" cy="6467475"/>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2065" name="Text Box 17">
            <a:extLst>
              <a:ext uri="{FF2B5EF4-FFF2-40B4-BE49-F238E27FC236}">
                <a16:creationId xmlns:a16="http://schemas.microsoft.com/office/drawing/2014/main" id="{8F50E3D8-6C0A-6A4F-BE47-6E2BBDC1204D}"/>
              </a:ext>
            </a:extLst>
          </p:cNvPr>
          <p:cNvSpPr txBox="1">
            <a:spLocks noChangeArrowheads="1"/>
          </p:cNvSpPr>
          <p:nvPr/>
        </p:nvSpPr>
        <p:spPr bwMode="auto">
          <a:xfrm>
            <a:off x="2500313" y="3321050"/>
            <a:ext cx="4071937" cy="1787525"/>
          </a:xfrm>
          <a:prstGeom prst="rect">
            <a:avLst/>
          </a:prstGeom>
          <a:noFill/>
          <a:ln w="9525">
            <a:noFill/>
            <a:miter lim="800000"/>
            <a:headEnd/>
            <a:tailEnd/>
          </a:ln>
          <a:effectLst/>
        </p:spPr>
        <p:txBody>
          <a:bodyPr lIns="93417" tIns="46709" rIns="93417" bIns="46709">
            <a:spAutoFit/>
          </a:bodyPr>
          <a:lstStyle/>
          <a:p>
            <a:pPr marL="417424" indent="-417424" defTabSz="933406" eaLnBrk="1" hangingPunct="1">
              <a:buFontTx/>
              <a:buAutoNum type="alphaUcParenR" startAt="2"/>
              <a:defRPr/>
            </a:pPr>
            <a:r>
              <a:rPr lang="it-IT" sz="2200" b="1" dirty="0">
                <a:latin typeface="Book Antiqua" pitchFamily="18" charset="0"/>
              </a:rPr>
              <a:t>Organizzazioni produttive</a:t>
            </a:r>
          </a:p>
          <a:p>
            <a:pPr marL="417424" indent="-417424" defTabSz="933406" eaLnBrk="1" hangingPunct="1">
              <a:defRPr/>
            </a:pPr>
            <a:r>
              <a:rPr lang="it-IT" sz="2200" dirty="0">
                <a:latin typeface="Book Antiqua" pitchFamily="18" charset="0"/>
              </a:rPr>
              <a:t>	che operano in tutto o in </a:t>
            </a:r>
          </a:p>
          <a:p>
            <a:pPr marL="360363" defTabSz="933406" eaLnBrk="1" hangingPunct="1">
              <a:defRPr/>
            </a:pPr>
            <a:r>
              <a:rPr lang="it-IT" sz="2200" dirty="0">
                <a:latin typeface="Book Antiqua" pitchFamily="18" charset="0"/>
              </a:rPr>
              <a:t>parte in ambienti particolari, dove la competizione è attenuata</a:t>
            </a:r>
          </a:p>
        </p:txBody>
      </p:sp>
      <p:sp>
        <p:nvSpPr>
          <p:cNvPr id="139270" name="Text Box 19">
            <a:extLst>
              <a:ext uri="{FF2B5EF4-FFF2-40B4-BE49-F238E27FC236}">
                <a16:creationId xmlns:a16="http://schemas.microsoft.com/office/drawing/2014/main" id="{3ABCC994-A67E-FE4B-8659-4FC4CCDE530C}"/>
              </a:ext>
            </a:extLst>
          </p:cNvPr>
          <p:cNvSpPr txBox="1">
            <a:spLocks noChangeArrowheads="1"/>
          </p:cNvSpPr>
          <p:nvPr/>
        </p:nvSpPr>
        <p:spPr bwMode="auto">
          <a:xfrm>
            <a:off x="2714625" y="6067425"/>
            <a:ext cx="3717925" cy="433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417" tIns="46709" rIns="93417" bIns="46709">
            <a:spAutoFit/>
          </a:bodyPr>
          <a:lstStyle>
            <a:lvl1pPr marL="415925" indent="-415925" defTabSz="93186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9318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931863">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93186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93186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200" b="1">
                <a:latin typeface="Book Antiqua" panose="02040602050305030304" pitchFamily="18" charset="0"/>
              </a:rPr>
              <a:t>PSEUDO-IMPRESE</a:t>
            </a:r>
          </a:p>
        </p:txBody>
      </p:sp>
      <p:sp>
        <p:nvSpPr>
          <p:cNvPr id="139271" name="Text Box 21">
            <a:extLst>
              <a:ext uri="{FF2B5EF4-FFF2-40B4-BE49-F238E27FC236}">
                <a16:creationId xmlns:a16="http://schemas.microsoft.com/office/drawing/2014/main" id="{A630E8BE-30EF-E44D-B276-8BAF5746955C}"/>
              </a:ext>
            </a:extLst>
          </p:cNvPr>
          <p:cNvSpPr txBox="1">
            <a:spLocks noChangeArrowheads="1"/>
          </p:cNvSpPr>
          <p:nvPr/>
        </p:nvSpPr>
        <p:spPr bwMode="auto">
          <a:xfrm>
            <a:off x="7358063" y="1169988"/>
            <a:ext cx="178593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417" tIns="46709" rIns="93417" bIns="46709">
            <a:spAutoFit/>
          </a:bodyPr>
          <a:lstStyle>
            <a:lvl1pPr marL="415925" indent="-415925" defTabSz="93186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9318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931863">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93186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93186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200" b="1">
                <a:latin typeface="Book Antiqua" panose="02040602050305030304" pitchFamily="18" charset="0"/>
              </a:rPr>
              <a:t>IMPRESE</a:t>
            </a:r>
          </a:p>
        </p:txBody>
      </p:sp>
      <p:sp>
        <p:nvSpPr>
          <p:cNvPr id="2070" name="AutoShape 22">
            <a:extLst>
              <a:ext uri="{FF2B5EF4-FFF2-40B4-BE49-F238E27FC236}">
                <a16:creationId xmlns:a16="http://schemas.microsoft.com/office/drawing/2014/main" id="{C7617772-05C3-6D4E-BF47-933E37080FE4}"/>
              </a:ext>
            </a:extLst>
          </p:cNvPr>
          <p:cNvSpPr>
            <a:spLocks/>
          </p:cNvSpPr>
          <p:nvPr/>
        </p:nvSpPr>
        <p:spPr bwMode="auto">
          <a:xfrm>
            <a:off x="6407150" y="2674938"/>
            <a:ext cx="450850" cy="3754437"/>
          </a:xfrm>
          <a:prstGeom prst="leftBrace">
            <a:avLst>
              <a:gd name="adj1" fmla="val 65204"/>
              <a:gd name="adj2" fmla="val 49921"/>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sz="2000">
              <a:latin typeface="Book Antiqua" pitchFamily="18" charset="0"/>
            </a:endParaRPr>
          </a:p>
        </p:txBody>
      </p:sp>
      <p:sp>
        <p:nvSpPr>
          <p:cNvPr id="139273" name="Text Box 23">
            <a:extLst>
              <a:ext uri="{FF2B5EF4-FFF2-40B4-BE49-F238E27FC236}">
                <a16:creationId xmlns:a16="http://schemas.microsoft.com/office/drawing/2014/main" id="{79A660C0-16B7-214C-B882-F40FE59606AA}"/>
              </a:ext>
            </a:extLst>
          </p:cNvPr>
          <p:cNvSpPr txBox="1">
            <a:spLocks noChangeArrowheads="1"/>
          </p:cNvSpPr>
          <p:nvPr/>
        </p:nvSpPr>
        <p:spPr bwMode="auto">
          <a:xfrm>
            <a:off x="6715125" y="3001963"/>
            <a:ext cx="2428875" cy="314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3417" tIns="46709" rIns="93417" bIns="46709">
            <a:spAutoFit/>
          </a:bodyPr>
          <a:lstStyle>
            <a:lvl1pPr marL="176213" indent="-176213" defTabSz="93186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9318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931863">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93186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93186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9318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200000"/>
              </a:spcBef>
              <a:buFontTx/>
              <a:buChar char="-"/>
            </a:pPr>
            <a:r>
              <a:rPr lang="it-IT" altLang="en-US" sz="2200">
                <a:latin typeface="Book Antiqua" panose="02040602050305030304" pitchFamily="18" charset="0"/>
              </a:rPr>
              <a:t>Cooperative</a:t>
            </a:r>
          </a:p>
          <a:p>
            <a:pPr eaLnBrk="1" hangingPunct="1">
              <a:spcBef>
                <a:spcPct val="200000"/>
              </a:spcBef>
              <a:buFontTx/>
              <a:buChar char="-"/>
            </a:pPr>
            <a:r>
              <a:rPr lang="it-IT" altLang="en-US" sz="2200">
                <a:latin typeface="Book Antiqua" panose="02040602050305030304" pitchFamily="18" charset="0"/>
              </a:rPr>
              <a:t>Pubbliche amministrazioni</a:t>
            </a:r>
          </a:p>
          <a:p>
            <a:pPr eaLnBrk="1" hangingPunct="1">
              <a:spcBef>
                <a:spcPct val="200000"/>
              </a:spcBef>
              <a:buFontTx/>
              <a:buChar char="-"/>
            </a:pPr>
            <a:r>
              <a:rPr lang="it-IT" altLang="en-US" sz="2200">
                <a:latin typeface="Book Antiqua" panose="02040602050305030304" pitchFamily="18" charset="0"/>
              </a:rPr>
              <a:t>Fondazioni e Associazioni</a:t>
            </a:r>
          </a:p>
        </p:txBody>
      </p:sp>
      <p:sp>
        <p:nvSpPr>
          <p:cNvPr id="15" name="Freccia in giù 14">
            <a:extLst>
              <a:ext uri="{FF2B5EF4-FFF2-40B4-BE49-F238E27FC236}">
                <a16:creationId xmlns:a16="http://schemas.microsoft.com/office/drawing/2014/main" id="{D43E9B04-A0C3-A94E-B1E7-F76C8520FDA7}"/>
              </a:ext>
            </a:extLst>
          </p:cNvPr>
          <p:cNvSpPr/>
          <p:nvPr/>
        </p:nvSpPr>
        <p:spPr>
          <a:xfrm>
            <a:off x="857250" y="2928938"/>
            <a:ext cx="642938" cy="7143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16" name="Freccia in giù 15">
            <a:extLst>
              <a:ext uri="{FF2B5EF4-FFF2-40B4-BE49-F238E27FC236}">
                <a16:creationId xmlns:a16="http://schemas.microsoft.com/office/drawing/2014/main" id="{8D21A40A-3BE4-1546-83E4-E02E7FE171A8}"/>
              </a:ext>
            </a:extLst>
          </p:cNvPr>
          <p:cNvSpPr/>
          <p:nvPr/>
        </p:nvSpPr>
        <p:spPr>
          <a:xfrm>
            <a:off x="4286250" y="5214938"/>
            <a:ext cx="642938" cy="7143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17" name="Freccia a destra 16">
            <a:extLst>
              <a:ext uri="{FF2B5EF4-FFF2-40B4-BE49-F238E27FC236}">
                <a16:creationId xmlns:a16="http://schemas.microsoft.com/office/drawing/2014/main" id="{5B127574-A59B-0F43-BCC7-962A21340617}"/>
              </a:ext>
            </a:extLst>
          </p:cNvPr>
          <p:cNvSpPr/>
          <p:nvPr/>
        </p:nvSpPr>
        <p:spPr>
          <a:xfrm>
            <a:off x="6715125" y="1143000"/>
            <a:ext cx="642938" cy="5000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139277" name="Segnaposto numero diapositiva 12">
            <a:extLst>
              <a:ext uri="{FF2B5EF4-FFF2-40B4-BE49-F238E27FC236}">
                <a16:creationId xmlns:a16="http://schemas.microsoft.com/office/drawing/2014/main" id="{6EA0975F-C89E-2C40-9FFB-96DE5FDB9F2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5446000-250A-0249-B901-2D06A5F61471}" type="slidenum">
              <a:rPr lang="it-IT" altLang="en-US" sz="1200" smtClean="0">
                <a:solidFill>
                  <a:srgbClr val="898989"/>
                </a:solidFill>
              </a:rPr>
              <a:pPr>
                <a:spcBef>
                  <a:spcPct val="0"/>
                </a:spcBef>
                <a:buFontTx/>
                <a:buNone/>
              </a:pPr>
              <a:t>109</a:t>
            </a:fld>
            <a:endParaRPr lang="it-IT" altLang="en-US" sz="1200">
              <a:solidFill>
                <a:srgbClr val="898989"/>
              </a:solidFill>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9A952CD7-850B-5343-BBAE-12D90F11968B}"/>
              </a:ext>
            </a:extLst>
          </p:cNvPr>
          <p:cNvGraphicFramePr>
            <a:graphicFrameLocks noGrp="1"/>
          </p:cNvGraphicFramePr>
          <p:nvPr/>
        </p:nvGraphicFramePr>
        <p:xfrm>
          <a:off x="3786188" y="577850"/>
          <a:ext cx="5357812" cy="4206875"/>
        </p:xfrm>
        <a:graphic>
          <a:graphicData uri="http://schemas.openxmlformats.org/drawingml/2006/table">
            <a:tbl>
              <a:tblPr firstRow="1" bandRow="1">
                <a:tableStyleId>{5C22544A-7EE6-4342-B048-85BDC9FD1C3A}</a:tableStyleId>
              </a:tblPr>
              <a:tblGrid>
                <a:gridCol w="3357582">
                  <a:extLst>
                    <a:ext uri="{9D8B030D-6E8A-4147-A177-3AD203B41FA5}">
                      <a16:colId xmlns:a16="http://schemas.microsoft.com/office/drawing/2014/main" val="20000"/>
                    </a:ext>
                  </a:extLst>
                </a:gridCol>
                <a:gridCol w="2000230">
                  <a:extLst>
                    <a:ext uri="{9D8B030D-6E8A-4147-A177-3AD203B41FA5}">
                      <a16:colId xmlns:a16="http://schemas.microsoft.com/office/drawing/2014/main" val="20001"/>
                    </a:ext>
                  </a:extLst>
                </a:gridCol>
              </a:tblGrid>
              <a:tr h="365815">
                <a:tc>
                  <a:txBody>
                    <a:bodyPr/>
                    <a:lstStyle/>
                    <a:p>
                      <a:pPr algn="ctr"/>
                      <a:endParaRPr lang="it-IT" sz="1800" b="1" dirty="0">
                        <a:solidFill>
                          <a:schemeClr val="tx1"/>
                        </a:solidFill>
                        <a:latin typeface="Book Antiqua" pitchFamily="18" charset="0"/>
                      </a:endParaRPr>
                    </a:p>
                  </a:txBody>
                  <a:tcPr marT="45727" marB="45727">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it-IT" sz="1800" b="0" dirty="0">
                        <a:solidFill>
                          <a:schemeClr val="tx1"/>
                        </a:solidFill>
                        <a:latin typeface="Book Antiqua" pitchFamily="18" charset="0"/>
                      </a:endParaRPr>
                    </a:p>
                  </a:txBody>
                  <a:tcPr marT="45727" marB="45727">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914538">
                <a:tc>
                  <a:txBody>
                    <a:bodyPr/>
                    <a:lstStyle/>
                    <a:p>
                      <a:pPr algn="ctr">
                        <a:lnSpc>
                          <a:spcPct val="100000"/>
                        </a:lnSpc>
                      </a:pPr>
                      <a:r>
                        <a:rPr lang="it-IT" sz="1800" b="1" dirty="0">
                          <a:solidFill>
                            <a:schemeClr val="tx1"/>
                          </a:solidFill>
                          <a:latin typeface="Book Antiqua" pitchFamily="18" charset="0"/>
                        </a:rPr>
                        <a:t>             </a:t>
                      </a:r>
                    </a:p>
                    <a:p>
                      <a:pPr algn="ctr">
                        <a:lnSpc>
                          <a:spcPct val="100000"/>
                        </a:lnSpc>
                      </a:pPr>
                      <a:r>
                        <a:rPr lang="it-IT" sz="1800" b="1" dirty="0">
                          <a:solidFill>
                            <a:schemeClr val="tx1"/>
                          </a:solidFill>
                          <a:latin typeface="Book Antiqua" pitchFamily="18" charset="0"/>
                        </a:rPr>
                        <a:t>                              </a:t>
                      </a:r>
                    </a:p>
                    <a:p>
                      <a:pPr algn="r">
                        <a:lnSpc>
                          <a:spcPct val="100000"/>
                        </a:lnSpc>
                      </a:pPr>
                      <a:r>
                        <a:rPr lang="it-IT" sz="1800" b="0" dirty="0">
                          <a:solidFill>
                            <a:schemeClr val="tx1"/>
                          </a:solidFill>
                          <a:latin typeface="Book Antiqua" pitchFamily="18" charset="0"/>
                        </a:rPr>
                        <a:t>                 B.1    Cooperative</a:t>
                      </a:r>
                    </a:p>
                  </a:txBody>
                  <a:tcPr marT="45727" marB="45727">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indent="-179388" algn="l" defTabSz="914400" rtl="0" eaLnBrk="1" latinLnBrk="0" hangingPunct="1">
                        <a:lnSpc>
                          <a:spcPct val="100000"/>
                        </a:lnSpc>
                        <a:buFont typeface="Arial" pitchFamily="34" charset="0"/>
                        <a:buChar char="•"/>
                      </a:pPr>
                      <a:endParaRPr lang="it-IT" sz="1800" b="0" kern="1200" dirty="0">
                        <a:solidFill>
                          <a:schemeClr val="tx1"/>
                        </a:solidFill>
                        <a:latin typeface="Book Antiqua" pitchFamily="18" charset="0"/>
                        <a:ea typeface="+mn-ea"/>
                        <a:cs typeface="+mn-cs"/>
                      </a:endParaRPr>
                    </a:p>
                  </a:txBody>
                  <a:tcPr marT="45727" marB="45727"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560707">
                <a:tc>
                  <a:txBody>
                    <a:bodyPr/>
                    <a:lstStyle/>
                    <a:p>
                      <a:pPr algn="ctr"/>
                      <a:r>
                        <a:rPr lang="it-IT" sz="1800" b="0" baseline="0" dirty="0">
                          <a:solidFill>
                            <a:schemeClr val="tx1"/>
                          </a:solidFill>
                          <a:latin typeface="Book Antiqua" pitchFamily="18" charset="0"/>
                        </a:rPr>
                        <a:t>                   </a:t>
                      </a:r>
                      <a:r>
                        <a:rPr lang="it-IT" sz="1800" b="0" dirty="0">
                          <a:solidFill>
                            <a:schemeClr val="tx1"/>
                          </a:solidFill>
                          <a:latin typeface="Book Antiqua" pitchFamily="18" charset="0"/>
                        </a:rPr>
                        <a:t>B.2    Pubbliche  </a:t>
                      </a:r>
                    </a:p>
                    <a:p>
                      <a:pPr algn="ctr"/>
                      <a:r>
                        <a:rPr lang="it-IT" sz="1800" b="0" dirty="0">
                          <a:solidFill>
                            <a:schemeClr val="tx1"/>
                          </a:solidFill>
                          <a:latin typeface="Book Antiqua" pitchFamily="18" charset="0"/>
                        </a:rPr>
                        <a:t>                         </a:t>
                      </a:r>
                      <a:r>
                        <a:rPr lang="it-IT" sz="1800" b="0" dirty="0" err="1">
                          <a:solidFill>
                            <a:schemeClr val="tx1"/>
                          </a:solidFill>
                          <a:latin typeface="Book Antiqua" pitchFamily="18" charset="0"/>
                        </a:rPr>
                        <a:t>amm.ni</a:t>
                      </a:r>
                      <a:endParaRPr lang="it-IT" sz="1800" b="0" dirty="0">
                        <a:solidFill>
                          <a:schemeClr val="tx1"/>
                        </a:solidFill>
                        <a:latin typeface="Book Antiqua" pitchFamily="18" charset="0"/>
                      </a:endParaRPr>
                    </a:p>
                  </a:txBody>
                  <a:tcPr marT="45727" marB="45727"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indent="-179388" algn="l" defTabSz="914400" rtl="0" eaLnBrk="1" latinLnBrk="0" hangingPunct="1">
                        <a:lnSpc>
                          <a:spcPct val="100000"/>
                        </a:lnSpc>
                        <a:buFont typeface="Arial" pitchFamily="34" charset="0"/>
                        <a:buChar char="•"/>
                      </a:pPr>
                      <a:r>
                        <a:rPr lang="it-IT" sz="1800" b="0" kern="1200" dirty="0">
                          <a:solidFill>
                            <a:schemeClr val="tx1"/>
                          </a:solidFill>
                          <a:latin typeface="Book Antiqua" pitchFamily="18" charset="0"/>
                          <a:ea typeface="+mn-ea"/>
                          <a:cs typeface="+mn-cs"/>
                        </a:rPr>
                        <a:t>Imprese </a:t>
                      </a:r>
                    </a:p>
                    <a:p>
                      <a:pPr marL="179388" indent="-179388" algn="l" defTabSz="914400" rtl="0" eaLnBrk="1" latinLnBrk="0" hangingPunct="1">
                        <a:lnSpc>
                          <a:spcPct val="100000"/>
                        </a:lnSpc>
                        <a:buFont typeface="Arial" pitchFamily="34" charset="0"/>
                        <a:buNone/>
                      </a:pPr>
                      <a:r>
                        <a:rPr lang="it-IT" sz="1800" b="0" kern="1200" dirty="0">
                          <a:solidFill>
                            <a:schemeClr val="tx1"/>
                          </a:solidFill>
                          <a:latin typeface="Book Antiqua" pitchFamily="18" charset="0"/>
                          <a:ea typeface="+mn-ea"/>
                          <a:cs typeface="+mn-cs"/>
                        </a:rPr>
                        <a:t>   pubbliche</a:t>
                      </a:r>
                    </a:p>
                    <a:p>
                      <a:pPr marL="179388" indent="-179388" algn="l" defTabSz="914400" rtl="0" eaLnBrk="1" latinLnBrk="0" hangingPunct="1">
                        <a:lnSpc>
                          <a:spcPct val="100000"/>
                        </a:lnSpc>
                        <a:buFont typeface="Arial" pitchFamily="34" charset="0"/>
                        <a:buNone/>
                      </a:pPr>
                      <a:endParaRPr lang="it-IT" sz="1800" b="0" kern="1200" dirty="0">
                        <a:solidFill>
                          <a:schemeClr val="tx1"/>
                        </a:solidFill>
                        <a:latin typeface="Book Antiqua" pitchFamily="18" charset="0"/>
                        <a:ea typeface="+mn-ea"/>
                        <a:cs typeface="+mn-cs"/>
                      </a:endParaRPr>
                    </a:p>
                    <a:p>
                      <a:pPr marL="179388" indent="-179388" algn="l" defTabSz="914400" rtl="0" eaLnBrk="1" latinLnBrk="0" hangingPunct="1">
                        <a:lnSpc>
                          <a:spcPct val="100000"/>
                        </a:lnSpc>
                        <a:buFont typeface="Arial" pitchFamily="34" charset="0"/>
                        <a:buChar char="•"/>
                      </a:pPr>
                      <a:r>
                        <a:rPr lang="it-IT" sz="1800" b="0" kern="1200" dirty="0">
                          <a:solidFill>
                            <a:schemeClr val="tx1"/>
                          </a:solidFill>
                          <a:latin typeface="Book Antiqua" pitchFamily="18" charset="0"/>
                          <a:ea typeface="+mn-ea"/>
                          <a:cs typeface="+mn-cs"/>
                        </a:rPr>
                        <a:t>Enti </a:t>
                      </a:r>
                      <a:r>
                        <a:rPr lang="it-IT" sz="1800" b="0" kern="1200" dirty="0" err="1">
                          <a:solidFill>
                            <a:schemeClr val="tx1"/>
                          </a:solidFill>
                          <a:latin typeface="Book Antiqua" pitchFamily="18" charset="0"/>
                          <a:ea typeface="+mn-ea"/>
                          <a:cs typeface="+mn-cs"/>
                        </a:rPr>
                        <a:t>territ</a:t>
                      </a:r>
                      <a:r>
                        <a:rPr lang="it-IT" sz="1800" b="0" kern="1200" dirty="0">
                          <a:solidFill>
                            <a:schemeClr val="tx1"/>
                          </a:solidFill>
                          <a:latin typeface="Book Antiqua" pitchFamily="18" charset="0"/>
                          <a:ea typeface="+mn-ea"/>
                          <a:cs typeface="+mn-cs"/>
                        </a:rPr>
                        <a:t>. e</a:t>
                      </a:r>
                      <a:r>
                        <a:rPr lang="it-IT" sz="1800" b="0" kern="1200" baseline="0" dirty="0">
                          <a:solidFill>
                            <a:schemeClr val="tx1"/>
                          </a:solidFill>
                          <a:latin typeface="Book Antiqua" pitchFamily="18" charset="0"/>
                          <a:ea typeface="+mn-ea"/>
                          <a:cs typeface="+mn-cs"/>
                        </a:rPr>
                        <a:t> </a:t>
                      </a:r>
                      <a:r>
                        <a:rPr lang="it-IT" sz="1800" b="0" kern="1200" dirty="0">
                          <a:solidFill>
                            <a:schemeClr val="tx1"/>
                          </a:solidFill>
                          <a:latin typeface="Book Antiqua" pitchFamily="18" charset="0"/>
                          <a:ea typeface="+mn-ea"/>
                          <a:cs typeface="+mn-cs"/>
                        </a:rPr>
                        <a:t>locali</a:t>
                      </a:r>
                    </a:p>
                    <a:p>
                      <a:pPr marL="179388" indent="-179388" algn="l" defTabSz="914400" rtl="0" eaLnBrk="1" latinLnBrk="0" hangingPunct="1">
                        <a:lnSpc>
                          <a:spcPct val="100000"/>
                        </a:lnSpc>
                        <a:buFont typeface="Arial" pitchFamily="34" charset="0"/>
                        <a:buChar char="•"/>
                      </a:pP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r>
                        <a:rPr lang="it-IT" sz="1800" b="0" kern="1200" dirty="0">
                          <a:solidFill>
                            <a:schemeClr val="tx1"/>
                          </a:solidFill>
                          <a:latin typeface="Book Antiqua" pitchFamily="18" charset="0"/>
                          <a:ea typeface="+mn-ea"/>
                          <a:cs typeface="+mn-cs"/>
                        </a:rPr>
                        <a:t>Altre </a:t>
                      </a:r>
                      <a:r>
                        <a:rPr lang="it-IT" sz="1800" b="0" kern="1200" dirty="0" err="1">
                          <a:solidFill>
                            <a:schemeClr val="tx1"/>
                          </a:solidFill>
                          <a:latin typeface="Book Antiqua" pitchFamily="18" charset="0"/>
                          <a:ea typeface="+mn-ea"/>
                          <a:cs typeface="+mn-cs"/>
                        </a:rPr>
                        <a:t>amm.ni</a:t>
                      </a:r>
                      <a:r>
                        <a:rPr lang="it-IT" sz="1800" b="0" kern="1200" dirty="0">
                          <a:solidFill>
                            <a:schemeClr val="tx1"/>
                          </a:solidFill>
                          <a:latin typeface="Book Antiqua" pitchFamily="18" charset="0"/>
                          <a:ea typeface="+mn-ea"/>
                          <a:cs typeface="+mn-cs"/>
                        </a:rPr>
                        <a:t> pubbliche</a:t>
                      </a:r>
                    </a:p>
                    <a:p>
                      <a:pPr marL="179388" indent="-179388" algn="l" defTabSz="914400" rtl="0" eaLnBrk="1" latinLnBrk="0" hangingPunct="1">
                        <a:lnSpc>
                          <a:spcPct val="100000"/>
                        </a:lnSpc>
                        <a:buFont typeface="Arial" pitchFamily="34" charset="0"/>
                        <a:buChar char="•"/>
                      </a:pPr>
                      <a:endParaRPr lang="it-IT" sz="1800" b="0" kern="1200" dirty="0">
                        <a:solidFill>
                          <a:schemeClr val="tx1"/>
                        </a:solidFill>
                        <a:latin typeface="Book Antiqua" pitchFamily="18" charset="0"/>
                        <a:ea typeface="+mn-ea"/>
                        <a:cs typeface="+mn-cs"/>
                      </a:endParaRPr>
                    </a:p>
                  </a:txBody>
                  <a:tcPr marT="45727" marB="45727"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65815">
                <a:tc>
                  <a:txBody>
                    <a:bodyPr/>
                    <a:lstStyle/>
                    <a:p>
                      <a:pPr algn="ctr"/>
                      <a:endParaRPr lang="it-IT" sz="1800" b="0" dirty="0">
                        <a:solidFill>
                          <a:schemeClr val="tx1"/>
                        </a:solidFill>
                        <a:latin typeface="Book Antiqua" pitchFamily="18" charset="0"/>
                      </a:endParaRPr>
                    </a:p>
                  </a:txBody>
                  <a:tcPr marT="45727" marB="45727"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txBody>
                  <a:tcPr marT="45727" marB="45727"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
        <p:nvSpPr>
          <p:cNvPr id="3" name="AutoShape 7">
            <a:extLst>
              <a:ext uri="{FF2B5EF4-FFF2-40B4-BE49-F238E27FC236}">
                <a16:creationId xmlns:a16="http://schemas.microsoft.com/office/drawing/2014/main" id="{E9481589-1608-DA43-B686-DB134B842157}"/>
              </a:ext>
            </a:extLst>
          </p:cNvPr>
          <p:cNvSpPr>
            <a:spLocks/>
          </p:cNvSpPr>
          <p:nvPr/>
        </p:nvSpPr>
        <p:spPr bwMode="auto">
          <a:xfrm>
            <a:off x="4857750" y="1284288"/>
            <a:ext cx="214313" cy="4357687"/>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5" name="Freccia in giù 4">
            <a:extLst>
              <a:ext uri="{FF2B5EF4-FFF2-40B4-BE49-F238E27FC236}">
                <a16:creationId xmlns:a16="http://schemas.microsoft.com/office/drawing/2014/main" id="{7871DF9C-B96B-6A4D-BCB2-62A033450993}"/>
              </a:ext>
            </a:extLst>
          </p:cNvPr>
          <p:cNvSpPr/>
          <p:nvPr/>
        </p:nvSpPr>
        <p:spPr>
          <a:xfrm>
            <a:off x="785813" y="3427413"/>
            <a:ext cx="285750" cy="2857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graphicFrame>
        <p:nvGraphicFramePr>
          <p:cNvPr id="6" name="Tabella 5">
            <a:extLst>
              <a:ext uri="{FF2B5EF4-FFF2-40B4-BE49-F238E27FC236}">
                <a16:creationId xmlns:a16="http://schemas.microsoft.com/office/drawing/2014/main" id="{6D03042F-7020-B044-AD66-F7611DE86B7F}"/>
              </a:ext>
            </a:extLst>
          </p:cNvPr>
          <p:cNvGraphicFramePr>
            <a:graphicFrameLocks noGrp="1"/>
          </p:cNvGraphicFramePr>
          <p:nvPr/>
        </p:nvGraphicFramePr>
        <p:xfrm>
          <a:off x="4786313" y="3784600"/>
          <a:ext cx="4071937" cy="1737076"/>
        </p:xfrm>
        <a:graphic>
          <a:graphicData uri="http://schemas.openxmlformats.org/drawingml/2006/table">
            <a:tbl>
              <a:tblPr firstRow="1" bandRow="1">
                <a:tableStyleId>{5C22544A-7EE6-4342-B048-85BDC9FD1C3A}</a:tableStyleId>
              </a:tblPr>
              <a:tblGrid>
                <a:gridCol w="2357486">
                  <a:extLst>
                    <a:ext uri="{9D8B030D-6E8A-4147-A177-3AD203B41FA5}">
                      <a16:colId xmlns:a16="http://schemas.microsoft.com/office/drawing/2014/main" val="20000"/>
                    </a:ext>
                  </a:extLst>
                </a:gridCol>
                <a:gridCol w="1714451">
                  <a:extLst>
                    <a:ext uri="{9D8B030D-6E8A-4147-A177-3AD203B41FA5}">
                      <a16:colId xmlns:a16="http://schemas.microsoft.com/office/drawing/2014/main" val="20001"/>
                    </a:ext>
                  </a:extLst>
                </a:gridCol>
              </a:tblGrid>
              <a:tr h="1736725">
                <a:tc>
                  <a:txBody>
                    <a:bodyPr/>
                    <a:lstStyle/>
                    <a:p>
                      <a:pPr algn="ctr"/>
                      <a:r>
                        <a:rPr lang="it-IT" sz="1800" b="0" dirty="0">
                          <a:solidFill>
                            <a:schemeClr val="tx1"/>
                          </a:solidFill>
                          <a:latin typeface="Book Antiqua" pitchFamily="18" charset="0"/>
                        </a:rPr>
                        <a:t>      </a:t>
                      </a:r>
                    </a:p>
                    <a:p>
                      <a:pPr algn="ctr"/>
                      <a:endParaRPr lang="it-IT" sz="1800" b="0" dirty="0">
                        <a:solidFill>
                          <a:schemeClr val="tx1"/>
                        </a:solidFill>
                        <a:latin typeface="Book Antiqua" pitchFamily="18" charset="0"/>
                      </a:endParaRPr>
                    </a:p>
                    <a:p>
                      <a:pPr algn="ctr"/>
                      <a:endParaRPr lang="it-IT" sz="1800" b="0" dirty="0">
                        <a:solidFill>
                          <a:schemeClr val="tx1"/>
                        </a:solidFill>
                        <a:latin typeface="Book Antiqua" pitchFamily="18" charset="0"/>
                      </a:endParaRPr>
                    </a:p>
                    <a:p>
                      <a:pPr algn="ctr"/>
                      <a:r>
                        <a:rPr lang="it-IT" sz="1800" b="0" dirty="0">
                          <a:solidFill>
                            <a:schemeClr val="tx1"/>
                          </a:solidFill>
                          <a:latin typeface="Book Antiqua" pitchFamily="18" charset="0"/>
                        </a:rPr>
                        <a:t>B.3  Aziende </a:t>
                      </a:r>
                    </a:p>
                    <a:p>
                      <a:pPr algn="ctr"/>
                      <a:r>
                        <a:rPr lang="it-IT" sz="1800" b="0" dirty="0">
                          <a:solidFill>
                            <a:schemeClr val="tx1"/>
                          </a:solidFill>
                          <a:latin typeface="Book Antiqua" pitchFamily="18" charset="0"/>
                        </a:rPr>
                        <a:t>            non profit</a:t>
                      </a:r>
                    </a:p>
                    <a:p>
                      <a:pPr algn="ctr"/>
                      <a:r>
                        <a:rPr lang="it-IT" sz="1800" b="0" dirty="0">
                          <a:solidFill>
                            <a:schemeClr val="tx1"/>
                          </a:solidFill>
                          <a:latin typeface="Book Antiqua" pitchFamily="18" charset="0"/>
                        </a:rPr>
                        <a:t>          (private)</a:t>
                      </a:r>
                    </a:p>
                  </a:txBody>
                  <a:tcPr marT="45578" marB="45578">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r>
                        <a:rPr lang="it-IT" sz="1800" b="0" kern="1200" dirty="0">
                          <a:solidFill>
                            <a:schemeClr val="tx1"/>
                          </a:solidFill>
                          <a:latin typeface="Book Antiqua" pitchFamily="18" charset="0"/>
                          <a:ea typeface="+mn-ea"/>
                          <a:cs typeface="+mn-cs"/>
                        </a:rPr>
                        <a:t>Associazioni</a:t>
                      </a: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r>
                        <a:rPr lang="it-IT" sz="1800" b="0" kern="1200" dirty="0">
                          <a:solidFill>
                            <a:schemeClr val="tx1"/>
                          </a:solidFill>
                          <a:latin typeface="Book Antiqua" pitchFamily="18" charset="0"/>
                          <a:ea typeface="+mn-ea"/>
                          <a:cs typeface="+mn-cs"/>
                        </a:rPr>
                        <a:t>Fondazioni</a:t>
                      </a:r>
                    </a:p>
                  </a:txBody>
                  <a:tcPr marT="45578" marB="45578">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 name="AutoShape 7">
            <a:extLst>
              <a:ext uri="{FF2B5EF4-FFF2-40B4-BE49-F238E27FC236}">
                <a16:creationId xmlns:a16="http://schemas.microsoft.com/office/drawing/2014/main" id="{5F740935-D454-1746-AE40-7B2ED1C9C8AD}"/>
              </a:ext>
            </a:extLst>
          </p:cNvPr>
          <p:cNvSpPr>
            <a:spLocks/>
          </p:cNvSpPr>
          <p:nvPr/>
        </p:nvSpPr>
        <p:spPr bwMode="auto">
          <a:xfrm>
            <a:off x="2143125" y="284163"/>
            <a:ext cx="214313" cy="5286375"/>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140305" name="Segnaposto numero diapositiva 27">
            <a:extLst>
              <a:ext uri="{FF2B5EF4-FFF2-40B4-BE49-F238E27FC236}">
                <a16:creationId xmlns:a16="http://schemas.microsoft.com/office/drawing/2014/main" id="{65766A11-5507-B040-B454-BCF1FC354CC6}"/>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132E26B0-9DEC-2B45-8A2E-0CF1E8EFA20B}" type="slidenum">
              <a:rPr lang="it-IT" altLang="en-US" sz="1200" smtClean="0">
                <a:solidFill>
                  <a:srgbClr val="898989"/>
                </a:solidFill>
              </a:rPr>
              <a:pPr>
                <a:spcBef>
                  <a:spcPct val="0"/>
                </a:spcBef>
                <a:buFontTx/>
                <a:buNone/>
              </a:pPr>
              <a:t>110</a:t>
            </a:fld>
            <a:endParaRPr lang="it-IT" altLang="en-US" sz="1200">
              <a:solidFill>
                <a:srgbClr val="898989"/>
              </a:solidFill>
            </a:endParaRPr>
          </a:p>
        </p:txBody>
      </p:sp>
      <p:sp>
        <p:nvSpPr>
          <p:cNvPr id="140306" name="Rettangolo 17">
            <a:extLst>
              <a:ext uri="{FF2B5EF4-FFF2-40B4-BE49-F238E27FC236}">
                <a16:creationId xmlns:a16="http://schemas.microsoft.com/office/drawing/2014/main" id="{BEFE2508-F3A7-A148-AB7E-7E26CEA4B63E}"/>
              </a:ext>
            </a:extLst>
          </p:cNvPr>
          <p:cNvSpPr>
            <a:spLocks noChangeArrowheads="1"/>
          </p:cNvSpPr>
          <p:nvPr/>
        </p:nvSpPr>
        <p:spPr bwMode="auto">
          <a:xfrm>
            <a:off x="71438" y="2498725"/>
            <a:ext cx="21431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rPr>
              <a:t>Classificazione delle aziende rispetto al mercato</a:t>
            </a:r>
          </a:p>
        </p:txBody>
      </p:sp>
      <p:sp>
        <p:nvSpPr>
          <p:cNvPr id="140307" name="Rettangolo 21">
            <a:extLst>
              <a:ext uri="{FF2B5EF4-FFF2-40B4-BE49-F238E27FC236}">
                <a16:creationId xmlns:a16="http://schemas.microsoft.com/office/drawing/2014/main" id="{6153D397-3949-9C4C-A09D-5BF0F5424818}"/>
              </a:ext>
            </a:extLst>
          </p:cNvPr>
          <p:cNvSpPr>
            <a:spLocks noChangeArrowheads="1"/>
          </p:cNvSpPr>
          <p:nvPr/>
        </p:nvSpPr>
        <p:spPr bwMode="auto">
          <a:xfrm>
            <a:off x="2571750" y="569913"/>
            <a:ext cx="2143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rPr>
              <a:t>A. Imprese</a:t>
            </a:r>
          </a:p>
        </p:txBody>
      </p:sp>
      <p:sp>
        <p:nvSpPr>
          <p:cNvPr id="140308" name="Rettangolo 22">
            <a:extLst>
              <a:ext uri="{FF2B5EF4-FFF2-40B4-BE49-F238E27FC236}">
                <a16:creationId xmlns:a16="http://schemas.microsoft.com/office/drawing/2014/main" id="{3C1A45B9-9C21-DE4C-A1E8-72717C0CA2D6}"/>
              </a:ext>
            </a:extLst>
          </p:cNvPr>
          <p:cNvSpPr>
            <a:spLocks noChangeArrowheads="1"/>
          </p:cNvSpPr>
          <p:nvPr/>
        </p:nvSpPr>
        <p:spPr bwMode="auto">
          <a:xfrm>
            <a:off x="2643188" y="3213100"/>
            <a:ext cx="2143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latin typeface="Book Antiqua" panose="02040602050305030304" pitchFamily="18" charset="0"/>
              </a:rPr>
              <a:t>B. Pseudo-imprese</a:t>
            </a:r>
          </a:p>
        </p:txBody>
      </p:sp>
      <p:sp>
        <p:nvSpPr>
          <p:cNvPr id="25" name="AutoShape 7">
            <a:extLst>
              <a:ext uri="{FF2B5EF4-FFF2-40B4-BE49-F238E27FC236}">
                <a16:creationId xmlns:a16="http://schemas.microsoft.com/office/drawing/2014/main" id="{B0CFA94D-1A44-6A4D-BDB8-244DFBAF6552}"/>
              </a:ext>
            </a:extLst>
          </p:cNvPr>
          <p:cNvSpPr>
            <a:spLocks/>
          </p:cNvSpPr>
          <p:nvPr/>
        </p:nvSpPr>
        <p:spPr bwMode="auto">
          <a:xfrm>
            <a:off x="7000875" y="4427538"/>
            <a:ext cx="142875" cy="1285875"/>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27" name="AutoShape 7">
            <a:extLst>
              <a:ext uri="{FF2B5EF4-FFF2-40B4-BE49-F238E27FC236}">
                <a16:creationId xmlns:a16="http://schemas.microsoft.com/office/drawing/2014/main" id="{4CC5467E-40FF-2E48-B446-FF7EB7222763}"/>
              </a:ext>
            </a:extLst>
          </p:cNvPr>
          <p:cNvSpPr>
            <a:spLocks/>
          </p:cNvSpPr>
          <p:nvPr/>
        </p:nvSpPr>
        <p:spPr bwMode="auto">
          <a:xfrm>
            <a:off x="6929438" y="1927225"/>
            <a:ext cx="214312" cy="2286000"/>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140311" name="Rettangolo 28">
            <a:extLst>
              <a:ext uri="{FF2B5EF4-FFF2-40B4-BE49-F238E27FC236}">
                <a16:creationId xmlns:a16="http://schemas.microsoft.com/office/drawing/2014/main" id="{CD3EA139-4EE0-4C46-AB8C-123B9ADE0616}"/>
              </a:ext>
            </a:extLst>
          </p:cNvPr>
          <p:cNvSpPr>
            <a:spLocks noChangeArrowheads="1"/>
          </p:cNvSpPr>
          <p:nvPr/>
        </p:nvSpPr>
        <p:spPr bwMode="auto">
          <a:xfrm>
            <a:off x="0" y="3503613"/>
            <a:ext cx="18573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800">
                <a:latin typeface="Book Antiqua" panose="02040602050305030304" pitchFamily="18" charset="0"/>
              </a:rPr>
              <a:t> </a:t>
            </a:r>
          </a:p>
          <a:p>
            <a:pPr algn="ctr" eaLnBrk="1" hangingPunct="1">
              <a:spcBef>
                <a:spcPct val="0"/>
              </a:spcBef>
              <a:buFontTx/>
              <a:buNone/>
            </a:pPr>
            <a:r>
              <a:rPr lang="it-IT" altLang="en-US" sz="1800">
                <a:latin typeface="Book Antiqua" panose="02040602050305030304" pitchFamily="18" charset="0"/>
              </a:rPr>
              <a:t> Organizzazioni produttive</a:t>
            </a:r>
            <a:endParaRPr lang="it-IT" altLang="en-US" sz="1800">
              <a:latin typeface="Arial" panose="020B0604020202020204" pitchFamily="34" charset="0"/>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E70A774F-C3BE-C843-B1E9-B5AE9CAF7923}"/>
              </a:ext>
            </a:extLst>
          </p:cNvPr>
          <p:cNvSpPr/>
          <p:nvPr/>
        </p:nvSpPr>
        <p:spPr>
          <a:xfrm>
            <a:off x="-142875" y="0"/>
            <a:ext cx="185737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2400" b="1" dirty="0">
                <a:solidFill>
                  <a:schemeClr val="tx1"/>
                </a:solidFill>
                <a:latin typeface="Book Antiqua" pitchFamily="18" charset="0"/>
              </a:rPr>
              <a:t>Imprese cooperative</a:t>
            </a:r>
          </a:p>
        </p:txBody>
      </p:sp>
      <p:sp>
        <p:nvSpPr>
          <p:cNvPr id="3" name="AutoShape 7">
            <a:extLst>
              <a:ext uri="{FF2B5EF4-FFF2-40B4-BE49-F238E27FC236}">
                <a16:creationId xmlns:a16="http://schemas.microsoft.com/office/drawing/2014/main" id="{3F5B3858-A856-1841-88EE-1483B239EB0F}"/>
              </a:ext>
            </a:extLst>
          </p:cNvPr>
          <p:cNvSpPr>
            <a:spLocks/>
          </p:cNvSpPr>
          <p:nvPr/>
        </p:nvSpPr>
        <p:spPr bwMode="auto">
          <a:xfrm>
            <a:off x="1428750" y="142875"/>
            <a:ext cx="450850" cy="6540500"/>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graphicFrame>
        <p:nvGraphicFramePr>
          <p:cNvPr id="4" name="Tabella 3">
            <a:extLst>
              <a:ext uri="{FF2B5EF4-FFF2-40B4-BE49-F238E27FC236}">
                <a16:creationId xmlns:a16="http://schemas.microsoft.com/office/drawing/2014/main" id="{DF6AB7D9-6AE3-8541-8014-18F6037AD9BE}"/>
              </a:ext>
            </a:extLst>
          </p:cNvPr>
          <p:cNvGraphicFramePr>
            <a:graphicFrameLocks noGrp="1"/>
          </p:cNvGraphicFramePr>
          <p:nvPr/>
        </p:nvGraphicFramePr>
        <p:xfrm>
          <a:off x="1785938" y="71438"/>
          <a:ext cx="7286625" cy="6675440"/>
        </p:xfrm>
        <a:graphic>
          <a:graphicData uri="http://schemas.openxmlformats.org/drawingml/2006/table">
            <a:tbl>
              <a:tblPr firstRow="1" bandRow="1">
                <a:tableStyleId>{5C22544A-7EE6-4342-B048-85BDC9FD1C3A}</a:tableStyleId>
              </a:tblPr>
              <a:tblGrid>
                <a:gridCol w="1766462">
                  <a:extLst>
                    <a:ext uri="{9D8B030D-6E8A-4147-A177-3AD203B41FA5}">
                      <a16:colId xmlns:a16="http://schemas.microsoft.com/office/drawing/2014/main" val="20000"/>
                    </a:ext>
                  </a:extLst>
                </a:gridCol>
                <a:gridCol w="733861">
                  <a:extLst>
                    <a:ext uri="{9D8B030D-6E8A-4147-A177-3AD203B41FA5}">
                      <a16:colId xmlns:a16="http://schemas.microsoft.com/office/drawing/2014/main" val="20001"/>
                    </a:ext>
                  </a:extLst>
                </a:gridCol>
                <a:gridCol w="142876">
                  <a:extLst>
                    <a:ext uri="{9D8B030D-6E8A-4147-A177-3AD203B41FA5}">
                      <a16:colId xmlns:a16="http://schemas.microsoft.com/office/drawing/2014/main" val="20002"/>
                    </a:ext>
                  </a:extLst>
                </a:gridCol>
                <a:gridCol w="857254">
                  <a:extLst>
                    <a:ext uri="{9D8B030D-6E8A-4147-A177-3AD203B41FA5}">
                      <a16:colId xmlns:a16="http://schemas.microsoft.com/office/drawing/2014/main" val="20003"/>
                    </a:ext>
                  </a:extLst>
                </a:gridCol>
                <a:gridCol w="3786172">
                  <a:extLst>
                    <a:ext uri="{9D8B030D-6E8A-4147-A177-3AD203B41FA5}">
                      <a16:colId xmlns:a16="http://schemas.microsoft.com/office/drawing/2014/main" val="20004"/>
                    </a:ext>
                  </a:extLst>
                </a:gridCol>
              </a:tblGrid>
              <a:tr h="579148">
                <a:tc rowSpan="3">
                  <a:txBody>
                    <a:bodyPr/>
                    <a:lstStyle/>
                    <a:p>
                      <a:pPr marL="179388" indent="-179388">
                        <a:buFont typeface="Arial" pitchFamily="34" charset="0"/>
                        <a:buChar char="•"/>
                      </a:pPr>
                      <a:r>
                        <a:rPr lang="it-IT" sz="1600" b="0" dirty="0">
                          <a:solidFill>
                            <a:schemeClr val="tx1"/>
                          </a:solidFill>
                          <a:latin typeface="Book Antiqua" pitchFamily="18" charset="0"/>
                        </a:rPr>
                        <a:t>Nozione</a:t>
                      </a:r>
                    </a:p>
                  </a:txBody>
                  <a:tcPr marT="45722" marB="45722"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gridSpan="4">
                  <a:txBody>
                    <a:bodyPr/>
                    <a:lstStyle/>
                    <a:p>
                      <a:r>
                        <a:rPr lang="it-IT" sz="1600" b="0" dirty="0">
                          <a:solidFill>
                            <a:schemeClr val="tx1"/>
                          </a:solidFill>
                          <a:latin typeface="Book Antiqua" pitchFamily="18" charset="0"/>
                        </a:rPr>
                        <a:t>Impresa con  scopo mutualistico che consiste nel procurare ai suoi soci:</a:t>
                      </a:r>
                    </a:p>
                  </a:txBody>
                  <a:tcPr marT="45722" marB="45722">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it-IT"/>
                    </a:p>
                  </a:txBody>
                  <a:tcPr/>
                </a:tc>
                <a:tc hMerge="1">
                  <a:txBody>
                    <a:bodyPr/>
                    <a:lstStyle/>
                    <a:p>
                      <a:endParaRPr lang="it-IT"/>
                    </a:p>
                  </a:txBody>
                  <a:tcPr/>
                </a:tc>
                <a:tc hMerge="1">
                  <a:txBody>
                    <a:bodyPr/>
                    <a:lstStyle/>
                    <a:p>
                      <a:endParaRPr lang="it-IT" dirty="0"/>
                    </a:p>
                  </a:txBody>
                  <a:tcPr/>
                </a:tc>
                <a:extLst>
                  <a:ext uri="{0D108BD9-81ED-4DB2-BD59-A6C34878D82A}">
                    <a16:rowId xmlns:a16="http://schemas.microsoft.com/office/drawing/2014/main" val="10000"/>
                  </a:ext>
                </a:extLst>
              </a:tr>
              <a:tr h="822999">
                <a:tc vMerge="1">
                  <a:txBody>
                    <a:bodyPr/>
                    <a:lstStyle/>
                    <a:p>
                      <a:endParaRPr lang="it-IT" b="0" dirty="0">
                        <a:solidFill>
                          <a:schemeClr val="tx1"/>
                        </a:solidFill>
                        <a:latin typeface="Book Antiqua" pitchFamily="18"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gridSpan="4">
                  <a:txBody>
                    <a:bodyPr/>
                    <a:lstStyle/>
                    <a:p>
                      <a:pPr marL="342900" indent="-342900">
                        <a:buAutoNum type="arabicParenR"/>
                      </a:pPr>
                      <a:r>
                        <a:rPr lang="it-IT" sz="1600" b="0" dirty="0">
                          <a:solidFill>
                            <a:schemeClr val="tx1"/>
                          </a:solidFill>
                          <a:latin typeface="Book Antiqua" pitchFamily="18" charset="0"/>
                        </a:rPr>
                        <a:t>Un maggior guadagno (rispetto al mercato) per i fattori o servizi ceduti alla cooperativa</a:t>
                      </a:r>
                    </a:p>
                    <a:p>
                      <a:pPr marL="342900" indent="17463">
                        <a:buNone/>
                      </a:pPr>
                      <a:r>
                        <a:rPr lang="it-IT" sz="1600" b="0" dirty="0">
                          <a:solidFill>
                            <a:schemeClr val="tx1"/>
                          </a:solidFill>
                          <a:latin typeface="Book Antiqua" pitchFamily="18" charset="0"/>
                        </a:rPr>
                        <a:t>(es. coop. di </a:t>
                      </a:r>
                      <a:r>
                        <a:rPr lang="it-IT" sz="1600" b="0" dirty="0" err="1">
                          <a:solidFill>
                            <a:schemeClr val="tx1"/>
                          </a:solidFill>
                          <a:latin typeface="Book Antiqua" pitchFamily="18" charset="0"/>
                        </a:rPr>
                        <a:t>prod.ne</a:t>
                      </a:r>
                      <a:r>
                        <a:rPr lang="it-IT" sz="1600" b="0" dirty="0">
                          <a:solidFill>
                            <a:schemeClr val="tx1"/>
                          </a:solidFill>
                          <a:latin typeface="Book Antiqua" pitchFamily="18" charset="0"/>
                        </a:rPr>
                        <a:t> e lavoro, coop.</a:t>
                      </a:r>
                      <a:r>
                        <a:rPr lang="it-IT" sz="1600" b="0" baseline="0" dirty="0">
                          <a:solidFill>
                            <a:schemeClr val="tx1"/>
                          </a:solidFill>
                          <a:latin typeface="Book Antiqua" pitchFamily="18" charset="0"/>
                        </a:rPr>
                        <a:t> di </a:t>
                      </a:r>
                      <a:r>
                        <a:rPr lang="it-IT" sz="1600" b="0" baseline="0" dirty="0" err="1">
                          <a:solidFill>
                            <a:schemeClr val="tx1"/>
                          </a:solidFill>
                          <a:latin typeface="Book Antiqua" pitchFamily="18" charset="0"/>
                        </a:rPr>
                        <a:t>trasf.ne</a:t>
                      </a:r>
                      <a:r>
                        <a:rPr lang="it-IT" sz="1600" b="0" baseline="0" dirty="0">
                          <a:solidFill>
                            <a:schemeClr val="tx1"/>
                          </a:solidFill>
                          <a:latin typeface="Book Antiqua" pitchFamily="18" charset="0"/>
                        </a:rPr>
                        <a:t>)</a:t>
                      </a:r>
                      <a:endParaRPr lang="it-IT" sz="1600" b="0" dirty="0">
                        <a:solidFill>
                          <a:schemeClr val="tx1"/>
                        </a:solidFill>
                        <a:latin typeface="Book Antiqua" pitchFamily="18" charset="0"/>
                      </a:endParaRPr>
                    </a:p>
                  </a:txBody>
                  <a:tcPr marT="45722" marB="45722">
                    <a:lnL w="12700" cmpd="sng">
                      <a:noFill/>
                    </a:lnL>
                    <a:lnR w="12700" cmpd="sng">
                      <a:noFill/>
                    </a:lnR>
                    <a:lnT w="38100" cmpd="sng">
                      <a:noFill/>
                    </a:lnT>
                    <a:lnB w="12700" cmpd="sng">
                      <a:noFill/>
                    </a:lnB>
                    <a:lnTlToBr w="12700" cmpd="sng">
                      <a:noFill/>
                      <a:prstDash val="solid"/>
                    </a:lnTlToBr>
                    <a:lnBlToTr w="12700" cmpd="sng">
                      <a:noFill/>
                      <a:prstDash val="solid"/>
                    </a:lnBlToTr>
                    <a:noFill/>
                  </a:tcPr>
                </a:tc>
                <a:tc hMerge="1">
                  <a:txBody>
                    <a:bodyPr/>
                    <a:lstStyle/>
                    <a:p>
                      <a:endParaRPr lang="it-IT"/>
                    </a:p>
                  </a:txBody>
                  <a:tcPr/>
                </a:tc>
                <a:tc hMerge="1">
                  <a:txBody>
                    <a:bodyPr/>
                    <a:lstStyle/>
                    <a:p>
                      <a:endParaRPr lang="it-IT"/>
                    </a:p>
                  </a:txBody>
                  <a:tcPr/>
                </a:tc>
                <a:tc hMerge="1">
                  <a:txBody>
                    <a:bodyPr/>
                    <a:lstStyle/>
                    <a:p>
                      <a:endParaRPr lang="it-IT" b="0" dirty="0">
                        <a:solidFill>
                          <a:schemeClr val="tx1"/>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579148">
                <a:tc vMerge="1">
                  <a:txBody>
                    <a:bodyPr/>
                    <a:lstStyle/>
                    <a:p>
                      <a:endParaRPr lang="it-IT" b="0" dirty="0">
                        <a:solidFill>
                          <a:schemeClr val="tx1"/>
                        </a:solidFill>
                        <a:latin typeface="Book Antiqua"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4">
                  <a:txBody>
                    <a:bodyPr/>
                    <a:lstStyle/>
                    <a:p>
                      <a:pPr marL="342900" indent="-342900">
                        <a:buFont typeface="+mj-lt"/>
                        <a:buAutoNum type="arabicParenR" startAt="2"/>
                      </a:pPr>
                      <a:r>
                        <a:rPr lang="it-IT" sz="1600" b="0" dirty="0">
                          <a:solidFill>
                            <a:schemeClr val="tx1"/>
                          </a:solidFill>
                          <a:latin typeface="Book Antiqua" pitchFamily="18" charset="0"/>
                        </a:rPr>
                        <a:t>Una minore spesa (rispetto al mercato) per i prodotti acquistati</a:t>
                      </a:r>
                      <a:r>
                        <a:rPr lang="it-IT" sz="1600" b="0" baseline="0" dirty="0">
                          <a:solidFill>
                            <a:schemeClr val="tx1"/>
                          </a:solidFill>
                          <a:latin typeface="Book Antiqua" pitchFamily="18" charset="0"/>
                        </a:rPr>
                        <a:t> della cooperativa (es. coop. di consumo)</a:t>
                      </a:r>
                      <a:endParaRPr lang="it-IT" sz="1600" b="0" dirty="0">
                        <a:solidFill>
                          <a:schemeClr val="tx1"/>
                        </a:solidFill>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a:p>
                  </a:txBody>
                  <a:tcPr/>
                </a:tc>
                <a:tc hMerge="1">
                  <a:txBody>
                    <a:bodyPr/>
                    <a:lstStyle/>
                    <a:p>
                      <a:endParaRPr lang="it-IT"/>
                    </a:p>
                  </a:txBody>
                  <a:tcPr/>
                </a:tc>
                <a:tc hMerge="1">
                  <a:txBody>
                    <a:bodyPr/>
                    <a:lstStyle/>
                    <a:p>
                      <a:endParaRPr lang="it-IT" b="0" dirty="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822999">
                <a:tc>
                  <a:txBody>
                    <a:bodyPr/>
                    <a:lstStyle/>
                    <a:p>
                      <a:pPr marL="179388" indent="-179388" algn="l" defTabSz="914400" rtl="0" eaLnBrk="1" latinLnBrk="0" hangingPunct="1">
                        <a:buFont typeface="Arial" pitchFamily="34" charset="0"/>
                        <a:buChar char="•"/>
                      </a:pPr>
                      <a:r>
                        <a:rPr lang="it-IT" sz="1600" b="0" kern="1200" dirty="0">
                          <a:solidFill>
                            <a:schemeClr val="tx1"/>
                          </a:solidFill>
                          <a:latin typeface="Book Antiqua" pitchFamily="18" charset="0"/>
                          <a:ea typeface="+mn-ea"/>
                          <a:cs typeface="+mn-cs"/>
                        </a:rPr>
                        <a:t>Limiti alla distribuzione degli utili</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it-IT" sz="1600" b="0" dirty="0">
                        <a:solidFill>
                          <a:schemeClr val="tx1"/>
                        </a:solidFill>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3">
                  <a:txBody>
                    <a:bodyPr/>
                    <a:lstStyle/>
                    <a:p>
                      <a:r>
                        <a:rPr lang="it-IT" sz="1600" b="0" dirty="0">
                          <a:solidFill>
                            <a:schemeClr val="tx1"/>
                          </a:solidFill>
                          <a:latin typeface="Book Antiqua" pitchFamily="18" charset="0"/>
                        </a:rPr>
                        <a:t>Per tutelare o favorire lo scopo mutualistico</a:t>
                      </a:r>
                    </a:p>
                  </a:txBody>
                  <a:tcPr marT="45722" marB="45722"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a:p>
                  </a:txBody>
                  <a:tcPr/>
                </a:tc>
                <a:tc hMerge="1">
                  <a:txBody>
                    <a:bodyPr/>
                    <a:lstStyle/>
                    <a:p>
                      <a:endParaRPr lang="it-IT" b="0" dirty="0">
                        <a:solidFill>
                          <a:schemeClr val="tx1"/>
                        </a:solidFill>
                        <a:latin typeface="Book Antiqua"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13370">
                <a:tc>
                  <a:txBody>
                    <a:bodyPr/>
                    <a:lstStyle/>
                    <a:p>
                      <a:endParaRPr lang="it-IT" sz="800" b="0" dirty="0">
                        <a:solidFill>
                          <a:schemeClr val="tx1"/>
                        </a:solidFill>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3">
                  <a:txBody>
                    <a:bodyPr/>
                    <a:lstStyle/>
                    <a:p>
                      <a:endParaRPr lang="it-IT" sz="800" b="0" dirty="0">
                        <a:solidFill>
                          <a:schemeClr val="tx1"/>
                        </a:solidFill>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a:p>
                  </a:txBody>
                  <a:tcPr/>
                </a:tc>
                <a:tc hMerge="1">
                  <a:txBody>
                    <a:bodyPr/>
                    <a:lstStyle/>
                    <a:p>
                      <a:endParaRPr lang="it-IT"/>
                    </a:p>
                  </a:txBody>
                  <a:tcPr/>
                </a:tc>
                <a:tc>
                  <a:txBody>
                    <a:bodyPr/>
                    <a:lstStyle/>
                    <a:p>
                      <a:endParaRPr lang="it-IT" sz="800" b="0" dirty="0">
                        <a:solidFill>
                          <a:schemeClr val="tx1"/>
                        </a:solidFill>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579148">
                <a:tc rowSpan="2">
                  <a:txBody>
                    <a:bodyPr/>
                    <a:lstStyle/>
                    <a:p>
                      <a:pPr marL="179388" indent="-179388" algn="l" defTabSz="914400" rtl="0" eaLnBrk="1" latinLnBrk="0" hangingPunct="1">
                        <a:buFont typeface="Arial" pitchFamily="34" charset="0"/>
                        <a:buChar char="•"/>
                      </a:pPr>
                      <a:r>
                        <a:rPr lang="it-IT" sz="1600" b="0" kern="1200" dirty="0">
                          <a:solidFill>
                            <a:schemeClr val="tx1"/>
                          </a:solidFill>
                          <a:latin typeface="Book Antiqua" pitchFamily="18" charset="0"/>
                          <a:ea typeface="+mn-ea"/>
                          <a:cs typeface="+mn-cs"/>
                        </a:rPr>
                        <a:t>Soci </a:t>
                      </a:r>
                    </a:p>
                  </a:txBody>
                  <a:tcPr marT="45722" marB="45722"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rowSpan="2" gridSpan="3">
                  <a:txBody>
                    <a:bodyPr/>
                    <a:lstStyle/>
                    <a:p>
                      <a:r>
                        <a:rPr lang="it-IT" sz="1600" dirty="0">
                          <a:latin typeface="Book Antiqua" pitchFamily="18" charset="0"/>
                        </a:rPr>
                        <a:t>Hanno</a:t>
                      </a:r>
                      <a:r>
                        <a:rPr lang="it-IT" sz="1600" baseline="0" dirty="0">
                          <a:latin typeface="Book Antiqua" pitchFamily="18" charset="0"/>
                        </a:rPr>
                        <a:t> una </a:t>
                      </a:r>
                    </a:p>
                    <a:p>
                      <a:r>
                        <a:rPr lang="it-IT" sz="1600" baseline="0" dirty="0">
                          <a:latin typeface="Book Antiqua" pitchFamily="18" charset="0"/>
                        </a:rPr>
                        <a:t>doppia veste</a:t>
                      </a:r>
                      <a:endParaRPr lang="it-IT" sz="1600" dirty="0">
                        <a:latin typeface="Book Antiqua" pitchFamily="18" charset="0"/>
                      </a:endParaRPr>
                    </a:p>
                  </a:txBody>
                  <a:tcPr marT="45722" marB="45722"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rowSpan="2" hMerge="1">
                  <a:txBody>
                    <a:bodyPr/>
                    <a:lstStyle/>
                    <a:p>
                      <a:endParaRPr lang="it-IT" dirty="0">
                        <a:latin typeface="Book Antiqua"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rowSpan="2" hMerge="1">
                  <a:txBody>
                    <a:bodyPr/>
                    <a:lstStyle/>
                    <a:p>
                      <a:endParaRPr lang="it-IT"/>
                    </a:p>
                  </a:txBody>
                  <a:tcPr/>
                </a:tc>
                <a:tc>
                  <a:txBody>
                    <a:bodyPr/>
                    <a:lstStyle/>
                    <a:p>
                      <a:pPr marL="179388" indent="-179388" algn="l" defTabSz="914400" rtl="0" eaLnBrk="1" latinLnBrk="0" hangingPunct="1">
                        <a:buFont typeface="Arial" pitchFamily="34" charset="0"/>
                        <a:buChar char="•"/>
                      </a:pPr>
                      <a:r>
                        <a:rPr lang="it-IT" sz="1600" b="0" kern="1200" dirty="0">
                          <a:solidFill>
                            <a:schemeClr val="tx1"/>
                          </a:solidFill>
                          <a:latin typeface="Book Antiqua" pitchFamily="18" charset="0"/>
                          <a:ea typeface="+mn-ea"/>
                          <a:cs typeface="+mn-cs"/>
                        </a:rPr>
                        <a:t>Soci/Fornitori</a:t>
                      </a:r>
                    </a:p>
                    <a:p>
                      <a:pPr marL="179388" indent="0" algn="l" defTabSz="914400" rtl="0" eaLnBrk="1" latinLnBrk="0" hangingPunct="1">
                        <a:buFont typeface="Arial" pitchFamily="34" charset="0"/>
                        <a:buNone/>
                      </a:pPr>
                      <a:r>
                        <a:rPr lang="it-IT" sz="1600" b="0" kern="1200" dirty="0">
                          <a:solidFill>
                            <a:schemeClr val="tx1"/>
                          </a:solidFill>
                          <a:latin typeface="Book Antiqua" pitchFamily="18" charset="0"/>
                          <a:ea typeface="+mn-ea"/>
                          <a:cs typeface="+mn-cs"/>
                        </a:rPr>
                        <a:t>(coop. di </a:t>
                      </a:r>
                      <a:r>
                        <a:rPr lang="it-IT" sz="1600" b="0" kern="1200" dirty="0" err="1">
                          <a:solidFill>
                            <a:schemeClr val="tx1"/>
                          </a:solidFill>
                          <a:latin typeface="Book Antiqua" pitchFamily="18" charset="0"/>
                          <a:ea typeface="+mn-ea"/>
                          <a:cs typeface="+mn-cs"/>
                        </a:rPr>
                        <a:t>prod.ne</a:t>
                      </a:r>
                      <a:r>
                        <a:rPr lang="it-IT" sz="1600" b="0" kern="1200" dirty="0">
                          <a:solidFill>
                            <a:schemeClr val="tx1"/>
                          </a:solidFill>
                          <a:latin typeface="Book Antiqua" pitchFamily="18" charset="0"/>
                          <a:ea typeface="+mn-ea"/>
                          <a:cs typeface="+mn-cs"/>
                        </a:rPr>
                        <a:t> e lavoro)</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579148">
                <a:tc vMerge="1">
                  <a:txBody>
                    <a:bodyPr/>
                    <a:lstStyle/>
                    <a:p>
                      <a:pPr marL="179388" indent="-179388" algn="l" defTabSz="914400" rtl="0" eaLnBrk="1" latinLnBrk="0" hangingPunct="1">
                        <a:buFont typeface="Arial" pitchFamily="34" charset="0"/>
                        <a:buChar char="•"/>
                      </a:pPr>
                      <a:endParaRPr lang="it-IT" sz="18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3" vMerge="1">
                  <a:txBody>
                    <a:bodyPr/>
                    <a:lstStyle/>
                    <a:p>
                      <a:endParaRPr lang="it-IT" sz="1800" b="0" dirty="0">
                        <a:solidFill>
                          <a:schemeClr val="tx1"/>
                        </a:solidFill>
                        <a:latin typeface="Book Antiqua"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vMerge="1">
                  <a:txBody>
                    <a:bodyPr/>
                    <a:lstStyle/>
                    <a:p>
                      <a:endParaRPr lang="it-IT"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vMerge="1">
                  <a:txBody>
                    <a:bodyPr/>
                    <a:lstStyle/>
                    <a:p>
                      <a:endParaRPr lang="it-IT"/>
                    </a:p>
                  </a:txBody>
                  <a:tcPr/>
                </a:tc>
                <a:tc>
                  <a:txBody>
                    <a:bodyPr/>
                    <a:lstStyle/>
                    <a:p>
                      <a:pPr marL="179388" indent="-179388" algn="l" defTabSz="914400" rtl="0" eaLnBrk="1" latinLnBrk="0" hangingPunct="1">
                        <a:buFont typeface="Arial" pitchFamily="34" charset="0"/>
                        <a:buChar char="•"/>
                      </a:pPr>
                      <a:r>
                        <a:rPr lang="it-IT" sz="1600" b="0" kern="1200" dirty="0">
                          <a:solidFill>
                            <a:schemeClr val="tx1"/>
                          </a:solidFill>
                          <a:latin typeface="Book Antiqua" pitchFamily="18" charset="0"/>
                          <a:ea typeface="+mn-ea"/>
                          <a:cs typeface="+mn-cs"/>
                        </a:rPr>
                        <a:t>Soci/Clienti</a:t>
                      </a:r>
                    </a:p>
                    <a:p>
                      <a:pPr marL="179388" indent="0" algn="l" defTabSz="914400" rtl="0" eaLnBrk="1" latinLnBrk="0" hangingPunct="1">
                        <a:buFont typeface="Arial" pitchFamily="34" charset="0"/>
                        <a:buNone/>
                      </a:pPr>
                      <a:r>
                        <a:rPr lang="it-IT" sz="1600" b="0" kern="1200" dirty="0">
                          <a:solidFill>
                            <a:schemeClr val="tx1"/>
                          </a:solidFill>
                          <a:latin typeface="Book Antiqua" pitchFamily="18" charset="0"/>
                          <a:ea typeface="+mn-ea"/>
                          <a:cs typeface="+mn-cs"/>
                        </a:rPr>
                        <a:t>(coop. di consumo)</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213370">
                <a:tc gridSpan="3">
                  <a:txBody>
                    <a:bodyPr/>
                    <a:lstStyle/>
                    <a:p>
                      <a:pPr marL="179388" indent="-179388" algn="l" defTabSz="914400" rtl="0" eaLnBrk="1" latinLnBrk="0" hangingPunct="1">
                        <a:buFont typeface="Arial" pitchFamily="34" charset="0"/>
                        <a:buChar char="•"/>
                      </a:pPr>
                      <a:endParaRPr lang="it-IT" sz="800" b="0" kern="1200" dirty="0">
                        <a:solidFill>
                          <a:schemeClr val="tx1"/>
                        </a:solidFill>
                        <a:latin typeface="Book Antiqua" pitchFamily="18" charset="0"/>
                        <a:ea typeface="+mn-ea"/>
                        <a:cs typeface="+mn-cs"/>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a:p>
                  </a:txBody>
                  <a:tcPr/>
                </a:tc>
                <a:tc hMerge="1">
                  <a:txBody>
                    <a:bodyPr/>
                    <a:lstStyle/>
                    <a:p>
                      <a:endParaRPr lang="it-IT" sz="80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it-IT" sz="800" dirty="0">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9388" indent="-179388" algn="l" defTabSz="914400" rtl="0" eaLnBrk="1" latinLnBrk="0" hangingPunct="1">
                        <a:buFont typeface="Arial" pitchFamily="34" charset="0"/>
                        <a:buChar char="•"/>
                      </a:pPr>
                      <a:endParaRPr lang="it-IT" sz="800" b="0" kern="1200" dirty="0">
                        <a:solidFill>
                          <a:schemeClr val="tx1"/>
                        </a:solidFill>
                        <a:latin typeface="Book Antiqua" pitchFamily="18" charset="0"/>
                        <a:ea typeface="+mn-ea"/>
                        <a:cs typeface="+mn-cs"/>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579148">
                <a:tc rowSpan="2" gridSpan="3">
                  <a:txBody>
                    <a:bodyPr/>
                    <a:lstStyle/>
                    <a:p>
                      <a:pPr marL="179388" indent="-179388" algn="l" defTabSz="914400" rtl="0" eaLnBrk="1" latinLnBrk="0" hangingPunct="1">
                        <a:buFont typeface="Arial" pitchFamily="34" charset="0"/>
                        <a:buChar char="•"/>
                      </a:pPr>
                      <a:r>
                        <a:rPr lang="it-IT" sz="1600" b="0" kern="1200" dirty="0">
                          <a:solidFill>
                            <a:schemeClr val="tx1"/>
                          </a:solidFill>
                          <a:latin typeface="Book Antiqua" pitchFamily="18" charset="0"/>
                          <a:ea typeface="+mn-ea"/>
                          <a:cs typeface="+mn-cs"/>
                        </a:rPr>
                        <a:t>Operano in un </a:t>
                      </a:r>
                    </a:p>
                    <a:p>
                      <a:pPr marL="179388" indent="0" algn="l" defTabSz="914400" rtl="0" eaLnBrk="1" latinLnBrk="0" hangingPunct="1">
                        <a:buFont typeface="Arial" pitchFamily="34" charset="0"/>
                        <a:buNone/>
                      </a:pPr>
                      <a:r>
                        <a:rPr lang="it-IT" sz="1600" b="0" kern="1200" dirty="0">
                          <a:solidFill>
                            <a:schemeClr val="tx1"/>
                          </a:solidFill>
                          <a:latin typeface="Book Antiqua" pitchFamily="18" charset="0"/>
                          <a:ea typeface="+mn-ea"/>
                          <a:cs typeface="+mn-cs"/>
                        </a:rPr>
                        <a:t>mercato particolare</a:t>
                      </a:r>
                    </a:p>
                  </a:txBody>
                  <a:tcPr marT="45722" marB="45722"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rowSpan="2" hMerge="1">
                  <a:txBody>
                    <a:bodyPr/>
                    <a:lstStyle/>
                    <a:p>
                      <a:endParaRPr lang="it-IT" sz="1800" b="0" dirty="0">
                        <a:solidFill>
                          <a:schemeClr val="tx1"/>
                        </a:solidFill>
                        <a:latin typeface="Book Antiqua"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rowSpan="2" hMerge="1">
                  <a:txBody>
                    <a:bodyPr/>
                    <a:lstStyle/>
                    <a:p>
                      <a:pPr marL="179388" indent="-179388" algn="l" defTabSz="914400" rtl="0" eaLnBrk="1" latinLnBrk="0" hangingPunct="1">
                        <a:buFont typeface="Arial" pitchFamily="34" charset="0"/>
                        <a:buChar char="•"/>
                      </a:pPr>
                      <a:endParaRPr lang="it-IT" sz="17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marL="179388" indent="-179388" algn="l" defTabSz="914400" rtl="0" eaLnBrk="1" latinLnBrk="0" hangingPunct="1">
                        <a:buFont typeface="Arial" pitchFamily="34" charset="0"/>
                        <a:buChar char="•"/>
                      </a:pPr>
                      <a:r>
                        <a:rPr lang="it-IT" sz="1600" b="0" kern="1200" dirty="0">
                          <a:solidFill>
                            <a:schemeClr val="tx1"/>
                          </a:solidFill>
                          <a:latin typeface="Book Antiqua" pitchFamily="18" charset="0"/>
                          <a:ea typeface="+mn-ea"/>
                          <a:cs typeface="+mn-cs"/>
                        </a:rPr>
                        <a:t>dal lato della domanda</a:t>
                      </a:r>
                    </a:p>
                    <a:p>
                      <a:pPr marL="179388" indent="0" algn="l" defTabSz="914400" rtl="0" eaLnBrk="1" latinLnBrk="0" hangingPunct="1">
                        <a:buFont typeface="Arial" pitchFamily="34" charset="0"/>
                        <a:buNone/>
                      </a:pPr>
                      <a:r>
                        <a:rPr lang="it-IT" sz="1600" b="0" kern="1200" dirty="0">
                          <a:solidFill>
                            <a:schemeClr val="tx1"/>
                          </a:solidFill>
                          <a:latin typeface="Book Antiqua" pitchFamily="18" charset="0"/>
                          <a:ea typeface="+mn-ea"/>
                          <a:cs typeface="+mn-cs"/>
                        </a:rPr>
                        <a:t>(coop. di produzione e lavoro)</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marL="179388" indent="-179388" algn="l" defTabSz="914400" rtl="0" eaLnBrk="1" latinLnBrk="0" hangingPunct="1">
                        <a:buFont typeface="Arial" pitchFamily="34" charset="0"/>
                        <a:buChar char="•"/>
                      </a:pPr>
                      <a:endParaRPr lang="it-IT" sz="17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579148">
                <a:tc gridSpan="3" vMerge="1">
                  <a:txBody>
                    <a:bodyPr/>
                    <a:lstStyle/>
                    <a:p>
                      <a:pPr marL="179388" indent="-179388" algn="l" defTabSz="914400" rtl="0" eaLnBrk="1" latinLnBrk="0" hangingPunct="1">
                        <a:buFont typeface="Arial" pitchFamily="34" charset="0"/>
                        <a:buChar char="•"/>
                      </a:pPr>
                      <a:endParaRPr lang="it-IT" sz="17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vMerge="1">
                  <a:txBody>
                    <a:bodyPr/>
                    <a:lstStyle/>
                    <a:p>
                      <a:endParaRPr lang="it-IT" sz="1700" b="0" dirty="0">
                        <a:solidFill>
                          <a:schemeClr val="tx1"/>
                        </a:solidFill>
                        <a:latin typeface="Book Antiqua"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vMerge="1">
                  <a:txBody>
                    <a:bodyPr/>
                    <a:lstStyle/>
                    <a:p>
                      <a:pPr marL="179388" indent="-179388" algn="l" defTabSz="914400" rtl="0" eaLnBrk="1" latinLnBrk="0" hangingPunct="1">
                        <a:buFont typeface="Arial" pitchFamily="34" charset="0"/>
                        <a:buChar char="•"/>
                      </a:pPr>
                      <a:endParaRPr lang="it-IT" sz="17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pPr marL="179388" indent="-179388" algn="l" defTabSz="914400" rtl="0" eaLnBrk="1" latinLnBrk="0" hangingPunct="1">
                        <a:buFont typeface="Arial" pitchFamily="34" charset="0"/>
                        <a:buChar char="•"/>
                      </a:pPr>
                      <a:r>
                        <a:rPr lang="it-IT" sz="1600" b="0" kern="1200" dirty="0">
                          <a:solidFill>
                            <a:schemeClr val="tx1"/>
                          </a:solidFill>
                          <a:latin typeface="Book Antiqua" pitchFamily="18" charset="0"/>
                          <a:ea typeface="+mn-ea"/>
                          <a:cs typeface="+mn-cs"/>
                        </a:rPr>
                        <a:t>dal lato dell’offerta</a:t>
                      </a:r>
                    </a:p>
                    <a:p>
                      <a:pPr marL="179388"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it-IT" sz="1600" b="0" kern="1200" dirty="0">
                          <a:solidFill>
                            <a:schemeClr val="tx1"/>
                          </a:solidFill>
                          <a:latin typeface="Book Antiqua" pitchFamily="18" charset="0"/>
                          <a:ea typeface="+mn-ea"/>
                          <a:cs typeface="+mn-cs"/>
                        </a:rPr>
                        <a:t>(coop. di consumo)</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marL="179388" indent="-179388" algn="l" defTabSz="914400" rtl="0" eaLnBrk="1" latinLnBrk="0" hangingPunct="1">
                        <a:buFont typeface="Arial" pitchFamily="34" charset="0"/>
                        <a:buChar char="•"/>
                      </a:pPr>
                      <a:endParaRPr lang="it-IT" sz="17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213370">
                <a:tc>
                  <a:txBody>
                    <a:bodyPr/>
                    <a:lstStyle/>
                    <a:p>
                      <a:pPr marL="179388" indent="-179388" algn="l" defTabSz="914400" rtl="0" eaLnBrk="1" latinLnBrk="0" hangingPunct="1">
                        <a:buFont typeface="Arial" pitchFamily="34" charset="0"/>
                        <a:buChar char="•"/>
                      </a:pPr>
                      <a:endParaRPr lang="it-IT" sz="800" b="0" kern="1200" dirty="0">
                        <a:solidFill>
                          <a:schemeClr val="tx1"/>
                        </a:solidFill>
                        <a:latin typeface="Book Antiqua" pitchFamily="18" charset="0"/>
                        <a:ea typeface="+mn-ea"/>
                        <a:cs typeface="+mn-cs"/>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endParaRPr lang="it-IT" sz="800" b="0" dirty="0">
                        <a:solidFill>
                          <a:schemeClr val="tx1"/>
                        </a:solidFill>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sz="800" dirty="0">
                        <a:latin typeface="Book Antiqua" pitchFamily="18"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endParaRPr lang="it-IT" sz="800">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79388"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it-IT" sz="800" b="0" kern="1200" dirty="0">
                        <a:solidFill>
                          <a:schemeClr val="tx1"/>
                        </a:solidFill>
                        <a:latin typeface="Book Antiqua" pitchFamily="18" charset="0"/>
                        <a:ea typeface="+mn-ea"/>
                        <a:cs typeface="+mn-cs"/>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335296">
                <a:tc rowSpan="2">
                  <a:txBody>
                    <a:bodyPr/>
                    <a:lstStyle/>
                    <a:p>
                      <a:pPr marL="179388" indent="-179388" algn="l" defTabSz="914400" rtl="0" eaLnBrk="1" latinLnBrk="0" hangingPunct="1">
                        <a:buFont typeface="Arial" pitchFamily="34" charset="0"/>
                        <a:buChar char="•"/>
                      </a:pPr>
                      <a:r>
                        <a:rPr lang="it-IT" sz="1600" b="0" kern="1200" dirty="0" err="1">
                          <a:solidFill>
                            <a:schemeClr val="tx1"/>
                          </a:solidFill>
                          <a:latin typeface="Book Antiqua" pitchFamily="18" charset="0"/>
                          <a:ea typeface="+mn-ea"/>
                          <a:cs typeface="+mn-cs"/>
                        </a:rPr>
                        <a:t>Equil</a:t>
                      </a:r>
                      <a:r>
                        <a:rPr lang="it-IT" sz="1600" b="0" kern="1200" dirty="0">
                          <a:solidFill>
                            <a:schemeClr val="tx1"/>
                          </a:solidFill>
                          <a:latin typeface="Book Antiqua" pitchFamily="18" charset="0"/>
                          <a:ea typeface="+mn-ea"/>
                          <a:cs typeface="+mn-cs"/>
                        </a:rPr>
                        <a:t>. </a:t>
                      </a:r>
                      <a:r>
                        <a:rPr lang="it-IT" sz="1600" b="0" kern="1200" dirty="0" err="1">
                          <a:solidFill>
                            <a:schemeClr val="tx1"/>
                          </a:solidFill>
                          <a:latin typeface="Book Antiqua" pitchFamily="18" charset="0"/>
                          <a:ea typeface="+mn-ea"/>
                          <a:cs typeface="+mn-cs"/>
                        </a:rPr>
                        <a:t>Econom</a:t>
                      </a:r>
                      <a:r>
                        <a:rPr lang="it-IT" sz="1600" b="0" kern="1200" dirty="0">
                          <a:solidFill>
                            <a:schemeClr val="tx1"/>
                          </a:solidFill>
                          <a:latin typeface="Book Antiqua" pitchFamily="18" charset="0"/>
                          <a:ea typeface="+mn-ea"/>
                          <a:cs typeface="+mn-cs"/>
                        </a:rPr>
                        <a:t>.</a:t>
                      </a:r>
                    </a:p>
                  </a:txBody>
                  <a:tcPr marT="45722" marB="45722"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endParaRPr lang="it-IT" sz="1600" b="0" dirty="0">
                        <a:solidFill>
                          <a:schemeClr val="tx1"/>
                        </a:solidFill>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sz="17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r>
                        <a:rPr lang="it-IT" sz="1600" dirty="0">
                          <a:latin typeface="Book Antiqua" pitchFamily="18" charset="0"/>
                        </a:rPr>
                        <a:t>Da ricercare nella somma algebrica tra:</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pPr marL="179388"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it-IT" sz="16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579148">
                <a:tc vMerge="1">
                  <a:txBody>
                    <a:bodyPr/>
                    <a:lstStyle/>
                    <a:p>
                      <a:pPr marL="179388" indent="-179388" algn="l" defTabSz="914400" rtl="0" eaLnBrk="1" latinLnBrk="0" hangingPunct="1">
                        <a:buFont typeface="Arial" pitchFamily="34" charset="0"/>
                        <a:buChar char="•"/>
                      </a:pPr>
                      <a:endParaRPr lang="it-IT" sz="16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gridSpan="2">
                  <a:txBody>
                    <a:bodyPr/>
                    <a:lstStyle/>
                    <a:p>
                      <a:endParaRPr lang="it-IT" sz="1600" b="0" dirty="0">
                        <a:solidFill>
                          <a:schemeClr val="tx1"/>
                        </a:solidFill>
                        <a:latin typeface="Book Antiqua" pitchFamily="18" charset="0"/>
                      </a:endParaRP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a:p>
                  </a:txBody>
                  <a:tcPr/>
                </a:tc>
                <a:tc gridSpan="2">
                  <a:txBody>
                    <a:bodyPr/>
                    <a:lstStyle/>
                    <a:p>
                      <a:pPr>
                        <a:buFont typeface="Arial" pitchFamily="34" charset="0"/>
                        <a:buChar char="•"/>
                      </a:pPr>
                      <a:r>
                        <a:rPr lang="it-IT" sz="1600" dirty="0">
                          <a:latin typeface="Book Antiqua" pitchFamily="18" charset="0"/>
                        </a:rPr>
                        <a:t> risultato di esercizio</a:t>
                      </a:r>
                    </a:p>
                    <a:p>
                      <a:pPr>
                        <a:buFont typeface="Arial" pitchFamily="34" charset="0"/>
                        <a:buChar char="•"/>
                      </a:pPr>
                      <a:r>
                        <a:rPr lang="it-IT" sz="1600" dirty="0">
                          <a:latin typeface="Book Antiqua" pitchFamily="18" charset="0"/>
                        </a:rPr>
                        <a:t>Risultato della mutualità</a:t>
                      </a:r>
                    </a:p>
                  </a:txBody>
                  <a:tcPr marT="45722" marB="45722">
                    <a:lnL w="12700" cmpd="sng">
                      <a:noFill/>
                    </a:lnL>
                    <a:lnR w="12700" cmpd="sng">
                      <a:noFill/>
                    </a:lnR>
                    <a:lnT w="12700" cmpd="sng">
                      <a:noFill/>
                    </a:lnT>
                    <a:lnB w="12700" cmpd="sng">
                      <a:noFill/>
                    </a:lnB>
                    <a:lnTlToBr w="12700" cmpd="sng">
                      <a:noFill/>
                      <a:prstDash val="solid"/>
                    </a:lnTlToBr>
                    <a:lnBlToTr w="12700" cmpd="sng">
                      <a:noFill/>
                      <a:prstDash val="solid"/>
                    </a:lnBlToTr>
                    <a:noFill/>
                  </a:tcPr>
                </a:tc>
                <a:tc hMerge="1">
                  <a:txBody>
                    <a:bodyPr/>
                    <a:lstStyle/>
                    <a:p>
                      <a:endParaRPr lang="it-IT"/>
                    </a:p>
                  </a:txBody>
                  <a:tcPr/>
                </a:tc>
                <a:extLst>
                  <a:ext uri="{0D108BD9-81ED-4DB2-BD59-A6C34878D82A}">
                    <a16:rowId xmlns:a16="http://schemas.microsoft.com/office/drawing/2014/main" val="10012"/>
                  </a:ext>
                </a:extLst>
              </a:tr>
            </a:tbl>
          </a:graphicData>
        </a:graphic>
      </p:graphicFrame>
      <p:sp>
        <p:nvSpPr>
          <p:cNvPr id="5" name="AutoShape 7">
            <a:extLst>
              <a:ext uri="{FF2B5EF4-FFF2-40B4-BE49-F238E27FC236}">
                <a16:creationId xmlns:a16="http://schemas.microsoft.com/office/drawing/2014/main" id="{EBA9C6F0-CE77-F34B-AED0-8BC5C4D548E3}"/>
              </a:ext>
            </a:extLst>
          </p:cNvPr>
          <p:cNvSpPr>
            <a:spLocks/>
          </p:cNvSpPr>
          <p:nvPr/>
        </p:nvSpPr>
        <p:spPr bwMode="auto">
          <a:xfrm>
            <a:off x="3214688" y="71438"/>
            <a:ext cx="285750" cy="2000250"/>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6" name="Freccia a destra 5">
            <a:extLst>
              <a:ext uri="{FF2B5EF4-FFF2-40B4-BE49-F238E27FC236}">
                <a16:creationId xmlns:a16="http://schemas.microsoft.com/office/drawing/2014/main" id="{2AAFAFAF-EECB-A048-8B99-F011F9AF0832}"/>
              </a:ext>
            </a:extLst>
          </p:cNvPr>
          <p:cNvSpPr/>
          <p:nvPr/>
        </p:nvSpPr>
        <p:spPr>
          <a:xfrm>
            <a:off x="3571875" y="2286000"/>
            <a:ext cx="500063" cy="357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7" name="Freccia a destra 6">
            <a:extLst>
              <a:ext uri="{FF2B5EF4-FFF2-40B4-BE49-F238E27FC236}">
                <a16:creationId xmlns:a16="http://schemas.microsoft.com/office/drawing/2014/main" id="{25092439-ED39-AD48-B787-68793AAE588A}"/>
              </a:ext>
            </a:extLst>
          </p:cNvPr>
          <p:cNvSpPr/>
          <p:nvPr/>
        </p:nvSpPr>
        <p:spPr>
          <a:xfrm>
            <a:off x="2786063" y="3500438"/>
            <a:ext cx="500062" cy="3571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8" name="AutoShape 7">
            <a:extLst>
              <a:ext uri="{FF2B5EF4-FFF2-40B4-BE49-F238E27FC236}">
                <a16:creationId xmlns:a16="http://schemas.microsoft.com/office/drawing/2014/main" id="{97DA0638-8214-1C47-A2BB-12A28027D69F}"/>
              </a:ext>
            </a:extLst>
          </p:cNvPr>
          <p:cNvSpPr>
            <a:spLocks/>
          </p:cNvSpPr>
          <p:nvPr/>
        </p:nvSpPr>
        <p:spPr bwMode="auto">
          <a:xfrm>
            <a:off x="5000625" y="2928938"/>
            <a:ext cx="214313" cy="1357312"/>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9" name="AutoShape 7">
            <a:extLst>
              <a:ext uri="{FF2B5EF4-FFF2-40B4-BE49-F238E27FC236}">
                <a16:creationId xmlns:a16="http://schemas.microsoft.com/office/drawing/2014/main" id="{813A501F-D1A7-734D-8AA7-A9053DE2E282}"/>
              </a:ext>
            </a:extLst>
          </p:cNvPr>
          <p:cNvSpPr>
            <a:spLocks/>
          </p:cNvSpPr>
          <p:nvPr/>
        </p:nvSpPr>
        <p:spPr bwMode="auto">
          <a:xfrm>
            <a:off x="4214813" y="4357688"/>
            <a:ext cx="214312" cy="1285875"/>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10" name="Freccia a destra 9">
            <a:extLst>
              <a:ext uri="{FF2B5EF4-FFF2-40B4-BE49-F238E27FC236}">
                <a16:creationId xmlns:a16="http://schemas.microsoft.com/office/drawing/2014/main" id="{F2408D77-F801-674A-A885-2EF109AA5ACA}"/>
              </a:ext>
            </a:extLst>
          </p:cNvPr>
          <p:cNvSpPr/>
          <p:nvPr/>
        </p:nvSpPr>
        <p:spPr>
          <a:xfrm>
            <a:off x="3643313" y="6143625"/>
            <a:ext cx="500062" cy="35718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141352" name="Segnaposto numero diapositiva 10">
            <a:extLst>
              <a:ext uri="{FF2B5EF4-FFF2-40B4-BE49-F238E27FC236}">
                <a16:creationId xmlns:a16="http://schemas.microsoft.com/office/drawing/2014/main" id="{6929BF48-54EB-0B4D-9576-1A07CF24053A}"/>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5A8A8CD0-81F0-7B4F-8F52-F2CF3E09DE33}" type="slidenum">
              <a:rPr lang="it-IT" altLang="en-US" sz="1200" smtClean="0">
                <a:solidFill>
                  <a:srgbClr val="898989"/>
                </a:solidFill>
              </a:rPr>
              <a:pPr>
                <a:spcBef>
                  <a:spcPct val="0"/>
                </a:spcBef>
                <a:buFontTx/>
                <a:buNone/>
              </a:pPr>
              <a:t>111</a:t>
            </a:fld>
            <a:endParaRPr lang="it-IT" altLang="en-US" sz="1200">
              <a:solidFill>
                <a:srgbClr val="898989"/>
              </a:solidFill>
            </a:endParaRP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7B5F4B38-CAAF-104D-ACF0-72FCB2B36D52}"/>
              </a:ext>
            </a:extLst>
          </p:cNvPr>
          <p:cNvGraphicFramePr>
            <a:graphicFrameLocks noGrp="1"/>
          </p:cNvGraphicFramePr>
          <p:nvPr/>
        </p:nvGraphicFramePr>
        <p:xfrm>
          <a:off x="2786063" y="30163"/>
          <a:ext cx="6357937" cy="6218237"/>
        </p:xfrm>
        <a:graphic>
          <a:graphicData uri="http://schemas.openxmlformats.org/drawingml/2006/table">
            <a:tbl>
              <a:tblPr/>
              <a:tblGrid>
                <a:gridCol w="1315432">
                  <a:extLst>
                    <a:ext uri="{9D8B030D-6E8A-4147-A177-3AD203B41FA5}">
                      <a16:colId xmlns:a16="http://schemas.microsoft.com/office/drawing/2014/main" val="20000"/>
                    </a:ext>
                  </a:extLst>
                </a:gridCol>
                <a:gridCol w="5042505">
                  <a:extLst>
                    <a:ext uri="{9D8B030D-6E8A-4147-A177-3AD203B41FA5}">
                      <a16:colId xmlns:a16="http://schemas.microsoft.com/office/drawing/2014/main" val="20001"/>
                    </a:ext>
                  </a:extLst>
                </a:gridCol>
              </a:tblGrid>
              <a:tr h="131070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dirty="0">
                          <a:ln>
                            <a:noFill/>
                          </a:ln>
                          <a:solidFill>
                            <a:schemeClr val="tx1"/>
                          </a:solidFill>
                          <a:effectLst/>
                          <a:latin typeface="Book Antiqua" pitchFamily="18" charset="0"/>
                        </a:rPr>
                        <a:t>Nozione: </a:t>
                      </a:r>
                    </a:p>
                  </a:txBody>
                  <a:tcPr marL="91439" marR="91439" marT="45722" marB="45722"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dirty="0">
                          <a:ln>
                            <a:noFill/>
                          </a:ln>
                          <a:solidFill>
                            <a:schemeClr val="tx1"/>
                          </a:solidFill>
                          <a:effectLst/>
                          <a:latin typeface="Book Antiqua" pitchFamily="18" charset="0"/>
                        </a:rPr>
                        <a:t>Operano dal lato dell’offerta cedendo gratuitamente o a prezzi non affatto remunerativi i propri servizi alla collettività organizzata su un territorio</a:t>
                      </a:r>
                    </a:p>
                  </a:txBody>
                  <a:tcPr marL="91439" marR="91439" marT="45722" marB="4572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r h="396260">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800" b="0" i="0" u="none" strike="noStrike" cap="none" normalizeH="0" baseline="0" dirty="0">
                        <a:ln>
                          <a:noFill/>
                        </a:ln>
                        <a:solidFill>
                          <a:schemeClr val="tx1"/>
                        </a:solidFill>
                        <a:effectLst/>
                        <a:latin typeface="Book Antiqua" pitchFamily="18" charset="0"/>
                      </a:endParaRPr>
                    </a:p>
                  </a:txBody>
                  <a:tcPr marL="91439" marR="91439" marT="45722" marB="45722"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2000" b="0" i="0" u="none" strike="noStrike" cap="none" normalizeH="0" baseline="0" dirty="0">
                        <a:ln>
                          <a:noFill/>
                        </a:ln>
                        <a:solidFill>
                          <a:schemeClr val="tx1"/>
                        </a:solidFill>
                        <a:effectLst/>
                        <a:latin typeface="Book Antiqua" pitchFamily="18" charset="0"/>
                      </a:endParaRPr>
                    </a:p>
                  </a:txBody>
                  <a:tcPr marL="91439" marR="91439" marT="45722" marB="4572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1"/>
                  </a:ext>
                </a:extLst>
              </a:tr>
              <a:tr h="451127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2000" b="0" i="0" u="none" strike="noStrike" cap="none" normalizeH="0" baseline="0" dirty="0">
                          <a:ln>
                            <a:noFill/>
                          </a:ln>
                          <a:solidFill>
                            <a:schemeClr val="tx1"/>
                          </a:solidFill>
                          <a:effectLst/>
                          <a:latin typeface="Book Antiqua" pitchFamily="18" charset="0"/>
                        </a:rPr>
                        <a:t>Esempio:</a:t>
                      </a:r>
                    </a:p>
                  </a:txBody>
                  <a:tcPr marL="91439" marR="91439" marT="45722" marB="45722" horzOverflow="overflow">
                    <a:lnL>
                      <a:noFill/>
                    </a:lnL>
                    <a:lnR>
                      <a:noFill/>
                    </a:lnR>
                    <a:lnT>
                      <a:noFill/>
                    </a:lnT>
                    <a:lnB>
                      <a:noFill/>
                    </a:lnB>
                    <a:lnTlToBr>
                      <a:noFill/>
                    </a:lnTlToBr>
                    <a:lnBlToTr>
                      <a:noFill/>
                    </a:lnBlToTr>
                    <a:noFill/>
                  </a:tcPr>
                </a:tc>
                <a:tc>
                  <a:txBody>
                    <a:bodyPr/>
                    <a:lstStyle/>
                    <a:p>
                      <a:pPr marL="179388" marR="0" lvl="0" indent="-179388" algn="just" defTabSz="914400" rtl="0" eaLnBrk="1" fontAlgn="base" latinLnBrk="0" hangingPunct="1">
                        <a:lnSpc>
                          <a:spcPct val="100000"/>
                        </a:lnSpc>
                        <a:spcBef>
                          <a:spcPct val="0"/>
                        </a:spcBef>
                        <a:spcAft>
                          <a:spcPct val="0"/>
                        </a:spcAft>
                        <a:buClrTx/>
                        <a:buSzTx/>
                        <a:buFont typeface="Arial" charset="0"/>
                        <a:buChar char="•"/>
                        <a:tabLst>
                          <a:tab pos="442913" algn="l"/>
                        </a:tabLst>
                      </a:pPr>
                      <a:r>
                        <a:rPr kumimoji="0" lang="it-IT" sz="2000" b="0" i="0" u="none" strike="noStrike" cap="none" normalizeH="0" baseline="0" dirty="0">
                          <a:ln>
                            <a:noFill/>
                          </a:ln>
                          <a:solidFill>
                            <a:schemeClr val="tx1"/>
                          </a:solidFill>
                          <a:effectLst/>
                          <a:latin typeface="Book Antiqua" pitchFamily="18" charset="0"/>
                        </a:rPr>
                        <a:t>Imprese pubbliche di produzione di beni</a:t>
                      </a:r>
                    </a:p>
                    <a:p>
                      <a:pPr marL="179388" marR="0" lvl="0" indent="-179388" algn="just" defTabSz="914400" rtl="0" eaLnBrk="1" fontAlgn="base" latinLnBrk="0" hangingPunct="1">
                        <a:lnSpc>
                          <a:spcPct val="100000"/>
                        </a:lnSpc>
                        <a:spcBef>
                          <a:spcPct val="0"/>
                        </a:spcBef>
                        <a:spcAft>
                          <a:spcPct val="0"/>
                        </a:spcAft>
                        <a:buClrTx/>
                        <a:buSzTx/>
                        <a:buFont typeface="Arial" charset="0"/>
                        <a:buNone/>
                        <a:tabLst>
                          <a:tab pos="442913" algn="l"/>
                        </a:tabLst>
                      </a:pPr>
                      <a:r>
                        <a:rPr kumimoji="0" lang="it-IT" sz="2000" b="0" i="0" u="none" strike="noStrike" cap="none" normalizeH="0" baseline="0" dirty="0">
                          <a:ln>
                            <a:noFill/>
                          </a:ln>
                          <a:solidFill>
                            <a:schemeClr val="tx1"/>
                          </a:solidFill>
                          <a:effectLst/>
                          <a:latin typeface="Book Antiqua" pitchFamily="18" charset="0"/>
                        </a:rPr>
                        <a:t>   </a:t>
                      </a:r>
                      <a:r>
                        <a:rPr kumimoji="0" lang="it-IT" sz="2000" b="0" i="1" u="none" strike="noStrike" cap="none" normalizeH="0" baseline="0" dirty="0">
                          <a:ln>
                            <a:noFill/>
                          </a:ln>
                          <a:solidFill>
                            <a:schemeClr val="tx1"/>
                          </a:solidFill>
                          <a:effectLst/>
                          <a:latin typeface="Book Antiqua" pitchFamily="18" charset="0"/>
                        </a:rPr>
                        <a:t>Es. ACEA, Azienda partecipata dal Comune di Roma per la produzione e la distribuzione dell’acqua e dell’energia elettrica;</a:t>
                      </a:r>
                    </a:p>
                    <a:p>
                      <a:pPr marL="179388" marR="0" lvl="0" indent="-179388" algn="just" defTabSz="914400" rtl="0" eaLnBrk="1" fontAlgn="base" latinLnBrk="0" hangingPunct="1">
                        <a:lnSpc>
                          <a:spcPct val="100000"/>
                        </a:lnSpc>
                        <a:spcBef>
                          <a:spcPct val="0"/>
                        </a:spcBef>
                        <a:spcAft>
                          <a:spcPct val="0"/>
                        </a:spcAft>
                        <a:buClrTx/>
                        <a:buSzTx/>
                        <a:buFont typeface="Arial" charset="0"/>
                        <a:buChar char="•"/>
                        <a:tabLst>
                          <a:tab pos="442913" algn="l"/>
                        </a:tabLst>
                      </a:pPr>
                      <a:r>
                        <a:rPr kumimoji="0" lang="it-IT" sz="2000" b="0" i="0" u="none" strike="noStrike" cap="none" normalizeH="0" baseline="0" dirty="0">
                          <a:ln>
                            <a:noFill/>
                          </a:ln>
                          <a:solidFill>
                            <a:schemeClr val="tx1"/>
                          </a:solidFill>
                          <a:effectLst/>
                          <a:latin typeface="Book Antiqua" pitchFamily="18" charset="0"/>
                        </a:rPr>
                        <a:t>Imprese pubbliche di produzione di servizi: </a:t>
                      </a:r>
                      <a:r>
                        <a:rPr kumimoji="0" lang="it-IT" sz="2000" b="0" i="0" u="none" strike="noStrike" cap="none" normalizeH="0" baseline="0" dirty="0" err="1">
                          <a:ln>
                            <a:noFill/>
                          </a:ln>
                          <a:solidFill>
                            <a:schemeClr val="tx1"/>
                          </a:solidFill>
                          <a:effectLst/>
                          <a:latin typeface="Book Antiqua" pitchFamily="18" charset="0"/>
                        </a:rPr>
                        <a:t>servizi</a:t>
                      </a:r>
                      <a:r>
                        <a:rPr kumimoji="0" lang="it-IT" sz="2000" b="0" i="0" u="none" strike="noStrike" cap="none" normalizeH="0" baseline="0" dirty="0">
                          <a:ln>
                            <a:noFill/>
                          </a:ln>
                          <a:solidFill>
                            <a:schemeClr val="tx1"/>
                          </a:solidFill>
                          <a:effectLst/>
                          <a:latin typeface="Book Antiqua" pitchFamily="18" charset="0"/>
                        </a:rPr>
                        <a:t> pubblici di trasporto (</a:t>
                      </a:r>
                      <a:r>
                        <a:rPr kumimoji="0" lang="it-IT" sz="2000" b="0" i="1" u="none" strike="noStrike" cap="none" normalizeH="0" baseline="0" dirty="0">
                          <a:ln>
                            <a:noFill/>
                          </a:ln>
                          <a:solidFill>
                            <a:schemeClr val="tx1"/>
                          </a:solidFill>
                          <a:effectLst/>
                          <a:latin typeface="Book Antiqua" pitchFamily="18" charset="0"/>
                        </a:rPr>
                        <a:t>ATAC</a:t>
                      </a:r>
                      <a:r>
                        <a:rPr kumimoji="0" lang="it-IT" sz="2000" b="0" i="0" u="none" strike="noStrike" cap="none" normalizeH="0" baseline="0" dirty="0">
                          <a:ln>
                            <a:noFill/>
                          </a:ln>
                          <a:solidFill>
                            <a:schemeClr val="tx1"/>
                          </a:solidFill>
                          <a:effectLst/>
                          <a:latin typeface="Book Antiqua" pitchFamily="18" charset="0"/>
                        </a:rPr>
                        <a:t>) e nettezza urbana (</a:t>
                      </a:r>
                      <a:r>
                        <a:rPr kumimoji="0" lang="it-IT" sz="2000" b="0" i="1" u="none" strike="noStrike" cap="none" normalizeH="0" baseline="0" dirty="0">
                          <a:ln>
                            <a:noFill/>
                          </a:ln>
                          <a:solidFill>
                            <a:schemeClr val="tx1"/>
                          </a:solidFill>
                          <a:effectLst/>
                          <a:latin typeface="Book Antiqua" pitchFamily="18" charset="0"/>
                        </a:rPr>
                        <a:t>AMA</a:t>
                      </a:r>
                      <a:r>
                        <a:rPr kumimoji="0" lang="it-IT" sz="2000" b="0" i="0" u="none" strike="noStrike" cap="none" normalizeH="0" baseline="0" dirty="0">
                          <a:ln>
                            <a:noFill/>
                          </a:ln>
                          <a:solidFill>
                            <a:schemeClr val="tx1"/>
                          </a:solidFill>
                          <a:effectLst/>
                          <a:latin typeface="Book Antiqua" pitchFamily="18" charset="0"/>
                        </a:rPr>
                        <a:t>) in regime di monopolio)</a:t>
                      </a:r>
                    </a:p>
                    <a:p>
                      <a:pPr marL="179388" marR="0" lvl="0" indent="-179388" algn="just" defTabSz="914400" rtl="0" eaLnBrk="1" fontAlgn="base" latinLnBrk="0" hangingPunct="1">
                        <a:lnSpc>
                          <a:spcPct val="100000"/>
                        </a:lnSpc>
                        <a:spcBef>
                          <a:spcPct val="0"/>
                        </a:spcBef>
                        <a:spcAft>
                          <a:spcPct val="0"/>
                        </a:spcAft>
                        <a:buClrTx/>
                        <a:buSzTx/>
                        <a:buFontTx/>
                        <a:buNone/>
                        <a:tabLst>
                          <a:tab pos="442913" algn="l"/>
                        </a:tabLst>
                      </a:pPr>
                      <a:endParaRPr kumimoji="0" lang="it-IT" sz="1000" b="0" i="0" u="none" strike="noStrike" cap="none" normalizeH="0" baseline="0" dirty="0">
                        <a:ln>
                          <a:noFill/>
                        </a:ln>
                        <a:solidFill>
                          <a:schemeClr val="tx1"/>
                        </a:solidFill>
                        <a:effectLst/>
                        <a:latin typeface="Book Antiqua" pitchFamily="18" charset="0"/>
                      </a:endParaRPr>
                    </a:p>
                    <a:p>
                      <a:pPr marL="360363" marR="0" lvl="0" indent="-180975" algn="just" defTabSz="914400" rtl="0" eaLnBrk="1" fontAlgn="base" latinLnBrk="0" hangingPunct="1">
                        <a:lnSpc>
                          <a:spcPct val="100000"/>
                        </a:lnSpc>
                        <a:spcBef>
                          <a:spcPct val="0"/>
                        </a:spcBef>
                        <a:spcAft>
                          <a:spcPct val="0"/>
                        </a:spcAft>
                        <a:buClrTx/>
                        <a:buSzTx/>
                        <a:buFont typeface="Wingdings" pitchFamily="2" charset="2"/>
                        <a:buChar char="§"/>
                        <a:tabLst>
                          <a:tab pos="442913" algn="l"/>
                        </a:tabLst>
                      </a:pPr>
                      <a:r>
                        <a:rPr kumimoji="0" lang="it-IT" sz="2000" b="0" i="1" u="none" strike="noStrike" cap="none" normalizeH="0" baseline="0" dirty="0">
                          <a:ln>
                            <a:noFill/>
                          </a:ln>
                          <a:solidFill>
                            <a:schemeClr val="tx1"/>
                          </a:solidFill>
                          <a:effectLst/>
                          <a:latin typeface="Book Antiqua" pitchFamily="18" charset="0"/>
                        </a:rPr>
                        <a:t>ASL</a:t>
                      </a:r>
                    </a:p>
                    <a:p>
                      <a:pPr marL="360363" marR="0" lvl="0" indent="-180975" algn="just" defTabSz="914400" rtl="0" eaLnBrk="1" fontAlgn="base" latinLnBrk="0" hangingPunct="1">
                        <a:lnSpc>
                          <a:spcPct val="100000"/>
                        </a:lnSpc>
                        <a:spcBef>
                          <a:spcPct val="0"/>
                        </a:spcBef>
                        <a:spcAft>
                          <a:spcPct val="0"/>
                        </a:spcAft>
                        <a:buClrTx/>
                        <a:buSzTx/>
                        <a:buFont typeface="Wingdings" pitchFamily="2" charset="2"/>
                        <a:buChar char="§"/>
                        <a:tabLst>
                          <a:tab pos="442913" algn="l"/>
                        </a:tabLst>
                      </a:pPr>
                      <a:r>
                        <a:rPr kumimoji="0" lang="it-IT" sz="2000" b="0" i="1" u="none" strike="noStrike" cap="none" normalizeH="0" baseline="0" dirty="0">
                          <a:ln>
                            <a:noFill/>
                          </a:ln>
                          <a:solidFill>
                            <a:schemeClr val="tx1"/>
                          </a:solidFill>
                          <a:effectLst/>
                          <a:latin typeface="Book Antiqua" pitchFamily="18" charset="0"/>
                        </a:rPr>
                        <a:t>Università</a:t>
                      </a:r>
                    </a:p>
                    <a:p>
                      <a:pPr marL="360363" marR="0" lvl="0" indent="-180975" algn="just" defTabSz="914400" rtl="0" eaLnBrk="1" fontAlgn="base" latinLnBrk="0" hangingPunct="1">
                        <a:lnSpc>
                          <a:spcPct val="100000"/>
                        </a:lnSpc>
                        <a:spcBef>
                          <a:spcPct val="0"/>
                        </a:spcBef>
                        <a:spcAft>
                          <a:spcPct val="0"/>
                        </a:spcAft>
                        <a:buClrTx/>
                        <a:buSzTx/>
                        <a:buFont typeface="Wingdings" pitchFamily="2" charset="2"/>
                        <a:buChar char="§"/>
                        <a:tabLst>
                          <a:tab pos="442913" algn="l"/>
                        </a:tabLst>
                      </a:pPr>
                      <a:r>
                        <a:rPr kumimoji="0" lang="it-IT" sz="2000" b="0" i="1" u="none" strike="noStrike" cap="none" normalizeH="0" baseline="0" dirty="0">
                          <a:ln>
                            <a:noFill/>
                          </a:ln>
                          <a:solidFill>
                            <a:schemeClr val="tx1"/>
                          </a:solidFill>
                          <a:effectLst/>
                          <a:latin typeface="Book Antiqua" pitchFamily="18" charset="0"/>
                        </a:rPr>
                        <a:t>Enti territoriali (comuni, province, regioni, stato)</a:t>
                      </a:r>
                    </a:p>
                    <a:p>
                      <a:pPr marL="179388" marR="0" lvl="0" indent="0" algn="l" defTabSz="914400" rtl="0" eaLnBrk="1" fontAlgn="base" latinLnBrk="0" hangingPunct="1">
                        <a:lnSpc>
                          <a:spcPct val="100000"/>
                        </a:lnSpc>
                        <a:spcBef>
                          <a:spcPct val="0"/>
                        </a:spcBef>
                        <a:spcAft>
                          <a:spcPct val="0"/>
                        </a:spcAft>
                        <a:buClrTx/>
                        <a:buSzTx/>
                        <a:buFontTx/>
                        <a:buNone/>
                        <a:tabLst>
                          <a:tab pos="442913" algn="l"/>
                        </a:tabLst>
                      </a:pPr>
                      <a:r>
                        <a:rPr kumimoji="0" lang="it-IT" sz="2000" b="0" i="0" u="none" strike="noStrike" cap="none" normalizeH="0" baseline="0" dirty="0">
                          <a:ln>
                            <a:noFill/>
                          </a:ln>
                          <a:solidFill>
                            <a:srgbClr val="000000"/>
                          </a:solidFill>
                          <a:effectLst/>
                          <a:latin typeface="Book Antiqua" pitchFamily="18" charset="0"/>
                        </a:rPr>
                        <a:t>In </a:t>
                      </a:r>
                      <a:r>
                        <a:rPr kumimoji="0" lang="it-IT" sz="2000" b="1" i="0" u="none" strike="noStrike" cap="none" normalizeH="0" baseline="0" dirty="0">
                          <a:ln>
                            <a:noFill/>
                          </a:ln>
                          <a:solidFill>
                            <a:srgbClr val="000000"/>
                          </a:solidFill>
                          <a:effectLst/>
                          <a:latin typeface="Book Antiqua" pitchFamily="18" charset="0"/>
                        </a:rPr>
                        <a:t>tutte</a:t>
                      </a:r>
                      <a:r>
                        <a:rPr kumimoji="0" lang="it-IT" sz="2000" b="0" i="0" u="none" strike="noStrike" cap="none" normalizeH="0" baseline="0" dirty="0">
                          <a:ln>
                            <a:noFill/>
                          </a:ln>
                          <a:solidFill>
                            <a:srgbClr val="000000"/>
                          </a:solidFill>
                          <a:effectLst/>
                          <a:latin typeface="Book Antiqua" pitchFamily="18" charset="0"/>
                        </a:rPr>
                        <a:t> queste aziende mancano i ricavi del normale mercato. </a:t>
                      </a:r>
                      <a:endParaRPr kumimoji="0" lang="it-IT" sz="2000" b="0" i="0" u="none" strike="noStrike" cap="none" normalizeH="0" baseline="0" dirty="0">
                        <a:ln>
                          <a:noFill/>
                        </a:ln>
                        <a:solidFill>
                          <a:schemeClr val="tx1"/>
                        </a:solidFill>
                        <a:effectLst/>
                        <a:latin typeface="Book Antiqua" pitchFamily="18" charset="0"/>
                      </a:endParaRPr>
                    </a:p>
                  </a:txBody>
                  <a:tcPr marL="91439" marR="91439" marT="45722" marB="45722"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bl>
          </a:graphicData>
        </a:graphic>
      </p:graphicFrame>
      <p:sp>
        <p:nvSpPr>
          <p:cNvPr id="3" name="Rettangolo 2">
            <a:extLst>
              <a:ext uri="{FF2B5EF4-FFF2-40B4-BE49-F238E27FC236}">
                <a16:creationId xmlns:a16="http://schemas.microsoft.com/office/drawing/2014/main" id="{8776D042-45CE-964C-AC51-AA644AF10929}"/>
              </a:ext>
            </a:extLst>
          </p:cNvPr>
          <p:cNvSpPr/>
          <p:nvPr/>
        </p:nvSpPr>
        <p:spPr>
          <a:xfrm>
            <a:off x="0" y="0"/>
            <a:ext cx="21431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2000" b="1">
                <a:solidFill>
                  <a:schemeClr val="tx1"/>
                </a:solidFill>
                <a:latin typeface="Book Antiqua" pitchFamily="18" charset="0"/>
              </a:rPr>
              <a:t>Pubbliche amministrazioni</a:t>
            </a:r>
            <a:endParaRPr lang="it-IT" sz="2000" b="1" dirty="0">
              <a:solidFill>
                <a:schemeClr val="tx1"/>
              </a:solidFill>
              <a:latin typeface="Book Antiqua" pitchFamily="18" charset="0"/>
            </a:endParaRPr>
          </a:p>
        </p:txBody>
      </p:sp>
      <p:sp>
        <p:nvSpPr>
          <p:cNvPr id="4" name="AutoShape 7">
            <a:extLst>
              <a:ext uri="{FF2B5EF4-FFF2-40B4-BE49-F238E27FC236}">
                <a16:creationId xmlns:a16="http://schemas.microsoft.com/office/drawing/2014/main" id="{9E19DE84-1598-514B-9EB2-D321BCD78406}"/>
              </a:ext>
            </a:extLst>
          </p:cNvPr>
          <p:cNvSpPr>
            <a:spLocks/>
          </p:cNvSpPr>
          <p:nvPr/>
        </p:nvSpPr>
        <p:spPr bwMode="auto">
          <a:xfrm>
            <a:off x="2143125" y="0"/>
            <a:ext cx="450850" cy="6858000"/>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142347" name="Segnaposto numero diapositiva 4">
            <a:extLst>
              <a:ext uri="{FF2B5EF4-FFF2-40B4-BE49-F238E27FC236}">
                <a16:creationId xmlns:a16="http://schemas.microsoft.com/office/drawing/2014/main" id="{07A5A695-F4B0-694E-8C76-2351FFFA60F5}"/>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149E3C3A-D39B-4844-9444-8DFFCEAEB2B6}" type="slidenum">
              <a:rPr lang="it-IT" altLang="en-US" sz="1200" smtClean="0">
                <a:solidFill>
                  <a:srgbClr val="898989"/>
                </a:solidFill>
              </a:rPr>
              <a:pPr>
                <a:spcBef>
                  <a:spcPct val="0"/>
                </a:spcBef>
                <a:buFontTx/>
                <a:buNone/>
              </a:pPr>
              <a:t>112</a:t>
            </a:fld>
            <a:endParaRPr lang="it-IT" altLang="en-US" sz="1200">
              <a:solidFill>
                <a:srgbClr val="898989"/>
              </a:solidFill>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C3A43FCE-721C-7C4F-AD1E-30DB6435A65A}"/>
              </a:ext>
            </a:extLst>
          </p:cNvPr>
          <p:cNvSpPr/>
          <p:nvPr/>
        </p:nvSpPr>
        <p:spPr>
          <a:xfrm>
            <a:off x="0" y="0"/>
            <a:ext cx="1785938"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2200" b="1" dirty="0">
                <a:solidFill>
                  <a:schemeClr val="tx1"/>
                </a:solidFill>
                <a:latin typeface="Book Antiqua" pitchFamily="18" charset="0"/>
              </a:rPr>
              <a:t>Imprese pubbliche</a:t>
            </a:r>
          </a:p>
        </p:txBody>
      </p:sp>
      <p:sp>
        <p:nvSpPr>
          <p:cNvPr id="3" name="AutoShape 7">
            <a:extLst>
              <a:ext uri="{FF2B5EF4-FFF2-40B4-BE49-F238E27FC236}">
                <a16:creationId xmlns:a16="http://schemas.microsoft.com/office/drawing/2014/main" id="{1E630518-5F75-0D47-9963-DAEF3B8BF03D}"/>
              </a:ext>
            </a:extLst>
          </p:cNvPr>
          <p:cNvSpPr>
            <a:spLocks/>
          </p:cNvSpPr>
          <p:nvPr/>
        </p:nvSpPr>
        <p:spPr bwMode="auto">
          <a:xfrm>
            <a:off x="1643063" y="500063"/>
            <a:ext cx="450850" cy="5929312"/>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graphicFrame>
        <p:nvGraphicFramePr>
          <p:cNvPr id="4" name="Tabella 3">
            <a:extLst>
              <a:ext uri="{FF2B5EF4-FFF2-40B4-BE49-F238E27FC236}">
                <a16:creationId xmlns:a16="http://schemas.microsoft.com/office/drawing/2014/main" id="{3BB9356B-B297-5344-9BF3-B9404FBCE6C4}"/>
              </a:ext>
            </a:extLst>
          </p:cNvPr>
          <p:cNvGraphicFramePr>
            <a:graphicFrameLocks noGrp="1"/>
          </p:cNvGraphicFramePr>
          <p:nvPr/>
        </p:nvGraphicFramePr>
        <p:xfrm>
          <a:off x="2071688" y="566738"/>
          <a:ext cx="6643687" cy="5791200"/>
        </p:xfrm>
        <a:graphic>
          <a:graphicData uri="http://schemas.openxmlformats.org/drawingml/2006/table">
            <a:tbl>
              <a:tblPr firstRow="1" bandRow="1">
                <a:tableStyleId>{5C22544A-7EE6-4342-B048-85BDC9FD1C3A}</a:tableStyleId>
              </a:tblPr>
              <a:tblGrid>
                <a:gridCol w="6643687">
                  <a:extLst>
                    <a:ext uri="{9D8B030D-6E8A-4147-A177-3AD203B41FA5}">
                      <a16:colId xmlns:a16="http://schemas.microsoft.com/office/drawing/2014/main" val="20000"/>
                    </a:ext>
                  </a:extLst>
                </a:gridCol>
              </a:tblGrid>
              <a:tr h="370840">
                <a:tc>
                  <a:txBody>
                    <a:bodyPr/>
                    <a:lstStyle/>
                    <a:p>
                      <a:pPr marL="179388" indent="-179388" algn="just">
                        <a:lnSpc>
                          <a:spcPct val="100000"/>
                        </a:lnSpc>
                        <a:spcBef>
                          <a:spcPts val="0"/>
                        </a:spcBef>
                        <a:buFont typeface="Arial" pitchFamily="34" charset="0"/>
                        <a:buChar char="•"/>
                        <a:tabLst>
                          <a:tab pos="0" algn="l"/>
                        </a:tabLst>
                      </a:pPr>
                      <a:r>
                        <a:rPr lang="it-IT" sz="2200" b="0" dirty="0">
                          <a:solidFill>
                            <a:schemeClr val="tx1"/>
                          </a:solidFill>
                          <a:latin typeface="Book Antiqua" pitchFamily="18" charset="0"/>
                        </a:rPr>
                        <a:t>Sono organizzazioni di diritto privato (gestite in forma</a:t>
                      </a:r>
                      <a:r>
                        <a:rPr lang="it-IT" sz="2200" b="0" baseline="0" dirty="0">
                          <a:solidFill>
                            <a:schemeClr val="tx1"/>
                          </a:solidFill>
                          <a:latin typeface="Book Antiqua" pitchFamily="18" charset="0"/>
                        </a:rPr>
                        <a:t> </a:t>
                      </a:r>
                      <a:r>
                        <a:rPr lang="it-IT" sz="2200" b="0" dirty="0">
                          <a:solidFill>
                            <a:schemeClr val="tx1"/>
                          </a:solidFill>
                          <a:latin typeface="Book Antiqua" pitchFamily="18" charset="0"/>
                        </a:rPr>
                        <a:t>di SpA o </a:t>
                      </a:r>
                      <a:r>
                        <a:rPr lang="it-IT" sz="2200" b="0" dirty="0" err="1">
                          <a:solidFill>
                            <a:schemeClr val="tx1"/>
                          </a:solidFill>
                          <a:latin typeface="Book Antiqua" pitchFamily="18" charset="0"/>
                        </a:rPr>
                        <a:t>SrL</a:t>
                      </a:r>
                      <a:r>
                        <a:rPr lang="it-IT" sz="2200" b="0" dirty="0">
                          <a:solidFill>
                            <a:schemeClr val="tx1"/>
                          </a:solidFill>
                          <a:latin typeface="Book Antiqua" pitchFamily="18" charset="0"/>
                        </a:rPr>
                        <a:t>) costituite da soci pubblici</a:t>
                      </a:r>
                      <a:r>
                        <a:rPr lang="it-IT" sz="2200" b="0" baseline="0" dirty="0">
                          <a:solidFill>
                            <a:schemeClr val="tx1"/>
                          </a:solidFill>
                          <a:latin typeface="Book Antiqua" pitchFamily="18" charset="0"/>
                        </a:rPr>
                        <a:t> </a:t>
                      </a:r>
                      <a:r>
                        <a:rPr lang="it-IT" sz="2200" b="0" dirty="0">
                          <a:solidFill>
                            <a:schemeClr val="tx1"/>
                          </a:solidFill>
                          <a:latin typeface="Book Antiqua" pitchFamily="18" charset="0"/>
                        </a:rPr>
                        <a:t>(Stato, Regioni, Province, Comuni) che rappresentano,</a:t>
                      </a:r>
                      <a:r>
                        <a:rPr lang="it-IT" sz="2200" b="0" baseline="0" dirty="0">
                          <a:solidFill>
                            <a:schemeClr val="tx1"/>
                          </a:solidFill>
                          <a:latin typeface="Book Antiqua" pitchFamily="18" charset="0"/>
                        </a:rPr>
                        <a:t> </a:t>
                      </a:r>
                      <a:r>
                        <a:rPr lang="it-IT" sz="2200" b="0" dirty="0">
                          <a:solidFill>
                            <a:schemeClr val="tx1"/>
                          </a:solidFill>
                          <a:latin typeface="Book Antiqua" pitchFamily="18" charset="0"/>
                        </a:rPr>
                        <a:t>quindi, anche il loro soggetto economico</a:t>
                      </a:r>
                    </a:p>
                    <a:p>
                      <a:pPr marL="0" indent="0" algn="just">
                        <a:lnSpc>
                          <a:spcPct val="100000"/>
                        </a:lnSpc>
                        <a:spcBef>
                          <a:spcPts val="0"/>
                        </a:spcBef>
                        <a:tabLst>
                          <a:tab pos="0" algn="l"/>
                        </a:tabLst>
                      </a:pPr>
                      <a:endParaRPr lang="it-IT" sz="2200" b="0" dirty="0">
                        <a:solidFill>
                          <a:schemeClr val="tx1"/>
                        </a:solidFill>
                        <a:latin typeface="Book Antiqua" pitchFamily="18" charset="0"/>
                      </a:endParaRPr>
                    </a:p>
                    <a:p>
                      <a:pPr marL="179388" indent="-179388" algn="just" defTabSz="914400" rtl="0" eaLnBrk="1" latinLnBrk="0" hangingPunct="1">
                        <a:lnSpc>
                          <a:spcPct val="100000"/>
                        </a:lnSpc>
                        <a:spcBef>
                          <a:spcPts val="0"/>
                        </a:spcBef>
                        <a:buFont typeface="Arial" pitchFamily="34" charset="0"/>
                        <a:buChar char="•"/>
                        <a:tabLst>
                          <a:tab pos="0" algn="l"/>
                        </a:tabLst>
                      </a:pPr>
                      <a:r>
                        <a:rPr lang="it-IT" sz="2200" b="0" kern="1200" dirty="0">
                          <a:solidFill>
                            <a:schemeClr val="tx1"/>
                          </a:solidFill>
                          <a:latin typeface="Book Antiqua" pitchFamily="18" charset="0"/>
                          <a:ea typeface="+mn-ea"/>
                          <a:cs typeface="+mn-cs"/>
                        </a:rPr>
                        <a:t>Sono denominate </a:t>
                      </a:r>
                      <a:r>
                        <a:rPr lang="it-IT" sz="2200" b="1" kern="1200" dirty="0">
                          <a:solidFill>
                            <a:schemeClr val="tx1"/>
                          </a:solidFill>
                          <a:latin typeface="Book Antiqua" pitchFamily="18" charset="0"/>
                          <a:ea typeface="+mn-ea"/>
                          <a:cs typeface="+mn-cs"/>
                        </a:rPr>
                        <a:t>pubbliche</a:t>
                      </a:r>
                      <a:r>
                        <a:rPr lang="it-IT" sz="2200" b="0" kern="1200" dirty="0">
                          <a:solidFill>
                            <a:schemeClr val="tx1"/>
                          </a:solidFill>
                          <a:latin typeface="Book Antiqua" pitchFamily="18" charset="0"/>
                          <a:ea typeface="+mn-ea"/>
                          <a:cs typeface="+mn-cs"/>
                        </a:rPr>
                        <a:t> a causa dei loro soci, soggetti di diritto pubblico</a:t>
                      </a:r>
                    </a:p>
                    <a:p>
                      <a:pPr marL="0" indent="0" algn="just">
                        <a:lnSpc>
                          <a:spcPct val="100000"/>
                        </a:lnSpc>
                        <a:spcBef>
                          <a:spcPts val="0"/>
                        </a:spcBef>
                        <a:buFontTx/>
                        <a:buNone/>
                        <a:tabLst>
                          <a:tab pos="0" algn="l"/>
                        </a:tabLst>
                      </a:pPr>
                      <a:endParaRPr lang="it-IT" sz="2200" b="0" dirty="0">
                        <a:solidFill>
                          <a:schemeClr val="tx1"/>
                        </a:solidFill>
                        <a:latin typeface="Book Antiqua" pitchFamily="18" charset="0"/>
                      </a:endParaRPr>
                    </a:p>
                    <a:p>
                      <a:pPr marL="179388" indent="-179388" algn="just" defTabSz="914400" rtl="0" eaLnBrk="1" latinLnBrk="0" hangingPunct="1">
                        <a:lnSpc>
                          <a:spcPct val="100000"/>
                        </a:lnSpc>
                        <a:spcBef>
                          <a:spcPts val="0"/>
                        </a:spcBef>
                        <a:buFont typeface="Arial" pitchFamily="34" charset="0"/>
                        <a:buChar char="•"/>
                        <a:tabLst>
                          <a:tab pos="0" algn="l"/>
                        </a:tabLst>
                      </a:pPr>
                      <a:r>
                        <a:rPr lang="it-IT" sz="2200" b="0" kern="1200" dirty="0">
                          <a:solidFill>
                            <a:schemeClr val="tx1"/>
                          </a:solidFill>
                          <a:latin typeface="Book Antiqua" pitchFamily="18" charset="0"/>
                          <a:ea typeface="+mn-ea"/>
                          <a:cs typeface="+mn-cs"/>
                        </a:rPr>
                        <a:t>Gestiscono, di solito, servizi di pubblica utilità per il consumatore finale, come gas, energia, trasporti, ecc.</a:t>
                      </a:r>
                    </a:p>
                    <a:p>
                      <a:pPr marL="0" indent="0" algn="just">
                        <a:lnSpc>
                          <a:spcPct val="100000"/>
                        </a:lnSpc>
                        <a:spcBef>
                          <a:spcPts val="0"/>
                        </a:spcBef>
                        <a:buFontTx/>
                        <a:buNone/>
                        <a:tabLst>
                          <a:tab pos="0" algn="l"/>
                        </a:tabLst>
                      </a:pPr>
                      <a:endParaRPr lang="it-IT" sz="2200" b="0" dirty="0">
                        <a:solidFill>
                          <a:schemeClr val="tx1"/>
                        </a:solidFill>
                        <a:latin typeface="Book Antiqua" pitchFamily="18" charset="0"/>
                      </a:endParaRPr>
                    </a:p>
                    <a:p>
                      <a:pPr marL="179388" indent="-179388" algn="just" defTabSz="914400" rtl="0" eaLnBrk="1" latinLnBrk="0" hangingPunct="1">
                        <a:lnSpc>
                          <a:spcPct val="100000"/>
                        </a:lnSpc>
                        <a:spcBef>
                          <a:spcPts val="0"/>
                        </a:spcBef>
                        <a:buFont typeface="Arial" pitchFamily="34" charset="0"/>
                        <a:buChar char="•"/>
                        <a:tabLst>
                          <a:tab pos="0" algn="l"/>
                        </a:tabLst>
                      </a:pPr>
                      <a:r>
                        <a:rPr lang="it-IT" sz="2200" b="0" kern="1200" dirty="0">
                          <a:solidFill>
                            <a:schemeClr val="tx1"/>
                          </a:solidFill>
                          <a:latin typeface="Book Antiqua" pitchFamily="18" charset="0"/>
                          <a:ea typeface="+mn-ea"/>
                          <a:cs typeface="+mn-cs"/>
                        </a:rPr>
                        <a:t>In tali imprese la logica del profitto è attenuata</a:t>
                      </a:r>
                    </a:p>
                    <a:p>
                      <a:pPr marL="0" indent="0" algn="just">
                        <a:lnSpc>
                          <a:spcPct val="100000"/>
                        </a:lnSpc>
                        <a:spcBef>
                          <a:spcPts val="0"/>
                        </a:spcBef>
                        <a:buFontTx/>
                        <a:buNone/>
                        <a:tabLst>
                          <a:tab pos="0" algn="l"/>
                        </a:tabLst>
                      </a:pPr>
                      <a:endParaRPr lang="it-IT" sz="2200" b="0" dirty="0">
                        <a:solidFill>
                          <a:schemeClr val="tx1"/>
                        </a:solidFill>
                        <a:latin typeface="Book Antiqua" pitchFamily="18" charset="0"/>
                      </a:endParaRPr>
                    </a:p>
                    <a:p>
                      <a:pPr marL="179388" indent="-179388" algn="just" defTabSz="914400" rtl="0" eaLnBrk="1" latinLnBrk="0" hangingPunct="1">
                        <a:lnSpc>
                          <a:spcPct val="100000"/>
                        </a:lnSpc>
                        <a:spcBef>
                          <a:spcPts val="0"/>
                        </a:spcBef>
                        <a:buFont typeface="Arial" pitchFamily="34" charset="0"/>
                        <a:buChar char="•"/>
                        <a:tabLst>
                          <a:tab pos="0" algn="l"/>
                        </a:tabLst>
                      </a:pPr>
                      <a:r>
                        <a:rPr lang="it-IT" sz="2200" b="0" kern="1200" dirty="0">
                          <a:solidFill>
                            <a:schemeClr val="tx1"/>
                          </a:solidFill>
                          <a:latin typeface="Book Antiqua" pitchFamily="18" charset="0"/>
                          <a:ea typeface="+mn-ea"/>
                          <a:cs typeface="+mn-cs"/>
                        </a:rPr>
                        <a:t>Operano in un mercato particolare sul lato dell’offerta</a:t>
                      </a:r>
                    </a:p>
                  </a:txBody>
                  <a:tcPr marL="91439" marR="91439">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3366" name="Segnaposto numero diapositiva 4">
            <a:extLst>
              <a:ext uri="{FF2B5EF4-FFF2-40B4-BE49-F238E27FC236}">
                <a16:creationId xmlns:a16="http://schemas.microsoft.com/office/drawing/2014/main" id="{EC6B696E-746B-9C4A-95B0-A639A40B43D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63BBE1F-2D47-1145-834E-0C79F60C5D28}" type="slidenum">
              <a:rPr lang="it-IT" altLang="en-US" sz="1200" smtClean="0">
                <a:solidFill>
                  <a:srgbClr val="898989"/>
                </a:solidFill>
              </a:rPr>
              <a:pPr>
                <a:spcBef>
                  <a:spcPct val="0"/>
                </a:spcBef>
                <a:buFontTx/>
                <a:buNone/>
              </a:pPr>
              <a:t>113</a:t>
            </a:fld>
            <a:endParaRPr lang="it-IT" altLang="en-US" sz="1200">
              <a:solidFill>
                <a:srgbClr val="898989"/>
              </a:solidFill>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E0521816-40C6-3B42-B949-E6175B5777F5}"/>
              </a:ext>
            </a:extLst>
          </p:cNvPr>
          <p:cNvSpPr/>
          <p:nvPr/>
        </p:nvSpPr>
        <p:spPr>
          <a:xfrm>
            <a:off x="2195513" y="0"/>
            <a:ext cx="15621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2200" dirty="0">
                <a:solidFill>
                  <a:schemeClr val="tx1"/>
                </a:solidFill>
                <a:latin typeface="Book Antiqua" pitchFamily="18" charset="0"/>
              </a:rPr>
              <a:t>Enti Territoriali</a:t>
            </a:r>
          </a:p>
          <a:p>
            <a:pPr algn="ctr" eaLnBrk="1" hangingPunct="1">
              <a:defRPr/>
            </a:pPr>
            <a:r>
              <a:rPr lang="it-IT" sz="2200" dirty="0">
                <a:solidFill>
                  <a:schemeClr val="tx1"/>
                </a:solidFill>
                <a:latin typeface="Book Antiqua" pitchFamily="18" charset="0"/>
              </a:rPr>
              <a:t>(</a:t>
            </a:r>
            <a:r>
              <a:rPr lang="it-IT" sz="2200" i="1" dirty="0">
                <a:solidFill>
                  <a:schemeClr val="tx1"/>
                </a:solidFill>
                <a:latin typeface="Book Antiqua" pitchFamily="18" charset="0"/>
              </a:rPr>
              <a:t>Stato-Regioni</a:t>
            </a:r>
            <a:r>
              <a:rPr lang="it-IT" sz="2200" dirty="0">
                <a:solidFill>
                  <a:schemeClr val="tx1"/>
                </a:solidFill>
                <a:latin typeface="Book Antiqua" pitchFamily="18" charset="0"/>
              </a:rPr>
              <a:t>)</a:t>
            </a:r>
          </a:p>
          <a:p>
            <a:pPr algn="ctr" eaLnBrk="1" hangingPunct="1">
              <a:defRPr/>
            </a:pPr>
            <a:endParaRPr lang="it-IT" sz="2200" dirty="0">
              <a:solidFill>
                <a:schemeClr val="tx1"/>
              </a:solidFill>
              <a:latin typeface="Book Antiqua" pitchFamily="18" charset="0"/>
            </a:endParaRPr>
          </a:p>
          <a:p>
            <a:pPr algn="ctr" eaLnBrk="1" hangingPunct="1">
              <a:defRPr/>
            </a:pPr>
            <a:r>
              <a:rPr lang="it-IT" sz="2200" dirty="0">
                <a:solidFill>
                  <a:schemeClr val="tx1"/>
                </a:solidFill>
                <a:latin typeface="Book Antiqua" pitchFamily="18" charset="0"/>
              </a:rPr>
              <a:t>Enti locali</a:t>
            </a:r>
          </a:p>
          <a:p>
            <a:pPr algn="ctr" eaLnBrk="1" hangingPunct="1">
              <a:defRPr/>
            </a:pPr>
            <a:r>
              <a:rPr lang="it-IT" sz="2200" dirty="0">
                <a:solidFill>
                  <a:schemeClr val="tx1"/>
                </a:solidFill>
                <a:latin typeface="Book Antiqua" pitchFamily="18" charset="0"/>
              </a:rPr>
              <a:t>(</a:t>
            </a:r>
            <a:r>
              <a:rPr lang="it-IT" sz="2200" i="1" dirty="0">
                <a:solidFill>
                  <a:schemeClr val="tx1"/>
                </a:solidFill>
                <a:latin typeface="Book Antiqua" pitchFamily="18" charset="0"/>
              </a:rPr>
              <a:t>Province-Comuni</a:t>
            </a:r>
            <a:r>
              <a:rPr lang="it-IT" sz="2200" dirty="0">
                <a:solidFill>
                  <a:schemeClr val="tx1"/>
                </a:solidFill>
                <a:latin typeface="Book Antiqua" pitchFamily="18" charset="0"/>
              </a:rPr>
              <a:t>)</a:t>
            </a:r>
          </a:p>
          <a:p>
            <a:pPr algn="ctr" eaLnBrk="1" hangingPunct="1">
              <a:defRPr/>
            </a:pPr>
            <a:endParaRPr lang="it-IT" sz="2200" dirty="0">
              <a:solidFill>
                <a:schemeClr val="tx1"/>
              </a:solidFill>
              <a:latin typeface="Book Antiqua" pitchFamily="18" charset="0"/>
            </a:endParaRPr>
          </a:p>
          <a:p>
            <a:pPr algn="ctr" eaLnBrk="1" hangingPunct="1">
              <a:defRPr/>
            </a:pPr>
            <a:r>
              <a:rPr lang="it-IT" sz="2200" dirty="0">
                <a:solidFill>
                  <a:schemeClr val="tx1"/>
                </a:solidFill>
                <a:latin typeface="Book Antiqua" pitchFamily="18" charset="0"/>
              </a:rPr>
              <a:t>Altre </a:t>
            </a:r>
            <a:r>
              <a:rPr lang="it-IT" sz="2200" dirty="0" err="1">
                <a:solidFill>
                  <a:schemeClr val="tx1"/>
                </a:solidFill>
                <a:latin typeface="Book Antiqua" pitchFamily="18" charset="0"/>
              </a:rPr>
              <a:t>Amm.ni</a:t>
            </a:r>
            <a:r>
              <a:rPr lang="it-IT" sz="2200" dirty="0">
                <a:solidFill>
                  <a:schemeClr val="tx1"/>
                </a:solidFill>
                <a:latin typeface="Book Antiqua" pitchFamily="18" charset="0"/>
              </a:rPr>
              <a:t> Pubbliche</a:t>
            </a:r>
          </a:p>
          <a:p>
            <a:pPr algn="ctr" eaLnBrk="1" hangingPunct="1">
              <a:defRPr/>
            </a:pPr>
            <a:r>
              <a:rPr lang="it-IT" sz="2200" dirty="0">
                <a:solidFill>
                  <a:schemeClr val="tx1"/>
                </a:solidFill>
                <a:latin typeface="Book Antiqua" pitchFamily="18" charset="0"/>
              </a:rPr>
              <a:t>(</a:t>
            </a:r>
            <a:r>
              <a:rPr lang="it-IT" sz="2200" i="1" dirty="0">
                <a:solidFill>
                  <a:schemeClr val="tx1"/>
                </a:solidFill>
                <a:latin typeface="Book Antiqua" pitchFamily="18" charset="0"/>
              </a:rPr>
              <a:t>Istituti scolastici, Università, Aziende sanitarie, Camere di Commercio, ecc.</a:t>
            </a:r>
            <a:r>
              <a:rPr lang="it-IT" sz="2200" dirty="0">
                <a:solidFill>
                  <a:schemeClr val="tx1"/>
                </a:solidFill>
                <a:latin typeface="Book Antiqua" pitchFamily="18" charset="0"/>
              </a:rPr>
              <a:t>)</a:t>
            </a:r>
          </a:p>
        </p:txBody>
      </p:sp>
      <p:sp>
        <p:nvSpPr>
          <p:cNvPr id="3" name="AutoShape 7">
            <a:extLst>
              <a:ext uri="{FF2B5EF4-FFF2-40B4-BE49-F238E27FC236}">
                <a16:creationId xmlns:a16="http://schemas.microsoft.com/office/drawing/2014/main" id="{9BE8372C-6DA0-7A4E-AFC4-758A68743408}"/>
              </a:ext>
            </a:extLst>
          </p:cNvPr>
          <p:cNvSpPr>
            <a:spLocks/>
          </p:cNvSpPr>
          <p:nvPr/>
        </p:nvSpPr>
        <p:spPr bwMode="auto">
          <a:xfrm>
            <a:off x="3711575" y="0"/>
            <a:ext cx="450850" cy="6884988"/>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144388" name="Rettangolo 3">
            <a:extLst>
              <a:ext uri="{FF2B5EF4-FFF2-40B4-BE49-F238E27FC236}">
                <a16:creationId xmlns:a16="http://schemas.microsoft.com/office/drawing/2014/main" id="{ACC18E52-5C93-E747-B370-773E709B01DF}"/>
              </a:ext>
            </a:extLst>
          </p:cNvPr>
          <p:cNvSpPr>
            <a:spLocks noChangeArrowheads="1"/>
          </p:cNvSpPr>
          <p:nvPr/>
        </p:nvSpPr>
        <p:spPr bwMode="auto">
          <a:xfrm>
            <a:off x="4067175" y="1071563"/>
            <a:ext cx="5076825"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3525" indent="-263525">
              <a:spcBef>
                <a:spcPct val="20000"/>
              </a:spcBef>
              <a:buFont typeface="Arial" panose="020B0604020202020204" pitchFamily="34" charset="0"/>
              <a:buChar char="•"/>
              <a:tabLst>
                <a:tab pos="263525"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263525"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263525"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263525"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263525"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263525"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263525"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263525"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263525" algn="l"/>
              </a:tabLst>
              <a:defRPr sz="2000">
                <a:solidFill>
                  <a:schemeClr val="tx1"/>
                </a:solidFill>
                <a:latin typeface="Calibri" panose="020F0502020204030204" pitchFamily="34" charset="0"/>
              </a:defRPr>
            </a:lvl9pPr>
          </a:lstStyle>
          <a:p>
            <a:pPr algn="just" eaLnBrk="1" hangingPunct="1">
              <a:spcBef>
                <a:spcPct val="50000"/>
              </a:spcBef>
            </a:pPr>
            <a:r>
              <a:rPr lang="it-IT" altLang="en-US" sz="2200">
                <a:latin typeface="Book Antiqua" panose="02040602050305030304" pitchFamily="18" charset="0"/>
              </a:rPr>
              <a:t>Soggetti di diritto pubblico che cedono i beni ed i servizi prodotti alla collettività politica territoriale di riferimento al fine di soddisfare i bisogni pubblici di tali collettività</a:t>
            </a:r>
          </a:p>
          <a:p>
            <a:pPr algn="just" eaLnBrk="1" hangingPunct="1">
              <a:spcBef>
                <a:spcPct val="50000"/>
              </a:spcBef>
            </a:pPr>
            <a:endParaRPr lang="it-IT" altLang="en-US" sz="2200">
              <a:latin typeface="Book Antiqua" panose="02040602050305030304" pitchFamily="18" charset="0"/>
            </a:endParaRPr>
          </a:p>
          <a:p>
            <a:pPr algn="just" eaLnBrk="1" hangingPunct="1">
              <a:spcBef>
                <a:spcPct val="50000"/>
              </a:spcBef>
            </a:pPr>
            <a:endParaRPr lang="it-IT" altLang="en-US" sz="2200">
              <a:latin typeface="Book Antiqua" panose="02040602050305030304" pitchFamily="18" charset="0"/>
            </a:endParaRPr>
          </a:p>
          <a:p>
            <a:pPr algn="just" eaLnBrk="1" hangingPunct="1">
              <a:spcBef>
                <a:spcPct val="50000"/>
              </a:spcBef>
            </a:pPr>
            <a:r>
              <a:rPr lang="it-IT" altLang="en-US" sz="2200">
                <a:latin typeface="Book Antiqua" panose="02040602050305030304" pitchFamily="18" charset="0"/>
              </a:rPr>
              <a:t>Operano su un mercato particolare sul lato dell’offerta cedendo - gratuitamente o a prezzi non remuneratori - i propri servizi alla data collettività organizzata su un dato territorio</a:t>
            </a:r>
          </a:p>
        </p:txBody>
      </p:sp>
      <p:sp>
        <p:nvSpPr>
          <p:cNvPr id="144389" name="Segnaposto numero diapositiva 4">
            <a:extLst>
              <a:ext uri="{FF2B5EF4-FFF2-40B4-BE49-F238E27FC236}">
                <a16:creationId xmlns:a16="http://schemas.microsoft.com/office/drawing/2014/main" id="{B03F8642-618B-F943-9B46-0EADCDC103A7}"/>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9772CAE8-D372-9345-93A6-98B1A524AC3E}" type="slidenum">
              <a:rPr lang="it-IT" altLang="en-US" sz="1200" smtClean="0">
                <a:solidFill>
                  <a:srgbClr val="898989"/>
                </a:solidFill>
              </a:rPr>
              <a:pPr>
                <a:spcBef>
                  <a:spcPct val="0"/>
                </a:spcBef>
                <a:buFontTx/>
                <a:buNone/>
              </a:pPr>
              <a:t>114</a:t>
            </a:fld>
            <a:endParaRPr lang="it-IT" altLang="en-US" sz="1200">
              <a:solidFill>
                <a:srgbClr val="898989"/>
              </a:solidFill>
            </a:endParaRPr>
          </a:p>
        </p:txBody>
      </p:sp>
      <p:sp>
        <p:nvSpPr>
          <p:cNvPr id="7" name="AutoShape 7">
            <a:extLst>
              <a:ext uri="{FF2B5EF4-FFF2-40B4-BE49-F238E27FC236}">
                <a16:creationId xmlns:a16="http://schemas.microsoft.com/office/drawing/2014/main" id="{6149CF2D-64BD-F74F-BDE0-D32C2A88E220}"/>
              </a:ext>
            </a:extLst>
          </p:cNvPr>
          <p:cNvSpPr>
            <a:spLocks/>
          </p:cNvSpPr>
          <p:nvPr/>
        </p:nvSpPr>
        <p:spPr bwMode="auto">
          <a:xfrm>
            <a:off x="1660525" y="0"/>
            <a:ext cx="450850" cy="6884988"/>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9" name="CasellaDiTesto 8">
            <a:extLst>
              <a:ext uri="{FF2B5EF4-FFF2-40B4-BE49-F238E27FC236}">
                <a16:creationId xmlns:a16="http://schemas.microsoft.com/office/drawing/2014/main" id="{A8C1E7A8-5991-4DD2-B49F-E55C30E1DF90}"/>
              </a:ext>
            </a:extLst>
          </p:cNvPr>
          <p:cNvSpPr txBox="1"/>
          <p:nvPr/>
        </p:nvSpPr>
        <p:spPr>
          <a:xfrm>
            <a:off x="-1516516" y="3217932"/>
            <a:ext cx="4613988" cy="707886"/>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2000" b="1" i="0" u="none" strike="noStrike" kern="1200" cap="none" spc="0" normalizeH="0" baseline="0" noProof="0" dirty="0">
                <a:ln>
                  <a:noFill/>
                </a:ln>
                <a:solidFill>
                  <a:prstClr val="black"/>
                </a:solidFill>
                <a:effectLst/>
                <a:uLnTx/>
                <a:uFillTx/>
                <a:latin typeface="Book Antiqua" pitchFamily="18" charset="0"/>
                <a:ea typeface="+mn-ea"/>
                <a:cs typeface="+mn-cs"/>
              </a:rPr>
              <a:t>Pubbliche</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it-IT" sz="2000" b="1" i="0" u="none" strike="noStrike" kern="1200" cap="none" spc="0" normalizeH="0" baseline="0" noProof="0" dirty="0">
                <a:ln>
                  <a:noFill/>
                </a:ln>
                <a:solidFill>
                  <a:prstClr val="black"/>
                </a:solidFill>
                <a:effectLst/>
                <a:uLnTx/>
                <a:uFillTx/>
                <a:latin typeface="Book Antiqua" pitchFamily="18" charset="0"/>
                <a:ea typeface="+mn-ea"/>
                <a:cs typeface="+mn-cs"/>
              </a:rPr>
              <a:t> amministrazioni</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a:extLst>
              <a:ext uri="{FF2B5EF4-FFF2-40B4-BE49-F238E27FC236}">
                <a16:creationId xmlns:a16="http://schemas.microsoft.com/office/drawing/2014/main" id="{CC87634E-471C-9244-AD68-F425C43B7E61}"/>
              </a:ext>
            </a:extLst>
          </p:cNvPr>
          <p:cNvSpPr/>
          <p:nvPr/>
        </p:nvSpPr>
        <p:spPr>
          <a:xfrm>
            <a:off x="0" y="0"/>
            <a:ext cx="1928813"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it-IT" sz="2000" dirty="0">
                <a:solidFill>
                  <a:schemeClr val="tx1"/>
                </a:solidFill>
                <a:latin typeface="Book Antiqua" pitchFamily="18" charset="0"/>
                <a:cs typeface="Times New Roman" pitchFamily="18" charset="0"/>
              </a:rPr>
              <a:t>Aziende</a:t>
            </a:r>
          </a:p>
          <a:p>
            <a:pPr algn="ctr" eaLnBrk="1" hangingPunct="1">
              <a:defRPr/>
            </a:pPr>
            <a:r>
              <a:rPr lang="it-IT" sz="2000" dirty="0">
                <a:solidFill>
                  <a:schemeClr val="tx1"/>
                </a:solidFill>
                <a:latin typeface="Book Antiqua" pitchFamily="18" charset="0"/>
                <a:cs typeface="Times New Roman" pitchFamily="18" charset="0"/>
              </a:rPr>
              <a:t>non profit</a:t>
            </a:r>
          </a:p>
          <a:p>
            <a:pPr algn="ctr" eaLnBrk="1" hangingPunct="1">
              <a:defRPr/>
            </a:pPr>
            <a:r>
              <a:rPr lang="it-IT" sz="2000" dirty="0">
                <a:solidFill>
                  <a:schemeClr val="tx1"/>
                </a:solidFill>
                <a:latin typeface="Book Antiqua" pitchFamily="18" charset="0"/>
                <a:cs typeface="Times New Roman" pitchFamily="18" charset="0"/>
              </a:rPr>
              <a:t>o del</a:t>
            </a:r>
          </a:p>
          <a:p>
            <a:pPr algn="ctr" eaLnBrk="1" hangingPunct="1">
              <a:defRPr/>
            </a:pPr>
            <a:r>
              <a:rPr lang="it-IT" sz="2000" dirty="0">
                <a:solidFill>
                  <a:schemeClr val="tx1"/>
                </a:solidFill>
                <a:latin typeface="Book Antiqua" pitchFamily="18" charset="0"/>
                <a:cs typeface="Times New Roman" pitchFamily="18" charset="0"/>
              </a:rPr>
              <a:t>Terzo settore</a:t>
            </a:r>
          </a:p>
        </p:txBody>
      </p:sp>
      <p:sp>
        <p:nvSpPr>
          <p:cNvPr id="3" name="AutoShape 7">
            <a:extLst>
              <a:ext uri="{FF2B5EF4-FFF2-40B4-BE49-F238E27FC236}">
                <a16:creationId xmlns:a16="http://schemas.microsoft.com/office/drawing/2014/main" id="{08EA35AE-5BC4-E942-A782-250F65914752}"/>
              </a:ext>
            </a:extLst>
          </p:cNvPr>
          <p:cNvSpPr>
            <a:spLocks/>
          </p:cNvSpPr>
          <p:nvPr/>
        </p:nvSpPr>
        <p:spPr bwMode="auto">
          <a:xfrm>
            <a:off x="1785938" y="214313"/>
            <a:ext cx="571500" cy="6357937"/>
          </a:xfrm>
          <a:prstGeom prst="leftBrace">
            <a:avLst>
              <a:gd name="adj1" fmla="val 112330"/>
              <a:gd name="adj2" fmla="val 51525"/>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145412" name="Rectangle 5">
            <a:extLst>
              <a:ext uri="{FF2B5EF4-FFF2-40B4-BE49-F238E27FC236}">
                <a16:creationId xmlns:a16="http://schemas.microsoft.com/office/drawing/2014/main" id="{733FAC92-D184-5B4C-AE84-9FBAD4EC84E7}"/>
              </a:ext>
            </a:extLst>
          </p:cNvPr>
          <p:cNvSpPr>
            <a:spLocks noChangeArrowheads="1"/>
          </p:cNvSpPr>
          <p:nvPr/>
        </p:nvSpPr>
        <p:spPr bwMode="auto">
          <a:xfrm>
            <a:off x="2143125" y="357188"/>
            <a:ext cx="6715125" cy="618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pPr>
            <a:r>
              <a:rPr lang="it-IT" altLang="en-US" sz="2000">
                <a:latin typeface="Book Antiqua" panose="02040602050305030304" pitchFamily="18" charset="0"/>
                <a:cs typeface="Times New Roman" panose="02020603050405020304" pitchFamily="18" charset="0"/>
              </a:rPr>
              <a:t>Sono rappresentate da organizzazioni di diritto privato, </a:t>
            </a:r>
            <a:r>
              <a:rPr lang="it-IT" altLang="en-US" sz="2000" b="1">
                <a:latin typeface="Book Antiqua" panose="02040602050305030304" pitchFamily="18" charset="0"/>
                <a:cs typeface="Times New Roman" panose="02020603050405020304" pitchFamily="18" charset="0"/>
              </a:rPr>
              <a:t>che non  hanno scopo di lucro</a:t>
            </a:r>
            <a:r>
              <a:rPr lang="it-IT" altLang="en-US" sz="2000">
                <a:latin typeface="Book Antiqua" panose="02040602050305030304" pitchFamily="18" charset="0"/>
                <a:cs typeface="Times New Roman" panose="02020603050405020304" pitchFamily="18" charset="0"/>
              </a:rPr>
              <a:t>, che cedono i propri beni o servizi prodotti </a:t>
            </a:r>
            <a:r>
              <a:rPr lang="it-IT" altLang="en-US" sz="2000" b="1">
                <a:latin typeface="Book Antiqua" panose="02040602050305030304" pitchFamily="18" charset="0"/>
                <a:cs typeface="Times New Roman" panose="02020603050405020304" pitchFamily="18" charset="0"/>
              </a:rPr>
              <a:t>prevalentemente</a:t>
            </a:r>
            <a:r>
              <a:rPr lang="it-IT" altLang="en-US" sz="2000">
                <a:latin typeface="Book Antiqua" panose="02040602050305030304" pitchFamily="18" charset="0"/>
                <a:cs typeface="Times New Roman" panose="02020603050405020304" pitchFamily="18" charset="0"/>
              </a:rPr>
              <a:t>:</a:t>
            </a:r>
          </a:p>
          <a:p>
            <a:pPr algn="just" eaLnBrk="1" hangingPunct="1">
              <a:spcBef>
                <a:spcPct val="0"/>
              </a:spcBef>
              <a:buFont typeface="Arial" panose="020B0604020202020204" pitchFamily="34" charset="0"/>
              <a:buNone/>
            </a:pPr>
            <a:endParaRPr lang="it-IT" altLang="en-US" sz="2000">
              <a:latin typeface="Book Antiqua" panose="02040602050305030304" pitchFamily="18" charset="0"/>
              <a:cs typeface="Times New Roman" panose="02020603050405020304" pitchFamily="18" charset="0"/>
            </a:endParaRPr>
          </a:p>
          <a:p>
            <a:pPr algn="just" eaLnBrk="1" hangingPunct="1">
              <a:spcBef>
                <a:spcPct val="0"/>
              </a:spcBef>
              <a:buFont typeface="Calibri" panose="020F0502020204030204" pitchFamily="34" charset="0"/>
              <a:buAutoNum type="arabicParenR"/>
            </a:pPr>
            <a:r>
              <a:rPr lang="it-IT" altLang="en-US" sz="2000">
                <a:latin typeface="Book Antiqua" panose="02040602050305030304" pitchFamily="18" charset="0"/>
                <a:cs typeface="Times New Roman" panose="02020603050405020304" pitchFamily="18" charset="0"/>
              </a:rPr>
              <a:t>per il consumo dei propri membri (Es. Associazioni culturali, politiche, sportive, ricreative, ecc.)</a:t>
            </a:r>
          </a:p>
          <a:p>
            <a:pPr algn="just" eaLnBrk="1" hangingPunct="1">
              <a:spcBef>
                <a:spcPct val="0"/>
              </a:spcBef>
              <a:buFont typeface="Calibri" panose="020F0502020204030204" pitchFamily="34" charset="0"/>
              <a:buAutoNum type="arabicParenR"/>
            </a:pPr>
            <a:r>
              <a:rPr lang="it-IT" altLang="en-US" sz="2000">
                <a:latin typeface="Book Antiqua" panose="02040602050305030304" pitchFamily="18" charset="0"/>
                <a:cs typeface="Times New Roman" panose="02020603050405020304" pitchFamily="18" charset="0"/>
              </a:rPr>
              <a:t>per il consumo di persone esterne alla propria organizzazione (Es. Associazioni di volontariato e Fondazioni)</a:t>
            </a:r>
          </a:p>
          <a:p>
            <a:pPr algn="just" eaLnBrk="1" hangingPunct="1">
              <a:spcBef>
                <a:spcPct val="0"/>
              </a:spcBef>
              <a:buFontTx/>
              <a:buNone/>
            </a:pPr>
            <a:endParaRPr lang="it-IT" altLang="en-US" sz="2000">
              <a:latin typeface="Book Antiqua" panose="02040602050305030304" pitchFamily="18" charset="0"/>
              <a:cs typeface="Times New Roman" panose="02020603050405020304" pitchFamily="18" charset="0"/>
            </a:endParaRPr>
          </a:p>
          <a:p>
            <a:pPr algn="just" eaLnBrk="1" hangingPunct="1">
              <a:spcBef>
                <a:spcPct val="0"/>
              </a:spcBef>
              <a:buFont typeface="Arial" panose="020B0604020202020204" pitchFamily="34" charset="0"/>
              <a:buNone/>
            </a:pPr>
            <a:endParaRPr lang="it-IT" altLang="en-US" sz="2000" b="1">
              <a:latin typeface="Book Antiqua" panose="02040602050305030304" pitchFamily="18" charset="0"/>
              <a:cs typeface="Times New Roman" panose="02020603050405020304" pitchFamily="18" charset="0"/>
            </a:endParaRPr>
          </a:p>
          <a:p>
            <a:pPr algn="just" eaLnBrk="1" hangingPunct="1">
              <a:spcBef>
                <a:spcPct val="0"/>
              </a:spcBef>
              <a:buFont typeface="Arial" panose="020B0604020202020204" pitchFamily="34" charset="0"/>
              <a:buNone/>
            </a:pPr>
            <a:r>
              <a:rPr lang="it-IT" altLang="en-US" sz="2000" b="1">
                <a:latin typeface="Book Antiqua" panose="02040602050305030304" pitchFamily="18" charset="0"/>
                <a:cs typeface="Times New Roman" panose="02020603050405020304" pitchFamily="18" charset="0"/>
              </a:rPr>
              <a:t>Differenza più significativa tra Associazioni e Fondazioni:</a:t>
            </a:r>
          </a:p>
          <a:p>
            <a:pPr algn="just" eaLnBrk="1" hangingPunct="1">
              <a:spcBef>
                <a:spcPct val="0"/>
              </a:spcBef>
              <a:buFont typeface="Arial" panose="020B0604020202020204" pitchFamily="34" charset="0"/>
              <a:buNone/>
            </a:pPr>
            <a:r>
              <a:rPr lang="it-IT" altLang="en-US" sz="2000">
                <a:latin typeface="Book Antiqua" panose="02040602050305030304" pitchFamily="18" charset="0"/>
                <a:cs typeface="Times New Roman" panose="02020603050405020304" pitchFamily="18" charset="0"/>
              </a:rPr>
              <a:t>E’ rappresentata dal fatto che le Fondazioni nascono con un fondo di dotazione (donde il termine di Fondazione) finalizzato al perseguimento di uno </a:t>
            </a:r>
            <a:r>
              <a:rPr lang="it-IT" altLang="en-US" sz="2000" b="1">
                <a:latin typeface="Book Antiqua" panose="02040602050305030304" pitchFamily="18" charset="0"/>
                <a:cs typeface="Times New Roman" panose="02020603050405020304" pitchFamily="18" charset="0"/>
              </a:rPr>
              <a:t>scopo di pubblica utilità</a:t>
            </a:r>
            <a:r>
              <a:rPr lang="it-IT" altLang="en-US" sz="2000">
                <a:latin typeface="Book Antiqua" panose="02040602050305030304" pitchFamily="18" charset="0"/>
                <a:cs typeface="Times New Roman" panose="02020603050405020304" pitchFamily="18" charset="0"/>
              </a:rPr>
              <a:t>, che non può essere modificato (come invece nelle Associazioni), né dai soci, né dagli amministratori.</a:t>
            </a:r>
          </a:p>
          <a:p>
            <a:pPr eaLnBrk="1" hangingPunct="1">
              <a:spcBef>
                <a:spcPct val="0"/>
              </a:spcBef>
              <a:buFont typeface="Arial" panose="020B0604020202020204" pitchFamily="34" charset="0"/>
              <a:buNone/>
            </a:pPr>
            <a:r>
              <a:rPr lang="it-IT" altLang="en-US" sz="2000">
                <a:latin typeface="Book Antiqua" panose="02040602050305030304" pitchFamily="18" charset="0"/>
                <a:cs typeface="Times New Roman" panose="02020603050405020304" pitchFamily="18" charset="0"/>
              </a:rPr>
              <a:t>Per tale carattere – scopo di pubblica utilità – sono sottoposte al controllo di pubblici poteri (Es. Regioni)</a:t>
            </a:r>
          </a:p>
        </p:txBody>
      </p:sp>
      <p:sp>
        <p:nvSpPr>
          <p:cNvPr id="145413" name="Segnaposto numero diapositiva 4">
            <a:extLst>
              <a:ext uri="{FF2B5EF4-FFF2-40B4-BE49-F238E27FC236}">
                <a16:creationId xmlns:a16="http://schemas.microsoft.com/office/drawing/2014/main" id="{DCBD858A-E014-274C-AF70-99506E7BC02E}"/>
              </a:ext>
            </a:extLst>
          </p:cNvPr>
          <p:cNvSpPr>
            <a:spLocks noGrp="1"/>
          </p:cNvSpPr>
          <p:nvPr>
            <p:ph type="sldNum" sz="quarter" idx="12"/>
          </p:nvPr>
        </p:nvSpPr>
        <p:spPr bwMode="auto">
          <a:xfrm>
            <a:off x="7010400" y="6564313"/>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206B928-F66C-2B4B-8B57-9A0117BFC801}" type="slidenum">
              <a:rPr lang="it-IT" altLang="en-US" sz="1200" smtClean="0">
                <a:solidFill>
                  <a:srgbClr val="898989"/>
                </a:solidFill>
              </a:rPr>
              <a:pPr>
                <a:spcBef>
                  <a:spcPct val="0"/>
                </a:spcBef>
                <a:buFontTx/>
                <a:buNone/>
              </a:pPr>
              <a:t>115</a:t>
            </a:fld>
            <a:endParaRPr lang="it-IT" altLang="en-US" sz="1200">
              <a:solidFill>
                <a:srgbClr val="898989"/>
              </a:solidFill>
            </a:endParaRPr>
          </a:p>
        </p:txBody>
      </p:sp>
      <p:sp>
        <p:nvSpPr>
          <p:cNvPr id="145414" name="AutoShape 9">
            <a:extLst>
              <a:ext uri="{FF2B5EF4-FFF2-40B4-BE49-F238E27FC236}">
                <a16:creationId xmlns:a16="http://schemas.microsoft.com/office/drawing/2014/main" id="{06BE3622-A5E3-C544-BD0E-1C144E82B7E0}"/>
              </a:ext>
            </a:extLst>
          </p:cNvPr>
          <p:cNvSpPr>
            <a:spLocks noChangeArrowheads="1"/>
          </p:cNvSpPr>
          <p:nvPr/>
        </p:nvSpPr>
        <p:spPr bwMode="auto">
          <a:xfrm>
            <a:off x="4859338" y="2924175"/>
            <a:ext cx="865187" cy="720725"/>
          </a:xfrm>
          <a:prstGeom prst="downArrow">
            <a:avLst>
              <a:gd name="adj1" fmla="val 50000"/>
              <a:gd name="adj2" fmla="val 25000"/>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latin typeface="Arial" panose="020B0604020202020204" pitchFamily="34" charset="0"/>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ella 1">
            <a:extLst>
              <a:ext uri="{FF2B5EF4-FFF2-40B4-BE49-F238E27FC236}">
                <a16:creationId xmlns:a16="http://schemas.microsoft.com/office/drawing/2014/main" id="{1650BF93-082D-4147-AE9E-94274E65C4C1}"/>
              </a:ext>
            </a:extLst>
          </p:cNvPr>
          <p:cNvGraphicFramePr>
            <a:graphicFrameLocks noGrp="1"/>
          </p:cNvGraphicFramePr>
          <p:nvPr/>
        </p:nvGraphicFramePr>
        <p:xfrm>
          <a:off x="0" y="71438"/>
          <a:ext cx="9144000" cy="4937292"/>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2000248">
                  <a:extLst>
                    <a:ext uri="{9D8B030D-6E8A-4147-A177-3AD203B41FA5}">
                      <a16:colId xmlns:a16="http://schemas.microsoft.com/office/drawing/2014/main" val="20001"/>
                    </a:ext>
                  </a:extLst>
                </a:gridCol>
                <a:gridCol w="3357586">
                  <a:extLst>
                    <a:ext uri="{9D8B030D-6E8A-4147-A177-3AD203B41FA5}">
                      <a16:colId xmlns:a16="http://schemas.microsoft.com/office/drawing/2014/main" val="20002"/>
                    </a:ext>
                  </a:extLst>
                </a:gridCol>
                <a:gridCol w="1500166">
                  <a:extLst>
                    <a:ext uri="{9D8B030D-6E8A-4147-A177-3AD203B41FA5}">
                      <a16:colId xmlns:a16="http://schemas.microsoft.com/office/drawing/2014/main" val="20003"/>
                    </a:ext>
                  </a:extLst>
                </a:gridCol>
              </a:tblGrid>
              <a:tr h="365672">
                <a:tc gridSpan="2">
                  <a:txBody>
                    <a:bodyPr/>
                    <a:lstStyle/>
                    <a:p>
                      <a:pPr algn="ctr"/>
                      <a:r>
                        <a:rPr lang="it-IT" sz="1800" b="0" dirty="0">
                          <a:solidFill>
                            <a:schemeClr val="tx1"/>
                          </a:solidFill>
                          <a:latin typeface="Book Antiqua" pitchFamily="18" charset="0"/>
                        </a:rPr>
                        <a:t>Classificazione rispetto</a:t>
                      </a:r>
                      <a:r>
                        <a:rPr lang="it-IT" sz="1800" b="0" baseline="0" dirty="0">
                          <a:solidFill>
                            <a:schemeClr val="tx1"/>
                          </a:solidFill>
                          <a:latin typeface="Book Antiqua" pitchFamily="18" charset="0"/>
                        </a:rPr>
                        <a:t> al </a:t>
                      </a:r>
                      <a:r>
                        <a:rPr lang="it-IT" sz="1800" b="1" i="1" baseline="0" dirty="0">
                          <a:solidFill>
                            <a:schemeClr val="tx1"/>
                          </a:solidFill>
                          <a:latin typeface="Book Antiqua" pitchFamily="18" charset="0"/>
                        </a:rPr>
                        <a:t>fine</a:t>
                      </a:r>
                      <a:endParaRPr lang="it-IT" sz="1800" b="1" i="1" dirty="0">
                        <a:solidFill>
                          <a:schemeClr val="tx1"/>
                        </a:solidFill>
                        <a:latin typeface="Book Antiqua" pitchFamily="18" charset="0"/>
                      </a:endParaRP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it-IT"/>
                    </a:p>
                  </a:txBody>
                  <a:tcPr/>
                </a:tc>
                <a:tc gridSpan="2">
                  <a:txBody>
                    <a:bodyPr/>
                    <a:lstStyle/>
                    <a:p>
                      <a:pPr algn="ctr"/>
                      <a:r>
                        <a:rPr lang="it-IT" sz="1800" b="0" dirty="0">
                          <a:solidFill>
                            <a:schemeClr val="tx1"/>
                          </a:solidFill>
                          <a:latin typeface="Book Antiqua" pitchFamily="18" charset="0"/>
                        </a:rPr>
                        <a:t>Classificazione rispetto al </a:t>
                      </a:r>
                      <a:r>
                        <a:rPr lang="it-IT" sz="1800" b="1" i="1" dirty="0">
                          <a:solidFill>
                            <a:schemeClr val="tx1"/>
                          </a:solidFill>
                          <a:latin typeface="Book Antiqua" pitchFamily="18" charset="0"/>
                        </a:rPr>
                        <a:t>mercato</a:t>
                      </a: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it-IT"/>
                    </a:p>
                  </a:txBody>
                  <a:tcPr/>
                </a:tc>
                <a:extLst>
                  <a:ext uri="{0D108BD9-81ED-4DB2-BD59-A6C34878D82A}">
                    <a16:rowId xmlns:a16="http://schemas.microsoft.com/office/drawing/2014/main" val="10000"/>
                  </a:ext>
                </a:extLst>
              </a:tr>
              <a:tr h="639981">
                <a:tc gridSpan="2">
                  <a:txBody>
                    <a:bodyPr/>
                    <a:lstStyle/>
                    <a:p>
                      <a:pPr algn="ctr"/>
                      <a:endParaRPr lang="it-IT" sz="1800" b="0" dirty="0">
                        <a:solidFill>
                          <a:schemeClr val="tx1"/>
                        </a:solidFill>
                        <a:latin typeface="Book Antiqua" pitchFamily="18" charset="0"/>
                      </a:endParaRP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it-IT"/>
                    </a:p>
                  </a:txBody>
                  <a:tcPr/>
                </a:tc>
                <a:tc gridSpan="2">
                  <a:txBody>
                    <a:bodyPr/>
                    <a:lstStyle/>
                    <a:p>
                      <a:pPr algn="ctr"/>
                      <a:r>
                        <a:rPr lang="it-IT" sz="1800" b="0" dirty="0">
                          <a:solidFill>
                            <a:schemeClr val="tx1"/>
                          </a:solidFill>
                          <a:latin typeface="Book Antiqua" pitchFamily="18" charset="0"/>
                        </a:rPr>
                        <a:t>  </a:t>
                      </a:r>
                    </a:p>
                    <a:p>
                      <a:pPr algn="ctr"/>
                      <a:r>
                        <a:rPr lang="it-IT" sz="1800" b="0" dirty="0">
                          <a:solidFill>
                            <a:schemeClr val="tx1"/>
                          </a:solidFill>
                          <a:latin typeface="Book Antiqua" pitchFamily="18" charset="0"/>
                        </a:rPr>
                        <a:t> Organizzazioni produttive</a:t>
                      </a:r>
                      <a:r>
                        <a:rPr lang="it-IT" sz="1800" b="0" baseline="70000" dirty="0">
                          <a:solidFill>
                            <a:schemeClr val="tx1"/>
                          </a:solidFill>
                          <a:latin typeface="Book Antiqua" pitchFamily="18" charset="0"/>
                        </a:rPr>
                        <a:t>4</a:t>
                      </a:r>
                      <a:endParaRPr lang="it-IT" sz="1800" b="0" dirty="0">
                        <a:solidFill>
                          <a:schemeClr val="tx1"/>
                        </a:solidFill>
                        <a:latin typeface="Book Antiqua" pitchFamily="18" charset="0"/>
                      </a:endParaRP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hMerge="1">
                  <a:txBody>
                    <a:bodyPr/>
                    <a:lstStyle/>
                    <a:p>
                      <a:endParaRPr lang="it-IT"/>
                    </a:p>
                  </a:txBody>
                  <a:tcPr/>
                </a:tc>
                <a:extLst>
                  <a:ext uri="{0D108BD9-81ED-4DB2-BD59-A6C34878D82A}">
                    <a16:rowId xmlns:a16="http://schemas.microsoft.com/office/drawing/2014/main" val="10001"/>
                  </a:ext>
                </a:extLst>
              </a:tr>
              <a:tr h="365672">
                <a:tc rowSpan="3">
                  <a:txBody>
                    <a:bodyPr/>
                    <a:lstStyle/>
                    <a:p>
                      <a:pPr algn="l"/>
                      <a:endParaRPr lang="it-IT" sz="1800" b="0" dirty="0">
                        <a:solidFill>
                          <a:schemeClr val="tx1"/>
                        </a:solidFill>
                        <a:latin typeface="Book Antiqua" pitchFamily="18" charset="0"/>
                      </a:endParaRPr>
                    </a:p>
                    <a:p>
                      <a:pPr algn="l"/>
                      <a:endParaRPr lang="it-IT" sz="1800" b="0" dirty="0">
                        <a:solidFill>
                          <a:schemeClr val="tx1"/>
                        </a:solidFill>
                        <a:latin typeface="Book Antiqua" pitchFamily="18" charset="0"/>
                      </a:endParaRPr>
                    </a:p>
                    <a:p>
                      <a:pPr algn="l"/>
                      <a:r>
                        <a:rPr lang="it-IT" sz="1800" b="0" dirty="0">
                          <a:solidFill>
                            <a:schemeClr val="tx1"/>
                          </a:solidFill>
                          <a:latin typeface="Book Antiqua" pitchFamily="18" charset="0"/>
                        </a:rPr>
                        <a:t>Aziende di produzione</a:t>
                      </a:r>
                    </a:p>
                    <a:p>
                      <a:pPr algn="l"/>
                      <a:r>
                        <a:rPr lang="it-IT" sz="1800" b="0" dirty="0">
                          <a:solidFill>
                            <a:schemeClr val="tx1"/>
                          </a:solidFill>
                          <a:latin typeface="Book Antiqua" pitchFamily="18" charset="0"/>
                        </a:rPr>
                        <a:t>(</a:t>
                      </a:r>
                      <a:r>
                        <a:rPr lang="it-IT" sz="1800" b="0" i="1" dirty="0">
                          <a:solidFill>
                            <a:schemeClr val="tx1"/>
                          </a:solidFill>
                          <a:latin typeface="Book Antiqua" pitchFamily="18" charset="0"/>
                        </a:rPr>
                        <a:t>profit </a:t>
                      </a:r>
                      <a:r>
                        <a:rPr lang="it-IT" sz="1800" b="0" i="1" dirty="0" err="1">
                          <a:solidFill>
                            <a:schemeClr val="tx1"/>
                          </a:solidFill>
                          <a:latin typeface="Book Antiqua" pitchFamily="18" charset="0"/>
                        </a:rPr>
                        <a:t>organization</a:t>
                      </a:r>
                      <a:r>
                        <a:rPr lang="it-IT" sz="1800" b="0" i="0" dirty="0">
                          <a:solidFill>
                            <a:schemeClr val="tx1"/>
                          </a:solidFill>
                          <a:latin typeface="Book Antiqua" pitchFamily="18" charset="0"/>
                        </a:rPr>
                        <a:t>)</a:t>
                      </a: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indent="-179388" algn="l">
                        <a:buFont typeface="Arial" pitchFamily="34" charset="0"/>
                        <a:buChar char="•"/>
                      </a:pPr>
                      <a:endParaRPr lang="it-IT" sz="1800" b="0" dirty="0">
                        <a:solidFill>
                          <a:schemeClr val="tx1"/>
                        </a:solidFill>
                        <a:latin typeface="Book Antiqua" pitchFamily="18" charset="0"/>
                      </a:endParaRP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it-IT" sz="1800" b="1" dirty="0">
                          <a:solidFill>
                            <a:schemeClr val="tx1"/>
                          </a:solidFill>
                          <a:latin typeface="Book Antiqua" pitchFamily="18" charset="0"/>
                        </a:rPr>
                        <a:t>A. Imprese</a:t>
                      </a: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it-IT" sz="1800" b="0" dirty="0">
                        <a:solidFill>
                          <a:schemeClr val="tx1"/>
                        </a:solidFill>
                        <a:latin typeface="Book Antiqua" pitchFamily="18" charset="0"/>
                      </a:endParaRP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914291">
                <a:tc vMerge="1">
                  <a:txBody>
                    <a:bodyPr/>
                    <a:lstStyle/>
                    <a:p>
                      <a:pPr marL="0" algn="ctr" defTabSz="914400" rtl="0" eaLnBrk="1" latinLnBrk="0" hangingPunct="1"/>
                      <a:endParaRPr lang="it-IT" sz="18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it-IT" sz="1800" b="0" dirty="0">
                          <a:solidFill>
                            <a:schemeClr val="tx1"/>
                          </a:solidFill>
                          <a:latin typeface="Book Antiqua" pitchFamily="18" charset="0"/>
                        </a:rPr>
                        <a:t>Imprese</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it-IT" sz="1800" b="0" dirty="0">
                          <a:solidFill>
                            <a:schemeClr val="tx1"/>
                          </a:solidFill>
                          <a:latin typeface="Book Antiqua" pitchFamily="18" charset="0"/>
                        </a:rPr>
                        <a:t>  Private</a:t>
                      </a:r>
                      <a:r>
                        <a:rPr lang="it-IT" sz="1800" b="0" baseline="70000" dirty="0">
                          <a:solidFill>
                            <a:schemeClr val="tx1"/>
                          </a:solidFill>
                          <a:latin typeface="Book Antiqua" pitchFamily="18" charset="0"/>
                        </a:rPr>
                        <a:t>1</a:t>
                      </a:r>
                      <a:endParaRPr lang="it-IT" sz="1800" b="0" dirty="0">
                        <a:solidFill>
                          <a:schemeClr val="tx1"/>
                        </a:solidFill>
                        <a:latin typeface="Book Antiqua" pitchFamily="18" charset="0"/>
                      </a:endParaRPr>
                    </a:p>
                    <a:p>
                      <a:pPr marL="0" algn="ctr" defTabSz="914400" rtl="0" eaLnBrk="1" latinLnBrk="0" hangingPunct="1"/>
                      <a:endParaRPr lang="it-IT" sz="1800" b="0" kern="1200" dirty="0">
                        <a:solidFill>
                          <a:schemeClr val="tx1"/>
                        </a:solidFill>
                        <a:latin typeface="Book Antiqua" pitchFamily="18" charset="0"/>
                        <a:ea typeface="+mn-ea"/>
                        <a:cs typeface="+mn-cs"/>
                      </a:endParaRP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lnSpc>
                          <a:spcPct val="100000"/>
                        </a:lnSpc>
                      </a:pPr>
                      <a:r>
                        <a:rPr lang="it-IT" sz="1800" b="1" dirty="0">
                          <a:solidFill>
                            <a:schemeClr val="tx1"/>
                          </a:solidFill>
                          <a:latin typeface="Book Antiqua" pitchFamily="18" charset="0"/>
                        </a:rPr>
                        <a:t>             </a:t>
                      </a:r>
                    </a:p>
                    <a:p>
                      <a:pPr algn="ctr">
                        <a:lnSpc>
                          <a:spcPct val="100000"/>
                        </a:lnSpc>
                      </a:pPr>
                      <a:r>
                        <a:rPr lang="it-IT" sz="1800" b="1" dirty="0">
                          <a:solidFill>
                            <a:schemeClr val="tx1"/>
                          </a:solidFill>
                          <a:latin typeface="Book Antiqua" pitchFamily="18" charset="0"/>
                        </a:rPr>
                        <a:t>              B. </a:t>
                      </a:r>
                      <a:r>
                        <a:rPr lang="it-IT" sz="1800" b="1" dirty="0" err="1">
                          <a:solidFill>
                            <a:schemeClr val="tx1"/>
                          </a:solidFill>
                          <a:latin typeface="Book Antiqua" pitchFamily="18" charset="0"/>
                        </a:rPr>
                        <a:t>Pseudo-imprese</a:t>
                      </a:r>
                      <a:r>
                        <a:rPr lang="it-IT" sz="1800" b="1" dirty="0">
                          <a:solidFill>
                            <a:schemeClr val="tx1"/>
                          </a:solidFill>
                          <a:latin typeface="Book Antiqua" pitchFamily="18" charset="0"/>
                        </a:rPr>
                        <a:t>                </a:t>
                      </a:r>
                    </a:p>
                    <a:p>
                      <a:pPr algn="r">
                        <a:lnSpc>
                          <a:spcPct val="100000"/>
                        </a:lnSpc>
                      </a:pPr>
                      <a:r>
                        <a:rPr lang="it-IT" sz="1800" b="0" dirty="0">
                          <a:solidFill>
                            <a:schemeClr val="tx1"/>
                          </a:solidFill>
                          <a:latin typeface="Book Antiqua" pitchFamily="18" charset="0"/>
                        </a:rPr>
                        <a:t>                 B.1    Cooperative</a:t>
                      </a: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indent="-179388" algn="l" defTabSz="914400" rtl="0" eaLnBrk="1" latinLnBrk="0" hangingPunct="1">
                        <a:lnSpc>
                          <a:spcPct val="100000"/>
                        </a:lnSpc>
                        <a:buFont typeface="Arial" pitchFamily="34" charset="0"/>
                        <a:buChar char="•"/>
                      </a:pPr>
                      <a:endParaRPr lang="it-IT" sz="1800" b="0" kern="1200" dirty="0">
                        <a:solidFill>
                          <a:schemeClr val="tx1"/>
                        </a:solidFill>
                        <a:latin typeface="Book Antiqua" pitchFamily="18" charset="0"/>
                        <a:ea typeface="+mn-ea"/>
                        <a:cs typeface="+mn-cs"/>
                      </a:endParaRPr>
                    </a:p>
                  </a:txBody>
                  <a:tcPr marT="45681" marB="45681"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285838">
                <a:tc vMerge="1">
                  <a:txBody>
                    <a:bodyPr/>
                    <a:lstStyle/>
                    <a:p>
                      <a:pPr marL="0" algn="ctr" defTabSz="914400" rtl="0" eaLnBrk="1" latinLnBrk="0" hangingPunct="1"/>
                      <a:endParaRPr lang="it-IT" sz="18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indent="-179388" algn="l" defTabSz="914400" rtl="0" eaLnBrk="1" latinLnBrk="0" hangingPunct="1">
                        <a:buFont typeface="Arial" pitchFamily="34" charset="0"/>
                        <a:buChar char="•"/>
                      </a:pPr>
                      <a:r>
                        <a:rPr lang="it-IT" sz="1800" b="0" kern="1200" dirty="0">
                          <a:solidFill>
                            <a:schemeClr val="tx1"/>
                          </a:solidFill>
                          <a:latin typeface="Book Antiqua" pitchFamily="18" charset="0"/>
                          <a:ea typeface="+mn-ea"/>
                          <a:cs typeface="+mn-cs"/>
                        </a:rPr>
                        <a:t>Imprese Pubbliche</a:t>
                      </a:r>
                      <a:r>
                        <a:rPr lang="it-IT" sz="1800" b="0" kern="1200" baseline="70000" dirty="0">
                          <a:solidFill>
                            <a:schemeClr val="tx1"/>
                          </a:solidFill>
                          <a:latin typeface="Book Antiqua" pitchFamily="18" charset="0"/>
                          <a:ea typeface="+mn-ea"/>
                          <a:cs typeface="+mn-cs"/>
                        </a:rPr>
                        <a:t>2</a:t>
                      </a:r>
                      <a:endParaRPr lang="it-IT" sz="1800" b="0" kern="1200" dirty="0">
                        <a:solidFill>
                          <a:schemeClr val="tx1"/>
                        </a:solidFill>
                        <a:latin typeface="Book Antiqua" pitchFamily="18" charset="0"/>
                        <a:ea typeface="+mn-ea"/>
                        <a:cs typeface="+mn-cs"/>
                      </a:endParaRP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it-IT" sz="1800" b="0" dirty="0">
                          <a:solidFill>
                            <a:schemeClr val="tx1"/>
                          </a:solidFill>
                          <a:latin typeface="Book Antiqua" pitchFamily="18" charset="0"/>
                        </a:rPr>
                        <a:t>             </a:t>
                      </a:r>
                      <a:r>
                        <a:rPr lang="it-IT" sz="1800" b="0" baseline="0" dirty="0">
                          <a:solidFill>
                            <a:schemeClr val="tx1"/>
                          </a:solidFill>
                          <a:latin typeface="Book Antiqua" pitchFamily="18" charset="0"/>
                        </a:rPr>
                        <a:t>      </a:t>
                      </a:r>
                      <a:r>
                        <a:rPr lang="it-IT" sz="1800" b="0" dirty="0">
                          <a:solidFill>
                            <a:schemeClr val="tx1"/>
                          </a:solidFill>
                          <a:latin typeface="Book Antiqua" pitchFamily="18" charset="0"/>
                        </a:rPr>
                        <a:t>B.2    Pubbliche  </a:t>
                      </a:r>
                    </a:p>
                    <a:p>
                      <a:pPr algn="ctr"/>
                      <a:r>
                        <a:rPr lang="it-IT" sz="1800" b="0" dirty="0">
                          <a:solidFill>
                            <a:schemeClr val="tx1"/>
                          </a:solidFill>
                          <a:latin typeface="Book Antiqua" pitchFamily="18" charset="0"/>
                        </a:rPr>
                        <a:t>                         </a:t>
                      </a:r>
                      <a:r>
                        <a:rPr lang="it-IT" sz="1800" b="0" dirty="0" err="1">
                          <a:solidFill>
                            <a:schemeClr val="tx1"/>
                          </a:solidFill>
                          <a:latin typeface="Book Antiqua" pitchFamily="18" charset="0"/>
                        </a:rPr>
                        <a:t>amm.ni</a:t>
                      </a:r>
                      <a:endParaRPr lang="it-IT" sz="1800" b="0" dirty="0">
                        <a:solidFill>
                          <a:schemeClr val="tx1"/>
                        </a:solidFill>
                        <a:latin typeface="Book Antiqua" pitchFamily="18" charset="0"/>
                      </a:endParaRPr>
                    </a:p>
                  </a:txBody>
                  <a:tcPr marT="45681" marB="45681"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indent="-179388" algn="l" defTabSz="914400" rtl="0" eaLnBrk="1" latinLnBrk="0" hangingPunct="1">
                        <a:lnSpc>
                          <a:spcPct val="100000"/>
                        </a:lnSpc>
                        <a:buFont typeface="Arial" pitchFamily="34" charset="0"/>
                        <a:buChar char="•"/>
                      </a:pPr>
                      <a:r>
                        <a:rPr lang="it-IT" sz="1800" b="0" kern="1200" dirty="0">
                          <a:solidFill>
                            <a:schemeClr val="tx1"/>
                          </a:solidFill>
                          <a:latin typeface="Book Antiqua" pitchFamily="18" charset="0"/>
                          <a:ea typeface="+mn-ea"/>
                          <a:cs typeface="+mn-cs"/>
                        </a:rPr>
                        <a:t>Imprese </a:t>
                      </a:r>
                    </a:p>
                    <a:p>
                      <a:pPr marL="179388" indent="-179388" algn="l" defTabSz="914400" rtl="0" eaLnBrk="1" latinLnBrk="0" hangingPunct="1">
                        <a:lnSpc>
                          <a:spcPct val="100000"/>
                        </a:lnSpc>
                        <a:buFont typeface="Arial" pitchFamily="34" charset="0"/>
                        <a:buNone/>
                      </a:pPr>
                      <a:r>
                        <a:rPr lang="it-IT" sz="1800" b="0" kern="1200" dirty="0">
                          <a:solidFill>
                            <a:schemeClr val="tx1"/>
                          </a:solidFill>
                          <a:latin typeface="Book Antiqua" pitchFamily="18" charset="0"/>
                          <a:ea typeface="+mn-ea"/>
                          <a:cs typeface="+mn-cs"/>
                        </a:rPr>
                        <a:t>   pubbliche</a:t>
                      </a:r>
                    </a:p>
                    <a:p>
                      <a:pPr marL="179388" indent="-179388" algn="l" defTabSz="914400" rtl="0" eaLnBrk="1" latinLnBrk="0" hangingPunct="1">
                        <a:lnSpc>
                          <a:spcPct val="100000"/>
                        </a:lnSpc>
                        <a:buFont typeface="Arial" pitchFamily="34" charset="0"/>
                        <a:buChar char="•"/>
                      </a:pPr>
                      <a:r>
                        <a:rPr lang="it-IT" sz="1800" b="0" kern="1200" dirty="0">
                          <a:solidFill>
                            <a:schemeClr val="tx1"/>
                          </a:solidFill>
                          <a:latin typeface="Book Antiqua" pitchFamily="18" charset="0"/>
                          <a:ea typeface="+mn-ea"/>
                          <a:cs typeface="+mn-cs"/>
                        </a:rPr>
                        <a:t>Enti </a:t>
                      </a:r>
                      <a:r>
                        <a:rPr lang="it-IT" sz="1800" b="0" kern="1200" baseline="0" dirty="0">
                          <a:solidFill>
                            <a:schemeClr val="tx1"/>
                          </a:solidFill>
                          <a:latin typeface="Book Antiqua" pitchFamily="18" charset="0"/>
                          <a:ea typeface="+mn-ea"/>
                          <a:cs typeface="+mn-cs"/>
                        </a:rPr>
                        <a:t> </a:t>
                      </a:r>
                    </a:p>
                    <a:p>
                      <a:pPr marL="179388" indent="-179388" algn="l" defTabSz="914400" rtl="0" eaLnBrk="1" latinLnBrk="0" hangingPunct="1">
                        <a:lnSpc>
                          <a:spcPct val="100000"/>
                        </a:lnSpc>
                        <a:buFont typeface="Arial" pitchFamily="34" charset="0"/>
                        <a:buNone/>
                      </a:pPr>
                      <a:r>
                        <a:rPr lang="it-IT" sz="1800" b="0" kern="1200" baseline="0" dirty="0">
                          <a:solidFill>
                            <a:schemeClr val="tx1"/>
                          </a:solidFill>
                          <a:latin typeface="Book Antiqua" pitchFamily="18" charset="0"/>
                          <a:ea typeface="+mn-ea"/>
                          <a:cs typeface="+mn-cs"/>
                        </a:rPr>
                        <a:t>   territoriali</a:t>
                      </a: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r>
                        <a:rPr lang="it-IT" sz="1800" b="0" kern="1200" dirty="0">
                          <a:solidFill>
                            <a:schemeClr val="tx1"/>
                          </a:solidFill>
                          <a:latin typeface="Book Antiqua" pitchFamily="18" charset="0"/>
                          <a:ea typeface="+mn-ea"/>
                          <a:cs typeface="+mn-cs"/>
                        </a:rPr>
                        <a:t>Altre </a:t>
                      </a:r>
                      <a:r>
                        <a:rPr lang="it-IT" sz="1800" b="0" kern="1200" dirty="0" err="1">
                          <a:solidFill>
                            <a:schemeClr val="tx1"/>
                          </a:solidFill>
                          <a:latin typeface="Book Antiqua" pitchFamily="18" charset="0"/>
                          <a:ea typeface="+mn-ea"/>
                          <a:cs typeface="+mn-cs"/>
                        </a:rPr>
                        <a:t>amm.ni</a:t>
                      </a:r>
                      <a:r>
                        <a:rPr lang="it-IT" sz="1800" b="0" kern="1200" dirty="0">
                          <a:solidFill>
                            <a:schemeClr val="tx1"/>
                          </a:solidFill>
                          <a:latin typeface="Book Antiqua" pitchFamily="18" charset="0"/>
                          <a:ea typeface="+mn-ea"/>
                          <a:cs typeface="+mn-cs"/>
                        </a:rPr>
                        <a:t> pubbliche</a:t>
                      </a:r>
                    </a:p>
                    <a:p>
                      <a:pPr marL="179388" indent="-179388" algn="l" defTabSz="914400" rtl="0" eaLnBrk="1" latinLnBrk="0" hangingPunct="1">
                        <a:lnSpc>
                          <a:spcPct val="100000"/>
                        </a:lnSpc>
                        <a:buFont typeface="Arial" pitchFamily="34" charset="0"/>
                        <a:buChar char="•"/>
                      </a:pPr>
                      <a:endParaRPr lang="it-IT" sz="1800" b="0" kern="1200" dirty="0">
                        <a:solidFill>
                          <a:schemeClr val="tx1"/>
                        </a:solidFill>
                        <a:latin typeface="Book Antiqua" pitchFamily="18" charset="0"/>
                        <a:ea typeface="+mn-ea"/>
                        <a:cs typeface="+mn-cs"/>
                      </a:endParaRPr>
                    </a:p>
                  </a:txBody>
                  <a:tcPr marT="45681" marB="45681"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65672">
                <a:tc>
                  <a:txBody>
                    <a:bodyPr/>
                    <a:lstStyle/>
                    <a:p>
                      <a:pPr marL="0" algn="ctr" defTabSz="914400" rtl="0" eaLnBrk="1" latinLnBrk="0" hangingPunct="1"/>
                      <a:endParaRPr lang="it-IT" sz="1800" b="0" kern="1200" dirty="0">
                        <a:solidFill>
                          <a:schemeClr val="tx1"/>
                        </a:solidFill>
                        <a:latin typeface="Book Antiqua" pitchFamily="18" charset="0"/>
                        <a:ea typeface="+mn-ea"/>
                        <a:cs typeface="+mn-cs"/>
                      </a:endParaRP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indent="-179388" algn="l" defTabSz="914400" rtl="0" eaLnBrk="1" latinLnBrk="0" hangingPunct="1">
                        <a:buFont typeface="Arial" pitchFamily="34" charset="0"/>
                        <a:buChar char="•"/>
                      </a:pPr>
                      <a:endParaRPr lang="it-IT" sz="1800" b="0" kern="1200" dirty="0">
                        <a:solidFill>
                          <a:schemeClr val="tx1"/>
                        </a:solidFill>
                        <a:latin typeface="Book Antiqua" pitchFamily="18" charset="0"/>
                        <a:ea typeface="+mn-ea"/>
                        <a:cs typeface="+mn-cs"/>
                      </a:endParaRPr>
                    </a:p>
                  </a:txBody>
                  <a:tcPr marT="45681" marB="45681">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it-IT" sz="1800" b="0" dirty="0">
                        <a:solidFill>
                          <a:schemeClr val="tx1"/>
                        </a:solidFill>
                        <a:latin typeface="Book Antiqua" pitchFamily="18" charset="0"/>
                      </a:endParaRPr>
                    </a:p>
                  </a:txBody>
                  <a:tcPr marT="45681" marB="45681"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txBody>
                  <a:tcPr marT="45681" marB="45681"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bl>
          </a:graphicData>
        </a:graphic>
      </p:graphicFrame>
      <p:sp>
        <p:nvSpPr>
          <p:cNvPr id="3" name="AutoShape 7">
            <a:extLst>
              <a:ext uri="{FF2B5EF4-FFF2-40B4-BE49-F238E27FC236}">
                <a16:creationId xmlns:a16="http://schemas.microsoft.com/office/drawing/2014/main" id="{42D82737-4215-F943-BF9B-D331B954F92D}"/>
              </a:ext>
            </a:extLst>
          </p:cNvPr>
          <p:cNvSpPr>
            <a:spLocks/>
          </p:cNvSpPr>
          <p:nvPr/>
        </p:nvSpPr>
        <p:spPr bwMode="auto">
          <a:xfrm>
            <a:off x="2143125" y="1285875"/>
            <a:ext cx="214313" cy="1714500"/>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4" name="AutoShape 7">
            <a:extLst>
              <a:ext uri="{FF2B5EF4-FFF2-40B4-BE49-F238E27FC236}">
                <a16:creationId xmlns:a16="http://schemas.microsoft.com/office/drawing/2014/main" id="{C908B763-8133-9344-985C-D7BFF19657DB}"/>
              </a:ext>
            </a:extLst>
          </p:cNvPr>
          <p:cNvSpPr>
            <a:spLocks/>
          </p:cNvSpPr>
          <p:nvPr/>
        </p:nvSpPr>
        <p:spPr bwMode="auto">
          <a:xfrm>
            <a:off x="7358063" y="2428875"/>
            <a:ext cx="214312" cy="1928813"/>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sp>
        <p:nvSpPr>
          <p:cNvPr id="5" name="Freccia in giù 4">
            <a:extLst>
              <a:ext uri="{FF2B5EF4-FFF2-40B4-BE49-F238E27FC236}">
                <a16:creationId xmlns:a16="http://schemas.microsoft.com/office/drawing/2014/main" id="{A3626392-00C8-744B-9277-F44B5200AD9A}"/>
              </a:ext>
            </a:extLst>
          </p:cNvPr>
          <p:cNvSpPr/>
          <p:nvPr/>
        </p:nvSpPr>
        <p:spPr>
          <a:xfrm>
            <a:off x="6643688" y="500063"/>
            <a:ext cx="285750" cy="28575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graphicFrame>
        <p:nvGraphicFramePr>
          <p:cNvPr id="6" name="Tabella 5">
            <a:extLst>
              <a:ext uri="{FF2B5EF4-FFF2-40B4-BE49-F238E27FC236}">
                <a16:creationId xmlns:a16="http://schemas.microsoft.com/office/drawing/2014/main" id="{1C0BB756-7FDD-E94E-BED4-D9FE0EF5B795}"/>
              </a:ext>
            </a:extLst>
          </p:cNvPr>
          <p:cNvGraphicFramePr>
            <a:graphicFrameLocks noGrp="1"/>
          </p:cNvGraphicFramePr>
          <p:nvPr/>
        </p:nvGraphicFramePr>
        <p:xfrm>
          <a:off x="71438" y="3132138"/>
          <a:ext cx="9072563" cy="3154592"/>
        </p:xfrm>
        <a:graphic>
          <a:graphicData uri="http://schemas.openxmlformats.org/drawingml/2006/table">
            <a:tbl>
              <a:tblPr firstRow="1" bandRow="1">
                <a:tableStyleId>{5C22544A-7EE6-4342-B048-85BDC9FD1C3A}</a:tableStyleId>
              </a:tblPr>
              <a:tblGrid>
                <a:gridCol w="1488415">
                  <a:extLst>
                    <a:ext uri="{9D8B030D-6E8A-4147-A177-3AD203B41FA5}">
                      <a16:colId xmlns:a16="http://schemas.microsoft.com/office/drawing/2014/main" val="20000"/>
                    </a:ext>
                  </a:extLst>
                </a:gridCol>
                <a:gridCol w="3512199">
                  <a:extLst>
                    <a:ext uri="{9D8B030D-6E8A-4147-A177-3AD203B41FA5}">
                      <a16:colId xmlns:a16="http://schemas.microsoft.com/office/drawing/2014/main" val="20001"/>
                    </a:ext>
                  </a:extLst>
                </a:gridCol>
                <a:gridCol w="2357493">
                  <a:extLst>
                    <a:ext uri="{9D8B030D-6E8A-4147-A177-3AD203B41FA5}">
                      <a16:colId xmlns:a16="http://schemas.microsoft.com/office/drawing/2014/main" val="20002"/>
                    </a:ext>
                  </a:extLst>
                </a:gridCol>
                <a:gridCol w="1714456">
                  <a:extLst>
                    <a:ext uri="{9D8B030D-6E8A-4147-A177-3AD203B41FA5}">
                      <a16:colId xmlns:a16="http://schemas.microsoft.com/office/drawing/2014/main" val="20003"/>
                    </a:ext>
                  </a:extLst>
                </a:gridCol>
              </a:tblGrid>
              <a:tr h="365651">
                <a:tc rowSpan="4">
                  <a:txBody>
                    <a:bodyPr/>
                    <a:lstStyle/>
                    <a:p>
                      <a:pPr marL="0" algn="l" defTabSz="914400" rtl="0" eaLnBrk="1" latinLnBrk="0" hangingPunct="1"/>
                      <a:r>
                        <a:rPr lang="it-IT" sz="1800" b="0" kern="1200" dirty="0">
                          <a:solidFill>
                            <a:schemeClr val="tx1"/>
                          </a:solidFill>
                          <a:latin typeface="Book Antiqua" pitchFamily="18" charset="0"/>
                          <a:ea typeface="+mn-ea"/>
                          <a:cs typeface="+mn-cs"/>
                        </a:rPr>
                        <a:t>Aziende di erogazione</a:t>
                      </a:r>
                      <a:r>
                        <a:rPr lang="it-IT" sz="1800" b="0" kern="1200" baseline="30000" dirty="0">
                          <a:solidFill>
                            <a:schemeClr val="tx1"/>
                          </a:solidFill>
                          <a:latin typeface="Book Antiqua" pitchFamily="18" charset="0"/>
                          <a:ea typeface="+mn-ea"/>
                          <a:cs typeface="+mn-cs"/>
                        </a:rPr>
                        <a:t>3</a:t>
                      </a:r>
                      <a:r>
                        <a:rPr lang="it-IT" sz="1800" b="0" kern="1200" baseline="0" dirty="0">
                          <a:solidFill>
                            <a:schemeClr val="tx1"/>
                          </a:solidFill>
                          <a:latin typeface="Book Antiqua" pitchFamily="18" charset="0"/>
                          <a:ea typeface="+mn-ea"/>
                          <a:cs typeface="+mn-cs"/>
                        </a:rPr>
                        <a:t> </a:t>
                      </a:r>
                    </a:p>
                    <a:p>
                      <a:pPr marL="0" algn="l" defTabSz="914400" rtl="0" eaLnBrk="1" latinLnBrk="0" hangingPunct="1"/>
                      <a:r>
                        <a:rPr lang="it-IT" sz="1800" b="0" i="1" kern="1200" baseline="0" dirty="0">
                          <a:solidFill>
                            <a:schemeClr val="tx1"/>
                          </a:solidFill>
                          <a:latin typeface="Book Antiqua" pitchFamily="18" charset="0"/>
                          <a:ea typeface="+mn-ea"/>
                          <a:cs typeface="+mn-cs"/>
                        </a:rPr>
                        <a:t>(non profit </a:t>
                      </a:r>
                      <a:r>
                        <a:rPr lang="it-IT" sz="1800" b="0" i="1" kern="1200" baseline="0" dirty="0" err="1">
                          <a:solidFill>
                            <a:schemeClr val="tx1"/>
                          </a:solidFill>
                          <a:latin typeface="Book Antiqua" pitchFamily="18" charset="0"/>
                          <a:ea typeface="+mn-ea"/>
                          <a:cs typeface="+mn-cs"/>
                        </a:rPr>
                        <a:t>organization</a:t>
                      </a:r>
                      <a:r>
                        <a:rPr lang="it-IT" sz="1800" b="0" i="1" kern="1200" baseline="0" dirty="0">
                          <a:solidFill>
                            <a:schemeClr val="tx1"/>
                          </a:solidFill>
                          <a:latin typeface="Book Antiqua" pitchFamily="18" charset="0"/>
                          <a:ea typeface="+mn-ea"/>
                          <a:cs typeface="+mn-cs"/>
                        </a:rPr>
                        <a:t>)</a:t>
                      </a:r>
                      <a:endParaRPr lang="it-IT" sz="1800" b="0" i="1" kern="1200" dirty="0">
                        <a:solidFill>
                          <a:schemeClr val="tx1"/>
                        </a:solidFill>
                        <a:latin typeface="Book Antiqua" pitchFamily="18" charset="0"/>
                        <a:ea typeface="+mn-ea"/>
                        <a:cs typeface="+mn-cs"/>
                      </a:endParaRPr>
                    </a:p>
                  </a:txBody>
                  <a:tcPr marT="45676" marB="45676"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rowSpan="4">
                  <a:txBody>
                    <a:bodyPr/>
                    <a:lstStyle/>
                    <a:p>
                      <a:pPr marL="179388" indent="-179388" algn="l" defTabSz="914400" rtl="0" eaLnBrk="1" latinLnBrk="0" hangingPunct="1">
                        <a:buFont typeface="Arial" pitchFamily="34" charset="0"/>
                        <a:buChar char="•"/>
                      </a:pPr>
                      <a:r>
                        <a:rPr lang="it-IT" sz="1800" b="0" kern="1200" dirty="0">
                          <a:solidFill>
                            <a:schemeClr val="tx1"/>
                          </a:solidFill>
                          <a:latin typeface="Book Antiqua" pitchFamily="18" charset="0"/>
                          <a:ea typeface="+mn-ea"/>
                          <a:cs typeface="+mn-cs"/>
                        </a:rPr>
                        <a:t>Enti territoriali (</a:t>
                      </a:r>
                      <a:r>
                        <a:rPr lang="it-IT" sz="1800" b="0" i="1" kern="1200" dirty="0">
                          <a:solidFill>
                            <a:schemeClr val="tx1"/>
                          </a:solidFill>
                          <a:latin typeface="Book Antiqua" pitchFamily="18" charset="0"/>
                          <a:ea typeface="+mn-ea"/>
                          <a:cs typeface="+mn-cs"/>
                        </a:rPr>
                        <a:t>Stato,</a:t>
                      </a:r>
                      <a:r>
                        <a:rPr lang="it-IT" sz="1800" b="0" i="1" kern="1200" baseline="0" dirty="0">
                          <a:solidFill>
                            <a:schemeClr val="tx1"/>
                          </a:solidFill>
                          <a:latin typeface="Book Antiqua" pitchFamily="18" charset="0"/>
                          <a:ea typeface="+mn-ea"/>
                          <a:cs typeface="+mn-cs"/>
                        </a:rPr>
                        <a:t> Regioni,</a:t>
                      </a:r>
                      <a:r>
                        <a:rPr lang="it-IT" sz="1800" b="0" kern="1200" baseline="0" dirty="0">
                          <a:solidFill>
                            <a:schemeClr val="tx1"/>
                          </a:solidFill>
                          <a:latin typeface="Book Antiqua" pitchFamily="18" charset="0"/>
                          <a:ea typeface="+mn-ea"/>
                          <a:cs typeface="+mn-cs"/>
                        </a:rPr>
                        <a:t> </a:t>
                      </a:r>
                      <a:r>
                        <a:rPr lang="it-IT" sz="1800" b="0" i="1" kern="1200" dirty="0">
                          <a:solidFill>
                            <a:schemeClr val="tx1"/>
                          </a:solidFill>
                          <a:latin typeface="Book Antiqua" pitchFamily="18" charset="0"/>
                          <a:ea typeface="+mn-ea"/>
                          <a:cs typeface="+mn-cs"/>
                        </a:rPr>
                        <a:t>Province</a:t>
                      </a:r>
                      <a:r>
                        <a:rPr lang="it-IT" sz="1800" b="0" i="1" kern="1200" baseline="30000" dirty="0">
                          <a:solidFill>
                            <a:schemeClr val="tx1"/>
                          </a:solidFill>
                          <a:latin typeface="Book Antiqua" pitchFamily="18" charset="0"/>
                          <a:ea typeface="+mn-ea"/>
                          <a:cs typeface="+mn-cs"/>
                        </a:rPr>
                        <a:t>5</a:t>
                      </a:r>
                      <a:r>
                        <a:rPr lang="it-IT" sz="1800" b="0" i="1" kern="1200" dirty="0">
                          <a:solidFill>
                            <a:schemeClr val="tx1"/>
                          </a:solidFill>
                          <a:latin typeface="Book Antiqua" pitchFamily="18" charset="0"/>
                          <a:ea typeface="+mn-ea"/>
                          <a:cs typeface="+mn-cs"/>
                        </a:rPr>
                        <a:t>, Comuni</a:t>
                      </a:r>
                      <a:r>
                        <a:rPr lang="it-IT" sz="1800" b="0" i="1" kern="1200" baseline="30000" dirty="0">
                          <a:solidFill>
                            <a:schemeClr val="tx1"/>
                          </a:solidFill>
                          <a:latin typeface="Book Antiqua" pitchFamily="18" charset="0"/>
                          <a:ea typeface="+mn-ea"/>
                          <a:cs typeface="+mn-cs"/>
                        </a:rPr>
                        <a:t>5</a:t>
                      </a:r>
                      <a:r>
                        <a:rPr lang="it-IT" sz="1800" b="0" i="1" kern="1200" dirty="0">
                          <a:solidFill>
                            <a:schemeClr val="tx1"/>
                          </a:solidFill>
                          <a:latin typeface="Book Antiqua" pitchFamily="18" charset="0"/>
                          <a:ea typeface="+mn-ea"/>
                          <a:cs typeface="+mn-cs"/>
                        </a:rPr>
                        <a:t>, ecc</a:t>
                      </a:r>
                      <a:r>
                        <a:rPr lang="it-IT" sz="1800" b="0" kern="1200" baseline="0" dirty="0">
                          <a:solidFill>
                            <a:schemeClr val="tx1"/>
                          </a:solidFill>
                          <a:latin typeface="Book Antiqua" pitchFamily="18" charset="0"/>
                          <a:ea typeface="+mn-ea"/>
                          <a:cs typeface="+mn-cs"/>
                        </a:rPr>
                        <a:t>.)</a:t>
                      </a:r>
                    </a:p>
                    <a:p>
                      <a:pPr marL="179388" indent="-179388" algn="l" defTabSz="914400" rtl="0" eaLnBrk="1" latinLnBrk="0" hangingPunct="1">
                        <a:buFont typeface="Arial" pitchFamily="34" charset="0"/>
                        <a:buNone/>
                      </a:pPr>
                      <a:endParaRPr lang="it-IT" sz="700" b="0" kern="1200" dirty="0">
                        <a:solidFill>
                          <a:schemeClr val="tx1"/>
                        </a:solidFill>
                        <a:latin typeface="Book Antiqua" pitchFamily="18" charset="0"/>
                        <a:ea typeface="+mn-ea"/>
                        <a:cs typeface="+mn-cs"/>
                      </a:endParaRPr>
                    </a:p>
                    <a:p>
                      <a:pPr marL="179388" indent="-179388" algn="l" defTabSz="914400" rtl="0" eaLnBrk="1" latinLnBrk="0" hangingPunct="1">
                        <a:buFont typeface="Arial" pitchFamily="34" charset="0"/>
                        <a:buChar char="•"/>
                      </a:pPr>
                      <a:r>
                        <a:rPr lang="it-IT" sz="1800" b="0" kern="1200" dirty="0">
                          <a:solidFill>
                            <a:schemeClr val="tx1"/>
                          </a:solidFill>
                          <a:latin typeface="Book Antiqua" pitchFamily="18" charset="0"/>
                          <a:ea typeface="+mn-ea"/>
                          <a:cs typeface="+mn-cs"/>
                        </a:rPr>
                        <a:t>Altre amministrazioni</a:t>
                      </a:r>
                      <a:r>
                        <a:rPr lang="it-IT" sz="1800" b="0" kern="1200" baseline="0" dirty="0">
                          <a:solidFill>
                            <a:schemeClr val="tx1"/>
                          </a:solidFill>
                          <a:latin typeface="Book Antiqua" pitchFamily="18" charset="0"/>
                          <a:ea typeface="+mn-ea"/>
                          <a:cs typeface="+mn-cs"/>
                        </a:rPr>
                        <a:t> pubbliche </a:t>
                      </a:r>
                      <a:r>
                        <a:rPr lang="it-IT" sz="1800" b="0" i="0" kern="1200" baseline="0" dirty="0">
                          <a:solidFill>
                            <a:schemeClr val="tx1"/>
                          </a:solidFill>
                          <a:latin typeface="Book Antiqua" pitchFamily="18" charset="0"/>
                          <a:ea typeface="+mn-ea"/>
                          <a:cs typeface="+mn-cs"/>
                        </a:rPr>
                        <a:t>(</a:t>
                      </a:r>
                      <a:r>
                        <a:rPr lang="it-IT" sz="1800" b="0" i="1" kern="1200" baseline="0" dirty="0">
                          <a:solidFill>
                            <a:schemeClr val="tx1"/>
                          </a:solidFill>
                          <a:latin typeface="Book Antiqua" pitchFamily="18" charset="0"/>
                          <a:ea typeface="+mn-ea"/>
                          <a:cs typeface="+mn-cs"/>
                        </a:rPr>
                        <a:t>Università, Az. Sanitarie, Camere di Commercio, Istituti scolastici, ecc.</a:t>
                      </a:r>
                      <a:r>
                        <a:rPr lang="it-IT" sz="1800" b="0" i="0" kern="1200" baseline="0" dirty="0">
                          <a:solidFill>
                            <a:schemeClr val="tx1"/>
                          </a:solidFill>
                          <a:latin typeface="Book Antiqua" pitchFamily="18" charset="0"/>
                          <a:ea typeface="+mn-ea"/>
                          <a:cs typeface="+mn-cs"/>
                        </a:rPr>
                        <a:t>)</a:t>
                      </a:r>
                    </a:p>
                    <a:p>
                      <a:pPr marL="179388" indent="-179388" algn="l" defTabSz="914400" rtl="0" eaLnBrk="1" latinLnBrk="0" hangingPunct="1">
                        <a:buFont typeface="Arial" pitchFamily="34" charset="0"/>
                        <a:buNone/>
                      </a:pPr>
                      <a:endParaRPr lang="it-IT" sz="700" b="0" i="0" kern="1200" baseline="0" dirty="0">
                        <a:solidFill>
                          <a:schemeClr val="tx1"/>
                        </a:solidFill>
                        <a:latin typeface="Book Antiqua" pitchFamily="18" charset="0"/>
                        <a:ea typeface="+mn-ea"/>
                        <a:cs typeface="+mn-cs"/>
                      </a:endParaRPr>
                    </a:p>
                    <a:p>
                      <a:pPr marL="179388" indent="-179388" algn="l" defTabSz="914400" rtl="0" eaLnBrk="1" latinLnBrk="0" hangingPunct="1">
                        <a:buFont typeface="Arial" pitchFamily="34" charset="0"/>
                        <a:buChar char="•"/>
                      </a:pPr>
                      <a:r>
                        <a:rPr lang="it-IT" sz="1800" b="0" kern="1200" dirty="0">
                          <a:solidFill>
                            <a:schemeClr val="tx1"/>
                          </a:solidFill>
                          <a:latin typeface="Book Antiqua" pitchFamily="18" charset="0"/>
                          <a:ea typeface="+mn-ea"/>
                          <a:cs typeface="+mn-cs"/>
                        </a:rPr>
                        <a:t>Associazioni (con finalità culturali, di beneficienza, politiche, sportive,</a:t>
                      </a:r>
                      <a:r>
                        <a:rPr lang="it-IT" sz="1800" b="0" kern="1200" baseline="0" dirty="0">
                          <a:solidFill>
                            <a:schemeClr val="tx1"/>
                          </a:solidFill>
                          <a:latin typeface="Book Antiqua" pitchFamily="18" charset="0"/>
                          <a:ea typeface="+mn-ea"/>
                          <a:cs typeface="+mn-cs"/>
                        </a:rPr>
                        <a:t> ricreative)</a:t>
                      </a:r>
                    </a:p>
                    <a:p>
                      <a:pPr marL="179388" indent="-179388" algn="l" defTabSz="914400" rtl="0" eaLnBrk="1" latinLnBrk="0" hangingPunct="1">
                        <a:buFont typeface="Arial" pitchFamily="34" charset="0"/>
                        <a:buNone/>
                      </a:pPr>
                      <a:endParaRPr lang="it-IT" sz="700" b="0" kern="1200" baseline="0" dirty="0">
                        <a:solidFill>
                          <a:schemeClr val="tx1"/>
                        </a:solidFill>
                        <a:latin typeface="Book Antiqua" pitchFamily="18" charset="0"/>
                        <a:ea typeface="+mn-ea"/>
                        <a:cs typeface="+mn-cs"/>
                      </a:endParaRPr>
                    </a:p>
                    <a:p>
                      <a:pPr marL="179388" indent="-179388" algn="l" defTabSz="914400" rtl="0" eaLnBrk="1" latinLnBrk="0" hangingPunct="1">
                        <a:buFont typeface="Arial" pitchFamily="34" charset="0"/>
                        <a:buChar char="•"/>
                      </a:pPr>
                      <a:r>
                        <a:rPr lang="it-IT" sz="1800" b="0" kern="1200" baseline="0" dirty="0">
                          <a:solidFill>
                            <a:schemeClr val="tx1"/>
                          </a:solidFill>
                          <a:latin typeface="Book Antiqua" pitchFamily="18" charset="0"/>
                          <a:ea typeface="+mn-ea"/>
                          <a:cs typeface="+mn-cs"/>
                        </a:rPr>
                        <a:t>Fondazioni</a:t>
                      </a:r>
                      <a:endParaRPr lang="it-IT" sz="1800" b="0" kern="1200" dirty="0">
                        <a:solidFill>
                          <a:schemeClr val="tx1"/>
                        </a:solidFill>
                        <a:latin typeface="Book Antiqua" pitchFamily="18" charset="0"/>
                        <a:ea typeface="+mn-ea"/>
                        <a:cs typeface="+mn-cs"/>
                      </a:endParaRPr>
                    </a:p>
                  </a:txBody>
                  <a:tcPr marT="45676" marB="45676">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it-IT" sz="1800" b="0" dirty="0">
                        <a:solidFill>
                          <a:schemeClr val="tx1"/>
                        </a:solidFill>
                        <a:latin typeface="Book Antiqua" pitchFamily="18" charset="0"/>
                      </a:endParaRPr>
                    </a:p>
                  </a:txBody>
                  <a:tcPr marT="45676" marB="45676"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txBody>
                  <a:tcPr marT="45676" marB="45676"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65651">
                <a:tc vMerge="1">
                  <a:txBody>
                    <a:bodyPr/>
                    <a:lstStyle/>
                    <a:p>
                      <a:pPr marL="0" algn="ctr" defTabSz="914400" rtl="0" eaLnBrk="1" latinLnBrk="0" hangingPunct="1"/>
                      <a:endParaRPr lang="it-IT" sz="18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vMerge="1">
                  <a:txBody>
                    <a:bodyPr/>
                    <a:lstStyle/>
                    <a:p>
                      <a:pPr marL="179388" indent="-179388" algn="l" defTabSz="914400" rtl="0" eaLnBrk="1" latinLnBrk="0" hangingPunct="1">
                        <a:buFont typeface="Arial" pitchFamily="34" charset="0"/>
                        <a:buChar char="•"/>
                      </a:pPr>
                      <a:endParaRPr lang="it-IT" sz="1800" b="0" i="0" kern="1200" dirty="0">
                        <a:solidFill>
                          <a:schemeClr val="tx1"/>
                        </a:solidFill>
                        <a:latin typeface="Book Antiqua" pitchFamily="18"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it-IT" sz="1800" b="0" dirty="0">
                        <a:solidFill>
                          <a:schemeClr val="tx1"/>
                        </a:solidFill>
                        <a:latin typeface="Book Antiqua" pitchFamily="18" charset="0"/>
                      </a:endParaRPr>
                    </a:p>
                  </a:txBody>
                  <a:tcPr marT="45676" marB="45676"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txBody>
                  <a:tcPr marT="45676" marB="45676"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65651">
                <a:tc vMerge="1">
                  <a:txBody>
                    <a:bodyPr/>
                    <a:lstStyle/>
                    <a:p>
                      <a:pPr marL="0" algn="ctr" defTabSz="914400" rtl="0" eaLnBrk="1" latinLnBrk="0" hangingPunct="1"/>
                      <a:endParaRPr lang="it-IT" sz="18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vMerge="1">
                  <a:txBody>
                    <a:bodyPr/>
                    <a:lstStyle/>
                    <a:p>
                      <a:pPr marL="179388" indent="-179388" algn="l" defTabSz="914400" rtl="0" eaLnBrk="1" latinLnBrk="0" hangingPunct="1">
                        <a:buFont typeface="Arial" pitchFamily="34" charset="0"/>
                        <a:buChar char="•"/>
                      </a:pPr>
                      <a:endParaRPr lang="it-IT" sz="18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it-IT" sz="1800" b="0" dirty="0">
                        <a:solidFill>
                          <a:schemeClr val="tx1"/>
                        </a:solidFill>
                        <a:latin typeface="Book Antiqua" pitchFamily="18" charset="0"/>
                      </a:endParaRPr>
                    </a:p>
                  </a:txBody>
                  <a:tcPr marT="45676" marB="45676"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txBody>
                  <a:tcPr marT="45676" marB="45676"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057410">
                <a:tc vMerge="1">
                  <a:txBody>
                    <a:bodyPr/>
                    <a:lstStyle/>
                    <a:p>
                      <a:pPr marL="0" algn="ctr" defTabSz="914400" rtl="0" eaLnBrk="1" latinLnBrk="0" hangingPunct="1"/>
                      <a:endParaRPr lang="it-IT" sz="18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vMerge="1">
                  <a:txBody>
                    <a:bodyPr/>
                    <a:lstStyle/>
                    <a:p>
                      <a:pPr marL="179388" indent="-179388" algn="l" defTabSz="914400" rtl="0" eaLnBrk="1" latinLnBrk="0" hangingPunct="1">
                        <a:buFont typeface="Arial" pitchFamily="34" charset="0"/>
                        <a:buChar char="•"/>
                      </a:pPr>
                      <a:endParaRPr lang="it-IT" sz="1800" b="0" kern="1200" dirty="0">
                        <a:solidFill>
                          <a:schemeClr val="tx1"/>
                        </a:solidFill>
                        <a:latin typeface="Book Antiqua" pitchFamily="18" charset="0"/>
                        <a:ea typeface="+mn-ea"/>
                        <a:cs typeface="+mn-cs"/>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it-IT" sz="1800" b="0" dirty="0">
                          <a:solidFill>
                            <a:schemeClr val="tx1"/>
                          </a:solidFill>
                          <a:latin typeface="Book Antiqua" pitchFamily="18" charset="0"/>
                        </a:rPr>
                        <a:t>      </a:t>
                      </a:r>
                    </a:p>
                    <a:p>
                      <a:pPr algn="ctr"/>
                      <a:endParaRPr lang="it-IT" sz="1800" b="0" dirty="0">
                        <a:solidFill>
                          <a:schemeClr val="tx1"/>
                        </a:solidFill>
                        <a:latin typeface="Book Antiqua" pitchFamily="18" charset="0"/>
                      </a:endParaRPr>
                    </a:p>
                    <a:p>
                      <a:pPr algn="ctr"/>
                      <a:endParaRPr lang="it-IT" sz="1800" b="0" dirty="0">
                        <a:solidFill>
                          <a:schemeClr val="tx1"/>
                        </a:solidFill>
                        <a:latin typeface="Book Antiqua" pitchFamily="18" charset="0"/>
                      </a:endParaRPr>
                    </a:p>
                    <a:p>
                      <a:pPr algn="ctr"/>
                      <a:r>
                        <a:rPr lang="it-IT" sz="1800" b="0" dirty="0">
                          <a:solidFill>
                            <a:schemeClr val="tx1"/>
                          </a:solidFill>
                          <a:latin typeface="Book Antiqua" pitchFamily="18" charset="0"/>
                        </a:rPr>
                        <a:t>     B.3 Aziende </a:t>
                      </a:r>
                    </a:p>
                    <a:p>
                      <a:pPr algn="ctr"/>
                      <a:r>
                        <a:rPr lang="it-IT" sz="1800" b="0" dirty="0">
                          <a:solidFill>
                            <a:schemeClr val="tx1"/>
                          </a:solidFill>
                          <a:latin typeface="Book Antiqua" pitchFamily="18" charset="0"/>
                        </a:rPr>
                        <a:t>              non profit</a:t>
                      </a:r>
                    </a:p>
                    <a:p>
                      <a:pPr algn="ctr"/>
                      <a:r>
                        <a:rPr lang="it-IT" sz="1800" b="0" dirty="0">
                          <a:solidFill>
                            <a:schemeClr val="tx1"/>
                          </a:solidFill>
                          <a:latin typeface="Book Antiqua" pitchFamily="18" charset="0"/>
                        </a:rPr>
                        <a:t>           (private)</a:t>
                      </a:r>
                    </a:p>
                  </a:txBody>
                  <a:tcPr marT="45676" marB="45676">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r>
                        <a:rPr lang="it-IT" sz="1800" b="0" kern="1200" dirty="0">
                          <a:solidFill>
                            <a:schemeClr val="tx1"/>
                          </a:solidFill>
                          <a:latin typeface="Book Antiqua" pitchFamily="18" charset="0"/>
                          <a:ea typeface="+mn-ea"/>
                          <a:cs typeface="+mn-cs"/>
                        </a:rPr>
                        <a:t>Associazioni</a:t>
                      </a: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endParaRPr lang="it-IT" sz="1800" b="0" kern="1200" dirty="0">
                        <a:solidFill>
                          <a:schemeClr val="tx1"/>
                        </a:solidFill>
                        <a:latin typeface="Book Antiqua" pitchFamily="18" charset="0"/>
                        <a:ea typeface="+mn-ea"/>
                        <a:cs typeface="+mn-cs"/>
                      </a:endParaRPr>
                    </a:p>
                    <a:p>
                      <a:pPr marL="179388" marR="0" indent="-179388" algn="l" defTabSz="914400" rtl="0" eaLnBrk="1" fontAlgn="auto" latinLnBrk="0" hangingPunct="1">
                        <a:lnSpc>
                          <a:spcPct val="100000"/>
                        </a:lnSpc>
                        <a:spcBef>
                          <a:spcPts val="0"/>
                        </a:spcBef>
                        <a:spcAft>
                          <a:spcPts val="0"/>
                        </a:spcAft>
                        <a:buClrTx/>
                        <a:buSzTx/>
                        <a:buFont typeface="Arial" pitchFamily="34" charset="0"/>
                        <a:buChar char="•"/>
                        <a:tabLst/>
                        <a:defRPr/>
                      </a:pPr>
                      <a:r>
                        <a:rPr lang="it-IT" sz="1800" b="0" kern="1200" dirty="0">
                          <a:solidFill>
                            <a:schemeClr val="tx1"/>
                          </a:solidFill>
                          <a:latin typeface="Book Antiqua" pitchFamily="18" charset="0"/>
                          <a:ea typeface="+mn-ea"/>
                          <a:cs typeface="+mn-cs"/>
                        </a:rPr>
                        <a:t>Fondazioni</a:t>
                      </a:r>
                    </a:p>
                  </a:txBody>
                  <a:tcPr marT="45676" marB="45676">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
        <p:nvSpPr>
          <p:cNvPr id="7" name="AutoShape 7">
            <a:extLst>
              <a:ext uri="{FF2B5EF4-FFF2-40B4-BE49-F238E27FC236}">
                <a16:creationId xmlns:a16="http://schemas.microsoft.com/office/drawing/2014/main" id="{3F45F811-9C0E-3B41-AF32-F6F17BD72459}"/>
              </a:ext>
            </a:extLst>
          </p:cNvPr>
          <p:cNvSpPr>
            <a:spLocks/>
          </p:cNvSpPr>
          <p:nvPr/>
        </p:nvSpPr>
        <p:spPr bwMode="auto">
          <a:xfrm>
            <a:off x="7358063" y="4929188"/>
            <a:ext cx="214312" cy="1143000"/>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graphicFrame>
        <p:nvGraphicFramePr>
          <p:cNvPr id="8" name="Tabella 7">
            <a:extLst>
              <a:ext uri="{FF2B5EF4-FFF2-40B4-BE49-F238E27FC236}">
                <a16:creationId xmlns:a16="http://schemas.microsoft.com/office/drawing/2014/main" id="{42572717-5D8B-1E4A-9855-79169EA27DAF}"/>
              </a:ext>
            </a:extLst>
          </p:cNvPr>
          <p:cNvGraphicFramePr>
            <a:graphicFrameLocks noGrp="1"/>
          </p:cNvGraphicFramePr>
          <p:nvPr/>
        </p:nvGraphicFramePr>
        <p:xfrm>
          <a:off x="0" y="6289675"/>
          <a:ext cx="9215438" cy="639820"/>
        </p:xfrm>
        <a:graphic>
          <a:graphicData uri="http://schemas.openxmlformats.org/drawingml/2006/table">
            <a:tbl>
              <a:tblPr firstRow="1" bandRow="1">
                <a:tableStyleId>{5C22544A-7EE6-4342-B048-85BDC9FD1C3A}</a:tableStyleId>
              </a:tblPr>
              <a:tblGrid>
                <a:gridCol w="4357703">
                  <a:extLst>
                    <a:ext uri="{9D8B030D-6E8A-4147-A177-3AD203B41FA5}">
                      <a16:colId xmlns:a16="http://schemas.microsoft.com/office/drawing/2014/main" val="20000"/>
                    </a:ext>
                  </a:extLst>
                </a:gridCol>
                <a:gridCol w="4857735">
                  <a:extLst>
                    <a:ext uri="{9D8B030D-6E8A-4147-A177-3AD203B41FA5}">
                      <a16:colId xmlns:a16="http://schemas.microsoft.com/office/drawing/2014/main" val="20001"/>
                    </a:ext>
                  </a:extLst>
                </a:gridCol>
              </a:tblGrid>
              <a:tr h="639763">
                <a:tc>
                  <a:txBody>
                    <a:bodyPr/>
                    <a:lstStyle/>
                    <a:p>
                      <a:pPr marL="0" algn="l" defTabSz="914400" rtl="0" eaLnBrk="1" latinLnBrk="0" hangingPunct="1"/>
                      <a:r>
                        <a:rPr lang="it-IT" sz="1200" b="0" baseline="70000" dirty="0">
                          <a:solidFill>
                            <a:schemeClr val="tx1"/>
                          </a:solidFill>
                          <a:latin typeface="Book Antiqua" pitchFamily="18" charset="0"/>
                        </a:rPr>
                        <a:t>(1) </a:t>
                      </a:r>
                      <a:r>
                        <a:rPr lang="it-IT" sz="1200" b="0" i="0" kern="1200" dirty="0">
                          <a:solidFill>
                            <a:schemeClr val="tx1"/>
                          </a:solidFill>
                          <a:latin typeface="Book Antiqua" pitchFamily="18" charset="0"/>
                          <a:ea typeface="+mn-ea"/>
                          <a:cs typeface="+mn-cs"/>
                        </a:rPr>
                        <a:t>Sempre orientate all’efficacia</a:t>
                      </a:r>
                      <a:r>
                        <a:rPr lang="it-IT" sz="1200" b="0" i="0" kern="1200" baseline="0" dirty="0">
                          <a:solidFill>
                            <a:schemeClr val="tx1"/>
                          </a:solidFill>
                          <a:latin typeface="Book Antiqua" pitchFamily="18" charset="0"/>
                          <a:ea typeface="+mn-ea"/>
                          <a:cs typeface="+mn-cs"/>
                        </a:rPr>
                        <a:t> ed all’efficienza</a:t>
                      </a:r>
                      <a:endParaRPr lang="it-IT" sz="1200" b="0" i="0" kern="1200" dirty="0">
                        <a:solidFill>
                          <a:schemeClr val="tx1"/>
                        </a:solidFill>
                        <a:latin typeface="Book Antiqua" pitchFamily="18" charset="0"/>
                        <a:ea typeface="+mn-ea"/>
                        <a:cs typeface="+mn-cs"/>
                      </a:endParaRPr>
                    </a:p>
                    <a:p>
                      <a:pPr marL="179388" indent="-179388" algn="l" defTabSz="914400" rtl="0" eaLnBrk="1" latinLnBrk="0" hangingPunct="1"/>
                      <a:r>
                        <a:rPr lang="it-IT" sz="1200" b="0" baseline="70000" dirty="0">
                          <a:solidFill>
                            <a:schemeClr val="tx1"/>
                          </a:solidFill>
                          <a:latin typeface="Book Antiqua" pitchFamily="18" charset="0"/>
                        </a:rPr>
                        <a:t>(2-3)</a:t>
                      </a:r>
                      <a:r>
                        <a:rPr lang="it-IT" sz="1200" b="0" i="0" kern="1200" dirty="0">
                          <a:solidFill>
                            <a:schemeClr val="tx1"/>
                          </a:solidFill>
                          <a:latin typeface="Book Antiqua" pitchFamily="18" charset="0"/>
                          <a:ea typeface="+mn-ea"/>
                          <a:cs typeface="+mn-cs"/>
                        </a:rPr>
                        <a:t>Condotte sino agli anni  ’80 trascurando l’efficacia e l’efficienza</a:t>
                      </a:r>
                    </a:p>
                  </a:txBody>
                  <a:tcPr marT="45590" marB="4559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sz="1200" b="0" baseline="70000" dirty="0">
                          <a:solidFill>
                            <a:schemeClr val="tx1"/>
                          </a:solidFill>
                          <a:latin typeface="Book Antiqua" pitchFamily="18" charset="0"/>
                        </a:rPr>
                        <a:t>(4) </a:t>
                      </a:r>
                      <a:r>
                        <a:rPr lang="it-IT" sz="1200" b="0" i="0" kern="1200" dirty="0">
                          <a:solidFill>
                            <a:schemeClr val="tx1"/>
                          </a:solidFill>
                          <a:latin typeface="Book Antiqua" pitchFamily="18" charset="0"/>
                          <a:ea typeface="+mn-ea"/>
                          <a:cs typeface="+mn-cs"/>
                        </a:rPr>
                        <a:t>Con l’eccezione delle imprese e delle cooperative,</a:t>
                      </a:r>
                      <a:r>
                        <a:rPr lang="it-IT" sz="1200" b="0" i="0" kern="1200" baseline="0" dirty="0">
                          <a:solidFill>
                            <a:schemeClr val="tx1"/>
                          </a:solidFill>
                          <a:latin typeface="Book Antiqua" pitchFamily="18" charset="0"/>
                          <a:ea typeface="+mn-ea"/>
                          <a:cs typeface="+mn-cs"/>
                        </a:rPr>
                        <a:t> tutte le altre aziende sono da orientare all’efficacia e all’efficienza</a:t>
                      </a:r>
                      <a:endParaRPr lang="it-IT" sz="1200" b="0" i="0" kern="1200" dirty="0">
                        <a:solidFill>
                          <a:schemeClr val="tx1"/>
                        </a:solidFill>
                        <a:latin typeface="Book Antiqua" pitchFamily="18" charset="0"/>
                        <a:ea typeface="+mn-ea"/>
                        <a:cs typeface="+mn-cs"/>
                      </a:endParaRPr>
                    </a:p>
                    <a:p>
                      <a:pPr algn="l"/>
                      <a:r>
                        <a:rPr lang="it-IT" sz="1200" b="0" i="0" baseline="30000" dirty="0">
                          <a:solidFill>
                            <a:schemeClr val="tx1"/>
                          </a:solidFill>
                          <a:latin typeface="Book Antiqua" pitchFamily="18" charset="0"/>
                        </a:rPr>
                        <a:t>(5) </a:t>
                      </a:r>
                      <a:r>
                        <a:rPr lang="it-IT" sz="1200" b="0" i="0" dirty="0">
                          <a:solidFill>
                            <a:schemeClr val="tx1"/>
                          </a:solidFill>
                          <a:latin typeface="Book Antiqua" pitchFamily="18" charset="0"/>
                        </a:rPr>
                        <a:t>Province</a:t>
                      </a:r>
                      <a:r>
                        <a:rPr lang="it-IT" sz="1200" b="0" i="0" baseline="0" dirty="0">
                          <a:solidFill>
                            <a:schemeClr val="tx1"/>
                          </a:solidFill>
                          <a:latin typeface="Book Antiqua" pitchFamily="18" charset="0"/>
                        </a:rPr>
                        <a:t> e Comuni sono detti comunemente “Enti locali”.</a:t>
                      </a:r>
                      <a:endParaRPr lang="it-IT" sz="1200" b="0" i="0" dirty="0">
                        <a:solidFill>
                          <a:schemeClr val="tx1"/>
                        </a:solidFill>
                        <a:latin typeface="Book Antiqua" pitchFamily="18" charset="0"/>
                      </a:endParaRPr>
                    </a:p>
                  </a:txBody>
                  <a:tcPr marT="45590" marB="4559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9" name="AutoShape 7">
            <a:extLst>
              <a:ext uri="{FF2B5EF4-FFF2-40B4-BE49-F238E27FC236}">
                <a16:creationId xmlns:a16="http://schemas.microsoft.com/office/drawing/2014/main" id="{A1355EAF-BD71-2C49-BEE6-4734D8B367CA}"/>
              </a:ext>
            </a:extLst>
          </p:cNvPr>
          <p:cNvSpPr>
            <a:spLocks/>
          </p:cNvSpPr>
          <p:nvPr/>
        </p:nvSpPr>
        <p:spPr bwMode="auto">
          <a:xfrm>
            <a:off x="1428750" y="3071813"/>
            <a:ext cx="214313" cy="3214687"/>
          </a:xfrm>
          <a:prstGeom prst="leftBrace">
            <a:avLst>
              <a:gd name="adj1" fmla="val 112330"/>
              <a:gd name="adj2" fmla="val 50000"/>
            </a:avLst>
          </a:prstGeom>
          <a:ln>
            <a:headEnd/>
            <a:tailEnd/>
          </a:ln>
        </p:spPr>
        <p:style>
          <a:lnRef idx="3">
            <a:schemeClr val="accent1"/>
          </a:lnRef>
          <a:fillRef idx="0">
            <a:schemeClr val="accent1"/>
          </a:fillRef>
          <a:effectRef idx="2">
            <a:schemeClr val="accent1"/>
          </a:effectRef>
          <a:fontRef idx="minor">
            <a:schemeClr val="tx1"/>
          </a:fontRef>
        </p:style>
        <p:txBody>
          <a:bodyPr wrap="none" lIns="83485" tIns="41742" rIns="83485" bIns="41742" anchor="ctr"/>
          <a:lstStyle/>
          <a:p>
            <a:pPr eaLnBrk="1" hangingPunct="1">
              <a:defRPr/>
            </a:pPr>
            <a:endParaRPr lang="it-IT"/>
          </a:p>
        </p:txBody>
      </p:sp>
      <p:cxnSp>
        <p:nvCxnSpPr>
          <p:cNvPr id="11" name="Connettore 2 10">
            <a:extLst>
              <a:ext uri="{FF2B5EF4-FFF2-40B4-BE49-F238E27FC236}">
                <a16:creationId xmlns:a16="http://schemas.microsoft.com/office/drawing/2014/main" id="{D043E686-DA1E-DA4F-AF29-68D9F5385FF7}"/>
              </a:ext>
            </a:extLst>
          </p:cNvPr>
          <p:cNvCxnSpPr/>
          <p:nvPr/>
        </p:nvCxnSpPr>
        <p:spPr>
          <a:xfrm flipV="1">
            <a:off x="3429000" y="1285875"/>
            <a:ext cx="1857375" cy="35560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2" name="Connettore 2 11">
            <a:extLst>
              <a:ext uri="{FF2B5EF4-FFF2-40B4-BE49-F238E27FC236}">
                <a16:creationId xmlns:a16="http://schemas.microsoft.com/office/drawing/2014/main" id="{85ED2CC6-591E-8842-A666-154882C41ABD}"/>
              </a:ext>
            </a:extLst>
          </p:cNvPr>
          <p:cNvCxnSpPr/>
          <p:nvPr/>
        </p:nvCxnSpPr>
        <p:spPr>
          <a:xfrm>
            <a:off x="3429000" y="1857375"/>
            <a:ext cx="2143125" cy="28575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4" name="Connettore 2 13">
            <a:extLst>
              <a:ext uri="{FF2B5EF4-FFF2-40B4-BE49-F238E27FC236}">
                <a16:creationId xmlns:a16="http://schemas.microsoft.com/office/drawing/2014/main" id="{E4FC7FBE-19E0-1A46-9A61-29CBB8DFC10D}"/>
              </a:ext>
            </a:extLst>
          </p:cNvPr>
          <p:cNvCxnSpPr/>
          <p:nvPr/>
        </p:nvCxnSpPr>
        <p:spPr>
          <a:xfrm>
            <a:off x="3643313" y="2786063"/>
            <a:ext cx="4000500" cy="158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19" name="Connettore 2 18">
            <a:extLst>
              <a:ext uri="{FF2B5EF4-FFF2-40B4-BE49-F238E27FC236}">
                <a16:creationId xmlns:a16="http://schemas.microsoft.com/office/drawing/2014/main" id="{D812C885-2A82-5245-8D01-C614B056119A}"/>
              </a:ext>
            </a:extLst>
          </p:cNvPr>
          <p:cNvCxnSpPr/>
          <p:nvPr/>
        </p:nvCxnSpPr>
        <p:spPr>
          <a:xfrm flipV="1">
            <a:off x="5000625" y="3214688"/>
            <a:ext cx="2643188" cy="428625"/>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1" name="Connettore 2 20">
            <a:extLst>
              <a:ext uri="{FF2B5EF4-FFF2-40B4-BE49-F238E27FC236}">
                <a16:creationId xmlns:a16="http://schemas.microsoft.com/office/drawing/2014/main" id="{782DA11E-90B5-7D4C-9986-B8FE2807228A}"/>
              </a:ext>
            </a:extLst>
          </p:cNvPr>
          <p:cNvCxnSpPr/>
          <p:nvPr/>
        </p:nvCxnSpPr>
        <p:spPr>
          <a:xfrm flipV="1">
            <a:off x="4071938" y="3786188"/>
            <a:ext cx="3571875" cy="92868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4" name="Connettore 2 23">
            <a:extLst>
              <a:ext uri="{FF2B5EF4-FFF2-40B4-BE49-F238E27FC236}">
                <a16:creationId xmlns:a16="http://schemas.microsoft.com/office/drawing/2014/main" id="{3368B43C-BB72-264C-978C-659A5A97ECE9}"/>
              </a:ext>
            </a:extLst>
          </p:cNvPr>
          <p:cNvCxnSpPr/>
          <p:nvPr/>
        </p:nvCxnSpPr>
        <p:spPr>
          <a:xfrm>
            <a:off x="4500563" y="5214938"/>
            <a:ext cx="1357312" cy="285750"/>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26" name="Connettore 2 25">
            <a:extLst>
              <a:ext uri="{FF2B5EF4-FFF2-40B4-BE49-F238E27FC236}">
                <a16:creationId xmlns:a16="http://schemas.microsoft.com/office/drawing/2014/main" id="{36C48F41-8957-4948-ADD1-22779204A5C2}"/>
              </a:ext>
            </a:extLst>
          </p:cNvPr>
          <p:cNvCxnSpPr/>
          <p:nvPr/>
        </p:nvCxnSpPr>
        <p:spPr>
          <a:xfrm flipV="1">
            <a:off x="3000375" y="5786438"/>
            <a:ext cx="2928938" cy="35718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
        <p:nvSpPr>
          <p:cNvPr id="146479" name="Segnaposto numero diapositiva 27">
            <a:extLst>
              <a:ext uri="{FF2B5EF4-FFF2-40B4-BE49-F238E27FC236}">
                <a16:creationId xmlns:a16="http://schemas.microsoft.com/office/drawing/2014/main" id="{27E1585A-B491-E242-83C3-4FBC65EBF418}"/>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D5B6C45-D7D6-C54A-907C-B5D2C3BDD6BA}" type="slidenum">
              <a:rPr lang="it-IT" altLang="en-US" sz="1200" smtClean="0">
                <a:solidFill>
                  <a:srgbClr val="898989"/>
                </a:solidFill>
              </a:rPr>
              <a:pPr>
                <a:spcBef>
                  <a:spcPct val="0"/>
                </a:spcBef>
                <a:buFontTx/>
                <a:buNone/>
              </a:pPr>
              <a:t>116</a:t>
            </a:fld>
            <a:endParaRPr lang="it-IT" altLang="en-US" sz="1200">
              <a:solidFill>
                <a:srgbClr val="898989"/>
              </a:solidFill>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50F34095-1C16-D942-826F-AB4E275629AE}"/>
              </a:ext>
            </a:extLst>
          </p:cNvPr>
          <p:cNvSpPr/>
          <p:nvPr/>
        </p:nvSpPr>
        <p:spPr>
          <a:xfrm>
            <a:off x="0" y="0"/>
            <a:ext cx="242887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it-IT" sz="2400" dirty="0">
                <a:solidFill>
                  <a:schemeClr val="tx1"/>
                </a:solidFill>
                <a:latin typeface="Book Antiqua" pitchFamily="18" charset="0"/>
              </a:rPr>
              <a:t>Importanza della nuova classificazione</a:t>
            </a:r>
          </a:p>
          <a:p>
            <a:pPr algn="ctr" eaLnBrk="1" fontAlgn="auto" hangingPunct="1">
              <a:spcBef>
                <a:spcPts val="0"/>
              </a:spcBef>
              <a:spcAft>
                <a:spcPts val="0"/>
              </a:spcAft>
              <a:defRPr/>
            </a:pPr>
            <a:r>
              <a:rPr lang="it-IT" sz="2400" dirty="0">
                <a:solidFill>
                  <a:schemeClr val="tx1"/>
                </a:solidFill>
                <a:latin typeface="Book Antiqua" pitchFamily="18" charset="0"/>
              </a:rPr>
              <a:t>(</a:t>
            </a:r>
            <a:r>
              <a:rPr lang="it-IT" sz="2400" b="1" dirty="0">
                <a:solidFill>
                  <a:schemeClr val="tx1"/>
                </a:solidFill>
                <a:latin typeface="Book Antiqua" pitchFamily="18" charset="0"/>
              </a:rPr>
              <a:t>rispetto al mercato</a:t>
            </a:r>
            <a:r>
              <a:rPr lang="it-IT" sz="2400" dirty="0">
                <a:solidFill>
                  <a:schemeClr val="tx1"/>
                </a:solidFill>
                <a:latin typeface="Book Antiqua" pitchFamily="18" charset="0"/>
              </a:rPr>
              <a:t>)</a:t>
            </a:r>
          </a:p>
        </p:txBody>
      </p:sp>
      <p:sp>
        <p:nvSpPr>
          <p:cNvPr id="10243" name="AutoShape 24">
            <a:extLst>
              <a:ext uri="{FF2B5EF4-FFF2-40B4-BE49-F238E27FC236}">
                <a16:creationId xmlns:a16="http://schemas.microsoft.com/office/drawing/2014/main" id="{B808D3A9-EB03-F145-94F2-275E16D6E64D}"/>
              </a:ext>
            </a:extLst>
          </p:cNvPr>
          <p:cNvSpPr>
            <a:spLocks/>
          </p:cNvSpPr>
          <p:nvPr/>
        </p:nvSpPr>
        <p:spPr bwMode="auto">
          <a:xfrm>
            <a:off x="2281238" y="71438"/>
            <a:ext cx="576262" cy="6715125"/>
          </a:xfrm>
          <a:prstGeom prst="leftBrace">
            <a:avLst>
              <a:gd name="adj1" fmla="val 77093"/>
              <a:gd name="adj2" fmla="val 50000"/>
            </a:avLst>
          </a:prstGeom>
          <a:ln>
            <a:headEnd/>
            <a:tailEnd/>
          </a:ln>
        </p:spPr>
        <p:style>
          <a:lnRef idx="2">
            <a:schemeClr val="accent1"/>
          </a:lnRef>
          <a:fillRef idx="0">
            <a:schemeClr val="accent1"/>
          </a:fillRef>
          <a:effectRef idx="1">
            <a:schemeClr val="accent1"/>
          </a:effectRef>
          <a:fontRef idx="minor">
            <a:schemeClr val="tx1"/>
          </a:fontRef>
        </p:style>
        <p:txBody>
          <a:bodyPr wrap="none" anchor="ctr"/>
          <a:lstStyle/>
          <a:p>
            <a:pPr eaLnBrk="1" hangingPunct="1">
              <a:defRPr/>
            </a:pPr>
            <a:endParaRPr lang="it-IT">
              <a:latin typeface="Book Antiqua" pitchFamily="18" charset="0"/>
            </a:endParaRPr>
          </a:p>
        </p:txBody>
      </p:sp>
      <p:graphicFrame>
        <p:nvGraphicFramePr>
          <p:cNvPr id="5" name="Tabella 4">
            <a:extLst>
              <a:ext uri="{FF2B5EF4-FFF2-40B4-BE49-F238E27FC236}">
                <a16:creationId xmlns:a16="http://schemas.microsoft.com/office/drawing/2014/main" id="{8EACB350-E379-0546-B4C6-EEAAA5D12893}"/>
              </a:ext>
            </a:extLst>
          </p:cNvPr>
          <p:cNvGraphicFramePr>
            <a:graphicFrameLocks noGrp="1"/>
          </p:cNvGraphicFramePr>
          <p:nvPr/>
        </p:nvGraphicFramePr>
        <p:xfrm>
          <a:off x="2643188" y="606425"/>
          <a:ext cx="5643562" cy="6037263"/>
        </p:xfrm>
        <a:graphic>
          <a:graphicData uri="http://schemas.openxmlformats.org/drawingml/2006/table">
            <a:tbl>
              <a:tblPr firstRow="1" bandRow="1">
                <a:tableStyleId>{5C22544A-7EE6-4342-B048-85BDC9FD1C3A}</a:tableStyleId>
              </a:tblPr>
              <a:tblGrid>
                <a:gridCol w="5643562">
                  <a:extLst>
                    <a:ext uri="{9D8B030D-6E8A-4147-A177-3AD203B41FA5}">
                      <a16:colId xmlns:a16="http://schemas.microsoft.com/office/drawing/2014/main" val="20000"/>
                    </a:ext>
                  </a:extLst>
                </a:gridCol>
              </a:tblGrid>
              <a:tr h="1989379">
                <a:tc>
                  <a:txBody>
                    <a:bodyPr/>
                    <a:lstStyle/>
                    <a:p>
                      <a:pPr marL="179388" indent="-179388">
                        <a:buFont typeface="Arial" pitchFamily="34" charset="0"/>
                        <a:buChar char="•"/>
                      </a:pPr>
                      <a:r>
                        <a:rPr lang="it-IT" sz="2400" b="0" dirty="0">
                          <a:solidFill>
                            <a:schemeClr val="tx1"/>
                          </a:solidFill>
                          <a:latin typeface="Book Antiqua" pitchFamily="18" charset="0"/>
                        </a:rPr>
                        <a:t>Si mette</a:t>
                      </a:r>
                      <a:r>
                        <a:rPr lang="it-IT" sz="2400" b="0" baseline="0" dirty="0">
                          <a:solidFill>
                            <a:schemeClr val="tx1"/>
                          </a:solidFill>
                          <a:latin typeface="Book Antiqua" pitchFamily="18" charset="0"/>
                        </a:rPr>
                        <a:t> in evidenza </a:t>
                      </a:r>
                      <a:r>
                        <a:rPr lang="it-IT" sz="2400" b="1" baseline="0" dirty="0">
                          <a:solidFill>
                            <a:schemeClr val="tx1"/>
                          </a:solidFill>
                          <a:latin typeface="Book Antiqua" pitchFamily="18" charset="0"/>
                        </a:rPr>
                        <a:t>l’attività di produzione</a:t>
                      </a:r>
                      <a:r>
                        <a:rPr lang="it-IT" sz="2400" b="0" baseline="0" dirty="0">
                          <a:solidFill>
                            <a:schemeClr val="tx1"/>
                          </a:solidFill>
                          <a:latin typeface="Book Antiqua" pitchFamily="18" charset="0"/>
                        </a:rPr>
                        <a:t> di tutte le aziende e, quindi, la vocazione </a:t>
                      </a:r>
                      <a:r>
                        <a:rPr lang="it-IT" sz="2400" b="1" baseline="0" dirty="0">
                          <a:solidFill>
                            <a:schemeClr val="tx1"/>
                          </a:solidFill>
                          <a:latin typeface="Book Antiqua" pitchFamily="18" charset="0"/>
                        </a:rPr>
                        <a:t>alla creazione   del valore</a:t>
                      </a:r>
                      <a:r>
                        <a:rPr lang="it-IT" sz="2400" b="0" baseline="0" dirty="0">
                          <a:solidFill>
                            <a:schemeClr val="tx1"/>
                          </a:solidFill>
                          <a:latin typeface="Book Antiqua" pitchFamily="18" charset="0"/>
                        </a:rPr>
                        <a:t> </a:t>
                      </a:r>
                      <a:r>
                        <a:rPr lang="it-IT" sz="2400" b="1" baseline="0" dirty="0">
                          <a:solidFill>
                            <a:schemeClr val="tx1"/>
                          </a:solidFill>
                          <a:latin typeface="Book Antiqua" pitchFamily="18" charset="0"/>
                        </a:rPr>
                        <a:t>di tutte le aziende </a:t>
                      </a:r>
                      <a:r>
                        <a:rPr lang="it-IT" sz="2400" b="0" baseline="0" dirty="0">
                          <a:solidFill>
                            <a:schemeClr val="tx1"/>
                          </a:solidFill>
                          <a:latin typeface="Book Antiqua" pitchFamily="18" charset="0"/>
                        </a:rPr>
                        <a:t>senza alcuna distinzione;</a:t>
                      </a:r>
                      <a:endParaRPr lang="it-IT" sz="2400" b="0" dirty="0">
                        <a:solidFill>
                          <a:schemeClr val="tx1"/>
                        </a:solidFill>
                        <a:latin typeface="Book Antiqua" pitchFamily="18" charset="0"/>
                      </a:endParaRPr>
                    </a:p>
                  </a:txBody>
                  <a:tcPr marT="45723" marB="45723"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96269">
                <a:tc>
                  <a:txBody>
                    <a:bodyPr/>
                    <a:lstStyle/>
                    <a:p>
                      <a:endParaRPr lang="it-IT" sz="2000" b="0" dirty="0">
                        <a:solidFill>
                          <a:schemeClr val="tx1"/>
                        </a:solidFill>
                        <a:latin typeface="Book Antiqua" pitchFamily="18" charset="0"/>
                      </a:endParaRPr>
                    </a:p>
                  </a:txBody>
                  <a:tcPr marT="45723" marB="45723">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96269">
                <a:tc>
                  <a:txBody>
                    <a:bodyPr/>
                    <a:lstStyle/>
                    <a:p>
                      <a:endParaRPr lang="it-IT" sz="2000" b="0" dirty="0">
                        <a:solidFill>
                          <a:schemeClr val="tx1"/>
                        </a:solidFill>
                        <a:latin typeface="Book Antiqua" pitchFamily="18" charset="0"/>
                      </a:endParaRPr>
                    </a:p>
                  </a:txBody>
                  <a:tcPr marT="45723" marB="45723">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255346">
                <a:tc>
                  <a:txBody>
                    <a:bodyPr/>
                    <a:lstStyle/>
                    <a:p>
                      <a:pPr marL="179388" indent="-179388" algn="l" defTabSz="914400" rtl="0" eaLnBrk="1" latinLnBrk="0" hangingPunct="1">
                        <a:buFont typeface="Arial" pitchFamily="34" charset="0"/>
                        <a:buChar char="•"/>
                      </a:pPr>
                      <a:r>
                        <a:rPr lang="it-IT" sz="2400" b="0" kern="1200" dirty="0">
                          <a:solidFill>
                            <a:schemeClr val="tx1"/>
                          </a:solidFill>
                          <a:latin typeface="Book Antiqua" pitchFamily="18" charset="0"/>
                          <a:ea typeface="+mn-ea"/>
                          <a:cs typeface="+mn-cs"/>
                        </a:rPr>
                        <a:t>Si può graduare il giudizio di efficacia e di</a:t>
                      </a:r>
                      <a:r>
                        <a:rPr lang="it-IT" sz="2400" b="0" kern="1200" baseline="0" dirty="0">
                          <a:solidFill>
                            <a:schemeClr val="tx1"/>
                          </a:solidFill>
                          <a:latin typeface="Book Antiqua" pitchFamily="18" charset="0"/>
                          <a:ea typeface="+mn-ea"/>
                          <a:cs typeface="+mn-cs"/>
                        </a:rPr>
                        <a:t> efficienza delle aziende </a:t>
                      </a:r>
                      <a:r>
                        <a:rPr lang="it-IT" sz="2400" b="1" kern="1200" baseline="0" dirty="0">
                          <a:solidFill>
                            <a:schemeClr val="tx1"/>
                          </a:solidFill>
                          <a:latin typeface="Book Antiqua" pitchFamily="18" charset="0"/>
                          <a:ea typeface="+mn-ea"/>
                          <a:cs typeface="+mn-cs"/>
                        </a:rPr>
                        <a:t>con riguardo al mercato </a:t>
                      </a:r>
                      <a:r>
                        <a:rPr lang="it-IT" sz="2400" b="0" kern="1200" baseline="0" dirty="0">
                          <a:solidFill>
                            <a:schemeClr val="tx1"/>
                          </a:solidFill>
                          <a:latin typeface="Book Antiqua" pitchFamily="18" charset="0"/>
                          <a:ea typeface="+mn-ea"/>
                          <a:cs typeface="+mn-cs"/>
                        </a:rPr>
                        <a:t>in cui operano                   le stesse aziende.</a:t>
                      </a:r>
                      <a:endParaRPr lang="it-IT" sz="2400" b="0" kern="1200" dirty="0">
                        <a:solidFill>
                          <a:schemeClr val="tx1"/>
                        </a:solidFill>
                        <a:latin typeface="Book Antiqua" pitchFamily="18" charset="0"/>
                        <a:ea typeface="+mn-ea"/>
                        <a:cs typeface="+mn-cs"/>
                      </a:endParaRPr>
                    </a:p>
                    <a:p>
                      <a:pPr marL="179388" indent="0" algn="l" defTabSz="914400" rtl="0" eaLnBrk="1" latinLnBrk="0" hangingPunct="1">
                        <a:buFont typeface="Arial" pitchFamily="34" charset="0"/>
                        <a:buNone/>
                      </a:pPr>
                      <a:endParaRPr lang="it-IT" sz="2000" b="0" kern="1200" dirty="0">
                        <a:solidFill>
                          <a:schemeClr val="tx1"/>
                        </a:solidFill>
                        <a:latin typeface="Book Antiqua" pitchFamily="18" charset="0"/>
                        <a:ea typeface="+mn-ea"/>
                        <a:cs typeface="+mn-cs"/>
                      </a:endParaRPr>
                    </a:p>
                  </a:txBody>
                  <a:tcPr marT="45723" marB="45723"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
        <p:nvSpPr>
          <p:cNvPr id="147465" name="Segnaposto numero diapositiva 7">
            <a:extLst>
              <a:ext uri="{FF2B5EF4-FFF2-40B4-BE49-F238E27FC236}">
                <a16:creationId xmlns:a16="http://schemas.microsoft.com/office/drawing/2014/main" id="{9F0DFAC6-EAF7-8146-A1D3-DC9E5CEE691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74DCF3C-A5A2-3748-AC83-431019D2ECEA}" type="slidenum">
              <a:rPr lang="it-IT" altLang="en-US" sz="1200" smtClean="0">
                <a:solidFill>
                  <a:srgbClr val="898989"/>
                </a:solidFill>
              </a:rPr>
              <a:pPr>
                <a:spcBef>
                  <a:spcPct val="0"/>
                </a:spcBef>
                <a:buFontTx/>
                <a:buNone/>
              </a:pPr>
              <a:t>117</a:t>
            </a:fld>
            <a:endParaRPr lang="it-IT" altLang="en-US" sz="1200">
              <a:solidFill>
                <a:srgbClr val="898989"/>
              </a:solidFill>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0AE3D54-FD38-6A42-94FA-E0B55A6B962F}"/>
              </a:ext>
            </a:extLst>
          </p:cNvPr>
          <p:cNvSpPr txBox="1">
            <a:spLocks noChangeArrowheads="1"/>
          </p:cNvSpPr>
          <p:nvPr/>
        </p:nvSpPr>
        <p:spPr>
          <a:xfrm>
            <a:off x="539750" y="1628775"/>
            <a:ext cx="8064500" cy="3671888"/>
          </a:xfrm>
          <a:custGeom>
            <a:avLst/>
            <a:gdLst>
              <a:gd name="connsiteX0" fmla="*/ 0 w 8064500"/>
              <a:gd name="connsiteY0" fmla="*/ 0 h 3671888"/>
              <a:gd name="connsiteX1" fmla="*/ 430107 w 8064500"/>
              <a:gd name="connsiteY1" fmla="*/ 0 h 3671888"/>
              <a:gd name="connsiteX2" fmla="*/ 1263438 w 8064500"/>
              <a:gd name="connsiteY2" fmla="*/ 0 h 3671888"/>
              <a:gd name="connsiteX3" fmla="*/ 1935480 w 8064500"/>
              <a:gd name="connsiteY3" fmla="*/ 0 h 3671888"/>
              <a:gd name="connsiteX4" fmla="*/ 2688167 w 8064500"/>
              <a:gd name="connsiteY4" fmla="*/ 0 h 3671888"/>
              <a:gd name="connsiteX5" fmla="*/ 3279563 w 8064500"/>
              <a:gd name="connsiteY5" fmla="*/ 0 h 3671888"/>
              <a:gd name="connsiteX6" fmla="*/ 4032250 w 8064500"/>
              <a:gd name="connsiteY6" fmla="*/ 0 h 3671888"/>
              <a:gd name="connsiteX7" fmla="*/ 4623647 w 8064500"/>
              <a:gd name="connsiteY7" fmla="*/ 0 h 3671888"/>
              <a:gd name="connsiteX8" fmla="*/ 5134398 w 8064500"/>
              <a:gd name="connsiteY8" fmla="*/ 0 h 3671888"/>
              <a:gd name="connsiteX9" fmla="*/ 5887085 w 8064500"/>
              <a:gd name="connsiteY9" fmla="*/ 0 h 3671888"/>
              <a:gd name="connsiteX10" fmla="*/ 6397837 w 8064500"/>
              <a:gd name="connsiteY10" fmla="*/ 0 h 3671888"/>
              <a:gd name="connsiteX11" fmla="*/ 6827943 w 8064500"/>
              <a:gd name="connsiteY11" fmla="*/ 0 h 3671888"/>
              <a:gd name="connsiteX12" fmla="*/ 7338695 w 8064500"/>
              <a:gd name="connsiteY12" fmla="*/ 0 h 3671888"/>
              <a:gd name="connsiteX13" fmla="*/ 8064500 w 8064500"/>
              <a:gd name="connsiteY13" fmla="*/ 0 h 3671888"/>
              <a:gd name="connsiteX14" fmla="*/ 8064500 w 8064500"/>
              <a:gd name="connsiteY14" fmla="*/ 538544 h 3671888"/>
              <a:gd name="connsiteX15" fmla="*/ 8064500 w 8064500"/>
              <a:gd name="connsiteY15" fmla="*/ 1223963 h 3671888"/>
              <a:gd name="connsiteX16" fmla="*/ 8064500 w 8064500"/>
              <a:gd name="connsiteY16" fmla="*/ 1799225 h 3671888"/>
              <a:gd name="connsiteX17" fmla="*/ 8064500 w 8064500"/>
              <a:gd name="connsiteY17" fmla="*/ 2301050 h 3671888"/>
              <a:gd name="connsiteX18" fmla="*/ 8064500 w 8064500"/>
              <a:gd name="connsiteY18" fmla="*/ 2839593 h 3671888"/>
              <a:gd name="connsiteX19" fmla="*/ 8064500 w 8064500"/>
              <a:gd name="connsiteY19" fmla="*/ 3671888 h 3671888"/>
              <a:gd name="connsiteX20" fmla="*/ 7311813 w 8064500"/>
              <a:gd name="connsiteY20" fmla="*/ 3671888 h 3671888"/>
              <a:gd name="connsiteX21" fmla="*/ 6801062 w 8064500"/>
              <a:gd name="connsiteY21" fmla="*/ 3671888 h 3671888"/>
              <a:gd name="connsiteX22" fmla="*/ 6290310 w 8064500"/>
              <a:gd name="connsiteY22" fmla="*/ 3671888 h 3671888"/>
              <a:gd name="connsiteX23" fmla="*/ 5860203 w 8064500"/>
              <a:gd name="connsiteY23" fmla="*/ 3671888 h 3671888"/>
              <a:gd name="connsiteX24" fmla="*/ 5188162 w 8064500"/>
              <a:gd name="connsiteY24" fmla="*/ 3671888 h 3671888"/>
              <a:gd name="connsiteX25" fmla="*/ 4354830 w 8064500"/>
              <a:gd name="connsiteY25" fmla="*/ 3671888 h 3671888"/>
              <a:gd name="connsiteX26" fmla="*/ 3924723 w 8064500"/>
              <a:gd name="connsiteY26" fmla="*/ 3671888 h 3671888"/>
              <a:gd name="connsiteX27" fmla="*/ 3333327 w 8064500"/>
              <a:gd name="connsiteY27" fmla="*/ 3671888 h 3671888"/>
              <a:gd name="connsiteX28" fmla="*/ 2903220 w 8064500"/>
              <a:gd name="connsiteY28" fmla="*/ 3671888 h 3671888"/>
              <a:gd name="connsiteX29" fmla="*/ 2150533 w 8064500"/>
              <a:gd name="connsiteY29" fmla="*/ 3671888 h 3671888"/>
              <a:gd name="connsiteX30" fmla="*/ 1397847 w 8064500"/>
              <a:gd name="connsiteY30" fmla="*/ 3671888 h 3671888"/>
              <a:gd name="connsiteX31" fmla="*/ 887095 w 8064500"/>
              <a:gd name="connsiteY31" fmla="*/ 3671888 h 3671888"/>
              <a:gd name="connsiteX32" fmla="*/ 0 w 8064500"/>
              <a:gd name="connsiteY32" fmla="*/ 3671888 h 3671888"/>
              <a:gd name="connsiteX33" fmla="*/ 0 w 8064500"/>
              <a:gd name="connsiteY33" fmla="*/ 3170063 h 3671888"/>
              <a:gd name="connsiteX34" fmla="*/ 0 w 8064500"/>
              <a:gd name="connsiteY34" fmla="*/ 2668239 h 3671888"/>
              <a:gd name="connsiteX35" fmla="*/ 0 w 8064500"/>
              <a:gd name="connsiteY35" fmla="*/ 1982820 h 3671888"/>
              <a:gd name="connsiteX36" fmla="*/ 0 w 8064500"/>
              <a:gd name="connsiteY36" fmla="*/ 1370838 h 3671888"/>
              <a:gd name="connsiteX37" fmla="*/ 0 w 8064500"/>
              <a:gd name="connsiteY37" fmla="*/ 832295 h 3671888"/>
              <a:gd name="connsiteX38" fmla="*/ 0 w 8064500"/>
              <a:gd name="connsiteY38" fmla="*/ 0 h 3671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8064500" h="3671888" fill="none" extrusionOk="0">
                <a:moveTo>
                  <a:pt x="0" y="0"/>
                </a:moveTo>
                <a:cubicBezTo>
                  <a:pt x="203766" y="5748"/>
                  <a:pt x="318692" y="-8910"/>
                  <a:pt x="430107" y="0"/>
                </a:cubicBezTo>
                <a:cubicBezTo>
                  <a:pt x="541522" y="8910"/>
                  <a:pt x="1033491" y="-15919"/>
                  <a:pt x="1263438" y="0"/>
                </a:cubicBezTo>
                <a:cubicBezTo>
                  <a:pt x="1493385" y="15919"/>
                  <a:pt x="1680896" y="27655"/>
                  <a:pt x="1935480" y="0"/>
                </a:cubicBezTo>
                <a:cubicBezTo>
                  <a:pt x="2190064" y="-27655"/>
                  <a:pt x="2478842" y="-15404"/>
                  <a:pt x="2688167" y="0"/>
                </a:cubicBezTo>
                <a:cubicBezTo>
                  <a:pt x="2897492" y="15404"/>
                  <a:pt x="3073829" y="7535"/>
                  <a:pt x="3279563" y="0"/>
                </a:cubicBezTo>
                <a:cubicBezTo>
                  <a:pt x="3485297" y="-7535"/>
                  <a:pt x="3763619" y="11904"/>
                  <a:pt x="4032250" y="0"/>
                </a:cubicBezTo>
                <a:cubicBezTo>
                  <a:pt x="4300881" y="-11904"/>
                  <a:pt x="4384134" y="7236"/>
                  <a:pt x="4623647" y="0"/>
                </a:cubicBezTo>
                <a:cubicBezTo>
                  <a:pt x="4863160" y="-7236"/>
                  <a:pt x="4897959" y="-23879"/>
                  <a:pt x="5134398" y="0"/>
                </a:cubicBezTo>
                <a:cubicBezTo>
                  <a:pt x="5370837" y="23879"/>
                  <a:pt x="5703229" y="36050"/>
                  <a:pt x="5887085" y="0"/>
                </a:cubicBezTo>
                <a:cubicBezTo>
                  <a:pt x="6070941" y="-36050"/>
                  <a:pt x="6189208" y="-20478"/>
                  <a:pt x="6397837" y="0"/>
                </a:cubicBezTo>
                <a:cubicBezTo>
                  <a:pt x="6606466" y="20478"/>
                  <a:pt x="6630518" y="228"/>
                  <a:pt x="6827943" y="0"/>
                </a:cubicBezTo>
                <a:cubicBezTo>
                  <a:pt x="7025368" y="-228"/>
                  <a:pt x="7197382" y="3749"/>
                  <a:pt x="7338695" y="0"/>
                </a:cubicBezTo>
                <a:cubicBezTo>
                  <a:pt x="7480008" y="-3749"/>
                  <a:pt x="7871457" y="-3829"/>
                  <a:pt x="8064500" y="0"/>
                </a:cubicBezTo>
                <a:cubicBezTo>
                  <a:pt x="8051767" y="120464"/>
                  <a:pt x="8049171" y="310054"/>
                  <a:pt x="8064500" y="538544"/>
                </a:cubicBezTo>
                <a:cubicBezTo>
                  <a:pt x="8079829" y="767034"/>
                  <a:pt x="8097233" y="1058516"/>
                  <a:pt x="8064500" y="1223963"/>
                </a:cubicBezTo>
                <a:cubicBezTo>
                  <a:pt x="8031767" y="1389410"/>
                  <a:pt x="8055966" y="1612261"/>
                  <a:pt x="8064500" y="1799225"/>
                </a:cubicBezTo>
                <a:cubicBezTo>
                  <a:pt x="8073034" y="1986189"/>
                  <a:pt x="8080960" y="2085428"/>
                  <a:pt x="8064500" y="2301050"/>
                </a:cubicBezTo>
                <a:cubicBezTo>
                  <a:pt x="8048040" y="2516672"/>
                  <a:pt x="8090035" y="2686034"/>
                  <a:pt x="8064500" y="2839593"/>
                </a:cubicBezTo>
                <a:cubicBezTo>
                  <a:pt x="8038965" y="2993152"/>
                  <a:pt x="8042509" y="3402310"/>
                  <a:pt x="8064500" y="3671888"/>
                </a:cubicBezTo>
                <a:cubicBezTo>
                  <a:pt x="7837212" y="3659234"/>
                  <a:pt x="7475660" y="3676148"/>
                  <a:pt x="7311813" y="3671888"/>
                </a:cubicBezTo>
                <a:cubicBezTo>
                  <a:pt x="7147966" y="3667628"/>
                  <a:pt x="6904146" y="3691220"/>
                  <a:pt x="6801062" y="3671888"/>
                </a:cubicBezTo>
                <a:cubicBezTo>
                  <a:pt x="6697978" y="3652556"/>
                  <a:pt x="6415973" y="3693246"/>
                  <a:pt x="6290310" y="3671888"/>
                </a:cubicBezTo>
                <a:cubicBezTo>
                  <a:pt x="6164647" y="3650530"/>
                  <a:pt x="6041170" y="3683059"/>
                  <a:pt x="5860203" y="3671888"/>
                </a:cubicBezTo>
                <a:cubicBezTo>
                  <a:pt x="5679236" y="3660717"/>
                  <a:pt x="5325732" y="3660112"/>
                  <a:pt x="5188162" y="3671888"/>
                </a:cubicBezTo>
                <a:cubicBezTo>
                  <a:pt x="5050592" y="3683664"/>
                  <a:pt x="4554947" y="3635352"/>
                  <a:pt x="4354830" y="3671888"/>
                </a:cubicBezTo>
                <a:cubicBezTo>
                  <a:pt x="4154713" y="3708424"/>
                  <a:pt x="4114234" y="3660340"/>
                  <a:pt x="3924723" y="3671888"/>
                </a:cubicBezTo>
                <a:cubicBezTo>
                  <a:pt x="3735212" y="3683436"/>
                  <a:pt x="3562440" y="3653117"/>
                  <a:pt x="3333327" y="3671888"/>
                </a:cubicBezTo>
                <a:cubicBezTo>
                  <a:pt x="3104214" y="3690659"/>
                  <a:pt x="3082601" y="3690184"/>
                  <a:pt x="2903220" y="3671888"/>
                </a:cubicBezTo>
                <a:cubicBezTo>
                  <a:pt x="2723839" y="3653592"/>
                  <a:pt x="2370777" y="3649238"/>
                  <a:pt x="2150533" y="3671888"/>
                </a:cubicBezTo>
                <a:cubicBezTo>
                  <a:pt x="1930289" y="3694538"/>
                  <a:pt x="1685627" y="3639386"/>
                  <a:pt x="1397847" y="3671888"/>
                </a:cubicBezTo>
                <a:cubicBezTo>
                  <a:pt x="1110067" y="3704390"/>
                  <a:pt x="1104339" y="3653777"/>
                  <a:pt x="887095" y="3671888"/>
                </a:cubicBezTo>
                <a:cubicBezTo>
                  <a:pt x="669851" y="3689999"/>
                  <a:pt x="365706" y="3675203"/>
                  <a:pt x="0" y="3671888"/>
                </a:cubicBezTo>
                <a:cubicBezTo>
                  <a:pt x="5144" y="3444582"/>
                  <a:pt x="3539" y="3322790"/>
                  <a:pt x="0" y="3170063"/>
                </a:cubicBezTo>
                <a:cubicBezTo>
                  <a:pt x="-3539" y="3017337"/>
                  <a:pt x="21450" y="2915644"/>
                  <a:pt x="0" y="2668239"/>
                </a:cubicBezTo>
                <a:cubicBezTo>
                  <a:pt x="-21450" y="2420834"/>
                  <a:pt x="-30753" y="2304713"/>
                  <a:pt x="0" y="1982820"/>
                </a:cubicBezTo>
                <a:cubicBezTo>
                  <a:pt x="30753" y="1660927"/>
                  <a:pt x="30228" y="1594554"/>
                  <a:pt x="0" y="1370838"/>
                </a:cubicBezTo>
                <a:cubicBezTo>
                  <a:pt x="-30228" y="1147122"/>
                  <a:pt x="15550" y="1048450"/>
                  <a:pt x="0" y="832295"/>
                </a:cubicBezTo>
                <a:cubicBezTo>
                  <a:pt x="-15550" y="616140"/>
                  <a:pt x="26776" y="382946"/>
                  <a:pt x="0" y="0"/>
                </a:cubicBezTo>
                <a:close/>
              </a:path>
              <a:path w="8064500" h="3671888" stroke="0" extrusionOk="0">
                <a:moveTo>
                  <a:pt x="0" y="0"/>
                </a:moveTo>
                <a:cubicBezTo>
                  <a:pt x="245610" y="17326"/>
                  <a:pt x="595479" y="-22982"/>
                  <a:pt x="752687" y="0"/>
                </a:cubicBezTo>
                <a:cubicBezTo>
                  <a:pt x="909895" y="22982"/>
                  <a:pt x="1209106" y="18650"/>
                  <a:pt x="1424728" y="0"/>
                </a:cubicBezTo>
                <a:cubicBezTo>
                  <a:pt x="1640350" y="-18650"/>
                  <a:pt x="2003750" y="18955"/>
                  <a:pt x="2177415" y="0"/>
                </a:cubicBezTo>
                <a:cubicBezTo>
                  <a:pt x="2351080" y="-18955"/>
                  <a:pt x="2589019" y="23288"/>
                  <a:pt x="2930102" y="0"/>
                </a:cubicBezTo>
                <a:cubicBezTo>
                  <a:pt x="3271185" y="-23288"/>
                  <a:pt x="3350720" y="-18247"/>
                  <a:pt x="3763433" y="0"/>
                </a:cubicBezTo>
                <a:cubicBezTo>
                  <a:pt x="4176146" y="18247"/>
                  <a:pt x="4054512" y="2161"/>
                  <a:pt x="4193540" y="0"/>
                </a:cubicBezTo>
                <a:cubicBezTo>
                  <a:pt x="4332568" y="-2161"/>
                  <a:pt x="4600974" y="12493"/>
                  <a:pt x="4784937" y="0"/>
                </a:cubicBezTo>
                <a:cubicBezTo>
                  <a:pt x="4968900" y="-12493"/>
                  <a:pt x="5181527" y="11328"/>
                  <a:pt x="5376333" y="0"/>
                </a:cubicBezTo>
                <a:cubicBezTo>
                  <a:pt x="5571139" y="-11328"/>
                  <a:pt x="5647828" y="-20948"/>
                  <a:pt x="5887085" y="0"/>
                </a:cubicBezTo>
                <a:cubicBezTo>
                  <a:pt x="6126342" y="20948"/>
                  <a:pt x="6243507" y="-14509"/>
                  <a:pt x="6559127" y="0"/>
                </a:cubicBezTo>
                <a:cubicBezTo>
                  <a:pt x="6874747" y="14509"/>
                  <a:pt x="7006591" y="-2549"/>
                  <a:pt x="7150523" y="0"/>
                </a:cubicBezTo>
                <a:cubicBezTo>
                  <a:pt x="7294455" y="2549"/>
                  <a:pt x="7769283" y="19174"/>
                  <a:pt x="8064500" y="0"/>
                </a:cubicBezTo>
                <a:cubicBezTo>
                  <a:pt x="8045896" y="248793"/>
                  <a:pt x="8049782" y="384267"/>
                  <a:pt x="8064500" y="501825"/>
                </a:cubicBezTo>
                <a:cubicBezTo>
                  <a:pt x="8079218" y="619384"/>
                  <a:pt x="8060323" y="770947"/>
                  <a:pt x="8064500" y="1003649"/>
                </a:cubicBezTo>
                <a:cubicBezTo>
                  <a:pt x="8068677" y="1236351"/>
                  <a:pt x="8068703" y="1295999"/>
                  <a:pt x="8064500" y="1542193"/>
                </a:cubicBezTo>
                <a:cubicBezTo>
                  <a:pt x="8060297" y="1788387"/>
                  <a:pt x="8082299" y="1929675"/>
                  <a:pt x="8064500" y="2044018"/>
                </a:cubicBezTo>
                <a:cubicBezTo>
                  <a:pt x="8046701" y="2158362"/>
                  <a:pt x="8086836" y="2333099"/>
                  <a:pt x="8064500" y="2582561"/>
                </a:cubicBezTo>
                <a:cubicBezTo>
                  <a:pt x="8042164" y="2832023"/>
                  <a:pt x="8084345" y="2960450"/>
                  <a:pt x="8064500" y="3084386"/>
                </a:cubicBezTo>
                <a:cubicBezTo>
                  <a:pt x="8044655" y="3208322"/>
                  <a:pt x="8073739" y="3473668"/>
                  <a:pt x="8064500" y="3671888"/>
                </a:cubicBezTo>
                <a:cubicBezTo>
                  <a:pt x="7683862" y="3677175"/>
                  <a:pt x="7638300" y="3699174"/>
                  <a:pt x="7231168" y="3671888"/>
                </a:cubicBezTo>
                <a:cubicBezTo>
                  <a:pt x="6824036" y="3644602"/>
                  <a:pt x="6643412" y="3656169"/>
                  <a:pt x="6397837" y="3671888"/>
                </a:cubicBezTo>
                <a:cubicBezTo>
                  <a:pt x="6152262" y="3687607"/>
                  <a:pt x="6077869" y="3666390"/>
                  <a:pt x="5806440" y="3671888"/>
                </a:cubicBezTo>
                <a:cubicBezTo>
                  <a:pt x="5535011" y="3677386"/>
                  <a:pt x="5407303" y="3684127"/>
                  <a:pt x="5295688" y="3671888"/>
                </a:cubicBezTo>
                <a:cubicBezTo>
                  <a:pt x="5184073" y="3659649"/>
                  <a:pt x="4796353" y="3663723"/>
                  <a:pt x="4462357" y="3671888"/>
                </a:cubicBezTo>
                <a:cubicBezTo>
                  <a:pt x="4128361" y="3680053"/>
                  <a:pt x="4049633" y="3701127"/>
                  <a:pt x="3709670" y="3671888"/>
                </a:cubicBezTo>
                <a:cubicBezTo>
                  <a:pt x="3369707" y="3642649"/>
                  <a:pt x="3224140" y="3679660"/>
                  <a:pt x="3037628" y="3671888"/>
                </a:cubicBezTo>
                <a:cubicBezTo>
                  <a:pt x="2851116" y="3664116"/>
                  <a:pt x="2530822" y="3693487"/>
                  <a:pt x="2365587" y="3671888"/>
                </a:cubicBezTo>
                <a:cubicBezTo>
                  <a:pt x="2200352" y="3650289"/>
                  <a:pt x="1785470" y="3661229"/>
                  <a:pt x="1532255" y="3671888"/>
                </a:cubicBezTo>
                <a:cubicBezTo>
                  <a:pt x="1279040" y="3682547"/>
                  <a:pt x="1147125" y="3691765"/>
                  <a:pt x="1021503" y="3671888"/>
                </a:cubicBezTo>
                <a:cubicBezTo>
                  <a:pt x="895881" y="3652011"/>
                  <a:pt x="400345" y="3644518"/>
                  <a:pt x="0" y="3671888"/>
                </a:cubicBezTo>
                <a:cubicBezTo>
                  <a:pt x="13110" y="3570907"/>
                  <a:pt x="17797" y="3380944"/>
                  <a:pt x="0" y="3170063"/>
                </a:cubicBezTo>
                <a:cubicBezTo>
                  <a:pt x="-17797" y="2959182"/>
                  <a:pt x="23282" y="2731703"/>
                  <a:pt x="0" y="2521363"/>
                </a:cubicBezTo>
                <a:cubicBezTo>
                  <a:pt x="-23282" y="2311023"/>
                  <a:pt x="-15622" y="2094574"/>
                  <a:pt x="0" y="1835944"/>
                </a:cubicBezTo>
                <a:cubicBezTo>
                  <a:pt x="15622" y="1577314"/>
                  <a:pt x="11715" y="1477742"/>
                  <a:pt x="0" y="1334119"/>
                </a:cubicBezTo>
                <a:cubicBezTo>
                  <a:pt x="-11715" y="1190496"/>
                  <a:pt x="-7552" y="929687"/>
                  <a:pt x="0" y="722138"/>
                </a:cubicBezTo>
                <a:cubicBezTo>
                  <a:pt x="7552" y="514589"/>
                  <a:pt x="-20700" y="354773"/>
                  <a:pt x="0" y="0"/>
                </a:cubicBezTo>
                <a:close/>
              </a:path>
            </a:pathLst>
          </a:custGeom>
          <a:ln w="76200" cmpd="tri">
            <a:solidFill>
              <a:srgbClr val="0070C0"/>
            </a:solidFill>
            <a:extLst>
              <a:ext uri="{C807C97D-BFC1-408E-A445-0C87EB9F89A2}">
                <ask:lineSketchStyleProps xmlns:ask="http://schemas.microsoft.com/office/drawing/2018/sketchyshapes" sd="2139669171">
                  <a:prstGeom prst="rect">
                    <a:avLst/>
                  </a:prstGeom>
                  <ask:type>
                    <ask:lineSketchFreehand/>
                  </ask:type>
                </ask:lineSketchStyleProps>
              </a:ext>
            </a:extLst>
          </a:ln>
        </p:spPr>
        <p:txBody>
          <a:bodyPr anchor="ctr">
            <a:normAutofit/>
          </a:bodyPr>
          <a:lstStyle/>
          <a:p>
            <a:pPr algn="ctr" eaLnBrk="1" hangingPunct="1">
              <a:defRPr/>
            </a:pPr>
            <a:r>
              <a:rPr lang="it-IT" sz="5400" b="1" i="1">
                <a:effectLst>
                  <a:outerShdw blurRad="38100" dist="38100" dir="2700000" algn="tl">
                    <a:srgbClr val="C0C0C0"/>
                  </a:outerShdw>
                </a:effectLst>
                <a:latin typeface="Book Antiqua" pitchFamily="18" charset="0"/>
              </a:rPr>
              <a:t>CARATTERI ISTITUZIONALI        DELLE AZIENDE</a:t>
            </a:r>
            <a:endParaRPr lang="it-IT" sz="5400" b="1" i="1" dirty="0">
              <a:effectLst>
                <a:outerShdw blurRad="38100" dist="38100" dir="2700000" algn="tl">
                  <a:srgbClr val="C0C0C0"/>
                </a:outerShdw>
              </a:effectLst>
              <a:latin typeface="Book Antiqua" pitchFamily="18" charset="0"/>
            </a:endParaRPr>
          </a:p>
        </p:txBody>
      </p:sp>
      <p:sp>
        <p:nvSpPr>
          <p:cNvPr id="148483" name="Rectangle 5">
            <a:extLst>
              <a:ext uri="{FF2B5EF4-FFF2-40B4-BE49-F238E27FC236}">
                <a16:creationId xmlns:a16="http://schemas.microsoft.com/office/drawing/2014/main" id="{BAB9099D-B805-F84F-9077-A6F71F547437}"/>
              </a:ext>
            </a:extLst>
          </p:cNvPr>
          <p:cNvSpPr>
            <a:spLocks noChangeArrowheads="1"/>
          </p:cNvSpPr>
          <p:nvPr/>
        </p:nvSpPr>
        <p:spPr bwMode="auto">
          <a:xfrm>
            <a:off x="285750" y="642938"/>
            <a:ext cx="8496300" cy="288925"/>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48484" name="Rectangle 5">
            <a:extLst>
              <a:ext uri="{FF2B5EF4-FFF2-40B4-BE49-F238E27FC236}">
                <a16:creationId xmlns:a16="http://schemas.microsoft.com/office/drawing/2014/main" id="{E2768CC8-12B9-774E-897F-F112E892DD41}"/>
              </a:ext>
            </a:extLst>
          </p:cNvPr>
          <p:cNvSpPr>
            <a:spLocks noChangeArrowheads="1"/>
          </p:cNvSpPr>
          <p:nvPr/>
        </p:nvSpPr>
        <p:spPr bwMode="auto">
          <a:xfrm>
            <a:off x="357188" y="6000750"/>
            <a:ext cx="8496300" cy="288925"/>
          </a:xfrm>
          <a:prstGeom prst="rect">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48485" name="Segnaposto numero diapositiva 34">
            <a:extLst>
              <a:ext uri="{FF2B5EF4-FFF2-40B4-BE49-F238E27FC236}">
                <a16:creationId xmlns:a16="http://schemas.microsoft.com/office/drawing/2014/main" id="{8EDED67F-6E68-D547-BCE4-520C83F7832F}"/>
              </a:ext>
            </a:extLst>
          </p:cNvPr>
          <p:cNvSpPr txBox="1">
            <a:spLocks/>
          </p:cNvSpPr>
          <p:nvPr/>
        </p:nvSpPr>
        <p:spPr bwMode="auto">
          <a:xfrm>
            <a:off x="6705600" y="65087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5E2C9C06-0AD6-A848-AA8E-8625843A2ED2}" type="slidenum">
              <a:rPr lang="it-IT" altLang="en-US" sz="1800">
                <a:solidFill>
                  <a:srgbClr val="898989"/>
                </a:solidFill>
                <a:latin typeface="Book Antiqua" panose="02040602050305030304" pitchFamily="18" charset="0"/>
              </a:rPr>
              <a:pPr algn="r" eaLnBrk="1" hangingPunct="1">
                <a:spcBef>
                  <a:spcPct val="0"/>
                </a:spcBef>
                <a:buFontTx/>
                <a:buNone/>
              </a:pPr>
              <a:t>118</a:t>
            </a:fld>
            <a:endParaRPr lang="it-IT" altLang="en-US" sz="1800">
              <a:solidFill>
                <a:srgbClr val="898989"/>
              </a:solidFill>
              <a:latin typeface="Book Antiqua" panose="02040602050305030304" pitchFamily="18" charset="0"/>
            </a:endParaRP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3">
            <a:extLst>
              <a:ext uri="{FF2B5EF4-FFF2-40B4-BE49-F238E27FC236}">
                <a16:creationId xmlns:a16="http://schemas.microsoft.com/office/drawing/2014/main" id="{47C78F21-F4EE-604B-BF3D-0817C1E33EE6}"/>
              </a:ext>
            </a:extLst>
          </p:cNvPr>
          <p:cNvSpPr>
            <a:spLocks noGrp="1"/>
          </p:cNvSpPr>
          <p:nvPr>
            <p:ph type="body" idx="4294967295"/>
          </p:nvPr>
        </p:nvSpPr>
        <p:spPr>
          <a:xfrm>
            <a:off x="-396875" y="3068638"/>
            <a:ext cx="2016125" cy="865187"/>
          </a:xfrm>
        </p:spPr>
        <p:txBody>
          <a:bodyPr/>
          <a:lstStyle/>
          <a:p>
            <a:pPr eaLnBrk="1" hangingPunct="1">
              <a:lnSpc>
                <a:spcPct val="80000"/>
              </a:lnSpc>
              <a:buFont typeface="Arial" panose="020B0604020202020204" pitchFamily="34" charset="0"/>
              <a:buNone/>
            </a:pPr>
            <a:r>
              <a:rPr lang="it-IT" altLang="en-US" sz="1800">
                <a:latin typeface="Book Antiqua" panose="02040602050305030304" pitchFamily="18" charset="0"/>
              </a:rPr>
              <a:t>         </a:t>
            </a:r>
            <a:r>
              <a:rPr lang="it-IT" altLang="en-US" sz="1800" b="1">
                <a:latin typeface="Book Antiqua" panose="02040602050305030304" pitchFamily="18" charset="0"/>
              </a:rPr>
              <a:t>Caratteri       Istituzionali delle aziende</a:t>
            </a:r>
          </a:p>
        </p:txBody>
      </p:sp>
      <p:sp>
        <p:nvSpPr>
          <p:cNvPr id="149507" name="AutoShape 3">
            <a:extLst>
              <a:ext uri="{FF2B5EF4-FFF2-40B4-BE49-F238E27FC236}">
                <a16:creationId xmlns:a16="http://schemas.microsoft.com/office/drawing/2014/main" id="{0A83F827-3879-3448-884D-E459148A964E}"/>
              </a:ext>
            </a:extLst>
          </p:cNvPr>
          <p:cNvSpPr>
            <a:spLocks/>
          </p:cNvSpPr>
          <p:nvPr/>
        </p:nvSpPr>
        <p:spPr bwMode="auto">
          <a:xfrm>
            <a:off x="1403350" y="0"/>
            <a:ext cx="431800" cy="6858000"/>
          </a:xfrm>
          <a:prstGeom prst="leftBrace">
            <a:avLst>
              <a:gd name="adj1" fmla="val 133309"/>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49508" name="Text Box 7">
            <a:extLst>
              <a:ext uri="{FF2B5EF4-FFF2-40B4-BE49-F238E27FC236}">
                <a16:creationId xmlns:a16="http://schemas.microsoft.com/office/drawing/2014/main" id="{16C9CC0C-DCD2-AF40-AA1F-0C70DE98CA47}"/>
              </a:ext>
            </a:extLst>
          </p:cNvPr>
          <p:cNvSpPr txBox="1">
            <a:spLocks noChangeArrowheads="1"/>
          </p:cNvSpPr>
          <p:nvPr/>
        </p:nvSpPr>
        <p:spPr bwMode="auto">
          <a:xfrm>
            <a:off x="3348038" y="0"/>
            <a:ext cx="6011862"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70000"/>
              </a:lnSpc>
              <a:spcBef>
                <a:spcPct val="50000"/>
              </a:spcBef>
              <a:buFontTx/>
              <a:buChar char="•"/>
            </a:pPr>
            <a:r>
              <a:rPr lang="it-IT" altLang="en-US" sz="1600">
                <a:latin typeface="Book Antiqua" panose="02040602050305030304" pitchFamily="18" charset="0"/>
              </a:rPr>
              <a:t> </a:t>
            </a:r>
            <a:r>
              <a:rPr lang="it-IT" altLang="en-US" sz="1800">
                <a:latin typeface="Book Antiqua" panose="02040602050305030304" pitchFamily="18" charset="0"/>
              </a:rPr>
              <a:t>Condivisione di obiettivi da parte del Top </a:t>
            </a:r>
          </a:p>
          <a:p>
            <a:pPr eaLnBrk="1" hangingPunct="1">
              <a:lnSpc>
                <a:spcPct val="40000"/>
              </a:lnSpc>
              <a:spcBef>
                <a:spcPct val="50000"/>
              </a:spcBef>
              <a:buFontTx/>
              <a:buNone/>
            </a:pPr>
            <a:r>
              <a:rPr lang="it-IT" altLang="en-US" sz="1800">
                <a:latin typeface="Book Antiqua" panose="02040602050305030304" pitchFamily="18" charset="0"/>
              </a:rPr>
              <a:t>    Management</a:t>
            </a:r>
            <a:r>
              <a:rPr lang="it-IT" altLang="en-US" sz="1800"/>
              <a:t> </a:t>
            </a:r>
            <a:r>
              <a:rPr lang="it-IT" altLang="en-US" sz="1800">
                <a:latin typeface="Book Antiqua" panose="02040602050305030304" pitchFamily="18" charset="0"/>
              </a:rPr>
              <a:t>ed interlocutori sociali (Es. Forza lavoro)</a:t>
            </a:r>
          </a:p>
          <a:p>
            <a:pPr eaLnBrk="1" hangingPunct="1">
              <a:lnSpc>
                <a:spcPct val="10000"/>
              </a:lnSpc>
              <a:spcBef>
                <a:spcPct val="50000"/>
              </a:spcBef>
              <a:buFontTx/>
              <a:buNone/>
            </a:pPr>
            <a:endParaRPr lang="it-IT" altLang="en-US" sz="1000">
              <a:latin typeface="Book Antiqua" panose="02040602050305030304" pitchFamily="18" charset="0"/>
            </a:endParaRPr>
          </a:p>
          <a:p>
            <a:pPr eaLnBrk="1" hangingPunct="1">
              <a:spcBef>
                <a:spcPct val="50000"/>
              </a:spcBef>
              <a:buFontTx/>
              <a:buNone/>
            </a:pPr>
            <a:endParaRPr lang="it-IT" altLang="en-US" sz="800">
              <a:latin typeface="Book Antiqua" panose="02040602050305030304" pitchFamily="18" charset="0"/>
            </a:endParaRPr>
          </a:p>
          <a:p>
            <a:pPr eaLnBrk="1" hangingPunct="1">
              <a:spcBef>
                <a:spcPct val="50000"/>
              </a:spcBef>
            </a:pPr>
            <a:r>
              <a:rPr lang="it-IT" altLang="en-US" sz="1800">
                <a:latin typeface="Book Antiqua" panose="02040602050305030304" pitchFamily="18" charset="0"/>
              </a:rPr>
              <a:t> Riporta</a:t>
            </a:r>
          </a:p>
          <a:p>
            <a:pPr eaLnBrk="1" hangingPunct="1">
              <a:spcBef>
                <a:spcPct val="50000"/>
              </a:spcBef>
            </a:pPr>
            <a:endParaRPr lang="it-IT" altLang="en-US" sz="1000">
              <a:latin typeface="Book Antiqua" panose="02040602050305030304" pitchFamily="18" charset="0"/>
            </a:endParaRPr>
          </a:p>
          <a:p>
            <a:pPr eaLnBrk="1" hangingPunct="1">
              <a:lnSpc>
                <a:spcPct val="70000"/>
              </a:lnSpc>
              <a:spcBef>
                <a:spcPct val="50000"/>
              </a:spcBef>
              <a:buFontTx/>
              <a:buNone/>
            </a:pPr>
            <a:r>
              <a:rPr lang="it-IT" altLang="en-US" sz="1800">
                <a:latin typeface="Book Antiqua" panose="02040602050305030304" pitchFamily="18" charset="0"/>
              </a:rPr>
              <a:t>  </a:t>
            </a:r>
          </a:p>
        </p:txBody>
      </p:sp>
      <p:sp>
        <p:nvSpPr>
          <p:cNvPr id="149509" name="AutoShape 3">
            <a:extLst>
              <a:ext uri="{FF2B5EF4-FFF2-40B4-BE49-F238E27FC236}">
                <a16:creationId xmlns:a16="http://schemas.microsoft.com/office/drawing/2014/main" id="{41458FB7-CC59-3E45-94D5-F12A5B547B45}"/>
              </a:ext>
            </a:extLst>
          </p:cNvPr>
          <p:cNvSpPr>
            <a:spLocks/>
          </p:cNvSpPr>
          <p:nvPr/>
        </p:nvSpPr>
        <p:spPr bwMode="auto">
          <a:xfrm>
            <a:off x="3419475" y="2420938"/>
            <a:ext cx="144463" cy="2016125"/>
          </a:xfrm>
          <a:prstGeom prst="leftBrace">
            <a:avLst>
              <a:gd name="adj1" fmla="val 146732"/>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49510" name="Text Box 12">
            <a:extLst>
              <a:ext uri="{FF2B5EF4-FFF2-40B4-BE49-F238E27FC236}">
                <a16:creationId xmlns:a16="http://schemas.microsoft.com/office/drawing/2014/main" id="{684C4EC9-0D24-664A-A12B-1961BF4B62DF}"/>
              </a:ext>
            </a:extLst>
          </p:cNvPr>
          <p:cNvSpPr txBox="1">
            <a:spLocks noChangeArrowheads="1"/>
          </p:cNvSpPr>
          <p:nvPr/>
        </p:nvSpPr>
        <p:spPr bwMode="auto">
          <a:xfrm>
            <a:off x="3419475" y="2708275"/>
            <a:ext cx="6121400" cy="152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60000"/>
              </a:lnSpc>
              <a:spcBef>
                <a:spcPct val="50000"/>
              </a:spcBef>
              <a:buFontTx/>
              <a:buChar char="•"/>
            </a:pPr>
            <a:r>
              <a:rPr lang="it-IT" altLang="en-US" sz="1800">
                <a:latin typeface="Book Antiqua" panose="02040602050305030304" pitchFamily="18" charset="0"/>
              </a:rPr>
              <a:t> Perché se superano la fase di start-up, spesso lunga</a:t>
            </a:r>
          </a:p>
          <a:p>
            <a:pPr eaLnBrk="1" hangingPunct="1">
              <a:lnSpc>
                <a:spcPct val="60000"/>
              </a:lnSpc>
              <a:spcBef>
                <a:spcPct val="50000"/>
              </a:spcBef>
              <a:buFontTx/>
              <a:buNone/>
            </a:pPr>
            <a:r>
              <a:rPr lang="it-IT" altLang="en-US" sz="1800">
                <a:latin typeface="Book Antiqua" panose="02040602050305030304" pitchFamily="18" charset="0"/>
              </a:rPr>
              <a:t>    fino a due anni, le aziende sono costituite per durare</a:t>
            </a:r>
          </a:p>
          <a:p>
            <a:pPr eaLnBrk="1" hangingPunct="1">
              <a:lnSpc>
                <a:spcPct val="0"/>
              </a:lnSpc>
              <a:spcBef>
                <a:spcPct val="50000"/>
              </a:spcBef>
              <a:buFontTx/>
              <a:buNone/>
            </a:pPr>
            <a:r>
              <a:rPr lang="it-IT" altLang="en-US" sz="1800">
                <a:latin typeface="Book Antiqua" panose="02040602050305030304" pitchFamily="18" charset="0"/>
              </a:rPr>
              <a:t>    </a:t>
            </a:r>
          </a:p>
          <a:p>
            <a:pPr eaLnBrk="1" hangingPunct="1">
              <a:lnSpc>
                <a:spcPct val="60000"/>
              </a:lnSpc>
              <a:spcBef>
                <a:spcPct val="50000"/>
              </a:spcBef>
              <a:buFontTx/>
              <a:buChar char="•"/>
            </a:pPr>
            <a:r>
              <a:rPr lang="it-IT" altLang="en-US" sz="1800">
                <a:latin typeface="Book Antiqua" panose="02040602050305030304" pitchFamily="18" charset="0"/>
              </a:rPr>
              <a:t> Simbiosi tra imprenditore e azienda</a:t>
            </a:r>
          </a:p>
          <a:p>
            <a:pPr eaLnBrk="1" hangingPunct="1">
              <a:lnSpc>
                <a:spcPct val="60000"/>
              </a:lnSpc>
              <a:spcBef>
                <a:spcPct val="50000"/>
              </a:spcBef>
              <a:buFontTx/>
              <a:buNone/>
            </a:pPr>
            <a:endParaRPr lang="it-IT" altLang="en-US" sz="1800">
              <a:latin typeface="Book Antiqua" panose="02040602050305030304" pitchFamily="18" charset="0"/>
            </a:endParaRPr>
          </a:p>
          <a:p>
            <a:pPr eaLnBrk="1" hangingPunct="1">
              <a:lnSpc>
                <a:spcPct val="30000"/>
              </a:lnSpc>
              <a:spcBef>
                <a:spcPct val="50000"/>
              </a:spcBef>
              <a:buFontTx/>
              <a:buChar char="•"/>
            </a:pPr>
            <a:r>
              <a:rPr lang="it-IT" altLang="en-US" sz="1800">
                <a:latin typeface="Book Antiqua" panose="02040602050305030304" pitchFamily="18" charset="0"/>
              </a:rPr>
              <a:t> Public companies</a:t>
            </a:r>
          </a:p>
        </p:txBody>
      </p:sp>
      <p:sp>
        <p:nvSpPr>
          <p:cNvPr id="149511" name="AutoShape 3">
            <a:extLst>
              <a:ext uri="{FF2B5EF4-FFF2-40B4-BE49-F238E27FC236}">
                <a16:creationId xmlns:a16="http://schemas.microsoft.com/office/drawing/2014/main" id="{F4EC078D-3265-D04D-8EF2-A3E33F5A61F3}"/>
              </a:ext>
            </a:extLst>
          </p:cNvPr>
          <p:cNvSpPr>
            <a:spLocks/>
          </p:cNvSpPr>
          <p:nvPr/>
        </p:nvSpPr>
        <p:spPr bwMode="auto">
          <a:xfrm>
            <a:off x="3492500" y="5157788"/>
            <a:ext cx="142875" cy="1700212"/>
          </a:xfrm>
          <a:prstGeom prst="leftBrace">
            <a:avLst>
              <a:gd name="adj1" fmla="val 125115"/>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49512" name="Text Box 14">
            <a:extLst>
              <a:ext uri="{FF2B5EF4-FFF2-40B4-BE49-F238E27FC236}">
                <a16:creationId xmlns:a16="http://schemas.microsoft.com/office/drawing/2014/main" id="{5B08BB59-801F-D44E-8D3D-D80F522CC3AA}"/>
              </a:ext>
            </a:extLst>
          </p:cNvPr>
          <p:cNvSpPr txBox="1">
            <a:spLocks noChangeArrowheads="1"/>
          </p:cNvSpPr>
          <p:nvPr/>
        </p:nvSpPr>
        <p:spPr bwMode="auto">
          <a:xfrm>
            <a:off x="3600450" y="5253038"/>
            <a:ext cx="5543550"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70000"/>
              </a:lnSpc>
              <a:spcBef>
                <a:spcPct val="50000"/>
              </a:spcBef>
              <a:buFontTx/>
              <a:buChar char="•"/>
            </a:pPr>
            <a:r>
              <a:rPr lang="it-IT" altLang="en-US" sz="1600">
                <a:latin typeface="Book Antiqua" panose="02040602050305030304" pitchFamily="18" charset="0"/>
              </a:rPr>
              <a:t> </a:t>
            </a:r>
            <a:r>
              <a:rPr lang="it-IT" altLang="en-US" sz="1800">
                <a:latin typeface="Book Antiqua" panose="02040602050305030304" pitchFamily="18" charset="0"/>
              </a:rPr>
              <a:t>Raggiungere la stessa finalità con differenti   </a:t>
            </a:r>
          </a:p>
          <a:p>
            <a:pPr eaLnBrk="1" hangingPunct="1">
              <a:lnSpc>
                <a:spcPct val="70000"/>
              </a:lnSpc>
              <a:spcBef>
                <a:spcPct val="50000"/>
              </a:spcBef>
              <a:buFontTx/>
              <a:buNone/>
            </a:pPr>
            <a:r>
              <a:rPr lang="it-IT" altLang="en-US" sz="1800">
                <a:latin typeface="Book Antiqua" panose="02040602050305030304" pitchFamily="18" charset="0"/>
              </a:rPr>
              <a:t>   combinazioni produttive</a:t>
            </a:r>
          </a:p>
          <a:p>
            <a:pPr eaLnBrk="1" hangingPunct="1">
              <a:lnSpc>
                <a:spcPct val="70000"/>
              </a:lnSpc>
              <a:spcBef>
                <a:spcPct val="50000"/>
              </a:spcBef>
              <a:buFontTx/>
              <a:buChar char="•"/>
            </a:pPr>
            <a:endParaRPr lang="it-IT" altLang="en-US" sz="1800">
              <a:latin typeface="Book Antiqua" panose="02040602050305030304" pitchFamily="18" charset="0"/>
            </a:endParaRPr>
          </a:p>
          <a:p>
            <a:pPr eaLnBrk="1" hangingPunct="1">
              <a:lnSpc>
                <a:spcPct val="0"/>
              </a:lnSpc>
              <a:spcBef>
                <a:spcPct val="50000"/>
              </a:spcBef>
              <a:buFontTx/>
              <a:buChar char="•"/>
            </a:pPr>
            <a:r>
              <a:rPr lang="it-IT" altLang="en-US" sz="1800">
                <a:latin typeface="Book Antiqua" panose="02040602050305030304" pitchFamily="18" charset="0"/>
              </a:rPr>
              <a:t> Es. 70% Impianti, 30% lavoro</a:t>
            </a:r>
          </a:p>
          <a:p>
            <a:pPr eaLnBrk="1" hangingPunct="1">
              <a:lnSpc>
                <a:spcPct val="70000"/>
              </a:lnSpc>
              <a:spcBef>
                <a:spcPct val="50000"/>
              </a:spcBef>
              <a:buFontTx/>
              <a:buNone/>
            </a:pPr>
            <a:r>
              <a:rPr lang="it-IT" altLang="en-US" sz="1800">
                <a:latin typeface="Book Antiqua" panose="02040602050305030304" pitchFamily="18" charset="0"/>
              </a:rPr>
              <a:t>          80% Impianti, 20% lavoro</a:t>
            </a:r>
          </a:p>
        </p:txBody>
      </p:sp>
      <p:sp>
        <p:nvSpPr>
          <p:cNvPr id="149513" name="Text Box 15">
            <a:extLst>
              <a:ext uri="{FF2B5EF4-FFF2-40B4-BE49-F238E27FC236}">
                <a16:creationId xmlns:a16="http://schemas.microsoft.com/office/drawing/2014/main" id="{18E311A4-7AAB-3F4F-81E6-A06D89D1DBD9}"/>
              </a:ext>
            </a:extLst>
          </p:cNvPr>
          <p:cNvSpPr txBox="1">
            <a:spLocks noChangeArrowheads="1"/>
          </p:cNvSpPr>
          <p:nvPr/>
        </p:nvSpPr>
        <p:spPr bwMode="auto">
          <a:xfrm>
            <a:off x="1619250" y="620713"/>
            <a:ext cx="1655763"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r>
              <a:rPr lang="it-IT" altLang="en-US" sz="1600">
                <a:latin typeface="Book Antiqua" panose="02040602050305030304" pitchFamily="18" charset="0"/>
              </a:rPr>
              <a:t> </a:t>
            </a:r>
            <a:r>
              <a:rPr lang="it-IT" altLang="en-US" sz="1800">
                <a:latin typeface="Book Antiqua" panose="02040602050305030304" pitchFamily="18" charset="0"/>
              </a:rPr>
              <a:t>Unità nella</a:t>
            </a:r>
          </a:p>
          <a:p>
            <a:pPr eaLnBrk="1" hangingPunct="1">
              <a:lnSpc>
                <a:spcPct val="30000"/>
              </a:lnSpc>
              <a:spcBef>
                <a:spcPct val="50000"/>
              </a:spcBef>
              <a:buFontTx/>
              <a:buNone/>
            </a:pPr>
            <a:r>
              <a:rPr lang="it-IT" altLang="en-US" sz="1800">
                <a:latin typeface="Book Antiqua" panose="02040602050305030304" pitchFamily="18" charset="0"/>
              </a:rPr>
              <a:t>    molteplicità</a:t>
            </a:r>
          </a:p>
        </p:txBody>
      </p:sp>
      <p:sp>
        <p:nvSpPr>
          <p:cNvPr id="149514" name="Text Box 16">
            <a:extLst>
              <a:ext uri="{FF2B5EF4-FFF2-40B4-BE49-F238E27FC236}">
                <a16:creationId xmlns:a16="http://schemas.microsoft.com/office/drawing/2014/main" id="{43107BA3-03BA-1343-90EB-2BCF437EA69B}"/>
              </a:ext>
            </a:extLst>
          </p:cNvPr>
          <p:cNvSpPr txBox="1">
            <a:spLocks noChangeArrowheads="1"/>
          </p:cNvSpPr>
          <p:nvPr/>
        </p:nvSpPr>
        <p:spPr bwMode="auto">
          <a:xfrm>
            <a:off x="1547813" y="1844675"/>
            <a:ext cx="16557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r>
              <a:rPr lang="it-IT" altLang="en-US" sz="1600">
                <a:latin typeface="Book Antiqua" panose="02040602050305030304" pitchFamily="18" charset="0"/>
              </a:rPr>
              <a:t> </a:t>
            </a:r>
            <a:r>
              <a:rPr lang="it-IT" altLang="en-US" sz="1800">
                <a:latin typeface="Book Antiqua" panose="02040602050305030304" pitchFamily="18" charset="0"/>
              </a:rPr>
              <a:t>Autonomia</a:t>
            </a:r>
          </a:p>
        </p:txBody>
      </p:sp>
      <p:sp>
        <p:nvSpPr>
          <p:cNvPr id="149515" name="Text Box 17">
            <a:extLst>
              <a:ext uri="{FF2B5EF4-FFF2-40B4-BE49-F238E27FC236}">
                <a16:creationId xmlns:a16="http://schemas.microsoft.com/office/drawing/2014/main" id="{3D9D234B-0FE1-B74F-9B27-062D7BFA2661}"/>
              </a:ext>
            </a:extLst>
          </p:cNvPr>
          <p:cNvSpPr txBox="1">
            <a:spLocks noChangeArrowheads="1"/>
          </p:cNvSpPr>
          <p:nvPr/>
        </p:nvSpPr>
        <p:spPr bwMode="auto">
          <a:xfrm>
            <a:off x="1547813" y="3068638"/>
            <a:ext cx="2016125"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50000"/>
              </a:lnSpc>
              <a:spcBef>
                <a:spcPct val="50000"/>
              </a:spcBef>
              <a:buFontTx/>
              <a:buChar char="•"/>
            </a:pPr>
            <a:r>
              <a:rPr lang="it-IT" altLang="en-US" sz="1600">
                <a:latin typeface="Book Antiqua" panose="02040602050305030304" pitchFamily="18" charset="0"/>
              </a:rPr>
              <a:t> </a:t>
            </a:r>
            <a:r>
              <a:rPr lang="it-IT" altLang="en-US" sz="1800">
                <a:latin typeface="Book Antiqua" panose="02040602050305030304" pitchFamily="18" charset="0"/>
              </a:rPr>
              <a:t>Durabilità</a:t>
            </a:r>
          </a:p>
          <a:p>
            <a:pPr eaLnBrk="1" hangingPunct="1">
              <a:lnSpc>
                <a:spcPct val="50000"/>
              </a:lnSpc>
              <a:spcBef>
                <a:spcPct val="50000"/>
              </a:spcBef>
              <a:buFontTx/>
              <a:buNone/>
            </a:pPr>
            <a:r>
              <a:rPr lang="it-IT" altLang="en-US" sz="1800">
                <a:latin typeface="Book Antiqua" panose="02040602050305030304" pitchFamily="18" charset="0"/>
              </a:rPr>
              <a:t>   o permanenza</a:t>
            </a:r>
          </a:p>
          <a:p>
            <a:pPr eaLnBrk="1" hangingPunct="1">
              <a:lnSpc>
                <a:spcPct val="50000"/>
              </a:lnSpc>
              <a:spcBef>
                <a:spcPct val="50000"/>
              </a:spcBef>
              <a:buFontTx/>
              <a:buNone/>
            </a:pPr>
            <a:r>
              <a:rPr lang="it-IT" altLang="en-US" sz="1800">
                <a:latin typeface="Book Antiqua" panose="02040602050305030304" pitchFamily="18" charset="0"/>
              </a:rPr>
              <a:t>   nella mutabilità</a:t>
            </a:r>
          </a:p>
        </p:txBody>
      </p:sp>
      <p:sp>
        <p:nvSpPr>
          <p:cNvPr id="149516" name="Text Box 18">
            <a:extLst>
              <a:ext uri="{FF2B5EF4-FFF2-40B4-BE49-F238E27FC236}">
                <a16:creationId xmlns:a16="http://schemas.microsoft.com/office/drawing/2014/main" id="{E4CB16CC-B2E9-BA4C-9747-EC63B1AC1421}"/>
              </a:ext>
            </a:extLst>
          </p:cNvPr>
          <p:cNvSpPr txBox="1">
            <a:spLocks noChangeArrowheads="1"/>
          </p:cNvSpPr>
          <p:nvPr/>
        </p:nvSpPr>
        <p:spPr bwMode="auto">
          <a:xfrm>
            <a:off x="1547813" y="4581525"/>
            <a:ext cx="15128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r>
              <a:rPr lang="it-IT" altLang="en-US" sz="1600">
                <a:latin typeface="Book Antiqua" panose="02040602050305030304" pitchFamily="18" charset="0"/>
              </a:rPr>
              <a:t> </a:t>
            </a:r>
            <a:r>
              <a:rPr lang="it-IT" altLang="en-US" sz="1800">
                <a:latin typeface="Book Antiqua" panose="02040602050305030304" pitchFamily="18" charset="0"/>
              </a:rPr>
              <a:t>Dinamicità</a:t>
            </a:r>
          </a:p>
        </p:txBody>
      </p:sp>
      <p:sp>
        <p:nvSpPr>
          <p:cNvPr id="149517" name="Text Box 19">
            <a:extLst>
              <a:ext uri="{FF2B5EF4-FFF2-40B4-BE49-F238E27FC236}">
                <a16:creationId xmlns:a16="http://schemas.microsoft.com/office/drawing/2014/main" id="{3848A4AA-E4D0-C147-BA03-DE3862475290}"/>
              </a:ext>
            </a:extLst>
          </p:cNvPr>
          <p:cNvSpPr txBox="1">
            <a:spLocks noChangeArrowheads="1"/>
          </p:cNvSpPr>
          <p:nvPr/>
        </p:nvSpPr>
        <p:spPr bwMode="auto">
          <a:xfrm>
            <a:off x="1547813" y="5805488"/>
            <a:ext cx="165576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r>
              <a:rPr lang="it-IT" altLang="en-US" sz="1600">
                <a:latin typeface="Book Antiqua" panose="02040602050305030304" pitchFamily="18" charset="0"/>
              </a:rPr>
              <a:t> </a:t>
            </a:r>
            <a:r>
              <a:rPr lang="it-IT" altLang="en-US" sz="1800">
                <a:latin typeface="Book Antiqua" panose="02040602050305030304" pitchFamily="18" charset="0"/>
              </a:rPr>
              <a:t>Equifinalità</a:t>
            </a:r>
          </a:p>
        </p:txBody>
      </p:sp>
      <p:sp>
        <p:nvSpPr>
          <p:cNvPr id="149518" name="Line 21">
            <a:extLst>
              <a:ext uri="{FF2B5EF4-FFF2-40B4-BE49-F238E27FC236}">
                <a16:creationId xmlns:a16="http://schemas.microsoft.com/office/drawing/2014/main" id="{37E6C7F1-8E4B-0A4D-A78D-A73950CDFBFB}"/>
              </a:ext>
            </a:extLst>
          </p:cNvPr>
          <p:cNvSpPr>
            <a:spLocks noChangeShapeType="1"/>
          </p:cNvSpPr>
          <p:nvPr/>
        </p:nvSpPr>
        <p:spPr bwMode="auto">
          <a:xfrm>
            <a:off x="3059113" y="4797425"/>
            <a:ext cx="431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149519" name="Text Box 22">
            <a:extLst>
              <a:ext uri="{FF2B5EF4-FFF2-40B4-BE49-F238E27FC236}">
                <a16:creationId xmlns:a16="http://schemas.microsoft.com/office/drawing/2014/main" id="{D2173493-FD5B-F140-BAC9-8402F0135575}"/>
              </a:ext>
            </a:extLst>
          </p:cNvPr>
          <p:cNvSpPr txBox="1">
            <a:spLocks noChangeArrowheads="1"/>
          </p:cNvSpPr>
          <p:nvPr/>
        </p:nvSpPr>
        <p:spPr bwMode="auto">
          <a:xfrm>
            <a:off x="3563938" y="1700213"/>
            <a:ext cx="5867400" cy="127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1600">
                <a:latin typeface="Book Antiqua" panose="02040602050305030304" pitchFamily="18" charset="0"/>
              </a:rPr>
              <a:t> </a:t>
            </a:r>
            <a:r>
              <a:rPr lang="it-IT" altLang="en-US" sz="1800">
                <a:latin typeface="Book Antiqua" panose="02040602050305030304" pitchFamily="18" charset="0"/>
              </a:rPr>
              <a:t>Capacità di realizzare obiettivi vincenti senza</a:t>
            </a:r>
          </a:p>
          <a:p>
            <a:pPr eaLnBrk="1" hangingPunct="1">
              <a:lnSpc>
                <a:spcPct val="30000"/>
              </a:lnSpc>
              <a:spcBef>
                <a:spcPct val="50000"/>
              </a:spcBef>
              <a:buFontTx/>
              <a:buNone/>
            </a:pPr>
            <a:r>
              <a:rPr lang="it-IT" altLang="en-US" sz="1800">
                <a:latin typeface="Book Antiqua" panose="02040602050305030304" pitchFamily="18" charset="0"/>
              </a:rPr>
              <a:t>  appoggiarsi ad altre economie</a:t>
            </a:r>
          </a:p>
          <a:p>
            <a:pPr eaLnBrk="1" hangingPunct="1">
              <a:lnSpc>
                <a:spcPct val="50000"/>
              </a:lnSpc>
              <a:spcBef>
                <a:spcPct val="50000"/>
              </a:spcBef>
              <a:buFontTx/>
              <a:buNone/>
            </a:pPr>
            <a:r>
              <a:rPr lang="it-IT" altLang="en-US" sz="1800">
                <a:latin typeface="Book Antiqua" panose="02040602050305030304" pitchFamily="18" charset="0"/>
              </a:rPr>
              <a:t>  </a:t>
            </a:r>
          </a:p>
          <a:p>
            <a:pPr eaLnBrk="1" hangingPunct="1">
              <a:spcBef>
                <a:spcPct val="50000"/>
              </a:spcBef>
              <a:buFontTx/>
              <a:buNone/>
            </a:pPr>
            <a:endParaRPr lang="it-IT" altLang="en-US" sz="1800">
              <a:latin typeface="Book Antiqua" panose="02040602050305030304" pitchFamily="18" charset="0"/>
            </a:endParaRPr>
          </a:p>
        </p:txBody>
      </p:sp>
      <p:sp>
        <p:nvSpPr>
          <p:cNvPr id="149520" name="Text Box 24">
            <a:extLst>
              <a:ext uri="{FF2B5EF4-FFF2-40B4-BE49-F238E27FC236}">
                <a16:creationId xmlns:a16="http://schemas.microsoft.com/office/drawing/2014/main" id="{14CE303C-62C8-1F40-9CB4-4D5296561E61}"/>
              </a:ext>
            </a:extLst>
          </p:cNvPr>
          <p:cNvSpPr txBox="1">
            <a:spLocks noChangeArrowheads="1"/>
          </p:cNvSpPr>
          <p:nvPr/>
        </p:nvSpPr>
        <p:spPr bwMode="auto">
          <a:xfrm>
            <a:off x="3492500" y="4508500"/>
            <a:ext cx="60483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1600">
                <a:latin typeface="Book Antiqua" panose="02040602050305030304" pitchFamily="18" charset="0"/>
              </a:rPr>
              <a:t> </a:t>
            </a:r>
            <a:r>
              <a:rPr lang="it-IT" altLang="en-US" sz="1800">
                <a:latin typeface="Book Antiqua" panose="02040602050305030304" pitchFamily="18" charset="0"/>
              </a:rPr>
              <a:t>Adeguamento dell’azienda all’ambiente vario e</a:t>
            </a:r>
          </a:p>
          <a:p>
            <a:pPr eaLnBrk="1" hangingPunct="1">
              <a:lnSpc>
                <a:spcPct val="30000"/>
              </a:lnSpc>
              <a:spcBef>
                <a:spcPct val="50000"/>
              </a:spcBef>
              <a:buFontTx/>
              <a:buNone/>
            </a:pPr>
            <a:r>
              <a:rPr lang="it-IT" altLang="en-US" sz="1800">
                <a:latin typeface="Book Antiqua" panose="02040602050305030304" pitchFamily="18" charset="0"/>
              </a:rPr>
              <a:t> variabile</a:t>
            </a:r>
          </a:p>
          <a:p>
            <a:pPr eaLnBrk="1" hangingPunct="1">
              <a:spcBef>
                <a:spcPct val="50000"/>
              </a:spcBef>
              <a:buFontTx/>
              <a:buNone/>
            </a:pPr>
            <a:endParaRPr lang="it-IT" altLang="en-US" sz="1600">
              <a:latin typeface="Book Antiqua" panose="02040602050305030304" pitchFamily="18" charset="0"/>
            </a:endParaRPr>
          </a:p>
        </p:txBody>
      </p:sp>
      <p:sp>
        <p:nvSpPr>
          <p:cNvPr id="149521" name="Line 21">
            <a:extLst>
              <a:ext uri="{FF2B5EF4-FFF2-40B4-BE49-F238E27FC236}">
                <a16:creationId xmlns:a16="http://schemas.microsoft.com/office/drawing/2014/main" id="{DF6AE9E5-26E9-6744-B91B-CA15A05908F2}"/>
              </a:ext>
            </a:extLst>
          </p:cNvPr>
          <p:cNvSpPr>
            <a:spLocks noChangeShapeType="1"/>
          </p:cNvSpPr>
          <p:nvPr/>
        </p:nvSpPr>
        <p:spPr bwMode="auto">
          <a:xfrm>
            <a:off x="3059113" y="1989138"/>
            <a:ext cx="431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149522" name="AutoShape 3">
            <a:extLst>
              <a:ext uri="{FF2B5EF4-FFF2-40B4-BE49-F238E27FC236}">
                <a16:creationId xmlns:a16="http://schemas.microsoft.com/office/drawing/2014/main" id="{A4F715F2-06ED-CC4C-AAE1-44B0FB6FADEA}"/>
              </a:ext>
            </a:extLst>
          </p:cNvPr>
          <p:cNvSpPr>
            <a:spLocks/>
          </p:cNvSpPr>
          <p:nvPr/>
        </p:nvSpPr>
        <p:spPr bwMode="auto">
          <a:xfrm>
            <a:off x="3348038" y="0"/>
            <a:ext cx="142875" cy="1700213"/>
          </a:xfrm>
          <a:prstGeom prst="leftBrace">
            <a:avLst>
              <a:gd name="adj1" fmla="val 125115"/>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49523" name="Segnaposto numero diapositiva 34">
            <a:extLst>
              <a:ext uri="{FF2B5EF4-FFF2-40B4-BE49-F238E27FC236}">
                <a16:creationId xmlns:a16="http://schemas.microsoft.com/office/drawing/2014/main" id="{DFCCB88C-0E3E-F644-A148-706CD99EE460}"/>
              </a:ext>
            </a:extLst>
          </p:cNvPr>
          <p:cNvSpPr txBox="1">
            <a:spLocks/>
          </p:cNvSpPr>
          <p:nvPr/>
        </p:nvSpPr>
        <p:spPr bwMode="auto">
          <a:xfrm>
            <a:off x="6705600" y="65087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D3A0D311-C42D-ED49-9E28-D6FA3000ADBE}" type="slidenum">
              <a:rPr lang="it-IT" altLang="en-US" sz="1800">
                <a:solidFill>
                  <a:srgbClr val="898989"/>
                </a:solidFill>
                <a:latin typeface="Book Antiqua" panose="02040602050305030304" pitchFamily="18" charset="0"/>
              </a:rPr>
              <a:pPr algn="r" eaLnBrk="1" hangingPunct="1">
                <a:spcBef>
                  <a:spcPct val="0"/>
                </a:spcBef>
                <a:buFontTx/>
                <a:buNone/>
              </a:pPr>
              <a:t>119</a:t>
            </a:fld>
            <a:endParaRPr lang="it-IT" altLang="en-US" sz="1800">
              <a:solidFill>
                <a:srgbClr val="898989"/>
              </a:solidFill>
              <a:latin typeface="Book Antiqua" panose="02040602050305030304" pitchFamily="18" charset="0"/>
            </a:endParaRPr>
          </a:p>
        </p:txBody>
      </p:sp>
      <p:sp>
        <p:nvSpPr>
          <p:cNvPr id="149524" name="AutoShape 3">
            <a:extLst>
              <a:ext uri="{FF2B5EF4-FFF2-40B4-BE49-F238E27FC236}">
                <a16:creationId xmlns:a16="http://schemas.microsoft.com/office/drawing/2014/main" id="{C43BE623-BB99-4047-B238-4B980EB34A12}"/>
              </a:ext>
            </a:extLst>
          </p:cNvPr>
          <p:cNvSpPr>
            <a:spLocks/>
          </p:cNvSpPr>
          <p:nvPr/>
        </p:nvSpPr>
        <p:spPr bwMode="auto">
          <a:xfrm>
            <a:off x="4572000" y="642938"/>
            <a:ext cx="142875" cy="1000125"/>
          </a:xfrm>
          <a:prstGeom prst="leftBrace">
            <a:avLst>
              <a:gd name="adj1" fmla="val 125125"/>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49525" name="Text Box 18">
            <a:extLst>
              <a:ext uri="{FF2B5EF4-FFF2-40B4-BE49-F238E27FC236}">
                <a16:creationId xmlns:a16="http://schemas.microsoft.com/office/drawing/2014/main" id="{C1AD5683-CC3F-1B49-8A0A-46B2708EEE0F}"/>
              </a:ext>
            </a:extLst>
          </p:cNvPr>
          <p:cNvSpPr txBox="1">
            <a:spLocks noChangeArrowheads="1"/>
          </p:cNvSpPr>
          <p:nvPr/>
        </p:nvSpPr>
        <p:spPr bwMode="auto">
          <a:xfrm>
            <a:off x="4714875" y="500063"/>
            <a:ext cx="44291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r>
              <a:rPr lang="it-IT" altLang="en-US" sz="1600">
                <a:latin typeface="Book Antiqua" panose="02040602050305030304" pitchFamily="18" charset="0"/>
              </a:rPr>
              <a:t> </a:t>
            </a:r>
            <a:r>
              <a:rPr lang="it-IT" altLang="en-US" sz="1800">
                <a:latin typeface="Book Antiqua" panose="02040602050305030304" pitchFamily="18" charset="0"/>
              </a:rPr>
              <a:t>alla Teoria Y</a:t>
            </a:r>
          </a:p>
          <a:p>
            <a:pPr eaLnBrk="1" hangingPunct="1">
              <a:spcBef>
                <a:spcPct val="50000"/>
              </a:spcBef>
              <a:buFontTx/>
              <a:buChar char="•"/>
            </a:pPr>
            <a:r>
              <a:rPr lang="it-IT" altLang="en-US" sz="1800">
                <a:latin typeface="Book Antiqua" panose="02040602050305030304" pitchFamily="18" charset="0"/>
              </a:rPr>
              <a:t> al concetto di azienda come sistema</a:t>
            </a:r>
          </a:p>
          <a:p>
            <a:pPr eaLnBrk="1" hangingPunct="1">
              <a:spcBef>
                <a:spcPct val="50000"/>
              </a:spcBef>
              <a:buFontTx/>
              <a:buChar char="•"/>
            </a:pPr>
            <a:r>
              <a:rPr lang="it-IT" altLang="en-US" sz="1800">
                <a:latin typeface="Book Antiqua" panose="02040602050305030304" pitchFamily="18" charset="0"/>
              </a:rPr>
              <a:t> al finalismo aziendale (vedi strategie)</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3">
            <a:extLst>
              <a:ext uri="{FF2B5EF4-FFF2-40B4-BE49-F238E27FC236}">
                <a16:creationId xmlns:a16="http://schemas.microsoft.com/office/drawing/2014/main" id="{01A30536-A1CE-FE43-9999-45A9A6622EC0}"/>
              </a:ext>
            </a:extLst>
          </p:cNvPr>
          <p:cNvSpPr txBox="1">
            <a:spLocks/>
          </p:cNvSpPr>
          <p:nvPr/>
        </p:nvSpPr>
        <p:spPr bwMode="auto">
          <a:xfrm>
            <a:off x="0" y="3068638"/>
            <a:ext cx="2243138" cy="676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buFont typeface="Arial" panose="020B0604020202020204" pitchFamily="34" charset="0"/>
              <a:buNone/>
            </a:pPr>
            <a:r>
              <a:rPr lang="it-IT" altLang="en-US" sz="2000">
                <a:latin typeface="Book Antiqua" panose="02040602050305030304" pitchFamily="18" charset="0"/>
              </a:rPr>
              <a:t>Unità nella molteplicità</a:t>
            </a:r>
          </a:p>
        </p:txBody>
      </p:sp>
      <p:sp>
        <p:nvSpPr>
          <p:cNvPr id="150531" name="AutoShape 3">
            <a:extLst>
              <a:ext uri="{FF2B5EF4-FFF2-40B4-BE49-F238E27FC236}">
                <a16:creationId xmlns:a16="http://schemas.microsoft.com/office/drawing/2014/main" id="{02A9FB8A-72E8-414F-B7B2-190C935EBE5E}"/>
              </a:ext>
            </a:extLst>
          </p:cNvPr>
          <p:cNvSpPr>
            <a:spLocks/>
          </p:cNvSpPr>
          <p:nvPr/>
        </p:nvSpPr>
        <p:spPr bwMode="auto">
          <a:xfrm>
            <a:off x="2068513" y="571500"/>
            <a:ext cx="431800" cy="5715000"/>
          </a:xfrm>
          <a:prstGeom prst="leftBrace">
            <a:avLst>
              <a:gd name="adj1" fmla="val 133333"/>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50532" name="Text Box 9">
            <a:extLst>
              <a:ext uri="{FF2B5EF4-FFF2-40B4-BE49-F238E27FC236}">
                <a16:creationId xmlns:a16="http://schemas.microsoft.com/office/drawing/2014/main" id="{6AD10B3B-E2A1-904F-AD64-F57490C51954}"/>
              </a:ext>
            </a:extLst>
          </p:cNvPr>
          <p:cNvSpPr txBox="1">
            <a:spLocks noChangeArrowheads="1"/>
          </p:cNvSpPr>
          <p:nvPr/>
        </p:nvSpPr>
        <p:spPr bwMode="auto">
          <a:xfrm>
            <a:off x="2500313" y="500063"/>
            <a:ext cx="17859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r>
              <a:rPr lang="it-IT" altLang="en-US" sz="1800">
                <a:latin typeface="Book Antiqua" panose="02040602050305030304" pitchFamily="18" charset="0"/>
              </a:rPr>
              <a:t>Volgarmente</a:t>
            </a:r>
          </a:p>
        </p:txBody>
      </p:sp>
      <p:sp>
        <p:nvSpPr>
          <p:cNvPr id="150533" name="Text Box 9">
            <a:extLst>
              <a:ext uri="{FF2B5EF4-FFF2-40B4-BE49-F238E27FC236}">
                <a16:creationId xmlns:a16="http://schemas.microsoft.com/office/drawing/2014/main" id="{BA8A1EDA-60B0-F24B-BEC5-122E6C5210CD}"/>
              </a:ext>
            </a:extLst>
          </p:cNvPr>
          <p:cNvSpPr txBox="1">
            <a:spLocks noChangeArrowheads="1"/>
          </p:cNvSpPr>
          <p:nvPr/>
        </p:nvSpPr>
        <p:spPr bwMode="auto">
          <a:xfrm>
            <a:off x="5286375" y="500063"/>
            <a:ext cx="3571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1800">
                <a:latin typeface="Book Antiqua" panose="02040602050305030304" pitchFamily="18" charset="0"/>
              </a:rPr>
              <a:t>Uno per tutti, tutti per uno!</a:t>
            </a:r>
          </a:p>
        </p:txBody>
      </p:sp>
      <p:sp>
        <p:nvSpPr>
          <p:cNvPr id="150534" name="Text Box 9">
            <a:extLst>
              <a:ext uri="{FF2B5EF4-FFF2-40B4-BE49-F238E27FC236}">
                <a16:creationId xmlns:a16="http://schemas.microsoft.com/office/drawing/2014/main" id="{BE95A94F-EBDF-CB41-99C2-731CC9F6FACA}"/>
              </a:ext>
            </a:extLst>
          </p:cNvPr>
          <p:cNvSpPr txBox="1">
            <a:spLocks noChangeArrowheads="1"/>
          </p:cNvSpPr>
          <p:nvPr/>
        </p:nvSpPr>
        <p:spPr bwMode="auto">
          <a:xfrm>
            <a:off x="2500313" y="1428750"/>
            <a:ext cx="2286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r>
              <a:rPr lang="it-IT" altLang="en-US" sz="1800">
                <a:latin typeface="Book Antiqua" panose="02040602050305030304" pitchFamily="18" charset="0"/>
              </a:rPr>
              <a:t>Più correttamente</a:t>
            </a:r>
          </a:p>
        </p:txBody>
      </p:sp>
      <p:sp>
        <p:nvSpPr>
          <p:cNvPr id="150535" name="Text Box 9">
            <a:extLst>
              <a:ext uri="{FF2B5EF4-FFF2-40B4-BE49-F238E27FC236}">
                <a16:creationId xmlns:a16="http://schemas.microsoft.com/office/drawing/2014/main" id="{26EB1BBD-B741-B145-8087-FA9D5C55C317}"/>
              </a:ext>
            </a:extLst>
          </p:cNvPr>
          <p:cNvSpPr txBox="1">
            <a:spLocks noChangeArrowheads="1"/>
          </p:cNvSpPr>
          <p:nvPr/>
        </p:nvSpPr>
        <p:spPr bwMode="auto">
          <a:xfrm>
            <a:off x="4929188" y="1019175"/>
            <a:ext cx="4214812"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pPr>
            <a:r>
              <a:rPr lang="it-IT" altLang="en-US" sz="1800">
                <a:latin typeface="Book Antiqua" panose="02040602050305030304" pitchFamily="18" charset="0"/>
              </a:rPr>
              <a:t>Composizione ad unità delle finalità avvertite dai vari soggetti operanti nelle aziende;</a:t>
            </a:r>
          </a:p>
          <a:p>
            <a:pPr eaLnBrk="1" hangingPunct="1">
              <a:spcBef>
                <a:spcPct val="50000"/>
              </a:spcBef>
            </a:pPr>
            <a:r>
              <a:rPr lang="it-IT" altLang="en-US" sz="1800">
                <a:latin typeface="Book Antiqua" panose="02040602050305030304" pitchFamily="18" charset="0"/>
              </a:rPr>
              <a:t>Condivisione degli obiettivi.</a:t>
            </a:r>
          </a:p>
        </p:txBody>
      </p:sp>
      <p:sp>
        <p:nvSpPr>
          <p:cNvPr id="150536" name="Text Box 9">
            <a:extLst>
              <a:ext uri="{FF2B5EF4-FFF2-40B4-BE49-F238E27FC236}">
                <a16:creationId xmlns:a16="http://schemas.microsoft.com/office/drawing/2014/main" id="{283B5E24-3D9C-B547-8AA6-E58BFC005810}"/>
              </a:ext>
            </a:extLst>
          </p:cNvPr>
          <p:cNvSpPr txBox="1">
            <a:spLocks noChangeArrowheads="1"/>
          </p:cNvSpPr>
          <p:nvPr/>
        </p:nvSpPr>
        <p:spPr bwMode="auto">
          <a:xfrm>
            <a:off x="2428875" y="5845175"/>
            <a:ext cx="2286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r>
              <a:rPr lang="it-IT" altLang="en-US" sz="1800">
                <a:latin typeface="Book Antiqua" panose="02040602050305030304" pitchFamily="18" charset="0"/>
              </a:rPr>
              <a:t> Riferimenti storici </a:t>
            </a:r>
          </a:p>
        </p:txBody>
      </p:sp>
      <p:sp>
        <p:nvSpPr>
          <p:cNvPr id="150537" name="Text Box 9">
            <a:extLst>
              <a:ext uri="{FF2B5EF4-FFF2-40B4-BE49-F238E27FC236}">
                <a16:creationId xmlns:a16="http://schemas.microsoft.com/office/drawing/2014/main" id="{56B84895-32AA-E343-B487-FBDAA3BA544A}"/>
              </a:ext>
            </a:extLst>
          </p:cNvPr>
          <p:cNvSpPr txBox="1">
            <a:spLocks noChangeArrowheads="1"/>
          </p:cNvSpPr>
          <p:nvPr/>
        </p:nvSpPr>
        <p:spPr bwMode="auto">
          <a:xfrm>
            <a:off x="5429250" y="5443538"/>
            <a:ext cx="35718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1800">
                <a:latin typeface="Book Antiqua" panose="02040602050305030304" pitchFamily="18" charset="0"/>
              </a:rPr>
              <a:t>Apologo di Menenio Agrippa, console romano che compose la ribellione dei plebei nei confronti dei patrizi (493 a.c.)                         </a:t>
            </a:r>
          </a:p>
        </p:txBody>
      </p:sp>
      <p:sp>
        <p:nvSpPr>
          <p:cNvPr id="150538" name="Text Box 9">
            <a:extLst>
              <a:ext uri="{FF2B5EF4-FFF2-40B4-BE49-F238E27FC236}">
                <a16:creationId xmlns:a16="http://schemas.microsoft.com/office/drawing/2014/main" id="{4CEE493F-0E0B-E448-8915-0931DD123107}"/>
              </a:ext>
            </a:extLst>
          </p:cNvPr>
          <p:cNvSpPr txBox="1">
            <a:spLocks noChangeArrowheads="1"/>
          </p:cNvSpPr>
          <p:nvPr/>
        </p:nvSpPr>
        <p:spPr bwMode="auto">
          <a:xfrm>
            <a:off x="2500313" y="4143375"/>
            <a:ext cx="257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pPr>
            <a:r>
              <a:rPr lang="it-IT" altLang="en-US" sz="1800">
                <a:latin typeface="Book Antiqua" panose="02040602050305030304" pitchFamily="18" charset="0"/>
              </a:rPr>
              <a:t> A cosa fa pensare? </a:t>
            </a:r>
          </a:p>
          <a:p>
            <a:pPr eaLnBrk="1" hangingPunct="1">
              <a:spcBef>
                <a:spcPct val="50000"/>
              </a:spcBef>
              <a:buFontTx/>
              <a:buNone/>
            </a:pPr>
            <a:r>
              <a:rPr lang="it-IT" altLang="en-US" sz="1800">
                <a:latin typeface="Book Antiqua" panose="02040602050305030304" pitchFamily="18" charset="0"/>
              </a:rPr>
              <a:t>               ossia</a:t>
            </a:r>
          </a:p>
          <a:p>
            <a:pPr eaLnBrk="1" hangingPunct="1">
              <a:spcBef>
                <a:spcPct val="50000"/>
              </a:spcBef>
            </a:pPr>
            <a:r>
              <a:rPr lang="it-IT" altLang="en-US" sz="1800">
                <a:latin typeface="Book Antiqua" panose="02040602050305030304" pitchFamily="18" charset="0"/>
              </a:rPr>
              <a:t> Cosa racchiude in sé? </a:t>
            </a:r>
          </a:p>
        </p:txBody>
      </p:sp>
      <p:sp>
        <p:nvSpPr>
          <p:cNvPr id="150539" name="Text Box 9">
            <a:extLst>
              <a:ext uri="{FF2B5EF4-FFF2-40B4-BE49-F238E27FC236}">
                <a16:creationId xmlns:a16="http://schemas.microsoft.com/office/drawing/2014/main" id="{4A744924-ED10-1E44-BD29-CB559D9CE285}"/>
              </a:ext>
            </a:extLst>
          </p:cNvPr>
          <p:cNvSpPr txBox="1">
            <a:spLocks noChangeArrowheads="1"/>
          </p:cNvSpPr>
          <p:nvPr/>
        </p:nvSpPr>
        <p:spPr bwMode="auto">
          <a:xfrm>
            <a:off x="5786438" y="4219575"/>
            <a:ext cx="35718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1800" b="1">
                <a:latin typeface="Book Antiqua" panose="02040602050305030304" pitchFamily="18" charset="0"/>
              </a:rPr>
              <a:t>Il concetto di azienda come sistema, di cui ne è la premessa come pure la conseguenza.</a:t>
            </a:r>
          </a:p>
        </p:txBody>
      </p:sp>
      <p:sp>
        <p:nvSpPr>
          <p:cNvPr id="150540" name="Segnaposto numero diapositiva 11">
            <a:extLst>
              <a:ext uri="{FF2B5EF4-FFF2-40B4-BE49-F238E27FC236}">
                <a16:creationId xmlns:a16="http://schemas.microsoft.com/office/drawing/2014/main" id="{FEE72A4E-28A9-4A43-B643-CA9E9FF2EC70}"/>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EFC15D8F-A170-4449-882D-10999EACE1DE}" type="slidenum">
              <a:rPr lang="it-IT" altLang="en-US" sz="1200" smtClean="0">
                <a:solidFill>
                  <a:srgbClr val="898989"/>
                </a:solidFill>
              </a:rPr>
              <a:pPr>
                <a:spcBef>
                  <a:spcPct val="0"/>
                </a:spcBef>
                <a:buFontTx/>
                <a:buNone/>
              </a:pPr>
              <a:t>120</a:t>
            </a:fld>
            <a:endParaRPr lang="it-IT" altLang="en-US" sz="1200">
              <a:solidFill>
                <a:srgbClr val="898989"/>
              </a:solidFill>
            </a:endParaRPr>
          </a:p>
        </p:txBody>
      </p:sp>
      <p:sp>
        <p:nvSpPr>
          <p:cNvPr id="13" name="Freccia a destra 12">
            <a:extLst>
              <a:ext uri="{FF2B5EF4-FFF2-40B4-BE49-F238E27FC236}">
                <a16:creationId xmlns:a16="http://schemas.microsoft.com/office/drawing/2014/main" id="{062082D9-9933-0741-9A34-18251D89A217}"/>
              </a:ext>
            </a:extLst>
          </p:cNvPr>
          <p:cNvSpPr/>
          <p:nvPr/>
        </p:nvSpPr>
        <p:spPr>
          <a:xfrm>
            <a:off x="4286250" y="571500"/>
            <a:ext cx="857250" cy="214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150542" name="AutoShape 3">
            <a:extLst>
              <a:ext uri="{FF2B5EF4-FFF2-40B4-BE49-F238E27FC236}">
                <a16:creationId xmlns:a16="http://schemas.microsoft.com/office/drawing/2014/main" id="{311AB2B1-CDD0-8347-AF2C-F4A223555F1B}"/>
              </a:ext>
            </a:extLst>
          </p:cNvPr>
          <p:cNvSpPr>
            <a:spLocks/>
          </p:cNvSpPr>
          <p:nvPr/>
        </p:nvSpPr>
        <p:spPr bwMode="auto">
          <a:xfrm>
            <a:off x="4714875" y="1000125"/>
            <a:ext cx="214313" cy="1285875"/>
          </a:xfrm>
          <a:prstGeom prst="leftBrace">
            <a:avLst>
              <a:gd name="adj1" fmla="val 125111"/>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50543" name="Text Box 9">
            <a:extLst>
              <a:ext uri="{FF2B5EF4-FFF2-40B4-BE49-F238E27FC236}">
                <a16:creationId xmlns:a16="http://schemas.microsoft.com/office/drawing/2014/main" id="{4E821311-A642-5142-9526-85E3DBB0DC48}"/>
              </a:ext>
            </a:extLst>
          </p:cNvPr>
          <p:cNvSpPr txBox="1">
            <a:spLocks noChangeArrowheads="1"/>
          </p:cNvSpPr>
          <p:nvPr/>
        </p:nvSpPr>
        <p:spPr bwMode="auto">
          <a:xfrm>
            <a:off x="2500313" y="2786063"/>
            <a:ext cx="2286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Char char="•"/>
            </a:pPr>
            <a:r>
              <a:rPr lang="it-IT" altLang="en-US" sz="1800">
                <a:latin typeface="Book Antiqua" panose="02040602050305030304" pitchFamily="18" charset="0"/>
              </a:rPr>
              <a:t>Come si può    </a:t>
            </a:r>
          </a:p>
          <a:p>
            <a:pPr eaLnBrk="1" hangingPunct="1">
              <a:spcBef>
                <a:spcPct val="50000"/>
              </a:spcBef>
              <a:buFontTx/>
              <a:buNone/>
            </a:pPr>
            <a:r>
              <a:rPr lang="it-IT" altLang="en-US" sz="1800">
                <a:latin typeface="Book Antiqua" panose="02040602050305030304" pitchFamily="18" charset="0"/>
              </a:rPr>
              <a:t>   realizzare</a:t>
            </a:r>
          </a:p>
        </p:txBody>
      </p:sp>
      <p:sp>
        <p:nvSpPr>
          <p:cNvPr id="150544" name="AutoShape 3">
            <a:extLst>
              <a:ext uri="{FF2B5EF4-FFF2-40B4-BE49-F238E27FC236}">
                <a16:creationId xmlns:a16="http://schemas.microsoft.com/office/drawing/2014/main" id="{3C2B01D9-AF1D-8A4D-94A6-BF203CD97E90}"/>
              </a:ext>
            </a:extLst>
          </p:cNvPr>
          <p:cNvSpPr>
            <a:spLocks/>
          </p:cNvSpPr>
          <p:nvPr/>
        </p:nvSpPr>
        <p:spPr bwMode="auto">
          <a:xfrm>
            <a:off x="4143375" y="2500313"/>
            <a:ext cx="214313" cy="1428750"/>
          </a:xfrm>
          <a:prstGeom prst="leftBrace">
            <a:avLst>
              <a:gd name="adj1" fmla="val 125123"/>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50545" name="Text Box 9">
            <a:extLst>
              <a:ext uri="{FF2B5EF4-FFF2-40B4-BE49-F238E27FC236}">
                <a16:creationId xmlns:a16="http://schemas.microsoft.com/office/drawing/2014/main" id="{2F541DFE-2681-D04D-A802-5DC08040EC77}"/>
              </a:ext>
            </a:extLst>
          </p:cNvPr>
          <p:cNvSpPr txBox="1">
            <a:spLocks noChangeArrowheads="1"/>
          </p:cNvSpPr>
          <p:nvPr/>
        </p:nvSpPr>
        <p:spPr bwMode="auto">
          <a:xfrm>
            <a:off x="4286250" y="2500313"/>
            <a:ext cx="485775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6213" indent="-176213">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pPr>
            <a:r>
              <a:rPr lang="it-IT" altLang="en-US" sz="1800">
                <a:latin typeface="Book Antiqua" panose="02040602050305030304" pitchFamily="18" charset="0"/>
              </a:rPr>
              <a:t>Con un’apposita strategia sociale (Teoria Y);</a:t>
            </a:r>
          </a:p>
          <a:p>
            <a:pPr eaLnBrk="1" hangingPunct="1">
              <a:spcBef>
                <a:spcPct val="50000"/>
              </a:spcBef>
            </a:pPr>
            <a:r>
              <a:rPr lang="it-IT" altLang="en-US" sz="1800">
                <a:latin typeface="Book Antiqua" panose="02040602050305030304" pitchFamily="18" charset="0"/>
              </a:rPr>
              <a:t>Con indagini sul clima organizzativo;</a:t>
            </a:r>
          </a:p>
          <a:p>
            <a:pPr eaLnBrk="1" hangingPunct="1">
              <a:spcBef>
                <a:spcPct val="50000"/>
              </a:spcBef>
            </a:pPr>
            <a:r>
              <a:rPr lang="it-IT" altLang="en-US" sz="1800">
                <a:latin typeface="Book Antiqua" panose="02040602050305030304" pitchFamily="18" charset="0"/>
              </a:rPr>
              <a:t>Ispirandosi al cosiddetto finalismo aziendale fisiologico (vedere strategie). </a:t>
            </a:r>
          </a:p>
        </p:txBody>
      </p:sp>
      <p:sp>
        <p:nvSpPr>
          <p:cNvPr id="19" name="Freccia a destra 18">
            <a:extLst>
              <a:ext uri="{FF2B5EF4-FFF2-40B4-BE49-F238E27FC236}">
                <a16:creationId xmlns:a16="http://schemas.microsoft.com/office/drawing/2014/main" id="{E036984D-097E-D34F-8F6D-2F4B10AB90F1}"/>
              </a:ext>
            </a:extLst>
          </p:cNvPr>
          <p:cNvSpPr/>
          <p:nvPr/>
        </p:nvSpPr>
        <p:spPr>
          <a:xfrm>
            <a:off x="5000625" y="4572000"/>
            <a:ext cx="714375" cy="214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
        <p:nvSpPr>
          <p:cNvPr id="20" name="Freccia a destra 19">
            <a:extLst>
              <a:ext uri="{FF2B5EF4-FFF2-40B4-BE49-F238E27FC236}">
                <a16:creationId xmlns:a16="http://schemas.microsoft.com/office/drawing/2014/main" id="{DA593CC1-D466-9D47-A873-5E59582B4102}"/>
              </a:ext>
            </a:extLst>
          </p:cNvPr>
          <p:cNvSpPr/>
          <p:nvPr/>
        </p:nvSpPr>
        <p:spPr>
          <a:xfrm>
            <a:off x="4714875" y="5929313"/>
            <a:ext cx="714375" cy="2143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3">
            <a:extLst>
              <a:ext uri="{FF2B5EF4-FFF2-40B4-BE49-F238E27FC236}">
                <a16:creationId xmlns:a16="http://schemas.microsoft.com/office/drawing/2014/main" id="{B648444B-847E-4E47-ADE2-5E44E9D09022}"/>
              </a:ext>
            </a:extLst>
          </p:cNvPr>
          <p:cNvSpPr>
            <a:spLocks noGrp="1"/>
          </p:cNvSpPr>
          <p:nvPr>
            <p:ph type="body" idx="4294967295"/>
          </p:nvPr>
        </p:nvSpPr>
        <p:spPr>
          <a:xfrm>
            <a:off x="0" y="1268413"/>
            <a:ext cx="9144000" cy="4857750"/>
          </a:xfrm>
        </p:spPr>
        <p:txBody>
          <a:bodyPr/>
          <a:lstStyle/>
          <a:p>
            <a:pPr eaLnBrk="1" hangingPunct="1">
              <a:lnSpc>
                <a:spcPct val="80000"/>
              </a:lnSpc>
              <a:buFontTx/>
              <a:buNone/>
            </a:pPr>
            <a:endParaRPr lang="it-IT" altLang="en-US" sz="2800" dirty="0">
              <a:latin typeface="Book Antiqua" panose="02040602050305030304" pitchFamily="18" charset="0"/>
            </a:endParaRPr>
          </a:p>
          <a:p>
            <a:pPr algn="just" eaLnBrk="1" hangingPunct="1">
              <a:lnSpc>
                <a:spcPct val="80000"/>
              </a:lnSpc>
            </a:pPr>
            <a:r>
              <a:rPr lang="it-IT" altLang="en-US" sz="2800" dirty="0">
                <a:latin typeface="Book Antiqua" panose="02040602050305030304" pitchFamily="18" charset="0"/>
              </a:rPr>
              <a:t>“Qualcosa di più della somma dei suoi componenti”</a:t>
            </a:r>
          </a:p>
          <a:p>
            <a:pPr algn="r" eaLnBrk="1" hangingPunct="1">
              <a:lnSpc>
                <a:spcPct val="80000"/>
              </a:lnSpc>
              <a:buFontTx/>
              <a:buNone/>
            </a:pPr>
            <a:r>
              <a:rPr lang="it-IT" altLang="en-US" sz="2800" i="1" dirty="0">
                <a:latin typeface="Book Antiqua" panose="02040602050305030304" pitchFamily="18" charset="0"/>
              </a:rPr>
              <a:t>(G. Zappa – Il reddito d’impresa)</a:t>
            </a:r>
          </a:p>
          <a:p>
            <a:pPr algn="r" eaLnBrk="1" hangingPunct="1">
              <a:lnSpc>
                <a:spcPct val="80000"/>
              </a:lnSpc>
              <a:buFontTx/>
              <a:buNone/>
            </a:pPr>
            <a:endParaRPr lang="it-IT" altLang="en-US" sz="2800" dirty="0">
              <a:latin typeface="Book Antiqua" panose="02040602050305030304" pitchFamily="18" charset="0"/>
            </a:endParaRPr>
          </a:p>
          <a:p>
            <a:pPr algn="just" eaLnBrk="1" hangingPunct="1">
              <a:lnSpc>
                <a:spcPct val="80000"/>
              </a:lnSpc>
            </a:pPr>
            <a:r>
              <a:rPr lang="it-IT" altLang="en-US" sz="2800" dirty="0">
                <a:latin typeface="Book Antiqua" panose="02040602050305030304" pitchFamily="18" charset="0"/>
              </a:rPr>
              <a:t>“Gli elementi presenti in azienda danno luogo ad una struttura di ordine superiore alla quale è possibile dare il nome di </a:t>
            </a:r>
            <a:r>
              <a:rPr lang="it-IT" altLang="en-US" sz="2800" i="1" dirty="0">
                <a:latin typeface="Book Antiqua" panose="02040602050305030304" pitchFamily="18" charset="0"/>
              </a:rPr>
              <a:t>sistema”</a:t>
            </a:r>
          </a:p>
          <a:p>
            <a:pPr algn="r" eaLnBrk="1" hangingPunct="1">
              <a:lnSpc>
                <a:spcPct val="80000"/>
              </a:lnSpc>
              <a:buFontTx/>
              <a:buNone/>
            </a:pPr>
            <a:r>
              <a:rPr lang="it-IT" altLang="en-US" sz="2800" i="1" dirty="0">
                <a:latin typeface="Book Antiqua" panose="02040602050305030304" pitchFamily="18" charset="0"/>
              </a:rPr>
              <a:t>(U. Bertini – Il sistema d’azienda)</a:t>
            </a:r>
          </a:p>
          <a:p>
            <a:pPr eaLnBrk="1" hangingPunct="1">
              <a:lnSpc>
                <a:spcPct val="80000"/>
              </a:lnSpc>
              <a:buFontTx/>
              <a:buNone/>
            </a:pPr>
            <a:endParaRPr lang="it-IT" altLang="en-US" sz="2800" i="1" dirty="0">
              <a:latin typeface="Book Antiqua" panose="02040602050305030304" pitchFamily="18" charset="0"/>
            </a:endParaRPr>
          </a:p>
          <a:p>
            <a:pPr algn="just" eaLnBrk="1" hangingPunct="1">
              <a:lnSpc>
                <a:spcPct val="80000"/>
              </a:lnSpc>
            </a:pPr>
            <a:r>
              <a:rPr lang="it-IT" altLang="en-US" sz="2800" i="1" dirty="0">
                <a:latin typeface="Book Antiqua" panose="02040602050305030304" pitchFamily="18" charset="0"/>
              </a:rPr>
              <a:t> “</a:t>
            </a:r>
            <a:r>
              <a:rPr lang="it-IT" altLang="en-US" sz="2800" dirty="0">
                <a:latin typeface="Book Antiqua" panose="02040602050305030304" pitchFamily="18" charset="0"/>
              </a:rPr>
              <a:t>Sistema interconnesso continuamente perturbato, le cui interrelazioni sfuggono ad ogni configurazione statica dell’Economia Aziendale”.</a:t>
            </a:r>
          </a:p>
          <a:p>
            <a:pPr algn="r" eaLnBrk="1" hangingPunct="1">
              <a:lnSpc>
                <a:spcPct val="80000"/>
              </a:lnSpc>
              <a:buFontTx/>
              <a:buNone/>
            </a:pPr>
            <a:r>
              <a:rPr lang="it-IT" altLang="en-US" sz="2800" i="1" dirty="0">
                <a:latin typeface="Book Antiqua" panose="02040602050305030304" pitchFamily="18" charset="0"/>
              </a:rPr>
              <a:t>(G. Zappa – Il reddito d’impresa)</a:t>
            </a:r>
          </a:p>
        </p:txBody>
      </p:sp>
      <p:sp>
        <p:nvSpPr>
          <p:cNvPr id="151555" name="Text Box 3">
            <a:extLst>
              <a:ext uri="{FF2B5EF4-FFF2-40B4-BE49-F238E27FC236}">
                <a16:creationId xmlns:a16="http://schemas.microsoft.com/office/drawing/2014/main" id="{C0FBCA61-36BB-6F48-B180-E8746926046A}"/>
              </a:ext>
            </a:extLst>
          </p:cNvPr>
          <p:cNvSpPr txBox="1">
            <a:spLocks noChangeArrowheads="1"/>
          </p:cNvSpPr>
          <p:nvPr/>
        </p:nvSpPr>
        <p:spPr bwMode="auto">
          <a:xfrm>
            <a:off x="0" y="71438"/>
            <a:ext cx="9144000"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50000"/>
              </a:spcBef>
              <a:buFontTx/>
              <a:buNone/>
            </a:pPr>
            <a:r>
              <a:rPr lang="it-IT" altLang="en-US" b="1" dirty="0">
                <a:latin typeface="Book Antiqua" panose="02040602050305030304" pitchFamily="18" charset="0"/>
              </a:rPr>
              <a:t>Frasi estrapolate da Zappa e Bertini per pervenire al concetto di azienda come sistema</a:t>
            </a:r>
          </a:p>
        </p:txBody>
      </p:sp>
      <p:sp>
        <p:nvSpPr>
          <p:cNvPr id="151556" name="Segnaposto numero diapositiva 4">
            <a:extLst>
              <a:ext uri="{FF2B5EF4-FFF2-40B4-BE49-F238E27FC236}">
                <a16:creationId xmlns:a16="http://schemas.microsoft.com/office/drawing/2014/main" id="{E8D76696-06A3-8E4B-9994-15D3F63D2453}"/>
              </a:ext>
            </a:extLst>
          </p:cNvPr>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F61825B-EA26-6847-8AA1-C69A7A65C9A7}" type="slidenum">
              <a:rPr lang="it-IT" altLang="en-US" sz="1200">
                <a:solidFill>
                  <a:srgbClr val="898989"/>
                </a:solidFill>
                <a:latin typeface="Arial" panose="020B0604020202020204" pitchFamily="34" charset="0"/>
              </a:rPr>
              <a:pPr algn="r" eaLnBrk="1" hangingPunct="1">
                <a:spcBef>
                  <a:spcPct val="0"/>
                </a:spcBef>
                <a:buFontTx/>
                <a:buNone/>
              </a:pPr>
              <a:t>121</a:t>
            </a:fld>
            <a:endParaRPr lang="it-IT" altLang="en-US" sz="1200">
              <a:solidFill>
                <a:srgbClr val="898989"/>
              </a:solidFill>
              <a:latin typeface="Arial" panose="020B0604020202020204" pitchFamily="34" charset="0"/>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3">
            <a:extLst>
              <a:ext uri="{FF2B5EF4-FFF2-40B4-BE49-F238E27FC236}">
                <a16:creationId xmlns:a16="http://schemas.microsoft.com/office/drawing/2014/main" id="{0F256271-5CF8-134E-921C-D0E712BFE0BE}"/>
              </a:ext>
            </a:extLst>
          </p:cNvPr>
          <p:cNvSpPr>
            <a:spLocks noGrp="1"/>
          </p:cNvSpPr>
          <p:nvPr>
            <p:ph type="body" idx="4294967295"/>
          </p:nvPr>
        </p:nvSpPr>
        <p:spPr>
          <a:xfrm>
            <a:off x="323528" y="136524"/>
            <a:ext cx="8568952" cy="6460828"/>
          </a:xfrm>
        </p:spPr>
        <p:txBody>
          <a:bodyPr/>
          <a:lstStyle/>
          <a:p>
            <a:pPr algn="ctr" eaLnBrk="1" hangingPunct="1">
              <a:lnSpc>
                <a:spcPct val="80000"/>
              </a:lnSpc>
              <a:buFontTx/>
              <a:buNone/>
            </a:pPr>
            <a:r>
              <a:rPr lang="it-IT" altLang="en-US" b="1" dirty="0">
                <a:latin typeface="Book Antiqua" panose="02040602050305030304" pitchFamily="18" charset="0"/>
              </a:rPr>
              <a:t>Frasi estrapolate da Zappa per pervenire al concetto di azienda come sistema</a:t>
            </a:r>
          </a:p>
          <a:p>
            <a:pPr algn="ctr" eaLnBrk="1" hangingPunct="1">
              <a:lnSpc>
                <a:spcPct val="80000"/>
              </a:lnSpc>
              <a:buFontTx/>
              <a:buNone/>
            </a:pPr>
            <a:endParaRPr lang="it-IT" altLang="en-US" sz="1800" dirty="0">
              <a:latin typeface="Book Antiqua" panose="02040602050305030304" pitchFamily="18" charset="0"/>
            </a:endParaRPr>
          </a:p>
          <a:p>
            <a:pPr algn="ctr" eaLnBrk="1" hangingPunct="1">
              <a:lnSpc>
                <a:spcPct val="80000"/>
              </a:lnSpc>
              <a:buFontTx/>
              <a:buNone/>
            </a:pPr>
            <a:r>
              <a:rPr lang="it-IT" altLang="en-US" sz="1800" dirty="0">
                <a:latin typeface="Book Antiqua" panose="02040602050305030304" pitchFamily="18" charset="0"/>
              </a:rPr>
              <a:t>Da G. Zappa, Il reddito d’impresa,</a:t>
            </a:r>
          </a:p>
          <a:p>
            <a:pPr algn="ctr" eaLnBrk="1" hangingPunct="1">
              <a:lnSpc>
                <a:spcPct val="80000"/>
              </a:lnSpc>
              <a:buFontTx/>
              <a:buNone/>
            </a:pPr>
            <a:r>
              <a:rPr lang="it-IT" altLang="en-US" sz="1800" dirty="0">
                <a:latin typeface="Book Antiqua" panose="02040602050305030304" pitchFamily="18" charset="0"/>
              </a:rPr>
              <a:t>II </a:t>
            </a:r>
            <a:r>
              <a:rPr lang="it-IT" altLang="en-US" sz="1800" dirty="0" err="1">
                <a:latin typeface="Book Antiqua" panose="02040602050305030304" pitchFamily="18" charset="0"/>
              </a:rPr>
              <a:t>Ediz</a:t>
            </a:r>
            <a:r>
              <a:rPr lang="it-IT" altLang="en-US" sz="1800" dirty="0">
                <a:latin typeface="Book Antiqua" panose="02040602050305030304" pitchFamily="18" charset="0"/>
              </a:rPr>
              <a:t>., Milano, 1937, pagg.13-14</a:t>
            </a:r>
          </a:p>
          <a:p>
            <a:pPr algn="ctr" eaLnBrk="1" hangingPunct="1">
              <a:lnSpc>
                <a:spcPct val="80000"/>
              </a:lnSpc>
              <a:buFontTx/>
              <a:buNone/>
            </a:pPr>
            <a:endParaRPr lang="it-IT" altLang="en-US" sz="1800" dirty="0">
              <a:latin typeface="Book Antiqua" panose="02040602050305030304" pitchFamily="18" charset="0"/>
            </a:endParaRPr>
          </a:p>
          <a:p>
            <a:pPr eaLnBrk="1" hangingPunct="1">
              <a:buFontTx/>
              <a:buNone/>
            </a:pPr>
            <a:endParaRPr lang="it-IT" altLang="en-US" sz="1800" dirty="0">
              <a:latin typeface="Book Antiqua" panose="02040602050305030304" pitchFamily="18" charset="0"/>
            </a:endParaRPr>
          </a:p>
          <a:p>
            <a:pPr marL="0" eaLnBrk="1" hangingPunct="1">
              <a:buFontTx/>
              <a:buNone/>
            </a:pPr>
            <a:r>
              <a:rPr lang="it-IT" altLang="en-US" sz="1800" dirty="0">
                <a:latin typeface="Book Antiqua" panose="02040602050305030304" pitchFamily="18" charset="0"/>
              </a:rPr>
              <a:t> </a:t>
            </a:r>
            <a:r>
              <a:rPr lang="it-IT" altLang="en-US" sz="2000" dirty="0">
                <a:latin typeface="Book Antiqua" panose="02040602050305030304" pitchFamily="18" charset="0"/>
              </a:rPr>
              <a:t>“</a:t>
            </a:r>
            <a:r>
              <a:rPr lang="it-IT" altLang="en-US" sz="2200" i="1" dirty="0">
                <a:latin typeface="Book Antiqua" panose="02040602050305030304" pitchFamily="18" charset="0"/>
              </a:rPr>
              <a:t>L’azienda come ogni unità economicamente coordinata, </a:t>
            </a:r>
            <a:r>
              <a:rPr lang="it-IT" altLang="en-US" sz="2200" b="1" i="1" dirty="0">
                <a:latin typeface="Book Antiqua" panose="02040602050305030304" pitchFamily="18" charset="0"/>
              </a:rPr>
              <a:t>è qualcosa di più della somma dei suoi componenti; il complesso ha proprietà che i suoi elementi non posseggono e non valgono a definire</a:t>
            </a:r>
            <a:r>
              <a:rPr lang="it-IT" altLang="en-US" sz="2200" i="1" dirty="0">
                <a:latin typeface="Book Antiqua" panose="02040602050305030304" pitchFamily="18" charset="0"/>
              </a:rPr>
              <a:t>; né possono le caratteristiche del complesso essere date da una mera composizione delle caratteristiche dei componenti. L’impossibilità di ridurre le caratteristiche del complesso aziendale a quelle sole dei suoi componenti si palesa specialmente  quando si avverte che l’azienda è </a:t>
            </a:r>
            <a:r>
              <a:rPr lang="it-IT" altLang="en-US" sz="2200" b="1" i="1" dirty="0">
                <a:latin typeface="Book Antiqua" panose="02040602050305030304" pitchFamily="18" charset="0"/>
              </a:rPr>
              <a:t>un sistema interconnesso continuamente perturbato</a:t>
            </a:r>
            <a:r>
              <a:rPr lang="it-IT" altLang="en-US" sz="2200" i="1" dirty="0">
                <a:latin typeface="Book Antiqua" panose="02040602050305030304" pitchFamily="18" charset="0"/>
              </a:rPr>
              <a:t>, l’indagine del quale dischiude un vasto mondo di coerenze e di sequenze, </a:t>
            </a:r>
            <a:r>
              <a:rPr lang="it-IT" altLang="en-US" sz="2200" b="1" i="1" dirty="0">
                <a:latin typeface="Book Antiqua" panose="02040602050305030304" pitchFamily="18" charset="0"/>
              </a:rPr>
              <a:t>un articolato processo di interrelazioni</a:t>
            </a:r>
            <a:r>
              <a:rPr lang="it-IT" altLang="en-US" sz="2200" i="1" dirty="0">
                <a:latin typeface="Book Antiqua" panose="02040602050305030304" pitchFamily="18" charset="0"/>
              </a:rPr>
              <a:t>, necessariamente </a:t>
            </a:r>
            <a:r>
              <a:rPr lang="it-IT" altLang="en-US" sz="2200" b="1" i="1" dirty="0">
                <a:latin typeface="Book Antiqua" panose="02040602050305030304" pitchFamily="18" charset="0"/>
              </a:rPr>
              <a:t>sfuggenti ad ogni configurazione statica dell’economia aziendale</a:t>
            </a:r>
            <a:r>
              <a:rPr lang="it-IT" altLang="en-US" sz="2000" dirty="0">
                <a:latin typeface="Book Antiqua" panose="02040602050305030304" pitchFamily="18" charset="0"/>
              </a:rPr>
              <a:t>”</a:t>
            </a:r>
          </a:p>
        </p:txBody>
      </p:sp>
      <p:sp>
        <p:nvSpPr>
          <p:cNvPr id="152579" name="Segnaposto numero diapositiva 3">
            <a:extLst>
              <a:ext uri="{FF2B5EF4-FFF2-40B4-BE49-F238E27FC236}">
                <a16:creationId xmlns:a16="http://schemas.microsoft.com/office/drawing/2014/main" id="{BCCBC767-7AB6-8A41-944A-B16CBF5D58EE}"/>
              </a:ext>
            </a:extLst>
          </p:cNvPr>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79666C0D-892A-044D-90DE-27BA22C04FF8}" type="slidenum">
              <a:rPr lang="it-IT" altLang="en-US" sz="1200">
                <a:solidFill>
                  <a:srgbClr val="898989"/>
                </a:solidFill>
                <a:latin typeface="Arial" panose="020B0604020202020204" pitchFamily="34" charset="0"/>
              </a:rPr>
              <a:pPr algn="r" eaLnBrk="1" hangingPunct="1">
                <a:spcBef>
                  <a:spcPct val="0"/>
                </a:spcBef>
                <a:buFontTx/>
                <a:buNone/>
              </a:pPr>
              <a:t>122</a:t>
            </a:fld>
            <a:endParaRPr lang="it-IT" altLang="en-US" sz="1200">
              <a:solidFill>
                <a:srgbClr val="898989"/>
              </a:solidFill>
              <a:latin typeface="Arial" panose="020B0604020202020204" pitchFamily="34" charset="0"/>
            </a:endParaRP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ttangolo 2">
            <a:extLst>
              <a:ext uri="{FF2B5EF4-FFF2-40B4-BE49-F238E27FC236}">
                <a16:creationId xmlns:a16="http://schemas.microsoft.com/office/drawing/2014/main" id="{EEA0DFCD-80CD-654E-949A-023296CB2786}"/>
              </a:ext>
            </a:extLst>
          </p:cNvPr>
          <p:cNvSpPr>
            <a:spLocks noChangeArrowheads="1"/>
          </p:cNvSpPr>
          <p:nvPr/>
        </p:nvSpPr>
        <p:spPr bwMode="auto">
          <a:xfrm>
            <a:off x="3714750" y="2143125"/>
            <a:ext cx="5000625"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it-IT" altLang="en-US" sz="1800" b="1" i="1">
                <a:latin typeface="Book Antiqua" panose="02040602050305030304" pitchFamily="18" charset="0"/>
              </a:rPr>
              <a:t>«</a:t>
            </a:r>
            <a:r>
              <a:rPr lang="it-IT" altLang="en-US" sz="1800" i="1">
                <a:latin typeface="Book Antiqua" panose="02040602050305030304" pitchFamily="18" charset="0"/>
              </a:rPr>
              <a:t> Una volta le membra dell’uomo, constatando che lo stomaco se ne stava ozioso [ad attendere cibo], ruppero con lui gli accordi e cospirarono tra loro decidendo che le mani non portassero cibo alla bocca, né che, portato, la bocca lo accettasse, né che i denti lo confezionassero a dovere. Ma mentre intendevano domare lo stomaco, a indebolirsi furono anche loro stesse, e il corpo intero giunse a deperimento estremo. Di qui apparve che l’ufficio dello stomaco non è quello di un pigro, ma che, una volta accolti, distribuisce i cibi per tutte le membra, e quindi tornarono in amicizia con lui. Così senato e popolo, come fossero un unico corpo, con la discordia periscono, con la concordia rimangono in salute. </a:t>
            </a:r>
            <a:r>
              <a:rPr lang="it-IT" altLang="en-US" sz="1800" b="1" i="1">
                <a:latin typeface="Book Antiqua" panose="02040602050305030304" pitchFamily="18" charset="0"/>
              </a:rPr>
              <a:t>»</a:t>
            </a:r>
            <a:endParaRPr lang="it-IT" altLang="en-US" sz="1800" i="1">
              <a:latin typeface="Book Antiqua" panose="02040602050305030304" pitchFamily="18" charset="0"/>
            </a:endParaRPr>
          </a:p>
        </p:txBody>
      </p:sp>
      <p:sp>
        <p:nvSpPr>
          <p:cNvPr id="153603" name="Rettangolo 3">
            <a:extLst>
              <a:ext uri="{FF2B5EF4-FFF2-40B4-BE49-F238E27FC236}">
                <a16:creationId xmlns:a16="http://schemas.microsoft.com/office/drawing/2014/main" id="{7C279D0C-0F09-2243-A7F1-30E481A00927}"/>
              </a:ext>
            </a:extLst>
          </p:cNvPr>
          <p:cNvSpPr>
            <a:spLocks noChangeArrowheads="1"/>
          </p:cNvSpPr>
          <p:nvPr/>
        </p:nvSpPr>
        <p:spPr bwMode="auto">
          <a:xfrm>
            <a:off x="0" y="285750"/>
            <a:ext cx="914400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it-IT" altLang="en-US" sz="1700">
                <a:latin typeface="Book Antiqua" panose="02040602050305030304" pitchFamily="18" charset="0"/>
              </a:rPr>
              <a:t>Agrippa spiegò l'ordinamento sociale romano metaforicamente paragonandolo ad un corpo umano nel quale, come in tutti gli insiemi costituiti da </a:t>
            </a:r>
            <a:r>
              <a:rPr lang="it-IT" altLang="en-US" sz="1700" b="1">
                <a:latin typeface="Book Antiqua" panose="02040602050305030304" pitchFamily="18" charset="0"/>
              </a:rPr>
              <a:t>parti connesse </a:t>
            </a:r>
            <a:r>
              <a:rPr lang="it-IT" altLang="en-US" sz="1700">
                <a:latin typeface="Book Antiqua" panose="02040602050305030304" pitchFamily="18" charset="0"/>
              </a:rPr>
              <a:t>tra loro, se collaborano insieme sopravvivono, se discordano insieme periscono, e che effettivamente se le braccia (il popolo) si rifiutassero di lavorare, lo stomaco (il senato) non riceverebbe cibo e se lo stomaco non ricevesse cibo non lavorerebbe e non lavorando tutto il corpo, braccia comprese, deperirebbe per mancanza di nutrimento. La situazione fu ricomposta ed i plebei fecero ritorno alle loro occupazioni.</a:t>
            </a:r>
          </a:p>
        </p:txBody>
      </p:sp>
      <p:sp>
        <p:nvSpPr>
          <p:cNvPr id="153604" name="Segnaposto numero diapositiva 4">
            <a:extLst>
              <a:ext uri="{FF2B5EF4-FFF2-40B4-BE49-F238E27FC236}">
                <a16:creationId xmlns:a16="http://schemas.microsoft.com/office/drawing/2014/main" id="{C6DE94BA-728D-B348-9352-C6F65883ECD3}"/>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F8D970DD-0891-BF45-BFA7-F6D485381858}" type="slidenum">
              <a:rPr lang="it-IT" altLang="en-US" sz="1200" smtClean="0">
                <a:latin typeface="Arial" panose="020B0604020202020204" pitchFamily="34" charset="0"/>
              </a:rPr>
              <a:pPr>
                <a:spcBef>
                  <a:spcPct val="0"/>
                </a:spcBef>
                <a:buFontTx/>
                <a:buNone/>
              </a:pPr>
              <a:t>123</a:t>
            </a:fld>
            <a:endParaRPr lang="it-IT" altLang="en-US" sz="1200">
              <a:latin typeface="Arial" panose="020B0604020202020204" pitchFamily="34" charset="0"/>
            </a:endParaRPr>
          </a:p>
        </p:txBody>
      </p:sp>
      <p:pic>
        <p:nvPicPr>
          <p:cNvPr id="153605" name="Picture 294" descr="C:\Documents and Settings\Veronica\Impostazioni locali\Temporary Internet Files\Content.IE5\4AFQUZZY\MPj04052720000[1].jpg">
            <a:extLst>
              <a:ext uri="{FF2B5EF4-FFF2-40B4-BE49-F238E27FC236}">
                <a16:creationId xmlns:a16="http://schemas.microsoft.com/office/drawing/2014/main" id="{F99EB3FF-6602-0C42-B79F-6E94B93C88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88" y="2501900"/>
            <a:ext cx="3552825" cy="349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3">
            <a:extLst>
              <a:ext uri="{FF2B5EF4-FFF2-40B4-BE49-F238E27FC236}">
                <a16:creationId xmlns:a16="http://schemas.microsoft.com/office/drawing/2014/main" id="{D1B240BA-8CF1-B042-909B-8F08ECCD3C2D}"/>
              </a:ext>
            </a:extLst>
          </p:cNvPr>
          <p:cNvSpPr>
            <a:spLocks noGrp="1"/>
          </p:cNvSpPr>
          <p:nvPr>
            <p:ph type="body" idx="4294967295"/>
          </p:nvPr>
        </p:nvSpPr>
        <p:spPr>
          <a:xfrm>
            <a:off x="1619250" y="188913"/>
            <a:ext cx="7416800" cy="6553200"/>
          </a:xfrm>
        </p:spPr>
        <p:txBody>
          <a:bodyPr/>
          <a:lstStyle/>
          <a:p>
            <a:pPr algn="just" eaLnBrk="1" hangingPunct="1">
              <a:lnSpc>
                <a:spcPct val="150000"/>
              </a:lnSpc>
              <a:buFontTx/>
              <a:buChar char="-"/>
            </a:pPr>
            <a:r>
              <a:rPr lang="it-IT" altLang="en-US" sz="2000" dirty="0">
                <a:latin typeface="Book Antiqua" panose="02040602050305030304" pitchFamily="18" charset="0"/>
              </a:rPr>
              <a:t>E’ stata proposta da L. VON BERTALANFY, biologo americano di origine tedesca e si identifica con esso</a:t>
            </a:r>
          </a:p>
          <a:p>
            <a:pPr algn="just" eaLnBrk="1" hangingPunct="1">
              <a:lnSpc>
                <a:spcPct val="150000"/>
              </a:lnSpc>
              <a:buFontTx/>
              <a:buChar char="-"/>
            </a:pPr>
            <a:r>
              <a:rPr lang="it-IT" altLang="en-US" sz="2000" dirty="0">
                <a:latin typeface="Book Antiqua" panose="02040602050305030304" pitchFamily="18" charset="0"/>
              </a:rPr>
              <a:t>Si fonda sull’</a:t>
            </a:r>
            <a:r>
              <a:rPr lang="it-IT" altLang="en-US" sz="2000" b="1" dirty="0">
                <a:latin typeface="Book Antiqua" panose="02040602050305030304" pitchFamily="18" charset="0"/>
              </a:rPr>
              <a:t>isomorfismo</a:t>
            </a:r>
            <a:r>
              <a:rPr lang="it-IT" altLang="en-US" sz="2000" dirty="0">
                <a:latin typeface="Book Antiqua" panose="02040602050305030304" pitchFamily="18" charset="0"/>
              </a:rPr>
              <a:t> di alcune leggi fondamentali di differenti campi di ricerca</a:t>
            </a:r>
          </a:p>
          <a:p>
            <a:pPr algn="just" eaLnBrk="1" hangingPunct="1">
              <a:lnSpc>
                <a:spcPct val="150000"/>
              </a:lnSpc>
              <a:buFontTx/>
              <a:buChar char="-"/>
            </a:pPr>
            <a:r>
              <a:rPr lang="it-IT" altLang="en-US" sz="2000" dirty="0">
                <a:latin typeface="Book Antiqua" panose="02040602050305030304" pitchFamily="18" charset="0"/>
              </a:rPr>
              <a:t>Ha consentito un accostamento molto forte tra scienze biologiche e scienze sociali (tra cui l’economia d’azienda)</a:t>
            </a:r>
          </a:p>
          <a:p>
            <a:pPr algn="just" eaLnBrk="1" hangingPunct="1">
              <a:lnSpc>
                <a:spcPct val="150000"/>
              </a:lnSpc>
              <a:buFontTx/>
              <a:buChar char="-"/>
            </a:pPr>
            <a:r>
              <a:rPr lang="it-IT" altLang="en-US" sz="2000" dirty="0">
                <a:latin typeface="Book Antiqua" panose="02040602050305030304" pitchFamily="18" charset="0"/>
              </a:rPr>
              <a:t>Sia i sistemi biologici che quelli sociali presuppongono un flusso di energia da e verso l’ambiente ed una trasformazione di questa energia</a:t>
            </a:r>
          </a:p>
          <a:p>
            <a:pPr algn="just" eaLnBrk="1" hangingPunct="1">
              <a:lnSpc>
                <a:spcPct val="150000"/>
              </a:lnSpc>
              <a:buFontTx/>
              <a:buChar char="-"/>
            </a:pPr>
            <a:r>
              <a:rPr lang="it-IT" altLang="en-US" sz="2000" dirty="0">
                <a:latin typeface="Book Antiqua" panose="02040602050305030304" pitchFamily="18" charset="0"/>
              </a:rPr>
              <a:t>Sia i sistemi biologici che quelli sociali sono sistemi aperti</a:t>
            </a:r>
          </a:p>
          <a:p>
            <a:pPr algn="just" eaLnBrk="1" hangingPunct="1">
              <a:lnSpc>
                <a:spcPct val="150000"/>
              </a:lnSpc>
              <a:buFontTx/>
              <a:buChar char="-"/>
            </a:pPr>
            <a:r>
              <a:rPr lang="it-IT" altLang="en-US" sz="2000" dirty="0">
                <a:latin typeface="Book Antiqua" panose="02040602050305030304" pitchFamily="18" charset="0"/>
              </a:rPr>
              <a:t>Sia i sistemi biologici che quelli sociali tendono all’omeostasi, ossia all’equilibrio</a:t>
            </a:r>
          </a:p>
          <a:p>
            <a:pPr algn="just" eaLnBrk="1" hangingPunct="1">
              <a:lnSpc>
                <a:spcPct val="150000"/>
              </a:lnSpc>
              <a:buFontTx/>
              <a:buChar char="-"/>
            </a:pPr>
            <a:r>
              <a:rPr lang="it-IT" altLang="en-US" sz="2000" dirty="0">
                <a:latin typeface="Book Antiqua" panose="02040602050305030304" pitchFamily="18" charset="0"/>
              </a:rPr>
              <a:t>TASSONOMIA DEI SISTEMI (</a:t>
            </a:r>
            <a:r>
              <a:rPr lang="it-IT" altLang="en-US" sz="2000" i="1" dirty="0">
                <a:latin typeface="Book Antiqua" panose="02040602050305030304" pitchFamily="18" charset="0"/>
              </a:rPr>
              <a:t>vedi slide successiva</a:t>
            </a:r>
            <a:r>
              <a:rPr lang="it-IT" altLang="en-US" sz="2000" dirty="0">
                <a:latin typeface="Book Antiqua" panose="02040602050305030304" pitchFamily="18" charset="0"/>
              </a:rPr>
              <a:t>)</a:t>
            </a:r>
          </a:p>
        </p:txBody>
      </p:sp>
      <p:sp>
        <p:nvSpPr>
          <p:cNvPr id="154627" name="AutoShape 3">
            <a:extLst>
              <a:ext uri="{FF2B5EF4-FFF2-40B4-BE49-F238E27FC236}">
                <a16:creationId xmlns:a16="http://schemas.microsoft.com/office/drawing/2014/main" id="{E8D2FA7B-4551-CD4F-AA8D-CDEAF834A3E1}"/>
              </a:ext>
            </a:extLst>
          </p:cNvPr>
          <p:cNvSpPr>
            <a:spLocks/>
          </p:cNvSpPr>
          <p:nvPr/>
        </p:nvSpPr>
        <p:spPr bwMode="auto">
          <a:xfrm>
            <a:off x="1042988" y="116632"/>
            <a:ext cx="396876" cy="6553200"/>
          </a:xfrm>
          <a:prstGeom prst="leftBrace">
            <a:avLst>
              <a:gd name="adj1" fmla="val 199231"/>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t>  </a:t>
            </a:r>
          </a:p>
        </p:txBody>
      </p:sp>
      <p:sp>
        <p:nvSpPr>
          <p:cNvPr id="154628" name="Text Box 6">
            <a:extLst>
              <a:ext uri="{FF2B5EF4-FFF2-40B4-BE49-F238E27FC236}">
                <a16:creationId xmlns:a16="http://schemas.microsoft.com/office/drawing/2014/main" id="{B3966302-177E-4042-84B1-BE1DA3C60EA0}"/>
              </a:ext>
            </a:extLst>
          </p:cNvPr>
          <p:cNvSpPr txBox="1">
            <a:spLocks noChangeArrowheads="1"/>
          </p:cNvSpPr>
          <p:nvPr/>
        </p:nvSpPr>
        <p:spPr bwMode="auto">
          <a:xfrm rot="16200000" flipH="1">
            <a:off x="-2905124" y="3230562"/>
            <a:ext cx="6858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1. La teoria generale dei sistemi e le scienze sociali</a:t>
            </a:r>
          </a:p>
        </p:txBody>
      </p:sp>
      <p:sp>
        <p:nvSpPr>
          <p:cNvPr id="154629" name="Segnaposto numero diapositiva 5">
            <a:extLst>
              <a:ext uri="{FF2B5EF4-FFF2-40B4-BE49-F238E27FC236}">
                <a16:creationId xmlns:a16="http://schemas.microsoft.com/office/drawing/2014/main" id="{5AE321FC-F572-F245-B387-60D083B3C7A3}"/>
              </a:ext>
            </a:extLst>
          </p:cNvPr>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2350D965-8B25-A446-B4FC-64E34E850754}" type="slidenum">
              <a:rPr lang="it-IT" altLang="en-US" sz="1200">
                <a:solidFill>
                  <a:srgbClr val="898989"/>
                </a:solidFill>
                <a:latin typeface="Arial" panose="020B0604020202020204" pitchFamily="34" charset="0"/>
              </a:rPr>
              <a:pPr algn="r" eaLnBrk="1" hangingPunct="1">
                <a:spcBef>
                  <a:spcPct val="0"/>
                </a:spcBef>
                <a:buFontTx/>
                <a:buNone/>
              </a:pPr>
              <a:t>124</a:t>
            </a:fld>
            <a:endParaRPr lang="it-IT" altLang="en-US" sz="1200">
              <a:solidFill>
                <a:srgbClr val="898989"/>
              </a:solidFill>
              <a:latin typeface="Arial" panose="020B0604020202020204" pitchFamily="34" charset="0"/>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Segnaposto numero diapositiva 1">
            <a:extLst>
              <a:ext uri="{FF2B5EF4-FFF2-40B4-BE49-F238E27FC236}">
                <a16:creationId xmlns:a16="http://schemas.microsoft.com/office/drawing/2014/main" id="{1CC3F6A4-0105-8E49-A42F-95D31CA1AD11}"/>
              </a:ext>
            </a:extLst>
          </p:cNvPr>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E009A163-7D9E-5E41-986A-618E68438FE7}" type="slidenum">
              <a:rPr lang="it-IT" altLang="en-US" sz="1200">
                <a:solidFill>
                  <a:srgbClr val="898989"/>
                </a:solidFill>
                <a:latin typeface="Arial" panose="020B0604020202020204" pitchFamily="34" charset="0"/>
              </a:rPr>
              <a:pPr algn="r" eaLnBrk="1" hangingPunct="1">
                <a:spcBef>
                  <a:spcPct val="0"/>
                </a:spcBef>
                <a:buFontTx/>
                <a:buNone/>
              </a:pPr>
              <a:t>125</a:t>
            </a:fld>
            <a:endParaRPr lang="it-IT" altLang="en-US" sz="1200">
              <a:solidFill>
                <a:srgbClr val="898989"/>
              </a:solidFill>
              <a:latin typeface="Arial" panose="020B0604020202020204" pitchFamily="34" charset="0"/>
            </a:endParaRPr>
          </a:p>
        </p:txBody>
      </p:sp>
      <p:sp>
        <p:nvSpPr>
          <p:cNvPr id="155651" name="Text Box 4">
            <a:extLst>
              <a:ext uri="{FF2B5EF4-FFF2-40B4-BE49-F238E27FC236}">
                <a16:creationId xmlns:a16="http://schemas.microsoft.com/office/drawing/2014/main" id="{3027E75B-872B-0A4C-8572-E5FD2752FDDE}"/>
              </a:ext>
            </a:extLst>
          </p:cNvPr>
          <p:cNvSpPr txBox="1">
            <a:spLocks noChangeArrowheads="1"/>
          </p:cNvSpPr>
          <p:nvPr/>
        </p:nvSpPr>
        <p:spPr bwMode="auto">
          <a:xfrm>
            <a:off x="465138" y="2928938"/>
            <a:ext cx="1892300"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2100">
                <a:latin typeface="Book Antiqua" panose="02040602050305030304" pitchFamily="18" charset="0"/>
              </a:rPr>
              <a:t>Tassonomia </a:t>
            </a:r>
          </a:p>
          <a:p>
            <a:pPr eaLnBrk="1" hangingPunct="1">
              <a:spcBef>
                <a:spcPct val="50000"/>
              </a:spcBef>
              <a:buFontTx/>
              <a:buNone/>
            </a:pPr>
            <a:r>
              <a:rPr lang="it-IT" altLang="en-US" sz="2100">
                <a:latin typeface="Book Antiqua" panose="02040602050305030304" pitchFamily="18" charset="0"/>
              </a:rPr>
              <a:t>dei sistemi*</a:t>
            </a:r>
          </a:p>
        </p:txBody>
      </p:sp>
      <p:sp>
        <p:nvSpPr>
          <p:cNvPr id="155652" name="AutoShape 3">
            <a:extLst>
              <a:ext uri="{FF2B5EF4-FFF2-40B4-BE49-F238E27FC236}">
                <a16:creationId xmlns:a16="http://schemas.microsoft.com/office/drawing/2014/main" id="{162097D6-12DA-3145-959D-DCC025B92F50}"/>
              </a:ext>
            </a:extLst>
          </p:cNvPr>
          <p:cNvSpPr>
            <a:spLocks/>
          </p:cNvSpPr>
          <p:nvPr/>
        </p:nvSpPr>
        <p:spPr bwMode="auto">
          <a:xfrm>
            <a:off x="2714625" y="0"/>
            <a:ext cx="357188" cy="6858000"/>
          </a:xfrm>
          <a:prstGeom prst="leftBrace">
            <a:avLst>
              <a:gd name="adj1" fmla="val 199289"/>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t>  </a:t>
            </a:r>
          </a:p>
        </p:txBody>
      </p:sp>
      <p:sp>
        <p:nvSpPr>
          <p:cNvPr id="47109" name="Text Box 6">
            <a:extLst>
              <a:ext uri="{FF2B5EF4-FFF2-40B4-BE49-F238E27FC236}">
                <a16:creationId xmlns:a16="http://schemas.microsoft.com/office/drawing/2014/main" id="{94546E81-D646-DB40-BB27-30DA92597E2B}"/>
              </a:ext>
            </a:extLst>
          </p:cNvPr>
          <p:cNvSpPr txBox="1">
            <a:spLocks noChangeArrowheads="1"/>
          </p:cNvSpPr>
          <p:nvPr/>
        </p:nvSpPr>
        <p:spPr bwMode="auto">
          <a:xfrm>
            <a:off x="3143250" y="-71438"/>
            <a:ext cx="3643313" cy="7016751"/>
          </a:xfrm>
          <a:prstGeom prst="rect">
            <a:avLst/>
          </a:prstGeom>
          <a:noFill/>
          <a:ln w="9525">
            <a:noFill/>
            <a:miter lim="800000"/>
            <a:headEnd/>
            <a:tailEnd/>
          </a:ln>
        </p:spPr>
        <p:txBody>
          <a:bodyPr>
            <a:spAutoFit/>
          </a:bodyPr>
          <a:lstStyle/>
          <a:p>
            <a:pPr marL="261938" indent="-261938" eaLnBrk="1" hangingPunct="1">
              <a:spcBef>
                <a:spcPct val="50000"/>
              </a:spcBef>
              <a:buFontTx/>
              <a:buChar char="•"/>
              <a:defRPr/>
            </a:pPr>
            <a:r>
              <a:rPr lang="it-IT" dirty="0">
                <a:latin typeface="Book Antiqua" pitchFamily="18" charset="0"/>
              </a:rPr>
              <a:t>Strutture statiche</a:t>
            </a:r>
          </a:p>
          <a:p>
            <a:pPr marL="261938" indent="-261938" eaLnBrk="1" hangingPunct="1">
              <a:spcBef>
                <a:spcPct val="50000"/>
              </a:spcBef>
              <a:buFontTx/>
              <a:buChar char="•"/>
              <a:defRPr/>
            </a:pPr>
            <a:endParaRPr lang="it-IT" dirty="0">
              <a:latin typeface="Book Antiqua" pitchFamily="18" charset="0"/>
            </a:endParaRPr>
          </a:p>
          <a:p>
            <a:pPr marL="261938" indent="-261938" eaLnBrk="1" hangingPunct="1">
              <a:spcBef>
                <a:spcPct val="50000"/>
              </a:spcBef>
              <a:buFontTx/>
              <a:buChar char="•"/>
              <a:defRPr/>
            </a:pPr>
            <a:r>
              <a:rPr lang="it-IT" dirty="0">
                <a:latin typeface="Book Antiqua" pitchFamily="18" charset="0"/>
              </a:rPr>
              <a:t>Meccanismi ad orologeria </a:t>
            </a:r>
          </a:p>
          <a:p>
            <a:pPr marL="261938" indent="-261938" eaLnBrk="1" hangingPunct="1">
              <a:spcBef>
                <a:spcPct val="50000"/>
              </a:spcBef>
              <a:buFontTx/>
              <a:buChar char="•"/>
              <a:defRPr/>
            </a:pPr>
            <a:endParaRPr lang="it-IT" dirty="0">
              <a:latin typeface="Book Antiqua" pitchFamily="18" charset="0"/>
            </a:endParaRPr>
          </a:p>
          <a:p>
            <a:pPr marL="261938" indent="-261938" eaLnBrk="1" hangingPunct="1">
              <a:spcBef>
                <a:spcPct val="50000"/>
              </a:spcBef>
              <a:buFontTx/>
              <a:buChar char="•"/>
              <a:defRPr/>
            </a:pPr>
            <a:r>
              <a:rPr lang="it-IT" dirty="0">
                <a:latin typeface="Book Antiqua" pitchFamily="18" charset="0"/>
              </a:rPr>
              <a:t>Meccanismi di controllo</a:t>
            </a:r>
          </a:p>
          <a:p>
            <a:pPr marL="261938" indent="-261938" eaLnBrk="1" hangingPunct="1">
              <a:spcBef>
                <a:spcPct val="50000"/>
              </a:spcBef>
              <a:buFontTx/>
              <a:buChar char="•"/>
              <a:defRPr/>
            </a:pPr>
            <a:endParaRPr lang="it-IT" dirty="0">
              <a:latin typeface="Book Antiqua" pitchFamily="18" charset="0"/>
            </a:endParaRPr>
          </a:p>
          <a:p>
            <a:pPr marL="261938" indent="-261938" eaLnBrk="1" hangingPunct="1">
              <a:spcBef>
                <a:spcPct val="50000"/>
              </a:spcBef>
              <a:buFontTx/>
              <a:buChar char="•"/>
              <a:defRPr/>
            </a:pPr>
            <a:r>
              <a:rPr lang="it-IT" b="1" dirty="0">
                <a:effectLst>
                  <a:outerShdw blurRad="38100" dist="38100" dir="2700000" algn="tl">
                    <a:srgbClr val="000000">
                      <a:alpha val="43137"/>
                    </a:srgbClr>
                  </a:outerShdw>
                </a:effectLst>
                <a:latin typeface="Book Antiqua" pitchFamily="18" charset="0"/>
              </a:rPr>
              <a:t>Sistemi aperti</a:t>
            </a:r>
          </a:p>
          <a:p>
            <a:pPr marL="261938" indent="-261938" eaLnBrk="1" hangingPunct="1">
              <a:spcBef>
                <a:spcPct val="50000"/>
              </a:spcBef>
              <a:buFontTx/>
              <a:buChar char="•"/>
              <a:defRPr/>
            </a:pPr>
            <a:endParaRPr lang="it-IT" dirty="0">
              <a:latin typeface="Book Antiqua" pitchFamily="18" charset="0"/>
            </a:endParaRPr>
          </a:p>
          <a:p>
            <a:pPr marL="261938" indent="-261938" eaLnBrk="1" hangingPunct="1">
              <a:spcBef>
                <a:spcPct val="50000"/>
              </a:spcBef>
              <a:buFontTx/>
              <a:buChar char="•"/>
              <a:defRPr/>
            </a:pPr>
            <a:r>
              <a:rPr lang="it-IT" dirty="0">
                <a:latin typeface="Book Antiqua" pitchFamily="18" charset="0"/>
              </a:rPr>
              <a:t>Vita vegetale</a:t>
            </a:r>
          </a:p>
          <a:p>
            <a:pPr marL="261938" indent="-261938" eaLnBrk="1" hangingPunct="1">
              <a:spcBef>
                <a:spcPct val="50000"/>
              </a:spcBef>
              <a:buFontTx/>
              <a:buChar char="•"/>
              <a:defRPr/>
            </a:pPr>
            <a:endParaRPr lang="it-IT" dirty="0">
              <a:latin typeface="Book Antiqua" pitchFamily="18" charset="0"/>
            </a:endParaRPr>
          </a:p>
          <a:p>
            <a:pPr marL="261938" indent="-261938" eaLnBrk="1" hangingPunct="1">
              <a:spcBef>
                <a:spcPct val="50000"/>
              </a:spcBef>
              <a:buFontTx/>
              <a:buChar char="•"/>
              <a:defRPr/>
            </a:pPr>
            <a:r>
              <a:rPr lang="it-IT" dirty="0">
                <a:latin typeface="Book Antiqua" pitchFamily="18" charset="0"/>
              </a:rPr>
              <a:t>Vita animale</a:t>
            </a:r>
          </a:p>
          <a:p>
            <a:pPr marL="261938" indent="-261938" eaLnBrk="1" hangingPunct="1">
              <a:spcBef>
                <a:spcPct val="50000"/>
              </a:spcBef>
              <a:buFontTx/>
              <a:buChar char="•"/>
              <a:defRPr/>
            </a:pPr>
            <a:endParaRPr lang="it-IT" dirty="0">
              <a:latin typeface="Book Antiqua" pitchFamily="18" charset="0"/>
            </a:endParaRPr>
          </a:p>
          <a:p>
            <a:pPr marL="261938" indent="-261938" eaLnBrk="1" hangingPunct="1">
              <a:spcBef>
                <a:spcPct val="50000"/>
              </a:spcBef>
              <a:buFontTx/>
              <a:buChar char="•"/>
              <a:defRPr/>
            </a:pPr>
            <a:r>
              <a:rPr lang="it-IT" dirty="0">
                <a:latin typeface="Book Antiqua" pitchFamily="18" charset="0"/>
              </a:rPr>
              <a:t>Essere umano</a:t>
            </a:r>
          </a:p>
          <a:p>
            <a:pPr marL="261938" indent="-261938" eaLnBrk="1" hangingPunct="1">
              <a:spcBef>
                <a:spcPct val="50000"/>
              </a:spcBef>
              <a:buFontTx/>
              <a:buChar char="•"/>
              <a:defRPr/>
            </a:pPr>
            <a:endParaRPr lang="it-IT" dirty="0">
              <a:latin typeface="Book Antiqua" pitchFamily="18" charset="0"/>
            </a:endParaRPr>
          </a:p>
          <a:p>
            <a:pPr marL="261938" indent="-261938" eaLnBrk="1" hangingPunct="1">
              <a:spcBef>
                <a:spcPct val="50000"/>
              </a:spcBef>
              <a:buFontTx/>
              <a:buChar char="•"/>
              <a:defRPr/>
            </a:pPr>
            <a:r>
              <a:rPr lang="it-IT" dirty="0">
                <a:latin typeface="Book Antiqua" pitchFamily="18" charset="0"/>
              </a:rPr>
              <a:t>Organizzazioni socio-culturali</a:t>
            </a:r>
          </a:p>
          <a:p>
            <a:pPr marL="261938" indent="-261938" eaLnBrk="1" hangingPunct="1">
              <a:spcBef>
                <a:spcPct val="50000"/>
              </a:spcBef>
              <a:defRPr/>
            </a:pPr>
            <a:r>
              <a:rPr lang="it-IT" dirty="0">
                <a:latin typeface="Book Antiqua" pitchFamily="18" charset="0"/>
              </a:rPr>
              <a:t> </a:t>
            </a:r>
          </a:p>
          <a:p>
            <a:pPr marL="261938" indent="-261938" eaLnBrk="1" hangingPunct="1">
              <a:spcBef>
                <a:spcPct val="50000"/>
              </a:spcBef>
              <a:buFontTx/>
              <a:buChar char="•"/>
              <a:defRPr/>
            </a:pPr>
            <a:r>
              <a:rPr lang="it-IT" dirty="0">
                <a:latin typeface="Book Antiqua" pitchFamily="18" charset="0"/>
              </a:rPr>
              <a:t>Sistemi simbolici</a:t>
            </a:r>
          </a:p>
        </p:txBody>
      </p:sp>
      <p:sp>
        <p:nvSpPr>
          <p:cNvPr id="155654" name="Text Box 4">
            <a:extLst>
              <a:ext uri="{FF2B5EF4-FFF2-40B4-BE49-F238E27FC236}">
                <a16:creationId xmlns:a16="http://schemas.microsoft.com/office/drawing/2014/main" id="{A95D44C4-1555-DC4E-846D-F70DD9858E31}"/>
              </a:ext>
            </a:extLst>
          </p:cNvPr>
          <p:cNvSpPr txBox="1">
            <a:spLocks noChangeArrowheads="1"/>
          </p:cNvSpPr>
          <p:nvPr/>
        </p:nvSpPr>
        <p:spPr bwMode="auto">
          <a:xfrm>
            <a:off x="0" y="5357813"/>
            <a:ext cx="28575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1600">
                <a:latin typeface="Book Antiqua" panose="02040602050305030304" pitchFamily="18" charset="0"/>
              </a:rPr>
              <a:t>*K.E. Boulding, </a:t>
            </a:r>
            <a:r>
              <a:rPr lang="it-IT" altLang="en-US" sz="1600" i="1">
                <a:latin typeface="Book Antiqua" panose="02040602050305030304" pitchFamily="18" charset="0"/>
              </a:rPr>
              <a:t>General System theory, the skeleton      of a science</a:t>
            </a:r>
            <a:r>
              <a:rPr lang="it-IT" altLang="en-US" sz="1600">
                <a:latin typeface="Book Antiqua" panose="02040602050305030304" pitchFamily="18" charset="0"/>
              </a:rPr>
              <a:t> citato in G. Zanda,     </a:t>
            </a:r>
            <a:r>
              <a:rPr lang="it-IT" altLang="en-US" sz="1600" i="1">
                <a:latin typeface="Book Antiqua" panose="02040602050305030304" pitchFamily="18" charset="0"/>
              </a:rPr>
              <a:t>La grande impresa, caratteristiche strutturali          e di comportamento</a:t>
            </a:r>
          </a:p>
        </p:txBody>
      </p:sp>
      <p:sp>
        <p:nvSpPr>
          <p:cNvPr id="155655" name="Text Box 4">
            <a:extLst>
              <a:ext uri="{FF2B5EF4-FFF2-40B4-BE49-F238E27FC236}">
                <a16:creationId xmlns:a16="http://schemas.microsoft.com/office/drawing/2014/main" id="{872387DD-E3FD-6C46-9D8F-9B64713BDF97}"/>
              </a:ext>
            </a:extLst>
          </p:cNvPr>
          <p:cNvSpPr txBox="1">
            <a:spLocks noChangeArrowheads="1"/>
          </p:cNvSpPr>
          <p:nvPr/>
        </p:nvSpPr>
        <p:spPr bwMode="auto">
          <a:xfrm>
            <a:off x="6286500" y="1879600"/>
            <a:ext cx="28575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1800">
                <a:latin typeface="Book Antiqua" panose="02040602050305030304" pitchFamily="18" charset="0"/>
              </a:rPr>
              <a:t>L’organismo produttivo è un sistema aperto, poiché scambia informazioni materiali ed energia con  l’ambiente esterno</a:t>
            </a:r>
          </a:p>
        </p:txBody>
      </p:sp>
      <p:sp>
        <p:nvSpPr>
          <p:cNvPr id="26" name="Freccia a destra 25">
            <a:extLst>
              <a:ext uri="{FF2B5EF4-FFF2-40B4-BE49-F238E27FC236}">
                <a16:creationId xmlns:a16="http://schemas.microsoft.com/office/drawing/2014/main" id="{88189B9B-A51E-5E42-8A79-E24401E8900E}"/>
              </a:ext>
            </a:extLst>
          </p:cNvPr>
          <p:cNvSpPr/>
          <p:nvPr/>
        </p:nvSpPr>
        <p:spPr>
          <a:xfrm>
            <a:off x="5286375" y="2500313"/>
            <a:ext cx="857250" cy="2143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egnaposto numero diapositiva 1">
            <a:extLst>
              <a:ext uri="{FF2B5EF4-FFF2-40B4-BE49-F238E27FC236}">
                <a16:creationId xmlns:a16="http://schemas.microsoft.com/office/drawing/2014/main" id="{8A8857D3-94E4-4342-B36E-39B87230AEA3}"/>
              </a:ext>
            </a:extLst>
          </p:cNvPr>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FA3237A4-86E5-C649-998D-BD31CE234A92}" type="slidenum">
              <a:rPr lang="it-IT" altLang="en-US" sz="1200">
                <a:solidFill>
                  <a:srgbClr val="898989"/>
                </a:solidFill>
                <a:latin typeface="Arial" panose="020B0604020202020204" pitchFamily="34" charset="0"/>
              </a:rPr>
              <a:pPr algn="r" eaLnBrk="1" hangingPunct="1">
                <a:spcBef>
                  <a:spcPct val="0"/>
                </a:spcBef>
                <a:buFontTx/>
                <a:buNone/>
              </a:pPr>
              <a:t>126</a:t>
            </a:fld>
            <a:endParaRPr lang="it-IT" altLang="en-US" sz="1200">
              <a:solidFill>
                <a:srgbClr val="898989"/>
              </a:solidFill>
              <a:latin typeface="Arial" panose="020B0604020202020204" pitchFamily="34" charset="0"/>
            </a:endParaRPr>
          </a:p>
        </p:txBody>
      </p:sp>
      <p:sp>
        <p:nvSpPr>
          <p:cNvPr id="156675" name="CasellaDiTesto 2">
            <a:extLst>
              <a:ext uri="{FF2B5EF4-FFF2-40B4-BE49-F238E27FC236}">
                <a16:creationId xmlns:a16="http://schemas.microsoft.com/office/drawing/2014/main" id="{ABA38ADF-62B2-7D4A-9188-C4715185497F}"/>
              </a:ext>
            </a:extLst>
          </p:cNvPr>
          <p:cNvSpPr txBox="1">
            <a:spLocks noChangeArrowheads="1"/>
          </p:cNvSpPr>
          <p:nvPr/>
        </p:nvSpPr>
        <p:spPr bwMode="auto">
          <a:xfrm>
            <a:off x="928688" y="571500"/>
            <a:ext cx="7143750" cy="627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b="1">
                <a:latin typeface="Book Antiqua" panose="02040602050305030304" pitchFamily="18" charset="0"/>
              </a:rPr>
              <a:t>SISTEMA APERTO</a:t>
            </a:r>
          </a:p>
          <a:p>
            <a:pPr eaLnBrk="1" hangingPunct="1">
              <a:spcBef>
                <a:spcPct val="0"/>
              </a:spcBef>
              <a:buFontTx/>
              <a:buNone/>
            </a:pPr>
            <a:endParaRPr lang="it-IT" altLang="en-US" sz="2400">
              <a:latin typeface="Book Antiqua" panose="02040602050305030304" pitchFamily="18" charset="0"/>
            </a:endParaRPr>
          </a:p>
          <a:p>
            <a:pPr eaLnBrk="1" hangingPunct="1">
              <a:spcBef>
                <a:spcPct val="0"/>
              </a:spcBef>
              <a:buFontTx/>
              <a:buNone/>
            </a:pPr>
            <a:endParaRPr lang="it-IT" altLang="en-US" sz="2400">
              <a:latin typeface="Book Antiqua" panose="02040602050305030304" pitchFamily="18" charset="0"/>
            </a:endParaRPr>
          </a:p>
          <a:p>
            <a:pPr algn="ctr" eaLnBrk="1" hangingPunct="1">
              <a:spcBef>
                <a:spcPct val="0"/>
              </a:spcBef>
              <a:buFontTx/>
              <a:buNone/>
            </a:pPr>
            <a:endParaRPr lang="it-IT" altLang="en-US" sz="2800" i="1">
              <a:latin typeface="Book Antiqua" panose="02040602050305030304" pitchFamily="18" charset="0"/>
            </a:endParaRPr>
          </a:p>
          <a:p>
            <a:pPr algn="ctr" eaLnBrk="1" hangingPunct="1">
              <a:spcBef>
                <a:spcPct val="0"/>
              </a:spcBef>
              <a:buFontTx/>
              <a:buNone/>
            </a:pPr>
            <a:r>
              <a:rPr lang="it-IT" altLang="en-US" sz="2800" i="1">
                <a:latin typeface="Book Antiqua" panose="02040602050305030304" pitchFamily="18" charset="0"/>
              </a:rPr>
              <a:t>“Sistema che scambia della materia con l’ambiente circostante, esibendo la capacità di importare ed esportare materiali e di operare nel senso di produrre e distruggere strutture con i propri comportamenti materiali”</a:t>
            </a:r>
          </a:p>
          <a:p>
            <a:pPr algn="ctr" eaLnBrk="1" hangingPunct="1">
              <a:spcBef>
                <a:spcPct val="0"/>
              </a:spcBef>
              <a:buFontTx/>
              <a:buNone/>
            </a:pPr>
            <a:endParaRPr lang="it-IT" altLang="en-US" sz="2800" i="1">
              <a:latin typeface="Book Antiqua" panose="02040602050305030304" pitchFamily="18" charset="0"/>
            </a:endParaRPr>
          </a:p>
          <a:p>
            <a:pPr algn="ctr" eaLnBrk="1" hangingPunct="1">
              <a:spcBef>
                <a:spcPct val="0"/>
              </a:spcBef>
              <a:buFontTx/>
              <a:buNone/>
            </a:pPr>
            <a:endParaRPr lang="it-IT" altLang="en-US" sz="2800" i="1">
              <a:latin typeface="Book Antiqua" panose="02040602050305030304" pitchFamily="18" charset="0"/>
            </a:endParaRPr>
          </a:p>
          <a:p>
            <a:pPr algn="ctr" eaLnBrk="1" hangingPunct="1">
              <a:spcBef>
                <a:spcPct val="0"/>
              </a:spcBef>
              <a:buFontTx/>
              <a:buNone/>
            </a:pPr>
            <a:endParaRPr lang="it-IT" altLang="en-US" sz="2800" i="1">
              <a:latin typeface="Book Antiqua" panose="02040602050305030304" pitchFamily="18" charset="0"/>
            </a:endParaRPr>
          </a:p>
          <a:p>
            <a:pPr eaLnBrk="1" hangingPunct="1">
              <a:spcBef>
                <a:spcPct val="0"/>
              </a:spcBef>
              <a:buFontTx/>
              <a:buNone/>
            </a:pPr>
            <a:r>
              <a:rPr lang="it-IT" altLang="en-US" sz="2000" i="1">
                <a:latin typeface="Book Antiqua" panose="02040602050305030304" pitchFamily="18" charset="0"/>
              </a:rPr>
              <a:t>(*) L.VonBertalanffy, Teoria generale dei sistemi, pag. 224 –           </a:t>
            </a:r>
          </a:p>
          <a:p>
            <a:pPr eaLnBrk="1" hangingPunct="1">
              <a:spcBef>
                <a:spcPct val="0"/>
              </a:spcBef>
              <a:buFontTx/>
              <a:buNone/>
            </a:pPr>
            <a:r>
              <a:rPr lang="it-IT" altLang="en-US" sz="2000" i="1">
                <a:latin typeface="Book Antiqua" panose="02040602050305030304" pitchFamily="18" charset="0"/>
              </a:rPr>
              <a:t>     Citato in G. Zanda, La grande impresa, caratteristiche    </a:t>
            </a:r>
          </a:p>
          <a:p>
            <a:pPr eaLnBrk="1" hangingPunct="1">
              <a:spcBef>
                <a:spcPct val="0"/>
              </a:spcBef>
              <a:buFontTx/>
              <a:buNone/>
            </a:pPr>
            <a:r>
              <a:rPr lang="it-IT" altLang="en-US" sz="2000" i="1">
                <a:latin typeface="Book Antiqua" panose="02040602050305030304" pitchFamily="18" charset="0"/>
              </a:rPr>
              <a:t>     strutturali e di comportamento.</a:t>
            </a:r>
          </a:p>
          <a:p>
            <a:pPr eaLnBrk="1" hangingPunct="1">
              <a:spcBef>
                <a:spcPct val="0"/>
              </a:spcBef>
              <a:buFontTx/>
              <a:buNone/>
            </a:pPr>
            <a:endParaRPr lang="it-IT" altLang="en-US" sz="1800">
              <a:latin typeface="Arial" panose="020B0604020202020204" pitchFamily="34" charset="0"/>
            </a:endParaRPr>
          </a:p>
        </p:txBody>
      </p:sp>
      <p:sp>
        <p:nvSpPr>
          <p:cNvPr id="4" name="Freccia in giù 3">
            <a:extLst>
              <a:ext uri="{FF2B5EF4-FFF2-40B4-BE49-F238E27FC236}">
                <a16:creationId xmlns:a16="http://schemas.microsoft.com/office/drawing/2014/main" id="{5B6B01D5-A65B-AE40-8103-182AD3F0BE75}"/>
              </a:ext>
            </a:extLst>
          </p:cNvPr>
          <p:cNvSpPr/>
          <p:nvPr/>
        </p:nvSpPr>
        <p:spPr>
          <a:xfrm>
            <a:off x="4357688" y="1143000"/>
            <a:ext cx="357187" cy="7143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Segnaposto numero diapositiva 1">
            <a:extLst>
              <a:ext uri="{FF2B5EF4-FFF2-40B4-BE49-F238E27FC236}">
                <a16:creationId xmlns:a16="http://schemas.microsoft.com/office/drawing/2014/main" id="{1B76700B-2BF8-B54A-A578-4AEE614785B8}"/>
              </a:ext>
            </a:extLst>
          </p:cNvPr>
          <p:cNvSpPr txBox="1">
            <a:spLocks noGrp="1"/>
          </p:cNvSpPr>
          <p:nvPr/>
        </p:nvSpPr>
        <p:spPr bwMode="auto">
          <a:xfrm>
            <a:off x="6553200"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3694C841-065C-F44E-8E1D-F44D87378491}" type="slidenum">
              <a:rPr lang="it-IT" altLang="en-US" sz="1200">
                <a:solidFill>
                  <a:srgbClr val="898989"/>
                </a:solidFill>
                <a:latin typeface="Arial" panose="020B0604020202020204" pitchFamily="34" charset="0"/>
              </a:rPr>
              <a:pPr algn="r" eaLnBrk="1" hangingPunct="1">
                <a:spcBef>
                  <a:spcPct val="0"/>
                </a:spcBef>
                <a:buFontTx/>
                <a:buNone/>
              </a:pPr>
              <a:t>127</a:t>
            </a:fld>
            <a:endParaRPr lang="it-IT" altLang="en-US" sz="1200">
              <a:solidFill>
                <a:srgbClr val="898989"/>
              </a:solidFill>
              <a:latin typeface="Arial" panose="020B0604020202020204" pitchFamily="34" charset="0"/>
            </a:endParaRPr>
          </a:p>
        </p:txBody>
      </p:sp>
      <p:sp>
        <p:nvSpPr>
          <p:cNvPr id="157699" name="Text Box 4">
            <a:extLst>
              <a:ext uri="{FF2B5EF4-FFF2-40B4-BE49-F238E27FC236}">
                <a16:creationId xmlns:a16="http://schemas.microsoft.com/office/drawing/2014/main" id="{0F307A24-EB38-2E40-9A21-E98EE19142E1}"/>
              </a:ext>
            </a:extLst>
          </p:cNvPr>
          <p:cNvSpPr txBox="1">
            <a:spLocks noChangeArrowheads="1"/>
          </p:cNvSpPr>
          <p:nvPr/>
        </p:nvSpPr>
        <p:spPr bwMode="auto">
          <a:xfrm>
            <a:off x="0" y="2928938"/>
            <a:ext cx="1892300"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2100">
                <a:latin typeface="Book Antiqua" panose="02040602050305030304" pitchFamily="18" charset="0"/>
              </a:rPr>
              <a:t>L’azienda come sistema aperto</a:t>
            </a:r>
          </a:p>
        </p:txBody>
      </p:sp>
      <p:sp>
        <p:nvSpPr>
          <p:cNvPr id="157700" name="AutoShape 3">
            <a:extLst>
              <a:ext uri="{FF2B5EF4-FFF2-40B4-BE49-F238E27FC236}">
                <a16:creationId xmlns:a16="http://schemas.microsoft.com/office/drawing/2014/main" id="{947498CB-F1DA-0E45-B961-1C50CAC6F092}"/>
              </a:ext>
            </a:extLst>
          </p:cNvPr>
          <p:cNvSpPr>
            <a:spLocks/>
          </p:cNvSpPr>
          <p:nvPr/>
        </p:nvSpPr>
        <p:spPr bwMode="auto">
          <a:xfrm>
            <a:off x="1857375" y="214313"/>
            <a:ext cx="357188" cy="6500812"/>
          </a:xfrm>
          <a:prstGeom prst="leftBrace">
            <a:avLst>
              <a:gd name="adj1" fmla="val 199273"/>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1800"/>
              <a:t>  </a:t>
            </a:r>
          </a:p>
        </p:txBody>
      </p:sp>
      <p:sp>
        <p:nvSpPr>
          <p:cNvPr id="157701" name="Text Box 4">
            <a:extLst>
              <a:ext uri="{FF2B5EF4-FFF2-40B4-BE49-F238E27FC236}">
                <a16:creationId xmlns:a16="http://schemas.microsoft.com/office/drawing/2014/main" id="{CA12F7EA-F9FD-E848-9DBD-00717F65A9A3}"/>
              </a:ext>
            </a:extLst>
          </p:cNvPr>
          <p:cNvSpPr txBox="1">
            <a:spLocks noChangeArrowheads="1"/>
          </p:cNvSpPr>
          <p:nvPr/>
        </p:nvSpPr>
        <p:spPr bwMode="auto">
          <a:xfrm>
            <a:off x="2393950" y="581025"/>
            <a:ext cx="6464300"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2100">
                <a:latin typeface="Book Antiqua" panose="02040602050305030304" pitchFamily="18" charset="0"/>
              </a:rPr>
              <a:t>L’ambiente fornisce all’azienda i fattori della produzione e i servizi (input), influenzandola con la varietà e la variabilità dei suoi elementi</a:t>
            </a:r>
          </a:p>
        </p:txBody>
      </p:sp>
      <p:sp>
        <p:nvSpPr>
          <p:cNvPr id="157702" name="Text Box 4">
            <a:extLst>
              <a:ext uri="{FF2B5EF4-FFF2-40B4-BE49-F238E27FC236}">
                <a16:creationId xmlns:a16="http://schemas.microsoft.com/office/drawing/2014/main" id="{E02B74F0-615B-8747-9626-5EE0D5D457F0}"/>
              </a:ext>
            </a:extLst>
          </p:cNvPr>
          <p:cNvSpPr txBox="1">
            <a:spLocks noChangeArrowheads="1"/>
          </p:cNvSpPr>
          <p:nvPr/>
        </p:nvSpPr>
        <p:spPr bwMode="auto">
          <a:xfrm>
            <a:off x="2357438" y="5224463"/>
            <a:ext cx="6464300"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2100">
                <a:latin typeface="Book Antiqua" panose="02040602050305030304" pitchFamily="18" charset="0"/>
              </a:rPr>
              <a:t>L’azienda fornisce all’ambiente i suoi prodotti ed i  servizi (output). Se di grandi dimensioni, l’azienda influenza l’ambiente con la sua attività</a:t>
            </a:r>
          </a:p>
        </p:txBody>
      </p:sp>
      <p:graphicFrame>
        <p:nvGraphicFramePr>
          <p:cNvPr id="7" name="Diagramma 6">
            <a:extLst>
              <a:ext uri="{FF2B5EF4-FFF2-40B4-BE49-F238E27FC236}">
                <a16:creationId xmlns:a16="http://schemas.microsoft.com/office/drawing/2014/main" id="{4269D0DF-6569-AE46-8889-BD2CAA606F5F}"/>
              </a:ext>
            </a:extLst>
          </p:cNvPr>
          <p:cNvGraphicFramePr/>
          <p:nvPr/>
        </p:nvGraphicFramePr>
        <p:xfrm>
          <a:off x="2357422" y="1928802"/>
          <a:ext cx="6500858" cy="296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ttangolo 5">
            <a:extLst>
              <a:ext uri="{FF2B5EF4-FFF2-40B4-BE49-F238E27FC236}">
                <a16:creationId xmlns:a16="http://schemas.microsoft.com/office/drawing/2014/main" id="{2C849575-95B7-EA43-9EE9-0DEBD154B3C4}"/>
              </a:ext>
            </a:extLst>
          </p:cNvPr>
          <p:cNvSpPr>
            <a:spLocks noChangeArrowheads="1"/>
          </p:cNvSpPr>
          <p:nvPr/>
        </p:nvSpPr>
        <p:spPr bwMode="auto">
          <a:xfrm>
            <a:off x="0" y="2613392"/>
            <a:ext cx="2195737"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dirty="0">
                <a:latin typeface="Book Antiqua" panose="02040602050305030304" pitchFamily="18" charset="0"/>
              </a:rPr>
              <a:t>DURABILITA’ </a:t>
            </a:r>
          </a:p>
          <a:p>
            <a:pPr algn="ctr" eaLnBrk="1" hangingPunct="1">
              <a:spcBef>
                <a:spcPct val="0"/>
              </a:spcBef>
              <a:buFontTx/>
              <a:buNone/>
            </a:pPr>
            <a:r>
              <a:rPr lang="it-IT" altLang="en-US" sz="2000" b="1" dirty="0">
                <a:latin typeface="Book Antiqua" panose="02040602050305030304" pitchFamily="18" charset="0"/>
              </a:rPr>
              <a:t>O </a:t>
            </a:r>
          </a:p>
          <a:p>
            <a:pPr algn="ctr" eaLnBrk="1" hangingPunct="1">
              <a:spcBef>
                <a:spcPct val="0"/>
              </a:spcBef>
              <a:buFontTx/>
              <a:buNone/>
            </a:pPr>
            <a:r>
              <a:rPr lang="it-IT" altLang="en-US" sz="2000" b="1" dirty="0">
                <a:latin typeface="Book Antiqua" panose="02040602050305030304" pitchFamily="18" charset="0"/>
              </a:rPr>
              <a:t>PERMANENZA </a:t>
            </a:r>
          </a:p>
          <a:p>
            <a:pPr algn="ctr" eaLnBrk="1" hangingPunct="1">
              <a:spcBef>
                <a:spcPct val="0"/>
              </a:spcBef>
              <a:buFontTx/>
              <a:buNone/>
            </a:pPr>
            <a:r>
              <a:rPr lang="it-IT" altLang="en-US" sz="2000" b="1" dirty="0">
                <a:latin typeface="Book Antiqua" panose="02040602050305030304" pitchFamily="18" charset="0"/>
              </a:rPr>
              <a:t>NELLA </a:t>
            </a:r>
          </a:p>
          <a:p>
            <a:pPr algn="ctr" eaLnBrk="1" hangingPunct="1">
              <a:spcBef>
                <a:spcPct val="0"/>
              </a:spcBef>
              <a:buFontTx/>
              <a:buNone/>
            </a:pPr>
            <a:r>
              <a:rPr lang="it-IT" altLang="en-US" sz="2000" b="1" dirty="0">
                <a:latin typeface="Book Antiqua" panose="02040602050305030304" pitchFamily="18" charset="0"/>
              </a:rPr>
              <a:t>MUTABILITA’</a:t>
            </a:r>
          </a:p>
        </p:txBody>
      </p:sp>
      <p:sp>
        <p:nvSpPr>
          <p:cNvPr id="158723" name="AutoShape 5">
            <a:extLst>
              <a:ext uri="{FF2B5EF4-FFF2-40B4-BE49-F238E27FC236}">
                <a16:creationId xmlns:a16="http://schemas.microsoft.com/office/drawing/2014/main" id="{CE84124E-D178-9443-A208-DDA2AED80279}"/>
              </a:ext>
            </a:extLst>
          </p:cNvPr>
          <p:cNvSpPr>
            <a:spLocks/>
          </p:cNvSpPr>
          <p:nvPr/>
        </p:nvSpPr>
        <p:spPr bwMode="auto">
          <a:xfrm>
            <a:off x="2071688" y="0"/>
            <a:ext cx="377825" cy="6858000"/>
          </a:xfrm>
          <a:prstGeom prst="leftBrace">
            <a:avLst>
              <a:gd name="adj1" fmla="val 84286"/>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58724" name="Text Box 6">
            <a:extLst>
              <a:ext uri="{FF2B5EF4-FFF2-40B4-BE49-F238E27FC236}">
                <a16:creationId xmlns:a16="http://schemas.microsoft.com/office/drawing/2014/main" id="{E5A588AF-E91F-4F4A-8872-151F7EA5581E}"/>
              </a:ext>
            </a:extLst>
          </p:cNvPr>
          <p:cNvSpPr txBox="1">
            <a:spLocks noChangeArrowheads="1"/>
          </p:cNvSpPr>
          <p:nvPr/>
        </p:nvSpPr>
        <p:spPr bwMode="auto">
          <a:xfrm>
            <a:off x="2260600" y="54181"/>
            <a:ext cx="7019925" cy="644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en-US" sz="1800">
                <a:latin typeface="Book Antiqua" panose="02040602050305030304" pitchFamily="18" charset="0"/>
              </a:rPr>
              <a:t>     </a:t>
            </a:r>
            <a:r>
              <a:rPr lang="it-IT" altLang="en-US" sz="2400">
                <a:latin typeface="Book Antiqua" panose="02040602050305030304" pitchFamily="18" charset="0"/>
              </a:rPr>
              <a:t>Attitudine dell’azienda a permanere nel tempo.</a:t>
            </a:r>
            <a:endParaRPr lang="it-IT" altLang="en-US" sz="1400">
              <a:latin typeface="Book Antiqua" panose="02040602050305030304" pitchFamily="18" charset="0"/>
            </a:endParaRPr>
          </a:p>
          <a:p>
            <a:pPr algn="just" eaLnBrk="1" hangingPunct="1">
              <a:spcBef>
                <a:spcPct val="50000"/>
              </a:spcBef>
              <a:buFontTx/>
              <a:buNone/>
            </a:pPr>
            <a:endParaRPr lang="it-IT" altLang="en-US" sz="2400">
              <a:latin typeface="Book Antiqua" panose="02040602050305030304" pitchFamily="18" charset="0"/>
            </a:endParaRPr>
          </a:p>
          <a:p>
            <a:pPr algn="just" eaLnBrk="1" hangingPunct="1">
              <a:spcBef>
                <a:spcPct val="50000"/>
              </a:spcBef>
              <a:buFontTx/>
              <a:buNone/>
            </a:pPr>
            <a:r>
              <a:rPr lang="it-IT" altLang="en-US" sz="2400">
                <a:latin typeface="Book Antiqua" panose="02040602050305030304" pitchFamily="18" charset="0"/>
              </a:rPr>
              <a:t>     </a:t>
            </a:r>
            <a:r>
              <a:rPr lang="it-IT" altLang="en-US" sz="2400" u="sng">
                <a:latin typeface="Book Antiqua" panose="02040602050305030304" pitchFamily="18" charset="0"/>
              </a:rPr>
              <a:t>CHIAVI DI LETTURA</a:t>
            </a:r>
          </a:p>
          <a:p>
            <a:pPr algn="just" eaLnBrk="1" hangingPunct="1">
              <a:spcBef>
                <a:spcPct val="50000"/>
              </a:spcBef>
              <a:buFontTx/>
              <a:buNone/>
            </a:pPr>
            <a:r>
              <a:rPr lang="it-IT" altLang="en-US" sz="2400">
                <a:latin typeface="Book Antiqua" panose="02040602050305030304" pitchFamily="18" charset="0"/>
              </a:rPr>
              <a:t> 1)Azienda costituita da persone (durature) che avvertono bisogni (duraturi), soddisfatti dalla stessa azienda (duratura).</a:t>
            </a:r>
          </a:p>
          <a:p>
            <a:pPr algn="just" eaLnBrk="1" hangingPunct="1">
              <a:lnSpc>
                <a:spcPct val="80000"/>
              </a:lnSpc>
              <a:spcBef>
                <a:spcPct val="50000"/>
              </a:spcBef>
              <a:buFontTx/>
              <a:buNone/>
            </a:pPr>
            <a:r>
              <a:rPr lang="it-IT" altLang="en-US" sz="2400">
                <a:latin typeface="Book Antiqua" panose="02040602050305030304" pitchFamily="18" charset="0"/>
              </a:rPr>
              <a:t>     Azienda come combinazione di mezzi, persone   e organizzazione, effettuata con la prerogativa </a:t>
            </a:r>
          </a:p>
          <a:p>
            <a:pPr algn="just" eaLnBrk="1" hangingPunct="1">
              <a:lnSpc>
                <a:spcPct val="50000"/>
              </a:lnSpc>
              <a:spcBef>
                <a:spcPct val="50000"/>
              </a:spcBef>
              <a:buFontTx/>
              <a:buNone/>
            </a:pPr>
            <a:r>
              <a:rPr lang="it-IT" altLang="en-US" sz="2400">
                <a:latin typeface="Book Antiqua" panose="02040602050305030304" pitchFamily="18" charset="0"/>
              </a:rPr>
              <a:t>     di durare nel</a:t>
            </a:r>
            <a:r>
              <a:rPr lang="it-IT" altLang="en-US" sz="2400"/>
              <a:t> </a:t>
            </a:r>
            <a:r>
              <a:rPr lang="it-IT" altLang="en-US" sz="2400">
                <a:latin typeface="Book Antiqua" panose="02040602050305030304" pitchFamily="18" charset="0"/>
              </a:rPr>
              <a:t>tempo e non con il carattere della</a:t>
            </a:r>
          </a:p>
          <a:p>
            <a:pPr algn="just" eaLnBrk="1" hangingPunct="1">
              <a:lnSpc>
                <a:spcPct val="60000"/>
              </a:lnSpc>
              <a:spcBef>
                <a:spcPct val="50000"/>
              </a:spcBef>
              <a:buFontTx/>
              <a:buNone/>
            </a:pPr>
            <a:r>
              <a:rPr lang="it-IT" altLang="en-US" sz="2400">
                <a:latin typeface="Book Antiqua" panose="02040602050305030304" pitchFamily="18" charset="0"/>
              </a:rPr>
              <a:t>     provvisorietà.</a:t>
            </a:r>
          </a:p>
          <a:p>
            <a:pPr algn="just" eaLnBrk="1" hangingPunct="1">
              <a:lnSpc>
                <a:spcPct val="60000"/>
              </a:lnSpc>
              <a:spcBef>
                <a:spcPct val="50000"/>
              </a:spcBef>
              <a:buFontTx/>
              <a:buNone/>
            </a:pPr>
            <a:endParaRPr lang="it-IT" altLang="en-US" sz="2400">
              <a:latin typeface="Book Antiqua" panose="02040602050305030304" pitchFamily="18" charset="0"/>
            </a:endParaRPr>
          </a:p>
          <a:p>
            <a:pPr algn="just" eaLnBrk="1" hangingPunct="1">
              <a:lnSpc>
                <a:spcPct val="60000"/>
              </a:lnSpc>
              <a:spcBef>
                <a:spcPct val="50000"/>
              </a:spcBef>
              <a:buFontTx/>
              <a:buNone/>
            </a:pPr>
            <a:endParaRPr lang="it-IT" altLang="en-US" sz="2400">
              <a:latin typeface="Book Antiqua" panose="02040602050305030304" pitchFamily="18" charset="0"/>
            </a:endParaRPr>
          </a:p>
          <a:p>
            <a:pPr algn="just" eaLnBrk="1" hangingPunct="1">
              <a:lnSpc>
                <a:spcPct val="60000"/>
              </a:lnSpc>
              <a:spcBef>
                <a:spcPct val="50000"/>
              </a:spcBef>
              <a:buFontTx/>
              <a:buNone/>
            </a:pPr>
            <a:r>
              <a:rPr lang="it-IT" altLang="en-US" sz="2400">
                <a:latin typeface="Book Antiqua" panose="02040602050305030304" pitchFamily="18" charset="0"/>
              </a:rPr>
              <a:t> 2)Cambiamento del potere di controllo della</a:t>
            </a:r>
          </a:p>
          <a:p>
            <a:pPr algn="just" eaLnBrk="1" hangingPunct="1">
              <a:lnSpc>
                <a:spcPct val="60000"/>
              </a:lnSpc>
              <a:spcBef>
                <a:spcPct val="50000"/>
              </a:spcBef>
              <a:buFontTx/>
              <a:buNone/>
            </a:pPr>
            <a:r>
              <a:rPr lang="it-IT" altLang="en-US" sz="2400">
                <a:latin typeface="Book Antiqua" panose="02040602050305030304" pitchFamily="18" charset="0"/>
              </a:rPr>
              <a:t>     grande impresa, avvenuto negli USA, sin </a:t>
            </a:r>
          </a:p>
          <a:p>
            <a:pPr algn="just" eaLnBrk="1" hangingPunct="1">
              <a:lnSpc>
                <a:spcPct val="60000"/>
              </a:lnSpc>
              <a:spcBef>
                <a:spcPct val="50000"/>
              </a:spcBef>
              <a:buFontTx/>
              <a:buNone/>
            </a:pPr>
            <a:r>
              <a:rPr lang="it-IT" altLang="en-US" sz="2400">
                <a:latin typeface="Book Antiqua" panose="02040602050305030304" pitchFamily="18" charset="0"/>
              </a:rPr>
              <a:t>     dagli anni venti.</a:t>
            </a:r>
          </a:p>
        </p:txBody>
      </p:sp>
      <p:sp>
        <p:nvSpPr>
          <p:cNvPr id="158725" name="Segnaposto numero diapositiva 34">
            <a:extLst>
              <a:ext uri="{FF2B5EF4-FFF2-40B4-BE49-F238E27FC236}">
                <a16:creationId xmlns:a16="http://schemas.microsoft.com/office/drawing/2014/main" id="{B3A3AE90-0973-AB4E-A50F-3F571C9F29CA}"/>
              </a:ext>
            </a:extLst>
          </p:cNvPr>
          <p:cNvSpPr txBox="1">
            <a:spLocks/>
          </p:cNvSpPr>
          <p:nvPr/>
        </p:nvSpPr>
        <p:spPr bwMode="auto">
          <a:xfrm>
            <a:off x="7010400" y="6492875"/>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7D1EC2F1-F47F-364B-ACE3-DD063ED986C0}" type="slidenum">
              <a:rPr lang="it-IT" altLang="en-US" sz="1800">
                <a:solidFill>
                  <a:srgbClr val="898989"/>
                </a:solidFill>
                <a:latin typeface="Book Antiqua" panose="02040602050305030304" pitchFamily="18" charset="0"/>
              </a:rPr>
              <a:pPr algn="r" eaLnBrk="1" hangingPunct="1">
                <a:spcBef>
                  <a:spcPct val="0"/>
                </a:spcBef>
                <a:buFontTx/>
                <a:buNone/>
              </a:pPr>
              <a:t>128</a:t>
            </a:fld>
            <a:endParaRPr lang="it-IT" altLang="en-US" sz="1800">
              <a:solidFill>
                <a:srgbClr val="898989"/>
              </a:solidFill>
              <a:latin typeface="Book Antiqua" panose="02040602050305030304" pitchFamily="18" charset="0"/>
            </a:endParaRP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ttangolo 5">
            <a:extLst>
              <a:ext uri="{FF2B5EF4-FFF2-40B4-BE49-F238E27FC236}">
                <a16:creationId xmlns:a16="http://schemas.microsoft.com/office/drawing/2014/main" id="{F276A226-0CAA-274E-AB14-3A3AFD285A7A}"/>
              </a:ext>
            </a:extLst>
          </p:cNvPr>
          <p:cNvSpPr>
            <a:spLocks noChangeArrowheads="1"/>
          </p:cNvSpPr>
          <p:nvPr/>
        </p:nvSpPr>
        <p:spPr bwMode="auto">
          <a:xfrm>
            <a:off x="-180975" y="3284538"/>
            <a:ext cx="26098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400" dirty="0">
                <a:latin typeface="Book Antiqua" panose="02040602050305030304" pitchFamily="18" charset="0"/>
              </a:rPr>
              <a:t>L’AUTONOMIA</a:t>
            </a:r>
          </a:p>
        </p:txBody>
      </p:sp>
      <p:sp>
        <p:nvSpPr>
          <p:cNvPr id="159747" name="AutoShape 5">
            <a:extLst>
              <a:ext uri="{FF2B5EF4-FFF2-40B4-BE49-F238E27FC236}">
                <a16:creationId xmlns:a16="http://schemas.microsoft.com/office/drawing/2014/main" id="{58945E8F-F839-C64E-A32E-1A7C7A50983A}"/>
              </a:ext>
            </a:extLst>
          </p:cNvPr>
          <p:cNvSpPr>
            <a:spLocks/>
          </p:cNvSpPr>
          <p:nvPr/>
        </p:nvSpPr>
        <p:spPr bwMode="auto">
          <a:xfrm>
            <a:off x="2286000" y="0"/>
            <a:ext cx="285750" cy="6858000"/>
          </a:xfrm>
          <a:prstGeom prst="leftBrace">
            <a:avLst>
              <a:gd name="adj1" fmla="val 84222"/>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59748" name="Rettangolo 8">
            <a:extLst>
              <a:ext uri="{FF2B5EF4-FFF2-40B4-BE49-F238E27FC236}">
                <a16:creationId xmlns:a16="http://schemas.microsoft.com/office/drawing/2014/main" id="{1008B216-BBDB-C84D-8E13-0DB9BEE6DB61}"/>
              </a:ext>
            </a:extLst>
          </p:cNvPr>
          <p:cNvSpPr>
            <a:spLocks noChangeArrowheads="1"/>
          </p:cNvSpPr>
          <p:nvPr/>
        </p:nvSpPr>
        <p:spPr bwMode="auto">
          <a:xfrm>
            <a:off x="2357438" y="3357563"/>
            <a:ext cx="25923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None/>
            </a:pPr>
            <a:r>
              <a:rPr lang="it-IT" altLang="en-US" sz="2400">
                <a:latin typeface="Book Antiqua" panose="02040602050305030304" pitchFamily="18" charset="0"/>
              </a:rPr>
              <a:t>NELLE IMPRESE</a:t>
            </a:r>
          </a:p>
        </p:txBody>
      </p:sp>
      <p:sp>
        <p:nvSpPr>
          <p:cNvPr id="159749" name="Rettangolo 9">
            <a:extLst>
              <a:ext uri="{FF2B5EF4-FFF2-40B4-BE49-F238E27FC236}">
                <a16:creationId xmlns:a16="http://schemas.microsoft.com/office/drawing/2014/main" id="{1D2A3599-41E3-BA48-8300-2538F13191D6}"/>
              </a:ext>
            </a:extLst>
          </p:cNvPr>
          <p:cNvSpPr>
            <a:spLocks noChangeArrowheads="1"/>
          </p:cNvSpPr>
          <p:nvPr/>
        </p:nvSpPr>
        <p:spPr bwMode="auto">
          <a:xfrm>
            <a:off x="2357438" y="5657850"/>
            <a:ext cx="2687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it-IT" altLang="en-US" sz="2400">
                <a:latin typeface="Book Antiqua" panose="02040602050305030304" pitchFamily="18" charset="0"/>
              </a:rPr>
              <a:t>NELLE AZIENDE</a:t>
            </a:r>
          </a:p>
          <a:p>
            <a:pPr algn="ctr" eaLnBrk="1" hangingPunct="1">
              <a:spcBef>
                <a:spcPct val="0"/>
              </a:spcBef>
              <a:buFont typeface="Arial" panose="020B0604020202020204" pitchFamily="34" charset="0"/>
              <a:buNone/>
            </a:pPr>
            <a:r>
              <a:rPr lang="it-IT" altLang="en-US" sz="2400">
                <a:latin typeface="Book Antiqua" panose="02040602050305030304" pitchFamily="18" charset="0"/>
              </a:rPr>
              <a:t>DI </a:t>
            </a:r>
          </a:p>
          <a:p>
            <a:pPr algn="ctr" eaLnBrk="1" hangingPunct="1">
              <a:spcBef>
                <a:spcPct val="0"/>
              </a:spcBef>
              <a:buFont typeface="Arial" panose="020B0604020202020204" pitchFamily="34" charset="0"/>
              <a:buNone/>
            </a:pPr>
            <a:r>
              <a:rPr lang="it-IT" altLang="en-US" sz="2400">
                <a:latin typeface="Book Antiqua" panose="02040602050305030304" pitchFamily="18" charset="0"/>
              </a:rPr>
              <a:t>EROGAZIONE</a:t>
            </a:r>
          </a:p>
        </p:txBody>
      </p:sp>
      <p:sp>
        <p:nvSpPr>
          <p:cNvPr id="159750" name="Rettangolo 13">
            <a:extLst>
              <a:ext uri="{FF2B5EF4-FFF2-40B4-BE49-F238E27FC236}">
                <a16:creationId xmlns:a16="http://schemas.microsoft.com/office/drawing/2014/main" id="{AB490986-FB7F-BD47-92DA-CD05F9542071}"/>
              </a:ext>
            </a:extLst>
          </p:cNvPr>
          <p:cNvSpPr>
            <a:spLocks noChangeArrowheads="1"/>
          </p:cNvSpPr>
          <p:nvPr/>
        </p:nvSpPr>
        <p:spPr bwMode="auto">
          <a:xfrm>
            <a:off x="4929188" y="0"/>
            <a:ext cx="4429125" cy="283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None/>
            </a:pPr>
            <a:r>
              <a:rPr lang="it-IT" altLang="en-US" sz="2400">
                <a:latin typeface="Book Antiqua" panose="02040602050305030304" pitchFamily="18" charset="0"/>
              </a:rPr>
              <a:t>Realizzo del fine d’azienda </a:t>
            </a:r>
          </a:p>
          <a:p>
            <a:pPr eaLnBrk="1" hangingPunct="1">
              <a:spcBef>
                <a:spcPct val="0"/>
              </a:spcBef>
              <a:buFont typeface="Arial" panose="020B0604020202020204" pitchFamily="34" charset="0"/>
              <a:buNone/>
            </a:pPr>
            <a:r>
              <a:rPr lang="it-IT" altLang="en-US" sz="2400">
                <a:latin typeface="Book Antiqua" panose="02040602050305030304" pitchFamily="18" charset="0"/>
              </a:rPr>
              <a:t>senza appoggiarsi ad altre </a:t>
            </a:r>
          </a:p>
          <a:p>
            <a:pPr eaLnBrk="1" hangingPunct="1">
              <a:spcBef>
                <a:spcPct val="0"/>
              </a:spcBef>
              <a:buFontTx/>
              <a:buNone/>
            </a:pPr>
            <a:r>
              <a:rPr lang="it-IT" altLang="en-US" sz="2400">
                <a:latin typeface="Book Antiqua" panose="02040602050305030304" pitchFamily="18" charset="0"/>
              </a:rPr>
              <a:t>economie esterne, o ricorrendo </a:t>
            </a:r>
          </a:p>
          <a:p>
            <a:pPr eaLnBrk="1" hangingPunct="1">
              <a:spcBef>
                <a:spcPct val="0"/>
              </a:spcBef>
              <a:buFontTx/>
              <a:buNone/>
            </a:pPr>
            <a:r>
              <a:rPr lang="it-IT" altLang="en-US" sz="2400">
                <a:latin typeface="Book Antiqua" panose="02040602050305030304" pitchFamily="18" charset="0"/>
              </a:rPr>
              <a:t>a questa in modo episodico</a:t>
            </a:r>
          </a:p>
          <a:p>
            <a:pPr eaLnBrk="1" hangingPunct="1">
              <a:spcBef>
                <a:spcPct val="0"/>
              </a:spcBef>
              <a:buFontTx/>
              <a:buNone/>
            </a:pPr>
            <a:r>
              <a:rPr lang="it-IT" altLang="en-US" sz="2400">
                <a:latin typeface="Book Antiqua" panose="02040602050305030304" pitchFamily="18" charset="0"/>
              </a:rPr>
              <a:t>e non sistematico</a:t>
            </a:r>
          </a:p>
          <a:p>
            <a:pPr algn="just" eaLnBrk="1" hangingPunct="1">
              <a:spcBef>
                <a:spcPct val="0"/>
              </a:spcBef>
              <a:buFont typeface="Arial" panose="020B0604020202020204" pitchFamily="34" charset="0"/>
              <a:buNone/>
            </a:pPr>
            <a:endParaRPr lang="it-IT" altLang="en-US" sz="2000">
              <a:latin typeface="Book Antiqua" panose="02040602050305030304" pitchFamily="18" charset="0"/>
            </a:endParaRPr>
          </a:p>
          <a:p>
            <a:pPr algn="just" eaLnBrk="1" hangingPunct="1">
              <a:spcBef>
                <a:spcPct val="0"/>
              </a:spcBef>
              <a:buFont typeface="Arial" panose="020B0604020202020204" pitchFamily="34" charset="0"/>
              <a:buNone/>
            </a:pPr>
            <a:endParaRPr lang="it-IT" altLang="en-US" sz="2000">
              <a:latin typeface="Book Antiqua" panose="02040602050305030304" pitchFamily="18" charset="0"/>
            </a:endParaRPr>
          </a:p>
          <a:p>
            <a:pPr algn="just" eaLnBrk="1" hangingPunct="1">
              <a:spcBef>
                <a:spcPct val="0"/>
              </a:spcBef>
              <a:buFont typeface="Arial" panose="020B0604020202020204" pitchFamily="34" charset="0"/>
              <a:buNone/>
            </a:pPr>
            <a:endParaRPr lang="it-IT" altLang="en-US" sz="1800">
              <a:latin typeface="Book Antiqua" panose="02040602050305030304" pitchFamily="18" charset="0"/>
            </a:endParaRPr>
          </a:p>
        </p:txBody>
      </p:sp>
      <p:sp>
        <p:nvSpPr>
          <p:cNvPr id="159751" name="Segnaposto numero diapositiva 5">
            <a:extLst>
              <a:ext uri="{FF2B5EF4-FFF2-40B4-BE49-F238E27FC236}">
                <a16:creationId xmlns:a16="http://schemas.microsoft.com/office/drawing/2014/main" id="{CA69913E-5AEE-4C4A-BD3B-9F638CBE13E7}"/>
              </a:ext>
            </a:extLst>
          </p:cNvPr>
          <p:cNvSpPr txBox="1">
            <a:spLocks noGrp="1"/>
          </p:cNvSpPr>
          <p:nvPr/>
        </p:nvSpPr>
        <p:spPr bwMode="auto">
          <a:xfrm>
            <a:off x="7010400" y="6492875"/>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4013DDFC-5F17-9F45-9858-274829A83282}" type="slidenum">
              <a:rPr lang="it-IT" altLang="en-US" sz="1800">
                <a:solidFill>
                  <a:srgbClr val="898989"/>
                </a:solidFill>
                <a:latin typeface="Book Antiqua" panose="02040602050305030304" pitchFamily="18" charset="0"/>
              </a:rPr>
              <a:pPr algn="r" eaLnBrk="1" hangingPunct="1">
                <a:spcBef>
                  <a:spcPct val="0"/>
                </a:spcBef>
                <a:buFontTx/>
                <a:buNone/>
              </a:pPr>
              <a:t>129</a:t>
            </a:fld>
            <a:endParaRPr lang="it-IT" altLang="en-US" sz="1800">
              <a:solidFill>
                <a:srgbClr val="898989"/>
              </a:solidFill>
              <a:latin typeface="Book Antiqua" panose="02040602050305030304" pitchFamily="18" charset="0"/>
            </a:endParaRPr>
          </a:p>
        </p:txBody>
      </p:sp>
      <p:sp>
        <p:nvSpPr>
          <p:cNvPr id="159752" name="AutoShape 3">
            <a:extLst>
              <a:ext uri="{FF2B5EF4-FFF2-40B4-BE49-F238E27FC236}">
                <a16:creationId xmlns:a16="http://schemas.microsoft.com/office/drawing/2014/main" id="{8C5F8A6B-3578-B240-BDB0-77F3CA3168F0}"/>
              </a:ext>
            </a:extLst>
          </p:cNvPr>
          <p:cNvSpPr>
            <a:spLocks/>
          </p:cNvSpPr>
          <p:nvPr/>
        </p:nvSpPr>
        <p:spPr bwMode="auto">
          <a:xfrm>
            <a:off x="4857750" y="1928813"/>
            <a:ext cx="214313" cy="3429000"/>
          </a:xfrm>
          <a:prstGeom prst="leftBrace">
            <a:avLst>
              <a:gd name="adj1" fmla="val 94815"/>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59753" name="AutoShape 3">
            <a:extLst>
              <a:ext uri="{FF2B5EF4-FFF2-40B4-BE49-F238E27FC236}">
                <a16:creationId xmlns:a16="http://schemas.microsoft.com/office/drawing/2014/main" id="{55C62CBD-9F0C-BA45-AE82-64589BB54E3E}"/>
              </a:ext>
            </a:extLst>
          </p:cNvPr>
          <p:cNvSpPr>
            <a:spLocks/>
          </p:cNvSpPr>
          <p:nvPr/>
        </p:nvSpPr>
        <p:spPr bwMode="auto">
          <a:xfrm>
            <a:off x="4929188" y="5562600"/>
            <a:ext cx="144462" cy="1295400"/>
          </a:xfrm>
          <a:prstGeom prst="leftBrace">
            <a:avLst>
              <a:gd name="adj1" fmla="val 94279"/>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59754" name="Rettangolo 13">
            <a:extLst>
              <a:ext uri="{FF2B5EF4-FFF2-40B4-BE49-F238E27FC236}">
                <a16:creationId xmlns:a16="http://schemas.microsoft.com/office/drawing/2014/main" id="{454B137D-7EF1-9345-B91F-FB47B15F84F7}"/>
              </a:ext>
            </a:extLst>
          </p:cNvPr>
          <p:cNvSpPr>
            <a:spLocks noChangeArrowheads="1"/>
          </p:cNvSpPr>
          <p:nvPr/>
        </p:nvSpPr>
        <p:spPr bwMode="auto">
          <a:xfrm>
            <a:off x="5000625" y="2071688"/>
            <a:ext cx="4429125" cy="406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r>
              <a:rPr lang="it-IT" altLang="en-US" sz="2400" u="sng">
                <a:latin typeface="Book Antiqua" panose="02040602050305030304" pitchFamily="18" charset="0"/>
              </a:rPr>
              <a:t>SINGOLE</a:t>
            </a:r>
          </a:p>
          <a:p>
            <a:pPr algn="just" eaLnBrk="1" hangingPunct="1">
              <a:spcBef>
                <a:spcPct val="0"/>
              </a:spcBef>
              <a:buFont typeface="Arial" panose="020B0604020202020204" pitchFamily="34" charset="0"/>
              <a:buNone/>
            </a:pPr>
            <a:r>
              <a:rPr lang="it-IT" altLang="en-US" sz="2400">
                <a:latin typeface="Book Antiqua" panose="02040602050305030304" pitchFamily="18" charset="0"/>
              </a:rPr>
              <a:t>Conseguimento di risultati </a:t>
            </a:r>
          </a:p>
          <a:p>
            <a:pPr algn="just" eaLnBrk="1" hangingPunct="1">
              <a:spcBef>
                <a:spcPct val="0"/>
              </a:spcBef>
              <a:buFont typeface="Arial" panose="020B0604020202020204" pitchFamily="34" charset="0"/>
              <a:buNone/>
            </a:pPr>
            <a:r>
              <a:rPr lang="it-IT" altLang="en-US" sz="2400">
                <a:latin typeface="Book Antiqua" panose="02040602050305030304" pitchFamily="18" charset="0"/>
              </a:rPr>
              <a:t> economici positivi.</a:t>
            </a:r>
          </a:p>
          <a:p>
            <a:pPr algn="just" eaLnBrk="1" hangingPunct="1">
              <a:spcBef>
                <a:spcPct val="0"/>
              </a:spcBef>
              <a:buFont typeface="Arial" panose="020B0604020202020204" pitchFamily="34" charset="0"/>
              <a:buNone/>
            </a:pPr>
            <a:endParaRPr lang="it-IT" altLang="en-US" sz="2400">
              <a:latin typeface="Book Antiqua" panose="02040602050305030304" pitchFamily="18" charset="0"/>
            </a:endParaRPr>
          </a:p>
          <a:p>
            <a:pPr algn="just" eaLnBrk="1" hangingPunct="1">
              <a:spcBef>
                <a:spcPct val="0"/>
              </a:spcBef>
              <a:buFont typeface="Arial" panose="020B0604020202020204" pitchFamily="34" charset="0"/>
              <a:buNone/>
            </a:pPr>
            <a:r>
              <a:rPr lang="it-IT" altLang="en-US" sz="2400">
                <a:latin typeface="Book Antiqua" panose="02040602050305030304" pitchFamily="18" charset="0"/>
              </a:rPr>
              <a:t>NEI GRUPPI</a:t>
            </a:r>
          </a:p>
          <a:p>
            <a:pPr eaLnBrk="1" hangingPunct="1">
              <a:spcBef>
                <a:spcPct val="0"/>
              </a:spcBef>
              <a:buFont typeface="Arial" panose="020B0604020202020204" pitchFamily="34" charset="0"/>
              <a:buNone/>
            </a:pPr>
            <a:r>
              <a:rPr lang="it-IT" altLang="en-US" sz="2400">
                <a:latin typeface="Book Antiqua" panose="02040602050305030304" pitchFamily="18" charset="0"/>
              </a:rPr>
              <a:t>Conseguimento di risultati </a:t>
            </a:r>
          </a:p>
          <a:p>
            <a:pPr eaLnBrk="1" hangingPunct="1">
              <a:spcBef>
                <a:spcPct val="0"/>
              </a:spcBef>
              <a:buFont typeface="Arial" panose="020B0604020202020204" pitchFamily="34" charset="0"/>
              <a:buNone/>
            </a:pPr>
            <a:r>
              <a:rPr lang="it-IT" altLang="en-US" sz="2400">
                <a:latin typeface="Book Antiqua" panose="02040602050305030304" pitchFamily="18" charset="0"/>
              </a:rPr>
              <a:t>economici positivi del gruppo </a:t>
            </a:r>
          </a:p>
          <a:p>
            <a:pPr eaLnBrk="1" hangingPunct="1">
              <a:spcBef>
                <a:spcPct val="0"/>
              </a:spcBef>
              <a:buFont typeface="Arial" panose="020B0604020202020204" pitchFamily="34" charset="0"/>
              <a:buNone/>
            </a:pPr>
            <a:r>
              <a:rPr lang="it-IT" altLang="en-US" sz="2400">
                <a:latin typeface="Book Antiqua" panose="02040602050305030304" pitchFamily="18" charset="0"/>
              </a:rPr>
              <a:t>pur in presenza di perdite di</a:t>
            </a:r>
          </a:p>
          <a:p>
            <a:pPr eaLnBrk="1" hangingPunct="1">
              <a:spcBef>
                <a:spcPct val="0"/>
              </a:spcBef>
              <a:buFont typeface="Arial" panose="020B0604020202020204" pitchFamily="34" charset="0"/>
              <a:buNone/>
            </a:pPr>
            <a:r>
              <a:rPr lang="it-IT" altLang="en-US" sz="2400">
                <a:latin typeface="Book Antiqua" panose="02040602050305030304" pitchFamily="18" charset="0"/>
              </a:rPr>
              <a:t>date aziende di gruppo</a:t>
            </a:r>
          </a:p>
          <a:p>
            <a:pPr algn="just" eaLnBrk="1" hangingPunct="1">
              <a:spcBef>
                <a:spcPct val="0"/>
              </a:spcBef>
              <a:buFont typeface="Arial" panose="020B0604020202020204" pitchFamily="34" charset="0"/>
              <a:buNone/>
            </a:pPr>
            <a:endParaRPr lang="it-IT" altLang="en-US" sz="2400">
              <a:latin typeface="Book Antiqua" panose="02040602050305030304" pitchFamily="18" charset="0"/>
            </a:endParaRPr>
          </a:p>
          <a:p>
            <a:pPr algn="just" eaLnBrk="1" hangingPunct="1">
              <a:spcBef>
                <a:spcPct val="0"/>
              </a:spcBef>
              <a:buFont typeface="Arial" panose="020B0604020202020204" pitchFamily="34" charset="0"/>
              <a:buNone/>
            </a:pPr>
            <a:endParaRPr lang="it-IT" altLang="en-US" sz="1800">
              <a:latin typeface="Book Antiqua" panose="02040602050305030304" pitchFamily="18" charset="0"/>
            </a:endParaRPr>
          </a:p>
        </p:txBody>
      </p:sp>
      <p:sp>
        <p:nvSpPr>
          <p:cNvPr id="159755" name="Rectangle 17">
            <a:extLst>
              <a:ext uri="{FF2B5EF4-FFF2-40B4-BE49-F238E27FC236}">
                <a16:creationId xmlns:a16="http://schemas.microsoft.com/office/drawing/2014/main" id="{A9167024-7009-E74D-839D-98CAC3EEEA15}"/>
              </a:ext>
            </a:extLst>
          </p:cNvPr>
          <p:cNvSpPr>
            <a:spLocks noChangeArrowheads="1"/>
          </p:cNvSpPr>
          <p:nvPr/>
        </p:nvSpPr>
        <p:spPr bwMode="auto">
          <a:xfrm>
            <a:off x="5072063" y="5786438"/>
            <a:ext cx="26860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it-IT" altLang="en-US" sz="2400">
                <a:latin typeface="Book Antiqua" panose="02040602050305030304" pitchFamily="18" charset="0"/>
              </a:rPr>
              <a:t>Entrate sufficienti </a:t>
            </a:r>
          </a:p>
          <a:p>
            <a:pPr eaLnBrk="1" hangingPunct="1">
              <a:spcBef>
                <a:spcPct val="0"/>
              </a:spcBef>
              <a:buFontTx/>
              <a:buNone/>
            </a:pPr>
            <a:r>
              <a:rPr lang="it-IT" altLang="en-US" sz="2400">
                <a:latin typeface="Book Antiqua" panose="02040602050305030304" pitchFamily="18" charset="0"/>
              </a:rPr>
              <a:t>a coprire le uscite</a:t>
            </a:r>
          </a:p>
        </p:txBody>
      </p:sp>
      <p:sp>
        <p:nvSpPr>
          <p:cNvPr id="159756" name="Rettangolo 8">
            <a:extLst>
              <a:ext uri="{FF2B5EF4-FFF2-40B4-BE49-F238E27FC236}">
                <a16:creationId xmlns:a16="http://schemas.microsoft.com/office/drawing/2014/main" id="{6F10A675-5AFC-8B47-A151-EDC4F8C66EF3}"/>
              </a:ext>
            </a:extLst>
          </p:cNvPr>
          <p:cNvSpPr>
            <a:spLocks noChangeArrowheads="1"/>
          </p:cNvSpPr>
          <p:nvPr/>
        </p:nvSpPr>
        <p:spPr bwMode="auto">
          <a:xfrm>
            <a:off x="2571750" y="0"/>
            <a:ext cx="19288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None/>
            </a:pPr>
            <a:r>
              <a:rPr lang="it-IT" altLang="en-US" sz="2400">
                <a:latin typeface="Book Antiqua" panose="02040602050305030304" pitchFamily="18" charset="0"/>
              </a:rPr>
              <a:t>CONCETTO</a:t>
            </a:r>
          </a:p>
        </p:txBody>
      </p:sp>
      <p:cxnSp>
        <p:nvCxnSpPr>
          <p:cNvPr id="15" name="Connettore 2 14">
            <a:extLst>
              <a:ext uri="{FF2B5EF4-FFF2-40B4-BE49-F238E27FC236}">
                <a16:creationId xmlns:a16="http://schemas.microsoft.com/office/drawing/2014/main" id="{DEB884D0-688E-2B4B-966A-8E2414D93339}"/>
              </a:ext>
            </a:extLst>
          </p:cNvPr>
          <p:cNvCxnSpPr/>
          <p:nvPr/>
        </p:nvCxnSpPr>
        <p:spPr>
          <a:xfrm flipV="1">
            <a:off x="4429125" y="214313"/>
            <a:ext cx="571500" cy="158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ttangolo 5">
            <a:extLst>
              <a:ext uri="{FF2B5EF4-FFF2-40B4-BE49-F238E27FC236}">
                <a16:creationId xmlns:a16="http://schemas.microsoft.com/office/drawing/2014/main" id="{76A83ECD-AD6B-0441-BB09-CDD92033DFDE}"/>
              </a:ext>
            </a:extLst>
          </p:cNvPr>
          <p:cNvSpPr>
            <a:spLocks noChangeArrowheads="1"/>
          </p:cNvSpPr>
          <p:nvPr/>
        </p:nvSpPr>
        <p:spPr bwMode="auto">
          <a:xfrm>
            <a:off x="-323850" y="2708275"/>
            <a:ext cx="2700338"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1800">
                <a:latin typeface="Book Antiqua" panose="02040602050305030304" pitchFamily="18" charset="0"/>
              </a:rPr>
              <a:t>DINAMICITA’</a:t>
            </a:r>
          </a:p>
          <a:p>
            <a:pPr algn="ctr" eaLnBrk="1" hangingPunct="1">
              <a:spcBef>
                <a:spcPct val="0"/>
              </a:spcBef>
              <a:buFontTx/>
              <a:buNone/>
            </a:pPr>
            <a:r>
              <a:rPr lang="it-IT" altLang="en-US" sz="1800">
                <a:latin typeface="Book Antiqua" panose="02040602050305030304" pitchFamily="18" charset="0"/>
              </a:rPr>
              <a:t>D’AZIENDA</a:t>
            </a:r>
          </a:p>
          <a:p>
            <a:pPr algn="ctr" eaLnBrk="1" hangingPunct="1">
              <a:spcBef>
                <a:spcPct val="0"/>
              </a:spcBef>
              <a:buFontTx/>
              <a:buNone/>
            </a:pPr>
            <a:r>
              <a:rPr lang="it-IT" altLang="en-US" sz="1800">
                <a:latin typeface="Book Antiqua" panose="02040602050305030304" pitchFamily="18" charset="0"/>
              </a:rPr>
              <a:t>O</a:t>
            </a:r>
          </a:p>
          <a:p>
            <a:pPr algn="ctr" eaLnBrk="1" hangingPunct="1">
              <a:spcBef>
                <a:spcPct val="0"/>
              </a:spcBef>
              <a:buFontTx/>
              <a:buNone/>
            </a:pPr>
            <a:r>
              <a:rPr lang="it-IT" altLang="en-US" sz="1800">
                <a:latin typeface="Book Antiqua" panose="02040602050305030304" pitchFamily="18" charset="0"/>
              </a:rPr>
              <a:t>ELASTICITA’</a:t>
            </a:r>
          </a:p>
          <a:p>
            <a:pPr algn="ctr" eaLnBrk="1" hangingPunct="1">
              <a:spcBef>
                <a:spcPct val="0"/>
              </a:spcBef>
              <a:buFontTx/>
              <a:buNone/>
            </a:pPr>
            <a:r>
              <a:rPr lang="it-IT" altLang="en-US" sz="1800">
                <a:latin typeface="Book Antiqua" panose="02040602050305030304" pitchFamily="18" charset="0"/>
              </a:rPr>
              <a:t>D’AZIENDA</a:t>
            </a:r>
          </a:p>
        </p:txBody>
      </p:sp>
      <p:sp>
        <p:nvSpPr>
          <p:cNvPr id="160771" name="AutoShape 5">
            <a:extLst>
              <a:ext uri="{FF2B5EF4-FFF2-40B4-BE49-F238E27FC236}">
                <a16:creationId xmlns:a16="http://schemas.microsoft.com/office/drawing/2014/main" id="{BA9DEB6E-53AB-7F42-96DA-16A2EBF201F5}"/>
              </a:ext>
            </a:extLst>
          </p:cNvPr>
          <p:cNvSpPr>
            <a:spLocks/>
          </p:cNvSpPr>
          <p:nvPr/>
        </p:nvSpPr>
        <p:spPr bwMode="auto">
          <a:xfrm>
            <a:off x="1979613" y="0"/>
            <a:ext cx="234950" cy="6858000"/>
          </a:xfrm>
          <a:prstGeom prst="leftBrace">
            <a:avLst>
              <a:gd name="adj1" fmla="val 84324"/>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60772" name="Text Box 4">
            <a:extLst>
              <a:ext uri="{FF2B5EF4-FFF2-40B4-BE49-F238E27FC236}">
                <a16:creationId xmlns:a16="http://schemas.microsoft.com/office/drawing/2014/main" id="{AA91AD88-A0E9-F54B-9FD7-EC1B6BB91F90}"/>
              </a:ext>
            </a:extLst>
          </p:cNvPr>
          <p:cNvSpPr txBox="1">
            <a:spLocks noChangeArrowheads="1"/>
          </p:cNvSpPr>
          <p:nvPr/>
        </p:nvSpPr>
        <p:spPr bwMode="auto">
          <a:xfrm>
            <a:off x="2124075" y="0"/>
            <a:ext cx="7234238" cy="698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it-IT" altLang="en-US" sz="1800">
                <a:latin typeface="Book Antiqua" panose="02040602050305030304" pitchFamily="18" charset="0"/>
              </a:rPr>
              <a:t>CONCETTO:    Attitudine dell’azienda ad adeguarsi in dimensione </a:t>
            </a:r>
          </a:p>
          <a:p>
            <a:pPr eaLnBrk="1" hangingPunct="1">
              <a:spcBef>
                <a:spcPct val="50000"/>
              </a:spcBef>
              <a:buFontTx/>
              <a:buNone/>
            </a:pPr>
            <a:r>
              <a:rPr lang="it-IT" altLang="en-US" sz="1800">
                <a:latin typeface="Book Antiqua" panose="02040602050305030304" pitchFamily="18" charset="0"/>
              </a:rPr>
              <a:t>                             e struttura alle variazioni d’ambiente.</a:t>
            </a:r>
          </a:p>
          <a:p>
            <a:pPr algn="just" eaLnBrk="1" hangingPunct="1">
              <a:spcBef>
                <a:spcPct val="50000"/>
              </a:spcBef>
              <a:buFontTx/>
              <a:buNone/>
            </a:pPr>
            <a:endParaRPr lang="it-IT" altLang="en-US" sz="1800">
              <a:latin typeface="Book Antiqua" panose="02040602050305030304" pitchFamily="18" charset="0"/>
            </a:endParaRPr>
          </a:p>
          <a:p>
            <a:pPr algn="just" eaLnBrk="1" hangingPunct="1">
              <a:lnSpc>
                <a:spcPct val="10000"/>
              </a:lnSpc>
              <a:spcBef>
                <a:spcPct val="50000"/>
              </a:spcBef>
              <a:buFontTx/>
              <a:buNone/>
            </a:pPr>
            <a:endParaRPr lang="it-IT" altLang="en-US" sz="1800">
              <a:latin typeface="Book Antiqua" panose="02040602050305030304" pitchFamily="18" charset="0"/>
            </a:endParaRPr>
          </a:p>
          <a:p>
            <a:pPr algn="just" eaLnBrk="1" hangingPunct="1">
              <a:lnSpc>
                <a:spcPct val="70000"/>
              </a:lnSpc>
              <a:spcBef>
                <a:spcPct val="50000"/>
              </a:spcBef>
              <a:buFontTx/>
              <a:buNone/>
            </a:pPr>
            <a:r>
              <a:rPr lang="it-IT" altLang="en-US" sz="1800">
                <a:latin typeface="Book Antiqua" panose="02040602050305030304" pitchFamily="18" charset="0"/>
              </a:rPr>
              <a:t>     </a:t>
            </a:r>
            <a:r>
              <a:rPr lang="it-IT" altLang="en-US" sz="1800" u="sng">
                <a:latin typeface="Book Antiqua" panose="02040602050305030304" pitchFamily="18" charset="0"/>
              </a:rPr>
              <a:t>CHIAVI DI LETTURA</a:t>
            </a:r>
          </a:p>
          <a:p>
            <a:pPr algn="just" eaLnBrk="1" hangingPunct="1">
              <a:lnSpc>
                <a:spcPct val="70000"/>
              </a:lnSpc>
              <a:spcBef>
                <a:spcPct val="50000"/>
              </a:spcBef>
              <a:buFontTx/>
              <a:buAutoNum type="arabicParenR"/>
            </a:pPr>
            <a:r>
              <a:rPr lang="it-IT" altLang="en-US" sz="1800">
                <a:latin typeface="Book Antiqua" panose="02040602050305030304" pitchFamily="18" charset="0"/>
              </a:rPr>
              <a:t>Bisogni umani da soddisfare.</a:t>
            </a:r>
          </a:p>
          <a:p>
            <a:pPr algn="just" eaLnBrk="1" hangingPunct="1">
              <a:lnSpc>
                <a:spcPct val="70000"/>
              </a:lnSpc>
              <a:spcBef>
                <a:spcPct val="50000"/>
              </a:spcBef>
              <a:buFontTx/>
              <a:buNone/>
            </a:pPr>
            <a:r>
              <a:rPr lang="it-IT" altLang="en-US" sz="1800">
                <a:latin typeface="Book Antiqua" panose="02040602050305030304" pitchFamily="18" charset="0"/>
              </a:rPr>
              <a:t>       Variabilità delle persone          variabilità dei</a:t>
            </a:r>
          </a:p>
          <a:p>
            <a:pPr algn="just" eaLnBrk="1" hangingPunct="1">
              <a:lnSpc>
                <a:spcPct val="70000"/>
              </a:lnSpc>
              <a:spcBef>
                <a:spcPct val="50000"/>
              </a:spcBef>
              <a:buFontTx/>
              <a:buNone/>
            </a:pPr>
            <a:r>
              <a:rPr lang="it-IT" altLang="en-US" sz="1800">
                <a:latin typeface="Book Antiqua" panose="02040602050305030304" pitchFamily="18" charset="0"/>
              </a:rPr>
              <a:t>       bisogni          variabilità (dinamicità) d’azienda.</a:t>
            </a:r>
          </a:p>
          <a:p>
            <a:pPr algn="just" eaLnBrk="1" hangingPunct="1">
              <a:lnSpc>
                <a:spcPct val="80000"/>
              </a:lnSpc>
              <a:spcBef>
                <a:spcPct val="50000"/>
              </a:spcBef>
              <a:buFontTx/>
              <a:buNone/>
            </a:pPr>
            <a:r>
              <a:rPr lang="it-IT" altLang="en-US" sz="1800">
                <a:latin typeface="Book Antiqua" panose="02040602050305030304" pitchFamily="18" charset="0"/>
              </a:rPr>
              <a:t>       </a:t>
            </a:r>
          </a:p>
          <a:p>
            <a:pPr algn="just" eaLnBrk="1" hangingPunct="1">
              <a:lnSpc>
                <a:spcPct val="80000"/>
              </a:lnSpc>
              <a:spcBef>
                <a:spcPct val="50000"/>
              </a:spcBef>
              <a:buFontTx/>
              <a:buNone/>
            </a:pPr>
            <a:endParaRPr lang="it-IT" altLang="en-US" sz="1800">
              <a:latin typeface="Book Antiqua" panose="02040602050305030304" pitchFamily="18" charset="0"/>
            </a:endParaRPr>
          </a:p>
          <a:p>
            <a:pPr algn="just" eaLnBrk="1" hangingPunct="1">
              <a:lnSpc>
                <a:spcPct val="60000"/>
              </a:lnSpc>
              <a:spcBef>
                <a:spcPct val="50000"/>
              </a:spcBef>
              <a:buFontTx/>
              <a:buAutoNum type="arabicParenR" startAt="2"/>
            </a:pPr>
            <a:r>
              <a:rPr lang="it-IT" altLang="en-US" sz="1800">
                <a:latin typeface="Book Antiqua" panose="02040602050305030304" pitchFamily="18" charset="0"/>
              </a:rPr>
              <a:t>Rapporti azienda come sistema-ambiente</a:t>
            </a:r>
          </a:p>
          <a:p>
            <a:pPr algn="just" eaLnBrk="1" hangingPunct="1">
              <a:lnSpc>
                <a:spcPct val="60000"/>
              </a:lnSpc>
              <a:spcBef>
                <a:spcPct val="50000"/>
              </a:spcBef>
              <a:buFontTx/>
              <a:buAutoNum type="arabicParenR" startAt="2"/>
            </a:pPr>
            <a:endParaRPr lang="it-IT" altLang="en-US" sz="1800">
              <a:latin typeface="Book Antiqua" panose="02040602050305030304" pitchFamily="18" charset="0"/>
            </a:endParaRPr>
          </a:p>
          <a:p>
            <a:pPr algn="just" eaLnBrk="1" hangingPunct="1">
              <a:lnSpc>
                <a:spcPct val="60000"/>
              </a:lnSpc>
              <a:spcBef>
                <a:spcPct val="50000"/>
              </a:spcBef>
              <a:buFontTx/>
              <a:buAutoNum type="arabicParenR" startAt="2"/>
            </a:pPr>
            <a:endParaRPr lang="it-IT" altLang="en-US" sz="1800">
              <a:latin typeface="Book Antiqua" panose="02040602050305030304" pitchFamily="18" charset="0"/>
            </a:endParaRPr>
          </a:p>
          <a:p>
            <a:pPr algn="just" eaLnBrk="1" hangingPunct="1">
              <a:lnSpc>
                <a:spcPct val="60000"/>
              </a:lnSpc>
              <a:spcBef>
                <a:spcPct val="50000"/>
              </a:spcBef>
              <a:buFontTx/>
              <a:buAutoNum type="arabicParenR" startAt="2"/>
            </a:pPr>
            <a:endParaRPr lang="it-IT" altLang="en-US" sz="1800">
              <a:latin typeface="Book Antiqua" panose="02040602050305030304" pitchFamily="18" charset="0"/>
            </a:endParaRPr>
          </a:p>
          <a:p>
            <a:pPr algn="just" eaLnBrk="1" hangingPunct="1">
              <a:lnSpc>
                <a:spcPct val="60000"/>
              </a:lnSpc>
              <a:spcBef>
                <a:spcPct val="50000"/>
              </a:spcBef>
              <a:buFontTx/>
              <a:buAutoNum type="arabicParenR" startAt="2"/>
            </a:pPr>
            <a:r>
              <a:rPr lang="it-IT" altLang="en-US" sz="1800">
                <a:latin typeface="Book Antiqua" panose="02040602050305030304" pitchFamily="18" charset="0"/>
              </a:rPr>
              <a:t> Importanza delle informazioni ai fini delle</a:t>
            </a:r>
          </a:p>
          <a:p>
            <a:pPr algn="just" eaLnBrk="1" hangingPunct="1">
              <a:lnSpc>
                <a:spcPct val="60000"/>
              </a:lnSpc>
              <a:spcBef>
                <a:spcPct val="50000"/>
              </a:spcBef>
              <a:buFontTx/>
              <a:buNone/>
            </a:pPr>
            <a:r>
              <a:rPr lang="it-IT" altLang="en-US" sz="1800">
                <a:latin typeface="Book Antiqua" panose="02040602050305030304" pitchFamily="18" charset="0"/>
              </a:rPr>
              <a:t>       decisioni d’azienda.</a:t>
            </a:r>
          </a:p>
          <a:p>
            <a:pPr algn="just" eaLnBrk="1" hangingPunct="1">
              <a:lnSpc>
                <a:spcPct val="60000"/>
              </a:lnSpc>
              <a:spcBef>
                <a:spcPct val="50000"/>
              </a:spcBef>
              <a:buFontTx/>
              <a:buNone/>
            </a:pPr>
            <a:r>
              <a:rPr lang="it-IT" altLang="en-US" sz="1800">
                <a:latin typeface="Book Antiqua" panose="02040602050305030304" pitchFamily="18" charset="0"/>
              </a:rPr>
              <a:t>       Scuola delle decisioni: Teoria della razionalità</a:t>
            </a:r>
          </a:p>
          <a:p>
            <a:pPr algn="just" eaLnBrk="1" hangingPunct="1">
              <a:lnSpc>
                <a:spcPct val="60000"/>
              </a:lnSpc>
              <a:spcBef>
                <a:spcPct val="50000"/>
              </a:spcBef>
              <a:buFontTx/>
              <a:buNone/>
            </a:pPr>
            <a:r>
              <a:rPr lang="it-IT" altLang="en-US" sz="1800">
                <a:latin typeface="Book Antiqua" panose="02040602050305030304" pitchFamily="18" charset="0"/>
              </a:rPr>
              <a:t>                                                limitata</a:t>
            </a:r>
          </a:p>
          <a:p>
            <a:pPr eaLnBrk="1" hangingPunct="1">
              <a:spcBef>
                <a:spcPct val="0"/>
              </a:spcBef>
              <a:buFontTx/>
              <a:buNone/>
            </a:pPr>
            <a:r>
              <a:rPr lang="it-IT" altLang="en-US" sz="1800">
                <a:latin typeface="Book Antiqua" panose="02040602050305030304" pitchFamily="18" charset="0"/>
              </a:rPr>
              <a:t>       Scuola marginalista:Teoria della razionalità</a:t>
            </a:r>
          </a:p>
          <a:p>
            <a:pPr eaLnBrk="1" hangingPunct="1">
              <a:spcBef>
                <a:spcPct val="0"/>
              </a:spcBef>
              <a:buFontTx/>
              <a:buNone/>
            </a:pPr>
            <a:r>
              <a:rPr lang="it-IT" altLang="en-US" sz="1800">
                <a:latin typeface="Book Antiqua" panose="02040602050305030304" pitchFamily="18" charset="0"/>
              </a:rPr>
              <a:t>                                            illimitata</a:t>
            </a:r>
          </a:p>
          <a:p>
            <a:pPr eaLnBrk="1" hangingPunct="1">
              <a:spcBef>
                <a:spcPct val="0"/>
              </a:spcBef>
              <a:buFontTx/>
              <a:buNone/>
            </a:pPr>
            <a:r>
              <a:rPr lang="it-IT" altLang="en-US" sz="1800">
                <a:latin typeface="Book Antiqua" panose="02040602050305030304" pitchFamily="18" charset="0"/>
              </a:rPr>
              <a:t>       Effettuazione della programmazione.</a:t>
            </a:r>
          </a:p>
          <a:p>
            <a:pPr algn="just" eaLnBrk="1" hangingPunct="1">
              <a:lnSpc>
                <a:spcPct val="60000"/>
              </a:lnSpc>
              <a:spcBef>
                <a:spcPct val="50000"/>
              </a:spcBef>
              <a:buFontTx/>
              <a:buNone/>
            </a:pPr>
            <a:endParaRPr lang="it-IT" altLang="en-US" sz="1800">
              <a:latin typeface="Book Antiqua" panose="02040602050305030304" pitchFamily="18" charset="0"/>
            </a:endParaRPr>
          </a:p>
        </p:txBody>
      </p:sp>
      <p:sp>
        <p:nvSpPr>
          <p:cNvPr id="160773" name="Line 7">
            <a:extLst>
              <a:ext uri="{FF2B5EF4-FFF2-40B4-BE49-F238E27FC236}">
                <a16:creationId xmlns:a16="http://schemas.microsoft.com/office/drawing/2014/main" id="{053727BA-766D-1940-9BA3-C5F092262E3B}"/>
              </a:ext>
            </a:extLst>
          </p:cNvPr>
          <p:cNvSpPr>
            <a:spLocks noChangeShapeType="1"/>
          </p:cNvSpPr>
          <p:nvPr/>
        </p:nvSpPr>
        <p:spPr bwMode="auto">
          <a:xfrm>
            <a:off x="5214938" y="2214563"/>
            <a:ext cx="431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160774" name="Line 8">
            <a:extLst>
              <a:ext uri="{FF2B5EF4-FFF2-40B4-BE49-F238E27FC236}">
                <a16:creationId xmlns:a16="http://schemas.microsoft.com/office/drawing/2014/main" id="{42627863-DD8D-9140-B92B-375FFF07F8AC}"/>
              </a:ext>
            </a:extLst>
          </p:cNvPr>
          <p:cNvSpPr>
            <a:spLocks noChangeShapeType="1"/>
          </p:cNvSpPr>
          <p:nvPr/>
        </p:nvSpPr>
        <p:spPr bwMode="auto">
          <a:xfrm>
            <a:off x="3429000" y="2500313"/>
            <a:ext cx="431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160775" name="AutoShape 3">
            <a:extLst>
              <a:ext uri="{FF2B5EF4-FFF2-40B4-BE49-F238E27FC236}">
                <a16:creationId xmlns:a16="http://schemas.microsoft.com/office/drawing/2014/main" id="{69A978FA-AC5D-364B-8D48-34731D54240B}"/>
              </a:ext>
            </a:extLst>
          </p:cNvPr>
          <p:cNvSpPr>
            <a:spLocks/>
          </p:cNvSpPr>
          <p:nvPr/>
        </p:nvSpPr>
        <p:spPr bwMode="auto">
          <a:xfrm>
            <a:off x="7500938" y="2714625"/>
            <a:ext cx="142875" cy="1657350"/>
          </a:xfrm>
          <a:prstGeom prst="leftBrace">
            <a:avLst>
              <a:gd name="adj1" fmla="val 121961"/>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60776" name="Text Box 11">
            <a:extLst>
              <a:ext uri="{FF2B5EF4-FFF2-40B4-BE49-F238E27FC236}">
                <a16:creationId xmlns:a16="http://schemas.microsoft.com/office/drawing/2014/main" id="{5BB2E1D8-B692-F94E-8C11-52C88CBC867A}"/>
              </a:ext>
            </a:extLst>
          </p:cNvPr>
          <p:cNvSpPr txBox="1">
            <a:spLocks noChangeArrowheads="1"/>
          </p:cNvSpPr>
          <p:nvPr/>
        </p:nvSpPr>
        <p:spPr bwMode="auto">
          <a:xfrm>
            <a:off x="7632700" y="2857500"/>
            <a:ext cx="1511300" cy="144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lnSpc>
                <a:spcPct val="40000"/>
              </a:lnSpc>
              <a:spcBef>
                <a:spcPct val="50000"/>
              </a:spcBef>
              <a:buFontTx/>
              <a:buNone/>
            </a:pPr>
            <a:r>
              <a:rPr lang="it-IT" altLang="en-US" sz="1800">
                <a:latin typeface="Book Antiqua" panose="02040602050305030304" pitchFamily="18" charset="0"/>
              </a:rPr>
              <a:t>clienti</a:t>
            </a:r>
          </a:p>
          <a:p>
            <a:pPr eaLnBrk="1" hangingPunct="1">
              <a:lnSpc>
                <a:spcPct val="40000"/>
              </a:lnSpc>
              <a:spcBef>
                <a:spcPct val="50000"/>
              </a:spcBef>
              <a:buFontTx/>
              <a:buNone/>
            </a:pPr>
            <a:r>
              <a:rPr lang="it-IT" altLang="en-US" sz="1800">
                <a:latin typeface="Book Antiqua" panose="02040602050305030304" pitchFamily="18" charset="0"/>
              </a:rPr>
              <a:t>fornitori</a:t>
            </a:r>
          </a:p>
          <a:p>
            <a:pPr eaLnBrk="1" hangingPunct="1">
              <a:lnSpc>
                <a:spcPct val="40000"/>
              </a:lnSpc>
              <a:spcBef>
                <a:spcPct val="50000"/>
              </a:spcBef>
              <a:buFontTx/>
              <a:buNone/>
            </a:pPr>
            <a:r>
              <a:rPr lang="it-IT" altLang="en-US" sz="1800">
                <a:latin typeface="Book Antiqua" panose="02040602050305030304" pitchFamily="18" charset="0"/>
              </a:rPr>
              <a:t>soci</a:t>
            </a:r>
          </a:p>
          <a:p>
            <a:pPr eaLnBrk="1" hangingPunct="1">
              <a:lnSpc>
                <a:spcPct val="40000"/>
              </a:lnSpc>
              <a:spcBef>
                <a:spcPct val="50000"/>
              </a:spcBef>
              <a:buFontTx/>
              <a:buNone/>
            </a:pPr>
            <a:r>
              <a:rPr lang="it-IT" altLang="en-US" sz="1800">
                <a:latin typeface="Book Antiqua" panose="02040602050305030304" pitchFamily="18" charset="0"/>
              </a:rPr>
              <a:t>finanziatori</a:t>
            </a:r>
          </a:p>
          <a:p>
            <a:pPr eaLnBrk="1" hangingPunct="1">
              <a:lnSpc>
                <a:spcPct val="40000"/>
              </a:lnSpc>
              <a:spcBef>
                <a:spcPct val="50000"/>
              </a:spcBef>
              <a:buFontTx/>
              <a:buNone/>
            </a:pPr>
            <a:r>
              <a:rPr lang="it-IT" altLang="en-US" sz="1800">
                <a:latin typeface="Book Antiqua" panose="02040602050305030304" pitchFamily="18" charset="0"/>
              </a:rPr>
              <a:t>sindacati</a:t>
            </a:r>
          </a:p>
          <a:p>
            <a:pPr eaLnBrk="1" hangingPunct="1">
              <a:lnSpc>
                <a:spcPct val="40000"/>
              </a:lnSpc>
              <a:spcBef>
                <a:spcPct val="50000"/>
              </a:spcBef>
              <a:buFontTx/>
              <a:buNone/>
            </a:pPr>
            <a:r>
              <a:rPr lang="it-IT" altLang="en-US" sz="1800">
                <a:latin typeface="Book Antiqua" panose="02040602050305030304" pitchFamily="18" charset="0"/>
              </a:rPr>
              <a:t>stato</a:t>
            </a:r>
          </a:p>
        </p:txBody>
      </p:sp>
      <p:sp>
        <p:nvSpPr>
          <p:cNvPr id="160777" name="Segnaposto numero diapositiva 34">
            <a:extLst>
              <a:ext uri="{FF2B5EF4-FFF2-40B4-BE49-F238E27FC236}">
                <a16:creationId xmlns:a16="http://schemas.microsoft.com/office/drawing/2014/main" id="{B8B9BF2B-E61C-A248-BAF2-89D9BDDB62D1}"/>
              </a:ext>
            </a:extLst>
          </p:cNvPr>
          <p:cNvSpPr txBox="1">
            <a:spLocks/>
          </p:cNvSpPr>
          <p:nvPr/>
        </p:nvSpPr>
        <p:spPr bwMode="auto">
          <a:xfrm>
            <a:off x="6705600" y="65087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D8BB3E00-D58A-F44D-8813-EA58A9389D72}" type="slidenum">
              <a:rPr lang="it-IT" altLang="en-US" sz="1800">
                <a:solidFill>
                  <a:srgbClr val="898989"/>
                </a:solidFill>
                <a:latin typeface="Book Antiqua" panose="02040602050305030304" pitchFamily="18" charset="0"/>
              </a:rPr>
              <a:pPr algn="r" eaLnBrk="1" hangingPunct="1">
                <a:spcBef>
                  <a:spcPct val="0"/>
                </a:spcBef>
                <a:buFontTx/>
                <a:buNone/>
              </a:pPr>
              <a:t>130</a:t>
            </a:fld>
            <a:endParaRPr lang="it-IT" altLang="en-US" sz="1800">
              <a:solidFill>
                <a:srgbClr val="898989"/>
              </a:solidFill>
              <a:latin typeface="Book Antiqua" panose="02040602050305030304" pitchFamily="18" charset="0"/>
            </a:endParaRP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ttangolo 5">
            <a:extLst>
              <a:ext uri="{FF2B5EF4-FFF2-40B4-BE49-F238E27FC236}">
                <a16:creationId xmlns:a16="http://schemas.microsoft.com/office/drawing/2014/main" id="{8686461E-35C5-0640-8721-8F9902C1B5FA}"/>
              </a:ext>
            </a:extLst>
          </p:cNvPr>
          <p:cNvSpPr>
            <a:spLocks noChangeArrowheads="1"/>
          </p:cNvSpPr>
          <p:nvPr/>
        </p:nvSpPr>
        <p:spPr bwMode="auto">
          <a:xfrm>
            <a:off x="-323850" y="3213100"/>
            <a:ext cx="27003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b="1">
                <a:latin typeface="Book Antiqua" panose="02040602050305030304" pitchFamily="18" charset="0"/>
              </a:rPr>
              <a:t>EQUIFINALITA’</a:t>
            </a:r>
          </a:p>
        </p:txBody>
      </p:sp>
      <p:sp>
        <p:nvSpPr>
          <p:cNvPr id="161795" name="AutoShape 5">
            <a:extLst>
              <a:ext uri="{FF2B5EF4-FFF2-40B4-BE49-F238E27FC236}">
                <a16:creationId xmlns:a16="http://schemas.microsoft.com/office/drawing/2014/main" id="{44758714-E9C0-AF4D-8D0E-3914AF44D7B7}"/>
              </a:ext>
            </a:extLst>
          </p:cNvPr>
          <p:cNvSpPr>
            <a:spLocks/>
          </p:cNvSpPr>
          <p:nvPr/>
        </p:nvSpPr>
        <p:spPr bwMode="auto">
          <a:xfrm>
            <a:off x="2051050" y="188913"/>
            <a:ext cx="285750" cy="6429375"/>
          </a:xfrm>
          <a:prstGeom prst="leftBrace">
            <a:avLst>
              <a:gd name="adj1" fmla="val 84271"/>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61796" name="Text Box 4">
            <a:extLst>
              <a:ext uri="{FF2B5EF4-FFF2-40B4-BE49-F238E27FC236}">
                <a16:creationId xmlns:a16="http://schemas.microsoft.com/office/drawing/2014/main" id="{C222913E-23A0-0C4A-9F98-3D7AD15A392F}"/>
              </a:ext>
            </a:extLst>
          </p:cNvPr>
          <p:cNvSpPr txBox="1">
            <a:spLocks noChangeArrowheads="1"/>
          </p:cNvSpPr>
          <p:nvPr/>
        </p:nvSpPr>
        <p:spPr bwMode="auto">
          <a:xfrm>
            <a:off x="2484438" y="333375"/>
            <a:ext cx="5834062" cy="618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50000"/>
              </a:spcBef>
              <a:buFontTx/>
              <a:buNone/>
            </a:pPr>
            <a:r>
              <a:rPr lang="it-IT" altLang="en-US" sz="2000">
                <a:latin typeface="Book Antiqua" panose="02040602050305030304" pitchFamily="18" charset="0"/>
              </a:rPr>
              <a:t>Attitudine dell’azienda a conseguire le stesse situazioni finali partendo da combinazioni produttive, commerciali o distributive differenti.</a:t>
            </a:r>
          </a:p>
          <a:p>
            <a:pPr algn="just" eaLnBrk="1" hangingPunct="1">
              <a:spcBef>
                <a:spcPct val="50000"/>
              </a:spcBef>
              <a:buFontTx/>
              <a:buNone/>
            </a:pPr>
            <a:endParaRPr lang="it-IT" altLang="en-US" sz="2000">
              <a:latin typeface="Book Antiqua" panose="02040602050305030304" pitchFamily="18" charset="0"/>
            </a:endParaRPr>
          </a:p>
          <a:p>
            <a:pPr algn="just" eaLnBrk="1" hangingPunct="1">
              <a:spcBef>
                <a:spcPct val="50000"/>
              </a:spcBef>
              <a:buFontTx/>
              <a:buNone/>
            </a:pPr>
            <a:endParaRPr lang="it-IT" altLang="en-US" sz="2000">
              <a:latin typeface="Book Antiqua" panose="02040602050305030304" pitchFamily="18" charset="0"/>
            </a:endParaRPr>
          </a:p>
          <a:p>
            <a:pPr algn="just" eaLnBrk="1" hangingPunct="1">
              <a:spcBef>
                <a:spcPct val="50000"/>
              </a:spcBef>
              <a:buFontTx/>
              <a:buNone/>
            </a:pPr>
            <a:endParaRPr lang="it-IT" altLang="en-US" sz="2000">
              <a:latin typeface="Book Antiqua" panose="02040602050305030304" pitchFamily="18" charset="0"/>
            </a:endParaRPr>
          </a:p>
          <a:p>
            <a:pPr algn="just" eaLnBrk="1" hangingPunct="1">
              <a:spcBef>
                <a:spcPct val="50000"/>
              </a:spcBef>
              <a:buFontTx/>
              <a:buNone/>
            </a:pPr>
            <a:r>
              <a:rPr lang="it-IT" altLang="en-US" sz="2000">
                <a:latin typeface="Book Antiqua" panose="02040602050305030304" pitchFamily="18" charset="0"/>
              </a:rPr>
              <a:t>E’ un concetto che affonda le sue radici nelle scienze biologiche e fisiche.</a:t>
            </a:r>
          </a:p>
          <a:p>
            <a:pPr algn="just" eaLnBrk="1" hangingPunct="1">
              <a:spcBef>
                <a:spcPct val="50000"/>
              </a:spcBef>
              <a:buFontTx/>
              <a:buNone/>
            </a:pPr>
            <a:endParaRPr lang="it-IT" altLang="en-US" sz="2000">
              <a:latin typeface="Book Antiqua" panose="02040602050305030304" pitchFamily="18" charset="0"/>
            </a:endParaRPr>
          </a:p>
          <a:p>
            <a:pPr algn="just" eaLnBrk="1" hangingPunct="1">
              <a:spcBef>
                <a:spcPct val="50000"/>
              </a:spcBef>
              <a:buFontTx/>
              <a:buNone/>
            </a:pPr>
            <a:endParaRPr lang="it-IT" altLang="en-US" sz="2000">
              <a:latin typeface="Book Antiqua" panose="02040602050305030304" pitchFamily="18" charset="0"/>
            </a:endParaRPr>
          </a:p>
          <a:p>
            <a:pPr algn="just" eaLnBrk="1" hangingPunct="1">
              <a:spcBef>
                <a:spcPct val="50000"/>
              </a:spcBef>
              <a:buFontTx/>
              <a:buNone/>
            </a:pPr>
            <a:endParaRPr lang="it-IT" altLang="en-US" sz="2000">
              <a:latin typeface="Book Antiqua" panose="02040602050305030304" pitchFamily="18" charset="0"/>
            </a:endParaRPr>
          </a:p>
          <a:p>
            <a:pPr algn="just" eaLnBrk="1" hangingPunct="1">
              <a:spcBef>
                <a:spcPct val="50000"/>
              </a:spcBef>
              <a:buFontTx/>
              <a:buNone/>
            </a:pPr>
            <a:r>
              <a:rPr lang="it-IT" altLang="en-US" sz="2000">
                <a:latin typeface="Book Antiqua" panose="02040602050305030304" pitchFamily="18" charset="0"/>
              </a:rPr>
              <a:t>Rappresenta una proprietà dei sistemi aperti e quindi dell’azienda, classico sistema aperto verso l’ambiente con il quale scambia flussi di energia (input-output), scambi di energia che portano ad un equilibrio non definitivo ma dinamico.</a:t>
            </a:r>
          </a:p>
        </p:txBody>
      </p:sp>
      <p:sp>
        <p:nvSpPr>
          <p:cNvPr id="161797" name="Segnaposto numero diapositiva 34">
            <a:extLst>
              <a:ext uri="{FF2B5EF4-FFF2-40B4-BE49-F238E27FC236}">
                <a16:creationId xmlns:a16="http://schemas.microsoft.com/office/drawing/2014/main" id="{9C73A730-6693-F44C-B464-20F478130751}"/>
              </a:ext>
            </a:extLst>
          </p:cNvPr>
          <p:cNvSpPr txBox="1">
            <a:spLocks/>
          </p:cNvSpPr>
          <p:nvPr/>
        </p:nvSpPr>
        <p:spPr bwMode="auto">
          <a:xfrm>
            <a:off x="6705600" y="65087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94D27AAE-0760-AB43-A49D-3319045A7F45}" type="slidenum">
              <a:rPr lang="it-IT" altLang="en-US" sz="1800">
                <a:solidFill>
                  <a:srgbClr val="898989"/>
                </a:solidFill>
                <a:latin typeface="Book Antiqua" panose="02040602050305030304" pitchFamily="18" charset="0"/>
              </a:rPr>
              <a:pPr algn="r" eaLnBrk="1" hangingPunct="1">
                <a:spcBef>
                  <a:spcPct val="0"/>
                </a:spcBef>
                <a:buFontTx/>
                <a:buNone/>
              </a:pPr>
              <a:t>131</a:t>
            </a:fld>
            <a:endParaRPr lang="it-IT" altLang="en-US" sz="1800">
              <a:solidFill>
                <a:srgbClr val="898989"/>
              </a:solidFill>
              <a:latin typeface="Book Antiqua" panose="02040602050305030304" pitchFamily="18" charset="0"/>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ttangolo 5">
            <a:extLst>
              <a:ext uri="{FF2B5EF4-FFF2-40B4-BE49-F238E27FC236}">
                <a16:creationId xmlns:a16="http://schemas.microsoft.com/office/drawing/2014/main" id="{57A6C80F-C5EE-9341-B491-07B4A83392A1}"/>
              </a:ext>
            </a:extLst>
          </p:cNvPr>
          <p:cNvSpPr>
            <a:spLocks noChangeArrowheads="1"/>
          </p:cNvSpPr>
          <p:nvPr/>
        </p:nvSpPr>
        <p:spPr bwMode="auto">
          <a:xfrm>
            <a:off x="0" y="3068638"/>
            <a:ext cx="212407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it-IT" altLang="en-US" sz="2000">
                <a:latin typeface="Book Antiqua" panose="02040602050305030304" pitchFamily="18" charset="0"/>
              </a:rPr>
              <a:t>EQUIFINALITA’</a:t>
            </a:r>
          </a:p>
          <a:p>
            <a:pPr algn="ctr" eaLnBrk="1" hangingPunct="1">
              <a:spcBef>
                <a:spcPct val="0"/>
              </a:spcBef>
              <a:buFontTx/>
              <a:buNone/>
            </a:pPr>
            <a:r>
              <a:rPr lang="it-IT" altLang="en-US" sz="2000">
                <a:latin typeface="Book Antiqua" panose="02040602050305030304" pitchFamily="18" charset="0"/>
              </a:rPr>
              <a:t>(Esempi)</a:t>
            </a:r>
          </a:p>
        </p:txBody>
      </p:sp>
      <p:sp>
        <p:nvSpPr>
          <p:cNvPr id="162819" name="AutoShape 5">
            <a:extLst>
              <a:ext uri="{FF2B5EF4-FFF2-40B4-BE49-F238E27FC236}">
                <a16:creationId xmlns:a16="http://schemas.microsoft.com/office/drawing/2014/main" id="{7C4F43B1-8C0C-C045-AF37-7ED202A6F28D}"/>
              </a:ext>
            </a:extLst>
          </p:cNvPr>
          <p:cNvSpPr>
            <a:spLocks/>
          </p:cNvSpPr>
          <p:nvPr/>
        </p:nvSpPr>
        <p:spPr bwMode="auto">
          <a:xfrm>
            <a:off x="1908175" y="260350"/>
            <a:ext cx="285750" cy="6429375"/>
          </a:xfrm>
          <a:prstGeom prst="leftBrace">
            <a:avLst>
              <a:gd name="adj1" fmla="val 84271"/>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62820" name="Rettangolo 8">
            <a:extLst>
              <a:ext uri="{FF2B5EF4-FFF2-40B4-BE49-F238E27FC236}">
                <a16:creationId xmlns:a16="http://schemas.microsoft.com/office/drawing/2014/main" id="{AAB641F3-8788-6A43-9AC9-6B4EE92A33D3}"/>
              </a:ext>
            </a:extLst>
          </p:cNvPr>
          <p:cNvSpPr>
            <a:spLocks noChangeArrowheads="1"/>
          </p:cNvSpPr>
          <p:nvPr/>
        </p:nvSpPr>
        <p:spPr bwMode="auto">
          <a:xfrm>
            <a:off x="2124075" y="3213100"/>
            <a:ext cx="16160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None/>
            </a:pPr>
            <a:r>
              <a:rPr lang="it-IT" altLang="en-US" sz="2000">
                <a:latin typeface="Book Antiqua" panose="02040602050305030304" pitchFamily="18" charset="0"/>
              </a:rPr>
              <a:t>AZIENDA B</a:t>
            </a:r>
          </a:p>
        </p:txBody>
      </p:sp>
      <p:sp>
        <p:nvSpPr>
          <p:cNvPr id="162821" name="Rettangolo 9">
            <a:extLst>
              <a:ext uri="{FF2B5EF4-FFF2-40B4-BE49-F238E27FC236}">
                <a16:creationId xmlns:a16="http://schemas.microsoft.com/office/drawing/2014/main" id="{8D916F2A-7194-4E44-B33B-40EE934FA284}"/>
              </a:ext>
            </a:extLst>
          </p:cNvPr>
          <p:cNvSpPr>
            <a:spLocks noChangeArrowheads="1"/>
          </p:cNvSpPr>
          <p:nvPr/>
        </p:nvSpPr>
        <p:spPr bwMode="auto">
          <a:xfrm>
            <a:off x="2051050" y="5373688"/>
            <a:ext cx="16430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 typeface="Arial" panose="020B0604020202020204" pitchFamily="34" charset="0"/>
              <a:buNone/>
            </a:pPr>
            <a:r>
              <a:rPr lang="it-IT" altLang="en-US" sz="2000">
                <a:latin typeface="Book Antiqua" panose="02040602050305030304" pitchFamily="18" charset="0"/>
              </a:rPr>
              <a:t>Conclusione:</a:t>
            </a:r>
          </a:p>
        </p:txBody>
      </p:sp>
      <p:sp>
        <p:nvSpPr>
          <p:cNvPr id="162822" name="Rettangolo 13">
            <a:extLst>
              <a:ext uri="{FF2B5EF4-FFF2-40B4-BE49-F238E27FC236}">
                <a16:creationId xmlns:a16="http://schemas.microsoft.com/office/drawing/2014/main" id="{1BDC8AAC-3E6F-EF47-AC51-FD323AA39BD9}"/>
              </a:ext>
            </a:extLst>
          </p:cNvPr>
          <p:cNvSpPr>
            <a:spLocks noChangeArrowheads="1"/>
          </p:cNvSpPr>
          <p:nvPr/>
        </p:nvSpPr>
        <p:spPr bwMode="auto">
          <a:xfrm>
            <a:off x="3635375" y="5084763"/>
            <a:ext cx="5559425"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r>
              <a:rPr lang="it-IT" altLang="en-US" sz="2000">
                <a:latin typeface="Book Antiqua" panose="02040602050305030304" pitchFamily="18" charset="0"/>
              </a:rPr>
              <a:t>Uno stesso obiettivo, ROI DEL 20% è raggiunto </a:t>
            </a:r>
          </a:p>
          <a:p>
            <a:pPr algn="just" eaLnBrk="1" hangingPunct="1">
              <a:spcBef>
                <a:spcPct val="0"/>
              </a:spcBef>
              <a:buFont typeface="Arial" panose="020B0604020202020204" pitchFamily="34" charset="0"/>
              <a:buNone/>
            </a:pPr>
            <a:r>
              <a:rPr lang="it-IT" altLang="en-US" sz="2000">
                <a:latin typeface="Book Antiqua" panose="02040602050305030304" pitchFamily="18" charset="0"/>
              </a:rPr>
              <a:t>dalle due aziende A e B, sia pur partendo da</a:t>
            </a:r>
          </a:p>
          <a:p>
            <a:pPr algn="just" eaLnBrk="1" hangingPunct="1">
              <a:spcBef>
                <a:spcPct val="0"/>
              </a:spcBef>
              <a:buFont typeface="Arial" panose="020B0604020202020204" pitchFamily="34" charset="0"/>
              <a:buNone/>
            </a:pPr>
            <a:r>
              <a:rPr lang="it-IT" altLang="en-US" sz="2000">
                <a:latin typeface="Book Antiqua" panose="02040602050305030304" pitchFamily="18" charset="0"/>
              </a:rPr>
              <a:t>posizioni iniziali dissimili.</a:t>
            </a:r>
          </a:p>
          <a:p>
            <a:pPr algn="just" eaLnBrk="1" hangingPunct="1">
              <a:spcBef>
                <a:spcPct val="0"/>
              </a:spcBef>
              <a:buFont typeface="Arial" panose="020B0604020202020204" pitchFamily="34" charset="0"/>
              <a:buNone/>
            </a:pPr>
            <a:endParaRPr lang="it-IT" altLang="en-US" sz="2000">
              <a:latin typeface="Book Antiqua" panose="02040602050305030304" pitchFamily="18" charset="0"/>
            </a:endParaRPr>
          </a:p>
        </p:txBody>
      </p:sp>
      <p:sp>
        <p:nvSpPr>
          <p:cNvPr id="162823" name="Segnaposto numero diapositiva 5">
            <a:extLst>
              <a:ext uri="{FF2B5EF4-FFF2-40B4-BE49-F238E27FC236}">
                <a16:creationId xmlns:a16="http://schemas.microsoft.com/office/drawing/2014/main" id="{A2202528-7019-3649-BA18-8FCFE6FA688F}"/>
              </a:ext>
            </a:extLst>
          </p:cNvPr>
          <p:cNvSpPr txBox="1">
            <a:spLocks noGrp="1"/>
          </p:cNvSpPr>
          <p:nvPr/>
        </p:nvSpPr>
        <p:spPr bwMode="auto">
          <a:xfrm>
            <a:off x="7010400" y="6492875"/>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ACF6FD34-6F8D-3042-8CFB-F3AE7115F82D}" type="slidenum">
              <a:rPr lang="it-IT" altLang="en-US" sz="1800">
                <a:solidFill>
                  <a:srgbClr val="898989"/>
                </a:solidFill>
                <a:latin typeface="Book Antiqua" panose="02040602050305030304" pitchFamily="18" charset="0"/>
              </a:rPr>
              <a:pPr algn="r" eaLnBrk="1" hangingPunct="1">
                <a:spcBef>
                  <a:spcPct val="0"/>
                </a:spcBef>
                <a:buFontTx/>
                <a:buNone/>
              </a:pPr>
              <a:t>132</a:t>
            </a:fld>
            <a:endParaRPr lang="it-IT" altLang="en-US" sz="1800">
              <a:solidFill>
                <a:srgbClr val="898989"/>
              </a:solidFill>
              <a:latin typeface="Book Antiqua" panose="02040602050305030304" pitchFamily="18" charset="0"/>
            </a:endParaRPr>
          </a:p>
        </p:txBody>
      </p:sp>
      <p:sp>
        <p:nvSpPr>
          <p:cNvPr id="162824" name="AutoShape 3">
            <a:extLst>
              <a:ext uri="{FF2B5EF4-FFF2-40B4-BE49-F238E27FC236}">
                <a16:creationId xmlns:a16="http://schemas.microsoft.com/office/drawing/2014/main" id="{E9409B55-9433-184A-9043-0CA95545D982}"/>
              </a:ext>
            </a:extLst>
          </p:cNvPr>
          <p:cNvSpPr>
            <a:spLocks/>
          </p:cNvSpPr>
          <p:nvPr/>
        </p:nvSpPr>
        <p:spPr bwMode="auto">
          <a:xfrm>
            <a:off x="3779838" y="2636838"/>
            <a:ext cx="215900" cy="1728787"/>
          </a:xfrm>
          <a:prstGeom prst="leftBrace">
            <a:avLst>
              <a:gd name="adj1" fmla="val 84188"/>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162825" name="Rettangolo 13">
            <a:extLst>
              <a:ext uri="{FF2B5EF4-FFF2-40B4-BE49-F238E27FC236}">
                <a16:creationId xmlns:a16="http://schemas.microsoft.com/office/drawing/2014/main" id="{0B2CD5CA-6A2C-2842-AC0C-43C7453715F3}"/>
              </a:ext>
            </a:extLst>
          </p:cNvPr>
          <p:cNvSpPr>
            <a:spLocks noChangeArrowheads="1"/>
          </p:cNvSpPr>
          <p:nvPr/>
        </p:nvSpPr>
        <p:spPr bwMode="auto">
          <a:xfrm>
            <a:off x="3995738" y="836613"/>
            <a:ext cx="47529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r>
              <a:rPr lang="it-IT" altLang="en-US" sz="2000" dirty="0">
                <a:latin typeface="Book Antiqua" panose="02040602050305030304" pitchFamily="18" charset="0"/>
              </a:rPr>
              <a:t>Cap. investito                          100</a:t>
            </a:r>
          </a:p>
          <a:p>
            <a:pPr algn="just" eaLnBrk="1" hangingPunct="1">
              <a:spcBef>
                <a:spcPct val="0"/>
              </a:spcBef>
              <a:buFont typeface="Arial" panose="020B0604020202020204" pitchFamily="34" charset="0"/>
              <a:buNone/>
            </a:pPr>
            <a:r>
              <a:rPr lang="it-IT" altLang="en-US" sz="2000" dirty="0">
                <a:latin typeface="Book Antiqua" panose="02040602050305030304" pitchFamily="18" charset="0"/>
              </a:rPr>
              <a:t>Obiettivo                  ROI* del 20%</a:t>
            </a:r>
          </a:p>
          <a:p>
            <a:pPr algn="just" eaLnBrk="1" hangingPunct="1">
              <a:spcBef>
                <a:spcPct val="0"/>
              </a:spcBef>
              <a:buFont typeface="Arial" panose="020B0604020202020204" pitchFamily="34" charset="0"/>
              <a:buNone/>
            </a:pPr>
            <a:r>
              <a:rPr lang="it-IT" altLang="en-US" sz="2000">
                <a:latin typeface="Book Antiqua" panose="02040602050305030304" pitchFamily="18" charset="0"/>
              </a:rPr>
              <a:t>Reddito operativo                   20</a:t>
            </a:r>
          </a:p>
        </p:txBody>
      </p:sp>
      <p:sp>
        <p:nvSpPr>
          <p:cNvPr id="162826" name="Rettangolo 8">
            <a:extLst>
              <a:ext uri="{FF2B5EF4-FFF2-40B4-BE49-F238E27FC236}">
                <a16:creationId xmlns:a16="http://schemas.microsoft.com/office/drawing/2014/main" id="{6804B263-0B93-3D4B-AF59-8812C40FF666}"/>
              </a:ext>
            </a:extLst>
          </p:cNvPr>
          <p:cNvSpPr>
            <a:spLocks noChangeArrowheads="1"/>
          </p:cNvSpPr>
          <p:nvPr/>
        </p:nvSpPr>
        <p:spPr bwMode="auto">
          <a:xfrm>
            <a:off x="2124075" y="1125538"/>
            <a:ext cx="16573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 typeface="Arial" panose="020B0604020202020204" pitchFamily="34" charset="0"/>
              <a:buNone/>
            </a:pPr>
            <a:r>
              <a:rPr lang="it-IT" altLang="en-US" sz="2000">
                <a:latin typeface="Book Antiqua" panose="02040602050305030304" pitchFamily="18" charset="0"/>
              </a:rPr>
              <a:t>AZIENDA A</a:t>
            </a:r>
          </a:p>
        </p:txBody>
      </p:sp>
      <p:sp>
        <p:nvSpPr>
          <p:cNvPr id="162827" name="Rettangolo 13">
            <a:extLst>
              <a:ext uri="{FF2B5EF4-FFF2-40B4-BE49-F238E27FC236}">
                <a16:creationId xmlns:a16="http://schemas.microsoft.com/office/drawing/2014/main" id="{B5C86CD9-0711-0B4B-8F00-AEC657DF364B}"/>
              </a:ext>
            </a:extLst>
          </p:cNvPr>
          <p:cNvSpPr>
            <a:spLocks noChangeArrowheads="1"/>
          </p:cNvSpPr>
          <p:nvPr/>
        </p:nvSpPr>
        <p:spPr bwMode="auto">
          <a:xfrm>
            <a:off x="3995738" y="3068638"/>
            <a:ext cx="475297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 typeface="Arial" panose="020B0604020202020204" pitchFamily="34" charset="0"/>
              <a:buNone/>
            </a:pPr>
            <a:r>
              <a:rPr lang="it-IT" altLang="en-US" sz="2000">
                <a:latin typeface="Book Antiqua" panose="02040602050305030304" pitchFamily="18" charset="0"/>
              </a:rPr>
              <a:t>Cap. investito                         2000</a:t>
            </a:r>
          </a:p>
          <a:p>
            <a:pPr algn="just" eaLnBrk="1" hangingPunct="1">
              <a:spcBef>
                <a:spcPct val="0"/>
              </a:spcBef>
              <a:buFont typeface="Arial" panose="020B0604020202020204" pitchFamily="34" charset="0"/>
              <a:buNone/>
            </a:pPr>
            <a:r>
              <a:rPr lang="it-IT" altLang="en-US" sz="2000">
                <a:latin typeface="Book Antiqua" panose="02040602050305030304" pitchFamily="18" charset="0"/>
              </a:rPr>
              <a:t>Obiettivo                  ROI* del 20%</a:t>
            </a:r>
          </a:p>
          <a:p>
            <a:pPr algn="just" eaLnBrk="1" hangingPunct="1">
              <a:spcBef>
                <a:spcPct val="0"/>
              </a:spcBef>
              <a:buFont typeface="Arial" panose="020B0604020202020204" pitchFamily="34" charset="0"/>
              <a:buNone/>
            </a:pPr>
            <a:r>
              <a:rPr lang="it-IT" altLang="en-US" sz="2000">
                <a:latin typeface="Book Antiqua" panose="02040602050305030304" pitchFamily="18" charset="0"/>
              </a:rPr>
              <a:t>Reddito operativo                   400</a:t>
            </a:r>
          </a:p>
        </p:txBody>
      </p:sp>
      <p:sp>
        <p:nvSpPr>
          <p:cNvPr id="162828" name="AutoShape 3">
            <a:extLst>
              <a:ext uri="{FF2B5EF4-FFF2-40B4-BE49-F238E27FC236}">
                <a16:creationId xmlns:a16="http://schemas.microsoft.com/office/drawing/2014/main" id="{476746F9-B51E-6B45-BF45-0C72F82C904C}"/>
              </a:ext>
            </a:extLst>
          </p:cNvPr>
          <p:cNvSpPr>
            <a:spLocks/>
          </p:cNvSpPr>
          <p:nvPr/>
        </p:nvSpPr>
        <p:spPr bwMode="auto">
          <a:xfrm>
            <a:off x="3779838" y="476250"/>
            <a:ext cx="215900" cy="1657350"/>
          </a:xfrm>
          <a:prstGeom prst="leftBrace">
            <a:avLst>
              <a:gd name="adj1" fmla="val 80710"/>
              <a:gd name="adj2" fmla="val 50000"/>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3472</TotalTime>
  <Words>11315</Words>
  <Application>Microsoft Office PowerPoint</Application>
  <PresentationFormat>Presentazione su schermo (4:3)</PresentationFormat>
  <Paragraphs>1731</Paragraphs>
  <Slides>132</Slides>
  <Notes>25</Notes>
  <HiddenSlides>0</HiddenSlides>
  <MMClips>0</MMClips>
  <ScaleCrop>false</ScaleCrop>
  <HeadingPairs>
    <vt:vector size="8" baseType="variant">
      <vt:variant>
        <vt:lpstr>Caratteri utilizzati</vt:lpstr>
      </vt:variant>
      <vt:variant>
        <vt:i4>10</vt:i4>
      </vt:variant>
      <vt:variant>
        <vt:lpstr>Tema</vt:lpstr>
      </vt:variant>
      <vt:variant>
        <vt:i4>1</vt:i4>
      </vt:variant>
      <vt:variant>
        <vt:lpstr>Server OLE incorporati</vt:lpstr>
      </vt:variant>
      <vt:variant>
        <vt:i4>3</vt:i4>
      </vt:variant>
      <vt:variant>
        <vt:lpstr>Titoli diapositive</vt:lpstr>
      </vt:variant>
      <vt:variant>
        <vt:i4>132</vt:i4>
      </vt:variant>
    </vt:vector>
  </HeadingPairs>
  <TitlesOfParts>
    <vt:vector size="146" baseType="lpstr">
      <vt:lpstr>Arial</vt:lpstr>
      <vt:lpstr>Book Antiqua</vt:lpstr>
      <vt:lpstr>Bookman Old Style</vt:lpstr>
      <vt:lpstr>Calibri</vt:lpstr>
      <vt:lpstr>Century Schoolbook</vt:lpstr>
      <vt:lpstr>Symbol</vt:lpstr>
      <vt:lpstr>Tahoma</vt:lpstr>
      <vt:lpstr>Times New Roman</vt:lpstr>
      <vt:lpstr>Trebuchet MS</vt:lpstr>
      <vt:lpstr>Wingdings</vt:lpstr>
      <vt:lpstr>Tema di Office</vt:lpstr>
      <vt:lpstr>Diapositiva</vt:lpstr>
      <vt:lpstr>Documento</vt:lpstr>
      <vt:lpstr>Grafico</vt:lpstr>
      <vt:lpstr>Presentazione standard di PowerPoint</vt:lpstr>
      <vt:lpstr>Presentazione standard di PowerPoint</vt:lpstr>
      <vt:lpstr>Presentazione standard di PowerPoint</vt:lpstr>
      <vt:lpstr>Presentazione standard di PowerPoint</vt:lpstr>
      <vt:lpstr>Nozione di bisogno</vt:lpstr>
      <vt:lpstr>Presentazione standard di PowerPoint</vt:lpstr>
      <vt:lpstr>Soddisfazione dei bisogni</vt:lpstr>
      <vt:lpstr>Nozione di consumo</vt:lpstr>
      <vt:lpstr>Classificazione delle differenti tipologie di consumo</vt:lpstr>
      <vt:lpstr>Consumo finale</vt:lpstr>
      <vt:lpstr>Consumo intermedio</vt:lpstr>
      <vt:lpstr>Attività di produzione</vt:lpstr>
      <vt:lpstr>Prima nozione di azienda</vt:lpstr>
      <vt:lpstr>Prima nozione d’azienda (segue)</vt:lpstr>
      <vt:lpstr>Differenti nozioni di valore</vt:lpstr>
      <vt:lpstr>Valore d’uso</vt:lpstr>
      <vt:lpstr>Valore di scambio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Schema totale dell’attività aziendale  (operazioni, valori e variazioni)</vt:lpstr>
      <vt:lpstr>Presentazione standard di PowerPoint</vt:lpstr>
      <vt:lpstr>Presentazione standard di PowerPoint</vt:lpstr>
      <vt:lpstr>Il soggetto giuridico: nozione</vt:lpstr>
      <vt:lpstr>Presentazione standard di PowerPoint</vt:lpstr>
      <vt:lpstr>Soggetto economico</vt:lpstr>
      <vt:lpstr>Soggetto economico: nozione di governance</vt:lpstr>
      <vt:lpstr>Presentazione standard di PowerPoint</vt:lpstr>
      <vt:lpstr>Presentazione standard di PowerPoint</vt:lpstr>
      <vt:lpstr>Caratteristiche dell’impresa padronale</vt:lpstr>
      <vt:lpstr>Punti di forza dell’impresa padronale</vt:lpstr>
      <vt:lpstr>Punti di debolezza dell’impresa padronale</vt:lpstr>
      <vt:lpstr>Le caratteristiche dell’impresa manageriale</vt:lpstr>
      <vt:lpstr>Conflitti all’interno dell’impresa manageriale</vt:lpstr>
      <vt:lpstr>Presentazione standard di PowerPoint</vt:lpstr>
      <vt:lpstr>Differenti tipologie di impresa manageriale</vt:lpstr>
      <vt:lpstr>Caratteristiche della public company</vt:lpstr>
      <vt:lpstr>Limiti della public company</vt:lpstr>
      <vt:lpstr>Caratteristiche dell’impresa consociativa</vt:lpstr>
      <vt:lpstr>Caratteristiche del “nocciolo duro” dell’impresa consociativa</vt:lpstr>
      <vt:lpstr>Limiti dell’impresa consociativa</vt:lpstr>
      <vt:lpstr>Il S.E. nelle aziende pubbliche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 Un fenomeno tipico della grande impresa e dei gruppi di imprese: la separazione fra proprietà e controllo </vt:lpstr>
      <vt:lpstr>Presentazione standard di PowerPoint</vt:lpstr>
      <vt:lpstr>Presentazione standard di PowerPoint</vt:lpstr>
      <vt:lpstr>Presentazione standard di PowerPoint</vt:lpstr>
      <vt:lpstr>Presentazione standard di PowerPoint</vt:lpstr>
      <vt:lpstr>Dinastie dell’infelicità Lo storico americano David Landes ha studiato le vicende di undici celebri famiglie imprenditoriali, da Ford a Pegeout e Agnelli. Una sola, i Rothschild, ha conservato proprietà</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02.SCHEMA GENERALE DEL RAPPORTO AMBIENTE - IMPRESA</dc:title>
  <dc:creator>Studio Sarcone Frasca</dc:creator>
  <cp:lastModifiedBy>Alessandro Mechelli</cp:lastModifiedBy>
  <cp:revision>337</cp:revision>
  <dcterms:created xsi:type="dcterms:W3CDTF">2009-05-25T13:02:45Z</dcterms:created>
  <dcterms:modified xsi:type="dcterms:W3CDTF">2021-09-25T13:53:47Z</dcterms:modified>
</cp:coreProperties>
</file>