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4" r:id="rId2"/>
  </p:sldMasterIdLst>
  <p:notesMasterIdLst>
    <p:notesMasterId r:id="rId23"/>
  </p:notesMasterIdLst>
  <p:sldIdLst>
    <p:sldId id="257" r:id="rId3"/>
    <p:sldId id="263" r:id="rId4"/>
    <p:sldId id="264" r:id="rId5"/>
    <p:sldId id="265" r:id="rId6"/>
    <p:sldId id="267" r:id="rId7"/>
    <p:sldId id="268" r:id="rId8"/>
    <p:sldId id="269" r:id="rId9"/>
    <p:sldId id="270" r:id="rId10"/>
    <p:sldId id="271" r:id="rId11"/>
    <p:sldId id="272" r:id="rId12"/>
    <p:sldId id="274" r:id="rId13"/>
    <p:sldId id="276" r:id="rId14"/>
    <p:sldId id="275" r:id="rId15"/>
    <p:sldId id="281" r:id="rId16"/>
    <p:sldId id="277" r:id="rId17"/>
    <p:sldId id="278" r:id="rId18"/>
    <p:sldId id="279" r:id="rId19"/>
    <p:sldId id="280" r:id="rId20"/>
    <p:sldId id="282" r:id="rId21"/>
    <p:sldId id="283" r:id="rId2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6BD3DB-9454-6343-A0E7-C90EB68EEE14}" v="36" dt="2019-03-16T19:02:56.8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Stile medio 1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Stile medio 1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75DCB02-9BB8-47FD-8907-85C794F793BA}" styleName="Stile con tema 1 - Color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Stile con tema 1 - Color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694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 Perna" userId="7089f2af5fe8fb59" providerId="LiveId" clId="{CA6BD3DB-9454-6343-A0E7-C90EB68EEE14}"/>
    <pc:docChg chg="undo redo custSel modSld">
      <pc:chgData name="Mario Perna" userId="7089f2af5fe8fb59" providerId="LiveId" clId="{CA6BD3DB-9454-6343-A0E7-C90EB68EEE14}" dt="2019-03-17T17:09:03.431" v="114" actId="798"/>
      <pc:docMkLst>
        <pc:docMk/>
      </pc:docMkLst>
      <pc:sldChg chg="modSp">
        <pc:chgData name="Mario Perna" userId="7089f2af5fe8fb59" providerId="LiveId" clId="{CA6BD3DB-9454-6343-A0E7-C90EB68EEE14}" dt="2019-03-16T18:56:48.070" v="1" actId="790"/>
        <pc:sldMkLst>
          <pc:docMk/>
          <pc:sldMk cId="0" sldId="257"/>
        </pc:sldMkLst>
        <pc:spChg chg="mod">
          <ac:chgData name="Mario Perna" userId="7089f2af5fe8fb59" providerId="LiveId" clId="{CA6BD3DB-9454-6343-A0E7-C90EB68EEE14}" dt="2019-03-16T18:56:48.070" v="1" actId="790"/>
          <ac:spMkLst>
            <pc:docMk/>
            <pc:sldMk cId="0" sldId="257"/>
            <ac:spMk id="81922" creationId="{D98C7849-76AA-42C5-9CC1-0D83474DC278}"/>
          </ac:spMkLst>
        </pc:spChg>
      </pc:sldChg>
      <pc:sldChg chg="modSp">
        <pc:chgData name="Mario Perna" userId="7089f2af5fe8fb59" providerId="LiveId" clId="{CA6BD3DB-9454-6343-A0E7-C90EB68EEE14}" dt="2019-03-16T18:57:44.797" v="6"/>
        <pc:sldMkLst>
          <pc:docMk/>
          <pc:sldMk cId="0" sldId="263"/>
        </pc:sldMkLst>
        <pc:graphicFrameChg chg="mod">
          <ac:chgData name="Mario Perna" userId="7089f2af5fe8fb59" providerId="LiveId" clId="{CA6BD3DB-9454-6343-A0E7-C90EB68EEE14}" dt="2019-03-16T18:57:44.797" v="6"/>
          <ac:graphicFrameMkLst>
            <pc:docMk/>
            <pc:sldMk cId="0" sldId="263"/>
            <ac:graphicFrameMk id="7" creationId="{D4194D86-251F-45FB-9BE9-A3F429F346E7}"/>
          </ac:graphicFrameMkLst>
        </pc:graphicFrameChg>
      </pc:sldChg>
      <pc:sldChg chg="modSp">
        <pc:chgData name="Mario Perna" userId="7089f2af5fe8fb59" providerId="LiveId" clId="{CA6BD3DB-9454-6343-A0E7-C90EB68EEE14}" dt="2019-03-16T18:58:12.956" v="10"/>
        <pc:sldMkLst>
          <pc:docMk/>
          <pc:sldMk cId="0" sldId="264"/>
        </pc:sldMkLst>
        <pc:graphicFrameChg chg="mod">
          <ac:chgData name="Mario Perna" userId="7089f2af5fe8fb59" providerId="LiveId" clId="{CA6BD3DB-9454-6343-A0E7-C90EB68EEE14}" dt="2019-03-16T18:58:12.956" v="10"/>
          <ac:graphicFrameMkLst>
            <pc:docMk/>
            <pc:sldMk cId="0" sldId="264"/>
            <ac:graphicFrameMk id="3" creationId="{A82986C2-122A-4B2C-93B6-50A075792A93}"/>
          </ac:graphicFrameMkLst>
        </pc:graphicFrameChg>
      </pc:sldChg>
      <pc:sldChg chg="modSp">
        <pc:chgData name="Mario Perna" userId="7089f2af5fe8fb59" providerId="LiveId" clId="{CA6BD3DB-9454-6343-A0E7-C90EB68EEE14}" dt="2019-03-16T18:59:46.937" v="18"/>
        <pc:sldMkLst>
          <pc:docMk/>
          <pc:sldMk cId="0" sldId="265"/>
        </pc:sldMkLst>
        <pc:graphicFrameChg chg="mod modGraphic">
          <ac:chgData name="Mario Perna" userId="7089f2af5fe8fb59" providerId="LiveId" clId="{CA6BD3DB-9454-6343-A0E7-C90EB68EEE14}" dt="2019-03-16T18:59:46.937" v="18"/>
          <ac:graphicFrameMkLst>
            <pc:docMk/>
            <pc:sldMk cId="0" sldId="265"/>
            <ac:graphicFrameMk id="7" creationId="{C479F3FA-B8FF-4825-97ED-060300DD07AD}"/>
          </ac:graphicFrameMkLst>
        </pc:graphicFrameChg>
      </pc:sldChg>
      <pc:sldChg chg="addSp delSp modSp">
        <pc:chgData name="Mario Perna" userId="7089f2af5fe8fb59" providerId="LiveId" clId="{CA6BD3DB-9454-6343-A0E7-C90EB68EEE14}" dt="2019-03-16T19:03:31.468" v="75"/>
        <pc:sldMkLst>
          <pc:docMk/>
          <pc:sldMk cId="0" sldId="267"/>
        </pc:sldMkLst>
        <pc:spChg chg="del mod">
          <ac:chgData name="Mario Perna" userId="7089f2af5fe8fb59" providerId="LiveId" clId="{CA6BD3DB-9454-6343-A0E7-C90EB68EEE14}" dt="2019-03-16T19:03:31.468" v="75"/>
          <ac:spMkLst>
            <pc:docMk/>
            <pc:sldMk cId="0" sldId="267"/>
            <ac:spMk id="7170" creationId="{D05C13BF-20A4-4FC2-8FDA-E3A83204FFA3}"/>
          </ac:spMkLst>
        </pc:spChg>
        <pc:spChg chg="mod">
          <ac:chgData name="Mario Perna" userId="7089f2af5fe8fb59" providerId="LiveId" clId="{CA6BD3DB-9454-6343-A0E7-C90EB68EEE14}" dt="2019-03-16T19:03:25.084" v="73" actId="114"/>
          <ac:spMkLst>
            <pc:docMk/>
            <pc:sldMk cId="0" sldId="267"/>
            <ac:spMk id="7175" creationId="{01CB2294-8F8D-4B12-B999-DA729F6A2632}"/>
          </ac:spMkLst>
        </pc:spChg>
        <pc:spChg chg="del mod">
          <ac:chgData name="Mario Perna" userId="7089f2af5fe8fb59" providerId="LiveId" clId="{CA6BD3DB-9454-6343-A0E7-C90EB68EEE14}" dt="2019-03-16T19:02:00.236" v="53" actId="478"/>
          <ac:spMkLst>
            <pc:docMk/>
            <pc:sldMk cId="0" sldId="267"/>
            <ac:spMk id="7177" creationId="{E24EC074-0863-4E0B-BD85-0869195B29B9}"/>
          </ac:spMkLst>
        </pc:spChg>
        <pc:spChg chg="del mod">
          <ac:chgData name="Mario Perna" userId="7089f2af5fe8fb59" providerId="LiveId" clId="{CA6BD3DB-9454-6343-A0E7-C90EB68EEE14}" dt="2019-03-16T19:03:02.454" v="70"/>
          <ac:spMkLst>
            <pc:docMk/>
            <pc:sldMk cId="0" sldId="267"/>
            <ac:spMk id="7178" creationId="{DD9A6A04-7131-498E-BD63-19D14B8A284D}"/>
          </ac:spMkLst>
        </pc:spChg>
        <pc:spChg chg="del mod">
          <ac:chgData name="Mario Perna" userId="7089f2af5fe8fb59" providerId="LiveId" clId="{CA6BD3DB-9454-6343-A0E7-C90EB68EEE14}" dt="2019-03-16T19:03:01.815" v="68" actId="478"/>
          <ac:spMkLst>
            <pc:docMk/>
            <pc:sldMk cId="0" sldId="267"/>
            <ac:spMk id="7179" creationId="{982C312B-7ED2-4592-B164-020FA6B619E6}"/>
          </ac:spMkLst>
        </pc:spChg>
        <pc:spChg chg="mod">
          <ac:chgData name="Mario Perna" userId="7089f2af5fe8fb59" providerId="LiveId" clId="{CA6BD3DB-9454-6343-A0E7-C90EB68EEE14}" dt="2019-03-16T19:03:10.044" v="71" actId="1076"/>
          <ac:spMkLst>
            <pc:docMk/>
            <pc:sldMk cId="0" sldId="267"/>
            <ac:spMk id="7245" creationId="{B8AE8156-E6C0-4EB6-A58E-B99A160BB315}"/>
          </ac:spMkLst>
        </pc:spChg>
        <pc:spChg chg="add del mod">
          <ac:chgData name="Mario Perna" userId="7089f2af5fe8fb59" providerId="LiveId" clId="{CA6BD3DB-9454-6343-A0E7-C90EB68EEE14}" dt="2019-03-16T19:01:47.660" v="47" actId="478"/>
          <ac:spMkLst>
            <pc:docMk/>
            <pc:sldMk cId="0" sldId="267"/>
            <ac:spMk id="7246" creationId="{D507A0BF-286B-463D-B389-B79D86422094}"/>
          </ac:spMkLst>
        </pc:spChg>
      </pc:sldChg>
      <pc:sldChg chg="modSp">
        <pc:chgData name="Mario Perna" userId="7089f2af5fe8fb59" providerId="LiveId" clId="{CA6BD3DB-9454-6343-A0E7-C90EB68EEE14}" dt="2019-03-17T17:09:03.431" v="114" actId="798"/>
        <pc:sldMkLst>
          <pc:docMk/>
          <pc:sldMk cId="0" sldId="279"/>
        </pc:sldMkLst>
        <pc:graphicFrameChg chg="mod modGraphic">
          <ac:chgData name="Mario Perna" userId="7089f2af5fe8fb59" providerId="LiveId" clId="{CA6BD3DB-9454-6343-A0E7-C90EB68EEE14}" dt="2019-03-17T17:09:03.431" v="114" actId="798"/>
          <ac:graphicFrameMkLst>
            <pc:docMk/>
            <pc:sldMk cId="0" sldId="279"/>
            <ac:graphicFrameMk id="4" creationId="{FC9AEB72-2134-4DD5-B384-446D75B2C712}"/>
          </ac:graphicFrameMkLst>
        </pc:graphicFrameChg>
      </pc:sldChg>
      <pc:sldChg chg="modSp">
        <pc:chgData name="Mario Perna" userId="7089f2af5fe8fb59" providerId="LiveId" clId="{CA6BD3DB-9454-6343-A0E7-C90EB68EEE14}" dt="2019-03-17T17:08:10.303" v="105" actId="798"/>
        <pc:sldMkLst>
          <pc:docMk/>
          <pc:sldMk cId="0" sldId="282"/>
        </pc:sldMkLst>
        <pc:graphicFrameChg chg="mod modGraphic">
          <ac:chgData name="Mario Perna" userId="7089f2af5fe8fb59" providerId="LiveId" clId="{CA6BD3DB-9454-6343-A0E7-C90EB68EEE14}" dt="2019-03-17T17:08:10.303" v="105" actId="798"/>
          <ac:graphicFrameMkLst>
            <pc:docMk/>
            <pc:sldMk cId="0" sldId="282"/>
            <ac:graphicFrameMk id="4" creationId="{A46EE029-76F7-4280-9F71-525FA522B66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CE72B5-78DE-4350-9683-10652B59D6DB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C6079-9BDD-4565-A2FE-4CD6AF89EA2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5439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B75A499-C39B-44F2-BDCB-40F49D37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59258" y="88650"/>
            <a:ext cx="484742" cy="365125"/>
          </a:xfrm>
        </p:spPr>
        <p:txBody>
          <a:bodyPr/>
          <a:lstStyle>
            <a:lvl1pPr algn="ctr">
              <a:defRPr sz="105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fld id="{E5CE6147-0B7B-488B-B7C3-45496710988D}" type="slidenum">
              <a:rPr lang="it-IT" altLang="it-IT" smtClean="0"/>
              <a:pPr/>
              <a:t>‹#›</a:t>
            </a:fld>
            <a:endParaRPr lang="it-IT" altLang="it-IT" dirty="0"/>
          </a:p>
        </p:txBody>
      </p:sp>
      <p:sp>
        <p:nvSpPr>
          <p:cNvPr id="8" name="Rettangolo 8">
            <a:extLst>
              <a:ext uri="{FF2B5EF4-FFF2-40B4-BE49-F238E27FC236}">
                <a16:creationId xmlns:a16="http://schemas.microsoft.com/office/drawing/2014/main" id="{A6B2A934-6302-47E8-A86F-4EBFA474247A}"/>
              </a:ext>
            </a:extLst>
          </p:cNvPr>
          <p:cNvSpPr/>
          <p:nvPr userDrawn="1"/>
        </p:nvSpPr>
        <p:spPr>
          <a:xfrm>
            <a:off x="0" y="23812"/>
            <a:ext cx="8659258" cy="494803"/>
          </a:xfrm>
          <a:custGeom>
            <a:avLst/>
            <a:gdLst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8001000 w 8001000"/>
              <a:gd name="connsiteY2" fmla="*/ 749147 h 749147"/>
              <a:gd name="connsiteX3" fmla="*/ 0 w 8001000"/>
              <a:gd name="connsiteY3" fmla="*/ 749147 h 749147"/>
              <a:gd name="connsiteX4" fmla="*/ 0 w 8001000"/>
              <a:gd name="connsiteY4" fmla="*/ 0 h 749147"/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7505241 w 8001000"/>
              <a:gd name="connsiteY2" fmla="*/ 738131 h 749147"/>
              <a:gd name="connsiteX3" fmla="*/ 0 w 8001000"/>
              <a:gd name="connsiteY3" fmla="*/ 749147 h 749147"/>
              <a:gd name="connsiteX4" fmla="*/ 0 w 8001000"/>
              <a:gd name="connsiteY4" fmla="*/ 0 h 749147"/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7669175 w 8001000"/>
              <a:gd name="connsiteY2" fmla="*/ 738131 h 749147"/>
              <a:gd name="connsiteX3" fmla="*/ 0 w 8001000"/>
              <a:gd name="connsiteY3" fmla="*/ 749147 h 749147"/>
              <a:gd name="connsiteX4" fmla="*/ 0 w 8001000"/>
              <a:gd name="connsiteY4" fmla="*/ 0 h 74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01000" h="749147">
                <a:moveTo>
                  <a:pt x="0" y="0"/>
                </a:moveTo>
                <a:lnTo>
                  <a:pt x="8001000" y="0"/>
                </a:lnTo>
                <a:lnTo>
                  <a:pt x="7669175" y="738131"/>
                </a:lnTo>
                <a:lnTo>
                  <a:pt x="0" y="749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Titolo 10">
            <a:extLst>
              <a:ext uri="{FF2B5EF4-FFF2-40B4-BE49-F238E27FC236}">
                <a16:creationId xmlns:a16="http://schemas.microsoft.com/office/drawing/2014/main" id="{39EAC2E2-347A-48E6-9F3B-BB5D121A3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812"/>
            <a:ext cx="7886700" cy="494804"/>
          </a:xfrm>
        </p:spPr>
        <p:txBody>
          <a:bodyPr>
            <a:normAutofit/>
          </a:bodyPr>
          <a:lstStyle>
            <a:lvl1pPr>
              <a:defRPr sz="2000" b="1" cap="small" baseline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it-IT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2888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4937E9-DCFB-480D-9ADE-F1D4912D4B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5B02EB6-B5A9-482A-8355-1ED8ADA020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72E03C0-97BF-4EC0-914C-1F5CEA87F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03407A3-6B4E-4A1B-81D5-ECC49A11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93E2ADF-16FE-49AB-8DB8-86D5D02B1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BB444-F790-4944-B88F-E148BCEE79CC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27257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EA1C51-E5EA-4F61-8135-BE2170C89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05D3B16-F8DB-484E-86AF-5146E1158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DC6282B-2D27-4C43-899F-53A3AC7D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79B832A-F6B7-4353-86C2-7446DAB73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50A8D56-E409-4DA9-9E02-E48E9E10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73759-9808-48F7-8A90-F2488452D196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2267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615495-264C-4B43-8E1F-ADA9FD5FC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A4C21E2-365B-4D8F-8D29-14B965AEC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89E0CBE-5B7A-45FF-81FD-75B0DA2CA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8F4E796-0391-46A9-80DC-19AF4127A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B3F8D85-F195-455D-8FEA-1F46FC338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39798-BA24-4FBD-859B-75B479A029F7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46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59982E-38FF-4E94-8EB7-E4BD038A6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C5B4220-7434-4C49-9B79-FAF8EA5AEC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1FA411C-9D3E-4F97-ACE2-1694712463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96EF09A-D1B8-4D5C-9FF7-59F2B7FD9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5DEAAE2-3074-425D-B438-0D669F76B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BA3DC6C-65F0-45CD-A1A7-87462A48D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7815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0845DA-62F1-49C5-959E-3B2D679DE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9583559-E92B-4ECF-B622-ED3C84138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6D99630-4F07-44D2-AD43-8E8EBDFC34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2DEC87A-F6A9-47C6-808D-72ADE0BBF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BF7AB51-A98A-4694-9587-062A2152A4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C0DF764-3FE7-433A-BAD7-55F6F8D43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D6E6205C-A192-43A2-A37D-3C3A8B126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C2ED888-1717-4ADF-B140-9CDD8ABC1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1795-5B9C-4FCE-A7EB-CF83F56AA53B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531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11411D-9A36-4B8B-816B-7706DC70A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0EA13AB-6A59-4934-95DD-4F91DCA7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A268E01-B3A3-4D50-93C2-0F2C328BC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5E24D43-0797-4C9C-9594-896ABE284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DFBF-ABAD-442C-BB7A-6187DA81431C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25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B64E124-0294-4FFA-8B13-870304A34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7EF78CFD-82E1-479A-8D81-2C25DCAB9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83EA4A3-2F3F-4728-8EA8-8A29BF608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897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966205-33B7-4F5C-A13B-E80A03CAA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920118E-9E27-40C1-B155-0C65364F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0A5FB04-E578-43E2-9A47-1B7B391BE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536C64A-A9EF-4695-97C7-D828E7193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3648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46FC09-8270-49EC-9CCA-5E4AC990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6F6CEB3-A21C-4B3A-A1F3-4815C4AD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51530AC-D5D6-4A8D-95C5-7E36324EA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4473AA1-5343-462A-84D8-E1EE3FB06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5320A3B-EB1E-49E5-AC03-6F9CB69A6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98BD4C0-84DD-4253-AC30-932AC312F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E437-6CA8-4214-82C2-2C30C41FE365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247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D62C17F-C334-4677-8889-BC0FFB073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6B67F2B-B92E-4B1B-861C-F35E86B5A2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7D765EF-23FE-4A35-ABCA-31C73A59C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22B3926-525E-4491-93C6-D163ABAD2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D84BD3C-DC2D-4B83-879E-440853CE1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6CF26-9A1F-4132-8CA7-1B6D5476BBA1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8548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633D952-5821-4585-8662-FC1C6D904C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E1D20D1-50E7-44C8-AB1C-56FA2D4BD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F4A23F0-6DCF-4890-AFBB-B5600F34D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A3FCC07-D170-4DFA-9CF9-0C4ADF815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2FE16D-CB9E-4CC3-ADF1-E16BEAFF2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7130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0D9181-71FE-4490-9CF6-772AA594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5282CE4E-B245-4ADD-B9A4-194C6A0C1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9391A3-DE55-4C92-9C79-FEFD8A8F8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38E9557-7E18-459A-8683-EC5678D89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EF8EAA3-F94E-40FD-9BCA-A0D487F87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5466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4E5FA8-948F-4B76-B309-F82B30DCF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63B9897-FDEF-4902-BCA6-B84A692D1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7622735-853A-4F0C-85D9-F8D125DED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BDF9F14-8A6B-469A-85D1-C1EBA506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891EB92-20A0-4102-8080-BFAA93DAF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7562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0A16F4-C7EA-433D-9088-772000BAB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72AB85F-F8D0-421E-B61C-4C27DB06A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95A235F-B743-48AE-B899-10C45066F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D08704-D671-4508-83DB-99906B8F7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F7D0FC-CDC0-4813-8898-654369F52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9665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65C187-116D-4BA7-A7DB-FB50762C8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17A708-EFBD-45B8-B3C6-34EAE34D2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1AB5E35-6734-47CA-A9A8-3B2F9432C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A77F631-9273-4284-B717-2120A303C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85A64AB-DC81-43EF-BA4C-1E1D538C7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FEA3267-4872-4DAE-9928-517024C5D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797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336F2B-24BB-4536-A6BD-5EE327D29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27F7F29-4D76-4AE4-A1D9-BB9DCFFD2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9FD78B9-A7BD-468A-B697-7E9FA72CA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86A6DF3-E1A7-4813-B653-1F79AA6343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EF0D066-6072-4815-8531-F8164C1485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0FFD3D39-A758-483D-B4C0-9B1CFF003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60F8DFF1-3045-459F-A628-E925BBFD7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37B68C3A-0088-48EA-B68D-46300B9A9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229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492E3C-D53D-48B7-9CDB-791D8F473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485E4BB-9406-4E17-B2EA-B029D98BF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8C12691-8B31-4F22-942E-2E45B49AC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71E5100-8119-4D09-B6F4-08B2433CA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5901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4805DE6-4B22-4792-8573-9E2949811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0FF937C-0861-4E3C-9635-F07232604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6DF6409-F41C-47BD-8213-407CBD75B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79651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E88B38D-49BA-4563-B560-A6BDCA38E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8FD5A94-E404-4A49-9286-4228CA4A1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E3CB0C1-07F8-452A-B79B-8054B5AA7E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768D407-05BC-49AB-A082-A4ECFECBE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9A35BED-07F6-4883-9496-D9CC612D3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EDA1947-450C-4C96-86CC-DDB898B44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6259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019BDF-789D-4276-AC03-01CE8CCB8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719F65E9-7601-43CE-99C3-F0E694D98B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3F63A83-CD1E-48DE-96CB-9E7E30F8DC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A91BC89-CF01-45E4-BD5C-B8C603A65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6462AF3-1125-4DA4-9105-213B78CBB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1DC018E-036E-436D-B26A-8E0AE1737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2315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BCFA8D-A116-4349-94F7-82152EB1F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CF840A7-FC54-4902-B239-F31971EDB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16182E5-E8F8-4010-BA82-005D59A43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8B62D82-C376-4783-87F9-8F57800CF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07D1383-BE04-472A-8879-C6E39AC2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3908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6D401D0-D70F-43C8-9FBF-F056BC25B4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9FA3711-E2A0-4120-A071-FF347F19A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57F160-BFE5-4F48-8F81-F0B35A05A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CC65925-162A-4BD1-A76F-5F1EC8A51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9BBD870-0F4D-4212-9AF3-6D30A5E58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32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A9C931C-5A8B-4510-B4B6-7E3E57078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CA8F4FC-D48B-4695-9934-5F6F6A3FB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C523BFC-EF61-4237-8EB5-69FB072A66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DA799B0-F807-4E93-B665-06A02FB729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54E96BB-4505-48DC-BD49-CB3C44286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000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96" r:id="rId9"/>
    <p:sldLayoutId id="2147483681" r:id="rId10"/>
    <p:sldLayoutId id="2147483682" r:id="rId11"/>
    <p:sldLayoutId id="2147483683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65DCB2F-2764-435A-B4C6-BE28F5F97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BD46C34-C453-46FC-A5F7-D0C3CD669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E6C7C8B-97B9-4220-A28D-E23AEAA7D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2EA0B4F-124F-48A3-9B61-7710C938F1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6DCDAA-F554-4029-A9E3-BF719E3C3B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9542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D98C7849-76AA-42C5-9CC1-0D83474DC27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09182" y="3376246"/>
            <a:ext cx="8825709" cy="74141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defTabSz="914400">
              <a:defRPr/>
            </a:pPr>
            <a:br>
              <a:rPr lang="en-US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</a:br>
            <a:r>
              <a:rPr lang="it-IT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Esempio di riclassificazione SP (criterio finanziario)</a:t>
            </a:r>
            <a:br>
              <a:rPr lang="it-IT" sz="27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</a:br>
            <a:r>
              <a:rPr lang="it-IT" sz="13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(Tratto, con riadattamenti, da Caramiello-Di Lazzaro, Fiori, …, pag. 80 e </a:t>
            </a:r>
            <a:r>
              <a:rPr lang="it-IT" sz="13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ss</a:t>
            </a:r>
            <a:r>
              <a:rPr lang="it-IT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)</a:t>
            </a:r>
            <a:endParaRPr lang="it-IT" sz="1400" b="1" i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35" name="Freeform 20">
            <a:extLst>
              <a:ext uri="{FF2B5EF4-FFF2-40B4-BE49-F238E27FC236}">
                <a16:creationId xmlns:a16="http://schemas.microsoft.com/office/drawing/2014/main" id="{B5128750-6DE7-4BD7-B6DD-399E90474D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22758"/>
            <a:ext cx="3392097" cy="2919017"/>
          </a:xfrm>
          <a:custGeom>
            <a:avLst/>
            <a:gdLst>
              <a:gd name="connsiteX0" fmla="*/ 0 w 4522796"/>
              <a:gd name="connsiteY0" fmla="*/ 2919017 h 2919017"/>
              <a:gd name="connsiteX1" fmla="*/ 4522796 w 4522796"/>
              <a:gd name="connsiteY1" fmla="*/ 2919017 h 2919017"/>
              <a:gd name="connsiteX2" fmla="*/ 3170909 w 4522796"/>
              <a:gd name="connsiteY2" fmla="*/ 0 h 2919017"/>
              <a:gd name="connsiteX3" fmla="*/ 0 w 4522796"/>
              <a:gd name="connsiteY3" fmla="*/ 0 h 2919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919017">
                <a:moveTo>
                  <a:pt x="0" y="2919017"/>
                </a:moveTo>
                <a:lnTo>
                  <a:pt x="4522796" y="2919017"/>
                </a:lnTo>
                <a:lnTo>
                  <a:pt x="3170909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37" name="Freeform 12">
            <a:extLst>
              <a:ext uri="{FF2B5EF4-FFF2-40B4-BE49-F238E27FC236}">
                <a16:creationId xmlns:a16="http://schemas.microsoft.com/office/drawing/2014/main" id="{07BA6415-1CCB-4FE4-8D1D-DE0505D99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00107" y="5448626"/>
            <a:ext cx="4443893" cy="1409374"/>
          </a:xfrm>
          <a:custGeom>
            <a:avLst/>
            <a:gdLst>
              <a:gd name="connsiteX0" fmla="*/ 652725 w 5925190"/>
              <a:gd name="connsiteY0" fmla="*/ 0 h 1409374"/>
              <a:gd name="connsiteX1" fmla="*/ 5925190 w 5925190"/>
              <a:gd name="connsiteY1" fmla="*/ 0 h 1409374"/>
              <a:gd name="connsiteX2" fmla="*/ 5925190 w 5925190"/>
              <a:gd name="connsiteY2" fmla="*/ 1409374 h 1409374"/>
              <a:gd name="connsiteX3" fmla="*/ 0 w 5925190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1409374">
                <a:moveTo>
                  <a:pt x="652725" y="0"/>
                </a:moveTo>
                <a:lnTo>
                  <a:pt x="5925190" y="0"/>
                </a:lnTo>
                <a:lnTo>
                  <a:pt x="5925190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9" name="Freeform 22">
            <a:extLst>
              <a:ext uri="{FF2B5EF4-FFF2-40B4-BE49-F238E27FC236}">
                <a16:creationId xmlns:a16="http://schemas.microsoft.com/office/drawing/2014/main" id="{CA1B373B-0DE9-4AE4-A839-26F801A34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48626"/>
            <a:ext cx="5066116" cy="1409374"/>
          </a:xfrm>
          <a:custGeom>
            <a:avLst/>
            <a:gdLst>
              <a:gd name="connsiteX0" fmla="*/ 0 w 6754821"/>
              <a:gd name="connsiteY0" fmla="*/ 0 h 1409374"/>
              <a:gd name="connsiteX1" fmla="*/ 6754821 w 6754821"/>
              <a:gd name="connsiteY1" fmla="*/ 0 h 1409374"/>
              <a:gd name="connsiteX2" fmla="*/ 6102096 w 6754821"/>
              <a:gd name="connsiteY2" fmla="*/ 1409374 h 1409374"/>
              <a:gd name="connsiteX3" fmla="*/ 0 w 6754821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54821" h="1409374">
                <a:moveTo>
                  <a:pt x="0" y="0"/>
                </a:moveTo>
                <a:lnTo>
                  <a:pt x="6754821" y="0"/>
                </a:lnTo>
                <a:lnTo>
                  <a:pt x="6102096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89898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D7E8843A-8B35-4737-ABD2-69374BD3115F}"/>
              </a:ext>
            </a:extLst>
          </p:cNvPr>
          <p:cNvSpPr/>
          <p:nvPr/>
        </p:nvSpPr>
        <p:spPr>
          <a:xfrm>
            <a:off x="247058" y="59532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ANALISI FINANZIARIA 2025/2026</a:t>
            </a:r>
            <a:endParaRPr lang="it-IT" sz="800" b="1" dirty="0"/>
          </a:p>
        </p:txBody>
      </p:sp>
      <p:pic>
        <p:nvPicPr>
          <p:cNvPr id="9" name="Picture 9" descr="Risultati immagini per università di tor vergata">
            <a:extLst>
              <a:ext uri="{FF2B5EF4-FFF2-40B4-BE49-F238E27FC236}">
                <a16:creationId xmlns:a16="http://schemas.microsoft.com/office/drawing/2014/main" id="{DEA3ADAB-4999-4815-9859-02EC1F583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878" y="119963"/>
            <a:ext cx="40370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>
            <a:extLst>
              <a:ext uri="{FF2B5EF4-FFF2-40B4-BE49-F238E27FC236}">
                <a16:creationId xmlns:a16="http://schemas.microsoft.com/office/drawing/2014/main" id="{40DC95C6-3F5E-4E4F-9D72-3EC7D345E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806851"/>
            <a:ext cx="8643936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ts val="1563"/>
              </a:lnSpc>
              <a:spcBef>
                <a:spcPct val="50000"/>
              </a:spcBef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Supponiamo che nell’esercizio 20X0 un’azienda industriale presenti il seguente Stato Patrimoniale (ai sensi dell’art. 2424 cod. civ.)</a:t>
            </a:r>
          </a:p>
        </p:txBody>
      </p:sp>
      <p:sp>
        <p:nvSpPr>
          <p:cNvPr id="14" name="Titolo 13">
            <a:extLst>
              <a:ext uri="{FF2B5EF4-FFF2-40B4-BE49-F238E27FC236}">
                <a16:creationId xmlns:a16="http://schemas.microsoft.com/office/drawing/2014/main" id="{54488877-D4AE-4C25-9ACE-30263CA32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 valori di partenza (1)</a:t>
            </a:r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D4194D86-251F-45FB-9BE9-A3F429F346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846375"/>
              </p:ext>
            </p:extLst>
          </p:nvPr>
        </p:nvGraphicFramePr>
        <p:xfrm>
          <a:off x="534391" y="1609436"/>
          <a:ext cx="7473751" cy="4843876"/>
        </p:xfrm>
        <a:graphic>
          <a:graphicData uri="http://schemas.openxmlformats.org/drawingml/2006/table">
            <a:tbl>
              <a:tblPr/>
              <a:tblGrid>
                <a:gridCol w="295989">
                  <a:extLst>
                    <a:ext uri="{9D8B030D-6E8A-4147-A177-3AD203B41FA5}">
                      <a16:colId xmlns:a16="http://schemas.microsoft.com/office/drawing/2014/main" val="2800241507"/>
                    </a:ext>
                  </a:extLst>
                </a:gridCol>
                <a:gridCol w="248110">
                  <a:extLst>
                    <a:ext uri="{9D8B030D-6E8A-4147-A177-3AD203B41FA5}">
                      <a16:colId xmlns:a16="http://schemas.microsoft.com/office/drawing/2014/main" val="1939522425"/>
                    </a:ext>
                  </a:extLst>
                </a:gridCol>
                <a:gridCol w="5867570">
                  <a:extLst>
                    <a:ext uri="{9D8B030D-6E8A-4147-A177-3AD203B41FA5}">
                      <a16:colId xmlns:a16="http://schemas.microsoft.com/office/drawing/2014/main" val="3450326363"/>
                    </a:ext>
                  </a:extLst>
                </a:gridCol>
                <a:gridCol w="1062082">
                  <a:extLst>
                    <a:ext uri="{9D8B030D-6E8A-4147-A177-3AD203B41FA5}">
                      <a16:colId xmlns:a16="http://schemas.microsoft.com/office/drawing/2014/main" val="2663442019"/>
                    </a:ext>
                  </a:extLst>
                </a:gridCol>
              </a:tblGrid>
              <a:tr h="204086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it-IT" sz="1200" b="1" i="0" u="none" strike="noStrike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Stato patrimoniale civilistico al 31.12.20X0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4533228"/>
                  </a:ext>
                </a:extLst>
              </a:tr>
              <a:tr h="204086">
                <a:tc gridSpan="4">
                  <a:txBody>
                    <a:bodyPr/>
                    <a:lstStyle/>
                    <a:p>
                      <a:pPr algn="ctr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ATTIVO (dati in  000)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2062719"/>
                  </a:ext>
                </a:extLst>
              </a:tr>
              <a:tr h="398069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A)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Crediti v/soci per versamenti ancora dovuti, con separata indicazione parte già richiamata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€ -  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557695"/>
                  </a:ext>
                </a:extLst>
              </a:tr>
              <a:tr h="398069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B)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Immobilizzazioni, con separata indicazione di quelle concesse in loc.ne finanziaria: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0921235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Immobilizzazioni immateriali: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7952703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2) costi di sviluppo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€ 1.300,00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136739"/>
                  </a:ext>
                </a:extLst>
              </a:tr>
              <a:tr h="234514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3) diritti di brevetto industriale e diritti di utilizzazione delle opere dell'ingegno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€ 1.800,00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0565641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€ 3.100,00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611120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 materiali: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299568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1) terreni e fabbricati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€ 7.000,00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1880373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2) impianti e macchinario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€ 32.000,00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076849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3) attrezzature industriali e commerciali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€ 5.200,00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0571780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4) altri beni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€ 1.700,00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014517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5) immobilizzazioni in corso e acconti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€ 1.400,00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932330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€ 47.300,00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1547575"/>
                  </a:ext>
                </a:extLst>
              </a:tr>
              <a:tr h="547848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III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 finanziarie, con separata indicazione, per ciascuna voce dei crediti, degli importi esigibili entro l'esercizio successivo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9103150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1) partecipazioni in: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6325773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a) imprese controllate;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€ 750,00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256527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€ 750,00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878142"/>
                  </a:ext>
                </a:extLst>
              </a:tr>
              <a:tr h="204086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 immobilizzazioni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€ 51.150,00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852559"/>
                  </a:ext>
                </a:extLst>
              </a:tr>
            </a:tbl>
          </a:graphicData>
        </a:graphic>
      </p:graphicFrame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D3E9669A-0316-4BA7-9AE5-6B63B01DE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2</a:t>
            </a:fld>
            <a:endParaRPr lang="it-IT" alt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0FFAF2-34C1-4C58-8F03-49F71A8C4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 (2)</a:t>
            </a:r>
          </a:p>
        </p:txBody>
      </p:sp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A82986C2-122A-4B2C-93B6-50A075792A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21676"/>
              </p:ext>
            </p:extLst>
          </p:nvPr>
        </p:nvGraphicFramePr>
        <p:xfrm>
          <a:off x="628650" y="684760"/>
          <a:ext cx="7886700" cy="5959854"/>
        </p:xfrm>
        <a:graphic>
          <a:graphicData uri="http://schemas.openxmlformats.org/drawingml/2006/table">
            <a:tbl>
              <a:tblPr/>
              <a:tblGrid>
                <a:gridCol w="312345">
                  <a:extLst>
                    <a:ext uri="{9D8B030D-6E8A-4147-A177-3AD203B41FA5}">
                      <a16:colId xmlns:a16="http://schemas.microsoft.com/office/drawing/2014/main" val="486664476"/>
                    </a:ext>
                  </a:extLst>
                </a:gridCol>
                <a:gridCol w="261819">
                  <a:extLst>
                    <a:ext uri="{9D8B030D-6E8A-4147-A177-3AD203B41FA5}">
                      <a16:colId xmlns:a16="http://schemas.microsoft.com/office/drawing/2014/main" val="1674117291"/>
                    </a:ext>
                  </a:extLst>
                </a:gridCol>
                <a:gridCol w="6191769">
                  <a:extLst>
                    <a:ext uri="{9D8B030D-6E8A-4147-A177-3AD203B41FA5}">
                      <a16:colId xmlns:a16="http://schemas.microsoft.com/office/drawing/2014/main" val="1436339325"/>
                    </a:ext>
                  </a:extLst>
                </a:gridCol>
                <a:gridCol w="1120767">
                  <a:extLst>
                    <a:ext uri="{9D8B030D-6E8A-4147-A177-3AD203B41FA5}">
                      <a16:colId xmlns:a16="http://schemas.microsoft.com/office/drawing/2014/main" val="612516041"/>
                    </a:ext>
                  </a:extLst>
                </a:gridCol>
              </a:tblGrid>
              <a:tr h="187882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it-IT" sz="1200" b="1" i="0" u="none" strike="noStrike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Stato patrimoniale civilistico  al 31.12.20X0</a:t>
                      </a:r>
                    </a:p>
                  </a:txBody>
                  <a:tcPr marL="7515" marR="7515" marT="751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687290"/>
                  </a:ext>
                </a:extLst>
              </a:tr>
              <a:tr h="135275">
                <a:tc gridSpan="4">
                  <a:txBody>
                    <a:bodyPr/>
                    <a:lstStyle/>
                    <a:p>
                      <a:pPr algn="ctr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ATTIVO  (dati in 000)</a:t>
                      </a:r>
                    </a:p>
                  </a:txBody>
                  <a:tcPr marL="7515" marR="7515" marT="751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360570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C) 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Attivo circolante: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8289647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Rimanenze: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3444216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1) materie prime, sussidiarie e di consumo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€ 2.000,00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9137837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2) prodotti in corso di lavorazione e semilavorati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€ 2.500,00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6917098"/>
                  </a:ext>
                </a:extLst>
              </a:tr>
              <a:tr h="184550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4) prodotti finiti e merci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€ 4.500,00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8265139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5) acconti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€ 500,00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5336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€ 9.500,00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318548"/>
                  </a:ext>
                </a:extLst>
              </a:tr>
              <a:tr h="255519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Crediti, con </a:t>
                      </a:r>
                      <a:r>
                        <a:rPr lang="it-IT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sep.ta</a:t>
                      </a:r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indicazione, per ciascuna voce, degli importi esigibili oltre l’esercizio successivo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8609392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1) verso clienti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1791392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€ 17.300,00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675822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8516813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5-quater) verso altri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4217451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3585039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0743945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€ 17.700,00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0078776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III 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Attività finanziarie che non costituiscono immobilizzazioni: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1135920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6) altri titoli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€ 160,00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1999236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€ 160,00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107930"/>
                  </a:ext>
                </a:extLst>
              </a:tr>
              <a:tr h="255519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IV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Disponibilità liquide: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187417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1) depositi bancari e postali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€ 1.720,00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6378039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3) danaro e valori in cassa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€ 30,00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2170457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€ 1.750,00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248763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 attivo circolante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€ 29.110,00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171286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D)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Ratei e risconti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100959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Ratei attivi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€ 50,00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4104916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Risconti attivi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€ 170,00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8926957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€ 220,00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313020"/>
                  </a:ext>
                </a:extLst>
              </a:tr>
              <a:tr h="13527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20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 attivo </a:t>
                      </a:r>
                    </a:p>
                  </a:txBody>
                  <a:tcPr marL="7515" marR="7515" marT="75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€ 80.480,00</a:t>
                      </a:r>
                    </a:p>
                  </a:txBody>
                  <a:tcPr marL="7515" marR="7515" marT="75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773276"/>
                  </a:ext>
                </a:extLst>
              </a:tr>
            </a:tbl>
          </a:graphicData>
        </a:graphic>
      </p:graphicFrame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612650F-21C2-4D96-86E2-9897547C0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3</a:t>
            </a:fld>
            <a:endParaRPr lang="it-IT" alt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78FCB22C-3DAC-49C7-A07B-8622D8756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 (3)</a:t>
            </a:r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C479F3FA-B8FF-4825-97ED-060300DD07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596018"/>
              </p:ext>
            </p:extLst>
          </p:nvPr>
        </p:nvGraphicFramePr>
        <p:xfrm>
          <a:off x="305488" y="497026"/>
          <a:ext cx="8244588" cy="6327476"/>
        </p:xfrm>
        <a:graphic>
          <a:graphicData uri="http://schemas.openxmlformats.org/drawingml/2006/table">
            <a:tbl>
              <a:tblPr/>
              <a:tblGrid>
                <a:gridCol w="306355">
                  <a:extLst>
                    <a:ext uri="{9D8B030D-6E8A-4147-A177-3AD203B41FA5}">
                      <a16:colId xmlns:a16="http://schemas.microsoft.com/office/drawing/2014/main" val="15726981"/>
                    </a:ext>
                  </a:extLst>
                </a:gridCol>
                <a:gridCol w="256799">
                  <a:extLst>
                    <a:ext uri="{9D8B030D-6E8A-4147-A177-3AD203B41FA5}">
                      <a16:colId xmlns:a16="http://schemas.microsoft.com/office/drawing/2014/main" val="986109412"/>
                    </a:ext>
                  </a:extLst>
                </a:gridCol>
                <a:gridCol w="6073063">
                  <a:extLst>
                    <a:ext uri="{9D8B030D-6E8A-4147-A177-3AD203B41FA5}">
                      <a16:colId xmlns:a16="http://schemas.microsoft.com/office/drawing/2014/main" val="2446183972"/>
                    </a:ext>
                  </a:extLst>
                </a:gridCol>
                <a:gridCol w="1608371">
                  <a:extLst>
                    <a:ext uri="{9D8B030D-6E8A-4147-A177-3AD203B41FA5}">
                      <a16:colId xmlns:a16="http://schemas.microsoft.com/office/drawing/2014/main" val="2529821179"/>
                    </a:ext>
                  </a:extLst>
                </a:gridCol>
              </a:tblGrid>
              <a:tr h="179396"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it-IT" sz="1050" b="1" i="0" u="none" strike="noStrike" dirty="0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Stato patrimoniale civilistico al 31.12.20X0</a:t>
                      </a:r>
                    </a:p>
                  </a:txBody>
                  <a:tcPr marL="6315" marR="6315" marT="631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828574"/>
                  </a:ext>
                </a:extLst>
              </a:tr>
              <a:tr h="129165">
                <a:tc gridSpan="4">
                  <a:txBody>
                    <a:bodyPr/>
                    <a:lstStyle/>
                    <a:p>
                      <a:pPr algn="ctr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PASSIVO  (dati in 000)</a:t>
                      </a:r>
                    </a:p>
                  </a:txBody>
                  <a:tcPr marL="6315" marR="6315" marT="631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7889753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A) 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Patrimonio netto: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3330168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 - Capitale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€ 20.000,00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6159383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II - Riserva da soprapprezzo delle azioni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€ 1.200,00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2707270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III - Riserve di rivalutazione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€ 5.000,00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8925172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IV - Riserva legale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€ 800,00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2869388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IX - Utile (perdita) dell'esercizio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€ 1.200,00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6003204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€ 28.200,00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314392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B) 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Fondi per rischi e oneri: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8872753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1) per trattamento di quiescenza e obblighi simili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€ 3.900,00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7399725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€ 3.900,00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743097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C) 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Trattamento di fine rapporto di lavoro subordinato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€ 5.500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525310"/>
                  </a:ext>
                </a:extLst>
              </a:tr>
              <a:tr h="24960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D) 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Debiti, con separata indicazione, per ciascuna voce, degli importi esigibili oltre l'esercizio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1046246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4) debiti verso banche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6748766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€ 790,00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2352470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€ 15.900,00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8286670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7) debiti verso fornitori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601992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€ 13.100,00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1239152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€ 400,00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0218479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11) debiti verso controllanti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33314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€ 2.000,00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2343917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€ 8.000,00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7436275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12) debiti tributari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9468637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€ 400,00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334446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2646883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13) debiti verso istituti di previdenza e di sicurezza sociale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2735581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€ 1.100,00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9615043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314024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14) altri debiti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874747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entro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€ 900,00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7852818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esigibili oltre esercizio successivo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€ 150,00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1992126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€ 42.740,00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5014776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E) 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Ratei e risconti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3201200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Ratei passivi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€ 140,00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1720371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€ 140,00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899459"/>
                  </a:ext>
                </a:extLst>
              </a:tr>
              <a:tr h="129165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1050" b="1" i="1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Totale passivo </a:t>
                      </a:r>
                    </a:p>
                  </a:txBody>
                  <a:tcPr marL="6315" marR="6315" marT="63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it-IT" sz="1050" b="1" i="1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€ 80.480,00</a:t>
                      </a:r>
                    </a:p>
                  </a:txBody>
                  <a:tcPr marL="6315" marR="6315" marT="63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172869"/>
                  </a:ext>
                </a:extLst>
              </a:tr>
            </a:tbl>
          </a:graphicData>
        </a:graphic>
      </p:graphicFrame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6419548-1741-4CFA-9B37-A02EECB5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4</a:t>
            </a:fld>
            <a:endParaRPr lang="it-IT" alt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Text Box 19">
            <a:extLst>
              <a:ext uri="{FF2B5EF4-FFF2-40B4-BE49-F238E27FC236}">
                <a16:creationId xmlns:a16="http://schemas.microsoft.com/office/drawing/2014/main" id="{01CB2294-8F8D-4B12-B999-DA729F6A2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" y="5801348"/>
            <a:ext cx="8964613" cy="912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275"/>
              </a:lnSpc>
              <a:spcBef>
                <a:spcPct val="50000"/>
              </a:spcBef>
            </a:pPr>
            <a:r>
              <a:rPr lang="it-IT" altLang="it-IT" sz="1000" i="1" dirty="0">
                <a:latin typeface="Century Gothic" panose="020B0502020202020204" pitchFamily="34" charset="0"/>
              </a:rPr>
              <a:t>(*) La  Legge di bilancio 2018 ha previsto, a partire dai dividendi distribuiti a partire dal 2019, l’applicazione di un’aliquota secca </a:t>
            </a:r>
            <a:r>
              <a:rPr lang="it-IT" altLang="it-IT" sz="1000" b="1" i="1" dirty="0">
                <a:latin typeface="Century Gothic" panose="020B0502020202020204" pitchFamily="34" charset="0"/>
              </a:rPr>
              <a:t>pari al 26% </a:t>
            </a:r>
            <a:r>
              <a:rPr lang="it-IT" altLang="it-IT" sz="1000" i="1" dirty="0">
                <a:latin typeface="Century Gothic" panose="020B0502020202020204" pitchFamily="34" charset="0"/>
              </a:rPr>
              <a:t>sui dividendi percepiti da persone fisiche non in regime di impresa; la tassazione progressiva Irpef (con aliquote Irpef ordinarie) sulla base imponibile del 58,14% (esenzione del 41,86%) per le società di persone e le persone fisiche operanti in regime di impresa (ditte individuali); una base imponibile pari al 5% (esenzione del 95%) per le società di capitali. Il precedente regime, che risulta transitorio per un dato periodo, operava una distinzione a seconda del fatto che il percettore fosse titolare o meno di partecipazioni cd “qualificate”. </a:t>
            </a:r>
          </a:p>
        </p:txBody>
      </p: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26E1578C-A6B6-4BEF-B611-555A5D5989B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01600" y="5740549"/>
            <a:ext cx="4116387" cy="1588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ella 14">
            <a:extLst>
              <a:ext uri="{FF2B5EF4-FFF2-40B4-BE49-F238E27FC236}">
                <a16:creationId xmlns:a16="http://schemas.microsoft.com/office/drawing/2014/main" id="{EAD100EF-8647-4CE9-83D7-837C25A93A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017461"/>
              </p:ext>
            </p:extLst>
          </p:nvPr>
        </p:nvGraphicFramePr>
        <p:xfrm>
          <a:off x="2559050" y="2967624"/>
          <a:ext cx="6115050" cy="2557680"/>
        </p:xfrm>
        <a:graphic>
          <a:graphicData uri="http://schemas.openxmlformats.org/drawingml/2006/table">
            <a:tbl>
              <a:tblPr firstRow="1">
                <a:tableStyleId>{7DF18680-E054-41AD-8BC1-D1AEF772440D}</a:tableStyleId>
              </a:tblPr>
              <a:tblGrid>
                <a:gridCol w="229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Costo storico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F.Do amm.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Valore netto</a:t>
                      </a: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Costi di ricerca e sviluppo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2.000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700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1.300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Diritti di brevetto industriale 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2.500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700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1.800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4.500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1.400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3.100</a:t>
                      </a: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Fabbricati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8.000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7.000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Impianti e macchinario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40.000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8.000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32.000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Attrezzature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7.500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2.300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5.200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Mobili di ufficio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2.000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900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1.100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Automezzi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1.000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400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600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Immobilizzazioni in corso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1.400</a:t>
                      </a: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119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59.900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12.600</a:t>
                      </a: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r" defTabSz="457200" rtl="0" eaLnBrk="1" fontAlgn="base" latinLnBrk="0" hangingPunct="1">
                        <a:lnSpc>
                          <a:spcPts val="10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47.300</a:t>
                      </a: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4425" marB="44425" horzOverflow="overflow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28B2B21D-4EFE-48BE-B114-013E49F0AF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81" y="4503904"/>
            <a:ext cx="1572419" cy="50270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ts val="1625"/>
              </a:lnSpc>
              <a:defRPr/>
            </a:pPr>
            <a:r>
              <a:rPr lang="it-IT" sz="1200" b="1">
                <a:solidFill>
                  <a:srgbClr val="000000"/>
                </a:solidFill>
                <a:latin typeface="Century Gothic" panose="020B0502020202020204" pitchFamily="34" charset="0"/>
                <a:ea typeface="ＭＳ Ｐゴシック" charset="-128"/>
                <a:cs typeface="Times New Roman" charset="0"/>
              </a:rPr>
              <a:t>Nella voce </a:t>
            </a:r>
          </a:p>
          <a:p>
            <a:pPr algn="ctr">
              <a:lnSpc>
                <a:spcPts val="1625"/>
              </a:lnSpc>
              <a:defRPr/>
            </a:pPr>
            <a:r>
              <a:rPr lang="it-IT" sz="1200" b="1">
                <a:solidFill>
                  <a:srgbClr val="000000"/>
                </a:solidFill>
                <a:latin typeface="Century Gothic" panose="020B0502020202020204" pitchFamily="34" charset="0"/>
                <a:ea typeface="ＭＳ Ｐゴシック" charset="-128"/>
                <a:cs typeface="Times New Roman" charset="0"/>
              </a:rPr>
              <a:t>4) altri beni</a:t>
            </a:r>
          </a:p>
        </p:txBody>
      </p:sp>
      <p:cxnSp>
        <p:nvCxnSpPr>
          <p:cNvPr id="18" name="Connettore 1 17">
            <a:extLst>
              <a:ext uri="{FF2B5EF4-FFF2-40B4-BE49-F238E27FC236}">
                <a16:creationId xmlns:a16="http://schemas.microsoft.com/office/drawing/2014/main" id="{1D1BB233-6D0C-4E81-8CC1-449CEC114E7E}"/>
              </a:ext>
            </a:extLst>
          </p:cNvPr>
          <p:cNvCxnSpPr>
            <a:cxnSpLocks noChangeShapeType="1"/>
            <a:stCxn id="16" idx="3"/>
          </p:cNvCxnSpPr>
          <p:nvPr/>
        </p:nvCxnSpPr>
        <p:spPr bwMode="auto">
          <a:xfrm flipV="1">
            <a:off x="1714500" y="4681705"/>
            <a:ext cx="844550" cy="7355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 type="stealth" w="lg" len="lg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0" name="Connettore 1 19">
            <a:extLst>
              <a:ext uri="{FF2B5EF4-FFF2-40B4-BE49-F238E27FC236}">
                <a16:creationId xmlns:a16="http://schemas.microsoft.com/office/drawing/2014/main" id="{43F0E690-B484-4FF0-AF81-C51AEE50997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714500" y="4803798"/>
            <a:ext cx="844550" cy="762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 type="stealth" w="lg" len="lg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7245" name="Text Box 4">
            <a:extLst>
              <a:ext uri="{FF2B5EF4-FFF2-40B4-BE49-F238E27FC236}">
                <a16:creationId xmlns:a16="http://schemas.microsoft.com/office/drawing/2014/main" id="{B8AE8156-E6C0-4EB6-A58E-B99A160BB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5" y="645993"/>
            <a:ext cx="8882063" cy="2349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7800" indent="-177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363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 risconti attivi si riferiscono a premi assicurativi pagati in via anticipata nell’anno X0 sino al 30/6/X1; i ratei attivi riguardano interessi attivi che la società riscuoterà in via posticipata il 1/2/X1;</a:t>
            </a:r>
          </a:p>
          <a:p>
            <a:pPr algn="just" eaLnBrk="1" hangingPunct="1">
              <a:lnSpc>
                <a:spcPts val="1363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Le attività finanziarie che non costituiscono immobilizzazioni sono rappresentate da Titoli di Stato prontamente liquidabili;</a:t>
            </a:r>
          </a:p>
          <a:p>
            <a:pPr algn="just" eaLnBrk="1" hangingPunct="1">
              <a:lnSpc>
                <a:spcPts val="1363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L’utile netto d’esercizio sarà accantonato a riserva legale per € 60 e alla riserva statutaria, di nuova costituzione, per € 140; il resto sarà accreditato agli azionisti al netto della ritenuta fiscale del 20% (*);</a:t>
            </a:r>
          </a:p>
          <a:p>
            <a:pPr algn="just" eaLnBrk="1" hangingPunct="1">
              <a:lnSpc>
                <a:spcPts val="1363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 prossimo esercizio sono previsti casi di cessazione dal lavoro subordinato, in relazione ai quali i lavoratori avranno diritto ad un trattamento di fine rapporto pari a € 450;</a:t>
            </a:r>
          </a:p>
          <a:p>
            <a:pPr algn="just" eaLnBrk="1" hangingPunct="1">
              <a:lnSpc>
                <a:spcPts val="1363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 prossimo esercizio si prevede l’utilizzo del fondo di quiescenza per un importo pari ad € 650;</a:t>
            </a:r>
          </a:p>
          <a:p>
            <a:pPr algn="just" eaLnBrk="1" hangingPunct="1">
              <a:lnSpc>
                <a:spcPts val="1363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1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Lo stato di avanzamento dell’ammortamento è il seguente: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AB9CABA7-BA16-4947-8A5A-A526FF4D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5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5896911B-C62E-445B-85D8-0FFE5EA99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Note per la riclassificazione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866B779A-B1AA-47D9-89D7-DBE20EB99C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873717"/>
              </p:ext>
            </p:extLst>
          </p:nvPr>
        </p:nvGraphicFramePr>
        <p:xfrm>
          <a:off x="1117600" y="1500188"/>
          <a:ext cx="6756400" cy="4662898"/>
        </p:xfrm>
        <a:graphic>
          <a:graphicData uri="http://schemas.openxmlformats.org/drawingml/2006/table">
            <a:tbl>
              <a:tblPr/>
              <a:tblGrid>
                <a:gridCol w="409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4766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CAPITALE INVESTITO (IMPIEGHI) (CI) (dati in 000)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A)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ATTIVO FISSO (AF)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1) IMMOBILIZZAZIONI TECNICHE MATERIALI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Terreni e fabbricati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€ 8.000,00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Impianti e macchinario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€ 40.000,00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Attrezzature industriali e commerclali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€ 7.500,00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Altri beni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€ 3.000,00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Subtot.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€ 58.500,00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62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(Fondi ammortamento)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-12.600,00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Immobilizzazioni in corso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€ 1.400,00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€ 47.300,00 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2) IMMOBILIZZAZIONI TECNICHE IMMATERIALI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Costi di ricerca e sviluppo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€ 2.000,00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Diritti di brevetto industriale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€ 2.500,00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Subtot.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€ 4.500,00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(Ammortamento cumulato)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-1.400,00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€ 3.100,00 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3) IMMOBILIZZAZIONI FINANZIARIE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Partecipazioni in imprese controllate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€ 750,00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Crediti v/clienti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€ 200,00 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€ 950,00 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€ 51.350,00 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4766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5245006-0705-483E-B56C-1D134C345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7700" y="1295400"/>
            <a:ext cx="1993900" cy="2759730"/>
          </a:xfrm>
          <a:prstGeom prst="rect">
            <a:avLst/>
          </a:prstGeom>
          <a:solidFill>
            <a:schemeClr val="accent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ts val="1275"/>
              </a:lnSpc>
              <a:defRPr/>
            </a:pPr>
            <a:r>
              <a:rPr lang="it-IT" sz="1200">
                <a:solidFill>
                  <a:srgbClr val="000000"/>
                </a:solidFill>
                <a:latin typeface="Century Gothic" panose="020B0502020202020204" pitchFamily="34" charset="0"/>
                <a:ea typeface="ＭＳ Ｐゴシック" charset="-128"/>
                <a:cs typeface="Times New Roman" charset="0"/>
              </a:rPr>
              <a:t>L’informativa sul costo di acquisto delle immobilizzazioni e sulla parte già ammortizzata non determina alcun effetto immediato sulla riclassificazione.</a:t>
            </a:r>
          </a:p>
          <a:p>
            <a:pPr>
              <a:lnSpc>
                <a:spcPts val="1275"/>
              </a:lnSpc>
              <a:defRPr/>
            </a:pPr>
            <a:r>
              <a:rPr lang="it-IT" sz="1200">
                <a:solidFill>
                  <a:srgbClr val="000000"/>
                </a:solidFill>
                <a:latin typeface="Century Gothic" panose="020B0502020202020204" pitchFamily="34" charset="0"/>
                <a:ea typeface="ＭＳ Ｐゴシック" charset="-128"/>
                <a:cs typeface="Times New Roman" charset="0"/>
              </a:rPr>
              <a:t>La distinzione sarà utile in sede di calcolo degli indicatori, laddove l’analista volesse determinare indici quali l’età media dei beni ammortizzabili, la vita contabile media residua, ecc. </a:t>
            </a:r>
          </a:p>
        </p:txBody>
      </p:sp>
      <p:cxnSp>
        <p:nvCxnSpPr>
          <p:cNvPr id="13" name="Connettore 2 12">
            <a:extLst>
              <a:ext uri="{FF2B5EF4-FFF2-40B4-BE49-F238E27FC236}">
                <a16:creationId xmlns:a16="http://schemas.microsoft.com/office/drawing/2014/main" id="{93D72BAF-B59C-4BF1-81E1-4A085A0EB065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6375400" y="2857500"/>
            <a:ext cx="622300" cy="342900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15" name="Connettore 2 14">
            <a:extLst>
              <a:ext uri="{FF2B5EF4-FFF2-40B4-BE49-F238E27FC236}">
                <a16:creationId xmlns:a16="http://schemas.microsoft.com/office/drawing/2014/main" id="{4F6DE567-0345-4AC0-948E-8E8AC9EC5D6C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5981700" y="3581400"/>
            <a:ext cx="1587500" cy="444500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40B464E8-4B96-4D83-A404-C3A4ECE43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6</a:t>
            </a:fld>
            <a:endParaRPr lang="it-IT" altLang="it-IT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A887C622-C670-4D25-AB4C-9A7CAA712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Attivo riclassificato (criterio finanziario)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ella 10">
            <a:extLst>
              <a:ext uri="{FF2B5EF4-FFF2-40B4-BE49-F238E27FC236}">
                <a16:creationId xmlns:a16="http://schemas.microsoft.com/office/drawing/2014/main" id="{90608AE2-B86A-4B06-B2D4-68C416C42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076866"/>
              </p:ext>
            </p:extLst>
          </p:nvPr>
        </p:nvGraphicFramePr>
        <p:xfrm>
          <a:off x="1193800" y="1435100"/>
          <a:ext cx="6731000" cy="4285248"/>
        </p:xfrm>
        <a:graphic>
          <a:graphicData uri="http://schemas.openxmlformats.org/drawingml/2006/table">
            <a:tbl>
              <a:tblPr/>
              <a:tblGrid>
                <a:gridCol w="407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16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79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5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7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 CAPITALE INVESTITO (IMPIEGHI) (CI) (dati in 000)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B) 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ATTIVO CIRCOLANTE (AC)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1) DISPONIBILITA' ECONOMICHE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Materie prime, sussidiarie e di consumo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€ 2.000,00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Prodotti in corso di lavorazione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€ 2.500,00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Prodotti finiti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€ 4.500,00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Subtot.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€ 9.000,00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Acconti a fornitori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€ 500,00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Risconti attivi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€ 170,00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€ 9.670,00 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2) LIQUIDITA' DIFFERITE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Crediti v/clienti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€ 17.300,00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Crediti verso altri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€ 200,00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Ratei attivi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€ 50,00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€ 17.550,00 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3) LIQUIDITA' IMMEDIATE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Titoli di Stato (prontamente liquidabili)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€ 160,00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Depositi bancari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€ 1.720,00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Cassa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€ 30,00 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€ 1.910,00 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€ 29.130,00 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4757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11906" marR="11906" marT="11904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€ 80.480,00 </a:t>
                      </a:r>
                    </a:p>
                  </a:txBody>
                  <a:tcPr marL="11906" marR="11906" marT="11904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930AF2B5-D049-4433-9530-77F46C76E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7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C5A0E035-B42B-476F-9C9A-EE37B5264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Attivo riclassificato (criterio finanziario)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CCE70913-C0ED-4914-829D-7ABD7EE430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799558"/>
              </p:ext>
            </p:extLst>
          </p:nvPr>
        </p:nvGraphicFramePr>
        <p:xfrm>
          <a:off x="520700" y="1060450"/>
          <a:ext cx="8166100" cy="5251800"/>
        </p:xfrm>
        <a:graphic>
          <a:graphicData uri="http://schemas.openxmlformats.org/drawingml/2006/table">
            <a:tbl>
              <a:tblPr/>
              <a:tblGrid>
                <a:gridCol w="396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0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80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5048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CAPITALE DI FINANZIAMENTO (FONTI) (CF) (dati in 000)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A)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MEZZI PROPRI (MP)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Capitale sociale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€ 20.000,00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Riserva da soprapprezzo delle azioni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€ 1.200,00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Riserve di rivalutazione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€ 5.000,00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Riserva legale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€ 860,00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Riserva statutaria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€ 140,00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€ 27.200,00 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B)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PASSIVITA' CONSOLIDATE (Pml)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Fondo per trattamento di quiescenza e …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€ 3.250,00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Trattamento di fine rapporto di lav. sub.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€ 5.050,00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banche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€ 15.900,00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fornitori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€ 400,00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controllanti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€ 8.000,00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Altri debiti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€ 150,00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€ 32.750,00 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C)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PASSIVITA' CORRENTI (Pb)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Fondo per trattamento di quiescenza e …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€ 650,00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Trattamento di fine rapporto di lav. sub.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€ 450,00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banche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€ 790,00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fornitori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€ 13.100,00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controllanti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€ 2.000,00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tributari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€ 600,00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Debiti verso istituti di previdenza …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€ 1.100,00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Altri debiti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€ 1.700,00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Ratei passivi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€ 140,00 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€ 20.530,00 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75048"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 </a:t>
                      </a:r>
                    </a:p>
                  </a:txBody>
                  <a:tcPr marL="9961" marR="9961" marT="9960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" latinLnBrk="0" hangingPunct="1">
                        <a:lnSpc>
                          <a:spcPts val="133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€ 80.480,00 </a:t>
                      </a:r>
                    </a:p>
                  </a:txBody>
                  <a:tcPr marL="9961" marR="9961" marT="996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</a:tbl>
          </a:graphicData>
        </a:graphic>
      </p:graphicFrame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7FADDE75-5799-4B1F-B0B8-273CC4810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5537200"/>
            <a:ext cx="2457450" cy="307975"/>
          </a:xfrm>
          <a:prstGeom prst="rect">
            <a:avLst/>
          </a:prstGeom>
          <a:solidFill>
            <a:schemeClr val="accent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it-IT" sz="1400" dirty="0">
                <a:solidFill>
                  <a:schemeClr val="dk1"/>
                </a:solidFill>
                <a:latin typeface="Times New Roman"/>
                <a:ea typeface="+mn-ea"/>
                <a:cs typeface="Times New Roman"/>
              </a:rPr>
              <a:t>+900 + 800 (Utili a dividendo)</a:t>
            </a:r>
          </a:p>
        </p:txBody>
      </p: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id="{892C3723-3E6D-463E-B600-1D3F36CBEB1A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6210300" y="5625592"/>
            <a:ext cx="342900" cy="215900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B07407DD-6EF4-40F5-A659-A72E2D3AF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5016500"/>
            <a:ext cx="2457450" cy="433388"/>
          </a:xfrm>
          <a:prstGeom prst="rect">
            <a:avLst/>
          </a:prstGeom>
          <a:solidFill>
            <a:schemeClr val="accent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ts val="1275"/>
              </a:lnSpc>
              <a:defRPr/>
            </a:pPr>
            <a:r>
              <a:rPr lang="it-IT" sz="1400">
                <a:solidFill>
                  <a:srgbClr val="000000"/>
                </a:solidFill>
                <a:latin typeface="Times New Roman" charset="0"/>
                <a:ea typeface="ＭＳ Ｐゴシック" charset="-128"/>
                <a:cs typeface="Times New Roman" charset="0"/>
              </a:rPr>
              <a:t>+400 + 200 (Ritenute alla fonte su dividendi da distribuire)</a:t>
            </a:r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CBE8A897-A1BC-40D6-9F5D-78FBF328D030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6193631" y="5152549"/>
            <a:ext cx="376238" cy="342900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C3EBD31A-51E4-4C39-8547-59EF207CE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8</a:t>
            </a:fld>
            <a:endParaRPr lang="it-IT" altLang="it-IT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579C42F7-424E-4D55-BB99-152F48671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Passivo riclassificato (criterio finanziario)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entesi graffa aperta 9">
            <a:extLst>
              <a:ext uri="{FF2B5EF4-FFF2-40B4-BE49-F238E27FC236}">
                <a16:creationId xmlns:a16="http://schemas.microsoft.com/office/drawing/2014/main" id="{66307B71-632F-4048-AB16-EDD93B92DF72}"/>
              </a:ext>
            </a:extLst>
          </p:cNvPr>
          <p:cNvSpPr>
            <a:spLocks/>
          </p:cNvSpPr>
          <p:nvPr/>
        </p:nvSpPr>
        <p:spPr bwMode="auto">
          <a:xfrm>
            <a:off x="241300" y="2387600"/>
            <a:ext cx="400050" cy="2908300"/>
          </a:xfrm>
          <a:prstGeom prst="leftBrace">
            <a:avLst>
              <a:gd name="adj1" fmla="val 8347"/>
              <a:gd name="adj2" fmla="val 50000"/>
            </a:avLst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 sz="1600">
              <a:latin typeface="Century Gothic" panose="020B0502020202020204" pitchFamily="34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D75413E9-8F37-4570-9B35-CE252AAEA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50" y="2203450"/>
            <a:ext cx="1168400" cy="338554"/>
          </a:xfrm>
          <a:prstGeom prst="rect">
            <a:avLst/>
          </a:prstGeom>
          <a:solidFill>
            <a:schemeClr val="accent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dk1"/>
                </a:solidFill>
                <a:latin typeface="Century Gothic" panose="020B0502020202020204" pitchFamily="34" charset="0"/>
              </a:rPr>
              <a:t>Attivo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50CB0AC9-2E12-4451-AABC-7347AA15D8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50" y="5078413"/>
            <a:ext cx="1168400" cy="338554"/>
          </a:xfrm>
          <a:prstGeom prst="rect">
            <a:avLst/>
          </a:prstGeom>
          <a:solidFill>
            <a:schemeClr val="accent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dk1"/>
                </a:solidFill>
                <a:latin typeface="Century Gothic" panose="020B0502020202020204" pitchFamily="34" charset="0"/>
              </a:rPr>
              <a:t>Passivo</a:t>
            </a:r>
          </a:p>
        </p:txBody>
      </p:sp>
      <p:sp>
        <p:nvSpPr>
          <p:cNvPr id="11273" name="CasellaDiTesto 13">
            <a:extLst>
              <a:ext uri="{FF2B5EF4-FFF2-40B4-BE49-F238E27FC236}">
                <a16:creationId xmlns:a16="http://schemas.microsoft.com/office/drawing/2014/main" id="{C1CD520C-449A-4B44-8F8C-FE48C260D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0900" y="844550"/>
            <a:ext cx="6807200" cy="3129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E’ la sezione dello SP più vicina allo schema riclassificato. </a:t>
            </a:r>
          </a:p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Anche quest’ultimo, in analogia allo SP civilistico, presenta le </a:t>
            </a:r>
            <a:r>
              <a:rPr lang="it-IT" altLang="it-IT" sz="1400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macroclassi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delle immobilizzazioni e dell’attivo circolante, che però non coincidono nei contenuti rispetto a quelle che troviamo nei bilanci di periodo.</a:t>
            </a:r>
          </a:p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Semplificando, abbiamo infatti visto che le tappe della riclassificazione richiedono: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Lo spostamento dei crediti verso i soci (vedi più avanti)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La riclassificazione nell’attivo circolante dei crediti iscritti nelle immobilizzazioni ma esigibili entro l’esercizio successivo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La riclassificazione nell’attivo fisso dei crediti iscritti nell’attivo circolante ma esigibili oltre l’esercizio successivo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La riclassificazione nell’attivo fisso o nel circolante dei ratei e risconti attivi</a:t>
            </a:r>
          </a:p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Ulteriori passaggi, volti a migliorare la riclassificazione (cespiti in vendita entro 12 mesi, …), dipendono dall’informativa a disposizione dell’analista.</a:t>
            </a:r>
          </a:p>
        </p:txBody>
      </p:sp>
      <p:sp>
        <p:nvSpPr>
          <p:cNvPr id="15" name="Parentesi graffa aperta 14">
            <a:extLst>
              <a:ext uri="{FF2B5EF4-FFF2-40B4-BE49-F238E27FC236}">
                <a16:creationId xmlns:a16="http://schemas.microsoft.com/office/drawing/2014/main" id="{CB76AC64-CFF0-41C8-832D-890469AD29F9}"/>
              </a:ext>
            </a:extLst>
          </p:cNvPr>
          <p:cNvSpPr>
            <a:spLocks/>
          </p:cNvSpPr>
          <p:nvPr/>
        </p:nvSpPr>
        <p:spPr bwMode="auto">
          <a:xfrm>
            <a:off x="1860550" y="879475"/>
            <a:ext cx="400050" cy="3016250"/>
          </a:xfrm>
          <a:prstGeom prst="leftBrace">
            <a:avLst>
              <a:gd name="adj1" fmla="val 8343"/>
              <a:gd name="adj2" fmla="val 50000"/>
            </a:avLst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 sz="1600">
              <a:latin typeface="Century Gothic" panose="020B0502020202020204" pitchFamily="34" charset="0"/>
            </a:endParaRPr>
          </a:p>
        </p:txBody>
      </p:sp>
      <p:sp>
        <p:nvSpPr>
          <p:cNvPr id="11275" name="CasellaDiTesto 15">
            <a:extLst>
              <a:ext uri="{FF2B5EF4-FFF2-40B4-BE49-F238E27FC236}">
                <a16:creationId xmlns:a16="http://schemas.microsoft.com/office/drawing/2014/main" id="{A12B9D45-87FD-43E7-9A6E-0DAC3FDFE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0900" y="4070350"/>
            <a:ext cx="6807200" cy="2475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E’ la sezione dello SP più distante dallo schema riclassificato (vicina solo con riguardo al patrimonio netto-mezzi propri). </a:t>
            </a:r>
          </a:p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A seconda del tempo di esigibilità, occorrerà riclassificare in passività consolidate o correnti: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 fondi per rischi ed oneri (</a:t>
            </a:r>
            <a:r>
              <a:rPr lang="it-IT" altLang="it-IT" sz="1400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macroclasse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B del Passivo)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Il TFR (</a:t>
            </a:r>
            <a:r>
              <a:rPr lang="it-IT" altLang="it-IT" sz="1400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macroclasse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C)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 Debiti (</a:t>
            </a:r>
            <a:r>
              <a:rPr lang="it-IT" altLang="it-IT" sz="1400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macroclasse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D)</a:t>
            </a:r>
          </a:p>
          <a:p>
            <a:pPr algn="just" eaLnBrk="1" hangingPunct="1">
              <a:lnSpc>
                <a:spcPts val="1725"/>
              </a:lnSpc>
              <a:buFontTx/>
              <a:buAutoNum type="arabicPeriod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I Ratei e risconti (</a:t>
            </a:r>
            <a:r>
              <a:rPr lang="it-IT" altLang="it-IT" sz="1400" dirty="0" err="1">
                <a:latin typeface="Century Gothic" panose="020B0502020202020204" pitchFamily="34" charset="0"/>
                <a:cs typeface="Times New Roman" panose="02020603050405020304" pitchFamily="18" charset="0"/>
              </a:rPr>
              <a:t>macroclasse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E)</a:t>
            </a:r>
          </a:p>
          <a:p>
            <a:pPr algn="just" eaLnBrk="1" hangingPunct="1">
              <a:lnSpc>
                <a:spcPts val="17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Con riferimento al patrimonio netto, l’utile d’esercizio sarà collocato nei mezzi propri solamente per la parte da accantonare a riserva (la parte destinata a dividendi deve essere inserita nelle passività correnti).</a:t>
            </a:r>
          </a:p>
        </p:txBody>
      </p:sp>
      <p:sp>
        <p:nvSpPr>
          <p:cNvPr id="17" name="Parentesi graffa aperta 16">
            <a:extLst>
              <a:ext uri="{FF2B5EF4-FFF2-40B4-BE49-F238E27FC236}">
                <a16:creationId xmlns:a16="http://schemas.microsoft.com/office/drawing/2014/main" id="{2D5F4460-7C93-4E20-941C-EF37855DCE0A}"/>
              </a:ext>
            </a:extLst>
          </p:cNvPr>
          <p:cNvSpPr>
            <a:spLocks/>
          </p:cNvSpPr>
          <p:nvPr/>
        </p:nvSpPr>
        <p:spPr bwMode="auto">
          <a:xfrm>
            <a:off x="1860550" y="4070350"/>
            <a:ext cx="400050" cy="2495550"/>
          </a:xfrm>
          <a:prstGeom prst="leftBrace">
            <a:avLst>
              <a:gd name="adj1" fmla="val 8346"/>
              <a:gd name="adj2" fmla="val 50000"/>
            </a:avLst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 sz="1600">
              <a:latin typeface="Century Gothic" panose="020B0502020202020204" pitchFamily="34" charset="0"/>
            </a:endParaRPr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3F46FB60-AFE2-4E78-9095-78D892CB3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Alcune considerazioni</a:t>
            </a: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ED679CC-9DE8-4CB1-8873-716D2083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9</a:t>
            </a:fld>
            <a:endParaRPr lang="it-IT" alt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C29F1AA7-0D6C-45A1-B08D-B138E07B5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59258" y="88650"/>
            <a:ext cx="484742" cy="365125"/>
          </a:xfrm>
        </p:spPr>
        <p:txBody>
          <a:bodyPr/>
          <a:lstStyle/>
          <a:p>
            <a:fld id="{9D462DAB-398B-4E10-AE5F-BF60C8E877CD}" type="slidenum">
              <a:rPr lang="it-IT" altLang="it-IT" smtClean="0"/>
              <a:pPr/>
              <a:t>10</a:t>
            </a:fld>
            <a:endParaRPr lang="it-IT" altLang="it-IT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795B5E3C-6431-4D42-BF1E-A7DC1F5EFE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2954" y="2333695"/>
            <a:ext cx="7886700" cy="1474029"/>
          </a:xfrm>
          <a:ln w="76200" cmpd="tri">
            <a:noFill/>
          </a:ln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it-IT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Proseguiamo negli approfondimenti (inserendo dei cambiamenti nel nostro esempio…) </a:t>
            </a:r>
            <a:endParaRPr lang="it-IT" sz="1600" b="1" i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CasellaDiTesto 13">
            <a:extLst>
              <a:ext uri="{FF2B5EF4-FFF2-40B4-BE49-F238E27FC236}">
                <a16:creationId xmlns:a16="http://schemas.microsoft.com/office/drawing/2014/main" id="{07F85522-CA5E-47BC-8470-2C3E2C469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812800"/>
            <a:ext cx="84724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Supponiamo di avere una situazione patrimoniale con le seguenti voci:</a:t>
            </a:r>
          </a:p>
        </p:txBody>
      </p:sp>
      <p:graphicFrame>
        <p:nvGraphicFramePr>
          <p:cNvPr id="15" name="Tabella 14">
            <a:extLst>
              <a:ext uri="{FF2B5EF4-FFF2-40B4-BE49-F238E27FC236}">
                <a16:creationId xmlns:a16="http://schemas.microsoft.com/office/drawing/2014/main" id="{F3CD5803-BAA7-4FEC-BC01-95E3C63899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564830"/>
              </p:ext>
            </p:extLst>
          </p:nvPr>
        </p:nvGraphicFramePr>
        <p:xfrm>
          <a:off x="214313" y="1231900"/>
          <a:ext cx="8643937" cy="950823"/>
        </p:xfrm>
        <a:graphic>
          <a:graphicData uri="http://schemas.openxmlformats.org/drawingml/2006/table">
            <a:tbl>
              <a:tblPr firstRow="1">
                <a:tableStyleId>{69012ECD-51FC-41F1-AA8D-1B2483CD663E}</a:tableStyleId>
              </a:tblPr>
              <a:tblGrid>
                <a:gridCol w="3468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88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564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SP civilistico (dati in 000)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25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A) Crediti v/soci per versamenti ancora dovuti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5.000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UcParenR"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Patrimonio netto</a:t>
                      </a:r>
                    </a:p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 - Capitale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20.000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4602" name="CasellaDiTesto 15">
            <a:extLst>
              <a:ext uri="{FF2B5EF4-FFF2-40B4-BE49-F238E27FC236}">
                <a16:creationId xmlns:a16="http://schemas.microsoft.com/office/drawing/2014/main" id="{61E5B732-8618-419B-8F8E-7A4A533D8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363" y="2466812"/>
            <a:ext cx="8472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 riclassificato dovremo operare come indicato qui di seguito: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id="{D3FBAADE-E4C8-4C15-936A-5FED7A388E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409933"/>
              </p:ext>
            </p:extLst>
          </p:nvPr>
        </p:nvGraphicFramePr>
        <p:xfrm>
          <a:off x="214313" y="3238500"/>
          <a:ext cx="8643937" cy="1901722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3422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18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88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579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SP riclassificato (dati in 000)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579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IMPIEGHI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FONTI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282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UcParenR"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MEZZI PROPRI</a:t>
                      </a:r>
                    </a:p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Capitale sociale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20.000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282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 Crediti v/soci per vers. ancora dovuti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- 5.000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3" marB="45733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4630" name="Rettangolo 18">
            <a:extLst>
              <a:ext uri="{FF2B5EF4-FFF2-40B4-BE49-F238E27FC236}">
                <a16:creationId xmlns:a16="http://schemas.microsoft.com/office/drawing/2014/main" id="{001449BD-DB1C-444C-ABE4-B55A385184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5408613"/>
            <a:ext cx="8643937" cy="105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5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Nell’approccio più restrittivo e prudente (sovente seguito dagli enti finanziatori), l’inserimento della posta va a riduzione dei mezzi propri. Il ragionamento sottostante è che il capitale sociale non essendo interamente versato è sovradimensionato e va ridotto. </a:t>
            </a:r>
            <a:r>
              <a:rPr lang="it-IT" altLang="it-IT" sz="1400" b="1" dirty="0">
                <a:solidFill>
                  <a:srgbClr val="FF000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In alternativa 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e, soprattutto se già richiamato, l’importo del credito verso soci va considerato come una futura entrata ed inserito nelle </a:t>
            </a:r>
            <a:r>
              <a:rPr lang="it-IT" altLang="it-IT" sz="1400" dirty="0">
                <a:solidFill>
                  <a:srgbClr val="FF000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liquidità differite</a:t>
            </a: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042BF647-D558-4202-90E8-9F2EB10B3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11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DBED77D2-A385-4C60-991B-F2A497992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1) Presenza della voce “Crediti verso soci per versamenti ancora dovuti”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2" grpId="0"/>
      <p:bldP spid="246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CasellaDiTesto 13">
            <a:extLst>
              <a:ext uri="{FF2B5EF4-FFF2-40B4-BE49-F238E27FC236}">
                <a16:creationId xmlns:a16="http://schemas.microsoft.com/office/drawing/2014/main" id="{87BA4339-29F6-46BD-90EF-BCF8CF8C4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812800"/>
            <a:ext cx="8472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Supponiamo che la società abbia ricevuto un anticipo da clienti per € 10.000 per una partita di prodotti già pronta in magazzino per la spedizione:</a:t>
            </a:r>
          </a:p>
        </p:txBody>
      </p:sp>
      <p:graphicFrame>
        <p:nvGraphicFramePr>
          <p:cNvPr id="15" name="Tabella 14">
            <a:extLst>
              <a:ext uri="{FF2B5EF4-FFF2-40B4-BE49-F238E27FC236}">
                <a16:creationId xmlns:a16="http://schemas.microsoft.com/office/drawing/2014/main" id="{56424252-5ABF-4CC5-94EE-FC013CBDA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58137"/>
              </p:ext>
            </p:extLst>
          </p:nvPr>
        </p:nvGraphicFramePr>
        <p:xfrm>
          <a:off x="214313" y="1435100"/>
          <a:ext cx="8643937" cy="950823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468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88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564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SP civilistico (dati in 000)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25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D) Debiti</a:t>
                      </a:r>
                    </a:p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6) Acconti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10.000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4602" name="CasellaDiTesto 15">
            <a:extLst>
              <a:ext uri="{FF2B5EF4-FFF2-40B4-BE49-F238E27FC236}">
                <a16:creationId xmlns:a16="http://schemas.microsoft.com/office/drawing/2014/main" id="{4428E2C7-BFCC-4B0A-9C5E-D1C373620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363" y="2900363"/>
            <a:ext cx="8472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 riclassificato dovremo operare come indicato qui di seguito: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id="{03E75F6B-D271-43B7-9A62-B933B26138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189867"/>
              </p:ext>
            </p:extLst>
          </p:nvPr>
        </p:nvGraphicFramePr>
        <p:xfrm>
          <a:off x="249238" y="3416300"/>
          <a:ext cx="8761412" cy="2065337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3468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3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532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SP riclassificato (dati in 000)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532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IMPIEGHI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FONTI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532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B) ATTIVO CIRCOLANTE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UcParenR"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anchor="b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532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1) DISPONIBILITA’ ECONOMICHE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anchor="b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920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Prodotti finiti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Anticipi da clienti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-10.000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27" marB="45727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630" name="Rettangolo 18">
            <a:extLst>
              <a:ext uri="{FF2B5EF4-FFF2-40B4-BE49-F238E27FC236}">
                <a16:creationId xmlns:a16="http://schemas.microsoft.com/office/drawing/2014/main" id="{6CB5D684-0C88-474F-9FB3-EB3C7A216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5789613"/>
            <a:ext cx="8643937" cy="669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5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Gli anticipi ricevuti dai clienti rappresentano un debito solamente qualora l’impresa non assolva la propria obbligazione. Non si tratta, pertanto, di una futura uscita e gli importi vengono portati a riduzione dell’attivo a breve, con particolare riferimento alle disponibilità economiche.</a:t>
            </a:r>
          </a:p>
        </p:txBody>
      </p:sp>
      <p:sp>
        <p:nvSpPr>
          <p:cNvPr id="14391" name="CasellaDiTesto 12">
            <a:extLst>
              <a:ext uri="{FF2B5EF4-FFF2-40B4-BE49-F238E27FC236}">
                <a16:creationId xmlns:a16="http://schemas.microsoft.com/office/drawing/2014/main" id="{5C9EA029-DB10-46CA-9396-8F16BA741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300" y="1858963"/>
            <a:ext cx="2933700" cy="6907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625"/>
              </a:lnSpc>
            </a:pPr>
            <a:r>
              <a:rPr lang="it-IT" altLang="it-IT" sz="12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In contabilità il sotto-conto utilizzato normalmente è clienti c/anticipi, che confluisce nella voce D6 del passivo</a:t>
            </a:r>
          </a:p>
        </p:txBody>
      </p: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id="{500EADBC-4B18-452E-A314-BB2D9CF2E9B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11600" y="2197100"/>
            <a:ext cx="444500" cy="1588"/>
          </a:xfrm>
          <a:prstGeom prst="straightConnector1">
            <a:avLst/>
          </a:prstGeom>
          <a:ln>
            <a:headEnd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B273610C-E8A4-46BF-B854-BA2EA2F2C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12</a:t>
            </a:fld>
            <a:endParaRPr lang="it-IT" altLang="it-IT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08F5DCC3-898E-4657-9233-7221DCECE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Presenza della voce “Anticipi da clienti”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2" grpId="0"/>
      <p:bldP spid="246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CasellaDiTesto 13">
            <a:extLst>
              <a:ext uri="{FF2B5EF4-FFF2-40B4-BE49-F238E27FC236}">
                <a16:creationId xmlns:a16="http://schemas.microsoft.com/office/drawing/2014/main" id="{2CCCABC2-518A-4C34-9344-2C86AE90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43" y="596900"/>
            <a:ext cx="8994775" cy="913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ts val="1625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Supponiamo che la società decida di vendere a breve un impianto iscritto al costo di 10.000 ed ammortizzato per € 6.000. Ricordiamo che in bilancio gli impianti figurano al valore netto contabile di € 32.000, derivante dalla sommatoria algebrica tra costo storico (€ 40.000) e fondo ammortamento (€ 8.000):</a:t>
            </a:r>
          </a:p>
        </p:txBody>
      </p:sp>
      <p:graphicFrame>
        <p:nvGraphicFramePr>
          <p:cNvPr id="15" name="Tabella 14">
            <a:extLst>
              <a:ext uri="{FF2B5EF4-FFF2-40B4-BE49-F238E27FC236}">
                <a16:creationId xmlns:a16="http://schemas.microsoft.com/office/drawing/2014/main" id="{2F779809-2640-4243-8CA5-2F810332EA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026626"/>
              </p:ext>
            </p:extLst>
          </p:nvPr>
        </p:nvGraphicFramePr>
        <p:xfrm>
          <a:off x="309563" y="1524000"/>
          <a:ext cx="8567737" cy="1322387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438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4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706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4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564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SP civilistico (dati in 000)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25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B) IMMOBILIZZAZIONI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II 2) Impianti e macchinario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40.000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UcParenR"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anchor="b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564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      (F.do ammortamento)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-8.000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1" marB="4573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626" name="CasellaDiTesto 15">
            <a:extLst>
              <a:ext uri="{FF2B5EF4-FFF2-40B4-BE49-F238E27FC236}">
                <a16:creationId xmlns:a16="http://schemas.microsoft.com/office/drawing/2014/main" id="{E3A3ED4A-A394-4375-B5BB-0572992F3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363" y="2893930"/>
            <a:ext cx="8472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 riclassificato dovremo operare come indicato qui di seguito: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id="{D35D5F06-AA78-448F-99C0-E9CAA6F9DB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617206"/>
              </p:ext>
            </p:extLst>
          </p:nvPr>
        </p:nvGraphicFramePr>
        <p:xfrm>
          <a:off x="309563" y="3300413"/>
          <a:ext cx="8567737" cy="2909886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3392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8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5687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SP riclassificato (dati in 000)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ctr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687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IMPIEGHI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FONTI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68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A) ATTIVO FISSO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568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1) IMMOBILIZZAZIONI TEC. MAT.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18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Impianti e macchinario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(F.do ammortamento)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30.000</a:t>
                      </a:r>
                    </a:p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-2.000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568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B) ATTIVO CIRCOLANTE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568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1) DISPONIBILITA’ ECONOMICHE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anchor="b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657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Impianti e macchinario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(F.do ammortamento)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10.000</a:t>
                      </a:r>
                    </a:p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-6.000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15" marB="45615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1" name="Freccia circolare a sinistra 20">
            <a:extLst>
              <a:ext uri="{FF2B5EF4-FFF2-40B4-BE49-F238E27FC236}">
                <a16:creationId xmlns:a16="http://schemas.microsoft.com/office/drawing/2014/main" id="{E77A9B9F-48D4-4465-BBB4-494DF3270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3600" y="2273300"/>
            <a:ext cx="1422400" cy="2755900"/>
          </a:xfrm>
          <a:prstGeom prst="curvedLeftArrow">
            <a:avLst>
              <a:gd name="adj1" fmla="val 10387"/>
              <a:gd name="adj2" fmla="val 49998"/>
              <a:gd name="adj3" fmla="val 15509"/>
            </a:avLst>
          </a:prstGeom>
          <a:solidFill>
            <a:srgbClr val="0070C0"/>
          </a:soli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>
              <a:latin typeface="+mn-lt"/>
              <a:ea typeface="+mn-ea"/>
            </a:endParaRPr>
          </a:p>
        </p:txBody>
      </p:sp>
      <p:sp>
        <p:nvSpPr>
          <p:cNvPr id="22" name="Freccia circolare a sinistra 21">
            <a:extLst>
              <a:ext uri="{FF2B5EF4-FFF2-40B4-BE49-F238E27FC236}">
                <a16:creationId xmlns:a16="http://schemas.microsoft.com/office/drawing/2014/main" id="{8EBCF604-D452-45A1-A0C9-69A708A18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3600" y="2273300"/>
            <a:ext cx="1422400" cy="3940175"/>
          </a:xfrm>
          <a:prstGeom prst="curvedLeftArrow">
            <a:avLst>
              <a:gd name="adj1" fmla="val 10375"/>
              <a:gd name="adj2" fmla="val 50003"/>
              <a:gd name="adj3" fmla="val 15509"/>
            </a:avLst>
          </a:prstGeom>
          <a:solidFill>
            <a:srgbClr val="0070C0"/>
          </a:soli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>
              <a:latin typeface="+mn-lt"/>
              <a:ea typeface="+mn-ea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DDE877E-A0DD-4FDE-A58D-A551A3D7AC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1" y="3910013"/>
            <a:ext cx="2994818" cy="212705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ts val="1625"/>
              </a:lnSpc>
            </a:pPr>
            <a:r>
              <a:rPr lang="it-IT" altLang="it-IT" sz="12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La riclassificazione in oggetto è strettamente dipendente dall’informativa a disposizione dell’analista e, normalmente, è più difficile in caso di analisi cd “esterne”. </a:t>
            </a:r>
          </a:p>
          <a:p>
            <a:pPr eaLnBrk="1" hangingPunct="1">
              <a:lnSpc>
                <a:spcPts val="1625"/>
              </a:lnSpc>
            </a:pPr>
            <a:r>
              <a:rPr lang="it-IT" altLang="it-IT" sz="12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Il prof. Caramiello, infatti, mentre la considera nel processo di riclassificazione “razionale”, la esclude nel processo di riclassificazione “corrente”. 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B2217759-D6DB-4805-B063-1EF525025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13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6AB24A82-A23D-45F0-9225-93522EE51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Dismissione a breve di un cespite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6" grpId="0"/>
      <p:bldP spid="21" grpId="0" animBg="1"/>
      <p:bldP spid="22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CasellaDiTesto 13">
            <a:extLst>
              <a:ext uri="{FF2B5EF4-FFF2-40B4-BE49-F238E27FC236}">
                <a16:creationId xmlns:a16="http://schemas.microsoft.com/office/drawing/2014/main" id="{ED0CDD30-50F4-41E3-BEC5-B4988476AD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812800"/>
            <a:ext cx="86439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Supponiamo che i risconti attivi indicati a SP per 170 si riferiscano a valori comuni a più di due esercizi (p.es., al maxi-canone pagati all’atto della stipulazione di un contratto di leasing) per 150.</a:t>
            </a:r>
          </a:p>
        </p:txBody>
      </p:sp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3FDC68D3-214A-4095-A46D-60C70FC322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370243"/>
              </p:ext>
            </p:extLst>
          </p:nvPr>
        </p:nvGraphicFramePr>
        <p:xfrm>
          <a:off x="233363" y="1863725"/>
          <a:ext cx="8643937" cy="1114425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468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88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475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SP civilistico (dati in 000)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D) RATEI E RISCONTI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UcParenR"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anchor="b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 Risconti attivi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170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CasellaDiTesto 15">
            <a:extLst>
              <a:ext uri="{FF2B5EF4-FFF2-40B4-BE49-F238E27FC236}">
                <a16:creationId xmlns:a16="http://schemas.microsoft.com/office/drawing/2014/main" id="{79D1A79E-AFE4-4DB0-A4EE-C616543FA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38" y="3038475"/>
            <a:ext cx="84724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Nel riclassificato dovremo operare come indicato qui di seguito:</a:t>
            </a:r>
          </a:p>
        </p:txBody>
      </p:sp>
      <p:graphicFrame>
        <p:nvGraphicFramePr>
          <p:cNvPr id="12" name="Tabella 11">
            <a:extLst>
              <a:ext uri="{FF2B5EF4-FFF2-40B4-BE49-F238E27FC236}">
                <a16:creationId xmlns:a16="http://schemas.microsoft.com/office/drawing/2014/main" id="{4068F001-7ACF-4A00-9705-29CD446AAC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771753"/>
              </p:ext>
            </p:extLst>
          </p:nvPr>
        </p:nvGraphicFramePr>
        <p:xfrm>
          <a:off x="246063" y="3443288"/>
          <a:ext cx="8567737" cy="2890839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3392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8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119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SP riclassificato (dati in 000)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ctr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119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IMPIEGHI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FONTI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1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A) ATTIVO FISSO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1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1) IMMOBILIZZAZIONI IMMAT.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8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Risconti attivi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150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1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B) ATTIVO CIRCOLANTE</a:t>
                      </a: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342900" marR="0" lvl="0" indent="-34290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1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1) DISPONIBILITA’ ECONOMICHE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anchor="b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430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Risconti attivi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…</a:t>
                      </a:r>
                    </a:p>
                    <a:p>
                      <a:pPr marL="0" marR="0" lvl="0" indent="0" algn="r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20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80" marB="45680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Freccia circolare a sinistra 12">
            <a:extLst>
              <a:ext uri="{FF2B5EF4-FFF2-40B4-BE49-F238E27FC236}">
                <a16:creationId xmlns:a16="http://schemas.microsoft.com/office/drawing/2014/main" id="{4878F6B6-CE60-4408-96F4-129448FFB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3600" y="2603500"/>
            <a:ext cx="1422400" cy="2619375"/>
          </a:xfrm>
          <a:prstGeom prst="curvedLeftArrow">
            <a:avLst>
              <a:gd name="adj1" fmla="val 10376"/>
              <a:gd name="adj2" fmla="val 50002"/>
              <a:gd name="adj3" fmla="val 15509"/>
            </a:avLst>
          </a:prstGeom>
          <a:solidFill>
            <a:schemeClr val="accent1"/>
          </a:soli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>
              <a:latin typeface="+mn-lt"/>
              <a:ea typeface="+mn-ea"/>
            </a:endParaRPr>
          </a:p>
        </p:txBody>
      </p:sp>
      <p:sp>
        <p:nvSpPr>
          <p:cNvPr id="14" name="Freccia circolare a sinistra 13">
            <a:extLst>
              <a:ext uri="{FF2B5EF4-FFF2-40B4-BE49-F238E27FC236}">
                <a16:creationId xmlns:a16="http://schemas.microsoft.com/office/drawing/2014/main" id="{985864FD-F264-4642-ABA3-2CD7F56E0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3600" y="2746375"/>
            <a:ext cx="1422400" cy="3467100"/>
          </a:xfrm>
          <a:prstGeom prst="curvedLeftArrow">
            <a:avLst>
              <a:gd name="adj1" fmla="val 10393"/>
              <a:gd name="adj2" fmla="val 50003"/>
              <a:gd name="adj3" fmla="val 15509"/>
            </a:avLst>
          </a:prstGeom>
          <a:solidFill>
            <a:schemeClr val="accent1"/>
          </a:soli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>
              <a:latin typeface="+mn-lt"/>
              <a:ea typeface="+mn-ea"/>
            </a:endParaRP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50831CC2-D098-4CC6-AFF4-5F0F576D7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14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E9B24981-FBA7-4C4F-9C48-2359E3557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ea typeface="ＭＳ Ｐゴシック" charset="-128"/>
                <a:cs typeface="Times New Roman" charset="0"/>
              </a:rPr>
              <a:t>Risconti attivi cd. pluriennali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CasellaDiTesto 13">
            <a:extLst>
              <a:ext uri="{FF2B5EF4-FFF2-40B4-BE49-F238E27FC236}">
                <a16:creationId xmlns:a16="http://schemas.microsoft.com/office/drawing/2014/main" id="{64E031C9-BBF2-4CC6-A3C2-E34AF9350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56" y="1515300"/>
            <a:ext cx="84724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Per quale ragione non è possibile inserire valori nelle passività correnti?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6E328853-4D20-4BD4-A9BA-94B639180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692150"/>
            <a:ext cx="8472487" cy="584775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just">
              <a:defRPr/>
            </a:pPr>
            <a:r>
              <a:rPr lang="it-IT" sz="1600" b="1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charset="-128"/>
                <a:cs typeface="Times New Roman" charset="0"/>
              </a:rPr>
              <a:t>Se la società presenta nel passivo dello SP il Fondo imposte differite, l’analista del bilancio deve inserire la posta nelle passività consolidate (oltre 12 mesi). 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8E0DDD9B-0336-476E-A36C-5484E7DEA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15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69B537D3-608F-4C8E-96F3-F9E68AED0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Imposte differite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B8042C8D-53F5-4C60-9422-E0EF796412DC}"/>
              </a:ext>
            </a:extLst>
          </p:cNvPr>
          <p:cNvSpPr/>
          <p:nvPr/>
        </p:nvSpPr>
        <p:spPr>
          <a:xfrm>
            <a:off x="241855" y="2249641"/>
            <a:ext cx="8444945" cy="410439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La risposta richiede la conoscenza della normativa fiscale in funzione della quale è stato disposto l’accantonamento e del meccanismo di pagamento delle imposte.</a:t>
            </a:r>
          </a:p>
          <a:p>
            <a:pPr algn="just"/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Uno dei casi più ricorrenti riguarda le plusvalenze derivanti da alienazione di beni strumentali, che sono indicate a conto economico nell’esercizio in cui vengono realizzate.</a:t>
            </a:r>
          </a:p>
          <a:p>
            <a:pPr algn="just"/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Dal punto di vista fiscale, tali plusvalenze costituiscono:</a:t>
            </a:r>
          </a:p>
          <a:p>
            <a:pPr algn="just">
              <a:lnSpc>
                <a:spcPts val="2063"/>
              </a:lnSpc>
              <a:buFontTx/>
              <a:buAutoNum type="alphaLcParenR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un ricavo imponibile per il 20%, nell’esercizio in cui si consegue la plusvalenza;</a:t>
            </a:r>
          </a:p>
          <a:p>
            <a:pPr algn="just">
              <a:lnSpc>
                <a:spcPts val="2063"/>
              </a:lnSpc>
              <a:buFontTx/>
              <a:buAutoNum type="alphaLcParenR"/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un ricavo imponibile per l’80%, nei quattro esercizi successivi a quello del realizzo, per quote costanti.</a:t>
            </a:r>
          </a:p>
          <a:p>
            <a:pPr algn="just">
              <a:lnSpc>
                <a:spcPts val="2063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Sul piano civilistico, e quindi sul piano anche della competenza economica - indipendentemente dalla loro tassazione, che avverrà in parte (4/5) nei quattro esercizi successivi a quello del realizzo - bisognerà imputare in ogni caso nell’esercizio di realizzo della plusvalenza, le imposte che verranno pagate negli esercizi successivi a questo; imposte che, proprio perché pagate in esercizi successivi a quello di realizzo vengono denominate imposte differite.</a:t>
            </a:r>
          </a:p>
          <a:p>
            <a:pPr algn="just">
              <a:lnSpc>
                <a:spcPts val="2063"/>
              </a:lnSpc>
            </a:pPr>
            <a:r>
              <a:rPr lang="it-IT" altLang="it-IT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Le imposte differite vengono accolte nella voce 20.b) del conto economico civilistico, mentre il Fondo imposte differite è rilevato nella voce B2.b) del passivo dello Stato patrimoniale civilistico.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CasellaDiTesto 13">
            <a:extLst>
              <a:ext uri="{FF2B5EF4-FFF2-40B4-BE49-F238E27FC236}">
                <a16:creationId xmlns:a16="http://schemas.microsoft.com/office/drawing/2014/main" id="{A3BEF1AA-D08C-43E7-B84F-ABF57AB98E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3" y="812800"/>
            <a:ext cx="87868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Supponiamo che nell’esercizio X0 la società abbia venduto impianti, realizzando una plusvalenza pari a € 300 e che, nel medesimo periodo, ottenga un risultato economico al lordo di imposte pari ad € 3.000.</a:t>
            </a:r>
          </a:p>
          <a:p>
            <a:pPr algn="just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Le imposte dirette di </a:t>
            </a:r>
            <a:r>
              <a:rPr lang="it-IT" altLang="it-IT" sz="1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competenza economica </a:t>
            </a:r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d’esercizio sono così calcolabili:</a:t>
            </a:r>
          </a:p>
        </p:txBody>
      </p:sp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id="{11C93949-566C-4A7C-A57D-2611D7BE4E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478457"/>
              </p:ext>
            </p:extLst>
          </p:nvPr>
        </p:nvGraphicFramePr>
        <p:xfrm>
          <a:off x="287338" y="1954582"/>
          <a:ext cx="8572500" cy="808038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7408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93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 Utile al lordo delle imposte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205" marB="45205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3.000,00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205" marB="45205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3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 Imposte dirette (nella misura del 24%)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205" marB="45205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sng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720,00</a:t>
                      </a:r>
                      <a:endParaRPr kumimoji="0" lang="it-IT" sz="14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205" marB="45205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3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 Reddito netto 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205" marB="45205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2.280,00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205" marB="45205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447" name="CasellaDiTesto 13">
            <a:extLst>
              <a:ext uri="{FF2B5EF4-FFF2-40B4-BE49-F238E27FC236}">
                <a16:creationId xmlns:a16="http://schemas.microsoft.com/office/drawing/2014/main" id="{63EAD9BB-B991-462C-8A76-1AB843466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2884793"/>
            <a:ext cx="8472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La normativa fiscale consente di ridurre il reddito imponibile, rinviando la tassazione dei 4/5 della plusvalenza agli esercizi futuri. </a:t>
            </a:r>
          </a:p>
        </p:txBody>
      </p:sp>
      <p:graphicFrame>
        <p:nvGraphicFramePr>
          <p:cNvPr id="13" name="Tabella 12">
            <a:extLst>
              <a:ext uri="{FF2B5EF4-FFF2-40B4-BE49-F238E27FC236}">
                <a16:creationId xmlns:a16="http://schemas.microsoft.com/office/drawing/2014/main" id="{0EAB701B-C042-4A92-9DF6-D39101D0DA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985718"/>
              </p:ext>
            </p:extLst>
          </p:nvPr>
        </p:nvGraphicFramePr>
        <p:xfrm>
          <a:off x="285750" y="3751026"/>
          <a:ext cx="8572500" cy="112755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7408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1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Reddito di bilancio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3.000,00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 Variazione in diminuzione (4/5 di 300)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240,00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= Reddito imponibile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2.760,00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 Imposte correnti (24% di 2.760)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694" marB="4569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5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  <a:cs typeface="Times New Roman" charset="0"/>
                        </a:rPr>
                        <a:t>662,40</a:t>
                      </a:r>
                    </a:p>
                  </a:txBody>
                  <a:tcPr marT="45694" marB="45694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61" name="Rettangolo 14">
            <a:extLst>
              <a:ext uri="{FF2B5EF4-FFF2-40B4-BE49-F238E27FC236}">
                <a16:creationId xmlns:a16="http://schemas.microsoft.com/office/drawing/2014/main" id="{0D476A5A-1171-44D6-8610-5E39B6172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563" y="5062954"/>
            <a:ext cx="32867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88900" indent="206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Calcolo delle imposte differite</a:t>
            </a:r>
          </a:p>
        </p:txBody>
      </p:sp>
      <p:graphicFrame>
        <p:nvGraphicFramePr>
          <p:cNvPr id="16" name="Tabella 15">
            <a:extLst>
              <a:ext uri="{FF2B5EF4-FFF2-40B4-BE49-F238E27FC236}">
                <a16:creationId xmlns:a16="http://schemas.microsoft.com/office/drawing/2014/main" id="{A6EC074A-30E3-40FD-A84A-90A6690F61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933518"/>
              </p:ext>
            </p:extLst>
          </p:nvPr>
        </p:nvGraphicFramePr>
        <p:xfrm>
          <a:off x="287338" y="5613728"/>
          <a:ext cx="8572500" cy="82391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7408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6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Imposte di competenza economica  (24% di 3.000)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720,00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 Imposte correnti (24% di 2.760)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662,40</a:t>
                      </a:r>
                      <a:endParaRPr kumimoji="0" lang="it-IT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= Imposte differite </a:t>
                      </a: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4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57,60</a:t>
                      </a:r>
                      <a:endParaRPr kumimoji="0" lang="it-IT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B0B60926-BCFC-462D-BA79-33BFED670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16</a:t>
            </a:fld>
            <a:endParaRPr lang="it-IT" altLang="it-IT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CC164A0-D9BC-4880-87A2-3E604FCC2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Segue…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FC9AEB72-2134-4DD5-B384-446D75B2C7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300296"/>
              </p:ext>
            </p:extLst>
          </p:nvPr>
        </p:nvGraphicFramePr>
        <p:xfrm>
          <a:off x="1000125" y="642938"/>
          <a:ext cx="6357938" cy="5364166"/>
        </p:xfrm>
        <a:graphic>
          <a:graphicData uri="http://schemas.openxmlformats.org/drawingml/2006/table">
            <a:tbl>
              <a:tblPr/>
              <a:tblGrid>
                <a:gridCol w="520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21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Stato Patrimoniale al 31/12/20X0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0070C0"/>
                        </a:gs>
                        <a:gs pos="24000">
                          <a:schemeClr val="accent5">
                            <a:lumMod val="40000"/>
                            <a:lumOff val="60000"/>
                          </a:schemeClr>
                        </a:gs>
                        <a:gs pos="99000">
                          <a:schemeClr val="bg1">
                            <a:lumMod val="95000"/>
                          </a:schemeClr>
                        </a:gs>
                      </a:gsLst>
                      <a:path path="circle">
                        <a:fillToRect l="100000" b="100000"/>
                      </a:path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0070C0"/>
                        </a:gs>
                        <a:gs pos="24000">
                          <a:schemeClr val="accent5">
                            <a:lumMod val="40000"/>
                            <a:lumOff val="60000"/>
                          </a:schemeClr>
                        </a:gs>
                        <a:gs pos="99000">
                          <a:schemeClr val="bg1">
                            <a:lumMod val="95000"/>
                          </a:schemeClr>
                        </a:gs>
                      </a:gsLst>
                      <a:path path="circle">
                        <a:fillToRect l="100000" b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PASSIVO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B) Fondi per rischi e oneri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4587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58788" algn="l"/>
                        </a:tabLst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2) Per imposte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9779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b) Per imposte differite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57,60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D) Debiti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4413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12) Debiti tributari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662,40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21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Conto Economico al 31/12/20X0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4"/>
                        </a:gs>
                        <a:gs pos="24000">
                          <a:schemeClr val="accent4">
                            <a:lumMod val="20000"/>
                            <a:lumOff val="80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path path="circle">
                        <a:fillToRect l="100000" b="100000"/>
                      </a:path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4"/>
                        </a:gs>
                        <a:gs pos="24000">
                          <a:schemeClr val="accent4">
                            <a:lumMod val="20000"/>
                            <a:lumOff val="80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path path="circle">
                        <a:fillToRect l="100000" b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09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20) Imposte sul reddito d’esercizio, correnti,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   differite, anticipate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00998">
                <a:tc>
                  <a:txBody>
                    <a:bodyPr/>
                    <a:lstStyle/>
                    <a:p>
                      <a:pPr marL="458788" marR="0" lvl="0" indent="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arenR"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Imposte correnti</a:t>
                      </a:r>
                    </a:p>
                    <a:p>
                      <a:pPr marL="458788" marR="0" lvl="0" indent="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arenR"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Imposte differite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662,40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57,60 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Totale: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720,00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pSp>
        <p:nvGrpSpPr>
          <p:cNvPr id="19502" name="Gruppo 12">
            <a:extLst>
              <a:ext uri="{FF2B5EF4-FFF2-40B4-BE49-F238E27FC236}">
                <a16:creationId xmlns:a16="http://schemas.microsoft.com/office/drawing/2014/main" id="{92E0F3A8-6D9B-4DBB-9522-BD3ACDB2AD23}"/>
              </a:ext>
            </a:extLst>
          </p:cNvPr>
          <p:cNvGrpSpPr>
            <a:grpSpLocks/>
          </p:cNvGrpSpPr>
          <p:nvPr/>
        </p:nvGrpSpPr>
        <p:grpSpPr bwMode="auto">
          <a:xfrm>
            <a:off x="7500938" y="2357438"/>
            <a:ext cx="1357312" cy="3071812"/>
            <a:chOff x="7500958" y="2643182"/>
            <a:chExt cx="1357322" cy="2857520"/>
          </a:xfrm>
        </p:grpSpPr>
        <p:cxnSp>
          <p:nvCxnSpPr>
            <p:cNvPr id="9" name="Connettore 1 8">
              <a:extLst>
                <a:ext uri="{FF2B5EF4-FFF2-40B4-BE49-F238E27FC236}">
                  <a16:creationId xmlns:a16="http://schemas.microsoft.com/office/drawing/2014/main" id="{0F267076-5C75-4970-9ED7-D9D20EE63B5E}"/>
                </a:ext>
              </a:extLst>
            </p:cNvPr>
            <p:cNvCxnSpPr/>
            <p:nvPr/>
          </p:nvCxnSpPr>
          <p:spPr>
            <a:xfrm rot="5400000">
              <a:off x="7429520" y="4071942"/>
              <a:ext cx="2857520" cy="0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2 10">
              <a:extLst>
                <a:ext uri="{FF2B5EF4-FFF2-40B4-BE49-F238E27FC236}">
                  <a16:creationId xmlns:a16="http://schemas.microsoft.com/office/drawing/2014/main" id="{D9B9DD22-CD56-440B-A753-D774F1B03004}"/>
                </a:ext>
              </a:extLst>
            </p:cNvPr>
            <p:cNvCxnSpPr/>
            <p:nvPr/>
          </p:nvCxnSpPr>
          <p:spPr>
            <a:xfrm rot="10800000">
              <a:off x="7500958" y="2643182"/>
              <a:ext cx="1357322" cy="1476"/>
            </a:xfrm>
            <a:prstGeom prst="straightConnector1">
              <a:avLst/>
            </a:prstGeom>
            <a:ln w="38100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2 11">
              <a:extLst>
                <a:ext uri="{FF2B5EF4-FFF2-40B4-BE49-F238E27FC236}">
                  <a16:creationId xmlns:a16="http://schemas.microsoft.com/office/drawing/2014/main" id="{7067DEC2-55FE-4729-91DA-512FAE2E708A}"/>
                </a:ext>
              </a:extLst>
            </p:cNvPr>
            <p:cNvCxnSpPr/>
            <p:nvPr/>
          </p:nvCxnSpPr>
          <p:spPr>
            <a:xfrm rot="10800000">
              <a:off x="7500958" y="5499226"/>
              <a:ext cx="1357322" cy="1476"/>
            </a:xfrm>
            <a:prstGeom prst="straightConnector1">
              <a:avLst/>
            </a:prstGeom>
            <a:ln w="38100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03" name="Gruppo 13">
            <a:extLst>
              <a:ext uri="{FF2B5EF4-FFF2-40B4-BE49-F238E27FC236}">
                <a16:creationId xmlns:a16="http://schemas.microsoft.com/office/drawing/2014/main" id="{1FCC9B73-5F10-4656-A5C5-21C2D6F4E38D}"/>
              </a:ext>
            </a:extLst>
          </p:cNvPr>
          <p:cNvGrpSpPr>
            <a:grpSpLocks/>
          </p:cNvGrpSpPr>
          <p:nvPr/>
        </p:nvGrpSpPr>
        <p:grpSpPr bwMode="auto">
          <a:xfrm>
            <a:off x="7358063" y="3214688"/>
            <a:ext cx="1357312" cy="1928812"/>
            <a:chOff x="7500958" y="2643182"/>
            <a:chExt cx="1357322" cy="2857520"/>
          </a:xfrm>
        </p:grpSpPr>
        <p:cxnSp>
          <p:nvCxnSpPr>
            <p:cNvPr id="15" name="Connettore 1 14">
              <a:extLst>
                <a:ext uri="{FF2B5EF4-FFF2-40B4-BE49-F238E27FC236}">
                  <a16:creationId xmlns:a16="http://schemas.microsoft.com/office/drawing/2014/main" id="{39F617F1-DB64-48C4-9DF6-B684590C64B9}"/>
                </a:ext>
              </a:extLst>
            </p:cNvPr>
            <p:cNvCxnSpPr/>
            <p:nvPr/>
          </p:nvCxnSpPr>
          <p:spPr>
            <a:xfrm rot="5400000">
              <a:off x="7429520" y="4071942"/>
              <a:ext cx="285752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2 15">
              <a:extLst>
                <a:ext uri="{FF2B5EF4-FFF2-40B4-BE49-F238E27FC236}">
                  <a16:creationId xmlns:a16="http://schemas.microsoft.com/office/drawing/2014/main" id="{4C4D1E6A-623A-4601-954E-FDD186FBCCA7}"/>
                </a:ext>
              </a:extLst>
            </p:cNvPr>
            <p:cNvCxnSpPr/>
            <p:nvPr/>
          </p:nvCxnSpPr>
          <p:spPr>
            <a:xfrm rot="10800000">
              <a:off x="7500958" y="2643182"/>
              <a:ext cx="1357322" cy="235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2 16">
              <a:extLst>
                <a:ext uri="{FF2B5EF4-FFF2-40B4-BE49-F238E27FC236}">
                  <a16:creationId xmlns:a16="http://schemas.microsoft.com/office/drawing/2014/main" id="{24DDE9FF-E03A-4ABA-A1DB-F32F772D0E91}"/>
                </a:ext>
              </a:extLst>
            </p:cNvPr>
            <p:cNvCxnSpPr/>
            <p:nvPr/>
          </p:nvCxnSpPr>
          <p:spPr>
            <a:xfrm rot="10800000">
              <a:off x="7500958" y="5498351"/>
              <a:ext cx="1357322" cy="235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7AD9A46F-33D6-4B1E-9477-BD09A916D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17</a:t>
            </a:fld>
            <a:endParaRPr lang="it-IT" altLang="it-IT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27CBD82F-7332-42FC-BCE7-8FC5E7BA5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Impostazioni di bilancio al 31/12/20X0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sellaDiTesto 5">
            <a:extLst>
              <a:ext uri="{FF2B5EF4-FFF2-40B4-BE49-F238E27FC236}">
                <a16:creationId xmlns:a16="http://schemas.microsoft.com/office/drawing/2014/main" id="{652F34F1-E998-401F-9991-0D0DF1604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1" y="785813"/>
            <a:ext cx="864393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Supposto un reddito al lordo di imposte di € 3.000, le imposte di competenza economica sono sempre pari – supposta una tassazione del 24% - ad € 720.</a:t>
            </a:r>
          </a:p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Tale importo va sempre suddiviso nel Conto Economico tra imposte correnti ed imposte differite.</a:t>
            </a:r>
          </a:p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Per il calcolo delle imposte correnti, si procede sempre extra-contabilmente al calcolo del reddito imponibile su cui rapportare le imposte correnti, nel modo consueto, ossia:</a:t>
            </a:r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D3CBB5C8-2B61-43CE-91CE-8CBC03C4D9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805928"/>
              </p:ext>
            </p:extLst>
          </p:nvPr>
        </p:nvGraphicFramePr>
        <p:xfrm>
          <a:off x="285751" y="2665989"/>
          <a:ext cx="8572500" cy="1490662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7408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Reddito di bilancio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3.000,00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+ variazione in aumento (1/4 di € 240, plusvalenza non imponibile nel 1° per.)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60,00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= Reddito imponibile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3.060,00</a:t>
                      </a: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Imposte correnti (24% di 3.060)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734,40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9" marB="45739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4" name="Tabella 13">
            <a:extLst>
              <a:ext uri="{FF2B5EF4-FFF2-40B4-BE49-F238E27FC236}">
                <a16:creationId xmlns:a16="http://schemas.microsoft.com/office/drawing/2014/main" id="{8C3EC9FB-082B-4848-A310-63D76481F8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861863"/>
              </p:ext>
            </p:extLst>
          </p:nvPr>
        </p:nvGraphicFramePr>
        <p:xfrm>
          <a:off x="285750" y="4889500"/>
          <a:ext cx="8572500" cy="92233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7408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  Imposte di competenza economica  (24% di 3.000)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6" marB="45736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720,00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6" marB="45736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- Imposte correnti (24% di 3.060)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6" marB="45736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734,40</a:t>
                      </a: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6" marB="45736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= Imposte differite </a:t>
                      </a: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6" marB="45736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663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Century Gothic" panose="020B0502020202020204" pitchFamily="34" charset="0"/>
                        </a:rPr>
                        <a:t>(14,40)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  <a:cs typeface="Times New Roman" charset="0"/>
                      </a:endParaRPr>
                    </a:p>
                  </a:txBody>
                  <a:tcPr marT="45736" marB="45736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508" name="CasellaDiTesto 14">
            <a:extLst>
              <a:ext uri="{FF2B5EF4-FFF2-40B4-BE49-F238E27FC236}">
                <a16:creationId xmlns:a16="http://schemas.microsoft.com/office/drawing/2014/main" id="{5400AB05-91EE-46AB-A15F-4271E9367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4435475"/>
            <a:ext cx="8715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Calcolo delle imposte differite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97A3466B-3F47-467B-ACD4-71732C5C7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73759-9808-48F7-8A90-F2488452D196}" type="slidenum">
              <a:rPr lang="it-IT" altLang="it-IT" smtClean="0"/>
              <a:pPr/>
              <a:t>18</a:t>
            </a:fld>
            <a:endParaRPr lang="it-IT" altLang="it-IT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AC8BC428-EFB2-497C-A130-7E1860CFA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Periodi d’imposta dal 2° al 5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A46EE029-76F7-4280-9F71-525FA522B6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226468"/>
              </p:ext>
            </p:extLst>
          </p:nvPr>
        </p:nvGraphicFramePr>
        <p:xfrm>
          <a:off x="1000125" y="642938"/>
          <a:ext cx="6357938" cy="5364166"/>
        </p:xfrm>
        <a:graphic>
          <a:graphicData uri="http://schemas.openxmlformats.org/drawingml/2006/table">
            <a:tbl>
              <a:tblPr/>
              <a:tblGrid>
                <a:gridCol w="5143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21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Stato Patrimoniale al 31/12/20X1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5">
                            <a:lumMod val="60000"/>
                            <a:lumOff val="40000"/>
                          </a:schemeClr>
                        </a:gs>
                        <a:gs pos="24000">
                          <a:schemeClr val="accent5">
                            <a:lumMod val="20000"/>
                            <a:lumOff val="80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path path="circle">
                        <a:fillToRect l="100000" b="100000"/>
                      </a:path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5">
                            <a:lumMod val="60000"/>
                            <a:lumOff val="40000"/>
                          </a:schemeClr>
                        </a:gs>
                        <a:gs pos="24000">
                          <a:schemeClr val="accent5">
                            <a:lumMod val="20000"/>
                            <a:lumOff val="80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path path="circle">
                        <a:fillToRect l="100000" b="10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PASSIVO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B) Fondi per rischi e oneri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4587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58788" algn="l"/>
                        </a:tabLst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2) Per imposte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9779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b) Per imposte differite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43,20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D) Debiti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4413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12) Debiti tributari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734,40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21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Conto Economico al 31/12/20X1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4"/>
                        </a:gs>
                        <a:gs pos="35000">
                          <a:schemeClr val="accent4">
                            <a:tint val="44500"/>
                            <a:satMod val="160000"/>
                          </a:schemeClr>
                        </a:gs>
                        <a:gs pos="100000">
                          <a:schemeClr val="accent4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4"/>
                        </a:gs>
                        <a:gs pos="35000">
                          <a:schemeClr val="accent4">
                            <a:tint val="44500"/>
                            <a:satMod val="160000"/>
                          </a:schemeClr>
                        </a:gs>
                        <a:gs pos="100000">
                          <a:schemeClr val="accent4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09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20) Imposte sul reddito d’esercizio, correnti,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   differite, anticipate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ＭＳ Ｐゴシック" charset="-128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00998">
                <a:tc>
                  <a:txBody>
                    <a:bodyPr/>
                    <a:lstStyle/>
                    <a:p>
                      <a:pPr marL="458788" marR="0" lvl="0" indent="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arenR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Imposte correnti*</a:t>
                      </a:r>
                    </a:p>
                    <a:p>
                      <a:pPr marL="458788" marR="0" lvl="0" indent="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arenR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Imposte differite*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734,40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    - 14,40 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217">
                <a:tc>
                  <a:txBody>
                    <a:bodyPr/>
                    <a:lstStyle/>
                    <a:p>
                      <a:pPr marL="0" marR="0" lvl="0" indent="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Totale: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ＭＳ Ｐゴシック" charset="-128"/>
                        </a:rPr>
                        <a:t>720,00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pSp>
        <p:nvGrpSpPr>
          <p:cNvPr id="21550" name="Gruppo 12">
            <a:extLst>
              <a:ext uri="{FF2B5EF4-FFF2-40B4-BE49-F238E27FC236}">
                <a16:creationId xmlns:a16="http://schemas.microsoft.com/office/drawing/2014/main" id="{BE39F5AD-7DE3-4859-B42E-38AB9944BF8A}"/>
              </a:ext>
            </a:extLst>
          </p:cNvPr>
          <p:cNvGrpSpPr>
            <a:grpSpLocks/>
          </p:cNvGrpSpPr>
          <p:nvPr/>
        </p:nvGrpSpPr>
        <p:grpSpPr bwMode="auto">
          <a:xfrm>
            <a:off x="7500938" y="2357438"/>
            <a:ext cx="1357312" cy="3071812"/>
            <a:chOff x="7500958" y="2643182"/>
            <a:chExt cx="1357322" cy="2857520"/>
          </a:xfrm>
        </p:grpSpPr>
        <p:cxnSp>
          <p:nvCxnSpPr>
            <p:cNvPr id="9" name="Connettore 1 8">
              <a:extLst>
                <a:ext uri="{FF2B5EF4-FFF2-40B4-BE49-F238E27FC236}">
                  <a16:creationId xmlns:a16="http://schemas.microsoft.com/office/drawing/2014/main" id="{80128927-9FCF-4EC8-8159-6E4AC8CA80EC}"/>
                </a:ext>
              </a:extLst>
            </p:cNvPr>
            <p:cNvCxnSpPr/>
            <p:nvPr/>
          </p:nvCxnSpPr>
          <p:spPr>
            <a:xfrm rot="5400000">
              <a:off x="7429520" y="4071942"/>
              <a:ext cx="2857520" cy="0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2 10">
              <a:extLst>
                <a:ext uri="{FF2B5EF4-FFF2-40B4-BE49-F238E27FC236}">
                  <a16:creationId xmlns:a16="http://schemas.microsoft.com/office/drawing/2014/main" id="{6858D2F9-F703-4625-980A-6E1D5F2C2E4A}"/>
                </a:ext>
              </a:extLst>
            </p:cNvPr>
            <p:cNvCxnSpPr/>
            <p:nvPr/>
          </p:nvCxnSpPr>
          <p:spPr>
            <a:xfrm rot="10800000">
              <a:off x="7500958" y="2643182"/>
              <a:ext cx="1357322" cy="1476"/>
            </a:xfrm>
            <a:prstGeom prst="straightConnector1">
              <a:avLst/>
            </a:prstGeom>
            <a:ln w="38100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2 11">
              <a:extLst>
                <a:ext uri="{FF2B5EF4-FFF2-40B4-BE49-F238E27FC236}">
                  <a16:creationId xmlns:a16="http://schemas.microsoft.com/office/drawing/2014/main" id="{D434303A-5AB4-4D81-A1D7-E5515558AB82}"/>
                </a:ext>
              </a:extLst>
            </p:cNvPr>
            <p:cNvCxnSpPr/>
            <p:nvPr/>
          </p:nvCxnSpPr>
          <p:spPr>
            <a:xfrm rot="10800000">
              <a:off x="7500958" y="5499226"/>
              <a:ext cx="1357322" cy="1476"/>
            </a:xfrm>
            <a:prstGeom prst="straightConnector1">
              <a:avLst/>
            </a:prstGeom>
            <a:ln w="38100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51" name="Gruppo 13">
            <a:extLst>
              <a:ext uri="{FF2B5EF4-FFF2-40B4-BE49-F238E27FC236}">
                <a16:creationId xmlns:a16="http://schemas.microsoft.com/office/drawing/2014/main" id="{AAB22874-B561-4FF1-85BF-9C52D5210285}"/>
              </a:ext>
            </a:extLst>
          </p:cNvPr>
          <p:cNvGrpSpPr>
            <a:grpSpLocks/>
          </p:cNvGrpSpPr>
          <p:nvPr/>
        </p:nvGrpSpPr>
        <p:grpSpPr bwMode="auto">
          <a:xfrm>
            <a:off x="7358063" y="3214688"/>
            <a:ext cx="1357312" cy="1928812"/>
            <a:chOff x="7500958" y="2643182"/>
            <a:chExt cx="1357322" cy="2857520"/>
          </a:xfrm>
        </p:grpSpPr>
        <p:cxnSp>
          <p:nvCxnSpPr>
            <p:cNvPr id="15" name="Connettore 1 14">
              <a:extLst>
                <a:ext uri="{FF2B5EF4-FFF2-40B4-BE49-F238E27FC236}">
                  <a16:creationId xmlns:a16="http://schemas.microsoft.com/office/drawing/2014/main" id="{80DBDBAA-1F0C-4811-B850-11BBA1D512C2}"/>
                </a:ext>
              </a:extLst>
            </p:cNvPr>
            <p:cNvCxnSpPr/>
            <p:nvPr/>
          </p:nvCxnSpPr>
          <p:spPr>
            <a:xfrm rot="5400000">
              <a:off x="7429520" y="4071942"/>
              <a:ext cx="285752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2 15">
              <a:extLst>
                <a:ext uri="{FF2B5EF4-FFF2-40B4-BE49-F238E27FC236}">
                  <a16:creationId xmlns:a16="http://schemas.microsoft.com/office/drawing/2014/main" id="{EB4D6F13-CFCC-4CA1-99FA-A8855929A0DC}"/>
                </a:ext>
              </a:extLst>
            </p:cNvPr>
            <p:cNvCxnSpPr/>
            <p:nvPr/>
          </p:nvCxnSpPr>
          <p:spPr>
            <a:xfrm rot="10800000">
              <a:off x="7500958" y="2643182"/>
              <a:ext cx="1357322" cy="235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2 16">
              <a:extLst>
                <a:ext uri="{FF2B5EF4-FFF2-40B4-BE49-F238E27FC236}">
                  <a16:creationId xmlns:a16="http://schemas.microsoft.com/office/drawing/2014/main" id="{E510D141-0E1D-47A9-B0A5-335AB8070C11}"/>
                </a:ext>
              </a:extLst>
            </p:cNvPr>
            <p:cNvCxnSpPr/>
            <p:nvPr/>
          </p:nvCxnSpPr>
          <p:spPr>
            <a:xfrm rot="10800000">
              <a:off x="7500958" y="5498351"/>
              <a:ext cx="1357322" cy="235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555" name="CasellaDiTesto 18">
            <a:extLst>
              <a:ext uri="{FF2B5EF4-FFF2-40B4-BE49-F238E27FC236}">
                <a16:creationId xmlns:a16="http://schemas.microsoft.com/office/drawing/2014/main" id="{0AB3EE40-D800-4DBE-A59A-6A9E2A79CA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8375" y="3016250"/>
            <a:ext cx="1857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720,00+14,40 =</a:t>
            </a:r>
          </a:p>
        </p:txBody>
      </p:sp>
      <p:sp>
        <p:nvSpPr>
          <p:cNvPr id="21556" name="CasellaDiTesto 19">
            <a:extLst>
              <a:ext uri="{FF2B5EF4-FFF2-40B4-BE49-F238E27FC236}">
                <a16:creationId xmlns:a16="http://schemas.microsoft.com/office/drawing/2014/main" id="{BEC4386F-5CA3-41A1-BAE4-934700863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214563"/>
            <a:ext cx="1857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1600" dirty="0">
                <a:latin typeface="Century Gothic" panose="020B0502020202020204" pitchFamily="34" charset="0"/>
                <a:cs typeface="Times New Roman" panose="02020603050405020304" pitchFamily="18" charset="0"/>
              </a:rPr>
              <a:t>57,60-14,40 =</a:t>
            </a:r>
          </a:p>
        </p:txBody>
      </p:sp>
      <p:sp>
        <p:nvSpPr>
          <p:cNvPr id="21" name="Freccia giù 20">
            <a:extLst>
              <a:ext uri="{FF2B5EF4-FFF2-40B4-BE49-F238E27FC236}">
                <a16:creationId xmlns:a16="http://schemas.microsoft.com/office/drawing/2014/main" id="{3B77B7E5-A333-475B-9EAB-C6930C7C5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0250" y="2614613"/>
            <a:ext cx="174625" cy="417512"/>
          </a:xfrm>
          <a:prstGeom prst="downArrow">
            <a:avLst>
              <a:gd name="adj1" fmla="val 50000"/>
              <a:gd name="adj2" fmla="val 49999"/>
            </a:avLst>
          </a:prstGeom>
          <a:solidFill>
            <a:srgbClr val="C0504D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it-IT" sz="1600">
              <a:solidFill>
                <a:schemeClr val="l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01E526E6-ECB8-447A-9327-8C6F89DD6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19</a:t>
            </a:fld>
            <a:endParaRPr lang="it-IT" altLang="it-IT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E124B29F-FFD0-4498-A772-B4577C0BE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812"/>
            <a:ext cx="7886700" cy="494804"/>
          </a:xfrm>
        </p:spPr>
        <p:txBody>
          <a:bodyPr>
            <a:normAutofit/>
          </a:bodyPr>
          <a:lstStyle/>
          <a:p>
            <a:r>
              <a:rPr lang="it-IT" dirty="0">
                <a:ea typeface="ＭＳ Ｐゴシック" charset="-128"/>
                <a:cs typeface="Times New Roman" charset="0"/>
              </a:rPr>
              <a:t>Impostazioni di bilancio al 31/12/20X1</a:t>
            </a: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CasellaDiTesto 5">
            <a:extLst>
              <a:ext uri="{FF2B5EF4-FFF2-40B4-BE49-F238E27FC236}">
                <a16:creationId xmlns:a16="http://schemas.microsoft.com/office/drawing/2014/main" id="{36DCA781-3697-47B1-8B5A-F895CCD03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785813"/>
            <a:ext cx="8778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Torniamo alla domanda: per quale ragione il fondo imposte differite deve essere classificato nelle passività consolidate?</a:t>
            </a:r>
          </a:p>
        </p:txBody>
      </p:sp>
      <p:sp>
        <p:nvSpPr>
          <p:cNvPr id="22535" name="CasellaDiTesto 5">
            <a:extLst>
              <a:ext uri="{FF2B5EF4-FFF2-40B4-BE49-F238E27FC236}">
                <a16:creationId xmlns:a16="http://schemas.microsoft.com/office/drawing/2014/main" id="{4C37CD44-2B07-478C-AD50-A04DDBC3B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300" y="3004877"/>
            <a:ext cx="8027395" cy="3139321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it-IT" altLang="it-IT" dirty="0">
                <a:latin typeface="Century Gothic" panose="020B0502020202020204" pitchFamily="34" charset="0"/>
                <a:cs typeface="Times New Roman" panose="02020603050405020304" pitchFamily="18" charset="0"/>
              </a:rPr>
              <a:t>Notiamo che tale fondo ammonta a € 57,40 al 31/12/20X0 (primo anno), mentre nel secondo periodo scende a € 43,20 (31/12/20X1). </a:t>
            </a:r>
          </a:p>
          <a:p>
            <a:pPr algn="just" eaLnBrk="1" hangingPunct="1"/>
            <a:r>
              <a:rPr lang="it-IT" altLang="it-IT" dirty="0">
                <a:latin typeface="Century Gothic" panose="020B0502020202020204" pitchFamily="34" charset="0"/>
                <a:cs typeface="Times New Roman" panose="02020603050405020304" pitchFamily="18" charset="0"/>
              </a:rPr>
              <a:t>La differenza tra i due importi (- € 14,40) non è pagata all’amministrazione finanziaria entro l’esercizio (breve termine), elemento che qualificherebbe la posta tra quelle da inserire nelle Passività correnti, ma è semplicemente stornata dal fondo imposte differite alla voce “Debiti tributari”.</a:t>
            </a:r>
          </a:p>
          <a:p>
            <a:pPr algn="just" eaLnBrk="1" hangingPunct="1"/>
            <a:r>
              <a:rPr lang="it-IT" altLang="it-IT" dirty="0">
                <a:latin typeface="Century Gothic" panose="020B0502020202020204" pitchFamily="34" charset="0"/>
                <a:cs typeface="Times New Roman" panose="02020603050405020304" pitchFamily="18" charset="0"/>
              </a:rPr>
              <a:t>Tali importi saranno versati al “fisco” solamente nel giugno 20X2, ovvero in un tempo superiore ai 12 mesi rispetto alla data di riclassificazione del primo bilancio, 31/12/20x0 (da cui la riclassificazione tra le passività consolidate).</a:t>
            </a:r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5CDC6F97-F390-4EE7-8A8C-ABEE1780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20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CFE1EEC0-AE5A-4169-9A84-8670F776B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Conclusioni</a:t>
            </a:r>
          </a:p>
        </p:txBody>
      </p:sp>
      <p:sp>
        <p:nvSpPr>
          <p:cNvPr id="5" name="Freccia destra con strisce 4">
            <a:extLst>
              <a:ext uri="{FF2B5EF4-FFF2-40B4-BE49-F238E27FC236}">
                <a16:creationId xmlns:a16="http://schemas.microsoft.com/office/drawing/2014/main" id="{BF2DF0D6-3D5B-47F5-B916-5D8E4FD48295}"/>
              </a:ext>
            </a:extLst>
          </p:cNvPr>
          <p:cNvSpPr/>
          <p:nvPr/>
        </p:nvSpPr>
        <p:spPr>
          <a:xfrm rot="5400000">
            <a:off x="4087503" y="1569587"/>
            <a:ext cx="968991" cy="1125965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3629</Words>
  <Application>Microsoft Office PowerPoint</Application>
  <PresentationFormat>On-screen Show (4:3)</PresentationFormat>
  <Paragraphs>955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ＭＳ Ｐゴシック</vt:lpstr>
      <vt:lpstr>Arial</vt:lpstr>
      <vt:lpstr>Calibri</vt:lpstr>
      <vt:lpstr>Calibri Light</vt:lpstr>
      <vt:lpstr>Century Gothic</vt:lpstr>
      <vt:lpstr>Times New Roman</vt:lpstr>
      <vt:lpstr>Tema di Office</vt:lpstr>
      <vt:lpstr>Personalizza struttura</vt:lpstr>
      <vt:lpstr> Esempio di riclassificazione SP (criterio finanziario) (Tratto, con riadattamenti, da Caramiello-Di Lazzaro, Fiori, …, pag. 80 e ss)</vt:lpstr>
      <vt:lpstr>I valori di partenza (1)</vt:lpstr>
      <vt:lpstr>I valori di partenza (2)</vt:lpstr>
      <vt:lpstr>I valori di partenza (3)</vt:lpstr>
      <vt:lpstr>Note per la riclassificazione</vt:lpstr>
      <vt:lpstr>Attivo riclassificato (criterio finanziario)</vt:lpstr>
      <vt:lpstr>Attivo riclassificato (criterio finanziario)</vt:lpstr>
      <vt:lpstr>Passivo riclassificato (criterio finanziario)</vt:lpstr>
      <vt:lpstr>Alcune considerazioni</vt:lpstr>
      <vt:lpstr>Proseguiamo negli approfondimenti (inserendo dei cambiamenti nel nostro esempio…) </vt:lpstr>
      <vt:lpstr>1) Presenza della voce “Crediti verso soci per versamenti ancora dovuti”</vt:lpstr>
      <vt:lpstr>Presenza della voce “Anticipi da clienti”</vt:lpstr>
      <vt:lpstr>Dismissione a breve di un cespite </vt:lpstr>
      <vt:lpstr>Risconti attivi cd. pluriennali</vt:lpstr>
      <vt:lpstr>Imposte differite</vt:lpstr>
      <vt:lpstr>Segue…</vt:lpstr>
      <vt:lpstr>Impostazioni di bilancio al 31/12/20X0</vt:lpstr>
      <vt:lpstr>Periodi d’imposta dal 2° al 5</vt:lpstr>
      <vt:lpstr>Impostazioni di bilancio al 31/12/20X1</vt:lpstr>
      <vt:lpstr>Conclusioni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Esercitazione 1.1   Perdita e ripristino di valore</dc:title>
  <dc:creator>Vincenzo Sforza</dc:creator>
  <cp:lastModifiedBy>ECON06</cp:lastModifiedBy>
  <cp:revision>58</cp:revision>
  <cp:lastPrinted>2020-04-18T10:29:35Z</cp:lastPrinted>
  <dcterms:created xsi:type="dcterms:W3CDTF">2012-03-26T21:39:08Z</dcterms:created>
  <dcterms:modified xsi:type="dcterms:W3CDTF">2025-09-23T12:43:05Z</dcterms:modified>
</cp:coreProperties>
</file>