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3" r:id="rId3"/>
    <p:sldId id="257" r:id="rId4"/>
    <p:sldId id="264" r:id="rId5"/>
    <p:sldId id="259" r:id="rId6"/>
    <p:sldId id="260" r:id="rId7"/>
    <p:sldId id="341" r:id="rId8"/>
    <p:sldId id="301" r:id="rId9"/>
    <p:sldId id="302" r:id="rId10"/>
    <p:sldId id="305" r:id="rId11"/>
    <p:sldId id="270" r:id="rId12"/>
    <p:sldId id="307" r:id="rId13"/>
    <p:sldId id="308" r:id="rId14"/>
    <p:sldId id="309" r:id="rId15"/>
    <p:sldId id="310" r:id="rId16"/>
    <p:sldId id="335" r:id="rId17"/>
    <p:sldId id="311" r:id="rId18"/>
    <p:sldId id="312" r:id="rId19"/>
    <p:sldId id="313" r:id="rId20"/>
    <p:sldId id="314" r:id="rId21"/>
    <p:sldId id="315" r:id="rId22"/>
    <p:sldId id="331" r:id="rId23"/>
    <p:sldId id="326" r:id="rId24"/>
    <p:sldId id="332" r:id="rId25"/>
    <p:sldId id="346" r:id="rId26"/>
    <p:sldId id="290" r:id="rId27"/>
    <p:sldId id="291" r:id="rId2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815" autoAdjust="0"/>
    <p:restoredTop sz="94660"/>
  </p:normalViewPr>
  <p:slideViewPr>
    <p:cSldViewPr snapToGrid="0">
      <p:cViewPr varScale="1">
        <p:scale>
          <a:sx n="69" d="100"/>
          <a:sy n="69" d="100"/>
        </p:scale>
        <p:origin x="7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5C799242-38C8-4C92-A1E5-3CFA3BE475DB}" type="datetimeFigureOut">
              <a:rPr lang="it-IT" smtClean="0"/>
              <a:t>12/04/2026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081584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12/04/2026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464142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5C799242-38C8-4C92-A1E5-3CFA3BE475DB}" type="datetimeFigureOut">
              <a:rPr lang="it-IT" smtClean="0"/>
              <a:t>12/04/2026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650570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5C799242-38C8-4C92-A1E5-3CFA3BE475DB}" type="datetimeFigureOut">
              <a:rPr lang="it-IT" smtClean="0"/>
              <a:t>12/04/2026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1847234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5C799242-38C8-4C92-A1E5-3CFA3BE475DB}" type="datetimeFigureOut">
              <a:rPr lang="it-IT" smtClean="0"/>
              <a:t>12/04/2026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0498293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5C799242-38C8-4C92-A1E5-3CFA3BE475DB}" type="datetimeFigureOut">
              <a:rPr lang="it-IT" smtClean="0"/>
              <a:t>12/04/2026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195539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C799242-38C8-4C92-A1E5-3CFA3BE475DB}" type="datetimeFigureOut">
              <a:rPr lang="it-IT" smtClean="0"/>
              <a:t>12/04/2026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714310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C799242-38C8-4C92-A1E5-3CFA3BE475DB}" type="datetimeFigureOut">
              <a:rPr lang="it-IT" smtClean="0"/>
              <a:t>12/04/2026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16875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C799242-38C8-4C92-A1E5-3CFA3BE475DB}" type="datetimeFigureOut">
              <a:rPr lang="it-IT" smtClean="0"/>
              <a:t>12/04/2026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906307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12/04/2026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796256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12/04/2026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002926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799242-38C8-4C92-A1E5-3CFA3BE475DB}" type="datetimeFigureOut">
              <a:rPr lang="it-IT" smtClean="0"/>
              <a:t>12/04/2026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C981AC-0F16-4919-A89A-F232E04AC5A4}" type="slidenum">
              <a:rPr lang="it-IT" smtClean="0"/>
              <a:t>‹N›</a:t>
            </a:fld>
            <a:endParaRPr lang="it-IT"/>
          </a:p>
        </p:txBody>
      </p:sp>
    </p:spTree>
    <p:extLst>
      <p:ext uri="{BB962C8B-B14F-4D97-AF65-F5344CB8AC3E}">
        <p14:creationId xmlns:p14="http://schemas.microsoft.com/office/powerpoint/2010/main" val="2703001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paolo.paesani@uniroma2.i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treccani.it/enciclopedia/mercantilismo/"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treccani.it/enciclopedia/mercantilismo/"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www.treccani.it/enciclopedia/mercantilismo/"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treccani.it/enciclopedia/misura/" TargetMode="External"/><Relationship Id="rId2" Type="http://schemas.openxmlformats.org/officeDocument/2006/relationships/hyperlink" Target="https://www.treccani.it/enciclopedia/mercantilismo/" TargetMode="Externa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hyperlink" Target="http://www2.itif.org/2019-global-mercantilist-index.pdf" TargetMode="External"/><Relationship Id="rId3" Type="http://schemas.openxmlformats.org/officeDocument/2006/relationships/hyperlink" Target="http://temi.repubblica.it/micromega-online/irrazionalita-del-neomercantilismo/" TargetMode="External"/><Relationship Id="rId7" Type="http://schemas.openxmlformats.org/officeDocument/2006/relationships/hyperlink" Target="https://sbilanciamoci.info/neo-mercantilismo-la-svolta-trump/" TargetMode="External"/><Relationship Id="rId2" Type="http://schemas.openxmlformats.org/officeDocument/2006/relationships/hyperlink" Target="https://www.hetwebsite.net/het/profiles/petty.htm" TargetMode="External"/><Relationship Id="rId1" Type="http://schemas.openxmlformats.org/officeDocument/2006/relationships/slideLayout" Target="../slideLayouts/slideLayout2.xml"/><Relationship Id="rId6" Type="http://schemas.openxmlformats.org/officeDocument/2006/relationships/hyperlink" Target="https://www.eticaeconomia.it/lunione-divisiva-alla-prova-del-recovery-fund/" TargetMode="External"/><Relationship Id="rId5" Type="http://schemas.openxmlformats.org/officeDocument/2006/relationships/hyperlink" Target="https://www.eticaeconomia.it/leuropa-di-fronte-alle-sfide-delleconomia-politica/" TargetMode="External"/><Relationship Id="rId4" Type="http://schemas.openxmlformats.org/officeDocument/2006/relationships/hyperlink" Target="https://blogs.lse.ac.uk/europpblog/2018/11/09/germanys-non-rebalancing-of-its-mercantilist-model/?fbclid=IwAR27iG5mvfm7OhdEvLvAgSDfPWaVzY7AgWp2WCZ278P3NblPgDgEqqWDkG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Storia dell’Economia Politica</a:t>
            </a:r>
            <a:r>
              <a:rPr lang="it-IT" sz="4200" dirty="0"/>
              <a:t/>
            </a:r>
            <a:br>
              <a:rPr lang="it-IT" sz="4200" dirty="0"/>
            </a:br>
            <a:r>
              <a:rPr lang="it-IT" sz="4200" dirty="0"/>
              <a:t>Lezione </a:t>
            </a:r>
            <a:r>
              <a:rPr lang="it-IT" sz="4200" dirty="0" smtClean="0"/>
              <a:t>01.26</a:t>
            </a:r>
            <a:r>
              <a:rPr lang="it-IT" sz="4200" dirty="0" smtClean="0"/>
              <a:t/>
            </a:r>
            <a:br>
              <a:rPr lang="it-IT" sz="4200" dirty="0" smtClean="0"/>
            </a:br>
            <a:r>
              <a:rPr lang="it-IT" sz="4200" dirty="0"/>
              <a:t/>
            </a:r>
            <a:br>
              <a:rPr lang="it-IT" sz="4200" dirty="0"/>
            </a:br>
            <a:r>
              <a:rPr lang="it-IT" sz="4200" dirty="0" smtClean="0"/>
              <a:t>Mercantilismo</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smtClean="0"/>
              <a:t>ALEF </a:t>
            </a:r>
            <a:r>
              <a:rPr lang="it-IT" dirty="0"/>
              <a:t>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13</a:t>
            </a:r>
            <a:r>
              <a:rPr lang="it-IT" dirty="0" smtClean="0"/>
              <a:t>.04.2026</a:t>
            </a:r>
            <a:endParaRPr lang="it-IT" dirty="0"/>
          </a:p>
        </p:txBody>
      </p:sp>
    </p:spTree>
    <p:extLst>
      <p:ext uri="{BB962C8B-B14F-4D97-AF65-F5344CB8AC3E}">
        <p14:creationId xmlns:p14="http://schemas.microsoft.com/office/powerpoint/2010/main" val="4608130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docente</a:t>
            </a:r>
            <a:endParaRPr lang="it-IT" dirty="0"/>
          </a:p>
        </p:txBody>
      </p:sp>
      <p:sp>
        <p:nvSpPr>
          <p:cNvPr id="3" name="Segnaposto contenuto 2"/>
          <p:cNvSpPr>
            <a:spLocks noGrp="1"/>
          </p:cNvSpPr>
          <p:nvPr>
            <p:ph idx="1"/>
          </p:nvPr>
        </p:nvSpPr>
        <p:spPr/>
        <p:txBody>
          <a:bodyPr>
            <a:normAutofit/>
          </a:bodyPr>
          <a:lstStyle/>
          <a:p>
            <a:r>
              <a:rPr lang="en-US" dirty="0" smtClean="0"/>
              <a:t>Prof</a:t>
            </a:r>
            <a:r>
              <a:rPr lang="en-US" dirty="0"/>
              <a:t>. Paolo Paesani, </a:t>
            </a:r>
            <a:r>
              <a:rPr lang="en-US" dirty="0" smtClean="0"/>
              <a:t>BA (Sapienza), MSc (Bocconi), Ph.D. (EUI) </a:t>
            </a:r>
            <a:endParaRPr lang="en-US" dirty="0"/>
          </a:p>
          <a:p>
            <a:r>
              <a:rPr lang="en-US" dirty="0" err="1" smtClean="0"/>
              <a:t>Ricerca</a:t>
            </a:r>
            <a:r>
              <a:rPr lang="en-US" dirty="0"/>
              <a:t>: </a:t>
            </a:r>
            <a:r>
              <a:rPr lang="en-US" dirty="0" err="1"/>
              <a:t>Storia</a:t>
            </a:r>
            <a:r>
              <a:rPr lang="en-US" dirty="0"/>
              <a:t> del </a:t>
            </a:r>
            <a:r>
              <a:rPr lang="en-US" dirty="0" err="1"/>
              <a:t>pensiero</a:t>
            </a:r>
            <a:r>
              <a:rPr lang="en-US" dirty="0"/>
              <a:t> </a:t>
            </a:r>
            <a:r>
              <a:rPr lang="en-US" dirty="0" err="1"/>
              <a:t>economico</a:t>
            </a:r>
            <a:r>
              <a:rPr lang="en-US" dirty="0"/>
              <a:t>, </a:t>
            </a:r>
            <a:r>
              <a:rPr lang="en-US" dirty="0" smtClean="0"/>
              <a:t>Economia </a:t>
            </a:r>
            <a:r>
              <a:rPr lang="en-US" dirty="0" err="1" smtClean="0"/>
              <a:t>europea</a:t>
            </a:r>
            <a:endParaRPr lang="en-US" dirty="0"/>
          </a:p>
          <a:p>
            <a:r>
              <a:rPr lang="en-US" dirty="0" err="1"/>
              <a:t>Insegnamento</a:t>
            </a:r>
            <a:r>
              <a:rPr lang="en-US" dirty="0"/>
              <a:t>: UTV, Luiss, </a:t>
            </a:r>
            <a:r>
              <a:rPr lang="en-US" dirty="0" smtClean="0"/>
              <a:t>Sapienza, </a:t>
            </a:r>
            <a:r>
              <a:rPr lang="en-US" dirty="0" smtClean="0"/>
              <a:t>RGSL</a:t>
            </a:r>
            <a:endParaRPr lang="en-US" dirty="0" smtClean="0"/>
          </a:p>
          <a:p>
            <a:r>
              <a:rPr lang="en-US" dirty="0" err="1" smtClean="0"/>
              <a:t>Ufficio</a:t>
            </a:r>
            <a:r>
              <a:rPr lang="en-US" dirty="0" smtClean="0"/>
              <a:t>: </a:t>
            </a:r>
            <a:r>
              <a:rPr lang="en-US" dirty="0" err="1" smtClean="0"/>
              <a:t>Macroarea</a:t>
            </a:r>
            <a:r>
              <a:rPr lang="en-US" dirty="0" smtClean="0"/>
              <a:t> di </a:t>
            </a:r>
            <a:r>
              <a:rPr lang="en-US" dirty="0" err="1" smtClean="0"/>
              <a:t>Lettere</a:t>
            </a:r>
            <a:r>
              <a:rPr lang="en-US" dirty="0" smtClean="0"/>
              <a:t> e </a:t>
            </a:r>
            <a:r>
              <a:rPr lang="en-US" dirty="0" err="1" smtClean="0"/>
              <a:t>Filosofia</a:t>
            </a:r>
            <a:r>
              <a:rPr lang="en-US" dirty="0" smtClean="0"/>
              <a:t>, Pal. B, piano 3, stanza 40</a:t>
            </a:r>
          </a:p>
          <a:p>
            <a:r>
              <a:rPr lang="it-IT" dirty="0" smtClean="0"/>
              <a:t>Ricevimento </a:t>
            </a:r>
            <a:r>
              <a:rPr lang="it-IT" dirty="0"/>
              <a:t>e tesi: </a:t>
            </a:r>
            <a:r>
              <a:rPr lang="it-IT" dirty="0">
                <a:hlinkClick r:id="rId2"/>
              </a:rPr>
              <a:t>paolo.paesani@uniroma2.it</a:t>
            </a:r>
            <a:r>
              <a:rPr lang="en-US" dirty="0"/>
              <a:t>  </a:t>
            </a:r>
          </a:p>
          <a:p>
            <a:endParaRPr lang="en-US" dirty="0"/>
          </a:p>
        </p:txBody>
      </p:sp>
    </p:spTree>
    <p:extLst>
      <p:ext uri="{BB962C8B-B14F-4D97-AF65-F5344CB8AC3E}">
        <p14:creationId xmlns:p14="http://schemas.microsoft.com/office/powerpoint/2010/main" val="3850902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corso</a:t>
            </a:r>
            <a:endParaRPr lang="it-IT" dirty="0"/>
          </a:p>
        </p:txBody>
      </p:sp>
      <p:sp>
        <p:nvSpPr>
          <p:cNvPr id="3" name="Segnaposto contenuto 2"/>
          <p:cNvSpPr>
            <a:spLocks noGrp="1"/>
          </p:cNvSpPr>
          <p:nvPr>
            <p:ph idx="1"/>
          </p:nvPr>
        </p:nvSpPr>
        <p:spPr>
          <a:xfrm>
            <a:off x="838200" y="1511589"/>
            <a:ext cx="10515600" cy="4351338"/>
          </a:xfrm>
        </p:spPr>
        <p:txBody>
          <a:bodyPr>
            <a:normAutofit fontScale="92500" lnSpcReduction="10000"/>
          </a:bodyPr>
          <a:lstStyle/>
          <a:p>
            <a:r>
              <a:rPr lang="it-IT" dirty="0" smtClean="0">
                <a:solidFill>
                  <a:srgbClr val="FF0000"/>
                </a:solidFill>
              </a:rPr>
              <a:t>Contenuti </a:t>
            </a:r>
          </a:p>
          <a:p>
            <a:pPr lvl="1"/>
            <a:r>
              <a:rPr lang="it-IT" dirty="0" smtClean="0"/>
              <a:t>Introduzione alla storia delle «grandi» idee dell’Economia nel loro contesto storico-sociale-politico-geografico di riferimento.</a:t>
            </a:r>
          </a:p>
          <a:p>
            <a:pPr lvl="1"/>
            <a:r>
              <a:rPr lang="it-IT" dirty="0" smtClean="0"/>
              <a:t>Storia </a:t>
            </a:r>
            <a:r>
              <a:rPr lang="it-IT" dirty="0"/>
              <a:t>dell’analisi (storia dei modelli</a:t>
            </a:r>
            <a:r>
              <a:rPr lang="it-IT" dirty="0" smtClean="0"/>
              <a:t>) e delle grandi figure di riferimento del Pensiero economico dal Mercantilismo </a:t>
            </a:r>
            <a:r>
              <a:rPr lang="it-IT" dirty="0"/>
              <a:t>(XVI-XVII sec</a:t>
            </a:r>
            <a:r>
              <a:rPr lang="it-IT" dirty="0" smtClean="0"/>
              <a:t>.) all’economia </a:t>
            </a:r>
            <a:r>
              <a:rPr lang="it-IT" dirty="0"/>
              <a:t>«contemporanea» </a:t>
            </a:r>
            <a:r>
              <a:rPr lang="it-IT" dirty="0" smtClean="0"/>
              <a:t>(2000s </a:t>
            </a:r>
            <a:r>
              <a:rPr lang="it-IT" dirty="0"/>
              <a:t>circa</a:t>
            </a:r>
            <a:r>
              <a:rPr lang="it-IT" dirty="0" smtClean="0"/>
              <a:t>) [Prospettiva occidentale, centrata sull’Europa </a:t>
            </a:r>
            <a:r>
              <a:rPr lang="it-IT" dirty="0" smtClean="0"/>
              <a:t>occidentale e il </a:t>
            </a:r>
            <a:r>
              <a:rPr lang="it-IT" dirty="0" smtClean="0"/>
              <a:t>mondo </a:t>
            </a:r>
            <a:r>
              <a:rPr lang="it-IT" dirty="0" smtClean="0"/>
              <a:t>anglosassone]</a:t>
            </a:r>
            <a:endParaRPr lang="it-IT" dirty="0" smtClean="0"/>
          </a:p>
          <a:p>
            <a:r>
              <a:rPr lang="it-IT" dirty="0" smtClean="0">
                <a:solidFill>
                  <a:srgbClr val="FF0000"/>
                </a:solidFill>
              </a:rPr>
              <a:t>Motivazioni</a:t>
            </a:r>
            <a:endParaRPr lang="it-IT" dirty="0"/>
          </a:p>
          <a:p>
            <a:pPr lvl="1"/>
            <a:r>
              <a:rPr lang="it-IT" dirty="0" smtClean="0"/>
              <a:t>Disciplina </a:t>
            </a:r>
            <a:r>
              <a:rPr lang="it-IT" dirty="0"/>
              <a:t>«chiave» nella formazione di </a:t>
            </a:r>
            <a:r>
              <a:rPr lang="it-IT" dirty="0" smtClean="0"/>
              <a:t>studentesse e studenti </a:t>
            </a:r>
            <a:r>
              <a:rPr lang="it-IT" dirty="0"/>
              <a:t>di </a:t>
            </a:r>
            <a:r>
              <a:rPr lang="it-IT" dirty="0" smtClean="0"/>
              <a:t>Economia, Scienze Politiche, Filosofia (Economia come scienza sociale e non come scienza naturale)</a:t>
            </a:r>
          </a:p>
          <a:p>
            <a:pPr lvl="1"/>
            <a:r>
              <a:rPr lang="it-IT" dirty="0" smtClean="0"/>
              <a:t>Temi </a:t>
            </a:r>
            <a:r>
              <a:rPr lang="it-IT" dirty="0"/>
              <a:t>«trasversale» </a:t>
            </a:r>
            <a:r>
              <a:rPr lang="it-IT" dirty="0" smtClean="0"/>
              <a:t>(lavoro, </a:t>
            </a:r>
            <a:r>
              <a:rPr lang="it-IT" dirty="0"/>
              <a:t>impresa, </a:t>
            </a:r>
            <a:r>
              <a:rPr lang="it-IT" dirty="0" smtClean="0"/>
              <a:t>mercato, produzione</a:t>
            </a:r>
            <a:r>
              <a:rPr lang="it-IT" dirty="0"/>
              <a:t>, </a:t>
            </a:r>
            <a:r>
              <a:rPr lang="it-IT" dirty="0" smtClean="0"/>
              <a:t>tecnologia, ambiente, globalizzazione, disuguaglianza) </a:t>
            </a:r>
            <a:endParaRPr lang="it-IT" dirty="0"/>
          </a:p>
          <a:p>
            <a:pPr lvl="1"/>
            <a:r>
              <a:rPr lang="it-IT" dirty="0" smtClean="0">
                <a:solidFill>
                  <a:srgbClr val="FF0000"/>
                </a:solidFill>
              </a:rPr>
              <a:t>Conoscere il passato per capire il presente e immaginare il futuro</a:t>
            </a:r>
          </a:p>
          <a:p>
            <a:pPr lvl="1"/>
            <a:endParaRPr lang="it-IT" dirty="0"/>
          </a:p>
          <a:p>
            <a:pPr marL="457200" lvl="1" indent="0">
              <a:buNone/>
            </a:pPr>
            <a:endParaRPr lang="it-IT" dirty="0"/>
          </a:p>
          <a:p>
            <a:pPr lvl="1"/>
            <a:endParaRPr lang="it-IT" dirty="0"/>
          </a:p>
          <a:p>
            <a:endParaRPr lang="it-IT" dirty="0"/>
          </a:p>
          <a:p>
            <a:pPr lvl="1"/>
            <a:endParaRPr lang="it-IT" dirty="0"/>
          </a:p>
          <a:p>
            <a:endParaRPr lang="it-IT" dirty="0"/>
          </a:p>
        </p:txBody>
      </p:sp>
    </p:spTree>
    <p:extLst>
      <p:ext uri="{BB962C8B-B14F-4D97-AF65-F5344CB8AC3E}">
        <p14:creationId xmlns:p14="http://schemas.microsoft.com/office/powerpoint/2010/main" val="495748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697057"/>
          </a:xfrm>
        </p:spPr>
        <p:txBody>
          <a:bodyPr/>
          <a:lstStyle/>
          <a:p>
            <a:pPr algn="ctr"/>
            <a:r>
              <a:rPr lang="it-IT" dirty="0" smtClean="0"/>
              <a:t>Il corso</a:t>
            </a:r>
            <a:endParaRPr lang="it-IT" dirty="0"/>
          </a:p>
        </p:txBody>
      </p:sp>
      <p:sp>
        <p:nvSpPr>
          <p:cNvPr id="3" name="Segnaposto contenuto 2"/>
          <p:cNvSpPr>
            <a:spLocks noGrp="1"/>
          </p:cNvSpPr>
          <p:nvPr>
            <p:ph sz="half" idx="1"/>
          </p:nvPr>
        </p:nvSpPr>
        <p:spPr>
          <a:xfrm>
            <a:off x="551873" y="1530061"/>
            <a:ext cx="7124786" cy="5110884"/>
          </a:xfrm>
        </p:spPr>
        <p:txBody>
          <a:bodyPr>
            <a:normAutofit fontScale="77500" lnSpcReduction="20000"/>
          </a:bodyPr>
          <a:lstStyle/>
          <a:p>
            <a:r>
              <a:rPr lang="it-IT" dirty="0" smtClean="0">
                <a:solidFill>
                  <a:srgbClr val="FF0000"/>
                </a:solidFill>
              </a:rPr>
              <a:t>Periodo </a:t>
            </a:r>
            <a:r>
              <a:rPr lang="it-IT" dirty="0" err="1" smtClean="0">
                <a:solidFill>
                  <a:srgbClr val="FF0000"/>
                </a:solidFill>
              </a:rPr>
              <a:t>pre</a:t>
            </a:r>
            <a:r>
              <a:rPr lang="it-IT" dirty="0" smtClean="0">
                <a:solidFill>
                  <a:srgbClr val="FF0000"/>
                </a:solidFill>
              </a:rPr>
              <a:t>-classico</a:t>
            </a:r>
            <a:r>
              <a:rPr lang="it-IT" dirty="0" smtClean="0"/>
              <a:t>: XVII </a:t>
            </a:r>
            <a:r>
              <a:rPr lang="it-IT" dirty="0"/>
              <a:t>secolo – prima metà del XVIII </a:t>
            </a:r>
            <a:r>
              <a:rPr lang="it-IT" dirty="0" smtClean="0"/>
              <a:t>secolo (1750) Lezione 1, 2</a:t>
            </a:r>
            <a:endParaRPr lang="it-IT" dirty="0"/>
          </a:p>
          <a:p>
            <a:r>
              <a:rPr lang="it-IT" dirty="0" smtClean="0">
                <a:solidFill>
                  <a:srgbClr val="FF0000"/>
                </a:solidFill>
              </a:rPr>
              <a:t>Periodo classico</a:t>
            </a:r>
            <a:r>
              <a:rPr lang="it-IT" dirty="0" smtClean="0"/>
              <a:t>: seconda </a:t>
            </a:r>
            <a:r>
              <a:rPr lang="it-IT" dirty="0"/>
              <a:t>metà del XVIII secolo – prima metà del XIX </a:t>
            </a:r>
            <a:r>
              <a:rPr lang="it-IT" dirty="0" smtClean="0"/>
              <a:t>secolo (1750 – 1850) Lezioni da 3 a 6</a:t>
            </a:r>
            <a:endParaRPr lang="it-IT" dirty="0"/>
          </a:p>
          <a:p>
            <a:r>
              <a:rPr lang="it-IT" dirty="0" smtClean="0">
                <a:solidFill>
                  <a:srgbClr val="FF0000"/>
                </a:solidFill>
              </a:rPr>
              <a:t>Periodo marginalista</a:t>
            </a:r>
            <a:r>
              <a:rPr lang="it-IT" dirty="0" smtClean="0"/>
              <a:t>: seconda </a:t>
            </a:r>
            <a:r>
              <a:rPr lang="it-IT" dirty="0"/>
              <a:t>metà del XIX secolo – prima metà del XX </a:t>
            </a:r>
            <a:r>
              <a:rPr lang="it-IT" dirty="0" smtClean="0"/>
              <a:t>secolo (1850 – </a:t>
            </a:r>
            <a:r>
              <a:rPr lang="it-IT" dirty="0"/>
              <a:t>1930) Lezioni da </a:t>
            </a:r>
            <a:r>
              <a:rPr lang="it-IT" dirty="0" smtClean="0"/>
              <a:t>7 </a:t>
            </a:r>
            <a:r>
              <a:rPr lang="it-IT" dirty="0"/>
              <a:t>a </a:t>
            </a:r>
            <a:r>
              <a:rPr lang="it-IT" dirty="0" smtClean="0"/>
              <a:t>11</a:t>
            </a:r>
            <a:endParaRPr lang="it-IT" dirty="0"/>
          </a:p>
          <a:p>
            <a:r>
              <a:rPr lang="it-IT" dirty="0" smtClean="0">
                <a:solidFill>
                  <a:srgbClr val="FF0000"/>
                </a:solidFill>
              </a:rPr>
              <a:t>Periodo post-marginalista </a:t>
            </a:r>
            <a:r>
              <a:rPr lang="it-IT" dirty="0" smtClean="0"/>
              <a:t>: seconda </a:t>
            </a:r>
            <a:r>
              <a:rPr lang="it-IT" dirty="0"/>
              <a:t>metà del XX secolo – oggi Lezioni da </a:t>
            </a:r>
            <a:r>
              <a:rPr lang="it-IT" dirty="0" smtClean="0"/>
              <a:t>12 </a:t>
            </a:r>
            <a:r>
              <a:rPr lang="it-IT" dirty="0"/>
              <a:t>a </a:t>
            </a:r>
            <a:r>
              <a:rPr lang="it-IT" dirty="0" smtClean="0"/>
              <a:t>18</a:t>
            </a:r>
          </a:p>
          <a:p>
            <a:r>
              <a:rPr lang="it-IT" dirty="0" smtClean="0">
                <a:solidFill>
                  <a:srgbClr val="FF0000"/>
                </a:solidFill>
              </a:rPr>
              <a:t>Osservazioni:</a:t>
            </a:r>
          </a:p>
          <a:p>
            <a:pPr lvl="1"/>
            <a:r>
              <a:rPr lang="it-IT" dirty="0"/>
              <a:t>Non prendere la periodizzazione troppo sul serio</a:t>
            </a:r>
          </a:p>
          <a:p>
            <a:pPr lvl="1"/>
            <a:r>
              <a:rPr lang="it-IT" dirty="0"/>
              <a:t>Ogni periodo comprende molta varietà (rivoluzioni, consolidamenti, stagnazione)</a:t>
            </a:r>
          </a:p>
          <a:p>
            <a:pPr lvl="1"/>
            <a:r>
              <a:rPr lang="it-IT" dirty="0" smtClean="0"/>
              <a:t>Sovrapposizioni, anticipazioni, riprese</a:t>
            </a:r>
            <a:endParaRPr lang="it-IT" dirty="0"/>
          </a:p>
          <a:p>
            <a:pPr lvl="1"/>
            <a:r>
              <a:rPr lang="it-IT" dirty="0"/>
              <a:t>La Storia dell’Economia e la storia del capitalismo (e prima ? …)</a:t>
            </a:r>
          </a:p>
          <a:p>
            <a:pPr lvl="1"/>
            <a:r>
              <a:rPr lang="it-IT" dirty="0"/>
              <a:t>Capitalismo o capitalismi?</a:t>
            </a:r>
          </a:p>
          <a:p>
            <a:pPr lvl="1"/>
            <a:endParaRPr lang="it-IT" dirty="0"/>
          </a:p>
        </p:txBody>
      </p:sp>
      <p:pic>
        <p:nvPicPr>
          <p:cNvPr id="5" name="Immagine 4"/>
          <p:cNvPicPr>
            <a:picLocks noChangeAspect="1"/>
          </p:cNvPicPr>
          <p:nvPr/>
        </p:nvPicPr>
        <p:blipFill>
          <a:blip r:embed="rId2"/>
          <a:stretch>
            <a:fillRect/>
          </a:stretch>
        </p:blipFill>
        <p:spPr>
          <a:xfrm>
            <a:off x="7962986" y="581890"/>
            <a:ext cx="3742662" cy="5693063"/>
          </a:xfrm>
          <a:prstGeom prst="rect">
            <a:avLst/>
          </a:prstGeom>
        </p:spPr>
      </p:pic>
    </p:spTree>
    <p:extLst>
      <p:ext uri="{BB962C8B-B14F-4D97-AF65-F5344CB8AC3E}">
        <p14:creationId xmlns:p14="http://schemas.microsoft.com/office/powerpoint/2010/main" val="383244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Materiale di riferimento</a:t>
            </a:r>
          </a:p>
        </p:txBody>
      </p:sp>
      <p:sp>
        <p:nvSpPr>
          <p:cNvPr id="3" name="Segnaposto contenuto 2"/>
          <p:cNvSpPr>
            <a:spLocks noGrp="1"/>
          </p:cNvSpPr>
          <p:nvPr>
            <p:ph idx="1"/>
          </p:nvPr>
        </p:nvSpPr>
        <p:spPr/>
        <p:txBody>
          <a:bodyPr>
            <a:normAutofit fontScale="92500"/>
          </a:bodyPr>
          <a:lstStyle/>
          <a:p>
            <a:r>
              <a:rPr lang="it-IT" dirty="0">
                <a:solidFill>
                  <a:srgbClr val="FF0000"/>
                </a:solidFill>
              </a:rPr>
              <a:t>Materiale obbligatorio</a:t>
            </a:r>
          </a:p>
          <a:p>
            <a:pPr lvl="1"/>
            <a:r>
              <a:rPr lang="de-DE" dirty="0" smtClean="0"/>
              <a:t>Slide </a:t>
            </a:r>
            <a:r>
              <a:rPr lang="de-DE" dirty="0" err="1"/>
              <a:t>rese</a:t>
            </a:r>
            <a:r>
              <a:rPr lang="de-DE" dirty="0"/>
              <a:t> </a:t>
            </a:r>
            <a:r>
              <a:rPr lang="de-DE" dirty="0" err="1"/>
              <a:t>disponibili</a:t>
            </a:r>
            <a:r>
              <a:rPr lang="de-DE" dirty="0"/>
              <a:t> </a:t>
            </a:r>
            <a:r>
              <a:rPr lang="de-DE" dirty="0" err="1"/>
              <a:t>nel</a:t>
            </a:r>
            <a:r>
              <a:rPr lang="de-DE" dirty="0"/>
              <a:t> </a:t>
            </a:r>
            <a:r>
              <a:rPr lang="de-DE" dirty="0" err="1"/>
              <a:t>sito</a:t>
            </a:r>
            <a:r>
              <a:rPr lang="de-DE" dirty="0"/>
              <a:t> del </a:t>
            </a:r>
            <a:r>
              <a:rPr lang="de-DE" dirty="0" err="1"/>
              <a:t>corso</a:t>
            </a:r>
            <a:endParaRPr lang="de-DE" dirty="0"/>
          </a:p>
          <a:p>
            <a:pPr lvl="1"/>
            <a:r>
              <a:rPr lang="de-DE" dirty="0" err="1"/>
              <a:t>Roncaglia</a:t>
            </a:r>
            <a:r>
              <a:rPr lang="de-DE" dirty="0"/>
              <a:t> A. (</a:t>
            </a:r>
            <a:r>
              <a:rPr lang="de-DE" dirty="0" smtClean="0"/>
              <a:t>2016) </a:t>
            </a:r>
            <a:r>
              <a:rPr lang="de-DE" i="1" dirty="0" smtClean="0"/>
              <a:t>Breve </a:t>
            </a:r>
            <a:r>
              <a:rPr lang="de-DE" i="1" dirty="0" err="1" smtClean="0"/>
              <a:t>storia</a:t>
            </a:r>
            <a:r>
              <a:rPr lang="de-DE" i="1" dirty="0" smtClean="0"/>
              <a:t> del </a:t>
            </a:r>
            <a:r>
              <a:rPr lang="de-DE" i="1" dirty="0" err="1" smtClean="0"/>
              <a:t>pensiero</a:t>
            </a:r>
            <a:r>
              <a:rPr lang="de-DE" i="1" dirty="0" smtClean="0"/>
              <a:t> </a:t>
            </a:r>
            <a:r>
              <a:rPr lang="de-DE" i="1" dirty="0" err="1" smtClean="0"/>
              <a:t>economico</a:t>
            </a:r>
            <a:r>
              <a:rPr lang="de-DE" dirty="0" smtClean="0"/>
              <a:t>, </a:t>
            </a:r>
            <a:r>
              <a:rPr lang="de-DE" dirty="0" err="1" smtClean="0"/>
              <a:t>Laterza</a:t>
            </a:r>
            <a:r>
              <a:rPr lang="de-DE" dirty="0" smtClean="0"/>
              <a:t>, Bari</a:t>
            </a:r>
          </a:p>
          <a:p>
            <a:endParaRPr lang="de-DE" dirty="0" smtClean="0"/>
          </a:p>
          <a:p>
            <a:r>
              <a:rPr lang="de-DE" dirty="0" smtClean="0">
                <a:solidFill>
                  <a:srgbClr val="FF0000"/>
                </a:solidFill>
              </a:rPr>
              <a:t>Materiale </a:t>
            </a:r>
            <a:r>
              <a:rPr lang="de-DE" dirty="0" err="1" smtClean="0">
                <a:solidFill>
                  <a:srgbClr val="FF0000"/>
                </a:solidFill>
              </a:rPr>
              <a:t>consigliato</a:t>
            </a:r>
            <a:r>
              <a:rPr lang="de-DE" dirty="0" smtClean="0">
                <a:solidFill>
                  <a:srgbClr val="FF0000"/>
                </a:solidFill>
              </a:rPr>
              <a:t> </a:t>
            </a:r>
            <a:r>
              <a:rPr lang="de-DE" dirty="0" smtClean="0"/>
              <a:t>(in </a:t>
            </a:r>
            <a:r>
              <a:rPr lang="de-DE" dirty="0" err="1" smtClean="0"/>
              <a:t>alternativa</a:t>
            </a:r>
            <a:r>
              <a:rPr lang="de-DE" dirty="0" smtClean="0"/>
              <a:t> a </a:t>
            </a:r>
            <a:r>
              <a:rPr lang="de-DE" i="1" dirty="0" smtClean="0"/>
              <a:t>Breve </a:t>
            </a:r>
            <a:r>
              <a:rPr lang="de-DE" i="1" dirty="0" err="1" smtClean="0"/>
              <a:t>storia</a:t>
            </a:r>
            <a:r>
              <a:rPr lang="de-DE" dirty="0" smtClean="0"/>
              <a:t>)</a:t>
            </a:r>
          </a:p>
          <a:p>
            <a:pPr lvl="1"/>
            <a:r>
              <a:rPr lang="de-DE" dirty="0" err="1"/>
              <a:t>Roncaglia</a:t>
            </a:r>
            <a:r>
              <a:rPr lang="de-DE" dirty="0"/>
              <a:t> A. (</a:t>
            </a:r>
            <a:r>
              <a:rPr lang="de-DE" dirty="0" smtClean="0"/>
              <a:t>2001) </a:t>
            </a:r>
            <a:r>
              <a:rPr lang="de-DE" i="1" dirty="0" smtClean="0"/>
              <a:t>La </a:t>
            </a:r>
            <a:r>
              <a:rPr lang="de-DE" i="1" dirty="0" err="1" smtClean="0"/>
              <a:t>ricchezza</a:t>
            </a:r>
            <a:r>
              <a:rPr lang="de-DE" i="1" dirty="0" smtClean="0"/>
              <a:t> delle </a:t>
            </a:r>
            <a:r>
              <a:rPr lang="de-DE" i="1" dirty="0" err="1" smtClean="0"/>
              <a:t>idee</a:t>
            </a:r>
            <a:r>
              <a:rPr lang="de-DE" dirty="0" smtClean="0"/>
              <a:t>, </a:t>
            </a:r>
            <a:r>
              <a:rPr lang="de-DE" dirty="0" err="1" smtClean="0"/>
              <a:t>Laterza</a:t>
            </a:r>
            <a:r>
              <a:rPr lang="de-DE" dirty="0" smtClean="0"/>
              <a:t>, Bari. </a:t>
            </a:r>
          </a:p>
          <a:p>
            <a:pPr lvl="1"/>
            <a:r>
              <a:rPr lang="de-DE" dirty="0" err="1" smtClean="0"/>
              <a:t>Roncaglia</a:t>
            </a:r>
            <a:r>
              <a:rPr lang="de-DE" dirty="0" smtClean="0"/>
              <a:t> </a:t>
            </a:r>
            <a:r>
              <a:rPr lang="de-DE" dirty="0"/>
              <a:t>A. (2019) </a:t>
            </a:r>
            <a:r>
              <a:rPr lang="de-DE" dirty="0" err="1"/>
              <a:t>L´età</a:t>
            </a:r>
            <a:r>
              <a:rPr lang="de-DE" dirty="0"/>
              <a:t> della </a:t>
            </a:r>
            <a:r>
              <a:rPr lang="de-DE" dirty="0" err="1"/>
              <a:t>disgregazione</a:t>
            </a:r>
            <a:r>
              <a:rPr lang="de-DE" dirty="0"/>
              <a:t>: </a:t>
            </a:r>
            <a:r>
              <a:rPr lang="de-DE" i="1" dirty="0" err="1"/>
              <a:t>Storia</a:t>
            </a:r>
            <a:r>
              <a:rPr lang="de-DE" i="1" dirty="0"/>
              <a:t> del </a:t>
            </a:r>
            <a:r>
              <a:rPr lang="de-DE" i="1" dirty="0" err="1"/>
              <a:t>pensiero</a:t>
            </a:r>
            <a:r>
              <a:rPr lang="de-DE" i="1" dirty="0"/>
              <a:t> </a:t>
            </a:r>
            <a:r>
              <a:rPr lang="de-DE" i="1" dirty="0" err="1"/>
              <a:t>economico</a:t>
            </a:r>
            <a:r>
              <a:rPr lang="de-DE" i="1" dirty="0"/>
              <a:t> </a:t>
            </a:r>
            <a:r>
              <a:rPr lang="de-DE" i="1" dirty="0" err="1" smtClean="0"/>
              <a:t>contemporaneo</a:t>
            </a:r>
            <a:r>
              <a:rPr lang="de-DE" dirty="0" smtClean="0"/>
              <a:t>. </a:t>
            </a:r>
            <a:r>
              <a:rPr lang="de-DE" dirty="0" err="1" smtClean="0"/>
              <a:t>Laterza</a:t>
            </a:r>
            <a:r>
              <a:rPr lang="de-DE" dirty="0" smtClean="0"/>
              <a:t> </a:t>
            </a:r>
            <a:r>
              <a:rPr lang="de-DE" dirty="0"/>
              <a:t>(</a:t>
            </a:r>
            <a:r>
              <a:rPr lang="de-DE" dirty="0" err="1"/>
              <a:t>Capitoli</a:t>
            </a:r>
            <a:r>
              <a:rPr lang="de-DE" dirty="0"/>
              <a:t> </a:t>
            </a:r>
            <a:r>
              <a:rPr lang="de-DE" dirty="0" err="1"/>
              <a:t>scelti</a:t>
            </a:r>
            <a:r>
              <a:rPr lang="de-DE" dirty="0" smtClean="0"/>
              <a:t>)</a:t>
            </a:r>
          </a:p>
          <a:p>
            <a:pPr lvl="1"/>
            <a:r>
              <a:rPr lang="it-IT" dirty="0" err="1" smtClean="0"/>
              <a:t>Screpanti</a:t>
            </a:r>
            <a:r>
              <a:rPr lang="it-IT" dirty="0" smtClean="0"/>
              <a:t> </a:t>
            </a:r>
            <a:r>
              <a:rPr lang="it-IT" dirty="0"/>
              <a:t>E., Zamagni S. (2017) </a:t>
            </a:r>
            <a:r>
              <a:rPr lang="it-IT" i="1" dirty="0"/>
              <a:t>Profilo di storia del pensiero </a:t>
            </a:r>
            <a:r>
              <a:rPr lang="it-IT" i="1" dirty="0" smtClean="0"/>
              <a:t>economico</a:t>
            </a:r>
            <a:r>
              <a:rPr lang="it-IT" dirty="0" smtClean="0"/>
              <a:t>. Terza </a:t>
            </a:r>
            <a:r>
              <a:rPr lang="it-IT" dirty="0"/>
              <a:t>edizione aggiornata e ampliata</a:t>
            </a:r>
            <a:r>
              <a:rPr lang="it-IT" dirty="0" smtClean="0"/>
              <a:t>. (In alternativa a Roncaglia), Carocci, Roma. </a:t>
            </a:r>
          </a:p>
          <a:p>
            <a:pPr lvl="1"/>
            <a:r>
              <a:rPr lang="it-IT" dirty="0" smtClean="0"/>
              <a:t>Ingrao B., Ranchetti F. (1996) Il mercato nel pensiero economico, Hoepli, Milano</a:t>
            </a:r>
            <a:endParaRPr lang="it-IT" dirty="0"/>
          </a:p>
          <a:p>
            <a:endParaRPr lang="it-IT" dirty="0"/>
          </a:p>
        </p:txBody>
      </p:sp>
    </p:spTree>
    <p:extLst>
      <p:ext uri="{BB962C8B-B14F-4D97-AF65-F5344CB8AC3E}">
        <p14:creationId xmlns:p14="http://schemas.microsoft.com/office/powerpoint/2010/main" val="37277060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Frequenza, esame, tesi</a:t>
            </a:r>
          </a:p>
        </p:txBody>
      </p:sp>
      <p:sp>
        <p:nvSpPr>
          <p:cNvPr id="3" name="Segnaposto contenuto 2"/>
          <p:cNvSpPr>
            <a:spLocks noGrp="1"/>
          </p:cNvSpPr>
          <p:nvPr>
            <p:ph idx="1"/>
          </p:nvPr>
        </p:nvSpPr>
        <p:spPr/>
        <p:txBody>
          <a:bodyPr>
            <a:normAutofit fontScale="92500" lnSpcReduction="10000"/>
          </a:bodyPr>
          <a:lstStyle/>
          <a:p>
            <a:r>
              <a:rPr lang="it-IT" dirty="0">
                <a:solidFill>
                  <a:srgbClr val="FF0000"/>
                </a:solidFill>
              </a:rPr>
              <a:t>Frequenza e orario</a:t>
            </a:r>
          </a:p>
          <a:p>
            <a:pPr lvl="1"/>
            <a:r>
              <a:rPr lang="it-IT" dirty="0" smtClean="0"/>
              <a:t>Lunedì </a:t>
            </a:r>
            <a:r>
              <a:rPr lang="it-IT" dirty="0" smtClean="0"/>
              <a:t>9-11, </a:t>
            </a:r>
            <a:r>
              <a:rPr lang="it-IT" dirty="0" smtClean="0"/>
              <a:t>Martedì 14-16, </a:t>
            </a:r>
            <a:r>
              <a:rPr lang="it-IT" dirty="0" smtClean="0"/>
              <a:t>Venerdì </a:t>
            </a:r>
            <a:r>
              <a:rPr lang="it-IT" dirty="0" smtClean="0"/>
              <a:t>11-13 (14)</a:t>
            </a:r>
            <a:endParaRPr lang="it-IT" dirty="0"/>
          </a:p>
          <a:p>
            <a:pPr lvl="1"/>
            <a:r>
              <a:rPr lang="it-IT" dirty="0"/>
              <a:t>Orario del corso (può </a:t>
            </a:r>
            <a:r>
              <a:rPr lang="it-IT" dirty="0" smtClean="0"/>
              <a:t>cambiare, es. martedì 21 aprile lezione 9-11 e non 11-13)</a:t>
            </a:r>
            <a:endParaRPr lang="it-IT" dirty="0" smtClean="0"/>
          </a:p>
          <a:p>
            <a:pPr marL="457200" lvl="1" indent="0">
              <a:buNone/>
            </a:pPr>
            <a:endParaRPr lang="it-IT" dirty="0" smtClean="0"/>
          </a:p>
          <a:p>
            <a:r>
              <a:rPr lang="it-IT" dirty="0" smtClean="0">
                <a:solidFill>
                  <a:srgbClr val="FF0000"/>
                </a:solidFill>
              </a:rPr>
              <a:t>Esame</a:t>
            </a:r>
            <a:endParaRPr lang="it-IT" dirty="0">
              <a:solidFill>
                <a:srgbClr val="FF0000"/>
              </a:solidFill>
            </a:endParaRPr>
          </a:p>
          <a:p>
            <a:pPr lvl="1"/>
            <a:r>
              <a:rPr lang="it-IT" dirty="0"/>
              <a:t>Esame </a:t>
            </a:r>
            <a:r>
              <a:rPr lang="it-IT" dirty="0" smtClean="0"/>
              <a:t>scritto: </a:t>
            </a:r>
            <a:r>
              <a:rPr lang="it-IT" dirty="0" smtClean="0"/>
              <a:t>3 </a:t>
            </a:r>
            <a:r>
              <a:rPr lang="it-IT" dirty="0" smtClean="0"/>
              <a:t>domande aperte più una domanda BONUS </a:t>
            </a:r>
            <a:endParaRPr lang="it-IT" dirty="0" smtClean="0"/>
          </a:p>
          <a:p>
            <a:pPr lvl="1"/>
            <a:r>
              <a:rPr lang="it-IT" dirty="0" smtClean="0"/>
              <a:t>45 minuti</a:t>
            </a:r>
          </a:p>
          <a:p>
            <a:pPr lvl="1"/>
            <a:r>
              <a:rPr lang="it-IT" dirty="0" smtClean="0"/>
              <a:t>Possibilità di orale integrativo</a:t>
            </a:r>
            <a:endParaRPr lang="it-IT" dirty="0"/>
          </a:p>
          <a:p>
            <a:pPr lvl="1"/>
            <a:r>
              <a:rPr lang="it-IT" dirty="0" smtClean="0"/>
              <a:t>Niente </a:t>
            </a:r>
            <a:r>
              <a:rPr lang="it-IT" dirty="0"/>
              <a:t>salto </a:t>
            </a:r>
            <a:r>
              <a:rPr lang="it-IT" dirty="0" smtClean="0"/>
              <a:t>d’appello</a:t>
            </a:r>
            <a:endParaRPr lang="it-IT" dirty="0"/>
          </a:p>
          <a:p>
            <a:endParaRPr lang="it-IT" dirty="0"/>
          </a:p>
          <a:p>
            <a:r>
              <a:rPr lang="it-IT" dirty="0">
                <a:solidFill>
                  <a:srgbClr val="FF0000"/>
                </a:solidFill>
              </a:rPr>
              <a:t>Tesi</a:t>
            </a:r>
            <a:r>
              <a:rPr lang="it-IT" dirty="0"/>
              <a:t> (precedenza sugli altri)</a:t>
            </a:r>
          </a:p>
        </p:txBody>
      </p:sp>
    </p:spTree>
    <p:extLst>
      <p:ext uri="{BB962C8B-B14F-4D97-AF65-F5344CB8AC3E}">
        <p14:creationId xmlns:p14="http://schemas.microsoft.com/office/powerpoint/2010/main" val="1554712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Introduzione al mercantilismo</a:t>
            </a:r>
            <a:endParaRPr lang="en-GB" dirty="0"/>
          </a:p>
        </p:txBody>
      </p:sp>
    </p:spTree>
    <p:extLst>
      <p:ext uri="{BB962C8B-B14F-4D97-AF65-F5344CB8AC3E}">
        <p14:creationId xmlns:p14="http://schemas.microsoft.com/office/powerpoint/2010/main" val="451708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Contesto storico</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solidFill>
                  <a:srgbClr val="FF0000"/>
                </a:solidFill>
              </a:rPr>
              <a:t>Invenzione della stampa a caratteri mobili </a:t>
            </a:r>
            <a:r>
              <a:rPr lang="it-IT" dirty="0" smtClean="0"/>
              <a:t>(1450 circa</a:t>
            </a:r>
            <a:r>
              <a:rPr lang="it-IT" dirty="0" smtClean="0"/>
              <a:t>) diffusione della conoscenza attraverso documenti stampati (opuscoli, pamphlet, libri)</a:t>
            </a:r>
            <a:endParaRPr lang="it-IT" dirty="0" smtClean="0"/>
          </a:p>
          <a:p>
            <a:r>
              <a:rPr lang="it-IT" dirty="0" smtClean="0">
                <a:solidFill>
                  <a:srgbClr val="FF0000"/>
                </a:solidFill>
              </a:rPr>
              <a:t>Riforma protestante </a:t>
            </a:r>
            <a:r>
              <a:rPr lang="it-IT" dirty="0" smtClean="0"/>
              <a:t>(1517) </a:t>
            </a:r>
            <a:r>
              <a:rPr lang="it-IT" dirty="0"/>
              <a:t>L’etica protestante e lo spirito del </a:t>
            </a:r>
            <a:r>
              <a:rPr lang="it-IT" dirty="0" smtClean="0"/>
              <a:t>capitalismo, Individualismo</a:t>
            </a:r>
            <a:r>
              <a:rPr lang="it-IT" dirty="0"/>
              <a:t>, razionalità economica, predestinazione (</a:t>
            </a:r>
            <a:r>
              <a:rPr lang="it-IT" dirty="0" err="1"/>
              <a:t>Beruf</a:t>
            </a:r>
            <a:r>
              <a:rPr lang="it-IT" dirty="0" smtClean="0"/>
              <a:t>) Emancipazione </a:t>
            </a:r>
            <a:r>
              <a:rPr lang="it-IT" dirty="0"/>
              <a:t>da «Roma», l’esempio del Regno Unito e dei Paesi Bassi</a:t>
            </a:r>
          </a:p>
          <a:p>
            <a:r>
              <a:rPr lang="it-IT" dirty="0" smtClean="0">
                <a:solidFill>
                  <a:srgbClr val="FF0000"/>
                </a:solidFill>
              </a:rPr>
              <a:t>Rivoluzione scientifica</a:t>
            </a:r>
            <a:endParaRPr lang="it-IT" dirty="0" smtClean="0"/>
          </a:p>
          <a:p>
            <a:pPr lvl="1"/>
            <a:r>
              <a:rPr lang="it-IT" dirty="0"/>
              <a:t>Il mondo (le leggi della natura) è conoscibile e misurabile</a:t>
            </a:r>
          </a:p>
          <a:p>
            <a:pPr lvl="1"/>
            <a:r>
              <a:rPr lang="it-IT" dirty="0"/>
              <a:t>Galileo (1564-1642) e il metodo scientifico (osservare, teorizzare, sperimentare) </a:t>
            </a:r>
          </a:p>
          <a:p>
            <a:pPr lvl="1"/>
            <a:r>
              <a:rPr lang="it-IT" dirty="0"/>
              <a:t>René Descartes (1596-1650): visione matematica del mondo</a:t>
            </a:r>
          </a:p>
          <a:p>
            <a:pPr lvl="1"/>
            <a:r>
              <a:rPr lang="it-IT" dirty="0"/>
              <a:t>Francis Bacon (1561-1626): rifiuto del dogmatismo e ricerca di un «nuovo inizio», formiche – ragni – api, scienza per migliorare la condizione umana, approccio induttivo e rielaborazione, stampa </a:t>
            </a:r>
          </a:p>
          <a:p>
            <a:pPr lvl="1"/>
            <a:r>
              <a:rPr lang="it-IT" dirty="0"/>
              <a:t>Tra gli «allievi» di Bacone troviamo W. </a:t>
            </a:r>
            <a:r>
              <a:rPr lang="it-IT" dirty="0" err="1"/>
              <a:t>Petty</a:t>
            </a:r>
            <a:r>
              <a:rPr lang="it-IT" dirty="0"/>
              <a:t>, che </a:t>
            </a:r>
            <a:r>
              <a:rPr lang="it-IT" dirty="0" err="1"/>
              <a:t>Marx</a:t>
            </a:r>
            <a:r>
              <a:rPr lang="it-IT" dirty="0"/>
              <a:t> definisce il fondatore dell’Economia politica </a:t>
            </a:r>
          </a:p>
          <a:p>
            <a:endParaRPr lang="it-IT" dirty="0" smtClean="0"/>
          </a:p>
          <a:p>
            <a:endParaRPr lang="it-IT" dirty="0" smtClean="0"/>
          </a:p>
          <a:p>
            <a:endParaRPr lang="it-IT" dirty="0"/>
          </a:p>
        </p:txBody>
      </p:sp>
    </p:spTree>
    <p:extLst>
      <p:ext uri="{BB962C8B-B14F-4D97-AF65-F5344CB8AC3E}">
        <p14:creationId xmlns:p14="http://schemas.microsoft.com/office/powerpoint/2010/main" val="31070006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isultato immagini per europa 17 seco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06473" y="860686"/>
            <a:ext cx="6127359" cy="4404040"/>
          </a:xfrm>
          <a:prstGeom prst="rect">
            <a:avLst/>
          </a:prstGeom>
          <a:noFill/>
          <a:extLst>
            <a:ext uri="{909E8E84-426E-40DD-AFC4-6F175D3DCCD1}">
              <a14:hiddenFill xmlns:a14="http://schemas.microsoft.com/office/drawing/2010/main">
                <a:solidFill>
                  <a:srgbClr val="FFFFFF"/>
                </a:solidFill>
              </a14:hiddenFill>
            </a:ext>
          </a:extLst>
        </p:spPr>
      </p:pic>
      <p:sp>
        <p:nvSpPr>
          <p:cNvPr id="2" name="CasellaDiTesto 1"/>
          <p:cNvSpPr txBox="1"/>
          <p:nvPr/>
        </p:nvSpPr>
        <p:spPr>
          <a:xfrm>
            <a:off x="3906982" y="6197600"/>
            <a:ext cx="5043054" cy="369332"/>
          </a:xfrm>
          <a:prstGeom prst="rect">
            <a:avLst/>
          </a:prstGeom>
          <a:noFill/>
        </p:spPr>
        <p:txBody>
          <a:bodyPr wrap="square" rtlCol="0">
            <a:spAutoFit/>
          </a:bodyPr>
          <a:lstStyle/>
          <a:p>
            <a:pPr algn="ctr"/>
            <a:r>
              <a:rPr lang="it-IT" dirty="0" smtClean="0"/>
              <a:t>Europa 1648. pace di </a:t>
            </a:r>
            <a:r>
              <a:rPr lang="it-IT" dirty="0" err="1" smtClean="0"/>
              <a:t>Westphalia</a:t>
            </a:r>
            <a:endParaRPr lang="it-IT" dirty="0"/>
          </a:p>
        </p:txBody>
      </p:sp>
      <p:sp>
        <p:nvSpPr>
          <p:cNvPr id="3" name="Rettangolo 2"/>
          <p:cNvSpPr/>
          <p:nvPr/>
        </p:nvSpPr>
        <p:spPr>
          <a:xfrm>
            <a:off x="424873" y="1077547"/>
            <a:ext cx="4442691" cy="3970318"/>
          </a:xfrm>
          <a:prstGeom prst="rect">
            <a:avLst/>
          </a:prstGeom>
        </p:spPr>
        <p:txBody>
          <a:bodyPr wrap="square">
            <a:spAutoFit/>
          </a:bodyPr>
          <a:lstStyle/>
          <a:p>
            <a:r>
              <a:rPr lang="it-IT" dirty="0">
                <a:solidFill>
                  <a:srgbClr val="FF0000"/>
                </a:solidFill>
              </a:rPr>
              <a:t>Il XVII secolo </a:t>
            </a:r>
            <a:r>
              <a:rPr lang="it-IT" dirty="0" smtClean="0">
                <a:solidFill>
                  <a:srgbClr val="FF0000"/>
                </a:solidFill>
              </a:rPr>
              <a:t>in Europa e </a:t>
            </a:r>
            <a:r>
              <a:rPr lang="it-IT" dirty="0">
                <a:solidFill>
                  <a:srgbClr val="FF0000"/>
                </a:solidFill>
              </a:rPr>
              <a:t>le sue guerre di religione e di potere</a:t>
            </a:r>
          </a:p>
          <a:p>
            <a:r>
              <a:rPr lang="it-IT" dirty="0"/>
              <a:t>Guerra dei Trent’anni 1618 – 1648 e la nascita della Repubblica Olandese (campione economico fino alla metà del ‘700)</a:t>
            </a:r>
          </a:p>
          <a:p>
            <a:r>
              <a:rPr lang="it-IT" dirty="0"/>
              <a:t>La pace di </a:t>
            </a:r>
            <a:r>
              <a:rPr lang="it-IT" dirty="0" err="1"/>
              <a:t>Westphalia</a:t>
            </a:r>
            <a:r>
              <a:rPr lang="it-IT" dirty="0"/>
              <a:t> 1648 e l’inizio «dell’Europa degli Stati»</a:t>
            </a:r>
          </a:p>
          <a:p>
            <a:r>
              <a:rPr lang="it-IT" dirty="0"/>
              <a:t>Francia (Borbone), Inghilterra (Tudor, Stuart, Rivoluzione di </a:t>
            </a:r>
            <a:r>
              <a:rPr lang="it-IT" dirty="0" err="1"/>
              <a:t>Cromwell</a:t>
            </a:r>
            <a:r>
              <a:rPr lang="it-IT" dirty="0"/>
              <a:t>, guerre anglo-olandesi e cambio dinastico in Inghilterra), gli altri stati (v. mappa)</a:t>
            </a:r>
          </a:p>
          <a:p>
            <a:r>
              <a:rPr lang="it-IT" dirty="0"/>
              <a:t>Dalla guerra alla ricostruzione </a:t>
            </a:r>
            <a:r>
              <a:rPr lang="it-IT" dirty="0" err="1"/>
              <a:t>pre</a:t>
            </a:r>
            <a:r>
              <a:rPr lang="it-IT" dirty="0"/>
              <a:t>-capitalistica</a:t>
            </a:r>
          </a:p>
          <a:p>
            <a:r>
              <a:rPr lang="it-IT" dirty="0"/>
              <a:t>L’Europa alla conquista del mondo…</a:t>
            </a:r>
            <a:endParaRPr lang="en-GB" dirty="0"/>
          </a:p>
        </p:txBody>
      </p:sp>
    </p:spTree>
    <p:extLst>
      <p:ext uri="{BB962C8B-B14F-4D97-AF65-F5344CB8AC3E}">
        <p14:creationId xmlns:p14="http://schemas.microsoft.com/office/powerpoint/2010/main" val="26722986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571002" y="586292"/>
            <a:ext cx="11142566" cy="5408108"/>
          </a:xfrm>
          <a:prstGeom prst="rect">
            <a:avLst/>
          </a:prstGeom>
        </p:spPr>
      </p:pic>
      <p:sp>
        <p:nvSpPr>
          <p:cNvPr id="5" name="CasellaDiTesto 4"/>
          <p:cNvSpPr txBox="1"/>
          <p:nvPr/>
        </p:nvSpPr>
        <p:spPr>
          <a:xfrm>
            <a:off x="1237673" y="6336145"/>
            <a:ext cx="10344727" cy="307777"/>
          </a:xfrm>
          <a:prstGeom prst="rect">
            <a:avLst/>
          </a:prstGeom>
          <a:noFill/>
        </p:spPr>
        <p:txBody>
          <a:bodyPr wrap="square" rtlCol="0">
            <a:spAutoFit/>
          </a:bodyPr>
          <a:lstStyle/>
          <a:p>
            <a:pPr algn="ctr"/>
            <a:r>
              <a:rPr lang="it-IT" sz="1400" dirty="0"/>
              <a:t>https://i0.wp.com/www.inchiostronero.it/wp-content/uploads/2020/03/Mappa-mondiale-nel-1700-d..C.-1.png?ssl=1</a:t>
            </a:r>
          </a:p>
        </p:txBody>
      </p:sp>
    </p:spTree>
    <p:extLst>
      <p:ext uri="{BB962C8B-B14F-4D97-AF65-F5344CB8AC3E}">
        <p14:creationId xmlns:p14="http://schemas.microsoft.com/office/powerpoint/2010/main" val="42714285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dirty="0" smtClean="0"/>
              <a:t>L’età del mercantilismo</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Consolidamento </a:t>
            </a:r>
            <a:r>
              <a:rPr lang="it-IT" dirty="0">
                <a:solidFill>
                  <a:srgbClr val="FF0000"/>
                </a:solidFill>
              </a:rPr>
              <a:t>degli Stati nazionali </a:t>
            </a:r>
            <a:r>
              <a:rPr lang="it-IT" dirty="0"/>
              <a:t>(Europa) ed espansione coloniale</a:t>
            </a:r>
          </a:p>
          <a:p>
            <a:pPr lvl="1"/>
            <a:r>
              <a:rPr lang="it-IT" dirty="0"/>
              <a:t>Regno Unito, Francia, </a:t>
            </a:r>
            <a:r>
              <a:rPr lang="it-IT" dirty="0" smtClean="0"/>
              <a:t>Olanda, Spagna, Portogall</a:t>
            </a:r>
            <a:r>
              <a:rPr lang="it-IT" dirty="0"/>
              <a:t>o</a:t>
            </a:r>
            <a:r>
              <a:rPr lang="it-IT" dirty="0" smtClean="0"/>
              <a:t> </a:t>
            </a:r>
            <a:r>
              <a:rPr lang="it-IT" dirty="0"/>
              <a:t>e gli altri </a:t>
            </a:r>
            <a:r>
              <a:rPr lang="it-IT" dirty="0" smtClean="0"/>
              <a:t>… in attesa degli USA</a:t>
            </a:r>
            <a:endParaRPr lang="it-IT" dirty="0"/>
          </a:p>
          <a:p>
            <a:pPr lvl="1"/>
            <a:r>
              <a:rPr lang="it-IT" dirty="0"/>
              <a:t>Lo Stato nazionale come equivalente politico del concetto di Sistema economico</a:t>
            </a:r>
          </a:p>
          <a:p>
            <a:pPr lvl="1"/>
            <a:r>
              <a:rPr lang="it-IT" dirty="0"/>
              <a:t>L’economia </a:t>
            </a:r>
            <a:r>
              <a:rPr lang="it-IT" dirty="0" smtClean="0"/>
              <a:t>mondo (Proto-globalizzazione e proto-colonialismo)</a:t>
            </a:r>
            <a:endParaRPr lang="it-IT" dirty="0"/>
          </a:p>
          <a:p>
            <a:endParaRPr lang="it-IT" dirty="0" smtClean="0">
              <a:solidFill>
                <a:srgbClr val="FF0000"/>
              </a:solidFill>
            </a:endParaRPr>
          </a:p>
          <a:p>
            <a:r>
              <a:rPr lang="it-IT" dirty="0" smtClean="0">
                <a:solidFill>
                  <a:srgbClr val="FF0000"/>
                </a:solidFill>
              </a:rPr>
              <a:t>Ampliamento </a:t>
            </a:r>
            <a:r>
              <a:rPr lang="it-IT" dirty="0">
                <a:solidFill>
                  <a:srgbClr val="FF0000"/>
                </a:solidFill>
              </a:rPr>
              <a:t>dello spazio degli </a:t>
            </a:r>
            <a:r>
              <a:rPr lang="it-IT" dirty="0" smtClean="0">
                <a:solidFill>
                  <a:srgbClr val="FF0000"/>
                </a:solidFill>
              </a:rPr>
              <a:t>scambi</a:t>
            </a:r>
            <a:r>
              <a:rPr lang="it-IT" dirty="0" smtClean="0"/>
              <a:t>, </a:t>
            </a:r>
            <a:r>
              <a:rPr lang="it-IT" dirty="0"/>
              <a:t>regolarizzazione dell’attività economica e delle relazioni economiche tra gli </a:t>
            </a:r>
            <a:r>
              <a:rPr lang="it-IT" dirty="0" smtClean="0"/>
              <a:t>individui, le comunità e gli stati. </a:t>
            </a:r>
          </a:p>
          <a:p>
            <a:pPr lvl="1"/>
            <a:r>
              <a:rPr lang="it-IT" dirty="0" smtClean="0"/>
              <a:t>Superamento graduale dell’opposizione tra economia (di </a:t>
            </a:r>
            <a:r>
              <a:rPr lang="it-IT" dirty="0" err="1" smtClean="0"/>
              <a:t>sussitenza</a:t>
            </a:r>
            <a:r>
              <a:rPr lang="it-IT" dirty="0" smtClean="0"/>
              <a:t>) e commercio (nazionale e internazionale).</a:t>
            </a:r>
            <a:endParaRPr lang="it-IT" dirty="0"/>
          </a:p>
          <a:p>
            <a:pPr lvl="1"/>
            <a:r>
              <a:rPr lang="it-IT" dirty="0" smtClean="0"/>
              <a:t>Necessità di sviluppare </a:t>
            </a:r>
            <a:r>
              <a:rPr lang="it-IT" dirty="0">
                <a:solidFill>
                  <a:srgbClr val="FF0000"/>
                </a:solidFill>
              </a:rPr>
              <a:t>nuove capacità di governo</a:t>
            </a:r>
            <a:r>
              <a:rPr lang="it-IT" dirty="0"/>
              <a:t> sia delle relazioni economiche all’interno dei confini dello Stato sia delle relazioni economiche tra gli stati</a:t>
            </a:r>
            <a:r>
              <a:rPr lang="it-IT" dirty="0" smtClean="0"/>
              <a:t>.</a:t>
            </a:r>
          </a:p>
          <a:p>
            <a:pPr lvl="1"/>
            <a:r>
              <a:rPr lang="it-IT" dirty="0">
                <a:solidFill>
                  <a:srgbClr val="FF0000"/>
                </a:solidFill>
              </a:rPr>
              <a:t>L’Economia Politica, una scienza </a:t>
            </a:r>
            <a:r>
              <a:rPr lang="it-IT" dirty="0" smtClean="0"/>
              <a:t>che </a:t>
            </a:r>
            <a:r>
              <a:rPr lang="it-IT" dirty="0"/>
              <a:t>nasce per </a:t>
            </a:r>
            <a:r>
              <a:rPr lang="it-IT" dirty="0" smtClean="0"/>
              <a:t>fornire </a:t>
            </a:r>
            <a:r>
              <a:rPr lang="it-IT" dirty="0"/>
              <a:t>consigli alle autorità di </a:t>
            </a:r>
            <a:r>
              <a:rPr lang="it-IT" dirty="0" smtClean="0"/>
              <a:t>governo.</a:t>
            </a:r>
            <a:endParaRPr lang="it-IT" dirty="0"/>
          </a:p>
          <a:p>
            <a:pPr lvl="1"/>
            <a:endParaRPr lang="it-IT" dirty="0" smtClean="0"/>
          </a:p>
          <a:p>
            <a:pPr lvl="2"/>
            <a:endParaRPr lang="it-IT" dirty="0"/>
          </a:p>
          <a:p>
            <a:endParaRPr lang="it-IT" dirty="0"/>
          </a:p>
        </p:txBody>
      </p:sp>
    </p:spTree>
    <p:extLst>
      <p:ext uri="{BB962C8B-B14F-4D97-AF65-F5344CB8AC3E}">
        <p14:creationId xmlns:p14="http://schemas.microsoft.com/office/powerpoint/2010/main" val="6040305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52180" y="305421"/>
            <a:ext cx="10515600" cy="1109493"/>
          </a:xfrm>
        </p:spPr>
        <p:txBody>
          <a:bodyPr>
            <a:normAutofit/>
          </a:bodyPr>
          <a:lstStyle/>
          <a:p>
            <a:pPr algn="ctr"/>
            <a:r>
              <a:rPr lang="it-IT" sz="4000" dirty="0" smtClean="0"/>
              <a:t>Definire il mercantilismo </a:t>
            </a:r>
            <a:endParaRPr lang="it-IT" sz="4000" dirty="0"/>
          </a:p>
        </p:txBody>
      </p:sp>
      <p:sp>
        <p:nvSpPr>
          <p:cNvPr id="6" name="Rectangle 3"/>
          <p:cNvSpPr>
            <a:spLocks noChangeArrowheads="1"/>
          </p:cNvSpPr>
          <p:nvPr/>
        </p:nvSpPr>
        <p:spPr bwMode="auto">
          <a:xfrm>
            <a:off x="976743" y="6157801"/>
            <a:ext cx="9043155"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180975" algn="ctr" eaLnBrk="0" fontAlgn="base" hangingPunct="0">
              <a:spcBef>
                <a:spcPct val="0"/>
              </a:spcBef>
              <a:spcAft>
                <a:spcPct val="0"/>
              </a:spcAft>
            </a:pPr>
            <a:r>
              <a:rPr kumimoji="0" lang="it-IT" altLang="it-IT" sz="1200" b="0" i="1" u="none" strike="noStrike" cap="none" normalizeH="0" baseline="0" dirty="0">
                <a:ln>
                  <a:noFill/>
                </a:ln>
                <a:solidFill>
                  <a:schemeClr val="tx1"/>
                </a:solidFill>
                <a:effectLst/>
                <a:latin typeface="Simoncini Garamond"/>
                <a:ea typeface="Times New Roman" panose="02020603050405020304" pitchFamily="18" charset="0"/>
                <a:cs typeface="Times New Roman" panose="02020603050405020304" pitchFamily="18" charset="0"/>
              </a:rPr>
              <a:t>Fonte</a:t>
            </a:r>
            <a:r>
              <a:rPr lang="it-IT" altLang="it-IT" sz="1200" dirty="0">
                <a:latin typeface="Simoncini Garamond"/>
                <a:ea typeface="Times New Roman" panose="02020603050405020304" pitchFamily="18" charset="0"/>
                <a:cs typeface="Times New Roman" panose="02020603050405020304" pitchFamily="18" charset="0"/>
              </a:rPr>
              <a:t> Treccani </a:t>
            </a:r>
            <a:r>
              <a:rPr lang="it-IT" altLang="it-IT" sz="1200" dirty="0">
                <a:latin typeface="Simoncini Garamond"/>
                <a:ea typeface="Times New Roman" panose="02020603050405020304" pitchFamily="18" charset="0"/>
                <a:cs typeface="Times New Roman" panose="02020603050405020304" pitchFamily="18" charset="0"/>
                <a:hlinkClick r:id="rId2"/>
              </a:rPr>
              <a:t>http://www.treccani.it/enciclopedia/mercantilismo/</a:t>
            </a:r>
            <a:r>
              <a:rPr lang="it-IT" altLang="it-IT" sz="1200" dirty="0">
                <a:latin typeface="Simoncini Garamond"/>
                <a:ea typeface="Times New Roman" panose="02020603050405020304" pitchFamily="18" charset="0"/>
                <a:cs typeface="Times New Roman" panose="02020603050405020304" pitchFamily="18" charset="0"/>
              </a:rPr>
              <a:t>  e </a:t>
            </a:r>
            <a:r>
              <a:rPr lang="it-IT" altLang="it-IT" sz="1200" dirty="0" smtClean="0">
                <a:latin typeface="Simoncini Garamond"/>
                <a:ea typeface="Times New Roman" panose="02020603050405020304" pitchFamily="18" charset="0"/>
                <a:cs typeface="Times New Roman" panose="02020603050405020304" pitchFamily="18" charset="0"/>
              </a:rPr>
              <a:t>Zagari (1991)</a:t>
            </a:r>
            <a:endParaRPr kumimoji="0" lang="it-IT" altLang="it-IT" sz="1200" b="0" i="0" u="none" strike="noStrike" cap="none" normalizeH="0" baseline="0" dirty="0">
              <a:ln>
                <a:noFill/>
              </a:ln>
              <a:solidFill>
                <a:schemeClr val="tx1"/>
              </a:solidFill>
              <a:effectLst/>
              <a:latin typeface="Arial" panose="020B0604020202020204" pitchFamily="34" charset="0"/>
            </a:endParaRPr>
          </a:p>
        </p:txBody>
      </p:sp>
      <p:sp>
        <p:nvSpPr>
          <p:cNvPr id="7" name="Rettangolo 6"/>
          <p:cNvSpPr/>
          <p:nvPr/>
        </p:nvSpPr>
        <p:spPr>
          <a:xfrm>
            <a:off x="380145" y="1568918"/>
            <a:ext cx="11159326" cy="4524315"/>
          </a:xfrm>
          <a:prstGeom prst="rect">
            <a:avLst/>
          </a:prstGeom>
        </p:spPr>
        <p:txBody>
          <a:bodyPr wrap="square">
            <a:spAutoFit/>
          </a:bodyPr>
          <a:lstStyle/>
          <a:p>
            <a:pPr marL="342900" indent="-342900">
              <a:buFont typeface="Arial" panose="020B0604020202020204" pitchFamily="34" charset="0"/>
              <a:buChar char="•"/>
            </a:pPr>
            <a:r>
              <a:rPr lang="it-IT" sz="2400" b="1" dirty="0"/>
              <a:t>Mercantilismo</a:t>
            </a:r>
            <a:r>
              <a:rPr lang="it-IT" sz="2400" dirty="0"/>
              <a:t> Nome usato </a:t>
            </a:r>
            <a:r>
              <a:rPr lang="it-IT" sz="2400" dirty="0" smtClean="0"/>
              <a:t>per </a:t>
            </a:r>
            <a:r>
              <a:rPr lang="it-IT" sz="2400" dirty="0"/>
              <a:t>indicare il </a:t>
            </a:r>
            <a:r>
              <a:rPr lang="it-IT" sz="2400" dirty="0">
                <a:solidFill>
                  <a:srgbClr val="FF0000"/>
                </a:solidFill>
              </a:rPr>
              <a:t>complesso di principi in materia di politica economica, corrispondente alla prassi dell’epoca in cui si formarono i grandi Stati nazionali </a:t>
            </a:r>
            <a:r>
              <a:rPr lang="it-IT" sz="2400" dirty="0"/>
              <a:t>(16°-18° sec.). </a:t>
            </a:r>
            <a:r>
              <a:rPr lang="it-IT" sz="2400" dirty="0" smtClean="0"/>
              <a:t> […]</a:t>
            </a:r>
          </a:p>
          <a:p>
            <a:pPr marL="342900" indent="-342900">
              <a:buFont typeface="Arial" panose="020B0604020202020204" pitchFamily="34" charset="0"/>
              <a:buChar char="•"/>
            </a:pPr>
            <a:r>
              <a:rPr lang="it-IT" sz="2400" dirty="0" smtClean="0"/>
              <a:t>(Il mercantilismo </a:t>
            </a:r>
            <a:r>
              <a:rPr lang="it-IT" sz="2400" dirty="0"/>
              <a:t>può definirsi come il </a:t>
            </a:r>
            <a:r>
              <a:rPr lang="it-IT" sz="2400" dirty="0">
                <a:solidFill>
                  <a:srgbClr val="FF0000"/>
                </a:solidFill>
              </a:rPr>
              <a:t>sistema di politica economica delle grandi monarchie assolute</a:t>
            </a:r>
            <a:r>
              <a:rPr lang="it-IT" sz="2400" dirty="0"/>
              <a:t>, che con il loro intervento nell’economia miravano a dare più solide basi all’unità statale e a fare dell’incremento della ricchezza nazionale lo strumento per accrescere la forza dello Stato nei suoi rapporti con l’estero. </a:t>
            </a:r>
          </a:p>
          <a:p>
            <a:pPr marL="342900" indent="-342900">
              <a:buFont typeface="Arial" panose="020B0604020202020204" pitchFamily="34" charset="0"/>
              <a:buChar char="•"/>
            </a:pPr>
            <a:r>
              <a:rPr lang="it-IT" sz="2400" dirty="0"/>
              <a:t>Come indirizzo di politica economica il mercantilismo ha avuto invece assai maggiore importanza e, attraverso successive evoluzioni, ha dominato tutta l’età moderna, raggiungendo il suo culmine verso la metà del 17° sec. nell’Inghilterra di O. </a:t>
            </a:r>
            <a:r>
              <a:rPr lang="it-IT" sz="2400" dirty="0" err="1"/>
              <a:t>Cromwell</a:t>
            </a:r>
            <a:r>
              <a:rPr lang="it-IT" sz="2400" dirty="0"/>
              <a:t> e nella Francia di J.-B. </a:t>
            </a:r>
            <a:r>
              <a:rPr lang="it-IT" sz="2400" dirty="0" err="1"/>
              <a:t>Colbert</a:t>
            </a:r>
            <a:r>
              <a:rPr lang="it-IT" sz="2400" dirty="0"/>
              <a:t> (1619 – 1683), dove si trasfor­mò in un vero sistema protettore dell’industria nazionale e fu detto anche </a:t>
            </a:r>
            <a:r>
              <a:rPr lang="it-IT" sz="2400" dirty="0" err="1"/>
              <a:t>colbertismo</a:t>
            </a:r>
            <a:r>
              <a:rPr lang="it-IT" sz="2400" dirty="0"/>
              <a:t>.</a:t>
            </a:r>
          </a:p>
        </p:txBody>
      </p:sp>
    </p:spTree>
    <p:extLst>
      <p:ext uri="{BB962C8B-B14F-4D97-AF65-F5344CB8AC3E}">
        <p14:creationId xmlns:p14="http://schemas.microsoft.com/office/powerpoint/2010/main" val="32987118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52180" y="305421"/>
            <a:ext cx="10515600" cy="1022865"/>
          </a:xfrm>
        </p:spPr>
        <p:txBody>
          <a:bodyPr>
            <a:normAutofit/>
          </a:bodyPr>
          <a:lstStyle/>
          <a:p>
            <a:pPr algn="ctr"/>
            <a:r>
              <a:rPr lang="it-IT" sz="4000" dirty="0" smtClean="0"/>
              <a:t>Mercantilismo e politica di potenza</a:t>
            </a:r>
            <a:endParaRPr lang="it-IT" sz="4000" dirty="0"/>
          </a:p>
        </p:txBody>
      </p:sp>
      <p:sp>
        <p:nvSpPr>
          <p:cNvPr id="7" name="Rettangolo 6"/>
          <p:cNvSpPr/>
          <p:nvPr/>
        </p:nvSpPr>
        <p:spPr>
          <a:xfrm>
            <a:off x="336996" y="1550038"/>
            <a:ext cx="11202474" cy="4062651"/>
          </a:xfrm>
          <a:prstGeom prst="rect">
            <a:avLst/>
          </a:prstGeom>
        </p:spPr>
        <p:txBody>
          <a:bodyPr wrap="square">
            <a:spAutoFit/>
          </a:bodyPr>
          <a:lstStyle/>
          <a:p>
            <a:pPr marL="342900" indent="-342900">
              <a:buFont typeface="Arial" panose="020B0604020202020204" pitchFamily="34" charset="0"/>
              <a:buChar char="•"/>
            </a:pPr>
            <a:r>
              <a:rPr lang="it-IT" sz="2000" dirty="0"/>
              <a:t>Fu soprattutto la </a:t>
            </a:r>
            <a:r>
              <a:rPr lang="it-IT" sz="2000" dirty="0">
                <a:solidFill>
                  <a:srgbClr val="FF0000"/>
                </a:solidFill>
              </a:rPr>
              <a:t>trasformazione del potere sovrano da feudale in assoluto </a:t>
            </a:r>
            <a:r>
              <a:rPr lang="it-IT" sz="2000" dirty="0"/>
              <a:t>che determinò il sorgere di nuove funzioni e conseguentemente di nuove esigenze finanziarie. La creazione di una burocrazia professionale stipendiata al centro e alla periferia, di rappresentanze diplomatiche all’estero e di un esercito permanente, la necessità di rinnovare le opere di difesa e di provvedere a qualche opera e servizio pubblico di interesse generale imponevano grandi spese che le rendite patrimoniali della Corona e i donativi dei parlamenti erano insufficienti a fronteggiare; di qui il bisogno di nuove fonti di entrata che spinse i governi a interessarsi dei problemi economici nazionali. </a:t>
            </a:r>
          </a:p>
          <a:p>
            <a:pPr marL="342900" indent="-342900">
              <a:buFont typeface="Arial" panose="020B0604020202020204" pitchFamily="34" charset="0"/>
              <a:buChar char="•"/>
            </a:pPr>
            <a:r>
              <a:rPr lang="it-IT" sz="2000" dirty="0">
                <a:solidFill>
                  <a:srgbClr val="FF0000"/>
                </a:solidFill>
              </a:rPr>
              <a:t>«Il commercio è la sorgente delle finanze e le finanze sono il nerbo vitale della guerra» </a:t>
            </a:r>
            <a:r>
              <a:rPr lang="it-IT" sz="2000" dirty="0"/>
              <a:t>scriveva </a:t>
            </a:r>
            <a:r>
              <a:rPr lang="it-IT" sz="2000" dirty="0" err="1"/>
              <a:t>Colbert</a:t>
            </a:r>
            <a:r>
              <a:rPr lang="it-IT" sz="2000" dirty="0"/>
              <a:t> nel 1666, riassumendo l’essenza della politica mercantilistica che subordina l’economia alle finalità dello Stato e che torna ad affermarsi tutte le volte che si sente la necessità di cementare la coesione e l’indipendenza nazionale (tanto è vero che si è parlato di ritorno al m. o di neomercantilismo anche nel Novecento, dopo la Prima guerra mondiale).</a:t>
            </a:r>
          </a:p>
          <a:p>
            <a:endParaRPr lang="it-IT" dirty="0"/>
          </a:p>
        </p:txBody>
      </p:sp>
      <p:sp>
        <p:nvSpPr>
          <p:cNvPr id="5" name="Rectangle 3"/>
          <p:cNvSpPr>
            <a:spLocks noChangeArrowheads="1"/>
          </p:cNvSpPr>
          <p:nvPr/>
        </p:nvSpPr>
        <p:spPr bwMode="auto">
          <a:xfrm>
            <a:off x="976743" y="6205927"/>
            <a:ext cx="985167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180975" algn="ctr" eaLnBrk="0" fontAlgn="base" hangingPunct="0">
              <a:spcBef>
                <a:spcPct val="0"/>
              </a:spcBef>
              <a:spcAft>
                <a:spcPct val="0"/>
              </a:spcAft>
            </a:pPr>
            <a:r>
              <a:rPr kumimoji="0" lang="it-IT" altLang="it-IT" sz="1200" b="0" i="1" u="none" strike="noStrike" cap="none" normalizeH="0" baseline="0" dirty="0">
                <a:ln>
                  <a:noFill/>
                </a:ln>
                <a:solidFill>
                  <a:schemeClr val="tx1"/>
                </a:solidFill>
                <a:effectLst/>
                <a:latin typeface="Simoncini Garamond"/>
                <a:ea typeface="Times New Roman" panose="02020603050405020304" pitchFamily="18" charset="0"/>
                <a:cs typeface="Times New Roman" panose="02020603050405020304" pitchFamily="18" charset="0"/>
              </a:rPr>
              <a:t>Fonte</a:t>
            </a:r>
            <a:r>
              <a:rPr lang="it-IT" altLang="it-IT" sz="1200" dirty="0">
                <a:latin typeface="Simoncini Garamond"/>
                <a:ea typeface="Times New Roman" panose="02020603050405020304" pitchFamily="18" charset="0"/>
                <a:cs typeface="Times New Roman" panose="02020603050405020304" pitchFamily="18" charset="0"/>
              </a:rPr>
              <a:t> Treccani </a:t>
            </a:r>
            <a:r>
              <a:rPr lang="it-IT" altLang="it-IT" sz="1200" dirty="0">
                <a:latin typeface="Simoncini Garamond"/>
                <a:ea typeface="Times New Roman" panose="02020603050405020304" pitchFamily="18" charset="0"/>
                <a:cs typeface="Times New Roman" panose="02020603050405020304" pitchFamily="18" charset="0"/>
                <a:hlinkClick r:id="rId2"/>
              </a:rPr>
              <a:t>http://www.treccani.it/enciclopedia/mercantilismo/</a:t>
            </a:r>
            <a:r>
              <a:rPr lang="it-IT" altLang="it-IT" sz="1200" dirty="0">
                <a:latin typeface="Simoncini Garamond"/>
                <a:ea typeface="Times New Roman" panose="02020603050405020304" pitchFamily="18" charset="0"/>
                <a:cs typeface="Times New Roman" panose="02020603050405020304" pitchFamily="18" charset="0"/>
              </a:rPr>
              <a:t>  e </a:t>
            </a:r>
            <a:r>
              <a:rPr lang="it-IT" altLang="it-IT" sz="1200" dirty="0" smtClean="0">
                <a:latin typeface="Simoncini Garamond"/>
                <a:ea typeface="Times New Roman" panose="02020603050405020304" pitchFamily="18" charset="0"/>
                <a:cs typeface="Times New Roman" panose="02020603050405020304" pitchFamily="18" charset="0"/>
              </a:rPr>
              <a:t>Zagari (1991)</a:t>
            </a:r>
            <a:endParaRPr kumimoji="0" lang="it-IT" altLang="it-IT" sz="1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653421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52180" y="305422"/>
            <a:ext cx="10515600" cy="809968"/>
          </a:xfrm>
        </p:spPr>
        <p:txBody>
          <a:bodyPr>
            <a:normAutofit/>
          </a:bodyPr>
          <a:lstStyle/>
          <a:p>
            <a:pPr algn="ctr"/>
            <a:r>
              <a:rPr lang="it-IT" sz="4000" dirty="0" smtClean="0"/>
              <a:t>Le tre fasi del mercantilismo</a:t>
            </a:r>
            <a:endParaRPr lang="it-IT" sz="4000" dirty="0"/>
          </a:p>
        </p:txBody>
      </p:sp>
      <p:sp>
        <p:nvSpPr>
          <p:cNvPr id="7" name="Rettangolo 6"/>
          <p:cNvSpPr/>
          <p:nvPr/>
        </p:nvSpPr>
        <p:spPr>
          <a:xfrm>
            <a:off x="336996" y="1318022"/>
            <a:ext cx="11202474" cy="5324535"/>
          </a:xfrm>
          <a:prstGeom prst="rect">
            <a:avLst/>
          </a:prstGeom>
        </p:spPr>
        <p:txBody>
          <a:bodyPr wrap="square">
            <a:spAutoFit/>
          </a:bodyPr>
          <a:lstStyle/>
          <a:p>
            <a:pPr marL="342900" indent="-342900">
              <a:buFont typeface="Arial" panose="020B0604020202020204" pitchFamily="34" charset="0"/>
              <a:buChar char="•"/>
            </a:pPr>
            <a:r>
              <a:rPr lang="it-IT" sz="2000" dirty="0"/>
              <a:t>In genere lo sviluppo del sistema mercantilistico si suole distinguere in </a:t>
            </a:r>
            <a:r>
              <a:rPr lang="it-IT" sz="2000" dirty="0">
                <a:solidFill>
                  <a:srgbClr val="FF0000"/>
                </a:solidFill>
              </a:rPr>
              <a:t>tre fasi</a:t>
            </a:r>
            <a:r>
              <a:rPr lang="it-IT" sz="2000" dirty="0"/>
              <a:t>: la </a:t>
            </a:r>
            <a:r>
              <a:rPr lang="it-IT" sz="2000" dirty="0">
                <a:solidFill>
                  <a:srgbClr val="FF0000"/>
                </a:solidFill>
              </a:rPr>
              <a:t>prima</a:t>
            </a:r>
            <a:r>
              <a:rPr lang="it-IT" sz="2000" dirty="0"/>
              <a:t>, precedente alla scoperta dell’America, caratterizzata da divieti di esportazione della moneta e dei metalli </a:t>
            </a:r>
            <a:r>
              <a:rPr lang="it-IT" sz="2000" dirty="0" smtClean="0"/>
              <a:t>preziosi [bullionismo]; </a:t>
            </a:r>
            <a:r>
              <a:rPr lang="it-IT" sz="2000" dirty="0"/>
              <a:t>la </a:t>
            </a:r>
            <a:r>
              <a:rPr lang="it-IT" sz="2000" dirty="0">
                <a:solidFill>
                  <a:srgbClr val="FF0000"/>
                </a:solidFill>
              </a:rPr>
              <a:t>seconda</a:t>
            </a:r>
            <a:r>
              <a:rPr lang="it-IT" sz="2000" dirty="0"/>
              <a:t> detta ‘della bilancia dei contratti’, in cui si cercava di incrementare la disponibilità di metalli preziosi attraverso l’obbligo imposto ai mercanti di riportare in moneta nel paese parte almeno del prezzo ricavato all’estero; la </a:t>
            </a:r>
            <a:r>
              <a:rPr lang="it-IT" sz="2000" dirty="0">
                <a:solidFill>
                  <a:srgbClr val="FF0000"/>
                </a:solidFill>
              </a:rPr>
              <a:t>terza</a:t>
            </a:r>
            <a:r>
              <a:rPr lang="it-IT" sz="2000" dirty="0"/>
              <a:t> che, attraverso dazi all’importazione, premi all’esportazione e divieti all’uscita delle materie prime, mirava a creare una bilancia del commercio favorevole.</a:t>
            </a:r>
          </a:p>
          <a:p>
            <a:pPr marL="285750" indent="-285750">
              <a:buFont typeface="Arial" panose="020B0604020202020204" pitchFamily="34" charset="0"/>
              <a:buChar char="•"/>
            </a:pPr>
            <a:r>
              <a:rPr lang="it-IT" sz="2000" dirty="0"/>
              <a:t>[…] il m. andò poi sempre più trasformandosi in un sistema tendente a sviluppare le industrie nazionali e a proteggerle dalla concorrenza estera. Ed è soprattutto in questo periodo, che prende più propriamente nome da </a:t>
            </a:r>
            <a:r>
              <a:rPr lang="it-IT" sz="2000" dirty="0" err="1">
                <a:solidFill>
                  <a:srgbClr val="FF0000"/>
                </a:solidFill>
              </a:rPr>
              <a:t>Colbert</a:t>
            </a:r>
            <a:r>
              <a:rPr lang="it-IT" sz="2000" dirty="0"/>
              <a:t>, che il sistema mercantilistico si completò con la creazione delle grandi compagnie commerciali, con l’incremento della marina mercantile, con la politica coloniale, con misure di politica demografica indirizzate a favorire l’aumento della popolazione, con provvedimenti miranti a realizzare o ad accentuare la formazione di un unico mercato nazionale, con una sempre più stretta disciplina della produzione, con la concessione a privati di esenzioni fiscali, privilegi e monopoli e con la creazione di industrie di Stato. </a:t>
            </a:r>
          </a:p>
          <a:p>
            <a:endParaRPr lang="it-IT" sz="2200" dirty="0"/>
          </a:p>
          <a:p>
            <a:endParaRPr lang="it-IT" dirty="0"/>
          </a:p>
        </p:txBody>
      </p:sp>
      <p:sp>
        <p:nvSpPr>
          <p:cNvPr id="5" name="Rectangle 3"/>
          <p:cNvSpPr>
            <a:spLocks noChangeArrowheads="1"/>
          </p:cNvSpPr>
          <p:nvPr/>
        </p:nvSpPr>
        <p:spPr bwMode="auto">
          <a:xfrm>
            <a:off x="976744" y="6162925"/>
            <a:ext cx="6643256"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180975" eaLnBrk="0" fontAlgn="base" hangingPunct="0">
              <a:spcBef>
                <a:spcPct val="0"/>
              </a:spcBef>
              <a:spcAft>
                <a:spcPct val="0"/>
              </a:spcAft>
            </a:pPr>
            <a:r>
              <a:rPr kumimoji="0" lang="it-IT" altLang="it-IT" sz="1200" b="0" i="1" u="none" strike="noStrike" cap="none" normalizeH="0" baseline="0" dirty="0">
                <a:ln>
                  <a:noFill/>
                </a:ln>
                <a:solidFill>
                  <a:schemeClr val="tx1"/>
                </a:solidFill>
                <a:effectLst/>
                <a:latin typeface="Simoncini Garamond"/>
                <a:ea typeface="Times New Roman" panose="02020603050405020304" pitchFamily="18" charset="0"/>
                <a:cs typeface="Times New Roman" panose="02020603050405020304" pitchFamily="18" charset="0"/>
              </a:rPr>
              <a:t>Fonte</a:t>
            </a:r>
            <a:r>
              <a:rPr lang="it-IT" altLang="it-IT" sz="1200" dirty="0">
                <a:latin typeface="Simoncini Garamond"/>
                <a:ea typeface="Times New Roman" panose="02020603050405020304" pitchFamily="18" charset="0"/>
                <a:cs typeface="Times New Roman" panose="02020603050405020304" pitchFamily="18" charset="0"/>
              </a:rPr>
              <a:t> Treccani </a:t>
            </a:r>
            <a:r>
              <a:rPr lang="it-IT" altLang="it-IT" sz="1200" dirty="0">
                <a:latin typeface="Simoncini Garamond"/>
                <a:ea typeface="Times New Roman" panose="02020603050405020304" pitchFamily="18" charset="0"/>
                <a:cs typeface="Times New Roman" panose="02020603050405020304" pitchFamily="18" charset="0"/>
                <a:hlinkClick r:id="rId2"/>
              </a:rPr>
              <a:t>http://www.treccani.it/enciclopedia/mercantilismo/</a:t>
            </a:r>
            <a:r>
              <a:rPr lang="it-IT" altLang="it-IT" sz="1200" dirty="0">
                <a:latin typeface="Simoncini Garamond"/>
                <a:ea typeface="Times New Roman" panose="02020603050405020304" pitchFamily="18" charset="0"/>
                <a:cs typeface="Times New Roman" panose="02020603050405020304" pitchFamily="18" charset="0"/>
              </a:rPr>
              <a:t>  e </a:t>
            </a:r>
            <a:r>
              <a:rPr lang="it-IT" altLang="it-IT" sz="1200" dirty="0" smtClean="0">
                <a:latin typeface="Simoncini Garamond"/>
                <a:ea typeface="Times New Roman" panose="02020603050405020304" pitchFamily="18" charset="0"/>
                <a:cs typeface="Times New Roman" panose="02020603050405020304" pitchFamily="18" charset="0"/>
              </a:rPr>
              <a:t>Zagari (1991)</a:t>
            </a:r>
            <a:endParaRPr kumimoji="0" lang="it-IT" altLang="it-IT" sz="1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498511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0545" y="242453"/>
            <a:ext cx="8229601" cy="6172201"/>
          </a:xfrm>
          <a:prstGeom prst="rect">
            <a:avLst/>
          </a:prstGeom>
        </p:spPr>
      </p:pic>
      <p:sp>
        <p:nvSpPr>
          <p:cNvPr id="5" name="CasellaDiTesto 4"/>
          <p:cNvSpPr txBox="1"/>
          <p:nvPr/>
        </p:nvSpPr>
        <p:spPr>
          <a:xfrm>
            <a:off x="3990109" y="6488668"/>
            <a:ext cx="5237018" cy="369332"/>
          </a:xfrm>
          <a:prstGeom prst="rect">
            <a:avLst/>
          </a:prstGeom>
          <a:noFill/>
        </p:spPr>
        <p:txBody>
          <a:bodyPr wrap="square" rtlCol="0">
            <a:spAutoFit/>
          </a:bodyPr>
          <a:lstStyle/>
          <a:p>
            <a:pPr algn="ctr"/>
            <a:r>
              <a:rPr lang="it-IT" dirty="0" smtClean="0"/>
              <a:t>Fonte. Bell (1967), p. 54</a:t>
            </a:r>
            <a:endParaRPr lang="it-IT" dirty="0"/>
          </a:p>
        </p:txBody>
      </p:sp>
    </p:spTree>
    <p:extLst>
      <p:ext uri="{BB962C8B-B14F-4D97-AF65-F5344CB8AC3E}">
        <p14:creationId xmlns:p14="http://schemas.microsoft.com/office/powerpoint/2010/main" val="37162671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thumb/4/42/Colbert-5.jpg/220px-Colbert-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1648" y="1045585"/>
            <a:ext cx="3880716" cy="5080212"/>
          </a:xfrm>
          <a:prstGeom prst="rect">
            <a:avLst/>
          </a:prstGeom>
          <a:noFill/>
          <a:extLst>
            <a:ext uri="{909E8E84-426E-40DD-AFC4-6F175D3DCCD1}">
              <a14:hiddenFill xmlns:a14="http://schemas.microsoft.com/office/drawing/2010/main">
                <a:solidFill>
                  <a:srgbClr val="FFFFFF"/>
                </a:solidFill>
              </a14:hiddenFill>
            </a:ext>
          </a:extLst>
        </p:spPr>
      </p:pic>
      <p:pic>
        <p:nvPicPr>
          <p:cNvPr id="5" name="Immagin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0668" y="962871"/>
            <a:ext cx="4195042" cy="5079291"/>
          </a:xfrm>
          <a:prstGeom prst="rect">
            <a:avLst/>
          </a:prstGeom>
        </p:spPr>
      </p:pic>
      <p:sp>
        <p:nvSpPr>
          <p:cNvPr id="2" name="Rettangolo 1"/>
          <p:cNvSpPr/>
          <p:nvPr/>
        </p:nvSpPr>
        <p:spPr>
          <a:xfrm>
            <a:off x="2039179" y="6208511"/>
            <a:ext cx="2385653" cy="369332"/>
          </a:xfrm>
          <a:prstGeom prst="rect">
            <a:avLst/>
          </a:prstGeom>
        </p:spPr>
        <p:txBody>
          <a:bodyPr wrap="none">
            <a:spAutoFit/>
          </a:bodyPr>
          <a:lstStyle/>
          <a:p>
            <a:r>
              <a:rPr lang="it-IT" dirty="0" err="1"/>
              <a:t>J.B.Colbert</a:t>
            </a:r>
            <a:r>
              <a:rPr lang="it-IT" dirty="0"/>
              <a:t> (1619-1683)</a:t>
            </a:r>
          </a:p>
        </p:txBody>
      </p:sp>
      <p:sp>
        <p:nvSpPr>
          <p:cNvPr id="3" name="Rettangolo 2"/>
          <p:cNvSpPr/>
          <p:nvPr/>
        </p:nvSpPr>
        <p:spPr>
          <a:xfrm>
            <a:off x="7842997" y="6208511"/>
            <a:ext cx="1992405" cy="369332"/>
          </a:xfrm>
          <a:prstGeom prst="rect">
            <a:avLst/>
          </a:prstGeom>
        </p:spPr>
        <p:txBody>
          <a:bodyPr wrap="none">
            <a:spAutoFit/>
          </a:bodyPr>
          <a:lstStyle/>
          <a:p>
            <a:r>
              <a:rPr lang="it-IT" dirty="0"/>
              <a:t>J. Law (1671-1729) </a:t>
            </a:r>
          </a:p>
        </p:txBody>
      </p:sp>
    </p:spTree>
    <p:extLst>
      <p:ext uri="{BB962C8B-B14F-4D97-AF65-F5344CB8AC3E}">
        <p14:creationId xmlns:p14="http://schemas.microsoft.com/office/powerpoint/2010/main" val="10964539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FA05965-BBB6-B345-A1C3-4353AF37F83F}"/>
              </a:ext>
            </a:extLst>
          </p:cNvPr>
          <p:cNvSpPr>
            <a:spLocks noGrp="1"/>
          </p:cNvSpPr>
          <p:nvPr>
            <p:ph type="title"/>
          </p:nvPr>
        </p:nvSpPr>
        <p:spPr/>
        <p:txBody>
          <a:bodyPr/>
          <a:lstStyle/>
          <a:p>
            <a:pPr algn="ctr"/>
            <a:r>
              <a:rPr lang="it-IT" dirty="0" smtClean="0"/>
              <a:t>Il «paradigma» mercantilista</a:t>
            </a:r>
            <a:endParaRPr lang="it-IT" dirty="0"/>
          </a:p>
        </p:txBody>
      </p:sp>
      <p:sp>
        <p:nvSpPr>
          <p:cNvPr id="3" name="Segnaposto contenuto 2">
            <a:extLst>
              <a:ext uri="{FF2B5EF4-FFF2-40B4-BE49-F238E27FC236}">
                <a16:creationId xmlns:a16="http://schemas.microsoft.com/office/drawing/2014/main" id="{95B2F415-4473-5A45-966E-7587388B478C}"/>
              </a:ext>
            </a:extLst>
          </p:cNvPr>
          <p:cNvSpPr>
            <a:spLocks noGrp="1"/>
          </p:cNvSpPr>
          <p:nvPr>
            <p:ph idx="1"/>
          </p:nvPr>
        </p:nvSpPr>
        <p:spPr/>
        <p:txBody>
          <a:bodyPr>
            <a:normAutofit lnSpcReduction="10000"/>
          </a:bodyPr>
          <a:lstStyle/>
          <a:p>
            <a:r>
              <a:rPr lang="it-IT" sz="2400" dirty="0"/>
              <a:t>La </a:t>
            </a:r>
            <a:r>
              <a:rPr lang="it-IT" sz="2400" dirty="0">
                <a:solidFill>
                  <a:srgbClr val="FF0000"/>
                </a:solidFill>
              </a:rPr>
              <a:t>potenza dello Stato nazionale </a:t>
            </a:r>
            <a:r>
              <a:rPr lang="it-IT" sz="2400" dirty="0"/>
              <a:t>come </a:t>
            </a:r>
            <a:r>
              <a:rPr lang="it-IT" sz="2400" dirty="0" smtClean="0"/>
              <a:t>obiettivo primario </a:t>
            </a:r>
            <a:r>
              <a:rPr lang="it-IT" sz="2400" dirty="0"/>
              <a:t>della politica economica</a:t>
            </a:r>
            <a:r>
              <a:rPr lang="it-IT" sz="2400" dirty="0" smtClean="0"/>
              <a:t>. Per gli Stati come per gli individui l’interesse personale è il movente fondamentale dell’azione</a:t>
            </a:r>
            <a:endParaRPr lang="it-IT" sz="2400" dirty="0"/>
          </a:p>
          <a:p>
            <a:r>
              <a:rPr lang="it-IT" sz="2400" dirty="0" smtClean="0"/>
              <a:t>La </a:t>
            </a:r>
            <a:r>
              <a:rPr lang="it-IT" sz="2400" dirty="0"/>
              <a:t>crescita economica di una nazione implica l’appropriazione di una quota maggiore di un prodotto complessivamente dato (lo </a:t>
            </a:r>
            <a:r>
              <a:rPr lang="it-IT" sz="2400" dirty="0">
                <a:solidFill>
                  <a:srgbClr val="FF0000"/>
                </a:solidFill>
              </a:rPr>
              <a:t>scambio come gioco a somma zero </a:t>
            </a:r>
            <a:r>
              <a:rPr lang="it-IT" sz="2400" dirty="0"/>
              <a:t>dove il guadagno di uno è uguale alla perdita dell’altro).</a:t>
            </a:r>
          </a:p>
          <a:p>
            <a:r>
              <a:rPr lang="it-IT" sz="2400" dirty="0"/>
              <a:t>Antagonismo, accaparramento, monopolio, protezionismo, colonialismo come </a:t>
            </a:r>
            <a:r>
              <a:rPr lang="it-IT" sz="2400" dirty="0">
                <a:solidFill>
                  <a:srgbClr val="FF0000"/>
                </a:solidFill>
              </a:rPr>
              <a:t>armi legittime</a:t>
            </a:r>
            <a:r>
              <a:rPr lang="it-IT" sz="2400" dirty="0"/>
              <a:t> per </a:t>
            </a:r>
            <a:r>
              <a:rPr lang="it-IT" sz="2400" dirty="0">
                <a:solidFill>
                  <a:srgbClr val="FF0000"/>
                </a:solidFill>
              </a:rPr>
              <a:t>accrescere il potere economico </a:t>
            </a:r>
            <a:r>
              <a:rPr lang="it-IT" sz="2400" dirty="0" smtClean="0">
                <a:solidFill>
                  <a:srgbClr val="FF0000"/>
                </a:solidFill>
              </a:rPr>
              <a:t>e la ricchezza dello Stato</a:t>
            </a:r>
            <a:r>
              <a:rPr lang="it-IT" sz="2400" dirty="0" smtClean="0"/>
              <a:t>, misurata dall’afflusso netto di oro e argento nel paese. </a:t>
            </a:r>
          </a:p>
          <a:p>
            <a:r>
              <a:rPr lang="it-IT" sz="2400" dirty="0"/>
              <a:t>I fatti economici riflettono nessi causali che è possibile analizzare oggettivamente e sui quali si può </a:t>
            </a:r>
            <a:r>
              <a:rPr lang="it-IT" sz="2400" dirty="0">
                <a:solidFill>
                  <a:srgbClr val="FF0000"/>
                </a:solidFill>
              </a:rPr>
              <a:t>intervenire come misure di politica economica </a:t>
            </a:r>
            <a:r>
              <a:rPr lang="it-IT" sz="2400" dirty="0"/>
              <a:t>senza affidarsi all’idea che esista un ordine naturale che spontaneamente assicuri il benessere collettivo.</a:t>
            </a:r>
          </a:p>
          <a:p>
            <a:endParaRPr lang="it-IT" dirty="0"/>
          </a:p>
          <a:p>
            <a:endParaRPr lang="it-IT" dirty="0"/>
          </a:p>
        </p:txBody>
      </p:sp>
    </p:spTree>
    <p:extLst>
      <p:ext uri="{BB962C8B-B14F-4D97-AF65-F5344CB8AC3E}">
        <p14:creationId xmlns:p14="http://schemas.microsoft.com/office/powerpoint/2010/main" val="38678023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A58E8F7-205D-D54A-A2E2-375CA52E007E}"/>
              </a:ext>
            </a:extLst>
          </p:cNvPr>
          <p:cNvSpPr>
            <a:spLocks noGrp="1"/>
          </p:cNvSpPr>
          <p:nvPr>
            <p:ph type="title"/>
          </p:nvPr>
        </p:nvSpPr>
        <p:spPr/>
        <p:txBody>
          <a:bodyPr>
            <a:normAutofit/>
          </a:bodyPr>
          <a:lstStyle/>
          <a:p>
            <a:pPr algn="ctr"/>
            <a:r>
              <a:rPr lang="it-IT" sz="3800" dirty="0" smtClean="0"/>
              <a:t>La moneta e il commercio internazionale come basi della ricchezza dello Stato</a:t>
            </a:r>
            <a:endParaRPr lang="it-IT" sz="3800" dirty="0"/>
          </a:p>
        </p:txBody>
      </p:sp>
      <p:sp>
        <p:nvSpPr>
          <p:cNvPr id="3" name="Segnaposto contenuto 2">
            <a:extLst>
              <a:ext uri="{FF2B5EF4-FFF2-40B4-BE49-F238E27FC236}">
                <a16:creationId xmlns:a16="http://schemas.microsoft.com/office/drawing/2014/main" id="{5BA0D3AF-F9C8-CB46-822B-B430725B8331}"/>
              </a:ext>
            </a:extLst>
          </p:cNvPr>
          <p:cNvSpPr>
            <a:spLocks noGrp="1"/>
          </p:cNvSpPr>
          <p:nvPr>
            <p:ph idx="1"/>
          </p:nvPr>
        </p:nvSpPr>
        <p:spPr/>
        <p:txBody>
          <a:bodyPr>
            <a:normAutofit fontScale="92500"/>
          </a:bodyPr>
          <a:lstStyle/>
          <a:p>
            <a:r>
              <a:rPr lang="it-IT" sz="2400" dirty="0">
                <a:solidFill>
                  <a:srgbClr val="FF0000"/>
                </a:solidFill>
              </a:rPr>
              <a:t>Qual è la ricchezza di una </a:t>
            </a:r>
            <a:r>
              <a:rPr lang="it-IT" sz="2400" dirty="0" smtClean="0">
                <a:solidFill>
                  <a:srgbClr val="FF0000"/>
                </a:solidFill>
              </a:rPr>
              <a:t>nazione?</a:t>
            </a:r>
            <a:r>
              <a:rPr lang="it-IT" sz="2400" dirty="0" smtClean="0"/>
              <a:t> La </a:t>
            </a:r>
            <a:r>
              <a:rPr lang="it-IT" sz="2400" dirty="0"/>
              <a:t>moneta o ciò che la moneta può comprare? (Interpretazioni contrastanti)</a:t>
            </a:r>
          </a:p>
          <a:p>
            <a:r>
              <a:rPr lang="it-IT" sz="2400" dirty="0"/>
              <a:t>Più moneta («capitale vivo che circoli rapidamente fra il popolo» Davenant cit. da </a:t>
            </a:r>
            <a:r>
              <a:rPr lang="it-IT" sz="2400" dirty="0" err="1"/>
              <a:t>Heckscher</a:t>
            </a:r>
            <a:r>
              <a:rPr lang="it-IT" sz="2400" dirty="0"/>
              <a:t>)  = Maggiore circolazione delle merci e maggiore prosperità economica</a:t>
            </a:r>
          </a:p>
          <a:p>
            <a:r>
              <a:rPr lang="it-IT" sz="2400" dirty="0">
                <a:solidFill>
                  <a:srgbClr val="FF0000"/>
                </a:solidFill>
              </a:rPr>
              <a:t>Più moneta = prezzi interni più </a:t>
            </a:r>
            <a:r>
              <a:rPr lang="it-IT" sz="2400" dirty="0" smtClean="0">
                <a:solidFill>
                  <a:srgbClr val="FF0000"/>
                </a:solidFill>
              </a:rPr>
              <a:t>alti </a:t>
            </a:r>
            <a:r>
              <a:rPr lang="it-IT" sz="2400" dirty="0" smtClean="0"/>
              <a:t>(</a:t>
            </a:r>
            <a:r>
              <a:rPr lang="it-IT" sz="2400" dirty="0"/>
              <a:t>versioni primitive della TQM, </a:t>
            </a:r>
            <a:r>
              <a:rPr lang="it-IT" sz="2400" dirty="0" err="1"/>
              <a:t>Malynes</a:t>
            </a:r>
            <a:r>
              <a:rPr lang="it-IT" sz="2400" dirty="0"/>
              <a:t>, </a:t>
            </a:r>
            <a:r>
              <a:rPr lang="it-IT" sz="2400" dirty="0" err="1"/>
              <a:t>Mun</a:t>
            </a:r>
            <a:r>
              <a:rPr lang="it-IT" sz="2400" dirty="0"/>
              <a:t>)</a:t>
            </a:r>
          </a:p>
          <a:p>
            <a:r>
              <a:rPr lang="it-IT" sz="2400" dirty="0"/>
              <a:t>Prezzi interni più alti </a:t>
            </a:r>
            <a:r>
              <a:rPr lang="it-IT" sz="2400" dirty="0">
                <a:solidFill>
                  <a:srgbClr val="FF0000"/>
                </a:solidFill>
              </a:rPr>
              <a:t>= profitti più alti </a:t>
            </a:r>
            <a:r>
              <a:rPr lang="it-IT" sz="2400" dirty="0"/>
              <a:t>= produzione, redditi, capacità di acquisto più </a:t>
            </a:r>
            <a:r>
              <a:rPr lang="it-IT" sz="2400" dirty="0" smtClean="0"/>
              <a:t>alti (miglioramento delle ragioni di scambio </a:t>
            </a:r>
            <a:r>
              <a:rPr lang="it-IT" sz="2400" dirty="0" err="1" smtClean="0"/>
              <a:t>Px</a:t>
            </a:r>
            <a:r>
              <a:rPr lang="it-IT" sz="2400" dirty="0" smtClean="0"/>
              <a:t>/Pm)</a:t>
            </a:r>
            <a:endParaRPr lang="it-IT" sz="2400" dirty="0"/>
          </a:p>
          <a:p>
            <a:r>
              <a:rPr lang="it-IT" sz="2400" dirty="0"/>
              <a:t>Più moneta = prezzi più alti e </a:t>
            </a:r>
            <a:r>
              <a:rPr lang="it-IT" sz="2400" dirty="0">
                <a:solidFill>
                  <a:srgbClr val="FF0000"/>
                </a:solidFill>
              </a:rPr>
              <a:t>tassi d’interesse più bassi </a:t>
            </a:r>
            <a:r>
              <a:rPr lang="it-IT" sz="2400" dirty="0"/>
              <a:t>con effetti positivi sul livello dell’attività economica (anticipazione di idee Keynesiane?)</a:t>
            </a:r>
          </a:p>
          <a:p>
            <a:r>
              <a:rPr lang="it-IT" sz="2400" dirty="0"/>
              <a:t>L’inflazione danneggia o avvantaggia il mercato</a:t>
            </a:r>
            <a:r>
              <a:rPr lang="it-IT" sz="2400" dirty="0" smtClean="0"/>
              <a:t>?</a:t>
            </a:r>
          </a:p>
          <a:p>
            <a:r>
              <a:rPr lang="it-IT" sz="2400" dirty="0" smtClean="0">
                <a:solidFill>
                  <a:srgbClr val="FF0000"/>
                </a:solidFill>
              </a:rPr>
              <a:t>Il commercio estero come fonte principale per incrementare la ricchezza nazionale</a:t>
            </a:r>
            <a:endParaRPr lang="it-IT" sz="2400" dirty="0">
              <a:solidFill>
                <a:srgbClr val="FF0000"/>
              </a:solidFill>
            </a:endParaRPr>
          </a:p>
          <a:p>
            <a:endParaRPr lang="it-IT" dirty="0"/>
          </a:p>
        </p:txBody>
      </p:sp>
    </p:spTree>
    <p:extLst>
      <p:ext uri="{BB962C8B-B14F-4D97-AF65-F5344CB8AC3E}">
        <p14:creationId xmlns:p14="http://schemas.microsoft.com/office/powerpoint/2010/main" val="36405462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D013264-76F1-A540-B676-7F88A4E4FA4C}"/>
              </a:ext>
            </a:extLst>
          </p:cNvPr>
          <p:cNvSpPr>
            <a:spLocks noGrp="1"/>
          </p:cNvSpPr>
          <p:nvPr>
            <p:ph type="title"/>
          </p:nvPr>
        </p:nvSpPr>
        <p:spPr/>
        <p:txBody>
          <a:bodyPr/>
          <a:lstStyle/>
          <a:p>
            <a:pPr algn="ctr"/>
            <a:r>
              <a:rPr lang="it-IT" dirty="0" smtClean="0"/>
              <a:t>Tesi su commercio estero</a:t>
            </a:r>
            <a:endParaRPr lang="it-IT" dirty="0"/>
          </a:p>
        </p:txBody>
      </p:sp>
      <p:sp>
        <p:nvSpPr>
          <p:cNvPr id="3" name="Segnaposto contenuto 2">
            <a:extLst>
              <a:ext uri="{FF2B5EF4-FFF2-40B4-BE49-F238E27FC236}">
                <a16:creationId xmlns:a16="http://schemas.microsoft.com/office/drawing/2014/main" id="{B293AE03-5F8D-3449-94B4-BDF1F1A5B22D}"/>
              </a:ext>
            </a:extLst>
          </p:cNvPr>
          <p:cNvSpPr>
            <a:spLocks noGrp="1"/>
          </p:cNvSpPr>
          <p:nvPr>
            <p:ph idx="1"/>
          </p:nvPr>
        </p:nvSpPr>
        <p:spPr/>
        <p:txBody>
          <a:bodyPr>
            <a:noAutofit/>
          </a:bodyPr>
          <a:lstStyle/>
          <a:p>
            <a:r>
              <a:rPr lang="it-IT" sz="2200" dirty="0" smtClean="0">
                <a:solidFill>
                  <a:srgbClr val="FF0000"/>
                </a:solidFill>
              </a:rPr>
              <a:t>Rapporto </a:t>
            </a:r>
            <a:r>
              <a:rPr lang="it-IT" sz="2200" dirty="0">
                <a:solidFill>
                  <a:srgbClr val="FF0000"/>
                </a:solidFill>
              </a:rPr>
              <a:t>tra prezzi interni e prezzi esteri</a:t>
            </a:r>
            <a:r>
              <a:rPr lang="it-IT" sz="2200" dirty="0"/>
              <a:t>: Vendere all’estero a prezzi alti permette di guadagnare molto per unità di esportazioni e questo favorisce l’afflusso d’oro e l’aumento dei prezzi interni. </a:t>
            </a:r>
            <a:endParaRPr lang="it-IT" sz="2200" dirty="0" smtClean="0"/>
          </a:p>
          <a:p>
            <a:r>
              <a:rPr lang="it-IT" sz="2200" dirty="0" smtClean="0">
                <a:solidFill>
                  <a:srgbClr val="FF0000"/>
                </a:solidFill>
              </a:rPr>
              <a:t>Questo </a:t>
            </a:r>
            <a:r>
              <a:rPr lang="it-IT" sz="2200" dirty="0">
                <a:solidFill>
                  <a:srgbClr val="FF0000"/>
                </a:solidFill>
              </a:rPr>
              <a:t>meccanismo si applica soprattutto al commercio fra nazioni europee sviluppate</a:t>
            </a:r>
            <a:r>
              <a:rPr lang="it-IT" sz="2200" dirty="0"/>
              <a:t> (che esportano manufatti costosi e importano materie prime a buon mercato = avanzo bilancia commerciale) </a:t>
            </a:r>
            <a:r>
              <a:rPr lang="it-IT" sz="2200" dirty="0">
                <a:solidFill>
                  <a:srgbClr val="FF0000"/>
                </a:solidFill>
              </a:rPr>
              <a:t>e nazioni extra-europee meno sviluppate </a:t>
            </a:r>
            <a:r>
              <a:rPr lang="it-IT" sz="2200" dirty="0"/>
              <a:t>(che importano manufatti costosi e esportano materie prime a buon mercato = disavanzo bilancia commerciale). Il ruolo delle Compagnie di navigazione nazionali e il colonialismo nascente</a:t>
            </a:r>
          </a:p>
          <a:p>
            <a:r>
              <a:rPr lang="it-IT" sz="2200" dirty="0">
                <a:solidFill>
                  <a:srgbClr val="FF0000"/>
                </a:solidFill>
              </a:rPr>
              <a:t>Utilità del monopolio delle esportazioni</a:t>
            </a:r>
            <a:r>
              <a:rPr lang="it-IT" sz="2200" dirty="0"/>
              <a:t>: regolare il commercio estero attraverso riserve, divieti, privilegi, dazi è condizione per rendere le il commercio estero fruttuoso (non c’è nessun meccanismo automatico che assicuri il vantaggio reciproco delle nazioni coinvolte nel commercio internazionale del tipo che emerge in relazione al concetto di vantaggio comparato).</a:t>
            </a:r>
          </a:p>
        </p:txBody>
      </p:sp>
    </p:spTree>
    <p:extLst>
      <p:ext uri="{BB962C8B-B14F-4D97-AF65-F5344CB8AC3E}">
        <p14:creationId xmlns:p14="http://schemas.microsoft.com/office/powerpoint/2010/main" val="5326538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D013264-76F1-A540-B676-7F88A4E4FA4C}"/>
              </a:ext>
            </a:extLst>
          </p:cNvPr>
          <p:cNvSpPr>
            <a:spLocks noGrp="1"/>
          </p:cNvSpPr>
          <p:nvPr>
            <p:ph type="title"/>
          </p:nvPr>
        </p:nvSpPr>
        <p:spPr/>
        <p:txBody>
          <a:bodyPr/>
          <a:lstStyle/>
          <a:p>
            <a:pPr algn="ctr"/>
            <a:r>
              <a:rPr lang="it-IT" dirty="0"/>
              <a:t>Tesi su commercio estero</a:t>
            </a:r>
          </a:p>
        </p:txBody>
      </p:sp>
      <p:sp>
        <p:nvSpPr>
          <p:cNvPr id="3" name="Segnaposto contenuto 2">
            <a:extLst>
              <a:ext uri="{FF2B5EF4-FFF2-40B4-BE49-F238E27FC236}">
                <a16:creationId xmlns:a16="http://schemas.microsoft.com/office/drawing/2014/main" id="{B293AE03-5F8D-3449-94B4-BDF1F1A5B22D}"/>
              </a:ext>
            </a:extLst>
          </p:cNvPr>
          <p:cNvSpPr>
            <a:spLocks noGrp="1"/>
          </p:cNvSpPr>
          <p:nvPr>
            <p:ph idx="1"/>
          </p:nvPr>
        </p:nvSpPr>
        <p:spPr/>
        <p:txBody>
          <a:bodyPr>
            <a:noAutofit/>
          </a:bodyPr>
          <a:lstStyle/>
          <a:p>
            <a:r>
              <a:rPr lang="it-IT" sz="2200" dirty="0"/>
              <a:t>Vantaggio del commercio internazionale (regolato)</a:t>
            </a:r>
          </a:p>
          <a:p>
            <a:r>
              <a:rPr lang="it-IT" sz="2200" dirty="0">
                <a:solidFill>
                  <a:srgbClr val="FF0000"/>
                </a:solidFill>
              </a:rPr>
              <a:t>La posizione di forza del mercante</a:t>
            </a:r>
            <a:r>
              <a:rPr lang="it-IT" sz="2200" dirty="0"/>
              <a:t> rispetto al produttore (che ha le merci e ha bisogno di venderle al mercante che ha la moneta/capitale e per questo è in una posizione di forza) e al consumatore (che desidera le merci ed è pronto a comprarle alle condizioni fissate dal </a:t>
            </a:r>
            <a:r>
              <a:rPr lang="it-IT" sz="2200" dirty="0" smtClean="0"/>
              <a:t>mercante che punta al </a:t>
            </a:r>
            <a:r>
              <a:rPr lang="it-IT" sz="2200" i="1" dirty="0" smtClean="0"/>
              <a:t>profit by </a:t>
            </a:r>
            <a:r>
              <a:rPr lang="it-IT" sz="2200" i="1" dirty="0" err="1" smtClean="0"/>
              <a:t>alienation</a:t>
            </a:r>
            <a:r>
              <a:rPr lang="it-IT" sz="2200" dirty="0" smtClean="0"/>
              <a:t>).</a:t>
            </a:r>
            <a:endParaRPr lang="it-IT" sz="2200" dirty="0"/>
          </a:p>
          <a:p>
            <a:r>
              <a:rPr lang="it-IT" sz="2200" dirty="0">
                <a:solidFill>
                  <a:srgbClr val="FF0000"/>
                </a:solidFill>
              </a:rPr>
              <a:t>Differenze tra commercio interno</a:t>
            </a:r>
            <a:r>
              <a:rPr lang="it-IT" sz="2200" dirty="0"/>
              <a:t> (dove i vantaggi degli uni sono compensati dagli svantaggi degli altri) </a:t>
            </a:r>
            <a:r>
              <a:rPr lang="it-IT" sz="2200" dirty="0">
                <a:solidFill>
                  <a:srgbClr val="FF0000"/>
                </a:solidFill>
              </a:rPr>
              <a:t>e commercio estero </a:t>
            </a:r>
            <a:r>
              <a:rPr lang="it-IT" sz="2200" dirty="0"/>
              <a:t>(guadagno netto per la nazione rafforzando i mercanti)</a:t>
            </a:r>
          </a:p>
          <a:p>
            <a:r>
              <a:rPr lang="it-IT" sz="2200" dirty="0"/>
              <a:t>Il fine ultimo del commercio internazionale, procurarsi materie prime a buon mercato, impedire le importazioni di manufatti dall’estero, utilizzare il surplus nei conti con l’estero per incrementare la produzione interna a rafforzare la nazione</a:t>
            </a:r>
          </a:p>
        </p:txBody>
      </p:sp>
    </p:spTree>
    <p:extLst>
      <p:ext uri="{BB962C8B-B14F-4D97-AF65-F5344CB8AC3E}">
        <p14:creationId xmlns:p14="http://schemas.microsoft.com/office/powerpoint/2010/main" val="16630098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88FF81B-CD5D-724D-AD75-DA6B309EE266}"/>
              </a:ext>
            </a:extLst>
          </p:cNvPr>
          <p:cNvSpPr>
            <a:spLocks noGrp="1"/>
          </p:cNvSpPr>
          <p:nvPr>
            <p:ph type="title"/>
          </p:nvPr>
        </p:nvSpPr>
        <p:spPr/>
        <p:txBody>
          <a:bodyPr/>
          <a:lstStyle/>
          <a:p>
            <a:pPr algn="ctr"/>
            <a:r>
              <a:rPr lang="it-IT" dirty="0" smtClean="0"/>
              <a:t>Dal commercio estero al </a:t>
            </a:r>
            <a:r>
              <a:rPr lang="it-IT" dirty="0" err="1" smtClean="0"/>
              <a:t>Colbertismo</a:t>
            </a:r>
            <a:r>
              <a:rPr lang="it-IT" dirty="0" smtClean="0"/>
              <a:t> (oggi lo chiameremmo politica industriale)</a:t>
            </a:r>
            <a:endParaRPr lang="it-IT" dirty="0"/>
          </a:p>
        </p:txBody>
      </p:sp>
      <p:sp>
        <p:nvSpPr>
          <p:cNvPr id="3" name="Segnaposto contenuto 2">
            <a:extLst>
              <a:ext uri="{FF2B5EF4-FFF2-40B4-BE49-F238E27FC236}">
                <a16:creationId xmlns:a16="http://schemas.microsoft.com/office/drawing/2014/main" id="{B8982216-FCED-0242-B933-5859EBBEFFF1}"/>
              </a:ext>
            </a:extLst>
          </p:cNvPr>
          <p:cNvSpPr>
            <a:spLocks noGrp="1"/>
          </p:cNvSpPr>
          <p:nvPr>
            <p:ph idx="1"/>
          </p:nvPr>
        </p:nvSpPr>
        <p:spPr/>
        <p:txBody>
          <a:bodyPr>
            <a:normAutofit fontScale="92500"/>
          </a:bodyPr>
          <a:lstStyle/>
          <a:p>
            <a:r>
              <a:rPr lang="it-IT" sz="2200" dirty="0">
                <a:solidFill>
                  <a:srgbClr val="FF0000"/>
                </a:solidFill>
              </a:rPr>
              <a:t>La regolamentazione </a:t>
            </a:r>
            <a:r>
              <a:rPr lang="it-IT" sz="2200" dirty="0" smtClean="0">
                <a:solidFill>
                  <a:srgbClr val="FF0000"/>
                </a:solidFill>
              </a:rPr>
              <a:t>del commercio estero e più in generale la regolamentazione dell’economia </a:t>
            </a:r>
            <a:r>
              <a:rPr lang="it-IT" sz="2200" dirty="0" smtClean="0"/>
              <a:t>sono necessarie </a:t>
            </a:r>
            <a:r>
              <a:rPr lang="it-IT" sz="2200" dirty="0"/>
              <a:t>ad accrescere la produzione di ricchezza e a «massimizzare» il benessere economico nazionale (non c’è ancora né ordine naturale né mano invisibile)</a:t>
            </a:r>
          </a:p>
          <a:p>
            <a:r>
              <a:rPr lang="it-IT" sz="2200" dirty="0"/>
              <a:t>Protezionismo all’interno (con l’idea di rafforzare alcuni settori, anche eliminando ingiusti e inutili privilegi) e all’estero. </a:t>
            </a:r>
          </a:p>
          <a:p>
            <a:r>
              <a:rPr lang="it-IT" sz="2200" dirty="0"/>
              <a:t>Applicazione dell’</a:t>
            </a:r>
            <a:r>
              <a:rPr lang="it-IT" sz="2200" dirty="0">
                <a:solidFill>
                  <a:srgbClr val="FF0000"/>
                </a:solidFill>
              </a:rPr>
              <a:t>argomento dell’industria nascente</a:t>
            </a:r>
            <a:r>
              <a:rPr lang="it-IT" sz="2200" dirty="0"/>
              <a:t> sia sul piano interno sia (con maggior convinzione) sul piano internazionale.</a:t>
            </a:r>
          </a:p>
          <a:p>
            <a:r>
              <a:rPr lang="it-IT" sz="2200" dirty="0"/>
              <a:t>Il commercio internazionale dà forza se basato sull’esportazione di beni ad elevato valore aggiunto e sull’importazione di materie prime e di bene a basso livello di perfezionamento (e quindi a parità di altre circostanze meno costosi).</a:t>
            </a:r>
          </a:p>
          <a:p>
            <a:r>
              <a:rPr lang="it-IT" sz="2200" dirty="0"/>
              <a:t>Sistema mercantilista legato a un sistema commerciale tra paesi a livello di sviluppo diverso (e questo rende meno importante il tema della divisione internazionale del lavoro e dei suoi vantaggi).</a:t>
            </a:r>
          </a:p>
        </p:txBody>
      </p:sp>
    </p:spTree>
    <p:extLst>
      <p:ext uri="{BB962C8B-B14F-4D97-AF65-F5344CB8AC3E}">
        <p14:creationId xmlns:p14="http://schemas.microsoft.com/office/powerpoint/2010/main" val="30665935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Teorie e politiche demografiche</a:t>
            </a:r>
            <a:endParaRPr lang="it-IT" dirty="0"/>
          </a:p>
        </p:txBody>
      </p:sp>
      <p:sp>
        <p:nvSpPr>
          <p:cNvPr id="3" name="Segnaposto contenuto 2"/>
          <p:cNvSpPr>
            <a:spLocks noGrp="1"/>
          </p:cNvSpPr>
          <p:nvPr>
            <p:ph idx="1"/>
          </p:nvPr>
        </p:nvSpPr>
        <p:spPr/>
        <p:txBody>
          <a:bodyPr/>
          <a:lstStyle/>
          <a:p>
            <a:r>
              <a:rPr lang="it-IT" dirty="0" smtClean="0"/>
              <a:t>La </a:t>
            </a:r>
            <a:r>
              <a:rPr lang="it-IT" dirty="0" smtClean="0">
                <a:solidFill>
                  <a:srgbClr val="FF0000"/>
                </a:solidFill>
              </a:rPr>
              <a:t>scarsità della popolazione come segno di debolezza economica </a:t>
            </a:r>
            <a:r>
              <a:rPr lang="it-IT" dirty="0" smtClean="0"/>
              <a:t>(scarsità di forza lavoro, alti salari che deprimono il commercio) e politico/militare (fame si soldati)</a:t>
            </a:r>
          </a:p>
          <a:p>
            <a:r>
              <a:rPr lang="it-IT" dirty="0" smtClean="0"/>
              <a:t>Se la «potenza generatrice» degli uomini supera la «potenza nutritiva degli stati» bisogna stimolare la produzione interna (e consentire se necessario l’emigrazione) </a:t>
            </a:r>
          </a:p>
          <a:p>
            <a:r>
              <a:rPr lang="it-IT" dirty="0" smtClean="0"/>
              <a:t>Salari bassi, forza lavoro «operosa», profitti alti</a:t>
            </a:r>
          </a:p>
          <a:p>
            <a:r>
              <a:rPr lang="it-IT" dirty="0"/>
              <a:t>Salari </a:t>
            </a:r>
            <a:r>
              <a:rPr lang="it-IT" dirty="0" smtClean="0"/>
              <a:t>alti, </a:t>
            </a:r>
            <a:r>
              <a:rPr lang="it-IT" dirty="0"/>
              <a:t>forza lavoro </a:t>
            </a:r>
            <a:r>
              <a:rPr lang="it-IT" dirty="0" smtClean="0"/>
              <a:t>«pigra», </a:t>
            </a:r>
            <a:r>
              <a:rPr lang="it-IT" dirty="0"/>
              <a:t>profitti </a:t>
            </a:r>
            <a:r>
              <a:rPr lang="it-IT" dirty="0" smtClean="0"/>
              <a:t>bassi</a:t>
            </a:r>
            <a:endParaRPr lang="it-IT" dirty="0"/>
          </a:p>
        </p:txBody>
      </p:sp>
    </p:spTree>
    <p:extLst>
      <p:ext uri="{BB962C8B-B14F-4D97-AF65-F5344CB8AC3E}">
        <p14:creationId xmlns:p14="http://schemas.microsoft.com/office/powerpoint/2010/main" val="2994503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neo-mercantilismo</a:t>
            </a:r>
            <a:endParaRPr lang="it-IT" dirty="0"/>
          </a:p>
        </p:txBody>
      </p:sp>
      <p:sp>
        <p:nvSpPr>
          <p:cNvPr id="3" name="Segnaposto contenuto 2"/>
          <p:cNvSpPr>
            <a:spLocks noGrp="1"/>
          </p:cNvSpPr>
          <p:nvPr>
            <p:ph sz="half" idx="1"/>
          </p:nvPr>
        </p:nvSpPr>
        <p:spPr>
          <a:xfrm>
            <a:off x="838199" y="1825625"/>
            <a:ext cx="6855691" cy="4351338"/>
          </a:xfrm>
        </p:spPr>
        <p:txBody>
          <a:bodyPr>
            <a:normAutofit fontScale="77500" lnSpcReduction="20000"/>
          </a:bodyPr>
          <a:lstStyle/>
          <a:p>
            <a:r>
              <a:rPr lang="it-IT" sz="2600" b="1" dirty="0" smtClean="0"/>
              <a:t>Neomercantilismo</a:t>
            </a:r>
            <a:r>
              <a:rPr lang="it-IT" sz="2600" dirty="0"/>
              <a:t> Moderna versione del </a:t>
            </a:r>
            <a:r>
              <a:rPr lang="it-IT" sz="2600" dirty="0">
                <a:hlinkClick r:id="rId2"/>
              </a:rPr>
              <a:t>mercantilismo</a:t>
            </a:r>
            <a:r>
              <a:rPr lang="it-IT" sz="2600" dirty="0"/>
              <a:t> i cui principi sono stati ripresi nella pratica, se non nella teoria, da molti paesi che affermano la necessità, per avviare lo sviluppo economico, di proteggere le industrie nazionali. A questa protezione il n. aggiunge un diffuso interventismo nella politica di controllo dei movimenti di capitale, nello scoraggiare, attraverso barriere all’entrata, l’ingresso di imprese straniere nei mercati nazionali, così come nell’esplicita promozione di certi settori industriali attraverso aiuti e incentivi. Questi possono consistere in sussidi per la ricerca, nella creazione di veri e propri ‘incubatori’ per nuove industrie e/o di agenzie pubbliche che distribuiscono fondi secondo linee strategiche decise dall’alto. Il n. spesso si accompagna a una politica valutaria fondata su cambi fissi o quantomeno manipolati, in modo da trarre il massimo vantaggio competitivo. Queste pratiche esistono, in maggiore o minor </a:t>
            </a:r>
            <a:r>
              <a:rPr lang="it-IT" sz="2600" dirty="0">
                <a:hlinkClick r:id="rId3"/>
              </a:rPr>
              <a:t>misura</a:t>
            </a:r>
            <a:r>
              <a:rPr lang="it-IT" sz="2600" dirty="0"/>
              <a:t>/"&gt;misura, in molti paesi, ma il n. ne fa l’obiettivo esplicito della politica economica.</a:t>
            </a:r>
            <a:endParaRPr lang="it-IT" sz="2600" dirty="0" smtClean="0"/>
          </a:p>
          <a:p>
            <a:pPr marL="0" indent="0">
              <a:buNone/>
            </a:pPr>
            <a:r>
              <a:rPr lang="it-IT" dirty="0"/>
              <a:t>https://www.treccani.it/enciclopedia/neomercantilismo/</a:t>
            </a:r>
          </a:p>
        </p:txBody>
      </p:sp>
      <p:pic>
        <p:nvPicPr>
          <p:cNvPr id="5" name="Immagine 4"/>
          <p:cNvPicPr>
            <a:picLocks noChangeAspect="1"/>
          </p:cNvPicPr>
          <p:nvPr/>
        </p:nvPicPr>
        <p:blipFill>
          <a:blip r:embed="rId4"/>
          <a:stretch>
            <a:fillRect/>
          </a:stretch>
        </p:blipFill>
        <p:spPr>
          <a:xfrm>
            <a:off x="8357178" y="1424564"/>
            <a:ext cx="3162300" cy="4581525"/>
          </a:xfrm>
          <a:prstGeom prst="rect">
            <a:avLst/>
          </a:prstGeom>
        </p:spPr>
      </p:pic>
    </p:spTree>
    <p:extLst>
      <p:ext uri="{BB962C8B-B14F-4D97-AF65-F5344CB8AC3E}">
        <p14:creationId xmlns:p14="http://schemas.microsoft.com/office/powerpoint/2010/main" val="23148517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E oggi?</a:t>
            </a:r>
            <a:endParaRPr lang="it-IT" dirty="0"/>
          </a:p>
        </p:txBody>
      </p:sp>
      <p:pic>
        <p:nvPicPr>
          <p:cNvPr id="7" name="Immagine 6"/>
          <p:cNvPicPr>
            <a:picLocks noChangeAspect="1"/>
          </p:cNvPicPr>
          <p:nvPr/>
        </p:nvPicPr>
        <p:blipFill>
          <a:blip r:embed="rId2"/>
          <a:stretch>
            <a:fillRect/>
          </a:stretch>
        </p:blipFill>
        <p:spPr>
          <a:xfrm>
            <a:off x="1782619" y="1846626"/>
            <a:ext cx="8420532" cy="3347529"/>
          </a:xfrm>
          <a:prstGeom prst="rect">
            <a:avLst/>
          </a:prstGeom>
        </p:spPr>
      </p:pic>
      <p:sp>
        <p:nvSpPr>
          <p:cNvPr id="8" name="Rettangolo 7"/>
          <p:cNvSpPr/>
          <p:nvPr/>
        </p:nvSpPr>
        <p:spPr>
          <a:xfrm>
            <a:off x="914400" y="5849034"/>
            <a:ext cx="10714181" cy="369332"/>
          </a:xfrm>
          <a:prstGeom prst="rect">
            <a:avLst/>
          </a:prstGeom>
        </p:spPr>
        <p:txBody>
          <a:bodyPr wrap="square">
            <a:spAutoFit/>
          </a:bodyPr>
          <a:lstStyle/>
          <a:p>
            <a:r>
              <a:rPr lang="it-IT" dirty="0"/>
              <a:t>https://itif.org/publications/2019/11/18/china-ranks-worst-global-mercantilist-index-subverting-free-trade-and</a:t>
            </a:r>
          </a:p>
        </p:txBody>
      </p:sp>
    </p:spTree>
    <p:extLst>
      <p:ext uri="{BB962C8B-B14F-4D97-AF65-F5344CB8AC3E}">
        <p14:creationId xmlns:p14="http://schemas.microsoft.com/office/powerpoint/2010/main" val="382981773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376362" y="833437"/>
            <a:ext cx="9439275" cy="5191125"/>
          </a:xfrm>
          <a:prstGeom prst="rect">
            <a:avLst/>
          </a:prstGeom>
        </p:spPr>
      </p:pic>
      <p:sp>
        <p:nvSpPr>
          <p:cNvPr id="3" name="Rettangolo 2"/>
          <p:cNvSpPr/>
          <p:nvPr/>
        </p:nvSpPr>
        <p:spPr>
          <a:xfrm>
            <a:off x="4071414" y="6273861"/>
            <a:ext cx="4861972" cy="369332"/>
          </a:xfrm>
          <a:prstGeom prst="rect">
            <a:avLst/>
          </a:prstGeom>
        </p:spPr>
        <p:txBody>
          <a:bodyPr wrap="none">
            <a:spAutoFit/>
          </a:bodyPr>
          <a:lstStyle/>
          <a:p>
            <a:r>
              <a:rPr lang="en-GB" dirty="0"/>
              <a:t>https://www.youtube.com/watch?v=xnlfoRNnQf4</a:t>
            </a:r>
          </a:p>
        </p:txBody>
      </p:sp>
    </p:spTree>
    <p:extLst>
      <p:ext uri="{BB962C8B-B14F-4D97-AF65-F5344CB8AC3E}">
        <p14:creationId xmlns:p14="http://schemas.microsoft.com/office/powerpoint/2010/main" val="33524129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Domande</a:t>
            </a:r>
            <a:endParaRPr lang="it-IT" dirty="0"/>
          </a:p>
        </p:txBody>
      </p:sp>
      <p:sp>
        <p:nvSpPr>
          <p:cNvPr id="3" name="Segnaposto contenuto 2"/>
          <p:cNvSpPr>
            <a:spLocks noGrp="1"/>
          </p:cNvSpPr>
          <p:nvPr>
            <p:ph idx="1"/>
          </p:nvPr>
        </p:nvSpPr>
        <p:spPr/>
        <p:txBody>
          <a:bodyPr>
            <a:normAutofit/>
          </a:bodyPr>
          <a:lstStyle/>
          <a:p>
            <a:r>
              <a:rPr lang="it-IT" dirty="0" smtClean="0"/>
              <a:t>Quali sono i tratti salienti del mercantilismo?</a:t>
            </a:r>
          </a:p>
          <a:p>
            <a:r>
              <a:rPr lang="it-IT" dirty="0" smtClean="0"/>
              <a:t>In che senso, per i mercantilisti il commercio internazionale è un gioco a somma zero?</a:t>
            </a:r>
          </a:p>
          <a:p>
            <a:r>
              <a:rPr lang="it-IT" dirty="0" smtClean="0"/>
              <a:t>Che relazione c’è tra moneta e potere dello Stato secondo i mercantilisti?</a:t>
            </a:r>
          </a:p>
          <a:p>
            <a:r>
              <a:rPr lang="it-IT" dirty="0" smtClean="0"/>
              <a:t>Cos’è il </a:t>
            </a:r>
            <a:r>
              <a:rPr lang="it-IT" dirty="0" err="1" smtClean="0"/>
              <a:t>colbertismo</a:t>
            </a:r>
            <a:r>
              <a:rPr lang="it-IT" dirty="0" smtClean="0"/>
              <a:t> e come si collega alle idee dei mercantilisti?</a:t>
            </a:r>
          </a:p>
          <a:p>
            <a:r>
              <a:rPr lang="it-IT" dirty="0" smtClean="0"/>
              <a:t>Cos’è il neo-mercantilismo e come si lega al mercantilismo delle origini? </a:t>
            </a:r>
          </a:p>
          <a:p>
            <a:endParaRPr lang="it-IT" dirty="0"/>
          </a:p>
        </p:txBody>
      </p:sp>
    </p:spTree>
    <p:extLst>
      <p:ext uri="{BB962C8B-B14F-4D97-AF65-F5344CB8AC3E}">
        <p14:creationId xmlns:p14="http://schemas.microsoft.com/office/powerpoint/2010/main" val="12937942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Spunti per approfondimento, 2</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hlinkClick r:id="rId2"/>
              </a:rPr>
              <a:t>https</a:t>
            </a:r>
            <a:r>
              <a:rPr lang="it-IT" dirty="0">
                <a:hlinkClick r:id="rId2"/>
              </a:rPr>
              <a:t>://www.treccani.it/enciclopedia/la-teoria-economica-e-il-suo-linguaggio_(XXI-Secolo)/</a:t>
            </a:r>
          </a:p>
          <a:p>
            <a:r>
              <a:rPr lang="it-IT" dirty="0" smtClean="0">
                <a:hlinkClick r:id="rId2"/>
              </a:rPr>
              <a:t>https</a:t>
            </a:r>
            <a:r>
              <a:rPr lang="it-IT" dirty="0">
                <a:hlinkClick r:id="rId2"/>
              </a:rPr>
              <a:t>://www.treccani.it/enciclopedia/societa_%28Dizionario-di-filosofia%29/</a:t>
            </a:r>
          </a:p>
          <a:p>
            <a:r>
              <a:rPr lang="it-IT" dirty="0">
                <a:hlinkClick r:id="rId2"/>
              </a:rPr>
              <a:t>https://equitablegrowth.org/must-read-john-maynard-keynes-1938-on-tinbergen-to-harrod/</a:t>
            </a:r>
          </a:p>
          <a:p>
            <a:pPr>
              <a:lnSpc>
                <a:spcPct val="100000"/>
              </a:lnSpc>
            </a:pPr>
            <a:r>
              <a:rPr lang="it-IT" dirty="0">
                <a:hlinkClick r:id="rId3"/>
              </a:rPr>
              <a:t>http://temi.repubblica.it/micromega-online/irrazionalita-del-neomercantilismo/</a:t>
            </a:r>
            <a:endParaRPr lang="it-IT" dirty="0"/>
          </a:p>
          <a:p>
            <a:pPr marL="457200" lvl="1" indent="-457200">
              <a:lnSpc>
                <a:spcPct val="100000"/>
              </a:lnSpc>
              <a:spcBef>
                <a:spcPts val="1000"/>
              </a:spcBef>
            </a:pPr>
            <a:r>
              <a:rPr lang="it-IT" sz="2800" dirty="0">
                <a:hlinkClick r:id="rId4"/>
              </a:rPr>
              <a:t>https://blogs.lse.ac.uk/europpblog/2018/11/09/germanys-non-rebalancing-of-its-mercantilist-model/?fbclid=IwAR27iG5mvfm7OhdEvLvAgSDfPWaVzY7AgWp2WCZ278P3NblPgDgEqqWDkGI</a:t>
            </a:r>
            <a:endParaRPr lang="it-IT" sz="2800" dirty="0"/>
          </a:p>
          <a:p>
            <a:pPr>
              <a:lnSpc>
                <a:spcPct val="100000"/>
              </a:lnSpc>
            </a:pPr>
            <a:r>
              <a:rPr lang="it-IT" dirty="0">
                <a:hlinkClick r:id="rId5"/>
              </a:rPr>
              <a:t>https://www.eticaeconomia.it/leuropa-di-fronte-alle-sfide-delleconomia-politica/</a:t>
            </a:r>
            <a:endParaRPr lang="it-IT" dirty="0"/>
          </a:p>
          <a:p>
            <a:pPr>
              <a:lnSpc>
                <a:spcPct val="100000"/>
              </a:lnSpc>
            </a:pPr>
            <a:r>
              <a:rPr lang="it-IT" dirty="0">
                <a:hlinkClick r:id="rId6"/>
              </a:rPr>
              <a:t>https://www.eticaeconomia.it/lunione-divisiva-alla-prova-del-recovery-fund/</a:t>
            </a:r>
            <a:endParaRPr lang="it-IT" dirty="0"/>
          </a:p>
          <a:p>
            <a:pPr>
              <a:lnSpc>
                <a:spcPct val="100000"/>
              </a:lnSpc>
            </a:pPr>
            <a:r>
              <a:rPr lang="it-IT" dirty="0">
                <a:hlinkClick r:id="rId7"/>
              </a:rPr>
              <a:t>https://sbilanciamoci.info/neo-mercantilismo-la-svolta-trump/</a:t>
            </a:r>
            <a:endParaRPr lang="it-IT" dirty="0"/>
          </a:p>
          <a:p>
            <a:pPr>
              <a:lnSpc>
                <a:spcPct val="100000"/>
              </a:lnSpc>
            </a:pPr>
            <a:r>
              <a:rPr lang="it-IT" dirty="0">
                <a:hlinkClick r:id="rId8"/>
              </a:rPr>
              <a:t>http://www2.itif.org/2019-global-mercantilist-index.pdf</a:t>
            </a:r>
            <a:endParaRPr lang="it-IT" dirty="0"/>
          </a:p>
          <a:p>
            <a:endParaRPr lang="it-IT" dirty="0" smtClean="0"/>
          </a:p>
          <a:p>
            <a:endParaRPr lang="it-IT" dirty="0"/>
          </a:p>
        </p:txBody>
      </p:sp>
    </p:spTree>
    <p:extLst>
      <p:ext uri="{BB962C8B-B14F-4D97-AF65-F5344CB8AC3E}">
        <p14:creationId xmlns:p14="http://schemas.microsoft.com/office/powerpoint/2010/main" val="330225402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882</TotalTime>
  <Words>2287</Words>
  <Application>Microsoft Office PowerPoint</Application>
  <PresentationFormat>Widescreen</PresentationFormat>
  <Paragraphs>157</Paragraphs>
  <Slides>27</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27</vt:i4>
      </vt:variant>
    </vt:vector>
  </HeadingPairs>
  <TitlesOfParts>
    <vt:vector size="33" baseType="lpstr">
      <vt:lpstr>Arial</vt:lpstr>
      <vt:lpstr>Calibri</vt:lpstr>
      <vt:lpstr>Calibri Light</vt:lpstr>
      <vt:lpstr>Simoncini Garamond</vt:lpstr>
      <vt:lpstr>Times New Roman</vt:lpstr>
      <vt:lpstr>Tema di Office</vt:lpstr>
      <vt:lpstr>Storia dell’Economia Politica Lezione 01.26  Mercantilismo</vt:lpstr>
      <vt:lpstr>Il docente</vt:lpstr>
      <vt:lpstr>Il corso</vt:lpstr>
      <vt:lpstr>Il corso</vt:lpstr>
      <vt:lpstr>Materiale di riferimento</vt:lpstr>
      <vt:lpstr>Frequenza, esame, tesi</vt:lpstr>
      <vt:lpstr>Introduzione al mercantilismo</vt:lpstr>
      <vt:lpstr>Contesto storico</vt:lpstr>
      <vt:lpstr>Presentazione standard di PowerPoint</vt:lpstr>
      <vt:lpstr>Presentazione standard di PowerPoint</vt:lpstr>
      <vt:lpstr>L’età del mercantilismo</vt:lpstr>
      <vt:lpstr>Definire il mercantilismo </vt:lpstr>
      <vt:lpstr>Mercantilismo e politica di potenza</vt:lpstr>
      <vt:lpstr>Le tre fasi del mercantilismo</vt:lpstr>
      <vt:lpstr>Presentazione standard di PowerPoint</vt:lpstr>
      <vt:lpstr>Presentazione standard di PowerPoint</vt:lpstr>
      <vt:lpstr>Il «paradigma» mercantilista</vt:lpstr>
      <vt:lpstr>La moneta e il commercio internazionale come basi della ricchezza dello Stato</vt:lpstr>
      <vt:lpstr>Tesi su commercio estero</vt:lpstr>
      <vt:lpstr>Tesi su commercio estero</vt:lpstr>
      <vt:lpstr>Dal commercio estero al Colbertismo (oggi lo chiameremmo politica industriale)</vt:lpstr>
      <vt:lpstr>Teorie e politiche demografiche</vt:lpstr>
      <vt:lpstr>Il neo-mercantilismo</vt:lpstr>
      <vt:lpstr>E oggi?</vt:lpstr>
      <vt:lpstr>Presentazione standard di PowerPoint</vt:lpstr>
      <vt:lpstr>Domande</vt:lpstr>
      <vt:lpstr>Spunti per approfondimento,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Introduzione</dc:title>
  <dc:creator>Paolo</dc:creator>
  <cp:lastModifiedBy>paolo paesani</cp:lastModifiedBy>
  <cp:revision>132</cp:revision>
  <dcterms:created xsi:type="dcterms:W3CDTF">2019-02-16T09:17:15Z</dcterms:created>
  <dcterms:modified xsi:type="dcterms:W3CDTF">2026-04-12T16:05:12Z</dcterms:modified>
</cp:coreProperties>
</file>