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7" r:id="rId2"/>
    <p:sldId id="298" r:id="rId3"/>
    <p:sldId id="299" r:id="rId4"/>
    <p:sldId id="300" r:id="rId5"/>
    <p:sldId id="301" r:id="rId6"/>
    <p:sldId id="302" r:id="rId7"/>
    <p:sldId id="303" r:id="rId8"/>
    <p:sldId id="304" r:id="rId9"/>
    <p:sldId id="305"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48" r:id="rId23"/>
    <p:sldId id="349" r:id="rId24"/>
    <p:sldId id="350" r:id="rId25"/>
    <p:sldId id="351" r:id="rId26"/>
    <p:sldId id="322" r:id="rId27"/>
    <p:sldId id="326" r:id="rId28"/>
    <p:sldId id="327" r:id="rId29"/>
    <p:sldId id="343" r:id="rId30"/>
    <p:sldId id="344" r:id="rId31"/>
    <p:sldId id="345" r:id="rId32"/>
    <p:sldId id="346" r:id="rId3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815" autoAdjust="0"/>
    <p:restoredTop sz="94660"/>
  </p:normalViewPr>
  <p:slideViewPr>
    <p:cSldViewPr snapToGrid="0">
      <p:cViewPr varScale="1">
        <p:scale>
          <a:sx n="69" d="100"/>
          <a:sy n="69" d="100"/>
        </p:scale>
        <p:origin x="7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81584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46414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6505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84723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C799242-38C8-4C92-A1E5-3CFA3BE475DB}" type="datetimeFigureOut">
              <a:rPr lang="it-IT" smtClean="0"/>
              <a:t>12/04/2026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4982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C799242-38C8-4C92-A1E5-3CFA3BE475DB}" type="datetimeFigureOut">
              <a:rPr lang="it-IT" smtClean="0"/>
              <a:t>12/04/2026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9553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C799242-38C8-4C92-A1E5-3CFA3BE475DB}" type="datetimeFigureOut">
              <a:rPr lang="it-IT" smtClean="0"/>
              <a:t>12/04/2026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71431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1687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12/04/2026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906307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796256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12/04/2026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00292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99242-38C8-4C92-A1E5-3CFA3BE475DB}" type="datetimeFigureOut">
              <a:rPr lang="it-IT" smtClean="0"/>
              <a:t>12/04/2026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81AC-0F16-4919-A89A-F232E04AC5A4}" type="slidenum">
              <a:rPr lang="it-IT" smtClean="0"/>
              <a:t>‹N›</a:t>
            </a:fld>
            <a:endParaRPr lang="it-IT"/>
          </a:p>
        </p:txBody>
      </p:sp>
    </p:spTree>
    <p:extLst>
      <p:ext uri="{BB962C8B-B14F-4D97-AF65-F5344CB8AC3E}">
        <p14:creationId xmlns:p14="http://schemas.microsoft.com/office/powerpoint/2010/main" val="2703001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hetwebsite.net/het/profiles/quesnay.ht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hyperlink" Target="https://www.hetwebsite.net/het/profiles/turgot.ht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dirty="0"/>
              <a:t>Lezione </a:t>
            </a:r>
            <a:r>
              <a:rPr lang="it-IT" sz="4200" dirty="0" smtClean="0"/>
              <a:t>02.26</a:t>
            </a:r>
            <a:r>
              <a:rPr lang="it-IT" sz="4200" dirty="0" smtClean="0"/>
              <a:t/>
            </a:r>
            <a:br>
              <a:rPr lang="it-IT" sz="4200" dirty="0" smtClean="0"/>
            </a:br>
            <a:r>
              <a:rPr lang="it-IT" sz="4200" dirty="0"/>
              <a:t/>
            </a:r>
            <a:br>
              <a:rPr lang="it-IT" sz="4200" dirty="0"/>
            </a:br>
            <a:r>
              <a:rPr lang="it-IT" sz="4200" dirty="0" smtClean="0"/>
              <a:t>Fisiocrazia</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smtClean="0"/>
              <a:t>14.04.2026</a:t>
            </a:r>
            <a:endParaRPr lang="it-IT" dirty="0"/>
          </a:p>
        </p:txBody>
      </p:sp>
    </p:spTree>
    <p:extLst>
      <p:ext uri="{BB962C8B-B14F-4D97-AF65-F5344CB8AC3E}">
        <p14:creationId xmlns:p14="http://schemas.microsoft.com/office/powerpoint/2010/main" val="1976553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614002" y="757382"/>
            <a:ext cx="7001051" cy="5394551"/>
          </a:xfrm>
          <a:prstGeom prst="rect">
            <a:avLst/>
          </a:prstGeom>
        </p:spPr>
      </p:pic>
      <p:sp>
        <p:nvSpPr>
          <p:cNvPr id="5" name="CasellaDiTesto 4"/>
          <p:cNvSpPr txBox="1"/>
          <p:nvPr/>
        </p:nvSpPr>
        <p:spPr>
          <a:xfrm>
            <a:off x="3602182" y="6382327"/>
            <a:ext cx="5726545" cy="369332"/>
          </a:xfrm>
          <a:prstGeom prst="rect">
            <a:avLst/>
          </a:prstGeom>
          <a:noFill/>
        </p:spPr>
        <p:txBody>
          <a:bodyPr wrap="square" rtlCol="0">
            <a:spAutoFit/>
          </a:bodyPr>
          <a:lstStyle/>
          <a:p>
            <a:r>
              <a:rPr lang="it-IT" dirty="0"/>
              <a:t>Fonte: </a:t>
            </a:r>
            <a:r>
              <a:rPr lang="it-IT" sz="1600" dirty="0"/>
              <a:t>https://www.pinterest.it/pin/515169644846942754/</a:t>
            </a:r>
          </a:p>
        </p:txBody>
      </p:sp>
    </p:spTree>
    <p:extLst>
      <p:ext uri="{BB962C8B-B14F-4D97-AF65-F5344CB8AC3E}">
        <p14:creationId xmlns:p14="http://schemas.microsoft.com/office/powerpoint/2010/main" val="688162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57896" y="224478"/>
            <a:ext cx="10515600" cy="1325563"/>
          </a:xfrm>
        </p:spPr>
        <p:txBody>
          <a:bodyPr/>
          <a:lstStyle/>
          <a:p>
            <a:pPr algn="ctr"/>
            <a:r>
              <a:rPr lang="it-IT" dirty="0" smtClean="0"/>
              <a:t>Introduzione alla Fisiocrazia</a:t>
            </a:r>
            <a:endParaRPr lang="it-IT" dirty="0"/>
          </a:p>
        </p:txBody>
      </p:sp>
      <p:sp>
        <p:nvSpPr>
          <p:cNvPr id="7" name="Rettangolo 6"/>
          <p:cNvSpPr/>
          <p:nvPr/>
        </p:nvSpPr>
        <p:spPr>
          <a:xfrm>
            <a:off x="838200" y="1550041"/>
            <a:ext cx="10636876" cy="4770537"/>
          </a:xfrm>
          <a:prstGeom prst="rect">
            <a:avLst/>
          </a:prstGeom>
        </p:spPr>
        <p:txBody>
          <a:bodyPr wrap="square">
            <a:spAutoFit/>
          </a:bodyPr>
          <a:lstStyle/>
          <a:p>
            <a:r>
              <a:rPr lang="it-IT" sz="2200" dirty="0">
                <a:solidFill>
                  <a:srgbClr val="FF0000"/>
                </a:solidFill>
              </a:rPr>
              <a:t>Fisiocrazia</a:t>
            </a:r>
            <a:r>
              <a:rPr lang="it-IT" sz="2200" dirty="0"/>
              <a:t>: s. f. [dal </a:t>
            </a:r>
            <a:r>
              <a:rPr lang="it-IT" sz="2200" dirty="0" err="1"/>
              <a:t>fr</a:t>
            </a:r>
            <a:r>
              <a:rPr lang="it-IT" sz="2200" dirty="0"/>
              <a:t>. </a:t>
            </a:r>
            <a:r>
              <a:rPr lang="it-IT" sz="2200" i="1" dirty="0" err="1"/>
              <a:t>physiocratie</a:t>
            </a:r>
            <a:r>
              <a:rPr lang="it-IT" sz="2200" dirty="0"/>
              <a:t> (</a:t>
            </a:r>
            <a:r>
              <a:rPr lang="it-IT" sz="2200" dirty="0" err="1"/>
              <a:t>comp</a:t>
            </a:r>
            <a:r>
              <a:rPr lang="it-IT" sz="2200" dirty="0"/>
              <a:t>. di </a:t>
            </a:r>
            <a:r>
              <a:rPr lang="it-IT" sz="2200" i="1" dirty="0" err="1"/>
              <a:t>physio</a:t>
            </a:r>
            <a:r>
              <a:rPr lang="it-IT" sz="2200" dirty="0"/>
              <a:t>- «</a:t>
            </a:r>
            <a:r>
              <a:rPr lang="it-IT" sz="2200" dirty="0" err="1"/>
              <a:t>fisio</a:t>
            </a:r>
            <a:r>
              <a:rPr lang="it-IT" sz="2200" dirty="0"/>
              <a:t>-» e -</a:t>
            </a:r>
            <a:r>
              <a:rPr lang="it-IT" sz="2200" i="1" dirty="0" err="1"/>
              <a:t>cratie</a:t>
            </a:r>
            <a:r>
              <a:rPr lang="it-IT" sz="2200" dirty="0"/>
              <a:t> «-crazia»), termine coniato nel 1768 dall’economista francese P.-S. </a:t>
            </a:r>
            <a:r>
              <a:rPr lang="it-IT" sz="2200" dirty="0" err="1"/>
              <a:t>Du</a:t>
            </a:r>
            <a:r>
              <a:rPr lang="it-IT" sz="2200" dirty="0"/>
              <a:t> Pont de </a:t>
            </a:r>
            <a:r>
              <a:rPr lang="it-IT" sz="2200" dirty="0" err="1"/>
              <a:t>Nemours</a:t>
            </a:r>
            <a:r>
              <a:rPr lang="it-IT" sz="2200" dirty="0"/>
              <a:t> nella sua opera intitolata appunto </a:t>
            </a:r>
            <a:r>
              <a:rPr lang="it-IT" sz="2200" i="1" dirty="0"/>
              <a:t>La </a:t>
            </a:r>
            <a:r>
              <a:rPr lang="it-IT" sz="2200" i="1" dirty="0" err="1" smtClean="0"/>
              <a:t>physiocratie</a:t>
            </a:r>
            <a:r>
              <a:rPr lang="it-IT" sz="2200" dirty="0"/>
              <a:t> </a:t>
            </a:r>
            <a:r>
              <a:rPr lang="it-IT" sz="2200" dirty="0" smtClean="0"/>
              <a:t>(Raccolta in 6 volumi degli scritti principali dei fisiocratici, detti gli economisti). </a:t>
            </a:r>
            <a:endParaRPr lang="it-IT" sz="2200" dirty="0"/>
          </a:p>
          <a:p>
            <a:endParaRPr lang="it-IT" sz="2200" dirty="0"/>
          </a:p>
          <a:p>
            <a:r>
              <a:rPr lang="it-IT" sz="2200" dirty="0"/>
              <a:t>Dottrina economica, sviluppatasi in Francia nella seconda metà del sec. 18° a difesa dell’agricoltura, ritenuta, in </a:t>
            </a:r>
            <a:r>
              <a:rPr lang="it-IT" sz="2200" dirty="0">
                <a:solidFill>
                  <a:srgbClr val="FF0000"/>
                </a:solidFill>
              </a:rPr>
              <a:t>opposizione al mercantilismo</a:t>
            </a:r>
            <a:r>
              <a:rPr lang="it-IT" sz="2200" dirty="0"/>
              <a:t>, l’unica fonte di ricchezza, perché in essa la natura moltiplicherebbe il rendimento dell’opera dell’uomo, mentre attività come industria, commercio, trasporti, ecc. (considerate attività sterili) realizzerebbero solo la reintegrazione delle spese sostenute, e sarebbero rese possibili dall’agricoltura che fornisce materie prime e nutrimento agli uomini in esse occupati; di qui la necessità di favorire al massimo lo sviluppo dell’agricoltura con la libertà di coltivazione e di commercio dei prodotti </a:t>
            </a:r>
            <a:r>
              <a:rPr lang="it-IT" sz="2200" dirty="0" err="1"/>
              <a:t>agrarî</a:t>
            </a:r>
            <a:r>
              <a:rPr lang="it-IT" sz="2200" dirty="0"/>
              <a:t>.</a:t>
            </a:r>
          </a:p>
          <a:p>
            <a:endParaRPr lang="it-IT" dirty="0"/>
          </a:p>
        </p:txBody>
      </p:sp>
      <p:sp>
        <p:nvSpPr>
          <p:cNvPr id="8" name="Rectangle 3"/>
          <p:cNvSpPr>
            <a:spLocks noChangeArrowheads="1"/>
          </p:cNvSpPr>
          <p:nvPr/>
        </p:nvSpPr>
        <p:spPr bwMode="auto">
          <a:xfrm>
            <a:off x="3978125" y="6166690"/>
            <a:ext cx="435702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indent="180975" algn="ctr" eaLnBrk="0" fontAlgn="base" hangingPunct="0">
              <a:spcBef>
                <a:spcPct val="0"/>
              </a:spcBef>
              <a:spcAft>
                <a:spcPct val="0"/>
              </a:spcAft>
            </a:pPr>
            <a:r>
              <a:rPr kumimoji="0" lang="it-IT" altLang="it-IT" sz="14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lang="it-IT" altLang="it-IT" sz="1400" dirty="0">
                <a:latin typeface="Simoncini Garamond"/>
                <a:ea typeface="Times New Roman" panose="02020603050405020304" pitchFamily="18" charset="0"/>
                <a:cs typeface="Times New Roman" panose="02020603050405020304" pitchFamily="18" charset="0"/>
              </a:rPr>
              <a:t> http://www.treccani.it/vocabolario/fisiocrazia</a:t>
            </a:r>
            <a:r>
              <a:rPr lang="it-IT" altLang="it-IT" sz="800" dirty="0">
                <a:latin typeface="Simoncini Garamond"/>
                <a:ea typeface="Times New Roman" panose="02020603050405020304" pitchFamily="18" charset="0"/>
                <a:cs typeface="Times New Roman" panose="02020603050405020304" pitchFamily="18" charset="0"/>
              </a:rPr>
              <a:t>/</a:t>
            </a:r>
            <a:endParaRPr kumimoji="0" lang="it-IT" altLang="it-IT"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8214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L’idea di ordine naturale, 1</a:t>
            </a:r>
            <a:endParaRPr lang="it-IT" dirty="0"/>
          </a:p>
        </p:txBody>
      </p:sp>
      <p:sp>
        <p:nvSpPr>
          <p:cNvPr id="3" name="Segnaposto contenuto 2"/>
          <p:cNvSpPr>
            <a:spLocks noGrp="1"/>
          </p:cNvSpPr>
          <p:nvPr>
            <p:ph idx="1"/>
          </p:nvPr>
        </p:nvSpPr>
        <p:spPr/>
        <p:txBody>
          <a:bodyPr>
            <a:normAutofit fontScale="85000" lnSpcReduction="20000"/>
          </a:bodyPr>
          <a:lstStyle/>
          <a:p>
            <a:r>
              <a:rPr lang="it-IT" dirty="0"/>
              <a:t>Il sistema economico-sociale analizzato dai fisiocratici riflette un </a:t>
            </a:r>
            <a:r>
              <a:rPr lang="it-IT" dirty="0">
                <a:solidFill>
                  <a:srgbClr val="FF0000"/>
                </a:solidFill>
              </a:rPr>
              <a:t>ordine </a:t>
            </a:r>
            <a:r>
              <a:rPr lang="it-IT" dirty="0" smtClean="0">
                <a:solidFill>
                  <a:srgbClr val="FF0000"/>
                </a:solidFill>
              </a:rPr>
              <a:t>naturale</a:t>
            </a:r>
            <a:r>
              <a:rPr lang="it-IT" dirty="0" smtClean="0"/>
              <a:t>, </a:t>
            </a:r>
            <a:r>
              <a:rPr lang="it-IT" dirty="0" err="1" smtClean="0"/>
              <a:t>pre</a:t>
            </a:r>
            <a:r>
              <a:rPr lang="it-IT" dirty="0" smtClean="0"/>
              <a:t>-esistente rispetto agli ordinamenti positivi che si danno gli uomini e </a:t>
            </a:r>
            <a:r>
              <a:rPr lang="it-IT" dirty="0"/>
              <a:t>regolato da leggi tendenzialmente </a:t>
            </a:r>
            <a:r>
              <a:rPr lang="it-IT" dirty="0" smtClean="0"/>
              <a:t>immutabili (ascendenza cartesiana, differenza rispetto ai mercantilisti che pensano che l’ordine sia determinato dallo Stato).</a:t>
            </a:r>
          </a:p>
          <a:p>
            <a:endParaRPr lang="it-IT" dirty="0" smtClean="0"/>
          </a:p>
          <a:p>
            <a:r>
              <a:rPr lang="it-IT" dirty="0" smtClean="0"/>
              <a:t>L’ordine naturale riflette un piano provvidenziale, universale, basato su un sistema di diritti e doveri individuali e sociali, basato su </a:t>
            </a:r>
            <a:r>
              <a:rPr lang="it-IT" dirty="0">
                <a:solidFill>
                  <a:srgbClr val="FF0000"/>
                </a:solidFill>
              </a:rPr>
              <a:t>tre pilastri</a:t>
            </a:r>
            <a:r>
              <a:rPr lang="it-IT" dirty="0"/>
              <a:t>:</a:t>
            </a:r>
          </a:p>
          <a:p>
            <a:r>
              <a:rPr lang="it-IT" dirty="0"/>
              <a:t>La </a:t>
            </a:r>
            <a:r>
              <a:rPr lang="it-IT" dirty="0">
                <a:solidFill>
                  <a:srgbClr val="FF0000"/>
                </a:solidFill>
              </a:rPr>
              <a:t>proprietà </a:t>
            </a:r>
            <a:r>
              <a:rPr lang="it-IT" dirty="0" smtClean="0">
                <a:solidFill>
                  <a:srgbClr val="FF0000"/>
                </a:solidFill>
              </a:rPr>
              <a:t>privata</a:t>
            </a:r>
            <a:r>
              <a:rPr lang="it-IT" dirty="0" smtClean="0"/>
              <a:t> della terra che </a:t>
            </a:r>
            <a:r>
              <a:rPr lang="it-IT" dirty="0"/>
              <a:t>va conservata, curata e accresciuta nell’interesse dei proprietari e della comunità. Ai «</a:t>
            </a:r>
            <a:r>
              <a:rPr lang="it-IT" dirty="0" err="1"/>
              <a:t>fermiers</a:t>
            </a:r>
            <a:r>
              <a:rPr lang="it-IT" dirty="0"/>
              <a:t>» (protocapitalisti agricoli) spetta il compito di sviluppare l’agricoltura su basi capitalistiche, aumentando in questo modo la produttività della terra.  </a:t>
            </a:r>
          </a:p>
          <a:p>
            <a:r>
              <a:rPr lang="it-IT" dirty="0"/>
              <a:t>La </a:t>
            </a:r>
            <a:r>
              <a:rPr lang="it-IT" dirty="0">
                <a:solidFill>
                  <a:srgbClr val="FF0000"/>
                </a:solidFill>
              </a:rPr>
              <a:t>libertà personale </a:t>
            </a:r>
            <a:r>
              <a:rPr lang="it-IT" dirty="0"/>
              <a:t>di lavoro, di scambio, di godere di un diritto di </a:t>
            </a:r>
            <a:r>
              <a:rPr lang="it-IT" dirty="0" smtClean="0"/>
              <a:t>proprietà. </a:t>
            </a:r>
            <a:endParaRPr lang="it-IT" dirty="0"/>
          </a:p>
          <a:p>
            <a:r>
              <a:rPr lang="it-IT" dirty="0" smtClean="0"/>
              <a:t>La </a:t>
            </a:r>
            <a:r>
              <a:rPr lang="it-IT" dirty="0" smtClean="0">
                <a:solidFill>
                  <a:srgbClr val="FF0000"/>
                </a:solidFill>
              </a:rPr>
              <a:t>distinzione degli individui in ceti / classi sociali /</a:t>
            </a:r>
            <a:r>
              <a:rPr lang="it-IT" dirty="0" smtClean="0"/>
              <a:t> collocate in luoghi diversi all’interno del territorio nazionale. </a:t>
            </a:r>
            <a:endParaRPr lang="it-IT" dirty="0"/>
          </a:p>
        </p:txBody>
      </p:sp>
    </p:spTree>
    <p:extLst>
      <p:ext uri="{BB962C8B-B14F-4D97-AF65-F5344CB8AC3E}">
        <p14:creationId xmlns:p14="http://schemas.microsoft.com/office/powerpoint/2010/main" val="3433889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L’idea di ordine naturale,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La </a:t>
            </a:r>
            <a:r>
              <a:rPr lang="it-IT" dirty="0" smtClean="0">
                <a:solidFill>
                  <a:srgbClr val="FF0000"/>
                </a:solidFill>
              </a:rPr>
              <a:t>teoria economica </a:t>
            </a:r>
            <a:r>
              <a:rPr lang="it-IT" dirty="0" smtClean="0"/>
              <a:t>ha il compito di scoprire le regole dell’ordine naturale, rappresentarle e promuovere la loro affermazione. </a:t>
            </a:r>
          </a:p>
          <a:p>
            <a:endParaRPr lang="it-IT" dirty="0"/>
          </a:p>
          <a:p>
            <a:r>
              <a:rPr lang="it-IT" dirty="0" smtClean="0"/>
              <a:t>La </a:t>
            </a:r>
            <a:r>
              <a:rPr lang="it-IT" dirty="0" smtClean="0">
                <a:solidFill>
                  <a:srgbClr val="FF0000"/>
                </a:solidFill>
              </a:rPr>
              <a:t>politica economica </a:t>
            </a:r>
            <a:r>
              <a:rPr lang="it-IT" dirty="0" smtClean="0"/>
              <a:t>ha il compito di rimuovere gli ostacoli che si frappongono all’affermazione dell’ordine naturale attraverso misure opportune (riforma fiscale e riforme economiche all’insegna del motto </a:t>
            </a:r>
            <a:r>
              <a:rPr lang="it-IT" i="1" dirty="0" err="1" smtClean="0"/>
              <a:t>laissez</a:t>
            </a:r>
            <a:r>
              <a:rPr lang="it-IT" i="1" dirty="0" smtClean="0"/>
              <a:t> </a:t>
            </a:r>
            <a:r>
              <a:rPr lang="it-IT" i="1" dirty="0" err="1" smtClean="0"/>
              <a:t>faire</a:t>
            </a:r>
            <a:r>
              <a:rPr lang="it-IT" i="1" dirty="0" smtClean="0"/>
              <a:t>, </a:t>
            </a:r>
            <a:r>
              <a:rPr lang="it-IT" i="1" dirty="0" err="1" smtClean="0"/>
              <a:t>laissez</a:t>
            </a:r>
            <a:r>
              <a:rPr lang="it-IT" i="1" dirty="0" smtClean="0"/>
              <a:t> </a:t>
            </a:r>
            <a:r>
              <a:rPr lang="it-IT" i="1" dirty="0" err="1" smtClean="0"/>
              <a:t>passer</a:t>
            </a:r>
            <a:r>
              <a:rPr lang="it-IT" dirty="0" smtClean="0"/>
              <a:t>, v. dopo)</a:t>
            </a:r>
          </a:p>
          <a:p>
            <a:endParaRPr lang="it-IT" dirty="0" smtClean="0"/>
          </a:p>
          <a:p>
            <a:r>
              <a:rPr lang="it-IT" dirty="0"/>
              <a:t>La </a:t>
            </a:r>
            <a:r>
              <a:rPr lang="it-IT" dirty="0">
                <a:solidFill>
                  <a:srgbClr val="FF0000"/>
                </a:solidFill>
              </a:rPr>
              <a:t>difesa della libertà di commercio e di conduzione aziendale</a:t>
            </a:r>
            <a:r>
              <a:rPr lang="it-IT" dirty="0"/>
              <a:t> come parte integrante dell’ordine naturale nell’ambito del quale gli individui, perseguendo correttamente il proprio interesse agiscono nell’interesse della collettività di cui fanno parte (cosa di cui dubitavano i mercantilisti</a:t>
            </a:r>
            <a:r>
              <a:rPr lang="it-IT" dirty="0" smtClean="0"/>
              <a:t>).</a:t>
            </a:r>
            <a:endParaRPr lang="it-IT" dirty="0"/>
          </a:p>
        </p:txBody>
      </p:sp>
    </p:spTree>
    <p:extLst>
      <p:ext uri="{BB962C8B-B14F-4D97-AF65-F5344CB8AC3E}">
        <p14:creationId xmlns:p14="http://schemas.microsoft.com/office/powerpoint/2010/main" val="2241450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Intermezzo</a:t>
            </a:r>
            <a:endParaRPr lang="it-IT" dirty="0"/>
          </a:p>
        </p:txBody>
      </p:sp>
      <p:sp>
        <p:nvSpPr>
          <p:cNvPr id="3" name="Segnaposto contenuto 2"/>
          <p:cNvSpPr>
            <a:spLocks noGrp="1"/>
          </p:cNvSpPr>
          <p:nvPr>
            <p:ph idx="1"/>
          </p:nvPr>
        </p:nvSpPr>
        <p:spPr/>
        <p:txBody>
          <a:bodyPr>
            <a:normAutofit fontScale="85000" lnSpcReduction="10000"/>
          </a:bodyPr>
          <a:lstStyle/>
          <a:p>
            <a:r>
              <a:rPr lang="it-IT" i="1" dirty="0" err="1" smtClean="0">
                <a:solidFill>
                  <a:srgbClr val="FF0000"/>
                </a:solidFill>
              </a:rPr>
              <a:t>There</a:t>
            </a:r>
            <a:r>
              <a:rPr lang="it-IT" i="1" dirty="0" smtClean="0">
                <a:solidFill>
                  <a:srgbClr val="FF0000"/>
                </a:solidFill>
              </a:rPr>
              <a:t> </a:t>
            </a:r>
            <a:r>
              <a:rPr lang="it-IT" i="1" dirty="0" err="1" smtClean="0">
                <a:solidFill>
                  <a:srgbClr val="FF0000"/>
                </a:solidFill>
              </a:rPr>
              <a:t>is</a:t>
            </a:r>
            <a:r>
              <a:rPr lang="it-IT" i="1" dirty="0" smtClean="0">
                <a:solidFill>
                  <a:srgbClr val="FF0000"/>
                </a:solidFill>
              </a:rPr>
              <a:t> </a:t>
            </a:r>
            <a:r>
              <a:rPr lang="it-IT" i="1" dirty="0" err="1" smtClean="0">
                <a:solidFill>
                  <a:srgbClr val="FF0000"/>
                </a:solidFill>
              </a:rPr>
              <a:t>therefore</a:t>
            </a:r>
            <a:r>
              <a:rPr lang="it-IT" i="1" dirty="0" smtClean="0">
                <a:solidFill>
                  <a:srgbClr val="FF0000"/>
                </a:solidFill>
              </a:rPr>
              <a:t> a </a:t>
            </a:r>
            <a:r>
              <a:rPr lang="it-IT" i="1" dirty="0" err="1" smtClean="0">
                <a:solidFill>
                  <a:srgbClr val="FF0000"/>
                </a:solidFill>
              </a:rPr>
              <a:t>natural</a:t>
            </a:r>
            <a:r>
              <a:rPr lang="it-IT" i="1" dirty="0" smtClean="0">
                <a:solidFill>
                  <a:srgbClr val="FF0000"/>
                </a:solidFill>
              </a:rPr>
              <a:t> and </a:t>
            </a:r>
            <a:r>
              <a:rPr lang="it-IT" i="1" dirty="0" err="1" smtClean="0">
                <a:solidFill>
                  <a:srgbClr val="FF0000"/>
                </a:solidFill>
              </a:rPr>
              <a:t>essential</a:t>
            </a:r>
            <a:r>
              <a:rPr lang="it-IT" i="1" dirty="0" smtClean="0">
                <a:solidFill>
                  <a:srgbClr val="FF0000"/>
                </a:solidFill>
              </a:rPr>
              <a:t> </a:t>
            </a:r>
            <a:r>
              <a:rPr lang="it-IT" i="1" dirty="0" err="1" smtClean="0">
                <a:solidFill>
                  <a:srgbClr val="FF0000"/>
                </a:solidFill>
              </a:rPr>
              <a:t>order</a:t>
            </a:r>
            <a:r>
              <a:rPr lang="it-IT" i="1" dirty="0" smtClean="0">
                <a:solidFill>
                  <a:srgbClr val="FF0000"/>
                </a:solidFill>
              </a:rPr>
              <a:t> </a:t>
            </a:r>
            <a:r>
              <a:rPr lang="it-IT" i="1" dirty="0" smtClean="0"/>
              <a:t>to </a:t>
            </a:r>
            <a:r>
              <a:rPr lang="it-IT" i="1" dirty="0" err="1" smtClean="0"/>
              <a:t>which</a:t>
            </a:r>
            <a:r>
              <a:rPr lang="it-IT" i="1" dirty="0" smtClean="0"/>
              <a:t> social </a:t>
            </a:r>
            <a:r>
              <a:rPr lang="it-IT" i="1" dirty="0" err="1" smtClean="0"/>
              <a:t>conventions</a:t>
            </a:r>
            <a:r>
              <a:rPr lang="it-IT" i="1" dirty="0" smtClean="0"/>
              <a:t> are </a:t>
            </a:r>
            <a:r>
              <a:rPr lang="it-IT" i="1" dirty="0" err="1" smtClean="0"/>
              <a:t>subordinated</a:t>
            </a:r>
            <a:r>
              <a:rPr lang="it-IT" i="1" dirty="0" smtClean="0"/>
              <a:t> and </a:t>
            </a:r>
            <a:r>
              <a:rPr lang="it-IT" i="1" dirty="0" err="1" smtClean="0"/>
              <a:t>this</a:t>
            </a:r>
            <a:r>
              <a:rPr lang="it-IT" i="1" dirty="0" smtClean="0"/>
              <a:t> </a:t>
            </a:r>
            <a:r>
              <a:rPr lang="it-IT" i="1" dirty="0" err="1" smtClean="0"/>
              <a:t>order</a:t>
            </a:r>
            <a:r>
              <a:rPr lang="it-IT" i="1" dirty="0" smtClean="0"/>
              <a:t> </a:t>
            </a:r>
            <a:r>
              <a:rPr lang="it-IT" i="1" dirty="0" err="1" smtClean="0"/>
              <a:t>is</a:t>
            </a:r>
            <a:r>
              <a:rPr lang="it-IT" i="1" dirty="0" smtClean="0"/>
              <a:t> the </a:t>
            </a:r>
            <a:r>
              <a:rPr lang="it-IT" i="1" dirty="0" err="1" smtClean="0"/>
              <a:t>one</a:t>
            </a:r>
            <a:r>
              <a:rPr lang="it-IT" i="1" dirty="0" smtClean="0"/>
              <a:t> </a:t>
            </a:r>
            <a:r>
              <a:rPr lang="it-IT" i="1" dirty="0" err="1" smtClean="0"/>
              <a:t>that</a:t>
            </a:r>
            <a:r>
              <a:rPr lang="it-IT" i="1" dirty="0" smtClean="0"/>
              <a:t> </a:t>
            </a:r>
            <a:r>
              <a:rPr lang="it-IT" i="1" dirty="0" err="1" smtClean="0"/>
              <a:t>secures</a:t>
            </a:r>
            <a:r>
              <a:rPr lang="it-IT" i="1" dirty="0" smtClean="0"/>
              <a:t> to men </a:t>
            </a:r>
            <a:r>
              <a:rPr lang="it-IT" i="1" dirty="0" err="1" smtClean="0"/>
              <a:t>reunited</a:t>
            </a:r>
            <a:r>
              <a:rPr lang="it-IT" i="1" dirty="0" smtClean="0"/>
              <a:t> in society the </a:t>
            </a:r>
            <a:r>
              <a:rPr lang="it-IT" i="1" dirty="0" err="1" smtClean="0"/>
              <a:t>enjoyment</a:t>
            </a:r>
            <a:r>
              <a:rPr lang="it-IT" i="1" dirty="0" smtClean="0"/>
              <a:t> of </a:t>
            </a:r>
            <a:r>
              <a:rPr lang="it-IT" i="1" dirty="0" err="1" smtClean="0"/>
              <a:t>all</a:t>
            </a:r>
            <a:r>
              <a:rPr lang="it-IT" i="1" dirty="0" smtClean="0"/>
              <a:t> </a:t>
            </a:r>
            <a:r>
              <a:rPr lang="it-IT" i="1" dirty="0" err="1" smtClean="0"/>
              <a:t>their</a:t>
            </a:r>
            <a:r>
              <a:rPr lang="it-IT" i="1" dirty="0" smtClean="0"/>
              <a:t> </a:t>
            </a:r>
            <a:r>
              <a:rPr lang="it-IT" i="1" dirty="0" err="1" smtClean="0"/>
              <a:t>rights</a:t>
            </a:r>
            <a:r>
              <a:rPr lang="it-IT" i="1" dirty="0" smtClean="0"/>
              <a:t> </a:t>
            </a:r>
            <a:r>
              <a:rPr lang="it-IT" i="1" dirty="0" err="1" smtClean="0"/>
              <a:t>through</a:t>
            </a:r>
            <a:r>
              <a:rPr lang="it-IT" i="1" dirty="0" smtClean="0"/>
              <a:t> the </a:t>
            </a:r>
            <a:r>
              <a:rPr lang="it-IT" i="1" dirty="0" err="1" smtClean="0"/>
              <a:t>observation</a:t>
            </a:r>
            <a:r>
              <a:rPr lang="it-IT" i="1" dirty="0" smtClean="0"/>
              <a:t> of </a:t>
            </a:r>
            <a:r>
              <a:rPr lang="it-IT" i="1" dirty="0" err="1" smtClean="0"/>
              <a:t>all</a:t>
            </a:r>
            <a:r>
              <a:rPr lang="it-IT" i="1" dirty="0" smtClean="0"/>
              <a:t> </a:t>
            </a:r>
            <a:r>
              <a:rPr lang="it-IT" i="1" dirty="0" err="1" smtClean="0"/>
              <a:t>their</a:t>
            </a:r>
            <a:r>
              <a:rPr lang="it-IT" i="1" dirty="0" smtClean="0"/>
              <a:t> </a:t>
            </a:r>
            <a:r>
              <a:rPr lang="it-IT" i="1" dirty="0" err="1" smtClean="0"/>
              <a:t>duties</a:t>
            </a:r>
            <a:r>
              <a:rPr lang="it-IT" i="1" dirty="0" smtClean="0"/>
              <a:t>. </a:t>
            </a:r>
            <a:r>
              <a:rPr lang="it-IT" i="1" dirty="0" err="1" smtClean="0"/>
              <a:t>Exact</a:t>
            </a:r>
            <a:r>
              <a:rPr lang="it-IT" i="1" dirty="0" smtClean="0"/>
              <a:t> and general </a:t>
            </a:r>
            <a:r>
              <a:rPr lang="it-IT" i="1" dirty="0" err="1" smtClean="0"/>
              <a:t>submission</a:t>
            </a:r>
            <a:r>
              <a:rPr lang="it-IT" i="1" dirty="0" smtClean="0"/>
              <a:t> to </a:t>
            </a:r>
            <a:r>
              <a:rPr lang="it-IT" i="1" dirty="0" err="1" smtClean="0"/>
              <a:t>this</a:t>
            </a:r>
            <a:r>
              <a:rPr lang="it-IT" i="1" dirty="0" smtClean="0"/>
              <a:t> </a:t>
            </a:r>
            <a:r>
              <a:rPr lang="it-IT" i="1" dirty="0" err="1" smtClean="0"/>
              <a:t>order</a:t>
            </a:r>
            <a:r>
              <a:rPr lang="it-IT" i="1" dirty="0" smtClean="0"/>
              <a:t> </a:t>
            </a:r>
            <a:r>
              <a:rPr lang="it-IT" i="1" dirty="0" err="1" smtClean="0"/>
              <a:t>is</a:t>
            </a:r>
            <a:r>
              <a:rPr lang="it-IT" i="1" dirty="0" smtClean="0"/>
              <a:t> the </a:t>
            </a:r>
            <a:r>
              <a:rPr lang="it-IT" i="1" dirty="0" err="1" smtClean="0"/>
              <a:t>unique</a:t>
            </a:r>
            <a:r>
              <a:rPr lang="it-IT" i="1" dirty="0" smtClean="0"/>
              <a:t> </a:t>
            </a:r>
            <a:r>
              <a:rPr lang="it-IT" i="1" dirty="0" err="1" smtClean="0"/>
              <a:t>condition</a:t>
            </a:r>
            <a:r>
              <a:rPr lang="it-IT" i="1" dirty="0" smtClean="0"/>
              <a:t>, so </a:t>
            </a:r>
            <a:r>
              <a:rPr lang="it-IT" i="1" dirty="0" err="1" smtClean="0"/>
              <a:t>that</a:t>
            </a:r>
            <a:r>
              <a:rPr lang="it-IT" i="1" dirty="0" smtClean="0"/>
              <a:t> </a:t>
            </a:r>
            <a:r>
              <a:rPr lang="it-IT" i="1" dirty="0" err="1" smtClean="0"/>
              <a:t>each</a:t>
            </a:r>
            <a:r>
              <a:rPr lang="it-IT" i="1" dirty="0" smtClean="0"/>
              <a:t> can </a:t>
            </a:r>
            <a:r>
              <a:rPr lang="it-IT" i="1" dirty="0" err="1" smtClean="0"/>
              <a:t>expect</a:t>
            </a:r>
            <a:r>
              <a:rPr lang="it-IT" i="1" dirty="0" smtClean="0"/>
              <a:t> and </a:t>
            </a:r>
            <a:r>
              <a:rPr lang="it-IT" i="1" dirty="0" err="1" smtClean="0"/>
              <a:t>might</a:t>
            </a:r>
            <a:r>
              <a:rPr lang="it-IT" i="1" dirty="0" smtClean="0"/>
              <a:t> </a:t>
            </a:r>
            <a:r>
              <a:rPr lang="it-IT" i="1" dirty="0" err="1" smtClean="0"/>
              <a:t>hope</a:t>
            </a:r>
            <a:r>
              <a:rPr lang="it-IT" i="1" dirty="0" smtClean="0"/>
              <a:t> in </a:t>
            </a:r>
            <a:r>
              <a:rPr lang="it-IT" i="1" dirty="0" err="1" smtClean="0"/>
              <a:t>certainty</a:t>
            </a:r>
            <a:r>
              <a:rPr lang="it-IT" i="1" dirty="0" smtClean="0"/>
              <a:t> for the </a:t>
            </a:r>
            <a:r>
              <a:rPr lang="it-IT" i="1" dirty="0" err="1" smtClean="0"/>
              <a:t>participation</a:t>
            </a:r>
            <a:r>
              <a:rPr lang="it-IT" i="1" dirty="0" smtClean="0"/>
              <a:t> of </a:t>
            </a:r>
            <a:r>
              <a:rPr lang="it-IT" i="1" dirty="0" err="1" smtClean="0"/>
              <a:t>all</a:t>
            </a:r>
            <a:r>
              <a:rPr lang="it-IT" i="1" dirty="0" smtClean="0"/>
              <a:t> in the </a:t>
            </a:r>
            <a:r>
              <a:rPr lang="it-IT" i="1" dirty="0" err="1" smtClean="0"/>
              <a:t>advantages</a:t>
            </a:r>
            <a:r>
              <a:rPr lang="it-IT" i="1" dirty="0" smtClean="0"/>
              <a:t> </a:t>
            </a:r>
            <a:r>
              <a:rPr lang="it-IT" i="1" dirty="0" err="1" smtClean="0"/>
              <a:t>that</a:t>
            </a:r>
            <a:r>
              <a:rPr lang="it-IT" i="1" dirty="0" smtClean="0"/>
              <a:t> society can procure for </a:t>
            </a:r>
            <a:r>
              <a:rPr lang="it-IT" i="1" dirty="0" err="1" smtClean="0"/>
              <a:t>them</a:t>
            </a:r>
            <a:r>
              <a:rPr lang="it-IT" dirty="0" smtClean="0"/>
              <a:t> (</a:t>
            </a:r>
            <a:r>
              <a:rPr lang="it-IT" dirty="0" err="1" smtClean="0"/>
              <a:t>Du</a:t>
            </a:r>
            <a:r>
              <a:rPr lang="it-IT" dirty="0" smtClean="0"/>
              <a:t> Pont de </a:t>
            </a:r>
            <a:r>
              <a:rPr lang="it-IT" dirty="0" err="1" smtClean="0"/>
              <a:t>Nemours</a:t>
            </a:r>
            <a:r>
              <a:rPr lang="it-IT" dirty="0" smtClean="0"/>
              <a:t> 1768: 18-19)</a:t>
            </a:r>
          </a:p>
          <a:p>
            <a:endParaRPr lang="it-IT" i="1" dirty="0" smtClean="0"/>
          </a:p>
          <a:p>
            <a:r>
              <a:rPr lang="it-IT" i="1" dirty="0" err="1" smtClean="0">
                <a:solidFill>
                  <a:srgbClr val="FF0000"/>
                </a:solidFill>
              </a:rPr>
              <a:t>Economic</a:t>
            </a:r>
            <a:r>
              <a:rPr lang="it-IT" i="1" dirty="0" smtClean="0">
                <a:solidFill>
                  <a:srgbClr val="FF0000"/>
                </a:solidFill>
              </a:rPr>
              <a:t> science </a:t>
            </a:r>
            <a:r>
              <a:rPr lang="it-IT" i="1" dirty="0" err="1" smtClean="0">
                <a:solidFill>
                  <a:srgbClr val="FF0000"/>
                </a:solidFill>
              </a:rPr>
              <a:t>being</a:t>
            </a:r>
            <a:r>
              <a:rPr lang="it-IT" i="1" dirty="0" smtClean="0">
                <a:solidFill>
                  <a:srgbClr val="FF0000"/>
                </a:solidFill>
              </a:rPr>
              <a:t> </a:t>
            </a:r>
            <a:r>
              <a:rPr lang="it-IT" i="1" dirty="0" err="1" smtClean="0">
                <a:solidFill>
                  <a:srgbClr val="FF0000"/>
                </a:solidFill>
              </a:rPr>
              <a:t>nothing</a:t>
            </a:r>
            <a:r>
              <a:rPr lang="it-IT" i="1" dirty="0" smtClean="0">
                <a:solidFill>
                  <a:srgbClr val="FF0000"/>
                </a:solidFill>
              </a:rPr>
              <a:t> </a:t>
            </a:r>
            <a:r>
              <a:rPr lang="it-IT" i="1" dirty="0" err="1" smtClean="0">
                <a:solidFill>
                  <a:srgbClr val="FF0000"/>
                </a:solidFill>
              </a:rPr>
              <a:t>but</a:t>
            </a:r>
            <a:r>
              <a:rPr lang="it-IT" i="1" dirty="0" smtClean="0">
                <a:solidFill>
                  <a:srgbClr val="FF0000"/>
                </a:solidFill>
              </a:rPr>
              <a:t> the </a:t>
            </a:r>
            <a:r>
              <a:rPr lang="it-IT" i="1" dirty="0" err="1" smtClean="0">
                <a:solidFill>
                  <a:srgbClr val="FF0000"/>
                </a:solidFill>
              </a:rPr>
              <a:t>application</a:t>
            </a:r>
            <a:r>
              <a:rPr lang="it-IT" i="1" dirty="0" smtClean="0">
                <a:solidFill>
                  <a:srgbClr val="FF0000"/>
                </a:solidFill>
              </a:rPr>
              <a:t> of </a:t>
            </a:r>
            <a:r>
              <a:rPr lang="it-IT" i="1" dirty="0" err="1" smtClean="0">
                <a:solidFill>
                  <a:srgbClr val="FF0000"/>
                </a:solidFill>
              </a:rPr>
              <a:t>natural</a:t>
            </a:r>
            <a:r>
              <a:rPr lang="it-IT" i="1" dirty="0" smtClean="0">
                <a:solidFill>
                  <a:srgbClr val="FF0000"/>
                </a:solidFill>
              </a:rPr>
              <a:t> </a:t>
            </a:r>
            <a:r>
              <a:rPr lang="it-IT" i="1" dirty="0" err="1" smtClean="0">
                <a:solidFill>
                  <a:srgbClr val="FF0000"/>
                </a:solidFill>
              </a:rPr>
              <a:t>order</a:t>
            </a:r>
            <a:r>
              <a:rPr lang="it-IT" i="1" dirty="0" smtClean="0">
                <a:solidFill>
                  <a:srgbClr val="FF0000"/>
                </a:solidFill>
              </a:rPr>
              <a:t> to the </a:t>
            </a:r>
            <a:r>
              <a:rPr lang="it-IT" i="1" dirty="0" err="1" smtClean="0">
                <a:solidFill>
                  <a:srgbClr val="FF0000"/>
                </a:solidFill>
              </a:rPr>
              <a:t>government</a:t>
            </a:r>
            <a:r>
              <a:rPr lang="it-IT" i="1" dirty="0" smtClean="0">
                <a:solidFill>
                  <a:srgbClr val="FF0000"/>
                </a:solidFill>
              </a:rPr>
              <a:t> of societies</a:t>
            </a:r>
            <a:r>
              <a:rPr lang="it-IT" i="1" dirty="0" smtClean="0"/>
              <a:t>, </a:t>
            </a:r>
            <a:r>
              <a:rPr lang="it-IT" i="1" dirty="0" err="1" smtClean="0"/>
              <a:t>it</a:t>
            </a:r>
            <a:r>
              <a:rPr lang="it-IT" i="1" dirty="0" smtClean="0"/>
              <a:t> </a:t>
            </a:r>
            <a:r>
              <a:rPr lang="it-IT" i="1" dirty="0" err="1" smtClean="0"/>
              <a:t>is</a:t>
            </a:r>
            <a:r>
              <a:rPr lang="it-IT" i="1" dirty="0" smtClean="0"/>
              <a:t> </a:t>
            </a:r>
            <a:r>
              <a:rPr lang="it-IT" i="1" dirty="0" err="1" smtClean="0"/>
              <a:t>also</a:t>
            </a:r>
            <a:r>
              <a:rPr lang="it-IT" i="1" dirty="0" smtClean="0"/>
              <a:t> </a:t>
            </a:r>
            <a:r>
              <a:rPr lang="it-IT" i="1" dirty="0" err="1" smtClean="0"/>
              <a:t>constant</a:t>
            </a:r>
            <a:r>
              <a:rPr lang="it-IT" i="1" dirty="0" smtClean="0"/>
              <a:t> in </a:t>
            </a:r>
            <a:r>
              <a:rPr lang="it-IT" i="1" dirty="0" err="1" smtClean="0"/>
              <a:t>its</a:t>
            </a:r>
            <a:r>
              <a:rPr lang="it-IT" i="1" dirty="0" smtClean="0"/>
              <a:t> </a:t>
            </a:r>
            <a:r>
              <a:rPr lang="it-IT" i="1" dirty="0" err="1" smtClean="0"/>
              <a:t>principles</a:t>
            </a:r>
            <a:r>
              <a:rPr lang="it-IT" i="1" dirty="0" smtClean="0"/>
              <a:t> and </a:t>
            </a:r>
            <a:r>
              <a:rPr lang="it-IT" i="1" dirty="0" err="1" smtClean="0"/>
              <a:t>as</a:t>
            </a:r>
            <a:r>
              <a:rPr lang="it-IT" i="1" dirty="0" smtClean="0"/>
              <a:t> </a:t>
            </a:r>
            <a:r>
              <a:rPr lang="it-IT" i="1" dirty="0" err="1" smtClean="0"/>
              <a:t>susceptible</a:t>
            </a:r>
            <a:r>
              <a:rPr lang="it-IT" i="1" dirty="0" smtClean="0"/>
              <a:t> of </a:t>
            </a:r>
            <a:r>
              <a:rPr lang="it-IT" i="1" dirty="0" err="1" smtClean="0"/>
              <a:t>proof</a:t>
            </a:r>
            <a:r>
              <a:rPr lang="it-IT" i="1" dirty="0" smtClean="0"/>
              <a:t> </a:t>
            </a:r>
            <a:r>
              <a:rPr lang="it-IT" i="1" dirty="0" err="1" smtClean="0"/>
              <a:t>as</a:t>
            </a:r>
            <a:r>
              <a:rPr lang="it-IT" i="1" dirty="0" smtClean="0"/>
              <a:t> the </a:t>
            </a:r>
            <a:r>
              <a:rPr lang="it-IT" i="1" dirty="0" err="1" smtClean="0"/>
              <a:t>most</a:t>
            </a:r>
            <a:r>
              <a:rPr lang="it-IT" i="1" dirty="0" smtClean="0"/>
              <a:t> </a:t>
            </a:r>
            <a:r>
              <a:rPr lang="it-IT" i="1" dirty="0" err="1" smtClean="0"/>
              <a:t>exact</a:t>
            </a:r>
            <a:r>
              <a:rPr lang="it-IT" i="1" dirty="0" smtClean="0"/>
              <a:t> of </a:t>
            </a:r>
            <a:r>
              <a:rPr lang="it-IT" i="1" dirty="0" err="1" smtClean="0"/>
              <a:t>physical</a:t>
            </a:r>
            <a:r>
              <a:rPr lang="it-IT" i="1" dirty="0" smtClean="0"/>
              <a:t> </a:t>
            </a:r>
            <a:r>
              <a:rPr lang="it-IT" i="1" dirty="0" err="1" smtClean="0"/>
              <a:t>sciences</a:t>
            </a:r>
            <a:r>
              <a:rPr lang="it-IT" i="1" dirty="0" smtClean="0"/>
              <a:t>  …The Science of </a:t>
            </a:r>
            <a:r>
              <a:rPr lang="it-IT" i="1" dirty="0" err="1" smtClean="0"/>
              <a:t>government</a:t>
            </a:r>
            <a:r>
              <a:rPr lang="it-IT" i="1" dirty="0" smtClean="0"/>
              <a:t> </a:t>
            </a:r>
            <a:r>
              <a:rPr lang="it-IT" i="1" dirty="0" err="1" smtClean="0"/>
              <a:t>will</a:t>
            </a:r>
            <a:r>
              <a:rPr lang="it-IT" i="1" dirty="0" smtClean="0"/>
              <a:t> </a:t>
            </a:r>
            <a:r>
              <a:rPr lang="it-IT" i="1" dirty="0" err="1" smtClean="0"/>
              <a:t>then</a:t>
            </a:r>
            <a:r>
              <a:rPr lang="it-IT" i="1" dirty="0" smtClean="0"/>
              <a:t> be </a:t>
            </a:r>
            <a:r>
              <a:rPr lang="it-IT" i="1" dirty="0" err="1" smtClean="0"/>
              <a:t>as</a:t>
            </a:r>
            <a:r>
              <a:rPr lang="it-IT" i="1" dirty="0" smtClean="0"/>
              <a:t> </a:t>
            </a:r>
            <a:r>
              <a:rPr lang="it-IT" i="1" dirty="0" err="1" smtClean="0"/>
              <a:t>simple</a:t>
            </a:r>
            <a:r>
              <a:rPr lang="it-IT" i="1" dirty="0" smtClean="0"/>
              <a:t> and easy </a:t>
            </a:r>
            <a:r>
              <a:rPr lang="it-IT" i="1" dirty="0" err="1" smtClean="0"/>
              <a:t>as</a:t>
            </a:r>
            <a:r>
              <a:rPr lang="it-IT" i="1" dirty="0" smtClean="0"/>
              <a:t> </a:t>
            </a:r>
            <a:r>
              <a:rPr lang="it-IT" i="1" dirty="0" err="1" smtClean="0"/>
              <a:t>it</a:t>
            </a:r>
            <a:r>
              <a:rPr lang="it-IT" i="1" dirty="0" smtClean="0"/>
              <a:t> </a:t>
            </a:r>
            <a:r>
              <a:rPr lang="it-IT" i="1" dirty="0" err="1" smtClean="0"/>
              <a:t>is</a:t>
            </a:r>
            <a:r>
              <a:rPr lang="it-IT" i="1" dirty="0" smtClean="0"/>
              <a:t> </a:t>
            </a:r>
            <a:r>
              <a:rPr lang="it-IT" i="1" dirty="0" err="1" smtClean="0"/>
              <a:t>today</a:t>
            </a:r>
            <a:r>
              <a:rPr lang="it-IT" i="1" dirty="0" smtClean="0"/>
              <a:t> </a:t>
            </a:r>
            <a:r>
              <a:rPr lang="it-IT" i="1" dirty="0" err="1" smtClean="0"/>
              <a:t>complicated</a:t>
            </a:r>
            <a:r>
              <a:rPr lang="it-IT" i="1" dirty="0" smtClean="0"/>
              <a:t> […] The Administration of </a:t>
            </a:r>
            <a:r>
              <a:rPr lang="it-IT" i="1" dirty="0" err="1" smtClean="0"/>
              <a:t>peoples</a:t>
            </a:r>
            <a:r>
              <a:rPr lang="it-IT" i="1" dirty="0"/>
              <a:t> </a:t>
            </a:r>
            <a:r>
              <a:rPr lang="it-IT" i="1" dirty="0" smtClean="0"/>
              <a:t>[…] </a:t>
            </a:r>
            <a:r>
              <a:rPr lang="it-IT" i="1" dirty="0" err="1" smtClean="0"/>
              <a:t>will</a:t>
            </a:r>
            <a:r>
              <a:rPr lang="it-IT" i="1" dirty="0" smtClean="0"/>
              <a:t> be </a:t>
            </a:r>
            <a:r>
              <a:rPr lang="it-IT" i="1" dirty="0" err="1" smtClean="0"/>
              <a:t>certain</a:t>
            </a:r>
            <a:r>
              <a:rPr lang="it-IT" i="1" dirty="0" smtClean="0"/>
              <a:t> of </a:t>
            </a:r>
            <a:r>
              <a:rPr lang="it-IT" i="1" dirty="0" err="1" smtClean="0"/>
              <a:t>procuring</a:t>
            </a:r>
            <a:r>
              <a:rPr lang="it-IT" i="1" dirty="0" smtClean="0"/>
              <a:t> the </a:t>
            </a:r>
            <a:r>
              <a:rPr lang="it-IT" i="1" dirty="0" err="1" smtClean="0"/>
              <a:t>happiness</a:t>
            </a:r>
            <a:r>
              <a:rPr lang="it-IT" i="1" dirty="0" smtClean="0"/>
              <a:t> of men </a:t>
            </a:r>
            <a:r>
              <a:rPr lang="it-IT" i="1" dirty="0" err="1" smtClean="0"/>
              <a:t>through</a:t>
            </a:r>
            <a:r>
              <a:rPr lang="it-IT" i="1" dirty="0" smtClean="0"/>
              <a:t> the </a:t>
            </a:r>
            <a:r>
              <a:rPr lang="it-IT" i="1" dirty="0" err="1" smtClean="0"/>
              <a:t>implementation</a:t>
            </a:r>
            <a:r>
              <a:rPr lang="it-IT" i="1" dirty="0" smtClean="0"/>
              <a:t> of the </a:t>
            </a:r>
            <a:r>
              <a:rPr lang="it-IT" i="1" dirty="0" err="1" smtClean="0"/>
              <a:t>invariant</a:t>
            </a:r>
            <a:r>
              <a:rPr lang="it-IT" i="1" dirty="0" smtClean="0"/>
              <a:t> </a:t>
            </a:r>
            <a:r>
              <a:rPr lang="it-IT" i="1" dirty="0" err="1" smtClean="0"/>
              <a:t>laws</a:t>
            </a:r>
            <a:r>
              <a:rPr lang="it-IT" i="1" dirty="0" smtClean="0"/>
              <a:t> of the </a:t>
            </a:r>
            <a:r>
              <a:rPr lang="it-IT" i="1" dirty="0" err="1" smtClean="0"/>
              <a:t>natural</a:t>
            </a:r>
            <a:r>
              <a:rPr lang="it-IT" i="1" dirty="0" smtClean="0"/>
              <a:t> </a:t>
            </a:r>
            <a:r>
              <a:rPr lang="it-IT" i="1" dirty="0" err="1" smtClean="0"/>
              <a:t>order</a:t>
            </a:r>
            <a:r>
              <a:rPr lang="it-IT" dirty="0" smtClean="0"/>
              <a:t> (Le </a:t>
            </a:r>
            <a:r>
              <a:rPr lang="it-IT" dirty="0" err="1" smtClean="0"/>
              <a:t>Trosne</a:t>
            </a:r>
            <a:r>
              <a:rPr lang="it-IT" dirty="0" smtClean="0"/>
              <a:t> 1976: 7-9)</a:t>
            </a:r>
            <a:endParaRPr lang="it-IT" dirty="0"/>
          </a:p>
        </p:txBody>
      </p:sp>
    </p:spTree>
    <p:extLst>
      <p:ext uri="{BB962C8B-B14F-4D97-AF65-F5344CB8AC3E}">
        <p14:creationId xmlns:p14="http://schemas.microsoft.com/office/powerpoint/2010/main" val="3464941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ançois Quesnay - Wikiquo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7919" y="492706"/>
            <a:ext cx="4201969" cy="5276014"/>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p:cNvSpPr/>
          <p:nvPr/>
        </p:nvSpPr>
        <p:spPr>
          <a:xfrm>
            <a:off x="1874160" y="6078974"/>
            <a:ext cx="2510239" cy="369332"/>
          </a:xfrm>
          <a:prstGeom prst="rect">
            <a:avLst/>
          </a:prstGeom>
        </p:spPr>
        <p:txBody>
          <a:bodyPr wrap="none">
            <a:spAutoFit/>
          </a:bodyPr>
          <a:lstStyle/>
          <a:p>
            <a:r>
              <a:rPr lang="it-IT" dirty="0"/>
              <a:t>F. </a:t>
            </a:r>
            <a:r>
              <a:rPr lang="it-IT" dirty="0">
                <a:solidFill>
                  <a:srgbClr val="FF0000"/>
                </a:solidFill>
              </a:rPr>
              <a:t>Quesnay</a:t>
            </a:r>
            <a:r>
              <a:rPr lang="it-IT" dirty="0"/>
              <a:t> (1694-1774): </a:t>
            </a:r>
          </a:p>
        </p:txBody>
      </p:sp>
      <p:pic>
        <p:nvPicPr>
          <p:cNvPr id="2054" name="Picture 6" descr="Anne Robert Jacques Turgot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4988" y="492706"/>
            <a:ext cx="4419587" cy="5270260"/>
          </a:xfrm>
          <a:prstGeom prst="rect">
            <a:avLst/>
          </a:prstGeom>
          <a:noFill/>
          <a:extLst>
            <a:ext uri="{909E8E84-426E-40DD-AFC4-6F175D3DCCD1}">
              <a14:hiddenFill xmlns:a14="http://schemas.microsoft.com/office/drawing/2010/main">
                <a:solidFill>
                  <a:srgbClr val="FFFFFF"/>
                </a:solidFill>
              </a14:hiddenFill>
            </a:ext>
          </a:extLst>
        </p:spPr>
      </p:pic>
      <p:sp>
        <p:nvSpPr>
          <p:cNvPr id="5" name="Rettangolo 4"/>
          <p:cNvSpPr/>
          <p:nvPr/>
        </p:nvSpPr>
        <p:spPr>
          <a:xfrm>
            <a:off x="7796170" y="6078974"/>
            <a:ext cx="2547877" cy="369332"/>
          </a:xfrm>
          <a:prstGeom prst="rect">
            <a:avLst/>
          </a:prstGeom>
        </p:spPr>
        <p:txBody>
          <a:bodyPr wrap="none">
            <a:spAutoFit/>
          </a:bodyPr>
          <a:lstStyle/>
          <a:p>
            <a:r>
              <a:rPr lang="it-IT" dirty="0"/>
              <a:t>J.A.R. </a:t>
            </a:r>
            <a:r>
              <a:rPr lang="it-IT" dirty="0" err="1">
                <a:solidFill>
                  <a:srgbClr val="FF0000"/>
                </a:solidFill>
              </a:rPr>
              <a:t>Turgot</a:t>
            </a:r>
            <a:r>
              <a:rPr lang="it-IT" dirty="0"/>
              <a:t> (1727-1781)</a:t>
            </a:r>
          </a:p>
        </p:txBody>
      </p:sp>
    </p:spTree>
    <p:extLst>
      <p:ext uri="{BB962C8B-B14F-4D97-AF65-F5344CB8AC3E}">
        <p14:creationId xmlns:p14="http://schemas.microsoft.com/office/powerpoint/2010/main" val="3557504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Francois Quesnay</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Di famiglia contadina, intraprende la carriera medica fino a raggiungere la posizione di medico di corte</a:t>
            </a:r>
          </a:p>
          <a:p>
            <a:r>
              <a:rPr lang="it-IT" dirty="0" smtClean="0"/>
              <a:t>Partecipa al progetto del</a:t>
            </a:r>
            <a:r>
              <a:rPr lang="fr-FR" dirty="0" smtClean="0"/>
              <a:t>l’</a:t>
            </a:r>
            <a:r>
              <a:rPr lang="fr-FR" i="1" dirty="0" smtClean="0"/>
              <a:t>Encyclopédie</a:t>
            </a:r>
            <a:r>
              <a:rPr lang="fr-FR" dirty="0"/>
              <a:t>, </a:t>
            </a:r>
            <a:r>
              <a:rPr lang="fr-FR" i="1" dirty="0"/>
              <a:t>ou Dictionnaire raisonné des sciences, des arts et des métiers, par une société de gens de lettres </a:t>
            </a:r>
            <a:r>
              <a:rPr lang="it-IT" dirty="0" smtClean="0"/>
              <a:t>di </a:t>
            </a:r>
            <a:r>
              <a:rPr lang="it-IT" dirty="0" err="1" smtClean="0"/>
              <a:t>Diderot</a:t>
            </a:r>
            <a:r>
              <a:rPr lang="it-IT" dirty="0" smtClean="0"/>
              <a:t> e D’</a:t>
            </a:r>
            <a:r>
              <a:rPr lang="it-IT" dirty="0" err="1" smtClean="0"/>
              <a:t>Alambert</a:t>
            </a:r>
            <a:r>
              <a:rPr lang="it-IT" dirty="0" smtClean="0"/>
              <a:t> - </a:t>
            </a:r>
            <a:r>
              <a:rPr lang="fr-FR" dirty="0" err="1" smtClean="0"/>
              <a:t>opera</a:t>
            </a:r>
            <a:r>
              <a:rPr lang="fr-FR" dirty="0" smtClean="0"/>
              <a:t> </a:t>
            </a:r>
            <a:r>
              <a:rPr lang="fr-FR" dirty="0"/>
              <a:t>fondamentale </a:t>
            </a:r>
            <a:r>
              <a:rPr lang="fr-FR" dirty="0" err="1"/>
              <a:t>dell’Illuminismo</a:t>
            </a:r>
            <a:r>
              <a:rPr lang="fr-FR" dirty="0"/>
              <a:t> </a:t>
            </a:r>
            <a:r>
              <a:rPr lang="fr-FR" dirty="0" err="1" smtClean="0"/>
              <a:t>francese</a:t>
            </a:r>
            <a:r>
              <a:rPr lang="fr-FR" dirty="0" smtClean="0"/>
              <a:t> – con due </a:t>
            </a:r>
            <a:r>
              <a:rPr lang="fr-FR" dirty="0" err="1" smtClean="0"/>
              <a:t>voci</a:t>
            </a:r>
            <a:r>
              <a:rPr lang="fr-FR" dirty="0" smtClean="0"/>
              <a:t> « Fermiers » e « Grains »</a:t>
            </a:r>
          </a:p>
          <a:p>
            <a:r>
              <a:rPr lang="fr-FR" dirty="0" err="1" smtClean="0"/>
              <a:t>Nel</a:t>
            </a:r>
            <a:r>
              <a:rPr lang="fr-FR" dirty="0" smtClean="0"/>
              <a:t> 1758 </a:t>
            </a:r>
            <a:r>
              <a:rPr lang="fr-FR" dirty="0" err="1" smtClean="0"/>
              <a:t>pubblica</a:t>
            </a:r>
            <a:r>
              <a:rPr lang="fr-FR" dirty="0" smtClean="0"/>
              <a:t> il </a:t>
            </a:r>
            <a:r>
              <a:rPr lang="fr-FR" i="1" dirty="0" smtClean="0"/>
              <a:t>Tableau Economique, </a:t>
            </a:r>
            <a:r>
              <a:rPr lang="it-IT" dirty="0" smtClean="0"/>
              <a:t>uno schema che </a:t>
            </a:r>
            <a:r>
              <a:rPr lang="it-IT" dirty="0"/>
              <a:t>rappresenta con cifre ipotetiche la circolazione dei prodotti e i flussi di spesa in un’economia fondata sull’agricoltura </a:t>
            </a:r>
            <a:r>
              <a:rPr lang="it-IT" dirty="0" smtClean="0"/>
              <a:t>(v. dopo). Ne </a:t>
            </a:r>
            <a:r>
              <a:rPr lang="it-IT" dirty="0"/>
              <a:t>stampò varie versioni e lo illustrò nel testo </a:t>
            </a:r>
            <a:r>
              <a:rPr lang="it-IT" i="1" dirty="0" err="1"/>
              <a:t>Analyse</a:t>
            </a:r>
            <a:r>
              <a:rPr lang="it-IT" i="1" dirty="0"/>
              <a:t> de la formule </a:t>
            </a:r>
            <a:r>
              <a:rPr lang="it-IT" i="1" dirty="0" err="1"/>
              <a:t>arithmétique</a:t>
            </a:r>
            <a:r>
              <a:rPr lang="it-IT" i="1" dirty="0"/>
              <a:t> </a:t>
            </a:r>
            <a:r>
              <a:rPr lang="it-IT" i="1" dirty="0" err="1"/>
              <a:t>du</a:t>
            </a:r>
            <a:r>
              <a:rPr lang="it-IT" i="1" dirty="0"/>
              <a:t> Tableau </a:t>
            </a:r>
            <a:r>
              <a:rPr lang="it-IT" i="1" dirty="0" err="1"/>
              <a:t>économique</a:t>
            </a:r>
            <a:r>
              <a:rPr lang="it-IT" dirty="0"/>
              <a:t> (1766). </a:t>
            </a:r>
            <a:endParaRPr lang="it-IT" dirty="0" smtClean="0"/>
          </a:p>
          <a:p>
            <a:r>
              <a:rPr lang="it-IT" dirty="0">
                <a:hlinkClick r:id="rId2"/>
              </a:rPr>
              <a:t>https://</a:t>
            </a:r>
            <a:r>
              <a:rPr lang="it-IT" dirty="0" smtClean="0">
                <a:hlinkClick r:id="rId2"/>
              </a:rPr>
              <a:t>www.hetwebsite.net/het/profiles/quesnay.htm</a:t>
            </a:r>
            <a:endParaRPr lang="it-IT" dirty="0" smtClean="0"/>
          </a:p>
          <a:p>
            <a:endParaRPr lang="it-IT" i="1" dirty="0"/>
          </a:p>
        </p:txBody>
      </p:sp>
    </p:spTree>
    <p:extLst>
      <p:ext uri="{BB962C8B-B14F-4D97-AF65-F5344CB8AC3E}">
        <p14:creationId xmlns:p14="http://schemas.microsoft.com/office/powerpoint/2010/main" val="4141210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i="1" dirty="0"/>
              <a:t>Tableau </a:t>
            </a:r>
            <a:r>
              <a:rPr lang="it-IT" i="1" dirty="0" err="1" smtClean="0"/>
              <a:t>Economique</a:t>
            </a:r>
            <a:r>
              <a:rPr lang="it-IT" dirty="0" smtClean="0"/>
              <a:t>, 1</a:t>
            </a:r>
            <a:endParaRPr lang="it-IT" dirty="0"/>
          </a:p>
        </p:txBody>
      </p:sp>
      <p:sp>
        <p:nvSpPr>
          <p:cNvPr id="6" name="Segnaposto contenuto 5"/>
          <p:cNvSpPr>
            <a:spLocks noGrp="1"/>
          </p:cNvSpPr>
          <p:nvPr>
            <p:ph sz="half" idx="2"/>
          </p:nvPr>
        </p:nvSpPr>
        <p:spPr>
          <a:xfrm>
            <a:off x="6172199" y="1825624"/>
            <a:ext cx="5539509" cy="4769139"/>
          </a:xfrm>
        </p:spPr>
        <p:txBody>
          <a:bodyPr>
            <a:normAutofit fontScale="85000" lnSpcReduction="20000"/>
          </a:bodyPr>
          <a:lstStyle/>
          <a:p>
            <a:r>
              <a:rPr lang="it-IT" dirty="0" smtClean="0"/>
              <a:t>Schema macroeconomico</a:t>
            </a:r>
          </a:p>
          <a:p>
            <a:r>
              <a:rPr lang="it-IT" dirty="0" smtClean="0"/>
              <a:t>3 </a:t>
            </a:r>
            <a:r>
              <a:rPr lang="it-IT" dirty="0">
                <a:solidFill>
                  <a:srgbClr val="FF0000"/>
                </a:solidFill>
              </a:rPr>
              <a:t>classi sociali </a:t>
            </a:r>
            <a:r>
              <a:rPr lang="it-IT" dirty="0"/>
              <a:t>che svolgono tre ruoli distinti: </a:t>
            </a:r>
          </a:p>
          <a:p>
            <a:pPr lvl="1"/>
            <a:r>
              <a:rPr lang="it-IT" dirty="0">
                <a:solidFill>
                  <a:srgbClr val="FF0000"/>
                </a:solidFill>
              </a:rPr>
              <a:t>Classe </a:t>
            </a:r>
            <a:r>
              <a:rPr lang="it-IT" dirty="0" smtClean="0">
                <a:solidFill>
                  <a:srgbClr val="FF0000"/>
                </a:solidFill>
              </a:rPr>
              <a:t>produttiva </a:t>
            </a:r>
            <a:r>
              <a:rPr lang="it-IT" dirty="0" smtClean="0"/>
              <a:t>(campagna): </a:t>
            </a:r>
            <a:r>
              <a:rPr lang="it-IT" dirty="0"/>
              <a:t>riproduce il fondo di prodotti agricoli, anticipare le spese necessarie alla coltivazione, pagare la rendita, sopportare gli oneri della produzione agricola.</a:t>
            </a:r>
          </a:p>
          <a:p>
            <a:pPr lvl="1"/>
            <a:r>
              <a:rPr lang="it-IT" dirty="0">
                <a:solidFill>
                  <a:srgbClr val="FF0000"/>
                </a:solidFill>
              </a:rPr>
              <a:t>Classe dei </a:t>
            </a:r>
            <a:r>
              <a:rPr lang="it-IT" dirty="0" smtClean="0">
                <a:solidFill>
                  <a:srgbClr val="FF0000"/>
                </a:solidFill>
              </a:rPr>
              <a:t>proprietari </a:t>
            </a:r>
            <a:r>
              <a:rPr lang="it-IT" dirty="0" smtClean="0"/>
              <a:t>(corte). </a:t>
            </a:r>
            <a:r>
              <a:rPr lang="it-IT" dirty="0"/>
              <a:t>Non svolge funzione produttiva, ha il compito di conservare e accrescere la fertilità della terra mediante le anticipazioni fondiarie (spesse sopportate per rendere un terreno produttivo)</a:t>
            </a:r>
          </a:p>
          <a:p>
            <a:pPr lvl="1"/>
            <a:r>
              <a:rPr lang="it-IT" dirty="0">
                <a:solidFill>
                  <a:srgbClr val="FF0000"/>
                </a:solidFill>
              </a:rPr>
              <a:t>Classe </a:t>
            </a:r>
            <a:r>
              <a:rPr lang="it-IT" dirty="0" smtClean="0">
                <a:solidFill>
                  <a:srgbClr val="FF0000"/>
                </a:solidFill>
              </a:rPr>
              <a:t>sterile </a:t>
            </a:r>
            <a:r>
              <a:rPr lang="it-IT" dirty="0" smtClean="0"/>
              <a:t>(città): </a:t>
            </a:r>
            <a:r>
              <a:rPr lang="it-IT" dirty="0"/>
              <a:t>contiene tutti i produttori non coinvolti nel settore agricolo, restituisce alla collettività un prodotto equivalente al valore delle materie prime e dei prodotti agricoli consumati. </a:t>
            </a:r>
          </a:p>
          <a:p>
            <a:endParaRPr lang="it-IT" dirty="0"/>
          </a:p>
        </p:txBody>
      </p:sp>
      <p:pic>
        <p:nvPicPr>
          <p:cNvPr id="7" name="Immagine 6"/>
          <p:cNvPicPr>
            <a:picLocks noChangeAspect="1"/>
          </p:cNvPicPr>
          <p:nvPr/>
        </p:nvPicPr>
        <p:blipFill>
          <a:blip r:embed="rId2"/>
          <a:stretch>
            <a:fillRect/>
          </a:stretch>
        </p:blipFill>
        <p:spPr>
          <a:xfrm>
            <a:off x="838200" y="1825624"/>
            <a:ext cx="4884663" cy="2602923"/>
          </a:xfrm>
          <a:prstGeom prst="rect">
            <a:avLst/>
          </a:prstGeom>
        </p:spPr>
      </p:pic>
      <p:sp>
        <p:nvSpPr>
          <p:cNvPr id="8" name="CasellaDiTesto 7"/>
          <p:cNvSpPr txBox="1"/>
          <p:nvPr/>
        </p:nvSpPr>
        <p:spPr>
          <a:xfrm>
            <a:off x="1475510" y="4588264"/>
            <a:ext cx="4620490" cy="1477328"/>
          </a:xfrm>
          <a:prstGeom prst="rect">
            <a:avLst/>
          </a:prstGeom>
          <a:noFill/>
        </p:spPr>
        <p:txBody>
          <a:bodyPr wrap="square" rtlCol="0">
            <a:spAutoFit/>
          </a:bodyPr>
          <a:lstStyle/>
          <a:p>
            <a:r>
              <a:rPr lang="it-IT" dirty="0" smtClean="0"/>
              <a:t>M = Moneta (2 miliardi)</a:t>
            </a:r>
          </a:p>
          <a:p>
            <a:r>
              <a:rPr lang="it-IT" dirty="0" smtClean="0"/>
              <a:t>MG = Beni manifatturieri (3 miliardi)</a:t>
            </a:r>
          </a:p>
          <a:p>
            <a:r>
              <a:rPr lang="it-IT" dirty="0" smtClean="0"/>
              <a:t>A = Beni agricoli per scopi alimentari (3 miliardi)</a:t>
            </a:r>
          </a:p>
          <a:p>
            <a:r>
              <a:rPr lang="it-IT" dirty="0" smtClean="0"/>
              <a:t>RM = Materie prime agricole (2 miliardi)</a:t>
            </a:r>
          </a:p>
          <a:p>
            <a:r>
              <a:rPr lang="it-IT" dirty="0" smtClean="0"/>
              <a:t>Valore complessivo beni agricoli 5 miliardi</a:t>
            </a:r>
            <a:endParaRPr lang="it-IT" dirty="0"/>
          </a:p>
        </p:txBody>
      </p:sp>
      <p:sp>
        <p:nvSpPr>
          <p:cNvPr id="2" name="CasellaDiTesto 1"/>
          <p:cNvSpPr txBox="1"/>
          <p:nvPr/>
        </p:nvSpPr>
        <p:spPr>
          <a:xfrm>
            <a:off x="1819564" y="6225309"/>
            <a:ext cx="3990109" cy="369332"/>
          </a:xfrm>
          <a:prstGeom prst="rect">
            <a:avLst/>
          </a:prstGeom>
          <a:noFill/>
        </p:spPr>
        <p:txBody>
          <a:bodyPr wrap="square" rtlCol="0">
            <a:spAutoFit/>
          </a:bodyPr>
          <a:lstStyle/>
          <a:p>
            <a:r>
              <a:rPr lang="it-IT" dirty="0" smtClean="0"/>
              <a:t>Fonte Roncaglia (2005), p. 101</a:t>
            </a:r>
            <a:endParaRPr lang="it-IT" dirty="0"/>
          </a:p>
        </p:txBody>
      </p:sp>
    </p:spTree>
    <p:extLst>
      <p:ext uri="{BB962C8B-B14F-4D97-AF65-F5344CB8AC3E}">
        <p14:creationId xmlns:p14="http://schemas.microsoft.com/office/powerpoint/2010/main" val="2332073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838200" y="365125"/>
            <a:ext cx="10515600" cy="926867"/>
          </a:xfrm>
        </p:spPr>
        <p:txBody>
          <a:bodyPr/>
          <a:lstStyle/>
          <a:p>
            <a:pPr algn="ctr"/>
            <a:r>
              <a:rPr lang="it-IT" i="1" dirty="0"/>
              <a:t>Tableau </a:t>
            </a:r>
            <a:r>
              <a:rPr lang="it-IT" i="1" dirty="0" err="1"/>
              <a:t>Economique</a:t>
            </a:r>
            <a:r>
              <a:rPr lang="it-IT" dirty="0"/>
              <a:t>, </a:t>
            </a:r>
            <a:r>
              <a:rPr lang="it-IT" dirty="0" smtClean="0"/>
              <a:t>2</a:t>
            </a:r>
            <a:endParaRPr lang="it-IT" dirty="0"/>
          </a:p>
        </p:txBody>
      </p:sp>
      <p:sp>
        <p:nvSpPr>
          <p:cNvPr id="6" name="Segnaposto contenuto 5"/>
          <p:cNvSpPr>
            <a:spLocks noGrp="1"/>
          </p:cNvSpPr>
          <p:nvPr>
            <p:ph sz="half" idx="2"/>
          </p:nvPr>
        </p:nvSpPr>
        <p:spPr>
          <a:xfrm>
            <a:off x="6172199" y="1825624"/>
            <a:ext cx="5539509" cy="4769139"/>
          </a:xfrm>
        </p:spPr>
        <p:txBody>
          <a:bodyPr>
            <a:normAutofit fontScale="85000" lnSpcReduction="20000"/>
          </a:bodyPr>
          <a:lstStyle/>
          <a:p>
            <a:r>
              <a:rPr lang="it-IT" dirty="0" smtClean="0"/>
              <a:t>La classe aristocratica spende le rendite che ha ricevuto dalla classe produttiva nell’acquisto di cibo (1 miliardo) e di beni manifatturieri (1 miliardo).</a:t>
            </a:r>
          </a:p>
          <a:p>
            <a:r>
              <a:rPr lang="it-IT" dirty="0" smtClean="0"/>
              <a:t>Il problema dei consumi di lusso delle classi agiate </a:t>
            </a:r>
          </a:p>
          <a:p>
            <a:pPr lvl="1"/>
            <a:r>
              <a:rPr lang="it-IT" dirty="0" smtClean="0"/>
              <a:t>Tema di discussione dal tempo dei mercantilisti (acquisti di beni esteri come causa di deflusso di oro, meglio produrre quei beni all’interno del paese e venderli all’estero)</a:t>
            </a:r>
          </a:p>
          <a:p>
            <a:pPr lvl="1"/>
            <a:r>
              <a:rPr lang="it-IT" dirty="0" smtClean="0"/>
              <a:t>Per i fisiocratici è meglio specializzarsi nella produzione agricola (che crea surplus netto) e utilizzare una parte di quel surplus per acquistare beni prodotti all’estero. </a:t>
            </a:r>
          </a:p>
          <a:p>
            <a:pPr lvl="1"/>
            <a:r>
              <a:rPr lang="it-IT" dirty="0" smtClean="0"/>
              <a:t>Possibile ostacolo allo sviluppo dell’economia nazionale e in particolare del settore agricolo</a:t>
            </a:r>
            <a:endParaRPr lang="it-IT" dirty="0"/>
          </a:p>
          <a:p>
            <a:endParaRPr lang="it-IT" dirty="0"/>
          </a:p>
        </p:txBody>
      </p:sp>
      <p:sp>
        <p:nvSpPr>
          <p:cNvPr id="8" name="CasellaDiTesto 7"/>
          <p:cNvSpPr txBox="1"/>
          <p:nvPr/>
        </p:nvSpPr>
        <p:spPr>
          <a:xfrm>
            <a:off x="1551709" y="4765964"/>
            <a:ext cx="4620490" cy="1200329"/>
          </a:xfrm>
          <a:prstGeom prst="rect">
            <a:avLst/>
          </a:prstGeom>
          <a:noFill/>
        </p:spPr>
        <p:txBody>
          <a:bodyPr wrap="square" rtlCol="0">
            <a:spAutoFit/>
          </a:bodyPr>
          <a:lstStyle/>
          <a:p>
            <a:r>
              <a:rPr lang="it-IT" dirty="0" smtClean="0"/>
              <a:t>M = Moneta</a:t>
            </a:r>
          </a:p>
          <a:p>
            <a:r>
              <a:rPr lang="it-IT" dirty="0" smtClean="0"/>
              <a:t>MG = Beni manifatturieri</a:t>
            </a:r>
          </a:p>
          <a:p>
            <a:r>
              <a:rPr lang="it-IT" dirty="0" smtClean="0"/>
              <a:t>A = Beni agricoli per scopi alimentari</a:t>
            </a:r>
          </a:p>
          <a:p>
            <a:r>
              <a:rPr lang="it-IT" dirty="0" smtClean="0"/>
              <a:t>RM = Materie prime agricole</a:t>
            </a:r>
            <a:endParaRPr lang="it-IT" dirty="0"/>
          </a:p>
        </p:txBody>
      </p:sp>
      <p:sp>
        <p:nvSpPr>
          <p:cNvPr id="2" name="CasellaDiTesto 1"/>
          <p:cNvSpPr txBox="1"/>
          <p:nvPr/>
        </p:nvSpPr>
        <p:spPr>
          <a:xfrm>
            <a:off x="1819564" y="6225309"/>
            <a:ext cx="3990109" cy="369332"/>
          </a:xfrm>
          <a:prstGeom prst="rect">
            <a:avLst/>
          </a:prstGeom>
          <a:noFill/>
        </p:spPr>
        <p:txBody>
          <a:bodyPr wrap="square" rtlCol="0">
            <a:spAutoFit/>
          </a:bodyPr>
          <a:lstStyle/>
          <a:p>
            <a:r>
              <a:rPr lang="it-IT" dirty="0" smtClean="0"/>
              <a:t>Fonte Roncaglia (2005), p. 101</a:t>
            </a:r>
            <a:endParaRPr lang="it-IT" dirty="0"/>
          </a:p>
        </p:txBody>
      </p:sp>
      <p:pic>
        <p:nvPicPr>
          <p:cNvPr id="3" name="Immagine 2"/>
          <p:cNvPicPr>
            <a:picLocks noChangeAspect="1"/>
          </p:cNvPicPr>
          <p:nvPr/>
        </p:nvPicPr>
        <p:blipFill>
          <a:blip r:embed="rId2"/>
          <a:stretch>
            <a:fillRect/>
          </a:stretch>
        </p:blipFill>
        <p:spPr>
          <a:xfrm>
            <a:off x="594447" y="1551008"/>
            <a:ext cx="5501553" cy="3080020"/>
          </a:xfrm>
          <a:prstGeom prst="rect">
            <a:avLst/>
          </a:prstGeom>
        </p:spPr>
      </p:pic>
    </p:spTree>
    <p:extLst>
      <p:ext uri="{BB962C8B-B14F-4D97-AF65-F5344CB8AC3E}">
        <p14:creationId xmlns:p14="http://schemas.microsoft.com/office/powerpoint/2010/main" val="2859271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838200" y="365126"/>
            <a:ext cx="10515600" cy="978036"/>
          </a:xfrm>
        </p:spPr>
        <p:txBody>
          <a:bodyPr/>
          <a:lstStyle/>
          <a:p>
            <a:pPr algn="ctr"/>
            <a:r>
              <a:rPr lang="it-IT" i="1" dirty="0"/>
              <a:t>Tableau </a:t>
            </a:r>
            <a:r>
              <a:rPr lang="it-IT" i="1" dirty="0" err="1"/>
              <a:t>Economique</a:t>
            </a:r>
            <a:r>
              <a:rPr lang="it-IT" dirty="0"/>
              <a:t>, </a:t>
            </a:r>
            <a:r>
              <a:rPr lang="it-IT" dirty="0" smtClean="0"/>
              <a:t>3</a:t>
            </a:r>
            <a:endParaRPr lang="it-IT" dirty="0"/>
          </a:p>
        </p:txBody>
      </p:sp>
      <p:sp>
        <p:nvSpPr>
          <p:cNvPr id="6" name="Segnaposto contenuto 5"/>
          <p:cNvSpPr>
            <a:spLocks noGrp="1"/>
          </p:cNvSpPr>
          <p:nvPr>
            <p:ph sz="half" idx="2"/>
          </p:nvPr>
        </p:nvSpPr>
        <p:spPr>
          <a:xfrm>
            <a:off x="6172199" y="1825624"/>
            <a:ext cx="5539509" cy="4769139"/>
          </a:xfrm>
        </p:spPr>
        <p:txBody>
          <a:bodyPr>
            <a:normAutofit fontScale="77500" lnSpcReduction="20000"/>
          </a:bodyPr>
          <a:lstStyle/>
          <a:p>
            <a:r>
              <a:rPr lang="it-IT" dirty="0" smtClean="0"/>
              <a:t>La classe sterile acquista beni agricoli per nutrirsi (1 miliardo) e materie prime da utilizzare nella produzione/commercializzazione di beni manifatturieri (1 miliardo).</a:t>
            </a:r>
          </a:p>
          <a:p>
            <a:r>
              <a:rPr lang="it-IT" dirty="0" smtClean="0"/>
              <a:t>La classe produttiva acquista  beni manufatti dalla classe sterile (attrezzi agricoli, abbigliamento) per 1 miliardo</a:t>
            </a:r>
          </a:p>
          <a:p>
            <a:r>
              <a:rPr lang="it-IT" dirty="0" smtClean="0"/>
              <a:t>Al termine degli scambi la situazione è la seguente</a:t>
            </a:r>
          </a:p>
          <a:p>
            <a:pPr lvl="1"/>
            <a:r>
              <a:rPr lang="it-IT" dirty="0" smtClean="0"/>
              <a:t>Classe aristocratica: A, MG</a:t>
            </a:r>
          </a:p>
          <a:p>
            <a:pPr lvl="1"/>
            <a:r>
              <a:rPr lang="it-IT" dirty="0" smtClean="0"/>
              <a:t>Classe sterile: A, RM, MG (3 input reali, due dei quali acquistati dal settore agricolo)</a:t>
            </a:r>
          </a:p>
          <a:p>
            <a:pPr lvl="1"/>
            <a:r>
              <a:rPr lang="it-IT" dirty="0" smtClean="0"/>
              <a:t>Classe produttiva: M, M, A, RM, RM (3 input reali uno dei quali acquistato dal settore manifatturiero e 2 miliardi in moneta ricevuti dalla classe aristocratica e dalla classe sterile)</a:t>
            </a:r>
            <a:endParaRPr lang="it-IT" dirty="0"/>
          </a:p>
          <a:p>
            <a:endParaRPr lang="it-IT" dirty="0"/>
          </a:p>
        </p:txBody>
      </p:sp>
      <p:sp>
        <p:nvSpPr>
          <p:cNvPr id="8" name="CasellaDiTesto 7"/>
          <p:cNvSpPr txBox="1"/>
          <p:nvPr/>
        </p:nvSpPr>
        <p:spPr>
          <a:xfrm>
            <a:off x="1551709" y="4765964"/>
            <a:ext cx="4620490" cy="1200329"/>
          </a:xfrm>
          <a:prstGeom prst="rect">
            <a:avLst/>
          </a:prstGeom>
          <a:noFill/>
        </p:spPr>
        <p:txBody>
          <a:bodyPr wrap="square" rtlCol="0">
            <a:spAutoFit/>
          </a:bodyPr>
          <a:lstStyle/>
          <a:p>
            <a:r>
              <a:rPr lang="it-IT" dirty="0" smtClean="0"/>
              <a:t>M = Moneta</a:t>
            </a:r>
          </a:p>
          <a:p>
            <a:r>
              <a:rPr lang="it-IT" dirty="0" smtClean="0"/>
              <a:t>MG = Beni manifatturieri</a:t>
            </a:r>
          </a:p>
          <a:p>
            <a:r>
              <a:rPr lang="it-IT" dirty="0" smtClean="0"/>
              <a:t>A = Beni agricoli per scopi alimentari</a:t>
            </a:r>
          </a:p>
          <a:p>
            <a:r>
              <a:rPr lang="it-IT" dirty="0" smtClean="0"/>
              <a:t>RM = Materie prime agricole</a:t>
            </a:r>
            <a:endParaRPr lang="it-IT" dirty="0"/>
          </a:p>
        </p:txBody>
      </p:sp>
      <p:sp>
        <p:nvSpPr>
          <p:cNvPr id="2" name="CasellaDiTesto 1"/>
          <p:cNvSpPr txBox="1"/>
          <p:nvPr/>
        </p:nvSpPr>
        <p:spPr>
          <a:xfrm>
            <a:off x="1819564" y="6225309"/>
            <a:ext cx="3990109" cy="369332"/>
          </a:xfrm>
          <a:prstGeom prst="rect">
            <a:avLst/>
          </a:prstGeom>
          <a:noFill/>
        </p:spPr>
        <p:txBody>
          <a:bodyPr wrap="square" rtlCol="0">
            <a:spAutoFit/>
          </a:bodyPr>
          <a:lstStyle/>
          <a:p>
            <a:r>
              <a:rPr lang="it-IT" dirty="0" smtClean="0"/>
              <a:t>Fonte Roncaglia (2005), p. 102</a:t>
            </a:r>
            <a:endParaRPr lang="it-IT" dirty="0"/>
          </a:p>
        </p:txBody>
      </p:sp>
      <p:pic>
        <p:nvPicPr>
          <p:cNvPr id="7" name="Immagine 6"/>
          <p:cNvPicPr>
            <a:picLocks noChangeAspect="1"/>
          </p:cNvPicPr>
          <p:nvPr/>
        </p:nvPicPr>
        <p:blipFill>
          <a:blip r:embed="rId2"/>
          <a:stretch>
            <a:fillRect/>
          </a:stretch>
        </p:blipFill>
        <p:spPr>
          <a:xfrm>
            <a:off x="772680" y="1478097"/>
            <a:ext cx="5323320" cy="3152931"/>
          </a:xfrm>
          <a:prstGeom prst="rect">
            <a:avLst/>
          </a:prstGeom>
        </p:spPr>
      </p:pic>
    </p:spTree>
    <p:extLst>
      <p:ext uri="{BB962C8B-B14F-4D97-AF65-F5344CB8AC3E}">
        <p14:creationId xmlns:p14="http://schemas.microsoft.com/office/powerpoint/2010/main" val="4082463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i="1" dirty="0"/>
              <a:t>Tableau </a:t>
            </a:r>
            <a:r>
              <a:rPr lang="it-IT" i="1" dirty="0" err="1"/>
              <a:t>Economique</a:t>
            </a:r>
            <a:r>
              <a:rPr lang="it-IT" dirty="0"/>
              <a:t>, </a:t>
            </a:r>
            <a:r>
              <a:rPr lang="it-IT" dirty="0" smtClean="0"/>
              <a:t>4</a:t>
            </a:r>
            <a:endParaRPr lang="it-IT" dirty="0"/>
          </a:p>
        </p:txBody>
      </p:sp>
      <p:sp>
        <p:nvSpPr>
          <p:cNvPr id="8" name="CasellaDiTesto 7"/>
          <p:cNvSpPr txBox="1"/>
          <p:nvPr/>
        </p:nvSpPr>
        <p:spPr>
          <a:xfrm>
            <a:off x="1551709" y="4765964"/>
            <a:ext cx="9947564" cy="1477328"/>
          </a:xfrm>
          <a:prstGeom prst="rect">
            <a:avLst/>
          </a:prstGeom>
          <a:noFill/>
        </p:spPr>
        <p:txBody>
          <a:bodyPr wrap="square" rtlCol="0">
            <a:spAutoFit/>
          </a:bodyPr>
          <a:lstStyle/>
          <a:p>
            <a:r>
              <a:rPr lang="it-IT" dirty="0" smtClean="0"/>
              <a:t>Al termine degli scambi, la classe agricola dispone della moneta per pagare le rendite fondiarie. </a:t>
            </a:r>
          </a:p>
          <a:p>
            <a:r>
              <a:rPr lang="it-IT" dirty="0" smtClean="0"/>
              <a:t>Con le tre unità di input reali (A, MG, RM) produce cinque unità di output (A </a:t>
            </a:r>
            <a:r>
              <a:rPr lang="it-IT" dirty="0" err="1" smtClean="0"/>
              <a:t>A</a:t>
            </a:r>
            <a:r>
              <a:rPr lang="it-IT" dirty="0" smtClean="0"/>
              <a:t> </a:t>
            </a:r>
            <a:r>
              <a:rPr lang="it-IT" dirty="0" err="1" smtClean="0"/>
              <a:t>A</a:t>
            </a:r>
            <a:r>
              <a:rPr lang="it-IT" dirty="0" smtClean="0"/>
              <a:t> RM </a:t>
            </a:r>
            <a:r>
              <a:rPr lang="it-IT" dirty="0" err="1" smtClean="0"/>
              <a:t>RM</a:t>
            </a:r>
            <a:r>
              <a:rPr lang="it-IT" dirty="0" smtClean="0"/>
              <a:t>). L’agricoltura come settore produttivo cioè capace di generare un sovrappiù o surplus netto.</a:t>
            </a:r>
          </a:p>
          <a:p>
            <a:r>
              <a:rPr lang="it-IT" dirty="0" smtClean="0"/>
              <a:t>La classe sterile invece con tre unità di input (A, MG, RM), due delle quali acquistate dal settore agricolo produce tre unità di output (MG, MG, MG). Manifattura e commercio </a:t>
            </a:r>
            <a:r>
              <a:rPr lang="it-IT" dirty="0" smtClean="0">
                <a:solidFill>
                  <a:srgbClr val="FF0000"/>
                </a:solidFill>
              </a:rPr>
              <a:t>non creano valore aggiunto!</a:t>
            </a:r>
            <a:endParaRPr lang="it-IT" dirty="0">
              <a:solidFill>
                <a:srgbClr val="FF0000"/>
              </a:solidFill>
            </a:endParaRPr>
          </a:p>
        </p:txBody>
      </p:sp>
      <p:sp>
        <p:nvSpPr>
          <p:cNvPr id="2" name="CasellaDiTesto 1"/>
          <p:cNvSpPr txBox="1"/>
          <p:nvPr/>
        </p:nvSpPr>
        <p:spPr>
          <a:xfrm>
            <a:off x="1819564" y="6225309"/>
            <a:ext cx="3990109" cy="369332"/>
          </a:xfrm>
          <a:prstGeom prst="rect">
            <a:avLst/>
          </a:prstGeom>
          <a:noFill/>
        </p:spPr>
        <p:txBody>
          <a:bodyPr wrap="square" rtlCol="0">
            <a:spAutoFit/>
          </a:bodyPr>
          <a:lstStyle/>
          <a:p>
            <a:r>
              <a:rPr lang="it-IT" dirty="0" smtClean="0"/>
              <a:t>Fonte Roncaglia (2005), p. 102</a:t>
            </a:r>
            <a:endParaRPr lang="it-IT" dirty="0"/>
          </a:p>
        </p:txBody>
      </p:sp>
      <p:pic>
        <p:nvPicPr>
          <p:cNvPr id="3" name="Immagine 2"/>
          <p:cNvPicPr>
            <a:picLocks noChangeAspect="1"/>
          </p:cNvPicPr>
          <p:nvPr/>
        </p:nvPicPr>
        <p:blipFill>
          <a:blip r:embed="rId2"/>
          <a:stretch>
            <a:fillRect/>
          </a:stretch>
        </p:blipFill>
        <p:spPr>
          <a:xfrm>
            <a:off x="1089890" y="1652895"/>
            <a:ext cx="4587009" cy="2978133"/>
          </a:xfrm>
          <a:prstGeom prst="rect">
            <a:avLst/>
          </a:prstGeom>
        </p:spPr>
      </p:pic>
      <p:pic>
        <p:nvPicPr>
          <p:cNvPr id="9" name="Immagine 8"/>
          <p:cNvPicPr>
            <a:picLocks noChangeAspect="1"/>
          </p:cNvPicPr>
          <p:nvPr/>
        </p:nvPicPr>
        <p:blipFill>
          <a:blip r:embed="rId3"/>
          <a:stretch>
            <a:fillRect/>
          </a:stretch>
        </p:blipFill>
        <p:spPr>
          <a:xfrm>
            <a:off x="6389255" y="1585479"/>
            <a:ext cx="4884663" cy="2602923"/>
          </a:xfrm>
          <a:prstGeom prst="rect">
            <a:avLst/>
          </a:prstGeom>
        </p:spPr>
      </p:pic>
      <p:sp>
        <p:nvSpPr>
          <p:cNvPr id="5" name="Freccia a destra 4"/>
          <p:cNvSpPr/>
          <p:nvPr/>
        </p:nvSpPr>
        <p:spPr>
          <a:xfrm>
            <a:off x="5421745" y="2992582"/>
            <a:ext cx="651273" cy="4341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0984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ile:Quesnay - Tableau économiques, 1759.djvu - Wikimedia Commo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3017" y="0"/>
            <a:ext cx="5218546" cy="6730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139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Commenti al TE, 1</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Il </a:t>
            </a:r>
            <a:r>
              <a:rPr lang="it-IT" dirty="0">
                <a:solidFill>
                  <a:srgbClr val="FF0000"/>
                </a:solidFill>
              </a:rPr>
              <a:t>processo </a:t>
            </a:r>
            <a:r>
              <a:rPr lang="it-IT" dirty="0" smtClean="0">
                <a:solidFill>
                  <a:srgbClr val="FF0000"/>
                </a:solidFill>
              </a:rPr>
              <a:t>economico come flusso continuo e circolare </a:t>
            </a:r>
            <a:r>
              <a:rPr lang="it-IT" dirty="0" smtClean="0"/>
              <a:t>(visione dinamica), </a:t>
            </a:r>
            <a:r>
              <a:rPr lang="it-IT" dirty="0"/>
              <a:t>nell’ambito del quale il settore agricolo </a:t>
            </a:r>
            <a:r>
              <a:rPr lang="it-IT" dirty="0" smtClean="0"/>
              <a:t>ogni anno realizza </a:t>
            </a:r>
            <a:r>
              <a:rPr lang="it-IT" dirty="0"/>
              <a:t>un prodotto netto (surplus o sovrappiù</a:t>
            </a:r>
            <a:r>
              <a:rPr lang="it-IT" dirty="0" smtClean="0"/>
              <a:t>), eccedenza del prodotto totale rispetto a quanto è necessario per far ripartire il processo economico (ciclo annuale di produzione). </a:t>
            </a:r>
          </a:p>
          <a:p>
            <a:endParaRPr lang="it-IT" dirty="0" smtClean="0"/>
          </a:p>
          <a:p>
            <a:r>
              <a:rPr lang="it-IT" dirty="0" smtClean="0"/>
              <a:t>Visione sintetica del funzionamento di un </a:t>
            </a:r>
            <a:r>
              <a:rPr lang="it-IT" dirty="0" smtClean="0">
                <a:solidFill>
                  <a:srgbClr val="FF0000"/>
                </a:solidFill>
              </a:rPr>
              <a:t>sistema economico «naturale» </a:t>
            </a:r>
            <a:r>
              <a:rPr lang="it-IT" dirty="0" smtClean="0"/>
              <a:t>(non troppo diverso dalla Francia del ‘700).</a:t>
            </a:r>
          </a:p>
          <a:p>
            <a:endParaRPr lang="it-IT" dirty="0" smtClean="0"/>
          </a:p>
          <a:p>
            <a:r>
              <a:rPr lang="it-IT" dirty="0" smtClean="0"/>
              <a:t>La </a:t>
            </a:r>
            <a:r>
              <a:rPr lang="it-IT" dirty="0">
                <a:solidFill>
                  <a:srgbClr val="FF0000"/>
                </a:solidFill>
              </a:rPr>
              <a:t>moneta </a:t>
            </a:r>
            <a:r>
              <a:rPr lang="it-IT" dirty="0"/>
              <a:t>come elemento che permette la circolazione dei beni, il pagamento delle anticipazioni (annuali e primitive) necessarie a mettere in moto il processo produttivo, il pagamento delle rendite all’interno dell’economia. (La moneta come mezzo più che come fine, anche se abbiamo visto che per i mercantilisti la moneta non è necessariamente il fine </a:t>
            </a:r>
            <a:r>
              <a:rPr lang="it-IT" dirty="0" smtClean="0"/>
              <a:t>ultimo dell’attività economica)</a:t>
            </a:r>
            <a:endParaRPr lang="it-IT" dirty="0"/>
          </a:p>
          <a:p>
            <a:endParaRPr lang="it-IT" dirty="0" smtClean="0"/>
          </a:p>
        </p:txBody>
      </p:sp>
    </p:spTree>
    <p:extLst>
      <p:ext uri="{BB962C8B-B14F-4D97-AF65-F5344CB8AC3E}">
        <p14:creationId xmlns:p14="http://schemas.microsoft.com/office/powerpoint/2010/main" val="1621508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Commenti al TE, </a:t>
            </a:r>
            <a:r>
              <a:rPr lang="it-IT" dirty="0" smtClean="0"/>
              <a:t>2</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L’importanza dell’</a:t>
            </a:r>
            <a:r>
              <a:rPr lang="it-IT" dirty="0" smtClean="0">
                <a:solidFill>
                  <a:srgbClr val="FF0000"/>
                </a:solidFill>
              </a:rPr>
              <a:t>agricoltura «capitalistica»</a:t>
            </a:r>
            <a:r>
              <a:rPr lang="it-IT" dirty="0" smtClean="0"/>
              <a:t>: animali (cavalli e buoi), aratri, macchine agricole, migliorie fondiarie.</a:t>
            </a:r>
          </a:p>
          <a:p>
            <a:pPr lvl="1"/>
            <a:r>
              <a:rPr lang="it-IT" dirty="0" smtClean="0"/>
              <a:t>Differenza tra </a:t>
            </a:r>
            <a:r>
              <a:rPr lang="it-IT" i="1" dirty="0" smtClean="0"/>
              <a:t>grande culture</a:t>
            </a:r>
            <a:r>
              <a:rPr lang="it-IT" dirty="0" smtClean="0"/>
              <a:t> (la fattoria organizzata come un’azienda proto-capitalistica che richiede investimenti, macchinari, organizzazione della forza lavoro) e </a:t>
            </a:r>
            <a:r>
              <a:rPr lang="it-IT" i="1" dirty="0" err="1" smtClean="0"/>
              <a:t>petite</a:t>
            </a:r>
            <a:r>
              <a:rPr lang="it-IT" i="1" dirty="0" smtClean="0"/>
              <a:t> culture </a:t>
            </a:r>
            <a:r>
              <a:rPr lang="it-IT" dirty="0" smtClean="0"/>
              <a:t>(famiglia contadina che lavora un piccolo appezzamento di terreno per il proprio autoconsumo).</a:t>
            </a:r>
          </a:p>
          <a:p>
            <a:r>
              <a:rPr lang="it-IT" dirty="0" smtClean="0"/>
              <a:t>La circolazione delle merci può accrescere il prezzo di vendita di ciascun prodotto, a danno del settore che lo utilizza come input e a vantaggio del settore che lo utilizza come output. </a:t>
            </a:r>
          </a:p>
          <a:p>
            <a:r>
              <a:rPr lang="it-IT" dirty="0" smtClean="0"/>
              <a:t>In embrione, </a:t>
            </a:r>
            <a:r>
              <a:rPr lang="it-IT" dirty="0" smtClean="0">
                <a:solidFill>
                  <a:srgbClr val="FF0000"/>
                </a:solidFill>
              </a:rPr>
              <a:t>compare la differenza tra prezzi naturali </a:t>
            </a:r>
            <a:r>
              <a:rPr lang="it-IT" dirty="0" smtClean="0"/>
              <a:t>(equilibrio di lungo periodo) </a:t>
            </a:r>
            <a:r>
              <a:rPr lang="it-IT" dirty="0" smtClean="0">
                <a:solidFill>
                  <a:srgbClr val="FF0000"/>
                </a:solidFill>
              </a:rPr>
              <a:t>e prezzi di mercato </a:t>
            </a:r>
            <a:r>
              <a:rPr lang="it-IT" dirty="0" smtClean="0"/>
              <a:t>(transitori e possibile causa di disordine economico se diversi dai prezzi naturali). Qualcosa di simile è già presente in </a:t>
            </a:r>
            <a:r>
              <a:rPr lang="it-IT" dirty="0" err="1" smtClean="0"/>
              <a:t>Petty</a:t>
            </a:r>
            <a:r>
              <a:rPr lang="it-IT" dirty="0" smtClean="0"/>
              <a:t> (v. sopra).  </a:t>
            </a:r>
          </a:p>
          <a:p>
            <a:r>
              <a:rPr lang="it-IT" dirty="0" smtClean="0"/>
              <a:t>I prezzi relativi possono modificare la regola della distribuzione del prodotto e del surplus tra le diverse classi che troviamo all’interno del sistema economico. </a:t>
            </a:r>
          </a:p>
        </p:txBody>
      </p:sp>
    </p:spTree>
    <p:extLst>
      <p:ext uri="{BB962C8B-B14F-4D97-AF65-F5344CB8AC3E}">
        <p14:creationId xmlns:p14="http://schemas.microsoft.com/office/powerpoint/2010/main" val="545264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Commenti al TE, </a:t>
            </a:r>
            <a:r>
              <a:rPr lang="it-IT" dirty="0" smtClean="0"/>
              <a:t>3</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Prospettive diverse sulla </a:t>
            </a:r>
            <a:r>
              <a:rPr lang="it-IT" dirty="0" smtClean="0">
                <a:solidFill>
                  <a:srgbClr val="FF0000"/>
                </a:solidFill>
              </a:rPr>
              <a:t>natura del prodotto netto</a:t>
            </a:r>
          </a:p>
          <a:p>
            <a:r>
              <a:rPr lang="it-IT" dirty="0" smtClean="0">
                <a:solidFill>
                  <a:srgbClr val="FF0000"/>
                </a:solidFill>
              </a:rPr>
              <a:t>Livello della riproduzione fisica </a:t>
            </a:r>
            <a:r>
              <a:rPr lang="it-IT" dirty="0" smtClean="0"/>
              <a:t>(terra e lavoro alleati per produrre un sovrappiù quantificabile in termini fisici). Il sovrappiù come residuo dopo aver dedotto dal valore del prodotto il valore delle anticipazioni (sussistenze dell’agricoltore in un’accezione estesa)</a:t>
            </a:r>
          </a:p>
          <a:p>
            <a:r>
              <a:rPr lang="it-IT" dirty="0" smtClean="0">
                <a:solidFill>
                  <a:srgbClr val="FF0000"/>
                </a:solidFill>
              </a:rPr>
              <a:t>Livello della riproduzione in valore</a:t>
            </a:r>
            <a:r>
              <a:rPr lang="it-IT" dirty="0" smtClean="0"/>
              <a:t> (tiene conto anche del ruolo del fattore capitale). Il prodotto netto è il beneficio in denaro corrispondente all’offerta della natura che si ottiene sottraendo dal ricavo totale della vendita dei prodotti agricoli la parte spettante ai coltivatori e agli artigiani come salario e la parte spettante a coloro che avevano anticipato i capitali fissi come interesse. (calcolo delle parti nell’ipotesi che salari = sussistenza, interessi = 1/10 delle anticipazioni primitive, tutto il surplus in rendita)</a:t>
            </a:r>
          </a:p>
          <a:p>
            <a:r>
              <a:rPr lang="it-IT" dirty="0" smtClean="0">
                <a:solidFill>
                  <a:srgbClr val="FF0000"/>
                </a:solidFill>
              </a:rPr>
              <a:t>Livello della distribuzione fra le classi </a:t>
            </a:r>
            <a:r>
              <a:rPr lang="it-IT" dirty="0" smtClean="0"/>
              <a:t>= prodotto netto = Rendita spesa interamente nell’acquisto di beni prodotti dagli altri due settori e in questo modo rimessa in circolazione. Possibilità che una parte del surplus netto si trasformi in nuovo capitale produttivo, permettendo di incrementare nel tempo il livello del reddito disponibile.   </a:t>
            </a:r>
          </a:p>
          <a:p>
            <a:pPr marL="0" indent="0">
              <a:buNone/>
            </a:pPr>
            <a:endParaRPr lang="it-IT" dirty="0"/>
          </a:p>
        </p:txBody>
      </p:sp>
    </p:spTree>
    <p:extLst>
      <p:ext uri="{BB962C8B-B14F-4D97-AF65-F5344CB8AC3E}">
        <p14:creationId xmlns:p14="http://schemas.microsoft.com/office/powerpoint/2010/main" val="146098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Commenti al TE, </a:t>
            </a:r>
            <a:r>
              <a:rPr lang="it-IT" dirty="0" smtClean="0"/>
              <a:t>4</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Quesnay identifica </a:t>
            </a:r>
            <a:r>
              <a:rPr lang="it-IT" dirty="0" smtClean="0">
                <a:solidFill>
                  <a:srgbClr val="FF0000"/>
                </a:solidFill>
              </a:rPr>
              <a:t>otto possibili ostacoli</a:t>
            </a:r>
            <a:r>
              <a:rPr lang="it-IT" dirty="0" smtClean="0"/>
              <a:t> che possono impedire al sistema economico di riprodursi in maniera ordinata e prosperare e che vanno rimossi attraverso una politica economica oculata:</a:t>
            </a:r>
          </a:p>
          <a:p>
            <a:r>
              <a:rPr lang="it-IT" dirty="0" smtClean="0"/>
              <a:t>Tassazione eccessiva a carico della classe produttiva</a:t>
            </a:r>
          </a:p>
          <a:p>
            <a:r>
              <a:rPr lang="it-IT" dirty="0" smtClean="0"/>
              <a:t>Costi eccessivi nel raccolta del prelievo fiscale</a:t>
            </a:r>
          </a:p>
          <a:p>
            <a:r>
              <a:rPr lang="it-IT" dirty="0" smtClean="0"/>
              <a:t>Acquisti eccessivi di beni di lusso da parte della classe aristocratica</a:t>
            </a:r>
          </a:p>
          <a:p>
            <a:r>
              <a:rPr lang="it-IT" dirty="0" smtClean="0"/>
              <a:t>Spese eccessive nelle dispute legali</a:t>
            </a:r>
          </a:p>
          <a:p>
            <a:r>
              <a:rPr lang="it-IT" dirty="0" smtClean="0"/>
              <a:t>Ostacoli all’esportazione di materie prime che possa garantire ai produttori agricoli lauti guadagni (e quindi maggiori risorse da reinvestire nella produzione)</a:t>
            </a:r>
          </a:p>
          <a:p>
            <a:r>
              <a:rPr lang="it-IT" dirty="0" smtClean="0"/>
              <a:t>Ostacoli al commercio interno e alla coltivazione</a:t>
            </a:r>
          </a:p>
          <a:p>
            <a:r>
              <a:rPr lang="it-IT" dirty="0" smtClean="0"/>
              <a:t>Limitazioni della libertà personale</a:t>
            </a:r>
          </a:p>
          <a:p>
            <a:r>
              <a:rPr lang="it-IT" dirty="0" smtClean="0"/>
              <a:t>Bassi rendimenti nella produzione agricola con effetti depressivi sull’attività del settore. </a:t>
            </a:r>
          </a:p>
          <a:p>
            <a:pPr marL="0" indent="0">
              <a:buNone/>
            </a:pPr>
            <a:endParaRPr lang="it-IT" dirty="0"/>
          </a:p>
        </p:txBody>
      </p:sp>
    </p:spTree>
    <p:extLst>
      <p:ext uri="{BB962C8B-B14F-4D97-AF65-F5344CB8AC3E}">
        <p14:creationId xmlns:p14="http://schemas.microsoft.com/office/powerpoint/2010/main" val="2688872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i="1" dirty="0"/>
              <a:t>Laissez </a:t>
            </a:r>
            <a:r>
              <a:rPr lang="it-IT" sz="3600" i="1" dirty="0" smtClean="0"/>
              <a:t>faire et </a:t>
            </a:r>
            <a:r>
              <a:rPr lang="it-IT" sz="3600" i="1" dirty="0"/>
              <a:t>laissez </a:t>
            </a:r>
            <a:r>
              <a:rPr lang="it-IT" sz="3600" i="1" dirty="0" err="1" smtClean="0"/>
              <a:t>passer</a:t>
            </a:r>
            <a:r>
              <a:rPr lang="it-IT" sz="3600" i="1" dirty="0" smtClean="0"/>
              <a:t>: le </a:t>
            </a:r>
            <a:r>
              <a:rPr lang="it-IT" sz="3600" i="1" dirty="0" err="1" smtClean="0"/>
              <a:t>mond</a:t>
            </a:r>
            <a:r>
              <a:rPr lang="it-IT" sz="3600" i="1" dirty="0" smtClean="0"/>
              <a:t> va de lui </a:t>
            </a:r>
            <a:r>
              <a:rPr lang="it-IT" sz="3600" i="1" dirty="0" err="1" smtClean="0"/>
              <a:t>meme</a:t>
            </a:r>
            <a:endParaRPr lang="it-IT" sz="3600" i="1" dirty="0"/>
          </a:p>
        </p:txBody>
      </p:sp>
      <p:sp>
        <p:nvSpPr>
          <p:cNvPr id="3" name="Segnaposto contenuto 2"/>
          <p:cNvSpPr>
            <a:spLocks noGrp="1"/>
          </p:cNvSpPr>
          <p:nvPr>
            <p:ph idx="1"/>
          </p:nvPr>
        </p:nvSpPr>
        <p:spPr/>
        <p:txBody>
          <a:bodyPr>
            <a:normAutofit fontScale="92500" lnSpcReduction="20000"/>
          </a:bodyPr>
          <a:lstStyle/>
          <a:p>
            <a:r>
              <a:rPr lang="it-IT" i="1" dirty="0" err="1" smtClean="0">
                <a:solidFill>
                  <a:srgbClr val="FF0000"/>
                </a:solidFill>
              </a:rPr>
              <a:t>Laissez</a:t>
            </a:r>
            <a:r>
              <a:rPr lang="it-IT" i="1" dirty="0" smtClean="0">
                <a:solidFill>
                  <a:srgbClr val="FF0000"/>
                </a:solidFill>
              </a:rPr>
              <a:t> </a:t>
            </a:r>
            <a:r>
              <a:rPr lang="it-IT" i="1" dirty="0" err="1">
                <a:solidFill>
                  <a:srgbClr val="FF0000"/>
                </a:solidFill>
              </a:rPr>
              <a:t>faire</a:t>
            </a:r>
            <a:r>
              <a:rPr lang="it-IT" dirty="0"/>
              <a:t> (</a:t>
            </a:r>
            <a:r>
              <a:rPr lang="it-IT" i="1" dirty="0" err="1" smtClean="0"/>
              <a:t>laisse</a:t>
            </a:r>
            <a:r>
              <a:rPr lang="it-IT" i="1" dirty="0" err="1"/>
              <a:t>z</a:t>
            </a:r>
            <a:r>
              <a:rPr lang="it-IT" i="1" dirty="0" smtClean="0"/>
              <a:t> </a:t>
            </a:r>
            <a:r>
              <a:rPr lang="it-IT" i="1" dirty="0" err="1"/>
              <a:t>faire</a:t>
            </a:r>
            <a:r>
              <a:rPr lang="it-IT" i="1" dirty="0"/>
              <a:t>, </a:t>
            </a:r>
            <a:r>
              <a:rPr lang="it-IT" i="1" dirty="0" err="1" smtClean="0"/>
              <a:t>laissez</a:t>
            </a:r>
            <a:r>
              <a:rPr lang="it-IT" i="1" dirty="0" smtClean="0"/>
              <a:t> </a:t>
            </a:r>
            <a:r>
              <a:rPr lang="it-IT" i="1" dirty="0" err="1" smtClean="0"/>
              <a:t>passer</a:t>
            </a:r>
            <a:r>
              <a:rPr lang="it-IT" i="1" dirty="0" smtClean="0"/>
              <a:t> la </a:t>
            </a:r>
            <a:r>
              <a:rPr lang="it-IT" i="1" dirty="0" err="1" smtClean="0"/>
              <a:t>marchandise</a:t>
            </a:r>
            <a:r>
              <a:rPr lang="it-IT" dirty="0" smtClean="0"/>
              <a:t>) </a:t>
            </a:r>
            <a:r>
              <a:rPr lang="it-IT" dirty="0"/>
              <a:t>Espressione francese </a:t>
            </a:r>
            <a:r>
              <a:rPr lang="it-IT" dirty="0" smtClean="0"/>
              <a:t>attribuita per la prima volta al mercante francese Le </a:t>
            </a:r>
            <a:r>
              <a:rPr lang="it-IT" dirty="0" err="1" smtClean="0"/>
              <a:t>Gendre</a:t>
            </a:r>
            <a:r>
              <a:rPr lang="it-IT" dirty="0" smtClean="0"/>
              <a:t> in risposta al </a:t>
            </a:r>
            <a:r>
              <a:rPr lang="it-IT" dirty="0"/>
              <a:t>ministro J.-B. </a:t>
            </a:r>
            <a:r>
              <a:rPr lang="it-IT" dirty="0" err="1"/>
              <a:t>Colbert</a:t>
            </a:r>
            <a:r>
              <a:rPr lang="it-IT" dirty="0"/>
              <a:t> </a:t>
            </a:r>
            <a:r>
              <a:rPr lang="it-IT" dirty="0" smtClean="0"/>
              <a:t>che, incontrando una deputazione di  uomini d’affari, aveva chiesto loro cosa lo Stato potesse </a:t>
            </a:r>
            <a:r>
              <a:rPr lang="it-IT" dirty="0"/>
              <a:t>fare per aiutare il </a:t>
            </a:r>
            <a:r>
              <a:rPr lang="it-IT" dirty="0" smtClean="0"/>
              <a:t>commercio.</a:t>
            </a:r>
          </a:p>
          <a:p>
            <a:r>
              <a:rPr lang="it-IT" dirty="0" smtClean="0"/>
              <a:t>L'aneddoto </a:t>
            </a:r>
            <a:r>
              <a:rPr lang="it-IT" dirty="0"/>
              <a:t>sull'incontro </a:t>
            </a:r>
            <a:r>
              <a:rPr lang="it-IT" dirty="0" err="1"/>
              <a:t>Colbert</a:t>
            </a:r>
            <a:r>
              <a:rPr lang="it-IT" dirty="0"/>
              <a:t>-Le </a:t>
            </a:r>
            <a:r>
              <a:rPr lang="it-IT" dirty="0" err="1"/>
              <a:t>Gendre</a:t>
            </a:r>
            <a:r>
              <a:rPr lang="it-IT" dirty="0"/>
              <a:t> </a:t>
            </a:r>
            <a:r>
              <a:rPr lang="it-IT" dirty="0" smtClean="0"/>
              <a:t>appare </a:t>
            </a:r>
            <a:r>
              <a:rPr lang="it-IT" dirty="0"/>
              <a:t>in un articolo del 1751 sul </a:t>
            </a:r>
            <a:r>
              <a:rPr lang="it-IT" i="1" dirty="0"/>
              <a:t>Journal </a:t>
            </a:r>
            <a:r>
              <a:rPr lang="it-IT" i="1" dirty="0" err="1"/>
              <a:t>économique</a:t>
            </a:r>
            <a:r>
              <a:rPr lang="it-IT" dirty="0"/>
              <a:t>, scritto dal </a:t>
            </a:r>
            <a:r>
              <a:rPr lang="it-IT" dirty="0" smtClean="0"/>
              <a:t>Marche d’</a:t>
            </a:r>
            <a:r>
              <a:rPr lang="it-IT" dirty="0" err="1" smtClean="0"/>
              <a:t>Aregenson</a:t>
            </a:r>
            <a:r>
              <a:rPr lang="it-IT" dirty="0" smtClean="0"/>
              <a:t> (prima volta che il termine compare a stampa). Lo stesso d’</a:t>
            </a:r>
            <a:r>
              <a:rPr lang="it-IT" dirty="0" err="1" smtClean="0"/>
              <a:t>Aregenson</a:t>
            </a:r>
            <a:r>
              <a:rPr lang="it-IT" dirty="0" smtClean="0"/>
              <a:t> aveva utilizzato l’espressione nei suoi diari nel 1736</a:t>
            </a:r>
            <a:endParaRPr lang="fr-FR" i="1" dirty="0" smtClean="0"/>
          </a:p>
          <a:p>
            <a:pPr marL="0" indent="0" algn="ctr">
              <a:buNone/>
            </a:pPr>
            <a:endParaRPr lang="fr-FR" i="1" dirty="0" smtClean="0"/>
          </a:p>
          <a:p>
            <a:pPr marL="0" indent="0">
              <a:buNone/>
            </a:pPr>
            <a:r>
              <a:rPr lang="fr-FR" i="1" dirty="0" smtClean="0"/>
              <a:t>Laissez </a:t>
            </a:r>
            <a:r>
              <a:rPr lang="fr-FR" i="1" dirty="0"/>
              <a:t>faire, telle devrait être la devise de toute puissance publique, depuis que le monde est civilisé [...]. Détestable principe que celui de ne vouloir grandir que par l'abaissement de nos voisins ! </a:t>
            </a:r>
            <a:r>
              <a:rPr lang="fr-FR" dirty="0" smtClean="0"/>
              <a:t>(</a:t>
            </a:r>
            <a:r>
              <a:rPr lang="fr-FR" dirty="0" err="1" smtClean="0"/>
              <a:t>cit</a:t>
            </a:r>
            <a:r>
              <a:rPr lang="fr-FR" dirty="0" smtClean="0"/>
              <a:t>. Keynes 1926, v. </a:t>
            </a:r>
            <a:r>
              <a:rPr lang="fr-FR" dirty="0" err="1" smtClean="0"/>
              <a:t>dopo</a:t>
            </a:r>
            <a:r>
              <a:rPr lang="fr-FR" dirty="0" smtClean="0"/>
              <a:t>)</a:t>
            </a:r>
            <a:endParaRPr lang="fr-FR" baseline="30000" dirty="0" smtClean="0"/>
          </a:p>
          <a:p>
            <a:endParaRPr lang="it-IT" dirty="0" smtClean="0"/>
          </a:p>
        </p:txBody>
      </p:sp>
      <p:sp>
        <p:nvSpPr>
          <p:cNvPr id="4" name="Rectangle 3"/>
          <p:cNvSpPr>
            <a:spLocks noChangeArrowheads="1"/>
          </p:cNvSpPr>
          <p:nvPr/>
        </p:nvSpPr>
        <p:spPr bwMode="auto">
          <a:xfrm>
            <a:off x="2316087" y="6311900"/>
            <a:ext cx="755982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indent="180975" eaLnBrk="0" fontAlgn="base" hangingPunct="0">
              <a:spcBef>
                <a:spcPct val="0"/>
              </a:spcBef>
              <a:spcAft>
                <a:spcPct val="0"/>
              </a:spcAft>
            </a:pPr>
            <a:r>
              <a:rPr kumimoji="0" lang="it-IT" altLang="it-IT" sz="14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kumimoji="0" lang="it-IT" altLang="it-IT" sz="1400" b="0" i="0"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a:t>
            </a:r>
            <a:r>
              <a:rPr lang="it-IT" altLang="it-IT" sz="1400" dirty="0">
                <a:latin typeface="Simoncini Garamond"/>
                <a:ea typeface="Times New Roman" panose="02020603050405020304" pitchFamily="18" charset="0"/>
                <a:cs typeface="Times New Roman" panose="02020603050405020304" pitchFamily="18" charset="0"/>
              </a:rPr>
              <a:t> http://www.treccani.it/enciclopedia/laisser-faire_(Dizionario-di-Economia-e-Finanza)/</a:t>
            </a:r>
            <a:endParaRPr kumimoji="0" lang="it-IT" altLang="it-IT"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47488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err="1" smtClean="0"/>
              <a:t>Laissez</a:t>
            </a:r>
            <a:r>
              <a:rPr lang="it-IT" i="1" dirty="0" smtClean="0"/>
              <a:t> </a:t>
            </a:r>
            <a:r>
              <a:rPr lang="it-IT" i="1" dirty="0" err="1" smtClean="0"/>
              <a:t>faire</a:t>
            </a:r>
            <a:r>
              <a:rPr lang="it-IT" i="1" dirty="0" smtClean="0"/>
              <a:t>, </a:t>
            </a:r>
            <a:r>
              <a:rPr lang="it-IT" i="1" dirty="0" err="1" smtClean="0"/>
              <a:t>laissez</a:t>
            </a:r>
            <a:r>
              <a:rPr lang="it-IT" i="1" dirty="0" smtClean="0"/>
              <a:t> </a:t>
            </a:r>
            <a:r>
              <a:rPr lang="it-IT" i="1" dirty="0" err="1" smtClean="0"/>
              <a:t>passer</a:t>
            </a:r>
            <a:endParaRPr lang="it-IT" i="1" dirty="0"/>
          </a:p>
        </p:txBody>
      </p:sp>
      <p:sp>
        <p:nvSpPr>
          <p:cNvPr id="3" name="Segnaposto contenuto 2"/>
          <p:cNvSpPr>
            <a:spLocks noGrp="1"/>
          </p:cNvSpPr>
          <p:nvPr>
            <p:ph idx="1"/>
          </p:nvPr>
        </p:nvSpPr>
        <p:spPr/>
        <p:txBody>
          <a:bodyPr>
            <a:normAutofit fontScale="70000" lnSpcReduction="20000"/>
          </a:bodyPr>
          <a:lstStyle/>
          <a:p>
            <a:r>
              <a:rPr lang="it-IT" dirty="0"/>
              <a:t>Secondo Du Pont de </a:t>
            </a:r>
            <a:r>
              <a:rPr lang="it-IT" dirty="0" err="1"/>
              <a:t>Nemours</a:t>
            </a:r>
            <a:r>
              <a:rPr lang="it-IT" dirty="0"/>
              <a:t> , la </a:t>
            </a:r>
            <a:r>
              <a:rPr lang="it-IT" dirty="0">
                <a:solidFill>
                  <a:srgbClr val="FF0000"/>
                </a:solidFill>
              </a:rPr>
              <a:t>formulazione definitiva del concetto di </a:t>
            </a:r>
            <a:r>
              <a:rPr lang="it-IT" dirty="0" err="1">
                <a:solidFill>
                  <a:srgbClr val="FF0000"/>
                </a:solidFill>
              </a:rPr>
              <a:t>laissez</a:t>
            </a:r>
            <a:r>
              <a:rPr lang="it-IT" dirty="0">
                <a:solidFill>
                  <a:srgbClr val="FF0000"/>
                </a:solidFill>
              </a:rPr>
              <a:t> </a:t>
            </a:r>
            <a:r>
              <a:rPr lang="it-IT" dirty="0" err="1">
                <a:solidFill>
                  <a:srgbClr val="FF0000"/>
                </a:solidFill>
              </a:rPr>
              <a:t>faire</a:t>
            </a:r>
            <a:r>
              <a:rPr lang="it-IT" dirty="0">
                <a:solidFill>
                  <a:srgbClr val="FF0000"/>
                </a:solidFill>
              </a:rPr>
              <a:t> </a:t>
            </a:r>
            <a:r>
              <a:rPr lang="it-IT" dirty="0"/>
              <a:t>si deve a J.-C.-M.-V. de </a:t>
            </a:r>
            <a:r>
              <a:rPr lang="it-IT" dirty="0" err="1"/>
              <a:t>Gournay</a:t>
            </a:r>
            <a:r>
              <a:rPr lang="it-IT" dirty="0"/>
              <a:t> (1712-1759), intendente del commercio per il regno di Francia nel 1751, che riassume il principio secondo il quale lo Stato non deve imporre vincoli all’attività economica, allo scopo di affermare il postulato della libertà </a:t>
            </a:r>
            <a:r>
              <a:rPr lang="it-IT" dirty="0" smtClean="0"/>
              <a:t>individuale. </a:t>
            </a:r>
          </a:p>
          <a:p>
            <a:endParaRPr lang="it-IT" dirty="0" smtClean="0"/>
          </a:p>
          <a:p>
            <a:r>
              <a:rPr lang="it-IT" dirty="0" smtClean="0"/>
              <a:t>Questo della convinzione che l’interesse personale, se libero di agire, conduca l’individuo a inserirsi nell’ordine naturale e a ricercarvi ciò che è vantaggioso per lui e per la collettività, essa è divenuta un simbolo del liberismo economico. La conseguenza del l. f. è la limitazione delle funzioni dello Stato al mantenimento dello stato di diritto, della sicurezza e più in generale ad ambiti di attività che non sarebbero mai intraprese dai singoli individui o da associazioni private.</a:t>
            </a:r>
          </a:p>
          <a:p>
            <a:endParaRPr lang="it-IT" dirty="0" smtClean="0"/>
          </a:p>
          <a:p>
            <a:r>
              <a:rPr lang="it-IT" dirty="0" smtClean="0"/>
              <a:t>Successivamente, il l. f. fu associato alla teoria della mano invisibile di A. Smith (v. lezioni successive), che ne offrì un fondamento teorico, secondo il quale gli individui, agendo in base ai propri interessi, raggiungono allo stesso tempo il benessere collettivo, grazie all’operare del mercato. Smith tuttavia non utilizzò mai questo termine; anzi, pose in evidenza il pericolo dell’emergere di pratiche collusive tra commercianti in un mercato non regolamentato. </a:t>
            </a:r>
          </a:p>
          <a:p>
            <a:endParaRPr lang="it-IT" dirty="0"/>
          </a:p>
        </p:txBody>
      </p:sp>
      <p:sp>
        <p:nvSpPr>
          <p:cNvPr id="4" name="Rectangle 3"/>
          <p:cNvSpPr>
            <a:spLocks noChangeArrowheads="1"/>
          </p:cNvSpPr>
          <p:nvPr/>
        </p:nvSpPr>
        <p:spPr bwMode="auto">
          <a:xfrm>
            <a:off x="2620343" y="6059602"/>
            <a:ext cx="755982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indent="180975" eaLnBrk="0" fontAlgn="base" hangingPunct="0">
              <a:spcBef>
                <a:spcPct val="0"/>
              </a:spcBef>
              <a:spcAft>
                <a:spcPct val="0"/>
              </a:spcAft>
            </a:pPr>
            <a:r>
              <a:rPr kumimoji="0" lang="it-IT" altLang="it-IT" sz="1400" b="0" i="1"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Fonte</a:t>
            </a:r>
            <a:r>
              <a:rPr kumimoji="0" lang="it-IT" altLang="it-IT" sz="1400" b="0" i="0" u="none" strike="noStrike" cap="none" normalizeH="0" baseline="0" dirty="0">
                <a:ln>
                  <a:noFill/>
                </a:ln>
                <a:solidFill>
                  <a:schemeClr val="tx1"/>
                </a:solidFill>
                <a:effectLst/>
                <a:latin typeface="Simoncini Garamond"/>
                <a:ea typeface="Times New Roman" panose="02020603050405020304" pitchFamily="18" charset="0"/>
                <a:cs typeface="Times New Roman" panose="02020603050405020304" pitchFamily="18" charset="0"/>
              </a:rPr>
              <a:t>:</a:t>
            </a:r>
            <a:r>
              <a:rPr lang="it-IT" altLang="it-IT" sz="1400" dirty="0">
                <a:latin typeface="Simoncini Garamond"/>
                <a:ea typeface="Times New Roman" panose="02020603050405020304" pitchFamily="18" charset="0"/>
                <a:cs typeface="Times New Roman" panose="02020603050405020304" pitchFamily="18" charset="0"/>
              </a:rPr>
              <a:t> http://www.treccani.it/enciclopedia/laisser-faire_(Dizionario-di-Economia-e-Finanza)/</a:t>
            </a:r>
            <a:endParaRPr kumimoji="0" lang="it-IT" altLang="it-IT"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15772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Raccomandazioni di politica economica secondo i fisiocratici, 1</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L’attività economica ha una base naturale con la quale non si deve interferire se non si vuole rischiare di compromettere il processo di formazione della ricchezza.</a:t>
            </a:r>
          </a:p>
          <a:p>
            <a:endParaRPr lang="it-IT" dirty="0" smtClean="0"/>
          </a:p>
          <a:p>
            <a:r>
              <a:rPr lang="it-IT" dirty="0" smtClean="0"/>
              <a:t>La </a:t>
            </a:r>
            <a:r>
              <a:rPr lang="it-IT" dirty="0" smtClean="0">
                <a:solidFill>
                  <a:srgbClr val="FF0000"/>
                </a:solidFill>
              </a:rPr>
              <a:t>fonte della ricchezza è l’agricoltura</a:t>
            </a:r>
            <a:r>
              <a:rPr lang="it-IT" dirty="0" smtClean="0"/>
              <a:t>, l’unico settore capace di generare un prodotto netto che circola tra le varie classi della società.</a:t>
            </a:r>
          </a:p>
          <a:p>
            <a:endParaRPr lang="it-IT" dirty="0"/>
          </a:p>
          <a:p>
            <a:r>
              <a:rPr lang="it-IT" dirty="0" smtClean="0"/>
              <a:t>I </a:t>
            </a:r>
            <a:r>
              <a:rPr lang="it-IT" dirty="0" smtClean="0">
                <a:solidFill>
                  <a:srgbClr val="FF0000"/>
                </a:solidFill>
              </a:rPr>
              <a:t>miglioramenti in campo agricolo sono cruciali per la prosperità</a:t>
            </a:r>
            <a:r>
              <a:rPr lang="it-IT" dirty="0" smtClean="0"/>
              <a:t>. Questi miglioramenti richiedono investimenti finanziati attraverso l’impiego produttivo del surplus (il risparmio come fonte della ricchezza) che non deve essere sprecato nell’acquisto di beni di lusso. </a:t>
            </a:r>
          </a:p>
        </p:txBody>
      </p:sp>
    </p:spTree>
    <p:extLst>
      <p:ext uri="{BB962C8B-B14F-4D97-AF65-F5344CB8AC3E}">
        <p14:creationId xmlns:p14="http://schemas.microsoft.com/office/powerpoint/2010/main" val="1743691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Raccomandazioni di politica economica secondo i fisiocratici, </a:t>
            </a:r>
            <a:r>
              <a:rPr lang="it-IT" dirty="0" smtClean="0"/>
              <a:t>2</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La </a:t>
            </a:r>
            <a:r>
              <a:rPr lang="it-IT" dirty="0" smtClean="0">
                <a:solidFill>
                  <a:srgbClr val="FF0000"/>
                </a:solidFill>
              </a:rPr>
              <a:t>tassazione</a:t>
            </a:r>
            <a:r>
              <a:rPr lang="it-IT" dirty="0" smtClean="0"/>
              <a:t> deve incidere sul prodotto netto ed essere </a:t>
            </a:r>
            <a:r>
              <a:rPr lang="it-IT" dirty="0" smtClean="0">
                <a:solidFill>
                  <a:srgbClr val="FF0000"/>
                </a:solidFill>
              </a:rPr>
              <a:t>limitata </a:t>
            </a:r>
            <a:r>
              <a:rPr lang="it-IT" dirty="0" smtClean="0"/>
              <a:t>all’essenziale.</a:t>
            </a:r>
          </a:p>
          <a:p>
            <a:r>
              <a:rPr lang="it-IT" dirty="0" smtClean="0"/>
              <a:t>Molti fisiocratici, dai precursori (</a:t>
            </a:r>
            <a:r>
              <a:rPr lang="it-IT" dirty="0" err="1" smtClean="0"/>
              <a:t>Boisguillebert</a:t>
            </a:r>
            <a:r>
              <a:rPr lang="it-IT" dirty="0" smtClean="0"/>
              <a:t>, </a:t>
            </a:r>
            <a:r>
              <a:rPr lang="it-IT" dirty="0" err="1" smtClean="0"/>
              <a:t>Vauban</a:t>
            </a:r>
            <a:r>
              <a:rPr lang="it-IT" dirty="0" smtClean="0"/>
              <a:t>) agli esponenti principali (Quesnay) a quelli con responsabilità politiche (</a:t>
            </a:r>
            <a:r>
              <a:rPr lang="it-IT" dirty="0" err="1" smtClean="0"/>
              <a:t>Turgot</a:t>
            </a:r>
            <a:r>
              <a:rPr lang="it-IT" dirty="0" smtClean="0"/>
              <a:t>) sostengono la necessità di semplificare il sistema fiscale e di alleggerire la pressione sulla classe produttiva e sulla classe sterile (per non ridurre la sua capacità di acquistare beni dalla classe produttiva)</a:t>
            </a:r>
          </a:p>
          <a:p>
            <a:r>
              <a:rPr lang="it-IT" dirty="0" smtClean="0"/>
              <a:t>Difficoltà politiche e fallimento delle proposte</a:t>
            </a:r>
          </a:p>
          <a:p>
            <a:endParaRPr lang="it-IT" dirty="0" smtClean="0">
              <a:solidFill>
                <a:srgbClr val="FF0000"/>
              </a:solidFill>
            </a:endParaRPr>
          </a:p>
          <a:p>
            <a:r>
              <a:rPr lang="it-IT" dirty="0" smtClean="0">
                <a:solidFill>
                  <a:srgbClr val="FF0000"/>
                </a:solidFill>
              </a:rPr>
              <a:t>L’attività economica </a:t>
            </a:r>
            <a:r>
              <a:rPr lang="it-IT" dirty="0" smtClean="0"/>
              <a:t>all’interno del paese </a:t>
            </a:r>
            <a:r>
              <a:rPr lang="it-IT" dirty="0" smtClean="0">
                <a:solidFill>
                  <a:srgbClr val="FF0000"/>
                </a:solidFill>
              </a:rPr>
              <a:t>deve essere liberalizzata </a:t>
            </a:r>
            <a:r>
              <a:rPr lang="it-IT" dirty="0" smtClean="0"/>
              <a:t>per quanto possibile. I mercati interni devono essere unificati e le barriere fiscali e doganali interne eliminate. Questo serve a ridurre le distorsioni fiscali (ripresa concetto politica economica) e il sovrapprezzo dei beni. </a:t>
            </a:r>
          </a:p>
          <a:p>
            <a:endParaRPr lang="it-IT" dirty="0" smtClean="0"/>
          </a:p>
          <a:p>
            <a:r>
              <a:rPr lang="it-IT" dirty="0" smtClean="0"/>
              <a:t>Va promosso anche il </a:t>
            </a:r>
            <a:r>
              <a:rPr lang="it-IT" dirty="0" smtClean="0">
                <a:solidFill>
                  <a:srgbClr val="FF0000"/>
                </a:solidFill>
              </a:rPr>
              <a:t>libero scambio</a:t>
            </a:r>
            <a:r>
              <a:rPr lang="it-IT" dirty="0" smtClean="0"/>
              <a:t> delle materie prime e dei beni agricoli a livello internazionale (stimolo alla produzione molto più delle restrizioni)Importare beni di lusso, concentrando la produzione nazionale nel settore agricolo, l’unico in grado di generale un surplus netto.</a:t>
            </a:r>
            <a:endParaRPr lang="it-IT" dirty="0"/>
          </a:p>
        </p:txBody>
      </p:sp>
    </p:spTree>
    <p:extLst>
      <p:ext uri="{BB962C8B-B14F-4D97-AF65-F5344CB8AC3E}">
        <p14:creationId xmlns:p14="http://schemas.microsoft.com/office/powerpoint/2010/main" val="3761749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Mercantilisti</a:t>
            </a:r>
            <a:r>
              <a:rPr dirty="0"/>
              <a:t> (</a:t>
            </a:r>
            <a:r>
              <a:rPr dirty="0" err="1"/>
              <a:t>francesi</a:t>
            </a:r>
            <a:r>
              <a:rPr dirty="0"/>
              <a:t>) vs </a:t>
            </a:r>
            <a:r>
              <a:rPr dirty="0" err="1"/>
              <a:t>Fisiocratici</a:t>
            </a:r>
            <a:endParaRPr dirty="0"/>
          </a:p>
        </p:txBody>
      </p:sp>
      <p:sp>
        <p:nvSpPr>
          <p:cNvPr id="3" name="Content Placeholder 2"/>
          <p:cNvSpPr>
            <a:spLocks noGrp="1"/>
          </p:cNvSpPr>
          <p:nvPr>
            <p:ph idx="1"/>
          </p:nvPr>
        </p:nvSpPr>
        <p:spPr/>
        <p:txBody>
          <a:bodyPr>
            <a:normAutofit fontScale="85000" lnSpcReduction="20000"/>
          </a:bodyPr>
          <a:lstStyle/>
          <a:p>
            <a:r>
              <a:rPr dirty="0" err="1"/>
              <a:t>Contesto</a:t>
            </a:r>
            <a:r>
              <a:rPr dirty="0"/>
              <a:t> </a:t>
            </a:r>
            <a:r>
              <a:rPr dirty="0" err="1"/>
              <a:t>storico</a:t>
            </a:r>
            <a:r>
              <a:rPr dirty="0" smtClean="0"/>
              <a:t>:</a:t>
            </a:r>
            <a:r>
              <a:rPr lang="it-IT" dirty="0" smtClean="0"/>
              <a:t> </a:t>
            </a:r>
            <a:r>
              <a:rPr dirty="0" smtClean="0"/>
              <a:t> </a:t>
            </a:r>
            <a:r>
              <a:rPr dirty="0" err="1"/>
              <a:t>Mercantilisti</a:t>
            </a:r>
            <a:r>
              <a:rPr dirty="0"/>
              <a:t> (</a:t>
            </a:r>
            <a:r>
              <a:rPr dirty="0" err="1"/>
              <a:t>es</a:t>
            </a:r>
            <a:r>
              <a:rPr dirty="0"/>
              <a:t>. Colbert, XVII sec.): </a:t>
            </a:r>
            <a:r>
              <a:rPr dirty="0" err="1"/>
              <a:t>rafforzamento</a:t>
            </a:r>
            <a:r>
              <a:rPr dirty="0"/>
              <a:t> </a:t>
            </a:r>
            <a:r>
              <a:rPr dirty="0" err="1"/>
              <a:t>dello</a:t>
            </a:r>
            <a:r>
              <a:rPr dirty="0"/>
              <a:t> </a:t>
            </a:r>
            <a:r>
              <a:rPr dirty="0" err="1"/>
              <a:t>Stato</a:t>
            </a:r>
            <a:r>
              <a:rPr dirty="0"/>
              <a:t> </a:t>
            </a:r>
            <a:r>
              <a:rPr dirty="0" err="1" smtClean="0"/>
              <a:t>monarchico</a:t>
            </a:r>
            <a:r>
              <a:rPr lang="it-IT" dirty="0" smtClean="0"/>
              <a:t>, </a:t>
            </a:r>
            <a:r>
              <a:rPr dirty="0" smtClean="0"/>
              <a:t>• </a:t>
            </a:r>
            <a:r>
              <a:rPr dirty="0" err="1"/>
              <a:t>Fisiocratici</a:t>
            </a:r>
            <a:r>
              <a:rPr dirty="0"/>
              <a:t> (</a:t>
            </a:r>
            <a:r>
              <a:rPr dirty="0" err="1"/>
              <a:t>es</a:t>
            </a:r>
            <a:r>
              <a:rPr dirty="0"/>
              <a:t>. Quesnay, XVIII sec.): </a:t>
            </a:r>
            <a:r>
              <a:rPr dirty="0" err="1"/>
              <a:t>illuminismo</a:t>
            </a:r>
            <a:r>
              <a:rPr dirty="0"/>
              <a:t> e </a:t>
            </a:r>
            <a:r>
              <a:rPr dirty="0" err="1"/>
              <a:t>ordine</a:t>
            </a:r>
            <a:r>
              <a:rPr dirty="0"/>
              <a:t> </a:t>
            </a:r>
            <a:r>
              <a:rPr dirty="0" err="1"/>
              <a:t>naturale</a:t>
            </a:r>
            <a:endParaRPr dirty="0"/>
          </a:p>
          <a:p>
            <a:r>
              <a:rPr dirty="0" smtClean="0"/>
              <a:t>Fonte </a:t>
            </a:r>
            <a:r>
              <a:rPr dirty="0" err="1"/>
              <a:t>della</a:t>
            </a:r>
            <a:r>
              <a:rPr dirty="0"/>
              <a:t> </a:t>
            </a:r>
            <a:r>
              <a:rPr dirty="0" err="1"/>
              <a:t>ricchezza</a:t>
            </a:r>
            <a:r>
              <a:rPr dirty="0" smtClean="0"/>
              <a:t>:</a:t>
            </a:r>
            <a:r>
              <a:rPr lang="it-IT" dirty="0" smtClean="0"/>
              <a:t> </a:t>
            </a:r>
            <a:r>
              <a:rPr dirty="0" err="1" smtClean="0"/>
              <a:t>Mercantilisti</a:t>
            </a:r>
            <a:r>
              <a:rPr dirty="0"/>
              <a:t>: </a:t>
            </a:r>
            <a:r>
              <a:rPr dirty="0" err="1"/>
              <a:t>accumulazione</a:t>
            </a:r>
            <a:r>
              <a:rPr dirty="0"/>
              <a:t> di </a:t>
            </a:r>
            <a:r>
              <a:rPr dirty="0" err="1"/>
              <a:t>metalli</a:t>
            </a:r>
            <a:r>
              <a:rPr dirty="0"/>
              <a:t> </a:t>
            </a:r>
            <a:r>
              <a:rPr dirty="0" err="1"/>
              <a:t>preziosi</a:t>
            </a:r>
            <a:r>
              <a:rPr dirty="0"/>
              <a:t> (</a:t>
            </a:r>
            <a:r>
              <a:rPr dirty="0" err="1"/>
              <a:t>oro</a:t>
            </a:r>
            <a:r>
              <a:rPr dirty="0"/>
              <a:t>, </a:t>
            </a:r>
            <a:r>
              <a:rPr dirty="0" err="1"/>
              <a:t>argento</a:t>
            </a:r>
            <a:r>
              <a:rPr dirty="0" smtClean="0"/>
              <a:t>)</a:t>
            </a:r>
            <a:r>
              <a:rPr lang="it-IT" dirty="0" smtClean="0"/>
              <a:t>, </a:t>
            </a:r>
            <a:r>
              <a:rPr dirty="0" err="1" smtClean="0"/>
              <a:t>Fisiocratici</a:t>
            </a:r>
            <a:r>
              <a:rPr dirty="0"/>
              <a:t>: </a:t>
            </a:r>
            <a:r>
              <a:rPr dirty="0" err="1"/>
              <a:t>prodotto</a:t>
            </a:r>
            <a:r>
              <a:rPr dirty="0"/>
              <a:t> </a:t>
            </a:r>
            <a:r>
              <a:rPr dirty="0" err="1" smtClean="0"/>
              <a:t>etto</a:t>
            </a:r>
            <a:r>
              <a:rPr dirty="0" smtClean="0"/>
              <a:t> </a:t>
            </a:r>
            <a:r>
              <a:rPr dirty="0" err="1"/>
              <a:t>dell’agricoltura</a:t>
            </a:r>
            <a:endParaRPr dirty="0"/>
          </a:p>
          <a:p>
            <a:r>
              <a:rPr dirty="0" err="1" smtClean="0"/>
              <a:t>Ruolo</a:t>
            </a:r>
            <a:r>
              <a:rPr dirty="0" smtClean="0"/>
              <a:t> </a:t>
            </a:r>
            <a:r>
              <a:rPr dirty="0" err="1"/>
              <a:t>dello</a:t>
            </a:r>
            <a:r>
              <a:rPr dirty="0"/>
              <a:t> </a:t>
            </a:r>
            <a:r>
              <a:rPr dirty="0" err="1"/>
              <a:t>Stato</a:t>
            </a:r>
            <a:r>
              <a:rPr dirty="0" smtClean="0"/>
              <a:t>:</a:t>
            </a:r>
            <a:r>
              <a:rPr lang="it-IT" dirty="0" smtClean="0"/>
              <a:t> </a:t>
            </a:r>
            <a:r>
              <a:rPr dirty="0" err="1" smtClean="0"/>
              <a:t>Mercantilisti</a:t>
            </a:r>
            <a:r>
              <a:rPr dirty="0"/>
              <a:t>: </a:t>
            </a:r>
            <a:r>
              <a:rPr dirty="0" err="1"/>
              <a:t>intervento</a:t>
            </a:r>
            <a:r>
              <a:rPr dirty="0"/>
              <a:t> forte (</a:t>
            </a:r>
            <a:r>
              <a:rPr dirty="0" err="1"/>
              <a:t>protezionismo</a:t>
            </a:r>
            <a:r>
              <a:rPr dirty="0"/>
              <a:t>, </a:t>
            </a:r>
            <a:r>
              <a:rPr dirty="0" err="1"/>
              <a:t>monopoli</a:t>
            </a:r>
            <a:r>
              <a:rPr dirty="0"/>
              <a:t>, </a:t>
            </a:r>
            <a:r>
              <a:rPr dirty="0" err="1"/>
              <a:t>regolazione</a:t>
            </a:r>
            <a:r>
              <a:rPr dirty="0" smtClean="0"/>
              <a:t>)</a:t>
            </a:r>
            <a:r>
              <a:rPr lang="it-IT" dirty="0" smtClean="0"/>
              <a:t>, </a:t>
            </a:r>
            <a:r>
              <a:rPr dirty="0" err="1" smtClean="0"/>
              <a:t>Fisiocratici</a:t>
            </a:r>
            <a:r>
              <a:rPr dirty="0"/>
              <a:t>: laissez-faire, laissez-passer</a:t>
            </a:r>
          </a:p>
          <a:p>
            <a:r>
              <a:rPr lang="it-IT" smtClean="0"/>
              <a:t>V</a:t>
            </a:r>
            <a:r>
              <a:rPr smtClean="0"/>
              <a:t>isione </a:t>
            </a:r>
            <a:r>
              <a:rPr dirty="0" err="1"/>
              <a:t>dell’economia</a:t>
            </a:r>
            <a:r>
              <a:rPr dirty="0" smtClean="0"/>
              <a:t>:</a:t>
            </a:r>
            <a:r>
              <a:rPr lang="it-IT" dirty="0" smtClean="0"/>
              <a:t> </a:t>
            </a:r>
            <a:r>
              <a:rPr dirty="0" err="1" smtClean="0"/>
              <a:t>Mercantilisti</a:t>
            </a:r>
            <a:r>
              <a:rPr dirty="0"/>
              <a:t>: </a:t>
            </a:r>
            <a:r>
              <a:rPr dirty="0" err="1"/>
              <a:t>economia</a:t>
            </a:r>
            <a:r>
              <a:rPr dirty="0"/>
              <a:t> come </a:t>
            </a:r>
            <a:r>
              <a:rPr dirty="0" err="1"/>
              <a:t>gioco</a:t>
            </a:r>
            <a:r>
              <a:rPr dirty="0"/>
              <a:t> a </a:t>
            </a:r>
            <a:r>
              <a:rPr dirty="0" err="1"/>
              <a:t>somma</a:t>
            </a:r>
            <a:r>
              <a:rPr dirty="0"/>
              <a:t> zero (</a:t>
            </a:r>
            <a:r>
              <a:rPr dirty="0" err="1"/>
              <a:t>commercio</a:t>
            </a:r>
            <a:r>
              <a:rPr dirty="0"/>
              <a:t> </a:t>
            </a:r>
            <a:r>
              <a:rPr dirty="0" err="1"/>
              <a:t>internazionale</a:t>
            </a:r>
            <a:r>
              <a:rPr dirty="0" smtClean="0"/>
              <a:t>)</a:t>
            </a:r>
            <a:r>
              <a:rPr lang="it-IT" dirty="0" smtClean="0"/>
              <a:t>, </a:t>
            </a:r>
            <a:r>
              <a:rPr dirty="0" err="1" smtClean="0"/>
              <a:t>Fisiocratici</a:t>
            </a:r>
            <a:r>
              <a:rPr dirty="0"/>
              <a:t>: </a:t>
            </a:r>
            <a:r>
              <a:rPr dirty="0" err="1"/>
              <a:t>ordine</a:t>
            </a:r>
            <a:r>
              <a:rPr dirty="0"/>
              <a:t> </a:t>
            </a:r>
            <a:r>
              <a:rPr dirty="0" err="1"/>
              <a:t>naturale</a:t>
            </a:r>
            <a:r>
              <a:rPr dirty="0"/>
              <a:t> e </a:t>
            </a:r>
            <a:r>
              <a:rPr dirty="0" err="1"/>
              <a:t>circolazione</a:t>
            </a:r>
            <a:r>
              <a:rPr dirty="0"/>
              <a:t> (Tableau </a:t>
            </a:r>
            <a:r>
              <a:rPr dirty="0" err="1"/>
              <a:t>économique</a:t>
            </a:r>
            <a:r>
              <a:rPr dirty="0"/>
              <a:t>)</a:t>
            </a:r>
          </a:p>
          <a:p>
            <a:r>
              <a:rPr dirty="0" err="1" smtClean="0"/>
              <a:t>Politiche</a:t>
            </a:r>
            <a:r>
              <a:rPr dirty="0" smtClean="0"/>
              <a:t> </a:t>
            </a:r>
            <a:r>
              <a:rPr dirty="0" err="1"/>
              <a:t>economiche</a:t>
            </a:r>
            <a:r>
              <a:rPr dirty="0" smtClean="0"/>
              <a:t>:</a:t>
            </a:r>
            <a:r>
              <a:rPr lang="it-IT" dirty="0" smtClean="0"/>
              <a:t> </a:t>
            </a:r>
            <a:r>
              <a:rPr dirty="0" err="1" smtClean="0"/>
              <a:t>Mercantilisti</a:t>
            </a:r>
            <a:r>
              <a:rPr dirty="0"/>
              <a:t>: </a:t>
            </a:r>
            <a:r>
              <a:rPr dirty="0" err="1"/>
              <a:t>dazi</a:t>
            </a:r>
            <a:r>
              <a:rPr dirty="0"/>
              <a:t>, </a:t>
            </a:r>
            <a:r>
              <a:rPr dirty="0" err="1"/>
              <a:t>sussidi</a:t>
            </a:r>
            <a:r>
              <a:rPr dirty="0"/>
              <a:t> </a:t>
            </a:r>
            <a:r>
              <a:rPr dirty="0" err="1"/>
              <a:t>alle</a:t>
            </a:r>
            <a:r>
              <a:rPr dirty="0"/>
              <a:t> </a:t>
            </a:r>
            <a:r>
              <a:rPr dirty="0" err="1"/>
              <a:t>esportazioni</a:t>
            </a:r>
            <a:r>
              <a:rPr dirty="0"/>
              <a:t>, </a:t>
            </a:r>
            <a:r>
              <a:rPr dirty="0" err="1"/>
              <a:t>controllo</a:t>
            </a:r>
            <a:r>
              <a:rPr dirty="0"/>
              <a:t> </a:t>
            </a:r>
            <a:r>
              <a:rPr dirty="0" err="1" smtClean="0"/>
              <a:t>industria</a:t>
            </a:r>
            <a:r>
              <a:rPr lang="it-IT" smtClean="0"/>
              <a:t>; </a:t>
            </a:r>
            <a:r>
              <a:rPr smtClean="0"/>
              <a:t>Fisiocratici</a:t>
            </a:r>
            <a:r>
              <a:rPr dirty="0"/>
              <a:t>: </a:t>
            </a:r>
            <a:r>
              <a:rPr dirty="0" err="1"/>
              <a:t>libertà</a:t>
            </a:r>
            <a:r>
              <a:rPr dirty="0"/>
              <a:t> </a:t>
            </a:r>
            <a:r>
              <a:rPr dirty="0" err="1"/>
              <a:t>dei</a:t>
            </a:r>
            <a:r>
              <a:rPr dirty="0"/>
              <a:t> </a:t>
            </a:r>
            <a:r>
              <a:rPr dirty="0" err="1"/>
              <a:t>prezzi</a:t>
            </a:r>
            <a:r>
              <a:rPr dirty="0"/>
              <a:t> </a:t>
            </a:r>
            <a:r>
              <a:rPr dirty="0" err="1"/>
              <a:t>agricoli</a:t>
            </a:r>
            <a:r>
              <a:rPr dirty="0"/>
              <a:t>, </a:t>
            </a:r>
            <a:r>
              <a:rPr dirty="0" err="1"/>
              <a:t>imposta</a:t>
            </a:r>
            <a:r>
              <a:rPr dirty="0"/>
              <a:t> </a:t>
            </a:r>
            <a:r>
              <a:rPr dirty="0" err="1"/>
              <a:t>unica</a:t>
            </a:r>
            <a:r>
              <a:rPr dirty="0"/>
              <a:t> </a:t>
            </a:r>
            <a:r>
              <a:rPr dirty="0" err="1"/>
              <a:t>sulla</a:t>
            </a:r>
            <a:r>
              <a:rPr dirty="0"/>
              <a:t> terra</a:t>
            </a:r>
          </a:p>
          <a:p>
            <a:r>
              <a:rPr dirty="0" err="1" smtClean="0"/>
              <a:t>Obiettivo</a:t>
            </a:r>
            <a:r>
              <a:rPr dirty="0" smtClean="0"/>
              <a:t>:</a:t>
            </a:r>
            <a:r>
              <a:rPr lang="it-IT" smtClean="0"/>
              <a:t> </a:t>
            </a:r>
            <a:r>
              <a:rPr smtClean="0"/>
              <a:t>Mercantilisti</a:t>
            </a:r>
            <a:r>
              <a:rPr dirty="0"/>
              <a:t>: </a:t>
            </a:r>
            <a:r>
              <a:rPr dirty="0" err="1"/>
              <a:t>potenza</a:t>
            </a:r>
            <a:r>
              <a:rPr dirty="0"/>
              <a:t> </a:t>
            </a:r>
            <a:r>
              <a:rPr err="1"/>
              <a:t>dello</a:t>
            </a:r>
            <a:r>
              <a:rPr/>
              <a:t> </a:t>
            </a:r>
            <a:r>
              <a:rPr smtClean="0"/>
              <a:t>Stato</a:t>
            </a:r>
            <a:r>
              <a:rPr lang="it-IT" smtClean="0"/>
              <a:t>; </a:t>
            </a:r>
            <a:r>
              <a:rPr smtClean="0"/>
              <a:t>Fisiocratici</a:t>
            </a:r>
            <a:r>
              <a:rPr dirty="0"/>
              <a:t>: </a:t>
            </a:r>
            <a:r>
              <a:rPr dirty="0" err="1"/>
              <a:t>efficienza</a:t>
            </a:r>
            <a:r>
              <a:rPr dirty="0"/>
              <a:t> </a:t>
            </a:r>
            <a:r>
              <a:rPr dirty="0" err="1"/>
              <a:t>economica</a:t>
            </a:r>
            <a:r>
              <a:rPr dirty="0"/>
              <a:t> e </a:t>
            </a:r>
            <a:r>
              <a:rPr dirty="0" err="1"/>
              <a:t>armonia</a:t>
            </a:r>
            <a:r>
              <a:rPr dirty="0"/>
              <a:t> </a:t>
            </a:r>
            <a:r>
              <a:rPr dirty="0" err="1"/>
              <a:t>naturale</a:t>
            </a:r>
            <a:endParaRPr dirty="0"/>
          </a:p>
        </p:txBody>
      </p:sp>
    </p:spTree>
    <p:extLst>
      <p:ext uri="{BB962C8B-B14F-4D97-AF65-F5344CB8AC3E}">
        <p14:creationId xmlns:p14="http://schemas.microsoft.com/office/powerpoint/2010/main" val="921378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Rilevanza</a:t>
            </a:r>
            <a:r>
              <a:rPr dirty="0"/>
              <a:t> </a:t>
            </a:r>
            <a:r>
              <a:rPr dirty="0" err="1"/>
              <a:t>attuale</a:t>
            </a:r>
            <a:r>
              <a:rPr dirty="0"/>
              <a:t> </a:t>
            </a:r>
            <a:r>
              <a:rPr dirty="0" err="1"/>
              <a:t>dei</a:t>
            </a:r>
            <a:r>
              <a:rPr dirty="0"/>
              <a:t> </a:t>
            </a:r>
            <a:r>
              <a:rPr dirty="0" err="1"/>
              <a:t>fisiocratici</a:t>
            </a:r>
            <a:endParaRPr dirty="0"/>
          </a:p>
        </p:txBody>
      </p:sp>
      <p:sp>
        <p:nvSpPr>
          <p:cNvPr id="3" name="Content Placeholder 2"/>
          <p:cNvSpPr>
            <a:spLocks noGrp="1"/>
          </p:cNvSpPr>
          <p:nvPr>
            <p:ph idx="1"/>
          </p:nvPr>
        </p:nvSpPr>
        <p:spPr/>
        <p:txBody>
          <a:bodyPr/>
          <a:lstStyle/>
          <a:p>
            <a:r>
              <a:t>Visione dell’economia come sistema circolare (Tableau économique)</a:t>
            </a:r>
          </a:p>
          <a:p>
            <a:r>
              <a:t>Interdipendenza tra settori e flussi di reddito</a:t>
            </a:r>
          </a:p>
          <a:p>
            <a:r>
              <a:t>Anticipazione della contabilità nazionale e modelli input-output</a:t>
            </a:r>
          </a:p>
          <a:p>
            <a:r>
              <a:t>Centralità del concetto di surplus (prodotto netto)</a:t>
            </a:r>
          </a:p>
        </p:txBody>
      </p:sp>
    </p:spTree>
    <p:extLst>
      <p:ext uri="{BB962C8B-B14F-4D97-AF65-F5344CB8AC3E}">
        <p14:creationId xmlns:p14="http://schemas.microsoft.com/office/powerpoint/2010/main" val="3423307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Economia, </a:t>
            </a:r>
            <a:r>
              <a:rPr dirty="0" err="1"/>
              <a:t>natura</a:t>
            </a:r>
            <a:r>
              <a:rPr dirty="0"/>
              <a:t> e </a:t>
            </a:r>
            <a:r>
              <a:rPr dirty="0" err="1"/>
              <a:t>politica</a:t>
            </a:r>
            <a:r>
              <a:rPr dirty="0"/>
              <a:t> </a:t>
            </a:r>
            <a:r>
              <a:rPr dirty="0" err="1"/>
              <a:t>economica</a:t>
            </a:r>
            <a:endParaRPr dirty="0"/>
          </a:p>
        </p:txBody>
      </p:sp>
      <p:sp>
        <p:nvSpPr>
          <p:cNvPr id="3" name="Content Placeholder 2"/>
          <p:cNvSpPr>
            <a:spLocks noGrp="1"/>
          </p:cNvSpPr>
          <p:nvPr>
            <p:ph idx="1"/>
          </p:nvPr>
        </p:nvSpPr>
        <p:spPr/>
        <p:txBody>
          <a:bodyPr/>
          <a:lstStyle/>
          <a:p>
            <a:r>
              <a:t>Legame tra economia e base naturale (terra)</a:t>
            </a:r>
          </a:p>
          <a:p>
            <a:r>
              <a:t>Anticipazione dell’economia ambientale ed ecologica</a:t>
            </a:r>
          </a:p>
          <a:p>
            <a:r>
              <a:t>Principio laissez-faire, laissez-passer</a:t>
            </a:r>
          </a:p>
          <a:p>
            <a:r>
              <a:t>Critica all’eccesso di intervento statale</a:t>
            </a:r>
          </a:p>
          <a:p>
            <a:r>
              <a:t>Imposta unica sulla terra → tassazione delle rendite</a:t>
            </a:r>
          </a:p>
        </p:txBody>
      </p:sp>
    </p:spTree>
    <p:extLst>
      <p:ext uri="{BB962C8B-B14F-4D97-AF65-F5344CB8AC3E}">
        <p14:creationId xmlns:p14="http://schemas.microsoft.com/office/powerpoint/2010/main" val="3230118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Attualità</a:t>
            </a:r>
            <a:r>
              <a:rPr dirty="0"/>
              <a:t> e </a:t>
            </a:r>
            <a:r>
              <a:rPr dirty="0" err="1"/>
              <a:t>limiti</a:t>
            </a:r>
            <a:endParaRPr dirty="0"/>
          </a:p>
        </p:txBody>
      </p:sp>
      <p:sp>
        <p:nvSpPr>
          <p:cNvPr id="3" name="Content Placeholder 2"/>
          <p:cNvSpPr>
            <a:spLocks noGrp="1"/>
          </p:cNvSpPr>
          <p:nvPr>
            <p:ph idx="1"/>
          </p:nvPr>
        </p:nvSpPr>
        <p:spPr/>
        <p:txBody>
          <a:bodyPr/>
          <a:lstStyle/>
          <a:p>
            <a:r>
              <a:t>Superata la centralità esclusiva dell’agricoltura</a:t>
            </a:r>
          </a:p>
          <a:p>
            <a:r>
              <a:t>Ancora rilevante: analisi del surplus e distribuzione</a:t>
            </a:r>
          </a:p>
          <a:p>
            <a:r>
              <a:t>Ritorno nei dibattiti su sostenibilità e limiti alla crescita</a:t>
            </a:r>
          </a:p>
          <a:p>
            <a:r>
              <a:t>Distinzione settori produttivi/sterili → dibattiti su industria e servizi</a:t>
            </a:r>
          </a:p>
          <a:p>
            <a:r>
              <a:t>Ponte tra pensiero pre-classico ed economia moderna</a:t>
            </a:r>
          </a:p>
        </p:txBody>
      </p:sp>
    </p:spTree>
    <p:extLst>
      <p:ext uri="{BB962C8B-B14F-4D97-AF65-F5344CB8AC3E}">
        <p14:creationId xmlns:p14="http://schemas.microsoft.com/office/powerpoint/2010/main" val="8292297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Argomenti di critica verso la fisiocrazia </a:t>
            </a:r>
            <a:r>
              <a:rPr lang="it-IT" dirty="0" smtClean="0"/>
              <a:t>(non necessariamente attenti al contesto in cui si sviluppa la dottrina fisiocratica)</a:t>
            </a:r>
          </a:p>
          <a:p>
            <a:pPr lvl="1"/>
            <a:r>
              <a:rPr lang="it-IT" dirty="0" smtClean="0"/>
              <a:t>Solo il lavoro applicato all’agricoltura è produttivo</a:t>
            </a:r>
          </a:p>
          <a:p>
            <a:pPr lvl="1"/>
            <a:r>
              <a:rPr lang="it-IT" dirty="0" smtClean="0"/>
              <a:t>Il lavoro applicato alla produzione di beni manifatturieri non è sterile (</a:t>
            </a:r>
            <a:r>
              <a:rPr lang="it-IT" dirty="0" err="1" smtClean="0"/>
              <a:t>Galiani</a:t>
            </a:r>
            <a:r>
              <a:rPr lang="it-IT" dirty="0" smtClean="0"/>
              <a:t>)</a:t>
            </a:r>
          </a:p>
          <a:p>
            <a:pPr lvl="1"/>
            <a:r>
              <a:rPr lang="it-IT" dirty="0" smtClean="0"/>
              <a:t>La tassazione deve gravare interamente sul prodotto netto del settore agricolo (ottenuto dopo aver dedotto dal prodotto complessivo le anticipazioni necessarie a far ripartire il processo produttivo).</a:t>
            </a:r>
          </a:p>
          <a:p>
            <a:pPr lvl="1"/>
            <a:r>
              <a:rPr lang="it-IT" dirty="0" smtClean="0"/>
              <a:t>Gli schemi fisiocratici sono troppo rigidi e non sono il frutto di un processo induttivo basata sull’analisi della realtà ma di un processo deduttivo (critiche di </a:t>
            </a:r>
            <a:r>
              <a:rPr lang="it-IT" dirty="0" err="1" smtClean="0"/>
              <a:t>Galiani</a:t>
            </a:r>
            <a:r>
              <a:rPr lang="it-IT" dirty="0" smtClean="0"/>
              <a:t>)</a:t>
            </a:r>
          </a:p>
          <a:p>
            <a:r>
              <a:rPr lang="it-IT" dirty="0" smtClean="0">
                <a:solidFill>
                  <a:srgbClr val="FF0000"/>
                </a:solidFill>
              </a:rPr>
              <a:t>Oblio e ripresa della dottrina fisiocratica</a:t>
            </a:r>
          </a:p>
          <a:p>
            <a:pPr lvl="1"/>
            <a:r>
              <a:rPr lang="it-IT" dirty="0" smtClean="0"/>
              <a:t>Incompatibilità dell’idea fisiocratica di ordine naturale immutabile e perfetto con lo spirito rivoluzionario del tempo e con i principi del </a:t>
            </a:r>
            <a:r>
              <a:rPr lang="it-IT" dirty="0" err="1" smtClean="0"/>
              <a:t>laissez</a:t>
            </a:r>
            <a:r>
              <a:rPr lang="it-IT" dirty="0" smtClean="0"/>
              <a:t> </a:t>
            </a:r>
            <a:r>
              <a:rPr lang="it-IT" dirty="0" err="1" smtClean="0"/>
              <a:t>faire</a:t>
            </a:r>
            <a:r>
              <a:rPr lang="it-IT" dirty="0" smtClean="0"/>
              <a:t>. </a:t>
            </a:r>
          </a:p>
          <a:p>
            <a:pPr lvl="1"/>
            <a:r>
              <a:rPr lang="it-IT" dirty="0" smtClean="0"/>
              <a:t>Da Smith a </a:t>
            </a:r>
            <a:r>
              <a:rPr lang="it-IT" dirty="0" err="1" smtClean="0"/>
              <a:t>Marx</a:t>
            </a:r>
            <a:endParaRPr lang="it-IT" dirty="0" smtClean="0"/>
          </a:p>
          <a:p>
            <a:pPr lvl="1"/>
            <a:r>
              <a:rPr lang="it-IT" dirty="0" err="1" smtClean="0"/>
              <a:t>Walras</a:t>
            </a:r>
            <a:r>
              <a:rPr lang="it-IT" dirty="0" smtClean="0"/>
              <a:t> e l’equilibrio economico generale</a:t>
            </a:r>
          </a:p>
          <a:p>
            <a:pPr lvl="1"/>
            <a:r>
              <a:rPr lang="it-IT" dirty="0" err="1" smtClean="0"/>
              <a:t>Leontief</a:t>
            </a:r>
            <a:r>
              <a:rPr lang="it-IT" dirty="0" smtClean="0"/>
              <a:t> e il Tableau </a:t>
            </a:r>
            <a:r>
              <a:rPr lang="it-IT" dirty="0" err="1" smtClean="0"/>
              <a:t>économique</a:t>
            </a:r>
            <a:r>
              <a:rPr lang="it-IT" dirty="0" smtClean="0"/>
              <a:t> come ispirazione della pianificazione sovietica.</a:t>
            </a:r>
            <a:endParaRPr lang="it-IT" dirty="0"/>
          </a:p>
        </p:txBody>
      </p:sp>
    </p:spTree>
    <p:extLst>
      <p:ext uri="{BB962C8B-B14F-4D97-AF65-F5344CB8AC3E}">
        <p14:creationId xmlns:p14="http://schemas.microsoft.com/office/powerpoint/2010/main" val="52758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Domande</a:t>
            </a:r>
            <a:endParaRPr lang="it-IT" dirty="0"/>
          </a:p>
        </p:txBody>
      </p:sp>
      <p:sp>
        <p:nvSpPr>
          <p:cNvPr id="3" name="Segnaposto contenuto 2"/>
          <p:cNvSpPr>
            <a:spLocks noGrp="1"/>
          </p:cNvSpPr>
          <p:nvPr>
            <p:ph idx="1"/>
          </p:nvPr>
        </p:nvSpPr>
        <p:spPr/>
        <p:txBody>
          <a:bodyPr>
            <a:normAutofit/>
          </a:bodyPr>
          <a:lstStyle/>
          <a:p>
            <a:r>
              <a:rPr lang="it-IT" dirty="0" smtClean="0"/>
              <a:t>Cos’è il </a:t>
            </a:r>
            <a:r>
              <a:rPr lang="it-IT" i="1" dirty="0" smtClean="0"/>
              <a:t>Tableau </a:t>
            </a:r>
            <a:r>
              <a:rPr lang="it-IT" i="1" dirty="0" err="1" smtClean="0"/>
              <a:t>économique</a:t>
            </a:r>
            <a:r>
              <a:rPr lang="it-IT" i="1" dirty="0" smtClean="0"/>
              <a:t> </a:t>
            </a:r>
            <a:r>
              <a:rPr lang="it-IT" dirty="0" smtClean="0"/>
              <a:t>?</a:t>
            </a:r>
          </a:p>
          <a:p>
            <a:r>
              <a:rPr lang="it-IT" dirty="0" smtClean="0"/>
              <a:t>Come rappresentereste una carestia e i suoi effetti utilizzando la logica del </a:t>
            </a:r>
            <a:r>
              <a:rPr lang="it-IT" i="1" dirty="0" smtClean="0"/>
              <a:t>Tableau </a:t>
            </a:r>
            <a:r>
              <a:rPr lang="it-IT" i="1" dirty="0" err="1" smtClean="0"/>
              <a:t>économique</a:t>
            </a:r>
            <a:r>
              <a:rPr lang="it-IT" dirty="0" smtClean="0"/>
              <a:t>?  </a:t>
            </a:r>
          </a:p>
          <a:p>
            <a:r>
              <a:rPr lang="it-IT" dirty="0" smtClean="0"/>
              <a:t>Perché i fisiocratici sostennero l’opportunità di introdurre un’imposta unica sul prodotto netto dell’agricoltura?</a:t>
            </a:r>
          </a:p>
          <a:p>
            <a:r>
              <a:rPr lang="it-IT" dirty="0" smtClean="0"/>
              <a:t>La formula «laissez faire laissez </a:t>
            </a:r>
            <a:r>
              <a:rPr lang="it-IT" dirty="0" err="1" smtClean="0"/>
              <a:t>passer</a:t>
            </a:r>
            <a:r>
              <a:rPr lang="it-IT" dirty="0" smtClean="0"/>
              <a:t>» è solo un sinonimo  di «libero scambio»?</a:t>
            </a:r>
          </a:p>
          <a:p>
            <a:r>
              <a:rPr lang="it-IT" dirty="0" smtClean="0"/>
              <a:t>Quali sono le differenze principali fra mercantilismo e fisiocrazia. </a:t>
            </a:r>
            <a:endParaRPr lang="it-IT" dirty="0"/>
          </a:p>
        </p:txBody>
      </p:sp>
    </p:spTree>
    <p:extLst>
      <p:ext uri="{BB962C8B-B14F-4D97-AF65-F5344CB8AC3E}">
        <p14:creationId xmlns:p14="http://schemas.microsoft.com/office/powerpoint/2010/main" val="12718965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dirty="0" smtClean="0"/>
              <a:t>Appendice</a:t>
            </a:r>
            <a:br>
              <a:rPr lang="it-IT" dirty="0" smtClean="0"/>
            </a:br>
            <a:endParaRPr lang="it-IT" dirty="0"/>
          </a:p>
        </p:txBody>
      </p:sp>
      <p:sp>
        <p:nvSpPr>
          <p:cNvPr id="5" name="Segnaposto testo 4"/>
          <p:cNvSpPr>
            <a:spLocks noGrp="1"/>
          </p:cNvSpPr>
          <p:nvPr>
            <p:ph type="body" idx="1"/>
          </p:nvPr>
        </p:nvSpPr>
        <p:spPr/>
        <p:txBody>
          <a:bodyPr>
            <a:normAutofit/>
          </a:bodyPr>
          <a:lstStyle/>
          <a:p>
            <a:pPr algn="ctr"/>
            <a:r>
              <a:rPr lang="it-IT" sz="3000" dirty="0" err="1" smtClean="0">
                <a:solidFill>
                  <a:srgbClr val="FF0000"/>
                </a:solidFill>
              </a:rPr>
              <a:t>Turgot</a:t>
            </a:r>
            <a:endParaRPr lang="it-IT" sz="3000" dirty="0">
              <a:solidFill>
                <a:srgbClr val="FF0000"/>
              </a:solidFill>
            </a:endParaRPr>
          </a:p>
        </p:txBody>
      </p:sp>
    </p:spTree>
    <p:extLst>
      <p:ext uri="{BB962C8B-B14F-4D97-AF65-F5344CB8AC3E}">
        <p14:creationId xmlns:p14="http://schemas.microsoft.com/office/powerpoint/2010/main" val="29082999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Anne Robert Jacques </a:t>
            </a:r>
            <a:r>
              <a:rPr lang="it-IT" dirty="0" err="1" smtClean="0"/>
              <a:t>Turgot</a:t>
            </a:r>
            <a:r>
              <a:rPr lang="it-IT" dirty="0" smtClean="0"/>
              <a:t> (1727 - 1781)</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Economista </a:t>
            </a:r>
            <a:r>
              <a:rPr lang="it-IT" dirty="0">
                <a:solidFill>
                  <a:srgbClr val="FF0000"/>
                </a:solidFill>
              </a:rPr>
              <a:t>e uomo politico </a:t>
            </a:r>
            <a:r>
              <a:rPr lang="it-IT" dirty="0" smtClean="0">
                <a:solidFill>
                  <a:srgbClr val="FF0000"/>
                </a:solidFill>
              </a:rPr>
              <a:t>francese</a:t>
            </a:r>
            <a:r>
              <a:rPr lang="it-IT" dirty="0" smtClean="0"/>
              <a:t>.</a:t>
            </a:r>
            <a:r>
              <a:rPr lang="it-IT" dirty="0"/>
              <a:t> </a:t>
            </a:r>
            <a:r>
              <a:rPr lang="it-IT" i="1" dirty="0" err="1"/>
              <a:t>Controleur</a:t>
            </a:r>
            <a:r>
              <a:rPr lang="it-IT" i="1" dirty="0"/>
              <a:t> </a:t>
            </a:r>
            <a:r>
              <a:rPr lang="it-IT" i="1" dirty="0" err="1"/>
              <a:t>général</a:t>
            </a:r>
            <a:r>
              <a:rPr lang="it-IT" i="1" dirty="0"/>
              <a:t> </a:t>
            </a:r>
            <a:r>
              <a:rPr lang="it-IT" dirty="0"/>
              <a:t>delle Finanze sotto Luigi XVI (1774-76), varò riforme economiche di tipo liberale poi revocate per le resistenze dei ceti privilegiati. Tra i suoi scritti vi sono le </a:t>
            </a:r>
            <a:r>
              <a:rPr lang="it-IT" i="1" dirty="0" err="1"/>
              <a:t>Réflexions</a:t>
            </a:r>
            <a:r>
              <a:rPr lang="it-IT" i="1" dirty="0"/>
              <a:t> </a:t>
            </a:r>
            <a:r>
              <a:rPr lang="it-IT" i="1" dirty="0" err="1"/>
              <a:t>sur</a:t>
            </a:r>
            <a:r>
              <a:rPr lang="it-IT" i="1" dirty="0"/>
              <a:t> la production et la </a:t>
            </a:r>
            <a:r>
              <a:rPr lang="it-IT" i="1" dirty="0" err="1"/>
              <a:t>distribution</a:t>
            </a:r>
            <a:r>
              <a:rPr lang="it-IT" i="1" dirty="0"/>
              <a:t> </a:t>
            </a:r>
            <a:r>
              <a:rPr lang="it-IT" i="1" dirty="0" err="1"/>
              <a:t>des</a:t>
            </a:r>
            <a:r>
              <a:rPr lang="it-IT" i="1" dirty="0"/>
              <a:t> </a:t>
            </a:r>
            <a:r>
              <a:rPr lang="it-IT" i="1" dirty="0" err="1"/>
              <a:t>richesses</a:t>
            </a:r>
            <a:r>
              <a:rPr lang="it-IT" dirty="0"/>
              <a:t> (1766), che costituiscono uno dei primi tentativi di esposizione sistematica dell'economia politica</a:t>
            </a:r>
            <a:r>
              <a:rPr lang="it-IT" dirty="0" smtClean="0"/>
              <a:t>.</a:t>
            </a:r>
          </a:p>
          <a:p>
            <a:r>
              <a:rPr lang="it-IT" dirty="0"/>
              <a:t>Figlio di un agiato mercante normanno, che aveva raggiunto nella capitale l'importante carica di </a:t>
            </a:r>
            <a:r>
              <a:rPr lang="it-IT" i="1" dirty="0" err="1"/>
              <a:t>prevôt</a:t>
            </a:r>
            <a:r>
              <a:rPr lang="it-IT" i="1" dirty="0"/>
              <a:t> </a:t>
            </a:r>
            <a:r>
              <a:rPr lang="it-IT" i="1" dirty="0" err="1"/>
              <a:t>des</a:t>
            </a:r>
            <a:r>
              <a:rPr lang="it-IT" i="1" dirty="0"/>
              <a:t> </a:t>
            </a:r>
            <a:r>
              <a:rPr lang="it-IT" i="1" dirty="0" err="1"/>
              <a:t>marchands</a:t>
            </a:r>
            <a:r>
              <a:rPr lang="it-IT" dirty="0"/>
              <a:t>, si era avviato alla carriera ecclesiastica, compiendo gli studi nel seminario di San </a:t>
            </a:r>
            <a:r>
              <a:rPr lang="it-IT" dirty="0" err="1"/>
              <a:t>Sulpicio</a:t>
            </a:r>
            <a:r>
              <a:rPr lang="it-IT" dirty="0"/>
              <a:t> e nella facoltà di teologia della Sorbona. Ma nel 1751 T., con una decisione improvvisa, abbandonò gli studi teologici e </a:t>
            </a:r>
            <a:r>
              <a:rPr lang="it-IT" dirty="0">
                <a:solidFill>
                  <a:srgbClr val="FF0000"/>
                </a:solidFill>
              </a:rPr>
              <a:t>si dedicò all'analisi dei problemi economici e sociali, entrando in relazione con gli enciclopedisti e i fisiocratici </a:t>
            </a:r>
            <a:r>
              <a:rPr lang="it-IT" dirty="0"/>
              <a:t>e stringendo amicizia con V. de </a:t>
            </a:r>
            <a:r>
              <a:rPr lang="it-IT" dirty="0" err="1"/>
              <a:t>Gournay</a:t>
            </a:r>
            <a:r>
              <a:rPr lang="it-IT" dirty="0"/>
              <a:t>. </a:t>
            </a:r>
            <a:endParaRPr lang="it-IT" dirty="0" smtClean="0"/>
          </a:p>
          <a:p>
            <a:r>
              <a:rPr lang="it-IT" dirty="0" smtClean="0"/>
              <a:t>Nel </a:t>
            </a:r>
            <a:r>
              <a:rPr lang="it-IT" dirty="0"/>
              <a:t>1752 divenne consigliere del procuratore generale e consigliere del parlamento di Parigi; dal 1753 al 1761 fu </a:t>
            </a:r>
            <a:r>
              <a:rPr lang="it-IT" i="1" dirty="0"/>
              <a:t>maîtres de </a:t>
            </a:r>
            <a:r>
              <a:rPr lang="it-IT" i="1" dirty="0" err="1"/>
              <a:t>requêtes</a:t>
            </a:r>
            <a:r>
              <a:rPr lang="it-IT" dirty="0"/>
              <a:t>. Intendente di </a:t>
            </a:r>
            <a:r>
              <a:rPr lang="it-IT" dirty="0" smtClean="0"/>
              <a:t>Limoges</a:t>
            </a:r>
            <a:r>
              <a:rPr lang="it-IT" dirty="0"/>
              <a:t> (1761-74) e subito dopo </a:t>
            </a:r>
            <a:r>
              <a:rPr lang="it-IT" i="1" dirty="0" err="1"/>
              <a:t>controleur</a:t>
            </a:r>
            <a:r>
              <a:rPr lang="it-IT" i="1" dirty="0"/>
              <a:t> </a:t>
            </a:r>
            <a:r>
              <a:rPr lang="it-IT" i="1" dirty="0" err="1"/>
              <a:t>général</a:t>
            </a:r>
            <a:r>
              <a:rPr lang="it-IT" dirty="0"/>
              <a:t> delle Finanze</a:t>
            </a:r>
            <a:r>
              <a:rPr lang="it-IT" dirty="0" smtClean="0"/>
              <a:t>, promosse numerose riforme (v. dopo) che  però non incontrarono successo.  Costretto </a:t>
            </a:r>
            <a:r>
              <a:rPr lang="it-IT" dirty="0"/>
              <a:t>a dimettersi, i suoi provvedimenti vennero in gran parte revocati. </a:t>
            </a:r>
            <a:endParaRPr lang="it-IT" dirty="0" smtClean="0"/>
          </a:p>
          <a:p>
            <a:r>
              <a:rPr lang="it-IT" dirty="0">
                <a:hlinkClick r:id="rId2"/>
              </a:rPr>
              <a:t>https://</a:t>
            </a:r>
            <a:r>
              <a:rPr lang="it-IT" dirty="0" smtClean="0">
                <a:hlinkClick r:id="rId2"/>
              </a:rPr>
              <a:t>www.hetwebsite.net/het/profiles/turgot.htm</a:t>
            </a:r>
            <a:endParaRPr lang="it-IT" dirty="0" smtClean="0"/>
          </a:p>
          <a:p>
            <a:endParaRPr lang="it-IT" dirty="0"/>
          </a:p>
        </p:txBody>
      </p:sp>
      <p:sp>
        <p:nvSpPr>
          <p:cNvPr id="4" name="Rettangolo 3"/>
          <p:cNvSpPr/>
          <p:nvPr/>
        </p:nvSpPr>
        <p:spPr>
          <a:xfrm>
            <a:off x="3353643" y="5992297"/>
            <a:ext cx="5854167" cy="369332"/>
          </a:xfrm>
          <a:prstGeom prst="rect">
            <a:avLst/>
          </a:prstGeom>
        </p:spPr>
        <p:txBody>
          <a:bodyPr wrap="none">
            <a:spAutoFit/>
          </a:bodyPr>
          <a:lstStyle/>
          <a:p>
            <a:r>
              <a:rPr lang="it-IT" dirty="0"/>
              <a:t>https://www.treccani.it/enciclopedia/robert-jacques-turgot/</a:t>
            </a:r>
          </a:p>
        </p:txBody>
      </p:sp>
    </p:spTree>
    <p:extLst>
      <p:ext uri="{BB962C8B-B14F-4D97-AF65-F5344CB8AC3E}">
        <p14:creationId xmlns:p14="http://schemas.microsoft.com/office/powerpoint/2010/main" val="25871824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nel quale opera </a:t>
            </a:r>
            <a:r>
              <a:rPr lang="it-IT" dirty="0" err="1" smtClean="0"/>
              <a:t>Turgot</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Nella Francia del XVIII secolo, </a:t>
            </a:r>
            <a:r>
              <a:rPr lang="it-IT" dirty="0" smtClean="0">
                <a:solidFill>
                  <a:srgbClr val="FF0000"/>
                </a:solidFill>
              </a:rPr>
              <a:t>il grano</a:t>
            </a:r>
            <a:r>
              <a:rPr lang="it-IT" dirty="0" smtClean="0"/>
              <a:t> prodotto all’interno del paese era la base dell’alimentazione e la sua produzione / distribuzione / stoccaggio / commercializzazione era fortemente regolamentata dalle amministrazioni locali. </a:t>
            </a:r>
          </a:p>
          <a:p>
            <a:r>
              <a:rPr lang="it-IT" dirty="0" smtClean="0">
                <a:solidFill>
                  <a:srgbClr val="FF0000"/>
                </a:solidFill>
              </a:rPr>
              <a:t>Problemi</a:t>
            </a:r>
            <a:r>
              <a:rPr lang="it-IT" dirty="0" smtClean="0"/>
              <a:t>: bassa produttività media, domanda rigida e fluttuazioni nell’offerta come causa di fluttuazioni del prezzo, problemi logistici e necessità di assicurare un approvvigionamento minimo ovunque.</a:t>
            </a:r>
          </a:p>
          <a:p>
            <a:r>
              <a:rPr lang="it-IT" dirty="0" smtClean="0">
                <a:solidFill>
                  <a:srgbClr val="FF0000"/>
                </a:solidFill>
              </a:rPr>
              <a:t>Limitazione delle esportazioni </a:t>
            </a:r>
            <a:r>
              <a:rPr lang="it-IT" dirty="0" smtClean="0"/>
              <a:t>come modo di ridurre i rischi di approvvigionamento sul piano interno. Contro-argomento. Limitando le esportazioni si tiene il prezzo artificialmente basso a favore delle manifatture e delle città.  </a:t>
            </a:r>
            <a:endParaRPr lang="it-IT" dirty="0"/>
          </a:p>
          <a:p>
            <a:r>
              <a:rPr lang="it-IT" dirty="0" smtClean="0">
                <a:solidFill>
                  <a:srgbClr val="FF0000"/>
                </a:solidFill>
              </a:rPr>
              <a:t>Primi tentativi di liberalizzazione del commercio </a:t>
            </a:r>
            <a:r>
              <a:rPr lang="it-IT" dirty="0" smtClean="0"/>
              <a:t>del grano sul piano interno (1763) e su quello internazionale (1764). </a:t>
            </a:r>
          </a:p>
          <a:p>
            <a:r>
              <a:rPr lang="it-IT" dirty="0" smtClean="0"/>
              <a:t>Concomitanza di cattivi raccolti, rialzo dei prezzi del grano imputato alla liberalizzazione e all’abolizione delle regolamentazioni pubbliche. Fine della liberalizzazione fino al tentativo di </a:t>
            </a:r>
            <a:r>
              <a:rPr lang="it-IT" dirty="0" err="1" smtClean="0"/>
              <a:t>Turgot</a:t>
            </a:r>
            <a:r>
              <a:rPr lang="it-IT" dirty="0" smtClean="0"/>
              <a:t>.</a:t>
            </a:r>
            <a:endParaRPr lang="it-IT" dirty="0"/>
          </a:p>
        </p:txBody>
      </p:sp>
    </p:spTree>
    <p:extLst>
      <p:ext uri="{BB962C8B-B14F-4D97-AF65-F5344CB8AC3E}">
        <p14:creationId xmlns:p14="http://schemas.microsoft.com/office/powerpoint/2010/main" val="666871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Turgot</a:t>
            </a:r>
            <a:r>
              <a:rPr lang="it-IT" dirty="0" smtClean="0"/>
              <a:t> e le riforme, 1</a:t>
            </a:r>
            <a:endParaRPr lang="it-IT" dirty="0"/>
          </a:p>
        </p:txBody>
      </p:sp>
      <p:sp>
        <p:nvSpPr>
          <p:cNvPr id="3" name="Segnaposto contenuto 2"/>
          <p:cNvSpPr>
            <a:spLocks noGrp="1"/>
          </p:cNvSpPr>
          <p:nvPr>
            <p:ph idx="1"/>
          </p:nvPr>
        </p:nvSpPr>
        <p:spPr/>
        <p:txBody>
          <a:bodyPr>
            <a:normAutofit fontScale="70000" lnSpcReduction="20000"/>
          </a:bodyPr>
          <a:lstStyle/>
          <a:p>
            <a:r>
              <a:rPr lang="it-IT" dirty="0"/>
              <a:t>A causa del suo successo come amministratore a Limoges e delle sue impressionanti capacità intellettuali, il conte di </a:t>
            </a:r>
            <a:r>
              <a:rPr lang="it-IT" dirty="0" err="1"/>
              <a:t>Maurepas</a:t>
            </a:r>
            <a:r>
              <a:rPr lang="it-IT" dirty="0"/>
              <a:t> chiese a </a:t>
            </a:r>
            <a:r>
              <a:rPr lang="it-IT" dirty="0" err="1"/>
              <a:t>Turgot</a:t>
            </a:r>
            <a:r>
              <a:rPr lang="it-IT" dirty="0"/>
              <a:t> di unirsi al suo nuovo gabinetto riformista.  </a:t>
            </a:r>
            <a:r>
              <a:rPr lang="it-IT" dirty="0" err="1"/>
              <a:t>Turgot</a:t>
            </a:r>
            <a:r>
              <a:rPr lang="it-IT" dirty="0"/>
              <a:t> fu </a:t>
            </a:r>
            <a:r>
              <a:rPr lang="it-IT" dirty="0">
                <a:solidFill>
                  <a:srgbClr val="FF0000"/>
                </a:solidFill>
              </a:rPr>
              <a:t>nominato </a:t>
            </a:r>
            <a:r>
              <a:rPr lang="it-IT" dirty="0" err="1">
                <a:solidFill>
                  <a:srgbClr val="FF0000"/>
                </a:solidFill>
              </a:rPr>
              <a:t>contrôleur</a:t>
            </a:r>
            <a:r>
              <a:rPr lang="it-IT" dirty="0">
                <a:solidFill>
                  <a:srgbClr val="FF0000"/>
                </a:solidFill>
              </a:rPr>
              <a:t> </a:t>
            </a:r>
            <a:r>
              <a:rPr lang="it-IT" dirty="0" err="1">
                <a:solidFill>
                  <a:srgbClr val="FF0000"/>
                </a:solidFill>
              </a:rPr>
              <a:t>général</a:t>
            </a:r>
            <a:r>
              <a:rPr lang="it-IT" dirty="0">
                <a:solidFill>
                  <a:srgbClr val="FF0000"/>
                </a:solidFill>
              </a:rPr>
              <a:t> (l'equivalente di un ministro delle finanze) dal re Luigi XVI nell'agosto 1774</a:t>
            </a:r>
            <a:r>
              <a:rPr lang="it-IT" dirty="0"/>
              <a:t>.  Come ministro, </a:t>
            </a:r>
            <a:r>
              <a:rPr lang="it-IT" dirty="0" err="1"/>
              <a:t>Turgot</a:t>
            </a:r>
            <a:r>
              <a:rPr lang="it-IT" dirty="0"/>
              <a:t> fu irremovibile nel salvare le finanze del decrepito </a:t>
            </a:r>
            <a:r>
              <a:rPr lang="it-IT" dirty="0" err="1"/>
              <a:t>Ancièn</a:t>
            </a:r>
            <a:r>
              <a:rPr lang="it-IT" dirty="0"/>
              <a:t> Regime.  </a:t>
            </a:r>
          </a:p>
          <a:p>
            <a:r>
              <a:rPr lang="it-IT" dirty="0"/>
              <a:t>Pensava che se fosse riuscito a </a:t>
            </a:r>
            <a:r>
              <a:rPr lang="it-IT" dirty="0">
                <a:solidFill>
                  <a:srgbClr val="FF0000"/>
                </a:solidFill>
              </a:rPr>
              <a:t>tenere sotto controllo la spesa pubblica e ad incoraggiare l'impresa economica privata</a:t>
            </a:r>
            <a:r>
              <a:rPr lang="it-IT" dirty="0"/>
              <a:t>, le entrate fiscali sarebbero aumentate e le finanze statali sarebbero tornate alla solvibilità.  Tuttavia, egli credeva che la vecchia strategia </a:t>
            </a:r>
            <a:r>
              <a:rPr lang="it-IT" dirty="0" err="1"/>
              <a:t>colbertista</a:t>
            </a:r>
            <a:r>
              <a:rPr lang="it-IT" dirty="0"/>
              <a:t> delle corporazioni sponsorizzate dallo stato e le misure protezionistiche mantenessero l'industria non competitiva e improduttiva.  Ispirato da Vincent de </a:t>
            </a:r>
            <a:r>
              <a:rPr lang="it-IT" dirty="0" err="1"/>
              <a:t>Gournay</a:t>
            </a:r>
            <a:r>
              <a:rPr lang="it-IT" dirty="0"/>
              <a:t>, </a:t>
            </a:r>
            <a:r>
              <a:rPr lang="it-IT" dirty="0" err="1"/>
              <a:t>Turgot</a:t>
            </a:r>
            <a:r>
              <a:rPr lang="it-IT" dirty="0"/>
              <a:t> intendeva scatenare le forze della concorrenza e del libero mercato.  Per farlo, non solo avrebbe dovuto </a:t>
            </a:r>
            <a:r>
              <a:rPr lang="it-IT" dirty="0">
                <a:solidFill>
                  <a:srgbClr val="FF0000"/>
                </a:solidFill>
              </a:rPr>
              <a:t>invertire le politiche economiche </a:t>
            </a:r>
            <a:r>
              <a:rPr lang="it-IT" dirty="0" err="1">
                <a:solidFill>
                  <a:srgbClr val="FF0000"/>
                </a:solidFill>
              </a:rPr>
              <a:t>colbertiste</a:t>
            </a:r>
            <a:r>
              <a:rPr lang="it-IT" dirty="0">
                <a:solidFill>
                  <a:srgbClr val="FF0000"/>
                </a:solidFill>
              </a:rPr>
              <a:t>, ma anche smantellare le istituzioni medievali che tenevano in pugno l'economia francese</a:t>
            </a:r>
            <a:r>
              <a:rPr lang="it-IT" dirty="0"/>
              <a:t>.   </a:t>
            </a:r>
          </a:p>
          <a:p>
            <a:r>
              <a:rPr lang="it-IT" dirty="0" err="1"/>
              <a:t>Turgot</a:t>
            </a:r>
            <a:r>
              <a:rPr lang="it-IT" dirty="0"/>
              <a:t> iniziò lentamente, sostenendo le industrie in crescita come le manifatture di seta di Lione, </a:t>
            </a:r>
            <a:r>
              <a:rPr lang="it-IT" dirty="0">
                <a:solidFill>
                  <a:srgbClr val="FF0000"/>
                </a:solidFill>
              </a:rPr>
              <a:t>migliorando le strade e i trasporti, semplificando il sistema fiscale, migliorando la riscossione delle tasse, abolendo alcuni monopoli, pagando i debiti pubblici</a:t>
            </a:r>
            <a:r>
              <a:rPr lang="it-IT" dirty="0"/>
              <a:t>, ecc.  Cominciò anche a reprimere le spese sontuose della corte e del governo francese.  Il suo slogan "Niente bancarotta, niente nuove tasse, niente prestiti" lasciava poco spazio a tutto il resto.</a:t>
            </a:r>
          </a:p>
        </p:txBody>
      </p:sp>
      <p:sp>
        <p:nvSpPr>
          <p:cNvPr id="4" name="Rettangolo 3"/>
          <p:cNvSpPr/>
          <p:nvPr/>
        </p:nvSpPr>
        <p:spPr>
          <a:xfrm>
            <a:off x="3669298" y="6176963"/>
            <a:ext cx="5167440" cy="369332"/>
          </a:xfrm>
          <a:prstGeom prst="rect">
            <a:avLst/>
          </a:prstGeom>
        </p:spPr>
        <p:txBody>
          <a:bodyPr wrap="none">
            <a:spAutoFit/>
          </a:bodyPr>
          <a:lstStyle/>
          <a:p>
            <a:r>
              <a:rPr lang="it-IT" dirty="0"/>
              <a:t>https://www.hetwebsite.net/het/profiles/turgot.htm</a:t>
            </a:r>
          </a:p>
        </p:txBody>
      </p:sp>
    </p:spTree>
    <p:extLst>
      <p:ext uri="{BB962C8B-B14F-4D97-AF65-F5344CB8AC3E}">
        <p14:creationId xmlns:p14="http://schemas.microsoft.com/office/powerpoint/2010/main" val="23862460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Turgot</a:t>
            </a:r>
            <a:r>
              <a:rPr lang="it-IT" dirty="0" smtClean="0"/>
              <a:t> e le riforme, 2</a:t>
            </a:r>
            <a:endParaRPr lang="it-IT" dirty="0"/>
          </a:p>
        </p:txBody>
      </p:sp>
      <p:sp>
        <p:nvSpPr>
          <p:cNvPr id="3" name="Segnaposto contenuto 2"/>
          <p:cNvSpPr>
            <a:spLocks noGrp="1"/>
          </p:cNvSpPr>
          <p:nvPr>
            <p:ph idx="1"/>
          </p:nvPr>
        </p:nvSpPr>
        <p:spPr/>
        <p:txBody>
          <a:bodyPr>
            <a:normAutofit fontScale="62500" lnSpcReduction="20000"/>
          </a:bodyPr>
          <a:lstStyle/>
          <a:p>
            <a:r>
              <a:rPr lang="it-IT" dirty="0">
                <a:solidFill>
                  <a:srgbClr val="FF0000"/>
                </a:solidFill>
              </a:rPr>
              <a:t>Nel 1775, </a:t>
            </a:r>
            <a:r>
              <a:rPr lang="it-IT" dirty="0" err="1">
                <a:solidFill>
                  <a:srgbClr val="FF0000"/>
                </a:solidFill>
              </a:rPr>
              <a:t>Turgot</a:t>
            </a:r>
            <a:r>
              <a:rPr lang="it-IT" dirty="0">
                <a:solidFill>
                  <a:srgbClr val="FF0000"/>
                </a:solidFill>
              </a:rPr>
              <a:t> fece una delle sue mosse più audaci e tolse i controlli sul commercio interno di grano</a:t>
            </a:r>
            <a:r>
              <a:rPr lang="it-IT" dirty="0"/>
              <a:t>.  Questa misura era stata a lungo sostenuta da Herbert, </a:t>
            </a:r>
            <a:r>
              <a:rPr lang="it-IT" dirty="0" err="1"/>
              <a:t>Gournay</a:t>
            </a:r>
            <a:r>
              <a:rPr lang="it-IT" dirty="0"/>
              <a:t> e dallo stesso </a:t>
            </a:r>
            <a:r>
              <a:rPr lang="it-IT" dirty="0" err="1"/>
              <a:t>Turgot</a:t>
            </a:r>
            <a:r>
              <a:rPr lang="it-IT" dirty="0"/>
              <a:t> (ad esempio, 1763, 1770).  Ahimè, l'immediato </a:t>
            </a:r>
            <a:r>
              <a:rPr lang="it-IT" dirty="0">
                <a:solidFill>
                  <a:srgbClr val="FF0000"/>
                </a:solidFill>
              </a:rPr>
              <a:t>impatto benefico di quella politica fu annullato dai fallimenti dei raccolti di quello stesso anno</a:t>
            </a:r>
            <a:r>
              <a:rPr lang="it-IT" dirty="0"/>
              <a:t>.  </a:t>
            </a:r>
            <a:r>
              <a:rPr lang="it-IT" dirty="0" err="1"/>
              <a:t>Turgot</a:t>
            </a:r>
            <a:r>
              <a:rPr lang="it-IT" dirty="0"/>
              <a:t> si occupò piuttosto duramente delle conseguenti rivolte - le cosiddette "Guerre della farina" - guadagnandosi molta notorietà tra la popolazione.</a:t>
            </a:r>
          </a:p>
          <a:p>
            <a:r>
              <a:rPr lang="it-IT" dirty="0"/>
              <a:t>Nel 1776 </a:t>
            </a:r>
            <a:r>
              <a:rPr lang="it-IT" dirty="0" err="1"/>
              <a:t>Turgot</a:t>
            </a:r>
            <a:r>
              <a:rPr lang="it-IT" dirty="0"/>
              <a:t> emise i suoi famosi </a:t>
            </a:r>
            <a:r>
              <a:rPr lang="it-IT" dirty="0">
                <a:solidFill>
                  <a:srgbClr val="FF0000"/>
                </a:solidFill>
              </a:rPr>
              <a:t>"Sei Editti"</a:t>
            </a:r>
            <a:r>
              <a:rPr lang="it-IT" dirty="0"/>
              <a:t>.  I primi quattro erano di poca importanza.  Il quinto sciolse il sistema delle corporazioni, che dal Medioevo aveva mantenuto un controllo </a:t>
            </a:r>
            <a:r>
              <a:rPr lang="it-IT" dirty="0" err="1"/>
              <a:t>ottusivo</a:t>
            </a:r>
            <a:r>
              <a:rPr lang="it-IT" dirty="0"/>
              <a:t> sul commercio e l'industria. Il sesto eliminò la corvée (cioè il lavoro annuale che i contadini dovevano allo stato) e implementò la politica preferita dei Fisiocratici -- l'</a:t>
            </a:r>
            <a:r>
              <a:rPr lang="it-IT" dirty="0" err="1"/>
              <a:t>impôt</a:t>
            </a:r>
            <a:r>
              <a:rPr lang="it-IT" dirty="0"/>
              <a:t> </a:t>
            </a:r>
            <a:r>
              <a:rPr lang="it-IT" dirty="0" err="1"/>
              <a:t>unique</a:t>
            </a:r>
            <a:r>
              <a:rPr lang="it-IT" dirty="0"/>
              <a:t> (la tassa unica sulla proprietà).  I nobili e la nobiltà terriera insorsero per protestare contro entrambe queste misure.  </a:t>
            </a:r>
            <a:r>
              <a:rPr lang="it-IT" dirty="0" err="1"/>
              <a:t>Turgot</a:t>
            </a:r>
            <a:r>
              <a:rPr lang="it-IT" dirty="0"/>
              <a:t> rimase impassibile e applicò le sue politiche per decreto reale, una strategia a sua volta impopolare.  </a:t>
            </a:r>
          </a:p>
          <a:p>
            <a:r>
              <a:rPr lang="it-IT" dirty="0"/>
              <a:t> </a:t>
            </a:r>
            <a:r>
              <a:rPr lang="it-IT" dirty="0" smtClean="0"/>
              <a:t>A </a:t>
            </a:r>
            <a:r>
              <a:rPr lang="it-IT" dirty="0"/>
              <a:t>questo punto, </a:t>
            </a:r>
            <a:r>
              <a:rPr lang="it-IT" dirty="0" err="1">
                <a:solidFill>
                  <a:srgbClr val="FF0000"/>
                </a:solidFill>
              </a:rPr>
              <a:t>Turgot</a:t>
            </a:r>
            <a:r>
              <a:rPr lang="it-IT" dirty="0">
                <a:solidFill>
                  <a:srgbClr val="FF0000"/>
                </a:solidFill>
              </a:rPr>
              <a:t> si era fatto con successo nemici praticamente ogni classe di persone in Francia </a:t>
            </a:r>
            <a:r>
              <a:rPr lang="it-IT" dirty="0"/>
              <a:t>-- eccetto gli economisti, che lo acclamavano.  Alla corte francese, le sue spalle erano coperte solo dal re ma, quando </a:t>
            </a:r>
            <a:r>
              <a:rPr lang="it-IT" dirty="0" err="1"/>
              <a:t>Turgot</a:t>
            </a:r>
            <a:r>
              <a:rPr lang="it-IT" dirty="0"/>
              <a:t> si scontrò con la regina Maria Antonietta rifiutando i favori ai suoi </a:t>
            </a:r>
            <a:r>
              <a:rPr lang="it-IT" dirty="0" err="1"/>
              <a:t>protegès</a:t>
            </a:r>
            <a:r>
              <a:rPr lang="it-IT" dirty="0"/>
              <a:t>, il dado era tratto.  </a:t>
            </a:r>
            <a:r>
              <a:rPr lang="it-IT" dirty="0" err="1"/>
              <a:t>Turgot</a:t>
            </a:r>
            <a:r>
              <a:rPr lang="it-IT" dirty="0"/>
              <a:t> fu licenziato nel 1776. Prima di partire, </a:t>
            </a:r>
            <a:r>
              <a:rPr lang="it-IT" dirty="0" err="1"/>
              <a:t>Turgot</a:t>
            </a:r>
            <a:r>
              <a:rPr lang="it-IT" dirty="0"/>
              <a:t> avvertì preveggentemente Luigi XVI: "Non dimenticate, Sire, che è stata la debolezza a mettere la testa di Carlo II sul blocco".  </a:t>
            </a:r>
            <a:r>
              <a:rPr lang="it-IT" dirty="0" err="1"/>
              <a:t>Condorcet</a:t>
            </a:r>
            <a:r>
              <a:rPr lang="it-IT" dirty="0"/>
              <a:t> (allora alla zecca reale) tentò di dimettersi per protesta.  </a:t>
            </a:r>
            <a:r>
              <a:rPr lang="it-IT" dirty="0" err="1"/>
              <a:t>Turgot</a:t>
            </a:r>
            <a:r>
              <a:rPr lang="it-IT" dirty="0"/>
              <a:t> fu succeduto da Jacques </a:t>
            </a:r>
            <a:r>
              <a:rPr lang="it-IT" dirty="0" err="1"/>
              <a:t>Necker</a:t>
            </a:r>
            <a:r>
              <a:rPr lang="it-IT" dirty="0"/>
              <a:t>, che procedette a rovesciare la maggior parte dei suoi editti e delle sue politiche.</a:t>
            </a:r>
          </a:p>
          <a:p>
            <a:r>
              <a:rPr lang="it-IT" dirty="0" smtClean="0">
                <a:solidFill>
                  <a:srgbClr val="FF0000"/>
                </a:solidFill>
              </a:rPr>
              <a:t>Morale</a:t>
            </a:r>
            <a:r>
              <a:rPr lang="it-IT" dirty="0" smtClean="0"/>
              <a:t>: Riforme razionali e giuste possono fallire se le circostanze / l’opposizione politica di rivelano più forti.  </a:t>
            </a:r>
            <a:endParaRPr lang="it-IT" dirty="0"/>
          </a:p>
        </p:txBody>
      </p:sp>
      <p:sp>
        <p:nvSpPr>
          <p:cNvPr id="4" name="Rettangolo 3"/>
          <p:cNvSpPr/>
          <p:nvPr/>
        </p:nvSpPr>
        <p:spPr>
          <a:xfrm>
            <a:off x="3669298" y="6176963"/>
            <a:ext cx="5167440" cy="369332"/>
          </a:xfrm>
          <a:prstGeom prst="rect">
            <a:avLst/>
          </a:prstGeom>
        </p:spPr>
        <p:txBody>
          <a:bodyPr wrap="none">
            <a:spAutoFit/>
          </a:bodyPr>
          <a:lstStyle/>
          <a:p>
            <a:r>
              <a:rPr lang="it-IT" dirty="0"/>
              <a:t>https://www.hetwebsite.net/het/profiles/turgot.htm</a:t>
            </a:r>
          </a:p>
        </p:txBody>
      </p:sp>
    </p:spTree>
    <p:extLst>
      <p:ext uri="{BB962C8B-B14F-4D97-AF65-F5344CB8AC3E}">
        <p14:creationId xmlns:p14="http://schemas.microsoft.com/office/powerpoint/2010/main" val="22596653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822</TotalTime>
  <Words>3328</Words>
  <Application>Microsoft Office PowerPoint</Application>
  <PresentationFormat>Widescreen</PresentationFormat>
  <Paragraphs>195</Paragraphs>
  <Slides>32</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32</vt:i4>
      </vt:variant>
    </vt:vector>
  </HeadingPairs>
  <TitlesOfParts>
    <vt:vector size="38" baseType="lpstr">
      <vt:lpstr>Arial</vt:lpstr>
      <vt:lpstr>Calibri</vt:lpstr>
      <vt:lpstr>Calibri Light</vt:lpstr>
      <vt:lpstr>Simoncini Garamond</vt:lpstr>
      <vt:lpstr>Times New Roman</vt:lpstr>
      <vt:lpstr>Tema di Office</vt:lpstr>
      <vt:lpstr>Storia dell’Economia Politica Lezione 02.26  Fisiocrazia</vt:lpstr>
      <vt:lpstr>Presentazione standard di PowerPoint</vt:lpstr>
      <vt:lpstr>Introduzione alla Fisiocrazia</vt:lpstr>
      <vt:lpstr>L’idea di ordine naturale, 1</vt:lpstr>
      <vt:lpstr>L’idea di ordine naturale, 2</vt:lpstr>
      <vt:lpstr>Intermezzo</vt:lpstr>
      <vt:lpstr>Presentazione standard di PowerPoint</vt:lpstr>
      <vt:lpstr>Francois Quesnay</vt:lpstr>
      <vt:lpstr>Tableau Economique, 1</vt:lpstr>
      <vt:lpstr>Tableau Economique, 2</vt:lpstr>
      <vt:lpstr>Tableau Economique, 3</vt:lpstr>
      <vt:lpstr>Tableau Economique, 4</vt:lpstr>
      <vt:lpstr>Presentazione standard di PowerPoint</vt:lpstr>
      <vt:lpstr>Commenti al TE, 1</vt:lpstr>
      <vt:lpstr>Commenti al TE, 2</vt:lpstr>
      <vt:lpstr>Commenti al TE, 3</vt:lpstr>
      <vt:lpstr>Commenti al TE, 4</vt:lpstr>
      <vt:lpstr>Laissez faire et laissez passer: le mond va de lui meme</vt:lpstr>
      <vt:lpstr>Laissez faire, laissez passer</vt:lpstr>
      <vt:lpstr>Raccomandazioni di politica economica secondo i fisiocratici, 1</vt:lpstr>
      <vt:lpstr>Raccomandazioni di politica economica secondo i fisiocratici, 2</vt:lpstr>
      <vt:lpstr>Mercantilisti (francesi) vs Fisiocratici</vt:lpstr>
      <vt:lpstr>Rilevanza attuale dei fisiocratici</vt:lpstr>
      <vt:lpstr>Economia, natura e politica economica</vt:lpstr>
      <vt:lpstr>Attualità e limiti</vt:lpstr>
      <vt:lpstr>Conclusioni</vt:lpstr>
      <vt:lpstr>Domande</vt:lpstr>
      <vt:lpstr>Appendice </vt:lpstr>
      <vt:lpstr>Anne Robert Jacques Turgot (1727 - 1781)</vt:lpstr>
      <vt:lpstr>Il contesto nel quale opera Turgot</vt:lpstr>
      <vt:lpstr>Turgot e le riforme, 1</vt:lpstr>
      <vt:lpstr>Turgot e le riforme,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Introduzione</dc:title>
  <dc:creator>Paolo</dc:creator>
  <cp:lastModifiedBy>paolo paesani</cp:lastModifiedBy>
  <cp:revision>127</cp:revision>
  <dcterms:created xsi:type="dcterms:W3CDTF">2019-02-16T09:17:15Z</dcterms:created>
  <dcterms:modified xsi:type="dcterms:W3CDTF">2026-04-12T16:18:20Z</dcterms:modified>
</cp:coreProperties>
</file>