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6" r:id="rId2"/>
    <p:sldId id="298" r:id="rId3"/>
    <p:sldId id="327" r:id="rId4"/>
    <p:sldId id="303" r:id="rId5"/>
    <p:sldId id="265" r:id="rId6"/>
    <p:sldId id="319" r:id="rId7"/>
    <p:sldId id="276" r:id="rId8"/>
    <p:sldId id="258" r:id="rId9"/>
    <p:sldId id="283" r:id="rId10"/>
    <p:sldId id="329" r:id="rId11"/>
    <p:sldId id="259" r:id="rId12"/>
    <p:sldId id="340" r:id="rId13"/>
    <p:sldId id="341" r:id="rId14"/>
    <p:sldId id="322" r:id="rId15"/>
    <p:sldId id="287" r:id="rId16"/>
    <p:sldId id="261" r:id="rId17"/>
    <p:sldId id="277" r:id="rId18"/>
    <p:sldId id="278" r:id="rId19"/>
    <p:sldId id="323" r:id="rId20"/>
    <p:sldId id="288" r:id="rId21"/>
    <p:sldId id="331" r:id="rId22"/>
    <p:sldId id="330" r:id="rId23"/>
    <p:sldId id="289" r:id="rId24"/>
    <p:sldId id="294" r:id="rId25"/>
    <p:sldId id="295" r:id="rId26"/>
    <p:sldId id="290" r:id="rId27"/>
    <p:sldId id="291" r:id="rId28"/>
    <p:sldId id="292" r:id="rId29"/>
    <p:sldId id="282" r:id="rId30"/>
    <p:sldId id="335" r:id="rId31"/>
    <p:sldId id="333" r:id="rId32"/>
    <p:sldId id="321" r:id="rId33"/>
    <p:sldId id="332" r:id="rId34"/>
    <p:sldId id="344" r:id="rId35"/>
    <p:sldId id="280" r:id="rId36"/>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5127D72A-7BF7-49F2-9429-F81F4B6C2000}" type="datetimeFigureOut">
              <a:rPr lang="it-IT" smtClean="0"/>
              <a:t>20/04/2026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780770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127D72A-7BF7-49F2-9429-F81F4B6C2000}" type="datetimeFigureOut">
              <a:rPr lang="it-IT" smtClean="0"/>
              <a:t>20/04/2026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6372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5127D72A-7BF7-49F2-9429-F81F4B6C2000}" type="datetimeFigureOut">
              <a:rPr lang="it-IT" smtClean="0"/>
              <a:t>20/04/2026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087192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5127D72A-7BF7-49F2-9429-F81F4B6C2000}" type="datetimeFigureOut">
              <a:rPr lang="it-IT" smtClean="0"/>
              <a:t>20/04/2026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332704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5127D72A-7BF7-49F2-9429-F81F4B6C2000}" type="datetimeFigureOut">
              <a:rPr lang="it-IT" smtClean="0"/>
              <a:t>20/04/2026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54449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5127D72A-7BF7-49F2-9429-F81F4B6C2000}" type="datetimeFigureOut">
              <a:rPr lang="it-IT" smtClean="0"/>
              <a:t>20/04/2026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894103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127D72A-7BF7-49F2-9429-F81F4B6C2000}" type="datetimeFigureOut">
              <a:rPr lang="it-IT" smtClean="0"/>
              <a:t>20/04/2026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24451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20/04/2026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896651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20/04/2026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123805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127D72A-7BF7-49F2-9429-F81F4B6C2000}" type="datetimeFigureOut">
              <a:rPr lang="it-IT" smtClean="0"/>
              <a:t>20/04/2026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507136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127D72A-7BF7-49F2-9429-F81F4B6C2000}" type="datetimeFigureOut">
              <a:rPr lang="it-IT" smtClean="0"/>
              <a:t>20/04/2026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092750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27D72A-7BF7-49F2-9429-F81F4B6C2000}" type="datetimeFigureOut">
              <a:rPr lang="it-IT" smtClean="0"/>
              <a:t>20/04/2026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F03DF7-85F7-43E9-85A4-465B7201B737}" type="slidenum">
              <a:rPr lang="it-IT" smtClean="0"/>
              <a:t>‹N›</a:t>
            </a:fld>
            <a:endParaRPr lang="it-IT"/>
          </a:p>
        </p:txBody>
      </p:sp>
    </p:spTree>
    <p:extLst>
      <p:ext uri="{BB962C8B-B14F-4D97-AF65-F5344CB8AC3E}">
        <p14:creationId xmlns:p14="http://schemas.microsoft.com/office/powerpoint/2010/main" val="1057089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www.treccani.it/enciclopedia/equivalenza-ricardiana_(Dizionario-di-Economia-e-Finanza)/"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hyperlink" Target="https://www.hetwebsite.net/het/schools/utopia.htm#ricardian" TargetMode="External"/><Relationship Id="rId3" Type="http://schemas.openxmlformats.org/officeDocument/2006/relationships/hyperlink" Target="https://www.hetwebsite.net/het/profiles/jamesmill.htm" TargetMode="External"/><Relationship Id="rId7" Type="http://schemas.openxmlformats.org/officeDocument/2006/relationships/hyperlink" Target="https://www.hetwebsite.net/het/profiles/hodgskin.htm" TargetMode="External"/><Relationship Id="rId2" Type="http://schemas.openxmlformats.org/officeDocument/2006/relationships/hyperlink" Target="https://www.hetwebsite.net/het/profiles/mcculloch.htm" TargetMode="External"/><Relationship Id="rId1" Type="http://schemas.openxmlformats.org/officeDocument/2006/relationships/slideLayout" Target="../slideLayouts/slideLayout2.xml"/><Relationship Id="rId6" Type="http://schemas.openxmlformats.org/officeDocument/2006/relationships/hyperlink" Target="https://www.hetwebsite.net/het/profiles/senior.htm" TargetMode="External"/><Relationship Id="rId5" Type="http://schemas.openxmlformats.org/officeDocument/2006/relationships/hyperlink" Target="https://www.hetwebsite.net/het/profiles/quincey.htm" TargetMode="External"/><Relationship Id="rId4" Type="http://schemas.openxmlformats.org/officeDocument/2006/relationships/hyperlink" Target="https://www.hetwebsite.net/het/profiles/torrens.htm"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treccani.it/enciclopedia/teorie-del-valore_(Enciclopedia-delle-scienze-sociali)/" TargetMode="External"/><Relationship Id="rId2" Type="http://schemas.openxmlformats.org/officeDocument/2006/relationships/hyperlink" Target="http://www.hetwebsite.net/het/profiles/ricardo.htm"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pPr>
              <a:lnSpc>
                <a:spcPct val="50000"/>
              </a:lnSpc>
            </a:pPr>
            <a:r>
              <a:rPr lang="it-IT" sz="4200" dirty="0" smtClean="0"/>
              <a:t>Storia dell’Economia Politica</a:t>
            </a:r>
            <a:r>
              <a:rPr lang="it-IT" sz="4200" dirty="0"/>
              <a:t/>
            </a:r>
            <a:br>
              <a:rPr lang="it-IT" sz="4200" dirty="0"/>
            </a:br>
            <a:r>
              <a:rPr lang="it-IT" sz="4200" dirty="0"/>
              <a:t/>
            </a:r>
            <a:br>
              <a:rPr lang="it-IT" sz="4200" dirty="0"/>
            </a:br>
            <a:r>
              <a:rPr lang="it-IT" sz="4200" dirty="0"/>
              <a:t>Lezione </a:t>
            </a:r>
            <a:r>
              <a:rPr lang="it-IT" sz="4200" dirty="0" smtClean="0"/>
              <a:t>05.26</a:t>
            </a:r>
            <a:r>
              <a:rPr lang="it-IT" sz="4200" dirty="0"/>
              <a:t/>
            </a:r>
            <a:br>
              <a:rPr lang="it-IT" sz="4200" dirty="0"/>
            </a:br>
            <a:r>
              <a:rPr lang="it-IT" sz="4200" dirty="0"/>
              <a:t/>
            </a:r>
            <a:br>
              <a:rPr lang="it-IT" sz="4200" dirty="0"/>
            </a:br>
            <a:r>
              <a:rPr lang="it-IT" sz="4200" dirty="0" smtClean="0"/>
              <a:t>Ricardo</a:t>
            </a:r>
            <a:endParaRPr lang="it-IT" sz="4200" dirty="0"/>
          </a:p>
        </p:txBody>
      </p:sp>
      <p:sp>
        <p:nvSpPr>
          <p:cNvPr id="3" name="Sottotitolo 2"/>
          <p:cNvSpPr>
            <a:spLocks noGrp="1"/>
          </p:cNvSpPr>
          <p:nvPr>
            <p:ph type="subTitle" idx="1"/>
          </p:nvPr>
        </p:nvSpPr>
        <p:spPr/>
        <p:txBody>
          <a:bodyPr>
            <a:normAutofit lnSpcReduction="10000"/>
          </a:bodyPr>
          <a:lstStyle/>
          <a:p>
            <a:endParaRPr lang="it-IT" dirty="0"/>
          </a:p>
          <a:p>
            <a:endParaRPr lang="it-IT" dirty="0"/>
          </a:p>
          <a:p>
            <a:r>
              <a:rPr lang="it-IT" dirty="0"/>
              <a:t>Paolo </a:t>
            </a:r>
            <a:r>
              <a:rPr lang="it-IT" dirty="0" smtClean="0"/>
              <a:t>Paesani</a:t>
            </a:r>
            <a:endParaRPr lang="it-IT" dirty="0"/>
          </a:p>
          <a:p>
            <a:r>
              <a:rPr lang="it-IT" dirty="0" smtClean="0"/>
              <a:t>ALEF </a:t>
            </a:r>
            <a:r>
              <a:rPr lang="it-IT" dirty="0"/>
              <a:t>Tor Vergata</a:t>
            </a:r>
          </a:p>
          <a:p>
            <a:endParaRPr lang="it-IT" dirty="0"/>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21.04.2026</a:t>
            </a:r>
            <a:endParaRPr lang="it-IT" dirty="0"/>
          </a:p>
        </p:txBody>
      </p:sp>
    </p:spTree>
    <p:extLst>
      <p:ext uri="{BB962C8B-B14F-4D97-AF65-F5344CB8AC3E}">
        <p14:creationId xmlns:p14="http://schemas.microsoft.com/office/powerpoint/2010/main" val="3402650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3676073" y="6410036"/>
            <a:ext cx="6253018" cy="369332"/>
          </a:xfrm>
          <a:prstGeom prst="rect">
            <a:avLst/>
          </a:prstGeom>
          <a:noFill/>
        </p:spPr>
        <p:txBody>
          <a:bodyPr wrap="square" rtlCol="0">
            <a:spAutoFit/>
          </a:bodyPr>
          <a:lstStyle/>
          <a:p>
            <a:r>
              <a:rPr lang="it-IT" dirty="0" smtClean="0"/>
              <a:t>Il mondo nel 1815. </a:t>
            </a:r>
            <a:r>
              <a:rPr lang="it-IT" dirty="0"/>
              <a:t>Fonte: https://i.redd.it/hcqjhv25c3x31.png</a:t>
            </a:r>
          </a:p>
        </p:txBody>
      </p:sp>
      <p:pic>
        <p:nvPicPr>
          <p:cNvPr id="2" name="Immagine 1"/>
          <p:cNvPicPr>
            <a:picLocks noChangeAspect="1"/>
          </p:cNvPicPr>
          <p:nvPr/>
        </p:nvPicPr>
        <p:blipFill>
          <a:blip r:embed="rId2"/>
          <a:stretch>
            <a:fillRect/>
          </a:stretch>
        </p:blipFill>
        <p:spPr>
          <a:xfrm>
            <a:off x="943277" y="327258"/>
            <a:ext cx="10412201" cy="5933975"/>
          </a:xfrm>
          <a:prstGeom prst="rect">
            <a:avLst/>
          </a:prstGeom>
        </p:spPr>
      </p:pic>
    </p:spTree>
    <p:extLst>
      <p:ext uri="{BB962C8B-B14F-4D97-AF65-F5344CB8AC3E}">
        <p14:creationId xmlns:p14="http://schemas.microsoft.com/office/powerpoint/2010/main" val="29185225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contesto politico europeo</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Fra il 1815 e il 1848, grandi fermenti sociali/politici/economici</a:t>
            </a:r>
            <a:r>
              <a:rPr lang="it-IT" dirty="0" smtClean="0"/>
              <a:t> all’interno degli Stati europei e in particolare dei più avanzati (UK, Francia).</a:t>
            </a:r>
          </a:p>
          <a:p>
            <a:r>
              <a:rPr lang="it-IT" dirty="0" smtClean="0">
                <a:solidFill>
                  <a:srgbClr val="FF0000"/>
                </a:solidFill>
              </a:rPr>
              <a:t>Tre partiti</a:t>
            </a:r>
            <a:r>
              <a:rPr lang="it-IT" dirty="0" smtClean="0"/>
              <a:t>: reazionario (proprietari terrieri), liberale (capitalisti, borghesia), democratico (lavoratori, primi sindacati organizzati).</a:t>
            </a:r>
          </a:p>
          <a:p>
            <a:r>
              <a:rPr lang="it-IT" dirty="0" smtClean="0"/>
              <a:t>Inizialmente la reazione favorisce i reazionari contro le altre due classi ma questa situazione dura poco. </a:t>
            </a:r>
          </a:p>
          <a:p>
            <a:r>
              <a:rPr lang="it-IT" dirty="0" smtClean="0"/>
              <a:t>Estensione graduale del suffragio  elettorale sia in Francia e in misura maggiore in Gran Bretagna. </a:t>
            </a:r>
          </a:p>
          <a:p>
            <a:r>
              <a:rPr lang="it-IT" dirty="0" smtClean="0">
                <a:solidFill>
                  <a:srgbClr val="FF0000"/>
                </a:solidFill>
              </a:rPr>
              <a:t>Cartismo</a:t>
            </a:r>
            <a:r>
              <a:rPr lang="it-IT" dirty="0" smtClean="0"/>
              <a:t> (</a:t>
            </a:r>
            <a:r>
              <a:rPr lang="it-IT" dirty="0"/>
              <a:t>Movimento politico-sociale inglese a carattere democratico e umanitario, della prima metà del sec. XIX; chiedeva il suffragio universale maschile, lo scrutinio segreto, il parlamento annuale, un'indennità ai deputati, collegi numericamente uguali, l'abolizione del </a:t>
            </a:r>
            <a:r>
              <a:rPr lang="it-IT" dirty="0" smtClean="0"/>
              <a:t>censo) e </a:t>
            </a:r>
            <a:r>
              <a:rPr lang="it-IT" dirty="0" smtClean="0">
                <a:solidFill>
                  <a:srgbClr val="FF0000"/>
                </a:solidFill>
              </a:rPr>
              <a:t>lotta di classe</a:t>
            </a:r>
            <a:r>
              <a:rPr lang="it-IT" dirty="0" smtClean="0"/>
              <a:t> (con esiti diversi)</a:t>
            </a:r>
            <a:endParaRPr lang="it-IT" dirty="0"/>
          </a:p>
        </p:txBody>
      </p:sp>
    </p:spTree>
    <p:extLst>
      <p:ext uri="{BB962C8B-B14F-4D97-AF65-F5344CB8AC3E}">
        <p14:creationId xmlns:p14="http://schemas.microsoft.com/office/powerpoint/2010/main" val="4514710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2788384" y="6181498"/>
            <a:ext cx="6497163" cy="369332"/>
          </a:xfrm>
          <a:prstGeom prst="rect">
            <a:avLst/>
          </a:prstGeom>
        </p:spPr>
        <p:txBody>
          <a:bodyPr wrap="none">
            <a:spAutoFit/>
          </a:bodyPr>
          <a:lstStyle/>
          <a:p>
            <a:r>
              <a:rPr lang="it-IT" dirty="0" smtClean="0"/>
              <a:t>David Ricardo </a:t>
            </a:r>
            <a:r>
              <a:rPr lang="it-IT" dirty="0"/>
              <a:t>(Londra, 18 aprile 1772 – </a:t>
            </a:r>
            <a:r>
              <a:rPr lang="it-IT" dirty="0" err="1"/>
              <a:t>Stroud</a:t>
            </a:r>
            <a:r>
              <a:rPr lang="it-IT" dirty="0"/>
              <a:t>, 11 settembre 1823)</a:t>
            </a:r>
          </a:p>
        </p:txBody>
      </p:sp>
      <p:pic>
        <p:nvPicPr>
          <p:cNvPr id="2" name="Immagine 1"/>
          <p:cNvPicPr>
            <a:picLocks noChangeAspect="1"/>
          </p:cNvPicPr>
          <p:nvPr/>
        </p:nvPicPr>
        <p:blipFill>
          <a:blip r:embed="rId2"/>
          <a:stretch>
            <a:fillRect/>
          </a:stretch>
        </p:blipFill>
        <p:spPr>
          <a:xfrm>
            <a:off x="3833091" y="480361"/>
            <a:ext cx="4148859" cy="5406089"/>
          </a:xfrm>
          <a:prstGeom prst="rect">
            <a:avLst/>
          </a:prstGeom>
        </p:spPr>
      </p:pic>
    </p:spTree>
    <p:extLst>
      <p:ext uri="{BB962C8B-B14F-4D97-AF65-F5344CB8AC3E}">
        <p14:creationId xmlns:p14="http://schemas.microsoft.com/office/powerpoint/2010/main" val="2963697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Ricardo vs. Smith</a:t>
            </a:r>
          </a:p>
        </p:txBody>
      </p:sp>
      <p:sp>
        <p:nvSpPr>
          <p:cNvPr id="3" name="Segnaposto contenuto 2"/>
          <p:cNvSpPr>
            <a:spLocks noGrp="1"/>
          </p:cNvSpPr>
          <p:nvPr>
            <p:ph idx="1"/>
          </p:nvPr>
        </p:nvSpPr>
        <p:spPr/>
        <p:txBody>
          <a:bodyPr>
            <a:normAutofit fontScale="77500" lnSpcReduction="20000"/>
          </a:bodyPr>
          <a:lstStyle/>
          <a:p>
            <a:r>
              <a:rPr lang="it-IT" dirty="0"/>
              <a:t>D. Ricardo (1772-1823): </a:t>
            </a:r>
            <a:r>
              <a:rPr lang="it-IT" dirty="0">
                <a:solidFill>
                  <a:srgbClr val="FF0000"/>
                </a:solidFill>
              </a:rPr>
              <a:t>Economista </a:t>
            </a:r>
            <a:r>
              <a:rPr lang="it-IT" dirty="0" smtClean="0">
                <a:solidFill>
                  <a:srgbClr val="FF0000"/>
                </a:solidFill>
              </a:rPr>
              <a:t>«classico» </a:t>
            </a:r>
            <a:r>
              <a:rPr lang="it-IT" dirty="0" smtClean="0"/>
              <a:t>(sia per </a:t>
            </a:r>
            <a:r>
              <a:rPr lang="it-IT" dirty="0" err="1" smtClean="0"/>
              <a:t>Marx</a:t>
            </a:r>
            <a:r>
              <a:rPr lang="it-IT" dirty="0" smtClean="0"/>
              <a:t> che per Keynes) </a:t>
            </a:r>
            <a:endParaRPr lang="it-IT" dirty="0"/>
          </a:p>
          <a:p>
            <a:r>
              <a:rPr lang="it-IT" dirty="0" smtClean="0"/>
              <a:t>Ricardo </a:t>
            </a:r>
            <a:r>
              <a:rPr lang="it-IT" dirty="0"/>
              <a:t>privilegia un approccio teorico-deduttivo basato sulla costruzione di modelli fondati su ipotesi chiare più che l’approccio induttivo, realistico </a:t>
            </a:r>
            <a:r>
              <a:rPr lang="it-IT" dirty="0" smtClean="0"/>
              <a:t> di </a:t>
            </a:r>
            <a:r>
              <a:rPr lang="it-IT" dirty="0"/>
              <a:t>Smith, di cui </a:t>
            </a:r>
            <a:r>
              <a:rPr lang="it-IT" dirty="0" smtClean="0"/>
              <a:t>comunque, come tutti,  </a:t>
            </a:r>
            <a:r>
              <a:rPr lang="it-IT" dirty="0"/>
              <a:t>si dichiara un seguace. </a:t>
            </a:r>
            <a:endParaRPr lang="it-IT" dirty="0" smtClean="0"/>
          </a:p>
          <a:p>
            <a:pPr lvl="1"/>
            <a:r>
              <a:rPr lang="it-IT" dirty="0" smtClean="0"/>
              <a:t>Il «vizio ricardiano» (v. slide successiva)</a:t>
            </a:r>
          </a:p>
          <a:p>
            <a:r>
              <a:rPr lang="it-IT" dirty="0" smtClean="0"/>
              <a:t>Influenza imperitura di Ricardo. Ricerca delle leggi «naturali» del sistema economico.</a:t>
            </a:r>
            <a:endParaRPr lang="it-IT" dirty="0"/>
          </a:p>
          <a:p>
            <a:r>
              <a:rPr lang="it-IT" dirty="0" smtClean="0"/>
              <a:t>Come </a:t>
            </a:r>
            <a:r>
              <a:rPr lang="it-IT" dirty="0"/>
              <a:t>economista classico Ricardo influenzerà la teoria </a:t>
            </a:r>
            <a:r>
              <a:rPr lang="it-IT" dirty="0" smtClean="0"/>
              <a:t>economica in diversi aspetti. </a:t>
            </a:r>
          </a:p>
          <a:p>
            <a:pPr lvl="1"/>
            <a:r>
              <a:rPr lang="it-IT" dirty="0" smtClean="0"/>
              <a:t>Con</a:t>
            </a:r>
            <a:r>
              <a:rPr lang="it-IT" dirty="0"/>
              <a:t>, la sua </a:t>
            </a:r>
            <a:r>
              <a:rPr lang="it-IT" dirty="0">
                <a:solidFill>
                  <a:srgbClr val="FF0000"/>
                </a:solidFill>
              </a:rPr>
              <a:t>teoria dei vantaggi </a:t>
            </a:r>
            <a:r>
              <a:rPr lang="it-IT" dirty="0" smtClean="0">
                <a:solidFill>
                  <a:srgbClr val="FF0000"/>
                </a:solidFill>
              </a:rPr>
              <a:t>comparati</a:t>
            </a:r>
            <a:r>
              <a:rPr lang="it-IT" dirty="0" smtClean="0"/>
              <a:t> </a:t>
            </a:r>
            <a:r>
              <a:rPr lang="it-IT" dirty="0"/>
              <a:t>fornirà un </a:t>
            </a:r>
            <a:r>
              <a:rPr lang="it-IT" dirty="0">
                <a:solidFill>
                  <a:srgbClr val="FF0000"/>
                </a:solidFill>
              </a:rPr>
              <a:t>argomento potente </a:t>
            </a:r>
            <a:r>
              <a:rPr lang="it-IT" dirty="0" smtClean="0">
                <a:solidFill>
                  <a:srgbClr val="FF0000"/>
                </a:solidFill>
              </a:rPr>
              <a:t>a sostegno del </a:t>
            </a:r>
            <a:r>
              <a:rPr lang="it-IT" dirty="0">
                <a:solidFill>
                  <a:srgbClr val="FF0000"/>
                </a:solidFill>
              </a:rPr>
              <a:t>libero scambio</a:t>
            </a:r>
            <a:r>
              <a:rPr lang="it-IT" dirty="0"/>
              <a:t> e della divisione internazionale del lavoro (compresa quella tra Nord industriale e Sud agricolo</a:t>
            </a:r>
            <a:r>
              <a:rPr lang="it-IT" dirty="0" smtClean="0"/>
              <a:t>)</a:t>
            </a:r>
          </a:p>
          <a:p>
            <a:pPr lvl="1"/>
            <a:r>
              <a:rPr lang="it-IT" dirty="0"/>
              <a:t>Con, la sua </a:t>
            </a:r>
            <a:r>
              <a:rPr lang="it-IT" dirty="0">
                <a:solidFill>
                  <a:srgbClr val="FF0000"/>
                </a:solidFill>
              </a:rPr>
              <a:t>teoria </a:t>
            </a:r>
            <a:r>
              <a:rPr lang="it-IT" dirty="0" smtClean="0">
                <a:solidFill>
                  <a:srgbClr val="FF0000"/>
                </a:solidFill>
              </a:rPr>
              <a:t>della distribuzione e del valore </a:t>
            </a:r>
            <a:r>
              <a:rPr lang="it-IT" dirty="0" smtClean="0"/>
              <a:t>metterà in luce </a:t>
            </a:r>
            <a:r>
              <a:rPr lang="it-IT" dirty="0" smtClean="0">
                <a:solidFill>
                  <a:srgbClr val="FF0000"/>
                </a:solidFill>
              </a:rPr>
              <a:t>l’esistenza di </a:t>
            </a:r>
            <a:r>
              <a:rPr lang="it-IT" dirty="0">
                <a:solidFill>
                  <a:srgbClr val="FF0000"/>
                </a:solidFill>
              </a:rPr>
              <a:t>un </a:t>
            </a:r>
            <a:r>
              <a:rPr lang="it-IT" dirty="0" smtClean="0">
                <a:solidFill>
                  <a:srgbClr val="FF0000"/>
                </a:solidFill>
              </a:rPr>
              <a:t>conflitto distributivo tra proprietari terrieri e capitalisti e tra capitalisti e lavoratori</a:t>
            </a:r>
            <a:r>
              <a:rPr lang="it-IT" dirty="0" smtClean="0"/>
              <a:t> rappresentato dalla relazione inversa tra saggio del salario e saggio del profitto. </a:t>
            </a:r>
          </a:p>
          <a:p>
            <a:pPr lvl="1"/>
            <a:r>
              <a:rPr lang="it-IT" dirty="0" smtClean="0"/>
              <a:t>Differenza tra Smith e Ricardo sulla teoria del valore: addizione vs. divisione</a:t>
            </a:r>
          </a:p>
          <a:p>
            <a:pPr lvl="1"/>
            <a:r>
              <a:rPr lang="it-IT" dirty="0" smtClean="0"/>
              <a:t>Valore lavoro contenuto come base del valore</a:t>
            </a:r>
            <a:endParaRPr lang="it-IT" dirty="0"/>
          </a:p>
        </p:txBody>
      </p:sp>
    </p:spTree>
    <p:extLst>
      <p:ext uri="{BB962C8B-B14F-4D97-AF65-F5344CB8AC3E}">
        <p14:creationId xmlns:p14="http://schemas.microsoft.com/office/powerpoint/2010/main" val="277246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565255" y="0"/>
            <a:ext cx="7172325" cy="6219825"/>
          </a:xfrm>
          <a:prstGeom prst="rect">
            <a:avLst/>
          </a:prstGeom>
        </p:spPr>
      </p:pic>
      <p:sp>
        <p:nvSpPr>
          <p:cNvPr id="5" name="CasellaDiTesto 4"/>
          <p:cNvSpPr txBox="1"/>
          <p:nvPr/>
        </p:nvSpPr>
        <p:spPr>
          <a:xfrm>
            <a:off x="895927" y="6382327"/>
            <a:ext cx="11120582" cy="369332"/>
          </a:xfrm>
          <a:prstGeom prst="rect">
            <a:avLst/>
          </a:prstGeom>
          <a:noFill/>
        </p:spPr>
        <p:txBody>
          <a:bodyPr wrap="square" rtlCol="0">
            <a:spAutoFit/>
          </a:bodyPr>
          <a:lstStyle/>
          <a:p>
            <a:r>
              <a:rPr lang="it-IT" dirty="0" smtClean="0"/>
              <a:t>Lunghini G. (2001) «David Ricardo. La storia come ordine naturale», Rivista di Storia economica, 2/2001, 259-270</a:t>
            </a:r>
            <a:endParaRPr lang="it-IT" dirty="0"/>
          </a:p>
        </p:txBody>
      </p:sp>
    </p:spTree>
    <p:extLst>
      <p:ext uri="{BB962C8B-B14F-4D97-AF65-F5344CB8AC3E}">
        <p14:creationId xmlns:p14="http://schemas.microsoft.com/office/powerpoint/2010/main" val="27571912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Cenni </a:t>
            </a:r>
            <a:r>
              <a:rPr lang="it-IT" dirty="0" smtClean="0"/>
              <a:t>biografici</a:t>
            </a:r>
            <a:endParaRPr lang="it-IT" dirty="0"/>
          </a:p>
        </p:txBody>
      </p:sp>
      <p:sp>
        <p:nvSpPr>
          <p:cNvPr id="3" name="Segnaposto contenuto 2"/>
          <p:cNvSpPr>
            <a:spLocks noGrp="1"/>
          </p:cNvSpPr>
          <p:nvPr>
            <p:ph idx="1"/>
          </p:nvPr>
        </p:nvSpPr>
        <p:spPr/>
        <p:txBody>
          <a:bodyPr>
            <a:normAutofit fontScale="85000" lnSpcReduction="20000"/>
          </a:bodyPr>
          <a:lstStyle/>
          <a:p>
            <a:r>
              <a:rPr lang="it-IT" dirty="0"/>
              <a:t>Nato a Londra da una famiglia di religione ebraica immigrata dall’Olanda. </a:t>
            </a:r>
            <a:endParaRPr lang="it-IT" dirty="0" smtClean="0"/>
          </a:p>
          <a:p>
            <a:r>
              <a:rPr lang="it-IT" dirty="0" smtClean="0"/>
              <a:t>Inizia </a:t>
            </a:r>
            <a:r>
              <a:rPr lang="it-IT" dirty="0"/>
              <a:t>a lavorare come operatore di borsa </a:t>
            </a:r>
            <a:r>
              <a:rPr lang="it-IT" dirty="0" smtClean="0"/>
              <a:t>con il padre a </a:t>
            </a:r>
            <a:r>
              <a:rPr lang="it-IT" dirty="0"/>
              <a:t>14 anni e a 21 rompe con i </a:t>
            </a:r>
            <a:r>
              <a:rPr lang="it-IT" dirty="0" smtClean="0"/>
              <a:t>genitori e abbandona la religione ebraica per sposare Priscilla </a:t>
            </a:r>
            <a:r>
              <a:rPr lang="it-IT" dirty="0" err="1" smtClean="0"/>
              <a:t>Ann</a:t>
            </a:r>
            <a:r>
              <a:rPr lang="it-IT" dirty="0" smtClean="0"/>
              <a:t> </a:t>
            </a:r>
            <a:r>
              <a:rPr lang="it-IT" dirty="0" err="1" smtClean="0"/>
              <a:t>Wilkonson</a:t>
            </a:r>
            <a:r>
              <a:rPr lang="it-IT" dirty="0" smtClean="0"/>
              <a:t>, cristiana di confessione.</a:t>
            </a:r>
          </a:p>
          <a:p>
            <a:r>
              <a:rPr lang="it-IT" dirty="0" smtClean="0"/>
              <a:t>Operatore </a:t>
            </a:r>
            <a:r>
              <a:rPr lang="it-IT" dirty="0"/>
              <a:t>di borsa e in cambi (uomo pratico</a:t>
            </a:r>
            <a:r>
              <a:rPr lang="it-IT" dirty="0" smtClean="0"/>
              <a:t>) di grande successo e abilità. Nel 1815 un colpo particolarmente riuscito  gli fornisce una  </a:t>
            </a:r>
            <a:r>
              <a:rPr lang="it-IT" dirty="0"/>
              <a:t>grande </a:t>
            </a:r>
            <a:r>
              <a:rPr lang="it-IT" dirty="0" smtClean="0"/>
              <a:t>ricchezza che gli permette di ritrarsi dagli affari a 43 anni.</a:t>
            </a:r>
            <a:endParaRPr lang="it-IT" dirty="0"/>
          </a:p>
          <a:p>
            <a:r>
              <a:rPr lang="it-IT" dirty="0" smtClean="0"/>
              <a:t>Gentiluomo </a:t>
            </a:r>
            <a:r>
              <a:rPr lang="it-IT" dirty="0"/>
              <a:t>di campagna, </a:t>
            </a:r>
            <a:r>
              <a:rPr lang="it-IT" dirty="0" smtClean="0"/>
              <a:t>membro del parlamento , </a:t>
            </a:r>
            <a:r>
              <a:rPr lang="it-IT" dirty="0"/>
              <a:t>pensatore</a:t>
            </a:r>
            <a:r>
              <a:rPr lang="it-IT" dirty="0" smtClean="0"/>
              <a:t>. </a:t>
            </a:r>
          </a:p>
          <a:p>
            <a:r>
              <a:rPr lang="it-IT" dirty="0" smtClean="0"/>
              <a:t>La sua opera principale </a:t>
            </a:r>
            <a:r>
              <a:rPr lang="it-IT" i="1" dirty="0" smtClean="0"/>
              <a:t>On the </a:t>
            </a:r>
            <a:r>
              <a:rPr lang="it-IT" i="1" dirty="0" err="1" smtClean="0"/>
              <a:t>principles</a:t>
            </a:r>
            <a:r>
              <a:rPr lang="it-IT" i="1" dirty="0" smtClean="0"/>
              <a:t> of </a:t>
            </a:r>
            <a:r>
              <a:rPr lang="it-IT" i="1" dirty="0" err="1" smtClean="0"/>
              <a:t>political</a:t>
            </a:r>
            <a:r>
              <a:rPr lang="it-IT" i="1" dirty="0" smtClean="0"/>
              <a:t> economy and </a:t>
            </a:r>
            <a:r>
              <a:rPr lang="it-IT" i="1" dirty="0" err="1" smtClean="0"/>
              <a:t>taxation</a:t>
            </a:r>
            <a:r>
              <a:rPr lang="it-IT" i="1" dirty="0" smtClean="0"/>
              <a:t> </a:t>
            </a:r>
            <a:r>
              <a:rPr lang="it-IT" dirty="0" smtClean="0"/>
              <a:t>è del 1817 (prima edizione). La terza edizione con sostanziali modifiche è del 1821.</a:t>
            </a:r>
          </a:p>
          <a:p>
            <a:r>
              <a:rPr lang="it-IT" dirty="0" smtClean="0"/>
              <a:t>Economista politico: si occupa delle questioni economiche cruciali per l’Inghilterra dei suoi giorni : moneta, debito pubblico, Free </a:t>
            </a:r>
            <a:r>
              <a:rPr lang="it-IT" dirty="0" err="1" smtClean="0"/>
              <a:t>Trade</a:t>
            </a:r>
            <a:r>
              <a:rPr lang="it-IT" dirty="0" smtClean="0"/>
              <a:t>. Amicizia, corrispondenza, legami con Malthus, </a:t>
            </a:r>
            <a:r>
              <a:rPr lang="it-IT" dirty="0" err="1" smtClean="0"/>
              <a:t>Bentham</a:t>
            </a:r>
            <a:r>
              <a:rPr lang="it-IT" dirty="0" smtClean="0"/>
              <a:t>, </a:t>
            </a:r>
            <a:r>
              <a:rPr lang="it-IT" dirty="0" err="1" smtClean="0"/>
              <a:t>Say</a:t>
            </a:r>
            <a:r>
              <a:rPr lang="it-IT" dirty="0" smtClean="0"/>
              <a:t> tra gli altri.</a:t>
            </a:r>
          </a:p>
          <a:p>
            <a:endParaRPr lang="it-IT" dirty="0"/>
          </a:p>
          <a:p>
            <a:endParaRPr lang="it-IT" dirty="0"/>
          </a:p>
        </p:txBody>
      </p:sp>
    </p:spTree>
    <p:extLst>
      <p:ext uri="{BB962C8B-B14F-4D97-AF65-F5344CB8AC3E}">
        <p14:creationId xmlns:p14="http://schemas.microsoft.com/office/powerpoint/2010/main" val="21477425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problema principale dell’Economia politica secondo Ricardo</a:t>
            </a:r>
            <a:endParaRPr lang="it-IT" dirty="0"/>
          </a:p>
        </p:txBody>
      </p:sp>
      <p:sp>
        <p:nvSpPr>
          <p:cNvPr id="3" name="Segnaposto contenuto 2"/>
          <p:cNvSpPr>
            <a:spLocks noGrp="1"/>
          </p:cNvSpPr>
          <p:nvPr>
            <p:ph idx="1"/>
          </p:nvPr>
        </p:nvSpPr>
        <p:spPr/>
        <p:txBody>
          <a:bodyPr>
            <a:normAutofit fontScale="85000" lnSpcReduction="20000"/>
          </a:bodyPr>
          <a:lstStyle/>
          <a:p>
            <a:r>
              <a:rPr lang="it-IT" dirty="0"/>
              <a:t>Per D. Ricardo  l’individuazione delle leggi che regolano la distribuzione del reddito è “</a:t>
            </a:r>
            <a:r>
              <a:rPr lang="it-IT" dirty="0">
                <a:solidFill>
                  <a:srgbClr val="FF0000"/>
                </a:solidFill>
              </a:rPr>
              <a:t>il problema principale dell’economia politica</a:t>
            </a:r>
            <a:r>
              <a:rPr lang="it-IT" dirty="0"/>
              <a:t>”. </a:t>
            </a:r>
            <a:r>
              <a:rPr lang="it-IT" dirty="0" smtClean="0"/>
              <a:t>Il prodotto in quanto tale (non necessariamente quello di piena occupazione) viene assorbito dalla domanda aggregata sulla base della legge di </a:t>
            </a:r>
            <a:r>
              <a:rPr lang="it-IT" dirty="0" err="1" smtClean="0"/>
              <a:t>Say</a:t>
            </a:r>
            <a:r>
              <a:rPr lang="it-IT" dirty="0" smtClean="0"/>
              <a:t> (che Ricardo accoglie).</a:t>
            </a:r>
            <a:endParaRPr lang="it-IT" dirty="0"/>
          </a:p>
          <a:p>
            <a:r>
              <a:rPr lang="it-IT" dirty="0" smtClean="0"/>
              <a:t>Nell’economia </a:t>
            </a:r>
            <a:r>
              <a:rPr lang="it-IT" dirty="0"/>
              <a:t>sono presenti </a:t>
            </a:r>
            <a:r>
              <a:rPr lang="it-IT" dirty="0">
                <a:solidFill>
                  <a:srgbClr val="FF0000"/>
                </a:solidFill>
              </a:rPr>
              <a:t>tre categorie di percettori di reddito</a:t>
            </a:r>
            <a:r>
              <a:rPr lang="it-IT" dirty="0"/>
              <a:t>: i lavoratori </a:t>
            </a:r>
            <a:r>
              <a:rPr lang="it-IT" dirty="0" smtClean="0"/>
              <a:t>(salari</a:t>
            </a:r>
            <a:r>
              <a:rPr lang="it-IT" dirty="0"/>
              <a:t>), i capitalisti </a:t>
            </a:r>
            <a:r>
              <a:rPr lang="it-IT" dirty="0" smtClean="0"/>
              <a:t>(profitti</a:t>
            </a:r>
            <a:r>
              <a:rPr lang="it-IT" dirty="0"/>
              <a:t>) e i proprietari terrieri </a:t>
            </a:r>
            <a:r>
              <a:rPr lang="it-IT" dirty="0" smtClean="0"/>
              <a:t>(rendite </a:t>
            </a:r>
            <a:r>
              <a:rPr lang="it-IT" dirty="0"/>
              <a:t>fondiarie). </a:t>
            </a:r>
            <a:endParaRPr lang="it-IT" dirty="0" smtClean="0"/>
          </a:p>
          <a:p>
            <a:r>
              <a:rPr lang="it-IT" dirty="0" smtClean="0"/>
              <a:t>Come in Smith, </a:t>
            </a:r>
            <a:r>
              <a:rPr lang="it-IT" dirty="0" err="1" smtClean="0"/>
              <a:t>Say</a:t>
            </a:r>
            <a:r>
              <a:rPr lang="it-IT" dirty="0" smtClean="0"/>
              <a:t> e Malthus. Partendo </a:t>
            </a:r>
            <a:r>
              <a:rPr lang="it-IT" dirty="0"/>
              <a:t>da questa schematizzazione, </a:t>
            </a:r>
            <a:r>
              <a:rPr lang="it-IT" dirty="0" smtClean="0"/>
              <a:t>e </a:t>
            </a:r>
            <a:r>
              <a:rPr lang="it-IT" dirty="0"/>
              <a:t>da una periodizzazione annuale dei cicli di produzione, Ricardo elabora una teoria della </a:t>
            </a:r>
            <a:r>
              <a:rPr lang="it-IT" dirty="0" smtClean="0"/>
              <a:t>distribuzione che comprende:</a:t>
            </a:r>
          </a:p>
          <a:p>
            <a:pPr lvl="1"/>
            <a:r>
              <a:rPr lang="it-IT" dirty="0" smtClean="0"/>
              <a:t>Teoria della </a:t>
            </a:r>
            <a:r>
              <a:rPr lang="it-IT" dirty="0" smtClean="0">
                <a:solidFill>
                  <a:srgbClr val="FF0000"/>
                </a:solidFill>
              </a:rPr>
              <a:t>rendita differenziale</a:t>
            </a:r>
            <a:r>
              <a:rPr lang="it-IT" dirty="0" smtClean="0"/>
              <a:t> (non è l’unico a formularla)</a:t>
            </a:r>
          </a:p>
          <a:p>
            <a:pPr lvl="1"/>
            <a:r>
              <a:rPr lang="it-IT" dirty="0" smtClean="0"/>
              <a:t>Teoria dei </a:t>
            </a:r>
            <a:r>
              <a:rPr lang="it-IT" dirty="0" smtClean="0">
                <a:solidFill>
                  <a:srgbClr val="FF0000"/>
                </a:solidFill>
              </a:rPr>
              <a:t>salari di sussistenza </a:t>
            </a:r>
            <a:r>
              <a:rPr lang="it-IT" dirty="0" smtClean="0"/>
              <a:t>(Malthus)</a:t>
            </a:r>
          </a:p>
          <a:p>
            <a:pPr lvl="1"/>
            <a:r>
              <a:rPr lang="it-IT" dirty="0" smtClean="0">
                <a:solidFill>
                  <a:srgbClr val="FF0000"/>
                </a:solidFill>
              </a:rPr>
              <a:t>Teoria del profitto come residuo da cui dipende la crescita dell’economia</a:t>
            </a:r>
            <a:r>
              <a:rPr lang="it-IT" dirty="0" smtClean="0"/>
              <a:t> (e non come addendo)</a:t>
            </a:r>
          </a:p>
          <a:p>
            <a:r>
              <a:rPr lang="it-IT" dirty="0" smtClean="0"/>
              <a:t>In tutte e tre queste teorie, la concorrenza gioca un ruolo determinante. </a:t>
            </a:r>
          </a:p>
          <a:p>
            <a:pPr marL="0" indent="0">
              <a:buNone/>
            </a:pPr>
            <a:endParaRPr lang="it-IT" dirty="0"/>
          </a:p>
        </p:txBody>
      </p:sp>
    </p:spTree>
    <p:extLst>
      <p:ext uri="{BB962C8B-B14F-4D97-AF65-F5344CB8AC3E}">
        <p14:creationId xmlns:p14="http://schemas.microsoft.com/office/powerpoint/2010/main" val="3871960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Distribuzione e dinamica dell’economia</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a:xfrm>
                <a:off x="725214" y="1690688"/>
                <a:ext cx="10628586" cy="4486275"/>
              </a:xfrm>
            </p:spPr>
            <p:txBody>
              <a:bodyPr>
                <a:normAutofit fontScale="77500" lnSpcReduction="20000"/>
              </a:bodyPr>
              <a:lstStyle/>
              <a:p>
                <a14:m>
                  <m:oMath xmlns:m="http://schemas.openxmlformats.org/officeDocument/2006/math">
                    <m:r>
                      <a:rPr lang="it-IT" b="0" i="1" smtClean="0">
                        <a:latin typeface="Cambria Math" panose="02040503050406030204" pitchFamily="18" charset="0"/>
                      </a:rPr>
                      <m:t>𝑌</m:t>
                    </m:r>
                    <m:r>
                      <a:rPr lang="it-IT" b="0" i="1" smtClean="0">
                        <a:latin typeface="Cambria Math" panose="02040503050406030204" pitchFamily="18" charset="0"/>
                      </a:rPr>
                      <m:t>=</m:t>
                    </m:r>
                    <m:r>
                      <a:rPr lang="it-IT" b="0" i="1" smtClean="0">
                        <a:latin typeface="Cambria Math" panose="02040503050406030204" pitchFamily="18" charset="0"/>
                      </a:rPr>
                      <m:t>𝑊</m:t>
                    </m:r>
                    <m:r>
                      <a:rPr lang="it-IT" b="0" i="1" smtClean="0">
                        <a:latin typeface="Cambria Math" panose="02040503050406030204" pitchFamily="18" charset="0"/>
                      </a:rPr>
                      <m:t>+</m:t>
                    </m:r>
                    <m:r>
                      <a:rPr lang="it-IT" b="0" i="1" smtClean="0">
                        <a:latin typeface="Cambria Math" panose="02040503050406030204" pitchFamily="18" charset="0"/>
                      </a:rPr>
                      <m:t>𝑅</m:t>
                    </m:r>
                    <m:r>
                      <a:rPr lang="it-IT" b="0" i="1" smtClean="0">
                        <a:latin typeface="Cambria Math" panose="02040503050406030204" pitchFamily="18" charset="0"/>
                      </a:rPr>
                      <m:t>+</m:t>
                    </m:r>
                    <m:r>
                      <a:rPr lang="it-IT" b="0" i="1" smtClean="0">
                        <a:latin typeface="Cambria Math" panose="02040503050406030204" pitchFamily="18" charset="0"/>
                      </a:rPr>
                      <m:t>𝑃</m:t>
                    </m:r>
                    <m:r>
                      <a:rPr lang="it-IT" b="0" i="1" smtClean="0">
                        <a:latin typeface="Cambria Math" panose="02040503050406030204" pitchFamily="18" charset="0"/>
                      </a:rPr>
                      <m:t>=</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𝐶</m:t>
                        </m:r>
                      </m:e>
                      <m:sub>
                        <m:r>
                          <a:rPr lang="it-IT" b="0" i="1" smtClean="0">
                            <a:latin typeface="Cambria Math" panose="02040503050406030204" pitchFamily="18" charset="0"/>
                          </a:rPr>
                          <m:t>1</m:t>
                        </m:r>
                      </m:sub>
                    </m:sSub>
                    <m:r>
                      <a:rPr lang="it-IT" b="0" i="1" smtClean="0">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𝐶</m:t>
                        </m:r>
                      </m:e>
                      <m:sub>
                        <m:r>
                          <a:rPr lang="it-IT" b="0" i="1" smtClean="0">
                            <a:latin typeface="Cambria Math" panose="02040503050406030204" pitchFamily="18" charset="0"/>
                          </a:rPr>
                          <m:t>2</m:t>
                        </m:r>
                      </m:sub>
                    </m:sSub>
                    <m:r>
                      <a:rPr lang="it-IT" b="0" i="1" smtClean="0">
                        <a:latin typeface="Cambria Math" panose="02040503050406030204" pitchFamily="18" charset="0"/>
                      </a:rPr>
                      <m:t>+</m:t>
                    </m:r>
                    <m:r>
                      <a:rPr lang="it-IT" b="0" i="1" smtClean="0">
                        <a:latin typeface="Cambria Math" panose="02040503050406030204" pitchFamily="18" charset="0"/>
                      </a:rPr>
                      <m:t>𝐼</m:t>
                    </m:r>
                    <m:r>
                      <a:rPr lang="it-IT" b="0" i="1" smtClean="0">
                        <a:latin typeface="Cambria Math" panose="02040503050406030204" pitchFamily="18" charset="0"/>
                      </a:rPr>
                      <m:t>=</m:t>
                    </m:r>
                    <m:r>
                      <a:rPr lang="it-IT" b="0" i="1" smtClean="0">
                        <a:latin typeface="Cambria Math" panose="02040503050406030204" pitchFamily="18" charset="0"/>
                      </a:rPr>
                      <m:t>𝐶</m:t>
                    </m:r>
                    <m:r>
                      <a:rPr lang="it-IT" b="0" i="1" smtClean="0">
                        <a:latin typeface="Cambria Math" panose="02040503050406030204" pitchFamily="18" charset="0"/>
                      </a:rPr>
                      <m:t>+</m:t>
                    </m:r>
                    <m:r>
                      <a:rPr lang="it-IT" b="0" i="1" smtClean="0">
                        <a:latin typeface="Cambria Math" panose="02040503050406030204" pitchFamily="18" charset="0"/>
                      </a:rPr>
                      <m:t>𝐼</m:t>
                    </m:r>
                  </m:oMath>
                </a14:m>
                <a:endParaRPr lang="it-IT" dirty="0"/>
              </a:p>
              <a:p>
                <a:endParaRPr lang="it-IT" dirty="0" smtClean="0"/>
              </a:p>
              <a:p>
                <a:r>
                  <a:rPr lang="it-IT" dirty="0" smtClean="0"/>
                  <a:t>W = </a:t>
                </a:r>
                <a:r>
                  <a:rPr lang="it-IT" dirty="0" err="1" smtClean="0"/>
                  <a:t>wL</a:t>
                </a:r>
                <a:r>
                  <a:rPr lang="it-IT" dirty="0" smtClean="0"/>
                  <a:t>, </a:t>
                </a:r>
                <a:r>
                  <a:rPr lang="it-IT" dirty="0" smtClean="0">
                    <a:solidFill>
                      <a:srgbClr val="FF0000"/>
                    </a:solidFill>
                  </a:rPr>
                  <a:t>w (salario reale) è dato al livello di sussistenza «sociale» sulla base degli argomenti Malthusiani. W </a:t>
                </a:r>
                <a:r>
                  <a:rPr lang="it-IT" dirty="0">
                    <a:solidFill>
                      <a:srgbClr val="FF0000"/>
                    </a:solidFill>
                  </a:rPr>
                  <a:t>= C</a:t>
                </a:r>
                <a:r>
                  <a:rPr lang="it-IT" baseline="-25000" dirty="0">
                    <a:solidFill>
                      <a:srgbClr val="FF0000"/>
                    </a:solidFill>
                  </a:rPr>
                  <a:t>1</a:t>
                </a:r>
                <a:r>
                  <a:rPr lang="it-IT" dirty="0"/>
                  <a:t> </a:t>
                </a:r>
                <a:r>
                  <a:rPr lang="it-IT" dirty="0" smtClean="0"/>
                  <a:t>sono i consumi dei lavoratori relativi all’acquisto di beni salario. Il lavoratori consumano tutto il proprio reddito e non risparmiano niente (stessa ipotesi di Smith)</a:t>
                </a:r>
              </a:p>
              <a:p>
                <a:endParaRPr lang="it-IT" dirty="0" smtClean="0">
                  <a:solidFill>
                    <a:srgbClr val="FF0000"/>
                  </a:solidFill>
                </a:endParaRPr>
              </a:p>
              <a:p>
                <a:r>
                  <a:rPr lang="it-IT" dirty="0" smtClean="0">
                    <a:solidFill>
                      <a:srgbClr val="FF0000"/>
                    </a:solidFill>
                  </a:rPr>
                  <a:t>R = C</a:t>
                </a:r>
                <a:r>
                  <a:rPr lang="it-IT" baseline="-25000" dirty="0" smtClean="0">
                    <a:solidFill>
                      <a:srgbClr val="FF0000"/>
                    </a:solidFill>
                  </a:rPr>
                  <a:t>2</a:t>
                </a:r>
                <a:r>
                  <a:rPr lang="it-IT" dirty="0" smtClean="0"/>
                  <a:t> (Consumi di lusso da parte dei proprietari fondiari). Anche i proprietari terrieri non risparmiano niente e il loro consumo sostiene il lavoro improduttivo.</a:t>
                </a:r>
              </a:p>
              <a:p>
                <a:endParaRPr lang="it-IT" dirty="0" smtClean="0"/>
              </a:p>
              <a:p>
                <a:r>
                  <a:rPr lang="it-IT" dirty="0" smtClean="0">
                    <a:solidFill>
                      <a:srgbClr val="FF0000"/>
                    </a:solidFill>
                  </a:rPr>
                  <a:t>P = I</a:t>
                </a:r>
                <a:r>
                  <a:rPr lang="it-IT" dirty="0" smtClean="0"/>
                  <a:t> (i profitti sono investiti e permettono di ampliare la produzione da un periodo all’altro. I profitti sono (quasi) interamente risparmiati e tutto il risparmi si tramuta in profitto (Fiducia di Ricardo nella legge di </a:t>
                </a:r>
                <a:r>
                  <a:rPr lang="it-IT" dirty="0" err="1" smtClean="0"/>
                  <a:t>Say</a:t>
                </a:r>
                <a:r>
                  <a:rPr lang="it-IT" dirty="0"/>
                  <a:t> </a:t>
                </a:r>
                <a:r>
                  <a:rPr lang="it-IT" dirty="0" smtClean="0"/>
                  <a:t>e dubbi di Malthus e sua conseguente ostilità verso la compressione delle rendite che alimentano il consumo improduttivo che serve ad assorbire i beni che i lavoratori non possono acquistare). </a:t>
                </a:r>
              </a:p>
              <a:p>
                <a:endParaRPr lang="it-IT" dirty="0" smtClean="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xfrm>
                <a:off x="725214" y="1690688"/>
                <a:ext cx="10628586" cy="4486275"/>
              </a:xfrm>
              <a:blipFill>
                <a:blip r:embed="rId2"/>
                <a:stretch>
                  <a:fillRect l="-688" t="-1359" r="-917" b="-2174"/>
                </a:stretch>
              </a:blipFill>
            </p:spPr>
            <p:txBody>
              <a:bodyPr/>
              <a:lstStyle/>
              <a:p>
                <a:r>
                  <a:rPr lang="en-GB">
                    <a:noFill/>
                  </a:rPr>
                  <a:t> </a:t>
                </a:r>
              </a:p>
            </p:txBody>
          </p:sp>
        </mc:Fallback>
      </mc:AlternateContent>
    </p:spTree>
    <p:extLst>
      <p:ext uri="{BB962C8B-B14F-4D97-AF65-F5344CB8AC3E}">
        <p14:creationId xmlns:p14="http://schemas.microsoft.com/office/powerpoint/2010/main" val="1402149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Distribuzione e dinamica dell’economia, 2</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a:xfrm>
                <a:off x="748146" y="1825625"/>
                <a:ext cx="10409382" cy="4351338"/>
              </a:xfrm>
            </p:spPr>
            <p:txBody>
              <a:bodyPr>
                <a:normAutofit fontScale="92500" lnSpcReduction="20000"/>
              </a:bodyPr>
              <a:lstStyle/>
              <a:p>
                <a:r>
                  <a:rPr lang="it-IT" dirty="0" smtClean="0"/>
                  <a:t>Indicando con K lo stock di capitale esistente, il saggio di profitto P/K è uguale al tasso d’incremento dello stock di capitale (tasso di accumulazione) I/K pari – a sua volta – al tasso di crescita dell’economia</a:t>
                </a:r>
              </a:p>
              <a:p>
                <a:endParaRPr lang="it-IT" b="0" i="1" dirty="0" smtClean="0">
                  <a:latin typeface="Cambria Math" panose="02040503050406030204" pitchFamily="18" charset="0"/>
                </a:endParaRPr>
              </a:p>
              <a:p>
                <a14:m>
                  <m:oMath xmlns:m="http://schemas.openxmlformats.org/officeDocument/2006/math">
                    <m:r>
                      <a:rPr lang="it-IT" b="0" i="1" smtClean="0">
                        <a:latin typeface="Cambria Math" panose="02040503050406030204" pitchFamily="18" charset="0"/>
                      </a:rPr>
                      <m:t>𝑟</m:t>
                    </m:r>
                    <m:r>
                      <a:rPr lang="it-IT" b="0" i="1" smtClean="0">
                        <a:latin typeface="Cambria Math" panose="02040503050406030204" pitchFamily="18" charset="0"/>
                      </a:rPr>
                      <m:t>=</m:t>
                    </m:r>
                    <m:f>
                      <m:fPr>
                        <m:ctrlPr>
                          <a:rPr lang="it-IT" b="0" i="1" smtClean="0">
                            <a:latin typeface="Cambria Math" panose="02040503050406030204" pitchFamily="18" charset="0"/>
                          </a:rPr>
                        </m:ctrlPr>
                      </m:fPr>
                      <m:num>
                        <m:r>
                          <a:rPr lang="it-IT" b="0" i="1" smtClean="0">
                            <a:latin typeface="Cambria Math" panose="02040503050406030204" pitchFamily="18" charset="0"/>
                          </a:rPr>
                          <m:t>𝑃</m:t>
                        </m:r>
                      </m:num>
                      <m:den>
                        <m:r>
                          <a:rPr lang="it-IT" b="0" i="1" smtClean="0">
                            <a:latin typeface="Cambria Math" panose="02040503050406030204" pitchFamily="18" charset="0"/>
                          </a:rPr>
                          <m:t>𝐾</m:t>
                        </m:r>
                      </m:den>
                    </m:f>
                    <m:r>
                      <a:rPr lang="it-IT" b="0" i="1" smtClean="0">
                        <a:latin typeface="Cambria Math" panose="02040503050406030204" pitchFamily="18" charset="0"/>
                      </a:rPr>
                      <m:t>, </m:t>
                    </m:r>
                    <m:r>
                      <a:rPr lang="it-IT" b="0" i="1" smtClean="0">
                        <a:latin typeface="Cambria Math" panose="02040503050406030204" pitchFamily="18" charset="0"/>
                      </a:rPr>
                      <m:t>𝑃</m:t>
                    </m:r>
                    <m:r>
                      <a:rPr lang="it-IT" b="0" i="1" smtClean="0">
                        <a:latin typeface="Cambria Math" panose="02040503050406030204" pitchFamily="18" charset="0"/>
                      </a:rPr>
                      <m:t>=</m:t>
                    </m:r>
                    <m:r>
                      <a:rPr lang="it-IT" b="0" i="1" smtClean="0">
                        <a:latin typeface="Cambria Math" panose="02040503050406030204" pitchFamily="18" charset="0"/>
                      </a:rPr>
                      <m:t>𝐼</m:t>
                    </m:r>
                    <m:r>
                      <a:rPr lang="it-IT" b="0" i="1" smtClean="0">
                        <a:latin typeface="Cambria Math" panose="02040503050406030204" pitchFamily="18" charset="0"/>
                      </a:rPr>
                      <m:t>, </m:t>
                    </m:r>
                    <m:r>
                      <a:rPr lang="it-IT" b="0" i="1" smtClean="0">
                        <a:latin typeface="Cambria Math" panose="02040503050406030204" pitchFamily="18" charset="0"/>
                      </a:rPr>
                      <m:t>𝑟</m:t>
                    </m:r>
                    <m:r>
                      <a:rPr lang="it-IT" b="0" i="1" smtClean="0">
                        <a:latin typeface="Cambria Math" panose="02040503050406030204" pitchFamily="18" charset="0"/>
                      </a:rPr>
                      <m:t>=</m:t>
                    </m:r>
                    <m:f>
                      <m:fPr>
                        <m:ctrlPr>
                          <a:rPr lang="it-IT" b="0" i="1" smtClean="0">
                            <a:latin typeface="Cambria Math" panose="02040503050406030204" pitchFamily="18" charset="0"/>
                          </a:rPr>
                        </m:ctrlPr>
                      </m:fPr>
                      <m:num>
                        <m:r>
                          <a:rPr lang="it-IT" b="0" i="1" smtClean="0">
                            <a:latin typeface="Cambria Math" panose="02040503050406030204" pitchFamily="18" charset="0"/>
                          </a:rPr>
                          <m:t>𝐼</m:t>
                        </m:r>
                      </m:num>
                      <m:den>
                        <m:r>
                          <a:rPr lang="it-IT" b="0" i="1" smtClean="0">
                            <a:latin typeface="Cambria Math" panose="02040503050406030204" pitchFamily="18" charset="0"/>
                          </a:rPr>
                          <m:t>𝐾</m:t>
                        </m:r>
                      </m:den>
                    </m:f>
                    <m:r>
                      <a:rPr lang="it-IT" b="0" i="1" smtClean="0">
                        <a:latin typeface="Cambria Math" panose="02040503050406030204" pitchFamily="18" charset="0"/>
                      </a:rPr>
                      <m:t>=</m:t>
                    </m:r>
                    <m:r>
                      <a:rPr lang="it-IT" b="0" i="1" smtClean="0">
                        <a:latin typeface="Cambria Math" panose="02040503050406030204" pitchFamily="18" charset="0"/>
                      </a:rPr>
                      <m:t>𝑔</m:t>
                    </m:r>
                  </m:oMath>
                </a14:m>
                <a:r>
                  <a:rPr lang="it-IT" dirty="0" smtClean="0"/>
                  <a:t> </a:t>
                </a:r>
                <a:endParaRPr lang="it-IT" dirty="0"/>
              </a:p>
              <a:p>
                <a:endParaRPr lang="it-IT" dirty="0" smtClean="0"/>
              </a:p>
              <a:p>
                <a:r>
                  <a:rPr lang="it-IT" dirty="0" smtClean="0"/>
                  <a:t>Profitto alta, crescita economia alta e viceversa</a:t>
                </a:r>
              </a:p>
              <a:p>
                <a:endParaRPr lang="it-IT" dirty="0" smtClean="0">
                  <a:solidFill>
                    <a:srgbClr val="FF0000"/>
                  </a:solidFill>
                </a:endParaRPr>
              </a:p>
              <a:p>
                <a:r>
                  <a:rPr lang="it-IT" dirty="0" smtClean="0">
                    <a:solidFill>
                      <a:srgbClr val="FF0000"/>
                    </a:solidFill>
                  </a:rPr>
                  <a:t>Centralità del saggio di profitto nella teoria classica</a:t>
                </a:r>
                <a:r>
                  <a:rPr lang="it-IT" dirty="0" smtClean="0"/>
                  <a:t>: oggetto della libera concorrenza tra i capitalisti (che spostano i capitali da un settore all’altro alla ricerca del massimo profitto) e per Ricardo </a:t>
                </a:r>
                <a:r>
                  <a:rPr lang="it-IT" dirty="0" smtClean="0">
                    <a:solidFill>
                      <a:srgbClr val="FF0000"/>
                    </a:solidFill>
                  </a:rPr>
                  <a:t>«residuo» dopo aver pagato salari e rendite…</a:t>
                </a:r>
                <a:endParaRPr lang="it-IT" dirty="0">
                  <a:solidFill>
                    <a:srgbClr val="FF0000"/>
                  </a:solidFill>
                </a:endParaRPr>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xfrm>
                <a:off x="748146" y="1825625"/>
                <a:ext cx="10409382" cy="4351338"/>
              </a:xfrm>
              <a:blipFill>
                <a:blip r:embed="rId2"/>
                <a:stretch>
                  <a:fillRect l="-937" t="-3501" b="-2941"/>
                </a:stretch>
              </a:blipFill>
            </p:spPr>
            <p:txBody>
              <a:bodyPr/>
              <a:lstStyle/>
              <a:p>
                <a:r>
                  <a:rPr lang="en-GB">
                    <a:noFill/>
                  </a:rPr>
                  <a:t> </a:t>
                </a:r>
              </a:p>
            </p:txBody>
          </p:sp>
        </mc:Fallback>
      </mc:AlternateContent>
    </p:spTree>
    <p:extLst>
      <p:ext uri="{BB962C8B-B14F-4D97-AF65-F5344CB8AC3E}">
        <p14:creationId xmlns:p14="http://schemas.microsoft.com/office/powerpoint/2010/main" val="19623259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Teoria </a:t>
            </a:r>
            <a:r>
              <a:rPr lang="it-IT" dirty="0" smtClean="0"/>
              <a:t>della rendita differenziale</a:t>
            </a:r>
            <a:endParaRPr lang="it-IT" dirty="0"/>
          </a:p>
        </p:txBody>
      </p:sp>
      <p:sp>
        <p:nvSpPr>
          <p:cNvPr id="3" name="Segnaposto contenuto 2"/>
          <p:cNvSpPr>
            <a:spLocks noGrp="1"/>
          </p:cNvSpPr>
          <p:nvPr>
            <p:ph sz="half" idx="1"/>
          </p:nvPr>
        </p:nvSpPr>
        <p:spPr>
          <a:xfrm>
            <a:off x="838199" y="1825625"/>
            <a:ext cx="5737167" cy="4351338"/>
          </a:xfrm>
        </p:spPr>
        <p:txBody>
          <a:bodyPr>
            <a:normAutofit fontScale="55000" lnSpcReduction="20000"/>
          </a:bodyPr>
          <a:lstStyle/>
          <a:p>
            <a:r>
              <a:rPr lang="it-IT" dirty="0"/>
              <a:t>Nel definire la sua </a:t>
            </a:r>
            <a:r>
              <a:rPr lang="it-IT" dirty="0">
                <a:solidFill>
                  <a:srgbClr val="FF0000"/>
                </a:solidFill>
              </a:rPr>
              <a:t>teoria della rendita </a:t>
            </a:r>
            <a:r>
              <a:rPr lang="it-IT" dirty="0" smtClean="0">
                <a:solidFill>
                  <a:srgbClr val="FF0000"/>
                </a:solidFill>
              </a:rPr>
              <a:t>differenziale </a:t>
            </a:r>
            <a:r>
              <a:rPr lang="it-IT" dirty="0" smtClean="0"/>
              <a:t>(influenza di Malthus e di West), </a:t>
            </a:r>
            <a:r>
              <a:rPr lang="it-IT" dirty="0"/>
              <a:t>Ricardo parte dall’assunto che i terreni disponibili per la coltivazione si distinguano in base al loro livello di fertilità. Sui terreni più fertili è possibile ottenere una determinata quantità di grano, utilizzando relativamente poco lavoro. Produrre la stessa quantità di grano su terreni meno fertili richiede una quantità maggiore di lavoro e dunque è più costoso. </a:t>
            </a:r>
          </a:p>
          <a:p>
            <a:endParaRPr lang="it-IT" dirty="0" smtClean="0"/>
          </a:p>
          <a:p>
            <a:r>
              <a:rPr lang="it-IT" dirty="0" smtClean="0"/>
              <a:t>Ipotizziamo </a:t>
            </a:r>
            <a:r>
              <a:rPr lang="it-IT" dirty="0"/>
              <a:t>che, inizialmente, siano messi a coltura solamente i terreni di qualità migliore e che il prezzo del grano sia sufficiente a coprire i costi di produzione. </a:t>
            </a:r>
            <a:r>
              <a:rPr lang="it-IT" dirty="0" smtClean="0"/>
              <a:t>Con </a:t>
            </a:r>
            <a:r>
              <a:rPr lang="it-IT" dirty="0"/>
              <a:t>la crescita dell’economia e del numero di persone da sfamare, il prezzo del grano aumenta, generando un incentivo a coltivare terreni via via meno fertili dove produrre grano costa di più</a:t>
            </a:r>
            <a:r>
              <a:rPr lang="it-IT" dirty="0" smtClean="0"/>
              <a:t>. Le rendite salgono, i profitti scendono. </a:t>
            </a:r>
          </a:p>
          <a:p>
            <a:endParaRPr lang="it-IT" dirty="0"/>
          </a:p>
          <a:p>
            <a:r>
              <a:rPr lang="it-IT" dirty="0">
                <a:solidFill>
                  <a:srgbClr val="FF0000"/>
                </a:solidFill>
              </a:rPr>
              <a:t>Visione estensiva </a:t>
            </a:r>
            <a:r>
              <a:rPr lang="it-IT" dirty="0"/>
              <a:t>(privilegiata da Ricardo</a:t>
            </a:r>
            <a:r>
              <a:rPr lang="it-IT" dirty="0" smtClean="0"/>
              <a:t>): Terreni </a:t>
            </a:r>
            <a:r>
              <a:rPr lang="it-IT" dirty="0"/>
              <a:t>diversi con fertilità </a:t>
            </a:r>
            <a:r>
              <a:rPr lang="it-IT" dirty="0" smtClean="0"/>
              <a:t>decrescente. </a:t>
            </a:r>
            <a:r>
              <a:rPr lang="it-IT" dirty="0" smtClean="0">
                <a:solidFill>
                  <a:srgbClr val="FF0000"/>
                </a:solidFill>
              </a:rPr>
              <a:t>Visione </a:t>
            </a:r>
            <a:r>
              <a:rPr lang="it-IT" dirty="0">
                <a:solidFill>
                  <a:srgbClr val="FF0000"/>
                </a:solidFill>
              </a:rPr>
              <a:t>intensiva </a:t>
            </a:r>
            <a:r>
              <a:rPr lang="it-IT" dirty="0"/>
              <a:t>(presente in Ricardo, a seguito di critiche di Malthus ma poco enfatizzata</a:t>
            </a:r>
            <a:r>
              <a:rPr lang="it-IT" dirty="0" smtClean="0"/>
              <a:t>):  Terreni </a:t>
            </a:r>
            <a:r>
              <a:rPr lang="it-IT" dirty="0"/>
              <a:t>con fertilità uguale ma rendimenti decrescenti all’aumentare del livello di lavoro </a:t>
            </a:r>
            <a:r>
              <a:rPr lang="it-IT" dirty="0" smtClean="0"/>
              <a:t>impiegato (permette di giustificare il pagamento della rendita anche sui terreni marginali come aveva osservato Malthus).</a:t>
            </a:r>
            <a:endParaRPr lang="it-IT" dirty="0"/>
          </a:p>
          <a:p>
            <a:endParaRPr lang="it-IT" dirty="0"/>
          </a:p>
        </p:txBody>
      </p:sp>
      <p:pic>
        <p:nvPicPr>
          <p:cNvPr id="6" name="Immagine 5"/>
          <p:cNvPicPr>
            <a:picLocks noChangeAspect="1"/>
          </p:cNvPicPr>
          <p:nvPr/>
        </p:nvPicPr>
        <p:blipFill>
          <a:blip r:embed="rId2"/>
          <a:stretch>
            <a:fillRect/>
          </a:stretch>
        </p:blipFill>
        <p:spPr>
          <a:xfrm>
            <a:off x="7209232" y="2302625"/>
            <a:ext cx="4664114" cy="2741555"/>
          </a:xfrm>
          <a:prstGeom prst="rect">
            <a:avLst/>
          </a:prstGeom>
        </p:spPr>
      </p:pic>
      <p:sp>
        <p:nvSpPr>
          <p:cNvPr id="7" name="Rettangolo 6"/>
          <p:cNvSpPr/>
          <p:nvPr/>
        </p:nvSpPr>
        <p:spPr>
          <a:xfrm>
            <a:off x="7715339" y="5408621"/>
            <a:ext cx="3478003" cy="369332"/>
          </a:xfrm>
          <a:prstGeom prst="rect">
            <a:avLst/>
          </a:prstGeom>
        </p:spPr>
        <p:txBody>
          <a:bodyPr wrap="none">
            <a:spAutoFit/>
          </a:bodyPr>
          <a:lstStyle/>
          <a:p>
            <a:r>
              <a:rPr lang="it-IT" dirty="0"/>
              <a:t>https://slideplayer.it/slide/553465/</a:t>
            </a:r>
          </a:p>
        </p:txBody>
      </p:sp>
    </p:spTree>
    <p:extLst>
      <p:ext uri="{BB962C8B-B14F-4D97-AF65-F5344CB8AC3E}">
        <p14:creationId xmlns:p14="http://schemas.microsoft.com/office/powerpoint/2010/main" val="6943319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Teoria della rendita: esempio numerico</a:t>
            </a:r>
            <a:endParaRPr lang="en-GB" dirty="0"/>
          </a:p>
        </p:txBody>
      </p:sp>
      <p:sp>
        <p:nvSpPr>
          <p:cNvPr id="6" name="Segnaposto contenuto 5"/>
          <p:cNvSpPr>
            <a:spLocks noGrp="1"/>
          </p:cNvSpPr>
          <p:nvPr>
            <p:ph idx="1"/>
          </p:nvPr>
        </p:nvSpPr>
        <p:spPr/>
        <p:txBody>
          <a:bodyPr>
            <a:normAutofit fontScale="70000" lnSpcReduction="20000"/>
          </a:bodyPr>
          <a:lstStyle/>
          <a:p>
            <a:r>
              <a:rPr lang="it-IT" dirty="0" smtClean="0"/>
              <a:t>Tre tipi di terre caratterizzate da fertilità decrescente: T</a:t>
            </a:r>
            <a:r>
              <a:rPr lang="it-IT" baseline="-25000" dirty="0" smtClean="0"/>
              <a:t>A</a:t>
            </a:r>
            <a:r>
              <a:rPr lang="it-IT" dirty="0" smtClean="0"/>
              <a:t>, T</a:t>
            </a:r>
            <a:r>
              <a:rPr lang="it-IT" baseline="-25000" dirty="0" smtClean="0"/>
              <a:t>B</a:t>
            </a:r>
            <a:r>
              <a:rPr lang="it-IT" dirty="0" smtClean="0"/>
              <a:t>, T</a:t>
            </a:r>
            <a:r>
              <a:rPr lang="it-IT" baseline="-25000" dirty="0" smtClean="0"/>
              <a:t>C</a:t>
            </a:r>
            <a:r>
              <a:rPr lang="it-IT" dirty="0" smtClean="0"/>
              <a:t> </a:t>
            </a:r>
          </a:p>
          <a:p>
            <a:r>
              <a:rPr lang="it-IT" dirty="0" smtClean="0"/>
              <a:t>Inizialmente si coltivano solo le terre T</a:t>
            </a:r>
            <a:r>
              <a:rPr lang="it-IT" baseline="-25000" dirty="0" smtClean="0"/>
              <a:t>A</a:t>
            </a:r>
            <a:r>
              <a:rPr lang="it-IT" dirty="0" smtClean="0"/>
              <a:t>. Qui produrre 300 quintali di grano richiede un anticipazione di 200 quintali. Il saggio di profitto è pari a (300 – 200)/200 = 100/200 = 50%</a:t>
            </a:r>
          </a:p>
          <a:p>
            <a:r>
              <a:rPr lang="it-IT" dirty="0" smtClean="0"/>
              <a:t>In un secondo momento, l’aumento della popolazione (della domanda e del prezzo del grano) porta a coltivare anche le terre del tipo T</a:t>
            </a:r>
            <a:r>
              <a:rPr lang="it-IT" baseline="-25000" dirty="0" smtClean="0"/>
              <a:t>B</a:t>
            </a:r>
            <a:r>
              <a:rPr lang="it-IT" dirty="0" smtClean="0"/>
              <a:t>. </a:t>
            </a:r>
            <a:r>
              <a:rPr lang="it-IT" dirty="0"/>
              <a:t>Qui produrre 300 </a:t>
            </a:r>
            <a:r>
              <a:rPr lang="it-IT" dirty="0" smtClean="0"/>
              <a:t>quintali </a:t>
            </a:r>
            <a:r>
              <a:rPr lang="it-IT" dirty="0"/>
              <a:t>di grano richiede un anticipazione di </a:t>
            </a:r>
            <a:r>
              <a:rPr lang="it-IT" dirty="0" smtClean="0"/>
              <a:t>210 </a:t>
            </a:r>
            <a:r>
              <a:rPr lang="it-IT" dirty="0"/>
              <a:t>quintali. Il saggio di profitto è pari a (300 – </a:t>
            </a:r>
            <a:r>
              <a:rPr lang="it-IT" dirty="0" smtClean="0"/>
              <a:t>210</a:t>
            </a:r>
            <a:r>
              <a:rPr lang="it-IT" dirty="0"/>
              <a:t>)/</a:t>
            </a:r>
            <a:r>
              <a:rPr lang="it-IT" dirty="0" smtClean="0"/>
              <a:t>210 </a:t>
            </a:r>
            <a:r>
              <a:rPr lang="it-IT" dirty="0"/>
              <a:t>= </a:t>
            </a:r>
            <a:r>
              <a:rPr lang="it-IT" dirty="0" smtClean="0"/>
              <a:t>90/210 </a:t>
            </a:r>
            <a:r>
              <a:rPr lang="it-IT" dirty="0"/>
              <a:t>= </a:t>
            </a:r>
            <a:r>
              <a:rPr lang="it-IT" dirty="0" smtClean="0"/>
              <a:t>43%. La concorrenze per le terre di tipo A fa sì che per continuare a utilizzarle di paghi una rendita pari a 14. Il saggio di profitto sulle terre di tipo A scende dal 50% al 43% come sulle terre di tipo B. (300 – 14 – 200)/200 = 86/200 = 43%.</a:t>
            </a:r>
          </a:p>
          <a:p>
            <a:r>
              <a:rPr lang="it-IT" dirty="0"/>
              <a:t>In un </a:t>
            </a:r>
            <a:r>
              <a:rPr lang="it-IT" dirty="0" smtClean="0"/>
              <a:t>momento successivo, </a:t>
            </a:r>
            <a:r>
              <a:rPr lang="it-IT" dirty="0"/>
              <a:t>l’aumento della popolazione (della domanda e del prezzo del grano) porta a coltivare anche le terre del tipo </a:t>
            </a:r>
            <a:r>
              <a:rPr lang="it-IT" dirty="0" smtClean="0"/>
              <a:t>T</a:t>
            </a:r>
            <a:r>
              <a:rPr lang="it-IT" baseline="-25000" dirty="0" smtClean="0"/>
              <a:t>C</a:t>
            </a:r>
            <a:r>
              <a:rPr lang="it-IT" dirty="0" smtClean="0"/>
              <a:t>. </a:t>
            </a:r>
            <a:r>
              <a:rPr lang="it-IT" dirty="0"/>
              <a:t>Qui produrre 300 quintali di grano richiede un anticipazione di </a:t>
            </a:r>
            <a:r>
              <a:rPr lang="it-IT" dirty="0" smtClean="0"/>
              <a:t>220 </a:t>
            </a:r>
            <a:r>
              <a:rPr lang="it-IT" dirty="0"/>
              <a:t>quintali. Il saggio di profitto è pari a (300 – </a:t>
            </a:r>
            <a:r>
              <a:rPr lang="it-IT" dirty="0" smtClean="0"/>
              <a:t>220</a:t>
            </a:r>
            <a:r>
              <a:rPr lang="it-IT" dirty="0"/>
              <a:t>)/</a:t>
            </a:r>
            <a:r>
              <a:rPr lang="it-IT" dirty="0" smtClean="0"/>
              <a:t>220 </a:t>
            </a:r>
            <a:r>
              <a:rPr lang="it-IT" dirty="0"/>
              <a:t>= </a:t>
            </a:r>
            <a:r>
              <a:rPr lang="it-IT" dirty="0" smtClean="0"/>
              <a:t>80/220 </a:t>
            </a:r>
            <a:r>
              <a:rPr lang="it-IT" dirty="0"/>
              <a:t>= </a:t>
            </a:r>
            <a:r>
              <a:rPr lang="it-IT" dirty="0" smtClean="0"/>
              <a:t>36%. </a:t>
            </a:r>
            <a:r>
              <a:rPr lang="it-IT" dirty="0"/>
              <a:t>La concorrenze per le terre di tipo A </a:t>
            </a:r>
            <a:r>
              <a:rPr lang="it-IT" dirty="0" smtClean="0"/>
              <a:t>e B fa </a:t>
            </a:r>
            <a:r>
              <a:rPr lang="it-IT" dirty="0"/>
              <a:t>sì che </a:t>
            </a:r>
            <a:r>
              <a:rPr lang="it-IT" dirty="0" smtClean="0"/>
              <a:t>sulle prime la rendita salga da 14 a 28 e sulle seconde da 0 a 14. </a:t>
            </a:r>
            <a:r>
              <a:rPr lang="it-IT" dirty="0"/>
              <a:t>Il saggio di profitto sulle terre di tipo A scende dal </a:t>
            </a:r>
            <a:r>
              <a:rPr lang="it-IT" dirty="0" smtClean="0"/>
              <a:t>43% </a:t>
            </a:r>
            <a:r>
              <a:rPr lang="it-IT" dirty="0"/>
              <a:t>al </a:t>
            </a:r>
            <a:r>
              <a:rPr lang="it-IT" dirty="0" smtClean="0"/>
              <a:t>36% </a:t>
            </a:r>
            <a:r>
              <a:rPr lang="it-IT" dirty="0"/>
              <a:t>come sulle terre di tipo </a:t>
            </a:r>
            <a:r>
              <a:rPr lang="it-IT" dirty="0" smtClean="0"/>
              <a:t>C. </a:t>
            </a:r>
            <a:r>
              <a:rPr lang="it-IT" dirty="0"/>
              <a:t>(300 – </a:t>
            </a:r>
            <a:r>
              <a:rPr lang="it-IT" dirty="0" smtClean="0"/>
              <a:t>28 </a:t>
            </a:r>
            <a:r>
              <a:rPr lang="it-IT" dirty="0"/>
              <a:t>– 200)/200 = </a:t>
            </a:r>
            <a:r>
              <a:rPr lang="it-IT" dirty="0" smtClean="0"/>
              <a:t>72/200 </a:t>
            </a:r>
            <a:r>
              <a:rPr lang="it-IT" dirty="0"/>
              <a:t>= </a:t>
            </a:r>
            <a:r>
              <a:rPr lang="it-IT" dirty="0" smtClean="0"/>
              <a:t>36%. Lo stesso avviene </a:t>
            </a:r>
            <a:r>
              <a:rPr lang="it-IT" dirty="0" err="1" smtClean="0"/>
              <a:t>sull</a:t>
            </a:r>
            <a:r>
              <a:rPr lang="it-IT" dirty="0" smtClean="0"/>
              <a:t> terre di tipo B (300 – 14 – 210)/210 = 36%</a:t>
            </a:r>
            <a:endParaRPr lang="it-IT" dirty="0"/>
          </a:p>
          <a:p>
            <a:endParaRPr lang="it-IT" dirty="0"/>
          </a:p>
          <a:p>
            <a:endParaRPr lang="en-GB" dirty="0"/>
          </a:p>
        </p:txBody>
      </p:sp>
    </p:spTree>
    <p:extLst>
      <p:ext uri="{BB962C8B-B14F-4D97-AF65-F5344CB8AC3E}">
        <p14:creationId xmlns:p14="http://schemas.microsoft.com/office/powerpoint/2010/main" val="31375368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Implicazioni della teoria della rendita differenziale per il saggio del profitto</a:t>
            </a:r>
            <a:endParaRPr lang="en-GB" dirty="0"/>
          </a:p>
        </p:txBody>
      </p:sp>
      <p:sp>
        <p:nvSpPr>
          <p:cNvPr id="3" name="Segnaposto contenuto 2"/>
          <p:cNvSpPr>
            <a:spLocks noGrp="1"/>
          </p:cNvSpPr>
          <p:nvPr>
            <p:ph idx="1"/>
          </p:nvPr>
        </p:nvSpPr>
        <p:spPr/>
        <p:txBody>
          <a:bodyPr>
            <a:normAutofit fontScale="77500" lnSpcReduction="20000"/>
          </a:bodyPr>
          <a:lstStyle/>
          <a:p>
            <a:r>
              <a:rPr lang="it-IT" dirty="0" smtClean="0"/>
              <a:t>All’aumentare della domanda di grano il saggio di rendita aumenta e quello di profitto nel settore agricolo (calcolato sui terreni marginali dove la rendita è pari a 0) diminuisce.</a:t>
            </a:r>
          </a:p>
          <a:p>
            <a:r>
              <a:rPr lang="it-IT" dirty="0" smtClean="0"/>
              <a:t>In realtà, le cose sono più complicate di così per le seguenti ragioni:</a:t>
            </a:r>
          </a:p>
          <a:p>
            <a:pPr lvl="1"/>
            <a:r>
              <a:rPr lang="it-IT" dirty="0" smtClean="0"/>
              <a:t>L’aumento del prezzo del grano va sicuramente a favore della rendita ma da qui a determinare la caduta del saggio di profitto ce ne passa. Infatti, all’aumentare </a:t>
            </a:r>
            <a:r>
              <a:rPr lang="it-IT" dirty="0"/>
              <a:t>della domanda </a:t>
            </a:r>
            <a:r>
              <a:rPr lang="it-IT" dirty="0" smtClean="0"/>
              <a:t>e del prezzo </a:t>
            </a:r>
            <a:r>
              <a:rPr lang="it-IT" dirty="0"/>
              <a:t>grano, segue </a:t>
            </a:r>
            <a:r>
              <a:rPr lang="it-IT" dirty="0" smtClean="0"/>
              <a:t>la diminuzione del prezzo delle </a:t>
            </a:r>
            <a:r>
              <a:rPr lang="it-IT" dirty="0"/>
              <a:t>altre </a:t>
            </a:r>
            <a:r>
              <a:rPr lang="it-IT" dirty="0" smtClean="0"/>
              <a:t>merci in termini di grano. Questo fa si che le anticipazioni necessarie a produrre il grano </a:t>
            </a:r>
            <a:r>
              <a:rPr lang="it-IT" dirty="0"/>
              <a:t> sui vari </a:t>
            </a:r>
            <a:r>
              <a:rPr lang="it-IT" dirty="0" smtClean="0"/>
              <a:t>terreni, una volta espresse in termini di grano (200, 210, 220), potrebbero diminuire. </a:t>
            </a:r>
          </a:p>
          <a:p>
            <a:pPr lvl="1"/>
            <a:r>
              <a:rPr lang="it-IT" dirty="0" smtClean="0"/>
              <a:t>Poi bisogna tener conto degli effetti del progresso tecnico in agricoltura che può contrastare la caduta del saggio di profitto.  </a:t>
            </a:r>
          </a:p>
          <a:p>
            <a:r>
              <a:rPr lang="it-IT" dirty="0" smtClean="0"/>
              <a:t>In ogni caso, al netto di queste difficoltà è innegabile che per Ricardo il settore agricolo sia speciale. Ciò dipende dalla possibilità (implicitamente presente in Ricardo) di calcolare il saggio del profitto nel settore agricolo in termini fisici senza ricorrere ai prezzi. </a:t>
            </a:r>
          </a:p>
          <a:p>
            <a:r>
              <a:rPr lang="it-IT" dirty="0" smtClean="0"/>
              <a:t>Ciò renderebbe il saggio del profitto calcolato in agricoltura più stabile degli altri e un punto di riferimento. </a:t>
            </a:r>
          </a:p>
          <a:p>
            <a:endParaRPr lang="en-GB" dirty="0"/>
          </a:p>
        </p:txBody>
      </p:sp>
    </p:spTree>
    <p:extLst>
      <p:ext uri="{BB962C8B-B14F-4D97-AF65-F5344CB8AC3E}">
        <p14:creationId xmlns:p14="http://schemas.microsoft.com/office/powerpoint/2010/main" val="34285687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«Modello grano»</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a:xfrm>
                <a:off x="838200" y="1825625"/>
                <a:ext cx="10947400" cy="4351338"/>
              </a:xfrm>
            </p:spPr>
            <p:txBody>
              <a:bodyPr>
                <a:normAutofit fontScale="62500" lnSpcReduction="20000"/>
              </a:bodyPr>
              <a:lstStyle/>
              <a:p>
                <a:r>
                  <a:rPr lang="it-IT" dirty="0" smtClean="0"/>
                  <a:t>Ricardo </a:t>
                </a:r>
                <a:r>
                  <a:rPr lang="it-IT" dirty="0"/>
                  <a:t>suppone che l'economia sia divisa in </a:t>
                </a:r>
                <a:r>
                  <a:rPr lang="it-IT" dirty="0">
                    <a:solidFill>
                      <a:srgbClr val="FF0000"/>
                    </a:solidFill>
                  </a:rPr>
                  <a:t>due settori</a:t>
                </a:r>
                <a:r>
                  <a:rPr lang="it-IT" dirty="0"/>
                  <a:t>, agricoltura e </a:t>
                </a:r>
                <a:r>
                  <a:rPr lang="it-IT" dirty="0" smtClean="0"/>
                  <a:t>manifatture. Nel </a:t>
                </a:r>
                <a:r>
                  <a:rPr lang="it-IT" dirty="0" smtClean="0">
                    <a:solidFill>
                      <a:srgbClr val="FF0000"/>
                    </a:solidFill>
                  </a:rPr>
                  <a:t>settore agricolo </a:t>
                </a:r>
                <a:r>
                  <a:rPr lang="it-IT" dirty="0"/>
                  <a:t>si </a:t>
                </a:r>
                <a:r>
                  <a:rPr lang="it-IT" dirty="0" smtClean="0"/>
                  <a:t>produce solo </a:t>
                </a:r>
                <a:r>
                  <a:rPr lang="it-IT" dirty="0"/>
                  <a:t>grano, che è </a:t>
                </a:r>
                <a:r>
                  <a:rPr lang="it-IT" dirty="0" smtClean="0"/>
                  <a:t>allo stesso mezzo </a:t>
                </a:r>
                <a:r>
                  <a:rPr lang="it-IT" dirty="0"/>
                  <a:t>di produzione agricolo (sementi), </a:t>
                </a:r>
                <a:r>
                  <a:rPr lang="it-IT" dirty="0" smtClean="0"/>
                  <a:t>mezzo </a:t>
                </a:r>
                <a:r>
                  <a:rPr lang="it-IT" dirty="0"/>
                  <a:t>di sussistenza per i lavoratori impiegati nella coltivazione della </a:t>
                </a:r>
                <a:r>
                  <a:rPr lang="it-IT" dirty="0" smtClean="0"/>
                  <a:t>terra (salari e sementi = </a:t>
                </a:r>
                <a:r>
                  <a:rPr lang="it-IT" dirty="0" err="1" smtClean="0"/>
                  <a:t>wL</a:t>
                </a:r>
                <a:r>
                  <a:rPr lang="it-IT" dirty="0" smtClean="0"/>
                  <a:t>) prodotto </a:t>
                </a:r>
                <a:r>
                  <a:rPr lang="it-IT" dirty="0" smtClean="0">
                    <a:solidFill>
                      <a:srgbClr val="FF0000"/>
                    </a:solidFill>
                  </a:rPr>
                  <a:t>Y</a:t>
                </a:r>
                <a:r>
                  <a:rPr lang="it-IT" dirty="0" smtClean="0"/>
                  <a:t>. Il </a:t>
                </a:r>
                <a:r>
                  <a:rPr lang="it-IT" dirty="0" smtClean="0">
                    <a:solidFill>
                      <a:srgbClr val="FF0000"/>
                    </a:solidFill>
                  </a:rPr>
                  <a:t>sovrappiù nel settore agricolo X = Y – </a:t>
                </a:r>
                <a:r>
                  <a:rPr lang="it-IT" dirty="0" err="1" smtClean="0">
                    <a:solidFill>
                      <a:srgbClr val="FF0000"/>
                    </a:solidFill>
                  </a:rPr>
                  <a:t>wL</a:t>
                </a:r>
                <a:r>
                  <a:rPr lang="it-IT" dirty="0" smtClean="0">
                    <a:solidFill>
                      <a:srgbClr val="FF0000"/>
                    </a:solidFill>
                  </a:rPr>
                  <a:t> </a:t>
                </a:r>
                <a:r>
                  <a:rPr lang="it-IT" dirty="0" smtClean="0"/>
                  <a:t>è anch’esso espresso in termini di grano e il tasso di profitto r, determinato sul terreno marginale come abbiamo spiegato, si calcola come rapporto tra quantità di grano senza bisogno di passare per i prezzi monetari dei beni.</a:t>
                </a:r>
              </a:p>
              <a:p>
                <a:pPr marL="0" indent="0">
                  <a:buNone/>
                </a:pPr>
                <a:endParaRPr lang="it-IT" b="0" i="1" dirty="0" smtClean="0">
                  <a:latin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r>
                        <a:rPr lang="it-IT" b="0" i="1" smtClean="0">
                          <a:latin typeface="Cambria Math" panose="02040503050406030204" pitchFamily="18" charset="0"/>
                        </a:rPr>
                        <m:t>𝑌</m:t>
                      </m:r>
                      <m:r>
                        <a:rPr lang="it-IT" b="0" i="1" smtClean="0">
                          <a:latin typeface="Cambria Math" panose="02040503050406030204" pitchFamily="18" charset="0"/>
                        </a:rPr>
                        <m:t>=</m:t>
                      </m:r>
                      <m:r>
                        <a:rPr lang="it-IT" b="0" i="1" smtClean="0">
                          <a:latin typeface="Cambria Math" panose="02040503050406030204" pitchFamily="18" charset="0"/>
                        </a:rPr>
                        <m:t>𝑤𝐿</m:t>
                      </m:r>
                      <m:r>
                        <a:rPr lang="it-IT" b="0" i="1" smtClean="0">
                          <a:latin typeface="Cambria Math" panose="02040503050406030204" pitchFamily="18" charset="0"/>
                        </a:rPr>
                        <m:t>+</m:t>
                      </m:r>
                      <m:r>
                        <a:rPr lang="it-IT" b="0" i="1" smtClean="0">
                          <a:latin typeface="Cambria Math" panose="02040503050406030204" pitchFamily="18" charset="0"/>
                        </a:rPr>
                        <m:t>𝑋</m:t>
                      </m:r>
                      <m:r>
                        <a:rPr lang="it-IT" b="0" i="1" smtClean="0">
                          <a:latin typeface="Cambria Math" panose="02040503050406030204" pitchFamily="18" charset="0"/>
                        </a:rPr>
                        <m:t>; </m:t>
                      </m:r>
                    </m:oMath>
                  </m:oMathPara>
                </a14:m>
                <a:endParaRPr lang="it-IT" b="0" i="1" dirty="0" smtClean="0">
                  <a:latin typeface="Cambria Math" panose="02040503050406030204" pitchFamily="18" charset="0"/>
                </a:endParaRPr>
              </a:p>
              <a:p>
                <a:pPr marL="0" indent="0">
                  <a:buNone/>
                </a:pPr>
                <a:endParaRPr lang="it-IT" i="1" dirty="0" smtClean="0">
                  <a:latin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r>
                        <a:rPr lang="it-IT" i="1">
                          <a:latin typeface="Cambria Math" panose="02040503050406030204" pitchFamily="18" charset="0"/>
                        </a:rPr>
                        <m:t>𝑟</m:t>
                      </m:r>
                      <m:r>
                        <a:rPr lang="it-IT">
                          <a:latin typeface="Cambria Math" panose="02040503050406030204" pitchFamily="18" charset="0"/>
                        </a:rPr>
                        <m:t>=</m:t>
                      </m:r>
                      <m:f>
                        <m:fPr>
                          <m:ctrlPr>
                            <a:rPr lang="it-IT" i="1">
                              <a:latin typeface="Cambria Math" panose="02040503050406030204" pitchFamily="18" charset="0"/>
                            </a:rPr>
                          </m:ctrlPr>
                        </m:fPr>
                        <m:num>
                          <m:r>
                            <a:rPr lang="it-IT" i="1">
                              <a:latin typeface="Cambria Math" panose="02040503050406030204" pitchFamily="18" charset="0"/>
                            </a:rPr>
                            <m:t>𝑋</m:t>
                          </m:r>
                        </m:num>
                        <m:den>
                          <m:r>
                            <a:rPr lang="it-IT" i="1">
                              <a:latin typeface="Cambria Math" panose="02040503050406030204" pitchFamily="18" charset="0"/>
                            </a:rPr>
                            <m:t>𝑤𝐿</m:t>
                          </m:r>
                        </m:den>
                      </m:f>
                      <m:r>
                        <a:rPr lang="it-IT" b="0" i="1" smtClean="0">
                          <a:latin typeface="Cambria Math" panose="02040503050406030204" pitchFamily="18" charset="0"/>
                        </a:rPr>
                        <m:t>=</m:t>
                      </m:r>
                      <m:f>
                        <m:fPr>
                          <m:ctrlPr>
                            <a:rPr lang="it-IT" i="1">
                              <a:latin typeface="Cambria Math" panose="02040503050406030204" pitchFamily="18" charset="0"/>
                            </a:rPr>
                          </m:ctrlPr>
                        </m:fPr>
                        <m:num>
                          <m:r>
                            <a:rPr lang="it-IT" b="0" i="1" smtClean="0">
                              <a:latin typeface="Cambria Math" panose="02040503050406030204" pitchFamily="18" charset="0"/>
                            </a:rPr>
                            <m:t>𝑌</m:t>
                          </m:r>
                          <m:r>
                            <a:rPr lang="it-IT" b="0" i="1" smtClean="0">
                              <a:latin typeface="Cambria Math" panose="02040503050406030204" pitchFamily="18" charset="0"/>
                            </a:rPr>
                            <m:t>−</m:t>
                          </m:r>
                          <m:r>
                            <a:rPr lang="it-IT" b="0" i="1" smtClean="0">
                              <a:latin typeface="Cambria Math" panose="02040503050406030204" pitchFamily="18" charset="0"/>
                            </a:rPr>
                            <m:t>𝑤𝐿</m:t>
                          </m:r>
                        </m:num>
                        <m:den>
                          <m:r>
                            <a:rPr lang="it-IT" b="0" i="1" smtClean="0">
                              <a:latin typeface="Cambria Math" panose="02040503050406030204" pitchFamily="18" charset="0"/>
                            </a:rPr>
                            <m:t>𝑤</m:t>
                          </m:r>
                          <m:r>
                            <a:rPr lang="it-IT" i="1">
                              <a:latin typeface="Cambria Math" panose="02040503050406030204" pitchFamily="18" charset="0"/>
                            </a:rPr>
                            <m:t>𝐿</m:t>
                          </m:r>
                        </m:den>
                      </m:f>
                    </m:oMath>
                  </m:oMathPara>
                </a14:m>
                <a:endParaRPr lang="it-IT" i="1" dirty="0" smtClean="0">
                  <a:solidFill>
                    <a:srgbClr val="FF0000"/>
                  </a:solidFill>
                </a:endParaRPr>
              </a:p>
              <a:p>
                <a:r>
                  <a:rPr lang="it-IT" i="1" dirty="0" smtClean="0">
                    <a:solidFill>
                      <a:srgbClr val="FF0000"/>
                    </a:solidFill>
                  </a:rPr>
                  <a:t>Se </a:t>
                </a:r>
                <a:r>
                  <a:rPr lang="it-IT" i="1" dirty="0">
                    <a:solidFill>
                      <a:srgbClr val="FF0000"/>
                    </a:solidFill>
                  </a:rPr>
                  <a:t>ipotizziamo w</a:t>
                </a:r>
                <a:r>
                  <a:rPr lang="it-IT" dirty="0">
                    <a:solidFill>
                      <a:srgbClr val="FF0000"/>
                    </a:solidFill>
                  </a:rPr>
                  <a:t> (salario reale) costante e pari al livello di </a:t>
                </a:r>
                <a:r>
                  <a:rPr lang="it-IT" dirty="0" smtClean="0">
                    <a:solidFill>
                      <a:srgbClr val="FF0000"/>
                    </a:solidFill>
                  </a:rPr>
                  <a:t>sussistenza</a:t>
                </a:r>
                <a:r>
                  <a:rPr lang="it-IT" dirty="0" smtClean="0"/>
                  <a:t>, </a:t>
                </a:r>
                <a:r>
                  <a:rPr lang="it-IT" dirty="0"/>
                  <a:t>il tasso di profitto diminuisce all’aumentare del lavoro impiegato nella produzione di </a:t>
                </a:r>
                <a:r>
                  <a:rPr lang="it-IT" dirty="0" smtClean="0"/>
                  <a:t>grano che fa </a:t>
                </a:r>
                <a:r>
                  <a:rPr lang="it-IT" dirty="0" err="1" smtClean="0"/>
                  <a:t>diminuisre</a:t>
                </a:r>
                <a:r>
                  <a:rPr lang="it-IT" dirty="0" smtClean="0"/>
                  <a:t> la produttività del lavoro sul terreno marginale a. Ci </a:t>
                </a:r>
                <a:r>
                  <a:rPr lang="it-IT" dirty="0"/>
                  <a:t>aspettiamo che ciò si verifichi in un’</a:t>
                </a:r>
                <a:r>
                  <a:rPr lang="it-IT" dirty="0">
                    <a:solidFill>
                      <a:srgbClr val="FF0000"/>
                    </a:solidFill>
                  </a:rPr>
                  <a:t>economia in espansione</a:t>
                </a:r>
                <a:r>
                  <a:rPr lang="it-IT" dirty="0"/>
                  <a:t> dove 1) i profitti sono reinvestiti nel processo produttivo </a:t>
                </a:r>
                <a:r>
                  <a:rPr lang="it-IT" dirty="0" smtClean="0"/>
                  <a:t>e </a:t>
                </a:r>
                <a:r>
                  <a:rPr lang="it-IT" dirty="0"/>
                  <a:t>2) l’aumento della domanda di grano, </a:t>
                </a:r>
                <a:r>
                  <a:rPr lang="it-IT" dirty="0" smtClean="0"/>
                  <a:t>fa </a:t>
                </a:r>
                <a:r>
                  <a:rPr lang="it-IT" dirty="0"/>
                  <a:t>aumentare i prezzi creando l’incentivo a coltivare terre via via mento fertili </a:t>
                </a:r>
              </a:p>
              <a:p>
                <a:pPr marL="0" indent="0" algn="ctr">
                  <a:buNone/>
                </a:pPr>
                <a:r>
                  <a:rPr lang="it-IT" dirty="0"/>
                  <a:t>L↑→ </a:t>
                </a:r>
                <a14:m>
                  <m:oMath xmlns:m="http://schemas.openxmlformats.org/officeDocument/2006/math">
                    <m:r>
                      <a:rPr lang="it-IT" i="1">
                        <a:latin typeface="Cambria Math" panose="02040503050406030204" pitchFamily="18" charset="0"/>
                      </a:rPr>
                      <m:t>𝑟</m:t>
                    </m:r>
                    <m:r>
                      <a:rPr lang="it-IT" i="1">
                        <a:latin typeface="Cambria Math" panose="02040503050406030204" pitchFamily="18" charset="0"/>
                      </a:rPr>
                      <m:t> </m:t>
                    </m:r>
                  </m:oMath>
                </a14:m>
                <a:r>
                  <a:rPr lang="it-IT" dirty="0"/>
                  <a:t>↓</a:t>
                </a:r>
              </a:p>
              <a:p>
                <a:pPr marL="0" indent="0">
                  <a:buNone/>
                </a:pPr>
                <a:endParaRPr lang="it-IT" dirty="0" smtClean="0"/>
              </a:p>
              <a:p>
                <a:pPr marL="0" indent="0">
                  <a:buNone/>
                </a:pPr>
                <a:endParaRPr lang="it-IT" dirty="0" smtClean="0"/>
              </a:p>
              <a:p>
                <a:endParaRPr lang="it-IT" dirty="0" smtClean="0"/>
              </a:p>
              <a:p>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xfrm>
                <a:off x="838200" y="1825625"/>
                <a:ext cx="10947400" cy="4351338"/>
              </a:xfrm>
              <a:blipFill>
                <a:blip r:embed="rId2"/>
                <a:stretch>
                  <a:fillRect l="-390" t="-2241" r="-836"/>
                </a:stretch>
              </a:blipFill>
            </p:spPr>
            <p:txBody>
              <a:bodyPr/>
              <a:lstStyle/>
              <a:p>
                <a:r>
                  <a:rPr lang="en-GB">
                    <a:noFill/>
                  </a:rPr>
                  <a:t> </a:t>
                </a:r>
              </a:p>
            </p:txBody>
          </p:sp>
        </mc:Fallback>
      </mc:AlternateContent>
    </p:spTree>
    <p:extLst>
      <p:ext uri="{BB962C8B-B14F-4D97-AF65-F5344CB8AC3E}">
        <p14:creationId xmlns:p14="http://schemas.microsoft.com/office/powerpoint/2010/main" val="8796106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«Modello grano», </a:t>
            </a:r>
            <a:r>
              <a:rPr lang="it-IT" dirty="0" smtClean="0"/>
              <a:t>2</a:t>
            </a:r>
            <a:endParaRPr lang="it-IT" dirty="0"/>
          </a:p>
        </p:txBody>
      </p:sp>
      <p:sp>
        <p:nvSpPr>
          <p:cNvPr id="3" name="Segnaposto contenuto 2"/>
          <p:cNvSpPr>
            <a:spLocks noGrp="1"/>
          </p:cNvSpPr>
          <p:nvPr>
            <p:ph idx="1"/>
          </p:nvPr>
        </p:nvSpPr>
        <p:spPr>
          <a:xfrm>
            <a:off x="838200" y="1690688"/>
            <a:ext cx="10515600" cy="4713923"/>
          </a:xfrm>
        </p:spPr>
        <p:txBody>
          <a:bodyPr>
            <a:normAutofit fontScale="92500"/>
          </a:bodyPr>
          <a:lstStyle/>
          <a:p>
            <a:r>
              <a:rPr lang="it-IT" dirty="0" smtClean="0"/>
              <a:t>La </a:t>
            </a:r>
            <a:r>
              <a:rPr lang="it-IT" dirty="0" smtClean="0">
                <a:solidFill>
                  <a:srgbClr val="FF0000"/>
                </a:solidFill>
              </a:rPr>
              <a:t>diminuzione del tasso di profitto</a:t>
            </a:r>
            <a:r>
              <a:rPr lang="it-IT" dirty="0" smtClean="0"/>
              <a:t> si comunica dal settore agricolo a quello manifatturiero attraverso l’aumento del valore monetario dei salari di sussistenza pagati agli operai (che comunque viene speso nell’acquisto di grano) causato dall’aumento del prezzo del grano nell’economia in espansione. </a:t>
            </a:r>
          </a:p>
          <a:p>
            <a:r>
              <a:rPr lang="it-IT" dirty="0" smtClean="0"/>
              <a:t>Questa </a:t>
            </a:r>
            <a:r>
              <a:rPr lang="it-IT" dirty="0" smtClean="0">
                <a:solidFill>
                  <a:srgbClr val="FF0000"/>
                </a:solidFill>
              </a:rPr>
              <a:t>diminuzione può essere frenata attraverso il progresso tecnico</a:t>
            </a:r>
            <a:r>
              <a:rPr lang="it-IT" dirty="0" smtClean="0"/>
              <a:t>, che permette di produrre la stessa quantità di grano con meno lavoro e/o attraverso </a:t>
            </a:r>
            <a:r>
              <a:rPr lang="it-IT" dirty="0" smtClean="0">
                <a:solidFill>
                  <a:srgbClr val="FF0000"/>
                </a:solidFill>
              </a:rPr>
              <a:t>l’importazione di grano a buon mercato</a:t>
            </a:r>
            <a:r>
              <a:rPr lang="it-IT" dirty="0" smtClean="0"/>
              <a:t> che permette di lasciare incolte le terre meno fertili riducendo in questo modo il numero di lavoratori impiegato sulle terre meno fertile (L↓ a parità di Y).</a:t>
            </a:r>
          </a:p>
          <a:p>
            <a:r>
              <a:rPr lang="it-IT" dirty="0" smtClean="0"/>
              <a:t>Per capire meglio questo meccanismo consideriamo la seguente </a:t>
            </a:r>
            <a:r>
              <a:rPr lang="it-IT" dirty="0" smtClean="0">
                <a:solidFill>
                  <a:srgbClr val="FF0000"/>
                </a:solidFill>
              </a:rPr>
              <a:t>rappresentazione del modello ricardiano a opera di N. </a:t>
            </a:r>
            <a:r>
              <a:rPr lang="it-IT" dirty="0" err="1" smtClean="0">
                <a:solidFill>
                  <a:srgbClr val="FF0000"/>
                </a:solidFill>
              </a:rPr>
              <a:t>Kaldor</a:t>
            </a:r>
            <a:r>
              <a:rPr lang="it-IT" dirty="0" smtClean="0">
                <a:solidFill>
                  <a:srgbClr val="FF0000"/>
                </a:solidFill>
              </a:rPr>
              <a:t>.</a:t>
            </a:r>
            <a:endParaRPr lang="it-IT" dirty="0">
              <a:solidFill>
                <a:srgbClr val="FF0000"/>
              </a:solidFill>
            </a:endParaRPr>
          </a:p>
          <a:p>
            <a:endParaRPr lang="it-IT" dirty="0"/>
          </a:p>
        </p:txBody>
      </p:sp>
    </p:spTree>
    <p:extLst>
      <p:ext uri="{BB962C8B-B14F-4D97-AF65-F5344CB8AC3E}">
        <p14:creationId xmlns:p14="http://schemas.microsoft.com/office/powerpoint/2010/main" val="7653787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Teoria ricardiana della </a:t>
            </a:r>
            <a:r>
              <a:rPr lang="it-IT" dirty="0" smtClean="0"/>
              <a:t>distribuzione nel MG</a:t>
            </a:r>
            <a:endParaRPr lang="it-IT" dirty="0"/>
          </a:p>
        </p:txBody>
      </p:sp>
      <p:sp>
        <p:nvSpPr>
          <p:cNvPr id="3" name="Segnaposto contenuto 2"/>
          <p:cNvSpPr>
            <a:spLocks noGrp="1"/>
          </p:cNvSpPr>
          <p:nvPr>
            <p:ph sz="half" idx="1"/>
          </p:nvPr>
        </p:nvSpPr>
        <p:spPr>
          <a:xfrm>
            <a:off x="231820" y="1584102"/>
            <a:ext cx="7788899" cy="4984124"/>
          </a:xfrm>
        </p:spPr>
        <p:txBody>
          <a:bodyPr>
            <a:normAutofit fontScale="77500" lnSpcReduction="20000"/>
          </a:bodyPr>
          <a:lstStyle/>
          <a:p>
            <a:r>
              <a:rPr lang="it-IT" dirty="0" smtClean="0">
                <a:solidFill>
                  <a:srgbClr val="FF0000"/>
                </a:solidFill>
              </a:rPr>
              <a:t>Le </a:t>
            </a:r>
            <a:r>
              <a:rPr lang="it-IT" dirty="0">
                <a:solidFill>
                  <a:srgbClr val="FF0000"/>
                </a:solidFill>
              </a:rPr>
              <a:t>curve P-Mp e P-</a:t>
            </a:r>
            <a:r>
              <a:rPr lang="it-IT" dirty="0" err="1">
                <a:solidFill>
                  <a:srgbClr val="FF0000"/>
                </a:solidFill>
              </a:rPr>
              <a:t>Ap</a:t>
            </a:r>
            <a:r>
              <a:rPr lang="it-IT" dirty="0"/>
              <a:t> rappresentano, rispettivamente, il prodotto marginale (decrescente) e il prodotto medio del lavoro applicato alla produzione di grano (superiore al prodotto marginale). </a:t>
            </a:r>
          </a:p>
          <a:p>
            <a:endParaRPr lang="it-IT" dirty="0" smtClean="0"/>
          </a:p>
          <a:p>
            <a:r>
              <a:rPr lang="it-IT" dirty="0" smtClean="0"/>
              <a:t>Supponendo </a:t>
            </a:r>
            <a:r>
              <a:rPr lang="it-IT" dirty="0"/>
              <a:t>che la forza lavoro impiegata nella produzione di grano sia </a:t>
            </a:r>
            <a:r>
              <a:rPr lang="it-IT" dirty="0" smtClean="0"/>
              <a:t>inizialmente pari </a:t>
            </a:r>
            <a:r>
              <a:rPr lang="it-IT" dirty="0"/>
              <a:t>a OM, il </a:t>
            </a:r>
            <a:r>
              <a:rPr lang="it-IT" dirty="0">
                <a:solidFill>
                  <a:srgbClr val="FF0000"/>
                </a:solidFill>
              </a:rPr>
              <a:t>prodotto complessivo </a:t>
            </a:r>
            <a:r>
              <a:rPr lang="it-IT" dirty="0"/>
              <a:t>sarà pari alla superficie OCDM. </a:t>
            </a:r>
            <a:endParaRPr lang="it-IT" dirty="0" smtClean="0"/>
          </a:p>
          <a:p>
            <a:pPr lvl="1"/>
            <a:r>
              <a:rPr lang="it-IT" dirty="0" smtClean="0"/>
              <a:t>Sui </a:t>
            </a:r>
            <a:r>
              <a:rPr lang="it-IT" dirty="0">
                <a:solidFill>
                  <a:srgbClr val="FF0000"/>
                </a:solidFill>
              </a:rPr>
              <a:t>terreni </a:t>
            </a:r>
            <a:r>
              <a:rPr lang="it-IT" dirty="0" smtClean="0">
                <a:solidFill>
                  <a:srgbClr val="FF0000"/>
                </a:solidFill>
              </a:rPr>
              <a:t>marginali</a:t>
            </a:r>
            <a:r>
              <a:rPr lang="it-IT" dirty="0" smtClean="0"/>
              <a:t>, il prodotto si ripartisce fra salari e profitto e la </a:t>
            </a:r>
            <a:r>
              <a:rPr lang="it-IT" dirty="0"/>
              <a:t>rendita sarà pari a 0.</a:t>
            </a:r>
          </a:p>
          <a:p>
            <a:pPr lvl="1"/>
            <a:r>
              <a:rPr lang="it-IT" dirty="0"/>
              <a:t>Sui </a:t>
            </a:r>
            <a:r>
              <a:rPr lang="it-IT" dirty="0">
                <a:solidFill>
                  <a:srgbClr val="FF0000"/>
                </a:solidFill>
              </a:rPr>
              <a:t>terreni infra-marginali </a:t>
            </a:r>
            <a:r>
              <a:rPr lang="it-IT" dirty="0"/>
              <a:t>(dove i costi di produzione sono inferiori e il prodotto marginale e medio più alti) si pagherà una rendita fondiaria pari alla differenza tra prezzi e costi</a:t>
            </a:r>
            <a:r>
              <a:rPr lang="it-IT" dirty="0" smtClean="0"/>
              <a:t>.</a:t>
            </a:r>
          </a:p>
          <a:p>
            <a:endParaRPr lang="it-IT" dirty="0" smtClean="0"/>
          </a:p>
          <a:p>
            <a:r>
              <a:rPr lang="it-IT" dirty="0" smtClean="0"/>
              <a:t>L’ammontare </a:t>
            </a:r>
            <a:r>
              <a:rPr lang="it-IT" dirty="0"/>
              <a:t>complessivo delle rendite è pari alla superficie del rettangolo </a:t>
            </a:r>
            <a:r>
              <a:rPr lang="it-IT" i="1" dirty="0"/>
              <a:t>BCDA</a:t>
            </a:r>
            <a:r>
              <a:rPr lang="it-IT" dirty="0"/>
              <a:t>. </a:t>
            </a:r>
            <a:r>
              <a:rPr lang="it-IT" dirty="0">
                <a:solidFill>
                  <a:srgbClr val="FF0000"/>
                </a:solidFill>
              </a:rPr>
              <a:t>Sottraendo le rendite totali dal prodotto aggregato il residuo </a:t>
            </a:r>
            <a:r>
              <a:rPr lang="it-IT" i="1" dirty="0">
                <a:solidFill>
                  <a:srgbClr val="FF0000"/>
                </a:solidFill>
              </a:rPr>
              <a:t>OBAM</a:t>
            </a:r>
            <a:r>
              <a:rPr lang="it-IT" dirty="0">
                <a:solidFill>
                  <a:srgbClr val="FF0000"/>
                </a:solidFill>
              </a:rPr>
              <a:t> si divide fra salari e profitti. </a:t>
            </a:r>
          </a:p>
        </p:txBody>
      </p:sp>
      <p:pic>
        <p:nvPicPr>
          <p:cNvPr id="7" name="Segnaposto contenuto 6"/>
          <p:cNvPicPr>
            <a:picLocks noGrp="1" noChangeAspect="1"/>
          </p:cNvPicPr>
          <p:nvPr>
            <p:ph sz="half" idx="2"/>
          </p:nvPr>
        </p:nvPicPr>
        <p:blipFill>
          <a:blip r:embed="rId2"/>
          <a:stretch>
            <a:fillRect/>
          </a:stretch>
        </p:blipFill>
        <p:spPr>
          <a:xfrm>
            <a:off x="8239660" y="2822139"/>
            <a:ext cx="3690581" cy="3011990"/>
          </a:xfrm>
          <a:prstGeom prst="rect">
            <a:avLst/>
          </a:prstGeom>
        </p:spPr>
      </p:pic>
    </p:spTree>
    <p:extLst>
      <p:ext uri="{BB962C8B-B14F-4D97-AF65-F5344CB8AC3E}">
        <p14:creationId xmlns:p14="http://schemas.microsoft.com/office/powerpoint/2010/main" val="28424111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Salari e profitti nel modello grano</a:t>
            </a:r>
            <a:endParaRPr lang="it-IT" dirty="0"/>
          </a:p>
        </p:txBody>
      </p:sp>
      <p:sp>
        <p:nvSpPr>
          <p:cNvPr id="6" name="Segnaposto contenuto 5"/>
          <p:cNvSpPr>
            <a:spLocks noGrp="1"/>
          </p:cNvSpPr>
          <p:nvPr>
            <p:ph idx="1"/>
          </p:nvPr>
        </p:nvSpPr>
        <p:spPr/>
        <p:txBody>
          <a:bodyPr>
            <a:normAutofit fontScale="77500" lnSpcReduction="20000"/>
          </a:bodyPr>
          <a:lstStyle/>
          <a:p>
            <a:r>
              <a:rPr lang="it-IT" dirty="0"/>
              <a:t>Ricardo, seguendo la teoria malthusiana della </a:t>
            </a:r>
            <a:r>
              <a:rPr lang="it-IT" dirty="0" smtClean="0"/>
              <a:t>popolazione, </a:t>
            </a:r>
            <a:r>
              <a:rPr lang="it-IT" dirty="0"/>
              <a:t>ipotizza che il </a:t>
            </a:r>
            <a:r>
              <a:rPr lang="it-IT" dirty="0">
                <a:solidFill>
                  <a:srgbClr val="FF0000"/>
                </a:solidFill>
              </a:rPr>
              <a:t>salario sia dato a livello di sussistenza</a:t>
            </a:r>
            <a:r>
              <a:rPr lang="it-IT" dirty="0"/>
              <a:t> </a:t>
            </a:r>
            <a:r>
              <a:rPr lang="it-IT" dirty="0" smtClean="0"/>
              <a:t>pari </a:t>
            </a:r>
            <a:r>
              <a:rPr lang="it-IT" dirty="0"/>
              <a:t>a </a:t>
            </a:r>
            <a:r>
              <a:rPr lang="it-IT" i="1" dirty="0"/>
              <a:t>OW</a:t>
            </a:r>
            <a:r>
              <a:rPr lang="it-IT" dirty="0"/>
              <a:t> (inferiore al prodotto marginale del lavoro). </a:t>
            </a:r>
            <a:r>
              <a:rPr lang="it-IT" dirty="0" smtClean="0"/>
              <a:t>Nel settore agricolo, il </a:t>
            </a:r>
            <a:r>
              <a:rPr lang="it-IT" dirty="0"/>
              <a:t>salario è pagato, sotto forma di grano, all’inizio del ciclo produttivo (anticipazioni) attingendo ai profitti accumulati nel periodo precedente. </a:t>
            </a:r>
          </a:p>
          <a:p>
            <a:endParaRPr lang="it-IT" dirty="0" smtClean="0"/>
          </a:p>
          <a:p>
            <a:r>
              <a:rPr lang="it-IT" dirty="0" smtClean="0"/>
              <a:t>Moltiplicando </a:t>
            </a:r>
            <a:r>
              <a:rPr lang="it-IT" dirty="0"/>
              <a:t>il salario di sussistenza </a:t>
            </a:r>
            <a:r>
              <a:rPr lang="it-IT" i="1" dirty="0"/>
              <a:t>OW</a:t>
            </a:r>
            <a:r>
              <a:rPr lang="it-IT" dirty="0"/>
              <a:t> per la forza lavoro impiegata </a:t>
            </a:r>
            <a:r>
              <a:rPr lang="it-IT" i="1" dirty="0"/>
              <a:t>OM</a:t>
            </a:r>
            <a:r>
              <a:rPr lang="it-IT" dirty="0"/>
              <a:t>, si determina il monte salari pagato nel settore agricolo (</a:t>
            </a:r>
            <a:r>
              <a:rPr lang="it-IT" i="1" dirty="0"/>
              <a:t>OWKM</a:t>
            </a:r>
            <a:r>
              <a:rPr lang="it-IT" dirty="0"/>
              <a:t>). </a:t>
            </a:r>
            <a:endParaRPr lang="it-IT" dirty="0" smtClean="0"/>
          </a:p>
          <a:p>
            <a:endParaRPr lang="it-IT" dirty="0"/>
          </a:p>
          <a:p>
            <a:r>
              <a:rPr lang="it-IT" dirty="0" smtClean="0"/>
              <a:t>La </a:t>
            </a:r>
            <a:r>
              <a:rPr lang="it-IT" dirty="0"/>
              <a:t>differenza fra </a:t>
            </a:r>
            <a:r>
              <a:rPr lang="it-IT" i="1" dirty="0"/>
              <a:t>OBAM</a:t>
            </a:r>
            <a:r>
              <a:rPr lang="it-IT" dirty="0"/>
              <a:t> e </a:t>
            </a:r>
            <a:r>
              <a:rPr lang="it-IT" i="1" dirty="0"/>
              <a:t>OWKM</a:t>
            </a:r>
            <a:r>
              <a:rPr lang="it-IT" dirty="0"/>
              <a:t> coincide </a:t>
            </a:r>
            <a:r>
              <a:rPr lang="it-IT" dirty="0">
                <a:solidFill>
                  <a:srgbClr val="FF0000"/>
                </a:solidFill>
              </a:rPr>
              <a:t>con i profitti percepiti dai capitalisti come residuo o surplus</a:t>
            </a:r>
            <a:r>
              <a:rPr lang="it-IT" dirty="0" smtClean="0">
                <a:solidFill>
                  <a:srgbClr val="FF0000"/>
                </a:solidFill>
              </a:rPr>
              <a:t>, pagata la rendita, </a:t>
            </a:r>
            <a:r>
              <a:rPr lang="it-IT" dirty="0">
                <a:solidFill>
                  <a:srgbClr val="FF0000"/>
                </a:solidFill>
              </a:rPr>
              <a:t>utilizzato (principalmente) per anticipare i salari ai lavoratori all’inizio del periodo </a:t>
            </a:r>
            <a:r>
              <a:rPr lang="it-IT" dirty="0" smtClean="0">
                <a:solidFill>
                  <a:srgbClr val="FF0000"/>
                </a:solidFill>
              </a:rPr>
              <a:t>successivo (P = I)</a:t>
            </a:r>
            <a:r>
              <a:rPr lang="it-IT" dirty="0" smtClean="0"/>
              <a:t>. Il </a:t>
            </a:r>
            <a:r>
              <a:rPr lang="it-IT" dirty="0"/>
              <a:t>rapporto fra profitti e salari (capitale circolante), misurati entrambi in termini di quantità di grano, determina il saggio di profitto del settore </a:t>
            </a:r>
            <a:r>
              <a:rPr lang="it-IT" dirty="0" smtClean="0"/>
              <a:t>agricolo e </a:t>
            </a:r>
            <a:r>
              <a:rPr lang="it-IT" dirty="0"/>
              <a:t>nel settore </a:t>
            </a:r>
            <a:r>
              <a:rPr lang="it-IT" dirty="0" smtClean="0"/>
              <a:t>industriale, per effetto della concorrenza intersettoriale. </a:t>
            </a:r>
          </a:p>
          <a:p>
            <a:endParaRPr lang="it-IT" dirty="0"/>
          </a:p>
        </p:txBody>
      </p:sp>
    </p:spTree>
    <p:extLst>
      <p:ext uri="{BB962C8B-B14F-4D97-AF65-F5344CB8AC3E}">
        <p14:creationId xmlns:p14="http://schemas.microsoft.com/office/powerpoint/2010/main" val="40929733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smtClean="0"/>
              <a:t>Distribuzione e dinamica dell’economia nel MG, 2</a:t>
            </a:r>
            <a:endParaRPr lang="it-IT" sz="4000" dirty="0"/>
          </a:p>
        </p:txBody>
      </p:sp>
      <p:sp>
        <p:nvSpPr>
          <p:cNvPr id="3" name="Segnaposto contenuto 2"/>
          <p:cNvSpPr>
            <a:spLocks noGrp="1"/>
          </p:cNvSpPr>
          <p:nvPr>
            <p:ph idx="1"/>
          </p:nvPr>
        </p:nvSpPr>
        <p:spPr>
          <a:xfrm>
            <a:off x="838200" y="1825624"/>
            <a:ext cx="10515600" cy="4781237"/>
          </a:xfrm>
        </p:spPr>
        <p:txBody>
          <a:bodyPr>
            <a:normAutofit fontScale="77500" lnSpcReduction="20000"/>
          </a:bodyPr>
          <a:lstStyle/>
          <a:p>
            <a:r>
              <a:rPr lang="it-IT" dirty="0"/>
              <a:t>In un’</a:t>
            </a:r>
            <a:r>
              <a:rPr lang="it-IT" dirty="0">
                <a:solidFill>
                  <a:srgbClr val="FF0000"/>
                </a:solidFill>
              </a:rPr>
              <a:t>economia in espansione il punto M tende a spostarsi verso </a:t>
            </a:r>
            <a:r>
              <a:rPr lang="it-IT" dirty="0" smtClean="0">
                <a:solidFill>
                  <a:srgbClr val="FF0000"/>
                </a:solidFill>
              </a:rPr>
              <a:t>destra. </a:t>
            </a:r>
            <a:r>
              <a:rPr lang="it-IT" dirty="0" smtClean="0"/>
              <a:t>Questo accade perché i profitti positivi vengono reinvestiti nella produzione di grano e questo permette di assumere un numero crescente di lavoratori.</a:t>
            </a:r>
          </a:p>
          <a:p>
            <a:endParaRPr lang="it-IT" dirty="0" smtClean="0"/>
          </a:p>
          <a:p>
            <a:r>
              <a:rPr lang="it-IT" dirty="0" smtClean="0"/>
              <a:t>All’aumentare della domanda di lavoro, i salari salgono temporaneamente al di sopra della sussistenza. Questo determina l’aumento della popolazione e della forza lavoro. L’aumento della forza lavoro spinge nuovamente il salario reale w al livello di sussistenza precedente. </a:t>
            </a:r>
          </a:p>
          <a:p>
            <a:endParaRPr lang="it-IT" dirty="0"/>
          </a:p>
          <a:p>
            <a:r>
              <a:rPr lang="it-IT" dirty="0" smtClean="0"/>
              <a:t>Nel frattempo, però la popolazione è aumentata e con essa la domanda di grano. Se l’economia è chiusa il prezzo del grano aumenta e si devono mettere a coltura terre via via meno fertili. Le rendite fondiarie aumentano.(v. sopra).</a:t>
            </a:r>
          </a:p>
          <a:p>
            <a:endParaRPr lang="it-IT" dirty="0" smtClean="0">
              <a:solidFill>
                <a:srgbClr val="FF0000"/>
              </a:solidFill>
            </a:endParaRPr>
          </a:p>
          <a:p>
            <a:r>
              <a:rPr lang="it-IT" dirty="0" smtClean="0">
                <a:solidFill>
                  <a:srgbClr val="FF0000"/>
                </a:solidFill>
              </a:rPr>
              <a:t>L’aumento delle rendite e dei salari (</a:t>
            </a:r>
            <a:r>
              <a:rPr lang="it-IT" dirty="0" err="1" smtClean="0">
                <a:solidFill>
                  <a:srgbClr val="FF0000"/>
                </a:solidFill>
              </a:rPr>
              <a:t>wL</a:t>
            </a:r>
            <a:r>
              <a:rPr lang="it-IT" dirty="0" smtClean="0">
                <a:solidFill>
                  <a:srgbClr val="FF0000"/>
                </a:solidFill>
              </a:rPr>
              <a:t> aumenta anche se w in media rimane costante, perché L aumenta) comprime i profitti, fino ad azzerarli. </a:t>
            </a:r>
            <a:r>
              <a:rPr lang="it-IT" dirty="0" smtClean="0"/>
              <a:t>Quando questo accade, il sistema raggiunge lo </a:t>
            </a:r>
            <a:r>
              <a:rPr lang="it-IT" dirty="0" smtClean="0">
                <a:solidFill>
                  <a:srgbClr val="FF0000"/>
                </a:solidFill>
              </a:rPr>
              <a:t>stato stazionario</a:t>
            </a:r>
            <a:r>
              <a:rPr lang="it-IT" dirty="0" smtClean="0"/>
              <a:t>. </a:t>
            </a:r>
          </a:p>
        </p:txBody>
      </p:sp>
    </p:spTree>
    <p:extLst>
      <p:ext uri="{BB962C8B-B14F-4D97-AF65-F5344CB8AC3E}">
        <p14:creationId xmlns:p14="http://schemas.microsoft.com/office/powerpoint/2010/main" val="5437197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smtClean="0"/>
              <a:t>Distribuzione e dinamica dell’economia nel MG, 3</a:t>
            </a:r>
            <a:endParaRPr lang="it-IT" sz="4000" dirty="0"/>
          </a:p>
        </p:txBody>
      </p:sp>
      <p:sp>
        <p:nvSpPr>
          <p:cNvPr id="3" name="Segnaposto contenuto 2"/>
          <p:cNvSpPr>
            <a:spLocks noGrp="1"/>
          </p:cNvSpPr>
          <p:nvPr>
            <p:ph idx="1"/>
          </p:nvPr>
        </p:nvSpPr>
        <p:spPr>
          <a:xfrm>
            <a:off x="838200" y="1825624"/>
            <a:ext cx="10515600" cy="4781237"/>
          </a:xfrm>
        </p:spPr>
        <p:txBody>
          <a:bodyPr>
            <a:normAutofit fontScale="85000" lnSpcReduction="20000"/>
          </a:bodyPr>
          <a:lstStyle/>
          <a:p>
            <a:r>
              <a:rPr lang="it-IT" dirty="0" smtClean="0">
                <a:solidFill>
                  <a:srgbClr val="FF0000"/>
                </a:solidFill>
              </a:rPr>
              <a:t>Lo </a:t>
            </a:r>
            <a:r>
              <a:rPr lang="it-IT" dirty="0">
                <a:solidFill>
                  <a:srgbClr val="FF0000"/>
                </a:solidFill>
              </a:rPr>
              <a:t>stato stazionario</a:t>
            </a:r>
            <a:r>
              <a:rPr lang="it-IT" dirty="0"/>
              <a:t>, una situazione in cui </a:t>
            </a:r>
            <a:r>
              <a:rPr lang="it-IT" i="1" dirty="0"/>
              <a:t>i profitti sono così bassi da non consentire (ai capitalisti qualcosa di più di) un adeguato compenso alle loro fatiche e al rischio, ai quali essi vanno necessariamente in contro, nell’impiegare produttivamente il loro capitale. </a:t>
            </a:r>
          </a:p>
          <a:p>
            <a:r>
              <a:rPr lang="it-IT" dirty="0" smtClean="0">
                <a:solidFill>
                  <a:srgbClr val="FF0000"/>
                </a:solidFill>
              </a:rPr>
              <a:t>Ogni </a:t>
            </a:r>
            <a:r>
              <a:rPr lang="it-IT" dirty="0">
                <a:solidFill>
                  <a:srgbClr val="FF0000"/>
                </a:solidFill>
              </a:rPr>
              <a:t>elemento esogeno che </a:t>
            </a:r>
            <a:r>
              <a:rPr lang="it-IT" dirty="0" smtClean="0">
                <a:solidFill>
                  <a:srgbClr val="FF0000"/>
                </a:solidFill>
              </a:rPr>
              <a:t>accresce </a:t>
            </a:r>
            <a:r>
              <a:rPr lang="it-IT" dirty="0">
                <a:solidFill>
                  <a:srgbClr val="FF0000"/>
                </a:solidFill>
              </a:rPr>
              <a:t>il prezzo del grano </a:t>
            </a:r>
            <a:r>
              <a:rPr lang="it-IT" dirty="0"/>
              <a:t>e i salari di sussistenza (come le leggi protezionistiche che limitavano l’importazione di grano dall’estero, contro le quale Ricardo si opponeva, battaglia che sarà ripresa dalla scuola di Manchester) </a:t>
            </a:r>
            <a:r>
              <a:rPr lang="it-IT" dirty="0">
                <a:solidFill>
                  <a:srgbClr val="FF0000"/>
                </a:solidFill>
              </a:rPr>
              <a:t>comprime, a parità di altre condizioni, i profitti e</a:t>
            </a:r>
            <a:r>
              <a:rPr lang="it-IT" dirty="0"/>
              <a:t> deprime </a:t>
            </a:r>
            <a:r>
              <a:rPr lang="it-IT" dirty="0">
                <a:solidFill>
                  <a:srgbClr val="FF0000"/>
                </a:solidFill>
              </a:rPr>
              <a:t>le prospettive di crescita dell’economia</a:t>
            </a:r>
            <a:r>
              <a:rPr lang="it-IT" dirty="0"/>
              <a:t>. </a:t>
            </a:r>
            <a:endParaRPr lang="it-IT" dirty="0" smtClean="0"/>
          </a:p>
          <a:p>
            <a:r>
              <a:rPr lang="it-IT" i="1" dirty="0" smtClean="0"/>
              <a:t>Analogamente</a:t>
            </a:r>
            <a:r>
              <a:rPr lang="it-IT" i="1" dirty="0"/>
              <a:t>, qualsiasi imposta che non colpisca la terra, deve in ultima istanza ricadere sui profitti, dei quali costituisce una decurtazione: ne segue un abbassamento del saggio di accumulazione. </a:t>
            </a:r>
          </a:p>
          <a:p>
            <a:r>
              <a:rPr lang="it-IT" dirty="0" smtClean="0"/>
              <a:t>Per lo stesso motivo, liberalizzando il commercio del grano e importando grano straniero a buon mercato è possibile ridurre i salari (a parità di consumo fisico) e le rendite, a vantaggio dei profitti e quindi dell’accumulazione e della crescita dell’economia.</a:t>
            </a:r>
            <a:endParaRPr lang="it-IT" dirty="0"/>
          </a:p>
        </p:txBody>
      </p:sp>
    </p:spTree>
    <p:extLst>
      <p:ext uri="{BB962C8B-B14F-4D97-AF65-F5344CB8AC3E}">
        <p14:creationId xmlns:p14="http://schemas.microsoft.com/office/powerpoint/2010/main" val="39130568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p:txBody>
          <a:bodyPr/>
          <a:lstStyle/>
          <a:p>
            <a:pPr algn="ctr"/>
            <a:r>
              <a:rPr lang="it-IT" dirty="0" smtClean="0"/>
              <a:t> Opposizione di Ricardo al «</a:t>
            </a:r>
            <a:r>
              <a:rPr lang="it-IT" dirty="0" err="1" smtClean="0"/>
              <a:t>Corn</a:t>
            </a:r>
            <a:r>
              <a:rPr lang="it-IT" dirty="0" smtClean="0"/>
              <a:t> </a:t>
            </a:r>
            <a:r>
              <a:rPr lang="it-IT" dirty="0" err="1" smtClean="0"/>
              <a:t>Laws</a:t>
            </a:r>
            <a:r>
              <a:rPr lang="it-IT" dirty="0" smtClean="0"/>
              <a:t>»</a:t>
            </a:r>
            <a:endParaRPr lang="it-IT" dirty="0"/>
          </a:p>
        </p:txBody>
      </p:sp>
      <p:sp>
        <p:nvSpPr>
          <p:cNvPr id="4" name="Segnaposto contenuto 3"/>
          <p:cNvSpPr>
            <a:spLocks noGrp="1"/>
          </p:cNvSpPr>
          <p:nvPr>
            <p:ph idx="1"/>
          </p:nvPr>
        </p:nvSpPr>
        <p:spPr/>
        <p:txBody>
          <a:bodyPr>
            <a:normAutofit fontScale="92500" lnSpcReduction="20000"/>
          </a:bodyPr>
          <a:lstStyle/>
          <a:p>
            <a:r>
              <a:rPr lang="it-IT" dirty="0" smtClean="0"/>
              <a:t>Nel 1816 in GB vengono introdotte </a:t>
            </a:r>
            <a:r>
              <a:rPr lang="it-IT" dirty="0" smtClean="0">
                <a:solidFill>
                  <a:srgbClr val="FF0000"/>
                </a:solidFill>
              </a:rPr>
              <a:t>le leggi sul grano</a:t>
            </a:r>
            <a:r>
              <a:rPr lang="it-IT" dirty="0" smtClean="0"/>
              <a:t> (dazi elevatissimi sulle importazioni di grano a buon mercato) sotto la pressione del partito conservatore.</a:t>
            </a:r>
          </a:p>
          <a:p>
            <a:r>
              <a:rPr lang="it-IT" dirty="0" smtClean="0"/>
              <a:t>Nelle condizione dell’economia britannica del primo Ottocento, l’aumento della popolazione e della domanda di grano determinava il rincaro costante del grano stesso con effetti positivi per i proprietari terrieri e negativi per i capitalisti (conflitto distributivo tra capitalisti borghesi rappresentati dal partito liberale e proprietari terrieri rappresentati dal partito conservatore) </a:t>
            </a:r>
          </a:p>
          <a:p>
            <a:r>
              <a:rPr lang="it-IT" dirty="0" smtClean="0">
                <a:solidFill>
                  <a:srgbClr val="FF0000"/>
                </a:solidFill>
              </a:rPr>
              <a:t>Ricardo sosteneva nei suoi scritti e nella sua attività in Parlamento che </a:t>
            </a:r>
            <a:r>
              <a:rPr lang="it-IT" dirty="0">
                <a:solidFill>
                  <a:srgbClr val="FF0000"/>
                </a:solidFill>
              </a:rPr>
              <a:t>l'abrogazione delle leggi sul </a:t>
            </a:r>
            <a:r>
              <a:rPr lang="it-IT" dirty="0" smtClean="0">
                <a:solidFill>
                  <a:srgbClr val="FF0000"/>
                </a:solidFill>
              </a:rPr>
              <a:t>grano, avrebbe </a:t>
            </a:r>
            <a:r>
              <a:rPr lang="it-IT" dirty="0">
                <a:solidFill>
                  <a:srgbClr val="FF0000"/>
                </a:solidFill>
              </a:rPr>
              <a:t>avvantaggiato in primo luogo i capitalisti </a:t>
            </a:r>
            <a:r>
              <a:rPr lang="it-IT" dirty="0"/>
              <a:t>a causa dell'aumento del tasso generale di profitto </a:t>
            </a:r>
            <a:r>
              <a:rPr lang="it-IT" i="1" dirty="0" smtClean="0"/>
              <a:t>r</a:t>
            </a:r>
            <a:r>
              <a:rPr lang="it-IT" dirty="0" smtClean="0"/>
              <a:t> e</a:t>
            </a:r>
            <a:r>
              <a:rPr lang="it-IT" dirty="0"/>
              <a:t>, di conseguenza, la società in generale a causa dell'aumento del tasso di accumulazione e di crescita del </a:t>
            </a:r>
            <a:r>
              <a:rPr lang="it-IT" dirty="0" smtClean="0"/>
              <a:t>capitale </a:t>
            </a:r>
            <a:r>
              <a:rPr lang="it-IT" i="1" dirty="0" smtClean="0"/>
              <a:t>g</a:t>
            </a:r>
            <a:r>
              <a:rPr lang="it-IT" dirty="0" smtClean="0"/>
              <a:t>.</a:t>
            </a:r>
          </a:p>
          <a:p>
            <a:pPr marL="0" indent="0">
              <a:buNone/>
            </a:pPr>
            <a:endParaRPr lang="it-IT" dirty="0" smtClean="0"/>
          </a:p>
        </p:txBody>
      </p:sp>
    </p:spTree>
    <p:extLst>
      <p:ext uri="{BB962C8B-B14F-4D97-AF65-F5344CB8AC3E}">
        <p14:creationId xmlns:p14="http://schemas.microsoft.com/office/powerpoint/2010/main" val="25439065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dirty="0"/>
              <a:t>Opposizione di Ricardo al «</a:t>
            </a:r>
            <a:r>
              <a:rPr lang="it-IT" dirty="0" err="1"/>
              <a:t>Corn</a:t>
            </a:r>
            <a:r>
              <a:rPr lang="it-IT" dirty="0"/>
              <a:t> </a:t>
            </a:r>
            <a:r>
              <a:rPr lang="it-IT" dirty="0" err="1"/>
              <a:t>Laws</a:t>
            </a:r>
            <a:r>
              <a:rPr lang="it-IT" dirty="0" smtClean="0"/>
              <a:t>», 2</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lnSpcReduction="10000"/>
              </a:bodyPr>
              <a:lstStyle/>
              <a:p>
                <a:r>
                  <a:rPr lang="it-IT" dirty="0" smtClean="0">
                    <a:solidFill>
                      <a:srgbClr val="FF0000"/>
                    </a:solidFill>
                  </a:rPr>
                  <a:t>Due cause per spiegare l’aumento di </a:t>
                </a:r>
                <a:r>
                  <a:rPr lang="it-IT" dirty="0" err="1" smtClean="0">
                    <a:solidFill>
                      <a:srgbClr val="FF0000"/>
                    </a:solidFill>
                  </a:rPr>
                  <a:t>wL</a:t>
                </a:r>
                <a:r>
                  <a:rPr lang="it-IT" dirty="0" smtClean="0">
                    <a:solidFill>
                      <a:srgbClr val="FF0000"/>
                    </a:solidFill>
                  </a:rPr>
                  <a:t> in un’economia in espansione</a:t>
                </a:r>
                <a:r>
                  <a:rPr lang="it-IT" dirty="0" smtClean="0"/>
                  <a:t>:</a:t>
                </a:r>
              </a:p>
              <a:p>
                <a:pPr lvl="1"/>
                <a:r>
                  <a:rPr lang="it-IT" dirty="0" smtClean="0"/>
                  <a:t>Aumento dei salari reali unitari al di sopra della sussistenza (impossibile a causa della “legge ferrea dei salari” di Malthus )</a:t>
                </a:r>
              </a:p>
              <a:p>
                <a:pPr lvl="1"/>
                <a:r>
                  <a:rPr lang="it-IT" dirty="0" smtClean="0"/>
                  <a:t>Salari costanti in termini reali w, W/P ma più elevati in termini monetari W = </a:t>
                </a:r>
                <a:r>
                  <a:rPr lang="it-IT" dirty="0" err="1" smtClean="0"/>
                  <a:t>wP</a:t>
                </a:r>
                <a:r>
                  <a:rPr lang="it-IT" dirty="0" smtClean="0"/>
                  <a:t> a causa dell’aumento del prezzo dei beni salario soprattutto alimentari (grano)</a:t>
                </a:r>
              </a:p>
              <a:p>
                <a:endParaRPr lang="it-IT" dirty="0" smtClean="0"/>
              </a:p>
              <a:p>
                <a:r>
                  <a:rPr lang="it-IT" dirty="0" smtClean="0">
                    <a:solidFill>
                      <a:srgbClr val="FF0000"/>
                    </a:solidFill>
                  </a:rPr>
                  <a:t>L’argomento di Ricardo contro le “</a:t>
                </a:r>
                <a:r>
                  <a:rPr lang="it-IT" dirty="0" err="1" smtClean="0">
                    <a:solidFill>
                      <a:srgbClr val="FF0000"/>
                    </a:solidFill>
                  </a:rPr>
                  <a:t>Corn</a:t>
                </a:r>
                <a:r>
                  <a:rPr lang="it-IT" dirty="0" smtClean="0">
                    <a:solidFill>
                      <a:srgbClr val="FF0000"/>
                    </a:solidFill>
                  </a:rPr>
                  <a:t> </a:t>
                </a:r>
                <a:r>
                  <a:rPr lang="it-IT" dirty="0" err="1" smtClean="0">
                    <a:solidFill>
                      <a:srgbClr val="FF0000"/>
                    </a:solidFill>
                  </a:rPr>
                  <a:t>Laws</a:t>
                </a:r>
                <a:r>
                  <a:rPr lang="it-IT" dirty="0" smtClean="0">
                    <a:solidFill>
                      <a:srgbClr val="FF0000"/>
                    </a:solidFill>
                  </a:rPr>
                  <a:t>”</a:t>
                </a:r>
                <a:r>
                  <a:rPr lang="it-IT" dirty="0" smtClean="0"/>
                  <a:t> può essere riassunto nel modo seguente:</a:t>
                </a:r>
              </a:p>
              <a:p>
                <a:pPr lvl="1"/>
                <a:r>
                  <a:rPr lang="it-IT" dirty="0" smtClean="0"/>
                  <a:t>Popolazione ↑ </a:t>
                </a:r>
                <a:r>
                  <a:rPr lang="it-IT" dirty="0" smtClean="0">
                    <a:sym typeface="Symbol" panose="05050102010706020507" pitchFamily="18" charset="2"/>
                  </a:rPr>
                  <a:t> </a:t>
                </a:r>
                <a:r>
                  <a:rPr lang="it-IT" dirty="0" smtClean="0"/>
                  <a:t>Domanda di cibo ↑ </a:t>
                </a:r>
                <a:r>
                  <a:rPr lang="it-IT" dirty="0"/>
                  <a:t> </a:t>
                </a:r>
                <a:r>
                  <a:rPr lang="it-IT" dirty="0" smtClean="0">
                    <a:sym typeface="Symbol" panose="05050102010706020507" pitchFamily="18" charset="2"/>
                  </a:rPr>
                  <a:t> prezzo del cibo e dei beni salario</a:t>
                </a:r>
                <a:r>
                  <a:rPr lang="it-IT" dirty="0" smtClean="0"/>
                  <a:t> ↑ (rendimenti decrescenti in agricoltura) </a:t>
                </a:r>
                <a:r>
                  <a:rPr lang="it-IT" dirty="0">
                    <a:sym typeface="Symbol" panose="05050102010706020507" pitchFamily="18" charset="2"/>
                  </a:rPr>
                  <a:t></a:t>
                </a:r>
                <a14:m>
                  <m:oMath xmlns:m="http://schemas.openxmlformats.org/officeDocument/2006/math">
                    <m:r>
                      <a:rPr lang="it-IT" b="0" i="1" smtClean="0">
                        <a:latin typeface="Cambria Math" panose="02040503050406030204" pitchFamily="18" charset="0"/>
                      </a:rPr>
                      <m:t>  </m:t>
                    </m:r>
                    <m:r>
                      <a:rPr lang="it-IT" b="0" i="1" smtClean="0">
                        <a:latin typeface="Cambria Math" panose="02040503050406030204" pitchFamily="18" charset="0"/>
                      </a:rPr>
                      <m:t>𝑊</m:t>
                    </m:r>
                    <m:r>
                      <m:rPr>
                        <m:nor/>
                      </m:rPr>
                      <a:rPr lang="it-IT"/>
                      <m:t>↑</m:t>
                    </m:r>
                  </m:oMath>
                </a14:m>
                <a:r>
                  <a:rPr lang="it-IT" b="0" i="1" dirty="0" smtClean="0">
                    <a:latin typeface="Cambria Math" panose="02040503050406030204" pitchFamily="18" charset="0"/>
                  </a:rPr>
                  <a:t> </a:t>
                </a:r>
                <a:r>
                  <a:rPr lang="it-IT" dirty="0"/>
                  <a:t>(in termini monetari) </a:t>
                </a:r>
                <a:r>
                  <a:rPr lang="it-IT" dirty="0" smtClean="0"/>
                  <a:t> </a:t>
                </a:r>
                <a:r>
                  <a:rPr lang="it-IT" dirty="0" smtClean="0">
                    <a:sym typeface="Symbol" panose="05050102010706020507" pitchFamily="18" charset="2"/>
                  </a:rPr>
                  <a:t></a:t>
                </a:r>
                <a14:m>
                  <m:oMath xmlns:m="http://schemas.openxmlformats.org/officeDocument/2006/math">
                    <m:r>
                      <a:rPr lang="it-IT" b="0" i="0" smtClean="0">
                        <a:latin typeface="Cambria Math" panose="02040503050406030204" pitchFamily="18" charset="0"/>
                      </a:rPr>
                      <m:t> </m:t>
                    </m:r>
                    <m:r>
                      <m:rPr>
                        <m:sty m:val="p"/>
                      </m:rPr>
                      <a:rPr lang="it-IT" b="0" i="0" smtClean="0">
                        <a:latin typeface="Cambria Math" panose="02040503050406030204" pitchFamily="18" charset="0"/>
                      </a:rPr>
                      <m:t>r</m:t>
                    </m:r>
                  </m:oMath>
                </a14:m>
                <a:r>
                  <a:rPr lang="it-IT" dirty="0" smtClean="0"/>
                  <a:t> ↓  </a:t>
                </a:r>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t="-3081" r="-1855" b="-1961"/>
                </a:stretch>
              </a:blipFill>
            </p:spPr>
            <p:txBody>
              <a:bodyPr/>
              <a:lstStyle/>
              <a:p>
                <a:r>
                  <a:rPr lang="it-IT">
                    <a:noFill/>
                  </a:rPr>
                  <a:t> </a:t>
                </a:r>
              </a:p>
            </p:txBody>
          </p:sp>
        </mc:Fallback>
      </mc:AlternateContent>
    </p:spTree>
    <p:extLst>
      <p:ext uri="{BB962C8B-B14F-4D97-AF65-F5344CB8AC3E}">
        <p14:creationId xmlns:p14="http://schemas.microsoft.com/office/powerpoint/2010/main" val="295982038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p:txBody>
          <a:bodyPr/>
          <a:lstStyle/>
          <a:p>
            <a:pPr algn="ctr"/>
            <a:r>
              <a:rPr lang="it-IT" dirty="0" smtClean="0"/>
              <a:t> Opposizione di Ricardo al «</a:t>
            </a:r>
            <a:r>
              <a:rPr lang="it-IT" dirty="0" err="1" smtClean="0"/>
              <a:t>Corn</a:t>
            </a:r>
            <a:r>
              <a:rPr lang="it-IT" dirty="0" smtClean="0"/>
              <a:t> </a:t>
            </a:r>
            <a:r>
              <a:rPr lang="it-IT" dirty="0" err="1" smtClean="0"/>
              <a:t>Laws</a:t>
            </a:r>
            <a:r>
              <a:rPr lang="it-IT" dirty="0" smtClean="0"/>
              <a:t>», 3</a:t>
            </a:r>
            <a:endParaRPr lang="it-IT" dirty="0"/>
          </a:p>
        </p:txBody>
      </p:sp>
      <p:sp>
        <p:nvSpPr>
          <p:cNvPr id="4" name="Segnaposto contenuto 3"/>
          <p:cNvSpPr>
            <a:spLocks noGrp="1"/>
          </p:cNvSpPr>
          <p:nvPr>
            <p:ph idx="1"/>
          </p:nvPr>
        </p:nvSpPr>
        <p:spPr/>
        <p:txBody>
          <a:bodyPr>
            <a:normAutofit fontScale="92500" lnSpcReduction="10000"/>
          </a:bodyPr>
          <a:lstStyle/>
          <a:p>
            <a:r>
              <a:rPr lang="it-IT" dirty="0" smtClean="0"/>
              <a:t>E’ nell’ambito della difesa del libero commercio del grano che Ricardo formula la teoria de vantaggi comparati (v. sotto fra gli approfondimenti). </a:t>
            </a:r>
          </a:p>
          <a:p>
            <a:r>
              <a:rPr lang="it-IT" dirty="0" smtClean="0">
                <a:solidFill>
                  <a:srgbClr val="FF0000"/>
                </a:solidFill>
              </a:rPr>
              <a:t>Ma c’è un problema!</a:t>
            </a:r>
          </a:p>
          <a:p>
            <a:r>
              <a:rPr lang="it-IT" dirty="0" smtClean="0"/>
              <a:t>La conclusione raggiunta da Ricardo nell’ambito del modello grano (tasso </a:t>
            </a:r>
            <a:r>
              <a:rPr lang="it-IT" dirty="0"/>
              <a:t>di profitto </a:t>
            </a:r>
            <a:r>
              <a:rPr lang="it-IT" dirty="0" smtClean="0"/>
              <a:t>decrescente all’aumentare di L in un’economia in espansione) è ancora valida anche quando i salari non sono solo grano e il </a:t>
            </a:r>
            <a:r>
              <a:rPr lang="it-IT" dirty="0"/>
              <a:t>capitale non comprende solo i salari ma anche altre materie </a:t>
            </a:r>
            <a:r>
              <a:rPr lang="it-IT" dirty="0" smtClean="0"/>
              <a:t>prime e beni capitali durevoli?  </a:t>
            </a:r>
          </a:p>
          <a:p>
            <a:r>
              <a:rPr lang="it-IT" dirty="0" smtClean="0"/>
              <a:t>Per </a:t>
            </a:r>
            <a:r>
              <a:rPr lang="it-IT" dirty="0"/>
              <a:t>rispondere a questa domanda è </a:t>
            </a:r>
            <a:r>
              <a:rPr lang="it-IT" dirty="0">
                <a:solidFill>
                  <a:srgbClr val="FF0000"/>
                </a:solidFill>
              </a:rPr>
              <a:t>necessaria una teoria dei valori </a:t>
            </a:r>
            <a:r>
              <a:rPr lang="it-IT" dirty="0" smtClean="0">
                <a:solidFill>
                  <a:srgbClr val="FF0000"/>
                </a:solidFill>
              </a:rPr>
              <a:t>relativi </a:t>
            </a:r>
            <a:r>
              <a:rPr lang="it-IT" dirty="0" smtClean="0"/>
              <a:t>che permetta di misurare in maniera uniforme il valore dei beni scambiati, compresi i beni salario.</a:t>
            </a:r>
            <a:endParaRPr lang="it-IT" dirty="0"/>
          </a:p>
        </p:txBody>
      </p:sp>
    </p:spTree>
    <p:extLst>
      <p:ext uri="{BB962C8B-B14F-4D97-AF65-F5344CB8AC3E}">
        <p14:creationId xmlns:p14="http://schemas.microsoft.com/office/powerpoint/2010/main" val="5406846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teoria del valore di Ricardo</a:t>
            </a:r>
            <a:endParaRPr lang="it-IT" dirty="0"/>
          </a:p>
        </p:txBody>
      </p:sp>
      <p:sp>
        <p:nvSpPr>
          <p:cNvPr id="3" name="Segnaposto contenuto 2"/>
          <p:cNvSpPr>
            <a:spLocks noGrp="1"/>
          </p:cNvSpPr>
          <p:nvPr>
            <p:ph idx="1"/>
          </p:nvPr>
        </p:nvSpPr>
        <p:spPr>
          <a:xfrm>
            <a:off x="838199" y="1825624"/>
            <a:ext cx="10808855" cy="4584411"/>
          </a:xfrm>
        </p:spPr>
        <p:txBody>
          <a:bodyPr>
            <a:normAutofit fontScale="85000" lnSpcReduction="20000"/>
          </a:bodyPr>
          <a:lstStyle/>
          <a:p>
            <a:r>
              <a:rPr lang="it-IT" dirty="0" smtClean="0"/>
              <a:t>Per Ricardo, come per gli economisti classici in generale, </a:t>
            </a:r>
            <a:r>
              <a:rPr lang="it-IT" dirty="0"/>
              <a:t>prezzi </a:t>
            </a:r>
            <a:r>
              <a:rPr lang="it-IT" dirty="0" smtClean="0"/>
              <a:t>naturali non </a:t>
            </a:r>
            <a:r>
              <a:rPr lang="it-IT" dirty="0"/>
              <a:t>riflettono la scarsità, ma </a:t>
            </a:r>
            <a:r>
              <a:rPr lang="it-IT" dirty="0" smtClean="0"/>
              <a:t>il costo e le difficoltà di produzione. Poi ci sono i prezzi di mercato che possono deviare dai prezzi naturali (Smith). </a:t>
            </a:r>
          </a:p>
          <a:p>
            <a:r>
              <a:rPr lang="it-IT" dirty="0" smtClean="0"/>
              <a:t>Per Ricardo, il </a:t>
            </a:r>
            <a:r>
              <a:rPr lang="it-IT" dirty="0"/>
              <a:t>prezzo naturale di una merce dipende dalla quantità di </a:t>
            </a:r>
            <a:r>
              <a:rPr lang="it-IT" dirty="0" smtClean="0"/>
              <a:t> lavoro necessaria </a:t>
            </a:r>
            <a:r>
              <a:rPr lang="it-IT" dirty="0"/>
              <a:t>(direttamente e indirettamente) per </a:t>
            </a:r>
            <a:r>
              <a:rPr lang="it-IT" dirty="0" smtClean="0"/>
              <a:t>produrla (</a:t>
            </a:r>
            <a:r>
              <a:rPr lang="it-IT" dirty="0" smtClean="0">
                <a:solidFill>
                  <a:srgbClr val="FF0000"/>
                </a:solidFill>
              </a:rPr>
              <a:t>teoria del valore lavoro contenuto</a:t>
            </a:r>
            <a:r>
              <a:rPr lang="it-IT" dirty="0" smtClean="0"/>
              <a:t>). </a:t>
            </a:r>
          </a:p>
          <a:p>
            <a:r>
              <a:rPr lang="it-IT" dirty="0" smtClean="0">
                <a:solidFill>
                  <a:srgbClr val="FF0000"/>
                </a:solidFill>
              </a:rPr>
              <a:t>Consideriamo il caso di due beni (es. grano e stoffa), prodotti utilizzando esclusivamente il lavoro </a:t>
            </a:r>
            <a:r>
              <a:rPr lang="it-IT" dirty="0" smtClean="0"/>
              <a:t>non assistito da beni capitali. </a:t>
            </a:r>
          </a:p>
          <a:p>
            <a:r>
              <a:rPr lang="it-IT" dirty="0" smtClean="0"/>
              <a:t>Per produrre una unità del bene 1 sono necessarie L</a:t>
            </a:r>
            <a:r>
              <a:rPr lang="it-IT" baseline="-25000" dirty="0" smtClean="0"/>
              <a:t>1</a:t>
            </a:r>
            <a:r>
              <a:rPr lang="it-IT" dirty="0" smtClean="0"/>
              <a:t> unità di lavoro (coefficiente tecnico) </a:t>
            </a:r>
          </a:p>
          <a:p>
            <a:r>
              <a:rPr lang="it-IT" dirty="0"/>
              <a:t>Per produrre una unità del bene </a:t>
            </a:r>
            <a:r>
              <a:rPr lang="it-IT" dirty="0" smtClean="0"/>
              <a:t>2 </a:t>
            </a:r>
            <a:r>
              <a:rPr lang="it-IT" dirty="0"/>
              <a:t>sono necessarie </a:t>
            </a:r>
            <a:r>
              <a:rPr lang="it-IT" dirty="0" smtClean="0"/>
              <a:t>L</a:t>
            </a:r>
            <a:r>
              <a:rPr lang="it-IT" baseline="-25000" dirty="0" smtClean="0"/>
              <a:t>2</a:t>
            </a:r>
            <a:r>
              <a:rPr lang="it-IT" dirty="0" smtClean="0"/>
              <a:t> </a:t>
            </a:r>
            <a:r>
              <a:rPr lang="it-IT" dirty="0"/>
              <a:t>unità di lavoro (coefficiente tecnico</a:t>
            </a:r>
            <a:r>
              <a:rPr lang="it-IT" dirty="0" smtClean="0"/>
              <a:t>)</a:t>
            </a:r>
          </a:p>
          <a:p>
            <a:r>
              <a:rPr lang="it-IT" dirty="0" smtClean="0"/>
              <a:t>I capitalisti anticipano i salari ai lavoratori (WL in termini monetari con W = </a:t>
            </a:r>
            <a:r>
              <a:rPr lang="it-IT" dirty="0" err="1" smtClean="0"/>
              <a:t>wP</a:t>
            </a:r>
            <a:r>
              <a:rPr lang="it-IT" dirty="0" smtClean="0"/>
              <a:t> e P prezzo del grano) e per questo hanno diritto a ricevere un profitto proporzionale al capitale anticipato. In equilibrio, il saggio di profitto è lo stesso nei due settori</a:t>
            </a:r>
          </a:p>
        </p:txBody>
      </p:sp>
    </p:spTree>
    <p:extLst>
      <p:ext uri="{BB962C8B-B14F-4D97-AF65-F5344CB8AC3E}">
        <p14:creationId xmlns:p14="http://schemas.microsoft.com/office/powerpoint/2010/main" val="40700260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La teoria del valore di Ricardo, 2</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fontScale="92500" lnSpcReduction="20000"/>
              </a:bodyPr>
              <a:lstStyle/>
              <a:p>
                <a:r>
                  <a:rPr lang="it-IT" dirty="0" smtClean="0"/>
                  <a:t>Date le ipotesi di cui alla slide precedente, i prezzi naturali dei due beni coincidono con i loro costi di produzione e il prezzo relativo con il rapporto tra le quantità di lavoro non assistito utilizzate per produrre i due beni.</a:t>
                </a:r>
              </a:p>
              <a:p>
                <a:r>
                  <a:rPr lang="it-IT" dirty="0" smtClean="0"/>
                  <a:t>Il costo di produzione in termini monetari è dato dai salari monetari anticipati dai capitalisti ai lavoratori (WL = </a:t>
                </a:r>
                <a:r>
                  <a:rPr lang="it-IT" dirty="0" err="1" smtClean="0"/>
                  <a:t>wPL</a:t>
                </a:r>
                <a:r>
                  <a:rPr lang="it-IT" dirty="0" smtClean="0"/>
                  <a:t>, equivalente a capitale anticipato) e dai profitti attesi sul capitale anticipato</a:t>
                </a:r>
              </a:p>
              <a:p>
                <a:endParaRPr lang="it-IT" dirty="0" smtClean="0"/>
              </a:p>
              <a:p>
                <a:r>
                  <a:rPr lang="it-IT" dirty="0" smtClean="0"/>
                  <a:t>P</a:t>
                </a:r>
                <a:r>
                  <a:rPr lang="it-IT" baseline="-25000" dirty="0" smtClean="0"/>
                  <a:t>1</a:t>
                </a:r>
                <a:r>
                  <a:rPr lang="it-IT" dirty="0" smtClean="0"/>
                  <a:t> = L</a:t>
                </a:r>
                <a:r>
                  <a:rPr lang="it-IT" baseline="-25000" dirty="0" smtClean="0"/>
                  <a:t>1</a:t>
                </a:r>
                <a:r>
                  <a:rPr lang="it-IT" dirty="0" smtClean="0"/>
                  <a:t>W+ r L</a:t>
                </a:r>
                <a:r>
                  <a:rPr lang="it-IT" baseline="-25000" dirty="0" smtClean="0"/>
                  <a:t>1</a:t>
                </a:r>
                <a:r>
                  <a:rPr lang="it-IT" dirty="0" smtClean="0"/>
                  <a:t>W = L</a:t>
                </a:r>
                <a:r>
                  <a:rPr lang="it-IT" baseline="-25000" dirty="0" smtClean="0"/>
                  <a:t>1</a:t>
                </a:r>
                <a:r>
                  <a:rPr lang="it-IT" dirty="0" smtClean="0"/>
                  <a:t>W (1 + r )</a:t>
                </a:r>
              </a:p>
              <a:p>
                <a:r>
                  <a:rPr lang="it-IT" dirty="0" smtClean="0"/>
                  <a:t>P</a:t>
                </a:r>
                <a:r>
                  <a:rPr lang="it-IT" baseline="-25000" dirty="0" smtClean="0"/>
                  <a:t>2</a:t>
                </a:r>
                <a:r>
                  <a:rPr lang="it-IT" dirty="0" smtClean="0"/>
                  <a:t> </a:t>
                </a:r>
                <a:r>
                  <a:rPr lang="it-IT" dirty="0"/>
                  <a:t>= </a:t>
                </a:r>
                <a:r>
                  <a:rPr lang="it-IT" dirty="0" smtClean="0"/>
                  <a:t>L</a:t>
                </a:r>
                <a:r>
                  <a:rPr lang="it-IT" baseline="-25000" dirty="0" smtClean="0"/>
                  <a:t>2</a:t>
                </a:r>
                <a:r>
                  <a:rPr lang="it-IT" dirty="0" smtClean="0"/>
                  <a:t>W+ r L</a:t>
                </a:r>
                <a:r>
                  <a:rPr lang="it-IT" baseline="-25000" dirty="0" smtClean="0"/>
                  <a:t>2</a:t>
                </a:r>
                <a:r>
                  <a:rPr lang="it-IT" dirty="0" smtClean="0"/>
                  <a:t>W </a:t>
                </a:r>
                <a:r>
                  <a:rPr lang="it-IT" dirty="0"/>
                  <a:t>= </a:t>
                </a:r>
                <a:r>
                  <a:rPr lang="it-IT" dirty="0" smtClean="0"/>
                  <a:t>L</a:t>
                </a:r>
                <a:r>
                  <a:rPr lang="it-IT" baseline="-25000" dirty="0" smtClean="0"/>
                  <a:t>2</a:t>
                </a:r>
                <a:r>
                  <a:rPr lang="it-IT" dirty="0" smtClean="0"/>
                  <a:t>W </a:t>
                </a:r>
                <a:r>
                  <a:rPr lang="it-IT" dirty="0"/>
                  <a:t>(1 + </a:t>
                </a:r>
                <a:r>
                  <a:rPr lang="it-IT" dirty="0" smtClean="0"/>
                  <a:t>r )</a:t>
                </a:r>
              </a:p>
              <a:p>
                <a:pPr marL="0" indent="0">
                  <a:buNone/>
                </a:pPr>
                <a:endParaRPr lang="it-IT" dirty="0"/>
              </a:p>
              <a:p>
                <a:pPr marL="0" indent="0">
                  <a:buNone/>
                </a:pPr>
                <a14:m>
                  <m:oMathPara xmlns:m="http://schemas.openxmlformats.org/officeDocument/2006/math">
                    <m:oMathParaPr>
                      <m:jc m:val="centerGroup"/>
                    </m:oMathParaPr>
                    <m:oMath xmlns:m="http://schemas.openxmlformats.org/officeDocument/2006/math">
                      <m:f>
                        <m:fPr>
                          <m:ctrlPr>
                            <a:rPr lang="it-IT" i="1" dirty="0" smtClean="0">
                              <a:latin typeface="Cambria Math" panose="02040503050406030204" pitchFamily="18" charset="0"/>
                            </a:rPr>
                          </m:ctrlPr>
                        </m:fPr>
                        <m:num>
                          <m:sSub>
                            <m:sSubPr>
                              <m:ctrlPr>
                                <a:rPr lang="it-IT" i="1" dirty="0">
                                  <a:latin typeface="Cambria Math" panose="02040503050406030204" pitchFamily="18" charset="0"/>
                                </a:rPr>
                              </m:ctrlPr>
                            </m:sSubPr>
                            <m:e>
                              <m:r>
                                <a:rPr lang="it-IT" i="1" dirty="0">
                                  <a:latin typeface="Cambria Math" panose="02040503050406030204" pitchFamily="18" charset="0"/>
                                </a:rPr>
                                <m:t>𝑃</m:t>
                              </m:r>
                            </m:e>
                            <m:sub>
                              <m:r>
                                <a:rPr lang="it-IT" i="0" dirty="0">
                                  <a:latin typeface="Cambria Math" panose="02040503050406030204" pitchFamily="18" charset="0"/>
                                </a:rPr>
                                <m:t>1</m:t>
                              </m:r>
                            </m:sub>
                          </m:sSub>
                        </m:num>
                        <m:den>
                          <m:sSub>
                            <m:sSubPr>
                              <m:ctrlPr>
                                <a:rPr lang="it-IT" i="1" dirty="0">
                                  <a:latin typeface="Cambria Math" panose="02040503050406030204" pitchFamily="18" charset="0"/>
                                </a:rPr>
                              </m:ctrlPr>
                            </m:sSubPr>
                            <m:e>
                              <m:r>
                                <a:rPr lang="it-IT" i="1" dirty="0">
                                  <a:latin typeface="Cambria Math" panose="02040503050406030204" pitchFamily="18" charset="0"/>
                                </a:rPr>
                                <m:t>𝑃</m:t>
                              </m:r>
                            </m:e>
                            <m:sub>
                              <m:r>
                                <a:rPr lang="it-IT" b="0" i="1" dirty="0" smtClean="0">
                                  <a:latin typeface="Cambria Math" panose="02040503050406030204" pitchFamily="18" charset="0"/>
                                </a:rPr>
                                <m:t>2</m:t>
                              </m:r>
                            </m:sub>
                          </m:sSub>
                        </m:den>
                      </m:f>
                      <m:r>
                        <a:rPr lang="it-IT" i="0" dirty="0">
                          <a:latin typeface="Cambria Math" panose="02040503050406030204" pitchFamily="18" charset="0"/>
                        </a:rPr>
                        <m:t>=</m:t>
                      </m:r>
                      <m:f>
                        <m:fPr>
                          <m:ctrlPr>
                            <a:rPr lang="it-IT" i="1" dirty="0" smtClean="0">
                              <a:latin typeface="Cambria Math" panose="02040503050406030204" pitchFamily="18" charset="0"/>
                            </a:rPr>
                          </m:ctrlPr>
                        </m:fPr>
                        <m:num>
                          <m:sSub>
                            <m:sSubPr>
                              <m:ctrlPr>
                                <a:rPr lang="it-IT" i="1" dirty="0">
                                  <a:latin typeface="Cambria Math" panose="02040503050406030204" pitchFamily="18" charset="0"/>
                                </a:rPr>
                              </m:ctrlPr>
                            </m:sSubPr>
                            <m:e>
                              <m:r>
                                <a:rPr lang="it-IT" i="1" dirty="0">
                                  <a:latin typeface="Cambria Math" panose="02040503050406030204" pitchFamily="18" charset="0"/>
                                </a:rPr>
                                <m:t>𝐿</m:t>
                              </m:r>
                            </m:e>
                            <m:sub>
                              <m:r>
                                <a:rPr lang="it-IT" b="0" i="0" dirty="0" smtClean="0">
                                  <a:latin typeface="Cambria Math" panose="02040503050406030204" pitchFamily="18" charset="0"/>
                                </a:rPr>
                                <m:t>1</m:t>
                              </m:r>
                            </m:sub>
                          </m:sSub>
                        </m:num>
                        <m:den>
                          <m:sSub>
                            <m:sSubPr>
                              <m:ctrlPr>
                                <a:rPr lang="it-IT" i="1" dirty="0">
                                  <a:latin typeface="Cambria Math" panose="02040503050406030204" pitchFamily="18" charset="0"/>
                                </a:rPr>
                              </m:ctrlPr>
                            </m:sSubPr>
                            <m:e>
                              <m:r>
                                <a:rPr lang="it-IT" i="1" dirty="0">
                                  <a:latin typeface="Cambria Math" panose="02040503050406030204" pitchFamily="18" charset="0"/>
                                </a:rPr>
                                <m:t>𝐿</m:t>
                              </m:r>
                            </m:e>
                            <m:sub>
                              <m:r>
                                <a:rPr lang="it-IT" i="0" dirty="0">
                                  <a:latin typeface="Cambria Math" panose="02040503050406030204" pitchFamily="18" charset="0"/>
                                </a:rPr>
                                <m:t>2</m:t>
                              </m:r>
                            </m:sub>
                          </m:sSub>
                        </m:den>
                      </m:f>
                    </m:oMath>
                  </m:oMathPara>
                </a14:m>
                <a:endParaRPr lang="it-IT" dirty="0"/>
              </a:p>
              <a:p>
                <a:pPr marL="0" indent="0">
                  <a:buNone/>
                </a:pPr>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928" t="-3501" r="-348"/>
                </a:stretch>
              </a:blipFill>
            </p:spPr>
            <p:txBody>
              <a:bodyPr/>
              <a:lstStyle/>
              <a:p>
                <a:r>
                  <a:rPr lang="en-GB">
                    <a:noFill/>
                  </a:rPr>
                  <a:t> </a:t>
                </a:r>
              </a:p>
            </p:txBody>
          </p:sp>
        </mc:Fallback>
      </mc:AlternateContent>
    </p:spTree>
    <p:extLst>
      <p:ext uri="{BB962C8B-B14F-4D97-AF65-F5344CB8AC3E}">
        <p14:creationId xmlns:p14="http://schemas.microsoft.com/office/powerpoint/2010/main" val="67422346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teoria del valore di </a:t>
            </a:r>
            <a:r>
              <a:rPr lang="it-IT" dirty="0" smtClean="0"/>
              <a:t>Ricardo, 3</a:t>
            </a:r>
            <a:endParaRPr lang="it-IT" dirty="0"/>
          </a:p>
        </p:txBody>
      </p:sp>
      <p:sp>
        <p:nvSpPr>
          <p:cNvPr id="3" name="Segnaposto contenuto 2"/>
          <p:cNvSpPr>
            <a:spLocks noGrp="1"/>
          </p:cNvSpPr>
          <p:nvPr>
            <p:ph idx="1"/>
          </p:nvPr>
        </p:nvSpPr>
        <p:spPr/>
        <p:txBody>
          <a:bodyPr>
            <a:normAutofit lnSpcReduction="10000"/>
          </a:bodyPr>
          <a:lstStyle/>
          <a:p>
            <a:r>
              <a:rPr lang="it-IT" dirty="0">
                <a:solidFill>
                  <a:srgbClr val="FF0000"/>
                </a:solidFill>
              </a:rPr>
              <a:t>Consideriamo </a:t>
            </a:r>
            <a:r>
              <a:rPr lang="it-IT" dirty="0" smtClean="0">
                <a:solidFill>
                  <a:srgbClr val="FF0000"/>
                </a:solidFill>
              </a:rPr>
              <a:t>ora un caso leggermente più complesso</a:t>
            </a:r>
            <a:r>
              <a:rPr lang="it-IT" dirty="0" smtClean="0"/>
              <a:t>, il </a:t>
            </a:r>
            <a:r>
              <a:rPr lang="it-IT" dirty="0"/>
              <a:t>caso di due beni, prodotti utilizzando </a:t>
            </a:r>
            <a:r>
              <a:rPr lang="it-IT" dirty="0" smtClean="0"/>
              <a:t>lavoro e beni capitali diversi </a:t>
            </a:r>
            <a:endParaRPr lang="it-IT" dirty="0"/>
          </a:p>
          <a:p>
            <a:pPr lvl="1"/>
            <a:r>
              <a:rPr lang="it-IT" dirty="0"/>
              <a:t>Per produrre una unità del bene 1 sono necessarie L</a:t>
            </a:r>
            <a:r>
              <a:rPr lang="it-IT" baseline="-25000" dirty="0"/>
              <a:t>1</a:t>
            </a:r>
            <a:r>
              <a:rPr lang="it-IT" dirty="0"/>
              <a:t> unità di </a:t>
            </a:r>
            <a:r>
              <a:rPr lang="it-IT" dirty="0" smtClean="0"/>
              <a:t>lavoro e K</a:t>
            </a:r>
            <a:r>
              <a:rPr lang="it-IT" baseline="-25000" dirty="0" smtClean="0"/>
              <a:t>1</a:t>
            </a:r>
            <a:r>
              <a:rPr lang="it-IT" dirty="0" smtClean="0"/>
              <a:t> unità di capitale </a:t>
            </a:r>
            <a:r>
              <a:rPr lang="it-IT" dirty="0"/>
              <a:t>(</a:t>
            </a:r>
            <a:r>
              <a:rPr lang="it-IT" dirty="0" smtClean="0"/>
              <a:t>coefficienti tecnici) (es. 1 lavoratore e 1 aratro </a:t>
            </a:r>
            <a:r>
              <a:rPr lang="it-IT" dirty="0"/>
              <a:t>di </a:t>
            </a:r>
            <a:r>
              <a:rPr lang="it-IT" dirty="0" smtClean="0"/>
              <a:t>valore monetario K</a:t>
            </a:r>
            <a:r>
              <a:rPr lang="it-IT" baseline="-25000" dirty="0" smtClean="0"/>
              <a:t>1</a:t>
            </a:r>
            <a:r>
              <a:rPr lang="it-IT" dirty="0" smtClean="0"/>
              <a:t> per produrre 1 quintale di grano)</a:t>
            </a:r>
            <a:endParaRPr lang="it-IT" dirty="0"/>
          </a:p>
          <a:p>
            <a:pPr lvl="1"/>
            <a:r>
              <a:rPr lang="it-IT" dirty="0"/>
              <a:t>Per produrre una unità del bene 2 sono necessarie </a:t>
            </a:r>
            <a:r>
              <a:rPr lang="it-IT" dirty="0" smtClean="0"/>
              <a:t>L</a:t>
            </a:r>
            <a:r>
              <a:rPr lang="it-IT" baseline="-25000" dirty="0" smtClean="0"/>
              <a:t>2</a:t>
            </a:r>
            <a:r>
              <a:rPr lang="it-IT" dirty="0" smtClean="0"/>
              <a:t> </a:t>
            </a:r>
            <a:r>
              <a:rPr lang="it-IT" dirty="0"/>
              <a:t>unità di lavoro e </a:t>
            </a:r>
            <a:r>
              <a:rPr lang="it-IT" dirty="0" smtClean="0"/>
              <a:t>K</a:t>
            </a:r>
            <a:r>
              <a:rPr lang="it-IT" baseline="-25000" dirty="0" smtClean="0"/>
              <a:t>2</a:t>
            </a:r>
            <a:r>
              <a:rPr lang="it-IT" dirty="0" smtClean="0"/>
              <a:t> </a:t>
            </a:r>
            <a:r>
              <a:rPr lang="it-IT" dirty="0"/>
              <a:t>unità di capitale (coefficienti tecnici) (es. 1 lavoratore e 1 </a:t>
            </a:r>
            <a:r>
              <a:rPr lang="it-IT" dirty="0" smtClean="0"/>
              <a:t>telaio </a:t>
            </a:r>
            <a:r>
              <a:rPr lang="it-IT" dirty="0"/>
              <a:t>di valore monetario per produrre 1 </a:t>
            </a:r>
            <a:r>
              <a:rPr lang="it-IT" dirty="0" smtClean="0"/>
              <a:t>metro </a:t>
            </a:r>
            <a:r>
              <a:rPr lang="it-IT" dirty="0"/>
              <a:t>di </a:t>
            </a:r>
            <a:r>
              <a:rPr lang="it-IT" dirty="0" smtClean="0"/>
              <a:t>stoffa)</a:t>
            </a:r>
            <a:endParaRPr lang="it-IT" dirty="0"/>
          </a:p>
          <a:p>
            <a:pPr lvl="1"/>
            <a:r>
              <a:rPr lang="it-IT" dirty="0" smtClean="0"/>
              <a:t>Anche in questo caso, i </a:t>
            </a:r>
            <a:r>
              <a:rPr lang="it-IT" dirty="0"/>
              <a:t>capitalisti anticipano i salari ai lavoratori (</a:t>
            </a:r>
            <a:r>
              <a:rPr lang="it-IT" dirty="0" err="1"/>
              <a:t>wL</a:t>
            </a:r>
            <a:r>
              <a:rPr lang="it-IT" dirty="0"/>
              <a:t>) e </a:t>
            </a:r>
            <a:r>
              <a:rPr lang="it-IT" dirty="0" smtClean="0"/>
              <a:t>mettono loro a disposizione i beni capitale. </a:t>
            </a:r>
          </a:p>
          <a:p>
            <a:pPr lvl="1"/>
            <a:r>
              <a:rPr lang="it-IT" dirty="0" smtClean="0"/>
              <a:t>Per </a:t>
            </a:r>
            <a:r>
              <a:rPr lang="it-IT" dirty="0"/>
              <a:t>questo hanno diritto a ricevere un profitto proporzionale al capitale anticipato. In equilibrio, il saggio di profitto è lo stesso nei due </a:t>
            </a:r>
            <a:r>
              <a:rPr lang="it-IT" dirty="0" smtClean="0"/>
              <a:t>settori.</a:t>
            </a:r>
            <a:endParaRPr lang="it-IT" dirty="0"/>
          </a:p>
          <a:p>
            <a:endParaRPr lang="it-IT" dirty="0"/>
          </a:p>
        </p:txBody>
      </p:sp>
    </p:spTree>
    <p:extLst>
      <p:ext uri="{BB962C8B-B14F-4D97-AF65-F5344CB8AC3E}">
        <p14:creationId xmlns:p14="http://schemas.microsoft.com/office/powerpoint/2010/main" val="26123141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La teoria del valore di </a:t>
            </a:r>
            <a:r>
              <a:rPr lang="it-IT" dirty="0" smtClean="0"/>
              <a:t>Ricardo, 4</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fontScale="77500" lnSpcReduction="20000"/>
              </a:bodyPr>
              <a:lstStyle/>
              <a:p>
                <a:r>
                  <a:rPr lang="it-IT" dirty="0"/>
                  <a:t>Date le ipotesi di cui alla slide precedente, </a:t>
                </a:r>
                <a:r>
                  <a:rPr lang="it-IT" dirty="0" smtClean="0"/>
                  <a:t>utilizzando i rapporti capitale/lavoro k</a:t>
                </a:r>
                <a:r>
                  <a:rPr lang="it-IT" baseline="-25000" dirty="0" smtClean="0"/>
                  <a:t>1</a:t>
                </a:r>
                <a:r>
                  <a:rPr lang="it-IT" dirty="0" smtClean="0"/>
                  <a:t> = K</a:t>
                </a:r>
                <a:r>
                  <a:rPr lang="it-IT" baseline="-25000" dirty="0" smtClean="0"/>
                  <a:t>1</a:t>
                </a:r>
                <a:r>
                  <a:rPr lang="it-IT" dirty="0" smtClean="0"/>
                  <a:t>/L</a:t>
                </a:r>
                <a:r>
                  <a:rPr lang="it-IT" baseline="-25000" dirty="0" smtClean="0"/>
                  <a:t>1</a:t>
                </a:r>
                <a:r>
                  <a:rPr lang="it-IT" dirty="0" smtClean="0"/>
                  <a:t> , k</a:t>
                </a:r>
                <a:r>
                  <a:rPr lang="it-IT" baseline="-25000" dirty="0" smtClean="0"/>
                  <a:t>2</a:t>
                </a:r>
                <a:r>
                  <a:rPr lang="it-IT" dirty="0" smtClean="0"/>
                  <a:t> </a:t>
                </a:r>
                <a:r>
                  <a:rPr lang="it-IT" dirty="0"/>
                  <a:t>= </a:t>
                </a:r>
                <a:r>
                  <a:rPr lang="it-IT" dirty="0" smtClean="0"/>
                  <a:t>K</a:t>
                </a:r>
                <a:r>
                  <a:rPr lang="it-IT" baseline="-25000" dirty="0" smtClean="0"/>
                  <a:t>2</a:t>
                </a:r>
                <a:r>
                  <a:rPr lang="it-IT" dirty="0" smtClean="0"/>
                  <a:t>/L</a:t>
                </a:r>
                <a:r>
                  <a:rPr lang="it-IT" baseline="-25000" dirty="0"/>
                  <a:t>2</a:t>
                </a:r>
                <a:r>
                  <a:rPr lang="it-IT" dirty="0" smtClean="0"/>
                  <a:t> nell’ipotesi che i due beni capitale siano diversi sia in termini fisici che in valore monetario (K</a:t>
                </a:r>
                <a:r>
                  <a:rPr lang="it-IT" baseline="-25000" dirty="0" smtClean="0"/>
                  <a:t>1</a:t>
                </a:r>
                <a:r>
                  <a:rPr lang="it-IT" dirty="0" smtClean="0"/>
                  <a:t> ≠ K</a:t>
                </a:r>
                <a:r>
                  <a:rPr lang="it-IT" baseline="-25000" dirty="0" smtClean="0"/>
                  <a:t>2</a:t>
                </a:r>
                <a:r>
                  <a:rPr lang="it-IT" dirty="0" smtClean="0"/>
                  <a:t>), i prezzi naturali dei due beni sono</a:t>
                </a:r>
              </a:p>
              <a:p>
                <a:endParaRPr lang="it-IT" dirty="0"/>
              </a:p>
              <a:p>
                <a:r>
                  <a:rPr lang="it-IT" dirty="0" smtClean="0"/>
                  <a:t>P</a:t>
                </a:r>
                <a:r>
                  <a:rPr lang="it-IT" baseline="-25000" dirty="0" smtClean="0"/>
                  <a:t>1</a:t>
                </a:r>
                <a:r>
                  <a:rPr lang="it-IT" dirty="0" smtClean="0"/>
                  <a:t> </a:t>
                </a:r>
                <a:r>
                  <a:rPr lang="it-IT" dirty="0"/>
                  <a:t>= </a:t>
                </a:r>
                <a:r>
                  <a:rPr lang="it-IT" dirty="0" smtClean="0"/>
                  <a:t>WL</a:t>
                </a:r>
                <a:r>
                  <a:rPr lang="it-IT" baseline="-25000" dirty="0" smtClean="0"/>
                  <a:t>1</a:t>
                </a:r>
                <a:r>
                  <a:rPr lang="it-IT" dirty="0"/>
                  <a:t> </a:t>
                </a:r>
                <a:r>
                  <a:rPr lang="it-IT" dirty="0" smtClean="0"/>
                  <a:t>+ K</a:t>
                </a:r>
                <a:r>
                  <a:rPr lang="it-IT" baseline="-25000" dirty="0" smtClean="0"/>
                  <a:t>1</a:t>
                </a:r>
                <a:r>
                  <a:rPr lang="it-IT" dirty="0" smtClean="0"/>
                  <a:t> </a:t>
                </a:r>
                <a:r>
                  <a:rPr lang="it-IT" dirty="0"/>
                  <a:t>+ </a:t>
                </a:r>
                <a:r>
                  <a:rPr lang="it-IT" dirty="0" smtClean="0"/>
                  <a:t>r (</a:t>
                </a:r>
                <a:r>
                  <a:rPr lang="it-IT" dirty="0"/>
                  <a:t>WL</a:t>
                </a:r>
                <a:r>
                  <a:rPr lang="it-IT" baseline="-25000" dirty="0"/>
                  <a:t>1</a:t>
                </a:r>
                <a:r>
                  <a:rPr lang="it-IT" dirty="0"/>
                  <a:t> + </a:t>
                </a:r>
                <a:r>
                  <a:rPr lang="it-IT" dirty="0" smtClean="0"/>
                  <a:t>K</a:t>
                </a:r>
                <a:r>
                  <a:rPr lang="it-IT" baseline="-25000" dirty="0" smtClean="0"/>
                  <a:t>1</a:t>
                </a:r>
                <a:r>
                  <a:rPr lang="it-IT" dirty="0" smtClean="0"/>
                  <a:t>) = L</a:t>
                </a:r>
                <a:r>
                  <a:rPr lang="it-IT" baseline="-25000" dirty="0" smtClean="0"/>
                  <a:t>1</a:t>
                </a:r>
                <a:r>
                  <a:rPr lang="it-IT" dirty="0" smtClean="0"/>
                  <a:t>(W+k</a:t>
                </a:r>
                <a:r>
                  <a:rPr lang="it-IT" baseline="-25000" dirty="0" smtClean="0"/>
                  <a:t>1</a:t>
                </a:r>
                <a:r>
                  <a:rPr lang="it-IT" dirty="0" smtClean="0"/>
                  <a:t>) + r L</a:t>
                </a:r>
                <a:r>
                  <a:rPr lang="it-IT" baseline="-25000" dirty="0" smtClean="0"/>
                  <a:t>1</a:t>
                </a:r>
                <a:r>
                  <a:rPr lang="it-IT" dirty="0" smtClean="0"/>
                  <a:t>(W+k</a:t>
                </a:r>
                <a:r>
                  <a:rPr lang="it-IT" baseline="-25000" dirty="0" smtClean="0"/>
                  <a:t>1</a:t>
                </a:r>
                <a:r>
                  <a:rPr lang="it-IT" dirty="0"/>
                  <a:t>) </a:t>
                </a:r>
                <a:r>
                  <a:rPr lang="it-IT" dirty="0" smtClean="0"/>
                  <a:t> </a:t>
                </a:r>
                <a:r>
                  <a:rPr lang="it-IT" dirty="0"/>
                  <a:t>= </a:t>
                </a:r>
                <a:r>
                  <a:rPr lang="it-IT" dirty="0" smtClean="0"/>
                  <a:t>L</a:t>
                </a:r>
                <a:r>
                  <a:rPr lang="it-IT" baseline="-25000" dirty="0" smtClean="0"/>
                  <a:t>1</a:t>
                </a:r>
                <a:r>
                  <a:rPr lang="it-IT" dirty="0" smtClean="0"/>
                  <a:t>(W+k</a:t>
                </a:r>
                <a:r>
                  <a:rPr lang="it-IT" baseline="-25000" dirty="0" smtClean="0"/>
                  <a:t>1</a:t>
                </a:r>
                <a:r>
                  <a:rPr lang="it-IT" dirty="0"/>
                  <a:t>) </a:t>
                </a:r>
                <a:r>
                  <a:rPr lang="it-IT" dirty="0" smtClean="0"/>
                  <a:t> </a:t>
                </a:r>
                <a:r>
                  <a:rPr lang="it-IT" dirty="0"/>
                  <a:t>(1 + </a:t>
                </a:r>
                <a:r>
                  <a:rPr lang="it-IT" dirty="0" smtClean="0"/>
                  <a:t>r )</a:t>
                </a:r>
              </a:p>
              <a:p>
                <a:r>
                  <a:rPr lang="it-IT" dirty="0" smtClean="0"/>
                  <a:t>P</a:t>
                </a:r>
                <a:r>
                  <a:rPr lang="it-IT" baseline="-25000" dirty="0" smtClean="0"/>
                  <a:t>2</a:t>
                </a:r>
                <a:r>
                  <a:rPr lang="it-IT" dirty="0" smtClean="0"/>
                  <a:t> </a:t>
                </a:r>
                <a:r>
                  <a:rPr lang="it-IT" dirty="0"/>
                  <a:t>= </a:t>
                </a:r>
                <a:r>
                  <a:rPr lang="it-IT" dirty="0" smtClean="0"/>
                  <a:t>WL</a:t>
                </a:r>
                <a:r>
                  <a:rPr lang="it-IT" baseline="-25000" dirty="0" smtClean="0"/>
                  <a:t>2</a:t>
                </a:r>
                <a:r>
                  <a:rPr lang="it-IT" dirty="0" smtClean="0"/>
                  <a:t> </a:t>
                </a:r>
                <a:r>
                  <a:rPr lang="it-IT" dirty="0"/>
                  <a:t>+ </a:t>
                </a:r>
                <a:r>
                  <a:rPr lang="it-IT" dirty="0" smtClean="0"/>
                  <a:t>K</a:t>
                </a:r>
                <a:r>
                  <a:rPr lang="it-IT" baseline="-25000" dirty="0" smtClean="0"/>
                  <a:t>2</a:t>
                </a:r>
                <a:r>
                  <a:rPr lang="it-IT" dirty="0" smtClean="0"/>
                  <a:t> </a:t>
                </a:r>
                <a:r>
                  <a:rPr lang="it-IT" dirty="0"/>
                  <a:t>+ </a:t>
                </a:r>
                <a:r>
                  <a:rPr lang="it-IT" dirty="0" smtClean="0"/>
                  <a:t>r </a:t>
                </a:r>
                <a:r>
                  <a:rPr lang="it-IT" dirty="0"/>
                  <a:t>(</a:t>
                </a:r>
                <a:r>
                  <a:rPr lang="it-IT" dirty="0" smtClean="0"/>
                  <a:t>WL</a:t>
                </a:r>
                <a:r>
                  <a:rPr lang="it-IT" baseline="-25000" dirty="0" smtClean="0"/>
                  <a:t>2</a:t>
                </a:r>
                <a:r>
                  <a:rPr lang="it-IT" dirty="0" smtClean="0"/>
                  <a:t> </a:t>
                </a:r>
                <a:r>
                  <a:rPr lang="it-IT" dirty="0"/>
                  <a:t>+ </a:t>
                </a:r>
                <a:r>
                  <a:rPr lang="it-IT" dirty="0" smtClean="0"/>
                  <a:t>K</a:t>
                </a:r>
                <a:r>
                  <a:rPr lang="it-IT" baseline="-25000" dirty="0" smtClean="0"/>
                  <a:t>2</a:t>
                </a:r>
                <a:r>
                  <a:rPr lang="it-IT" dirty="0" smtClean="0"/>
                  <a:t>) </a:t>
                </a:r>
                <a:r>
                  <a:rPr lang="it-IT" dirty="0"/>
                  <a:t>= L</a:t>
                </a:r>
                <a:r>
                  <a:rPr lang="it-IT" baseline="-25000" dirty="0" smtClean="0"/>
                  <a:t>2</a:t>
                </a:r>
                <a:r>
                  <a:rPr lang="it-IT" dirty="0" smtClean="0"/>
                  <a:t>(W+k</a:t>
                </a:r>
                <a:r>
                  <a:rPr lang="it-IT" baseline="-25000" dirty="0" smtClean="0"/>
                  <a:t>2</a:t>
                </a:r>
                <a:r>
                  <a:rPr lang="it-IT" dirty="0" smtClean="0"/>
                  <a:t>) </a:t>
                </a:r>
                <a:r>
                  <a:rPr lang="it-IT" dirty="0"/>
                  <a:t>+ </a:t>
                </a:r>
                <a:r>
                  <a:rPr lang="it-IT" dirty="0" smtClean="0"/>
                  <a:t>r </a:t>
                </a:r>
                <a:r>
                  <a:rPr lang="it-IT" dirty="0"/>
                  <a:t>L</a:t>
                </a:r>
                <a:r>
                  <a:rPr lang="it-IT" baseline="-25000" dirty="0"/>
                  <a:t>2 </a:t>
                </a:r>
                <a:r>
                  <a:rPr lang="it-IT" dirty="0" smtClean="0"/>
                  <a:t>(W+k</a:t>
                </a:r>
                <a:r>
                  <a:rPr lang="it-IT" baseline="-25000" dirty="0" smtClean="0"/>
                  <a:t>2</a:t>
                </a:r>
                <a:r>
                  <a:rPr lang="it-IT" dirty="0" smtClean="0"/>
                  <a:t>)  </a:t>
                </a:r>
                <a:r>
                  <a:rPr lang="it-IT" dirty="0"/>
                  <a:t>= </a:t>
                </a:r>
                <a:r>
                  <a:rPr lang="it-IT" dirty="0" smtClean="0"/>
                  <a:t>L</a:t>
                </a:r>
                <a:r>
                  <a:rPr lang="it-IT" baseline="-25000" dirty="0" smtClean="0"/>
                  <a:t>2</a:t>
                </a:r>
                <a:r>
                  <a:rPr lang="it-IT" dirty="0" smtClean="0"/>
                  <a:t>(W+k</a:t>
                </a:r>
                <a:r>
                  <a:rPr lang="it-IT" baseline="-25000" dirty="0" smtClean="0"/>
                  <a:t>2</a:t>
                </a:r>
                <a:r>
                  <a:rPr lang="it-IT" dirty="0" smtClean="0"/>
                  <a:t>)  </a:t>
                </a:r>
                <a:r>
                  <a:rPr lang="it-IT" dirty="0"/>
                  <a:t>(1 + </a:t>
                </a:r>
                <a:r>
                  <a:rPr lang="it-IT" dirty="0" smtClean="0"/>
                  <a:t>r )</a:t>
                </a:r>
              </a:p>
              <a:p>
                <a:endParaRPr lang="it-IT" dirty="0" smtClean="0"/>
              </a:p>
              <a:p>
                <a:r>
                  <a:rPr lang="el-GR" dirty="0" smtClean="0"/>
                  <a:t>Π</a:t>
                </a:r>
                <a:r>
                  <a:rPr lang="it-IT" dirty="0" smtClean="0"/>
                  <a:t> = saggio del profitto uniforme calcolato a partire da valori monetari</a:t>
                </a:r>
                <a:endParaRPr lang="it-IT" dirty="0"/>
              </a:p>
              <a:p>
                <a:r>
                  <a:rPr lang="it-IT" dirty="0" smtClean="0"/>
                  <a:t>In questo caso, il prezzo relativo non è più uguale al rapporto tra le quantità di lavoro utilizzate nella produzione dei due beni e la teoria del valore lavoro contenuto non è più valida esattamente (torna ad esserlo </a:t>
                </a:r>
                <a:r>
                  <a:rPr lang="it-IT" dirty="0"/>
                  <a:t>se </a:t>
                </a:r>
                <a:r>
                  <a:rPr lang="it-IT" dirty="0" smtClean="0"/>
                  <a:t>K</a:t>
                </a:r>
                <a:r>
                  <a:rPr lang="it-IT" baseline="-25000" dirty="0" smtClean="0"/>
                  <a:t>1</a:t>
                </a:r>
                <a:r>
                  <a:rPr lang="it-IT" dirty="0" smtClean="0"/>
                  <a:t> = </a:t>
                </a:r>
                <a:r>
                  <a:rPr lang="it-IT" dirty="0"/>
                  <a:t>K</a:t>
                </a:r>
                <a:r>
                  <a:rPr lang="it-IT" baseline="-25000" dirty="0"/>
                  <a:t>2</a:t>
                </a:r>
                <a:r>
                  <a:rPr lang="it-IT" dirty="0" smtClean="0"/>
                  <a:t>)</a:t>
                </a:r>
              </a:p>
              <a:p>
                <a:pPr marL="0" indent="0">
                  <a:buNone/>
                </a:pPr>
                <a:endParaRPr lang="it-IT" dirty="0"/>
              </a:p>
              <a:p>
                <a:pPr marL="0" indent="0" algn="ctr">
                  <a:buNone/>
                </a:pPr>
                <a14:m>
                  <m:oMath xmlns:m="http://schemas.openxmlformats.org/officeDocument/2006/math">
                    <m:f>
                      <m:fPr>
                        <m:ctrlPr>
                          <a:rPr lang="it-IT" i="1" dirty="0">
                            <a:latin typeface="Cambria Math" panose="02040503050406030204" pitchFamily="18" charset="0"/>
                          </a:rPr>
                        </m:ctrlPr>
                      </m:fPr>
                      <m:num>
                        <m:sSub>
                          <m:sSubPr>
                            <m:ctrlPr>
                              <a:rPr lang="it-IT" i="1" dirty="0">
                                <a:latin typeface="Cambria Math" panose="02040503050406030204" pitchFamily="18" charset="0"/>
                              </a:rPr>
                            </m:ctrlPr>
                          </m:sSubPr>
                          <m:e>
                            <m:r>
                              <a:rPr lang="it-IT" i="1" dirty="0">
                                <a:latin typeface="Cambria Math" panose="02040503050406030204" pitchFamily="18" charset="0"/>
                              </a:rPr>
                              <m:t>𝑃</m:t>
                            </m:r>
                          </m:e>
                          <m:sub>
                            <m:r>
                              <a:rPr lang="it-IT" dirty="0">
                                <a:latin typeface="Cambria Math" panose="02040503050406030204" pitchFamily="18" charset="0"/>
                              </a:rPr>
                              <m:t>1</m:t>
                            </m:r>
                          </m:sub>
                        </m:sSub>
                      </m:num>
                      <m:den>
                        <m:sSub>
                          <m:sSubPr>
                            <m:ctrlPr>
                              <a:rPr lang="it-IT" i="1" dirty="0">
                                <a:latin typeface="Cambria Math" panose="02040503050406030204" pitchFamily="18" charset="0"/>
                              </a:rPr>
                            </m:ctrlPr>
                          </m:sSubPr>
                          <m:e>
                            <m:r>
                              <a:rPr lang="it-IT" i="1" dirty="0">
                                <a:latin typeface="Cambria Math" panose="02040503050406030204" pitchFamily="18" charset="0"/>
                              </a:rPr>
                              <m:t>𝑃</m:t>
                            </m:r>
                          </m:e>
                          <m:sub>
                            <m:r>
                              <a:rPr lang="it-IT" i="1" dirty="0">
                                <a:latin typeface="Cambria Math" panose="02040503050406030204" pitchFamily="18" charset="0"/>
                              </a:rPr>
                              <m:t>2</m:t>
                            </m:r>
                          </m:sub>
                        </m:sSub>
                      </m:den>
                    </m:f>
                    <m:r>
                      <a:rPr lang="it-IT" dirty="0">
                        <a:latin typeface="Cambria Math" panose="02040503050406030204" pitchFamily="18" charset="0"/>
                      </a:rPr>
                      <m:t>=</m:t>
                    </m:r>
                    <m:f>
                      <m:fPr>
                        <m:ctrlPr>
                          <a:rPr lang="it-IT" i="1" dirty="0">
                            <a:latin typeface="Cambria Math" panose="02040503050406030204" pitchFamily="18" charset="0"/>
                          </a:rPr>
                        </m:ctrlPr>
                      </m:fPr>
                      <m:num>
                        <m:sSub>
                          <m:sSubPr>
                            <m:ctrlPr>
                              <a:rPr lang="it-IT" i="1" dirty="0">
                                <a:latin typeface="Cambria Math" panose="02040503050406030204" pitchFamily="18" charset="0"/>
                              </a:rPr>
                            </m:ctrlPr>
                          </m:sSubPr>
                          <m:e>
                            <m:r>
                              <a:rPr lang="it-IT" i="1" dirty="0">
                                <a:latin typeface="Cambria Math" panose="02040503050406030204" pitchFamily="18" charset="0"/>
                              </a:rPr>
                              <m:t>𝐿</m:t>
                            </m:r>
                          </m:e>
                          <m:sub>
                            <m:r>
                              <a:rPr lang="it-IT" dirty="0">
                                <a:latin typeface="Cambria Math" panose="02040503050406030204" pitchFamily="18" charset="0"/>
                              </a:rPr>
                              <m:t>1</m:t>
                            </m:r>
                          </m:sub>
                        </m:sSub>
                        <m:r>
                          <m:rPr>
                            <m:nor/>
                          </m:rPr>
                          <a:rPr lang="it-IT" dirty="0"/>
                          <m:t>(</m:t>
                        </m:r>
                        <m:r>
                          <m:rPr>
                            <m:nor/>
                          </m:rPr>
                          <a:rPr lang="it-IT" b="0" i="0" dirty="0" smtClean="0"/>
                          <m:t>W</m:t>
                        </m:r>
                        <m:r>
                          <m:rPr>
                            <m:nor/>
                          </m:rPr>
                          <a:rPr lang="it-IT" dirty="0"/>
                          <m:t>+</m:t>
                        </m:r>
                        <m:r>
                          <m:rPr>
                            <m:nor/>
                          </m:rPr>
                          <a:rPr lang="it-IT" dirty="0"/>
                          <m:t>k</m:t>
                        </m:r>
                        <m:r>
                          <m:rPr>
                            <m:nor/>
                          </m:rPr>
                          <a:rPr lang="it-IT" baseline="-25000" dirty="0"/>
                          <m:t>1</m:t>
                        </m:r>
                        <m:r>
                          <m:rPr>
                            <m:nor/>
                          </m:rPr>
                          <a:rPr lang="it-IT" dirty="0"/>
                          <m:t>)</m:t>
                        </m:r>
                      </m:num>
                      <m:den>
                        <m:sSub>
                          <m:sSubPr>
                            <m:ctrlPr>
                              <a:rPr lang="it-IT" i="1" dirty="0">
                                <a:latin typeface="Cambria Math" panose="02040503050406030204" pitchFamily="18" charset="0"/>
                              </a:rPr>
                            </m:ctrlPr>
                          </m:sSubPr>
                          <m:e>
                            <m:r>
                              <a:rPr lang="it-IT" i="1" dirty="0">
                                <a:latin typeface="Cambria Math" panose="02040503050406030204" pitchFamily="18" charset="0"/>
                              </a:rPr>
                              <m:t>𝐿</m:t>
                            </m:r>
                          </m:e>
                          <m:sub>
                            <m:r>
                              <a:rPr lang="it-IT" dirty="0">
                                <a:latin typeface="Cambria Math" panose="02040503050406030204" pitchFamily="18" charset="0"/>
                              </a:rPr>
                              <m:t>2</m:t>
                            </m:r>
                          </m:sub>
                        </m:sSub>
                        <m:r>
                          <m:rPr>
                            <m:nor/>
                          </m:rPr>
                          <a:rPr lang="it-IT" dirty="0"/>
                          <m:t>(</m:t>
                        </m:r>
                        <m:r>
                          <m:rPr>
                            <m:nor/>
                          </m:rPr>
                          <a:rPr lang="it-IT" b="0" i="0" dirty="0" smtClean="0"/>
                          <m:t>W</m:t>
                        </m:r>
                        <m:r>
                          <m:rPr>
                            <m:nor/>
                          </m:rPr>
                          <a:rPr lang="it-IT" dirty="0"/>
                          <m:t>+</m:t>
                        </m:r>
                        <m:r>
                          <m:rPr>
                            <m:nor/>
                          </m:rPr>
                          <a:rPr lang="it-IT" dirty="0"/>
                          <m:t>k</m:t>
                        </m:r>
                        <m:r>
                          <m:rPr>
                            <m:nor/>
                          </m:rPr>
                          <a:rPr lang="it-IT" baseline="-25000" dirty="0"/>
                          <m:t>2</m:t>
                        </m:r>
                        <m:r>
                          <m:rPr>
                            <m:nor/>
                          </m:rPr>
                          <a:rPr lang="it-IT" dirty="0"/>
                          <m:t>)</m:t>
                        </m:r>
                      </m:den>
                    </m:f>
                  </m:oMath>
                </a14:m>
                <a:r>
                  <a:rPr lang="it-IT" dirty="0" smtClean="0"/>
                  <a:t>  ≠ </a:t>
                </a:r>
                <a14:m>
                  <m:oMath xmlns:m="http://schemas.openxmlformats.org/officeDocument/2006/math">
                    <m:f>
                      <m:fPr>
                        <m:ctrlPr>
                          <a:rPr lang="it-IT" i="1" dirty="0">
                            <a:latin typeface="Cambria Math" panose="02040503050406030204" pitchFamily="18" charset="0"/>
                          </a:rPr>
                        </m:ctrlPr>
                      </m:fPr>
                      <m:num>
                        <m:sSub>
                          <m:sSubPr>
                            <m:ctrlPr>
                              <a:rPr lang="it-IT" i="1" dirty="0">
                                <a:latin typeface="Cambria Math" panose="02040503050406030204" pitchFamily="18" charset="0"/>
                              </a:rPr>
                            </m:ctrlPr>
                          </m:sSubPr>
                          <m:e>
                            <m:r>
                              <a:rPr lang="it-IT" i="1" dirty="0">
                                <a:latin typeface="Cambria Math" panose="02040503050406030204" pitchFamily="18" charset="0"/>
                              </a:rPr>
                              <m:t>𝐿</m:t>
                            </m:r>
                          </m:e>
                          <m:sub>
                            <m:r>
                              <a:rPr lang="it-IT" dirty="0">
                                <a:latin typeface="Cambria Math" panose="02040503050406030204" pitchFamily="18" charset="0"/>
                              </a:rPr>
                              <m:t>1</m:t>
                            </m:r>
                          </m:sub>
                        </m:sSub>
                      </m:num>
                      <m:den>
                        <m:sSub>
                          <m:sSubPr>
                            <m:ctrlPr>
                              <a:rPr lang="it-IT" i="1" dirty="0">
                                <a:latin typeface="Cambria Math" panose="02040503050406030204" pitchFamily="18" charset="0"/>
                              </a:rPr>
                            </m:ctrlPr>
                          </m:sSubPr>
                          <m:e>
                            <m:r>
                              <a:rPr lang="it-IT" i="1" dirty="0">
                                <a:latin typeface="Cambria Math" panose="02040503050406030204" pitchFamily="18" charset="0"/>
                              </a:rPr>
                              <m:t>𝐿</m:t>
                            </m:r>
                          </m:e>
                          <m:sub>
                            <m:r>
                              <a:rPr lang="it-IT" dirty="0">
                                <a:latin typeface="Cambria Math" panose="02040503050406030204" pitchFamily="18" charset="0"/>
                              </a:rPr>
                              <m:t>2</m:t>
                            </m:r>
                          </m:sub>
                        </m:sSub>
                      </m:den>
                    </m:f>
                  </m:oMath>
                </a14:m>
                <a:endParaRPr lang="it-IT" dirty="0"/>
              </a:p>
              <a:p>
                <a:pPr marL="0" indent="0">
                  <a:buNone/>
                </a:pPr>
                <a:endParaRPr lang="it-IT" dirty="0"/>
              </a:p>
              <a:p>
                <a:pPr marL="0" indent="0">
                  <a:buNone/>
                </a:pPr>
                <a:endParaRPr lang="it-IT" dirty="0" smtClean="0"/>
              </a:p>
              <a:p>
                <a:pPr marL="0" indent="0">
                  <a:buNone/>
                </a:pPr>
                <a:endParaRPr lang="it-IT" dirty="0"/>
              </a:p>
              <a:p>
                <a:pPr marL="0" indent="0">
                  <a:buNone/>
                </a:pPr>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696" t="-2801" b="-840"/>
                </a:stretch>
              </a:blipFill>
            </p:spPr>
            <p:txBody>
              <a:bodyPr/>
              <a:lstStyle/>
              <a:p>
                <a:r>
                  <a:rPr lang="en-GB">
                    <a:noFill/>
                  </a:rPr>
                  <a:t> </a:t>
                </a:r>
              </a:p>
            </p:txBody>
          </p:sp>
        </mc:Fallback>
      </mc:AlternateContent>
    </p:spTree>
    <p:extLst>
      <p:ext uri="{BB962C8B-B14F-4D97-AF65-F5344CB8AC3E}">
        <p14:creationId xmlns:p14="http://schemas.microsoft.com/office/powerpoint/2010/main" val="10332992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425378"/>
            <a:ext cx="10515600" cy="1205057"/>
          </a:xfrm>
        </p:spPr>
        <p:txBody>
          <a:bodyPr>
            <a:normAutofit/>
          </a:bodyPr>
          <a:lstStyle/>
          <a:p>
            <a:r>
              <a:rPr lang="it-IT" sz="3600" dirty="0" smtClean="0"/>
              <a:t>Teoria del valore e della distribuzione</a:t>
            </a:r>
            <a:endParaRPr lang="it-IT" sz="3600"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a:xfrm>
                <a:off x="838200" y="1690688"/>
                <a:ext cx="10515600" cy="4708381"/>
              </a:xfrm>
            </p:spPr>
            <p:txBody>
              <a:bodyPr>
                <a:normAutofit fontScale="62500" lnSpcReduction="20000"/>
              </a:bodyPr>
              <a:lstStyle/>
              <a:p>
                <a:r>
                  <a:rPr lang="it-IT" dirty="0" smtClean="0">
                    <a:solidFill>
                      <a:srgbClr val="FF0000"/>
                    </a:solidFill>
                  </a:rPr>
                  <a:t>Ricardo </a:t>
                </a:r>
                <a:r>
                  <a:rPr lang="it-IT" dirty="0" smtClean="0"/>
                  <a:t>non era interessato a una teoria delle cause ultime del valore. </a:t>
                </a:r>
                <a:r>
                  <a:rPr lang="it-IT" dirty="0" smtClean="0">
                    <a:solidFill>
                      <a:srgbClr val="FF0000"/>
                    </a:solidFill>
                  </a:rPr>
                  <a:t>Era interessato a una teoria dei prezzi relativi che gli permettesse di determinare il tasso di profitto</a:t>
                </a:r>
                <a:r>
                  <a:rPr lang="it-IT" dirty="0" smtClean="0"/>
                  <a:t> in un’economia in cui i beni si producono utilizzando lavoro e capitale e i beni salario non consistono solamente di grano (come Malthus aveva fatto notare a Ricardo).</a:t>
                </a:r>
              </a:p>
              <a:p>
                <a:r>
                  <a:rPr lang="it-IT" dirty="0" smtClean="0">
                    <a:solidFill>
                      <a:srgbClr val="FF0000"/>
                    </a:solidFill>
                  </a:rPr>
                  <a:t>Sviluppata questa teoria, Ricardo può riformulare il tasso di profitto come rapporto tra due grandezze espresse entrambe in termini monetari e non più fisici (quantità di grano).</a:t>
                </a:r>
                <a:r>
                  <a:rPr lang="it-IT" dirty="0" smtClean="0"/>
                  <a:t> </a:t>
                </a:r>
              </a:p>
              <a:p>
                <a:r>
                  <a:rPr lang="it-IT" dirty="0" err="1" smtClean="0"/>
                  <a:t>pX</a:t>
                </a:r>
                <a:r>
                  <a:rPr lang="it-IT" dirty="0" smtClean="0"/>
                  <a:t> nella formula indica il valore monetario del sovrappiù di grano prodotto sul terreno marginale (dove la rendita è zero), W il salario monetario unitario, WL è il totale del salari pagati ai lavoratori sulla terra marginale espresso in termini monetari, </a:t>
                </a:r>
                <a:r>
                  <a:rPr lang="it-IT" dirty="0" err="1" smtClean="0"/>
                  <a:t>WkL</a:t>
                </a:r>
                <a:r>
                  <a:rPr lang="it-IT" dirty="0" smtClean="0"/>
                  <a:t> il valore del capitale utilizzato nella produzione di grano sul terreno marginale. </a:t>
                </a:r>
              </a:p>
              <a:p>
                <a:r>
                  <a:rPr lang="it-IT" dirty="0" smtClean="0">
                    <a:solidFill>
                      <a:schemeClr val="tx1"/>
                    </a:solidFill>
                  </a:rPr>
                  <a:t>Rimanendo vero (seppur approssimativamente) che i prezzi p variano proporzionalmente a L (vedi sopra), anche in questo caso, come in quello semplificato del «modello grano»,  </a:t>
                </a:r>
                <a14:m>
                  <m:oMath xmlns:m="http://schemas.openxmlformats.org/officeDocument/2006/math">
                    <m:r>
                      <a:rPr lang="it-IT" b="0" i="1" dirty="0" smtClean="0">
                        <a:solidFill>
                          <a:schemeClr val="tx1"/>
                        </a:solidFill>
                        <a:latin typeface="Cambria Math" panose="02040503050406030204" pitchFamily="18" charset="0"/>
                      </a:rPr>
                      <m:t>𝑟</m:t>
                    </m:r>
                    <m:r>
                      <a:rPr lang="it-IT" i="1" dirty="0">
                        <a:solidFill>
                          <a:schemeClr val="tx1"/>
                        </a:solidFill>
                        <a:latin typeface="Cambria Math" panose="02040503050406030204" pitchFamily="18" charset="0"/>
                      </a:rPr>
                      <m:t> </m:t>
                    </m:r>
                  </m:oMath>
                </a14:m>
                <a:r>
                  <a:rPr lang="it-IT" dirty="0">
                    <a:solidFill>
                      <a:schemeClr val="tx1"/>
                    </a:solidFill>
                  </a:rPr>
                  <a:t>↑ </a:t>
                </a:r>
                <a:r>
                  <a:rPr lang="it-IT" dirty="0" smtClean="0">
                    <a:solidFill>
                      <a:schemeClr val="tx1"/>
                    </a:solidFill>
                  </a:rPr>
                  <a:t>se e solo se W = </a:t>
                </a:r>
                <a:r>
                  <a:rPr lang="it-IT" dirty="0" err="1" smtClean="0">
                    <a:solidFill>
                      <a:schemeClr val="tx1"/>
                    </a:solidFill>
                  </a:rPr>
                  <a:t>wP</a:t>
                </a:r>
                <a:r>
                  <a:rPr lang="it-IT" dirty="0" smtClean="0">
                    <a:solidFill>
                      <a:schemeClr val="tx1"/>
                    </a:solidFill>
                  </a:rPr>
                  <a:t>↓ (dato k)</a:t>
                </a:r>
                <a:endParaRPr lang="it-IT" dirty="0">
                  <a:solidFill>
                    <a:schemeClr val="tx1"/>
                  </a:solidFill>
                </a:endParaRPr>
              </a:p>
              <a:p>
                <a:pPr marL="0" indent="0">
                  <a:buNone/>
                </a:pPr>
                <a:endParaRPr lang="it-IT" dirty="0" smtClean="0"/>
              </a:p>
              <a:p>
                <a:pPr marL="0" indent="0">
                  <a:buNone/>
                </a:pPr>
                <a14:m>
                  <m:oMathPara xmlns:m="http://schemas.openxmlformats.org/officeDocument/2006/math">
                    <m:oMathParaPr>
                      <m:jc m:val="centerGroup"/>
                    </m:oMathParaPr>
                    <m:oMath xmlns:m="http://schemas.openxmlformats.org/officeDocument/2006/math">
                      <m:r>
                        <a:rPr lang="it-IT" b="0" i="1" dirty="0" smtClean="0">
                          <a:latin typeface="Cambria Math" panose="02040503050406030204" pitchFamily="18" charset="0"/>
                        </a:rPr>
                        <m:t>𝑟</m:t>
                      </m:r>
                      <m:r>
                        <a:rPr lang="it-IT" dirty="0">
                          <a:latin typeface="Cambria Math" panose="02040503050406030204" pitchFamily="18" charset="0"/>
                        </a:rPr>
                        <m:t>=</m:t>
                      </m:r>
                      <m:f>
                        <m:fPr>
                          <m:ctrlPr>
                            <a:rPr lang="it-IT" i="1" dirty="0">
                              <a:latin typeface="Cambria Math" panose="02040503050406030204" pitchFamily="18" charset="0"/>
                            </a:rPr>
                          </m:ctrlPr>
                        </m:fPr>
                        <m:num>
                          <m:r>
                            <a:rPr lang="it-IT" b="0" i="1" dirty="0" smtClean="0">
                              <a:latin typeface="Cambria Math" panose="02040503050406030204" pitchFamily="18" charset="0"/>
                            </a:rPr>
                            <m:t>𝑃</m:t>
                          </m:r>
                          <m:r>
                            <a:rPr lang="it-IT" i="1" dirty="0">
                              <a:latin typeface="Cambria Math" panose="02040503050406030204" pitchFamily="18" charset="0"/>
                            </a:rPr>
                            <m:t>𝑋</m:t>
                          </m:r>
                        </m:num>
                        <m:den>
                          <m:r>
                            <a:rPr lang="it-IT" i="1" dirty="0">
                              <a:latin typeface="Cambria Math" panose="02040503050406030204" pitchFamily="18" charset="0"/>
                            </a:rPr>
                            <m:t>𝐿</m:t>
                          </m:r>
                          <m:r>
                            <a:rPr lang="it-IT" b="0" i="1" dirty="0" smtClean="0">
                              <a:latin typeface="Cambria Math" panose="02040503050406030204" pitchFamily="18" charset="0"/>
                            </a:rPr>
                            <m:t>(</m:t>
                          </m:r>
                          <m:r>
                            <a:rPr lang="it-IT" b="0" i="1" dirty="0" smtClean="0">
                              <a:latin typeface="Cambria Math" panose="02040503050406030204" pitchFamily="18" charset="0"/>
                            </a:rPr>
                            <m:t>𝑊</m:t>
                          </m:r>
                          <m:r>
                            <a:rPr lang="it-IT" b="0" i="1" dirty="0" smtClean="0">
                              <a:latin typeface="Cambria Math" panose="02040503050406030204" pitchFamily="18" charset="0"/>
                            </a:rPr>
                            <m:t>+</m:t>
                          </m:r>
                          <m:r>
                            <a:rPr lang="it-IT" b="0" i="1" dirty="0" smtClean="0">
                              <a:latin typeface="Cambria Math" panose="02040503050406030204" pitchFamily="18" charset="0"/>
                            </a:rPr>
                            <m:t>𝑘</m:t>
                          </m:r>
                          <m:r>
                            <a:rPr lang="it-IT" b="0" i="1" dirty="0" smtClean="0">
                              <a:latin typeface="Cambria Math" panose="02040503050406030204" pitchFamily="18" charset="0"/>
                            </a:rPr>
                            <m:t>) </m:t>
                          </m:r>
                        </m:den>
                      </m:f>
                      <m:r>
                        <a:rPr lang="it-IT" b="0" i="1" dirty="0" smtClean="0">
                          <a:latin typeface="Cambria Math" panose="02040503050406030204" pitchFamily="18" charset="0"/>
                        </a:rPr>
                        <m:t>=</m:t>
                      </m:r>
                      <m:f>
                        <m:fPr>
                          <m:ctrlPr>
                            <a:rPr lang="it-IT" i="1" dirty="0">
                              <a:latin typeface="Cambria Math" panose="02040503050406030204" pitchFamily="18" charset="0"/>
                            </a:rPr>
                          </m:ctrlPr>
                        </m:fPr>
                        <m:num>
                          <m:r>
                            <a:rPr lang="it-IT" i="1" dirty="0">
                              <a:latin typeface="Cambria Math" panose="02040503050406030204" pitchFamily="18" charset="0"/>
                            </a:rPr>
                            <m:t>𝑋</m:t>
                          </m:r>
                        </m:num>
                        <m:den>
                          <m:r>
                            <a:rPr lang="it-IT" i="1" dirty="0">
                              <a:latin typeface="Cambria Math" panose="02040503050406030204" pitchFamily="18" charset="0"/>
                            </a:rPr>
                            <m:t>𝐿</m:t>
                          </m:r>
                          <m:r>
                            <a:rPr lang="it-IT" i="1" dirty="0">
                              <a:latin typeface="Cambria Math" panose="02040503050406030204" pitchFamily="18" charset="0"/>
                            </a:rPr>
                            <m:t>(</m:t>
                          </m:r>
                          <m:r>
                            <a:rPr lang="it-IT" b="0" i="1" dirty="0" smtClean="0">
                              <a:latin typeface="Cambria Math" panose="02040503050406030204" pitchFamily="18" charset="0"/>
                            </a:rPr>
                            <m:t>𝑤</m:t>
                          </m:r>
                          <m:r>
                            <a:rPr lang="it-IT" i="1" dirty="0">
                              <a:latin typeface="Cambria Math" panose="02040503050406030204" pitchFamily="18" charset="0"/>
                            </a:rPr>
                            <m:t>+</m:t>
                          </m:r>
                          <m:r>
                            <a:rPr lang="it-IT" i="1" dirty="0">
                              <a:latin typeface="Cambria Math" panose="02040503050406030204" pitchFamily="18" charset="0"/>
                            </a:rPr>
                            <m:t>𝑘</m:t>
                          </m:r>
                          <m:r>
                            <a:rPr lang="it-IT" b="0" i="1" dirty="0" smtClean="0">
                              <a:latin typeface="Cambria Math" panose="02040503050406030204" pitchFamily="18" charset="0"/>
                            </a:rPr>
                            <m:t>/</m:t>
                          </m:r>
                          <m:r>
                            <a:rPr lang="it-IT" b="0" i="1" dirty="0" smtClean="0">
                              <a:latin typeface="Cambria Math" panose="02040503050406030204" pitchFamily="18" charset="0"/>
                            </a:rPr>
                            <m:t>𝑃</m:t>
                          </m:r>
                          <m:r>
                            <a:rPr lang="it-IT" i="1" dirty="0">
                              <a:latin typeface="Cambria Math" panose="02040503050406030204" pitchFamily="18" charset="0"/>
                            </a:rPr>
                            <m:t>) </m:t>
                          </m:r>
                        </m:den>
                      </m:f>
                    </m:oMath>
                  </m:oMathPara>
                </a14:m>
                <a:endParaRPr lang="it-IT" dirty="0" smtClean="0"/>
              </a:p>
              <a:p>
                <a:pPr marL="0" indent="0">
                  <a:buNone/>
                </a:pPr>
                <a:endParaRPr lang="it-IT" dirty="0" smtClean="0"/>
              </a:p>
              <a:p>
                <a:pPr marL="0" indent="0" algn="ctr">
                  <a:buNone/>
                </a:pPr>
                <a:r>
                  <a:rPr lang="it-IT" b="1" dirty="0" smtClean="0">
                    <a:solidFill>
                      <a:srgbClr val="FF0000"/>
                    </a:solidFill>
                  </a:rPr>
                  <a:t>c’è una relazione inversa tra w e </a:t>
                </a:r>
                <a14:m>
                  <m:oMath xmlns:m="http://schemas.openxmlformats.org/officeDocument/2006/math">
                    <m:r>
                      <a:rPr lang="it-IT" b="1" i="1" dirty="0" smtClean="0">
                        <a:solidFill>
                          <a:srgbClr val="FF0000"/>
                        </a:solidFill>
                        <a:latin typeface="Cambria Math" panose="02040503050406030204" pitchFamily="18" charset="0"/>
                      </a:rPr>
                      <m:t>𝒓</m:t>
                    </m:r>
                  </m:oMath>
                </a14:m>
                <a:r>
                  <a:rPr lang="it-IT" b="1" dirty="0" smtClean="0">
                    <a:solidFill>
                      <a:srgbClr val="FF0000"/>
                    </a:solidFill>
                  </a:rPr>
                  <a:t> riflesso del conflitto tra lavoratori e capitalisti</a:t>
                </a:r>
                <a:endParaRPr lang="it-IT" b="1" dirty="0">
                  <a:solidFill>
                    <a:srgbClr val="FF0000"/>
                  </a:solidFill>
                </a:endParaRPr>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xfrm>
                <a:off x="838200" y="1690688"/>
                <a:ext cx="10515600" cy="4708381"/>
              </a:xfrm>
              <a:blipFill>
                <a:blip r:embed="rId2"/>
                <a:stretch>
                  <a:fillRect l="-406" t="-2070" r="-58"/>
                </a:stretch>
              </a:blipFill>
            </p:spPr>
            <p:txBody>
              <a:bodyPr/>
              <a:lstStyle/>
              <a:p>
                <a:r>
                  <a:rPr lang="en-GB">
                    <a:noFill/>
                  </a:rPr>
                  <a:t> </a:t>
                </a:r>
              </a:p>
            </p:txBody>
          </p:sp>
        </mc:Fallback>
      </mc:AlternateContent>
    </p:spTree>
    <p:extLst>
      <p:ext uri="{BB962C8B-B14F-4D97-AF65-F5344CB8AC3E}">
        <p14:creationId xmlns:p14="http://schemas.microsoft.com/office/powerpoint/2010/main" val="289331255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en-US" dirty="0" err="1" smtClean="0"/>
              <a:t>Tendenze</a:t>
            </a:r>
            <a:r>
              <a:rPr lang="en-US" dirty="0" smtClean="0"/>
              <a:t> di </a:t>
            </a:r>
            <a:r>
              <a:rPr lang="en-US" dirty="0" err="1" smtClean="0"/>
              <a:t>lungo</a:t>
            </a:r>
            <a:r>
              <a:rPr lang="en-US" dirty="0" smtClean="0"/>
              <a:t> </a:t>
            </a:r>
            <a:r>
              <a:rPr lang="en-US" dirty="0" err="1" smtClean="0"/>
              <a:t>periodo</a:t>
            </a:r>
            <a:endParaRPr lang="en-US" dirty="0"/>
          </a:p>
        </p:txBody>
      </p:sp>
      <p:sp>
        <p:nvSpPr>
          <p:cNvPr id="3" name="Segnaposto contenuto 2"/>
          <p:cNvSpPr>
            <a:spLocks noGrp="1"/>
          </p:cNvSpPr>
          <p:nvPr>
            <p:ph idx="1"/>
          </p:nvPr>
        </p:nvSpPr>
        <p:spPr/>
        <p:txBody>
          <a:bodyPr>
            <a:normAutofit fontScale="70000" lnSpcReduction="20000"/>
          </a:bodyPr>
          <a:lstStyle/>
          <a:p>
            <a:r>
              <a:rPr lang="en-US" sz="3200" dirty="0" err="1" smtClean="0"/>
              <a:t>Nella</a:t>
            </a:r>
            <a:r>
              <a:rPr lang="en-US" sz="3200" dirty="0" smtClean="0"/>
              <a:t> </a:t>
            </a:r>
            <a:r>
              <a:rPr lang="en-US" sz="3200" i="1" dirty="0" err="1" smtClean="0"/>
              <a:t>Ricchezza</a:t>
            </a:r>
            <a:r>
              <a:rPr lang="en-US" sz="3200" i="1" dirty="0" smtClean="0"/>
              <a:t> </a:t>
            </a:r>
            <a:r>
              <a:rPr lang="en-US" sz="3200" i="1" dirty="0" err="1" smtClean="0"/>
              <a:t>delle</a:t>
            </a:r>
            <a:r>
              <a:rPr lang="en-US" sz="3200" i="1" dirty="0" smtClean="0"/>
              <a:t> </a:t>
            </a:r>
            <a:r>
              <a:rPr lang="en-US" sz="3200" i="1" dirty="0" err="1" smtClean="0"/>
              <a:t>nazioni</a:t>
            </a:r>
            <a:r>
              <a:rPr lang="en-US" sz="3200" dirty="0" smtClean="0"/>
              <a:t>, Smith </a:t>
            </a:r>
            <a:r>
              <a:rPr lang="en-US" sz="3200" dirty="0" err="1" smtClean="0"/>
              <a:t>immagina</a:t>
            </a:r>
            <a:r>
              <a:rPr lang="en-US" sz="3200" dirty="0" smtClean="0"/>
              <a:t> </a:t>
            </a:r>
            <a:r>
              <a:rPr lang="en-US" sz="3200" dirty="0" err="1" smtClean="0"/>
              <a:t>che</a:t>
            </a:r>
            <a:r>
              <a:rPr lang="en-US" sz="3200" dirty="0" smtClean="0"/>
              <a:t> </a:t>
            </a:r>
            <a:r>
              <a:rPr lang="en-US" sz="3200" dirty="0" err="1" smtClean="0"/>
              <a:t>l’accumulazione</a:t>
            </a:r>
            <a:r>
              <a:rPr lang="en-US" sz="3200" dirty="0" smtClean="0"/>
              <a:t> di </a:t>
            </a:r>
            <a:r>
              <a:rPr lang="en-US" sz="3200" dirty="0" err="1" smtClean="0"/>
              <a:t>capitale</a:t>
            </a:r>
            <a:r>
              <a:rPr lang="en-US" sz="3200" dirty="0" smtClean="0"/>
              <a:t> (</a:t>
            </a:r>
            <a:r>
              <a:rPr lang="en-US" sz="3200" dirty="0" err="1" smtClean="0"/>
              <a:t>frutto</a:t>
            </a:r>
            <a:r>
              <a:rPr lang="en-US" sz="3200" dirty="0" smtClean="0"/>
              <a:t> de </a:t>
            </a:r>
            <a:r>
              <a:rPr lang="en-US" sz="3200" dirty="0" err="1" smtClean="0"/>
              <a:t>risparmio</a:t>
            </a:r>
            <a:r>
              <a:rPr lang="en-US" sz="3200" dirty="0" smtClean="0"/>
              <a:t> </a:t>
            </a:r>
            <a:r>
              <a:rPr lang="en-US" sz="3200" dirty="0" err="1" smtClean="0"/>
              <a:t>cioè</a:t>
            </a:r>
            <a:r>
              <a:rPr lang="en-US" sz="3200" dirty="0" smtClean="0"/>
              <a:t> di </a:t>
            </a:r>
            <a:r>
              <a:rPr lang="en-US" sz="3200" dirty="0" err="1" smtClean="0"/>
              <a:t>quella</a:t>
            </a:r>
            <a:r>
              <a:rPr lang="en-US" sz="3200" dirty="0" smtClean="0"/>
              <a:t> parte del surplus non </a:t>
            </a:r>
            <a:r>
              <a:rPr lang="en-US" sz="3200" dirty="0" err="1" smtClean="0"/>
              <a:t>consumata</a:t>
            </a:r>
            <a:r>
              <a:rPr lang="en-US" sz="3200" dirty="0" smtClean="0"/>
              <a:t> in </a:t>
            </a:r>
            <a:r>
              <a:rPr lang="en-US" sz="3200" dirty="0" err="1" smtClean="0"/>
              <a:t>maniera</a:t>
            </a:r>
            <a:r>
              <a:rPr lang="en-US" sz="3200" dirty="0" smtClean="0"/>
              <a:t> </a:t>
            </a:r>
            <a:r>
              <a:rPr lang="en-US" sz="3200" dirty="0" err="1" smtClean="0"/>
              <a:t>improduttiva</a:t>
            </a:r>
            <a:r>
              <a:rPr lang="en-US" sz="3200" dirty="0" smtClean="0"/>
              <a:t>) e la </a:t>
            </a:r>
            <a:r>
              <a:rPr lang="en-US" sz="3200" dirty="0" err="1" smtClean="0"/>
              <a:t>concorrenza</a:t>
            </a:r>
            <a:r>
              <a:rPr lang="en-US" sz="3200" dirty="0" smtClean="0"/>
              <a:t> </a:t>
            </a:r>
            <a:r>
              <a:rPr lang="en-US" sz="3200" dirty="0" err="1" smtClean="0"/>
              <a:t>tra</a:t>
            </a:r>
            <a:r>
              <a:rPr lang="en-US" sz="3200" dirty="0" smtClean="0"/>
              <a:t> i </a:t>
            </a:r>
            <a:r>
              <a:rPr lang="en-US" sz="3200" dirty="0" err="1" smtClean="0"/>
              <a:t>capitalisti</a:t>
            </a:r>
            <a:r>
              <a:rPr lang="en-US" sz="3200" dirty="0" smtClean="0"/>
              <a:t>, </a:t>
            </a:r>
            <a:r>
              <a:rPr lang="en-US" sz="3200" dirty="0" err="1" smtClean="0"/>
              <a:t>porteranno</a:t>
            </a:r>
            <a:r>
              <a:rPr lang="en-US" sz="3200" dirty="0" smtClean="0"/>
              <a:t> a </a:t>
            </a:r>
            <a:r>
              <a:rPr lang="en-US" sz="3200" dirty="0" err="1" smtClean="0"/>
              <a:t>aumento</a:t>
            </a:r>
            <a:r>
              <a:rPr lang="en-US" sz="3200" dirty="0" smtClean="0"/>
              <a:t> </a:t>
            </a:r>
            <a:r>
              <a:rPr lang="en-US" sz="3200" dirty="0" err="1" smtClean="0"/>
              <a:t>generalizzato</a:t>
            </a:r>
            <a:r>
              <a:rPr lang="en-US" sz="3200" dirty="0" smtClean="0"/>
              <a:t> </a:t>
            </a:r>
            <a:r>
              <a:rPr lang="en-US" sz="3200" dirty="0" err="1" smtClean="0"/>
              <a:t>della</a:t>
            </a:r>
            <a:r>
              <a:rPr lang="en-US" sz="3200" dirty="0" smtClean="0"/>
              <a:t> </a:t>
            </a:r>
            <a:r>
              <a:rPr lang="en-US" sz="3200" dirty="0" err="1" smtClean="0"/>
              <a:t>quantità</a:t>
            </a:r>
            <a:r>
              <a:rPr lang="en-US" sz="3200" dirty="0" smtClean="0"/>
              <a:t> di merci (a </a:t>
            </a:r>
            <a:r>
              <a:rPr lang="en-US" sz="3200" dirty="0" err="1" smtClean="0"/>
              <a:t>livello</a:t>
            </a:r>
            <a:r>
              <a:rPr lang="en-US" sz="3200" dirty="0" smtClean="0"/>
              <a:t> </a:t>
            </a:r>
            <a:r>
              <a:rPr lang="en-US" sz="3200" dirty="0" err="1" smtClean="0"/>
              <a:t>aggregato</a:t>
            </a:r>
            <a:r>
              <a:rPr lang="en-US" sz="3200" dirty="0" smtClean="0"/>
              <a:t>),</a:t>
            </a:r>
            <a:r>
              <a:rPr lang="en-US" sz="3200" dirty="0" err="1" smtClean="0"/>
              <a:t>diminuzione</a:t>
            </a:r>
            <a:r>
              <a:rPr lang="en-US" sz="3200" dirty="0" smtClean="0"/>
              <a:t> </a:t>
            </a:r>
            <a:r>
              <a:rPr lang="en-US" sz="3200" dirty="0" err="1" smtClean="0"/>
              <a:t>dei</a:t>
            </a:r>
            <a:r>
              <a:rPr lang="en-US" sz="3200" dirty="0" smtClean="0"/>
              <a:t> </a:t>
            </a:r>
            <a:r>
              <a:rPr lang="en-US" sz="3200" dirty="0" err="1" smtClean="0"/>
              <a:t>prezzi</a:t>
            </a:r>
            <a:r>
              <a:rPr lang="en-US" sz="3200" dirty="0" smtClean="0"/>
              <a:t>, </a:t>
            </a:r>
            <a:r>
              <a:rPr lang="en-US" sz="3200" dirty="0" err="1" smtClean="0"/>
              <a:t>progressiva</a:t>
            </a:r>
            <a:r>
              <a:rPr lang="en-US" sz="3200" dirty="0" smtClean="0"/>
              <a:t> </a:t>
            </a:r>
            <a:r>
              <a:rPr lang="en-US" sz="3200" dirty="0" err="1" smtClean="0"/>
              <a:t>diminuzione</a:t>
            </a:r>
            <a:r>
              <a:rPr lang="en-US" sz="3200" dirty="0" smtClean="0"/>
              <a:t> del </a:t>
            </a:r>
            <a:r>
              <a:rPr lang="en-US" sz="3200" dirty="0" err="1" smtClean="0"/>
              <a:t>tasso</a:t>
            </a:r>
            <a:r>
              <a:rPr lang="en-US" sz="3200" dirty="0" smtClean="0"/>
              <a:t> </a:t>
            </a:r>
            <a:r>
              <a:rPr lang="en-US" sz="3200" dirty="0" err="1" smtClean="0"/>
              <a:t>naturale</a:t>
            </a:r>
            <a:r>
              <a:rPr lang="en-US" sz="3200" dirty="0" smtClean="0"/>
              <a:t> di </a:t>
            </a:r>
            <a:r>
              <a:rPr lang="en-US" sz="3200" dirty="0" err="1" smtClean="0"/>
              <a:t>profitto</a:t>
            </a:r>
            <a:r>
              <a:rPr lang="en-US" sz="3200" dirty="0" smtClean="0"/>
              <a:t>, del </a:t>
            </a:r>
            <a:r>
              <a:rPr lang="en-US" sz="3200" dirty="0" err="1" smtClean="0"/>
              <a:t>tasso</a:t>
            </a:r>
            <a:r>
              <a:rPr lang="en-US" sz="3200" dirty="0" smtClean="0"/>
              <a:t> </a:t>
            </a:r>
            <a:r>
              <a:rPr lang="en-US" sz="3200" dirty="0" err="1" smtClean="0"/>
              <a:t>d’interesse</a:t>
            </a:r>
            <a:r>
              <a:rPr lang="en-US" sz="3200" dirty="0" smtClean="0"/>
              <a:t> </a:t>
            </a:r>
            <a:r>
              <a:rPr lang="en-US" sz="3200" dirty="0" err="1" smtClean="0"/>
              <a:t>fino</a:t>
            </a:r>
            <a:r>
              <a:rPr lang="en-US" sz="3200" dirty="0" smtClean="0"/>
              <a:t> a </a:t>
            </a:r>
            <a:r>
              <a:rPr lang="en-US" sz="3200" dirty="0" err="1" smtClean="0"/>
              <a:t>raggiungere</a:t>
            </a:r>
            <a:r>
              <a:rPr lang="en-US" sz="3200" dirty="0" smtClean="0"/>
              <a:t> </a:t>
            </a:r>
            <a:r>
              <a:rPr lang="en-US" sz="3200" dirty="0" err="1" smtClean="0"/>
              <a:t>uno</a:t>
            </a:r>
            <a:r>
              <a:rPr lang="en-US" sz="3200" dirty="0" smtClean="0"/>
              <a:t> </a:t>
            </a:r>
            <a:r>
              <a:rPr lang="en-US" sz="3200" dirty="0" err="1" smtClean="0"/>
              <a:t>stato</a:t>
            </a:r>
            <a:r>
              <a:rPr lang="en-US" sz="3200" dirty="0" smtClean="0"/>
              <a:t> </a:t>
            </a:r>
            <a:r>
              <a:rPr lang="en-US" sz="3200" dirty="0" err="1" smtClean="0"/>
              <a:t>stazionario</a:t>
            </a:r>
            <a:r>
              <a:rPr lang="en-US" sz="3200" dirty="0" smtClean="0"/>
              <a:t>.  </a:t>
            </a:r>
            <a:endParaRPr lang="en-US" sz="3200" dirty="0"/>
          </a:p>
          <a:p>
            <a:r>
              <a:rPr lang="en-US" sz="3200" dirty="0" err="1" smtClean="0"/>
              <a:t>Contro</a:t>
            </a:r>
            <a:r>
              <a:rPr lang="en-US" sz="3200" dirty="0" smtClean="0"/>
              <a:t> </a:t>
            </a:r>
            <a:r>
              <a:rPr lang="en-US" sz="3200" dirty="0"/>
              <a:t>la </a:t>
            </a:r>
            <a:r>
              <a:rPr lang="en-US" sz="3200" dirty="0" err="1"/>
              <a:t>teoria</a:t>
            </a:r>
            <a:r>
              <a:rPr lang="en-US" sz="3200" dirty="0"/>
              <a:t> </a:t>
            </a:r>
            <a:r>
              <a:rPr lang="en-US" sz="3200" dirty="0" err="1"/>
              <a:t>della</a:t>
            </a:r>
            <a:r>
              <a:rPr lang="en-US" sz="3200" dirty="0"/>
              <a:t> </a:t>
            </a:r>
            <a:r>
              <a:rPr lang="en-US" sz="3200" dirty="0" err="1"/>
              <a:t>concorrenza</a:t>
            </a:r>
            <a:r>
              <a:rPr lang="en-US" sz="3200" dirty="0"/>
              <a:t> di Smith e </a:t>
            </a:r>
            <a:r>
              <a:rPr lang="en-US" sz="3200" dirty="0" err="1"/>
              <a:t>l’idea</a:t>
            </a:r>
            <a:r>
              <a:rPr lang="en-US" sz="3200" dirty="0"/>
              <a:t> </a:t>
            </a:r>
            <a:r>
              <a:rPr lang="en-US" sz="3200" dirty="0" err="1"/>
              <a:t>che</a:t>
            </a:r>
            <a:r>
              <a:rPr lang="en-US" sz="3200" dirty="0"/>
              <a:t> </a:t>
            </a:r>
            <a:r>
              <a:rPr lang="en-US" sz="3200" dirty="0" err="1"/>
              <a:t>il</a:t>
            </a:r>
            <a:r>
              <a:rPr lang="en-US" sz="3200" dirty="0"/>
              <a:t> </a:t>
            </a:r>
            <a:r>
              <a:rPr lang="en-US" sz="3200" dirty="0" err="1"/>
              <a:t>saggio</a:t>
            </a:r>
            <a:r>
              <a:rPr lang="en-US" sz="3200" dirty="0"/>
              <a:t> di </a:t>
            </a:r>
            <a:r>
              <a:rPr lang="en-US" sz="3200" dirty="0" err="1"/>
              <a:t>profitto</a:t>
            </a:r>
            <a:r>
              <a:rPr lang="en-US" sz="3200" dirty="0"/>
              <a:t> </a:t>
            </a:r>
            <a:r>
              <a:rPr lang="en-US" sz="3200" dirty="0" err="1"/>
              <a:t>diminuisce</a:t>
            </a:r>
            <a:r>
              <a:rPr lang="en-US" sz="3200" dirty="0"/>
              <a:t> </a:t>
            </a:r>
            <a:r>
              <a:rPr lang="en-US" sz="3200" dirty="0" err="1"/>
              <a:t>all’aumentare</a:t>
            </a:r>
            <a:r>
              <a:rPr lang="en-US" sz="3200" dirty="0"/>
              <a:t> </a:t>
            </a:r>
            <a:r>
              <a:rPr lang="en-US" sz="3200" dirty="0" err="1"/>
              <a:t>della</a:t>
            </a:r>
            <a:r>
              <a:rPr lang="en-US" sz="3200" dirty="0"/>
              <a:t> </a:t>
            </a:r>
            <a:r>
              <a:rPr lang="en-US" sz="3200" dirty="0" err="1"/>
              <a:t>quantità</a:t>
            </a:r>
            <a:r>
              <a:rPr lang="en-US" sz="3200" dirty="0"/>
              <a:t> di </a:t>
            </a:r>
            <a:r>
              <a:rPr lang="en-US" sz="3200" dirty="0" err="1"/>
              <a:t>capitale</a:t>
            </a:r>
            <a:r>
              <a:rPr lang="en-US" sz="3200" dirty="0"/>
              <a:t> </a:t>
            </a:r>
            <a:r>
              <a:rPr lang="en-US" sz="3200" dirty="0" smtClean="0"/>
              <a:t>a </a:t>
            </a:r>
            <a:r>
              <a:rPr lang="en-US" sz="3200" dirty="0" err="1" smtClean="0"/>
              <a:t>livello</a:t>
            </a:r>
            <a:r>
              <a:rPr lang="en-US" sz="3200" dirty="0" smtClean="0"/>
              <a:t> </a:t>
            </a:r>
            <a:r>
              <a:rPr lang="en-US" sz="3200" dirty="0" err="1" smtClean="0"/>
              <a:t>aggregato</a:t>
            </a:r>
            <a:r>
              <a:rPr lang="en-US" sz="3200" dirty="0" smtClean="0"/>
              <a:t> (</a:t>
            </a:r>
            <a:r>
              <a:rPr lang="en-US" sz="3200" dirty="0" err="1" smtClean="0"/>
              <a:t>anche</a:t>
            </a:r>
            <a:r>
              <a:rPr lang="en-US" sz="3200" dirty="0" smtClean="0"/>
              <a:t> se non a </a:t>
            </a:r>
            <a:r>
              <a:rPr lang="en-US" sz="3200" dirty="0" err="1" smtClean="0"/>
              <a:t>livello</a:t>
            </a:r>
            <a:r>
              <a:rPr lang="en-US" sz="3200" dirty="0" smtClean="0"/>
              <a:t> </a:t>
            </a:r>
            <a:r>
              <a:rPr lang="en-US" sz="3200" dirty="0" err="1" smtClean="0"/>
              <a:t>settoriale</a:t>
            </a:r>
            <a:r>
              <a:rPr lang="en-US" sz="3200" dirty="0" smtClean="0"/>
              <a:t>)</a:t>
            </a:r>
          </a:p>
          <a:p>
            <a:pPr marL="0" indent="0">
              <a:buNone/>
            </a:pPr>
            <a:endParaRPr lang="en-GB" sz="3200" dirty="0" smtClean="0"/>
          </a:p>
          <a:p>
            <a:pPr marL="0" indent="0">
              <a:buNone/>
            </a:pPr>
            <a:r>
              <a:rPr lang="en-GB" sz="3200" i="1" dirty="0" smtClean="0"/>
              <a:t>“</a:t>
            </a:r>
            <a:r>
              <a:rPr lang="it-IT" sz="3200" i="1" dirty="0"/>
              <a:t>Non c'è limite alla domanda - non c'è limite all'impiego del capitale mentre esso produce profitto, e che per quanto il capitale possa diventare abbondante, </a:t>
            </a:r>
            <a:r>
              <a:rPr lang="it-IT" sz="3200" i="1" dirty="0">
                <a:solidFill>
                  <a:srgbClr val="FF0000"/>
                </a:solidFill>
              </a:rPr>
              <a:t>non c'è altra ragione adeguata per un calo del profitto se non un aumento dei salari</a:t>
            </a:r>
            <a:r>
              <a:rPr lang="it-IT" sz="3200" i="1" dirty="0"/>
              <a:t>, e inoltre si può aggiungere, che l'unica causa adeguata e permanente per l'aumento dei salari è la crescente difficoltà di fornire cibo e le necessità per il crescente numero di </a:t>
            </a:r>
            <a:r>
              <a:rPr lang="it-IT" sz="3200" i="1" dirty="0" smtClean="0"/>
              <a:t>lavoratori</a:t>
            </a:r>
            <a:r>
              <a:rPr lang="en-GB" sz="3200" i="1" dirty="0" smtClean="0"/>
              <a:t>”</a:t>
            </a:r>
          </a:p>
          <a:p>
            <a:pPr marL="0" indent="0">
              <a:buNone/>
            </a:pPr>
            <a:r>
              <a:rPr lang="en-GB" sz="3200" i="1" dirty="0" err="1" smtClean="0"/>
              <a:t>Principi</a:t>
            </a:r>
            <a:r>
              <a:rPr lang="en-GB" sz="3200" dirty="0" smtClean="0"/>
              <a:t>, Cap. XXI</a:t>
            </a:r>
            <a:endParaRPr lang="it-IT" sz="3200" dirty="0"/>
          </a:p>
        </p:txBody>
      </p:sp>
    </p:spTree>
    <p:extLst>
      <p:ext uri="{BB962C8B-B14F-4D97-AF65-F5344CB8AC3E}">
        <p14:creationId xmlns:p14="http://schemas.microsoft.com/office/powerpoint/2010/main" val="174889609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Temi ricardiani (non ne parleremo)</a:t>
            </a:r>
            <a:endParaRPr lang="it-IT" dirty="0"/>
          </a:p>
        </p:txBody>
      </p:sp>
      <p:sp>
        <p:nvSpPr>
          <p:cNvPr id="3" name="Segnaposto contenuto 2"/>
          <p:cNvSpPr>
            <a:spLocks noGrp="1"/>
          </p:cNvSpPr>
          <p:nvPr>
            <p:ph idx="1"/>
          </p:nvPr>
        </p:nvSpPr>
        <p:spPr/>
        <p:txBody>
          <a:bodyPr>
            <a:normAutofit/>
          </a:bodyPr>
          <a:lstStyle/>
          <a:p>
            <a:r>
              <a:rPr lang="it-IT" dirty="0" smtClean="0"/>
              <a:t>I problemi monetari</a:t>
            </a:r>
          </a:p>
          <a:p>
            <a:pPr lvl="1"/>
            <a:r>
              <a:rPr lang="it-IT" dirty="0" err="1" smtClean="0"/>
              <a:t>Pa</a:t>
            </a:r>
            <a:r>
              <a:rPr lang="it-IT" dirty="0" smtClean="0"/>
              <a:t> in moneta (banconote) = </a:t>
            </a:r>
            <a:r>
              <a:rPr lang="it-IT" dirty="0" err="1" smtClean="0"/>
              <a:t>Pa</a:t>
            </a:r>
            <a:r>
              <a:rPr lang="it-IT" dirty="0" smtClean="0"/>
              <a:t> in oro (merce) * P oro (merce) in termini di moneta (banconote)</a:t>
            </a:r>
          </a:p>
          <a:p>
            <a:pPr lvl="1"/>
            <a:r>
              <a:rPr lang="it-IT" dirty="0" err="1" smtClean="0"/>
              <a:t>Currency</a:t>
            </a:r>
            <a:r>
              <a:rPr lang="it-IT" dirty="0" smtClean="0"/>
              <a:t> </a:t>
            </a:r>
            <a:r>
              <a:rPr lang="it-IT" dirty="0" err="1" smtClean="0"/>
              <a:t>school</a:t>
            </a:r>
            <a:r>
              <a:rPr lang="it-IT" dirty="0" smtClean="0"/>
              <a:t> vs banking </a:t>
            </a:r>
            <a:r>
              <a:rPr lang="it-IT" dirty="0" err="1" smtClean="0"/>
              <a:t>school</a:t>
            </a:r>
            <a:r>
              <a:rPr lang="it-IT" dirty="0" smtClean="0"/>
              <a:t> (dibattiti monetari inglesi)</a:t>
            </a:r>
          </a:p>
          <a:p>
            <a:r>
              <a:rPr lang="it-IT" dirty="0" smtClean="0"/>
              <a:t>I problemi fiscali: tassazione ed equivalenza ricardiana</a:t>
            </a:r>
          </a:p>
          <a:p>
            <a:pPr lvl="1"/>
            <a:r>
              <a:rPr lang="it-IT" dirty="0">
                <a:hlinkClick r:id="rId2"/>
              </a:rPr>
              <a:t>https://www.treccani.it/enciclopedia/equivalenza-ricardiana_%28Dizionario-di-Economia-e-Finanza%29</a:t>
            </a:r>
            <a:r>
              <a:rPr lang="it-IT" dirty="0" smtClean="0">
                <a:hlinkClick r:id="rId2"/>
              </a:rPr>
              <a:t>/</a:t>
            </a:r>
            <a:endParaRPr lang="it-IT" dirty="0" smtClean="0"/>
          </a:p>
          <a:p>
            <a:r>
              <a:rPr lang="it-IT" dirty="0" smtClean="0"/>
              <a:t>Il problema delle macchine e della disoccupazione tecnologica</a:t>
            </a:r>
          </a:p>
          <a:p>
            <a:pPr lvl="1"/>
            <a:r>
              <a:rPr lang="it-IT" dirty="0" smtClean="0"/>
              <a:t>Teoria della compensazione e suo superamento</a:t>
            </a:r>
          </a:p>
          <a:p>
            <a:pPr marL="914400" lvl="2" indent="0">
              <a:buNone/>
            </a:pPr>
            <a:endParaRPr lang="it-IT" dirty="0"/>
          </a:p>
          <a:p>
            <a:endParaRPr lang="it-IT" dirty="0"/>
          </a:p>
        </p:txBody>
      </p:sp>
    </p:spTree>
    <p:extLst>
      <p:ext uri="{BB962C8B-B14F-4D97-AF65-F5344CB8AC3E}">
        <p14:creationId xmlns:p14="http://schemas.microsoft.com/office/powerpoint/2010/main" val="36353667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Economisti ricardiani (non ne parleremo)</a:t>
            </a:r>
            <a:endParaRPr lang="it-IT" dirty="0"/>
          </a:p>
        </p:txBody>
      </p:sp>
      <p:sp>
        <p:nvSpPr>
          <p:cNvPr id="3" name="Segnaposto contenuto 2"/>
          <p:cNvSpPr>
            <a:spLocks noGrp="1"/>
          </p:cNvSpPr>
          <p:nvPr>
            <p:ph idx="1"/>
          </p:nvPr>
        </p:nvSpPr>
        <p:spPr/>
        <p:txBody>
          <a:bodyPr>
            <a:normAutofit fontScale="77500" lnSpcReduction="20000"/>
          </a:bodyPr>
          <a:lstStyle/>
          <a:p>
            <a:r>
              <a:rPr lang="it-IT" b="1" dirty="0" smtClean="0"/>
              <a:t>Ricardiani «ortodossi»</a:t>
            </a:r>
          </a:p>
          <a:p>
            <a:r>
              <a:rPr lang="it-IT" dirty="0" smtClean="0"/>
              <a:t>J.R. </a:t>
            </a:r>
            <a:r>
              <a:rPr lang="it-IT" dirty="0" err="1" smtClean="0"/>
              <a:t>McCulloch</a:t>
            </a:r>
            <a:r>
              <a:rPr lang="it-IT" dirty="0" smtClean="0"/>
              <a:t> 1789-1864: </a:t>
            </a:r>
            <a:r>
              <a:rPr lang="it-IT" dirty="0" smtClean="0">
                <a:hlinkClick r:id="rId2"/>
              </a:rPr>
              <a:t>https</a:t>
            </a:r>
            <a:r>
              <a:rPr lang="it-IT" dirty="0">
                <a:hlinkClick r:id="rId2"/>
              </a:rPr>
              <a:t>://</a:t>
            </a:r>
            <a:r>
              <a:rPr lang="it-IT" dirty="0" smtClean="0">
                <a:hlinkClick r:id="rId2"/>
              </a:rPr>
              <a:t>www.hetwebsite.net/het/profiles/mcculloch.htm</a:t>
            </a:r>
            <a:endParaRPr lang="it-IT" dirty="0" smtClean="0"/>
          </a:p>
          <a:p>
            <a:r>
              <a:rPr lang="it-IT" dirty="0" smtClean="0"/>
              <a:t>J. </a:t>
            </a:r>
            <a:r>
              <a:rPr lang="it-IT" dirty="0" err="1"/>
              <a:t>Mill</a:t>
            </a:r>
            <a:r>
              <a:rPr lang="it-IT" dirty="0"/>
              <a:t>, </a:t>
            </a:r>
            <a:r>
              <a:rPr lang="it-IT" dirty="0" smtClean="0"/>
              <a:t>1773-1836</a:t>
            </a:r>
            <a:r>
              <a:rPr lang="it-IT" dirty="0"/>
              <a:t>: </a:t>
            </a:r>
            <a:r>
              <a:rPr lang="it-IT" dirty="0">
                <a:hlinkClick r:id="rId3"/>
              </a:rPr>
              <a:t>https://</a:t>
            </a:r>
            <a:r>
              <a:rPr lang="it-IT" dirty="0" smtClean="0">
                <a:hlinkClick r:id="rId3"/>
              </a:rPr>
              <a:t>www.hetwebsite.net/het/profiles/jamesmill.htm</a:t>
            </a:r>
            <a:endParaRPr lang="it-IT" dirty="0" smtClean="0"/>
          </a:p>
          <a:p>
            <a:r>
              <a:rPr lang="it-IT" b="1" dirty="0" smtClean="0"/>
              <a:t>Ricardiani non «ortodossi»</a:t>
            </a:r>
          </a:p>
          <a:p>
            <a:r>
              <a:rPr lang="it-IT" dirty="0" smtClean="0"/>
              <a:t>R. </a:t>
            </a:r>
            <a:r>
              <a:rPr lang="it-IT" dirty="0" err="1"/>
              <a:t>Torrens</a:t>
            </a:r>
            <a:r>
              <a:rPr lang="it-IT" dirty="0"/>
              <a:t>, 1780-1864: </a:t>
            </a:r>
            <a:r>
              <a:rPr lang="it-IT" dirty="0">
                <a:hlinkClick r:id="rId4"/>
              </a:rPr>
              <a:t>https://</a:t>
            </a:r>
            <a:r>
              <a:rPr lang="it-IT" dirty="0" smtClean="0">
                <a:hlinkClick r:id="rId4"/>
              </a:rPr>
              <a:t>www.hetwebsite.net/het/profiles/torrens.htm</a:t>
            </a:r>
            <a:endParaRPr lang="it-IT" dirty="0" smtClean="0"/>
          </a:p>
          <a:p>
            <a:r>
              <a:rPr lang="it-IT" dirty="0" smtClean="0"/>
              <a:t>S. Bailey</a:t>
            </a:r>
            <a:r>
              <a:rPr lang="it-IT" dirty="0"/>
              <a:t>, 1791-1870: https://www.hetwebsite.net/het/profiles/bailey.htm</a:t>
            </a:r>
          </a:p>
          <a:p>
            <a:r>
              <a:rPr lang="it-IT" dirty="0" smtClean="0"/>
              <a:t>Thomas </a:t>
            </a:r>
            <a:r>
              <a:rPr lang="it-IT" dirty="0"/>
              <a:t>de </a:t>
            </a:r>
            <a:r>
              <a:rPr lang="it-IT" dirty="0" err="1"/>
              <a:t>Quincey</a:t>
            </a:r>
            <a:r>
              <a:rPr lang="it-IT" dirty="0"/>
              <a:t>, 1785-1859: </a:t>
            </a:r>
            <a:r>
              <a:rPr lang="it-IT" dirty="0">
                <a:hlinkClick r:id="rId5"/>
              </a:rPr>
              <a:t>https://</a:t>
            </a:r>
            <a:r>
              <a:rPr lang="it-IT" dirty="0" smtClean="0">
                <a:hlinkClick r:id="rId5"/>
              </a:rPr>
              <a:t>www.hetwebsite.net/het/profiles/quincey.htm</a:t>
            </a:r>
            <a:endParaRPr lang="it-IT" dirty="0" smtClean="0"/>
          </a:p>
          <a:p>
            <a:r>
              <a:rPr lang="it-IT" b="1" dirty="0" smtClean="0"/>
              <a:t>Gli anti-ricardiani</a:t>
            </a:r>
          </a:p>
          <a:p>
            <a:r>
              <a:rPr lang="it-IT" dirty="0" smtClean="0"/>
              <a:t>N. W. </a:t>
            </a:r>
            <a:r>
              <a:rPr lang="it-IT" dirty="0"/>
              <a:t>Senior, 1790-1864: </a:t>
            </a:r>
            <a:r>
              <a:rPr lang="it-IT" dirty="0">
                <a:hlinkClick r:id="rId6"/>
              </a:rPr>
              <a:t>https://</a:t>
            </a:r>
            <a:r>
              <a:rPr lang="it-IT" dirty="0" smtClean="0">
                <a:hlinkClick r:id="rId6"/>
              </a:rPr>
              <a:t>www.hetwebsite.net/het/profiles/senior.htm</a:t>
            </a:r>
            <a:endParaRPr lang="it-IT" dirty="0" smtClean="0"/>
          </a:p>
          <a:p>
            <a:r>
              <a:rPr lang="it-IT" b="1" dirty="0" smtClean="0"/>
              <a:t>I socialisti ricardiani</a:t>
            </a:r>
          </a:p>
          <a:p>
            <a:r>
              <a:rPr lang="it-IT" dirty="0" smtClean="0"/>
              <a:t>T. </a:t>
            </a:r>
            <a:r>
              <a:rPr lang="it-IT" dirty="0" err="1"/>
              <a:t>Hodgskin</a:t>
            </a:r>
            <a:r>
              <a:rPr lang="it-IT" dirty="0"/>
              <a:t>, 1787-1869: </a:t>
            </a:r>
            <a:r>
              <a:rPr lang="it-IT" dirty="0">
                <a:hlinkClick r:id="rId7"/>
              </a:rPr>
              <a:t>https://</a:t>
            </a:r>
            <a:r>
              <a:rPr lang="it-IT" dirty="0" smtClean="0">
                <a:hlinkClick r:id="rId7"/>
              </a:rPr>
              <a:t>www.hetwebsite.net/het/profiles/hodgskin.htm</a:t>
            </a:r>
            <a:endParaRPr lang="it-IT" dirty="0" smtClean="0"/>
          </a:p>
          <a:p>
            <a:r>
              <a:rPr lang="it-IT">
                <a:hlinkClick r:id="rId8"/>
              </a:rPr>
              <a:t>https://</a:t>
            </a:r>
            <a:r>
              <a:rPr lang="it-IT" smtClean="0">
                <a:hlinkClick r:id="rId8"/>
              </a:rPr>
              <a:t>www.hetwebsite.net/het/schools/utopia.htm#ricardian</a:t>
            </a:r>
            <a:endParaRPr lang="it-IT" smtClean="0"/>
          </a:p>
          <a:p>
            <a:endParaRPr lang="it-IT" dirty="0"/>
          </a:p>
          <a:p>
            <a:endParaRPr lang="it-IT" b="1" dirty="0"/>
          </a:p>
        </p:txBody>
      </p:sp>
    </p:spTree>
    <p:extLst>
      <p:ext uri="{BB962C8B-B14F-4D97-AF65-F5344CB8AC3E}">
        <p14:creationId xmlns:p14="http://schemas.microsoft.com/office/powerpoint/2010/main" val="21377459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559089" y="757382"/>
            <a:ext cx="2592224" cy="3879272"/>
          </a:xfrm>
          <a:prstGeom prst="rect">
            <a:avLst/>
          </a:prstGeom>
        </p:spPr>
      </p:pic>
      <p:pic>
        <p:nvPicPr>
          <p:cNvPr id="5" name="Immagine 4"/>
          <p:cNvPicPr>
            <a:picLocks noChangeAspect="1"/>
          </p:cNvPicPr>
          <p:nvPr/>
        </p:nvPicPr>
        <p:blipFill>
          <a:blip r:embed="rId3"/>
          <a:stretch>
            <a:fillRect/>
          </a:stretch>
        </p:blipFill>
        <p:spPr>
          <a:xfrm>
            <a:off x="3553834" y="757382"/>
            <a:ext cx="2579111" cy="3864411"/>
          </a:xfrm>
          <a:prstGeom prst="rect">
            <a:avLst/>
          </a:prstGeom>
        </p:spPr>
      </p:pic>
      <p:pic>
        <p:nvPicPr>
          <p:cNvPr id="6" name="Immagine 5"/>
          <p:cNvPicPr>
            <a:picLocks noChangeAspect="1"/>
          </p:cNvPicPr>
          <p:nvPr/>
        </p:nvPicPr>
        <p:blipFill>
          <a:blip r:embed="rId4"/>
          <a:stretch>
            <a:fillRect/>
          </a:stretch>
        </p:blipFill>
        <p:spPr>
          <a:xfrm>
            <a:off x="6535466" y="644874"/>
            <a:ext cx="2572774" cy="4020535"/>
          </a:xfrm>
          <a:prstGeom prst="rect">
            <a:avLst/>
          </a:prstGeom>
        </p:spPr>
      </p:pic>
      <p:pic>
        <p:nvPicPr>
          <p:cNvPr id="2" name="Immagine 1"/>
          <p:cNvPicPr>
            <a:picLocks noChangeAspect="1"/>
          </p:cNvPicPr>
          <p:nvPr/>
        </p:nvPicPr>
        <p:blipFill>
          <a:blip r:embed="rId5"/>
          <a:stretch>
            <a:fillRect/>
          </a:stretch>
        </p:blipFill>
        <p:spPr>
          <a:xfrm>
            <a:off x="9390333" y="713304"/>
            <a:ext cx="2312140" cy="3883673"/>
          </a:xfrm>
          <a:prstGeom prst="rect">
            <a:avLst/>
          </a:prstGeom>
        </p:spPr>
      </p:pic>
    </p:spTree>
    <p:extLst>
      <p:ext uri="{BB962C8B-B14F-4D97-AF65-F5344CB8AC3E}">
        <p14:creationId xmlns:p14="http://schemas.microsoft.com/office/powerpoint/2010/main" val="31741864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Domande</a:t>
            </a:r>
            <a:endParaRPr lang="it-IT" dirty="0"/>
          </a:p>
        </p:txBody>
      </p:sp>
      <p:sp>
        <p:nvSpPr>
          <p:cNvPr id="3" name="Segnaposto contenuto 2"/>
          <p:cNvSpPr>
            <a:spLocks noGrp="1"/>
          </p:cNvSpPr>
          <p:nvPr>
            <p:ph idx="1"/>
          </p:nvPr>
        </p:nvSpPr>
        <p:spPr/>
        <p:txBody>
          <a:bodyPr>
            <a:normAutofit lnSpcReduction="10000"/>
          </a:bodyPr>
          <a:lstStyle/>
          <a:p>
            <a:r>
              <a:rPr lang="it-IT" dirty="0" smtClean="0"/>
              <a:t>Perché Malthus è favorevole a un alto prezzo del grano mentre per Ricardo è importante che il prezzo del grano sia basso?</a:t>
            </a:r>
          </a:p>
          <a:p>
            <a:r>
              <a:rPr lang="it-IT" dirty="0" smtClean="0"/>
              <a:t>Cos’è la legge di </a:t>
            </a:r>
            <a:r>
              <a:rPr lang="it-IT" dirty="0" err="1" smtClean="0"/>
              <a:t>Say</a:t>
            </a:r>
            <a:r>
              <a:rPr lang="it-IT" dirty="0" smtClean="0"/>
              <a:t>? Da dove nasce? Quante formulazioni ne esistono?</a:t>
            </a:r>
          </a:p>
          <a:p>
            <a:r>
              <a:rPr lang="it-IT" dirty="0" smtClean="0"/>
              <a:t>Quali sono le differenze principali tra Smith e Ricardo e quali i punti di contatto?</a:t>
            </a:r>
          </a:p>
          <a:p>
            <a:r>
              <a:rPr lang="it-IT" dirty="0"/>
              <a:t>Quali sono le differenze principali tra </a:t>
            </a:r>
            <a:r>
              <a:rPr lang="it-IT" dirty="0" smtClean="0"/>
              <a:t>Malthus </a:t>
            </a:r>
            <a:r>
              <a:rPr lang="it-IT" dirty="0"/>
              <a:t>e Ricardo e quali i punti di contatto</a:t>
            </a:r>
            <a:r>
              <a:rPr lang="it-IT" dirty="0" smtClean="0"/>
              <a:t>?</a:t>
            </a:r>
          </a:p>
          <a:p>
            <a:r>
              <a:rPr lang="it-IT" dirty="0" smtClean="0"/>
              <a:t>In che senso, con Ricardo diventa centrale il tema del conflitto distributivo?</a:t>
            </a:r>
          </a:p>
          <a:p>
            <a:endParaRPr lang="it-IT" dirty="0"/>
          </a:p>
        </p:txBody>
      </p:sp>
    </p:spTree>
    <p:extLst>
      <p:ext uri="{BB962C8B-B14F-4D97-AF65-F5344CB8AC3E}">
        <p14:creationId xmlns:p14="http://schemas.microsoft.com/office/powerpoint/2010/main" val="9377503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Sitografia</a:t>
            </a:r>
            <a:endParaRPr lang="it-IT" dirty="0"/>
          </a:p>
        </p:txBody>
      </p:sp>
      <p:sp>
        <p:nvSpPr>
          <p:cNvPr id="3" name="Segnaposto contenuto 2"/>
          <p:cNvSpPr>
            <a:spLocks noGrp="1"/>
          </p:cNvSpPr>
          <p:nvPr>
            <p:ph idx="1"/>
          </p:nvPr>
        </p:nvSpPr>
        <p:spPr/>
        <p:txBody>
          <a:bodyPr/>
          <a:lstStyle/>
          <a:p>
            <a:r>
              <a:rPr lang="it-IT" dirty="0">
                <a:hlinkClick r:id="rId2"/>
              </a:rPr>
              <a:t>http://</a:t>
            </a:r>
            <a:r>
              <a:rPr lang="it-IT" dirty="0" smtClean="0">
                <a:hlinkClick r:id="rId2"/>
              </a:rPr>
              <a:t>www.hetwebsite.net/het/profiles/ricardo.htm</a:t>
            </a:r>
            <a:endParaRPr lang="it-IT" dirty="0" smtClean="0"/>
          </a:p>
          <a:p>
            <a:r>
              <a:rPr lang="it-IT" dirty="0">
                <a:hlinkClick r:id="rId3"/>
              </a:rPr>
              <a:t>https://www.treccani.it/enciclopedia/teorie-del-valore_%28Enciclopedia-delle-scienze-sociali%29</a:t>
            </a:r>
            <a:r>
              <a:rPr lang="it-IT" dirty="0" smtClean="0">
                <a:hlinkClick r:id="rId3"/>
              </a:rPr>
              <a:t>/</a:t>
            </a:r>
            <a:endParaRPr lang="it-IT" dirty="0" smtClean="0"/>
          </a:p>
          <a:p>
            <a:endParaRPr lang="it-IT" dirty="0"/>
          </a:p>
        </p:txBody>
      </p:sp>
    </p:spTree>
    <p:extLst>
      <p:ext uri="{BB962C8B-B14F-4D97-AF65-F5344CB8AC3E}">
        <p14:creationId xmlns:p14="http://schemas.microsoft.com/office/powerpoint/2010/main" val="23451392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algn="ctr"/>
            <a:r>
              <a:rPr lang="it-IT" smtClean="0"/>
              <a:t>Appendice</a:t>
            </a:r>
            <a:endParaRPr lang="en-GB" dirty="0"/>
          </a:p>
        </p:txBody>
      </p:sp>
    </p:spTree>
    <p:extLst>
      <p:ext uri="{BB962C8B-B14F-4D97-AF65-F5344CB8AC3E}">
        <p14:creationId xmlns:p14="http://schemas.microsoft.com/office/powerpoint/2010/main" val="14076372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 vantaggi comparati</a:t>
            </a:r>
          </a:p>
        </p:txBody>
      </p:sp>
      <p:sp>
        <p:nvSpPr>
          <p:cNvPr id="3" name="Segnaposto contenuto 2"/>
          <p:cNvSpPr>
            <a:spLocks noGrp="1"/>
          </p:cNvSpPr>
          <p:nvPr>
            <p:ph idx="1"/>
          </p:nvPr>
        </p:nvSpPr>
        <p:spPr>
          <a:xfrm>
            <a:off x="838200" y="1690688"/>
            <a:ext cx="10515600" cy="4351338"/>
          </a:xfrm>
        </p:spPr>
        <p:txBody>
          <a:bodyPr>
            <a:normAutofit fontScale="70000" lnSpcReduction="20000"/>
          </a:bodyPr>
          <a:lstStyle/>
          <a:p>
            <a:r>
              <a:rPr lang="it-IT" dirty="0" smtClean="0"/>
              <a:t>Il commercio internazionale nella riflessione degli economisti classici</a:t>
            </a:r>
          </a:p>
          <a:p>
            <a:pPr lvl="1"/>
            <a:r>
              <a:rPr lang="it-IT" dirty="0" smtClean="0"/>
              <a:t>Mercantilismo: commercio internazionale gioco a somma zero e base della potenza dello stato</a:t>
            </a:r>
          </a:p>
          <a:p>
            <a:pPr lvl="1"/>
            <a:r>
              <a:rPr lang="it-IT" dirty="0" smtClean="0"/>
              <a:t>Adam Smith: commercio internazionale libero come fattore che favorisce la divisione del lavoro e la collocazione del surplus di produzione, vantaggi assoluti</a:t>
            </a:r>
          </a:p>
          <a:p>
            <a:pPr lvl="1"/>
            <a:r>
              <a:rPr lang="it-IT" dirty="0" smtClean="0"/>
              <a:t>Ricardo e i vantaggi comparati</a:t>
            </a:r>
          </a:p>
          <a:p>
            <a:r>
              <a:rPr lang="it-IT" dirty="0" smtClean="0">
                <a:solidFill>
                  <a:srgbClr val="FF0000"/>
                </a:solidFill>
              </a:rPr>
              <a:t>L’esempio «classico» </a:t>
            </a:r>
            <a:r>
              <a:rPr lang="it-IT" dirty="0" smtClean="0"/>
              <a:t>del vino e della tela (ore lavoro) e le differenze nella tecnologia come condizione necessaria per ottenere vantaggi dalla divisione internazionale del lavoro (Vantaggio assoluto e vantaggio comparato)</a:t>
            </a:r>
          </a:p>
          <a:p>
            <a:pPr lvl="1"/>
            <a:r>
              <a:rPr lang="it-IT" dirty="0" smtClean="0"/>
              <a:t>Ore lavoro necessarie a produrre un’unità di ciascun bene (v. dopo)</a:t>
            </a:r>
          </a:p>
          <a:p>
            <a:pPr lvl="1"/>
            <a:r>
              <a:rPr lang="it-IT" dirty="0" smtClean="0"/>
              <a:t>Inghilterra 120/100 = 1,2 (prezzo relativo del vino in termini di tela sulla base del lavoro contenuto)</a:t>
            </a:r>
          </a:p>
          <a:p>
            <a:pPr lvl="1"/>
            <a:r>
              <a:rPr lang="it-IT" dirty="0" smtClean="0"/>
              <a:t>Portogallo 80/90 </a:t>
            </a:r>
            <a:r>
              <a:rPr lang="it-IT" dirty="0"/>
              <a:t>= </a:t>
            </a:r>
            <a:r>
              <a:rPr lang="it-IT" dirty="0" smtClean="0"/>
              <a:t>0,9 </a:t>
            </a:r>
            <a:r>
              <a:rPr lang="it-IT" dirty="0"/>
              <a:t>(prezzo relativo del vino in termini di tela sulla base del lavoro contenuto)</a:t>
            </a:r>
            <a:endParaRPr lang="it-IT" dirty="0" smtClean="0"/>
          </a:p>
          <a:p>
            <a:pPr lvl="1"/>
            <a:r>
              <a:rPr lang="it-IT" dirty="0" smtClean="0"/>
              <a:t>All’Inghilterra conviene specializzarsi ed esportare tela e importare vino</a:t>
            </a:r>
          </a:p>
          <a:p>
            <a:r>
              <a:rPr lang="it-IT" dirty="0" smtClean="0">
                <a:solidFill>
                  <a:srgbClr val="FF0000"/>
                </a:solidFill>
              </a:rPr>
              <a:t>Conclusione contro-intuitiva</a:t>
            </a:r>
            <a:r>
              <a:rPr lang="it-IT" dirty="0" smtClean="0"/>
              <a:t>: Entrambi i paesi guadagneranno specializzandosi nella produzione (e nell’esportazione) del bene per il quale hanno un vantaggio comparato. Anche il paese meno efficiente guadagna dallo scambio.</a:t>
            </a:r>
          </a:p>
          <a:p>
            <a:pPr lvl="1"/>
            <a:r>
              <a:rPr lang="it-IT" dirty="0" smtClean="0"/>
              <a:t>Superamento del mercantilismo e sviluppo dell’idea dei vantaggi assoluti di Smith e delle esportazioni come sbocco alternativo in presenza di carenza di domanda interna</a:t>
            </a:r>
          </a:p>
          <a:p>
            <a:endParaRPr lang="it-IT" dirty="0"/>
          </a:p>
        </p:txBody>
      </p:sp>
      <p:graphicFrame>
        <p:nvGraphicFramePr>
          <p:cNvPr id="5" name="Segnaposto contenuto 4"/>
          <p:cNvGraphicFramePr>
            <a:graphicFrameLocks noGrp="1"/>
          </p:cNvGraphicFramePr>
          <p:nvPr>
            <p:ph sz="half" idx="4294967295"/>
            <p:extLst>
              <p:ext uri="{D42A27DB-BD31-4B8C-83A1-F6EECF244321}">
                <p14:modId xmlns:p14="http://schemas.microsoft.com/office/powerpoint/2010/main" val="93368218"/>
              </p:ext>
            </p:extLst>
          </p:nvPr>
        </p:nvGraphicFramePr>
        <p:xfrm>
          <a:off x="6289184" y="365125"/>
          <a:ext cx="5181600" cy="1112520"/>
        </p:xfrm>
        <a:graphic>
          <a:graphicData uri="http://schemas.openxmlformats.org/drawingml/2006/table">
            <a:tbl>
              <a:tblPr firstRow="1" bandRow="1">
                <a:tableStyleId>{5C22544A-7EE6-4342-B048-85BDC9FD1C3A}</a:tableStyleId>
              </a:tblPr>
              <a:tblGrid>
                <a:gridCol w="1727200">
                  <a:extLst>
                    <a:ext uri="{9D8B030D-6E8A-4147-A177-3AD203B41FA5}">
                      <a16:colId xmlns:a16="http://schemas.microsoft.com/office/drawing/2014/main" val="20000"/>
                    </a:ext>
                  </a:extLst>
                </a:gridCol>
                <a:gridCol w="1727200">
                  <a:extLst>
                    <a:ext uri="{9D8B030D-6E8A-4147-A177-3AD203B41FA5}">
                      <a16:colId xmlns:a16="http://schemas.microsoft.com/office/drawing/2014/main" val="20001"/>
                    </a:ext>
                  </a:extLst>
                </a:gridCol>
                <a:gridCol w="1727200">
                  <a:extLst>
                    <a:ext uri="{9D8B030D-6E8A-4147-A177-3AD203B41FA5}">
                      <a16:colId xmlns:a16="http://schemas.microsoft.com/office/drawing/2014/main" val="20002"/>
                    </a:ext>
                  </a:extLst>
                </a:gridCol>
              </a:tblGrid>
              <a:tr h="370840">
                <a:tc>
                  <a:txBody>
                    <a:bodyPr/>
                    <a:lstStyle/>
                    <a:p>
                      <a:endParaRPr lang="it-IT" dirty="0"/>
                    </a:p>
                  </a:txBody>
                  <a:tcPr/>
                </a:tc>
                <a:tc>
                  <a:txBody>
                    <a:bodyPr/>
                    <a:lstStyle/>
                    <a:p>
                      <a:r>
                        <a:rPr lang="it-IT" dirty="0" smtClean="0"/>
                        <a:t>Inghilterra</a:t>
                      </a:r>
                      <a:endParaRPr lang="it-IT" dirty="0"/>
                    </a:p>
                  </a:txBody>
                  <a:tcPr/>
                </a:tc>
                <a:tc>
                  <a:txBody>
                    <a:bodyPr/>
                    <a:lstStyle/>
                    <a:p>
                      <a:r>
                        <a:rPr lang="it-IT" dirty="0" smtClean="0"/>
                        <a:t>Portogallo</a:t>
                      </a:r>
                      <a:endParaRPr lang="it-IT" dirty="0"/>
                    </a:p>
                  </a:txBody>
                  <a:tcPr/>
                </a:tc>
                <a:extLst>
                  <a:ext uri="{0D108BD9-81ED-4DB2-BD59-A6C34878D82A}">
                    <a16:rowId xmlns:a16="http://schemas.microsoft.com/office/drawing/2014/main" val="10000"/>
                  </a:ext>
                </a:extLst>
              </a:tr>
              <a:tr h="370840">
                <a:tc>
                  <a:txBody>
                    <a:bodyPr/>
                    <a:lstStyle/>
                    <a:p>
                      <a:r>
                        <a:rPr lang="it-IT" dirty="0" smtClean="0"/>
                        <a:t>Vino</a:t>
                      </a:r>
                      <a:endParaRPr lang="it-IT" dirty="0"/>
                    </a:p>
                  </a:txBody>
                  <a:tcPr/>
                </a:tc>
                <a:tc>
                  <a:txBody>
                    <a:bodyPr/>
                    <a:lstStyle/>
                    <a:p>
                      <a:r>
                        <a:rPr lang="it-IT" dirty="0" smtClean="0"/>
                        <a:t>120</a:t>
                      </a:r>
                      <a:endParaRPr lang="it-IT" dirty="0"/>
                    </a:p>
                  </a:txBody>
                  <a:tcPr/>
                </a:tc>
                <a:tc>
                  <a:txBody>
                    <a:bodyPr/>
                    <a:lstStyle/>
                    <a:p>
                      <a:r>
                        <a:rPr lang="it-IT" dirty="0" smtClean="0"/>
                        <a:t>80</a:t>
                      </a:r>
                      <a:endParaRPr lang="it-IT" dirty="0"/>
                    </a:p>
                  </a:txBody>
                  <a:tcPr/>
                </a:tc>
                <a:extLst>
                  <a:ext uri="{0D108BD9-81ED-4DB2-BD59-A6C34878D82A}">
                    <a16:rowId xmlns:a16="http://schemas.microsoft.com/office/drawing/2014/main" val="10001"/>
                  </a:ext>
                </a:extLst>
              </a:tr>
              <a:tr h="370840">
                <a:tc>
                  <a:txBody>
                    <a:bodyPr/>
                    <a:lstStyle/>
                    <a:p>
                      <a:r>
                        <a:rPr lang="it-IT" dirty="0" smtClean="0"/>
                        <a:t>Tela</a:t>
                      </a:r>
                      <a:endParaRPr lang="it-IT" dirty="0"/>
                    </a:p>
                  </a:txBody>
                  <a:tcPr/>
                </a:tc>
                <a:tc>
                  <a:txBody>
                    <a:bodyPr/>
                    <a:lstStyle/>
                    <a:p>
                      <a:r>
                        <a:rPr lang="it-IT" dirty="0" smtClean="0"/>
                        <a:t>100</a:t>
                      </a:r>
                      <a:endParaRPr lang="it-IT" dirty="0"/>
                    </a:p>
                  </a:txBody>
                  <a:tcPr/>
                </a:tc>
                <a:tc>
                  <a:txBody>
                    <a:bodyPr/>
                    <a:lstStyle/>
                    <a:p>
                      <a:r>
                        <a:rPr lang="it-IT" dirty="0" smtClean="0"/>
                        <a:t>90</a:t>
                      </a:r>
                      <a:endParaRPr lang="it-IT"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411689569"/>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3139</TotalTime>
  <Words>4200</Words>
  <Application>Microsoft Office PowerPoint</Application>
  <PresentationFormat>Widescreen</PresentationFormat>
  <Paragraphs>231</Paragraphs>
  <Slides>35</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35</vt:i4>
      </vt:variant>
    </vt:vector>
  </HeadingPairs>
  <TitlesOfParts>
    <vt:vector size="41" baseType="lpstr">
      <vt:lpstr>Arial</vt:lpstr>
      <vt:lpstr>Calibri</vt:lpstr>
      <vt:lpstr>Calibri Light</vt:lpstr>
      <vt:lpstr>Cambria Math</vt:lpstr>
      <vt:lpstr>Symbol</vt:lpstr>
      <vt:lpstr>Tema di Office</vt:lpstr>
      <vt:lpstr>Storia dell’Economia Politica  Lezione 05.26  Ricardo</vt:lpstr>
      <vt:lpstr>Presentazione standard di PowerPoint</vt:lpstr>
      <vt:lpstr>Il contesto politico europeo</vt:lpstr>
      <vt:lpstr>Presentazione standard di PowerPoint</vt:lpstr>
      <vt:lpstr>Ricardo vs. Smith</vt:lpstr>
      <vt:lpstr>Presentazione standard di PowerPoint</vt:lpstr>
      <vt:lpstr>Cenni biografici</vt:lpstr>
      <vt:lpstr>Il problema principale dell’Economia politica secondo Ricardo</vt:lpstr>
      <vt:lpstr>Distribuzione e dinamica dell’economia</vt:lpstr>
      <vt:lpstr>Distribuzione e dinamica dell’economia, 2</vt:lpstr>
      <vt:lpstr>Teoria della rendita differenziale</vt:lpstr>
      <vt:lpstr>Teoria della rendita: esempio numerico</vt:lpstr>
      <vt:lpstr>Implicazioni della teoria della rendita differenziale per il saggio del profitto</vt:lpstr>
      <vt:lpstr>«Modello grano»</vt:lpstr>
      <vt:lpstr>«Modello grano», 2</vt:lpstr>
      <vt:lpstr>Teoria ricardiana della distribuzione nel MG</vt:lpstr>
      <vt:lpstr>Salari e profitti nel modello grano</vt:lpstr>
      <vt:lpstr>Distribuzione e dinamica dell’economia nel MG, 2</vt:lpstr>
      <vt:lpstr>Distribuzione e dinamica dell’economia nel MG, 3</vt:lpstr>
      <vt:lpstr> Opposizione di Ricardo al «Corn Laws»</vt:lpstr>
      <vt:lpstr>Opposizione di Ricardo al «Corn Laws», 2</vt:lpstr>
      <vt:lpstr> Opposizione di Ricardo al «Corn Laws», 3</vt:lpstr>
      <vt:lpstr>La teoria del valore di Ricardo</vt:lpstr>
      <vt:lpstr>La teoria del valore di Ricardo, 2</vt:lpstr>
      <vt:lpstr>La teoria del valore di Ricardo, 3</vt:lpstr>
      <vt:lpstr>La teoria del valore di Ricardo, 4</vt:lpstr>
      <vt:lpstr>Teoria del valore e della distribuzione</vt:lpstr>
      <vt:lpstr>Tendenze di lungo periodo</vt:lpstr>
      <vt:lpstr>Temi ricardiani (non ne parleremo)</vt:lpstr>
      <vt:lpstr>Economisti ricardiani (non ne parleremo)</vt:lpstr>
      <vt:lpstr>Presentazione standard di PowerPoint</vt:lpstr>
      <vt:lpstr>Domande</vt:lpstr>
      <vt:lpstr>Sitografia</vt:lpstr>
      <vt:lpstr>Appendice</vt:lpstr>
      <vt:lpstr>I vantaggi comparati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mercato nel pensiero economico  Riferimenti di base</dc:title>
  <dc:creator>Paolo</dc:creator>
  <cp:lastModifiedBy>paolo paesani</cp:lastModifiedBy>
  <cp:revision>208</cp:revision>
  <dcterms:created xsi:type="dcterms:W3CDTF">2019-02-18T06:11:12Z</dcterms:created>
  <dcterms:modified xsi:type="dcterms:W3CDTF">2026-04-20T20:06:08Z</dcterms:modified>
</cp:coreProperties>
</file>