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4" r:id="rId2"/>
    <p:sldId id="316" r:id="rId3"/>
    <p:sldId id="317" r:id="rId4"/>
    <p:sldId id="258" r:id="rId5"/>
    <p:sldId id="328" r:id="rId6"/>
    <p:sldId id="318" r:id="rId7"/>
    <p:sldId id="326" r:id="rId8"/>
    <p:sldId id="322" r:id="rId9"/>
    <p:sldId id="324" r:id="rId10"/>
    <p:sldId id="257" r:id="rId11"/>
    <p:sldId id="323" r:id="rId12"/>
    <p:sldId id="264" r:id="rId13"/>
    <p:sldId id="303" r:id="rId14"/>
    <p:sldId id="304" r:id="rId15"/>
    <p:sldId id="301" r:id="rId16"/>
    <p:sldId id="282" r:id="rId17"/>
    <p:sldId id="302" r:id="rId18"/>
    <p:sldId id="332" r:id="rId19"/>
    <p:sldId id="283" r:id="rId20"/>
    <p:sldId id="289" r:id="rId21"/>
    <p:sldId id="260" r:id="rId22"/>
    <p:sldId id="292" r:id="rId23"/>
    <p:sldId id="266" r:id="rId24"/>
    <p:sldId id="273" r:id="rId25"/>
    <p:sldId id="274" r:id="rId26"/>
    <p:sldId id="261" r:id="rId27"/>
    <p:sldId id="265" r:id="rId28"/>
    <p:sldId id="291" r:id="rId29"/>
    <p:sldId id="285" r:id="rId30"/>
    <p:sldId id="329" r:id="rId31"/>
    <p:sldId id="309" r:id="rId32"/>
    <p:sldId id="310" r:id="rId33"/>
    <p:sldId id="275" r:id="rId34"/>
    <p:sldId id="276" r:id="rId35"/>
    <p:sldId id="278" r:id="rId36"/>
    <p:sldId id="281" r:id="rId37"/>
    <p:sldId id="311" r:id="rId38"/>
    <p:sldId id="286" r:id="rId39"/>
    <p:sldId id="312" r:id="rId40"/>
    <p:sldId id="313" r:id="rId41"/>
    <p:sldId id="287" r:id="rId42"/>
    <p:sldId id="279" r:id="rId43"/>
    <p:sldId id="307" r:id="rId44"/>
    <p:sldId id="330" r:id="rId45"/>
    <p:sldId id="331" r:id="rId46"/>
    <p:sldId id="333" r:id="rId47"/>
    <p:sldId id="325" r:id="rId48"/>
    <p:sldId id="327" r:id="rId49"/>
    <p:sldId id="334" r:id="rId50"/>
    <p:sldId id="335" r:id="rId51"/>
    <p:sldId id="336" r:id="rId52"/>
    <p:sldId id="337" r:id="rId53"/>
    <p:sldId id="338" r:id="rId5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44" autoAdjust="0"/>
    <p:restoredTop sz="94660"/>
  </p:normalViewPr>
  <p:slideViewPr>
    <p:cSldViewPr snapToGrid="0">
      <p:cViewPr varScale="1">
        <p:scale>
          <a:sx n="69" d="100"/>
          <a:sy n="69" d="100"/>
        </p:scale>
        <p:origin x="6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20/04/2026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20/04/2026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20/04/2026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20/04/2026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hetwebsite.net/het/profiles/fourier.htm" TargetMode="External"/><Relationship Id="rId2" Type="http://schemas.openxmlformats.org/officeDocument/2006/relationships/hyperlink" Target="http://www.hetwebsite.net/het/profiles/saintsimon.htm" TargetMode="External"/><Relationship Id="rId1" Type="http://schemas.openxmlformats.org/officeDocument/2006/relationships/slideLayout" Target="../slideLayouts/slideLayout2.xml"/><Relationship Id="rId5" Type="http://schemas.openxmlformats.org/officeDocument/2006/relationships/hyperlink" Target="http://www.hetwebsite.net/het/profiles/proudhon.htm" TargetMode="External"/><Relationship Id="rId4" Type="http://schemas.openxmlformats.org/officeDocument/2006/relationships/hyperlink" Target="http://www.hetwebsite.net/het/profiles/sismondi.htm"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treccani.it/enciclopedia/luddismo" TargetMode="External"/><Relationship Id="rId7" Type="http://schemas.openxmlformats.org/officeDocument/2006/relationships/hyperlink" Target="https://www.hetwebsite.net/het/profiles/bastiat.htm" TargetMode="External"/><Relationship Id="rId2" Type="http://schemas.openxmlformats.org/officeDocument/2006/relationships/hyperlink" Target="https://www.pandorarivista.it/articoli/marx-keynes-intervista-marco-veronese-passarella/" TargetMode="External"/><Relationship Id="rId1" Type="http://schemas.openxmlformats.org/officeDocument/2006/relationships/slideLayout" Target="../slideLayouts/slideLayout2.xml"/><Relationship Id="rId6" Type="http://schemas.openxmlformats.org/officeDocument/2006/relationships/hyperlink" Target="https://www.treccani.it/enciclopedia/rivoluzione-di-febbraio_(Enciclopedia-Italiana)/#:~:text=%2D%20S'intende%20con%20questo%20nome,tutta%20Europa%2C%20specialmente%20in%20Italia" TargetMode="External"/><Relationship Id="rId5" Type="http://schemas.openxmlformats.org/officeDocument/2006/relationships/hyperlink" Target="https://www.treccani.it/enciclopedia/robert-owen/" TargetMode="External"/><Relationship Id="rId4" Type="http://schemas.openxmlformats.org/officeDocument/2006/relationships/hyperlink" Target="https://www.treccani.it/enciclopedia/cartismo_(Enciclopedia-Italiana)/"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06.26</a:t>
            </a:r>
            <a:r>
              <a:rPr lang="it-IT" sz="4200" dirty="0"/>
              <a:t/>
            </a:r>
            <a:br>
              <a:rPr lang="it-IT" sz="4200" dirty="0"/>
            </a:br>
            <a:r>
              <a:rPr lang="it-IT" sz="4200" dirty="0"/>
              <a:t/>
            </a:r>
            <a:br>
              <a:rPr lang="it-IT" sz="4200" dirty="0"/>
            </a:br>
            <a:r>
              <a:rPr lang="it-IT" sz="4200" dirty="0" err="1" smtClean="0"/>
              <a:t>Marx</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a:t>
            </a:r>
            <a:endParaRPr lang="it-IT" dirty="0"/>
          </a:p>
          <a:p>
            <a:r>
              <a:rPr lang="it-IT" dirty="0" smtClean="0"/>
              <a:t>ALEF </a:t>
            </a:r>
            <a:r>
              <a:rPr lang="it-IT" dirty="0"/>
              <a:t>Tor Vergata</a:t>
            </a:r>
          </a:p>
          <a:p>
            <a:endParaRPr lang="it-IT" dirty="0"/>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24.04.2026</a:t>
            </a:r>
            <a:endParaRPr lang="it-IT" dirty="0"/>
          </a:p>
        </p:txBody>
      </p:sp>
    </p:spTree>
    <p:extLst>
      <p:ext uri="{BB962C8B-B14F-4D97-AF65-F5344CB8AC3E}">
        <p14:creationId xmlns:p14="http://schemas.microsoft.com/office/powerpoint/2010/main" val="3896502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468582" y="6299200"/>
            <a:ext cx="10270836" cy="369332"/>
          </a:xfrm>
          <a:prstGeom prst="rect">
            <a:avLst/>
          </a:prstGeom>
          <a:noFill/>
        </p:spPr>
        <p:txBody>
          <a:bodyPr wrap="square" rtlCol="0">
            <a:spAutoFit/>
          </a:bodyPr>
          <a:lstStyle/>
          <a:p>
            <a:r>
              <a:rPr lang="it-IT" dirty="0" smtClean="0"/>
              <a:t>Il mondo nel 1848. </a:t>
            </a:r>
            <a:r>
              <a:rPr lang="it-IT" dirty="0"/>
              <a:t>Fonte: https://www.deviantart.com/dinospain/art/World-as-of-July-1st-1848-750778133</a:t>
            </a:r>
          </a:p>
        </p:txBody>
      </p:sp>
      <p:pic>
        <p:nvPicPr>
          <p:cNvPr id="3" name="Immagine 2"/>
          <p:cNvPicPr>
            <a:picLocks noChangeAspect="1"/>
          </p:cNvPicPr>
          <p:nvPr/>
        </p:nvPicPr>
        <p:blipFill>
          <a:blip r:embed="rId2"/>
          <a:stretch>
            <a:fillRect/>
          </a:stretch>
        </p:blipFill>
        <p:spPr>
          <a:xfrm>
            <a:off x="544223" y="1131021"/>
            <a:ext cx="11070331" cy="4872615"/>
          </a:xfrm>
          <a:prstGeom prst="rect">
            <a:avLst/>
          </a:prstGeom>
        </p:spPr>
      </p:pic>
    </p:spTree>
    <p:extLst>
      <p:ext uri="{BB962C8B-B14F-4D97-AF65-F5344CB8AC3E}">
        <p14:creationId xmlns:p14="http://schemas.microsoft.com/office/powerpoint/2010/main" val="2002471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2762"/>
            <a:ext cx="10515600" cy="1325563"/>
          </a:xfrm>
        </p:spPr>
        <p:txBody>
          <a:bodyPr/>
          <a:lstStyle/>
          <a:p>
            <a:pPr algn="ctr"/>
            <a:r>
              <a:rPr lang="it-IT" dirty="0" smtClean="0"/>
              <a:t>Fatti salienti</a:t>
            </a:r>
            <a:endParaRPr lang="it-IT" dirty="0"/>
          </a:p>
        </p:txBody>
      </p:sp>
      <p:sp>
        <p:nvSpPr>
          <p:cNvPr id="3" name="Segnaposto contenuto 2"/>
          <p:cNvSpPr>
            <a:spLocks noGrp="1"/>
          </p:cNvSpPr>
          <p:nvPr>
            <p:ph idx="1"/>
          </p:nvPr>
        </p:nvSpPr>
        <p:spPr>
          <a:xfrm>
            <a:off x="655782" y="1403927"/>
            <a:ext cx="10698018" cy="5292438"/>
          </a:xfrm>
        </p:spPr>
        <p:txBody>
          <a:bodyPr>
            <a:normAutofit fontScale="55000" lnSpcReduction="20000"/>
          </a:bodyPr>
          <a:lstStyle/>
          <a:p>
            <a:r>
              <a:rPr lang="it-IT" dirty="0" smtClean="0"/>
              <a:t>1822 Scoppia la guerra d’indipendenza greca</a:t>
            </a:r>
          </a:p>
          <a:p>
            <a:r>
              <a:rPr lang="it-IT" dirty="0" smtClean="0"/>
              <a:t>1823 Espansione dell’industria chimica</a:t>
            </a:r>
          </a:p>
          <a:p>
            <a:r>
              <a:rPr lang="it-IT" dirty="0" smtClean="0"/>
              <a:t>1823 l’Inghilterra riconosce le repubbliche latino-americane</a:t>
            </a:r>
            <a:endParaRPr lang="it-IT" dirty="0"/>
          </a:p>
          <a:p>
            <a:r>
              <a:rPr lang="it-IT" dirty="0" smtClean="0"/>
              <a:t>1826 </a:t>
            </a:r>
            <a:r>
              <a:rPr lang="it-IT" dirty="0" smtClean="0">
                <a:solidFill>
                  <a:srgbClr val="FF0000"/>
                </a:solidFill>
              </a:rPr>
              <a:t>Inizia l’era delle ferrovie </a:t>
            </a:r>
            <a:r>
              <a:rPr lang="it-IT" dirty="0" smtClean="0"/>
              <a:t>(trasformazione dello spazio, dei modi di produzione, dei modi di vita)</a:t>
            </a:r>
          </a:p>
          <a:p>
            <a:r>
              <a:rPr lang="it-IT" dirty="0" smtClean="0"/>
              <a:t>1828 Sviluppo dell’industria del ferro (anche per effetto dello sviluppo delle ferrovie)</a:t>
            </a:r>
          </a:p>
          <a:p>
            <a:r>
              <a:rPr lang="it-IT" dirty="0" smtClean="0"/>
              <a:t>1830 Rivoluzione in Francia e Belgio</a:t>
            </a:r>
          </a:p>
          <a:p>
            <a:r>
              <a:rPr lang="it-IT" dirty="0" smtClean="0"/>
              <a:t>1834 Unione doganale tedesca </a:t>
            </a:r>
            <a:r>
              <a:rPr lang="it-IT" dirty="0" err="1" smtClean="0"/>
              <a:t>Zollverein</a:t>
            </a:r>
            <a:endParaRPr lang="it-IT" dirty="0" smtClean="0"/>
          </a:p>
          <a:p>
            <a:r>
              <a:rPr lang="it-IT" dirty="0" smtClean="0"/>
              <a:t>1839 Prima guerra dell’oppio, in Inghilterra si forma la lega contro le leggi sul grano (Lega di </a:t>
            </a:r>
            <a:r>
              <a:rPr lang="it-IT" dirty="0" err="1" smtClean="0"/>
              <a:t>Cobden</a:t>
            </a:r>
            <a:r>
              <a:rPr lang="it-IT" dirty="0" smtClean="0"/>
              <a:t> obiettivo sostenuto da Ricardo)</a:t>
            </a:r>
          </a:p>
          <a:p>
            <a:r>
              <a:rPr lang="it-IT" dirty="0" smtClean="0"/>
              <a:t>1837 </a:t>
            </a:r>
            <a:r>
              <a:rPr lang="it-IT" dirty="0" smtClean="0">
                <a:solidFill>
                  <a:srgbClr val="FF0000"/>
                </a:solidFill>
              </a:rPr>
              <a:t>Telegrafia</a:t>
            </a:r>
            <a:r>
              <a:rPr lang="it-IT" dirty="0" smtClean="0"/>
              <a:t> (aumenta la velocità di circolazione delle informazioni)</a:t>
            </a:r>
          </a:p>
          <a:p>
            <a:r>
              <a:rPr lang="it-IT" dirty="0" smtClean="0"/>
              <a:t>1840 Linee di navigazione (</a:t>
            </a:r>
            <a:r>
              <a:rPr lang="it-IT" dirty="0" err="1" smtClean="0"/>
              <a:t>Cunard</a:t>
            </a:r>
            <a:r>
              <a:rPr lang="it-IT" dirty="0" smtClean="0"/>
              <a:t>, lento sviluppo delle navi a vapore tra UK e USA)</a:t>
            </a:r>
          </a:p>
          <a:p>
            <a:r>
              <a:rPr lang="it-IT" dirty="0" smtClean="0"/>
              <a:t>1842 Inizia la guerra francese d’Algeria</a:t>
            </a:r>
          </a:p>
          <a:p>
            <a:r>
              <a:rPr lang="it-IT" dirty="0" smtClean="0"/>
              <a:t>1848 </a:t>
            </a:r>
            <a:r>
              <a:rPr lang="it-IT" dirty="0" smtClean="0">
                <a:solidFill>
                  <a:srgbClr val="FF0000"/>
                </a:solidFill>
              </a:rPr>
              <a:t>La primavera dei popoli </a:t>
            </a:r>
            <a:r>
              <a:rPr lang="it-IT" dirty="0" smtClean="0"/>
              <a:t>moti liberali contro i regimi assoluti (Italia, Prussia, Francia, Austria-Ungheria), nazionalismo e richieste di giustizia sociale.</a:t>
            </a:r>
          </a:p>
          <a:p>
            <a:r>
              <a:rPr lang="it-IT" dirty="0" smtClean="0"/>
              <a:t>1850 Navi in ferro che progressivamente soppiantano le navi a vela</a:t>
            </a:r>
          </a:p>
          <a:p>
            <a:r>
              <a:rPr lang="it-IT" dirty="0" smtClean="0"/>
              <a:t>1851 Colpo di stato di Napoleone III</a:t>
            </a:r>
          </a:p>
          <a:p>
            <a:r>
              <a:rPr lang="it-IT" dirty="0" smtClean="0"/>
              <a:t>1856 Sviluppo dell’industria dell’</a:t>
            </a:r>
            <a:r>
              <a:rPr lang="it-IT" dirty="0" smtClean="0">
                <a:solidFill>
                  <a:srgbClr val="FF0000"/>
                </a:solidFill>
              </a:rPr>
              <a:t>acciaio</a:t>
            </a:r>
          </a:p>
          <a:p>
            <a:r>
              <a:rPr lang="it-IT" dirty="0" smtClean="0"/>
              <a:t>1859 Nasce l’industria del </a:t>
            </a:r>
            <a:r>
              <a:rPr lang="it-IT" dirty="0" smtClean="0">
                <a:solidFill>
                  <a:srgbClr val="FF0000"/>
                </a:solidFill>
              </a:rPr>
              <a:t>petrolio</a:t>
            </a:r>
            <a:endParaRPr lang="it-IT" dirty="0">
              <a:solidFill>
                <a:srgbClr val="FF0000"/>
              </a:solidFill>
            </a:endParaRPr>
          </a:p>
        </p:txBody>
      </p:sp>
    </p:spTree>
    <p:extLst>
      <p:ext uri="{BB962C8B-B14F-4D97-AF65-F5344CB8AC3E}">
        <p14:creationId xmlns:p14="http://schemas.microsoft.com/office/powerpoint/2010/main" val="632964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economico</a:t>
            </a:r>
            <a:endParaRPr lang="it-IT" dirty="0"/>
          </a:p>
        </p:txBody>
      </p:sp>
      <p:sp>
        <p:nvSpPr>
          <p:cNvPr id="3" name="Segnaposto contenuto 2"/>
          <p:cNvSpPr>
            <a:spLocks noGrp="1"/>
          </p:cNvSpPr>
          <p:nvPr>
            <p:ph idx="1"/>
          </p:nvPr>
        </p:nvSpPr>
        <p:spPr/>
        <p:txBody>
          <a:bodyPr>
            <a:normAutofit fontScale="85000" lnSpcReduction="20000"/>
          </a:bodyPr>
          <a:lstStyle/>
          <a:p>
            <a:r>
              <a:rPr lang="it-IT" dirty="0">
                <a:solidFill>
                  <a:srgbClr val="FF0000"/>
                </a:solidFill>
              </a:rPr>
              <a:t>Rivoluzione industriale e consolidamento del capitalismo basato sulla fabbrica e gradualmente sulle società per </a:t>
            </a:r>
            <a:r>
              <a:rPr lang="it-IT" dirty="0" smtClean="0">
                <a:solidFill>
                  <a:srgbClr val="FF0000"/>
                </a:solidFill>
              </a:rPr>
              <a:t>azioni</a:t>
            </a:r>
          </a:p>
          <a:p>
            <a:pPr lvl="1"/>
            <a:r>
              <a:rPr lang="it-IT" dirty="0" smtClean="0"/>
              <a:t>L’esempio del cotone e dell’acciaio in UK</a:t>
            </a:r>
            <a:endParaRPr lang="it-IT" dirty="0"/>
          </a:p>
          <a:p>
            <a:r>
              <a:rPr lang="it-IT" dirty="0" smtClean="0">
                <a:solidFill>
                  <a:srgbClr val="FF0000"/>
                </a:solidFill>
              </a:rPr>
              <a:t>Forte aumento della popolazione </a:t>
            </a:r>
            <a:r>
              <a:rPr lang="it-IT" dirty="0" smtClean="0"/>
              <a:t>in UK (da 10 a 21), USA (da 5 a 23, tra cui popolazione di colore in condizioni di schiavitù) e negli altri paesi</a:t>
            </a:r>
            <a:endParaRPr lang="it-IT" dirty="0"/>
          </a:p>
          <a:p>
            <a:r>
              <a:rPr lang="it-IT" dirty="0" smtClean="0"/>
              <a:t>“</a:t>
            </a:r>
            <a:r>
              <a:rPr lang="it-IT" dirty="0" smtClean="0">
                <a:solidFill>
                  <a:srgbClr val="FF0000"/>
                </a:solidFill>
              </a:rPr>
              <a:t>Nasce” il mercato del lavoro </a:t>
            </a:r>
            <a:r>
              <a:rPr lang="it-IT" dirty="0" smtClean="0"/>
              <a:t>retribuito</a:t>
            </a:r>
          </a:p>
          <a:p>
            <a:pPr lvl="1"/>
            <a:r>
              <a:rPr lang="it-IT" dirty="0" smtClean="0"/>
              <a:t>Il caso inglese: dall’</a:t>
            </a:r>
            <a:r>
              <a:rPr lang="it-IT" dirty="0" err="1" smtClean="0"/>
              <a:t>Act</a:t>
            </a:r>
            <a:r>
              <a:rPr lang="it-IT" dirty="0" smtClean="0"/>
              <a:t> of </a:t>
            </a:r>
            <a:r>
              <a:rPr lang="it-IT" dirty="0" err="1" smtClean="0"/>
              <a:t>Settlement</a:t>
            </a:r>
            <a:r>
              <a:rPr lang="it-IT" dirty="0" smtClean="0"/>
              <a:t> (1662-1795) allo </a:t>
            </a:r>
            <a:r>
              <a:rPr lang="it-IT" dirty="0" err="1" smtClean="0"/>
              <a:t>Speenhamland</a:t>
            </a:r>
            <a:r>
              <a:rPr lang="it-IT" dirty="0" smtClean="0"/>
              <a:t> </a:t>
            </a:r>
            <a:r>
              <a:rPr lang="it-IT" dirty="0" err="1" smtClean="0"/>
              <a:t>Act</a:t>
            </a:r>
            <a:r>
              <a:rPr lang="it-IT" dirty="0" smtClean="0"/>
              <a:t> (1795-1834). </a:t>
            </a:r>
          </a:p>
          <a:p>
            <a:pPr lvl="1"/>
            <a:r>
              <a:rPr lang="it-IT" dirty="0" smtClean="0"/>
              <a:t>Mobilità del lavoro e sostegno comunitario: liberalizzazione graduale della prima e mantenimento del secondo (sussidio occulto ai capitalisti)</a:t>
            </a:r>
          </a:p>
          <a:p>
            <a:pPr lvl="1"/>
            <a:r>
              <a:rPr lang="it-IT" dirty="0" smtClean="0"/>
              <a:t>Il lavoro (manodopera) come merce: oggetto di scambio impersonale all’interno di un mercato competitivo in cambio di un salario di sussistenza (forte polarizzazione nella distribuzione del reddito).</a:t>
            </a:r>
          </a:p>
          <a:p>
            <a:pPr lvl="1"/>
            <a:r>
              <a:rPr lang="it-IT" dirty="0" smtClean="0"/>
              <a:t>Fine dei lavori tradizionali (artigianato domestico, piccola coltivazione) e inurbamento</a:t>
            </a:r>
          </a:p>
          <a:p>
            <a:pPr lvl="1"/>
            <a:r>
              <a:rPr lang="it-IT" dirty="0" smtClean="0"/>
              <a:t>Le condizioni di vita della classe lavoratrice/operaia nelle città che crescono.</a:t>
            </a:r>
          </a:p>
          <a:p>
            <a:endParaRPr lang="it-IT" dirty="0" smtClean="0">
              <a:solidFill>
                <a:srgbClr val="FF0000"/>
              </a:solidFill>
            </a:endParaRPr>
          </a:p>
          <a:p>
            <a:pPr lvl="1"/>
            <a:endParaRPr lang="it-IT" dirty="0" smtClean="0"/>
          </a:p>
          <a:p>
            <a:endParaRPr lang="it-IT" dirty="0"/>
          </a:p>
        </p:txBody>
      </p:sp>
    </p:spTree>
    <p:extLst>
      <p:ext uri="{BB962C8B-B14F-4D97-AF65-F5344CB8AC3E}">
        <p14:creationId xmlns:p14="http://schemas.microsoft.com/office/powerpoint/2010/main" val="3848318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sociale: aspetti salienti</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Disordine, cambiamento, il problema dei rapporti di potere nel sistema economico.</a:t>
            </a:r>
          </a:p>
          <a:p>
            <a:r>
              <a:rPr lang="it-IT" dirty="0">
                <a:solidFill>
                  <a:srgbClr val="FF0000"/>
                </a:solidFill>
              </a:rPr>
              <a:t>Nascita del movimento operaio</a:t>
            </a:r>
            <a:r>
              <a:rPr lang="it-IT" dirty="0"/>
              <a:t> (soprattutto in Inghilterra e in Francia) come evoluzione del luddismo (1808 – 20) </a:t>
            </a:r>
          </a:p>
          <a:p>
            <a:r>
              <a:rPr lang="it-IT" dirty="0"/>
              <a:t>In Inghilterra cartismo e </a:t>
            </a:r>
            <a:r>
              <a:rPr lang="it-IT" dirty="0" err="1" smtClean="0"/>
              <a:t>owenismo</a:t>
            </a:r>
            <a:r>
              <a:rPr lang="it-IT" dirty="0" smtClean="0"/>
              <a:t> (v. link alla fine).</a:t>
            </a:r>
          </a:p>
          <a:p>
            <a:r>
              <a:rPr lang="it-IT" dirty="0" smtClean="0"/>
              <a:t>In </a:t>
            </a:r>
            <a:r>
              <a:rPr lang="it-IT" dirty="0"/>
              <a:t>Francia saldatura tra rivendicazioni economiche e politiche (dal 1830 al 1848</a:t>
            </a:r>
            <a:r>
              <a:rPr lang="it-IT" dirty="0" smtClean="0"/>
              <a:t>).</a:t>
            </a:r>
          </a:p>
          <a:p>
            <a:r>
              <a:rPr lang="it-IT" dirty="0" smtClean="0"/>
              <a:t>Trasformazione degli spazi urbani, del rapporto tra campagna e città.</a:t>
            </a:r>
            <a:endParaRPr lang="it-IT" dirty="0"/>
          </a:p>
          <a:p>
            <a:endParaRPr lang="it-IT" dirty="0" smtClean="0">
              <a:solidFill>
                <a:srgbClr val="FF0000"/>
              </a:solidFill>
            </a:endParaRPr>
          </a:p>
          <a:p>
            <a:pPr lvl="1"/>
            <a:endParaRPr lang="it-IT" dirty="0" smtClean="0"/>
          </a:p>
          <a:p>
            <a:endParaRPr lang="it-IT" dirty="0"/>
          </a:p>
        </p:txBody>
      </p:sp>
    </p:spTree>
    <p:extLst>
      <p:ext uri="{BB962C8B-B14F-4D97-AF65-F5344CB8AC3E}">
        <p14:creationId xmlns:p14="http://schemas.microsoft.com/office/powerpoint/2010/main" val="3302707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560944" y="494740"/>
            <a:ext cx="8568001" cy="5518133"/>
          </a:xfrm>
          <a:prstGeom prst="rect">
            <a:avLst/>
          </a:prstGeom>
        </p:spPr>
      </p:pic>
      <p:sp>
        <p:nvSpPr>
          <p:cNvPr id="3" name="Rettangolo 2"/>
          <p:cNvSpPr/>
          <p:nvPr/>
        </p:nvSpPr>
        <p:spPr>
          <a:xfrm>
            <a:off x="2447634" y="6294796"/>
            <a:ext cx="7786255" cy="369332"/>
          </a:xfrm>
          <a:prstGeom prst="rect">
            <a:avLst/>
          </a:prstGeom>
        </p:spPr>
        <p:txBody>
          <a:bodyPr wrap="square">
            <a:spAutoFit/>
          </a:bodyPr>
          <a:lstStyle/>
          <a:p>
            <a:r>
              <a:rPr lang="it-IT" dirty="0"/>
              <a:t>https://commons.wikimedia.org/wiki/File:Europe_1848_map_en.png</a:t>
            </a:r>
          </a:p>
        </p:txBody>
      </p:sp>
    </p:spTree>
    <p:extLst>
      <p:ext uri="{BB962C8B-B14F-4D97-AF65-F5344CB8AC3E}">
        <p14:creationId xmlns:p14="http://schemas.microsoft.com/office/powerpoint/2010/main" val="1132517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Dall’utopia al socialismo (SZ 2017, p. 177-188)</a:t>
            </a:r>
            <a:endParaRPr lang="it-IT" dirty="0"/>
          </a:p>
        </p:txBody>
      </p:sp>
      <p:sp>
        <p:nvSpPr>
          <p:cNvPr id="3" name="Segnaposto contenuto 2"/>
          <p:cNvSpPr>
            <a:spLocks noGrp="1"/>
          </p:cNvSpPr>
          <p:nvPr>
            <p:ph idx="1"/>
          </p:nvPr>
        </p:nvSpPr>
        <p:spPr/>
        <p:txBody>
          <a:bodyPr>
            <a:normAutofit/>
          </a:bodyPr>
          <a:lstStyle/>
          <a:p>
            <a:r>
              <a:rPr lang="it-IT" dirty="0" smtClean="0"/>
              <a:t>Esiste un’alternativa al capitalismo?</a:t>
            </a:r>
          </a:p>
          <a:p>
            <a:r>
              <a:rPr lang="it-IT" dirty="0" smtClean="0"/>
              <a:t>I due volti dell’utopia: utopia dell’ordine e utopia della libertà </a:t>
            </a:r>
          </a:p>
          <a:p>
            <a:r>
              <a:rPr lang="it-IT" dirty="0"/>
              <a:t>Saint-Simon (</a:t>
            </a:r>
            <a:r>
              <a:rPr lang="it-IT" dirty="0">
                <a:hlinkClick r:id="rId2"/>
              </a:rPr>
              <a:t>http://</a:t>
            </a:r>
            <a:r>
              <a:rPr lang="it-IT" dirty="0" smtClean="0">
                <a:hlinkClick r:id="rId2"/>
              </a:rPr>
              <a:t>www.hetwebsite.net/</a:t>
            </a:r>
            <a:r>
              <a:rPr lang="it-IT" dirty="0" err="1" smtClean="0">
                <a:hlinkClick r:id="rId2"/>
              </a:rPr>
              <a:t>het</a:t>
            </a:r>
            <a:r>
              <a:rPr lang="it-IT" dirty="0" smtClean="0">
                <a:hlinkClick r:id="rId2"/>
              </a:rPr>
              <a:t>/</a:t>
            </a:r>
            <a:r>
              <a:rPr lang="it-IT" dirty="0" err="1" smtClean="0">
                <a:hlinkClick r:id="rId2"/>
              </a:rPr>
              <a:t>profiles</a:t>
            </a:r>
            <a:r>
              <a:rPr lang="it-IT" dirty="0" smtClean="0">
                <a:hlinkClick r:id="rId2"/>
              </a:rPr>
              <a:t>/saintsimon.htm</a:t>
            </a:r>
            <a:r>
              <a:rPr lang="it-IT" dirty="0" smtClean="0"/>
              <a:t>) </a:t>
            </a:r>
            <a:r>
              <a:rPr lang="it-IT" dirty="0"/>
              <a:t>e Fourier (</a:t>
            </a:r>
            <a:r>
              <a:rPr lang="it-IT" dirty="0">
                <a:hlinkClick r:id="rId3"/>
              </a:rPr>
              <a:t>http://</a:t>
            </a:r>
            <a:r>
              <a:rPr lang="it-IT" dirty="0" smtClean="0">
                <a:hlinkClick r:id="rId3"/>
              </a:rPr>
              <a:t>www.hetwebsite.net/</a:t>
            </a:r>
            <a:r>
              <a:rPr lang="it-IT" dirty="0" err="1" smtClean="0">
                <a:hlinkClick r:id="rId3"/>
              </a:rPr>
              <a:t>het</a:t>
            </a:r>
            <a:r>
              <a:rPr lang="it-IT" dirty="0" smtClean="0">
                <a:hlinkClick r:id="rId3"/>
              </a:rPr>
              <a:t>/</a:t>
            </a:r>
            <a:r>
              <a:rPr lang="it-IT" dirty="0" err="1" smtClean="0">
                <a:hlinkClick r:id="rId3"/>
              </a:rPr>
              <a:t>profiles</a:t>
            </a:r>
            <a:r>
              <a:rPr lang="it-IT" dirty="0" smtClean="0">
                <a:hlinkClick r:id="rId3"/>
              </a:rPr>
              <a:t>/fourier.htm</a:t>
            </a:r>
            <a:r>
              <a:rPr lang="it-IT" dirty="0" smtClean="0"/>
              <a:t>)</a:t>
            </a:r>
          </a:p>
          <a:p>
            <a:r>
              <a:rPr lang="it-IT" dirty="0" smtClean="0"/>
              <a:t>Teorie economiche socialiste: </a:t>
            </a:r>
          </a:p>
          <a:p>
            <a:r>
              <a:rPr lang="it-IT" dirty="0" err="1" smtClean="0"/>
              <a:t>Sismondi</a:t>
            </a:r>
            <a:r>
              <a:rPr lang="it-IT" dirty="0" smtClean="0"/>
              <a:t> </a:t>
            </a:r>
            <a:r>
              <a:rPr lang="it-IT" dirty="0"/>
              <a:t>(</a:t>
            </a:r>
            <a:r>
              <a:rPr lang="it-IT" dirty="0">
                <a:hlinkClick r:id="rId4"/>
              </a:rPr>
              <a:t>http://</a:t>
            </a:r>
            <a:r>
              <a:rPr lang="it-IT" dirty="0" smtClean="0">
                <a:hlinkClick r:id="rId4"/>
              </a:rPr>
              <a:t>www.hetwebsite.net/</a:t>
            </a:r>
            <a:r>
              <a:rPr lang="it-IT" dirty="0" err="1" smtClean="0">
                <a:hlinkClick r:id="rId4"/>
              </a:rPr>
              <a:t>het</a:t>
            </a:r>
            <a:r>
              <a:rPr lang="it-IT" dirty="0" smtClean="0">
                <a:hlinkClick r:id="rId4"/>
              </a:rPr>
              <a:t>/</a:t>
            </a:r>
            <a:r>
              <a:rPr lang="it-IT" dirty="0" err="1" smtClean="0">
                <a:hlinkClick r:id="rId4"/>
              </a:rPr>
              <a:t>profiles</a:t>
            </a:r>
            <a:r>
              <a:rPr lang="it-IT" dirty="0" smtClean="0">
                <a:hlinkClick r:id="rId4"/>
              </a:rPr>
              <a:t>/sismondi.htm</a:t>
            </a:r>
            <a:r>
              <a:rPr lang="it-IT" dirty="0" smtClean="0"/>
              <a:t>)</a:t>
            </a:r>
          </a:p>
          <a:p>
            <a:r>
              <a:rPr lang="it-IT" dirty="0" err="1" smtClean="0"/>
              <a:t>Proudhon</a:t>
            </a:r>
            <a:r>
              <a:rPr lang="it-IT" dirty="0"/>
              <a:t> (</a:t>
            </a:r>
            <a:r>
              <a:rPr lang="it-IT" dirty="0">
                <a:hlinkClick r:id="rId5"/>
              </a:rPr>
              <a:t>http://</a:t>
            </a:r>
            <a:r>
              <a:rPr lang="it-IT" dirty="0" smtClean="0">
                <a:hlinkClick r:id="rId5"/>
              </a:rPr>
              <a:t>www.hetwebsite.net/</a:t>
            </a:r>
            <a:r>
              <a:rPr lang="it-IT" dirty="0" err="1" smtClean="0">
                <a:hlinkClick r:id="rId5"/>
              </a:rPr>
              <a:t>het</a:t>
            </a:r>
            <a:r>
              <a:rPr lang="it-IT" dirty="0" smtClean="0">
                <a:hlinkClick r:id="rId5"/>
              </a:rPr>
              <a:t>/</a:t>
            </a:r>
            <a:r>
              <a:rPr lang="it-IT" dirty="0" err="1" smtClean="0">
                <a:hlinkClick r:id="rId5"/>
              </a:rPr>
              <a:t>profiles</a:t>
            </a:r>
            <a:r>
              <a:rPr lang="it-IT" dirty="0" smtClean="0">
                <a:hlinkClick r:id="rId5"/>
              </a:rPr>
              <a:t>/proudhon.htm</a:t>
            </a:r>
            <a:r>
              <a:rPr lang="it-IT" dirty="0" smtClean="0"/>
              <a:t>)</a:t>
            </a:r>
          </a:p>
          <a:p>
            <a:r>
              <a:rPr lang="it-IT" dirty="0" smtClean="0"/>
              <a:t>E ovviamente ….</a:t>
            </a:r>
            <a:endParaRPr lang="it-IT" dirty="0"/>
          </a:p>
        </p:txBody>
      </p:sp>
    </p:spTree>
    <p:extLst>
      <p:ext uri="{BB962C8B-B14F-4D97-AF65-F5344CB8AC3E}">
        <p14:creationId xmlns:p14="http://schemas.microsoft.com/office/powerpoint/2010/main" val="2406172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612957" y="1237672"/>
            <a:ext cx="7153775" cy="3988089"/>
          </a:xfrm>
          <a:prstGeom prst="rect">
            <a:avLst/>
          </a:prstGeom>
        </p:spPr>
      </p:pic>
      <p:sp>
        <p:nvSpPr>
          <p:cNvPr id="5" name="CasellaDiTesto 4"/>
          <p:cNvSpPr txBox="1"/>
          <p:nvPr/>
        </p:nvSpPr>
        <p:spPr>
          <a:xfrm>
            <a:off x="2115128" y="5763491"/>
            <a:ext cx="7934036" cy="369332"/>
          </a:xfrm>
          <a:prstGeom prst="rect">
            <a:avLst/>
          </a:prstGeom>
          <a:noFill/>
        </p:spPr>
        <p:txBody>
          <a:bodyPr wrap="square" rtlCol="0">
            <a:spAutoFit/>
          </a:bodyPr>
          <a:lstStyle/>
          <a:p>
            <a:pPr algn="ctr"/>
            <a:r>
              <a:rPr lang="it-IT" dirty="0" smtClean="0"/>
              <a:t>Karl </a:t>
            </a:r>
            <a:r>
              <a:rPr lang="it-IT" dirty="0" err="1" smtClean="0"/>
              <a:t>Marx</a:t>
            </a:r>
            <a:r>
              <a:rPr lang="it-IT" dirty="0" smtClean="0"/>
              <a:t> (</a:t>
            </a:r>
            <a:r>
              <a:rPr lang="it-IT" dirty="0"/>
              <a:t>5 maggio 1818, </a:t>
            </a:r>
            <a:r>
              <a:rPr lang="it-IT" dirty="0" smtClean="0"/>
              <a:t>Treviri, Germania </a:t>
            </a:r>
            <a:r>
              <a:rPr lang="it-IT" dirty="0"/>
              <a:t>– </a:t>
            </a:r>
            <a:r>
              <a:rPr lang="it-IT" dirty="0" smtClean="0"/>
              <a:t>14 marzo 1883, Londra, Inghilterra)</a:t>
            </a:r>
            <a:endParaRPr lang="it-IT" dirty="0"/>
          </a:p>
        </p:txBody>
      </p:sp>
    </p:spTree>
    <p:extLst>
      <p:ext uri="{BB962C8B-B14F-4D97-AF65-F5344CB8AC3E}">
        <p14:creationId xmlns:p14="http://schemas.microsoft.com/office/powerpoint/2010/main" val="1101421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400" dirty="0" smtClean="0"/>
              <a:t>Perché </a:t>
            </a:r>
            <a:r>
              <a:rPr lang="it-IT" sz="3400" dirty="0" err="1" smtClean="0"/>
              <a:t>Marx</a:t>
            </a:r>
            <a:r>
              <a:rPr lang="it-IT" sz="3400" dirty="0" smtClean="0"/>
              <a:t> in un corso di Storia dell’Economia politica?</a:t>
            </a:r>
            <a:endParaRPr lang="it-IT" sz="3400" dirty="0"/>
          </a:p>
        </p:txBody>
      </p:sp>
      <p:sp>
        <p:nvSpPr>
          <p:cNvPr id="3" name="Segnaposto contenuto 2"/>
          <p:cNvSpPr>
            <a:spLocks noGrp="1"/>
          </p:cNvSpPr>
          <p:nvPr>
            <p:ph idx="1"/>
          </p:nvPr>
        </p:nvSpPr>
        <p:spPr/>
        <p:txBody>
          <a:bodyPr>
            <a:normAutofit fontScale="77500" lnSpcReduction="20000"/>
          </a:bodyPr>
          <a:lstStyle/>
          <a:p>
            <a:r>
              <a:rPr lang="it-IT" dirty="0"/>
              <a:t>Per </a:t>
            </a:r>
            <a:r>
              <a:rPr lang="it-IT" dirty="0" err="1"/>
              <a:t>Samuelson</a:t>
            </a:r>
            <a:r>
              <a:rPr lang="it-IT" dirty="0"/>
              <a:t> (1962) </a:t>
            </a:r>
            <a:r>
              <a:rPr lang="it-IT" dirty="0" err="1"/>
              <a:t>Marx</a:t>
            </a:r>
            <a:r>
              <a:rPr lang="it-IT" dirty="0"/>
              <a:t> è un post-ricardiano minore, per </a:t>
            </a:r>
            <a:r>
              <a:rPr lang="it-IT" dirty="0" err="1"/>
              <a:t>Negishi</a:t>
            </a:r>
            <a:r>
              <a:rPr lang="it-IT" dirty="0"/>
              <a:t> (1989) </a:t>
            </a:r>
            <a:r>
              <a:rPr lang="it-IT" dirty="0" err="1"/>
              <a:t>Marx</a:t>
            </a:r>
            <a:r>
              <a:rPr lang="it-IT" dirty="0"/>
              <a:t> è uno dei più grandi economisti della storia. </a:t>
            </a:r>
          </a:p>
          <a:p>
            <a:r>
              <a:rPr lang="it-IT" dirty="0" err="1" smtClean="0"/>
              <a:t>Backhouse</a:t>
            </a:r>
            <a:r>
              <a:rPr lang="it-IT" dirty="0" smtClean="0"/>
              <a:t> e </a:t>
            </a:r>
            <a:r>
              <a:rPr lang="it-IT" dirty="0" err="1" smtClean="0"/>
              <a:t>Tribe</a:t>
            </a:r>
            <a:r>
              <a:rPr lang="it-IT" dirty="0" smtClean="0"/>
              <a:t> (2018) Non conta l’economia di </a:t>
            </a:r>
            <a:r>
              <a:rPr lang="it-IT" dirty="0" err="1" smtClean="0"/>
              <a:t>Marx</a:t>
            </a:r>
            <a:r>
              <a:rPr lang="it-IT" dirty="0" smtClean="0"/>
              <a:t> ma la sua visione del capitalismo, per non parlare dell’effetto delle idee di </a:t>
            </a:r>
            <a:r>
              <a:rPr lang="it-IT" dirty="0" err="1" smtClean="0"/>
              <a:t>Marx</a:t>
            </a:r>
            <a:r>
              <a:rPr lang="it-IT" dirty="0" smtClean="0"/>
              <a:t> su Russia, Cina, ecc. nel XX secolo.</a:t>
            </a:r>
          </a:p>
          <a:p>
            <a:r>
              <a:rPr lang="it-IT" dirty="0" smtClean="0"/>
              <a:t>Keynes: </a:t>
            </a:r>
            <a:r>
              <a:rPr lang="en-US" i="1" dirty="0"/>
              <a:t>How can I accept the Communist doctrine, which sets up as its bible, above and beyond criticism, an obsolete textbook which I know not only to be scientifically erroneous but without interest or application to the modern world? How can I adopt a creed which, preferring the mud to the fish, exalts the boorish proletariat above the bourgeoisie and the intelligentsia, who with all their faults, are the quality of life and surely carry the seeds of all human achievement? Even if we need a religion, how can we find it in the turbid rubbish of the red bookshop? It is hard for an educated, decent, intelligent son of Western Europe to find his ideals here, unless he has first suffered some strange and horrid process of conversion which has changed all his values</a:t>
            </a:r>
            <a:r>
              <a:rPr lang="en-US" dirty="0" smtClean="0"/>
              <a:t>.”</a:t>
            </a:r>
          </a:p>
          <a:p>
            <a:r>
              <a:rPr lang="en-US" dirty="0" err="1" smtClean="0"/>
              <a:t>Eppure</a:t>
            </a:r>
            <a:r>
              <a:rPr lang="en-US" dirty="0" smtClean="0"/>
              <a:t> </a:t>
            </a:r>
            <a:r>
              <a:rPr lang="en-US" dirty="0" err="1" smtClean="0"/>
              <a:t>alcuni</a:t>
            </a:r>
            <a:r>
              <a:rPr lang="en-US" dirty="0" smtClean="0"/>
              <a:t> </a:t>
            </a:r>
            <a:r>
              <a:rPr lang="en-US" dirty="0" err="1" smtClean="0"/>
              <a:t>Keynesiani</a:t>
            </a:r>
            <a:r>
              <a:rPr lang="en-US" dirty="0" smtClean="0"/>
              <a:t> di Cambridge (</a:t>
            </a:r>
            <a:r>
              <a:rPr lang="en-US" dirty="0" err="1" smtClean="0"/>
              <a:t>es</a:t>
            </a:r>
            <a:r>
              <a:rPr lang="en-US" dirty="0" smtClean="0"/>
              <a:t>. Joan Robinson) </a:t>
            </a:r>
            <a:r>
              <a:rPr lang="en-US" dirty="0" err="1" smtClean="0"/>
              <a:t>si</a:t>
            </a:r>
            <a:r>
              <a:rPr lang="en-US" dirty="0" smtClean="0"/>
              <a:t> </a:t>
            </a:r>
            <a:r>
              <a:rPr lang="en-US" dirty="0" err="1" smtClean="0"/>
              <a:t>avvicineranno</a:t>
            </a:r>
            <a:r>
              <a:rPr lang="en-US" dirty="0" smtClean="0"/>
              <a:t> al </a:t>
            </a:r>
            <a:r>
              <a:rPr lang="en-US" dirty="0" err="1" smtClean="0"/>
              <a:t>marxismo</a:t>
            </a:r>
            <a:r>
              <a:rPr lang="en-US" dirty="0"/>
              <a:t> </a:t>
            </a:r>
            <a:r>
              <a:rPr lang="en-US" dirty="0" err="1" smtClean="0"/>
              <a:t>che</a:t>
            </a:r>
            <a:r>
              <a:rPr lang="en-US" dirty="0" smtClean="0"/>
              <a:t> </a:t>
            </a:r>
            <a:r>
              <a:rPr lang="en-US" dirty="0" err="1" smtClean="0"/>
              <a:t>resta</a:t>
            </a:r>
            <a:r>
              <a:rPr lang="en-US" dirty="0" smtClean="0"/>
              <a:t> </a:t>
            </a:r>
            <a:r>
              <a:rPr lang="en-US" dirty="0" err="1" smtClean="0"/>
              <a:t>tuttora</a:t>
            </a:r>
            <a:r>
              <a:rPr lang="en-US" dirty="0" smtClean="0"/>
              <a:t> base di </a:t>
            </a:r>
            <a:r>
              <a:rPr lang="en-US" dirty="0" err="1" smtClean="0"/>
              <a:t>una</a:t>
            </a:r>
            <a:r>
              <a:rPr lang="en-US" dirty="0" smtClean="0"/>
              <a:t> </a:t>
            </a:r>
            <a:r>
              <a:rPr lang="en-US" dirty="0" err="1" smtClean="0"/>
              <a:t>corrente</a:t>
            </a:r>
            <a:r>
              <a:rPr lang="en-US" dirty="0" smtClean="0"/>
              <a:t> del </a:t>
            </a:r>
            <a:r>
              <a:rPr lang="en-US" dirty="0" err="1" smtClean="0"/>
              <a:t>pensiero</a:t>
            </a:r>
            <a:r>
              <a:rPr lang="en-US" dirty="0" smtClean="0"/>
              <a:t> </a:t>
            </a:r>
            <a:r>
              <a:rPr lang="en-US" dirty="0" err="1" smtClean="0"/>
              <a:t>economico</a:t>
            </a:r>
            <a:r>
              <a:rPr lang="en-US" dirty="0" smtClean="0"/>
              <a:t> </a:t>
            </a:r>
            <a:r>
              <a:rPr lang="en-US" dirty="0" err="1" smtClean="0"/>
              <a:t>eterodossa</a:t>
            </a:r>
            <a:r>
              <a:rPr lang="en-US" dirty="0" smtClean="0"/>
              <a:t>.</a:t>
            </a:r>
            <a:endParaRPr lang="en-US" dirty="0"/>
          </a:p>
          <a:p>
            <a:endParaRPr lang="it-IT" dirty="0" smtClean="0"/>
          </a:p>
          <a:p>
            <a:endParaRPr lang="it-IT" dirty="0"/>
          </a:p>
        </p:txBody>
      </p:sp>
    </p:spTree>
    <p:extLst>
      <p:ext uri="{BB962C8B-B14F-4D97-AF65-F5344CB8AC3E}">
        <p14:creationId xmlns:p14="http://schemas.microsoft.com/office/powerpoint/2010/main" val="3047107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Profilo biografico </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Nascita: Treviri 5 giugno 1818</a:t>
            </a:r>
          </a:p>
          <a:p>
            <a:r>
              <a:rPr lang="it-IT" dirty="0" smtClean="0"/>
              <a:t>Le radici familiari, prima formazione borghese in Germania, studi di legge e di filosofia.</a:t>
            </a:r>
          </a:p>
          <a:p>
            <a:r>
              <a:rPr lang="it-IT" dirty="0" smtClean="0"/>
              <a:t>Dal liberalismo di sinistra al comunismo:  giornalismo e attivismo politico, la vita di un esule tra la Francia e il Belgio, l’incontro con </a:t>
            </a:r>
            <a:r>
              <a:rPr lang="it-IT" dirty="0" err="1" smtClean="0"/>
              <a:t>Engels</a:t>
            </a:r>
            <a:r>
              <a:rPr lang="it-IT" dirty="0" smtClean="0"/>
              <a:t>.</a:t>
            </a:r>
          </a:p>
          <a:p>
            <a:r>
              <a:rPr lang="it-IT" dirty="0" smtClean="0"/>
              <a:t>1848 esce il </a:t>
            </a:r>
            <a:r>
              <a:rPr lang="it-IT" i="1" dirty="0" smtClean="0"/>
              <a:t>Manifesto del Partito Comunista (Proletari di tutto il mondo, unitevi!)</a:t>
            </a:r>
            <a:endParaRPr lang="it-IT" dirty="0" smtClean="0"/>
          </a:p>
          <a:p>
            <a:r>
              <a:rPr lang="it-IT" dirty="0" smtClean="0"/>
              <a:t>L’esilio a Londra e la nascita del Capitale, difficoltà materiali e attività politica, nascita della Prima Internazionale che riunisce comunisti, socialisti rivoluzionari, anarchici</a:t>
            </a:r>
          </a:p>
          <a:p>
            <a:r>
              <a:rPr lang="it-IT" dirty="0"/>
              <a:t>Il “Capitale” (</a:t>
            </a:r>
            <a:r>
              <a:rPr lang="it-IT" dirty="0" smtClean="0"/>
              <a:t>1867-1894), tre </a:t>
            </a:r>
            <a:r>
              <a:rPr lang="it-IT" dirty="0"/>
              <a:t>volumi di cui solo il primo pubblicato durante la vita di </a:t>
            </a:r>
            <a:r>
              <a:rPr lang="it-IT" dirty="0" err="1" smtClean="0"/>
              <a:t>Marx</a:t>
            </a:r>
            <a:r>
              <a:rPr lang="it-IT" dirty="0" smtClean="0"/>
              <a:t>, opera </a:t>
            </a:r>
            <a:r>
              <a:rPr lang="it-IT" dirty="0"/>
              <a:t>più importante di </a:t>
            </a:r>
            <a:r>
              <a:rPr lang="it-IT" dirty="0" err="1"/>
              <a:t>Marx</a:t>
            </a:r>
            <a:r>
              <a:rPr lang="it-IT" dirty="0"/>
              <a:t> fra molte altre (fra cui saggi di storia del pensiero economico)</a:t>
            </a:r>
          </a:p>
          <a:p>
            <a:r>
              <a:rPr lang="it-IT" dirty="0" smtClean="0"/>
              <a:t>Gli ultimi anni di «relativa» tranquillità. </a:t>
            </a:r>
          </a:p>
          <a:p>
            <a:r>
              <a:rPr lang="it-IT" dirty="0" smtClean="0"/>
              <a:t>Morte 14 marzo 1883 (anno di nascita di Keynes e </a:t>
            </a:r>
            <a:r>
              <a:rPr lang="it-IT" dirty="0" err="1" smtClean="0"/>
              <a:t>Schumpeter</a:t>
            </a:r>
            <a:r>
              <a:rPr lang="it-IT" dirty="0" smtClean="0"/>
              <a:t>)</a:t>
            </a:r>
            <a:endParaRPr lang="it-IT" dirty="0"/>
          </a:p>
        </p:txBody>
      </p:sp>
    </p:spTree>
    <p:extLst>
      <p:ext uri="{BB962C8B-B14F-4D97-AF65-F5344CB8AC3E}">
        <p14:creationId xmlns:p14="http://schemas.microsoft.com/office/powerpoint/2010/main" val="3474219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Manifesto del partito comunista (1848)</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causa fondamentale dello sviluppo economico e sociale è la crescita delle </a:t>
            </a:r>
            <a:r>
              <a:rPr lang="it-IT" dirty="0" smtClean="0">
                <a:solidFill>
                  <a:srgbClr val="FF0000"/>
                </a:solidFill>
              </a:rPr>
              <a:t>forze produttive</a:t>
            </a:r>
            <a:r>
              <a:rPr lang="it-IT" dirty="0" smtClean="0"/>
              <a:t>, determinate da tecnologia, risorse naturali, attività umane (scoperte, invenzioni, conquista, colonizzazione).</a:t>
            </a:r>
          </a:p>
          <a:p>
            <a:r>
              <a:rPr lang="it-IT" dirty="0" smtClean="0"/>
              <a:t>Ogni assetto di forze produttive determina un </a:t>
            </a:r>
            <a:r>
              <a:rPr lang="it-IT" dirty="0" smtClean="0">
                <a:solidFill>
                  <a:srgbClr val="FF0000"/>
                </a:solidFill>
              </a:rPr>
              <a:t>modo di produzione </a:t>
            </a:r>
            <a:r>
              <a:rPr lang="it-IT" dirty="0"/>
              <a:t>a cui sono associate una </a:t>
            </a:r>
            <a:r>
              <a:rPr lang="it-IT" dirty="0" smtClean="0">
                <a:solidFill>
                  <a:srgbClr val="FF0000"/>
                </a:solidFill>
              </a:rPr>
              <a:t>struttura </a:t>
            </a:r>
            <a:r>
              <a:rPr lang="it-IT" dirty="0" smtClean="0"/>
              <a:t>(organizzazione dei diritti di proprietà e delle istituzioni che disciplinano la distribuzione del reddito e del potere) e una </a:t>
            </a:r>
            <a:r>
              <a:rPr lang="it-IT" dirty="0" smtClean="0">
                <a:solidFill>
                  <a:srgbClr val="FF0000"/>
                </a:solidFill>
              </a:rPr>
              <a:t>sovrastruttura</a:t>
            </a:r>
            <a:r>
              <a:rPr lang="it-IT" dirty="0" smtClean="0"/>
              <a:t> ideologica (governo, sistema giuridico, arti, letteratura, scienza, visione del proprio ruolo all’interno della società)-</a:t>
            </a:r>
          </a:p>
          <a:p>
            <a:r>
              <a:rPr lang="it-IT" dirty="0" smtClean="0"/>
              <a:t>Lo sviluppo delle forze produttive, a un certo punto, determina </a:t>
            </a:r>
            <a:r>
              <a:rPr lang="it-IT" dirty="0" smtClean="0">
                <a:solidFill>
                  <a:srgbClr val="FF0000"/>
                </a:solidFill>
              </a:rPr>
              <a:t>tensioni e contraddizioni </a:t>
            </a:r>
            <a:r>
              <a:rPr lang="it-IT" dirty="0" smtClean="0"/>
              <a:t>con il modo di produzione. Dalle tensioni al conflitto alla formazione di un nuovo modo di produzione e di una nuova struttura</a:t>
            </a:r>
          </a:p>
          <a:p>
            <a:pPr lvl="1"/>
            <a:r>
              <a:rPr lang="it-IT" dirty="0" smtClean="0"/>
              <a:t>E’ successo (transizione dal feudalesimo al capitalismo), succederà ancora (dal capitalismo al socialismo e al comunismo)</a:t>
            </a:r>
          </a:p>
          <a:p>
            <a:r>
              <a:rPr lang="it-IT" dirty="0" smtClean="0"/>
              <a:t>Visione dialettica della storia in contrasto con la visione cartesiana-illuminista del progresso verso la ragione.</a:t>
            </a:r>
          </a:p>
          <a:p>
            <a:endParaRPr lang="it-IT" dirty="0" smtClean="0"/>
          </a:p>
          <a:p>
            <a:endParaRPr lang="it-IT" dirty="0"/>
          </a:p>
        </p:txBody>
      </p:sp>
    </p:spTree>
    <p:extLst>
      <p:ext uri="{BB962C8B-B14F-4D97-AF65-F5344CB8AC3E}">
        <p14:creationId xmlns:p14="http://schemas.microsoft.com/office/powerpoint/2010/main" val="960216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Marx</a:t>
            </a:r>
            <a:r>
              <a:rPr lang="it-IT" dirty="0" smtClean="0"/>
              <a:t> come «cantore» del capitalismo</a:t>
            </a:r>
            <a:endParaRPr lang="it-IT" dirty="0"/>
          </a:p>
        </p:txBody>
      </p:sp>
      <p:sp>
        <p:nvSpPr>
          <p:cNvPr id="3" name="Segnaposto contenuto 2"/>
          <p:cNvSpPr>
            <a:spLocks noGrp="1"/>
          </p:cNvSpPr>
          <p:nvPr>
            <p:ph idx="1"/>
          </p:nvPr>
        </p:nvSpPr>
        <p:spPr>
          <a:xfrm>
            <a:off x="838200" y="1825625"/>
            <a:ext cx="10515600" cy="4884268"/>
          </a:xfrm>
        </p:spPr>
        <p:txBody>
          <a:bodyPr>
            <a:normAutofit fontScale="77500" lnSpcReduction="20000"/>
          </a:bodyPr>
          <a:lstStyle/>
          <a:p>
            <a:r>
              <a:rPr lang="it-IT" dirty="0" smtClean="0">
                <a:solidFill>
                  <a:srgbClr val="FF0000"/>
                </a:solidFill>
              </a:rPr>
              <a:t>Atteggiamento ambivalente nei confronti del capitalismo </a:t>
            </a:r>
            <a:r>
              <a:rPr lang="it-IT" dirty="0" smtClean="0"/>
              <a:t>(momento di trionfo della borghesia capitalistica). Ammirazione per la sua performance in termini di ampliamento della produzione e innovazione. Indignazione per la miseria e la degradazione che accompagnano la nascita e lo sviluppo delle industrie (l’indecente miseria operaia). </a:t>
            </a:r>
          </a:p>
          <a:p>
            <a:endParaRPr lang="it-IT" dirty="0"/>
          </a:p>
          <a:p>
            <a:r>
              <a:rPr lang="it-IT" dirty="0" smtClean="0"/>
              <a:t>Al di là del binomio ammirazione/indignazione, </a:t>
            </a:r>
            <a:r>
              <a:rPr lang="it-IT" dirty="0" err="1" smtClean="0"/>
              <a:t>Marx</a:t>
            </a:r>
            <a:r>
              <a:rPr lang="it-IT" dirty="0" smtClean="0"/>
              <a:t> si propone di </a:t>
            </a:r>
            <a:r>
              <a:rPr lang="it-IT" dirty="0" smtClean="0">
                <a:solidFill>
                  <a:srgbClr val="FF0000"/>
                </a:solidFill>
              </a:rPr>
              <a:t>studiare il capitalismo in maniera scientifica</a:t>
            </a:r>
            <a:r>
              <a:rPr lang="it-IT" dirty="0" smtClean="0"/>
              <a:t> partendo dalle idee dei grandi economisti classici e dalla loro visione della produzione, dell’economia e della società (Ricardo in particolare) e criticando i loro successori (economisti «volgari» al servizio degli interessi della borghesia, cantori dell’armonia del capitalismo tra questi </a:t>
            </a:r>
            <a:r>
              <a:rPr lang="it-IT" dirty="0" err="1" smtClean="0"/>
              <a:t>Say</a:t>
            </a:r>
            <a:r>
              <a:rPr lang="it-IT" dirty="0" smtClean="0"/>
              <a:t> e </a:t>
            </a:r>
            <a:r>
              <a:rPr lang="it-IT" dirty="0" err="1" smtClean="0"/>
              <a:t>Bastiat</a:t>
            </a:r>
            <a:r>
              <a:rPr lang="it-IT" dirty="0" smtClean="0"/>
              <a:t>)</a:t>
            </a:r>
          </a:p>
          <a:p>
            <a:endParaRPr lang="it-IT" dirty="0" smtClean="0"/>
          </a:p>
          <a:p>
            <a:r>
              <a:rPr lang="it-IT" dirty="0" smtClean="0">
                <a:solidFill>
                  <a:srgbClr val="FF0000"/>
                </a:solidFill>
              </a:rPr>
              <a:t>Capitalismo come “moltiplicatore” della produzione </a:t>
            </a:r>
          </a:p>
          <a:p>
            <a:pPr lvl="1"/>
            <a:r>
              <a:rPr lang="it-IT" dirty="0" smtClean="0"/>
              <a:t>Divisione del lavoro, economie di scala, meccanizzazione</a:t>
            </a:r>
          </a:p>
          <a:p>
            <a:pPr lvl="1"/>
            <a:r>
              <a:rPr lang="it-IT" dirty="0" smtClean="0"/>
              <a:t>Separazione tra proprietà dei mezzi di produzione (che appartengono ai capitalisti) e forza lavoro (che appartiene ai lavoratori che non possiedono niente altro che quello) </a:t>
            </a:r>
          </a:p>
          <a:p>
            <a:pPr lvl="1"/>
            <a:r>
              <a:rPr lang="it-IT" dirty="0" smtClean="0"/>
              <a:t>Elemento distintivo del capitalismo rispetto alla fase </a:t>
            </a:r>
            <a:r>
              <a:rPr lang="it-IT" dirty="0" err="1" smtClean="0"/>
              <a:t>pre</a:t>
            </a:r>
            <a:r>
              <a:rPr lang="it-IT" dirty="0" smtClean="0"/>
              <a:t>-capitalistica in cui l’artigiano possiede i mezzi di produzione o il feudatario possiede i servi della gleba.</a:t>
            </a:r>
          </a:p>
          <a:p>
            <a:pPr lvl="1"/>
            <a:endParaRPr lang="it-IT" dirty="0" smtClean="0"/>
          </a:p>
          <a:p>
            <a:endParaRPr lang="it-IT" dirty="0" smtClean="0"/>
          </a:p>
        </p:txBody>
      </p:sp>
    </p:spTree>
    <p:extLst>
      <p:ext uri="{BB962C8B-B14F-4D97-AF65-F5344CB8AC3E}">
        <p14:creationId xmlns:p14="http://schemas.microsoft.com/office/powerpoint/2010/main" val="2867325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Marx</a:t>
            </a:r>
            <a:r>
              <a:rPr lang="it-IT" dirty="0" smtClean="0"/>
              <a:t> come «cantore» del capitalismo, 2</a:t>
            </a:r>
            <a:endParaRPr lang="it-IT" dirty="0"/>
          </a:p>
        </p:txBody>
      </p:sp>
      <p:sp>
        <p:nvSpPr>
          <p:cNvPr id="3" name="Segnaposto contenuto 2"/>
          <p:cNvSpPr>
            <a:spLocks noGrp="1"/>
          </p:cNvSpPr>
          <p:nvPr>
            <p:ph idx="1"/>
          </p:nvPr>
        </p:nvSpPr>
        <p:spPr>
          <a:xfrm>
            <a:off x="838200" y="1825625"/>
            <a:ext cx="10515600" cy="4884268"/>
          </a:xfrm>
        </p:spPr>
        <p:txBody>
          <a:bodyPr>
            <a:normAutofit fontScale="92500" lnSpcReduction="20000"/>
          </a:bodyPr>
          <a:lstStyle/>
          <a:p>
            <a:r>
              <a:rPr lang="it-IT" dirty="0" err="1" smtClean="0"/>
              <a:t>Marx</a:t>
            </a:r>
            <a:r>
              <a:rPr lang="it-IT" dirty="0" smtClean="0"/>
              <a:t> </a:t>
            </a:r>
            <a:r>
              <a:rPr lang="it-IT" dirty="0"/>
              <a:t>vede il </a:t>
            </a:r>
            <a:r>
              <a:rPr lang="it-IT" dirty="0">
                <a:solidFill>
                  <a:srgbClr val="FF0000"/>
                </a:solidFill>
              </a:rPr>
              <a:t>capitalismo come un prodotto della storia </a:t>
            </a:r>
            <a:r>
              <a:rPr lang="it-IT" dirty="0"/>
              <a:t>e gli attribuisce la funzione storica di liberare la società dalle incrostazioni </a:t>
            </a:r>
            <a:r>
              <a:rPr lang="it-IT" dirty="0" smtClean="0"/>
              <a:t>dell’</a:t>
            </a:r>
            <a:r>
              <a:rPr lang="it-IT" i="1" dirty="0" smtClean="0"/>
              <a:t>Ancien </a:t>
            </a:r>
            <a:r>
              <a:rPr lang="it-IT" i="1" dirty="0" err="1" smtClean="0"/>
              <a:t>régime</a:t>
            </a:r>
            <a:r>
              <a:rPr lang="it-IT" dirty="0" smtClean="0"/>
              <a:t> (Riferimento ai Fisiocratici e al </a:t>
            </a:r>
            <a:r>
              <a:rPr lang="it-IT" i="1" dirty="0" smtClean="0"/>
              <a:t>Tableau </a:t>
            </a:r>
            <a:r>
              <a:rPr lang="it-IT" i="1" dirty="0" err="1" smtClean="0"/>
              <a:t>Economique</a:t>
            </a:r>
            <a:r>
              <a:rPr lang="it-IT" dirty="0" smtClean="0"/>
              <a:t>).</a:t>
            </a:r>
          </a:p>
          <a:p>
            <a:endParaRPr lang="it-IT" dirty="0"/>
          </a:p>
          <a:p>
            <a:r>
              <a:rPr lang="it-IT" dirty="0"/>
              <a:t>In questo senso, </a:t>
            </a:r>
            <a:r>
              <a:rPr lang="it-IT" dirty="0">
                <a:solidFill>
                  <a:srgbClr val="FF0000"/>
                </a:solidFill>
              </a:rPr>
              <a:t>l’avvento del capitalismo è permeato da un senso di potenziale libertà</a:t>
            </a:r>
            <a:r>
              <a:rPr lang="it-IT" dirty="0"/>
              <a:t>, intesa come fine dei privilegi di nascita e delle superstizioni del passato. </a:t>
            </a:r>
            <a:r>
              <a:rPr lang="it-IT" dirty="0" smtClean="0"/>
              <a:t>Es</a:t>
            </a:r>
            <a:r>
              <a:rPr lang="it-IT" dirty="0"/>
              <a:t>. </a:t>
            </a:r>
            <a:r>
              <a:rPr lang="it-IT" dirty="0" smtClean="0"/>
              <a:t>abolizione </a:t>
            </a:r>
            <a:r>
              <a:rPr lang="it-IT" dirty="0"/>
              <a:t>dello strapotere delle caste nell’India conquistata dal capitalismo britannico</a:t>
            </a:r>
            <a:r>
              <a:rPr lang="it-IT" dirty="0" smtClean="0"/>
              <a:t>. Perfino </a:t>
            </a:r>
            <a:r>
              <a:rPr lang="it-IT" dirty="0"/>
              <a:t>il socialismo, se è possibile, lo è </a:t>
            </a:r>
            <a:r>
              <a:rPr lang="it-IT" dirty="0" smtClean="0"/>
              <a:t>perché prima </a:t>
            </a:r>
            <a:r>
              <a:rPr lang="it-IT" dirty="0"/>
              <a:t>c’è il </a:t>
            </a:r>
            <a:r>
              <a:rPr lang="it-IT" dirty="0" smtClean="0"/>
              <a:t>capitalismo. </a:t>
            </a:r>
          </a:p>
          <a:p>
            <a:endParaRPr lang="it-IT" dirty="0"/>
          </a:p>
          <a:p>
            <a:r>
              <a:rPr lang="it-IT" dirty="0" smtClean="0"/>
              <a:t>Il capitalismo è preda di </a:t>
            </a:r>
            <a:r>
              <a:rPr lang="it-IT" dirty="0">
                <a:solidFill>
                  <a:srgbClr val="FF0000"/>
                </a:solidFill>
              </a:rPr>
              <a:t>contraddizioni interne </a:t>
            </a:r>
            <a:r>
              <a:rPr lang="it-IT" dirty="0"/>
              <a:t>che a </a:t>
            </a:r>
            <a:r>
              <a:rPr lang="it-IT" dirty="0" err="1"/>
              <a:t>Marx</a:t>
            </a:r>
            <a:r>
              <a:rPr lang="it-IT" dirty="0"/>
              <a:t> non sfuggono certamente e che </a:t>
            </a:r>
            <a:r>
              <a:rPr lang="it-IT" dirty="0" smtClean="0"/>
              <a:t>ne minano la stabilità dall’interno, </a:t>
            </a:r>
            <a:r>
              <a:rPr lang="it-IT" dirty="0"/>
              <a:t>preparando la sua fine e l’avvento di una società nuova e </a:t>
            </a:r>
            <a:r>
              <a:rPr lang="it-IT" dirty="0" smtClean="0"/>
              <a:t>di un’economia nuova, appare agli occhi di </a:t>
            </a:r>
            <a:r>
              <a:rPr lang="it-IT" dirty="0" err="1" smtClean="0"/>
              <a:t>Marx</a:t>
            </a:r>
            <a:r>
              <a:rPr lang="it-IT" dirty="0" smtClean="0"/>
              <a:t> come il frutto di una rivoluzione permanente.</a:t>
            </a:r>
            <a:endParaRPr lang="it-IT" dirty="0"/>
          </a:p>
          <a:p>
            <a:endParaRPr lang="it-IT" dirty="0"/>
          </a:p>
          <a:p>
            <a:endParaRPr lang="it-IT" dirty="0" smtClean="0"/>
          </a:p>
        </p:txBody>
      </p:sp>
    </p:spTree>
    <p:extLst>
      <p:ext uri="{BB962C8B-B14F-4D97-AF65-F5344CB8AC3E}">
        <p14:creationId xmlns:p14="http://schemas.microsoft.com/office/powerpoint/2010/main" val="3054231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Marx</a:t>
            </a:r>
            <a:r>
              <a:rPr lang="it-IT" dirty="0" smtClean="0"/>
              <a:t> come «cantore» del capitalismo, 3</a:t>
            </a:r>
            <a:endParaRPr lang="it-IT" dirty="0"/>
          </a:p>
        </p:txBody>
      </p:sp>
      <p:sp>
        <p:nvSpPr>
          <p:cNvPr id="3" name="Segnaposto contenuto 2"/>
          <p:cNvSpPr>
            <a:spLocks noGrp="1"/>
          </p:cNvSpPr>
          <p:nvPr>
            <p:ph idx="1"/>
          </p:nvPr>
        </p:nvSpPr>
        <p:spPr>
          <a:xfrm>
            <a:off x="838200" y="1825625"/>
            <a:ext cx="10515600" cy="4884268"/>
          </a:xfrm>
        </p:spPr>
        <p:txBody>
          <a:bodyPr>
            <a:normAutofit fontScale="92500" lnSpcReduction="10000"/>
          </a:bodyPr>
          <a:lstStyle/>
          <a:p>
            <a:pPr marL="0" indent="0">
              <a:buNone/>
            </a:pPr>
            <a:r>
              <a:rPr lang="it-IT" i="1" dirty="0" smtClean="0"/>
              <a:t>La borghesia non può esistere senza rivoluzionare di continuo gli strumenti di produzione, quindi i rapporti di produzione, quindi tutto l’insieme dei rapporti sociali. </a:t>
            </a:r>
            <a:r>
              <a:rPr lang="it-IT" i="1" dirty="0" smtClean="0">
                <a:solidFill>
                  <a:srgbClr val="FF0000"/>
                </a:solidFill>
              </a:rPr>
              <a:t>Il continuo rivoluzionamento della produzione, l’incessante scuotimento di tutte le condizioni sociali, l’incertezza e il movimento eterni contraddistinguono l’epoca borghese più di tutte le altre. </a:t>
            </a:r>
            <a:r>
              <a:rPr lang="it-IT" i="1" dirty="0" smtClean="0"/>
              <a:t>Tutte le stabili e arrugginite condizioni di vita, con il loro seguito di opinioni e credenze rese venerabili dall’età, si dissolvono, e le nuove invecchiamo prima ancora di aver potuto fare le ossa. Tutto ciò che vi era di stabile e di rispondente ai vari ordini sociali si svapora, </a:t>
            </a:r>
            <a:r>
              <a:rPr lang="it-IT" i="1" dirty="0" smtClean="0">
                <a:solidFill>
                  <a:srgbClr val="FF0000"/>
                </a:solidFill>
              </a:rPr>
              <a:t>ogni cosa sacra viene sconsacrata </a:t>
            </a:r>
            <a:r>
              <a:rPr lang="it-IT" i="1" dirty="0" smtClean="0"/>
              <a:t>e gli uomini sono finalmente costretti a considerare con occhi liberi da ogni illusione la loro posizione nella vita, i loro rapporti reciproci.</a:t>
            </a:r>
          </a:p>
          <a:p>
            <a:pPr marL="0" indent="0">
              <a:buNone/>
            </a:pPr>
            <a:endParaRPr lang="it-IT" i="1" dirty="0"/>
          </a:p>
          <a:p>
            <a:pPr marL="0" indent="0">
              <a:buNone/>
            </a:pPr>
            <a:r>
              <a:rPr lang="it-IT" dirty="0" smtClean="0"/>
              <a:t>(</a:t>
            </a:r>
            <a:r>
              <a:rPr lang="it-IT" dirty="0" err="1" smtClean="0"/>
              <a:t>Marx-Engels</a:t>
            </a:r>
            <a:r>
              <a:rPr lang="it-IT" dirty="0" smtClean="0"/>
              <a:t>, cit. Ruffolo 1999: 140)</a:t>
            </a:r>
            <a:endParaRPr lang="it-IT" dirty="0"/>
          </a:p>
          <a:p>
            <a:endParaRPr lang="it-IT" dirty="0"/>
          </a:p>
          <a:p>
            <a:endParaRPr lang="it-IT" dirty="0" smtClean="0"/>
          </a:p>
        </p:txBody>
      </p:sp>
    </p:spTree>
    <p:extLst>
      <p:ext uri="{BB962C8B-B14F-4D97-AF65-F5344CB8AC3E}">
        <p14:creationId xmlns:p14="http://schemas.microsoft.com/office/powerpoint/2010/main" val="4106327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Marx</a:t>
            </a:r>
            <a:r>
              <a:rPr lang="it-IT" dirty="0" smtClean="0"/>
              <a:t> come «cantore» del capitalismo, 4</a:t>
            </a:r>
            <a:endParaRPr lang="it-IT" dirty="0"/>
          </a:p>
        </p:txBody>
      </p:sp>
      <p:sp>
        <p:nvSpPr>
          <p:cNvPr id="3" name="Segnaposto contenuto 2"/>
          <p:cNvSpPr>
            <a:spLocks noGrp="1"/>
          </p:cNvSpPr>
          <p:nvPr>
            <p:ph idx="1"/>
          </p:nvPr>
        </p:nvSpPr>
        <p:spPr>
          <a:xfrm>
            <a:off x="838200" y="1825625"/>
            <a:ext cx="10515600" cy="4819874"/>
          </a:xfrm>
        </p:spPr>
        <p:txBody>
          <a:bodyPr>
            <a:normAutofit fontScale="77500" lnSpcReduction="20000"/>
          </a:bodyPr>
          <a:lstStyle/>
          <a:p>
            <a:r>
              <a:rPr lang="it-IT" dirty="0" smtClean="0">
                <a:solidFill>
                  <a:srgbClr val="FF0000"/>
                </a:solidFill>
              </a:rPr>
              <a:t>Dal </a:t>
            </a:r>
            <a:r>
              <a:rPr lang="it-IT" dirty="0">
                <a:solidFill>
                  <a:srgbClr val="FF0000"/>
                </a:solidFill>
              </a:rPr>
              <a:t>capitalismo al socialismo </a:t>
            </a:r>
            <a:r>
              <a:rPr lang="it-IT" dirty="0"/>
              <a:t>(abolizione della proprietà privata dei mezzi di </a:t>
            </a:r>
            <a:r>
              <a:rPr lang="it-IT" dirty="0" smtClean="0"/>
              <a:t>produzione, dittatura del proletariato, le fabbriche restano ma nelle mani degli operai che diventano padroni di sé stessi). </a:t>
            </a:r>
            <a:r>
              <a:rPr lang="it-IT" dirty="0" smtClean="0">
                <a:solidFill>
                  <a:srgbClr val="FF0000"/>
                </a:solidFill>
              </a:rPr>
              <a:t>Dal socialismo al </a:t>
            </a:r>
            <a:r>
              <a:rPr lang="it-IT" dirty="0">
                <a:solidFill>
                  <a:srgbClr val="FF0000"/>
                </a:solidFill>
              </a:rPr>
              <a:t>comunismo </a:t>
            </a:r>
            <a:r>
              <a:rPr lang="it-IT" dirty="0" smtClean="0"/>
              <a:t>(Da ciascuno </a:t>
            </a:r>
            <a:r>
              <a:rPr lang="it-IT" dirty="0"/>
              <a:t>secondo le sue possibilità, a ciascuno secondo i suoi </a:t>
            </a:r>
            <a:r>
              <a:rPr lang="it-IT" dirty="0" smtClean="0"/>
              <a:t>bisogni: </a:t>
            </a:r>
            <a:r>
              <a:rPr lang="it-IT" i="1" dirty="0" smtClean="0"/>
              <a:t>libertà, uguaglianza, fraternità</a:t>
            </a:r>
            <a:r>
              <a:rPr lang="it-IT" dirty="0" smtClean="0"/>
              <a:t>)</a:t>
            </a:r>
          </a:p>
          <a:p>
            <a:endParaRPr lang="it-IT" dirty="0"/>
          </a:p>
          <a:p>
            <a:r>
              <a:rPr lang="it-IT" dirty="0"/>
              <a:t>In generale, per </a:t>
            </a:r>
            <a:r>
              <a:rPr lang="it-IT" dirty="0" err="1">
                <a:solidFill>
                  <a:srgbClr val="FF0000"/>
                </a:solidFill>
              </a:rPr>
              <a:t>Marx</a:t>
            </a:r>
            <a:r>
              <a:rPr lang="it-IT" dirty="0">
                <a:solidFill>
                  <a:srgbClr val="FF0000"/>
                </a:solidFill>
              </a:rPr>
              <a:t> la storia umana è la storia della lotta per la sopravvivenza degli uomini contro la natura</a:t>
            </a:r>
            <a:r>
              <a:rPr lang="it-IT" dirty="0"/>
              <a:t>, una lotta condotta impiegando strumenti e tecniche in continuo mutamento e liberando forze produttive che danno luogo a rapporti di produzione storicamente determinati. Questi rapporti determinano la struttura economica della società e su di essi si poggia la sovrastruttura, giuridica, culturale e sociale</a:t>
            </a:r>
            <a:r>
              <a:rPr lang="it-IT" dirty="0" smtClean="0"/>
              <a:t>. (materialismo storico)</a:t>
            </a:r>
            <a:endParaRPr lang="it-IT" dirty="0"/>
          </a:p>
          <a:p>
            <a:endParaRPr lang="it-IT" dirty="0" smtClean="0"/>
          </a:p>
          <a:p>
            <a:r>
              <a:rPr lang="it-IT" dirty="0" smtClean="0">
                <a:solidFill>
                  <a:srgbClr val="FF0000"/>
                </a:solidFill>
              </a:rPr>
              <a:t>Le </a:t>
            </a:r>
            <a:r>
              <a:rPr lang="it-IT" dirty="0">
                <a:solidFill>
                  <a:srgbClr val="FF0000"/>
                </a:solidFill>
              </a:rPr>
              <a:t>forze produttive si evolvono</a:t>
            </a:r>
            <a:r>
              <a:rPr lang="it-IT" dirty="0"/>
              <a:t>, cambiano e si sviluppano dando origini a conflitti fra la struttura che cambia mettendo in crisi i rapporti di produzione esistenti e l’organizzazione sociale sulla quale quei rapporti si appoggiano (teoria materialistica della storia, determinismo?)</a:t>
            </a:r>
          </a:p>
          <a:p>
            <a:endParaRPr lang="it-IT" dirty="0"/>
          </a:p>
          <a:p>
            <a:endParaRPr lang="it-IT" dirty="0" smtClean="0"/>
          </a:p>
        </p:txBody>
      </p:sp>
    </p:spTree>
    <p:extLst>
      <p:ext uri="{BB962C8B-B14F-4D97-AF65-F5344CB8AC3E}">
        <p14:creationId xmlns:p14="http://schemas.microsoft.com/office/powerpoint/2010/main" val="1589144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Divisione del lavoro e feticismo delle merci</a:t>
            </a:r>
            <a:endParaRPr lang="it-IT" sz="4200" dirty="0"/>
          </a:p>
        </p:txBody>
      </p:sp>
      <p:sp>
        <p:nvSpPr>
          <p:cNvPr id="3" name="Segnaposto contenuto 2"/>
          <p:cNvSpPr>
            <a:spLocks noGrp="1"/>
          </p:cNvSpPr>
          <p:nvPr>
            <p:ph idx="1"/>
          </p:nvPr>
        </p:nvSpPr>
        <p:spPr>
          <a:xfrm>
            <a:off x="838200" y="1825624"/>
            <a:ext cx="10515600" cy="4639569"/>
          </a:xfrm>
        </p:spPr>
        <p:txBody>
          <a:bodyPr>
            <a:normAutofit fontScale="85000" lnSpcReduction="20000"/>
          </a:bodyPr>
          <a:lstStyle/>
          <a:p>
            <a:r>
              <a:rPr lang="it-IT" dirty="0" smtClean="0">
                <a:solidFill>
                  <a:srgbClr val="FF0000"/>
                </a:solidFill>
              </a:rPr>
              <a:t>La divisione del lavoro è la base del modo di produzione capitalistico </a:t>
            </a:r>
            <a:r>
              <a:rPr lang="it-IT" dirty="0" smtClean="0"/>
              <a:t>che  implica la dipendenza diretta dei lavoratori dai capitalisti (che possiedono i mezzi di produzione). </a:t>
            </a:r>
          </a:p>
          <a:p>
            <a:endParaRPr lang="it-IT" dirty="0"/>
          </a:p>
          <a:p>
            <a:r>
              <a:rPr lang="it-IT" dirty="0" smtClean="0"/>
              <a:t>Mentre </a:t>
            </a:r>
            <a:r>
              <a:rPr lang="it-IT" dirty="0" smtClean="0">
                <a:solidFill>
                  <a:srgbClr val="FF0000"/>
                </a:solidFill>
              </a:rPr>
              <a:t>Smith (fra gli altri) enfatizza gli aspetti costruttivi </a:t>
            </a:r>
            <a:r>
              <a:rPr lang="it-IT" dirty="0" smtClean="0"/>
              <a:t>della divisione del lavoro, pur essendo consapevole dei problemi che essa può causare (es. «</a:t>
            </a:r>
            <a:r>
              <a:rPr lang="it-IT" dirty="0" err="1" smtClean="0"/>
              <a:t>instupidimento</a:t>
            </a:r>
            <a:r>
              <a:rPr lang="it-IT" dirty="0" smtClean="0"/>
              <a:t>» del lavoratore obbligato a ripetere continuamente gli stessi movimenti e la stessa mansione), </a:t>
            </a:r>
            <a:r>
              <a:rPr lang="it-IT" dirty="0" err="1" smtClean="0">
                <a:solidFill>
                  <a:srgbClr val="FF0000"/>
                </a:solidFill>
              </a:rPr>
              <a:t>Marx</a:t>
            </a:r>
            <a:r>
              <a:rPr lang="it-IT" dirty="0" smtClean="0">
                <a:solidFill>
                  <a:srgbClr val="FF0000"/>
                </a:solidFill>
              </a:rPr>
              <a:t> enfatizza gli aspetti distruttivi</a:t>
            </a:r>
            <a:r>
              <a:rPr lang="it-IT" dirty="0" smtClean="0"/>
              <a:t> della divisione del lavoro oltre a quelli costruttivi.</a:t>
            </a:r>
          </a:p>
          <a:p>
            <a:endParaRPr lang="it-IT" dirty="0"/>
          </a:p>
          <a:p>
            <a:r>
              <a:rPr lang="it-IT" dirty="0" smtClean="0"/>
              <a:t>Importante ricordarsi che per entrambi, e gli economisti classici in generale, il </a:t>
            </a:r>
            <a:r>
              <a:rPr lang="it-IT" b="1" dirty="0" smtClean="0">
                <a:solidFill>
                  <a:srgbClr val="FF0000"/>
                </a:solidFill>
              </a:rPr>
              <a:t>lavoro</a:t>
            </a:r>
            <a:r>
              <a:rPr lang="it-IT" dirty="0" smtClean="0">
                <a:solidFill>
                  <a:srgbClr val="FF0000"/>
                </a:solidFill>
              </a:rPr>
              <a:t> è l’unico vero fattore produttivo, nel senso che il lavoro e solo il lavoro crea valore. </a:t>
            </a:r>
            <a:r>
              <a:rPr lang="it-IT" dirty="0" smtClean="0"/>
              <a:t>I mezzi di produzione e la terra che utilizzano i lavoratori sono – appunto – dei mezzi che senza il lavoro rimarrebbero inerti. </a:t>
            </a:r>
          </a:p>
        </p:txBody>
      </p:sp>
    </p:spTree>
    <p:extLst>
      <p:ext uri="{BB962C8B-B14F-4D97-AF65-F5344CB8AC3E}">
        <p14:creationId xmlns:p14="http://schemas.microsoft.com/office/powerpoint/2010/main" val="2358219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Divisione del lavoro e feticismo delle </a:t>
            </a:r>
            <a:r>
              <a:rPr lang="it-IT" sz="4000" dirty="0" smtClean="0"/>
              <a:t>merci, 2</a:t>
            </a:r>
            <a:endParaRPr lang="it-IT" sz="3800" dirty="0"/>
          </a:p>
        </p:txBody>
      </p:sp>
      <p:sp>
        <p:nvSpPr>
          <p:cNvPr id="3" name="Segnaposto contenuto 2"/>
          <p:cNvSpPr>
            <a:spLocks noGrp="1"/>
          </p:cNvSpPr>
          <p:nvPr>
            <p:ph idx="1"/>
          </p:nvPr>
        </p:nvSpPr>
        <p:spPr/>
        <p:txBody>
          <a:bodyPr>
            <a:normAutofit fontScale="77500" lnSpcReduction="20000"/>
          </a:bodyPr>
          <a:lstStyle/>
          <a:p>
            <a:r>
              <a:rPr lang="it-IT" dirty="0" smtClean="0"/>
              <a:t>Nel 1844, per esempio, </a:t>
            </a:r>
            <a:r>
              <a:rPr lang="it-IT" dirty="0" err="1" smtClean="0"/>
              <a:t>Marx</a:t>
            </a:r>
            <a:r>
              <a:rPr lang="it-IT" dirty="0" smtClean="0"/>
              <a:t> sviluppa </a:t>
            </a:r>
            <a:r>
              <a:rPr lang="it-IT" dirty="0"/>
              <a:t>i</a:t>
            </a:r>
            <a:r>
              <a:rPr lang="it-IT" dirty="0" smtClean="0"/>
              <a:t>l concetto di </a:t>
            </a:r>
            <a:r>
              <a:rPr lang="it-IT" dirty="0" smtClean="0">
                <a:solidFill>
                  <a:srgbClr val="FF0000"/>
                </a:solidFill>
              </a:rPr>
              <a:t>alienazione </a:t>
            </a:r>
            <a:r>
              <a:rPr lang="it-IT" dirty="0" smtClean="0"/>
              <a:t>(del lavoratore dai mezzi di produzione, dall’oggetto della produzione e dalla possibilità di organizzare il proprio lavoro). </a:t>
            </a:r>
            <a:r>
              <a:rPr lang="it-IT" dirty="0" smtClean="0">
                <a:solidFill>
                  <a:srgbClr val="FF0000"/>
                </a:solidFill>
              </a:rPr>
              <a:t>Il lavoratore appendice della macchina che appartiene a qualcun altro.</a:t>
            </a:r>
          </a:p>
          <a:p>
            <a:endParaRPr lang="it-IT" dirty="0" smtClean="0"/>
          </a:p>
          <a:p>
            <a:r>
              <a:rPr lang="it-IT" dirty="0" smtClean="0"/>
              <a:t>Nel </a:t>
            </a:r>
            <a:r>
              <a:rPr lang="it-IT" i="1" dirty="0" smtClean="0"/>
              <a:t>Capitale</a:t>
            </a:r>
            <a:r>
              <a:rPr lang="it-IT" dirty="0" smtClean="0"/>
              <a:t> non si parla di alienazione ma di </a:t>
            </a:r>
            <a:r>
              <a:rPr lang="it-IT" dirty="0" smtClean="0">
                <a:solidFill>
                  <a:srgbClr val="FF0000"/>
                </a:solidFill>
              </a:rPr>
              <a:t>feticismo delle merci </a:t>
            </a:r>
            <a:r>
              <a:rPr lang="it-IT" dirty="0" smtClean="0"/>
              <a:t>(tutti i rapporti di dipendenza previsti in un mondo centrato sulla divisione del lavoro sono mediati dal mercato e dallo scambio di merci (compresa la forza lavoro). </a:t>
            </a:r>
          </a:p>
          <a:p>
            <a:pPr lvl="1"/>
            <a:r>
              <a:rPr lang="it-IT" dirty="0" smtClean="0"/>
              <a:t>Il lavoratore vende la merce «forza-lavoro» in cambio di un salario che spende nell’acquisto di beni di consumo (sussistenza)</a:t>
            </a:r>
          </a:p>
          <a:p>
            <a:pPr lvl="1"/>
            <a:r>
              <a:rPr lang="it-IT" dirty="0" smtClean="0"/>
              <a:t>Il capitalista compra la </a:t>
            </a:r>
            <a:r>
              <a:rPr lang="it-IT" dirty="0"/>
              <a:t>merce «forza-lavoro» </a:t>
            </a:r>
            <a:r>
              <a:rPr lang="it-IT" dirty="0" smtClean="0"/>
              <a:t>e la utilizza insieme ai mezzi di produzione per produrre merci da vendere sul mercato.</a:t>
            </a:r>
          </a:p>
          <a:p>
            <a:endParaRPr lang="it-IT" dirty="0" smtClean="0"/>
          </a:p>
          <a:p>
            <a:r>
              <a:rPr lang="it-IT" dirty="0" smtClean="0"/>
              <a:t>Questo </a:t>
            </a:r>
            <a:r>
              <a:rPr lang="it-IT" dirty="0" smtClean="0">
                <a:solidFill>
                  <a:srgbClr val="FF0000"/>
                </a:solidFill>
              </a:rPr>
              <a:t>scambio apparentemente equo e volontario </a:t>
            </a:r>
            <a:r>
              <a:rPr lang="it-IT" dirty="0" smtClean="0"/>
              <a:t>che avviene nel mercato cela l’esistenza dello sfruttamento dei capitalisti nei confronti dei lavoratori. Per capire questo concetto è necessario partire dalla definizione della differenza tra lavoro e forza-lavoro. </a:t>
            </a:r>
          </a:p>
          <a:p>
            <a:endParaRPr lang="it-IT" dirty="0"/>
          </a:p>
        </p:txBody>
      </p:sp>
    </p:spTree>
    <p:extLst>
      <p:ext uri="{BB962C8B-B14F-4D97-AF65-F5344CB8AC3E}">
        <p14:creationId xmlns:p14="http://schemas.microsoft.com/office/powerpoint/2010/main" val="1772103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817325" y="960582"/>
            <a:ext cx="6770021" cy="5413872"/>
          </a:xfrm>
          <a:prstGeom prst="rect">
            <a:avLst/>
          </a:prstGeom>
        </p:spPr>
      </p:pic>
    </p:spTree>
    <p:extLst>
      <p:ext uri="{BB962C8B-B14F-4D97-AF65-F5344CB8AC3E}">
        <p14:creationId xmlns:p14="http://schemas.microsoft.com/office/powerpoint/2010/main" val="414980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Lavoro, forza-lavoro, salario</a:t>
            </a:r>
            <a:endParaRPr lang="it-IT" dirty="0"/>
          </a:p>
        </p:txBody>
      </p:sp>
      <p:sp>
        <p:nvSpPr>
          <p:cNvPr id="3" name="Segnaposto contenuto 2"/>
          <p:cNvSpPr>
            <a:spLocks noGrp="1"/>
          </p:cNvSpPr>
          <p:nvPr>
            <p:ph idx="1"/>
          </p:nvPr>
        </p:nvSpPr>
        <p:spPr>
          <a:xfrm>
            <a:off x="838199" y="1825625"/>
            <a:ext cx="10661073" cy="4538230"/>
          </a:xfrm>
        </p:spPr>
        <p:txBody>
          <a:bodyPr>
            <a:normAutofit fontScale="70000" lnSpcReduction="20000"/>
          </a:bodyPr>
          <a:lstStyle/>
          <a:p>
            <a:r>
              <a:rPr lang="it-IT" dirty="0" smtClean="0">
                <a:solidFill>
                  <a:srgbClr val="FF0000"/>
                </a:solidFill>
              </a:rPr>
              <a:t>Distinzione tra lavoro (esercizio di un’attività produttiva) e forza-lavoro (la capacità di lavorare). </a:t>
            </a:r>
          </a:p>
          <a:p>
            <a:pPr lvl="1"/>
            <a:r>
              <a:rPr lang="it-IT" dirty="0" smtClean="0"/>
              <a:t>La distinzione fra lavoro e forza-lavoro è simile alla distinzione fra calore e carbone che bruciando genera calore.</a:t>
            </a:r>
          </a:p>
          <a:p>
            <a:pPr lvl="1"/>
            <a:r>
              <a:rPr lang="it-IT" dirty="0" smtClean="0"/>
              <a:t>Lavoro contenuto e costo di produzione, base del valore. </a:t>
            </a:r>
            <a:endParaRPr lang="it-IT" dirty="0"/>
          </a:p>
          <a:p>
            <a:pPr lvl="1"/>
            <a:endParaRPr lang="it-IT" dirty="0" smtClean="0"/>
          </a:p>
          <a:p>
            <a:r>
              <a:rPr lang="it-IT" dirty="0" smtClean="0">
                <a:solidFill>
                  <a:srgbClr val="FF0000"/>
                </a:solidFill>
              </a:rPr>
              <a:t>La forza-lavoro è una merce non diversa dalle altre</a:t>
            </a:r>
            <a:r>
              <a:rPr lang="it-IT" dirty="0" smtClean="0"/>
              <a:t>, venduta dal lavoratore e acquistata dal capitalista attraverso il pagamento del prezzo stabilito dal mercato. Il capitalista diventato proprietario della merce forza-lavoro (non del lavoratore), la può usare a suo piacimento. Teoricamente il lavoratore è libero di rifiutare le condizioni proposte dal capitalista, in realtà non lo è perché deve lavorare per vivere.</a:t>
            </a:r>
          </a:p>
          <a:p>
            <a:endParaRPr lang="it-IT" dirty="0" smtClean="0"/>
          </a:p>
          <a:p>
            <a:r>
              <a:rPr lang="it-IT" dirty="0" smtClean="0">
                <a:solidFill>
                  <a:srgbClr val="FF0000"/>
                </a:solidFill>
              </a:rPr>
              <a:t>Il prezzo che regola lo scambio della forza-lavoro nel mercato del lavoro è il salario</a:t>
            </a:r>
            <a:r>
              <a:rPr lang="it-IT" dirty="0" smtClean="0"/>
              <a:t>. Per </a:t>
            </a:r>
            <a:r>
              <a:rPr lang="it-IT" dirty="0" err="1" smtClean="0"/>
              <a:t>Marx</a:t>
            </a:r>
            <a:r>
              <a:rPr lang="it-IT" dirty="0" smtClean="0"/>
              <a:t> come per tutti gli economisti classici il salario è ancorato a un livello di sussistenza che è storicamente determinato (eco della teoria smithiana della sussistenza come risultato della maggiore forza dei capitalisti rispetto ai lavoratori, salvo eccezioni). Certo, nel mondo di </a:t>
            </a:r>
            <a:r>
              <a:rPr lang="it-IT" dirty="0" err="1" smtClean="0"/>
              <a:t>Marx</a:t>
            </a:r>
            <a:r>
              <a:rPr lang="it-IT" dirty="0" smtClean="0"/>
              <a:t>, a differenza che in quello di Smith, esistono organizzazioni operaie che possono contrastare i </a:t>
            </a:r>
            <a:r>
              <a:rPr lang="it-IT" dirty="0" err="1" smtClean="0"/>
              <a:t>capitalistic</a:t>
            </a:r>
            <a:r>
              <a:rPr lang="it-IT" dirty="0" smtClean="0"/>
              <a:t>. Il salario consente al lavoratore e alla sua famiglia di vivere e di riprodursi, niente di più (tranne che nelle fasi cicliche espansive, v. dopo)</a:t>
            </a:r>
          </a:p>
        </p:txBody>
      </p:sp>
    </p:spTree>
    <p:extLst>
      <p:ext uri="{BB962C8B-B14F-4D97-AF65-F5344CB8AC3E}">
        <p14:creationId xmlns:p14="http://schemas.microsoft.com/office/powerpoint/2010/main" val="3894440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critica del capitalismo e lo sfruttamento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Il lavoro complessivamente venduto dall’operaio e comprato dal capitalista </a:t>
            </a:r>
            <a:r>
              <a:rPr lang="it-IT" dirty="0" smtClean="0"/>
              <a:t>(lavoro sociale complessivo, LC) si divide in lavoro necessario LN (a riprodurre i mezzi di sussistenza del lavoratore stesso) e plus-lavoro PL che «resta» al capitalista ed è la fonte del profitto e delle rendite</a:t>
            </a:r>
          </a:p>
          <a:p>
            <a:r>
              <a:rPr lang="it-IT" dirty="0" smtClean="0">
                <a:solidFill>
                  <a:srgbClr val="FF0000"/>
                </a:solidFill>
              </a:rPr>
              <a:t>PL = LC – LN</a:t>
            </a:r>
          </a:p>
          <a:p>
            <a:r>
              <a:rPr lang="it-IT" dirty="0" smtClean="0"/>
              <a:t>Saggio di sfruttamento </a:t>
            </a:r>
            <a:r>
              <a:rPr lang="it-IT" dirty="0" smtClean="0">
                <a:solidFill>
                  <a:srgbClr val="FF0000"/>
                </a:solidFill>
              </a:rPr>
              <a:t>s = PL/LN</a:t>
            </a:r>
          </a:p>
          <a:p>
            <a:r>
              <a:rPr lang="it-IT" dirty="0" smtClean="0"/>
              <a:t>Il </a:t>
            </a:r>
            <a:r>
              <a:rPr lang="it-IT" dirty="0" smtClean="0">
                <a:solidFill>
                  <a:srgbClr val="FF0000"/>
                </a:solidFill>
              </a:rPr>
              <a:t>PL</a:t>
            </a:r>
            <a:r>
              <a:rPr lang="it-IT" dirty="0" smtClean="0"/>
              <a:t> è affine al concetto di surplus che il capitalista riesce a estrarre dal lavoratore facendolo lavorare più di quanto è necessario per reintegrare i mezzi di sussistenza.</a:t>
            </a:r>
          </a:p>
          <a:p>
            <a:r>
              <a:rPr lang="it-IT" dirty="0" smtClean="0"/>
              <a:t>Per capire il legame tra saggio di sfruttamento e saggio di profitto è necessario introdurre nel discorso i valori e i prezzi</a:t>
            </a:r>
            <a:endParaRPr lang="it-IT" dirty="0"/>
          </a:p>
        </p:txBody>
      </p:sp>
    </p:spTree>
    <p:extLst>
      <p:ext uri="{BB962C8B-B14F-4D97-AF65-F5344CB8AC3E}">
        <p14:creationId xmlns:p14="http://schemas.microsoft.com/office/powerpoint/2010/main" val="2095718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Valore e prezzo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Valore come proprietà “assoluta” </a:t>
            </a:r>
            <a:r>
              <a:rPr lang="it-IT" dirty="0" smtClean="0"/>
              <a:t>di una merce derivante dal fatto di essere ottenuta attraverso l’impiego di lavoro umano (il vero e unico fattore produttivo per </a:t>
            </a:r>
            <a:r>
              <a:rPr lang="it-IT" dirty="0" err="1" smtClean="0"/>
              <a:t>Marx</a:t>
            </a:r>
            <a:r>
              <a:rPr lang="it-IT" dirty="0" smtClean="0"/>
              <a:t> e per gli altri economisti classici)</a:t>
            </a:r>
          </a:p>
          <a:p>
            <a:r>
              <a:rPr lang="it-IT" dirty="0" smtClean="0">
                <a:solidFill>
                  <a:srgbClr val="FF0000"/>
                </a:solidFill>
              </a:rPr>
              <a:t>Valore d’uso </a:t>
            </a:r>
            <a:r>
              <a:rPr lang="it-IT" dirty="0" smtClean="0"/>
              <a:t>= Proprietà di una merce di essere utile cioè di soddisfare bisogni umani (come in Smith)</a:t>
            </a:r>
          </a:p>
          <a:p>
            <a:r>
              <a:rPr lang="it-IT" dirty="0" smtClean="0">
                <a:solidFill>
                  <a:srgbClr val="FF0000"/>
                </a:solidFill>
              </a:rPr>
              <a:t>Valore di scambio </a:t>
            </a:r>
            <a:r>
              <a:rPr lang="it-IT" dirty="0" smtClean="0"/>
              <a:t>= Proprietà di una merce di essere scambiata con le altre merci (e con la moneta) secondo un determinato rapporto di proporzionalità.</a:t>
            </a:r>
          </a:p>
          <a:p>
            <a:pPr lvl="1"/>
            <a:r>
              <a:rPr lang="it-IT" dirty="0" smtClean="0"/>
              <a:t>Il valore di scambio è basato </a:t>
            </a:r>
            <a:r>
              <a:rPr lang="it-IT" dirty="0"/>
              <a:t>sul lavoro </a:t>
            </a:r>
            <a:r>
              <a:rPr lang="it-IT" b="1" dirty="0"/>
              <a:t>socialmente necessario </a:t>
            </a:r>
            <a:r>
              <a:rPr lang="it-IT" dirty="0"/>
              <a:t>incorporato in ogni merce (lavoro </a:t>
            </a:r>
            <a:r>
              <a:rPr lang="it-IT" dirty="0" smtClean="0"/>
              <a:t>contenuto come </a:t>
            </a:r>
            <a:r>
              <a:rPr lang="it-IT" dirty="0"/>
              <a:t>base del </a:t>
            </a:r>
            <a:r>
              <a:rPr lang="it-IT" dirty="0" smtClean="0"/>
              <a:t>valore, teoria del valore lavoro)</a:t>
            </a:r>
          </a:p>
          <a:p>
            <a:pPr lvl="1"/>
            <a:r>
              <a:rPr lang="it-IT" dirty="0" smtClean="0"/>
              <a:t>Sviluppo di un’idea di Ricardo e stessa consapevolezza dei limiti di quella teoria in presenza di merci prodotte utilizzando capitale e lavoro in proporzioni variabili.</a:t>
            </a:r>
          </a:p>
        </p:txBody>
      </p:sp>
    </p:spTree>
    <p:extLst>
      <p:ext uri="{BB962C8B-B14F-4D97-AF65-F5344CB8AC3E}">
        <p14:creationId xmlns:p14="http://schemas.microsoft.com/office/powerpoint/2010/main" val="2853434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Scambio di merci e interdipendenza tra i lavoratori</a:t>
            </a:r>
            <a:endParaRPr lang="it-IT" sz="4000" dirty="0"/>
          </a:p>
        </p:txBody>
      </p:sp>
      <p:sp>
        <p:nvSpPr>
          <p:cNvPr id="3" name="Segnaposto contenuto 2"/>
          <p:cNvSpPr>
            <a:spLocks noGrp="1"/>
          </p:cNvSpPr>
          <p:nvPr>
            <p:ph idx="1"/>
          </p:nvPr>
        </p:nvSpPr>
        <p:spPr/>
        <p:txBody>
          <a:bodyPr/>
          <a:lstStyle/>
          <a:p>
            <a:pPr hangingPunct="0"/>
            <a:r>
              <a:rPr lang="it-IT" i="1" dirty="0" smtClean="0"/>
              <a:t>Il </a:t>
            </a:r>
            <a:r>
              <a:rPr lang="it-IT" i="1" dirty="0"/>
              <a:t>lavoro si incorpora nelle merci e assume la forma di valore di merci</a:t>
            </a:r>
            <a:r>
              <a:rPr lang="it-IT" i="1" dirty="0" smtClean="0"/>
              <a:t>. Il </a:t>
            </a:r>
            <a:r>
              <a:rPr lang="it-IT" i="1" dirty="0"/>
              <a:t>lavoro diventa una qualità delle merci, la loro qualità di avere valore. </a:t>
            </a:r>
            <a:endParaRPr lang="it-IT" i="1" dirty="0" smtClean="0"/>
          </a:p>
          <a:p>
            <a:pPr hangingPunct="0"/>
            <a:r>
              <a:rPr lang="it-IT" i="1" dirty="0" smtClean="0"/>
              <a:t>Ed </a:t>
            </a:r>
            <a:r>
              <a:rPr lang="it-IT" i="1" dirty="0"/>
              <a:t>è attraverso questa che i diversi lavori entrano in contatto, si compongono </a:t>
            </a:r>
            <a:r>
              <a:rPr lang="it-IT" i="1" dirty="0" smtClean="0"/>
              <a:t>in </a:t>
            </a:r>
            <a:r>
              <a:rPr lang="it-IT" i="1" dirty="0"/>
              <a:t>una divisione sociale del </a:t>
            </a:r>
            <a:r>
              <a:rPr lang="it-IT" i="1" dirty="0" smtClean="0"/>
              <a:t>lavoro; </a:t>
            </a:r>
            <a:r>
              <a:rPr lang="it-IT" i="1" dirty="0"/>
              <a:t>il fatto che ciascuno abbia lavorato per gli altri, abbia posto al servizio della società una parte del proprio lavoro, si esprime nel fatto che la sua merce possiede un valore. </a:t>
            </a:r>
          </a:p>
        </p:txBody>
      </p:sp>
      <p:sp>
        <p:nvSpPr>
          <p:cNvPr id="4" name="CasellaDiTesto 3"/>
          <p:cNvSpPr txBox="1"/>
          <p:nvPr/>
        </p:nvSpPr>
        <p:spPr>
          <a:xfrm>
            <a:off x="1050701" y="6127234"/>
            <a:ext cx="10303099" cy="369332"/>
          </a:xfrm>
          <a:prstGeom prst="rect">
            <a:avLst/>
          </a:prstGeom>
          <a:noFill/>
        </p:spPr>
        <p:txBody>
          <a:bodyPr wrap="square" rtlCol="0">
            <a:spAutoFit/>
          </a:bodyPr>
          <a:lstStyle/>
          <a:p>
            <a:pPr hangingPunct="0"/>
            <a:r>
              <a:rPr lang="it-IT" dirty="0" smtClean="0"/>
              <a:t>Fonte. Vianello F (1998) «</a:t>
            </a:r>
            <a:r>
              <a:rPr lang="it-IT" dirty="0"/>
              <a:t>Lezioni di </a:t>
            </a:r>
            <a:r>
              <a:rPr lang="it-IT" dirty="0" smtClean="0"/>
              <a:t>Economia», Incontro </a:t>
            </a:r>
            <a:r>
              <a:rPr lang="it-IT" dirty="0"/>
              <a:t>con il professor Ferdinando </a:t>
            </a:r>
            <a:r>
              <a:rPr lang="it-IT" dirty="0" smtClean="0"/>
              <a:t>Vianello, vedi MAG</a:t>
            </a:r>
            <a:endParaRPr lang="it-IT" dirty="0"/>
          </a:p>
        </p:txBody>
      </p:sp>
    </p:spTree>
    <p:extLst>
      <p:ext uri="{BB962C8B-B14F-4D97-AF65-F5344CB8AC3E}">
        <p14:creationId xmlns:p14="http://schemas.microsoft.com/office/powerpoint/2010/main" val="553758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Valore e prezzo, 2</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Prezzo come manifestazione (trasformazione) del valore di scambio all’interno del mercato </a:t>
            </a:r>
          </a:p>
          <a:p>
            <a:pPr lvl="1"/>
            <a:r>
              <a:rPr lang="it-IT" dirty="0" smtClean="0">
                <a:solidFill>
                  <a:srgbClr val="FF0000"/>
                </a:solidFill>
              </a:rPr>
              <a:t>Prezzo di produzione </a:t>
            </a:r>
            <a:r>
              <a:rPr lang="it-IT" dirty="0" smtClean="0"/>
              <a:t>(nell’ipotesi che tutti i capitalisti realizzino lo stesso profitto per unità di capitale complessivo utilizzato, essendo questo l’esito principale della concorrenza)</a:t>
            </a:r>
          </a:p>
          <a:p>
            <a:pPr lvl="1"/>
            <a:r>
              <a:rPr lang="it-IT" dirty="0" smtClean="0">
                <a:solidFill>
                  <a:srgbClr val="FF0000"/>
                </a:solidFill>
              </a:rPr>
              <a:t>Prezzo di mercato </a:t>
            </a:r>
            <a:r>
              <a:rPr lang="it-IT" dirty="0" smtClean="0"/>
              <a:t>come manifestazione di squilibri tra domanda e offerta. Può differire dal prezzo di produzione (come in Smith e in Ricardo i prezzi di mercato possono differire dal prezzo naturale)</a:t>
            </a:r>
          </a:p>
          <a:p>
            <a:r>
              <a:rPr lang="it-IT" dirty="0" smtClean="0"/>
              <a:t>Il </a:t>
            </a:r>
            <a:r>
              <a:rPr lang="it-IT" dirty="0" smtClean="0">
                <a:solidFill>
                  <a:srgbClr val="FF0000"/>
                </a:solidFill>
              </a:rPr>
              <a:t>problema della trasformazione di valori in prezzi </a:t>
            </a:r>
            <a:r>
              <a:rPr lang="it-IT" dirty="0" smtClean="0"/>
              <a:t>(non ci entriamo, ma nel testo di Roncaglia ci sono indicazioni su questo): dimostrare che il profitto totale dipende dal plusvalore totale, cioè il plusvalore è la fonte del profitto.</a:t>
            </a:r>
            <a:endParaRPr lang="it-IT" dirty="0"/>
          </a:p>
        </p:txBody>
      </p:sp>
    </p:spTree>
    <p:extLst>
      <p:ext uri="{BB962C8B-B14F-4D97-AF65-F5344CB8AC3E}">
        <p14:creationId xmlns:p14="http://schemas.microsoft.com/office/powerpoint/2010/main" val="1822651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rappresentazione del processo produttivo</a:t>
            </a:r>
            <a:endParaRPr lang="it-IT" dirty="0"/>
          </a:p>
        </p:txBody>
      </p:sp>
      <p:sp>
        <p:nvSpPr>
          <p:cNvPr id="3" name="Segnaposto contenuto 2"/>
          <p:cNvSpPr>
            <a:spLocks noGrp="1"/>
          </p:cNvSpPr>
          <p:nvPr>
            <p:ph idx="1"/>
          </p:nvPr>
        </p:nvSpPr>
        <p:spPr>
          <a:xfrm>
            <a:off x="838200" y="1825624"/>
            <a:ext cx="10515600" cy="4755479"/>
          </a:xfrm>
        </p:spPr>
        <p:txBody>
          <a:bodyPr>
            <a:normAutofit/>
          </a:bodyPr>
          <a:lstStyle/>
          <a:p>
            <a:r>
              <a:rPr lang="it-IT" dirty="0" smtClean="0"/>
              <a:t>Il processo produttivo inizia con il capitalista che acquista capitale costante </a:t>
            </a:r>
            <a:r>
              <a:rPr lang="it-IT" dirty="0" smtClean="0">
                <a:solidFill>
                  <a:srgbClr val="FF0000"/>
                </a:solidFill>
              </a:rPr>
              <a:t>c</a:t>
            </a:r>
            <a:r>
              <a:rPr lang="it-IT" dirty="0" smtClean="0"/>
              <a:t> (macchine e mezzi di produzione) e capitale variabile </a:t>
            </a:r>
            <a:r>
              <a:rPr lang="it-IT" dirty="0" smtClean="0">
                <a:solidFill>
                  <a:srgbClr val="FF0000"/>
                </a:solidFill>
              </a:rPr>
              <a:t>v</a:t>
            </a:r>
            <a:r>
              <a:rPr lang="it-IT" dirty="0" smtClean="0"/>
              <a:t> (salari); </a:t>
            </a:r>
            <a:r>
              <a:rPr lang="it-IT" dirty="0" smtClean="0">
                <a:solidFill>
                  <a:srgbClr val="FF0000"/>
                </a:solidFill>
              </a:rPr>
              <a:t>c + v</a:t>
            </a:r>
            <a:r>
              <a:rPr lang="it-IT" dirty="0" smtClean="0"/>
              <a:t> = capitale produttivo. Il valore del capitale produttivo è pari al tempo di lavoro necessario per riprodurlo. </a:t>
            </a:r>
            <a:endParaRPr lang="it-IT" dirty="0"/>
          </a:p>
          <a:p>
            <a:pPr lvl="1"/>
            <a:r>
              <a:rPr lang="it-IT" dirty="0" smtClean="0"/>
              <a:t>N.B. Per </a:t>
            </a:r>
            <a:r>
              <a:rPr lang="it-IT" dirty="0" err="1"/>
              <a:t>M</a:t>
            </a:r>
            <a:r>
              <a:rPr lang="it-IT" dirty="0" err="1" smtClean="0"/>
              <a:t>arx</a:t>
            </a:r>
            <a:r>
              <a:rPr lang="it-IT" dirty="0" smtClean="0"/>
              <a:t> il capitale costante non è il capitale fisso (cioè le macchine). Le materie prime sono capitale «costante» perché il loro valore si trasferisce identico nel valore del prodotto. </a:t>
            </a:r>
          </a:p>
          <a:p>
            <a:r>
              <a:rPr lang="it-IT" dirty="0" smtClean="0"/>
              <a:t>Al termine del processo produttivo il capitale produttivo si è trasformato nel capitale merce </a:t>
            </a:r>
            <a:r>
              <a:rPr lang="it-IT" dirty="0" smtClean="0">
                <a:solidFill>
                  <a:srgbClr val="FF0000"/>
                </a:solidFill>
              </a:rPr>
              <a:t>M = c + v + s</a:t>
            </a:r>
            <a:r>
              <a:rPr lang="it-IT" dirty="0" smtClean="0"/>
              <a:t>, dove </a:t>
            </a:r>
            <a:r>
              <a:rPr lang="it-IT" dirty="0" smtClean="0">
                <a:solidFill>
                  <a:srgbClr val="FF0000"/>
                </a:solidFill>
              </a:rPr>
              <a:t>s</a:t>
            </a:r>
            <a:r>
              <a:rPr lang="it-IT" dirty="0" smtClean="0"/>
              <a:t>  è il plusvalore, origine del profitto che si manifesta come risultato dell’estrazione del </a:t>
            </a:r>
            <a:r>
              <a:rPr lang="it-IT" dirty="0" err="1" smtClean="0"/>
              <a:t>pluslavoro</a:t>
            </a:r>
            <a:r>
              <a:rPr lang="it-IT" dirty="0" smtClean="0"/>
              <a:t> da parte dei capitalisti a danno dei lavoratori (s proviene da v).</a:t>
            </a:r>
          </a:p>
        </p:txBody>
      </p:sp>
    </p:spTree>
    <p:extLst>
      <p:ext uri="{BB962C8B-B14F-4D97-AF65-F5344CB8AC3E}">
        <p14:creationId xmlns:p14="http://schemas.microsoft.com/office/powerpoint/2010/main" val="710487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Valore, sovrappiù, sfruttamento</a:t>
            </a:r>
            <a:endParaRPr lang="it-IT" dirty="0"/>
          </a:p>
        </p:txBody>
      </p:sp>
      <p:sp>
        <p:nvSpPr>
          <p:cNvPr id="3" name="Segnaposto contenuto 2"/>
          <p:cNvSpPr>
            <a:spLocks noGrp="1"/>
          </p:cNvSpPr>
          <p:nvPr>
            <p:ph idx="1"/>
          </p:nvPr>
        </p:nvSpPr>
        <p:spPr/>
        <p:txBody>
          <a:bodyPr>
            <a:normAutofit fontScale="92500" lnSpcReduction="10000"/>
          </a:bodyPr>
          <a:lstStyle/>
          <a:p>
            <a:r>
              <a:rPr lang="it-IT" dirty="0"/>
              <a:t>Solo se e quando la merce viene venduta nel </a:t>
            </a:r>
            <a:r>
              <a:rPr lang="it-IT" dirty="0" smtClean="0"/>
              <a:t>mercato </a:t>
            </a:r>
            <a:r>
              <a:rPr lang="it-IT" dirty="0"/>
              <a:t>deriva dal </a:t>
            </a:r>
            <a:r>
              <a:rPr lang="it-IT" dirty="0" err="1"/>
              <a:t>pluslavoro</a:t>
            </a:r>
            <a:r>
              <a:rPr lang="it-IT" dirty="0"/>
              <a:t> (v. sopra)</a:t>
            </a:r>
            <a:r>
              <a:rPr lang="it-IT" i="1" dirty="0"/>
              <a:t> che conferisce al lavoro accumulato un valore maggiore di quanto aveva prima </a:t>
            </a:r>
            <a:r>
              <a:rPr lang="it-IT" dirty="0"/>
              <a:t>(Lunghini 2012, p.59</a:t>
            </a:r>
            <a:r>
              <a:rPr lang="it-IT" dirty="0" smtClean="0"/>
              <a:t>)</a:t>
            </a:r>
          </a:p>
          <a:p>
            <a:endParaRPr lang="it-IT" dirty="0"/>
          </a:p>
          <a:p>
            <a:r>
              <a:rPr lang="it-IT" dirty="0"/>
              <a:t>Se la merce viene «realizzata», si forma il </a:t>
            </a:r>
            <a:r>
              <a:rPr lang="it-IT" dirty="0" smtClean="0"/>
              <a:t>profitto</a:t>
            </a:r>
          </a:p>
          <a:p>
            <a:pPr lvl="1"/>
            <a:r>
              <a:rPr lang="it-IT" dirty="0" smtClean="0"/>
              <a:t>Il mercato come luogo di sbocco delle merci al servizio dell’accumulazione</a:t>
            </a:r>
          </a:p>
          <a:p>
            <a:pPr lvl="1"/>
            <a:r>
              <a:rPr lang="it-IT" dirty="0" smtClean="0"/>
              <a:t>Il mercato come luogo dove si manifesta il feticismo delle merci e l’alienazione</a:t>
            </a:r>
          </a:p>
          <a:p>
            <a:pPr lvl="1"/>
            <a:endParaRPr lang="it-IT" dirty="0" smtClean="0"/>
          </a:p>
          <a:p>
            <a:r>
              <a:rPr lang="it-IT" dirty="0" smtClean="0"/>
              <a:t>Saggio </a:t>
            </a:r>
            <a:r>
              <a:rPr lang="it-IT" dirty="0"/>
              <a:t>di profitto </a:t>
            </a:r>
            <a:r>
              <a:rPr lang="it-IT" dirty="0">
                <a:solidFill>
                  <a:srgbClr val="FF0000"/>
                </a:solidFill>
              </a:rPr>
              <a:t>r = s/(</a:t>
            </a:r>
            <a:r>
              <a:rPr lang="it-IT" dirty="0" err="1">
                <a:solidFill>
                  <a:srgbClr val="FF0000"/>
                </a:solidFill>
              </a:rPr>
              <a:t>c+v</a:t>
            </a:r>
            <a:r>
              <a:rPr lang="it-IT" dirty="0">
                <a:solidFill>
                  <a:srgbClr val="FF0000"/>
                </a:solidFill>
              </a:rPr>
              <a:t>) </a:t>
            </a:r>
            <a:r>
              <a:rPr lang="it-IT" dirty="0"/>
              <a:t>ovvero </a:t>
            </a:r>
            <a:r>
              <a:rPr lang="it-IT" dirty="0">
                <a:solidFill>
                  <a:srgbClr val="FF0000"/>
                </a:solidFill>
              </a:rPr>
              <a:t>r = (s/v)/[(c/v)+1]</a:t>
            </a:r>
          </a:p>
          <a:p>
            <a:pPr lvl="1"/>
            <a:r>
              <a:rPr lang="it-IT" dirty="0"/>
              <a:t>s/v = saggio di </a:t>
            </a:r>
            <a:r>
              <a:rPr lang="it-IT" dirty="0" smtClean="0"/>
              <a:t>sfruttamento (tecniche di sfruttamento)</a:t>
            </a:r>
            <a:endParaRPr lang="it-IT" dirty="0"/>
          </a:p>
          <a:p>
            <a:pPr lvl="1"/>
            <a:r>
              <a:rPr lang="it-IT" dirty="0"/>
              <a:t>c/v = composizione organica del capitale</a:t>
            </a:r>
          </a:p>
        </p:txBody>
      </p:sp>
    </p:spTree>
    <p:extLst>
      <p:ext uri="{BB962C8B-B14F-4D97-AF65-F5344CB8AC3E}">
        <p14:creationId xmlns:p14="http://schemas.microsoft.com/office/powerpoint/2010/main" val="3327926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Circolazione delle merci e del denaro</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Il circuito (elementare) dello scambio M-D-M’</a:t>
            </a:r>
            <a:r>
              <a:rPr lang="it-IT" dirty="0" smtClean="0"/>
              <a:t> (merce denaro merce)</a:t>
            </a:r>
          </a:p>
          <a:p>
            <a:pPr lvl="1"/>
            <a:r>
              <a:rPr lang="it-IT" dirty="0" smtClean="0"/>
              <a:t>M-D = Vendita</a:t>
            </a:r>
          </a:p>
          <a:p>
            <a:pPr lvl="1"/>
            <a:r>
              <a:rPr lang="it-IT" dirty="0" smtClean="0"/>
              <a:t>D-M’ = Acquisto</a:t>
            </a:r>
          </a:p>
          <a:p>
            <a:pPr lvl="1"/>
            <a:r>
              <a:rPr lang="it-IT" dirty="0" smtClean="0"/>
              <a:t>M e M’ stesso valore di scambio (quantità di lavoro “vivo” e “morto” incorporato nelle due merci) ma diverso valore d’uso</a:t>
            </a:r>
          </a:p>
          <a:p>
            <a:pPr lvl="1"/>
            <a:r>
              <a:rPr lang="it-IT" dirty="0" smtClean="0"/>
              <a:t>D = intermediario degli scambi e mezzo di pagamento (strumento non obiettivo)</a:t>
            </a:r>
          </a:p>
          <a:p>
            <a:r>
              <a:rPr lang="it-IT" dirty="0" smtClean="0"/>
              <a:t>Il circuito M-D-M’ si riferisce allo scambio visto dalla prospettiva del consumatore, che vende qualcosa per comprare qualcos’altro. </a:t>
            </a:r>
          </a:p>
          <a:p>
            <a:r>
              <a:rPr lang="it-IT" dirty="0" smtClean="0"/>
              <a:t>La moneta come mezzo di pagamento e intermediario degli scambi </a:t>
            </a:r>
          </a:p>
          <a:p>
            <a:pPr lvl="1"/>
            <a:endParaRPr lang="it-IT" dirty="0"/>
          </a:p>
        </p:txBody>
      </p:sp>
    </p:spTree>
    <p:extLst>
      <p:ext uri="{BB962C8B-B14F-4D97-AF65-F5344CB8AC3E}">
        <p14:creationId xmlns:p14="http://schemas.microsoft.com/office/powerpoint/2010/main" val="3993942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Circolazione delle merci e del denaro, 2</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Il circuito (capitalistico) </a:t>
            </a:r>
            <a:r>
              <a:rPr lang="it-IT" dirty="0" smtClean="0">
                <a:solidFill>
                  <a:srgbClr val="FF0000"/>
                </a:solidFill>
              </a:rPr>
              <a:t>D-M-D’ con l’obiettivo che D’&gt;D</a:t>
            </a:r>
          </a:p>
          <a:p>
            <a:pPr lvl="1"/>
            <a:r>
              <a:rPr lang="it-IT" dirty="0"/>
              <a:t>Il circuito </a:t>
            </a:r>
            <a:r>
              <a:rPr lang="it-IT" dirty="0" smtClean="0"/>
              <a:t>D-M-D’ </a:t>
            </a:r>
            <a:r>
              <a:rPr lang="it-IT" dirty="0"/>
              <a:t>si riferisce allo scambio visto dalla prospettiva del </a:t>
            </a:r>
            <a:r>
              <a:rPr lang="it-IT" dirty="0" smtClean="0"/>
              <a:t>mondo degli affari che si separa dal denaro per ottenerne di più (l’obiettivo è il denaro, cioè il profitto, e la produzione/circolazione sono mezzi per ottenerlo)</a:t>
            </a:r>
            <a:endParaRPr lang="it-IT" dirty="0"/>
          </a:p>
          <a:p>
            <a:pPr lvl="1"/>
            <a:r>
              <a:rPr lang="it-IT" dirty="0" smtClean="0"/>
              <a:t>La forza lavoro come merce M capace di produrre un valore di scambio superiore a quello che il capitalista ha pagato (</a:t>
            </a:r>
            <a:r>
              <a:rPr lang="it-IT" dirty="0" err="1" smtClean="0"/>
              <a:t>pluslavoro</a:t>
            </a:r>
            <a:r>
              <a:rPr lang="it-IT" dirty="0" smtClean="0"/>
              <a:t>, plusvalore)</a:t>
            </a:r>
          </a:p>
          <a:p>
            <a:pPr lvl="1"/>
            <a:r>
              <a:rPr lang="it-IT" dirty="0" smtClean="0"/>
              <a:t>In realtà lo schema è D-M (FL e MP) … M’-D’</a:t>
            </a:r>
          </a:p>
          <a:p>
            <a:pPr lvl="1"/>
            <a:r>
              <a:rPr lang="it-IT" dirty="0" smtClean="0"/>
              <a:t>FL = Forza lavoro, MP = Materie prime, M (input) e M’ (output) … = Produzione</a:t>
            </a:r>
          </a:p>
          <a:p>
            <a:endParaRPr lang="it-IT" dirty="0"/>
          </a:p>
          <a:p>
            <a:pPr marL="0" indent="0">
              <a:buNone/>
            </a:pPr>
            <a:r>
              <a:rPr lang="ja-JP" altLang="it-IT" sz="2200" i="1" dirty="0"/>
              <a:t>“</a:t>
            </a:r>
            <a:r>
              <a:rPr lang="it-IT" sz="2200" i="1" dirty="0"/>
              <a:t>Il capitalista compera agli stessi operai, a quanto sembra, il loro lavoro con del denaro. Per denaro essi gli vendono il loro lavoro. Ma ciò non è che l</a:t>
            </a:r>
            <a:r>
              <a:rPr lang="ja-JP" altLang="it-IT" sz="2200" i="1" dirty="0"/>
              <a:t>’</a:t>
            </a:r>
            <a:r>
              <a:rPr lang="it-IT" sz="2200" i="1" dirty="0"/>
              <a:t>apparenza. Ciò che essi in realtà vendono al capitalista per una somma di denaro è la loro forza lavoro. [...] La forza lavoro è dunque una merce, che il suo possessore, il salariato, vende al capitale. Perché la vende? Per vivere</a:t>
            </a:r>
            <a:r>
              <a:rPr lang="ja-JP" altLang="it-IT" sz="2200" i="1" dirty="0"/>
              <a:t>”</a:t>
            </a:r>
            <a:r>
              <a:rPr lang="it-IT" sz="2200" i="1" dirty="0"/>
              <a:t> (Lavoro salariato e capitale, Editori Riuniti, Roma 1957</a:t>
            </a:r>
            <a:r>
              <a:rPr lang="it-IT" sz="2200" i="1" dirty="0">
                <a:cs typeface="Lucida Sans Unicode" charset="0"/>
              </a:rPr>
              <a:t>, p. 31) </a:t>
            </a:r>
          </a:p>
          <a:p>
            <a:pPr lvl="1"/>
            <a:endParaRPr lang="it-IT" dirty="0"/>
          </a:p>
        </p:txBody>
      </p:sp>
    </p:spTree>
    <p:extLst>
      <p:ext uri="{BB962C8B-B14F-4D97-AF65-F5344CB8AC3E}">
        <p14:creationId xmlns:p14="http://schemas.microsoft.com/office/powerpoint/2010/main" val="1646006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profitto come fine della produzione</a:t>
            </a:r>
            <a:endParaRPr lang="it-IT" dirty="0"/>
          </a:p>
        </p:txBody>
      </p:sp>
      <p:sp>
        <p:nvSpPr>
          <p:cNvPr id="3" name="Segnaposto contenuto 2"/>
          <p:cNvSpPr>
            <a:spLocks noGrp="1"/>
          </p:cNvSpPr>
          <p:nvPr>
            <p:ph idx="1"/>
          </p:nvPr>
        </p:nvSpPr>
        <p:spPr>
          <a:xfrm>
            <a:off x="838200" y="1690688"/>
            <a:ext cx="10515600" cy="4351338"/>
          </a:xfrm>
        </p:spPr>
        <p:txBody>
          <a:bodyPr>
            <a:normAutofit lnSpcReduction="10000"/>
          </a:bodyPr>
          <a:lstStyle/>
          <a:p>
            <a:r>
              <a:rPr lang="it-IT" i="1" dirty="0">
                <a:solidFill>
                  <a:srgbClr val="FF0000"/>
                </a:solidFill>
              </a:rPr>
              <a:t>La soddisfazione dei bisogni possiamo dire è una condizione necessaria ma non il fine della produzione. </a:t>
            </a:r>
            <a:r>
              <a:rPr lang="it-IT" i="1" dirty="0"/>
              <a:t>È questo che fa sorgere il problema della domanda: è chiaro che se il fine della produzione è rappresentato dai bisogni, dalla soddisfazione dei bisogni non si pone alcun problema di domanda, di una possibile insufficienza della domanda, i bisogni da soddisfare sono infiniti, e come dice Ricardo: quando siano soddisfatti i bisogni di rango inferiore si passerà a bisogni via via superiori, i bisogni sono illimitati. </a:t>
            </a:r>
            <a:endParaRPr lang="it-IT" i="1" dirty="0" smtClean="0"/>
          </a:p>
          <a:p>
            <a:r>
              <a:rPr lang="it-IT" i="1" dirty="0" smtClean="0"/>
              <a:t>Ma </a:t>
            </a:r>
            <a:r>
              <a:rPr lang="it-IT" i="1" dirty="0"/>
              <a:t>il punto è che non è questo il fine della produzione: </a:t>
            </a:r>
            <a:r>
              <a:rPr lang="it-IT" i="1" dirty="0">
                <a:solidFill>
                  <a:srgbClr val="FF0000"/>
                </a:solidFill>
              </a:rPr>
              <a:t>il fine della produzione è l’accrescimento del denaro, è la valorizzazione del capitale, l'ottenimento di un profitto, e allora non i bisogni servono ma la domanda, e la domanda può esservi o non esservi</a:t>
            </a:r>
            <a:r>
              <a:rPr lang="it-IT" i="1" dirty="0"/>
              <a:t>.</a:t>
            </a:r>
          </a:p>
          <a:p>
            <a:endParaRPr lang="it-IT" dirty="0"/>
          </a:p>
        </p:txBody>
      </p:sp>
      <p:sp>
        <p:nvSpPr>
          <p:cNvPr id="4" name="CasellaDiTesto 3"/>
          <p:cNvSpPr txBox="1"/>
          <p:nvPr/>
        </p:nvSpPr>
        <p:spPr>
          <a:xfrm>
            <a:off x="1050701" y="6127234"/>
            <a:ext cx="10303099" cy="646331"/>
          </a:xfrm>
          <a:prstGeom prst="rect">
            <a:avLst/>
          </a:prstGeom>
          <a:noFill/>
        </p:spPr>
        <p:txBody>
          <a:bodyPr wrap="square" rtlCol="0">
            <a:spAutoFit/>
          </a:bodyPr>
          <a:lstStyle/>
          <a:p>
            <a:pPr hangingPunct="0"/>
            <a:r>
              <a:rPr lang="it-IT" dirty="0" smtClean="0"/>
              <a:t>Fonte. Vianello F (1998) «</a:t>
            </a:r>
            <a:r>
              <a:rPr lang="it-IT" dirty="0"/>
              <a:t>Lezioni di </a:t>
            </a:r>
            <a:r>
              <a:rPr lang="it-IT" dirty="0" smtClean="0"/>
              <a:t>Economia», Incontro </a:t>
            </a:r>
            <a:r>
              <a:rPr lang="it-IT" dirty="0"/>
              <a:t>con il professor Ferdinando Vianello</a:t>
            </a:r>
          </a:p>
          <a:p>
            <a:pPr hangingPunct="0"/>
            <a:r>
              <a:rPr lang="it-IT" b="1" dirty="0"/>
              <a:t> </a:t>
            </a:r>
            <a:r>
              <a:rPr lang="it-IT" dirty="0" smtClean="0"/>
              <a:t>Trascrizione di un’intervista rilasciata dal Prof. Vianello </a:t>
            </a:r>
            <a:endParaRPr lang="it-IT" dirty="0"/>
          </a:p>
        </p:txBody>
      </p:sp>
    </p:spTree>
    <p:extLst>
      <p:ext uri="{BB962C8B-B14F-4D97-AF65-F5344CB8AC3E}">
        <p14:creationId xmlns:p14="http://schemas.microsoft.com/office/powerpoint/2010/main" val="2817174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La teoria del ciclo economico e dell’espansione</a:t>
            </a:r>
            <a:endParaRPr lang="it-IT" sz="4200" dirty="0"/>
          </a:p>
        </p:txBody>
      </p:sp>
      <p:sp>
        <p:nvSpPr>
          <p:cNvPr id="3" name="Segnaposto contenuto 2"/>
          <p:cNvSpPr>
            <a:spLocks noGrp="1"/>
          </p:cNvSpPr>
          <p:nvPr>
            <p:ph idx="1"/>
          </p:nvPr>
        </p:nvSpPr>
        <p:spPr>
          <a:xfrm>
            <a:off x="838200" y="1825625"/>
            <a:ext cx="10515600" cy="4703964"/>
          </a:xfrm>
        </p:spPr>
        <p:txBody>
          <a:bodyPr>
            <a:normAutofit fontScale="92500" lnSpcReduction="10000"/>
          </a:bodyPr>
          <a:lstStyle/>
          <a:p>
            <a:r>
              <a:rPr lang="it-IT" dirty="0" smtClean="0">
                <a:solidFill>
                  <a:srgbClr val="FF0000"/>
                </a:solidFill>
              </a:rPr>
              <a:t>La forza lavoro si divide in due parti</a:t>
            </a:r>
            <a:r>
              <a:rPr lang="it-IT" dirty="0" smtClean="0"/>
              <a:t>: Lavoratori occupati ed «esercito </a:t>
            </a:r>
            <a:r>
              <a:rPr lang="it-IT" dirty="0"/>
              <a:t>industriale di </a:t>
            </a:r>
            <a:r>
              <a:rPr lang="it-IT" dirty="0" smtClean="0"/>
              <a:t>riserva» (</a:t>
            </a:r>
            <a:r>
              <a:rPr lang="it-IT" dirty="0"/>
              <a:t>lavoratori </a:t>
            </a:r>
            <a:r>
              <a:rPr lang="it-IT" dirty="0" smtClean="0"/>
              <a:t>occupabili: disoccupati</a:t>
            </a:r>
            <a:r>
              <a:rPr lang="it-IT" dirty="0"/>
              <a:t>, artigiani, lavoratori </a:t>
            </a:r>
            <a:r>
              <a:rPr lang="it-IT" dirty="0" smtClean="0"/>
              <a:t>agricoli, giovani, donne </a:t>
            </a:r>
            <a:r>
              <a:rPr lang="it-IT" dirty="0"/>
              <a:t>che possono essere assorbiti dall’industria</a:t>
            </a:r>
            <a:r>
              <a:rPr lang="it-IT" dirty="0" smtClean="0"/>
              <a:t>). I lavoratori si muovono tra i due settori</a:t>
            </a:r>
          </a:p>
          <a:p>
            <a:r>
              <a:rPr lang="it-IT" dirty="0" smtClean="0">
                <a:solidFill>
                  <a:srgbClr val="FF0000"/>
                </a:solidFill>
              </a:rPr>
              <a:t>Visione </a:t>
            </a:r>
            <a:r>
              <a:rPr lang="it-IT" dirty="0">
                <a:solidFill>
                  <a:srgbClr val="FF0000"/>
                </a:solidFill>
              </a:rPr>
              <a:t>unitaria di trend </a:t>
            </a:r>
            <a:r>
              <a:rPr lang="it-IT" dirty="0" smtClean="0">
                <a:solidFill>
                  <a:srgbClr val="FF0000"/>
                </a:solidFill>
              </a:rPr>
              <a:t>basata sulle fluttuazioni dell’esercito di riserva</a:t>
            </a:r>
          </a:p>
          <a:p>
            <a:r>
              <a:rPr lang="it-IT" dirty="0" smtClean="0"/>
              <a:t>Nelle fasi di espansione, trainata dall’espansione quantitativa e qualitativa del capitale, la disoccupazione cala e con essa l’esercito industriale di riserva. Aumentano la produzione, i profitti, l’accumulazione, si espandono i mercati esistenti, ne nascono di nuovi. </a:t>
            </a:r>
          </a:p>
          <a:p>
            <a:r>
              <a:rPr lang="it-IT" dirty="0" smtClean="0"/>
              <a:t>Se questo andamento è prolungato nel tempo, l’esercito industriale di riserva si assottiglia,  cominciano ad aumentare i salari (i lavoratori acquistano forza contrattuale rispetto ai datori di lavoro) e scendono i profitti </a:t>
            </a:r>
          </a:p>
          <a:p>
            <a:endParaRPr lang="it-IT" dirty="0" smtClean="0"/>
          </a:p>
        </p:txBody>
      </p:sp>
    </p:spTree>
    <p:extLst>
      <p:ext uri="{BB962C8B-B14F-4D97-AF65-F5344CB8AC3E}">
        <p14:creationId xmlns:p14="http://schemas.microsoft.com/office/powerpoint/2010/main" val="3377917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La teoria del ciclo economico e </a:t>
            </a:r>
            <a:r>
              <a:rPr lang="it-IT" sz="4000" dirty="0" smtClean="0"/>
              <a:t>dell’espansione, 2</a:t>
            </a:r>
            <a:endParaRPr lang="it-IT" sz="4000" dirty="0"/>
          </a:p>
        </p:txBody>
      </p:sp>
      <p:sp>
        <p:nvSpPr>
          <p:cNvPr id="3" name="Segnaposto contenuto 2"/>
          <p:cNvSpPr>
            <a:spLocks noGrp="1"/>
          </p:cNvSpPr>
          <p:nvPr>
            <p:ph idx="1"/>
          </p:nvPr>
        </p:nvSpPr>
        <p:spPr>
          <a:xfrm>
            <a:off x="838200" y="1825625"/>
            <a:ext cx="10515600" cy="4703964"/>
          </a:xfrm>
        </p:spPr>
        <p:txBody>
          <a:bodyPr>
            <a:normAutofit fontScale="92500" lnSpcReduction="10000"/>
          </a:bodyPr>
          <a:lstStyle/>
          <a:p>
            <a:r>
              <a:rPr lang="it-IT" dirty="0" smtClean="0"/>
              <a:t>Le imprese reagiscono aumentando la </a:t>
            </a:r>
            <a:r>
              <a:rPr lang="it-IT" dirty="0" smtClean="0">
                <a:solidFill>
                  <a:srgbClr val="FF0000"/>
                </a:solidFill>
              </a:rPr>
              <a:t>meccanizzazione</a:t>
            </a:r>
            <a:r>
              <a:rPr lang="it-IT" dirty="0" smtClean="0"/>
              <a:t>, in tal modo è stimolato il progresso tecnico, con effetti positivi sul reddito nazionale ma non sui livelli di occupazione che smettono di aumentare (contrazione)</a:t>
            </a:r>
          </a:p>
          <a:p>
            <a:r>
              <a:rPr lang="it-IT" dirty="0" smtClean="0">
                <a:solidFill>
                  <a:srgbClr val="FF0000"/>
                </a:solidFill>
              </a:rPr>
              <a:t>L’espulsione</a:t>
            </a:r>
            <a:r>
              <a:rPr lang="it-IT" dirty="0" smtClean="0"/>
              <a:t> </a:t>
            </a:r>
            <a:r>
              <a:rPr lang="it-IT" dirty="0" smtClean="0">
                <a:solidFill>
                  <a:srgbClr val="FF0000"/>
                </a:solidFill>
              </a:rPr>
              <a:t>di forza lavoro </a:t>
            </a:r>
            <a:r>
              <a:rPr lang="it-IT" dirty="0" smtClean="0"/>
              <a:t>frena l’aumento dei salari (che tornano al livello di sussistenza) e porta la disoccupazione ad aumentare, si entra nella terza fase del ciclo (crisi)</a:t>
            </a:r>
          </a:p>
          <a:p>
            <a:r>
              <a:rPr lang="it-IT" dirty="0" smtClean="0"/>
              <a:t>La </a:t>
            </a:r>
            <a:r>
              <a:rPr lang="it-IT" dirty="0" smtClean="0">
                <a:solidFill>
                  <a:srgbClr val="FF0000"/>
                </a:solidFill>
              </a:rPr>
              <a:t>moderazione</a:t>
            </a:r>
            <a:r>
              <a:rPr lang="it-IT" dirty="0" smtClean="0"/>
              <a:t> </a:t>
            </a:r>
            <a:r>
              <a:rPr lang="it-IT" dirty="0" smtClean="0">
                <a:solidFill>
                  <a:srgbClr val="FF0000"/>
                </a:solidFill>
              </a:rPr>
              <a:t>salariale</a:t>
            </a:r>
            <a:r>
              <a:rPr lang="it-IT" dirty="0" smtClean="0"/>
              <a:t> unita all’incremento di produttività reso possibile dall’innovazione tecnologica porta i profitti a riprendersi (espansione), inizia un nuovo ciclo partendo da una base di capitale più ampia</a:t>
            </a:r>
          </a:p>
          <a:p>
            <a:r>
              <a:rPr lang="it-IT" dirty="0" smtClean="0"/>
              <a:t>I salari tornano ad aumentare ma la quota dei salari sulla produzione si riduce (perché le altre componenti aumentano più che proporzionalmente rispetto al capitale variabile)</a:t>
            </a:r>
          </a:p>
          <a:p>
            <a:endParaRPr lang="it-IT" dirty="0" smtClean="0"/>
          </a:p>
        </p:txBody>
      </p:sp>
    </p:spTree>
    <p:extLst>
      <p:ext uri="{BB962C8B-B14F-4D97-AF65-F5344CB8AC3E}">
        <p14:creationId xmlns:p14="http://schemas.microsoft.com/office/powerpoint/2010/main" val="2931454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La teoria del ciclo economico e dell’espansione, </a:t>
            </a:r>
            <a:r>
              <a:rPr lang="it-IT" sz="4000" dirty="0" smtClean="0"/>
              <a:t>3</a:t>
            </a:r>
            <a:endParaRPr lang="it-IT" sz="4000" dirty="0"/>
          </a:p>
        </p:txBody>
      </p:sp>
      <p:sp>
        <p:nvSpPr>
          <p:cNvPr id="3" name="Segnaposto contenuto 2"/>
          <p:cNvSpPr>
            <a:spLocks noGrp="1"/>
          </p:cNvSpPr>
          <p:nvPr>
            <p:ph idx="1"/>
          </p:nvPr>
        </p:nvSpPr>
        <p:spPr>
          <a:xfrm>
            <a:off x="838200" y="1825625"/>
            <a:ext cx="10515600" cy="4703964"/>
          </a:xfrm>
        </p:spPr>
        <p:txBody>
          <a:bodyPr>
            <a:normAutofit fontScale="85000" lnSpcReduction="20000"/>
          </a:bodyPr>
          <a:lstStyle/>
          <a:p>
            <a:r>
              <a:rPr lang="it-IT" dirty="0" smtClean="0"/>
              <a:t>L’alternarsi di fasi di espansione e crisi come nucleo centrale del modo di produzione capitalistico basata sul contrasto tra capitale e lavoro salariato. </a:t>
            </a:r>
            <a:r>
              <a:rPr lang="it-IT" dirty="0" smtClean="0">
                <a:solidFill>
                  <a:srgbClr val="FF0000"/>
                </a:solidFill>
              </a:rPr>
              <a:t>La disoccupazione come caratteristica imprescindibile dello sviluppo capitalistico: non possono coesistere crescita e piena occupazione. </a:t>
            </a:r>
            <a:r>
              <a:rPr lang="it-IT" dirty="0" smtClean="0"/>
              <a:t>L’innovazione tecnologica determina un incremento nel livello di trend del PIL (diremmo oggi). </a:t>
            </a:r>
          </a:p>
          <a:p>
            <a:endParaRPr lang="it-IT" dirty="0"/>
          </a:p>
          <a:p>
            <a:r>
              <a:rPr lang="it-IT" dirty="0" smtClean="0"/>
              <a:t>Visione unitaria di trend e ciclo come ci sarà in </a:t>
            </a:r>
            <a:r>
              <a:rPr lang="it-IT" dirty="0" err="1" smtClean="0"/>
              <a:t>Schumpeter</a:t>
            </a:r>
            <a:r>
              <a:rPr lang="it-IT" dirty="0" smtClean="0"/>
              <a:t> e (in un contesto completamente diverso) nella teoria del ciclo economico reale. Differenza rispetto alla visione per cui trend e ciclo sono distinti e la teoria macroeconomica li studia separatamente l’uno dall’altro (teoria della crescita di lungo periodo contro teoria del ciclo economico di breve periodo). </a:t>
            </a:r>
          </a:p>
          <a:p>
            <a:endParaRPr lang="it-IT" dirty="0" smtClean="0"/>
          </a:p>
          <a:p>
            <a:r>
              <a:rPr lang="it-IT" i="1" dirty="0" smtClean="0">
                <a:solidFill>
                  <a:srgbClr val="FF0000"/>
                </a:solidFill>
              </a:rPr>
              <a:t>Per </a:t>
            </a:r>
            <a:r>
              <a:rPr lang="it-IT" i="1" dirty="0" err="1" smtClean="0">
                <a:solidFill>
                  <a:srgbClr val="FF0000"/>
                </a:solidFill>
              </a:rPr>
              <a:t>Marx</a:t>
            </a:r>
            <a:r>
              <a:rPr lang="it-IT" i="1" dirty="0" smtClean="0">
                <a:solidFill>
                  <a:srgbClr val="FF0000"/>
                </a:solidFill>
              </a:rPr>
              <a:t> non c’è nessun nesso</a:t>
            </a:r>
            <a:r>
              <a:rPr lang="it-IT" i="1" dirty="0">
                <a:solidFill>
                  <a:srgbClr val="FF0000"/>
                </a:solidFill>
              </a:rPr>
              <a:t> fra la crescita della popolazione e l’offerta di </a:t>
            </a:r>
            <a:r>
              <a:rPr lang="it-IT" i="1" dirty="0" smtClean="0">
                <a:solidFill>
                  <a:srgbClr val="FF0000"/>
                </a:solidFill>
              </a:rPr>
              <a:t>lavoro, come sostenuto dagli economisti classici prima di lui. Il capitalismo attrae e respinge la forza lavoro allo stesso tempo.</a:t>
            </a:r>
          </a:p>
        </p:txBody>
      </p:sp>
    </p:spTree>
    <p:extLst>
      <p:ext uri="{BB962C8B-B14F-4D97-AF65-F5344CB8AC3E}">
        <p14:creationId xmlns:p14="http://schemas.microsoft.com/office/powerpoint/2010/main" val="1578615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38200" y="1672215"/>
            <a:ext cx="10515600" cy="4793436"/>
          </a:xfrm>
        </p:spPr>
        <p:txBody>
          <a:bodyPr>
            <a:normAutofit fontScale="92500" lnSpcReduction="10000"/>
          </a:bodyPr>
          <a:lstStyle/>
          <a:p>
            <a:pPr marL="0" indent="0">
              <a:buNone/>
            </a:pPr>
            <a:r>
              <a:rPr lang="it-IT" i="1" dirty="0"/>
              <a:t>Dunque l’aumento del numero degli operai di fabbrica ha la sua condizione nell’aumento, proporzionalmente molto più rapido, dei capitale complessivo investito nelle fabbriche. Ma questo processo si compie soltanto entro i periodi di flusso e riflusso del ciclo industriale. Inoltre viene sempre interrotto dal progresso tecnico che ora sostituisce virtualmente, ora soppianta di fatto gli operai. Questa variazione </a:t>
            </a:r>
            <a:r>
              <a:rPr lang="it-IT" b="1" i="1" dirty="0"/>
              <a:t>qualitativa</a:t>
            </a:r>
            <a:r>
              <a:rPr lang="it-IT" i="1" dirty="0"/>
              <a:t> nell’industria meccanica allontana continuamente operai dalla fabbrica, oppure ne chiude la porta alla fiumana delle nuove reclute, mentre la espansione puramente </a:t>
            </a:r>
            <a:r>
              <a:rPr lang="it-IT" b="1" i="1" dirty="0"/>
              <a:t>quantitativa</a:t>
            </a:r>
            <a:r>
              <a:rPr lang="it-IT" i="1" dirty="0"/>
              <a:t> delle fabbriche inghiotte contingenti freschi oltre quelli gettati fuori. Così gli operai vengono continuamente respinti e continuamente attratti, vengono gettati continuamente da una parte e dall’altra, e questo avviene in una costante variazione di sesso, età e abilità di quelli che vengono arruolati</a:t>
            </a:r>
            <a:r>
              <a:rPr lang="it-IT" i="1" dirty="0" smtClean="0"/>
              <a:t>.</a:t>
            </a:r>
          </a:p>
          <a:p>
            <a:pPr marL="0" indent="0">
              <a:buNone/>
            </a:pPr>
            <a:r>
              <a:rPr lang="it-IT" dirty="0" smtClean="0"/>
              <a:t> </a:t>
            </a:r>
            <a:r>
              <a:rPr lang="it-IT" sz="3000" dirty="0" err="1" smtClean="0"/>
              <a:t>Marx</a:t>
            </a:r>
            <a:r>
              <a:rPr lang="it-IT" sz="3000" dirty="0" smtClean="0"/>
              <a:t> Il Capitale (vol. 1, sezione IV, capitolo 13 )</a:t>
            </a:r>
            <a:endParaRPr lang="en-GB" sz="3000" dirty="0" smtClean="0"/>
          </a:p>
          <a:p>
            <a:pPr marL="0" indent="0">
              <a:buNone/>
            </a:pPr>
            <a:endParaRPr lang="it-IT" sz="3000" dirty="0"/>
          </a:p>
          <a:p>
            <a:pPr marL="0" indent="0">
              <a:buNone/>
            </a:pPr>
            <a:endParaRPr lang="it-IT" sz="3000" dirty="0" smtClean="0"/>
          </a:p>
          <a:p>
            <a:pPr marL="0" indent="0">
              <a:buNone/>
            </a:pPr>
            <a:endParaRPr lang="en-GB" sz="3000" dirty="0"/>
          </a:p>
          <a:p>
            <a:pPr marL="0" indent="0">
              <a:buNone/>
            </a:pPr>
            <a:endParaRPr lang="en-GB" dirty="0"/>
          </a:p>
        </p:txBody>
      </p:sp>
      <p:sp>
        <p:nvSpPr>
          <p:cNvPr id="2" name="Titolo 1"/>
          <p:cNvSpPr>
            <a:spLocks noGrp="1"/>
          </p:cNvSpPr>
          <p:nvPr>
            <p:ph type="title"/>
          </p:nvPr>
        </p:nvSpPr>
        <p:spPr>
          <a:xfrm>
            <a:off x="838200" y="346652"/>
            <a:ext cx="10515600" cy="1325563"/>
          </a:xfrm>
        </p:spPr>
        <p:txBody>
          <a:bodyPr/>
          <a:lstStyle/>
          <a:p>
            <a:pPr algn="ctr"/>
            <a:r>
              <a:rPr lang="it-IT" dirty="0" smtClean="0"/>
              <a:t> La domanda di lavoro e il ciclo economico </a:t>
            </a:r>
            <a:endParaRPr lang="en-GB" dirty="0"/>
          </a:p>
        </p:txBody>
      </p:sp>
    </p:spTree>
    <p:extLst>
      <p:ext uri="{BB962C8B-B14F-4D97-AF65-F5344CB8AC3E}">
        <p14:creationId xmlns:p14="http://schemas.microsoft.com/office/powerpoint/2010/main" val="1907913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Concorrenza e conflitto, 1</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Capitalisti contro capitalisti</a:t>
            </a:r>
          </a:p>
          <a:p>
            <a:pPr lvl="1"/>
            <a:r>
              <a:rPr lang="it-IT" dirty="0" smtClean="0"/>
              <a:t>Mobilità dei capitali tra i diversi settori alla ricerca del profitto maggiore (livellamento dei saggi di profitto settoriali)</a:t>
            </a:r>
          </a:p>
          <a:p>
            <a:pPr lvl="1"/>
            <a:r>
              <a:rPr lang="it-IT" dirty="0" smtClean="0"/>
              <a:t>Concorrenza come lotta permanente tra capitalisti che porta alla trasformazione continua nelle strutture e nei modi di produzione </a:t>
            </a:r>
          </a:p>
          <a:p>
            <a:pPr lvl="1"/>
            <a:r>
              <a:rPr lang="it-IT" dirty="0" smtClean="0"/>
              <a:t>Concorrenza come stimolo all’accumulazione crescente (concentrazione) e all’innovazione </a:t>
            </a:r>
          </a:p>
          <a:p>
            <a:pPr lvl="1"/>
            <a:r>
              <a:rPr lang="it-IT" dirty="0" smtClean="0"/>
              <a:t>Centralizzazione del capitale in poche mani come esito della concorrenza tra i capitalisti concentrazione di potere (dalla concorrenza all’oligopolio e al monopolio). Con la concentrazione aumenta la razionalizzazione della produzione. </a:t>
            </a:r>
          </a:p>
          <a:p>
            <a:pPr lvl="1"/>
            <a:r>
              <a:rPr lang="it-IT" dirty="0" smtClean="0"/>
              <a:t>Questa è una delle leggi di sviluppo del capitalismo secondo </a:t>
            </a:r>
            <a:r>
              <a:rPr lang="it-IT" dirty="0" err="1" smtClean="0"/>
              <a:t>Marx</a:t>
            </a:r>
            <a:endParaRPr lang="it-IT" dirty="0" smtClean="0"/>
          </a:p>
          <a:p>
            <a:pPr lvl="1"/>
            <a:endParaRPr lang="it-IT" dirty="0"/>
          </a:p>
        </p:txBody>
      </p:sp>
    </p:spTree>
    <p:extLst>
      <p:ext uri="{BB962C8B-B14F-4D97-AF65-F5344CB8AC3E}">
        <p14:creationId xmlns:p14="http://schemas.microsoft.com/office/powerpoint/2010/main" val="10748023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Concorrenza e conflitto, </a:t>
            </a:r>
            <a:r>
              <a:rPr lang="it-IT" dirty="0" smtClean="0"/>
              <a:t>2</a:t>
            </a:r>
            <a:endParaRPr lang="it-IT" dirty="0"/>
          </a:p>
        </p:txBody>
      </p:sp>
      <p:sp>
        <p:nvSpPr>
          <p:cNvPr id="3" name="Segnaposto contenuto 2"/>
          <p:cNvSpPr>
            <a:spLocks noGrp="1"/>
          </p:cNvSpPr>
          <p:nvPr>
            <p:ph idx="1"/>
          </p:nvPr>
        </p:nvSpPr>
        <p:spPr/>
        <p:txBody>
          <a:bodyPr/>
          <a:lstStyle/>
          <a:p>
            <a:r>
              <a:rPr lang="it-IT" dirty="0" smtClean="0">
                <a:solidFill>
                  <a:srgbClr val="FF0000"/>
                </a:solidFill>
              </a:rPr>
              <a:t>Capitalisti contro capitalisti </a:t>
            </a:r>
          </a:p>
          <a:p>
            <a:pPr lvl="1"/>
            <a:r>
              <a:rPr lang="it-IT" dirty="0" smtClean="0"/>
              <a:t>La concorrenza tra i capitalisti, nella visione di </a:t>
            </a:r>
            <a:r>
              <a:rPr lang="it-IT" dirty="0" err="1" smtClean="0"/>
              <a:t>Marx</a:t>
            </a:r>
            <a:r>
              <a:rPr lang="it-IT" dirty="0" smtClean="0"/>
              <a:t>, non è l’andare su e giù dei prezzi in risposta a squilibri tra domanda e offerta. E’ qualcosa di molto più cruento. </a:t>
            </a:r>
          </a:p>
          <a:p>
            <a:pPr lvl="1"/>
            <a:r>
              <a:rPr lang="it-IT" dirty="0" smtClean="0"/>
              <a:t>E’ la lotta per la sopravvivenza che vede i capitalisti opporsi l’uno all’altro. </a:t>
            </a:r>
          </a:p>
          <a:p>
            <a:pPr lvl="1"/>
            <a:r>
              <a:rPr lang="it-IT" dirty="0" smtClean="0"/>
              <a:t>Il capitalista per </a:t>
            </a:r>
            <a:r>
              <a:rPr lang="it-IT" dirty="0" err="1" smtClean="0"/>
              <a:t>Marx</a:t>
            </a:r>
            <a:r>
              <a:rPr lang="it-IT" dirty="0" smtClean="0"/>
              <a:t> non ha la scelta se innovare o no. Se non innova e rimane indietro sarà inevitabilmente sopraffatto. </a:t>
            </a:r>
          </a:p>
          <a:p>
            <a:pPr lvl="1"/>
            <a:r>
              <a:rPr lang="it-IT" dirty="0" smtClean="0"/>
              <a:t>Forte nesso tra concorrenza, innovazione, meccanizzazione crescente della produzione. </a:t>
            </a:r>
          </a:p>
          <a:p>
            <a:pPr lvl="1"/>
            <a:endParaRPr lang="it-IT" dirty="0"/>
          </a:p>
        </p:txBody>
      </p:sp>
    </p:spTree>
    <p:extLst>
      <p:ext uri="{BB962C8B-B14F-4D97-AF65-F5344CB8AC3E}">
        <p14:creationId xmlns:p14="http://schemas.microsoft.com/office/powerpoint/2010/main" val="34383737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Concorrenza e conflitto, </a:t>
            </a:r>
            <a:r>
              <a:rPr lang="it-IT" dirty="0" smtClean="0"/>
              <a:t>3</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Lavoratori contro i lavoratori</a:t>
            </a:r>
          </a:p>
          <a:p>
            <a:pPr lvl="1"/>
            <a:r>
              <a:rPr lang="it-IT" dirty="0" smtClean="0"/>
              <a:t>I rapporti di forza che oppongono capitalisti a lavoratori sono presenti nel mondo di </a:t>
            </a:r>
            <a:r>
              <a:rPr lang="it-IT" dirty="0" err="1" smtClean="0"/>
              <a:t>Marx</a:t>
            </a:r>
            <a:r>
              <a:rPr lang="it-IT" dirty="0" smtClean="0"/>
              <a:t> anche se sono più difficili da rintracciare rispetto al caso delle economie feudali. </a:t>
            </a:r>
          </a:p>
          <a:p>
            <a:pPr lvl="1"/>
            <a:r>
              <a:rPr lang="it-IT" dirty="0" smtClean="0"/>
              <a:t>In apparenza i lavoratori sono liberi di accettare o rifiutare il salario offerto loro dai capitalisti in cambio di una dura giornata di lavoro. In realtà liberi non lo sono affatto. </a:t>
            </a:r>
          </a:p>
          <a:p>
            <a:pPr lvl="1"/>
            <a:r>
              <a:rPr lang="it-IT" dirty="0" smtClean="0"/>
              <a:t>La minaccia del licenziamento come strumento di disciplina (oggi anche minaccia della delocalizzazione) ma anche la concorrenza che i lavoratori disoccupati fanno contro gli occupati (esercito industriale di riserva)</a:t>
            </a:r>
          </a:p>
          <a:p>
            <a:pPr lvl="1"/>
            <a:r>
              <a:rPr lang="it-IT" dirty="0" smtClean="0"/>
              <a:t>Incompatibilità tra piena occupazione e capitalismo (v. saggio di </a:t>
            </a:r>
            <a:r>
              <a:rPr lang="it-IT" dirty="0" err="1" smtClean="0"/>
              <a:t>Kalecki</a:t>
            </a:r>
            <a:r>
              <a:rPr lang="it-IT" dirty="0" smtClean="0"/>
              <a:t>)</a:t>
            </a:r>
          </a:p>
          <a:p>
            <a:r>
              <a:rPr lang="it-IT" dirty="0" smtClean="0">
                <a:solidFill>
                  <a:srgbClr val="FF0000"/>
                </a:solidFill>
              </a:rPr>
              <a:t>Capitalisti </a:t>
            </a:r>
            <a:r>
              <a:rPr lang="it-IT" dirty="0">
                <a:solidFill>
                  <a:srgbClr val="FF0000"/>
                </a:solidFill>
              </a:rPr>
              <a:t>contro i </a:t>
            </a:r>
            <a:r>
              <a:rPr lang="it-IT" dirty="0" smtClean="0">
                <a:solidFill>
                  <a:srgbClr val="FF0000"/>
                </a:solidFill>
              </a:rPr>
              <a:t>lavoratori (v. sopra)</a:t>
            </a:r>
            <a:endParaRPr lang="it-IT" dirty="0" smtClean="0"/>
          </a:p>
          <a:p>
            <a:pPr lvl="1"/>
            <a:endParaRPr lang="it-IT" dirty="0"/>
          </a:p>
        </p:txBody>
      </p:sp>
    </p:spTree>
    <p:extLst>
      <p:ext uri="{BB962C8B-B14F-4D97-AF65-F5344CB8AC3E}">
        <p14:creationId xmlns:p14="http://schemas.microsoft.com/office/powerpoint/2010/main" val="18669829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Marx</a:t>
            </a:r>
            <a:r>
              <a:rPr lang="it-IT" dirty="0"/>
              <a:t> e le </a:t>
            </a:r>
            <a:r>
              <a:rPr lang="it-IT" dirty="0" smtClean="0"/>
              <a:t>crisi</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Crisi da sproporzione</a:t>
            </a:r>
            <a:r>
              <a:rPr lang="it-IT" dirty="0" smtClean="0"/>
              <a:t>: si determina quando la struttura settoriale della domanda e quella dell’offerta non combaciano determinando una rottura del meccanismo di riproduzione allargata</a:t>
            </a:r>
          </a:p>
          <a:p>
            <a:endParaRPr lang="it-IT" dirty="0" smtClean="0">
              <a:solidFill>
                <a:srgbClr val="FF0000"/>
              </a:solidFill>
            </a:endParaRPr>
          </a:p>
          <a:p>
            <a:r>
              <a:rPr lang="it-IT" dirty="0" smtClean="0">
                <a:solidFill>
                  <a:srgbClr val="FF0000"/>
                </a:solidFill>
              </a:rPr>
              <a:t>Crisi da tesaurizzazione</a:t>
            </a:r>
            <a:r>
              <a:rPr lang="it-IT" dirty="0" smtClean="0"/>
              <a:t>: i capitalisti non spendono i profitti né nell’acquisto di beni di lusso, né accumulando nuovo capitale. Il denaro esce dalla circolazione e resta inattivo. Ciò accade quando il tasso di profitto raggiunge un livello minimo oltre il quale i capitalisti non trovano conveniente investire i loro capitali.</a:t>
            </a:r>
          </a:p>
          <a:p>
            <a:endParaRPr lang="it-IT" dirty="0" smtClean="0"/>
          </a:p>
          <a:p>
            <a:r>
              <a:rPr lang="it-IT" dirty="0" smtClean="0">
                <a:solidFill>
                  <a:srgbClr val="FF0000"/>
                </a:solidFill>
              </a:rPr>
              <a:t>Crisi da realizzazione</a:t>
            </a:r>
            <a:r>
              <a:rPr lang="it-IT" dirty="0" smtClean="0"/>
              <a:t>: la compressione dei salari e dell’occupazione (sostituzione del capitale al lavoro) in ottica competitiva impedisce ai capitalisti di vendere ciò che hanno prodotto ai </a:t>
            </a:r>
            <a:r>
              <a:rPr lang="it-IT" dirty="0"/>
              <a:t>lavoratori. Ciò accade quando il tasso di profitto raggiunge un livello </a:t>
            </a:r>
            <a:r>
              <a:rPr lang="it-IT" dirty="0" smtClean="0"/>
              <a:t>massimo (perché i salari sono al minimo e i lavoratori non sono in grado di acquistare i beni che essi stessi producono).</a:t>
            </a:r>
          </a:p>
          <a:p>
            <a:r>
              <a:rPr lang="it-IT" dirty="0" smtClean="0">
                <a:solidFill>
                  <a:srgbClr val="FF0000"/>
                </a:solidFill>
              </a:rPr>
              <a:t>Il tasso di profitto non può essere né troppo alto né troppo basso</a:t>
            </a:r>
          </a:p>
          <a:p>
            <a:pPr lvl="2"/>
            <a:endParaRPr lang="it-IT" dirty="0" smtClean="0"/>
          </a:p>
          <a:p>
            <a:endParaRPr lang="it-IT" dirty="0"/>
          </a:p>
        </p:txBody>
      </p:sp>
    </p:spTree>
    <p:extLst>
      <p:ext uri="{BB962C8B-B14F-4D97-AF65-F5344CB8AC3E}">
        <p14:creationId xmlns:p14="http://schemas.microsoft.com/office/powerpoint/2010/main" val="2013488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Marx</a:t>
            </a:r>
            <a:r>
              <a:rPr lang="it-IT" dirty="0"/>
              <a:t> e le </a:t>
            </a:r>
            <a:r>
              <a:rPr lang="it-IT" dirty="0" smtClean="0"/>
              <a:t>crisi, 2</a:t>
            </a:r>
            <a:endParaRPr lang="en-GB" dirty="0"/>
          </a:p>
        </p:txBody>
      </p:sp>
      <p:sp>
        <p:nvSpPr>
          <p:cNvPr id="3" name="Segnaposto contenuto 2"/>
          <p:cNvSpPr>
            <a:spLocks noGrp="1"/>
          </p:cNvSpPr>
          <p:nvPr>
            <p:ph idx="1"/>
          </p:nvPr>
        </p:nvSpPr>
        <p:spPr/>
        <p:txBody>
          <a:bodyPr>
            <a:normAutofit fontScale="92500" lnSpcReduction="10000"/>
          </a:bodyPr>
          <a:lstStyle/>
          <a:p>
            <a:pPr marL="0" indent="0" algn="just">
              <a:buNone/>
            </a:pPr>
            <a:r>
              <a:rPr lang="it-IT" i="1" dirty="0"/>
              <a:t>La vita dell’industria </a:t>
            </a:r>
            <a:r>
              <a:rPr lang="it-IT" i="1" dirty="0" smtClean="0"/>
              <a:t>moderna si </a:t>
            </a:r>
            <a:r>
              <a:rPr lang="it-IT" i="1" dirty="0"/>
              <a:t>trasforma in una serie di periodi di vitalità </a:t>
            </a:r>
            <a:r>
              <a:rPr lang="it-IT" i="1" dirty="0" smtClean="0"/>
              <a:t>moderata, </a:t>
            </a:r>
            <a:r>
              <a:rPr lang="it-IT" i="1" dirty="0"/>
              <a:t>prosperità, sovrapproduzione, crisi e stagnazione. L’incertezza e l’instabilità alle quali la industria meccanica sottopone l’occupazione e con ciò le condizioni </a:t>
            </a:r>
            <a:r>
              <a:rPr lang="it-IT" i="1" dirty="0" smtClean="0"/>
              <a:t>dell’esistenza </a:t>
            </a:r>
            <a:r>
              <a:rPr lang="it-IT" i="1" dirty="0"/>
              <a:t>dell’operaio, diventano normali </a:t>
            </a:r>
            <a:r>
              <a:rPr lang="it-IT" i="1" dirty="0" smtClean="0"/>
              <a:t>in seguito a </a:t>
            </a:r>
            <a:r>
              <a:rPr lang="it-IT" i="1" dirty="0"/>
              <a:t>questa variazione periodica del ciclo industriale. Detratti i tempi di prosperità, </a:t>
            </a:r>
            <a:r>
              <a:rPr lang="it-IT" i="1" dirty="0">
                <a:solidFill>
                  <a:srgbClr val="FF0000"/>
                </a:solidFill>
              </a:rPr>
              <a:t>infuria fra i capitalisti una lotta accanita per la </a:t>
            </a:r>
            <a:r>
              <a:rPr lang="it-IT" i="1" dirty="0" smtClean="0">
                <a:solidFill>
                  <a:srgbClr val="FF0000"/>
                </a:solidFill>
              </a:rPr>
              <a:t>propria quota di mercato</a:t>
            </a:r>
            <a:r>
              <a:rPr lang="it-IT" i="1" dirty="0"/>
              <a:t>. Questa </a:t>
            </a:r>
            <a:r>
              <a:rPr lang="it-IT" i="1" dirty="0" smtClean="0"/>
              <a:t>quota </a:t>
            </a:r>
            <a:r>
              <a:rPr lang="it-IT" i="1" dirty="0"/>
              <a:t>sta in proporzione diretta </a:t>
            </a:r>
            <a:r>
              <a:rPr lang="it-IT" i="1" dirty="0" smtClean="0"/>
              <a:t>al </a:t>
            </a:r>
            <a:r>
              <a:rPr lang="it-IT" i="1" dirty="0"/>
              <a:t>basso prezzo del prodotto. Oltre alla rivalità generata da questo fatto nell’uso di </a:t>
            </a:r>
            <a:r>
              <a:rPr lang="it-IT" i="1" dirty="0" smtClean="0"/>
              <a:t>macchinario sempre migliorato per </a:t>
            </a:r>
            <a:r>
              <a:rPr lang="it-IT" i="1" dirty="0"/>
              <a:t>sostituire </a:t>
            </a:r>
            <a:r>
              <a:rPr lang="it-IT" i="1" dirty="0" smtClean="0"/>
              <a:t>forza-lavoro, </a:t>
            </a:r>
            <a:r>
              <a:rPr lang="it-IT" i="1" dirty="0"/>
              <a:t>e nell’uso di nuovi metodi di produzione, sopravviene ogni volta un momento nel quale si tende a ridurre la merce più a buon mercato </a:t>
            </a:r>
            <a:r>
              <a:rPr lang="it-IT" i="1" dirty="0" smtClean="0"/>
              <a:t> spingendo il salario al </a:t>
            </a:r>
            <a:r>
              <a:rPr lang="it-IT" i="1" dirty="0"/>
              <a:t>di sotto del valore della </a:t>
            </a:r>
            <a:r>
              <a:rPr lang="it-IT" i="1" dirty="0" smtClean="0"/>
              <a:t>forza-lavoro</a:t>
            </a:r>
          </a:p>
          <a:p>
            <a:pPr marL="0" indent="0" algn="just">
              <a:buNone/>
            </a:pPr>
            <a:r>
              <a:rPr lang="it-IT" dirty="0" smtClean="0"/>
              <a:t>Il Capitale, vol. 1 cap. 13</a:t>
            </a:r>
            <a:endParaRPr lang="en-GB" dirty="0"/>
          </a:p>
        </p:txBody>
      </p:sp>
    </p:spTree>
    <p:extLst>
      <p:ext uri="{BB962C8B-B14F-4D97-AF65-F5344CB8AC3E}">
        <p14:creationId xmlns:p14="http://schemas.microsoft.com/office/powerpoint/2010/main" val="23567712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leggi di movimento del capitalismo</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Concentrazione </a:t>
            </a:r>
            <a:r>
              <a:rPr lang="it-IT" dirty="0">
                <a:solidFill>
                  <a:srgbClr val="FF0000"/>
                </a:solidFill>
              </a:rPr>
              <a:t>della produzione nelle mani di pochi capitalisti </a:t>
            </a:r>
            <a:r>
              <a:rPr lang="it-IT" dirty="0"/>
              <a:t>(concentrazione </a:t>
            </a:r>
            <a:r>
              <a:rPr lang="it-IT" dirty="0" smtClean="0"/>
              <a:t>industriale sfruttando le economia di scala; diverso accesso al finanziamento e diversi costi di finanziamento per grandi e piccole imprese,  previsione avverata)</a:t>
            </a:r>
          </a:p>
          <a:p>
            <a:endParaRPr lang="it-IT" dirty="0" smtClean="0"/>
          </a:p>
          <a:p>
            <a:r>
              <a:rPr lang="it-IT" dirty="0" smtClean="0">
                <a:solidFill>
                  <a:srgbClr val="FF0000"/>
                </a:solidFill>
              </a:rPr>
              <a:t>Caduta tendenziale del saggio di profitto </a:t>
            </a:r>
            <a:r>
              <a:rPr lang="it-IT" dirty="0" smtClean="0"/>
              <a:t>(confronto con la visione di lungo periodo del Ricardo e con Smith) determinata da un aumento della composizione organica del capitale c/v (limiti di questo problema)</a:t>
            </a:r>
          </a:p>
          <a:p>
            <a:endParaRPr lang="it-IT" dirty="0"/>
          </a:p>
          <a:p>
            <a:r>
              <a:rPr lang="it-IT" dirty="0">
                <a:solidFill>
                  <a:srgbClr val="FF0000"/>
                </a:solidFill>
              </a:rPr>
              <a:t>Legge dell’immiserimento crescente del proletariato </a:t>
            </a:r>
            <a:r>
              <a:rPr lang="it-IT" dirty="0"/>
              <a:t>(disuguaglianza crescente con lo sviluppo economico per effetto di uno sfruttamento crescente) (contro: potere crescente dei lavoratori organizzati in sindacati e poi contributo dell’emigrazione e del welfare state</a:t>
            </a:r>
            <a:r>
              <a:rPr lang="it-IT" dirty="0" smtClean="0"/>
              <a:t>). Proletarizzazione </a:t>
            </a:r>
            <a:r>
              <a:rPr lang="it-IT" dirty="0"/>
              <a:t>(contro: emersione della classe media dei lavoratori improduttivi</a:t>
            </a:r>
            <a:r>
              <a:rPr lang="it-IT" dirty="0" smtClean="0"/>
              <a:t>)</a:t>
            </a:r>
          </a:p>
          <a:p>
            <a:endParaRPr lang="it-IT" dirty="0"/>
          </a:p>
          <a:p>
            <a:r>
              <a:rPr lang="it-IT" dirty="0" smtClean="0">
                <a:solidFill>
                  <a:srgbClr val="FF0000"/>
                </a:solidFill>
              </a:rPr>
              <a:t>Aumento della frequenza e dell’intensità delle crisi</a:t>
            </a:r>
            <a:r>
              <a:rPr lang="it-IT" dirty="0" smtClean="0"/>
              <a:t> determinata dalla progressiva espulsione di quote crescenti di lavoratori dal processo produttivo ad ogni ciclo e dalla riduzione della quota dei salari sul reddito complessivo. </a:t>
            </a:r>
            <a:endParaRPr lang="it-IT" dirty="0"/>
          </a:p>
        </p:txBody>
      </p:sp>
    </p:spTree>
    <p:extLst>
      <p:ext uri="{BB962C8B-B14F-4D97-AF65-F5344CB8AC3E}">
        <p14:creationId xmlns:p14="http://schemas.microsoft.com/office/powerpoint/2010/main" val="11668559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Marx</a:t>
            </a:r>
            <a:r>
              <a:rPr lang="it-IT" dirty="0" smtClean="0"/>
              <a:t> e la globalizzazione</a:t>
            </a:r>
            <a:endParaRPr lang="it-IT" dirty="0"/>
          </a:p>
        </p:txBody>
      </p:sp>
      <p:sp>
        <p:nvSpPr>
          <p:cNvPr id="3" name="Segnaposto contenuto 2"/>
          <p:cNvSpPr>
            <a:spLocks noGrp="1"/>
          </p:cNvSpPr>
          <p:nvPr>
            <p:ph idx="1"/>
          </p:nvPr>
        </p:nvSpPr>
        <p:spPr/>
        <p:txBody>
          <a:bodyPr>
            <a:normAutofit fontScale="92500" lnSpcReduction="20000"/>
          </a:bodyPr>
          <a:lstStyle/>
          <a:p>
            <a:pPr marL="0" indent="0">
              <a:buNone/>
            </a:pPr>
            <a:r>
              <a:rPr lang="it-IT" i="1" dirty="0">
                <a:solidFill>
                  <a:srgbClr val="FF0000"/>
                </a:solidFill>
              </a:rPr>
              <a:t>Sfruttando il mercato mondiale la borghesia ha </a:t>
            </a:r>
            <a:r>
              <a:rPr lang="it-IT" i="1" dirty="0" smtClean="0">
                <a:solidFill>
                  <a:srgbClr val="FF0000"/>
                </a:solidFill>
              </a:rPr>
              <a:t>dato un’impronta cosmopolita alla </a:t>
            </a:r>
            <a:r>
              <a:rPr lang="it-IT" i="1" dirty="0">
                <a:solidFill>
                  <a:srgbClr val="FF0000"/>
                </a:solidFill>
              </a:rPr>
              <a:t>produzione e </a:t>
            </a:r>
            <a:r>
              <a:rPr lang="it-IT" i="1" dirty="0" smtClean="0">
                <a:solidFill>
                  <a:srgbClr val="FF0000"/>
                </a:solidFill>
              </a:rPr>
              <a:t>al </a:t>
            </a:r>
            <a:r>
              <a:rPr lang="it-IT" i="1" dirty="0">
                <a:solidFill>
                  <a:srgbClr val="FF0000"/>
                </a:solidFill>
              </a:rPr>
              <a:t>consumo di tutti i paesi. </a:t>
            </a:r>
            <a:r>
              <a:rPr lang="it-IT" i="1" dirty="0" smtClean="0"/>
              <a:t>Ha </a:t>
            </a:r>
            <a:r>
              <a:rPr lang="it-IT" i="1" dirty="0"/>
              <a:t>tolto </a:t>
            </a:r>
            <a:r>
              <a:rPr lang="it-IT" i="1" dirty="0" smtClean="0"/>
              <a:t>di sotto i piedi all'industria il suo terreno  nazionale, con </a:t>
            </a:r>
            <a:r>
              <a:rPr lang="it-IT" i="1" dirty="0"/>
              <a:t>gran </a:t>
            </a:r>
            <a:r>
              <a:rPr lang="it-IT" i="1" dirty="0" smtClean="0"/>
              <a:t>rammarico dei reazionari. </a:t>
            </a:r>
            <a:r>
              <a:rPr lang="it-IT" i="1" dirty="0">
                <a:solidFill>
                  <a:srgbClr val="FF0000"/>
                </a:solidFill>
              </a:rPr>
              <a:t>Le antichissime industrie nazionali sono state </a:t>
            </a:r>
            <a:r>
              <a:rPr lang="it-IT" i="1" dirty="0" smtClean="0">
                <a:solidFill>
                  <a:srgbClr val="FF0000"/>
                </a:solidFill>
              </a:rPr>
              <a:t>distrutte </a:t>
            </a:r>
            <a:r>
              <a:rPr lang="it-IT" i="1" dirty="0" smtClean="0"/>
              <a:t>e ancora adesso vengono distrutte ogni giorno. </a:t>
            </a:r>
            <a:r>
              <a:rPr lang="it-IT" i="1" dirty="0"/>
              <a:t>V</a:t>
            </a:r>
            <a:r>
              <a:rPr lang="it-IT" i="1" dirty="0" smtClean="0"/>
              <a:t>engono </a:t>
            </a:r>
            <a:r>
              <a:rPr lang="it-IT" i="1" dirty="0"/>
              <a:t>soppiantate da </a:t>
            </a:r>
            <a:r>
              <a:rPr lang="it-IT" i="1" dirty="0" smtClean="0"/>
              <a:t>industrie nuove - </a:t>
            </a:r>
            <a:r>
              <a:rPr lang="it-IT" i="1" dirty="0"/>
              <a:t>la cui introduzione </a:t>
            </a:r>
            <a:r>
              <a:rPr lang="it-IT" i="1" dirty="0" smtClean="0"/>
              <a:t>diventa  </a:t>
            </a:r>
            <a:r>
              <a:rPr lang="it-IT" i="1" dirty="0"/>
              <a:t>questione di vita o di morte per tutte le nazioni </a:t>
            </a:r>
            <a:r>
              <a:rPr lang="it-IT" i="1" dirty="0" smtClean="0"/>
              <a:t>civili - da </a:t>
            </a:r>
            <a:r>
              <a:rPr lang="it-IT" i="1" dirty="0"/>
              <a:t>industrie che non lavorano più </a:t>
            </a:r>
            <a:r>
              <a:rPr lang="it-IT" i="1" dirty="0" smtClean="0"/>
              <a:t>soltanto materie </a:t>
            </a:r>
            <a:r>
              <a:rPr lang="it-IT" i="1" dirty="0"/>
              <a:t>prime </a:t>
            </a:r>
            <a:r>
              <a:rPr lang="it-IT" i="1" dirty="0" smtClean="0"/>
              <a:t>del luogo,  ma delle zone più </a:t>
            </a:r>
            <a:r>
              <a:rPr lang="it-IT" i="1" dirty="0"/>
              <a:t>remote, e i cui prodotti </a:t>
            </a:r>
            <a:r>
              <a:rPr lang="it-IT" i="1" dirty="0" smtClean="0"/>
              <a:t>non vengono consumati  </a:t>
            </a:r>
            <a:r>
              <a:rPr lang="it-IT" i="1" dirty="0"/>
              <a:t>soltanto nel </a:t>
            </a:r>
            <a:r>
              <a:rPr lang="it-IT" i="1" dirty="0" smtClean="0"/>
              <a:t>paese stesso, </a:t>
            </a:r>
            <a:r>
              <a:rPr lang="it-IT" i="1" dirty="0"/>
              <a:t>ma </a:t>
            </a:r>
            <a:r>
              <a:rPr lang="it-IT" i="1" dirty="0" smtClean="0"/>
              <a:t>anche in </a:t>
            </a:r>
            <a:r>
              <a:rPr lang="it-IT" i="1" dirty="0"/>
              <a:t>tutte le parti del mondo. </a:t>
            </a:r>
            <a:r>
              <a:rPr lang="it-IT" i="1" dirty="0" smtClean="0"/>
              <a:t>Ai </a:t>
            </a:r>
            <a:r>
              <a:rPr lang="it-IT" i="1" dirty="0"/>
              <a:t>vecchi bisogni, </a:t>
            </a:r>
            <a:r>
              <a:rPr lang="it-IT" i="1" dirty="0" smtClean="0"/>
              <a:t>soddisfatti con i </a:t>
            </a:r>
            <a:r>
              <a:rPr lang="it-IT" i="1" dirty="0"/>
              <a:t>prodotti </a:t>
            </a:r>
            <a:r>
              <a:rPr lang="it-IT" i="1" dirty="0" smtClean="0"/>
              <a:t>del paese, </a:t>
            </a:r>
            <a:r>
              <a:rPr lang="it-IT" i="1" dirty="0"/>
              <a:t>subentrano bisogni nuovi, che per essere soddisfatti esigono i prodotti dei paesi e dei climi più lontani. </a:t>
            </a:r>
            <a:r>
              <a:rPr lang="it-IT" i="1" dirty="0" smtClean="0">
                <a:solidFill>
                  <a:srgbClr val="FF0000"/>
                </a:solidFill>
              </a:rPr>
              <a:t>All’antica autosufficienza e all’antico isolamento locali </a:t>
            </a:r>
            <a:r>
              <a:rPr lang="it-IT" i="1" dirty="0">
                <a:solidFill>
                  <a:srgbClr val="FF0000"/>
                </a:solidFill>
              </a:rPr>
              <a:t>e </a:t>
            </a:r>
            <a:r>
              <a:rPr lang="it-IT" i="1" dirty="0" smtClean="0">
                <a:solidFill>
                  <a:srgbClr val="FF0000"/>
                </a:solidFill>
              </a:rPr>
              <a:t>nazionali, subentra uno scambio </a:t>
            </a:r>
            <a:r>
              <a:rPr lang="it-IT" i="1" dirty="0">
                <a:solidFill>
                  <a:srgbClr val="FF0000"/>
                </a:solidFill>
              </a:rPr>
              <a:t>universale</a:t>
            </a:r>
            <a:r>
              <a:rPr lang="it-IT" i="1" dirty="0"/>
              <a:t>, un'universale dipendenza delle nazioni l'una dall'altra. </a:t>
            </a:r>
            <a:endParaRPr lang="it-IT" i="1" dirty="0" smtClean="0"/>
          </a:p>
          <a:p>
            <a:pPr marL="0" indent="0">
              <a:buNone/>
            </a:pPr>
            <a:endParaRPr lang="it-IT" i="1" dirty="0"/>
          </a:p>
        </p:txBody>
      </p:sp>
    </p:spTree>
    <p:extLst>
      <p:ext uri="{BB962C8B-B14F-4D97-AF65-F5344CB8AC3E}">
        <p14:creationId xmlns:p14="http://schemas.microsoft.com/office/powerpoint/2010/main" val="2949568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46652"/>
            <a:ext cx="10515600" cy="1325563"/>
          </a:xfrm>
        </p:spPr>
        <p:txBody>
          <a:bodyPr/>
          <a:lstStyle/>
          <a:p>
            <a:pPr algn="ctr"/>
            <a:r>
              <a:rPr lang="it-IT" dirty="0" err="1" smtClean="0"/>
              <a:t>Marx</a:t>
            </a:r>
            <a:r>
              <a:rPr lang="it-IT" dirty="0" smtClean="0"/>
              <a:t> e la globalizzazione, 2</a:t>
            </a:r>
            <a:endParaRPr lang="it-IT" dirty="0"/>
          </a:p>
        </p:txBody>
      </p:sp>
      <p:sp>
        <p:nvSpPr>
          <p:cNvPr id="3" name="Segnaposto contenuto 2"/>
          <p:cNvSpPr>
            <a:spLocks noGrp="1"/>
          </p:cNvSpPr>
          <p:nvPr>
            <p:ph idx="1"/>
          </p:nvPr>
        </p:nvSpPr>
        <p:spPr/>
        <p:txBody>
          <a:bodyPr>
            <a:normAutofit lnSpcReduction="10000"/>
          </a:bodyPr>
          <a:lstStyle/>
          <a:p>
            <a:pPr marL="0" indent="0">
              <a:buNone/>
            </a:pPr>
            <a:r>
              <a:rPr lang="it-IT" i="1" dirty="0">
                <a:solidFill>
                  <a:srgbClr val="FF0000"/>
                </a:solidFill>
              </a:rPr>
              <a:t>Col rapido miglioramento di tutti gli strumenti di produzione, con le comunicazioni infinitamente agevolate, la borghesia trascina nella civiltà anche le nazioni più barbare. </a:t>
            </a:r>
            <a:r>
              <a:rPr lang="it-IT" i="1" dirty="0"/>
              <a:t>I </a:t>
            </a:r>
            <a:r>
              <a:rPr lang="it-IT" i="1" dirty="0" smtClean="0"/>
              <a:t>bassi </a:t>
            </a:r>
            <a:r>
              <a:rPr lang="it-IT" i="1" dirty="0"/>
              <a:t>prezzi delle sue merci sono l'artiglieria pesante con cui essa </a:t>
            </a:r>
            <a:r>
              <a:rPr lang="it-IT" i="1" dirty="0" smtClean="0"/>
              <a:t>spiana </a:t>
            </a:r>
            <a:r>
              <a:rPr lang="it-IT" i="1" dirty="0"/>
              <a:t>tutte le muraglie cinesi, e con cui costringe </a:t>
            </a:r>
            <a:r>
              <a:rPr lang="it-IT" i="1" dirty="0" smtClean="0"/>
              <a:t>alla capitolazione la più tenace xenofobia dei  barbari. </a:t>
            </a:r>
            <a:r>
              <a:rPr lang="it-IT" i="1" dirty="0"/>
              <a:t>C</a:t>
            </a:r>
            <a:r>
              <a:rPr lang="it-IT" i="1" dirty="0" smtClean="0"/>
              <a:t>ostringe </a:t>
            </a:r>
            <a:r>
              <a:rPr lang="it-IT" i="1" dirty="0"/>
              <a:t>tutte le nazioni ad adottare </a:t>
            </a:r>
            <a:r>
              <a:rPr lang="it-IT" i="1" dirty="0" smtClean="0"/>
              <a:t>il sistema di produzione della borghesia </a:t>
            </a:r>
            <a:r>
              <a:rPr lang="it-IT" i="1" dirty="0"/>
              <a:t>se non </a:t>
            </a:r>
            <a:r>
              <a:rPr lang="it-IT" i="1" dirty="0" smtClean="0"/>
              <a:t>vogliono andare in rovina; </a:t>
            </a:r>
            <a:r>
              <a:rPr lang="it-IT" i="1" dirty="0"/>
              <a:t>le costringe a introdurre </a:t>
            </a:r>
            <a:r>
              <a:rPr lang="it-IT" i="1" dirty="0" smtClean="0"/>
              <a:t>in casa loro la </a:t>
            </a:r>
            <a:r>
              <a:rPr lang="it-IT" i="1" dirty="0"/>
              <a:t>cosiddetta civiltà, cioè a </a:t>
            </a:r>
            <a:r>
              <a:rPr lang="it-IT" i="1" dirty="0" smtClean="0"/>
              <a:t>diventare  </a:t>
            </a:r>
            <a:r>
              <a:rPr lang="it-IT" dirty="0"/>
              <a:t>borghesi</a:t>
            </a:r>
            <a:r>
              <a:rPr lang="it-IT" i="1" dirty="0"/>
              <a:t>. In una </a:t>
            </a:r>
            <a:r>
              <a:rPr lang="it-IT" i="1" dirty="0" smtClean="0"/>
              <a:t>parola: </a:t>
            </a:r>
            <a:r>
              <a:rPr lang="it-IT" i="1" dirty="0">
                <a:solidFill>
                  <a:srgbClr val="FF0000"/>
                </a:solidFill>
              </a:rPr>
              <a:t>essa si crea un mondo a propria immagine e </a:t>
            </a:r>
            <a:r>
              <a:rPr lang="it-IT" i="1" dirty="0" smtClean="0">
                <a:solidFill>
                  <a:srgbClr val="FF0000"/>
                </a:solidFill>
              </a:rPr>
              <a:t>somiglianza.</a:t>
            </a:r>
            <a:r>
              <a:rPr lang="en-GB" i="1" dirty="0" smtClean="0">
                <a:solidFill>
                  <a:srgbClr val="FF0000"/>
                </a:solidFill>
              </a:rPr>
              <a:t> </a:t>
            </a:r>
            <a:endParaRPr lang="en-GB" i="1" dirty="0">
              <a:solidFill>
                <a:srgbClr val="FF0000"/>
              </a:solidFill>
            </a:endParaRPr>
          </a:p>
          <a:p>
            <a:pPr marL="0" indent="0">
              <a:buNone/>
            </a:pPr>
            <a:r>
              <a:rPr lang="it-IT" dirty="0" err="1"/>
              <a:t>Marx</a:t>
            </a:r>
            <a:r>
              <a:rPr lang="it-IT" dirty="0"/>
              <a:t> </a:t>
            </a:r>
            <a:r>
              <a:rPr lang="it-IT" dirty="0" smtClean="0"/>
              <a:t>and </a:t>
            </a:r>
            <a:r>
              <a:rPr lang="it-IT" dirty="0" err="1" smtClean="0"/>
              <a:t>Engels</a:t>
            </a:r>
            <a:r>
              <a:rPr lang="it-IT" dirty="0" smtClean="0"/>
              <a:t> (1848), </a:t>
            </a:r>
            <a:r>
              <a:rPr lang="it-IT" i="1" dirty="0" smtClean="0"/>
              <a:t>Manifesto del Partito Comunista, </a:t>
            </a:r>
            <a:r>
              <a:rPr lang="it-IT" dirty="0" smtClean="0"/>
              <a:t>Torino: Einaudi, 1962, </a:t>
            </a:r>
            <a:r>
              <a:rPr lang="it-IT" dirty="0" err="1" smtClean="0"/>
              <a:t>pag</a:t>
            </a:r>
            <a:r>
              <a:rPr lang="it-IT" dirty="0" smtClean="0"/>
              <a:t> 104- 5</a:t>
            </a:r>
            <a:endParaRPr lang="it-IT" dirty="0"/>
          </a:p>
        </p:txBody>
      </p:sp>
    </p:spTree>
    <p:extLst>
      <p:ext uri="{BB962C8B-B14F-4D97-AF65-F5344CB8AC3E}">
        <p14:creationId xmlns:p14="http://schemas.microsoft.com/office/powerpoint/2010/main" val="3937795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smtClean="0"/>
              <a:t>Influssi del pensiero di </a:t>
            </a:r>
            <a:r>
              <a:rPr lang="it-IT" sz="3600" dirty="0" err="1" smtClean="0"/>
              <a:t>Marx</a:t>
            </a:r>
            <a:r>
              <a:rPr lang="it-IT" sz="3600" dirty="0" smtClean="0"/>
              <a:t> (Roncaglia 2016, SZ 2017) </a:t>
            </a:r>
            <a:endParaRPr lang="it-IT" sz="3600"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I primi successori di </a:t>
            </a:r>
            <a:r>
              <a:rPr lang="it-IT" dirty="0" err="1" smtClean="0">
                <a:solidFill>
                  <a:srgbClr val="FF0000"/>
                </a:solidFill>
              </a:rPr>
              <a:t>Marx</a:t>
            </a:r>
            <a:r>
              <a:rPr lang="it-IT" dirty="0" smtClean="0"/>
              <a:t>: </a:t>
            </a:r>
            <a:r>
              <a:rPr lang="it-IT" dirty="0" err="1" smtClean="0"/>
              <a:t>Engels</a:t>
            </a:r>
            <a:r>
              <a:rPr lang="it-IT" dirty="0" smtClean="0"/>
              <a:t> (curatore del secondo e del terzo volume del </a:t>
            </a:r>
            <a:r>
              <a:rPr lang="it-IT" i="1" dirty="0" smtClean="0"/>
              <a:t>Capitale</a:t>
            </a:r>
            <a:r>
              <a:rPr lang="it-IT" dirty="0" smtClean="0"/>
              <a:t>) e </a:t>
            </a:r>
            <a:r>
              <a:rPr lang="it-IT" dirty="0" err="1" smtClean="0"/>
              <a:t>Kautski</a:t>
            </a:r>
            <a:r>
              <a:rPr lang="it-IT" dirty="0" smtClean="0"/>
              <a:t> (curatore delle </a:t>
            </a:r>
            <a:r>
              <a:rPr lang="it-IT" i="1" dirty="0" smtClean="0"/>
              <a:t>Teorie del plusvalore</a:t>
            </a:r>
            <a:r>
              <a:rPr lang="it-IT" dirty="0" smtClean="0"/>
              <a:t>)</a:t>
            </a:r>
          </a:p>
          <a:p>
            <a:r>
              <a:rPr lang="it-IT" dirty="0" err="1" smtClean="0">
                <a:solidFill>
                  <a:srgbClr val="FF0000"/>
                </a:solidFill>
              </a:rPr>
              <a:t>Kautski</a:t>
            </a:r>
            <a:r>
              <a:rPr lang="it-IT" dirty="0" smtClean="0">
                <a:solidFill>
                  <a:srgbClr val="FF0000"/>
                </a:solidFill>
              </a:rPr>
              <a:t> e Bernstein</a:t>
            </a:r>
            <a:r>
              <a:rPr lang="it-IT" dirty="0" smtClean="0"/>
              <a:t>: dal socialismo alla socialdemocrazia (transizione graduale, consapevole del ruolo del mercato e della moneta nell’allocazione delle risorse e dell’importanza delle istituzioni democratiche nel promuovere i progresso economico e sociale)</a:t>
            </a:r>
          </a:p>
          <a:p>
            <a:r>
              <a:rPr lang="it-IT" dirty="0" smtClean="0">
                <a:solidFill>
                  <a:srgbClr val="FF0000"/>
                </a:solidFill>
              </a:rPr>
              <a:t>La società fabiana</a:t>
            </a:r>
            <a:r>
              <a:rPr lang="it-IT" dirty="0" smtClean="0"/>
              <a:t> (Bernard Shaw, i coniugi </a:t>
            </a:r>
            <a:r>
              <a:rPr lang="it-IT" dirty="0" err="1" smtClean="0"/>
              <a:t>Webb</a:t>
            </a:r>
            <a:r>
              <a:rPr lang="it-IT" dirty="0" smtClean="0"/>
              <a:t>, LSE) e il socialismo evoluzionista</a:t>
            </a:r>
          </a:p>
          <a:p>
            <a:r>
              <a:rPr lang="it-IT" dirty="0" smtClean="0">
                <a:solidFill>
                  <a:srgbClr val="FF0000"/>
                </a:solidFill>
              </a:rPr>
              <a:t>Leninismo (NEP) e Stalinismo </a:t>
            </a:r>
            <a:r>
              <a:rPr lang="it-IT" dirty="0" smtClean="0"/>
              <a:t>(industrializzazione accelerate e collettivizzazione dell’agricoltura) in Unione Sovietica, Maoismo in Cina</a:t>
            </a:r>
          </a:p>
          <a:p>
            <a:r>
              <a:rPr lang="it-IT" dirty="0" smtClean="0"/>
              <a:t>Critici occidentali del capitalismo</a:t>
            </a:r>
          </a:p>
          <a:p>
            <a:pPr lvl="1"/>
            <a:r>
              <a:rPr lang="it-IT" dirty="0" err="1" smtClean="0"/>
              <a:t>Baran</a:t>
            </a:r>
            <a:r>
              <a:rPr lang="it-IT" dirty="0" smtClean="0"/>
              <a:t> e </a:t>
            </a:r>
            <a:r>
              <a:rPr lang="it-IT" dirty="0" err="1" smtClean="0"/>
              <a:t>Sweezy</a:t>
            </a:r>
            <a:endParaRPr lang="it-IT" dirty="0" smtClean="0"/>
          </a:p>
          <a:p>
            <a:pPr lvl="1"/>
            <a:r>
              <a:rPr lang="it-IT" dirty="0" smtClean="0"/>
              <a:t>Duncan </a:t>
            </a:r>
            <a:r>
              <a:rPr lang="it-IT" dirty="0" err="1" smtClean="0"/>
              <a:t>Foley</a:t>
            </a:r>
            <a:r>
              <a:rPr lang="it-IT" dirty="0" smtClean="0"/>
              <a:t> e la New School di New York</a:t>
            </a:r>
          </a:p>
          <a:p>
            <a:pPr lvl="1"/>
            <a:endParaRPr lang="it-IT" dirty="0"/>
          </a:p>
        </p:txBody>
      </p:sp>
    </p:spTree>
    <p:extLst>
      <p:ext uri="{BB962C8B-B14F-4D97-AF65-F5344CB8AC3E}">
        <p14:creationId xmlns:p14="http://schemas.microsoft.com/office/powerpoint/2010/main" val="3087587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1</a:t>
            </a:r>
            <a:endParaRPr lang="it-IT" dirty="0"/>
          </a:p>
        </p:txBody>
      </p:sp>
      <p:sp>
        <p:nvSpPr>
          <p:cNvPr id="3" name="Segnaposto contenuto 2"/>
          <p:cNvSpPr>
            <a:spLocks noGrp="1"/>
          </p:cNvSpPr>
          <p:nvPr>
            <p:ph idx="1"/>
          </p:nvPr>
        </p:nvSpPr>
        <p:spPr/>
        <p:txBody>
          <a:bodyPr>
            <a:normAutofit/>
          </a:bodyPr>
          <a:lstStyle/>
          <a:p>
            <a:r>
              <a:rPr lang="it-IT" dirty="0" err="1" smtClean="0">
                <a:solidFill>
                  <a:srgbClr val="FF0000"/>
                </a:solidFill>
              </a:rPr>
              <a:t>Marx</a:t>
            </a:r>
            <a:r>
              <a:rPr lang="it-IT" dirty="0" smtClean="0">
                <a:solidFill>
                  <a:srgbClr val="FF0000"/>
                </a:solidFill>
              </a:rPr>
              <a:t> come «economista classico»</a:t>
            </a:r>
          </a:p>
          <a:p>
            <a:pPr lvl="1"/>
            <a:r>
              <a:rPr lang="it-IT" dirty="0" smtClean="0"/>
              <a:t>Visione circolare e dinamica del funzionamento del sistema economico (schemi di riproduzione semplice e allargata)</a:t>
            </a:r>
          </a:p>
          <a:p>
            <a:pPr lvl="1"/>
            <a:r>
              <a:rPr lang="it-IT" dirty="0" smtClean="0"/>
              <a:t>Centralità della produzione nell’analisi del processo economico, la produzione come cuore del sistema economico, luogo dove le forze produttive danno luogo alla struttura e alla sovrastruttura.</a:t>
            </a:r>
          </a:p>
          <a:p>
            <a:pPr lvl="1"/>
            <a:r>
              <a:rPr lang="it-IT" dirty="0" smtClean="0"/>
              <a:t>Il lavoro base del valore e la produzione come fenomeno sociale</a:t>
            </a:r>
          </a:p>
          <a:p>
            <a:pPr lvl="1"/>
            <a:r>
              <a:rPr lang="it-IT" dirty="0" smtClean="0"/>
              <a:t>Classi sociali e conflitto distributivo (anche se percepito in maniera diversa)</a:t>
            </a:r>
          </a:p>
          <a:p>
            <a:pPr lvl="1"/>
            <a:r>
              <a:rPr lang="it-IT" dirty="0" smtClean="0"/>
              <a:t>Le grandi domande di un economista «politico» e la visione del destino del capitalismo</a:t>
            </a:r>
          </a:p>
          <a:p>
            <a:pPr lvl="2"/>
            <a:endParaRPr lang="it-IT" dirty="0"/>
          </a:p>
          <a:p>
            <a:endParaRPr lang="it-IT" dirty="0" smtClean="0"/>
          </a:p>
          <a:p>
            <a:endParaRPr lang="it-IT" dirty="0"/>
          </a:p>
        </p:txBody>
      </p:sp>
    </p:spTree>
    <p:extLst>
      <p:ext uri="{BB962C8B-B14F-4D97-AF65-F5344CB8AC3E}">
        <p14:creationId xmlns:p14="http://schemas.microsoft.com/office/powerpoint/2010/main" val="3653428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2</a:t>
            </a:r>
            <a:endParaRPr lang="it-IT" dirty="0"/>
          </a:p>
        </p:txBody>
      </p:sp>
      <p:sp>
        <p:nvSpPr>
          <p:cNvPr id="3" name="Segnaposto contenuto 2"/>
          <p:cNvSpPr>
            <a:spLocks noGrp="1"/>
          </p:cNvSpPr>
          <p:nvPr>
            <p:ph idx="1"/>
          </p:nvPr>
        </p:nvSpPr>
        <p:spPr/>
        <p:txBody>
          <a:bodyPr>
            <a:normAutofit fontScale="92500"/>
          </a:bodyPr>
          <a:lstStyle/>
          <a:p>
            <a:r>
              <a:rPr lang="it-IT" dirty="0" err="1" smtClean="0">
                <a:solidFill>
                  <a:srgbClr val="FF0000"/>
                </a:solidFill>
              </a:rPr>
              <a:t>Marx</a:t>
            </a:r>
            <a:r>
              <a:rPr lang="it-IT" dirty="0" smtClean="0">
                <a:solidFill>
                  <a:srgbClr val="FF0000"/>
                </a:solidFill>
              </a:rPr>
              <a:t> </a:t>
            </a:r>
            <a:r>
              <a:rPr lang="it-IT" dirty="0">
                <a:solidFill>
                  <a:srgbClr val="FF0000"/>
                </a:solidFill>
              </a:rPr>
              <a:t>come </a:t>
            </a:r>
            <a:r>
              <a:rPr lang="it-IT" dirty="0" smtClean="0">
                <a:solidFill>
                  <a:srgbClr val="FF0000"/>
                </a:solidFill>
              </a:rPr>
              <a:t>portatore di una visione diversa da quella degli economisti classici </a:t>
            </a:r>
            <a:r>
              <a:rPr lang="it-IT" dirty="0" smtClean="0"/>
              <a:t>(Il Capitale come critica dell’economia politica)</a:t>
            </a:r>
            <a:endParaRPr lang="it-IT" dirty="0"/>
          </a:p>
          <a:p>
            <a:pPr lvl="1"/>
            <a:r>
              <a:rPr lang="it-IT" dirty="0"/>
              <a:t>Il capitalismo, con i suoi rapporti economici e sociali, non riflette un ordine naturale eterno ma è una forma storicamente determinata di organizzazione della produzione destinata a tramontare. </a:t>
            </a:r>
          </a:p>
          <a:p>
            <a:pPr lvl="1"/>
            <a:r>
              <a:rPr lang="it-IT" dirty="0"/>
              <a:t>Nei classici, la crisi è una possibilità e l’equilibrio la norma. Per </a:t>
            </a:r>
            <a:r>
              <a:rPr lang="it-IT" dirty="0" err="1"/>
              <a:t>Marx</a:t>
            </a:r>
            <a:r>
              <a:rPr lang="it-IT" dirty="0"/>
              <a:t> è il contrario e la crisi è inevitabile perché risultato delle contraddizioni interne del capitalismo</a:t>
            </a:r>
          </a:p>
          <a:p>
            <a:pPr lvl="1"/>
            <a:r>
              <a:rPr lang="it-IT" dirty="0" err="1"/>
              <a:t>Marx</a:t>
            </a:r>
            <a:r>
              <a:rPr lang="it-IT" dirty="0"/>
              <a:t> come critico della legge di </a:t>
            </a:r>
            <a:r>
              <a:rPr lang="it-IT" dirty="0" err="1"/>
              <a:t>Say</a:t>
            </a:r>
            <a:r>
              <a:rPr lang="it-IT" dirty="0"/>
              <a:t>. </a:t>
            </a:r>
            <a:endParaRPr lang="it-IT" dirty="0" smtClean="0"/>
          </a:p>
          <a:p>
            <a:pPr lvl="1"/>
            <a:r>
              <a:rPr lang="it-IT" dirty="0" smtClean="0"/>
              <a:t>La moneta come parte integrante del funzionamento dell’economia capitalistica e il profitto come obiettivo della produzione capitalistica (parallelismo con Keynes). </a:t>
            </a:r>
          </a:p>
          <a:p>
            <a:pPr lvl="1"/>
            <a:r>
              <a:rPr lang="it-IT" dirty="0" smtClean="0"/>
              <a:t>La moneta e il credito come elementi determinanti nello spiegare il ciclo economico (non neutralità e anticipazione della preferenza per la liquidità)</a:t>
            </a:r>
            <a:endParaRPr lang="it-IT" dirty="0"/>
          </a:p>
          <a:p>
            <a:pPr lvl="2"/>
            <a:endParaRPr lang="it-IT" dirty="0"/>
          </a:p>
          <a:p>
            <a:endParaRPr lang="it-IT" dirty="0" smtClean="0"/>
          </a:p>
          <a:p>
            <a:endParaRPr lang="it-IT" dirty="0"/>
          </a:p>
        </p:txBody>
      </p:sp>
    </p:spTree>
    <p:extLst>
      <p:ext uri="{BB962C8B-B14F-4D97-AF65-F5344CB8AC3E}">
        <p14:creationId xmlns:p14="http://schemas.microsoft.com/office/powerpoint/2010/main" val="30941923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3</a:t>
            </a:r>
            <a:endParaRPr lang="it-IT" dirty="0"/>
          </a:p>
        </p:txBody>
      </p:sp>
      <p:sp>
        <p:nvSpPr>
          <p:cNvPr id="3" name="Segnaposto contenuto 2"/>
          <p:cNvSpPr>
            <a:spLocks noGrp="1"/>
          </p:cNvSpPr>
          <p:nvPr>
            <p:ph idx="1"/>
          </p:nvPr>
        </p:nvSpPr>
        <p:spPr/>
        <p:txBody>
          <a:bodyPr>
            <a:normAutofit/>
          </a:bodyPr>
          <a:lstStyle/>
          <a:p>
            <a:r>
              <a:rPr lang="it-IT" dirty="0" err="1" smtClean="0">
                <a:solidFill>
                  <a:srgbClr val="FF0000"/>
                </a:solidFill>
              </a:rPr>
              <a:t>Marx</a:t>
            </a:r>
            <a:r>
              <a:rPr lang="it-IT" dirty="0" smtClean="0">
                <a:solidFill>
                  <a:srgbClr val="FF0000"/>
                </a:solidFill>
              </a:rPr>
              <a:t> </a:t>
            </a:r>
            <a:r>
              <a:rPr lang="it-IT" dirty="0">
                <a:solidFill>
                  <a:srgbClr val="FF0000"/>
                </a:solidFill>
              </a:rPr>
              <a:t>come </a:t>
            </a:r>
            <a:r>
              <a:rPr lang="it-IT" dirty="0" smtClean="0">
                <a:solidFill>
                  <a:srgbClr val="FF0000"/>
                </a:solidFill>
              </a:rPr>
              <a:t>critico degli economisti classici </a:t>
            </a:r>
            <a:r>
              <a:rPr lang="it-IT" dirty="0" smtClean="0"/>
              <a:t>(Il Capitale come critica dell’economia politica)</a:t>
            </a:r>
            <a:endParaRPr lang="it-IT" dirty="0"/>
          </a:p>
          <a:p>
            <a:pPr lvl="1"/>
            <a:r>
              <a:rPr lang="it-IT" dirty="0" smtClean="0"/>
              <a:t>Gli economisti classici non sono stati capaci di spiegare fino in fondo la natura del profitto e del capitale in relazione allo sfruttamento.</a:t>
            </a:r>
          </a:p>
          <a:p>
            <a:pPr lvl="1"/>
            <a:r>
              <a:rPr lang="it-IT" dirty="0" smtClean="0"/>
              <a:t>Nello stesso spirito, gli economisti classici non hanno chiarito fino in fondo la differenza tra la dimensione tecnologica del capitale (mezzi di produzione) e quella sociale (relazione sociale basata su rapporti di potere).</a:t>
            </a:r>
          </a:p>
          <a:p>
            <a:pPr lvl="1"/>
            <a:r>
              <a:rPr lang="it-IT" dirty="0" smtClean="0"/>
              <a:t>Gli economisti classici (e soprattutto i volgarizzatori) hanno rappresentato come frutto di libera scelta e di decisioni indipendenti, comportamenti e azioni che frutto di libera scelta non sono. </a:t>
            </a:r>
            <a:endParaRPr lang="it-IT" dirty="0"/>
          </a:p>
          <a:p>
            <a:pPr lvl="2"/>
            <a:endParaRPr lang="it-IT" dirty="0"/>
          </a:p>
          <a:p>
            <a:endParaRPr lang="it-IT" dirty="0" smtClean="0"/>
          </a:p>
          <a:p>
            <a:endParaRPr lang="it-IT" dirty="0"/>
          </a:p>
        </p:txBody>
      </p:sp>
    </p:spTree>
    <p:extLst>
      <p:ext uri="{BB962C8B-B14F-4D97-AF65-F5344CB8AC3E}">
        <p14:creationId xmlns:p14="http://schemas.microsoft.com/office/powerpoint/2010/main" val="12182793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3435061" y="408060"/>
            <a:ext cx="4933950" cy="6172200"/>
          </a:xfrm>
          <a:prstGeom prst="rect">
            <a:avLst/>
          </a:prstGeom>
        </p:spPr>
      </p:pic>
    </p:spTree>
    <p:extLst>
      <p:ext uri="{BB962C8B-B14F-4D97-AF65-F5344CB8AC3E}">
        <p14:creationId xmlns:p14="http://schemas.microsoft.com/office/powerpoint/2010/main" val="33146150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175328" y="344343"/>
            <a:ext cx="10210800" cy="3028950"/>
          </a:xfrm>
          <a:prstGeom prst="rect">
            <a:avLst/>
          </a:prstGeom>
        </p:spPr>
      </p:pic>
      <p:pic>
        <p:nvPicPr>
          <p:cNvPr id="3" name="Immagine 2"/>
          <p:cNvPicPr>
            <a:picLocks noChangeAspect="1"/>
          </p:cNvPicPr>
          <p:nvPr/>
        </p:nvPicPr>
        <p:blipFill>
          <a:blip r:embed="rId3"/>
          <a:stretch>
            <a:fillRect/>
          </a:stretch>
        </p:blipFill>
        <p:spPr>
          <a:xfrm>
            <a:off x="2807854" y="3585855"/>
            <a:ext cx="1778866" cy="2819563"/>
          </a:xfrm>
          <a:prstGeom prst="rect">
            <a:avLst/>
          </a:prstGeom>
        </p:spPr>
      </p:pic>
      <p:pic>
        <p:nvPicPr>
          <p:cNvPr id="4" name="Immagine 3"/>
          <p:cNvPicPr>
            <a:picLocks noChangeAspect="1"/>
          </p:cNvPicPr>
          <p:nvPr/>
        </p:nvPicPr>
        <p:blipFill>
          <a:blip r:embed="rId4"/>
          <a:stretch>
            <a:fillRect/>
          </a:stretch>
        </p:blipFill>
        <p:spPr>
          <a:xfrm>
            <a:off x="5347278" y="3585855"/>
            <a:ext cx="1866900" cy="2905125"/>
          </a:xfrm>
          <a:prstGeom prst="rect">
            <a:avLst/>
          </a:prstGeom>
        </p:spPr>
      </p:pic>
      <p:pic>
        <p:nvPicPr>
          <p:cNvPr id="5" name="Immagine 4"/>
          <p:cNvPicPr>
            <a:picLocks noChangeAspect="1"/>
          </p:cNvPicPr>
          <p:nvPr/>
        </p:nvPicPr>
        <p:blipFill>
          <a:blip r:embed="rId5"/>
          <a:stretch>
            <a:fillRect/>
          </a:stretch>
        </p:blipFill>
        <p:spPr>
          <a:xfrm>
            <a:off x="8058727" y="3585855"/>
            <a:ext cx="2133600" cy="2714625"/>
          </a:xfrm>
          <a:prstGeom prst="rect">
            <a:avLst/>
          </a:prstGeom>
        </p:spPr>
      </p:pic>
    </p:spTree>
    <p:extLst>
      <p:ext uri="{BB962C8B-B14F-4D97-AF65-F5344CB8AC3E}">
        <p14:creationId xmlns:p14="http://schemas.microsoft.com/office/powerpoint/2010/main" val="33820956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Domande</a:t>
            </a:r>
            <a:endParaRPr lang="it-IT" dirty="0"/>
          </a:p>
        </p:txBody>
      </p:sp>
      <p:sp>
        <p:nvSpPr>
          <p:cNvPr id="3" name="Segnaposto contenuto 2"/>
          <p:cNvSpPr>
            <a:spLocks noGrp="1"/>
          </p:cNvSpPr>
          <p:nvPr>
            <p:ph idx="1"/>
          </p:nvPr>
        </p:nvSpPr>
        <p:spPr/>
        <p:txBody>
          <a:bodyPr>
            <a:normAutofit lnSpcReduction="10000"/>
          </a:bodyPr>
          <a:lstStyle/>
          <a:p>
            <a:r>
              <a:rPr lang="it-IT" dirty="0" smtClean="0"/>
              <a:t>Perché </a:t>
            </a:r>
            <a:r>
              <a:rPr lang="it-IT" dirty="0" err="1" smtClean="0"/>
              <a:t>Marx</a:t>
            </a:r>
            <a:r>
              <a:rPr lang="it-IT" dirty="0" smtClean="0"/>
              <a:t> è stato identificato come economista post-ricardiano? Quali elementi lo accomunano a Ricardo?</a:t>
            </a:r>
          </a:p>
          <a:p>
            <a:r>
              <a:rPr lang="it-IT" dirty="0" smtClean="0"/>
              <a:t>Cosa s’intende per caduta tendenziale del saggio di profitto? Che rapporto c’è tra questo fenomeno e la concorrenza tra capitalisti? Quali fattori possono opporsi alla caduta del saggio di profitto?</a:t>
            </a:r>
          </a:p>
          <a:p>
            <a:r>
              <a:rPr lang="it-IT" dirty="0" smtClean="0"/>
              <a:t>In che senso e perché </a:t>
            </a:r>
            <a:r>
              <a:rPr lang="it-IT" dirty="0" err="1" smtClean="0"/>
              <a:t>Marx</a:t>
            </a:r>
            <a:r>
              <a:rPr lang="it-IT" dirty="0" smtClean="0"/>
              <a:t> vede il capitalismo come fenomeno transitorio?</a:t>
            </a:r>
          </a:p>
          <a:p>
            <a:r>
              <a:rPr lang="it-IT" dirty="0" smtClean="0"/>
              <a:t>Cosa sono gli schemi di riproduzione semplice e allargata?</a:t>
            </a:r>
          </a:p>
          <a:p>
            <a:r>
              <a:rPr lang="it-IT" dirty="0" smtClean="0"/>
              <a:t>Cos’è l’esercito industriale di riserva per </a:t>
            </a:r>
            <a:r>
              <a:rPr lang="it-IT" dirty="0" err="1" smtClean="0"/>
              <a:t>Marx</a:t>
            </a:r>
            <a:r>
              <a:rPr lang="it-IT" dirty="0" smtClean="0"/>
              <a:t> e quale ruolo svolge nel ciclo economico? </a:t>
            </a:r>
          </a:p>
          <a:p>
            <a:endParaRPr lang="it-IT" dirty="0"/>
          </a:p>
        </p:txBody>
      </p:sp>
    </p:spTree>
    <p:extLst>
      <p:ext uri="{BB962C8B-B14F-4D97-AF65-F5344CB8AC3E}">
        <p14:creationId xmlns:p14="http://schemas.microsoft.com/office/powerpoint/2010/main" val="14038900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hlinkClick r:id="rId2"/>
              </a:rPr>
              <a:t>https</a:t>
            </a:r>
            <a:r>
              <a:rPr lang="it-IT" dirty="0">
                <a:hlinkClick r:id="rId2"/>
              </a:rPr>
              <a:t>://www.pandorarivista.it/articoli/marx-keynes-intervista-marco-veronese-passarella</a:t>
            </a:r>
            <a:r>
              <a:rPr lang="it-IT" dirty="0" smtClean="0">
                <a:hlinkClick r:id="rId2"/>
              </a:rPr>
              <a:t>/</a:t>
            </a:r>
            <a:endParaRPr lang="it-IT" dirty="0" smtClean="0"/>
          </a:p>
          <a:p>
            <a:r>
              <a:rPr lang="it-IT" dirty="0">
                <a:hlinkClick r:id="rId3"/>
              </a:rPr>
              <a:t>https://</a:t>
            </a:r>
            <a:r>
              <a:rPr lang="it-IT" dirty="0" smtClean="0">
                <a:hlinkClick r:id="rId3"/>
              </a:rPr>
              <a:t>www.treccani.it/enciclopedia/luddismo</a:t>
            </a:r>
            <a:endParaRPr lang="it-IT" dirty="0" smtClean="0"/>
          </a:p>
          <a:p>
            <a:r>
              <a:rPr lang="it-IT" dirty="0">
                <a:hlinkClick r:id="rId4"/>
              </a:rPr>
              <a:t>https://www.treccani.it/enciclopedia/cartismo_%28Enciclopedia-Italiana%29</a:t>
            </a:r>
            <a:r>
              <a:rPr lang="it-IT" dirty="0" smtClean="0">
                <a:hlinkClick r:id="rId4"/>
              </a:rPr>
              <a:t>/</a:t>
            </a:r>
            <a:endParaRPr lang="it-IT" dirty="0" smtClean="0"/>
          </a:p>
          <a:p>
            <a:r>
              <a:rPr lang="it-IT" dirty="0">
                <a:hlinkClick r:id="rId5"/>
              </a:rPr>
              <a:t>https://www.treccani.it/enciclopedia/robert-owen</a:t>
            </a:r>
            <a:r>
              <a:rPr lang="it-IT" dirty="0" smtClean="0">
                <a:hlinkClick r:id="rId5"/>
              </a:rPr>
              <a:t>/</a:t>
            </a:r>
            <a:endParaRPr lang="it-IT" dirty="0" smtClean="0"/>
          </a:p>
          <a:p>
            <a:r>
              <a:rPr lang="it-IT" dirty="0"/>
              <a:t>https://www.treccani.it/enciclopedia/moti-del-1830-31_(Dizionario-di-Storia)/</a:t>
            </a:r>
            <a:endParaRPr lang="it-IT" dirty="0" smtClean="0"/>
          </a:p>
          <a:p>
            <a:r>
              <a:rPr lang="it-IT" dirty="0">
                <a:hlinkClick r:id="rId6"/>
              </a:rPr>
              <a:t>https://www.treccani.it/enciclopedia/rivoluzione-di-febbraio_%28Enciclopedia-Italiana%29/#:~:text=%2D%20S'intende%20con%20questo%20nome,tutta%20Europa%2C%20specialmente%20in%20Italia</a:t>
            </a:r>
            <a:r>
              <a:rPr lang="it-IT" dirty="0" smtClean="0"/>
              <a:t>.</a:t>
            </a:r>
          </a:p>
          <a:p>
            <a:r>
              <a:rPr lang="it-IT" dirty="0">
                <a:hlinkClick r:id="rId7"/>
              </a:rPr>
              <a:t>https://</a:t>
            </a:r>
            <a:r>
              <a:rPr lang="it-IT" dirty="0" smtClean="0">
                <a:hlinkClick r:id="rId7"/>
              </a:rPr>
              <a:t>www.hetwebsite.net/het/profiles/bastiat.htm</a:t>
            </a:r>
            <a:endParaRPr lang="it-IT" dirty="0" smtClean="0"/>
          </a:p>
          <a:p>
            <a:endParaRPr lang="it-IT" dirty="0" smtClean="0"/>
          </a:p>
          <a:p>
            <a:endParaRPr lang="it-IT" dirty="0"/>
          </a:p>
          <a:p>
            <a:endParaRPr lang="it-IT" dirty="0" smtClean="0"/>
          </a:p>
          <a:p>
            <a:endParaRPr lang="it-IT" dirty="0" smtClean="0"/>
          </a:p>
          <a:p>
            <a:endParaRPr lang="it-IT" dirty="0" smtClean="0"/>
          </a:p>
          <a:p>
            <a:endParaRPr lang="it-IT" dirty="0"/>
          </a:p>
        </p:txBody>
      </p:sp>
    </p:spTree>
    <p:extLst>
      <p:ext uri="{BB962C8B-B14F-4D97-AF65-F5344CB8AC3E}">
        <p14:creationId xmlns:p14="http://schemas.microsoft.com/office/powerpoint/2010/main" val="26907883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Appendice</a:t>
            </a:r>
            <a:endParaRPr lang="en-GB" dirty="0"/>
          </a:p>
        </p:txBody>
      </p:sp>
    </p:spTree>
    <p:extLst>
      <p:ext uri="{BB962C8B-B14F-4D97-AF65-F5344CB8AC3E}">
        <p14:creationId xmlns:p14="http://schemas.microsoft.com/office/powerpoint/2010/main" val="10376557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Riproduzione semplice e allargata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Schemi di riproduzione</a:t>
            </a:r>
            <a:r>
              <a:rPr lang="it-IT" dirty="0" smtClean="0"/>
              <a:t>: basati sull’esistenza di due settori che producono rispettivamente beni capitale e beni salario. I due settori sono legati fra loro in un rapporto di reciproca dipendenza (interdipendenze settoriali come elemento chiave di un sistema economico basato sulla divisione del lavoro). Il settore che produce beni capitale ne vende una parte al settore che produce beni di consumo e viceversa.</a:t>
            </a:r>
          </a:p>
          <a:p>
            <a:endParaRPr lang="it-IT" dirty="0" smtClean="0"/>
          </a:p>
          <a:p>
            <a:r>
              <a:rPr lang="it-IT" dirty="0" smtClean="0"/>
              <a:t>«</a:t>
            </a:r>
            <a:r>
              <a:rPr lang="it-IT" i="1" dirty="0" smtClean="0"/>
              <a:t>Il sistema è in equilibrio quando tutto il prodotto dei due settori è assorbito dal mercato. E ciò avviene se il valore dei beni capitale ceduti dal primo al secondo settore è pari al valore dei beni di consumo ceduti dal secondo al primo. In altri termini, occorre che beni capitale e mezzi di sussistenza utilizzati per ampliare il numero di lavoratori crescano in proporzione</a:t>
            </a:r>
            <a:r>
              <a:rPr lang="it-IT" dirty="0" smtClean="0"/>
              <a:t>». (Ruffolo 1999: 137)</a:t>
            </a:r>
          </a:p>
          <a:p>
            <a:endParaRPr lang="it-IT" dirty="0" smtClean="0"/>
          </a:p>
        </p:txBody>
      </p:sp>
    </p:spTree>
    <p:extLst>
      <p:ext uri="{BB962C8B-B14F-4D97-AF65-F5344CB8AC3E}">
        <p14:creationId xmlns:p14="http://schemas.microsoft.com/office/powerpoint/2010/main" val="16339971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Riproduzione semplice e allargata,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Riproduzione semplice </a:t>
            </a:r>
            <a:r>
              <a:rPr lang="it-IT" dirty="0" smtClean="0"/>
              <a:t>(influenza dei fisiocratici e del TE)</a:t>
            </a:r>
          </a:p>
          <a:p>
            <a:r>
              <a:rPr lang="it-IT" dirty="0" smtClean="0"/>
              <a:t>I livelli dell’attività economica rimangono invariati nel tempo e il plusvalore è impiegato esclusivamente in attività improduttive: consumi e servizi di lusso</a:t>
            </a:r>
          </a:p>
          <a:p>
            <a:pPr lvl="1"/>
            <a:r>
              <a:rPr lang="it-IT" dirty="0" smtClean="0"/>
              <a:t>M</a:t>
            </a:r>
            <a:r>
              <a:rPr lang="it-IT" baseline="-25000" dirty="0" smtClean="0"/>
              <a:t>1</a:t>
            </a:r>
            <a:r>
              <a:rPr lang="it-IT" dirty="0" smtClean="0"/>
              <a:t>= c</a:t>
            </a:r>
            <a:r>
              <a:rPr lang="it-IT" baseline="-25000" dirty="0" smtClean="0"/>
              <a:t>1</a:t>
            </a:r>
            <a:r>
              <a:rPr lang="it-IT" dirty="0" smtClean="0"/>
              <a:t> </a:t>
            </a:r>
            <a:r>
              <a:rPr lang="it-IT" dirty="0"/>
              <a:t>+ v</a:t>
            </a:r>
            <a:r>
              <a:rPr lang="it-IT" baseline="-25000" dirty="0"/>
              <a:t>1 </a:t>
            </a:r>
            <a:r>
              <a:rPr lang="it-IT" dirty="0"/>
              <a:t>+ </a:t>
            </a:r>
            <a:r>
              <a:rPr lang="it-IT" dirty="0" smtClean="0"/>
              <a:t>s</a:t>
            </a:r>
            <a:r>
              <a:rPr lang="it-IT" baseline="-25000" dirty="0" smtClean="0"/>
              <a:t>1</a:t>
            </a:r>
            <a:r>
              <a:rPr lang="it-IT" dirty="0" smtClean="0"/>
              <a:t> (lato produzione beni capitali)</a:t>
            </a:r>
          </a:p>
          <a:p>
            <a:pPr lvl="1"/>
            <a:r>
              <a:rPr lang="it-IT" dirty="0" smtClean="0"/>
              <a:t>M</a:t>
            </a:r>
            <a:r>
              <a:rPr lang="it-IT" baseline="-25000" dirty="0" smtClean="0"/>
              <a:t>2</a:t>
            </a:r>
            <a:r>
              <a:rPr lang="it-IT" dirty="0"/>
              <a:t>= </a:t>
            </a:r>
            <a:r>
              <a:rPr lang="it-IT" dirty="0" smtClean="0"/>
              <a:t>c</a:t>
            </a:r>
            <a:r>
              <a:rPr lang="it-IT" baseline="-25000" dirty="0"/>
              <a:t>2</a:t>
            </a:r>
            <a:r>
              <a:rPr lang="it-IT" dirty="0" smtClean="0"/>
              <a:t>+ v</a:t>
            </a:r>
            <a:r>
              <a:rPr lang="it-IT" baseline="-25000" dirty="0" smtClean="0"/>
              <a:t>2</a:t>
            </a:r>
            <a:r>
              <a:rPr lang="it-IT" dirty="0"/>
              <a:t>+ s</a:t>
            </a:r>
            <a:r>
              <a:rPr lang="it-IT" baseline="-25000" dirty="0"/>
              <a:t>2 </a:t>
            </a:r>
            <a:r>
              <a:rPr lang="it-IT" dirty="0" smtClean="0"/>
              <a:t>(</a:t>
            </a:r>
            <a:r>
              <a:rPr lang="it-IT" dirty="0"/>
              <a:t>lato </a:t>
            </a:r>
            <a:r>
              <a:rPr lang="it-IT" dirty="0" smtClean="0"/>
              <a:t>produzione beni di consumo)</a:t>
            </a:r>
          </a:p>
          <a:p>
            <a:pPr lvl="1"/>
            <a:r>
              <a:rPr lang="it-IT" dirty="0"/>
              <a:t>M</a:t>
            </a:r>
            <a:r>
              <a:rPr lang="it-IT" baseline="-25000" dirty="0"/>
              <a:t>1 </a:t>
            </a:r>
            <a:r>
              <a:rPr lang="it-IT" dirty="0"/>
              <a:t>= c</a:t>
            </a:r>
            <a:r>
              <a:rPr lang="it-IT" baseline="-25000" dirty="0"/>
              <a:t>1</a:t>
            </a:r>
            <a:r>
              <a:rPr lang="it-IT" dirty="0"/>
              <a:t> + c</a:t>
            </a:r>
            <a:r>
              <a:rPr lang="it-IT" baseline="-25000" dirty="0"/>
              <a:t>2</a:t>
            </a:r>
            <a:r>
              <a:rPr lang="it-IT" dirty="0" smtClean="0"/>
              <a:t>(lato mercato beni capitale)</a:t>
            </a:r>
          </a:p>
          <a:p>
            <a:pPr lvl="1"/>
            <a:r>
              <a:rPr lang="it-IT" dirty="0"/>
              <a:t>M</a:t>
            </a:r>
            <a:r>
              <a:rPr lang="it-IT" baseline="-25000" dirty="0"/>
              <a:t>2</a:t>
            </a:r>
            <a:r>
              <a:rPr lang="it-IT" dirty="0" smtClean="0"/>
              <a:t> = </a:t>
            </a:r>
            <a:r>
              <a:rPr lang="it-IT" dirty="0"/>
              <a:t>v</a:t>
            </a:r>
            <a:r>
              <a:rPr lang="it-IT" baseline="-25000" dirty="0"/>
              <a:t>1 </a:t>
            </a:r>
            <a:r>
              <a:rPr lang="it-IT" dirty="0"/>
              <a:t>+ v</a:t>
            </a:r>
            <a:r>
              <a:rPr lang="it-IT" baseline="-25000" dirty="0"/>
              <a:t>2 </a:t>
            </a:r>
            <a:r>
              <a:rPr lang="it-IT" dirty="0"/>
              <a:t>+ s</a:t>
            </a:r>
            <a:r>
              <a:rPr lang="it-IT" baseline="-25000" dirty="0"/>
              <a:t>1 </a:t>
            </a:r>
            <a:r>
              <a:rPr lang="it-IT" dirty="0" smtClean="0"/>
              <a:t>+ s</a:t>
            </a:r>
            <a:r>
              <a:rPr lang="it-IT" baseline="-25000" dirty="0" smtClean="0"/>
              <a:t>2</a:t>
            </a:r>
            <a:r>
              <a:rPr lang="it-IT" dirty="0" smtClean="0"/>
              <a:t>(lato mercato beni di consumo)</a:t>
            </a:r>
          </a:p>
          <a:p>
            <a:pPr lvl="1"/>
            <a:r>
              <a:rPr lang="it-IT" dirty="0" smtClean="0"/>
              <a:t>Equilibrio </a:t>
            </a:r>
            <a:r>
              <a:rPr lang="it-IT" dirty="0"/>
              <a:t>c</a:t>
            </a:r>
            <a:r>
              <a:rPr lang="it-IT" baseline="-25000" dirty="0"/>
              <a:t>2 </a:t>
            </a:r>
            <a:r>
              <a:rPr lang="it-IT" dirty="0"/>
              <a:t>= v</a:t>
            </a:r>
            <a:r>
              <a:rPr lang="it-IT" baseline="-25000" dirty="0"/>
              <a:t>1 </a:t>
            </a:r>
            <a:r>
              <a:rPr lang="it-IT" dirty="0"/>
              <a:t>+ s</a:t>
            </a:r>
            <a:r>
              <a:rPr lang="it-IT" baseline="-25000" dirty="0"/>
              <a:t>1</a:t>
            </a:r>
            <a:r>
              <a:rPr lang="it-IT" dirty="0"/>
              <a:t> </a:t>
            </a:r>
            <a:r>
              <a:rPr lang="it-IT" dirty="0" smtClean="0"/>
              <a:t>(le vendite del primo settore al secondo uguagliano gli acquisti del primo settore dal secondo)</a:t>
            </a:r>
          </a:p>
          <a:p>
            <a:r>
              <a:rPr lang="it-IT" dirty="0" smtClean="0">
                <a:solidFill>
                  <a:srgbClr val="FF0000"/>
                </a:solidFill>
              </a:rPr>
              <a:t>L’equilibrio</a:t>
            </a:r>
            <a:r>
              <a:rPr lang="it-IT" dirty="0" smtClean="0"/>
              <a:t> implica che il prodotto globale è interamente venduto (domanda aggregata = offerta), la composizione dell’offerta corrisponde alle esigenze della domanda, il valore dell’eccedenza di un settore è uguale al valore dell’eccedenza di produzione nell’altro settore.</a:t>
            </a:r>
          </a:p>
        </p:txBody>
      </p:sp>
    </p:spTree>
    <p:extLst>
      <p:ext uri="{BB962C8B-B14F-4D97-AF65-F5344CB8AC3E}">
        <p14:creationId xmlns:p14="http://schemas.microsoft.com/office/powerpoint/2010/main" val="18821881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Riproduzione semplice e allargata, </a:t>
            </a:r>
            <a:r>
              <a:rPr lang="it-IT" dirty="0" smtClean="0"/>
              <a:t>3</a:t>
            </a:r>
            <a:endParaRPr lang="it-IT" dirty="0"/>
          </a:p>
        </p:txBody>
      </p:sp>
      <p:sp>
        <p:nvSpPr>
          <p:cNvPr id="3" name="Segnaposto contenuto 2"/>
          <p:cNvSpPr>
            <a:spLocks noGrp="1"/>
          </p:cNvSpPr>
          <p:nvPr>
            <p:ph idx="1"/>
          </p:nvPr>
        </p:nvSpPr>
        <p:spPr/>
        <p:txBody>
          <a:bodyPr>
            <a:normAutofit fontScale="77500" lnSpcReduction="20000"/>
          </a:bodyPr>
          <a:lstStyle/>
          <a:p>
            <a:r>
              <a:rPr lang="it-IT" dirty="0">
                <a:solidFill>
                  <a:srgbClr val="FF0000"/>
                </a:solidFill>
              </a:rPr>
              <a:t>Riproduzione allargata </a:t>
            </a:r>
            <a:r>
              <a:rPr lang="it-IT" dirty="0"/>
              <a:t>(i livelli dell’attività economica </a:t>
            </a:r>
            <a:r>
              <a:rPr lang="it-IT" dirty="0" smtClean="0"/>
              <a:t>crescono nel </a:t>
            </a:r>
            <a:r>
              <a:rPr lang="it-IT" dirty="0"/>
              <a:t>tempo </a:t>
            </a:r>
            <a:r>
              <a:rPr lang="it-IT" dirty="0" smtClean="0"/>
              <a:t>tanto più rapidamente quanto maggiore è la quota del sovrappiù reimpiegata nel processo di produzione: </a:t>
            </a:r>
            <a:r>
              <a:rPr lang="it-IT" dirty="0"/>
              <a:t>consumi e servizi di lusso</a:t>
            </a:r>
            <a:r>
              <a:rPr lang="it-IT" dirty="0" smtClean="0"/>
              <a:t>)</a:t>
            </a:r>
          </a:p>
          <a:p>
            <a:r>
              <a:rPr lang="it-IT" dirty="0" smtClean="0"/>
              <a:t>Nel caso di riproduzione allargata il surplus è in parte accumulato in parte «speso» ; s = </a:t>
            </a:r>
            <a:r>
              <a:rPr lang="it-IT" dirty="0" err="1" smtClean="0"/>
              <a:t>qc</a:t>
            </a:r>
            <a:r>
              <a:rPr lang="it-IT" dirty="0" smtClean="0"/>
              <a:t> + </a:t>
            </a:r>
            <a:r>
              <a:rPr lang="it-IT" dirty="0" err="1" smtClean="0"/>
              <a:t>qv</a:t>
            </a:r>
            <a:r>
              <a:rPr lang="it-IT" dirty="0" smtClean="0"/>
              <a:t> + s* (q quota del sovrappiù reimpiegata nei processi produttivi, </a:t>
            </a:r>
            <a:r>
              <a:rPr lang="it-IT" dirty="0"/>
              <a:t>s* </a:t>
            </a:r>
            <a:r>
              <a:rPr lang="it-IT" dirty="0" smtClean="0"/>
              <a:t>parte del sovrappiù dedicata al consumo improduttivo) </a:t>
            </a:r>
          </a:p>
          <a:p>
            <a:r>
              <a:rPr lang="it-IT" dirty="0" smtClean="0"/>
              <a:t>Condizioni </a:t>
            </a:r>
          </a:p>
          <a:p>
            <a:pPr lvl="1"/>
            <a:r>
              <a:rPr lang="it-IT" dirty="0"/>
              <a:t>M</a:t>
            </a:r>
            <a:r>
              <a:rPr lang="it-IT" baseline="-25000" dirty="0"/>
              <a:t>1</a:t>
            </a:r>
            <a:r>
              <a:rPr lang="it-IT" dirty="0" smtClean="0"/>
              <a:t> </a:t>
            </a:r>
            <a:r>
              <a:rPr lang="it-IT" dirty="0"/>
              <a:t>= </a:t>
            </a:r>
            <a:r>
              <a:rPr lang="it-IT" dirty="0" smtClean="0"/>
              <a:t>c1(1+q) </a:t>
            </a:r>
            <a:r>
              <a:rPr lang="it-IT" dirty="0"/>
              <a:t>+ </a:t>
            </a:r>
            <a:r>
              <a:rPr lang="it-IT" dirty="0" smtClean="0"/>
              <a:t>v1(1+q) + s*1 (lato produzione)</a:t>
            </a:r>
            <a:endParaRPr lang="it-IT" dirty="0"/>
          </a:p>
          <a:p>
            <a:pPr lvl="1"/>
            <a:r>
              <a:rPr lang="it-IT" dirty="0" smtClean="0"/>
              <a:t>M</a:t>
            </a:r>
            <a:r>
              <a:rPr lang="it-IT" baseline="-25000" dirty="0" smtClean="0"/>
              <a:t>2</a:t>
            </a:r>
            <a:r>
              <a:rPr lang="it-IT" dirty="0" smtClean="0"/>
              <a:t> </a:t>
            </a:r>
            <a:r>
              <a:rPr lang="it-IT" dirty="0"/>
              <a:t>= </a:t>
            </a:r>
            <a:r>
              <a:rPr lang="it-IT" dirty="0" smtClean="0"/>
              <a:t>c2(1+q</a:t>
            </a:r>
            <a:r>
              <a:rPr lang="it-IT" dirty="0"/>
              <a:t>) + </a:t>
            </a:r>
            <a:r>
              <a:rPr lang="it-IT" dirty="0" smtClean="0"/>
              <a:t>v2(1+q</a:t>
            </a:r>
            <a:r>
              <a:rPr lang="it-IT" dirty="0"/>
              <a:t>) + </a:t>
            </a:r>
            <a:r>
              <a:rPr lang="it-IT" dirty="0" smtClean="0"/>
              <a:t>s*2 (lato produzione)</a:t>
            </a:r>
          </a:p>
          <a:p>
            <a:pPr lvl="1"/>
            <a:r>
              <a:rPr lang="it-IT" dirty="0"/>
              <a:t>M</a:t>
            </a:r>
            <a:r>
              <a:rPr lang="it-IT" baseline="-25000" dirty="0"/>
              <a:t>1</a:t>
            </a:r>
            <a:r>
              <a:rPr lang="it-IT" dirty="0" smtClean="0"/>
              <a:t> = c1(1+q) + c2(1+q) (lato mercato)</a:t>
            </a:r>
          </a:p>
          <a:p>
            <a:pPr lvl="1"/>
            <a:r>
              <a:rPr lang="it-IT" dirty="0"/>
              <a:t>M</a:t>
            </a:r>
            <a:r>
              <a:rPr lang="it-IT" baseline="-25000" dirty="0"/>
              <a:t>2</a:t>
            </a:r>
            <a:r>
              <a:rPr lang="it-IT" dirty="0" smtClean="0"/>
              <a:t> </a:t>
            </a:r>
            <a:r>
              <a:rPr lang="it-IT" dirty="0"/>
              <a:t>= </a:t>
            </a:r>
            <a:r>
              <a:rPr lang="it-IT" dirty="0" smtClean="0"/>
              <a:t>v1(1+q</a:t>
            </a:r>
            <a:r>
              <a:rPr lang="it-IT" dirty="0"/>
              <a:t>) + </a:t>
            </a:r>
            <a:r>
              <a:rPr lang="it-IT" dirty="0" smtClean="0"/>
              <a:t>v2(1+q</a:t>
            </a:r>
            <a:r>
              <a:rPr lang="it-IT" dirty="0"/>
              <a:t>) </a:t>
            </a:r>
            <a:r>
              <a:rPr lang="it-IT" dirty="0" smtClean="0"/>
              <a:t>+ s*1 + s*2 (lato </a:t>
            </a:r>
            <a:r>
              <a:rPr lang="it-IT" dirty="0"/>
              <a:t>mercato)</a:t>
            </a:r>
            <a:endParaRPr lang="it-IT" dirty="0" smtClean="0"/>
          </a:p>
          <a:p>
            <a:pPr lvl="1"/>
            <a:r>
              <a:rPr lang="it-IT" dirty="0" smtClean="0">
                <a:solidFill>
                  <a:srgbClr val="FF0000"/>
                </a:solidFill>
              </a:rPr>
              <a:t>Equilibrio</a:t>
            </a:r>
            <a:r>
              <a:rPr lang="it-IT" dirty="0" smtClean="0"/>
              <a:t> c2(1+q) = v1(1+q) + s*1  ovvero [c2] + qc2 = [v1 + s*1] + qv1</a:t>
            </a:r>
          </a:p>
          <a:p>
            <a:pPr lvl="1"/>
            <a:endParaRPr lang="it-IT" dirty="0" smtClean="0"/>
          </a:p>
          <a:p>
            <a:r>
              <a:rPr lang="it-IT" dirty="0" smtClean="0">
                <a:solidFill>
                  <a:srgbClr val="FF0000"/>
                </a:solidFill>
              </a:rPr>
              <a:t>Le condizioni che garantiscono che la riproduzione allargata proceda in equilibrio sono più complesse di quelle della riproduzione semplice.  </a:t>
            </a:r>
            <a:endParaRPr lang="it-IT" dirty="0">
              <a:solidFill>
                <a:srgbClr val="FF0000"/>
              </a:solidFill>
            </a:endParaRPr>
          </a:p>
          <a:p>
            <a:pPr lvl="1"/>
            <a:endParaRPr lang="it-IT" dirty="0" smtClean="0"/>
          </a:p>
          <a:p>
            <a:pPr lvl="1"/>
            <a:endParaRPr lang="it-IT" dirty="0"/>
          </a:p>
        </p:txBody>
      </p:sp>
    </p:spTree>
    <p:extLst>
      <p:ext uri="{BB962C8B-B14F-4D97-AF65-F5344CB8AC3E}">
        <p14:creationId xmlns:p14="http://schemas.microsoft.com/office/powerpoint/2010/main" val="10632788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Riproduzione semplice e allargata, </a:t>
            </a:r>
            <a:r>
              <a:rPr lang="it-IT" dirty="0" smtClean="0"/>
              <a:t>4</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La riproduzione può procedere in equilibrio (v. sopra) o andare incontro a situazioni di squilibrio e di crisi</a:t>
            </a:r>
          </a:p>
          <a:p>
            <a:pPr lvl="1"/>
            <a:r>
              <a:rPr lang="it-IT" dirty="0" smtClean="0"/>
              <a:t>Non c’è sempre equilibrio tra offerta e domanda aggregata come ritenuto plausibile da </a:t>
            </a:r>
            <a:r>
              <a:rPr lang="it-IT" dirty="0" err="1" smtClean="0"/>
              <a:t>Say</a:t>
            </a:r>
            <a:r>
              <a:rPr lang="it-IT" dirty="0"/>
              <a:t> </a:t>
            </a:r>
            <a:r>
              <a:rPr lang="it-IT" dirty="0" smtClean="0"/>
              <a:t>e Ricardo</a:t>
            </a:r>
          </a:p>
          <a:p>
            <a:pPr lvl="1"/>
            <a:r>
              <a:rPr lang="it-IT" dirty="0" smtClean="0"/>
              <a:t>Non c’è un problema sistematico di assorbimento del prodotto come previsto, fra gli altri, da Malthus (di cui abbiamo brevemente parlato) e da </a:t>
            </a:r>
            <a:r>
              <a:rPr lang="it-IT" dirty="0" err="1" smtClean="0"/>
              <a:t>Sismondi</a:t>
            </a:r>
            <a:r>
              <a:rPr lang="it-IT" dirty="0" smtClean="0"/>
              <a:t> (di cui non abbiamo parlato)</a:t>
            </a:r>
          </a:p>
          <a:p>
            <a:pPr lvl="1"/>
            <a:r>
              <a:rPr lang="it-IT" dirty="0" smtClean="0"/>
              <a:t>Per </a:t>
            </a:r>
            <a:r>
              <a:rPr lang="it-IT" dirty="0" err="1" smtClean="0"/>
              <a:t>Marx</a:t>
            </a:r>
            <a:r>
              <a:rPr lang="it-IT" dirty="0" smtClean="0"/>
              <a:t>, l’equilibrio con piena occupazione può verificarsi o no (è un caso). Ogni volta che l’equilibrio non si verifica, il sistema economico entra potenzialmente in crisi (v. dopo).</a:t>
            </a:r>
            <a:endParaRPr lang="it-IT" dirty="0"/>
          </a:p>
          <a:p>
            <a:pPr lvl="1"/>
            <a:endParaRPr lang="it-IT" dirty="0" smtClean="0"/>
          </a:p>
          <a:p>
            <a:pPr lvl="1"/>
            <a:endParaRPr lang="it-IT" dirty="0"/>
          </a:p>
        </p:txBody>
      </p:sp>
    </p:spTree>
    <p:extLst>
      <p:ext uri="{BB962C8B-B14F-4D97-AF65-F5344CB8AC3E}">
        <p14:creationId xmlns:p14="http://schemas.microsoft.com/office/powerpoint/2010/main" val="356922220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4034</TotalTime>
  <Words>6471</Words>
  <Application>Microsoft Office PowerPoint</Application>
  <PresentationFormat>Widescreen</PresentationFormat>
  <Paragraphs>317</Paragraphs>
  <Slides>53</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53</vt:i4>
      </vt:variant>
    </vt:vector>
  </HeadingPairs>
  <TitlesOfParts>
    <vt:vector size="59" baseType="lpstr">
      <vt:lpstr>ＭＳ Ｐゴシック</vt:lpstr>
      <vt:lpstr>Arial</vt:lpstr>
      <vt:lpstr>Calibri</vt:lpstr>
      <vt:lpstr>Calibri Light</vt:lpstr>
      <vt:lpstr>Lucida Sans Unicode</vt:lpstr>
      <vt:lpstr>Tema di Office</vt:lpstr>
      <vt:lpstr>Storia dell’Economia Politica  Lezione 06.26  Marx</vt:lpstr>
      <vt:lpstr>Presentazione standard di PowerPoint</vt:lpstr>
      <vt:lpstr>Fatti salienti</vt:lpstr>
      <vt:lpstr>Il contesto economico</vt:lpstr>
      <vt:lpstr>Il contesto sociale: aspetti salienti</vt:lpstr>
      <vt:lpstr>Presentazione standard di PowerPoint</vt:lpstr>
      <vt:lpstr>Dall’utopia al socialismo (SZ 2017, p. 177-188)</vt:lpstr>
      <vt:lpstr>Presentazione standard di PowerPoint</vt:lpstr>
      <vt:lpstr>Perché Marx in un corso di Storia dell’Economia politica?</vt:lpstr>
      <vt:lpstr>Profilo biografico </vt:lpstr>
      <vt:lpstr>Il Manifesto del partito comunista (1848)</vt:lpstr>
      <vt:lpstr>Marx come «cantore» del capitalismo</vt:lpstr>
      <vt:lpstr>Marx come «cantore» del capitalismo, 2</vt:lpstr>
      <vt:lpstr>Marx come «cantore» del capitalismo, 3</vt:lpstr>
      <vt:lpstr>Marx come «cantore» del capitalismo, 4</vt:lpstr>
      <vt:lpstr>Divisione del lavoro e feticismo delle merci</vt:lpstr>
      <vt:lpstr>Divisione del lavoro e feticismo delle merci, 2</vt:lpstr>
      <vt:lpstr>Presentazione standard di PowerPoint</vt:lpstr>
      <vt:lpstr>Lavoro, forza-lavoro, salario</vt:lpstr>
      <vt:lpstr>La critica del capitalismo e lo sfruttamento</vt:lpstr>
      <vt:lpstr>Valore e prezzo</vt:lpstr>
      <vt:lpstr>Scambio di merci e interdipendenza tra i lavoratori</vt:lpstr>
      <vt:lpstr>Valore e prezzo, 2</vt:lpstr>
      <vt:lpstr>La rappresentazione del processo produttivo</vt:lpstr>
      <vt:lpstr>Valore, sovrappiù, sfruttamento</vt:lpstr>
      <vt:lpstr>Circolazione delle merci e del denaro</vt:lpstr>
      <vt:lpstr>Circolazione delle merci e del denaro, 2</vt:lpstr>
      <vt:lpstr>Il profitto come fine della produzione</vt:lpstr>
      <vt:lpstr>La teoria del ciclo economico e dell’espansione</vt:lpstr>
      <vt:lpstr>La teoria del ciclo economico e dell’espansione, 2</vt:lpstr>
      <vt:lpstr>La teoria del ciclo economico e dell’espansione, 3</vt:lpstr>
      <vt:lpstr> La domanda di lavoro e il ciclo economico </vt:lpstr>
      <vt:lpstr>Concorrenza e conflitto, 1</vt:lpstr>
      <vt:lpstr>Concorrenza e conflitto, 2</vt:lpstr>
      <vt:lpstr>Concorrenza e conflitto, 3</vt:lpstr>
      <vt:lpstr>Marx e le crisi</vt:lpstr>
      <vt:lpstr>Marx e le crisi, 2</vt:lpstr>
      <vt:lpstr>Le leggi di movimento del capitalismo</vt:lpstr>
      <vt:lpstr>Marx e la globalizzazione</vt:lpstr>
      <vt:lpstr>Marx e la globalizzazione, 2</vt:lpstr>
      <vt:lpstr>Influssi del pensiero di Marx (Roncaglia 2016, SZ 2017) </vt:lpstr>
      <vt:lpstr>Conclusioni, 1</vt:lpstr>
      <vt:lpstr>Conclusioni, 2</vt:lpstr>
      <vt:lpstr>Conclusioni, 3</vt:lpstr>
      <vt:lpstr>Presentazione standard di PowerPoint</vt:lpstr>
      <vt:lpstr>Presentazione standard di PowerPoint</vt:lpstr>
      <vt:lpstr>Domande</vt:lpstr>
      <vt:lpstr>Sitografia</vt:lpstr>
      <vt:lpstr>Appendice</vt:lpstr>
      <vt:lpstr>Riproduzione semplice e allargata</vt:lpstr>
      <vt:lpstr>Riproduzione semplice e allargata, 2</vt:lpstr>
      <vt:lpstr>Riproduzione semplice e allargata, 3</vt:lpstr>
      <vt:lpstr>Riproduzione semplice e allargata,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192</cp:revision>
  <dcterms:created xsi:type="dcterms:W3CDTF">2019-02-18T06:11:12Z</dcterms:created>
  <dcterms:modified xsi:type="dcterms:W3CDTF">2026-04-20T20:09:37Z</dcterms:modified>
</cp:coreProperties>
</file>