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320" r:id="rId2"/>
    <p:sldId id="403" r:id="rId3"/>
    <p:sldId id="404" r:id="rId4"/>
    <p:sldId id="406" r:id="rId5"/>
    <p:sldId id="372" r:id="rId6"/>
    <p:sldId id="373" r:id="rId7"/>
    <p:sldId id="384" r:id="rId8"/>
    <p:sldId id="385" r:id="rId9"/>
    <p:sldId id="386" r:id="rId10"/>
    <p:sldId id="387" r:id="rId11"/>
    <p:sldId id="388" r:id="rId12"/>
    <p:sldId id="389" r:id="rId13"/>
    <p:sldId id="394" r:id="rId14"/>
    <p:sldId id="395" r:id="rId15"/>
    <p:sldId id="396" r:id="rId16"/>
    <p:sldId id="397" r:id="rId17"/>
    <p:sldId id="398" r:id="rId18"/>
    <p:sldId id="399" r:id="rId19"/>
    <p:sldId id="400" r:id="rId20"/>
    <p:sldId id="402" r:id="rId21"/>
    <p:sldId id="357" r:id="rId22"/>
    <p:sldId id="317" r:id="rId23"/>
  </p:sldIdLst>
  <p:sldSz cx="12192000" cy="6858000"/>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1682" autoAdjust="0"/>
    <p:restoredTop sz="94660"/>
  </p:normalViewPr>
  <p:slideViewPr>
    <p:cSldViewPr snapToGrid="0">
      <p:cViewPr varScale="1">
        <p:scale>
          <a:sx n="69" d="100"/>
          <a:sy n="69" d="100"/>
        </p:scale>
        <p:origin x="308" y="4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1524000" y="1122363"/>
            <a:ext cx="9144000" cy="2387600"/>
          </a:xfrm>
        </p:spPr>
        <p:txBody>
          <a:bodyPr anchor="b"/>
          <a:lstStyle>
            <a:lvl1pPr algn="ctr">
              <a:defRPr sz="6000"/>
            </a:lvl1pPr>
          </a:lstStyle>
          <a:p>
            <a:r>
              <a:rPr lang="it-IT" smtClean="0"/>
              <a:t>Fare clic per modificare lo stile del titolo</a:t>
            </a:r>
            <a:endParaRPr lang="it-IT"/>
          </a:p>
        </p:txBody>
      </p:sp>
      <p:sp>
        <p:nvSpPr>
          <p:cNvPr id="3" name="Sottotito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it-IT" smtClean="0"/>
              <a:t>Fare clic per modificare lo stile del sottotitolo dello schema</a:t>
            </a:r>
            <a:endParaRPr lang="it-IT"/>
          </a:p>
        </p:txBody>
      </p:sp>
      <p:sp>
        <p:nvSpPr>
          <p:cNvPr id="4" name="Segnaposto data 3"/>
          <p:cNvSpPr>
            <a:spLocks noGrp="1"/>
          </p:cNvSpPr>
          <p:nvPr>
            <p:ph type="dt" sz="half" idx="10"/>
          </p:nvPr>
        </p:nvSpPr>
        <p:spPr/>
        <p:txBody>
          <a:bodyPr/>
          <a:lstStyle/>
          <a:p>
            <a:fld id="{5127D72A-7BF7-49F2-9429-F81F4B6C2000}" type="datetimeFigureOut">
              <a:rPr lang="it-IT" smtClean="0"/>
              <a:t>04/05/2026</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93F03DF7-85F7-43E9-85A4-465B7201B737}" type="slidenum">
              <a:rPr lang="it-IT" smtClean="0"/>
              <a:t>‹N›</a:t>
            </a:fld>
            <a:endParaRPr lang="it-IT"/>
          </a:p>
        </p:txBody>
      </p:sp>
    </p:spTree>
    <p:extLst>
      <p:ext uri="{BB962C8B-B14F-4D97-AF65-F5344CB8AC3E}">
        <p14:creationId xmlns:p14="http://schemas.microsoft.com/office/powerpoint/2010/main" val="37807702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5127D72A-7BF7-49F2-9429-F81F4B6C2000}" type="datetimeFigureOut">
              <a:rPr lang="it-IT" smtClean="0"/>
              <a:t>04/05/2026</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93F03DF7-85F7-43E9-85A4-465B7201B737}" type="slidenum">
              <a:rPr lang="it-IT" smtClean="0"/>
              <a:t>‹N›</a:t>
            </a:fld>
            <a:endParaRPr lang="it-IT"/>
          </a:p>
        </p:txBody>
      </p:sp>
    </p:spTree>
    <p:extLst>
      <p:ext uri="{BB962C8B-B14F-4D97-AF65-F5344CB8AC3E}">
        <p14:creationId xmlns:p14="http://schemas.microsoft.com/office/powerpoint/2010/main" val="2663728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831850" y="1709738"/>
            <a:ext cx="10515600" cy="2852737"/>
          </a:xfrm>
        </p:spPr>
        <p:txBody>
          <a:bodyPr anchor="b"/>
          <a:lstStyle>
            <a:lvl1pPr>
              <a:defRPr sz="6000"/>
            </a:lvl1pPr>
          </a:lstStyle>
          <a:p>
            <a:r>
              <a:rPr lang="it-IT" smtClean="0"/>
              <a:t>Fare clic per modificare lo stile del titolo</a:t>
            </a:r>
            <a:endParaRPr lang="it-IT"/>
          </a:p>
        </p:txBody>
      </p:sp>
      <p:sp>
        <p:nvSpPr>
          <p:cNvPr id="3" name="Segnaposto tes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it-IT" smtClean="0"/>
              <a:t>Fare clic per modificare stili del testo dello schema</a:t>
            </a:r>
          </a:p>
        </p:txBody>
      </p:sp>
      <p:sp>
        <p:nvSpPr>
          <p:cNvPr id="4" name="Segnaposto data 3"/>
          <p:cNvSpPr>
            <a:spLocks noGrp="1"/>
          </p:cNvSpPr>
          <p:nvPr>
            <p:ph type="dt" sz="half" idx="10"/>
          </p:nvPr>
        </p:nvSpPr>
        <p:spPr/>
        <p:txBody>
          <a:bodyPr/>
          <a:lstStyle/>
          <a:p>
            <a:fld id="{5127D72A-7BF7-49F2-9429-F81F4B6C2000}" type="datetimeFigureOut">
              <a:rPr lang="it-IT" smtClean="0"/>
              <a:t>04/05/2026</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93F03DF7-85F7-43E9-85A4-465B7201B737}" type="slidenum">
              <a:rPr lang="it-IT" smtClean="0"/>
              <a:t>‹N›</a:t>
            </a:fld>
            <a:endParaRPr lang="it-IT"/>
          </a:p>
        </p:txBody>
      </p:sp>
    </p:spTree>
    <p:extLst>
      <p:ext uri="{BB962C8B-B14F-4D97-AF65-F5344CB8AC3E}">
        <p14:creationId xmlns:p14="http://schemas.microsoft.com/office/powerpoint/2010/main" val="30871925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838200" y="1825625"/>
            <a:ext cx="5181600" cy="4351338"/>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6172200" y="1825625"/>
            <a:ext cx="5181600" cy="4351338"/>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data 4"/>
          <p:cNvSpPr>
            <a:spLocks noGrp="1"/>
          </p:cNvSpPr>
          <p:nvPr>
            <p:ph type="dt" sz="half" idx="10"/>
          </p:nvPr>
        </p:nvSpPr>
        <p:spPr/>
        <p:txBody>
          <a:bodyPr/>
          <a:lstStyle/>
          <a:p>
            <a:fld id="{5127D72A-7BF7-49F2-9429-F81F4B6C2000}" type="datetimeFigureOut">
              <a:rPr lang="it-IT" smtClean="0"/>
              <a:t>04/05/2026</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93F03DF7-85F7-43E9-85A4-465B7201B737}" type="slidenum">
              <a:rPr lang="it-IT" smtClean="0"/>
              <a:t>‹N›</a:t>
            </a:fld>
            <a:endParaRPr lang="it-IT"/>
          </a:p>
        </p:txBody>
      </p:sp>
    </p:spTree>
    <p:extLst>
      <p:ext uri="{BB962C8B-B14F-4D97-AF65-F5344CB8AC3E}">
        <p14:creationId xmlns:p14="http://schemas.microsoft.com/office/powerpoint/2010/main" val="333270436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a:xfrm>
            <a:off x="839788" y="365125"/>
            <a:ext cx="10515600" cy="1325563"/>
          </a:xfrm>
        </p:spPr>
        <p:txBody>
          <a:bodyPr/>
          <a:lstStyle/>
          <a:p>
            <a:r>
              <a:rPr lang="it-IT" smtClean="0"/>
              <a:t>Fare clic per modificare lo stile del titolo</a:t>
            </a:r>
            <a:endParaRPr lang="it-IT"/>
          </a:p>
        </p:txBody>
      </p:sp>
      <p:sp>
        <p:nvSpPr>
          <p:cNvPr id="3" name="Segnaposto tes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Segnaposto contenuto 3"/>
          <p:cNvSpPr>
            <a:spLocks noGrp="1"/>
          </p:cNvSpPr>
          <p:nvPr>
            <p:ph sz="half" idx="2"/>
          </p:nvPr>
        </p:nvSpPr>
        <p:spPr>
          <a:xfrm>
            <a:off x="839788" y="2505075"/>
            <a:ext cx="5157787" cy="3684588"/>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Segnaposto contenuto 5"/>
          <p:cNvSpPr>
            <a:spLocks noGrp="1"/>
          </p:cNvSpPr>
          <p:nvPr>
            <p:ph sz="quarter" idx="4"/>
          </p:nvPr>
        </p:nvSpPr>
        <p:spPr>
          <a:xfrm>
            <a:off x="6172200" y="2505075"/>
            <a:ext cx="5183188" cy="3684588"/>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Segnaposto data 6"/>
          <p:cNvSpPr>
            <a:spLocks noGrp="1"/>
          </p:cNvSpPr>
          <p:nvPr>
            <p:ph type="dt" sz="half" idx="10"/>
          </p:nvPr>
        </p:nvSpPr>
        <p:spPr/>
        <p:txBody>
          <a:bodyPr/>
          <a:lstStyle/>
          <a:p>
            <a:fld id="{5127D72A-7BF7-49F2-9429-F81F4B6C2000}" type="datetimeFigureOut">
              <a:rPr lang="it-IT" smtClean="0"/>
              <a:t>04/05/2026</a:t>
            </a:fld>
            <a:endParaRPr lang="it-IT"/>
          </a:p>
        </p:txBody>
      </p:sp>
      <p:sp>
        <p:nvSpPr>
          <p:cNvPr id="8" name="Segnaposto piè di pagina 7"/>
          <p:cNvSpPr>
            <a:spLocks noGrp="1"/>
          </p:cNvSpPr>
          <p:nvPr>
            <p:ph type="ftr" sz="quarter" idx="11"/>
          </p:nvPr>
        </p:nvSpPr>
        <p:spPr/>
        <p:txBody>
          <a:bodyPr/>
          <a:lstStyle/>
          <a:p>
            <a:endParaRPr lang="it-IT"/>
          </a:p>
        </p:txBody>
      </p:sp>
      <p:sp>
        <p:nvSpPr>
          <p:cNvPr id="9" name="Segnaposto numero diapositiva 8"/>
          <p:cNvSpPr>
            <a:spLocks noGrp="1"/>
          </p:cNvSpPr>
          <p:nvPr>
            <p:ph type="sldNum" sz="quarter" idx="12"/>
          </p:nvPr>
        </p:nvSpPr>
        <p:spPr/>
        <p:txBody>
          <a:bodyPr/>
          <a:lstStyle/>
          <a:p>
            <a:fld id="{93F03DF7-85F7-43E9-85A4-465B7201B737}" type="slidenum">
              <a:rPr lang="it-IT" smtClean="0"/>
              <a:t>‹N›</a:t>
            </a:fld>
            <a:endParaRPr lang="it-IT"/>
          </a:p>
        </p:txBody>
      </p:sp>
    </p:spTree>
    <p:extLst>
      <p:ext uri="{BB962C8B-B14F-4D97-AF65-F5344CB8AC3E}">
        <p14:creationId xmlns:p14="http://schemas.microsoft.com/office/powerpoint/2010/main" val="26544497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data 2"/>
          <p:cNvSpPr>
            <a:spLocks noGrp="1"/>
          </p:cNvSpPr>
          <p:nvPr>
            <p:ph type="dt" sz="half" idx="10"/>
          </p:nvPr>
        </p:nvSpPr>
        <p:spPr/>
        <p:txBody>
          <a:bodyPr/>
          <a:lstStyle/>
          <a:p>
            <a:fld id="{5127D72A-7BF7-49F2-9429-F81F4B6C2000}" type="datetimeFigureOut">
              <a:rPr lang="it-IT" smtClean="0"/>
              <a:t>04/05/2026</a:t>
            </a:fld>
            <a:endParaRPr lang="it-IT"/>
          </a:p>
        </p:txBody>
      </p:sp>
      <p:sp>
        <p:nvSpPr>
          <p:cNvPr id="4" name="Segnaposto piè di pagina 3"/>
          <p:cNvSpPr>
            <a:spLocks noGrp="1"/>
          </p:cNvSpPr>
          <p:nvPr>
            <p:ph type="ftr" sz="quarter" idx="11"/>
          </p:nvPr>
        </p:nvSpPr>
        <p:spPr/>
        <p:txBody>
          <a:bodyPr/>
          <a:lstStyle/>
          <a:p>
            <a:endParaRPr lang="it-IT"/>
          </a:p>
        </p:txBody>
      </p:sp>
      <p:sp>
        <p:nvSpPr>
          <p:cNvPr id="5" name="Segnaposto numero diapositiva 4"/>
          <p:cNvSpPr>
            <a:spLocks noGrp="1"/>
          </p:cNvSpPr>
          <p:nvPr>
            <p:ph type="sldNum" sz="quarter" idx="12"/>
          </p:nvPr>
        </p:nvSpPr>
        <p:spPr/>
        <p:txBody>
          <a:bodyPr/>
          <a:lstStyle/>
          <a:p>
            <a:fld id="{93F03DF7-85F7-43E9-85A4-465B7201B737}" type="slidenum">
              <a:rPr lang="it-IT" smtClean="0"/>
              <a:t>‹N›</a:t>
            </a:fld>
            <a:endParaRPr lang="it-IT"/>
          </a:p>
        </p:txBody>
      </p:sp>
    </p:spTree>
    <p:extLst>
      <p:ext uri="{BB962C8B-B14F-4D97-AF65-F5344CB8AC3E}">
        <p14:creationId xmlns:p14="http://schemas.microsoft.com/office/powerpoint/2010/main" val="28941033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p>
            <a:fld id="{5127D72A-7BF7-49F2-9429-F81F4B6C2000}" type="datetimeFigureOut">
              <a:rPr lang="it-IT" smtClean="0"/>
              <a:t>04/05/2026</a:t>
            </a:fld>
            <a:endParaRPr lang="it-IT"/>
          </a:p>
        </p:txBody>
      </p:sp>
      <p:sp>
        <p:nvSpPr>
          <p:cNvPr id="3" name="Segnaposto piè di pagina 2"/>
          <p:cNvSpPr>
            <a:spLocks noGrp="1"/>
          </p:cNvSpPr>
          <p:nvPr>
            <p:ph type="ftr" sz="quarter" idx="11"/>
          </p:nvPr>
        </p:nvSpPr>
        <p:spPr/>
        <p:txBody>
          <a:bodyPr/>
          <a:lstStyle/>
          <a:p>
            <a:endParaRPr lang="it-IT"/>
          </a:p>
        </p:txBody>
      </p:sp>
      <p:sp>
        <p:nvSpPr>
          <p:cNvPr id="4" name="Segnaposto numero diapositiva 3"/>
          <p:cNvSpPr>
            <a:spLocks noGrp="1"/>
          </p:cNvSpPr>
          <p:nvPr>
            <p:ph type="sldNum" sz="quarter" idx="12"/>
          </p:nvPr>
        </p:nvSpPr>
        <p:spPr/>
        <p:txBody>
          <a:bodyPr/>
          <a:lstStyle/>
          <a:p>
            <a:fld id="{93F03DF7-85F7-43E9-85A4-465B7201B737}" type="slidenum">
              <a:rPr lang="it-IT" smtClean="0"/>
              <a:t>‹N›</a:t>
            </a:fld>
            <a:endParaRPr lang="it-IT"/>
          </a:p>
        </p:txBody>
      </p:sp>
    </p:spTree>
    <p:extLst>
      <p:ext uri="{BB962C8B-B14F-4D97-AF65-F5344CB8AC3E}">
        <p14:creationId xmlns:p14="http://schemas.microsoft.com/office/powerpoint/2010/main" val="3244516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839788" y="457200"/>
            <a:ext cx="3932237" cy="1600200"/>
          </a:xfrm>
        </p:spPr>
        <p:txBody>
          <a:bodyPr anchor="b"/>
          <a:lstStyle>
            <a:lvl1pPr>
              <a:defRPr sz="3200"/>
            </a:lvl1pPr>
          </a:lstStyle>
          <a:p>
            <a:r>
              <a:rPr lang="it-IT" smtClean="0"/>
              <a:t>Fare clic per modificare lo stile del titolo</a:t>
            </a:r>
            <a:endParaRPr lang="it-IT"/>
          </a:p>
        </p:txBody>
      </p:sp>
      <p:sp>
        <p:nvSpPr>
          <p:cNvPr id="3" name="Segnaposto contenut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smtClean="0"/>
              <a:t>Fare clic per modificare stili del testo dello schema</a:t>
            </a:r>
          </a:p>
        </p:txBody>
      </p:sp>
      <p:sp>
        <p:nvSpPr>
          <p:cNvPr id="5" name="Segnaposto data 4"/>
          <p:cNvSpPr>
            <a:spLocks noGrp="1"/>
          </p:cNvSpPr>
          <p:nvPr>
            <p:ph type="dt" sz="half" idx="10"/>
          </p:nvPr>
        </p:nvSpPr>
        <p:spPr/>
        <p:txBody>
          <a:bodyPr/>
          <a:lstStyle/>
          <a:p>
            <a:fld id="{5127D72A-7BF7-49F2-9429-F81F4B6C2000}" type="datetimeFigureOut">
              <a:rPr lang="it-IT" smtClean="0"/>
              <a:t>04/05/2026</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93F03DF7-85F7-43E9-85A4-465B7201B737}" type="slidenum">
              <a:rPr lang="it-IT" smtClean="0"/>
              <a:t>‹N›</a:t>
            </a:fld>
            <a:endParaRPr lang="it-IT"/>
          </a:p>
        </p:txBody>
      </p:sp>
    </p:spTree>
    <p:extLst>
      <p:ext uri="{BB962C8B-B14F-4D97-AF65-F5344CB8AC3E}">
        <p14:creationId xmlns:p14="http://schemas.microsoft.com/office/powerpoint/2010/main" val="18966513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839788" y="457200"/>
            <a:ext cx="3932237" cy="1600200"/>
          </a:xfrm>
        </p:spPr>
        <p:txBody>
          <a:bodyPr anchor="b"/>
          <a:lstStyle>
            <a:lvl1pPr>
              <a:defRPr sz="3200"/>
            </a:lvl1pPr>
          </a:lstStyle>
          <a:p>
            <a:r>
              <a:rPr lang="it-IT" smtClean="0"/>
              <a:t>Fare clic per modificare lo stile del titolo</a:t>
            </a:r>
            <a:endParaRPr lang="it-IT"/>
          </a:p>
        </p:txBody>
      </p:sp>
      <p:sp>
        <p:nvSpPr>
          <p:cNvPr id="3" name="Segnaposto immagin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Segnaposto tes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smtClean="0"/>
              <a:t>Fare clic per modificare stili del testo dello schema</a:t>
            </a:r>
          </a:p>
        </p:txBody>
      </p:sp>
      <p:sp>
        <p:nvSpPr>
          <p:cNvPr id="5" name="Segnaposto data 4"/>
          <p:cNvSpPr>
            <a:spLocks noGrp="1"/>
          </p:cNvSpPr>
          <p:nvPr>
            <p:ph type="dt" sz="half" idx="10"/>
          </p:nvPr>
        </p:nvSpPr>
        <p:spPr/>
        <p:txBody>
          <a:bodyPr/>
          <a:lstStyle/>
          <a:p>
            <a:fld id="{5127D72A-7BF7-49F2-9429-F81F4B6C2000}" type="datetimeFigureOut">
              <a:rPr lang="it-IT" smtClean="0"/>
              <a:t>04/05/2026</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93F03DF7-85F7-43E9-85A4-465B7201B737}" type="slidenum">
              <a:rPr lang="it-IT" smtClean="0"/>
              <a:t>‹N›</a:t>
            </a:fld>
            <a:endParaRPr lang="it-IT"/>
          </a:p>
        </p:txBody>
      </p:sp>
    </p:spTree>
    <p:extLst>
      <p:ext uri="{BB962C8B-B14F-4D97-AF65-F5344CB8AC3E}">
        <p14:creationId xmlns:p14="http://schemas.microsoft.com/office/powerpoint/2010/main" val="31238052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5127D72A-7BF7-49F2-9429-F81F4B6C2000}" type="datetimeFigureOut">
              <a:rPr lang="it-IT" smtClean="0"/>
              <a:t>04/05/2026</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93F03DF7-85F7-43E9-85A4-465B7201B737}" type="slidenum">
              <a:rPr lang="it-IT" smtClean="0"/>
              <a:t>‹N›</a:t>
            </a:fld>
            <a:endParaRPr lang="it-IT"/>
          </a:p>
        </p:txBody>
      </p:sp>
    </p:spTree>
    <p:extLst>
      <p:ext uri="{BB962C8B-B14F-4D97-AF65-F5344CB8AC3E}">
        <p14:creationId xmlns:p14="http://schemas.microsoft.com/office/powerpoint/2010/main" val="15071367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8724900" y="365125"/>
            <a:ext cx="2628900" cy="5811838"/>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838200" y="365125"/>
            <a:ext cx="7734300" cy="5811838"/>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5127D72A-7BF7-49F2-9429-F81F4B6C2000}" type="datetimeFigureOut">
              <a:rPr lang="it-IT" smtClean="0"/>
              <a:t>04/05/2026</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93F03DF7-85F7-43E9-85A4-465B7201B737}" type="slidenum">
              <a:rPr lang="it-IT" smtClean="0"/>
              <a:t>‹N›</a:t>
            </a:fld>
            <a:endParaRPr lang="it-IT"/>
          </a:p>
        </p:txBody>
      </p:sp>
    </p:spTree>
    <p:extLst>
      <p:ext uri="{BB962C8B-B14F-4D97-AF65-F5344CB8AC3E}">
        <p14:creationId xmlns:p14="http://schemas.microsoft.com/office/powerpoint/2010/main" val="20927506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tito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it-IT" smtClean="0"/>
              <a:t>Fare clic per modificare lo stile del titolo</a:t>
            </a:r>
            <a:endParaRPr lang="it-IT"/>
          </a:p>
        </p:txBody>
      </p:sp>
      <p:sp>
        <p:nvSpPr>
          <p:cNvPr id="3" name="Segnaposto tes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127D72A-7BF7-49F2-9429-F81F4B6C2000}" type="datetimeFigureOut">
              <a:rPr lang="it-IT" smtClean="0"/>
              <a:t>04/05/2026</a:t>
            </a:fld>
            <a:endParaRPr lang="it-IT"/>
          </a:p>
        </p:txBody>
      </p:sp>
      <p:sp>
        <p:nvSpPr>
          <p:cNvPr id="5" name="Segnaposto piè di pa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t-IT"/>
          </a:p>
        </p:txBody>
      </p:sp>
      <p:sp>
        <p:nvSpPr>
          <p:cNvPr id="6" name="Segnaposto numero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3F03DF7-85F7-43E9-85A4-465B7201B737}" type="slidenum">
              <a:rPr lang="it-IT" smtClean="0"/>
              <a:t>‹N›</a:t>
            </a:fld>
            <a:endParaRPr lang="it-IT"/>
          </a:p>
        </p:txBody>
      </p:sp>
    </p:spTree>
    <p:extLst>
      <p:ext uri="{BB962C8B-B14F-4D97-AF65-F5344CB8AC3E}">
        <p14:creationId xmlns:p14="http://schemas.microsoft.com/office/powerpoint/2010/main" val="105708971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hyperlink" Target="http://www.hetwebsite.net/het/profiles/marshall.htm"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ctrTitle"/>
          </p:nvPr>
        </p:nvSpPr>
        <p:spPr/>
        <p:txBody>
          <a:bodyPr>
            <a:normAutofit/>
          </a:bodyPr>
          <a:lstStyle/>
          <a:p>
            <a:pPr>
              <a:lnSpc>
                <a:spcPct val="50000"/>
              </a:lnSpc>
            </a:pPr>
            <a:r>
              <a:rPr lang="it-IT" sz="4200" dirty="0" smtClean="0"/>
              <a:t>Storia dell’Economia Politica</a:t>
            </a:r>
            <a:r>
              <a:rPr lang="it-IT" sz="4200" dirty="0"/>
              <a:t/>
            </a:r>
            <a:br>
              <a:rPr lang="it-IT" sz="4200" dirty="0"/>
            </a:br>
            <a:r>
              <a:rPr lang="it-IT" sz="4200" dirty="0"/>
              <a:t/>
            </a:r>
            <a:br>
              <a:rPr lang="it-IT" sz="4200" dirty="0"/>
            </a:br>
            <a:r>
              <a:rPr lang="it-IT" sz="4200" dirty="0"/>
              <a:t>Lezione </a:t>
            </a:r>
            <a:r>
              <a:rPr lang="it-IT" sz="4200" dirty="0" smtClean="0"/>
              <a:t>11.26</a:t>
            </a:r>
            <a:r>
              <a:rPr lang="it-IT" sz="4200" dirty="0"/>
              <a:t/>
            </a:r>
            <a:br>
              <a:rPr lang="it-IT" sz="4200" dirty="0"/>
            </a:br>
            <a:r>
              <a:rPr lang="it-IT" sz="4200" dirty="0"/>
              <a:t/>
            </a:r>
            <a:br>
              <a:rPr lang="it-IT" sz="4200" dirty="0"/>
            </a:br>
            <a:r>
              <a:rPr lang="it-IT" sz="4200" dirty="0" smtClean="0"/>
              <a:t>Marginalismo inglese post-Marshall</a:t>
            </a:r>
            <a:endParaRPr lang="it-IT" sz="4200" dirty="0"/>
          </a:p>
        </p:txBody>
      </p:sp>
      <p:sp>
        <p:nvSpPr>
          <p:cNvPr id="3" name="Sottotitolo 2"/>
          <p:cNvSpPr>
            <a:spLocks noGrp="1"/>
          </p:cNvSpPr>
          <p:nvPr>
            <p:ph type="subTitle" idx="1"/>
          </p:nvPr>
        </p:nvSpPr>
        <p:spPr/>
        <p:txBody>
          <a:bodyPr>
            <a:normAutofit lnSpcReduction="10000"/>
          </a:bodyPr>
          <a:lstStyle/>
          <a:p>
            <a:endParaRPr lang="it-IT" dirty="0"/>
          </a:p>
          <a:p>
            <a:endParaRPr lang="it-IT" dirty="0"/>
          </a:p>
          <a:p>
            <a:r>
              <a:rPr lang="it-IT" dirty="0" smtClean="0"/>
              <a:t>Paolo </a:t>
            </a:r>
            <a:r>
              <a:rPr lang="it-IT" dirty="0"/>
              <a:t>Paesani </a:t>
            </a:r>
            <a:endParaRPr lang="it-IT" dirty="0" smtClean="0"/>
          </a:p>
          <a:p>
            <a:r>
              <a:rPr lang="it-IT" dirty="0" smtClean="0"/>
              <a:t>ALEF </a:t>
            </a:r>
            <a:r>
              <a:rPr lang="it-IT" dirty="0"/>
              <a:t>Tor </a:t>
            </a:r>
            <a:r>
              <a:rPr lang="it-IT" dirty="0" smtClean="0"/>
              <a:t>Vergata</a:t>
            </a:r>
            <a:endParaRPr lang="it-IT" dirty="0"/>
          </a:p>
          <a:p>
            <a:endParaRPr lang="it-IT" dirty="0"/>
          </a:p>
        </p:txBody>
      </p:sp>
      <p:sp>
        <p:nvSpPr>
          <p:cNvPr id="4" name="CasellaDiTesto 3"/>
          <p:cNvSpPr txBox="1"/>
          <p:nvPr/>
        </p:nvSpPr>
        <p:spPr>
          <a:xfrm>
            <a:off x="9264073" y="5514109"/>
            <a:ext cx="2623127" cy="369332"/>
          </a:xfrm>
          <a:prstGeom prst="rect">
            <a:avLst/>
          </a:prstGeom>
          <a:noFill/>
        </p:spPr>
        <p:txBody>
          <a:bodyPr wrap="square" rtlCol="0">
            <a:spAutoFit/>
          </a:bodyPr>
          <a:lstStyle/>
          <a:p>
            <a:pPr algn="ctr"/>
            <a:r>
              <a:rPr lang="it-IT" dirty="0" smtClean="0"/>
              <a:t>08.05.2026</a:t>
            </a:r>
            <a:endParaRPr lang="it-IT" dirty="0"/>
          </a:p>
        </p:txBody>
      </p:sp>
    </p:spTree>
    <p:extLst>
      <p:ext uri="{BB962C8B-B14F-4D97-AF65-F5344CB8AC3E}">
        <p14:creationId xmlns:p14="http://schemas.microsoft.com/office/powerpoint/2010/main" val="94571073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magine 3"/>
          <p:cNvPicPr>
            <a:picLocks noChangeAspect="1"/>
          </p:cNvPicPr>
          <p:nvPr/>
        </p:nvPicPr>
        <p:blipFill>
          <a:blip r:embed="rId2"/>
          <a:stretch>
            <a:fillRect/>
          </a:stretch>
        </p:blipFill>
        <p:spPr>
          <a:xfrm>
            <a:off x="4183785" y="489815"/>
            <a:ext cx="3861088" cy="5261483"/>
          </a:xfrm>
          <a:prstGeom prst="rect">
            <a:avLst/>
          </a:prstGeom>
        </p:spPr>
      </p:pic>
      <p:sp>
        <p:nvSpPr>
          <p:cNvPr id="5" name="Rettangolo 4"/>
          <p:cNvSpPr/>
          <p:nvPr/>
        </p:nvSpPr>
        <p:spPr>
          <a:xfrm>
            <a:off x="2064111" y="6181544"/>
            <a:ext cx="8520761" cy="369332"/>
          </a:xfrm>
          <a:prstGeom prst="rect">
            <a:avLst/>
          </a:prstGeom>
        </p:spPr>
        <p:txBody>
          <a:bodyPr wrap="square">
            <a:spAutoFit/>
          </a:bodyPr>
          <a:lstStyle/>
          <a:p>
            <a:r>
              <a:rPr lang="en-US" b="1" dirty="0">
                <a:solidFill>
                  <a:srgbClr val="5F6368"/>
                </a:solidFill>
                <a:latin typeface="arial" panose="020B0604020202020204" pitchFamily="34" charset="0"/>
              </a:rPr>
              <a:t>Philip</a:t>
            </a:r>
            <a:r>
              <a:rPr lang="en-US" dirty="0">
                <a:solidFill>
                  <a:srgbClr val="4D5156"/>
                </a:solidFill>
                <a:latin typeface="arial" panose="020B0604020202020204" pitchFamily="34" charset="0"/>
              </a:rPr>
              <a:t> Henry </a:t>
            </a:r>
            <a:r>
              <a:rPr lang="en-US" b="1" dirty="0" err="1">
                <a:solidFill>
                  <a:srgbClr val="5F6368"/>
                </a:solidFill>
                <a:latin typeface="arial" panose="020B0604020202020204" pitchFamily="34" charset="0"/>
              </a:rPr>
              <a:t>Wicksteed</a:t>
            </a:r>
            <a:r>
              <a:rPr lang="en-US" dirty="0">
                <a:solidFill>
                  <a:srgbClr val="4D5156"/>
                </a:solidFill>
                <a:latin typeface="arial" panose="020B0604020202020204" pitchFamily="34" charset="0"/>
              </a:rPr>
              <a:t> </a:t>
            </a:r>
            <a:r>
              <a:rPr lang="en-US" dirty="0" smtClean="0">
                <a:solidFill>
                  <a:srgbClr val="4D5156"/>
                </a:solidFill>
                <a:latin typeface="arial" panose="020B0604020202020204" pitchFamily="34" charset="0"/>
              </a:rPr>
              <a:t>(Leeds, 25 </a:t>
            </a:r>
            <a:r>
              <a:rPr lang="en-US" dirty="0">
                <a:solidFill>
                  <a:srgbClr val="4D5156"/>
                </a:solidFill>
                <a:latin typeface="arial" panose="020B0604020202020204" pitchFamily="34" charset="0"/>
              </a:rPr>
              <a:t>October 1844 – </a:t>
            </a:r>
            <a:r>
              <a:rPr lang="en-US" dirty="0" smtClean="0">
                <a:solidFill>
                  <a:srgbClr val="4D5156"/>
                </a:solidFill>
                <a:latin typeface="arial" panose="020B0604020202020204" pitchFamily="34" charset="0"/>
              </a:rPr>
              <a:t>Berkshire 18 </a:t>
            </a:r>
            <a:r>
              <a:rPr lang="en-US" dirty="0">
                <a:solidFill>
                  <a:srgbClr val="4D5156"/>
                </a:solidFill>
                <a:latin typeface="arial" panose="020B0604020202020204" pitchFamily="34" charset="0"/>
              </a:rPr>
              <a:t>March 1927)</a:t>
            </a:r>
            <a:endParaRPr lang="it-IT" dirty="0"/>
          </a:p>
        </p:txBody>
      </p:sp>
    </p:spTree>
    <p:extLst>
      <p:ext uri="{BB962C8B-B14F-4D97-AF65-F5344CB8AC3E}">
        <p14:creationId xmlns:p14="http://schemas.microsoft.com/office/powerpoint/2010/main" val="103529040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Philip H. </a:t>
            </a:r>
            <a:r>
              <a:rPr lang="it-IT" dirty="0" err="1" smtClean="0"/>
              <a:t>Wicksteed</a:t>
            </a:r>
            <a:r>
              <a:rPr lang="it-IT" dirty="0" smtClean="0"/>
              <a:t> (1844 – 1927)</a:t>
            </a:r>
            <a:endParaRPr lang="it-IT" dirty="0"/>
          </a:p>
        </p:txBody>
      </p:sp>
      <p:sp>
        <p:nvSpPr>
          <p:cNvPr id="3" name="Segnaposto contenuto 2"/>
          <p:cNvSpPr>
            <a:spLocks noGrp="1"/>
          </p:cNvSpPr>
          <p:nvPr>
            <p:ph idx="1"/>
          </p:nvPr>
        </p:nvSpPr>
        <p:spPr/>
        <p:txBody>
          <a:bodyPr>
            <a:normAutofit fontScale="85000" lnSpcReduction="20000"/>
          </a:bodyPr>
          <a:lstStyle/>
          <a:p>
            <a:r>
              <a:rPr lang="it-IT" dirty="0" smtClean="0"/>
              <a:t>Figlio di un pastore protestante (chiesa unitaria), studi classici e ordinazione come ministro del culto di questa chiesa (poi abbandonata) </a:t>
            </a:r>
          </a:p>
          <a:p>
            <a:r>
              <a:rPr lang="it-IT" dirty="0" smtClean="0"/>
              <a:t>Professore dal 1887 al 1918 in numerose università ma senza un posizione accademica fissa. Ottimo insegnante e divulgatore delle teorie del marginalismo. </a:t>
            </a:r>
          </a:p>
          <a:p>
            <a:r>
              <a:rPr lang="it-IT" dirty="0" smtClean="0"/>
              <a:t>Autore molto prolifico e grande esporto di Dante, interessi filosofici. Come economista, il suo riferimento principale è </a:t>
            </a:r>
            <a:r>
              <a:rPr lang="it-IT" dirty="0" err="1" smtClean="0"/>
              <a:t>Jevons</a:t>
            </a:r>
            <a:r>
              <a:rPr lang="it-IT" dirty="0" smtClean="0"/>
              <a:t> e l’idea che il marginalismo (espressione di una legge universale che regola la condotta umana in ogni luogo e in ogni tempo) debba riportare l’economia sulla retta via, correggendo gli errori ricardiani. </a:t>
            </a:r>
          </a:p>
          <a:p>
            <a:r>
              <a:rPr lang="it-IT" dirty="0" smtClean="0"/>
              <a:t>Interesse per la teoria della distribuzione e per l’applicazione del </a:t>
            </a:r>
            <a:r>
              <a:rPr lang="it-IT" dirty="0" err="1" smtClean="0"/>
              <a:t>raginalmento</a:t>
            </a:r>
            <a:r>
              <a:rPr lang="it-IT" dirty="0" smtClean="0"/>
              <a:t> marginale a molti ambiti diversi. E’ autore di molte opere tra cui le principali sono: </a:t>
            </a:r>
            <a:r>
              <a:rPr lang="en-US" i="1" dirty="0"/>
              <a:t>The Alphabet of Economic Science: Elements of the theory of value or </a:t>
            </a:r>
            <a:r>
              <a:rPr lang="en-US" i="1" dirty="0" smtClean="0"/>
              <a:t>worth</a:t>
            </a:r>
            <a:r>
              <a:rPr lang="en-US" dirty="0" smtClean="0"/>
              <a:t>(1888), </a:t>
            </a:r>
            <a:r>
              <a:rPr lang="en-US" i="1" dirty="0" smtClean="0"/>
              <a:t>An </a:t>
            </a:r>
            <a:r>
              <a:rPr lang="en-US" i="1" dirty="0"/>
              <a:t>Essay on the Coordination of the Laws of Distribution</a:t>
            </a:r>
            <a:r>
              <a:rPr lang="en-US" dirty="0"/>
              <a:t> (1894</a:t>
            </a:r>
            <a:r>
              <a:rPr lang="en-US" dirty="0" smtClean="0"/>
              <a:t>), </a:t>
            </a:r>
            <a:r>
              <a:rPr lang="en-US" i="1" dirty="0"/>
              <a:t>Common Sense of Political Economy</a:t>
            </a:r>
            <a:r>
              <a:rPr lang="en-US" dirty="0"/>
              <a:t> (1910)</a:t>
            </a:r>
            <a:endParaRPr lang="it-IT" dirty="0"/>
          </a:p>
        </p:txBody>
      </p:sp>
    </p:spTree>
    <p:extLst>
      <p:ext uri="{BB962C8B-B14F-4D97-AF65-F5344CB8AC3E}">
        <p14:creationId xmlns:p14="http://schemas.microsoft.com/office/powerpoint/2010/main" val="363422249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Marginalismo e distribuzione del </a:t>
            </a:r>
            <a:r>
              <a:rPr lang="it-IT" dirty="0" smtClean="0"/>
              <a:t>reddito, 2</a:t>
            </a:r>
            <a:endParaRPr lang="it-IT" dirty="0"/>
          </a:p>
        </p:txBody>
      </p:sp>
      <p:sp>
        <p:nvSpPr>
          <p:cNvPr id="3" name="Segnaposto contenuto 2"/>
          <p:cNvSpPr>
            <a:spLocks noGrp="1"/>
          </p:cNvSpPr>
          <p:nvPr>
            <p:ph idx="1"/>
          </p:nvPr>
        </p:nvSpPr>
        <p:spPr/>
        <p:txBody>
          <a:bodyPr>
            <a:normAutofit fontScale="77500" lnSpcReduction="20000"/>
          </a:bodyPr>
          <a:lstStyle/>
          <a:p>
            <a:r>
              <a:rPr lang="it-IT" dirty="0" smtClean="0"/>
              <a:t>Il </a:t>
            </a:r>
            <a:r>
              <a:rPr lang="it-IT" dirty="0"/>
              <a:t>contributo principale di </a:t>
            </a:r>
            <a:r>
              <a:rPr lang="it-IT" dirty="0" err="1"/>
              <a:t>Wicksteed</a:t>
            </a:r>
            <a:r>
              <a:rPr lang="it-IT" dirty="0"/>
              <a:t> è dimostrare che se ad ogni fattore fosse pagato il suo prodotto marginale, troveremmo che non c'è un guadagno residuo perché l'intera produzione sarebbe esaurita.  </a:t>
            </a:r>
            <a:endParaRPr lang="it-IT" dirty="0" smtClean="0"/>
          </a:p>
          <a:p>
            <a:r>
              <a:rPr lang="it-IT" dirty="0" smtClean="0"/>
              <a:t>Questa </a:t>
            </a:r>
            <a:r>
              <a:rPr lang="it-IT" dirty="0"/>
              <a:t>proposizione di "esaurimento del prodotto" è l'essenza della teoria della produttività marginale della distribuzione.  </a:t>
            </a:r>
            <a:endParaRPr lang="it-IT" dirty="0" smtClean="0"/>
          </a:p>
          <a:p>
            <a:r>
              <a:rPr lang="it-IT" dirty="0" smtClean="0"/>
              <a:t>Più </a:t>
            </a:r>
            <a:r>
              <a:rPr lang="it-IT" dirty="0"/>
              <a:t>brevemente, proponendo una funzione di produzione del tipo Y = f(K, L, T), dove K è il capitale, L è il lavoro e T è la terra (per inciso, a </a:t>
            </a:r>
            <a:r>
              <a:rPr lang="it-IT" dirty="0" err="1"/>
              <a:t>Wicksteed</a:t>
            </a:r>
            <a:r>
              <a:rPr lang="it-IT" dirty="0"/>
              <a:t> può essere giustamente attribuito il merito di aver introdotto la nozione ora comune di "funzione di produzione" a uscita singola e a entrata multipla). </a:t>
            </a:r>
            <a:endParaRPr lang="it-IT" dirty="0" smtClean="0"/>
          </a:p>
          <a:p>
            <a:r>
              <a:rPr lang="it-IT" dirty="0" smtClean="0"/>
              <a:t>Se </a:t>
            </a:r>
            <a:r>
              <a:rPr lang="it-IT" dirty="0"/>
              <a:t>i fattori sono pagati i loro prodotti marginali, i guadagni del capitale sono </a:t>
            </a:r>
            <a:r>
              <a:rPr lang="it-IT" dirty="0" err="1"/>
              <a:t>fKK</a:t>
            </a:r>
            <a:r>
              <a:rPr lang="it-IT" dirty="0"/>
              <a:t>, quelli del lavoro </a:t>
            </a:r>
            <a:r>
              <a:rPr lang="it-IT" dirty="0" err="1"/>
              <a:t>fLL</a:t>
            </a:r>
            <a:r>
              <a:rPr lang="it-IT" dirty="0"/>
              <a:t> e quelli della terra </a:t>
            </a:r>
            <a:r>
              <a:rPr lang="it-IT" dirty="0" err="1"/>
              <a:t>fTT</a:t>
            </a:r>
            <a:r>
              <a:rPr lang="it-IT" dirty="0"/>
              <a:t> (dove fi è il prodotto marginale dell'</a:t>
            </a:r>
            <a:r>
              <a:rPr lang="it-IT" dirty="0" err="1"/>
              <a:t>iesimo</a:t>
            </a:r>
            <a:r>
              <a:rPr lang="it-IT" dirty="0"/>
              <a:t> fattore).  </a:t>
            </a:r>
            <a:endParaRPr lang="it-IT" dirty="0" smtClean="0"/>
          </a:p>
          <a:p>
            <a:r>
              <a:rPr lang="it-IT" dirty="0" smtClean="0"/>
              <a:t>La </a:t>
            </a:r>
            <a:r>
              <a:rPr lang="it-IT" dirty="0"/>
              <a:t>tesi di </a:t>
            </a:r>
            <a:r>
              <a:rPr lang="it-IT" dirty="0" err="1"/>
              <a:t>Wicksteed</a:t>
            </a:r>
            <a:r>
              <a:rPr lang="it-IT" dirty="0"/>
              <a:t> era che, sommando, troveremo che </a:t>
            </a:r>
            <a:r>
              <a:rPr lang="it-IT" dirty="0">
                <a:solidFill>
                  <a:srgbClr val="FF0000"/>
                </a:solidFill>
              </a:rPr>
              <a:t>Y = </a:t>
            </a:r>
            <a:r>
              <a:rPr lang="it-IT" dirty="0" err="1" smtClean="0">
                <a:solidFill>
                  <a:srgbClr val="FF0000"/>
                </a:solidFill>
              </a:rPr>
              <a:t>fK</a:t>
            </a:r>
            <a:r>
              <a:rPr lang="it-IT" dirty="0" smtClean="0">
                <a:solidFill>
                  <a:srgbClr val="FF0000"/>
                </a:solidFill>
              </a:rPr>
              <a:t>*K </a:t>
            </a:r>
            <a:r>
              <a:rPr lang="it-IT" dirty="0">
                <a:solidFill>
                  <a:srgbClr val="FF0000"/>
                </a:solidFill>
              </a:rPr>
              <a:t>+ </a:t>
            </a:r>
            <a:r>
              <a:rPr lang="it-IT" dirty="0" err="1" smtClean="0">
                <a:solidFill>
                  <a:srgbClr val="FF0000"/>
                </a:solidFill>
              </a:rPr>
              <a:t>fL</a:t>
            </a:r>
            <a:r>
              <a:rPr lang="it-IT" dirty="0" smtClean="0">
                <a:solidFill>
                  <a:srgbClr val="FF0000"/>
                </a:solidFill>
              </a:rPr>
              <a:t>*L </a:t>
            </a:r>
            <a:r>
              <a:rPr lang="it-IT" dirty="0">
                <a:solidFill>
                  <a:srgbClr val="FF0000"/>
                </a:solidFill>
              </a:rPr>
              <a:t>+ </a:t>
            </a:r>
            <a:r>
              <a:rPr lang="it-IT" dirty="0" smtClean="0">
                <a:solidFill>
                  <a:srgbClr val="FF0000"/>
                </a:solidFill>
              </a:rPr>
              <a:t>f*TT</a:t>
            </a:r>
            <a:r>
              <a:rPr lang="it-IT" dirty="0" smtClean="0"/>
              <a:t>.</a:t>
            </a:r>
          </a:p>
          <a:p>
            <a:r>
              <a:rPr lang="it-IT" dirty="0" smtClean="0"/>
              <a:t>Rendimenti costanti di scala?</a:t>
            </a:r>
          </a:p>
          <a:p>
            <a:r>
              <a:rPr lang="it-IT" dirty="0" smtClean="0">
                <a:solidFill>
                  <a:srgbClr val="FF0000"/>
                </a:solidFill>
              </a:rPr>
              <a:t>La distribuzione del reddito come fatto tecnico – distribuzione e armonia sociale</a:t>
            </a:r>
            <a:endParaRPr lang="it-IT" dirty="0">
              <a:solidFill>
                <a:srgbClr val="FF0000"/>
              </a:solidFill>
            </a:endParaRPr>
          </a:p>
        </p:txBody>
      </p:sp>
    </p:spTree>
    <p:extLst>
      <p:ext uri="{BB962C8B-B14F-4D97-AF65-F5344CB8AC3E}">
        <p14:creationId xmlns:p14="http://schemas.microsoft.com/office/powerpoint/2010/main" val="102709921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838200" y="365126"/>
            <a:ext cx="10515600" cy="918730"/>
          </a:xfrm>
        </p:spPr>
        <p:txBody>
          <a:bodyPr/>
          <a:lstStyle/>
          <a:p>
            <a:pPr algn="ctr"/>
            <a:r>
              <a:rPr lang="it-IT" dirty="0" smtClean="0"/>
              <a:t>Da Marshall ai </a:t>
            </a:r>
            <a:r>
              <a:rPr lang="it-IT" dirty="0" err="1" smtClean="0"/>
              <a:t>marshalliani</a:t>
            </a:r>
            <a:endParaRPr lang="it-IT" dirty="0"/>
          </a:p>
        </p:txBody>
      </p:sp>
      <p:sp>
        <p:nvSpPr>
          <p:cNvPr id="3" name="Segnaposto contenuto 2"/>
          <p:cNvSpPr>
            <a:spLocks noGrp="1"/>
          </p:cNvSpPr>
          <p:nvPr>
            <p:ph idx="1"/>
          </p:nvPr>
        </p:nvSpPr>
        <p:spPr>
          <a:xfrm>
            <a:off x="838200" y="1545465"/>
            <a:ext cx="10515600" cy="5048518"/>
          </a:xfrm>
        </p:spPr>
        <p:txBody>
          <a:bodyPr>
            <a:normAutofit/>
          </a:bodyPr>
          <a:lstStyle/>
          <a:p>
            <a:r>
              <a:rPr lang="it-IT" dirty="0" smtClean="0"/>
              <a:t>La pubblicazione dei </a:t>
            </a:r>
            <a:r>
              <a:rPr lang="it-IT" i="1" dirty="0" smtClean="0"/>
              <a:t>Principi</a:t>
            </a:r>
            <a:r>
              <a:rPr lang="it-IT" dirty="0" smtClean="0"/>
              <a:t> di Marshall segna una pietra miliare sulla strada dell’economia politica e dell’economia industriale. Tra gli anni Dieci e i Trenta del ‘900, questo studio porta a due risultati principali</a:t>
            </a:r>
          </a:p>
          <a:p>
            <a:pPr lvl="1"/>
            <a:r>
              <a:rPr lang="it-IT" dirty="0" smtClean="0"/>
              <a:t>Primo, una </a:t>
            </a:r>
            <a:r>
              <a:rPr lang="it-IT" dirty="0" smtClean="0">
                <a:solidFill>
                  <a:srgbClr val="FF0000"/>
                </a:solidFill>
              </a:rPr>
              <a:t>critica ai modelli di equilibrio parziale competitivo</a:t>
            </a:r>
            <a:r>
              <a:rPr lang="it-IT" dirty="0" smtClean="0"/>
              <a:t> come base per studiare la formazione dei prezzi delle merci e dei servizi dei fattori produttivi. Questa critica si deve in particolare a P. </a:t>
            </a:r>
            <a:r>
              <a:rPr lang="it-IT" dirty="0" err="1" smtClean="0"/>
              <a:t>Sraffa</a:t>
            </a:r>
            <a:r>
              <a:rPr lang="it-IT" dirty="0" smtClean="0"/>
              <a:t> (ne riparleremo).</a:t>
            </a:r>
          </a:p>
          <a:p>
            <a:pPr lvl="1"/>
            <a:r>
              <a:rPr lang="it-IT" dirty="0" smtClean="0"/>
              <a:t>Secondo, elaborazione di </a:t>
            </a:r>
            <a:r>
              <a:rPr lang="it-IT" dirty="0" smtClean="0">
                <a:solidFill>
                  <a:srgbClr val="FF0000"/>
                </a:solidFill>
              </a:rPr>
              <a:t>nuovi modelli</a:t>
            </a:r>
            <a:r>
              <a:rPr lang="it-IT" dirty="0" smtClean="0"/>
              <a:t> capaci di spiegare il funzionamento dei </a:t>
            </a:r>
            <a:r>
              <a:rPr lang="it-IT" dirty="0" smtClean="0">
                <a:solidFill>
                  <a:srgbClr val="FF0000"/>
                </a:solidFill>
              </a:rPr>
              <a:t>mercati non concorrenziali</a:t>
            </a:r>
            <a:r>
              <a:rPr lang="it-IT" dirty="0" smtClean="0"/>
              <a:t> (concorrenza monopolistica, oligopolio). Tra i molti contributi in questa direzione ci limiteremo a illustrarne tre legati ai nomi di Joan Robinson in UK e </a:t>
            </a:r>
            <a:r>
              <a:rPr lang="it-IT" dirty="0" err="1" smtClean="0"/>
              <a:t>Chamberlin</a:t>
            </a:r>
            <a:r>
              <a:rPr lang="it-IT" dirty="0" smtClean="0"/>
              <a:t> in USA.</a:t>
            </a:r>
          </a:p>
          <a:p>
            <a:pPr lvl="1"/>
            <a:r>
              <a:rPr lang="it-IT" dirty="0" smtClean="0"/>
              <a:t>In parallelo, il ruolo crescente dello Stato nell’economia, in forme diverse (capitalismo, URSS), stimola il dibattito intorno all’</a:t>
            </a:r>
            <a:r>
              <a:rPr lang="it-IT" dirty="0" smtClean="0">
                <a:solidFill>
                  <a:srgbClr val="FF0000"/>
                </a:solidFill>
              </a:rPr>
              <a:t>Economia del benessere</a:t>
            </a:r>
            <a:r>
              <a:rPr lang="it-IT" dirty="0" smtClean="0"/>
              <a:t> e alla </a:t>
            </a:r>
            <a:r>
              <a:rPr lang="it-IT" dirty="0" smtClean="0">
                <a:solidFill>
                  <a:srgbClr val="FF0000"/>
                </a:solidFill>
              </a:rPr>
              <a:t>pianificazione</a:t>
            </a:r>
            <a:r>
              <a:rPr lang="it-IT" dirty="0" smtClean="0"/>
              <a:t>. </a:t>
            </a:r>
          </a:p>
          <a:p>
            <a:endParaRPr lang="it-IT" dirty="0"/>
          </a:p>
        </p:txBody>
      </p:sp>
    </p:spTree>
    <p:extLst>
      <p:ext uri="{BB962C8B-B14F-4D97-AF65-F5344CB8AC3E}">
        <p14:creationId xmlns:p14="http://schemas.microsoft.com/office/powerpoint/2010/main" val="164253909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838200" y="365125"/>
            <a:ext cx="10515600" cy="1011093"/>
          </a:xfrm>
        </p:spPr>
        <p:txBody>
          <a:bodyPr/>
          <a:lstStyle/>
          <a:p>
            <a:pPr algn="ctr"/>
            <a:r>
              <a:rPr lang="it-IT" dirty="0"/>
              <a:t>Da Marshall ai </a:t>
            </a:r>
            <a:r>
              <a:rPr lang="it-IT" dirty="0" err="1" smtClean="0"/>
              <a:t>marshalliani</a:t>
            </a:r>
            <a:endParaRPr lang="it-IT" dirty="0"/>
          </a:p>
        </p:txBody>
      </p:sp>
      <p:sp>
        <p:nvSpPr>
          <p:cNvPr id="3" name="Segnaposto contenuto 2"/>
          <p:cNvSpPr>
            <a:spLocks noGrp="1"/>
          </p:cNvSpPr>
          <p:nvPr>
            <p:ph idx="1"/>
          </p:nvPr>
        </p:nvSpPr>
        <p:spPr>
          <a:xfrm>
            <a:off x="838200" y="1545465"/>
            <a:ext cx="10515600" cy="5048518"/>
          </a:xfrm>
        </p:spPr>
        <p:txBody>
          <a:bodyPr>
            <a:normAutofit lnSpcReduction="10000"/>
          </a:bodyPr>
          <a:lstStyle/>
          <a:p>
            <a:r>
              <a:rPr lang="it-IT" dirty="0" smtClean="0"/>
              <a:t>Sullo sfondo, si compie la </a:t>
            </a:r>
            <a:r>
              <a:rPr lang="it-IT" dirty="0" smtClean="0">
                <a:solidFill>
                  <a:srgbClr val="FF0000"/>
                </a:solidFill>
              </a:rPr>
              <a:t>trasformazione del capitalismo</a:t>
            </a:r>
            <a:r>
              <a:rPr lang="it-IT" dirty="0" smtClean="0"/>
              <a:t> dalla fase iniziale (imprese</a:t>
            </a:r>
            <a:r>
              <a:rPr lang="it-IT" dirty="0"/>
              <a:t> </a:t>
            </a:r>
            <a:r>
              <a:rPr lang="it-IT" dirty="0" smtClean="0"/>
              <a:t>di proprietà familiare il cui successo è legato alla vita del fondatore, dimensione locale/nazionale) alla fase della piena maturità (grandi imprese, proprietà diffusa, separazione fra proprietà e management, dimensione nazionale/internazionale). </a:t>
            </a:r>
          </a:p>
          <a:p>
            <a:pPr lvl="1"/>
            <a:r>
              <a:rPr lang="it-IT" dirty="0" smtClean="0"/>
              <a:t>Nuove innovazione si affacciano sulla scena (es. elettricità).</a:t>
            </a:r>
          </a:p>
          <a:p>
            <a:pPr lvl="1"/>
            <a:r>
              <a:rPr lang="it-IT" dirty="0" smtClean="0"/>
              <a:t>Sviluppo dei mercati finanziari e delle </a:t>
            </a:r>
            <a:r>
              <a:rPr lang="it-IT" dirty="0"/>
              <a:t>società per azioni (Separazione tra proprietà e management)</a:t>
            </a:r>
          </a:p>
          <a:p>
            <a:pPr lvl="1"/>
            <a:r>
              <a:rPr lang="it-IT" dirty="0"/>
              <a:t>Consolidamento e nascita di grandi imprese (anche grazie a fusioni e acquisizioni), graduale affermazione della società dei consumi di massa.</a:t>
            </a:r>
          </a:p>
          <a:p>
            <a:pPr lvl="1"/>
            <a:r>
              <a:rPr lang="it-IT" dirty="0"/>
              <a:t>Formazioni di vasti conglomerati di imprese e formazione dei trust attivi sul piano nazionale e internazionale</a:t>
            </a:r>
            <a:r>
              <a:rPr lang="it-IT" dirty="0" smtClean="0"/>
              <a:t>.</a:t>
            </a:r>
          </a:p>
          <a:p>
            <a:r>
              <a:rPr lang="it-IT" dirty="0" smtClean="0">
                <a:solidFill>
                  <a:srgbClr val="FF0000"/>
                </a:solidFill>
              </a:rPr>
              <a:t>La sfida sovietica e la pianificazione economica</a:t>
            </a:r>
            <a:endParaRPr lang="it-IT" dirty="0">
              <a:solidFill>
                <a:srgbClr val="FF0000"/>
              </a:solidFill>
            </a:endParaRPr>
          </a:p>
          <a:p>
            <a:endParaRPr lang="it-IT" dirty="0"/>
          </a:p>
        </p:txBody>
      </p:sp>
    </p:spTree>
    <p:extLst>
      <p:ext uri="{BB962C8B-B14F-4D97-AF65-F5344CB8AC3E}">
        <p14:creationId xmlns:p14="http://schemas.microsoft.com/office/powerpoint/2010/main" val="226378263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magine 3"/>
          <p:cNvPicPr>
            <a:picLocks noChangeAspect="1"/>
          </p:cNvPicPr>
          <p:nvPr/>
        </p:nvPicPr>
        <p:blipFill>
          <a:blip r:embed="rId2"/>
          <a:stretch>
            <a:fillRect/>
          </a:stretch>
        </p:blipFill>
        <p:spPr>
          <a:xfrm>
            <a:off x="1921164" y="495407"/>
            <a:ext cx="8790564" cy="5054386"/>
          </a:xfrm>
          <a:prstGeom prst="rect">
            <a:avLst/>
          </a:prstGeom>
        </p:spPr>
      </p:pic>
      <p:sp>
        <p:nvSpPr>
          <p:cNvPr id="5" name="Rettangolo 4"/>
          <p:cNvSpPr/>
          <p:nvPr/>
        </p:nvSpPr>
        <p:spPr>
          <a:xfrm>
            <a:off x="3491346" y="5904452"/>
            <a:ext cx="6096000" cy="646331"/>
          </a:xfrm>
          <a:prstGeom prst="rect">
            <a:avLst/>
          </a:prstGeom>
        </p:spPr>
        <p:txBody>
          <a:bodyPr>
            <a:spAutoFit/>
          </a:bodyPr>
          <a:lstStyle/>
          <a:p>
            <a:pPr algn="ctr"/>
            <a:r>
              <a:rPr lang="it-IT" b="1" dirty="0">
                <a:solidFill>
                  <a:srgbClr val="5F6368"/>
                </a:solidFill>
                <a:latin typeface="arial" panose="020B0604020202020204" pitchFamily="34" charset="0"/>
              </a:rPr>
              <a:t>Arthur</a:t>
            </a:r>
            <a:r>
              <a:rPr lang="it-IT" dirty="0">
                <a:solidFill>
                  <a:srgbClr val="4D5156"/>
                </a:solidFill>
                <a:latin typeface="arial" panose="020B0604020202020204" pitchFamily="34" charset="0"/>
              </a:rPr>
              <a:t> Cecil </a:t>
            </a:r>
            <a:r>
              <a:rPr lang="it-IT" b="1" dirty="0" err="1">
                <a:solidFill>
                  <a:srgbClr val="5F6368"/>
                </a:solidFill>
                <a:latin typeface="arial" panose="020B0604020202020204" pitchFamily="34" charset="0"/>
              </a:rPr>
              <a:t>Pigou</a:t>
            </a:r>
            <a:r>
              <a:rPr lang="it-IT" dirty="0">
                <a:solidFill>
                  <a:srgbClr val="4D5156"/>
                </a:solidFill>
                <a:latin typeface="arial" panose="020B0604020202020204" pitchFamily="34" charset="0"/>
              </a:rPr>
              <a:t> </a:t>
            </a:r>
            <a:endParaRPr lang="it-IT" dirty="0" smtClean="0">
              <a:solidFill>
                <a:srgbClr val="4D5156"/>
              </a:solidFill>
              <a:latin typeface="arial" panose="020B0604020202020204" pitchFamily="34" charset="0"/>
            </a:endParaRPr>
          </a:p>
          <a:p>
            <a:pPr algn="ctr"/>
            <a:r>
              <a:rPr lang="it-IT" dirty="0" smtClean="0">
                <a:solidFill>
                  <a:srgbClr val="4D5156"/>
                </a:solidFill>
                <a:latin typeface="arial" panose="020B0604020202020204" pitchFamily="34" charset="0"/>
              </a:rPr>
              <a:t>(</a:t>
            </a:r>
            <a:r>
              <a:rPr lang="it-IT" dirty="0" err="1">
                <a:solidFill>
                  <a:srgbClr val="4D5156"/>
                </a:solidFill>
                <a:latin typeface="arial" panose="020B0604020202020204" pitchFamily="34" charset="0"/>
              </a:rPr>
              <a:t>Ryde</a:t>
            </a:r>
            <a:r>
              <a:rPr lang="it-IT" dirty="0">
                <a:solidFill>
                  <a:srgbClr val="4D5156"/>
                </a:solidFill>
                <a:latin typeface="arial" panose="020B0604020202020204" pitchFamily="34" charset="0"/>
              </a:rPr>
              <a:t>, 18 novembre 1877 – Cambridge, 7 marzo 1959) </a:t>
            </a:r>
            <a:endParaRPr lang="it-IT" dirty="0"/>
          </a:p>
        </p:txBody>
      </p:sp>
    </p:spTree>
    <p:extLst>
      <p:ext uri="{BB962C8B-B14F-4D97-AF65-F5344CB8AC3E}">
        <p14:creationId xmlns:p14="http://schemas.microsoft.com/office/powerpoint/2010/main" val="352077851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A. C. </a:t>
            </a:r>
            <a:r>
              <a:rPr lang="it-IT" dirty="0" err="1" smtClean="0"/>
              <a:t>Pigou</a:t>
            </a:r>
            <a:r>
              <a:rPr lang="it-IT" dirty="0" smtClean="0"/>
              <a:t> (1877 – 1959)</a:t>
            </a:r>
            <a:endParaRPr lang="it-IT" dirty="0"/>
          </a:p>
        </p:txBody>
      </p:sp>
      <p:sp>
        <p:nvSpPr>
          <p:cNvPr id="3" name="Segnaposto contenuto 2"/>
          <p:cNvSpPr>
            <a:spLocks noGrp="1"/>
          </p:cNvSpPr>
          <p:nvPr>
            <p:ph idx="1"/>
          </p:nvPr>
        </p:nvSpPr>
        <p:spPr>
          <a:xfrm>
            <a:off x="314036" y="1690688"/>
            <a:ext cx="11776363" cy="4953866"/>
          </a:xfrm>
        </p:spPr>
        <p:txBody>
          <a:bodyPr>
            <a:normAutofit fontScale="62500" lnSpcReduction="20000"/>
          </a:bodyPr>
          <a:lstStyle/>
          <a:p>
            <a:r>
              <a:rPr lang="it-IT" dirty="0"/>
              <a:t>Figlio di un ufficiale dell'esercito, </a:t>
            </a:r>
            <a:r>
              <a:rPr lang="it-IT" dirty="0" err="1"/>
              <a:t>Pigou</a:t>
            </a:r>
            <a:r>
              <a:rPr lang="it-IT" dirty="0"/>
              <a:t> fu educato a </a:t>
            </a:r>
            <a:r>
              <a:rPr lang="it-IT" dirty="0" err="1"/>
              <a:t>Harrow</a:t>
            </a:r>
            <a:r>
              <a:rPr lang="it-IT" dirty="0"/>
              <a:t> e, dal 1896, al </a:t>
            </a:r>
            <a:r>
              <a:rPr lang="it-IT" dirty="0" err="1"/>
              <a:t>King's</a:t>
            </a:r>
            <a:r>
              <a:rPr lang="it-IT" dirty="0"/>
              <a:t> College di Cambridge. </a:t>
            </a:r>
            <a:r>
              <a:rPr lang="it-IT" dirty="0" err="1" smtClean="0"/>
              <a:t>Pigou</a:t>
            </a:r>
            <a:r>
              <a:rPr lang="it-IT" dirty="0" smtClean="0"/>
              <a:t> </a:t>
            </a:r>
            <a:r>
              <a:rPr lang="it-IT" dirty="0"/>
              <a:t>studiò economia sotto Alfred </a:t>
            </a:r>
            <a:r>
              <a:rPr lang="it-IT" dirty="0" smtClean="0"/>
              <a:t>Marshall, iniziando </a:t>
            </a:r>
            <a:r>
              <a:rPr lang="it-IT" dirty="0"/>
              <a:t>a dare lui stesso lezioni di economia nel </a:t>
            </a:r>
            <a:r>
              <a:rPr lang="it-IT" dirty="0" smtClean="0"/>
              <a:t>1901 e divenendo </a:t>
            </a:r>
            <a:r>
              <a:rPr lang="it-IT" dirty="0" err="1"/>
              <a:t>fellow</a:t>
            </a:r>
            <a:r>
              <a:rPr lang="it-IT" dirty="0"/>
              <a:t> del </a:t>
            </a:r>
            <a:r>
              <a:rPr lang="it-IT" dirty="0" err="1"/>
              <a:t>King's</a:t>
            </a:r>
            <a:r>
              <a:rPr lang="it-IT" dirty="0"/>
              <a:t> nel </a:t>
            </a:r>
            <a:r>
              <a:rPr lang="it-IT" dirty="0" smtClean="0"/>
              <a:t>1902. </a:t>
            </a:r>
            <a:r>
              <a:rPr lang="it-IT" dirty="0" err="1" smtClean="0"/>
              <a:t>Pigou</a:t>
            </a:r>
            <a:r>
              <a:rPr lang="it-IT" dirty="0" smtClean="0"/>
              <a:t> </a:t>
            </a:r>
            <a:r>
              <a:rPr lang="it-IT" dirty="0"/>
              <a:t>si fece conoscere nel 1903, partecipando al dibattito sulla riforma delle tariffe, contrastando la proposta </a:t>
            </a:r>
            <a:r>
              <a:rPr lang="it-IT" dirty="0" smtClean="0"/>
              <a:t>di </a:t>
            </a:r>
            <a:r>
              <a:rPr lang="it-IT" dirty="0"/>
              <a:t>abbandonare il libero scambio e abbracciare il sistema della "preferenza imperiale</a:t>
            </a:r>
            <a:r>
              <a:rPr lang="it-IT" dirty="0" smtClean="0"/>
              <a:t>". </a:t>
            </a:r>
            <a:r>
              <a:rPr lang="it-IT" dirty="0"/>
              <a:t>In questo e nei suoi lavori successivi </a:t>
            </a:r>
            <a:r>
              <a:rPr lang="it-IT" dirty="0" err="1"/>
              <a:t>Pigou</a:t>
            </a:r>
            <a:r>
              <a:rPr lang="it-IT" dirty="0"/>
              <a:t> lanciò il "braccio politico" del </a:t>
            </a:r>
            <a:r>
              <a:rPr lang="it-IT" dirty="0" smtClean="0"/>
              <a:t>dell’economia neoclassica di Cambridge</a:t>
            </a:r>
            <a:r>
              <a:rPr lang="it-IT" dirty="0"/>
              <a:t>, trasformando le sue riflessioni teoriche in una scienza pubblica di rilevanza politica pratica.</a:t>
            </a:r>
          </a:p>
          <a:p>
            <a:endParaRPr lang="it-IT" dirty="0"/>
          </a:p>
          <a:p>
            <a:r>
              <a:rPr lang="it-IT" dirty="0"/>
              <a:t>Nel 1908, </a:t>
            </a:r>
            <a:r>
              <a:rPr lang="it-IT" dirty="0" err="1"/>
              <a:t>Pigou</a:t>
            </a:r>
            <a:r>
              <a:rPr lang="it-IT" dirty="0"/>
              <a:t> successe a Marshall come </a:t>
            </a:r>
            <a:r>
              <a:rPr lang="it-IT" dirty="0">
                <a:solidFill>
                  <a:srgbClr val="FF0000"/>
                </a:solidFill>
              </a:rPr>
              <a:t>professore di economia politica a Cambridge</a:t>
            </a:r>
            <a:r>
              <a:rPr lang="it-IT" dirty="0"/>
              <a:t>. Tenendo la cattedra di Cambridge dal 1908 al </a:t>
            </a:r>
            <a:r>
              <a:rPr lang="it-IT" dirty="0" smtClean="0"/>
              <a:t>1943 e personificando </a:t>
            </a:r>
            <a:r>
              <a:rPr lang="it-IT" dirty="0"/>
              <a:t>i "neoclassici di Cambridge" - il cuore dell'ortodossia </a:t>
            </a:r>
            <a:r>
              <a:rPr lang="it-IT" dirty="0" err="1" smtClean="0"/>
              <a:t>marshalliana</a:t>
            </a:r>
            <a:r>
              <a:rPr lang="it-IT" dirty="0" smtClean="0"/>
              <a:t>. Il contributo principale è </a:t>
            </a:r>
            <a:r>
              <a:rPr lang="it-IT" i="1" dirty="0" err="1" smtClean="0"/>
              <a:t>Wealth</a:t>
            </a:r>
            <a:r>
              <a:rPr lang="it-IT" i="1" dirty="0" smtClean="0"/>
              <a:t> </a:t>
            </a:r>
            <a:r>
              <a:rPr lang="it-IT" i="1" dirty="0"/>
              <a:t>and Welfar</a:t>
            </a:r>
            <a:r>
              <a:rPr lang="it-IT" dirty="0"/>
              <a:t>e (1912, rivisto nel 1920 come </a:t>
            </a:r>
            <a:r>
              <a:rPr lang="it-IT" i="1" dirty="0">
                <a:solidFill>
                  <a:srgbClr val="FF0000"/>
                </a:solidFill>
              </a:rPr>
              <a:t>Economics of Welfare</a:t>
            </a:r>
            <a:r>
              <a:rPr lang="it-IT" dirty="0"/>
              <a:t>). Qui, </a:t>
            </a:r>
            <a:r>
              <a:rPr lang="it-IT" dirty="0" err="1"/>
              <a:t>Pigou</a:t>
            </a:r>
            <a:r>
              <a:rPr lang="it-IT" dirty="0"/>
              <a:t> ha portato il benessere sociale nell'ambito dell'analisi economica.   In particolare, </a:t>
            </a:r>
            <a:r>
              <a:rPr lang="it-IT" dirty="0" err="1"/>
              <a:t>Pigou</a:t>
            </a:r>
            <a:r>
              <a:rPr lang="it-IT" dirty="0"/>
              <a:t> è responsabile della famosa distinzione tra prodotti e costi marginali privati e sociali e l'idea che i governi possono, attraverso una miscela di tasse e sussidi, correggere tali fallimenti del mercato - o "</a:t>
            </a:r>
            <a:r>
              <a:rPr lang="it-IT" dirty="0" err="1"/>
              <a:t>internalizzare</a:t>
            </a:r>
            <a:r>
              <a:rPr lang="it-IT" dirty="0"/>
              <a:t> le esternalità". </a:t>
            </a:r>
          </a:p>
          <a:p>
            <a:endParaRPr lang="it-IT" dirty="0"/>
          </a:p>
          <a:p>
            <a:r>
              <a:rPr lang="it-IT" dirty="0">
                <a:solidFill>
                  <a:srgbClr val="FF0000"/>
                </a:solidFill>
              </a:rPr>
              <a:t>L'approccio di </a:t>
            </a:r>
            <a:r>
              <a:rPr lang="it-IT" dirty="0" err="1">
                <a:solidFill>
                  <a:srgbClr val="FF0000"/>
                </a:solidFill>
              </a:rPr>
              <a:t>Pigou</a:t>
            </a:r>
            <a:r>
              <a:rPr lang="it-IT" dirty="0">
                <a:solidFill>
                  <a:srgbClr val="FF0000"/>
                </a:solidFill>
              </a:rPr>
              <a:t> fu immediatamente attaccato da Robbins e Knight.  La "New Welfare Economics" </a:t>
            </a:r>
            <a:r>
              <a:rPr lang="it-IT" dirty="0"/>
              <a:t>che sorse alla fine degli anni '30 si sbarazzò completamente di gran parte degli strumenti analitici di </a:t>
            </a:r>
            <a:r>
              <a:rPr lang="it-IT" dirty="0" err="1"/>
              <a:t>Pigou</a:t>
            </a:r>
            <a:r>
              <a:rPr lang="it-IT" dirty="0"/>
              <a:t>.  Più tardi, i teorici della Scelta Pubblica attaccarono l'approccio di </a:t>
            </a:r>
            <a:r>
              <a:rPr lang="it-IT" dirty="0" err="1"/>
              <a:t>Pigou</a:t>
            </a:r>
            <a:r>
              <a:rPr lang="it-IT" dirty="0"/>
              <a:t> per la sua ingenua assunzione di "despota benevolo" e, infine, </a:t>
            </a:r>
            <a:r>
              <a:rPr lang="it-IT" dirty="0" err="1"/>
              <a:t>Coase</a:t>
            </a:r>
            <a:r>
              <a:rPr lang="it-IT" dirty="0"/>
              <a:t> dimostrò l'irrilevanza delle tasse </a:t>
            </a:r>
            <a:r>
              <a:rPr lang="it-IT" dirty="0" err="1"/>
              <a:t>pigouviane</a:t>
            </a:r>
            <a:r>
              <a:rPr lang="it-IT" dirty="0"/>
              <a:t> quando i diritti di proprietà sono assegnati correttamente.  Un'altra fonte di sfortuna fu la decisione di John </a:t>
            </a:r>
            <a:r>
              <a:rPr lang="it-IT" dirty="0" err="1"/>
              <a:t>Maynard</a:t>
            </a:r>
            <a:r>
              <a:rPr lang="it-IT" dirty="0"/>
              <a:t> Keynes di usare </a:t>
            </a:r>
            <a:r>
              <a:rPr lang="it-IT" dirty="0" err="1"/>
              <a:t>Pigou</a:t>
            </a:r>
            <a:r>
              <a:rPr lang="it-IT" dirty="0"/>
              <a:t> come "uomo diretto" nelle sue polemiche.  Il resto della vita di </a:t>
            </a:r>
            <a:r>
              <a:rPr lang="it-IT" dirty="0" err="1"/>
              <a:t>Pigou</a:t>
            </a:r>
            <a:r>
              <a:rPr lang="it-IT" dirty="0"/>
              <a:t> fu speso occasionalmente a contrattaccare (per esempio con l'"Effetto </a:t>
            </a:r>
            <a:r>
              <a:rPr lang="it-IT" dirty="0" err="1"/>
              <a:t>Pigou</a:t>
            </a:r>
            <a:r>
              <a:rPr lang="it-IT" dirty="0"/>
              <a:t>" (1943, 1947) o a sottomettersi (per esempio 1945, 1951) alla rivoluzione keynesiana.</a:t>
            </a:r>
          </a:p>
          <a:p>
            <a:endParaRPr lang="it-IT" dirty="0"/>
          </a:p>
        </p:txBody>
      </p:sp>
    </p:spTree>
    <p:extLst>
      <p:ext uri="{BB962C8B-B14F-4D97-AF65-F5344CB8AC3E}">
        <p14:creationId xmlns:p14="http://schemas.microsoft.com/office/powerpoint/2010/main" val="170556028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err="1" smtClean="0"/>
              <a:t>Pigou</a:t>
            </a:r>
            <a:r>
              <a:rPr lang="it-IT" dirty="0" smtClean="0"/>
              <a:t> e l’economia del benessere</a:t>
            </a:r>
            <a:endParaRPr lang="it-IT" dirty="0"/>
          </a:p>
        </p:txBody>
      </p:sp>
      <p:sp>
        <p:nvSpPr>
          <p:cNvPr id="3" name="Segnaposto contenuto 2"/>
          <p:cNvSpPr>
            <a:spLocks noGrp="1"/>
          </p:cNvSpPr>
          <p:nvPr>
            <p:ph idx="1"/>
          </p:nvPr>
        </p:nvSpPr>
        <p:spPr/>
        <p:txBody>
          <a:bodyPr>
            <a:normAutofit fontScale="92500" lnSpcReduction="10000"/>
          </a:bodyPr>
          <a:lstStyle/>
          <a:p>
            <a:pPr marL="0" indent="0">
              <a:buNone/>
            </a:pPr>
            <a:r>
              <a:rPr lang="it-IT" i="1" dirty="0" smtClean="0">
                <a:solidFill>
                  <a:srgbClr val="FF0000"/>
                </a:solidFill>
              </a:rPr>
              <a:t>Le complicate analisi che gli economisti </a:t>
            </a:r>
            <a:r>
              <a:rPr lang="it-IT" i="1" dirty="0" smtClean="0"/>
              <a:t>si sforzano di portare a termine non sono semplici esercizi di ginnastica mentale. </a:t>
            </a:r>
            <a:r>
              <a:rPr lang="it-IT" i="1" dirty="0" smtClean="0">
                <a:solidFill>
                  <a:srgbClr val="FF0000"/>
                </a:solidFill>
              </a:rPr>
              <a:t>Sono strumenti per il miglioramento della vita umana.</a:t>
            </a:r>
            <a:r>
              <a:rPr lang="it-IT" i="1" dirty="0" smtClean="0"/>
              <a:t> La miseria e lo squallore che ci circondano, la fiamma della speranza che si sta estinguendo in milioni di case europee,  l’offensivo sfarzo di alcune ricche famiglie, la terribile incertezza che incombe su molte famiglie povere– questi sono  mali troppo evidenti per essere ignorati. Attraverso la conoscenza che la nostra scienza persegue</a:t>
            </a:r>
            <a:r>
              <a:rPr lang="it-IT" b="1" i="1" dirty="0" smtClean="0"/>
              <a:t> </a:t>
            </a:r>
            <a:r>
              <a:rPr lang="it-IT" i="1" dirty="0" smtClean="0"/>
              <a:t>, è possibile contenerli. </a:t>
            </a:r>
            <a:r>
              <a:rPr lang="it-IT" i="1" dirty="0"/>
              <a:t>D</a:t>
            </a:r>
            <a:r>
              <a:rPr lang="it-IT" i="1" dirty="0" smtClean="0"/>
              <a:t>all’oscurità verso la luce! Cercarla è il compito, trovarla è forse il premio che «la triste scienza dell’economia politica» offre a chi affronta questa disciplina.</a:t>
            </a:r>
            <a:r>
              <a:rPr lang="it-IT" dirty="0" smtClean="0"/>
              <a:t> </a:t>
            </a:r>
          </a:p>
          <a:p>
            <a:pPr marL="0" indent="0">
              <a:buNone/>
            </a:pPr>
            <a:endParaRPr lang="it-IT" dirty="0"/>
          </a:p>
          <a:p>
            <a:pPr marL="0" indent="0">
              <a:buNone/>
            </a:pPr>
            <a:r>
              <a:rPr lang="it-IT" dirty="0" smtClean="0"/>
              <a:t>(</a:t>
            </a:r>
            <a:r>
              <a:rPr lang="it-IT" dirty="0" err="1" smtClean="0"/>
              <a:t>Pigou</a:t>
            </a:r>
            <a:r>
              <a:rPr lang="it-IT" dirty="0" smtClean="0"/>
              <a:t> 1920, </a:t>
            </a:r>
            <a:r>
              <a:rPr lang="it-IT" i="1" dirty="0" smtClean="0"/>
              <a:t>The Economics of Welfare</a:t>
            </a:r>
            <a:r>
              <a:rPr lang="it-IT" dirty="0" smtClean="0"/>
              <a:t>, Prefazione, p. vii, nostra traduzione)</a:t>
            </a:r>
            <a:endParaRPr lang="it-IT" i="1" dirty="0"/>
          </a:p>
        </p:txBody>
      </p:sp>
    </p:spTree>
    <p:extLst>
      <p:ext uri="{BB962C8B-B14F-4D97-AF65-F5344CB8AC3E}">
        <p14:creationId xmlns:p14="http://schemas.microsoft.com/office/powerpoint/2010/main" val="121280530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err="1" smtClean="0"/>
              <a:t>Pigou</a:t>
            </a:r>
            <a:r>
              <a:rPr lang="it-IT" dirty="0" smtClean="0"/>
              <a:t> e l’economia del benessere, 2</a:t>
            </a:r>
            <a:endParaRPr lang="it-IT" dirty="0"/>
          </a:p>
        </p:txBody>
      </p:sp>
      <p:sp>
        <p:nvSpPr>
          <p:cNvPr id="3" name="Segnaposto contenuto 2"/>
          <p:cNvSpPr>
            <a:spLocks noGrp="1"/>
          </p:cNvSpPr>
          <p:nvPr>
            <p:ph idx="1"/>
          </p:nvPr>
        </p:nvSpPr>
        <p:spPr/>
        <p:txBody>
          <a:bodyPr>
            <a:normAutofit fontScale="77500" lnSpcReduction="20000"/>
          </a:bodyPr>
          <a:lstStyle/>
          <a:p>
            <a:r>
              <a:rPr lang="it-IT" dirty="0" smtClean="0"/>
              <a:t>Il </a:t>
            </a:r>
            <a:r>
              <a:rPr lang="it-IT" dirty="0" smtClean="0">
                <a:solidFill>
                  <a:srgbClr val="FF0000"/>
                </a:solidFill>
              </a:rPr>
              <a:t>tema del benessere economico </a:t>
            </a:r>
            <a:r>
              <a:rPr lang="it-IT" dirty="0" smtClean="0"/>
              <a:t>della società e di come aumentarlo – per es. promuovendo lo sviluppo delle industrie basate sui rendimenti crescenti di scala – è presente in Marshall, insieme al concetto di surplus (rendita) del consumatore/produttore come strumento per misurare la variazione di quel benessere. </a:t>
            </a:r>
          </a:p>
          <a:p>
            <a:endParaRPr lang="it-IT" dirty="0" smtClean="0"/>
          </a:p>
          <a:p>
            <a:r>
              <a:rPr lang="it-IT" dirty="0" smtClean="0"/>
              <a:t>The </a:t>
            </a:r>
            <a:r>
              <a:rPr lang="it-IT" i="1" dirty="0" smtClean="0">
                <a:solidFill>
                  <a:srgbClr val="FF0000"/>
                </a:solidFill>
              </a:rPr>
              <a:t>Economics of Welfare</a:t>
            </a:r>
            <a:r>
              <a:rPr lang="it-IT" dirty="0" smtClean="0">
                <a:solidFill>
                  <a:srgbClr val="FF0000"/>
                </a:solidFill>
              </a:rPr>
              <a:t> del 1920</a:t>
            </a:r>
            <a:r>
              <a:rPr lang="it-IT" dirty="0" smtClean="0"/>
              <a:t> è importante come base per lo sviluppo di un nuovo filone di ricerca, l’Economia del benessere, che identifica il miglioramento del benessere collettivo come obiettivo fondamentale della politica economica (v. come esempio i manuali di politica economica di F. Caffè). L’ approccio si </a:t>
            </a:r>
            <a:r>
              <a:rPr lang="it-IT" dirty="0" smtClean="0">
                <a:solidFill>
                  <a:srgbClr val="FF0000"/>
                </a:solidFill>
              </a:rPr>
              <a:t>collega idealmente all’utilitarismo di </a:t>
            </a:r>
            <a:r>
              <a:rPr lang="it-IT" dirty="0" err="1" smtClean="0">
                <a:solidFill>
                  <a:srgbClr val="FF0000"/>
                </a:solidFill>
              </a:rPr>
              <a:t>Bentham</a:t>
            </a:r>
            <a:r>
              <a:rPr lang="it-IT" dirty="0" smtClean="0"/>
              <a:t> senza coincidere con esso. </a:t>
            </a:r>
          </a:p>
          <a:p>
            <a:endParaRPr lang="it-IT" dirty="0" smtClean="0"/>
          </a:p>
          <a:p>
            <a:r>
              <a:rPr lang="it-IT" dirty="0" err="1" smtClean="0"/>
              <a:t>Pigou</a:t>
            </a:r>
            <a:r>
              <a:rPr lang="it-IT" dirty="0" smtClean="0"/>
              <a:t>, pur partendo dall’assunto che l’utilità degli individui sia misurabile, confrontabile, e sommabile non è </a:t>
            </a:r>
            <a:r>
              <a:rPr lang="it-IT" dirty="0" err="1" smtClean="0"/>
              <a:t>benthamiano</a:t>
            </a:r>
            <a:r>
              <a:rPr lang="it-IT" dirty="0" smtClean="0"/>
              <a:t>. Vede il benessere economico come parte di un concetto più generale (multidimensionale) di benessere, positivamente correlato con esso. </a:t>
            </a:r>
            <a:endParaRPr lang="it-IT" dirty="0"/>
          </a:p>
        </p:txBody>
      </p:sp>
    </p:spTree>
    <p:extLst>
      <p:ext uri="{BB962C8B-B14F-4D97-AF65-F5344CB8AC3E}">
        <p14:creationId xmlns:p14="http://schemas.microsoft.com/office/powerpoint/2010/main" val="385507000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err="1" smtClean="0"/>
              <a:t>Pigou</a:t>
            </a:r>
            <a:r>
              <a:rPr lang="it-IT" dirty="0" smtClean="0"/>
              <a:t> e l’economia del benessere, 3</a:t>
            </a:r>
            <a:endParaRPr lang="it-IT" dirty="0"/>
          </a:p>
        </p:txBody>
      </p:sp>
      <p:sp>
        <p:nvSpPr>
          <p:cNvPr id="3" name="Segnaposto contenuto 2"/>
          <p:cNvSpPr>
            <a:spLocks noGrp="1"/>
          </p:cNvSpPr>
          <p:nvPr>
            <p:ph idx="1"/>
          </p:nvPr>
        </p:nvSpPr>
        <p:spPr/>
        <p:txBody>
          <a:bodyPr>
            <a:normAutofit fontScale="85000" lnSpcReduction="20000"/>
          </a:bodyPr>
          <a:lstStyle/>
          <a:p>
            <a:r>
              <a:rPr lang="it-IT" dirty="0" smtClean="0"/>
              <a:t>Nell’</a:t>
            </a:r>
            <a:r>
              <a:rPr lang="it-IT" i="1" dirty="0" smtClean="0"/>
              <a:t>Economics of Welfare</a:t>
            </a:r>
            <a:r>
              <a:rPr lang="it-IT" dirty="0" smtClean="0"/>
              <a:t>, </a:t>
            </a:r>
            <a:r>
              <a:rPr lang="it-IT" dirty="0" err="1" smtClean="0"/>
              <a:t>Pigou</a:t>
            </a:r>
            <a:r>
              <a:rPr lang="it-IT" dirty="0" smtClean="0"/>
              <a:t> sostiene che il benessere collettivo dovrebbe aumentare se</a:t>
            </a:r>
          </a:p>
          <a:p>
            <a:pPr lvl="1"/>
            <a:r>
              <a:rPr lang="it-IT" dirty="0" smtClean="0"/>
              <a:t>Aumenta il reddito (dividendo) nazionale aggregato e pro-capite (</a:t>
            </a:r>
            <a:r>
              <a:rPr lang="it-IT" dirty="0" smtClean="0">
                <a:solidFill>
                  <a:srgbClr val="FF0000"/>
                </a:solidFill>
              </a:rPr>
              <a:t>più crescita</a:t>
            </a:r>
            <a:r>
              <a:rPr lang="it-IT" dirty="0" smtClean="0"/>
              <a:t>)</a:t>
            </a:r>
          </a:p>
          <a:p>
            <a:pPr lvl="1"/>
            <a:r>
              <a:rPr lang="it-IT" dirty="0" smtClean="0"/>
              <a:t>Diminuisce lo scarto tra più abbienti e meno abbienti (</a:t>
            </a:r>
            <a:r>
              <a:rPr lang="it-IT" dirty="0" smtClean="0">
                <a:solidFill>
                  <a:srgbClr val="FF0000"/>
                </a:solidFill>
              </a:rPr>
              <a:t>meno disuguaglianza</a:t>
            </a:r>
            <a:r>
              <a:rPr lang="it-IT" dirty="0" smtClean="0"/>
              <a:t>)</a:t>
            </a:r>
          </a:p>
          <a:p>
            <a:pPr lvl="1"/>
            <a:r>
              <a:rPr lang="it-IT" dirty="0" smtClean="0"/>
              <a:t>Diminuisce la volatilità del reddito nazionale (</a:t>
            </a:r>
            <a:r>
              <a:rPr lang="it-IT" dirty="0" smtClean="0">
                <a:solidFill>
                  <a:srgbClr val="FF0000"/>
                </a:solidFill>
              </a:rPr>
              <a:t>meno incertezza</a:t>
            </a:r>
            <a:r>
              <a:rPr lang="it-IT" dirty="0" smtClean="0"/>
              <a:t>)</a:t>
            </a:r>
          </a:p>
          <a:p>
            <a:r>
              <a:rPr lang="it-IT" dirty="0" smtClean="0"/>
              <a:t>Il </a:t>
            </a:r>
            <a:r>
              <a:rPr lang="it-IT" dirty="0" smtClean="0">
                <a:solidFill>
                  <a:srgbClr val="FF0000"/>
                </a:solidFill>
              </a:rPr>
              <a:t>primo obiettivo </a:t>
            </a:r>
            <a:r>
              <a:rPr lang="it-IT" dirty="0" smtClean="0"/>
              <a:t>richiede che il rendimento marginale netto delle risorse produttive sia lo stesso in tutti i settori dell’economia. </a:t>
            </a:r>
          </a:p>
          <a:p>
            <a:pPr lvl="1"/>
            <a:r>
              <a:rPr lang="it-IT" dirty="0" smtClean="0"/>
              <a:t>Se non è così, è necessario spostare risorse dal settore produttivo dove rendono relativamente meno a quello dove rendono relativamente di più attraverso tasse e sussidi (es. Incentivando con sussidi i settori capaci di sfruttare rendimenti crescenti).</a:t>
            </a:r>
          </a:p>
          <a:p>
            <a:r>
              <a:rPr lang="it-IT" dirty="0" smtClean="0"/>
              <a:t>Il </a:t>
            </a:r>
            <a:r>
              <a:rPr lang="it-IT" dirty="0" smtClean="0">
                <a:solidFill>
                  <a:srgbClr val="FF0000"/>
                </a:solidFill>
              </a:rPr>
              <a:t>secondo obiettivo</a:t>
            </a:r>
            <a:r>
              <a:rPr lang="it-IT" dirty="0" smtClean="0"/>
              <a:t>, basato sul principio di utilità marginale decrescente dei redditi monetari, giustifica l’adozione di misure come tassazione progressiva (con moderazione per non disincentivare lavoro e risparmio), il reddito minimo, sanità e istruzione pubblica, formazione professionale a patto di non ridurre il reddito nazionale. </a:t>
            </a:r>
            <a:endParaRPr lang="it-IT" dirty="0"/>
          </a:p>
        </p:txBody>
      </p:sp>
    </p:spTree>
    <p:extLst>
      <p:ext uri="{BB962C8B-B14F-4D97-AF65-F5344CB8AC3E}">
        <p14:creationId xmlns:p14="http://schemas.microsoft.com/office/powerpoint/2010/main" val="165116019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838200" y="365125"/>
            <a:ext cx="10515600" cy="1029017"/>
          </a:xfrm>
        </p:spPr>
        <p:txBody>
          <a:bodyPr/>
          <a:lstStyle/>
          <a:p>
            <a:pPr algn="ctr"/>
            <a:r>
              <a:rPr lang="it-IT" dirty="0" err="1" smtClean="0"/>
              <a:t>Pigou</a:t>
            </a:r>
            <a:r>
              <a:rPr lang="it-IT" dirty="0" smtClean="0"/>
              <a:t> e l’economia del benessere, 4</a:t>
            </a:r>
            <a:endParaRPr lang="it-IT" dirty="0"/>
          </a:p>
        </p:txBody>
      </p:sp>
      <p:sp>
        <p:nvSpPr>
          <p:cNvPr id="3" name="Segnaposto contenuto 2"/>
          <p:cNvSpPr>
            <a:spLocks noGrp="1"/>
          </p:cNvSpPr>
          <p:nvPr>
            <p:ph idx="1"/>
          </p:nvPr>
        </p:nvSpPr>
        <p:spPr>
          <a:xfrm>
            <a:off x="838200" y="1394142"/>
            <a:ext cx="10515600" cy="4351338"/>
          </a:xfrm>
        </p:spPr>
        <p:txBody>
          <a:bodyPr>
            <a:normAutofit/>
          </a:bodyPr>
          <a:lstStyle/>
          <a:p>
            <a:r>
              <a:rPr lang="it-IT" sz="2400" dirty="0" smtClean="0"/>
              <a:t>Nell’ambito del progetto di fondare scientificamente l’Economia del benessere, </a:t>
            </a:r>
            <a:r>
              <a:rPr lang="it-IT" sz="2400" dirty="0" err="1" smtClean="0"/>
              <a:t>Pigou</a:t>
            </a:r>
            <a:r>
              <a:rPr lang="it-IT" sz="2400" dirty="0" smtClean="0"/>
              <a:t> elabora il concetto di </a:t>
            </a:r>
            <a:r>
              <a:rPr lang="it-IT" sz="2400" dirty="0" smtClean="0">
                <a:solidFill>
                  <a:srgbClr val="FF0000"/>
                </a:solidFill>
              </a:rPr>
              <a:t>esternalità</a:t>
            </a:r>
            <a:r>
              <a:rPr lang="it-IT" sz="2400" dirty="0" smtClean="0"/>
              <a:t> che occupa un ruolo centrale nell’analisi dei </a:t>
            </a:r>
            <a:r>
              <a:rPr lang="it-IT" sz="2400" dirty="0" smtClean="0">
                <a:solidFill>
                  <a:srgbClr val="FF0000"/>
                </a:solidFill>
              </a:rPr>
              <a:t>fallimenti del mercato</a:t>
            </a:r>
          </a:p>
          <a:p>
            <a:pPr marL="0" indent="0">
              <a:buNone/>
            </a:pPr>
            <a:r>
              <a:rPr lang="it-IT" sz="2400" i="1" dirty="0" smtClean="0"/>
              <a:t>Una persona A, nel rendere un determinato servizio ad una seconda persona B, rende anche incidentalmente dei servizi o dei disservizi ad altre persone (le quali non producono servizi simili) e di tal tipo da impedire che qualsiasi pagamento possa essere fatto dalle persone beneficate, od esatto per conto delle persone danneggiate </a:t>
            </a:r>
            <a:r>
              <a:rPr lang="it-IT" sz="2400" dirty="0" smtClean="0"/>
              <a:t>(</a:t>
            </a:r>
            <a:r>
              <a:rPr lang="it-IT" sz="2400" dirty="0" err="1" smtClean="0"/>
              <a:t>Pigou</a:t>
            </a:r>
            <a:r>
              <a:rPr lang="it-IT" sz="2400" dirty="0" smtClean="0"/>
              <a:t> 1920, p. 159 </a:t>
            </a:r>
            <a:r>
              <a:rPr lang="it-IT" sz="2400" i="1" dirty="0" smtClean="0"/>
              <a:t>The Economics of Welfare</a:t>
            </a:r>
            <a:r>
              <a:rPr lang="it-IT" sz="2400" dirty="0" smtClean="0"/>
              <a:t>, cit. da </a:t>
            </a:r>
            <a:r>
              <a:rPr lang="it-IT" sz="2400" dirty="0" err="1" smtClean="0"/>
              <a:t>Groenewegen</a:t>
            </a:r>
            <a:r>
              <a:rPr lang="it-IT" sz="2400" dirty="0" smtClean="0"/>
              <a:t> e </a:t>
            </a:r>
            <a:r>
              <a:rPr lang="it-IT" sz="2400" dirty="0" err="1" smtClean="0"/>
              <a:t>Vaggi</a:t>
            </a:r>
            <a:r>
              <a:rPr lang="it-IT" sz="2400" dirty="0" smtClean="0"/>
              <a:t> 2007, p. 284)</a:t>
            </a:r>
          </a:p>
          <a:p>
            <a:pPr marL="0" indent="0">
              <a:buNone/>
            </a:pPr>
            <a:endParaRPr lang="it-IT" dirty="0"/>
          </a:p>
          <a:p>
            <a:pPr marL="0" indent="0">
              <a:buNone/>
            </a:pPr>
            <a:endParaRPr lang="it-IT" dirty="0" smtClean="0"/>
          </a:p>
          <a:p>
            <a:pPr marL="0" indent="0">
              <a:buNone/>
            </a:pPr>
            <a:endParaRPr lang="it-IT" i="1" dirty="0"/>
          </a:p>
        </p:txBody>
      </p:sp>
      <p:graphicFrame>
        <p:nvGraphicFramePr>
          <p:cNvPr id="4" name="Tabella 3"/>
          <p:cNvGraphicFramePr>
            <a:graphicFrameLocks noGrp="1"/>
          </p:cNvGraphicFramePr>
          <p:nvPr>
            <p:extLst/>
          </p:nvPr>
        </p:nvGraphicFramePr>
        <p:xfrm>
          <a:off x="1727199" y="4902893"/>
          <a:ext cx="8127999" cy="1112520"/>
        </p:xfrm>
        <a:graphic>
          <a:graphicData uri="http://schemas.openxmlformats.org/drawingml/2006/table">
            <a:tbl>
              <a:tblPr firstRow="1" bandRow="1">
                <a:tableStyleId>{5C22544A-7EE6-4342-B048-85BDC9FD1C3A}</a:tableStyleId>
              </a:tblPr>
              <a:tblGrid>
                <a:gridCol w="2709333">
                  <a:extLst>
                    <a:ext uri="{9D8B030D-6E8A-4147-A177-3AD203B41FA5}">
                      <a16:colId xmlns:a16="http://schemas.microsoft.com/office/drawing/2014/main" val="905929910"/>
                    </a:ext>
                  </a:extLst>
                </a:gridCol>
                <a:gridCol w="2709333">
                  <a:extLst>
                    <a:ext uri="{9D8B030D-6E8A-4147-A177-3AD203B41FA5}">
                      <a16:colId xmlns:a16="http://schemas.microsoft.com/office/drawing/2014/main" val="776444466"/>
                    </a:ext>
                  </a:extLst>
                </a:gridCol>
                <a:gridCol w="2709333">
                  <a:extLst>
                    <a:ext uri="{9D8B030D-6E8A-4147-A177-3AD203B41FA5}">
                      <a16:colId xmlns:a16="http://schemas.microsoft.com/office/drawing/2014/main" val="2353627315"/>
                    </a:ext>
                  </a:extLst>
                </a:gridCol>
              </a:tblGrid>
              <a:tr h="370840">
                <a:tc>
                  <a:txBody>
                    <a:bodyPr/>
                    <a:lstStyle/>
                    <a:p>
                      <a:endParaRPr lang="it-IT" dirty="0"/>
                    </a:p>
                  </a:txBody>
                  <a:tcPr/>
                </a:tc>
                <a:tc>
                  <a:txBody>
                    <a:bodyPr/>
                    <a:lstStyle/>
                    <a:p>
                      <a:pPr algn="ctr"/>
                      <a:r>
                        <a:rPr lang="it-IT" dirty="0" smtClean="0"/>
                        <a:t>Produzione</a:t>
                      </a:r>
                      <a:endParaRPr lang="it-IT" dirty="0"/>
                    </a:p>
                  </a:txBody>
                  <a:tcPr/>
                </a:tc>
                <a:tc>
                  <a:txBody>
                    <a:bodyPr/>
                    <a:lstStyle/>
                    <a:p>
                      <a:pPr algn="ctr"/>
                      <a:r>
                        <a:rPr lang="it-IT" dirty="0" smtClean="0"/>
                        <a:t>Consumo</a:t>
                      </a:r>
                      <a:endParaRPr lang="it-IT" dirty="0"/>
                    </a:p>
                  </a:txBody>
                  <a:tcPr/>
                </a:tc>
                <a:extLst>
                  <a:ext uri="{0D108BD9-81ED-4DB2-BD59-A6C34878D82A}">
                    <a16:rowId xmlns:a16="http://schemas.microsoft.com/office/drawing/2014/main" val="180914825"/>
                  </a:ext>
                </a:extLst>
              </a:tr>
              <a:tr h="370840">
                <a:tc>
                  <a:txBody>
                    <a:bodyPr/>
                    <a:lstStyle/>
                    <a:p>
                      <a:r>
                        <a:rPr lang="it-IT" dirty="0" smtClean="0"/>
                        <a:t>Esternalità positive</a:t>
                      </a:r>
                      <a:endParaRPr lang="it-IT" dirty="0"/>
                    </a:p>
                  </a:txBody>
                  <a:tcPr/>
                </a:tc>
                <a:tc>
                  <a:txBody>
                    <a:bodyPr/>
                    <a:lstStyle/>
                    <a:p>
                      <a:pPr algn="ctr"/>
                      <a:r>
                        <a:rPr lang="it-IT" dirty="0" smtClean="0"/>
                        <a:t>BME, CMS &lt; CMP</a:t>
                      </a:r>
                      <a:endParaRPr lang="it-IT"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it-IT" dirty="0" smtClean="0"/>
                        <a:t>BME, BMS &gt; BMP</a:t>
                      </a:r>
                    </a:p>
                  </a:txBody>
                  <a:tcPr/>
                </a:tc>
                <a:extLst>
                  <a:ext uri="{0D108BD9-81ED-4DB2-BD59-A6C34878D82A}">
                    <a16:rowId xmlns:a16="http://schemas.microsoft.com/office/drawing/2014/main" val="1164377458"/>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it-IT" dirty="0" smtClean="0"/>
                        <a:t>Esternalità negative</a:t>
                      </a:r>
                    </a:p>
                  </a:txBody>
                  <a:tcPr/>
                </a:tc>
                <a:tc>
                  <a:txBody>
                    <a:bodyPr/>
                    <a:lstStyle/>
                    <a:p>
                      <a:pPr algn="ctr"/>
                      <a:r>
                        <a:rPr lang="it-IT" dirty="0" smtClean="0"/>
                        <a:t>CME, CMS &gt; CMP</a:t>
                      </a:r>
                      <a:endParaRPr lang="it-IT" dirty="0"/>
                    </a:p>
                  </a:txBody>
                  <a:tcPr/>
                </a:tc>
                <a:tc>
                  <a:txBody>
                    <a:bodyPr/>
                    <a:lstStyle/>
                    <a:p>
                      <a:pPr algn="ctr"/>
                      <a:r>
                        <a:rPr lang="it-IT" dirty="0" smtClean="0"/>
                        <a:t>CME, BMS &lt; BMP</a:t>
                      </a:r>
                      <a:endParaRPr lang="it-IT" dirty="0"/>
                    </a:p>
                  </a:txBody>
                  <a:tcPr/>
                </a:tc>
                <a:extLst>
                  <a:ext uri="{0D108BD9-81ED-4DB2-BD59-A6C34878D82A}">
                    <a16:rowId xmlns:a16="http://schemas.microsoft.com/office/drawing/2014/main" val="4121387105"/>
                  </a:ext>
                </a:extLst>
              </a:tr>
            </a:tbl>
          </a:graphicData>
        </a:graphic>
      </p:graphicFrame>
    </p:spTree>
    <p:extLst>
      <p:ext uri="{BB962C8B-B14F-4D97-AF65-F5344CB8AC3E}">
        <p14:creationId xmlns:p14="http://schemas.microsoft.com/office/powerpoint/2010/main" val="147710101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magine 4"/>
          <p:cNvPicPr>
            <a:picLocks noChangeAspect="1"/>
          </p:cNvPicPr>
          <p:nvPr/>
        </p:nvPicPr>
        <p:blipFill>
          <a:blip r:embed="rId2"/>
          <a:stretch>
            <a:fillRect/>
          </a:stretch>
        </p:blipFill>
        <p:spPr>
          <a:xfrm>
            <a:off x="1666098" y="535710"/>
            <a:ext cx="3557641" cy="5020390"/>
          </a:xfrm>
          <a:prstGeom prst="rect">
            <a:avLst/>
          </a:prstGeom>
        </p:spPr>
      </p:pic>
      <p:pic>
        <p:nvPicPr>
          <p:cNvPr id="6" name="Immagine 5"/>
          <p:cNvPicPr>
            <a:picLocks noChangeAspect="1"/>
          </p:cNvPicPr>
          <p:nvPr/>
        </p:nvPicPr>
        <p:blipFill>
          <a:blip r:embed="rId3"/>
          <a:stretch>
            <a:fillRect/>
          </a:stretch>
        </p:blipFill>
        <p:spPr>
          <a:xfrm>
            <a:off x="6897110" y="250531"/>
            <a:ext cx="3733945" cy="5239765"/>
          </a:xfrm>
          <a:prstGeom prst="rect">
            <a:avLst/>
          </a:prstGeom>
        </p:spPr>
      </p:pic>
      <p:sp>
        <p:nvSpPr>
          <p:cNvPr id="7" name="Rettangolo 6"/>
          <p:cNvSpPr/>
          <p:nvPr/>
        </p:nvSpPr>
        <p:spPr>
          <a:xfrm>
            <a:off x="6096000" y="5790608"/>
            <a:ext cx="6096000" cy="646331"/>
          </a:xfrm>
          <a:prstGeom prst="rect">
            <a:avLst/>
          </a:prstGeom>
        </p:spPr>
        <p:txBody>
          <a:bodyPr>
            <a:spAutoFit/>
          </a:bodyPr>
          <a:lstStyle/>
          <a:p>
            <a:pPr algn="ctr"/>
            <a:r>
              <a:rPr lang="en-US" b="1" dirty="0">
                <a:solidFill>
                  <a:srgbClr val="5F6368"/>
                </a:solidFill>
                <a:latin typeface="arial" panose="020B0604020202020204" pitchFamily="34" charset="0"/>
              </a:rPr>
              <a:t>Edward Hastings Chamberlin</a:t>
            </a:r>
            <a:r>
              <a:rPr lang="en-US" dirty="0">
                <a:solidFill>
                  <a:srgbClr val="4D5156"/>
                </a:solidFill>
                <a:latin typeface="arial" panose="020B0604020202020204" pitchFamily="34" charset="0"/>
              </a:rPr>
              <a:t> </a:t>
            </a:r>
          </a:p>
          <a:p>
            <a:pPr algn="ctr"/>
            <a:r>
              <a:rPr lang="en-US" dirty="0">
                <a:solidFill>
                  <a:srgbClr val="4D5156"/>
                </a:solidFill>
                <a:latin typeface="arial" panose="020B0604020202020204" pitchFamily="34" charset="0"/>
              </a:rPr>
              <a:t>(</a:t>
            </a:r>
            <a:r>
              <a:rPr lang="en-US" sz="1400" dirty="0">
                <a:solidFill>
                  <a:srgbClr val="4D5156"/>
                </a:solidFill>
                <a:latin typeface="arial" panose="020B0604020202020204" pitchFamily="34" charset="0"/>
              </a:rPr>
              <a:t>La </a:t>
            </a:r>
            <a:r>
              <a:rPr lang="en-US" sz="1400" dirty="0" smtClean="0">
                <a:solidFill>
                  <a:srgbClr val="4D5156"/>
                </a:solidFill>
                <a:latin typeface="arial" panose="020B0604020202020204" pitchFamily="34" charset="0"/>
              </a:rPr>
              <a:t>Conner (WS) 18 Maggio 1899 </a:t>
            </a:r>
            <a:r>
              <a:rPr lang="en-US" sz="1400" dirty="0">
                <a:solidFill>
                  <a:srgbClr val="4D5156"/>
                </a:solidFill>
                <a:latin typeface="arial" panose="020B0604020202020204" pitchFamily="34" charset="0"/>
              </a:rPr>
              <a:t>– Cambridge (MA) July 16, 1967)</a:t>
            </a:r>
            <a:endParaRPr lang="it-IT" sz="1400" dirty="0">
              <a:solidFill>
                <a:srgbClr val="4D5156"/>
              </a:solidFill>
              <a:latin typeface="arial" panose="020B0604020202020204" pitchFamily="34" charset="0"/>
            </a:endParaRPr>
          </a:p>
        </p:txBody>
      </p:sp>
      <p:sp>
        <p:nvSpPr>
          <p:cNvPr id="8" name="Rettangolo 7"/>
          <p:cNvSpPr/>
          <p:nvPr/>
        </p:nvSpPr>
        <p:spPr>
          <a:xfrm>
            <a:off x="304800" y="5729053"/>
            <a:ext cx="6096000" cy="646331"/>
          </a:xfrm>
          <a:prstGeom prst="rect">
            <a:avLst/>
          </a:prstGeom>
        </p:spPr>
        <p:txBody>
          <a:bodyPr>
            <a:spAutoFit/>
          </a:bodyPr>
          <a:lstStyle/>
          <a:p>
            <a:pPr algn="ctr"/>
            <a:r>
              <a:rPr lang="it-IT" b="1" dirty="0">
                <a:solidFill>
                  <a:srgbClr val="5F6368"/>
                </a:solidFill>
                <a:latin typeface="arial" panose="020B0604020202020204" pitchFamily="34" charset="0"/>
              </a:rPr>
              <a:t>Joan </a:t>
            </a:r>
            <a:r>
              <a:rPr lang="it-IT" b="1" dirty="0" err="1" smtClean="0">
                <a:solidFill>
                  <a:srgbClr val="5F6368"/>
                </a:solidFill>
                <a:latin typeface="arial" panose="020B0604020202020204" pitchFamily="34" charset="0"/>
              </a:rPr>
              <a:t>Violet</a:t>
            </a:r>
            <a:r>
              <a:rPr lang="it-IT" b="1" dirty="0" smtClean="0">
                <a:solidFill>
                  <a:srgbClr val="5F6368"/>
                </a:solidFill>
                <a:latin typeface="arial" panose="020B0604020202020204" pitchFamily="34" charset="0"/>
              </a:rPr>
              <a:t> Robinson</a:t>
            </a:r>
            <a:r>
              <a:rPr lang="it-IT" dirty="0">
                <a:solidFill>
                  <a:srgbClr val="4D5156"/>
                </a:solidFill>
                <a:latin typeface="arial" panose="020B0604020202020204" pitchFamily="34" charset="0"/>
              </a:rPr>
              <a:t> </a:t>
            </a:r>
            <a:r>
              <a:rPr lang="it-IT" dirty="0" err="1" smtClean="0">
                <a:solidFill>
                  <a:srgbClr val="4D5156"/>
                </a:solidFill>
                <a:latin typeface="arial" panose="020B0604020202020204" pitchFamily="34" charset="0"/>
              </a:rPr>
              <a:t>née</a:t>
            </a:r>
            <a:r>
              <a:rPr lang="it-IT" dirty="0" smtClean="0">
                <a:solidFill>
                  <a:srgbClr val="4D5156"/>
                </a:solidFill>
                <a:latin typeface="arial" panose="020B0604020202020204" pitchFamily="34" charset="0"/>
              </a:rPr>
              <a:t> Maurice </a:t>
            </a:r>
          </a:p>
          <a:p>
            <a:pPr algn="ctr"/>
            <a:r>
              <a:rPr lang="it-IT" dirty="0" smtClean="0">
                <a:solidFill>
                  <a:srgbClr val="4D5156"/>
                </a:solidFill>
                <a:latin typeface="arial" panose="020B0604020202020204" pitchFamily="34" charset="0"/>
              </a:rPr>
              <a:t>(</a:t>
            </a:r>
            <a:r>
              <a:rPr lang="it-IT" dirty="0" err="1" smtClean="0">
                <a:solidFill>
                  <a:srgbClr val="4D5156"/>
                </a:solidFill>
                <a:latin typeface="arial" panose="020B0604020202020204" pitchFamily="34" charset="0"/>
              </a:rPr>
              <a:t>Surrey</a:t>
            </a:r>
            <a:r>
              <a:rPr lang="it-IT" dirty="0">
                <a:solidFill>
                  <a:srgbClr val="4D5156"/>
                </a:solidFill>
                <a:latin typeface="arial" panose="020B0604020202020204" pitchFamily="34" charset="0"/>
              </a:rPr>
              <a:t>, 31 ottobre 1903 – Cambridge, 5 agosto 1983) </a:t>
            </a:r>
            <a:endParaRPr lang="it-IT" dirty="0"/>
          </a:p>
        </p:txBody>
      </p:sp>
    </p:spTree>
    <p:extLst>
      <p:ext uri="{BB962C8B-B14F-4D97-AF65-F5344CB8AC3E}">
        <p14:creationId xmlns:p14="http://schemas.microsoft.com/office/powerpoint/2010/main" val="125597167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Dalla concorrenza perfetta alla concorrenza </a:t>
            </a:r>
            <a:r>
              <a:rPr lang="it-IT" dirty="0" smtClean="0"/>
              <a:t>monopolistica: I protagonisti</a:t>
            </a:r>
            <a:endParaRPr lang="it-IT" dirty="0"/>
          </a:p>
        </p:txBody>
      </p:sp>
      <p:sp>
        <p:nvSpPr>
          <p:cNvPr id="3" name="Segnaposto contenuto 2"/>
          <p:cNvSpPr>
            <a:spLocks noGrp="1"/>
          </p:cNvSpPr>
          <p:nvPr>
            <p:ph idx="1"/>
          </p:nvPr>
        </p:nvSpPr>
        <p:spPr>
          <a:xfrm>
            <a:off x="838199" y="1825624"/>
            <a:ext cx="10920211" cy="4253203"/>
          </a:xfrm>
        </p:spPr>
        <p:txBody>
          <a:bodyPr>
            <a:normAutofit fontScale="85000" lnSpcReduction="20000"/>
          </a:bodyPr>
          <a:lstStyle/>
          <a:p>
            <a:r>
              <a:rPr lang="it-IT" dirty="0" smtClean="0">
                <a:solidFill>
                  <a:srgbClr val="FF0000"/>
                </a:solidFill>
              </a:rPr>
              <a:t>Joan V. Robinson </a:t>
            </a:r>
            <a:r>
              <a:rPr lang="it-IT" dirty="0" smtClean="0"/>
              <a:t>(1903 – 1983) e la concorrenza imperfetta. </a:t>
            </a:r>
          </a:p>
          <a:p>
            <a:pPr lvl="1"/>
            <a:r>
              <a:rPr lang="it-IT" dirty="0" smtClean="0"/>
              <a:t>J. Robinson e il </a:t>
            </a:r>
            <a:r>
              <a:rPr lang="it-IT" i="1" dirty="0" smtClean="0"/>
              <a:t>Cambridge </a:t>
            </a:r>
            <a:r>
              <a:rPr lang="it-IT" i="1" dirty="0" err="1" smtClean="0"/>
              <a:t>circus</a:t>
            </a:r>
            <a:endParaRPr lang="it-IT" i="1" dirty="0"/>
          </a:p>
          <a:p>
            <a:pPr lvl="1"/>
            <a:r>
              <a:rPr lang="it-IT" dirty="0" smtClean="0"/>
              <a:t>La presenza di segmentazione tra i mercati permette al monopolista di vendere la stessa merce a prezzi diversi in mercati diversi, sfruttando le diverse condizioni di domanda. La concorrenza imperfetta riguarda sia i mercati dei beni che quelli dei fattori produttivi (es. monopolio e monopsonio nel mercato del lavoro)</a:t>
            </a:r>
          </a:p>
          <a:p>
            <a:pPr lvl="1"/>
            <a:r>
              <a:rPr lang="it-IT" dirty="0" smtClean="0"/>
              <a:t>Gli altri contributi di J. Robinson (critica alla teoria neoclassica della produzione e del capitale, economia post-keynesiana, economia dello sviluppo)</a:t>
            </a:r>
          </a:p>
          <a:p>
            <a:endParaRPr lang="it-IT" dirty="0" smtClean="0"/>
          </a:p>
          <a:p>
            <a:r>
              <a:rPr lang="it-IT" dirty="0" smtClean="0">
                <a:solidFill>
                  <a:srgbClr val="FF0000"/>
                </a:solidFill>
              </a:rPr>
              <a:t>Edward </a:t>
            </a:r>
            <a:r>
              <a:rPr lang="it-IT" dirty="0" err="1" smtClean="0">
                <a:solidFill>
                  <a:srgbClr val="FF0000"/>
                </a:solidFill>
              </a:rPr>
              <a:t>Chamberlin</a:t>
            </a:r>
            <a:r>
              <a:rPr lang="it-IT" dirty="0" smtClean="0">
                <a:solidFill>
                  <a:srgbClr val="FF0000"/>
                </a:solidFill>
              </a:rPr>
              <a:t> </a:t>
            </a:r>
            <a:r>
              <a:rPr lang="it-IT" dirty="0" smtClean="0"/>
              <a:t>(1899 – 1967) e la concorrenza monopolistica (comportamento strategico) </a:t>
            </a:r>
          </a:p>
          <a:p>
            <a:pPr lvl="1"/>
            <a:r>
              <a:rPr lang="it-IT" dirty="0"/>
              <a:t>D</a:t>
            </a:r>
            <a:r>
              <a:rPr lang="it-IT" dirty="0" smtClean="0"/>
              <a:t>ifferenziazione del prodotto lungo varie dimensioni e possibilità per l’impresa di ritagliarsi la sua nicchia all’interno della quale agisce da monopolista. </a:t>
            </a:r>
          </a:p>
          <a:p>
            <a:pPr lvl="1"/>
            <a:r>
              <a:rPr lang="it-IT" dirty="0" smtClean="0"/>
              <a:t>Grande attenzione al ruolo della pubblicità, del marketing e dello sviluppo dei prodotti nel creare nicchie o segmenti di clientela all’interno dello stesso mercato (incentivi alla differenziazione rispetto ai concorrenti, cambia l’idea di concorrenza)</a:t>
            </a:r>
          </a:p>
        </p:txBody>
      </p:sp>
    </p:spTree>
    <p:extLst>
      <p:ext uri="{BB962C8B-B14F-4D97-AF65-F5344CB8AC3E}">
        <p14:creationId xmlns:p14="http://schemas.microsoft.com/office/powerpoint/2010/main" val="39537822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Differenze tra TCI e TCM</a:t>
            </a:r>
            <a:endParaRPr lang="it-IT" dirty="0"/>
          </a:p>
        </p:txBody>
      </p:sp>
      <p:sp>
        <p:nvSpPr>
          <p:cNvPr id="3" name="Segnaposto contenuto 2"/>
          <p:cNvSpPr>
            <a:spLocks noGrp="1"/>
          </p:cNvSpPr>
          <p:nvPr>
            <p:ph idx="1"/>
          </p:nvPr>
        </p:nvSpPr>
        <p:spPr/>
        <p:txBody>
          <a:bodyPr>
            <a:normAutofit lnSpcReduction="10000"/>
          </a:bodyPr>
          <a:lstStyle/>
          <a:p>
            <a:r>
              <a:rPr lang="it-IT" dirty="0" smtClean="0"/>
              <a:t>Teoria della </a:t>
            </a:r>
            <a:r>
              <a:rPr lang="it-IT" dirty="0" smtClean="0">
                <a:solidFill>
                  <a:srgbClr val="FF0000"/>
                </a:solidFill>
              </a:rPr>
              <a:t>concorrenza imperfetta</a:t>
            </a:r>
          </a:p>
          <a:p>
            <a:pPr lvl="1"/>
            <a:r>
              <a:rPr lang="it-IT" dirty="0"/>
              <a:t>Sviluppo della teoria </a:t>
            </a:r>
            <a:r>
              <a:rPr lang="it-IT" dirty="0" err="1"/>
              <a:t>marshalliana</a:t>
            </a:r>
            <a:r>
              <a:rPr lang="it-IT" dirty="0"/>
              <a:t> </a:t>
            </a:r>
            <a:r>
              <a:rPr lang="it-IT" dirty="0" smtClean="0"/>
              <a:t>finalizzato a superarne i problemi messi in evidenza da </a:t>
            </a:r>
            <a:r>
              <a:rPr lang="it-IT" dirty="0" err="1" smtClean="0"/>
              <a:t>Sraffa</a:t>
            </a:r>
            <a:r>
              <a:rPr lang="it-IT" dirty="0" smtClean="0"/>
              <a:t> e da altri</a:t>
            </a:r>
          </a:p>
          <a:p>
            <a:pPr lvl="1"/>
            <a:r>
              <a:rPr lang="it-IT" dirty="0" smtClean="0"/>
              <a:t>Massimizzazione del profitto come unico obiettivo di imprese identiche tendenzialmente medio-piccole</a:t>
            </a:r>
          </a:p>
          <a:p>
            <a:pPr lvl="1"/>
            <a:r>
              <a:rPr lang="it-IT" dirty="0" smtClean="0"/>
              <a:t>Condizione di tangenza ed equilibrio statico (Mr. </a:t>
            </a:r>
            <a:r>
              <a:rPr lang="it-IT" dirty="0" err="1" smtClean="0"/>
              <a:t>Kahn’s</a:t>
            </a:r>
            <a:r>
              <a:rPr lang="it-IT" dirty="0" smtClean="0"/>
              <a:t> </a:t>
            </a:r>
            <a:r>
              <a:rPr lang="it-IT" dirty="0" err="1" smtClean="0"/>
              <a:t>theorem</a:t>
            </a:r>
            <a:r>
              <a:rPr lang="it-IT" dirty="0" smtClean="0"/>
              <a:t>)</a:t>
            </a:r>
          </a:p>
          <a:p>
            <a:r>
              <a:rPr lang="it-IT" dirty="0" smtClean="0"/>
              <a:t>Teoria della </a:t>
            </a:r>
            <a:r>
              <a:rPr lang="it-IT" dirty="0" smtClean="0">
                <a:solidFill>
                  <a:srgbClr val="FF0000"/>
                </a:solidFill>
              </a:rPr>
              <a:t>concorrenza monopolistica</a:t>
            </a:r>
          </a:p>
          <a:p>
            <a:pPr lvl="1"/>
            <a:r>
              <a:rPr lang="it-IT" dirty="0" smtClean="0"/>
              <a:t>USA Big business, large scale </a:t>
            </a:r>
            <a:r>
              <a:rPr lang="it-IT" dirty="0" err="1" smtClean="0"/>
              <a:t>organization</a:t>
            </a:r>
            <a:r>
              <a:rPr lang="it-IT" dirty="0" smtClean="0"/>
              <a:t>, </a:t>
            </a:r>
            <a:r>
              <a:rPr lang="it-IT" dirty="0" err="1" smtClean="0"/>
              <a:t>product</a:t>
            </a:r>
            <a:r>
              <a:rPr lang="it-IT" dirty="0" smtClean="0"/>
              <a:t> </a:t>
            </a:r>
            <a:r>
              <a:rPr lang="it-IT" dirty="0" err="1" smtClean="0"/>
              <a:t>differentiation</a:t>
            </a:r>
            <a:r>
              <a:rPr lang="it-IT" dirty="0" smtClean="0"/>
              <a:t> come strategia per guadagnare un monopolio</a:t>
            </a:r>
          </a:p>
          <a:p>
            <a:pPr lvl="1"/>
            <a:r>
              <a:rPr lang="it-IT" dirty="0" smtClean="0"/>
              <a:t>Analisi del comportamento </a:t>
            </a:r>
            <a:r>
              <a:rPr lang="it-IT" dirty="0" err="1" smtClean="0"/>
              <a:t>price-making</a:t>
            </a:r>
            <a:endParaRPr lang="it-IT" dirty="0" smtClean="0"/>
          </a:p>
          <a:p>
            <a:pPr lvl="1"/>
            <a:r>
              <a:rPr lang="it-IT" dirty="0" smtClean="0"/>
              <a:t>Analisi della concorrenza monopolistica ma anche dell’oligopolio omogeneo e differenziato</a:t>
            </a:r>
            <a:endParaRPr lang="it-IT" dirty="0"/>
          </a:p>
        </p:txBody>
      </p:sp>
    </p:spTree>
    <p:extLst>
      <p:ext uri="{BB962C8B-B14F-4D97-AF65-F5344CB8AC3E}">
        <p14:creationId xmlns:p14="http://schemas.microsoft.com/office/powerpoint/2010/main" val="229482913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Mercato e concorrenza monopolistica (1)</a:t>
            </a:r>
            <a:endParaRPr lang="it-IT" dirty="0"/>
          </a:p>
        </p:txBody>
      </p:sp>
      <p:sp>
        <p:nvSpPr>
          <p:cNvPr id="3" name="Segnaposto contenuto 2"/>
          <p:cNvSpPr>
            <a:spLocks noGrp="1"/>
          </p:cNvSpPr>
          <p:nvPr>
            <p:ph idx="1"/>
          </p:nvPr>
        </p:nvSpPr>
        <p:spPr/>
        <p:txBody>
          <a:bodyPr>
            <a:normAutofit/>
          </a:bodyPr>
          <a:lstStyle/>
          <a:p>
            <a:r>
              <a:rPr lang="it-IT" dirty="0" smtClean="0">
                <a:solidFill>
                  <a:srgbClr val="FF0000"/>
                </a:solidFill>
              </a:rPr>
              <a:t>Struttura del mercato</a:t>
            </a:r>
          </a:p>
          <a:p>
            <a:pPr lvl="1"/>
            <a:r>
              <a:rPr lang="it-IT" dirty="0" smtClean="0"/>
              <a:t>Elemento concorrenziale: tante aziende in concorrenza tra loro all’interno di un mercato composto da «segmenti», tra i quali i consumatori sono liberi di muoversi.</a:t>
            </a:r>
          </a:p>
          <a:p>
            <a:pPr lvl="1"/>
            <a:r>
              <a:rPr lang="it-IT" dirty="0" smtClean="0"/>
              <a:t>Elemento monopolistico: Ogni «segmento» è occupato da un’impresa che produce un bene eterogeneo (sostituto imperfetto dei beni prodotti dalle altre imprese) ed esercita un potere di monopolio all’interno del «segmento»</a:t>
            </a:r>
          </a:p>
          <a:p>
            <a:pPr lvl="1"/>
            <a:r>
              <a:rPr lang="it-IT" dirty="0" smtClean="0"/>
              <a:t>Questo potere di mercato è limitato dalla possibilità che altre imprese entrino nel «segmento» presidiato dall’impresa </a:t>
            </a:r>
            <a:r>
              <a:rPr lang="it-IT" i="1" dirty="0" err="1" smtClean="0"/>
              <a:t>incumbent</a:t>
            </a:r>
            <a:r>
              <a:rPr lang="it-IT" dirty="0" smtClean="0"/>
              <a:t>. </a:t>
            </a:r>
          </a:p>
          <a:p>
            <a:pPr lvl="1"/>
            <a:r>
              <a:rPr lang="it-IT" dirty="0" smtClean="0"/>
              <a:t>Nell’ambito del suo segmento, l’impresa è </a:t>
            </a:r>
            <a:r>
              <a:rPr lang="it-IT" i="1" dirty="0" err="1" smtClean="0"/>
              <a:t>price</a:t>
            </a:r>
            <a:r>
              <a:rPr lang="it-IT" i="1" dirty="0" smtClean="0"/>
              <a:t>-maker</a:t>
            </a:r>
            <a:r>
              <a:rPr lang="it-IT" dirty="0" smtClean="0"/>
              <a:t> ma il suo potere è limitato non solo dall’elasticità della domanda al prezzo (questo è vero anche nel caso del monopolio puro) ma dalla presenza di imprese concorrenti</a:t>
            </a:r>
          </a:p>
        </p:txBody>
      </p:sp>
    </p:spTree>
    <p:extLst>
      <p:ext uri="{BB962C8B-B14F-4D97-AF65-F5344CB8AC3E}">
        <p14:creationId xmlns:p14="http://schemas.microsoft.com/office/powerpoint/2010/main" val="165380430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Mercato e </a:t>
            </a:r>
            <a:r>
              <a:rPr lang="it-IT" dirty="0"/>
              <a:t>concorrenza monopolistica </a:t>
            </a:r>
            <a:r>
              <a:rPr lang="it-IT" dirty="0" smtClean="0"/>
              <a:t>(2)</a:t>
            </a:r>
            <a:endParaRPr lang="it-IT" dirty="0"/>
          </a:p>
        </p:txBody>
      </p:sp>
      <p:sp>
        <p:nvSpPr>
          <p:cNvPr id="3" name="Segnaposto contenuto 2"/>
          <p:cNvSpPr>
            <a:spLocks noGrp="1"/>
          </p:cNvSpPr>
          <p:nvPr>
            <p:ph idx="1"/>
          </p:nvPr>
        </p:nvSpPr>
        <p:spPr/>
        <p:txBody>
          <a:bodyPr>
            <a:normAutofit/>
          </a:bodyPr>
          <a:lstStyle/>
          <a:p>
            <a:r>
              <a:rPr lang="it-IT" dirty="0" smtClean="0">
                <a:solidFill>
                  <a:srgbClr val="FF0000"/>
                </a:solidFill>
              </a:rPr>
              <a:t>Strategie concorrenziali (studiate soprattutto da </a:t>
            </a:r>
            <a:r>
              <a:rPr lang="it-IT" dirty="0" err="1" smtClean="0">
                <a:solidFill>
                  <a:srgbClr val="FF0000"/>
                </a:solidFill>
              </a:rPr>
              <a:t>Chamberlin</a:t>
            </a:r>
            <a:r>
              <a:rPr lang="it-IT" dirty="0" smtClean="0">
                <a:solidFill>
                  <a:srgbClr val="FF0000"/>
                </a:solidFill>
              </a:rPr>
              <a:t>)</a:t>
            </a:r>
          </a:p>
          <a:p>
            <a:pPr lvl="1"/>
            <a:r>
              <a:rPr lang="it-IT" dirty="0" smtClean="0"/>
              <a:t>Differenziare i beni per aumentare il potere di mercato all’interno di ogni «segmento» (e ridurre la possibilità che i consumatori si spostino da un segmento all’altro)</a:t>
            </a:r>
          </a:p>
          <a:p>
            <a:pPr lvl="1"/>
            <a:r>
              <a:rPr lang="it-IT" dirty="0" smtClean="0"/>
              <a:t>Fattori di eterogeneità: differenziazione del prodotto, packaging, localizzazione, servizi alla vendita. </a:t>
            </a:r>
          </a:p>
          <a:p>
            <a:pPr lvl="1"/>
            <a:r>
              <a:rPr lang="it-IT" dirty="0" smtClean="0"/>
              <a:t>Esempio di strategia concorrenziale: Marketing, pubblicità e possibilità d’influenzare le preferenze dei consumatori (le preferenze non sono più un dato)</a:t>
            </a:r>
            <a:endParaRPr lang="it-IT" dirty="0"/>
          </a:p>
        </p:txBody>
      </p:sp>
    </p:spTree>
    <p:extLst>
      <p:ext uri="{BB962C8B-B14F-4D97-AF65-F5344CB8AC3E}">
        <p14:creationId xmlns:p14="http://schemas.microsoft.com/office/powerpoint/2010/main" val="292134272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Equilibrio di breve periodo</a:t>
            </a:r>
            <a:endParaRPr lang="it-IT" dirty="0"/>
          </a:p>
        </p:txBody>
      </p:sp>
      <p:sp>
        <p:nvSpPr>
          <p:cNvPr id="6" name="Segnaposto contenuto 5"/>
          <p:cNvSpPr>
            <a:spLocks noGrp="1"/>
          </p:cNvSpPr>
          <p:nvPr>
            <p:ph sz="half" idx="1"/>
          </p:nvPr>
        </p:nvSpPr>
        <p:spPr/>
        <p:txBody>
          <a:bodyPr>
            <a:normAutofit fontScale="77500" lnSpcReduction="20000"/>
          </a:bodyPr>
          <a:lstStyle/>
          <a:p>
            <a:r>
              <a:rPr lang="it-IT" dirty="0" smtClean="0"/>
              <a:t>Domanda (D) e Ricavo marginale (R’) nel breve periodo (reminiscenza </a:t>
            </a:r>
            <a:r>
              <a:rPr lang="it-IT" dirty="0" err="1" smtClean="0"/>
              <a:t>marshalliana</a:t>
            </a:r>
            <a:r>
              <a:rPr lang="it-IT" dirty="0" smtClean="0"/>
              <a:t>, numero di imprese presenti nel mercato dato, stock di capitale fisso), all’interno del segmento osservato</a:t>
            </a:r>
          </a:p>
          <a:p>
            <a:endParaRPr lang="it-IT" dirty="0" smtClean="0"/>
          </a:p>
          <a:p>
            <a:r>
              <a:rPr lang="it-IT" dirty="0" smtClean="0"/>
              <a:t>Costo medio (CM) e costo marginale (C’) con il tradizionale andamento a U.</a:t>
            </a:r>
          </a:p>
          <a:p>
            <a:endParaRPr lang="it-IT" dirty="0" smtClean="0"/>
          </a:p>
          <a:p>
            <a:r>
              <a:rPr lang="it-IT" dirty="0" smtClean="0"/>
              <a:t>Equilibrio del monopolista di breve periodo (Q</a:t>
            </a:r>
            <a:r>
              <a:rPr lang="it-IT" baseline="-25000" dirty="0" smtClean="0"/>
              <a:t>BP</a:t>
            </a:r>
            <a:r>
              <a:rPr lang="it-IT" dirty="0" smtClean="0"/>
              <a:t>, P</a:t>
            </a:r>
            <a:r>
              <a:rPr lang="it-IT" baseline="-25000" dirty="0" smtClean="0"/>
              <a:t>BP</a:t>
            </a:r>
            <a:r>
              <a:rPr lang="it-IT" dirty="0" smtClean="0"/>
              <a:t>)</a:t>
            </a:r>
          </a:p>
          <a:p>
            <a:endParaRPr lang="it-IT" dirty="0" smtClean="0"/>
          </a:p>
          <a:p>
            <a:r>
              <a:rPr lang="it-IT" dirty="0" smtClean="0"/>
              <a:t>Extra-profitti positivi.</a:t>
            </a:r>
          </a:p>
          <a:p>
            <a:endParaRPr lang="it-IT" dirty="0"/>
          </a:p>
        </p:txBody>
      </p:sp>
      <p:pic>
        <p:nvPicPr>
          <p:cNvPr id="9" name="Immagine 8"/>
          <p:cNvPicPr>
            <a:picLocks noChangeAspect="1"/>
          </p:cNvPicPr>
          <p:nvPr/>
        </p:nvPicPr>
        <p:blipFill>
          <a:blip r:embed="rId2"/>
          <a:stretch>
            <a:fillRect/>
          </a:stretch>
        </p:blipFill>
        <p:spPr>
          <a:xfrm>
            <a:off x="6354919" y="1705769"/>
            <a:ext cx="4762500" cy="4591050"/>
          </a:xfrm>
          <a:prstGeom prst="rect">
            <a:avLst/>
          </a:prstGeom>
        </p:spPr>
      </p:pic>
    </p:spTree>
    <p:extLst>
      <p:ext uri="{BB962C8B-B14F-4D97-AF65-F5344CB8AC3E}">
        <p14:creationId xmlns:p14="http://schemas.microsoft.com/office/powerpoint/2010/main" val="167850193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Equilibrio di lungo periodo</a:t>
            </a:r>
            <a:endParaRPr lang="it-IT" dirty="0"/>
          </a:p>
        </p:txBody>
      </p:sp>
      <p:sp>
        <p:nvSpPr>
          <p:cNvPr id="4" name="Segnaposto contenuto 3"/>
          <p:cNvSpPr>
            <a:spLocks noGrp="1"/>
          </p:cNvSpPr>
          <p:nvPr>
            <p:ph sz="half" idx="1"/>
          </p:nvPr>
        </p:nvSpPr>
        <p:spPr/>
        <p:txBody>
          <a:bodyPr>
            <a:normAutofit fontScale="70000" lnSpcReduction="20000"/>
          </a:bodyPr>
          <a:lstStyle/>
          <a:p>
            <a:r>
              <a:rPr lang="it-IT" dirty="0" smtClean="0"/>
              <a:t>La presenza di extra-profitti di BP attira nuove imprese nel «segmento».</a:t>
            </a:r>
          </a:p>
          <a:p>
            <a:endParaRPr lang="it-IT" dirty="0" smtClean="0"/>
          </a:p>
          <a:p>
            <a:r>
              <a:rPr lang="it-IT" dirty="0" smtClean="0"/>
              <a:t>L’aumento della concorrenza rende la curva di domanda di lungo periodo e la curva del ricavo marginale corrispondente, più elastiche e ne determina lo spostamento verso il basso (</a:t>
            </a:r>
            <a:r>
              <a:rPr lang="it-IT" smtClean="0"/>
              <a:t>punto di </a:t>
            </a:r>
            <a:r>
              <a:rPr lang="it-IT" dirty="0" smtClean="0"/>
              <a:t>tangenza tra la curva di domanda e quella del costo medio)</a:t>
            </a:r>
          </a:p>
          <a:p>
            <a:endParaRPr lang="it-IT" dirty="0" smtClean="0"/>
          </a:p>
          <a:p>
            <a:r>
              <a:rPr lang="it-IT" dirty="0" smtClean="0"/>
              <a:t>Massimizzazione del profitto (C’ = R’) e profitti nulli </a:t>
            </a:r>
          </a:p>
          <a:p>
            <a:endParaRPr lang="it-IT" dirty="0" smtClean="0"/>
          </a:p>
          <a:p>
            <a:r>
              <a:rPr lang="it-IT" dirty="0" smtClean="0"/>
              <a:t>Equilibrio di LP con produzione a un livello inefficiente rispetto a quello di concorrenza perfetta. </a:t>
            </a:r>
            <a:endParaRPr lang="it-IT" dirty="0"/>
          </a:p>
        </p:txBody>
      </p:sp>
      <p:pic>
        <p:nvPicPr>
          <p:cNvPr id="6" name="Segnaposto contenuto 5"/>
          <p:cNvPicPr>
            <a:picLocks noGrp="1" noChangeAspect="1"/>
          </p:cNvPicPr>
          <p:nvPr>
            <p:ph sz="half" idx="2"/>
          </p:nvPr>
        </p:nvPicPr>
        <p:blipFill>
          <a:blip r:embed="rId2"/>
          <a:stretch>
            <a:fillRect/>
          </a:stretch>
        </p:blipFill>
        <p:spPr>
          <a:xfrm>
            <a:off x="6687422" y="1690688"/>
            <a:ext cx="4787655" cy="4787655"/>
          </a:xfrm>
          <a:prstGeom prst="rect">
            <a:avLst/>
          </a:prstGeom>
        </p:spPr>
      </p:pic>
    </p:spTree>
    <p:extLst>
      <p:ext uri="{BB962C8B-B14F-4D97-AF65-F5344CB8AC3E}">
        <p14:creationId xmlns:p14="http://schemas.microsoft.com/office/powerpoint/2010/main" val="280662102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Problemi aperti dalla TCI / TCM</a:t>
            </a:r>
            <a:endParaRPr lang="it-IT" dirty="0"/>
          </a:p>
        </p:txBody>
      </p:sp>
      <p:sp>
        <p:nvSpPr>
          <p:cNvPr id="3" name="Segnaposto contenuto 2"/>
          <p:cNvSpPr>
            <a:spLocks noGrp="1"/>
          </p:cNvSpPr>
          <p:nvPr>
            <p:ph idx="1"/>
          </p:nvPr>
        </p:nvSpPr>
        <p:spPr/>
        <p:txBody>
          <a:bodyPr>
            <a:normAutofit fontScale="77500" lnSpcReduction="20000"/>
          </a:bodyPr>
          <a:lstStyle/>
          <a:p>
            <a:r>
              <a:rPr lang="it-IT" dirty="0" smtClean="0">
                <a:solidFill>
                  <a:srgbClr val="FF0000"/>
                </a:solidFill>
              </a:rPr>
              <a:t>Problemi crescenti nel definire le nozioni di merce, impresa, settore</a:t>
            </a:r>
            <a:r>
              <a:rPr lang="it-IT" dirty="0" smtClean="0"/>
              <a:t>, in un mondo in cui predominano merci differenziate. Spostamento graduale del focus analitico dalla determinazione dei prezzi a livello di mercato, alla determinazione di prezzi e quantità a livello di singola impresa. </a:t>
            </a:r>
          </a:p>
          <a:p>
            <a:r>
              <a:rPr lang="it-IT" dirty="0" smtClean="0">
                <a:solidFill>
                  <a:srgbClr val="FF0000"/>
                </a:solidFill>
              </a:rPr>
              <a:t>Attenzione crescente all’interdipendenza tra imprese e tra settori </a:t>
            </a:r>
            <a:r>
              <a:rPr lang="it-IT" dirty="0" smtClean="0"/>
              <a:t>sia dal lato dell’offerta (attraverso il mercato dei fattori produttivi) sia dal lato della domanda (attraverso l’interazione strategica, il marketing, la questione beni sostituti/beni complementari). </a:t>
            </a:r>
          </a:p>
          <a:p>
            <a:r>
              <a:rPr lang="it-IT" dirty="0" smtClean="0">
                <a:solidFill>
                  <a:srgbClr val="FF0000"/>
                </a:solidFill>
              </a:rPr>
              <a:t>Dibattito sulla forma delle curve di domanda </a:t>
            </a:r>
            <a:r>
              <a:rPr lang="it-IT" dirty="0" smtClean="0"/>
              <a:t>(ad angolo) </a:t>
            </a:r>
            <a:r>
              <a:rPr lang="it-IT" dirty="0" smtClean="0">
                <a:solidFill>
                  <a:srgbClr val="FF0000"/>
                </a:solidFill>
              </a:rPr>
              <a:t>e</a:t>
            </a:r>
            <a:r>
              <a:rPr lang="it-IT" dirty="0" smtClean="0"/>
              <a:t> sulla forme delle curve </a:t>
            </a:r>
            <a:r>
              <a:rPr lang="it-IT" dirty="0" smtClean="0">
                <a:solidFill>
                  <a:srgbClr val="FF0000"/>
                </a:solidFill>
              </a:rPr>
              <a:t>di costo  </a:t>
            </a:r>
            <a:r>
              <a:rPr lang="it-IT" dirty="0" smtClean="0"/>
              <a:t>(dalla curva a U alla curva a L rovesciata)</a:t>
            </a:r>
          </a:p>
          <a:p>
            <a:r>
              <a:rPr lang="it-IT" dirty="0" smtClean="0"/>
              <a:t>Da MC = MR a </a:t>
            </a:r>
            <a:r>
              <a:rPr lang="it-IT" dirty="0" smtClean="0">
                <a:solidFill>
                  <a:srgbClr val="FF0000"/>
                </a:solidFill>
              </a:rPr>
              <a:t>P = AC (1 + </a:t>
            </a:r>
            <a:r>
              <a:rPr lang="it-IT" dirty="0" err="1" smtClean="0">
                <a:solidFill>
                  <a:srgbClr val="FF0000"/>
                </a:solidFill>
              </a:rPr>
              <a:t>mark</a:t>
            </a:r>
            <a:r>
              <a:rPr lang="it-IT" dirty="0" smtClean="0">
                <a:solidFill>
                  <a:srgbClr val="FF0000"/>
                </a:solidFill>
              </a:rPr>
              <a:t> up)</a:t>
            </a:r>
          </a:p>
          <a:p>
            <a:r>
              <a:rPr lang="it-IT" dirty="0" smtClean="0">
                <a:solidFill>
                  <a:srgbClr val="FF0000"/>
                </a:solidFill>
              </a:rPr>
              <a:t>Teoria dell’oligopolio</a:t>
            </a:r>
            <a:r>
              <a:rPr lang="it-IT" dirty="0" smtClean="0"/>
              <a:t> e teoria del capitalismo manageriale (in cui non è detto che la massimizzazione del profitto sia l’unico obiettivo dell’impresa)</a:t>
            </a:r>
          </a:p>
          <a:p>
            <a:r>
              <a:rPr lang="it-IT" dirty="0" smtClean="0"/>
              <a:t>Ripresa della teoria dell’equilibrio generale concorrenziale, modelli di equilibrio parziale concorrenziale applicati alle </a:t>
            </a:r>
            <a:r>
              <a:rPr lang="it-IT" dirty="0" err="1" smtClean="0"/>
              <a:t>commodities</a:t>
            </a:r>
            <a:r>
              <a:rPr lang="it-IT" dirty="0" smtClean="0"/>
              <a:t> e ai beni omogenei, ripresa della teoria classica da parte di </a:t>
            </a:r>
            <a:r>
              <a:rPr lang="it-IT" dirty="0" err="1" smtClean="0"/>
              <a:t>Sraffa</a:t>
            </a:r>
            <a:r>
              <a:rPr lang="it-IT" dirty="0" smtClean="0"/>
              <a:t> (1960)</a:t>
            </a:r>
          </a:p>
          <a:p>
            <a:endParaRPr lang="it-IT" dirty="0"/>
          </a:p>
        </p:txBody>
      </p:sp>
    </p:spTree>
    <p:extLst>
      <p:ext uri="{BB962C8B-B14F-4D97-AF65-F5344CB8AC3E}">
        <p14:creationId xmlns:p14="http://schemas.microsoft.com/office/powerpoint/2010/main" val="121772859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Domande</a:t>
            </a:r>
            <a:endParaRPr lang="it-IT" dirty="0"/>
          </a:p>
        </p:txBody>
      </p:sp>
      <p:sp>
        <p:nvSpPr>
          <p:cNvPr id="5" name="Segnaposto contenuto 4"/>
          <p:cNvSpPr>
            <a:spLocks noGrp="1"/>
          </p:cNvSpPr>
          <p:nvPr>
            <p:ph idx="1"/>
          </p:nvPr>
        </p:nvSpPr>
        <p:spPr/>
        <p:txBody>
          <a:bodyPr>
            <a:normAutofit/>
          </a:bodyPr>
          <a:lstStyle/>
          <a:p>
            <a:r>
              <a:rPr lang="it-IT" dirty="0" smtClean="0"/>
              <a:t>Qual </a:t>
            </a:r>
            <a:r>
              <a:rPr lang="it-IT" dirty="0"/>
              <a:t>è il contributo principale di </a:t>
            </a:r>
            <a:r>
              <a:rPr lang="it-IT" dirty="0" err="1"/>
              <a:t>Pigou</a:t>
            </a:r>
            <a:r>
              <a:rPr lang="it-IT" dirty="0"/>
              <a:t> alla teoria economica</a:t>
            </a:r>
            <a:r>
              <a:rPr lang="it-IT" dirty="0" smtClean="0"/>
              <a:t>?</a:t>
            </a:r>
          </a:p>
          <a:p>
            <a:r>
              <a:rPr lang="it-IT" dirty="0" smtClean="0"/>
              <a:t>Cosa sono le esternalità e che implicazioni derivano dalla presenza di esternalità per l’economia del benessere?</a:t>
            </a:r>
            <a:endParaRPr lang="it-IT" dirty="0"/>
          </a:p>
          <a:p>
            <a:r>
              <a:rPr lang="it-IT" dirty="0"/>
              <a:t>Cosa s’intende per concorrenza monopolistica e per condizione di </a:t>
            </a:r>
            <a:r>
              <a:rPr lang="it-IT" dirty="0" smtClean="0"/>
              <a:t>tangenza come equilibrio di lungo periodo? </a:t>
            </a:r>
          </a:p>
          <a:p>
            <a:r>
              <a:rPr lang="it-IT" dirty="0" smtClean="0"/>
              <a:t>Mettere </a:t>
            </a:r>
            <a:r>
              <a:rPr lang="it-IT" dirty="0"/>
              <a:t>in </a:t>
            </a:r>
            <a:r>
              <a:rPr lang="it-IT" dirty="0" smtClean="0"/>
              <a:t>evidenza </a:t>
            </a:r>
            <a:r>
              <a:rPr lang="it-IT" dirty="0"/>
              <a:t>similitudini e differenze con la concorrenza perfetta e il monopolio.</a:t>
            </a:r>
          </a:p>
          <a:p>
            <a:endParaRPr lang="it-IT" dirty="0" smtClean="0"/>
          </a:p>
          <a:p>
            <a:endParaRPr lang="it-IT" dirty="0" smtClean="0"/>
          </a:p>
          <a:p>
            <a:endParaRPr lang="it-IT" dirty="0"/>
          </a:p>
        </p:txBody>
      </p:sp>
    </p:spTree>
    <p:extLst>
      <p:ext uri="{BB962C8B-B14F-4D97-AF65-F5344CB8AC3E}">
        <p14:creationId xmlns:p14="http://schemas.microsoft.com/office/powerpoint/2010/main" val="105174217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Fonti</a:t>
            </a:r>
            <a:endParaRPr lang="it-IT" dirty="0"/>
          </a:p>
        </p:txBody>
      </p:sp>
      <p:sp>
        <p:nvSpPr>
          <p:cNvPr id="3" name="Segnaposto contenuto 2"/>
          <p:cNvSpPr>
            <a:spLocks noGrp="1"/>
          </p:cNvSpPr>
          <p:nvPr>
            <p:ph idx="1"/>
          </p:nvPr>
        </p:nvSpPr>
        <p:spPr/>
        <p:txBody>
          <a:bodyPr/>
          <a:lstStyle/>
          <a:p>
            <a:r>
              <a:rPr lang="it-IT" dirty="0" smtClean="0"/>
              <a:t>Marshall A. (2010) UTET, IL SOLE 24 ORE</a:t>
            </a:r>
          </a:p>
          <a:p>
            <a:r>
              <a:rPr lang="it-IT" dirty="0" smtClean="0"/>
              <a:t>Ruffolo G. (1999) </a:t>
            </a:r>
            <a:r>
              <a:rPr lang="it-IT" i="1" dirty="0" smtClean="0"/>
              <a:t>Cuori e denari</a:t>
            </a:r>
            <a:r>
              <a:rPr lang="it-IT" dirty="0" smtClean="0"/>
              <a:t>, Einaudi, Torino</a:t>
            </a:r>
          </a:p>
          <a:p>
            <a:r>
              <a:rPr lang="it-IT" dirty="0" err="1" smtClean="0"/>
              <a:t>Sandmo</a:t>
            </a:r>
            <a:r>
              <a:rPr lang="it-IT" dirty="0" smtClean="0"/>
              <a:t> A. (2011) </a:t>
            </a:r>
            <a:r>
              <a:rPr lang="it-IT" i="1" dirty="0" smtClean="0"/>
              <a:t>Economics </a:t>
            </a:r>
            <a:r>
              <a:rPr lang="it-IT" i="1" dirty="0" err="1" smtClean="0"/>
              <a:t>Evolving</a:t>
            </a:r>
            <a:r>
              <a:rPr lang="it-IT" dirty="0" smtClean="0"/>
              <a:t>, Princeton </a:t>
            </a:r>
            <a:r>
              <a:rPr lang="it-IT" dirty="0" err="1" smtClean="0"/>
              <a:t>University</a:t>
            </a:r>
            <a:r>
              <a:rPr lang="it-IT" dirty="0" smtClean="0"/>
              <a:t> Press, Princeton</a:t>
            </a:r>
          </a:p>
          <a:p>
            <a:r>
              <a:rPr lang="it-IT" dirty="0">
                <a:hlinkClick r:id="rId2"/>
              </a:rPr>
              <a:t>http://</a:t>
            </a:r>
            <a:r>
              <a:rPr lang="it-IT" dirty="0" smtClean="0">
                <a:hlinkClick r:id="rId2"/>
              </a:rPr>
              <a:t>www.hetwebsite.net/het/profiles/marshall.htm</a:t>
            </a:r>
            <a:endParaRPr lang="it-IT" dirty="0" smtClean="0"/>
          </a:p>
          <a:p>
            <a:endParaRPr lang="it-IT" dirty="0"/>
          </a:p>
        </p:txBody>
      </p:sp>
    </p:spTree>
    <p:extLst>
      <p:ext uri="{BB962C8B-B14F-4D97-AF65-F5344CB8AC3E}">
        <p14:creationId xmlns:p14="http://schemas.microsoft.com/office/powerpoint/2010/main" val="2936564366"/>
      </p:ext>
    </p:extLst>
  </p:cSld>
  <p:clrMapOvr>
    <a:masterClrMapping/>
  </p:clrMapOvr>
</p:sld>
</file>

<file path=ppt/theme/theme1.xml><?xml version="1.0" encoding="utf-8"?>
<a:theme xmlns:a="http://schemas.openxmlformats.org/drawingml/2006/main" name="Tema di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2431</TotalTime>
  <Words>2597</Words>
  <Application>Microsoft Office PowerPoint</Application>
  <PresentationFormat>Widescreen</PresentationFormat>
  <Paragraphs>137</Paragraphs>
  <Slides>22</Slides>
  <Notes>0</Notes>
  <HiddenSlides>0</HiddenSlides>
  <MMClips>0</MMClips>
  <ScaleCrop>false</ScaleCrop>
  <HeadingPairs>
    <vt:vector size="6" baseType="variant">
      <vt:variant>
        <vt:lpstr>Caratteri utilizzati</vt:lpstr>
      </vt:variant>
      <vt:variant>
        <vt:i4>4</vt:i4>
      </vt:variant>
      <vt:variant>
        <vt:lpstr>Tema</vt:lpstr>
      </vt:variant>
      <vt:variant>
        <vt:i4>1</vt:i4>
      </vt:variant>
      <vt:variant>
        <vt:lpstr>Titoli diapositive</vt:lpstr>
      </vt:variant>
      <vt:variant>
        <vt:i4>22</vt:i4>
      </vt:variant>
    </vt:vector>
  </HeadingPairs>
  <TitlesOfParts>
    <vt:vector size="27" baseType="lpstr">
      <vt:lpstr>arial</vt:lpstr>
      <vt:lpstr>arial</vt:lpstr>
      <vt:lpstr>Calibri</vt:lpstr>
      <vt:lpstr>Calibri Light</vt:lpstr>
      <vt:lpstr>Tema di Office</vt:lpstr>
      <vt:lpstr>Storia dell’Economia Politica  Lezione 11.26  Marginalismo inglese post-Marshall</vt:lpstr>
      <vt:lpstr>Presentazione standard di PowerPoint</vt:lpstr>
      <vt:lpstr>Philip H. Wicksteed (1844 – 1927)</vt:lpstr>
      <vt:lpstr>Marginalismo e distribuzione del reddito, 2</vt:lpstr>
      <vt:lpstr>Da Marshall ai marshalliani</vt:lpstr>
      <vt:lpstr>Da Marshall ai marshalliani</vt:lpstr>
      <vt:lpstr>Presentazione standard di PowerPoint</vt:lpstr>
      <vt:lpstr>A. C. Pigou (1877 – 1959)</vt:lpstr>
      <vt:lpstr>Pigou e l’economia del benessere</vt:lpstr>
      <vt:lpstr>Pigou e l’economia del benessere, 2</vt:lpstr>
      <vt:lpstr>Pigou e l’economia del benessere, 3</vt:lpstr>
      <vt:lpstr>Pigou e l’economia del benessere, 4</vt:lpstr>
      <vt:lpstr>Presentazione standard di PowerPoint</vt:lpstr>
      <vt:lpstr>Dalla concorrenza perfetta alla concorrenza monopolistica: I protagonisti</vt:lpstr>
      <vt:lpstr>Differenze tra TCI e TCM</vt:lpstr>
      <vt:lpstr>Mercato e concorrenza monopolistica (1)</vt:lpstr>
      <vt:lpstr>Mercato e concorrenza monopolistica (2)</vt:lpstr>
      <vt:lpstr>Equilibrio di breve periodo</vt:lpstr>
      <vt:lpstr>Equilibrio di lungo periodo</vt:lpstr>
      <vt:lpstr>Problemi aperti dalla TCI / TCM</vt:lpstr>
      <vt:lpstr>Domande</vt:lpstr>
      <vt:lpstr>Fonti</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Il mercato nel pensiero economico  Riferimenti di base</dc:title>
  <dc:creator>Paolo</dc:creator>
  <cp:lastModifiedBy>paolo paesani</cp:lastModifiedBy>
  <cp:revision>223</cp:revision>
  <dcterms:created xsi:type="dcterms:W3CDTF">2019-02-18T06:11:12Z</dcterms:created>
  <dcterms:modified xsi:type="dcterms:W3CDTF">2026-05-04T05:29:15Z</dcterms:modified>
</cp:coreProperties>
</file>