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7"/>
  </p:notesMasterIdLst>
  <p:sldIdLst>
    <p:sldId id="256" r:id="rId2"/>
    <p:sldId id="345" r:id="rId3"/>
    <p:sldId id="347" r:id="rId4"/>
    <p:sldId id="346" r:id="rId5"/>
    <p:sldId id="348" r:id="rId6"/>
    <p:sldId id="266" r:id="rId7"/>
    <p:sldId id="349" r:id="rId8"/>
    <p:sldId id="323" r:id="rId9"/>
    <p:sldId id="265" r:id="rId10"/>
    <p:sldId id="290" r:id="rId11"/>
    <p:sldId id="293" r:id="rId12"/>
    <p:sldId id="291" r:id="rId13"/>
    <p:sldId id="294" r:id="rId14"/>
    <p:sldId id="295" r:id="rId15"/>
    <p:sldId id="374" r:id="rId16"/>
    <p:sldId id="350" r:id="rId17"/>
    <p:sldId id="351" r:id="rId18"/>
    <p:sldId id="344" r:id="rId19"/>
    <p:sldId id="354" r:id="rId20"/>
    <p:sldId id="358" r:id="rId21"/>
    <p:sldId id="353" r:id="rId22"/>
    <p:sldId id="377" r:id="rId23"/>
    <p:sldId id="378" r:id="rId24"/>
    <p:sldId id="379" r:id="rId25"/>
    <p:sldId id="380" r:id="rId26"/>
    <p:sldId id="381" r:id="rId27"/>
    <p:sldId id="382" r:id="rId28"/>
    <p:sldId id="383" r:id="rId29"/>
    <p:sldId id="384" r:id="rId30"/>
    <p:sldId id="385" r:id="rId31"/>
    <p:sldId id="386" r:id="rId32"/>
    <p:sldId id="387" r:id="rId33"/>
    <p:sldId id="388" r:id="rId34"/>
    <p:sldId id="389" r:id="rId35"/>
    <p:sldId id="390" r:id="rId36"/>
    <p:sldId id="391" r:id="rId37"/>
    <p:sldId id="392" r:id="rId38"/>
    <p:sldId id="393" r:id="rId39"/>
    <p:sldId id="397" r:id="rId40"/>
    <p:sldId id="431" r:id="rId41"/>
    <p:sldId id="432" r:id="rId42"/>
    <p:sldId id="376" r:id="rId43"/>
    <p:sldId id="433" r:id="rId44"/>
    <p:sldId id="434" r:id="rId45"/>
    <p:sldId id="435" r:id="rId46"/>
    <p:sldId id="436" r:id="rId47"/>
    <p:sldId id="437" r:id="rId48"/>
    <p:sldId id="438" r:id="rId49"/>
    <p:sldId id="439" r:id="rId50"/>
    <p:sldId id="440" r:id="rId51"/>
    <p:sldId id="441" r:id="rId52"/>
    <p:sldId id="442" r:id="rId53"/>
    <p:sldId id="443" r:id="rId54"/>
    <p:sldId id="444" r:id="rId55"/>
    <p:sldId id="445" r:id="rId56"/>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659" autoAdjust="0"/>
    <p:restoredTop sz="94660"/>
  </p:normalViewPr>
  <p:slideViewPr>
    <p:cSldViewPr snapToGrid="0">
      <p:cViewPr varScale="1">
        <p:scale>
          <a:sx n="69" d="100"/>
          <a:sy n="69" d="100"/>
        </p:scale>
        <p:origin x="460" y="44"/>
      </p:cViewPr>
      <p:guideLst>
        <p:guide orient="horz" pos="2160"/>
        <p:guide pos="3840"/>
      </p:guideLst>
    </p:cSldViewPr>
  </p:slideViewPr>
  <p:notesTextViewPr>
    <p:cViewPr>
      <p:scale>
        <a:sx n="1" d="1"/>
        <a:sy n="1" d="1"/>
      </p:scale>
      <p:origin x="0" y="0"/>
    </p:cViewPr>
  </p:notesTextViewPr>
  <p:sorterViewPr>
    <p:cViewPr>
      <p:scale>
        <a:sx n="100" d="100"/>
        <a:sy n="100" d="100"/>
      </p:scale>
      <p:origin x="0" y="-542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28368C0-18D5-46B8-9EDE-3EC4D8F48910}" type="datetimeFigureOut">
              <a:rPr lang="it-IT" smtClean="0"/>
              <a:t>06/05/2026</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C7A50B-2A06-4CF4-8C00-04186F7C8E0E}" type="slidenum">
              <a:rPr lang="it-IT" smtClean="0"/>
              <a:t>‹N›</a:t>
            </a:fld>
            <a:endParaRPr lang="it-IT"/>
          </a:p>
        </p:txBody>
      </p:sp>
    </p:spTree>
    <p:extLst>
      <p:ext uri="{BB962C8B-B14F-4D97-AF65-F5344CB8AC3E}">
        <p14:creationId xmlns:p14="http://schemas.microsoft.com/office/powerpoint/2010/main" val="35197965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5127D72A-7BF7-49F2-9429-F81F4B6C2000}" type="datetimeFigureOut">
              <a:rPr lang="it-IT" smtClean="0"/>
              <a:t>06/05/2026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7807702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5127D72A-7BF7-49F2-9429-F81F4B6C2000}" type="datetimeFigureOut">
              <a:rPr lang="it-IT" smtClean="0"/>
              <a:t>06/05/2026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2663728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5127D72A-7BF7-49F2-9429-F81F4B6C2000}" type="datetimeFigureOut">
              <a:rPr lang="it-IT" smtClean="0"/>
              <a:t>06/05/2026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0871925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5127D72A-7BF7-49F2-9429-F81F4B6C2000}" type="datetimeFigureOut">
              <a:rPr lang="it-IT" smtClean="0"/>
              <a:t>06/05/2026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3327043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5127D72A-7BF7-49F2-9429-F81F4B6C2000}" type="datetimeFigureOut">
              <a:rPr lang="it-IT" smtClean="0"/>
              <a:t>06/05/2026</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26544497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5127D72A-7BF7-49F2-9429-F81F4B6C2000}" type="datetimeFigureOut">
              <a:rPr lang="it-IT" smtClean="0"/>
              <a:t>06/05/2026</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2894103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5127D72A-7BF7-49F2-9429-F81F4B6C2000}" type="datetimeFigureOut">
              <a:rPr lang="it-IT" smtClean="0"/>
              <a:t>06/05/2026</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24451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5127D72A-7BF7-49F2-9429-F81F4B6C2000}" type="datetimeFigureOut">
              <a:rPr lang="it-IT" smtClean="0"/>
              <a:t>06/05/2026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18966513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5127D72A-7BF7-49F2-9429-F81F4B6C2000}" type="datetimeFigureOut">
              <a:rPr lang="it-IT" smtClean="0"/>
              <a:t>06/05/2026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1238052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5127D72A-7BF7-49F2-9429-F81F4B6C2000}" type="datetimeFigureOut">
              <a:rPr lang="it-IT" smtClean="0"/>
              <a:t>06/05/2026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15071367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5127D72A-7BF7-49F2-9429-F81F4B6C2000}" type="datetimeFigureOut">
              <a:rPr lang="it-IT" smtClean="0"/>
              <a:t>06/05/2026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20927506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27D72A-7BF7-49F2-9429-F81F4B6C2000}" type="datetimeFigureOut">
              <a:rPr lang="it-IT" smtClean="0"/>
              <a:t>06/05/2026</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F03DF7-85F7-43E9-85A4-465B7201B737}" type="slidenum">
              <a:rPr lang="it-IT" smtClean="0"/>
              <a:t>‹N›</a:t>
            </a:fld>
            <a:endParaRPr lang="it-IT"/>
          </a:p>
        </p:txBody>
      </p:sp>
    </p:spTree>
    <p:extLst>
      <p:ext uri="{BB962C8B-B14F-4D97-AF65-F5344CB8AC3E}">
        <p14:creationId xmlns:p14="http://schemas.microsoft.com/office/powerpoint/2010/main" val="10570897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treccani.it/enciclopedia/societa-delle-nazioni_(Dizionario-di-Storia)/"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archive.org/details/in.ernet.dli.2015.45480" TargetMode="External"/><Relationship Id="rId2" Type="http://schemas.openxmlformats.org/officeDocument/2006/relationships/hyperlink" Target="https://delong.typepad.com/keynes-1923-a-tract-on-monetary-reform.pdf" TargetMode="External"/><Relationship Id="rId1" Type="http://schemas.openxmlformats.org/officeDocument/2006/relationships/slideLayout" Target="../slideLayouts/slideLayout2.xml"/><Relationship Id="rId5" Type="http://schemas.openxmlformats.org/officeDocument/2006/relationships/hyperlink" Target="https://cas2.umkc.edu/economics/people/facultypages/kregel/courses/econ645/winter2011/generaltheory.pdf" TargetMode="External"/><Relationship Id="rId4" Type="http://schemas.openxmlformats.org/officeDocument/2006/relationships/hyperlink" Target="https://www.hetwebsite.net/het/texts/keynes/keynes1933mtp.htm"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redistribuireillavoro.it/assets/prospettive.pdf" TargetMode="External"/><Relationship Id="rId2" Type="http://schemas.openxmlformats.org/officeDocument/2006/relationships/hyperlink" Target="http://wwwdata.unibg.it/dati/corsi/68049/61674-Keynes,%20La%20fine%20del%20laissez-faire%20(1926).pdf" TargetMode="Externa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3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hyperlink" Target="https://www.treccani.it/enciclopedia/treasury-view_(Dizionario-di-Economia-e-Finanza)/" TargetMode="External"/><Relationship Id="rId2" Type="http://schemas.openxmlformats.org/officeDocument/2006/relationships/hyperlink" Target="http://www.hetwebsite.net/het/texts/keynes/keyneshenderson1929lloydgeorge.pdf" TargetMode="External"/><Relationship Id="rId1" Type="http://schemas.openxmlformats.org/officeDocument/2006/relationships/slideLayout" Target="../slideLayouts/slideLayout2.xml"/><Relationship Id="rId5" Type="http://schemas.openxmlformats.org/officeDocument/2006/relationships/hyperlink" Target="https://www.hetwebsite.net/het/profiles/wicksell.htm" TargetMode="External"/><Relationship Id="rId4" Type="http://schemas.openxmlformats.org/officeDocument/2006/relationships/hyperlink" Target="http://www.hetwebsite.net/het/essays/money/cumulative.htm" TargetMode="Externa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hyperlink" Target="https://cdn.mises.org/Prosperity%20and%20Depression_5.pdf" TargetMode="Externa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150.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5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70.png"/><Relationship Id="rId1" Type="http://schemas.openxmlformats.org/officeDocument/2006/relationships/slideLayout" Target="../slideLayouts/slideLayout2.xml"/><Relationship Id="rId5" Type="http://schemas.openxmlformats.org/officeDocument/2006/relationships/image" Target="../media/image200.png"/><Relationship Id="rId4" Type="http://schemas.openxmlformats.org/officeDocument/2006/relationships/image" Target="../media/image25.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4.xml"/><Relationship Id="rId4" Type="http://schemas.openxmlformats.org/officeDocument/2006/relationships/image" Target="../media/image28.png"/></Relationships>
</file>

<file path=ppt/slides/_rels/slide5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normAutofit/>
          </a:bodyPr>
          <a:lstStyle/>
          <a:p>
            <a:pPr>
              <a:lnSpc>
                <a:spcPct val="50000"/>
              </a:lnSpc>
            </a:pPr>
            <a:r>
              <a:rPr lang="it-IT" sz="4200" dirty="0" smtClean="0"/>
              <a:t>Storia dell’economia politica</a:t>
            </a:r>
            <a:r>
              <a:rPr lang="it-IT" sz="4200" dirty="0"/>
              <a:t/>
            </a:r>
            <a:br>
              <a:rPr lang="it-IT" sz="4200" dirty="0"/>
            </a:br>
            <a:r>
              <a:rPr lang="it-IT" sz="4200" dirty="0"/>
              <a:t/>
            </a:r>
            <a:br>
              <a:rPr lang="it-IT" sz="4200" dirty="0"/>
            </a:br>
            <a:r>
              <a:rPr lang="it-IT" sz="4200" dirty="0"/>
              <a:t>Lezione </a:t>
            </a:r>
            <a:r>
              <a:rPr lang="it-IT" sz="4200" dirty="0" smtClean="0"/>
              <a:t>13.26</a:t>
            </a:r>
            <a:r>
              <a:rPr lang="it-IT" sz="4200" dirty="0"/>
              <a:t/>
            </a:r>
            <a:br>
              <a:rPr lang="it-IT" sz="4200" dirty="0"/>
            </a:br>
            <a:r>
              <a:rPr lang="it-IT" sz="4200" dirty="0" smtClean="0"/>
              <a:t> </a:t>
            </a:r>
            <a:r>
              <a:rPr lang="it-IT" sz="4200" dirty="0"/>
              <a:t/>
            </a:r>
            <a:br>
              <a:rPr lang="it-IT" sz="4200" dirty="0"/>
            </a:br>
            <a:r>
              <a:rPr lang="it-IT" sz="4200" dirty="0" smtClean="0"/>
              <a:t>Keynes (Parte 1)</a:t>
            </a:r>
            <a:endParaRPr lang="it-IT" sz="4200" dirty="0"/>
          </a:p>
        </p:txBody>
      </p:sp>
      <p:sp>
        <p:nvSpPr>
          <p:cNvPr id="3" name="Sottotitolo 2"/>
          <p:cNvSpPr>
            <a:spLocks noGrp="1"/>
          </p:cNvSpPr>
          <p:nvPr>
            <p:ph type="subTitle" idx="1"/>
          </p:nvPr>
        </p:nvSpPr>
        <p:spPr/>
        <p:txBody>
          <a:bodyPr>
            <a:normAutofit lnSpcReduction="10000"/>
          </a:bodyPr>
          <a:lstStyle/>
          <a:p>
            <a:endParaRPr lang="it-IT" dirty="0" smtClean="0"/>
          </a:p>
          <a:p>
            <a:endParaRPr lang="it-IT" dirty="0"/>
          </a:p>
          <a:p>
            <a:r>
              <a:rPr lang="it-IT" dirty="0" smtClean="0"/>
              <a:t>Paolo </a:t>
            </a:r>
            <a:r>
              <a:rPr lang="it-IT" dirty="0"/>
              <a:t>Paesani </a:t>
            </a:r>
            <a:endParaRPr lang="it-IT" dirty="0" smtClean="0"/>
          </a:p>
          <a:p>
            <a:r>
              <a:rPr lang="it-IT" dirty="0" smtClean="0"/>
              <a:t>ALEF </a:t>
            </a:r>
            <a:r>
              <a:rPr lang="it-IT" dirty="0"/>
              <a:t>Tor </a:t>
            </a:r>
            <a:r>
              <a:rPr lang="it-IT" dirty="0" smtClean="0"/>
              <a:t>Vergata</a:t>
            </a:r>
            <a:endParaRPr lang="it-IT" dirty="0"/>
          </a:p>
        </p:txBody>
      </p:sp>
      <p:sp>
        <p:nvSpPr>
          <p:cNvPr id="4" name="CasellaDiTesto 3"/>
          <p:cNvSpPr txBox="1"/>
          <p:nvPr/>
        </p:nvSpPr>
        <p:spPr>
          <a:xfrm>
            <a:off x="9264073" y="5514109"/>
            <a:ext cx="2623127" cy="369332"/>
          </a:xfrm>
          <a:prstGeom prst="rect">
            <a:avLst/>
          </a:prstGeom>
          <a:noFill/>
        </p:spPr>
        <p:txBody>
          <a:bodyPr wrap="square" rtlCol="0">
            <a:spAutoFit/>
          </a:bodyPr>
          <a:lstStyle/>
          <a:p>
            <a:pPr algn="ctr"/>
            <a:r>
              <a:rPr lang="it-IT" smtClean="0"/>
              <a:t>11.05.2026</a:t>
            </a:r>
            <a:endParaRPr lang="it-IT" dirty="0"/>
          </a:p>
        </p:txBody>
      </p:sp>
    </p:spTree>
    <p:extLst>
      <p:ext uri="{BB962C8B-B14F-4D97-AF65-F5344CB8AC3E}">
        <p14:creationId xmlns:p14="http://schemas.microsoft.com/office/powerpoint/2010/main" val="23399176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p:cNvPicPr>
            <a:picLocks noChangeAspect="1"/>
          </p:cNvPicPr>
          <p:nvPr/>
        </p:nvPicPr>
        <p:blipFill>
          <a:blip r:embed="rId2"/>
          <a:stretch>
            <a:fillRect/>
          </a:stretch>
        </p:blipFill>
        <p:spPr>
          <a:xfrm>
            <a:off x="1302327" y="892834"/>
            <a:ext cx="9860071" cy="5600330"/>
          </a:xfrm>
          <a:prstGeom prst="rect">
            <a:avLst/>
          </a:prstGeom>
        </p:spPr>
      </p:pic>
    </p:spTree>
    <p:extLst>
      <p:ext uri="{BB962C8B-B14F-4D97-AF65-F5344CB8AC3E}">
        <p14:creationId xmlns:p14="http://schemas.microsoft.com/office/powerpoint/2010/main" val="27408474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Fatti salienti</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t>1921 Inizio delle trasmissioni radiofoniche, lanciato il piano di elettrificazione russo, proibizionismo negli USA, guerra civile irlandese</a:t>
            </a:r>
          </a:p>
          <a:p>
            <a:r>
              <a:rPr lang="it-IT" dirty="0" smtClean="0"/>
              <a:t>1922 - 23 avvento del fascismo in Italia, la Francia occupa la Ruhr, Dittatura in Spagna</a:t>
            </a:r>
          </a:p>
          <a:p>
            <a:r>
              <a:rPr lang="it-IT" dirty="0" smtClean="0"/>
              <a:t>1924 primi esperimenti con il radar, Piano </a:t>
            </a:r>
            <a:r>
              <a:rPr lang="it-IT" dirty="0" err="1" smtClean="0"/>
              <a:t>Dawes</a:t>
            </a:r>
            <a:r>
              <a:rPr lang="it-IT" dirty="0" smtClean="0"/>
              <a:t> per le riparazioni tedesche</a:t>
            </a:r>
          </a:p>
          <a:p>
            <a:r>
              <a:rPr lang="it-IT" dirty="0" smtClean="0"/>
              <a:t>1925 l’Inghilterra riattiva il </a:t>
            </a:r>
            <a:r>
              <a:rPr lang="it-IT" dirty="0" smtClean="0">
                <a:solidFill>
                  <a:srgbClr val="FF0000"/>
                </a:solidFill>
              </a:rPr>
              <a:t>Gold standard </a:t>
            </a:r>
            <a:r>
              <a:rPr lang="it-IT" dirty="0" smtClean="0"/>
              <a:t>dal quale era uscita negli anni della guerra</a:t>
            </a:r>
          </a:p>
          <a:p>
            <a:r>
              <a:rPr lang="it-IT" dirty="0" smtClean="0"/>
              <a:t>1926 Sciopero generale in Inghilterra </a:t>
            </a:r>
          </a:p>
          <a:p>
            <a:r>
              <a:rPr lang="it-IT" dirty="0" smtClean="0"/>
              <a:t>1928 Fleming scopre la penicillina, primo piano quinquennale russo</a:t>
            </a:r>
          </a:p>
          <a:p>
            <a:r>
              <a:rPr lang="it-IT" dirty="0" smtClean="0"/>
              <a:t>1927 Primi film sonori</a:t>
            </a:r>
          </a:p>
          <a:p>
            <a:r>
              <a:rPr lang="it-IT" dirty="0" smtClean="0"/>
              <a:t>1929 Comincia la Grande depressione negli USA dopo anni di forte crescita ed euforia finanziaria (The </a:t>
            </a:r>
            <a:r>
              <a:rPr lang="it-IT" dirty="0" err="1" smtClean="0"/>
              <a:t>roaring</a:t>
            </a:r>
            <a:r>
              <a:rPr lang="it-IT" dirty="0" smtClean="0"/>
              <a:t> </a:t>
            </a:r>
            <a:r>
              <a:rPr lang="it-IT" dirty="0" err="1" smtClean="0"/>
              <a:t>twenties</a:t>
            </a:r>
            <a:r>
              <a:rPr lang="it-IT" dirty="0" smtClean="0"/>
              <a:t>). Al congresso indiano viene chiesta l’indipendenza.</a:t>
            </a:r>
            <a:endParaRPr lang="it-IT" dirty="0"/>
          </a:p>
        </p:txBody>
      </p:sp>
    </p:spTree>
    <p:extLst>
      <p:ext uri="{BB962C8B-B14F-4D97-AF65-F5344CB8AC3E}">
        <p14:creationId xmlns:p14="http://schemas.microsoft.com/office/powerpoint/2010/main" val="18081874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Contesto internazionale</a:t>
            </a:r>
            <a:endParaRPr lang="it-IT" dirty="0"/>
          </a:p>
        </p:txBody>
      </p:sp>
      <p:sp>
        <p:nvSpPr>
          <p:cNvPr id="3" name="Segnaposto contenuto 2"/>
          <p:cNvSpPr>
            <a:spLocks noGrp="1"/>
          </p:cNvSpPr>
          <p:nvPr>
            <p:ph idx="1"/>
          </p:nvPr>
        </p:nvSpPr>
        <p:spPr/>
        <p:txBody>
          <a:bodyPr/>
          <a:lstStyle/>
          <a:p>
            <a:r>
              <a:rPr lang="it-IT" dirty="0" smtClean="0"/>
              <a:t>Colonialismo / imperialismo europeo: UK, Francia, Paesi Bassi, Italia, Belgio, Portogallo</a:t>
            </a:r>
            <a:endParaRPr lang="it-IT" dirty="0"/>
          </a:p>
          <a:p>
            <a:r>
              <a:rPr lang="it-IT" dirty="0" smtClean="0"/>
              <a:t>Fine degli imperi continentali europei (Austria-Ungheria e Germania) e dell’impero ottomano</a:t>
            </a:r>
          </a:p>
          <a:p>
            <a:r>
              <a:rPr lang="it-IT" dirty="0" smtClean="0"/>
              <a:t>Nascita dell’URSS e della Repubblica cinese (Kuomintang)</a:t>
            </a:r>
          </a:p>
          <a:p>
            <a:r>
              <a:rPr lang="it-IT" dirty="0" smtClean="0"/>
              <a:t>Imperialismo giapponese</a:t>
            </a:r>
          </a:p>
          <a:p>
            <a:r>
              <a:rPr lang="it-IT" dirty="0" smtClean="0"/>
              <a:t>Il fragile equilibrio della società </a:t>
            </a:r>
            <a:r>
              <a:rPr lang="it-IT" dirty="0"/>
              <a:t>delle nazioni </a:t>
            </a:r>
            <a:r>
              <a:rPr lang="it-IT" dirty="0">
                <a:hlinkClick r:id="rId2"/>
              </a:rPr>
              <a:t>https://www.treccani.it/enciclopedia/societa-delle-nazioni_%28Dizionario-di-Storia%29</a:t>
            </a:r>
            <a:r>
              <a:rPr lang="it-IT" dirty="0" smtClean="0">
                <a:hlinkClick r:id="rId2"/>
              </a:rPr>
              <a:t>/</a:t>
            </a:r>
            <a:endParaRPr lang="it-IT" dirty="0" smtClean="0"/>
          </a:p>
          <a:p>
            <a:endParaRPr lang="it-IT" dirty="0" smtClean="0"/>
          </a:p>
        </p:txBody>
      </p:sp>
    </p:spTree>
    <p:extLst>
      <p:ext uri="{BB962C8B-B14F-4D97-AF65-F5344CB8AC3E}">
        <p14:creationId xmlns:p14="http://schemas.microsoft.com/office/powerpoint/2010/main" val="7759977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p:cNvPicPr>
            <a:picLocks noChangeAspect="1"/>
          </p:cNvPicPr>
          <p:nvPr/>
        </p:nvPicPr>
        <p:blipFill>
          <a:blip r:embed="rId2"/>
          <a:stretch>
            <a:fillRect/>
          </a:stretch>
        </p:blipFill>
        <p:spPr>
          <a:xfrm>
            <a:off x="572655" y="782441"/>
            <a:ext cx="10924164" cy="4368130"/>
          </a:xfrm>
          <a:prstGeom prst="rect">
            <a:avLst/>
          </a:prstGeom>
        </p:spPr>
      </p:pic>
      <p:sp>
        <p:nvSpPr>
          <p:cNvPr id="6" name="Rettangolo 5"/>
          <p:cNvSpPr/>
          <p:nvPr/>
        </p:nvSpPr>
        <p:spPr>
          <a:xfrm>
            <a:off x="3251200" y="5313372"/>
            <a:ext cx="6096000" cy="646331"/>
          </a:xfrm>
          <a:prstGeom prst="rect">
            <a:avLst/>
          </a:prstGeom>
        </p:spPr>
        <p:txBody>
          <a:bodyPr>
            <a:spAutoFit/>
          </a:bodyPr>
          <a:lstStyle/>
          <a:p>
            <a:pPr algn="ctr"/>
            <a:r>
              <a:rPr lang="it-IT" b="1" dirty="0">
                <a:solidFill>
                  <a:srgbClr val="4D5156"/>
                </a:solidFill>
                <a:latin typeface="arial" panose="020B0604020202020204" pitchFamily="34" charset="0"/>
              </a:rPr>
              <a:t>John </a:t>
            </a:r>
            <a:r>
              <a:rPr lang="it-IT" b="1" dirty="0" err="1">
                <a:solidFill>
                  <a:srgbClr val="4D5156"/>
                </a:solidFill>
                <a:latin typeface="arial" panose="020B0604020202020204" pitchFamily="34" charset="0"/>
              </a:rPr>
              <a:t>Maynard</a:t>
            </a:r>
            <a:r>
              <a:rPr lang="it-IT" dirty="0">
                <a:solidFill>
                  <a:srgbClr val="4D5156"/>
                </a:solidFill>
                <a:latin typeface="arial" panose="020B0604020202020204" pitchFamily="34" charset="0"/>
              </a:rPr>
              <a:t> </a:t>
            </a:r>
            <a:r>
              <a:rPr lang="it-IT" b="1" dirty="0">
                <a:solidFill>
                  <a:srgbClr val="5F6368"/>
                </a:solidFill>
                <a:latin typeface="arial" panose="020B0604020202020204" pitchFamily="34" charset="0"/>
              </a:rPr>
              <a:t>Keynes</a:t>
            </a:r>
            <a:r>
              <a:rPr lang="it-IT" dirty="0" smtClean="0">
                <a:solidFill>
                  <a:srgbClr val="4D5156"/>
                </a:solidFill>
                <a:latin typeface="arial" panose="020B0604020202020204" pitchFamily="34" charset="0"/>
              </a:rPr>
              <a:t>, </a:t>
            </a:r>
          </a:p>
          <a:p>
            <a:pPr algn="ctr"/>
            <a:r>
              <a:rPr lang="it-IT" dirty="0" smtClean="0">
                <a:solidFill>
                  <a:srgbClr val="4D5156"/>
                </a:solidFill>
                <a:latin typeface="arial" panose="020B0604020202020204" pitchFamily="34" charset="0"/>
              </a:rPr>
              <a:t>(Cambridge</a:t>
            </a:r>
            <a:r>
              <a:rPr lang="it-IT" dirty="0">
                <a:solidFill>
                  <a:srgbClr val="4D5156"/>
                </a:solidFill>
                <a:latin typeface="arial" panose="020B0604020202020204" pitchFamily="34" charset="0"/>
              </a:rPr>
              <a:t>, 5 giugno 1883 – </a:t>
            </a:r>
            <a:r>
              <a:rPr lang="it-IT" dirty="0" err="1">
                <a:solidFill>
                  <a:srgbClr val="4D5156"/>
                </a:solidFill>
                <a:latin typeface="arial" panose="020B0604020202020204" pitchFamily="34" charset="0"/>
              </a:rPr>
              <a:t>Tilton</a:t>
            </a:r>
            <a:r>
              <a:rPr lang="it-IT" dirty="0">
                <a:solidFill>
                  <a:srgbClr val="4D5156"/>
                </a:solidFill>
                <a:latin typeface="arial" panose="020B0604020202020204" pitchFamily="34" charset="0"/>
              </a:rPr>
              <a:t>, 21 aprile 1946)</a:t>
            </a:r>
            <a:endParaRPr lang="it-IT" dirty="0"/>
          </a:p>
        </p:txBody>
      </p:sp>
    </p:spTree>
    <p:extLst>
      <p:ext uri="{BB962C8B-B14F-4D97-AF65-F5344CB8AC3E}">
        <p14:creationId xmlns:p14="http://schemas.microsoft.com/office/powerpoint/2010/main" val="12560517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249622"/>
            <a:ext cx="10515600" cy="1325563"/>
          </a:xfrm>
        </p:spPr>
        <p:txBody>
          <a:bodyPr/>
          <a:lstStyle/>
          <a:p>
            <a:pPr algn="ctr"/>
            <a:r>
              <a:rPr lang="it-IT" dirty="0"/>
              <a:t>J.M. </a:t>
            </a:r>
            <a:r>
              <a:rPr lang="it-IT" dirty="0" smtClean="0"/>
              <a:t>Keynes (</a:t>
            </a:r>
            <a:r>
              <a:rPr lang="it-IT" dirty="0"/>
              <a:t>1883 </a:t>
            </a:r>
            <a:r>
              <a:rPr lang="it-IT" dirty="0" smtClean="0"/>
              <a:t>– 1946)</a:t>
            </a:r>
            <a:endParaRPr lang="it-IT" dirty="0"/>
          </a:p>
        </p:txBody>
      </p:sp>
      <p:sp>
        <p:nvSpPr>
          <p:cNvPr id="3" name="Segnaposto contenuto 2"/>
          <p:cNvSpPr>
            <a:spLocks noGrp="1"/>
          </p:cNvSpPr>
          <p:nvPr>
            <p:ph sz="half" idx="1"/>
          </p:nvPr>
        </p:nvSpPr>
        <p:spPr>
          <a:xfrm>
            <a:off x="838200" y="1989254"/>
            <a:ext cx="10515600" cy="4381992"/>
          </a:xfrm>
        </p:spPr>
        <p:txBody>
          <a:bodyPr>
            <a:normAutofit fontScale="85000" lnSpcReduction="10000"/>
          </a:bodyPr>
          <a:lstStyle/>
          <a:p>
            <a:r>
              <a:rPr lang="it-IT" dirty="0" smtClean="0"/>
              <a:t>Le radici familiari e la formazione intellettuale tra </a:t>
            </a:r>
            <a:r>
              <a:rPr lang="it-IT" dirty="0" err="1" smtClean="0"/>
              <a:t>Eton</a:t>
            </a:r>
            <a:r>
              <a:rPr lang="it-IT" dirty="0" smtClean="0"/>
              <a:t> e Cambridge (matematica, economia politica) </a:t>
            </a:r>
          </a:p>
          <a:p>
            <a:endParaRPr lang="it-IT" dirty="0" smtClean="0"/>
          </a:p>
          <a:p>
            <a:r>
              <a:rPr lang="it-IT" dirty="0" smtClean="0"/>
              <a:t>Prime esperienze professionali (India office 1906 - 1908) e accademiche (</a:t>
            </a:r>
            <a:r>
              <a:rPr lang="it-IT" dirty="0" err="1" smtClean="0"/>
              <a:t>Fellow</a:t>
            </a:r>
            <a:r>
              <a:rPr lang="it-IT" dirty="0" smtClean="0"/>
              <a:t> del </a:t>
            </a:r>
            <a:r>
              <a:rPr lang="it-IT" dirty="0" err="1" smtClean="0"/>
              <a:t>King’s</a:t>
            </a:r>
            <a:r>
              <a:rPr lang="it-IT" dirty="0" smtClean="0"/>
              <a:t> College con una tesi sulla teoria della probabilità ma non professor)</a:t>
            </a:r>
          </a:p>
          <a:p>
            <a:endParaRPr lang="it-IT" dirty="0" smtClean="0"/>
          </a:p>
          <a:p>
            <a:r>
              <a:rPr lang="it-IT" dirty="0" smtClean="0"/>
              <a:t>Una vita tra Cambridge (attività accademica, </a:t>
            </a:r>
            <a:r>
              <a:rPr lang="it-IT" dirty="0" err="1" smtClean="0"/>
              <a:t>Bursar</a:t>
            </a:r>
            <a:r>
              <a:rPr lang="it-IT" dirty="0" smtClean="0"/>
              <a:t> del </a:t>
            </a:r>
            <a:r>
              <a:rPr lang="it-IT" dirty="0" err="1" smtClean="0"/>
              <a:t>King’s</a:t>
            </a:r>
            <a:r>
              <a:rPr lang="it-IT" dirty="0" smtClean="0"/>
              <a:t> college, editor dell’</a:t>
            </a:r>
            <a:r>
              <a:rPr lang="it-IT" dirty="0" err="1" smtClean="0"/>
              <a:t>Economic</a:t>
            </a:r>
            <a:r>
              <a:rPr lang="it-IT" dirty="0" smtClean="0"/>
              <a:t> Journal) e Londra (consulente del primo ministro e del Tesoro)</a:t>
            </a:r>
          </a:p>
          <a:p>
            <a:endParaRPr lang="it-IT" dirty="0"/>
          </a:p>
          <a:p>
            <a:r>
              <a:rPr lang="it-IT" dirty="0" smtClean="0"/>
              <a:t>Partecipazione alla conferenza di Versailles come membro della delegazione britannica e dimissioni nel 1919. </a:t>
            </a:r>
            <a:r>
              <a:rPr lang="it-IT" dirty="0" smtClean="0">
                <a:solidFill>
                  <a:srgbClr val="FF0000"/>
                </a:solidFill>
              </a:rPr>
              <a:t>Le conseguenze economiche della pace</a:t>
            </a:r>
            <a:r>
              <a:rPr lang="it-IT" dirty="0" smtClean="0"/>
              <a:t> rinnovato impegno istituzionale)</a:t>
            </a:r>
          </a:p>
          <a:p>
            <a:endParaRPr lang="it-IT" dirty="0"/>
          </a:p>
        </p:txBody>
      </p:sp>
    </p:spTree>
    <p:extLst>
      <p:ext uri="{BB962C8B-B14F-4D97-AF65-F5344CB8AC3E}">
        <p14:creationId xmlns:p14="http://schemas.microsoft.com/office/powerpoint/2010/main" val="42619830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J.M. </a:t>
            </a:r>
            <a:r>
              <a:rPr lang="it-IT" dirty="0" smtClean="0"/>
              <a:t>Keynes (</a:t>
            </a:r>
            <a:r>
              <a:rPr lang="it-IT" dirty="0"/>
              <a:t>1883 </a:t>
            </a:r>
            <a:r>
              <a:rPr lang="it-IT" dirty="0" smtClean="0"/>
              <a:t>– 1946)</a:t>
            </a:r>
            <a:endParaRPr lang="it-IT" dirty="0"/>
          </a:p>
        </p:txBody>
      </p:sp>
      <p:sp>
        <p:nvSpPr>
          <p:cNvPr id="3" name="Segnaposto contenuto 2"/>
          <p:cNvSpPr>
            <a:spLocks noGrp="1"/>
          </p:cNvSpPr>
          <p:nvPr>
            <p:ph sz="half" idx="1"/>
          </p:nvPr>
        </p:nvSpPr>
        <p:spPr>
          <a:xfrm>
            <a:off x="838200" y="1825625"/>
            <a:ext cx="10515600" cy="4381992"/>
          </a:xfrm>
        </p:spPr>
        <p:txBody>
          <a:bodyPr>
            <a:normAutofit fontScale="77500" lnSpcReduction="20000"/>
          </a:bodyPr>
          <a:lstStyle/>
          <a:p>
            <a:r>
              <a:rPr lang="it-IT" dirty="0" smtClean="0"/>
              <a:t>Le altre vite di Keynes  negli anni venti e trenta: giornalista, investitore, collezionista d’arte e di libri antichi, consigliere d’amministrazione e presidente di compagnie di assicurazione, membro del consiglio della Banca d’Inghilterra, sostenitore delle arti e della cultura).</a:t>
            </a:r>
          </a:p>
          <a:p>
            <a:endParaRPr lang="it-IT" dirty="0" smtClean="0"/>
          </a:p>
          <a:p>
            <a:r>
              <a:rPr lang="it-IT" dirty="0" smtClean="0"/>
              <a:t>Nel 1936, pubblica la </a:t>
            </a:r>
            <a:r>
              <a:rPr lang="it-IT" i="1" dirty="0" smtClean="0"/>
              <a:t>Teoria generale dell’occupazione, dell’interesse e della moneta</a:t>
            </a:r>
            <a:r>
              <a:rPr lang="it-IT" dirty="0" smtClean="0"/>
              <a:t>.</a:t>
            </a:r>
          </a:p>
          <a:p>
            <a:endParaRPr lang="it-IT" dirty="0"/>
          </a:p>
          <a:p>
            <a:r>
              <a:rPr lang="it-IT" dirty="0" smtClean="0"/>
              <a:t>Ritorno come consulente del Tesoro e partecipazione attiva alla formulazione della politica monetaria e finanziaria britannica negli anni della II guerra mondiale (How to </a:t>
            </a:r>
            <a:r>
              <a:rPr lang="it-IT" dirty="0" err="1" smtClean="0"/>
              <a:t>Pay</a:t>
            </a:r>
            <a:r>
              <a:rPr lang="it-IT" dirty="0" smtClean="0"/>
              <a:t> for the war). </a:t>
            </a:r>
          </a:p>
          <a:p>
            <a:endParaRPr lang="it-IT" dirty="0"/>
          </a:p>
          <a:p>
            <a:r>
              <a:rPr lang="it-IT" dirty="0" smtClean="0"/>
              <a:t>Capo della delegazione britannica alla conferenza internazionale di </a:t>
            </a:r>
            <a:r>
              <a:rPr lang="it-IT" dirty="0" err="1" smtClean="0"/>
              <a:t>Bretton</a:t>
            </a:r>
            <a:r>
              <a:rPr lang="it-IT" dirty="0" smtClean="0"/>
              <a:t> Woods che vede la fondazione dell’IMF e della Banca mondiale e la nascita del sistema </a:t>
            </a:r>
            <a:r>
              <a:rPr lang="it-IT" dirty="0" err="1" smtClean="0"/>
              <a:t>monenatrio</a:t>
            </a:r>
            <a:r>
              <a:rPr lang="it-IT" dirty="0" smtClean="0"/>
              <a:t> internazionale.  </a:t>
            </a:r>
          </a:p>
          <a:p>
            <a:endParaRPr lang="it-IT" dirty="0"/>
          </a:p>
        </p:txBody>
      </p:sp>
    </p:spTree>
    <p:extLst>
      <p:ext uri="{BB962C8B-B14F-4D97-AF65-F5344CB8AC3E}">
        <p14:creationId xmlns:p14="http://schemas.microsoft.com/office/powerpoint/2010/main" val="34328970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46F9F98-ACF1-443A-A79F-F236F7E7FE51}"/>
              </a:ext>
            </a:extLst>
          </p:cNvPr>
          <p:cNvSpPr>
            <a:spLocks noGrp="1"/>
          </p:cNvSpPr>
          <p:nvPr>
            <p:ph type="title"/>
          </p:nvPr>
        </p:nvSpPr>
        <p:spPr/>
        <p:txBody>
          <a:bodyPr>
            <a:normAutofit/>
          </a:bodyPr>
          <a:lstStyle/>
          <a:p>
            <a:pPr algn="ctr"/>
            <a:r>
              <a:rPr lang="it-IT" sz="4000" dirty="0" smtClean="0"/>
              <a:t>J.M. Keynes (1883 – 1946)</a:t>
            </a:r>
            <a:endParaRPr lang="it-IT" sz="4000" dirty="0"/>
          </a:p>
        </p:txBody>
      </p:sp>
      <p:sp>
        <p:nvSpPr>
          <p:cNvPr id="3" name="Segnaposto contenuto 2">
            <a:extLst>
              <a:ext uri="{FF2B5EF4-FFF2-40B4-BE49-F238E27FC236}">
                <a16:creationId xmlns:a16="http://schemas.microsoft.com/office/drawing/2014/main" id="{FDC06534-9DF8-4DF6-9993-F368E3D0B8C0}"/>
              </a:ext>
            </a:extLst>
          </p:cNvPr>
          <p:cNvSpPr>
            <a:spLocks noGrp="1"/>
          </p:cNvSpPr>
          <p:nvPr>
            <p:ph idx="1"/>
          </p:nvPr>
        </p:nvSpPr>
        <p:spPr/>
        <p:txBody>
          <a:bodyPr>
            <a:normAutofit fontScale="92500" lnSpcReduction="10000"/>
          </a:bodyPr>
          <a:lstStyle/>
          <a:p>
            <a:r>
              <a:rPr lang="it-IT" sz="2400" dirty="0" smtClean="0">
                <a:solidFill>
                  <a:srgbClr val="FF0000"/>
                </a:solidFill>
              </a:rPr>
              <a:t>Politicamente</a:t>
            </a:r>
            <a:r>
              <a:rPr lang="it-IT" sz="2400" dirty="0" smtClean="0"/>
              <a:t>, Keynes è un liberale e un progressista. Ruffolo definisce il suo approccio allo studio della realtà economica, umanistico/estetico. Sostiene il partito liberale in Inghilterra e le riforme di Roosevelt.</a:t>
            </a:r>
          </a:p>
          <a:p>
            <a:endParaRPr lang="it-IT" sz="2400" dirty="0" smtClean="0"/>
          </a:p>
          <a:p>
            <a:r>
              <a:rPr lang="it-IT" sz="2400" dirty="0" smtClean="0"/>
              <a:t>Uomo dalla cultura e dagli interessi vastissimi, scrittore prolifico, Keynes è da molti considerato il più grande economista del XX secolo per l’impatto delle sue idee sullo sviluppo della disciplina, in particolare sul piano macroeconomico (</a:t>
            </a:r>
            <a:r>
              <a:rPr lang="it-IT" sz="2400" dirty="0" smtClean="0">
                <a:solidFill>
                  <a:srgbClr val="FF0000"/>
                </a:solidFill>
              </a:rPr>
              <a:t>fuoriclasse</a:t>
            </a:r>
            <a:r>
              <a:rPr lang="it-IT" sz="2400" dirty="0" smtClean="0"/>
              <a:t>). Fornisce contributi fondamentali alla macroeconomia monetaria, nel quadro di una visione complessa del capitalismo. Il marginalismo </a:t>
            </a:r>
            <a:r>
              <a:rPr lang="it-IT" sz="2400" dirty="0" err="1" smtClean="0"/>
              <a:t>marshalliano</a:t>
            </a:r>
            <a:r>
              <a:rPr lang="it-IT" sz="2400" dirty="0" smtClean="0"/>
              <a:t> rimarrà a lungo la base della sua riflessione. Critico di </a:t>
            </a:r>
            <a:r>
              <a:rPr lang="it-IT" sz="2400" dirty="0" err="1" smtClean="0"/>
              <a:t>Marx</a:t>
            </a:r>
            <a:r>
              <a:rPr lang="it-IT" sz="2400" dirty="0" smtClean="0"/>
              <a:t> e da un certo punto in avanti della teoria (neo)classica. </a:t>
            </a:r>
          </a:p>
          <a:p>
            <a:endParaRPr lang="it-IT" sz="2400" dirty="0"/>
          </a:p>
          <a:p>
            <a:r>
              <a:rPr lang="it-IT" sz="2400" dirty="0" smtClean="0"/>
              <a:t>L’economia di Keynes come «scienza morale» che usa modelli adeguati a descrivere il mondo reale (e i nessi causali sui quali si regge) </a:t>
            </a:r>
          </a:p>
        </p:txBody>
      </p:sp>
    </p:spTree>
    <p:extLst>
      <p:ext uri="{BB962C8B-B14F-4D97-AF65-F5344CB8AC3E}">
        <p14:creationId xmlns:p14="http://schemas.microsoft.com/office/powerpoint/2010/main" val="28342579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000" dirty="0" smtClean="0"/>
              <a:t>Il contesto e il senso del messaggio keynesiano</a:t>
            </a:r>
            <a:endParaRPr lang="it-IT" sz="4000" dirty="0"/>
          </a:p>
        </p:txBody>
      </p:sp>
      <p:sp>
        <p:nvSpPr>
          <p:cNvPr id="3" name="Segnaposto contenuto 2"/>
          <p:cNvSpPr>
            <a:spLocks noGrp="1"/>
          </p:cNvSpPr>
          <p:nvPr>
            <p:ph idx="1"/>
          </p:nvPr>
        </p:nvSpPr>
        <p:spPr>
          <a:xfrm>
            <a:off x="838199" y="1825625"/>
            <a:ext cx="10920211" cy="3531986"/>
          </a:xfrm>
        </p:spPr>
        <p:txBody>
          <a:bodyPr>
            <a:normAutofit lnSpcReduction="10000"/>
          </a:bodyPr>
          <a:lstStyle/>
          <a:p>
            <a:r>
              <a:rPr lang="it-IT" dirty="0" smtClean="0"/>
              <a:t>Il contesto storico</a:t>
            </a:r>
          </a:p>
          <a:p>
            <a:pPr lvl="1"/>
            <a:r>
              <a:rPr lang="it-IT" dirty="0"/>
              <a:t>L’Inghilterra </a:t>
            </a:r>
            <a:r>
              <a:rPr lang="it-IT" dirty="0" smtClean="0"/>
              <a:t>Edoardiana (Edoardo VII 1901 – 1910, Giorgio V 1910 – 1936)</a:t>
            </a:r>
          </a:p>
          <a:p>
            <a:pPr lvl="1"/>
            <a:r>
              <a:rPr lang="it-IT" dirty="0" smtClean="0"/>
              <a:t>Si avvicina la fine dell’Impero britannico …</a:t>
            </a:r>
            <a:endParaRPr lang="it-IT" dirty="0"/>
          </a:p>
          <a:p>
            <a:pPr lvl="1"/>
            <a:r>
              <a:rPr lang="it-IT" dirty="0" smtClean="0"/>
              <a:t>… e il passaggio dalla GB agli USA come nazione egemone del fronte occidentale</a:t>
            </a:r>
          </a:p>
          <a:p>
            <a:pPr marL="457200" lvl="1" indent="0">
              <a:buNone/>
            </a:pPr>
            <a:endParaRPr lang="it-IT" dirty="0" smtClean="0"/>
          </a:p>
          <a:p>
            <a:r>
              <a:rPr lang="it-IT" dirty="0"/>
              <a:t>Il contesto culturale</a:t>
            </a:r>
          </a:p>
          <a:p>
            <a:pPr lvl="1"/>
            <a:r>
              <a:rPr lang="it-IT" dirty="0" smtClean="0"/>
              <a:t>Marginalismo </a:t>
            </a:r>
            <a:r>
              <a:rPr lang="it-IT" dirty="0" err="1" smtClean="0"/>
              <a:t>marshalliano</a:t>
            </a:r>
            <a:r>
              <a:rPr lang="it-IT" dirty="0" smtClean="0"/>
              <a:t> come punto di partenza del </a:t>
            </a:r>
            <a:r>
              <a:rPr lang="it-IT" dirty="0" err="1" smtClean="0"/>
              <a:t>keynesismo</a:t>
            </a:r>
            <a:endParaRPr lang="it-IT" dirty="0" smtClean="0"/>
          </a:p>
          <a:p>
            <a:pPr lvl="1"/>
            <a:r>
              <a:rPr lang="it-IT" dirty="0" smtClean="0"/>
              <a:t>Rifiuto del marxismo ma apertura verso istanze liberali</a:t>
            </a:r>
          </a:p>
          <a:p>
            <a:pPr lvl="1"/>
            <a:r>
              <a:rPr lang="it-IT" dirty="0" smtClean="0"/>
              <a:t>Il Cambridge </a:t>
            </a:r>
            <a:r>
              <a:rPr lang="it-IT" dirty="0" err="1" smtClean="0"/>
              <a:t>circus</a:t>
            </a:r>
            <a:r>
              <a:rPr lang="it-IT" dirty="0" smtClean="0"/>
              <a:t> (v. lezione Cambridge dopo Keynes)</a:t>
            </a:r>
          </a:p>
        </p:txBody>
      </p:sp>
    </p:spTree>
    <p:extLst>
      <p:ext uri="{BB962C8B-B14F-4D97-AF65-F5344CB8AC3E}">
        <p14:creationId xmlns:p14="http://schemas.microsoft.com/office/powerpoint/2010/main" val="9672138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Keynes come «allievo» di Marshall</a:t>
            </a:r>
            <a:endParaRPr lang="en-GB" dirty="0"/>
          </a:p>
        </p:txBody>
      </p:sp>
      <p:sp>
        <p:nvSpPr>
          <p:cNvPr id="3" name="Segnaposto contenuto 2"/>
          <p:cNvSpPr>
            <a:spLocks noGrp="1"/>
          </p:cNvSpPr>
          <p:nvPr>
            <p:ph idx="1"/>
          </p:nvPr>
        </p:nvSpPr>
        <p:spPr>
          <a:xfrm>
            <a:off x="838200" y="1550504"/>
            <a:ext cx="10515600" cy="4626459"/>
          </a:xfrm>
        </p:spPr>
        <p:txBody>
          <a:bodyPr>
            <a:normAutofit fontScale="85000" lnSpcReduction="20000"/>
          </a:bodyPr>
          <a:lstStyle/>
          <a:p>
            <a:pPr algn="just"/>
            <a:endParaRPr lang="it-IT" dirty="0" smtClean="0"/>
          </a:p>
          <a:p>
            <a:pPr algn="just"/>
            <a:r>
              <a:rPr lang="it-IT" dirty="0" smtClean="0"/>
              <a:t>Anche se solo per un breve periodo (tra il 1905 e il 1906), Keynes frequentò le lezioni  di </a:t>
            </a:r>
            <a:r>
              <a:rPr lang="it-IT" dirty="0" smtClean="0">
                <a:solidFill>
                  <a:srgbClr val="FF0000"/>
                </a:solidFill>
              </a:rPr>
              <a:t>Marshall</a:t>
            </a:r>
            <a:r>
              <a:rPr lang="it-IT" dirty="0" smtClean="0"/>
              <a:t> che era amico del padre, anche lui membro dell’Università di Cambridge. </a:t>
            </a:r>
          </a:p>
          <a:p>
            <a:pPr algn="just"/>
            <a:endParaRPr lang="it-IT" dirty="0" smtClean="0"/>
          </a:p>
          <a:p>
            <a:pPr algn="just"/>
            <a:r>
              <a:rPr lang="it-IT" dirty="0" smtClean="0"/>
              <a:t>I </a:t>
            </a:r>
            <a:r>
              <a:rPr lang="it-IT" i="1" dirty="0" err="1"/>
              <a:t>Principles</a:t>
            </a:r>
            <a:r>
              <a:rPr lang="it-IT" i="1" dirty="0"/>
              <a:t> of </a:t>
            </a:r>
            <a:r>
              <a:rPr lang="it-IT" i="1" dirty="0" err="1"/>
              <a:t>Economics</a:t>
            </a:r>
            <a:r>
              <a:rPr lang="it-IT" i="1" dirty="0"/>
              <a:t> </a:t>
            </a:r>
            <a:r>
              <a:rPr lang="it-IT" dirty="0" smtClean="0"/>
              <a:t>di Marshall è il primo libro di testo di economia che Keynes abbia mai letto e il primo lavoro di Keynes come economista (nel 1908) fu una posizione come docente di questioni monetarie all'interno del corso di laurea in economia creato da Marshall nel 1903</a:t>
            </a:r>
          </a:p>
          <a:p>
            <a:pPr algn="just"/>
            <a:endParaRPr lang="it-IT" dirty="0" smtClean="0"/>
          </a:p>
          <a:p>
            <a:pPr algn="just"/>
            <a:r>
              <a:rPr lang="it-IT" dirty="0" smtClean="0"/>
              <a:t>I </a:t>
            </a:r>
            <a:r>
              <a:rPr lang="it-IT" dirty="0" smtClean="0">
                <a:solidFill>
                  <a:srgbClr val="FF0000"/>
                </a:solidFill>
              </a:rPr>
              <a:t>principali contributi </a:t>
            </a:r>
            <a:r>
              <a:rPr lang="it-IT" dirty="0" smtClean="0"/>
              <a:t>di Keynes prima della </a:t>
            </a:r>
            <a:r>
              <a:rPr lang="it-IT" i="1" dirty="0" smtClean="0"/>
              <a:t>Teoria Generale </a:t>
            </a:r>
            <a:r>
              <a:rPr lang="it-IT" dirty="0" smtClean="0"/>
              <a:t>(il </a:t>
            </a:r>
            <a:r>
              <a:rPr lang="it-IT" i="1" dirty="0" smtClean="0"/>
              <a:t>Trattato sulla Riforma Monetaria </a:t>
            </a:r>
            <a:r>
              <a:rPr lang="it-IT" dirty="0" smtClean="0"/>
              <a:t>(1923) e il </a:t>
            </a:r>
            <a:r>
              <a:rPr lang="it-IT" i="1" dirty="0" smtClean="0"/>
              <a:t>Trattato sulla Moneta </a:t>
            </a:r>
            <a:r>
              <a:rPr lang="it-IT" dirty="0" smtClean="0"/>
              <a:t>(1930)) erano nuovi sviluppi della Teoria Quantitativa della Moneta che aveva appreso da Marshall, nella versione di Cambridge. E’ solo con la </a:t>
            </a:r>
            <a:r>
              <a:rPr lang="it-IT" i="1" dirty="0" smtClean="0"/>
              <a:t>Teoria Generale </a:t>
            </a:r>
            <a:r>
              <a:rPr lang="it-IT" dirty="0" smtClean="0"/>
              <a:t>che </a:t>
            </a:r>
            <a:r>
              <a:rPr lang="it-IT" dirty="0"/>
              <a:t>K</a:t>
            </a:r>
            <a:r>
              <a:rPr lang="it-IT" dirty="0" smtClean="0"/>
              <a:t>eynes si distacca da Marshall.</a:t>
            </a:r>
            <a:endParaRPr lang="en-GB" dirty="0"/>
          </a:p>
        </p:txBody>
      </p:sp>
    </p:spTree>
    <p:extLst>
      <p:ext uri="{BB962C8B-B14F-4D97-AF65-F5344CB8AC3E}">
        <p14:creationId xmlns:p14="http://schemas.microsoft.com/office/powerpoint/2010/main" val="1294866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974148"/>
          </a:xfrm>
        </p:spPr>
        <p:txBody>
          <a:bodyPr/>
          <a:lstStyle/>
          <a:p>
            <a:pPr algn="ctr"/>
            <a:r>
              <a:rPr lang="it-IT" dirty="0" smtClean="0"/>
              <a:t>Differenze tra Marshall e Keynes, 1</a:t>
            </a:r>
            <a:endParaRPr lang="en-GB" dirty="0"/>
          </a:p>
        </p:txBody>
      </p:sp>
      <p:sp>
        <p:nvSpPr>
          <p:cNvPr id="3" name="Segnaposto contenuto 2"/>
          <p:cNvSpPr>
            <a:spLocks noGrp="1"/>
          </p:cNvSpPr>
          <p:nvPr>
            <p:ph idx="1"/>
          </p:nvPr>
        </p:nvSpPr>
        <p:spPr>
          <a:xfrm>
            <a:off x="838200" y="1478943"/>
            <a:ext cx="10515600" cy="5049078"/>
          </a:xfrm>
        </p:spPr>
        <p:txBody>
          <a:bodyPr>
            <a:normAutofit fontScale="92500" lnSpcReduction="10000"/>
          </a:bodyPr>
          <a:lstStyle/>
          <a:p>
            <a:pPr algn="just"/>
            <a:r>
              <a:rPr lang="it-IT" dirty="0" smtClean="0"/>
              <a:t>Anche se esistono molti elementi di </a:t>
            </a:r>
            <a:r>
              <a:rPr lang="it-IT" dirty="0" smtClean="0">
                <a:solidFill>
                  <a:srgbClr val="FF0000"/>
                </a:solidFill>
              </a:rPr>
              <a:t>continuità</a:t>
            </a:r>
            <a:r>
              <a:rPr lang="it-IT" dirty="0" smtClean="0"/>
              <a:t>, la cosiddetta "rivoluzione keynesiana" è stata una </a:t>
            </a:r>
            <a:r>
              <a:rPr lang="it-IT" dirty="0" smtClean="0">
                <a:solidFill>
                  <a:srgbClr val="FF0000"/>
                </a:solidFill>
              </a:rPr>
              <a:t>«lotta per sfuggire»</a:t>
            </a:r>
            <a:r>
              <a:rPr lang="it-IT" dirty="0" smtClean="0"/>
              <a:t> (espressione usata da Keynes stesso) </a:t>
            </a:r>
            <a:r>
              <a:rPr lang="it-IT" dirty="0" smtClean="0">
                <a:solidFill>
                  <a:srgbClr val="FF0000"/>
                </a:solidFill>
              </a:rPr>
              <a:t>a un'ortodossia economica</a:t>
            </a:r>
            <a:r>
              <a:rPr lang="it-IT" dirty="0" smtClean="0"/>
              <a:t> ampiamente accettata che Marshall aveva contribuito a creare</a:t>
            </a:r>
          </a:p>
          <a:p>
            <a:pPr algn="just"/>
            <a:endParaRPr lang="it-IT" dirty="0" smtClean="0"/>
          </a:p>
          <a:p>
            <a:pPr algn="just"/>
            <a:r>
              <a:rPr lang="it-IT" dirty="0" smtClean="0"/>
              <a:t>L'economia ortodossa, e quella </a:t>
            </a:r>
            <a:r>
              <a:rPr lang="it-IT" dirty="0" err="1" smtClean="0"/>
              <a:t>marshalliana</a:t>
            </a:r>
            <a:r>
              <a:rPr lang="it-IT" dirty="0" smtClean="0"/>
              <a:t> in particolare, non poteva spiegare il tipo di disoccupazione involontaria </a:t>
            </a:r>
            <a:r>
              <a:rPr lang="it-IT" b="1" i="1" dirty="0" smtClean="0"/>
              <a:t>persistente</a:t>
            </a:r>
            <a:r>
              <a:rPr lang="it-IT" dirty="0" smtClean="0"/>
              <a:t> che era endemica nel Regno Unito, in Europa e negli Stati Uniti negli anni '20 e soprattutto negli anni '30. </a:t>
            </a:r>
          </a:p>
          <a:p>
            <a:pPr algn="just"/>
            <a:endParaRPr lang="it-IT" dirty="0" smtClean="0"/>
          </a:p>
          <a:p>
            <a:pPr algn="just"/>
            <a:r>
              <a:rPr lang="it-IT" dirty="0" smtClean="0"/>
              <a:t>L'economia ortodossa (</a:t>
            </a:r>
            <a:r>
              <a:rPr lang="it-IT" dirty="0" err="1" smtClean="0"/>
              <a:t>marshalliana</a:t>
            </a:r>
            <a:r>
              <a:rPr lang="it-IT" dirty="0" smtClean="0"/>
              <a:t>) poteva spiegare la disoccupazione solo come uno squilibrio di breve periodo in mercati che si autoregolano, qualcosa che doveva scomparire nel lungo periodo</a:t>
            </a:r>
          </a:p>
        </p:txBody>
      </p:sp>
    </p:spTree>
    <p:extLst>
      <p:ext uri="{BB962C8B-B14F-4D97-AF65-F5344CB8AC3E}">
        <p14:creationId xmlns:p14="http://schemas.microsoft.com/office/powerpoint/2010/main" val="12730080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5"/>
            <a:ext cx="10515600" cy="1082011"/>
          </a:xfrm>
        </p:spPr>
        <p:txBody>
          <a:bodyPr/>
          <a:lstStyle/>
          <a:p>
            <a:pPr algn="ctr"/>
            <a:r>
              <a:rPr lang="it-IT" dirty="0"/>
              <a:t>Differenze tra Marshall e Keynes, </a:t>
            </a:r>
            <a:r>
              <a:rPr lang="it-IT" dirty="0" smtClean="0"/>
              <a:t>2</a:t>
            </a:r>
            <a:endParaRPr lang="en-GB" dirty="0"/>
          </a:p>
        </p:txBody>
      </p:sp>
      <p:sp>
        <p:nvSpPr>
          <p:cNvPr id="3" name="Segnaposto contenuto 2"/>
          <p:cNvSpPr>
            <a:spLocks noGrp="1"/>
          </p:cNvSpPr>
          <p:nvPr>
            <p:ph idx="1"/>
          </p:nvPr>
        </p:nvSpPr>
        <p:spPr>
          <a:xfrm>
            <a:off x="838200" y="1447136"/>
            <a:ext cx="10515600" cy="5001371"/>
          </a:xfrm>
        </p:spPr>
        <p:txBody>
          <a:bodyPr>
            <a:normAutofit fontScale="85000" lnSpcReduction="10000"/>
          </a:bodyPr>
          <a:lstStyle/>
          <a:p>
            <a:pPr algn="just"/>
            <a:r>
              <a:rPr lang="it-IT" dirty="0" smtClean="0"/>
              <a:t>Per Marshall, un </a:t>
            </a:r>
            <a:r>
              <a:rPr lang="it-IT" dirty="0" smtClean="0">
                <a:solidFill>
                  <a:srgbClr val="FF0000"/>
                </a:solidFill>
              </a:rPr>
              <a:t>equilibrio di lungo  periodo </a:t>
            </a:r>
            <a:r>
              <a:rPr lang="it-IT" dirty="0" smtClean="0"/>
              <a:t>è una situazione stabile in cui tutte le quantità (ad esempio i fattori di produzione, compreso il lavoro) e i prezzi (compresi i salari) hanno avuto il tempo di aggiustarsi.</a:t>
            </a:r>
          </a:p>
          <a:p>
            <a:pPr algn="just"/>
            <a:endParaRPr lang="it-IT" dirty="0" smtClean="0"/>
          </a:p>
          <a:p>
            <a:pPr algn="just"/>
            <a:r>
              <a:rPr lang="it-IT" dirty="0" smtClean="0"/>
              <a:t> In questa visione, l'economia è sempre in transizione da un equilibrio stabile di piena occupazione ad un altro. Dopo uno shock, ci può essere una situazione di squilibrio di breve periodo in cui le quantità (compreso il livello di occupazione) e i prezzi (salari compresi) non si sono ancora aggiustati. Ma nel lungo periodo ci sarà l’aggiustamento</a:t>
            </a:r>
          </a:p>
          <a:p>
            <a:pPr algn="just"/>
            <a:endParaRPr lang="it-IT" dirty="0" smtClean="0"/>
          </a:p>
          <a:p>
            <a:pPr algn="just"/>
            <a:r>
              <a:rPr lang="it-IT" dirty="0" smtClean="0"/>
              <a:t>La disoccupazione si curerà da sola non appena un nuovo livello di equilibrio salariale eliminerà lo squilibrio tra domanda e offerta nel mercato del lavoro. </a:t>
            </a:r>
          </a:p>
          <a:p>
            <a:pPr algn="just"/>
            <a:endParaRPr lang="it-IT" b="1" dirty="0"/>
          </a:p>
          <a:p>
            <a:pPr algn="just"/>
            <a:r>
              <a:rPr lang="it-IT" b="1" dirty="0" smtClean="0"/>
              <a:t>Ma quanto dura il lungo periodo? </a:t>
            </a:r>
            <a:r>
              <a:rPr lang="it-IT" dirty="0" smtClean="0"/>
              <a:t>(e quanto breve è il breve?)</a:t>
            </a:r>
            <a:endParaRPr lang="en-GB" dirty="0"/>
          </a:p>
        </p:txBody>
      </p:sp>
    </p:spTree>
    <p:extLst>
      <p:ext uri="{BB962C8B-B14F-4D97-AF65-F5344CB8AC3E}">
        <p14:creationId xmlns:p14="http://schemas.microsoft.com/office/powerpoint/2010/main" val="231986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974148"/>
          </a:xfrm>
        </p:spPr>
        <p:txBody>
          <a:bodyPr/>
          <a:lstStyle/>
          <a:p>
            <a:pPr algn="ctr"/>
            <a:r>
              <a:rPr lang="it-IT" dirty="0"/>
              <a:t>Differenze tra Marshall e Keynes, </a:t>
            </a:r>
            <a:r>
              <a:rPr lang="it-IT" dirty="0" smtClean="0"/>
              <a:t>3</a:t>
            </a:r>
            <a:endParaRPr lang="en-GB" dirty="0"/>
          </a:p>
        </p:txBody>
      </p:sp>
      <p:sp>
        <p:nvSpPr>
          <p:cNvPr id="3" name="Segnaposto contenuto 2"/>
          <p:cNvSpPr>
            <a:spLocks noGrp="1"/>
          </p:cNvSpPr>
          <p:nvPr>
            <p:ph idx="1"/>
          </p:nvPr>
        </p:nvSpPr>
        <p:spPr>
          <a:xfrm>
            <a:off x="838200" y="1478943"/>
            <a:ext cx="10515600" cy="5049078"/>
          </a:xfrm>
        </p:spPr>
        <p:txBody>
          <a:bodyPr>
            <a:normAutofit fontScale="92500" lnSpcReduction="20000"/>
          </a:bodyPr>
          <a:lstStyle/>
          <a:p>
            <a:pPr algn="just"/>
            <a:r>
              <a:rPr lang="it-IT" dirty="0">
                <a:solidFill>
                  <a:srgbClr val="FF0000"/>
                </a:solidFill>
              </a:rPr>
              <a:t>Nei contributi più importanti di Keynes domina la preoccupazione per il breve </a:t>
            </a:r>
            <a:r>
              <a:rPr lang="it-IT" dirty="0" smtClean="0">
                <a:solidFill>
                  <a:srgbClr val="FF0000"/>
                </a:solidFill>
              </a:rPr>
              <a:t>periodo (durata?). </a:t>
            </a:r>
            <a:r>
              <a:rPr lang="it-IT" dirty="0" smtClean="0"/>
              <a:t>Al contrario, Marshall aveva una "visione telescopica" con un </a:t>
            </a:r>
            <a:r>
              <a:rPr lang="it-IT" b="1" dirty="0" smtClean="0"/>
              <a:t>focus sul lungo periodo</a:t>
            </a:r>
            <a:r>
              <a:rPr lang="it-IT" dirty="0" smtClean="0"/>
              <a:t>. Questo rifletteva il diverso tipo di problemi che erano rilevanti durante la sua vita. </a:t>
            </a:r>
          </a:p>
          <a:p>
            <a:pPr algn="just"/>
            <a:endParaRPr lang="it-IT" dirty="0" smtClean="0"/>
          </a:p>
          <a:p>
            <a:pPr algn="just"/>
            <a:r>
              <a:rPr lang="it-IT" dirty="0" smtClean="0"/>
              <a:t>La principale preoccupazione di Marshall era la povertà, la miseria che poteva vedere nei bassifondi di Londra, e lo scopo del suo studio era capire come il progresso economico potesse </a:t>
            </a:r>
            <a:r>
              <a:rPr lang="it-IT" dirty="0"/>
              <a:t>ridurla. </a:t>
            </a:r>
            <a:endParaRPr lang="it-IT" dirty="0" smtClean="0"/>
          </a:p>
          <a:p>
            <a:pPr algn="just"/>
            <a:endParaRPr lang="it-IT" dirty="0"/>
          </a:p>
          <a:p>
            <a:pPr algn="just"/>
            <a:r>
              <a:rPr lang="it-IT" dirty="0" smtClean="0">
                <a:solidFill>
                  <a:srgbClr val="FF0000"/>
                </a:solidFill>
              </a:rPr>
              <a:t>La </a:t>
            </a:r>
            <a:r>
              <a:rPr lang="it-IT" dirty="0">
                <a:solidFill>
                  <a:srgbClr val="FF0000"/>
                </a:solidFill>
              </a:rPr>
              <a:t>principale </a:t>
            </a:r>
            <a:r>
              <a:rPr lang="it-IT" dirty="0" smtClean="0">
                <a:solidFill>
                  <a:srgbClr val="FF0000"/>
                </a:solidFill>
              </a:rPr>
              <a:t>preoccupazione, almeno dalla metà degli anni Venti in poi, sono l’instabilità dei prezzi e la disoccupazione di massa </a:t>
            </a:r>
            <a:r>
              <a:rPr lang="it-IT" dirty="0" smtClean="0"/>
              <a:t>che avevano colpito la Gran Bretagna. Nella </a:t>
            </a:r>
            <a:r>
              <a:rPr lang="it-IT" i="1" dirty="0" smtClean="0"/>
              <a:t>Teoria Generale dell’Occupazione, dell’Interesse e della Moneta</a:t>
            </a:r>
            <a:r>
              <a:rPr lang="it-IT" dirty="0" smtClean="0"/>
              <a:t> (1936), l’opera più importante di Keynes, il problema è trovare una diagnosi per spiegare il fenomeno della disoccupazione di massa da usare come guida per identificare la cura.</a:t>
            </a:r>
          </a:p>
          <a:p>
            <a:pPr algn="just"/>
            <a:endParaRPr lang="it-IT" dirty="0"/>
          </a:p>
          <a:p>
            <a:pPr algn="just"/>
            <a:endParaRPr lang="it-IT" dirty="0"/>
          </a:p>
          <a:p>
            <a:pPr algn="just"/>
            <a:endParaRPr lang="it-IT" dirty="0" smtClean="0"/>
          </a:p>
          <a:p>
            <a:endParaRPr lang="en-GB" dirty="0"/>
          </a:p>
        </p:txBody>
      </p:sp>
    </p:spTree>
    <p:extLst>
      <p:ext uri="{BB962C8B-B14F-4D97-AF65-F5344CB8AC3E}">
        <p14:creationId xmlns:p14="http://schemas.microsoft.com/office/powerpoint/2010/main" val="38191396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Intermezzo</a:t>
            </a:r>
            <a:endParaRPr lang="it-IT" dirty="0"/>
          </a:p>
        </p:txBody>
      </p:sp>
      <p:sp>
        <p:nvSpPr>
          <p:cNvPr id="3" name="Segnaposto contenuto 2"/>
          <p:cNvSpPr>
            <a:spLocks noGrp="1"/>
          </p:cNvSpPr>
          <p:nvPr>
            <p:ph idx="1"/>
          </p:nvPr>
        </p:nvSpPr>
        <p:spPr/>
        <p:txBody>
          <a:bodyPr>
            <a:normAutofit fontScale="77500" lnSpcReduction="20000"/>
          </a:bodyPr>
          <a:lstStyle/>
          <a:p>
            <a:r>
              <a:rPr lang="it-IT" dirty="0" smtClean="0"/>
              <a:t>«</a:t>
            </a:r>
            <a:r>
              <a:rPr lang="en-US" i="1" dirty="0"/>
              <a:t>But this long run is a misleading guide to current affairs. In the long run we are all dead. Economists set themselves too easy, too useless a task, if in tempestuous seasons they can only tell us, that when the storm is long past, the ocean is flat </a:t>
            </a:r>
            <a:r>
              <a:rPr lang="en-US" i="1" dirty="0" smtClean="0"/>
              <a:t>again</a:t>
            </a:r>
            <a:r>
              <a:rPr lang="en-US" dirty="0" smtClean="0"/>
              <a:t>». (Tract on monetary reform, Ch. 2, 1923)</a:t>
            </a:r>
          </a:p>
          <a:p>
            <a:endParaRPr lang="en-US" dirty="0" smtClean="0"/>
          </a:p>
          <a:p>
            <a:r>
              <a:rPr lang="it-IT" dirty="0" smtClean="0"/>
              <a:t>Dall’inizio alla fine, Keynes non abbandona la convinzione che se il mercato “non fa il suo dovere”, la politica economica deve intervenire seguendo le indicazione fornite da modelli economici adeguati a descrivere il funzionamento del mondo reale. </a:t>
            </a:r>
          </a:p>
          <a:p>
            <a:endParaRPr lang="it-IT" dirty="0" smtClean="0"/>
          </a:p>
          <a:p>
            <a:r>
              <a:rPr lang="it-IT" dirty="0" smtClean="0"/>
              <a:t>La Teoria Generale, di cui parleremo nelle lezioni 12 e 13, è il frutto maturo di questa impostazione e – allo stesso tempo - della riflessione di Keynes su mercato, capitalismo e sue prospettive a medio e lungo termine. Prima di affrontare la TG è utile dare uno sguardo ad alcune opere di Keynes partendo dal </a:t>
            </a:r>
            <a:r>
              <a:rPr lang="it-IT" dirty="0" err="1" smtClean="0">
                <a:solidFill>
                  <a:srgbClr val="FF0000"/>
                </a:solidFill>
              </a:rPr>
              <a:t>Tract</a:t>
            </a:r>
            <a:r>
              <a:rPr lang="it-IT" dirty="0" smtClean="0">
                <a:solidFill>
                  <a:srgbClr val="FF0000"/>
                </a:solidFill>
              </a:rPr>
              <a:t> on </a:t>
            </a:r>
            <a:r>
              <a:rPr lang="it-IT" dirty="0" err="1" smtClean="0">
                <a:solidFill>
                  <a:srgbClr val="FF0000"/>
                </a:solidFill>
              </a:rPr>
              <a:t>monetary</a:t>
            </a:r>
            <a:r>
              <a:rPr lang="it-IT" dirty="0" smtClean="0">
                <a:solidFill>
                  <a:srgbClr val="FF0000"/>
                </a:solidFill>
              </a:rPr>
              <a:t> </a:t>
            </a:r>
            <a:r>
              <a:rPr lang="it-IT" dirty="0" err="1" smtClean="0">
                <a:solidFill>
                  <a:srgbClr val="FF0000"/>
                </a:solidFill>
              </a:rPr>
              <a:t>reform</a:t>
            </a:r>
            <a:endParaRPr lang="it-IT" dirty="0" smtClean="0">
              <a:solidFill>
                <a:srgbClr val="FF0000"/>
              </a:solidFill>
            </a:endParaRPr>
          </a:p>
        </p:txBody>
      </p:sp>
    </p:spTree>
    <p:extLst>
      <p:ext uri="{BB962C8B-B14F-4D97-AF65-F5344CB8AC3E}">
        <p14:creationId xmlns:p14="http://schemas.microsoft.com/office/powerpoint/2010/main" val="13603132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3800" dirty="0" smtClean="0"/>
              <a:t>Le conseguenze economiche della pace (Keynes 1919)</a:t>
            </a:r>
            <a:endParaRPr lang="it-IT" sz="3800" dirty="0"/>
          </a:p>
        </p:txBody>
      </p:sp>
      <p:sp>
        <p:nvSpPr>
          <p:cNvPr id="3" name="Segnaposto contenuto 2"/>
          <p:cNvSpPr>
            <a:spLocks noGrp="1"/>
          </p:cNvSpPr>
          <p:nvPr>
            <p:ph sz="half" idx="1"/>
          </p:nvPr>
        </p:nvSpPr>
        <p:spPr>
          <a:xfrm>
            <a:off x="838199" y="1825625"/>
            <a:ext cx="8287327" cy="4351338"/>
          </a:xfrm>
        </p:spPr>
        <p:txBody>
          <a:bodyPr>
            <a:normAutofit fontScale="70000" lnSpcReduction="20000"/>
          </a:bodyPr>
          <a:lstStyle/>
          <a:p>
            <a:r>
              <a:rPr lang="it-IT" dirty="0" smtClean="0"/>
              <a:t>«</a:t>
            </a:r>
            <a:r>
              <a:rPr lang="it-IT" i="1" dirty="0"/>
              <a:t>Anche in queste ultime, angosciose settimane ho continuato a sperare che trovaste un modo qualunque per fare del trattato un documento giusto e realistico. Ma ora è troppo tardi, evidentemente. </a:t>
            </a:r>
            <a:r>
              <a:rPr lang="it-IT" i="1" dirty="0">
                <a:solidFill>
                  <a:srgbClr val="FF0000"/>
                </a:solidFill>
              </a:rPr>
              <a:t>La battaglia è perduta</a:t>
            </a:r>
            <a:r>
              <a:rPr lang="it-IT" dirty="0"/>
              <a:t>». </a:t>
            </a:r>
            <a:endParaRPr lang="it-IT" dirty="0" smtClean="0"/>
          </a:p>
          <a:p>
            <a:r>
              <a:rPr lang="it-IT" dirty="0" smtClean="0"/>
              <a:t>Il </a:t>
            </a:r>
            <a:r>
              <a:rPr lang="it-IT" dirty="0"/>
              <a:t>7 giugno del 1919, con queste parole, John </a:t>
            </a:r>
            <a:r>
              <a:rPr lang="it-IT" dirty="0" err="1"/>
              <a:t>Maynard</a:t>
            </a:r>
            <a:r>
              <a:rPr lang="it-IT" dirty="0"/>
              <a:t> Keynes comunica </a:t>
            </a:r>
            <a:r>
              <a:rPr lang="it-IT" dirty="0" smtClean="0"/>
              <a:t>al primo ministro britannico D. </a:t>
            </a:r>
            <a:r>
              <a:rPr lang="it-IT" dirty="0"/>
              <a:t>Lloyd George le proprie dimissioni dall’incarico di rappresentante del Tesoro alla Conferenza di Versailles. Poco dopo parte </a:t>
            </a:r>
            <a:r>
              <a:rPr lang="it-IT" dirty="0" smtClean="0"/>
              <a:t>per il </a:t>
            </a:r>
            <a:r>
              <a:rPr lang="it-IT" dirty="0"/>
              <a:t>Sussex, apparentemente per un periodo di vacanza, in realtà per scrivere, in due mesi scarsi, un libro destinato ad avere vaste conseguenze</a:t>
            </a:r>
            <a:r>
              <a:rPr lang="it-IT" dirty="0" smtClean="0"/>
              <a:t>. </a:t>
            </a:r>
            <a:r>
              <a:rPr lang="it-IT" i="1" dirty="0"/>
              <a:t>Le conseguenze economiche della pace</a:t>
            </a:r>
            <a:r>
              <a:rPr lang="it-IT" dirty="0" smtClean="0"/>
              <a:t>.</a:t>
            </a:r>
          </a:p>
          <a:p>
            <a:r>
              <a:rPr lang="it-IT" dirty="0" smtClean="0"/>
              <a:t>In questo libro, Keynes denuncia la miopia dei «quattro grandi» nell’imporre riparazioni insostenibili alla Germania e nell’insistere esclusivamente su </a:t>
            </a:r>
            <a:r>
              <a:rPr lang="it-IT" dirty="0"/>
              <a:t>«frontiere e sovranità</a:t>
            </a:r>
            <a:r>
              <a:rPr lang="it-IT" dirty="0" smtClean="0"/>
              <a:t>» in un’ottica egoistica che nel giro di due decenni avrebbe </a:t>
            </a:r>
            <a:r>
              <a:rPr lang="it-IT" dirty="0"/>
              <a:t>portato </a:t>
            </a:r>
            <a:r>
              <a:rPr lang="it-IT" dirty="0" smtClean="0"/>
              <a:t>l’Europa </a:t>
            </a:r>
            <a:r>
              <a:rPr lang="it-IT" dirty="0"/>
              <a:t>a un secondo conflitto – e, </a:t>
            </a:r>
            <a:r>
              <a:rPr lang="it-IT" dirty="0" smtClean="0"/>
              <a:t>Keynes scriveva </a:t>
            </a:r>
            <a:r>
              <a:rPr lang="it-IT" dirty="0"/>
              <a:t>alla madre </a:t>
            </a:r>
            <a:r>
              <a:rPr lang="it-IT" dirty="0" smtClean="0"/>
              <a:t>nel </a:t>
            </a:r>
            <a:r>
              <a:rPr lang="it-IT" dirty="0"/>
              <a:t>1917, alla «</a:t>
            </a:r>
            <a:r>
              <a:rPr lang="it-IT" dirty="0">
                <a:solidFill>
                  <a:srgbClr val="FF0000"/>
                </a:solidFill>
              </a:rPr>
              <a:t>scomparsa dell’ordine sociale come lo abbiamo fin qui conosciuto</a:t>
            </a:r>
            <a:r>
              <a:rPr lang="it-IT" dirty="0" smtClean="0"/>
              <a:t>».</a:t>
            </a:r>
          </a:p>
          <a:p>
            <a:r>
              <a:rPr lang="it-IT" dirty="0" smtClean="0"/>
              <a:t>Il libro avrà un enorme successo editoriale (</a:t>
            </a:r>
            <a:r>
              <a:rPr lang="it-IT" dirty="0"/>
              <a:t>140.000 copie vendute nella sola Inghilterra e undici traduzioni </a:t>
            </a:r>
            <a:r>
              <a:rPr lang="it-IT" dirty="0" smtClean="0"/>
              <a:t>all’estero), solleverà scandalo e porterà il nome di Keynes all’attenzione dell’opinione pubblica internazionale.</a:t>
            </a:r>
            <a:endParaRPr lang="it-IT" dirty="0"/>
          </a:p>
        </p:txBody>
      </p:sp>
      <p:pic>
        <p:nvPicPr>
          <p:cNvPr id="5" name="Immagine 4"/>
          <p:cNvPicPr>
            <a:picLocks noChangeAspect="1"/>
          </p:cNvPicPr>
          <p:nvPr/>
        </p:nvPicPr>
        <p:blipFill>
          <a:blip r:embed="rId2"/>
          <a:stretch>
            <a:fillRect/>
          </a:stretch>
        </p:blipFill>
        <p:spPr>
          <a:xfrm>
            <a:off x="9326640" y="2207491"/>
            <a:ext cx="2218813" cy="3394542"/>
          </a:xfrm>
          <a:prstGeom prst="rect">
            <a:avLst/>
          </a:prstGeom>
        </p:spPr>
      </p:pic>
    </p:spTree>
    <p:extLst>
      <p:ext uri="{BB962C8B-B14F-4D97-AF65-F5344CB8AC3E}">
        <p14:creationId xmlns:p14="http://schemas.microsoft.com/office/powerpoint/2010/main" val="13975458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Keynes economista monetario</a:t>
            </a:r>
            <a:endParaRPr lang="it-IT" dirty="0"/>
          </a:p>
        </p:txBody>
      </p:sp>
      <p:sp>
        <p:nvSpPr>
          <p:cNvPr id="3" name="Segnaposto contenuto 2"/>
          <p:cNvSpPr>
            <a:spLocks noGrp="1"/>
          </p:cNvSpPr>
          <p:nvPr>
            <p:ph idx="1"/>
          </p:nvPr>
        </p:nvSpPr>
        <p:spPr/>
        <p:txBody>
          <a:bodyPr/>
          <a:lstStyle/>
          <a:p>
            <a:r>
              <a:rPr lang="it-IT" dirty="0"/>
              <a:t>«</a:t>
            </a:r>
            <a:r>
              <a:rPr lang="it-IT" i="1" dirty="0"/>
              <a:t>Keynes </a:t>
            </a:r>
            <a:r>
              <a:rPr lang="it-IT" i="1" dirty="0" err="1"/>
              <a:t>was</a:t>
            </a:r>
            <a:r>
              <a:rPr lang="it-IT" i="1" dirty="0"/>
              <a:t> </a:t>
            </a:r>
            <a:r>
              <a:rPr lang="it-IT" i="1" dirty="0" err="1"/>
              <a:t>preeminently</a:t>
            </a:r>
            <a:r>
              <a:rPr lang="it-IT" i="1" dirty="0"/>
              <a:t> </a:t>
            </a:r>
            <a:r>
              <a:rPr lang="en-US" i="1" dirty="0"/>
              <a:t>a monetary theorist, as well as a practitioner of 'high finance'. At Cambridge, he lectured in courses on monetary theory, while in 'the City' he was an active and successful player of the financial markets. Throughout his life Keynes was a firm believer in the importance of money and a passionate advocate of monetary reform, both domestically and internationally. The titles of all his major academic books in economics include the words money, monetary, currency, or finance - certainly an indication that the role of money in the economy was always a primary focus of his analytical attention</a:t>
            </a:r>
            <a:r>
              <a:rPr lang="it-IT" dirty="0"/>
              <a:t>»</a:t>
            </a:r>
          </a:p>
          <a:p>
            <a:endParaRPr lang="it-IT" dirty="0"/>
          </a:p>
        </p:txBody>
      </p:sp>
      <p:sp>
        <p:nvSpPr>
          <p:cNvPr id="4" name="CasellaDiTesto 3"/>
          <p:cNvSpPr txBox="1"/>
          <p:nvPr/>
        </p:nvSpPr>
        <p:spPr>
          <a:xfrm>
            <a:off x="2097666" y="5853797"/>
            <a:ext cx="7674056" cy="646331"/>
          </a:xfrm>
          <a:prstGeom prst="rect">
            <a:avLst/>
          </a:prstGeom>
          <a:noFill/>
        </p:spPr>
        <p:txBody>
          <a:bodyPr wrap="square" rtlCol="0">
            <a:spAutoFit/>
          </a:bodyPr>
          <a:lstStyle/>
          <a:p>
            <a:r>
              <a:rPr lang="it-IT" dirty="0"/>
              <a:t>Davidson P. (1999) «Keynes and Money» in </a:t>
            </a:r>
            <a:r>
              <a:rPr lang="en-US" i="1" dirty="0"/>
              <a:t>Keynes Money and Monetarism</a:t>
            </a:r>
            <a:r>
              <a:rPr lang="en-US" dirty="0"/>
              <a:t>, ed. R. Hill (London: Macmillan, 1989)</a:t>
            </a:r>
            <a:endParaRPr lang="it-IT" dirty="0"/>
          </a:p>
        </p:txBody>
      </p:sp>
    </p:spTree>
    <p:extLst>
      <p:ext uri="{BB962C8B-B14F-4D97-AF65-F5344CB8AC3E}">
        <p14:creationId xmlns:p14="http://schemas.microsoft.com/office/powerpoint/2010/main" val="3793943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Keynes economista monetario, 2</a:t>
            </a:r>
            <a:endParaRPr lang="it-IT" dirty="0"/>
          </a:p>
        </p:txBody>
      </p:sp>
      <p:sp>
        <p:nvSpPr>
          <p:cNvPr id="3" name="Segnaposto contenuto 2"/>
          <p:cNvSpPr>
            <a:spLocks noGrp="1"/>
          </p:cNvSpPr>
          <p:nvPr>
            <p:ph idx="1"/>
          </p:nvPr>
        </p:nvSpPr>
        <p:spPr/>
        <p:txBody>
          <a:bodyPr>
            <a:normAutofit fontScale="77500" lnSpcReduction="20000"/>
          </a:bodyPr>
          <a:lstStyle/>
          <a:p>
            <a:r>
              <a:rPr lang="it-IT" dirty="0" err="1">
                <a:latin typeface="Calibri" panose="020F0502020204030204" pitchFamily="34" charset="0"/>
                <a:cs typeface="Calibri" panose="020F0502020204030204" pitchFamily="34" charset="0"/>
              </a:rPr>
              <a:t>Tract</a:t>
            </a:r>
            <a:r>
              <a:rPr lang="it-IT" dirty="0">
                <a:latin typeface="Calibri" panose="020F0502020204030204" pitchFamily="34" charset="0"/>
                <a:cs typeface="Calibri" panose="020F0502020204030204" pitchFamily="34" charset="0"/>
              </a:rPr>
              <a:t> on </a:t>
            </a:r>
            <a:r>
              <a:rPr lang="it-IT" dirty="0" err="1">
                <a:latin typeface="Calibri" panose="020F0502020204030204" pitchFamily="34" charset="0"/>
                <a:cs typeface="Calibri" panose="020F0502020204030204" pitchFamily="34" charset="0"/>
              </a:rPr>
              <a:t>Monetary</a:t>
            </a:r>
            <a:r>
              <a:rPr lang="it-IT" dirty="0">
                <a:latin typeface="Calibri" panose="020F0502020204030204" pitchFamily="34" charset="0"/>
                <a:cs typeface="Calibri" panose="020F0502020204030204" pitchFamily="34" charset="0"/>
              </a:rPr>
              <a:t> </a:t>
            </a:r>
            <a:r>
              <a:rPr lang="it-IT" dirty="0" err="1">
                <a:latin typeface="Calibri" panose="020F0502020204030204" pitchFamily="34" charset="0"/>
                <a:cs typeface="Calibri" panose="020F0502020204030204" pitchFamily="34" charset="0"/>
              </a:rPr>
              <a:t>Reform</a:t>
            </a:r>
            <a:r>
              <a:rPr lang="it-IT" dirty="0">
                <a:latin typeface="Calibri" panose="020F0502020204030204" pitchFamily="34" charset="0"/>
                <a:cs typeface="Calibri" panose="020F0502020204030204" pitchFamily="34" charset="0"/>
              </a:rPr>
              <a:t> (Keynes 1923)</a:t>
            </a:r>
          </a:p>
          <a:p>
            <a:pPr marL="82296" indent="0">
              <a:buNone/>
            </a:pPr>
            <a:r>
              <a:rPr lang="it-IT" dirty="0">
                <a:latin typeface="Calibri" panose="020F0502020204030204" pitchFamily="34" charset="0"/>
                <a:cs typeface="Calibri" panose="020F0502020204030204" pitchFamily="34" charset="0"/>
                <a:hlinkClick r:id="rId2"/>
              </a:rPr>
              <a:t>https://delong.typepad.com/keynes-1923-a-tract-on-monetary-reform.pdf</a:t>
            </a:r>
            <a:endParaRPr lang="it-IT" dirty="0">
              <a:latin typeface="Calibri" panose="020F0502020204030204" pitchFamily="34" charset="0"/>
              <a:cs typeface="Calibri" panose="020F0502020204030204" pitchFamily="34" charset="0"/>
            </a:endParaRPr>
          </a:p>
          <a:p>
            <a:endParaRPr lang="it-IT" dirty="0">
              <a:latin typeface="Calibri" panose="020F0502020204030204" pitchFamily="34" charset="0"/>
              <a:cs typeface="Calibri" panose="020F0502020204030204" pitchFamily="34" charset="0"/>
            </a:endParaRPr>
          </a:p>
          <a:p>
            <a:r>
              <a:rPr lang="it-IT" dirty="0" err="1">
                <a:latin typeface="Calibri" panose="020F0502020204030204" pitchFamily="34" charset="0"/>
                <a:cs typeface="Calibri" panose="020F0502020204030204" pitchFamily="34" charset="0"/>
              </a:rPr>
              <a:t>Treatise</a:t>
            </a:r>
            <a:r>
              <a:rPr lang="it-IT" dirty="0">
                <a:latin typeface="Calibri" panose="020F0502020204030204" pitchFamily="34" charset="0"/>
                <a:cs typeface="Calibri" panose="020F0502020204030204" pitchFamily="34" charset="0"/>
              </a:rPr>
              <a:t> on Money (Keynes 1930) </a:t>
            </a:r>
            <a:endParaRPr lang="it-IT" dirty="0" smtClean="0">
              <a:latin typeface="Calibri" panose="020F0502020204030204" pitchFamily="34" charset="0"/>
              <a:cs typeface="Calibri" panose="020F0502020204030204" pitchFamily="34" charset="0"/>
            </a:endParaRPr>
          </a:p>
          <a:p>
            <a:pPr marL="0" indent="0">
              <a:buNone/>
            </a:pPr>
            <a:r>
              <a:rPr lang="it-IT" dirty="0">
                <a:latin typeface="Calibri" panose="020F0502020204030204" pitchFamily="34" charset="0"/>
                <a:cs typeface="Calibri" panose="020F0502020204030204" pitchFamily="34" charset="0"/>
                <a:hlinkClick r:id="rId3"/>
              </a:rPr>
              <a:t>https://</a:t>
            </a:r>
            <a:r>
              <a:rPr lang="it-IT" dirty="0" smtClean="0">
                <a:latin typeface="Calibri" panose="020F0502020204030204" pitchFamily="34" charset="0"/>
                <a:cs typeface="Calibri" panose="020F0502020204030204" pitchFamily="34" charset="0"/>
                <a:hlinkClick r:id="rId3"/>
              </a:rPr>
              <a:t>archive.org/details/in.ernet.dli.2015.45480</a:t>
            </a:r>
            <a:endParaRPr lang="it-IT" dirty="0" smtClean="0">
              <a:latin typeface="Calibri" panose="020F0502020204030204" pitchFamily="34" charset="0"/>
              <a:cs typeface="Calibri" panose="020F0502020204030204" pitchFamily="34" charset="0"/>
            </a:endParaRPr>
          </a:p>
          <a:p>
            <a:pPr marL="0" indent="0">
              <a:buNone/>
            </a:pPr>
            <a:endParaRPr lang="it-IT" dirty="0">
              <a:latin typeface="Calibri" panose="020F0502020204030204" pitchFamily="34" charset="0"/>
              <a:cs typeface="Calibri" panose="020F0502020204030204" pitchFamily="34" charset="0"/>
            </a:endParaRPr>
          </a:p>
          <a:p>
            <a:r>
              <a:rPr lang="it-IT" dirty="0" err="1">
                <a:latin typeface="Calibri" panose="020F0502020204030204" pitchFamily="34" charset="0"/>
                <a:cs typeface="Calibri" panose="020F0502020204030204" pitchFamily="34" charset="0"/>
              </a:rPr>
              <a:t>Monetary</a:t>
            </a:r>
            <a:r>
              <a:rPr lang="it-IT" dirty="0">
                <a:latin typeface="Calibri" panose="020F0502020204030204" pitchFamily="34" charset="0"/>
                <a:cs typeface="Calibri" panose="020F0502020204030204" pitchFamily="34" charset="0"/>
              </a:rPr>
              <a:t> </a:t>
            </a:r>
            <a:r>
              <a:rPr lang="it-IT" dirty="0" err="1">
                <a:latin typeface="Calibri" panose="020F0502020204030204" pitchFamily="34" charset="0"/>
                <a:cs typeface="Calibri" panose="020F0502020204030204" pitchFamily="34" charset="0"/>
              </a:rPr>
              <a:t>theory</a:t>
            </a:r>
            <a:r>
              <a:rPr lang="it-IT" dirty="0">
                <a:latin typeface="Calibri" panose="020F0502020204030204" pitchFamily="34" charset="0"/>
                <a:cs typeface="Calibri" panose="020F0502020204030204" pitchFamily="34" charset="0"/>
              </a:rPr>
              <a:t> of production (Keynes 1933)</a:t>
            </a:r>
          </a:p>
          <a:p>
            <a:pPr marL="82296" indent="0">
              <a:buNone/>
            </a:pPr>
            <a:r>
              <a:rPr lang="it-IT" dirty="0">
                <a:latin typeface="Calibri" panose="020F0502020204030204" pitchFamily="34" charset="0"/>
                <a:cs typeface="Calibri" panose="020F0502020204030204" pitchFamily="34" charset="0"/>
                <a:hlinkClick r:id="rId4"/>
              </a:rPr>
              <a:t>https://www.hetwebsite.net/het/texts/keynes/keynes1933mtp.htm</a:t>
            </a:r>
            <a:endParaRPr lang="it-IT" dirty="0">
              <a:latin typeface="Calibri" panose="020F0502020204030204" pitchFamily="34" charset="0"/>
              <a:cs typeface="Calibri" panose="020F0502020204030204" pitchFamily="34" charset="0"/>
            </a:endParaRPr>
          </a:p>
          <a:p>
            <a:endParaRPr lang="it-IT" dirty="0">
              <a:latin typeface="Calibri" panose="020F0502020204030204" pitchFamily="34" charset="0"/>
              <a:cs typeface="Calibri" panose="020F0502020204030204" pitchFamily="34" charset="0"/>
            </a:endParaRPr>
          </a:p>
          <a:p>
            <a:r>
              <a:rPr lang="it-IT" dirty="0">
                <a:latin typeface="Calibri" panose="020F0502020204030204" pitchFamily="34" charset="0"/>
                <a:cs typeface="Calibri" panose="020F0502020204030204" pitchFamily="34" charset="0"/>
              </a:rPr>
              <a:t>The General </a:t>
            </a:r>
            <a:r>
              <a:rPr lang="it-IT" dirty="0" err="1">
                <a:latin typeface="Calibri" panose="020F0502020204030204" pitchFamily="34" charset="0"/>
                <a:cs typeface="Calibri" panose="020F0502020204030204" pitchFamily="34" charset="0"/>
              </a:rPr>
              <a:t>Theory</a:t>
            </a:r>
            <a:r>
              <a:rPr lang="it-IT" dirty="0">
                <a:latin typeface="Calibri" panose="020F0502020204030204" pitchFamily="34" charset="0"/>
                <a:cs typeface="Calibri" panose="020F0502020204030204" pitchFamily="34" charset="0"/>
              </a:rPr>
              <a:t> of </a:t>
            </a:r>
            <a:r>
              <a:rPr lang="it-IT" dirty="0" err="1">
                <a:latin typeface="Calibri" panose="020F0502020204030204" pitchFamily="34" charset="0"/>
                <a:cs typeface="Calibri" panose="020F0502020204030204" pitchFamily="34" charset="0"/>
              </a:rPr>
              <a:t>Employment</a:t>
            </a:r>
            <a:r>
              <a:rPr lang="it-IT" dirty="0">
                <a:latin typeface="Calibri" panose="020F0502020204030204" pitchFamily="34" charset="0"/>
                <a:cs typeface="Calibri" panose="020F0502020204030204" pitchFamily="34" charset="0"/>
              </a:rPr>
              <a:t> , </a:t>
            </a:r>
            <a:r>
              <a:rPr lang="it-IT" dirty="0" err="1">
                <a:latin typeface="Calibri" panose="020F0502020204030204" pitchFamily="34" charset="0"/>
                <a:cs typeface="Calibri" panose="020F0502020204030204" pitchFamily="34" charset="0"/>
              </a:rPr>
              <a:t>Interest</a:t>
            </a:r>
            <a:r>
              <a:rPr lang="it-IT" dirty="0">
                <a:latin typeface="Calibri" panose="020F0502020204030204" pitchFamily="34" charset="0"/>
                <a:cs typeface="Calibri" panose="020F0502020204030204" pitchFamily="34" charset="0"/>
              </a:rPr>
              <a:t> and Money (Keynes 1936)</a:t>
            </a:r>
          </a:p>
          <a:p>
            <a:pPr marL="82296" indent="0">
              <a:buNone/>
            </a:pPr>
            <a:r>
              <a:rPr lang="it-IT" dirty="0">
                <a:latin typeface="Calibri" panose="020F0502020204030204" pitchFamily="34" charset="0"/>
                <a:cs typeface="Calibri" panose="020F0502020204030204" pitchFamily="34" charset="0"/>
                <a:hlinkClick r:id="rId5"/>
              </a:rPr>
              <a:t>https://cas2.umkc.edu/economics/people/facultypages/kregel/courses/econ645/winter2011/generaltheory.pdf</a:t>
            </a:r>
            <a:endParaRPr lang="it-IT" dirty="0">
              <a:latin typeface="Calibri" panose="020F0502020204030204" pitchFamily="34" charset="0"/>
              <a:cs typeface="Calibri" panose="020F0502020204030204" pitchFamily="34" charset="0"/>
            </a:endParaRPr>
          </a:p>
          <a:p>
            <a:endParaRPr lang="it-IT" dirty="0"/>
          </a:p>
        </p:txBody>
      </p:sp>
    </p:spTree>
    <p:extLst>
      <p:ext uri="{BB962C8B-B14F-4D97-AF65-F5344CB8AC3E}">
        <p14:creationId xmlns:p14="http://schemas.microsoft.com/office/powerpoint/2010/main" val="194966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000" dirty="0" smtClean="0"/>
              <a:t>Trattato sulla riforma monetaria (Keynes 1923)</a:t>
            </a:r>
            <a:endParaRPr lang="it-IT" sz="4000" dirty="0"/>
          </a:p>
        </p:txBody>
      </p:sp>
      <p:sp>
        <p:nvSpPr>
          <p:cNvPr id="3" name="Segnaposto contenuto 2"/>
          <p:cNvSpPr>
            <a:spLocks noGrp="1"/>
          </p:cNvSpPr>
          <p:nvPr>
            <p:ph sz="half" idx="1"/>
          </p:nvPr>
        </p:nvSpPr>
        <p:spPr>
          <a:xfrm>
            <a:off x="461206" y="1834861"/>
            <a:ext cx="8592127" cy="4351338"/>
          </a:xfrm>
        </p:spPr>
        <p:txBody>
          <a:bodyPr>
            <a:normAutofit fontScale="70000" lnSpcReduction="20000"/>
          </a:bodyPr>
          <a:lstStyle/>
          <a:p>
            <a:r>
              <a:rPr lang="it-IT" dirty="0" smtClean="0"/>
              <a:t>La frase sul lungo periodo è compresa nel </a:t>
            </a:r>
            <a:r>
              <a:rPr lang="it-IT" i="1" dirty="0" smtClean="0">
                <a:solidFill>
                  <a:srgbClr val="FF0000"/>
                </a:solidFill>
              </a:rPr>
              <a:t>Trattato sulla riforma monetaria</a:t>
            </a:r>
            <a:r>
              <a:rPr lang="it-IT" dirty="0" smtClean="0"/>
              <a:t>, pubblicato nel 1923. Scritto </a:t>
            </a:r>
            <a:r>
              <a:rPr lang="it-IT" dirty="0"/>
              <a:t>nel contesto dei disordini monetari portati dalla prima guerra mondiale, </a:t>
            </a:r>
            <a:r>
              <a:rPr lang="it-IT" dirty="0" smtClean="0"/>
              <a:t>questo libro, tradotto in Italiano da P. </a:t>
            </a:r>
            <a:r>
              <a:rPr lang="it-IT" dirty="0" err="1" smtClean="0"/>
              <a:t>Sraffa</a:t>
            </a:r>
            <a:r>
              <a:rPr lang="it-IT" dirty="0" smtClean="0"/>
              <a:t>, affronta il </a:t>
            </a:r>
            <a:r>
              <a:rPr lang="it-IT" dirty="0" smtClean="0">
                <a:solidFill>
                  <a:srgbClr val="FF0000"/>
                </a:solidFill>
              </a:rPr>
              <a:t>tema dell’instabilità dei prezzi</a:t>
            </a:r>
            <a:r>
              <a:rPr lang="it-IT" dirty="0" smtClean="0"/>
              <a:t> e di come evitarla attraverso un politica monetaria attiva e il superamento del </a:t>
            </a:r>
            <a:r>
              <a:rPr lang="it-IT" dirty="0" err="1"/>
              <a:t>gold</a:t>
            </a:r>
            <a:r>
              <a:rPr lang="it-IT" dirty="0"/>
              <a:t> </a:t>
            </a:r>
            <a:r>
              <a:rPr lang="it-IT" dirty="0" smtClean="0"/>
              <a:t>standard.</a:t>
            </a:r>
          </a:p>
          <a:p>
            <a:endParaRPr lang="it-IT" dirty="0" smtClean="0"/>
          </a:p>
          <a:p>
            <a:endParaRPr lang="it-IT" dirty="0" smtClean="0"/>
          </a:p>
          <a:p>
            <a:endParaRPr lang="it-IT" dirty="0"/>
          </a:p>
          <a:p>
            <a:endParaRPr lang="it-IT" dirty="0" smtClean="0"/>
          </a:p>
          <a:p>
            <a:r>
              <a:rPr lang="it-IT" dirty="0" smtClean="0"/>
              <a:t>Il </a:t>
            </a:r>
            <a:r>
              <a:rPr lang="it-IT" i="1" dirty="0" err="1" smtClean="0"/>
              <a:t>Tract</a:t>
            </a:r>
            <a:r>
              <a:rPr lang="it-IT" dirty="0" smtClean="0"/>
              <a:t> è il primo </a:t>
            </a:r>
            <a:r>
              <a:rPr lang="it-IT" dirty="0"/>
              <a:t>dei contributi </a:t>
            </a:r>
            <a:r>
              <a:rPr lang="it-IT" dirty="0" smtClean="0"/>
              <a:t>Keynesiani </a:t>
            </a:r>
            <a:r>
              <a:rPr lang="it-IT" dirty="0"/>
              <a:t>che cambiano il paradigma dell'economia monetaria durante il periodo tra le due guerre, essendo una "revisione ed elaborazione della serie di articoli sulla politica economica del dopoguerra che Keynes pubblicò per la prima volta nel 1922 nei "Supplementi di ricostruzione" (che curò) del Manchester </a:t>
            </a:r>
            <a:r>
              <a:rPr lang="it-IT" dirty="0" err="1"/>
              <a:t>Guardian</a:t>
            </a:r>
            <a:r>
              <a:rPr lang="it-IT" dirty="0"/>
              <a:t> Commercial" (New </a:t>
            </a:r>
            <a:r>
              <a:rPr lang="it-IT" dirty="0" err="1"/>
              <a:t>Palgrave</a:t>
            </a:r>
            <a:r>
              <a:rPr lang="it-IT" dirty="0"/>
              <a:t>). </a:t>
            </a:r>
            <a:endParaRPr lang="it-IT" dirty="0" smtClean="0"/>
          </a:p>
          <a:p>
            <a:pPr marL="0" indent="0">
              <a:buNone/>
            </a:pPr>
            <a:endParaRPr lang="it-IT" dirty="0" smtClean="0"/>
          </a:p>
        </p:txBody>
      </p:sp>
      <p:pic>
        <p:nvPicPr>
          <p:cNvPr id="4" name="Immagine 3"/>
          <p:cNvPicPr>
            <a:picLocks noChangeAspect="1"/>
          </p:cNvPicPr>
          <p:nvPr/>
        </p:nvPicPr>
        <p:blipFill>
          <a:blip r:embed="rId2"/>
          <a:stretch>
            <a:fillRect/>
          </a:stretch>
        </p:blipFill>
        <p:spPr>
          <a:xfrm>
            <a:off x="591092" y="3002744"/>
            <a:ext cx="8332354" cy="1164804"/>
          </a:xfrm>
          <a:prstGeom prst="rect">
            <a:avLst/>
          </a:prstGeom>
        </p:spPr>
      </p:pic>
      <p:pic>
        <p:nvPicPr>
          <p:cNvPr id="6" name="Immagine 5"/>
          <p:cNvPicPr>
            <a:picLocks noChangeAspect="1"/>
          </p:cNvPicPr>
          <p:nvPr/>
        </p:nvPicPr>
        <p:blipFill>
          <a:blip r:embed="rId3"/>
          <a:stretch>
            <a:fillRect/>
          </a:stretch>
        </p:blipFill>
        <p:spPr>
          <a:xfrm>
            <a:off x="9290082" y="1931327"/>
            <a:ext cx="2159476" cy="3523852"/>
          </a:xfrm>
          <a:prstGeom prst="rect">
            <a:avLst/>
          </a:prstGeom>
        </p:spPr>
      </p:pic>
    </p:spTree>
    <p:extLst>
      <p:ext uri="{BB962C8B-B14F-4D97-AF65-F5344CB8AC3E}">
        <p14:creationId xmlns:p14="http://schemas.microsoft.com/office/powerpoint/2010/main" val="40935813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200" dirty="0" smtClean="0"/>
              <a:t>Trattato sulla riforma monetaria, 2</a:t>
            </a:r>
            <a:endParaRPr lang="it-IT" sz="4200" dirty="0"/>
          </a:p>
        </p:txBody>
      </p:sp>
      <p:sp>
        <p:nvSpPr>
          <p:cNvPr id="3" name="Segnaposto contenuto 2"/>
          <p:cNvSpPr>
            <a:spLocks noGrp="1"/>
          </p:cNvSpPr>
          <p:nvPr>
            <p:ph idx="1"/>
          </p:nvPr>
        </p:nvSpPr>
        <p:spPr/>
        <p:txBody>
          <a:bodyPr>
            <a:normAutofit fontScale="77500" lnSpcReduction="20000"/>
          </a:bodyPr>
          <a:lstStyle/>
          <a:p>
            <a:r>
              <a:rPr lang="it-IT" dirty="0"/>
              <a:t>Partendo da una visione della </a:t>
            </a:r>
            <a:r>
              <a:rPr lang="it-IT" dirty="0" smtClean="0"/>
              <a:t>società </a:t>
            </a:r>
            <a:r>
              <a:rPr lang="it-IT" dirty="0"/>
              <a:t>divisa in tre classi: percettori di salari (lavoratori</a:t>
            </a:r>
            <a:r>
              <a:rPr lang="it-IT" dirty="0" smtClean="0"/>
              <a:t>), percettori </a:t>
            </a:r>
            <a:r>
              <a:rPr lang="it-IT" dirty="0"/>
              <a:t>profitti (capitalisti), percettori di rendite finanziarie (rentier</a:t>
            </a:r>
            <a:r>
              <a:rPr lang="it-IT" dirty="0" smtClean="0"/>
              <a:t>), Keynes </a:t>
            </a:r>
            <a:r>
              <a:rPr lang="it-IT" dirty="0"/>
              <a:t>analizza gli </a:t>
            </a:r>
            <a:r>
              <a:rPr lang="it-IT" dirty="0">
                <a:solidFill>
                  <a:srgbClr val="FF0000"/>
                </a:solidFill>
              </a:rPr>
              <a:t>effetti </a:t>
            </a:r>
            <a:r>
              <a:rPr lang="it-IT" dirty="0" smtClean="0">
                <a:solidFill>
                  <a:srgbClr val="FF0000"/>
                </a:solidFill>
              </a:rPr>
              <a:t>dell’instabilità </a:t>
            </a:r>
            <a:r>
              <a:rPr lang="it-IT" dirty="0">
                <a:solidFill>
                  <a:srgbClr val="FF0000"/>
                </a:solidFill>
              </a:rPr>
              <a:t>dei prezzi</a:t>
            </a:r>
            <a:r>
              <a:rPr lang="it-IT" dirty="0"/>
              <a:t>, distinguendo il piano </a:t>
            </a:r>
            <a:r>
              <a:rPr lang="it-IT" dirty="0" smtClean="0"/>
              <a:t>distributivo da </a:t>
            </a:r>
            <a:r>
              <a:rPr lang="it-IT" dirty="0"/>
              <a:t>quello della produzione. </a:t>
            </a:r>
            <a:endParaRPr lang="it-IT" dirty="0" smtClean="0"/>
          </a:p>
          <a:p>
            <a:r>
              <a:rPr lang="it-IT" dirty="0" smtClean="0"/>
              <a:t>I </a:t>
            </a:r>
            <a:r>
              <a:rPr lang="it-IT" dirty="0">
                <a:solidFill>
                  <a:srgbClr val="FF0000"/>
                </a:solidFill>
              </a:rPr>
              <a:t>risparmiatori</a:t>
            </a:r>
            <a:r>
              <a:rPr lang="it-IT" dirty="0"/>
              <a:t> sottoscrivono contratti per i </a:t>
            </a:r>
            <a:r>
              <a:rPr lang="it-IT" dirty="0" smtClean="0"/>
              <a:t>quali e </a:t>
            </a:r>
            <a:r>
              <a:rPr lang="it-IT" dirty="0"/>
              <a:t>stipulato il pagamento di somme fisse di denaro durante lunghi periodi </a:t>
            </a:r>
            <a:r>
              <a:rPr lang="it-IT" dirty="0" smtClean="0"/>
              <a:t>di tempo </a:t>
            </a:r>
            <a:r>
              <a:rPr lang="it-IT" dirty="0"/>
              <a:t>(es. obbligazioni a tasso fisso, ipoteche, depositi bancari). Per essi </a:t>
            </a:r>
            <a:r>
              <a:rPr lang="it-IT" dirty="0" smtClean="0"/>
              <a:t>l’inflazione comporta </a:t>
            </a:r>
            <a:r>
              <a:rPr lang="it-IT" dirty="0"/>
              <a:t>un danno </a:t>
            </a:r>
            <a:r>
              <a:rPr lang="it-IT" dirty="0" err="1"/>
              <a:t>perche</a:t>
            </a:r>
            <a:r>
              <a:rPr lang="it-IT" dirty="0"/>
              <a:t> erode il valore delle cedole e del capitale. </a:t>
            </a:r>
            <a:endParaRPr lang="it-IT" dirty="0" smtClean="0"/>
          </a:p>
          <a:p>
            <a:r>
              <a:rPr lang="it-IT" dirty="0" smtClean="0"/>
              <a:t>Per gli </a:t>
            </a:r>
            <a:r>
              <a:rPr lang="it-IT" dirty="0" smtClean="0">
                <a:solidFill>
                  <a:srgbClr val="FF0000"/>
                </a:solidFill>
              </a:rPr>
              <a:t>uomini </a:t>
            </a:r>
            <a:r>
              <a:rPr lang="it-IT" dirty="0">
                <a:solidFill>
                  <a:srgbClr val="FF0000"/>
                </a:solidFill>
              </a:rPr>
              <a:t>d’affari</a:t>
            </a:r>
            <a:r>
              <a:rPr lang="it-IT" dirty="0"/>
              <a:t> il discorso e diverso. I prezzi crescenti stimolano le loro iniziative</a:t>
            </a:r>
            <a:r>
              <a:rPr lang="it-IT" dirty="0" smtClean="0"/>
              <a:t>, sia </a:t>
            </a:r>
            <a:r>
              <a:rPr lang="it-IT" dirty="0"/>
              <a:t>attraverso l’erosione dei debiti, in termini reali, sia </a:t>
            </a:r>
            <a:r>
              <a:rPr lang="it-IT" dirty="0" err="1"/>
              <a:t>perche</a:t>
            </a:r>
            <a:r>
              <a:rPr lang="it-IT" dirty="0"/>
              <a:t>, un commerciante </a:t>
            </a:r>
            <a:r>
              <a:rPr lang="it-IT" dirty="0" smtClean="0"/>
              <a:t>e un </a:t>
            </a:r>
            <a:r>
              <a:rPr lang="it-IT" dirty="0"/>
              <a:t>industriale comprano (</a:t>
            </a:r>
            <a:r>
              <a:rPr lang="it-IT" i="1" dirty="0"/>
              <a:t>input</a:t>
            </a:r>
            <a:r>
              <a:rPr lang="it-IT" dirty="0"/>
              <a:t>) prima di vendere (</a:t>
            </a:r>
            <a:r>
              <a:rPr lang="it-IT" i="1" dirty="0"/>
              <a:t>output</a:t>
            </a:r>
            <a:r>
              <a:rPr lang="it-IT" dirty="0"/>
              <a:t>). Se i prezzi salgono, </a:t>
            </a:r>
            <a:r>
              <a:rPr lang="it-IT" dirty="0" smtClean="0"/>
              <a:t>i profitti </a:t>
            </a:r>
            <a:r>
              <a:rPr lang="it-IT" dirty="0"/>
              <a:t>fanno lo stesso. Inoltre, l’aumento dei prezzi riduce il tasso </a:t>
            </a:r>
            <a:r>
              <a:rPr lang="it-IT" dirty="0" smtClean="0"/>
              <a:t>d’interesse reale</a:t>
            </a:r>
            <a:r>
              <a:rPr lang="it-IT" dirty="0"/>
              <a:t>, stimolando gli </a:t>
            </a:r>
            <a:r>
              <a:rPr lang="it-IT" dirty="0" smtClean="0"/>
              <a:t>investimenti. </a:t>
            </a:r>
          </a:p>
          <a:p>
            <a:r>
              <a:rPr lang="it-IT" dirty="0" smtClean="0"/>
              <a:t>Per </a:t>
            </a:r>
            <a:r>
              <a:rPr lang="it-IT" dirty="0"/>
              <a:t>i </a:t>
            </a:r>
            <a:r>
              <a:rPr lang="it-IT" dirty="0">
                <a:solidFill>
                  <a:srgbClr val="FF0000"/>
                </a:solidFill>
              </a:rPr>
              <a:t>salariati</a:t>
            </a:r>
            <a:r>
              <a:rPr lang="it-IT" dirty="0"/>
              <a:t>, infine, gli effetti </a:t>
            </a:r>
            <a:r>
              <a:rPr lang="it-IT" dirty="0" smtClean="0"/>
              <a:t>dell’inflazione dipendono </a:t>
            </a:r>
            <a:r>
              <a:rPr lang="it-IT" dirty="0"/>
              <a:t>dalla capacita dei lavoratori di adeguare i salari monetari ai prezzi </a:t>
            </a:r>
            <a:r>
              <a:rPr lang="it-IT" dirty="0" smtClean="0"/>
              <a:t>contrattando con </a:t>
            </a:r>
            <a:r>
              <a:rPr lang="it-IT" dirty="0"/>
              <a:t>i datori di lavoro. Tale capacita dipende dal loro grado di </a:t>
            </a:r>
            <a:r>
              <a:rPr lang="it-IT" dirty="0" smtClean="0"/>
              <a:t>organizzazione e </a:t>
            </a:r>
            <a:r>
              <a:rPr lang="it-IT" dirty="0"/>
              <a:t>dalla forza di contrattazione dei sindacati. </a:t>
            </a:r>
            <a:endParaRPr lang="it-IT" dirty="0" smtClean="0"/>
          </a:p>
        </p:txBody>
      </p:sp>
    </p:spTree>
    <p:extLst>
      <p:ext uri="{BB962C8B-B14F-4D97-AF65-F5344CB8AC3E}">
        <p14:creationId xmlns:p14="http://schemas.microsoft.com/office/powerpoint/2010/main" val="28804849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200" dirty="0"/>
              <a:t>Trattato sulla riforma monetaria, </a:t>
            </a:r>
            <a:r>
              <a:rPr lang="it-IT" sz="4200" dirty="0" smtClean="0"/>
              <a:t>3</a:t>
            </a:r>
            <a:endParaRPr lang="it-IT" sz="4200" dirty="0"/>
          </a:p>
        </p:txBody>
      </p:sp>
      <p:sp>
        <p:nvSpPr>
          <p:cNvPr id="3" name="Segnaposto contenuto 2"/>
          <p:cNvSpPr>
            <a:spLocks noGrp="1"/>
          </p:cNvSpPr>
          <p:nvPr>
            <p:ph idx="1"/>
          </p:nvPr>
        </p:nvSpPr>
        <p:spPr/>
        <p:txBody>
          <a:bodyPr>
            <a:normAutofit fontScale="85000" lnSpcReduction="20000"/>
          </a:bodyPr>
          <a:lstStyle/>
          <a:p>
            <a:r>
              <a:rPr lang="it-IT" dirty="0" smtClean="0">
                <a:solidFill>
                  <a:srgbClr val="FF0000"/>
                </a:solidFill>
              </a:rPr>
              <a:t>L’inflazione</a:t>
            </a:r>
            <a:r>
              <a:rPr lang="it-IT" dirty="0" smtClean="0"/>
              <a:t> </a:t>
            </a:r>
            <a:r>
              <a:rPr lang="it-IT" dirty="0"/>
              <a:t>dunque </a:t>
            </a:r>
            <a:r>
              <a:rPr lang="it-IT" dirty="0" smtClean="0"/>
              <a:t>redistribuisce la </a:t>
            </a:r>
            <a:r>
              <a:rPr lang="it-IT" dirty="0"/>
              <a:t>ricchezza a danno dei risparmiatori, a vantaggio degli uomini d’affari e </a:t>
            </a:r>
            <a:r>
              <a:rPr lang="it-IT" dirty="0" smtClean="0"/>
              <a:t>a danno </a:t>
            </a:r>
            <a:r>
              <a:rPr lang="it-IT" dirty="0"/>
              <a:t>o vantaggio dei lavoratori in relazione alla loro capacita contrattuale. </a:t>
            </a:r>
            <a:r>
              <a:rPr lang="it-IT" dirty="0" smtClean="0">
                <a:solidFill>
                  <a:srgbClr val="FF0000"/>
                </a:solidFill>
              </a:rPr>
              <a:t>D’altro canto</a:t>
            </a:r>
            <a:r>
              <a:rPr lang="it-IT" dirty="0">
                <a:solidFill>
                  <a:srgbClr val="FF0000"/>
                </a:solidFill>
              </a:rPr>
              <a:t>, la deflazione </a:t>
            </a:r>
            <a:r>
              <a:rPr lang="it-IT" dirty="0"/>
              <a:t>rischia in tempi di enormi debiti pubblici, espressi in </a:t>
            </a:r>
            <a:r>
              <a:rPr lang="it-IT" dirty="0" smtClean="0"/>
              <a:t>moneta legale</a:t>
            </a:r>
            <a:r>
              <a:rPr lang="it-IT" dirty="0"/>
              <a:t>, di rovesciare a beneficio dei </a:t>
            </a:r>
            <a:r>
              <a:rPr lang="it-IT" i="1" dirty="0"/>
              <a:t>rentier </a:t>
            </a:r>
            <a:r>
              <a:rPr lang="it-IT" dirty="0"/>
              <a:t>la situazione a tal punto da </a:t>
            </a:r>
            <a:r>
              <a:rPr lang="it-IT" dirty="0" smtClean="0"/>
              <a:t>rendere intollerabile </a:t>
            </a:r>
            <a:r>
              <a:rPr lang="it-IT" dirty="0"/>
              <a:t>la pressione tributaria sulle classi produttrici. </a:t>
            </a:r>
            <a:endParaRPr lang="it-IT" dirty="0" smtClean="0"/>
          </a:p>
          <a:p>
            <a:r>
              <a:rPr lang="it-IT" dirty="0" smtClean="0">
                <a:solidFill>
                  <a:srgbClr val="FF0000"/>
                </a:solidFill>
              </a:rPr>
              <a:t>L’inflazione</a:t>
            </a:r>
            <a:r>
              <a:rPr lang="it-IT" dirty="0" smtClean="0"/>
              <a:t> stimola la </a:t>
            </a:r>
            <a:r>
              <a:rPr lang="it-IT" dirty="0"/>
              <a:t>produzione (per i motivi appena chiariti) e induce i produttori a limitare le </a:t>
            </a:r>
            <a:r>
              <a:rPr lang="it-IT" dirty="0" smtClean="0"/>
              <a:t>vendite e </a:t>
            </a:r>
            <a:r>
              <a:rPr lang="it-IT" dirty="0"/>
              <a:t>i consumatori ad accelerare gli acquisti, nell’attesa comune di ulteriori </a:t>
            </a:r>
            <a:r>
              <a:rPr lang="it-IT" dirty="0" smtClean="0"/>
              <a:t>rialzi dei prezzi. D’altro canto, la </a:t>
            </a:r>
            <a:r>
              <a:rPr lang="it-IT" dirty="0"/>
              <a:t>deflazione </a:t>
            </a:r>
            <a:r>
              <a:rPr lang="it-IT" dirty="0" smtClean="0"/>
              <a:t>può </a:t>
            </a:r>
            <a:r>
              <a:rPr lang="it-IT" dirty="0"/>
              <a:t>frenare la produzione (attraverso l’aumento nel </a:t>
            </a:r>
            <a:r>
              <a:rPr lang="it-IT" dirty="0" smtClean="0"/>
              <a:t>peso reale </a:t>
            </a:r>
            <a:r>
              <a:rPr lang="it-IT" dirty="0"/>
              <a:t>dei debiti e dei costi di produzione) e porta i produttori ad accelerare </a:t>
            </a:r>
            <a:r>
              <a:rPr lang="it-IT" dirty="0" smtClean="0"/>
              <a:t>le vendite </a:t>
            </a:r>
            <a:r>
              <a:rPr lang="it-IT" dirty="0"/>
              <a:t>e gli acquirenti a ritardare gli acquisti, nell’attesa che i prezzi </a:t>
            </a:r>
            <a:r>
              <a:rPr lang="it-IT" dirty="0" smtClean="0"/>
              <a:t>diminuiscano ulteriormente</a:t>
            </a:r>
            <a:r>
              <a:rPr lang="it-IT" dirty="0"/>
              <a:t>. </a:t>
            </a:r>
            <a:r>
              <a:rPr lang="it-IT" dirty="0" smtClean="0"/>
              <a:t>Ciò </a:t>
            </a:r>
            <a:r>
              <a:rPr lang="it-IT" dirty="0"/>
              <a:t>determina il progressivo raffreddamento dell’economia, a </a:t>
            </a:r>
            <a:r>
              <a:rPr lang="it-IT" dirty="0" smtClean="0"/>
              <a:t>meno che </a:t>
            </a:r>
            <a:r>
              <a:rPr lang="it-IT" dirty="0"/>
              <a:t>l’incremento nel potere d’acquisto dei salari, la riduzione dei costi </a:t>
            </a:r>
            <a:r>
              <a:rPr lang="it-IT" dirty="0" smtClean="0"/>
              <a:t>associati all’aumento </a:t>
            </a:r>
            <a:r>
              <a:rPr lang="it-IT" dirty="0"/>
              <a:t>delle vendite e l’aumento della </a:t>
            </a:r>
            <a:r>
              <a:rPr lang="it-IT" dirty="0" smtClean="0"/>
              <a:t>competitività </a:t>
            </a:r>
            <a:r>
              <a:rPr lang="it-IT" dirty="0"/>
              <a:t>sull’estero </a:t>
            </a:r>
            <a:r>
              <a:rPr lang="it-IT" dirty="0" smtClean="0"/>
              <a:t>non </a:t>
            </a:r>
            <a:r>
              <a:rPr lang="it-IT" dirty="0"/>
              <a:t>esercitino un stimolo compensativo efficace.</a:t>
            </a:r>
            <a:endParaRPr lang="it-IT" dirty="0" smtClean="0"/>
          </a:p>
        </p:txBody>
      </p:sp>
    </p:spTree>
    <p:extLst>
      <p:ext uri="{BB962C8B-B14F-4D97-AF65-F5344CB8AC3E}">
        <p14:creationId xmlns:p14="http://schemas.microsoft.com/office/powerpoint/2010/main" val="36717127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200" dirty="0"/>
              <a:t>Trattato sulla riforma monetaria, </a:t>
            </a:r>
            <a:r>
              <a:rPr lang="it-IT" sz="4200" dirty="0" smtClean="0"/>
              <a:t>4</a:t>
            </a:r>
            <a:endParaRPr lang="it-IT" sz="4200"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normAutofit fontScale="92500" lnSpcReduction="20000"/>
              </a:bodyPr>
              <a:lstStyle/>
              <a:p>
                <a:r>
                  <a:rPr lang="it-IT" dirty="0" smtClean="0"/>
                  <a:t>L’analisi dell’instabilità dei prezzi elaborata nel </a:t>
                </a:r>
                <a:r>
                  <a:rPr lang="it-IT" dirty="0" err="1" smtClean="0"/>
                  <a:t>Tract</a:t>
                </a:r>
                <a:r>
                  <a:rPr lang="it-IT" dirty="0" smtClean="0"/>
                  <a:t> è condotta nel quadro della </a:t>
                </a:r>
                <a:r>
                  <a:rPr lang="it-IT" dirty="0" smtClean="0">
                    <a:solidFill>
                      <a:srgbClr val="FF0000"/>
                    </a:solidFill>
                  </a:rPr>
                  <a:t>teoria quantitativa della moneta</a:t>
                </a:r>
                <a:r>
                  <a:rPr lang="it-IT" dirty="0" smtClean="0"/>
                  <a:t>, nella versione elaborata dalla </a:t>
                </a:r>
                <a:r>
                  <a:rPr lang="it-IT" dirty="0" smtClean="0">
                    <a:solidFill>
                      <a:srgbClr val="FF0000"/>
                    </a:solidFill>
                  </a:rPr>
                  <a:t>scuola di Cambridge </a:t>
                </a:r>
                <a:r>
                  <a:rPr lang="it-IT" dirty="0" smtClean="0"/>
                  <a:t>(in realtà di versioni della stessa teoria ne esistono molte).</a:t>
                </a:r>
              </a:p>
              <a:p>
                <a:r>
                  <a:rPr lang="it-IT" dirty="0" smtClean="0"/>
                  <a:t>Questa teoria si riassume nella formula </a:t>
                </a:r>
                <a14:m>
                  <m:oMath xmlns:m="http://schemas.openxmlformats.org/officeDocument/2006/math">
                    <m:r>
                      <a:rPr lang="it-IT" b="0" i="1" smtClean="0">
                        <a:solidFill>
                          <a:srgbClr val="FF0000"/>
                        </a:solidFill>
                        <a:latin typeface="Cambria Math" panose="02040503050406030204" pitchFamily="18" charset="0"/>
                      </a:rPr>
                      <m:t>𝑀</m:t>
                    </m:r>
                    <m:r>
                      <a:rPr lang="it-IT" b="0" i="1" smtClean="0">
                        <a:solidFill>
                          <a:srgbClr val="FF0000"/>
                        </a:solidFill>
                        <a:latin typeface="Cambria Math" panose="02040503050406030204" pitchFamily="18" charset="0"/>
                      </a:rPr>
                      <m:t>=</m:t>
                    </m:r>
                    <m:r>
                      <a:rPr lang="it-IT" b="0" i="1" smtClean="0">
                        <a:solidFill>
                          <a:srgbClr val="FF0000"/>
                        </a:solidFill>
                        <a:latin typeface="Cambria Math" panose="02040503050406030204" pitchFamily="18" charset="0"/>
                      </a:rPr>
                      <m:t>𝑘𝑃𝑌</m:t>
                    </m:r>
                  </m:oMath>
                </a14:m>
                <a:endParaRPr lang="it-IT" b="0" dirty="0" smtClean="0"/>
              </a:p>
              <a:p>
                <a:pPr lvl="1"/>
                <a:r>
                  <a:rPr lang="it-IT" dirty="0" smtClean="0"/>
                  <a:t>M = Offerta di moneta (contante)</a:t>
                </a:r>
              </a:p>
              <a:p>
                <a:pPr lvl="1"/>
                <a:r>
                  <a:rPr lang="it-IT" dirty="0" smtClean="0"/>
                  <a:t>P = indice generale dei prezzi</a:t>
                </a:r>
              </a:p>
              <a:p>
                <a:pPr lvl="1"/>
                <a:r>
                  <a:rPr lang="it-IT" dirty="0" smtClean="0"/>
                  <a:t>Y = reddito aggregato a prezzi costanti</a:t>
                </a:r>
              </a:p>
              <a:p>
                <a:pPr lvl="1"/>
                <a:r>
                  <a:rPr lang="it-IT" dirty="0" smtClean="0"/>
                  <a:t>k = quota del reddito nominale PY che gli individui desiderano tenere in forma monetaria per acquistare beni e servizi (domanda di moneta per transazioni e precauzionale)</a:t>
                </a:r>
              </a:p>
              <a:p>
                <a:pPr lvl="1"/>
                <a:r>
                  <a:rPr lang="it-IT" dirty="0" err="1" smtClean="0"/>
                  <a:t>kPY</a:t>
                </a:r>
                <a:r>
                  <a:rPr lang="it-IT" dirty="0" smtClean="0"/>
                  <a:t> = Domanda di moneta (in termini nominali)</a:t>
                </a:r>
              </a:p>
              <a:p>
                <a:pPr lvl="1"/>
                <a:r>
                  <a:rPr lang="it-IT" dirty="0" smtClean="0"/>
                  <a:t>NB: </a:t>
                </a:r>
                <a:r>
                  <a:rPr lang="it-IT" dirty="0" err="1" smtClean="0"/>
                  <a:t>kP</a:t>
                </a:r>
                <a:r>
                  <a:rPr lang="it-IT" dirty="0" smtClean="0"/>
                  <a:t> = M/Y (equivalenti in termini di beni dei saldi monetari tenuti dagli individui)</a:t>
                </a:r>
              </a:p>
              <a:p>
                <a:r>
                  <a:rPr lang="it-IT" dirty="0" smtClean="0">
                    <a:solidFill>
                      <a:srgbClr val="FF0000"/>
                    </a:solidFill>
                  </a:rPr>
                  <a:t>Manovrare M per stabilizzare P</a:t>
                </a:r>
              </a:p>
              <a:p>
                <a:pPr marL="0" indent="0">
                  <a:buNone/>
                </a:pPr>
                <a:endParaRPr lang="it-IT" dirty="0" smtClean="0"/>
              </a:p>
              <a:p>
                <a:pPr marL="0" indent="0">
                  <a:buNone/>
                </a:pPr>
                <a:endParaRPr lang="it-IT" dirty="0" smtClean="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a:blip r:embed="rId2"/>
                <a:stretch>
                  <a:fillRect l="-928" t="-3501" r="-1275"/>
                </a:stretch>
              </a:blipFill>
            </p:spPr>
            <p:txBody>
              <a:bodyPr/>
              <a:lstStyle/>
              <a:p>
                <a:r>
                  <a:rPr lang="en-GB">
                    <a:noFill/>
                  </a:rPr>
                  <a:t> </a:t>
                </a:r>
              </a:p>
            </p:txBody>
          </p:sp>
        </mc:Fallback>
      </mc:AlternateContent>
    </p:spTree>
    <p:extLst>
      <p:ext uri="{BB962C8B-B14F-4D97-AF65-F5344CB8AC3E}">
        <p14:creationId xmlns:p14="http://schemas.microsoft.com/office/powerpoint/2010/main" val="41166368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upload.wikimedia.org/wikipedia/commons/thumb/6/6b/Keynes_at_Monk%27s_house.jpg/800px-Keynes_at_Monk%27s_hous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5454" y="526473"/>
            <a:ext cx="4747491" cy="59640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71688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Tra gli anni venti e i trenta</a:t>
            </a:r>
          </a:p>
        </p:txBody>
      </p:sp>
      <p:sp>
        <p:nvSpPr>
          <p:cNvPr id="3" name="Segnaposto contenuto 2"/>
          <p:cNvSpPr>
            <a:spLocks noGrp="1"/>
          </p:cNvSpPr>
          <p:nvPr>
            <p:ph idx="1"/>
          </p:nvPr>
        </p:nvSpPr>
        <p:spPr/>
        <p:txBody>
          <a:bodyPr>
            <a:normAutofit fontScale="77500" lnSpcReduction="20000"/>
          </a:bodyPr>
          <a:lstStyle/>
          <a:p>
            <a:r>
              <a:rPr lang="it-IT" dirty="0">
                <a:solidFill>
                  <a:srgbClr val="FF0000"/>
                </a:solidFill>
              </a:rPr>
              <a:t>Tra gli anni ‘20 e i 30</a:t>
            </a:r>
            <a:r>
              <a:rPr lang="it-IT" dirty="0"/>
              <a:t>, Keynes porta avanti numerose attività. </a:t>
            </a:r>
            <a:endParaRPr lang="it-IT" dirty="0" smtClean="0"/>
          </a:p>
          <a:p>
            <a:r>
              <a:rPr lang="it-IT" dirty="0" smtClean="0"/>
              <a:t>Tiene </a:t>
            </a:r>
            <a:r>
              <a:rPr lang="it-IT" dirty="0"/>
              <a:t>un corso di </a:t>
            </a:r>
            <a:r>
              <a:rPr lang="it-IT" dirty="0" smtClean="0"/>
              <a:t>teoria monetaria a </a:t>
            </a:r>
            <a:r>
              <a:rPr lang="it-IT" dirty="0"/>
              <a:t>Cambridge, pubblica il </a:t>
            </a:r>
            <a:r>
              <a:rPr lang="it-IT" i="1" dirty="0" err="1"/>
              <a:t>Tract</a:t>
            </a:r>
            <a:r>
              <a:rPr lang="it-IT" i="1" dirty="0"/>
              <a:t> on </a:t>
            </a:r>
            <a:r>
              <a:rPr lang="it-IT" i="1" dirty="0" err="1"/>
              <a:t>monetary</a:t>
            </a:r>
            <a:r>
              <a:rPr lang="it-IT" i="1" dirty="0"/>
              <a:t> </a:t>
            </a:r>
            <a:r>
              <a:rPr lang="it-IT" i="1" dirty="0" err="1"/>
              <a:t>reform</a:t>
            </a:r>
            <a:r>
              <a:rPr lang="it-IT" dirty="0"/>
              <a:t> (v. lezione </a:t>
            </a:r>
            <a:r>
              <a:rPr lang="it-IT" dirty="0" smtClean="0"/>
              <a:t>12), lavora come editor dell’</a:t>
            </a:r>
            <a:r>
              <a:rPr lang="it-IT" i="1" dirty="0" err="1" smtClean="0"/>
              <a:t>Economic</a:t>
            </a:r>
            <a:r>
              <a:rPr lang="it-IT" i="1" dirty="0" smtClean="0"/>
              <a:t> Journal</a:t>
            </a:r>
            <a:r>
              <a:rPr lang="it-IT" dirty="0" smtClean="0"/>
              <a:t> insieme e </a:t>
            </a:r>
            <a:r>
              <a:rPr lang="it-IT" dirty="0" err="1" smtClean="0"/>
              <a:t>Edgeworth</a:t>
            </a:r>
            <a:r>
              <a:rPr lang="it-IT" dirty="0" smtClean="0"/>
              <a:t> (contatto con la comunità scientifica, es. </a:t>
            </a:r>
            <a:r>
              <a:rPr lang="it-IT" dirty="0" err="1" smtClean="0"/>
              <a:t>Sraffa</a:t>
            </a:r>
            <a:r>
              <a:rPr lang="it-IT" dirty="0" smtClean="0"/>
              <a:t>).</a:t>
            </a:r>
          </a:p>
          <a:p>
            <a:r>
              <a:rPr lang="it-IT" dirty="0"/>
              <a:t>Lavora nella City e opera attivamente come investitore per conto proprio, dei propri familiari e amici e del suo college (conoscenza diretta dei mercati finanziari)</a:t>
            </a:r>
            <a:endParaRPr lang="it-IT" dirty="0" smtClean="0"/>
          </a:p>
          <a:p>
            <a:r>
              <a:rPr lang="it-IT" dirty="0" smtClean="0"/>
              <a:t>Scrive saggi (</a:t>
            </a:r>
            <a:r>
              <a:rPr lang="it-IT" dirty="0"/>
              <a:t>es. </a:t>
            </a:r>
            <a:r>
              <a:rPr lang="it-IT" i="1" dirty="0"/>
              <a:t>Le conseguenze economiche di Mr. Churchill</a:t>
            </a:r>
            <a:r>
              <a:rPr lang="it-IT" dirty="0"/>
              <a:t> e l’</a:t>
            </a:r>
            <a:r>
              <a:rPr lang="it-IT" i="1" dirty="0" err="1"/>
              <a:t>obituary</a:t>
            </a:r>
            <a:r>
              <a:rPr lang="it-IT" dirty="0"/>
              <a:t> di Marshall nel </a:t>
            </a:r>
            <a:r>
              <a:rPr lang="it-IT" dirty="0" smtClean="0"/>
              <a:t>1924) e molti articoli per la stampa, soprattutto per the </a:t>
            </a:r>
            <a:r>
              <a:rPr lang="it-IT" dirty="0" err="1" smtClean="0"/>
              <a:t>Nation</a:t>
            </a:r>
            <a:r>
              <a:rPr lang="it-IT" dirty="0" smtClean="0"/>
              <a:t> and </a:t>
            </a:r>
            <a:r>
              <a:rPr lang="it-IT" dirty="0" err="1" smtClean="0"/>
              <a:t>Atheneaum</a:t>
            </a:r>
            <a:r>
              <a:rPr lang="it-IT" dirty="0" smtClean="0"/>
              <a:t> un settimanale politico di orientamento Liberale/laburista, nato dalla fusione di due riviste </a:t>
            </a:r>
            <a:r>
              <a:rPr lang="it-IT" dirty="0" err="1" smtClean="0"/>
              <a:t>pre</a:t>
            </a:r>
            <a:r>
              <a:rPr lang="it-IT" dirty="0" smtClean="0"/>
              <a:t>-esistenti, e acquistato da Keynes e altri</a:t>
            </a:r>
            <a:r>
              <a:rPr lang="en-US" dirty="0" smtClean="0"/>
              <a:t> </a:t>
            </a:r>
            <a:r>
              <a:rPr lang="en-US" dirty="0" err="1" smtClean="0"/>
              <a:t>investitori</a:t>
            </a:r>
            <a:r>
              <a:rPr lang="en-US" dirty="0" smtClean="0"/>
              <a:t> </a:t>
            </a:r>
            <a:r>
              <a:rPr lang="en-US" dirty="0" err="1" smtClean="0"/>
              <a:t>nel</a:t>
            </a:r>
            <a:r>
              <a:rPr lang="en-US" dirty="0" smtClean="0"/>
              <a:t> 1923. Dal 1923 </a:t>
            </a:r>
            <a:r>
              <a:rPr lang="en-US" dirty="0"/>
              <a:t>to 1930, </a:t>
            </a:r>
            <a:r>
              <a:rPr lang="en-US" dirty="0" err="1" smtClean="0"/>
              <a:t>l’editore</a:t>
            </a:r>
            <a:r>
              <a:rPr lang="en-US" dirty="0" smtClean="0"/>
              <a:t> </a:t>
            </a:r>
            <a:r>
              <a:rPr lang="en-US" dirty="0" err="1" smtClean="0"/>
              <a:t>darà</a:t>
            </a:r>
            <a:r>
              <a:rPr lang="en-US" dirty="0" smtClean="0"/>
              <a:t> </a:t>
            </a:r>
            <a:r>
              <a:rPr lang="en-US" dirty="0" err="1" smtClean="0"/>
              <a:t>l’economist</a:t>
            </a:r>
            <a:r>
              <a:rPr lang="en-US" dirty="0" smtClean="0"/>
              <a:t> </a:t>
            </a:r>
            <a:r>
              <a:rPr lang="en-US" dirty="0" err="1" smtClean="0"/>
              <a:t>liberale</a:t>
            </a:r>
            <a:r>
              <a:rPr lang="en-US" dirty="0" smtClean="0"/>
              <a:t> H.D. Henderson e </a:t>
            </a:r>
            <a:r>
              <a:rPr lang="en-US" dirty="0" err="1" smtClean="0"/>
              <a:t>il</a:t>
            </a:r>
            <a:r>
              <a:rPr lang="en-US" dirty="0" smtClean="0"/>
              <a:t> </a:t>
            </a:r>
            <a:r>
              <a:rPr lang="en-US" dirty="0" err="1" smtClean="0"/>
              <a:t>responsabile</a:t>
            </a:r>
            <a:r>
              <a:rPr lang="en-US" dirty="0" smtClean="0"/>
              <a:t> </a:t>
            </a:r>
            <a:r>
              <a:rPr lang="en-US" dirty="0" err="1" smtClean="0"/>
              <a:t>della</a:t>
            </a:r>
            <a:r>
              <a:rPr lang="en-US" dirty="0" smtClean="0"/>
              <a:t> </a:t>
            </a:r>
            <a:r>
              <a:rPr lang="en-US" dirty="0" err="1" smtClean="0"/>
              <a:t>letteraturaleonard</a:t>
            </a:r>
            <a:r>
              <a:rPr lang="en-US" dirty="0" smtClean="0"/>
              <a:t> Woolf. (</a:t>
            </a:r>
            <a:r>
              <a:rPr lang="en-US" dirty="0" err="1" smtClean="0"/>
              <a:t>Mecenatismo</a:t>
            </a:r>
            <a:r>
              <a:rPr lang="en-US" dirty="0" smtClean="0"/>
              <a:t> e </a:t>
            </a:r>
            <a:r>
              <a:rPr lang="en-US" dirty="0" err="1" smtClean="0"/>
              <a:t>attenzione</a:t>
            </a:r>
            <a:r>
              <a:rPr lang="en-US" dirty="0" smtClean="0"/>
              <a:t> per </a:t>
            </a:r>
            <a:r>
              <a:rPr lang="en-US" dirty="0" err="1" smtClean="0"/>
              <a:t>l’opinione</a:t>
            </a:r>
            <a:r>
              <a:rPr lang="en-US" dirty="0" smtClean="0"/>
              <a:t> </a:t>
            </a:r>
            <a:r>
              <a:rPr lang="en-US" dirty="0" err="1" smtClean="0"/>
              <a:t>pubblica</a:t>
            </a:r>
            <a:r>
              <a:rPr lang="en-US" dirty="0" smtClean="0"/>
              <a:t>)</a:t>
            </a:r>
            <a:endParaRPr lang="it-IT" dirty="0" smtClean="0"/>
          </a:p>
          <a:p>
            <a:r>
              <a:rPr lang="it-IT" dirty="0" smtClean="0"/>
              <a:t>Tiene </a:t>
            </a:r>
            <a:r>
              <a:rPr lang="it-IT" dirty="0"/>
              <a:t>convegni e conferenze, forte anche della reputazione acquisita con la pubblicazione delle </a:t>
            </a:r>
            <a:r>
              <a:rPr lang="it-IT" i="1" dirty="0"/>
              <a:t>Conseguenze economiche della </a:t>
            </a:r>
            <a:r>
              <a:rPr lang="it-IT" i="1" dirty="0" smtClean="0"/>
              <a:t>pace.</a:t>
            </a:r>
          </a:p>
          <a:p>
            <a:endParaRPr lang="it-IT" dirty="0"/>
          </a:p>
          <a:p>
            <a:endParaRPr lang="it-IT" dirty="0"/>
          </a:p>
          <a:p>
            <a:endParaRPr lang="it-IT" dirty="0"/>
          </a:p>
        </p:txBody>
      </p:sp>
    </p:spTree>
    <p:extLst>
      <p:ext uri="{BB962C8B-B14F-4D97-AF65-F5344CB8AC3E}">
        <p14:creationId xmlns:p14="http://schemas.microsoft.com/office/powerpoint/2010/main" val="32191444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Tra gli anni venti e i trenta, 2</a:t>
            </a:r>
            <a:endParaRPr lang="it-IT" dirty="0"/>
          </a:p>
        </p:txBody>
      </p:sp>
      <p:sp>
        <p:nvSpPr>
          <p:cNvPr id="3" name="Segnaposto contenuto 2"/>
          <p:cNvSpPr>
            <a:spLocks noGrp="1"/>
          </p:cNvSpPr>
          <p:nvPr>
            <p:ph idx="1"/>
          </p:nvPr>
        </p:nvSpPr>
        <p:spPr>
          <a:xfrm>
            <a:off x="237837" y="1690688"/>
            <a:ext cx="8786091" cy="4351338"/>
          </a:xfrm>
        </p:spPr>
        <p:txBody>
          <a:bodyPr>
            <a:normAutofit fontScale="92500"/>
          </a:bodyPr>
          <a:lstStyle/>
          <a:p>
            <a:r>
              <a:rPr lang="it-IT" dirty="0" smtClean="0"/>
              <a:t>Il primo testo, </a:t>
            </a:r>
            <a:r>
              <a:rPr lang="it-IT" i="1" dirty="0" smtClean="0"/>
              <a:t>La fine del laissez-faire</a:t>
            </a:r>
            <a:r>
              <a:rPr lang="it-IT" dirty="0" smtClean="0"/>
              <a:t>, venne pubblicato dalla </a:t>
            </a:r>
            <a:r>
              <a:rPr lang="it-IT" dirty="0" err="1" smtClean="0"/>
              <a:t>Hogarth</a:t>
            </a:r>
            <a:r>
              <a:rPr lang="it-IT" dirty="0" smtClean="0"/>
              <a:t> press, una casa editrice fondata nel 1917 da Leonard e </a:t>
            </a:r>
            <a:r>
              <a:rPr lang="it-IT" dirty="0" smtClean="0">
                <a:solidFill>
                  <a:srgbClr val="FF0000"/>
                </a:solidFill>
              </a:rPr>
              <a:t>Virginia Woolf</a:t>
            </a:r>
            <a:r>
              <a:rPr lang="it-IT" dirty="0" smtClean="0"/>
              <a:t>, intellettuali e membri del circolo di </a:t>
            </a:r>
            <a:r>
              <a:rPr lang="it-IT" dirty="0" err="1" smtClean="0"/>
              <a:t>Bloomsbury</a:t>
            </a:r>
            <a:r>
              <a:rPr lang="it-IT" dirty="0" smtClean="0"/>
              <a:t>, un circolo di artisti e di intellettuali che eserciterà un’influenza fondamentale sulla vita e sul pensiero di Keynes che del circolo è uno dei membri più importanti.</a:t>
            </a:r>
          </a:p>
          <a:p>
            <a:pPr lvl="1"/>
            <a:r>
              <a:rPr lang="it-IT" dirty="0" smtClean="0">
                <a:hlinkClick r:id="rId2"/>
              </a:rPr>
              <a:t>http</a:t>
            </a:r>
            <a:r>
              <a:rPr lang="it-IT" dirty="0">
                <a:hlinkClick r:id="rId2"/>
              </a:rPr>
              <a:t>://wwwdata.unibg.it/dati/corsi/68049/61674-Keynes,%20La%20fine%20del%20laissez-faire%20(1926).</a:t>
            </a:r>
            <a:r>
              <a:rPr lang="it-IT" dirty="0" smtClean="0">
                <a:hlinkClick r:id="rId2"/>
              </a:rPr>
              <a:t>pdf</a:t>
            </a:r>
            <a:endParaRPr lang="it-IT" dirty="0" smtClean="0"/>
          </a:p>
          <a:p>
            <a:r>
              <a:rPr lang="it-IT" dirty="0" smtClean="0"/>
              <a:t>Il secondo testo, </a:t>
            </a:r>
            <a:r>
              <a:rPr lang="it-IT" i="1" dirty="0" smtClean="0"/>
              <a:t>Le prospettive economiche per i </a:t>
            </a:r>
            <a:r>
              <a:rPr lang="it-IT" i="1" dirty="0"/>
              <a:t>nostri </a:t>
            </a:r>
            <a:r>
              <a:rPr lang="it-IT" i="1" dirty="0" smtClean="0"/>
              <a:t>nipoti</a:t>
            </a:r>
            <a:r>
              <a:rPr lang="it-IT" dirty="0" smtClean="0"/>
              <a:t>, sarà pubblicato da </a:t>
            </a:r>
            <a:r>
              <a:rPr lang="it-IT" i="1" dirty="0" smtClean="0"/>
              <a:t>The </a:t>
            </a:r>
            <a:r>
              <a:rPr lang="it-IT" i="1" dirty="0" err="1" smtClean="0"/>
              <a:t>Nation</a:t>
            </a:r>
            <a:r>
              <a:rPr lang="it-IT" i="1" dirty="0" smtClean="0"/>
              <a:t> and </a:t>
            </a:r>
            <a:r>
              <a:rPr lang="it-IT" i="1" dirty="0" err="1" smtClean="0"/>
              <a:t>Atheneaum</a:t>
            </a:r>
            <a:r>
              <a:rPr lang="it-IT" dirty="0" smtClean="0"/>
              <a:t> nel 1931</a:t>
            </a:r>
          </a:p>
          <a:p>
            <a:pPr lvl="1"/>
            <a:r>
              <a:rPr lang="it-IT" dirty="0" smtClean="0">
                <a:hlinkClick r:id="rId3"/>
              </a:rPr>
              <a:t>https</a:t>
            </a:r>
            <a:r>
              <a:rPr lang="it-IT" dirty="0">
                <a:hlinkClick r:id="rId3"/>
              </a:rPr>
              <a:t>://</a:t>
            </a:r>
            <a:r>
              <a:rPr lang="it-IT" dirty="0" smtClean="0">
                <a:hlinkClick r:id="rId3"/>
              </a:rPr>
              <a:t>www.redistribuireillavoro.it/assets/prospettive.pdf</a:t>
            </a:r>
            <a:endParaRPr lang="it-IT" dirty="0" smtClean="0"/>
          </a:p>
          <a:p>
            <a:pPr lvl="1"/>
            <a:endParaRPr lang="it-IT" dirty="0" smtClean="0"/>
          </a:p>
          <a:p>
            <a:endParaRPr lang="it-IT" dirty="0"/>
          </a:p>
        </p:txBody>
      </p:sp>
      <p:pic>
        <p:nvPicPr>
          <p:cNvPr id="4" name="Immagine 3"/>
          <p:cNvPicPr>
            <a:picLocks noChangeAspect="1"/>
          </p:cNvPicPr>
          <p:nvPr/>
        </p:nvPicPr>
        <p:blipFill>
          <a:blip r:embed="rId4"/>
          <a:stretch>
            <a:fillRect/>
          </a:stretch>
        </p:blipFill>
        <p:spPr>
          <a:xfrm>
            <a:off x="9163338" y="1690688"/>
            <a:ext cx="2790825" cy="3971925"/>
          </a:xfrm>
          <a:prstGeom prst="rect">
            <a:avLst/>
          </a:prstGeom>
        </p:spPr>
      </p:pic>
    </p:spTree>
    <p:extLst>
      <p:ext uri="{BB962C8B-B14F-4D97-AF65-F5344CB8AC3E}">
        <p14:creationId xmlns:p14="http://schemas.microsoft.com/office/powerpoint/2010/main" val="3862761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2901437" y="452691"/>
            <a:ext cx="6889108" cy="6105704"/>
          </a:xfrm>
          <a:prstGeom prst="rect">
            <a:avLst/>
          </a:prstGeom>
        </p:spPr>
      </p:pic>
    </p:spTree>
    <p:extLst>
      <p:ext uri="{BB962C8B-B14F-4D97-AF65-F5344CB8AC3E}">
        <p14:creationId xmlns:p14="http://schemas.microsoft.com/office/powerpoint/2010/main" val="29589874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pPr algn="ctr"/>
            <a:r>
              <a:rPr lang="it-IT" dirty="0" smtClean="0"/>
              <a:t>La fine del </a:t>
            </a:r>
            <a:r>
              <a:rPr lang="it-IT" dirty="0" err="1" smtClean="0"/>
              <a:t>laissez</a:t>
            </a:r>
            <a:r>
              <a:rPr lang="it-IT" dirty="0" smtClean="0"/>
              <a:t> </a:t>
            </a:r>
            <a:r>
              <a:rPr lang="it-IT" dirty="0" err="1" smtClean="0"/>
              <a:t>faire</a:t>
            </a:r>
            <a:endParaRPr lang="it-IT" dirty="0"/>
          </a:p>
        </p:txBody>
      </p:sp>
      <p:sp>
        <p:nvSpPr>
          <p:cNvPr id="6" name="Segnaposto contenuto 5"/>
          <p:cNvSpPr>
            <a:spLocks noGrp="1"/>
          </p:cNvSpPr>
          <p:nvPr>
            <p:ph idx="1"/>
          </p:nvPr>
        </p:nvSpPr>
        <p:spPr/>
        <p:txBody>
          <a:bodyPr>
            <a:normAutofit fontScale="92500" lnSpcReduction="20000"/>
          </a:bodyPr>
          <a:lstStyle/>
          <a:p>
            <a:r>
              <a:rPr lang="it-IT" dirty="0" smtClean="0"/>
              <a:t>CWK vol. 9, pp. 272-94, testo basato su due conferenze tenute a Oxford (</a:t>
            </a:r>
            <a:r>
              <a:rPr lang="it-IT" dirty="0" err="1" smtClean="0"/>
              <a:t>Nov</a:t>
            </a:r>
            <a:r>
              <a:rPr lang="it-IT" dirty="0" smtClean="0"/>
              <a:t>. 1924) e Berlino (</a:t>
            </a:r>
            <a:r>
              <a:rPr lang="it-IT" dirty="0" err="1" smtClean="0"/>
              <a:t>Giu</a:t>
            </a:r>
            <a:r>
              <a:rPr lang="it-IT" dirty="0" smtClean="0"/>
              <a:t>. 1926)</a:t>
            </a:r>
          </a:p>
          <a:p>
            <a:endParaRPr lang="it-IT" dirty="0" smtClean="0"/>
          </a:p>
          <a:p>
            <a:r>
              <a:rPr lang="it-IT" dirty="0" smtClean="0"/>
              <a:t>Lo scritto, diviso in cinque parti, si sofferma su: 1) origini filosofiche e storiche dell’idea di LF, 2) rapporti tra LF ed economia classica, 3) aspetti critici del LF, 4) strategie per superare il LF (senza rinunciare al liberalismo), 5) confronto tra Europa e USA</a:t>
            </a:r>
          </a:p>
          <a:p>
            <a:endParaRPr lang="it-IT" dirty="0" smtClean="0"/>
          </a:p>
          <a:p>
            <a:r>
              <a:rPr lang="it-IT" dirty="0" smtClean="0"/>
              <a:t>Testo ripubblicato tra gli </a:t>
            </a:r>
            <a:r>
              <a:rPr lang="it-IT" i="1" dirty="0" err="1" smtClean="0"/>
              <a:t>Essays</a:t>
            </a:r>
            <a:r>
              <a:rPr lang="it-IT" i="1" dirty="0" smtClean="0"/>
              <a:t> in </a:t>
            </a:r>
            <a:r>
              <a:rPr lang="it-IT" i="1" dirty="0" err="1" smtClean="0"/>
              <a:t>Persuasion</a:t>
            </a:r>
            <a:r>
              <a:rPr lang="it-IT" dirty="0" smtClean="0"/>
              <a:t>. </a:t>
            </a:r>
          </a:p>
          <a:p>
            <a:endParaRPr lang="it-IT" dirty="0"/>
          </a:p>
          <a:p>
            <a:r>
              <a:rPr lang="it-IT" dirty="0" smtClean="0"/>
              <a:t>L’esercizio di persuasione come caratteristica generale dell’attività di Keynes (</a:t>
            </a:r>
            <a:r>
              <a:rPr lang="it-IT" dirty="0" smtClean="0">
                <a:solidFill>
                  <a:srgbClr val="FF0000"/>
                </a:solidFill>
              </a:rPr>
              <a:t>strategie di persuasione</a:t>
            </a:r>
            <a:r>
              <a:rPr lang="it-IT" dirty="0" smtClean="0"/>
              <a:t>).</a:t>
            </a:r>
          </a:p>
        </p:txBody>
      </p:sp>
    </p:spTree>
    <p:extLst>
      <p:ext uri="{BB962C8B-B14F-4D97-AF65-F5344CB8AC3E}">
        <p14:creationId xmlns:p14="http://schemas.microsoft.com/office/powerpoint/2010/main" val="39164710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La fine del </a:t>
            </a:r>
            <a:r>
              <a:rPr lang="it-IT" dirty="0" err="1"/>
              <a:t>laissez</a:t>
            </a:r>
            <a:r>
              <a:rPr lang="it-IT" dirty="0"/>
              <a:t> </a:t>
            </a:r>
            <a:r>
              <a:rPr lang="it-IT" dirty="0" err="1" smtClean="0"/>
              <a:t>faire</a:t>
            </a:r>
            <a:r>
              <a:rPr lang="it-IT" dirty="0" smtClean="0"/>
              <a:t>, 2</a:t>
            </a:r>
            <a:endParaRPr lang="it-IT" dirty="0"/>
          </a:p>
        </p:txBody>
      </p:sp>
      <p:sp>
        <p:nvSpPr>
          <p:cNvPr id="3" name="Segnaposto contenuto 2"/>
          <p:cNvSpPr>
            <a:spLocks noGrp="1"/>
          </p:cNvSpPr>
          <p:nvPr>
            <p:ph idx="1"/>
          </p:nvPr>
        </p:nvSpPr>
        <p:spPr/>
        <p:txBody>
          <a:bodyPr/>
          <a:lstStyle/>
          <a:p>
            <a:r>
              <a:rPr lang="en-US" i="1" dirty="0"/>
              <a:t>The disposition towards public affairs, which we conveniently sum up as individualism and laissez-faire, drew its sustenance from many different rivulets of thought and springs of feeling. For more than a hundred years our philosophers ruled us because, by a miracle, they nearly all agreed or seemed to agree on this one thing. </a:t>
            </a:r>
            <a:r>
              <a:rPr lang="en-US" i="1" dirty="0">
                <a:solidFill>
                  <a:srgbClr val="FF0000"/>
                </a:solidFill>
              </a:rPr>
              <a:t>We do not dance even yet to a new tune. But a change is in the air. </a:t>
            </a:r>
            <a:r>
              <a:rPr lang="en-US" i="1" dirty="0"/>
              <a:t>We hear but indistinctly what were once the clearest and most distinguishable voices which have ever instructed political mankind. The orchestra of diverse instruments, the chorus of articulate sound, is receding at last into the distance.</a:t>
            </a:r>
            <a:endParaRPr lang="it-IT" i="1" dirty="0"/>
          </a:p>
          <a:p>
            <a:endParaRPr lang="it-IT" dirty="0"/>
          </a:p>
        </p:txBody>
      </p:sp>
      <p:sp>
        <p:nvSpPr>
          <p:cNvPr id="4" name="Rettangolo 3"/>
          <p:cNvSpPr/>
          <p:nvPr/>
        </p:nvSpPr>
        <p:spPr>
          <a:xfrm>
            <a:off x="3094181" y="5992297"/>
            <a:ext cx="6945746" cy="369332"/>
          </a:xfrm>
          <a:prstGeom prst="rect">
            <a:avLst/>
          </a:prstGeom>
        </p:spPr>
        <p:txBody>
          <a:bodyPr wrap="square">
            <a:spAutoFit/>
          </a:bodyPr>
          <a:lstStyle/>
          <a:p>
            <a:r>
              <a:rPr lang="it-IT" dirty="0"/>
              <a:t>https://link.springer.com/chapter/10.1007/978-1-349-59072-8_21</a:t>
            </a:r>
          </a:p>
        </p:txBody>
      </p:sp>
    </p:spTree>
    <p:extLst>
      <p:ext uri="{BB962C8B-B14F-4D97-AF65-F5344CB8AC3E}">
        <p14:creationId xmlns:p14="http://schemas.microsoft.com/office/powerpoint/2010/main" val="9926006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pPr algn="ctr"/>
            <a:r>
              <a:rPr lang="it-IT" dirty="0" smtClean="0"/>
              <a:t>La fine del </a:t>
            </a:r>
            <a:r>
              <a:rPr lang="it-IT" dirty="0" err="1" smtClean="0"/>
              <a:t>laissez</a:t>
            </a:r>
            <a:r>
              <a:rPr lang="it-IT" dirty="0" smtClean="0"/>
              <a:t> </a:t>
            </a:r>
            <a:r>
              <a:rPr lang="it-IT" dirty="0" err="1" smtClean="0"/>
              <a:t>faire</a:t>
            </a:r>
            <a:r>
              <a:rPr lang="it-IT" dirty="0" smtClean="0"/>
              <a:t>, 3</a:t>
            </a:r>
            <a:endParaRPr lang="it-IT" dirty="0"/>
          </a:p>
        </p:txBody>
      </p:sp>
      <p:sp>
        <p:nvSpPr>
          <p:cNvPr id="6" name="Segnaposto contenuto 5"/>
          <p:cNvSpPr>
            <a:spLocks noGrp="1"/>
          </p:cNvSpPr>
          <p:nvPr>
            <p:ph idx="1"/>
          </p:nvPr>
        </p:nvSpPr>
        <p:spPr/>
        <p:txBody>
          <a:bodyPr>
            <a:normAutofit lnSpcReduction="10000"/>
          </a:bodyPr>
          <a:lstStyle/>
          <a:p>
            <a:r>
              <a:rPr lang="it-IT" dirty="0" smtClean="0"/>
              <a:t>Origini storiche e filosofiche </a:t>
            </a:r>
            <a:r>
              <a:rPr lang="it-IT" dirty="0"/>
              <a:t>del </a:t>
            </a:r>
            <a:r>
              <a:rPr lang="it-IT" dirty="0" smtClean="0"/>
              <a:t>LF: XVIII – prima metà del XIX </a:t>
            </a:r>
            <a:r>
              <a:rPr lang="it-IT" dirty="0"/>
              <a:t>sec. </a:t>
            </a:r>
            <a:endParaRPr lang="it-IT" dirty="0" smtClean="0"/>
          </a:p>
          <a:p>
            <a:pPr lvl="1"/>
            <a:r>
              <a:rPr lang="it-IT" dirty="0"/>
              <a:t>Rivoluzione commerciale e industriale, fortissimo progresso materiale tra il 1750 e il 1850</a:t>
            </a:r>
            <a:endParaRPr lang="it-IT" dirty="0" smtClean="0"/>
          </a:p>
          <a:p>
            <a:pPr lvl="1"/>
            <a:r>
              <a:rPr lang="it-IT" dirty="0" smtClean="0"/>
              <a:t>Fine dell’età dei monarchi e della Chiesa e avvento dell’individualismo come base del «modo di intendere gli affari pubblici»</a:t>
            </a:r>
          </a:p>
          <a:p>
            <a:pPr lvl="2"/>
            <a:r>
              <a:rPr lang="it-IT" dirty="0" smtClean="0">
                <a:solidFill>
                  <a:srgbClr val="FF0000"/>
                </a:solidFill>
              </a:rPr>
              <a:t>Individualismo</a:t>
            </a:r>
            <a:r>
              <a:rPr lang="it-IT" dirty="0" smtClean="0"/>
              <a:t> conservatore (ricerca della felicità personale, </a:t>
            </a:r>
            <a:r>
              <a:rPr lang="it-IT" dirty="0"/>
              <a:t>tutela </a:t>
            </a:r>
            <a:r>
              <a:rPr lang="it-IT" dirty="0" smtClean="0"/>
              <a:t>della libertà </a:t>
            </a:r>
            <a:r>
              <a:rPr lang="it-IT" dirty="0"/>
              <a:t>individuale </a:t>
            </a:r>
            <a:r>
              <a:rPr lang="it-IT" dirty="0" smtClean="0"/>
              <a:t>e dei diritti di proprietà, contratto sociale Hume, Locke, Burke)</a:t>
            </a:r>
          </a:p>
          <a:p>
            <a:pPr lvl="2"/>
            <a:r>
              <a:rPr lang="it-IT" dirty="0" smtClean="0">
                <a:solidFill>
                  <a:srgbClr val="FF0000"/>
                </a:solidFill>
              </a:rPr>
              <a:t>Individualismo</a:t>
            </a:r>
            <a:r>
              <a:rPr lang="it-IT" dirty="0" smtClean="0"/>
              <a:t> progressista (tutti gli individui sono uguali, ricerca dell’ottimo sociale, democrazia e ugualitarismo, </a:t>
            </a:r>
            <a:r>
              <a:rPr lang="it-IT" dirty="0" err="1" smtClean="0"/>
              <a:t>Paley</a:t>
            </a:r>
            <a:r>
              <a:rPr lang="it-IT" dirty="0" smtClean="0"/>
              <a:t>, </a:t>
            </a:r>
            <a:r>
              <a:rPr lang="it-IT" dirty="0" err="1" smtClean="0"/>
              <a:t>Bentham</a:t>
            </a:r>
            <a:r>
              <a:rPr lang="it-IT" dirty="0" smtClean="0"/>
              <a:t>, Rousseau)</a:t>
            </a:r>
          </a:p>
          <a:p>
            <a:pPr lvl="2"/>
            <a:r>
              <a:rPr lang="it-IT" dirty="0" smtClean="0"/>
              <a:t>Gli economisti e la </a:t>
            </a:r>
            <a:r>
              <a:rPr lang="it-IT" dirty="0" smtClean="0">
                <a:solidFill>
                  <a:srgbClr val="FF0000"/>
                </a:solidFill>
              </a:rPr>
              <a:t>mano invisibile </a:t>
            </a:r>
            <a:r>
              <a:rPr lang="it-IT" dirty="0" smtClean="0"/>
              <a:t>come possibilità di riconciliazione tra benessere individuale e sociale</a:t>
            </a:r>
          </a:p>
          <a:p>
            <a:pPr lvl="2"/>
            <a:r>
              <a:rPr lang="it-IT" dirty="0" smtClean="0"/>
              <a:t>Dalla mano invisibile alla </a:t>
            </a:r>
            <a:r>
              <a:rPr lang="it-IT" dirty="0" smtClean="0">
                <a:solidFill>
                  <a:srgbClr val="FF0000"/>
                </a:solidFill>
              </a:rPr>
              <a:t>selezione naturale </a:t>
            </a:r>
            <a:r>
              <a:rPr lang="it-IT" dirty="0" smtClean="0"/>
              <a:t>di Darwin (che poi è la soluzione della concorrenza)</a:t>
            </a:r>
          </a:p>
          <a:p>
            <a:pPr lvl="1"/>
            <a:endParaRPr lang="it-IT" dirty="0" smtClean="0"/>
          </a:p>
        </p:txBody>
      </p:sp>
    </p:spTree>
    <p:extLst>
      <p:ext uri="{BB962C8B-B14F-4D97-AF65-F5344CB8AC3E}">
        <p14:creationId xmlns:p14="http://schemas.microsoft.com/office/powerpoint/2010/main" val="33533391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pPr algn="ctr"/>
            <a:r>
              <a:rPr lang="it-IT" dirty="0" smtClean="0"/>
              <a:t>La fine del </a:t>
            </a:r>
            <a:r>
              <a:rPr lang="it-IT" dirty="0" err="1" smtClean="0"/>
              <a:t>laissez</a:t>
            </a:r>
            <a:r>
              <a:rPr lang="it-IT" dirty="0" smtClean="0"/>
              <a:t> </a:t>
            </a:r>
            <a:r>
              <a:rPr lang="it-IT" dirty="0" err="1" smtClean="0"/>
              <a:t>faire</a:t>
            </a:r>
            <a:r>
              <a:rPr lang="it-IT" dirty="0" smtClean="0"/>
              <a:t>, 4</a:t>
            </a:r>
            <a:endParaRPr lang="it-IT" dirty="0"/>
          </a:p>
        </p:txBody>
      </p:sp>
      <p:sp>
        <p:nvSpPr>
          <p:cNvPr id="6" name="Segnaposto contenuto 5"/>
          <p:cNvSpPr>
            <a:spLocks noGrp="1"/>
          </p:cNvSpPr>
          <p:nvPr>
            <p:ph idx="1"/>
          </p:nvPr>
        </p:nvSpPr>
        <p:spPr/>
        <p:txBody>
          <a:bodyPr>
            <a:normAutofit fontScale="85000" lnSpcReduction="10000"/>
          </a:bodyPr>
          <a:lstStyle/>
          <a:p>
            <a:r>
              <a:rPr lang="it-IT" dirty="0" smtClean="0"/>
              <a:t>Origine del termine LF (</a:t>
            </a:r>
            <a:r>
              <a:rPr lang="it-IT" dirty="0" err="1" smtClean="0"/>
              <a:t>Legendre</a:t>
            </a:r>
            <a:r>
              <a:rPr lang="it-IT" dirty="0" smtClean="0"/>
              <a:t> e </a:t>
            </a:r>
            <a:r>
              <a:rPr lang="it-IT" dirty="0" err="1" smtClean="0"/>
              <a:t>Colbert</a:t>
            </a:r>
            <a:r>
              <a:rPr lang="it-IT" dirty="0" smtClean="0"/>
              <a:t> fine del XVII sec., marchese d’</a:t>
            </a:r>
            <a:r>
              <a:rPr lang="it-IT" dirty="0" err="1" smtClean="0"/>
              <a:t>Argenson</a:t>
            </a:r>
            <a:r>
              <a:rPr lang="it-IT" dirty="0" smtClean="0"/>
              <a:t> verso il 1751, «per governare meglio bisognerebbe governare meno»)</a:t>
            </a:r>
          </a:p>
          <a:p>
            <a:r>
              <a:rPr lang="it-IT" dirty="0" smtClean="0"/>
              <a:t>Sostegno cauto e non dogmatico del LF da parte dei fisiocratici e di A. Smith</a:t>
            </a:r>
          </a:p>
          <a:p>
            <a:r>
              <a:rPr lang="it-IT" dirty="0" err="1" smtClean="0"/>
              <a:t>Bentham</a:t>
            </a:r>
            <a:r>
              <a:rPr lang="it-IT" dirty="0" smtClean="0"/>
              <a:t> (1748-1832) e la scuola di Manchester (1838 – 1846, battaglia per l’abolizione dei dazi sul grano, uomini d’affari legati all’industria, professori, filosofi radicali, radicali borghesi)</a:t>
            </a:r>
          </a:p>
          <a:p>
            <a:r>
              <a:rPr lang="it-IT" dirty="0" smtClean="0"/>
              <a:t>La lenta formazione del dogma sul LF come garanzia di massimo benessere a armonia sociale (il Credo liberista) </a:t>
            </a:r>
          </a:p>
          <a:p>
            <a:r>
              <a:rPr lang="it-IT" dirty="0" smtClean="0"/>
              <a:t>NB. </a:t>
            </a:r>
            <a:r>
              <a:rPr lang="it-IT" dirty="0" smtClean="0">
                <a:solidFill>
                  <a:srgbClr val="FF0000"/>
                </a:solidFill>
              </a:rPr>
              <a:t>Liberismo non significa Mercato senza Stato</a:t>
            </a:r>
            <a:r>
              <a:rPr lang="it-IT" dirty="0" smtClean="0"/>
              <a:t>, significa Mercato che opera liberamente all’interno di una cornice giuridica definita dallo Stato a cui spettano inoltre: difesa, giustizia, infrastrutture, governo della moneta, contenimento della povertà.    </a:t>
            </a:r>
          </a:p>
        </p:txBody>
      </p:sp>
    </p:spTree>
    <p:extLst>
      <p:ext uri="{BB962C8B-B14F-4D97-AF65-F5344CB8AC3E}">
        <p14:creationId xmlns:p14="http://schemas.microsoft.com/office/powerpoint/2010/main" val="39450269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pPr algn="ctr"/>
            <a:r>
              <a:rPr lang="it-IT" dirty="0" smtClean="0"/>
              <a:t>La fine del </a:t>
            </a:r>
            <a:r>
              <a:rPr lang="it-IT" dirty="0" err="1" smtClean="0"/>
              <a:t>laissez</a:t>
            </a:r>
            <a:r>
              <a:rPr lang="it-IT" dirty="0" smtClean="0"/>
              <a:t> </a:t>
            </a:r>
            <a:r>
              <a:rPr lang="it-IT" dirty="0" err="1" smtClean="0"/>
              <a:t>faire</a:t>
            </a:r>
            <a:r>
              <a:rPr lang="it-IT" dirty="0" smtClean="0"/>
              <a:t>, 5</a:t>
            </a:r>
            <a:endParaRPr lang="it-IT" dirty="0"/>
          </a:p>
        </p:txBody>
      </p:sp>
      <p:sp>
        <p:nvSpPr>
          <p:cNvPr id="6" name="Segnaposto contenuto 5"/>
          <p:cNvSpPr>
            <a:spLocks noGrp="1"/>
          </p:cNvSpPr>
          <p:nvPr>
            <p:ph idx="1"/>
          </p:nvPr>
        </p:nvSpPr>
        <p:spPr/>
        <p:txBody>
          <a:bodyPr>
            <a:normAutofit lnSpcReduction="10000"/>
          </a:bodyPr>
          <a:lstStyle/>
          <a:p>
            <a:r>
              <a:rPr lang="it-IT" dirty="0" smtClean="0"/>
              <a:t>Critiche al LF economico come forma di darwinismo sociale</a:t>
            </a:r>
          </a:p>
          <a:p>
            <a:pPr lvl="1"/>
            <a:r>
              <a:rPr lang="it-IT" dirty="0" smtClean="0"/>
              <a:t>La </a:t>
            </a:r>
            <a:r>
              <a:rPr lang="it-IT" dirty="0" smtClean="0">
                <a:solidFill>
                  <a:srgbClr val="FF0000"/>
                </a:solidFill>
              </a:rPr>
              <a:t>metafora del branco di giraffe </a:t>
            </a:r>
            <a:r>
              <a:rPr lang="it-IT" dirty="0" smtClean="0"/>
              <a:t>e i vantaggi derivanti dall’affidare produzione e consumo esclusivamente all’incentivo individuale</a:t>
            </a:r>
            <a:endParaRPr lang="it-IT" dirty="0"/>
          </a:p>
          <a:p>
            <a:r>
              <a:rPr lang="it-IT" dirty="0" smtClean="0"/>
              <a:t>Le complicazioni del mondo reale che indeboliscono gli argomenti a favore del LF</a:t>
            </a:r>
          </a:p>
          <a:p>
            <a:pPr lvl="1"/>
            <a:r>
              <a:rPr lang="it-IT" dirty="0" smtClean="0"/>
              <a:t>1) potere di mercato dal lato delle imprese, 2) barriere all’entrata, 3) economie di scala, 4) tempi di aggiustamento, 5) informazione imperfetta</a:t>
            </a:r>
          </a:p>
          <a:p>
            <a:r>
              <a:rPr lang="it-IT" dirty="0" smtClean="0"/>
              <a:t>D’altra parte, il protezionismo e il socialismo d’impronta marxista non sono alternative appetibili e inoltre resta una consonanza di fondo tra LF e spirito del tempo, esaltazione della figura dell’imprenditore, maestro-individualista che non esiste più</a:t>
            </a:r>
          </a:p>
        </p:txBody>
      </p:sp>
    </p:spTree>
    <p:extLst>
      <p:ext uri="{BB962C8B-B14F-4D97-AF65-F5344CB8AC3E}">
        <p14:creationId xmlns:p14="http://schemas.microsoft.com/office/powerpoint/2010/main" val="11294651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622858" y="711201"/>
            <a:ext cx="10676390" cy="4359707"/>
          </a:xfrm>
          <a:prstGeom prst="rect">
            <a:avLst/>
          </a:prstGeom>
        </p:spPr>
      </p:pic>
      <p:sp>
        <p:nvSpPr>
          <p:cNvPr id="5" name="Rettangolo 4"/>
          <p:cNvSpPr/>
          <p:nvPr/>
        </p:nvSpPr>
        <p:spPr>
          <a:xfrm>
            <a:off x="816823" y="6070707"/>
            <a:ext cx="10590086" cy="369332"/>
          </a:xfrm>
          <a:prstGeom prst="rect">
            <a:avLst/>
          </a:prstGeom>
        </p:spPr>
        <p:txBody>
          <a:bodyPr wrap="square">
            <a:spAutoFit/>
          </a:bodyPr>
          <a:lstStyle/>
          <a:p>
            <a:r>
              <a:rPr lang="it-IT" dirty="0"/>
              <a:t>http://wwwdata.unibg.it/dati/corsi/68049/61674-Keynes,%20La%20fine%20del%20laissez-faire%20(1926).pdf</a:t>
            </a:r>
          </a:p>
        </p:txBody>
      </p:sp>
    </p:spTree>
    <p:extLst>
      <p:ext uri="{BB962C8B-B14F-4D97-AF65-F5344CB8AC3E}">
        <p14:creationId xmlns:p14="http://schemas.microsoft.com/office/powerpoint/2010/main" val="5635981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816823" y="6070707"/>
            <a:ext cx="10590086" cy="369332"/>
          </a:xfrm>
          <a:prstGeom prst="rect">
            <a:avLst/>
          </a:prstGeom>
        </p:spPr>
        <p:txBody>
          <a:bodyPr wrap="square">
            <a:spAutoFit/>
          </a:bodyPr>
          <a:lstStyle/>
          <a:p>
            <a:r>
              <a:rPr lang="it-IT" dirty="0"/>
              <a:t>http://wwwdata.unibg.it/dati/corsi/68049/61674-Keynes,%20La%20fine%20del%20laissez-faire%20(1926).pdf</a:t>
            </a:r>
          </a:p>
        </p:txBody>
      </p:sp>
      <p:pic>
        <p:nvPicPr>
          <p:cNvPr id="2" name="Immagine 1"/>
          <p:cNvPicPr>
            <a:picLocks noChangeAspect="1"/>
          </p:cNvPicPr>
          <p:nvPr/>
        </p:nvPicPr>
        <p:blipFill>
          <a:blip r:embed="rId2"/>
          <a:stretch>
            <a:fillRect/>
          </a:stretch>
        </p:blipFill>
        <p:spPr>
          <a:xfrm>
            <a:off x="550217" y="674255"/>
            <a:ext cx="10856692" cy="4349317"/>
          </a:xfrm>
          <a:prstGeom prst="rect">
            <a:avLst/>
          </a:prstGeom>
        </p:spPr>
      </p:pic>
    </p:spTree>
    <p:extLst>
      <p:ext uri="{BB962C8B-B14F-4D97-AF65-F5344CB8AC3E}">
        <p14:creationId xmlns:p14="http://schemas.microsoft.com/office/powerpoint/2010/main" val="28074226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816823" y="6070707"/>
            <a:ext cx="10590086" cy="369332"/>
          </a:xfrm>
          <a:prstGeom prst="rect">
            <a:avLst/>
          </a:prstGeom>
        </p:spPr>
        <p:txBody>
          <a:bodyPr wrap="square">
            <a:spAutoFit/>
          </a:bodyPr>
          <a:lstStyle/>
          <a:p>
            <a:r>
              <a:rPr lang="it-IT" dirty="0"/>
              <a:t>http://wwwdata.unibg.it/dati/corsi/68049/61674-Keynes,%20La%20fine%20del%20laissez-faire%20(1926).pdf</a:t>
            </a:r>
          </a:p>
        </p:txBody>
      </p:sp>
      <p:pic>
        <p:nvPicPr>
          <p:cNvPr id="3" name="Immagine 2"/>
          <p:cNvPicPr>
            <a:picLocks noChangeAspect="1"/>
          </p:cNvPicPr>
          <p:nvPr/>
        </p:nvPicPr>
        <p:blipFill>
          <a:blip r:embed="rId2"/>
          <a:stretch>
            <a:fillRect/>
          </a:stretch>
        </p:blipFill>
        <p:spPr>
          <a:xfrm>
            <a:off x="1363807" y="575830"/>
            <a:ext cx="9353550" cy="4819650"/>
          </a:xfrm>
          <a:prstGeom prst="rect">
            <a:avLst/>
          </a:prstGeom>
        </p:spPr>
      </p:pic>
    </p:spTree>
    <p:extLst>
      <p:ext uri="{BB962C8B-B14F-4D97-AF65-F5344CB8AC3E}">
        <p14:creationId xmlns:p14="http://schemas.microsoft.com/office/powerpoint/2010/main" val="224460930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1447800" y="657514"/>
            <a:ext cx="9296400" cy="647700"/>
          </a:xfrm>
          <a:prstGeom prst="rect">
            <a:avLst/>
          </a:prstGeom>
        </p:spPr>
      </p:pic>
      <p:pic>
        <p:nvPicPr>
          <p:cNvPr id="3" name="Immagine 2"/>
          <p:cNvPicPr>
            <a:picLocks noChangeAspect="1"/>
          </p:cNvPicPr>
          <p:nvPr/>
        </p:nvPicPr>
        <p:blipFill>
          <a:blip r:embed="rId3"/>
          <a:stretch>
            <a:fillRect/>
          </a:stretch>
        </p:blipFill>
        <p:spPr>
          <a:xfrm>
            <a:off x="1447800" y="1305214"/>
            <a:ext cx="9296400" cy="3724275"/>
          </a:xfrm>
          <a:prstGeom prst="rect">
            <a:avLst/>
          </a:prstGeom>
        </p:spPr>
      </p:pic>
      <p:sp>
        <p:nvSpPr>
          <p:cNvPr id="4" name="Rettangolo 3"/>
          <p:cNvSpPr/>
          <p:nvPr/>
        </p:nvSpPr>
        <p:spPr>
          <a:xfrm>
            <a:off x="816823" y="6070707"/>
            <a:ext cx="10590086" cy="369332"/>
          </a:xfrm>
          <a:prstGeom prst="rect">
            <a:avLst/>
          </a:prstGeom>
        </p:spPr>
        <p:txBody>
          <a:bodyPr wrap="square">
            <a:spAutoFit/>
          </a:bodyPr>
          <a:lstStyle/>
          <a:p>
            <a:r>
              <a:rPr lang="it-IT" dirty="0"/>
              <a:t>http://wwwdata.unibg.it/dati/corsi/68049/61674-Keynes,%20La%20fine%20del%20laissez-faire%20(1926).pdf</a:t>
            </a:r>
          </a:p>
        </p:txBody>
      </p:sp>
      <p:pic>
        <p:nvPicPr>
          <p:cNvPr id="5" name="Immagine 4"/>
          <p:cNvPicPr>
            <a:picLocks noChangeAspect="1"/>
          </p:cNvPicPr>
          <p:nvPr/>
        </p:nvPicPr>
        <p:blipFill>
          <a:blip r:embed="rId4"/>
          <a:stretch>
            <a:fillRect/>
          </a:stretch>
        </p:blipFill>
        <p:spPr>
          <a:xfrm>
            <a:off x="1428750" y="5029489"/>
            <a:ext cx="9334500" cy="800100"/>
          </a:xfrm>
          <a:prstGeom prst="rect">
            <a:avLst/>
          </a:prstGeom>
        </p:spPr>
      </p:pic>
    </p:spTree>
    <p:extLst>
      <p:ext uri="{BB962C8B-B14F-4D97-AF65-F5344CB8AC3E}">
        <p14:creationId xmlns:p14="http://schemas.microsoft.com/office/powerpoint/2010/main" val="31427223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p:cNvSpPr/>
          <p:nvPr/>
        </p:nvSpPr>
        <p:spPr>
          <a:xfrm>
            <a:off x="816823" y="6070707"/>
            <a:ext cx="10590086" cy="369332"/>
          </a:xfrm>
          <a:prstGeom prst="rect">
            <a:avLst/>
          </a:prstGeom>
        </p:spPr>
        <p:txBody>
          <a:bodyPr wrap="square">
            <a:spAutoFit/>
          </a:bodyPr>
          <a:lstStyle/>
          <a:p>
            <a:r>
              <a:rPr lang="it-IT" dirty="0"/>
              <a:t>http://wwwdata.unibg.it/dati/corsi/68049/61674-Keynes,%20La%20fine%20del%20laissez-faire%20(1926).pdf</a:t>
            </a:r>
          </a:p>
        </p:txBody>
      </p:sp>
      <p:pic>
        <p:nvPicPr>
          <p:cNvPr id="6" name="Immagine 5"/>
          <p:cNvPicPr>
            <a:picLocks noChangeAspect="1"/>
          </p:cNvPicPr>
          <p:nvPr/>
        </p:nvPicPr>
        <p:blipFill>
          <a:blip r:embed="rId2"/>
          <a:stretch>
            <a:fillRect/>
          </a:stretch>
        </p:blipFill>
        <p:spPr>
          <a:xfrm>
            <a:off x="1433512" y="1395412"/>
            <a:ext cx="9324975" cy="4067175"/>
          </a:xfrm>
          <a:prstGeom prst="rect">
            <a:avLst/>
          </a:prstGeom>
        </p:spPr>
      </p:pic>
    </p:spTree>
    <p:extLst>
      <p:ext uri="{BB962C8B-B14F-4D97-AF65-F5344CB8AC3E}">
        <p14:creationId xmlns:p14="http://schemas.microsoft.com/office/powerpoint/2010/main" val="117498345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pPr algn="ctr"/>
            <a:r>
              <a:rPr lang="it-IT" dirty="0" smtClean="0"/>
              <a:t>La fine del </a:t>
            </a:r>
            <a:r>
              <a:rPr lang="it-IT" dirty="0" err="1" smtClean="0"/>
              <a:t>laissez</a:t>
            </a:r>
            <a:r>
              <a:rPr lang="it-IT" dirty="0" smtClean="0"/>
              <a:t> </a:t>
            </a:r>
            <a:r>
              <a:rPr lang="it-IT" dirty="0" err="1" smtClean="0"/>
              <a:t>faire</a:t>
            </a:r>
            <a:r>
              <a:rPr lang="it-IT" dirty="0" smtClean="0"/>
              <a:t>, 6</a:t>
            </a:r>
            <a:endParaRPr lang="it-IT" dirty="0"/>
          </a:p>
        </p:txBody>
      </p:sp>
      <p:sp>
        <p:nvSpPr>
          <p:cNvPr id="6" name="Segnaposto contenuto 5"/>
          <p:cNvSpPr>
            <a:spLocks noGrp="1"/>
          </p:cNvSpPr>
          <p:nvPr>
            <p:ph idx="1"/>
          </p:nvPr>
        </p:nvSpPr>
        <p:spPr/>
        <p:txBody>
          <a:bodyPr>
            <a:normAutofit fontScale="85000" lnSpcReduction="20000"/>
          </a:bodyPr>
          <a:lstStyle/>
          <a:p>
            <a:r>
              <a:rPr lang="it-IT" i="1" dirty="0">
                <a:solidFill>
                  <a:srgbClr val="FF0000"/>
                </a:solidFill>
              </a:rPr>
              <a:t>Liberiamoci dai </a:t>
            </a:r>
            <a:r>
              <a:rPr lang="it-IT" i="1" dirty="0" smtClean="0">
                <a:solidFill>
                  <a:srgbClr val="FF0000"/>
                </a:solidFill>
              </a:rPr>
              <a:t>principi </a:t>
            </a:r>
            <a:r>
              <a:rPr lang="it-IT" i="1" dirty="0">
                <a:solidFill>
                  <a:srgbClr val="FF0000"/>
                </a:solidFill>
              </a:rPr>
              <a:t>metafisici o generali sui quali, in varie occasioni, si è basato il laissez-faire. </a:t>
            </a:r>
            <a:endParaRPr lang="it-IT" i="1" dirty="0" smtClean="0">
              <a:solidFill>
                <a:srgbClr val="FF0000"/>
              </a:solidFill>
            </a:endParaRPr>
          </a:p>
          <a:p>
            <a:r>
              <a:rPr lang="it-IT" i="1" dirty="0" smtClean="0"/>
              <a:t>Non </a:t>
            </a:r>
            <a:r>
              <a:rPr lang="it-IT" i="1" dirty="0"/>
              <a:t>è vero che gli individui posseggano una «libertà naturale» nelle loro attività economiche. Non vi è alcun patto che conferisca diritti perpetui a coloro che posseggono o a coloro che acquistano. Il mondo non è governato dall'alto in modo che gli interessi privati e sociali coincidano sempre. Esso non è condotto quaggiù in modo che in pratica essi coincidano. </a:t>
            </a:r>
            <a:endParaRPr lang="it-IT" i="1" dirty="0" smtClean="0"/>
          </a:p>
          <a:p>
            <a:r>
              <a:rPr lang="it-IT" i="1" dirty="0" smtClean="0"/>
              <a:t>Non </a:t>
            </a:r>
            <a:r>
              <a:rPr lang="it-IT" i="1" dirty="0"/>
              <a:t>è una deduzione corretta dai principii di economia che l'interesse egoistico illuminato operi sempre nell'interesse pubblico. Né è vero che l'interesse egoistico sia generalmente illuminato; più spesso individui che agiscono separatamente per promuovere i propri fini sono troppo ignoranti o troppo deboli persino per raggiungere questi. L'esperienza non mostra che gli individui, quando costituiscono un'unità sociale, siano sempre di vista meno acuta di quando agiscono </a:t>
            </a:r>
            <a:r>
              <a:rPr lang="it-IT" i="1" dirty="0" smtClean="0"/>
              <a:t>separatamente</a:t>
            </a:r>
          </a:p>
        </p:txBody>
      </p:sp>
      <p:sp>
        <p:nvSpPr>
          <p:cNvPr id="4" name="Rettangolo 3"/>
          <p:cNvSpPr/>
          <p:nvPr/>
        </p:nvSpPr>
        <p:spPr>
          <a:xfrm>
            <a:off x="816823" y="6070707"/>
            <a:ext cx="10590086" cy="369332"/>
          </a:xfrm>
          <a:prstGeom prst="rect">
            <a:avLst/>
          </a:prstGeom>
        </p:spPr>
        <p:txBody>
          <a:bodyPr wrap="square">
            <a:spAutoFit/>
          </a:bodyPr>
          <a:lstStyle/>
          <a:p>
            <a:r>
              <a:rPr lang="it-IT" dirty="0"/>
              <a:t>http://wwwdata.unibg.it/dati/corsi/68049/61674-Keynes,%20La%20fine%20del%20laissez-faire%20(1926).pdf</a:t>
            </a:r>
          </a:p>
        </p:txBody>
      </p:sp>
    </p:spTree>
    <p:extLst>
      <p:ext uri="{BB962C8B-B14F-4D97-AF65-F5344CB8AC3E}">
        <p14:creationId xmlns:p14="http://schemas.microsoft.com/office/powerpoint/2010/main" val="202982651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pPr algn="ctr"/>
            <a:r>
              <a:rPr lang="it-IT" dirty="0" smtClean="0"/>
              <a:t>La fine del laissez faire, 7</a:t>
            </a:r>
            <a:endParaRPr lang="it-IT" dirty="0"/>
          </a:p>
        </p:txBody>
      </p:sp>
      <p:sp>
        <p:nvSpPr>
          <p:cNvPr id="6" name="Segnaposto contenuto 5"/>
          <p:cNvSpPr>
            <a:spLocks noGrp="1"/>
          </p:cNvSpPr>
          <p:nvPr>
            <p:ph idx="1"/>
          </p:nvPr>
        </p:nvSpPr>
        <p:spPr>
          <a:xfrm>
            <a:off x="625763" y="1690688"/>
            <a:ext cx="10515600" cy="4351338"/>
          </a:xfrm>
        </p:spPr>
        <p:txBody>
          <a:bodyPr>
            <a:normAutofit fontScale="85000" lnSpcReduction="10000"/>
          </a:bodyPr>
          <a:lstStyle/>
          <a:p>
            <a:r>
              <a:rPr lang="it-IT" i="1" dirty="0">
                <a:solidFill>
                  <a:srgbClr val="FF0000"/>
                </a:solidFill>
              </a:rPr>
              <a:t>Forse il compito principale degli economisti in quest'ora è di distinguere di nuovo l'Agenda del governo dalla Non-Agenda</a:t>
            </a:r>
            <a:r>
              <a:rPr lang="it-IT" i="1" dirty="0"/>
              <a:t>; ed il compito connesso della politica è di escogitare forme di governo, nei limiti della democrazia, che siano in grado di realizzare l'Agenda. </a:t>
            </a:r>
            <a:endParaRPr lang="it-IT" i="1" dirty="0" smtClean="0"/>
          </a:p>
          <a:p>
            <a:r>
              <a:rPr lang="it-IT" dirty="0" smtClean="0"/>
              <a:t>Promuovere lo </a:t>
            </a:r>
            <a:r>
              <a:rPr lang="it-IT" dirty="0" smtClean="0">
                <a:solidFill>
                  <a:srgbClr val="FF0000"/>
                </a:solidFill>
              </a:rPr>
              <a:t>sviluppo e il riconoscimento di corpi intermedi </a:t>
            </a:r>
            <a:r>
              <a:rPr lang="it-IT" dirty="0" smtClean="0"/>
              <a:t>semi-autonomi tra l’individuo e lo Stato, responsabili di campi limitati e mosse dall’interesse comune e non dal profitto (es. università, Banca d’Inghilterra, società ad azionariato diffuso, imprese di pubblica utilità) sotto il controllo generale del Parlamento. </a:t>
            </a:r>
          </a:p>
          <a:p>
            <a:r>
              <a:rPr lang="it-IT" dirty="0" smtClean="0">
                <a:solidFill>
                  <a:srgbClr val="FF0000"/>
                </a:solidFill>
              </a:rPr>
              <a:t>Separare i servizi tecnicamente sociali da quelli tecnicamente individuali </a:t>
            </a:r>
            <a:r>
              <a:rPr lang="it-IT" dirty="0" smtClean="0"/>
              <a:t>(diffusione delle informazioni per ridurre ignoranza e incertezza e migliorare la gestione dei rischi, coordinamento di risparmio e investimento, politica demografica)</a:t>
            </a:r>
          </a:p>
          <a:p>
            <a:r>
              <a:rPr lang="it-IT" dirty="0" smtClean="0">
                <a:solidFill>
                  <a:srgbClr val="FF0000"/>
                </a:solidFill>
              </a:rPr>
              <a:t>Difendere il capitalismo da sé stesso, migliorandolo. </a:t>
            </a:r>
          </a:p>
        </p:txBody>
      </p:sp>
    </p:spTree>
    <p:extLst>
      <p:ext uri="{BB962C8B-B14F-4D97-AF65-F5344CB8AC3E}">
        <p14:creationId xmlns:p14="http://schemas.microsoft.com/office/powerpoint/2010/main" val="408625233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smtClean="0"/>
              <a:t>Intermezzo (3)</a:t>
            </a:r>
            <a:endParaRPr lang="it-IT" dirty="0"/>
          </a:p>
        </p:txBody>
      </p:sp>
      <p:sp>
        <p:nvSpPr>
          <p:cNvPr id="6" name="Segnaposto contenuto 5"/>
          <p:cNvSpPr>
            <a:spLocks noGrp="1"/>
          </p:cNvSpPr>
          <p:nvPr>
            <p:ph idx="1"/>
          </p:nvPr>
        </p:nvSpPr>
        <p:spPr/>
        <p:txBody>
          <a:bodyPr>
            <a:normAutofit fontScale="85000" lnSpcReduction="20000"/>
          </a:bodyPr>
          <a:lstStyle/>
          <a:p>
            <a:pPr marL="0" indent="0">
              <a:buNone/>
            </a:pPr>
            <a:r>
              <a:rPr lang="en-US" i="1" dirty="0"/>
              <a:t>Many people, who are really objecting to capitalism as a way of life, argue as though they were objecting to it on the ground of its inefficiency in attaining its own objects. Contrariwise, devotees of capitalism are often unduly conservative, and reject reforms in its technique, which might really strengthen and preserve it, for fear that they may prove to be first steps away from capitalism itself. Nevertheless, a time may be coming when we shall get clearer than at present as to when we are talking about capitalism as an efficient or inefficient technique, and when we are talking about it as desirable or objectionable in itself. For my part I think </a:t>
            </a:r>
            <a:r>
              <a:rPr lang="en-US" i="1" dirty="0">
                <a:solidFill>
                  <a:srgbClr val="FF0000"/>
                </a:solidFill>
              </a:rPr>
              <a:t>that capitalism, wisely managed, can probably be made more efficient for attaining economic ends than any alternative system yet in sight, but that in itself it is in many ways extremely objectionable. </a:t>
            </a:r>
            <a:r>
              <a:rPr lang="en-US" i="1" dirty="0"/>
              <a:t>Our problem is to work out a social </a:t>
            </a:r>
            <a:r>
              <a:rPr lang="en-US" i="1" dirty="0" err="1"/>
              <a:t>organisation</a:t>
            </a:r>
            <a:r>
              <a:rPr lang="en-US" i="1" dirty="0"/>
              <a:t> which shall be as efficient as possible without offending our notions of a satisfactory way of life. </a:t>
            </a:r>
          </a:p>
          <a:p>
            <a:pPr marL="0" indent="0">
              <a:buNone/>
            </a:pPr>
            <a:endParaRPr lang="en-US" i="1" dirty="0"/>
          </a:p>
          <a:p>
            <a:pPr marL="0" indent="0">
              <a:buNone/>
            </a:pPr>
            <a:r>
              <a:rPr lang="en-US" dirty="0" smtClean="0"/>
              <a:t>(</a:t>
            </a:r>
            <a:r>
              <a:rPr lang="en-US" i="1" dirty="0"/>
              <a:t>End of laissez-faire</a:t>
            </a:r>
            <a:r>
              <a:rPr lang="en-US" dirty="0"/>
              <a:t>, 1926)</a:t>
            </a:r>
            <a:endParaRPr lang="it-IT" dirty="0"/>
          </a:p>
          <a:p>
            <a:endParaRPr lang="it-IT" dirty="0" smtClean="0"/>
          </a:p>
        </p:txBody>
      </p:sp>
    </p:spTree>
    <p:extLst>
      <p:ext uri="{BB962C8B-B14F-4D97-AF65-F5344CB8AC3E}">
        <p14:creationId xmlns:p14="http://schemas.microsoft.com/office/powerpoint/2010/main" val="142926648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947016" y="1267402"/>
            <a:ext cx="3333750" cy="4895850"/>
          </a:xfrm>
          <a:prstGeom prst="rect">
            <a:avLst/>
          </a:prstGeom>
        </p:spPr>
      </p:pic>
      <p:pic>
        <p:nvPicPr>
          <p:cNvPr id="5" name="Immagine 4"/>
          <p:cNvPicPr>
            <a:picLocks noChangeAspect="1"/>
          </p:cNvPicPr>
          <p:nvPr/>
        </p:nvPicPr>
        <p:blipFill>
          <a:blip r:embed="rId3"/>
          <a:stretch>
            <a:fillRect/>
          </a:stretch>
        </p:blipFill>
        <p:spPr>
          <a:xfrm>
            <a:off x="4733636" y="1210252"/>
            <a:ext cx="3352800" cy="4953000"/>
          </a:xfrm>
          <a:prstGeom prst="rect">
            <a:avLst/>
          </a:prstGeom>
        </p:spPr>
      </p:pic>
      <p:pic>
        <p:nvPicPr>
          <p:cNvPr id="6" name="Immagine 5"/>
          <p:cNvPicPr>
            <a:picLocks noChangeAspect="1"/>
          </p:cNvPicPr>
          <p:nvPr/>
        </p:nvPicPr>
        <p:blipFill>
          <a:blip r:embed="rId4"/>
          <a:stretch>
            <a:fillRect/>
          </a:stretch>
        </p:blipFill>
        <p:spPr>
          <a:xfrm>
            <a:off x="8734569" y="1181677"/>
            <a:ext cx="2943225" cy="4981575"/>
          </a:xfrm>
          <a:prstGeom prst="rect">
            <a:avLst/>
          </a:prstGeom>
        </p:spPr>
      </p:pic>
    </p:spTree>
    <p:extLst>
      <p:ext uri="{BB962C8B-B14F-4D97-AF65-F5344CB8AC3E}">
        <p14:creationId xmlns:p14="http://schemas.microsoft.com/office/powerpoint/2010/main" val="192527436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Bibliografia</a:t>
            </a:r>
            <a:endParaRPr lang="it-IT" dirty="0"/>
          </a:p>
        </p:txBody>
      </p:sp>
      <p:sp>
        <p:nvSpPr>
          <p:cNvPr id="3" name="Segnaposto contenuto 2"/>
          <p:cNvSpPr>
            <a:spLocks noGrp="1"/>
          </p:cNvSpPr>
          <p:nvPr>
            <p:ph idx="1"/>
          </p:nvPr>
        </p:nvSpPr>
        <p:spPr/>
        <p:txBody>
          <a:bodyPr/>
          <a:lstStyle/>
          <a:p>
            <a:r>
              <a:rPr lang="it-IT" dirty="0" smtClean="0"/>
              <a:t>Black R. A. (2013) «Cambridge Circus» in </a:t>
            </a:r>
            <a:r>
              <a:rPr lang="it-IT" dirty="0" err="1" smtClean="0"/>
              <a:t>Cate</a:t>
            </a:r>
            <a:r>
              <a:rPr lang="it-IT" dirty="0" smtClean="0"/>
              <a:t> T. (a cura di) Encyclopedia of </a:t>
            </a:r>
            <a:r>
              <a:rPr lang="it-IT" dirty="0" err="1" smtClean="0"/>
              <a:t>Keynesian</a:t>
            </a:r>
            <a:r>
              <a:rPr lang="it-IT" dirty="0" smtClean="0"/>
              <a:t> Economics, Edward </a:t>
            </a:r>
            <a:r>
              <a:rPr lang="it-IT" dirty="0" err="1" smtClean="0"/>
              <a:t>Elgar</a:t>
            </a:r>
            <a:r>
              <a:rPr lang="it-IT" dirty="0" smtClean="0"/>
              <a:t>.</a:t>
            </a:r>
          </a:p>
          <a:p>
            <a:r>
              <a:rPr lang="it-IT" dirty="0" smtClean="0"/>
              <a:t>Ruffolo G. (1999) </a:t>
            </a:r>
            <a:r>
              <a:rPr lang="it-IT" i="1" dirty="0" smtClean="0"/>
              <a:t>Cuori e Denari</a:t>
            </a:r>
            <a:r>
              <a:rPr lang="it-IT" dirty="0" smtClean="0"/>
              <a:t>, Torino, Einaudi</a:t>
            </a:r>
            <a:endParaRPr lang="it-IT" dirty="0"/>
          </a:p>
        </p:txBody>
      </p:sp>
    </p:spTree>
    <p:extLst>
      <p:ext uri="{BB962C8B-B14F-4D97-AF65-F5344CB8AC3E}">
        <p14:creationId xmlns:p14="http://schemas.microsoft.com/office/powerpoint/2010/main" val="319894839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Sitografia</a:t>
            </a:r>
            <a:endParaRPr lang="it-IT" dirty="0"/>
          </a:p>
        </p:txBody>
      </p:sp>
      <p:sp>
        <p:nvSpPr>
          <p:cNvPr id="3" name="Segnaposto contenuto 2"/>
          <p:cNvSpPr>
            <a:spLocks noGrp="1"/>
          </p:cNvSpPr>
          <p:nvPr>
            <p:ph idx="1"/>
          </p:nvPr>
        </p:nvSpPr>
        <p:spPr/>
        <p:txBody>
          <a:bodyPr/>
          <a:lstStyle/>
          <a:p>
            <a:r>
              <a:rPr lang="it-IT" dirty="0">
                <a:hlinkClick r:id="rId2"/>
              </a:rPr>
              <a:t>http://</a:t>
            </a:r>
            <a:r>
              <a:rPr lang="it-IT" dirty="0" smtClean="0">
                <a:hlinkClick r:id="rId2"/>
              </a:rPr>
              <a:t>www.hetwebsite.net/het/texts/keynes/keyneshenderson1929lloydgeorge.pdf</a:t>
            </a:r>
            <a:endParaRPr lang="it-IT" dirty="0" smtClean="0"/>
          </a:p>
          <a:p>
            <a:r>
              <a:rPr lang="it-IT" dirty="0">
                <a:hlinkClick r:id="rId3"/>
              </a:rPr>
              <a:t>https://www.treccani.it/enciclopedia/treasury-view_%28Dizionario-di-Economia-e-Finanza%29</a:t>
            </a:r>
            <a:r>
              <a:rPr lang="it-IT" dirty="0" smtClean="0">
                <a:hlinkClick r:id="rId3"/>
              </a:rPr>
              <a:t>/</a:t>
            </a:r>
            <a:endParaRPr lang="it-IT" dirty="0" smtClean="0"/>
          </a:p>
          <a:p>
            <a:r>
              <a:rPr lang="it-IT" dirty="0">
                <a:hlinkClick r:id="rId4"/>
              </a:rPr>
              <a:t>http://</a:t>
            </a:r>
            <a:r>
              <a:rPr lang="it-IT" dirty="0" smtClean="0">
                <a:hlinkClick r:id="rId4"/>
              </a:rPr>
              <a:t>www.hetwebsite.net/het/essays/money/cumulative.htm</a:t>
            </a:r>
            <a:endParaRPr lang="it-IT" dirty="0" smtClean="0"/>
          </a:p>
          <a:p>
            <a:r>
              <a:rPr lang="it-IT" dirty="0">
                <a:hlinkClick r:id="rId5"/>
              </a:rPr>
              <a:t>https://</a:t>
            </a:r>
            <a:r>
              <a:rPr lang="it-IT" dirty="0" smtClean="0">
                <a:hlinkClick r:id="rId5"/>
              </a:rPr>
              <a:t>www.hetwebsite.net/het/profiles/wicksell.htm</a:t>
            </a:r>
            <a:endParaRPr lang="it-IT" dirty="0" smtClean="0"/>
          </a:p>
          <a:p>
            <a:r>
              <a:rPr lang="it-IT" dirty="0"/>
              <a:t>https://www.treccani.it/enciclopedia/saggio-dell-interesse_%28Enciclopedia-delle-scienze-sociali%29/</a:t>
            </a:r>
            <a:endParaRPr lang="it-IT" dirty="0" smtClean="0"/>
          </a:p>
          <a:p>
            <a:endParaRPr lang="it-IT" dirty="0" smtClean="0"/>
          </a:p>
          <a:p>
            <a:endParaRPr lang="it-IT" dirty="0" smtClean="0"/>
          </a:p>
          <a:p>
            <a:endParaRPr lang="it-IT" dirty="0"/>
          </a:p>
        </p:txBody>
      </p:sp>
    </p:spTree>
    <p:extLst>
      <p:ext uri="{BB962C8B-B14F-4D97-AF65-F5344CB8AC3E}">
        <p14:creationId xmlns:p14="http://schemas.microsoft.com/office/powerpoint/2010/main" val="336326025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Domande</a:t>
            </a:r>
            <a:endParaRPr lang="it-IT" dirty="0"/>
          </a:p>
        </p:txBody>
      </p:sp>
      <p:sp>
        <p:nvSpPr>
          <p:cNvPr id="3" name="Segnaposto contenuto 2"/>
          <p:cNvSpPr>
            <a:spLocks noGrp="1"/>
          </p:cNvSpPr>
          <p:nvPr>
            <p:ph idx="1"/>
          </p:nvPr>
        </p:nvSpPr>
        <p:spPr/>
        <p:txBody>
          <a:bodyPr/>
          <a:lstStyle/>
          <a:p>
            <a:r>
              <a:rPr lang="it-IT" dirty="0" smtClean="0"/>
              <a:t>Quali sono i tratti salienti dell’analisi dell’inflazione condotta da Keynes nel </a:t>
            </a:r>
            <a:r>
              <a:rPr lang="it-IT" i="1" dirty="0" smtClean="0"/>
              <a:t>Trattato sulla riforma monetaria</a:t>
            </a:r>
            <a:r>
              <a:rPr lang="it-IT" dirty="0" smtClean="0"/>
              <a:t>?</a:t>
            </a:r>
          </a:p>
          <a:p>
            <a:r>
              <a:rPr lang="it-IT" dirty="0"/>
              <a:t>Quali sono i tratti salienti </a:t>
            </a:r>
            <a:r>
              <a:rPr lang="it-IT" dirty="0" smtClean="0"/>
              <a:t>della teoria quantitativa della moneta presentata da </a:t>
            </a:r>
            <a:r>
              <a:rPr lang="it-IT" dirty="0"/>
              <a:t>Keynes nel </a:t>
            </a:r>
            <a:r>
              <a:rPr lang="it-IT" i="1" dirty="0"/>
              <a:t>Trattato sulla riforma monetaria</a:t>
            </a:r>
            <a:r>
              <a:rPr lang="it-IT" dirty="0" smtClean="0"/>
              <a:t>?</a:t>
            </a:r>
          </a:p>
          <a:p>
            <a:r>
              <a:rPr lang="it-IT" dirty="0" smtClean="0"/>
              <a:t>In cosa differisce, la teoria quantitativa della moneta nella versione della Scuola di Cambridge rispetto alla teoria formulata da Fisher?</a:t>
            </a:r>
          </a:p>
          <a:p>
            <a:r>
              <a:rPr lang="it-IT" dirty="0" smtClean="0"/>
              <a:t>Sotto quali condizioni, l’aumento dell’offerta di moneta determina il pari aumento del livello generale dei prezzi?</a:t>
            </a:r>
          </a:p>
          <a:p>
            <a:r>
              <a:rPr lang="it-IT" dirty="0" smtClean="0"/>
              <a:t>Cos’è la teoria della deflazione da debiti di Fisher?</a:t>
            </a:r>
            <a:endParaRPr lang="it-IT" dirty="0"/>
          </a:p>
        </p:txBody>
      </p:sp>
    </p:spTree>
    <p:extLst>
      <p:ext uri="{BB962C8B-B14F-4D97-AF65-F5344CB8AC3E}">
        <p14:creationId xmlns:p14="http://schemas.microsoft.com/office/powerpoint/2010/main" val="420730692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p:txBody>
          <a:bodyPr/>
          <a:lstStyle/>
          <a:p>
            <a:pPr algn="ctr"/>
            <a:r>
              <a:rPr lang="it-IT" dirty="0" smtClean="0"/>
              <a:t>Appendici</a:t>
            </a:r>
            <a:endParaRPr lang="en-GB" dirty="0"/>
          </a:p>
        </p:txBody>
      </p:sp>
    </p:spTree>
    <p:extLst>
      <p:ext uri="{BB962C8B-B14F-4D97-AF65-F5344CB8AC3E}">
        <p14:creationId xmlns:p14="http://schemas.microsoft.com/office/powerpoint/2010/main" val="199231430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Teoria quantitativa della moneta e ciclo economico</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t>Molte analisi del rapporto tra variazione dell’offerta di moneta e variazione tra la fine del XIX e i primi trent’anni del XX secolo sono condotte nell’ambito della </a:t>
            </a:r>
            <a:r>
              <a:rPr lang="it-IT" dirty="0" smtClean="0">
                <a:solidFill>
                  <a:srgbClr val="FF0000"/>
                </a:solidFill>
              </a:rPr>
              <a:t>teoria del ciclo economico</a:t>
            </a:r>
            <a:r>
              <a:rPr lang="it-IT" dirty="0" smtClean="0"/>
              <a:t>. </a:t>
            </a:r>
          </a:p>
          <a:p>
            <a:r>
              <a:rPr lang="it-IT" dirty="0" smtClean="0"/>
              <a:t>Si tratta di un </a:t>
            </a:r>
            <a:r>
              <a:rPr lang="it-IT" dirty="0" smtClean="0">
                <a:solidFill>
                  <a:srgbClr val="FF0000"/>
                </a:solidFill>
              </a:rPr>
              <a:t>argomento importante </a:t>
            </a:r>
            <a:r>
              <a:rPr lang="it-IT" dirty="0" smtClean="0"/>
              <a:t>che finora non abbiamo trattato se non con riferimento alla teoria del ciclo economico di </a:t>
            </a:r>
            <a:r>
              <a:rPr lang="it-IT" dirty="0" err="1" smtClean="0"/>
              <a:t>Marx</a:t>
            </a:r>
            <a:r>
              <a:rPr lang="it-IT" dirty="0" smtClean="0"/>
              <a:t>, in relazione alle fluttuazioni dell’esercito industriale di riserva (v. lezione 7) e </a:t>
            </a:r>
            <a:r>
              <a:rPr lang="it-IT" i="1" dirty="0" smtClean="0"/>
              <a:t>en passant, </a:t>
            </a:r>
            <a:r>
              <a:rPr lang="it-IT" dirty="0" smtClean="0"/>
              <a:t>parlando di</a:t>
            </a:r>
            <a:r>
              <a:rPr lang="it-IT" i="1" dirty="0" smtClean="0"/>
              <a:t> </a:t>
            </a:r>
            <a:r>
              <a:rPr lang="it-IT" dirty="0" err="1" smtClean="0"/>
              <a:t>Jevons</a:t>
            </a:r>
            <a:r>
              <a:rPr lang="it-IT" i="1" dirty="0" smtClean="0"/>
              <a:t> </a:t>
            </a:r>
            <a:r>
              <a:rPr lang="it-IT" dirty="0" smtClean="0"/>
              <a:t>e della sua teoria del legame tra macchie solari, prezzi e produzione agricole e ciclo economico. </a:t>
            </a:r>
          </a:p>
          <a:p>
            <a:r>
              <a:rPr lang="it-IT" dirty="0" smtClean="0"/>
              <a:t>L’interesse crescente verso le cause del ciclo economico si sviluppa sia sul piano teorico che su quello dell’analisi empirica, come suggerito – per esempio – dall’indice del libro di G. </a:t>
            </a:r>
            <a:r>
              <a:rPr lang="it-IT" dirty="0" err="1" smtClean="0"/>
              <a:t>Haberler</a:t>
            </a:r>
            <a:r>
              <a:rPr lang="it-IT" dirty="0" smtClean="0"/>
              <a:t> (economista austriaco, autore del testo  </a:t>
            </a:r>
            <a:r>
              <a:rPr lang="it-IT" i="1" dirty="0" err="1" smtClean="0"/>
              <a:t>Prosperity</a:t>
            </a:r>
            <a:r>
              <a:rPr lang="it-IT" i="1" dirty="0" smtClean="0"/>
              <a:t> and </a:t>
            </a:r>
            <a:r>
              <a:rPr lang="it-IT" i="1" dirty="0" err="1" smtClean="0"/>
              <a:t>Depression</a:t>
            </a:r>
            <a:r>
              <a:rPr lang="it-IT" i="1" dirty="0" smtClean="0"/>
              <a:t> </a:t>
            </a:r>
            <a:r>
              <a:rPr lang="it-IT" dirty="0" smtClean="0"/>
              <a:t>che offre un quadro delle teorie del ciclo economico </a:t>
            </a:r>
            <a:r>
              <a:rPr lang="it-IT" dirty="0" err="1" smtClean="0"/>
              <a:t>pre</a:t>
            </a:r>
            <a:r>
              <a:rPr lang="it-IT" dirty="0" smtClean="0"/>
              <a:t>-keynesiane)</a:t>
            </a:r>
          </a:p>
          <a:p>
            <a:r>
              <a:rPr lang="it-IT" dirty="0">
                <a:hlinkClick r:id="rId2"/>
              </a:rPr>
              <a:t>https://</a:t>
            </a:r>
            <a:r>
              <a:rPr lang="it-IT" dirty="0" smtClean="0">
                <a:hlinkClick r:id="rId2"/>
              </a:rPr>
              <a:t>cdn.mises.org/Prosperity%20and%20Depression_5.pdf</a:t>
            </a:r>
            <a:endParaRPr lang="it-IT" dirty="0" smtClean="0"/>
          </a:p>
          <a:p>
            <a:endParaRPr lang="it-IT" dirty="0"/>
          </a:p>
        </p:txBody>
      </p:sp>
    </p:spTree>
    <p:extLst>
      <p:ext uri="{BB962C8B-B14F-4D97-AF65-F5344CB8AC3E}">
        <p14:creationId xmlns:p14="http://schemas.microsoft.com/office/powerpoint/2010/main" val="289461400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2105891" y="449045"/>
            <a:ext cx="8007927" cy="5980604"/>
          </a:xfrm>
          <a:prstGeom prst="rect">
            <a:avLst/>
          </a:prstGeom>
        </p:spPr>
      </p:pic>
    </p:spTree>
    <p:extLst>
      <p:ext uri="{BB962C8B-B14F-4D97-AF65-F5344CB8AC3E}">
        <p14:creationId xmlns:p14="http://schemas.microsoft.com/office/powerpoint/2010/main" val="70999179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2192922" y="674255"/>
            <a:ext cx="7856242" cy="5544839"/>
          </a:xfrm>
          <a:prstGeom prst="rect">
            <a:avLst/>
          </a:prstGeom>
        </p:spPr>
      </p:pic>
    </p:spTree>
    <p:extLst>
      <p:ext uri="{BB962C8B-B14F-4D97-AF65-F5344CB8AC3E}">
        <p14:creationId xmlns:p14="http://schemas.microsoft.com/office/powerpoint/2010/main" val="125113916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4017819" y="333968"/>
            <a:ext cx="3700192" cy="5124722"/>
          </a:xfrm>
          <a:prstGeom prst="rect">
            <a:avLst/>
          </a:prstGeom>
        </p:spPr>
      </p:pic>
      <p:sp>
        <p:nvSpPr>
          <p:cNvPr id="3" name="Rettangolo 2"/>
          <p:cNvSpPr/>
          <p:nvPr/>
        </p:nvSpPr>
        <p:spPr>
          <a:xfrm>
            <a:off x="3048000" y="5867508"/>
            <a:ext cx="6096000" cy="646331"/>
          </a:xfrm>
          <a:prstGeom prst="rect">
            <a:avLst/>
          </a:prstGeom>
        </p:spPr>
        <p:txBody>
          <a:bodyPr>
            <a:spAutoFit/>
          </a:bodyPr>
          <a:lstStyle/>
          <a:p>
            <a:pPr algn="ctr"/>
            <a:r>
              <a:rPr lang="en-US" b="1" dirty="0">
                <a:solidFill>
                  <a:srgbClr val="5F6368"/>
                </a:solidFill>
                <a:latin typeface="arial" panose="020B0604020202020204" pitchFamily="34" charset="0"/>
              </a:rPr>
              <a:t>Irving Fisher</a:t>
            </a:r>
            <a:r>
              <a:rPr lang="en-US" dirty="0">
                <a:solidFill>
                  <a:srgbClr val="4D5156"/>
                </a:solidFill>
                <a:latin typeface="arial" panose="020B0604020202020204" pitchFamily="34" charset="0"/>
              </a:rPr>
              <a:t> </a:t>
            </a:r>
            <a:endParaRPr lang="en-US" dirty="0" smtClean="0">
              <a:solidFill>
                <a:srgbClr val="4D5156"/>
              </a:solidFill>
              <a:latin typeface="arial" panose="020B0604020202020204" pitchFamily="34" charset="0"/>
            </a:endParaRPr>
          </a:p>
          <a:p>
            <a:pPr algn="ctr"/>
            <a:r>
              <a:rPr lang="en-US" dirty="0" smtClean="0">
                <a:solidFill>
                  <a:srgbClr val="4D5156"/>
                </a:solidFill>
                <a:latin typeface="arial" panose="020B0604020202020204" pitchFamily="34" charset="0"/>
              </a:rPr>
              <a:t>(</a:t>
            </a:r>
            <a:r>
              <a:rPr lang="en-US" dirty="0">
                <a:solidFill>
                  <a:srgbClr val="4D5156"/>
                </a:solidFill>
                <a:latin typeface="arial" panose="020B0604020202020204" pitchFamily="34" charset="0"/>
              </a:rPr>
              <a:t>Saugerties, 27 </a:t>
            </a:r>
            <a:r>
              <a:rPr lang="en-US" dirty="0" err="1">
                <a:solidFill>
                  <a:srgbClr val="4D5156"/>
                </a:solidFill>
                <a:latin typeface="arial" panose="020B0604020202020204" pitchFamily="34" charset="0"/>
              </a:rPr>
              <a:t>febbraio</a:t>
            </a:r>
            <a:r>
              <a:rPr lang="en-US" dirty="0">
                <a:solidFill>
                  <a:srgbClr val="4D5156"/>
                </a:solidFill>
                <a:latin typeface="arial" panose="020B0604020202020204" pitchFamily="34" charset="0"/>
              </a:rPr>
              <a:t> 1867 – New York, 29 </a:t>
            </a:r>
            <a:r>
              <a:rPr lang="en-US" dirty="0" err="1">
                <a:solidFill>
                  <a:srgbClr val="4D5156"/>
                </a:solidFill>
                <a:latin typeface="arial" panose="020B0604020202020204" pitchFamily="34" charset="0"/>
              </a:rPr>
              <a:t>aprile</a:t>
            </a:r>
            <a:r>
              <a:rPr lang="en-US" dirty="0">
                <a:solidFill>
                  <a:srgbClr val="4D5156"/>
                </a:solidFill>
                <a:latin typeface="arial" panose="020B0604020202020204" pitchFamily="34" charset="0"/>
              </a:rPr>
              <a:t> 1947)</a:t>
            </a:r>
            <a:endParaRPr lang="it-IT" dirty="0"/>
          </a:p>
        </p:txBody>
      </p:sp>
    </p:spTree>
    <p:extLst>
      <p:ext uri="{BB962C8B-B14F-4D97-AF65-F5344CB8AC3E}">
        <p14:creationId xmlns:p14="http://schemas.microsoft.com/office/powerpoint/2010/main" val="71353996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Irving Fisher</a:t>
            </a:r>
            <a:endParaRPr lang="it-IT" dirty="0"/>
          </a:p>
        </p:txBody>
      </p:sp>
      <p:sp>
        <p:nvSpPr>
          <p:cNvPr id="3" name="Segnaposto contenuto 2"/>
          <p:cNvSpPr>
            <a:spLocks noGrp="1"/>
          </p:cNvSpPr>
          <p:nvPr>
            <p:ph idx="1"/>
          </p:nvPr>
        </p:nvSpPr>
        <p:spPr/>
        <p:txBody>
          <a:bodyPr>
            <a:normAutofit fontScale="70000" lnSpcReduction="20000"/>
          </a:bodyPr>
          <a:lstStyle/>
          <a:p>
            <a:r>
              <a:rPr lang="it-IT" dirty="0" smtClean="0"/>
              <a:t>Economista statunitense. </a:t>
            </a:r>
          </a:p>
          <a:p>
            <a:r>
              <a:rPr lang="it-IT" dirty="0" smtClean="0"/>
              <a:t>Matematico </a:t>
            </a:r>
            <a:r>
              <a:rPr lang="it-IT" dirty="0"/>
              <a:t>eccellente, integrò il metodo statistico nella teoria economica e può considerarsi tra i pionieri dell'econometria. </a:t>
            </a:r>
            <a:endParaRPr lang="it-IT" dirty="0" smtClean="0"/>
          </a:p>
          <a:p>
            <a:r>
              <a:rPr lang="it-IT" dirty="0" smtClean="0"/>
              <a:t>I </a:t>
            </a:r>
            <a:r>
              <a:rPr lang="it-IT" dirty="0"/>
              <a:t>suoi contributi </a:t>
            </a:r>
            <a:r>
              <a:rPr lang="it-IT" dirty="0" smtClean="0"/>
              <a:t>principali riguardano</a:t>
            </a:r>
          </a:p>
          <a:p>
            <a:r>
              <a:rPr lang="it-IT" dirty="0" smtClean="0"/>
              <a:t>teoria </a:t>
            </a:r>
            <a:r>
              <a:rPr lang="it-IT" dirty="0" err="1"/>
              <a:t>walrasiana</a:t>
            </a:r>
            <a:r>
              <a:rPr lang="it-IT" dirty="0"/>
              <a:t> </a:t>
            </a:r>
            <a:r>
              <a:rPr lang="it-IT" dirty="0" smtClean="0"/>
              <a:t>dei prezzi di equilibrio (curva </a:t>
            </a:r>
            <a:r>
              <a:rPr lang="it-IT" dirty="0"/>
              <a:t>di indifferenza) nel </a:t>
            </a:r>
            <a:r>
              <a:rPr lang="it-IT" dirty="0" smtClean="0"/>
              <a:t>1892;</a:t>
            </a:r>
          </a:p>
          <a:p>
            <a:r>
              <a:rPr lang="it-IT" dirty="0" smtClean="0"/>
              <a:t>teoria </a:t>
            </a:r>
            <a:r>
              <a:rPr lang="it-IT" dirty="0"/>
              <a:t>del capitale e dell'investimento (1896, 1898, 1906, 1907, 1930) che portarono le teorie intertemporali austriache nel mondo di lingua inglese, dove introdusse la famosa distinzione tra "stock" e flussi", il teorema di separazione di Fisher e la teoria dei fondi </a:t>
            </a:r>
            <a:r>
              <a:rPr lang="it-IT" dirty="0" smtClean="0"/>
              <a:t>prestabili </a:t>
            </a:r>
            <a:r>
              <a:rPr lang="it-IT" dirty="0"/>
              <a:t>dei tassi di interesse.</a:t>
            </a:r>
          </a:p>
          <a:p>
            <a:r>
              <a:rPr lang="it-IT" dirty="0" smtClean="0">
                <a:solidFill>
                  <a:srgbClr val="FF0000"/>
                </a:solidFill>
              </a:rPr>
              <a:t>la </a:t>
            </a:r>
            <a:r>
              <a:rPr lang="it-IT" dirty="0">
                <a:solidFill>
                  <a:srgbClr val="FF0000"/>
                </a:solidFill>
              </a:rPr>
              <a:t>teoria </a:t>
            </a:r>
            <a:r>
              <a:rPr lang="it-IT" dirty="0" smtClean="0">
                <a:solidFill>
                  <a:srgbClr val="FF0000"/>
                </a:solidFill>
              </a:rPr>
              <a:t>quantitativa della moneta</a:t>
            </a:r>
            <a:r>
              <a:rPr lang="it-IT" dirty="0" smtClean="0"/>
              <a:t> </a:t>
            </a:r>
            <a:r>
              <a:rPr lang="it-IT" dirty="0"/>
              <a:t>(1911, 1932, 1935);</a:t>
            </a:r>
          </a:p>
          <a:p>
            <a:r>
              <a:rPr lang="it-IT" dirty="0" smtClean="0"/>
              <a:t>La </a:t>
            </a:r>
            <a:r>
              <a:rPr lang="it-IT" dirty="0"/>
              <a:t>teoria dei numeri indice (1922);</a:t>
            </a:r>
          </a:p>
          <a:p>
            <a:r>
              <a:rPr lang="it-IT" dirty="0" smtClean="0"/>
              <a:t>La </a:t>
            </a:r>
            <a:r>
              <a:rPr lang="it-IT" dirty="0"/>
              <a:t>curva di Phillips (1926)</a:t>
            </a:r>
          </a:p>
          <a:p>
            <a:r>
              <a:rPr lang="it-IT" dirty="0" smtClean="0"/>
              <a:t>La </a:t>
            </a:r>
            <a:r>
              <a:rPr lang="it-IT" dirty="0"/>
              <a:t>sua </a:t>
            </a:r>
            <a:r>
              <a:rPr lang="it-IT" dirty="0">
                <a:solidFill>
                  <a:srgbClr val="FF0000"/>
                </a:solidFill>
              </a:rPr>
              <a:t>teoria </a:t>
            </a:r>
            <a:r>
              <a:rPr lang="it-IT" dirty="0" smtClean="0">
                <a:solidFill>
                  <a:srgbClr val="FF0000"/>
                </a:solidFill>
              </a:rPr>
              <a:t>della deflazione da debito </a:t>
            </a:r>
            <a:r>
              <a:rPr lang="it-IT" dirty="0"/>
              <a:t>(1933) che riecheggia nell'economia post-keynesiana.</a:t>
            </a:r>
          </a:p>
        </p:txBody>
      </p:sp>
    </p:spTree>
    <p:extLst>
      <p:ext uri="{BB962C8B-B14F-4D97-AF65-F5344CB8AC3E}">
        <p14:creationId xmlns:p14="http://schemas.microsoft.com/office/powerpoint/2010/main" val="2256613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Teoria quantitativa della moneta Fisher</a:t>
            </a:r>
            <a:endParaRPr lang="it-IT" dirty="0"/>
          </a:p>
        </p:txBody>
      </p:sp>
      <p:sp>
        <p:nvSpPr>
          <p:cNvPr id="3" name="Segnaposto contenuto 2"/>
          <p:cNvSpPr>
            <a:spLocks noGrp="1"/>
          </p:cNvSpPr>
          <p:nvPr>
            <p:ph idx="1"/>
          </p:nvPr>
        </p:nvSpPr>
        <p:spPr/>
        <p:txBody>
          <a:bodyPr>
            <a:normAutofit fontScale="85000" lnSpcReduction="20000"/>
          </a:bodyPr>
          <a:lstStyle/>
          <a:p>
            <a:r>
              <a:rPr lang="it-IT" dirty="0"/>
              <a:t>Fisher </a:t>
            </a:r>
            <a:r>
              <a:rPr lang="it-IT" dirty="0" smtClean="0"/>
              <a:t>ha formulato </a:t>
            </a:r>
            <a:r>
              <a:rPr lang="it-IT" dirty="0"/>
              <a:t>la sua teoria in termini di equazione di scambio, che dice che </a:t>
            </a:r>
            <a:r>
              <a:rPr lang="it-IT" dirty="0">
                <a:solidFill>
                  <a:srgbClr val="FF0000"/>
                </a:solidFill>
              </a:rPr>
              <a:t>MV = PT</a:t>
            </a:r>
            <a:r>
              <a:rPr lang="it-IT" dirty="0"/>
              <a:t>, dove M è uguale allo stock di </a:t>
            </a:r>
            <a:r>
              <a:rPr lang="it-IT" dirty="0" smtClean="0"/>
              <a:t>moneta; </a:t>
            </a:r>
            <a:r>
              <a:rPr lang="it-IT" dirty="0"/>
              <a:t>V è uguale alla </a:t>
            </a:r>
            <a:r>
              <a:rPr lang="it-IT" dirty="0" smtClean="0"/>
              <a:t>velocità di circolazione (numero medio di volte in cui la moneta circola nell’economia in un anno); </a:t>
            </a:r>
            <a:r>
              <a:rPr lang="it-IT" dirty="0"/>
              <a:t>P è uguale al livello dei prezzi; e T è uguale al volume totale delle </a:t>
            </a:r>
            <a:r>
              <a:rPr lang="it-IT" dirty="0" smtClean="0"/>
              <a:t>transazioni comprese quelle relative ai beni e servizi intermedi e ai beni di seconda mano. </a:t>
            </a:r>
          </a:p>
          <a:p>
            <a:r>
              <a:rPr lang="it-IT" dirty="0" smtClean="0"/>
              <a:t>Gli </a:t>
            </a:r>
            <a:r>
              <a:rPr lang="it-IT" dirty="0"/>
              <a:t>economisti </a:t>
            </a:r>
            <a:r>
              <a:rPr lang="it-IT" dirty="0" smtClean="0"/>
              <a:t>contemporanei </a:t>
            </a:r>
            <a:r>
              <a:rPr lang="it-IT" dirty="0"/>
              <a:t>attingono ancora a questa equazione, anche se di solito usano la versione </a:t>
            </a:r>
            <a:r>
              <a:rPr lang="it-IT" dirty="0">
                <a:solidFill>
                  <a:srgbClr val="FF0000"/>
                </a:solidFill>
              </a:rPr>
              <a:t>MV = </a:t>
            </a:r>
            <a:r>
              <a:rPr lang="it-IT" dirty="0" smtClean="0">
                <a:solidFill>
                  <a:srgbClr val="FF0000"/>
                </a:solidFill>
              </a:rPr>
              <a:t>PY</a:t>
            </a:r>
            <a:r>
              <a:rPr lang="it-IT" dirty="0" smtClean="0"/>
              <a:t>, </a:t>
            </a:r>
            <a:r>
              <a:rPr lang="it-IT" dirty="0"/>
              <a:t>dove y sta per reddito reale. </a:t>
            </a:r>
            <a:endParaRPr lang="it-IT" dirty="0" smtClean="0"/>
          </a:p>
          <a:p>
            <a:r>
              <a:rPr lang="it-IT" dirty="0" smtClean="0"/>
              <a:t>Se V e T (o Y) sono indipendenti da M e da P e se i prezzi sono flessibili, variazioni di M tendono a ripercuotersi in pari variazioni di P</a:t>
            </a:r>
          </a:p>
          <a:p>
            <a:r>
              <a:rPr lang="it-IT" dirty="0" smtClean="0"/>
              <a:t>Formalmente M = </a:t>
            </a:r>
            <a:r>
              <a:rPr lang="it-IT" dirty="0" err="1" smtClean="0"/>
              <a:t>kPY</a:t>
            </a:r>
            <a:r>
              <a:rPr lang="it-IT" dirty="0" smtClean="0"/>
              <a:t> e MV = PY sono identiche se ipotizziamo che V = 1/k. In realtà tra le due versioni della teoria ci sono differenze importanti</a:t>
            </a:r>
          </a:p>
          <a:p>
            <a:pPr lvl="1"/>
            <a:r>
              <a:rPr lang="it-IT" dirty="0" smtClean="0"/>
              <a:t>Visione soggettiva (Cambridge) vs. Visione oggettiva (Fisher)</a:t>
            </a:r>
          </a:p>
          <a:p>
            <a:pPr lvl="1"/>
            <a:r>
              <a:rPr lang="it-IT" dirty="0" smtClean="0"/>
              <a:t>Cambridge Moneta come scorta precauzionale </a:t>
            </a:r>
            <a:r>
              <a:rPr lang="it-IT" dirty="0" err="1" smtClean="0"/>
              <a:t>ol</a:t>
            </a:r>
            <a:endParaRPr lang="it-IT" dirty="0" smtClean="0"/>
          </a:p>
        </p:txBody>
      </p:sp>
    </p:spTree>
    <p:extLst>
      <p:ext uri="{BB962C8B-B14F-4D97-AF65-F5344CB8AC3E}">
        <p14:creationId xmlns:p14="http://schemas.microsoft.com/office/powerpoint/2010/main" val="89217120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Teoria quantitativa della moneta </a:t>
            </a:r>
            <a:r>
              <a:rPr lang="it-IT" dirty="0" smtClean="0"/>
              <a:t>Fisher, 2</a:t>
            </a:r>
            <a:endParaRPr lang="it-IT" dirty="0"/>
          </a:p>
        </p:txBody>
      </p:sp>
      <p:pic>
        <p:nvPicPr>
          <p:cNvPr id="4" name="Immagine 3"/>
          <p:cNvPicPr>
            <a:picLocks noChangeAspect="1"/>
          </p:cNvPicPr>
          <p:nvPr/>
        </p:nvPicPr>
        <p:blipFill>
          <a:blip r:embed="rId2"/>
          <a:stretch>
            <a:fillRect/>
          </a:stretch>
        </p:blipFill>
        <p:spPr>
          <a:xfrm>
            <a:off x="1119187" y="1690688"/>
            <a:ext cx="5686425" cy="1619250"/>
          </a:xfrm>
          <a:prstGeom prst="rect">
            <a:avLst/>
          </a:prstGeom>
        </p:spPr>
      </p:pic>
      <mc:AlternateContent xmlns:mc="http://schemas.openxmlformats.org/markup-compatibility/2006" xmlns:a14="http://schemas.microsoft.com/office/drawing/2010/main">
        <mc:Choice Requires="a14">
          <p:sp>
            <p:nvSpPr>
              <p:cNvPr id="5" name="CasellaDiTesto 4"/>
              <p:cNvSpPr txBox="1"/>
              <p:nvPr/>
            </p:nvSpPr>
            <p:spPr>
              <a:xfrm>
                <a:off x="7675418" y="1995055"/>
                <a:ext cx="3325091" cy="848566"/>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it-IT" b="0" i="1" smtClean="0">
                          <a:latin typeface="Cambria Math" panose="02040503050406030204" pitchFamily="18" charset="0"/>
                        </a:rPr>
                        <m:t>𝑀𝑉</m:t>
                      </m:r>
                      <m:r>
                        <a:rPr lang="it-IT" b="0" i="1" smtClean="0">
                          <a:latin typeface="Cambria Math" panose="02040503050406030204" pitchFamily="18" charset="0"/>
                        </a:rPr>
                        <m:t>=</m:t>
                      </m:r>
                      <m:nary>
                        <m:naryPr>
                          <m:chr m:val="∑"/>
                          <m:ctrlPr>
                            <a:rPr lang="it-IT" b="0" i="1" smtClean="0">
                              <a:latin typeface="Cambria Math" panose="02040503050406030204" pitchFamily="18" charset="0"/>
                            </a:rPr>
                          </m:ctrlPr>
                        </m:naryPr>
                        <m:sub>
                          <m:r>
                            <m:rPr>
                              <m:brk m:alnAt="23"/>
                            </m:rPr>
                            <a:rPr lang="it-IT" b="0" i="1" smtClean="0">
                              <a:latin typeface="Cambria Math" panose="02040503050406030204" pitchFamily="18" charset="0"/>
                            </a:rPr>
                            <m:t>𝑖</m:t>
                          </m:r>
                          <m:r>
                            <a:rPr lang="it-IT" b="0" i="1" smtClean="0">
                              <a:latin typeface="Cambria Math" panose="02040503050406030204" pitchFamily="18" charset="0"/>
                            </a:rPr>
                            <m:t>=1</m:t>
                          </m:r>
                        </m:sub>
                        <m:sup>
                          <m:r>
                            <a:rPr lang="it-IT" b="0" i="1" smtClean="0">
                              <a:latin typeface="Cambria Math" panose="02040503050406030204" pitchFamily="18" charset="0"/>
                            </a:rPr>
                            <m:t>𝑛</m:t>
                          </m:r>
                        </m:sup>
                        <m:e>
                          <m:sSub>
                            <m:sSubPr>
                              <m:ctrlPr>
                                <a:rPr lang="it-IT" b="0" i="1" smtClean="0">
                                  <a:latin typeface="Cambria Math" panose="02040503050406030204" pitchFamily="18" charset="0"/>
                                </a:rPr>
                              </m:ctrlPr>
                            </m:sSubPr>
                            <m:e>
                              <m:r>
                                <a:rPr lang="it-IT" b="0" i="1" smtClean="0">
                                  <a:latin typeface="Cambria Math" panose="02040503050406030204" pitchFamily="18" charset="0"/>
                                </a:rPr>
                                <m:t>𝑝</m:t>
                              </m:r>
                            </m:e>
                            <m:sub>
                              <m:r>
                                <a:rPr lang="it-IT" b="0" i="1" smtClean="0">
                                  <a:latin typeface="Cambria Math" panose="02040503050406030204" pitchFamily="18" charset="0"/>
                                </a:rPr>
                                <m:t>𝑖</m:t>
                              </m:r>
                            </m:sub>
                          </m:sSub>
                          <m:sSub>
                            <m:sSubPr>
                              <m:ctrlPr>
                                <a:rPr lang="it-IT" i="1">
                                  <a:latin typeface="Cambria Math" panose="02040503050406030204" pitchFamily="18" charset="0"/>
                                </a:rPr>
                              </m:ctrlPr>
                            </m:sSubPr>
                            <m:e>
                              <m:r>
                                <a:rPr lang="it-IT" b="0" i="1" smtClean="0">
                                  <a:latin typeface="Cambria Math" panose="02040503050406030204" pitchFamily="18" charset="0"/>
                                </a:rPr>
                                <m:t>𝑞</m:t>
                              </m:r>
                            </m:e>
                            <m:sub>
                              <m:r>
                                <a:rPr lang="it-IT" i="1">
                                  <a:latin typeface="Cambria Math" panose="02040503050406030204" pitchFamily="18" charset="0"/>
                                </a:rPr>
                                <m:t>𝑖</m:t>
                              </m:r>
                            </m:sub>
                          </m:sSub>
                        </m:e>
                      </m:nary>
                    </m:oMath>
                  </m:oMathPara>
                </a14:m>
                <a:endParaRPr lang="it-IT" dirty="0"/>
              </a:p>
            </p:txBody>
          </p:sp>
        </mc:Choice>
        <mc:Fallback xmlns="">
          <p:sp>
            <p:nvSpPr>
              <p:cNvPr id="5" name="CasellaDiTesto 4"/>
              <p:cNvSpPr txBox="1">
                <a:spLocks noRot="1" noChangeAspect="1" noMove="1" noResize="1" noEditPoints="1" noAdjustHandles="1" noChangeArrowheads="1" noChangeShapeType="1" noTextEdit="1"/>
              </p:cNvSpPr>
              <p:nvPr/>
            </p:nvSpPr>
            <p:spPr>
              <a:xfrm>
                <a:off x="7675418" y="1995055"/>
                <a:ext cx="3325091" cy="848566"/>
              </a:xfrm>
              <a:prstGeom prst="rect">
                <a:avLst/>
              </a:prstGeom>
              <a:blipFill>
                <a:blip r:embed="rId3"/>
                <a:stretch>
                  <a:fillRect/>
                </a:stretch>
              </a:blipFill>
            </p:spPr>
            <p:txBody>
              <a:bodyPr/>
              <a:lstStyle/>
              <a:p>
                <a:r>
                  <a:rPr lang="it-IT">
                    <a:noFill/>
                  </a:rPr>
                  <a:t> </a:t>
                </a:r>
              </a:p>
            </p:txBody>
          </p:sp>
        </mc:Fallback>
      </mc:AlternateContent>
      <p:pic>
        <p:nvPicPr>
          <p:cNvPr id="6" name="Immagine 5"/>
          <p:cNvPicPr>
            <a:picLocks noChangeAspect="1"/>
          </p:cNvPicPr>
          <p:nvPr/>
        </p:nvPicPr>
        <p:blipFill>
          <a:blip r:embed="rId4"/>
          <a:stretch>
            <a:fillRect/>
          </a:stretch>
        </p:blipFill>
        <p:spPr>
          <a:xfrm>
            <a:off x="1921595" y="3789796"/>
            <a:ext cx="8201025" cy="2581275"/>
          </a:xfrm>
          <a:prstGeom prst="rect">
            <a:avLst/>
          </a:prstGeom>
        </p:spPr>
      </p:pic>
      <p:sp>
        <p:nvSpPr>
          <p:cNvPr id="7" name="Rettangolo 6"/>
          <p:cNvSpPr/>
          <p:nvPr/>
        </p:nvSpPr>
        <p:spPr>
          <a:xfrm>
            <a:off x="1119187" y="6371071"/>
            <a:ext cx="11249890" cy="276999"/>
          </a:xfrm>
          <a:prstGeom prst="rect">
            <a:avLst/>
          </a:prstGeom>
        </p:spPr>
        <p:txBody>
          <a:bodyPr wrap="square">
            <a:spAutoFit/>
          </a:bodyPr>
          <a:lstStyle/>
          <a:p>
            <a:pPr algn="ctr"/>
            <a:r>
              <a:rPr lang="it-IT" sz="1200" dirty="0"/>
              <a:t>https://eet.pixel-online.org/files/etranslation/original/Fisher%20The%20Purchasing%20Power%20of%20Money.pdf</a:t>
            </a:r>
          </a:p>
        </p:txBody>
      </p:sp>
    </p:spTree>
    <p:extLst>
      <p:ext uri="{BB962C8B-B14F-4D97-AF65-F5344CB8AC3E}">
        <p14:creationId xmlns:p14="http://schemas.microsoft.com/office/powerpoint/2010/main" val="237606550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Teoria quantitativa della moneta </a:t>
            </a:r>
            <a:r>
              <a:rPr lang="it-IT" dirty="0" smtClean="0"/>
              <a:t>Fisher, 3</a:t>
            </a:r>
            <a:endParaRPr lang="it-IT" dirty="0"/>
          </a:p>
        </p:txBody>
      </p:sp>
      <mc:AlternateContent xmlns:mc="http://schemas.openxmlformats.org/markup-compatibility/2006" xmlns:a14="http://schemas.microsoft.com/office/drawing/2010/main">
        <mc:Choice Requires="a14">
          <p:sp>
            <p:nvSpPr>
              <p:cNvPr id="5" name="CasellaDiTesto 4"/>
              <p:cNvSpPr txBox="1"/>
              <p:nvPr/>
            </p:nvSpPr>
            <p:spPr>
              <a:xfrm>
                <a:off x="7675418" y="1995055"/>
                <a:ext cx="3325091"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it-IT" b="0" i="1" smtClean="0">
                          <a:latin typeface="Cambria Math" panose="02040503050406030204" pitchFamily="18" charset="0"/>
                        </a:rPr>
                        <m:t>𝑀𝑉</m:t>
                      </m:r>
                      <m:r>
                        <a:rPr lang="it-IT" b="0" i="1" smtClean="0">
                          <a:latin typeface="Cambria Math" panose="02040503050406030204" pitchFamily="18" charset="0"/>
                        </a:rPr>
                        <m:t>=</m:t>
                      </m:r>
                      <m:r>
                        <a:rPr lang="it-IT" b="0" i="1" smtClean="0">
                          <a:latin typeface="Cambria Math" panose="02040503050406030204" pitchFamily="18" charset="0"/>
                        </a:rPr>
                        <m:t>𝑃𝑇</m:t>
                      </m:r>
                    </m:oMath>
                  </m:oMathPara>
                </a14:m>
                <a:endParaRPr lang="it-IT" dirty="0"/>
              </a:p>
            </p:txBody>
          </p:sp>
        </mc:Choice>
        <mc:Fallback xmlns="">
          <p:sp>
            <p:nvSpPr>
              <p:cNvPr id="5" name="CasellaDiTesto 4"/>
              <p:cNvSpPr txBox="1">
                <a:spLocks noRot="1" noChangeAspect="1" noMove="1" noResize="1" noEditPoints="1" noAdjustHandles="1" noChangeArrowheads="1" noChangeShapeType="1" noTextEdit="1"/>
              </p:cNvSpPr>
              <p:nvPr/>
            </p:nvSpPr>
            <p:spPr>
              <a:xfrm>
                <a:off x="7675418" y="1995055"/>
                <a:ext cx="3325091" cy="369332"/>
              </a:xfrm>
              <a:prstGeom prst="rect">
                <a:avLst/>
              </a:prstGeom>
              <a:blipFill>
                <a:blip r:embed="rId2"/>
                <a:stretch>
                  <a:fillRect/>
                </a:stretch>
              </a:blipFill>
            </p:spPr>
            <p:txBody>
              <a:bodyPr/>
              <a:lstStyle/>
              <a:p>
                <a:r>
                  <a:rPr lang="it-IT">
                    <a:noFill/>
                  </a:rPr>
                  <a:t> </a:t>
                </a:r>
              </a:p>
            </p:txBody>
          </p:sp>
        </mc:Fallback>
      </mc:AlternateContent>
      <p:sp>
        <p:nvSpPr>
          <p:cNvPr id="7" name="Rettangolo 6"/>
          <p:cNvSpPr/>
          <p:nvPr/>
        </p:nvSpPr>
        <p:spPr>
          <a:xfrm>
            <a:off x="1119187" y="6371071"/>
            <a:ext cx="11249890" cy="276999"/>
          </a:xfrm>
          <a:prstGeom prst="rect">
            <a:avLst/>
          </a:prstGeom>
        </p:spPr>
        <p:txBody>
          <a:bodyPr wrap="square">
            <a:spAutoFit/>
          </a:bodyPr>
          <a:lstStyle/>
          <a:p>
            <a:pPr algn="ctr"/>
            <a:r>
              <a:rPr lang="it-IT" sz="1200" dirty="0"/>
              <a:t>https://eet.pixel-online.org/files/etranslation/original/Fisher%20The%20Purchasing%20Power%20of%20Money.pdf</a:t>
            </a:r>
          </a:p>
        </p:txBody>
      </p:sp>
      <p:pic>
        <p:nvPicPr>
          <p:cNvPr id="3" name="Immagine 2"/>
          <p:cNvPicPr>
            <a:picLocks noChangeAspect="1"/>
          </p:cNvPicPr>
          <p:nvPr/>
        </p:nvPicPr>
        <p:blipFill>
          <a:blip r:embed="rId3"/>
          <a:stretch>
            <a:fillRect/>
          </a:stretch>
        </p:blipFill>
        <p:spPr>
          <a:xfrm>
            <a:off x="1497012" y="1508559"/>
            <a:ext cx="5743575" cy="1981200"/>
          </a:xfrm>
          <a:prstGeom prst="rect">
            <a:avLst/>
          </a:prstGeom>
        </p:spPr>
      </p:pic>
      <p:pic>
        <p:nvPicPr>
          <p:cNvPr id="8" name="Immagine 7"/>
          <p:cNvPicPr>
            <a:picLocks noChangeAspect="1"/>
          </p:cNvPicPr>
          <p:nvPr/>
        </p:nvPicPr>
        <p:blipFill>
          <a:blip r:embed="rId4"/>
          <a:stretch>
            <a:fillRect/>
          </a:stretch>
        </p:blipFill>
        <p:spPr>
          <a:xfrm>
            <a:off x="1382712" y="4239852"/>
            <a:ext cx="5857875" cy="1381125"/>
          </a:xfrm>
          <a:prstGeom prst="rect">
            <a:avLst/>
          </a:prstGeom>
        </p:spPr>
      </p:pic>
      <mc:AlternateContent xmlns:mc="http://schemas.openxmlformats.org/markup-compatibility/2006" xmlns:a14="http://schemas.microsoft.com/office/drawing/2010/main">
        <mc:Choice Requires="a14">
          <p:sp>
            <p:nvSpPr>
              <p:cNvPr id="9" name="CasellaDiTesto 8"/>
              <p:cNvSpPr txBox="1"/>
              <p:nvPr/>
            </p:nvSpPr>
            <p:spPr>
              <a:xfrm>
                <a:off x="7587673" y="4930414"/>
                <a:ext cx="3325091"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it-IT" b="0" i="1" smtClean="0">
                          <a:latin typeface="Cambria Math" panose="02040503050406030204" pitchFamily="18" charset="0"/>
                        </a:rPr>
                        <m:t>𝑀𝑉</m:t>
                      </m:r>
                      <m:r>
                        <a:rPr lang="it-IT" b="0" i="1" smtClean="0">
                          <a:latin typeface="Cambria Math" panose="02040503050406030204" pitchFamily="18" charset="0"/>
                        </a:rPr>
                        <m:t>+</m:t>
                      </m:r>
                      <m:sSup>
                        <m:sSupPr>
                          <m:ctrlPr>
                            <a:rPr lang="it-IT" b="0" i="1" smtClean="0">
                              <a:latin typeface="Cambria Math" panose="02040503050406030204" pitchFamily="18" charset="0"/>
                            </a:rPr>
                          </m:ctrlPr>
                        </m:sSupPr>
                        <m:e>
                          <m:r>
                            <a:rPr lang="it-IT" b="0" i="1" smtClean="0">
                              <a:latin typeface="Cambria Math" panose="02040503050406030204" pitchFamily="18" charset="0"/>
                            </a:rPr>
                            <m:t>𝑀</m:t>
                          </m:r>
                        </m:e>
                        <m:sup>
                          <m:r>
                            <a:rPr lang="it-IT" b="0" i="1" smtClean="0">
                              <a:latin typeface="Cambria Math" panose="02040503050406030204" pitchFamily="18" charset="0"/>
                            </a:rPr>
                            <m:t>′</m:t>
                          </m:r>
                        </m:sup>
                      </m:sSup>
                      <m:r>
                        <a:rPr lang="it-IT" b="0" i="1" smtClean="0">
                          <a:latin typeface="Cambria Math" panose="02040503050406030204" pitchFamily="18" charset="0"/>
                        </a:rPr>
                        <m:t>𝑉</m:t>
                      </m:r>
                      <m:r>
                        <a:rPr lang="it-IT" b="0" i="1" smtClean="0">
                          <a:latin typeface="Cambria Math" panose="02040503050406030204" pitchFamily="18" charset="0"/>
                        </a:rPr>
                        <m:t>′=</m:t>
                      </m:r>
                      <m:r>
                        <a:rPr lang="it-IT" b="0" i="1" smtClean="0">
                          <a:latin typeface="Cambria Math" panose="02040503050406030204" pitchFamily="18" charset="0"/>
                        </a:rPr>
                        <m:t>𝑃𝑇</m:t>
                      </m:r>
                    </m:oMath>
                  </m:oMathPara>
                </a14:m>
                <a:endParaRPr lang="it-IT" dirty="0"/>
              </a:p>
            </p:txBody>
          </p:sp>
        </mc:Choice>
        <mc:Fallback xmlns="">
          <p:sp>
            <p:nvSpPr>
              <p:cNvPr id="9" name="CasellaDiTesto 8"/>
              <p:cNvSpPr txBox="1">
                <a:spLocks noRot="1" noChangeAspect="1" noMove="1" noResize="1" noEditPoints="1" noAdjustHandles="1" noChangeArrowheads="1" noChangeShapeType="1" noTextEdit="1"/>
              </p:cNvSpPr>
              <p:nvPr/>
            </p:nvSpPr>
            <p:spPr>
              <a:xfrm>
                <a:off x="7587673" y="4930414"/>
                <a:ext cx="3325091" cy="369332"/>
              </a:xfrm>
              <a:prstGeom prst="rect">
                <a:avLst/>
              </a:prstGeom>
              <a:blipFill>
                <a:blip r:embed="rId5"/>
                <a:stretch>
                  <a:fillRect/>
                </a:stretch>
              </a:blipFill>
            </p:spPr>
            <p:txBody>
              <a:bodyPr/>
              <a:lstStyle/>
              <a:p>
                <a:r>
                  <a:rPr lang="it-IT">
                    <a:noFill/>
                  </a:rPr>
                  <a:t> </a:t>
                </a:r>
              </a:p>
            </p:txBody>
          </p:sp>
        </mc:Fallback>
      </mc:AlternateContent>
    </p:spTree>
    <p:extLst>
      <p:ext uri="{BB962C8B-B14F-4D97-AF65-F5344CB8AC3E}">
        <p14:creationId xmlns:p14="http://schemas.microsoft.com/office/powerpoint/2010/main" val="289811188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Teoria quantitativa della moneta Fisher, </a:t>
            </a:r>
            <a:r>
              <a:rPr lang="it-IT" dirty="0" smtClean="0"/>
              <a:t>4</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t>La TQM nella versione di Fisher, si combina con la distinzione tra tasso d’interesse reale e tasso d’interesse monetario.</a:t>
            </a:r>
          </a:p>
          <a:p>
            <a:r>
              <a:rPr lang="it-IT" dirty="0" smtClean="0"/>
              <a:t>Il tasso d’interesse naturale si determina sul mercato finanziario nel punto d’incontro tra offerta di prestiti (pari al risparmio del settore privato, motivato dal desiderio di un maggior consumo futuro a fronte della rinuncia a un determinato consumo presente) e domanda di prestiti (pari agli investimenti del settore privato, motivati dal desiderio di disporre di un capitale nell’immediato a fronte di un flusso di pagamenti futuri).</a:t>
            </a:r>
          </a:p>
          <a:p>
            <a:pPr lvl="1"/>
            <a:r>
              <a:rPr lang="it-IT" dirty="0" smtClean="0">
                <a:solidFill>
                  <a:srgbClr val="FF0000"/>
                </a:solidFill>
              </a:rPr>
              <a:t>S (</a:t>
            </a:r>
            <a:r>
              <a:rPr lang="it-IT" dirty="0" err="1" smtClean="0">
                <a:solidFill>
                  <a:srgbClr val="FF0000"/>
                </a:solidFill>
              </a:rPr>
              <a:t>r</a:t>
            </a:r>
            <a:r>
              <a:rPr lang="it-IT" baseline="-25000" dirty="0" err="1" smtClean="0">
                <a:solidFill>
                  <a:srgbClr val="FF0000"/>
                </a:solidFill>
              </a:rPr>
              <a:t>n</a:t>
            </a:r>
            <a:r>
              <a:rPr lang="it-IT" dirty="0" smtClean="0">
                <a:solidFill>
                  <a:srgbClr val="FF0000"/>
                </a:solidFill>
              </a:rPr>
              <a:t>, </a:t>
            </a:r>
            <a:r>
              <a:rPr lang="it-IT" dirty="0" err="1" smtClean="0">
                <a:solidFill>
                  <a:srgbClr val="FF0000"/>
                </a:solidFill>
              </a:rPr>
              <a:t>Ypo</a:t>
            </a:r>
            <a:r>
              <a:rPr lang="it-IT" dirty="0" smtClean="0">
                <a:solidFill>
                  <a:srgbClr val="FF0000"/>
                </a:solidFill>
              </a:rPr>
              <a:t>) = I (</a:t>
            </a:r>
            <a:r>
              <a:rPr lang="it-IT" dirty="0" err="1">
                <a:solidFill>
                  <a:srgbClr val="FF0000"/>
                </a:solidFill>
              </a:rPr>
              <a:t>r</a:t>
            </a:r>
            <a:r>
              <a:rPr lang="it-IT" baseline="-25000" dirty="0" err="1">
                <a:solidFill>
                  <a:srgbClr val="FF0000"/>
                </a:solidFill>
              </a:rPr>
              <a:t>n</a:t>
            </a:r>
            <a:r>
              <a:rPr lang="it-IT" dirty="0" smtClean="0">
                <a:solidFill>
                  <a:srgbClr val="FF0000"/>
                </a:solidFill>
              </a:rPr>
              <a:t>),  S’(r) &gt; 0, I’(r) &lt; 0</a:t>
            </a:r>
          </a:p>
          <a:p>
            <a:r>
              <a:rPr lang="it-IT" dirty="0" smtClean="0"/>
              <a:t>Il tasso d’interesse monetario </a:t>
            </a:r>
            <a:r>
              <a:rPr lang="it-IT" i="1" dirty="0" smtClean="0"/>
              <a:t>i</a:t>
            </a:r>
            <a:r>
              <a:rPr lang="it-IT" dirty="0" smtClean="0"/>
              <a:t> è determinato dalle banche insieme all’offerta di prestiti bancari (che portano a una pari creazione dell’offerta di moneta).</a:t>
            </a:r>
          </a:p>
          <a:p>
            <a:pPr lvl="1"/>
            <a:r>
              <a:rPr lang="it-IT" dirty="0" smtClean="0"/>
              <a:t>Il tasso d’interesse reale r è dato dal tasso monetario i meno il tasso d’inflazione </a:t>
            </a:r>
            <a:r>
              <a:rPr lang="el-GR" dirty="0" smtClean="0"/>
              <a:t>π</a:t>
            </a:r>
            <a:endParaRPr lang="it-IT" dirty="0" smtClean="0"/>
          </a:p>
          <a:p>
            <a:pPr lvl="1"/>
            <a:r>
              <a:rPr lang="it-IT" dirty="0" smtClean="0"/>
              <a:t>r = i - </a:t>
            </a:r>
            <a:r>
              <a:rPr lang="el-GR" dirty="0"/>
              <a:t>π</a:t>
            </a:r>
            <a:endParaRPr lang="it-IT" dirty="0" smtClean="0"/>
          </a:p>
          <a:p>
            <a:pPr lvl="1"/>
            <a:r>
              <a:rPr lang="it-IT" dirty="0" smtClean="0"/>
              <a:t>Il tasso reale può differire dal suo valore naturale nella transizione da un equilibrio economico all’altro</a:t>
            </a:r>
            <a:endParaRPr lang="it-IT" dirty="0" smtClean="0">
              <a:solidFill>
                <a:srgbClr val="FF0000"/>
              </a:solidFill>
            </a:endParaRPr>
          </a:p>
          <a:p>
            <a:pPr lvl="1"/>
            <a:endParaRPr lang="it-IT" dirty="0" smtClean="0"/>
          </a:p>
          <a:p>
            <a:pPr lvl="1"/>
            <a:endParaRPr lang="it-IT" dirty="0"/>
          </a:p>
        </p:txBody>
      </p:sp>
    </p:spTree>
    <p:extLst>
      <p:ext uri="{BB962C8B-B14F-4D97-AF65-F5344CB8AC3E}">
        <p14:creationId xmlns:p14="http://schemas.microsoft.com/office/powerpoint/2010/main" val="424475150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Teoria quantitativa della moneta </a:t>
            </a:r>
            <a:r>
              <a:rPr lang="it-IT" dirty="0" smtClean="0"/>
              <a:t>Fisher, 5</a:t>
            </a:r>
            <a:endParaRPr lang="it-IT" dirty="0"/>
          </a:p>
        </p:txBody>
      </p:sp>
      <p:sp>
        <p:nvSpPr>
          <p:cNvPr id="3" name="Segnaposto contenuto 2"/>
          <p:cNvSpPr>
            <a:spLocks noGrp="1"/>
          </p:cNvSpPr>
          <p:nvPr>
            <p:ph idx="1"/>
          </p:nvPr>
        </p:nvSpPr>
        <p:spPr/>
        <p:txBody>
          <a:bodyPr>
            <a:normAutofit fontScale="70000" lnSpcReduction="20000"/>
          </a:bodyPr>
          <a:lstStyle/>
          <a:p>
            <a:r>
              <a:rPr lang="it-IT" dirty="0" smtClean="0"/>
              <a:t>[In presenza di un aumento dell’offerta di moneta, per esempio, si determina che un aumento iniziale dei prezzi dei beni e </a:t>
            </a:r>
            <a:r>
              <a:rPr lang="it-IT" dirty="0"/>
              <a:t>ad attese di nuovi aumenti del tasso </a:t>
            </a:r>
            <a:r>
              <a:rPr lang="it-IT" dirty="0" smtClean="0"/>
              <a:t>d'inflazione].</a:t>
            </a:r>
            <a:endParaRPr lang="it-IT" dirty="0"/>
          </a:p>
          <a:p>
            <a:r>
              <a:rPr lang="it-IT" i="1" dirty="0"/>
              <a:t>Poiché il tasso di interesse monetario non si adegua immediatamente al movimento dei prezzi, si origina un aumento dei profitti, attraverso l'espansione della domanda di prestiti e del volume del commercio. La fine del processo di espansione avviene quando il tasso di interesse si è adeguato al tasso di aumento dei prezzi: a questo punto si verifica una contrazione dei profitti il cui aumento precedente si rivela illusorio in quanto dovuto all'andamento dei prezzi e non alla crescita del rendimento del capitale. La sequenza descritta viene ripercorsa a ritroso finché l'unica variazione che permane è la variazione dei prezzi, proporzionale alla variazione della quantità di moneta.</a:t>
            </a:r>
          </a:p>
          <a:p>
            <a:r>
              <a:rPr lang="it-IT" i="1" dirty="0" smtClean="0"/>
              <a:t>[…] </a:t>
            </a:r>
            <a:r>
              <a:rPr lang="it-IT" i="1" dirty="0" smtClean="0">
                <a:solidFill>
                  <a:srgbClr val="FF0000"/>
                </a:solidFill>
              </a:rPr>
              <a:t>Il </a:t>
            </a:r>
            <a:r>
              <a:rPr lang="it-IT" i="1" dirty="0">
                <a:solidFill>
                  <a:srgbClr val="FF0000"/>
                </a:solidFill>
              </a:rPr>
              <a:t>tasso di interesse reale di mercato non necessariamente coincide con il tasso naturale che pone in equilibrio risparmi e investimenti</a:t>
            </a:r>
            <a:r>
              <a:rPr lang="it-IT" i="1" dirty="0"/>
              <a:t>. Nei moderni schemi di analisi economica che tengono conto delle aspettative, una convergenza delle attese circa il tasso di variazione dei prezzi futuri può indurre il mercato a includere tale tasso di variazione dei prezzi atteso nel computo del tasso di interesse nominale di mercato. Fenomeni di aggiustamento imperfetto, dovuti a carenza di informazioni sull'evoluzione futura dei prezzi, fanno sì che il tasso di interesse segua - talvolta con ritardo, talvolta con anticipo - le variazioni dei prezzi: si crea quindi una delle possibili discrepanze tra tassi di mercato e tassi naturali di interesse.</a:t>
            </a:r>
          </a:p>
          <a:p>
            <a:endParaRPr lang="it-IT" dirty="0"/>
          </a:p>
        </p:txBody>
      </p:sp>
      <p:sp>
        <p:nvSpPr>
          <p:cNvPr id="4" name="Rettangolo 3"/>
          <p:cNvSpPr/>
          <p:nvPr/>
        </p:nvSpPr>
        <p:spPr>
          <a:xfrm>
            <a:off x="1487054" y="6176963"/>
            <a:ext cx="10381673" cy="369332"/>
          </a:xfrm>
          <a:prstGeom prst="rect">
            <a:avLst/>
          </a:prstGeom>
        </p:spPr>
        <p:txBody>
          <a:bodyPr wrap="square">
            <a:spAutoFit/>
          </a:bodyPr>
          <a:lstStyle/>
          <a:p>
            <a:r>
              <a:rPr lang="it-IT" dirty="0"/>
              <a:t>https://www.treccani.it/enciclopedia/saggio-dell-interesse_%28Enciclopedia-delle-scienze-sociali%29/</a:t>
            </a:r>
          </a:p>
        </p:txBody>
      </p:sp>
    </p:spTree>
    <p:extLst>
      <p:ext uri="{BB962C8B-B14F-4D97-AF65-F5344CB8AC3E}">
        <p14:creationId xmlns:p14="http://schemas.microsoft.com/office/powerpoint/2010/main" val="355871050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sz="half" idx="1"/>
          </p:nvPr>
        </p:nvSpPr>
        <p:spPr>
          <a:xfrm>
            <a:off x="468745" y="597188"/>
            <a:ext cx="5181600" cy="4351338"/>
          </a:xfrm>
        </p:spPr>
        <p:txBody>
          <a:bodyPr>
            <a:normAutofit fontScale="77500" lnSpcReduction="20000"/>
          </a:bodyPr>
          <a:lstStyle/>
          <a:p>
            <a:r>
              <a:rPr lang="it-IT" dirty="0"/>
              <a:t>Teoria del ciclo e delle depressioni basata sul concetto di deflazione da debiti</a:t>
            </a:r>
            <a:endParaRPr lang="it-IT" dirty="0" smtClean="0"/>
          </a:p>
          <a:p>
            <a:r>
              <a:rPr lang="it-IT" dirty="0" smtClean="0"/>
              <a:t>«</a:t>
            </a:r>
            <a:r>
              <a:rPr lang="it-IT" i="1" dirty="0"/>
              <a:t>Nel volume sui cicli economici (i) ho elaborato, </a:t>
            </a:r>
            <a:r>
              <a:rPr lang="it-IT" i="1" dirty="0" smtClean="0"/>
              <a:t>teoricamente </a:t>
            </a:r>
            <a:r>
              <a:rPr lang="it-IT" i="1" dirty="0"/>
              <a:t>e col sussidio di materiale statistico, ciò che può </a:t>
            </a:r>
            <a:r>
              <a:rPr lang="it-IT" i="1" dirty="0" smtClean="0"/>
              <a:t>denominarsi </a:t>
            </a:r>
            <a:r>
              <a:rPr lang="it-IT" i="1" dirty="0"/>
              <a:t>una teoria delle grandi depressioni basata sui debiti e sulla </a:t>
            </a:r>
            <a:r>
              <a:rPr lang="it-IT" i="1" dirty="0" smtClean="0"/>
              <a:t>deflazione» (Fisher 1933, p. 735)</a:t>
            </a:r>
          </a:p>
          <a:p>
            <a:r>
              <a:rPr lang="it-IT" dirty="0" smtClean="0"/>
              <a:t>«</a:t>
            </a:r>
            <a:r>
              <a:rPr lang="it-IT" i="1" dirty="0" smtClean="0"/>
              <a:t>In </a:t>
            </a:r>
            <a:r>
              <a:rPr lang="it-IT" i="1" dirty="0"/>
              <a:t>complesso sono nove variabili che formano oggetto di studio: </a:t>
            </a:r>
            <a:r>
              <a:rPr lang="it-IT" i="1" dirty="0" smtClean="0"/>
              <a:t>debito </a:t>
            </a:r>
            <a:r>
              <a:rPr lang="it-IT" i="1" dirty="0"/>
              <a:t>medio circolante, velocità di </a:t>
            </a:r>
            <a:r>
              <a:rPr lang="it-IT" i="1" dirty="0" smtClean="0"/>
              <a:t>circolazione, </a:t>
            </a:r>
            <a:r>
              <a:rPr lang="it-IT" i="1" dirty="0"/>
              <a:t>livelli dei </a:t>
            </a:r>
            <a:r>
              <a:rPr lang="it-IT" i="1" dirty="0" smtClean="0"/>
              <a:t>prezzi, </a:t>
            </a:r>
            <a:r>
              <a:rPr lang="it-IT" i="1" dirty="0"/>
              <a:t>valori </a:t>
            </a:r>
            <a:r>
              <a:rPr lang="it-IT" i="1" dirty="0" smtClean="0"/>
              <a:t>netti, profitti, </a:t>
            </a:r>
            <a:r>
              <a:rPr lang="it-IT" i="1" dirty="0"/>
              <a:t>transazioni, fiducia» saggi di </a:t>
            </a:r>
            <a:r>
              <a:rPr lang="it-IT" i="1" dirty="0" smtClean="0"/>
              <a:t>interesse</a:t>
            </a:r>
            <a:r>
              <a:rPr lang="it-IT" dirty="0" smtClean="0"/>
              <a:t>» (Fisher 1933, p. 741). </a:t>
            </a:r>
            <a:r>
              <a:rPr lang="it-IT" i="1" dirty="0" smtClean="0"/>
              <a:t> </a:t>
            </a:r>
            <a:endParaRPr lang="it-IT" i="1" dirty="0"/>
          </a:p>
        </p:txBody>
      </p:sp>
      <p:pic>
        <p:nvPicPr>
          <p:cNvPr id="4" name="Immagine 3"/>
          <p:cNvPicPr>
            <a:picLocks noChangeAspect="1"/>
          </p:cNvPicPr>
          <p:nvPr/>
        </p:nvPicPr>
        <p:blipFill>
          <a:blip r:embed="rId2"/>
          <a:stretch>
            <a:fillRect/>
          </a:stretch>
        </p:blipFill>
        <p:spPr>
          <a:xfrm>
            <a:off x="6073644" y="514999"/>
            <a:ext cx="4218552" cy="4515716"/>
          </a:xfrm>
          <a:prstGeom prst="rect">
            <a:avLst/>
          </a:prstGeom>
        </p:spPr>
      </p:pic>
      <p:pic>
        <p:nvPicPr>
          <p:cNvPr id="6" name="Immagine 5"/>
          <p:cNvPicPr>
            <a:picLocks noChangeAspect="1"/>
          </p:cNvPicPr>
          <p:nvPr/>
        </p:nvPicPr>
        <p:blipFill>
          <a:blip r:embed="rId3"/>
          <a:stretch>
            <a:fillRect/>
          </a:stretch>
        </p:blipFill>
        <p:spPr>
          <a:xfrm>
            <a:off x="6127829" y="5108437"/>
            <a:ext cx="4110182" cy="559659"/>
          </a:xfrm>
          <a:prstGeom prst="rect">
            <a:avLst/>
          </a:prstGeom>
        </p:spPr>
      </p:pic>
      <p:pic>
        <p:nvPicPr>
          <p:cNvPr id="7" name="Immagine 6"/>
          <p:cNvPicPr>
            <a:picLocks noChangeAspect="1"/>
          </p:cNvPicPr>
          <p:nvPr/>
        </p:nvPicPr>
        <p:blipFill>
          <a:blip r:embed="rId4"/>
          <a:stretch>
            <a:fillRect/>
          </a:stretch>
        </p:blipFill>
        <p:spPr>
          <a:xfrm>
            <a:off x="5975927" y="5668096"/>
            <a:ext cx="4801466" cy="927084"/>
          </a:xfrm>
          <a:prstGeom prst="rect">
            <a:avLst/>
          </a:prstGeom>
        </p:spPr>
      </p:pic>
    </p:spTree>
    <p:extLst>
      <p:ext uri="{BB962C8B-B14F-4D97-AF65-F5344CB8AC3E}">
        <p14:creationId xmlns:p14="http://schemas.microsoft.com/office/powerpoint/2010/main" val="13610543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p:cNvPicPr>
            <a:picLocks noChangeAspect="1"/>
          </p:cNvPicPr>
          <p:nvPr/>
        </p:nvPicPr>
        <p:blipFill>
          <a:blip r:embed="rId2"/>
          <a:stretch>
            <a:fillRect/>
          </a:stretch>
        </p:blipFill>
        <p:spPr>
          <a:xfrm>
            <a:off x="1043709" y="1894868"/>
            <a:ext cx="4587153" cy="2806009"/>
          </a:xfrm>
          <a:prstGeom prst="rect">
            <a:avLst/>
          </a:prstGeom>
        </p:spPr>
      </p:pic>
      <p:pic>
        <p:nvPicPr>
          <p:cNvPr id="6" name="Immagine 5"/>
          <p:cNvPicPr>
            <a:picLocks noChangeAspect="1"/>
          </p:cNvPicPr>
          <p:nvPr/>
        </p:nvPicPr>
        <p:blipFill>
          <a:blip r:embed="rId3"/>
          <a:stretch>
            <a:fillRect/>
          </a:stretch>
        </p:blipFill>
        <p:spPr>
          <a:xfrm>
            <a:off x="6703579" y="583911"/>
            <a:ext cx="4324638" cy="5826608"/>
          </a:xfrm>
          <a:prstGeom prst="rect">
            <a:avLst/>
          </a:prstGeom>
        </p:spPr>
      </p:pic>
    </p:spTree>
    <p:extLst>
      <p:ext uri="{BB962C8B-B14F-4D97-AF65-F5344CB8AC3E}">
        <p14:creationId xmlns:p14="http://schemas.microsoft.com/office/powerpoint/2010/main" val="3108207844"/>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3141</TotalTime>
  <Words>4961</Words>
  <Application>Microsoft Office PowerPoint</Application>
  <PresentationFormat>Widescreen</PresentationFormat>
  <Paragraphs>261</Paragraphs>
  <Slides>55</Slides>
  <Notes>0</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55</vt:i4>
      </vt:variant>
    </vt:vector>
  </HeadingPairs>
  <TitlesOfParts>
    <vt:vector size="61" baseType="lpstr">
      <vt:lpstr>Arial</vt:lpstr>
      <vt:lpstr>Arial</vt:lpstr>
      <vt:lpstr>Calibri</vt:lpstr>
      <vt:lpstr>Calibri Light</vt:lpstr>
      <vt:lpstr>Cambria Math</vt:lpstr>
      <vt:lpstr>Tema di Office</vt:lpstr>
      <vt:lpstr>Storia dell’economia politica  Lezione 13.26   Keynes (Parte 1)</vt:lpstr>
      <vt:lpstr>Presentazione standard di PowerPoint</vt:lpstr>
      <vt:lpstr>Fatti salienti</vt:lpstr>
      <vt:lpstr>Contesto internazionale</vt:lpstr>
      <vt:lpstr>Presentazione standard di PowerPoint</vt:lpstr>
      <vt:lpstr>J.M. Keynes (1883 – 1946)</vt:lpstr>
      <vt:lpstr>J.M. Keynes (1883 – 1946)</vt:lpstr>
      <vt:lpstr>J.M. Keynes (1883 – 1946)</vt:lpstr>
      <vt:lpstr>Il contesto e il senso del messaggio keynesiano</vt:lpstr>
      <vt:lpstr>Keynes come «allievo» di Marshall</vt:lpstr>
      <vt:lpstr>Differenze tra Marshall e Keynes, 1</vt:lpstr>
      <vt:lpstr>Differenze tra Marshall e Keynes, 2</vt:lpstr>
      <vt:lpstr>Differenze tra Marshall e Keynes, 3</vt:lpstr>
      <vt:lpstr>Intermezzo</vt:lpstr>
      <vt:lpstr>Le conseguenze economiche della pace (Keynes 1919)</vt:lpstr>
      <vt:lpstr>Keynes economista monetario</vt:lpstr>
      <vt:lpstr>Keynes economista monetario, 2</vt:lpstr>
      <vt:lpstr>Trattato sulla riforma monetaria (Keynes 1923)</vt:lpstr>
      <vt:lpstr>Trattato sulla riforma monetaria, 2</vt:lpstr>
      <vt:lpstr>Trattato sulla riforma monetaria, 3</vt:lpstr>
      <vt:lpstr>Trattato sulla riforma monetaria, 4</vt:lpstr>
      <vt:lpstr>Presentazione standard di PowerPoint</vt:lpstr>
      <vt:lpstr>Tra gli anni venti e i trenta</vt:lpstr>
      <vt:lpstr>Tra gli anni venti e i trenta, 2</vt:lpstr>
      <vt:lpstr>Presentazione standard di PowerPoint</vt:lpstr>
      <vt:lpstr>La fine del laissez faire</vt:lpstr>
      <vt:lpstr>La fine del laissez faire, 2</vt:lpstr>
      <vt:lpstr>La fine del laissez faire, 3</vt:lpstr>
      <vt:lpstr>La fine del laissez faire, 4</vt:lpstr>
      <vt:lpstr>La fine del laissez faire, 5</vt:lpstr>
      <vt:lpstr>Presentazione standard di PowerPoint</vt:lpstr>
      <vt:lpstr>Presentazione standard di PowerPoint</vt:lpstr>
      <vt:lpstr>Presentazione standard di PowerPoint</vt:lpstr>
      <vt:lpstr>Presentazione standard di PowerPoint</vt:lpstr>
      <vt:lpstr>Presentazione standard di PowerPoint</vt:lpstr>
      <vt:lpstr>La fine del laissez faire, 6</vt:lpstr>
      <vt:lpstr>La fine del laissez faire, 7</vt:lpstr>
      <vt:lpstr>Intermezzo (3)</vt:lpstr>
      <vt:lpstr>Presentazione standard di PowerPoint</vt:lpstr>
      <vt:lpstr>Bibliografia</vt:lpstr>
      <vt:lpstr>Sitografia</vt:lpstr>
      <vt:lpstr>Domande</vt:lpstr>
      <vt:lpstr>Appendici</vt:lpstr>
      <vt:lpstr>Teoria quantitativa della moneta e ciclo economico</vt:lpstr>
      <vt:lpstr>Presentazione standard di PowerPoint</vt:lpstr>
      <vt:lpstr>Presentazione standard di PowerPoint</vt:lpstr>
      <vt:lpstr>Presentazione standard di PowerPoint</vt:lpstr>
      <vt:lpstr>Irving Fisher</vt:lpstr>
      <vt:lpstr>Teoria quantitativa della moneta Fisher</vt:lpstr>
      <vt:lpstr>Teoria quantitativa della moneta Fisher, 2</vt:lpstr>
      <vt:lpstr>Teoria quantitativa della moneta Fisher, 3</vt:lpstr>
      <vt:lpstr>Teoria quantitativa della moneta Fisher, 4</vt:lpstr>
      <vt:lpstr>Teoria quantitativa della moneta Fisher, 5</vt:lpstr>
      <vt:lpstr>Presentazione standard di PowerPoint</vt:lpstr>
      <vt:lpstr>Presentazione standard di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Il mercato nel pensiero economico  Riferimenti di base</dc:title>
  <dc:creator>Paolo</dc:creator>
  <cp:lastModifiedBy>paolo paesani</cp:lastModifiedBy>
  <cp:revision>273</cp:revision>
  <dcterms:created xsi:type="dcterms:W3CDTF">2019-02-18T06:11:12Z</dcterms:created>
  <dcterms:modified xsi:type="dcterms:W3CDTF">2026-05-06T20:23:02Z</dcterms:modified>
</cp:coreProperties>
</file>