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5"/>
  </p:notesMasterIdLst>
  <p:sldIdLst>
    <p:sldId id="388" r:id="rId2"/>
    <p:sldId id="367" r:id="rId3"/>
    <p:sldId id="368" r:id="rId4"/>
    <p:sldId id="369" r:id="rId5"/>
    <p:sldId id="387" r:id="rId6"/>
    <p:sldId id="360" r:id="rId7"/>
    <p:sldId id="361" r:id="rId8"/>
    <p:sldId id="365" r:id="rId9"/>
    <p:sldId id="371" r:id="rId10"/>
    <p:sldId id="373" r:id="rId11"/>
    <p:sldId id="374" r:id="rId12"/>
    <p:sldId id="376" r:id="rId13"/>
    <p:sldId id="326" r:id="rId14"/>
    <p:sldId id="327" r:id="rId15"/>
    <p:sldId id="389" r:id="rId16"/>
    <p:sldId id="329" r:id="rId17"/>
    <p:sldId id="328" r:id="rId18"/>
    <p:sldId id="330" r:id="rId19"/>
    <p:sldId id="305" r:id="rId20"/>
    <p:sldId id="331" r:id="rId21"/>
    <p:sldId id="390" r:id="rId22"/>
    <p:sldId id="391" r:id="rId23"/>
    <p:sldId id="392" r:id="rId24"/>
    <p:sldId id="393" r:id="rId25"/>
    <p:sldId id="394" r:id="rId26"/>
    <p:sldId id="395" r:id="rId27"/>
    <p:sldId id="396" r:id="rId28"/>
    <p:sldId id="397" r:id="rId29"/>
    <p:sldId id="406" r:id="rId30"/>
    <p:sldId id="407" r:id="rId31"/>
    <p:sldId id="408" r:id="rId32"/>
    <p:sldId id="409" r:id="rId33"/>
    <p:sldId id="410" r:id="rId34"/>
    <p:sldId id="411" r:id="rId35"/>
    <p:sldId id="412" r:id="rId36"/>
    <p:sldId id="413" r:id="rId37"/>
    <p:sldId id="414" r:id="rId38"/>
    <p:sldId id="415" r:id="rId39"/>
    <p:sldId id="416" r:id="rId40"/>
    <p:sldId id="417" r:id="rId41"/>
    <p:sldId id="418" r:id="rId42"/>
    <p:sldId id="419" r:id="rId43"/>
    <p:sldId id="420" r:id="rId44"/>
    <p:sldId id="375" r:id="rId45"/>
    <p:sldId id="421" r:id="rId46"/>
    <p:sldId id="422" r:id="rId47"/>
    <p:sldId id="423" r:id="rId48"/>
    <p:sldId id="424" r:id="rId49"/>
    <p:sldId id="425" r:id="rId50"/>
    <p:sldId id="426" r:id="rId51"/>
    <p:sldId id="427" r:id="rId52"/>
    <p:sldId id="428" r:id="rId53"/>
    <p:sldId id="429" r:id="rId54"/>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9" d="100"/>
          <a:sy n="69" d="100"/>
        </p:scale>
        <p:origin x="564" y="4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28368C0-18D5-46B8-9EDE-3EC4D8F48910}" type="datetimeFigureOut">
              <a:rPr lang="it-IT" smtClean="0"/>
              <a:t>06/05/2026</a:t>
            </a:fld>
            <a:endParaRPr lang="it-IT"/>
          </a:p>
        </p:txBody>
      </p:sp>
      <p:sp>
        <p:nvSpPr>
          <p:cNvPr id="4" name="Segnaposto immagin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DC7A50B-2A06-4CF4-8C00-04186F7C8E0E}" type="slidenum">
              <a:rPr lang="it-IT" smtClean="0"/>
              <a:t>‹N›</a:t>
            </a:fld>
            <a:endParaRPr lang="it-IT"/>
          </a:p>
        </p:txBody>
      </p:sp>
    </p:spTree>
    <p:extLst>
      <p:ext uri="{BB962C8B-B14F-4D97-AF65-F5344CB8AC3E}">
        <p14:creationId xmlns:p14="http://schemas.microsoft.com/office/powerpoint/2010/main" val="35197965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5127D72A-7BF7-49F2-9429-F81F4B6C2000}" type="datetimeFigureOut">
              <a:rPr lang="it-IT" smtClean="0"/>
              <a:t>06/05/2026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37807702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5127D72A-7BF7-49F2-9429-F81F4B6C2000}" type="datetimeFigureOut">
              <a:rPr lang="it-IT" smtClean="0"/>
              <a:t>06/05/2026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2663728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5127D72A-7BF7-49F2-9429-F81F4B6C2000}" type="datetimeFigureOut">
              <a:rPr lang="it-IT" smtClean="0"/>
              <a:t>06/05/2026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30871925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5127D72A-7BF7-49F2-9429-F81F4B6C2000}" type="datetimeFigureOut">
              <a:rPr lang="it-IT" smtClean="0"/>
              <a:t>06/05/2026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33327043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5127D72A-7BF7-49F2-9429-F81F4B6C2000}" type="datetimeFigureOut">
              <a:rPr lang="it-IT" smtClean="0"/>
              <a:t>06/05/2026</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26544497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5127D72A-7BF7-49F2-9429-F81F4B6C2000}" type="datetimeFigureOut">
              <a:rPr lang="it-IT" smtClean="0"/>
              <a:t>06/05/2026</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2894103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5127D72A-7BF7-49F2-9429-F81F4B6C2000}" type="datetimeFigureOut">
              <a:rPr lang="it-IT" smtClean="0"/>
              <a:t>06/05/2026</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324451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5127D72A-7BF7-49F2-9429-F81F4B6C2000}" type="datetimeFigureOut">
              <a:rPr lang="it-IT" smtClean="0"/>
              <a:t>06/05/2026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18966513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5127D72A-7BF7-49F2-9429-F81F4B6C2000}" type="datetimeFigureOut">
              <a:rPr lang="it-IT" smtClean="0"/>
              <a:t>06/05/2026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31238052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5127D72A-7BF7-49F2-9429-F81F4B6C2000}" type="datetimeFigureOut">
              <a:rPr lang="it-IT" smtClean="0"/>
              <a:t>06/05/2026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15071367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5127D72A-7BF7-49F2-9429-F81F4B6C2000}" type="datetimeFigureOut">
              <a:rPr lang="it-IT" smtClean="0"/>
              <a:t>06/05/2026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20927506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27D72A-7BF7-49F2-9429-F81F4B6C2000}" type="datetimeFigureOut">
              <a:rPr lang="it-IT" smtClean="0"/>
              <a:t>06/05/2026</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F03DF7-85F7-43E9-85A4-465B7201B737}" type="slidenum">
              <a:rPr lang="it-IT" smtClean="0"/>
              <a:t>‹N›</a:t>
            </a:fld>
            <a:endParaRPr lang="it-IT"/>
          </a:p>
        </p:txBody>
      </p:sp>
    </p:spTree>
    <p:extLst>
      <p:ext uri="{BB962C8B-B14F-4D97-AF65-F5344CB8AC3E}">
        <p14:creationId xmlns:p14="http://schemas.microsoft.com/office/powerpoint/2010/main" val="10570897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7.xml"/><Relationship Id="rId1" Type="http://schemas.openxmlformats.org/officeDocument/2006/relationships/video" Target="https://www.youtube.com/embed/0PYSFqCSsGU"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8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hyperlink" Target="https://www.files.ethz.ch/isn/125515/1366_KeynesTheoryofEmployment.pdf"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s://www.files.ethz.ch/isn/125515/1366_KeynesTheoryofEmployment.pdf"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s://www.files.ethz.ch/isn/125515/1366_KeynesTheoryofEmployment.pdf"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2.tiff"/><Relationship Id="rId2" Type="http://schemas.openxmlformats.org/officeDocument/2006/relationships/image" Target="NUL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slideLayout" Target="../slideLayouts/slideLayout7.xml"/><Relationship Id="rId1" Type="http://schemas.openxmlformats.org/officeDocument/2006/relationships/video" Target="https://www.youtube.com/embed/Ri3zJaefBFE" TargetMode="Externa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4.xml"/><Relationship Id="rId4" Type="http://schemas.openxmlformats.org/officeDocument/2006/relationships/image" Target="../media/image16.png"/></Relationships>
</file>

<file path=ppt/slides/_rels/slide3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hyperlink" Target="https://www.treccani.it/enciclopedia/treasury-view_(Dizionario-di-Economia-e-Finanza)/" TargetMode="External"/><Relationship Id="rId2" Type="http://schemas.openxmlformats.org/officeDocument/2006/relationships/hyperlink" Target="http://www.hetwebsite.net/het/texts/keynes/keyneshenderson1929lloydgeorge.pdf" TargetMode="External"/><Relationship Id="rId1" Type="http://schemas.openxmlformats.org/officeDocument/2006/relationships/slideLayout" Target="../slideLayouts/slideLayout2.xml"/><Relationship Id="rId5" Type="http://schemas.openxmlformats.org/officeDocument/2006/relationships/hyperlink" Target="https://www.hetwebsite.net/het/profiles/wicksell.htm" TargetMode="External"/><Relationship Id="rId4" Type="http://schemas.openxmlformats.org/officeDocument/2006/relationships/hyperlink" Target="http://www.hetwebsite.net/het/essays/money/cumulative.htm" TargetMode="Externa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normAutofit/>
          </a:bodyPr>
          <a:lstStyle/>
          <a:p>
            <a:pPr>
              <a:lnSpc>
                <a:spcPct val="50000"/>
              </a:lnSpc>
            </a:pPr>
            <a:r>
              <a:rPr lang="it-IT" sz="4200" dirty="0" smtClean="0"/>
              <a:t>Storia dell’economia politica</a:t>
            </a:r>
            <a:r>
              <a:rPr lang="it-IT" sz="4200" dirty="0"/>
              <a:t/>
            </a:r>
            <a:br>
              <a:rPr lang="it-IT" sz="4200" dirty="0"/>
            </a:br>
            <a:r>
              <a:rPr lang="it-IT" sz="4200" dirty="0"/>
              <a:t/>
            </a:r>
            <a:br>
              <a:rPr lang="it-IT" sz="4200" dirty="0"/>
            </a:br>
            <a:r>
              <a:rPr lang="it-IT" sz="4200" dirty="0"/>
              <a:t>Lezione </a:t>
            </a:r>
            <a:r>
              <a:rPr lang="it-IT" sz="4200" dirty="0" smtClean="0"/>
              <a:t>14.26</a:t>
            </a:r>
            <a:r>
              <a:rPr lang="it-IT" sz="4200" dirty="0"/>
              <a:t/>
            </a:r>
            <a:br>
              <a:rPr lang="it-IT" sz="4200" dirty="0"/>
            </a:br>
            <a:r>
              <a:rPr lang="it-IT" sz="4200" dirty="0" smtClean="0"/>
              <a:t> </a:t>
            </a:r>
            <a:r>
              <a:rPr lang="it-IT" sz="4200" dirty="0"/>
              <a:t/>
            </a:r>
            <a:br>
              <a:rPr lang="it-IT" sz="4200" dirty="0"/>
            </a:br>
            <a:r>
              <a:rPr lang="it-IT" sz="4200" dirty="0" smtClean="0"/>
              <a:t>Keynes (Parte 2)</a:t>
            </a:r>
            <a:endParaRPr lang="it-IT" sz="4200" dirty="0"/>
          </a:p>
        </p:txBody>
      </p:sp>
      <p:sp>
        <p:nvSpPr>
          <p:cNvPr id="3" name="Sottotitolo 2"/>
          <p:cNvSpPr>
            <a:spLocks noGrp="1"/>
          </p:cNvSpPr>
          <p:nvPr>
            <p:ph type="subTitle" idx="1"/>
          </p:nvPr>
        </p:nvSpPr>
        <p:spPr/>
        <p:txBody>
          <a:bodyPr>
            <a:normAutofit lnSpcReduction="10000"/>
          </a:bodyPr>
          <a:lstStyle/>
          <a:p>
            <a:endParaRPr lang="it-IT" dirty="0" smtClean="0"/>
          </a:p>
          <a:p>
            <a:endParaRPr lang="it-IT" dirty="0"/>
          </a:p>
          <a:p>
            <a:r>
              <a:rPr lang="it-IT" dirty="0" smtClean="0"/>
              <a:t>Paolo </a:t>
            </a:r>
            <a:r>
              <a:rPr lang="it-IT" dirty="0"/>
              <a:t>Paesani </a:t>
            </a:r>
            <a:endParaRPr lang="it-IT" dirty="0" smtClean="0"/>
          </a:p>
          <a:p>
            <a:r>
              <a:rPr lang="it-IT" dirty="0" smtClean="0"/>
              <a:t>ALEF </a:t>
            </a:r>
            <a:r>
              <a:rPr lang="it-IT" dirty="0"/>
              <a:t>Tor </a:t>
            </a:r>
            <a:r>
              <a:rPr lang="it-IT" dirty="0" smtClean="0"/>
              <a:t>Vergata</a:t>
            </a:r>
            <a:endParaRPr lang="it-IT" dirty="0"/>
          </a:p>
        </p:txBody>
      </p:sp>
      <p:sp>
        <p:nvSpPr>
          <p:cNvPr id="4" name="CasellaDiTesto 3"/>
          <p:cNvSpPr txBox="1"/>
          <p:nvPr/>
        </p:nvSpPr>
        <p:spPr>
          <a:xfrm>
            <a:off x="9264073" y="5514109"/>
            <a:ext cx="2623127" cy="369332"/>
          </a:xfrm>
          <a:prstGeom prst="rect">
            <a:avLst/>
          </a:prstGeom>
          <a:noFill/>
        </p:spPr>
        <p:txBody>
          <a:bodyPr wrap="square" rtlCol="0">
            <a:spAutoFit/>
          </a:bodyPr>
          <a:lstStyle/>
          <a:p>
            <a:pPr algn="ctr"/>
            <a:r>
              <a:rPr lang="it-IT" dirty="0" smtClean="0"/>
              <a:t>12.05.2026</a:t>
            </a:r>
            <a:endParaRPr lang="it-IT" dirty="0"/>
          </a:p>
        </p:txBody>
      </p:sp>
    </p:spTree>
    <p:extLst>
      <p:ext uri="{BB962C8B-B14F-4D97-AF65-F5344CB8AC3E}">
        <p14:creationId xmlns:p14="http://schemas.microsoft.com/office/powerpoint/2010/main" val="3080983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6"/>
            <a:ext cx="9875982" cy="466148"/>
          </a:xfrm>
        </p:spPr>
        <p:txBody>
          <a:bodyPr>
            <a:normAutofit fontScale="90000"/>
          </a:bodyPr>
          <a:lstStyle/>
          <a:p>
            <a:pPr algn="ctr"/>
            <a:r>
              <a:rPr lang="it-IT" dirty="0" smtClean="0"/>
              <a:t>Il mondo negli anni trenta</a:t>
            </a:r>
            <a:endParaRPr lang="it-IT" dirty="0"/>
          </a:p>
        </p:txBody>
      </p:sp>
      <p:pic>
        <p:nvPicPr>
          <p:cNvPr id="4" name="Immagine 3"/>
          <p:cNvPicPr>
            <a:picLocks noChangeAspect="1"/>
          </p:cNvPicPr>
          <p:nvPr/>
        </p:nvPicPr>
        <p:blipFill>
          <a:blip r:embed="rId2"/>
          <a:stretch>
            <a:fillRect/>
          </a:stretch>
        </p:blipFill>
        <p:spPr>
          <a:xfrm>
            <a:off x="1367589" y="1133907"/>
            <a:ext cx="9346593" cy="5175527"/>
          </a:xfrm>
          <a:prstGeom prst="rect">
            <a:avLst/>
          </a:prstGeom>
        </p:spPr>
      </p:pic>
      <p:sp>
        <p:nvSpPr>
          <p:cNvPr id="5" name="Rettangolo 4"/>
          <p:cNvSpPr/>
          <p:nvPr/>
        </p:nvSpPr>
        <p:spPr>
          <a:xfrm>
            <a:off x="1145309" y="6507232"/>
            <a:ext cx="10677236" cy="276999"/>
          </a:xfrm>
          <a:prstGeom prst="rect">
            <a:avLst/>
          </a:prstGeom>
        </p:spPr>
        <p:txBody>
          <a:bodyPr wrap="square">
            <a:spAutoFit/>
          </a:bodyPr>
          <a:lstStyle/>
          <a:p>
            <a:r>
              <a:rPr lang="it-IT" sz="1200" dirty="0"/>
              <a:t>https://external-preview.redd.it/dmnb5257aMfdk6uKcsYl3xEkxPoHTBUAdWDxAgKw_y0.jpg?auto=webp&amp;s=26911ea7fc9537f736625b7f692be14933c1e238</a:t>
            </a:r>
          </a:p>
        </p:txBody>
      </p:sp>
    </p:spTree>
    <p:extLst>
      <p:ext uri="{BB962C8B-B14F-4D97-AF65-F5344CB8AC3E}">
        <p14:creationId xmlns:p14="http://schemas.microsoft.com/office/powerpoint/2010/main" val="28009171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Fatti salienti</a:t>
            </a:r>
            <a:endParaRPr lang="it-IT" dirty="0"/>
          </a:p>
        </p:txBody>
      </p:sp>
      <p:sp>
        <p:nvSpPr>
          <p:cNvPr id="3" name="Segnaposto contenuto 2"/>
          <p:cNvSpPr>
            <a:spLocks noGrp="1"/>
          </p:cNvSpPr>
          <p:nvPr>
            <p:ph idx="1"/>
          </p:nvPr>
        </p:nvSpPr>
        <p:spPr>
          <a:xfrm>
            <a:off x="838200" y="1825624"/>
            <a:ext cx="10790382" cy="4787611"/>
          </a:xfrm>
        </p:spPr>
        <p:txBody>
          <a:bodyPr>
            <a:normAutofit fontScale="77500" lnSpcReduction="20000"/>
          </a:bodyPr>
          <a:lstStyle/>
          <a:p>
            <a:r>
              <a:rPr lang="it-IT" dirty="0" smtClean="0">
                <a:solidFill>
                  <a:srgbClr val="FF0000"/>
                </a:solidFill>
              </a:rPr>
              <a:t>1931 crisi economica mondiale</a:t>
            </a:r>
            <a:r>
              <a:rPr lang="it-IT" dirty="0" smtClean="0"/>
              <a:t>, l’Inghilterra abolisce la parità aurea, il Giappone invade la Manciuria, messo a punto il microscopio elettronico</a:t>
            </a:r>
          </a:p>
          <a:p>
            <a:r>
              <a:rPr lang="it-IT" dirty="0" smtClean="0"/>
              <a:t>1932 </a:t>
            </a:r>
            <a:r>
              <a:rPr lang="it-IT" dirty="0"/>
              <a:t>i rappresentanti dei governi interessati al problema delle riparazioni </a:t>
            </a:r>
            <a:r>
              <a:rPr lang="it-IT" dirty="0" smtClean="0"/>
              <a:t>tedesche decidono di condonare di fatto le riparazioni tedesche</a:t>
            </a:r>
          </a:p>
          <a:p>
            <a:r>
              <a:rPr lang="it-IT" dirty="0" smtClean="0"/>
              <a:t>1933</a:t>
            </a:r>
            <a:r>
              <a:rPr lang="it-IT" dirty="0" smtClean="0">
                <a:solidFill>
                  <a:srgbClr val="FF0000"/>
                </a:solidFill>
              </a:rPr>
              <a:t> Rivoluzione nazista, lanciato il New Deal</a:t>
            </a:r>
          </a:p>
          <a:p>
            <a:r>
              <a:rPr lang="it-IT" dirty="0" smtClean="0"/>
              <a:t>1934 Nasce la 20th Century Fox, invenzione del nylon, primo incontro ufficiale tra Hitler e Mussolini</a:t>
            </a:r>
          </a:p>
          <a:p>
            <a:r>
              <a:rPr lang="it-IT" dirty="0" smtClean="0"/>
              <a:t>1935 il radar viene applicato agli aerei, introdotti in commercio i sulfamidici, l’Italia invade l’Etiopia</a:t>
            </a:r>
          </a:p>
          <a:p>
            <a:r>
              <a:rPr lang="it-IT" dirty="0" smtClean="0"/>
              <a:t>1936 Guerra civile in Spagna, prime trasmissioni televisive, olimpiadi di Berlino, crisi costituzionale in UK</a:t>
            </a:r>
          </a:p>
          <a:p>
            <a:r>
              <a:rPr lang="it-IT" dirty="0" smtClean="0"/>
              <a:t>1937 I nazisti invadono e annettono l’Austria</a:t>
            </a:r>
          </a:p>
          <a:p>
            <a:r>
              <a:rPr lang="it-IT" dirty="0" smtClean="0"/>
              <a:t>1938 Conferenza di Monaco, notte dei cristalli in Germania, inizia l’età dei fumetti</a:t>
            </a:r>
          </a:p>
          <a:p>
            <a:r>
              <a:rPr lang="it-IT" dirty="0" smtClean="0"/>
              <a:t>1939 </a:t>
            </a:r>
            <a:r>
              <a:rPr lang="it-IT" dirty="0" smtClean="0">
                <a:solidFill>
                  <a:srgbClr val="FF0000"/>
                </a:solidFill>
              </a:rPr>
              <a:t>Scoppia la II guerra mondiale</a:t>
            </a:r>
            <a:r>
              <a:rPr lang="it-IT" dirty="0" smtClean="0"/>
              <a:t>, durerà fino al 1945 provocando oltre 30 milioni di morti</a:t>
            </a:r>
          </a:p>
          <a:p>
            <a:r>
              <a:rPr lang="it-IT" dirty="0" smtClean="0"/>
              <a:t>1944 Conferenza di </a:t>
            </a:r>
            <a:r>
              <a:rPr lang="it-IT" dirty="0" err="1" smtClean="0"/>
              <a:t>Bretton</a:t>
            </a:r>
            <a:r>
              <a:rPr lang="it-IT" dirty="0" smtClean="0"/>
              <a:t> Woods</a:t>
            </a:r>
            <a:endParaRPr lang="it-IT" dirty="0"/>
          </a:p>
        </p:txBody>
      </p:sp>
    </p:spTree>
    <p:extLst>
      <p:ext uri="{BB962C8B-B14F-4D97-AF65-F5344CB8AC3E}">
        <p14:creationId xmlns:p14="http://schemas.microsoft.com/office/powerpoint/2010/main" val="19334145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0PYSFqCSsGU"/>
          <p:cNvPicPr>
            <a:picLocks noRot="1" noChangeAspect="1"/>
          </p:cNvPicPr>
          <p:nvPr>
            <a:videoFile r:link="rId1"/>
          </p:nvPr>
        </p:nvPicPr>
        <p:blipFill>
          <a:blip r:embed="rId3"/>
          <a:stretch>
            <a:fillRect/>
          </a:stretch>
        </p:blipFill>
        <p:spPr>
          <a:xfrm>
            <a:off x="1623395" y="411143"/>
            <a:ext cx="9589550" cy="5394121"/>
          </a:xfrm>
          <a:prstGeom prst="rect">
            <a:avLst/>
          </a:prstGeom>
        </p:spPr>
      </p:pic>
    </p:spTree>
    <p:extLst>
      <p:ext uri="{BB962C8B-B14F-4D97-AF65-F5344CB8AC3E}">
        <p14:creationId xmlns:p14="http://schemas.microsoft.com/office/powerpoint/2010/main" val="4754764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1801091" y="296616"/>
            <a:ext cx="3779982" cy="6128574"/>
          </a:xfrm>
          <a:prstGeom prst="rect">
            <a:avLst/>
          </a:prstGeom>
        </p:spPr>
      </p:pic>
      <p:pic>
        <p:nvPicPr>
          <p:cNvPr id="3" name="Immagine 2"/>
          <p:cNvPicPr>
            <a:picLocks noChangeAspect="1"/>
          </p:cNvPicPr>
          <p:nvPr/>
        </p:nvPicPr>
        <p:blipFill>
          <a:blip r:embed="rId3"/>
          <a:stretch>
            <a:fillRect/>
          </a:stretch>
        </p:blipFill>
        <p:spPr>
          <a:xfrm>
            <a:off x="6444239" y="296616"/>
            <a:ext cx="3882015" cy="6184019"/>
          </a:xfrm>
          <a:prstGeom prst="rect">
            <a:avLst/>
          </a:prstGeom>
        </p:spPr>
      </p:pic>
    </p:spTree>
    <p:extLst>
      <p:ext uri="{BB962C8B-B14F-4D97-AF65-F5344CB8AC3E}">
        <p14:creationId xmlns:p14="http://schemas.microsoft.com/office/powerpoint/2010/main" val="30238243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Il </a:t>
            </a:r>
            <a:r>
              <a:rPr lang="it-IT" i="1" dirty="0" err="1" smtClean="0"/>
              <a:t>Treatise</a:t>
            </a:r>
            <a:r>
              <a:rPr lang="it-IT" i="1" dirty="0" smtClean="0"/>
              <a:t> on </a:t>
            </a:r>
            <a:r>
              <a:rPr lang="it-IT" i="1" dirty="0" err="1" smtClean="0"/>
              <a:t>money</a:t>
            </a:r>
            <a:endParaRPr lang="it-IT" i="1" dirty="0"/>
          </a:p>
        </p:txBody>
      </p:sp>
      <p:sp>
        <p:nvSpPr>
          <p:cNvPr id="3" name="Segnaposto contenuto 2"/>
          <p:cNvSpPr>
            <a:spLocks noGrp="1"/>
          </p:cNvSpPr>
          <p:nvPr>
            <p:ph idx="1"/>
          </p:nvPr>
        </p:nvSpPr>
        <p:spPr/>
        <p:txBody>
          <a:bodyPr>
            <a:normAutofit fontScale="85000" lnSpcReduction="20000"/>
          </a:bodyPr>
          <a:lstStyle/>
          <a:p>
            <a:r>
              <a:rPr lang="it-IT" dirty="0" smtClean="0"/>
              <a:t>Tra il 1924 e il 1930, Keynes – vestendo i panni dell’economista teorico - lavora alla stesura di un’opera ambiziosa, il </a:t>
            </a:r>
            <a:r>
              <a:rPr lang="it-IT" i="1" dirty="0" smtClean="0">
                <a:solidFill>
                  <a:srgbClr val="FF0000"/>
                </a:solidFill>
              </a:rPr>
              <a:t>Trattato sulla moneta</a:t>
            </a:r>
            <a:r>
              <a:rPr lang="it-IT" dirty="0" smtClean="0"/>
              <a:t>.</a:t>
            </a:r>
          </a:p>
          <a:p>
            <a:r>
              <a:rPr lang="it-IT" dirty="0" smtClean="0"/>
              <a:t>Come </a:t>
            </a:r>
            <a:r>
              <a:rPr lang="it-IT" dirty="0"/>
              <a:t>ricorda Roncaglia, </a:t>
            </a:r>
            <a:r>
              <a:rPr lang="it-IT" dirty="0" smtClean="0">
                <a:solidFill>
                  <a:srgbClr val="FF0000"/>
                </a:solidFill>
              </a:rPr>
              <a:t>il </a:t>
            </a:r>
            <a:r>
              <a:rPr lang="it-IT" dirty="0">
                <a:solidFill>
                  <a:srgbClr val="FF0000"/>
                </a:solidFill>
              </a:rPr>
              <a:t>Trattato riprende e sviluppa </a:t>
            </a:r>
            <a:r>
              <a:rPr lang="it-IT" dirty="0" smtClean="0">
                <a:solidFill>
                  <a:srgbClr val="FF0000"/>
                </a:solidFill>
              </a:rPr>
              <a:t>l'approccio </a:t>
            </a:r>
            <a:r>
              <a:rPr lang="it-IT" dirty="0">
                <a:solidFill>
                  <a:srgbClr val="FF0000"/>
                </a:solidFill>
              </a:rPr>
              <a:t>basato sull'"equazione di Cambridge" </a:t>
            </a:r>
            <a:r>
              <a:rPr lang="it-IT" dirty="0"/>
              <a:t>per la domanda di scorte </a:t>
            </a:r>
            <a:r>
              <a:rPr lang="it-IT" dirty="0" smtClean="0"/>
              <a:t>liquide, soffermandosi sull’analisi delle connessioni </a:t>
            </a:r>
            <a:r>
              <a:rPr lang="it-IT" dirty="0"/>
              <a:t>tra gli aspetti monetari e finanziari da un lato e gli aspetti reali </a:t>
            </a:r>
            <a:r>
              <a:rPr lang="it-IT" dirty="0" smtClean="0"/>
              <a:t>dall'altro in un modello a due settori. </a:t>
            </a:r>
          </a:p>
          <a:p>
            <a:r>
              <a:rPr lang="it-IT" dirty="0" smtClean="0"/>
              <a:t>Seguendo </a:t>
            </a:r>
            <a:r>
              <a:rPr lang="it-IT" dirty="0"/>
              <a:t>il principio metodologico </a:t>
            </a:r>
            <a:r>
              <a:rPr lang="it-IT" dirty="0" err="1"/>
              <a:t>marshalliano</a:t>
            </a:r>
            <a:r>
              <a:rPr lang="it-IT" dirty="0"/>
              <a:t> di concentrare l'attenzione su brevi catene causali, Keynes si propose di localizzare, anello per anello, le </a:t>
            </a:r>
            <a:r>
              <a:rPr lang="it-IT" dirty="0">
                <a:solidFill>
                  <a:srgbClr val="FF0000"/>
                </a:solidFill>
              </a:rPr>
              <a:t>connessioni causa-effetto nelle interrelazioni tra i cambiamenti nei prezzi e nelle quantità </a:t>
            </a:r>
            <a:r>
              <a:rPr lang="it-IT" dirty="0" smtClean="0">
                <a:solidFill>
                  <a:srgbClr val="FF0000"/>
                </a:solidFill>
              </a:rPr>
              <a:t>prodotte</a:t>
            </a:r>
            <a:r>
              <a:rPr lang="it-IT" dirty="0" smtClean="0"/>
              <a:t>, </a:t>
            </a:r>
            <a:r>
              <a:rPr lang="it-IT" dirty="0"/>
              <a:t>con l'obiettivo di comprendere il funzionamento di un'economia monetaria </a:t>
            </a:r>
            <a:r>
              <a:rPr lang="it-IT" dirty="0" smtClean="0"/>
              <a:t>in </a:t>
            </a:r>
            <a:r>
              <a:rPr lang="it-IT" dirty="0"/>
              <a:t>perenne movimento</a:t>
            </a:r>
            <a:r>
              <a:rPr lang="it-IT" dirty="0" smtClean="0"/>
              <a:t>.</a:t>
            </a:r>
          </a:p>
          <a:p>
            <a:r>
              <a:rPr lang="en-US" i="1" dirty="0"/>
              <a:t>My object has been to find a method which is useful in describing not merely the characteristics of a static equilibrium, but also those of disequilibrium, and to </a:t>
            </a:r>
            <a:r>
              <a:rPr lang="en-US" i="1" dirty="0">
                <a:solidFill>
                  <a:srgbClr val="FF0000"/>
                </a:solidFill>
              </a:rPr>
              <a:t>discover the dynamical laws governing the passage of a monetary system from one position of equilibrium to another</a:t>
            </a:r>
            <a:r>
              <a:rPr lang="en-US" i="1" dirty="0"/>
              <a:t>. </a:t>
            </a:r>
            <a:r>
              <a:rPr lang="en-US" i="1" dirty="0" smtClean="0"/>
              <a:t>(Keynes 1930-1</a:t>
            </a:r>
            <a:r>
              <a:rPr lang="en-US" i="1" dirty="0"/>
              <a:t>, v.) </a:t>
            </a:r>
            <a:endParaRPr lang="it-IT" i="1" dirty="0"/>
          </a:p>
        </p:txBody>
      </p:sp>
    </p:spTree>
    <p:extLst>
      <p:ext uri="{BB962C8B-B14F-4D97-AF65-F5344CB8AC3E}">
        <p14:creationId xmlns:p14="http://schemas.microsoft.com/office/powerpoint/2010/main" val="7688627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Il </a:t>
            </a:r>
            <a:r>
              <a:rPr lang="it-IT" i="1" dirty="0" err="1"/>
              <a:t>Treatise</a:t>
            </a:r>
            <a:r>
              <a:rPr lang="it-IT" i="1" dirty="0"/>
              <a:t> on </a:t>
            </a:r>
            <a:r>
              <a:rPr lang="it-IT" i="1" dirty="0" err="1"/>
              <a:t>money</a:t>
            </a:r>
            <a:r>
              <a:rPr lang="it-IT" dirty="0" smtClean="0"/>
              <a:t>, 2</a:t>
            </a:r>
            <a:endParaRPr lang="it-IT" dirty="0"/>
          </a:p>
        </p:txBody>
      </p:sp>
      <p:sp>
        <p:nvSpPr>
          <p:cNvPr id="3" name="Segnaposto contenuto 2"/>
          <p:cNvSpPr>
            <a:spLocks noGrp="1"/>
          </p:cNvSpPr>
          <p:nvPr>
            <p:ph idx="1"/>
          </p:nvPr>
        </p:nvSpPr>
        <p:spPr/>
        <p:txBody>
          <a:bodyPr>
            <a:normAutofit fontScale="92500" lnSpcReduction="10000"/>
          </a:bodyPr>
          <a:lstStyle/>
          <a:p>
            <a:r>
              <a:rPr lang="it-IT" dirty="0" smtClean="0"/>
              <a:t>Elementi qualificanti del trattato:</a:t>
            </a:r>
          </a:p>
          <a:p>
            <a:pPr lvl="1"/>
            <a:r>
              <a:rPr lang="it-IT" dirty="0" smtClean="0"/>
              <a:t>Due settori: beni di consumo e beni d’investimento</a:t>
            </a:r>
          </a:p>
          <a:p>
            <a:pPr lvl="1"/>
            <a:r>
              <a:rPr lang="it-IT" dirty="0" smtClean="0">
                <a:solidFill>
                  <a:srgbClr val="FF0000"/>
                </a:solidFill>
              </a:rPr>
              <a:t>Due equazioni fondamentali</a:t>
            </a:r>
            <a:r>
              <a:rPr lang="it-IT" dirty="0" smtClean="0"/>
              <a:t> che legano indici di prezzo, costi medi, investimenti e risparmi (v. appendice)</a:t>
            </a:r>
          </a:p>
          <a:p>
            <a:pPr lvl="1"/>
            <a:r>
              <a:rPr lang="it-IT" dirty="0" smtClean="0">
                <a:solidFill>
                  <a:srgbClr val="FF0000"/>
                </a:solidFill>
              </a:rPr>
              <a:t>Separazioni tra decisioni di risparmio S (dipendono dalle famiglie) e investimento I (dipendono dalle imprese) nei due settori e non si coordinano necessariamente</a:t>
            </a:r>
          </a:p>
          <a:p>
            <a:pPr lvl="1"/>
            <a:r>
              <a:rPr lang="it-IT" dirty="0" smtClean="0"/>
              <a:t>Possibilità che scarti persistenti tra S e I portino a inflazione (I &gt; S) o deflazione (S &gt; I) in una prospettiva </a:t>
            </a:r>
            <a:r>
              <a:rPr lang="it-IT" dirty="0" err="1" smtClean="0"/>
              <a:t>Wickselliana</a:t>
            </a:r>
            <a:r>
              <a:rPr lang="it-IT" dirty="0" smtClean="0"/>
              <a:t> (v. appendice lezione 11)</a:t>
            </a:r>
          </a:p>
          <a:p>
            <a:pPr lvl="1"/>
            <a:r>
              <a:rPr lang="it-IT" dirty="0" smtClean="0"/>
              <a:t>Stante la relativa stabilità dei risparmi, sono le fluttuazioni degli investimenti, determinate fra l’altro da cicli d’innovazione di tipo </a:t>
            </a:r>
            <a:r>
              <a:rPr lang="it-IT" dirty="0" err="1" smtClean="0"/>
              <a:t>schumpeteriano</a:t>
            </a:r>
            <a:r>
              <a:rPr lang="it-IT" dirty="0" smtClean="0"/>
              <a:t> (v. lezione 14), a innescare instabilità dei prezzi, dei profitti e dell’occupazione</a:t>
            </a:r>
          </a:p>
          <a:p>
            <a:pPr lvl="1"/>
            <a:r>
              <a:rPr lang="it-IT" dirty="0" smtClean="0"/>
              <a:t>Spetta alla banca centrale, controllando i tassi a breve e influenzando i tassi a lunga stabilizzare i prezzi</a:t>
            </a:r>
            <a:endParaRPr lang="it-IT" dirty="0"/>
          </a:p>
        </p:txBody>
      </p:sp>
    </p:spTree>
    <p:extLst>
      <p:ext uri="{BB962C8B-B14F-4D97-AF65-F5344CB8AC3E}">
        <p14:creationId xmlns:p14="http://schemas.microsoft.com/office/powerpoint/2010/main" val="8803047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Dal </a:t>
            </a:r>
            <a:r>
              <a:rPr lang="it-IT" dirty="0" err="1" smtClean="0"/>
              <a:t>Treatise</a:t>
            </a:r>
            <a:r>
              <a:rPr lang="it-IT" dirty="0" smtClean="0"/>
              <a:t> alla General </a:t>
            </a:r>
            <a:r>
              <a:rPr lang="it-IT" dirty="0" err="1" smtClean="0"/>
              <a:t>Theory</a:t>
            </a:r>
            <a:endParaRPr lang="it-IT" dirty="0"/>
          </a:p>
        </p:txBody>
      </p:sp>
      <p:sp>
        <p:nvSpPr>
          <p:cNvPr id="3" name="Segnaposto contenuto 2"/>
          <p:cNvSpPr>
            <a:spLocks noGrp="1"/>
          </p:cNvSpPr>
          <p:nvPr>
            <p:ph idx="1"/>
          </p:nvPr>
        </p:nvSpPr>
        <p:spPr/>
        <p:txBody>
          <a:bodyPr>
            <a:normAutofit fontScale="85000" lnSpcReduction="20000"/>
          </a:bodyPr>
          <a:lstStyle/>
          <a:p>
            <a:r>
              <a:rPr lang="en-US" dirty="0" err="1" smtClean="0"/>
              <a:t>Scrive</a:t>
            </a:r>
            <a:r>
              <a:rPr lang="en-US" dirty="0" smtClean="0"/>
              <a:t> </a:t>
            </a:r>
            <a:r>
              <a:rPr lang="en-US" dirty="0" err="1" smtClean="0"/>
              <a:t>Dimand</a:t>
            </a:r>
            <a:r>
              <a:rPr lang="en-US" dirty="0" smtClean="0"/>
              <a:t> (1986), “</a:t>
            </a:r>
            <a:r>
              <a:rPr lang="en-US" i="1" dirty="0" smtClean="0"/>
              <a:t>Keynes </a:t>
            </a:r>
            <a:r>
              <a:rPr lang="en-US" i="1" dirty="0"/>
              <a:t>wrote the General Theory for an audience already familiar with the Treatise, so his account of the liquidity preference theory of the interest rate and his treatment of investment in the later book take as given the much lengthier discussion of the portfolio balance approach to money demand and the pricing of capital goods in the earlier book. Keynes felt no need for extended restatement of aspects of monetary theory on which his views were well-known and basically unchanged. When the General Theory is read in isolation from Keynes' early work, there is a thus a danger of </a:t>
            </a:r>
            <a:r>
              <a:rPr lang="en-US" i="1" dirty="0" smtClean="0"/>
              <a:t>underestimating </a:t>
            </a:r>
            <a:r>
              <a:rPr lang="en-US" i="1" dirty="0"/>
              <a:t>the extent to which money matters in Keynes' theory. </a:t>
            </a:r>
            <a:r>
              <a:rPr lang="en-US" i="1" dirty="0">
                <a:solidFill>
                  <a:srgbClr val="FF0000"/>
                </a:solidFill>
              </a:rPr>
              <a:t>The General Theory would have been a different book had Keynes not written the Treatise first. The working out of the General Theory was a process of making good the gaps and omissions of the Treatise, especially the lack of a theory of the level of output and employment. </a:t>
            </a:r>
            <a:r>
              <a:rPr lang="en-US" i="1" dirty="0"/>
              <a:t>To a large extent, this involved developing insights which had already been stated in the Treatise but which had not been integrated into the theoretical frame- work of that </a:t>
            </a:r>
            <a:r>
              <a:rPr lang="en-US" i="1" dirty="0" smtClean="0"/>
              <a:t>book</a:t>
            </a:r>
            <a:r>
              <a:rPr lang="en-US" dirty="0" smtClean="0"/>
              <a:t>”.</a:t>
            </a:r>
            <a:endParaRPr lang="en-US" i="1" dirty="0"/>
          </a:p>
        </p:txBody>
      </p:sp>
    </p:spTree>
    <p:extLst>
      <p:ext uri="{BB962C8B-B14F-4D97-AF65-F5344CB8AC3E}">
        <p14:creationId xmlns:p14="http://schemas.microsoft.com/office/powerpoint/2010/main" val="5239810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Il Cambridge </a:t>
            </a:r>
            <a:r>
              <a:rPr lang="it-IT" dirty="0" err="1" smtClean="0"/>
              <a:t>circus</a:t>
            </a:r>
            <a:r>
              <a:rPr lang="it-IT" dirty="0" smtClean="0"/>
              <a:t> (Black 2013)</a:t>
            </a:r>
            <a:endParaRPr lang="it-IT" dirty="0"/>
          </a:p>
        </p:txBody>
      </p:sp>
      <p:sp>
        <p:nvSpPr>
          <p:cNvPr id="3" name="Segnaposto contenuto 2"/>
          <p:cNvSpPr>
            <a:spLocks noGrp="1"/>
          </p:cNvSpPr>
          <p:nvPr>
            <p:ph idx="1"/>
          </p:nvPr>
        </p:nvSpPr>
        <p:spPr>
          <a:xfrm>
            <a:off x="838200" y="1825625"/>
            <a:ext cx="10515600" cy="4602884"/>
          </a:xfrm>
        </p:spPr>
        <p:txBody>
          <a:bodyPr>
            <a:normAutofit fontScale="62500" lnSpcReduction="20000"/>
          </a:bodyPr>
          <a:lstStyle/>
          <a:p>
            <a:r>
              <a:rPr lang="it-IT" dirty="0"/>
              <a:t>Conosciuto anche come </a:t>
            </a:r>
            <a:r>
              <a:rPr lang="it-IT" dirty="0">
                <a:solidFill>
                  <a:srgbClr val="FF0000"/>
                </a:solidFill>
              </a:rPr>
              <a:t>'</a:t>
            </a:r>
            <a:r>
              <a:rPr lang="it-IT" dirty="0" err="1">
                <a:solidFill>
                  <a:srgbClr val="FF0000"/>
                </a:solidFill>
              </a:rPr>
              <a:t>Keynes's</a:t>
            </a:r>
            <a:r>
              <a:rPr lang="it-IT" dirty="0">
                <a:solidFill>
                  <a:srgbClr val="FF0000"/>
                </a:solidFill>
              </a:rPr>
              <a:t> Circus' </a:t>
            </a:r>
            <a:r>
              <a:rPr lang="it-IT" dirty="0"/>
              <a:t>o semplicemente il 'Circus', </a:t>
            </a:r>
            <a:r>
              <a:rPr lang="it-IT" dirty="0" smtClean="0"/>
              <a:t>gruppo composto dagli </a:t>
            </a:r>
            <a:r>
              <a:rPr lang="it-IT" dirty="0"/>
              <a:t>stretti collaboratori </a:t>
            </a:r>
            <a:r>
              <a:rPr lang="it-IT" dirty="0" smtClean="0"/>
              <a:t>di Keynes all'Università </a:t>
            </a:r>
            <a:r>
              <a:rPr lang="it-IT" dirty="0"/>
              <a:t>di Cambridge, </a:t>
            </a:r>
            <a:r>
              <a:rPr lang="it-IT" dirty="0" smtClean="0"/>
              <a:t>tra </a:t>
            </a:r>
            <a:r>
              <a:rPr lang="it-IT" dirty="0"/>
              <a:t>cui Richard Kahn, Piero </a:t>
            </a:r>
            <a:r>
              <a:rPr lang="it-IT" dirty="0" err="1"/>
              <a:t>Sraffa</a:t>
            </a:r>
            <a:r>
              <a:rPr lang="it-IT" dirty="0"/>
              <a:t>, Austin e Joan Robinson e James </a:t>
            </a:r>
            <a:r>
              <a:rPr lang="it-IT" dirty="0" err="1"/>
              <a:t>Meade</a:t>
            </a:r>
            <a:r>
              <a:rPr lang="it-IT" dirty="0"/>
              <a:t>. Mentre Keynes discuteva il Trattato anche con Denis </a:t>
            </a:r>
            <a:r>
              <a:rPr lang="it-IT" dirty="0" err="1"/>
              <a:t>Robertson</a:t>
            </a:r>
            <a:r>
              <a:rPr lang="it-IT" dirty="0"/>
              <a:t> e A.C. </a:t>
            </a:r>
            <a:r>
              <a:rPr lang="it-IT" dirty="0" err="1"/>
              <a:t>Pigou</a:t>
            </a:r>
            <a:r>
              <a:rPr lang="it-IT" dirty="0"/>
              <a:t> a Cambridge, queste comunicazioni con i membri più anziani membri della facoltà erano separati, anche se non naturalmente non </a:t>
            </a:r>
            <a:r>
              <a:rPr lang="it-IT" dirty="0" smtClean="0"/>
              <a:t>collegati.</a:t>
            </a:r>
          </a:p>
          <a:p>
            <a:r>
              <a:rPr lang="it-IT" dirty="0"/>
              <a:t>Il raduno "soddisfaceva la definizione alternativa del dizionario di [un circo come] una scena di azione vivace e un gruppo di persone impegnate in un'attività comune - in questo </a:t>
            </a:r>
            <a:r>
              <a:rPr lang="it-IT" dirty="0">
                <a:solidFill>
                  <a:srgbClr val="FF0000"/>
                </a:solidFill>
              </a:rPr>
              <a:t>caso cercando di capire e, più tardi, di criticare il Trattato" (</a:t>
            </a:r>
            <a:r>
              <a:rPr lang="it-IT" dirty="0" err="1">
                <a:solidFill>
                  <a:srgbClr val="FF0000"/>
                </a:solidFill>
              </a:rPr>
              <a:t>Moggridge</a:t>
            </a:r>
            <a:r>
              <a:rPr lang="it-IT" dirty="0">
                <a:solidFill>
                  <a:srgbClr val="FF0000"/>
                </a:solidFill>
              </a:rPr>
              <a:t>, 1992, p.533)</a:t>
            </a:r>
            <a:r>
              <a:rPr lang="it-IT" dirty="0"/>
              <a:t>. Durante l'inverno e la primavera del 1931, fino agli esami di maggio, il Circus si riunì come un 'seminario' più grande, incontrandosi su invito nella </a:t>
            </a:r>
            <a:r>
              <a:rPr lang="it-IT" dirty="0" err="1"/>
              <a:t>Old</a:t>
            </a:r>
            <a:r>
              <a:rPr lang="it-IT" dirty="0"/>
              <a:t> Combination Room del </a:t>
            </a:r>
            <a:r>
              <a:rPr lang="it-IT" dirty="0" err="1"/>
              <a:t>Trinity</a:t>
            </a:r>
            <a:r>
              <a:rPr lang="it-IT" dirty="0"/>
              <a:t> College. Alcuni laureandi ricevettero l'invito dopo colloqui soddisfacenti con Kahn, </a:t>
            </a:r>
            <a:r>
              <a:rPr lang="it-IT" dirty="0" err="1"/>
              <a:t>Sraffa</a:t>
            </a:r>
            <a:r>
              <a:rPr lang="it-IT" dirty="0"/>
              <a:t> e Austin Robinson</a:t>
            </a:r>
            <a:r>
              <a:rPr lang="it-IT" dirty="0" smtClean="0"/>
              <a:t>.</a:t>
            </a:r>
          </a:p>
          <a:p>
            <a:r>
              <a:rPr lang="it-IT" dirty="0"/>
              <a:t>Joseph </a:t>
            </a:r>
            <a:r>
              <a:rPr lang="it-IT" dirty="0" err="1">
                <a:solidFill>
                  <a:srgbClr val="FF0000"/>
                </a:solidFill>
              </a:rPr>
              <a:t>Schumpeter</a:t>
            </a:r>
            <a:r>
              <a:rPr lang="it-IT" dirty="0"/>
              <a:t> (1954, p.1172) sosteneva che, durante questo periodo, </a:t>
            </a:r>
            <a:r>
              <a:rPr lang="it-IT" dirty="0" smtClean="0"/>
              <a:t>la "</a:t>
            </a:r>
            <a:r>
              <a:rPr lang="it-IT" dirty="0"/>
              <a:t>la quota di Kahn nella realizzazione storica" della Teoria generale "non può essere molto al di sotto del ruolo di coautore". Sebbene Kahn (1984, p. 178) abbia definito questo "chiaramente assurdo", </a:t>
            </a:r>
            <a:r>
              <a:rPr lang="it-IT" dirty="0" err="1"/>
              <a:t>Pasinetti</a:t>
            </a:r>
            <a:r>
              <a:rPr lang="it-IT" dirty="0"/>
              <a:t> (Kahn, 1984, p. 223) ha trovato una contraddizione tra questa negazione e le altre osservazioni di Kahn sul lavoro del Circus che ha portato alla </a:t>
            </a:r>
            <a:r>
              <a:rPr lang="it-IT" dirty="0" err="1"/>
              <a:t>alla</a:t>
            </a:r>
            <a:r>
              <a:rPr lang="it-IT" dirty="0"/>
              <a:t> pubblicazione de La </a:t>
            </a:r>
            <a:r>
              <a:rPr lang="it-IT" dirty="0" smtClean="0"/>
              <a:t>Teoria Generale</a:t>
            </a:r>
            <a:r>
              <a:rPr lang="it-IT" dirty="0"/>
              <a:t>. La questione della 'co-autorialità' è strettamente legata alla questione di dove e quando Keynes sviluppò le nuove idee contenute in The General </a:t>
            </a:r>
            <a:r>
              <a:rPr lang="it-IT" dirty="0" err="1"/>
              <a:t>Theory</a:t>
            </a:r>
            <a:r>
              <a:rPr lang="it-IT" dirty="0"/>
              <a:t>. </a:t>
            </a:r>
            <a:r>
              <a:rPr lang="it-IT" dirty="0" err="1"/>
              <a:t>Patinkin</a:t>
            </a:r>
            <a:r>
              <a:rPr lang="it-IT" dirty="0"/>
              <a:t> (1982) ha sostenuto che le "scoperte cruciali" di Keynes cruciali" di Keynes arrivarono molto più tardi del 1931, quindi "contestando l'importanza comunemente attribuita a [il Circo] nell'assistere Keynes" (Kahn, 1984, p.105). Kahn e </a:t>
            </a:r>
            <a:r>
              <a:rPr lang="it-IT" dirty="0" err="1"/>
              <a:t>Moggridge</a:t>
            </a:r>
            <a:r>
              <a:rPr lang="it-IT" dirty="0"/>
              <a:t> hanno sostenuto date precedenti che includono l'influenza </a:t>
            </a:r>
            <a:r>
              <a:rPr lang="it-IT" dirty="0" smtClean="0"/>
              <a:t>del il </a:t>
            </a:r>
            <a:r>
              <a:rPr lang="it-IT" dirty="0"/>
              <a:t>Circo.</a:t>
            </a:r>
          </a:p>
        </p:txBody>
      </p:sp>
    </p:spTree>
    <p:extLst>
      <p:ext uri="{BB962C8B-B14F-4D97-AF65-F5344CB8AC3E}">
        <p14:creationId xmlns:p14="http://schemas.microsoft.com/office/powerpoint/2010/main" val="28011613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3619500" y="214313"/>
            <a:ext cx="4342245" cy="5636568"/>
          </a:xfrm>
          <a:prstGeom prst="rect">
            <a:avLst/>
          </a:prstGeom>
        </p:spPr>
      </p:pic>
      <p:sp>
        <p:nvSpPr>
          <p:cNvPr id="5" name="Rettangolo 4"/>
          <p:cNvSpPr/>
          <p:nvPr/>
        </p:nvSpPr>
        <p:spPr>
          <a:xfrm>
            <a:off x="1182255" y="6017136"/>
            <a:ext cx="10501746" cy="646331"/>
          </a:xfrm>
          <a:prstGeom prst="rect">
            <a:avLst/>
          </a:prstGeom>
        </p:spPr>
        <p:txBody>
          <a:bodyPr wrap="square">
            <a:spAutoFit/>
          </a:bodyPr>
          <a:lstStyle/>
          <a:p>
            <a:pPr algn="ctr"/>
            <a:r>
              <a:rPr lang="it-IT" dirty="0" smtClean="0">
                <a:solidFill>
                  <a:srgbClr val="202124"/>
                </a:solidFill>
                <a:latin typeface="arial" panose="020B0604020202020204" pitchFamily="34" charset="0"/>
              </a:rPr>
              <a:t>Richard F. Kahn , </a:t>
            </a:r>
            <a:r>
              <a:rPr lang="it-IT" dirty="0" err="1" smtClean="0">
                <a:solidFill>
                  <a:srgbClr val="202124"/>
                </a:solidFill>
                <a:latin typeface="arial" panose="020B0604020202020204" pitchFamily="34" charset="0"/>
              </a:rPr>
              <a:t>Baron</a:t>
            </a:r>
            <a:r>
              <a:rPr lang="it-IT" dirty="0" smtClean="0">
                <a:solidFill>
                  <a:srgbClr val="202124"/>
                </a:solidFill>
                <a:latin typeface="arial" panose="020B0604020202020204" pitchFamily="34" charset="0"/>
              </a:rPr>
              <a:t> Kahn </a:t>
            </a:r>
          </a:p>
          <a:p>
            <a:pPr algn="ctr"/>
            <a:r>
              <a:rPr lang="it-IT" dirty="0" smtClean="0">
                <a:solidFill>
                  <a:srgbClr val="202124"/>
                </a:solidFill>
                <a:latin typeface="arial" panose="020B0604020202020204" pitchFamily="34" charset="0"/>
              </a:rPr>
              <a:t>10 </a:t>
            </a:r>
            <a:r>
              <a:rPr lang="it-IT" dirty="0">
                <a:solidFill>
                  <a:srgbClr val="202124"/>
                </a:solidFill>
                <a:latin typeface="arial" panose="020B0604020202020204" pitchFamily="34" charset="0"/>
              </a:rPr>
              <a:t>agosto 1905, </a:t>
            </a:r>
            <a:r>
              <a:rPr lang="it-IT" dirty="0" smtClean="0">
                <a:solidFill>
                  <a:srgbClr val="202124"/>
                </a:solidFill>
                <a:latin typeface="arial" panose="020B0604020202020204" pitchFamily="34" charset="0"/>
              </a:rPr>
              <a:t>Hampstead, Londra, UK - 6 </a:t>
            </a:r>
            <a:r>
              <a:rPr lang="it-IT" dirty="0">
                <a:solidFill>
                  <a:srgbClr val="202124"/>
                </a:solidFill>
                <a:latin typeface="arial" panose="020B0604020202020204" pitchFamily="34" charset="0"/>
              </a:rPr>
              <a:t>giugno 1989, </a:t>
            </a:r>
            <a:r>
              <a:rPr lang="it-IT" dirty="0" smtClean="0">
                <a:solidFill>
                  <a:srgbClr val="202124"/>
                </a:solidFill>
                <a:latin typeface="arial" panose="020B0604020202020204" pitchFamily="34" charset="0"/>
              </a:rPr>
              <a:t>Cambridge, UK</a:t>
            </a:r>
            <a:endParaRPr lang="it-IT" b="0" i="0" dirty="0">
              <a:solidFill>
                <a:srgbClr val="202124"/>
              </a:solidFill>
              <a:effectLst/>
              <a:latin typeface="arial" panose="020B0604020202020204" pitchFamily="34" charset="0"/>
            </a:endParaRPr>
          </a:p>
        </p:txBody>
      </p:sp>
    </p:spTree>
    <p:extLst>
      <p:ext uri="{BB962C8B-B14F-4D97-AF65-F5344CB8AC3E}">
        <p14:creationId xmlns:p14="http://schemas.microsoft.com/office/powerpoint/2010/main" val="16551378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Il moltiplicatore keynesiano prima della TG</a:t>
            </a:r>
            <a:endParaRPr lang="it-IT" dirty="0"/>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p:txBody>
              <a:bodyPr>
                <a:normAutofit fontScale="92500" lnSpcReduction="10000"/>
              </a:bodyPr>
              <a:lstStyle/>
              <a:p>
                <a:r>
                  <a:rPr lang="it-IT" dirty="0" smtClean="0"/>
                  <a:t>Anticipazioni (</a:t>
                </a:r>
                <a:r>
                  <a:rPr lang="it-IT" dirty="0" err="1" smtClean="0"/>
                  <a:t>Marx</a:t>
                </a:r>
                <a:r>
                  <a:rPr lang="it-IT" dirty="0" smtClean="0"/>
                  <a:t> nelle Teorie sul plusvalore, </a:t>
                </a:r>
                <a:r>
                  <a:rPr lang="it-IT" dirty="0" err="1" smtClean="0"/>
                  <a:t>Joahannsen</a:t>
                </a:r>
                <a:r>
                  <a:rPr lang="it-IT" dirty="0" smtClean="0"/>
                  <a:t> </a:t>
                </a:r>
                <a:r>
                  <a:rPr lang="it-IT" dirty="0" err="1" smtClean="0"/>
                  <a:t>Multipizierende</a:t>
                </a:r>
                <a:r>
                  <a:rPr lang="it-IT" dirty="0" smtClean="0"/>
                  <a:t> </a:t>
                </a:r>
                <a:r>
                  <a:rPr lang="it-IT" dirty="0" err="1" smtClean="0"/>
                  <a:t>Prinzip</a:t>
                </a:r>
                <a:r>
                  <a:rPr lang="it-IT" dirty="0" smtClean="0"/>
                  <a:t>, </a:t>
                </a:r>
                <a:r>
                  <a:rPr lang="it-IT" dirty="0" err="1" smtClean="0"/>
                  <a:t>cit</a:t>
                </a:r>
                <a:r>
                  <a:rPr lang="it-IT" dirty="0" smtClean="0"/>
                  <a:t> da SZ 2017 p. 311)</a:t>
                </a:r>
              </a:p>
              <a:p>
                <a:r>
                  <a:rPr lang="it-IT" dirty="0" smtClean="0"/>
                  <a:t>Contesto: </a:t>
                </a:r>
                <a:r>
                  <a:rPr lang="it-IT" dirty="0" smtClean="0">
                    <a:solidFill>
                      <a:srgbClr val="FF0000"/>
                    </a:solidFill>
                  </a:rPr>
                  <a:t>Can Lloyd </a:t>
                </a:r>
                <a:r>
                  <a:rPr lang="it-IT" dirty="0">
                    <a:solidFill>
                      <a:srgbClr val="FF0000"/>
                    </a:solidFill>
                  </a:rPr>
                  <a:t>G</a:t>
                </a:r>
                <a:r>
                  <a:rPr lang="it-IT" dirty="0" smtClean="0">
                    <a:solidFill>
                      <a:srgbClr val="FF0000"/>
                    </a:solidFill>
                  </a:rPr>
                  <a:t>eorge do </a:t>
                </a:r>
                <a:r>
                  <a:rPr lang="it-IT" dirty="0" err="1" smtClean="0">
                    <a:solidFill>
                      <a:srgbClr val="FF0000"/>
                    </a:solidFill>
                  </a:rPr>
                  <a:t>it</a:t>
                </a:r>
                <a:r>
                  <a:rPr lang="it-IT" dirty="0" smtClean="0">
                    <a:solidFill>
                      <a:srgbClr val="FF0000"/>
                    </a:solidFill>
                  </a:rPr>
                  <a:t>? </a:t>
                </a:r>
                <a:r>
                  <a:rPr lang="it-IT" dirty="0" smtClean="0"/>
                  <a:t>(1929) Pamphlet con </a:t>
                </a:r>
                <a:r>
                  <a:rPr lang="it-IT" dirty="0" err="1" smtClean="0"/>
                  <a:t>Hubert</a:t>
                </a:r>
                <a:r>
                  <a:rPr lang="it-IT" dirty="0" smtClean="0"/>
                  <a:t> Henderson nel quale Keynes analizza i meriti di un programma di Investimenti pubblici finalizzato a ridurre la disoccupazione senza aumentare la pressione fiscale. </a:t>
                </a:r>
              </a:p>
              <a:p>
                <a:r>
                  <a:rPr lang="it-IT" dirty="0" smtClean="0"/>
                  <a:t>La </a:t>
                </a:r>
                <a:r>
                  <a:rPr lang="it-IT" i="1" dirty="0" err="1" smtClean="0"/>
                  <a:t>Treasury</a:t>
                </a:r>
                <a:r>
                  <a:rPr lang="it-IT" i="1" dirty="0" smtClean="0"/>
                  <a:t> </a:t>
                </a:r>
                <a:r>
                  <a:rPr lang="it-IT" i="1" dirty="0" err="1" smtClean="0"/>
                  <a:t>view</a:t>
                </a:r>
                <a:r>
                  <a:rPr lang="it-IT" i="1" dirty="0" smtClean="0"/>
                  <a:t> </a:t>
                </a:r>
                <a:r>
                  <a:rPr lang="it-IT" dirty="0" smtClean="0"/>
                  <a:t>e la risposta di Keynes e Kahn</a:t>
                </a:r>
              </a:p>
              <a:p>
                <a14:m>
                  <m:oMath xmlns:m="http://schemas.openxmlformats.org/officeDocument/2006/math">
                    <m:r>
                      <a:rPr lang="it-IT" b="0" i="1" smtClean="0">
                        <a:latin typeface="Cambria Math" panose="02040503050406030204" pitchFamily="18" charset="0"/>
                      </a:rPr>
                      <m:t>𝑌</m:t>
                    </m:r>
                    <m:r>
                      <a:rPr lang="it-IT" b="0" i="1" smtClean="0">
                        <a:latin typeface="Cambria Math" panose="02040503050406030204" pitchFamily="18" charset="0"/>
                      </a:rPr>
                      <m:t>=</m:t>
                    </m:r>
                    <m:r>
                      <a:rPr lang="it-IT" b="0" i="1" smtClean="0">
                        <a:latin typeface="Cambria Math" panose="02040503050406030204" pitchFamily="18" charset="0"/>
                      </a:rPr>
                      <m:t>𝐶</m:t>
                    </m:r>
                    <m:r>
                      <a:rPr lang="it-IT" b="0" i="1" smtClean="0">
                        <a:latin typeface="Cambria Math" panose="02040503050406030204" pitchFamily="18" charset="0"/>
                      </a:rPr>
                      <m:t>+</m:t>
                    </m:r>
                    <m:r>
                      <a:rPr lang="it-IT" b="0" i="1" smtClean="0">
                        <a:latin typeface="Cambria Math" panose="02040503050406030204" pitchFamily="18" charset="0"/>
                      </a:rPr>
                      <m:t>𝐴</m:t>
                    </m:r>
                    <m:r>
                      <a:rPr lang="it-IT" b="0" i="1" smtClean="0">
                        <a:latin typeface="Cambria Math" panose="02040503050406030204" pitchFamily="18" charset="0"/>
                      </a:rPr>
                      <m:t>=</m:t>
                    </m:r>
                    <m:r>
                      <a:rPr lang="it-IT" b="0" i="1" smtClean="0">
                        <a:latin typeface="Cambria Math" panose="02040503050406030204" pitchFamily="18" charset="0"/>
                      </a:rPr>
                      <m:t>𝑐𝑌</m:t>
                    </m:r>
                    <m:r>
                      <a:rPr lang="it-IT" b="0" i="1" smtClean="0">
                        <a:latin typeface="Cambria Math" panose="02040503050406030204" pitchFamily="18" charset="0"/>
                      </a:rPr>
                      <m:t>+</m:t>
                    </m:r>
                    <m:r>
                      <a:rPr lang="it-IT" b="0" i="1" smtClean="0">
                        <a:latin typeface="Cambria Math" panose="02040503050406030204" pitchFamily="18" charset="0"/>
                      </a:rPr>
                      <m:t>𝐴</m:t>
                    </m:r>
                    <m:r>
                      <a:rPr lang="it-IT" b="0" i="1" smtClean="0">
                        <a:latin typeface="Cambria Math" panose="02040503050406030204" pitchFamily="18" charset="0"/>
                        <a:ea typeface="Cambria Math" panose="02040503050406030204" pitchFamily="18" charset="0"/>
                      </a:rPr>
                      <m:t>→∆</m:t>
                    </m:r>
                    <m:r>
                      <a:rPr lang="it-IT" b="0" i="1" smtClean="0">
                        <a:latin typeface="Cambria Math" panose="02040503050406030204" pitchFamily="18" charset="0"/>
                        <a:ea typeface="Cambria Math" panose="02040503050406030204" pitchFamily="18" charset="0"/>
                      </a:rPr>
                      <m:t>𝑌</m:t>
                    </m:r>
                    <m:r>
                      <a:rPr lang="it-IT" b="0" i="1" smtClean="0">
                        <a:latin typeface="Cambria Math" panose="02040503050406030204" pitchFamily="18" charset="0"/>
                        <a:ea typeface="Cambria Math" panose="02040503050406030204" pitchFamily="18" charset="0"/>
                      </a:rPr>
                      <m:t>=</m:t>
                    </m:r>
                    <m:r>
                      <a:rPr lang="it-IT" b="0" i="1" smtClean="0">
                        <a:latin typeface="Cambria Math" panose="02040503050406030204" pitchFamily="18" charset="0"/>
                        <a:ea typeface="Cambria Math" panose="02040503050406030204" pitchFamily="18" charset="0"/>
                      </a:rPr>
                      <m:t>𝑐</m:t>
                    </m:r>
                    <m:r>
                      <a:rPr lang="it-IT" b="0" i="1" smtClean="0">
                        <a:latin typeface="Cambria Math" panose="02040503050406030204" pitchFamily="18" charset="0"/>
                        <a:ea typeface="Cambria Math" panose="02040503050406030204" pitchFamily="18" charset="0"/>
                      </a:rPr>
                      <m:t>∆</m:t>
                    </m:r>
                    <m:r>
                      <a:rPr lang="it-IT" b="0" i="1" smtClean="0">
                        <a:latin typeface="Cambria Math" panose="02040503050406030204" pitchFamily="18" charset="0"/>
                        <a:ea typeface="Cambria Math" panose="02040503050406030204" pitchFamily="18" charset="0"/>
                      </a:rPr>
                      <m:t>𝑌</m:t>
                    </m:r>
                    <m:r>
                      <a:rPr lang="it-IT" b="0" i="1" smtClean="0">
                        <a:latin typeface="Cambria Math" panose="02040503050406030204" pitchFamily="18" charset="0"/>
                        <a:ea typeface="Cambria Math" panose="02040503050406030204" pitchFamily="18" charset="0"/>
                      </a:rPr>
                      <m:t>+∆</m:t>
                    </m:r>
                    <m:r>
                      <a:rPr lang="it-IT" b="0" i="1" smtClean="0">
                        <a:latin typeface="Cambria Math" panose="02040503050406030204" pitchFamily="18" charset="0"/>
                        <a:ea typeface="Cambria Math" panose="02040503050406030204" pitchFamily="18" charset="0"/>
                      </a:rPr>
                      <m:t>𝐴</m:t>
                    </m:r>
                    <m:r>
                      <a:rPr lang="it-IT" b="0" i="1" smtClean="0">
                        <a:latin typeface="Cambria Math" panose="02040503050406030204" pitchFamily="18" charset="0"/>
                        <a:ea typeface="Cambria Math" panose="02040503050406030204" pitchFamily="18" charset="0"/>
                      </a:rPr>
                      <m:t>→</m:t>
                    </m:r>
                  </m:oMath>
                </a14:m>
                <a:r>
                  <a:rPr lang="it-IT" dirty="0" smtClean="0"/>
                  <a:t> </a:t>
                </a:r>
                <a14:m>
                  <m:oMath xmlns:m="http://schemas.openxmlformats.org/officeDocument/2006/math">
                    <m:r>
                      <a:rPr lang="it-IT" i="1">
                        <a:latin typeface="Cambria Math" panose="02040503050406030204" pitchFamily="18" charset="0"/>
                        <a:ea typeface="Cambria Math" panose="02040503050406030204" pitchFamily="18" charset="0"/>
                      </a:rPr>
                      <m:t>∆</m:t>
                    </m:r>
                    <m:r>
                      <a:rPr lang="it-IT" b="0" i="1" smtClean="0">
                        <a:latin typeface="Cambria Math" panose="02040503050406030204" pitchFamily="18" charset="0"/>
                        <a:ea typeface="Cambria Math" panose="02040503050406030204" pitchFamily="18" charset="0"/>
                      </a:rPr>
                      <m:t>𝑌</m:t>
                    </m:r>
                    <m:r>
                      <a:rPr lang="it-IT" b="0" i="1" smtClean="0">
                        <a:latin typeface="Cambria Math" panose="02040503050406030204" pitchFamily="18" charset="0"/>
                        <a:ea typeface="Cambria Math" panose="02040503050406030204" pitchFamily="18" charset="0"/>
                      </a:rPr>
                      <m:t>=</m:t>
                    </m:r>
                    <m:f>
                      <m:fPr>
                        <m:ctrlPr>
                          <a:rPr lang="it-IT" b="0" i="1" smtClean="0">
                            <a:latin typeface="Cambria Math" panose="02040503050406030204" pitchFamily="18" charset="0"/>
                            <a:ea typeface="Cambria Math" panose="02040503050406030204" pitchFamily="18" charset="0"/>
                          </a:rPr>
                        </m:ctrlPr>
                      </m:fPr>
                      <m:num>
                        <m:r>
                          <a:rPr lang="it-IT" b="0" i="1" smtClean="0">
                            <a:latin typeface="Cambria Math" panose="02040503050406030204" pitchFamily="18" charset="0"/>
                            <a:ea typeface="Cambria Math" panose="02040503050406030204" pitchFamily="18" charset="0"/>
                          </a:rPr>
                          <m:t>1</m:t>
                        </m:r>
                      </m:num>
                      <m:den>
                        <m:r>
                          <a:rPr lang="it-IT" b="0" i="1" smtClean="0">
                            <a:latin typeface="Cambria Math" panose="02040503050406030204" pitchFamily="18" charset="0"/>
                            <a:ea typeface="Cambria Math" panose="02040503050406030204" pitchFamily="18" charset="0"/>
                          </a:rPr>
                          <m:t>1−</m:t>
                        </m:r>
                        <m:r>
                          <a:rPr lang="it-IT" b="0" i="1" smtClean="0">
                            <a:latin typeface="Cambria Math" panose="02040503050406030204" pitchFamily="18" charset="0"/>
                            <a:ea typeface="Cambria Math" panose="02040503050406030204" pitchFamily="18" charset="0"/>
                          </a:rPr>
                          <m:t>𝑐</m:t>
                        </m:r>
                      </m:den>
                    </m:f>
                  </m:oMath>
                </a14:m>
                <a:r>
                  <a:rPr lang="it-IT" dirty="0">
                    <a:ea typeface="Cambria Math" panose="02040503050406030204" pitchFamily="18" charset="0"/>
                  </a:rPr>
                  <a:t> </a:t>
                </a:r>
                <a14:m>
                  <m:oMath xmlns:m="http://schemas.openxmlformats.org/officeDocument/2006/math">
                    <m:r>
                      <a:rPr lang="it-IT" i="1">
                        <a:latin typeface="Cambria Math" panose="02040503050406030204" pitchFamily="18" charset="0"/>
                        <a:ea typeface="Cambria Math" panose="02040503050406030204" pitchFamily="18" charset="0"/>
                      </a:rPr>
                      <m:t>∆</m:t>
                    </m:r>
                    <m:r>
                      <a:rPr lang="it-IT" i="1">
                        <a:latin typeface="Cambria Math" panose="02040503050406030204" pitchFamily="18" charset="0"/>
                        <a:ea typeface="Cambria Math" panose="02040503050406030204" pitchFamily="18" charset="0"/>
                      </a:rPr>
                      <m:t>𝐴</m:t>
                    </m:r>
                  </m:oMath>
                </a14:m>
                <a:endParaRPr lang="it-IT" dirty="0" smtClean="0"/>
              </a:p>
              <a:p>
                <a:r>
                  <a:rPr lang="it-IT" dirty="0" smtClean="0"/>
                  <a:t>Se </a:t>
                </a:r>
                <a14:m>
                  <m:oMath xmlns:m="http://schemas.openxmlformats.org/officeDocument/2006/math">
                    <m:r>
                      <a:rPr lang="it-IT" b="0" i="1" smtClean="0">
                        <a:latin typeface="Cambria Math" panose="02040503050406030204" pitchFamily="18" charset="0"/>
                      </a:rPr>
                      <m:t>0&lt;</m:t>
                    </m:r>
                    <m:r>
                      <a:rPr lang="it-IT" b="0" i="1" smtClean="0">
                        <a:latin typeface="Cambria Math" panose="02040503050406030204" pitchFamily="18" charset="0"/>
                      </a:rPr>
                      <m:t>𝑐</m:t>
                    </m:r>
                    <m:r>
                      <a:rPr lang="it-IT" b="0" i="1" smtClean="0">
                        <a:latin typeface="Cambria Math" panose="02040503050406030204" pitchFamily="18" charset="0"/>
                      </a:rPr>
                      <m:t>&lt;1→</m:t>
                    </m:r>
                    <m:f>
                      <m:fPr>
                        <m:ctrlPr>
                          <a:rPr lang="it-IT" i="1">
                            <a:latin typeface="Cambria Math" panose="02040503050406030204" pitchFamily="18" charset="0"/>
                            <a:ea typeface="Cambria Math" panose="02040503050406030204" pitchFamily="18" charset="0"/>
                          </a:rPr>
                        </m:ctrlPr>
                      </m:fPr>
                      <m:num>
                        <m:r>
                          <a:rPr lang="it-IT" i="1">
                            <a:latin typeface="Cambria Math" panose="02040503050406030204" pitchFamily="18" charset="0"/>
                            <a:ea typeface="Cambria Math" panose="02040503050406030204" pitchFamily="18" charset="0"/>
                          </a:rPr>
                          <m:t>1</m:t>
                        </m:r>
                      </m:num>
                      <m:den>
                        <m:r>
                          <a:rPr lang="it-IT" i="1">
                            <a:latin typeface="Cambria Math" panose="02040503050406030204" pitchFamily="18" charset="0"/>
                            <a:ea typeface="Cambria Math" panose="02040503050406030204" pitchFamily="18" charset="0"/>
                          </a:rPr>
                          <m:t>1−</m:t>
                        </m:r>
                        <m:r>
                          <a:rPr lang="it-IT" i="1">
                            <a:latin typeface="Cambria Math" panose="02040503050406030204" pitchFamily="18" charset="0"/>
                            <a:ea typeface="Cambria Math" panose="02040503050406030204" pitchFamily="18" charset="0"/>
                          </a:rPr>
                          <m:t>𝑐</m:t>
                        </m:r>
                      </m:den>
                    </m:f>
                    <m:r>
                      <a:rPr lang="it-IT" b="0" i="1" smtClean="0">
                        <a:latin typeface="Cambria Math" panose="02040503050406030204" pitchFamily="18" charset="0"/>
                        <a:ea typeface="Cambria Math" panose="02040503050406030204" pitchFamily="18" charset="0"/>
                      </a:rPr>
                      <m:t>&gt;1</m:t>
                    </m:r>
                  </m:oMath>
                </a14:m>
                <a:endParaRPr lang="it-IT" b="0" dirty="0" smtClean="0">
                  <a:ea typeface="Cambria Math" panose="02040503050406030204" pitchFamily="18" charset="0"/>
                </a:endParaRPr>
              </a:p>
              <a:p>
                <a:r>
                  <a:rPr lang="it-IT" dirty="0" smtClean="0"/>
                  <a:t>Logica </a:t>
                </a:r>
                <a14:m>
                  <m:oMath xmlns:m="http://schemas.openxmlformats.org/officeDocument/2006/math">
                    <m:r>
                      <a:rPr lang="it-IT" i="1">
                        <a:latin typeface="Cambria Math" panose="02040503050406030204" pitchFamily="18" charset="0"/>
                        <a:ea typeface="Cambria Math" panose="02040503050406030204" pitchFamily="18" charset="0"/>
                      </a:rPr>
                      <m:t>∆</m:t>
                    </m:r>
                    <m:r>
                      <a:rPr lang="it-IT" i="1">
                        <a:latin typeface="Cambria Math" panose="02040503050406030204" pitchFamily="18" charset="0"/>
                        <a:ea typeface="Cambria Math" panose="02040503050406030204" pitchFamily="18" charset="0"/>
                      </a:rPr>
                      <m:t>𝐴</m:t>
                    </m:r>
                    <m:r>
                      <a:rPr lang="it-IT" b="0" i="1" smtClean="0">
                        <a:latin typeface="Cambria Math" panose="02040503050406030204" pitchFamily="18" charset="0"/>
                        <a:ea typeface="Cambria Math" panose="02040503050406030204" pitchFamily="18" charset="0"/>
                      </a:rPr>
                      <m:t>=</m:t>
                    </m:r>
                    <m:r>
                      <a:rPr lang="it-IT" i="1">
                        <a:latin typeface="Cambria Math" panose="02040503050406030204" pitchFamily="18" charset="0"/>
                        <a:ea typeface="Cambria Math" panose="02040503050406030204" pitchFamily="18" charset="0"/>
                      </a:rPr>
                      <m:t>∆</m:t>
                    </m:r>
                    <m:sSub>
                      <m:sSubPr>
                        <m:ctrlPr>
                          <a:rPr lang="it-IT" i="1" smtClean="0">
                            <a:latin typeface="Cambria Math" panose="02040503050406030204" pitchFamily="18" charset="0"/>
                            <a:ea typeface="Cambria Math" panose="02040503050406030204" pitchFamily="18" charset="0"/>
                          </a:rPr>
                        </m:ctrlPr>
                      </m:sSubPr>
                      <m:e>
                        <m:r>
                          <a:rPr lang="it-IT" b="0" i="1" smtClean="0">
                            <a:latin typeface="Cambria Math" panose="02040503050406030204" pitchFamily="18" charset="0"/>
                            <a:ea typeface="Cambria Math" panose="02040503050406030204" pitchFamily="18" charset="0"/>
                          </a:rPr>
                          <m:t>𝑌</m:t>
                        </m:r>
                      </m:e>
                      <m:sub>
                        <m:r>
                          <a:rPr lang="it-IT" b="0" i="1" smtClean="0">
                            <a:latin typeface="Cambria Math" panose="02040503050406030204" pitchFamily="18" charset="0"/>
                            <a:ea typeface="Cambria Math" panose="02040503050406030204" pitchFamily="18" charset="0"/>
                          </a:rPr>
                          <m:t>1</m:t>
                        </m:r>
                      </m:sub>
                    </m:sSub>
                    <m:r>
                      <a:rPr lang="it-IT" b="0" i="1" smtClean="0">
                        <a:latin typeface="Cambria Math" panose="02040503050406030204" pitchFamily="18" charset="0"/>
                        <a:ea typeface="Cambria Math" panose="02040503050406030204" pitchFamily="18" charset="0"/>
                      </a:rPr>
                      <m:t>=</m:t>
                    </m:r>
                    <m:r>
                      <a:rPr lang="it-IT" i="1">
                        <a:latin typeface="Cambria Math" panose="02040503050406030204" pitchFamily="18" charset="0"/>
                        <a:ea typeface="Cambria Math" panose="02040503050406030204" pitchFamily="18" charset="0"/>
                      </a:rPr>
                      <m:t>∆</m:t>
                    </m:r>
                    <m:sSub>
                      <m:sSubPr>
                        <m:ctrlPr>
                          <a:rPr lang="it-IT" i="1">
                            <a:latin typeface="Cambria Math" panose="02040503050406030204" pitchFamily="18" charset="0"/>
                            <a:ea typeface="Cambria Math" panose="02040503050406030204" pitchFamily="18" charset="0"/>
                          </a:rPr>
                        </m:ctrlPr>
                      </m:sSubPr>
                      <m:e>
                        <m:r>
                          <a:rPr lang="it-IT" b="0" i="1" smtClean="0">
                            <a:latin typeface="Cambria Math" panose="02040503050406030204" pitchFamily="18" charset="0"/>
                            <a:ea typeface="Cambria Math" panose="02040503050406030204" pitchFamily="18" charset="0"/>
                          </a:rPr>
                          <m:t>𝐶</m:t>
                        </m:r>
                      </m:e>
                      <m:sub>
                        <m:r>
                          <a:rPr lang="it-IT" i="1">
                            <a:latin typeface="Cambria Math" panose="02040503050406030204" pitchFamily="18" charset="0"/>
                            <a:ea typeface="Cambria Math" panose="02040503050406030204" pitchFamily="18" charset="0"/>
                          </a:rPr>
                          <m:t>1</m:t>
                        </m:r>
                      </m:sub>
                    </m:sSub>
                    <m:r>
                      <a:rPr lang="it-IT" b="0" i="1" smtClean="0">
                        <a:latin typeface="Cambria Math" panose="02040503050406030204" pitchFamily="18" charset="0"/>
                        <a:ea typeface="Cambria Math" panose="02040503050406030204" pitchFamily="18" charset="0"/>
                      </a:rPr>
                      <m:t>=</m:t>
                    </m:r>
                    <m:r>
                      <a:rPr lang="it-IT" i="1">
                        <a:latin typeface="Cambria Math" panose="02040503050406030204" pitchFamily="18" charset="0"/>
                        <a:ea typeface="Cambria Math" panose="02040503050406030204" pitchFamily="18" charset="0"/>
                      </a:rPr>
                      <m:t>∆</m:t>
                    </m:r>
                    <m:sSub>
                      <m:sSubPr>
                        <m:ctrlPr>
                          <a:rPr lang="it-IT" i="1">
                            <a:latin typeface="Cambria Math" panose="02040503050406030204" pitchFamily="18" charset="0"/>
                            <a:ea typeface="Cambria Math" panose="02040503050406030204" pitchFamily="18" charset="0"/>
                          </a:rPr>
                        </m:ctrlPr>
                      </m:sSubPr>
                      <m:e>
                        <m:r>
                          <a:rPr lang="it-IT" i="1">
                            <a:latin typeface="Cambria Math" panose="02040503050406030204" pitchFamily="18" charset="0"/>
                            <a:ea typeface="Cambria Math" panose="02040503050406030204" pitchFamily="18" charset="0"/>
                          </a:rPr>
                          <m:t>𝑌</m:t>
                        </m:r>
                      </m:e>
                      <m:sub>
                        <m:r>
                          <a:rPr lang="it-IT" b="0" i="1" smtClean="0">
                            <a:latin typeface="Cambria Math" panose="02040503050406030204" pitchFamily="18" charset="0"/>
                            <a:ea typeface="Cambria Math" panose="02040503050406030204" pitchFamily="18" charset="0"/>
                          </a:rPr>
                          <m:t>2</m:t>
                        </m:r>
                      </m:sub>
                    </m:sSub>
                    <m:r>
                      <a:rPr lang="it-IT" b="0" i="1" smtClean="0">
                        <a:latin typeface="Cambria Math" panose="02040503050406030204" pitchFamily="18" charset="0"/>
                        <a:ea typeface="Cambria Math" panose="02040503050406030204" pitchFamily="18" charset="0"/>
                      </a:rPr>
                      <m:t>(&lt;</m:t>
                    </m:r>
                    <m:r>
                      <a:rPr lang="it-IT" i="1">
                        <a:latin typeface="Cambria Math" panose="02040503050406030204" pitchFamily="18" charset="0"/>
                        <a:ea typeface="Cambria Math" panose="02040503050406030204" pitchFamily="18" charset="0"/>
                      </a:rPr>
                      <m:t>∆</m:t>
                    </m:r>
                    <m:sSub>
                      <m:sSubPr>
                        <m:ctrlPr>
                          <a:rPr lang="it-IT" i="1">
                            <a:latin typeface="Cambria Math" panose="02040503050406030204" pitchFamily="18" charset="0"/>
                            <a:ea typeface="Cambria Math" panose="02040503050406030204" pitchFamily="18" charset="0"/>
                          </a:rPr>
                        </m:ctrlPr>
                      </m:sSubPr>
                      <m:e>
                        <m:r>
                          <a:rPr lang="it-IT" i="1">
                            <a:latin typeface="Cambria Math" panose="02040503050406030204" pitchFamily="18" charset="0"/>
                            <a:ea typeface="Cambria Math" panose="02040503050406030204" pitchFamily="18" charset="0"/>
                          </a:rPr>
                          <m:t>𝑌</m:t>
                        </m:r>
                      </m:e>
                      <m:sub>
                        <m:r>
                          <a:rPr lang="it-IT" i="1">
                            <a:latin typeface="Cambria Math" panose="02040503050406030204" pitchFamily="18" charset="0"/>
                            <a:ea typeface="Cambria Math" panose="02040503050406030204" pitchFamily="18" charset="0"/>
                          </a:rPr>
                          <m:t>1</m:t>
                        </m:r>
                      </m:sub>
                    </m:sSub>
                    <m:r>
                      <a:rPr lang="it-IT" b="0" i="1" smtClean="0">
                        <a:latin typeface="Cambria Math" panose="02040503050406030204" pitchFamily="18" charset="0"/>
                        <a:ea typeface="Cambria Math" panose="02040503050406030204" pitchFamily="18" charset="0"/>
                      </a:rPr>
                      <m:t>)….</m:t>
                    </m:r>
                  </m:oMath>
                </a14:m>
                <a:endParaRPr lang="it-IT" dirty="0" smtClean="0"/>
              </a:p>
              <a:p>
                <a:r>
                  <a:rPr lang="it-IT" dirty="0" smtClean="0"/>
                  <a:t>Sullo sfondo il </a:t>
                </a:r>
                <a:r>
                  <a:rPr lang="it-IT" dirty="0" smtClean="0">
                    <a:solidFill>
                      <a:srgbClr val="FF0000"/>
                    </a:solidFill>
                  </a:rPr>
                  <a:t>principio della domanda effettiva</a:t>
                </a:r>
                <a:endParaRPr lang="it-IT" dirty="0">
                  <a:solidFill>
                    <a:srgbClr val="FF0000"/>
                  </a:solidFill>
                </a:endParaRPr>
              </a:p>
              <a:p>
                <a:endParaRPr lang="it-IT" dirty="0"/>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blipFill>
                <a:blip r:embed="rId2"/>
                <a:stretch>
                  <a:fillRect l="-928" t="-2801" r="-1449" b="-2381"/>
                </a:stretch>
              </a:blipFill>
            </p:spPr>
            <p:txBody>
              <a:bodyPr/>
              <a:lstStyle/>
              <a:p>
                <a:r>
                  <a:rPr lang="it-IT">
                    <a:noFill/>
                  </a:rPr>
                  <a:t> </a:t>
                </a:r>
              </a:p>
            </p:txBody>
          </p:sp>
        </mc:Fallback>
      </mc:AlternateContent>
    </p:spTree>
    <p:extLst>
      <p:ext uri="{BB962C8B-B14F-4D97-AF65-F5344CB8AC3E}">
        <p14:creationId xmlns:p14="http://schemas.microsoft.com/office/powerpoint/2010/main" val="12748070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332509" y="403556"/>
            <a:ext cx="5873684" cy="4565608"/>
          </a:xfrm>
          <a:prstGeom prst="rect">
            <a:avLst/>
          </a:prstGeom>
        </p:spPr>
      </p:pic>
      <p:pic>
        <p:nvPicPr>
          <p:cNvPr id="5" name="Immagine 4"/>
          <p:cNvPicPr>
            <a:picLocks noChangeAspect="1"/>
          </p:cNvPicPr>
          <p:nvPr/>
        </p:nvPicPr>
        <p:blipFill>
          <a:blip r:embed="rId3"/>
          <a:stretch>
            <a:fillRect/>
          </a:stretch>
        </p:blipFill>
        <p:spPr>
          <a:xfrm>
            <a:off x="6515540" y="403556"/>
            <a:ext cx="5011441" cy="2484781"/>
          </a:xfrm>
          <a:prstGeom prst="rect">
            <a:avLst/>
          </a:prstGeom>
        </p:spPr>
      </p:pic>
      <p:pic>
        <p:nvPicPr>
          <p:cNvPr id="6" name="Immagine 5"/>
          <p:cNvPicPr>
            <a:picLocks noChangeAspect="1"/>
          </p:cNvPicPr>
          <p:nvPr/>
        </p:nvPicPr>
        <p:blipFill>
          <a:blip r:embed="rId4"/>
          <a:stretch>
            <a:fillRect/>
          </a:stretch>
        </p:blipFill>
        <p:spPr>
          <a:xfrm>
            <a:off x="6585526" y="3047034"/>
            <a:ext cx="4941455" cy="3611623"/>
          </a:xfrm>
          <a:prstGeom prst="rect">
            <a:avLst/>
          </a:prstGeom>
        </p:spPr>
      </p:pic>
    </p:spTree>
    <p:extLst>
      <p:ext uri="{BB962C8B-B14F-4D97-AF65-F5344CB8AC3E}">
        <p14:creationId xmlns:p14="http://schemas.microsoft.com/office/powerpoint/2010/main" val="17912665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Le origini «politiche» della TG</a:t>
            </a:r>
            <a:endParaRPr lang="it-IT" dirty="0"/>
          </a:p>
        </p:txBody>
      </p:sp>
      <p:sp>
        <p:nvSpPr>
          <p:cNvPr id="3" name="Segnaposto contenuto 2"/>
          <p:cNvSpPr>
            <a:spLocks noGrp="1"/>
          </p:cNvSpPr>
          <p:nvPr>
            <p:ph idx="1"/>
          </p:nvPr>
        </p:nvSpPr>
        <p:spPr/>
        <p:txBody>
          <a:bodyPr>
            <a:normAutofit fontScale="77500" lnSpcReduction="20000"/>
          </a:bodyPr>
          <a:lstStyle/>
          <a:p>
            <a:pPr algn="just"/>
            <a:r>
              <a:rPr lang="en-GB" altLang="it-IT" b="1" dirty="0" smtClean="0">
                <a:latin typeface="Calibri" panose="020F0502020204030204" pitchFamily="34" charset="0"/>
                <a:cs typeface="Calibri" panose="020F0502020204030204" pitchFamily="34" charset="0"/>
              </a:rPr>
              <a:t>Background</a:t>
            </a:r>
            <a:r>
              <a:rPr lang="en-GB" altLang="it-IT" dirty="0" smtClean="0">
                <a:latin typeface="Calibri" panose="020F0502020204030204" pitchFamily="34" charset="0"/>
                <a:cs typeface="Calibri" panose="020F0502020204030204" pitchFamily="34" charset="0"/>
              </a:rPr>
              <a:t> “</a:t>
            </a:r>
            <a:r>
              <a:rPr lang="en-GB" altLang="it-IT" i="1" dirty="0" smtClean="0">
                <a:latin typeface="Calibri" panose="020F0502020204030204" pitchFamily="34" charset="0"/>
                <a:cs typeface="Calibri" panose="020F0502020204030204" pitchFamily="34" charset="0"/>
              </a:rPr>
              <a:t>The </a:t>
            </a:r>
            <a:r>
              <a:rPr lang="en-GB" altLang="it-IT" i="1" dirty="0">
                <a:latin typeface="Calibri" panose="020F0502020204030204" pitchFamily="34" charset="0"/>
                <a:cs typeface="Calibri" panose="020F0502020204030204" pitchFamily="34" charset="0"/>
              </a:rPr>
              <a:t>General Theory was projected against the background not just of the world depression, but of its political and social repercussions: specifically, the spread of </a:t>
            </a:r>
            <a:r>
              <a:rPr lang="en-GB" altLang="it-IT" i="1" dirty="0">
                <a:solidFill>
                  <a:srgbClr val="FF0000"/>
                </a:solidFill>
                <a:latin typeface="Calibri" panose="020F0502020204030204" pitchFamily="34" charset="0"/>
                <a:cs typeface="Calibri" panose="020F0502020204030204" pitchFamily="34" charset="0"/>
              </a:rPr>
              <a:t>communism and fascism</a:t>
            </a:r>
            <a:r>
              <a:rPr lang="en-GB" altLang="it-IT" dirty="0">
                <a:latin typeface="Calibri" panose="020F0502020204030204" pitchFamily="34" charset="0"/>
                <a:cs typeface="Calibri" panose="020F0502020204030204" pitchFamily="34" charset="0"/>
              </a:rPr>
              <a:t>” (Skidelsky 1992: 440). </a:t>
            </a:r>
            <a:endParaRPr lang="it-IT" altLang="it-IT" dirty="0" smtClean="0">
              <a:latin typeface="Calibri" panose="020F0502020204030204" pitchFamily="34" charset="0"/>
              <a:cs typeface="Calibri" panose="020F0502020204030204" pitchFamily="34" charset="0"/>
            </a:endParaRPr>
          </a:p>
          <a:p>
            <a:pPr algn="just"/>
            <a:endParaRPr lang="it-IT" altLang="it-IT" dirty="0">
              <a:latin typeface="Calibri" panose="020F0502020204030204" pitchFamily="34" charset="0"/>
              <a:cs typeface="Calibri" panose="020F0502020204030204" pitchFamily="34" charset="0"/>
            </a:endParaRPr>
          </a:p>
          <a:p>
            <a:pPr algn="just"/>
            <a:r>
              <a:rPr lang="en-GB" altLang="it-IT" dirty="0" smtClean="0">
                <a:latin typeface="Calibri" panose="020F0502020204030204" pitchFamily="34" charset="0"/>
                <a:cs typeface="Calibri" panose="020F0502020204030204" pitchFamily="34" charset="0"/>
              </a:rPr>
              <a:t>“</a:t>
            </a:r>
            <a:r>
              <a:rPr lang="en-GB" altLang="it-IT" dirty="0">
                <a:latin typeface="Calibri" panose="020F0502020204030204" pitchFamily="34" charset="0"/>
                <a:cs typeface="Calibri" panose="020F0502020204030204" pitchFamily="34" charset="0"/>
              </a:rPr>
              <a:t>The authoritarian state systems of to-day seem to solve the problem of unemployment at the expense of efficiency and of freedom...it may be possible by a right analysis of the problem to cure the disease whilst preserving efficiency and freedom” (GT: 381). </a:t>
            </a:r>
            <a:endParaRPr lang="en-GB" altLang="it-IT" dirty="0" smtClean="0">
              <a:latin typeface="Calibri" panose="020F0502020204030204" pitchFamily="34" charset="0"/>
              <a:cs typeface="Calibri" panose="020F0502020204030204" pitchFamily="34" charset="0"/>
            </a:endParaRPr>
          </a:p>
          <a:p>
            <a:pPr>
              <a:buFont typeface="Times" panose="02020603050405020304" pitchFamily="18" charset="0"/>
              <a:buChar char="•"/>
            </a:pPr>
            <a:endParaRPr lang="en-GB" altLang="it-IT" dirty="0" smtClean="0"/>
          </a:p>
          <a:p>
            <a:pPr>
              <a:buFont typeface="Times" panose="02020603050405020304" pitchFamily="18" charset="0"/>
              <a:buChar char="•"/>
            </a:pPr>
            <a:r>
              <a:rPr lang="it-IT" altLang="it-IT" dirty="0" smtClean="0"/>
              <a:t>Come ricorda </a:t>
            </a:r>
            <a:r>
              <a:rPr lang="it-IT" altLang="it-IT" dirty="0" err="1" smtClean="0"/>
              <a:t>Harrod</a:t>
            </a:r>
            <a:r>
              <a:rPr lang="it-IT" altLang="it-IT" dirty="0" smtClean="0"/>
              <a:t>, Keynes scrive la TG con l’obiettivo di “convertire i suoi colleghi economisti” (1951: 461) Keynes censurava l’incapacità di molti di loro di cambiare idea sul funzionamento dell’economia il unito “alle abitudini e agli istinti dell’uomo comune, presenti in lui da innumerevoli generazioni” (CWK IX: 327), rendeva ancor più difficile condurre esperimenti economici innovative (come quelli verso i quali orienta la TG).</a:t>
            </a:r>
          </a:p>
          <a:p>
            <a:pPr algn="just"/>
            <a:endParaRPr lang="en-GB" altLang="it-IT" dirty="0">
              <a:latin typeface="Calibri" panose="020F0502020204030204" pitchFamily="34" charset="0"/>
              <a:cs typeface="Calibri" panose="020F0502020204030204" pitchFamily="34" charset="0"/>
            </a:endParaRPr>
          </a:p>
          <a:p>
            <a:pPr algn="just"/>
            <a:endParaRPr lang="en-GB" altLang="it-IT" dirty="0" smtClean="0">
              <a:latin typeface="Calibri" panose="020F0502020204030204" pitchFamily="34" charset="0"/>
              <a:cs typeface="Calibri" panose="020F0502020204030204" pitchFamily="34" charset="0"/>
            </a:endParaRPr>
          </a:p>
          <a:p>
            <a:pPr algn="just"/>
            <a:endParaRPr lang="en-GB" altLang="it-IT" dirty="0">
              <a:latin typeface="Calibri" panose="020F0502020204030204" pitchFamily="34" charset="0"/>
              <a:cs typeface="Calibri" panose="020F0502020204030204" pitchFamily="34" charset="0"/>
            </a:endParaRPr>
          </a:p>
          <a:p>
            <a:endParaRPr lang="it-IT" dirty="0"/>
          </a:p>
        </p:txBody>
      </p:sp>
    </p:spTree>
    <p:extLst>
      <p:ext uri="{BB962C8B-B14F-4D97-AF65-F5344CB8AC3E}">
        <p14:creationId xmlns:p14="http://schemas.microsoft.com/office/powerpoint/2010/main" val="834575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Il metodo della TG</a:t>
            </a:r>
            <a:endParaRPr lang="it-IT" dirty="0"/>
          </a:p>
        </p:txBody>
      </p:sp>
      <p:sp>
        <p:nvSpPr>
          <p:cNvPr id="3" name="Segnaposto contenuto 2"/>
          <p:cNvSpPr>
            <a:spLocks noGrp="1"/>
          </p:cNvSpPr>
          <p:nvPr>
            <p:ph idx="1"/>
          </p:nvPr>
        </p:nvSpPr>
        <p:spPr/>
        <p:txBody>
          <a:bodyPr>
            <a:normAutofit fontScale="92500"/>
          </a:bodyPr>
          <a:lstStyle/>
          <a:p>
            <a:r>
              <a:rPr lang="it-IT" dirty="0" smtClean="0"/>
              <a:t>Il metodo </a:t>
            </a:r>
            <a:r>
              <a:rPr lang="it-IT" dirty="0" err="1" smtClean="0"/>
              <a:t>marshalliano</a:t>
            </a:r>
            <a:r>
              <a:rPr lang="it-IT" dirty="0" smtClean="0"/>
              <a:t> di Keynes dal </a:t>
            </a:r>
            <a:r>
              <a:rPr lang="it-IT" i="1" dirty="0" smtClean="0"/>
              <a:t>Trattato sulla Moneta</a:t>
            </a:r>
            <a:r>
              <a:rPr lang="it-IT" dirty="0" smtClean="0"/>
              <a:t> alla </a:t>
            </a:r>
            <a:r>
              <a:rPr lang="it-IT" i="1" dirty="0" smtClean="0"/>
              <a:t>Teoria generale</a:t>
            </a:r>
            <a:r>
              <a:rPr lang="it-IT" dirty="0" smtClean="0"/>
              <a:t> (attenzione alla dimensione temporale, catene causali brevi)</a:t>
            </a:r>
          </a:p>
          <a:p>
            <a:pPr marL="0" indent="0">
              <a:buNone/>
            </a:pPr>
            <a:endParaRPr lang="it-IT" dirty="0"/>
          </a:p>
          <a:p>
            <a:pPr algn="just"/>
            <a:r>
              <a:rPr lang="en-GB" altLang="it-IT" b="1" dirty="0">
                <a:latin typeface="Calibri" panose="020F0502020204030204" pitchFamily="34" charset="0"/>
                <a:cs typeface="Calibri" panose="020F0502020204030204" pitchFamily="34" charset="0"/>
              </a:rPr>
              <a:t>Premise</a:t>
            </a:r>
            <a:r>
              <a:rPr lang="en-GB" altLang="it-IT" dirty="0">
                <a:latin typeface="Calibri" panose="020F0502020204030204" pitchFamily="34" charset="0"/>
                <a:cs typeface="Calibri" panose="020F0502020204030204" pitchFamily="34" charset="0"/>
              </a:rPr>
              <a:t>: ‘we cannot hope to make completely accurate generalisations’ (</a:t>
            </a:r>
            <a:r>
              <a:rPr lang="en-GB" altLang="it-IT" i="1" dirty="0">
                <a:latin typeface="Calibri" panose="020F0502020204030204" pitchFamily="34" charset="0"/>
                <a:cs typeface="Calibri" panose="020F0502020204030204" pitchFamily="34" charset="0"/>
              </a:rPr>
              <a:t>GT</a:t>
            </a:r>
            <a:r>
              <a:rPr lang="en-GB" altLang="it-IT" dirty="0">
                <a:latin typeface="Calibri" panose="020F0502020204030204" pitchFamily="34" charset="0"/>
                <a:cs typeface="Calibri" panose="020F0502020204030204" pitchFamily="34" charset="0"/>
              </a:rPr>
              <a:t>: 247) because the economic system is not ruled by ‘natural forces’ that economists can discover and order in a neat pattern of causes and effects</a:t>
            </a:r>
          </a:p>
          <a:p>
            <a:pPr algn="just"/>
            <a:endParaRPr lang="en-GB" altLang="it-IT" b="1" dirty="0">
              <a:latin typeface="Calibri" panose="020F0502020204030204" pitchFamily="34" charset="0"/>
              <a:cs typeface="Calibri" panose="020F0502020204030204" pitchFamily="34" charset="0"/>
            </a:endParaRPr>
          </a:p>
          <a:p>
            <a:pPr algn="just"/>
            <a:r>
              <a:rPr lang="en-GB" altLang="it-IT" b="1" dirty="0">
                <a:latin typeface="Calibri" panose="020F0502020204030204" pitchFamily="34" charset="0"/>
                <a:cs typeface="Calibri" panose="020F0502020204030204" pitchFamily="34" charset="0"/>
              </a:rPr>
              <a:t>Implication: </a:t>
            </a:r>
            <a:r>
              <a:rPr lang="en-GB" altLang="it-IT" dirty="0">
                <a:latin typeface="Calibri" panose="020F0502020204030204" pitchFamily="34" charset="0"/>
                <a:cs typeface="Calibri" panose="020F0502020204030204" pitchFamily="34" charset="0"/>
              </a:rPr>
              <a:t>task of economics might be to “select those variables which can be deliberately controlled and managed by central authority in the kind of system in which we actually live”(ibid)</a:t>
            </a:r>
          </a:p>
          <a:p>
            <a:pPr algn="just"/>
            <a:endParaRPr lang="en-GB" altLang="it-IT" dirty="0">
              <a:latin typeface="Calibri" panose="020F0502020204030204" pitchFamily="34" charset="0"/>
              <a:cs typeface="Calibri" panose="020F0502020204030204" pitchFamily="34" charset="0"/>
            </a:endParaRPr>
          </a:p>
          <a:p>
            <a:pPr marL="0" indent="0">
              <a:buNone/>
            </a:pPr>
            <a:endParaRPr lang="it-IT" dirty="0"/>
          </a:p>
        </p:txBody>
      </p:sp>
    </p:spTree>
    <p:extLst>
      <p:ext uri="{BB962C8B-B14F-4D97-AF65-F5344CB8AC3E}">
        <p14:creationId xmlns:p14="http://schemas.microsoft.com/office/powerpoint/2010/main" val="32423055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319087" y="1047750"/>
            <a:ext cx="11553825" cy="4762500"/>
          </a:xfrm>
          <a:prstGeom prst="rect">
            <a:avLst/>
          </a:prstGeom>
        </p:spPr>
      </p:pic>
    </p:spTree>
    <p:extLst>
      <p:ext uri="{BB962C8B-B14F-4D97-AF65-F5344CB8AC3E}">
        <p14:creationId xmlns:p14="http://schemas.microsoft.com/office/powerpoint/2010/main" val="7541224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Prefazione alla Teoria Generale</a:t>
            </a:r>
            <a:endParaRPr lang="it-IT" dirty="0"/>
          </a:p>
        </p:txBody>
      </p:sp>
      <p:sp>
        <p:nvSpPr>
          <p:cNvPr id="3" name="Segnaposto contenuto 2"/>
          <p:cNvSpPr>
            <a:spLocks noGrp="1"/>
          </p:cNvSpPr>
          <p:nvPr>
            <p:ph idx="1"/>
          </p:nvPr>
        </p:nvSpPr>
        <p:spPr/>
        <p:txBody>
          <a:bodyPr>
            <a:normAutofit fontScale="92500" lnSpcReduction="20000"/>
          </a:bodyPr>
          <a:lstStyle/>
          <a:p>
            <a:pPr marL="0" indent="0">
              <a:buNone/>
            </a:pPr>
            <a:r>
              <a:rPr lang="it-IT" dirty="0" smtClean="0"/>
              <a:t>«</a:t>
            </a:r>
            <a:r>
              <a:rPr lang="it-IT" i="1" dirty="0" smtClean="0">
                <a:solidFill>
                  <a:srgbClr val="FF0000"/>
                </a:solidFill>
              </a:rPr>
              <a:t>Questo </a:t>
            </a:r>
            <a:r>
              <a:rPr lang="it-IT" i="1" dirty="0">
                <a:solidFill>
                  <a:srgbClr val="FF0000"/>
                </a:solidFill>
              </a:rPr>
              <a:t>libro è rivolto principalmente ai miei colleghi economisti</a:t>
            </a:r>
            <a:r>
              <a:rPr lang="it-IT" i="1" dirty="0"/>
              <a:t>. Spero che sia comprensibile agli altri</a:t>
            </a:r>
            <a:r>
              <a:rPr lang="it-IT" i="1" dirty="0" smtClean="0"/>
              <a:t>. Ma </a:t>
            </a:r>
            <a:r>
              <a:rPr lang="it-IT" i="1" dirty="0"/>
              <a:t>il suo scopo principale è quello di affrontare difficili questioni di teoria, e solo in secondo luogo </a:t>
            </a:r>
            <a:r>
              <a:rPr lang="it-IT" i="1" dirty="0" smtClean="0"/>
              <a:t>le </a:t>
            </a:r>
            <a:r>
              <a:rPr lang="it-IT" i="1" dirty="0"/>
              <a:t>applicazioni di questa teoria alla pratica. Infatti, se l'economia ortodossa è in difetto, l'errore </a:t>
            </a:r>
            <a:r>
              <a:rPr lang="it-IT" i="1" dirty="0" smtClean="0"/>
              <a:t>non </a:t>
            </a:r>
            <a:r>
              <a:rPr lang="it-IT" i="1" dirty="0"/>
              <a:t>si trova nella sovrastruttura, che è stata eretta con grande cura per la coerenza logica, </a:t>
            </a:r>
            <a:r>
              <a:rPr lang="it-IT" i="1" dirty="0" smtClean="0"/>
              <a:t>ma in </a:t>
            </a:r>
            <a:r>
              <a:rPr lang="it-IT" i="1" dirty="0"/>
              <a:t>una mancanza di chiarezza e di generalità nelle </a:t>
            </a:r>
            <a:r>
              <a:rPr lang="it-IT" i="1" dirty="0" smtClean="0"/>
              <a:t>premesse</a:t>
            </a:r>
            <a:r>
              <a:rPr lang="it-IT" i="1" dirty="0"/>
              <a:t>. Così non posso raggiungere il mio </a:t>
            </a:r>
            <a:r>
              <a:rPr lang="it-IT" i="1" dirty="0">
                <a:solidFill>
                  <a:srgbClr val="FF0000"/>
                </a:solidFill>
              </a:rPr>
              <a:t>obiettivo </a:t>
            </a:r>
            <a:r>
              <a:rPr lang="it-IT" i="1" dirty="0" smtClean="0">
                <a:solidFill>
                  <a:srgbClr val="FF0000"/>
                </a:solidFill>
              </a:rPr>
              <a:t>di persuadere</a:t>
            </a:r>
            <a:r>
              <a:rPr lang="it-IT" i="1" dirty="0" smtClean="0"/>
              <a:t> </a:t>
            </a:r>
            <a:r>
              <a:rPr lang="it-IT" i="1" dirty="0"/>
              <a:t>gli economisti a riesaminare criticamente alcuni dei loro presupposti di base, tranne che </a:t>
            </a:r>
            <a:r>
              <a:rPr lang="it-IT" i="1" dirty="0" smtClean="0"/>
              <a:t>attraverso </a:t>
            </a:r>
            <a:r>
              <a:rPr lang="it-IT" i="1" dirty="0"/>
              <a:t>un'analisi </a:t>
            </a:r>
            <a:r>
              <a:rPr lang="it-IT" i="1" dirty="0" smtClean="0"/>
              <a:t>altamente astratta, senza rifuggire dalle </a:t>
            </a:r>
            <a:r>
              <a:rPr lang="it-IT" i="1" dirty="0"/>
              <a:t>polemiche. Avrei voluto che ce ne fossero state meno. </a:t>
            </a:r>
            <a:r>
              <a:rPr lang="it-IT" i="1" dirty="0" smtClean="0"/>
              <a:t>Ma ho </a:t>
            </a:r>
            <a:r>
              <a:rPr lang="it-IT" i="1" dirty="0"/>
              <a:t>pensato che fosse importante, non solo spiegare il mio punto di vista, ma anche mostrare in </a:t>
            </a:r>
            <a:r>
              <a:rPr lang="it-IT" i="1" dirty="0" smtClean="0"/>
              <a:t>cosa esso </a:t>
            </a:r>
            <a:r>
              <a:rPr lang="it-IT" i="1" dirty="0"/>
              <a:t>si discosta dalla </a:t>
            </a:r>
            <a:r>
              <a:rPr lang="it-IT" i="1" dirty="0" smtClean="0"/>
              <a:t>[…] </a:t>
            </a:r>
            <a:r>
              <a:rPr lang="it-IT" i="1" dirty="0"/>
              <a:t>"teoria classica</a:t>
            </a:r>
            <a:r>
              <a:rPr lang="it-IT" i="1" dirty="0" smtClean="0"/>
              <a:t>"</a:t>
            </a:r>
            <a:r>
              <a:rPr lang="it-IT" dirty="0" smtClean="0"/>
              <a:t>»</a:t>
            </a:r>
          </a:p>
          <a:p>
            <a:pPr marL="0" indent="0">
              <a:buNone/>
            </a:pPr>
            <a:endParaRPr lang="it-IT" dirty="0" smtClean="0"/>
          </a:p>
          <a:p>
            <a:pPr marL="0" indent="0">
              <a:buNone/>
            </a:pPr>
            <a:r>
              <a:rPr lang="it-IT" dirty="0" smtClean="0"/>
              <a:t>Fonte: </a:t>
            </a:r>
            <a:r>
              <a:rPr lang="it-IT" sz="2100" dirty="0">
                <a:hlinkClick r:id="rId2"/>
              </a:rPr>
              <a:t>https://</a:t>
            </a:r>
            <a:r>
              <a:rPr lang="it-IT" sz="2100" dirty="0" smtClean="0">
                <a:hlinkClick r:id="rId2"/>
              </a:rPr>
              <a:t>www.files.ethz.ch/isn/125515/1366_KeynesTheoryofEmployment.pdf</a:t>
            </a:r>
            <a:r>
              <a:rPr lang="it-IT" sz="2100" dirty="0" smtClean="0"/>
              <a:t> (mia traduzione)</a:t>
            </a:r>
            <a:endParaRPr lang="it-IT" sz="2100" dirty="0"/>
          </a:p>
        </p:txBody>
      </p:sp>
    </p:spTree>
    <p:extLst>
      <p:ext uri="{BB962C8B-B14F-4D97-AF65-F5344CB8AC3E}">
        <p14:creationId xmlns:p14="http://schemas.microsoft.com/office/powerpoint/2010/main" val="15169691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Teoria generale, Capitolo 1</a:t>
            </a:r>
            <a:endParaRPr lang="it-IT" dirty="0"/>
          </a:p>
        </p:txBody>
      </p:sp>
      <p:sp>
        <p:nvSpPr>
          <p:cNvPr id="3" name="Segnaposto contenuto 2"/>
          <p:cNvSpPr>
            <a:spLocks noGrp="1"/>
          </p:cNvSpPr>
          <p:nvPr>
            <p:ph idx="1"/>
          </p:nvPr>
        </p:nvSpPr>
        <p:spPr/>
        <p:txBody>
          <a:bodyPr>
            <a:normAutofit fontScale="85000" lnSpcReduction="20000"/>
          </a:bodyPr>
          <a:lstStyle/>
          <a:p>
            <a:r>
              <a:rPr lang="it-IT" i="1" dirty="0"/>
              <a:t>Ho chiamato questo libro </a:t>
            </a:r>
            <a:r>
              <a:rPr lang="it-IT" i="1" dirty="0">
                <a:solidFill>
                  <a:srgbClr val="FF0000"/>
                </a:solidFill>
              </a:rPr>
              <a:t>Teoria generale dell'occupazione, dell'interesse e della moneta</a:t>
            </a:r>
            <a:r>
              <a:rPr lang="it-IT" i="1" dirty="0"/>
              <a:t>, ponendo </a:t>
            </a:r>
            <a:r>
              <a:rPr lang="it-IT" i="1" dirty="0" smtClean="0"/>
              <a:t>l’enfasi </a:t>
            </a:r>
            <a:r>
              <a:rPr lang="it-IT" i="1" dirty="0"/>
              <a:t>sul prefisso generale. Lo scopo di un tale titolo è quello di contrastare il carattere </a:t>
            </a:r>
            <a:r>
              <a:rPr lang="it-IT" i="1" dirty="0" smtClean="0"/>
              <a:t>dei miei argomenti </a:t>
            </a:r>
            <a:r>
              <a:rPr lang="it-IT" i="1" dirty="0"/>
              <a:t>e conclusioni con quelli della teoria classica della materia, sulla quale sono </a:t>
            </a:r>
            <a:r>
              <a:rPr lang="it-IT" i="1" dirty="0" smtClean="0"/>
              <a:t>stato cresciuto </a:t>
            </a:r>
            <a:r>
              <a:rPr lang="it-IT" i="1" dirty="0"/>
              <a:t>e che domina il pensiero economico, sia pratico che teorico, </a:t>
            </a:r>
            <a:r>
              <a:rPr lang="it-IT" i="1" dirty="0" smtClean="0"/>
              <a:t>di chi </a:t>
            </a:r>
            <a:r>
              <a:rPr lang="it-IT" i="1" dirty="0"/>
              <a:t>governa le classi dirigenti e accademiche di questa generazione, come avviene da cento anni a questa parte. Io </a:t>
            </a:r>
            <a:r>
              <a:rPr lang="it-IT" i="1" dirty="0" smtClean="0"/>
              <a:t>sostengo che </a:t>
            </a:r>
            <a:r>
              <a:rPr lang="it-IT" i="1" dirty="0">
                <a:solidFill>
                  <a:srgbClr val="FF0000"/>
                </a:solidFill>
              </a:rPr>
              <a:t>i postulati della teoria classica sono applicabili solo ad un caso particolare e non al </a:t>
            </a:r>
            <a:r>
              <a:rPr lang="it-IT" i="1" dirty="0" smtClean="0">
                <a:solidFill>
                  <a:srgbClr val="FF0000"/>
                </a:solidFill>
              </a:rPr>
              <a:t>caso generale</a:t>
            </a:r>
            <a:r>
              <a:rPr lang="it-IT" i="1" dirty="0" smtClean="0"/>
              <a:t>, e che tale caso particolare rappresenta </a:t>
            </a:r>
            <a:r>
              <a:rPr lang="it-IT" i="1" dirty="0"/>
              <a:t>un punto limite delle possibili posizioni di equilibrio</a:t>
            </a:r>
            <a:r>
              <a:rPr lang="it-IT" i="1" dirty="0" smtClean="0"/>
              <a:t>. Inoltre</a:t>
            </a:r>
            <a:r>
              <a:rPr lang="it-IT" i="1" dirty="0"/>
              <a:t>, </a:t>
            </a:r>
            <a:r>
              <a:rPr lang="it-IT" i="1" dirty="0">
                <a:solidFill>
                  <a:srgbClr val="FF0000"/>
                </a:solidFill>
              </a:rPr>
              <a:t>le caratteristiche del caso particolare assunto dalla teoria classica non </a:t>
            </a:r>
            <a:r>
              <a:rPr lang="it-IT" i="1" dirty="0" smtClean="0">
                <a:solidFill>
                  <a:srgbClr val="FF0000"/>
                </a:solidFill>
              </a:rPr>
              <a:t>sono quelle </a:t>
            </a:r>
            <a:r>
              <a:rPr lang="it-IT" i="1" dirty="0">
                <a:solidFill>
                  <a:srgbClr val="FF0000"/>
                </a:solidFill>
              </a:rPr>
              <a:t>della società economica in cui viviamo</a:t>
            </a:r>
            <a:r>
              <a:rPr lang="it-IT" i="1" dirty="0"/>
              <a:t>, con il risultato che il suo insegnamento </a:t>
            </a:r>
            <a:r>
              <a:rPr lang="it-IT" i="1" dirty="0" smtClean="0"/>
              <a:t>è fuorviante </a:t>
            </a:r>
            <a:r>
              <a:rPr lang="it-IT" i="1" dirty="0"/>
              <a:t>e disastroso se cerchiamo di applicarlo ai fatti dell'esperienza. </a:t>
            </a:r>
            <a:endParaRPr lang="it-IT" i="1" dirty="0" smtClean="0"/>
          </a:p>
          <a:p>
            <a:endParaRPr lang="it-IT" i="1" dirty="0" smtClean="0"/>
          </a:p>
          <a:p>
            <a:pPr marL="0" indent="0">
              <a:buNone/>
            </a:pPr>
            <a:r>
              <a:rPr lang="it-IT" dirty="0"/>
              <a:t>Fonte: </a:t>
            </a:r>
            <a:r>
              <a:rPr lang="it-IT" sz="2100" dirty="0">
                <a:hlinkClick r:id="rId2"/>
              </a:rPr>
              <a:t>https://www.files.ethz.ch/isn/125515/1366_KeynesTheoryofEmployment.pdf</a:t>
            </a:r>
            <a:r>
              <a:rPr lang="it-IT" sz="2100" dirty="0"/>
              <a:t> (mia traduzione)</a:t>
            </a:r>
            <a:endParaRPr lang="it-IT" sz="2100" i="1" dirty="0"/>
          </a:p>
        </p:txBody>
      </p:sp>
    </p:spTree>
    <p:extLst>
      <p:ext uri="{BB962C8B-B14F-4D97-AF65-F5344CB8AC3E}">
        <p14:creationId xmlns:p14="http://schemas.microsoft.com/office/powerpoint/2010/main" val="15924469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Chi sono gli economisti «classici» per Keynes?</a:t>
            </a:r>
            <a:endParaRPr lang="it-IT" dirty="0"/>
          </a:p>
        </p:txBody>
      </p:sp>
      <p:sp>
        <p:nvSpPr>
          <p:cNvPr id="3" name="Segnaposto contenuto 2"/>
          <p:cNvSpPr>
            <a:spLocks noGrp="1"/>
          </p:cNvSpPr>
          <p:nvPr>
            <p:ph idx="1"/>
          </p:nvPr>
        </p:nvSpPr>
        <p:spPr/>
        <p:txBody>
          <a:bodyPr/>
          <a:lstStyle/>
          <a:p>
            <a:r>
              <a:rPr lang="it-IT" dirty="0" smtClean="0"/>
              <a:t>«</a:t>
            </a:r>
            <a:r>
              <a:rPr lang="it-IT" i="1" dirty="0" smtClean="0"/>
              <a:t>Gli </a:t>
            </a:r>
            <a:r>
              <a:rPr lang="it-IT" i="1" dirty="0"/>
              <a:t>economisti classici" è un nome inventato da </a:t>
            </a:r>
            <a:r>
              <a:rPr lang="it-IT" i="1" dirty="0" err="1"/>
              <a:t>Marx</a:t>
            </a:r>
            <a:r>
              <a:rPr lang="it-IT" i="1" dirty="0"/>
              <a:t> per coprire Ricardo e James </a:t>
            </a:r>
            <a:r>
              <a:rPr lang="it-IT" i="1" dirty="0" err="1"/>
              <a:t>Mill</a:t>
            </a:r>
            <a:r>
              <a:rPr lang="it-IT" i="1" dirty="0"/>
              <a:t> e i loro predecessori, cioè per i fondatori della teoria culminata nell'economia ricardiana. Mi sono abituato, forse perpetrando un solecismo, a includere nella "scuola classica" i seguaci di Ricardo, quelli, cioè, che hanno adottato e perfezionato la teoria dell'economia ricardiana, tra cui (per esempio) J. S. </a:t>
            </a:r>
            <a:r>
              <a:rPr lang="it-IT" i="1" dirty="0" err="1"/>
              <a:t>Mill</a:t>
            </a:r>
            <a:r>
              <a:rPr lang="it-IT" i="1" dirty="0"/>
              <a:t>, Marshall, </a:t>
            </a:r>
            <a:r>
              <a:rPr lang="it-IT" i="1" dirty="0" err="1"/>
              <a:t>Edgeworth</a:t>
            </a:r>
            <a:r>
              <a:rPr lang="it-IT" i="1" dirty="0"/>
              <a:t> e il Prof. </a:t>
            </a:r>
            <a:r>
              <a:rPr lang="it-IT" i="1" dirty="0" err="1" smtClean="0"/>
              <a:t>Pigou</a:t>
            </a:r>
            <a:r>
              <a:rPr lang="it-IT" dirty="0" smtClean="0"/>
              <a:t>».</a:t>
            </a:r>
          </a:p>
          <a:p>
            <a:pPr marL="0" indent="0">
              <a:buNone/>
            </a:pPr>
            <a:r>
              <a:rPr lang="it-IT" dirty="0"/>
              <a:t>Fonte: </a:t>
            </a:r>
            <a:r>
              <a:rPr lang="it-IT" sz="1800" dirty="0">
                <a:hlinkClick r:id="rId2"/>
              </a:rPr>
              <a:t>https://www.files.ethz.ch/isn/125515/1366_KeynesTheoryofEmployment.pdf</a:t>
            </a:r>
            <a:r>
              <a:rPr lang="it-IT" sz="1800" dirty="0"/>
              <a:t> (mia traduzione)</a:t>
            </a:r>
            <a:endParaRPr lang="it-IT" sz="1800" dirty="0" smtClean="0"/>
          </a:p>
        </p:txBody>
      </p:sp>
    </p:spTree>
    <p:extLst>
      <p:ext uri="{BB962C8B-B14F-4D97-AF65-F5344CB8AC3E}">
        <p14:creationId xmlns:p14="http://schemas.microsoft.com/office/powerpoint/2010/main" val="30916895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en-US" dirty="0" err="1" smtClean="0"/>
              <a:t>L’economia</a:t>
            </a:r>
            <a:r>
              <a:rPr lang="en-US" dirty="0" smtClean="0"/>
              <a:t> “</a:t>
            </a:r>
            <a:r>
              <a:rPr lang="en-US" dirty="0" err="1" smtClean="0"/>
              <a:t>classica</a:t>
            </a:r>
            <a:r>
              <a:rPr lang="en-US" dirty="0" smtClean="0"/>
              <a:t>” come “</a:t>
            </a:r>
            <a:r>
              <a:rPr lang="en-US" dirty="0" err="1" smtClean="0"/>
              <a:t>caso</a:t>
            </a:r>
            <a:r>
              <a:rPr lang="en-US" dirty="0" smtClean="0"/>
              <a:t> </a:t>
            </a:r>
            <a:r>
              <a:rPr lang="en-US" dirty="0" err="1" smtClean="0"/>
              <a:t>particolare</a:t>
            </a:r>
            <a:r>
              <a:rPr lang="en-US" dirty="0" smtClean="0"/>
              <a:t>”  </a:t>
            </a:r>
            <a:endParaRPr lang="it-IT" dirty="0"/>
          </a:p>
        </p:txBody>
      </p:sp>
      <p:sp>
        <p:nvSpPr>
          <p:cNvPr id="3" name="Segnaposto contenuto 2"/>
          <p:cNvSpPr>
            <a:spLocks noGrp="1"/>
          </p:cNvSpPr>
          <p:nvPr>
            <p:ph idx="1"/>
          </p:nvPr>
        </p:nvSpPr>
        <p:spPr/>
        <p:txBody>
          <a:bodyPr>
            <a:normAutofit fontScale="77500" lnSpcReduction="20000"/>
          </a:bodyPr>
          <a:lstStyle/>
          <a:p>
            <a:r>
              <a:rPr lang="it-IT" b="1" dirty="0" smtClean="0"/>
              <a:t>Occupazione</a:t>
            </a:r>
            <a:endParaRPr lang="it-IT" b="1" dirty="0"/>
          </a:p>
          <a:p>
            <a:pPr marL="0" indent="0">
              <a:buNone/>
            </a:pPr>
            <a:r>
              <a:rPr lang="it-IT" dirty="0"/>
              <a:t>L'occupazione </a:t>
            </a:r>
            <a:r>
              <a:rPr lang="it-IT" dirty="0" smtClean="0"/>
              <a:t>è </a:t>
            </a:r>
            <a:r>
              <a:rPr lang="it-IT" dirty="0"/>
              <a:t>determinata </a:t>
            </a:r>
            <a:r>
              <a:rPr lang="it-IT" dirty="0" smtClean="0"/>
              <a:t>sul </a:t>
            </a:r>
            <a:r>
              <a:rPr lang="it-IT" dirty="0"/>
              <a:t>mercato del </a:t>
            </a:r>
            <a:r>
              <a:rPr lang="it-IT" dirty="0" smtClean="0"/>
              <a:t>lavoro. In un mercato concorrenziale, la disoccupazione (Offerta &gt; Domanda di lavoro) si riassorbe spontaneamente attraverso la caduta dei salari favorita dalla concorrenza tra occupati e disoccupati. Solamente un difetto di concorrenza (es. rigidità salariali) può ostacolare questo meccanismo (Concorrenza come garanzia di piena occupazione).</a:t>
            </a:r>
            <a:endParaRPr lang="it-IT" dirty="0"/>
          </a:p>
          <a:p>
            <a:r>
              <a:rPr lang="it-IT" b="1" dirty="0" smtClean="0"/>
              <a:t>Tasso d’interesse</a:t>
            </a:r>
            <a:endParaRPr lang="it-IT" b="1" dirty="0"/>
          </a:p>
          <a:p>
            <a:pPr marL="0" indent="0">
              <a:buNone/>
            </a:pPr>
            <a:r>
              <a:rPr lang="it-IT" dirty="0"/>
              <a:t>Il tasso di interesse uguaglia il risparmio e l'investimento </a:t>
            </a:r>
            <a:r>
              <a:rPr lang="it-IT" dirty="0" smtClean="0"/>
              <a:t>garantendo simultaneamente l’equilibrio tra domanda e offerta di prestiti sul mercato finanziario e tra domanda e offerta aggregata sul mercato dei beni (Legge di </a:t>
            </a:r>
            <a:r>
              <a:rPr lang="it-IT" dirty="0" err="1" smtClean="0"/>
              <a:t>Say</a:t>
            </a:r>
            <a:r>
              <a:rPr lang="it-IT" dirty="0" smtClean="0"/>
              <a:t>)  </a:t>
            </a:r>
            <a:endParaRPr lang="it-IT" dirty="0"/>
          </a:p>
          <a:p>
            <a:r>
              <a:rPr lang="it-IT" b="1" dirty="0" smtClean="0"/>
              <a:t>Moneta</a:t>
            </a:r>
            <a:endParaRPr lang="it-IT" b="1" dirty="0"/>
          </a:p>
          <a:p>
            <a:pPr marL="0" indent="0">
              <a:buNone/>
            </a:pPr>
            <a:r>
              <a:rPr lang="it-IT" dirty="0" smtClean="0"/>
              <a:t>La moneta è importante esclusivamente come mezzo di pagamento e intermediario degli scambi. Agevola il funzionamento dell’economia. Le </a:t>
            </a:r>
            <a:r>
              <a:rPr lang="it-IT" dirty="0"/>
              <a:t>variazioni della massa monetaria non hanno alcun impatto </a:t>
            </a:r>
            <a:r>
              <a:rPr lang="it-IT" dirty="0" smtClean="0"/>
              <a:t>sull'occupazione, sul livello del reddito </a:t>
            </a:r>
            <a:r>
              <a:rPr lang="it-IT" dirty="0"/>
              <a:t>o sui prezzi </a:t>
            </a:r>
            <a:r>
              <a:rPr lang="it-IT" dirty="0" smtClean="0"/>
              <a:t>relativi ma solo sul livello generale dei prezzi (Teoria quantitativa della moneta) </a:t>
            </a:r>
            <a:endParaRPr lang="it-IT" dirty="0"/>
          </a:p>
          <a:p>
            <a:endParaRPr lang="it-IT" dirty="0"/>
          </a:p>
        </p:txBody>
      </p:sp>
    </p:spTree>
    <p:extLst>
      <p:ext uri="{BB962C8B-B14F-4D97-AF65-F5344CB8AC3E}">
        <p14:creationId xmlns:p14="http://schemas.microsoft.com/office/powerpoint/2010/main" val="37795704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en-US" dirty="0" smtClean="0"/>
              <a:t>La “</a:t>
            </a:r>
            <a:r>
              <a:rPr lang="en-US" dirty="0" err="1" smtClean="0"/>
              <a:t>versione</a:t>
            </a:r>
            <a:r>
              <a:rPr lang="en-US" dirty="0" smtClean="0"/>
              <a:t>” di Keynes (</a:t>
            </a:r>
            <a:r>
              <a:rPr lang="en-US" dirty="0" err="1" smtClean="0"/>
              <a:t>lezione</a:t>
            </a:r>
            <a:r>
              <a:rPr lang="en-US" dirty="0" smtClean="0"/>
              <a:t> di domain) </a:t>
            </a:r>
            <a:endParaRPr lang="it-IT" dirty="0"/>
          </a:p>
        </p:txBody>
      </p:sp>
      <p:sp>
        <p:nvSpPr>
          <p:cNvPr id="3" name="Segnaposto contenuto 2"/>
          <p:cNvSpPr>
            <a:spLocks noGrp="1"/>
          </p:cNvSpPr>
          <p:nvPr>
            <p:ph idx="1"/>
          </p:nvPr>
        </p:nvSpPr>
        <p:spPr>
          <a:xfrm>
            <a:off x="838200" y="1568047"/>
            <a:ext cx="10515600" cy="5032376"/>
          </a:xfrm>
        </p:spPr>
        <p:txBody>
          <a:bodyPr>
            <a:normAutofit fontScale="77500" lnSpcReduction="20000"/>
          </a:bodyPr>
          <a:lstStyle/>
          <a:p>
            <a:r>
              <a:rPr lang="it-IT" b="1" dirty="0" smtClean="0"/>
              <a:t>Occupazione</a:t>
            </a:r>
            <a:endParaRPr lang="it-IT" b="1" dirty="0"/>
          </a:p>
          <a:p>
            <a:pPr marL="0" indent="0">
              <a:buNone/>
            </a:pPr>
            <a:r>
              <a:rPr lang="it-IT" dirty="0"/>
              <a:t>L'occupazione </a:t>
            </a:r>
            <a:r>
              <a:rPr lang="it-IT" dirty="0" smtClean="0"/>
              <a:t>è </a:t>
            </a:r>
            <a:r>
              <a:rPr lang="it-IT" dirty="0"/>
              <a:t>determinata </a:t>
            </a:r>
            <a:r>
              <a:rPr lang="it-IT" dirty="0" smtClean="0"/>
              <a:t>sul </a:t>
            </a:r>
            <a:r>
              <a:rPr lang="it-IT" dirty="0"/>
              <a:t>mercato </a:t>
            </a:r>
            <a:r>
              <a:rPr lang="it-IT" dirty="0" smtClean="0"/>
              <a:t>dei beni. Le imprese assumono lavoratori sulla base delle esigenze della produzione (offerta aggregata di beni) che a sua volta riflette gli ordinativi che ricevono (domanda aggregata). Se la domanda aggregata (consumi e investimenti) è debole, la domanda di lavoro sarà debole e data l’offerta vi sarà disoccupazione di equilibrio. La caduta dei salari non comporta necessariamente la riduzione della disoccupazione anzi è probabile che peggiori il problema. (Principio della domanda effettiva)  </a:t>
            </a:r>
            <a:endParaRPr lang="it-IT" dirty="0"/>
          </a:p>
          <a:p>
            <a:r>
              <a:rPr lang="it-IT" b="1" dirty="0" smtClean="0"/>
              <a:t>Tasso d’interesse</a:t>
            </a:r>
            <a:endParaRPr lang="it-IT" b="1" dirty="0"/>
          </a:p>
          <a:p>
            <a:pPr marL="0" indent="0">
              <a:buNone/>
            </a:pPr>
            <a:r>
              <a:rPr lang="it-IT" dirty="0"/>
              <a:t>Il tasso di interesse uguaglia </a:t>
            </a:r>
            <a:r>
              <a:rPr lang="it-IT" dirty="0" smtClean="0"/>
              <a:t>la domanda e l’offerta di moneta. L’offerta è controllata dalla banca centrale. La domanda dipende positivamente dal reddito e negativamente dal tasso d’interesse. Quest’ultimo, a sua volta, influenza il livello degli investimenti, della domanda aggregata e del reddito (Preferenza per la liquidità)</a:t>
            </a:r>
            <a:endParaRPr lang="it-IT" dirty="0"/>
          </a:p>
          <a:p>
            <a:r>
              <a:rPr lang="it-IT" b="1" dirty="0" smtClean="0"/>
              <a:t>Moneta</a:t>
            </a:r>
            <a:endParaRPr lang="it-IT" b="1" dirty="0"/>
          </a:p>
          <a:p>
            <a:pPr marL="0" indent="0">
              <a:buNone/>
            </a:pPr>
            <a:r>
              <a:rPr lang="it-IT" dirty="0" smtClean="0"/>
              <a:t>La moneta è mezzo di pagamento, intermediario degli scambi e riserva di valore contro l’incertezza. Le </a:t>
            </a:r>
            <a:r>
              <a:rPr lang="it-IT" dirty="0"/>
              <a:t>variazioni della massa monetaria </a:t>
            </a:r>
            <a:r>
              <a:rPr lang="it-IT" dirty="0" smtClean="0"/>
              <a:t>e della preferenza per la liquidità condizionano l’economia reale attraverso tasso d’interesse e i mercati finanziari (Non neutralità della moneta) </a:t>
            </a:r>
            <a:endParaRPr lang="it-IT" dirty="0"/>
          </a:p>
          <a:p>
            <a:endParaRPr lang="it-IT" dirty="0"/>
          </a:p>
        </p:txBody>
      </p:sp>
    </p:spTree>
    <p:extLst>
      <p:ext uri="{BB962C8B-B14F-4D97-AF65-F5344CB8AC3E}">
        <p14:creationId xmlns:p14="http://schemas.microsoft.com/office/powerpoint/2010/main" val="7488427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en-US" dirty="0" err="1" smtClean="0"/>
              <a:t>L’economia</a:t>
            </a:r>
            <a:r>
              <a:rPr lang="en-US" dirty="0" smtClean="0"/>
              <a:t> “</a:t>
            </a:r>
            <a:r>
              <a:rPr lang="en-US" dirty="0" err="1" smtClean="0"/>
              <a:t>classica</a:t>
            </a:r>
            <a:r>
              <a:rPr lang="en-US" dirty="0" smtClean="0"/>
              <a:t>” come “</a:t>
            </a:r>
            <a:r>
              <a:rPr lang="en-US" dirty="0" err="1" smtClean="0"/>
              <a:t>caso</a:t>
            </a:r>
            <a:r>
              <a:rPr lang="en-US" dirty="0" smtClean="0"/>
              <a:t> </a:t>
            </a:r>
            <a:r>
              <a:rPr lang="en-US" dirty="0" err="1" smtClean="0"/>
              <a:t>particolare</a:t>
            </a:r>
            <a:r>
              <a:rPr lang="en-US" dirty="0" smtClean="0"/>
              <a:t>”  </a:t>
            </a:r>
            <a:endParaRPr lang="it-IT" dirty="0"/>
          </a:p>
        </p:txBody>
      </p:sp>
      <p:sp>
        <p:nvSpPr>
          <p:cNvPr id="3" name="Segnaposto contenuto 2"/>
          <p:cNvSpPr>
            <a:spLocks noGrp="1"/>
          </p:cNvSpPr>
          <p:nvPr>
            <p:ph idx="1"/>
          </p:nvPr>
        </p:nvSpPr>
        <p:spPr/>
        <p:txBody>
          <a:bodyPr>
            <a:normAutofit fontScale="70000" lnSpcReduction="20000"/>
          </a:bodyPr>
          <a:lstStyle/>
          <a:p>
            <a:r>
              <a:rPr lang="it-IT" b="1" dirty="0" smtClean="0"/>
              <a:t>Occupazione: </a:t>
            </a:r>
            <a:r>
              <a:rPr lang="it-IT" dirty="0" smtClean="0"/>
              <a:t>L'occupazione è </a:t>
            </a:r>
            <a:r>
              <a:rPr lang="it-IT" dirty="0"/>
              <a:t>determinata </a:t>
            </a:r>
            <a:r>
              <a:rPr lang="it-IT" dirty="0" smtClean="0"/>
              <a:t>sul </a:t>
            </a:r>
            <a:r>
              <a:rPr lang="it-IT" dirty="0"/>
              <a:t>mercato del </a:t>
            </a:r>
            <a:r>
              <a:rPr lang="it-IT" dirty="0" smtClean="0"/>
              <a:t>lavoro. In un mercato concorrenziale, la disoccupazione (Offerta &gt; Domanda di lavoro) si riassorbe spontaneamente attraverso la caduta dei salari favorita dalla concorrenza tra occupati e disoccupati. Solamente un difetto di concorrenza (es. rigidità salariali) può ostacolare questo meccanismo (</a:t>
            </a:r>
            <a:r>
              <a:rPr lang="it-IT" dirty="0" smtClean="0">
                <a:solidFill>
                  <a:srgbClr val="FF0000"/>
                </a:solidFill>
              </a:rPr>
              <a:t>Concorrenza sul mercato del lavoro come garanzia di piena occupazione</a:t>
            </a:r>
            <a:r>
              <a:rPr lang="it-IT" dirty="0" smtClean="0"/>
              <a:t>).</a:t>
            </a:r>
          </a:p>
          <a:p>
            <a:endParaRPr lang="it-IT" dirty="0" smtClean="0">
              <a:solidFill>
                <a:srgbClr val="FF0000"/>
              </a:solidFill>
            </a:endParaRPr>
          </a:p>
          <a:p>
            <a:r>
              <a:rPr lang="it-IT" dirty="0" smtClean="0">
                <a:solidFill>
                  <a:srgbClr val="FF0000"/>
                </a:solidFill>
              </a:rPr>
              <a:t>Se </a:t>
            </a:r>
            <a:r>
              <a:rPr lang="it-IT" dirty="0">
                <a:solidFill>
                  <a:srgbClr val="FF0000"/>
                </a:solidFill>
              </a:rPr>
              <a:t>inizialmente Ns &gt; Nd (disoccupazione involontaria) </a:t>
            </a:r>
            <a:r>
              <a:rPr lang="it-IT" dirty="0">
                <a:solidFill>
                  <a:srgbClr val="FF0000"/>
                </a:solidFill>
                <a:sym typeface="Symbol" panose="05050102010706020507" pitchFamily="18" charset="2"/>
              </a:rPr>
              <a:t> W  w  Ns, Nd  ritorno automatico al Pieno impiego. </a:t>
            </a:r>
            <a:r>
              <a:rPr lang="it-IT" dirty="0" smtClean="0">
                <a:sym typeface="Symbol" panose="05050102010706020507" pitchFamily="18" charset="2"/>
              </a:rPr>
              <a:t>Keynes</a:t>
            </a:r>
            <a:r>
              <a:rPr lang="it-IT" dirty="0">
                <a:sym typeface="Symbol" panose="05050102010706020507" pitchFamily="18" charset="2"/>
              </a:rPr>
              <a:t>, nel Cap. II della TG, contesta questo meccanismo sulla base di 4 </a:t>
            </a:r>
            <a:r>
              <a:rPr lang="it-IT" dirty="0" smtClean="0">
                <a:sym typeface="Symbol" panose="05050102010706020507" pitchFamily="18" charset="2"/>
              </a:rPr>
              <a:t>argomenti:</a:t>
            </a:r>
          </a:p>
          <a:p>
            <a:pPr marL="0" indent="0">
              <a:buNone/>
            </a:pPr>
            <a:r>
              <a:rPr lang="it-IT" dirty="0" smtClean="0">
                <a:sym typeface="Symbol" panose="05050102010706020507" pitchFamily="18" charset="2"/>
              </a:rPr>
              <a:t> </a:t>
            </a:r>
            <a:endParaRPr lang="it-IT" dirty="0">
              <a:sym typeface="Symbol" panose="05050102010706020507" pitchFamily="18" charset="2"/>
            </a:endParaRPr>
          </a:p>
          <a:p>
            <a:r>
              <a:rPr lang="it-IT" dirty="0"/>
              <a:t>Ns &gt; Nd </a:t>
            </a:r>
            <a:r>
              <a:rPr lang="it-IT" dirty="0">
                <a:sym typeface="Symbol" panose="05050102010706020507" pitchFamily="18" charset="2"/>
              </a:rPr>
              <a:t> W ? (sindacati)</a:t>
            </a:r>
          </a:p>
          <a:p>
            <a:r>
              <a:rPr lang="it-IT" dirty="0">
                <a:sym typeface="Symbol" panose="05050102010706020507" pitchFamily="18" charset="2"/>
              </a:rPr>
              <a:t>W  w (P = MC, W e P potrebbero muoversi insieme)</a:t>
            </a:r>
          </a:p>
          <a:p>
            <a:r>
              <a:rPr lang="it-IT" dirty="0">
                <a:sym typeface="Symbol" panose="05050102010706020507" pitchFamily="18" charset="2"/>
              </a:rPr>
              <a:t>w  Ns, Nd (effetti della caduta dei salari su domanda e offerta di lavoro e di beni)</a:t>
            </a:r>
          </a:p>
          <a:p>
            <a:r>
              <a:rPr lang="it-IT" dirty="0">
                <a:sym typeface="Symbol" panose="05050102010706020507" pitchFamily="18" charset="2"/>
              </a:rPr>
              <a:t>Costi sociali?</a:t>
            </a:r>
            <a:endParaRPr lang="it-IT" dirty="0"/>
          </a:p>
          <a:p>
            <a:pPr marL="0" indent="0">
              <a:buNone/>
            </a:pPr>
            <a:endParaRPr lang="it-IT" dirty="0"/>
          </a:p>
          <a:p>
            <a:endParaRPr lang="it-IT" dirty="0"/>
          </a:p>
        </p:txBody>
      </p:sp>
    </p:spTree>
    <p:extLst>
      <p:ext uri="{BB962C8B-B14F-4D97-AF65-F5344CB8AC3E}">
        <p14:creationId xmlns:p14="http://schemas.microsoft.com/office/powerpoint/2010/main" val="16876380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4200" dirty="0" smtClean="0"/>
              <a:t>La domanda effettiva base della </a:t>
            </a:r>
            <a:r>
              <a:rPr lang="it-IT" sz="4200" i="1" dirty="0" smtClean="0"/>
              <a:t>Teoria generale</a:t>
            </a:r>
            <a:endParaRPr lang="it-IT" sz="4200" i="1" dirty="0"/>
          </a:p>
        </p:txBody>
      </p:sp>
      <p:sp>
        <p:nvSpPr>
          <p:cNvPr id="3" name="Segnaposto contenuto 2"/>
          <p:cNvSpPr>
            <a:spLocks noGrp="1"/>
          </p:cNvSpPr>
          <p:nvPr>
            <p:ph sz="half" idx="1"/>
          </p:nvPr>
        </p:nvSpPr>
        <p:spPr>
          <a:xfrm>
            <a:off x="838200" y="1825624"/>
            <a:ext cx="5562600" cy="4519757"/>
          </a:xfrm>
        </p:spPr>
        <p:txBody>
          <a:bodyPr>
            <a:normAutofit fontScale="70000" lnSpcReduction="20000"/>
          </a:bodyPr>
          <a:lstStyle/>
          <a:p>
            <a:r>
              <a:rPr lang="it-IT" dirty="0" smtClean="0"/>
              <a:t>Smontato il meccanismo di aggiustamento classico, Keynes elabora un meccanismo alternativo per spiegare il processo che porta alla determinazione del livello di equilibrio dell’occupazione.  </a:t>
            </a:r>
          </a:p>
          <a:p>
            <a:r>
              <a:rPr lang="it-IT" dirty="0" smtClean="0"/>
              <a:t>Domanda </a:t>
            </a:r>
            <a:r>
              <a:rPr lang="it-IT" dirty="0"/>
              <a:t>effettiva: il punto di incontro di due curve, funzione di offerta </a:t>
            </a:r>
            <a:r>
              <a:rPr lang="it-IT" dirty="0" smtClean="0"/>
              <a:t>aggregata Z </a:t>
            </a:r>
            <a:r>
              <a:rPr lang="it-IT" dirty="0"/>
              <a:t>e funzione di domanda </a:t>
            </a:r>
            <a:r>
              <a:rPr lang="it-IT" dirty="0" smtClean="0"/>
              <a:t>aggregata D</a:t>
            </a:r>
            <a:endParaRPr lang="it-IT" dirty="0"/>
          </a:p>
          <a:p>
            <a:r>
              <a:rPr lang="it-IT" dirty="0" smtClean="0"/>
              <a:t>Offerta </a:t>
            </a:r>
            <a:r>
              <a:rPr lang="it-IT" dirty="0"/>
              <a:t>aggregata = costi totali che gli imprenditori si aspettano di sostenere se impiegano N lavoratori</a:t>
            </a:r>
          </a:p>
          <a:p>
            <a:r>
              <a:rPr lang="it-IT" dirty="0"/>
              <a:t>Domanda aggregata = quanto gli imprenditori si aspettano di guadagnare vendendo il prodotto dell'impiego di N </a:t>
            </a:r>
            <a:r>
              <a:rPr lang="it-IT" dirty="0" smtClean="0"/>
              <a:t>lavoratori. </a:t>
            </a:r>
            <a:endParaRPr lang="it-IT" dirty="0"/>
          </a:p>
          <a:p>
            <a:r>
              <a:rPr lang="it-IT" dirty="0"/>
              <a:t>Aspettative a breve termine </a:t>
            </a:r>
          </a:p>
          <a:p>
            <a:r>
              <a:rPr lang="it-IT" dirty="0"/>
              <a:t>Una riduzione dei salari aumenta l'occupazione</a:t>
            </a:r>
            <a:r>
              <a:rPr lang="it-IT" dirty="0" smtClean="0"/>
              <a:t>? Dipende dall’impatto su Z e D (Capitolo 19 TG)</a:t>
            </a:r>
            <a:endParaRPr lang="it-IT" dirty="0"/>
          </a:p>
          <a:p>
            <a:pPr marL="0" indent="0">
              <a:buNone/>
            </a:pPr>
            <a:endParaRPr lang="it-IT" dirty="0"/>
          </a:p>
        </p:txBody>
      </p:sp>
      <p:pic>
        <p:nvPicPr>
          <p:cNvPr id="5" name="Immagine 4"/>
          <p:cNvPicPr>
            <a:picLocks noChangeAspect="1"/>
          </p:cNvPicPr>
          <p:nvPr/>
        </p:nvPicPr>
        <p:blipFill>
          <a:blip r:embed="rId2"/>
          <a:stretch>
            <a:fillRect/>
          </a:stretch>
        </p:blipFill>
        <p:spPr>
          <a:xfrm>
            <a:off x="6668943" y="1624013"/>
            <a:ext cx="4248150" cy="4552950"/>
          </a:xfrm>
          <a:prstGeom prst="rect">
            <a:avLst/>
          </a:prstGeom>
        </p:spPr>
      </p:pic>
    </p:spTree>
    <p:extLst>
      <p:ext uri="{BB962C8B-B14F-4D97-AF65-F5344CB8AC3E}">
        <p14:creationId xmlns:p14="http://schemas.microsoft.com/office/powerpoint/2010/main" val="221773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normAutofit/>
          </a:bodyPr>
          <a:lstStyle/>
          <a:p>
            <a:pPr algn="ctr"/>
            <a:r>
              <a:rPr lang="it-IT" sz="4000" dirty="0"/>
              <a:t>La domanda effettiva base della </a:t>
            </a:r>
            <a:r>
              <a:rPr lang="it-IT" sz="4000" i="1" dirty="0"/>
              <a:t>Teoria </a:t>
            </a:r>
            <a:r>
              <a:rPr lang="it-IT" sz="4000" i="1" dirty="0" smtClean="0"/>
              <a:t>generale</a:t>
            </a:r>
            <a:r>
              <a:rPr lang="it-IT" sz="4000" dirty="0" smtClean="0"/>
              <a:t>, 2</a:t>
            </a:r>
            <a:endParaRPr lang="it-IT" sz="4000" dirty="0"/>
          </a:p>
        </p:txBody>
      </p:sp>
      <p:sp>
        <p:nvSpPr>
          <p:cNvPr id="6" name="Segnaposto contenuto 5"/>
          <p:cNvSpPr>
            <a:spLocks noGrp="1"/>
          </p:cNvSpPr>
          <p:nvPr>
            <p:ph idx="1"/>
          </p:nvPr>
        </p:nvSpPr>
        <p:spPr/>
        <p:txBody>
          <a:bodyPr/>
          <a:lstStyle/>
          <a:p>
            <a:r>
              <a:rPr lang="it-IT" dirty="0" smtClean="0">
                <a:solidFill>
                  <a:srgbClr val="FF0000"/>
                </a:solidFill>
              </a:rPr>
              <a:t>L’occupazione N dipende dalla produzione Y</a:t>
            </a:r>
          </a:p>
          <a:p>
            <a:pPr lvl="1"/>
            <a:r>
              <a:rPr lang="it-IT" dirty="0" smtClean="0"/>
              <a:t>Se le imprese scelgono di produrre molto (poco) assumo molto (poco)</a:t>
            </a:r>
          </a:p>
          <a:p>
            <a:r>
              <a:rPr lang="it-IT" dirty="0" smtClean="0">
                <a:solidFill>
                  <a:srgbClr val="FF0000"/>
                </a:solidFill>
              </a:rPr>
              <a:t>La produzione dipende dalla domanda aggregata</a:t>
            </a:r>
          </a:p>
          <a:p>
            <a:pPr lvl="1"/>
            <a:r>
              <a:rPr lang="it-IT" dirty="0" smtClean="0"/>
              <a:t>Le imprese scelgono di produrre molto (poco) se pensano credibilmente di vendere molto (poco)</a:t>
            </a:r>
          </a:p>
          <a:p>
            <a:r>
              <a:rPr lang="it-IT" dirty="0" smtClean="0">
                <a:solidFill>
                  <a:srgbClr val="FF0000"/>
                </a:solidFill>
              </a:rPr>
              <a:t>La domanda aggregata dipende da tre fattori</a:t>
            </a:r>
          </a:p>
          <a:p>
            <a:pPr lvl="1"/>
            <a:r>
              <a:rPr lang="it-IT" dirty="0" smtClean="0"/>
              <a:t>Propensione al consumo (Il moltiplicatore keynesiano)</a:t>
            </a:r>
          </a:p>
          <a:p>
            <a:pPr lvl="1"/>
            <a:r>
              <a:rPr lang="it-IT" dirty="0" smtClean="0"/>
              <a:t>Efficienza marginale del capitale (La funzione degli investimenti)</a:t>
            </a:r>
          </a:p>
          <a:p>
            <a:pPr lvl="1"/>
            <a:r>
              <a:rPr lang="it-IT" dirty="0" smtClean="0"/>
              <a:t>Preferenza per la liquidità (offerta e domanda di moneta)</a:t>
            </a:r>
            <a:endParaRPr lang="it-IT" dirty="0"/>
          </a:p>
        </p:txBody>
      </p:sp>
    </p:spTree>
    <p:extLst>
      <p:ext uri="{BB962C8B-B14F-4D97-AF65-F5344CB8AC3E}">
        <p14:creationId xmlns:p14="http://schemas.microsoft.com/office/powerpoint/2010/main" val="42905676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pPr algn="ctr"/>
            <a:r>
              <a:rPr lang="it-IT" dirty="0" smtClean="0"/>
              <a:t>Propensione al consumo</a:t>
            </a:r>
            <a:endParaRPr lang="it-IT" dirty="0"/>
          </a:p>
        </p:txBody>
      </p:sp>
      <mc:AlternateContent xmlns:mc="http://schemas.openxmlformats.org/markup-compatibility/2006" xmlns:a14="http://schemas.microsoft.com/office/drawing/2010/main">
        <mc:Choice Requires="a14">
          <p:sp>
            <p:nvSpPr>
              <p:cNvPr id="6" name="Segnaposto contenuto 5"/>
              <p:cNvSpPr>
                <a:spLocks noGrp="1"/>
              </p:cNvSpPr>
              <p:nvPr>
                <p:ph idx="1"/>
              </p:nvPr>
            </p:nvSpPr>
            <p:spPr/>
            <p:txBody>
              <a:bodyPr>
                <a:normAutofit fontScale="85000" lnSpcReduction="20000"/>
              </a:bodyPr>
              <a:lstStyle/>
              <a:p>
                <a14:m>
                  <m:oMath xmlns:m="http://schemas.openxmlformats.org/officeDocument/2006/math">
                    <m:r>
                      <a:rPr lang="it-IT" b="0" i="1" smtClean="0">
                        <a:latin typeface="Cambria Math" panose="02040503050406030204" pitchFamily="18" charset="0"/>
                      </a:rPr>
                      <m:t>𝐷</m:t>
                    </m:r>
                    <m:r>
                      <a:rPr lang="it-IT" b="0" i="1" smtClean="0">
                        <a:latin typeface="Cambria Math" panose="02040503050406030204" pitchFamily="18" charset="0"/>
                      </a:rPr>
                      <m:t>=</m:t>
                    </m:r>
                    <m:r>
                      <a:rPr lang="it-IT" b="0" i="1" smtClean="0">
                        <a:latin typeface="Cambria Math" panose="02040503050406030204" pitchFamily="18" charset="0"/>
                      </a:rPr>
                      <m:t>𝐶</m:t>
                    </m:r>
                    <m:d>
                      <m:dPr>
                        <m:ctrlPr>
                          <a:rPr lang="it-IT" b="0" i="1" smtClean="0">
                            <a:latin typeface="Cambria Math" panose="02040503050406030204" pitchFamily="18" charset="0"/>
                          </a:rPr>
                        </m:ctrlPr>
                      </m:dPr>
                      <m:e>
                        <m:r>
                          <a:rPr lang="it-IT" b="0" i="1" smtClean="0">
                            <a:latin typeface="Cambria Math" panose="02040503050406030204" pitchFamily="18" charset="0"/>
                          </a:rPr>
                          <m:t>𝑌</m:t>
                        </m:r>
                      </m:e>
                    </m:d>
                    <m:r>
                      <a:rPr lang="it-IT" b="0" i="1" smtClean="0">
                        <a:latin typeface="Cambria Math" panose="02040503050406030204" pitchFamily="18" charset="0"/>
                      </a:rPr>
                      <m:t>+</m:t>
                    </m:r>
                    <m:r>
                      <a:rPr lang="it-IT" b="0" i="1" smtClean="0">
                        <a:latin typeface="Cambria Math" panose="02040503050406030204" pitchFamily="18" charset="0"/>
                      </a:rPr>
                      <m:t>𝐼</m:t>
                    </m:r>
                    <m:r>
                      <a:rPr lang="it-IT" b="0" i="1" smtClean="0">
                        <a:latin typeface="Cambria Math" panose="02040503050406030204" pitchFamily="18" charset="0"/>
                      </a:rPr>
                      <m:t>=</m:t>
                    </m:r>
                    <m:r>
                      <a:rPr lang="it-IT" b="0" i="1" smtClean="0">
                        <a:latin typeface="Cambria Math" panose="02040503050406030204" pitchFamily="18" charset="0"/>
                      </a:rPr>
                      <m:t>𝑌</m:t>
                    </m:r>
                  </m:oMath>
                </a14:m>
                <a:r>
                  <a:rPr lang="it-IT" dirty="0" smtClean="0"/>
                  <a:t> (Economia chiusa, </a:t>
                </a:r>
                <a:r>
                  <a:rPr lang="it-IT" dirty="0" smtClean="0">
                    <a:solidFill>
                      <a:srgbClr val="FF0000"/>
                    </a:solidFill>
                  </a:rPr>
                  <a:t>domanda effettiva</a:t>
                </a:r>
                <a:r>
                  <a:rPr lang="it-IT" dirty="0" smtClean="0"/>
                  <a:t>)</a:t>
                </a:r>
              </a:p>
              <a:p>
                <a14:m>
                  <m:oMath xmlns:m="http://schemas.openxmlformats.org/officeDocument/2006/math">
                    <m:r>
                      <a:rPr lang="it-IT" b="0" i="1" smtClean="0">
                        <a:latin typeface="Cambria Math" panose="02040503050406030204" pitchFamily="18" charset="0"/>
                      </a:rPr>
                      <m:t>𝑌</m:t>
                    </m:r>
                    <m:r>
                      <a:rPr lang="it-IT" i="1">
                        <a:latin typeface="Cambria Math" panose="02040503050406030204" pitchFamily="18" charset="0"/>
                      </a:rPr>
                      <m:t>=</m:t>
                    </m:r>
                    <m:r>
                      <a:rPr lang="it-IT" b="0" i="1" smtClean="0">
                        <a:latin typeface="Cambria Math" panose="02040503050406030204" pitchFamily="18" charset="0"/>
                      </a:rPr>
                      <m:t>𝑐𝑌</m:t>
                    </m:r>
                    <m:r>
                      <a:rPr lang="it-IT" i="1">
                        <a:latin typeface="Cambria Math" panose="02040503050406030204" pitchFamily="18" charset="0"/>
                      </a:rPr>
                      <m:t>+</m:t>
                    </m:r>
                    <m:r>
                      <a:rPr lang="it-IT" i="1">
                        <a:latin typeface="Cambria Math" panose="02040503050406030204" pitchFamily="18" charset="0"/>
                      </a:rPr>
                      <m:t>𝐼</m:t>
                    </m:r>
                  </m:oMath>
                </a14:m>
                <a:r>
                  <a:rPr lang="it-IT" dirty="0" smtClean="0"/>
                  <a:t>, 0 &lt; c &lt; 1 (Propensione marginale al consumo)</a:t>
                </a:r>
              </a:p>
              <a:p>
                <a14:m>
                  <m:oMath xmlns:m="http://schemas.openxmlformats.org/officeDocument/2006/math">
                    <m:r>
                      <a:rPr lang="it-IT" b="0" i="1" smtClean="0">
                        <a:solidFill>
                          <a:srgbClr val="FF0000"/>
                        </a:solidFill>
                        <a:latin typeface="Cambria Math" panose="02040503050406030204" pitchFamily="18" charset="0"/>
                      </a:rPr>
                      <m:t>𝑌</m:t>
                    </m:r>
                    <m:r>
                      <a:rPr lang="it-IT" b="0" i="1" smtClean="0">
                        <a:solidFill>
                          <a:srgbClr val="FF0000"/>
                        </a:solidFill>
                        <a:latin typeface="Cambria Math" panose="02040503050406030204" pitchFamily="18" charset="0"/>
                      </a:rPr>
                      <m:t>=</m:t>
                    </m:r>
                    <m:f>
                      <m:fPr>
                        <m:ctrlPr>
                          <a:rPr lang="it-IT" b="0" i="1" smtClean="0">
                            <a:solidFill>
                              <a:srgbClr val="FF0000"/>
                            </a:solidFill>
                            <a:latin typeface="Cambria Math" panose="02040503050406030204" pitchFamily="18" charset="0"/>
                          </a:rPr>
                        </m:ctrlPr>
                      </m:fPr>
                      <m:num>
                        <m:r>
                          <a:rPr lang="it-IT" b="0" i="1" smtClean="0">
                            <a:solidFill>
                              <a:srgbClr val="FF0000"/>
                            </a:solidFill>
                            <a:latin typeface="Cambria Math" panose="02040503050406030204" pitchFamily="18" charset="0"/>
                          </a:rPr>
                          <m:t>1</m:t>
                        </m:r>
                      </m:num>
                      <m:den>
                        <m:r>
                          <a:rPr lang="it-IT" b="0" i="1" smtClean="0">
                            <a:solidFill>
                              <a:srgbClr val="FF0000"/>
                            </a:solidFill>
                            <a:latin typeface="Cambria Math" panose="02040503050406030204" pitchFamily="18" charset="0"/>
                          </a:rPr>
                          <m:t>1−</m:t>
                        </m:r>
                        <m:r>
                          <a:rPr lang="it-IT" b="0" i="1" smtClean="0">
                            <a:solidFill>
                              <a:srgbClr val="FF0000"/>
                            </a:solidFill>
                            <a:latin typeface="Cambria Math" panose="02040503050406030204" pitchFamily="18" charset="0"/>
                          </a:rPr>
                          <m:t>𝑐</m:t>
                        </m:r>
                      </m:den>
                    </m:f>
                    <m:r>
                      <a:rPr lang="it-IT" b="0" i="1" smtClean="0">
                        <a:solidFill>
                          <a:srgbClr val="FF0000"/>
                        </a:solidFill>
                        <a:latin typeface="Cambria Math" panose="02040503050406030204" pitchFamily="18" charset="0"/>
                      </a:rPr>
                      <m:t>𝐼</m:t>
                    </m:r>
                  </m:oMath>
                </a14:m>
                <a:r>
                  <a:rPr lang="it-IT" dirty="0" smtClean="0"/>
                  <a:t>  </a:t>
                </a:r>
              </a:p>
              <a:p>
                <a14:m>
                  <m:oMath xmlns:m="http://schemas.openxmlformats.org/officeDocument/2006/math">
                    <m:f>
                      <m:fPr>
                        <m:ctrlPr>
                          <a:rPr lang="it-IT" i="1" smtClean="0">
                            <a:solidFill>
                              <a:srgbClr val="FF0000"/>
                            </a:solidFill>
                            <a:latin typeface="Cambria Math" panose="02040503050406030204" pitchFamily="18" charset="0"/>
                          </a:rPr>
                        </m:ctrlPr>
                      </m:fPr>
                      <m:num>
                        <m:r>
                          <a:rPr lang="it-IT" i="1">
                            <a:solidFill>
                              <a:srgbClr val="FF0000"/>
                            </a:solidFill>
                            <a:latin typeface="Cambria Math" panose="02040503050406030204" pitchFamily="18" charset="0"/>
                          </a:rPr>
                          <m:t>𝑑𝑌</m:t>
                        </m:r>
                      </m:num>
                      <m:den>
                        <m:r>
                          <a:rPr lang="it-IT" i="1">
                            <a:solidFill>
                              <a:srgbClr val="FF0000"/>
                            </a:solidFill>
                            <a:latin typeface="Cambria Math" panose="02040503050406030204" pitchFamily="18" charset="0"/>
                          </a:rPr>
                          <m:t>𝑑𝐼</m:t>
                        </m:r>
                      </m:den>
                    </m:f>
                    <m:r>
                      <a:rPr lang="it-IT" b="0" i="1" smtClean="0">
                        <a:solidFill>
                          <a:srgbClr val="FF0000"/>
                        </a:solidFill>
                        <a:latin typeface="Cambria Math" panose="02040503050406030204" pitchFamily="18" charset="0"/>
                      </a:rPr>
                      <m:t>=</m:t>
                    </m:r>
                    <m:f>
                      <m:fPr>
                        <m:ctrlPr>
                          <a:rPr lang="it-IT" i="1">
                            <a:solidFill>
                              <a:srgbClr val="FF0000"/>
                            </a:solidFill>
                            <a:latin typeface="Cambria Math" panose="02040503050406030204" pitchFamily="18" charset="0"/>
                          </a:rPr>
                        </m:ctrlPr>
                      </m:fPr>
                      <m:num>
                        <m:r>
                          <a:rPr lang="it-IT" i="1">
                            <a:solidFill>
                              <a:srgbClr val="FF0000"/>
                            </a:solidFill>
                            <a:latin typeface="Cambria Math" panose="02040503050406030204" pitchFamily="18" charset="0"/>
                          </a:rPr>
                          <m:t>1</m:t>
                        </m:r>
                      </m:num>
                      <m:den>
                        <m:r>
                          <a:rPr lang="it-IT" i="1">
                            <a:solidFill>
                              <a:srgbClr val="FF0000"/>
                            </a:solidFill>
                            <a:latin typeface="Cambria Math" panose="02040503050406030204" pitchFamily="18" charset="0"/>
                          </a:rPr>
                          <m:t>1−</m:t>
                        </m:r>
                        <m:r>
                          <a:rPr lang="it-IT" i="1">
                            <a:solidFill>
                              <a:srgbClr val="FF0000"/>
                            </a:solidFill>
                            <a:latin typeface="Cambria Math" panose="02040503050406030204" pitchFamily="18" charset="0"/>
                          </a:rPr>
                          <m:t>𝑐</m:t>
                        </m:r>
                      </m:den>
                    </m:f>
                    <m:r>
                      <a:rPr lang="it-IT" b="0" i="1" smtClean="0">
                        <a:latin typeface="Cambria Math" panose="02040503050406030204" pitchFamily="18" charset="0"/>
                      </a:rPr>
                      <m:t>&gt;1</m:t>
                    </m:r>
                  </m:oMath>
                </a14:m>
                <a:r>
                  <a:rPr lang="it-IT" dirty="0" smtClean="0"/>
                  <a:t> Moltiplicatore keynesiano</a:t>
                </a:r>
              </a:p>
              <a:p>
                <a:pPr lvl="1"/>
                <a:endParaRPr lang="it-IT" dirty="0" smtClean="0"/>
              </a:p>
              <a:p>
                <a:pPr lvl="1"/>
                <a:r>
                  <a:rPr lang="it-IT" dirty="0" smtClean="0"/>
                  <a:t>Data la propensione al consumo, il reddito varia nella stessa direzioni degli investimenti in misura più che proporzionale.</a:t>
                </a:r>
              </a:p>
              <a:p>
                <a:pPr lvl="1"/>
                <a:r>
                  <a:rPr lang="it-IT" dirty="0"/>
                  <a:t>Es. I = 10, c = 0.8, </a:t>
                </a:r>
                <a:r>
                  <a:rPr lang="it-IT" dirty="0" err="1"/>
                  <a:t>molt</a:t>
                </a:r>
                <a:r>
                  <a:rPr lang="it-IT" dirty="0"/>
                  <a:t>. = 5, Y = 50, C = 0.8*50 = 40, S = Y – C = 10 = I </a:t>
                </a:r>
              </a:p>
              <a:p>
                <a:pPr lvl="1"/>
                <a:r>
                  <a:rPr lang="it-IT" dirty="0" smtClean="0"/>
                  <a:t>Se </a:t>
                </a:r>
                <a:r>
                  <a:rPr lang="it-IT" dirty="0"/>
                  <a:t>I aumenta da 10 a 15 (+ 5), Y aumenta da 50 a 75 (+ 25), e S aumenta da 10 a 15 </a:t>
                </a:r>
              </a:p>
              <a:p>
                <a:r>
                  <a:rPr lang="it-IT" dirty="0">
                    <a:solidFill>
                      <a:srgbClr val="FF0000"/>
                    </a:solidFill>
                  </a:rPr>
                  <a:t>I causa </a:t>
                </a:r>
                <a:r>
                  <a:rPr lang="it-IT" dirty="0" smtClean="0">
                    <a:solidFill>
                      <a:srgbClr val="FF0000"/>
                    </a:solidFill>
                  </a:rPr>
                  <a:t>Y ed S (rovesciamento della prospettiva classica e neoclassica)</a:t>
                </a:r>
                <a:r>
                  <a:rPr lang="it-IT" dirty="0" smtClean="0"/>
                  <a:t>. </a:t>
                </a:r>
                <a:r>
                  <a:rPr lang="it-IT" dirty="0" smtClean="0">
                    <a:solidFill>
                      <a:srgbClr val="FF0000"/>
                    </a:solidFill>
                  </a:rPr>
                  <a:t>Ma gli investimenti da cosa dipendono? </a:t>
                </a:r>
              </a:p>
              <a:p>
                <a:pPr lvl="1"/>
                <a:r>
                  <a:rPr lang="it-IT" dirty="0" smtClean="0"/>
                  <a:t>Dal confronto tra i rendimenti attesi dagli imprenditori (aspettative di lungo periodo formulate in condizioni di incertezza) e il tasso d’interesse</a:t>
                </a:r>
                <a:endParaRPr lang="it-IT" dirty="0"/>
              </a:p>
            </p:txBody>
          </p:sp>
        </mc:Choice>
        <mc:Fallback xmlns="">
          <p:sp>
            <p:nvSpPr>
              <p:cNvPr id="6" name="Segnaposto contenuto 5"/>
              <p:cNvSpPr>
                <a:spLocks noGrp="1" noRot="1" noChangeAspect="1" noMove="1" noResize="1" noEditPoints="1" noAdjustHandles="1" noChangeArrowheads="1" noChangeShapeType="1" noTextEdit="1"/>
              </p:cNvSpPr>
              <p:nvPr>
                <p:ph idx="1"/>
              </p:nvPr>
            </p:nvSpPr>
            <p:spPr>
              <a:blipFill>
                <a:blip r:embed="rId2"/>
                <a:stretch>
                  <a:fillRect l="-812" t="-3221"/>
                </a:stretch>
              </a:blipFill>
            </p:spPr>
            <p:txBody>
              <a:bodyPr/>
              <a:lstStyle/>
              <a:p>
                <a:r>
                  <a:rPr lang="it-IT">
                    <a:noFill/>
                  </a:rPr>
                  <a:t> </a:t>
                </a:r>
              </a:p>
            </p:txBody>
          </p:sp>
        </mc:Fallback>
      </mc:AlternateContent>
    </p:spTree>
    <p:extLst>
      <p:ext uri="{BB962C8B-B14F-4D97-AF65-F5344CB8AC3E}">
        <p14:creationId xmlns:p14="http://schemas.microsoft.com/office/powerpoint/2010/main" val="10438378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normAutofit/>
          </a:bodyPr>
          <a:lstStyle/>
          <a:p>
            <a:pPr algn="ctr"/>
            <a:r>
              <a:rPr lang="it-IT" sz="4000" dirty="0" smtClean="0"/>
              <a:t>Efficienza marginale del capitale</a:t>
            </a:r>
            <a:endParaRPr lang="it-IT" sz="4000" dirty="0"/>
          </a:p>
        </p:txBody>
      </p:sp>
      <mc:AlternateContent xmlns:mc="http://schemas.openxmlformats.org/markup-compatibility/2006" xmlns:a14="http://schemas.microsoft.com/office/drawing/2010/main">
        <mc:Choice Requires="a14">
          <p:sp>
            <p:nvSpPr>
              <p:cNvPr id="6" name="Segnaposto contenuto 5"/>
              <p:cNvSpPr>
                <a:spLocks noGrp="1"/>
              </p:cNvSpPr>
              <p:nvPr>
                <p:ph idx="1"/>
              </p:nvPr>
            </p:nvSpPr>
            <p:spPr/>
            <p:txBody>
              <a:bodyPr>
                <a:normAutofit fontScale="85000" lnSpcReduction="10000"/>
              </a:bodyPr>
              <a:lstStyle/>
              <a:p>
                <a14:m>
                  <m:oMath xmlns:m="http://schemas.openxmlformats.org/officeDocument/2006/math">
                    <m:r>
                      <a:rPr lang="it-IT" b="0" i="1" smtClean="0">
                        <a:latin typeface="Cambria Math" panose="02040503050406030204" pitchFamily="18" charset="0"/>
                      </a:rPr>
                      <m:t>𝐼</m:t>
                    </m:r>
                    <m:r>
                      <a:rPr lang="it-IT" b="0" i="1" smtClean="0">
                        <a:latin typeface="Cambria Math" panose="02040503050406030204" pitchFamily="18" charset="0"/>
                      </a:rPr>
                      <m:t>=</m:t>
                    </m:r>
                    <m:r>
                      <a:rPr lang="it-IT" b="0" i="1" smtClean="0">
                        <a:latin typeface="Cambria Math" panose="02040503050406030204" pitchFamily="18" charset="0"/>
                      </a:rPr>
                      <m:t>𝐼</m:t>
                    </m:r>
                    <m:d>
                      <m:dPr>
                        <m:ctrlPr>
                          <a:rPr lang="it-IT" b="0" i="1" smtClean="0">
                            <a:latin typeface="Cambria Math" panose="02040503050406030204" pitchFamily="18" charset="0"/>
                          </a:rPr>
                        </m:ctrlPr>
                      </m:dPr>
                      <m:e>
                        <m:r>
                          <a:rPr lang="it-IT" b="0" i="1" smtClean="0">
                            <a:latin typeface="Cambria Math" panose="02040503050406030204" pitchFamily="18" charset="0"/>
                          </a:rPr>
                          <m:t>𝑖</m:t>
                        </m:r>
                      </m:e>
                    </m:d>
                    <m:r>
                      <a:rPr lang="it-IT" b="0" i="1" smtClean="0">
                        <a:latin typeface="Cambria Math" panose="02040503050406030204" pitchFamily="18" charset="0"/>
                      </a:rPr>
                      <m:t>, </m:t>
                    </m:r>
                    <m:sSup>
                      <m:sSupPr>
                        <m:ctrlPr>
                          <a:rPr lang="it-IT" b="0" i="1" smtClean="0">
                            <a:latin typeface="Cambria Math" panose="02040503050406030204" pitchFamily="18" charset="0"/>
                          </a:rPr>
                        </m:ctrlPr>
                      </m:sSupPr>
                      <m:e>
                        <m:r>
                          <a:rPr lang="it-IT" b="0" i="1" smtClean="0">
                            <a:latin typeface="Cambria Math" panose="02040503050406030204" pitchFamily="18" charset="0"/>
                          </a:rPr>
                          <m:t>𝐼</m:t>
                        </m:r>
                      </m:e>
                      <m:sup>
                        <m:r>
                          <a:rPr lang="it-IT" b="0" i="1" smtClean="0">
                            <a:latin typeface="Cambria Math" panose="02040503050406030204" pitchFamily="18" charset="0"/>
                          </a:rPr>
                          <m:t>′</m:t>
                        </m:r>
                      </m:sup>
                    </m:sSup>
                    <m:d>
                      <m:dPr>
                        <m:ctrlPr>
                          <a:rPr lang="it-IT" b="0" i="1" smtClean="0">
                            <a:latin typeface="Cambria Math" panose="02040503050406030204" pitchFamily="18" charset="0"/>
                          </a:rPr>
                        </m:ctrlPr>
                      </m:dPr>
                      <m:e>
                        <m:r>
                          <a:rPr lang="it-IT" b="0" i="1" smtClean="0">
                            <a:latin typeface="Cambria Math" panose="02040503050406030204" pitchFamily="18" charset="0"/>
                          </a:rPr>
                          <m:t>𝑖</m:t>
                        </m:r>
                      </m:e>
                    </m:d>
                    <m:r>
                      <a:rPr lang="it-IT" b="0" i="1" smtClean="0">
                        <a:latin typeface="Cambria Math" panose="02040503050406030204" pitchFamily="18" charset="0"/>
                      </a:rPr>
                      <m:t>&lt;0</m:t>
                    </m:r>
                  </m:oMath>
                </a14:m>
                <a:endParaRPr lang="it-IT" b="0" i="1" dirty="0" smtClean="0">
                  <a:latin typeface="Cambria Math" panose="02040503050406030204" pitchFamily="18" charset="0"/>
                </a:endParaRPr>
              </a:p>
              <a:p>
                <a14:m>
                  <m:oMath xmlns:m="http://schemas.openxmlformats.org/officeDocument/2006/math">
                    <m:r>
                      <a:rPr lang="it-IT" b="0" i="1" smtClean="0">
                        <a:latin typeface="Cambria Math" panose="02040503050406030204" pitchFamily="18" charset="0"/>
                      </a:rPr>
                      <m:t> </m:t>
                    </m:r>
                    <m:r>
                      <a:rPr lang="it-IT" b="0" i="1" smtClean="0">
                        <a:latin typeface="Cambria Math" panose="02040503050406030204" pitchFamily="18" charset="0"/>
                      </a:rPr>
                      <m:t>𝐼</m:t>
                    </m:r>
                    <m:d>
                      <m:dPr>
                        <m:ctrlPr>
                          <a:rPr lang="it-IT" b="0" i="1" smtClean="0">
                            <a:latin typeface="Cambria Math" panose="02040503050406030204" pitchFamily="18" charset="0"/>
                          </a:rPr>
                        </m:ctrlPr>
                      </m:dPr>
                      <m:e>
                        <m:r>
                          <a:rPr lang="it-IT" b="0" i="1" smtClean="0">
                            <a:latin typeface="Cambria Math" panose="02040503050406030204" pitchFamily="18" charset="0"/>
                          </a:rPr>
                          <m:t>𝑖</m:t>
                        </m:r>
                      </m:e>
                    </m:d>
                    <m:r>
                      <a:rPr lang="it-IT" b="0" i="1" smtClean="0">
                        <a:latin typeface="Cambria Math" panose="02040503050406030204" pitchFamily="18" charset="0"/>
                        <a:ea typeface="Cambria Math" panose="02040503050406030204" pitchFamily="18" charset="0"/>
                      </a:rPr>
                      <m:t>→</m:t>
                    </m:r>
                    <m:r>
                      <a:rPr lang="it-IT" b="0" i="1" smtClean="0">
                        <a:latin typeface="Cambria Math" panose="02040503050406030204" pitchFamily="18" charset="0"/>
                        <a:ea typeface="Cambria Math" panose="02040503050406030204" pitchFamily="18" charset="0"/>
                      </a:rPr>
                      <m:t>𝑐𝑜𝑛𝑓𝑟𝑜𝑛𝑡𝑜</m:t>
                    </m:r>
                    <m:r>
                      <a:rPr lang="it-IT" b="0" i="1" smtClean="0">
                        <a:latin typeface="Cambria Math" panose="02040503050406030204" pitchFamily="18" charset="0"/>
                        <a:ea typeface="Cambria Math" panose="02040503050406030204" pitchFamily="18" charset="0"/>
                      </a:rPr>
                      <m:t> </m:t>
                    </m:r>
                    <m:r>
                      <a:rPr lang="it-IT" b="0" i="1" smtClean="0">
                        <a:latin typeface="Cambria Math" panose="02040503050406030204" pitchFamily="18" charset="0"/>
                        <a:ea typeface="Cambria Math" panose="02040503050406030204" pitchFamily="18" charset="0"/>
                      </a:rPr>
                      <m:t>𝑡𝑟𝑎</m:t>
                    </m:r>
                    <m:r>
                      <a:rPr lang="it-IT" b="0" i="1" smtClean="0">
                        <a:latin typeface="Cambria Math" panose="02040503050406030204" pitchFamily="18" charset="0"/>
                        <a:ea typeface="Cambria Math" panose="02040503050406030204" pitchFamily="18" charset="0"/>
                      </a:rPr>
                      <m:t> </m:t>
                    </m:r>
                    <m:r>
                      <a:rPr lang="it-IT" b="0" i="1" smtClean="0">
                        <a:latin typeface="Cambria Math" panose="02040503050406030204" pitchFamily="18" charset="0"/>
                        <a:ea typeface="Cambria Math" panose="02040503050406030204" pitchFamily="18" charset="0"/>
                      </a:rPr>
                      <m:t>𝐸𝑀𝐶</m:t>
                    </m:r>
                    <m:d>
                      <m:dPr>
                        <m:ctrlPr>
                          <a:rPr lang="it-IT" b="0" i="1" smtClean="0">
                            <a:latin typeface="Cambria Math" panose="02040503050406030204" pitchFamily="18" charset="0"/>
                            <a:ea typeface="Cambria Math" panose="02040503050406030204" pitchFamily="18" charset="0"/>
                          </a:rPr>
                        </m:ctrlPr>
                      </m:dPr>
                      <m:e>
                        <m:r>
                          <a:rPr lang="it-IT" b="0" i="1" smtClean="0">
                            <a:latin typeface="Cambria Math" panose="02040503050406030204" pitchFamily="18" charset="0"/>
                            <a:ea typeface="Cambria Math" panose="02040503050406030204" pitchFamily="18" charset="0"/>
                          </a:rPr>
                          <m:t>𝐼</m:t>
                        </m:r>
                      </m:e>
                    </m:d>
                    <m:r>
                      <a:rPr lang="it-IT" b="0" i="1" smtClean="0">
                        <a:latin typeface="Cambria Math" panose="02040503050406030204" pitchFamily="18" charset="0"/>
                        <a:ea typeface="Cambria Math" panose="02040503050406030204" pitchFamily="18" charset="0"/>
                      </a:rPr>
                      <m:t>𝑒</m:t>
                    </m:r>
                    <m:r>
                      <a:rPr lang="it-IT" b="0" i="1" smtClean="0">
                        <a:latin typeface="Cambria Math" panose="02040503050406030204" pitchFamily="18" charset="0"/>
                        <a:ea typeface="Cambria Math" panose="02040503050406030204" pitchFamily="18" charset="0"/>
                      </a:rPr>
                      <m:t> </m:t>
                    </m:r>
                    <m:r>
                      <a:rPr lang="it-IT" b="0" i="1" smtClean="0">
                        <a:latin typeface="Cambria Math" panose="02040503050406030204" pitchFamily="18" charset="0"/>
                        <a:ea typeface="Cambria Math" panose="02040503050406030204" pitchFamily="18" charset="0"/>
                      </a:rPr>
                      <m:t>𝑡𝑎𝑠𝑠𝑜</m:t>
                    </m:r>
                    <m:r>
                      <a:rPr lang="it-IT" b="0" i="1" smtClean="0">
                        <a:latin typeface="Cambria Math" panose="02040503050406030204" pitchFamily="18" charset="0"/>
                        <a:ea typeface="Cambria Math" panose="02040503050406030204" pitchFamily="18" charset="0"/>
                      </a:rPr>
                      <m:t> </m:t>
                    </m:r>
                    <m:sSup>
                      <m:sSupPr>
                        <m:ctrlPr>
                          <a:rPr lang="it-IT" b="0" i="1" smtClean="0">
                            <a:latin typeface="Cambria Math" panose="02040503050406030204" pitchFamily="18" charset="0"/>
                            <a:ea typeface="Cambria Math" panose="02040503050406030204" pitchFamily="18" charset="0"/>
                          </a:rPr>
                        </m:ctrlPr>
                      </m:sSupPr>
                      <m:e>
                        <m:r>
                          <a:rPr lang="it-IT" b="0" i="1" smtClean="0">
                            <a:latin typeface="Cambria Math" panose="02040503050406030204" pitchFamily="18" charset="0"/>
                            <a:ea typeface="Cambria Math" panose="02040503050406030204" pitchFamily="18" charset="0"/>
                          </a:rPr>
                          <m:t>𝑑</m:t>
                        </m:r>
                      </m:e>
                      <m:sup>
                        <m:r>
                          <a:rPr lang="it-IT" b="0" i="1" smtClean="0">
                            <a:latin typeface="Cambria Math" panose="02040503050406030204" pitchFamily="18" charset="0"/>
                            <a:ea typeface="Cambria Math" panose="02040503050406030204" pitchFamily="18" charset="0"/>
                          </a:rPr>
                          <m:t>′</m:t>
                        </m:r>
                      </m:sup>
                    </m:sSup>
                    <m:r>
                      <a:rPr lang="it-IT" b="0" i="1" smtClean="0">
                        <a:latin typeface="Cambria Math" panose="02040503050406030204" pitchFamily="18" charset="0"/>
                        <a:ea typeface="Cambria Math" panose="02040503050406030204" pitchFamily="18" charset="0"/>
                      </a:rPr>
                      <m:t>𝑖𝑛𝑡𝑒𝑟𝑒𝑠𝑠𝑒</m:t>
                    </m:r>
                    <m:r>
                      <a:rPr lang="it-IT" b="0" i="1" smtClean="0">
                        <a:latin typeface="Cambria Math" panose="02040503050406030204" pitchFamily="18" charset="0"/>
                        <a:ea typeface="Cambria Math" panose="02040503050406030204" pitchFamily="18" charset="0"/>
                      </a:rPr>
                      <m:t> </m:t>
                    </m:r>
                    <m:r>
                      <a:rPr lang="it-IT" b="0" i="1" smtClean="0">
                        <a:latin typeface="Cambria Math" panose="02040503050406030204" pitchFamily="18" charset="0"/>
                        <a:ea typeface="Cambria Math" panose="02040503050406030204" pitchFamily="18" charset="0"/>
                      </a:rPr>
                      <m:t>𝑚𝑜𝑛𝑒𝑡𝑎𝑟𝑖𝑜</m:t>
                    </m:r>
                    <m:r>
                      <a:rPr lang="it-IT" b="0" i="1" smtClean="0">
                        <a:latin typeface="Cambria Math" panose="02040503050406030204" pitchFamily="18" charset="0"/>
                        <a:ea typeface="Cambria Math" panose="02040503050406030204" pitchFamily="18" charset="0"/>
                      </a:rPr>
                      <m:t> </m:t>
                    </m:r>
                    <m:r>
                      <a:rPr lang="it-IT" b="0" i="1" smtClean="0">
                        <a:latin typeface="Cambria Math" panose="02040503050406030204" pitchFamily="18" charset="0"/>
                        <a:ea typeface="Cambria Math" panose="02040503050406030204" pitchFamily="18" charset="0"/>
                      </a:rPr>
                      <m:t>𝑖</m:t>
                    </m:r>
                  </m:oMath>
                </a14:m>
                <a:endParaRPr lang="it-IT" b="0" i="1" dirty="0" smtClean="0">
                  <a:latin typeface="Cambria Math" panose="02040503050406030204" pitchFamily="18" charset="0"/>
                  <a:ea typeface="Cambria Math" panose="02040503050406030204" pitchFamily="18" charset="0"/>
                </a:endParaRPr>
              </a:p>
              <a:p>
                <a14:m>
                  <m:oMath xmlns:m="http://schemas.openxmlformats.org/officeDocument/2006/math">
                    <m:r>
                      <a:rPr lang="it-IT" b="0" i="1" smtClean="0">
                        <a:latin typeface="Cambria Math" panose="02040503050406030204" pitchFamily="18" charset="0"/>
                      </a:rPr>
                      <m:t>𝑃</m:t>
                    </m:r>
                    <m:d>
                      <m:dPr>
                        <m:ctrlPr>
                          <a:rPr lang="it-IT" b="0" i="1" smtClean="0">
                            <a:latin typeface="Cambria Math" panose="02040503050406030204" pitchFamily="18" charset="0"/>
                          </a:rPr>
                        </m:ctrlPr>
                      </m:dPr>
                      <m:e>
                        <m:r>
                          <a:rPr lang="it-IT" b="0" i="1" smtClean="0">
                            <a:latin typeface="Cambria Math" panose="02040503050406030204" pitchFamily="18" charset="0"/>
                          </a:rPr>
                          <m:t>𝐼</m:t>
                        </m:r>
                      </m:e>
                    </m:d>
                    <m:r>
                      <a:rPr lang="it-IT" b="0" i="1" smtClean="0">
                        <a:latin typeface="Cambria Math" panose="02040503050406030204" pitchFamily="18" charset="0"/>
                      </a:rPr>
                      <m:t>=</m:t>
                    </m:r>
                    <m:sSub>
                      <m:sSubPr>
                        <m:ctrlPr>
                          <a:rPr lang="it-IT" b="0" i="1" smtClean="0">
                            <a:latin typeface="Cambria Math" panose="02040503050406030204" pitchFamily="18" charset="0"/>
                          </a:rPr>
                        </m:ctrlPr>
                      </m:sSubPr>
                      <m:e>
                        <m:r>
                          <a:rPr lang="it-IT" b="0" i="1" smtClean="0">
                            <a:latin typeface="Cambria Math" panose="02040503050406030204" pitchFamily="18" charset="0"/>
                          </a:rPr>
                          <m:t>𝑅</m:t>
                        </m:r>
                      </m:e>
                      <m:sub>
                        <m:r>
                          <a:rPr lang="it-IT" i="1">
                            <a:latin typeface="Cambria Math" panose="02040503050406030204" pitchFamily="18" charset="0"/>
                          </a:rPr>
                          <m:t>0</m:t>
                        </m:r>
                      </m:sub>
                    </m:sSub>
                    <m:d>
                      <m:dPr>
                        <m:ctrlPr>
                          <a:rPr lang="it-IT" i="1">
                            <a:latin typeface="Cambria Math" panose="02040503050406030204" pitchFamily="18" charset="0"/>
                          </a:rPr>
                        </m:ctrlPr>
                      </m:dPr>
                      <m:e>
                        <m:r>
                          <a:rPr lang="it-IT" i="1">
                            <a:latin typeface="Cambria Math" panose="02040503050406030204" pitchFamily="18" charset="0"/>
                          </a:rPr>
                          <m:t>𝐼</m:t>
                        </m:r>
                      </m:e>
                    </m:d>
                    <m:r>
                      <a:rPr lang="it-IT" i="1">
                        <a:latin typeface="Cambria Math" panose="02040503050406030204" pitchFamily="18" charset="0"/>
                      </a:rPr>
                      <m:t>+</m:t>
                    </m:r>
                    <m:f>
                      <m:fPr>
                        <m:ctrlPr>
                          <a:rPr lang="it-IT" b="0" i="1" smtClean="0">
                            <a:latin typeface="Cambria Math" panose="02040503050406030204" pitchFamily="18" charset="0"/>
                          </a:rPr>
                        </m:ctrlPr>
                      </m:fPr>
                      <m:num>
                        <m:sSub>
                          <m:sSubPr>
                            <m:ctrlPr>
                              <a:rPr lang="it-IT" b="0" i="1" smtClean="0">
                                <a:latin typeface="Cambria Math" panose="02040503050406030204" pitchFamily="18" charset="0"/>
                              </a:rPr>
                            </m:ctrlPr>
                          </m:sSubPr>
                          <m:e>
                            <m:r>
                              <a:rPr lang="it-IT" b="0" i="1" smtClean="0">
                                <a:latin typeface="Cambria Math" panose="02040503050406030204" pitchFamily="18" charset="0"/>
                              </a:rPr>
                              <m:t>𝑅</m:t>
                            </m:r>
                          </m:e>
                          <m:sub>
                            <m:r>
                              <a:rPr lang="it-IT" b="0" i="1" smtClean="0">
                                <a:latin typeface="Cambria Math" panose="02040503050406030204" pitchFamily="18" charset="0"/>
                              </a:rPr>
                              <m:t>1</m:t>
                            </m:r>
                          </m:sub>
                        </m:sSub>
                        <m:d>
                          <m:dPr>
                            <m:ctrlPr>
                              <a:rPr lang="it-IT" b="0" i="1" smtClean="0">
                                <a:latin typeface="Cambria Math" panose="02040503050406030204" pitchFamily="18" charset="0"/>
                              </a:rPr>
                            </m:ctrlPr>
                          </m:dPr>
                          <m:e>
                            <m:r>
                              <a:rPr lang="it-IT" b="0" i="1" smtClean="0">
                                <a:latin typeface="Cambria Math" panose="02040503050406030204" pitchFamily="18" charset="0"/>
                              </a:rPr>
                              <m:t>𝐼</m:t>
                            </m:r>
                          </m:e>
                        </m:d>
                      </m:num>
                      <m:den>
                        <m:sSup>
                          <m:sSupPr>
                            <m:ctrlPr>
                              <a:rPr lang="it-IT" b="0" i="1" smtClean="0">
                                <a:latin typeface="Cambria Math" panose="02040503050406030204" pitchFamily="18" charset="0"/>
                              </a:rPr>
                            </m:ctrlPr>
                          </m:sSupPr>
                          <m:e>
                            <m:d>
                              <m:dPr>
                                <m:ctrlPr>
                                  <a:rPr lang="it-IT" b="0" i="1" smtClean="0">
                                    <a:latin typeface="Cambria Math" panose="02040503050406030204" pitchFamily="18" charset="0"/>
                                  </a:rPr>
                                </m:ctrlPr>
                              </m:dPr>
                              <m:e>
                                <m:r>
                                  <a:rPr lang="it-IT" b="0" i="1" smtClean="0">
                                    <a:latin typeface="Cambria Math" panose="02040503050406030204" pitchFamily="18" charset="0"/>
                                  </a:rPr>
                                  <m:t>1+</m:t>
                                </m:r>
                                <m:r>
                                  <a:rPr lang="it-IT" b="0" i="1" smtClean="0">
                                    <a:latin typeface="Cambria Math" panose="02040503050406030204" pitchFamily="18" charset="0"/>
                                  </a:rPr>
                                  <m:t>𝐸𝑀𝐶</m:t>
                                </m:r>
                              </m:e>
                            </m:d>
                          </m:e>
                          <m:sup/>
                        </m:sSup>
                      </m:den>
                    </m:f>
                    <m:r>
                      <a:rPr lang="it-IT" i="1">
                        <a:latin typeface="Cambria Math" panose="02040503050406030204" pitchFamily="18" charset="0"/>
                      </a:rPr>
                      <m:t>+</m:t>
                    </m:r>
                    <m:f>
                      <m:fPr>
                        <m:ctrlPr>
                          <a:rPr lang="it-IT" i="1">
                            <a:latin typeface="Cambria Math" panose="02040503050406030204" pitchFamily="18" charset="0"/>
                          </a:rPr>
                        </m:ctrlPr>
                      </m:fPr>
                      <m:num>
                        <m:sSub>
                          <m:sSubPr>
                            <m:ctrlPr>
                              <a:rPr lang="it-IT" i="1">
                                <a:latin typeface="Cambria Math" panose="02040503050406030204" pitchFamily="18" charset="0"/>
                              </a:rPr>
                            </m:ctrlPr>
                          </m:sSubPr>
                          <m:e>
                            <m:r>
                              <a:rPr lang="it-IT" i="1">
                                <a:latin typeface="Cambria Math" panose="02040503050406030204" pitchFamily="18" charset="0"/>
                              </a:rPr>
                              <m:t>𝑅</m:t>
                            </m:r>
                          </m:e>
                          <m:sub>
                            <m:r>
                              <a:rPr lang="it-IT" b="0" i="1" smtClean="0">
                                <a:latin typeface="Cambria Math" panose="02040503050406030204" pitchFamily="18" charset="0"/>
                              </a:rPr>
                              <m:t>2</m:t>
                            </m:r>
                          </m:sub>
                        </m:sSub>
                        <m:d>
                          <m:dPr>
                            <m:ctrlPr>
                              <a:rPr lang="it-IT" i="1">
                                <a:latin typeface="Cambria Math" panose="02040503050406030204" pitchFamily="18" charset="0"/>
                              </a:rPr>
                            </m:ctrlPr>
                          </m:dPr>
                          <m:e>
                            <m:r>
                              <a:rPr lang="it-IT" i="1">
                                <a:latin typeface="Cambria Math" panose="02040503050406030204" pitchFamily="18" charset="0"/>
                              </a:rPr>
                              <m:t>𝐼</m:t>
                            </m:r>
                          </m:e>
                        </m:d>
                      </m:num>
                      <m:den>
                        <m:sSup>
                          <m:sSupPr>
                            <m:ctrlPr>
                              <a:rPr lang="it-IT" i="1">
                                <a:latin typeface="Cambria Math" panose="02040503050406030204" pitchFamily="18" charset="0"/>
                              </a:rPr>
                            </m:ctrlPr>
                          </m:sSupPr>
                          <m:e>
                            <m:d>
                              <m:dPr>
                                <m:ctrlPr>
                                  <a:rPr lang="it-IT" i="1">
                                    <a:latin typeface="Cambria Math" panose="02040503050406030204" pitchFamily="18" charset="0"/>
                                  </a:rPr>
                                </m:ctrlPr>
                              </m:dPr>
                              <m:e>
                                <m:r>
                                  <a:rPr lang="it-IT" i="1">
                                    <a:latin typeface="Cambria Math" panose="02040503050406030204" pitchFamily="18" charset="0"/>
                                  </a:rPr>
                                  <m:t>1+</m:t>
                                </m:r>
                                <m:r>
                                  <a:rPr lang="it-IT" i="1">
                                    <a:latin typeface="Cambria Math" panose="02040503050406030204" pitchFamily="18" charset="0"/>
                                  </a:rPr>
                                  <m:t>𝐸𝑀𝐶</m:t>
                                </m:r>
                              </m:e>
                            </m:d>
                          </m:e>
                          <m:sup>
                            <m:r>
                              <a:rPr lang="it-IT" b="0" i="1" smtClean="0">
                                <a:latin typeface="Cambria Math" panose="02040503050406030204" pitchFamily="18" charset="0"/>
                              </a:rPr>
                              <m:t>2</m:t>
                            </m:r>
                          </m:sup>
                        </m:sSup>
                      </m:den>
                    </m:f>
                    <m:r>
                      <a:rPr lang="it-IT" i="1">
                        <a:latin typeface="Cambria Math" panose="02040503050406030204" pitchFamily="18" charset="0"/>
                      </a:rPr>
                      <m:t>+</m:t>
                    </m:r>
                    <m:f>
                      <m:fPr>
                        <m:ctrlPr>
                          <a:rPr lang="it-IT" i="1">
                            <a:latin typeface="Cambria Math" panose="02040503050406030204" pitchFamily="18" charset="0"/>
                          </a:rPr>
                        </m:ctrlPr>
                      </m:fPr>
                      <m:num>
                        <m:sSub>
                          <m:sSubPr>
                            <m:ctrlPr>
                              <a:rPr lang="it-IT" i="1">
                                <a:latin typeface="Cambria Math" panose="02040503050406030204" pitchFamily="18" charset="0"/>
                              </a:rPr>
                            </m:ctrlPr>
                          </m:sSubPr>
                          <m:e>
                            <m:r>
                              <a:rPr lang="it-IT" i="1">
                                <a:latin typeface="Cambria Math" panose="02040503050406030204" pitchFamily="18" charset="0"/>
                              </a:rPr>
                              <m:t>𝑅</m:t>
                            </m:r>
                          </m:e>
                          <m:sub>
                            <m:r>
                              <a:rPr lang="it-IT" b="0" i="1" smtClean="0">
                                <a:latin typeface="Cambria Math" panose="02040503050406030204" pitchFamily="18" charset="0"/>
                              </a:rPr>
                              <m:t>3</m:t>
                            </m:r>
                          </m:sub>
                        </m:sSub>
                        <m:d>
                          <m:dPr>
                            <m:ctrlPr>
                              <a:rPr lang="it-IT" i="1">
                                <a:latin typeface="Cambria Math" panose="02040503050406030204" pitchFamily="18" charset="0"/>
                              </a:rPr>
                            </m:ctrlPr>
                          </m:dPr>
                          <m:e>
                            <m:r>
                              <a:rPr lang="it-IT" i="1">
                                <a:latin typeface="Cambria Math" panose="02040503050406030204" pitchFamily="18" charset="0"/>
                              </a:rPr>
                              <m:t>𝐼</m:t>
                            </m:r>
                          </m:e>
                        </m:d>
                      </m:num>
                      <m:den>
                        <m:sSup>
                          <m:sSupPr>
                            <m:ctrlPr>
                              <a:rPr lang="it-IT" i="1">
                                <a:latin typeface="Cambria Math" panose="02040503050406030204" pitchFamily="18" charset="0"/>
                              </a:rPr>
                            </m:ctrlPr>
                          </m:sSupPr>
                          <m:e>
                            <m:d>
                              <m:dPr>
                                <m:ctrlPr>
                                  <a:rPr lang="it-IT" i="1">
                                    <a:latin typeface="Cambria Math" panose="02040503050406030204" pitchFamily="18" charset="0"/>
                                  </a:rPr>
                                </m:ctrlPr>
                              </m:dPr>
                              <m:e>
                                <m:r>
                                  <a:rPr lang="it-IT" i="1">
                                    <a:latin typeface="Cambria Math" panose="02040503050406030204" pitchFamily="18" charset="0"/>
                                  </a:rPr>
                                  <m:t>1+</m:t>
                                </m:r>
                                <m:r>
                                  <a:rPr lang="it-IT" i="1">
                                    <a:latin typeface="Cambria Math" panose="02040503050406030204" pitchFamily="18" charset="0"/>
                                  </a:rPr>
                                  <m:t>𝐸𝑀𝐶</m:t>
                                </m:r>
                              </m:e>
                            </m:d>
                          </m:e>
                          <m:sup>
                            <m:r>
                              <a:rPr lang="it-IT" b="0" i="1" smtClean="0">
                                <a:latin typeface="Cambria Math" panose="02040503050406030204" pitchFamily="18" charset="0"/>
                              </a:rPr>
                              <m:t>3</m:t>
                            </m:r>
                          </m:sup>
                        </m:sSup>
                      </m:den>
                    </m:f>
                    <m:r>
                      <a:rPr lang="it-IT" b="0" i="1" smtClean="0">
                        <a:latin typeface="Cambria Math" panose="02040503050406030204" pitchFamily="18" charset="0"/>
                      </a:rPr>
                      <m:t>+...</m:t>
                    </m:r>
                  </m:oMath>
                </a14:m>
                <a:endParaRPr lang="it-IT" dirty="0" smtClean="0"/>
              </a:p>
              <a:p>
                <a:pPr lvl="1"/>
                <a:r>
                  <a:rPr lang="it-IT" dirty="0" smtClean="0"/>
                  <a:t>P = Prezzo di offerta dei beni capitali, aumenta </a:t>
                </a:r>
                <a:r>
                  <a:rPr lang="it-IT" dirty="0" err="1" smtClean="0"/>
                  <a:t>all</a:t>
                </a:r>
                <a:r>
                  <a:rPr lang="it-IT" dirty="0" smtClean="0"/>
                  <a:t> ‘aumentare di I per l’ipotesi di breve periodo (la capacità produttiva applicata nell’industria che produce beni capitali è data)</a:t>
                </a:r>
              </a:p>
              <a:p>
                <a:pPr lvl="1"/>
                <a:r>
                  <a:rPr lang="it-IT" dirty="0" smtClean="0"/>
                  <a:t>R = Rendimenti attesi (ricavi meno costi), diminuiscono all’aumentare di I</a:t>
                </a:r>
              </a:p>
              <a:p>
                <a:pPr lvl="1"/>
                <a:r>
                  <a:rPr lang="it-IT" dirty="0" smtClean="0"/>
                  <a:t>EMC = Efficienza marginale del capitale, diminuisce all’aumentare di I per un livello dato delle aspettative (curva EMC). La curva EMC i sposta verso l’alto (basso) in caso di ottimismo, pessimismo delle imprese</a:t>
                </a:r>
              </a:p>
              <a:p>
                <a:pPr lvl="1"/>
                <a:r>
                  <a:rPr lang="it-IT" dirty="0" smtClean="0"/>
                  <a:t>Data la posizione della curva EMC e il tasso d’interesse, </a:t>
                </a:r>
                <a:r>
                  <a:rPr lang="it-IT" dirty="0" smtClean="0">
                    <a:solidFill>
                      <a:srgbClr val="FF0000"/>
                    </a:solidFill>
                  </a:rPr>
                  <a:t>Se EMC &gt; i , investimento si , Se EMC &lt; i investimento no, EMC (I) = i Equilibrio</a:t>
                </a:r>
              </a:p>
              <a:p>
                <a:r>
                  <a:rPr lang="it-IT" dirty="0" smtClean="0">
                    <a:solidFill>
                      <a:srgbClr val="FF0000"/>
                    </a:solidFill>
                  </a:rPr>
                  <a:t>La teoria keynesiana degli investimenti tra innovazione e continuità</a:t>
                </a:r>
              </a:p>
            </p:txBody>
          </p:sp>
        </mc:Choice>
        <mc:Fallback xmlns="">
          <p:sp>
            <p:nvSpPr>
              <p:cNvPr id="6" name="Segnaposto contenuto 5"/>
              <p:cNvSpPr>
                <a:spLocks noGrp="1" noRot="1" noChangeAspect="1" noMove="1" noResize="1" noEditPoints="1" noAdjustHandles="1" noChangeArrowheads="1" noChangeShapeType="1" noTextEdit="1"/>
              </p:cNvSpPr>
              <p:nvPr>
                <p:ph idx="1"/>
              </p:nvPr>
            </p:nvSpPr>
            <p:spPr>
              <a:blipFill>
                <a:blip r:embed="rId2"/>
                <a:stretch>
                  <a:fillRect l="-812" t="-1261" r="-580"/>
                </a:stretch>
              </a:blipFill>
            </p:spPr>
            <p:txBody>
              <a:bodyPr/>
              <a:lstStyle/>
              <a:p>
                <a:r>
                  <a:rPr lang="it-IT">
                    <a:noFill/>
                  </a:rPr>
                  <a:t> </a:t>
                </a:r>
              </a:p>
            </p:txBody>
          </p:sp>
        </mc:Fallback>
      </mc:AlternateContent>
    </p:spTree>
    <p:extLst>
      <p:ext uri="{BB962C8B-B14F-4D97-AF65-F5344CB8AC3E}">
        <p14:creationId xmlns:p14="http://schemas.microsoft.com/office/powerpoint/2010/main" val="32696317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1635623" y="1163782"/>
            <a:ext cx="9438777" cy="4793515"/>
          </a:xfrm>
          <a:prstGeom prst="rect">
            <a:avLst/>
          </a:prstGeom>
        </p:spPr>
      </p:pic>
    </p:spTree>
    <p:extLst>
      <p:ext uri="{BB962C8B-B14F-4D97-AF65-F5344CB8AC3E}">
        <p14:creationId xmlns:p14="http://schemas.microsoft.com/office/powerpoint/2010/main" val="12526987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normAutofit/>
          </a:bodyPr>
          <a:lstStyle/>
          <a:p>
            <a:pPr algn="ctr"/>
            <a:r>
              <a:rPr lang="it-IT" sz="4000" dirty="0" smtClean="0"/>
              <a:t>Preferenza per la liquidità</a:t>
            </a:r>
            <a:endParaRPr lang="it-IT" sz="4000" dirty="0"/>
          </a:p>
        </p:txBody>
      </p:sp>
      <mc:AlternateContent xmlns:mc="http://schemas.openxmlformats.org/markup-compatibility/2006" xmlns:a14="http://schemas.microsoft.com/office/drawing/2010/main">
        <mc:Choice Requires="a14">
          <p:sp>
            <p:nvSpPr>
              <p:cNvPr id="6" name="Segnaposto contenuto 5"/>
              <p:cNvSpPr>
                <a:spLocks noGrp="1"/>
              </p:cNvSpPr>
              <p:nvPr>
                <p:ph sz="half" idx="1"/>
              </p:nvPr>
            </p:nvSpPr>
            <p:spPr/>
            <p:txBody>
              <a:bodyPr>
                <a:normAutofit fontScale="77500" lnSpcReduction="20000"/>
              </a:bodyPr>
              <a:lstStyle/>
              <a:p>
                <a14:m>
                  <m:oMath xmlns:m="http://schemas.openxmlformats.org/officeDocument/2006/math">
                    <m:r>
                      <a:rPr lang="it-IT" b="0" i="1" smtClean="0">
                        <a:solidFill>
                          <a:srgbClr val="FF0000"/>
                        </a:solidFill>
                        <a:latin typeface="Cambria Math" panose="02040503050406030204" pitchFamily="18" charset="0"/>
                      </a:rPr>
                      <m:t>𝑀</m:t>
                    </m:r>
                    <m:r>
                      <a:rPr lang="it-IT" b="0" i="1" smtClean="0">
                        <a:solidFill>
                          <a:srgbClr val="FF0000"/>
                        </a:solidFill>
                        <a:latin typeface="Cambria Math" panose="02040503050406030204" pitchFamily="18" charset="0"/>
                      </a:rPr>
                      <m:t>=</m:t>
                    </m:r>
                    <m:r>
                      <a:rPr lang="it-IT" b="0" i="1" smtClean="0">
                        <a:solidFill>
                          <a:srgbClr val="FF0000"/>
                        </a:solidFill>
                        <a:latin typeface="Cambria Math" panose="02040503050406030204" pitchFamily="18" charset="0"/>
                      </a:rPr>
                      <m:t>𝐿</m:t>
                    </m:r>
                    <m:d>
                      <m:dPr>
                        <m:ctrlPr>
                          <a:rPr lang="it-IT" b="0" i="1" smtClean="0">
                            <a:solidFill>
                              <a:srgbClr val="FF0000"/>
                            </a:solidFill>
                            <a:latin typeface="Cambria Math" panose="02040503050406030204" pitchFamily="18" charset="0"/>
                          </a:rPr>
                        </m:ctrlPr>
                      </m:dPr>
                      <m:e>
                        <m:r>
                          <a:rPr lang="it-IT" b="0" i="1" smtClean="0">
                            <a:solidFill>
                              <a:srgbClr val="FF0000"/>
                            </a:solidFill>
                            <a:latin typeface="Cambria Math" panose="02040503050406030204" pitchFamily="18" charset="0"/>
                          </a:rPr>
                          <m:t>𝑌</m:t>
                        </m:r>
                      </m:e>
                    </m:d>
                    <m:r>
                      <a:rPr lang="it-IT" i="1">
                        <a:solidFill>
                          <a:srgbClr val="FF0000"/>
                        </a:solidFill>
                        <a:latin typeface="Cambria Math" panose="02040503050406030204" pitchFamily="18" charset="0"/>
                      </a:rPr>
                      <m:t>+</m:t>
                    </m:r>
                    <m:r>
                      <a:rPr lang="it-IT" i="1">
                        <a:solidFill>
                          <a:srgbClr val="FF0000"/>
                        </a:solidFill>
                        <a:latin typeface="Cambria Math" panose="02040503050406030204" pitchFamily="18" charset="0"/>
                      </a:rPr>
                      <m:t>𝐿</m:t>
                    </m:r>
                    <m:d>
                      <m:dPr>
                        <m:ctrlPr>
                          <a:rPr lang="it-IT" i="1">
                            <a:solidFill>
                              <a:srgbClr val="FF0000"/>
                            </a:solidFill>
                            <a:latin typeface="Cambria Math" panose="02040503050406030204" pitchFamily="18" charset="0"/>
                          </a:rPr>
                        </m:ctrlPr>
                      </m:dPr>
                      <m:e>
                        <m:r>
                          <a:rPr lang="it-IT" b="0" i="1" smtClean="0">
                            <a:solidFill>
                              <a:srgbClr val="FF0000"/>
                            </a:solidFill>
                            <a:latin typeface="Cambria Math" panose="02040503050406030204" pitchFamily="18" charset="0"/>
                          </a:rPr>
                          <m:t>𝑖</m:t>
                        </m:r>
                      </m:e>
                    </m:d>
                    <m:r>
                      <a:rPr lang="it-IT" b="0" i="1" smtClean="0">
                        <a:latin typeface="Cambria Math" panose="02040503050406030204" pitchFamily="18" charset="0"/>
                      </a:rPr>
                      <m:t>,</m:t>
                    </m:r>
                    <m:r>
                      <a:rPr lang="it-IT" i="1" smtClean="0">
                        <a:latin typeface="Cambria Math" panose="02040503050406030204" pitchFamily="18" charset="0"/>
                      </a:rPr>
                      <m:t>𝐿</m:t>
                    </m:r>
                    <m:r>
                      <a:rPr lang="it-IT" b="0" i="1" smtClean="0">
                        <a:latin typeface="Cambria Math" panose="02040503050406030204" pitchFamily="18" charset="0"/>
                      </a:rPr>
                      <m:t>′(</m:t>
                    </m:r>
                    <m:r>
                      <a:rPr lang="it-IT" b="0" i="1" smtClean="0">
                        <a:latin typeface="Cambria Math" panose="02040503050406030204" pitchFamily="18" charset="0"/>
                      </a:rPr>
                      <m:t>𝑖</m:t>
                    </m:r>
                    <m:r>
                      <a:rPr lang="it-IT" b="0" i="1" smtClean="0">
                        <a:latin typeface="Cambria Math" panose="02040503050406030204" pitchFamily="18" charset="0"/>
                      </a:rPr>
                      <m:t>)&lt;0,</m:t>
                    </m:r>
                  </m:oMath>
                </a14:m>
                <a:endParaRPr lang="it-IT" b="0" i="1" dirty="0" smtClean="0">
                  <a:latin typeface="Cambria Math" panose="02040503050406030204" pitchFamily="18" charset="0"/>
                </a:endParaRPr>
              </a:p>
              <a:p>
                <a14:m>
                  <m:oMath xmlns:m="http://schemas.openxmlformats.org/officeDocument/2006/math">
                    <m:r>
                      <a:rPr lang="it-IT" b="0" i="1" smtClean="0">
                        <a:latin typeface="Cambria Math" panose="02040503050406030204" pitchFamily="18" charset="0"/>
                      </a:rPr>
                      <m:t> </m:t>
                    </m:r>
                    <m:r>
                      <a:rPr lang="it-IT" b="0" i="1" smtClean="0">
                        <a:latin typeface="Cambria Math" panose="02040503050406030204" pitchFamily="18" charset="0"/>
                      </a:rPr>
                      <m:t>𝑀</m:t>
                    </m:r>
                    <m:r>
                      <a:rPr lang="it-IT" b="0" i="0" smtClean="0">
                        <a:latin typeface="Cambria Math" panose="02040503050406030204" pitchFamily="18" charset="0"/>
                      </a:rPr>
                      <m:t>=</m:t>
                    </m:r>
                  </m:oMath>
                </a14:m>
                <a:r>
                  <a:rPr lang="it-IT" dirty="0" smtClean="0"/>
                  <a:t>  offerta di moneta data e controllata dalla banca centrale</a:t>
                </a:r>
              </a:p>
              <a:p>
                <a14:m>
                  <m:oMath xmlns:m="http://schemas.openxmlformats.org/officeDocument/2006/math">
                    <m:r>
                      <a:rPr lang="it-IT" i="1">
                        <a:latin typeface="Cambria Math" panose="02040503050406030204" pitchFamily="18" charset="0"/>
                      </a:rPr>
                      <m:t>𝐿</m:t>
                    </m:r>
                    <m:d>
                      <m:dPr>
                        <m:ctrlPr>
                          <a:rPr lang="it-IT" i="1">
                            <a:latin typeface="Cambria Math" panose="02040503050406030204" pitchFamily="18" charset="0"/>
                          </a:rPr>
                        </m:ctrlPr>
                      </m:dPr>
                      <m:e>
                        <m:r>
                          <a:rPr lang="it-IT" i="1">
                            <a:latin typeface="Cambria Math" panose="02040503050406030204" pitchFamily="18" charset="0"/>
                          </a:rPr>
                          <m:t>𝑌</m:t>
                        </m:r>
                      </m:e>
                    </m:d>
                    <m:r>
                      <a:rPr lang="it-IT" i="1">
                        <a:latin typeface="Cambria Math" panose="02040503050406030204" pitchFamily="18" charset="0"/>
                      </a:rPr>
                      <m:t>+</m:t>
                    </m:r>
                    <m:r>
                      <a:rPr lang="it-IT" i="1">
                        <a:latin typeface="Cambria Math" panose="02040503050406030204" pitchFamily="18" charset="0"/>
                      </a:rPr>
                      <m:t>𝐿</m:t>
                    </m:r>
                    <m:d>
                      <m:dPr>
                        <m:ctrlPr>
                          <a:rPr lang="it-IT" i="1">
                            <a:latin typeface="Cambria Math" panose="02040503050406030204" pitchFamily="18" charset="0"/>
                          </a:rPr>
                        </m:ctrlPr>
                      </m:dPr>
                      <m:e>
                        <m:r>
                          <a:rPr lang="it-IT" i="1">
                            <a:latin typeface="Cambria Math" panose="02040503050406030204" pitchFamily="18" charset="0"/>
                          </a:rPr>
                          <m:t>𝑖</m:t>
                        </m:r>
                      </m:e>
                    </m:d>
                    <m:r>
                      <a:rPr lang="it-IT" b="0" i="1" smtClean="0">
                        <a:latin typeface="Cambria Math" panose="02040503050406030204" pitchFamily="18" charset="0"/>
                      </a:rPr>
                      <m:t>=</m:t>
                    </m:r>
                  </m:oMath>
                </a14:m>
                <a:r>
                  <a:rPr lang="it-IT" dirty="0" smtClean="0"/>
                  <a:t> preferenza per la liquidità</a:t>
                </a:r>
              </a:p>
              <a:p>
                <a:pPr lvl="1"/>
                <a14:m>
                  <m:oMath xmlns:m="http://schemas.openxmlformats.org/officeDocument/2006/math">
                    <m:r>
                      <a:rPr lang="it-IT" i="1">
                        <a:latin typeface="Cambria Math" panose="02040503050406030204" pitchFamily="18" charset="0"/>
                      </a:rPr>
                      <m:t>𝐿</m:t>
                    </m:r>
                    <m:d>
                      <m:dPr>
                        <m:ctrlPr>
                          <a:rPr lang="it-IT" i="1">
                            <a:latin typeface="Cambria Math" panose="02040503050406030204" pitchFamily="18" charset="0"/>
                          </a:rPr>
                        </m:ctrlPr>
                      </m:dPr>
                      <m:e>
                        <m:r>
                          <a:rPr lang="it-IT" i="1">
                            <a:latin typeface="Cambria Math" panose="02040503050406030204" pitchFamily="18" charset="0"/>
                          </a:rPr>
                          <m:t>𝑌</m:t>
                        </m:r>
                      </m:e>
                    </m:d>
                    <m:r>
                      <a:rPr lang="it-IT" i="1">
                        <a:latin typeface="Cambria Math" panose="02040503050406030204" pitchFamily="18" charset="0"/>
                      </a:rPr>
                      <m:t>, </m:t>
                    </m:r>
                    <m:r>
                      <a:rPr lang="it-IT" i="1">
                        <a:latin typeface="Cambria Math" panose="02040503050406030204" pitchFamily="18" charset="0"/>
                      </a:rPr>
                      <m:t>𝐿</m:t>
                    </m:r>
                    <m:r>
                      <a:rPr lang="it-IT" i="1">
                        <a:latin typeface="Cambria Math" panose="02040503050406030204" pitchFamily="18" charset="0"/>
                      </a:rPr>
                      <m:t>′(</m:t>
                    </m:r>
                    <m:r>
                      <a:rPr lang="it-IT" i="1">
                        <a:latin typeface="Cambria Math" panose="02040503050406030204" pitchFamily="18" charset="0"/>
                      </a:rPr>
                      <m:t>𝑌</m:t>
                    </m:r>
                    <m:r>
                      <a:rPr lang="it-IT" i="1">
                        <a:latin typeface="Cambria Math" panose="02040503050406030204" pitchFamily="18" charset="0"/>
                      </a:rPr>
                      <m:t>)&gt;0=</m:t>
                    </m:r>
                  </m:oMath>
                </a14:m>
                <a:r>
                  <a:rPr lang="it-IT" dirty="0"/>
                  <a:t> </a:t>
                </a:r>
                <a:r>
                  <a:rPr lang="it-IT" dirty="0" smtClean="0"/>
                  <a:t>domanda di moneta per transazioni e precauzionale</a:t>
                </a:r>
              </a:p>
              <a:p>
                <a:pPr lvl="1"/>
                <a14:m>
                  <m:oMath xmlns:m="http://schemas.openxmlformats.org/officeDocument/2006/math">
                    <m:r>
                      <a:rPr lang="it-IT" i="1">
                        <a:latin typeface="Cambria Math" panose="02040503050406030204" pitchFamily="18" charset="0"/>
                      </a:rPr>
                      <m:t>𝐿</m:t>
                    </m:r>
                    <m:d>
                      <m:dPr>
                        <m:ctrlPr>
                          <a:rPr lang="it-IT" i="1">
                            <a:latin typeface="Cambria Math" panose="02040503050406030204" pitchFamily="18" charset="0"/>
                          </a:rPr>
                        </m:ctrlPr>
                      </m:dPr>
                      <m:e>
                        <m:r>
                          <a:rPr lang="it-IT" b="0" i="1" smtClean="0">
                            <a:latin typeface="Cambria Math" panose="02040503050406030204" pitchFamily="18" charset="0"/>
                          </a:rPr>
                          <m:t>𝑖</m:t>
                        </m:r>
                      </m:e>
                    </m:d>
                    <m:r>
                      <a:rPr lang="it-IT" i="1">
                        <a:latin typeface="Cambria Math" panose="02040503050406030204" pitchFamily="18" charset="0"/>
                      </a:rPr>
                      <m:t>, </m:t>
                    </m:r>
                    <m:sSup>
                      <m:sSupPr>
                        <m:ctrlPr>
                          <a:rPr lang="it-IT" i="1">
                            <a:latin typeface="Cambria Math" panose="02040503050406030204" pitchFamily="18" charset="0"/>
                          </a:rPr>
                        </m:ctrlPr>
                      </m:sSupPr>
                      <m:e>
                        <m:r>
                          <a:rPr lang="it-IT" i="1">
                            <a:latin typeface="Cambria Math" panose="02040503050406030204" pitchFamily="18" charset="0"/>
                          </a:rPr>
                          <m:t>𝐿</m:t>
                        </m:r>
                      </m:e>
                      <m:sup>
                        <m:r>
                          <a:rPr lang="it-IT" i="1">
                            <a:latin typeface="Cambria Math" panose="02040503050406030204" pitchFamily="18" charset="0"/>
                          </a:rPr>
                          <m:t>′</m:t>
                        </m:r>
                      </m:sup>
                    </m:sSup>
                    <m:d>
                      <m:dPr>
                        <m:ctrlPr>
                          <a:rPr lang="it-IT" i="1">
                            <a:latin typeface="Cambria Math" panose="02040503050406030204" pitchFamily="18" charset="0"/>
                          </a:rPr>
                        </m:ctrlPr>
                      </m:dPr>
                      <m:e>
                        <m:r>
                          <a:rPr lang="it-IT" b="0" i="1" smtClean="0">
                            <a:latin typeface="Cambria Math" panose="02040503050406030204" pitchFamily="18" charset="0"/>
                          </a:rPr>
                          <m:t>𝑖</m:t>
                        </m:r>
                      </m:e>
                    </m:d>
                    <m:r>
                      <a:rPr lang="it-IT" b="0" i="1" smtClean="0">
                        <a:latin typeface="Cambria Math" panose="02040503050406030204" pitchFamily="18" charset="0"/>
                      </a:rPr>
                      <m:t>&lt;</m:t>
                    </m:r>
                    <m:r>
                      <a:rPr lang="it-IT" i="1">
                        <a:latin typeface="Cambria Math" panose="02040503050406030204" pitchFamily="18" charset="0"/>
                      </a:rPr>
                      <m:t>0=</m:t>
                    </m:r>
                  </m:oMath>
                </a14:m>
                <a:r>
                  <a:rPr lang="it-IT" dirty="0"/>
                  <a:t> </a:t>
                </a:r>
                <a:r>
                  <a:rPr lang="it-IT" dirty="0">
                    <a:solidFill>
                      <a:srgbClr val="FF0000"/>
                    </a:solidFill>
                  </a:rPr>
                  <a:t>domanda di moneta </a:t>
                </a:r>
                <a:r>
                  <a:rPr lang="it-IT" dirty="0" smtClean="0">
                    <a:solidFill>
                      <a:srgbClr val="FF0000"/>
                    </a:solidFill>
                  </a:rPr>
                  <a:t>speculativa</a:t>
                </a:r>
              </a:p>
              <a:p>
                <a:r>
                  <a:rPr lang="it-IT" dirty="0" smtClean="0"/>
                  <a:t>Gli speculatori keynesiani</a:t>
                </a:r>
              </a:p>
              <a:p>
                <a:pPr lvl="1"/>
                <a:r>
                  <a:rPr lang="it-IT" dirty="0" smtClean="0"/>
                  <a:t>Tori: i atteso &lt; i osservato (aspettativa di un rialzo di titoli, preferiscono titoli a moneta)</a:t>
                </a:r>
                <a:endParaRPr lang="it-IT" dirty="0"/>
              </a:p>
              <a:p>
                <a:pPr lvl="1"/>
                <a:r>
                  <a:rPr lang="it-IT" dirty="0" smtClean="0"/>
                  <a:t>Orsi: </a:t>
                </a:r>
                <a:r>
                  <a:rPr lang="it-IT" dirty="0"/>
                  <a:t>i atteso </a:t>
                </a:r>
                <a:r>
                  <a:rPr lang="it-IT" dirty="0" smtClean="0"/>
                  <a:t>&gt; </a:t>
                </a:r>
                <a:r>
                  <a:rPr lang="it-IT" dirty="0"/>
                  <a:t>i osservato (aspettativa di un </a:t>
                </a:r>
                <a:r>
                  <a:rPr lang="it-IT" dirty="0" smtClean="0"/>
                  <a:t>ribasso dei titoli, preferiscono moneta a titoli)</a:t>
                </a:r>
              </a:p>
              <a:p>
                <a:r>
                  <a:rPr lang="it-IT" dirty="0" smtClean="0"/>
                  <a:t>Determinazione dell’equilibrio</a:t>
                </a:r>
                <a:endParaRPr lang="it-IT" dirty="0"/>
              </a:p>
              <a:p>
                <a:pPr lvl="1"/>
                <a:endParaRPr lang="it-IT" dirty="0"/>
              </a:p>
            </p:txBody>
          </p:sp>
        </mc:Choice>
        <mc:Fallback xmlns="">
          <p:sp>
            <p:nvSpPr>
              <p:cNvPr id="6" name="Segnaposto contenuto 5"/>
              <p:cNvSpPr>
                <a:spLocks noGrp="1" noRot="1" noChangeAspect="1" noMove="1" noResize="1" noEditPoints="1" noAdjustHandles="1" noChangeArrowheads="1" noChangeShapeType="1" noTextEdit="1"/>
              </p:cNvSpPr>
              <p:nvPr>
                <p:ph sz="half" idx="1"/>
              </p:nvPr>
            </p:nvSpPr>
            <p:spPr>
              <a:blipFill>
                <a:blip r:embed="rId2"/>
                <a:stretch>
                  <a:fillRect l="-1412" t="-1261" r="-2353"/>
                </a:stretch>
              </a:blipFill>
            </p:spPr>
            <p:txBody>
              <a:bodyPr/>
              <a:lstStyle/>
              <a:p>
                <a:r>
                  <a:rPr lang="it-IT">
                    <a:noFill/>
                  </a:rPr>
                  <a:t> </a:t>
                </a:r>
              </a:p>
            </p:txBody>
          </p:sp>
        </mc:Fallback>
      </mc:AlternateContent>
      <p:pic>
        <p:nvPicPr>
          <p:cNvPr id="7" name="Immagine 6">
            <a:extLst>
              <a:ext uri="{FF2B5EF4-FFF2-40B4-BE49-F238E27FC236}">
                <a16:creationId xmlns:a16="http://schemas.microsoft.com/office/drawing/2014/main" id="{659EE099-0307-D04A-AD24-86F9CB77739E}"/>
              </a:ext>
            </a:extLst>
          </p:cNvPr>
          <p:cNvPicPr>
            <a:picLocks noChangeAspect="1"/>
          </p:cNvPicPr>
          <p:nvPr/>
        </p:nvPicPr>
        <p:blipFill>
          <a:blip r:embed="rId3"/>
          <a:stretch>
            <a:fillRect/>
          </a:stretch>
        </p:blipFill>
        <p:spPr>
          <a:xfrm>
            <a:off x="6494232" y="1358741"/>
            <a:ext cx="5328592" cy="5499259"/>
          </a:xfrm>
          <a:prstGeom prst="rect">
            <a:avLst/>
          </a:prstGeom>
        </p:spPr>
      </p:pic>
    </p:spTree>
    <p:extLst>
      <p:ext uri="{BB962C8B-B14F-4D97-AF65-F5344CB8AC3E}">
        <p14:creationId xmlns:p14="http://schemas.microsoft.com/office/powerpoint/2010/main" val="34965976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pPr algn="ctr"/>
            <a:r>
              <a:rPr lang="it-IT" dirty="0" smtClean="0"/>
              <a:t>Teoria Generale: quadro d’insieme</a:t>
            </a:r>
            <a:endParaRPr lang="it-IT" dirty="0"/>
          </a:p>
        </p:txBody>
      </p:sp>
      <p:sp>
        <p:nvSpPr>
          <p:cNvPr id="6" name="Segnaposto contenuto 5"/>
          <p:cNvSpPr>
            <a:spLocks noGrp="1"/>
          </p:cNvSpPr>
          <p:nvPr>
            <p:ph idx="1"/>
          </p:nvPr>
        </p:nvSpPr>
        <p:spPr/>
        <p:txBody>
          <a:bodyPr>
            <a:normAutofit fontScale="85000" lnSpcReduction="20000"/>
          </a:bodyPr>
          <a:lstStyle/>
          <a:p>
            <a:r>
              <a:rPr lang="it-IT" dirty="0" smtClean="0"/>
              <a:t>Logica keynesiana (catena causale corta à la Marshall). Esempio: </a:t>
            </a:r>
            <a:r>
              <a:rPr lang="it-IT" dirty="0" smtClean="0">
                <a:solidFill>
                  <a:srgbClr val="FF0000"/>
                </a:solidFill>
              </a:rPr>
              <a:t>Effetti di una espansione monetaria</a:t>
            </a:r>
          </a:p>
          <a:p>
            <a:pPr marL="0" indent="0">
              <a:buNone/>
            </a:pPr>
            <a:r>
              <a:rPr lang="it-IT" dirty="0" smtClean="0"/>
              <a:t> </a:t>
            </a:r>
            <a:endParaRPr lang="it-IT" dirty="0">
              <a:sym typeface="Symbol" panose="05050102010706020507" pitchFamily="18" charset="2"/>
            </a:endParaRPr>
          </a:p>
          <a:p>
            <a:r>
              <a:rPr lang="it-IT" dirty="0" smtClean="0">
                <a:solidFill>
                  <a:srgbClr val="FF0000"/>
                </a:solidFill>
                <a:sym typeface="Symbol" panose="05050102010706020507" pitchFamily="18" charset="2"/>
              </a:rPr>
              <a:t>M</a:t>
            </a:r>
            <a:r>
              <a:rPr lang="it-IT" dirty="0" smtClean="0">
                <a:sym typeface="Symbol" panose="05050102010706020507" pitchFamily="18" charset="2"/>
              </a:rPr>
              <a:t> (dato L)  </a:t>
            </a:r>
            <a:r>
              <a:rPr lang="it-IT" dirty="0" smtClean="0">
                <a:solidFill>
                  <a:srgbClr val="FF0000"/>
                </a:solidFill>
                <a:sym typeface="Symbol" panose="05050102010706020507" pitchFamily="18" charset="2"/>
              </a:rPr>
              <a:t>i</a:t>
            </a:r>
            <a:r>
              <a:rPr lang="it-IT" dirty="0" smtClean="0">
                <a:sym typeface="Symbol" panose="05050102010706020507" pitchFamily="18" charset="2"/>
              </a:rPr>
              <a:t> (data EMC)  I  Y  </a:t>
            </a:r>
            <a:r>
              <a:rPr lang="it-IT" dirty="0" smtClean="0">
                <a:solidFill>
                  <a:srgbClr val="FF0000"/>
                </a:solidFill>
                <a:sym typeface="Symbol" panose="05050102010706020507" pitchFamily="18" charset="2"/>
              </a:rPr>
              <a:t>N</a:t>
            </a:r>
            <a:r>
              <a:rPr lang="it-IT" dirty="0" smtClean="0">
                <a:sym typeface="Symbol" panose="05050102010706020507" pitchFamily="18" charset="2"/>
              </a:rPr>
              <a:t> (data PML) </a:t>
            </a:r>
            <a:r>
              <a:rPr lang="it-IT" dirty="0">
                <a:sym typeface="Symbol" panose="05050102010706020507" pitchFamily="18" charset="2"/>
              </a:rPr>
              <a:t>  </a:t>
            </a:r>
            <a:r>
              <a:rPr lang="it-IT" dirty="0" smtClean="0">
                <a:sym typeface="Symbol" panose="05050102010706020507" pitchFamily="18" charset="2"/>
              </a:rPr>
              <a:t>salario reale (dato W) </a:t>
            </a:r>
            <a:r>
              <a:rPr lang="it-IT" dirty="0">
                <a:sym typeface="Symbol" panose="05050102010706020507" pitchFamily="18" charset="2"/>
              </a:rPr>
              <a:t> </a:t>
            </a:r>
            <a:r>
              <a:rPr lang="it-IT" dirty="0" smtClean="0">
                <a:solidFill>
                  <a:srgbClr val="FF0000"/>
                </a:solidFill>
                <a:sym typeface="Symbol" panose="05050102010706020507" pitchFamily="18" charset="2"/>
              </a:rPr>
              <a:t>P </a:t>
            </a:r>
          </a:p>
          <a:p>
            <a:endParaRPr lang="it-IT" dirty="0" smtClean="0">
              <a:sym typeface="Symbol" panose="05050102010706020507" pitchFamily="18" charset="2"/>
            </a:endParaRPr>
          </a:p>
          <a:p>
            <a:r>
              <a:rPr lang="it-IT" dirty="0" smtClean="0">
                <a:sym typeface="Symbol" panose="05050102010706020507" pitchFamily="18" charset="2"/>
              </a:rPr>
              <a:t>Ostacoli alla politica monetaria espansiva: </a:t>
            </a:r>
          </a:p>
          <a:p>
            <a:pPr lvl="1"/>
            <a:r>
              <a:rPr lang="it-IT" dirty="0" smtClean="0">
                <a:sym typeface="Symbol" panose="05050102010706020507" pitchFamily="18" charset="2"/>
              </a:rPr>
              <a:t>Retroazione monetaria</a:t>
            </a:r>
          </a:p>
          <a:p>
            <a:pPr lvl="1"/>
            <a:r>
              <a:rPr lang="it-IT" dirty="0" smtClean="0">
                <a:sym typeface="Symbol" panose="05050102010706020507" pitchFamily="18" charset="2"/>
              </a:rPr>
              <a:t>L (Aumento PPL, pessimismo sui mercati finanziari)</a:t>
            </a:r>
          </a:p>
          <a:p>
            <a:pPr lvl="1"/>
            <a:r>
              <a:rPr lang="it-IT" dirty="0" smtClean="0">
                <a:sym typeface="Symbol" panose="05050102010706020507" pitchFamily="18" charset="2"/>
              </a:rPr>
              <a:t>EMC (Incertezza e pessimismo delle Imprese)</a:t>
            </a:r>
          </a:p>
          <a:p>
            <a:pPr lvl="1"/>
            <a:r>
              <a:rPr lang="it-IT" dirty="0" smtClean="0">
                <a:sym typeface="Symbol" panose="05050102010706020507" pitchFamily="18" charset="2"/>
              </a:rPr>
              <a:t> c (Incertezza </a:t>
            </a:r>
            <a:r>
              <a:rPr lang="it-IT" dirty="0">
                <a:sym typeface="Symbol" panose="05050102010706020507" pitchFamily="18" charset="2"/>
              </a:rPr>
              <a:t>e pessimismo delle </a:t>
            </a:r>
            <a:r>
              <a:rPr lang="it-IT" dirty="0" smtClean="0">
                <a:sym typeface="Symbol" panose="05050102010706020507" pitchFamily="18" charset="2"/>
              </a:rPr>
              <a:t>Famiglie) </a:t>
            </a:r>
          </a:p>
          <a:p>
            <a:pPr lvl="1"/>
            <a:r>
              <a:rPr lang="it-IT" dirty="0" smtClean="0">
                <a:solidFill>
                  <a:srgbClr val="FF0000"/>
                </a:solidFill>
                <a:sym typeface="Symbol" panose="05050102010706020507" pitchFamily="18" charset="2"/>
              </a:rPr>
              <a:t> Salari monetari (deprime consumi, ha effetto incerto su investimenti, forse riduce i)</a:t>
            </a:r>
          </a:p>
          <a:p>
            <a:pPr lvl="1"/>
            <a:r>
              <a:rPr lang="it-IT" dirty="0" smtClean="0">
                <a:sym typeface="Symbol" panose="05050102010706020507" pitchFamily="18" charset="2"/>
              </a:rPr>
              <a:t>Rimedi se la politica monetaria espansiva contro la disoccupazione non funziona, usare la politica fiscale (espansione in deficit, politiche keynesiane, investimenti pubblici).</a:t>
            </a:r>
            <a:endParaRPr lang="it-IT" dirty="0"/>
          </a:p>
        </p:txBody>
      </p:sp>
    </p:spTree>
    <p:extLst>
      <p:ext uri="{BB962C8B-B14F-4D97-AF65-F5344CB8AC3E}">
        <p14:creationId xmlns:p14="http://schemas.microsoft.com/office/powerpoint/2010/main" val="38183389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sz="4000" dirty="0" smtClean="0"/>
              <a:t>Il ruolo delle aspettative nella </a:t>
            </a:r>
            <a:r>
              <a:rPr lang="it-IT" sz="4000" i="1" dirty="0" smtClean="0"/>
              <a:t>Teoria generale</a:t>
            </a:r>
            <a:endParaRPr lang="en-GB" sz="4000" i="1" dirty="0"/>
          </a:p>
        </p:txBody>
      </p:sp>
      <p:sp>
        <p:nvSpPr>
          <p:cNvPr id="3" name="Segnaposto contenuto 2"/>
          <p:cNvSpPr>
            <a:spLocks noGrp="1"/>
          </p:cNvSpPr>
          <p:nvPr>
            <p:ph idx="1"/>
          </p:nvPr>
        </p:nvSpPr>
        <p:spPr/>
        <p:txBody>
          <a:bodyPr/>
          <a:lstStyle/>
          <a:p>
            <a:r>
              <a:rPr lang="it-IT" dirty="0"/>
              <a:t>Possiamo pensare alla GT come </a:t>
            </a:r>
            <a:r>
              <a:rPr lang="it-IT" dirty="0" smtClean="0"/>
              <a:t>composta da </a:t>
            </a:r>
            <a:r>
              <a:rPr lang="it-IT" dirty="0"/>
              <a:t>tre "</a:t>
            </a:r>
            <a:r>
              <a:rPr lang="it-IT" dirty="0" smtClean="0"/>
              <a:t>blocchi« di aspettative (scienza morale, v. sotto): </a:t>
            </a:r>
            <a:endParaRPr lang="it-IT" dirty="0"/>
          </a:p>
          <a:p>
            <a:r>
              <a:rPr lang="it-IT" dirty="0" smtClean="0"/>
              <a:t>La determinazione </a:t>
            </a:r>
            <a:r>
              <a:rPr lang="it-IT" dirty="0"/>
              <a:t>del tasso di interesse (aspettative a brevissimo termine degli investitori </a:t>
            </a:r>
            <a:r>
              <a:rPr lang="it-IT" dirty="0" smtClean="0"/>
              <a:t>e degli speculatori sui mercati finanziari</a:t>
            </a:r>
            <a:r>
              <a:rPr lang="it-IT" dirty="0"/>
              <a:t>); </a:t>
            </a:r>
          </a:p>
          <a:p>
            <a:r>
              <a:rPr lang="it-IT" dirty="0" smtClean="0"/>
              <a:t>La </a:t>
            </a:r>
            <a:r>
              <a:rPr lang="it-IT" dirty="0"/>
              <a:t>determinazione del livello di reddito (aspettative a breve termine degli </a:t>
            </a:r>
            <a:r>
              <a:rPr lang="it-IT" dirty="0" smtClean="0"/>
              <a:t>imprenditori sui ricavi attesi); </a:t>
            </a:r>
            <a:endParaRPr lang="it-IT" dirty="0"/>
          </a:p>
          <a:p>
            <a:r>
              <a:rPr lang="it-IT" dirty="0" smtClean="0"/>
              <a:t>La </a:t>
            </a:r>
            <a:r>
              <a:rPr lang="it-IT" dirty="0"/>
              <a:t>determinazione del livello di investimento (aspettative a lungo termine degli </a:t>
            </a:r>
            <a:r>
              <a:rPr lang="it-IT" dirty="0" smtClean="0"/>
              <a:t>imprenditori sui profitti, condizionate dal problema dell’</a:t>
            </a:r>
            <a:r>
              <a:rPr lang="it-IT" dirty="0" smtClean="0">
                <a:solidFill>
                  <a:srgbClr val="FF0000"/>
                </a:solidFill>
              </a:rPr>
              <a:t>incertezza</a:t>
            </a:r>
            <a:r>
              <a:rPr lang="it-IT" dirty="0" smtClean="0"/>
              <a:t> e dal peso dell’argomento)</a:t>
            </a:r>
            <a:endParaRPr lang="it-IT" dirty="0"/>
          </a:p>
          <a:p>
            <a:endParaRPr lang="en-GB" dirty="0"/>
          </a:p>
        </p:txBody>
      </p:sp>
    </p:spTree>
    <p:extLst>
      <p:ext uri="{BB962C8B-B14F-4D97-AF65-F5344CB8AC3E}">
        <p14:creationId xmlns:p14="http://schemas.microsoft.com/office/powerpoint/2010/main" val="35569965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4000" dirty="0"/>
              <a:t>Il ruolo delle aspettative nella </a:t>
            </a:r>
            <a:r>
              <a:rPr lang="it-IT" sz="4000" i="1" dirty="0"/>
              <a:t>Teoria </a:t>
            </a:r>
            <a:r>
              <a:rPr lang="it-IT" sz="4000" i="1" dirty="0" smtClean="0"/>
              <a:t>generale, 2</a:t>
            </a:r>
            <a:endParaRPr lang="it-IT" sz="4000" dirty="0"/>
          </a:p>
        </p:txBody>
      </p:sp>
      <p:sp>
        <p:nvSpPr>
          <p:cNvPr id="3" name="Segnaposto contenuto 2"/>
          <p:cNvSpPr>
            <a:spLocks noGrp="1"/>
          </p:cNvSpPr>
          <p:nvPr>
            <p:ph idx="1"/>
          </p:nvPr>
        </p:nvSpPr>
        <p:spPr/>
        <p:txBody>
          <a:bodyPr>
            <a:normAutofit lnSpcReduction="10000"/>
          </a:bodyPr>
          <a:lstStyle/>
          <a:p>
            <a:r>
              <a:rPr lang="it-IT" dirty="0" smtClean="0"/>
              <a:t>«</a:t>
            </a:r>
            <a:r>
              <a:rPr lang="it-IT" i="1" dirty="0" smtClean="0"/>
              <a:t>Per </a:t>
            </a:r>
            <a:r>
              <a:rPr lang="it-IT" i="1" dirty="0">
                <a:solidFill>
                  <a:srgbClr val="FF0000"/>
                </a:solidFill>
              </a:rPr>
              <a:t>conoscenza "incerta",</a:t>
            </a:r>
            <a:r>
              <a:rPr lang="it-IT" i="1" dirty="0"/>
              <a:t> lasciatemi spiegare, non intendo semplicemente distinguere ciò che è noto per certo da ciò che è solo probabile. Il gioco della roulette non è soggetto, in questo senso, all'incertezza, né la prospettiva di un vincolo di vittoria. O, ancora una volta, l'aspettativa di vita è solo leggermente incerta. Anche il tempo è solo moderatamente incerto. Il senso in cui uso il termine è quello in cui la prospettiva di una guerra europea è incerta, o il prezzo del rame e il tasso d'interesse a vent'anni di distanza, o l'obsolescenza di una nuova invenzione, o la posizione dei proprietari privati nel sistema sociale nel 1970. Su queste questioni non esiste una base scientifica su cui fondare una qualsiasi probabilità calcolabile. </a:t>
            </a:r>
            <a:r>
              <a:rPr lang="it-IT" i="1" dirty="0">
                <a:solidFill>
                  <a:srgbClr val="FF0000"/>
                </a:solidFill>
              </a:rPr>
              <a:t>Semplicemente non </a:t>
            </a:r>
            <a:r>
              <a:rPr lang="it-IT" i="1" dirty="0" smtClean="0">
                <a:solidFill>
                  <a:srgbClr val="FF0000"/>
                </a:solidFill>
              </a:rPr>
              <a:t>sappiamo</a:t>
            </a:r>
            <a:r>
              <a:rPr lang="it-IT" dirty="0" smtClean="0"/>
              <a:t>» </a:t>
            </a:r>
            <a:r>
              <a:rPr lang="it-IT" dirty="0"/>
              <a:t>(Keynes 1937, pp. 213-14) </a:t>
            </a:r>
          </a:p>
          <a:p>
            <a:endParaRPr lang="it-IT" dirty="0"/>
          </a:p>
        </p:txBody>
      </p:sp>
    </p:spTree>
    <p:extLst>
      <p:ext uri="{BB962C8B-B14F-4D97-AF65-F5344CB8AC3E}">
        <p14:creationId xmlns:p14="http://schemas.microsoft.com/office/powerpoint/2010/main" val="55065787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4000" dirty="0"/>
              <a:t>Il ruolo delle aspettative nella </a:t>
            </a:r>
            <a:r>
              <a:rPr lang="it-IT" sz="4000" i="1" dirty="0"/>
              <a:t>Teoria generale, </a:t>
            </a:r>
            <a:r>
              <a:rPr lang="it-IT" sz="4000" i="1" dirty="0" smtClean="0"/>
              <a:t>3</a:t>
            </a:r>
            <a:endParaRPr lang="en-GB" sz="4000" dirty="0"/>
          </a:p>
        </p:txBody>
      </p:sp>
      <p:sp>
        <p:nvSpPr>
          <p:cNvPr id="3" name="Segnaposto contenuto 2"/>
          <p:cNvSpPr>
            <a:spLocks noGrp="1"/>
          </p:cNvSpPr>
          <p:nvPr>
            <p:ph idx="1"/>
          </p:nvPr>
        </p:nvSpPr>
        <p:spPr/>
        <p:txBody>
          <a:bodyPr/>
          <a:lstStyle/>
          <a:p>
            <a:pPr marL="0" indent="0">
              <a:buNone/>
            </a:pPr>
            <a:r>
              <a:rPr lang="it-IT" dirty="0"/>
              <a:t>«</a:t>
            </a:r>
            <a:r>
              <a:rPr lang="it-IT" i="1" dirty="0"/>
              <a:t>Il tasso di interesse è un fenomeno altamente convenzionale, più che psicologico. Per il suo valore effettivo è in gran parte governato dalla visione prevalente su quello che ci si aspetta che sia il suo valore. Qualsiasi livello di interesse che sia accettato con sufficiente convinzione come probabile che sia duraturo sarà duraturo, soggetto, naturalmente, in una società in evoluzione a fluttuazioni per tutti i tipi di ragioni intorno al normale atteso</a:t>
            </a:r>
            <a:r>
              <a:rPr lang="it-IT" dirty="0"/>
              <a:t>»  </a:t>
            </a:r>
            <a:r>
              <a:rPr lang="it-IT" dirty="0" smtClean="0"/>
              <a:t>GT, p. 203</a:t>
            </a:r>
            <a:endParaRPr lang="en-GB" dirty="0"/>
          </a:p>
        </p:txBody>
      </p:sp>
    </p:spTree>
    <p:extLst>
      <p:ext uri="{BB962C8B-B14F-4D97-AF65-F5344CB8AC3E}">
        <p14:creationId xmlns:p14="http://schemas.microsoft.com/office/powerpoint/2010/main" val="323054763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4000" dirty="0"/>
              <a:t>Il ruolo delle aspettative nella </a:t>
            </a:r>
            <a:r>
              <a:rPr lang="it-IT" sz="4000" i="1" dirty="0"/>
              <a:t>Teoria generale, </a:t>
            </a:r>
            <a:r>
              <a:rPr lang="it-IT" sz="4000" i="1" dirty="0" smtClean="0"/>
              <a:t>4</a:t>
            </a:r>
            <a:endParaRPr lang="it-IT" sz="4000" dirty="0"/>
          </a:p>
        </p:txBody>
      </p:sp>
      <p:sp>
        <p:nvSpPr>
          <p:cNvPr id="3" name="Segnaposto contenuto 2"/>
          <p:cNvSpPr>
            <a:spLocks noGrp="1"/>
          </p:cNvSpPr>
          <p:nvPr>
            <p:ph idx="1"/>
          </p:nvPr>
        </p:nvSpPr>
        <p:spPr/>
        <p:txBody>
          <a:bodyPr>
            <a:normAutofit fontScale="92500" lnSpcReduction="10000"/>
          </a:bodyPr>
          <a:lstStyle/>
          <a:p>
            <a:r>
              <a:rPr lang="it-IT" dirty="0"/>
              <a:t>I consumi aumentano meno </a:t>
            </a:r>
            <a:r>
              <a:rPr lang="it-IT" dirty="0" smtClean="0"/>
              <a:t>che proporzionalmente rispetto al </a:t>
            </a:r>
            <a:r>
              <a:rPr lang="it-IT" dirty="0"/>
              <a:t>reddito ("Legge psicologica") </a:t>
            </a:r>
          </a:p>
          <a:p>
            <a:r>
              <a:rPr lang="it-IT" dirty="0"/>
              <a:t>L'investimento dipende dalle aspettative a lungo </a:t>
            </a:r>
            <a:r>
              <a:rPr lang="it-IT" dirty="0" smtClean="0"/>
              <a:t>termine e dal </a:t>
            </a:r>
            <a:r>
              <a:rPr lang="it-IT" dirty="0"/>
              <a:t>"rendimento prospettico di un'attività".</a:t>
            </a:r>
          </a:p>
          <a:p>
            <a:r>
              <a:rPr lang="it-IT" dirty="0" smtClean="0"/>
              <a:t>«</a:t>
            </a:r>
            <a:r>
              <a:rPr lang="it-IT" i="1" dirty="0" smtClean="0"/>
              <a:t>Il </a:t>
            </a:r>
            <a:r>
              <a:rPr lang="it-IT" i="1" dirty="0"/>
              <a:t>fatto eccezionale è l'estrema precarietà della base di conoscenza su cui devono essere fatte le nostre stime di rendimento </a:t>
            </a:r>
            <a:r>
              <a:rPr lang="it-IT" i="1" dirty="0" smtClean="0"/>
              <a:t>prospettico</a:t>
            </a:r>
            <a:r>
              <a:rPr lang="it-IT" sz="2600" dirty="0" smtClean="0"/>
              <a:t>»</a:t>
            </a:r>
            <a:r>
              <a:rPr lang="it-IT" dirty="0" smtClean="0"/>
              <a:t> </a:t>
            </a:r>
            <a:r>
              <a:rPr lang="it-IT" dirty="0"/>
              <a:t>(ibidem, p.149)</a:t>
            </a:r>
          </a:p>
          <a:p>
            <a:r>
              <a:rPr lang="it-IT" dirty="0" smtClean="0"/>
              <a:t>«</a:t>
            </a:r>
            <a:r>
              <a:rPr lang="it-IT" i="1" dirty="0" smtClean="0"/>
              <a:t>Se </a:t>
            </a:r>
            <a:r>
              <a:rPr lang="it-IT" i="1" dirty="0"/>
              <a:t>la natura umana non sentisse la tentazione di correre il rischio, non si sentisse soddisfatta (profitto a parte) di costruire una fabbrica, una ferrovia, una miniera o una fattoria, potrebbe non esserci molto investimento </a:t>
            </a:r>
            <a:r>
              <a:rPr lang="it-IT" i="1" dirty="0" smtClean="0"/>
              <a:t>solo </a:t>
            </a:r>
            <a:r>
              <a:rPr lang="it-IT" i="1" dirty="0"/>
              <a:t>come risultato del calcolo a </a:t>
            </a:r>
            <a:r>
              <a:rPr lang="it-IT" i="1" dirty="0" smtClean="0"/>
              <a:t>freddo</a:t>
            </a:r>
            <a:r>
              <a:rPr lang="it-IT" dirty="0" smtClean="0"/>
              <a:t>» </a:t>
            </a:r>
            <a:r>
              <a:rPr lang="it-IT" dirty="0"/>
              <a:t>(ibidem p.150) </a:t>
            </a:r>
          </a:p>
          <a:p>
            <a:pPr marL="0" indent="0">
              <a:buNone/>
            </a:pPr>
            <a:endParaRPr lang="it-IT" dirty="0"/>
          </a:p>
        </p:txBody>
      </p:sp>
    </p:spTree>
    <p:extLst>
      <p:ext uri="{BB962C8B-B14F-4D97-AF65-F5344CB8AC3E}">
        <p14:creationId xmlns:p14="http://schemas.microsoft.com/office/powerpoint/2010/main" val="179043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4000" dirty="0"/>
              <a:t>Il ruolo delle aspettative nella </a:t>
            </a:r>
            <a:r>
              <a:rPr lang="it-IT" sz="4000" i="1" dirty="0"/>
              <a:t>Teoria generale, </a:t>
            </a:r>
            <a:r>
              <a:rPr lang="it-IT" sz="4000" i="1" dirty="0" smtClean="0"/>
              <a:t>5</a:t>
            </a:r>
            <a:endParaRPr lang="it-IT" sz="4000" dirty="0"/>
          </a:p>
        </p:txBody>
      </p:sp>
      <p:sp>
        <p:nvSpPr>
          <p:cNvPr id="3" name="Segnaposto contenuto 2"/>
          <p:cNvSpPr>
            <a:spLocks noGrp="1"/>
          </p:cNvSpPr>
          <p:nvPr>
            <p:ph idx="1"/>
          </p:nvPr>
        </p:nvSpPr>
        <p:spPr/>
        <p:txBody>
          <a:bodyPr/>
          <a:lstStyle/>
          <a:p>
            <a:r>
              <a:rPr lang="it-IT" dirty="0" smtClean="0"/>
              <a:t>«</a:t>
            </a:r>
            <a:r>
              <a:rPr lang="it-IT" i="1" dirty="0" smtClean="0"/>
              <a:t>Sarebbe </a:t>
            </a:r>
            <a:r>
              <a:rPr lang="it-IT" i="1" dirty="0"/>
              <a:t>sciocco, nel formare le nostre aspettative, dare grande peso a questioni che sono molto incerte</a:t>
            </a:r>
            <a:r>
              <a:rPr lang="it-IT" i="1" dirty="0" smtClean="0"/>
              <a:t>. [...] Lo </a:t>
            </a:r>
            <a:r>
              <a:rPr lang="it-IT" i="1" dirty="0"/>
              <a:t>stato </a:t>
            </a:r>
            <a:r>
              <a:rPr lang="it-IT" i="1" dirty="0" smtClean="0"/>
              <a:t>delle aspettative </a:t>
            </a:r>
            <a:r>
              <a:rPr lang="it-IT" i="1" dirty="0"/>
              <a:t>a lungo termine, su cui si basano le nostre decisioni, non dipende quindi solo dalle previsioni più probabili che possiamo fare. Dipende anche dalla fiducia con cui facciamo questa previsione, da quanto valutiamo la probabilità che la nostra migliore previsione si riveli </a:t>
            </a:r>
            <a:r>
              <a:rPr lang="it-IT" i="1" dirty="0" smtClean="0"/>
              <a:t>sbagliata</a:t>
            </a:r>
            <a:r>
              <a:rPr lang="it-IT" dirty="0" smtClean="0"/>
              <a:t>» </a:t>
            </a:r>
            <a:r>
              <a:rPr lang="it-IT" dirty="0"/>
              <a:t>(GT, p. 148</a:t>
            </a:r>
            <a:r>
              <a:rPr lang="it-IT" dirty="0" smtClean="0"/>
              <a:t>).</a:t>
            </a:r>
          </a:p>
          <a:p>
            <a:r>
              <a:rPr lang="it-IT" dirty="0" smtClean="0"/>
              <a:t>Questa fiducia è il peso dell’argomento, quest’ultimo dipende dalla quantità di prove osservate coerenti con l’aspettativa e con il giudizio di tipo probabilistico</a:t>
            </a:r>
            <a:endParaRPr lang="it-IT" dirty="0"/>
          </a:p>
          <a:p>
            <a:endParaRPr lang="it-IT" dirty="0"/>
          </a:p>
        </p:txBody>
      </p:sp>
    </p:spTree>
    <p:extLst>
      <p:ext uri="{BB962C8B-B14F-4D97-AF65-F5344CB8AC3E}">
        <p14:creationId xmlns:p14="http://schemas.microsoft.com/office/powerpoint/2010/main" val="278588729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La probabilità nella riflessione di Keynes</a:t>
            </a:r>
            <a:endParaRPr lang="it-IT" dirty="0"/>
          </a:p>
        </p:txBody>
      </p:sp>
      <p:sp>
        <p:nvSpPr>
          <p:cNvPr id="3" name="Segnaposto contenuto 2"/>
          <p:cNvSpPr>
            <a:spLocks noGrp="1"/>
          </p:cNvSpPr>
          <p:nvPr>
            <p:ph idx="1"/>
          </p:nvPr>
        </p:nvSpPr>
        <p:spPr/>
        <p:txBody>
          <a:bodyPr>
            <a:normAutofit fontScale="85000" lnSpcReduction="20000"/>
          </a:bodyPr>
          <a:lstStyle/>
          <a:p>
            <a:r>
              <a:rPr lang="it-IT" dirty="0" smtClean="0"/>
              <a:t>Storia del </a:t>
            </a:r>
            <a:r>
              <a:rPr lang="it-IT" i="1" dirty="0" err="1" smtClean="0">
                <a:solidFill>
                  <a:srgbClr val="FF0000"/>
                </a:solidFill>
              </a:rPr>
              <a:t>Treatise</a:t>
            </a:r>
            <a:r>
              <a:rPr lang="it-IT" i="1" dirty="0" smtClean="0">
                <a:solidFill>
                  <a:srgbClr val="FF0000"/>
                </a:solidFill>
              </a:rPr>
              <a:t> on </a:t>
            </a:r>
            <a:r>
              <a:rPr lang="it-IT" i="1" dirty="0" err="1" smtClean="0">
                <a:solidFill>
                  <a:srgbClr val="FF0000"/>
                </a:solidFill>
              </a:rPr>
              <a:t>probability</a:t>
            </a:r>
            <a:endParaRPr lang="it-IT" i="1" dirty="0" smtClean="0">
              <a:solidFill>
                <a:srgbClr val="FF0000"/>
              </a:solidFill>
            </a:endParaRPr>
          </a:p>
          <a:p>
            <a:r>
              <a:rPr lang="it-IT" dirty="0" smtClean="0"/>
              <a:t>Per </a:t>
            </a:r>
            <a:r>
              <a:rPr lang="it-IT" dirty="0"/>
              <a:t>Keynes, un giudizio di probabilità è razionale se, e solo se, si basa sulla </a:t>
            </a:r>
            <a:r>
              <a:rPr lang="it-IT" dirty="0" smtClean="0"/>
              <a:t>conoscenza.</a:t>
            </a:r>
          </a:p>
          <a:p>
            <a:pPr lvl="1"/>
            <a:r>
              <a:rPr lang="it-IT" dirty="0" smtClean="0"/>
              <a:t>«Il probabile […] è ciò in cui è razionale credere. […] Il probabile è l’ipotesi sulla base della quale è razionale agire»</a:t>
            </a:r>
            <a:endParaRPr lang="it-IT" dirty="0"/>
          </a:p>
          <a:p>
            <a:r>
              <a:rPr lang="it-IT" dirty="0"/>
              <a:t>Per Keynes, un giudizio di probabilità è sempre legato a qualche forma di conoscenza: secondo lui, se un agente ritiene che la probabilità di A sia dell'80%, allora ci deve essere qualche prova su cui si basa questo giudizio di probabilità </a:t>
            </a:r>
            <a:endParaRPr lang="it-IT" dirty="0" smtClean="0"/>
          </a:p>
          <a:p>
            <a:pPr lvl="1"/>
            <a:r>
              <a:rPr lang="it-IT" dirty="0" smtClean="0"/>
              <a:t>La questione della probabilità quantificabile </a:t>
            </a:r>
          </a:p>
          <a:p>
            <a:pPr lvl="1"/>
            <a:r>
              <a:rPr lang="it-IT" dirty="0" smtClean="0"/>
              <a:t>Rifiuto dell’approccio </a:t>
            </a:r>
            <a:r>
              <a:rPr lang="it-IT" dirty="0" err="1" smtClean="0"/>
              <a:t>frequentista</a:t>
            </a:r>
            <a:r>
              <a:rPr lang="it-IT" dirty="0" smtClean="0"/>
              <a:t> e di quello soggettivo</a:t>
            </a:r>
            <a:endParaRPr lang="it-IT" dirty="0"/>
          </a:p>
          <a:p>
            <a:r>
              <a:rPr lang="it-IT" dirty="0"/>
              <a:t>Di conseguenza, per Keynes, la decisione di un agente nell'incertezza al momento t è razionale quando si basa su un giudizio di probabilità che tiene conto di tutte le conoscenze rilevanti di cui l'agente dispone al momento t. </a:t>
            </a:r>
            <a:endParaRPr lang="it-IT" dirty="0" smtClean="0"/>
          </a:p>
          <a:p>
            <a:pPr lvl="1"/>
            <a:r>
              <a:rPr lang="it-IT" dirty="0" smtClean="0"/>
              <a:t>Distinzione tra proposizione che esprime la probabilità di un evento e la fiducia che sia ha nella valutazione espressa (peso dell’argomento) [due livelli]</a:t>
            </a:r>
            <a:endParaRPr lang="it-IT" dirty="0"/>
          </a:p>
          <a:p>
            <a:endParaRPr lang="it-IT" dirty="0"/>
          </a:p>
          <a:p>
            <a:endParaRPr lang="it-IT" dirty="0"/>
          </a:p>
        </p:txBody>
      </p:sp>
    </p:spTree>
    <p:extLst>
      <p:ext uri="{BB962C8B-B14F-4D97-AF65-F5344CB8AC3E}">
        <p14:creationId xmlns:p14="http://schemas.microsoft.com/office/powerpoint/2010/main" val="7413615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i3zJaefBFE"/>
          <p:cNvPicPr>
            <a:picLocks noRot="1" noChangeAspect="1"/>
          </p:cNvPicPr>
          <p:nvPr>
            <a:videoFile r:link="rId1"/>
          </p:nvPr>
        </p:nvPicPr>
        <p:blipFill>
          <a:blip r:embed="rId3"/>
          <a:stretch>
            <a:fillRect/>
          </a:stretch>
        </p:blipFill>
        <p:spPr>
          <a:xfrm>
            <a:off x="2272145" y="1278082"/>
            <a:ext cx="8719128" cy="4904509"/>
          </a:xfrm>
          <a:prstGeom prst="rect">
            <a:avLst/>
          </a:prstGeom>
        </p:spPr>
      </p:pic>
    </p:spTree>
    <p:extLst>
      <p:ext uri="{BB962C8B-B14F-4D97-AF65-F5344CB8AC3E}">
        <p14:creationId xmlns:p14="http://schemas.microsoft.com/office/powerpoint/2010/main" val="59243482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Il senso dell’economia per Keynes</a:t>
            </a:r>
            <a:endParaRPr lang="it-IT" dirty="0"/>
          </a:p>
        </p:txBody>
      </p:sp>
      <p:sp>
        <p:nvSpPr>
          <p:cNvPr id="3" name="Segnaposto contenuto 2"/>
          <p:cNvSpPr>
            <a:spLocks noGrp="1"/>
          </p:cNvSpPr>
          <p:nvPr>
            <p:ph idx="1"/>
          </p:nvPr>
        </p:nvSpPr>
        <p:spPr>
          <a:xfrm>
            <a:off x="838200" y="1825625"/>
            <a:ext cx="10515600" cy="4678206"/>
          </a:xfrm>
        </p:spPr>
        <p:txBody>
          <a:bodyPr>
            <a:normAutofit fontScale="92500" lnSpcReduction="10000"/>
          </a:bodyPr>
          <a:lstStyle/>
          <a:p>
            <a:pPr marL="0" indent="0">
              <a:buNone/>
            </a:pPr>
            <a:r>
              <a:rPr lang="en-US" i="1" dirty="0">
                <a:solidFill>
                  <a:srgbClr val="FF0000"/>
                </a:solidFill>
              </a:rPr>
              <a:t>Economics is a science of thinking in terms of models joined to the art of choosing models which are relevant to the contemporary </a:t>
            </a:r>
            <a:r>
              <a:rPr lang="en-US" i="1" dirty="0" smtClean="0">
                <a:solidFill>
                  <a:srgbClr val="FF0000"/>
                </a:solidFill>
              </a:rPr>
              <a:t>world. </a:t>
            </a:r>
            <a:r>
              <a:rPr lang="en-US" i="1" dirty="0" smtClean="0"/>
              <a:t>It </a:t>
            </a:r>
            <a:r>
              <a:rPr lang="en-US" i="1" dirty="0"/>
              <a:t>is compelled to be this, because, unlike the typical natural science, the material to which it is applied is, in too many respects, not homogeneous through time. </a:t>
            </a:r>
            <a:endParaRPr lang="en-US" i="1" dirty="0" smtClean="0"/>
          </a:p>
          <a:p>
            <a:pPr marL="0" indent="0">
              <a:buNone/>
            </a:pPr>
            <a:r>
              <a:rPr lang="en-US" i="1" dirty="0" smtClean="0"/>
              <a:t>The </a:t>
            </a:r>
            <a:r>
              <a:rPr lang="en-US" i="1" dirty="0"/>
              <a:t>object of a model is to segregate the semi-permanent or relatively constant factors from those which are transitory or fluctuating so as to develop a logical way of thinking about the latter, and of understanding the time sequences to which they give rise in particular cases</a:t>
            </a:r>
            <a:r>
              <a:rPr lang="en-US" i="1" dirty="0" smtClean="0"/>
              <a:t>. </a:t>
            </a:r>
          </a:p>
          <a:p>
            <a:pPr marL="0" indent="0">
              <a:buNone/>
            </a:pPr>
            <a:r>
              <a:rPr lang="en-US" i="1" dirty="0" smtClean="0"/>
              <a:t>Good </a:t>
            </a:r>
            <a:r>
              <a:rPr lang="en-US" i="1" dirty="0"/>
              <a:t>economists are scarce because the gift for using "vigilant observation" to choose good models, although it does not require a highly </a:t>
            </a:r>
            <a:r>
              <a:rPr lang="en-US" i="1" dirty="0" err="1"/>
              <a:t>specialised</a:t>
            </a:r>
            <a:r>
              <a:rPr lang="en-US" i="1" dirty="0"/>
              <a:t> intellectual technique, appears to be a very rare one</a:t>
            </a:r>
            <a:r>
              <a:rPr lang="en-US" i="1" dirty="0" smtClean="0"/>
              <a:t>. </a:t>
            </a:r>
            <a:endParaRPr lang="it-IT" dirty="0" smtClean="0"/>
          </a:p>
          <a:p>
            <a:pPr marL="0" indent="0">
              <a:buNone/>
            </a:pPr>
            <a:r>
              <a:rPr lang="it-IT" dirty="0" smtClean="0"/>
              <a:t>(Keynes, </a:t>
            </a:r>
            <a:r>
              <a:rPr lang="it-IT" dirty="0" err="1" smtClean="0"/>
              <a:t>Letter</a:t>
            </a:r>
            <a:r>
              <a:rPr lang="it-IT" dirty="0" smtClean="0"/>
              <a:t> to </a:t>
            </a:r>
            <a:r>
              <a:rPr lang="it-IT" dirty="0" err="1" smtClean="0"/>
              <a:t>Roy</a:t>
            </a:r>
            <a:r>
              <a:rPr lang="it-IT" dirty="0" smtClean="0"/>
              <a:t> </a:t>
            </a:r>
            <a:r>
              <a:rPr lang="it-IT" dirty="0" err="1" smtClean="0"/>
              <a:t>Harrod</a:t>
            </a:r>
            <a:r>
              <a:rPr lang="it-IT" dirty="0" smtClean="0"/>
              <a:t>, 4 </a:t>
            </a:r>
            <a:r>
              <a:rPr lang="it-IT" dirty="0" err="1" smtClean="0"/>
              <a:t>July</a:t>
            </a:r>
            <a:r>
              <a:rPr lang="it-IT" dirty="0" smtClean="0"/>
              <a:t> 1938)</a:t>
            </a:r>
          </a:p>
          <a:p>
            <a:pPr marL="0" indent="0">
              <a:buNone/>
            </a:pPr>
            <a:endParaRPr lang="it-IT" dirty="0"/>
          </a:p>
        </p:txBody>
      </p:sp>
    </p:spTree>
    <p:extLst>
      <p:ext uri="{BB962C8B-B14F-4D97-AF65-F5344CB8AC3E}">
        <p14:creationId xmlns:p14="http://schemas.microsoft.com/office/powerpoint/2010/main" val="250930607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Il senso dell’economia per Keynes, 2</a:t>
            </a:r>
            <a:endParaRPr lang="it-IT" dirty="0"/>
          </a:p>
        </p:txBody>
      </p:sp>
      <p:sp>
        <p:nvSpPr>
          <p:cNvPr id="3" name="Segnaposto contenuto 2"/>
          <p:cNvSpPr>
            <a:spLocks noGrp="1"/>
          </p:cNvSpPr>
          <p:nvPr>
            <p:ph idx="1"/>
          </p:nvPr>
        </p:nvSpPr>
        <p:spPr>
          <a:xfrm>
            <a:off x="838200" y="1825625"/>
            <a:ext cx="10515600" cy="4678206"/>
          </a:xfrm>
        </p:spPr>
        <p:txBody>
          <a:bodyPr>
            <a:normAutofit fontScale="92500" lnSpcReduction="20000"/>
          </a:bodyPr>
          <a:lstStyle/>
          <a:p>
            <a:pPr marL="0" indent="0">
              <a:buNone/>
            </a:pPr>
            <a:r>
              <a:rPr lang="en-US" i="1" dirty="0" smtClean="0">
                <a:solidFill>
                  <a:srgbClr val="FF0000"/>
                </a:solidFill>
              </a:rPr>
              <a:t>In </a:t>
            </a:r>
            <a:r>
              <a:rPr lang="en-US" i="1" dirty="0">
                <a:solidFill>
                  <a:srgbClr val="FF0000"/>
                </a:solidFill>
              </a:rPr>
              <a:t>the second place, as against Robbins, economics is </a:t>
            </a:r>
            <a:r>
              <a:rPr lang="en-US" i="1" dirty="0" smtClean="0">
                <a:solidFill>
                  <a:srgbClr val="FF0000"/>
                </a:solidFill>
              </a:rPr>
              <a:t>essentially a moral science and not a natural science</a:t>
            </a:r>
            <a:r>
              <a:rPr lang="en-US" dirty="0" smtClean="0"/>
              <a:t>. </a:t>
            </a:r>
          </a:p>
          <a:p>
            <a:pPr marL="0" indent="0">
              <a:buNone/>
            </a:pPr>
            <a:r>
              <a:rPr lang="en-US" i="1" dirty="0" smtClean="0"/>
              <a:t>That is to say, it employs introspection and judgments of value. I might </a:t>
            </a:r>
            <a:r>
              <a:rPr lang="en-US" i="1" dirty="0"/>
              <a:t>have added that it deals with motives, expectations, psychological uncertainties. One has to be constantly on guard against treating the material as constant and homogeneous in the same way that the material of the other sciences, in spite of its complexity, is constant and homogeneous. </a:t>
            </a:r>
            <a:endParaRPr lang="en-US" i="1" dirty="0" smtClean="0"/>
          </a:p>
          <a:p>
            <a:pPr marL="0" indent="0">
              <a:buNone/>
            </a:pPr>
            <a:r>
              <a:rPr lang="en-US" i="1" dirty="0" smtClean="0">
                <a:solidFill>
                  <a:srgbClr val="FF0000"/>
                </a:solidFill>
              </a:rPr>
              <a:t>It </a:t>
            </a:r>
            <a:r>
              <a:rPr lang="en-US" i="1" dirty="0">
                <a:solidFill>
                  <a:srgbClr val="FF0000"/>
                </a:solidFill>
              </a:rPr>
              <a:t>is as though the fall of the apple to the ground depended on the apple’s motives</a:t>
            </a:r>
            <a:r>
              <a:rPr lang="en-US" i="1" dirty="0"/>
              <a:t>, on whether it is worth while falling to the ground, and whether the ground wanted the apple to fall, and on mistaken calculations on the part of the apple as to how far it was from the </a:t>
            </a:r>
            <a:r>
              <a:rPr lang="en-US" i="1" dirty="0" err="1"/>
              <a:t>centre</a:t>
            </a:r>
            <a:r>
              <a:rPr lang="en-US" i="1" dirty="0"/>
              <a:t> of the earth</a:t>
            </a:r>
            <a:r>
              <a:rPr lang="en-US" i="1" dirty="0" smtClean="0"/>
              <a:t>.”</a:t>
            </a:r>
            <a:endParaRPr lang="it-IT" i="1" dirty="0" smtClean="0"/>
          </a:p>
          <a:p>
            <a:pPr marL="0" indent="0">
              <a:buNone/>
            </a:pPr>
            <a:endParaRPr lang="it-IT" dirty="0" smtClean="0"/>
          </a:p>
          <a:p>
            <a:pPr marL="0" indent="0">
              <a:buNone/>
            </a:pPr>
            <a:r>
              <a:rPr lang="it-IT" dirty="0" smtClean="0"/>
              <a:t>(Keynes, </a:t>
            </a:r>
            <a:r>
              <a:rPr lang="it-IT" dirty="0" err="1" smtClean="0"/>
              <a:t>Letter</a:t>
            </a:r>
            <a:r>
              <a:rPr lang="it-IT" dirty="0" smtClean="0"/>
              <a:t> to </a:t>
            </a:r>
            <a:r>
              <a:rPr lang="it-IT" dirty="0" err="1" smtClean="0"/>
              <a:t>Roy</a:t>
            </a:r>
            <a:r>
              <a:rPr lang="it-IT" dirty="0" smtClean="0"/>
              <a:t> </a:t>
            </a:r>
            <a:r>
              <a:rPr lang="it-IT" dirty="0" err="1" smtClean="0"/>
              <a:t>Harrod</a:t>
            </a:r>
            <a:r>
              <a:rPr lang="it-IT" dirty="0" smtClean="0"/>
              <a:t>, 4 </a:t>
            </a:r>
            <a:r>
              <a:rPr lang="it-IT" dirty="0" err="1" smtClean="0"/>
              <a:t>July</a:t>
            </a:r>
            <a:r>
              <a:rPr lang="it-IT" dirty="0" smtClean="0"/>
              <a:t> 1938)</a:t>
            </a:r>
          </a:p>
          <a:p>
            <a:pPr marL="0" indent="0">
              <a:buNone/>
            </a:pPr>
            <a:endParaRPr lang="it-IT" dirty="0"/>
          </a:p>
        </p:txBody>
      </p:sp>
    </p:spTree>
    <p:extLst>
      <p:ext uri="{BB962C8B-B14F-4D97-AF65-F5344CB8AC3E}">
        <p14:creationId xmlns:p14="http://schemas.microsoft.com/office/powerpoint/2010/main" val="18905171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41562" y="59892"/>
            <a:ext cx="10515600" cy="1325563"/>
          </a:xfrm>
        </p:spPr>
        <p:txBody>
          <a:bodyPr/>
          <a:lstStyle/>
          <a:p>
            <a:pPr algn="ctr"/>
            <a:r>
              <a:rPr lang="it-IT" smtClean="0"/>
              <a:t>L’impegno di Keynes durante la guerra</a:t>
            </a:r>
            <a:endParaRPr lang="it-IT" dirty="0"/>
          </a:p>
        </p:txBody>
      </p:sp>
      <p:pic>
        <p:nvPicPr>
          <p:cNvPr id="6" name="Immagine 5"/>
          <p:cNvPicPr>
            <a:picLocks noChangeAspect="1"/>
          </p:cNvPicPr>
          <p:nvPr/>
        </p:nvPicPr>
        <p:blipFill>
          <a:blip r:embed="rId2"/>
          <a:stretch>
            <a:fillRect/>
          </a:stretch>
        </p:blipFill>
        <p:spPr>
          <a:xfrm>
            <a:off x="893780" y="1472335"/>
            <a:ext cx="2928793" cy="4393190"/>
          </a:xfrm>
          <a:prstGeom prst="rect">
            <a:avLst/>
          </a:prstGeom>
        </p:spPr>
      </p:pic>
      <p:pic>
        <p:nvPicPr>
          <p:cNvPr id="7" name="Immagine 6"/>
          <p:cNvPicPr>
            <a:picLocks noChangeAspect="1"/>
          </p:cNvPicPr>
          <p:nvPr/>
        </p:nvPicPr>
        <p:blipFill>
          <a:blip r:embed="rId3"/>
          <a:stretch>
            <a:fillRect/>
          </a:stretch>
        </p:blipFill>
        <p:spPr>
          <a:xfrm>
            <a:off x="4280513" y="1137950"/>
            <a:ext cx="3889916" cy="5061960"/>
          </a:xfrm>
          <a:prstGeom prst="rect">
            <a:avLst/>
          </a:prstGeom>
        </p:spPr>
      </p:pic>
      <p:sp>
        <p:nvSpPr>
          <p:cNvPr id="8" name="Rettangolo 7"/>
          <p:cNvSpPr/>
          <p:nvPr/>
        </p:nvSpPr>
        <p:spPr>
          <a:xfrm>
            <a:off x="4734221" y="6495534"/>
            <a:ext cx="3130281" cy="276999"/>
          </a:xfrm>
          <a:prstGeom prst="rect">
            <a:avLst/>
          </a:prstGeom>
        </p:spPr>
        <p:txBody>
          <a:bodyPr wrap="none">
            <a:spAutoFit/>
          </a:bodyPr>
          <a:lstStyle/>
          <a:p>
            <a:r>
              <a:rPr lang="it-IT" sz="1200" dirty="0"/>
              <a:t>https://fraser.stlouisfed.org/title/pay-war-6021</a:t>
            </a:r>
          </a:p>
        </p:txBody>
      </p:sp>
      <p:pic>
        <p:nvPicPr>
          <p:cNvPr id="9" name="Immagine 8"/>
          <p:cNvPicPr>
            <a:picLocks noChangeAspect="1"/>
          </p:cNvPicPr>
          <p:nvPr/>
        </p:nvPicPr>
        <p:blipFill>
          <a:blip r:embed="rId4"/>
          <a:stretch>
            <a:fillRect/>
          </a:stretch>
        </p:blipFill>
        <p:spPr>
          <a:xfrm>
            <a:off x="8447105" y="1137950"/>
            <a:ext cx="2962275" cy="5162550"/>
          </a:xfrm>
          <a:prstGeom prst="rect">
            <a:avLst/>
          </a:prstGeom>
        </p:spPr>
      </p:pic>
    </p:spTree>
    <p:extLst>
      <p:ext uri="{BB962C8B-B14F-4D97-AF65-F5344CB8AC3E}">
        <p14:creationId xmlns:p14="http://schemas.microsoft.com/office/powerpoint/2010/main" val="240687137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1057275" y="419100"/>
            <a:ext cx="10077450" cy="6019800"/>
          </a:xfrm>
          <a:prstGeom prst="rect">
            <a:avLst/>
          </a:prstGeom>
        </p:spPr>
      </p:pic>
    </p:spTree>
    <p:extLst>
      <p:ext uri="{BB962C8B-B14F-4D97-AF65-F5344CB8AC3E}">
        <p14:creationId xmlns:p14="http://schemas.microsoft.com/office/powerpoint/2010/main" val="145624338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Bretton</a:t>
            </a:r>
            <a:r>
              <a:rPr lang="it-IT" dirty="0" smtClean="0"/>
              <a:t> Woods: l’ultima battaglia, 1</a:t>
            </a:r>
            <a:endParaRPr lang="it-IT" dirty="0"/>
          </a:p>
        </p:txBody>
      </p:sp>
      <p:sp>
        <p:nvSpPr>
          <p:cNvPr id="3" name="Segnaposto contenuto 2"/>
          <p:cNvSpPr>
            <a:spLocks noGrp="1"/>
          </p:cNvSpPr>
          <p:nvPr>
            <p:ph idx="1"/>
          </p:nvPr>
        </p:nvSpPr>
        <p:spPr/>
        <p:txBody>
          <a:bodyPr>
            <a:normAutofit fontScale="85000" lnSpcReduction="20000"/>
          </a:bodyPr>
          <a:lstStyle/>
          <a:p>
            <a:r>
              <a:rPr lang="it-IT" b="1" dirty="0" err="1"/>
              <a:t>Bretton</a:t>
            </a:r>
            <a:r>
              <a:rPr lang="it-IT" b="1" dirty="0"/>
              <a:t> Woods  </a:t>
            </a:r>
            <a:r>
              <a:rPr lang="it-IT" dirty="0"/>
              <a:t>Località del New Hampshire (Stati Uniti), dove nel luglio 1944 si tenne la conferenza monetaria e finanziaria delle Nazioni Unite, nella quale, alla presenza dei delegati di 44 nazioni, furono poste le </a:t>
            </a:r>
            <a:r>
              <a:rPr lang="it-IT" dirty="0">
                <a:solidFill>
                  <a:srgbClr val="FF0000"/>
                </a:solidFill>
              </a:rPr>
              <a:t>basi del sistema monetario internazionale del dopoguerra</a:t>
            </a:r>
            <a:r>
              <a:rPr lang="it-IT" dirty="0"/>
              <a:t> e costituiti due nuovi organismi, il Fondo Monetario Internazionale </a:t>
            </a:r>
            <a:r>
              <a:rPr lang="it-IT" dirty="0" smtClean="0"/>
              <a:t>(FMI</a:t>
            </a:r>
            <a:r>
              <a:rPr lang="it-IT" dirty="0"/>
              <a:t>) e la Banca Internazionale per la Ricostruzione e lo Sviluppo </a:t>
            </a:r>
            <a:r>
              <a:rPr lang="it-IT" dirty="0" smtClean="0"/>
              <a:t>(BIRS</a:t>
            </a:r>
            <a:r>
              <a:rPr lang="it-IT" dirty="0"/>
              <a:t>), successivamente entrata a far parte del gruppo della Banca </a:t>
            </a:r>
            <a:r>
              <a:rPr lang="it-IT" dirty="0" smtClean="0"/>
              <a:t>Mondiale. </a:t>
            </a:r>
          </a:p>
          <a:p>
            <a:r>
              <a:rPr lang="it-IT" dirty="0" smtClean="0">
                <a:solidFill>
                  <a:srgbClr val="FF0000"/>
                </a:solidFill>
              </a:rPr>
              <a:t>Obiettivo </a:t>
            </a:r>
            <a:r>
              <a:rPr lang="it-IT" dirty="0">
                <a:solidFill>
                  <a:srgbClr val="FF0000"/>
                </a:solidFill>
              </a:rPr>
              <a:t>della conferenza </a:t>
            </a:r>
            <a:r>
              <a:rPr lang="it-IT" dirty="0"/>
              <a:t>era ricostruire il sistema di scambi internazionali, distrutto dalla Seconda guerra mondiale e, prima ancora, dall’ondata protezionistica e dalle svalutazioni competitive avvenute durante la grande depressione. Alla fine del conflitto, gli Stati Uniti, prima potenza militare ed economica, erano anche il principale creditore della comunità internazionale e vantavano un attivo di bilancia dei pagamenti. Al contrario l’Europa, distrutta dalla guerra sia nei Paesi vincitori sia in quelli vinti, e appesantita dalla ricostruzione, era in cronico deficit esterno.</a:t>
            </a:r>
          </a:p>
        </p:txBody>
      </p:sp>
      <p:sp>
        <p:nvSpPr>
          <p:cNvPr id="4" name="Rettangolo 3"/>
          <p:cNvSpPr/>
          <p:nvPr/>
        </p:nvSpPr>
        <p:spPr>
          <a:xfrm>
            <a:off x="1422400" y="5988734"/>
            <a:ext cx="10095345" cy="369332"/>
          </a:xfrm>
          <a:prstGeom prst="rect">
            <a:avLst/>
          </a:prstGeom>
        </p:spPr>
        <p:txBody>
          <a:bodyPr wrap="square">
            <a:spAutoFit/>
          </a:bodyPr>
          <a:lstStyle/>
          <a:p>
            <a:r>
              <a:rPr lang="it-IT" dirty="0"/>
              <a:t>https://www.treccani.it/enciclopedia/bretton-woods_%28Dizionario-di-Economia-e-Finanza%29/</a:t>
            </a:r>
          </a:p>
        </p:txBody>
      </p:sp>
    </p:spTree>
    <p:extLst>
      <p:ext uri="{BB962C8B-B14F-4D97-AF65-F5344CB8AC3E}">
        <p14:creationId xmlns:p14="http://schemas.microsoft.com/office/powerpoint/2010/main" val="206641703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a:t>Bretton</a:t>
            </a:r>
            <a:r>
              <a:rPr lang="it-IT" dirty="0"/>
              <a:t> Woods: l’ultima battaglia, </a:t>
            </a:r>
            <a:r>
              <a:rPr lang="it-IT" dirty="0" smtClean="0"/>
              <a:t>2</a:t>
            </a:r>
            <a:endParaRPr lang="it-IT" dirty="0"/>
          </a:p>
        </p:txBody>
      </p:sp>
      <p:sp>
        <p:nvSpPr>
          <p:cNvPr id="3" name="Segnaposto contenuto 2"/>
          <p:cNvSpPr>
            <a:spLocks noGrp="1"/>
          </p:cNvSpPr>
          <p:nvPr>
            <p:ph idx="1"/>
          </p:nvPr>
        </p:nvSpPr>
        <p:spPr/>
        <p:txBody>
          <a:bodyPr>
            <a:normAutofit fontScale="77500" lnSpcReduction="20000"/>
          </a:bodyPr>
          <a:lstStyle/>
          <a:p>
            <a:r>
              <a:rPr lang="it-IT" dirty="0"/>
              <a:t>Nella conferenza si confrontarono tra loro </a:t>
            </a:r>
            <a:r>
              <a:rPr lang="it-IT" dirty="0">
                <a:solidFill>
                  <a:srgbClr val="FF0000"/>
                </a:solidFill>
              </a:rPr>
              <a:t>due visioni</a:t>
            </a:r>
            <a:r>
              <a:rPr lang="it-IT" dirty="0"/>
              <a:t>: la prima, sostenuta dal capo della delegazione inglese, l’economista J.M. Keynes (➔ Keynes, piano di), prevedeva la creazione di una stanza di compensazione internazionale e di una nuova moneta (➔ </a:t>
            </a:r>
            <a:r>
              <a:rPr lang="it-IT" dirty="0" err="1"/>
              <a:t>bancor</a:t>
            </a:r>
            <a:r>
              <a:rPr lang="it-IT" dirty="0"/>
              <a:t>); la seconda, avanzata dal capo della delegazione USA, H.D. White (➔ White, piano di), sosteneva la creazione di un fondo di </a:t>
            </a:r>
            <a:r>
              <a:rPr lang="it-IT" dirty="0" smtClean="0"/>
              <a:t>stabilizzazione </a:t>
            </a:r>
            <a:r>
              <a:rPr lang="it-IT" dirty="0"/>
              <a:t>alimentato da sottoscrizioni (quote) dei Paesi membri. </a:t>
            </a:r>
            <a:r>
              <a:rPr lang="it-IT" dirty="0">
                <a:solidFill>
                  <a:srgbClr val="00B050"/>
                </a:solidFill>
              </a:rPr>
              <a:t>La moneta internazionale non deve essere una moneta nazionale legata alla politica monetaria del paese che la emette</a:t>
            </a:r>
            <a:endParaRPr lang="it-IT" dirty="0" smtClean="0"/>
          </a:p>
          <a:p>
            <a:r>
              <a:rPr lang="it-IT" dirty="0" smtClean="0">
                <a:solidFill>
                  <a:srgbClr val="FF0000"/>
                </a:solidFill>
              </a:rPr>
              <a:t>L’accordo </a:t>
            </a:r>
            <a:r>
              <a:rPr lang="it-IT" dirty="0">
                <a:solidFill>
                  <a:srgbClr val="FF0000"/>
                </a:solidFill>
              </a:rPr>
              <a:t>finale</a:t>
            </a:r>
            <a:r>
              <a:rPr lang="it-IT" dirty="0"/>
              <a:t>, molto vicino alla proposta americana, stabilì che il FMI raccogliesse sottoscrizioni in valute nazionali, prestabili ai Paesi in disavanzo entro stringenti limiti e condizioni. I cambi fra le valute erano fissi, così come il rapporto fra la valuta cardine, il dollaro, e l’oro (fissato nella parità prebellica di 35 dollari per oncia). I tassi di cambio erano modificabili solo in caso di squilibrio fondamentale della bilancia dei pagamenti. I Paesi in avanzo avevano la facoltà di convertire le riserve di dollari in oro presso gli Stati Uniti alla parità aurea prefissata. Solo pochi anni dopo, le mutate condizioni avrebbero messo in crisi il sistema, provocandone la caduta.</a:t>
            </a:r>
          </a:p>
        </p:txBody>
      </p:sp>
      <p:sp>
        <p:nvSpPr>
          <p:cNvPr id="4" name="Rettangolo 3"/>
          <p:cNvSpPr/>
          <p:nvPr/>
        </p:nvSpPr>
        <p:spPr>
          <a:xfrm>
            <a:off x="1422400" y="5988734"/>
            <a:ext cx="10095345" cy="369332"/>
          </a:xfrm>
          <a:prstGeom prst="rect">
            <a:avLst/>
          </a:prstGeom>
        </p:spPr>
        <p:txBody>
          <a:bodyPr wrap="square">
            <a:spAutoFit/>
          </a:bodyPr>
          <a:lstStyle/>
          <a:p>
            <a:r>
              <a:rPr lang="it-IT" dirty="0"/>
              <a:t>https://www.treccani.it/enciclopedia/bretton-woods_%28Dizionario-di-Economia-e-Finanza%29/</a:t>
            </a:r>
          </a:p>
        </p:txBody>
      </p:sp>
    </p:spTree>
    <p:extLst>
      <p:ext uri="{BB962C8B-B14F-4D97-AF65-F5344CB8AC3E}">
        <p14:creationId xmlns:p14="http://schemas.microsoft.com/office/powerpoint/2010/main" val="254605505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6950941" y="526761"/>
            <a:ext cx="3924300" cy="5619750"/>
          </a:xfrm>
          <a:prstGeom prst="rect">
            <a:avLst/>
          </a:prstGeom>
        </p:spPr>
      </p:pic>
      <p:pic>
        <p:nvPicPr>
          <p:cNvPr id="5" name="Immagine 4"/>
          <p:cNvPicPr>
            <a:picLocks noChangeAspect="1"/>
          </p:cNvPicPr>
          <p:nvPr/>
        </p:nvPicPr>
        <p:blipFill>
          <a:blip r:embed="rId3"/>
          <a:stretch>
            <a:fillRect/>
          </a:stretch>
        </p:blipFill>
        <p:spPr>
          <a:xfrm>
            <a:off x="1652443" y="545811"/>
            <a:ext cx="3714750" cy="5600700"/>
          </a:xfrm>
          <a:prstGeom prst="rect">
            <a:avLst/>
          </a:prstGeom>
        </p:spPr>
      </p:pic>
    </p:spTree>
    <p:extLst>
      <p:ext uri="{BB962C8B-B14F-4D97-AF65-F5344CB8AC3E}">
        <p14:creationId xmlns:p14="http://schemas.microsoft.com/office/powerpoint/2010/main" val="305545655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579266" y="1496291"/>
            <a:ext cx="11337374" cy="3066905"/>
          </a:xfrm>
          <a:prstGeom prst="rect">
            <a:avLst/>
          </a:prstGeom>
        </p:spPr>
      </p:pic>
    </p:spTree>
    <p:extLst>
      <p:ext uri="{BB962C8B-B14F-4D97-AF65-F5344CB8AC3E}">
        <p14:creationId xmlns:p14="http://schemas.microsoft.com/office/powerpoint/2010/main" val="164072361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Sitografia</a:t>
            </a:r>
            <a:endParaRPr lang="it-IT" dirty="0"/>
          </a:p>
        </p:txBody>
      </p:sp>
      <p:sp>
        <p:nvSpPr>
          <p:cNvPr id="3" name="Segnaposto contenuto 2"/>
          <p:cNvSpPr>
            <a:spLocks noGrp="1"/>
          </p:cNvSpPr>
          <p:nvPr>
            <p:ph idx="1"/>
          </p:nvPr>
        </p:nvSpPr>
        <p:spPr/>
        <p:txBody>
          <a:bodyPr/>
          <a:lstStyle/>
          <a:p>
            <a:r>
              <a:rPr lang="it-IT" dirty="0">
                <a:hlinkClick r:id="rId2"/>
              </a:rPr>
              <a:t>http://</a:t>
            </a:r>
            <a:r>
              <a:rPr lang="it-IT" dirty="0" smtClean="0">
                <a:hlinkClick r:id="rId2"/>
              </a:rPr>
              <a:t>www.hetwebsite.net/het/texts/keynes/keyneshenderson1929lloydgeorge.pdf</a:t>
            </a:r>
            <a:endParaRPr lang="it-IT" dirty="0" smtClean="0"/>
          </a:p>
          <a:p>
            <a:r>
              <a:rPr lang="it-IT" dirty="0">
                <a:hlinkClick r:id="rId3"/>
              </a:rPr>
              <a:t>https://www.treccani.it/enciclopedia/treasury-view_%28Dizionario-di-Economia-e-Finanza%29</a:t>
            </a:r>
            <a:r>
              <a:rPr lang="it-IT" dirty="0" smtClean="0">
                <a:hlinkClick r:id="rId3"/>
              </a:rPr>
              <a:t>/</a:t>
            </a:r>
            <a:endParaRPr lang="it-IT" dirty="0" smtClean="0"/>
          </a:p>
          <a:p>
            <a:r>
              <a:rPr lang="it-IT" dirty="0">
                <a:hlinkClick r:id="rId4"/>
              </a:rPr>
              <a:t>http://</a:t>
            </a:r>
            <a:r>
              <a:rPr lang="it-IT" dirty="0" smtClean="0">
                <a:hlinkClick r:id="rId4"/>
              </a:rPr>
              <a:t>www.hetwebsite.net/het/essays/money/cumulative.htm</a:t>
            </a:r>
            <a:endParaRPr lang="it-IT" dirty="0" smtClean="0"/>
          </a:p>
          <a:p>
            <a:r>
              <a:rPr lang="it-IT" dirty="0">
                <a:hlinkClick r:id="rId5"/>
              </a:rPr>
              <a:t>https://</a:t>
            </a:r>
            <a:r>
              <a:rPr lang="it-IT" dirty="0" smtClean="0">
                <a:hlinkClick r:id="rId5"/>
              </a:rPr>
              <a:t>www.hetwebsite.net/het/profiles/wicksell.htm</a:t>
            </a:r>
            <a:endParaRPr lang="it-IT" dirty="0" smtClean="0"/>
          </a:p>
          <a:p>
            <a:r>
              <a:rPr lang="it-IT" dirty="0"/>
              <a:t>https://www.treccani.it/enciclopedia/saggio-dell-interesse_%28Enciclopedia-delle-scienze-sociali%29/</a:t>
            </a:r>
            <a:endParaRPr lang="it-IT" dirty="0" smtClean="0"/>
          </a:p>
          <a:p>
            <a:endParaRPr lang="it-IT" dirty="0" smtClean="0"/>
          </a:p>
          <a:p>
            <a:endParaRPr lang="it-IT" dirty="0" smtClean="0"/>
          </a:p>
          <a:p>
            <a:endParaRPr lang="it-IT" dirty="0"/>
          </a:p>
        </p:txBody>
      </p:sp>
    </p:spTree>
    <p:extLst>
      <p:ext uri="{BB962C8B-B14F-4D97-AF65-F5344CB8AC3E}">
        <p14:creationId xmlns:p14="http://schemas.microsoft.com/office/powerpoint/2010/main" val="420276894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p:txBody>
          <a:bodyPr/>
          <a:lstStyle/>
          <a:p>
            <a:pPr algn="ctr"/>
            <a:r>
              <a:rPr lang="it-IT" dirty="0" smtClean="0"/>
              <a:t>Appendice</a:t>
            </a:r>
            <a:endParaRPr lang="en-GB" dirty="0"/>
          </a:p>
        </p:txBody>
      </p:sp>
    </p:spTree>
    <p:extLst>
      <p:ext uri="{BB962C8B-B14F-4D97-AF65-F5344CB8AC3E}">
        <p14:creationId xmlns:p14="http://schemas.microsoft.com/office/powerpoint/2010/main" val="111011493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Il Capitolo XII della Teoria Generale, 1</a:t>
            </a:r>
            <a:endParaRPr lang="it-IT" dirty="0"/>
          </a:p>
        </p:txBody>
      </p:sp>
      <p:sp>
        <p:nvSpPr>
          <p:cNvPr id="3" name="Segnaposto contenuto 2"/>
          <p:cNvSpPr>
            <a:spLocks noGrp="1"/>
          </p:cNvSpPr>
          <p:nvPr>
            <p:ph idx="1"/>
          </p:nvPr>
        </p:nvSpPr>
        <p:spPr/>
        <p:txBody>
          <a:bodyPr>
            <a:normAutofit lnSpcReduction="10000"/>
          </a:bodyPr>
          <a:lstStyle/>
          <a:p>
            <a:r>
              <a:rPr lang="it-IT" dirty="0" smtClean="0">
                <a:solidFill>
                  <a:srgbClr val="FF0000"/>
                </a:solidFill>
              </a:rPr>
              <a:t>L’importanza della finanza </a:t>
            </a:r>
            <a:r>
              <a:rPr lang="it-IT" dirty="0" smtClean="0"/>
              <a:t>(sviluppatasi molto tra la fine del XIX e l’inizio del XX sec.) nel determinare l’andamento dell’economia reale nel mondo di «oggi»</a:t>
            </a:r>
          </a:p>
          <a:p>
            <a:pPr lvl="1"/>
            <a:r>
              <a:rPr lang="it-IT" dirty="0" smtClean="0"/>
              <a:t>«Le </a:t>
            </a:r>
            <a:r>
              <a:rPr lang="it-IT" dirty="0"/>
              <a:t>decisioni di investire in attività private di tipo antiquato erano decisioni in gran parte irrevocabili, non solo per la comunità nel suo complesso, ma anche per il singolo </a:t>
            </a:r>
            <a:r>
              <a:rPr lang="it-IT" dirty="0" smtClean="0"/>
              <a:t>individuo» (TG, p</a:t>
            </a:r>
            <a:r>
              <a:rPr lang="it-IT" dirty="0"/>
              <a:t>. </a:t>
            </a:r>
            <a:r>
              <a:rPr lang="it-IT" dirty="0" smtClean="0"/>
              <a:t>150)</a:t>
            </a:r>
          </a:p>
          <a:p>
            <a:pPr lvl="1"/>
            <a:r>
              <a:rPr lang="it-IT" dirty="0" smtClean="0"/>
              <a:t>«un </a:t>
            </a:r>
            <a:r>
              <a:rPr lang="it-IT" dirty="0"/>
              <a:t>nuovo fattore [sviluppo dei mercati d'investimento organizzati] ....che a volte facilita gli investimenti, ma a volte contribuisce notevolmente all'instabilità del </a:t>
            </a:r>
            <a:r>
              <a:rPr lang="it-IT" dirty="0" smtClean="0"/>
              <a:t>sistema» (TG, p</a:t>
            </a:r>
            <a:r>
              <a:rPr lang="it-IT" dirty="0"/>
              <a:t>. </a:t>
            </a:r>
            <a:r>
              <a:rPr lang="it-IT" dirty="0" smtClean="0"/>
              <a:t>151)</a:t>
            </a:r>
          </a:p>
          <a:p>
            <a:pPr lvl="1"/>
            <a:r>
              <a:rPr lang="it-IT" dirty="0" smtClean="0"/>
              <a:t>«alcune </a:t>
            </a:r>
            <a:r>
              <a:rPr lang="it-IT" dirty="0"/>
              <a:t>classi di investimento sono regolate dall'aspettativa media di chi opera in Borsa come risulta dal prezzo delle azioni, piuttosto che dalle reali aspettative dell'imprenditore </a:t>
            </a:r>
            <a:r>
              <a:rPr lang="it-IT" dirty="0" smtClean="0"/>
              <a:t>professionista».</a:t>
            </a:r>
            <a:endParaRPr lang="it-IT" dirty="0"/>
          </a:p>
          <a:p>
            <a:pPr lvl="1"/>
            <a:endParaRPr lang="it-IT" dirty="0"/>
          </a:p>
        </p:txBody>
      </p:sp>
    </p:spTree>
    <p:extLst>
      <p:ext uri="{BB962C8B-B14F-4D97-AF65-F5344CB8AC3E}">
        <p14:creationId xmlns:p14="http://schemas.microsoft.com/office/powerpoint/2010/main" val="112931980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Il Capitolo XII della Teoria Generale, 2</a:t>
            </a:r>
            <a:endParaRPr lang="it-IT" dirty="0"/>
          </a:p>
        </p:txBody>
      </p:sp>
      <p:sp>
        <p:nvSpPr>
          <p:cNvPr id="3" name="Segnaposto contenuto 2"/>
          <p:cNvSpPr>
            <a:spLocks noGrp="1"/>
          </p:cNvSpPr>
          <p:nvPr>
            <p:ph idx="1"/>
          </p:nvPr>
        </p:nvSpPr>
        <p:spPr/>
        <p:txBody>
          <a:bodyPr>
            <a:normAutofit fontScale="85000" lnSpcReduction="20000"/>
          </a:bodyPr>
          <a:lstStyle/>
          <a:p>
            <a:r>
              <a:rPr lang="it-IT" dirty="0" smtClean="0">
                <a:solidFill>
                  <a:srgbClr val="FF0000"/>
                </a:solidFill>
              </a:rPr>
              <a:t>Le quotazioni come riflesso di un giudizio convenzionale precario</a:t>
            </a:r>
          </a:p>
          <a:p>
            <a:pPr lvl="1"/>
            <a:r>
              <a:rPr lang="it-IT" dirty="0" smtClean="0"/>
              <a:t>«Partiamo </a:t>
            </a:r>
            <a:r>
              <a:rPr lang="it-IT" dirty="0"/>
              <a:t>dal presupposto, in effetti, che la valutazione del mercato esistente, per quanto arrivata, è unicamente corretta in relazione alla nostra attuale conoscenza dei fatti che influenzeranno il rendimento dell'investimento, e che essa cambierà solo in proporzione ai cambiamenti di questa </a:t>
            </a:r>
            <a:r>
              <a:rPr lang="it-IT" dirty="0" smtClean="0"/>
              <a:t>conoscenza» (p.152)</a:t>
            </a:r>
            <a:endParaRPr lang="it-IT" dirty="0"/>
          </a:p>
          <a:p>
            <a:pPr lvl="1"/>
            <a:r>
              <a:rPr lang="it-IT" dirty="0" smtClean="0"/>
              <a:t>«l'unico </a:t>
            </a:r>
            <a:r>
              <a:rPr lang="it-IT" dirty="0"/>
              <a:t>rischio che corre [un investitore] è quello di un reale cambiamento delle notizie nel prossimo </a:t>
            </a:r>
            <a:r>
              <a:rPr lang="it-IT" dirty="0" smtClean="0"/>
              <a:t>futuro» (p.153)</a:t>
            </a:r>
            <a:endParaRPr lang="it-IT" dirty="0"/>
          </a:p>
          <a:p>
            <a:pPr lvl="1"/>
            <a:r>
              <a:rPr lang="it-IT" dirty="0"/>
              <a:t>Gli investimenti "fissi" per la collettività vengono così resi "liquidi" per il </a:t>
            </a:r>
            <a:r>
              <a:rPr lang="it-IT" dirty="0" smtClean="0"/>
              <a:t>singolo. Precarietà </a:t>
            </a:r>
            <a:r>
              <a:rPr lang="it-IT" dirty="0"/>
              <a:t>"che crea non poca parte dei nostri problemi contemporanei di assicurare un investimento sufficiente</a:t>
            </a:r>
            <a:r>
              <a:rPr lang="it-IT" dirty="0" smtClean="0"/>
              <a:t>".</a:t>
            </a:r>
          </a:p>
          <a:p>
            <a:pPr lvl="1"/>
            <a:r>
              <a:rPr lang="it-IT" dirty="0" smtClean="0"/>
              <a:t>La precarietà della convenzione da tre elementi: limitata </a:t>
            </a:r>
            <a:r>
              <a:rPr lang="it-IT" dirty="0"/>
              <a:t>conoscenza reale nella valutazione degli </a:t>
            </a:r>
            <a:r>
              <a:rPr lang="it-IT" dirty="0" smtClean="0"/>
              <a:t>investimenti, Influenza </a:t>
            </a:r>
            <a:r>
              <a:rPr lang="it-IT" dirty="0"/>
              <a:t>della psicologia di </a:t>
            </a:r>
            <a:r>
              <a:rPr lang="it-IT" dirty="0" smtClean="0"/>
              <a:t>massa, speculazione come anticipazione dell’opinione altrui.</a:t>
            </a:r>
            <a:endParaRPr lang="it-IT" dirty="0"/>
          </a:p>
          <a:p>
            <a:pPr lvl="2"/>
            <a:r>
              <a:rPr lang="it-IT" dirty="0"/>
              <a:t>"Si sarebbe potuto supporre che la concorrenza tra professionisti esperti, in possesso di un giudizio e di conoscenze superiori a quelle dell'investitore privato medio, avrebbe corretto i capricci dell'individuo ignorante lasciato a se stesso. Accade, tuttavia, che le energie e le competenze dell'investitore professionale e dello speculatore siano per lo più occupate altrimenti". </a:t>
            </a:r>
          </a:p>
          <a:p>
            <a:pPr lvl="1"/>
            <a:endParaRPr lang="it-IT" dirty="0"/>
          </a:p>
          <a:p>
            <a:endParaRPr lang="it-IT" dirty="0"/>
          </a:p>
        </p:txBody>
      </p:sp>
    </p:spTree>
    <p:extLst>
      <p:ext uri="{BB962C8B-B14F-4D97-AF65-F5344CB8AC3E}">
        <p14:creationId xmlns:p14="http://schemas.microsoft.com/office/powerpoint/2010/main" val="193949140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Il Capitolo XII della Teoria Generale, 3</a:t>
            </a:r>
            <a:endParaRPr lang="it-IT" dirty="0"/>
          </a:p>
        </p:txBody>
      </p:sp>
      <p:sp>
        <p:nvSpPr>
          <p:cNvPr id="3" name="Segnaposto contenuto 2"/>
          <p:cNvSpPr>
            <a:spLocks noGrp="1"/>
          </p:cNvSpPr>
          <p:nvPr>
            <p:ph idx="1"/>
          </p:nvPr>
        </p:nvSpPr>
        <p:spPr/>
        <p:txBody>
          <a:bodyPr>
            <a:normAutofit/>
          </a:bodyPr>
          <a:lstStyle/>
          <a:p>
            <a:r>
              <a:rPr lang="it-IT" dirty="0" smtClean="0">
                <a:solidFill>
                  <a:srgbClr val="FF0000"/>
                </a:solidFill>
              </a:rPr>
              <a:t>Il feticcio della liquidità</a:t>
            </a:r>
          </a:p>
          <a:p>
            <a:pPr lvl="1"/>
            <a:r>
              <a:rPr lang="it-IT" dirty="0"/>
              <a:t>l'investitore professionale è costretto a preoccuparsi dell'anticipazione di cambiamenti imminenti, nelle notizie o nell'atmosfera, del tipo da cui l'esperienza dimostra che la psicologia di massa del mercato è maggiormente influenzata". </a:t>
            </a:r>
          </a:p>
          <a:p>
            <a:pPr lvl="1"/>
            <a:r>
              <a:rPr lang="it-IT" dirty="0"/>
              <a:t>"L'oggetto sociale dell'investimento qualificato dovrebbe essere quello di sconfiggere le forze oscure del tempo e dell'ignoranza che avvolgono il nostro futuro. L'oggetto reale e privato dell'investimento più abile oggi è "battere la pistola", come lo esprimono così bene gli americani, per superare in astuzia la folla, e per passare il cattivo, o deprezzante, mezzo coro all'altro. “</a:t>
            </a:r>
          </a:p>
          <a:p>
            <a:pPr lvl="1"/>
            <a:r>
              <a:rPr lang="it-IT" dirty="0"/>
              <a:t>Metafore: </a:t>
            </a:r>
            <a:r>
              <a:rPr lang="it-IT" dirty="0" smtClean="0"/>
              <a:t>Sedie musicali; </a:t>
            </a:r>
            <a:r>
              <a:rPr lang="it-IT" dirty="0"/>
              <a:t>Concorso di bellezza</a:t>
            </a:r>
          </a:p>
          <a:p>
            <a:endParaRPr lang="it-IT" dirty="0"/>
          </a:p>
          <a:p>
            <a:endParaRPr lang="it-IT" dirty="0"/>
          </a:p>
        </p:txBody>
      </p:sp>
    </p:spTree>
    <p:extLst>
      <p:ext uri="{BB962C8B-B14F-4D97-AF65-F5344CB8AC3E}">
        <p14:creationId xmlns:p14="http://schemas.microsoft.com/office/powerpoint/2010/main" val="378960902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Speculatori contro «cassettisti»</a:t>
            </a:r>
            <a:endParaRPr lang="it-IT" dirty="0"/>
          </a:p>
        </p:txBody>
      </p:sp>
      <p:sp>
        <p:nvSpPr>
          <p:cNvPr id="3" name="Segnaposto contenuto 2"/>
          <p:cNvSpPr>
            <a:spLocks noGrp="1"/>
          </p:cNvSpPr>
          <p:nvPr>
            <p:ph idx="1"/>
          </p:nvPr>
        </p:nvSpPr>
        <p:spPr/>
        <p:txBody>
          <a:bodyPr>
            <a:normAutofit/>
          </a:bodyPr>
          <a:lstStyle/>
          <a:p>
            <a:pPr marL="0" indent="0">
              <a:buNone/>
            </a:pPr>
            <a:r>
              <a:rPr lang="it-IT" dirty="0" smtClean="0"/>
              <a:t>«</a:t>
            </a:r>
            <a:r>
              <a:rPr lang="it-IT" i="1" dirty="0" smtClean="0"/>
              <a:t>Gli </a:t>
            </a:r>
            <a:r>
              <a:rPr lang="it-IT" i="1" dirty="0"/>
              <a:t>investimenti basati su una reale aspettativa a lungo termine sono oggi talmente difficili da essere difficilmente realizzabili. Chi ci prova deve sicuramente condurre giornate molto più faticose e correre rischi maggiori di chi cerca di indovinare meglio della folla come si comporterà la folla; e, a parità di intelligenza, può commettere errori più disastrosi. L'esperienza non dimostra chiaramente che la politica di investimento socialmente vantaggiosa coincida con quella più redditizia. Ha bisogno di più intelligenza per sconfiggere le forze del tempo e la nostra ignoranza del futuro che per battere la </a:t>
            </a:r>
            <a:r>
              <a:rPr lang="it-IT" i="1" dirty="0" smtClean="0"/>
              <a:t>pistola dello starter</a:t>
            </a:r>
            <a:r>
              <a:rPr lang="it-IT" dirty="0" smtClean="0"/>
              <a:t>». (</a:t>
            </a:r>
            <a:r>
              <a:rPr lang="it-IT" dirty="0" err="1" smtClean="0"/>
              <a:t>ibid</a:t>
            </a:r>
            <a:r>
              <a:rPr lang="it-IT" dirty="0" smtClean="0"/>
              <a:t>)</a:t>
            </a:r>
            <a:endParaRPr lang="it-IT" dirty="0"/>
          </a:p>
          <a:p>
            <a:pPr marL="0" indent="0">
              <a:buNone/>
            </a:pPr>
            <a:endParaRPr lang="it-IT" dirty="0"/>
          </a:p>
        </p:txBody>
      </p:sp>
    </p:spTree>
    <p:extLst>
      <p:ext uri="{BB962C8B-B14F-4D97-AF65-F5344CB8AC3E}">
        <p14:creationId xmlns:p14="http://schemas.microsoft.com/office/powerpoint/2010/main" val="1912883818"/>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Il ruolo dello «stato del credito»</a:t>
            </a:r>
            <a:endParaRPr lang="it-IT" dirty="0"/>
          </a:p>
        </p:txBody>
      </p:sp>
      <p:sp>
        <p:nvSpPr>
          <p:cNvPr id="3" name="Segnaposto contenuto 2"/>
          <p:cNvSpPr>
            <a:spLocks noGrp="1"/>
          </p:cNvSpPr>
          <p:nvPr>
            <p:ph idx="1"/>
          </p:nvPr>
        </p:nvSpPr>
        <p:spPr/>
        <p:txBody>
          <a:bodyPr>
            <a:normAutofit lnSpcReduction="10000"/>
          </a:bodyPr>
          <a:lstStyle/>
          <a:p>
            <a:r>
              <a:rPr lang="it-IT" dirty="0" smtClean="0"/>
              <a:t>«</a:t>
            </a:r>
            <a:r>
              <a:rPr lang="it-IT" i="1" dirty="0" smtClean="0"/>
              <a:t>Un </a:t>
            </a:r>
            <a:r>
              <a:rPr lang="it-IT" i="1" dirty="0"/>
              <a:t>crollo del prezzo delle azioni, che ha avuto reazioni disastrose sull'efficienza marginale del capitale, può essere </a:t>
            </a:r>
            <a:r>
              <a:rPr lang="it-IT" i="1" dirty="0" smtClean="0"/>
              <a:t>dovuto </a:t>
            </a:r>
            <a:r>
              <a:rPr lang="it-IT" i="1" dirty="0"/>
              <a:t>all'indebolimento sia della fiducia speculativa che dello stato del credito. Ma mentre l'indebolimento dell'uno o dell'altro è sufficiente a causare un crollo, la ripresa richiede il rilancio di entrambi. Infatti, mentre l'indebolimento del credito è sufficiente a provocare un crollo, il suo rafforzamento, pur essendo una condizione necessaria per la ripresa, non è una condizione </a:t>
            </a:r>
            <a:r>
              <a:rPr lang="it-IT" i="1" dirty="0" smtClean="0"/>
              <a:t>sufficiente</a:t>
            </a:r>
            <a:r>
              <a:rPr lang="it-IT" dirty="0" smtClean="0"/>
              <a:t>». (</a:t>
            </a:r>
            <a:r>
              <a:rPr lang="it-IT" dirty="0" err="1" smtClean="0"/>
              <a:t>ibid</a:t>
            </a:r>
            <a:r>
              <a:rPr lang="it-IT" dirty="0" smtClean="0"/>
              <a:t>)</a:t>
            </a:r>
          </a:p>
          <a:p>
            <a:endParaRPr lang="it-IT" dirty="0"/>
          </a:p>
          <a:p>
            <a:r>
              <a:rPr lang="it-IT" dirty="0">
                <a:solidFill>
                  <a:srgbClr val="00B050"/>
                </a:solidFill>
              </a:rPr>
              <a:t>Puoi portare il cavallo alla fonte ma non puoi costringerlo a bere</a:t>
            </a:r>
            <a:endParaRPr lang="it-IT" dirty="0" smtClean="0"/>
          </a:p>
          <a:p>
            <a:pPr marL="0" indent="0">
              <a:buNone/>
            </a:pPr>
            <a:r>
              <a:rPr lang="it-IT" dirty="0" smtClean="0"/>
              <a:t> </a:t>
            </a:r>
            <a:endParaRPr lang="it-IT" dirty="0"/>
          </a:p>
        </p:txBody>
      </p:sp>
    </p:spTree>
    <p:extLst>
      <p:ext uri="{BB962C8B-B14F-4D97-AF65-F5344CB8AC3E}">
        <p14:creationId xmlns:p14="http://schemas.microsoft.com/office/powerpoint/2010/main" val="336907942"/>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4000" dirty="0" smtClean="0"/>
              <a:t>Predominio della «</a:t>
            </a:r>
            <a:r>
              <a:rPr lang="it-IT" sz="4000" i="1" dirty="0" smtClean="0"/>
              <a:t>speculazione</a:t>
            </a:r>
            <a:r>
              <a:rPr lang="it-IT" sz="4000" dirty="0" smtClean="0"/>
              <a:t>» sull’ «</a:t>
            </a:r>
            <a:r>
              <a:rPr lang="it-IT" sz="4000" i="1" dirty="0" smtClean="0"/>
              <a:t>intrapresa</a:t>
            </a:r>
            <a:r>
              <a:rPr lang="it-IT" sz="4000" dirty="0" smtClean="0"/>
              <a:t>»</a:t>
            </a:r>
            <a:endParaRPr lang="it-IT" sz="4000" dirty="0"/>
          </a:p>
        </p:txBody>
      </p:sp>
      <p:sp>
        <p:nvSpPr>
          <p:cNvPr id="3" name="Segnaposto contenuto 2"/>
          <p:cNvSpPr>
            <a:spLocks noGrp="1"/>
          </p:cNvSpPr>
          <p:nvPr>
            <p:ph idx="1"/>
          </p:nvPr>
        </p:nvSpPr>
        <p:spPr/>
        <p:txBody>
          <a:bodyPr>
            <a:normAutofit fontScale="85000" lnSpcReduction="20000"/>
          </a:bodyPr>
          <a:lstStyle/>
          <a:p>
            <a:r>
              <a:rPr lang="it-IT" dirty="0"/>
              <a:t>Speculazione = l'attività di previsione della psicologia del mercato </a:t>
            </a:r>
          </a:p>
          <a:p>
            <a:r>
              <a:rPr lang="it-IT" dirty="0" smtClean="0"/>
              <a:t>Intrapresa </a:t>
            </a:r>
            <a:r>
              <a:rPr lang="it-IT" dirty="0"/>
              <a:t>= l'attività di previsione del rendimento prospettico delle attività per tutta la loro vita utile</a:t>
            </a:r>
          </a:p>
          <a:p>
            <a:r>
              <a:rPr lang="it-IT" dirty="0"/>
              <a:t>La predominanza della speculazione è una caratteristica dei mercati finanziari contemporanei: </a:t>
            </a:r>
          </a:p>
          <a:p>
            <a:r>
              <a:rPr lang="it-IT" dirty="0" smtClean="0"/>
              <a:t>«</a:t>
            </a:r>
            <a:r>
              <a:rPr lang="it-IT" i="1" dirty="0" smtClean="0"/>
              <a:t>Gli </a:t>
            </a:r>
            <a:r>
              <a:rPr lang="it-IT" i="1" dirty="0"/>
              <a:t>speculatori non possono fare danni come bolle su un flusso costante di imprese. Ma la posizione è grave quando l'impresa diventa la bolla su un vortice di speculazione. </a:t>
            </a:r>
            <a:r>
              <a:rPr lang="it-IT" i="1" dirty="0">
                <a:solidFill>
                  <a:srgbClr val="FF0000"/>
                </a:solidFill>
              </a:rPr>
              <a:t>Quando lo sviluppo del capitale di un paese diventa un sottoprodotto delle attività di un casinò, è probabile che il lavoro sia mal fatto. </a:t>
            </a:r>
            <a:r>
              <a:rPr lang="it-IT" i="1" dirty="0"/>
              <a:t>La misura del successo raggiunto da </a:t>
            </a:r>
            <a:r>
              <a:rPr lang="it-IT" i="1" dirty="0" err="1"/>
              <a:t>Wall</a:t>
            </a:r>
            <a:r>
              <a:rPr lang="it-IT" i="1" dirty="0"/>
              <a:t> Street, considerata come un'istituzione il cui vero scopo sociale è quello di indirizzare nuovi investimenti verso i canali più redditizi in termini di rendimento futuro, non può essere rivendicata come uno degli eccezionali trionfi del capitalismo laissez-faire - il che non sorprende, se ho ragione nel pensare che i migliori cervelli di </a:t>
            </a:r>
            <a:r>
              <a:rPr lang="it-IT" i="1" dirty="0" err="1"/>
              <a:t>Wall</a:t>
            </a:r>
            <a:r>
              <a:rPr lang="it-IT" i="1" dirty="0"/>
              <a:t> Street siano stati di fatto indirizzati verso un oggetto </a:t>
            </a:r>
            <a:r>
              <a:rPr lang="it-IT" i="1" dirty="0" smtClean="0"/>
              <a:t>diverso</a:t>
            </a:r>
            <a:r>
              <a:rPr lang="it-IT" dirty="0" smtClean="0"/>
              <a:t>».</a:t>
            </a:r>
            <a:endParaRPr lang="it-IT" dirty="0"/>
          </a:p>
          <a:p>
            <a:endParaRPr lang="it-IT" dirty="0"/>
          </a:p>
          <a:p>
            <a:endParaRPr lang="en-US" dirty="0"/>
          </a:p>
          <a:p>
            <a:pPr marL="0" indent="0">
              <a:buNone/>
            </a:pPr>
            <a:endParaRPr lang="it-IT" dirty="0"/>
          </a:p>
        </p:txBody>
      </p:sp>
    </p:spTree>
    <p:extLst>
      <p:ext uri="{BB962C8B-B14F-4D97-AF65-F5344CB8AC3E}">
        <p14:creationId xmlns:p14="http://schemas.microsoft.com/office/powerpoint/2010/main" val="3149607139"/>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Pros</a:t>
            </a:r>
            <a:r>
              <a:rPr lang="it-IT" dirty="0" smtClean="0"/>
              <a:t> e </a:t>
            </a:r>
            <a:r>
              <a:rPr lang="it-IT" dirty="0" err="1" smtClean="0"/>
              <a:t>cons</a:t>
            </a:r>
            <a:r>
              <a:rPr lang="it-IT" dirty="0" smtClean="0"/>
              <a:t> dei mercati finanziari</a:t>
            </a:r>
            <a:endParaRPr lang="it-IT" dirty="0"/>
          </a:p>
        </p:txBody>
      </p:sp>
      <p:sp>
        <p:nvSpPr>
          <p:cNvPr id="3" name="Segnaposto contenuto 2"/>
          <p:cNvSpPr>
            <a:spLocks noGrp="1"/>
          </p:cNvSpPr>
          <p:nvPr>
            <p:ph idx="1"/>
          </p:nvPr>
        </p:nvSpPr>
        <p:spPr/>
        <p:txBody>
          <a:bodyPr>
            <a:normAutofit fontScale="92500" lnSpcReduction="10000"/>
          </a:bodyPr>
          <a:lstStyle/>
          <a:p>
            <a:pPr marL="0" indent="0">
              <a:buNone/>
            </a:pPr>
            <a:r>
              <a:rPr lang="it-IT" dirty="0" smtClean="0"/>
              <a:t>«</a:t>
            </a:r>
            <a:r>
              <a:rPr lang="it-IT" i="1" dirty="0" smtClean="0"/>
              <a:t>La </a:t>
            </a:r>
            <a:r>
              <a:rPr lang="it-IT" i="1" dirty="0"/>
              <a:t>liquidità dei mercati d'investimento spesso facilita, anche se a volte ostacola, il corso di nuovi investimenti. Il fatto che ogni singolo investitore si lusinghi del fatto che il suo </a:t>
            </a:r>
            <a:r>
              <a:rPr lang="it-IT" i="1" dirty="0" smtClean="0"/>
              <a:t>titolo </a:t>
            </a:r>
            <a:r>
              <a:rPr lang="it-IT" i="1" dirty="0"/>
              <a:t>sia "liquido" (anche se questo non può essere vero per tutti gli investitori collettivamente) calma i nervi e lo rende molto più disposto a correre un rischio. Se i singoli acquisti di </a:t>
            </a:r>
            <a:r>
              <a:rPr lang="it-IT" i="1" dirty="0" smtClean="0"/>
              <a:t>titoli </a:t>
            </a:r>
            <a:r>
              <a:rPr lang="it-IT" i="1" dirty="0"/>
              <a:t>fossero resi illiquidi, ciò potrebbe ostacolare seriamente i nuovi investimenti, a patto che siano disponibili per il singolo modi alternativi di detenere i propri risparmi. Questo è il dilemma. Finché l'individuo è disposto ad impiegare il proprio patrimonio per accumulare o prestare denaro, l'alternativa dell'acquisto di beni patrimoniali effettivi non può essere resa sufficientemente attraente (soprattutto per l'uomo che non gestisce i beni patrimoniali e ne sa molto poco), se non organizzando mercati in cui tali beni possono essere facilmente realizzati in cambio di </a:t>
            </a:r>
            <a:r>
              <a:rPr lang="it-IT" i="1" dirty="0" smtClean="0"/>
              <a:t>moneta</a:t>
            </a:r>
            <a:r>
              <a:rPr lang="it-IT" dirty="0" smtClean="0"/>
              <a:t>». (</a:t>
            </a:r>
            <a:r>
              <a:rPr lang="it-IT" dirty="0" err="1" smtClean="0"/>
              <a:t>ibid</a:t>
            </a:r>
            <a:r>
              <a:rPr lang="it-IT" dirty="0" smtClean="0"/>
              <a:t>)</a:t>
            </a:r>
            <a:endParaRPr lang="it-IT" dirty="0"/>
          </a:p>
          <a:p>
            <a:endParaRPr lang="it-IT" dirty="0"/>
          </a:p>
          <a:p>
            <a:endParaRPr lang="it-IT" dirty="0"/>
          </a:p>
        </p:txBody>
      </p:sp>
    </p:spTree>
    <p:extLst>
      <p:ext uri="{BB962C8B-B14F-4D97-AF65-F5344CB8AC3E}">
        <p14:creationId xmlns:p14="http://schemas.microsoft.com/office/powerpoint/2010/main" val="168318239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Ancora psicologia …</a:t>
            </a:r>
            <a:endParaRPr lang="it-IT" dirty="0"/>
          </a:p>
        </p:txBody>
      </p:sp>
      <p:sp>
        <p:nvSpPr>
          <p:cNvPr id="3" name="Segnaposto contenuto 2"/>
          <p:cNvSpPr>
            <a:spLocks noGrp="1"/>
          </p:cNvSpPr>
          <p:nvPr>
            <p:ph idx="1"/>
          </p:nvPr>
        </p:nvSpPr>
        <p:spPr/>
        <p:txBody>
          <a:bodyPr>
            <a:normAutofit/>
          </a:bodyPr>
          <a:lstStyle/>
          <a:p>
            <a:r>
              <a:rPr lang="it-IT" dirty="0" smtClean="0"/>
              <a:t>«</a:t>
            </a:r>
            <a:r>
              <a:rPr lang="it-IT" i="1" dirty="0" smtClean="0">
                <a:solidFill>
                  <a:srgbClr val="FF0000"/>
                </a:solidFill>
              </a:rPr>
              <a:t>Non </a:t>
            </a:r>
            <a:r>
              <a:rPr lang="it-IT" i="1" dirty="0">
                <a:solidFill>
                  <a:srgbClr val="FF0000"/>
                </a:solidFill>
              </a:rPr>
              <a:t>dobbiamo concludere da questo che tutto dipende da ondate di psicologia irrazionale</a:t>
            </a:r>
            <a:r>
              <a:rPr lang="it-IT" i="1" dirty="0"/>
              <a:t>. Al contrario, lo stato di attesa a lungo termine è spesso stabile e, anche quando non lo è, gli altri fattori esercitano i loro effetti compensatori. Ci stiamo semplicemente ricordando che le decisioni umane che riguardano il futuro, sia personale che politico o economico, non possono dipendere da una rigorosa aspettativa matematica, poiché la base per fare tali calcoli non esiste; e che è il nostro innato impulso all'attività che fa girare gli ingranaggi, </a:t>
            </a:r>
            <a:r>
              <a:rPr lang="it-IT" i="1" dirty="0">
                <a:solidFill>
                  <a:srgbClr val="FF0000"/>
                </a:solidFill>
              </a:rPr>
              <a:t>il nostro sé razionale che sceglie tra le alternative come meglio possiamo, calcolando dove possiamo, spesso ripiegando per il nostro motivo sul capriccio o per sentimento o per </a:t>
            </a:r>
            <a:r>
              <a:rPr lang="it-IT" i="1" dirty="0" smtClean="0">
                <a:solidFill>
                  <a:srgbClr val="FF0000"/>
                </a:solidFill>
              </a:rPr>
              <a:t>caso»</a:t>
            </a:r>
            <a:endParaRPr lang="it-IT" dirty="0">
              <a:solidFill>
                <a:srgbClr val="FF0000"/>
              </a:solidFill>
            </a:endParaRPr>
          </a:p>
          <a:p>
            <a:endParaRPr lang="it-IT" dirty="0"/>
          </a:p>
          <a:p>
            <a:endParaRPr lang="it-IT" dirty="0"/>
          </a:p>
        </p:txBody>
      </p:sp>
    </p:spTree>
    <p:extLst>
      <p:ext uri="{BB962C8B-B14F-4D97-AF65-F5344CB8AC3E}">
        <p14:creationId xmlns:p14="http://schemas.microsoft.com/office/powerpoint/2010/main" val="2032963523"/>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3406</TotalTime>
  <Words>5215</Words>
  <Application>Microsoft Office PowerPoint</Application>
  <PresentationFormat>Widescreen</PresentationFormat>
  <Paragraphs>243</Paragraphs>
  <Slides>53</Slides>
  <Notes>0</Notes>
  <HiddenSlides>0</HiddenSlides>
  <MMClips>2</MMClips>
  <ScaleCrop>false</ScaleCrop>
  <HeadingPairs>
    <vt:vector size="6" baseType="variant">
      <vt:variant>
        <vt:lpstr>Caratteri utilizzati</vt:lpstr>
      </vt:variant>
      <vt:variant>
        <vt:i4>7</vt:i4>
      </vt:variant>
      <vt:variant>
        <vt:lpstr>Tema</vt:lpstr>
      </vt:variant>
      <vt:variant>
        <vt:i4>1</vt:i4>
      </vt:variant>
      <vt:variant>
        <vt:lpstr>Titoli diapositive</vt:lpstr>
      </vt:variant>
      <vt:variant>
        <vt:i4>53</vt:i4>
      </vt:variant>
    </vt:vector>
  </HeadingPairs>
  <TitlesOfParts>
    <vt:vector size="61" baseType="lpstr">
      <vt:lpstr>Arial</vt:lpstr>
      <vt:lpstr>Arial</vt:lpstr>
      <vt:lpstr>Calibri</vt:lpstr>
      <vt:lpstr>Calibri Light</vt:lpstr>
      <vt:lpstr>Cambria Math</vt:lpstr>
      <vt:lpstr>Symbol</vt:lpstr>
      <vt:lpstr>Times</vt:lpstr>
      <vt:lpstr>Tema di Office</vt:lpstr>
      <vt:lpstr>Storia dell’economia politica  Lezione 14.26   Keynes (Parte 2)</vt:lpstr>
      <vt:lpstr>Il mondo negli anni trenta</vt:lpstr>
      <vt:lpstr>Fatti salienti</vt:lpstr>
      <vt:lpstr>Presentazione standard di PowerPoint</vt:lpstr>
      <vt:lpstr>Presentazione standard di PowerPoint</vt:lpstr>
      <vt:lpstr>Il Treatise on money</vt:lpstr>
      <vt:lpstr>Il Treatise on money, 2</vt:lpstr>
      <vt:lpstr>Dal Treatise alla General Theory</vt:lpstr>
      <vt:lpstr>Il Cambridge circus (Black 2013)</vt:lpstr>
      <vt:lpstr>Presentazione standard di PowerPoint</vt:lpstr>
      <vt:lpstr>Il moltiplicatore keynesiano prima della TG</vt:lpstr>
      <vt:lpstr>Presentazione standard di PowerPoint</vt:lpstr>
      <vt:lpstr>Le origini «politiche» della TG</vt:lpstr>
      <vt:lpstr>Il metodo della TG</vt:lpstr>
      <vt:lpstr>Presentazione standard di PowerPoint</vt:lpstr>
      <vt:lpstr>Prefazione alla Teoria Generale</vt:lpstr>
      <vt:lpstr>Teoria generale, Capitolo 1</vt:lpstr>
      <vt:lpstr>Chi sono gli economisti «classici» per Keynes?</vt:lpstr>
      <vt:lpstr>L’economia “classica” come “caso particolare”  </vt:lpstr>
      <vt:lpstr>La “versione” di Keynes (lezione di domain) </vt:lpstr>
      <vt:lpstr>L’economia “classica” come “caso particolare”  </vt:lpstr>
      <vt:lpstr>La domanda effettiva base della Teoria generale</vt:lpstr>
      <vt:lpstr>La domanda effettiva base della Teoria generale, 2</vt:lpstr>
      <vt:lpstr>Propensione al consumo</vt:lpstr>
      <vt:lpstr>Efficienza marginale del capitale</vt:lpstr>
      <vt:lpstr>Presentazione standard di PowerPoint</vt:lpstr>
      <vt:lpstr>Preferenza per la liquidità</vt:lpstr>
      <vt:lpstr>Teoria Generale: quadro d’insieme</vt:lpstr>
      <vt:lpstr>Il ruolo delle aspettative nella Teoria generale</vt:lpstr>
      <vt:lpstr>Il ruolo delle aspettative nella Teoria generale, 2</vt:lpstr>
      <vt:lpstr>Il ruolo delle aspettative nella Teoria generale, 3</vt:lpstr>
      <vt:lpstr>Il ruolo delle aspettative nella Teoria generale, 4</vt:lpstr>
      <vt:lpstr>Il ruolo delle aspettative nella Teoria generale, 5</vt:lpstr>
      <vt:lpstr>La probabilità nella riflessione di Keynes</vt:lpstr>
      <vt:lpstr>Presentazione standard di PowerPoint</vt:lpstr>
      <vt:lpstr>Il senso dell’economia per Keynes</vt:lpstr>
      <vt:lpstr>Il senso dell’economia per Keynes, 2</vt:lpstr>
      <vt:lpstr>L’impegno di Keynes durante la guerra</vt:lpstr>
      <vt:lpstr>Presentazione standard di PowerPoint</vt:lpstr>
      <vt:lpstr>Bretton Woods: l’ultima battaglia, 1</vt:lpstr>
      <vt:lpstr>Bretton Woods: l’ultima battaglia, 2</vt:lpstr>
      <vt:lpstr>Presentazione standard di PowerPoint</vt:lpstr>
      <vt:lpstr>Presentazione standard di PowerPoint</vt:lpstr>
      <vt:lpstr>Sitografia</vt:lpstr>
      <vt:lpstr>Appendice</vt:lpstr>
      <vt:lpstr>Il Capitolo XII della Teoria Generale, 1</vt:lpstr>
      <vt:lpstr>Il Capitolo XII della Teoria Generale, 2</vt:lpstr>
      <vt:lpstr>Il Capitolo XII della Teoria Generale, 3</vt:lpstr>
      <vt:lpstr>Speculatori contro «cassettisti»</vt:lpstr>
      <vt:lpstr>Il ruolo dello «stato del credito»</vt:lpstr>
      <vt:lpstr>Predominio della «speculazione» sull’ «intrapresa»</vt:lpstr>
      <vt:lpstr>Pros e cons dei mercati finanziari</vt:lpstr>
      <vt:lpstr>Ancora psicologia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Il mercato nel pensiero economico  Riferimenti di base</dc:title>
  <dc:creator>Paolo</dc:creator>
  <cp:lastModifiedBy>paolo paesani</cp:lastModifiedBy>
  <cp:revision>286</cp:revision>
  <dcterms:created xsi:type="dcterms:W3CDTF">2019-02-18T06:11:12Z</dcterms:created>
  <dcterms:modified xsi:type="dcterms:W3CDTF">2026-05-06T20:24:36Z</dcterms:modified>
</cp:coreProperties>
</file>