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9"/>
  </p:notesMasterIdLst>
  <p:sldIdLst>
    <p:sldId id="474" r:id="rId2"/>
    <p:sldId id="508" r:id="rId3"/>
    <p:sldId id="509" r:id="rId4"/>
    <p:sldId id="510" r:id="rId5"/>
    <p:sldId id="511" r:id="rId6"/>
    <p:sldId id="512" r:id="rId7"/>
    <p:sldId id="513" r:id="rId8"/>
    <p:sldId id="514" r:id="rId9"/>
    <p:sldId id="515" r:id="rId10"/>
    <p:sldId id="516" r:id="rId11"/>
    <p:sldId id="517" r:id="rId12"/>
    <p:sldId id="518" r:id="rId13"/>
    <p:sldId id="519" r:id="rId14"/>
    <p:sldId id="520" r:id="rId15"/>
    <p:sldId id="521" r:id="rId16"/>
    <p:sldId id="522" r:id="rId17"/>
    <p:sldId id="523" r:id="rId18"/>
    <p:sldId id="524" r:id="rId19"/>
    <p:sldId id="525" r:id="rId20"/>
    <p:sldId id="526" r:id="rId21"/>
    <p:sldId id="527" r:id="rId22"/>
    <p:sldId id="528" r:id="rId23"/>
    <p:sldId id="529" r:id="rId24"/>
    <p:sldId id="530" r:id="rId25"/>
    <p:sldId id="531" r:id="rId26"/>
    <p:sldId id="532" r:id="rId27"/>
    <p:sldId id="533" r:id="rId28"/>
    <p:sldId id="534" r:id="rId29"/>
    <p:sldId id="535" r:id="rId30"/>
    <p:sldId id="536" r:id="rId31"/>
    <p:sldId id="537" r:id="rId32"/>
    <p:sldId id="538" r:id="rId33"/>
    <p:sldId id="539" r:id="rId34"/>
    <p:sldId id="540" r:id="rId35"/>
    <p:sldId id="541" r:id="rId36"/>
    <p:sldId id="542" r:id="rId37"/>
    <p:sldId id="543" r:id="rId38"/>
    <p:sldId id="544" r:id="rId39"/>
    <p:sldId id="577" r:id="rId40"/>
    <p:sldId id="579" r:id="rId41"/>
    <p:sldId id="597" r:id="rId42"/>
    <p:sldId id="578" r:id="rId43"/>
    <p:sldId id="580" r:id="rId44"/>
    <p:sldId id="581" r:id="rId45"/>
    <p:sldId id="598" r:id="rId46"/>
    <p:sldId id="602" r:id="rId47"/>
    <p:sldId id="599" r:id="rId48"/>
    <p:sldId id="600" r:id="rId49"/>
    <p:sldId id="601" r:id="rId50"/>
    <p:sldId id="582" r:id="rId51"/>
    <p:sldId id="583" r:id="rId52"/>
    <p:sldId id="584" r:id="rId53"/>
    <p:sldId id="586" r:id="rId54"/>
    <p:sldId id="545" r:id="rId55"/>
    <p:sldId id="546" r:id="rId56"/>
    <p:sldId id="547" r:id="rId57"/>
    <p:sldId id="548" r:id="rId58"/>
    <p:sldId id="549" r:id="rId59"/>
    <p:sldId id="550" r:id="rId60"/>
    <p:sldId id="551" r:id="rId61"/>
    <p:sldId id="552" r:id="rId62"/>
    <p:sldId id="553" r:id="rId63"/>
    <p:sldId id="554" r:id="rId64"/>
    <p:sldId id="555" r:id="rId65"/>
    <p:sldId id="556" r:id="rId66"/>
    <p:sldId id="557" r:id="rId67"/>
    <p:sldId id="558" r:id="rId68"/>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564"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8368C0-18D5-46B8-9EDE-3EC4D8F48910}" type="datetimeFigureOut">
              <a:rPr lang="it-IT" smtClean="0"/>
              <a:t>15/05/2026</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C7A50B-2A06-4CF4-8C00-04186F7C8E0E}" type="slidenum">
              <a:rPr lang="it-IT" smtClean="0"/>
              <a:t>‹N›</a:t>
            </a:fld>
            <a:endParaRPr lang="it-IT"/>
          </a:p>
        </p:txBody>
      </p:sp>
    </p:spTree>
    <p:extLst>
      <p:ext uri="{BB962C8B-B14F-4D97-AF65-F5344CB8AC3E}">
        <p14:creationId xmlns:p14="http://schemas.microsoft.com/office/powerpoint/2010/main" val="35197965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15/05/2026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780770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15/05/2026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663728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5127D72A-7BF7-49F2-9429-F81F4B6C2000}" type="datetimeFigureOut">
              <a:rPr lang="it-IT" smtClean="0"/>
              <a:t>15/05/2026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0871925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5127D72A-7BF7-49F2-9429-F81F4B6C2000}" type="datetimeFigureOut">
              <a:rPr lang="it-IT" smtClean="0"/>
              <a:t>15/05/2026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3327043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5127D72A-7BF7-49F2-9429-F81F4B6C2000}" type="datetimeFigureOut">
              <a:rPr lang="it-IT" smtClean="0"/>
              <a:t>15/05/2026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654449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5127D72A-7BF7-49F2-9429-F81F4B6C2000}" type="datetimeFigureOut">
              <a:rPr lang="it-IT" smtClean="0"/>
              <a:t>15/05/2026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894103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5127D72A-7BF7-49F2-9429-F81F4B6C2000}" type="datetimeFigureOut">
              <a:rPr lang="it-IT" smtClean="0"/>
              <a:t>15/05/2026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24451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5127D72A-7BF7-49F2-9429-F81F4B6C2000}" type="datetimeFigureOut">
              <a:rPr lang="it-IT" smtClean="0"/>
              <a:t>15/05/2026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18966513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5127D72A-7BF7-49F2-9429-F81F4B6C2000}" type="datetimeFigureOut">
              <a:rPr lang="it-IT" smtClean="0"/>
              <a:t>15/05/2026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123805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15/05/2026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15071367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15/05/2026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092750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27D72A-7BF7-49F2-9429-F81F4B6C2000}" type="datetimeFigureOut">
              <a:rPr lang="it-IT" smtClean="0"/>
              <a:t>15/05/2026</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F03DF7-85F7-43E9-85A4-465B7201B737}" type="slidenum">
              <a:rPr lang="it-IT" smtClean="0"/>
              <a:t>‹N›</a:t>
            </a:fld>
            <a:endParaRPr lang="it-IT"/>
          </a:p>
        </p:txBody>
      </p:sp>
    </p:spTree>
    <p:extLst>
      <p:ext uri="{BB962C8B-B14F-4D97-AF65-F5344CB8AC3E}">
        <p14:creationId xmlns:p14="http://schemas.microsoft.com/office/powerpoint/2010/main" val="10570897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NUL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syloslabini.info/online/" TargetMode="External"/><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NUL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hyperlink" Target="http://www.fernandovianello.unimore.it/site/home/una-selezione-di-scritti.html" TargetMode="External"/><Relationship Id="rId2" Type="http://schemas.openxmlformats.org/officeDocument/2006/relationships/image" Target="../media/image41.jpg"/><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hyperlink" Target="https://www.youtube.com/watch?v=oY_RXnHjC2U" TargetMode="Externa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hyperlink" Target="https://www.eticaeconomia.it/in-ricordo-di-domenico-mario-nuti/" TargetMode="External"/><Relationship Id="rId2" Type="http://schemas.openxmlformats.org/officeDocument/2006/relationships/hyperlink" Target="https://www.youtube.com/channel/UCz-6aBJQLqFRD6h4kaY33TQ" TargetMode="External"/><Relationship Id="rId1" Type="http://schemas.openxmlformats.org/officeDocument/2006/relationships/slideLayout" Target="../slideLayouts/slideLayout2.xml"/><Relationship Id="rId4" Type="http://schemas.openxmlformats.org/officeDocument/2006/relationships/hyperlink" Target="https://www.eticaeconomia.it/marcello-de-cecco-un-ricordo-personal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297854"/>
            <a:ext cx="9144000" cy="2387600"/>
          </a:xfrm>
        </p:spPr>
        <p:txBody>
          <a:bodyPr>
            <a:normAutofit fontScale="90000"/>
          </a:bodyPr>
          <a:lstStyle/>
          <a:p>
            <a:pPr>
              <a:lnSpc>
                <a:spcPct val="50000"/>
              </a:lnSpc>
            </a:pPr>
            <a:r>
              <a:rPr lang="it-IT" sz="4200" dirty="0" smtClean="0"/>
              <a:t>Storia dell’economia politica</a:t>
            </a:r>
            <a:r>
              <a:rPr lang="it-IT" sz="4200" dirty="0"/>
              <a:t/>
            </a:r>
            <a:br>
              <a:rPr lang="it-IT" sz="4200" dirty="0"/>
            </a:br>
            <a:r>
              <a:rPr lang="it-IT" sz="4200" dirty="0"/>
              <a:t/>
            </a:r>
            <a:br>
              <a:rPr lang="it-IT" sz="4200" dirty="0"/>
            </a:br>
            <a:r>
              <a:rPr lang="it-IT" sz="4200" dirty="0"/>
              <a:t>Lezione </a:t>
            </a:r>
            <a:r>
              <a:rPr lang="it-IT" sz="4200" dirty="0" smtClean="0"/>
              <a:t>15.26</a:t>
            </a:r>
            <a:r>
              <a:rPr lang="it-IT" sz="4200" dirty="0"/>
              <a:t/>
            </a:r>
            <a:br>
              <a:rPr lang="it-IT" sz="4200" dirty="0"/>
            </a:br>
            <a:r>
              <a:rPr lang="it-IT" sz="4200" dirty="0" smtClean="0"/>
              <a:t> </a:t>
            </a:r>
            <a:r>
              <a:rPr lang="it-IT" sz="4200" dirty="0"/>
              <a:t/>
            </a:r>
            <a:br>
              <a:rPr lang="it-IT" sz="4200" dirty="0"/>
            </a:br>
            <a:r>
              <a:rPr lang="it-IT" sz="4200" dirty="0" smtClean="0"/>
              <a:t>La scienza economica tra gli anni ’50 e ’60 </a:t>
            </a:r>
            <a:br>
              <a:rPr lang="it-IT" sz="4200" dirty="0" smtClean="0"/>
            </a:br>
            <a:r>
              <a:rPr lang="it-IT" sz="4200" dirty="0" smtClean="0"/>
              <a:t/>
            </a:r>
            <a:br>
              <a:rPr lang="it-IT" sz="4200" dirty="0" smtClean="0"/>
            </a:br>
            <a:r>
              <a:rPr lang="it-IT" sz="4200" dirty="0" smtClean="0"/>
              <a:t>(Parte 2)</a:t>
            </a:r>
            <a:br>
              <a:rPr lang="it-IT" sz="4200" dirty="0" smtClean="0"/>
            </a:br>
            <a:endParaRPr lang="it-IT" sz="4200" dirty="0"/>
          </a:p>
        </p:txBody>
      </p:sp>
      <p:sp>
        <p:nvSpPr>
          <p:cNvPr id="3" name="Sottotitolo 2"/>
          <p:cNvSpPr>
            <a:spLocks noGrp="1"/>
          </p:cNvSpPr>
          <p:nvPr>
            <p:ph type="subTitle" idx="1"/>
          </p:nvPr>
        </p:nvSpPr>
        <p:spPr/>
        <p:txBody>
          <a:bodyPr>
            <a:normAutofit lnSpcReduction="10000"/>
          </a:bodyPr>
          <a:lstStyle/>
          <a:p>
            <a:endParaRPr lang="it-IT" dirty="0" smtClean="0"/>
          </a:p>
          <a:p>
            <a:endParaRPr lang="it-IT" dirty="0"/>
          </a:p>
          <a:p>
            <a:r>
              <a:rPr lang="it-IT" dirty="0" smtClean="0"/>
              <a:t>Paolo </a:t>
            </a:r>
            <a:r>
              <a:rPr lang="it-IT" dirty="0"/>
              <a:t>Paesani </a:t>
            </a:r>
            <a:endParaRPr lang="it-IT" dirty="0" smtClean="0"/>
          </a:p>
          <a:p>
            <a:r>
              <a:rPr lang="it-IT" dirty="0" smtClean="0"/>
              <a:t>ALEF </a:t>
            </a:r>
            <a:r>
              <a:rPr lang="it-IT" dirty="0"/>
              <a:t>Tor </a:t>
            </a:r>
            <a:r>
              <a:rPr lang="it-IT" dirty="0" smtClean="0"/>
              <a:t>Vergata</a:t>
            </a:r>
            <a:endParaRPr lang="it-IT" dirty="0"/>
          </a:p>
        </p:txBody>
      </p:sp>
      <p:sp>
        <p:nvSpPr>
          <p:cNvPr id="4" name="CasellaDiTesto 3"/>
          <p:cNvSpPr txBox="1"/>
          <p:nvPr/>
        </p:nvSpPr>
        <p:spPr>
          <a:xfrm>
            <a:off x="9264073" y="5514109"/>
            <a:ext cx="2623127" cy="369332"/>
          </a:xfrm>
          <a:prstGeom prst="rect">
            <a:avLst/>
          </a:prstGeom>
          <a:noFill/>
        </p:spPr>
        <p:txBody>
          <a:bodyPr wrap="square" rtlCol="0">
            <a:spAutoFit/>
          </a:bodyPr>
          <a:lstStyle/>
          <a:p>
            <a:pPr algn="ctr"/>
            <a:r>
              <a:rPr lang="it-IT" dirty="0" smtClean="0"/>
              <a:t>15.05.2026</a:t>
            </a:r>
            <a:endParaRPr lang="it-IT" dirty="0"/>
          </a:p>
        </p:txBody>
      </p:sp>
    </p:spTree>
    <p:extLst>
      <p:ext uri="{BB962C8B-B14F-4D97-AF65-F5344CB8AC3E}">
        <p14:creationId xmlns:p14="http://schemas.microsoft.com/office/powerpoint/2010/main" val="27752083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Intanto a Cambridge …</a:t>
            </a:r>
            <a:endParaRPr lang="en-GB" dirty="0"/>
          </a:p>
        </p:txBody>
      </p:sp>
    </p:spTree>
    <p:extLst>
      <p:ext uri="{BB962C8B-B14F-4D97-AF65-F5344CB8AC3E}">
        <p14:creationId xmlns:p14="http://schemas.microsoft.com/office/powerpoint/2010/main" val="35998073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081087" y="681037"/>
            <a:ext cx="10029825" cy="5495925"/>
          </a:xfrm>
          <a:prstGeom prst="rect">
            <a:avLst/>
          </a:prstGeom>
        </p:spPr>
      </p:pic>
    </p:spTree>
    <p:extLst>
      <p:ext uri="{BB962C8B-B14F-4D97-AF65-F5344CB8AC3E}">
        <p14:creationId xmlns:p14="http://schemas.microsoft.com/office/powerpoint/2010/main" val="3896580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3914775" y="604837"/>
            <a:ext cx="4362450" cy="5648325"/>
          </a:xfrm>
          <a:prstGeom prst="rect">
            <a:avLst/>
          </a:prstGeom>
        </p:spPr>
      </p:pic>
      <p:sp>
        <p:nvSpPr>
          <p:cNvPr id="3" name="CasellaDiTesto 2"/>
          <p:cNvSpPr txBox="1"/>
          <p:nvPr/>
        </p:nvSpPr>
        <p:spPr>
          <a:xfrm>
            <a:off x="8645236" y="785091"/>
            <a:ext cx="2946400" cy="1477328"/>
          </a:xfrm>
          <a:prstGeom prst="rect">
            <a:avLst/>
          </a:prstGeom>
          <a:noFill/>
        </p:spPr>
        <p:txBody>
          <a:bodyPr wrap="square" rtlCol="0">
            <a:spAutoFit/>
          </a:bodyPr>
          <a:lstStyle/>
          <a:p>
            <a:pPr algn="ctr"/>
            <a:r>
              <a:rPr lang="it-IT" dirty="0" smtClean="0"/>
              <a:t>The </a:t>
            </a:r>
            <a:r>
              <a:rPr lang="it-IT" dirty="0" err="1" smtClean="0">
                <a:solidFill>
                  <a:srgbClr val="FF0000"/>
                </a:solidFill>
              </a:rPr>
              <a:t>old</a:t>
            </a:r>
            <a:r>
              <a:rPr lang="it-IT" dirty="0" smtClean="0">
                <a:solidFill>
                  <a:srgbClr val="FF0000"/>
                </a:solidFill>
              </a:rPr>
              <a:t> Cambridge </a:t>
            </a:r>
            <a:r>
              <a:rPr lang="it-IT" dirty="0" smtClean="0"/>
              <a:t>School</a:t>
            </a:r>
          </a:p>
          <a:p>
            <a:pPr algn="ctr"/>
            <a:r>
              <a:rPr lang="it-IT" dirty="0" smtClean="0"/>
              <a:t>A. Marshall</a:t>
            </a:r>
          </a:p>
          <a:p>
            <a:pPr algn="ctr"/>
            <a:r>
              <a:rPr lang="it-IT" dirty="0" smtClean="0"/>
              <a:t>A.C </a:t>
            </a:r>
            <a:r>
              <a:rPr lang="it-IT" dirty="0" err="1" smtClean="0"/>
              <a:t>Pigou</a:t>
            </a:r>
            <a:endParaRPr lang="it-IT" dirty="0" smtClean="0"/>
          </a:p>
          <a:p>
            <a:pPr algn="ctr"/>
            <a:r>
              <a:rPr lang="it-IT" dirty="0" smtClean="0"/>
              <a:t>F. </a:t>
            </a:r>
            <a:r>
              <a:rPr lang="it-IT" dirty="0" err="1" smtClean="0"/>
              <a:t>Lavington</a:t>
            </a:r>
            <a:endParaRPr lang="it-IT" dirty="0" smtClean="0"/>
          </a:p>
          <a:p>
            <a:pPr algn="ctr"/>
            <a:r>
              <a:rPr lang="it-IT" dirty="0" smtClean="0">
                <a:solidFill>
                  <a:srgbClr val="FF0000"/>
                </a:solidFill>
              </a:rPr>
              <a:t>D. </a:t>
            </a:r>
            <a:r>
              <a:rPr lang="it-IT" dirty="0" err="1" smtClean="0">
                <a:solidFill>
                  <a:srgbClr val="FF0000"/>
                </a:solidFill>
              </a:rPr>
              <a:t>Robertson</a:t>
            </a:r>
            <a:endParaRPr lang="it-IT" dirty="0">
              <a:solidFill>
                <a:srgbClr val="FF0000"/>
              </a:solidFill>
            </a:endParaRPr>
          </a:p>
        </p:txBody>
      </p:sp>
      <p:sp>
        <p:nvSpPr>
          <p:cNvPr id="4" name="CasellaDiTesto 3"/>
          <p:cNvSpPr txBox="1"/>
          <p:nvPr/>
        </p:nvSpPr>
        <p:spPr>
          <a:xfrm>
            <a:off x="646545" y="868218"/>
            <a:ext cx="2780146" cy="2585323"/>
          </a:xfrm>
          <a:prstGeom prst="rect">
            <a:avLst/>
          </a:prstGeom>
          <a:noFill/>
        </p:spPr>
        <p:txBody>
          <a:bodyPr wrap="square" rtlCol="0">
            <a:spAutoFit/>
          </a:bodyPr>
          <a:lstStyle/>
          <a:p>
            <a:pPr algn="ctr"/>
            <a:r>
              <a:rPr lang="it-IT" dirty="0" smtClean="0"/>
              <a:t>The </a:t>
            </a:r>
            <a:r>
              <a:rPr lang="it-IT" dirty="0" smtClean="0">
                <a:solidFill>
                  <a:srgbClr val="FF0000"/>
                </a:solidFill>
              </a:rPr>
              <a:t>new Cambridge </a:t>
            </a:r>
            <a:r>
              <a:rPr lang="it-IT" dirty="0" smtClean="0"/>
              <a:t>School</a:t>
            </a:r>
          </a:p>
          <a:p>
            <a:pPr algn="ctr"/>
            <a:r>
              <a:rPr lang="it-IT" dirty="0" err="1" smtClean="0"/>
              <a:t>J.M.Keynes</a:t>
            </a:r>
            <a:endParaRPr lang="it-IT" dirty="0" smtClean="0"/>
          </a:p>
          <a:p>
            <a:pPr algn="ctr"/>
            <a:r>
              <a:rPr lang="it-IT" i="1" dirty="0" smtClean="0">
                <a:solidFill>
                  <a:srgbClr val="00B0F0"/>
                </a:solidFill>
              </a:rPr>
              <a:t>Cambridge </a:t>
            </a:r>
            <a:r>
              <a:rPr lang="it-IT" i="1" dirty="0" err="1" smtClean="0">
                <a:solidFill>
                  <a:srgbClr val="00B0F0"/>
                </a:solidFill>
              </a:rPr>
              <a:t>circus</a:t>
            </a:r>
            <a:endParaRPr lang="it-IT" i="1" dirty="0" smtClean="0">
              <a:solidFill>
                <a:srgbClr val="00B0F0"/>
              </a:solidFill>
            </a:endParaRPr>
          </a:p>
          <a:p>
            <a:pPr algn="ctr"/>
            <a:r>
              <a:rPr lang="it-IT" dirty="0" smtClean="0"/>
              <a:t>R.F. Kahn</a:t>
            </a:r>
          </a:p>
          <a:p>
            <a:pPr algn="ctr"/>
            <a:r>
              <a:rPr lang="it-IT" dirty="0" smtClean="0"/>
              <a:t>J.V. Robinson</a:t>
            </a:r>
          </a:p>
          <a:p>
            <a:pPr algn="ctr"/>
            <a:r>
              <a:rPr lang="it-IT" dirty="0" err="1" smtClean="0"/>
              <a:t>A.Robinson</a:t>
            </a:r>
            <a:endParaRPr lang="it-IT" dirty="0" smtClean="0"/>
          </a:p>
          <a:p>
            <a:pPr algn="ctr"/>
            <a:r>
              <a:rPr lang="it-IT" dirty="0" smtClean="0">
                <a:solidFill>
                  <a:srgbClr val="00B0F0"/>
                </a:solidFill>
              </a:rPr>
              <a:t>Outsiders</a:t>
            </a:r>
          </a:p>
          <a:p>
            <a:pPr algn="ctr"/>
            <a:r>
              <a:rPr lang="it-IT" dirty="0" smtClean="0"/>
              <a:t>N. </a:t>
            </a:r>
            <a:r>
              <a:rPr lang="it-IT" dirty="0" err="1" smtClean="0"/>
              <a:t>Kaldor</a:t>
            </a:r>
            <a:endParaRPr lang="it-IT" dirty="0"/>
          </a:p>
          <a:p>
            <a:pPr algn="ctr"/>
            <a:r>
              <a:rPr lang="it-IT" dirty="0" smtClean="0">
                <a:solidFill>
                  <a:srgbClr val="FF0000"/>
                </a:solidFill>
              </a:rPr>
              <a:t>P. </a:t>
            </a:r>
            <a:r>
              <a:rPr lang="it-IT" dirty="0" err="1" smtClean="0">
                <a:solidFill>
                  <a:srgbClr val="FF0000"/>
                </a:solidFill>
              </a:rPr>
              <a:t>Sraffa</a:t>
            </a:r>
            <a:r>
              <a:rPr lang="it-IT" dirty="0" smtClean="0"/>
              <a:t> </a:t>
            </a:r>
            <a:endParaRPr lang="it-IT" dirty="0"/>
          </a:p>
        </p:txBody>
      </p:sp>
      <p:sp>
        <p:nvSpPr>
          <p:cNvPr id="5" name="CasellaDiTesto 4"/>
          <p:cNvSpPr txBox="1"/>
          <p:nvPr/>
        </p:nvSpPr>
        <p:spPr>
          <a:xfrm>
            <a:off x="8876145" y="2891319"/>
            <a:ext cx="2715491" cy="2031325"/>
          </a:xfrm>
          <a:prstGeom prst="rect">
            <a:avLst/>
          </a:prstGeom>
          <a:noFill/>
        </p:spPr>
        <p:txBody>
          <a:bodyPr wrap="square" rtlCol="0">
            <a:spAutoFit/>
          </a:bodyPr>
          <a:lstStyle/>
          <a:p>
            <a:pPr algn="ctr"/>
            <a:r>
              <a:rPr lang="it-IT" dirty="0" err="1" smtClean="0">
                <a:solidFill>
                  <a:srgbClr val="FF0000"/>
                </a:solidFill>
              </a:rPr>
              <a:t>Mainstream</a:t>
            </a:r>
            <a:r>
              <a:rPr lang="it-IT" dirty="0" smtClean="0">
                <a:solidFill>
                  <a:srgbClr val="FF0000"/>
                </a:solidFill>
              </a:rPr>
              <a:t> </a:t>
            </a:r>
            <a:r>
              <a:rPr lang="it-IT" dirty="0" err="1" smtClean="0">
                <a:solidFill>
                  <a:srgbClr val="FF0000"/>
                </a:solidFill>
              </a:rPr>
              <a:t>economists</a:t>
            </a:r>
            <a:r>
              <a:rPr lang="it-IT" dirty="0" smtClean="0">
                <a:solidFill>
                  <a:srgbClr val="FF0000"/>
                </a:solidFill>
              </a:rPr>
              <a:t> </a:t>
            </a:r>
            <a:r>
              <a:rPr lang="it-IT" dirty="0" smtClean="0"/>
              <a:t>with Cambridge </a:t>
            </a:r>
            <a:r>
              <a:rPr lang="it-IT" dirty="0" err="1" smtClean="0"/>
              <a:t>connections</a:t>
            </a:r>
            <a:endParaRPr lang="it-IT" dirty="0" smtClean="0"/>
          </a:p>
          <a:p>
            <a:pPr algn="ctr"/>
            <a:r>
              <a:rPr lang="it-IT" dirty="0" smtClean="0"/>
              <a:t>J.R. </a:t>
            </a:r>
            <a:r>
              <a:rPr lang="it-IT" dirty="0" err="1" smtClean="0"/>
              <a:t>Hicks</a:t>
            </a:r>
            <a:endParaRPr lang="it-IT" dirty="0" smtClean="0"/>
          </a:p>
          <a:p>
            <a:pPr algn="ctr"/>
            <a:r>
              <a:rPr lang="it-IT" dirty="0" smtClean="0"/>
              <a:t>J. </a:t>
            </a:r>
            <a:r>
              <a:rPr lang="it-IT" dirty="0" err="1" smtClean="0"/>
              <a:t>Meade</a:t>
            </a:r>
            <a:endParaRPr lang="it-IT" dirty="0" smtClean="0"/>
          </a:p>
          <a:p>
            <a:pPr algn="ctr"/>
            <a:r>
              <a:rPr lang="it-IT" dirty="0" smtClean="0"/>
              <a:t>F. </a:t>
            </a:r>
            <a:r>
              <a:rPr lang="it-IT" dirty="0" err="1" smtClean="0"/>
              <a:t>Hahn</a:t>
            </a:r>
            <a:endParaRPr lang="it-IT" dirty="0" smtClean="0"/>
          </a:p>
          <a:p>
            <a:pPr algn="ctr"/>
            <a:r>
              <a:rPr lang="it-IT" dirty="0" smtClean="0"/>
              <a:t>A. Sen</a:t>
            </a:r>
            <a:endParaRPr lang="it-IT" dirty="0"/>
          </a:p>
        </p:txBody>
      </p:sp>
      <p:sp>
        <p:nvSpPr>
          <p:cNvPr id="6" name="CasellaDiTesto 5"/>
          <p:cNvSpPr txBox="1"/>
          <p:nvPr/>
        </p:nvSpPr>
        <p:spPr>
          <a:xfrm>
            <a:off x="951345" y="3906982"/>
            <a:ext cx="2410691" cy="2308324"/>
          </a:xfrm>
          <a:prstGeom prst="rect">
            <a:avLst/>
          </a:prstGeom>
          <a:noFill/>
        </p:spPr>
        <p:txBody>
          <a:bodyPr wrap="square" rtlCol="0">
            <a:spAutoFit/>
          </a:bodyPr>
          <a:lstStyle/>
          <a:p>
            <a:pPr algn="ctr"/>
            <a:r>
              <a:rPr lang="it-IT" dirty="0" err="1" smtClean="0">
                <a:solidFill>
                  <a:srgbClr val="FF0000"/>
                </a:solidFill>
              </a:rPr>
              <a:t>Heterodox</a:t>
            </a:r>
            <a:r>
              <a:rPr lang="it-IT" dirty="0" smtClean="0">
                <a:solidFill>
                  <a:srgbClr val="FF0000"/>
                </a:solidFill>
              </a:rPr>
              <a:t> </a:t>
            </a:r>
            <a:r>
              <a:rPr lang="it-IT" dirty="0" err="1" smtClean="0">
                <a:solidFill>
                  <a:srgbClr val="FF0000"/>
                </a:solidFill>
              </a:rPr>
              <a:t>economists</a:t>
            </a:r>
            <a:r>
              <a:rPr lang="it-IT" dirty="0" smtClean="0">
                <a:solidFill>
                  <a:srgbClr val="FF0000"/>
                </a:solidFill>
              </a:rPr>
              <a:t> </a:t>
            </a:r>
            <a:r>
              <a:rPr lang="it-IT" dirty="0" smtClean="0"/>
              <a:t>with Cambridge </a:t>
            </a:r>
            <a:r>
              <a:rPr lang="it-IT" dirty="0" err="1" smtClean="0"/>
              <a:t>connections</a:t>
            </a:r>
            <a:endParaRPr lang="it-IT" dirty="0" smtClean="0"/>
          </a:p>
          <a:p>
            <a:pPr algn="ctr"/>
            <a:r>
              <a:rPr lang="it-IT" dirty="0" smtClean="0"/>
              <a:t>M. </a:t>
            </a:r>
            <a:r>
              <a:rPr lang="it-IT" dirty="0" err="1" smtClean="0"/>
              <a:t>Kalecki</a:t>
            </a:r>
            <a:endParaRPr lang="it-IT" dirty="0" smtClean="0"/>
          </a:p>
          <a:p>
            <a:pPr algn="ctr"/>
            <a:r>
              <a:rPr lang="it-IT" dirty="0" smtClean="0"/>
              <a:t>S. </a:t>
            </a:r>
            <a:r>
              <a:rPr lang="it-IT" dirty="0" err="1" smtClean="0"/>
              <a:t>Weintraub</a:t>
            </a:r>
            <a:endParaRPr lang="it-IT" dirty="0" smtClean="0"/>
          </a:p>
          <a:p>
            <a:pPr algn="ctr"/>
            <a:r>
              <a:rPr lang="it-IT" dirty="0" smtClean="0"/>
              <a:t>H. </a:t>
            </a:r>
            <a:r>
              <a:rPr lang="it-IT" dirty="0" err="1" smtClean="0"/>
              <a:t>Minsky</a:t>
            </a:r>
            <a:endParaRPr lang="it-IT" dirty="0" smtClean="0"/>
          </a:p>
          <a:p>
            <a:pPr algn="ctr"/>
            <a:r>
              <a:rPr lang="it-IT" dirty="0" smtClean="0"/>
              <a:t>J. </a:t>
            </a:r>
            <a:r>
              <a:rPr lang="it-IT" dirty="0" err="1" smtClean="0"/>
              <a:t>Kregel</a:t>
            </a:r>
            <a:endParaRPr lang="it-IT" dirty="0" smtClean="0"/>
          </a:p>
          <a:p>
            <a:pPr algn="ctr"/>
            <a:r>
              <a:rPr lang="it-IT" b="1" dirty="0" smtClean="0">
                <a:solidFill>
                  <a:srgbClr val="FF0000"/>
                </a:solidFill>
              </a:rPr>
              <a:t>The </a:t>
            </a:r>
            <a:r>
              <a:rPr lang="it-IT" b="1" dirty="0" err="1" smtClean="0">
                <a:solidFill>
                  <a:srgbClr val="FF0000"/>
                </a:solidFill>
              </a:rPr>
              <a:t>Italians</a:t>
            </a:r>
            <a:endParaRPr lang="it-IT" b="1" dirty="0">
              <a:solidFill>
                <a:srgbClr val="FF0000"/>
              </a:solidFill>
            </a:endParaRPr>
          </a:p>
        </p:txBody>
      </p:sp>
    </p:spTree>
    <p:extLst>
      <p:ext uri="{BB962C8B-B14F-4D97-AF65-F5344CB8AC3E}">
        <p14:creationId xmlns:p14="http://schemas.microsoft.com/office/powerpoint/2010/main" val="10387403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Piero </a:t>
            </a:r>
            <a:r>
              <a:rPr lang="it-IT" dirty="0" err="1" smtClean="0"/>
              <a:t>Sraffa</a:t>
            </a:r>
            <a:r>
              <a:rPr lang="it-IT" dirty="0" smtClean="0"/>
              <a:t> (1898 – 1983)</a:t>
            </a:r>
            <a:endParaRPr lang="it-IT" dirty="0"/>
          </a:p>
        </p:txBody>
      </p:sp>
      <p:sp>
        <p:nvSpPr>
          <p:cNvPr id="3" name="Segnaposto contenuto 2"/>
          <p:cNvSpPr>
            <a:spLocks noGrp="1"/>
          </p:cNvSpPr>
          <p:nvPr>
            <p:ph sz="half" idx="1"/>
          </p:nvPr>
        </p:nvSpPr>
        <p:spPr>
          <a:xfrm>
            <a:off x="838200" y="1825625"/>
            <a:ext cx="7095186" cy="4381992"/>
          </a:xfrm>
        </p:spPr>
        <p:txBody>
          <a:bodyPr>
            <a:normAutofit fontScale="70000" lnSpcReduction="20000"/>
          </a:bodyPr>
          <a:lstStyle/>
          <a:p>
            <a:r>
              <a:rPr lang="it-IT" dirty="0" smtClean="0"/>
              <a:t>Le </a:t>
            </a:r>
            <a:r>
              <a:rPr lang="it-IT" dirty="0" smtClean="0">
                <a:solidFill>
                  <a:srgbClr val="FF0000"/>
                </a:solidFill>
              </a:rPr>
              <a:t>radici familiari</a:t>
            </a:r>
            <a:r>
              <a:rPr lang="it-IT" smtClean="0"/>
              <a:t>: Angelo </a:t>
            </a:r>
            <a:r>
              <a:rPr lang="it-IT" dirty="0" err="1" smtClean="0"/>
              <a:t>Sraffa</a:t>
            </a:r>
            <a:r>
              <a:rPr lang="it-IT" dirty="0" smtClean="0"/>
              <a:t>, Irma Tivoli;</a:t>
            </a:r>
          </a:p>
          <a:p>
            <a:endParaRPr lang="it-IT" dirty="0" smtClean="0"/>
          </a:p>
          <a:p>
            <a:r>
              <a:rPr lang="it-IT" dirty="0" smtClean="0"/>
              <a:t>La </a:t>
            </a:r>
            <a:r>
              <a:rPr lang="it-IT" dirty="0" smtClean="0">
                <a:solidFill>
                  <a:srgbClr val="FF0000"/>
                </a:solidFill>
              </a:rPr>
              <a:t>formazione intellettuale e politica</a:t>
            </a:r>
            <a:r>
              <a:rPr lang="it-IT" dirty="0" smtClean="0"/>
              <a:t>: Umberto Cosmo e la scoperta del socialismo, Luigi Einaudi, «L’inflazione monetaria in Italia durante e dopo la guerra» (1920), l’amicizia con Gramsci;</a:t>
            </a:r>
          </a:p>
          <a:p>
            <a:endParaRPr lang="it-IT" dirty="0" smtClean="0">
              <a:solidFill>
                <a:srgbClr val="FF0000"/>
              </a:solidFill>
            </a:endParaRPr>
          </a:p>
          <a:p>
            <a:r>
              <a:rPr lang="it-IT" dirty="0" smtClean="0">
                <a:solidFill>
                  <a:srgbClr val="FF0000"/>
                </a:solidFill>
              </a:rPr>
              <a:t>Primi contatti inglesi</a:t>
            </a:r>
            <a:r>
              <a:rPr lang="it-IT" dirty="0" smtClean="0"/>
              <a:t> (1921-1922): Keynes e gli articoli «bancari»;</a:t>
            </a:r>
          </a:p>
          <a:p>
            <a:endParaRPr lang="it-IT" dirty="0" smtClean="0"/>
          </a:p>
          <a:p>
            <a:r>
              <a:rPr lang="it-IT" dirty="0" smtClean="0"/>
              <a:t>Le </a:t>
            </a:r>
            <a:r>
              <a:rPr lang="it-IT" dirty="0" smtClean="0">
                <a:solidFill>
                  <a:srgbClr val="FF0000"/>
                </a:solidFill>
              </a:rPr>
              <a:t>prime esperienze </a:t>
            </a:r>
            <a:r>
              <a:rPr lang="it-IT" dirty="0" smtClean="0"/>
              <a:t>di lavoro in Italia (1922-1927), conoscenza con Raffaele Mattioli, Carlo Rosselli e Piero Gobetti, l’avvento del fascismo, avvio della carriera accademica; </a:t>
            </a:r>
          </a:p>
          <a:p>
            <a:endParaRPr lang="it-IT" dirty="0"/>
          </a:p>
          <a:p>
            <a:r>
              <a:rPr lang="it-IT" dirty="0" smtClean="0"/>
              <a:t>Il conflitto con Mussolini e il </a:t>
            </a:r>
            <a:r>
              <a:rPr lang="it-IT" dirty="0" smtClean="0">
                <a:solidFill>
                  <a:srgbClr val="FF0000"/>
                </a:solidFill>
              </a:rPr>
              <a:t>trasferimento a Cambridge</a:t>
            </a:r>
            <a:r>
              <a:rPr lang="it-IT" dirty="0" smtClean="0"/>
              <a:t> (anche grazie alla reputazione acquisita con gli articoli del 1925 e del 1926) </a:t>
            </a:r>
            <a:endParaRPr lang="it-IT" dirty="0"/>
          </a:p>
        </p:txBody>
      </p:sp>
      <p:pic>
        <p:nvPicPr>
          <p:cNvPr id="3074" name="Picture 2" descr="Risultati immagini per torino piero sraffa"/>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196704" y="1690688"/>
            <a:ext cx="3399273"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85477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Piero </a:t>
            </a:r>
            <a:r>
              <a:rPr lang="it-IT" dirty="0" err="1" smtClean="0"/>
              <a:t>Sraffa</a:t>
            </a:r>
            <a:r>
              <a:rPr lang="it-IT" dirty="0" smtClean="0"/>
              <a:t>: profilo biografico</a:t>
            </a:r>
            <a:endParaRPr lang="it-IT" dirty="0"/>
          </a:p>
        </p:txBody>
      </p:sp>
      <p:sp>
        <p:nvSpPr>
          <p:cNvPr id="3" name="Segnaposto contenuto 2"/>
          <p:cNvSpPr>
            <a:spLocks noGrp="1"/>
          </p:cNvSpPr>
          <p:nvPr>
            <p:ph sz="half" idx="1"/>
          </p:nvPr>
        </p:nvSpPr>
        <p:spPr/>
        <p:txBody>
          <a:bodyPr>
            <a:normAutofit fontScale="70000" lnSpcReduction="20000"/>
          </a:bodyPr>
          <a:lstStyle/>
          <a:p>
            <a:r>
              <a:rPr lang="it-IT" smtClean="0"/>
              <a:t>La </a:t>
            </a:r>
            <a:r>
              <a:rPr lang="it-IT" smtClean="0">
                <a:solidFill>
                  <a:srgbClr val="FF0000"/>
                </a:solidFill>
              </a:rPr>
              <a:t>vita a Cambridge</a:t>
            </a:r>
            <a:r>
              <a:rPr lang="it-IT" smtClean="0"/>
              <a:t>: insegnamento, ricerca, curatore dell’edizione completa delle opere di Ricardo;</a:t>
            </a:r>
          </a:p>
          <a:p>
            <a:endParaRPr lang="it-IT" smtClean="0"/>
          </a:p>
          <a:p>
            <a:r>
              <a:rPr lang="it-IT" smtClean="0"/>
              <a:t>Legami personali e intellettuali: Keynes e i keynesiani di Cambridge (R. Kahn, Nicholas Kaldor, Joan Robinson e il </a:t>
            </a:r>
            <a:r>
              <a:rPr lang="it-IT" smtClean="0">
                <a:solidFill>
                  <a:srgbClr val="FF0000"/>
                </a:solidFill>
              </a:rPr>
              <a:t>Cambridge Circus</a:t>
            </a:r>
            <a:r>
              <a:rPr lang="it-IT" smtClean="0"/>
              <a:t>), Wittgestein e ancora Gramsci e Mattioli;</a:t>
            </a:r>
          </a:p>
          <a:p>
            <a:endParaRPr lang="it-IT" smtClean="0">
              <a:solidFill>
                <a:srgbClr val="FF0000"/>
              </a:solidFill>
            </a:endParaRPr>
          </a:p>
          <a:p>
            <a:r>
              <a:rPr lang="it-IT" smtClean="0">
                <a:solidFill>
                  <a:srgbClr val="FF0000"/>
                </a:solidFill>
              </a:rPr>
              <a:t>La guerra </a:t>
            </a:r>
            <a:r>
              <a:rPr lang="it-IT" smtClean="0"/>
              <a:t>e il dopoguerra;</a:t>
            </a:r>
          </a:p>
          <a:p>
            <a:endParaRPr lang="it-IT" smtClean="0"/>
          </a:p>
          <a:p>
            <a:r>
              <a:rPr lang="it-IT" smtClean="0"/>
              <a:t>Le </a:t>
            </a:r>
            <a:r>
              <a:rPr lang="it-IT" smtClean="0">
                <a:solidFill>
                  <a:srgbClr val="FF0000"/>
                </a:solidFill>
              </a:rPr>
              <a:t>opere principali</a:t>
            </a:r>
            <a:r>
              <a:rPr lang="it-IT" smtClean="0"/>
              <a:t>: La legge dei rendimenti in condizioni di concorrenza perfetta (1925, 1926), Produzione di merci a mezzo di merci (1960), Le opere di Ricardo (1973); </a:t>
            </a:r>
            <a:endParaRPr lang="it-IT" dirty="0"/>
          </a:p>
        </p:txBody>
      </p:sp>
      <p:pic>
        <p:nvPicPr>
          <p:cNvPr id="1026" name="Picture 2" descr="Risultati immagini per cambridge circus keynes"/>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085722" y="1825625"/>
            <a:ext cx="3354555"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75817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Sraffa</a:t>
            </a:r>
            <a:r>
              <a:rPr lang="it-IT" dirty="0" smtClean="0"/>
              <a:t> e Gramsci</a:t>
            </a:r>
            <a:endParaRPr lang="it-IT" dirty="0"/>
          </a:p>
        </p:txBody>
      </p:sp>
      <p:sp>
        <p:nvSpPr>
          <p:cNvPr id="3" name="Segnaposto contenuto 2"/>
          <p:cNvSpPr>
            <a:spLocks noGrp="1"/>
          </p:cNvSpPr>
          <p:nvPr>
            <p:ph sz="half" idx="1"/>
          </p:nvPr>
        </p:nvSpPr>
        <p:spPr>
          <a:xfrm>
            <a:off x="533400" y="1558164"/>
            <a:ext cx="7095186" cy="4381992"/>
          </a:xfrm>
        </p:spPr>
        <p:txBody>
          <a:bodyPr>
            <a:normAutofit fontScale="62500" lnSpcReduction="20000"/>
          </a:bodyPr>
          <a:lstStyle/>
          <a:p>
            <a:r>
              <a:rPr lang="it-IT" i="1" dirty="0"/>
              <a:t>Gramsci e </a:t>
            </a:r>
            <a:r>
              <a:rPr lang="it-IT" i="1" dirty="0" err="1"/>
              <a:t>Sraffa</a:t>
            </a:r>
            <a:r>
              <a:rPr lang="it-IT" i="1" dirty="0"/>
              <a:t> si conobbero, com’è noto, nella Torino dell’immediato primo dopoguerra, entrambe allievi di Umberto Cosmo (come </a:t>
            </a:r>
            <a:r>
              <a:rPr lang="it-IT" i="1" dirty="0" err="1"/>
              <a:t>Terracini</a:t>
            </a:r>
            <a:r>
              <a:rPr lang="it-IT" i="1" dirty="0"/>
              <a:t> e Togliatti). I periodi di più intenso colloquio furono dunque quello torinese (1919-1921) e quello romano (1924-1926). </a:t>
            </a:r>
            <a:endParaRPr lang="it-IT" i="1" dirty="0" smtClean="0"/>
          </a:p>
          <a:p>
            <a:r>
              <a:rPr lang="it-IT" i="1" dirty="0" smtClean="0"/>
              <a:t>Ma </a:t>
            </a:r>
            <a:r>
              <a:rPr lang="it-IT" i="1" dirty="0"/>
              <a:t>mai si interruppe il filo, neppure nel periodo 1921-24 in cui prima </a:t>
            </a:r>
            <a:r>
              <a:rPr lang="it-IT" i="1" dirty="0" err="1"/>
              <a:t>Sraffa</a:t>
            </a:r>
            <a:r>
              <a:rPr lang="it-IT" i="1" dirty="0"/>
              <a:t> (a Londra) e poi Gramsci (a Mosca) furono assenti dall’Italia. Da Londra </a:t>
            </a:r>
            <a:r>
              <a:rPr lang="it-IT" i="1" dirty="0" err="1"/>
              <a:t>Sraffa</a:t>
            </a:r>
            <a:r>
              <a:rPr lang="it-IT" i="1" dirty="0"/>
              <a:t> continuò a collaborare all’Ordine Nuovo. </a:t>
            </a:r>
            <a:endParaRPr lang="it-IT" i="1" dirty="0" smtClean="0"/>
          </a:p>
          <a:p>
            <a:r>
              <a:rPr lang="it-IT" i="1" dirty="0" smtClean="0"/>
              <a:t>Dopo </a:t>
            </a:r>
            <a:r>
              <a:rPr lang="it-IT" i="1" dirty="0"/>
              <a:t>l’arresto di Gramsci nel novembre 1926 </a:t>
            </a:r>
            <a:r>
              <a:rPr lang="it-IT" i="1" dirty="0" err="1"/>
              <a:t>Sraffa</a:t>
            </a:r>
            <a:r>
              <a:rPr lang="it-IT" i="1" dirty="0"/>
              <a:t> funse da collegamento con il Partito comunista in esilio. Sino alla concessione della libertà condizionale nel 1934 </a:t>
            </a:r>
            <a:r>
              <a:rPr lang="it-IT" i="1" dirty="0" err="1"/>
              <a:t>Sraffa</a:t>
            </a:r>
            <a:r>
              <a:rPr lang="it-IT" i="1" dirty="0"/>
              <a:t> poté purtroppo incontrare Gramsci solo una volta nel 1927, mentre la corrispondenza poté svolgersi solo in maniera indiretta attraverso la cognata del prigioniero, Tatiana </a:t>
            </a:r>
            <a:r>
              <a:rPr lang="it-IT" i="1" dirty="0" err="1"/>
              <a:t>Schucht</a:t>
            </a:r>
            <a:r>
              <a:rPr lang="it-IT" i="1" dirty="0"/>
              <a:t>. </a:t>
            </a:r>
            <a:endParaRPr lang="it-IT" i="1" dirty="0" smtClean="0"/>
          </a:p>
          <a:p>
            <a:r>
              <a:rPr lang="it-IT" i="1" dirty="0" smtClean="0"/>
              <a:t>Solo </a:t>
            </a:r>
            <a:r>
              <a:rPr lang="it-IT" i="1" dirty="0"/>
              <a:t>dal gennaio 1935 </a:t>
            </a:r>
            <a:r>
              <a:rPr lang="it-IT" i="1" dirty="0" err="1"/>
              <a:t>Sraffa</a:t>
            </a:r>
            <a:r>
              <a:rPr lang="it-IT" i="1" dirty="0"/>
              <a:t> poté rivedere l’amico in sette altri incontri. Dell’ultimo, a fine marzo 1937, Tatiana scrive (p. 17, i riferimenti sono al volume di De Vivo) che “è già il terzo giorno che Antonio riceve la sua visita, mattina e sera… La sua contentezza mi tocca infinitamente, e le sue richieste dirette perché l’amico ascolti tutto quanto lui ha voglia di raccontare, e lui stesso stare ad ascoltare. Queste conversazioni certo lo stancano molto ma sono per lui più dell’aria che respira”.</a:t>
            </a:r>
          </a:p>
        </p:txBody>
      </p:sp>
      <p:pic>
        <p:nvPicPr>
          <p:cNvPr id="5" name="Immagine 4"/>
          <p:cNvPicPr>
            <a:picLocks noChangeAspect="1"/>
          </p:cNvPicPr>
          <p:nvPr/>
        </p:nvPicPr>
        <p:blipFill>
          <a:blip r:embed="rId2"/>
          <a:stretch>
            <a:fillRect/>
          </a:stretch>
        </p:blipFill>
        <p:spPr>
          <a:xfrm>
            <a:off x="8235800" y="640463"/>
            <a:ext cx="3642164" cy="5167168"/>
          </a:xfrm>
          <a:prstGeom prst="rect">
            <a:avLst/>
          </a:prstGeom>
        </p:spPr>
      </p:pic>
      <p:sp>
        <p:nvSpPr>
          <p:cNvPr id="7" name="Rettangolo 6"/>
          <p:cNvSpPr/>
          <p:nvPr/>
        </p:nvSpPr>
        <p:spPr>
          <a:xfrm>
            <a:off x="838200" y="6352571"/>
            <a:ext cx="10972800" cy="369332"/>
          </a:xfrm>
          <a:prstGeom prst="rect">
            <a:avLst/>
          </a:prstGeom>
        </p:spPr>
        <p:txBody>
          <a:bodyPr wrap="square">
            <a:spAutoFit/>
          </a:bodyPr>
          <a:lstStyle/>
          <a:p>
            <a:r>
              <a:rPr lang="it-IT" dirty="0"/>
              <a:t>http://temi.repubblica.it/micromega-online/tra-gramsci-e-sraffa-il-sodalizio-fra-due-comunisti-indisciplinati/</a:t>
            </a:r>
          </a:p>
        </p:txBody>
      </p:sp>
    </p:spTree>
    <p:extLst>
      <p:ext uri="{BB962C8B-B14F-4D97-AF65-F5344CB8AC3E}">
        <p14:creationId xmlns:p14="http://schemas.microsoft.com/office/powerpoint/2010/main" val="38193146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13690" y="235815"/>
            <a:ext cx="10515600" cy="1325563"/>
          </a:xfrm>
        </p:spPr>
        <p:txBody>
          <a:bodyPr/>
          <a:lstStyle/>
          <a:p>
            <a:pPr algn="ctr"/>
            <a:r>
              <a:rPr lang="it-IT" smtClean="0"/>
              <a:t>Interessi monetari e articoli bancari</a:t>
            </a:r>
            <a:endParaRPr lang="it-IT" dirty="0"/>
          </a:p>
        </p:txBody>
      </p:sp>
      <p:pic>
        <p:nvPicPr>
          <p:cNvPr id="9" name="Immagine 8"/>
          <p:cNvPicPr>
            <a:picLocks noChangeAspect="1"/>
          </p:cNvPicPr>
          <p:nvPr/>
        </p:nvPicPr>
        <p:blipFill>
          <a:blip r:embed="rId2"/>
          <a:stretch>
            <a:fillRect/>
          </a:stretch>
        </p:blipFill>
        <p:spPr>
          <a:xfrm>
            <a:off x="2406939" y="1284576"/>
            <a:ext cx="7173127" cy="4598987"/>
          </a:xfrm>
          <a:prstGeom prst="rect">
            <a:avLst/>
          </a:prstGeom>
        </p:spPr>
      </p:pic>
      <p:sp>
        <p:nvSpPr>
          <p:cNvPr id="11" name="Rettangolo 10"/>
          <p:cNvSpPr/>
          <p:nvPr/>
        </p:nvSpPr>
        <p:spPr>
          <a:xfrm>
            <a:off x="3323895" y="6153789"/>
            <a:ext cx="5562677" cy="369332"/>
          </a:xfrm>
          <a:prstGeom prst="rect">
            <a:avLst/>
          </a:prstGeom>
        </p:spPr>
        <p:txBody>
          <a:bodyPr wrap="none">
            <a:spAutoFit/>
          </a:bodyPr>
          <a:lstStyle/>
          <a:p>
            <a:r>
              <a:rPr lang="it-IT" dirty="0"/>
              <a:t>file:///C:/Users/paolo/Downloads/11352-17565-1-PB.pdf</a:t>
            </a:r>
          </a:p>
        </p:txBody>
      </p:sp>
    </p:spTree>
    <p:extLst>
      <p:ext uri="{BB962C8B-B14F-4D97-AF65-F5344CB8AC3E}">
        <p14:creationId xmlns:p14="http://schemas.microsoft.com/office/powerpoint/2010/main" val="22758095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65909" y="152688"/>
            <a:ext cx="10515600" cy="1325563"/>
          </a:xfrm>
        </p:spPr>
        <p:txBody>
          <a:bodyPr/>
          <a:lstStyle/>
          <a:p>
            <a:pPr algn="ctr"/>
            <a:r>
              <a:rPr lang="it-IT" dirty="0" smtClean="0"/>
              <a:t>Interessi monetari e articoli bancari</a:t>
            </a:r>
            <a:endParaRPr lang="it-IT" dirty="0"/>
          </a:p>
        </p:txBody>
      </p:sp>
      <p:pic>
        <p:nvPicPr>
          <p:cNvPr id="10" name="Immagine 9"/>
          <p:cNvPicPr>
            <a:picLocks noChangeAspect="1"/>
          </p:cNvPicPr>
          <p:nvPr/>
        </p:nvPicPr>
        <p:blipFill>
          <a:blip r:embed="rId2"/>
          <a:stretch>
            <a:fillRect/>
          </a:stretch>
        </p:blipFill>
        <p:spPr>
          <a:xfrm>
            <a:off x="2383414" y="1593705"/>
            <a:ext cx="7102331" cy="4214687"/>
          </a:xfrm>
          <a:prstGeom prst="rect">
            <a:avLst/>
          </a:prstGeom>
        </p:spPr>
      </p:pic>
      <p:sp>
        <p:nvSpPr>
          <p:cNvPr id="5" name="Rettangolo 4"/>
          <p:cNvSpPr/>
          <p:nvPr/>
        </p:nvSpPr>
        <p:spPr>
          <a:xfrm>
            <a:off x="3323895" y="6153789"/>
            <a:ext cx="5562677" cy="369332"/>
          </a:xfrm>
          <a:prstGeom prst="rect">
            <a:avLst/>
          </a:prstGeom>
        </p:spPr>
        <p:txBody>
          <a:bodyPr wrap="none">
            <a:spAutoFit/>
          </a:bodyPr>
          <a:lstStyle/>
          <a:p>
            <a:r>
              <a:rPr lang="it-IT" dirty="0"/>
              <a:t>file:///C:/Users/paolo/Downloads/11352-17565-1-PB.pdf</a:t>
            </a:r>
          </a:p>
        </p:txBody>
      </p:sp>
    </p:spTree>
    <p:extLst>
      <p:ext uri="{BB962C8B-B14F-4D97-AF65-F5344CB8AC3E}">
        <p14:creationId xmlns:p14="http://schemas.microsoft.com/office/powerpoint/2010/main" val="16613955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65909" y="152688"/>
            <a:ext cx="10515600" cy="1325563"/>
          </a:xfrm>
        </p:spPr>
        <p:txBody>
          <a:bodyPr/>
          <a:lstStyle/>
          <a:p>
            <a:pPr algn="ctr"/>
            <a:r>
              <a:rPr lang="it-IT" dirty="0" smtClean="0"/>
              <a:t>Interessi monetari e articoli bancari</a:t>
            </a:r>
            <a:endParaRPr lang="it-IT" dirty="0"/>
          </a:p>
        </p:txBody>
      </p:sp>
      <p:sp>
        <p:nvSpPr>
          <p:cNvPr id="5" name="Rettangolo 4"/>
          <p:cNvSpPr/>
          <p:nvPr/>
        </p:nvSpPr>
        <p:spPr>
          <a:xfrm>
            <a:off x="3323895" y="6153789"/>
            <a:ext cx="5562677" cy="369332"/>
          </a:xfrm>
          <a:prstGeom prst="rect">
            <a:avLst/>
          </a:prstGeom>
        </p:spPr>
        <p:txBody>
          <a:bodyPr wrap="none">
            <a:spAutoFit/>
          </a:bodyPr>
          <a:lstStyle/>
          <a:p>
            <a:r>
              <a:rPr lang="it-IT" dirty="0"/>
              <a:t>file:///C:/Users/paolo/Downloads/11352-17565-1-PB.pdf</a:t>
            </a:r>
          </a:p>
        </p:txBody>
      </p:sp>
      <p:pic>
        <p:nvPicPr>
          <p:cNvPr id="3" name="Immagine 2"/>
          <p:cNvPicPr>
            <a:picLocks noChangeAspect="1"/>
          </p:cNvPicPr>
          <p:nvPr/>
        </p:nvPicPr>
        <p:blipFill>
          <a:blip r:embed="rId2"/>
          <a:stretch>
            <a:fillRect/>
          </a:stretch>
        </p:blipFill>
        <p:spPr>
          <a:xfrm>
            <a:off x="2586182" y="1366199"/>
            <a:ext cx="6714836" cy="4646427"/>
          </a:xfrm>
          <a:prstGeom prst="rect">
            <a:avLst/>
          </a:prstGeom>
        </p:spPr>
      </p:pic>
    </p:spTree>
    <p:extLst>
      <p:ext uri="{BB962C8B-B14F-4D97-AF65-F5344CB8AC3E}">
        <p14:creationId xmlns:p14="http://schemas.microsoft.com/office/powerpoint/2010/main" val="12942799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65909" y="152688"/>
            <a:ext cx="10515600" cy="1325563"/>
          </a:xfrm>
        </p:spPr>
        <p:txBody>
          <a:bodyPr/>
          <a:lstStyle/>
          <a:p>
            <a:pPr algn="ctr"/>
            <a:r>
              <a:rPr lang="it-IT" dirty="0" smtClean="0"/>
              <a:t>Interessi monetari e articoli bancari</a:t>
            </a:r>
            <a:endParaRPr lang="it-IT" dirty="0"/>
          </a:p>
        </p:txBody>
      </p:sp>
      <p:sp>
        <p:nvSpPr>
          <p:cNvPr id="5" name="Rettangolo 4"/>
          <p:cNvSpPr/>
          <p:nvPr/>
        </p:nvSpPr>
        <p:spPr>
          <a:xfrm>
            <a:off x="3323895" y="6153789"/>
            <a:ext cx="5562677" cy="369332"/>
          </a:xfrm>
          <a:prstGeom prst="rect">
            <a:avLst/>
          </a:prstGeom>
        </p:spPr>
        <p:txBody>
          <a:bodyPr wrap="none">
            <a:spAutoFit/>
          </a:bodyPr>
          <a:lstStyle/>
          <a:p>
            <a:r>
              <a:rPr lang="it-IT" dirty="0"/>
              <a:t>file:///C:/Users/paolo/Downloads/11352-17565-1-PB.pdf</a:t>
            </a:r>
          </a:p>
        </p:txBody>
      </p:sp>
      <p:pic>
        <p:nvPicPr>
          <p:cNvPr id="4" name="Immagine 3"/>
          <p:cNvPicPr>
            <a:picLocks noChangeAspect="1"/>
          </p:cNvPicPr>
          <p:nvPr/>
        </p:nvPicPr>
        <p:blipFill>
          <a:blip r:embed="rId2"/>
          <a:stretch>
            <a:fillRect/>
          </a:stretch>
        </p:blipFill>
        <p:spPr>
          <a:xfrm>
            <a:off x="2847975" y="1538287"/>
            <a:ext cx="7179076" cy="4179022"/>
          </a:xfrm>
          <a:prstGeom prst="rect">
            <a:avLst/>
          </a:prstGeom>
        </p:spPr>
      </p:pic>
    </p:spTree>
    <p:extLst>
      <p:ext uri="{BB962C8B-B14F-4D97-AF65-F5344CB8AC3E}">
        <p14:creationId xmlns:p14="http://schemas.microsoft.com/office/powerpoint/2010/main" val="25531826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 tre contributi di Piero </a:t>
            </a:r>
            <a:r>
              <a:rPr lang="it-IT" dirty="0" err="1" smtClean="0"/>
              <a:t>Sraffa</a:t>
            </a:r>
            <a:r>
              <a:rPr lang="it-IT" dirty="0" smtClean="0"/>
              <a:t> all’EP</a:t>
            </a:r>
            <a:endParaRPr lang="it-IT" dirty="0"/>
          </a:p>
        </p:txBody>
      </p:sp>
      <p:sp>
        <p:nvSpPr>
          <p:cNvPr id="3" name="Segnaposto contenuto 2"/>
          <p:cNvSpPr>
            <a:spLocks noGrp="1"/>
          </p:cNvSpPr>
          <p:nvPr>
            <p:ph sz="half" idx="1"/>
          </p:nvPr>
        </p:nvSpPr>
        <p:spPr>
          <a:xfrm>
            <a:off x="838200" y="1825625"/>
            <a:ext cx="10515600" cy="4794116"/>
          </a:xfrm>
        </p:spPr>
        <p:txBody>
          <a:bodyPr>
            <a:normAutofit fontScale="77500" lnSpcReduction="20000"/>
          </a:bodyPr>
          <a:lstStyle/>
          <a:p>
            <a:r>
              <a:rPr lang="it-IT" dirty="0" smtClean="0"/>
              <a:t>I contributi fondamentali di </a:t>
            </a:r>
            <a:r>
              <a:rPr lang="it-IT" dirty="0" err="1" smtClean="0"/>
              <a:t>Sraffa</a:t>
            </a:r>
            <a:r>
              <a:rPr lang="it-IT" dirty="0" smtClean="0"/>
              <a:t> sono tre</a:t>
            </a:r>
          </a:p>
          <a:p>
            <a:r>
              <a:rPr lang="it-IT" dirty="0" smtClean="0">
                <a:solidFill>
                  <a:srgbClr val="FF0000"/>
                </a:solidFill>
              </a:rPr>
              <a:t>Pars </a:t>
            </a:r>
            <a:r>
              <a:rPr lang="it-IT" dirty="0" err="1" smtClean="0">
                <a:solidFill>
                  <a:srgbClr val="FF0000"/>
                </a:solidFill>
              </a:rPr>
              <a:t>destruens</a:t>
            </a:r>
            <a:r>
              <a:rPr lang="it-IT" dirty="0" smtClean="0"/>
              <a:t>: Critica di Marshall e del marginalismo, basi del pensiero economico del Novecento.</a:t>
            </a:r>
          </a:p>
          <a:p>
            <a:r>
              <a:rPr lang="it-IT" dirty="0" smtClean="0">
                <a:solidFill>
                  <a:srgbClr val="FF0000"/>
                </a:solidFill>
              </a:rPr>
              <a:t>Pars </a:t>
            </a:r>
            <a:r>
              <a:rPr lang="it-IT" dirty="0" err="1" smtClean="0">
                <a:solidFill>
                  <a:srgbClr val="FF0000"/>
                </a:solidFill>
              </a:rPr>
              <a:t>construens</a:t>
            </a:r>
            <a:r>
              <a:rPr lang="it-IT" dirty="0" smtClean="0"/>
              <a:t>: Proposta di uno schema teorico alternativo ai modelli di equilibrio economico generale, basato sulla ripresa dell’approccio classico.</a:t>
            </a:r>
          </a:p>
          <a:p>
            <a:pPr lvl="1"/>
            <a:r>
              <a:rPr lang="it-IT" dirty="0" smtClean="0"/>
              <a:t>Interdipendenze tra settori sul piano della produzione</a:t>
            </a:r>
          </a:p>
          <a:p>
            <a:pPr lvl="1"/>
            <a:r>
              <a:rPr lang="it-IT" dirty="0" smtClean="0"/>
              <a:t>Ripresa del concetto di sovrappiù e di concorrenza come livellamento dei saggi di profitto</a:t>
            </a:r>
          </a:p>
          <a:p>
            <a:pPr lvl="1"/>
            <a:r>
              <a:rPr lang="it-IT" dirty="0" smtClean="0"/>
              <a:t>Ripresa dell’idea del conflitto distributivo: saggio di salario – saggio di profitto (distribuzione non determinata da tecnologia; spazio per fattori politici e sociali) </a:t>
            </a:r>
          </a:p>
          <a:p>
            <a:pPr lvl="1"/>
            <a:r>
              <a:rPr lang="it-IT" dirty="0" smtClean="0"/>
              <a:t>Superamento della teoria del valore lavoro ma ripresa del concetto di prezzo normale come costo di produzione</a:t>
            </a:r>
          </a:p>
          <a:p>
            <a:pPr lvl="1"/>
            <a:r>
              <a:rPr lang="it-IT" dirty="0" smtClean="0"/>
              <a:t>Abbandono del concetto di margine e in generale degli elementi soggettivi. </a:t>
            </a:r>
          </a:p>
          <a:p>
            <a:r>
              <a:rPr lang="it-IT" dirty="0" smtClean="0">
                <a:solidFill>
                  <a:srgbClr val="FF0000"/>
                </a:solidFill>
              </a:rPr>
              <a:t>Edizione critica delle opere di D. Ricardo</a:t>
            </a:r>
            <a:r>
              <a:rPr lang="it-IT" dirty="0" smtClean="0"/>
              <a:t>. </a:t>
            </a:r>
            <a:r>
              <a:rPr lang="it-IT" dirty="0"/>
              <a:t>Secondo Kaldor (1983, p. 340) «Un monumento esemplare di erudizione. Certamente nessun autore inglese, in campo scientifico o letterario, aveva ricevuto un riconoscimento paragonabile, più di 125 anni dopo la morte</a:t>
            </a:r>
            <a:r>
              <a:rPr lang="it-IT" dirty="0" smtClean="0"/>
              <a:t>». Contributo che contribuisce a riportare Ricardo nell’alveo dell’economia classica, contro alcune ricostruzioni che volevano Ricardo precursore del marginalismo.   </a:t>
            </a:r>
            <a:endParaRPr lang="it-IT" dirty="0"/>
          </a:p>
          <a:p>
            <a:endParaRPr lang="it-IT" dirty="0"/>
          </a:p>
        </p:txBody>
      </p:sp>
    </p:spTree>
    <p:extLst>
      <p:ext uri="{BB962C8B-B14F-4D97-AF65-F5344CB8AC3E}">
        <p14:creationId xmlns:p14="http://schemas.microsoft.com/office/powerpoint/2010/main" val="27879578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Critica di </a:t>
            </a:r>
            <a:r>
              <a:rPr lang="it-IT" dirty="0" err="1" smtClean="0"/>
              <a:t>Sraffa</a:t>
            </a:r>
            <a:r>
              <a:rPr lang="it-IT" dirty="0" smtClean="0"/>
              <a:t> a Marshall, 1</a:t>
            </a:r>
            <a:endParaRPr lang="it-IT" dirty="0"/>
          </a:p>
        </p:txBody>
      </p:sp>
      <p:sp>
        <p:nvSpPr>
          <p:cNvPr id="3" name="Segnaposto contenuto 2"/>
          <p:cNvSpPr>
            <a:spLocks noGrp="1"/>
          </p:cNvSpPr>
          <p:nvPr>
            <p:ph idx="1"/>
          </p:nvPr>
        </p:nvSpPr>
        <p:spPr/>
        <p:txBody>
          <a:bodyPr>
            <a:normAutofit fontScale="92500" lnSpcReduction="10000"/>
          </a:bodyPr>
          <a:lstStyle/>
          <a:p>
            <a:r>
              <a:rPr lang="it-IT" dirty="0">
                <a:solidFill>
                  <a:srgbClr val="FF0000"/>
                </a:solidFill>
              </a:rPr>
              <a:t>1925</a:t>
            </a:r>
            <a:r>
              <a:rPr lang="it-IT" dirty="0"/>
              <a:t> ‘Sulle relazioni fra costo e quantità prodotta’, </a:t>
            </a:r>
            <a:r>
              <a:rPr lang="it-IT" i="1" dirty="0"/>
              <a:t>Annali di economia</a:t>
            </a:r>
            <a:r>
              <a:rPr lang="it-IT" dirty="0"/>
              <a:t>, 2 , pp. </a:t>
            </a:r>
            <a:r>
              <a:rPr lang="it-IT" dirty="0" smtClean="0"/>
              <a:t>277-328;</a:t>
            </a:r>
          </a:p>
          <a:p>
            <a:r>
              <a:rPr lang="it-IT" dirty="0" smtClean="0"/>
              <a:t>L’intervento di F. Y. </a:t>
            </a:r>
            <a:r>
              <a:rPr lang="it-IT" dirty="0" err="1" smtClean="0">
                <a:solidFill>
                  <a:srgbClr val="FF0000"/>
                </a:solidFill>
              </a:rPr>
              <a:t>Edgeworth</a:t>
            </a:r>
            <a:r>
              <a:rPr lang="it-IT" dirty="0" smtClean="0"/>
              <a:t> e J. M. </a:t>
            </a:r>
            <a:r>
              <a:rPr lang="it-IT" dirty="0" smtClean="0">
                <a:solidFill>
                  <a:srgbClr val="FF0000"/>
                </a:solidFill>
              </a:rPr>
              <a:t>Keynes</a:t>
            </a:r>
            <a:r>
              <a:rPr lang="it-IT" dirty="0" smtClean="0"/>
              <a:t>;</a:t>
            </a:r>
          </a:p>
          <a:p>
            <a:r>
              <a:rPr lang="en-US" dirty="0">
                <a:solidFill>
                  <a:srgbClr val="FF0000"/>
                </a:solidFill>
              </a:rPr>
              <a:t>1926</a:t>
            </a:r>
            <a:r>
              <a:rPr lang="en-US" dirty="0"/>
              <a:t> ‘The laws of returns under competitive conditions’, </a:t>
            </a:r>
            <a:r>
              <a:rPr lang="en-US" i="1" dirty="0"/>
              <a:t>Economic Journal</a:t>
            </a:r>
            <a:r>
              <a:rPr lang="en-US" dirty="0"/>
              <a:t>, 36, December, pp. </a:t>
            </a:r>
            <a:r>
              <a:rPr lang="en-US" dirty="0" smtClean="0"/>
              <a:t>535-550,</a:t>
            </a:r>
          </a:p>
          <a:p>
            <a:r>
              <a:rPr lang="en-US" dirty="0" smtClean="0"/>
              <a:t>Tempi di </a:t>
            </a:r>
            <a:r>
              <a:rPr lang="en-US" dirty="0" err="1" smtClean="0"/>
              <a:t>pubblicazione</a:t>
            </a:r>
            <a:r>
              <a:rPr lang="en-US" dirty="0" smtClean="0"/>
              <a:t> e stile </a:t>
            </a:r>
            <a:r>
              <a:rPr lang="en-US" dirty="0" err="1" smtClean="0"/>
              <a:t>della</a:t>
            </a:r>
            <a:r>
              <a:rPr lang="en-US" dirty="0" smtClean="0"/>
              <a:t> </a:t>
            </a:r>
            <a:r>
              <a:rPr lang="en-US" dirty="0" err="1" smtClean="0"/>
              <a:t>scrittura</a:t>
            </a:r>
            <a:r>
              <a:rPr lang="en-US" dirty="0" smtClean="0"/>
              <a:t>: </a:t>
            </a:r>
            <a:r>
              <a:rPr lang="en-US" dirty="0" smtClean="0">
                <a:solidFill>
                  <a:srgbClr val="FF0000"/>
                </a:solidFill>
              </a:rPr>
              <a:t>un enigma</a:t>
            </a:r>
            <a:r>
              <a:rPr lang="en-US" dirty="0" smtClean="0"/>
              <a:t>;</a:t>
            </a:r>
          </a:p>
          <a:p>
            <a:r>
              <a:rPr lang="en-US" dirty="0" smtClean="0"/>
              <a:t>Punto </a:t>
            </a:r>
            <a:r>
              <a:rPr lang="en-US" dirty="0" err="1" smtClean="0"/>
              <a:t>principale</a:t>
            </a:r>
            <a:r>
              <a:rPr lang="en-US" dirty="0" smtClean="0"/>
              <a:t> </a:t>
            </a:r>
            <a:r>
              <a:rPr lang="en-US" dirty="0" err="1" smtClean="0"/>
              <a:t>dell’articolo</a:t>
            </a:r>
            <a:r>
              <a:rPr lang="en-US" dirty="0" smtClean="0"/>
              <a:t>: la </a:t>
            </a:r>
            <a:r>
              <a:rPr lang="en-US" dirty="0" err="1" smtClean="0"/>
              <a:t>critica</a:t>
            </a:r>
            <a:r>
              <a:rPr lang="en-US" dirty="0" smtClean="0"/>
              <a:t> a Marshall e </a:t>
            </a:r>
            <a:r>
              <a:rPr lang="en-US" dirty="0" err="1" smtClean="0"/>
              <a:t>alle</a:t>
            </a:r>
            <a:r>
              <a:rPr lang="en-US" dirty="0" smtClean="0"/>
              <a:t> </a:t>
            </a:r>
            <a:r>
              <a:rPr lang="en-US" dirty="0" err="1" smtClean="0"/>
              <a:t>ipotesi</a:t>
            </a:r>
            <a:r>
              <a:rPr lang="en-US" dirty="0" smtClean="0"/>
              <a:t> sui </a:t>
            </a:r>
            <a:r>
              <a:rPr lang="en-US" dirty="0" err="1" smtClean="0"/>
              <a:t>rendimenti</a:t>
            </a:r>
            <a:r>
              <a:rPr lang="en-US" dirty="0" smtClean="0"/>
              <a:t> di </a:t>
            </a:r>
            <a:r>
              <a:rPr lang="en-US" dirty="0" err="1" smtClean="0"/>
              <a:t>scala</a:t>
            </a:r>
            <a:r>
              <a:rPr lang="en-US" dirty="0" smtClean="0"/>
              <a:t> </a:t>
            </a:r>
            <a:r>
              <a:rPr lang="en-US" dirty="0" err="1" smtClean="0"/>
              <a:t>decrescenti</a:t>
            </a:r>
            <a:r>
              <a:rPr lang="en-US" dirty="0" smtClean="0"/>
              <a:t> e </a:t>
            </a:r>
            <a:r>
              <a:rPr lang="en-US" dirty="0" err="1" smtClean="0"/>
              <a:t>crescenti</a:t>
            </a:r>
            <a:r>
              <a:rPr lang="en-US" dirty="0" smtClean="0"/>
              <a:t> (</a:t>
            </a:r>
            <a:r>
              <a:rPr lang="en-US" dirty="0" err="1" smtClean="0"/>
              <a:t>croce</a:t>
            </a:r>
            <a:r>
              <a:rPr lang="en-US" dirty="0" smtClean="0"/>
              <a:t> di Marshall);</a:t>
            </a:r>
          </a:p>
          <a:p>
            <a:r>
              <a:rPr lang="en-US" dirty="0" smtClean="0"/>
              <a:t>Le </a:t>
            </a:r>
            <a:r>
              <a:rPr lang="en-US" dirty="0" err="1" smtClean="0"/>
              <a:t>soluzioni</a:t>
            </a:r>
            <a:r>
              <a:rPr lang="en-US" dirty="0" smtClean="0"/>
              <a:t> di Sraffa:</a:t>
            </a:r>
          </a:p>
          <a:p>
            <a:pPr lvl="1"/>
            <a:r>
              <a:rPr lang="en-US" dirty="0" err="1" smtClean="0"/>
              <a:t>Rendimenti</a:t>
            </a:r>
            <a:r>
              <a:rPr lang="en-US" dirty="0" smtClean="0"/>
              <a:t> </a:t>
            </a:r>
            <a:r>
              <a:rPr lang="en-US" dirty="0" err="1" smtClean="0"/>
              <a:t>costanti</a:t>
            </a:r>
            <a:r>
              <a:rPr lang="en-US" dirty="0" smtClean="0"/>
              <a:t> (e </a:t>
            </a:r>
            <a:r>
              <a:rPr lang="en-US" dirty="0" err="1" smtClean="0"/>
              <a:t>implicito</a:t>
            </a:r>
            <a:r>
              <a:rPr lang="en-US" dirty="0" smtClean="0"/>
              <a:t> </a:t>
            </a:r>
            <a:r>
              <a:rPr lang="en-US" dirty="0" err="1" smtClean="0"/>
              <a:t>ritorno</a:t>
            </a:r>
            <a:r>
              <a:rPr lang="en-US" dirty="0" smtClean="0"/>
              <a:t> </a:t>
            </a:r>
            <a:r>
              <a:rPr lang="en-US" dirty="0" err="1" smtClean="0"/>
              <a:t>alla</a:t>
            </a:r>
            <a:r>
              <a:rPr lang="en-US" dirty="0" smtClean="0"/>
              <a:t> </a:t>
            </a:r>
            <a:r>
              <a:rPr lang="en-US" dirty="0" err="1" smtClean="0"/>
              <a:t>teoria</a:t>
            </a:r>
            <a:r>
              <a:rPr lang="en-US" dirty="0" smtClean="0"/>
              <a:t> </a:t>
            </a:r>
            <a:r>
              <a:rPr lang="en-US" dirty="0" err="1" smtClean="0"/>
              <a:t>classica</a:t>
            </a:r>
            <a:r>
              <a:rPr lang="en-US" dirty="0" smtClean="0"/>
              <a:t>); </a:t>
            </a:r>
          </a:p>
          <a:p>
            <a:pPr lvl="1"/>
            <a:r>
              <a:rPr lang="en-US" dirty="0" err="1" smtClean="0"/>
              <a:t>Rendimenti</a:t>
            </a:r>
            <a:r>
              <a:rPr lang="en-US" dirty="0" smtClean="0"/>
              <a:t> </a:t>
            </a:r>
            <a:r>
              <a:rPr lang="en-US" dirty="0" err="1" smtClean="0"/>
              <a:t>crescenti</a:t>
            </a:r>
            <a:r>
              <a:rPr lang="en-US" dirty="0" smtClean="0"/>
              <a:t> </a:t>
            </a:r>
            <a:r>
              <a:rPr lang="en-US" dirty="0" err="1" smtClean="0"/>
              <a:t>più</a:t>
            </a:r>
            <a:r>
              <a:rPr lang="en-US" dirty="0" smtClean="0"/>
              <a:t> </a:t>
            </a:r>
            <a:r>
              <a:rPr lang="en-US" dirty="0" err="1" smtClean="0"/>
              <a:t>concorrenza</a:t>
            </a:r>
            <a:r>
              <a:rPr lang="en-US" dirty="0" smtClean="0"/>
              <a:t> </a:t>
            </a:r>
            <a:r>
              <a:rPr lang="en-US" dirty="0" err="1" smtClean="0"/>
              <a:t>monopolistica</a:t>
            </a:r>
            <a:r>
              <a:rPr lang="en-US" dirty="0" smtClean="0"/>
              <a:t>.</a:t>
            </a:r>
            <a:endParaRPr lang="it-IT" dirty="0"/>
          </a:p>
        </p:txBody>
      </p:sp>
    </p:spTree>
    <p:extLst>
      <p:ext uri="{BB962C8B-B14F-4D97-AF65-F5344CB8AC3E}">
        <p14:creationId xmlns:p14="http://schemas.microsoft.com/office/powerpoint/2010/main" val="23441424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Critica di </a:t>
            </a:r>
            <a:r>
              <a:rPr lang="it-IT" dirty="0" err="1"/>
              <a:t>Sraffa</a:t>
            </a:r>
            <a:r>
              <a:rPr lang="it-IT" dirty="0"/>
              <a:t> a Marshall, </a:t>
            </a:r>
            <a:r>
              <a:rPr lang="it-IT" dirty="0" smtClean="0"/>
              <a:t>2</a:t>
            </a:r>
            <a:endParaRPr lang="it-IT" dirty="0"/>
          </a:p>
        </p:txBody>
      </p:sp>
      <p:pic>
        <p:nvPicPr>
          <p:cNvPr id="5" name="Immagine 4"/>
          <p:cNvPicPr>
            <a:picLocks noChangeAspect="1"/>
          </p:cNvPicPr>
          <p:nvPr/>
        </p:nvPicPr>
        <p:blipFill>
          <a:blip r:embed="rId2"/>
          <a:stretch>
            <a:fillRect/>
          </a:stretch>
        </p:blipFill>
        <p:spPr>
          <a:xfrm>
            <a:off x="1489690" y="1523263"/>
            <a:ext cx="9212619" cy="5240956"/>
          </a:xfrm>
          <a:prstGeom prst="rect">
            <a:avLst/>
          </a:prstGeom>
        </p:spPr>
      </p:pic>
    </p:spTree>
    <p:extLst>
      <p:ext uri="{BB962C8B-B14F-4D97-AF65-F5344CB8AC3E}">
        <p14:creationId xmlns:p14="http://schemas.microsoft.com/office/powerpoint/2010/main" val="535311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Critica di </a:t>
            </a:r>
            <a:r>
              <a:rPr lang="it-IT" dirty="0" err="1"/>
              <a:t>Sraffa</a:t>
            </a:r>
            <a:r>
              <a:rPr lang="it-IT" dirty="0"/>
              <a:t> a Marshall, </a:t>
            </a:r>
            <a:r>
              <a:rPr lang="it-IT" dirty="0" smtClean="0"/>
              <a:t>2</a:t>
            </a:r>
            <a:endParaRPr lang="it-IT" dirty="0"/>
          </a:p>
        </p:txBody>
      </p:sp>
      <p:sp>
        <p:nvSpPr>
          <p:cNvPr id="3" name="Segnaposto contenuto 2"/>
          <p:cNvSpPr>
            <a:spLocks noGrp="1"/>
          </p:cNvSpPr>
          <p:nvPr>
            <p:ph idx="1"/>
          </p:nvPr>
        </p:nvSpPr>
        <p:spPr/>
        <p:txBody>
          <a:bodyPr>
            <a:normAutofit/>
          </a:bodyPr>
          <a:lstStyle/>
          <a:p>
            <a:pPr marL="0" indent="0">
              <a:buNone/>
            </a:pPr>
            <a:r>
              <a:rPr lang="it-IT" i="1" dirty="0"/>
              <a:t>Con queste conclusioni, e volendo rimanere all’interno della concezione moderna </a:t>
            </a:r>
            <a:r>
              <a:rPr lang="it-IT" i="1" dirty="0">
                <a:solidFill>
                  <a:srgbClr val="FF0000"/>
                </a:solidFill>
              </a:rPr>
              <a:t>non sembrano restare aperte che tre strade teoriche</a:t>
            </a:r>
            <a:r>
              <a:rPr lang="it-IT" i="1" dirty="0"/>
              <a:t>: 1) l’impostazione </a:t>
            </a:r>
            <a:r>
              <a:rPr lang="it-IT" i="1" dirty="0" err="1"/>
              <a:t>marshalliana</a:t>
            </a:r>
            <a:r>
              <a:rPr lang="it-IT" i="1" dirty="0"/>
              <a:t> di equilibrio economico parziale, ma drasticamente ridotta all’ipotesi di rendimenti e costi costanti; 2) l’impostazione </a:t>
            </a:r>
            <a:r>
              <a:rPr lang="it-IT" i="1" dirty="0" err="1"/>
              <a:t>walras</a:t>
            </a:r>
            <a:r>
              <a:rPr lang="it-IT" i="1" dirty="0"/>
              <a:t>-paretiana di equilibrio economico generale; 3) abbandonare del tutto l’ipotesi di concorrenza perfetta. Tuttavia l’ana­li­si di </a:t>
            </a:r>
            <a:r>
              <a:rPr lang="it-IT" i="1" dirty="0" err="1"/>
              <a:t>Sraffa</a:t>
            </a:r>
            <a:r>
              <a:rPr lang="it-IT" i="1" dirty="0"/>
              <a:t> è distruttiva anche di queste tre possibili vie </a:t>
            </a:r>
            <a:r>
              <a:rPr lang="it-IT" i="1" dirty="0" smtClean="0"/>
              <a:t>d’uscita</a:t>
            </a:r>
          </a:p>
          <a:p>
            <a:pPr marL="0" indent="0">
              <a:buNone/>
            </a:pPr>
            <a:r>
              <a:rPr lang="it-IT" dirty="0" smtClean="0"/>
              <a:t>[</a:t>
            </a:r>
            <a:r>
              <a:rPr lang="it-IT" dirty="0"/>
              <a:t>Ingrao e Ranchetti 1996, p. 540].</a:t>
            </a:r>
          </a:p>
          <a:p>
            <a:pPr marL="0" indent="0">
              <a:buNone/>
            </a:pPr>
            <a:endParaRPr lang="it-IT" dirty="0" smtClean="0"/>
          </a:p>
          <a:p>
            <a:pPr marL="0" indent="0">
              <a:buNone/>
            </a:pPr>
            <a:r>
              <a:rPr lang="it-IT" dirty="0" smtClean="0"/>
              <a:t>Necessità di «Rifondare» la basi della teoria economica</a:t>
            </a:r>
            <a:endParaRPr lang="it-IT" dirty="0"/>
          </a:p>
        </p:txBody>
      </p:sp>
    </p:spTree>
    <p:extLst>
      <p:ext uri="{BB962C8B-B14F-4D97-AF65-F5344CB8AC3E}">
        <p14:creationId xmlns:p14="http://schemas.microsoft.com/office/powerpoint/2010/main" val="23300922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Produzione di merci a mezzo di merci (1960)</a:t>
            </a:r>
            <a:endParaRPr lang="it-IT" dirty="0"/>
          </a:p>
        </p:txBody>
      </p:sp>
      <p:sp>
        <p:nvSpPr>
          <p:cNvPr id="5" name="Segnaposto contenuto 4"/>
          <p:cNvSpPr>
            <a:spLocks noGrp="1"/>
          </p:cNvSpPr>
          <p:nvPr>
            <p:ph sz="half" idx="2"/>
          </p:nvPr>
        </p:nvSpPr>
        <p:spPr>
          <a:xfrm>
            <a:off x="3112656" y="1758056"/>
            <a:ext cx="8241144" cy="4651980"/>
          </a:xfrm>
        </p:spPr>
        <p:txBody>
          <a:bodyPr>
            <a:normAutofit fontScale="92500"/>
          </a:bodyPr>
          <a:lstStyle/>
          <a:p>
            <a:r>
              <a:rPr lang="it-IT" dirty="0" smtClean="0"/>
              <a:t>Il </a:t>
            </a:r>
            <a:r>
              <a:rPr lang="it-IT" dirty="0" smtClean="0">
                <a:solidFill>
                  <a:srgbClr val="FF0000"/>
                </a:solidFill>
              </a:rPr>
              <a:t>messaggio principale di PMMM</a:t>
            </a:r>
          </a:p>
          <a:p>
            <a:pPr lvl="1"/>
            <a:r>
              <a:rPr lang="it-IT" dirty="0" smtClean="0"/>
              <a:t>Fornire una fotografia </a:t>
            </a:r>
            <a:r>
              <a:rPr lang="it-IT" dirty="0"/>
              <a:t>del </a:t>
            </a:r>
            <a:r>
              <a:rPr lang="it-IT" dirty="0" smtClean="0"/>
              <a:t>sistema economico, che serve come base per sviluppare </a:t>
            </a:r>
            <a:r>
              <a:rPr lang="it-IT" dirty="0" smtClean="0">
                <a:solidFill>
                  <a:srgbClr val="FF0000"/>
                </a:solidFill>
              </a:rPr>
              <a:t>una </a:t>
            </a:r>
            <a:r>
              <a:rPr lang="it-IT" dirty="0">
                <a:solidFill>
                  <a:srgbClr val="FF0000"/>
                </a:solidFill>
              </a:rPr>
              <a:t>teoria dei prezzi </a:t>
            </a:r>
            <a:r>
              <a:rPr lang="it-IT" dirty="0" smtClean="0">
                <a:solidFill>
                  <a:srgbClr val="FF0000"/>
                </a:solidFill>
              </a:rPr>
              <a:t>come </a:t>
            </a:r>
            <a:r>
              <a:rPr lang="it-IT" dirty="0">
                <a:solidFill>
                  <a:srgbClr val="FF0000"/>
                </a:solidFill>
              </a:rPr>
              <a:t>rapporti di scambio che dipendono dalle condizioni di </a:t>
            </a:r>
            <a:r>
              <a:rPr lang="it-IT" dirty="0" smtClean="0">
                <a:solidFill>
                  <a:srgbClr val="FF0000"/>
                </a:solidFill>
              </a:rPr>
              <a:t>produzione </a:t>
            </a:r>
            <a:r>
              <a:rPr lang="it-IT" dirty="0" smtClean="0"/>
              <a:t>(e non dall’utilità),</a:t>
            </a:r>
            <a:r>
              <a:rPr lang="it-IT" dirty="0"/>
              <a:t>  come </a:t>
            </a:r>
            <a:r>
              <a:rPr lang="it-IT" dirty="0" smtClean="0"/>
              <a:t>Ricardo e </a:t>
            </a:r>
            <a:r>
              <a:rPr lang="it-IT" dirty="0" err="1" smtClean="0"/>
              <a:t>Marx</a:t>
            </a:r>
            <a:r>
              <a:rPr lang="it-IT" dirty="0" smtClean="0"/>
              <a:t> avevano tentato di fare </a:t>
            </a:r>
            <a:r>
              <a:rPr lang="it-IT" dirty="0"/>
              <a:t>con la teoria del valore </a:t>
            </a:r>
            <a:r>
              <a:rPr lang="it-IT" dirty="0" smtClean="0"/>
              <a:t>lavoro e la trasformazione dei valori in prezzi, </a:t>
            </a:r>
            <a:r>
              <a:rPr lang="it-IT" dirty="0"/>
              <a:t>ma senza i problemi logici in cui </a:t>
            </a:r>
            <a:r>
              <a:rPr lang="it-IT" dirty="0" smtClean="0"/>
              <a:t>entrambi erano incorsi.</a:t>
            </a:r>
          </a:p>
          <a:p>
            <a:pPr lvl="1"/>
            <a:r>
              <a:rPr lang="it-IT" dirty="0" smtClean="0"/>
              <a:t>Mettere in luce la </a:t>
            </a:r>
            <a:r>
              <a:rPr lang="it-IT" dirty="0" smtClean="0">
                <a:solidFill>
                  <a:srgbClr val="FF0000"/>
                </a:solidFill>
              </a:rPr>
              <a:t>centralità </a:t>
            </a:r>
            <a:r>
              <a:rPr lang="it-IT" dirty="0">
                <a:solidFill>
                  <a:srgbClr val="FF0000"/>
                </a:solidFill>
              </a:rPr>
              <a:t>della distribuzione </a:t>
            </a:r>
            <a:r>
              <a:rPr lang="it-IT" dirty="0" smtClean="0"/>
              <a:t>all’interno di questo sistema di prezzi con la relazione </a:t>
            </a:r>
            <a:r>
              <a:rPr lang="it-IT" dirty="0"/>
              <a:t>inversa tra saggio di profitto e saggio di </a:t>
            </a:r>
            <a:r>
              <a:rPr lang="it-IT" dirty="0" smtClean="0"/>
              <a:t>salario. Una </a:t>
            </a:r>
            <a:r>
              <a:rPr lang="it-IT" dirty="0"/>
              <a:t>di queste variabili è </a:t>
            </a:r>
            <a:r>
              <a:rPr lang="it-IT" dirty="0" smtClean="0"/>
              <a:t>determinata in maniera esogena, </a:t>
            </a:r>
            <a:r>
              <a:rPr lang="it-IT" dirty="0"/>
              <a:t>cioè fattori diversi dalla tecnologia entrano nella sua </a:t>
            </a:r>
            <a:r>
              <a:rPr lang="it-IT" dirty="0" smtClean="0"/>
              <a:t>determinazione (rapporti i forza tra le classi sociali, condizioni monetarie e finanziarie). </a:t>
            </a:r>
            <a:endParaRPr lang="it-IT" dirty="0"/>
          </a:p>
        </p:txBody>
      </p:sp>
      <p:pic>
        <p:nvPicPr>
          <p:cNvPr id="6146" name="Picture 2" descr="Risultati immagini per produzione di merci a mezzo di merci"/>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598055" y="1758056"/>
            <a:ext cx="2324100" cy="3905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16883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smtClean="0"/>
              <a:t>PMMM: dimensione tecnica</a:t>
            </a:r>
            <a:endParaRPr lang="it-IT" dirty="0"/>
          </a:p>
        </p:txBody>
      </p:sp>
      <mc:AlternateContent xmlns:mc="http://schemas.openxmlformats.org/markup-compatibility/2006" xmlns:a14="http://schemas.microsoft.com/office/drawing/2010/main">
        <mc:Choice Requires="a14">
          <p:sp>
            <p:nvSpPr>
              <p:cNvPr id="6" name="Segnaposto contenuto 5"/>
              <p:cNvSpPr>
                <a:spLocks noGrp="1"/>
              </p:cNvSpPr>
              <p:nvPr>
                <p:ph idx="1"/>
              </p:nvPr>
            </p:nvSpPr>
            <p:spPr/>
            <p:txBody>
              <a:bodyPr>
                <a:normAutofit fontScale="92500" lnSpcReduction="20000"/>
              </a:bodyPr>
              <a:lstStyle/>
              <a:p>
                <a:r>
                  <a:rPr lang="it-IT" dirty="0" smtClean="0">
                    <a:solidFill>
                      <a:srgbClr val="FF0000"/>
                    </a:solidFill>
                  </a:rPr>
                  <a:t>Modello a 2 settori</a:t>
                </a:r>
                <a:r>
                  <a:rPr lang="it-IT" dirty="0" smtClean="0"/>
                  <a:t>: ferro e grano che sono allo stesso tempo input e output (da cui il titolo) insieme al lavoro</a:t>
                </a:r>
              </a:p>
              <a:p>
                <a:r>
                  <a:rPr lang="it-IT" dirty="0" smtClean="0">
                    <a:solidFill>
                      <a:srgbClr val="FF0000"/>
                    </a:solidFill>
                  </a:rPr>
                  <a:t>Condizioni tecniche</a:t>
                </a:r>
              </a:p>
              <a:p>
                <a:pPr lvl="1"/>
                <a:r>
                  <a:rPr lang="it-IT" b="0" dirty="0" smtClean="0"/>
                  <a:t>Settore agricolo: </a:t>
                </a:r>
                <a14:m>
                  <m:oMath xmlns:m="http://schemas.openxmlformats.org/officeDocument/2006/math">
                    <m:r>
                      <a:rPr lang="it-IT" b="0" i="1" smtClean="0">
                        <a:latin typeface="Cambria Math" panose="02040503050406030204" pitchFamily="18" charset="0"/>
                      </a:rPr>
                      <m:t>1</m:t>
                    </m:r>
                    <m:r>
                      <a:rPr lang="it-IT" i="1">
                        <a:latin typeface="Cambria Math" panose="02040503050406030204" pitchFamily="18" charset="0"/>
                      </a:rPr>
                      <m:t>𝐹</m:t>
                    </m:r>
                    <m:r>
                      <a:rPr lang="it-IT" i="1">
                        <a:latin typeface="Cambria Math" panose="02040503050406030204" pitchFamily="18" charset="0"/>
                      </a:rPr>
                      <m:t>+2</m:t>
                    </m:r>
                    <m:r>
                      <a:rPr lang="it-IT" i="1">
                        <a:latin typeface="Cambria Math" panose="02040503050406030204" pitchFamily="18" charset="0"/>
                      </a:rPr>
                      <m:t>𝐺</m:t>
                    </m:r>
                    <m:r>
                      <a:rPr lang="it-IT" b="0" i="1" smtClean="0">
                        <a:latin typeface="Cambria Math" panose="02040503050406030204" pitchFamily="18" charset="0"/>
                      </a:rPr>
                      <m:t>+75</m:t>
                    </m:r>
                    <m:r>
                      <a:rPr lang="it-IT" b="0" i="1" smtClean="0">
                        <a:latin typeface="Cambria Math" panose="02040503050406030204" pitchFamily="18" charset="0"/>
                      </a:rPr>
                      <m:t>𝐿</m:t>
                    </m:r>
                    <m:r>
                      <a:rPr lang="it-IT" i="1">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6</m:t>
                    </m:r>
                    <m:r>
                      <a:rPr lang="it-IT" b="0" i="1" smtClean="0">
                        <a:latin typeface="Cambria Math" panose="02040503050406030204" pitchFamily="18" charset="0"/>
                        <a:ea typeface="Cambria Math" panose="02040503050406030204" pitchFamily="18" charset="0"/>
                      </a:rPr>
                      <m:t>𝐺</m:t>
                    </m:r>
                  </m:oMath>
                </a14:m>
                <a:endParaRPr lang="it-IT" b="0" dirty="0" smtClean="0"/>
              </a:p>
              <a:p>
                <a:pPr lvl="1"/>
                <a:r>
                  <a:rPr lang="it-IT" b="0" dirty="0" smtClean="0"/>
                  <a:t>Settore industriale: </a:t>
                </a:r>
                <a14:m>
                  <m:oMath xmlns:m="http://schemas.openxmlformats.org/officeDocument/2006/math">
                    <m:r>
                      <a:rPr lang="it-IT" b="0" i="1" smtClean="0">
                        <a:latin typeface="Cambria Math" panose="02040503050406030204" pitchFamily="18" charset="0"/>
                      </a:rPr>
                      <m:t>2</m:t>
                    </m:r>
                    <m:r>
                      <a:rPr lang="it-IT" b="0" i="1" smtClean="0">
                        <a:latin typeface="Cambria Math" panose="02040503050406030204" pitchFamily="18" charset="0"/>
                      </a:rPr>
                      <m:t>𝐹</m:t>
                    </m:r>
                    <m:r>
                      <a:rPr lang="it-IT" b="0" i="1" smtClean="0">
                        <a:latin typeface="Cambria Math" panose="02040503050406030204" pitchFamily="18" charset="0"/>
                      </a:rPr>
                      <m:t>+2</m:t>
                    </m:r>
                    <m:r>
                      <a:rPr lang="it-IT" b="0" i="1" smtClean="0">
                        <a:latin typeface="Cambria Math" panose="02040503050406030204" pitchFamily="18" charset="0"/>
                      </a:rPr>
                      <m:t>𝐺</m:t>
                    </m:r>
                    <m:r>
                      <a:rPr lang="it-IT" b="0" i="1" smtClean="0">
                        <a:latin typeface="Cambria Math" panose="02040503050406030204" pitchFamily="18" charset="0"/>
                      </a:rPr>
                      <m:t>+25</m:t>
                    </m:r>
                    <m:r>
                      <a:rPr lang="it-IT" b="0" i="1" smtClean="0">
                        <a:latin typeface="Cambria Math" panose="02040503050406030204" pitchFamily="18" charset="0"/>
                      </a:rPr>
                      <m:t>𝐿</m:t>
                    </m:r>
                    <m:r>
                      <a:rPr lang="it-IT" b="0" i="1" smtClean="0">
                        <a:latin typeface="Cambria Math" panose="02040503050406030204" pitchFamily="18" charset="0"/>
                        <a:ea typeface="Cambria Math" panose="02040503050406030204" pitchFamily="18" charset="0"/>
                      </a:rPr>
                      <m:t>→4</m:t>
                    </m:r>
                    <m:r>
                      <a:rPr lang="it-IT" b="0" i="1" smtClean="0">
                        <a:latin typeface="Cambria Math" panose="02040503050406030204" pitchFamily="18" charset="0"/>
                        <a:ea typeface="Cambria Math" panose="02040503050406030204" pitchFamily="18" charset="0"/>
                      </a:rPr>
                      <m:t>𝐹</m:t>
                    </m:r>
                  </m:oMath>
                </a14:m>
                <a:endParaRPr lang="it-IT" b="0" dirty="0" smtClean="0">
                  <a:ea typeface="Cambria Math" panose="02040503050406030204" pitchFamily="18" charset="0"/>
                </a:endParaRPr>
              </a:p>
              <a:p>
                <a:r>
                  <a:rPr lang="it-IT" dirty="0" smtClean="0">
                    <a:ea typeface="Cambria Math" panose="02040503050406030204" pitchFamily="18" charset="0"/>
                  </a:rPr>
                  <a:t>NB1: Il sistema produce un </a:t>
                </a:r>
                <a:r>
                  <a:rPr lang="it-IT" dirty="0" smtClean="0">
                    <a:solidFill>
                      <a:srgbClr val="FF0000"/>
                    </a:solidFill>
                    <a:ea typeface="Cambria Math" panose="02040503050406030204" pitchFamily="18" charset="0"/>
                  </a:rPr>
                  <a:t>surplus fisico</a:t>
                </a:r>
              </a:p>
              <a:p>
                <a:pPr lvl="1"/>
                <a:r>
                  <a:rPr lang="it-IT" b="0" dirty="0" smtClean="0">
                    <a:ea typeface="Cambria Math" panose="02040503050406030204" pitchFamily="18" charset="0"/>
                  </a:rPr>
                  <a:t>Settore agricolo: 6G (output) – 4G (input) = 2G (surplus)</a:t>
                </a:r>
              </a:p>
              <a:p>
                <a:pPr lvl="1"/>
                <a:r>
                  <a:rPr lang="it-IT" dirty="0" smtClean="0">
                    <a:ea typeface="Cambria Math" panose="02040503050406030204" pitchFamily="18" charset="0"/>
                  </a:rPr>
                  <a:t>Settore industriale: 4F (output) – 3F (input) = F (surplus)</a:t>
                </a:r>
              </a:p>
              <a:p>
                <a:pPr lvl="1"/>
                <a:r>
                  <a:rPr lang="it-IT" dirty="0" smtClean="0">
                    <a:ea typeface="Cambria Math" panose="02040503050406030204" pitchFamily="18" charset="0"/>
                  </a:rPr>
                  <a:t>2G + F = surplus fisico = beni finali prodotti dal sistema</a:t>
                </a:r>
              </a:p>
              <a:p>
                <a:r>
                  <a:rPr lang="it-IT" b="0" dirty="0" smtClean="0">
                    <a:ea typeface="Cambria Math" panose="02040503050406030204" pitchFamily="18" charset="0"/>
                  </a:rPr>
                  <a:t> NB2: Ci sono 100 </a:t>
                </a:r>
                <a:r>
                  <a:rPr lang="it-IT" b="0" dirty="0" smtClean="0">
                    <a:solidFill>
                      <a:srgbClr val="FF0000"/>
                    </a:solidFill>
                    <a:ea typeface="Cambria Math" panose="02040503050406030204" pitchFamily="18" charset="0"/>
                  </a:rPr>
                  <a:t>lavoratori</a:t>
                </a:r>
              </a:p>
              <a:p>
                <a:pPr lvl="1"/>
                <a:r>
                  <a:rPr lang="it-IT" dirty="0" smtClean="0">
                    <a:ea typeface="Cambria Math" panose="02040503050406030204" pitchFamily="18" charset="0"/>
                  </a:rPr>
                  <a:t>75 sono impiegati nel settore agricolo (3/4 = 0,75)</a:t>
                </a:r>
              </a:p>
              <a:p>
                <a:pPr lvl="1"/>
                <a:r>
                  <a:rPr lang="it-IT" b="0" dirty="0" smtClean="0">
                    <a:ea typeface="Cambria Math" panose="02040503050406030204" pitchFamily="18" charset="0"/>
                  </a:rPr>
                  <a:t>25 sono impiegati nel settore industriale (1/4 = 0,25)</a:t>
                </a:r>
              </a:p>
              <a:p>
                <a:endParaRPr lang="it-IT" dirty="0"/>
              </a:p>
            </p:txBody>
          </p:sp>
        </mc:Choice>
        <mc:Fallback xmlns="">
          <p:sp>
            <p:nvSpPr>
              <p:cNvPr id="6" name="Segnaposto contenuto 5"/>
              <p:cNvSpPr>
                <a:spLocks noGrp="1" noRot="1" noChangeAspect="1" noMove="1" noResize="1" noEditPoints="1" noAdjustHandles="1" noChangeArrowheads="1" noChangeShapeType="1" noTextEdit="1"/>
              </p:cNvSpPr>
              <p:nvPr>
                <p:ph idx="1"/>
              </p:nvPr>
            </p:nvSpPr>
            <p:spPr>
              <a:blipFill>
                <a:blip r:embed="rId2"/>
                <a:stretch>
                  <a:fillRect l="-928" t="-3501"/>
                </a:stretch>
              </a:blipFill>
            </p:spPr>
            <p:txBody>
              <a:bodyPr/>
              <a:lstStyle/>
              <a:p>
                <a:r>
                  <a:rPr lang="it-IT">
                    <a:noFill/>
                  </a:rPr>
                  <a:t> </a:t>
                </a:r>
              </a:p>
            </p:txBody>
          </p:sp>
        </mc:Fallback>
      </mc:AlternateContent>
    </p:spTree>
    <p:extLst>
      <p:ext uri="{BB962C8B-B14F-4D97-AF65-F5344CB8AC3E}">
        <p14:creationId xmlns:p14="http://schemas.microsoft.com/office/powerpoint/2010/main" val="16405535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678584"/>
          </a:xfrm>
        </p:spPr>
        <p:txBody>
          <a:bodyPr>
            <a:normAutofit fontScale="90000"/>
          </a:bodyPr>
          <a:lstStyle/>
          <a:p>
            <a:pPr algn="ctr"/>
            <a:r>
              <a:rPr lang="it-IT" dirty="0" smtClean="0"/>
              <a:t>PMMM: dimensione economica</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a:xfrm>
                <a:off x="655781" y="1459345"/>
                <a:ext cx="11065163" cy="5024582"/>
              </a:xfrm>
            </p:spPr>
            <p:txBody>
              <a:bodyPr>
                <a:normAutofit fontScale="85000" lnSpcReduction="10000"/>
              </a:bodyPr>
              <a:lstStyle/>
              <a:p>
                <a:pPr marL="228600" lvl="1">
                  <a:spcBef>
                    <a:spcPts val="1000"/>
                  </a:spcBef>
                </a:pPr>
                <a:r>
                  <a:rPr lang="it-IT" dirty="0"/>
                  <a:t>La prima equazione definisce l’uguaglianza tra ricavi e costi (comprensivi del profitto) nel settore agricolo, la seconda equazione definisce l’uguaglianza tra ricavi e costi (comprensivi del profitto) nel settore industriale, la terza equazione sceglie come numerario il valore del surplus che coincide con il valore nominale PIL (valore monetario dei beni finali prodotti nell’unità di tempo</a:t>
                </a:r>
                <a:r>
                  <a:rPr lang="it-IT" dirty="0" smtClean="0"/>
                  <a:t>)</a:t>
                </a:r>
              </a:p>
              <a:p>
                <a:pPr marL="228600" lvl="1">
                  <a:spcBef>
                    <a:spcPts val="1000"/>
                  </a:spcBef>
                </a:pPr>
                <a:endParaRPr lang="it-IT" i="1" dirty="0" smtClean="0">
                  <a:latin typeface="Cambria Math" panose="02040503050406030204" pitchFamily="18" charset="0"/>
                </a:endParaRPr>
              </a:p>
              <a:p>
                <a:pPr lvl="1"/>
                <a14:m>
                  <m:oMath xmlns:m="http://schemas.openxmlformats.org/officeDocument/2006/math">
                    <m:d>
                      <m:dPr>
                        <m:begChr m:val="{"/>
                        <m:endChr m:val=""/>
                        <m:ctrlPr>
                          <a:rPr lang="it-IT" i="1" smtClean="0">
                            <a:latin typeface="Cambria Math" panose="02040503050406030204" pitchFamily="18" charset="0"/>
                          </a:rPr>
                        </m:ctrlPr>
                      </m:dPr>
                      <m:e>
                        <m:m>
                          <m:mPr>
                            <m:mcs>
                              <m:mc>
                                <m:mcPr>
                                  <m:count m:val="1"/>
                                  <m:mcJc m:val="center"/>
                                </m:mcPr>
                              </m:mc>
                            </m:mcs>
                            <m:ctrlPr>
                              <a:rPr lang="it-IT" i="1">
                                <a:latin typeface="Cambria Math" panose="02040503050406030204" pitchFamily="18" charset="0"/>
                              </a:rPr>
                            </m:ctrlPr>
                          </m:mPr>
                          <m:mr>
                            <m:e>
                              <m:d>
                                <m:dPr>
                                  <m:ctrlPr>
                                    <a:rPr lang="it-IT" i="1" smtClean="0">
                                      <a:latin typeface="Cambria Math" panose="02040503050406030204" pitchFamily="18" charset="0"/>
                                    </a:rPr>
                                  </m:ctrlPr>
                                </m:dPr>
                                <m:e>
                                  <m:sSub>
                                    <m:sSubPr>
                                      <m:ctrlPr>
                                        <a:rPr lang="it-IT" i="1" smtClean="0">
                                          <a:latin typeface="Cambria Math" panose="02040503050406030204" pitchFamily="18" charset="0"/>
                                        </a:rPr>
                                      </m:ctrlPr>
                                    </m:sSubPr>
                                    <m:e>
                                      <m:r>
                                        <a:rPr lang="it-IT" b="0" i="1" smtClean="0">
                                          <a:latin typeface="Cambria Math" panose="02040503050406030204" pitchFamily="18" charset="0"/>
                                        </a:rPr>
                                        <m:t>𝑝</m:t>
                                      </m:r>
                                    </m:e>
                                    <m:sub>
                                      <m:r>
                                        <a:rPr lang="it-IT" b="0" i="1" smtClean="0">
                                          <a:latin typeface="Cambria Math" panose="02040503050406030204" pitchFamily="18" charset="0"/>
                                        </a:rPr>
                                        <m:t>𝑓</m:t>
                                      </m:r>
                                    </m:sub>
                                  </m:sSub>
                                  <m:r>
                                    <a:rPr lang="it-IT" b="0" i="1" smtClean="0">
                                      <a:latin typeface="Cambria Math" panose="02040503050406030204" pitchFamily="18" charset="0"/>
                                    </a:rPr>
                                    <m:t>+2</m:t>
                                  </m:r>
                                  <m:sSub>
                                    <m:sSubPr>
                                      <m:ctrlPr>
                                        <a:rPr lang="it-IT" b="0" i="1" smtClean="0">
                                          <a:latin typeface="Cambria Math" panose="02040503050406030204" pitchFamily="18" charset="0"/>
                                        </a:rPr>
                                      </m:ctrlPr>
                                    </m:sSubPr>
                                    <m:e>
                                      <m:r>
                                        <a:rPr lang="it-IT" b="0" i="1" smtClean="0">
                                          <a:latin typeface="Cambria Math" panose="02040503050406030204" pitchFamily="18" charset="0"/>
                                        </a:rPr>
                                        <m:t>𝑝</m:t>
                                      </m:r>
                                    </m:e>
                                    <m:sub>
                                      <m:r>
                                        <a:rPr lang="it-IT" b="0" i="1" smtClean="0">
                                          <a:latin typeface="Cambria Math" panose="02040503050406030204" pitchFamily="18" charset="0"/>
                                        </a:rPr>
                                        <m:t>𝑔</m:t>
                                      </m:r>
                                    </m:sub>
                                  </m:sSub>
                                </m:e>
                              </m:d>
                              <m:d>
                                <m:dPr>
                                  <m:ctrlPr>
                                    <a:rPr lang="it-IT" i="1" smtClean="0">
                                      <a:latin typeface="Cambria Math" panose="02040503050406030204" pitchFamily="18" charset="0"/>
                                    </a:rPr>
                                  </m:ctrlPr>
                                </m:dPr>
                                <m:e>
                                  <m:r>
                                    <a:rPr lang="it-IT" b="0" i="1" smtClean="0">
                                      <a:latin typeface="Cambria Math" panose="02040503050406030204" pitchFamily="18" charset="0"/>
                                    </a:rPr>
                                    <m:t>1+</m:t>
                                  </m:r>
                                  <m:r>
                                    <a:rPr lang="it-IT" b="0" i="1" smtClean="0">
                                      <a:latin typeface="Cambria Math" panose="02040503050406030204" pitchFamily="18" charset="0"/>
                                    </a:rPr>
                                    <m:t>𝑟</m:t>
                                  </m:r>
                                </m:e>
                              </m:d>
                              <m:r>
                                <m:rPr>
                                  <m:brk m:alnAt="7"/>
                                </m:rPr>
                                <a:rPr lang="it-IT" b="0" i="1" smtClean="0">
                                  <a:latin typeface="Cambria Math" panose="02040503050406030204" pitchFamily="18" charset="0"/>
                                </a:rPr>
                                <m:t>+</m:t>
                              </m:r>
                              <m:r>
                                <a:rPr lang="it-IT" b="0" i="1" smtClean="0">
                                  <a:latin typeface="Cambria Math" panose="02040503050406030204" pitchFamily="18" charset="0"/>
                                </a:rPr>
                                <m:t>0,75</m:t>
                              </m:r>
                              <m:r>
                                <a:rPr lang="it-IT" b="0" i="1" smtClean="0">
                                  <a:latin typeface="Cambria Math" panose="02040503050406030204" pitchFamily="18" charset="0"/>
                                </a:rPr>
                                <m:t>𝑤</m:t>
                              </m:r>
                              <m:r>
                                <a:rPr lang="it-IT" b="0" i="1" smtClean="0">
                                  <a:latin typeface="Cambria Math" panose="02040503050406030204" pitchFamily="18" charset="0"/>
                                </a:rPr>
                                <m:t>=6</m:t>
                              </m:r>
                              <m:sSub>
                                <m:sSubPr>
                                  <m:ctrlPr>
                                    <a:rPr lang="it-IT" b="0" i="1" smtClean="0">
                                      <a:latin typeface="Cambria Math" panose="02040503050406030204" pitchFamily="18" charset="0"/>
                                    </a:rPr>
                                  </m:ctrlPr>
                                </m:sSubPr>
                                <m:e>
                                  <m:r>
                                    <a:rPr lang="it-IT" b="0" i="1" smtClean="0">
                                      <a:latin typeface="Cambria Math" panose="02040503050406030204" pitchFamily="18" charset="0"/>
                                    </a:rPr>
                                    <m:t>𝑝</m:t>
                                  </m:r>
                                </m:e>
                                <m:sub>
                                  <m:r>
                                    <a:rPr lang="it-IT" b="0" i="1" smtClean="0">
                                      <a:latin typeface="Cambria Math" panose="02040503050406030204" pitchFamily="18" charset="0"/>
                                    </a:rPr>
                                    <m:t>𝑔</m:t>
                                  </m:r>
                                </m:sub>
                              </m:sSub>
                            </m:e>
                          </m:mr>
                          <m:mr>
                            <m:e>
                              <m:d>
                                <m:dPr>
                                  <m:ctrlPr>
                                    <a:rPr lang="it-IT" i="1">
                                      <a:latin typeface="Cambria Math" panose="02040503050406030204" pitchFamily="18" charset="0"/>
                                    </a:rPr>
                                  </m:ctrlPr>
                                </m:dPr>
                                <m:e>
                                  <m:r>
                                    <a:rPr lang="it-IT" b="0" i="1" smtClean="0">
                                      <a:latin typeface="Cambria Math" panose="02040503050406030204" pitchFamily="18" charset="0"/>
                                    </a:rPr>
                                    <m:t>2</m:t>
                                  </m:r>
                                  <m:sSub>
                                    <m:sSubPr>
                                      <m:ctrlPr>
                                        <a:rPr lang="it-IT" i="1">
                                          <a:latin typeface="Cambria Math" panose="02040503050406030204" pitchFamily="18" charset="0"/>
                                        </a:rPr>
                                      </m:ctrlPr>
                                    </m:sSubPr>
                                    <m:e>
                                      <m:r>
                                        <a:rPr lang="it-IT" i="1">
                                          <a:latin typeface="Cambria Math" panose="02040503050406030204" pitchFamily="18" charset="0"/>
                                        </a:rPr>
                                        <m:t>𝑝</m:t>
                                      </m:r>
                                    </m:e>
                                    <m:sub>
                                      <m:r>
                                        <a:rPr lang="it-IT" i="1">
                                          <a:latin typeface="Cambria Math" panose="02040503050406030204" pitchFamily="18" charset="0"/>
                                        </a:rPr>
                                        <m:t>𝑓</m:t>
                                      </m:r>
                                    </m:sub>
                                  </m:sSub>
                                  <m:r>
                                    <a:rPr lang="it-IT" i="1">
                                      <a:latin typeface="Cambria Math" panose="02040503050406030204" pitchFamily="18" charset="0"/>
                                    </a:rPr>
                                    <m:t>+2</m:t>
                                  </m:r>
                                  <m:sSub>
                                    <m:sSubPr>
                                      <m:ctrlPr>
                                        <a:rPr lang="it-IT" i="1">
                                          <a:latin typeface="Cambria Math" panose="02040503050406030204" pitchFamily="18" charset="0"/>
                                        </a:rPr>
                                      </m:ctrlPr>
                                    </m:sSubPr>
                                    <m:e>
                                      <m:r>
                                        <a:rPr lang="it-IT" i="1">
                                          <a:latin typeface="Cambria Math" panose="02040503050406030204" pitchFamily="18" charset="0"/>
                                        </a:rPr>
                                        <m:t>𝑝</m:t>
                                      </m:r>
                                    </m:e>
                                    <m:sub>
                                      <m:r>
                                        <a:rPr lang="it-IT" i="1">
                                          <a:latin typeface="Cambria Math" panose="02040503050406030204" pitchFamily="18" charset="0"/>
                                        </a:rPr>
                                        <m:t>𝑔</m:t>
                                      </m:r>
                                    </m:sub>
                                  </m:sSub>
                                </m:e>
                              </m:d>
                              <m:d>
                                <m:dPr>
                                  <m:ctrlPr>
                                    <a:rPr lang="it-IT" i="1">
                                      <a:latin typeface="Cambria Math" panose="02040503050406030204" pitchFamily="18" charset="0"/>
                                    </a:rPr>
                                  </m:ctrlPr>
                                </m:dPr>
                                <m:e>
                                  <m:r>
                                    <a:rPr lang="it-IT" i="1">
                                      <a:latin typeface="Cambria Math" panose="02040503050406030204" pitchFamily="18" charset="0"/>
                                    </a:rPr>
                                    <m:t>1+</m:t>
                                  </m:r>
                                  <m:r>
                                    <a:rPr lang="it-IT" i="1">
                                      <a:latin typeface="Cambria Math" panose="02040503050406030204" pitchFamily="18" charset="0"/>
                                    </a:rPr>
                                    <m:t>𝑟</m:t>
                                  </m:r>
                                </m:e>
                              </m:d>
                              <m:r>
                                <m:rPr>
                                  <m:brk m:alnAt="7"/>
                                </m:rPr>
                                <a:rPr lang="it-IT" i="1">
                                  <a:latin typeface="Cambria Math" panose="02040503050406030204" pitchFamily="18" charset="0"/>
                                </a:rPr>
                                <m:t>+</m:t>
                              </m:r>
                              <m:r>
                                <a:rPr lang="it-IT" i="1">
                                  <a:latin typeface="Cambria Math" panose="02040503050406030204" pitchFamily="18" charset="0"/>
                                </a:rPr>
                                <m:t>0,</m:t>
                              </m:r>
                              <m:r>
                                <a:rPr lang="it-IT" b="0" i="1" smtClean="0">
                                  <a:latin typeface="Cambria Math" panose="02040503050406030204" pitchFamily="18" charset="0"/>
                                </a:rPr>
                                <m:t>2</m:t>
                              </m:r>
                              <m:r>
                                <a:rPr lang="it-IT" i="1">
                                  <a:latin typeface="Cambria Math" panose="02040503050406030204" pitchFamily="18" charset="0"/>
                                </a:rPr>
                                <m:t>5</m:t>
                              </m:r>
                              <m:r>
                                <a:rPr lang="it-IT" i="1">
                                  <a:latin typeface="Cambria Math" panose="02040503050406030204" pitchFamily="18" charset="0"/>
                                </a:rPr>
                                <m:t>𝑤</m:t>
                              </m:r>
                              <m:r>
                                <a:rPr lang="it-IT" i="1">
                                  <a:latin typeface="Cambria Math" panose="02040503050406030204" pitchFamily="18" charset="0"/>
                                </a:rPr>
                                <m:t>=4</m:t>
                              </m:r>
                              <m:sSub>
                                <m:sSubPr>
                                  <m:ctrlPr>
                                    <a:rPr lang="it-IT" i="1">
                                      <a:latin typeface="Cambria Math" panose="02040503050406030204" pitchFamily="18" charset="0"/>
                                    </a:rPr>
                                  </m:ctrlPr>
                                </m:sSubPr>
                                <m:e>
                                  <m:r>
                                    <a:rPr lang="it-IT" i="1">
                                      <a:latin typeface="Cambria Math" panose="02040503050406030204" pitchFamily="18" charset="0"/>
                                    </a:rPr>
                                    <m:t>𝑝</m:t>
                                  </m:r>
                                </m:e>
                                <m:sub>
                                  <m:r>
                                    <a:rPr lang="it-IT" b="0" i="1" smtClean="0">
                                      <a:latin typeface="Cambria Math" panose="02040503050406030204" pitchFamily="18" charset="0"/>
                                    </a:rPr>
                                    <m:t>𝑓</m:t>
                                  </m:r>
                                </m:sub>
                              </m:sSub>
                            </m:e>
                          </m:mr>
                          <m:mr>
                            <m:e>
                              <m:r>
                                <a:rPr lang="it-IT" b="0" i="1" smtClean="0">
                                  <a:latin typeface="Cambria Math" panose="02040503050406030204" pitchFamily="18" charset="0"/>
                                </a:rPr>
                                <m:t>2</m:t>
                              </m:r>
                              <m:sSub>
                                <m:sSubPr>
                                  <m:ctrlPr>
                                    <a:rPr lang="it-IT" b="0" i="1" smtClean="0">
                                      <a:latin typeface="Cambria Math" panose="02040503050406030204" pitchFamily="18" charset="0"/>
                                    </a:rPr>
                                  </m:ctrlPr>
                                </m:sSubPr>
                                <m:e>
                                  <m:r>
                                    <a:rPr lang="it-IT" b="0" i="1" smtClean="0">
                                      <a:latin typeface="Cambria Math" panose="02040503050406030204" pitchFamily="18" charset="0"/>
                                    </a:rPr>
                                    <m:t>𝑝</m:t>
                                  </m:r>
                                </m:e>
                                <m:sub>
                                  <m:r>
                                    <a:rPr lang="it-IT" b="0" i="1" smtClean="0">
                                      <a:latin typeface="Cambria Math" panose="02040503050406030204" pitchFamily="18" charset="0"/>
                                    </a:rPr>
                                    <m:t>𝑔</m:t>
                                  </m:r>
                                </m:sub>
                              </m:sSub>
                              <m:r>
                                <a:rPr lang="it-IT" b="0" i="1" smtClean="0">
                                  <a:latin typeface="Cambria Math" panose="02040503050406030204" pitchFamily="18" charset="0"/>
                                </a:rPr>
                                <m:t>+</m:t>
                              </m:r>
                              <m:sSub>
                                <m:sSubPr>
                                  <m:ctrlPr>
                                    <a:rPr lang="it-IT" b="0" i="1" smtClean="0">
                                      <a:latin typeface="Cambria Math" panose="02040503050406030204" pitchFamily="18" charset="0"/>
                                    </a:rPr>
                                  </m:ctrlPr>
                                </m:sSubPr>
                                <m:e>
                                  <m:r>
                                    <a:rPr lang="it-IT" b="0" i="1" smtClean="0">
                                      <a:latin typeface="Cambria Math" panose="02040503050406030204" pitchFamily="18" charset="0"/>
                                    </a:rPr>
                                    <m:t>𝑝</m:t>
                                  </m:r>
                                </m:e>
                                <m:sub>
                                  <m:r>
                                    <a:rPr lang="it-IT" b="0" i="1" smtClean="0">
                                      <a:latin typeface="Cambria Math" panose="02040503050406030204" pitchFamily="18" charset="0"/>
                                    </a:rPr>
                                    <m:t>𝑓</m:t>
                                  </m:r>
                                </m:sub>
                              </m:sSub>
                              <m:r>
                                <a:rPr lang="it-IT" b="0" i="1" smtClean="0">
                                  <a:latin typeface="Cambria Math" panose="02040503050406030204" pitchFamily="18" charset="0"/>
                                </a:rPr>
                                <m:t>=1</m:t>
                              </m:r>
                            </m:e>
                          </m:mr>
                        </m:m>
                      </m:e>
                    </m:d>
                  </m:oMath>
                </a14:m>
                <a:endParaRPr lang="it-IT" dirty="0" smtClean="0"/>
              </a:p>
              <a:p>
                <a:pPr lvl="1"/>
                <a:endParaRPr lang="it-IT" dirty="0" smtClean="0"/>
              </a:p>
              <a:p>
                <a:pPr lvl="1"/>
                <a:r>
                  <a:rPr lang="it-IT" dirty="0" smtClean="0"/>
                  <a:t>3 equazioni e 4 incognite, </a:t>
                </a:r>
                <a:r>
                  <a:rPr lang="it-IT" dirty="0" smtClean="0">
                    <a:solidFill>
                      <a:srgbClr val="FF0000"/>
                    </a:solidFill>
                  </a:rPr>
                  <a:t>1 grado di libertà, </a:t>
                </a:r>
                <a:r>
                  <a:rPr lang="it-IT" dirty="0" smtClean="0"/>
                  <a:t>Le quantità e le tecniche sono date (fotografia), Non è un sistema di EEG</a:t>
                </a:r>
              </a:p>
              <a:p>
                <a:r>
                  <a:rPr lang="it-IT" dirty="0" smtClean="0">
                    <a:solidFill>
                      <a:srgbClr val="FF0000"/>
                    </a:solidFill>
                  </a:rPr>
                  <a:t>Prezzi e salari sono funzione delle variabili distributive. </a:t>
                </a:r>
              </a:p>
              <a:p>
                <a:r>
                  <a:rPr lang="it-IT" dirty="0" smtClean="0"/>
                  <a:t>Esiste un modo per ridefinire l’unità di misura in modo da evitare che variazioni nelle variabili distributive modifichino i prezzi (rapporti di scambio) e i salari?</a:t>
                </a:r>
              </a:p>
              <a:p>
                <a:pPr lvl="1"/>
                <a:r>
                  <a:rPr lang="it-IT" dirty="0" smtClean="0"/>
                  <a:t>Si, e la soluzione è nel libro di </a:t>
                </a:r>
                <a:r>
                  <a:rPr lang="it-IT" dirty="0" err="1" smtClean="0"/>
                  <a:t>Sraffa</a:t>
                </a:r>
                <a:r>
                  <a:rPr lang="it-IT" dirty="0" smtClean="0"/>
                  <a:t> e ruota intorno al concetto di </a:t>
                </a:r>
                <a:r>
                  <a:rPr lang="it-IT" dirty="0" smtClean="0">
                    <a:solidFill>
                      <a:srgbClr val="FF0000"/>
                    </a:solidFill>
                  </a:rPr>
                  <a:t>merce tipo e di sistema tipo</a:t>
                </a:r>
                <a:r>
                  <a:rPr lang="it-IT" dirty="0" smtClean="0"/>
                  <a:t>.</a:t>
                </a:r>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xfrm>
                <a:off x="655781" y="1459345"/>
                <a:ext cx="11065163" cy="5024582"/>
              </a:xfrm>
              <a:blipFill>
                <a:blip r:embed="rId2"/>
                <a:stretch>
                  <a:fillRect l="-771" t="-1697" r="-386"/>
                </a:stretch>
              </a:blipFill>
            </p:spPr>
            <p:txBody>
              <a:bodyPr/>
              <a:lstStyle/>
              <a:p>
                <a:r>
                  <a:rPr lang="it-IT">
                    <a:noFill/>
                  </a:rPr>
                  <a:t> </a:t>
                </a:r>
              </a:p>
            </p:txBody>
          </p:sp>
        </mc:Fallback>
      </mc:AlternateContent>
    </p:spTree>
    <p:extLst>
      <p:ext uri="{BB962C8B-B14F-4D97-AF65-F5344CB8AC3E}">
        <p14:creationId xmlns:p14="http://schemas.microsoft.com/office/powerpoint/2010/main" val="3511881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964911"/>
          </a:xfrm>
        </p:spPr>
        <p:txBody>
          <a:bodyPr/>
          <a:lstStyle/>
          <a:p>
            <a:pPr algn="ctr"/>
            <a:r>
              <a:rPr lang="it-IT" dirty="0" smtClean="0"/>
              <a:t>PMMM: dimensione distributiva</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a:xfrm>
                <a:off x="838200" y="1576243"/>
                <a:ext cx="10515600" cy="4351338"/>
              </a:xfrm>
            </p:spPr>
            <p:txBody>
              <a:bodyPr>
                <a:normAutofit fontScale="85000" lnSpcReduction="20000"/>
              </a:bodyPr>
              <a:lstStyle/>
              <a:p>
                <a:r>
                  <a:rPr lang="it-IT" dirty="0" smtClean="0"/>
                  <a:t>L’altro aspetto importante riguarda il rapporto tra i due saggi di remunerazione del capitale (1 + r) e del lavoro w</a:t>
                </a:r>
              </a:p>
              <a:p>
                <a:endParaRPr lang="it-IT" dirty="0" smtClean="0"/>
              </a:p>
              <a:p>
                <a:r>
                  <a:rPr lang="it-IT" dirty="0" smtClean="0">
                    <a:solidFill>
                      <a:srgbClr val="FF0000"/>
                    </a:solidFill>
                  </a:rPr>
                  <a:t>Caso estremo 1: w = 0, r = R (tutto il PIL ai profitti)</a:t>
                </a:r>
              </a:p>
              <a:p>
                <a:pPr lvl="1"/>
                <a14:m>
                  <m:oMath xmlns:m="http://schemas.openxmlformats.org/officeDocument/2006/math">
                    <m:d>
                      <m:dPr>
                        <m:begChr m:val="{"/>
                        <m:endChr m:val=""/>
                        <m:ctrlPr>
                          <a:rPr lang="it-IT" i="1">
                            <a:latin typeface="Cambria Math" panose="02040503050406030204" pitchFamily="18" charset="0"/>
                          </a:rPr>
                        </m:ctrlPr>
                      </m:dPr>
                      <m:e>
                        <m:m>
                          <m:mPr>
                            <m:mcs>
                              <m:mc>
                                <m:mcPr>
                                  <m:count m:val="1"/>
                                  <m:mcJc m:val="center"/>
                                </m:mcPr>
                              </m:mc>
                            </m:mcs>
                            <m:ctrlPr>
                              <a:rPr lang="it-IT" i="1">
                                <a:latin typeface="Cambria Math" panose="02040503050406030204" pitchFamily="18" charset="0"/>
                              </a:rPr>
                            </m:ctrlPr>
                          </m:mPr>
                          <m:mr>
                            <m:e>
                              <m:d>
                                <m:dPr>
                                  <m:ctrlPr>
                                    <a:rPr lang="it-IT" i="1">
                                      <a:latin typeface="Cambria Math" panose="02040503050406030204" pitchFamily="18" charset="0"/>
                                    </a:rPr>
                                  </m:ctrlPr>
                                </m:dPr>
                                <m:e>
                                  <m:sSub>
                                    <m:sSubPr>
                                      <m:ctrlPr>
                                        <a:rPr lang="it-IT" i="1">
                                          <a:latin typeface="Cambria Math" panose="02040503050406030204" pitchFamily="18" charset="0"/>
                                        </a:rPr>
                                      </m:ctrlPr>
                                    </m:sSubPr>
                                    <m:e>
                                      <m:r>
                                        <a:rPr lang="it-IT" i="1">
                                          <a:latin typeface="Cambria Math" panose="02040503050406030204" pitchFamily="18" charset="0"/>
                                        </a:rPr>
                                        <m:t>𝑝</m:t>
                                      </m:r>
                                    </m:e>
                                    <m:sub>
                                      <m:r>
                                        <a:rPr lang="it-IT" i="1">
                                          <a:latin typeface="Cambria Math" panose="02040503050406030204" pitchFamily="18" charset="0"/>
                                        </a:rPr>
                                        <m:t>𝑓</m:t>
                                      </m:r>
                                    </m:sub>
                                  </m:sSub>
                                  <m:r>
                                    <a:rPr lang="it-IT" i="1">
                                      <a:latin typeface="Cambria Math" panose="02040503050406030204" pitchFamily="18" charset="0"/>
                                    </a:rPr>
                                    <m:t>+2</m:t>
                                  </m:r>
                                  <m:sSub>
                                    <m:sSubPr>
                                      <m:ctrlPr>
                                        <a:rPr lang="it-IT" i="1">
                                          <a:latin typeface="Cambria Math" panose="02040503050406030204" pitchFamily="18" charset="0"/>
                                        </a:rPr>
                                      </m:ctrlPr>
                                    </m:sSubPr>
                                    <m:e>
                                      <m:r>
                                        <a:rPr lang="it-IT" i="1">
                                          <a:latin typeface="Cambria Math" panose="02040503050406030204" pitchFamily="18" charset="0"/>
                                        </a:rPr>
                                        <m:t>𝑝</m:t>
                                      </m:r>
                                    </m:e>
                                    <m:sub>
                                      <m:r>
                                        <a:rPr lang="it-IT" i="1">
                                          <a:latin typeface="Cambria Math" panose="02040503050406030204" pitchFamily="18" charset="0"/>
                                        </a:rPr>
                                        <m:t>𝑔</m:t>
                                      </m:r>
                                    </m:sub>
                                  </m:sSub>
                                </m:e>
                              </m:d>
                              <m:d>
                                <m:dPr>
                                  <m:ctrlPr>
                                    <a:rPr lang="it-IT" i="1">
                                      <a:latin typeface="Cambria Math" panose="02040503050406030204" pitchFamily="18" charset="0"/>
                                    </a:rPr>
                                  </m:ctrlPr>
                                </m:dPr>
                                <m:e>
                                  <m:r>
                                    <a:rPr lang="it-IT" i="1">
                                      <a:latin typeface="Cambria Math" panose="02040503050406030204" pitchFamily="18" charset="0"/>
                                    </a:rPr>
                                    <m:t>1+</m:t>
                                  </m:r>
                                  <m:r>
                                    <a:rPr lang="it-IT" b="0" i="1" smtClean="0">
                                      <a:latin typeface="Cambria Math" panose="02040503050406030204" pitchFamily="18" charset="0"/>
                                    </a:rPr>
                                    <m:t>𝑅</m:t>
                                  </m:r>
                                </m:e>
                              </m:d>
                              <m:r>
                                <a:rPr lang="it-IT" i="1">
                                  <a:latin typeface="Cambria Math" panose="02040503050406030204" pitchFamily="18" charset="0"/>
                                </a:rPr>
                                <m:t>=6</m:t>
                              </m:r>
                              <m:sSub>
                                <m:sSubPr>
                                  <m:ctrlPr>
                                    <a:rPr lang="it-IT" i="1">
                                      <a:latin typeface="Cambria Math" panose="02040503050406030204" pitchFamily="18" charset="0"/>
                                    </a:rPr>
                                  </m:ctrlPr>
                                </m:sSubPr>
                                <m:e>
                                  <m:r>
                                    <a:rPr lang="it-IT" i="1">
                                      <a:latin typeface="Cambria Math" panose="02040503050406030204" pitchFamily="18" charset="0"/>
                                    </a:rPr>
                                    <m:t>𝑝</m:t>
                                  </m:r>
                                </m:e>
                                <m:sub>
                                  <m:r>
                                    <a:rPr lang="it-IT" i="1">
                                      <a:latin typeface="Cambria Math" panose="02040503050406030204" pitchFamily="18" charset="0"/>
                                    </a:rPr>
                                    <m:t>𝑔</m:t>
                                  </m:r>
                                </m:sub>
                              </m:sSub>
                            </m:e>
                          </m:mr>
                          <m:mr>
                            <m:e>
                              <m:d>
                                <m:dPr>
                                  <m:ctrlPr>
                                    <a:rPr lang="it-IT" i="1">
                                      <a:latin typeface="Cambria Math" panose="02040503050406030204" pitchFamily="18" charset="0"/>
                                    </a:rPr>
                                  </m:ctrlPr>
                                </m:dPr>
                                <m:e>
                                  <m:r>
                                    <a:rPr lang="it-IT" i="1">
                                      <a:latin typeface="Cambria Math" panose="02040503050406030204" pitchFamily="18" charset="0"/>
                                    </a:rPr>
                                    <m:t>2</m:t>
                                  </m:r>
                                  <m:sSub>
                                    <m:sSubPr>
                                      <m:ctrlPr>
                                        <a:rPr lang="it-IT" i="1">
                                          <a:latin typeface="Cambria Math" panose="02040503050406030204" pitchFamily="18" charset="0"/>
                                        </a:rPr>
                                      </m:ctrlPr>
                                    </m:sSubPr>
                                    <m:e>
                                      <m:r>
                                        <a:rPr lang="it-IT" i="1">
                                          <a:latin typeface="Cambria Math" panose="02040503050406030204" pitchFamily="18" charset="0"/>
                                        </a:rPr>
                                        <m:t>𝑝</m:t>
                                      </m:r>
                                    </m:e>
                                    <m:sub>
                                      <m:r>
                                        <a:rPr lang="it-IT" i="1">
                                          <a:latin typeface="Cambria Math" panose="02040503050406030204" pitchFamily="18" charset="0"/>
                                        </a:rPr>
                                        <m:t>𝑓</m:t>
                                      </m:r>
                                    </m:sub>
                                  </m:sSub>
                                  <m:r>
                                    <a:rPr lang="it-IT" i="1">
                                      <a:latin typeface="Cambria Math" panose="02040503050406030204" pitchFamily="18" charset="0"/>
                                    </a:rPr>
                                    <m:t>+2</m:t>
                                  </m:r>
                                  <m:sSub>
                                    <m:sSubPr>
                                      <m:ctrlPr>
                                        <a:rPr lang="it-IT" i="1">
                                          <a:latin typeface="Cambria Math" panose="02040503050406030204" pitchFamily="18" charset="0"/>
                                        </a:rPr>
                                      </m:ctrlPr>
                                    </m:sSubPr>
                                    <m:e>
                                      <m:r>
                                        <a:rPr lang="it-IT" i="1">
                                          <a:latin typeface="Cambria Math" panose="02040503050406030204" pitchFamily="18" charset="0"/>
                                        </a:rPr>
                                        <m:t>𝑝</m:t>
                                      </m:r>
                                    </m:e>
                                    <m:sub>
                                      <m:r>
                                        <a:rPr lang="it-IT" i="1">
                                          <a:latin typeface="Cambria Math" panose="02040503050406030204" pitchFamily="18" charset="0"/>
                                        </a:rPr>
                                        <m:t>𝑔</m:t>
                                      </m:r>
                                    </m:sub>
                                  </m:sSub>
                                </m:e>
                              </m:d>
                              <m:d>
                                <m:dPr>
                                  <m:ctrlPr>
                                    <a:rPr lang="it-IT" i="1">
                                      <a:latin typeface="Cambria Math" panose="02040503050406030204" pitchFamily="18" charset="0"/>
                                    </a:rPr>
                                  </m:ctrlPr>
                                </m:dPr>
                                <m:e>
                                  <m:r>
                                    <a:rPr lang="it-IT" i="1">
                                      <a:latin typeface="Cambria Math" panose="02040503050406030204" pitchFamily="18" charset="0"/>
                                    </a:rPr>
                                    <m:t>1+</m:t>
                                  </m:r>
                                  <m:r>
                                    <a:rPr lang="it-IT" b="0" i="1" smtClean="0">
                                      <a:latin typeface="Cambria Math" panose="02040503050406030204" pitchFamily="18" charset="0"/>
                                    </a:rPr>
                                    <m:t>𝑅</m:t>
                                  </m:r>
                                </m:e>
                              </m:d>
                              <m:r>
                                <a:rPr lang="it-IT" i="1">
                                  <a:latin typeface="Cambria Math" panose="02040503050406030204" pitchFamily="18" charset="0"/>
                                </a:rPr>
                                <m:t>=4</m:t>
                              </m:r>
                              <m:sSub>
                                <m:sSubPr>
                                  <m:ctrlPr>
                                    <a:rPr lang="it-IT" i="1">
                                      <a:latin typeface="Cambria Math" panose="02040503050406030204" pitchFamily="18" charset="0"/>
                                    </a:rPr>
                                  </m:ctrlPr>
                                </m:sSubPr>
                                <m:e>
                                  <m:r>
                                    <a:rPr lang="it-IT" i="1">
                                      <a:latin typeface="Cambria Math" panose="02040503050406030204" pitchFamily="18" charset="0"/>
                                    </a:rPr>
                                    <m:t>𝑝</m:t>
                                  </m:r>
                                </m:e>
                                <m:sub>
                                  <m:r>
                                    <a:rPr lang="it-IT" b="0" i="1" smtClean="0">
                                      <a:latin typeface="Cambria Math" panose="02040503050406030204" pitchFamily="18" charset="0"/>
                                    </a:rPr>
                                    <m:t>𝑓</m:t>
                                  </m:r>
                                </m:sub>
                              </m:sSub>
                            </m:e>
                          </m:mr>
                          <m:mr>
                            <m:e>
                              <m:r>
                                <a:rPr lang="it-IT" i="1">
                                  <a:latin typeface="Cambria Math" panose="02040503050406030204" pitchFamily="18" charset="0"/>
                                </a:rPr>
                                <m:t>2</m:t>
                              </m:r>
                              <m:sSub>
                                <m:sSubPr>
                                  <m:ctrlPr>
                                    <a:rPr lang="it-IT" i="1">
                                      <a:latin typeface="Cambria Math" panose="02040503050406030204" pitchFamily="18" charset="0"/>
                                    </a:rPr>
                                  </m:ctrlPr>
                                </m:sSubPr>
                                <m:e>
                                  <m:r>
                                    <a:rPr lang="it-IT" i="1">
                                      <a:latin typeface="Cambria Math" panose="02040503050406030204" pitchFamily="18" charset="0"/>
                                    </a:rPr>
                                    <m:t>𝑝</m:t>
                                  </m:r>
                                </m:e>
                                <m:sub>
                                  <m:r>
                                    <a:rPr lang="it-IT" i="1">
                                      <a:latin typeface="Cambria Math" panose="02040503050406030204" pitchFamily="18" charset="0"/>
                                    </a:rPr>
                                    <m:t>𝑔</m:t>
                                  </m:r>
                                </m:sub>
                              </m:sSub>
                              <m:r>
                                <a:rPr lang="it-IT" i="1">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𝑝</m:t>
                                  </m:r>
                                </m:e>
                                <m:sub>
                                  <m:r>
                                    <a:rPr lang="it-IT" i="1">
                                      <a:latin typeface="Cambria Math" panose="02040503050406030204" pitchFamily="18" charset="0"/>
                                    </a:rPr>
                                    <m:t>𝑓</m:t>
                                  </m:r>
                                </m:sub>
                              </m:sSub>
                              <m:r>
                                <a:rPr lang="it-IT" i="1">
                                  <a:latin typeface="Cambria Math" panose="02040503050406030204" pitchFamily="18" charset="0"/>
                                </a:rPr>
                                <m:t>=1</m:t>
                              </m:r>
                            </m:e>
                          </m:mr>
                        </m:m>
                      </m:e>
                    </m:d>
                  </m:oMath>
                </a14:m>
                <a:endParaRPr lang="it-IT" dirty="0"/>
              </a:p>
              <a:p>
                <a:endParaRPr lang="it-IT" dirty="0" smtClean="0"/>
              </a:p>
              <a:p>
                <a:r>
                  <a:rPr lang="it-IT" dirty="0" smtClean="0">
                    <a:solidFill>
                      <a:srgbClr val="FF0000"/>
                    </a:solidFill>
                  </a:rPr>
                  <a:t>Caso </a:t>
                </a:r>
                <a:r>
                  <a:rPr lang="it-IT" dirty="0">
                    <a:solidFill>
                      <a:srgbClr val="FF0000"/>
                    </a:solidFill>
                  </a:rPr>
                  <a:t>estremo </a:t>
                </a:r>
                <a:r>
                  <a:rPr lang="it-IT" dirty="0" smtClean="0">
                    <a:solidFill>
                      <a:srgbClr val="FF0000"/>
                    </a:solidFill>
                  </a:rPr>
                  <a:t>2: w = 1, r </a:t>
                </a:r>
                <a:r>
                  <a:rPr lang="it-IT" dirty="0">
                    <a:solidFill>
                      <a:srgbClr val="FF0000"/>
                    </a:solidFill>
                  </a:rPr>
                  <a:t>= </a:t>
                </a:r>
                <a:r>
                  <a:rPr lang="it-IT" dirty="0" smtClean="0">
                    <a:solidFill>
                      <a:srgbClr val="FF0000"/>
                    </a:solidFill>
                  </a:rPr>
                  <a:t>0 (tutto il PIL ai salari)</a:t>
                </a:r>
                <a:endParaRPr lang="it-IT" dirty="0">
                  <a:solidFill>
                    <a:srgbClr val="FF0000"/>
                  </a:solidFill>
                </a:endParaRPr>
              </a:p>
              <a:p>
                <a:pPr lvl="1"/>
                <a14:m>
                  <m:oMath xmlns:m="http://schemas.openxmlformats.org/officeDocument/2006/math">
                    <m:d>
                      <m:dPr>
                        <m:begChr m:val="{"/>
                        <m:endChr m:val=""/>
                        <m:ctrlPr>
                          <a:rPr lang="it-IT" i="1">
                            <a:latin typeface="Cambria Math" panose="02040503050406030204" pitchFamily="18" charset="0"/>
                          </a:rPr>
                        </m:ctrlPr>
                      </m:dPr>
                      <m:e>
                        <m:m>
                          <m:mPr>
                            <m:mcs>
                              <m:mc>
                                <m:mcPr>
                                  <m:count m:val="1"/>
                                  <m:mcJc m:val="center"/>
                                </m:mcPr>
                              </m:mc>
                            </m:mcs>
                            <m:ctrlPr>
                              <a:rPr lang="it-IT" i="1">
                                <a:latin typeface="Cambria Math" panose="02040503050406030204" pitchFamily="18" charset="0"/>
                              </a:rPr>
                            </m:ctrlPr>
                          </m:mPr>
                          <m:mr>
                            <m:e>
                              <m:d>
                                <m:dPr>
                                  <m:ctrlPr>
                                    <a:rPr lang="it-IT" i="1">
                                      <a:latin typeface="Cambria Math" panose="02040503050406030204" pitchFamily="18" charset="0"/>
                                    </a:rPr>
                                  </m:ctrlPr>
                                </m:dPr>
                                <m:e>
                                  <m:sSub>
                                    <m:sSubPr>
                                      <m:ctrlPr>
                                        <a:rPr lang="it-IT" i="1">
                                          <a:latin typeface="Cambria Math" panose="02040503050406030204" pitchFamily="18" charset="0"/>
                                        </a:rPr>
                                      </m:ctrlPr>
                                    </m:sSubPr>
                                    <m:e>
                                      <m:r>
                                        <a:rPr lang="it-IT" i="1">
                                          <a:latin typeface="Cambria Math" panose="02040503050406030204" pitchFamily="18" charset="0"/>
                                        </a:rPr>
                                        <m:t>𝑝</m:t>
                                      </m:r>
                                    </m:e>
                                    <m:sub>
                                      <m:r>
                                        <a:rPr lang="it-IT" i="1">
                                          <a:latin typeface="Cambria Math" panose="02040503050406030204" pitchFamily="18" charset="0"/>
                                        </a:rPr>
                                        <m:t>𝑓</m:t>
                                      </m:r>
                                    </m:sub>
                                  </m:sSub>
                                  <m:r>
                                    <a:rPr lang="it-IT" i="1">
                                      <a:latin typeface="Cambria Math" panose="02040503050406030204" pitchFamily="18" charset="0"/>
                                    </a:rPr>
                                    <m:t>+2</m:t>
                                  </m:r>
                                  <m:sSub>
                                    <m:sSubPr>
                                      <m:ctrlPr>
                                        <a:rPr lang="it-IT" i="1">
                                          <a:latin typeface="Cambria Math" panose="02040503050406030204" pitchFamily="18" charset="0"/>
                                        </a:rPr>
                                      </m:ctrlPr>
                                    </m:sSubPr>
                                    <m:e>
                                      <m:r>
                                        <a:rPr lang="it-IT" i="1">
                                          <a:latin typeface="Cambria Math" panose="02040503050406030204" pitchFamily="18" charset="0"/>
                                        </a:rPr>
                                        <m:t>𝑝</m:t>
                                      </m:r>
                                    </m:e>
                                    <m:sub>
                                      <m:r>
                                        <a:rPr lang="it-IT" i="1">
                                          <a:latin typeface="Cambria Math" panose="02040503050406030204" pitchFamily="18" charset="0"/>
                                        </a:rPr>
                                        <m:t>𝑔</m:t>
                                      </m:r>
                                    </m:sub>
                                  </m:sSub>
                                </m:e>
                              </m:d>
                              <m:r>
                                <m:rPr>
                                  <m:brk m:alnAt="7"/>
                                </m:rPr>
                                <a:rPr lang="it-IT" i="1">
                                  <a:latin typeface="Cambria Math" panose="02040503050406030204" pitchFamily="18" charset="0"/>
                                </a:rPr>
                                <m:t>+</m:t>
                              </m:r>
                              <m:r>
                                <a:rPr lang="it-IT" i="1">
                                  <a:latin typeface="Cambria Math" panose="02040503050406030204" pitchFamily="18" charset="0"/>
                                </a:rPr>
                                <m:t>0,75=6</m:t>
                              </m:r>
                              <m:sSub>
                                <m:sSubPr>
                                  <m:ctrlPr>
                                    <a:rPr lang="it-IT" i="1">
                                      <a:latin typeface="Cambria Math" panose="02040503050406030204" pitchFamily="18" charset="0"/>
                                    </a:rPr>
                                  </m:ctrlPr>
                                </m:sSubPr>
                                <m:e>
                                  <m:r>
                                    <a:rPr lang="it-IT" i="1">
                                      <a:latin typeface="Cambria Math" panose="02040503050406030204" pitchFamily="18" charset="0"/>
                                    </a:rPr>
                                    <m:t>𝑝</m:t>
                                  </m:r>
                                </m:e>
                                <m:sub>
                                  <m:r>
                                    <a:rPr lang="it-IT" i="1">
                                      <a:latin typeface="Cambria Math" panose="02040503050406030204" pitchFamily="18" charset="0"/>
                                    </a:rPr>
                                    <m:t>𝑔</m:t>
                                  </m:r>
                                </m:sub>
                              </m:sSub>
                            </m:e>
                          </m:mr>
                          <m:mr>
                            <m:e>
                              <m:d>
                                <m:dPr>
                                  <m:ctrlPr>
                                    <a:rPr lang="it-IT" i="1">
                                      <a:latin typeface="Cambria Math" panose="02040503050406030204" pitchFamily="18" charset="0"/>
                                    </a:rPr>
                                  </m:ctrlPr>
                                </m:dPr>
                                <m:e>
                                  <m:r>
                                    <a:rPr lang="it-IT" i="1">
                                      <a:latin typeface="Cambria Math" panose="02040503050406030204" pitchFamily="18" charset="0"/>
                                    </a:rPr>
                                    <m:t>2</m:t>
                                  </m:r>
                                  <m:sSub>
                                    <m:sSubPr>
                                      <m:ctrlPr>
                                        <a:rPr lang="it-IT" i="1">
                                          <a:latin typeface="Cambria Math" panose="02040503050406030204" pitchFamily="18" charset="0"/>
                                        </a:rPr>
                                      </m:ctrlPr>
                                    </m:sSubPr>
                                    <m:e>
                                      <m:r>
                                        <a:rPr lang="it-IT" i="1">
                                          <a:latin typeface="Cambria Math" panose="02040503050406030204" pitchFamily="18" charset="0"/>
                                        </a:rPr>
                                        <m:t>𝑝</m:t>
                                      </m:r>
                                    </m:e>
                                    <m:sub>
                                      <m:r>
                                        <a:rPr lang="it-IT" i="1">
                                          <a:latin typeface="Cambria Math" panose="02040503050406030204" pitchFamily="18" charset="0"/>
                                        </a:rPr>
                                        <m:t>𝑓</m:t>
                                      </m:r>
                                    </m:sub>
                                  </m:sSub>
                                  <m:r>
                                    <a:rPr lang="it-IT" i="1">
                                      <a:latin typeface="Cambria Math" panose="02040503050406030204" pitchFamily="18" charset="0"/>
                                    </a:rPr>
                                    <m:t>+2</m:t>
                                  </m:r>
                                  <m:sSub>
                                    <m:sSubPr>
                                      <m:ctrlPr>
                                        <a:rPr lang="it-IT" i="1">
                                          <a:latin typeface="Cambria Math" panose="02040503050406030204" pitchFamily="18" charset="0"/>
                                        </a:rPr>
                                      </m:ctrlPr>
                                    </m:sSubPr>
                                    <m:e>
                                      <m:r>
                                        <a:rPr lang="it-IT" i="1">
                                          <a:latin typeface="Cambria Math" panose="02040503050406030204" pitchFamily="18" charset="0"/>
                                        </a:rPr>
                                        <m:t>𝑝</m:t>
                                      </m:r>
                                    </m:e>
                                    <m:sub>
                                      <m:r>
                                        <a:rPr lang="it-IT" i="1">
                                          <a:latin typeface="Cambria Math" panose="02040503050406030204" pitchFamily="18" charset="0"/>
                                        </a:rPr>
                                        <m:t>𝑔</m:t>
                                      </m:r>
                                    </m:sub>
                                  </m:sSub>
                                </m:e>
                              </m:d>
                              <m:r>
                                <m:rPr>
                                  <m:brk m:alnAt="7"/>
                                </m:rPr>
                                <a:rPr lang="it-IT" i="1">
                                  <a:latin typeface="Cambria Math" panose="02040503050406030204" pitchFamily="18" charset="0"/>
                                </a:rPr>
                                <m:t>+</m:t>
                              </m:r>
                              <m:r>
                                <a:rPr lang="it-IT" i="1">
                                  <a:latin typeface="Cambria Math" panose="02040503050406030204" pitchFamily="18" charset="0"/>
                                </a:rPr>
                                <m:t>0,25=4</m:t>
                              </m:r>
                              <m:sSub>
                                <m:sSubPr>
                                  <m:ctrlPr>
                                    <a:rPr lang="it-IT" i="1">
                                      <a:latin typeface="Cambria Math" panose="02040503050406030204" pitchFamily="18" charset="0"/>
                                    </a:rPr>
                                  </m:ctrlPr>
                                </m:sSubPr>
                                <m:e>
                                  <m:r>
                                    <a:rPr lang="it-IT" i="1">
                                      <a:latin typeface="Cambria Math" panose="02040503050406030204" pitchFamily="18" charset="0"/>
                                    </a:rPr>
                                    <m:t>𝑝</m:t>
                                  </m:r>
                                </m:e>
                                <m:sub>
                                  <m:r>
                                    <a:rPr lang="it-IT" b="0" i="1" smtClean="0">
                                      <a:latin typeface="Cambria Math" panose="02040503050406030204" pitchFamily="18" charset="0"/>
                                    </a:rPr>
                                    <m:t>𝑓</m:t>
                                  </m:r>
                                </m:sub>
                              </m:sSub>
                            </m:e>
                          </m:mr>
                          <m:mr>
                            <m:e>
                              <m:r>
                                <a:rPr lang="it-IT" i="1">
                                  <a:latin typeface="Cambria Math" panose="02040503050406030204" pitchFamily="18" charset="0"/>
                                </a:rPr>
                                <m:t>2</m:t>
                              </m:r>
                              <m:sSub>
                                <m:sSubPr>
                                  <m:ctrlPr>
                                    <a:rPr lang="it-IT" i="1">
                                      <a:latin typeface="Cambria Math" panose="02040503050406030204" pitchFamily="18" charset="0"/>
                                    </a:rPr>
                                  </m:ctrlPr>
                                </m:sSubPr>
                                <m:e>
                                  <m:r>
                                    <a:rPr lang="it-IT" i="1">
                                      <a:latin typeface="Cambria Math" panose="02040503050406030204" pitchFamily="18" charset="0"/>
                                    </a:rPr>
                                    <m:t>𝑝</m:t>
                                  </m:r>
                                </m:e>
                                <m:sub>
                                  <m:r>
                                    <a:rPr lang="it-IT" i="1">
                                      <a:latin typeface="Cambria Math" panose="02040503050406030204" pitchFamily="18" charset="0"/>
                                    </a:rPr>
                                    <m:t>𝑔</m:t>
                                  </m:r>
                                </m:sub>
                              </m:sSub>
                              <m:r>
                                <a:rPr lang="it-IT" i="1">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𝑝</m:t>
                                  </m:r>
                                </m:e>
                                <m:sub>
                                  <m:r>
                                    <a:rPr lang="it-IT" i="1">
                                      <a:latin typeface="Cambria Math" panose="02040503050406030204" pitchFamily="18" charset="0"/>
                                    </a:rPr>
                                    <m:t>𝑓</m:t>
                                  </m:r>
                                </m:sub>
                              </m:sSub>
                              <m:r>
                                <a:rPr lang="it-IT" i="1">
                                  <a:latin typeface="Cambria Math" panose="02040503050406030204" pitchFamily="18" charset="0"/>
                                </a:rPr>
                                <m:t>=1</m:t>
                              </m:r>
                            </m:e>
                          </m:mr>
                        </m:m>
                      </m:e>
                    </m:d>
                  </m:oMath>
                </a14:m>
                <a:endParaRPr lang="it-IT" dirty="0" smtClean="0"/>
              </a:p>
              <a:p>
                <a:pPr lvl="1"/>
                <a:endParaRPr lang="it-IT" dirty="0"/>
              </a:p>
              <a:p>
                <a:endParaRPr lang="it-IT" dirty="0" smtClean="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xfrm>
                <a:off x="838200" y="1576243"/>
                <a:ext cx="10515600" cy="4351338"/>
              </a:xfrm>
              <a:blipFill>
                <a:blip r:embed="rId2"/>
                <a:stretch>
                  <a:fillRect l="-812" t="-3226"/>
                </a:stretch>
              </a:blipFill>
            </p:spPr>
            <p:txBody>
              <a:bodyPr/>
              <a:lstStyle/>
              <a:p>
                <a:r>
                  <a:rPr lang="en-GB">
                    <a:noFill/>
                  </a:rPr>
                  <a:t> </a:t>
                </a:r>
              </a:p>
            </p:txBody>
          </p:sp>
        </mc:Fallback>
      </mc:AlternateContent>
    </p:spTree>
    <p:extLst>
      <p:ext uri="{BB962C8B-B14F-4D97-AF65-F5344CB8AC3E}">
        <p14:creationId xmlns:p14="http://schemas.microsoft.com/office/powerpoint/2010/main" val="22349668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PMMM: dimensione distributiva, 2</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sz="half" idx="1"/>
              </p:nvPr>
            </p:nvSpPr>
            <p:spPr/>
            <p:txBody>
              <a:bodyPr>
                <a:normAutofit fontScale="77500" lnSpcReduction="20000"/>
              </a:bodyPr>
              <a:lstStyle/>
              <a:p>
                <a:r>
                  <a:rPr lang="it-IT" dirty="0" smtClean="0"/>
                  <a:t>Situazioni intermedie </a:t>
                </a:r>
              </a:p>
              <a:p>
                <a:pPr lvl="1"/>
                <a:r>
                  <a:rPr lang="it-IT" dirty="0" smtClean="0"/>
                  <a:t>0 &lt; r &lt; R, 0 &lt; w &lt; 1</a:t>
                </a:r>
              </a:p>
              <a:p>
                <a:pPr lvl="1"/>
                <a14:m>
                  <m:oMath xmlns:m="http://schemas.openxmlformats.org/officeDocument/2006/math">
                    <m:r>
                      <a:rPr lang="it-IT" b="0" i="1" smtClean="0">
                        <a:solidFill>
                          <a:srgbClr val="FF0000"/>
                        </a:solidFill>
                        <a:latin typeface="Cambria Math" panose="02040503050406030204" pitchFamily="18" charset="0"/>
                      </a:rPr>
                      <m:t>𝑟</m:t>
                    </m:r>
                    <m:r>
                      <a:rPr lang="it-IT" b="0" i="1" smtClean="0">
                        <a:solidFill>
                          <a:srgbClr val="FF0000"/>
                        </a:solidFill>
                        <a:latin typeface="Cambria Math" panose="02040503050406030204" pitchFamily="18" charset="0"/>
                      </a:rPr>
                      <m:t>=</m:t>
                    </m:r>
                    <m:r>
                      <a:rPr lang="it-IT" b="0" i="1" smtClean="0">
                        <a:solidFill>
                          <a:srgbClr val="FF0000"/>
                        </a:solidFill>
                        <a:latin typeface="Cambria Math" panose="02040503050406030204" pitchFamily="18" charset="0"/>
                      </a:rPr>
                      <m:t>𝑅</m:t>
                    </m:r>
                    <m:r>
                      <a:rPr lang="it-IT" b="0" i="1" smtClean="0">
                        <a:solidFill>
                          <a:srgbClr val="FF0000"/>
                        </a:solidFill>
                        <a:latin typeface="Cambria Math" panose="02040503050406030204" pitchFamily="18" charset="0"/>
                      </a:rPr>
                      <m:t>(1−</m:t>
                    </m:r>
                    <m:r>
                      <a:rPr lang="it-IT" b="0" i="1" smtClean="0">
                        <a:solidFill>
                          <a:srgbClr val="FF0000"/>
                        </a:solidFill>
                        <a:latin typeface="Cambria Math" panose="02040503050406030204" pitchFamily="18" charset="0"/>
                      </a:rPr>
                      <m:t>𝑤</m:t>
                    </m:r>
                    <m:r>
                      <a:rPr lang="it-IT" b="0" i="1" smtClean="0">
                        <a:solidFill>
                          <a:srgbClr val="FF0000"/>
                        </a:solidFill>
                        <a:latin typeface="Cambria Math" panose="02040503050406030204" pitchFamily="18" charset="0"/>
                      </a:rPr>
                      <m:t>)</m:t>
                    </m:r>
                  </m:oMath>
                </a14:m>
                <a:endParaRPr lang="it-IT" dirty="0" smtClean="0">
                  <a:solidFill>
                    <a:srgbClr val="FF0000"/>
                  </a:solidFill>
                </a:endParaRPr>
              </a:p>
              <a:p>
                <a:pPr lvl="1"/>
                <a:r>
                  <a:rPr lang="it-IT" dirty="0" smtClean="0"/>
                  <a:t>Più è alto il salario più è basso il saggio di profitto e viceversa (come in Ricardo)</a:t>
                </a:r>
              </a:p>
              <a:p>
                <a:pPr lvl="1"/>
                <a:r>
                  <a:rPr lang="it-IT" dirty="0" smtClean="0"/>
                  <a:t>Dato uno l’altro è determinato</a:t>
                </a:r>
              </a:p>
              <a:p>
                <a:r>
                  <a:rPr lang="it-IT" dirty="0" smtClean="0"/>
                  <a:t>Se il salario dato a livello di sussistenza (ipotesi classica), il profitto si determina di conseguenza (come residuo)</a:t>
                </a:r>
              </a:p>
              <a:p>
                <a:r>
                  <a:rPr lang="it-IT" dirty="0" smtClean="0"/>
                  <a:t>Saggio di profitto dato (e pari al tasso d’interesse fissato dalla banca centrale), il salario si determina di conseguenza e diminuisce (aumenta) in caso di politica monetaria restrittiva (espansiva)</a:t>
                </a:r>
              </a:p>
              <a:p>
                <a:pPr lvl="1"/>
                <a:endParaRPr lang="it-IT" dirty="0"/>
              </a:p>
              <a:p>
                <a:endParaRPr lang="it-IT" dirty="0" smtClean="0"/>
              </a:p>
            </p:txBody>
          </p:sp>
        </mc:Choice>
        <mc:Fallback xmlns="">
          <p:sp>
            <p:nvSpPr>
              <p:cNvPr id="3" name="Segnaposto contenuto 2"/>
              <p:cNvSpPr>
                <a:spLocks noGrp="1" noRot="1" noChangeAspect="1" noMove="1" noResize="1" noEditPoints="1" noAdjustHandles="1" noChangeArrowheads="1" noChangeShapeType="1" noTextEdit="1"/>
              </p:cNvSpPr>
              <p:nvPr>
                <p:ph sz="half" idx="1"/>
              </p:nvPr>
            </p:nvSpPr>
            <p:spPr>
              <a:blipFill>
                <a:blip r:embed="rId2"/>
                <a:stretch>
                  <a:fillRect l="-1412" t="-2801" r="-1647"/>
                </a:stretch>
              </a:blipFill>
            </p:spPr>
            <p:txBody>
              <a:bodyPr/>
              <a:lstStyle/>
              <a:p>
                <a:r>
                  <a:rPr lang="it-IT">
                    <a:noFill/>
                  </a:rPr>
                  <a:t> </a:t>
                </a:r>
              </a:p>
            </p:txBody>
          </p:sp>
        </mc:Fallback>
      </mc:AlternateContent>
      <p:pic>
        <p:nvPicPr>
          <p:cNvPr id="5" name="Picture 2" descr="http://www.rethinkecon.it/wp-content/uploads/2016/07/3.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3375" y="1995053"/>
            <a:ext cx="5820080" cy="40568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10343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974148"/>
          </a:xfrm>
        </p:spPr>
        <p:txBody>
          <a:bodyPr/>
          <a:lstStyle/>
          <a:p>
            <a:pPr algn="ctr"/>
            <a:r>
              <a:rPr lang="it-IT" dirty="0" smtClean="0"/>
              <a:t>Le opere di Ricardo</a:t>
            </a:r>
            <a:endParaRPr lang="it-IT" dirty="0"/>
          </a:p>
        </p:txBody>
      </p:sp>
      <p:sp>
        <p:nvSpPr>
          <p:cNvPr id="3" name="Segnaposto contenuto 2"/>
          <p:cNvSpPr>
            <a:spLocks noGrp="1"/>
          </p:cNvSpPr>
          <p:nvPr>
            <p:ph sz="half" idx="1"/>
          </p:nvPr>
        </p:nvSpPr>
        <p:spPr/>
        <p:txBody>
          <a:bodyPr>
            <a:normAutofit fontScale="70000" lnSpcReduction="20000"/>
          </a:bodyPr>
          <a:lstStyle/>
          <a:p>
            <a:r>
              <a:rPr lang="it-IT" dirty="0" smtClean="0"/>
              <a:t>Nel </a:t>
            </a:r>
            <a:r>
              <a:rPr lang="it-IT" dirty="0" smtClean="0">
                <a:solidFill>
                  <a:srgbClr val="FF0000"/>
                </a:solidFill>
              </a:rPr>
              <a:t>1925</a:t>
            </a:r>
            <a:r>
              <a:rPr lang="it-IT" dirty="0" smtClean="0"/>
              <a:t>, la </a:t>
            </a:r>
            <a:r>
              <a:rPr lang="it-IT" i="1" dirty="0" err="1" smtClean="0"/>
              <a:t>Royal</a:t>
            </a:r>
            <a:r>
              <a:rPr lang="it-IT" i="1" dirty="0" smtClean="0"/>
              <a:t> </a:t>
            </a:r>
            <a:r>
              <a:rPr lang="it-IT" i="1" dirty="0" err="1" smtClean="0"/>
              <a:t>Economic</a:t>
            </a:r>
            <a:r>
              <a:rPr lang="it-IT" i="1" dirty="0" smtClean="0"/>
              <a:t> Society </a:t>
            </a:r>
            <a:r>
              <a:rPr lang="it-IT" dirty="0" smtClean="0"/>
              <a:t>decide di pubblicare una </a:t>
            </a:r>
            <a:r>
              <a:rPr lang="it-IT" dirty="0" smtClean="0">
                <a:solidFill>
                  <a:srgbClr val="FF0000"/>
                </a:solidFill>
              </a:rPr>
              <a:t>nuova edizione </a:t>
            </a:r>
            <a:r>
              <a:rPr lang="it-IT" dirty="0" smtClean="0"/>
              <a:t>completa delle opere </a:t>
            </a:r>
            <a:r>
              <a:rPr lang="it-IT" dirty="0" smtClean="0">
                <a:solidFill>
                  <a:srgbClr val="FF0000"/>
                </a:solidFill>
              </a:rPr>
              <a:t>di Ricardo </a:t>
            </a:r>
            <a:r>
              <a:rPr lang="it-IT" dirty="0" smtClean="0"/>
              <a:t>e ne affida la curatela a T.E. Gregory che cinque anni dopo abbandona;</a:t>
            </a:r>
          </a:p>
          <a:p>
            <a:r>
              <a:rPr lang="it-IT" dirty="0" err="1" smtClean="0"/>
              <a:t>Sraffa</a:t>
            </a:r>
            <a:r>
              <a:rPr lang="it-IT" dirty="0" smtClean="0"/>
              <a:t> se ne occuperà dal 1930 al 1955 anche se l’indice sarà pubblicato nel 1973;</a:t>
            </a:r>
          </a:p>
          <a:p>
            <a:r>
              <a:rPr lang="it-IT" dirty="0" smtClean="0"/>
              <a:t>Secondo Kaldor (1983, p. 340) «</a:t>
            </a:r>
            <a:r>
              <a:rPr lang="it-IT" dirty="0" smtClean="0">
                <a:solidFill>
                  <a:srgbClr val="FF0000"/>
                </a:solidFill>
              </a:rPr>
              <a:t>Un monumento esemplare di erudizione</a:t>
            </a:r>
            <a:r>
              <a:rPr lang="it-IT" dirty="0" smtClean="0"/>
              <a:t>. Certamente nessun autore inglese, in campo scientifico o letterario, aveva ricevuto un riconoscimento paragonabile, più di 125 anni dopo la morte»;</a:t>
            </a:r>
          </a:p>
          <a:p>
            <a:r>
              <a:rPr lang="it-IT" dirty="0" smtClean="0">
                <a:solidFill>
                  <a:srgbClr val="FF0000"/>
                </a:solidFill>
              </a:rPr>
              <a:t>Abilità investigative</a:t>
            </a:r>
            <a:r>
              <a:rPr lang="it-IT" dirty="0" smtClean="0"/>
              <a:t>, attenzione maniacale alla ricostruzione delle cause e degli effetti, all’identificazione dei «personaggi» menzionati nelle lettere, alle circostanze e ovviamente </a:t>
            </a:r>
            <a:r>
              <a:rPr lang="it-IT" dirty="0" smtClean="0">
                <a:solidFill>
                  <a:srgbClr val="FF0000"/>
                </a:solidFill>
              </a:rPr>
              <a:t>profonda cultura economica</a:t>
            </a:r>
            <a:r>
              <a:rPr lang="it-IT" dirty="0" smtClean="0"/>
              <a:t> e non solo;</a:t>
            </a:r>
          </a:p>
          <a:p>
            <a:endParaRPr lang="it-IT" dirty="0"/>
          </a:p>
        </p:txBody>
      </p:sp>
      <p:pic>
        <p:nvPicPr>
          <p:cNvPr id="5122" name="Picture 2" descr="Risultati immagini per ricardo collected writings"/>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6172200" y="2393350"/>
            <a:ext cx="5181600" cy="3215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28989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a:xfrm>
            <a:off x="838200" y="365126"/>
            <a:ext cx="10515600" cy="983384"/>
          </a:xfrm>
        </p:spPr>
        <p:txBody>
          <a:bodyPr/>
          <a:lstStyle/>
          <a:p>
            <a:pPr algn="ctr"/>
            <a:r>
              <a:rPr lang="it-IT" dirty="0" smtClean="0"/>
              <a:t>L’introduzione alle opere di Ricardo</a:t>
            </a:r>
            <a:endParaRPr lang="it-IT" dirty="0"/>
          </a:p>
        </p:txBody>
      </p:sp>
      <p:sp>
        <p:nvSpPr>
          <p:cNvPr id="6" name="Segnaposto contenuto 5"/>
          <p:cNvSpPr>
            <a:spLocks noGrp="1"/>
          </p:cNvSpPr>
          <p:nvPr>
            <p:ph idx="1"/>
          </p:nvPr>
        </p:nvSpPr>
        <p:spPr/>
        <p:txBody>
          <a:bodyPr/>
          <a:lstStyle/>
          <a:p>
            <a:r>
              <a:rPr lang="it-IT" dirty="0" smtClean="0">
                <a:solidFill>
                  <a:srgbClr val="FF0000"/>
                </a:solidFill>
              </a:rPr>
              <a:t>Standard assoluto </a:t>
            </a:r>
            <a:r>
              <a:rPr lang="it-IT" dirty="0" smtClean="0"/>
              <a:t>come edizione critica delle opere di un economista</a:t>
            </a:r>
          </a:p>
          <a:p>
            <a:pPr lvl="1"/>
            <a:r>
              <a:rPr lang="it-IT" dirty="0" smtClean="0"/>
              <a:t>Estremo scrupolo filologico;</a:t>
            </a:r>
          </a:p>
          <a:p>
            <a:pPr lvl="1"/>
            <a:r>
              <a:rPr lang="it-IT" dirty="0" smtClean="0"/>
              <a:t>Accuratezza nella ricostruzione delle fonti e dei «personaggi»;</a:t>
            </a:r>
          </a:p>
          <a:p>
            <a:pPr lvl="1"/>
            <a:r>
              <a:rPr lang="it-IT" dirty="0" smtClean="0"/>
              <a:t>Neutralità del curatore che non appare in prima persona se non molto raramente, preferendo lasciar parlare l’autore.</a:t>
            </a:r>
          </a:p>
          <a:p>
            <a:r>
              <a:rPr lang="it-IT" dirty="0" smtClean="0">
                <a:solidFill>
                  <a:srgbClr val="FF0000"/>
                </a:solidFill>
              </a:rPr>
              <a:t>Interpretazione analitica</a:t>
            </a:r>
          </a:p>
          <a:p>
            <a:pPr lvl="1"/>
            <a:r>
              <a:rPr lang="it-IT" dirty="0" smtClean="0"/>
              <a:t>Riportare Ricardo tra i classici, allontanandolo dai marginalisti;</a:t>
            </a:r>
          </a:p>
          <a:p>
            <a:pPr lvl="1"/>
            <a:r>
              <a:rPr lang="it-IT" dirty="0" smtClean="0"/>
              <a:t>Centralità della teoria del valore (lavoro) e della distribuzione;</a:t>
            </a:r>
          </a:p>
          <a:p>
            <a:pPr lvl="1"/>
            <a:r>
              <a:rPr lang="it-IT" dirty="0" smtClean="0"/>
              <a:t>Il problema della determinazione del saggio di profitto come tema chiave e problema analitico centrale nell’opera di Ricardo.</a:t>
            </a:r>
            <a:endParaRPr lang="it-IT" dirty="0"/>
          </a:p>
        </p:txBody>
      </p:sp>
    </p:spTree>
    <p:extLst>
      <p:ext uri="{BB962C8B-B14F-4D97-AF65-F5344CB8AC3E}">
        <p14:creationId xmlns:p14="http://schemas.microsoft.com/office/powerpoint/2010/main" val="32562380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L’eredità di </a:t>
            </a:r>
            <a:r>
              <a:rPr lang="it-IT" dirty="0" err="1" smtClean="0"/>
              <a:t>Sraffa</a:t>
            </a:r>
            <a:r>
              <a:rPr lang="it-IT" dirty="0" smtClean="0"/>
              <a:t> secondo A. Roncaglia</a:t>
            </a:r>
            <a:endParaRPr lang="it-IT" dirty="0"/>
          </a:p>
        </p:txBody>
      </p:sp>
      <p:sp>
        <p:nvSpPr>
          <p:cNvPr id="3" name="Segnaposto contenuto 2"/>
          <p:cNvSpPr>
            <a:spLocks noGrp="1"/>
          </p:cNvSpPr>
          <p:nvPr>
            <p:ph idx="1"/>
          </p:nvPr>
        </p:nvSpPr>
        <p:spPr/>
        <p:txBody>
          <a:bodyPr>
            <a:normAutofit fontScale="92500"/>
          </a:bodyPr>
          <a:lstStyle/>
          <a:p>
            <a:r>
              <a:rPr lang="it-IT" dirty="0" smtClean="0"/>
              <a:t>Il </a:t>
            </a:r>
            <a:r>
              <a:rPr lang="it-IT" dirty="0">
                <a:solidFill>
                  <a:srgbClr val="FF0000"/>
                </a:solidFill>
              </a:rPr>
              <a:t>lavoro di </a:t>
            </a:r>
            <a:r>
              <a:rPr lang="it-IT" dirty="0" err="1">
                <a:solidFill>
                  <a:srgbClr val="FF0000"/>
                </a:solidFill>
              </a:rPr>
              <a:t>Sraffa</a:t>
            </a:r>
            <a:r>
              <a:rPr lang="it-IT" dirty="0">
                <a:solidFill>
                  <a:srgbClr val="FF0000"/>
                </a:solidFill>
              </a:rPr>
              <a:t> </a:t>
            </a:r>
            <a:r>
              <a:rPr lang="it-IT" dirty="0"/>
              <a:t>appare come la somma di tre elementi: </a:t>
            </a:r>
            <a:endParaRPr lang="it-IT" dirty="0" smtClean="0"/>
          </a:p>
          <a:p>
            <a:pPr lvl="1"/>
            <a:r>
              <a:rPr lang="it-IT" dirty="0" smtClean="0"/>
              <a:t>la </a:t>
            </a:r>
            <a:r>
              <a:rPr lang="it-IT" dirty="0"/>
              <a:t>ricostruzione dell’approccio classico con la sua edizione delle opere di Ricardo; </a:t>
            </a:r>
            <a:endParaRPr lang="it-IT" dirty="0" smtClean="0"/>
          </a:p>
          <a:p>
            <a:pPr lvl="1"/>
            <a:r>
              <a:rPr lang="it-IT" dirty="0" smtClean="0"/>
              <a:t>la </a:t>
            </a:r>
            <a:r>
              <a:rPr lang="it-IT" dirty="0"/>
              <a:t>critica della teoria marginalista, sia nella versione </a:t>
            </a:r>
            <a:r>
              <a:rPr lang="it-IT" dirty="0" err="1"/>
              <a:t>marshalliana</a:t>
            </a:r>
            <a:r>
              <a:rPr lang="it-IT" dirty="0"/>
              <a:t> (con gli articoli del 1925, 1926, 1930), sia nella versione macroeconomica di von Hayek (con l’articolo del 1932), sia per la teoria del capitale come fattore di produzione (con Produzione di merci a mezzo di merci); </a:t>
            </a:r>
            <a:endParaRPr lang="it-IT" dirty="0" smtClean="0"/>
          </a:p>
          <a:p>
            <a:pPr lvl="1"/>
            <a:r>
              <a:rPr lang="it-IT" dirty="0" smtClean="0"/>
              <a:t>lo </a:t>
            </a:r>
            <a:r>
              <a:rPr lang="it-IT" dirty="0"/>
              <a:t>sviluppo di un’analisi del valore e della distribuzione analiticamente coerente e radicata nella concezione classica del funzionamento del sistema economico</a:t>
            </a:r>
            <a:r>
              <a:rPr lang="it-IT" dirty="0" smtClean="0"/>
              <a:t>.</a:t>
            </a:r>
            <a:r>
              <a:rPr lang="it-IT" dirty="0"/>
              <a:t> </a:t>
            </a:r>
            <a:endParaRPr lang="it-IT" dirty="0" smtClean="0"/>
          </a:p>
          <a:p>
            <a:r>
              <a:rPr lang="it-IT" dirty="0" smtClean="0"/>
              <a:t>Con </a:t>
            </a:r>
            <a:r>
              <a:rPr lang="it-IT" dirty="0"/>
              <a:t>le sue ricerche, dunque, </a:t>
            </a:r>
            <a:r>
              <a:rPr lang="it-IT" dirty="0" err="1"/>
              <a:t>Sraffa</a:t>
            </a:r>
            <a:r>
              <a:rPr lang="it-IT" dirty="0"/>
              <a:t> ha fornito tutti i tasselli fondamentali al perseguimento dell’obiettivo di un abbandono della tradizione marginalista a favore di un </a:t>
            </a:r>
            <a:r>
              <a:rPr lang="it-IT" dirty="0">
                <a:solidFill>
                  <a:srgbClr val="FF0000"/>
                </a:solidFill>
              </a:rPr>
              <a:t>ritorno alla tradizione </a:t>
            </a:r>
            <a:r>
              <a:rPr lang="it-IT" dirty="0" smtClean="0">
                <a:solidFill>
                  <a:srgbClr val="FF0000"/>
                </a:solidFill>
              </a:rPr>
              <a:t>classica</a:t>
            </a:r>
          </a:p>
          <a:p>
            <a:endParaRPr lang="it-IT" i="1" dirty="0"/>
          </a:p>
        </p:txBody>
      </p:sp>
      <p:sp>
        <p:nvSpPr>
          <p:cNvPr id="4" name="CasellaDiTesto 3"/>
          <p:cNvSpPr txBox="1"/>
          <p:nvPr/>
        </p:nvSpPr>
        <p:spPr>
          <a:xfrm>
            <a:off x="1441361" y="6371398"/>
            <a:ext cx="9912439" cy="307777"/>
          </a:xfrm>
          <a:prstGeom prst="rect">
            <a:avLst/>
          </a:prstGeom>
          <a:noFill/>
        </p:spPr>
        <p:txBody>
          <a:bodyPr wrap="square" rtlCol="0">
            <a:spAutoFit/>
          </a:bodyPr>
          <a:lstStyle/>
          <a:p>
            <a:r>
              <a:rPr lang="it-IT" sz="1400" dirty="0"/>
              <a:t>Fonte: http://www.treccani.it/enciclopedia/piero-sraffa_%28Il-Contributo-italiano-alla-storia-del-Pensiero:-Economia%29/</a:t>
            </a:r>
          </a:p>
        </p:txBody>
      </p:sp>
    </p:spTree>
    <p:extLst>
      <p:ext uri="{BB962C8B-B14F-4D97-AF65-F5344CB8AC3E}">
        <p14:creationId xmlns:p14="http://schemas.microsoft.com/office/powerpoint/2010/main" val="241174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L’eredità di </a:t>
            </a:r>
            <a:r>
              <a:rPr lang="it-IT" dirty="0" err="1" smtClean="0"/>
              <a:t>Sraffa</a:t>
            </a:r>
            <a:r>
              <a:rPr lang="it-IT" dirty="0" smtClean="0"/>
              <a:t> secondo A. Roncaglia</a:t>
            </a:r>
            <a:endParaRPr lang="it-IT" dirty="0"/>
          </a:p>
        </p:txBody>
      </p:sp>
      <p:sp>
        <p:nvSpPr>
          <p:cNvPr id="3" name="Segnaposto contenuto 2"/>
          <p:cNvSpPr>
            <a:spLocks noGrp="1"/>
          </p:cNvSpPr>
          <p:nvPr>
            <p:ph idx="1"/>
          </p:nvPr>
        </p:nvSpPr>
        <p:spPr/>
        <p:txBody>
          <a:bodyPr>
            <a:normAutofit fontScale="70000" lnSpcReduction="20000"/>
          </a:bodyPr>
          <a:lstStyle/>
          <a:p>
            <a:r>
              <a:rPr lang="it-IT" dirty="0" smtClean="0"/>
              <a:t>Ha </a:t>
            </a:r>
            <a:r>
              <a:rPr lang="it-IT" dirty="0"/>
              <a:t>riproposto la concezione classica liberandola dei </a:t>
            </a:r>
            <a:r>
              <a:rPr lang="it-IT" dirty="0">
                <a:solidFill>
                  <a:srgbClr val="FF0000"/>
                </a:solidFill>
              </a:rPr>
              <a:t>fraintendimenti delle letture marginaliste</a:t>
            </a:r>
            <a:r>
              <a:rPr lang="it-IT" dirty="0"/>
              <a:t>; </a:t>
            </a:r>
            <a:endParaRPr lang="it-IT" dirty="0" smtClean="0"/>
          </a:p>
          <a:p>
            <a:r>
              <a:rPr lang="it-IT" dirty="0" smtClean="0"/>
              <a:t>ha </a:t>
            </a:r>
            <a:r>
              <a:rPr lang="it-IT" dirty="0">
                <a:solidFill>
                  <a:srgbClr val="FF0000"/>
                </a:solidFill>
              </a:rPr>
              <a:t>risolto </a:t>
            </a:r>
            <a:r>
              <a:rPr lang="it-IT" dirty="0"/>
              <a:t>in modo logicamente coerente </a:t>
            </a:r>
            <a:r>
              <a:rPr lang="it-IT" dirty="0">
                <a:solidFill>
                  <a:srgbClr val="FF0000"/>
                </a:solidFill>
              </a:rPr>
              <a:t>il problema dei rapporti di scambio</a:t>
            </a:r>
            <a:r>
              <a:rPr lang="it-IT" dirty="0"/>
              <a:t> per il quale gli economisti classici avevano fornito una soluzione insufficiente che era stata fra le cause dell’abbandono dell’impostazione classica e dell’affermarsi dell’approccio marginalista; </a:t>
            </a:r>
            <a:endParaRPr lang="it-IT" dirty="0" smtClean="0"/>
          </a:p>
          <a:p>
            <a:r>
              <a:rPr lang="it-IT" dirty="0" smtClean="0"/>
              <a:t>ha </a:t>
            </a:r>
            <a:r>
              <a:rPr lang="it-IT" dirty="0"/>
              <a:t>mostrato che a quel problema l’approccio marginalista offriva una soluzione solo apparentemente più ‘scientifica’, ma in realtà viziata alle fondamenta per quanto riguarda </a:t>
            </a:r>
            <a:r>
              <a:rPr lang="it-IT" dirty="0">
                <a:solidFill>
                  <a:srgbClr val="FF0000"/>
                </a:solidFill>
              </a:rPr>
              <a:t>la teoria del capitale</a:t>
            </a:r>
            <a:r>
              <a:rPr lang="it-IT" dirty="0"/>
              <a:t>. </a:t>
            </a:r>
            <a:endParaRPr lang="it-IT" dirty="0" smtClean="0"/>
          </a:p>
          <a:p>
            <a:r>
              <a:rPr lang="it-IT" dirty="0" smtClean="0"/>
              <a:t>La </a:t>
            </a:r>
            <a:r>
              <a:rPr lang="it-IT" dirty="0">
                <a:solidFill>
                  <a:srgbClr val="FF0000"/>
                </a:solidFill>
              </a:rPr>
              <a:t>‘rivoluzione culturale’ </a:t>
            </a:r>
            <a:r>
              <a:rPr lang="it-IT" dirty="0"/>
              <a:t>proposta da </a:t>
            </a:r>
            <a:r>
              <a:rPr lang="it-IT" dirty="0" err="1"/>
              <a:t>Sraffa</a:t>
            </a:r>
            <a:r>
              <a:rPr lang="it-IT" dirty="0"/>
              <a:t> costituisce quindi l’indicazione di un sentiero di ricerca forse (almeno finora) non così ricco di risultati come si sarebbe potuto sperare, ma sicuramente meritevole di essere approfondito</a:t>
            </a:r>
            <a:r>
              <a:rPr lang="it-IT" dirty="0" smtClean="0"/>
              <a:t>. </a:t>
            </a:r>
          </a:p>
          <a:p>
            <a:r>
              <a:rPr lang="it-IT" dirty="0"/>
              <a:t>Con la ripresa dell’economia classica da parte di </a:t>
            </a:r>
            <a:r>
              <a:rPr lang="it-IT" dirty="0" err="1"/>
              <a:t>Sraffa</a:t>
            </a:r>
            <a:r>
              <a:rPr lang="it-IT" dirty="0"/>
              <a:t>, nascono in Italia nuovi percorsi di ricerca e nuove scuole rilevanti sul piano nazionale e internazionale (v. Roncaglia 1999, </a:t>
            </a:r>
            <a:r>
              <a:rPr lang="it-IT" dirty="0" err="1"/>
              <a:t>Sraffa</a:t>
            </a:r>
            <a:r>
              <a:rPr lang="it-IT" dirty="0"/>
              <a:t>, Laterza)</a:t>
            </a:r>
          </a:p>
          <a:p>
            <a:pPr lvl="1"/>
            <a:r>
              <a:rPr lang="it-IT" dirty="0">
                <a:solidFill>
                  <a:srgbClr val="FF0000"/>
                </a:solidFill>
              </a:rPr>
              <a:t>P. </a:t>
            </a:r>
            <a:r>
              <a:rPr lang="it-IT" dirty="0" err="1">
                <a:solidFill>
                  <a:srgbClr val="FF0000"/>
                </a:solidFill>
              </a:rPr>
              <a:t>Garegnani</a:t>
            </a:r>
            <a:r>
              <a:rPr lang="it-IT" dirty="0">
                <a:solidFill>
                  <a:srgbClr val="FF0000"/>
                </a:solidFill>
              </a:rPr>
              <a:t> (</a:t>
            </a:r>
            <a:r>
              <a:rPr lang="it-IT" dirty="0" err="1">
                <a:solidFill>
                  <a:srgbClr val="FF0000"/>
                </a:solidFill>
              </a:rPr>
              <a:t>Marx</a:t>
            </a:r>
            <a:r>
              <a:rPr lang="it-IT" dirty="0" smtClean="0">
                <a:solidFill>
                  <a:srgbClr val="FF0000"/>
                </a:solidFill>
              </a:rPr>
              <a:t>), </a:t>
            </a:r>
            <a:r>
              <a:rPr lang="it-IT" dirty="0" smtClean="0"/>
              <a:t>L</a:t>
            </a:r>
            <a:r>
              <a:rPr lang="it-IT" dirty="0"/>
              <a:t>. </a:t>
            </a:r>
            <a:r>
              <a:rPr lang="it-IT" dirty="0" err="1"/>
              <a:t>Pasinetti</a:t>
            </a:r>
            <a:r>
              <a:rPr lang="it-IT" dirty="0"/>
              <a:t> (Ricardo</a:t>
            </a:r>
            <a:r>
              <a:rPr lang="it-IT" dirty="0" smtClean="0"/>
              <a:t>), P</a:t>
            </a:r>
            <a:r>
              <a:rPr lang="it-IT" dirty="0"/>
              <a:t>. </a:t>
            </a:r>
            <a:r>
              <a:rPr lang="it-IT" dirty="0" err="1"/>
              <a:t>Sylos</a:t>
            </a:r>
            <a:r>
              <a:rPr lang="it-IT" dirty="0"/>
              <a:t> Labini (Smith)</a:t>
            </a:r>
          </a:p>
          <a:p>
            <a:endParaRPr lang="it-IT" dirty="0" smtClean="0"/>
          </a:p>
          <a:p>
            <a:endParaRPr lang="it-IT" i="1" dirty="0"/>
          </a:p>
        </p:txBody>
      </p:sp>
      <p:sp>
        <p:nvSpPr>
          <p:cNvPr id="4" name="CasellaDiTesto 3"/>
          <p:cNvSpPr txBox="1"/>
          <p:nvPr/>
        </p:nvSpPr>
        <p:spPr>
          <a:xfrm>
            <a:off x="1441361" y="6158011"/>
            <a:ext cx="9912439" cy="307777"/>
          </a:xfrm>
          <a:prstGeom prst="rect">
            <a:avLst/>
          </a:prstGeom>
          <a:noFill/>
        </p:spPr>
        <p:txBody>
          <a:bodyPr wrap="square" rtlCol="0">
            <a:spAutoFit/>
          </a:bodyPr>
          <a:lstStyle/>
          <a:p>
            <a:r>
              <a:rPr lang="it-IT" sz="1400" dirty="0"/>
              <a:t>Fonte: http://www.treccani.it/enciclopedia/piero-sraffa_%28Il-Contributo-italiano-alla-storia-del-Pensiero:-Economia%29/</a:t>
            </a:r>
          </a:p>
        </p:txBody>
      </p:sp>
    </p:spTree>
    <p:extLst>
      <p:ext uri="{BB962C8B-B14F-4D97-AF65-F5344CB8AC3E}">
        <p14:creationId xmlns:p14="http://schemas.microsoft.com/office/powerpoint/2010/main" val="28142437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stretch>
            <a:fillRect/>
          </a:stretch>
        </p:blipFill>
        <p:spPr>
          <a:xfrm>
            <a:off x="1638588" y="419532"/>
            <a:ext cx="3784000" cy="5353195"/>
          </a:xfrm>
          <a:prstGeom prst="rect">
            <a:avLst/>
          </a:prstGeom>
        </p:spPr>
      </p:pic>
      <p:sp>
        <p:nvSpPr>
          <p:cNvPr id="6" name="Rettangolo 5"/>
          <p:cNvSpPr/>
          <p:nvPr/>
        </p:nvSpPr>
        <p:spPr>
          <a:xfrm>
            <a:off x="482588" y="6042999"/>
            <a:ext cx="6096000" cy="646331"/>
          </a:xfrm>
          <a:prstGeom prst="rect">
            <a:avLst/>
          </a:prstGeom>
        </p:spPr>
        <p:txBody>
          <a:bodyPr>
            <a:spAutoFit/>
          </a:bodyPr>
          <a:lstStyle/>
          <a:p>
            <a:pPr algn="ctr"/>
            <a:r>
              <a:rPr lang="it-IT" dirty="0">
                <a:solidFill>
                  <a:srgbClr val="4D5156"/>
                </a:solidFill>
                <a:latin typeface="arial" panose="020B0604020202020204" pitchFamily="34" charset="0"/>
              </a:rPr>
              <a:t>Paolo </a:t>
            </a:r>
            <a:r>
              <a:rPr lang="it-IT" b="1" dirty="0" err="1">
                <a:solidFill>
                  <a:srgbClr val="5F6368"/>
                </a:solidFill>
                <a:latin typeface="arial" panose="020B0604020202020204" pitchFamily="34" charset="0"/>
              </a:rPr>
              <a:t>Sylos</a:t>
            </a:r>
            <a:r>
              <a:rPr lang="it-IT" b="1" dirty="0">
                <a:solidFill>
                  <a:srgbClr val="5F6368"/>
                </a:solidFill>
                <a:latin typeface="arial" panose="020B0604020202020204" pitchFamily="34" charset="0"/>
              </a:rPr>
              <a:t> Labini</a:t>
            </a:r>
            <a:r>
              <a:rPr lang="it-IT" dirty="0">
                <a:solidFill>
                  <a:srgbClr val="4D5156"/>
                </a:solidFill>
                <a:latin typeface="arial" panose="020B0604020202020204" pitchFamily="34" charset="0"/>
              </a:rPr>
              <a:t> </a:t>
            </a:r>
            <a:endParaRPr lang="it-IT" dirty="0" smtClean="0">
              <a:solidFill>
                <a:srgbClr val="4D5156"/>
              </a:solidFill>
              <a:latin typeface="arial" panose="020B0604020202020204" pitchFamily="34" charset="0"/>
            </a:endParaRPr>
          </a:p>
          <a:p>
            <a:pPr algn="ctr"/>
            <a:r>
              <a:rPr lang="it-IT" dirty="0" smtClean="0">
                <a:solidFill>
                  <a:srgbClr val="4D5156"/>
                </a:solidFill>
                <a:latin typeface="arial" panose="020B0604020202020204" pitchFamily="34" charset="0"/>
              </a:rPr>
              <a:t>(</a:t>
            </a:r>
            <a:r>
              <a:rPr lang="it-IT" dirty="0">
                <a:solidFill>
                  <a:srgbClr val="4D5156"/>
                </a:solidFill>
                <a:latin typeface="arial" panose="020B0604020202020204" pitchFamily="34" charset="0"/>
              </a:rPr>
              <a:t>Roma, 30 ottobre 1920 – Roma, 7 dicembre 2005)</a:t>
            </a:r>
            <a:endParaRPr lang="it-IT" dirty="0"/>
          </a:p>
        </p:txBody>
      </p:sp>
      <p:sp>
        <p:nvSpPr>
          <p:cNvPr id="7" name="Rettangolo 6"/>
          <p:cNvSpPr/>
          <p:nvPr/>
        </p:nvSpPr>
        <p:spPr>
          <a:xfrm>
            <a:off x="6921296" y="768989"/>
            <a:ext cx="3595664" cy="646331"/>
          </a:xfrm>
          <a:prstGeom prst="rect">
            <a:avLst/>
          </a:prstGeom>
        </p:spPr>
        <p:txBody>
          <a:bodyPr wrap="none">
            <a:spAutoFit/>
          </a:bodyPr>
          <a:lstStyle/>
          <a:p>
            <a:r>
              <a:rPr lang="it-IT" dirty="0">
                <a:hlinkClick r:id="rId3"/>
              </a:rPr>
              <a:t>https://www.syloslabini.info/online</a:t>
            </a:r>
            <a:r>
              <a:rPr lang="it-IT" dirty="0" smtClean="0">
                <a:hlinkClick r:id="rId3"/>
              </a:rPr>
              <a:t>/</a:t>
            </a:r>
            <a:endParaRPr lang="it-IT" dirty="0" smtClean="0"/>
          </a:p>
          <a:p>
            <a:endParaRPr lang="it-IT" dirty="0"/>
          </a:p>
        </p:txBody>
      </p:sp>
      <p:pic>
        <p:nvPicPr>
          <p:cNvPr id="8" name="Immagine 7"/>
          <p:cNvPicPr>
            <a:picLocks noChangeAspect="1"/>
          </p:cNvPicPr>
          <p:nvPr/>
        </p:nvPicPr>
        <p:blipFill>
          <a:blip r:embed="rId4"/>
          <a:stretch>
            <a:fillRect/>
          </a:stretch>
        </p:blipFill>
        <p:spPr>
          <a:xfrm>
            <a:off x="7221104" y="1609725"/>
            <a:ext cx="3162300" cy="4857750"/>
          </a:xfrm>
          <a:prstGeom prst="rect">
            <a:avLst/>
          </a:prstGeom>
        </p:spPr>
      </p:pic>
    </p:spTree>
    <p:extLst>
      <p:ext uri="{BB962C8B-B14F-4D97-AF65-F5344CB8AC3E}">
        <p14:creationId xmlns:p14="http://schemas.microsoft.com/office/powerpoint/2010/main" val="42756047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1605251" y="1116878"/>
            <a:ext cx="4558122" cy="3963122"/>
          </a:xfrm>
          <a:prstGeom prst="rect">
            <a:avLst/>
          </a:prstGeom>
        </p:spPr>
      </p:pic>
      <p:sp>
        <p:nvSpPr>
          <p:cNvPr id="3" name="Rettangolo 2"/>
          <p:cNvSpPr/>
          <p:nvPr/>
        </p:nvSpPr>
        <p:spPr>
          <a:xfrm>
            <a:off x="1316835" y="5498006"/>
            <a:ext cx="5359224" cy="646331"/>
          </a:xfrm>
          <a:prstGeom prst="rect">
            <a:avLst/>
          </a:prstGeom>
        </p:spPr>
        <p:txBody>
          <a:bodyPr wrap="none">
            <a:spAutoFit/>
          </a:bodyPr>
          <a:lstStyle/>
          <a:p>
            <a:pPr algn="ctr"/>
            <a:r>
              <a:rPr lang="it-IT" b="1" dirty="0">
                <a:solidFill>
                  <a:srgbClr val="5F6368"/>
                </a:solidFill>
                <a:latin typeface="arial" panose="020B0604020202020204" pitchFamily="34" charset="0"/>
              </a:rPr>
              <a:t>Luigi</a:t>
            </a:r>
            <a:r>
              <a:rPr lang="it-IT" dirty="0">
                <a:solidFill>
                  <a:srgbClr val="4D5156"/>
                </a:solidFill>
                <a:latin typeface="arial" panose="020B0604020202020204" pitchFamily="34" charset="0"/>
              </a:rPr>
              <a:t> Lodovico </a:t>
            </a:r>
            <a:r>
              <a:rPr lang="it-IT" b="1" dirty="0" err="1">
                <a:solidFill>
                  <a:srgbClr val="5F6368"/>
                </a:solidFill>
                <a:latin typeface="arial" panose="020B0604020202020204" pitchFamily="34" charset="0"/>
              </a:rPr>
              <a:t>Pasinetti</a:t>
            </a:r>
            <a:r>
              <a:rPr lang="it-IT" dirty="0">
                <a:solidFill>
                  <a:srgbClr val="4D5156"/>
                </a:solidFill>
                <a:latin typeface="arial" panose="020B0604020202020204" pitchFamily="34" charset="0"/>
              </a:rPr>
              <a:t> </a:t>
            </a:r>
            <a:endParaRPr lang="it-IT" dirty="0" smtClean="0">
              <a:solidFill>
                <a:srgbClr val="4D5156"/>
              </a:solidFill>
              <a:latin typeface="arial" panose="020B0604020202020204" pitchFamily="34" charset="0"/>
            </a:endParaRPr>
          </a:p>
          <a:p>
            <a:pPr algn="ctr"/>
            <a:r>
              <a:rPr lang="it-IT" dirty="0" smtClean="0"/>
              <a:t>(Zanica</a:t>
            </a:r>
            <a:r>
              <a:rPr lang="it-IT" dirty="0"/>
              <a:t>, 12 settembre 1930 – Milano, 31 gennaio 2023</a:t>
            </a:r>
            <a:r>
              <a:rPr lang="it-IT" dirty="0" smtClean="0">
                <a:solidFill>
                  <a:srgbClr val="4D5156"/>
                </a:solidFill>
                <a:latin typeface="arial" panose="020B0604020202020204" pitchFamily="34" charset="0"/>
              </a:rPr>
              <a:t>)</a:t>
            </a:r>
            <a:endParaRPr lang="it-IT" dirty="0"/>
          </a:p>
        </p:txBody>
      </p:sp>
      <p:pic>
        <p:nvPicPr>
          <p:cNvPr id="4" name="Immagine 3"/>
          <p:cNvPicPr>
            <a:picLocks noChangeAspect="1"/>
          </p:cNvPicPr>
          <p:nvPr/>
        </p:nvPicPr>
        <p:blipFill>
          <a:blip r:embed="rId3"/>
          <a:stretch>
            <a:fillRect/>
          </a:stretch>
        </p:blipFill>
        <p:spPr>
          <a:xfrm>
            <a:off x="7627216" y="735506"/>
            <a:ext cx="3181350" cy="4762500"/>
          </a:xfrm>
          <a:prstGeom prst="rect">
            <a:avLst/>
          </a:prstGeom>
        </p:spPr>
      </p:pic>
      <p:sp>
        <p:nvSpPr>
          <p:cNvPr id="5" name="Rettangolo 4"/>
          <p:cNvSpPr/>
          <p:nvPr/>
        </p:nvSpPr>
        <p:spPr>
          <a:xfrm>
            <a:off x="3334327" y="6377677"/>
            <a:ext cx="8857673" cy="369332"/>
          </a:xfrm>
          <a:prstGeom prst="rect">
            <a:avLst/>
          </a:prstGeom>
        </p:spPr>
        <p:txBody>
          <a:bodyPr wrap="square">
            <a:spAutoFit/>
          </a:bodyPr>
          <a:lstStyle/>
          <a:p>
            <a:r>
              <a:rPr lang="it-IT" dirty="0"/>
              <a:t>https://docenti.unicatt.it/ppd2/it/docenti/00533/luigi-lodovico-pasinetti/profilo</a:t>
            </a:r>
          </a:p>
        </p:txBody>
      </p:sp>
    </p:spTree>
    <p:extLst>
      <p:ext uri="{BB962C8B-B14F-4D97-AF65-F5344CB8AC3E}">
        <p14:creationId xmlns:p14="http://schemas.microsoft.com/office/powerpoint/2010/main" val="19551899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692727" y="927443"/>
            <a:ext cx="10747664" cy="4609323"/>
          </a:xfrm>
          <a:prstGeom prst="rect">
            <a:avLst/>
          </a:prstGeom>
        </p:spPr>
      </p:pic>
      <p:sp>
        <p:nvSpPr>
          <p:cNvPr id="3" name="Rettangolo 2"/>
          <p:cNvSpPr/>
          <p:nvPr/>
        </p:nvSpPr>
        <p:spPr>
          <a:xfrm>
            <a:off x="2983346" y="6070708"/>
            <a:ext cx="6853382" cy="369332"/>
          </a:xfrm>
          <a:prstGeom prst="rect">
            <a:avLst/>
          </a:prstGeom>
        </p:spPr>
        <p:txBody>
          <a:bodyPr wrap="square">
            <a:spAutoFit/>
          </a:bodyPr>
          <a:lstStyle/>
          <a:p>
            <a:r>
              <a:rPr lang="en-GB" dirty="0"/>
              <a:t>https://eticaeconomia.it/pasinetti-e-lapproccio-classico-keynesiano/</a:t>
            </a:r>
          </a:p>
        </p:txBody>
      </p:sp>
    </p:spTree>
    <p:extLst>
      <p:ext uri="{BB962C8B-B14F-4D97-AF65-F5344CB8AC3E}">
        <p14:creationId xmlns:p14="http://schemas.microsoft.com/office/powerpoint/2010/main" val="14424564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3838575" y="166687"/>
            <a:ext cx="4514850" cy="6524625"/>
          </a:xfrm>
          <a:prstGeom prst="rect">
            <a:avLst/>
          </a:prstGeom>
        </p:spPr>
      </p:pic>
    </p:spTree>
    <p:extLst>
      <p:ext uri="{BB962C8B-B14F-4D97-AF65-F5344CB8AC3E}">
        <p14:creationId xmlns:p14="http://schemas.microsoft.com/office/powerpoint/2010/main" val="24023031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3168072" y="6089180"/>
            <a:ext cx="6096000" cy="646331"/>
          </a:xfrm>
          <a:prstGeom prst="rect">
            <a:avLst/>
          </a:prstGeom>
        </p:spPr>
        <p:txBody>
          <a:bodyPr>
            <a:spAutoFit/>
          </a:bodyPr>
          <a:lstStyle/>
          <a:p>
            <a:pPr algn="ctr"/>
            <a:r>
              <a:rPr lang="it-IT" b="1" dirty="0">
                <a:solidFill>
                  <a:srgbClr val="5F6368"/>
                </a:solidFill>
                <a:latin typeface="arial" panose="020B0604020202020204" pitchFamily="34" charset="0"/>
              </a:rPr>
              <a:t>Richard</a:t>
            </a:r>
            <a:r>
              <a:rPr lang="it-IT" dirty="0">
                <a:solidFill>
                  <a:srgbClr val="4D5156"/>
                </a:solidFill>
                <a:latin typeface="arial" panose="020B0604020202020204" pitchFamily="34" charset="0"/>
              </a:rPr>
              <a:t> Ferdinand </a:t>
            </a:r>
            <a:r>
              <a:rPr lang="it-IT" b="1" dirty="0">
                <a:solidFill>
                  <a:srgbClr val="5F6368"/>
                </a:solidFill>
                <a:latin typeface="arial" panose="020B0604020202020204" pitchFamily="34" charset="0"/>
              </a:rPr>
              <a:t>Kahn</a:t>
            </a:r>
            <a:r>
              <a:rPr lang="it-IT" dirty="0">
                <a:solidFill>
                  <a:srgbClr val="4D5156"/>
                </a:solidFill>
                <a:latin typeface="arial" panose="020B0604020202020204" pitchFamily="34" charset="0"/>
              </a:rPr>
              <a:t> </a:t>
            </a:r>
            <a:endParaRPr lang="it-IT" dirty="0" smtClean="0">
              <a:solidFill>
                <a:srgbClr val="4D5156"/>
              </a:solidFill>
              <a:latin typeface="arial" panose="020B0604020202020204" pitchFamily="34" charset="0"/>
            </a:endParaRPr>
          </a:p>
          <a:p>
            <a:pPr algn="ctr"/>
            <a:r>
              <a:rPr lang="it-IT" dirty="0" smtClean="0">
                <a:solidFill>
                  <a:srgbClr val="4D5156"/>
                </a:solidFill>
                <a:latin typeface="arial" panose="020B0604020202020204" pitchFamily="34" charset="0"/>
              </a:rPr>
              <a:t>(</a:t>
            </a:r>
            <a:r>
              <a:rPr lang="it-IT" dirty="0">
                <a:solidFill>
                  <a:srgbClr val="4D5156"/>
                </a:solidFill>
                <a:latin typeface="arial" panose="020B0604020202020204" pitchFamily="34" charset="0"/>
              </a:rPr>
              <a:t>CBE; Londra, 10 agosto 1905 – 6 giugno 1989)</a:t>
            </a:r>
            <a:endParaRPr lang="it-IT" dirty="0"/>
          </a:p>
        </p:txBody>
      </p:sp>
      <p:pic>
        <p:nvPicPr>
          <p:cNvPr id="2" name="Immagine 1"/>
          <p:cNvPicPr>
            <a:picLocks noChangeAspect="1"/>
          </p:cNvPicPr>
          <p:nvPr/>
        </p:nvPicPr>
        <p:blipFill>
          <a:blip r:embed="rId2"/>
          <a:stretch>
            <a:fillRect/>
          </a:stretch>
        </p:blipFill>
        <p:spPr>
          <a:xfrm>
            <a:off x="4106284" y="378690"/>
            <a:ext cx="4219575" cy="5638800"/>
          </a:xfrm>
          <a:prstGeom prst="rect">
            <a:avLst/>
          </a:prstGeom>
        </p:spPr>
      </p:pic>
    </p:spTree>
    <p:extLst>
      <p:ext uri="{BB962C8B-B14F-4D97-AF65-F5344CB8AC3E}">
        <p14:creationId xmlns:p14="http://schemas.microsoft.com/office/powerpoint/2010/main" val="18973649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Cenni biografici</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Nasce il 10 agosto del 1904 a Londra</a:t>
            </a:r>
          </a:p>
          <a:p>
            <a:r>
              <a:rPr lang="it-IT" dirty="0" smtClean="0"/>
              <a:t>Educazione, </a:t>
            </a:r>
            <a:r>
              <a:rPr lang="it-IT" i="1" dirty="0" smtClean="0"/>
              <a:t>L’economia del breve periodo</a:t>
            </a:r>
            <a:r>
              <a:rPr lang="it-IT" dirty="0" smtClean="0"/>
              <a:t> (1929, 1983)</a:t>
            </a:r>
          </a:p>
          <a:p>
            <a:r>
              <a:rPr lang="it-IT" dirty="0" err="1" smtClean="0"/>
              <a:t>Fellow</a:t>
            </a:r>
            <a:r>
              <a:rPr lang="it-IT" dirty="0" smtClean="0"/>
              <a:t> del </a:t>
            </a:r>
            <a:r>
              <a:rPr lang="it-IT" dirty="0" err="1" smtClean="0"/>
              <a:t>King’s</a:t>
            </a:r>
            <a:r>
              <a:rPr lang="it-IT" dirty="0" smtClean="0"/>
              <a:t> college da 1930. </a:t>
            </a:r>
          </a:p>
          <a:p>
            <a:r>
              <a:rPr lang="it-IT" dirty="0" smtClean="0"/>
              <a:t>Impegno accademico prevalente dal 1930 al 1951. Animatore del Cambridge </a:t>
            </a:r>
            <a:r>
              <a:rPr lang="it-IT" dirty="0" err="1" smtClean="0"/>
              <a:t>circus</a:t>
            </a:r>
            <a:r>
              <a:rPr lang="it-IT" dirty="0" smtClean="0"/>
              <a:t> negli anni di gestazione della Teoria generale (</a:t>
            </a:r>
            <a:r>
              <a:rPr lang="it-IT" i="1" dirty="0" smtClean="0"/>
              <a:t>The </a:t>
            </a:r>
            <a:r>
              <a:rPr lang="it-IT" i="1" dirty="0" err="1" smtClean="0"/>
              <a:t>making</a:t>
            </a:r>
            <a:r>
              <a:rPr lang="it-IT" i="1" dirty="0" smtClean="0"/>
              <a:t> of the general </a:t>
            </a:r>
            <a:r>
              <a:rPr lang="it-IT" i="1" dirty="0" err="1" smtClean="0"/>
              <a:t>theory</a:t>
            </a:r>
            <a:r>
              <a:rPr lang="it-IT" dirty="0" smtClean="0"/>
              <a:t>). Allievo prediletto di Keynes. </a:t>
            </a:r>
          </a:p>
          <a:p>
            <a:r>
              <a:rPr lang="it-IT" dirty="0" smtClean="0"/>
              <a:t>Impegni ufficiali durante e dopo la seconda guerra mondiale: BOT, Ministero della produzione OECE, UNCTAD, FAO</a:t>
            </a:r>
          </a:p>
          <a:p>
            <a:r>
              <a:rPr lang="it-IT" dirty="0" smtClean="0"/>
              <a:t>Consulente dei governi laburisti, per tre anni membro del National </a:t>
            </a:r>
            <a:r>
              <a:rPr lang="it-IT" dirty="0" err="1" smtClean="0"/>
              <a:t>Coal</a:t>
            </a:r>
            <a:r>
              <a:rPr lang="it-IT" dirty="0" smtClean="0"/>
              <a:t> Board, Lord dal 1964</a:t>
            </a:r>
          </a:p>
          <a:p>
            <a:r>
              <a:rPr lang="it-IT" dirty="0" smtClean="0"/>
              <a:t>Muore il 6 giugno del 1989</a:t>
            </a:r>
          </a:p>
          <a:p>
            <a:endParaRPr lang="it-IT" dirty="0"/>
          </a:p>
        </p:txBody>
      </p:sp>
      <p:sp>
        <p:nvSpPr>
          <p:cNvPr id="4" name="CasellaDiTesto 3"/>
          <p:cNvSpPr txBox="1"/>
          <p:nvPr/>
        </p:nvSpPr>
        <p:spPr>
          <a:xfrm>
            <a:off x="3177309" y="6311900"/>
            <a:ext cx="5837381" cy="369332"/>
          </a:xfrm>
          <a:prstGeom prst="rect">
            <a:avLst/>
          </a:prstGeom>
          <a:noFill/>
        </p:spPr>
        <p:txBody>
          <a:bodyPr wrap="square" rtlCol="0">
            <a:spAutoFit/>
          </a:bodyPr>
          <a:lstStyle/>
          <a:p>
            <a:pPr algn="ctr"/>
            <a:r>
              <a:rPr lang="it-IT" dirty="0" smtClean="0"/>
              <a:t>Fonte: Marcuzzo, Rosselli (2017)</a:t>
            </a:r>
            <a:endParaRPr lang="it-IT" dirty="0"/>
          </a:p>
        </p:txBody>
      </p:sp>
    </p:spTree>
    <p:extLst>
      <p:ext uri="{BB962C8B-B14F-4D97-AF65-F5344CB8AC3E}">
        <p14:creationId xmlns:p14="http://schemas.microsoft.com/office/powerpoint/2010/main" val="18915505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Occupazione, liquidità, lotta contro la teoria quantitativa della moneta</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Kahn </a:t>
            </a:r>
            <a:r>
              <a:rPr lang="it-IT" dirty="0"/>
              <a:t>accetta la distinzione di Marshall tra il </a:t>
            </a:r>
            <a:r>
              <a:rPr lang="it-IT" dirty="0" smtClean="0">
                <a:solidFill>
                  <a:srgbClr val="FF0000"/>
                </a:solidFill>
              </a:rPr>
              <a:t>breve</a:t>
            </a:r>
            <a:r>
              <a:rPr lang="it-IT" dirty="0" smtClean="0"/>
              <a:t> </a:t>
            </a:r>
            <a:r>
              <a:rPr lang="it-IT" dirty="0" smtClean="0">
                <a:solidFill>
                  <a:srgbClr val="FF0000"/>
                </a:solidFill>
              </a:rPr>
              <a:t>periodo breve (dipendente in parte di fattori tecnologici, in parte dalle aspettative di vendite dell’imprenditore)</a:t>
            </a:r>
            <a:r>
              <a:rPr lang="it-IT" dirty="0" smtClean="0"/>
              <a:t>, </a:t>
            </a:r>
            <a:r>
              <a:rPr lang="it-IT" dirty="0"/>
              <a:t>quando la capacità produttiva dell'impresa è costante sia in termini di capitale fisico che di organizzazione della produzione, e il periodo </a:t>
            </a:r>
            <a:r>
              <a:rPr lang="it-IT" dirty="0" smtClean="0"/>
              <a:t>lungo.</a:t>
            </a:r>
          </a:p>
          <a:p>
            <a:r>
              <a:rPr lang="it-IT" dirty="0" smtClean="0"/>
              <a:t>La produzione come sequenza di cambiamenti repentini, cambiamenti di lungo periodo e aspettative di cambiamento (rispetto a un livello ritenuto normale sulla base dell’esperienza). Nel boom il breve periodo può essere più breve di quanto non sia in una recessione.</a:t>
            </a:r>
          </a:p>
          <a:p>
            <a:pPr lvl="1"/>
            <a:r>
              <a:rPr lang="it-IT" dirty="0" smtClean="0"/>
              <a:t>Concetto molto rilevante nella formazione della </a:t>
            </a:r>
            <a:r>
              <a:rPr lang="it-IT" i="1" dirty="0" smtClean="0"/>
              <a:t>General </a:t>
            </a:r>
            <a:r>
              <a:rPr lang="it-IT" i="1" dirty="0" err="1" smtClean="0"/>
              <a:t>Theory</a:t>
            </a:r>
            <a:r>
              <a:rPr lang="it-IT" dirty="0" smtClean="0"/>
              <a:t>. </a:t>
            </a:r>
          </a:p>
          <a:p>
            <a:r>
              <a:rPr lang="it-IT" dirty="0"/>
              <a:t>1931 Kahn elabora la prima formulazione del </a:t>
            </a:r>
            <a:r>
              <a:rPr lang="it-IT" dirty="0">
                <a:solidFill>
                  <a:srgbClr val="FF0000"/>
                </a:solidFill>
              </a:rPr>
              <a:t>moltiplicatore</a:t>
            </a:r>
            <a:r>
              <a:rPr lang="it-IT" dirty="0"/>
              <a:t>. </a:t>
            </a:r>
            <a:r>
              <a:rPr lang="en-US" dirty="0"/>
              <a:t>'The Relation of Home Investment to Employment', </a:t>
            </a:r>
            <a:r>
              <a:rPr lang="en-US" i="1" dirty="0"/>
              <a:t>Economic Journal</a:t>
            </a:r>
            <a:r>
              <a:rPr lang="en-US" dirty="0"/>
              <a:t> (Kahn 1931). </a:t>
            </a:r>
            <a:r>
              <a:rPr lang="en-US" dirty="0" err="1" smtClean="0"/>
              <a:t>Effetti</a:t>
            </a:r>
            <a:r>
              <a:rPr lang="en-US" dirty="0" smtClean="0"/>
              <a:t> di un </a:t>
            </a:r>
            <a:r>
              <a:rPr lang="en-US" dirty="0" err="1" smtClean="0"/>
              <a:t>aumento</a:t>
            </a:r>
            <a:r>
              <a:rPr lang="en-US" dirty="0" smtClean="0"/>
              <a:t> degli </a:t>
            </a:r>
            <a:r>
              <a:rPr lang="en-US" dirty="0" err="1" smtClean="0"/>
              <a:t>investimenti</a:t>
            </a:r>
            <a:r>
              <a:rPr lang="en-US" dirty="0" smtClean="0"/>
              <a:t> </a:t>
            </a:r>
            <a:r>
              <a:rPr lang="en-US" dirty="0" err="1" smtClean="0"/>
              <a:t>pubblici</a:t>
            </a:r>
            <a:r>
              <a:rPr lang="en-US" dirty="0" smtClean="0"/>
              <a:t> </a:t>
            </a:r>
            <a:r>
              <a:rPr lang="en-US" dirty="0" err="1" smtClean="0"/>
              <a:t>su</a:t>
            </a:r>
            <a:r>
              <a:rPr lang="en-US" dirty="0" smtClean="0"/>
              <a:t> </a:t>
            </a:r>
            <a:r>
              <a:rPr lang="en-US" dirty="0" err="1" smtClean="0"/>
              <a:t>prezzi</a:t>
            </a:r>
            <a:r>
              <a:rPr lang="en-US" dirty="0" smtClean="0"/>
              <a:t> e </a:t>
            </a:r>
            <a:r>
              <a:rPr lang="en-US" dirty="0" err="1" smtClean="0"/>
              <a:t>quantità</a:t>
            </a:r>
            <a:r>
              <a:rPr lang="en-US" dirty="0" smtClean="0"/>
              <a:t> (</a:t>
            </a:r>
            <a:r>
              <a:rPr lang="en-US" dirty="0" err="1" smtClean="0"/>
              <a:t>nelle</a:t>
            </a:r>
            <a:r>
              <a:rPr lang="en-US" dirty="0" smtClean="0"/>
              <a:t> </a:t>
            </a:r>
            <a:r>
              <a:rPr lang="en-US" dirty="0" err="1" smtClean="0"/>
              <a:t>recessioni</a:t>
            </a:r>
            <a:r>
              <a:rPr lang="en-US" dirty="0" smtClean="0"/>
              <a:t> </a:t>
            </a:r>
            <a:r>
              <a:rPr lang="en-US" dirty="0" err="1" smtClean="0"/>
              <a:t>prevale</a:t>
            </a:r>
            <a:r>
              <a:rPr lang="en-US" dirty="0" smtClean="0"/>
              <a:t> </a:t>
            </a:r>
            <a:r>
              <a:rPr lang="en-US" dirty="0" err="1" smtClean="0"/>
              <a:t>l’effetto</a:t>
            </a:r>
            <a:r>
              <a:rPr lang="en-US" dirty="0" smtClean="0"/>
              <a:t> </a:t>
            </a:r>
            <a:r>
              <a:rPr lang="en-US" dirty="0" err="1" smtClean="0"/>
              <a:t>quantità</a:t>
            </a:r>
            <a:r>
              <a:rPr lang="en-US" dirty="0" smtClean="0"/>
              <a:t>)</a:t>
            </a:r>
          </a:p>
          <a:p>
            <a:pPr lvl="1"/>
            <a:r>
              <a:rPr lang="en-US" dirty="0" smtClean="0"/>
              <a:t>Fortune </a:t>
            </a:r>
            <a:r>
              <a:rPr lang="en-US" dirty="0" err="1" smtClean="0"/>
              <a:t>alterne</a:t>
            </a:r>
            <a:r>
              <a:rPr lang="en-US" dirty="0" smtClean="0"/>
              <a:t> del </a:t>
            </a:r>
            <a:r>
              <a:rPr lang="en-US" dirty="0" err="1" smtClean="0"/>
              <a:t>concetto</a:t>
            </a:r>
            <a:r>
              <a:rPr lang="en-US" dirty="0" smtClean="0"/>
              <a:t> di </a:t>
            </a:r>
            <a:r>
              <a:rPr lang="en-US" dirty="0" err="1" smtClean="0"/>
              <a:t>moltiplicatore</a:t>
            </a:r>
            <a:r>
              <a:rPr lang="en-US" dirty="0" smtClean="0"/>
              <a:t>.</a:t>
            </a:r>
            <a:endParaRPr lang="en-US" dirty="0"/>
          </a:p>
          <a:p>
            <a:endParaRPr lang="it-IT" dirty="0"/>
          </a:p>
        </p:txBody>
      </p:sp>
      <p:sp>
        <p:nvSpPr>
          <p:cNvPr id="4" name="CasellaDiTesto 3"/>
          <p:cNvSpPr txBox="1"/>
          <p:nvPr/>
        </p:nvSpPr>
        <p:spPr>
          <a:xfrm>
            <a:off x="3177309" y="6311900"/>
            <a:ext cx="5837381" cy="369332"/>
          </a:xfrm>
          <a:prstGeom prst="rect">
            <a:avLst/>
          </a:prstGeom>
          <a:noFill/>
        </p:spPr>
        <p:txBody>
          <a:bodyPr wrap="square" rtlCol="0">
            <a:spAutoFit/>
          </a:bodyPr>
          <a:lstStyle/>
          <a:p>
            <a:pPr algn="ctr"/>
            <a:r>
              <a:rPr lang="it-IT" dirty="0" smtClean="0"/>
              <a:t>Fonte: Marcuzzo, Rosselli (2017)</a:t>
            </a:r>
            <a:endParaRPr lang="it-IT" dirty="0"/>
          </a:p>
        </p:txBody>
      </p:sp>
    </p:spTree>
    <p:extLst>
      <p:ext uri="{BB962C8B-B14F-4D97-AF65-F5344CB8AC3E}">
        <p14:creationId xmlns:p14="http://schemas.microsoft.com/office/powerpoint/2010/main" val="23877836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Occupazione, liquidità, lotta contro la teoria quantitativa della moneta, 2</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Forte </a:t>
            </a:r>
            <a:r>
              <a:rPr lang="it-IT" dirty="0" smtClean="0">
                <a:solidFill>
                  <a:srgbClr val="FF0000"/>
                </a:solidFill>
              </a:rPr>
              <a:t>opposizione alla teoria quantitativa della moneta </a:t>
            </a:r>
            <a:r>
              <a:rPr lang="it-IT" dirty="0" smtClean="0"/>
              <a:t>e all’idea di un legame diretto tra M e P</a:t>
            </a:r>
          </a:p>
          <a:p>
            <a:pPr lvl="1"/>
            <a:r>
              <a:rPr lang="it-IT" dirty="0" smtClean="0"/>
              <a:t>Rilevante sempre, in particolare negli anni della Thatcher</a:t>
            </a:r>
          </a:p>
          <a:p>
            <a:pPr lvl="1"/>
            <a:r>
              <a:rPr lang="it-IT" dirty="0" smtClean="0"/>
              <a:t>La </a:t>
            </a:r>
            <a:r>
              <a:rPr lang="it-IT" dirty="0" err="1" smtClean="0"/>
              <a:t>wage-wage</a:t>
            </a:r>
            <a:r>
              <a:rPr lang="it-IT" dirty="0" smtClean="0"/>
              <a:t> </a:t>
            </a:r>
            <a:r>
              <a:rPr lang="it-IT" dirty="0" err="1" smtClean="0"/>
              <a:t>spiral</a:t>
            </a:r>
            <a:r>
              <a:rPr lang="it-IT" dirty="0" smtClean="0"/>
              <a:t> come causa d’inflazione (più che la </a:t>
            </a:r>
            <a:r>
              <a:rPr lang="it-IT" dirty="0" err="1" smtClean="0"/>
              <a:t>wage</a:t>
            </a:r>
            <a:r>
              <a:rPr lang="it-IT" dirty="0" err="1"/>
              <a:t>-</a:t>
            </a:r>
            <a:r>
              <a:rPr lang="it-IT" dirty="0" err="1" smtClean="0"/>
              <a:t>price</a:t>
            </a:r>
            <a:r>
              <a:rPr lang="it-IT" dirty="0" smtClean="0"/>
              <a:t> </a:t>
            </a:r>
            <a:r>
              <a:rPr lang="it-IT" dirty="0" err="1" smtClean="0"/>
              <a:t>spiral</a:t>
            </a:r>
            <a:r>
              <a:rPr lang="it-IT" dirty="0" smtClean="0"/>
              <a:t>)</a:t>
            </a:r>
          </a:p>
          <a:p>
            <a:pPr lvl="1"/>
            <a:r>
              <a:rPr lang="it-IT" dirty="0" smtClean="0"/>
              <a:t>La politica dei redditi come misura principale contro l’inflazione</a:t>
            </a:r>
          </a:p>
          <a:p>
            <a:r>
              <a:rPr lang="it-IT" dirty="0" smtClean="0">
                <a:solidFill>
                  <a:srgbClr val="FF0000"/>
                </a:solidFill>
              </a:rPr>
              <a:t>Riformulazione della preferenze per la liquidità</a:t>
            </a:r>
            <a:r>
              <a:rPr lang="it-IT" dirty="0" smtClean="0"/>
              <a:t> keynesiana</a:t>
            </a:r>
          </a:p>
          <a:p>
            <a:pPr lvl="1"/>
            <a:r>
              <a:rPr lang="it-IT" dirty="0" smtClean="0"/>
              <a:t>Niente curva decrescente nel piano (M; i) </a:t>
            </a:r>
          </a:p>
          <a:p>
            <a:pPr lvl="1"/>
            <a:r>
              <a:rPr lang="it-IT" dirty="0" smtClean="0"/>
              <a:t>Dalla distinzione tra tori e orsi, all’idea che ogni investitore (e anche Kahn, come Keynes conosceva direttamente i mercati finanziari) è un po’ toro e un po’ orso</a:t>
            </a:r>
          </a:p>
          <a:p>
            <a:pPr lvl="1"/>
            <a:r>
              <a:rPr lang="it-IT" dirty="0" smtClean="0"/>
              <a:t>Ciò rende impossibile definire esattamente una funzione della preferenza per la liquidità L = L(Y, i) e tantomeno utilizzarla per scopi di politica monetaria.</a:t>
            </a:r>
          </a:p>
          <a:p>
            <a:r>
              <a:rPr lang="it-IT" dirty="0" smtClean="0"/>
              <a:t>La testimonianza di fronte alla </a:t>
            </a:r>
            <a:r>
              <a:rPr lang="it-IT" dirty="0" smtClean="0">
                <a:solidFill>
                  <a:srgbClr val="FF0000"/>
                </a:solidFill>
              </a:rPr>
              <a:t>Commissione </a:t>
            </a:r>
            <a:r>
              <a:rPr lang="it-IT" dirty="0" err="1" smtClean="0">
                <a:solidFill>
                  <a:srgbClr val="FF0000"/>
                </a:solidFill>
              </a:rPr>
              <a:t>Radcliffe</a:t>
            </a:r>
            <a:r>
              <a:rPr lang="it-IT" dirty="0" smtClean="0">
                <a:solidFill>
                  <a:srgbClr val="FF0000"/>
                </a:solidFill>
              </a:rPr>
              <a:t> </a:t>
            </a:r>
            <a:r>
              <a:rPr lang="it-IT" dirty="0" smtClean="0"/>
              <a:t>(1959) e la proposta di una politica monetaria non convenzionale ante litteram. </a:t>
            </a:r>
            <a:endParaRPr lang="it-IT" dirty="0"/>
          </a:p>
        </p:txBody>
      </p:sp>
      <p:sp>
        <p:nvSpPr>
          <p:cNvPr id="4" name="CasellaDiTesto 3"/>
          <p:cNvSpPr txBox="1"/>
          <p:nvPr/>
        </p:nvSpPr>
        <p:spPr>
          <a:xfrm>
            <a:off x="3177309" y="6311900"/>
            <a:ext cx="5837381" cy="369332"/>
          </a:xfrm>
          <a:prstGeom prst="rect">
            <a:avLst/>
          </a:prstGeom>
          <a:noFill/>
        </p:spPr>
        <p:txBody>
          <a:bodyPr wrap="square" rtlCol="0">
            <a:spAutoFit/>
          </a:bodyPr>
          <a:lstStyle/>
          <a:p>
            <a:pPr algn="ctr"/>
            <a:r>
              <a:rPr lang="it-IT" dirty="0" smtClean="0"/>
              <a:t>Fonte: Marcuzzo, Rosselli (2017)</a:t>
            </a:r>
            <a:endParaRPr lang="it-IT" dirty="0"/>
          </a:p>
        </p:txBody>
      </p:sp>
    </p:spTree>
    <p:extLst>
      <p:ext uri="{BB962C8B-B14F-4D97-AF65-F5344CB8AC3E}">
        <p14:creationId xmlns:p14="http://schemas.microsoft.com/office/powerpoint/2010/main" val="42251840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Prezzi e mercati: superamento della teoria della concorrenza perfetta</a:t>
            </a:r>
            <a:endParaRPr lang="it-IT" dirty="0"/>
          </a:p>
        </p:txBody>
      </p:sp>
      <p:sp>
        <p:nvSpPr>
          <p:cNvPr id="3" name="Segnaposto contenuto 2"/>
          <p:cNvSpPr>
            <a:spLocks noGrp="1"/>
          </p:cNvSpPr>
          <p:nvPr>
            <p:ph idx="1"/>
          </p:nvPr>
        </p:nvSpPr>
        <p:spPr/>
        <p:txBody>
          <a:bodyPr>
            <a:normAutofit lnSpcReduction="10000"/>
          </a:bodyPr>
          <a:lstStyle/>
          <a:p>
            <a:r>
              <a:rPr lang="it-IT" dirty="0" smtClean="0"/>
              <a:t>Dalla curva di costo medio e marginale a U alla L rovesciata</a:t>
            </a:r>
          </a:p>
          <a:p>
            <a:pPr lvl="1"/>
            <a:r>
              <a:rPr lang="it-IT" dirty="0" smtClean="0"/>
              <a:t>implicazioni</a:t>
            </a:r>
          </a:p>
          <a:p>
            <a:r>
              <a:rPr lang="it-IT" dirty="0" smtClean="0">
                <a:solidFill>
                  <a:srgbClr val="FF0000"/>
                </a:solidFill>
              </a:rPr>
              <a:t>L’equilibrio in concorrenza imperfetta</a:t>
            </a:r>
          </a:p>
          <a:p>
            <a:pPr lvl="1"/>
            <a:r>
              <a:rPr lang="it-IT" dirty="0" smtClean="0"/>
              <a:t>Riflesso del sodalizio con Joan Robinson</a:t>
            </a:r>
          </a:p>
          <a:p>
            <a:pPr lvl="1"/>
            <a:r>
              <a:rPr lang="it-IT" dirty="0" smtClean="0"/>
              <a:t>Il problema della determinazione del prezzo ottimale (congetture e curva di domanda ad angolo)</a:t>
            </a:r>
          </a:p>
          <a:p>
            <a:pPr lvl="1"/>
            <a:r>
              <a:rPr lang="it-IT" dirty="0" smtClean="0"/>
              <a:t>La massimizzazione del profitto è ancora un’ipotesi corretta? </a:t>
            </a:r>
            <a:r>
              <a:rPr lang="it-IT" dirty="0"/>
              <a:t>Sì. Kahn la considerava come l'unica regola certa su cui costruire la </a:t>
            </a:r>
            <a:r>
              <a:rPr lang="it-IT" dirty="0" smtClean="0"/>
              <a:t>sua teoria dell’impresa ma </a:t>
            </a:r>
            <a:r>
              <a:rPr lang="it-IT" dirty="0"/>
              <a:t>interpretò il perseguimento del massimo profitto </a:t>
            </a:r>
            <a:r>
              <a:rPr lang="it-IT" dirty="0" smtClean="0"/>
              <a:t>come </a:t>
            </a:r>
            <a:r>
              <a:rPr lang="it-IT" dirty="0"/>
              <a:t>equivalente a un metodo di "prova ed errore" piuttosto che come una manifestazione di razionalità </a:t>
            </a:r>
            <a:r>
              <a:rPr lang="it-IT" dirty="0" smtClean="0"/>
              <a:t>ottimizzante. </a:t>
            </a:r>
          </a:p>
          <a:p>
            <a:pPr lvl="1"/>
            <a:r>
              <a:rPr lang="it-IT" dirty="0" smtClean="0"/>
              <a:t>Opposizione alla regola del </a:t>
            </a:r>
            <a:r>
              <a:rPr lang="it-IT" dirty="0" err="1" smtClean="0"/>
              <a:t>mark</a:t>
            </a:r>
            <a:r>
              <a:rPr lang="it-IT" dirty="0" smtClean="0"/>
              <a:t>-up</a:t>
            </a:r>
            <a:endParaRPr lang="it-IT" dirty="0"/>
          </a:p>
        </p:txBody>
      </p:sp>
      <p:sp>
        <p:nvSpPr>
          <p:cNvPr id="4" name="CasellaDiTesto 3"/>
          <p:cNvSpPr txBox="1"/>
          <p:nvPr/>
        </p:nvSpPr>
        <p:spPr>
          <a:xfrm>
            <a:off x="3177309" y="6311900"/>
            <a:ext cx="5837381" cy="369332"/>
          </a:xfrm>
          <a:prstGeom prst="rect">
            <a:avLst/>
          </a:prstGeom>
          <a:noFill/>
        </p:spPr>
        <p:txBody>
          <a:bodyPr wrap="square" rtlCol="0">
            <a:spAutoFit/>
          </a:bodyPr>
          <a:lstStyle/>
          <a:p>
            <a:pPr algn="ctr"/>
            <a:r>
              <a:rPr lang="it-IT" dirty="0" smtClean="0"/>
              <a:t>Fonte: Marcuzzo, Rosselli (2017)</a:t>
            </a:r>
            <a:endParaRPr lang="it-IT" dirty="0"/>
          </a:p>
        </p:txBody>
      </p:sp>
    </p:spTree>
    <p:extLst>
      <p:ext uri="{BB962C8B-B14F-4D97-AF65-F5344CB8AC3E}">
        <p14:creationId xmlns:p14="http://schemas.microsoft.com/office/powerpoint/2010/main" val="22816142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 riforma delle istituzioni internazionali</a:t>
            </a:r>
            <a:endParaRPr lang="it-IT" dirty="0"/>
          </a:p>
        </p:txBody>
      </p:sp>
      <p:pic>
        <p:nvPicPr>
          <p:cNvPr id="4" name="Immagine 3"/>
          <p:cNvPicPr>
            <a:picLocks noChangeAspect="1"/>
          </p:cNvPicPr>
          <p:nvPr/>
        </p:nvPicPr>
        <p:blipFill>
          <a:blip r:embed="rId2"/>
          <a:stretch>
            <a:fillRect/>
          </a:stretch>
        </p:blipFill>
        <p:spPr>
          <a:xfrm>
            <a:off x="4257963" y="1408590"/>
            <a:ext cx="4285961" cy="4711222"/>
          </a:xfrm>
          <a:prstGeom prst="rect">
            <a:avLst/>
          </a:prstGeom>
        </p:spPr>
      </p:pic>
      <p:sp>
        <p:nvSpPr>
          <p:cNvPr id="5" name="CasellaDiTesto 4"/>
          <p:cNvSpPr txBox="1"/>
          <p:nvPr/>
        </p:nvSpPr>
        <p:spPr>
          <a:xfrm>
            <a:off x="3177309" y="6311900"/>
            <a:ext cx="5837381" cy="369332"/>
          </a:xfrm>
          <a:prstGeom prst="rect">
            <a:avLst/>
          </a:prstGeom>
          <a:noFill/>
        </p:spPr>
        <p:txBody>
          <a:bodyPr wrap="square" rtlCol="0">
            <a:spAutoFit/>
          </a:bodyPr>
          <a:lstStyle/>
          <a:p>
            <a:pPr algn="ctr"/>
            <a:r>
              <a:rPr lang="it-IT" dirty="0" smtClean="0"/>
              <a:t>Fonte: Marcuzzo, Rosselli (2017)</a:t>
            </a:r>
            <a:endParaRPr lang="it-IT" dirty="0"/>
          </a:p>
        </p:txBody>
      </p:sp>
    </p:spTree>
    <p:extLst>
      <p:ext uri="{BB962C8B-B14F-4D97-AF65-F5344CB8AC3E}">
        <p14:creationId xmlns:p14="http://schemas.microsoft.com/office/powerpoint/2010/main" val="24735179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4232514" y="507999"/>
            <a:ext cx="3816688" cy="5956589"/>
          </a:xfrm>
          <a:prstGeom prst="rect">
            <a:avLst/>
          </a:prstGeom>
        </p:spPr>
      </p:pic>
    </p:spTree>
    <p:extLst>
      <p:ext uri="{BB962C8B-B14F-4D97-AF65-F5344CB8AC3E}">
        <p14:creationId xmlns:p14="http://schemas.microsoft.com/office/powerpoint/2010/main" val="36803039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629515" y="1231179"/>
            <a:ext cx="2952750" cy="4543425"/>
          </a:xfrm>
          <a:prstGeom prst="rect">
            <a:avLst/>
          </a:prstGeom>
        </p:spPr>
      </p:pic>
      <p:pic>
        <p:nvPicPr>
          <p:cNvPr id="5" name="Immagine 4"/>
          <p:cNvPicPr>
            <a:picLocks noChangeAspect="1"/>
          </p:cNvPicPr>
          <p:nvPr/>
        </p:nvPicPr>
        <p:blipFill>
          <a:blip r:embed="rId3"/>
          <a:stretch>
            <a:fillRect/>
          </a:stretch>
        </p:blipFill>
        <p:spPr>
          <a:xfrm>
            <a:off x="8120729" y="1153113"/>
            <a:ext cx="3152557" cy="4621490"/>
          </a:xfrm>
          <a:prstGeom prst="rect">
            <a:avLst/>
          </a:prstGeom>
        </p:spPr>
      </p:pic>
      <p:pic>
        <p:nvPicPr>
          <p:cNvPr id="6" name="Immagine 5"/>
          <p:cNvPicPr>
            <a:picLocks noChangeAspect="1"/>
          </p:cNvPicPr>
          <p:nvPr/>
        </p:nvPicPr>
        <p:blipFill>
          <a:blip r:embed="rId4"/>
          <a:stretch>
            <a:fillRect/>
          </a:stretch>
        </p:blipFill>
        <p:spPr>
          <a:xfrm>
            <a:off x="4249248" y="1231179"/>
            <a:ext cx="3204498" cy="4543424"/>
          </a:xfrm>
          <a:prstGeom prst="rect">
            <a:avLst/>
          </a:prstGeom>
        </p:spPr>
      </p:pic>
      <p:sp>
        <p:nvSpPr>
          <p:cNvPr id="7" name="CasellaDiTesto 6"/>
          <p:cNvSpPr txBox="1"/>
          <p:nvPr/>
        </p:nvSpPr>
        <p:spPr>
          <a:xfrm>
            <a:off x="1062182" y="6096000"/>
            <a:ext cx="2179782" cy="369332"/>
          </a:xfrm>
          <a:prstGeom prst="rect">
            <a:avLst/>
          </a:prstGeom>
          <a:noFill/>
        </p:spPr>
        <p:txBody>
          <a:bodyPr wrap="square" rtlCol="0">
            <a:spAutoFit/>
          </a:bodyPr>
          <a:lstStyle/>
          <a:p>
            <a:pPr algn="ctr"/>
            <a:r>
              <a:rPr lang="it-IT" dirty="0" smtClean="0"/>
              <a:t>1989</a:t>
            </a:r>
            <a:endParaRPr lang="it-IT" dirty="0"/>
          </a:p>
        </p:txBody>
      </p:sp>
      <p:sp>
        <p:nvSpPr>
          <p:cNvPr id="8" name="CasellaDiTesto 7"/>
          <p:cNvSpPr txBox="1"/>
          <p:nvPr/>
        </p:nvSpPr>
        <p:spPr>
          <a:xfrm>
            <a:off x="4839855" y="6160655"/>
            <a:ext cx="2281381" cy="369332"/>
          </a:xfrm>
          <a:prstGeom prst="rect">
            <a:avLst/>
          </a:prstGeom>
          <a:noFill/>
        </p:spPr>
        <p:txBody>
          <a:bodyPr wrap="square" rtlCol="0">
            <a:spAutoFit/>
          </a:bodyPr>
          <a:lstStyle/>
          <a:p>
            <a:pPr algn="ctr"/>
            <a:r>
              <a:rPr lang="it-IT" dirty="0" smtClean="0"/>
              <a:t>1984</a:t>
            </a:r>
            <a:endParaRPr lang="it-IT" dirty="0"/>
          </a:p>
        </p:txBody>
      </p:sp>
      <p:sp>
        <p:nvSpPr>
          <p:cNvPr id="9" name="CasellaDiTesto 8"/>
          <p:cNvSpPr txBox="1"/>
          <p:nvPr/>
        </p:nvSpPr>
        <p:spPr>
          <a:xfrm>
            <a:off x="8802255" y="6096000"/>
            <a:ext cx="1717963" cy="369332"/>
          </a:xfrm>
          <a:prstGeom prst="rect">
            <a:avLst/>
          </a:prstGeom>
          <a:noFill/>
        </p:spPr>
        <p:txBody>
          <a:bodyPr wrap="square" rtlCol="0">
            <a:spAutoFit/>
          </a:bodyPr>
          <a:lstStyle/>
          <a:p>
            <a:pPr algn="ctr"/>
            <a:r>
              <a:rPr lang="it-IT" dirty="0" smtClean="0"/>
              <a:t>1972</a:t>
            </a:r>
            <a:endParaRPr lang="it-IT" dirty="0"/>
          </a:p>
        </p:txBody>
      </p:sp>
    </p:spTree>
    <p:extLst>
      <p:ext uri="{BB962C8B-B14F-4D97-AF65-F5344CB8AC3E}">
        <p14:creationId xmlns:p14="http://schemas.microsoft.com/office/powerpoint/2010/main" val="24189543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stretch>
            <a:fillRect/>
          </a:stretch>
        </p:blipFill>
        <p:spPr>
          <a:xfrm>
            <a:off x="662102" y="949677"/>
            <a:ext cx="7289626" cy="3899414"/>
          </a:xfrm>
          <a:prstGeom prst="rect">
            <a:avLst/>
          </a:prstGeom>
        </p:spPr>
      </p:pic>
      <p:sp>
        <p:nvSpPr>
          <p:cNvPr id="6" name="Rettangolo 5"/>
          <p:cNvSpPr/>
          <p:nvPr/>
        </p:nvSpPr>
        <p:spPr>
          <a:xfrm>
            <a:off x="3203195" y="6285918"/>
            <a:ext cx="5804859" cy="369332"/>
          </a:xfrm>
          <a:prstGeom prst="rect">
            <a:avLst/>
          </a:prstGeom>
        </p:spPr>
        <p:txBody>
          <a:bodyPr wrap="none">
            <a:spAutoFit/>
          </a:bodyPr>
          <a:lstStyle/>
          <a:p>
            <a:r>
              <a:rPr lang="it-IT" dirty="0" smtClean="0"/>
              <a:t>https://link.springer.com/book/10.1007/978-3-030-98588-2</a:t>
            </a:r>
            <a:endParaRPr lang="it-IT" dirty="0"/>
          </a:p>
        </p:txBody>
      </p:sp>
      <p:pic>
        <p:nvPicPr>
          <p:cNvPr id="2" name="Immagine 1"/>
          <p:cNvPicPr>
            <a:picLocks noChangeAspect="1"/>
          </p:cNvPicPr>
          <p:nvPr/>
        </p:nvPicPr>
        <p:blipFill>
          <a:blip r:embed="rId3"/>
          <a:stretch>
            <a:fillRect/>
          </a:stretch>
        </p:blipFill>
        <p:spPr>
          <a:xfrm>
            <a:off x="8378207" y="674255"/>
            <a:ext cx="3602366" cy="4985616"/>
          </a:xfrm>
          <a:prstGeom prst="rect">
            <a:avLst/>
          </a:prstGeom>
        </p:spPr>
      </p:pic>
    </p:spTree>
    <p:extLst>
      <p:ext uri="{BB962C8B-B14F-4D97-AF65-F5344CB8AC3E}">
        <p14:creationId xmlns:p14="http://schemas.microsoft.com/office/powerpoint/2010/main" val="12853494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381902" y="1445192"/>
            <a:ext cx="5138791" cy="4156711"/>
          </a:xfrm>
          <a:prstGeom prst="rect">
            <a:avLst/>
          </a:prstGeom>
        </p:spPr>
      </p:pic>
      <p:pic>
        <p:nvPicPr>
          <p:cNvPr id="5" name="Immagine 4"/>
          <p:cNvPicPr>
            <a:picLocks noChangeAspect="1"/>
          </p:cNvPicPr>
          <p:nvPr/>
        </p:nvPicPr>
        <p:blipFill>
          <a:blip r:embed="rId3"/>
          <a:stretch>
            <a:fillRect/>
          </a:stretch>
        </p:blipFill>
        <p:spPr>
          <a:xfrm>
            <a:off x="6345956" y="1251834"/>
            <a:ext cx="4922151" cy="4119063"/>
          </a:xfrm>
          <a:prstGeom prst="rect">
            <a:avLst/>
          </a:prstGeom>
        </p:spPr>
      </p:pic>
    </p:spTree>
    <p:extLst>
      <p:ext uri="{BB962C8B-B14F-4D97-AF65-F5344CB8AC3E}">
        <p14:creationId xmlns:p14="http://schemas.microsoft.com/office/powerpoint/2010/main" val="8783429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p:cNvPicPr>
            <a:picLocks noChangeAspect="1"/>
          </p:cNvPicPr>
          <p:nvPr/>
        </p:nvPicPr>
        <p:blipFill>
          <a:blip r:embed="rId2"/>
          <a:stretch>
            <a:fillRect/>
          </a:stretch>
        </p:blipFill>
        <p:spPr>
          <a:xfrm>
            <a:off x="3906982" y="368777"/>
            <a:ext cx="4396509" cy="6131630"/>
          </a:xfrm>
          <a:prstGeom prst="rect">
            <a:avLst/>
          </a:prstGeom>
        </p:spPr>
      </p:pic>
    </p:spTree>
    <p:extLst>
      <p:ext uri="{BB962C8B-B14F-4D97-AF65-F5344CB8AC3E}">
        <p14:creationId xmlns:p14="http://schemas.microsoft.com/office/powerpoint/2010/main" val="30352732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2505388" y="757382"/>
            <a:ext cx="7238975" cy="4777285"/>
          </a:xfrm>
          <a:prstGeom prst="rect">
            <a:avLst/>
          </a:prstGeom>
        </p:spPr>
      </p:pic>
      <p:sp>
        <p:nvSpPr>
          <p:cNvPr id="3" name="Rettangolo 2"/>
          <p:cNvSpPr/>
          <p:nvPr/>
        </p:nvSpPr>
        <p:spPr>
          <a:xfrm>
            <a:off x="3251200" y="5876744"/>
            <a:ext cx="6096000" cy="646331"/>
          </a:xfrm>
          <a:prstGeom prst="rect">
            <a:avLst/>
          </a:prstGeom>
        </p:spPr>
        <p:txBody>
          <a:bodyPr>
            <a:spAutoFit/>
          </a:bodyPr>
          <a:lstStyle/>
          <a:p>
            <a:pPr algn="ctr"/>
            <a:r>
              <a:rPr lang="it-IT" b="1" dirty="0" smtClean="0">
                <a:solidFill>
                  <a:srgbClr val="5F6368"/>
                </a:solidFill>
                <a:latin typeface="arial" panose="020B0604020202020204" pitchFamily="34" charset="0"/>
              </a:rPr>
              <a:t>Joan</a:t>
            </a:r>
            <a:r>
              <a:rPr lang="it-IT" dirty="0">
                <a:solidFill>
                  <a:srgbClr val="4D5156"/>
                </a:solidFill>
                <a:latin typeface="arial" panose="020B0604020202020204" pitchFamily="34" charset="0"/>
              </a:rPr>
              <a:t> </a:t>
            </a:r>
            <a:r>
              <a:rPr lang="it-IT" dirty="0" err="1" smtClean="0">
                <a:solidFill>
                  <a:srgbClr val="4D5156"/>
                </a:solidFill>
                <a:latin typeface="arial" panose="020B0604020202020204" pitchFamily="34" charset="0"/>
              </a:rPr>
              <a:t>Violet</a:t>
            </a:r>
            <a:r>
              <a:rPr lang="it-IT" dirty="0">
                <a:solidFill>
                  <a:srgbClr val="4D5156"/>
                </a:solidFill>
                <a:latin typeface="arial" panose="020B0604020202020204" pitchFamily="34" charset="0"/>
              </a:rPr>
              <a:t> </a:t>
            </a:r>
            <a:r>
              <a:rPr lang="it-IT" b="1" dirty="0" smtClean="0">
                <a:solidFill>
                  <a:srgbClr val="5F6368"/>
                </a:solidFill>
                <a:latin typeface="arial" panose="020B0604020202020204" pitchFamily="34" charset="0"/>
              </a:rPr>
              <a:t>Robinson (</a:t>
            </a:r>
            <a:r>
              <a:rPr lang="it-IT" b="1" dirty="0" err="1" smtClean="0">
                <a:solidFill>
                  <a:srgbClr val="5F6368"/>
                </a:solidFill>
                <a:latin typeface="arial" panose="020B0604020202020204" pitchFamily="34" charset="0"/>
              </a:rPr>
              <a:t>neè</a:t>
            </a:r>
            <a:r>
              <a:rPr lang="it-IT" dirty="0">
                <a:solidFill>
                  <a:srgbClr val="4D5156"/>
                </a:solidFill>
                <a:latin typeface="arial" panose="020B0604020202020204" pitchFamily="34" charset="0"/>
              </a:rPr>
              <a:t> </a:t>
            </a:r>
            <a:r>
              <a:rPr lang="it-IT" dirty="0" smtClean="0">
                <a:solidFill>
                  <a:srgbClr val="4D5156"/>
                </a:solidFill>
                <a:latin typeface="arial" panose="020B0604020202020204" pitchFamily="34" charset="0"/>
              </a:rPr>
              <a:t> Maurice)</a:t>
            </a:r>
            <a:endParaRPr lang="it-IT" dirty="0">
              <a:solidFill>
                <a:srgbClr val="4D5156"/>
              </a:solidFill>
              <a:latin typeface="arial" panose="020B0604020202020204" pitchFamily="34" charset="0"/>
            </a:endParaRPr>
          </a:p>
          <a:p>
            <a:pPr algn="ctr"/>
            <a:r>
              <a:rPr lang="it-IT" dirty="0" smtClean="0">
                <a:solidFill>
                  <a:srgbClr val="4D5156"/>
                </a:solidFill>
                <a:latin typeface="arial" panose="020B0604020202020204" pitchFamily="34" charset="0"/>
              </a:rPr>
              <a:t>(1903 –1983)</a:t>
            </a:r>
            <a:endParaRPr lang="it-IT" dirty="0"/>
          </a:p>
        </p:txBody>
      </p:sp>
    </p:spTree>
    <p:extLst>
      <p:ext uri="{BB962C8B-B14F-4D97-AF65-F5344CB8AC3E}">
        <p14:creationId xmlns:p14="http://schemas.microsoft.com/office/powerpoint/2010/main" val="70158143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Joan Robinson: cenni biografici</a:t>
            </a:r>
            <a:endParaRPr lang="en-GB" dirty="0"/>
          </a:p>
        </p:txBody>
      </p:sp>
      <p:sp>
        <p:nvSpPr>
          <p:cNvPr id="4" name="Rectangle 1"/>
          <p:cNvSpPr>
            <a:spLocks noGrp="1" noChangeArrowheads="1"/>
          </p:cNvSpPr>
          <p:nvPr>
            <p:ph idx="1"/>
          </p:nvPr>
        </p:nvSpPr>
        <p:spPr/>
        <p:txBody>
          <a:bodyPr>
            <a:normAutofit fontScale="55000" lnSpcReduction="20000"/>
          </a:bodyPr>
          <a:lstStyle/>
          <a:p>
            <a:pPr lvl="0"/>
            <a:endParaRPr lang="en-US" altLang="en-US" smtClean="0"/>
          </a:p>
          <a:p>
            <a:pPr lvl="0"/>
            <a:r>
              <a:rPr lang="en-US" altLang="en-US" smtClean="0"/>
              <a:t>Nata a Camberley, in Inghilterra, nel 1903, Joan Violet Maurice studiò economia al Girton College dell’Università di Cambridge, dove entrò in contatto con gli ambienti legati a John Maynard Keynes. </a:t>
            </a:r>
          </a:p>
          <a:p>
            <a:pPr lvl="0"/>
            <a:r>
              <a:rPr lang="en-US" altLang="en-US" smtClean="0"/>
              <a:t>Dopo il matrimonio con l’economista Austin Robinson, iniziò la carriera accademica a Cambridge, diventando una delle figure più influenti della cosiddetta “Cambridge School”. </a:t>
            </a:r>
          </a:p>
          <a:p>
            <a:pPr lvl="0"/>
            <a:r>
              <a:rPr lang="en-US" altLang="en-US" smtClean="0"/>
              <a:t>Negli anni Trenta acquisì fama internazionale grazie a The Economics of Imperfect Competition (1933), opera che contribuì profondamente alla teoria moderna dei mercati non concorrenziali. </a:t>
            </a:r>
          </a:p>
          <a:p>
            <a:pPr lvl="0"/>
            <a:r>
              <a:rPr lang="en-US" altLang="en-US" smtClean="0"/>
              <a:t>Fu tra le più importanti interpreti e sostenitrici della rivoluzione keynesiana, collaborando con Keynes durante il dibattito che accompagnò la diffusione della General Theory. </a:t>
            </a:r>
          </a:p>
          <a:p>
            <a:pPr lvl="0"/>
            <a:r>
              <a:rPr lang="en-US" altLang="en-US" smtClean="0"/>
              <a:t>Nel secondo dopoguerra sviluppò originali contributi sulla crescita economica, la distribuzione del reddito, il capitale e lo sviluppo, diventando una delle principali esponenti dell’economia post-keynesiana. </a:t>
            </a:r>
          </a:p>
          <a:p>
            <a:pPr lvl="0"/>
            <a:r>
              <a:rPr lang="en-US" altLang="en-US" smtClean="0"/>
              <a:t>Partecipò attivamente al dibattito internazionale di politica economica, collaborando con organismi pubblici e svolgendo attività di consulenza in Europa, Asia, Africa e America Latina. </a:t>
            </a:r>
          </a:p>
          <a:p>
            <a:pPr lvl="0"/>
            <a:r>
              <a:rPr lang="en-US" altLang="en-US" smtClean="0"/>
              <a:t>Fu protagonista delle Cambridge Capital Controversies contro gli economisti neoclassici di Cambridge (Massachusetts), criticando la teoria marginalista del capitale. </a:t>
            </a:r>
          </a:p>
          <a:p>
            <a:pPr lvl="0"/>
            <a:r>
              <a:rPr lang="en-US" altLang="en-US" smtClean="0"/>
              <a:t>Dal 1965 fu Professor of Economics all’Università di Cambridge. Rimase una figura centrale del dibattito economico internazionale fino alla morte, avvenuta nel 1983. </a:t>
            </a:r>
            <a:endParaRPr lang="en-US" altLang="en-US" smtClean="0"/>
          </a:p>
        </p:txBody>
      </p:sp>
    </p:spTree>
    <p:extLst>
      <p:ext uri="{BB962C8B-B14F-4D97-AF65-F5344CB8AC3E}">
        <p14:creationId xmlns:p14="http://schemas.microsoft.com/office/powerpoint/2010/main" val="160400497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I principali contributi di Joan V. Robinson</a:t>
            </a:r>
            <a:endParaRPr lang="en-GB" dirty="0"/>
          </a:p>
        </p:txBody>
      </p:sp>
      <p:sp>
        <p:nvSpPr>
          <p:cNvPr id="4" name="Rectangle 1"/>
          <p:cNvSpPr>
            <a:spLocks noGrp="1" noChangeArrowheads="1"/>
          </p:cNvSpPr>
          <p:nvPr>
            <p:ph idx="1"/>
          </p:nvPr>
        </p:nvSpPr>
        <p:spPr/>
        <p:txBody>
          <a:bodyPr>
            <a:normAutofit fontScale="62500" lnSpcReduction="20000"/>
          </a:bodyPr>
          <a:lstStyle/>
          <a:p>
            <a:pPr lvl="0"/>
            <a:r>
              <a:rPr lang="en-US" altLang="en-US" smtClean="0"/>
              <a:t>Economia della concorrenza imperfetta</a:t>
            </a:r>
            <a:br>
              <a:rPr lang="en-US" altLang="en-US" smtClean="0"/>
            </a:br>
            <a:r>
              <a:rPr lang="en-US" altLang="en-US" smtClean="0"/>
              <a:t>Con The Economics of Imperfect Competition (1933) introdusse un’analisi sistematica dei mercati non perfettamente concorrenziali. </a:t>
            </a:r>
          </a:p>
          <a:p>
            <a:pPr lvl="0"/>
            <a:r>
              <a:rPr lang="en-US" altLang="en-US" smtClean="0"/>
              <a:t>Sviluppo e diffusione della macroeconomia keynesiana</a:t>
            </a:r>
            <a:br>
              <a:rPr lang="en-US" altLang="en-US" smtClean="0"/>
            </a:br>
            <a:r>
              <a:rPr lang="en-US" altLang="en-US" smtClean="0"/>
              <a:t>Figura centrale del “Cambridge Keynesianism” e interprete radicale della General Theory di Keynes. </a:t>
            </a:r>
          </a:p>
          <a:p>
            <a:pPr lvl="0"/>
            <a:r>
              <a:rPr lang="en-US" altLang="en-US" smtClean="0"/>
              <a:t>Teoria della crescita e accumulazione del capitale</a:t>
            </a:r>
            <a:br>
              <a:rPr lang="en-US" altLang="en-US" smtClean="0"/>
            </a:br>
            <a:r>
              <a:rPr lang="en-US" altLang="en-US" smtClean="0"/>
              <a:t>In The Accumulation of Capital (1956) analizzò crescita, distribuzione del reddito e dinamica del capitalismo. </a:t>
            </a:r>
          </a:p>
          <a:p>
            <a:pPr lvl="0"/>
            <a:r>
              <a:rPr lang="en-US" altLang="en-US" smtClean="0"/>
              <a:t>Critica alla teoria neoclassica del capitale</a:t>
            </a:r>
            <a:br>
              <a:rPr lang="en-US" altLang="en-US" smtClean="0"/>
            </a:br>
            <a:r>
              <a:rPr lang="en-US" altLang="en-US" smtClean="0"/>
              <a:t>Partecipò alle “Cambridge Capital Controversies”, mettendo in discussione la misurabilità del capitale e la teoria marginalista della distribuzione. </a:t>
            </a:r>
          </a:p>
          <a:p>
            <a:pPr lvl="0"/>
            <a:r>
              <a:rPr lang="en-US" altLang="en-US" smtClean="0"/>
              <a:t>Economia dello sviluppo</a:t>
            </a:r>
            <a:br>
              <a:rPr lang="en-US" altLang="en-US" smtClean="0"/>
            </a:br>
            <a:r>
              <a:rPr lang="en-US" altLang="en-US" smtClean="0"/>
              <a:t>Interesse per i problemi dei paesi in via di sviluppo, della pianificazione economica e delle trasformazioni strutturali. </a:t>
            </a:r>
          </a:p>
          <a:p>
            <a:pPr lvl="0"/>
            <a:r>
              <a:rPr lang="en-US" altLang="en-US" smtClean="0"/>
              <a:t>Metodo e filosofia economica</a:t>
            </a:r>
            <a:br>
              <a:rPr lang="en-US" altLang="en-US" smtClean="0"/>
            </a:br>
            <a:r>
              <a:rPr lang="en-US" altLang="en-US" smtClean="0"/>
              <a:t>Critica dell’eccessiva formalizzazione matematica e attenzione ai limiti storici e istituzionali della teoria economica. </a:t>
            </a:r>
            <a:endParaRPr lang="en-US" altLang="en-US" smtClean="0"/>
          </a:p>
        </p:txBody>
      </p:sp>
    </p:spTree>
    <p:extLst>
      <p:ext uri="{BB962C8B-B14F-4D97-AF65-F5344CB8AC3E}">
        <p14:creationId xmlns:p14="http://schemas.microsoft.com/office/powerpoint/2010/main" val="27226700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3893415" y="516515"/>
            <a:ext cx="4816475" cy="5084057"/>
          </a:xfrm>
          <a:prstGeom prst="rect">
            <a:avLst/>
          </a:prstGeom>
        </p:spPr>
      </p:pic>
      <p:sp>
        <p:nvSpPr>
          <p:cNvPr id="3" name="Rettangolo 2"/>
          <p:cNvSpPr/>
          <p:nvPr/>
        </p:nvSpPr>
        <p:spPr>
          <a:xfrm>
            <a:off x="2955636" y="5710489"/>
            <a:ext cx="6677891" cy="646331"/>
          </a:xfrm>
          <a:prstGeom prst="rect">
            <a:avLst/>
          </a:prstGeom>
        </p:spPr>
        <p:txBody>
          <a:bodyPr wrap="square">
            <a:spAutoFit/>
          </a:bodyPr>
          <a:lstStyle/>
          <a:p>
            <a:pPr algn="ctr"/>
            <a:r>
              <a:rPr lang="it-IT" b="1" dirty="0">
                <a:solidFill>
                  <a:srgbClr val="5F6368"/>
                </a:solidFill>
                <a:latin typeface="arial" panose="020B0604020202020204" pitchFamily="34" charset="0"/>
              </a:rPr>
              <a:t>Nicholas </a:t>
            </a:r>
            <a:r>
              <a:rPr lang="it-IT" b="1" dirty="0" err="1">
                <a:solidFill>
                  <a:srgbClr val="5F6368"/>
                </a:solidFill>
                <a:latin typeface="arial" panose="020B0604020202020204" pitchFamily="34" charset="0"/>
              </a:rPr>
              <a:t>Kaldor</a:t>
            </a:r>
            <a:r>
              <a:rPr lang="it-IT" dirty="0">
                <a:solidFill>
                  <a:srgbClr val="4D5156"/>
                </a:solidFill>
                <a:latin typeface="arial" panose="020B0604020202020204" pitchFamily="34" charset="0"/>
              </a:rPr>
              <a:t> </a:t>
            </a:r>
            <a:endParaRPr lang="it-IT" dirty="0" smtClean="0">
              <a:solidFill>
                <a:srgbClr val="4D5156"/>
              </a:solidFill>
              <a:latin typeface="arial" panose="020B0604020202020204" pitchFamily="34" charset="0"/>
            </a:endParaRPr>
          </a:p>
          <a:p>
            <a:pPr algn="ctr"/>
            <a:r>
              <a:rPr lang="it-IT" dirty="0" smtClean="0">
                <a:solidFill>
                  <a:srgbClr val="4D5156"/>
                </a:solidFill>
                <a:latin typeface="arial" panose="020B0604020202020204" pitchFamily="34" charset="0"/>
              </a:rPr>
              <a:t>(</a:t>
            </a:r>
            <a:r>
              <a:rPr lang="it-IT" dirty="0">
                <a:solidFill>
                  <a:srgbClr val="4D5156"/>
                </a:solidFill>
                <a:latin typeface="arial" panose="020B0604020202020204" pitchFamily="34" charset="0"/>
              </a:rPr>
              <a:t>Budapest, 12 maggio 1908 – Cambridge, 30 settembre 1986)</a:t>
            </a:r>
            <a:endParaRPr lang="it-IT" dirty="0"/>
          </a:p>
        </p:txBody>
      </p:sp>
    </p:spTree>
    <p:extLst>
      <p:ext uri="{BB962C8B-B14F-4D97-AF65-F5344CB8AC3E}">
        <p14:creationId xmlns:p14="http://schemas.microsoft.com/office/powerpoint/2010/main" val="104944888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Cenni biografici</a:t>
            </a:r>
            <a:endParaRPr lang="it-IT" dirty="0"/>
          </a:p>
        </p:txBody>
      </p:sp>
      <p:sp>
        <p:nvSpPr>
          <p:cNvPr id="3" name="Segnaposto contenuto 2"/>
          <p:cNvSpPr>
            <a:spLocks noGrp="1"/>
          </p:cNvSpPr>
          <p:nvPr>
            <p:ph idx="1"/>
          </p:nvPr>
        </p:nvSpPr>
        <p:spPr/>
        <p:txBody>
          <a:bodyPr>
            <a:normAutofit fontScale="62500" lnSpcReduction="20000"/>
          </a:bodyPr>
          <a:lstStyle/>
          <a:p>
            <a:pPr marL="0" indent="0">
              <a:buNone/>
            </a:pPr>
            <a:r>
              <a:rPr lang="it-IT" dirty="0"/>
              <a:t>Fu uno dei principali rappresentanti dell'indirizzo post-keynesiano dell'economia e diede originali contributi alle teorie delle forme di mercato, dell'impresa, del capitale e della distribuzione, del ciclo economico e dello sviluppo, oltre che all'analisi di vari problemi di finanza e di economia applicata. </a:t>
            </a:r>
          </a:p>
          <a:p>
            <a:r>
              <a:rPr lang="it-IT" b="1" cap="all" dirty="0" smtClean="0"/>
              <a:t>VITA</a:t>
            </a:r>
          </a:p>
          <a:p>
            <a:pPr marL="0" indent="0">
              <a:buNone/>
            </a:pPr>
            <a:r>
              <a:rPr lang="it-IT" i="1" dirty="0" smtClean="0"/>
              <a:t>Reader</a:t>
            </a:r>
            <a:r>
              <a:rPr lang="it-IT" dirty="0"/>
              <a:t> (1952-65) e poi prof. (1966-75) nell'</a:t>
            </a:r>
            <a:r>
              <a:rPr lang="it-IT" dirty="0" err="1"/>
              <a:t>univ</a:t>
            </a:r>
            <a:r>
              <a:rPr lang="it-IT" dirty="0"/>
              <a:t>. di Cambridge. Fece parte di vari comitati governativi (tra cui la </a:t>
            </a:r>
            <a:r>
              <a:rPr lang="it-IT" dirty="0" err="1"/>
              <a:t>Royal</a:t>
            </a:r>
            <a:r>
              <a:rPr lang="it-IT" dirty="0"/>
              <a:t> </a:t>
            </a:r>
            <a:r>
              <a:rPr lang="it-IT" dirty="0" err="1"/>
              <a:t>commission</a:t>
            </a:r>
            <a:r>
              <a:rPr lang="it-IT" dirty="0"/>
              <a:t> on the </a:t>
            </a:r>
            <a:r>
              <a:rPr lang="it-IT" dirty="0" err="1"/>
              <a:t>taxation</a:t>
            </a:r>
            <a:r>
              <a:rPr lang="it-IT" dirty="0"/>
              <a:t> of </a:t>
            </a:r>
            <a:r>
              <a:rPr lang="it-IT" dirty="0" err="1"/>
              <a:t>profits</a:t>
            </a:r>
            <a:r>
              <a:rPr lang="it-IT" dirty="0"/>
              <a:t> and </a:t>
            </a:r>
            <a:r>
              <a:rPr lang="it-IT" dirty="0" err="1"/>
              <a:t>income</a:t>
            </a:r>
            <a:r>
              <a:rPr lang="it-IT" dirty="0"/>
              <a:t>, 1951-55), nonché della Commissione economica per l'Europa dell'ONU (1947-49), fu consulente di molti paesi dell'America Latina, dell'Asia e dell'Africa e dal 1964 al 1968 consulente del cancelliere dello Scacchiere. Lord dal 1974. </a:t>
            </a:r>
          </a:p>
          <a:p>
            <a:r>
              <a:rPr lang="it-IT" b="1" cap="all" dirty="0" smtClean="0"/>
              <a:t>OPERE</a:t>
            </a:r>
          </a:p>
          <a:p>
            <a:pPr marL="0" indent="0">
              <a:buNone/>
            </a:pPr>
            <a:r>
              <a:rPr lang="it-IT" dirty="0" smtClean="0"/>
              <a:t>Tra </a:t>
            </a:r>
            <a:r>
              <a:rPr lang="it-IT" dirty="0"/>
              <a:t>le molte opere, largamente diffuse e spesso discusse: </a:t>
            </a:r>
            <a:r>
              <a:rPr lang="it-IT" i="1" dirty="0"/>
              <a:t>Market </a:t>
            </a:r>
            <a:r>
              <a:rPr lang="it-IT" i="1" dirty="0" err="1"/>
              <a:t>imperfections</a:t>
            </a:r>
            <a:r>
              <a:rPr lang="it-IT" i="1" dirty="0"/>
              <a:t> and </a:t>
            </a:r>
            <a:r>
              <a:rPr lang="it-IT" i="1" dirty="0" err="1"/>
              <a:t>excess</a:t>
            </a:r>
            <a:r>
              <a:rPr lang="it-IT" i="1" dirty="0"/>
              <a:t> </a:t>
            </a:r>
            <a:r>
              <a:rPr lang="it-IT" i="1" dirty="0" err="1"/>
              <a:t>capacity</a:t>
            </a:r>
            <a:r>
              <a:rPr lang="it-IT" dirty="0"/>
              <a:t> (1935); </a:t>
            </a:r>
            <a:r>
              <a:rPr lang="it-IT" i="1" dirty="0"/>
              <a:t>The </a:t>
            </a:r>
            <a:r>
              <a:rPr lang="it-IT" i="1" dirty="0" err="1"/>
              <a:t>recent</a:t>
            </a:r>
            <a:r>
              <a:rPr lang="it-IT" i="1" dirty="0"/>
              <a:t> </a:t>
            </a:r>
            <a:r>
              <a:rPr lang="it-IT" i="1" dirty="0" err="1"/>
              <a:t>controversy</a:t>
            </a:r>
            <a:r>
              <a:rPr lang="it-IT" i="1" dirty="0"/>
              <a:t> on the </a:t>
            </a:r>
            <a:r>
              <a:rPr lang="it-IT" i="1" dirty="0" err="1"/>
              <a:t>theory</a:t>
            </a:r>
            <a:r>
              <a:rPr lang="it-IT" i="1" dirty="0"/>
              <a:t> of capital</a:t>
            </a:r>
            <a:r>
              <a:rPr lang="it-IT" dirty="0"/>
              <a:t> (1937); </a:t>
            </a:r>
            <a:r>
              <a:rPr lang="it-IT" i="1" dirty="0"/>
              <a:t>Welfare </a:t>
            </a:r>
            <a:r>
              <a:rPr lang="it-IT" i="1" dirty="0" err="1"/>
              <a:t>propositions</a:t>
            </a:r>
            <a:r>
              <a:rPr lang="it-IT" i="1" dirty="0"/>
              <a:t> in </a:t>
            </a:r>
            <a:r>
              <a:rPr lang="it-IT" i="1" dirty="0" err="1"/>
              <a:t>economics</a:t>
            </a:r>
            <a:r>
              <a:rPr lang="it-IT" i="1" dirty="0"/>
              <a:t> and </a:t>
            </a:r>
            <a:r>
              <a:rPr lang="it-IT" i="1" dirty="0" err="1"/>
              <a:t>interpersonal</a:t>
            </a:r>
            <a:r>
              <a:rPr lang="it-IT" i="1" dirty="0"/>
              <a:t> </a:t>
            </a:r>
            <a:r>
              <a:rPr lang="it-IT" i="1" dirty="0" err="1"/>
              <a:t>comparison</a:t>
            </a:r>
            <a:r>
              <a:rPr lang="it-IT" i="1" dirty="0"/>
              <a:t> of utility</a:t>
            </a:r>
            <a:r>
              <a:rPr lang="it-IT" dirty="0"/>
              <a:t> (1939); </a:t>
            </a:r>
            <a:r>
              <a:rPr lang="it-IT" i="1" dirty="0"/>
              <a:t>A model of the </a:t>
            </a:r>
            <a:r>
              <a:rPr lang="it-IT" i="1" dirty="0" err="1"/>
              <a:t>trade</a:t>
            </a:r>
            <a:r>
              <a:rPr lang="it-IT" i="1" dirty="0"/>
              <a:t> </a:t>
            </a:r>
            <a:r>
              <a:rPr lang="it-IT" i="1" dirty="0" err="1"/>
              <a:t>cycle</a:t>
            </a:r>
            <a:r>
              <a:rPr lang="it-IT" dirty="0"/>
              <a:t> (1940); </a:t>
            </a:r>
            <a:r>
              <a:rPr lang="it-IT" i="1" dirty="0" err="1"/>
              <a:t>Essays</a:t>
            </a:r>
            <a:r>
              <a:rPr lang="it-IT" i="1" dirty="0"/>
              <a:t> on </a:t>
            </a:r>
            <a:r>
              <a:rPr lang="it-IT" i="1" dirty="0" err="1"/>
              <a:t>economic</a:t>
            </a:r>
            <a:r>
              <a:rPr lang="it-IT" i="1" dirty="0"/>
              <a:t> </a:t>
            </a:r>
            <a:r>
              <a:rPr lang="it-IT" i="1" dirty="0" err="1"/>
              <a:t>stability</a:t>
            </a:r>
            <a:r>
              <a:rPr lang="it-IT" i="1" dirty="0"/>
              <a:t> and </a:t>
            </a:r>
            <a:r>
              <a:rPr lang="it-IT" i="1" dirty="0" err="1"/>
              <a:t>growth</a:t>
            </a:r>
            <a:r>
              <a:rPr lang="it-IT" dirty="0"/>
              <a:t> (1950; </a:t>
            </a:r>
            <a:r>
              <a:rPr lang="it-IT" dirty="0" err="1"/>
              <a:t>trad</a:t>
            </a:r>
            <a:r>
              <a:rPr lang="it-IT" dirty="0"/>
              <a:t>. </a:t>
            </a:r>
            <a:r>
              <a:rPr lang="it-IT" dirty="0" err="1"/>
              <a:t>it</a:t>
            </a:r>
            <a:r>
              <a:rPr lang="it-IT" dirty="0"/>
              <a:t>. 1965); </a:t>
            </a:r>
            <a:r>
              <a:rPr lang="it-IT" i="1" dirty="0"/>
              <a:t>Mr. </a:t>
            </a:r>
            <a:r>
              <a:rPr lang="it-IT" i="1" dirty="0" err="1"/>
              <a:t>Hicks</a:t>
            </a:r>
            <a:r>
              <a:rPr lang="it-IT" i="1" dirty="0"/>
              <a:t> on the </a:t>
            </a:r>
            <a:r>
              <a:rPr lang="it-IT" i="1" dirty="0" err="1"/>
              <a:t>trade</a:t>
            </a:r>
            <a:r>
              <a:rPr lang="it-IT" i="1" dirty="0"/>
              <a:t> </a:t>
            </a:r>
            <a:r>
              <a:rPr lang="it-IT" i="1" dirty="0" err="1"/>
              <a:t>cycle</a:t>
            </a:r>
            <a:r>
              <a:rPr lang="it-IT" dirty="0"/>
              <a:t> (1951); </a:t>
            </a:r>
            <a:r>
              <a:rPr lang="it-IT" i="1" dirty="0"/>
              <a:t>An </a:t>
            </a:r>
            <a:r>
              <a:rPr lang="it-IT" i="1" dirty="0" err="1"/>
              <a:t>expenditure</a:t>
            </a:r>
            <a:r>
              <a:rPr lang="it-IT" i="1" dirty="0"/>
              <a:t> </a:t>
            </a:r>
            <a:r>
              <a:rPr lang="it-IT" i="1" dirty="0" err="1"/>
              <a:t>tax</a:t>
            </a:r>
            <a:r>
              <a:rPr lang="it-IT" dirty="0"/>
              <a:t> (1955; </a:t>
            </a:r>
            <a:r>
              <a:rPr lang="it-IT" dirty="0" err="1"/>
              <a:t>trad</a:t>
            </a:r>
            <a:r>
              <a:rPr lang="it-IT" dirty="0"/>
              <a:t>. </a:t>
            </a:r>
            <a:r>
              <a:rPr lang="it-IT" dirty="0" err="1"/>
              <a:t>it</a:t>
            </a:r>
            <a:r>
              <a:rPr lang="it-IT" dirty="0"/>
              <a:t>. 1962); </a:t>
            </a:r>
            <a:r>
              <a:rPr lang="it-IT" i="1" dirty="0"/>
              <a:t>Alternative </a:t>
            </a:r>
            <a:r>
              <a:rPr lang="it-IT" i="1" dirty="0" err="1"/>
              <a:t>theories</a:t>
            </a:r>
            <a:r>
              <a:rPr lang="it-IT" i="1" dirty="0"/>
              <a:t> of </a:t>
            </a:r>
            <a:r>
              <a:rPr lang="it-IT" i="1" dirty="0" err="1"/>
              <a:t>distribution</a:t>
            </a:r>
            <a:r>
              <a:rPr lang="it-IT" dirty="0"/>
              <a:t> (1956-57); </a:t>
            </a:r>
            <a:r>
              <a:rPr lang="it-IT" i="1" dirty="0" err="1"/>
              <a:t>Essays</a:t>
            </a:r>
            <a:r>
              <a:rPr lang="it-IT" i="1" dirty="0"/>
              <a:t> on </a:t>
            </a:r>
            <a:r>
              <a:rPr lang="it-IT" i="1" dirty="0" err="1"/>
              <a:t>value</a:t>
            </a:r>
            <a:r>
              <a:rPr lang="it-IT" i="1" dirty="0"/>
              <a:t> and </a:t>
            </a:r>
            <a:r>
              <a:rPr lang="it-IT" i="1" dirty="0" err="1"/>
              <a:t>distribution</a:t>
            </a:r>
            <a:r>
              <a:rPr lang="it-IT" dirty="0"/>
              <a:t> (1960); </a:t>
            </a:r>
            <a:r>
              <a:rPr lang="it-IT" i="1" dirty="0"/>
              <a:t>Capital </a:t>
            </a:r>
            <a:r>
              <a:rPr lang="it-IT" i="1" dirty="0" err="1"/>
              <a:t>accumulation</a:t>
            </a:r>
            <a:r>
              <a:rPr lang="it-IT" i="1" dirty="0"/>
              <a:t> and </a:t>
            </a:r>
            <a:r>
              <a:rPr lang="it-IT" i="1" dirty="0" err="1"/>
              <a:t>economic</a:t>
            </a:r>
            <a:r>
              <a:rPr lang="it-IT" i="1" dirty="0"/>
              <a:t> </a:t>
            </a:r>
            <a:r>
              <a:rPr lang="it-IT" i="1" dirty="0" err="1"/>
              <a:t>growth</a:t>
            </a:r>
            <a:r>
              <a:rPr lang="it-IT" dirty="0"/>
              <a:t> (1961); </a:t>
            </a:r>
            <a:r>
              <a:rPr lang="it-IT" i="1" dirty="0" err="1"/>
              <a:t>Essays</a:t>
            </a:r>
            <a:r>
              <a:rPr lang="it-IT" i="1" dirty="0"/>
              <a:t> on </a:t>
            </a:r>
            <a:r>
              <a:rPr lang="it-IT" i="1" dirty="0" err="1"/>
              <a:t>economic</a:t>
            </a:r>
            <a:r>
              <a:rPr lang="it-IT" i="1" dirty="0"/>
              <a:t> policy</a:t>
            </a:r>
            <a:r>
              <a:rPr lang="it-IT" dirty="0"/>
              <a:t> (2 voll., 1964-65); </a:t>
            </a:r>
            <a:r>
              <a:rPr lang="it-IT" i="1" dirty="0" err="1"/>
              <a:t>Causes</a:t>
            </a:r>
            <a:r>
              <a:rPr lang="it-IT" i="1" dirty="0"/>
              <a:t> of the slow rate of </a:t>
            </a:r>
            <a:r>
              <a:rPr lang="it-IT" i="1" dirty="0" err="1"/>
              <a:t>growth</a:t>
            </a:r>
            <a:r>
              <a:rPr lang="it-IT" i="1" dirty="0"/>
              <a:t> in the U. K.</a:t>
            </a:r>
            <a:r>
              <a:rPr lang="it-IT" dirty="0"/>
              <a:t> (1966); </a:t>
            </a:r>
            <a:r>
              <a:rPr lang="it-IT" i="1" dirty="0"/>
              <a:t>Strategic </a:t>
            </a:r>
            <a:r>
              <a:rPr lang="it-IT" i="1" dirty="0" err="1"/>
              <a:t>factors</a:t>
            </a:r>
            <a:r>
              <a:rPr lang="it-IT" i="1" dirty="0"/>
              <a:t> in </a:t>
            </a:r>
            <a:r>
              <a:rPr lang="it-IT" i="1" dirty="0" err="1"/>
              <a:t>economic</a:t>
            </a:r>
            <a:r>
              <a:rPr lang="it-IT" i="1" dirty="0"/>
              <a:t> </a:t>
            </a:r>
            <a:r>
              <a:rPr lang="it-IT" i="1" dirty="0" err="1"/>
              <a:t>development</a:t>
            </a:r>
            <a:r>
              <a:rPr lang="it-IT" dirty="0"/>
              <a:t> (1968); </a:t>
            </a:r>
            <a:r>
              <a:rPr lang="it-IT" i="1" dirty="0" err="1"/>
              <a:t>Conflicts</a:t>
            </a:r>
            <a:r>
              <a:rPr lang="it-IT" i="1" dirty="0"/>
              <a:t> in policy </a:t>
            </a:r>
            <a:r>
              <a:rPr lang="it-IT" i="1" dirty="0" err="1"/>
              <a:t>objectives</a:t>
            </a:r>
            <a:r>
              <a:rPr lang="it-IT" dirty="0"/>
              <a:t> (1971); </a:t>
            </a:r>
            <a:r>
              <a:rPr lang="it-IT" i="1" dirty="0" err="1"/>
              <a:t>Further</a:t>
            </a:r>
            <a:r>
              <a:rPr lang="it-IT" i="1" dirty="0"/>
              <a:t> </a:t>
            </a:r>
            <a:r>
              <a:rPr lang="it-IT" i="1" dirty="0" err="1"/>
              <a:t>essays</a:t>
            </a:r>
            <a:r>
              <a:rPr lang="it-IT" i="1" dirty="0"/>
              <a:t> on </a:t>
            </a:r>
            <a:r>
              <a:rPr lang="it-IT" i="1" dirty="0" err="1"/>
              <a:t>economic</a:t>
            </a:r>
            <a:r>
              <a:rPr lang="it-IT" i="1" dirty="0"/>
              <a:t> </a:t>
            </a:r>
            <a:r>
              <a:rPr lang="it-IT" i="1" dirty="0" err="1"/>
              <a:t>theory</a:t>
            </a:r>
            <a:r>
              <a:rPr lang="it-IT" dirty="0"/>
              <a:t> (1978); </a:t>
            </a:r>
            <a:r>
              <a:rPr lang="it-IT" i="1" dirty="0" err="1"/>
              <a:t>Further</a:t>
            </a:r>
            <a:r>
              <a:rPr lang="it-IT" i="1" dirty="0"/>
              <a:t> </a:t>
            </a:r>
            <a:r>
              <a:rPr lang="it-IT" i="1" dirty="0" err="1"/>
              <a:t>essays</a:t>
            </a:r>
            <a:r>
              <a:rPr lang="it-IT" i="1" dirty="0"/>
              <a:t> on </a:t>
            </a:r>
            <a:r>
              <a:rPr lang="it-IT" i="1" dirty="0" err="1"/>
              <a:t>applied</a:t>
            </a:r>
            <a:r>
              <a:rPr lang="it-IT" i="1" dirty="0"/>
              <a:t> </a:t>
            </a:r>
            <a:r>
              <a:rPr lang="it-IT" i="1" dirty="0" err="1"/>
              <a:t>economies</a:t>
            </a:r>
            <a:r>
              <a:rPr lang="it-IT" dirty="0"/>
              <a:t> (1978); </a:t>
            </a:r>
            <a:r>
              <a:rPr lang="it-IT" i="1" dirty="0"/>
              <a:t>Reports on </a:t>
            </a:r>
            <a:r>
              <a:rPr lang="it-IT" i="1" dirty="0" err="1"/>
              <a:t>taxation</a:t>
            </a:r>
            <a:r>
              <a:rPr lang="it-IT" dirty="0"/>
              <a:t> (2 voll., 1980).</a:t>
            </a:r>
          </a:p>
          <a:p>
            <a:endParaRPr lang="it-IT" dirty="0"/>
          </a:p>
        </p:txBody>
      </p:sp>
    </p:spTree>
    <p:extLst>
      <p:ext uri="{BB962C8B-B14F-4D97-AF65-F5344CB8AC3E}">
        <p14:creationId xmlns:p14="http://schemas.microsoft.com/office/powerpoint/2010/main" val="280763618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5"/>
          <p:cNvSpPr>
            <a:spLocks noGrp="1"/>
          </p:cNvSpPr>
          <p:nvPr>
            <p:ph type="title"/>
          </p:nvPr>
        </p:nvSpPr>
        <p:spPr/>
        <p:txBody>
          <a:bodyPr/>
          <a:lstStyle/>
          <a:p>
            <a:pPr algn="ctr"/>
            <a:r>
              <a:rPr lang="it-IT" dirty="0" smtClean="0"/>
              <a:t>Principali contributi teorici</a:t>
            </a:r>
            <a:endParaRPr lang="en-GB" dirty="0"/>
          </a:p>
        </p:txBody>
      </p:sp>
      <p:sp>
        <p:nvSpPr>
          <p:cNvPr id="4" name="Rectangle 1"/>
          <p:cNvSpPr>
            <a:spLocks noGrp="1" noChangeArrowheads="1"/>
          </p:cNvSpPr>
          <p:nvPr>
            <p:ph idx="1"/>
          </p:nvPr>
        </p:nvSpPr>
        <p:spPr/>
        <p:txBody>
          <a:bodyPr>
            <a:normAutofit fontScale="55000" lnSpcReduction="20000"/>
          </a:bodyPr>
          <a:lstStyle/>
          <a:p>
            <a:pPr lvl="0"/>
            <a:r>
              <a:rPr lang="en-US" altLang="en-US" smtClean="0"/>
              <a:t>Teoria della distribuzione del reddito</a:t>
            </a:r>
            <a:br>
              <a:rPr lang="en-US" altLang="en-US" smtClean="0"/>
            </a:br>
            <a:r>
              <a:rPr lang="en-US" altLang="en-US" smtClean="0"/>
              <a:t>Elaborò un modello keynesiano della distribuzione basato sulle differenti propensioni al risparmio di salari e profitti, collegando crescita, accumulazione e distribuzione. </a:t>
            </a:r>
          </a:p>
          <a:p>
            <a:pPr lvl="0"/>
            <a:r>
              <a:rPr lang="en-US" altLang="en-US" smtClean="0"/>
              <a:t>Criterio di compensazione e welfare economics</a:t>
            </a:r>
            <a:br>
              <a:rPr lang="en-US" altLang="en-US" smtClean="0"/>
            </a:br>
            <a:r>
              <a:rPr lang="en-US" altLang="en-US" smtClean="0"/>
              <a:t>Con l’articolo Welfare Propositions of Economics and Interpersonal Comparisons of Utility (1939) contribuì alla “new welfare economics”, introducendo il celebre criterio di compensazione Kaldor-Hicks. </a:t>
            </a:r>
          </a:p>
          <a:p>
            <a:pPr lvl="0"/>
            <a:r>
              <a:rPr lang="en-US" altLang="en-US" smtClean="0"/>
              <a:t>Teoria della crescita economica</a:t>
            </a:r>
            <a:br>
              <a:rPr lang="en-US" altLang="en-US" smtClean="0"/>
            </a:br>
            <a:r>
              <a:rPr lang="en-US" altLang="en-US" smtClean="0"/>
              <a:t>Analizzò il ruolo dell’industria manifatturiera, dei rendimenti crescenti e della domanda nello sviluppo economico. Le “leggi di Kaldor” attribuiscono alla manifattura una funzione trainante della crescita. </a:t>
            </a:r>
          </a:p>
          <a:p>
            <a:pPr lvl="0"/>
            <a:r>
              <a:rPr lang="en-US" altLang="en-US" smtClean="0"/>
              <a:t>Economia monetaria e instabilità finanziaria</a:t>
            </a:r>
            <a:br>
              <a:rPr lang="en-US" altLang="en-US" smtClean="0"/>
            </a:br>
            <a:r>
              <a:rPr lang="en-US" altLang="en-US" smtClean="0"/>
              <a:t>Criticò la teoria monetarista e studiò il ruolo della moneta, del credito e della speculazione nei processi di instabilità economica. </a:t>
            </a:r>
          </a:p>
          <a:p>
            <a:pPr lvl="0"/>
            <a:r>
              <a:rPr lang="en-US" altLang="en-US" smtClean="0"/>
              <a:t>Teoria del commercio internazionale</a:t>
            </a:r>
            <a:br>
              <a:rPr lang="en-US" altLang="en-US" smtClean="0"/>
            </a:br>
            <a:r>
              <a:rPr lang="en-US" altLang="en-US" smtClean="0"/>
              <a:t>Mise in discussione alcuni presupposti della teoria neoclassica del commercio internazionale, enfatizzando economie dinamiche di scala e apprendimento. </a:t>
            </a:r>
          </a:p>
          <a:p>
            <a:pPr lvl="0"/>
            <a:r>
              <a:rPr lang="en-US" altLang="en-US" smtClean="0"/>
              <a:t>Politica economica e tassazione</a:t>
            </a:r>
            <a:br>
              <a:rPr lang="en-US" altLang="en-US" smtClean="0"/>
            </a:br>
            <a:r>
              <a:rPr lang="en-US" altLang="en-US" smtClean="0"/>
              <a:t>Fu consulente del governo laburista britannico e propose importanti riforme fiscali, tra cui la spesa come base imponibile alternativa al reddito. </a:t>
            </a:r>
          </a:p>
          <a:p>
            <a:pPr lvl="0"/>
            <a:r>
              <a:rPr lang="en-US" altLang="en-US" smtClean="0"/>
              <a:t>Critica all’equilibrio neoclassico</a:t>
            </a:r>
            <a:br>
              <a:rPr lang="en-US" altLang="en-US" smtClean="0"/>
            </a:br>
            <a:r>
              <a:rPr lang="en-US" altLang="en-US" smtClean="0"/>
              <a:t>Contestò l’idea di concorrenza perfetta e di equilibrio automatico dei mercati, sottolineando il carattere storico e cumulativo dello sviluppo capitalistico. </a:t>
            </a:r>
            <a:endParaRPr lang="en-US" altLang="en-US" smtClean="0"/>
          </a:p>
        </p:txBody>
      </p:sp>
    </p:spTree>
    <p:extLst>
      <p:ext uri="{BB962C8B-B14F-4D97-AF65-F5344CB8AC3E}">
        <p14:creationId xmlns:p14="http://schemas.microsoft.com/office/powerpoint/2010/main" val="276218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Teorie alternative della distribuzione</a:t>
            </a:r>
            <a:endParaRPr lang="it-IT" dirty="0"/>
          </a:p>
        </p:txBody>
      </p:sp>
      <p:sp>
        <p:nvSpPr>
          <p:cNvPr id="3" name="Segnaposto contenuto 2"/>
          <p:cNvSpPr>
            <a:spLocks noGrp="1"/>
          </p:cNvSpPr>
          <p:nvPr>
            <p:ph idx="1"/>
          </p:nvPr>
        </p:nvSpPr>
        <p:spPr/>
        <p:txBody>
          <a:bodyPr/>
          <a:lstStyle/>
          <a:p>
            <a:r>
              <a:rPr lang="it-IT" dirty="0" smtClean="0"/>
              <a:t>In un importante articolo del 1955, </a:t>
            </a:r>
            <a:r>
              <a:rPr lang="it-IT" dirty="0" err="1" smtClean="0"/>
              <a:t>Kaldor</a:t>
            </a:r>
            <a:r>
              <a:rPr lang="it-IT" dirty="0" smtClean="0"/>
              <a:t> passa in rassegna le diverse teorie della distribuzione del reddito distinguendo tra</a:t>
            </a:r>
          </a:p>
          <a:p>
            <a:pPr lvl="1"/>
            <a:r>
              <a:rPr lang="it-IT" dirty="0" smtClean="0"/>
              <a:t>Teoria Ricardiana (v. lezione su Ricardo)</a:t>
            </a:r>
          </a:p>
          <a:p>
            <a:pPr lvl="1"/>
            <a:r>
              <a:rPr lang="it-IT" dirty="0" smtClean="0"/>
              <a:t>Teoria marxiana (distribuzione come risultato dello sfruttamento e dei conflitti tra lavoro e capitale)</a:t>
            </a:r>
          </a:p>
          <a:p>
            <a:pPr lvl="1"/>
            <a:r>
              <a:rPr lang="it-IT" dirty="0" smtClean="0"/>
              <a:t>Teoria marginalista in condizioni di concorrenza perfetta (distribuzione come fatto tecnico, funzione di tecnologia, preferenze e dotazione dei fattori produttivi)</a:t>
            </a:r>
          </a:p>
          <a:p>
            <a:pPr lvl="1"/>
            <a:r>
              <a:rPr lang="it-IT" dirty="0" smtClean="0"/>
              <a:t>Teoria marginalista in condizioni di concorrenza imperfetta sul mercato dei beni (principio del costo pieno per determinare i prezzi dati w e r)</a:t>
            </a:r>
          </a:p>
          <a:p>
            <a:pPr lvl="1"/>
            <a:r>
              <a:rPr lang="it-IT" dirty="0" smtClean="0">
                <a:solidFill>
                  <a:srgbClr val="FF0000"/>
                </a:solidFill>
              </a:rPr>
              <a:t>Teoria keynesiana (v. seconda appendice)</a:t>
            </a:r>
            <a:endParaRPr lang="it-IT" dirty="0">
              <a:solidFill>
                <a:srgbClr val="FF0000"/>
              </a:solidFill>
            </a:endParaRPr>
          </a:p>
        </p:txBody>
      </p:sp>
    </p:spTree>
    <p:extLst>
      <p:ext uri="{BB962C8B-B14F-4D97-AF65-F5344CB8AC3E}">
        <p14:creationId xmlns:p14="http://schemas.microsoft.com/office/powerpoint/2010/main" val="290116237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005291" cy="854075"/>
          </a:xfrm>
        </p:spPr>
        <p:txBody>
          <a:bodyPr/>
          <a:lstStyle/>
          <a:p>
            <a:pPr algn="ctr"/>
            <a:r>
              <a:rPr lang="it-IT" dirty="0" smtClean="0"/>
              <a:t>La teoria keynesiana della distribuzione</a:t>
            </a:r>
            <a:endParaRPr lang="it-IT" dirty="0"/>
          </a:p>
        </p:txBody>
      </p:sp>
      <p:pic>
        <p:nvPicPr>
          <p:cNvPr id="4" name="Immagine 3"/>
          <p:cNvPicPr>
            <a:picLocks noChangeAspect="1"/>
          </p:cNvPicPr>
          <p:nvPr/>
        </p:nvPicPr>
        <p:blipFill>
          <a:blip r:embed="rId2"/>
          <a:stretch>
            <a:fillRect/>
          </a:stretch>
        </p:blipFill>
        <p:spPr>
          <a:xfrm>
            <a:off x="2330305" y="1369291"/>
            <a:ext cx="7439025" cy="4876800"/>
          </a:xfrm>
          <a:prstGeom prst="rect">
            <a:avLst/>
          </a:prstGeom>
        </p:spPr>
      </p:pic>
    </p:spTree>
    <p:extLst>
      <p:ext uri="{BB962C8B-B14F-4D97-AF65-F5344CB8AC3E}">
        <p14:creationId xmlns:p14="http://schemas.microsoft.com/office/powerpoint/2010/main" val="319837996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p:cNvPicPr>
            <a:picLocks noChangeAspect="1"/>
          </p:cNvPicPr>
          <p:nvPr/>
        </p:nvPicPr>
        <p:blipFill>
          <a:blip r:embed="rId2"/>
          <a:stretch>
            <a:fillRect/>
          </a:stretch>
        </p:blipFill>
        <p:spPr>
          <a:xfrm>
            <a:off x="2333625" y="385762"/>
            <a:ext cx="7524750" cy="6086475"/>
          </a:xfrm>
          <a:prstGeom prst="rect">
            <a:avLst/>
          </a:prstGeom>
        </p:spPr>
      </p:pic>
    </p:spTree>
    <p:extLst>
      <p:ext uri="{BB962C8B-B14F-4D97-AF65-F5344CB8AC3E}">
        <p14:creationId xmlns:p14="http://schemas.microsoft.com/office/powerpoint/2010/main" val="99473692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386012" y="171450"/>
            <a:ext cx="7419975" cy="6515100"/>
          </a:xfrm>
          <a:prstGeom prst="rect">
            <a:avLst/>
          </a:prstGeom>
        </p:spPr>
      </p:pic>
    </p:spTree>
    <p:extLst>
      <p:ext uri="{BB962C8B-B14F-4D97-AF65-F5344CB8AC3E}">
        <p14:creationId xmlns:p14="http://schemas.microsoft.com/office/powerpoint/2010/main" val="310585714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Teoria della crescita di </a:t>
            </a:r>
            <a:r>
              <a:rPr lang="it-IT" dirty="0" err="1" smtClean="0"/>
              <a:t>Kaldor</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fontScale="70000" lnSpcReduction="20000"/>
              </a:bodyPr>
              <a:lstStyle/>
              <a:p>
                <a:r>
                  <a:rPr lang="it-IT" dirty="0" smtClean="0"/>
                  <a:t>Unendo le intuizioni di Smith sui vantaggi della divisione del lavoro, in termini d’incremento della produttività del lavoro e del </a:t>
                </a:r>
                <a:r>
                  <a:rPr lang="it-IT" dirty="0"/>
                  <a:t>reddito </a:t>
                </a:r>
                <a:r>
                  <a:rPr lang="it-IT" dirty="0" smtClean="0"/>
                  <a:t>pro-capite</a:t>
                </a:r>
                <a:r>
                  <a:rPr lang="it-IT" dirty="0"/>
                  <a:t>, all’idea che quei vantaggi possano propagarsi da un’industria all’altra, innescando effetti espansivi ulteriori, </a:t>
                </a:r>
                <a:r>
                  <a:rPr lang="it-IT" dirty="0" err="1"/>
                  <a:t>Kaldor</a:t>
                </a:r>
                <a:r>
                  <a:rPr lang="it-IT" dirty="0"/>
                  <a:t> sviluppa alcuni di importanti modelli di crescita che si dividono in </a:t>
                </a:r>
                <a:r>
                  <a:rPr lang="it-IT" dirty="0">
                    <a:solidFill>
                      <a:srgbClr val="FF0000"/>
                    </a:solidFill>
                  </a:rPr>
                  <a:t>modelli di prima</a:t>
                </a:r>
                <a:r>
                  <a:rPr lang="it-IT" dirty="0"/>
                  <a:t>, seconda e terza </a:t>
                </a:r>
                <a:r>
                  <a:rPr lang="it-IT" dirty="0">
                    <a:solidFill>
                      <a:srgbClr val="FF0000"/>
                    </a:solidFill>
                  </a:rPr>
                  <a:t>generazione</a:t>
                </a:r>
                <a:r>
                  <a:rPr lang="it-IT" dirty="0" smtClean="0"/>
                  <a:t>.</a:t>
                </a:r>
              </a:p>
              <a:p>
                <a:r>
                  <a:rPr lang="it-IT" dirty="0"/>
                  <a:t>I modelli </a:t>
                </a:r>
                <a:r>
                  <a:rPr lang="it-IT" dirty="0" err="1"/>
                  <a:t>kaldoriani</a:t>
                </a:r>
                <a:r>
                  <a:rPr lang="it-IT" dirty="0"/>
                  <a:t> di prima generazione ruotano intorno al concetto di </a:t>
                </a:r>
                <a:r>
                  <a:rPr lang="it-IT" dirty="0">
                    <a:solidFill>
                      <a:srgbClr val="FF0000"/>
                    </a:solidFill>
                  </a:rPr>
                  <a:t>funzione del progresso tecnico</a:t>
                </a:r>
                <a:r>
                  <a:rPr lang="it-IT" dirty="0"/>
                  <a:t>. </a:t>
                </a:r>
                <a:r>
                  <a:rPr lang="it-IT" dirty="0" smtClean="0"/>
                  <a:t>Questa </a:t>
                </a:r>
                <a:r>
                  <a:rPr lang="it-IT" dirty="0"/>
                  <a:t>funzione stabilisce un rapporto di proporzionalità diretta tra variazione dello stock di capitale per lavoratore </a:t>
                </a:r>
                <a:r>
                  <a:rPr lang="it-IT" dirty="0" smtClean="0"/>
                  <a:t>e variazione della produttività del lavoro, rendendo in questo modo endogeno il progresso tecnico.</a:t>
                </a:r>
              </a:p>
              <a:p>
                <a:pPr marL="0" indent="0">
                  <a:buNone/>
                </a:pPr>
                <a:endParaRPr lang="it-IT" i="1" dirty="0" smtClean="0">
                  <a:latin typeface="Cambria Math" panose="02040503050406030204" pitchFamily="18" charset="0"/>
                </a:endParaRPr>
              </a:p>
              <a:p>
                <a:pPr marL="0" indent="0">
                  <a:buNone/>
                </a:pPr>
                <a14:m>
                  <m:oMathPara xmlns:m="http://schemas.openxmlformats.org/officeDocument/2006/math">
                    <m:oMathParaPr>
                      <m:jc m:val="centerGroup"/>
                    </m:oMathParaPr>
                    <m:oMath xmlns:m="http://schemas.openxmlformats.org/officeDocument/2006/math">
                      <m:acc>
                        <m:accPr>
                          <m:chr m:val="̇"/>
                          <m:ctrlPr>
                            <a:rPr lang="it-IT" i="1" smtClean="0">
                              <a:latin typeface="Cambria Math" panose="02040503050406030204" pitchFamily="18" charset="0"/>
                            </a:rPr>
                          </m:ctrlPr>
                        </m:accPr>
                        <m:e>
                          <m:r>
                            <a:rPr lang="it-IT" b="0" i="1" smtClean="0">
                              <a:latin typeface="Cambria Math" panose="02040503050406030204" pitchFamily="18" charset="0"/>
                            </a:rPr>
                            <m:t>𝑦</m:t>
                          </m:r>
                        </m:e>
                      </m:acc>
                      <m:r>
                        <a:rPr lang="it-IT" b="0" i="1" smtClean="0">
                          <a:latin typeface="Cambria Math" panose="02040503050406030204" pitchFamily="18" charset="0"/>
                        </a:rPr>
                        <m:t>=</m:t>
                      </m:r>
                      <m:acc>
                        <m:accPr>
                          <m:chr m:val="̇"/>
                          <m:ctrlPr>
                            <a:rPr lang="it-IT" b="0" i="1" smtClean="0">
                              <a:latin typeface="Cambria Math" panose="02040503050406030204" pitchFamily="18" charset="0"/>
                            </a:rPr>
                          </m:ctrlPr>
                        </m:accPr>
                        <m:e>
                          <m:sSub>
                            <m:sSubPr>
                              <m:ctrlPr>
                                <a:rPr lang="it-IT" b="0" i="1" smtClean="0">
                                  <a:latin typeface="Cambria Math" panose="02040503050406030204" pitchFamily="18" charset="0"/>
                                </a:rPr>
                              </m:ctrlPr>
                            </m:sSubPr>
                            <m:e>
                              <m:r>
                                <a:rPr lang="it-IT" b="0" i="1" smtClean="0">
                                  <a:latin typeface="Cambria Math" panose="02040503050406030204" pitchFamily="18" charset="0"/>
                                </a:rPr>
                                <m:t>𝑦</m:t>
                              </m:r>
                            </m:e>
                            <m:sub>
                              <m:r>
                                <a:rPr lang="it-IT" b="0" i="1" smtClean="0">
                                  <a:latin typeface="Cambria Math" panose="02040503050406030204" pitchFamily="18" charset="0"/>
                                </a:rPr>
                                <m:t>1</m:t>
                              </m:r>
                            </m:sub>
                          </m:sSub>
                        </m:e>
                      </m:acc>
                      <m:r>
                        <a:rPr lang="it-IT" b="0" i="1" smtClean="0">
                          <a:latin typeface="Cambria Math" panose="02040503050406030204" pitchFamily="18" charset="0"/>
                        </a:rPr>
                        <m:t>+</m:t>
                      </m:r>
                      <m:r>
                        <a:rPr lang="it-IT" b="0" i="1" smtClean="0">
                          <a:latin typeface="Cambria Math" panose="02040503050406030204" pitchFamily="18" charset="0"/>
                        </a:rPr>
                        <m:t>𝑎</m:t>
                      </m:r>
                      <m:acc>
                        <m:accPr>
                          <m:chr m:val="̇"/>
                          <m:ctrlPr>
                            <a:rPr lang="it-IT" b="0" i="1" smtClean="0">
                              <a:latin typeface="Cambria Math" panose="02040503050406030204" pitchFamily="18" charset="0"/>
                            </a:rPr>
                          </m:ctrlPr>
                        </m:accPr>
                        <m:e>
                          <m:r>
                            <a:rPr lang="it-IT" b="0" i="1" smtClean="0">
                              <a:latin typeface="Cambria Math" panose="02040503050406030204" pitchFamily="18" charset="0"/>
                            </a:rPr>
                            <m:t>𝑘</m:t>
                          </m:r>
                        </m:e>
                      </m:acc>
                    </m:oMath>
                  </m:oMathPara>
                </a14:m>
                <a:endParaRPr lang="it-IT" dirty="0" smtClean="0"/>
              </a:p>
              <a:p>
                <a:endParaRPr lang="it-IT" dirty="0" smtClean="0"/>
              </a:p>
              <a:p>
                <a:r>
                  <a:rPr lang="it-IT" dirty="0" smtClean="0"/>
                  <a:t>Dove </a:t>
                </a:r>
                <a14:m>
                  <m:oMath xmlns:m="http://schemas.openxmlformats.org/officeDocument/2006/math">
                    <m:acc>
                      <m:accPr>
                        <m:chr m:val="̇"/>
                        <m:ctrlPr>
                          <a:rPr lang="it-IT" i="1">
                            <a:latin typeface="Cambria Math" panose="02040503050406030204" pitchFamily="18" charset="0"/>
                          </a:rPr>
                        </m:ctrlPr>
                      </m:accPr>
                      <m:e>
                        <m:r>
                          <a:rPr lang="it-IT" i="1">
                            <a:latin typeface="Cambria Math" panose="02040503050406030204" pitchFamily="18" charset="0"/>
                          </a:rPr>
                          <m:t>𝑦</m:t>
                        </m:r>
                      </m:e>
                    </m:acc>
                  </m:oMath>
                </a14:m>
                <a:r>
                  <a:rPr lang="it-IT" dirty="0" smtClean="0"/>
                  <a:t> = Tasso d’incremento della produttività del lavoro, </a:t>
                </a:r>
                <a14:m>
                  <m:oMath xmlns:m="http://schemas.openxmlformats.org/officeDocument/2006/math">
                    <m:acc>
                      <m:accPr>
                        <m:chr m:val="̇"/>
                        <m:ctrlPr>
                          <a:rPr lang="it-IT" i="1">
                            <a:latin typeface="Cambria Math" panose="02040503050406030204" pitchFamily="18" charset="0"/>
                          </a:rPr>
                        </m:ctrlPr>
                      </m:accPr>
                      <m:e>
                        <m:sSub>
                          <m:sSubPr>
                            <m:ctrlPr>
                              <a:rPr lang="it-IT" i="1">
                                <a:latin typeface="Cambria Math" panose="02040503050406030204" pitchFamily="18" charset="0"/>
                              </a:rPr>
                            </m:ctrlPr>
                          </m:sSubPr>
                          <m:e>
                            <m:r>
                              <a:rPr lang="it-IT" i="1">
                                <a:latin typeface="Cambria Math" panose="02040503050406030204" pitchFamily="18" charset="0"/>
                              </a:rPr>
                              <m:t>𝑦</m:t>
                            </m:r>
                          </m:e>
                          <m:sub>
                            <m:r>
                              <a:rPr lang="it-IT" i="1">
                                <a:latin typeface="Cambria Math" panose="02040503050406030204" pitchFamily="18" charset="0"/>
                              </a:rPr>
                              <m:t>1</m:t>
                            </m:r>
                          </m:sub>
                        </m:sSub>
                      </m:e>
                    </m:acc>
                  </m:oMath>
                </a14:m>
                <a:r>
                  <a:rPr lang="it-IT" dirty="0" smtClean="0"/>
                  <a:t> = componente esogena (es. funzione dell’efficacia della ricerca pubblica di base), </a:t>
                </a:r>
                <a14:m>
                  <m:oMath xmlns:m="http://schemas.openxmlformats.org/officeDocument/2006/math">
                    <m:acc>
                      <m:accPr>
                        <m:chr m:val="̇"/>
                        <m:ctrlPr>
                          <a:rPr lang="it-IT" i="1">
                            <a:latin typeface="Cambria Math" panose="02040503050406030204" pitchFamily="18" charset="0"/>
                          </a:rPr>
                        </m:ctrlPr>
                      </m:accPr>
                      <m:e>
                        <m:r>
                          <a:rPr lang="it-IT" i="1">
                            <a:latin typeface="Cambria Math" panose="02040503050406030204" pitchFamily="18" charset="0"/>
                          </a:rPr>
                          <m:t>𝑘</m:t>
                        </m:r>
                      </m:e>
                    </m:acc>
                  </m:oMath>
                </a14:m>
                <a:r>
                  <a:rPr lang="it-IT" dirty="0" smtClean="0"/>
                  <a:t> = Tasso d’incremento del capitale pro-capite, a = misura di come l’aumento del capitale pro-capire renda i lavoratori più produttivi (meccanizzazione, sviluppo di nuove idee, …)</a:t>
                </a:r>
              </a:p>
              <a:p>
                <a:r>
                  <a:rPr lang="it-IT" dirty="0" smtClean="0"/>
                  <a:t>Si noti che a &lt; 1</a:t>
                </a:r>
              </a:p>
              <a:p>
                <a:endParaRPr lang="it-IT" dirty="0"/>
              </a:p>
              <a:p>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522" t="-2521" r="-986"/>
                </a:stretch>
              </a:blipFill>
            </p:spPr>
            <p:txBody>
              <a:bodyPr/>
              <a:lstStyle/>
              <a:p>
                <a:r>
                  <a:rPr lang="it-IT">
                    <a:noFill/>
                  </a:rPr>
                  <a:t> </a:t>
                </a:r>
              </a:p>
            </p:txBody>
          </p:sp>
        </mc:Fallback>
      </mc:AlternateContent>
    </p:spTree>
    <p:extLst>
      <p:ext uri="{BB962C8B-B14F-4D97-AF65-F5344CB8AC3E}">
        <p14:creationId xmlns:p14="http://schemas.microsoft.com/office/powerpoint/2010/main" val="378704004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Teoria della crescita di </a:t>
            </a:r>
            <a:r>
              <a:rPr lang="it-IT" dirty="0" err="1" smtClean="0"/>
              <a:t>Kaldor</a:t>
            </a:r>
            <a:r>
              <a:rPr lang="it-IT" dirty="0" smtClean="0"/>
              <a:t>, 2</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sz="half" idx="1"/>
              </p:nvPr>
            </p:nvSpPr>
            <p:spPr/>
            <p:txBody>
              <a:bodyPr>
                <a:normAutofit fontScale="70000" lnSpcReduction="20000"/>
              </a:bodyPr>
              <a:lstStyle/>
              <a:p>
                <a:r>
                  <a:rPr lang="it-IT" dirty="0" smtClean="0"/>
                  <a:t>L’intercetta della funzione del progresso tecnico dipende dal tasso esogeno di progresso tecnico, la pendenza dalla rapidità con la quale le nuove idee portano allo sviluppo di nuovi beni capitale. </a:t>
                </a:r>
              </a:p>
              <a:p>
                <a:r>
                  <a:rPr lang="it-IT" dirty="0" smtClean="0"/>
                  <a:t>Lungo </a:t>
                </a:r>
                <a:r>
                  <a:rPr lang="it-IT" dirty="0"/>
                  <a:t>la linea a 45°, il rapporto capitale prodotto è costante (</a:t>
                </a:r>
                <a:r>
                  <a:rPr lang="it-IT" dirty="0">
                    <a:solidFill>
                      <a:srgbClr val="FF0000"/>
                    </a:solidFill>
                  </a:rPr>
                  <a:t>fatto stilizzato </a:t>
                </a:r>
                <a:r>
                  <a:rPr lang="it-IT" dirty="0"/>
                  <a:t>osservato che </a:t>
                </a:r>
                <a:r>
                  <a:rPr lang="it-IT" dirty="0" err="1"/>
                  <a:t>Kaldor</a:t>
                </a:r>
                <a:r>
                  <a:rPr lang="it-IT" dirty="0"/>
                  <a:t> ritiene valido in </a:t>
                </a:r>
                <a:r>
                  <a:rPr lang="it-IT" dirty="0" smtClean="0"/>
                  <a:t>generale e coerente con il modello di </a:t>
                </a:r>
                <a:r>
                  <a:rPr lang="it-IT" dirty="0" err="1" smtClean="0"/>
                  <a:t>Harrod</a:t>
                </a:r>
                <a:r>
                  <a:rPr lang="it-IT" dirty="0" smtClean="0"/>
                  <a:t> già visto (K = </a:t>
                </a:r>
                <a:r>
                  <a:rPr lang="it-IT" dirty="0" err="1" smtClean="0"/>
                  <a:t>kY</a:t>
                </a:r>
                <a:r>
                  <a:rPr lang="it-IT" dirty="0" smtClean="0"/>
                  <a:t> con k dato) </a:t>
                </a:r>
                <a:r>
                  <a:rPr lang="it-IT" dirty="0"/>
                  <a:t>e il tasso di crescita del reddito pro-capite è in equilibrio (es. punto </a:t>
                </a:r>
                <a:r>
                  <a:rPr lang="it-IT" i="1" dirty="0"/>
                  <a:t>x</a:t>
                </a:r>
                <a:r>
                  <a:rPr lang="it-IT" baseline="-25000" dirty="0"/>
                  <a:t>1</a:t>
                </a:r>
                <a:r>
                  <a:rPr lang="it-IT" dirty="0" smtClean="0"/>
                  <a:t>).</a:t>
                </a:r>
              </a:p>
              <a:p>
                <a:r>
                  <a:rPr lang="it-IT" dirty="0" smtClean="0"/>
                  <a:t>L’equilibrio in quel punto si calcola come segue</a:t>
                </a:r>
              </a:p>
              <a:p>
                <a14:m>
                  <m:oMath xmlns:m="http://schemas.openxmlformats.org/officeDocument/2006/math">
                    <m:acc>
                      <m:accPr>
                        <m:chr m:val="̇"/>
                        <m:ctrlPr>
                          <a:rPr lang="it-IT" i="1">
                            <a:latin typeface="Cambria Math" panose="02040503050406030204" pitchFamily="18" charset="0"/>
                          </a:rPr>
                        </m:ctrlPr>
                      </m:accPr>
                      <m:e>
                        <m:r>
                          <a:rPr lang="it-IT" i="1">
                            <a:latin typeface="Cambria Math" panose="02040503050406030204" pitchFamily="18" charset="0"/>
                          </a:rPr>
                          <m:t>𝑦</m:t>
                        </m:r>
                      </m:e>
                    </m:acc>
                    <m:r>
                      <a:rPr lang="it-IT" i="1">
                        <a:latin typeface="Cambria Math" panose="02040503050406030204" pitchFamily="18" charset="0"/>
                      </a:rPr>
                      <m:t>=</m:t>
                    </m:r>
                    <m:acc>
                      <m:accPr>
                        <m:chr m:val="̇"/>
                        <m:ctrlPr>
                          <a:rPr lang="it-IT" i="1">
                            <a:latin typeface="Cambria Math" panose="02040503050406030204" pitchFamily="18" charset="0"/>
                          </a:rPr>
                        </m:ctrlPr>
                      </m:accPr>
                      <m:e>
                        <m:sSub>
                          <m:sSubPr>
                            <m:ctrlPr>
                              <a:rPr lang="it-IT" i="1">
                                <a:latin typeface="Cambria Math" panose="02040503050406030204" pitchFamily="18" charset="0"/>
                              </a:rPr>
                            </m:ctrlPr>
                          </m:sSubPr>
                          <m:e>
                            <m:r>
                              <a:rPr lang="it-IT" i="1">
                                <a:latin typeface="Cambria Math" panose="02040503050406030204" pitchFamily="18" charset="0"/>
                              </a:rPr>
                              <m:t>𝑦</m:t>
                            </m:r>
                          </m:e>
                          <m:sub>
                            <m:r>
                              <a:rPr lang="it-IT" i="1">
                                <a:latin typeface="Cambria Math" panose="02040503050406030204" pitchFamily="18" charset="0"/>
                              </a:rPr>
                              <m:t>1</m:t>
                            </m:r>
                          </m:sub>
                        </m:sSub>
                      </m:e>
                    </m:acc>
                    <m:r>
                      <a:rPr lang="it-IT" i="1">
                        <a:latin typeface="Cambria Math" panose="02040503050406030204" pitchFamily="18" charset="0"/>
                      </a:rPr>
                      <m:t>+</m:t>
                    </m:r>
                    <m:r>
                      <a:rPr lang="it-IT" i="1">
                        <a:latin typeface="Cambria Math" panose="02040503050406030204" pitchFamily="18" charset="0"/>
                      </a:rPr>
                      <m:t>𝑎</m:t>
                    </m:r>
                    <m:acc>
                      <m:accPr>
                        <m:chr m:val="̇"/>
                        <m:ctrlPr>
                          <a:rPr lang="it-IT" i="1">
                            <a:latin typeface="Cambria Math" panose="02040503050406030204" pitchFamily="18" charset="0"/>
                          </a:rPr>
                        </m:ctrlPr>
                      </m:accPr>
                      <m:e>
                        <m:r>
                          <a:rPr lang="it-IT" b="0" i="1" smtClean="0">
                            <a:latin typeface="Cambria Math" panose="02040503050406030204" pitchFamily="18" charset="0"/>
                          </a:rPr>
                          <m:t>𝑦</m:t>
                        </m:r>
                      </m:e>
                    </m:acc>
                  </m:oMath>
                </a14:m>
                <a:endParaRPr lang="it-IT" dirty="0" smtClean="0"/>
              </a:p>
              <a:p>
                <a14:m>
                  <m:oMath xmlns:m="http://schemas.openxmlformats.org/officeDocument/2006/math">
                    <m:acc>
                      <m:accPr>
                        <m:chr m:val="̇"/>
                        <m:ctrlPr>
                          <a:rPr lang="it-IT" i="1">
                            <a:latin typeface="Cambria Math" panose="02040503050406030204" pitchFamily="18" charset="0"/>
                          </a:rPr>
                        </m:ctrlPr>
                      </m:accPr>
                      <m:e>
                        <m:r>
                          <a:rPr lang="it-IT" i="1">
                            <a:latin typeface="Cambria Math" panose="02040503050406030204" pitchFamily="18" charset="0"/>
                          </a:rPr>
                          <m:t>𝑦</m:t>
                        </m:r>
                      </m:e>
                    </m:acc>
                    <m:r>
                      <a:rPr lang="it-IT" i="1">
                        <a:latin typeface="Cambria Math" panose="02040503050406030204" pitchFamily="18" charset="0"/>
                      </a:rPr>
                      <m:t>=</m:t>
                    </m:r>
                    <m:f>
                      <m:fPr>
                        <m:ctrlPr>
                          <a:rPr lang="it-IT" i="1" smtClean="0">
                            <a:latin typeface="Cambria Math" panose="02040503050406030204" pitchFamily="18" charset="0"/>
                          </a:rPr>
                        </m:ctrlPr>
                      </m:fPr>
                      <m:num>
                        <m:acc>
                          <m:accPr>
                            <m:chr m:val="̇"/>
                            <m:ctrlPr>
                              <a:rPr lang="it-IT" i="1">
                                <a:latin typeface="Cambria Math" panose="02040503050406030204" pitchFamily="18" charset="0"/>
                              </a:rPr>
                            </m:ctrlPr>
                          </m:accPr>
                          <m:e>
                            <m:sSub>
                              <m:sSubPr>
                                <m:ctrlPr>
                                  <a:rPr lang="it-IT" i="1">
                                    <a:latin typeface="Cambria Math" panose="02040503050406030204" pitchFamily="18" charset="0"/>
                                  </a:rPr>
                                </m:ctrlPr>
                              </m:sSubPr>
                              <m:e>
                                <m:r>
                                  <a:rPr lang="it-IT" i="1">
                                    <a:latin typeface="Cambria Math" panose="02040503050406030204" pitchFamily="18" charset="0"/>
                                  </a:rPr>
                                  <m:t>𝑦</m:t>
                                </m:r>
                              </m:e>
                              <m:sub>
                                <m:r>
                                  <a:rPr lang="it-IT" i="1">
                                    <a:latin typeface="Cambria Math" panose="02040503050406030204" pitchFamily="18" charset="0"/>
                                  </a:rPr>
                                  <m:t>1</m:t>
                                </m:r>
                              </m:sub>
                            </m:sSub>
                          </m:e>
                        </m:acc>
                      </m:num>
                      <m:den>
                        <m:r>
                          <a:rPr lang="it-IT" b="0" i="1" smtClean="0">
                            <a:latin typeface="Cambria Math" panose="02040503050406030204" pitchFamily="18" charset="0"/>
                          </a:rPr>
                          <m:t>1−</m:t>
                        </m:r>
                        <m:r>
                          <a:rPr lang="it-IT" b="0" i="1" smtClean="0">
                            <a:latin typeface="Cambria Math" panose="02040503050406030204" pitchFamily="18" charset="0"/>
                          </a:rPr>
                          <m:t>𝑎</m:t>
                        </m:r>
                      </m:den>
                    </m:f>
                    <m:r>
                      <a:rPr lang="it-IT" b="0" i="1" smtClean="0">
                        <a:latin typeface="Cambria Math" panose="02040503050406030204" pitchFamily="18" charset="0"/>
                      </a:rPr>
                      <m:t>=</m:t>
                    </m:r>
                    <m:acc>
                      <m:accPr>
                        <m:chr m:val="̇"/>
                        <m:ctrlPr>
                          <a:rPr lang="it-IT" b="0" i="1" smtClean="0">
                            <a:latin typeface="Cambria Math" panose="02040503050406030204" pitchFamily="18" charset="0"/>
                          </a:rPr>
                        </m:ctrlPr>
                      </m:accPr>
                      <m:e>
                        <m:r>
                          <a:rPr lang="it-IT" b="0" i="1" smtClean="0">
                            <a:latin typeface="Cambria Math" panose="02040503050406030204" pitchFamily="18" charset="0"/>
                          </a:rPr>
                          <m:t>𝑘</m:t>
                        </m:r>
                      </m:e>
                    </m:acc>
                  </m:oMath>
                </a14:m>
                <a:r>
                  <a:rPr lang="it-IT" dirty="0" smtClean="0"/>
                  <a:t> </a:t>
                </a:r>
              </a:p>
              <a:p>
                <a:endParaRPr lang="it-IT" dirty="0" smtClean="0"/>
              </a:p>
              <a:p>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sz="half" idx="1"/>
              </p:nvPr>
            </p:nvSpPr>
            <p:spPr>
              <a:blipFill>
                <a:blip r:embed="rId2"/>
                <a:stretch>
                  <a:fillRect l="-1059" t="-2521" r="-471"/>
                </a:stretch>
              </a:blipFill>
            </p:spPr>
            <p:txBody>
              <a:bodyPr/>
              <a:lstStyle/>
              <a:p>
                <a:r>
                  <a:rPr lang="it-IT">
                    <a:noFill/>
                  </a:rPr>
                  <a:t> </a:t>
                </a:r>
              </a:p>
            </p:txBody>
          </p:sp>
        </mc:Fallback>
      </mc:AlternateContent>
      <p:pic>
        <p:nvPicPr>
          <p:cNvPr id="5" name="Immagine 4"/>
          <p:cNvPicPr>
            <a:picLocks noChangeAspect="1"/>
          </p:cNvPicPr>
          <p:nvPr/>
        </p:nvPicPr>
        <p:blipFill>
          <a:blip r:embed="rId3"/>
          <a:stretch>
            <a:fillRect/>
          </a:stretch>
        </p:blipFill>
        <p:spPr>
          <a:xfrm>
            <a:off x="6197884" y="1825625"/>
            <a:ext cx="5813813" cy="3750361"/>
          </a:xfrm>
          <a:prstGeom prst="rect">
            <a:avLst/>
          </a:prstGeom>
        </p:spPr>
      </p:pic>
    </p:spTree>
    <p:extLst>
      <p:ext uri="{BB962C8B-B14F-4D97-AF65-F5344CB8AC3E}">
        <p14:creationId xmlns:p14="http://schemas.microsoft.com/office/powerpoint/2010/main" val="105383194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a:t>Teoria della crescita di </a:t>
            </a:r>
            <a:r>
              <a:rPr lang="it-IT" dirty="0" err="1" smtClean="0"/>
              <a:t>Kaldor</a:t>
            </a:r>
            <a:r>
              <a:rPr lang="it-IT" dirty="0" smtClean="0"/>
              <a:t>, 3</a:t>
            </a:r>
            <a:endParaRPr lang="it-IT" dirty="0"/>
          </a:p>
        </p:txBody>
      </p:sp>
      <p:sp>
        <p:nvSpPr>
          <p:cNvPr id="6" name="Segnaposto contenuto 5"/>
          <p:cNvSpPr>
            <a:spLocks noGrp="1"/>
          </p:cNvSpPr>
          <p:nvPr>
            <p:ph idx="1"/>
          </p:nvPr>
        </p:nvSpPr>
        <p:spPr/>
        <p:txBody>
          <a:bodyPr>
            <a:normAutofit fontScale="92500" lnSpcReduction="10000"/>
          </a:bodyPr>
          <a:lstStyle/>
          <a:p>
            <a:r>
              <a:rPr lang="it-IT" dirty="0"/>
              <a:t>Lo spostamento verso l’alto della funzione del progresso tecnico, causato da innovazioni, determina: </a:t>
            </a:r>
            <a:endParaRPr lang="it-IT" dirty="0" smtClean="0"/>
          </a:p>
          <a:p>
            <a:r>
              <a:rPr lang="it-IT" dirty="0" smtClean="0"/>
              <a:t>1</a:t>
            </a:r>
            <a:r>
              <a:rPr lang="it-IT" dirty="0"/>
              <a:t>) l’aumento iniziale del tasso di crescita </a:t>
            </a:r>
            <a:r>
              <a:rPr lang="it-IT" dirty="0" smtClean="0"/>
              <a:t>della produttività </a:t>
            </a:r>
            <a:r>
              <a:rPr lang="it-IT" dirty="0"/>
              <a:t>rispetto al tasso di </a:t>
            </a:r>
            <a:r>
              <a:rPr lang="it-IT" dirty="0" smtClean="0"/>
              <a:t>accumulazione (effetto del salto iniziale di produttività); </a:t>
            </a:r>
          </a:p>
          <a:p>
            <a:r>
              <a:rPr lang="it-IT" dirty="0" smtClean="0"/>
              <a:t>2</a:t>
            </a:r>
            <a:r>
              <a:rPr lang="it-IT" dirty="0"/>
              <a:t>) l’aumento </a:t>
            </a:r>
            <a:r>
              <a:rPr lang="it-IT" dirty="0" smtClean="0"/>
              <a:t>dei profitti </a:t>
            </a:r>
            <a:r>
              <a:rPr lang="it-IT" dirty="0"/>
              <a:t>e </a:t>
            </a:r>
            <a:r>
              <a:rPr lang="it-IT" dirty="0" smtClean="0"/>
              <a:t>dei risparmi (che dipendono positivamente dal reddito, che nel frattempo cresce più rapidamente); </a:t>
            </a:r>
          </a:p>
          <a:p>
            <a:r>
              <a:rPr lang="it-IT" dirty="0" smtClean="0"/>
              <a:t>3</a:t>
            </a:r>
            <a:r>
              <a:rPr lang="it-IT" dirty="0"/>
              <a:t>) l’accelerazione degli investimenti finanziati attingendo ai maggiori </a:t>
            </a:r>
            <a:r>
              <a:rPr lang="it-IT" dirty="0" smtClean="0"/>
              <a:t>risparmi (con conseguente accelerazione dell’incremento dello stock di capitale pro-capite); </a:t>
            </a:r>
          </a:p>
          <a:p>
            <a:r>
              <a:rPr lang="it-IT" dirty="0" smtClean="0"/>
              <a:t>4</a:t>
            </a:r>
            <a:r>
              <a:rPr lang="it-IT" dirty="0"/>
              <a:t>) l’aumento permanente del tasso di crescita (endogeno) dell’economia e del tasso di accumulazione.</a:t>
            </a:r>
          </a:p>
          <a:p>
            <a:endParaRPr lang="it-IT" dirty="0"/>
          </a:p>
        </p:txBody>
      </p:sp>
    </p:spTree>
    <p:extLst>
      <p:ext uri="{BB962C8B-B14F-4D97-AF65-F5344CB8AC3E}">
        <p14:creationId xmlns:p14="http://schemas.microsoft.com/office/powerpoint/2010/main" val="48709684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4477181" y="628072"/>
            <a:ext cx="3667075" cy="5578763"/>
          </a:xfrm>
          <a:prstGeom prst="rect">
            <a:avLst/>
          </a:prstGeom>
        </p:spPr>
      </p:pic>
    </p:spTree>
    <p:extLst>
      <p:ext uri="{BB962C8B-B14F-4D97-AF65-F5344CB8AC3E}">
        <p14:creationId xmlns:p14="http://schemas.microsoft.com/office/powerpoint/2010/main" val="345059707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4100512" y="609600"/>
            <a:ext cx="3990975" cy="5638800"/>
          </a:xfrm>
          <a:prstGeom prst="rect">
            <a:avLst/>
          </a:prstGeom>
        </p:spPr>
      </p:pic>
    </p:spTree>
    <p:extLst>
      <p:ext uri="{BB962C8B-B14F-4D97-AF65-F5344CB8AC3E}">
        <p14:creationId xmlns:p14="http://schemas.microsoft.com/office/powerpoint/2010/main" val="249669581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Pierangelo </a:t>
            </a:r>
            <a:r>
              <a:rPr lang="it-IT" dirty="0" err="1" smtClean="0"/>
              <a:t>Garegnani</a:t>
            </a:r>
            <a:r>
              <a:rPr lang="it-IT" dirty="0" smtClean="0"/>
              <a:t> (1930 – 2011)</a:t>
            </a:r>
            <a:endParaRPr lang="it-IT" dirty="0"/>
          </a:p>
        </p:txBody>
      </p:sp>
      <p:sp>
        <p:nvSpPr>
          <p:cNvPr id="3" name="Segnaposto contenuto 2"/>
          <p:cNvSpPr>
            <a:spLocks noGrp="1"/>
          </p:cNvSpPr>
          <p:nvPr>
            <p:ph sz="half" idx="1"/>
          </p:nvPr>
        </p:nvSpPr>
        <p:spPr>
          <a:xfrm>
            <a:off x="838199" y="1825625"/>
            <a:ext cx="6425485" cy="4446386"/>
          </a:xfrm>
        </p:spPr>
        <p:txBody>
          <a:bodyPr>
            <a:normAutofit fontScale="85000" lnSpcReduction="20000"/>
          </a:bodyPr>
          <a:lstStyle/>
          <a:p>
            <a:r>
              <a:rPr lang="it-IT" dirty="0" smtClean="0">
                <a:solidFill>
                  <a:srgbClr val="FF0000"/>
                </a:solidFill>
              </a:rPr>
              <a:t>Economista di fama internazionale </a:t>
            </a:r>
            <a:r>
              <a:rPr lang="it-IT" dirty="0" smtClean="0"/>
              <a:t>formatosi fra Pavia e Cambridge (UK) nel panorama della storia del pensiero economico italiano e in particolare della scuola </a:t>
            </a:r>
            <a:r>
              <a:rPr lang="it-IT" dirty="0" err="1" smtClean="0"/>
              <a:t>sraffiana</a:t>
            </a:r>
            <a:r>
              <a:rPr lang="it-IT" dirty="0" smtClean="0"/>
              <a:t>;</a:t>
            </a:r>
          </a:p>
          <a:p>
            <a:endParaRPr lang="it-IT" dirty="0" smtClean="0"/>
          </a:p>
          <a:p>
            <a:r>
              <a:rPr lang="it-IT" dirty="0" smtClean="0">
                <a:solidFill>
                  <a:srgbClr val="FF0000"/>
                </a:solidFill>
              </a:rPr>
              <a:t>Professore</a:t>
            </a:r>
            <a:r>
              <a:rPr lang="it-IT" dirty="0" smtClean="0"/>
              <a:t> in diverse università italiane fra cui, Sassari, Pavia, Firenze, La Sapienza di Roma e Roma Tre e Accademico dei Lincei;</a:t>
            </a:r>
          </a:p>
          <a:p>
            <a:endParaRPr lang="it-IT" dirty="0" smtClean="0"/>
          </a:p>
          <a:p>
            <a:r>
              <a:rPr lang="it-IT" dirty="0" smtClean="0">
                <a:solidFill>
                  <a:srgbClr val="FF0000"/>
                </a:solidFill>
              </a:rPr>
              <a:t>Continuatore dell’opera di Piero </a:t>
            </a:r>
            <a:r>
              <a:rPr lang="it-IT" dirty="0" err="1" smtClean="0">
                <a:solidFill>
                  <a:srgbClr val="FF0000"/>
                </a:solidFill>
              </a:rPr>
              <a:t>Sraffa</a:t>
            </a:r>
            <a:r>
              <a:rPr lang="it-IT" dirty="0" smtClean="0">
                <a:solidFill>
                  <a:srgbClr val="FF0000"/>
                </a:solidFill>
              </a:rPr>
              <a:t> </a:t>
            </a:r>
            <a:r>
              <a:rPr lang="it-IT" dirty="0" smtClean="0"/>
              <a:t>e più in generale della riscoperta dell’economia classica / marxiana vista in relazione alla teoria keynesiana e contro la teoria neoclassica di cui </a:t>
            </a:r>
            <a:r>
              <a:rPr lang="it-IT" dirty="0" err="1" smtClean="0"/>
              <a:t>Garegnani</a:t>
            </a:r>
            <a:r>
              <a:rPr lang="it-IT" dirty="0" smtClean="0"/>
              <a:t> mette in luce i limiti analitici. </a:t>
            </a:r>
          </a:p>
          <a:p>
            <a:endParaRPr lang="it-IT" dirty="0"/>
          </a:p>
        </p:txBody>
      </p:sp>
      <p:pic>
        <p:nvPicPr>
          <p:cNvPr id="8" name="Segnaposto contenuto 7"/>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8129655" y="1928656"/>
            <a:ext cx="3023450" cy="3595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204133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1084984"/>
          </a:xfrm>
        </p:spPr>
        <p:txBody>
          <a:bodyPr/>
          <a:lstStyle/>
          <a:p>
            <a:pPr algn="ctr"/>
            <a:r>
              <a:rPr lang="it-IT" dirty="0" smtClean="0"/>
              <a:t>Gli allievi di </a:t>
            </a:r>
            <a:r>
              <a:rPr lang="it-IT" dirty="0" err="1" smtClean="0"/>
              <a:t>Garegnani</a:t>
            </a:r>
            <a:r>
              <a:rPr lang="it-IT" dirty="0" smtClean="0"/>
              <a:t> (Roma Tre)</a:t>
            </a:r>
            <a:endParaRPr lang="it-IT" dirty="0"/>
          </a:p>
        </p:txBody>
      </p:sp>
      <p:pic>
        <p:nvPicPr>
          <p:cNvPr id="4" name="Picture 2" descr="Risultati immagini per garegnani"/>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092371" y="1879633"/>
            <a:ext cx="6007257" cy="44996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933398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L’eredità di </a:t>
            </a:r>
            <a:r>
              <a:rPr lang="it-IT" dirty="0" err="1" smtClean="0"/>
              <a:t>Sraffa</a:t>
            </a:r>
            <a:endParaRPr lang="it-IT" dirty="0"/>
          </a:p>
        </p:txBody>
      </p:sp>
      <p:sp>
        <p:nvSpPr>
          <p:cNvPr id="3" name="Segnaposto contenuto 2"/>
          <p:cNvSpPr>
            <a:spLocks noGrp="1"/>
          </p:cNvSpPr>
          <p:nvPr>
            <p:ph idx="1"/>
          </p:nvPr>
        </p:nvSpPr>
        <p:spPr/>
        <p:txBody>
          <a:bodyPr>
            <a:normAutofit/>
          </a:bodyPr>
          <a:lstStyle/>
          <a:p>
            <a:pPr marL="0" indent="0" algn="just">
              <a:buNone/>
            </a:pPr>
            <a:endParaRPr lang="it-IT" dirty="0" smtClean="0"/>
          </a:p>
          <a:p>
            <a:pPr marL="0" indent="0" algn="just">
              <a:buNone/>
            </a:pPr>
            <a:r>
              <a:rPr lang="it-IT" i="1" dirty="0" smtClean="0"/>
              <a:t>Negli </a:t>
            </a:r>
            <a:r>
              <a:rPr lang="it-IT" i="1" dirty="0"/>
              <a:t>studi economici l’eredità di </a:t>
            </a:r>
            <a:r>
              <a:rPr lang="it-IT" i="1" dirty="0" err="1"/>
              <a:t>Sraffa</a:t>
            </a:r>
            <a:r>
              <a:rPr lang="it-IT" i="1" dirty="0"/>
              <a:t> è ben viva, e la sua scuola è fra le più vivaci in campo eterodosso – anche lì, tuttavia, spesso avversata a favore di impostazioni più frettolose. Gli spazi per il pensiero critico in economia si sono però drammaticamente ristretti, i bocconiani di ogni risma dominano, nonostante la crisi abbia clamorosamente dimostrato la loro inconsistenza scientifica.</a:t>
            </a:r>
          </a:p>
        </p:txBody>
      </p:sp>
      <p:sp>
        <p:nvSpPr>
          <p:cNvPr id="4" name="Rettangolo 3"/>
          <p:cNvSpPr/>
          <p:nvPr/>
        </p:nvSpPr>
        <p:spPr>
          <a:xfrm>
            <a:off x="1016000" y="5807631"/>
            <a:ext cx="10972800" cy="369332"/>
          </a:xfrm>
          <a:prstGeom prst="rect">
            <a:avLst/>
          </a:prstGeom>
        </p:spPr>
        <p:txBody>
          <a:bodyPr wrap="square">
            <a:spAutoFit/>
          </a:bodyPr>
          <a:lstStyle/>
          <a:p>
            <a:r>
              <a:rPr lang="it-IT" dirty="0"/>
              <a:t>http://temi.repubblica.it/micromega-online/tra-gramsci-e-sraffa-il-sodalizio-fra-due-comunisti-indisciplinati/</a:t>
            </a:r>
          </a:p>
        </p:txBody>
      </p:sp>
    </p:spTree>
    <p:extLst>
      <p:ext uri="{BB962C8B-B14F-4D97-AF65-F5344CB8AC3E}">
        <p14:creationId xmlns:p14="http://schemas.microsoft.com/office/powerpoint/2010/main" val="70604411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Fernando Vianello (1939 </a:t>
            </a:r>
            <a:r>
              <a:rPr lang="mr-IN" dirty="0" smtClean="0"/>
              <a:t>–</a:t>
            </a:r>
            <a:r>
              <a:rPr lang="it-IT" dirty="0" smtClean="0"/>
              <a:t> 2009)</a:t>
            </a:r>
            <a:endParaRPr lang="it-IT" dirty="0"/>
          </a:p>
        </p:txBody>
      </p:sp>
      <p:sp>
        <p:nvSpPr>
          <p:cNvPr id="4" name="Segnaposto contenuto 3"/>
          <p:cNvSpPr>
            <a:spLocks noGrp="1"/>
          </p:cNvSpPr>
          <p:nvPr>
            <p:ph sz="half" idx="1"/>
          </p:nvPr>
        </p:nvSpPr>
        <p:spPr/>
        <p:txBody>
          <a:bodyPr/>
          <a:lstStyle/>
          <a:p>
            <a:endParaRPr lang="it-IT" dirty="0" smtClean="0"/>
          </a:p>
          <a:p>
            <a:endParaRPr lang="it-IT" dirty="0"/>
          </a:p>
        </p:txBody>
      </p:sp>
      <p:pic>
        <p:nvPicPr>
          <p:cNvPr id="6" name="Segnaposto contenuto 5" descr="Vianello.jpg"/>
          <p:cNvPicPr>
            <a:picLocks noGrp="1" noChangeAspect="1"/>
          </p:cNvPicPr>
          <p:nvPr>
            <p:ph sz="half" idx="2"/>
          </p:nvPr>
        </p:nvPicPr>
        <p:blipFill>
          <a:blip r:embed="rId2">
            <a:extLst>
              <a:ext uri="{28A0092B-C50C-407E-A947-70E740481C1C}">
                <a14:useLocalDpi xmlns:a14="http://schemas.microsoft.com/office/drawing/2010/main" val="0"/>
              </a:ext>
            </a:extLst>
          </a:blip>
          <a:srcRect t="12601" b="12601"/>
          <a:stretch>
            <a:fillRect/>
          </a:stretch>
        </p:blipFill>
        <p:spPr>
          <a:xfrm>
            <a:off x="8219476" y="2440215"/>
            <a:ext cx="3273102" cy="2748644"/>
          </a:xfrm>
        </p:spPr>
      </p:pic>
      <p:sp>
        <p:nvSpPr>
          <p:cNvPr id="3" name="Rettangolo 2"/>
          <p:cNvSpPr/>
          <p:nvPr/>
        </p:nvSpPr>
        <p:spPr>
          <a:xfrm>
            <a:off x="540913" y="1783212"/>
            <a:ext cx="6578725" cy="5355312"/>
          </a:xfrm>
          <a:prstGeom prst="rect">
            <a:avLst/>
          </a:prstGeom>
        </p:spPr>
        <p:txBody>
          <a:bodyPr wrap="square">
            <a:spAutoFit/>
          </a:bodyPr>
          <a:lstStyle/>
          <a:p>
            <a:pPr marL="285750" indent="-285750">
              <a:buFont typeface="Arial" panose="020B0604020202020204" pitchFamily="34" charset="0"/>
              <a:buChar char="•"/>
            </a:pPr>
            <a:r>
              <a:rPr lang="it-IT" dirty="0" smtClean="0">
                <a:solidFill>
                  <a:srgbClr val="000000"/>
                </a:solidFill>
                <a:latin typeface="Verdana" panose="020B0604030504040204" pitchFamily="34" charset="0"/>
              </a:rPr>
              <a:t>Uno </a:t>
            </a:r>
            <a:r>
              <a:rPr lang="it-IT" dirty="0">
                <a:solidFill>
                  <a:srgbClr val="000000"/>
                </a:solidFill>
                <a:latin typeface="Verdana" panose="020B0604030504040204" pitchFamily="34" charset="0"/>
              </a:rPr>
              <a:t>dei fondatori della Facoltà di Economia e commercio di Modena dove ha insegnato Economia politica e Storia delle dottrine economiche dal 1969 al 1987. Dal 1987 al 2009 ha insegnato Economia politica e Storia dell’analisi economica alla Facoltà di Economia della Sapienza di Roma</a:t>
            </a:r>
            <a:r>
              <a:rPr lang="it-IT" dirty="0" smtClean="0">
                <a:solidFill>
                  <a:srgbClr val="000000"/>
                </a:solidFill>
                <a:latin typeface="Verdana" panose="020B0604030504040204" pitchFamily="34" charset="0"/>
              </a:rPr>
              <a:t>.</a:t>
            </a:r>
          </a:p>
          <a:p>
            <a:pPr marL="285750" indent="-285750">
              <a:buFont typeface="Arial" panose="020B0604020202020204" pitchFamily="34" charset="0"/>
              <a:buChar char="•"/>
            </a:pPr>
            <a:endParaRPr lang="it-IT" dirty="0">
              <a:solidFill>
                <a:srgbClr val="000000"/>
              </a:solidFill>
              <a:latin typeface="Verdana" panose="020B0604030504040204" pitchFamily="34" charset="0"/>
            </a:endParaRPr>
          </a:p>
          <a:p>
            <a:pPr marL="285750" indent="-285750">
              <a:buFont typeface="Arial" panose="020B0604020202020204" pitchFamily="34" charset="0"/>
              <a:buChar char="•"/>
            </a:pPr>
            <a:r>
              <a:rPr lang="it-IT" dirty="0" smtClean="0">
                <a:solidFill>
                  <a:srgbClr val="000000"/>
                </a:solidFill>
                <a:latin typeface="Verdana" panose="020B0604030504040204" pitchFamily="34" charset="0"/>
              </a:rPr>
              <a:t>Influenze: Piero </a:t>
            </a:r>
            <a:r>
              <a:rPr lang="it-IT" dirty="0" err="1" smtClean="0">
                <a:solidFill>
                  <a:srgbClr val="FF0000"/>
                </a:solidFill>
                <a:latin typeface="Verdana" panose="020B0604030504040204" pitchFamily="34" charset="0"/>
              </a:rPr>
              <a:t>Sraffa</a:t>
            </a:r>
            <a:r>
              <a:rPr lang="it-IT" dirty="0" smtClean="0">
                <a:solidFill>
                  <a:srgbClr val="000000"/>
                </a:solidFill>
                <a:latin typeface="Verdana" panose="020B0604030504040204" pitchFamily="34" charset="0"/>
              </a:rPr>
              <a:t>, Johan </a:t>
            </a:r>
            <a:r>
              <a:rPr lang="it-IT" dirty="0" err="1" smtClean="0">
                <a:solidFill>
                  <a:srgbClr val="000000"/>
                </a:solidFill>
                <a:latin typeface="Verdana" panose="020B0604030504040204" pitchFamily="34" charset="0"/>
              </a:rPr>
              <a:t>Maynard</a:t>
            </a:r>
            <a:r>
              <a:rPr lang="it-IT" dirty="0" smtClean="0">
                <a:solidFill>
                  <a:srgbClr val="000000"/>
                </a:solidFill>
                <a:latin typeface="Verdana" panose="020B0604030504040204" pitchFamily="34" charset="0"/>
              </a:rPr>
              <a:t> </a:t>
            </a:r>
            <a:r>
              <a:rPr lang="it-IT" dirty="0" smtClean="0">
                <a:solidFill>
                  <a:srgbClr val="FF0000"/>
                </a:solidFill>
                <a:latin typeface="Verdana" panose="020B0604030504040204" pitchFamily="34" charset="0"/>
              </a:rPr>
              <a:t>Keynes</a:t>
            </a:r>
            <a:r>
              <a:rPr lang="it-IT" dirty="0" smtClean="0">
                <a:solidFill>
                  <a:srgbClr val="000000"/>
                </a:solidFill>
                <a:latin typeface="Verdana" panose="020B0604030504040204" pitchFamily="34" charset="0"/>
              </a:rPr>
              <a:t>, Adamo </a:t>
            </a:r>
            <a:r>
              <a:rPr lang="it-IT" dirty="0" smtClean="0">
                <a:solidFill>
                  <a:srgbClr val="FF0000"/>
                </a:solidFill>
                <a:latin typeface="Verdana" panose="020B0604030504040204" pitchFamily="34" charset="0"/>
              </a:rPr>
              <a:t>Smith</a:t>
            </a:r>
            <a:r>
              <a:rPr lang="it-IT" dirty="0" smtClean="0">
                <a:solidFill>
                  <a:srgbClr val="000000"/>
                </a:solidFill>
                <a:latin typeface="Verdana" panose="020B0604030504040204" pitchFamily="34" charset="0"/>
              </a:rPr>
              <a:t>, David </a:t>
            </a:r>
            <a:r>
              <a:rPr lang="it-IT" dirty="0" smtClean="0">
                <a:solidFill>
                  <a:srgbClr val="FF0000"/>
                </a:solidFill>
                <a:latin typeface="Verdana" panose="020B0604030504040204" pitchFamily="34" charset="0"/>
              </a:rPr>
              <a:t>Ricardo</a:t>
            </a:r>
          </a:p>
          <a:p>
            <a:pPr marL="285750" indent="-285750">
              <a:buFont typeface="Arial" panose="020B0604020202020204" pitchFamily="34" charset="0"/>
              <a:buChar char="•"/>
            </a:pPr>
            <a:endParaRPr lang="it-IT" dirty="0">
              <a:solidFill>
                <a:srgbClr val="000000"/>
              </a:solidFill>
              <a:latin typeface="Verdana" panose="020B0604030504040204" pitchFamily="34" charset="0"/>
            </a:endParaRPr>
          </a:p>
          <a:p>
            <a:pPr marL="285750" indent="-285750">
              <a:buFont typeface="Arial" panose="020B0604020202020204" pitchFamily="34" charset="0"/>
              <a:buChar char="•"/>
            </a:pPr>
            <a:r>
              <a:rPr lang="it-IT" dirty="0">
                <a:solidFill>
                  <a:srgbClr val="FF0000"/>
                </a:solidFill>
                <a:latin typeface="Verdana" panose="020B0604030504040204" pitchFamily="34" charset="0"/>
              </a:rPr>
              <a:t>Interprete raffinato della teoria economica </a:t>
            </a:r>
            <a:r>
              <a:rPr lang="it-IT" dirty="0">
                <a:solidFill>
                  <a:srgbClr val="000000"/>
                </a:solidFill>
                <a:latin typeface="Verdana" panose="020B0604030504040204" pitchFamily="34" charset="0"/>
              </a:rPr>
              <a:t> Fernando Vianello ha interpretato il proprio mestiere di economista non solo come impegno nella didattica e nella ricerca, ma come coinvolgimento diretto nel dibattito politico, economico e sindacale.</a:t>
            </a:r>
          </a:p>
          <a:p>
            <a:pPr marL="285750" indent="-285750">
              <a:buFont typeface="Arial" panose="020B0604020202020204" pitchFamily="34" charset="0"/>
              <a:buChar char="•"/>
            </a:pPr>
            <a:endParaRPr lang="it-IT" dirty="0" smtClean="0">
              <a:solidFill>
                <a:srgbClr val="000000"/>
              </a:solidFill>
              <a:latin typeface="Verdana" panose="020B0604030504040204" pitchFamily="34" charset="0"/>
            </a:endParaRPr>
          </a:p>
          <a:p>
            <a:endParaRPr lang="it-IT" dirty="0" smtClean="0">
              <a:solidFill>
                <a:srgbClr val="000000"/>
              </a:solidFill>
              <a:latin typeface="Verdana" panose="020B0604030504040204" pitchFamily="34" charset="0"/>
            </a:endParaRPr>
          </a:p>
          <a:p>
            <a:endParaRPr lang="it-IT" dirty="0">
              <a:solidFill>
                <a:srgbClr val="000000"/>
              </a:solidFill>
              <a:latin typeface="Verdana" panose="020B0604030504040204" pitchFamily="34" charset="0"/>
            </a:endParaRPr>
          </a:p>
          <a:p>
            <a:endParaRPr lang="it-IT" dirty="0"/>
          </a:p>
        </p:txBody>
      </p:sp>
      <p:sp>
        <p:nvSpPr>
          <p:cNvPr id="5" name="Rettangolo 4"/>
          <p:cNvSpPr/>
          <p:nvPr/>
        </p:nvSpPr>
        <p:spPr>
          <a:xfrm>
            <a:off x="2925618" y="6211669"/>
            <a:ext cx="7788564" cy="646331"/>
          </a:xfrm>
          <a:prstGeom prst="rect">
            <a:avLst/>
          </a:prstGeom>
        </p:spPr>
        <p:txBody>
          <a:bodyPr wrap="square">
            <a:spAutoFit/>
          </a:bodyPr>
          <a:lstStyle/>
          <a:p>
            <a:r>
              <a:rPr lang="it-IT" dirty="0">
                <a:hlinkClick r:id="rId3"/>
              </a:rPr>
              <a:t>http://</a:t>
            </a:r>
            <a:r>
              <a:rPr lang="it-IT" dirty="0" smtClean="0">
                <a:hlinkClick r:id="rId3"/>
              </a:rPr>
              <a:t>www.fernandovianello.unimore.it/site/home/una-selezione-di-scritti.html</a:t>
            </a:r>
            <a:endParaRPr lang="it-IT" dirty="0" smtClean="0"/>
          </a:p>
          <a:p>
            <a:endParaRPr lang="it-IT" dirty="0"/>
          </a:p>
        </p:txBody>
      </p:sp>
    </p:spTree>
    <p:extLst>
      <p:ext uri="{BB962C8B-B14F-4D97-AF65-F5344CB8AC3E}">
        <p14:creationId xmlns:p14="http://schemas.microsoft.com/office/powerpoint/2010/main" val="216433327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Marcello de Cecco (1939 </a:t>
            </a:r>
            <a:r>
              <a:rPr lang="mr-IN" dirty="0" smtClean="0"/>
              <a:t>–</a:t>
            </a:r>
            <a:r>
              <a:rPr lang="it-IT" dirty="0" smtClean="0"/>
              <a:t> 2016)</a:t>
            </a:r>
            <a:endParaRPr lang="it-IT" dirty="0"/>
          </a:p>
        </p:txBody>
      </p:sp>
      <p:sp>
        <p:nvSpPr>
          <p:cNvPr id="4" name="Segnaposto contenuto 3"/>
          <p:cNvSpPr>
            <a:spLocks noGrp="1"/>
          </p:cNvSpPr>
          <p:nvPr>
            <p:ph sz="half" idx="1"/>
          </p:nvPr>
        </p:nvSpPr>
        <p:spPr>
          <a:xfrm>
            <a:off x="838199" y="1825625"/>
            <a:ext cx="6322455" cy="4351338"/>
          </a:xfrm>
        </p:spPr>
        <p:txBody>
          <a:bodyPr>
            <a:normAutofit fontScale="77500" lnSpcReduction="20000"/>
          </a:bodyPr>
          <a:lstStyle/>
          <a:p>
            <a:r>
              <a:rPr lang="it-IT" dirty="0" smtClean="0">
                <a:solidFill>
                  <a:srgbClr val="FF0000"/>
                </a:solidFill>
              </a:rPr>
              <a:t>Economista e storico della moneta e della Finanza </a:t>
            </a:r>
            <a:r>
              <a:rPr lang="it-IT" dirty="0" smtClean="0"/>
              <a:t>di fama internazionale. </a:t>
            </a:r>
          </a:p>
          <a:p>
            <a:r>
              <a:rPr lang="it-IT" dirty="0" smtClean="0"/>
              <a:t>Laura in </a:t>
            </a:r>
            <a:r>
              <a:rPr lang="it-IT" dirty="0" err="1" smtClean="0"/>
              <a:t>Giursprudenza</a:t>
            </a:r>
            <a:r>
              <a:rPr lang="it-IT" dirty="0" smtClean="0"/>
              <a:t> a Parma, poi Cambridge dove lavora sotto la supervisione di R. Kahn</a:t>
            </a:r>
          </a:p>
          <a:p>
            <a:r>
              <a:rPr lang="it-IT" dirty="0" smtClean="0">
                <a:solidFill>
                  <a:srgbClr val="FF0000"/>
                </a:solidFill>
              </a:rPr>
              <a:t>Moneta e Impero</a:t>
            </a:r>
            <a:r>
              <a:rPr lang="it-IT" dirty="0" smtClean="0"/>
              <a:t>, Saggi di politica monetaria, L’Italia e il sistema finanziario internazionale 1919-1939</a:t>
            </a:r>
            <a:endParaRPr lang="it-IT" dirty="0" smtClean="0">
              <a:solidFill>
                <a:srgbClr val="FF0000"/>
              </a:solidFill>
            </a:endParaRPr>
          </a:p>
          <a:p>
            <a:r>
              <a:rPr lang="it-IT" dirty="0" smtClean="0">
                <a:solidFill>
                  <a:srgbClr val="FF0000"/>
                </a:solidFill>
              </a:rPr>
              <a:t>Pubblicista di valore </a:t>
            </a:r>
            <a:r>
              <a:rPr lang="it-IT" dirty="0" smtClean="0"/>
              <a:t>i suoi articoli pubblicati sul quotidiano «La Repubblica» sono raccolti in alcuni libri di facile consultazione </a:t>
            </a:r>
          </a:p>
          <a:p>
            <a:r>
              <a:rPr lang="it-IT" dirty="0" smtClean="0"/>
              <a:t>Professore in molte università italiane, tra cui la </a:t>
            </a:r>
            <a:r>
              <a:rPr lang="it-IT" dirty="0" smtClean="0">
                <a:solidFill>
                  <a:srgbClr val="FF0000"/>
                </a:solidFill>
              </a:rPr>
              <a:t>Sapienza di Roma </a:t>
            </a:r>
            <a:r>
              <a:rPr lang="it-IT" dirty="0" smtClean="0"/>
              <a:t>dove viene chiamato su proposta di Federico Caffè e la Scuola Normale superiore di Pisa dove occupa la cattedra che fu di </a:t>
            </a:r>
            <a:r>
              <a:rPr lang="it-IT" dirty="0" smtClean="0">
                <a:solidFill>
                  <a:srgbClr val="FF0000"/>
                </a:solidFill>
              </a:rPr>
              <a:t>Carlo M. Cipolla</a:t>
            </a:r>
            <a:r>
              <a:rPr lang="it-IT" dirty="0" smtClean="0"/>
              <a:t> uno dei più grandi storici economici italiani</a:t>
            </a:r>
            <a:endParaRPr lang="it-IT" dirty="0"/>
          </a:p>
        </p:txBody>
      </p:sp>
      <p:pic>
        <p:nvPicPr>
          <p:cNvPr id="6" name="Segnaposto contenuto 5" descr="de cecco.jpg"/>
          <p:cNvPicPr>
            <a:picLocks noGrp="1" noChangeAspect="1"/>
          </p:cNvPicPr>
          <p:nvPr>
            <p:ph sz="half" idx="2"/>
          </p:nvPr>
        </p:nvPicPr>
        <p:blipFill>
          <a:blip r:embed="rId2">
            <a:extLst>
              <a:ext uri="{28A0092B-C50C-407E-A947-70E740481C1C}">
                <a14:useLocalDpi xmlns:a14="http://schemas.microsoft.com/office/drawing/2010/main" val="0"/>
              </a:ext>
            </a:extLst>
          </a:blip>
          <a:srcRect l="10379" r="10379"/>
          <a:stretch>
            <a:fillRect/>
          </a:stretch>
        </p:blipFill>
        <p:spPr>
          <a:xfrm>
            <a:off x="7738629" y="2195285"/>
            <a:ext cx="3672785" cy="3084285"/>
          </a:xfrm>
        </p:spPr>
      </p:pic>
    </p:spTree>
    <p:extLst>
      <p:ext uri="{BB962C8B-B14F-4D97-AF65-F5344CB8AC3E}">
        <p14:creationId xmlns:p14="http://schemas.microsoft.com/office/powerpoint/2010/main" val="182946848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D.M. Nuti (1939 </a:t>
            </a:r>
            <a:r>
              <a:rPr lang="mr-IN" dirty="0" smtClean="0"/>
              <a:t>–</a:t>
            </a:r>
            <a:r>
              <a:rPr lang="it-IT" dirty="0" smtClean="0"/>
              <a:t> 2020)</a:t>
            </a:r>
            <a:endParaRPr lang="it-IT" dirty="0"/>
          </a:p>
        </p:txBody>
      </p:sp>
      <p:sp>
        <p:nvSpPr>
          <p:cNvPr id="4" name="Segnaposto contenuto 3"/>
          <p:cNvSpPr>
            <a:spLocks noGrp="1"/>
          </p:cNvSpPr>
          <p:nvPr>
            <p:ph sz="half" idx="1"/>
          </p:nvPr>
        </p:nvSpPr>
        <p:spPr>
          <a:xfrm>
            <a:off x="838199" y="1825625"/>
            <a:ext cx="6322455" cy="4351338"/>
          </a:xfrm>
        </p:spPr>
        <p:txBody>
          <a:bodyPr>
            <a:normAutofit fontScale="62500" lnSpcReduction="20000"/>
          </a:bodyPr>
          <a:lstStyle/>
          <a:p>
            <a:r>
              <a:rPr lang="it-IT" i="1" dirty="0" smtClean="0"/>
              <a:t>Membro </a:t>
            </a:r>
            <a:r>
              <a:rPr lang="it-IT" i="1" dirty="0"/>
              <a:t>di facoltà nel Dipartimento di Economia dell'EUI dal 1982 al 1990. </a:t>
            </a:r>
            <a:r>
              <a:rPr lang="it-IT" i="1" dirty="0" err="1" smtClean="0"/>
              <a:t>Fellow</a:t>
            </a:r>
            <a:r>
              <a:rPr lang="it-IT" i="1" dirty="0" smtClean="0"/>
              <a:t> </a:t>
            </a:r>
            <a:r>
              <a:rPr lang="it-IT" i="1" dirty="0"/>
              <a:t>e </a:t>
            </a:r>
            <a:r>
              <a:rPr lang="it-IT" i="1" dirty="0" err="1"/>
              <a:t>Lecturer</a:t>
            </a:r>
            <a:r>
              <a:rPr lang="it-IT" i="1" dirty="0"/>
              <a:t> al </a:t>
            </a:r>
            <a:r>
              <a:rPr lang="it-IT" i="1" dirty="0" err="1"/>
              <a:t>King's</a:t>
            </a:r>
            <a:r>
              <a:rPr lang="it-IT" i="1" dirty="0"/>
              <a:t> College di Cambridge (1965-79); professore e direttore del Centre for Russian and East </a:t>
            </a:r>
            <a:r>
              <a:rPr lang="it-IT" i="1" dirty="0" err="1"/>
              <a:t>European</a:t>
            </a:r>
            <a:r>
              <a:rPr lang="it-IT" i="1" dirty="0"/>
              <a:t> </a:t>
            </a:r>
            <a:r>
              <a:rPr lang="it-IT" i="1" dirty="0" err="1"/>
              <a:t>Studies</a:t>
            </a:r>
            <a:r>
              <a:rPr lang="it-IT" i="1" dirty="0"/>
              <a:t> dell'Università di Birmingham (1980-82); </a:t>
            </a:r>
            <a:r>
              <a:rPr lang="it-IT" i="1" dirty="0" err="1"/>
              <a:t>visiting</a:t>
            </a:r>
            <a:r>
              <a:rPr lang="it-IT" i="1" dirty="0"/>
              <a:t> professor alla </a:t>
            </a:r>
            <a:r>
              <a:rPr lang="it-IT" i="1" dirty="0" err="1"/>
              <a:t>London</a:t>
            </a:r>
            <a:r>
              <a:rPr lang="it-IT" i="1" dirty="0"/>
              <a:t> Business School (1993-2005), e professore di Sistemi Economici Comparati alla Facoltà di Economia dell'Università di Roma "La Sapienza" (1993-2010), poi professore emerito</a:t>
            </a:r>
            <a:r>
              <a:rPr lang="it-IT" i="1" dirty="0" smtClean="0"/>
              <a:t>.</a:t>
            </a:r>
          </a:p>
          <a:p>
            <a:r>
              <a:rPr lang="it-IT" i="1" dirty="0" smtClean="0"/>
              <a:t>Consigliere </a:t>
            </a:r>
            <a:r>
              <a:rPr lang="it-IT" i="1" dirty="0"/>
              <a:t>economico sull'Europa centro-orientale alla Commissione europea, DG-II, Bruxelles (1990-93), al governo polacco (1994-95 e 2002-03), alla Banca Mondiale e ad altre organizzazioni internazionali</a:t>
            </a:r>
            <a:r>
              <a:rPr lang="it-IT" i="1" dirty="0" smtClean="0"/>
              <a:t>.</a:t>
            </a:r>
          </a:p>
          <a:p>
            <a:r>
              <a:rPr lang="it-IT" dirty="0" smtClean="0"/>
              <a:t>I suoi </a:t>
            </a:r>
            <a:r>
              <a:rPr lang="it-IT" dirty="0" smtClean="0">
                <a:solidFill>
                  <a:srgbClr val="FF0000"/>
                </a:solidFill>
              </a:rPr>
              <a:t>contributi principali</a:t>
            </a:r>
            <a:r>
              <a:rPr lang="it-IT" dirty="0" smtClean="0"/>
              <a:t> vertono su </a:t>
            </a:r>
            <a:r>
              <a:rPr lang="it-IT" dirty="0"/>
              <a:t>controversia sulla teoria del capitale di Cambridge, le economie socialiste, i sistemi economici comparati, l'economia della partecipazione, la transizione all'economia di mercato, la politica macroeconomica in Italia e nell'Unione Europea, e più recentemente le utopie realizzabili.</a:t>
            </a:r>
          </a:p>
        </p:txBody>
      </p:sp>
      <p:pic>
        <p:nvPicPr>
          <p:cNvPr id="5" name="Immagine 4"/>
          <p:cNvPicPr>
            <a:picLocks noChangeAspect="1"/>
          </p:cNvPicPr>
          <p:nvPr/>
        </p:nvPicPr>
        <p:blipFill>
          <a:blip r:embed="rId2"/>
          <a:stretch>
            <a:fillRect/>
          </a:stretch>
        </p:blipFill>
        <p:spPr>
          <a:xfrm>
            <a:off x="7550871" y="598632"/>
            <a:ext cx="4257675" cy="5753100"/>
          </a:xfrm>
          <a:prstGeom prst="rect">
            <a:avLst/>
          </a:prstGeom>
        </p:spPr>
      </p:pic>
    </p:spTree>
    <p:extLst>
      <p:ext uri="{BB962C8B-B14F-4D97-AF65-F5344CB8AC3E}">
        <p14:creationId xmlns:p14="http://schemas.microsoft.com/office/powerpoint/2010/main" val="365066570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1431636" y="946182"/>
            <a:ext cx="9541164" cy="3416320"/>
          </a:xfrm>
          <a:prstGeom prst="rect">
            <a:avLst/>
          </a:prstGeom>
        </p:spPr>
        <p:txBody>
          <a:bodyPr wrap="square">
            <a:spAutoFit/>
          </a:bodyPr>
          <a:lstStyle/>
          <a:p>
            <a:pPr algn="ctr"/>
            <a:r>
              <a:rPr lang="en-US" i="1" dirty="0" smtClean="0">
                <a:solidFill>
                  <a:srgbClr val="131516"/>
                </a:solidFill>
                <a:latin typeface="Lora"/>
              </a:rPr>
              <a:t>Prof</a:t>
            </a:r>
            <a:r>
              <a:rPr lang="en-US" i="1" dirty="0">
                <a:solidFill>
                  <a:srgbClr val="131516"/>
                </a:solidFill>
                <a:latin typeface="Lora"/>
              </a:rPr>
              <a:t>. </a:t>
            </a:r>
            <a:r>
              <a:rPr lang="en-US" i="1" dirty="0" err="1">
                <a:solidFill>
                  <a:srgbClr val="131516"/>
                </a:solidFill>
                <a:latin typeface="Lora"/>
              </a:rPr>
              <a:t>Nuti</a:t>
            </a:r>
            <a:r>
              <a:rPr lang="en-US" i="1" dirty="0">
                <a:solidFill>
                  <a:srgbClr val="131516"/>
                </a:solidFill>
                <a:latin typeface="Lora"/>
              </a:rPr>
              <a:t> has taught his students that no theoretical paradigm in economics should be accepted a priori, but ought to be used depending on the problem we are trying to solve. This was in line with his own approach, strongly influenced by some of his professors. He once wrote: “I am not fond of labels; like all aggregates they destroy information and are potentially misleading. If pressed, I would choose a handful of them. I would call myself a </a:t>
            </a:r>
            <a:r>
              <a:rPr lang="en-US" i="1" dirty="0" err="1">
                <a:solidFill>
                  <a:srgbClr val="131516"/>
                </a:solidFill>
                <a:latin typeface="Lora"/>
              </a:rPr>
              <a:t>keynesian-kaleckian-kaldorian-robinsonian</a:t>
            </a:r>
            <a:r>
              <a:rPr lang="en-US" i="1" dirty="0">
                <a:solidFill>
                  <a:srgbClr val="131516"/>
                </a:solidFill>
                <a:latin typeface="Lora"/>
              </a:rPr>
              <a:t> when modeling the macroeconomics of the capitalist economy; a “left-wing monetarist”… when modelling the macroeconomics of the socialist economy; a consumer of Marxian techniques when studying the dynamics of economic institutions and systems … a neo-classical in microeconomics … What approach is best depends on the question you ask (Oskar Lange); you choose a model as you would choose a map, according to the nature of your journey (Joan Robinson)” (Dictionary of Dissenting Economists, Elgar Publishing, London 1991).</a:t>
            </a:r>
            <a:endParaRPr lang="en-US" b="0" i="0" dirty="0">
              <a:solidFill>
                <a:srgbClr val="131516"/>
              </a:solidFill>
              <a:effectLst/>
              <a:latin typeface="Lora"/>
            </a:endParaRPr>
          </a:p>
        </p:txBody>
      </p:sp>
      <p:sp>
        <p:nvSpPr>
          <p:cNvPr id="6" name="Rettangolo 5"/>
          <p:cNvSpPr/>
          <p:nvPr/>
        </p:nvSpPr>
        <p:spPr>
          <a:xfrm>
            <a:off x="3140364" y="5424162"/>
            <a:ext cx="6816436" cy="369332"/>
          </a:xfrm>
          <a:prstGeom prst="rect">
            <a:avLst/>
          </a:prstGeom>
        </p:spPr>
        <p:txBody>
          <a:bodyPr wrap="square">
            <a:spAutoFit/>
          </a:bodyPr>
          <a:lstStyle/>
          <a:p>
            <a:pPr algn="ctr"/>
            <a:r>
              <a:rPr lang="it-IT" dirty="0"/>
              <a:t>https://life.eui.eu/in-memoriam-professor-domenico-mario-nuti.html</a:t>
            </a:r>
          </a:p>
        </p:txBody>
      </p:sp>
    </p:spTree>
    <p:extLst>
      <p:ext uri="{BB962C8B-B14F-4D97-AF65-F5344CB8AC3E}">
        <p14:creationId xmlns:p14="http://schemas.microsoft.com/office/powerpoint/2010/main" val="96310449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Economia post-Keynesiana (cenni)</a:t>
            </a:r>
            <a:endParaRPr lang="en-GB" dirty="0"/>
          </a:p>
        </p:txBody>
      </p:sp>
      <p:sp>
        <p:nvSpPr>
          <p:cNvPr id="3" name="Segnaposto contenuto 2"/>
          <p:cNvSpPr>
            <a:spLocks noGrp="1"/>
          </p:cNvSpPr>
          <p:nvPr>
            <p:ph idx="1"/>
          </p:nvPr>
        </p:nvSpPr>
        <p:spPr/>
        <p:txBody>
          <a:bodyPr/>
          <a:lstStyle/>
          <a:p>
            <a:r>
              <a:rPr lang="it-IT" dirty="0" smtClean="0"/>
              <a:t>Fonti: </a:t>
            </a:r>
            <a:r>
              <a:rPr lang="it-IT" dirty="0" err="1" smtClean="0"/>
              <a:t>Eichner</a:t>
            </a:r>
            <a:r>
              <a:rPr lang="it-IT" dirty="0" smtClean="0"/>
              <a:t> e </a:t>
            </a:r>
            <a:r>
              <a:rPr lang="it-IT" dirty="0" err="1" smtClean="0"/>
              <a:t>Kregel</a:t>
            </a:r>
            <a:r>
              <a:rPr lang="it-IT" dirty="0" smtClean="0"/>
              <a:t> (1975), </a:t>
            </a:r>
            <a:r>
              <a:rPr lang="it-IT" dirty="0" err="1" smtClean="0"/>
              <a:t>Rochon</a:t>
            </a:r>
            <a:r>
              <a:rPr lang="it-IT" dirty="0" smtClean="0"/>
              <a:t> (2022)</a:t>
            </a:r>
          </a:p>
          <a:p>
            <a:r>
              <a:rPr lang="it-IT" dirty="0" smtClean="0"/>
              <a:t>Approccio analitico che </a:t>
            </a:r>
            <a:r>
              <a:rPr lang="it-IT" dirty="0" err="1" smtClean="0"/>
              <a:t>ripredne</a:t>
            </a:r>
            <a:r>
              <a:rPr lang="it-IT" dirty="0" smtClean="0"/>
              <a:t> e sviluppa idee e schemi analitici proposti tra i primi da J.M. Keynes (misto di ‘ortodossia’ ed ‘</a:t>
            </a:r>
            <a:r>
              <a:rPr lang="it-IT" dirty="0" err="1" smtClean="0"/>
              <a:t>etorodossia</a:t>
            </a:r>
            <a:r>
              <a:rPr lang="it-IT" dirty="0" smtClean="0"/>
              <a:t>) e M. </a:t>
            </a:r>
            <a:r>
              <a:rPr lang="it-IT" dirty="0" err="1" smtClean="0"/>
              <a:t>Kalecki</a:t>
            </a:r>
            <a:r>
              <a:rPr lang="it-IT" dirty="0" smtClean="0"/>
              <a:t> (eterodosso a lungo marginalizzato).</a:t>
            </a:r>
            <a:endParaRPr lang="en-GB" dirty="0" smtClean="0"/>
          </a:p>
          <a:p>
            <a:r>
              <a:rPr lang="it-IT" dirty="0" smtClean="0"/>
              <a:t>Una ‘grande tenda’ o una ‘ampia </a:t>
            </a:r>
            <a:r>
              <a:rPr lang="it-IT" dirty="0"/>
              <a:t>chiesa</a:t>
            </a:r>
            <a:r>
              <a:rPr lang="it-IT" dirty="0" smtClean="0"/>
              <a:t>’ che raccoglie economiste ed economisti uniti dalla convinzione che la teoria economica non inizia e finisce con il marginalismo e la teoria dell’equilibrio economico generale</a:t>
            </a:r>
          </a:p>
          <a:p>
            <a:r>
              <a:rPr lang="it-IT" dirty="0" smtClean="0">
                <a:hlinkClick r:id="rId2"/>
              </a:rPr>
              <a:t>https</a:t>
            </a:r>
            <a:r>
              <a:rPr lang="it-IT" dirty="0">
                <a:hlinkClick r:id="rId2"/>
              </a:rPr>
              <a:t>://</a:t>
            </a:r>
            <a:r>
              <a:rPr lang="it-IT" dirty="0" smtClean="0">
                <a:hlinkClick r:id="rId2"/>
              </a:rPr>
              <a:t>www.youtube.com/watch?v=oY_RXnHjC2U</a:t>
            </a:r>
            <a:endParaRPr lang="it-IT" dirty="0" smtClean="0"/>
          </a:p>
          <a:p>
            <a:endParaRPr lang="it-IT" dirty="0" smtClean="0"/>
          </a:p>
        </p:txBody>
      </p:sp>
    </p:spTree>
    <p:extLst>
      <p:ext uri="{BB962C8B-B14F-4D97-AF65-F5344CB8AC3E}">
        <p14:creationId xmlns:p14="http://schemas.microsoft.com/office/powerpoint/2010/main" val="12025987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Errori di </a:t>
            </a:r>
            <a:r>
              <a:rPr lang="it-IT" dirty="0" err="1" smtClean="0"/>
              <a:t>composizion</a:t>
            </a:r>
            <a:r>
              <a:rPr lang="it-IT" dirty="0" smtClean="0"/>
              <a:t> e PKE</a:t>
            </a:r>
            <a:endParaRPr lang="en-GB" dirty="0"/>
          </a:p>
        </p:txBody>
      </p:sp>
      <p:sp>
        <p:nvSpPr>
          <p:cNvPr id="3" name="Segnaposto contenuto 2"/>
          <p:cNvSpPr>
            <a:spLocks noGrp="1"/>
          </p:cNvSpPr>
          <p:nvPr>
            <p:ph sz="half" idx="1"/>
          </p:nvPr>
        </p:nvSpPr>
        <p:spPr>
          <a:xfrm>
            <a:off x="838199" y="1825625"/>
            <a:ext cx="7105073" cy="4351338"/>
          </a:xfrm>
        </p:spPr>
        <p:txBody>
          <a:bodyPr>
            <a:normAutofit fontScale="70000" lnSpcReduction="20000"/>
          </a:bodyPr>
          <a:lstStyle/>
          <a:p>
            <a:r>
              <a:rPr lang="it-IT" dirty="0" smtClean="0"/>
              <a:t>Chiamiamo </a:t>
            </a:r>
            <a:r>
              <a:rPr lang="it-IT" dirty="0" smtClean="0">
                <a:solidFill>
                  <a:srgbClr val="FF0000"/>
                </a:solidFill>
              </a:rPr>
              <a:t>errore di composizione </a:t>
            </a:r>
            <a:r>
              <a:rPr lang="it-IT" dirty="0" smtClean="0"/>
              <a:t>pensare che ciò che è razionale / giustificabile sul piano individuale (a parità di altre condizioni) lo sia anche sul piano aggregato.</a:t>
            </a:r>
          </a:p>
          <a:p>
            <a:r>
              <a:rPr lang="it-IT" dirty="0" smtClean="0"/>
              <a:t>Chi crede che il tutto (macro) sia uguale alla somma delle parti (micro) studia i fenomeni aggregati come proiezioni di scelte individuali razionali alle quali dare priorità (approccio mainstream). </a:t>
            </a:r>
          </a:p>
          <a:p>
            <a:r>
              <a:rPr lang="it-IT" dirty="0" smtClean="0"/>
              <a:t>Chi non crede che il tutto sia diverso dalla somma delle parti (che sono legate in maniera diversa e mutevole all’interno del tutto) tiene separata l’analisi macro e l’analisi micro, dando priorità alla prima (approccio post-keynesiano). </a:t>
            </a:r>
          </a:p>
          <a:p>
            <a:r>
              <a:rPr lang="it-IT" dirty="0" smtClean="0"/>
              <a:t>Esempi di errori di composizione:</a:t>
            </a:r>
          </a:p>
          <a:p>
            <a:r>
              <a:rPr lang="it-IT" dirty="0" err="1" smtClean="0"/>
              <a:t>Minsky</a:t>
            </a:r>
            <a:r>
              <a:rPr lang="it-IT" dirty="0" smtClean="0"/>
              <a:t> (1986) ‘</a:t>
            </a:r>
            <a:r>
              <a:rPr lang="it-IT" dirty="0" err="1" smtClean="0"/>
              <a:t>stability</a:t>
            </a:r>
            <a:r>
              <a:rPr lang="it-IT" dirty="0" smtClean="0"/>
              <a:t> </a:t>
            </a:r>
            <a:r>
              <a:rPr lang="it-IT" dirty="0" err="1" smtClean="0"/>
              <a:t>breeds</a:t>
            </a:r>
            <a:r>
              <a:rPr lang="it-IT" dirty="0" smtClean="0"/>
              <a:t> </a:t>
            </a:r>
            <a:r>
              <a:rPr lang="it-IT" dirty="0" err="1" smtClean="0"/>
              <a:t>instability</a:t>
            </a:r>
            <a:r>
              <a:rPr lang="it-IT" dirty="0" smtClean="0"/>
              <a:t>’</a:t>
            </a:r>
          </a:p>
          <a:p>
            <a:r>
              <a:rPr lang="it-IT" dirty="0" smtClean="0"/>
              <a:t>Keynes e il paradosso del risparmio</a:t>
            </a:r>
          </a:p>
          <a:p>
            <a:r>
              <a:rPr lang="it-IT" dirty="0" smtClean="0"/>
              <a:t>Keynes e la riduzione dei salari monetari</a:t>
            </a:r>
            <a:endParaRPr lang="en-GB" dirty="0"/>
          </a:p>
        </p:txBody>
      </p:sp>
      <p:pic>
        <p:nvPicPr>
          <p:cNvPr id="5" name="Immagine 4"/>
          <p:cNvPicPr>
            <a:picLocks noChangeAspect="1"/>
          </p:cNvPicPr>
          <p:nvPr/>
        </p:nvPicPr>
        <p:blipFill>
          <a:blip r:embed="rId2"/>
          <a:stretch>
            <a:fillRect/>
          </a:stretch>
        </p:blipFill>
        <p:spPr>
          <a:xfrm>
            <a:off x="8544646" y="1690688"/>
            <a:ext cx="2676525" cy="4124325"/>
          </a:xfrm>
          <a:prstGeom prst="rect">
            <a:avLst/>
          </a:prstGeom>
        </p:spPr>
      </p:pic>
    </p:spTree>
    <p:extLst>
      <p:ext uri="{BB962C8B-B14F-4D97-AF65-F5344CB8AC3E}">
        <p14:creationId xmlns:p14="http://schemas.microsoft.com/office/powerpoint/2010/main" val="389158738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 10 elementi che definiscono l’EPK, 1</a:t>
            </a:r>
            <a:endParaRPr lang="en-GB" dirty="0"/>
          </a:p>
        </p:txBody>
      </p:sp>
      <p:sp>
        <p:nvSpPr>
          <p:cNvPr id="3" name="Segnaposto contenuto 2"/>
          <p:cNvSpPr>
            <a:spLocks noGrp="1"/>
          </p:cNvSpPr>
          <p:nvPr>
            <p:ph idx="1"/>
          </p:nvPr>
        </p:nvSpPr>
        <p:spPr/>
        <p:txBody>
          <a:bodyPr>
            <a:normAutofit fontScale="77500" lnSpcReduction="20000"/>
          </a:bodyPr>
          <a:lstStyle/>
          <a:p>
            <a:pPr marL="514350" indent="-514350">
              <a:buFont typeface="+mj-lt"/>
              <a:buAutoNum type="arabicPeriod"/>
            </a:pPr>
            <a:r>
              <a:rPr lang="it-IT" dirty="0" smtClean="0">
                <a:solidFill>
                  <a:srgbClr val="FF0000"/>
                </a:solidFill>
              </a:rPr>
              <a:t>Realismo</a:t>
            </a:r>
            <a:r>
              <a:rPr lang="it-IT" dirty="0" smtClean="0"/>
              <a:t> </a:t>
            </a:r>
            <a:r>
              <a:rPr lang="it-IT" dirty="0"/>
              <a:t>o la necessità </a:t>
            </a:r>
            <a:r>
              <a:rPr lang="it-IT" dirty="0" smtClean="0"/>
              <a:t>che la teoria economica rifletta </a:t>
            </a:r>
            <a:r>
              <a:rPr lang="it-IT" dirty="0"/>
              <a:t>il "mondo </a:t>
            </a:r>
            <a:r>
              <a:rPr lang="it-IT" dirty="0" smtClean="0"/>
              <a:t>reale «com’è e non come lo immaginano gli economisti» (concorrenza perfetta? Moneta come prodotto del baratto? Homo </a:t>
            </a:r>
            <a:r>
              <a:rPr lang="it-IT" dirty="0" err="1" smtClean="0"/>
              <a:t>economicus</a:t>
            </a:r>
            <a:r>
              <a:rPr lang="it-IT" dirty="0" smtClean="0"/>
              <a:t> / </a:t>
            </a:r>
            <a:r>
              <a:rPr lang="it-IT" dirty="0" err="1" smtClean="0"/>
              <a:t>Robison</a:t>
            </a:r>
            <a:r>
              <a:rPr lang="it-IT" dirty="0" smtClean="0"/>
              <a:t> </a:t>
            </a:r>
            <a:r>
              <a:rPr lang="it-IT" dirty="0" err="1" smtClean="0"/>
              <a:t>Crusoe</a:t>
            </a:r>
            <a:r>
              <a:rPr lang="it-IT" dirty="0" smtClean="0"/>
              <a:t>?);</a:t>
            </a:r>
          </a:p>
          <a:p>
            <a:pPr marL="514350" indent="-514350">
              <a:buFont typeface="+mj-lt"/>
              <a:buAutoNum type="arabicPeriod"/>
            </a:pPr>
            <a:r>
              <a:rPr lang="it-IT" dirty="0" smtClean="0">
                <a:solidFill>
                  <a:srgbClr val="FF0000"/>
                </a:solidFill>
              </a:rPr>
              <a:t>Teoria </a:t>
            </a:r>
            <a:r>
              <a:rPr lang="it-IT" dirty="0">
                <a:solidFill>
                  <a:srgbClr val="FF0000"/>
                </a:solidFill>
              </a:rPr>
              <a:t>monetaria della produzione </a:t>
            </a:r>
            <a:r>
              <a:rPr lang="it-IT" dirty="0" smtClean="0"/>
              <a:t>(non-neutralità della moneta, moneta prima di tutto mezzo di pagamento e unità di conto,) e </a:t>
            </a:r>
            <a:r>
              <a:rPr lang="it-IT" dirty="0" smtClean="0">
                <a:solidFill>
                  <a:srgbClr val="FF0000"/>
                </a:solidFill>
              </a:rPr>
              <a:t>moneta endogena </a:t>
            </a:r>
            <a:r>
              <a:rPr lang="it-IT" dirty="0" smtClean="0"/>
              <a:t>(l’economia produce la moneta di cui ha bisogno attraverso le banche, </a:t>
            </a:r>
            <a:r>
              <a:rPr lang="it-IT" dirty="0"/>
              <a:t>rovesciamento della legge di </a:t>
            </a:r>
            <a:r>
              <a:rPr lang="it-IT" dirty="0" err="1"/>
              <a:t>Say</a:t>
            </a:r>
            <a:r>
              <a:rPr lang="it-IT" dirty="0" smtClean="0"/>
              <a:t>)</a:t>
            </a:r>
          </a:p>
          <a:p>
            <a:pPr marL="514350" indent="-514350">
              <a:buFont typeface="+mj-lt"/>
              <a:buAutoNum type="arabicPeriod"/>
            </a:pPr>
            <a:r>
              <a:rPr lang="it-IT" dirty="0" smtClean="0">
                <a:solidFill>
                  <a:srgbClr val="FF0000"/>
                </a:solidFill>
              </a:rPr>
              <a:t>Importanza </a:t>
            </a:r>
            <a:r>
              <a:rPr lang="it-IT" dirty="0">
                <a:solidFill>
                  <a:srgbClr val="FF0000"/>
                </a:solidFill>
              </a:rPr>
              <a:t>delle classi sociali e del </a:t>
            </a:r>
            <a:r>
              <a:rPr lang="it-IT" dirty="0" smtClean="0">
                <a:solidFill>
                  <a:srgbClr val="FF0000"/>
                </a:solidFill>
              </a:rPr>
              <a:t>potere </a:t>
            </a:r>
            <a:r>
              <a:rPr lang="it-IT" dirty="0" smtClean="0"/>
              <a:t>(legami con la teoria classica, eliminazione delle micro-fondazioni, si ragiona per gruppi omogenei di agenti economici, teoria conflittuale dell’inflazione);</a:t>
            </a:r>
          </a:p>
          <a:p>
            <a:pPr marL="514350" indent="-514350">
              <a:buFont typeface="+mj-lt"/>
              <a:buAutoNum type="arabicPeriod"/>
            </a:pPr>
            <a:r>
              <a:rPr lang="it-IT" dirty="0" smtClean="0"/>
              <a:t>Le </a:t>
            </a:r>
            <a:r>
              <a:rPr lang="it-IT" dirty="0"/>
              <a:t>economie sono caratterizzate da </a:t>
            </a:r>
            <a:r>
              <a:rPr lang="it-IT" dirty="0">
                <a:solidFill>
                  <a:srgbClr val="FF0000"/>
                </a:solidFill>
              </a:rPr>
              <a:t>instabilità e </a:t>
            </a:r>
            <a:r>
              <a:rPr lang="it-IT" dirty="0" smtClean="0">
                <a:solidFill>
                  <a:srgbClr val="FF0000"/>
                </a:solidFill>
              </a:rPr>
              <a:t>fragilità </a:t>
            </a:r>
            <a:r>
              <a:rPr lang="it-IT" dirty="0" smtClean="0"/>
              <a:t>(superamento dell’idea che concorrenza e libero scambio portano a un equilibrio stabile nel lungo periodo, lungo periodo come sequenza di brevi periodi, </a:t>
            </a:r>
            <a:r>
              <a:rPr lang="it-IT" dirty="0" err="1" smtClean="0"/>
              <a:t>path</a:t>
            </a:r>
            <a:r>
              <a:rPr lang="it-IT" dirty="0" smtClean="0"/>
              <a:t> </a:t>
            </a:r>
            <a:r>
              <a:rPr lang="it-IT" dirty="0" err="1" smtClean="0"/>
              <a:t>dependence</a:t>
            </a:r>
            <a:r>
              <a:rPr lang="it-IT" dirty="0" smtClean="0"/>
              <a:t> e instabilità strutturale).</a:t>
            </a:r>
          </a:p>
          <a:p>
            <a:pPr marL="514350" indent="-514350">
              <a:buFont typeface="+mj-lt"/>
              <a:buAutoNum type="arabicPeriod"/>
            </a:pPr>
            <a:r>
              <a:rPr lang="it-IT" dirty="0" smtClean="0">
                <a:solidFill>
                  <a:srgbClr val="FF0000"/>
                </a:solidFill>
              </a:rPr>
              <a:t>Principio </a:t>
            </a:r>
            <a:r>
              <a:rPr lang="it-IT" dirty="0">
                <a:solidFill>
                  <a:srgbClr val="FF0000"/>
                </a:solidFill>
              </a:rPr>
              <a:t>della domanda effettiva </a:t>
            </a:r>
            <a:r>
              <a:rPr lang="it-IT" dirty="0"/>
              <a:t>è fondamentale per comprendere la produzione e la </a:t>
            </a:r>
            <a:r>
              <a:rPr lang="it-IT" dirty="0" smtClean="0"/>
              <a:t>crescita (ruolo cruciale degli investimenti e del profitto nel determinare la traiettoria dell’economia nel breve come nel lungo periodo);</a:t>
            </a:r>
          </a:p>
        </p:txBody>
      </p:sp>
    </p:spTree>
    <p:extLst>
      <p:ext uri="{BB962C8B-B14F-4D97-AF65-F5344CB8AC3E}">
        <p14:creationId xmlns:p14="http://schemas.microsoft.com/office/powerpoint/2010/main" val="325003333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 10 elementi che definiscono l’EPK, 2</a:t>
            </a:r>
            <a:endParaRPr lang="en-GB" dirty="0"/>
          </a:p>
        </p:txBody>
      </p:sp>
      <p:sp>
        <p:nvSpPr>
          <p:cNvPr id="3" name="Segnaposto contenuto 2"/>
          <p:cNvSpPr>
            <a:spLocks noGrp="1"/>
          </p:cNvSpPr>
          <p:nvPr>
            <p:ph idx="1"/>
          </p:nvPr>
        </p:nvSpPr>
        <p:spPr/>
        <p:txBody>
          <a:bodyPr>
            <a:normAutofit fontScale="92500" lnSpcReduction="20000"/>
          </a:bodyPr>
          <a:lstStyle/>
          <a:p>
            <a:pPr marL="514350" indent="-514350">
              <a:buFont typeface="+mj-lt"/>
              <a:buAutoNum type="arabicPeriod" startAt="6"/>
            </a:pPr>
            <a:r>
              <a:rPr lang="it-IT" dirty="0" smtClean="0">
                <a:solidFill>
                  <a:srgbClr val="FF0000"/>
                </a:solidFill>
              </a:rPr>
              <a:t>Importanza </a:t>
            </a:r>
            <a:r>
              <a:rPr lang="it-IT" dirty="0">
                <a:solidFill>
                  <a:srgbClr val="FF0000"/>
                </a:solidFill>
              </a:rPr>
              <a:t>della distribuzione del </a:t>
            </a:r>
            <a:r>
              <a:rPr lang="it-IT" dirty="0" smtClean="0">
                <a:solidFill>
                  <a:srgbClr val="FF0000"/>
                </a:solidFill>
              </a:rPr>
              <a:t>reddito </a:t>
            </a:r>
            <a:r>
              <a:rPr lang="it-IT" dirty="0" smtClean="0"/>
              <a:t>(crescita </a:t>
            </a:r>
            <a:r>
              <a:rPr lang="it-IT" dirty="0" err="1" smtClean="0"/>
              <a:t>wage</a:t>
            </a:r>
            <a:r>
              <a:rPr lang="it-IT" dirty="0" smtClean="0"/>
              <a:t>-led e profit-led, inflazione come risultato del conflitto distributivo, di nuovo echi della teoria classica e del marxismo);</a:t>
            </a:r>
          </a:p>
          <a:p>
            <a:pPr marL="514350" indent="-514350">
              <a:buFont typeface="+mj-lt"/>
              <a:buAutoNum type="arabicPeriod" startAt="6"/>
            </a:pPr>
            <a:r>
              <a:rPr lang="it-IT" dirty="0" smtClean="0"/>
              <a:t>Natura </a:t>
            </a:r>
            <a:r>
              <a:rPr lang="it-IT" dirty="0"/>
              <a:t>essenziale della </a:t>
            </a:r>
            <a:r>
              <a:rPr lang="it-IT" dirty="0">
                <a:solidFill>
                  <a:srgbClr val="FF0000"/>
                </a:solidFill>
              </a:rPr>
              <a:t>disoccupazione </a:t>
            </a:r>
            <a:r>
              <a:rPr lang="it-IT" dirty="0" smtClean="0">
                <a:solidFill>
                  <a:srgbClr val="FF0000"/>
                </a:solidFill>
              </a:rPr>
              <a:t>involontaria </a:t>
            </a:r>
            <a:r>
              <a:rPr lang="it-IT" dirty="0" smtClean="0"/>
              <a:t>(contro l’idea mainstream che tutta la disoccupazione è volontaria o frizionale o causata da un cattivo funzionamento del mercato del lavoro);</a:t>
            </a:r>
          </a:p>
          <a:p>
            <a:pPr marL="514350" indent="-514350">
              <a:buFont typeface="+mj-lt"/>
              <a:buAutoNum type="arabicPeriod" startAt="6"/>
            </a:pPr>
            <a:r>
              <a:rPr lang="it-IT" dirty="0" smtClean="0">
                <a:solidFill>
                  <a:srgbClr val="FF0000"/>
                </a:solidFill>
              </a:rPr>
              <a:t>Incertezza </a:t>
            </a:r>
            <a:r>
              <a:rPr lang="it-IT" dirty="0">
                <a:solidFill>
                  <a:srgbClr val="FF0000"/>
                </a:solidFill>
              </a:rPr>
              <a:t>e </a:t>
            </a:r>
            <a:r>
              <a:rPr lang="it-IT" dirty="0" smtClean="0">
                <a:solidFill>
                  <a:srgbClr val="FF0000"/>
                </a:solidFill>
              </a:rPr>
              <a:t>tempo </a:t>
            </a:r>
            <a:r>
              <a:rPr lang="it-IT" dirty="0">
                <a:solidFill>
                  <a:srgbClr val="FF0000"/>
                </a:solidFill>
              </a:rPr>
              <a:t>storico </a:t>
            </a:r>
            <a:r>
              <a:rPr lang="it-IT" dirty="0" smtClean="0"/>
              <a:t>sono </a:t>
            </a:r>
            <a:r>
              <a:rPr lang="it-IT" dirty="0"/>
              <a:t>importanti per l'analisi </a:t>
            </a:r>
            <a:r>
              <a:rPr lang="it-IT" dirty="0" smtClean="0"/>
              <a:t>economica (il passato è immodificabile e il futuro è incerto);</a:t>
            </a:r>
          </a:p>
          <a:p>
            <a:pPr marL="514350" indent="-514350">
              <a:buFont typeface="+mj-lt"/>
              <a:buAutoNum type="arabicPeriod" startAt="6"/>
            </a:pPr>
            <a:r>
              <a:rPr lang="it-IT" dirty="0" smtClean="0">
                <a:solidFill>
                  <a:srgbClr val="FF0000"/>
                </a:solidFill>
              </a:rPr>
              <a:t>Le </a:t>
            </a:r>
            <a:r>
              <a:rPr lang="it-IT" dirty="0">
                <a:solidFill>
                  <a:srgbClr val="FF0000"/>
                </a:solidFill>
              </a:rPr>
              <a:t>istituzioni sono </a:t>
            </a:r>
            <a:r>
              <a:rPr lang="it-IT" dirty="0" smtClean="0">
                <a:solidFill>
                  <a:srgbClr val="FF0000"/>
                </a:solidFill>
              </a:rPr>
              <a:t>importanti </a:t>
            </a:r>
            <a:r>
              <a:rPr lang="it-IT" dirty="0" smtClean="0"/>
              <a:t>(in quanto determinano e condizionane le interazioni tra gli individui);</a:t>
            </a:r>
          </a:p>
          <a:p>
            <a:pPr marL="514350" indent="-514350">
              <a:buFont typeface="+mj-lt"/>
              <a:buAutoNum type="arabicPeriod" startAt="6"/>
            </a:pPr>
            <a:r>
              <a:rPr lang="it-IT" dirty="0" smtClean="0">
                <a:solidFill>
                  <a:srgbClr val="FF0000"/>
                </a:solidFill>
              </a:rPr>
              <a:t>La </a:t>
            </a:r>
            <a:r>
              <a:rPr lang="it-IT" dirty="0">
                <a:solidFill>
                  <a:srgbClr val="FF0000"/>
                </a:solidFill>
              </a:rPr>
              <a:t>dominanza della politica </a:t>
            </a:r>
            <a:r>
              <a:rPr lang="it-IT" dirty="0" smtClean="0">
                <a:solidFill>
                  <a:srgbClr val="FF0000"/>
                </a:solidFill>
              </a:rPr>
              <a:t>fiscale </a:t>
            </a:r>
            <a:r>
              <a:rPr lang="it-IT" dirty="0" smtClean="0"/>
              <a:t>sulla politica monetaria (investimenti pubblici).</a:t>
            </a:r>
            <a:endParaRPr lang="en-GB" dirty="0"/>
          </a:p>
        </p:txBody>
      </p:sp>
    </p:spTree>
    <p:extLst>
      <p:ext uri="{BB962C8B-B14F-4D97-AF65-F5344CB8AC3E}">
        <p14:creationId xmlns:p14="http://schemas.microsoft.com/office/powerpoint/2010/main" val="121470097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1173018" y="1028343"/>
            <a:ext cx="9439564" cy="3693319"/>
          </a:xfrm>
          <a:prstGeom prst="rect">
            <a:avLst/>
          </a:prstGeom>
        </p:spPr>
        <p:txBody>
          <a:bodyPr wrap="square">
            <a:spAutoFit/>
          </a:bodyPr>
          <a:lstStyle/>
          <a:p>
            <a:r>
              <a:rPr lang="en-GB" i="1" dirty="0"/>
              <a:t>The pace at which we can reach our destination of economic bliss will be governed by four things-our power to control population, our determination to avoid wars and civil dissensions, our willingness to entrust to science the direction of those matters which are properly the concern of science, and the rate of accumulation as fixed by the margin between our production and our consumption; of which the last will easily look after itself, given the first three. </a:t>
            </a:r>
            <a:endParaRPr lang="en-GB" i="1" dirty="0" smtClean="0"/>
          </a:p>
          <a:p>
            <a:endParaRPr lang="en-GB" i="1" dirty="0" smtClean="0"/>
          </a:p>
          <a:p>
            <a:r>
              <a:rPr lang="en-GB" i="1" dirty="0" smtClean="0"/>
              <a:t>Meanwhile </a:t>
            </a:r>
            <a:r>
              <a:rPr lang="en-GB" i="1" dirty="0"/>
              <a:t>there will be no harm in making mild preparations for our destiny, in encouraging, and experimenting in, the arts of life as well as the activities of purpose. But, chiefly, do not let us overestimate the importance of the economic problem, or sacrifice to its supposed necessities other matters of greater and more permanent significance. </a:t>
            </a:r>
            <a:endParaRPr lang="en-GB" i="1" dirty="0" smtClean="0"/>
          </a:p>
          <a:p>
            <a:endParaRPr lang="en-GB" i="1" dirty="0"/>
          </a:p>
          <a:p>
            <a:r>
              <a:rPr lang="en-GB" i="1" dirty="0" smtClean="0"/>
              <a:t>It </a:t>
            </a:r>
            <a:r>
              <a:rPr lang="en-GB" i="1" dirty="0"/>
              <a:t>should be a matter for specialists-like dentistry. If economists could manage to get themselves thought of as humble, competent people, on a level with dentists, that would be splendid! </a:t>
            </a:r>
          </a:p>
        </p:txBody>
      </p:sp>
      <p:sp>
        <p:nvSpPr>
          <p:cNvPr id="5" name="Rettangolo 4"/>
          <p:cNvSpPr/>
          <p:nvPr/>
        </p:nvSpPr>
        <p:spPr>
          <a:xfrm>
            <a:off x="3099968" y="5812044"/>
            <a:ext cx="5493299" cy="369332"/>
          </a:xfrm>
          <a:prstGeom prst="rect">
            <a:avLst/>
          </a:prstGeom>
        </p:spPr>
        <p:txBody>
          <a:bodyPr wrap="none">
            <a:spAutoFit/>
          </a:bodyPr>
          <a:lstStyle/>
          <a:p>
            <a:r>
              <a:rPr lang="en-GB" dirty="0"/>
              <a:t>http://www.econ.yale.edu/smith/econ116a/keynes1.pdf</a:t>
            </a:r>
          </a:p>
        </p:txBody>
      </p:sp>
      <p:sp>
        <p:nvSpPr>
          <p:cNvPr id="8" name="Rettangolo 7"/>
          <p:cNvSpPr/>
          <p:nvPr/>
        </p:nvSpPr>
        <p:spPr>
          <a:xfrm>
            <a:off x="3099968" y="491959"/>
            <a:ext cx="5637377" cy="369332"/>
          </a:xfrm>
          <a:prstGeom prst="rect">
            <a:avLst/>
          </a:prstGeom>
        </p:spPr>
        <p:txBody>
          <a:bodyPr wrap="none">
            <a:spAutoFit/>
          </a:bodyPr>
          <a:lstStyle/>
          <a:p>
            <a:r>
              <a:rPr lang="it-IT" dirty="0" smtClean="0"/>
              <a:t>Keynes on The </a:t>
            </a:r>
            <a:r>
              <a:rPr lang="it-IT" dirty="0" err="1" smtClean="0"/>
              <a:t>Economic</a:t>
            </a:r>
            <a:r>
              <a:rPr lang="it-IT" dirty="0" smtClean="0"/>
              <a:t> </a:t>
            </a:r>
            <a:r>
              <a:rPr lang="it-IT" dirty="0" err="1" smtClean="0"/>
              <a:t>Posibilities</a:t>
            </a:r>
            <a:r>
              <a:rPr lang="it-IT" dirty="0" smtClean="0"/>
              <a:t> for </a:t>
            </a:r>
            <a:r>
              <a:rPr lang="it-IT" dirty="0" err="1" smtClean="0"/>
              <a:t>our</a:t>
            </a:r>
            <a:r>
              <a:rPr lang="it-IT" dirty="0" smtClean="0"/>
              <a:t> </a:t>
            </a:r>
            <a:r>
              <a:rPr lang="it-IT" dirty="0" err="1" smtClean="0"/>
              <a:t>Grandchildren</a:t>
            </a:r>
            <a:endParaRPr lang="en-GB" dirty="0"/>
          </a:p>
        </p:txBody>
      </p:sp>
    </p:spTree>
    <p:extLst>
      <p:ext uri="{BB962C8B-B14F-4D97-AF65-F5344CB8AC3E}">
        <p14:creationId xmlns:p14="http://schemas.microsoft.com/office/powerpoint/2010/main" val="376576200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smtClean="0"/>
              <a:t>Per saperne di più</a:t>
            </a:r>
            <a:endParaRPr lang="it-IT" dirty="0"/>
          </a:p>
        </p:txBody>
      </p:sp>
      <p:sp>
        <p:nvSpPr>
          <p:cNvPr id="6" name="Segnaposto contenuto 5"/>
          <p:cNvSpPr>
            <a:spLocks noGrp="1"/>
          </p:cNvSpPr>
          <p:nvPr>
            <p:ph idx="1"/>
          </p:nvPr>
        </p:nvSpPr>
        <p:spPr/>
        <p:txBody>
          <a:bodyPr/>
          <a:lstStyle/>
          <a:p>
            <a:pPr marL="0" indent="0">
              <a:buNone/>
            </a:pPr>
            <a:r>
              <a:rPr lang="it-IT" dirty="0">
                <a:hlinkClick r:id="rId2"/>
              </a:rPr>
              <a:t>https://</a:t>
            </a:r>
            <a:r>
              <a:rPr lang="it-IT" dirty="0" smtClean="0">
                <a:hlinkClick r:id="rId2"/>
              </a:rPr>
              <a:t>ideas.repec.org/a/hop/hopeec/v40y2008i4p569-593.html</a:t>
            </a:r>
          </a:p>
          <a:p>
            <a:pPr marL="0" indent="0">
              <a:buNone/>
            </a:pPr>
            <a:r>
              <a:rPr lang="it-IT" dirty="0">
                <a:hlinkClick r:id="rId2"/>
              </a:rPr>
              <a:t>http://</a:t>
            </a:r>
            <a:r>
              <a:rPr lang="it-IT" dirty="0" smtClean="0">
                <a:hlinkClick r:id="rId2"/>
              </a:rPr>
              <a:t>www.scielo.org.co/pdf/ceco/v31n58/v31n58a02.pdf</a:t>
            </a:r>
          </a:p>
          <a:p>
            <a:pPr marL="0" indent="0">
              <a:buNone/>
            </a:pPr>
            <a:r>
              <a:rPr lang="it-IT" dirty="0">
                <a:hlinkClick r:id="rId2"/>
              </a:rPr>
              <a:t>https://link.springer.com/chapter/10.1057/9780230582026_8</a:t>
            </a:r>
            <a:endParaRPr lang="it-IT" dirty="0" smtClean="0">
              <a:hlinkClick r:id=""/>
            </a:endParaRPr>
          </a:p>
          <a:p>
            <a:pPr marL="0" indent="0">
              <a:buNone/>
            </a:pPr>
            <a:r>
              <a:rPr lang="it-IT" dirty="0" smtClean="0">
                <a:hlinkClick r:id=""/>
              </a:rPr>
              <a:t>https</a:t>
            </a:r>
            <a:r>
              <a:rPr lang="it-IT" dirty="0">
                <a:hlinkClick r:id="rId2"/>
              </a:rPr>
              <a:t>://</a:t>
            </a:r>
            <a:r>
              <a:rPr lang="it-IT" dirty="0" smtClean="0">
                <a:hlinkClick r:id="rId2"/>
              </a:rPr>
              <a:t>www.youtube.com/channel/UCz-6aBJQLqFRD6h4kaY33TQ</a:t>
            </a:r>
            <a:endParaRPr lang="it-IT" dirty="0" smtClean="0"/>
          </a:p>
          <a:p>
            <a:pPr marL="0" indent="0">
              <a:buNone/>
            </a:pPr>
            <a:r>
              <a:rPr lang="it-IT" dirty="0">
                <a:hlinkClick r:id="rId3"/>
              </a:rPr>
              <a:t>https://www.eticaeconomia.it/in-ricordo-di-domenico-mario-nuti</a:t>
            </a:r>
            <a:r>
              <a:rPr lang="it-IT" dirty="0" smtClean="0">
                <a:hlinkClick r:id="rId3"/>
              </a:rPr>
              <a:t>/</a:t>
            </a:r>
            <a:endParaRPr lang="it-IT" dirty="0" smtClean="0"/>
          </a:p>
          <a:p>
            <a:pPr marL="0" indent="0">
              <a:buNone/>
            </a:pPr>
            <a:r>
              <a:rPr lang="it-IT" dirty="0">
                <a:hlinkClick r:id="rId4"/>
              </a:rPr>
              <a:t>https://www.eticaeconomia.it/marcello-de-cecco-un-ricordo-personale</a:t>
            </a:r>
            <a:r>
              <a:rPr lang="it-IT" dirty="0" smtClean="0">
                <a:hlinkClick r:id="rId4"/>
              </a:rPr>
              <a:t>/</a:t>
            </a:r>
            <a:endParaRPr lang="it-IT" dirty="0" smtClean="0"/>
          </a:p>
          <a:p>
            <a:pPr marL="0" indent="0">
              <a:buNone/>
            </a:pPr>
            <a:endParaRPr lang="it-IT" dirty="0"/>
          </a:p>
        </p:txBody>
      </p:sp>
    </p:spTree>
    <p:extLst>
      <p:ext uri="{BB962C8B-B14F-4D97-AF65-F5344CB8AC3E}">
        <p14:creationId xmlns:p14="http://schemas.microsoft.com/office/powerpoint/2010/main" val="2677173271"/>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3675</TotalTime>
  <Words>4620</Words>
  <Application>Microsoft Office PowerPoint</Application>
  <PresentationFormat>Widescreen</PresentationFormat>
  <Paragraphs>344</Paragraphs>
  <Slides>67</Slides>
  <Notes>0</Notes>
  <HiddenSlides>0</HiddenSlides>
  <MMClips>0</MMClips>
  <ScaleCrop>false</ScaleCrop>
  <HeadingPairs>
    <vt:vector size="6" baseType="variant">
      <vt:variant>
        <vt:lpstr>Caratteri utilizzati</vt:lpstr>
      </vt:variant>
      <vt:variant>
        <vt:i4>8</vt:i4>
      </vt:variant>
      <vt:variant>
        <vt:lpstr>Tema</vt:lpstr>
      </vt:variant>
      <vt:variant>
        <vt:i4>1</vt:i4>
      </vt:variant>
      <vt:variant>
        <vt:lpstr>Titoli diapositive</vt:lpstr>
      </vt:variant>
      <vt:variant>
        <vt:i4>67</vt:i4>
      </vt:variant>
    </vt:vector>
  </HeadingPairs>
  <TitlesOfParts>
    <vt:vector size="76" baseType="lpstr">
      <vt:lpstr>Arial</vt:lpstr>
      <vt:lpstr>Arial</vt:lpstr>
      <vt:lpstr>Calibri</vt:lpstr>
      <vt:lpstr>Calibri Light</vt:lpstr>
      <vt:lpstr>Cambria Math</vt:lpstr>
      <vt:lpstr>Lora</vt:lpstr>
      <vt:lpstr>Mangal</vt:lpstr>
      <vt:lpstr>Verdana</vt:lpstr>
      <vt:lpstr>Tema di Office</vt:lpstr>
      <vt:lpstr>Storia dell’economia politica  Lezione 15.26   La scienza economica tra gli anni ’50 e ’60   (Parte 2) </vt:lpstr>
      <vt:lpstr>Intanto a Cambridge …</vt:lpstr>
      <vt:lpstr>Presentazione standard di PowerPoint</vt:lpstr>
      <vt:lpstr>Presentazione standard di PowerPoint</vt:lpstr>
      <vt:lpstr>Piero Sraffa (1898 – 1983)</vt:lpstr>
      <vt:lpstr>Piero Sraffa: profilo biografico</vt:lpstr>
      <vt:lpstr>Sraffa e Gramsci</vt:lpstr>
      <vt:lpstr>Interessi monetari e articoli bancari</vt:lpstr>
      <vt:lpstr>Interessi monetari e articoli bancari</vt:lpstr>
      <vt:lpstr>Interessi monetari e articoli bancari</vt:lpstr>
      <vt:lpstr>Interessi monetari e articoli bancari</vt:lpstr>
      <vt:lpstr>I tre contributi di Piero Sraffa all’EP</vt:lpstr>
      <vt:lpstr>Critica di Sraffa a Marshall, 1</vt:lpstr>
      <vt:lpstr>Critica di Sraffa a Marshall, 2</vt:lpstr>
      <vt:lpstr>Critica di Sraffa a Marshall, 2</vt:lpstr>
      <vt:lpstr>Produzione di merci a mezzo di merci (1960)</vt:lpstr>
      <vt:lpstr>PMMM: dimensione tecnica</vt:lpstr>
      <vt:lpstr>PMMM: dimensione economica</vt:lpstr>
      <vt:lpstr>PMMM: dimensione distributiva</vt:lpstr>
      <vt:lpstr>PMMM: dimensione distributiva, 2</vt:lpstr>
      <vt:lpstr>Le opere di Ricardo</vt:lpstr>
      <vt:lpstr>L’introduzione alle opere di Ricardo</vt:lpstr>
      <vt:lpstr>L’eredità di Sraffa secondo A. Roncaglia</vt:lpstr>
      <vt:lpstr>L’eredità di Sraffa secondo A. Roncaglia</vt:lpstr>
      <vt:lpstr>Presentazione standard di PowerPoint</vt:lpstr>
      <vt:lpstr>Presentazione standard di PowerPoint</vt:lpstr>
      <vt:lpstr>Presentazione standard di PowerPoint</vt:lpstr>
      <vt:lpstr>Presentazione standard di PowerPoint</vt:lpstr>
      <vt:lpstr>Presentazione standard di PowerPoint</vt:lpstr>
      <vt:lpstr>Cenni biografici</vt:lpstr>
      <vt:lpstr>Occupazione, liquidità, lotta contro la teoria quantitativa della moneta</vt:lpstr>
      <vt:lpstr>Occupazione, liquidità, lotta contro la teoria quantitativa della moneta, 2</vt:lpstr>
      <vt:lpstr>Prezzi e mercati: superamento della teoria della concorrenza perfetta</vt:lpstr>
      <vt:lpstr>La riforma delle istituzioni internazionali</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Joan Robinson: cenni biografici</vt:lpstr>
      <vt:lpstr>I principali contributi di Joan V. Robinson</vt:lpstr>
      <vt:lpstr>Presentazione standard di PowerPoint</vt:lpstr>
      <vt:lpstr>Cenni biografici</vt:lpstr>
      <vt:lpstr>Principali contributi teorici</vt:lpstr>
      <vt:lpstr>Teorie alternative della distribuzione</vt:lpstr>
      <vt:lpstr>La teoria keynesiana della distribuzione</vt:lpstr>
      <vt:lpstr>Presentazione standard di PowerPoint</vt:lpstr>
      <vt:lpstr>Presentazione standard di PowerPoint</vt:lpstr>
      <vt:lpstr>Teoria della crescita di Kaldor</vt:lpstr>
      <vt:lpstr>Teoria della crescita di Kaldor, 2</vt:lpstr>
      <vt:lpstr>Teoria della crescita di Kaldor, 3</vt:lpstr>
      <vt:lpstr>Presentazione standard di PowerPoint</vt:lpstr>
      <vt:lpstr>Presentazione standard di PowerPoint</vt:lpstr>
      <vt:lpstr>Pierangelo Garegnani (1930 – 2011)</vt:lpstr>
      <vt:lpstr>Gli allievi di Garegnani (Roma Tre)</vt:lpstr>
      <vt:lpstr>L’eredità di Sraffa</vt:lpstr>
      <vt:lpstr>Fernando Vianello (1939 – 2009)</vt:lpstr>
      <vt:lpstr>Marcello de Cecco (1939 – 2016)</vt:lpstr>
      <vt:lpstr>D.M. Nuti (1939 – 2020)</vt:lpstr>
      <vt:lpstr>Presentazione standard di PowerPoint</vt:lpstr>
      <vt:lpstr>Economia post-Keynesiana (cenni)</vt:lpstr>
      <vt:lpstr>Errori di composizion e PKE</vt:lpstr>
      <vt:lpstr>I 10 elementi che definiscono l’EPK, 1</vt:lpstr>
      <vt:lpstr>I 10 elementi che definiscono l’EPK, 2</vt:lpstr>
      <vt:lpstr>Presentazione standard di PowerPoint</vt:lpstr>
      <vt:lpstr>Per saperne di più</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Il mercato nel pensiero economico  Riferimenti di base</dc:title>
  <dc:creator>Paolo</dc:creator>
  <cp:lastModifiedBy>paolo paesani</cp:lastModifiedBy>
  <cp:revision>326</cp:revision>
  <dcterms:created xsi:type="dcterms:W3CDTF">2019-02-18T06:11:12Z</dcterms:created>
  <dcterms:modified xsi:type="dcterms:W3CDTF">2026-05-14T22:15:11Z</dcterms:modified>
</cp:coreProperties>
</file>