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4.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8"/>
  </p:notesMasterIdLst>
  <p:sldIdLst>
    <p:sldId id="256" r:id="rId5"/>
    <p:sldId id="338" r:id="rId6"/>
    <p:sldId id="371" r:id="rId7"/>
    <p:sldId id="372" r:id="rId8"/>
    <p:sldId id="373" r:id="rId9"/>
    <p:sldId id="388" r:id="rId10"/>
    <p:sldId id="376" r:id="rId11"/>
    <p:sldId id="374" r:id="rId12"/>
    <p:sldId id="375" r:id="rId13"/>
    <p:sldId id="377" r:id="rId14"/>
    <p:sldId id="378" r:id="rId15"/>
    <p:sldId id="379" r:id="rId16"/>
    <p:sldId id="534" r:id="rId17"/>
    <p:sldId id="535" r:id="rId18"/>
    <p:sldId id="536" r:id="rId19"/>
    <p:sldId id="537" r:id="rId20"/>
    <p:sldId id="445" r:id="rId21"/>
    <p:sldId id="538" r:id="rId22"/>
    <p:sldId id="463" r:id="rId23"/>
    <p:sldId id="539" r:id="rId24"/>
    <p:sldId id="464" r:id="rId25"/>
    <p:sldId id="322" r:id="rId26"/>
    <p:sldId id="444" r:id="rId27"/>
    <p:sldId id="540" r:id="rId28"/>
    <p:sldId id="541" r:id="rId29"/>
    <p:sldId id="313" r:id="rId30"/>
    <p:sldId id="315" r:id="rId31"/>
    <p:sldId id="442" r:id="rId32"/>
    <p:sldId id="317" r:id="rId33"/>
    <p:sldId id="543" r:id="rId34"/>
    <p:sldId id="361" r:id="rId35"/>
    <p:sldId id="542" r:id="rId36"/>
    <p:sldId id="404" r:id="rId37"/>
    <p:sldId id="305" r:id="rId38"/>
    <p:sldId id="299" r:id="rId39"/>
    <p:sldId id="511" r:id="rId40"/>
    <p:sldId id="512" r:id="rId41"/>
    <p:sldId id="257" r:id="rId42"/>
    <p:sldId id="487" r:id="rId43"/>
    <p:sldId id="394" r:id="rId44"/>
    <p:sldId id="298" r:id="rId45"/>
    <p:sldId id="380" r:id="rId46"/>
    <p:sldId id="330" r:id="rId47"/>
    <p:sldId id="473" r:id="rId48"/>
    <p:sldId id="474" r:id="rId49"/>
    <p:sldId id="397" r:id="rId50"/>
    <p:sldId id="513" r:id="rId51"/>
    <p:sldId id="514" r:id="rId52"/>
    <p:sldId id="398" r:id="rId53"/>
    <p:sldId id="531" r:id="rId54"/>
    <p:sldId id="399" r:id="rId55"/>
    <p:sldId id="381" r:id="rId56"/>
    <p:sldId id="382" r:id="rId57"/>
    <p:sldId id="400" r:id="rId58"/>
    <p:sldId id="332" r:id="rId59"/>
    <p:sldId id="302" r:id="rId60"/>
    <p:sldId id="303" r:id="rId61"/>
    <p:sldId id="300" r:id="rId62"/>
    <p:sldId id="333" r:id="rId63"/>
    <p:sldId id="337" r:id="rId64"/>
    <p:sldId id="345" r:id="rId65"/>
    <p:sldId id="401" r:id="rId66"/>
    <p:sldId id="384" r:id="rId67"/>
    <p:sldId id="386" r:id="rId68"/>
    <p:sldId id="532" r:id="rId69"/>
    <p:sldId id="515" r:id="rId70"/>
    <p:sldId id="516" r:id="rId71"/>
    <p:sldId id="387" r:id="rId72"/>
    <p:sldId id="533" r:id="rId73"/>
    <p:sldId id="403" r:id="rId74"/>
    <p:sldId id="347" r:id="rId75"/>
    <p:sldId id="348" r:id="rId76"/>
    <p:sldId id="349"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0" autoAdjust="0"/>
    <p:restoredTop sz="99103" autoAdjust="0"/>
  </p:normalViewPr>
  <p:slideViewPr>
    <p:cSldViewPr snapToGrid="0" snapToObjects="1">
      <p:cViewPr>
        <p:scale>
          <a:sx n="60" d="100"/>
          <a:sy n="60" d="100"/>
        </p:scale>
        <p:origin x="1920" y="96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ableStyles" Target="tableStyle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diagrams/_rels/drawing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5.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6.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9.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0.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7.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8.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19.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0.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1.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2.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3.xml.rels><?xml version="1.0" encoding="UTF-8" standalone="yes"?>
<Relationships xmlns="http://schemas.openxmlformats.org/package/2006/relationships"><Relationship Id="rId1" Type="http://schemas.openxmlformats.org/officeDocument/2006/relationships/image" Target="../media/image1.jpeg"/></Relationships>
</file>

<file path=ppt/diagrams/_rels/drawing24.xml.rels><?xml version="1.0" encoding="UTF-8" standalone="yes"?>
<Relationships xmlns="http://schemas.openxmlformats.org/package/2006/relationships"><Relationship Id="rId1" Type="http://schemas.openxmlformats.org/officeDocument/2006/relationships/image" Target="../media/image1.jpe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4C0015-094C-7746-996D-823462E98B5B}" type="doc">
      <dgm:prSet loTypeId="urn:microsoft.com/office/officeart/2005/8/layout/default" loCatId="" qsTypeId="urn:microsoft.com/office/officeart/2005/8/quickstyle/simple4" qsCatId="simple" csTypeId="urn:microsoft.com/office/officeart/2005/8/colors/colorful1" csCatId="colorful"/>
      <dgm:spPr/>
      <dgm:t>
        <a:bodyPr/>
        <a:lstStyle/>
        <a:p>
          <a:endParaRPr lang="it-IT"/>
        </a:p>
      </dgm:t>
    </dgm:pt>
    <dgm:pt modelId="{E65A442C-6C99-9744-AA5E-9B8EC8841560}">
      <dgm:prSet/>
      <dgm:spPr/>
      <dgm:t>
        <a:bodyPr/>
        <a:lstStyle/>
        <a:p>
          <a:pPr rtl="0"/>
          <a:r>
            <a:rPr lang="it-IT"/>
            <a:t>Founded in 1949 (TREATY OF LONDON), has 47 Member States. </a:t>
          </a:r>
        </a:p>
      </dgm:t>
    </dgm:pt>
    <dgm:pt modelId="{115C5231-0C3F-9542-AE05-12A653E9A3B0}" type="parTrans" cxnId="{19E24E14-51FF-1B42-9084-B75F826BF867}">
      <dgm:prSet/>
      <dgm:spPr/>
      <dgm:t>
        <a:bodyPr/>
        <a:lstStyle/>
        <a:p>
          <a:endParaRPr lang="it-IT"/>
        </a:p>
      </dgm:t>
    </dgm:pt>
    <dgm:pt modelId="{EC763BC2-122C-3E4A-9B0A-69EE8AA71942}" type="sibTrans" cxnId="{19E24E14-51FF-1B42-9084-B75F826BF867}">
      <dgm:prSet/>
      <dgm:spPr/>
      <dgm:t>
        <a:bodyPr/>
        <a:lstStyle/>
        <a:p>
          <a:endParaRPr lang="it-IT"/>
        </a:p>
      </dgm:t>
    </dgm:pt>
    <dgm:pt modelId="{E6E7D029-5A19-C74C-B41D-840ECF6A9537}">
      <dgm:prSet/>
      <dgm:spPr/>
      <dgm:t>
        <a:bodyPr/>
        <a:lstStyle/>
        <a:p>
          <a:pPr rtl="0"/>
          <a:r>
            <a:rPr lang="it-IT"/>
            <a:t>It is an entirely separate body from the EU. </a:t>
          </a:r>
        </a:p>
      </dgm:t>
    </dgm:pt>
    <dgm:pt modelId="{DBD26F59-A840-C648-9767-0D93EC9EA470}" type="parTrans" cxnId="{9B414478-BE6A-3A4D-809E-A13204A739AE}">
      <dgm:prSet/>
      <dgm:spPr/>
      <dgm:t>
        <a:bodyPr/>
        <a:lstStyle/>
        <a:p>
          <a:endParaRPr lang="it-IT"/>
        </a:p>
      </dgm:t>
    </dgm:pt>
    <dgm:pt modelId="{1FE88152-DD42-D248-A34C-11175FCA6DC6}" type="sibTrans" cxnId="{9B414478-BE6A-3A4D-809E-A13204A739AE}">
      <dgm:prSet/>
      <dgm:spPr/>
      <dgm:t>
        <a:bodyPr/>
        <a:lstStyle/>
        <a:p>
          <a:endParaRPr lang="it-IT"/>
        </a:p>
      </dgm:t>
    </dgm:pt>
    <dgm:pt modelId="{1C875AC0-E7BE-BF40-8646-A5BFBA8494B0}">
      <dgm:prSet/>
      <dgm:spPr/>
      <dgm:t>
        <a:bodyPr/>
        <a:lstStyle/>
        <a:p>
          <a:pPr rtl="0"/>
          <a:r>
            <a:rPr lang="it-IT"/>
            <a:t>Unlike the EU, the Council of Europe cannot make binding laws. </a:t>
          </a:r>
        </a:p>
      </dgm:t>
    </dgm:pt>
    <dgm:pt modelId="{48A9B063-AAE5-9C44-B745-FB0C20FE9D8A}" type="parTrans" cxnId="{A138CD3B-263B-FB4C-936B-FD28DDE8AFB2}">
      <dgm:prSet/>
      <dgm:spPr/>
      <dgm:t>
        <a:bodyPr/>
        <a:lstStyle/>
        <a:p>
          <a:endParaRPr lang="it-IT"/>
        </a:p>
      </dgm:t>
    </dgm:pt>
    <dgm:pt modelId="{542F7BDB-D3E7-FA45-9EE0-49F1752C2B16}" type="sibTrans" cxnId="{A138CD3B-263B-FB4C-936B-FD28DDE8AFB2}">
      <dgm:prSet/>
      <dgm:spPr/>
      <dgm:t>
        <a:bodyPr/>
        <a:lstStyle/>
        <a:p>
          <a:endParaRPr lang="it-IT"/>
        </a:p>
      </dgm:t>
    </dgm:pt>
    <dgm:pt modelId="{A25E60AE-F548-EE43-A0BA-18D31865440B}" type="pres">
      <dgm:prSet presAssocID="{E54C0015-094C-7746-996D-823462E98B5B}" presName="diagram" presStyleCnt="0">
        <dgm:presLayoutVars>
          <dgm:dir/>
          <dgm:resizeHandles val="exact"/>
        </dgm:presLayoutVars>
      </dgm:prSet>
      <dgm:spPr/>
    </dgm:pt>
    <dgm:pt modelId="{038FAB95-550F-9647-AC14-B8C8DE839E68}" type="pres">
      <dgm:prSet presAssocID="{E65A442C-6C99-9744-AA5E-9B8EC8841560}" presName="node" presStyleLbl="node1" presStyleIdx="0" presStyleCnt="3">
        <dgm:presLayoutVars>
          <dgm:bulletEnabled val="1"/>
        </dgm:presLayoutVars>
      </dgm:prSet>
      <dgm:spPr/>
    </dgm:pt>
    <dgm:pt modelId="{2E548580-94AE-CE4C-B716-ACDC860E259C}" type="pres">
      <dgm:prSet presAssocID="{EC763BC2-122C-3E4A-9B0A-69EE8AA71942}" presName="sibTrans" presStyleCnt="0"/>
      <dgm:spPr/>
    </dgm:pt>
    <dgm:pt modelId="{CAF1732A-9C99-F640-8FD9-D691964CFCB3}" type="pres">
      <dgm:prSet presAssocID="{E6E7D029-5A19-C74C-B41D-840ECF6A9537}" presName="node" presStyleLbl="node1" presStyleIdx="1" presStyleCnt="3">
        <dgm:presLayoutVars>
          <dgm:bulletEnabled val="1"/>
        </dgm:presLayoutVars>
      </dgm:prSet>
      <dgm:spPr/>
    </dgm:pt>
    <dgm:pt modelId="{5E999767-739D-7942-8FF3-D49EAFC4C025}" type="pres">
      <dgm:prSet presAssocID="{1FE88152-DD42-D248-A34C-11175FCA6DC6}" presName="sibTrans" presStyleCnt="0"/>
      <dgm:spPr/>
    </dgm:pt>
    <dgm:pt modelId="{9496F062-A291-E640-BF7E-07182CAF0787}" type="pres">
      <dgm:prSet presAssocID="{1C875AC0-E7BE-BF40-8646-A5BFBA8494B0}" presName="node" presStyleLbl="node1" presStyleIdx="2" presStyleCnt="3">
        <dgm:presLayoutVars>
          <dgm:bulletEnabled val="1"/>
        </dgm:presLayoutVars>
      </dgm:prSet>
      <dgm:spPr/>
    </dgm:pt>
  </dgm:ptLst>
  <dgm:cxnLst>
    <dgm:cxn modelId="{19E24E14-51FF-1B42-9084-B75F826BF867}" srcId="{E54C0015-094C-7746-996D-823462E98B5B}" destId="{E65A442C-6C99-9744-AA5E-9B8EC8841560}" srcOrd="0" destOrd="0" parTransId="{115C5231-0C3F-9542-AE05-12A653E9A3B0}" sibTransId="{EC763BC2-122C-3E4A-9B0A-69EE8AA71942}"/>
    <dgm:cxn modelId="{DB21E91A-F85D-BF47-9AED-4A87C227F492}" type="presOf" srcId="{E6E7D029-5A19-C74C-B41D-840ECF6A9537}" destId="{CAF1732A-9C99-F640-8FD9-D691964CFCB3}" srcOrd="0" destOrd="0" presId="urn:microsoft.com/office/officeart/2005/8/layout/default"/>
    <dgm:cxn modelId="{A138CD3B-263B-FB4C-936B-FD28DDE8AFB2}" srcId="{E54C0015-094C-7746-996D-823462E98B5B}" destId="{1C875AC0-E7BE-BF40-8646-A5BFBA8494B0}" srcOrd="2" destOrd="0" parTransId="{48A9B063-AAE5-9C44-B745-FB0C20FE9D8A}" sibTransId="{542F7BDB-D3E7-FA45-9EE0-49F1752C2B16}"/>
    <dgm:cxn modelId="{C4549965-D6E5-F644-A77F-8B24A8787A23}" type="presOf" srcId="{E54C0015-094C-7746-996D-823462E98B5B}" destId="{A25E60AE-F548-EE43-A0BA-18D31865440B}" srcOrd="0" destOrd="0" presId="urn:microsoft.com/office/officeart/2005/8/layout/default"/>
    <dgm:cxn modelId="{9B414478-BE6A-3A4D-809E-A13204A739AE}" srcId="{E54C0015-094C-7746-996D-823462E98B5B}" destId="{E6E7D029-5A19-C74C-B41D-840ECF6A9537}" srcOrd="1" destOrd="0" parTransId="{DBD26F59-A840-C648-9767-0D93EC9EA470}" sibTransId="{1FE88152-DD42-D248-A34C-11175FCA6DC6}"/>
    <dgm:cxn modelId="{2A4ECFBB-62C3-F547-B2A8-FE553A426DCA}" type="presOf" srcId="{E65A442C-6C99-9744-AA5E-9B8EC8841560}" destId="{038FAB95-550F-9647-AC14-B8C8DE839E68}" srcOrd="0" destOrd="0" presId="urn:microsoft.com/office/officeart/2005/8/layout/default"/>
    <dgm:cxn modelId="{BB06DEC3-2640-0847-AECD-3379CCD6348A}" type="presOf" srcId="{1C875AC0-E7BE-BF40-8646-A5BFBA8494B0}" destId="{9496F062-A291-E640-BF7E-07182CAF0787}" srcOrd="0" destOrd="0" presId="urn:microsoft.com/office/officeart/2005/8/layout/default"/>
    <dgm:cxn modelId="{2F24679E-BE3B-9C47-A4BC-56332A7CA0D3}" type="presParOf" srcId="{A25E60AE-F548-EE43-A0BA-18D31865440B}" destId="{038FAB95-550F-9647-AC14-B8C8DE839E68}" srcOrd="0" destOrd="0" presId="urn:microsoft.com/office/officeart/2005/8/layout/default"/>
    <dgm:cxn modelId="{10071792-AC67-8B4D-9400-3FE0926CC628}" type="presParOf" srcId="{A25E60AE-F548-EE43-A0BA-18D31865440B}" destId="{2E548580-94AE-CE4C-B716-ACDC860E259C}" srcOrd="1" destOrd="0" presId="urn:microsoft.com/office/officeart/2005/8/layout/default"/>
    <dgm:cxn modelId="{3E1429C3-1E7D-2549-9DDA-F06DEF1BF788}" type="presParOf" srcId="{A25E60AE-F548-EE43-A0BA-18D31865440B}" destId="{CAF1732A-9C99-F640-8FD9-D691964CFCB3}" srcOrd="2" destOrd="0" presId="urn:microsoft.com/office/officeart/2005/8/layout/default"/>
    <dgm:cxn modelId="{D6333A06-ED95-6847-B9BA-0445703A441C}" type="presParOf" srcId="{A25E60AE-F548-EE43-A0BA-18D31865440B}" destId="{5E999767-739D-7942-8FF3-D49EAFC4C025}" srcOrd="3" destOrd="0" presId="urn:microsoft.com/office/officeart/2005/8/layout/default"/>
    <dgm:cxn modelId="{8101E30C-B133-AB49-9D7E-CA0EAB6D5252}" type="presParOf" srcId="{A25E60AE-F548-EE43-A0BA-18D31865440B}" destId="{9496F062-A291-E640-BF7E-07182CAF0787}"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A05D83-B5D7-E447-AF04-1076E3AE88EE}" type="doc">
      <dgm:prSet loTypeId="urn:microsoft.com/office/officeart/2005/8/layout/default" loCatId="" qsTypeId="urn:microsoft.com/office/officeart/2005/8/quickstyle/simple4" qsCatId="simple" csTypeId="urn:microsoft.com/office/officeart/2005/8/colors/colorful4" csCatId="colorful" phldr="1"/>
      <dgm:spPr/>
      <dgm:t>
        <a:bodyPr/>
        <a:lstStyle/>
        <a:p>
          <a:endParaRPr lang="it-IT"/>
        </a:p>
      </dgm:t>
    </dgm:pt>
    <dgm:pt modelId="{364164BD-65C2-8844-B088-F7E43B782AED}">
      <dgm:prSet/>
      <dgm:spPr>
        <a:solidFill>
          <a:srgbClr val="FF0000"/>
        </a:solidFill>
      </dgm:spPr>
      <dgm:t>
        <a:bodyPr/>
        <a:lstStyle/>
        <a:p>
          <a:pPr rtl="0"/>
          <a:r>
            <a:rPr lang="it-IT" b="1" cap="all" err="1"/>
            <a:t>European</a:t>
          </a:r>
          <a:r>
            <a:rPr lang="it-IT" b="1" cap="all"/>
            <a:t> Union </a:t>
          </a:r>
          <a:r>
            <a:rPr lang="it-IT" b="1" cap="all" err="1"/>
            <a:t>Member</a:t>
          </a:r>
          <a:r>
            <a:rPr lang="it-IT" b="1" cap="all"/>
            <a:t> </a:t>
          </a:r>
          <a:r>
            <a:rPr lang="it-IT" b="1" cap="all" err="1"/>
            <a:t>states</a:t>
          </a:r>
          <a:r>
            <a:rPr lang="it-IT" b="1" cap="all"/>
            <a:t> </a:t>
          </a:r>
        </a:p>
      </dgm:t>
    </dgm:pt>
    <dgm:pt modelId="{C81FAC9A-1D9D-6645-9407-881C7E6ECF6C}" type="parTrans" cxnId="{A0C6CCD8-7466-C741-8864-EA4C2F04078F}">
      <dgm:prSet/>
      <dgm:spPr/>
      <dgm:t>
        <a:bodyPr/>
        <a:lstStyle/>
        <a:p>
          <a:endParaRPr lang="it-IT"/>
        </a:p>
      </dgm:t>
    </dgm:pt>
    <dgm:pt modelId="{720B711D-9BD7-F44B-945D-707F05F0627F}" type="sibTrans" cxnId="{A0C6CCD8-7466-C741-8864-EA4C2F04078F}">
      <dgm:prSet/>
      <dgm:spPr/>
      <dgm:t>
        <a:bodyPr/>
        <a:lstStyle/>
        <a:p>
          <a:endParaRPr lang="it-IT"/>
        </a:p>
      </dgm:t>
    </dgm:pt>
    <dgm:pt modelId="{3C4DBAFB-935F-EA4B-85FF-045DC847275B}">
      <dgm:prSet/>
      <dgm:spPr>
        <a:solidFill>
          <a:srgbClr val="3366FF"/>
        </a:solidFill>
      </dgm:spPr>
      <dgm:t>
        <a:bodyPr/>
        <a:lstStyle/>
        <a:p>
          <a:pPr rtl="0"/>
          <a:r>
            <a:rPr lang="it-IT" b="1" cap="all" err="1"/>
            <a:t>Council</a:t>
          </a:r>
          <a:r>
            <a:rPr lang="it-IT" b="1" cap="all"/>
            <a:t> of Europe member states</a:t>
          </a:r>
          <a:endParaRPr lang="it-IT" cap="all"/>
        </a:p>
      </dgm:t>
    </dgm:pt>
    <dgm:pt modelId="{C5C7670B-BC2F-8C46-933B-C9F2F14A65AC}" type="parTrans" cxnId="{F037E915-3C5F-194C-9C5C-144B90700ED1}">
      <dgm:prSet/>
      <dgm:spPr/>
      <dgm:t>
        <a:bodyPr/>
        <a:lstStyle/>
        <a:p>
          <a:endParaRPr lang="it-IT"/>
        </a:p>
      </dgm:t>
    </dgm:pt>
    <dgm:pt modelId="{2112B003-86A5-AF4B-9254-624C09BC957C}" type="sibTrans" cxnId="{F037E915-3C5F-194C-9C5C-144B90700ED1}">
      <dgm:prSet/>
      <dgm:spPr/>
      <dgm:t>
        <a:bodyPr/>
        <a:lstStyle/>
        <a:p>
          <a:endParaRPr lang="it-IT"/>
        </a:p>
      </dgm:t>
    </dgm:pt>
    <dgm:pt modelId="{DCE8E529-18D4-6A47-8805-858648D4D029}">
      <dgm:prSet/>
      <dgm:spPr>
        <a:solidFill>
          <a:srgbClr val="FF0000"/>
        </a:solidFill>
      </dgm:spPr>
      <dgm:t>
        <a:bodyPr/>
        <a:lstStyle/>
        <a:p>
          <a:pPr rtl="0"/>
          <a:r>
            <a:rPr lang="it-IT" b="1" u="sng"/>
            <a:t>transfer </a:t>
          </a:r>
          <a:r>
            <a:rPr lang="it-IT" b="1" u="sng" err="1"/>
            <a:t>national</a:t>
          </a:r>
          <a:r>
            <a:rPr lang="it-IT" b="1" u="sng"/>
            <a:t> legislative and executive </a:t>
          </a:r>
          <a:r>
            <a:rPr lang="it-IT" b="1" u="sng" err="1"/>
            <a:t>powers</a:t>
          </a:r>
          <a:r>
            <a:rPr lang="it-IT" b="1" u="sng"/>
            <a:t> to EU </a:t>
          </a:r>
          <a:r>
            <a:rPr lang="it-IT" b="1" u="sng" err="1"/>
            <a:t>institutions</a:t>
          </a:r>
          <a:r>
            <a:rPr lang="it-IT" b="1" u="sng"/>
            <a:t> (</a:t>
          </a:r>
          <a:r>
            <a:rPr lang="it-IT"/>
            <a:t>E </a:t>
          </a:r>
          <a:r>
            <a:rPr lang="it-IT" err="1"/>
            <a:t>Commission</a:t>
          </a:r>
          <a:r>
            <a:rPr lang="it-IT"/>
            <a:t>,, E. </a:t>
          </a:r>
          <a:r>
            <a:rPr lang="it-IT" err="1"/>
            <a:t>Parliament</a:t>
          </a:r>
          <a:r>
            <a:rPr lang="it-IT"/>
            <a:t>, E </a:t>
          </a:r>
          <a:r>
            <a:rPr lang="it-IT" err="1"/>
            <a:t>Council</a:t>
          </a:r>
          <a:r>
            <a:rPr lang="it-IT"/>
            <a:t> in </a:t>
          </a:r>
          <a:r>
            <a:rPr lang="it-IT" err="1"/>
            <a:t>specific</a:t>
          </a:r>
          <a:r>
            <a:rPr lang="it-IT"/>
            <a:t> </a:t>
          </a:r>
          <a:r>
            <a:rPr lang="it-IT" err="1"/>
            <a:t>areas</a:t>
          </a:r>
          <a:r>
            <a:rPr lang="it-IT"/>
            <a:t> under </a:t>
          </a:r>
          <a:r>
            <a:rPr lang="it-IT" err="1"/>
            <a:t>European</a:t>
          </a:r>
          <a:r>
            <a:rPr lang="it-IT"/>
            <a:t> Community law.</a:t>
          </a:r>
        </a:p>
      </dgm:t>
    </dgm:pt>
    <dgm:pt modelId="{8DDDB342-D6A1-CC47-9DEE-4E85FA496E1C}" type="parTrans" cxnId="{4BDC9AE4-34BE-EA46-9ABE-A50F59D1ABE4}">
      <dgm:prSet/>
      <dgm:spPr/>
      <dgm:t>
        <a:bodyPr/>
        <a:lstStyle/>
        <a:p>
          <a:endParaRPr lang="it-IT"/>
        </a:p>
      </dgm:t>
    </dgm:pt>
    <dgm:pt modelId="{E6265A8A-51B3-6747-861D-D732D5702595}" type="sibTrans" cxnId="{4BDC9AE4-34BE-EA46-9ABE-A50F59D1ABE4}">
      <dgm:prSet/>
      <dgm:spPr/>
      <dgm:t>
        <a:bodyPr/>
        <a:lstStyle/>
        <a:p>
          <a:endParaRPr lang="it-IT"/>
        </a:p>
      </dgm:t>
    </dgm:pt>
    <dgm:pt modelId="{0188552B-9484-8E48-AB1C-FABB87B39948}">
      <dgm:prSet/>
      <dgm:spPr>
        <a:solidFill>
          <a:srgbClr val="3366FF"/>
        </a:solidFill>
      </dgm:spPr>
      <dgm:t>
        <a:bodyPr/>
        <a:lstStyle/>
        <a:p>
          <a:pPr rtl="0"/>
          <a:r>
            <a:rPr lang="it-IT" b="1" err="1"/>
            <a:t>maintain</a:t>
          </a:r>
          <a:r>
            <a:rPr lang="it-IT" b="1"/>
            <a:t> </a:t>
          </a:r>
          <a:r>
            <a:rPr lang="it-IT" b="1" err="1"/>
            <a:t>their</a:t>
          </a:r>
          <a:r>
            <a:rPr lang="it-IT" b="1"/>
            <a:t> </a:t>
          </a:r>
          <a:r>
            <a:rPr lang="it-IT" b="1" err="1"/>
            <a:t>sovereignty</a:t>
          </a:r>
          <a:r>
            <a:rPr lang="it-IT" b="1"/>
            <a:t> </a:t>
          </a:r>
          <a:r>
            <a:rPr lang="it-IT" err="1"/>
            <a:t>but</a:t>
          </a:r>
          <a:r>
            <a:rPr lang="it-IT"/>
            <a:t> </a:t>
          </a:r>
          <a:r>
            <a:rPr lang="it-IT" err="1"/>
            <a:t>commit</a:t>
          </a:r>
          <a:r>
            <a:rPr lang="it-IT"/>
            <a:t> </a:t>
          </a:r>
          <a:r>
            <a:rPr lang="it-IT" err="1"/>
            <a:t>themselves</a:t>
          </a:r>
          <a:r>
            <a:rPr lang="it-IT"/>
            <a:t> </a:t>
          </a:r>
          <a:r>
            <a:rPr lang="it-IT" err="1"/>
            <a:t>through</a:t>
          </a:r>
          <a:r>
            <a:rPr lang="it-IT"/>
            <a:t> </a:t>
          </a:r>
          <a:r>
            <a:rPr lang="it-IT" err="1"/>
            <a:t>conventions</a:t>
          </a:r>
          <a:r>
            <a:rPr lang="it-IT"/>
            <a:t> (i.e., public </a:t>
          </a:r>
          <a:r>
            <a:rPr lang="it-IT" err="1"/>
            <a:t>international</a:t>
          </a:r>
          <a:r>
            <a:rPr lang="it-IT"/>
            <a:t> law) and co-operate on the </a:t>
          </a:r>
          <a:r>
            <a:rPr lang="it-IT" err="1"/>
            <a:t>basis</a:t>
          </a:r>
          <a:r>
            <a:rPr lang="it-IT"/>
            <a:t> of </a:t>
          </a:r>
          <a:r>
            <a:rPr lang="it-IT" b="1" u="sng"/>
            <a:t>common </a:t>
          </a:r>
          <a:r>
            <a:rPr lang="it-IT" b="1" u="sng" err="1"/>
            <a:t>values</a:t>
          </a:r>
          <a:r>
            <a:rPr lang="it-IT" u="sng"/>
            <a:t> </a:t>
          </a:r>
          <a:r>
            <a:rPr lang="it-IT"/>
            <a:t>and </a:t>
          </a:r>
          <a:r>
            <a:rPr lang="it-IT" b="1" u="sng"/>
            <a:t>common </a:t>
          </a:r>
          <a:r>
            <a:rPr lang="it-IT" b="1" u="sng" err="1"/>
            <a:t>political</a:t>
          </a:r>
          <a:r>
            <a:rPr lang="it-IT" b="1" u="sng"/>
            <a:t> </a:t>
          </a:r>
          <a:r>
            <a:rPr lang="it-IT" b="1" u="sng" err="1"/>
            <a:t>decisions</a:t>
          </a:r>
          <a:r>
            <a:rPr lang="it-IT"/>
            <a:t>. </a:t>
          </a:r>
        </a:p>
      </dgm:t>
    </dgm:pt>
    <dgm:pt modelId="{66B7C400-A598-BA4C-9496-8D2E2F640166}" type="parTrans" cxnId="{19800D2E-15E3-9D4B-AE26-14D80DE5DCEB}">
      <dgm:prSet/>
      <dgm:spPr/>
      <dgm:t>
        <a:bodyPr/>
        <a:lstStyle/>
        <a:p>
          <a:endParaRPr lang="it-IT"/>
        </a:p>
      </dgm:t>
    </dgm:pt>
    <dgm:pt modelId="{E1CC43C4-C5DA-594B-83A2-6316E95A5E14}" type="sibTrans" cxnId="{19800D2E-15E3-9D4B-AE26-14D80DE5DCEB}">
      <dgm:prSet/>
      <dgm:spPr/>
      <dgm:t>
        <a:bodyPr/>
        <a:lstStyle/>
        <a:p>
          <a:endParaRPr lang="it-IT"/>
        </a:p>
      </dgm:t>
    </dgm:pt>
    <dgm:pt modelId="{008DEE56-6481-E14B-AC84-A3852F2DB82C}" type="pres">
      <dgm:prSet presAssocID="{75A05D83-B5D7-E447-AF04-1076E3AE88EE}" presName="diagram" presStyleCnt="0">
        <dgm:presLayoutVars>
          <dgm:dir/>
          <dgm:resizeHandles val="exact"/>
        </dgm:presLayoutVars>
      </dgm:prSet>
      <dgm:spPr/>
    </dgm:pt>
    <dgm:pt modelId="{B2DE28C3-268B-624F-AB01-432BBAF187E4}" type="pres">
      <dgm:prSet presAssocID="{364164BD-65C2-8844-B088-F7E43B782AED}" presName="node" presStyleLbl="node1" presStyleIdx="0" presStyleCnt="2" custScaleY="175031">
        <dgm:presLayoutVars>
          <dgm:bulletEnabled val="1"/>
        </dgm:presLayoutVars>
      </dgm:prSet>
      <dgm:spPr/>
    </dgm:pt>
    <dgm:pt modelId="{BF60AD2D-7CE8-4D42-99F7-EE5DC3AD7E36}" type="pres">
      <dgm:prSet presAssocID="{720B711D-9BD7-F44B-945D-707F05F0627F}" presName="sibTrans" presStyleCnt="0"/>
      <dgm:spPr/>
    </dgm:pt>
    <dgm:pt modelId="{996C58DE-2115-1442-AB24-96FC0C8AE960}" type="pres">
      <dgm:prSet presAssocID="{3C4DBAFB-935F-EA4B-85FF-045DC847275B}" presName="node" presStyleLbl="node1" presStyleIdx="1" presStyleCnt="2" custScaleY="177750">
        <dgm:presLayoutVars>
          <dgm:bulletEnabled val="1"/>
        </dgm:presLayoutVars>
      </dgm:prSet>
      <dgm:spPr/>
    </dgm:pt>
  </dgm:ptLst>
  <dgm:cxnLst>
    <dgm:cxn modelId="{F037E915-3C5F-194C-9C5C-144B90700ED1}" srcId="{75A05D83-B5D7-E447-AF04-1076E3AE88EE}" destId="{3C4DBAFB-935F-EA4B-85FF-045DC847275B}" srcOrd="1" destOrd="0" parTransId="{C5C7670B-BC2F-8C46-933B-C9F2F14A65AC}" sibTransId="{2112B003-86A5-AF4B-9254-624C09BC957C}"/>
    <dgm:cxn modelId="{19800D2E-15E3-9D4B-AE26-14D80DE5DCEB}" srcId="{3C4DBAFB-935F-EA4B-85FF-045DC847275B}" destId="{0188552B-9484-8E48-AB1C-FABB87B39948}" srcOrd="0" destOrd="0" parTransId="{66B7C400-A598-BA4C-9496-8D2E2F640166}" sibTransId="{E1CC43C4-C5DA-594B-83A2-6316E95A5E14}"/>
    <dgm:cxn modelId="{DF9A7534-9A0B-2149-8625-32985E95A932}" type="presOf" srcId="{3C4DBAFB-935F-EA4B-85FF-045DC847275B}" destId="{996C58DE-2115-1442-AB24-96FC0C8AE960}" srcOrd="0" destOrd="0" presId="urn:microsoft.com/office/officeart/2005/8/layout/default"/>
    <dgm:cxn modelId="{9E967A5C-C119-F74B-A764-BB11E160690E}" type="presOf" srcId="{0188552B-9484-8E48-AB1C-FABB87B39948}" destId="{996C58DE-2115-1442-AB24-96FC0C8AE960}" srcOrd="0" destOrd="1" presId="urn:microsoft.com/office/officeart/2005/8/layout/default"/>
    <dgm:cxn modelId="{FDC0766B-C4B1-8340-B73B-05C6BBA4AEF3}" type="presOf" srcId="{DCE8E529-18D4-6A47-8805-858648D4D029}" destId="{B2DE28C3-268B-624F-AB01-432BBAF187E4}" srcOrd="0" destOrd="1" presId="urn:microsoft.com/office/officeart/2005/8/layout/default"/>
    <dgm:cxn modelId="{5DE9AB54-B5EE-5E4D-8AFB-36947E12AD61}" type="presOf" srcId="{364164BD-65C2-8844-B088-F7E43B782AED}" destId="{B2DE28C3-268B-624F-AB01-432BBAF187E4}" srcOrd="0" destOrd="0" presId="urn:microsoft.com/office/officeart/2005/8/layout/default"/>
    <dgm:cxn modelId="{A0C6CCD8-7466-C741-8864-EA4C2F04078F}" srcId="{75A05D83-B5D7-E447-AF04-1076E3AE88EE}" destId="{364164BD-65C2-8844-B088-F7E43B782AED}" srcOrd="0" destOrd="0" parTransId="{C81FAC9A-1D9D-6645-9407-881C7E6ECF6C}" sibTransId="{720B711D-9BD7-F44B-945D-707F05F0627F}"/>
    <dgm:cxn modelId="{4BDC9AE4-34BE-EA46-9ABE-A50F59D1ABE4}" srcId="{364164BD-65C2-8844-B088-F7E43B782AED}" destId="{DCE8E529-18D4-6A47-8805-858648D4D029}" srcOrd="0" destOrd="0" parTransId="{8DDDB342-D6A1-CC47-9DEE-4E85FA496E1C}" sibTransId="{E6265A8A-51B3-6747-861D-D732D5702595}"/>
    <dgm:cxn modelId="{E26ABEE7-685F-4944-9DBE-C017E0F11343}" type="presOf" srcId="{75A05D83-B5D7-E447-AF04-1076E3AE88EE}" destId="{008DEE56-6481-E14B-AC84-A3852F2DB82C}" srcOrd="0" destOrd="0" presId="urn:microsoft.com/office/officeart/2005/8/layout/default"/>
    <dgm:cxn modelId="{22ED29B5-20FB-C84E-B72B-AD9754D8D91B}" type="presParOf" srcId="{008DEE56-6481-E14B-AC84-A3852F2DB82C}" destId="{B2DE28C3-268B-624F-AB01-432BBAF187E4}" srcOrd="0" destOrd="0" presId="urn:microsoft.com/office/officeart/2005/8/layout/default"/>
    <dgm:cxn modelId="{C5B27484-E52F-1C40-AB34-03D21F327E6C}" type="presParOf" srcId="{008DEE56-6481-E14B-AC84-A3852F2DB82C}" destId="{BF60AD2D-7CE8-4D42-99F7-EE5DC3AD7E36}" srcOrd="1" destOrd="0" presId="urn:microsoft.com/office/officeart/2005/8/layout/default"/>
    <dgm:cxn modelId="{C702105B-1E44-7D48-ADF1-98A6EDBE3F48}" type="presParOf" srcId="{008DEE56-6481-E14B-AC84-A3852F2DB82C}" destId="{996C58DE-2115-1442-AB24-96FC0C8AE960}"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5580002-1672-394A-8815-3B4FBFFCEC51}" type="doc">
      <dgm:prSet loTypeId="urn:microsoft.com/office/officeart/2005/8/layout/default" loCatId="" qsTypeId="urn:microsoft.com/office/officeart/2005/8/quickstyle/simple4" qsCatId="simple" csTypeId="urn:microsoft.com/office/officeart/2005/8/colors/colorful4" csCatId="colorful" phldr="1"/>
      <dgm:spPr/>
      <dgm:t>
        <a:bodyPr/>
        <a:lstStyle/>
        <a:p>
          <a:endParaRPr lang="it-IT"/>
        </a:p>
      </dgm:t>
    </dgm:pt>
    <dgm:pt modelId="{02D2FAF6-9F20-834C-BD9C-0930E4F0A483}">
      <dgm:prSet/>
      <dgm:spPr>
        <a:solidFill>
          <a:srgbClr val="FF0000"/>
        </a:solidFill>
      </dgm:spPr>
      <dgm:t>
        <a:bodyPr/>
        <a:lstStyle/>
        <a:p>
          <a:pPr rtl="0"/>
          <a:r>
            <a:rPr lang="it-IT"/>
            <a:t>The </a:t>
          </a:r>
          <a:r>
            <a:rPr lang="it-IT" b="1" cap="all" err="1"/>
            <a:t>European</a:t>
          </a:r>
          <a:r>
            <a:rPr lang="it-IT" b="1" cap="all"/>
            <a:t> Union </a:t>
          </a:r>
          <a:r>
            <a:rPr lang="it-IT" err="1"/>
            <a:t>could</a:t>
          </a:r>
          <a:r>
            <a:rPr lang="it-IT"/>
            <a:t> be </a:t>
          </a:r>
          <a:r>
            <a:rPr lang="it-IT" err="1"/>
            <a:t>seen</a:t>
          </a:r>
          <a:r>
            <a:rPr lang="it-IT"/>
            <a:t> </a:t>
          </a:r>
          <a:r>
            <a:rPr lang="it-IT" err="1"/>
            <a:t>as</a:t>
          </a:r>
          <a:r>
            <a:rPr lang="it-IT"/>
            <a:t> the </a:t>
          </a:r>
          <a:r>
            <a:rPr lang="it-IT" err="1"/>
            <a:t>smaller</a:t>
          </a:r>
          <a:r>
            <a:rPr lang="it-IT"/>
            <a:t> </a:t>
          </a:r>
          <a:r>
            <a:rPr lang="it-IT" err="1"/>
            <a:t>circle</a:t>
          </a:r>
          <a:r>
            <a:rPr lang="it-IT"/>
            <a:t> with a </a:t>
          </a:r>
          <a:r>
            <a:rPr lang="it-IT" err="1"/>
            <a:t>much</a:t>
          </a:r>
          <a:r>
            <a:rPr lang="it-IT"/>
            <a:t> </a:t>
          </a:r>
          <a:r>
            <a:rPr lang="it-IT" err="1"/>
            <a:t>higher</a:t>
          </a:r>
          <a:r>
            <a:rPr lang="it-IT"/>
            <a:t> </a:t>
          </a:r>
          <a:r>
            <a:rPr lang="it-IT" err="1"/>
            <a:t>level</a:t>
          </a:r>
          <a:r>
            <a:rPr lang="it-IT"/>
            <a:t> of </a:t>
          </a:r>
          <a:r>
            <a:rPr lang="it-IT" err="1"/>
            <a:t>integration</a:t>
          </a:r>
          <a:r>
            <a:rPr lang="it-IT"/>
            <a:t> </a:t>
          </a:r>
          <a:r>
            <a:rPr lang="it-IT" err="1"/>
            <a:t>through</a:t>
          </a:r>
          <a:r>
            <a:rPr lang="it-IT"/>
            <a:t> the transfer of </a:t>
          </a:r>
          <a:r>
            <a:rPr lang="it-IT" err="1"/>
            <a:t>powers</a:t>
          </a:r>
          <a:r>
            <a:rPr lang="it-IT"/>
            <a:t> from the </a:t>
          </a:r>
          <a:r>
            <a:rPr lang="it-IT" err="1"/>
            <a:t>national</a:t>
          </a:r>
          <a:r>
            <a:rPr lang="it-IT"/>
            <a:t> to the EU </a:t>
          </a:r>
          <a:r>
            <a:rPr lang="it-IT" err="1"/>
            <a:t>level</a:t>
          </a:r>
          <a:r>
            <a:rPr lang="it-IT"/>
            <a:t>. </a:t>
          </a:r>
        </a:p>
      </dgm:t>
    </dgm:pt>
    <dgm:pt modelId="{345167E6-9124-BB4E-BA3F-F79DD5DEB457}" type="parTrans" cxnId="{10EA3371-DC5E-0542-A324-3D1AA4F7289F}">
      <dgm:prSet/>
      <dgm:spPr/>
      <dgm:t>
        <a:bodyPr/>
        <a:lstStyle/>
        <a:p>
          <a:endParaRPr lang="it-IT"/>
        </a:p>
      </dgm:t>
    </dgm:pt>
    <dgm:pt modelId="{DCD41C75-1C19-8742-AE8E-65C694B72CF1}" type="sibTrans" cxnId="{10EA3371-DC5E-0542-A324-3D1AA4F7289F}">
      <dgm:prSet/>
      <dgm:spPr/>
      <dgm:t>
        <a:bodyPr/>
        <a:lstStyle/>
        <a:p>
          <a:endParaRPr lang="it-IT"/>
        </a:p>
      </dgm:t>
    </dgm:pt>
    <dgm:pt modelId="{3C98DA93-810B-504F-A670-0D0FC9742F9B}">
      <dgm:prSet/>
      <dgm:spPr>
        <a:solidFill>
          <a:srgbClr val="3366FF"/>
        </a:solidFill>
      </dgm:spPr>
      <dgm:t>
        <a:bodyPr/>
        <a:lstStyle/>
        <a:p>
          <a:pPr rtl="0"/>
          <a:r>
            <a:rPr lang="it-IT" err="1"/>
            <a:t>Being</a:t>
          </a:r>
          <a:r>
            <a:rPr lang="it-IT"/>
            <a:t> part of public </a:t>
          </a:r>
          <a:r>
            <a:rPr lang="it-IT" err="1"/>
            <a:t>international</a:t>
          </a:r>
          <a:r>
            <a:rPr lang="it-IT"/>
            <a:t> law, </a:t>
          </a:r>
          <a:r>
            <a:rPr lang="it-IT" b="1" cap="all" err="1"/>
            <a:t>Council</a:t>
          </a:r>
          <a:r>
            <a:rPr lang="it-IT" b="1" cap="all"/>
            <a:t> of Europe </a:t>
          </a:r>
          <a:r>
            <a:rPr lang="it-IT" err="1"/>
            <a:t>conventions</a:t>
          </a:r>
          <a:r>
            <a:rPr lang="it-IT"/>
            <a:t> </a:t>
          </a:r>
          <a:r>
            <a:rPr lang="it-IT" err="1"/>
            <a:t>could</a:t>
          </a:r>
          <a:r>
            <a:rPr lang="it-IT"/>
            <a:t> </a:t>
          </a:r>
          <a:r>
            <a:rPr lang="it-IT" err="1"/>
            <a:t>also</a:t>
          </a:r>
          <a:r>
            <a:rPr lang="it-IT"/>
            <a:t> be </a:t>
          </a:r>
          <a:r>
            <a:rPr lang="it-IT" err="1"/>
            <a:t>opened</a:t>
          </a:r>
          <a:r>
            <a:rPr lang="it-IT"/>
            <a:t> for </a:t>
          </a:r>
          <a:r>
            <a:rPr lang="it-IT" err="1"/>
            <a:t>signature</a:t>
          </a:r>
          <a:r>
            <a:rPr lang="it-IT"/>
            <a:t> to non-</a:t>
          </a:r>
          <a:r>
            <a:rPr lang="it-IT" err="1"/>
            <a:t>member</a:t>
          </a:r>
          <a:r>
            <a:rPr lang="it-IT"/>
            <a:t> </a:t>
          </a:r>
          <a:r>
            <a:rPr lang="it-IT" err="1"/>
            <a:t>states</a:t>
          </a:r>
          <a:r>
            <a:rPr lang="it-IT"/>
            <a:t> </a:t>
          </a:r>
          <a:r>
            <a:rPr lang="it-IT" err="1"/>
            <a:t>thus</a:t>
          </a:r>
          <a:r>
            <a:rPr lang="it-IT"/>
            <a:t> </a:t>
          </a:r>
          <a:r>
            <a:rPr lang="it-IT" err="1"/>
            <a:t>facilitating</a:t>
          </a:r>
          <a:r>
            <a:rPr lang="it-IT"/>
            <a:t> </a:t>
          </a:r>
          <a:r>
            <a:rPr lang="it-IT" err="1"/>
            <a:t>equal</a:t>
          </a:r>
          <a:r>
            <a:rPr lang="it-IT"/>
            <a:t> co-</a:t>
          </a:r>
          <a:r>
            <a:rPr lang="it-IT" err="1"/>
            <a:t>operation</a:t>
          </a:r>
          <a:r>
            <a:rPr lang="it-IT"/>
            <a:t> with </a:t>
          </a:r>
          <a:r>
            <a:rPr lang="it-IT" err="1"/>
            <a:t>countries</a:t>
          </a:r>
          <a:r>
            <a:rPr lang="it-IT"/>
            <a:t> </a:t>
          </a:r>
          <a:r>
            <a:rPr lang="it-IT" err="1"/>
            <a:t>outside</a:t>
          </a:r>
          <a:r>
            <a:rPr lang="it-IT"/>
            <a:t> Europe</a:t>
          </a:r>
        </a:p>
      </dgm:t>
    </dgm:pt>
    <dgm:pt modelId="{8BD51168-8964-1F4E-B22A-9B0941E5F01F}" type="parTrans" cxnId="{D21E8FF5-FE8B-DE43-A417-8E394344F91A}">
      <dgm:prSet/>
      <dgm:spPr/>
      <dgm:t>
        <a:bodyPr/>
        <a:lstStyle/>
        <a:p>
          <a:endParaRPr lang="it-IT"/>
        </a:p>
      </dgm:t>
    </dgm:pt>
    <dgm:pt modelId="{FE3C7E6D-2684-A440-9B63-B3BC179151AA}" type="sibTrans" cxnId="{D21E8FF5-FE8B-DE43-A417-8E394344F91A}">
      <dgm:prSet/>
      <dgm:spPr/>
      <dgm:t>
        <a:bodyPr/>
        <a:lstStyle/>
        <a:p>
          <a:endParaRPr lang="it-IT"/>
        </a:p>
      </dgm:t>
    </dgm:pt>
    <dgm:pt modelId="{5584DC0C-0069-8E4F-8B30-FAB1A48CF812}" type="pres">
      <dgm:prSet presAssocID="{55580002-1672-394A-8815-3B4FBFFCEC51}" presName="diagram" presStyleCnt="0">
        <dgm:presLayoutVars>
          <dgm:dir/>
          <dgm:resizeHandles val="exact"/>
        </dgm:presLayoutVars>
      </dgm:prSet>
      <dgm:spPr/>
    </dgm:pt>
    <dgm:pt modelId="{0EC42D92-756B-054F-A860-DF4B9931342E}" type="pres">
      <dgm:prSet presAssocID="{02D2FAF6-9F20-834C-BD9C-0930E4F0A483}" presName="node" presStyleLbl="node1" presStyleIdx="0" presStyleCnt="2" custScaleY="162425">
        <dgm:presLayoutVars>
          <dgm:bulletEnabled val="1"/>
        </dgm:presLayoutVars>
      </dgm:prSet>
      <dgm:spPr/>
    </dgm:pt>
    <dgm:pt modelId="{701135B0-FE28-3342-B163-D40A20CDD0DC}" type="pres">
      <dgm:prSet presAssocID="{DCD41C75-1C19-8742-AE8E-65C694B72CF1}" presName="sibTrans" presStyleCnt="0"/>
      <dgm:spPr/>
    </dgm:pt>
    <dgm:pt modelId="{74818811-5840-844A-8A92-B4A49E0A98C9}" type="pres">
      <dgm:prSet presAssocID="{3C98DA93-810B-504F-A670-0D0FC9742F9B}" presName="node" presStyleLbl="node1" presStyleIdx="1" presStyleCnt="2" custScaleY="159298">
        <dgm:presLayoutVars>
          <dgm:bulletEnabled val="1"/>
        </dgm:presLayoutVars>
      </dgm:prSet>
      <dgm:spPr/>
    </dgm:pt>
  </dgm:ptLst>
  <dgm:cxnLst>
    <dgm:cxn modelId="{10EA3371-DC5E-0542-A324-3D1AA4F7289F}" srcId="{55580002-1672-394A-8815-3B4FBFFCEC51}" destId="{02D2FAF6-9F20-834C-BD9C-0930E4F0A483}" srcOrd="0" destOrd="0" parTransId="{345167E6-9124-BB4E-BA3F-F79DD5DEB457}" sibTransId="{DCD41C75-1C19-8742-AE8E-65C694B72CF1}"/>
    <dgm:cxn modelId="{9D1A02E4-107F-2347-A6FE-C76C4275B80A}" type="presOf" srcId="{3C98DA93-810B-504F-A670-0D0FC9742F9B}" destId="{74818811-5840-844A-8A92-B4A49E0A98C9}" srcOrd="0" destOrd="0" presId="urn:microsoft.com/office/officeart/2005/8/layout/default"/>
    <dgm:cxn modelId="{D21E8FF5-FE8B-DE43-A417-8E394344F91A}" srcId="{55580002-1672-394A-8815-3B4FBFFCEC51}" destId="{3C98DA93-810B-504F-A670-0D0FC9742F9B}" srcOrd="1" destOrd="0" parTransId="{8BD51168-8964-1F4E-B22A-9B0941E5F01F}" sibTransId="{FE3C7E6D-2684-A440-9B63-B3BC179151AA}"/>
    <dgm:cxn modelId="{940DDFFE-BFB6-1944-B961-82812D427626}" type="presOf" srcId="{55580002-1672-394A-8815-3B4FBFFCEC51}" destId="{5584DC0C-0069-8E4F-8B30-FAB1A48CF812}" srcOrd="0" destOrd="0" presId="urn:microsoft.com/office/officeart/2005/8/layout/default"/>
    <dgm:cxn modelId="{957CFFFE-8323-594A-AA05-BD7CAB7E6A9E}" type="presOf" srcId="{02D2FAF6-9F20-834C-BD9C-0930E4F0A483}" destId="{0EC42D92-756B-054F-A860-DF4B9931342E}" srcOrd="0" destOrd="0" presId="urn:microsoft.com/office/officeart/2005/8/layout/default"/>
    <dgm:cxn modelId="{F2FC6812-2E90-7D48-B937-6358C9BC32EE}" type="presParOf" srcId="{5584DC0C-0069-8E4F-8B30-FAB1A48CF812}" destId="{0EC42D92-756B-054F-A860-DF4B9931342E}" srcOrd="0" destOrd="0" presId="urn:microsoft.com/office/officeart/2005/8/layout/default"/>
    <dgm:cxn modelId="{0F9C850E-7E30-9B49-8639-DFCAD5882901}" type="presParOf" srcId="{5584DC0C-0069-8E4F-8B30-FAB1A48CF812}" destId="{701135B0-FE28-3342-B163-D40A20CDD0DC}" srcOrd="1" destOrd="0" presId="urn:microsoft.com/office/officeart/2005/8/layout/default"/>
    <dgm:cxn modelId="{5BB9F6B0-4356-604A-AEDD-4CF0455408B3}" type="presParOf" srcId="{5584DC0C-0069-8E4F-8B30-FAB1A48CF812}" destId="{74818811-5840-844A-8A92-B4A49E0A98C9}"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FA2C531-D8B8-FB42-88F8-53E36078D582}" type="doc">
      <dgm:prSet loTypeId="urn:microsoft.com/office/officeart/2005/8/layout/vList2" loCatId="" qsTypeId="urn:microsoft.com/office/officeart/2005/8/quickstyle/simple5" qsCatId="simple" csTypeId="urn:microsoft.com/office/officeart/2005/8/colors/colorful1" csCatId="colorful" phldr="1"/>
      <dgm:spPr/>
      <dgm:t>
        <a:bodyPr/>
        <a:lstStyle/>
        <a:p>
          <a:endParaRPr lang="it-IT"/>
        </a:p>
      </dgm:t>
    </dgm:pt>
    <dgm:pt modelId="{9867C1E5-3AD9-1F49-B14A-891A86F79CF3}">
      <dgm:prSet/>
      <dgm:spPr>
        <a:solidFill>
          <a:schemeClr val="accent5"/>
        </a:solidFill>
      </dgm:spPr>
      <dgm:t>
        <a:bodyPr/>
        <a:lstStyle/>
        <a:p>
          <a:pPr rtl="0"/>
          <a:r>
            <a:rPr lang="it-IT" err="1"/>
            <a:t>Established</a:t>
          </a:r>
          <a:r>
            <a:rPr lang="it-IT"/>
            <a:t> by the Convention.</a:t>
          </a:r>
        </a:p>
      </dgm:t>
    </dgm:pt>
    <dgm:pt modelId="{83DBF81B-EFDC-834F-95A9-7A2EB59BD869}" type="parTrans" cxnId="{F741636D-B3FD-3841-8F1E-9ABB641E95AB}">
      <dgm:prSet/>
      <dgm:spPr/>
      <dgm:t>
        <a:bodyPr/>
        <a:lstStyle/>
        <a:p>
          <a:endParaRPr lang="it-IT"/>
        </a:p>
      </dgm:t>
    </dgm:pt>
    <dgm:pt modelId="{1F844827-0EA6-4445-B553-3DE295E0C9F7}" type="sibTrans" cxnId="{F741636D-B3FD-3841-8F1E-9ABB641E95AB}">
      <dgm:prSet/>
      <dgm:spPr/>
      <dgm:t>
        <a:bodyPr/>
        <a:lstStyle/>
        <a:p>
          <a:endParaRPr lang="it-IT"/>
        </a:p>
      </dgm:t>
    </dgm:pt>
    <dgm:pt modelId="{0F4F798C-BDFD-4D42-8471-A67568EA3AFC}">
      <dgm:prSet/>
      <dgm:spPr>
        <a:solidFill>
          <a:schemeClr val="accent2"/>
        </a:solidFill>
      </dgm:spPr>
      <dgm:t>
        <a:bodyPr/>
        <a:lstStyle/>
        <a:p>
          <a:pPr rtl="0"/>
          <a:r>
            <a:rPr lang="it-IT" err="1"/>
            <a:t>Any</a:t>
          </a:r>
          <a:r>
            <a:rPr lang="it-IT"/>
            <a:t> </a:t>
          </a:r>
          <a:r>
            <a:rPr lang="it-IT" err="1"/>
            <a:t>person</a:t>
          </a:r>
          <a:r>
            <a:rPr lang="it-IT"/>
            <a:t> </a:t>
          </a:r>
          <a:r>
            <a:rPr lang="it-IT" err="1"/>
            <a:t>who</a:t>
          </a:r>
          <a:r>
            <a:rPr lang="it-IT"/>
            <a:t> </a:t>
          </a:r>
          <a:r>
            <a:rPr lang="it-IT" err="1"/>
            <a:t>feels</a:t>
          </a:r>
          <a:r>
            <a:rPr lang="it-IT"/>
            <a:t> </a:t>
          </a:r>
          <a:r>
            <a:rPr lang="it-IT" err="1"/>
            <a:t>his</a:t>
          </a:r>
          <a:r>
            <a:rPr lang="it-IT"/>
            <a:t> or </a:t>
          </a:r>
          <a:r>
            <a:rPr lang="it-IT" err="1"/>
            <a:t>her</a:t>
          </a:r>
          <a:r>
            <a:rPr lang="it-IT"/>
            <a:t> </a:t>
          </a:r>
          <a:r>
            <a:rPr lang="it-IT" err="1"/>
            <a:t>rights</a:t>
          </a:r>
          <a:r>
            <a:rPr lang="it-IT"/>
            <a:t> </a:t>
          </a:r>
          <a:r>
            <a:rPr lang="it-IT" err="1"/>
            <a:t>have</a:t>
          </a:r>
          <a:r>
            <a:rPr lang="it-IT"/>
            <a:t> </a:t>
          </a:r>
          <a:r>
            <a:rPr lang="it-IT" err="1"/>
            <a:t>been</a:t>
          </a:r>
          <a:r>
            <a:rPr lang="it-IT"/>
            <a:t> </a:t>
          </a:r>
          <a:r>
            <a:rPr lang="it-IT" err="1"/>
            <a:t>violated</a:t>
          </a:r>
          <a:r>
            <a:rPr lang="it-IT"/>
            <a:t> under the Convention by a State party can take a case to the Court.                  </a:t>
          </a:r>
        </a:p>
      </dgm:t>
    </dgm:pt>
    <dgm:pt modelId="{9BA83F43-C8BD-1140-98D8-B277419427B2}" type="parTrans" cxnId="{68CC38FB-EAEF-2846-B91B-BDA3A2DDBC1A}">
      <dgm:prSet/>
      <dgm:spPr/>
      <dgm:t>
        <a:bodyPr/>
        <a:lstStyle/>
        <a:p>
          <a:endParaRPr lang="it-IT"/>
        </a:p>
      </dgm:t>
    </dgm:pt>
    <dgm:pt modelId="{AA76AED6-D8B0-614E-80AF-B6A94A43DB1A}" type="sibTrans" cxnId="{68CC38FB-EAEF-2846-B91B-BDA3A2DDBC1A}">
      <dgm:prSet/>
      <dgm:spPr/>
      <dgm:t>
        <a:bodyPr/>
        <a:lstStyle/>
        <a:p>
          <a:endParaRPr lang="it-IT"/>
        </a:p>
      </dgm:t>
    </dgm:pt>
    <dgm:pt modelId="{E99CAB2E-B838-6B4B-8B57-A6A0E4808DDC}">
      <dgm:prSet/>
      <dgm:spPr>
        <a:solidFill>
          <a:schemeClr val="accent4"/>
        </a:solidFill>
      </dgm:spPr>
      <dgm:t>
        <a:bodyPr/>
        <a:lstStyle/>
        <a:p>
          <a:pPr rtl="0"/>
          <a:r>
            <a:rPr lang="it-IT"/>
            <a:t>(</a:t>
          </a:r>
          <a:r>
            <a:rPr lang="it-IT" b="1"/>
            <a:t>A PERSON AGAINST A STATE</a:t>
          </a:r>
          <a:r>
            <a:rPr lang="it-IT"/>
            <a:t>)</a:t>
          </a:r>
        </a:p>
      </dgm:t>
    </dgm:pt>
    <dgm:pt modelId="{71D5ED94-A890-A447-BE7C-613AFEE1AAC3}" type="parTrans" cxnId="{D583DD4C-539E-B042-82AB-0AAE87FB7DD0}">
      <dgm:prSet/>
      <dgm:spPr/>
      <dgm:t>
        <a:bodyPr/>
        <a:lstStyle/>
        <a:p>
          <a:endParaRPr lang="it-IT"/>
        </a:p>
      </dgm:t>
    </dgm:pt>
    <dgm:pt modelId="{A77776F4-DC7C-9448-84DB-64C91ECD7074}" type="sibTrans" cxnId="{D583DD4C-539E-B042-82AB-0AAE87FB7DD0}">
      <dgm:prSet/>
      <dgm:spPr/>
      <dgm:t>
        <a:bodyPr/>
        <a:lstStyle/>
        <a:p>
          <a:endParaRPr lang="it-IT"/>
        </a:p>
      </dgm:t>
    </dgm:pt>
    <dgm:pt modelId="{AE8AEDFC-CAA6-FE47-B3BD-2C3139BBC228}">
      <dgm:prSet/>
      <dgm:spPr>
        <a:solidFill>
          <a:srgbClr val="9B6C34"/>
        </a:solidFill>
      </dgm:spPr>
      <dgm:t>
        <a:bodyPr/>
        <a:lstStyle/>
        <a:p>
          <a:pPr rtl="0"/>
          <a:r>
            <a:rPr lang="it-IT"/>
            <a:t>State parties can </a:t>
          </a:r>
          <a:r>
            <a:rPr lang="it-IT" err="1"/>
            <a:t>also</a:t>
          </a:r>
          <a:r>
            <a:rPr lang="it-IT"/>
            <a:t> take </a:t>
          </a:r>
          <a:r>
            <a:rPr lang="it-IT" err="1"/>
            <a:t>cases</a:t>
          </a:r>
          <a:r>
            <a:rPr lang="it-IT"/>
            <a:t> </a:t>
          </a:r>
          <a:r>
            <a:rPr lang="it-IT" err="1"/>
            <a:t>against</a:t>
          </a:r>
          <a:r>
            <a:rPr lang="it-IT"/>
            <a:t> </a:t>
          </a:r>
          <a:r>
            <a:rPr lang="it-IT" err="1"/>
            <a:t>other</a:t>
          </a:r>
          <a:r>
            <a:rPr lang="it-IT"/>
            <a:t> state parties to the Court, </a:t>
          </a:r>
          <a:r>
            <a:rPr lang="it-IT" err="1"/>
            <a:t>although</a:t>
          </a:r>
          <a:r>
            <a:rPr lang="it-IT"/>
            <a:t> </a:t>
          </a:r>
          <a:r>
            <a:rPr lang="it-IT" err="1"/>
            <a:t>this</a:t>
          </a:r>
          <a:r>
            <a:rPr lang="it-IT"/>
            <a:t> </a:t>
          </a:r>
          <a:r>
            <a:rPr lang="it-IT" err="1"/>
            <a:t>power</a:t>
          </a:r>
          <a:r>
            <a:rPr lang="it-IT"/>
            <a:t> </a:t>
          </a:r>
          <a:r>
            <a:rPr lang="it-IT" err="1"/>
            <a:t>is</a:t>
          </a:r>
          <a:r>
            <a:rPr lang="it-IT"/>
            <a:t> </a:t>
          </a:r>
          <a:r>
            <a:rPr lang="it-IT" err="1"/>
            <a:t>rarely</a:t>
          </a:r>
          <a:r>
            <a:rPr lang="it-IT"/>
            <a:t> </a:t>
          </a:r>
          <a:r>
            <a:rPr lang="it-IT" err="1"/>
            <a:t>used</a:t>
          </a:r>
          <a:r>
            <a:rPr lang="it-IT"/>
            <a:t>                                                </a:t>
          </a:r>
        </a:p>
      </dgm:t>
    </dgm:pt>
    <dgm:pt modelId="{1B64600E-88CE-404F-8E1B-DE4FC1F85DFD}" type="parTrans" cxnId="{FC997881-D09D-904D-A1E1-209A23A736D7}">
      <dgm:prSet/>
      <dgm:spPr/>
      <dgm:t>
        <a:bodyPr/>
        <a:lstStyle/>
        <a:p>
          <a:endParaRPr lang="it-IT"/>
        </a:p>
      </dgm:t>
    </dgm:pt>
    <dgm:pt modelId="{A09012D7-13E8-E34D-84F9-AE365758533A}" type="sibTrans" cxnId="{FC997881-D09D-904D-A1E1-209A23A736D7}">
      <dgm:prSet/>
      <dgm:spPr/>
      <dgm:t>
        <a:bodyPr/>
        <a:lstStyle/>
        <a:p>
          <a:endParaRPr lang="it-IT"/>
        </a:p>
      </dgm:t>
    </dgm:pt>
    <dgm:pt modelId="{68D7DAAD-4C0C-AF4E-92A8-B64D22CAC67B}">
      <dgm:prSet/>
      <dgm:spPr>
        <a:solidFill>
          <a:srgbClr val="C9972B"/>
        </a:solidFill>
      </dgm:spPr>
      <dgm:t>
        <a:bodyPr/>
        <a:lstStyle/>
        <a:p>
          <a:pPr rtl="0"/>
          <a:r>
            <a:rPr lang="it-IT"/>
            <a:t>(</a:t>
          </a:r>
          <a:r>
            <a:rPr lang="it-IT" b="1"/>
            <a:t>A STATE AGAINST ONOTHER STATE</a:t>
          </a:r>
          <a:r>
            <a:rPr lang="it-IT"/>
            <a:t>)</a:t>
          </a:r>
        </a:p>
      </dgm:t>
    </dgm:pt>
    <dgm:pt modelId="{0A87A858-48DA-F941-82D7-2528AF8DEC68}" type="parTrans" cxnId="{D509868F-D9B3-514F-A433-B083B90D7182}">
      <dgm:prSet/>
      <dgm:spPr/>
      <dgm:t>
        <a:bodyPr/>
        <a:lstStyle/>
        <a:p>
          <a:endParaRPr lang="it-IT"/>
        </a:p>
      </dgm:t>
    </dgm:pt>
    <dgm:pt modelId="{B7451A06-8CD0-EE4C-BDF8-102173C0365C}" type="sibTrans" cxnId="{D509868F-D9B3-514F-A433-B083B90D7182}">
      <dgm:prSet/>
      <dgm:spPr/>
      <dgm:t>
        <a:bodyPr/>
        <a:lstStyle/>
        <a:p>
          <a:endParaRPr lang="it-IT"/>
        </a:p>
      </dgm:t>
    </dgm:pt>
    <dgm:pt modelId="{AF73C6F2-9B4C-B54D-9874-34B646BE2EB2}" type="pres">
      <dgm:prSet presAssocID="{FFA2C531-D8B8-FB42-88F8-53E36078D582}" presName="linear" presStyleCnt="0">
        <dgm:presLayoutVars>
          <dgm:animLvl val="lvl"/>
          <dgm:resizeHandles val="exact"/>
        </dgm:presLayoutVars>
      </dgm:prSet>
      <dgm:spPr/>
    </dgm:pt>
    <dgm:pt modelId="{6D66D589-5D18-6B45-952C-4566DBDB5A9A}" type="pres">
      <dgm:prSet presAssocID="{9867C1E5-3AD9-1F49-B14A-891A86F79CF3}" presName="parentText" presStyleLbl="node1" presStyleIdx="0" presStyleCnt="3">
        <dgm:presLayoutVars>
          <dgm:chMax val="0"/>
          <dgm:bulletEnabled val="1"/>
        </dgm:presLayoutVars>
      </dgm:prSet>
      <dgm:spPr/>
    </dgm:pt>
    <dgm:pt modelId="{3BC9C184-3495-9D4A-B5C9-B9D346E0B475}" type="pres">
      <dgm:prSet presAssocID="{9867C1E5-3AD9-1F49-B14A-891A86F79CF3}" presName="childText" presStyleLbl="revTx" presStyleIdx="0" presStyleCnt="2">
        <dgm:presLayoutVars>
          <dgm:bulletEnabled val="1"/>
        </dgm:presLayoutVars>
      </dgm:prSet>
      <dgm:spPr/>
    </dgm:pt>
    <dgm:pt modelId="{D93C6663-396F-4743-BAF2-DCC4907F5FF3}" type="pres">
      <dgm:prSet presAssocID="{E99CAB2E-B838-6B4B-8B57-A6A0E4808DDC}" presName="parentText" presStyleLbl="node1" presStyleIdx="1" presStyleCnt="3">
        <dgm:presLayoutVars>
          <dgm:chMax val="0"/>
          <dgm:bulletEnabled val="1"/>
        </dgm:presLayoutVars>
      </dgm:prSet>
      <dgm:spPr/>
    </dgm:pt>
    <dgm:pt modelId="{77825E24-EBB1-C645-A36F-984970607F38}" type="pres">
      <dgm:prSet presAssocID="{E99CAB2E-B838-6B4B-8B57-A6A0E4808DDC}" presName="childText" presStyleLbl="revTx" presStyleIdx="1" presStyleCnt="2">
        <dgm:presLayoutVars>
          <dgm:bulletEnabled val="1"/>
        </dgm:presLayoutVars>
      </dgm:prSet>
      <dgm:spPr/>
    </dgm:pt>
    <dgm:pt modelId="{2548538C-BD1F-9243-9F8E-E73F82F99A12}" type="pres">
      <dgm:prSet presAssocID="{68D7DAAD-4C0C-AF4E-92A8-B64D22CAC67B}" presName="parentText" presStyleLbl="node1" presStyleIdx="2" presStyleCnt="3">
        <dgm:presLayoutVars>
          <dgm:chMax val="0"/>
          <dgm:bulletEnabled val="1"/>
        </dgm:presLayoutVars>
      </dgm:prSet>
      <dgm:spPr/>
    </dgm:pt>
  </dgm:ptLst>
  <dgm:cxnLst>
    <dgm:cxn modelId="{EF56951C-4817-964B-B88C-D57434AE4AFA}" type="presOf" srcId="{0F4F798C-BDFD-4D42-8471-A67568EA3AFC}" destId="{3BC9C184-3495-9D4A-B5C9-B9D346E0B475}" srcOrd="0" destOrd="0" presId="urn:microsoft.com/office/officeart/2005/8/layout/vList2"/>
    <dgm:cxn modelId="{B8390823-6C08-224C-B031-C7F4D6A5B632}" type="presOf" srcId="{E99CAB2E-B838-6B4B-8B57-A6A0E4808DDC}" destId="{D93C6663-396F-4743-BAF2-DCC4907F5FF3}" srcOrd="0" destOrd="0" presId="urn:microsoft.com/office/officeart/2005/8/layout/vList2"/>
    <dgm:cxn modelId="{425C7D40-B1E5-8045-B805-9506431B0C08}" type="presOf" srcId="{AE8AEDFC-CAA6-FE47-B3BD-2C3139BBC228}" destId="{77825E24-EBB1-C645-A36F-984970607F38}" srcOrd="0" destOrd="0" presId="urn:microsoft.com/office/officeart/2005/8/layout/vList2"/>
    <dgm:cxn modelId="{61A82866-83DE-8D42-8FD7-64CD17F61DF4}" type="presOf" srcId="{9867C1E5-3AD9-1F49-B14A-891A86F79CF3}" destId="{6D66D589-5D18-6B45-952C-4566DBDB5A9A}" srcOrd="0" destOrd="0" presId="urn:microsoft.com/office/officeart/2005/8/layout/vList2"/>
    <dgm:cxn modelId="{D583DD4C-539E-B042-82AB-0AAE87FB7DD0}" srcId="{FFA2C531-D8B8-FB42-88F8-53E36078D582}" destId="{E99CAB2E-B838-6B4B-8B57-A6A0E4808DDC}" srcOrd="1" destOrd="0" parTransId="{71D5ED94-A890-A447-BE7C-613AFEE1AAC3}" sibTransId="{A77776F4-DC7C-9448-84DB-64C91ECD7074}"/>
    <dgm:cxn modelId="{F741636D-B3FD-3841-8F1E-9ABB641E95AB}" srcId="{FFA2C531-D8B8-FB42-88F8-53E36078D582}" destId="{9867C1E5-3AD9-1F49-B14A-891A86F79CF3}" srcOrd="0" destOrd="0" parTransId="{83DBF81B-EFDC-834F-95A9-7A2EB59BD869}" sibTransId="{1F844827-0EA6-4445-B553-3DE295E0C9F7}"/>
    <dgm:cxn modelId="{FC997881-D09D-904D-A1E1-209A23A736D7}" srcId="{E99CAB2E-B838-6B4B-8B57-A6A0E4808DDC}" destId="{AE8AEDFC-CAA6-FE47-B3BD-2C3139BBC228}" srcOrd="0" destOrd="0" parTransId="{1B64600E-88CE-404F-8E1B-DE4FC1F85DFD}" sibTransId="{A09012D7-13E8-E34D-84F9-AE365758533A}"/>
    <dgm:cxn modelId="{D509868F-D9B3-514F-A433-B083B90D7182}" srcId="{FFA2C531-D8B8-FB42-88F8-53E36078D582}" destId="{68D7DAAD-4C0C-AF4E-92A8-B64D22CAC67B}" srcOrd="2" destOrd="0" parTransId="{0A87A858-48DA-F941-82D7-2528AF8DEC68}" sibTransId="{B7451A06-8CD0-EE4C-BDF8-102173C0365C}"/>
    <dgm:cxn modelId="{905663E5-C0C0-E147-BF50-0FF0B6D19F3B}" type="presOf" srcId="{FFA2C531-D8B8-FB42-88F8-53E36078D582}" destId="{AF73C6F2-9B4C-B54D-9874-34B646BE2EB2}" srcOrd="0" destOrd="0" presId="urn:microsoft.com/office/officeart/2005/8/layout/vList2"/>
    <dgm:cxn modelId="{71EB88F6-53B4-8449-8944-7BAC2D8D1530}" type="presOf" srcId="{68D7DAAD-4C0C-AF4E-92A8-B64D22CAC67B}" destId="{2548538C-BD1F-9243-9F8E-E73F82F99A12}" srcOrd="0" destOrd="0" presId="urn:microsoft.com/office/officeart/2005/8/layout/vList2"/>
    <dgm:cxn modelId="{68CC38FB-EAEF-2846-B91B-BDA3A2DDBC1A}" srcId="{9867C1E5-3AD9-1F49-B14A-891A86F79CF3}" destId="{0F4F798C-BDFD-4D42-8471-A67568EA3AFC}" srcOrd="0" destOrd="0" parTransId="{9BA83F43-C8BD-1140-98D8-B277419427B2}" sibTransId="{AA76AED6-D8B0-614E-80AF-B6A94A43DB1A}"/>
    <dgm:cxn modelId="{D3B6FD7E-DA43-A949-88E0-64283E9EA367}" type="presParOf" srcId="{AF73C6F2-9B4C-B54D-9874-34B646BE2EB2}" destId="{6D66D589-5D18-6B45-952C-4566DBDB5A9A}" srcOrd="0" destOrd="0" presId="urn:microsoft.com/office/officeart/2005/8/layout/vList2"/>
    <dgm:cxn modelId="{E532043E-C36D-2F41-88CF-BC204D729787}" type="presParOf" srcId="{AF73C6F2-9B4C-B54D-9874-34B646BE2EB2}" destId="{3BC9C184-3495-9D4A-B5C9-B9D346E0B475}" srcOrd="1" destOrd="0" presId="urn:microsoft.com/office/officeart/2005/8/layout/vList2"/>
    <dgm:cxn modelId="{78DC9E00-2222-B44C-B03D-CE93375C2204}" type="presParOf" srcId="{AF73C6F2-9B4C-B54D-9874-34B646BE2EB2}" destId="{D93C6663-396F-4743-BAF2-DCC4907F5FF3}" srcOrd="2" destOrd="0" presId="urn:microsoft.com/office/officeart/2005/8/layout/vList2"/>
    <dgm:cxn modelId="{E3A78606-EFE2-614D-BA2E-A2B5FE9733CE}" type="presParOf" srcId="{AF73C6F2-9B4C-B54D-9874-34B646BE2EB2}" destId="{77825E24-EBB1-C645-A36F-984970607F38}" srcOrd="3" destOrd="0" presId="urn:microsoft.com/office/officeart/2005/8/layout/vList2"/>
    <dgm:cxn modelId="{A8A9AE19-EB1F-554A-933A-F56903E5E25B}" type="presParOf" srcId="{AF73C6F2-9B4C-B54D-9874-34B646BE2EB2}" destId="{2548538C-BD1F-9243-9F8E-E73F82F99A1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FAF5A94-9DE5-E94B-A570-9704388E2B02}"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it-IT"/>
        </a:p>
      </dgm:t>
    </dgm:pt>
    <dgm:pt modelId="{CAC950C6-629F-3247-81DE-455FAA25F0A3}">
      <dgm:prSet/>
      <dgm:spPr/>
      <dgm:t>
        <a:bodyPr/>
        <a:lstStyle/>
        <a:p>
          <a:pPr rtl="0"/>
          <a:r>
            <a:rPr lang="it-IT" dirty="0"/>
            <a:t>STARTING POINT: The EU </a:t>
          </a:r>
          <a:r>
            <a:rPr lang="it-IT" dirty="0" err="1"/>
            <a:t>acts</a:t>
          </a:r>
          <a:r>
            <a:rPr lang="it-IT" dirty="0"/>
            <a:t> </a:t>
          </a:r>
          <a:r>
            <a:rPr lang="it-IT" dirty="0" err="1"/>
            <a:t>through</a:t>
          </a:r>
          <a:r>
            <a:rPr lang="it-IT" dirty="0"/>
            <a:t> a </a:t>
          </a:r>
          <a:r>
            <a:rPr lang="it-IT" b="1" dirty="0" err="1"/>
            <a:t>standardised</a:t>
          </a:r>
          <a:r>
            <a:rPr lang="it-IT" b="1" dirty="0"/>
            <a:t> </a:t>
          </a:r>
          <a:r>
            <a:rPr lang="it-IT" b="1" dirty="0" err="1"/>
            <a:t>system</a:t>
          </a:r>
          <a:r>
            <a:rPr lang="it-IT" b="1" dirty="0"/>
            <a:t> of </a:t>
          </a:r>
          <a:r>
            <a:rPr lang="it-IT" b="1" dirty="0" err="1"/>
            <a:t>laws</a:t>
          </a:r>
          <a:r>
            <a:rPr lang="it-IT" b="1" dirty="0"/>
            <a:t> </a:t>
          </a:r>
          <a:r>
            <a:rPr lang="it-IT" dirty="0" err="1"/>
            <a:t>that</a:t>
          </a:r>
          <a:r>
            <a:rPr lang="it-IT" dirty="0"/>
            <a:t> </a:t>
          </a:r>
          <a:r>
            <a:rPr lang="it-IT" dirty="0" err="1"/>
            <a:t>apply</a:t>
          </a:r>
          <a:r>
            <a:rPr lang="it-IT" dirty="0"/>
            <a:t> in </a:t>
          </a:r>
          <a:r>
            <a:rPr lang="it-IT" dirty="0" err="1"/>
            <a:t>all</a:t>
          </a:r>
          <a:r>
            <a:rPr lang="it-IT" dirty="0"/>
            <a:t> </a:t>
          </a:r>
          <a:r>
            <a:rPr lang="it-IT" dirty="0" err="1"/>
            <a:t>member</a:t>
          </a:r>
          <a:r>
            <a:rPr lang="it-IT" dirty="0"/>
            <a:t> </a:t>
          </a:r>
          <a:r>
            <a:rPr lang="it-IT" dirty="0" err="1"/>
            <a:t>states</a:t>
          </a:r>
          <a:r>
            <a:rPr lang="it-IT" dirty="0"/>
            <a:t> </a:t>
          </a:r>
          <a:r>
            <a:rPr lang="it-IT" dirty="0" err="1"/>
            <a:t>enacted</a:t>
          </a:r>
          <a:r>
            <a:rPr lang="it-IT" dirty="0"/>
            <a:t> by </a:t>
          </a:r>
          <a:r>
            <a:rPr lang="it-IT" dirty="0" err="1"/>
            <a:t>European</a:t>
          </a:r>
          <a:r>
            <a:rPr lang="it-IT" dirty="0"/>
            <a:t> </a:t>
          </a:r>
          <a:r>
            <a:rPr lang="it-IT" dirty="0" err="1"/>
            <a:t>Institutions</a:t>
          </a:r>
          <a:r>
            <a:rPr lang="it-IT" dirty="0"/>
            <a:t>.</a:t>
          </a:r>
        </a:p>
      </dgm:t>
    </dgm:pt>
    <dgm:pt modelId="{829D1CD6-CAF2-6C4C-8BDB-5AB99CA4CE51}" type="parTrans" cxnId="{C2A68EAC-7322-1340-934A-E5B78DD1C345}">
      <dgm:prSet/>
      <dgm:spPr/>
      <dgm:t>
        <a:bodyPr/>
        <a:lstStyle/>
        <a:p>
          <a:endParaRPr lang="it-IT"/>
        </a:p>
      </dgm:t>
    </dgm:pt>
    <dgm:pt modelId="{C5030A82-47B7-294B-B570-850BDEF1DF24}" type="sibTrans" cxnId="{C2A68EAC-7322-1340-934A-E5B78DD1C345}">
      <dgm:prSet/>
      <dgm:spPr/>
      <dgm:t>
        <a:bodyPr/>
        <a:lstStyle/>
        <a:p>
          <a:endParaRPr lang="it-IT"/>
        </a:p>
      </dgm:t>
    </dgm:pt>
    <dgm:pt modelId="{07372BE5-624E-7344-89F6-E613E585B33D}">
      <dgm:prSet/>
      <dgm:spPr/>
      <dgm:t>
        <a:bodyPr/>
        <a:lstStyle/>
        <a:p>
          <a:pPr rtl="0"/>
          <a:r>
            <a:rPr lang="it-IT"/>
            <a:t>What is the European Union Law?</a:t>
          </a:r>
        </a:p>
      </dgm:t>
    </dgm:pt>
    <dgm:pt modelId="{76B3AA25-37D5-B54C-A78F-1E165608DA62}" type="parTrans" cxnId="{42892197-EF65-D74D-8250-6811CA0EBDBD}">
      <dgm:prSet/>
      <dgm:spPr/>
      <dgm:t>
        <a:bodyPr/>
        <a:lstStyle/>
        <a:p>
          <a:endParaRPr lang="it-IT"/>
        </a:p>
      </dgm:t>
    </dgm:pt>
    <dgm:pt modelId="{C8A6DFBF-8904-4947-B81B-2C8206EA4FFC}" type="sibTrans" cxnId="{42892197-EF65-D74D-8250-6811CA0EBDBD}">
      <dgm:prSet/>
      <dgm:spPr/>
      <dgm:t>
        <a:bodyPr/>
        <a:lstStyle/>
        <a:p>
          <a:endParaRPr lang="it-IT"/>
        </a:p>
      </dgm:t>
    </dgm:pt>
    <dgm:pt modelId="{9CF26820-EE02-EA4A-9E4C-7452BF2BC337}">
      <dgm:prSet/>
      <dgm:spPr/>
      <dgm:t>
        <a:bodyPr/>
        <a:lstStyle/>
        <a:p>
          <a:pPr rtl="0"/>
          <a:r>
            <a:rPr lang="it-IT" dirty="0"/>
            <a:t>EU SOURCES: </a:t>
          </a:r>
          <a:r>
            <a:rPr lang="it-IT" dirty="0" err="1"/>
            <a:t>Types</a:t>
          </a:r>
          <a:r>
            <a:rPr lang="it-IT" dirty="0"/>
            <a:t> of EU law. </a:t>
          </a:r>
          <a:r>
            <a:rPr lang="it-IT" dirty="0" err="1"/>
            <a:t>Supplementary</a:t>
          </a:r>
          <a:r>
            <a:rPr lang="it-IT" dirty="0"/>
            <a:t> </a:t>
          </a:r>
          <a:r>
            <a:rPr lang="it-IT" dirty="0" err="1"/>
            <a:t>sources</a:t>
          </a:r>
          <a:r>
            <a:rPr lang="it-IT" dirty="0"/>
            <a:t>.</a:t>
          </a:r>
        </a:p>
      </dgm:t>
    </dgm:pt>
    <dgm:pt modelId="{2EF119EF-0DA1-FC4C-9665-EA11827ECB74}" type="parTrans" cxnId="{54AB5D0A-0E90-084C-999D-FD3D3F87B243}">
      <dgm:prSet/>
      <dgm:spPr/>
      <dgm:t>
        <a:bodyPr/>
        <a:lstStyle/>
        <a:p>
          <a:endParaRPr lang="it-IT"/>
        </a:p>
      </dgm:t>
    </dgm:pt>
    <dgm:pt modelId="{1DF42395-CC07-2949-A4CE-AB2CC2D6E00B}" type="sibTrans" cxnId="{54AB5D0A-0E90-084C-999D-FD3D3F87B243}">
      <dgm:prSet/>
      <dgm:spPr/>
      <dgm:t>
        <a:bodyPr/>
        <a:lstStyle/>
        <a:p>
          <a:endParaRPr lang="it-IT"/>
        </a:p>
      </dgm:t>
    </dgm:pt>
    <dgm:pt modelId="{5C2E70EA-E0C1-AE4C-8F2F-4413BF7D8589}">
      <dgm:prSet/>
      <dgm:spPr/>
      <dgm:t>
        <a:bodyPr/>
        <a:lstStyle/>
        <a:p>
          <a:pPr rtl="0"/>
          <a:r>
            <a:rPr lang="it-IT" dirty="0"/>
            <a:t>The </a:t>
          </a:r>
          <a:r>
            <a:rPr lang="it-IT" dirty="0" err="1"/>
            <a:t>enforcement</a:t>
          </a:r>
          <a:r>
            <a:rPr lang="it-IT" dirty="0"/>
            <a:t> of EU law: </a:t>
          </a:r>
          <a:r>
            <a:rPr lang="it-IT" dirty="0" err="1"/>
            <a:t>Domestic</a:t>
          </a:r>
          <a:r>
            <a:rPr lang="it-IT" dirty="0"/>
            <a:t> </a:t>
          </a:r>
          <a:r>
            <a:rPr lang="it-IT" dirty="0" err="1"/>
            <a:t>courts</a:t>
          </a:r>
          <a:r>
            <a:rPr lang="it-IT" dirty="0"/>
            <a:t> -ECJ</a:t>
          </a:r>
        </a:p>
      </dgm:t>
    </dgm:pt>
    <dgm:pt modelId="{5F9A49D2-79ED-8E4D-B979-A3EA3A737FCC}" type="parTrans" cxnId="{179AB25C-5FE7-C144-BA28-DC918DBC70D5}">
      <dgm:prSet/>
      <dgm:spPr/>
      <dgm:t>
        <a:bodyPr/>
        <a:lstStyle/>
        <a:p>
          <a:endParaRPr lang="it-IT"/>
        </a:p>
      </dgm:t>
    </dgm:pt>
    <dgm:pt modelId="{2F52E75A-A0DC-0B40-8693-9736A094915F}" type="sibTrans" cxnId="{179AB25C-5FE7-C144-BA28-DC918DBC70D5}">
      <dgm:prSet/>
      <dgm:spPr/>
      <dgm:t>
        <a:bodyPr/>
        <a:lstStyle/>
        <a:p>
          <a:endParaRPr lang="it-IT"/>
        </a:p>
      </dgm:t>
    </dgm:pt>
    <dgm:pt modelId="{E7599213-C186-614D-8BDB-197B964CB8F2}" type="pres">
      <dgm:prSet presAssocID="{6FAF5A94-9DE5-E94B-A570-9704388E2B02}" presName="linear" presStyleCnt="0">
        <dgm:presLayoutVars>
          <dgm:animLvl val="lvl"/>
          <dgm:resizeHandles val="exact"/>
        </dgm:presLayoutVars>
      </dgm:prSet>
      <dgm:spPr/>
    </dgm:pt>
    <dgm:pt modelId="{4DE69829-325F-B94C-B4E5-E78B7052E787}" type="pres">
      <dgm:prSet presAssocID="{CAC950C6-629F-3247-81DE-455FAA25F0A3}" presName="parentText" presStyleLbl="node1" presStyleIdx="0" presStyleCnt="4" custScaleY="128758">
        <dgm:presLayoutVars>
          <dgm:chMax val="0"/>
          <dgm:bulletEnabled val="1"/>
        </dgm:presLayoutVars>
      </dgm:prSet>
      <dgm:spPr/>
    </dgm:pt>
    <dgm:pt modelId="{56657167-3BDC-9147-AC6E-DDA7BC14D957}" type="pres">
      <dgm:prSet presAssocID="{C5030A82-47B7-294B-B570-850BDEF1DF24}" presName="spacer" presStyleCnt="0"/>
      <dgm:spPr/>
    </dgm:pt>
    <dgm:pt modelId="{066A1AE6-7A46-9B4E-A75B-EC586BE9342A}" type="pres">
      <dgm:prSet presAssocID="{07372BE5-624E-7344-89F6-E613E585B33D}" presName="parentText" presStyleLbl="node1" presStyleIdx="1" presStyleCnt="4">
        <dgm:presLayoutVars>
          <dgm:chMax val="0"/>
          <dgm:bulletEnabled val="1"/>
        </dgm:presLayoutVars>
      </dgm:prSet>
      <dgm:spPr/>
    </dgm:pt>
    <dgm:pt modelId="{3B6785F8-48EF-804C-B31B-872591A0A4B9}" type="pres">
      <dgm:prSet presAssocID="{C8A6DFBF-8904-4947-B81B-2C8206EA4FFC}" presName="spacer" presStyleCnt="0"/>
      <dgm:spPr/>
    </dgm:pt>
    <dgm:pt modelId="{7C237854-2FB7-D441-85DE-FCC45B40121E}" type="pres">
      <dgm:prSet presAssocID="{9CF26820-EE02-EA4A-9E4C-7452BF2BC337}" presName="parentText" presStyleLbl="node1" presStyleIdx="2" presStyleCnt="4">
        <dgm:presLayoutVars>
          <dgm:chMax val="0"/>
          <dgm:bulletEnabled val="1"/>
        </dgm:presLayoutVars>
      </dgm:prSet>
      <dgm:spPr/>
    </dgm:pt>
    <dgm:pt modelId="{4CFBE22D-BDAB-754F-84F3-915551949A26}" type="pres">
      <dgm:prSet presAssocID="{1DF42395-CC07-2949-A4CE-AB2CC2D6E00B}" presName="spacer" presStyleCnt="0"/>
      <dgm:spPr/>
    </dgm:pt>
    <dgm:pt modelId="{4C79DEE9-39AB-F142-B5D1-40746AC660AF}" type="pres">
      <dgm:prSet presAssocID="{5C2E70EA-E0C1-AE4C-8F2F-4413BF7D8589}" presName="parentText" presStyleLbl="node1" presStyleIdx="3" presStyleCnt="4" custScaleY="114063">
        <dgm:presLayoutVars>
          <dgm:chMax val="0"/>
          <dgm:bulletEnabled val="1"/>
        </dgm:presLayoutVars>
      </dgm:prSet>
      <dgm:spPr/>
    </dgm:pt>
  </dgm:ptLst>
  <dgm:cxnLst>
    <dgm:cxn modelId="{54AB5D0A-0E90-084C-999D-FD3D3F87B243}" srcId="{6FAF5A94-9DE5-E94B-A570-9704388E2B02}" destId="{9CF26820-EE02-EA4A-9E4C-7452BF2BC337}" srcOrd="2" destOrd="0" parTransId="{2EF119EF-0DA1-FC4C-9665-EA11827ECB74}" sibTransId="{1DF42395-CC07-2949-A4CE-AB2CC2D6E00B}"/>
    <dgm:cxn modelId="{179AB25C-5FE7-C144-BA28-DC918DBC70D5}" srcId="{6FAF5A94-9DE5-E94B-A570-9704388E2B02}" destId="{5C2E70EA-E0C1-AE4C-8F2F-4413BF7D8589}" srcOrd="3" destOrd="0" parTransId="{5F9A49D2-79ED-8E4D-B979-A3EA3A737FCC}" sibTransId="{2F52E75A-A0DC-0B40-8693-9736A094915F}"/>
    <dgm:cxn modelId="{07F6BA6F-88B9-E043-8441-1AEC2B352548}" type="presOf" srcId="{6FAF5A94-9DE5-E94B-A570-9704388E2B02}" destId="{E7599213-C186-614D-8BDB-197B964CB8F2}" srcOrd="0" destOrd="0" presId="urn:microsoft.com/office/officeart/2005/8/layout/vList2"/>
    <dgm:cxn modelId="{42892197-EF65-D74D-8250-6811CA0EBDBD}" srcId="{6FAF5A94-9DE5-E94B-A570-9704388E2B02}" destId="{07372BE5-624E-7344-89F6-E613E585B33D}" srcOrd="1" destOrd="0" parTransId="{76B3AA25-37D5-B54C-A78F-1E165608DA62}" sibTransId="{C8A6DFBF-8904-4947-B81B-2C8206EA4FFC}"/>
    <dgm:cxn modelId="{7DD7FBAB-25D2-A24D-96CF-8C3AB4ADFE28}" type="presOf" srcId="{CAC950C6-629F-3247-81DE-455FAA25F0A3}" destId="{4DE69829-325F-B94C-B4E5-E78B7052E787}" srcOrd="0" destOrd="0" presId="urn:microsoft.com/office/officeart/2005/8/layout/vList2"/>
    <dgm:cxn modelId="{C2A68EAC-7322-1340-934A-E5B78DD1C345}" srcId="{6FAF5A94-9DE5-E94B-A570-9704388E2B02}" destId="{CAC950C6-629F-3247-81DE-455FAA25F0A3}" srcOrd="0" destOrd="0" parTransId="{829D1CD6-CAF2-6C4C-8BDB-5AB99CA4CE51}" sibTransId="{C5030A82-47B7-294B-B570-850BDEF1DF24}"/>
    <dgm:cxn modelId="{F4A00BC0-27AA-7645-91BA-1478B89EE246}" type="presOf" srcId="{07372BE5-624E-7344-89F6-E613E585B33D}" destId="{066A1AE6-7A46-9B4E-A75B-EC586BE9342A}" srcOrd="0" destOrd="0" presId="urn:microsoft.com/office/officeart/2005/8/layout/vList2"/>
    <dgm:cxn modelId="{3653EBD2-79B5-F649-A97E-B2BD891D07FC}" type="presOf" srcId="{9CF26820-EE02-EA4A-9E4C-7452BF2BC337}" destId="{7C237854-2FB7-D441-85DE-FCC45B40121E}" srcOrd="0" destOrd="0" presId="urn:microsoft.com/office/officeart/2005/8/layout/vList2"/>
    <dgm:cxn modelId="{B3BC8EE8-546B-5840-96D3-60938D85196C}" type="presOf" srcId="{5C2E70EA-E0C1-AE4C-8F2F-4413BF7D8589}" destId="{4C79DEE9-39AB-F142-B5D1-40746AC660AF}" srcOrd="0" destOrd="0" presId="urn:microsoft.com/office/officeart/2005/8/layout/vList2"/>
    <dgm:cxn modelId="{082EBB15-7118-A540-876D-4DFCA8D338B3}" type="presParOf" srcId="{E7599213-C186-614D-8BDB-197B964CB8F2}" destId="{4DE69829-325F-B94C-B4E5-E78B7052E787}" srcOrd="0" destOrd="0" presId="urn:microsoft.com/office/officeart/2005/8/layout/vList2"/>
    <dgm:cxn modelId="{39D7D4F9-7E88-6049-9CE1-6C43B2B84ED3}" type="presParOf" srcId="{E7599213-C186-614D-8BDB-197B964CB8F2}" destId="{56657167-3BDC-9147-AC6E-DDA7BC14D957}" srcOrd="1" destOrd="0" presId="urn:microsoft.com/office/officeart/2005/8/layout/vList2"/>
    <dgm:cxn modelId="{F898BC2E-3653-8743-9E46-B90819DCDAB9}" type="presParOf" srcId="{E7599213-C186-614D-8BDB-197B964CB8F2}" destId="{066A1AE6-7A46-9B4E-A75B-EC586BE9342A}" srcOrd="2" destOrd="0" presId="urn:microsoft.com/office/officeart/2005/8/layout/vList2"/>
    <dgm:cxn modelId="{8AFF2367-169B-4547-92CE-FC3E61D9AD7E}" type="presParOf" srcId="{E7599213-C186-614D-8BDB-197B964CB8F2}" destId="{3B6785F8-48EF-804C-B31B-872591A0A4B9}" srcOrd="3" destOrd="0" presId="urn:microsoft.com/office/officeart/2005/8/layout/vList2"/>
    <dgm:cxn modelId="{BD7000D0-5143-AD4B-9386-D8F100C4FD3F}" type="presParOf" srcId="{E7599213-C186-614D-8BDB-197B964CB8F2}" destId="{7C237854-2FB7-D441-85DE-FCC45B40121E}" srcOrd="4" destOrd="0" presId="urn:microsoft.com/office/officeart/2005/8/layout/vList2"/>
    <dgm:cxn modelId="{C8F204CB-C0E4-C945-9341-923A80A642F9}" type="presParOf" srcId="{E7599213-C186-614D-8BDB-197B964CB8F2}" destId="{4CFBE22D-BDAB-754F-84F3-915551949A26}" srcOrd="5" destOrd="0" presId="urn:microsoft.com/office/officeart/2005/8/layout/vList2"/>
    <dgm:cxn modelId="{CBBC870B-E7B9-2044-9031-63CEE25FE81D}" type="presParOf" srcId="{E7599213-C186-614D-8BDB-197B964CB8F2}" destId="{4C79DEE9-39AB-F142-B5D1-40746AC660A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D788F09-7CD4-6845-8B72-93CBC2550C1C}" type="doc">
      <dgm:prSet loTypeId="urn:microsoft.com/office/officeart/2005/8/layout/default" loCatId="" qsTypeId="urn:microsoft.com/office/officeart/2005/8/quickstyle/simple4" qsCatId="simple" csTypeId="urn:microsoft.com/office/officeart/2005/8/colors/colorful1" csCatId="colorful" phldr="1"/>
      <dgm:spPr/>
      <dgm:t>
        <a:bodyPr/>
        <a:lstStyle/>
        <a:p>
          <a:endParaRPr lang="it-IT"/>
        </a:p>
      </dgm:t>
    </dgm:pt>
    <dgm:pt modelId="{1C5FFA07-2CF7-C046-8CDE-7E5F4AE76DD3}">
      <dgm:prSet/>
      <dgm:spPr/>
      <dgm:t>
        <a:bodyPr/>
        <a:lstStyle/>
        <a:p>
          <a:pPr rtl="0"/>
          <a:r>
            <a:rPr lang="en-GB" b="1" dirty="0"/>
            <a:t>European Parliament </a:t>
          </a:r>
          <a:endParaRPr lang="en-GB" dirty="0"/>
        </a:p>
      </dgm:t>
    </dgm:pt>
    <dgm:pt modelId="{9561046F-6740-9E4B-AA10-824EC424A4ED}" type="parTrans" cxnId="{DFBCD823-8516-A341-ACE6-C106ACAB3158}">
      <dgm:prSet/>
      <dgm:spPr/>
      <dgm:t>
        <a:bodyPr/>
        <a:lstStyle/>
        <a:p>
          <a:endParaRPr lang="it-IT"/>
        </a:p>
      </dgm:t>
    </dgm:pt>
    <dgm:pt modelId="{331CF6C6-D653-8F4F-9954-F935D212F3B1}" type="sibTrans" cxnId="{DFBCD823-8516-A341-ACE6-C106ACAB3158}">
      <dgm:prSet/>
      <dgm:spPr/>
      <dgm:t>
        <a:bodyPr/>
        <a:lstStyle/>
        <a:p>
          <a:endParaRPr lang="it-IT"/>
        </a:p>
      </dgm:t>
    </dgm:pt>
    <dgm:pt modelId="{2B72F125-EE5F-7248-AE34-5A42F54A001C}">
      <dgm:prSet/>
      <dgm:spPr/>
      <dgm:t>
        <a:bodyPr/>
        <a:lstStyle/>
        <a:p>
          <a:pPr rtl="0"/>
          <a:r>
            <a:rPr lang="en-GB" b="1"/>
            <a:t>Council of Ministers</a:t>
          </a:r>
          <a:endParaRPr lang="en-GB"/>
        </a:p>
      </dgm:t>
    </dgm:pt>
    <dgm:pt modelId="{31DD443E-818E-0144-AEAF-81127ECE1F54}" type="parTrans" cxnId="{8BD10B84-B3A0-F24C-818B-F5859D747789}">
      <dgm:prSet/>
      <dgm:spPr/>
      <dgm:t>
        <a:bodyPr/>
        <a:lstStyle/>
        <a:p>
          <a:endParaRPr lang="it-IT"/>
        </a:p>
      </dgm:t>
    </dgm:pt>
    <dgm:pt modelId="{C239D68C-6CAB-6348-89CA-01148A138B4B}" type="sibTrans" cxnId="{8BD10B84-B3A0-F24C-818B-F5859D747789}">
      <dgm:prSet/>
      <dgm:spPr/>
      <dgm:t>
        <a:bodyPr/>
        <a:lstStyle/>
        <a:p>
          <a:endParaRPr lang="it-IT"/>
        </a:p>
      </dgm:t>
    </dgm:pt>
    <dgm:pt modelId="{E2F0D67F-693B-AB49-A526-AAF89A8B028C}">
      <dgm:prSet/>
      <dgm:spPr/>
      <dgm:t>
        <a:bodyPr/>
        <a:lstStyle/>
        <a:p>
          <a:pPr rtl="0"/>
          <a:r>
            <a:rPr lang="en-GB" b="1" dirty="0"/>
            <a:t>European Commission </a:t>
          </a:r>
          <a:endParaRPr lang="en-GB" dirty="0"/>
        </a:p>
      </dgm:t>
    </dgm:pt>
    <dgm:pt modelId="{863D224F-D8C6-124C-9A9C-B888D247EB89}" type="parTrans" cxnId="{E53793F3-5406-9A46-B5AD-C4E918F43FF3}">
      <dgm:prSet/>
      <dgm:spPr/>
      <dgm:t>
        <a:bodyPr/>
        <a:lstStyle/>
        <a:p>
          <a:endParaRPr lang="it-IT"/>
        </a:p>
      </dgm:t>
    </dgm:pt>
    <dgm:pt modelId="{B0C1672F-0EF6-1845-951F-D5C16A3562D0}" type="sibTrans" cxnId="{E53793F3-5406-9A46-B5AD-C4E918F43FF3}">
      <dgm:prSet/>
      <dgm:spPr/>
      <dgm:t>
        <a:bodyPr/>
        <a:lstStyle/>
        <a:p>
          <a:endParaRPr lang="it-IT"/>
        </a:p>
      </dgm:t>
    </dgm:pt>
    <dgm:pt modelId="{054A14A1-CA00-C348-A49F-B052EE2829EA}">
      <dgm:prSet/>
      <dgm:spPr/>
      <dgm:t>
        <a:bodyPr/>
        <a:lstStyle/>
        <a:p>
          <a:pPr rtl="0"/>
          <a:r>
            <a:rPr lang="en-GB" altLang="zh-CN" dirty="0">
              <a:ea typeface="宋体" charset="0"/>
              <a:cs typeface="宋体" charset="0"/>
            </a:rPr>
            <a:t>under the Treaties may establish secondary law to pursue the objective set out in the Treaties.</a:t>
          </a:r>
          <a:endParaRPr lang="en-GB" dirty="0"/>
        </a:p>
      </dgm:t>
    </dgm:pt>
    <dgm:pt modelId="{D5587077-2FB8-B841-8E44-FAF5E42A1BA6}" type="parTrans" cxnId="{C6EA8FAA-A72D-4842-BBDC-69CE1DC15777}">
      <dgm:prSet/>
      <dgm:spPr/>
      <dgm:t>
        <a:bodyPr/>
        <a:lstStyle/>
        <a:p>
          <a:endParaRPr lang="it-IT"/>
        </a:p>
      </dgm:t>
    </dgm:pt>
    <dgm:pt modelId="{78113E32-C0DE-2B44-898A-9AB56AE32CEB}" type="sibTrans" cxnId="{C6EA8FAA-A72D-4842-BBDC-69CE1DC15777}">
      <dgm:prSet/>
      <dgm:spPr/>
      <dgm:t>
        <a:bodyPr/>
        <a:lstStyle/>
        <a:p>
          <a:endParaRPr lang="it-IT"/>
        </a:p>
      </dgm:t>
    </dgm:pt>
    <dgm:pt modelId="{71B5E2B4-B469-2842-BA63-02A2661ABD70}" type="pres">
      <dgm:prSet presAssocID="{4D788F09-7CD4-6845-8B72-93CBC2550C1C}" presName="diagram" presStyleCnt="0">
        <dgm:presLayoutVars>
          <dgm:dir/>
          <dgm:resizeHandles val="exact"/>
        </dgm:presLayoutVars>
      </dgm:prSet>
      <dgm:spPr/>
    </dgm:pt>
    <dgm:pt modelId="{79317B40-C7CD-B042-B64A-E3C2BF4DFDA4}" type="pres">
      <dgm:prSet presAssocID="{1C5FFA07-2CF7-C046-8CDE-7E5F4AE76DD3}" presName="node" presStyleLbl="node1" presStyleIdx="0" presStyleCnt="4">
        <dgm:presLayoutVars>
          <dgm:bulletEnabled val="1"/>
        </dgm:presLayoutVars>
      </dgm:prSet>
      <dgm:spPr/>
    </dgm:pt>
    <dgm:pt modelId="{0BF8810D-A870-0649-AF4A-702B4059306C}" type="pres">
      <dgm:prSet presAssocID="{331CF6C6-D653-8F4F-9954-F935D212F3B1}" presName="sibTrans" presStyleCnt="0"/>
      <dgm:spPr/>
    </dgm:pt>
    <dgm:pt modelId="{C775E809-D800-8943-90ED-041B0F95397C}" type="pres">
      <dgm:prSet presAssocID="{2B72F125-EE5F-7248-AE34-5A42F54A001C}" presName="node" presStyleLbl="node1" presStyleIdx="1" presStyleCnt="4">
        <dgm:presLayoutVars>
          <dgm:bulletEnabled val="1"/>
        </dgm:presLayoutVars>
      </dgm:prSet>
      <dgm:spPr/>
    </dgm:pt>
    <dgm:pt modelId="{48E3C0C6-2C6E-724C-BDAE-39A79819B009}" type="pres">
      <dgm:prSet presAssocID="{C239D68C-6CAB-6348-89CA-01148A138B4B}" presName="sibTrans" presStyleCnt="0"/>
      <dgm:spPr/>
    </dgm:pt>
    <dgm:pt modelId="{C033C8E4-3D03-E54E-9BFE-DF1E731436D4}" type="pres">
      <dgm:prSet presAssocID="{E2F0D67F-693B-AB49-A526-AAF89A8B028C}" presName="node" presStyleLbl="node1" presStyleIdx="2" presStyleCnt="4">
        <dgm:presLayoutVars>
          <dgm:bulletEnabled val="1"/>
        </dgm:presLayoutVars>
      </dgm:prSet>
      <dgm:spPr/>
    </dgm:pt>
    <dgm:pt modelId="{28AA643B-06CB-1547-B3FB-A9684A907E47}" type="pres">
      <dgm:prSet presAssocID="{B0C1672F-0EF6-1845-951F-D5C16A3562D0}" presName="sibTrans" presStyleCnt="0"/>
      <dgm:spPr/>
    </dgm:pt>
    <dgm:pt modelId="{0634AE5A-EE5C-0441-A089-7C4E6E888A8D}" type="pres">
      <dgm:prSet presAssocID="{054A14A1-CA00-C348-A49F-B052EE2829EA}" presName="node" presStyleLbl="node1" presStyleIdx="3" presStyleCnt="4">
        <dgm:presLayoutVars>
          <dgm:bulletEnabled val="1"/>
        </dgm:presLayoutVars>
      </dgm:prSet>
      <dgm:spPr/>
    </dgm:pt>
  </dgm:ptLst>
  <dgm:cxnLst>
    <dgm:cxn modelId="{DFBCD823-8516-A341-ACE6-C106ACAB3158}" srcId="{4D788F09-7CD4-6845-8B72-93CBC2550C1C}" destId="{1C5FFA07-2CF7-C046-8CDE-7E5F4AE76DD3}" srcOrd="0" destOrd="0" parTransId="{9561046F-6740-9E4B-AA10-824EC424A4ED}" sibTransId="{331CF6C6-D653-8F4F-9954-F935D212F3B1}"/>
    <dgm:cxn modelId="{0534AA27-A878-F044-BBAD-4C845E82CEDD}" type="presOf" srcId="{1C5FFA07-2CF7-C046-8CDE-7E5F4AE76DD3}" destId="{79317B40-C7CD-B042-B64A-E3C2BF4DFDA4}" srcOrd="0" destOrd="0" presId="urn:microsoft.com/office/officeart/2005/8/layout/default"/>
    <dgm:cxn modelId="{7E71E053-15AE-454B-9F0C-6AE560773EBB}" type="presOf" srcId="{4D788F09-7CD4-6845-8B72-93CBC2550C1C}" destId="{71B5E2B4-B469-2842-BA63-02A2661ABD70}" srcOrd="0" destOrd="0" presId="urn:microsoft.com/office/officeart/2005/8/layout/default"/>
    <dgm:cxn modelId="{8BD10B84-B3A0-F24C-818B-F5859D747789}" srcId="{4D788F09-7CD4-6845-8B72-93CBC2550C1C}" destId="{2B72F125-EE5F-7248-AE34-5A42F54A001C}" srcOrd="1" destOrd="0" parTransId="{31DD443E-818E-0144-AEAF-81127ECE1F54}" sibTransId="{C239D68C-6CAB-6348-89CA-01148A138B4B}"/>
    <dgm:cxn modelId="{C6EA8FAA-A72D-4842-BBDC-69CE1DC15777}" srcId="{4D788F09-7CD4-6845-8B72-93CBC2550C1C}" destId="{054A14A1-CA00-C348-A49F-B052EE2829EA}" srcOrd="3" destOrd="0" parTransId="{D5587077-2FB8-B841-8E44-FAF5E42A1BA6}" sibTransId="{78113E32-C0DE-2B44-898A-9AB56AE32CEB}"/>
    <dgm:cxn modelId="{E5D1C4B0-6EF0-AA4D-B29A-4003E6A413E3}" type="presOf" srcId="{054A14A1-CA00-C348-A49F-B052EE2829EA}" destId="{0634AE5A-EE5C-0441-A089-7C4E6E888A8D}" srcOrd="0" destOrd="0" presId="urn:microsoft.com/office/officeart/2005/8/layout/default"/>
    <dgm:cxn modelId="{244563CC-0E7C-0C40-A85A-250E057017F7}" type="presOf" srcId="{2B72F125-EE5F-7248-AE34-5A42F54A001C}" destId="{C775E809-D800-8943-90ED-041B0F95397C}" srcOrd="0" destOrd="0" presId="urn:microsoft.com/office/officeart/2005/8/layout/default"/>
    <dgm:cxn modelId="{E53793F3-5406-9A46-B5AD-C4E918F43FF3}" srcId="{4D788F09-7CD4-6845-8B72-93CBC2550C1C}" destId="{E2F0D67F-693B-AB49-A526-AAF89A8B028C}" srcOrd="2" destOrd="0" parTransId="{863D224F-D8C6-124C-9A9C-B888D247EB89}" sibTransId="{B0C1672F-0EF6-1845-951F-D5C16A3562D0}"/>
    <dgm:cxn modelId="{F51354F6-BAFB-3049-9D42-F6146FE0AE7A}" type="presOf" srcId="{E2F0D67F-693B-AB49-A526-AAF89A8B028C}" destId="{C033C8E4-3D03-E54E-9BFE-DF1E731436D4}" srcOrd="0" destOrd="0" presId="urn:microsoft.com/office/officeart/2005/8/layout/default"/>
    <dgm:cxn modelId="{1057292B-1678-0B45-968F-5EAD03DBE09C}" type="presParOf" srcId="{71B5E2B4-B469-2842-BA63-02A2661ABD70}" destId="{79317B40-C7CD-B042-B64A-E3C2BF4DFDA4}" srcOrd="0" destOrd="0" presId="urn:microsoft.com/office/officeart/2005/8/layout/default"/>
    <dgm:cxn modelId="{B3B0D561-BA7F-4344-9E8B-05A2D2BE87DD}" type="presParOf" srcId="{71B5E2B4-B469-2842-BA63-02A2661ABD70}" destId="{0BF8810D-A870-0649-AF4A-702B4059306C}" srcOrd="1" destOrd="0" presId="urn:microsoft.com/office/officeart/2005/8/layout/default"/>
    <dgm:cxn modelId="{78664432-1115-A346-94F6-1F0BBE4BEED0}" type="presParOf" srcId="{71B5E2B4-B469-2842-BA63-02A2661ABD70}" destId="{C775E809-D800-8943-90ED-041B0F95397C}" srcOrd="2" destOrd="0" presId="urn:microsoft.com/office/officeart/2005/8/layout/default"/>
    <dgm:cxn modelId="{FC16414B-0FD3-5F46-BBE7-59C22C58494A}" type="presParOf" srcId="{71B5E2B4-B469-2842-BA63-02A2661ABD70}" destId="{48E3C0C6-2C6E-724C-BDAE-39A79819B009}" srcOrd="3" destOrd="0" presId="urn:microsoft.com/office/officeart/2005/8/layout/default"/>
    <dgm:cxn modelId="{8692F805-70A7-4E42-9C6E-B8ECBA17388C}" type="presParOf" srcId="{71B5E2B4-B469-2842-BA63-02A2661ABD70}" destId="{C033C8E4-3D03-E54E-9BFE-DF1E731436D4}" srcOrd="4" destOrd="0" presId="urn:microsoft.com/office/officeart/2005/8/layout/default"/>
    <dgm:cxn modelId="{ACDAB961-4AC9-1A48-9A3D-7E15B05BB805}" type="presParOf" srcId="{71B5E2B4-B469-2842-BA63-02A2661ABD70}" destId="{28AA643B-06CB-1547-B3FB-A9684A907E47}" srcOrd="5" destOrd="0" presId="urn:microsoft.com/office/officeart/2005/8/layout/default"/>
    <dgm:cxn modelId="{5BFDD355-C20C-7840-92C5-B225E7BE0642}" type="presParOf" srcId="{71B5E2B4-B469-2842-BA63-02A2661ABD70}" destId="{0634AE5A-EE5C-0441-A089-7C4E6E888A8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2753512-90A3-F842-8B84-273A9FFA8805}" type="doc">
      <dgm:prSet loTypeId="urn:microsoft.com/office/officeart/2005/8/layout/default" loCatId="" qsTypeId="urn:microsoft.com/office/officeart/2005/8/quickstyle/simple4" qsCatId="simple" csTypeId="urn:microsoft.com/office/officeart/2005/8/colors/colorful1" csCatId="colorful" phldr="1"/>
      <dgm:spPr/>
      <dgm:t>
        <a:bodyPr/>
        <a:lstStyle/>
        <a:p>
          <a:endParaRPr lang="it-IT"/>
        </a:p>
      </dgm:t>
    </dgm:pt>
    <dgm:pt modelId="{714EDCCE-88AC-7E44-B49A-F257E6827F6E}">
      <dgm:prSet/>
      <dgm:spPr>
        <a:solidFill>
          <a:srgbClr val="3366FF"/>
        </a:solidFill>
      </dgm:spPr>
      <dgm:t>
        <a:bodyPr/>
        <a:lstStyle/>
        <a:p>
          <a:pPr rtl="0"/>
          <a:r>
            <a:rPr lang="it-IT" b="1" dirty="0"/>
            <a:t>COURT OF MS</a:t>
          </a:r>
          <a:r>
            <a:rPr lang="it-IT" dirty="0"/>
            <a:t>: </a:t>
          </a:r>
        </a:p>
        <a:p>
          <a:pPr rtl="0"/>
          <a:r>
            <a:rPr lang="it-IT" dirty="0"/>
            <a:t>EU law </a:t>
          </a:r>
          <a:r>
            <a:rPr lang="it-IT" dirty="0" err="1"/>
            <a:t>is</a:t>
          </a:r>
          <a:r>
            <a:rPr lang="it-IT" dirty="0"/>
            <a:t> </a:t>
          </a:r>
          <a:r>
            <a:rPr lang="it-IT" b="1" u="sng" dirty="0" err="1"/>
            <a:t>applied</a:t>
          </a:r>
          <a:r>
            <a:rPr lang="it-IT" b="1" u="sng" dirty="0"/>
            <a:t> </a:t>
          </a:r>
          <a:r>
            <a:rPr lang="it-IT" dirty="0"/>
            <a:t>and can be </a:t>
          </a:r>
          <a:r>
            <a:rPr lang="it-IT" b="1" u="sng" dirty="0" err="1"/>
            <a:t>enforced</a:t>
          </a:r>
          <a:r>
            <a:rPr lang="it-IT" dirty="0"/>
            <a:t> by the </a:t>
          </a:r>
          <a:r>
            <a:rPr lang="it-IT" dirty="0" err="1"/>
            <a:t>Courts</a:t>
          </a:r>
          <a:r>
            <a:rPr lang="it-IT" dirty="0"/>
            <a:t> of </a:t>
          </a:r>
          <a:r>
            <a:rPr lang="it-IT" dirty="0" err="1"/>
            <a:t>Member</a:t>
          </a:r>
          <a:r>
            <a:rPr lang="it-IT" dirty="0"/>
            <a:t> </a:t>
          </a:r>
          <a:r>
            <a:rPr lang="it-IT" dirty="0" err="1"/>
            <a:t>States</a:t>
          </a:r>
          <a:endParaRPr lang="it-IT" dirty="0"/>
        </a:p>
      </dgm:t>
    </dgm:pt>
    <dgm:pt modelId="{61A84F4E-01E5-0441-9F20-C535E714DC4B}" type="parTrans" cxnId="{C3CCC6EA-E012-604D-ABC8-7E24D62E245F}">
      <dgm:prSet/>
      <dgm:spPr/>
      <dgm:t>
        <a:bodyPr/>
        <a:lstStyle/>
        <a:p>
          <a:endParaRPr lang="it-IT"/>
        </a:p>
      </dgm:t>
    </dgm:pt>
    <dgm:pt modelId="{48363B0A-77AC-E744-A5CE-6DB57EBB5211}" type="sibTrans" cxnId="{C3CCC6EA-E012-604D-ABC8-7E24D62E245F}">
      <dgm:prSet/>
      <dgm:spPr/>
      <dgm:t>
        <a:bodyPr/>
        <a:lstStyle/>
        <a:p>
          <a:endParaRPr lang="it-IT"/>
        </a:p>
      </dgm:t>
    </dgm:pt>
    <dgm:pt modelId="{3082D287-7AC8-B345-AAD7-B0FD84D59319}">
      <dgm:prSet/>
      <dgm:spPr>
        <a:solidFill>
          <a:srgbClr val="008000"/>
        </a:solidFill>
      </dgm:spPr>
      <dgm:t>
        <a:bodyPr/>
        <a:lstStyle/>
        <a:p>
          <a:pPr rtl="0"/>
          <a:r>
            <a:rPr lang="it-IT" b="1" cap="all" dirty="0" err="1"/>
            <a:t>European</a:t>
          </a:r>
          <a:r>
            <a:rPr lang="it-IT" b="1" cap="all" dirty="0"/>
            <a:t> </a:t>
          </a:r>
          <a:r>
            <a:rPr lang="it-IT" b="1" cap="all" dirty="0" err="1"/>
            <a:t>commission</a:t>
          </a:r>
          <a:r>
            <a:rPr lang="it-IT" dirty="0"/>
            <a:t>: </a:t>
          </a:r>
        </a:p>
        <a:p>
          <a:pPr rtl="0"/>
          <a:r>
            <a:rPr lang="it-IT" dirty="0"/>
            <a:t>can take </a:t>
          </a:r>
          <a:r>
            <a:rPr lang="it-IT" b="1" u="sng" dirty="0" err="1"/>
            <a:t>proceedings</a:t>
          </a:r>
          <a:r>
            <a:rPr lang="it-IT" dirty="0"/>
            <a:t> </a:t>
          </a:r>
          <a:r>
            <a:rPr lang="it-IT" dirty="0" err="1"/>
            <a:t>against</a:t>
          </a:r>
          <a:r>
            <a:rPr lang="it-IT" dirty="0"/>
            <a:t> the </a:t>
          </a:r>
          <a:r>
            <a:rPr lang="it-IT" dirty="0" err="1"/>
            <a:t>Member</a:t>
          </a:r>
          <a:r>
            <a:rPr lang="it-IT" dirty="0"/>
            <a:t> State under the EC </a:t>
          </a:r>
          <a:r>
            <a:rPr lang="it-IT" dirty="0" err="1"/>
            <a:t>Treaty</a:t>
          </a:r>
          <a:r>
            <a:rPr lang="it-IT" dirty="0"/>
            <a:t>. </a:t>
          </a:r>
        </a:p>
      </dgm:t>
    </dgm:pt>
    <dgm:pt modelId="{4166E654-C8FF-EF49-935A-3959A5C6BB7B}" type="parTrans" cxnId="{E9729C36-9D0E-8947-BEB1-0339A58C101C}">
      <dgm:prSet/>
      <dgm:spPr/>
      <dgm:t>
        <a:bodyPr/>
        <a:lstStyle/>
        <a:p>
          <a:endParaRPr lang="it-IT"/>
        </a:p>
      </dgm:t>
    </dgm:pt>
    <dgm:pt modelId="{2A9B67A8-B044-3C47-9854-CC7DEE69B95B}" type="sibTrans" cxnId="{E9729C36-9D0E-8947-BEB1-0339A58C101C}">
      <dgm:prSet/>
      <dgm:spPr/>
      <dgm:t>
        <a:bodyPr/>
        <a:lstStyle/>
        <a:p>
          <a:endParaRPr lang="it-IT"/>
        </a:p>
      </dgm:t>
    </dgm:pt>
    <dgm:pt modelId="{A0BA2DA7-0755-C14E-B908-FDF6450709F2}" type="pres">
      <dgm:prSet presAssocID="{E2753512-90A3-F842-8B84-273A9FFA8805}" presName="diagram" presStyleCnt="0">
        <dgm:presLayoutVars>
          <dgm:dir/>
          <dgm:resizeHandles val="exact"/>
        </dgm:presLayoutVars>
      </dgm:prSet>
      <dgm:spPr/>
    </dgm:pt>
    <dgm:pt modelId="{4B17C154-06A5-284D-AE8E-7A1DBA3AEA0E}" type="pres">
      <dgm:prSet presAssocID="{714EDCCE-88AC-7E44-B49A-F257E6827F6E}" presName="node" presStyleLbl="node1" presStyleIdx="0" presStyleCnt="2" custScaleY="152615">
        <dgm:presLayoutVars>
          <dgm:bulletEnabled val="1"/>
        </dgm:presLayoutVars>
      </dgm:prSet>
      <dgm:spPr/>
    </dgm:pt>
    <dgm:pt modelId="{9A7BE5BA-2CAD-9B42-8FFC-5A8007785695}" type="pres">
      <dgm:prSet presAssocID="{48363B0A-77AC-E744-A5CE-6DB57EBB5211}" presName="sibTrans" presStyleCnt="0"/>
      <dgm:spPr/>
    </dgm:pt>
    <dgm:pt modelId="{26773D5B-1E2F-1D49-B052-B6901247D66C}" type="pres">
      <dgm:prSet presAssocID="{3082D287-7AC8-B345-AAD7-B0FD84D59319}" presName="node" presStyleLbl="node1" presStyleIdx="1" presStyleCnt="2" custScaleY="148553">
        <dgm:presLayoutVars>
          <dgm:bulletEnabled val="1"/>
        </dgm:presLayoutVars>
      </dgm:prSet>
      <dgm:spPr/>
    </dgm:pt>
  </dgm:ptLst>
  <dgm:cxnLst>
    <dgm:cxn modelId="{3F82B807-0909-EE4C-A86A-C052E42BD443}" type="presOf" srcId="{3082D287-7AC8-B345-AAD7-B0FD84D59319}" destId="{26773D5B-1E2F-1D49-B052-B6901247D66C}" srcOrd="0" destOrd="0" presId="urn:microsoft.com/office/officeart/2005/8/layout/default"/>
    <dgm:cxn modelId="{E9729C36-9D0E-8947-BEB1-0339A58C101C}" srcId="{E2753512-90A3-F842-8B84-273A9FFA8805}" destId="{3082D287-7AC8-B345-AAD7-B0FD84D59319}" srcOrd="1" destOrd="0" parTransId="{4166E654-C8FF-EF49-935A-3959A5C6BB7B}" sibTransId="{2A9B67A8-B044-3C47-9854-CC7DEE69B95B}"/>
    <dgm:cxn modelId="{2FA66A60-30B8-5743-96DA-8A8468FD861E}" type="presOf" srcId="{E2753512-90A3-F842-8B84-273A9FFA8805}" destId="{A0BA2DA7-0755-C14E-B908-FDF6450709F2}" srcOrd="0" destOrd="0" presId="urn:microsoft.com/office/officeart/2005/8/layout/default"/>
    <dgm:cxn modelId="{1966918F-C563-114A-AF66-BEB5DFBAAE59}" type="presOf" srcId="{714EDCCE-88AC-7E44-B49A-F257E6827F6E}" destId="{4B17C154-06A5-284D-AE8E-7A1DBA3AEA0E}" srcOrd="0" destOrd="0" presId="urn:microsoft.com/office/officeart/2005/8/layout/default"/>
    <dgm:cxn modelId="{C3CCC6EA-E012-604D-ABC8-7E24D62E245F}" srcId="{E2753512-90A3-F842-8B84-273A9FFA8805}" destId="{714EDCCE-88AC-7E44-B49A-F257E6827F6E}" srcOrd="0" destOrd="0" parTransId="{61A84F4E-01E5-0441-9F20-C535E714DC4B}" sibTransId="{48363B0A-77AC-E744-A5CE-6DB57EBB5211}"/>
    <dgm:cxn modelId="{4B063F2E-7420-4249-9A81-A0D258C6F805}" type="presParOf" srcId="{A0BA2DA7-0755-C14E-B908-FDF6450709F2}" destId="{4B17C154-06A5-284D-AE8E-7A1DBA3AEA0E}" srcOrd="0" destOrd="0" presId="urn:microsoft.com/office/officeart/2005/8/layout/default"/>
    <dgm:cxn modelId="{3844D2CA-CC66-7745-BA45-57523D266AC2}" type="presParOf" srcId="{A0BA2DA7-0755-C14E-B908-FDF6450709F2}" destId="{9A7BE5BA-2CAD-9B42-8FFC-5A8007785695}" srcOrd="1" destOrd="0" presId="urn:microsoft.com/office/officeart/2005/8/layout/default"/>
    <dgm:cxn modelId="{DE4ACDF8-078F-034A-AC2C-969C94EDBECB}" type="presParOf" srcId="{A0BA2DA7-0755-C14E-B908-FDF6450709F2}" destId="{26773D5B-1E2F-1D49-B052-B6901247D66C}"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2F399BC-1AFF-FB41-AE0A-EB79CB900057}" type="doc">
      <dgm:prSet loTypeId="urn:microsoft.com/office/officeart/2005/8/layout/default" loCatId="" qsTypeId="urn:microsoft.com/office/officeart/2005/8/quickstyle/simple4" qsCatId="simple" csTypeId="urn:microsoft.com/office/officeart/2005/8/colors/colorful1" csCatId="colorful" phldr="1"/>
      <dgm:spPr/>
      <dgm:t>
        <a:bodyPr/>
        <a:lstStyle/>
        <a:p>
          <a:endParaRPr lang="it-IT"/>
        </a:p>
      </dgm:t>
    </dgm:pt>
    <dgm:pt modelId="{BBBFFC2E-1DBC-A147-A4AB-0B1266E305BA}">
      <dgm:prSet/>
      <dgm:spPr>
        <a:solidFill>
          <a:srgbClr val="800000"/>
        </a:solidFill>
      </dgm:spPr>
      <dgm:t>
        <a:bodyPr/>
        <a:lstStyle/>
        <a:p>
          <a:pPr algn="ctr" rtl="0"/>
          <a:r>
            <a:rPr lang="it-IT" dirty="0"/>
            <a:t>INTERPRETER</a:t>
          </a:r>
        </a:p>
        <a:p>
          <a:pPr algn="l" rtl="0"/>
          <a:r>
            <a:rPr lang="it-IT" dirty="0"/>
            <a:t>- the </a:t>
          </a:r>
          <a:r>
            <a:rPr lang="it-IT" u="sng" dirty="0" err="1"/>
            <a:t>highest</a:t>
          </a:r>
          <a:r>
            <a:rPr lang="it-IT" u="sng" dirty="0"/>
            <a:t> Court </a:t>
          </a:r>
          <a:r>
            <a:rPr lang="it-IT" dirty="0" err="1"/>
            <a:t>able</a:t>
          </a:r>
          <a:r>
            <a:rPr lang="it-IT" dirty="0"/>
            <a:t> to </a:t>
          </a:r>
          <a:r>
            <a:rPr lang="it-IT" u="sng" dirty="0" err="1"/>
            <a:t>interpret</a:t>
          </a:r>
          <a:r>
            <a:rPr lang="it-IT" dirty="0"/>
            <a:t> </a:t>
          </a:r>
          <a:r>
            <a:rPr lang="it-IT" dirty="0" err="1"/>
            <a:t>European</a:t>
          </a:r>
          <a:r>
            <a:rPr lang="it-IT" dirty="0"/>
            <a:t> law. </a:t>
          </a:r>
        </a:p>
        <a:p>
          <a:pPr algn="l" rtl="0"/>
          <a:r>
            <a:rPr lang="it-IT" dirty="0"/>
            <a:t>- the </a:t>
          </a:r>
          <a:r>
            <a:rPr lang="it-IT" u="sng" dirty="0" err="1"/>
            <a:t>final</a:t>
          </a:r>
          <a:r>
            <a:rPr lang="it-IT" u="sng" dirty="0"/>
            <a:t> Court of appeal </a:t>
          </a:r>
          <a:r>
            <a:rPr lang="it-IT" dirty="0"/>
            <a:t>for </a:t>
          </a:r>
          <a:r>
            <a:rPr lang="it-IT" dirty="0" err="1"/>
            <a:t>any</a:t>
          </a:r>
          <a:r>
            <a:rPr lang="it-IT" dirty="0"/>
            <a:t> </a:t>
          </a:r>
          <a:r>
            <a:rPr lang="it-IT" dirty="0" err="1"/>
            <a:t>matter</a:t>
          </a:r>
          <a:r>
            <a:rPr lang="it-IT" dirty="0"/>
            <a:t> </a:t>
          </a:r>
          <a:r>
            <a:rPr lang="it-IT" dirty="0" err="1"/>
            <a:t>involving</a:t>
          </a:r>
          <a:r>
            <a:rPr lang="it-IT" dirty="0"/>
            <a:t> </a:t>
          </a:r>
          <a:r>
            <a:rPr lang="it-IT" dirty="0" err="1"/>
            <a:t>European</a:t>
          </a:r>
          <a:r>
            <a:rPr lang="it-IT" dirty="0"/>
            <a:t> law.</a:t>
          </a:r>
        </a:p>
      </dgm:t>
    </dgm:pt>
    <dgm:pt modelId="{3D42927B-2B88-BE46-9E30-86F7028E90E6}" type="parTrans" cxnId="{2E684540-2A1A-E04B-8814-C759E01F5BB7}">
      <dgm:prSet/>
      <dgm:spPr/>
      <dgm:t>
        <a:bodyPr/>
        <a:lstStyle/>
        <a:p>
          <a:endParaRPr lang="it-IT"/>
        </a:p>
      </dgm:t>
    </dgm:pt>
    <dgm:pt modelId="{B5C83A73-02DA-0A42-94D7-AB5C7E48E30B}" type="sibTrans" cxnId="{2E684540-2A1A-E04B-8814-C759E01F5BB7}">
      <dgm:prSet/>
      <dgm:spPr/>
      <dgm:t>
        <a:bodyPr/>
        <a:lstStyle/>
        <a:p>
          <a:endParaRPr lang="it-IT"/>
        </a:p>
      </dgm:t>
    </dgm:pt>
    <dgm:pt modelId="{B7DFF24C-E3FF-E14D-AC38-B9098FB0CE77}">
      <dgm:prSet/>
      <dgm:spPr>
        <a:solidFill>
          <a:srgbClr val="000090"/>
        </a:solidFill>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dirty="0"/>
            <a:t>RULEMAKER</a:t>
          </a:r>
        </a:p>
        <a:p>
          <a:pPr marL="0" marR="0" indent="0" algn="ctr" defTabSz="914400" rtl="0" eaLnBrk="1" fontAlgn="auto" latinLnBrk="0" hangingPunct="1">
            <a:lnSpc>
              <a:spcPct val="100000"/>
            </a:lnSpc>
            <a:spcBef>
              <a:spcPts val="0"/>
            </a:spcBef>
            <a:spcAft>
              <a:spcPts val="0"/>
            </a:spcAft>
            <a:buClrTx/>
            <a:buSzTx/>
            <a:buFontTx/>
            <a:buNone/>
            <a:tabLst/>
            <a:defRPr/>
          </a:pPr>
          <a:endParaRPr lang="it-IT" dirty="0"/>
        </a:p>
        <a:p>
          <a:pPr marL="0" marR="0" indent="0" algn="l" defTabSz="914400" rtl="0" eaLnBrk="1" fontAlgn="auto" latinLnBrk="0" hangingPunct="1">
            <a:lnSpc>
              <a:spcPct val="100000"/>
            </a:lnSpc>
            <a:spcBef>
              <a:spcPts val="0"/>
            </a:spcBef>
            <a:spcAft>
              <a:spcPts val="0"/>
            </a:spcAft>
            <a:buClrTx/>
            <a:buSzTx/>
            <a:buFontTx/>
            <a:buNone/>
            <a:tabLst/>
            <a:defRPr/>
          </a:pPr>
          <a:r>
            <a:rPr lang="it-IT" dirty="0"/>
            <a:t>- ECJ CASE LAWS: general </a:t>
          </a:r>
          <a:r>
            <a:rPr lang="it-IT" dirty="0" err="1"/>
            <a:t>principles</a:t>
          </a:r>
          <a:r>
            <a:rPr lang="it-IT" dirty="0"/>
            <a:t> of law.</a:t>
          </a:r>
        </a:p>
        <a:p>
          <a:pPr marL="0" marR="0" indent="0" algn="ctr" defTabSz="914400" rtl="0" eaLnBrk="1" fontAlgn="auto" latinLnBrk="0" hangingPunct="1">
            <a:lnSpc>
              <a:spcPct val="100000"/>
            </a:lnSpc>
            <a:spcBef>
              <a:spcPts val="0"/>
            </a:spcBef>
            <a:spcAft>
              <a:spcPts val="0"/>
            </a:spcAft>
            <a:buClrTx/>
            <a:buSzTx/>
            <a:buFontTx/>
            <a:buNone/>
            <a:tabLst/>
            <a:defRPr/>
          </a:pPr>
          <a:endParaRPr lang="it-IT" dirty="0"/>
        </a:p>
        <a:p>
          <a:pPr marL="0" marR="0" indent="0" algn="l" defTabSz="914400" rtl="0" eaLnBrk="1" fontAlgn="auto" latinLnBrk="0" hangingPunct="1">
            <a:lnSpc>
              <a:spcPct val="100000"/>
            </a:lnSpc>
            <a:spcBef>
              <a:spcPts val="0"/>
            </a:spcBef>
            <a:spcAft>
              <a:spcPts val="0"/>
            </a:spcAft>
            <a:buClrTx/>
            <a:buSzTx/>
            <a:buFontTx/>
            <a:buNone/>
            <a:tabLst/>
            <a:defRPr/>
          </a:pPr>
          <a:r>
            <a:rPr lang="it-IT" dirty="0"/>
            <a:t>- Common law versus </a:t>
          </a:r>
          <a:r>
            <a:rPr lang="it-IT" dirty="0" err="1"/>
            <a:t>civil</a:t>
          </a:r>
          <a:r>
            <a:rPr lang="it-IT" dirty="0"/>
            <a:t> law</a:t>
          </a:r>
        </a:p>
      </dgm:t>
    </dgm:pt>
    <dgm:pt modelId="{AFE77123-F3E4-154E-9919-772DBA7E7C36}" type="parTrans" cxnId="{F7D10B3A-FE87-5248-A7A6-7504D3731B9A}">
      <dgm:prSet/>
      <dgm:spPr/>
      <dgm:t>
        <a:bodyPr/>
        <a:lstStyle/>
        <a:p>
          <a:endParaRPr lang="it-IT"/>
        </a:p>
      </dgm:t>
    </dgm:pt>
    <dgm:pt modelId="{163E23BC-9F9F-9344-8DCD-42DE5CA08F45}" type="sibTrans" cxnId="{F7D10B3A-FE87-5248-A7A6-7504D3731B9A}">
      <dgm:prSet/>
      <dgm:spPr/>
      <dgm:t>
        <a:bodyPr/>
        <a:lstStyle/>
        <a:p>
          <a:endParaRPr lang="it-IT"/>
        </a:p>
      </dgm:t>
    </dgm:pt>
    <dgm:pt modelId="{A2391E9A-3E77-3445-864C-D219322135C4}" type="pres">
      <dgm:prSet presAssocID="{E2F399BC-1AFF-FB41-AE0A-EB79CB900057}" presName="diagram" presStyleCnt="0">
        <dgm:presLayoutVars>
          <dgm:dir/>
          <dgm:resizeHandles val="exact"/>
        </dgm:presLayoutVars>
      </dgm:prSet>
      <dgm:spPr/>
    </dgm:pt>
    <dgm:pt modelId="{FF75BF72-5411-A846-AEAB-BF5D96729C62}" type="pres">
      <dgm:prSet presAssocID="{BBBFFC2E-1DBC-A147-A4AB-0B1266E305BA}" presName="node" presStyleLbl="node1" presStyleIdx="0" presStyleCnt="2" custScaleY="211565">
        <dgm:presLayoutVars>
          <dgm:bulletEnabled val="1"/>
        </dgm:presLayoutVars>
      </dgm:prSet>
      <dgm:spPr/>
    </dgm:pt>
    <dgm:pt modelId="{AA2366F9-7927-4143-9D86-E6FE5DCC1BFE}" type="pres">
      <dgm:prSet presAssocID="{B5C83A73-02DA-0A42-94D7-AB5C7E48E30B}" presName="sibTrans" presStyleCnt="0"/>
      <dgm:spPr/>
    </dgm:pt>
    <dgm:pt modelId="{B31688FA-A864-A341-903D-9C5A6F09AFE9}" type="pres">
      <dgm:prSet presAssocID="{B7DFF24C-E3FF-E14D-AC38-B9098FB0CE77}" presName="node" presStyleLbl="node1" presStyleIdx="1" presStyleCnt="2" custScaleY="211565" custLinFactNeighborX="26" custLinFactNeighborY="-49192">
        <dgm:presLayoutVars>
          <dgm:bulletEnabled val="1"/>
        </dgm:presLayoutVars>
      </dgm:prSet>
      <dgm:spPr/>
    </dgm:pt>
  </dgm:ptLst>
  <dgm:cxnLst>
    <dgm:cxn modelId="{1B185328-94F4-5945-AA3A-C06F2ED6977D}" type="presOf" srcId="{BBBFFC2E-1DBC-A147-A4AB-0B1266E305BA}" destId="{FF75BF72-5411-A846-AEAB-BF5D96729C62}" srcOrd="0" destOrd="0" presId="urn:microsoft.com/office/officeart/2005/8/layout/default"/>
    <dgm:cxn modelId="{F7D10B3A-FE87-5248-A7A6-7504D3731B9A}" srcId="{E2F399BC-1AFF-FB41-AE0A-EB79CB900057}" destId="{B7DFF24C-E3FF-E14D-AC38-B9098FB0CE77}" srcOrd="1" destOrd="0" parTransId="{AFE77123-F3E4-154E-9919-772DBA7E7C36}" sibTransId="{163E23BC-9F9F-9344-8DCD-42DE5CA08F45}"/>
    <dgm:cxn modelId="{2E684540-2A1A-E04B-8814-C759E01F5BB7}" srcId="{E2F399BC-1AFF-FB41-AE0A-EB79CB900057}" destId="{BBBFFC2E-1DBC-A147-A4AB-0B1266E305BA}" srcOrd="0" destOrd="0" parTransId="{3D42927B-2B88-BE46-9E30-86F7028E90E6}" sibTransId="{B5C83A73-02DA-0A42-94D7-AB5C7E48E30B}"/>
    <dgm:cxn modelId="{155396A5-2D14-7C42-BE24-889DF667F681}" type="presOf" srcId="{E2F399BC-1AFF-FB41-AE0A-EB79CB900057}" destId="{A2391E9A-3E77-3445-864C-D219322135C4}" srcOrd="0" destOrd="0" presId="urn:microsoft.com/office/officeart/2005/8/layout/default"/>
    <dgm:cxn modelId="{904E43BE-09D7-8A4A-A957-B1D2F13D8937}" type="presOf" srcId="{B7DFF24C-E3FF-E14D-AC38-B9098FB0CE77}" destId="{B31688FA-A864-A341-903D-9C5A6F09AFE9}" srcOrd="0" destOrd="0" presId="urn:microsoft.com/office/officeart/2005/8/layout/default"/>
    <dgm:cxn modelId="{4F88C8C6-A01E-5B45-B376-48B96ABD9A54}" type="presParOf" srcId="{A2391E9A-3E77-3445-864C-D219322135C4}" destId="{FF75BF72-5411-A846-AEAB-BF5D96729C62}" srcOrd="0" destOrd="0" presId="urn:microsoft.com/office/officeart/2005/8/layout/default"/>
    <dgm:cxn modelId="{2D8A805D-A1CE-554F-8993-CA507F6A8326}" type="presParOf" srcId="{A2391E9A-3E77-3445-864C-D219322135C4}" destId="{AA2366F9-7927-4143-9D86-E6FE5DCC1BFE}" srcOrd="1" destOrd="0" presId="urn:microsoft.com/office/officeart/2005/8/layout/default"/>
    <dgm:cxn modelId="{F60BC45A-4664-DD48-8097-2A5B9F22C79A}" type="presParOf" srcId="{A2391E9A-3E77-3445-864C-D219322135C4}" destId="{B31688FA-A864-A341-903D-9C5A6F09AFE9}"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B989840-3CCF-134A-8B9A-27799B3FB991}" type="doc">
      <dgm:prSet loTypeId="urn:microsoft.com/office/officeart/2008/layout/RadialCluster" loCatId="" qsTypeId="urn:microsoft.com/office/officeart/2005/8/quickstyle/simple4" qsCatId="simple" csTypeId="urn:microsoft.com/office/officeart/2005/8/colors/accent1_2" csCatId="accent1" phldr="1"/>
      <dgm:spPr/>
      <dgm:t>
        <a:bodyPr/>
        <a:lstStyle/>
        <a:p>
          <a:endParaRPr lang="it-IT"/>
        </a:p>
      </dgm:t>
    </dgm:pt>
    <dgm:pt modelId="{A72A1D53-D728-E742-898A-A06B14C31A2B}">
      <dgm:prSet/>
      <dgm:spPr/>
      <dgm:t>
        <a:bodyPr/>
        <a:lstStyle/>
        <a:p>
          <a:pPr rtl="0"/>
          <a:r>
            <a:rPr lang="it-IT" dirty="0"/>
            <a:t>The </a:t>
          </a:r>
          <a:r>
            <a:rPr lang="it-IT" b="1" dirty="0"/>
            <a:t>TREATY ON THE EU</a:t>
          </a:r>
          <a:r>
            <a:rPr lang="it-IT" dirty="0"/>
            <a:t> (</a:t>
          </a:r>
          <a:r>
            <a:rPr lang="it-IT" dirty="0" err="1"/>
            <a:t>originally</a:t>
          </a:r>
          <a:r>
            <a:rPr lang="it-IT" dirty="0"/>
            <a:t> </a:t>
          </a:r>
          <a:r>
            <a:rPr lang="it-IT" dirty="0" err="1"/>
            <a:t>signed</a:t>
          </a:r>
          <a:r>
            <a:rPr lang="it-IT" dirty="0"/>
            <a:t> in Maastricht in 1992) </a:t>
          </a:r>
        </a:p>
      </dgm:t>
    </dgm:pt>
    <dgm:pt modelId="{D115CF64-E2FA-B640-A7E7-FB3D683580FE}" type="parTrans" cxnId="{E6418779-76FF-7F45-B1A3-9903BBA34E86}">
      <dgm:prSet/>
      <dgm:spPr/>
      <dgm:t>
        <a:bodyPr/>
        <a:lstStyle/>
        <a:p>
          <a:endParaRPr lang="it-IT"/>
        </a:p>
      </dgm:t>
    </dgm:pt>
    <dgm:pt modelId="{5B292A43-74C2-9048-8E85-AF84CE0843F1}" type="sibTrans" cxnId="{E6418779-76FF-7F45-B1A3-9903BBA34E86}">
      <dgm:prSet/>
      <dgm:spPr/>
      <dgm:t>
        <a:bodyPr/>
        <a:lstStyle/>
        <a:p>
          <a:endParaRPr lang="it-IT"/>
        </a:p>
      </dgm:t>
    </dgm:pt>
    <dgm:pt modelId="{3472C5C8-00A6-C24D-8C26-A307A144C328}">
      <dgm:prSet/>
      <dgm:spPr/>
      <dgm:t>
        <a:bodyPr/>
        <a:lstStyle/>
        <a:p>
          <a:pPr rtl="0"/>
          <a:r>
            <a:rPr lang="it-IT" dirty="0"/>
            <a:t>The </a:t>
          </a:r>
          <a:r>
            <a:rPr lang="it-IT" b="1" dirty="0"/>
            <a:t>TREATY ON THE FUNCTIONING OF THE EU </a:t>
          </a:r>
          <a:r>
            <a:rPr lang="it-IT" dirty="0"/>
            <a:t>(</a:t>
          </a:r>
          <a:r>
            <a:rPr lang="it-IT" dirty="0" err="1"/>
            <a:t>originally</a:t>
          </a:r>
          <a:r>
            <a:rPr lang="it-IT" dirty="0"/>
            <a:t> </a:t>
          </a:r>
          <a:r>
            <a:rPr lang="it-IT" dirty="0" err="1"/>
            <a:t>signed</a:t>
          </a:r>
          <a:r>
            <a:rPr lang="it-IT" dirty="0"/>
            <a:t> in Rome in 1958 </a:t>
          </a:r>
          <a:r>
            <a:rPr lang="it-IT" dirty="0" err="1"/>
            <a:t>as</a:t>
          </a:r>
          <a:r>
            <a:rPr lang="it-IT" dirty="0"/>
            <a:t> the </a:t>
          </a:r>
          <a:r>
            <a:rPr lang="it-IT" dirty="0" err="1"/>
            <a:t>Treaty</a:t>
          </a:r>
          <a:r>
            <a:rPr lang="it-IT" dirty="0"/>
            <a:t> </a:t>
          </a:r>
          <a:r>
            <a:rPr lang="it-IT" dirty="0" err="1"/>
            <a:t>establishing</a:t>
          </a:r>
          <a:r>
            <a:rPr lang="it-IT" dirty="0"/>
            <a:t> the EEC), </a:t>
          </a:r>
          <a:r>
            <a:rPr lang="it-IT" dirty="0" err="1"/>
            <a:t>lay</a:t>
          </a:r>
          <a:r>
            <a:rPr lang="it-IT" dirty="0"/>
            <a:t> out </a:t>
          </a:r>
          <a:r>
            <a:rPr lang="it-IT" dirty="0" err="1"/>
            <a:t>how</a:t>
          </a:r>
          <a:r>
            <a:rPr lang="it-IT" dirty="0"/>
            <a:t> the EU </a:t>
          </a:r>
          <a:r>
            <a:rPr lang="it-IT" dirty="0" err="1"/>
            <a:t>operates</a:t>
          </a:r>
          <a:r>
            <a:rPr lang="it-IT" dirty="0"/>
            <a:t>.</a:t>
          </a:r>
        </a:p>
      </dgm:t>
    </dgm:pt>
    <dgm:pt modelId="{88032CCB-0067-3243-9F05-CE6555BE23A4}" type="parTrans" cxnId="{1A196F17-A608-874C-8F86-8CCF185360D9}">
      <dgm:prSet/>
      <dgm:spPr/>
      <dgm:t>
        <a:bodyPr/>
        <a:lstStyle/>
        <a:p>
          <a:endParaRPr lang="it-IT"/>
        </a:p>
      </dgm:t>
    </dgm:pt>
    <dgm:pt modelId="{4429E156-E041-5D47-B0EF-7BE2AEB5FA65}" type="sibTrans" cxnId="{1A196F17-A608-874C-8F86-8CCF185360D9}">
      <dgm:prSet/>
      <dgm:spPr/>
      <dgm:t>
        <a:bodyPr/>
        <a:lstStyle/>
        <a:p>
          <a:endParaRPr lang="it-IT"/>
        </a:p>
      </dgm:t>
    </dgm:pt>
    <dgm:pt modelId="{56D532E7-6520-A045-AFB4-6E41BCFA4FF2}">
      <dgm:prSet/>
      <dgm:spPr>
        <a:solidFill>
          <a:srgbClr val="008000"/>
        </a:solidFill>
      </dgm:spPr>
      <dgm:t>
        <a:bodyPr/>
        <a:lstStyle/>
        <a:p>
          <a:pPr rtl="0"/>
          <a:r>
            <a:rPr lang="it-IT" dirty="0"/>
            <a:t>Attached </a:t>
          </a:r>
          <a:r>
            <a:rPr lang="it-IT" b="1" dirty="0" err="1"/>
            <a:t>protocols</a:t>
          </a:r>
          <a:r>
            <a:rPr lang="it-IT" b="1" dirty="0"/>
            <a:t> and </a:t>
          </a:r>
          <a:r>
            <a:rPr lang="it-IT" b="1" dirty="0" err="1"/>
            <a:t>declarations</a:t>
          </a:r>
          <a:r>
            <a:rPr lang="it-IT" b="1" dirty="0"/>
            <a:t>. </a:t>
          </a:r>
          <a:r>
            <a:rPr lang="it-IT" b="1" dirty="0" err="1"/>
            <a:t>Amendaments</a:t>
          </a:r>
          <a:r>
            <a:rPr lang="it-IT" b="1" dirty="0"/>
            <a:t>.</a:t>
          </a:r>
          <a:endParaRPr lang="it-IT" dirty="0"/>
        </a:p>
      </dgm:t>
    </dgm:pt>
    <dgm:pt modelId="{85D04F14-8C59-AD49-ABE4-E0A89F132079}" type="parTrans" cxnId="{306F561C-902B-8047-A495-80B6A91A337B}">
      <dgm:prSet/>
      <dgm:spPr/>
      <dgm:t>
        <a:bodyPr/>
        <a:lstStyle/>
        <a:p>
          <a:endParaRPr lang="it-IT"/>
        </a:p>
      </dgm:t>
    </dgm:pt>
    <dgm:pt modelId="{6F63F8DC-29C1-154B-A604-BEFE2C86CF27}" type="sibTrans" cxnId="{306F561C-902B-8047-A495-80B6A91A337B}">
      <dgm:prSet/>
      <dgm:spPr/>
      <dgm:t>
        <a:bodyPr/>
        <a:lstStyle/>
        <a:p>
          <a:endParaRPr lang="it-IT"/>
        </a:p>
      </dgm:t>
    </dgm:pt>
    <dgm:pt modelId="{677A0EF4-0BAD-AE40-BDF4-A0C6F47DBBF4}">
      <dgm:prSet/>
      <dgm:spPr>
        <a:solidFill>
          <a:srgbClr val="3366FF"/>
        </a:solidFill>
      </dgm:spPr>
      <dgm:t>
        <a:bodyPr/>
        <a:lstStyle/>
        <a:p>
          <a:pPr rtl="0"/>
          <a:r>
            <a:rPr lang="it-IT" b="1" dirty="0"/>
            <a:t>Satellite </a:t>
          </a:r>
          <a:r>
            <a:rPr lang="it-IT" b="1" dirty="0" err="1"/>
            <a:t>treaties</a:t>
          </a:r>
          <a:r>
            <a:rPr lang="it-IT" b="1" dirty="0"/>
            <a:t> </a:t>
          </a:r>
          <a:r>
            <a:rPr lang="it-IT" dirty="0" err="1"/>
            <a:t>interconnected</a:t>
          </a:r>
          <a:r>
            <a:rPr lang="it-IT" dirty="0"/>
            <a:t> with </a:t>
          </a:r>
          <a:r>
            <a:rPr lang="it-IT" dirty="0" err="1"/>
            <a:t>them</a:t>
          </a:r>
          <a:r>
            <a:rPr lang="it-IT" dirty="0"/>
            <a:t>. </a:t>
          </a:r>
        </a:p>
      </dgm:t>
    </dgm:pt>
    <dgm:pt modelId="{E241D007-2596-4D48-A3BB-D2BF592577AB}" type="parTrans" cxnId="{7ED16A38-1840-E142-819A-113B3AB9F348}">
      <dgm:prSet/>
      <dgm:spPr/>
      <dgm:t>
        <a:bodyPr/>
        <a:lstStyle/>
        <a:p>
          <a:endParaRPr lang="it-IT"/>
        </a:p>
      </dgm:t>
    </dgm:pt>
    <dgm:pt modelId="{BF7CC0EB-2AC3-A64A-B24C-9911CF7C2877}" type="sibTrans" cxnId="{7ED16A38-1840-E142-819A-113B3AB9F348}">
      <dgm:prSet/>
      <dgm:spPr/>
      <dgm:t>
        <a:bodyPr/>
        <a:lstStyle/>
        <a:p>
          <a:endParaRPr lang="it-IT"/>
        </a:p>
      </dgm:t>
    </dgm:pt>
    <dgm:pt modelId="{6968C75E-D4AF-6D43-B7B4-5FDA20E77F94}" type="pres">
      <dgm:prSet presAssocID="{FB989840-3CCF-134A-8B9A-27799B3FB991}" presName="Name0" presStyleCnt="0">
        <dgm:presLayoutVars>
          <dgm:chMax val="1"/>
          <dgm:chPref val="1"/>
          <dgm:dir/>
          <dgm:animOne val="branch"/>
          <dgm:animLvl val="lvl"/>
        </dgm:presLayoutVars>
      </dgm:prSet>
      <dgm:spPr/>
    </dgm:pt>
    <dgm:pt modelId="{343F28E1-1AE8-6742-9F36-403DF418F62B}" type="pres">
      <dgm:prSet presAssocID="{A72A1D53-D728-E742-898A-A06B14C31A2B}" presName="singleCycle" presStyleCnt="0"/>
      <dgm:spPr/>
    </dgm:pt>
    <dgm:pt modelId="{E7A365C7-E85C-D34C-84B2-C74A93BCCDC8}" type="pres">
      <dgm:prSet presAssocID="{A72A1D53-D728-E742-898A-A06B14C31A2B}" presName="singleCenter" presStyleLbl="node1" presStyleIdx="0" presStyleCnt="4" custScaleX="159715" custScaleY="129649" custLinFactNeighborX="-347" custLinFactNeighborY="10395">
        <dgm:presLayoutVars>
          <dgm:chMax val="7"/>
          <dgm:chPref val="7"/>
        </dgm:presLayoutVars>
      </dgm:prSet>
      <dgm:spPr/>
    </dgm:pt>
    <dgm:pt modelId="{B2B54748-F92C-9B44-A599-55A9B817A6C6}" type="pres">
      <dgm:prSet presAssocID="{88032CCB-0067-3243-9F05-CE6555BE23A4}" presName="Name56" presStyleLbl="parChTrans1D2" presStyleIdx="0" presStyleCnt="3"/>
      <dgm:spPr/>
    </dgm:pt>
    <dgm:pt modelId="{03D53FB8-BC6E-4840-9CFB-19473D1FDE73}" type="pres">
      <dgm:prSet presAssocID="{3472C5C8-00A6-C24D-8C26-A307A144C328}" presName="text0" presStyleLbl="node1" presStyleIdx="1" presStyleCnt="4" custScaleX="460879" custScaleY="218059" custRadScaleRad="91921">
        <dgm:presLayoutVars>
          <dgm:bulletEnabled val="1"/>
        </dgm:presLayoutVars>
      </dgm:prSet>
      <dgm:spPr/>
    </dgm:pt>
    <dgm:pt modelId="{60209F40-CE0F-E64E-8148-3761C18F54C7}" type="pres">
      <dgm:prSet presAssocID="{E241D007-2596-4D48-A3BB-D2BF592577AB}" presName="Name56" presStyleLbl="parChTrans1D2" presStyleIdx="1" presStyleCnt="3"/>
      <dgm:spPr/>
    </dgm:pt>
    <dgm:pt modelId="{ADB850B4-DCF0-D947-B07E-4BCB54F1E9E5}" type="pres">
      <dgm:prSet presAssocID="{677A0EF4-0BAD-AE40-BDF4-A0C6F47DBBF4}" presName="text0" presStyleLbl="node1" presStyleIdx="2" presStyleCnt="4" custScaleY="156905" custRadScaleRad="144743" custRadScaleInc="-31529">
        <dgm:presLayoutVars>
          <dgm:bulletEnabled val="1"/>
        </dgm:presLayoutVars>
      </dgm:prSet>
      <dgm:spPr/>
    </dgm:pt>
    <dgm:pt modelId="{D545D925-6F68-4E40-AAA7-7734BBF257CA}" type="pres">
      <dgm:prSet presAssocID="{85D04F14-8C59-AD49-ABE4-E0A89F132079}" presName="Name56" presStyleLbl="parChTrans1D2" presStyleIdx="2" presStyleCnt="3"/>
      <dgm:spPr/>
    </dgm:pt>
    <dgm:pt modelId="{4E607C24-4244-B24B-9C1D-4C6008A8558C}" type="pres">
      <dgm:prSet presAssocID="{56D532E7-6520-A045-AFB4-6E41BCFA4FF2}" presName="text0" presStyleLbl="node1" presStyleIdx="3" presStyleCnt="4" custScaleY="163108" custRadScaleRad="143122" custRadScaleInc="33669">
        <dgm:presLayoutVars>
          <dgm:bulletEnabled val="1"/>
        </dgm:presLayoutVars>
      </dgm:prSet>
      <dgm:spPr/>
    </dgm:pt>
  </dgm:ptLst>
  <dgm:cxnLst>
    <dgm:cxn modelId="{1A196F17-A608-874C-8F86-8CCF185360D9}" srcId="{A72A1D53-D728-E742-898A-A06B14C31A2B}" destId="{3472C5C8-00A6-C24D-8C26-A307A144C328}" srcOrd="0" destOrd="0" parTransId="{88032CCB-0067-3243-9F05-CE6555BE23A4}" sibTransId="{4429E156-E041-5D47-B0EF-7BE2AEB5FA65}"/>
    <dgm:cxn modelId="{306F561C-902B-8047-A495-80B6A91A337B}" srcId="{A72A1D53-D728-E742-898A-A06B14C31A2B}" destId="{56D532E7-6520-A045-AFB4-6E41BCFA4FF2}" srcOrd="2" destOrd="0" parTransId="{85D04F14-8C59-AD49-ABE4-E0A89F132079}" sibTransId="{6F63F8DC-29C1-154B-A604-BEFE2C86CF27}"/>
    <dgm:cxn modelId="{7ED16A38-1840-E142-819A-113B3AB9F348}" srcId="{A72A1D53-D728-E742-898A-A06B14C31A2B}" destId="{677A0EF4-0BAD-AE40-BDF4-A0C6F47DBBF4}" srcOrd="1" destOrd="0" parTransId="{E241D007-2596-4D48-A3BB-D2BF592577AB}" sibTransId="{BF7CC0EB-2AC3-A64A-B24C-9911CF7C2877}"/>
    <dgm:cxn modelId="{81BB5738-5C1E-7D4D-9A56-775E9B8D079B}" type="presOf" srcId="{88032CCB-0067-3243-9F05-CE6555BE23A4}" destId="{B2B54748-F92C-9B44-A599-55A9B817A6C6}" srcOrd="0" destOrd="0" presId="urn:microsoft.com/office/officeart/2008/layout/RadialCluster"/>
    <dgm:cxn modelId="{05E87A74-D978-8B42-92B9-2E1A7111CFCB}" type="presOf" srcId="{3472C5C8-00A6-C24D-8C26-A307A144C328}" destId="{03D53FB8-BC6E-4840-9CFB-19473D1FDE73}" srcOrd="0" destOrd="0" presId="urn:microsoft.com/office/officeart/2008/layout/RadialCluster"/>
    <dgm:cxn modelId="{E6418779-76FF-7F45-B1A3-9903BBA34E86}" srcId="{FB989840-3CCF-134A-8B9A-27799B3FB991}" destId="{A72A1D53-D728-E742-898A-A06B14C31A2B}" srcOrd="0" destOrd="0" parTransId="{D115CF64-E2FA-B640-A7E7-FB3D683580FE}" sibTransId="{5B292A43-74C2-9048-8E85-AF84CE0843F1}"/>
    <dgm:cxn modelId="{B332D693-B76F-E34F-A6D2-99DE23909D9F}" type="presOf" srcId="{FB989840-3CCF-134A-8B9A-27799B3FB991}" destId="{6968C75E-D4AF-6D43-B7B4-5FDA20E77F94}" srcOrd="0" destOrd="0" presId="urn:microsoft.com/office/officeart/2008/layout/RadialCluster"/>
    <dgm:cxn modelId="{94CCDAB5-E1F1-144C-B81C-3417BBE9674B}" type="presOf" srcId="{A72A1D53-D728-E742-898A-A06B14C31A2B}" destId="{E7A365C7-E85C-D34C-84B2-C74A93BCCDC8}" srcOrd="0" destOrd="0" presId="urn:microsoft.com/office/officeart/2008/layout/RadialCluster"/>
    <dgm:cxn modelId="{AB1FBFBE-7194-AE49-B253-38B90F8BA1BE}" type="presOf" srcId="{56D532E7-6520-A045-AFB4-6E41BCFA4FF2}" destId="{4E607C24-4244-B24B-9C1D-4C6008A8558C}" srcOrd="0" destOrd="0" presId="urn:microsoft.com/office/officeart/2008/layout/RadialCluster"/>
    <dgm:cxn modelId="{1A4E67D0-70FA-374E-9033-4CDB8970F0B5}" type="presOf" srcId="{85D04F14-8C59-AD49-ABE4-E0A89F132079}" destId="{D545D925-6F68-4E40-AAA7-7734BBF257CA}" srcOrd="0" destOrd="0" presId="urn:microsoft.com/office/officeart/2008/layout/RadialCluster"/>
    <dgm:cxn modelId="{82F198D2-1E5C-6B4A-9003-1462F38DDEB6}" type="presOf" srcId="{677A0EF4-0BAD-AE40-BDF4-A0C6F47DBBF4}" destId="{ADB850B4-DCF0-D947-B07E-4BCB54F1E9E5}" srcOrd="0" destOrd="0" presId="urn:microsoft.com/office/officeart/2008/layout/RadialCluster"/>
    <dgm:cxn modelId="{DA52D2E8-2BEC-7C47-A4BE-7E7BAE9B8AD2}" type="presOf" srcId="{E241D007-2596-4D48-A3BB-D2BF592577AB}" destId="{60209F40-CE0F-E64E-8148-3761C18F54C7}" srcOrd="0" destOrd="0" presId="urn:microsoft.com/office/officeart/2008/layout/RadialCluster"/>
    <dgm:cxn modelId="{696D1F8C-F68E-F447-904C-52F66A3C1399}" type="presParOf" srcId="{6968C75E-D4AF-6D43-B7B4-5FDA20E77F94}" destId="{343F28E1-1AE8-6742-9F36-403DF418F62B}" srcOrd="0" destOrd="0" presId="urn:microsoft.com/office/officeart/2008/layout/RadialCluster"/>
    <dgm:cxn modelId="{9B78C91D-15D4-E740-9D20-A6E710A152E8}" type="presParOf" srcId="{343F28E1-1AE8-6742-9F36-403DF418F62B}" destId="{E7A365C7-E85C-D34C-84B2-C74A93BCCDC8}" srcOrd="0" destOrd="0" presId="urn:microsoft.com/office/officeart/2008/layout/RadialCluster"/>
    <dgm:cxn modelId="{75461F47-E6D4-0649-98FB-3E939B254D8E}" type="presParOf" srcId="{343F28E1-1AE8-6742-9F36-403DF418F62B}" destId="{B2B54748-F92C-9B44-A599-55A9B817A6C6}" srcOrd="1" destOrd="0" presId="urn:microsoft.com/office/officeart/2008/layout/RadialCluster"/>
    <dgm:cxn modelId="{1D7E60EA-4D5E-6A46-AD13-830F5463A048}" type="presParOf" srcId="{343F28E1-1AE8-6742-9F36-403DF418F62B}" destId="{03D53FB8-BC6E-4840-9CFB-19473D1FDE73}" srcOrd="2" destOrd="0" presId="urn:microsoft.com/office/officeart/2008/layout/RadialCluster"/>
    <dgm:cxn modelId="{E7683A4A-6591-7A4D-9226-F0CFA14A6261}" type="presParOf" srcId="{343F28E1-1AE8-6742-9F36-403DF418F62B}" destId="{60209F40-CE0F-E64E-8148-3761C18F54C7}" srcOrd="3" destOrd="0" presId="urn:microsoft.com/office/officeart/2008/layout/RadialCluster"/>
    <dgm:cxn modelId="{6139C71F-9F82-8941-89FE-73878AAA3B2A}" type="presParOf" srcId="{343F28E1-1AE8-6742-9F36-403DF418F62B}" destId="{ADB850B4-DCF0-D947-B07E-4BCB54F1E9E5}" srcOrd="4" destOrd="0" presId="urn:microsoft.com/office/officeart/2008/layout/RadialCluster"/>
    <dgm:cxn modelId="{7FC45334-9BD3-5143-9A78-EC5012DA4DD4}" type="presParOf" srcId="{343F28E1-1AE8-6742-9F36-403DF418F62B}" destId="{D545D925-6F68-4E40-AAA7-7734BBF257CA}" srcOrd="5" destOrd="0" presId="urn:microsoft.com/office/officeart/2008/layout/RadialCluster"/>
    <dgm:cxn modelId="{46C6C8D1-279B-9243-A381-F3E4C496C1E2}" type="presParOf" srcId="{343F28E1-1AE8-6742-9F36-403DF418F62B}" destId="{4E607C24-4244-B24B-9C1D-4C6008A8558C}" srcOrd="6" destOrd="0" presId="urn:microsoft.com/office/officeart/2008/layout/RadialCluster"/>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3424756-A647-3E49-AD15-24E37947DC2A}" type="doc">
      <dgm:prSet loTypeId="urn:microsoft.com/office/officeart/2005/8/layout/vList2" loCatId="" qsTypeId="urn:microsoft.com/office/officeart/2005/8/quickstyle/simple4" qsCatId="simple" csTypeId="urn:microsoft.com/office/officeart/2005/8/colors/colorful1" csCatId="colorful"/>
      <dgm:spPr/>
      <dgm:t>
        <a:bodyPr/>
        <a:lstStyle/>
        <a:p>
          <a:endParaRPr lang="it-IT"/>
        </a:p>
      </dgm:t>
    </dgm:pt>
    <dgm:pt modelId="{D558D1B8-2AED-524E-9CD5-7C3437C14E54}">
      <dgm:prSet/>
      <dgm:spPr/>
      <dgm:t>
        <a:bodyPr/>
        <a:lstStyle/>
        <a:p>
          <a:pPr rtl="0"/>
          <a:r>
            <a:rPr lang="it-IT" dirty="0"/>
            <a:t>From </a:t>
          </a:r>
          <a:r>
            <a:rPr lang="it-IT" dirty="0" err="1"/>
            <a:t>unanimity</a:t>
          </a:r>
          <a:r>
            <a:rPr lang="it-IT" dirty="0"/>
            <a:t> to </a:t>
          </a:r>
          <a:r>
            <a:rPr lang="it-IT" dirty="0" err="1"/>
            <a:t>qualified</a:t>
          </a:r>
          <a:r>
            <a:rPr lang="it-IT" dirty="0"/>
            <a:t> </a:t>
          </a:r>
          <a:r>
            <a:rPr lang="it-IT" dirty="0" err="1"/>
            <a:t>majority</a:t>
          </a:r>
          <a:r>
            <a:rPr lang="it-IT" dirty="0"/>
            <a:t> </a:t>
          </a:r>
          <a:r>
            <a:rPr lang="it-IT" dirty="0" err="1"/>
            <a:t>voting</a:t>
          </a:r>
          <a:r>
            <a:rPr lang="it-IT" dirty="0"/>
            <a:t> in </a:t>
          </a:r>
          <a:r>
            <a:rPr lang="it-IT" dirty="0" err="1"/>
            <a:t>several</a:t>
          </a:r>
          <a:r>
            <a:rPr lang="it-IT" dirty="0"/>
            <a:t> policy </a:t>
          </a:r>
          <a:r>
            <a:rPr lang="it-IT" dirty="0" err="1"/>
            <a:t>areas</a:t>
          </a:r>
          <a:r>
            <a:rPr lang="it-IT" dirty="0"/>
            <a:t> in the </a:t>
          </a:r>
          <a:r>
            <a:rPr lang="it-IT" dirty="0" err="1"/>
            <a:t>Council</a:t>
          </a:r>
          <a:r>
            <a:rPr lang="it-IT" dirty="0"/>
            <a:t> of </a:t>
          </a:r>
          <a:r>
            <a:rPr lang="it-IT" dirty="0" err="1"/>
            <a:t>Ministers</a:t>
          </a:r>
          <a:r>
            <a:rPr lang="it-IT" dirty="0"/>
            <a:t>, </a:t>
          </a:r>
        </a:p>
      </dgm:t>
    </dgm:pt>
    <dgm:pt modelId="{24FF4572-9435-9043-86F0-374A1605D2BE}" type="parTrans" cxnId="{D0F4843E-518F-2B49-809E-06B9BC5D962D}">
      <dgm:prSet/>
      <dgm:spPr/>
      <dgm:t>
        <a:bodyPr/>
        <a:lstStyle/>
        <a:p>
          <a:endParaRPr lang="it-IT"/>
        </a:p>
      </dgm:t>
    </dgm:pt>
    <dgm:pt modelId="{4A3B64ED-ED51-4A4C-BB23-3C55A728BB0E}" type="sibTrans" cxnId="{D0F4843E-518F-2B49-809E-06B9BC5D962D}">
      <dgm:prSet/>
      <dgm:spPr/>
      <dgm:t>
        <a:bodyPr/>
        <a:lstStyle/>
        <a:p>
          <a:endParaRPr lang="it-IT"/>
        </a:p>
      </dgm:t>
    </dgm:pt>
    <dgm:pt modelId="{F7BDB89B-F9CD-E945-9D3F-580A2DC23593}">
      <dgm:prSet/>
      <dgm:spPr/>
      <dgm:t>
        <a:bodyPr/>
        <a:lstStyle/>
        <a:p>
          <a:pPr rtl="0"/>
          <a:r>
            <a:rPr lang="it-IT" dirty="0"/>
            <a:t>a </a:t>
          </a:r>
          <a:r>
            <a:rPr lang="it-IT" dirty="0" err="1"/>
            <a:t>change</a:t>
          </a:r>
          <a:r>
            <a:rPr lang="it-IT" dirty="0"/>
            <a:t> in </a:t>
          </a:r>
          <a:r>
            <a:rPr lang="it-IT" dirty="0" err="1"/>
            <a:t>calculating</a:t>
          </a:r>
          <a:r>
            <a:rPr lang="it-IT" dirty="0"/>
            <a:t> </a:t>
          </a:r>
          <a:r>
            <a:rPr lang="it-IT" dirty="0" err="1"/>
            <a:t>such</a:t>
          </a:r>
          <a:r>
            <a:rPr lang="it-IT" dirty="0"/>
            <a:t> a </a:t>
          </a:r>
          <a:r>
            <a:rPr lang="it-IT" dirty="0" err="1"/>
            <a:t>majority</a:t>
          </a:r>
          <a:r>
            <a:rPr lang="it-IT" dirty="0"/>
            <a:t> to a new double </a:t>
          </a:r>
          <a:r>
            <a:rPr lang="it-IT" dirty="0" err="1"/>
            <a:t>majority</a:t>
          </a:r>
          <a:r>
            <a:rPr lang="it-IT" dirty="0"/>
            <a:t>, </a:t>
          </a:r>
        </a:p>
      </dgm:t>
    </dgm:pt>
    <dgm:pt modelId="{E6B2473B-D5EA-7342-8A38-B8E32DB85690}" type="parTrans" cxnId="{B3E535E4-59AF-B347-BBBB-8E0949D2E187}">
      <dgm:prSet/>
      <dgm:spPr/>
      <dgm:t>
        <a:bodyPr/>
        <a:lstStyle/>
        <a:p>
          <a:endParaRPr lang="it-IT"/>
        </a:p>
      </dgm:t>
    </dgm:pt>
    <dgm:pt modelId="{3BA01D0C-B322-5B49-921E-C513D2E88D02}" type="sibTrans" cxnId="{B3E535E4-59AF-B347-BBBB-8E0949D2E187}">
      <dgm:prSet/>
      <dgm:spPr/>
      <dgm:t>
        <a:bodyPr/>
        <a:lstStyle/>
        <a:p>
          <a:endParaRPr lang="it-IT"/>
        </a:p>
      </dgm:t>
    </dgm:pt>
    <dgm:pt modelId="{0706E5AC-2A51-4C42-B03B-E9F82B41EFA2}">
      <dgm:prSet/>
      <dgm:spPr/>
      <dgm:t>
        <a:bodyPr/>
        <a:lstStyle/>
        <a:p>
          <a:pPr rtl="0"/>
          <a:r>
            <a:rPr lang="it-IT" dirty="0"/>
            <a:t>A more </a:t>
          </a:r>
          <a:r>
            <a:rPr lang="it-IT" dirty="0" err="1"/>
            <a:t>powerful</a:t>
          </a:r>
          <a:r>
            <a:rPr lang="it-IT" dirty="0"/>
            <a:t> </a:t>
          </a:r>
          <a:r>
            <a:rPr lang="it-IT" dirty="0" err="1"/>
            <a:t>European</a:t>
          </a:r>
          <a:r>
            <a:rPr lang="it-IT" dirty="0"/>
            <a:t> </a:t>
          </a:r>
          <a:r>
            <a:rPr lang="it-IT" dirty="0" err="1"/>
            <a:t>Parliament</a:t>
          </a:r>
          <a:r>
            <a:rPr lang="it-IT" dirty="0"/>
            <a:t> </a:t>
          </a:r>
          <a:r>
            <a:rPr lang="it-IT" dirty="0" err="1"/>
            <a:t>forming</a:t>
          </a:r>
          <a:r>
            <a:rPr lang="it-IT" dirty="0"/>
            <a:t> a </a:t>
          </a:r>
          <a:r>
            <a:rPr lang="it-IT" dirty="0" err="1"/>
            <a:t>bicameral</a:t>
          </a:r>
          <a:r>
            <a:rPr lang="it-IT" dirty="0"/>
            <a:t> legislature </a:t>
          </a:r>
          <a:r>
            <a:rPr lang="it-IT" dirty="0" err="1"/>
            <a:t>alongside</a:t>
          </a:r>
          <a:r>
            <a:rPr lang="it-IT" dirty="0"/>
            <a:t> the </a:t>
          </a:r>
          <a:r>
            <a:rPr lang="it-IT" dirty="0" err="1"/>
            <a:t>Council</a:t>
          </a:r>
          <a:r>
            <a:rPr lang="it-IT" dirty="0"/>
            <a:t> of </a:t>
          </a:r>
          <a:r>
            <a:rPr lang="it-IT" dirty="0" err="1"/>
            <a:t>ministers</a:t>
          </a:r>
          <a:r>
            <a:rPr lang="it-IT" dirty="0"/>
            <a:t> under the </a:t>
          </a:r>
          <a:r>
            <a:rPr lang="it-IT" dirty="0" err="1"/>
            <a:t>ordinary</a:t>
          </a:r>
          <a:r>
            <a:rPr lang="it-IT" dirty="0"/>
            <a:t> legislative procedure,</a:t>
          </a:r>
        </a:p>
      </dgm:t>
    </dgm:pt>
    <dgm:pt modelId="{A00F1FC9-8873-AC4E-AE56-DB4B54E97D3F}" type="parTrans" cxnId="{F4501174-A823-4344-BBB8-76B31A828667}">
      <dgm:prSet/>
      <dgm:spPr/>
      <dgm:t>
        <a:bodyPr/>
        <a:lstStyle/>
        <a:p>
          <a:endParaRPr lang="it-IT"/>
        </a:p>
      </dgm:t>
    </dgm:pt>
    <dgm:pt modelId="{2ABD4927-2CF9-4B45-864A-D45EAFB942FE}" type="sibTrans" cxnId="{F4501174-A823-4344-BBB8-76B31A828667}">
      <dgm:prSet/>
      <dgm:spPr/>
      <dgm:t>
        <a:bodyPr/>
        <a:lstStyle/>
        <a:p>
          <a:endParaRPr lang="it-IT"/>
        </a:p>
      </dgm:t>
    </dgm:pt>
    <dgm:pt modelId="{A8571C41-AC0F-0941-95EE-F89559A8D589}">
      <dgm:prSet/>
      <dgm:spPr/>
      <dgm:t>
        <a:bodyPr/>
        <a:lstStyle/>
        <a:p>
          <a:pPr rtl="0"/>
          <a:r>
            <a:rPr lang="it-IT" dirty="0"/>
            <a:t>a </a:t>
          </a:r>
          <a:r>
            <a:rPr lang="it-IT" dirty="0" err="1"/>
            <a:t>consolidated</a:t>
          </a:r>
          <a:r>
            <a:rPr lang="it-IT" dirty="0"/>
            <a:t> </a:t>
          </a:r>
          <a:r>
            <a:rPr lang="it-IT" dirty="0" err="1"/>
            <a:t>legal</a:t>
          </a:r>
          <a:r>
            <a:rPr lang="it-IT" dirty="0"/>
            <a:t> </a:t>
          </a:r>
          <a:r>
            <a:rPr lang="it-IT" dirty="0" err="1"/>
            <a:t>personality</a:t>
          </a:r>
          <a:r>
            <a:rPr lang="it-IT" dirty="0"/>
            <a:t> for the EU </a:t>
          </a:r>
        </a:p>
      </dgm:t>
    </dgm:pt>
    <dgm:pt modelId="{816A4EF7-2F2A-3349-9921-179AAB2B9FD1}" type="parTrans" cxnId="{91A90938-1E3C-3543-BAFB-0A8175BC2376}">
      <dgm:prSet/>
      <dgm:spPr/>
      <dgm:t>
        <a:bodyPr/>
        <a:lstStyle/>
        <a:p>
          <a:endParaRPr lang="it-IT"/>
        </a:p>
      </dgm:t>
    </dgm:pt>
    <dgm:pt modelId="{B74C1775-5F14-B84A-A203-2B4C573671F9}" type="sibTrans" cxnId="{91A90938-1E3C-3543-BAFB-0A8175BC2376}">
      <dgm:prSet/>
      <dgm:spPr/>
      <dgm:t>
        <a:bodyPr/>
        <a:lstStyle/>
        <a:p>
          <a:endParaRPr lang="it-IT"/>
        </a:p>
      </dgm:t>
    </dgm:pt>
    <dgm:pt modelId="{777BBB96-04E5-C646-A207-1334AB756F82}">
      <dgm:prSet/>
      <dgm:spPr/>
      <dgm:t>
        <a:bodyPr/>
        <a:lstStyle/>
        <a:p>
          <a:pPr rtl="0"/>
          <a:r>
            <a:rPr lang="it-IT" dirty="0"/>
            <a:t>the </a:t>
          </a:r>
          <a:r>
            <a:rPr lang="it-IT" dirty="0" err="1"/>
            <a:t>creation</a:t>
          </a:r>
          <a:r>
            <a:rPr lang="it-IT" dirty="0"/>
            <a:t> of a long-</a:t>
          </a:r>
          <a:r>
            <a:rPr lang="it-IT" dirty="0" err="1"/>
            <a:t>term</a:t>
          </a:r>
          <a:r>
            <a:rPr lang="it-IT" dirty="0"/>
            <a:t> </a:t>
          </a:r>
          <a:r>
            <a:rPr lang="it-IT" dirty="0" err="1"/>
            <a:t>President</a:t>
          </a:r>
          <a:r>
            <a:rPr lang="it-IT" dirty="0"/>
            <a:t> of the </a:t>
          </a:r>
          <a:r>
            <a:rPr lang="it-IT" dirty="0" err="1"/>
            <a:t>European</a:t>
          </a:r>
          <a:r>
            <a:rPr lang="it-IT" dirty="0"/>
            <a:t> </a:t>
          </a:r>
          <a:r>
            <a:rPr lang="it-IT" dirty="0" err="1"/>
            <a:t>Council</a:t>
          </a:r>
          <a:r>
            <a:rPr lang="it-IT" dirty="0"/>
            <a:t> and a High </a:t>
          </a:r>
          <a:r>
            <a:rPr lang="it-IT" dirty="0" err="1"/>
            <a:t>Representative</a:t>
          </a:r>
          <a:r>
            <a:rPr lang="it-IT" dirty="0"/>
            <a:t> of the Union for </a:t>
          </a:r>
          <a:r>
            <a:rPr lang="it-IT" dirty="0" err="1"/>
            <a:t>Foreign</a:t>
          </a:r>
          <a:r>
            <a:rPr lang="it-IT" dirty="0"/>
            <a:t> Affairs and Security Policy. </a:t>
          </a:r>
        </a:p>
      </dgm:t>
    </dgm:pt>
    <dgm:pt modelId="{4566B452-6F9E-8641-991F-51CE4DE5B245}" type="parTrans" cxnId="{678C1671-3657-3A46-805A-28844CADB511}">
      <dgm:prSet/>
      <dgm:spPr/>
      <dgm:t>
        <a:bodyPr/>
        <a:lstStyle/>
        <a:p>
          <a:endParaRPr lang="it-IT"/>
        </a:p>
      </dgm:t>
    </dgm:pt>
    <dgm:pt modelId="{92AE1E83-ECB6-9D45-B5FB-24AF18C88D91}" type="sibTrans" cxnId="{678C1671-3657-3A46-805A-28844CADB511}">
      <dgm:prSet/>
      <dgm:spPr/>
      <dgm:t>
        <a:bodyPr/>
        <a:lstStyle/>
        <a:p>
          <a:endParaRPr lang="it-IT"/>
        </a:p>
      </dgm:t>
    </dgm:pt>
    <dgm:pt modelId="{006C3A92-FBC4-6447-A9F3-92E1BB2C2839}">
      <dgm:prSet/>
      <dgm:spPr/>
      <dgm:t>
        <a:bodyPr/>
        <a:lstStyle/>
        <a:p>
          <a:pPr rtl="0"/>
          <a:r>
            <a:rPr lang="it-IT"/>
            <a:t>The L.Treaty also made the Union's bill of rights, the Charter of Fundamental Rights, legally binding.</a:t>
          </a:r>
        </a:p>
      </dgm:t>
    </dgm:pt>
    <dgm:pt modelId="{A3E0B48E-C703-D647-B68D-2E901225400C}" type="parTrans" cxnId="{DB932100-5669-3349-B21E-4054A5C5F50A}">
      <dgm:prSet/>
      <dgm:spPr/>
      <dgm:t>
        <a:bodyPr/>
        <a:lstStyle/>
        <a:p>
          <a:endParaRPr lang="it-IT"/>
        </a:p>
      </dgm:t>
    </dgm:pt>
    <dgm:pt modelId="{12F27B9E-1E19-6340-A042-F8925A09B801}" type="sibTrans" cxnId="{DB932100-5669-3349-B21E-4054A5C5F50A}">
      <dgm:prSet/>
      <dgm:spPr/>
      <dgm:t>
        <a:bodyPr/>
        <a:lstStyle/>
        <a:p>
          <a:endParaRPr lang="it-IT"/>
        </a:p>
      </dgm:t>
    </dgm:pt>
    <dgm:pt modelId="{488342C8-7CBD-7541-AE33-A02BC4A11C7C}" type="pres">
      <dgm:prSet presAssocID="{E3424756-A647-3E49-AD15-24E37947DC2A}" presName="linear" presStyleCnt="0">
        <dgm:presLayoutVars>
          <dgm:animLvl val="lvl"/>
          <dgm:resizeHandles val="exact"/>
        </dgm:presLayoutVars>
      </dgm:prSet>
      <dgm:spPr/>
    </dgm:pt>
    <dgm:pt modelId="{4F588D54-7905-C147-A357-5D494BBBCA45}" type="pres">
      <dgm:prSet presAssocID="{D558D1B8-2AED-524E-9CD5-7C3437C14E54}" presName="parentText" presStyleLbl="node1" presStyleIdx="0" presStyleCnt="6">
        <dgm:presLayoutVars>
          <dgm:chMax val="0"/>
          <dgm:bulletEnabled val="1"/>
        </dgm:presLayoutVars>
      </dgm:prSet>
      <dgm:spPr/>
    </dgm:pt>
    <dgm:pt modelId="{E129E50E-A210-9548-982D-E35A9E6899A1}" type="pres">
      <dgm:prSet presAssocID="{4A3B64ED-ED51-4A4C-BB23-3C55A728BB0E}" presName="spacer" presStyleCnt="0"/>
      <dgm:spPr/>
    </dgm:pt>
    <dgm:pt modelId="{99FBF786-265B-A749-8753-C2936DC62430}" type="pres">
      <dgm:prSet presAssocID="{F7BDB89B-F9CD-E945-9D3F-580A2DC23593}" presName="parentText" presStyleLbl="node1" presStyleIdx="1" presStyleCnt="6">
        <dgm:presLayoutVars>
          <dgm:chMax val="0"/>
          <dgm:bulletEnabled val="1"/>
        </dgm:presLayoutVars>
      </dgm:prSet>
      <dgm:spPr/>
    </dgm:pt>
    <dgm:pt modelId="{2F25CC6D-2FB2-AF4B-B464-6187F839F40A}" type="pres">
      <dgm:prSet presAssocID="{3BA01D0C-B322-5B49-921E-C513D2E88D02}" presName="spacer" presStyleCnt="0"/>
      <dgm:spPr/>
    </dgm:pt>
    <dgm:pt modelId="{2C168A78-2099-3740-B15E-9337788E1BCF}" type="pres">
      <dgm:prSet presAssocID="{0706E5AC-2A51-4C42-B03B-E9F82B41EFA2}" presName="parentText" presStyleLbl="node1" presStyleIdx="2" presStyleCnt="6">
        <dgm:presLayoutVars>
          <dgm:chMax val="0"/>
          <dgm:bulletEnabled val="1"/>
        </dgm:presLayoutVars>
      </dgm:prSet>
      <dgm:spPr/>
    </dgm:pt>
    <dgm:pt modelId="{902574D7-2B1F-444A-8151-28C6E4BF26AD}" type="pres">
      <dgm:prSet presAssocID="{2ABD4927-2CF9-4B45-864A-D45EAFB942FE}" presName="spacer" presStyleCnt="0"/>
      <dgm:spPr/>
    </dgm:pt>
    <dgm:pt modelId="{8815551B-2329-E74D-9237-DDA936646B37}" type="pres">
      <dgm:prSet presAssocID="{A8571C41-AC0F-0941-95EE-F89559A8D589}" presName="parentText" presStyleLbl="node1" presStyleIdx="3" presStyleCnt="6">
        <dgm:presLayoutVars>
          <dgm:chMax val="0"/>
          <dgm:bulletEnabled val="1"/>
        </dgm:presLayoutVars>
      </dgm:prSet>
      <dgm:spPr/>
    </dgm:pt>
    <dgm:pt modelId="{4865AACB-FAD6-994A-B4AB-5E1610DDFBF1}" type="pres">
      <dgm:prSet presAssocID="{B74C1775-5F14-B84A-A203-2B4C573671F9}" presName="spacer" presStyleCnt="0"/>
      <dgm:spPr/>
    </dgm:pt>
    <dgm:pt modelId="{F9EE4557-81DA-BF4A-A882-A0E932F8FB7A}" type="pres">
      <dgm:prSet presAssocID="{777BBB96-04E5-C646-A207-1334AB756F82}" presName="parentText" presStyleLbl="node1" presStyleIdx="4" presStyleCnt="6">
        <dgm:presLayoutVars>
          <dgm:chMax val="0"/>
          <dgm:bulletEnabled val="1"/>
        </dgm:presLayoutVars>
      </dgm:prSet>
      <dgm:spPr/>
    </dgm:pt>
    <dgm:pt modelId="{BE84C57F-3AB2-FB47-B216-5E630533EA89}" type="pres">
      <dgm:prSet presAssocID="{92AE1E83-ECB6-9D45-B5FB-24AF18C88D91}" presName="spacer" presStyleCnt="0"/>
      <dgm:spPr/>
    </dgm:pt>
    <dgm:pt modelId="{299F67CC-91F7-C748-8DF3-F66A2A5FD5AD}" type="pres">
      <dgm:prSet presAssocID="{006C3A92-FBC4-6447-A9F3-92E1BB2C2839}" presName="parentText" presStyleLbl="node1" presStyleIdx="5" presStyleCnt="6">
        <dgm:presLayoutVars>
          <dgm:chMax val="0"/>
          <dgm:bulletEnabled val="1"/>
        </dgm:presLayoutVars>
      </dgm:prSet>
      <dgm:spPr/>
    </dgm:pt>
  </dgm:ptLst>
  <dgm:cxnLst>
    <dgm:cxn modelId="{DB932100-5669-3349-B21E-4054A5C5F50A}" srcId="{E3424756-A647-3E49-AD15-24E37947DC2A}" destId="{006C3A92-FBC4-6447-A9F3-92E1BB2C2839}" srcOrd="5" destOrd="0" parTransId="{A3E0B48E-C703-D647-B68D-2E901225400C}" sibTransId="{12F27B9E-1E19-6340-A042-F8925A09B801}"/>
    <dgm:cxn modelId="{8A5D6309-0479-FC49-B880-777EA248F4BF}" type="presOf" srcId="{777BBB96-04E5-C646-A207-1334AB756F82}" destId="{F9EE4557-81DA-BF4A-A882-A0E932F8FB7A}" srcOrd="0" destOrd="0" presId="urn:microsoft.com/office/officeart/2005/8/layout/vList2"/>
    <dgm:cxn modelId="{C16B3E1D-B0E2-8040-B520-986A40180377}" type="presOf" srcId="{E3424756-A647-3E49-AD15-24E37947DC2A}" destId="{488342C8-7CBD-7541-AE33-A02BC4A11C7C}" srcOrd="0" destOrd="0" presId="urn:microsoft.com/office/officeart/2005/8/layout/vList2"/>
    <dgm:cxn modelId="{91A90938-1E3C-3543-BAFB-0A8175BC2376}" srcId="{E3424756-A647-3E49-AD15-24E37947DC2A}" destId="{A8571C41-AC0F-0941-95EE-F89559A8D589}" srcOrd="3" destOrd="0" parTransId="{816A4EF7-2F2A-3349-9921-179AAB2B9FD1}" sibTransId="{B74C1775-5F14-B84A-A203-2B4C573671F9}"/>
    <dgm:cxn modelId="{D0F4843E-518F-2B49-809E-06B9BC5D962D}" srcId="{E3424756-A647-3E49-AD15-24E37947DC2A}" destId="{D558D1B8-2AED-524E-9CD5-7C3437C14E54}" srcOrd="0" destOrd="0" parTransId="{24FF4572-9435-9043-86F0-374A1605D2BE}" sibTransId="{4A3B64ED-ED51-4A4C-BB23-3C55A728BB0E}"/>
    <dgm:cxn modelId="{139AEA6D-E2BA-1C4D-8FFC-2E01BDCC8425}" type="presOf" srcId="{0706E5AC-2A51-4C42-B03B-E9F82B41EFA2}" destId="{2C168A78-2099-3740-B15E-9337788E1BCF}" srcOrd="0" destOrd="0" presId="urn:microsoft.com/office/officeart/2005/8/layout/vList2"/>
    <dgm:cxn modelId="{678C1671-3657-3A46-805A-28844CADB511}" srcId="{E3424756-A647-3E49-AD15-24E37947DC2A}" destId="{777BBB96-04E5-C646-A207-1334AB756F82}" srcOrd="4" destOrd="0" parTransId="{4566B452-6F9E-8641-991F-51CE4DE5B245}" sibTransId="{92AE1E83-ECB6-9D45-B5FB-24AF18C88D91}"/>
    <dgm:cxn modelId="{F4501174-A823-4344-BBB8-76B31A828667}" srcId="{E3424756-A647-3E49-AD15-24E37947DC2A}" destId="{0706E5AC-2A51-4C42-B03B-E9F82B41EFA2}" srcOrd="2" destOrd="0" parTransId="{A00F1FC9-8873-AC4E-AE56-DB4B54E97D3F}" sibTransId="{2ABD4927-2CF9-4B45-864A-D45EAFB942FE}"/>
    <dgm:cxn modelId="{48D2677B-EEB4-134E-8FFB-DEAA54DAFC86}" type="presOf" srcId="{006C3A92-FBC4-6447-A9F3-92E1BB2C2839}" destId="{299F67CC-91F7-C748-8DF3-F66A2A5FD5AD}" srcOrd="0" destOrd="0" presId="urn:microsoft.com/office/officeart/2005/8/layout/vList2"/>
    <dgm:cxn modelId="{04069184-3CEF-7B4E-A681-007B62977B9D}" type="presOf" srcId="{A8571C41-AC0F-0941-95EE-F89559A8D589}" destId="{8815551B-2329-E74D-9237-DDA936646B37}" srcOrd="0" destOrd="0" presId="urn:microsoft.com/office/officeart/2005/8/layout/vList2"/>
    <dgm:cxn modelId="{94B73CB5-1757-BB4B-85B6-D0DDD41B27BC}" type="presOf" srcId="{F7BDB89B-F9CD-E945-9D3F-580A2DC23593}" destId="{99FBF786-265B-A749-8753-C2936DC62430}" srcOrd="0" destOrd="0" presId="urn:microsoft.com/office/officeart/2005/8/layout/vList2"/>
    <dgm:cxn modelId="{B3E535E4-59AF-B347-BBBB-8E0949D2E187}" srcId="{E3424756-A647-3E49-AD15-24E37947DC2A}" destId="{F7BDB89B-F9CD-E945-9D3F-580A2DC23593}" srcOrd="1" destOrd="0" parTransId="{E6B2473B-D5EA-7342-8A38-B8E32DB85690}" sibTransId="{3BA01D0C-B322-5B49-921E-C513D2E88D02}"/>
    <dgm:cxn modelId="{FE6960EB-27F1-F64C-8F27-4A410EC25891}" type="presOf" srcId="{D558D1B8-2AED-524E-9CD5-7C3437C14E54}" destId="{4F588D54-7905-C147-A357-5D494BBBCA45}" srcOrd="0" destOrd="0" presId="urn:microsoft.com/office/officeart/2005/8/layout/vList2"/>
    <dgm:cxn modelId="{F1A0B3B0-34BA-2048-A18D-0A93E0B70B86}" type="presParOf" srcId="{488342C8-7CBD-7541-AE33-A02BC4A11C7C}" destId="{4F588D54-7905-C147-A357-5D494BBBCA45}" srcOrd="0" destOrd="0" presId="urn:microsoft.com/office/officeart/2005/8/layout/vList2"/>
    <dgm:cxn modelId="{F66F28EA-B85F-184C-8F6E-E0BA356222E0}" type="presParOf" srcId="{488342C8-7CBD-7541-AE33-A02BC4A11C7C}" destId="{E129E50E-A210-9548-982D-E35A9E6899A1}" srcOrd="1" destOrd="0" presId="urn:microsoft.com/office/officeart/2005/8/layout/vList2"/>
    <dgm:cxn modelId="{FE50AC61-4AFD-F543-8529-64E1A2A563CD}" type="presParOf" srcId="{488342C8-7CBD-7541-AE33-A02BC4A11C7C}" destId="{99FBF786-265B-A749-8753-C2936DC62430}" srcOrd="2" destOrd="0" presId="urn:microsoft.com/office/officeart/2005/8/layout/vList2"/>
    <dgm:cxn modelId="{B9448D32-ABC7-2940-8764-0A460786F3DB}" type="presParOf" srcId="{488342C8-7CBD-7541-AE33-A02BC4A11C7C}" destId="{2F25CC6D-2FB2-AF4B-B464-6187F839F40A}" srcOrd="3" destOrd="0" presId="urn:microsoft.com/office/officeart/2005/8/layout/vList2"/>
    <dgm:cxn modelId="{8715F87B-F308-5942-ADC2-E49DC518EE16}" type="presParOf" srcId="{488342C8-7CBD-7541-AE33-A02BC4A11C7C}" destId="{2C168A78-2099-3740-B15E-9337788E1BCF}" srcOrd="4" destOrd="0" presId="urn:microsoft.com/office/officeart/2005/8/layout/vList2"/>
    <dgm:cxn modelId="{94D20789-5E71-FA41-A5C9-D755C13A60AB}" type="presParOf" srcId="{488342C8-7CBD-7541-AE33-A02BC4A11C7C}" destId="{902574D7-2B1F-444A-8151-28C6E4BF26AD}" srcOrd="5" destOrd="0" presId="urn:microsoft.com/office/officeart/2005/8/layout/vList2"/>
    <dgm:cxn modelId="{00DA0C23-5E00-894F-B1E9-EE7DC30D8F3A}" type="presParOf" srcId="{488342C8-7CBD-7541-AE33-A02BC4A11C7C}" destId="{8815551B-2329-E74D-9237-DDA936646B37}" srcOrd="6" destOrd="0" presId="urn:microsoft.com/office/officeart/2005/8/layout/vList2"/>
    <dgm:cxn modelId="{281157DD-AD4C-8343-ADAA-1F5CD94328DF}" type="presParOf" srcId="{488342C8-7CBD-7541-AE33-A02BC4A11C7C}" destId="{4865AACB-FAD6-994A-B4AB-5E1610DDFBF1}" srcOrd="7" destOrd="0" presId="urn:microsoft.com/office/officeart/2005/8/layout/vList2"/>
    <dgm:cxn modelId="{FFA21A64-E972-7E47-B35D-ACF8BE1332C0}" type="presParOf" srcId="{488342C8-7CBD-7541-AE33-A02BC4A11C7C}" destId="{F9EE4557-81DA-BF4A-A882-A0E932F8FB7A}" srcOrd="8" destOrd="0" presId="urn:microsoft.com/office/officeart/2005/8/layout/vList2"/>
    <dgm:cxn modelId="{A787C6CF-E05E-4748-9FA4-F31D2CD6C261}" type="presParOf" srcId="{488342C8-7CBD-7541-AE33-A02BC4A11C7C}" destId="{BE84C57F-3AB2-FB47-B216-5E630533EA89}" srcOrd="9" destOrd="0" presId="urn:microsoft.com/office/officeart/2005/8/layout/vList2"/>
    <dgm:cxn modelId="{1367BD48-27B7-004B-9F7B-B296895EB878}" type="presParOf" srcId="{488342C8-7CBD-7541-AE33-A02BC4A11C7C}" destId="{299F67CC-91F7-C748-8DF3-F66A2A5FD5A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2C1BBFF-6CC9-D44C-A6DF-69067558460F}" type="doc">
      <dgm:prSet loTypeId="urn:microsoft.com/office/officeart/2005/8/layout/default" loCatId="" qsTypeId="urn:microsoft.com/office/officeart/2005/8/quickstyle/simple4" qsCatId="simple" csTypeId="urn:microsoft.com/office/officeart/2005/8/colors/colorful1" csCatId="colorful" phldr="1"/>
      <dgm:spPr/>
      <dgm:t>
        <a:bodyPr/>
        <a:lstStyle/>
        <a:p>
          <a:endParaRPr lang="it-IT"/>
        </a:p>
      </dgm:t>
    </dgm:pt>
    <dgm:pt modelId="{3A77C53A-41B0-C644-A30A-19CE77C934F5}">
      <dgm:prSet custT="1"/>
      <dgm:spPr>
        <a:solidFill>
          <a:srgbClr val="FF0000"/>
        </a:solidFill>
      </dgm:spPr>
      <dgm:t>
        <a:bodyPr/>
        <a:lstStyle/>
        <a:p>
          <a:pPr rtl="0"/>
          <a:r>
            <a:rPr lang="it-IT" sz="3200" dirty="0"/>
            <a:t>MONISM</a:t>
          </a:r>
        </a:p>
        <a:p>
          <a:pPr rtl="0"/>
          <a:r>
            <a:rPr lang="it-IT" sz="2600" dirty="0"/>
            <a:t>International law </a:t>
          </a:r>
          <a:r>
            <a:rPr lang="it-IT" sz="2600" dirty="0" err="1"/>
            <a:t>become</a:t>
          </a:r>
          <a:r>
            <a:rPr lang="it-IT" sz="2600" dirty="0"/>
            <a:t> part of </a:t>
          </a:r>
          <a:r>
            <a:rPr lang="it-IT" sz="2600" dirty="0" err="1"/>
            <a:t>national</a:t>
          </a:r>
          <a:r>
            <a:rPr lang="it-IT" sz="2600" dirty="0"/>
            <a:t> law</a:t>
          </a:r>
          <a:endParaRPr lang="it-IT" sz="3200" dirty="0"/>
        </a:p>
      </dgm:t>
    </dgm:pt>
    <dgm:pt modelId="{0C4F5C80-9997-A64A-B7EE-BB8A2B753BD3}" type="parTrans" cxnId="{3FAF769D-6892-3D41-A643-4F9B1A3645DD}">
      <dgm:prSet/>
      <dgm:spPr/>
      <dgm:t>
        <a:bodyPr/>
        <a:lstStyle/>
        <a:p>
          <a:endParaRPr lang="it-IT"/>
        </a:p>
      </dgm:t>
    </dgm:pt>
    <dgm:pt modelId="{A9885908-114A-D049-BDA6-E6E1BC082330}" type="sibTrans" cxnId="{3FAF769D-6892-3D41-A643-4F9B1A3645DD}">
      <dgm:prSet/>
      <dgm:spPr/>
      <dgm:t>
        <a:bodyPr/>
        <a:lstStyle/>
        <a:p>
          <a:endParaRPr lang="it-IT"/>
        </a:p>
      </dgm:t>
    </dgm:pt>
    <dgm:pt modelId="{5417B6E5-813D-E14E-99E7-0CF031A33D59}">
      <dgm:prSet/>
      <dgm:spPr>
        <a:solidFill>
          <a:srgbClr val="3366FF"/>
        </a:solidFill>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it-IT" sz="2600" dirty="0"/>
            <a:t> INTERNATIONAL TREATIES ARE BINDING ON STATES NOT IN THE STATES</a:t>
          </a:r>
        </a:p>
      </dgm:t>
    </dgm:pt>
    <dgm:pt modelId="{7B7B37A2-8C52-5C4A-8A83-B664514AFDF8}">
      <dgm:prSet custT="1"/>
      <dgm:spPr>
        <a:solidFill>
          <a:srgbClr val="3366FF"/>
        </a:solidFill>
      </dgm:spPr>
      <dgm:t>
        <a:bodyPr/>
        <a:lstStyle/>
        <a:p>
          <a:pPr defTabSz="1422400" rtl="0">
            <a:lnSpc>
              <a:spcPct val="90000"/>
            </a:lnSpc>
            <a:spcBef>
              <a:spcPct val="0"/>
            </a:spcBef>
            <a:spcAft>
              <a:spcPct val="35000"/>
            </a:spcAft>
          </a:pPr>
          <a:r>
            <a:rPr lang="it-IT" sz="3200" dirty="0"/>
            <a:t>DUALISM</a:t>
          </a:r>
        </a:p>
        <a:p>
          <a:pPr defTabSz="1422400" rtl="0">
            <a:lnSpc>
              <a:spcPct val="90000"/>
            </a:lnSpc>
            <a:spcBef>
              <a:spcPct val="0"/>
            </a:spcBef>
            <a:spcAft>
              <a:spcPct val="35000"/>
            </a:spcAft>
          </a:pPr>
          <a:r>
            <a:rPr lang="it-IT" sz="2600" dirty="0"/>
            <a:t>International law (</a:t>
          </a:r>
          <a:r>
            <a:rPr lang="it-IT" sz="2600" u="sng" dirty="0"/>
            <a:t>law </a:t>
          </a:r>
          <a:r>
            <a:rPr lang="it-IT" sz="2600" u="sng" dirty="0" err="1"/>
            <a:t>between</a:t>
          </a:r>
          <a:r>
            <a:rPr lang="it-IT" sz="2600" u="sng" dirty="0"/>
            <a:t> </a:t>
          </a:r>
          <a:r>
            <a:rPr lang="it-IT" sz="2600" u="sng" dirty="0" err="1"/>
            <a:t>States</a:t>
          </a:r>
          <a:r>
            <a:rPr lang="it-IT" sz="2600" dirty="0"/>
            <a:t>) </a:t>
          </a:r>
          <a:r>
            <a:rPr lang="it-IT" sz="2600" dirty="0" err="1"/>
            <a:t>is</a:t>
          </a:r>
          <a:r>
            <a:rPr lang="it-IT" sz="2600" dirty="0"/>
            <a:t> separate by </a:t>
          </a:r>
          <a:r>
            <a:rPr lang="it-IT" sz="2600" dirty="0" err="1"/>
            <a:t>domestic</a:t>
          </a:r>
          <a:r>
            <a:rPr lang="it-IT" sz="2600" dirty="0"/>
            <a:t> law (</a:t>
          </a:r>
          <a:r>
            <a:rPr lang="it-IT" sz="2600" u="sng" dirty="0"/>
            <a:t>law </a:t>
          </a:r>
          <a:r>
            <a:rPr lang="it-IT" sz="2600" u="sng" dirty="0" err="1"/>
            <a:t>within</a:t>
          </a:r>
          <a:r>
            <a:rPr lang="it-IT" sz="2600" u="sng" dirty="0"/>
            <a:t> the State</a:t>
          </a:r>
          <a:r>
            <a:rPr lang="it-IT" sz="2600" dirty="0"/>
            <a:t>) –</a:t>
          </a:r>
          <a:endParaRPr lang="it-IT" sz="3200" dirty="0"/>
        </a:p>
      </dgm:t>
    </dgm:pt>
    <dgm:pt modelId="{F30F4C75-71F5-3D4B-91A4-1F564D986E2F}" type="sibTrans" cxnId="{E5C39C1C-DF8C-3E42-A5E3-D13B1AD6BA98}">
      <dgm:prSet/>
      <dgm:spPr/>
      <dgm:t>
        <a:bodyPr/>
        <a:lstStyle/>
        <a:p>
          <a:endParaRPr lang="it-IT"/>
        </a:p>
      </dgm:t>
    </dgm:pt>
    <dgm:pt modelId="{DC16E01D-BB1A-9749-A061-3D59A5CDC548}" type="parTrans" cxnId="{E5C39C1C-DF8C-3E42-A5E3-D13B1AD6BA98}">
      <dgm:prSet/>
      <dgm:spPr/>
      <dgm:t>
        <a:bodyPr/>
        <a:lstStyle/>
        <a:p>
          <a:endParaRPr lang="it-IT"/>
        </a:p>
      </dgm:t>
    </dgm:pt>
    <dgm:pt modelId="{784381EA-74ED-1C4D-BDAC-37A2F8EFA820}" type="sibTrans" cxnId="{C4720804-2143-BB43-826C-C1FDAC746231}">
      <dgm:prSet/>
      <dgm:spPr/>
      <dgm:t>
        <a:bodyPr/>
        <a:lstStyle/>
        <a:p>
          <a:endParaRPr lang="it-IT"/>
        </a:p>
      </dgm:t>
    </dgm:pt>
    <dgm:pt modelId="{50A1465B-0ACA-EE4C-A2F0-D50F1FE24F63}" type="parTrans" cxnId="{C4720804-2143-BB43-826C-C1FDAC746231}">
      <dgm:prSet/>
      <dgm:spPr/>
      <dgm:t>
        <a:bodyPr/>
        <a:lstStyle/>
        <a:p>
          <a:endParaRPr lang="it-IT"/>
        </a:p>
      </dgm:t>
    </dgm:pt>
    <dgm:pt modelId="{2CB7AC8F-4BCD-8441-BD37-3275C908C682}">
      <dgm:prSet custT="1"/>
      <dgm:spPr>
        <a:solidFill>
          <a:srgbClr val="FF0000"/>
        </a:solidFill>
      </dgm:spPr>
      <dgm:t>
        <a:bodyPr/>
        <a:lstStyle/>
        <a:p>
          <a:pPr rtl="0"/>
          <a:r>
            <a:rPr lang="it-IT" sz="2600" dirty="0"/>
            <a:t>AUTONOMOUS LEGAL SOURCES OF DOMESTIC LAW</a:t>
          </a:r>
        </a:p>
      </dgm:t>
    </dgm:pt>
    <dgm:pt modelId="{902B0891-80CB-D643-916B-DF4DCF4D9D28}" type="parTrans" cxnId="{C20990DC-B2A0-E74C-B7FB-29BA4A065992}">
      <dgm:prSet/>
      <dgm:spPr/>
      <dgm:t>
        <a:bodyPr/>
        <a:lstStyle/>
        <a:p>
          <a:endParaRPr lang="it-IT"/>
        </a:p>
      </dgm:t>
    </dgm:pt>
    <dgm:pt modelId="{4D2575C6-52CE-4042-9530-DFA25079F6CC}" type="sibTrans" cxnId="{C20990DC-B2A0-E74C-B7FB-29BA4A065992}">
      <dgm:prSet/>
      <dgm:spPr/>
      <dgm:t>
        <a:bodyPr/>
        <a:lstStyle/>
        <a:p>
          <a:endParaRPr lang="it-IT"/>
        </a:p>
      </dgm:t>
    </dgm:pt>
    <dgm:pt modelId="{205AD47C-CD3B-364A-819E-C301BA030A91}">
      <dgm:prSet custT="1"/>
      <dgm:spPr>
        <a:solidFill>
          <a:srgbClr val="FF0000"/>
        </a:solidFill>
      </dgm:spPr>
      <dgm:t>
        <a:bodyPr/>
        <a:lstStyle/>
        <a:p>
          <a:pPr rtl="0"/>
          <a:r>
            <a:rPr lang="it-IT" sz="2600" dirty="0"/>
            <a:t>International law </a:t>
          </a:r>
          <a:r>
            <a:rPr lang="it-IT" sz="2600" dirty="0" err="1"/>
            <a:t>is</a:t>
          </a:r>
          <a:r>
            <a:rPr lang="it-IT" sz="2600" dirty="0"/>
            <a:t> </a:t>
          </a:r>
          <a:r>
            <a:rPr lang="it-IT" sz="2600" dirty="0" err="1"/>
            <a:t>incoporated</a:t>
          </a:r>
          <a:r>
            <a:rPr lang="it-IT" sz="2600" dirty="0"/>
            <a:t> via the </a:t>
          </a:r>
          <a:r>
            <a:rPr lang="it-IT" sz="2600" dirty="0" err="1"/>
            <a:t>Constitution</a:t>
          </a:r>
          <a:r>
            <a:rPr lang="it-IT" sz="2600" dirty="0"/>
            <a:t>.</a:t>
          </a:r>
        </a:p>
      </dgm:t>
    </dgm:pt>
    <dgm:pt modelId="{F6E75B22-B7CD-C540-AE12-470379F7C80E}" type="parTrans" cxnId="{71700AA6-F514-6E49-88F3-0CA3DD887107}">
      <dgm:prSet/>
      <dgm:spPr/>
      <dgm:t>
        <a:bodyPr/>
        <a:lstStyle/>
        <a:p>
          <a:endParaRPr lang="it-IT"/>
        </a:p>
      </dgm:t>
    </dgm:pt>
    <dgm:pt modelId="{2A2B2B55-7DF1-224B-BD12-E7B6014793C6}" type="sibTrans" cxnId="{71700AA6-F514-6E49-88F3-0CA3DD887107}">
      <dgm:prSet/>
      <dgm:spPr/>
      <dgm:t>
        <a:bodyPr/>
        <a:lstStyle/>
        <a:p>
          <a:endParaRPr lang="it-IT"/>
        </a:p>
      </dgm:t>
    </dgm:pt>
    <dgm:pt modelId="{0887042D-ABAD-1943-8985-01640E01B75C}">
      <dgm:prSet/>
      <dgm:spPr>
        <a:solidFill>
          <a:srgbClr val="3366FF"/>
        </a:solidFill>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it-IT" sz="2600" dirty="0"/>
            <a:t> EU LAW HAS NO DIRECT EFFECT</a:t>
          </a:r>
        </a:p>
      </dgm:t>
    </dgm:pt>
    <dgm:pt modelId="{8975566E-145F-CB42-B99F-454D5F7F7CCE}" type="parTrans" cxnId="{8E6FEA57-1EA4-114C-8FCF-EA6A639E8482}">
      <dgm:prSet/>
      <dgm:spPr/>
    </dgm:pt>
    <dgm:pt modelId="{E0269C7D-15B4-0D4F-9052-93F5EBC3F62D}" type="sibTrans" cxnId="{8E6FEA57-1EA4-114C-8FCF-EA6A639E8482}">
      <dgm:prSet/>
      <dgm:spPr/>
    </dgm:pt>
    <dgm:pt modelId="{5C287062-F8C7-D740-B809-E6A4D92FF034}">
      <dgm:prSet/>
      <dgm:spPr>
        <a:solidFill>
          <a:srgbClr val="3366FF"/>
        </a:solidFill>
      </dgm:spPr>
      <dgm:t>
        <a:bodyPr/>
        <a:lstStyle/>
        <a:p>
          <a:pPr marL="0" marR="0" indent="0" defTabSz="914400" rtl="0" eaLnBrk="1" fontAlgn="auto" latinLnBrk="0" hangingPunct="1">
            <a:lnSpc>
              <a:spcPct val="100000"/>
            </a:lnSpc>
            <a:spcBef>
              <a:spcPts val="0"/>
            </a:spcBef>
            <a:spcAft>
              <a:spcPts val="0"/>
            </a:spcAft>
            <a:buClrTx/>
            <a:buSzTx/>
            <a:buFontTx/>
            <a:buNone/>
            <a:tabLst/>
            <a:defRPr/>
          </a:pPr>
          <a:r>
            <a:rPr lang="it-IT" sz="2600" dirty="0"/>
            <a:t> </a:t>
          </a:r>
          <a:r>
            <a:rPr lang="it-IT" sz="2600" dirty="0" err="1"/>
            <a:t>Need</a:t>
          </a:r>
          <a:r>
            <a:rPr lang="it-IT" sz="2600" dirty="0"/>
            <a:t> to be </a:t>
          </a:r>
          <a:r>
            <a:rPr lang="it-IT" sz="2600" dirty="0" err="1"/>
            <a:t>validated</a:t>
          </a:r>
          <a:r>
            <a:rPr lang="it-IT" sz="2600" dirty="0"/>
            <a:t> by a special </a:t>
          </a:r>
          <a:r>
            <a:rPr lang="it-IT" sz="2600" dirty="0" err="1"/>
            <a:t>parliamentary</a:t>
          </a:r>
          <a:r>
            <a:rPr lang="it-IT" sz="2600" dirty="0"/>
            <a:t> </a:t>
          </a:r>
          <a:r>
            <a:rPr lang="it-IT" sz="2600" dirty="0" err="1"/>
            <a:t>command</a:t>
          </a:r>
          <a:r>
            <a:rPr lang="it-IT" sz="2600" dirty="0"/>
            <a:t>.</a:t>
          </a:r>
        </a:p>
      </dgm:t>
    </dgm:pt>
    <dgm:pt modelId="{AC22BF18-E188-CC49-8285-239E6B4B2B24}" type="parTrans" cxnId="{40BD7987-2499-CA49-A03D-9E8B98007CE0}">
      <dgm:prSet/>
      <dgm:spPr/>
    </dgm:pt>
    <dgm:pt modelId="{E8C2C52B-0164-754F-84B6-28E73546BFBD}" type="sibTrans" cxnId="{40BD7987-2499-CA49-A03D-9E8B98007CE0}">
      <dgm:prSet/>
      <dgm:spPr/>
    </dgm:pt>
    <dgm:pt modelId="{B421FB6E-5C0E-564D-B623-536C73404455}" type="pres">
      <dgm:prSet presAssocID="{B2C1BBFF-6CC9-D44C-A6DF-69067558460F}" presName="diagram" presStyleCnt="0">
        <dgm:presLayoutVars>
          <dgm:dir/>
          <dgm:resizeHandles val="exact"/>
        </dgm:presLayoutVars>
      </dgm:prSet>
      <dgm:spPr/>
    </dgm:pt>
    <dgm:pt modelId="{5D22F211-BF2E-4E44-8838-DA4133AE30F9}" type="pres">
      <dgm:prSet presAssocID="{3A77C53A-41B0-C644-A30A-19CE77C934F5}" presName="node" presStyleLbl="node1" presStyleIdx="0" presStyleCnt="2" custScaleY="240517" custLinFactX="42414" custLinFactNeighborX="100000" custLinFactNeighborY="-4744">
        <dgm:presLayoutVars>
          <dgm:bulletEnabled val="1"/>
        </dgm:presLayoutVars>
      </dgm:prSet>
      <dgm:spPr/>
    </dgm:pt>
    <dgm:pt modelId="{91DEC18C-8C11-0246-BB87-75D3C65B276C}" type="pres">
      <dgm:prSet presAssocID="{A9885908-114A-D049-BDA6-E6E1BC082330}" presName="sibTrans" presStyleCnt="0"/>
      <dgm:spPr/>
    </dgm:pt>
    <dgm:pt modelId="{227F8BCD-DB2E-D149-BF18-3ED376A35D09}" type="pres">
      <dgm:prSet presAssocID="{7B7B37A2-8C52-5C4A-8A83-B664514AFDF8}" presName="node" presStyleLbl="node1" presStyleIdx="1" presStyleCnt="2" custScaleX="138816" custScaleY="240517" custLinFactX="-31727" custLinFactNeighborX="-100000" custLinFactNeighborY="-11521">
        <dgm:presLayoutVars>
          <dgm:bulletEnabled val="1"/>
        </dgm:presLayoutVars>
      </dgm:prSet>
      <dgm:spPr/>
    </dgm:pt>
  </dgm:ptLst>
  <dgm:cxnLst>
    <dgm:cxn modelId="{C4720804-2143-BB43-826C-C1FDAC746231}" srcId="{7B7B37A2-8C52-5C4A-8A83-B664514AFDF8}" destId="{5417B6E5-813D-E14E-99E7-0CF031A33D59}" srcOrd="0" destOrd="0" parTransId="{50A1465B-0ACA-EE4C-A2F0-D50F1FE24F63}" sibTransId="{784381EA-74ED-1C4D-BDAC-37A2F8EFA820}"/>
    <dgm:cxn modelId="{29F42416-4058-DB48-B121-D10103A90C85}" type="presOf" srcId="{0887042D-ABAD-1943-8985-01640E01B75C}" destId="{227F8BCD-DB2E-D149-BF18-3ED376A35D09}" srcOrd="0" destOrd="2" presId="urn:microsoft.com/office/officeart/2005/8/layout/default"/>
    <dgm:cxn modelId="{0CCD6A1B-EC34-5B41-A140-527CDEFF3CC6}" type="presOf" srcId="{3A77C53A-41B0-C644-A30A-19CE77C934F5}" destId="{5D22F211-BF2E-4E44-8838-DA4133AE30F9}" srcOrd="0" destOrd="0" presId="urn:microsoft.com/office/officeart/2005/8/layout/default"/>
    <dgm:cxn modelId="{E5C39C1C-DF8C-3E42-A5E3-D13B1AD6BA98}" srcId="{B2C1BBFF-6CC9-D44C-A6DF-69067558460F}" destId="{7B7B37A2-8C52-5C4A-8A83-B664514AFDF8}" srcOrd="1" destOrd="0" parTransId="{DC16E01D-BB1A-9749-A061-3D59A5CDC548}" sibTransId="{F30F4C75-71F5-3D4B-91A4-1F564D986E2F}"/>
    <dgm:cxn modelId="{6D071B1F-175E-F542-A7A9-8E0EA5C37CDF}" type="presOf" srcId="{7B7B37A2-8C52-5C4A-8A83-B664514AFDF8}" destId="{227F8BCD-DB2E-D149-BF18-3ED376A35D09}" srcOrd="0" destOrd="0" presId="urn:microsoft.com/office/officeart/2005/8/layout/default"/>
    <dgm:cxn modelId="{8886A023-8194-C841-BFF1-85FE29ACA04D}" type="presOf" srcId="{2CB7AC8F-4BCD-8441-BD37-3275C908C682}" destId="{5D22F211-BF2E-4E44-8838-DA4133AE30F9}" srcOrd="0" destOrd="1" presId="urn:microsoft.com/office/officeart/2005/8/layout/default"/>
    <dgm:cxn modelId="{FD08C964-7149-B646-B738-5E46536C99DD}" type="presOf" srcId="{205AD47C-CD3B-364A-819E-C301BA030A91}" destId="{5D22F211-BF2E-4E44-8838-DA4133AE30F9}" srcOrd="0" destOrd="2" presId="urn:microsoft.com/office/officeart/2005/8/layout/default"/>
    <dgm:cxn modelId="{3A386D72-39C6-AC47-9C27-A64CFADE5B4D}" type="presOf" srcId="{5417B6E5-813D-E14E-99E7-0CF031A33D59}" destId="{227F8BCD-DB2E-D149-BF18-3ED376A35D09}" srcOrd="0" destOrd="1" presId="urn:microsoft.com/office/officeart/2005/8/layout/default"/>
    <dgm:cxn modelId="{8E6FEA57-1EA4-114C-8FCF-EA6A639E8482}" srcId="{7B7B37A2-8C52-5C4A-8A83-B664514AFDF8}" destId="{0887042D-ABAD-1943-8985-01640E01B75C}" srcOrd="1" destOrd="0" parTransId="{8975566E-145F-CB42-B99F-454D5F7F7CCE}" sibTransId="{E0269C7D-15B4-0D4F-9052-93F5EBC3F62D}"/>
    <dgm:cxn modelId="{40BD7987-2499-CA49-A03D-9E8B98007CE0}" srcId="{7B7B37A2-8C52-5C4A-8A83-B664514AFDF8}" destId="{5C287062-F8C7-D740-B809-E6A4D92FF034}" srcOrd="2" destOrd="0" parTransId="{AC22BF18-E188-CC49-8285-239E6B4B2B24}" sibTransId="{E8C2C52B-0164-754F-84B6-28E73546BFBD}"/>
    <dgm:cxn modelId="{274B7D9A-7DA6-3444-904C-4D3989499999}" type="presOf" srcId="{B2C1BBFF-6CC9-D44C-A6DF-69067558460F}" destId="{B421FB6E-5C0E-564D-B623-536C73404455}" srcOrd="0" destOrd="0" presId="urn:microsoft.com/office/officeart/2005/8/layout/default"/>
    <dgm:cxn modelId="{3FAF769D-6892-3D41-A643-4F9B1A3645DD}" srcId="{B2C1BBFF-6CC9-D44C-A6DF-69067558460F}" destId="{3A77C53A-41B0-C644-A30A-19CE77C934F5}" srcOrd="0" destOrd="0" parTransId="{0C4F5C80-9997-A64A-B7EE-BB8A2B753BD3}" sibTransId="{A9885908-114A-D049-BDA6-E6E1BC082330}"/>
    <dgm:cxn modelId="{71700AA6-F514-6E49-88F3-0CA3DD887107}" srcId="{3A77C53A-41B0-C644-A30A-19CE77C934F5}" destId="{205AD47C-CD3B-364A-819E-C301BA030A91}" srcOrd="1" destOrd="0" parTransId="{F6E75B22-B7CD-C540-AE12-470379F7C80E}" sibTransId="{2A2B2B55-7DF1-224B-BD12-E7B6014793C6}"/>
    <dgm:cxn modelId="{C20990DC-B2A0-E74C-B7FB-29BA4A065992}" srcId="{3A77C53A-41B0-C644-A30A-19CE77C934F5}" destId="{2CB7AC8F-4BCD-8441-BD37-3275C908C682}" srcOrd="0" destOrd="0" parTransId="{902B0891-80CB-D643-916B-DF4DCF4D9D28}" sibTransId="{4D2575C6-52CE-4042-9530-DFA25079F6CC}"/>
    <dgm:cxn modelId="{BA33C4E8-271B-6643-8608-B6DDA6685F9A}" type="presOf" srcId="{5C287062-F8C7-D740-B809-E6A4D92FF034}" destId="{227F8BCD-DB2E-D149-BF18-3ED376A35D09}" srcOrd="0" destOrd="3" presId="urn:microsoft.com/office/officeart/2005/8/layout/default"/>
    <dgm:cxn modelId="{08EEE0B5-3748-0541-8399-208A8CADBAA7}" type="presParOf" srcId="{B421FB6E-5C0E-564D-B623-536C73404455}" destId="{5D22F211-BF2E-4E44-8838-DA4133AE30F9}" srcOrd="0" destOrd="0" presId="urn:microsoft.com/office/officeart/2005/8/layout/default"/>
    <dgm:cxn modelId="{53AD584D-3F20-2B48-94C2-38A0BD5952D2}" type="presParOf" srcId="{B421FB6E-5C0E-564D-B623-536C73404455}" destId="{91DEC18C-8C11-0246-BB87-75D3C65B276C}" srcOrd="1" destOrd="0" presId="urn:microsoft.com/office/officeart/2005/8/layout/default"/>
    <dgm:cxn modelId="{4507022D-83F2-8447-91FC-27EBA0FDC202}" type="presParOf" srcId="{B421FB6E-5C0E-564D-B623-536C73404455}" destId="{227F8BCD-DB2E-D149-BF18-3ED376A35D09}"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3CD04B6-C4CD-5843-A47E-4A15FE05DA0E}" type="doc">
      <dgm:prSet loTypeId="urn:microsoft.com/office/officeart/2005/8/layout/default" loCatId="" qsTypeId="urn:microsoft.com/office/officeart/2005/8/quickstyle/simple4" qsCatId="simple" csTypeId="urn:microsoft.com/office/officeart/2005/8/colors/accent1_2" csCatId="accent1" phldr="1"/>
      <dgm:spPr/>
      <dgm:t>
        <a:bodyPr/>
        <a:lstStyle/>
        <a:p>
          <a:endParaRPr lang="it-IT"/>
        </a:p>
      </dgm:t>
    </dgm:pt>
    <dgm:pt modelId="{11819AAD-CF03-724A-BF40-C515E7050128}">
      <dgm:prSet/>
      <dgm:spPr>
        <a:solidFill>
          <a:srgbClr val="3366FF"/>
        </a:solidFill>
      </dgm:spPr>
      <dgm:t>
        <a:bodyPr/>
        <a:lstStyle/>
        <a:p>
          <a:pPr algn="ctr" rtl="0"/>
          <a:r>
            <a:rPr lang="it-IT" sz="1700" b="1" dirty="0"/>
            <a:t>Art. 288 TFEU</a:t>
          </a:r>
          <a:endParaRPr lang="it-IT" sz="1700" dirty="0"/>
        </a:p>
      </dgm:t>
    </dgm:pt>
    <dgm:pt modelId="{B5DE0485-180C-F242-ACD0-54755B442DF0}" type="parTrans" cxnId="{68425EF1-142B-2342-AE90-1D02867F4536}">
      <dgm:prSet/>
      <dgm:spPr/>
      <dgm:t>
        <a:bodyPr/>
        <a:lstStyle/>
        <a:p>
          <a:endParaRPr lang="it-IT"/>
        </a:p>
      </dgm:t>
    </dgm:pt>
    <dgm:pt modelId="{A5FE29E2-9756-2B49-81E9-01A0EF8EF8E5}" type="sibTrans" cxnId="{68425EF1-142B-2342-AE90-1D02867F4536}">
      <dgm:prSet/>
      <dgm:spPr/>
      <dgm:t>
        <a:bodyPr/>
        <a:lstStyle/>
        <a:p>
          <a:endParaRPr lang="it-IT"/>
        </a:p>
      </dgm:t>
    </dgm:pt>
    <dgm:pt modelId="{EFFF61DD-F323-5D44-82FB-66C0F78915CA}">
      <dgm:prSet custT="1"/>
      <dgm:spPr>
        <a:solidFill>
          <a:srgbClr val="3366FF"/>
        </a:solidFill>
      </dgm:spPr>
      <dgm:t>
        <a:bodyPr/>
        <a:lstStyle/>
        <a:p>
          <a:pPr algn="l" rtl="0"/>
          <a:r>
            <a:rPr lang="it-IT" sz="1600" i="1" dirty="0"/>
            <a:t>To </a:t>
          </a:r>
          <a:r>
            <a:rPr lang="it-IT" sz="1600" i="1" dirty="0" err="1"/>
            <a:t>exercise</a:t>
          </a:r>
          <a:r>
            <a:rPr lang="it-IT" sz="1600" i="1" dirty="0"/>
            <a:t> the </a:t>
          </a:r>
          <a:r>
            <a:rPr lang="it-IT" sz="1600" i="1" dirty="0" err="1"/>
            <a:t>Union’s</a:t>
          </a:r>
          <a:r>
            <a:rPr lang="it-IT" sz="1600" i="1" dirty="0"/>
            <a:t> </a:t>
          </a:r>
          <a:r>
            <a:rPr lang="it-IT" sz="1600" i="1" dirty="0" err="1"/>
            <a:t>competences</a:t>
          </a:r>
          <a:r>
            <a:rPr lang="it-IT" sz="1600" i="1" dirty="0"/>
            <a:t>, the </a:t>
          </a:r>
          <a:r>
            <a:rPr lang="it-IT" sz="1600" i="1" dirty="0" err="1"/>
            <a:t>institutions</a:t>
          </a:r>
          <a:r>
            <a:rPr lang="it-IT" sz="1600" i="1" dirty="0"/>
            <a:t> </a:t>
          </a:r>
          <a:r>
            <a:rPr lang="it-IT" sz="1600" i="1" dirty="0" err="1"/>
            <a:t>shall</a:t>
          </a:r>
          <a:r>
            <a:rPr lang="it-IT" sz="1600" i="1" dirty="0"/>
            <a:t> </a:t>
          </a:r>
          <a:r>
            <a:rPr lang="it-IT" sz="1600" i="1" dirty="0" err="1"/>
            <a:t>adopt</a:t>
          </a:r>
          <a:r>
            <a:rPr lang="it-IT" sz="1600" i="1" dirty="0"/>
            <a:t> </a:t>
          </a:r>
          <a:r>
            <a:rPr lang="it-IT" sz="1600" i="1" dirty="0" err="1"/>
            <a:t>regulations</a:t>
          </a:r>
          <a:r>
            <a:rPr lang="it-IT" sz="1600" i="1" dirty="0"/>
            <a:t>, </a:t>
          </a:r>
          <a:r>
            <a:rPr lang="it-IT" sz="1600" i="1" dirty="0" err="1"/>
            <a:t>directives</a:t>
          </a:r>
          <a:r>
            <a:rPr lang="it-IT" sz="1600" i="1" dirty="0"/>
            <a:t>, </a:t>
          </a:r>
          <a:r>
            <a:rPr lang="it-IT" sz="1600" i="1" dirty="0" err="1"/>
            <a:t>decisions</a:t>
          </a:r>
          <a:r>
            <a:rPr lang="it-IT" sz="1600" i="1" dirty="0"/>
            <a:t>, </a:t>
          </a:r>
          <a:r>
            <a:rPr lang="it-IT" sz="1600" i="1" dirty="0" err="1"/>
            <a:t>recommendations</a:t>
          </a:r>
          <a:r>
            <a:rPr lang="it-IT" sz="1600" i="1" dirty="0"/>
            <a:t> and </a:t>
          </a:r>
          <a:r>
            <a:rPr lang="it-IT" sz="1600" i="1" dirty="0" err="1"/>
            <a:t>opinions</a:t>
          </a:r>
          <a:r>
            <a:rPr lang="it-IT" sz="1600" i="1" dirty="0"/>
            <a:t>. </a:t>
          </a:r>
          <a:endParaRPr lang="it-IT" sz="1600" i="1" cap="all" dirty="0"/>
        </a:p>
      </dgm:t>
    </dgm:pt>
    <dgm:pt modelId="{E5D84087-C715-8B46-982A-46BC3271FC8F}" type="parTrans" cxnId="{CFBBC402-6746-E441-B4A0-FD10923E8DF4}">
      <dgm:prSet/>
      <dgm:spPr/>
      <dgm:t>
        <a:bodyPr/>
        <a:lstStyle/>
        <a:p>
          <a:endParaRPr lang="it-IT"/>
        </a:p>
      </dgm:t>
    </dgm:pt>
    <dgm:pt modelId="{32D2018D-A0B4-E14E-90BB-33607A3E06CD}" type="sibTrans" cxnId="{CFBBC402-6746-E441-B4A0-FD10923E8DF4}">
      <dgm:prSet/>
      <dgm:spPr/>
      <dgm:t>
        <a:bodyPr/>
        <a:lstStyle/>
        <a:p>
          <a:endParaRPr lang="it-IT"/>
        </a:p>
      </dgm:t>
    </dgm:pt>
    <dgm:pt modelId="{6BFF9B71-48A0-E544-A724-E65F707E4382}">
      <dgm:prSet/>
      <dgm:spPr>
        <a:solidFill>
          <a:srgbClr val="3366FF"/>
        </a:solidFill>
      </dgm:spPr>
      <dgm:t>
        <a:bodyPr/>
        <a:lstStyle/>
        <a:p>
          <a:pPr algn="l" rtl="0"/>
          <a:endParaRPr lang="it-IT" sz="1300" cap="all" dirty="0"/>
        </a:p>
      </dgm:t>
    </dgm:pt>
    <dgm:pt modelId="{7B9DA999-0111-D44C-A92B-9633634407C5}" type="parTrans" cxnId="{A9E1D285-D9B8-344E-838B-C29C26821899}">
      <dgm:prSet/>
      <dgm:spPr/>
      <dgm:t>
        <a:bodyPr/>
        <a:lstStyle/>
        <a:p>
          <a:endParaRPr lang="it-IT"/>
        </a:p>
      </dgm:t>
    </dgm:pt>
    <dgm:pt modelId="{498FECE5-20F4-2A42-A15D-0D554C0297A5}" type="sibTrans" cxnId="{A9E1D285-D9B8-344E-838B-C29C26821899}">
      <dgm:prSet/>
      <dgm:spPr/>
      <dgm:t>
        <a:bodyPr/>
        <a:lstStyle/>
        <a:p>
          <a:endParaRPr lang="it-IT"/>
        </a:p>
      </dgm:t>
    </dgm:pt>
    <dgm:pt modelId="{9C980840-952B-C049-8BB5-1A0155C38A01}">
      <dgm:prSet/>
      <dgm:spPr>
        <a:solidFill>
          <a:srgbClr val="FF0000"/>
        </a:solidFill>
      </dgm:spPr>
      <dgm:t>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it-IT" b="1" dirty="0"/>
            <a:t>Art. 267 TFEU</a:t>
          </a:r>
          <a:endParaRPr lang="it-IT" dirty="0"/>
        </a:p>
        <a:p>
          <a:pPr algn="ctr" defTabSz="1066800" rtl="0">
            <a:lnSpc>
              <a:spcPct val="90000"/>
            </a:lnSpc>
            <a:spcBef>
              <a:spcPct val="0"/>
            </a:spcBef>
            <a:spcAft>
              <a:spcPct val="35000"/>
            </a:spcAft>
          </a:pPr>
          <a:r>
            <a:rPr lang="it-IT" b="1" dirty="0"/>
            <a:t>ECJ </a:t>
          </a:r>
          <a:r>
            <a:rPr lang="it-IT" b="1" dirty="0" err="1"/>
            <a:t>power</a:t>
          </a:r>
          <a:r>
            <a:rPr lang="it-IT" b="1" dirty="0"/>
            <a:t> of </a:t>
          </a:r>
          <a:r>
            <a:rPr lang="it-IT" b="1" dirty="0" err="1"/>
            <a:t>interpretation</a:t>
          </a:r>
          <a:r>
            <a:rPr lang="it-IT" b="1" dirty="0"/>
            <a:t> in </a:t>
          </a:r>
          <a:r>
            <a:rPr lang="it-IT" b="1" dirty="0" err="1"/>
            <a:t>preliminary</a:t>
          </a:r>
          <a:r>
            <a:rPr lang="it-IT" b="1" dirty="0"/>
            <a:t> </a:t>
          </a:r>
          <a:r>
            <a:rPr lang="it-IT" b="1" dirty="0" err="1"/>
            <a:t>rulings</a:t>
          </a:r>
          <a:endParaRPr lang="it-IT" b="1" dirty="0"/>
        </a:p>
        <a:p>
          <a:pPr algn="l" defTabSz="1066800" rtl="0">
            <a:lnSpc>
              <a:spcPct val="90000"/>
            </a:lnSpc>
            <a:spcBef>
              <a:spcPct val="0"/>
            </a:spcBef>
            <a:spcAft>
              <a:spcPct val="35000"/>
            </a:spcAft>
          </a:pPr>
          <a:r>
            <a:rPr lang="it-IT" i="1" dirty="0">
              <a:effectLst/>
            </a:rPr>
            <a:t>The Court of </a:t>
          </a:r>
          <a:r>
            <a:rPr lang="it-IT" i="1" dirty="0" err="1">
              <a:effectLst/>
            </a:rPr>
            <a:t>Justice</a:t>
          </a:r>
          <a:r>
            <a:rPr lang="it-IT" i="1" dirty="0">
              <a:effectLst/>
            </a:rPr>
            <a:t> of the </a:t>
          </a:r>
          <a:r>
            <a:rPr lang="it-IT" i="1" dirty="0" err="1">
              <a:effectLst/>
            </a:rPr>
            <a:t>European</a:t>
          </a:r>
          <a:r>
            <a:rPr lang="it-IT" i="1" dirty="0">
              <a:effectLst/>
            </a:rPr>
            <a:t> Union </a:t>
          </a:r>
          <a:r>
            <a:rPr lang="it-IT" i="1" dirty="0" err="1">
              <a:effectLst/>
            </a:rPr>
            <a:t>shall</a:t>
          </a:r>
          <a:r>
            <a:rPr lang="it-IT" i="1" dirty="0">
              <a:effectLst/>
            </a:rPr>
            <a:t> </a:t>
          </a:r>
          <a:r>
            <a:rPr lang="it-IT" i="1" dirty="0" err="1">
              <a:effectLst/>
            </a:rPr>
            <a:t>have</a:t>
          </a:r>
          <a:r>
            <a:rPr lang="it-IT" i="1" dirty="0">
              <a:effectLst/>
            </a:rPr>
            <a:t> </a:t>
          </a:r>
          <a:r>
            <a:rPr lang="it-IT" i="1" dirty="0" err="1">
              <a:effectLst/>
            </a:rPr>
            <a:t>jurisdiction</a:t>
          </a:r>
          <a:r>
            <a:rPr lang="it-IT" i="1" dirty="0">
              <a:effectLst/>
            </a:rPr>
            <a:t> to </a:t>
          </a:r>
          <a:r>
            <a:rPr lang="it-IT" i="1" dirty="0" err="1">
              <a:effectLst/>
            </a:rPr>
            <a:t>give</a:t>
          </a:r>
          <a:r>
            <a:rPr lang="it-IT" i="1" dirty="0">
              <a:effectLst/>
            </a:rPr>
            <a:t> </a:t>
          </a:r>
          <a:r>
            <a:rPr lang="it-IT" i="1" dirty="0" err="1">
              <a:effectLst/>
            </a:rPr>
            <a:t>preliminary</a:t>
          </a:r>
          <a:r>
            <a:rPr lang="it-IT" i="1" dirty="0">
              <a:effectLst/>
            </a:rPr>
            <a:t> </a:t>
          </a:r>
          <a:r>
            <a:rPr lang="it-IT" i="1" dirty="0" err="1">
              <a:effectLst/>
            </a:rPr>
            <a:t>rulings</a:t>
          </a:r>
          <a:r>
            <a:rPr lang="it-IT" i="1" dirty="0">
              <a:effectLst/>
            </a:rPr>
            <a:t> </a:t>
          </a:r>
          <a:r>
            <a:rPr lang="it-IT" i="1" dirty="0" err="1">
              <a:effectLst/>
            </a:rPr>
            <a:t>concerning</a:t>
          </a:r>
          <a:r>
            <a:rPr lang="it-IT" i="1" dirty="0">
              <a:effectLst/>
            </a:rPr>
            <a:t>: </a:t>
          </a:r>
          <a:endParaRPr lang="it-IT" i="1" dirty="0"/>
        </a:p>
        <a:p>
          <a:pPr algn="l" defTabSz="1066800">
            <a:lnSpc>
              <a:spcPct val="90000"/>
            </a:lnSpc>
            <a:spcBef>
              <a:spcPct val="0"/>
            </a:spcBef>
            <a:spcAft>
              <a:spcPct val="35000"/>
            </a:spcAft>
          </a:pPr>
          <a:r>
            <a:rPr lang="it-IT" i="1" dirty="0">
              <a:effectLst/>
            </a:rPr>
            <a:t>(a) the </a:t>
          </a:r>
          <a:r>
            <a:rPr lang="it-IT" i="1" dirty="0" err="1">
              <a:effectLst/>
            </a:rPr>
            <a:t>interpretation</a:t>
          </a:r>
          <a:r>
            <a:rPr lang="it-IT" i="1" dirty="0">
              <a:effectLst/>
            </a:rPr>
            <a:t> of the </a:t>
          </a:r>
          <a:r>
            <a:rPr lang="it-IT" i="1" dirty="0" err="1">
              <a:effectLst/>
            </a:rPr>
            <a:t>Treaties</a:t>
          </a:r>
          <a:r>
            <a:rPr lang="it-IT" i="1" dirty="0">
              <a:effectLst/>
            </a:rPr>
            <a:t>; </a:t>
          </a:r>
          <a:endParaRPr lang="it-IT" i="1" dirty="0"/>
        </a:p>
        <a:p>
          <a:pPr algn="l" defTabSz="1066800">
            <a:lnSpc>
              <a:spcPct val="90000"/>
            </a:lnSpc>
            <a:spcBef>
              <a:spcPct val="0"/>
            </a:spcBef>
            <a:spcAft>
              <a:spcPct val="35000"/>
            </a:spcAft>
          </a:pPr>
          <a:r>
            <a:rPr lang="it-IT" i="1" dirty="0">
              <a:effectLst/>
            </a:rPr>
            <a:t>(b) the </a:t>
          </a:r>
          <a:r>
            <a:rPr lang="it-IT" i="1" dirty="0" err="1">
              <a:effectLst/>
            </a:rPr>
            <a:t>validity</a:t>
          </a:r>
          <a:r>
            <a:rPr lang="it-IT" i="1" dirty="0">
              <a:effectLst/>
            </a:rPr>
            <a:t> and </a:t>
          </a:r>
          <a:r>
            <a:rPr lang="it-IT" i="1" dirty="0" err="1">
              <a:effectLst/>
            </a:rPr>
            <a:t>interpretation</a:t>
          </a:r>
          <a:r>
            <a:rPr lang="it-IT" i="1" dirty="0">
              <a:effectLst/>
            </a:rPr>
            <a:t> of </a:t>
          </a:r>
          <a:r>
            <a:rPr lang="it-IT" i="1" dirty="0" err="1">
              <a:effectLst/>
            </a:rPr>
            <a:t>acts</a:t>
          </a:r>
          <a:r>
            <a:rPr lang="it-IT" i="1" dirty="0">
              <a:effectLst/>
            </a:rPr>
            <a:t> of the </a:t>
          </a:r>
          <a:r>
            <a:rPr lang="it-IT" i="1" dirty="0" err="1">
              <a:effectLst/>
            </a:rPr>
            <a:t>institutions</a:t>
          </a:r>
          <a:r>
            <a:rPr lang="it-IT" i="1" dirty="0">
              <a:effectLst/>
            </a:rPr>
            <a:t>, </a:t>
          </a:r>
          <a:r>
            <a:rPr lang="it-IT" i="1" dirty="0" err="1">
              <a:effectLst/>
            </a:rPr>
            <a:t>bodies</a:t>
          </a:r>
          <a:r>
            <a:rPr lang="it-IT" i="1" dirty="0">
              <a:effectLst/>
            </a:rPr>
            <a:t>, </a:t>
          </a:r>
          <a:r>
            <a:rPr lang="it-IT" i="1" dirty="0" err="1">
              <a:effectLst/>
            </a:rPr>
            <a:t>offices</a:t>
          </a:r>
          <a:r>
            <a:rPr lang="it-IT" i="1" dirty="0">
              <a:effectLst/>
            </a:rPr>
            <a:t> or </a:t>
          </a:r>
          <a:r>
            <a:rPr lang="it-IT" i="1" dirty="0" err="1">
              <a:effectLst/>
            </a:rPr>
            <a:t>agencies</a:t>
          </a:r>
          <a:r>
            <a:rPr lang="it-IT" i="1" dirty="0">
              <a:effectLst/>
            </a:rPr>
            <a:t> of the Union</a:t>
          </a:r>
        </a:p>
        <a:p>
          <a:pPr algn="l" defTabSz="1066800">
            <a:lnSpc>
              <a:spcPct val="90000"/>
            </a:lnSpc>
            <a:spcBef>
              <a:spcPct val="0"/>
            </a:spcBef>
            <a:spcAft>
              <a:spcPct val="35000"/>
            </a:spcAft>
          </a:pPr>
          <a:endParaRPr lang="it-IT" i="1" dirty="0">
            <a:effectLst/>
          </a:endParaRPr>
        </a:p>
        <a:p>
          <a:pPr algn="l" defTabSz="1066800">
            <a:lnSpc>
              <a:spcPct val="90000"/>
            </a:lnSpc>
            <a:spcBef>
              <a:spcPct val="0"/>
            </a:spcBef>
            <a:spcAft>
              <a:spcPct val="35000"/>
            </a:spcAft>
          </a:pPr>
          <a:endParaRPr lang="it-IT" i="1" dirty="0">
            <a:effectLst/>
          </a:endParaRPr>
        </a:p>
        <a:p>
          <a:pPr algn="l" defTabSz="1066800">
            <a:lnSpc>
              <a:spcPct val="90000"/>
            </a:lnSpc>
            <a:spcBef>
              <a:spcPct val="0"/>
            </a:spcBef>
            <a:spcAft>
              <a:spcPct val="35000"/>
            </a:spcAft>
          </a:pPr>
          <a:endParaRPr lang="it-IT" i="1" dirty="0">
            <a:effectLst/>
          </a:endParaRPr>
        </a:p>
        <a:p>
          <a:pPr algn="l" defTabSz="1066800">
            <a:lnSpc>
              <a:spcPct val="90000"/>
            </a:lnSpc>
            <a:spcBef>
              <a:spcPct val="0"/>
            </a:spcBef>
            <a:spcAft>
              <a:spcPct val="35000"/>
            </a:spcAft>
          </a:pPr>
          <a:endParaRPr lang="it-IT" i="1" dirty="0">
            <a:effectLst/>
          </a:endParaRPr>
        </a:p>
        <a:p>
          <a:pPr algn="l" defTabSz="1066800">
            <a:lnSpc>
              <a:spcPct val="90000"/>
            </a:lnSpc>
            <a:spcBef>
              <a:spcPct val="0"/>
            </a:spcBef>
            <a:spcAft>
              <a:spcPct val="35000"/>
            </a:spcAft>
          </a:pPr>
          <a:endParaRPr lang="it-IT" i="1" dirty="0"/>
        </a:p>
      </dgm:t>
    </dgm:pt>
    <dgm:pt modelId="{78DDAA65-BFE5-0549-844A-C8671A3D184B}" type="parTrans" cxnId="{F92C61D3-0184-C049-8158-80896532A346}">
      <dgm:prSet/>
      <dgm:spPr/>
      <dgm:t>
        <a:bodyPr/>
        <a:lstStyle/>
        <a:p>
          <a:endParaRPr lang="it-IT"/>
        </a:p>
      </dgm:t>
    </dgm:pt>
    <dgm:pt modelId="{22C7E134-E7D4-2247-96A2-C2B69F4A6714}" type="sibTrans" cxnId="{F92C61D3-0184-C049-8158-80896532A346}">
      <dgm:prSet/>
      <dgm:spPr/>
      <dgm:t>
        <a:bodyPr/>
        <a:lstStyle/>
        <a:p>
          <a:endParaRPr lang="it-IT"/>
        </a:p>
      </dgm:t>
    </dgm:pt>
    <dgm:pt modelId="{3EAAA251-3005-A345-A885-85177C65E910}">
      <dgm:prSet custT="1"/>
      <dgm:spPr>
        <a:solidFill>
          <a:srgbClr val="3366FF"/>
        </a:solidFill>
      </dgm:spPr>
      <dgm:t>
        <a:bodyPr/>
        <a:lstStyle/>
        <a:p>
          <a:r>
            <a:rPr lang="it-IT" sz="1600" i="1" dirty="0"/>
            <a:t>A </a:t>
          </a:r>
          <a:r>
            <a:rPr lang="it-IT" sz="1600" i="1" dirty="0" err="1"/>
            <a:t>regulation</a:t>
          </a:r>
          <a:r>
            <a:rPr lang="it-IT" sz="1600" i="1" dirty="0"/>
            <a:t> </a:t>
          </a:r>
          <a:r>
            <a:rPr lang="it-IT" sz="1600" i="1" dirty="0" err="1"/>
            <a:t>shall</a:t>
          </a:r>
          <a:r>
            <a:rPr lang="it-IT" sz="1600" i="1" dirty="0"/>
            <a:t> </a:t>
          </a:r>
          <a:r>
            <a:rPr lang="it-IT" sz="1600" i="1" dirty="0" err="1"/>
            <a:t>have</a:t>
          </a:r>
          <a:r>
            <a:rPr lang="it-IT" sz="1600" i="1" dirty="0"/>
            <a:t> general </a:t>
          </a:r>
          <a:r>
            <a:rPr lang="it-IT" sz="1600" i="1" dirty="0" err="1"/>
            <a:t>application</a:t>
          </a:r>
          <a:r>
            <a:rPr lang="it-IT" sz="1600" i="1" dirty="0"/>
            <a:t>. </a:t>
          </a:r>
          <a:r>
            <a:rPr lang="it-IT" sz="1600" i="1" dirty="0" err="1"/>
            <a:t>It</a:t>
          </a:r>
          <a:r>
            <a:rPr lang="it-IT" sz="1600" i="1" dirty="0"/>
            <a:t> </a:t>
          </a:r>
          <a:r>
            <a:rPr lang="it-IT" sz="1600" i="1" dirty="0" err="1"/>
            <a:t>shall</a:t>
          </a:r>
          <a:r>
            <a:rPr lang="it-IT" sz="1600" i="1" dirty="0"/>
            <a:t> be </a:t>
          </a:r>
          <a:r>
            <a:rPr lang="it-IT" sz="1600" i="1" dirty="0" err="1"/>
            <a:t>binding</a:t>
          </a:r>
          <a:r>
            <a:rPr lang="it-IT" sz="1600" i="1" dirty="0"/>
            <a:t> in </a:t>
          </a:r>
          <a:r>
            <a:rPr lang="it-IT" sz="1600" i="1" dirty="0" err="1"/>
            <a:t>its</a:t>
          </a:r>
          <a:r>
            <a:rPr lang="it-IT" sz="1600" i="1" dirty="0"/>
            <a:t> </a:t>
          </a:r>
          <a:r>
            <a:rPr lang="it-IT" sz="1600" i="1" dirty="0" err="1"/>
            <a:t>entirety</a:t>
          </a:r>
          <a:r>
            <a:rPr lang="it-IT" sz="1600" i="1" dirty="0"/>
            <a:t> and </a:t>
          </a:r>
          <a:r>
            <a:rPr lang="it-IT" sz="1600" i="1" dirty="0" err="1"/>
            <a:t>directly</a:t>
          </a:r>
          <a:r>
            <a:rPr lang="it-IT" sz="1600" i="1" dirty="0"/>
            <a:t> </a:t>
          </a:r>
          <a:r>
            <a:rPr lang="it-IT" sz="1600" i="1" dirty="0" err="1"/>
            <a:t>applicable</a:t>
          </a:r>
          <a:r>
            <a:rPr lang="it-IT" sz="1600" i="1" dirty="0"/>
            <a:t> in </a:t>
          </a:r>
          <a:r>
            <a:rPr lang="it-IT" sz="1600" i="1" dirty="0" err="1"/>
            <a:t>all</a:t>
          </a:r>
          <a:r>
            <a:rPr lang="it-IT" sz="1600" i="1" dirty="0"/>
            <a:t> </a:t>
          </a:r>
          <a:r>
            <a:rPr lang="it-IT" sz="1600" i="1" dirty="0" err="1"/>
            <a:t>Member</a:t>
          </a:r>
          <a:r>
            <a:rPr lang="it-IT" sz="1600" i="1" dirty="0"/>
            <a:t> </a:t>
          </a:r>
          <a:r>
            <a:rPr lang="it-IT" sz="1600" i="1" dirty="0" err="1"/>
            <a:t>States</a:t>
          </a:r>
          <a:r>
            <a:rPr lang="it-IT" sz="1600" i="1" dirty="0"/>
            <a:t>. </a:t>
          </a:r>
        </a:p>
      </dgm:t>
    </dgm:pt>
    <dgm:pt modelId="{9EFBC76D-8F9B-6D45-A431-5A8367B606AD}" type="parTrans" cxnId="{400F4AE5-8FD4-F349-942B-2DA2E61246B1}">
      <dgm:prSet/>
      <dgm:spPr/>
      <dgm:t>
        <a:bodyPr/>
        <a:lstStyle/>
        <a:p>
          <a:endParaRPr lang="it-IT"/>
        </a:p>
      </dgm:t>
    </dgm:pt>
    <dgm:pt modelId="{22301A20-999D-4A43-A532-E63EC25E9C19}" type="sibTrans" cxnId="{400F4AE5-8FD4-F349-942B-2DA2E61246B1}">
      <dgm:prSet/>
      <dgm:spPr/>
      <dgm:t>
        <a:bodyPr/>
        <a:lstStyle/>
        <a:p>
          <a:endParaRPr lang="it-IT"/>
        </a:p>
      </dgm:t>
    </dgm:pt>
    <dgm:pt modelId="{D2C6FEC2-3F69-894D-859E-3293262B7926}">
      <dgm:prSet custT="1"/>
      <dgm:spPr>
        <a:solidFill>
          <a:srgbClr val="3366FF"/>
        </a:solidFill>
      </dgm:spPr>
      <dgm:t>
        <a:bodyPr/>
        <a:lstStyle/>
        <a:p>
          <a:r>
            <a:rPr lang="it-IT" sz="1600" i="1" dirty="0"/>
            <a:t>172 </a:t>
          </a:r>
          <a:r>
            <a:rPr lang="it-IT" sz="1600" i="1" dirty="0" err="1"/>
            <a:t>Consolidated</a:t>
          </a:r>
          <a:r>
            <a:rPr lang="it-IT" sz="1600" i="1" dirty="0"/>
            <a:t> </a:t>
          </a:r>
          <a:r>
            <a:rPr lang="it-IT" sz="1600" i="1" dirty="0" err="1"/>
            <a:t>Treaties</a:t>
          </a:r>
          <a:r>
            <a:rPr lang="it-IT" sz="1600" i="1" dirty="0"/>
            <a:t> </a:t>
          </a:r>
        </a:p>
      </dgm:t>
    </dgm:pt>
    <dgm:pt modelId="{A439617A-F914-194D-9E83-D089816A8E24}" type="parTrans" cxnId="{BA75B62F-8D20-C244-A2F0-1AFF52F5F45D}">
      <dgm:prSet/>
      <dgm:spPr/>
      <dgm:t>
        <a:bodyPr/>
        <a:lstStyle/>
        <a:p>
          <a:endParaRPr lang="it-IT"/>
        </a:p>
      </dgm:t>
    </dgm:pt>
    <dgm:pt modelId="{9EFF463F-7AEA-064D-89B9-30190E5F746E}" type="sibTrans" cxnId="{BA75B62F-8D20-C244-A2F0-1AFF52F5F45D}">
      <dgm:prSet/>
      <dgm:spPr/>
      <dgm:t>
        <a:bodyPr/>
        <a:lstStyle/>
        <a:p>
          <a:endParaRPr lang="it-IT"/>
        </a:p>
      </dgm:t>
    </dgm:pt>
    <dgm:pt modelId="{E62AE178-8F17-894A-9F86-3F710A2DE960}">
      <dgm:prSet custT="1"/>
      <dgm:spPr>
        <a:solidFill>
          <a:srgbClr val="3366FF"/>
        </a:solidFill>
      </dgm:spPr>
      <dgm:t>
        <a:bodyPr/>
        <a:lstStyle/>
        <a:p>
          <a:r>
            <a:rPr lang="it-IT" sz="1600" i="1" dirty="0"/>
            <a:t>C 83/172 EN </a:t>
          </a:r>
          <a:r>
            <a:rPr lang="it-IT" sz="1600" i="1" dirty="0" err="1"/>
            <a:t>Official</a:t>
          </a:r>
          <a:r>
            <a:rPr lang="it-IT" sz="1600" i="1" dirty="0"/>
            <a:t> Journal of the </a:t>
          </a:r>
          <a:r>
            <a:rPr lang="it-IT" sz="1600" i="1" dirty="0" err="1"/>
            <a:t>European</a:t>
          </a:r>
          <a:r>
            <a:rPr lang="it-IT" sz="1600" i="1" dirty="0"/>
            <a:t> Union 30.3.2010 </a:t>
          </a:r>
        </a:p>
      </dgm:t>
    </dgm:pt>
    <dgm:pt modelId="{A38A3C05-0362-874E-97DA-94F06005FA42}" type="parTrans" cxnId="{011B971D-438E-5143-81DC-05C249C8FA58}">
      <dgm:prSet/>
      <dgm:spPr/>
      <dgm:t>
        <a:bodyPr/>
        <a:lstStyle/>
        <a:p>
          <a:endParaRPr lang="it-IT"/>
        </a:p>
      </dgm:t>
    </dgm:pt>
    <dgm:pt modelId="{D2FBB06D-0B50-9945-821F-6D86181FFA87}" type="sibTrans" cxnId="{011B971D-438E-5143-81DC-05C249C8FA58}">
      <dgm:prSet/>
      <dgm:spPr/>
      <dgm:t>
        <a:bodyPr/>
        <a:lstStyle/>
        <a:p>
          <a:endParaRPr lang="it-IT"/>
        </a:p>
      </dgm:t>
    </dgm:pt>
    <dgm:pt modelId="{5A9EADE6-F142-C246-A7B8-BBB158C28800}">
      <dgm:prSet custT="1"/>
      <dgm:spPr>
        <a:solidFill>
          <a:srgbClr val="3366FF"/>
        </a:solidFill>
      </dgm:spPr>
      <dgm:t>
        <a:bodyPr/>
        <a:lstStyle/>
        <a:p>
          <a:r>
            <a:rPr lang="it-IT" sz="1600" i="1" dirty="0"/>
            <a:t>A </a:t>
          </a:r>
          <a:r>
            <a:rPr lang="it-IT" sz="1600" i="1" dirty="0" err="1"/>
            <a:t>directive</a:t>
          </a:r>
          <a:r>
            <a:rPr lang="it-IT" sz="1600" i="1" dirty="0"/>
            <a:t> </a:t>
          </a:r>
          <a:r>
            <a:rPr lang="it-IT" sz="1600" i="1" dirty="0" err="1"/>
            <a:t>shall</a:t>
          </a:r>
          <a:r>
            <a:rPr lang="it-IT" sz="1600" i="1" dirty="0"/>
            <a:t> be </a:t>
          </a:r>
          <a:r>
            <a:rPr lang="it-IT" sz="1600" i="1" dirty="0" err="1"/>
            <a:t>binding</a:t>
          </a:r>
          <a:r>
            <a:rPr lang="it-IT" sz="1600" i="1" dirty="0"/>
            <a:t>, </a:t>
          </a:r>
          <a:r>
            <a:rPr lang="it-IT" sz="1600" i="1" dirty="0" err="1"/>
            <a:t>as</a:t>
          </a:r>
          <a:r>
            <a:rPr lang="it-IT" sz="1600" i="1" dirty="0"/>
            <a:t> to the </a:t>
          </a:r>
          <a:r>
            <a:rPr lang="it-IT" sz="1600" i="1" dirty="0" err="1"/>
            <a:t>result</a:t>
          </a:r>
          <a:r>
            <a:rPr lang="it-IT" sz="1600" i="1" dirty="0"/>
            <a:t> to be </a:t>
          </a:r>
          <a:r>
            <a:rPr lang="it-IT" sz="1600" i="1" dirty="0" err="1"/>
            <a:t>achieved</a:t>
          </a:r>
          <a:r>
            <a:rPr lang="it-IT" sz="1600" i="1" dirty="0"/>
            <a:t>, </a:t>
          </a:r>
          <a:r>
            <a:rPr lang="it-IT" sz="1600" i="1" dirty="0" err="1"/>
            <a:t>upon</a:t>
          </a:r>
          <a:r>
            <a:rPr lang="it-IT" sz="1600" i="1" dirty="0"/>
            <a:t> </a:t>
          </a:r>
          <a:r>
            <a:rPr lang="it-IT" sz="1600" i="1" dirty="0" err="1"/>
            <a:t>each</a:t>
          </a:r>
          <a:r>
            <a:rPr lang="it-IT" sz="1600" i="1" dirty="0"/>
            <a:t> </a:t>
          </a:r>
          <a:r>
            <a:rPr lang="it-IT" sz="1600" i="1" dirty="0" err="1"/>
            <a:t>Member</a:t>
          </a:r>
          <a:r>
            <a:rPr lang="it-IT" sz="1600" i="1" dirty="0"/>
            <a:t> State to </a:t>
          </a:r>
          <a:r>
            <a:rPr lang="it-IT" sz="1600" i="1" dirty="0" err="1"/>
            <a:t>which</a:t>
          </a:r>
          <a:r>
            <a:rPr lang="it-IT" sz="1600" i="1" dirty="0"/>
            <a:t> </a:t>
          </a:r>
          <a:r>
            <a:rPr lang="it-IT" sz="1600" i="1" dirty="0" err="1"/>
            <a:t>it</a:t>
          </a:r>
          <a:r>
            <a:rPr lang="it-IT" sz="1600" i="1" dirty="0"/>
            <a:t> </a:t>
          </a:r>
          <a:r>
            <a:rPr lang="it-IT" sz="1600" i="1" dirty="0" err="1"/>
            <a:t>is</a:t>
          </a:r>
          <a:r>
            <a:rPr lang="it-IT" sz="1600" i="1" dirty="0"/>
            <a:t> </a:t>
          </a:r>
          <a:r>
            <a:rPr lang="it-IT" sz="1600" i="1" dirty="0" err="1"/>
            <a:t>addressed</a:t>
          </a:r>
          <a:r>
            <a:rPr lang="it-IT" sz="1600" i="1" dirty="0"/>
            <a:t>, </a:t>
          </a:r>
          <a:r>
            <a:rPr lang="it-IT" sz="1600" i="1" dirty="0" err="1"/>
            <a:t>but</a:t>
          </a:r>
          <a:r>
            <a:rPr lang="it-IT" sz="1600" i="1" dirty="0"/>
            <a:t> </a:t>
          </a:r>
          <a:r>
            <a:rPr lang="it-IT" sz="1600" i="1" dirty="0" err="1"/>
            <a:t>shall</a:t>
          </a:r>
          <a:r>
            <a:rPr lang="it-IT" sz="1600" i="1" dirty="0"/>
            <a:t> </a:t>
          </a:r>
          <a:r>
            <a:rPr lang="it-IT" sz="1600" i="1" dirty="0" err="1"/>
            <a:t>leave</a:t>
          </a:r>
          <a:r>
            <a:rPr lang="it-IT" sz="1600" i="1" dirty="0"/>
            <a:t> to the </a:t>
          </a:r>
          <a:r>
            <a:rPr lang="it-IT" sz="1600" i="1" dirty="0" err="1"/>
            <a:t>national</a:t>
          </a:r>
          <a:r>
            <a:rPr lang="it-IT" sz="1600" i="1" dirty="0"/>
            <a:t> </a:t>
          </a:r>
          <a:r>
            <a:rPr lang="it-IT" sz="1600" i="1" dirty="0" err="1"/>
            <a:t>authorities</a:t>
          </a:r>
          <a:r>
            <a:rPr lang="it-IT" sz="1600" i="1" dirty="0"/>
            <a:t> the </a:t>
          </a:r>
          <a:r>
            <a:rPr lang="it-IT" sz="1600" i="1" dirty="0" err="1"/>
            <a:t>choice</a:t>
          </a:r>
          <a:r>
            <a:rPr lang="it-IT" sz="1600" i="1" dirty="0"/>
            <a:t> of </a:t>
          </a:r>
          <a:r>
            <a:rPr lang="it-IT" sz="1600" i="1" dirty="0" err="1"/>
            <a:t>form</a:t>
          </a:r>
          <a:r>
            <a:rPr lang="it-IT" sz="1600" i="1" dirty="0"/>
            <a:t> and </a:t>
          </a:r>
          <a:r>
            <a:rPr lang="it-IT" sz="1600" i="1" dirty="0" err="1"/>
            <a:t>methods</a:t>
          </a:r>
          <a:r>
            <a:rPr lang="it-IT" sz="1600" i="1" dirty="0"/>
            <a:t>. </a:t>
          </a:r>
        </a:p>
      </dgm:t>
    </dgm:pt>
    <dgm:pt modelId="{4E7892C9-BCA7-4549-B1DD-09C0B8D26DE3}" type="parTrans" cxnId="{5DAD2FE7-499E-7F46-B86B-36BC317982EB}">
      <dgm:prSet/>
      <dgm:spPr/>
      <dgm:t>
        <a:bodyPr/>
        <a:lstStyle/>
        <a:p>
          <a:endParaRPr lang="it-IT"/>
        </a:p>
      </dgm:t>
    </dgm:pt>
    <dgm:pt modelId="{D4556908-ECB9-3545-BA41-B8BB7DBB37B5}" type="sibTrans" cxnId="{5DAD2FE7-499E-7F46-B86B-36BC317982EB}">
      <dgm:prSet/>
      <dgm:spPr/>
      <dgm:t>
        <a:bodyPr/>
        <a:lstStyle/>
        <a:p>
          <a:endParaRPr lang="it-IT"/>
        </a:p>
      </dgm:t>
    </dgm:pt>
    <dgm:pt modelId="{82C9FA28-511F-3041-A5BE-8D4D93BBFA79}">
      <dgm:prSet custT="1"/>
      <dgm:spPr>
        <a:solidFill>
          <a:srgbClr val="3366FF"/>
        </a:solidFill>
      </dgm:spPr>
      <dgm:t>
        <a:bodyPr/>
        <a:lstStyle/>
        <a:p>
          <a:r>
            <a:rPr lang="it-IT" sz="1600" i="1" dirty="0"/>
            <a:t>A </a:t>
          </a:r>
          <a:r>
            <a:rPr lang="it-IT" sz="1600" i="1" dirty="0" err="1"/>
            <a:t>decision</a:t>
          </a:r>
          <a:r>
            <a:rPr lang="it-IT" sz="1600" i="1" dirty="0"/>
            <a:t> </a:t>
          </a:r>
          <a:r>
            <a:rPr lang="it-IT" sz="1600" i="1" dirty="0" err="1"/>
            <a:t>shall</a:t>
          </a:r>
          <a:r>
            <a:rPr lang="it-IT" sz="1600" i="1" dirty="0"/>
            <a:t> be </a:t>
          </a:r>
          <a:r>
            <a:rPr lang="it-IT" sz="1600" i="1" dirty="0" err="1"/>
            <a:t>binding</a:t>
          </a:r>
          <a:r>
            <a:rPr lang="it-IT" sz="1600" i="1" dirty="0"/>
            <a:t> in </a:t>
          </a:r>
          <a:r>
            <a:rPr lang="it-IT" sz="1600" i="1" dirty="0" err="1"/>
            <a:t>its</a:t>
          </a:r>
          <a:r>
            <a:rPr lang="it-IT" sz="1600" i="1" dirty="0"/>
            <a:t> </a:t>
          </a:r>
          <a:r>
            <a:rPr lang="it-IT" sz="1600" i="1" dirty="0" err="1"/>
            <a:t>entirety</a:t>
          </a:r>
          <a:r>
            <a:rPr lang="it-IT" sz="1600" i="1" dirty="0"/>
            <a:t>. A </a:t>
          </a:r>
          <a:r>
            <a:rPr lang="it-IT" sz="1600" i="1" dirty="0" err="1"/>
            <a:t>decision</a:t>
          </a:r>
          <a:r>
            <a:rPr lang="it-IT" sz="1600" i="1" dirty="0"/>
            <a:t> </a:t>
          </a:r>
          <a:r>
            <a:rPr lang="it-IT" sz="1600" i="1" dirty="0" err="1"/>
            <a:t>which</a:t>
          </a:r>
          <a:r>
            <a:rPr lang="it-IT" sz="1600" i="1" dirty="0"/>
            <a:t> </a:t>
          </a:r>
          <a:r>
            <a:rPr lang="it-IT" sz="1600" i="1" dirty="0" err="1"/>
            <a:t>specifies</a:t>
          </a:r>
          <a:r>
            <a:rPr lang="it-IT" sz="1600" i="1" dirty="0"/>
            <a:t> </a:t>
          </a:r>
          <a:r>
            <a:rPr lang="it-IT" sz="1600" i="1" dirty="0" err="1"/>
            <a:t>those</a:t>
          </a:r>
          <a:r>
            <a:rPr lang="it-IT" sz="1600" i="1" dirty="0"/>
            <a:t> to </a:t>
          </a:r>
          <a:r>
            <a:rPr lang="it-IT" sz="1600" i="1" dirty="0" err="1"/>
            <a:t>whom</a:t>
          </a:r>
          <a:r>
            <a:rPr lang="it-IT" sz="1600" i="1" dirty="0"/>
            <a:t> </a:t>
          </a:r>
          <a:r>
            <a:rPr lang="it-IT" sz="1600" i="1" dirty="0" err="1"/>
            <a:t>it</a:t>
          </a:r>
          <a:r>
            <a:rPr lang="it-IT" sz="1600" i="1" dirty="0"/>
            <a:t> </a:t>
          </a:r>
          <a:r>
            <a:rPr lang="it-IT" sz="1600" i="1" dirty="0" err="1"/>
            <a:t>is</a:t>
          </a:r>
          <a:r>
            <a:rPr lang="it-IT" sz="1600" i="1" dirty="0"/>
            <a:t> </a:t>
          </a:r>
          <a:r>
            <a:rPr lang="it-IT" sz="1600" i="1" dirty="0" err="1"/>
            <a:t>addressed</a:t>
          </a:r>
          <a:r>
            <a:rPr lang="it-IT" sz="1600" i="1" dirty="0"/>
            <a:t> </a:t>
          </a:r>
          <a:r>
            <a:rPr lang="it-IT" sz="1600" i="1" dirty="0" err="1"/>
            <a:t>shall</a:t>
          </a:r>
          <a:r>
            <a:rPr lang="it-IT" sz="1600" i="1" dirty="0"/>
            <a:t> be </a:t>
          </a:r>
          <a:r>
            <a:rPr lang="it-IT" sz="1600" i="1" dirty="0" err="1"/>
            <a:t>binding</a:t>
          </a:r>
          <a:r>
            <a:rPr lang="it-IT" sz="1600" i="1" dirty="0"/>
            <a:t> </a:t>
          </a:r>
          <a:r>
            <a:rPr lang="it-IT" sz="1600" i="1" dirty="0" err="1"/>
            <a:t>only</a:t>
          </a:r>
          <a:r>
            <a:rPr lang="it-IT" sz="1600" i="1" dirty="0"/>
            <a:t> on </a:t>
          </a:r>
          <a:r>
            <a:rPr lang="it-IT" sz="1600" i="1" dirty="0" err="1"/>
            <a:t>them</a:t>
          </a:r>
          <a:r>
            <a:rPr lang="it-IT" sz="1600" i="1" dirty="0"/>
            <a:t>. </a:t>
          </a:r>
        </a:p>
      </dgm:t>
    </dgm:pt>
    <dgm:pt modelId="{2BB303B3-4E87-E74F-8C69-DAAF0151FC79}" type="parTrans" cxnId="{F93C8773-E597-ED45-A784-230DA9969B3D}">
      <dgm:prSet/>
      <dgm:spPr/>
      <dgm:t>
        <a:bodyPr/>
        <a:lstStyle/>
        <a:p>
          <a:endParaRPr lang="it-IT"/>
        </a:p>
      </dgm:t>
    </dgm:pt>
    <dgm:pt modelId="{393B2FEE-8775-644A-B1EA-9EC43DA0D61D}" type="sibTrans" cxnId="{F93C8773-E597-ED45-A784-230DA9969B3D}">
      <dgm:prSet/>
      <dgm:spPr/>
      <dgm:t>
        <a:bodyPr/>
        <a:lstStyle/>
        <a:p>
          <a:endParaRPr lang="it-IT"/>
        </a:p>
      </dgm:t>
    </dgm:pt>
    <dgm:pt modelId="{8E6ED80E-3E62-4B4C-B80C-DD5EB0CF207D}">
      <dgm:prSet custT="1"/>
      <dgm:spPr>
        <a:solidFill>
          <a:srgbClr val="3366FF"/>
        </a:solidFill>
      </dgm:spPr>
      <dgm:t>
        <a:bodyPr/>
        <a:lstStyle/>
        <a:p>
          <a:r>
            <a:rPr lang="it-IT" sz="1600" i="1" dirty="0" err="1"/>
            <a:t>Recommendations</a:t>
          </a:r>
          <a:r>
            <a:rPr lang="it-IT" sz="1600" i="1" dirty="0"/>
            <a:t> and </a:t>
          </a:r>
          <a:r>
            <a:rPr lang="it-IT" sz="1600" i="1" dirty="0" err="1"/>
            <a:t>opinions</a:t>
          </a:r>
          <a:r>
            <a:rPr lang="it-IT" sz="1600" i="1" dirty="0"/>
            <a:t> </a:t>
          </a:r>
          <a:r>
            <a:rPr lang="it-IT" sz="1600" i="1" dirty="0" err="1"/>
            <a:t>shall</a:t>
          </a:r>
          <a:r>
            <a:rPr lang="it-IT" sz="1600" i="1" dirty="0"/>
            <a:t> </a:t>
          </a:r>
          <a:r>
            <a:rPr lang="it-IT" sz="1600" i="1" dirty="0" err="1"/>
            <a:t>have</a:t>
          </a:r>
          <a:r>
            <a:rPr lang="it-IT" sz="1600" i="1" dirty="0"/>
            <a:t> no </a:t>
          </a:r>
          <a:r>
            <a:rPr lang="it-IT" sz="1600" i="1" dirty="0" err="1"/>
            <a:t>binding</a:t>
          </a:r>
          <a:r>
            <a:rPr lang="it-IT" sz="1600" i="1" dirty="0"/>
            <a:t> force. </a:t>
          </a:r>
          <a:r>
            <a:rPr lang="it-IT" sz="1600" cap="all" dirty="0"/>
            <a:t> </a:t>
          </a:r>
          <a:endParaRPr lang="it-IT" sz="1600" dirty="0"/>
        </a:p>
      </dgm:t>
    </dgm:pt>
    <dgm:pt modelId="{DDCA9DC3-7B86-8E4A-AE7E-1E22E0D07A5F}" type="parTrans" cxnId="{AAEB51B6-B8C5-9B42-8CDB-87B6C526982A}">
      <dgm:prSet/>
      <dgm:spPr/>
      <dgm:t>
        <a:bodyPr/>
        <a:lstStyle/>
        <a:p>
          <a:endParaRPr lang="it-IT"/>
        </a:p>
      </dgm:t>
    </dgm:pt>
    <dgm:pt modelId="{4C872573-2C96-9D46-83D2-5501031D3B47}" type="sibTrans" cxnId="{AAEB51B6-B8C5-9B42-8CDB-87B6C526982A}">
      <dgm:prSet/>
      <dgm:spPr/>
      <dgm:t>
        <a:bodyPr/>
        <a:lstStyle/>
        <a:p>
          <a:endParaRPr lang="it-IT"/>
        </a:p>
      </dgm:t>
    </dgm:pt>
    <dgm:pt modelId="{BEF92FA2-C57D-F74A-A15E-6C7AD4905DAC}" type="pres">
      <dgm:prSet presAssocID="{23CD04B6-C4CD-5843-A47E-4A15FE05DA0E}" presName="diagram" presStyleCnt="0">
        <dgm:presLayoutVars>
          <dgm:dir/>
          <dgm:resizeHandles val="exact"/>
        </dgm:presLayoutVars>
      </dgm:prSet>
      <dgm:spPr/>
    </dgm:pt>
    <dgm:pt modelId="{5E1A9FA4-77CF-AC49-A646-3C9686069515}" type="pres">
      <dgm:prSet presAssocID="{11819AAD-CF03-724A-BF40-C515E7050128}" presName="node" presStyleLbl="node1" presStyleIdx="0" presStyleCnt="2" custScaleX="131443" custScaleY="260006" custLinFactNeighborX="-26">
        <dgm:presLayoutVars>
          <dgm:bulletEnabled val="1"/>
        </dgm:presLayoutVars>
      </dgm:prSet>
      <dgm:spPr/>
    </dgm:pt>
    <dgm:pt modelId="{C6AA60BE-205B-1741-AC0A-E7472F45F663}" type="pres">
      <dgm:prSet presAssocID="{A5FE29E2-9756-2B49-81E9-01A0EF8EF8E5}" presName="sibTrans" presStyleCnt="0"/>
      <dgm:spPr/>
    </dgm:pt>
    <dgm:pt modelId="{33E0FE6F-5BFB-404A-96BF-6D6C1D11EACA}" type="pres">
      <dgm:prSet presAssocID="{9C980840-952B-C049-8BB5-1A0155C38A01}" presName="node" presStyleLbl="node1" presStyleIdx="1" presStyleCnt="2" custScaleX="118433" custScaleY="241895" custLinFactNeighborX="-4838" custLinFactNeighborY="-19109">
        <dgm:presLayoutVars>
          <dgm:bulletEnabled val="1"/>
        </dgm:presLayoutVars>
      </dgm:prSet>
      <dgm:spPr/>
    </dgm:pt>
  </dgm:ptLst>
  <dgm:cxnLst>
    <dgm:cxn modelId="{CFBBC402-6746-E441-B4A0-FD10923E8DF4}" srcId="{11819AAD-CF03-724A-BF40-C515E7050128}" destId="{EFFF61DD-F323-5D44-82FB-66C0F78915CA}" srcOrd="0" destOrd="0" parTransId="{E5D84087-C715-8B46-982A-46BC3271FC8F}" sibTransId="{32D2018D-A0B4-E14E-90BB-33607A3E06CD}"/>
    <dgm:cxn modelId="{011B971D-438E-5143-81DC-05C249C8FA58}" srcId="{11819AAD-CF03-724A-BF40-C515E7050128}" destId="{E62AE178-8F17-894A-9F86-3F710A2DE960}" srcOrd="3" destOrd="0" parTransId="{A38A3C05-0362-874E-97DA-94F06005FA42}" sibTransId="{D2FBB06D-0B50-9945-821F-6D86181FFA87}"/>
    <dgm:cxn modelId="{BA75B62F-8D20-C244-A2F0-1AFF52F5F45D}" srcId="{11819AAD-CF03-724A-BF40-C515E7050128}" destId="{D2C6FEC2-3F69-894D-859E-3293262B7926}" srcOrd="2" destOrd="0" parTransId="{A439617A-F914-194D-9E83-D089816A8E24}" sibTransId="{9EFF463F-7AEA-064D-89B9-30190E5F746E}"/>
    <dgm:cxn modelId="{9EAE3063-E130-A849-8B4A-2B1066D5C0DC}" type="presOf" srcId="{8E6ED80E-3E62-4B4C-B80C-DD5EB0CF207D}" destId="{5E1A9FA4-77CF-AC49-A646-3C9686069515}" srcOrd="0" destOrd="7" presId="urn:microsoft.com/office/officeart/2005/8/layout/default"/>
    <dgm:cxn modelId="{468B6069-5677-084E-8C88-A9548A90DF9B}" type="presOf" srcId="{EFFF61DD-F323-5D44-82FB-66C0F78915CA}" destId="{5E1A9FA4-77CF-AC49-A646-3C9686069515}" srcOrd="0" destOrd="1" presId="urn:microsoft.com/office/officeart/2005/8/layout/default"/>
    <dgm:cxn modelId="{D6A9A66A-0DC9-3C46-BFE8-3386A4C7FD60}" type="presOf" srcId="{6BFF9B71-48A0-E544-A724-E65F707E4382}" destId="{5E1A9FA4-77CF-AC49-A646-3C9686069515}" srcOrd="0" destOrd="8" presId="urn:microsoft.com/office/officeart/2005/8/layout/default"/>
    <dgm:cxn modelId="{91E5E64D-1B17-D44B-AFCD-7C762500B847}" type="presOf" srcId="{9C980840-952B-C049-8BB5-1A0155C38A01}" destId="{33E0FE6F-5BFB-404A-96BF-6D6C1D11EACA}" srcOrd="0" destOrd="0" presId="urn:microsoft.com/office/officeart/2005/8/layout/default"/>
    <dgm:cxn modelId="{F93C8773-E597-ED45-A784-230DA9969B3D}" srcId="{11819AAD-CF03-724A-BF40-C515E7050128}" destId="{82C9FA28-511F-3041-A5BE-8D4D93BBFA79}" srcOrd="5" destOrd="0" parTransId="{2BB303B3-4E87-E74F-8C69-DAAF0151FC79}" sibTransId="{393B2FEE-8775-644A-B1EA-9EC43DA0D61D}"/>
    <dgm:cxn modelId="{34613459-1DC6-7240-A00D-035184074DC2}" type="presOf" srcId="{E62AE178-8F17-894A-9F86-3F710A2DE960}" destId="{5E1A9FA4-77CF-AC49-A646-3C9686069515}" srcOrd="0" destOrd="4" presId="urn:microsoft.com/office/officeart/2005/8/layout/default"/>
    <dgm:cxn modelId="{4E280D84-658C-204D-8C85-1C69CD3D0C71}" type="presOf" srcId="{82C9FA28-511F-3041-A5BE-8D4D93BBFA79}" destId="{5E1A9FA4-77CF-AC49-A646-3C9686069515}" srcOrd="0" destOrd="6" presId="urn:microsoft.com/office/officeart/2005/8/layout/default"/>
    <dgm:cxn modelId="{A9E1D285-D9B8-344E-838B-C29C26821899}" srcId="{11819AAD-CF03-724A-BF40-C515E7050128}" destId="{6BFF9B71-48A0-E544-A724-E65F707E4382}" srcOrd="7" destOrd="0" parTransId="{7B9DA999-0111-D44C-A92B-9633634407C5}" sibTransId="{498FECE5-20F4-2A42-A15D-0D554C0297A5}"/>
    <dgm:cxn modelId="{55D53F87-5F38-7549-8DD1-F86B076825D0}" type="presOf" srcId="{11819AAD-CF03-724A-BF40-C515E7050128}" destId="{5E1A9FA4-77CF-AC49-A646-3C9686069515}" srcOrd="0" destOrd="0" presId="urn:microsoft.com/office/officeart/2005/8/layout/default"/>
    <dgm:cxn modelId="{83D0C687-A6AF-FA4B-BE7C-FDA4EBDBF831}" type="presOf" srcId="{23CD04B6-C4CD-5843-A47E-4A15FE05DA0E}" destId="{BEF92FA2-C57D-F74A-A15E-6C7AD4905DAC}" srcOrd="0" destOrd="0" presId="urn:microsoft.com/office/officeart/2005/8/layout/default"/>
    <dgm:cxn modelId="{46C53B94-ABB8-584E-B0B8-DE1B3520308B}" type="presOf" srcId="{D2C6FEC2-3F69-894D-859E-3293262B7926}" destId="{5E1A9FA4-77CF-AC49-A646-3C9686069515}" srcOrd="0" destOrd="3" presId="urn:microsoft.com/office/officeart/2005/8/layout/default"/>
    <dgm:cxn modelId="{AAEB51B6-B8C5-9B42-8CDB-87B6C526982A}" srcId="{11819AAD-CF03-724A-BF40-C515E7050128}" destId="{8E6ED80E-3E62-4B4C-B80C-DD5EB0CF207D}" srcOrd="6" destOrd="0" parTransId="{DDCA9DC3-7B86-8E4A-AE7E-1E22E0D07A5F}" sibTransId="{4C872573-2C96-9D46-83D2-5501031D3B47}"/>
    <dgm:cxn modelId="{147C73CF-38C6-3242-A701-4DBB38602708}" type="presOf" srcId="{3EAAA251-3005-A345-A885-85177C65E910}" destId="{5E1A9FA4-77CF-AC49-A646-3C9686069515}" srcOrd="0" destOrd="2" presId="urn:microsoft.com/office/officeart/2005/8/layout/default"/>
    <dgm:cxn modelId="{F92C61D3-0184-C049-8158-80896532A346}" srcId="{23CD04B6-C4CD-5843-A47E-4A15FE05DA0E}" destId="{9C980840-952B-C049-8BB5-1A0155C38A01}" srcOrd="1" destOrd="0" parTransId="{78DDAA65-BFE5-0549-844A-C8671A3D184B}" sibTransId="{22C7E134-E7D4-2247-96A2-C2B69F4A6714}"/>
    <dgm:cxn modelId="{400F4AE5-8FD4-F349-942B-2DA2E61246B1}" srcId="{11819AAD-CF03-724A-BF40-C515E7050128}" destId="{3EAAA251-3005-A345-A885-85177C65E910}" srcOrd="1" destOrd="0" parTransId="{9EFBC76D-8F9B-6D45-A431-5A8367B606AD}" sibTransId="{22301A20-999D-4A43-A532-E63EC25E9C19}"/>
    <dgm:cxn modelId="{5DAD2FE7-499E-7F46-B86B-36BC317982EB}" srcId="{11819AAD-CF03-724A-BF40-C515E7050128}" destId="{5A9EADE6-F142-C246-A7B8-BBB158C28800}" srcOrd="4" destOrd="0" parTransId="{4E7892C9-BCA7-4549-B1DD-09C0B8D26DE3}" sibTransId="{D4556908-ECB9-3545-BA41-B8BB7DBB37B5}"/>
    <dgm:cxn modelId="{68425EF1-142B-2342-AE90-1D02867F4536}" srcId="{23CD04B6-C4CD-5843-A47E-4A15FE05DA0E}" destId="{11819AAD-CF03-724A-BF40-C515E7050128}" srcOrd="0" destOrd="0" parTransId="{B5DE0485-180C-F242-ACD0-54755B442DF0}" sibTransId="{A5FE29E2-9756-2B49-81E9-01A0EF8EF8E5}"/>
    <dgm:cxn modelId="{4C012FFC-3E15-594B-969F-BFC9ADD2ABEE}" type="presOf" srcId="{5A9EADE6-F142-C246-A7B8-BBB158C28800}" destId="{5E1A9FA4-77CF-AC49-A646-3C9686069515}" srcOrd="0" destOrd="5" presId="urn:microsoft.com/office/officeart/2005/8/layout/default"/>
    <dgm:cxn modelId="{C5790C7E-FECA-A047-BD11-C34D00993043}" type="presParOf" srcId="{BEF92FA2-C57D-F74A-A15E-6C7AD4905DAC}" destId="{5E1A9FA4-77CF-AC49-A646-3C9686069515}" srcOrd="0" destOrd="0" presId="urn:microsoft.com/office/officeart/2005/8/layout/default"/>
    <dgm:cxn modelId="{A2873106-C691-764C-975C-B10C569B23C4}" type="presParOf" srcId="{BEF92FA2-C57D-F74A-A15E-6C7AD4905DAC}" destId="{C6AA60BE-205B-1741-AC0A-E7472F45F663}" srcOrd="1" destOrd="0" presId="urn:microsoft.com/office/officeart/2005/8/layout/default"/>
    <dgm:cxn modelId="{A98729DB-4F79-954C-8D2E-12A6E297138E}" type="presParOf" srcId="{BEF92FA2-C57D-F74A-A15E-6C7AD4905DAC}" destId="{33E0FE6F-5BFB-404A-96BF-6D6C1D11EACA}"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EA14471-396E-074A-9A6A-94935392ACC0}"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it-IT"/>
        </a:p>
      </dgm:t>
    </dgm:pt>
    <dgm:pt modelId="{7F60A91D-984C-DE44-9543-2ECE5F2431C1}">
      <dgm:prSet/>
      <dgm:spPr>
        <a:solidFill>
          <a:srgbClr val="FF0000"/>
        </a:solidFill>
      </dgm:spPr>
      <dgm:t>
        <a:bodyPr/>
        <a:lstStyle/>
        <a:p>
          <a:pPr rtl="0"/>
          <a:r>
            <a:rPr lang="it-IT" b="1" cap="all" dirty="0"/>
            <a:t>1.</a:t>
          </a:r>
          <a:r>
            <a:rPr lang="it-IT" cap="all" dirty="0"/>
            <a:t>Direct </a:t>
          </a:r>
          <a:r>
            <a:rPr lang="it-IT" cap="all" dirty="0" err="1"/>
            <a:t>applicability</a:t>
          </a:r>
          <a:r>
            <a:rPr lang="it-IT" cap="all" dirty="0"/>
            <a:t> and </a:t>
          </a:r>
          <a:r>
            <a:rPr lang="it-IT" cap="all" dirty="0" err="1"/>
            <a:t>direct</a:t>
          </a:r>
          <a:r>
            <a:rPr lang="it-IT" cap="all" dirty="0"/>
            <a:t> </a:t>
          </a:r>
          <a:r>
            <a:rPr lang="it-IT" cap="all" dirty="0" err="1"/>
            <a:t>effect</a:t>
          </a:r>
          <a:r>
            <a:rPr lang="it-IT" cap="all" dirty="0"/>
            <a:t> </a:t>
          </a:r>
          <a:r>
            <a:rPr lang="it-IT" dirty="0"/>
            <a:t>PRIMARY LAW</a:t>
          </a:r>
        </a:p>
      </dgm:t>
    </dgm:pt>
    <dgm:pt modelId="{2DFCD623-B2DF-8B41-9C0E-13E1DBB5190E}" type="parTrans" cxnId="{A82DADB3-2DB1-3746-B171-DC36933D1082}">
      <dgm:prSet/>
      <dgm:spPr/>
      <dgm:t>
        <a:bodyPr/>
        <a:lstStyle/>
        <a:p>
          <a:endParaRPr lang="it-IT"/>
        </a:p>
      </dgm:t>
    </dgm:pt>
    <dgm:pt modelId="{E4E9E9C1-3C67-F446-8B94-60952A9C2F38}" type="sibTrans" cxnId="{A82DADB3-2DB1-3746-B171-DC36933D1082}">
      <dgm:prSet/>
      <dgm:spPr/>
      <dgm:t>
        <a:bodyPr/>
        <a:lstStyle/>
        <a:p>
          <a:endParaRPr lang="it-IT"/>
        </a:p>
      </dgm:t>
    </dgm:pt>
    <dgm:pt modelId="{F407518C-D186-2B49-8018-B743D890F7AC}">
      <dgm:prSet/>
      <dgm:spPr/>
      <dgm:t>
        <a:bodyPr/>
        <a:lstStyle/>
        <a:p>
          <a:pPr rtl="0"/>
          <a:r>
            <a:rPr lang="it-IT" b="1" dirty="0">
              <a:solidFill>
                <a:schemeClr val="bg2"/>
              </a:solidFill>
            </a:rPr>
            <a:t>VAN GEND EN LOOS (1963</a:t>
          </a:r>
          <a:r>
            <a:rPr lang="it-IT" b="1">
              <a:solidFill>
                <a:schemeClr val="bg2"/>
              </a:solidFill>
            </a:rPr>
            <a:t>) - Reyners</a:t>
          </a:r>
          <a:endParaRPr lang="it-IT" b="1" dirty="0">
            <a:solidFill>
              <a:schemeClr val="bg2"/>
            </a:solidFill>
          </a:endParaRPr>
        </a:p>
      </dgm:t>
    </dgm:pt>
    <dgm:pt modelId="{4C5B0E96-EF08-9944-8ECD-798351A9DADF}" type="parTrans" cxnId="{EFE538D4-E2D4-C84E-B21B-FF514F66C5BD}">
      <dgm:prSet/>
      <dgm:spPr/>
      <dgm:t>
        <a:bodyPr/>
        <a:lstStyle/>
        <a:p>
          <a:endParaRPr lang="it-IT"/>
        </a:p>
      </dgm:t>
    </dgm:pt>
    <dgm:pt modelId="{FA5EF14F-A934-944A-8257-D3A46BC7F61F}" type="sibTrans" cxnId="{EFE538D4-E2D4-C84E-B21B-FF514F66C5BD}">
      <dgm:prSet/>
      <dgm:spPr/>
      <dgm:t>
        <a:bodyPr/>
        <a:lstStyle/>
        <a:p>
          <a:endParaRPr lang="it-IT"/>
        </a:p>
      </dgm:t>
    </dgm:pt>
    <dgm:pt modelId="{4636DC58-9F04-B646-B573-20151B28A2F7}">
      <dgm:prSet/>
      <dgm:spPr/>
      <dgm:t>
        <a:bodyPr/>
        <a:lstStyle/>
        <a:p>
          <a:pPr rtl="0"/>
          <a:r>
            <a:rPr lang="it-IT" b="1" dirty="0">
              <a:solidFill>
                <a:srgbClr val="FF0000"/>
              </a:solidFill>
            </a:rPr>
            <a:t>DEFRENNE v. SABENA</a:t>
          </a:r>
        </a:p>
      </dgm:t>
    </dgm:pt>
    <dgm:pt modelId="{2A813021-93E3-304D-B6B6-459CFD407348}" type="parTrans" cxnId="{01039677-A276-784B-8B39-3F169F40A35E}">
      <dgm:prSet/>
      <dgm:spPr/>
      <dgm:t>
        <a:bodyPr/>
        <a:lstStyle/>
        <a:p>
          <a:endParaRPr lang="it-IT"/>
        </a:p>
      </dgm:t>
    </dgm:pt>
    <dgm:pt modelId="{2CE04732-ECFD-F944-9CC1-986DC17FDBED}" type="sibTrans" cxnId="{01039677-A276-784B-8B39-3F169F40A35E}">
      <dgm:prSet/>
      <dgm:spPr/>
      <dgm:t>
        <a:bodyPr/>
        <a:lstStyle/>
        <a:p>
          <a:endParaRPr lang="it-IT"/>
        </a:p>
      </dgm:t>
    </dgm:pt>
    <dgm:pt modelId="{88BD7328-EF9E-5B47-99D4-D6A9A28B4C09}">
      <dgm:prSet/>
      <dgm:spPr/>
      <dgm:t>
        <a:bodyPr/>
        <a:lstStyle/>
        <a:p>
          <a:pPr rtl="0"/>
          <a:r>
            <a:rPr lang="it-IT" b="1" dirty="0">
              <a:solidFill>
                <a:srgbClr val="FF0000"/>
              </a:solidFill>
            </a:rPr>
            <a:t>FAMILIAPRESS v. BAUER</a:t>
          </a:r>
        </a:p>
      </dgm:t>
    </dgm:pt>
    <dgm:pt modelId="{1B4AD75A-5644-2C46-83E8-63FD9F851616}" type="parTrans" cxnId="{60EE64E9-F5ED-5D4A-AD88-47A6350F34D8}">
      <dgm:prSet/>
      <dgm:spPr/>
      <dgm:t>
        <a:bodyPr/>
        <a:lstStyle/>
        <a:p>
          <a:endParaRPr lang="it-IT"/>
        </a:p>
      </dgm:t>
    </dgm:pt>
    <dgm:pt modelId="{73EB0B83-6567-D04D-8C08-945F05058687}" type="sibTrans" cxnId="{60EE64E9-F5ED-5D4A-AD88-47A6350F34D8}">
      <dgm:prSet/>
      <dgm:spPr/>
      <dgm:t>
        <a:bodyPr/>
        <a:lstStyle/>
        <a:p>
          <a:endParaRPr lang="it-IT"/>
        </a:p>
      </dgm:t>
    </dgm:pt>
    <dgm:pt modelId="{F42BEB9C-A213-D847-AE43-DDB662D8525A}">
      <dgm:prSet/>
      <dgm:spPr>
        <a:solidFill>
          <a:srgbClr val="0000FF"/>
        </a:solidFill>
      </dgm:spPr>
      <dgm:t>
        <a:bodyPr/>
        <a:lstStyle/>
        <a:p>
          <a:pPr rtl="0"/>
          <a:r>
            <a:rPr lang="it-IT" b="1" cap="all" dirty="0"/>
            <a:t>2. </a:t>
          </a:r>
          <a:r>
            <a:rPr lang="it-IT" cap="all" dirty="0"/>
            <a:t>Direct </a:t>
          </a:r>
          <a:r>
            <a:rPr lang="it-IT" cap="all" dirty="0" err="1"/>
            <a:t>applicability</a:t>
          </a:r>
          <a:r>
            <a:rPr lang="it-IT" cap="all" dirty="0"/>
            <a:t> and </a:t>
          </a:r>
          <a:r>
            <a:rPr lang="it-IT" cap="all" dirty="0" err="1"/>
            <a:t>direct</a:t>
          </a:r>
          <a:r>
            <a:rPr lang="it-IT" cap="all" dirty="0"/>
            <a:t> </a:t>
          </a:r>
          <a:r>
            <a:rPr lang="it-IT" cap="all" dirty="0" err="1"/>
            <a:t>effect</a:t>
          </a:r>
          <a:r>
            <a:rPr lang="it-IT" cap="all" dirty="0"/>
            <a:t> </a:t>
          </a:r>
          <a:r>
            <a:rPr lang="it-IT" dirty="0"/>
            <a:t>SECONDARY LAW</a:t>
          </a:r>
        </a:p>
      </dgm:t>
    </dgm:pt>
    <dgm:pt modelId="{DB87F65F-1D02-DF41-83B7-0631114B1877}" type="parTrans" cxnId="{52AD0BAC-0EA3-0646-9C62-AC58039D1706}">
      <dgm:prSet/>
      <dgm:spPr/>
      <dgm:t>
        <a:bodyPr/>
        <a:lstStyle/>
        <a:p>
          <a:endParaRPr lang="it-IT"/>
        </a:p>
      </dgm:t>
    </dgm:pt>
    <dgm:pt modelId="{92224B9A-A3C2-E74A-B080-238D9BE0EF83}" type="sibTrans" cxnId="{52AD0BAC-0EA3-0646-9C62-AC58039D1706}">
      <dgm:prSet/>
      <dgm:spPr/>
      <dgm:t>
        <a:bodyPr/>
        <a:lstStyle/>
        <a:p>
          <a:endParaRPr lang="it-IT"/>
        </a:p>
      </dgm:t>
    </dgm:pt>
    <dgm:pt modelId="{BC8E4150-166C-BF4D-A10B-3F8B10BECABC}">
      <dgm:prSet/>
      <dgm:spPr>
        <a:solidFill>
          <a:srgbClr val="008000"/>
        </a:solidFill>
      </dgm:spPr>
      <dgm:t>
        <a:bodyPr/>
        <a:lstStyle/>
        <a:p>
          <a:pPr rtl="0"/>
          <a:r>
            <a:rPr lang="it-IT" b="1" dirty="0"/>
            <a:t>3.</a:t>
          </a:r>
          <a:r>
            <a:rPr lang="it-IT" dirty="0"/>
            <a:t> NO HORIZONTAL DIRECT EFFECT</a:t>
          </a:r>
        </a:p>
      </dgm:t>
    </dgm:pt>
    <dgm:pt modelId="{E331A196-41F1-9046-AA67-D7B60CC06CA1}" type="parTrans" cxnId="{C53B8AE0-4428-0D4A-B3A9-C9E76F8BB71E}">
      <dgm:prSet/>
      <dgm:spPr/>
      <dgm:t>
        <a:bodyPr/>
        <a:lstStyle/>
        <a:p>
          <a:endParaRPr lang="it-IT"/>
        </a:p>
      </dgm:t>
    </dgm:pt>
    <dgm:pt modelId="{A21D6F75-4EF8-F344-8E5F-DEF2BA881DA8}" type="sibTrans" cxnId="{C53B8AE0-4428-0D4A-B3A9-C9E76F8BB71E}">
      <dgm:prSet/>
      <dgm:spPr/>
      <dgm:t>
        <a:bodyPr/>
        <a:lstStyle/>
        <a:p>
          <a:endParaRPr lang="it-IT"/>
        </a:p>
      </dgm:t>
    </dgm:pt>
    <dgm:pt modelId="{529ACFB3-8FF9-0843-ACDF-CC3C28496934}">
      <dgm:prSet/>
      <dgm:spPr>
        <a:solidFill>
          <a:schemeClr val="bg1">
            <a:lumMod val="60000"/>
            <a:lumOff val="40000"/>
          </a:schemeClr>
        </a:solidFill>
      </dgm:spPr>
      <dgm:t>
        <a:bodyPr/>
        <a:lstStyle/>
        <a:p>
          <a:pPr rtl="0"/>
          <a:r>
            <a:rPr lang="it-IT" b="1" dirty="0"/>
            <a:t>4.</a:t>
          </a:r>
          <a:r>
            <a:rPr lang="it-IT" dirty="0"/>
            <a:t> INCIDENTAL HORIZONTAL DIRECT EFFECT</a:t>
          </a:r>
        </a:p>
      </dgm:t>
    </dgm:pt>
    <dgm:pt modelId="{75128FFA-7E4C-244C-BC2F-3275603C063F}" type="parTrans" cxnId="{A2D85D3D-A1CF-1D4A-B9E8-ED6AEA98E25B}">
      <dgm:prSet/>
      <dgm:spPr/>
      <dgm:t>
        <a:bodyPr/>
        <a:lstStyle/>
        <a:p>
          <a:endParaRPr lang="it-IT"/>
        </a:p>
      </dgm:t>
    </dgm:pt>
    <dgm:pt modelId="{67665BED-4C79-A544-99A2-10B63B95694A}" type="sibTrans" cxnId="{A2D85D3D-A1CF-1D4A-B9E8-ED6AEA98E25B}">
      <dgm:prSet/>
      <dgm:spPr/>
      <dgm:t>
        <a:bodyPr/>
        <a:lstStyle/>
        <a:p>
          <a:endParaRPr lang="it-IT"/>
        </a:p>
      </dgm:t>
    </dgm:pt>
    <dgm:pt modelId="{515AD3D8-1FDF-764B-82F4-DA38AEE50361}">
      <dgm:prSet/>
      <dgm:spPr/>
      <dgm:t>
        <a:bodyPr/>
        <a:lstStyle/>
        <a:p>
          <a:pPr rtl="0"/>
          <a:r>
            <a:rPr lang="it-IT" b="1" dirty="0">
              <a:solidFill>
                <a:srgbClr val="FF0000"/>
              </a:solidFill>
            </a:rPr>
            <a:t>VAN DUYN v. HOME OFFICE</a:t>
          </a:r>
        </a:p>
      </dgm:t>
    </dgm:pt>
    <dgm:pt modelId="{B39B72AE-BCDC-1246-A4C9-6285CB8CC0E2}" type="parTrans" cxnId="{37CD1523-5ADD-5245-ACAF-52DE00157BE7}">
      <dgm:prSet/>
      <dgm:spPr/>
      <dgm:t>
        <a:bodyPr/>
        <a:lstStyle/>
        <a:p>
          <a:endParaRPr lang="it-IT"/>
        </a:p>
      </dgm:t>
    </dgm:pt>
    <dgm:pt modelId="{A2770A8F-899E-4640-9D12-63EA4248D2FA}" type="sibTrans" cxnId="{37CD1523-5ADD-5245-ACAF-52DE00157BE7}">
      <dgm:prSet/>
      <dgm:spPr/>
      <dgm:t>
        <a:bodyPr/>
        <a:lstStyle/>
        <a:p>
          <a:endParaRPr lang="it-IT"/>
        </a:p>
      </dgm:t>
    </dgm:pt>
    <dgm:pt modelId="{705923B7-AC2C-B146-A187-C9424F6B672E}">
      <dgm:prSet/>
      <dgm:spPr/>
      <dgm:t>
        <a:bodyPr/>
        <a:lstStyle/>
        <a:p>
          <a:pPr rtl="0"/>
          <a:r>
            <a:rPr lang="it-IT" b="1" dirty="0">
              <a:solidFill>
                <a:srgbClr val="FF0000"/>
              </a:solidFill>
            </a:rPr>
            <a:t>FOSTER V. BRITISH GAS</a:t>
          </a:r>
        </a:p>
      </dgm:t>
    </dgm:pt>
    <dgm:pt modelId="{A79C032E-EE15-434C-BF0E-FA648FD77785}" type="parTrans" cxnId="{C5B6BC45-DC99-B248-86A4-66992D5D3926}">
      <dgm:prSet/>
      <dgm:spPr/>
      <dgm:t>
        <a:bodyPr/>
        <a:lstStyle/>
        <a:p>
          <a:endParaRPr lang="it-IT"/>
        </a:p>
      </dgm:t>
    </dgm:pt>
    <dgm:pt modelId="{6A9A735A-B44B-3D43-A852-B3A8EBE49820}" type="sibTrans" cxnId="{C5B6BC45-DC99-B248-86A4-66992D5D3926}">
      <dgm:prSet/>
      <dgm:spPr/>
      <dgm:t>
        <a:bodyPr/>
        <a:lstStyle/>
        <a:p>
          <a:endParaRPr lang="it-IT"/>
        </a:p>
      </dgm:t>
    </dgm:pt>
    <dgm:pt modelId="{A928863D-AAB9-2C4C-9C02-633524FEAC20}">
      <dgm:prSet/>
      <dgm:spPr/>
      <dgm:t>
        <a:bodyPr/>
        <a:lstStyle/>
        <a:p>
          <a:r>
            <a:rPr lang="it-IT" b="1" dirty="0">
              <a:solidFill>
                <a:srgbClr val="FF0000"/>
              </a:solidFill>
            </a:rPr>
            <a:t>FACCINI DORI v. RECREB</a:t>
          </a:r>
        </a:p>
      </dgm:t>
    </dgm:pt>
    <dgm:pt modelId="{CB632E77-C0FE-3A49-8B87-213ECFF5D4B9}" type="parTrans" cxnId="{ED408B67-8C70-8C4E-B783-8292732569B2}">
      <dgm:prSet/>
      <dgm:spPr/>
      <dgm:t>
        <a:bodyPr/>
        <a:lstStyle/>
        <a:p>
          <a:endParaRPr lang="it-IT"/>
        </a:p>
      </dgm:t>
    </dgm:pt>
    <dgm:pt modelId="{7020886D-CB08-0246-8915-3E2A4E9BAAC7}" type="sibTrans" cxnId="{ED408B67-8C70-8C4E-B783-8292732569B2}">
      <dgm:prSet/>
      <dgm:spPr/>
      <dgm:t>
        <a:bodyPr/>
        <a:lstStyle/>
        <a:p>
          <a:endParaRPr lang="it-IT"/>
        </a:p>
      </dgm:t>
    </dgm:pt>
    <dgm:pt modelId="{F948B15B-3370-A14E-AE01-A293BEFF6C16}">
      <dgm:prSet/>
      <dgm:spPr/>
      <dgm:t>
        <a:bodyPr/>
        <a:lstStyle/>
        <a:p>
          <a:r>
            <a:rPr lang="it-IT" b="1" dirty="0">
              <a:solidFill>
                <a:srgbClr val="333333"/>
              </a:solidFill>
            </a:rPr>
            <a:t>FRANCOVICH</a:t>
          </a:r>
        </a:p>
      </dgm:t>
    </dgm:pt>
    <dgm:pt modelId="{6921AFA1-6221-3C48-BC78-C623C61E8E5E}" type="parTrans" cxnId="{6CA3A831-F7BC-E541-9865-C21580B8A51C}">
      <dgm:prSet/>
      <dgm:spPr/>
      <dgm:t>
        <a:bodyPr/>
        <a:lstStyle/>
        <a:p>
          <a:endParaRPr lang="it-IT"/>
        </a:p>
      </dgm:t>
    </dgm:pt>
    <dgm:pt modelId="{423D987F-F768-034B-8659-CC871B767559}" type="sibTrans" cxnId="{6CA3A831-F7BC-E541-9865-C21580B8A51C}">
      <dgm:prSet/>
      <dgm:spPr/>
      <dgm:t>
        <a:bodyPr/>
        <a:lstStyle/>
        <a:p>
          <a:endParaRPr lang="it-IT"/>
        </a:p>
      </dgm:t>
    </dgm:pt>
    <dgm:pt modelId="{EAB0FD9F-443F-B44A-BF1D-A813591F4B5D}">
      <dgm:prSet/>
      <dgm:spPr/>
      <dgm:t>
        <a:bodyPr/>
        <a:lstStyle/>
        <a:p>
          <a:r>
            <a:rPr lang="it-IT" b="1" dirty="0">
              <a:solidFill>
                <a:srgbClr val="333333"/>
              </a:solidFill>
            </a:rPr>
            <a:t>CIA SECURITIES v. SIGNALSON</a:t>
          </a:r>
        </a:p>
      </dgm:t>
    </dgm:pt>
    <dgm:pt modelId="{94B9A938-6885-ED46-B7FF-4CAD19C98EFE}" type="parTrans" cxnId="{CABA70F8-6A42-F64D-8F08-19924926F019}">
      <dgm:prSet/>
      <dgm:spPr/>
      <dgm:t>
        <a:bodyPr/>
        <a:lstStyle/>
        <a:p>
          <a:endParaRPr lang="it-IT"/>
        </a:p>
      </dgm:t>
    </dgm:pt>
    <dgm:pt modelId="{969F2BF7-967E-A346-97B5-66DAAA350BF8}" type="sibTrans" cxnId="{CABA70F8-6A42-F64D-8F08-19924926F019}">
      <dgm:prSet/>
      <dgm:spPr/>
      <dgm:t>
        <a:bodyPr/>
        <a:lstStyle/>
        <a:p>
          <a:endParaRPr lang="it-IT"/>
        </a:p>
      </dgm:t>
    </dgm:pt>
    <dgm:pt modelId="{CD9D924E-54C5-5B46-8223-D9EDB6A92CF8}">
      <dgm:prSet/>
      <dgm:spPr/>
      <dgm:t>
        <a:bodyPr/>
        <a:lstStyle/>
        <a:p>
          <a:r>
            <a:rPr lang="it-IT" b="1" dirty="0">
              <a:solidFill>
                <a:srgbClr val="333333"/>
              </a:solidFill>
            </a:rPr>
            <a:t>Unilever </a:t>
          </a:r>
          <a:r>
            <a:rPr lang="it-IT" b="1" dirty="0" err="1">
              <a:solidFill>
                <a:srgbClr val="333333"/>
              </a:solidFill>
            </a:rPr>
            <a:t>italia</a:t>
          </a:r>
          <a:r>
            <a:rPr lang="it-IT" b="1" dirty="0">
              <a:solidFill>
                <a:srgbClr val="333333"/>
              </a:solidFill>
            </a:rPr>
            <a:t> v. Central </a:t>
          </a:r>
          <a:r>
            <a:rPr lang="it-IT" b="1" dirty="0" err="1">
              <a:solidFill>
                <a:srgbClr val="333333"/>
              </a:solidFill>
            </a:rPr>
            <a:t>Food</a:t>
          </a:r>
          <a:endParaRPr lang="it-IT" b="1" dirty="0">
            <a:solidFill>
              <a:srgbClr val="333333"/>
            </a:solidFill>
          </a:endParaRPr>
        </a:p>
      </dgm:t>
    </dgm:pt>
    <dgm:pt modelId="{6DE0A959-AA89-6A47-9489-272302AC9570}" type="parTrans" cxnId="{8AC77BF4-74EF-DE4B-A1E7-0C196A759C92}">
      <dgm:prSet/>
      <dgm:spPr/>
      <dgm:t>
        <a:bodyPr/>
        <a:lstStyle/>
        <a:p>
          <a:endParaRPr lang="it-IT"/>
        </a:p>
      </dgm:t>
    </dgm:pt>
    <dgm:pt modelId="{AC6114EB-E970-844C-9949-8F656FE5B878}" type="sibTrans" cxnId="{8AC77BF4-74EF-DE4B-A1E7-0C196A759C92}">
      <dgm:prSet/>
      <dgm:spPr/>
      <dgm:t>
        <a:bodyPr/>
        <a:lstStyle/>
        <a:p>
          <a:endParaRPr lang="it-IT"/>
        </a:p>
      </dgm:t>
    </dgm:pt>
    <dgm:pt modelId="{9B2A1800-3C4B-B94E-B57C-CA32FCAEDE8D}">
      <dgm:prSet/>
      <dgm:spPr>
        <a:solidFill>
          <a:schemeClr val="accent6">
            <a:lumMod val="75000"/>
          </a:schemeClr>
        </a:solidFill>
      </dgm:spPr>
      <dgm:t>
        <a:bodyPr/>
        <a:lstStyle/>
        <a:p>
          <a:r>
            <a:rPr lang="it-IT" b="1" dirty="0"/>
            <a:t>5.</a:t>
          </a:r>
          <a:r>
            <a:rPr lang="it-IT" dirty="0"/>
            <a:t> INDIRECT EFFECT</a:t>
          </a:r>
        </a:p>
      </dgm:t>
    </dgm:pt>
    <dgm:pt modelId="{032D9592-734F-294D-8867-4C41ABA9B233}" type="parTrans" cxnId="{CE1641A5-A8F1-6644-80C7-6B27DA994DB6}">
      <dgm:prSet/>
      <dgm:spPr/>
      <dgm:t>
        <a:bodyPr/>
        <a:lstStyle/>
        <a:p>
          <a:endParaRPr lang="it-IT"/>
        </a:p>
      </dgm:t>
    </dgm:pt>
    <dgm:pt modelId="{C9763E63-9362-2F45-9DFA-25321C73B964}" type="sibTrans" cxnId="{CE1641A5-A8F1-6644-80C7-6B27DA994DB6}">
      <dgm:prSet/>
      <dgm:spPr/>
      <dgm:t>
        <a:bodyPr/>
        <a:lstStyle/>
        <a:p>
          <a:endParaRPr lang="it-IT"/>
        </a:p>
      </dgm:t>
    </dgm:pt>
    <dgm:pt modelId="{543AF78B-D71A-5C4B-8902-8CA56973880C}">
      <dgm:prSet/>
      <dgm:spPr/>
      <dgm:t>
        <a:bodyPr/>
        <a:lstStyle/>
        <a:p>
          <a:r>
            <a:rPr lang="it-IT" b="1" dirty="0">
              <a:solidFill>
                <a:srgbClr val="333333"/>
              </a:solidFill>
            </a:rPr>
            <a:t>VON COLSON</a:t>
          </a:r>
        </a:p>
      </dgm:t>
    </dgm:pt>
    <dgm:pt modelId="{3149A568-F0B7-5843-BC05-64395DA5FEB8}" type="parTrans" cxnId="{3883E793-A314-C94D-BAA6-E4634015F7C7}">
      <dgm:prSet/>
      <dgm:spPr/>
      <dgm:t>
        <a:bodyPr/>
        <a:lstStyle/>
        <a:p>
          <a:endParaRPr lang="it-IT"/>
        </a:p>
      </dgm:t>
    </dgm:pt>
    <dgm:pt modelId="{437EC0A0-FDD3-304B-95CD-1413BC4D811F}" type="sibTrans" cxnId="{3883E793-A314-C94D-BAA6-E4634015F7C7}">
      <dgm:prSet/>
      <dgm:spPr/>
      <dgm:t>
        <a:bodyPr/>
        <a:lstStyle/>
        <a:p>
          <a:endParaRPr lang="it-IT"/>
        </a:p>
      </dgm:t>
    </dgm:pt>
    <dgm:pt modelId="{AD3A9741-6AB9-6048-9790-D44AE5EA8506}">
      <dgm:prSet/>
      <dgm:spPr/>
      <dgm:t>
        <a:bodyPr/>
        <a:lstStyle/>
        <a:p>
          <a:r>
            <a:rPr lang="it-IT" b="1" dirty="0">
              <a:solidFill>
                <a:srgbClr val="333333"/>
              </a:solidFill>
            </a:rPr>
            <a:t>WEBB CASE</a:t>
          </a:r>
        </a:p>
      </dgm:t>
    </dgm:pt>
    <dgm:pt modelId="{282B169D-3806-B540-8BFE-341ACE207019}" type="parTrans" cxnId="{4F9A64FC-EDEF-9346-ABF7-2BF3D842BDCB}">
      <dgm:prSet/>
      <dgm:spPr/>
      <dgm:t>
        <a:bodyPr/>
        <a:lstStyle/>
        <a:p>
          <a:endParaRPr lang="it-IT"/>
        </a:p>
      </dgm:t>
    </dgm:pt>
    <dgm:pt modelId="{8B732ED0-3078-AA46-ABB3-E6BB19EC1AD4}" type="sibTrans" cxnId="{4F9A64FC-EDEF-9346-ABF7-2BF3D842BDCB}">
      <dgm:prSet/>
      <dgm:spPr/>
      <dgm:t>
        <a:bodyPr/>
        <a:lstStyle/>
        <a:p>
          <a:endParaRPr lang="it-IT"/>
        </a:p>
      </dgm:t>
    </dgm:pt>
    <dgm:pt modelId="{B0DCCA73-1BB7-594D-8E4A-33C30EE06F2B}" type="pres">
      <dgm:prSet presAssocID="{DEA14471-396E-074A-9A6A-94935392ACC0}" presName="linear" presStyleCnt="0">
        <dgm:presLayoutVars>
          <dgm:animLvl val="lvl"/>
          <dgm:resizeHandles val="exact"/>
        </dgm:presLayoutVars>
      </dgm:prSet>
      <dgm:spPr/>
    </dgm:pt>
    <dgm:pt modelId="{804EBD66-57F2-1747-BC59-77A8BAAE694D}" type="pres">
      <dgm:prSet presAssocID="{7F60A91D-984C-DE44-9543-2ECE5F2431C1}" presName="parentText" presStyleLbl="node1" presStyleIdx="0" presStyleCnt="5">
        <dgm:presLayoutVars>
          <dgm:chMax val="0"/>
          <dgm:bulletEnabled val="1"/>
        </dgm:presLayoutVars>
      </dgm:prSet>
      <dgm:spPr/>
    </dgm:pt>
    <dgm:pt modelId="{FC5FD4A6-045E-6A4A-9996-BB6113C214D8}" type="pres">
      <dgm:prSet presAssocID="{7F60A91D-984C-DE44-9543-2ECE5F2431C1}" presName="childText" presStyleLbl="revTx" presStyleIdx="0" presStyleCnt="5">
        <dgm:presLayoutVars>
          <dgm:bulletEnabled val="1"/>
        </dgm:presLayoutVars>
      </dgm:prSet>
      <dgm:spPr/>
    </dgm:pt>
    <dgm:pt modelId="{3C2F7B77-3AFF-AE42-8B51-148A9BE9DF8C}" type="pres">
      <dgm:prSet presAssocID="{F42BEB9C-A213-D847-AE43-DDB662D8525A}" presName="parentText" presStyleLbl="node1" presStyleIdx="1" presStyleCnt="5">
        <dgm:presLayoutVars>
          <dgm:chMax val="0"/>
          <dgm:bulletEnabled val="1"/>
        </dgm:presLayoutVars>
      </dgm:prSet>
      <dgm:spPr/>
    </dgm:pt>
    <dgm:pt modelId="{9996E340-2A38-F245-9A16-605DB10D374E}" type="pres">
      <dgm:prSet presAssocID="{F42BEB9C-A213-D847-AE43-DDB662D8525A}" presName="childText" presStyleLbl="revTx" presStyleIdx="1" presStyleCnt="5">
        <dgm:presLayoutVars>
          <dgm:bulletEnabled val="1"/>
        </dgm:presLayoutVars>
      </dgm:prSet>
      <dgm:spPr/>
    </dgm:pt>
    <dgm:pt modelId="{A81FB0CA-119A-304F-9F51-DAE2AF3F338C}" type="pres">
      <dgm:prSet presAssocID="{BC8E4150-166C-BF4D-A10B-3F8B10BECABC}" presName="parentText" presStyleLbl="node1" presStyleIdx="2" presStyleCnt="5" custLinFactNeighborY="1276">
        <dgm:presLayoutVars>
          <dgm:chMax val="0"/>
          <dgm:bulletEnabled val="1"/>
        </dgm:presLayoutVars>
      </dgm:prSet>
      <dgm:spPr/>
    </dgm:pt>
    <dgm:pt modelId="{C5169557-FAD7-3240-9C94-8698F9E1ADA2}" type="pres">
      <dgm:prSet presAssocID="{BC8E4150-166C-BF4D-A10B-3F8B10BECABC}" presName="childText" presStyleLbl="revTx" presStyleIdx="2" presStyleCnt="5">
        <dgm:presLayoutVars>
          <dgm:bulletEnabled val="1"/>
        </dgm:presLayoutVars>
      </dgm:prSet>
      <dgm:spPr/>
    </dgm:pt>
    <dgm:pt modelId="{45B5FB4F-3069-3E4A-9251-E9A1B1536C3B}" type="pres">
      <dgm:prSet presAssocID="{529ACFB3-8FF9-0843-ACDF-CC3C28496934}" presName="parentText" presStyleLbl="node1" presStyleIdx="3" presStyleCnt="5">
        <dgm:presLayoutVars>
          <dgm:chMax val="0"/>
          <dgm:bulletEnabled val="1"/>
        </dgm:presLayoutVars>
      </dgm:prSet>
      <dgm:spPr/>
    </dgm:pt>
    <dgm:pt modelId="{DB688849-80F9-F34A-A216-886F09464A01}" type="pres">
      <dgm:prSet presAssocID="{529ACFB3-8FF9-0843-ACDF-CC3C28496934}" presName="childText" presStyleLbl="revTx" presStyleIdx="3" presStyleCnt="5">
        <dgm:presLayoutVars>
          <dgm:bulletEnabled val="1"/>
        </dgm:presLayoutVars>
      </dgm:prSet>
      <dgm:spPr/>
    </dgm:pt>
    <dgm:pt modelId="{F0EDEE16-2F11-334D-8BC7-8873F70B839A}" type="pres">
      <dgm:prSet presAssocID="{9B2A1800-3C4B-B94E-B57C-CA32FCAEDE8D}" presName="parentText" presStyleLbl="node1" presStyleIdx="4" presStyleCnt="5">
        <dgm:presLayoutVars>
          <dgm:chMax val="0"/>
          <dgm:bulletEnabled val="1"/>
        </dgm:presLayoutVars>
      </dgm:prSet>
      <dgm:spPr/>
    </dgm:pt>
    <dgm:pt modelId="{2300E8DD-2C21-B547-83DF-C2D834B70E01}" type="pres">
      <dgm:prSet presAssocID="{9B2A1800-3C4B-B94E-B57C-CA32FCAEDE8D}" presName="childText" presStyleLbl="revTx" presStyleIdx="4" presStyleCnt="5">
        <dgm:presLayoutVars>
          <dgm:bulletEnabled val="1"/>
        </dgm:presLayoutVars>
      </dgm:prSet>
      <dgm:spPr/>
    </dgm:pt>
  </dgm:ptLst>
  <dgm:cxnLst>
    <dgm:cxn modelId="{D9C9A21B-C762-FB41-A82C-139955FD8C23}" type="presOf" srcId="{705923B7-AC2C-B146-A187-C9424F6B672E}" destId="{9996E340-2A38-F245-9A16-605DB10D374E}" srcOrd="0" destOrd="1" presId="urn:microsoft.com/office/officeart/2005/8/layout/vList2"/>
    <dgm:cxn modelId="{BCACB31C-D951-EC42-915A-9D692BE8491D}" type="presOf" srcId="{F42BEB9C-A213-D847-AE43-DDB662D8525A}" destId="{3C2F7B77-3AFF-AE42-8B51-148A9BE9DF8C}" srcOrd="0" destOrd="0" presId="urn:microsoft.com/office/officeart/2005/8/layout/vList2"/>
    <dgm:cxn modelId="{37CD1523-5ADD-5245-ACAF-52DE00157BE7}" srcId="{F42BEB9C-A213-D847-AE43-DDB662D8525A}" destId="{515AD3D8-1FDF-764B-82F4-DA38AEE50361}" srcOrd="0" destOrd="0" parTransId="{B39B72AE-BCDC-1246-A4C9-6285CB8CC0E2}" sibTransId="{A2770A8F-899E-4640-9D12-63EA4248D2FA}"/>
    <dgm:cxn modelId="{898E7E27-8089-2D49-B11B-39FD8DAA7316}" type="presOf" srcId="{BC8E4150-166C-BF4D-A10B-3F8B10BECABC}" destId="{A81FB0CA-119A-304F-9F51-DAE2AF3F338C}" srcOrd="0" destOrd="0" presId="urn:microsoft.com/office/officeart/2005/8/layout/vList2"/>
    <dgm:cxn modelId="{6CA3A831-F7BC-E541-9865-C21580B8A51C}" srcId="{BC8E4150-166C-BF4D-A10B-3F8B10BECABC}" destId="{F948B15B-3370-A14E-AE01-A293BEFF6C16}" srcOrd="1" destOrd="0" parTransId="{6921AFA1-6221-3C48-BC78-C623C61E8E5E}" sibTransId="{423D987F-F768-034B-8659-CC871B767559}"/>
    <dgm:cxn modelId="{A2D85D3D-A1CF-1D4A-B9E8-ED6AEA98E25B}" srcId="{DEA14471-396E-074A-9A6A-94935392ACC0}" destId="{529ACFB3-8FF9-0843-ACDF-CC3C28496934}" srcOrd="3" destOrd="0" parTransId="{75128FFA-7E4C-244C-BC2F-3275603C063F}" sibTransId="{67665BED-4C79-A544-99A2-10B63B95694A}"/>
    <dgm:cxn modelId="{C5B6BC45-DC99-B248-86A4-66992D5D3926}" srcId="{F42BEB9C-A213-D847-AE43-DDB662D8525A}" destId="{705923B7-AC2C-B146-A187-C9424F6B672E}" srcOrd="1" destOrd="0" parTransId="{A79C032E-EE15-434C-BF0E-FA648FD77785}" sibTransId="{6A9A735A-B44B-3D43-A852-B3A8EBE49820}"/>
    <dgm:cxn modelId="{3C9A7D46-4571-2E4B-A74E-5F6BB090C9CF}" type="presOf" srcId="{529ACFB3-8FF9-0843-ACDF-CC3C28496934}" destId="{45B5FB4F-3069-3E4A-9251-E9A1B1536C3B}" srcOrd="0" destOrd="0" presId="urn:microsoft.com/office/officeart/2005/8/layout/vList2"/>
    <dgm:cxn modelId="{ED408B67-8C70-8C4E-B783-8292732569B2}" srcId="{BC8E4150-166C-BF4D-A10B-3F8B10BECABC}" destId="{A928863D-AAB9-2C4C-9C02-633524FEAC20}" srcOrd="0" destOrd="0" parTransId="{CB632E77-C0FE-3A49-8B87-213ECFF5D4B9}" sibTransId="{7020886D-CB08-0246-8915-3E2A4E9BAAC7}"/>
    <dgm:cxn modelId="{0A689E69-9DAB-B44D-A153-B94F8B1D5532}" type="presOf" srcId="{88BD7328-EF9E-5B47-99D4-D6A9A28B4C09}" destId="{FC5FD4A6-045E-6A4A-9996-BB6113C214D8}" srcOrd="0" destOrd="2" presId="urn:microsoft.com/office/officeart/2005/8/layout/vList2"/>
    <dgm:cxn modelId="{01039677-A276-784B-8B39-3F169F40A35E}" srcId="{7F60A91D-984C-DE44-9543-2ECE5F2431C1}" destId="{4636DC58-9F04-B646-B573-20151B28A2F7}" srcOrd="1" destOrd="0" parTransId="{2A813021-93E3-304D-B6B6-459CFD407348}" sibTransId="{2CE04732-ECFD-F944-9CC1-986DC17FDBED}"/>
    <dgm:cxn modelId="{AFE21982-CDDB-9541-A754-FE1FC50FC1B0}" type="presOf" srcId="{515AD3D8-1FDF-764B-82F4-DA38AEE50361}" destId="{9996E340-2A38-F245-9A16-605DB10D374E}" srcOrd="0" destOrd="0" presId="urn:microsoft.com/office/officeart/2005/8/layout/vList2"/>
    <dgm:cxn modelId="{D1B5C485-016E-2342-B7FF-28961DA2D5DC}" type="presOf" srcId="{AD3A9741-6AB9-6048-9790-D44AE5EA8506}" destId="{2300E8DD-2C21-B547-83DF-C2D834B70E01}" srcOrd="0" destOrd="1" presId="urn:microsoft.com/office/officeart/2005/8/layout/vList2"/>
    <dgm:cxn modelId="{E17B278F-125B-FD4F-8760-E6E78C0D8BA4}" type="presOf" srcId="{F407518C-D186-2B49-8018-B743D890F7AC}" destId="{FC5FD4A6-045E-6A4A-9996-BB6113C214D8}" srcOrd="0" destOrd="0" presId="urn:microsoft.com/office/officeart/2005/8/layout/vList2"/>
    <dgm:cxn modelId="{E08E5190-7151-0F42-9F68-B007DC819C34}" type="presOf" srcId="{9B2A1800-3C4B-B94E-B57C-CA32FCAEDE8D}" destId="{F0EDEE16-2F11-334D-8BC7-8873F70B839A}" srcOrd="0" destOrd="0" presId="urn:microsoft.com/office/officeart/2005/8/layout/vList2"/>
    <dgm:cxn modelId="{3883E793-A314-C94D-BAA6-E4634015F7C7}" srcId="{9B2A1800-3C4B-B94E-B57C-CA32FCAEDE8D}" destId="{543AF78B-D71A-5C4B-8902-8CA56973880C}" srcOrd="0" destOrd="0" parTransId="{3149A568-F0B7-5843-BC05-64395DA5FEB8}" sibTransId="{437EC0A0-FDD3-304B-95CD-1413BC4D811F}"/>
    <dgm:cxn modelId="{CE1641A5-A8F1-6644-80C7-6B27DA994DB6}" srcId="{DEA14471-396E-074A-9A6A-94935392ACC0}" destId="{9B2A1800-3C4B-B94E-B57C-CA32FCAEDE8D}" srcOrd="4" destOrd="0" parTransId="{032D9592-734F-294D-8867-4C41ABA9B233}" sibTransId="{C9763E63-9362-2F45-9DFA-25321C73B964}"/>
    <dgm:cxn modelId="{52AD0BAC-0EA3-0646-9C62-AC58039D1706}" srcId="{DEA14471-396E-074A-9A6A-94935392ACC0}" destId="{F42BEB9C-A213-D847-AE43-DDB662D8525A}" srcOrd="1" destOrd="0" parTransId="{DB87F65F-1D02-DF41-83B7-0631114B1877}" sibTransId="{92224B9A-A3C2-E74A-B080-238D9BE0EF83}"/>
    <dgm:cxn modelId="{A072A0AD-7386-464F-AB8A-6F2D7D8335A2}" type="presOf" srcId="{F948B15B-3370-A14E-AE01-A293BEFF6C16}" destId="{C5169557-FAD7-3240-9C94-8698F9E1ADA2}" srcOrd="0" destOrd="1" presId="urn:microsoft.com/office/officeart/2005/8/layout/vList2"/>
    <dgm:cxn modelId="{A82DADB3-2DB1-3746-B171-DC36933D1082}" srcId="{DEA14471-396E-074A-9A6A-94935392ACC0}" destId="{7F60A91D-984C-DE44-9543-2ECE5F2431C1}" srcOrd="0" destOrd="0" parTransId="{2DFCD623-B2DF-8B41-9C0E-13E1DBB5190E}" sibTransId="{E4E9E9C1-3C67-F446-8B94-60952A9C2F38}"/>
    <dgm:cxn modelId="{4A303CBF-D96C-6C44-B18E-28D9DC01429B}" type="presOf" srcId="{7F60A91D-984C-DE44-9543-2ECE5F2431C1}" destId="{804EBD66-57F2-1747-BC59-77A8BAAE694D}" srcOrd="0" destOrd="0" presId="urn:microsoft.com/office/officeart/2005/8/layout/vList2"/>
    <dgm:cxn modelId="{6F23A1C4-4796-684E-B219-2A6A6025D139}" type="presOf" srcId="{EAB0FD9F-443F-B44A-BF1D-A813591F4B5D}" destId="{DB688849-80F9-F34A-A216-886F09464A01}" srcOrd="0" destOrd="0" presId="urn:microsoft.com/office/officeart/2005/8/layout/vList2"/>
    <dgm:cxn modelId="{A7C956C7-D332-1B43-B041-6FF87194D408}" type="presOf" srcId="{DEA14471-396E-074A-9A6A-94935392ACC0}" destId="{B0DCCA73-1BB7-594D-8E4A-33C30EE06F2B}" srcOrd="0" destOrd="0" presId="urn:microsoft.com/office/officeart/2005/8/layout/vList2"/>
    <dgm:cxn modelId="{EFE538D4-E2D4-C84E-B21B-FF514F66C5BD}" srcId="{7F60A91D-984C-DE44-9543-2ECE5F2431C1}" destId="{F407518C-D186-2B49-8018-B743D890F7AC}" srcOrd="0" destOrd="0" parTransId="{4C5B0E96-EF08-9944-8ECD-798351A9DADF}" sibTransId="{FA5EF14F-A934-944A-8257-D3A46BC7F61F}"/>
    <dgm:cxn modelId="{50B103D8-A4B2-5E49-A627-FF48DB483811}" type="presOf" srcId="{4636DC58-9F04-B646-B573-20151B28A2F7}" destId="{FC5FD4A6-045E-6A4A-9996-BB6113C214D8}" srcOrd="0" destOrd="1" presId="urn:microsoft.com/office/officeart/2005/8/layout/vList2"/>
    <dgm:cxn modelId="{BCB117DB-B273-1046-B8E1-AE641A78C35E}" type="presOf" srcId="{A928863D-AAB9-2C4C-9C02-633524FEAC20}" destId="{C5169557-FAD7-3240-9C94-8698F9E1ADA2}" srcOrd="0" destOrd="0" presId="urn:microsoft.com/office/officeart/2005/8/layout/vList2"/>
    <dgm:cxn modelId="{C53B8AE0-4428-0D4A-B3A9-C9E76F8BB71E}" srcId="{DEA14471-396E-074A-9A6A-94935392ACC0}" destId="{BC8E4150-166C-BF4D-A10B-3F8B10BECABC}" srcOrd="2" destOrd="0" parTransId="{E331A196-41F1-9046-AA67-D7B60CC06CA1}" sibTransId="{A21D6F75-4EF8-F344-8E5F-DEF2BA881DA8}"/>
    <dgm:cxn modelId="{60EE64E9-F5ED-5D4A-AD88-47A6350F34D8}" srcId="{7F60A91D-984C-DE44-9543-2ECE5F2431C1}" destId="{88BD7328-EF9E-5B47-99D4-D6A9A28B4C09}" srcOrd="2" destOrd="0" parTransId="{1B4AD75A-5644-2C46-83E8-63FD9F851616}" sibTransId="{73EB0B83-6567-D04D-8C08-945F05058687}"/>
    <dgm:cxn modelId="{C145D4EB-000A-8C48-A0FB-88E91501F993}" type="presOf" srcId="{543AF78B-D71A-5C4B-8902-8CA56973880C}" destId="{2300E8DD-2C21-B547-83DF-C2D834B70E01}" srcOrd="0" destOrd="0" presId="urn:microsoft.com/office/officeart/2005/8/layout/vList2"/>
    <dgm:cxn modelId="{8AC77BF4-74EF-DE4B-A1E7-0C196A759C92}" srcId="{529ACFB3-8FF9-0843-ACDF-CC3C28496934}" destId="{CD9D924E-54C5-5B46-8223-D9EDB6A92CF8}" srcOrd="1" destOrd="0" parTransId="{6DE0A959-AA89-6A47-9489-272302AC9570}" sibTransId="{AC6114EB-E970-844C-9949-8F656FE5B878}"/>
    <dgm:cxn modelId="{CABA70F8-6A42-F64D-8F08-19924926F019}" srcId="{529ACFB3-8FF9-0843-ACDF-CC3C28496934}" destId="{EAB0FD9F-443F-B44A-BF1D-A813591F4B5D}" srcOrd="0" destOrd="0" parTransId="{94B9A938-6885-ED46-B7FF-4CAD19C98EFE}" sibTransId="{969F2BF7-967E-A346-97B5-66DAAA350BF8}"/>
    <dgm:cxn modelId="{4F9A64FC-EDEF-9346-ABF7-2BF3D842BDCB}" srcId="{9B2A1800-3C4B-B94E-B57C-CA32FCAEDE8D}" destId="{AD3A9741-6AB9-6048-9790-D44AE5EA8506}" srcOrd="1" destOrd="0" parTransId="{282B169D-3806-B540-8BFE-341ACE207019}" sibTransId="{8B732ED0-3078-AA46-ABB3-E6BB19EC1AD4}"/>
    <dgm:cxn modelId="{A5A416FF-468D-0C4C-85B6-9C396B3BE6D4}" type="presOf" srcId="{CD9D924E-54C5-5B46-8223-D9EDB6A92CF8}" destId="{DB688849-80F9-F34A-A216-886F09464A01}" srcOrd="0" destOrd="1" presId="urn:microsoft.com/office/officeart/2005/8/layout/vList2"/>
    <dgm:cxn modelId="{CC1B2278-9E52-BB4A-9DDC-6D6AA92CC1A6}" type="presParOf" srcId="{B0DCCA73-1BB7-594D-8E4A-33C30EE06F2B}" destId="{804EBD66-57F2-1747-BC59-77A8BAAE694D}" srcOrd="0" destOrd="0" presId="urn:microsoft.com/office/officeart/2005/8/layout/vList2"/>
    <dgm:cxn modelId="{71A7D731-6752-B147-8969-0A6DB6EB0182}" type="presParOf" srcId="{B0DCCA73-1BB7-594D-8E4A-33C30EE06F2B}" destId="{FC5FD4A6-045E-6A4A-9996-BB6113C214D8}" srcOrd="1" destOrd="0" presId="urn:microsoft.com/office/officeart/2005/8/layout/vList2"/>
    <dgm:cxn modelId="{50D29CEB-5D97-2645-859B-1DEB193D77C7}" type="presParOf" srcId="{B0DCCA73-1BB7-594D-8E4A-33C30EE06F2B}" destId="{3C2F7B77-3AFF-AE42-8B51-148A9BE9DF8C}" srcOrd="2" destOrd="0" presId="urn:microsoft.com/office/officeart/2005/8/layout/vList2"/>
    <dgm:cxn modelId="{2E5C0C74-A7BB-AD45-BD42-1038E0360D42}" type="presParOf" srcId="{B0DCCA73-1BB7-594D-8E4A-33C30EE06F2B}" destId="{9996E340-2A38-F245-9A16-605DB10D374E}" srcOrd="3" destOrd="0" presId="urn:microsoft.com/office/officeart/2005/8/layout/vList2"/>
    <dgm:cxn modelId="{62604DAD-60CA-B344-87FB-33E080EB0BB8}" type="presParOf" srcId="{B0DCCA73-1BB7-594D-8E4A-33C30EE06F2B}" destId="{A81FB0CA-119A-304F-9F51-DAE2AF3F338C}" srcOrd="4" destOrd="0" presId="urn:microsoft.com/office/officeart/2005/8/layout/vList2"/>
    <dgm:cxn modelId="{1D573C1F-93DC-7A48-AD50-C6E609041A69}" type="presParOf" srcId="{B0DCCA73-1BB7-594D-8E4A-33C30EE06F2B}" destId="{C5169557-FAD7-3240-9C94-8698F9E1ADA2}" srcOrd="5" destOrd="0" presId="urn:microsoft.com/office/officeart/2005/8/layout/vList2"/>
    <dgm:cxn modelId="{1E63446A-F643-3648-920F-A4226A0F4F40}" type="presParOf" srcId="{B0DCCA73-1BB7-594D-8E4A-33C30EE06F2B}" destId="{45B5FB4F-3069-3E4A-9251-E9A1B1536C3B}" srcOrd="6" destOrd="0" presId="urn:microsoft.com/office/officeart/2005/8/layout/vList2"/>
    <dgm:cxn modelId="{C42C7388-9D83-544C-93B7-F449ADBCCC21}" type="presParOf" srcId="{B0DCCA73-1BB7-594D-8E4A-33C30EE06F2B}" destId="{DB688849-80F9-F34A-A216-886F09464A01}" srcOrd="7" destOrd="0" presId="urn:microsoft.com/office/officeart/2005/8/layout/vList2"/>
    <dgm:cxn modelId="{B6790F7C-5107-674A-9966-5FE6A92EA651}" type="presParOf" srcId="{B0DCCA73-1BB7-594D-8E4A-33C30EE06F2B}" destId="{F0EDEE16-2F11-334D-8BC7-8873F70B839A}" srcOrd="8" destOrd="0" presId="urn:microsoft.com/office/officeart/2005/8/layout/vList2"/>
    <dgm:cxn modelId="{19839A6A-3DDF-1D4B-BE41-397B00348D06}" type="presParOf" srcId="{B0DCCA73-1BB7-594D-8E4A-33C30EE06F2B}" destId="{2300E8DD-2C21-B547-83DF-C2D834B70E01}" srcOrd="9"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4FF7E113-FCC7-D941-B8C6-E3745A1B508A}" type="doc">
      <dgm:prSet loTypeId="urn:microsoft.com/office/officeart/2005/8/layout/hProcess9" loCatId="" qsTypeId="urn:microsoft.com/office/officeart/2005/8/quickstyle/simple4" qsCatId="simple" csTypeId="urn:microsoft.com/office/officeart/2005/8/colors/colorful4" csCatId="colorful" phldr="1"/>
      <dgm:spPr/>
      <dgm:t>
        <a:bodyPr/>
        <a:lstStyle/>
        <a:p>
          <a:endParaRPr lang="it-IT"/>
        </a:p>
      </dgm:t>
    </dgm:pt>
    <dgm:pt modelId="{7CF3574D-E3A9-4945-86DA-6DB16383C68F}">
      <dgm:prSet/>
      <dgm:spPr>
        <a:solidFill>
          <a:srgbClr val="3366FF"/>
        </a:solidFill>
      </dgm:spPr>
      <dgm:t>
        <a:bodyPr/>
        <a:lstStyle/>
        <a:p>
          <a:pPr algn="ctr" rtl="0"/>
          <a:r>
            <a:rPr lang="it-IT" dirty="0"/>
            <a:t>CLASSIC </a:t>
          </a:r>
          <a:r>
            <a:rPr lang="it-IT" b="1" dirty="0">
              <a:solidFill>
                <a:srgbClr val="FF0000"/>
              </a:solidFill>
            </a:rPr>
            <a:t>INTERNATIONAL LAW </a:t>
          </a:r>
          <a:r>
            <a:rPr lang="it-IT" dirty="0"/>
            <a:t>OLDS THAT EACH MS CAN CHOOSE THE RELATIONSHIP BETWEEN DOMESTIC LAW AND INTERNATIONAL LAW</a:t>
          </a:r>
        </a:p>
      </dgm:t>
    </dgm:pt>
    <dgm:pt modelId="{AB9D3D78-EC26-E842-B6E4-A708CCECB679}" type="parTrans" cxnId="{A568EDDB-7370-6448-86C5-17C821B764E2}">
      <dgm:prSet/>
      <dgm:spPr/>
      <dgm:t>
        <a:bodyPr/>
        <a:lstStyle/>
        <a:p>
          <a:endParaRPr lang="it-IT"/>
        </a:p>
      </dgm:t>
    </dgm:pt>
    <dgm:pt modelId="{863CE02C-272D-B345-A506-B8B1AB23CEFF}" type="sibTrans" cxnId="{A568EDDB-7370-6448-86C5-17C821B764E2}">
      <dgm:prSet/>
      <dgm:spPr/>
      <dgm:t>
        <a:bodyPr/>
        <a:lstStyle/>
        <a:p>
          <a:endParaRPr lang="it-IT"/>
        </a:p>
      </dgm:t>
    </dgm:pt>
    <dgm:pt modelId="{B5649C2C-D173-C940-917B-A4778DDD9826}">
      <dgm:prSet/>
      <dgm:spPr>
        <a:solidFill>
          <a:srgbClr val="008000"/>
        </a:solidFill>
      </dgm:spPr>
      <dgm:t>
        <a:bodyPr/>
        <a:lstStyle/>
        <a:p>
          <a:pPr algn="ctr" rtl="0"/>
          <a:r>
            <a:rPr lang="it-IT" cap="all" dirty="0" err="1"/>
            <a:t>Two</a:t>
          </a:r>
          <a:r>
            <a:rPr lang="it-IT" cap="all" dirty="0"/>
            <a:t> </a:t>
          </a:r>
          <a:r>
            <a:rPr lang="it-IT" b="1" cap="all" dirty="0">
              <a:solidFill>
                <a:srgbClr val="FF0000"/>
              </a:solidFill>
            </a:rPr>
            <a:t>CONSTITUTIONAL THEORIES</a:t>
          </a:r>
          <a:r>
            <a:rPr lang="it-IT" cap="all" dirty="0"/>
            <a:t> </a:t>
          </a:r>
        </a:p>
        <a:p>
          <a:pPr algn="ctr" rtl="0"/>
          <a:r>
            <a:rPr lang="it-IT" cap="all" dirty="0" err="1"/>
            <a:t>monist</a:t>
          </a:r>
          <a:r>
            <a:rPr lang="it-IT" cap="all" dirty="0"/>
            <a:t> </a:t>
          </a:r>
          <a:r>
            <a:rPr lang="it-IT" cap="all" dirty="0" err="1"/>
            <a:t>theory</a:t>
          </a:r>
          <a:endParaRPr lang="it-IT" cap="all" dirty="0"/>
        </a:p>
        <a:p>
          <a:pPr algn="ctr" rtl="0"/>
          <a:r>
            <a:rPr lang="it-IT" cap="all" dirty="0"/>
            <a:t> versus </a:t>
          </a:r>
          <a:r>
            <a:rPr lang="it-IT" cap="all" dirty="0" err="1"/>
            <a:t>dualist</a:t>
          </a:r>
          <a:r>
            <a:rPr lang="it-IT" cap="all" dirty="0"/>
            <a:t> </a:t>
          </a:r>
          <a:r>
            <a:rPr lang="it-IT" cap="all" dirty="0" err="1"/>
            <a:t>theory</a:t>
          </a:r>
          <a:r>
            <a:rPr lang="it-IT" cap="all" dirty="0"/>
            <a:t> </a:t>
          </a:r>
        </a:p>
      </dgm:t>
    </dgm:pt>
    <dgm:pt modelId="{27BAD48E-2E3E-1F48-A9F1-E0EC55EEE776}" type="parTrans" cxnId="{7AD3C3DA-D563-3845-A846-9A61A002F06C}">
      <dgm:prSet/>
      <dgm:spPr/>
      <dgm:t>
        <a:bodyPr/>
        <a:lstStyle/>
        <a:p>
          <a:endParaRPr lang="it-IT"/>
        </a:p>
      </dgm:t>
    </dgm:pt>
    <dgm:pt modelId="{BC26564A-571E-B44D-87E2-0CA2DA77F78C}" type="sibTrans" cxnId="{7AD3C3DA-D563-3845-A846-9A61A002F06C}">
      <dgm:prSet/>
      <dgm:spPr/>
      <dgm:t>
        <a:bodyPr/>
        <a:lstStyle/>
        <a:p>
          <a:endParaRPr lang="it-IT"/>
        </a:p>
      </dgm:t>
    </dgm:pt>
    <dgm:pt modelId="{0348F766-D1B4-C94D-89F9-091D2351D28E}">
      <dgm:prSet custT="1"/>
      <dgm:spPr>
        <a:solidFill>
          <a:srgbClr val="FF0000"/>
        </a:solidFill>
      </dgm:spPr>
      <dgm:t>
        <a:bodyPr/>
        <a:lstStyle/>
        <a:p>
          <a:pPr algn="ctr"/>
          <a:r>
            <a:rPr lang="it-IT" sz="1800" b="1" dirty="0">
              <a:solidFill>
                <a:schemeClr val="tx1"/>
              </a:solidFill>
            </a:rPr>
            <a:t>WOULD THE UNION LEGAL ORDER PERMIT DUALIST APPROACH TOWARDS EUROPEAN UNION ON THE PART OF MEMBER STATES?</a:t>
          </a:r>
        </a:p>
      </dgm:t>
    </dgm:pt>
    <dgm:pt modelId="{34184053-E2C8-BA42-8E10-A6E896F2CA65}" type="parTrans" cxnId="{9BAC29A2-14E6-FC49-ACF9-B7D04E01EFCE}">
      <dgm:prSet/>
      <dgm:spPr/>
      <dgm:t>
        <a:bodyPr/>
        <a:lstStyle/>
        <a:p>
          <a:endParaRPr lang="it-IT"/>
        </a:p>
      </dgm:t>
    </dgm:pt>
    <dgm:pt modelId="{118A5E0A-8EF6-4E42-9B93-8CF7F670880F}" type="sibTrans" cxnId="{9BAC29A2-14E6-FC49-ACF9-B7D04E01EFCE}">
      <dgm:prSet/>
      <dgm:spPr/>
      <dgm:t>
        <a:bodyPr/>
        <a:lstStyle/>
        <a:p>
          <a:endParaRPr lang="it-IT"/>
        </a:p>
      </dgm:t>
    </dgm:pt>
    <dgm:pt modelId="{44F9909D-8529-7244-A9BE-794051510026}" type="pres">
      <dgm:prSet presAssocID="{4FF7E113-FCC7-D941-B8C6-E3745A1B508A}" presName="CompostProcess" presStyleCnt="0">
        <dgm:presLayoutVars>
          <dgm:dir/>
          <dgm:resizeHandles val="exact"/>
        </dgm:presLayoutVars>
      </dgm:prSet>
      <dgm:spPr/>
    </dgm:pt>
    <dgm:pt modelId="{D42F7D1F-D2AA-8941-8B1D-C00ADA77C195}" type="pres">
      <dgm:prSet presAssocID="{4FF7E113-FCC7-D941-B8C6-E3745A1B508A}" presName="arrow" presStyleLbl="bgShp" presStyleIdx="0" presStyleCnt="1"/>
      <dgm:spPr/>
    </dgm:pt>
    <dgm:pt modelId="{047BBBC2-8D28-7E4D-80CF-12E170B54A8F}" type="pres">
      <dgm:prSet presAssocID="{4FF7E113-FCC7-D941-B8C6-E3745A1B508A}" presName="linearProcess" presStyleCnt="0"/>
      <dgm:spPr/>
    </dgm:pt>
    <dgm:pt modelId="{DC4F414F-EEEF-A54F-A7F2-C89144378748}" type="pres">
      <dgm:prSet presAssocID="{7CF3574D-E3A9-4945-86DA-6DB16383C68F}" presName="textNode" presStyleLbl="node1" presStyleIdx="0" presStyleCnt="3">
        <dgm:presLayoutVars>
          <dgm:bulletEnabled val="1"/>
        </dgm:presLayoutVars>
      </dgm:prSet>
      <dgm:spPr/>
    </dgm:pt>
    <dgm:pt modelId="{9F6C381B-B497-284E-96D2-6259B83A7503}" type="pres">
      <dgm:prSet presAssocID="{863CE02C-272D-B345-A506-B8B1AB23CEFF}" presName="sibTrans" presStyleCnt="0"/>
      <dgm:spPr/>
    </dgm:pt>
    <dgm:pt modelId="{49F8DF92-33DD-A24E-830D-DE1228BBD63E}" type="pres">
      <dgm:prSet presAssocID="{B5649C2C-D173-C940-917B-A4778DDD9826}" presName="textNode" presStyleLbl="node1" presStyleIdx="1" presStyleCnt="3">
        <dgm:presLayoutVars>
          <dgm:bulletEnabled val="1"/>
        </dgm:presLayoutVars>
      </dgm:prSet>
      <dgm:spPr/>
    </dgm:pt>
    <dgm:pt modelId="{B6F1C917-921F-2741-8DFC-BE5D5F915352}" type="pres">
      <dgm:prSet presAssocID="{BC26564A-571E-B44D-87E2-0CA2DA77F78C}" presName="sibTrans" presStyleCnt="0"/>
      <dgm:spPr/>
    </dgm:pt>
    <dgm:pt modelId="{D47DA6A3-1FA4-6A4E-9DE4-A54EAD02CB04}" type="pres">
      <dgm:prSet presAssocID="{0348F766-D1B4-C94D-89F9-091D2351D28E}" presName="textNode" presStyleLbl="node1" presStyleIdx="2" presStyleCnt="3" custScaleY="140582">
        <dgm:presLayoutVars>
          <dgm:bulletEnabled val="1"/>
        </dgm:presLayoutVars>
      </dgm:prSet>
      <dgm:spPr/>
    </dgm:pt>
  </dgm:ptLst>
  <dgm:cxnLst>
    <dgm:cxn modelId="{A3AA6321-9D94-7B46-BE2E-0C8615D6CAFB}" type="presOf" srcId="{B5649C2C-D173-C940-917B-A4778DDD9826}" destId="{49F8DF92-33DD-A24E-830D-DE1228BBD63E}" srcOrd="0" destOrd="0" presId="urn:microsoft.com/office/officeart/2005/8/layout/hProcess9"/>
    <dgm:cxn modelId="{2F14B371-16FA-C447-A65C-2E25E314DD56}" type="presOf" srcId="{4FF7E113-FCC7-D941-B8C6-E3745A1B508A}" destId="{44F9909D-8529-7244-A9BE-794051510026}" srcOrd="0" destOrd="0" presId="urn:microsoft.com/office/officeart/2005/8/layout/hProcess9"/>
    <dgm:cxn modelId="{3B1ECC53-6B72-E14B-9139-25AA73B2012C}" type="presOf" srcId="{0348F766-D1B4-C94D-89F9-091D2351D28E}" destId="{D47DA6A3-1FA4-6A4E-9DE4-A54EAD02CB04}" srcOrd="0" destOrd="0" presId="urn:microsoft.com/office/officeart/2005/8/layout/hProcess9"/>
    <dgm:cxn modelId="{9BAC29A2-14E6-FC49-ACF9-B7D04E01EFCE}" srcId="{4FF7E113-FCC7-D941-B8C6-E3745A1B508A}" destId="{0348F766-D1B4-C94D-89F9-091D2351D28E}" srcOrd="2" destOrd="0" parTransId="{34184053-E2C8-BA42-8E10-A6E896F2CA65}" sibTransId="{118A5E0A-8EF6-4E42-9B93-8CF7F670880F}"/>
    <dgm:cxn modelId="{745A28B9-376E-0D47-9592-0E8B54192F60}" type="presOf" srcId="{7CF3574D-E3A9-4945-86DA-6DB16383C68F}" destId="{DC4F414F-EEEF-A54F-A7F2-C89144378748}" srcOrd="0" destOrd="0" presId="urn:microsoft.com/office/officeart/2005/8/layout/hProcess9"/>
    <dgm:cxn modelId="{7AD3C3DA-D563-3845-A846-9A61A002F06C}" srcId="{4FF7E113-FCC7-D941-B8C6-E3745A1B508A}" destId="{B5649C2C-D173-C940-917B-A4778DDD9826}" srcOrd="1" destOrd="0" parTransId="{27BAD48E-2E3E-1F48-A9F1-E0EC55EEE776}" sibTransId="{BC26564A-571E-B44D-87E2-0CA2DA77F78C}"/>
    <dgm:cxn modelId="{A568EDDB-7370-6448-86C5-17C821B764E2}" srcId="{4FF7E113-FCC7-D941-B8C6-E3745A1B508A}" destId="{7CF3574D-E3A9-4945-86DA-6DB16383C68F}" srcOrd="0" destOrd="0" parTransId="{AB9D3D78-EC26-E842-B6E4-A708CCECB679}" sibTransId="{863CE02C-272D-B345-A506-B8B1AB23CEFF}"/>
    <dgm:cxn modelId="{3349B923-CF2F-7243-B9A0-4995045F6FE2}" type="presParOf" srcId="{44F9909D-8529-7244-A9BE-794051510026}" destId="{D42F7D1F-D2AA-8941-8B1D-C00ADA77C195}" srcOrd="0" destOrd="0" presId="urn:microsoft.com/office/officeart/2005/8/layout/hProcess9"/>
    <dgm:cxn modelId="{90B2F45D-314A-104A-B0AF-C8E18F024CE6}" type="presParOf" srcId="{44F9909D-8529-7244-A9BE-794051510026}" destId="{047BBBC2-8D28-7E4D-80CF-12E170B54A8F}" srcOrd="1" destOrd="0" presId="urn:microsoft.com/office/officeart/2005/8/layout/hProcess9"/>
    <dgm:cxn modelId="{E88333A2-105D-734C-AB74-40C28973C357}" type="presParOf" srcId="{047BBBC2-8D28-7E4D-80CF-12E170B54A8F}" destId="{DC4F414F-EEEF-A54F-A7F2-C89144378748}" srcOrd="0" destOrd="0" presId="urn:microsoft.com/office/officeart/2005/8/layout/hProcess9"/>
    <dgm:cxn modelId="{E71CB033-B18F-EE41-B428-A880D7362CD8}" type="presParOf" srcId="{047BBBC2-8D28-7E4D-80CF-12E170B54A8F}" destId="{9F6C381B-B497-284E-96D2-6259B83A7503}" srcOrd="1" destOrd="0" presId="urn:microsoft.com/office/officeart/2005/8/layout/hProcess9"/>
    <dgm:cxn modelId="{578DF6E2-2238-BB43-AADA-A04A500D7220}" type="presParOf" srcId="{047BBBC2-8D28-7E4D-80CF-12E170B54A8F}" destId="{49F8DF92-33DD-A24E-830D-DE1228BBD63E}" srcOrd="2" destOrd="0" presId="urn:microsoft.com/office/officeart/2005/8/layout/hProcess9"/>
    <dgm:cxn modelId="{2740CB40-F307-3943-A500-D731002D8E4A}" type="presParOf" srcId="{047BBBC2-8D28-7E4D-80CF-12E170B54A8F}" destId="{B6F1C917-921F-2741-8DFC-BE5D5F915352}" srcOrd="3" destOrd="0" presId="urn:microsoft.com/office/officeart/2005/8/layout/hProcess9"/>
    <dgm:cxn modelId="{79164B16-BC0D-A541-B301-214F0E77A5B9}" type="presParOf" srcId="{047BBBC2-8D28-7E4D-80CF-12E170B54A8F}" destId="{D47DA6A3-1FA4-6A4E-9DE4-A54EAD02CB04}"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D2181A3-D323-3848-8E8E-6218B2D7F56F}" type="doc">
      <dgm:prSet loTypeId="urn:microsoft.com/office/officeart/2005/8/layout/hProcess9" loCatId="" qsTypeId="urn:microsoft.com/office/officeart/2005/8/quickstyle/simple4" qsCatId="simple" csTypeId="urn:microsoft.com/office/officeart/2005/8/colors/colorful1" csCatId="colorful" phldr="1"/>
      <dgm:spPr/>
      <dgm:t>
        <a:bodyPr/>
        <a:lstStyle/>
        <a:p>
          <a:endParaRPr lang="it-IT"/>
        </a:p>
      </dgm:t>
    </dgm:pt>
    <dgm:pt modelId="{091D7BC5-2D12-7B43-9A79-D917DAF2C09B}">
      <dgm:prSet custT="1"/>
      <dgm:spPr>
        <a:solidFill>
          <a:schemeClr val="accent6">
            <a:lumMod val="60000"/>
            <a:lumOff val="40000"/>
          </a:schemeClr>
        </a:solidFill>
        <a:ln>
          <a:solidFill>
            <a:srgbClr val="993232"/>
          </a:solidFill>
        </a:ln>
      </dgm:spPr>
      <dgm:t>
        <a:bodyPr/>
        <a:lstStyle/>
        <a:p>
          <a:pPr algn="ctr" rtl="0"/>
          <a:r>
            <a:rPr lang="it-IT" sz="1500" b="1" dirty="0">
              <a:solidFill>
                <a:schemeClr val="bg2"/>
              </a:solidFill>
            </a:rPr>
            <a:t>EUROPEAN LAW ESTABLISHES RIGHTS AND OBLIGATIONS THAT DIRECTLY AFFECT INDIVIDUALS (ECJ: van </a:t>
          </a:r>
          <a:r>
            <a:rPr lang="it-IT" sz="1500" b="1" dirty="0" err="1">
              <a:solidFill>
                <a:schemeClr val="bg2"/>
              </a:solidFill>
            </a:rPr>
            <a:t>gend</a:t>
          </a:r>
          <a:r>
            <a:rPr lang="it-IT" sz="1500" b="1" dirty="0">
              <a:solidFill>
                <a:schemeClr val="bg2"/>
              </a:solidFill>
            </a:rPr>
            <a:t> and </a:t>
          </a:r>
          <a:r>
            <a:rPr lang="it-IT" sz="1500" b="1" dirty="0" err="1">
              <a:solidFill>
                <a:schemeClr val="bg2"/>
              </a:solidFill>
            </a:rPr>
            <a:t>loos</a:t>
          </a:r>
          <a:r>
            <a:rPr lang="it-IT" sz="1500" b="1" dirty="0">
              <a:solidFill>
                <a:schemeClr val="bg2"/>
              </a:solidFill>
            </a:rPr>
            <a:t>)</a:t>
          </a:r>
        </a:p>
        <a:p>
          <a:pPr algn="ctr" rtl="0"/>
          <a:r>
            <a:rPr lang="it-IT" sz="2400" b="1" dirty="0">
              <a:solidFill>
                <a:schemeClr val="bg2"/>
              </a:solidFill>
            </a:rPr>
            <a:t>A NEW LEGAL ORDER</a:t>
          </a:r>
          <a:endParaRPr lang="it-IT" sz="2400" dirty="0">
            <a:solidFill>
              <a:schemeClr val="bg2"/>
            </a:solidFill>
          </a:endParaRPr>
        </a:p>
      </dgm:t>
    </dgm:pt>
    <dgm:pt modelId="{75EAB1A2-E673-1B47-8016-D11609A4D958}" type="parTrans" cxnId="{AAE38674-5E70-CF43-A773-23EFA59EF914}">
      <dgm:prSet/>
      <dgm:spPr/>
      <dgm:t>
        <a:bodyPr/>
        <a:lstStyle/>
        <a:p>
          <a:endParaRPr lang="it-IT"/>
        </a:p>
      </dgm:t>
    </dgm:pt>
    <dgm:pt modelId="{37106E90-3793-2240-B8C2-FA90F10FB746}" type="sibTrans" cxnId="{AAE38674-5E70-CF43-A773-23EFA59EF914}">
      <dgm:prSet/>
      <dgm:spPr/>
      <dgm:t>
        <a:bodyPr/>
        <a:lstStyle/>
        <a:p>
          <a:endParaRPr lang="it-IT"/>
        </a:p>
      </dgm:t>
    </dgm:pt>
    <dgm:pt modelId="{AA92D443-0B11-FC4C-B8F3-29D5143ED1B5}">
      <dgm:prSet/>
      <dgm:spPr>
        <a:solidFill>
          <a:srgbClr val="3366FF"/>
        </a:solidFill>
      </dgm:spPr>
      <dgm:t>
        <a:bodyPr/>
        <a:lstStyle/>
        <a:p>
          <a:pPr algn="ctr" rtl="0"/>
          <a:r>
            <a:rPr lang="it-IT" b="1" u="sng" dirty="0">
              <a:solidFill>
                <a:schemeClr val="tx1"/>
              </a:solidFill>
            </a:rPr>
            <a:t>DIRECT EFFECT  </a:t>
          </a:r>
          <a:r>
            <a:rPr lang="it-IT" dirty="0"/>
            <a:t>of </a:t>
          </a:r>
          <a:r>
            <a:rPr lang="it-IT" dirty="0" err="1"/>
            <a:t>European</a:t>
          </a:r>
          <a:r>
            <a:rPr lang="it-IT" dirty="0"/>
            <a:t> law in NATIONAL LEGAL ORDER</a:t>
          </a:r>
        </a:p>
        <a:p>
          <a:pPr algn="ctr"/>
          <a:r>
            <a:rPr lang="it-IT" b="1" u="sng" dirty="0" err="1">
              <a:solidFill>
                <a:srgbClr val="FFFFFF"/>
              </a:solidFill>
            </a:rPr>
            <a:t>SUPREMACY</a:t>
          </a:r>
          <a:r>
            <a:rPr lang="it-IT" dirty="0" err="1"/>
            <a:t>when</a:t>
          </a:r>
          <a:r>
            <a:rPr lang="it-IT" dirty="0"/>
            <a:t> a </a:t>
          </a:r>
          <a:r>
            <a:rPr lang="it-IT" dirty="0" err="1"/>
            <a:t>norm</a:t>
          </a:r>
          <a:r>
            <a:rPr lang="it-IT" dirty="0"/>
            <a:t> </a:t>
          </a:r>
          <a:r>
            <a:rPr lang="it-IT" dirty="0" err="1"/>
            <a:t>is</a:t>
          </a:r>
          <a:r>
            <a:rPr lang="it-IT" dirty="0"/>
            <a:t> </a:t>
          </a:r>
          <a:r>
            <a:rPr lang="it-IT" dirty="0" err="1"/>
            <a:t>directly</a:t>
          </a:r>
          <a:r>
            <a:rPr lang="it-IT" dirty="0"/>
            <a:t> </a:t>
          </a:r>
          <a:r>
            <a:rPr lang="it-IT" dirty="0" err="1"/>
            <a:t>effective</a:t>
          </a:r>
          <a:r>
            <a:rPr lang="it-IT" dirty="0"/>
            <a:t>, </a:t>
          </a:r>
          <a:r>
            <a:rPr lang="it-IT" dirty="0" err="1"/>
            <a:t>it</a:t>
          </a:r>
          <a:r>
            <a:rPr lang="it-IT" dirty="0"/>
            <a:t> </a:t>
          </a:r>
          <a:r>
            <a:rPr lang="it-IT" dirty="0" err="1"/>
            <a:t>is</a:t>
          </a:r>
          <a:r>
            <a:rPr lang="it-IT" dirty="0"/>
            <a:t> supreme over the </a:t>
          </a:r>
          <a:r>
            <a:rPr lang="it-IT" dirty="0" err="1"/>
            <a:t>national</a:t>
          </a:r>
          <a:r>
            <a:rPr lang="it-IT" dirty="0"/>
            <a:t> law</a:t>
          </a:r>
        </a:p>
        <a:p>
          <a:pPr algn="ctr" rtl="0"/>
          <a:endParaRPr lang="it-IT" dirty="0"/>
        </a:p>
      </dgm:t>
    </dgm:pt>
    <dgm:pt modelId="{B8A5B4E2-BD69-9F40-B23E-CB87BB5064E5}" type="parTrans" cxnId="{E4D31426-F005-CF4D-BBAB-468CCCDBA17E}">
      <dgm:prSet/>
      <dgm:spPr/>
      <dgm:t>
        <a:bodyPr/>
        <a:lstStyle/>
        <a:p>
          <a:endParaRPr lang="it-IT"/>
        </a:p>
      </dgm:t>
    </dgm:pt>
    <dgm:pt modelId="{4C76330E-47B9-ED48-BD9B-6058D55925FE}" type="sibTrans" cxnId="{E4D31426-F005-CF4D-BBAB-468CCCDBA17E}">
      <dgm:prSet/>
      <dgm:spPr/>
      <dgm:t>
        <a:bodyPr/>
        <a:lstStyle/>
        <a:p>
          <a:endParaRPr lang="it-IT"/>
        </a:p>
      </dgm:t>
    </dgm:pt>
    <dgm:pt modelId="{567581AE-C142-794D-A5A5-6EA6C09267B4}">
      <dgm:prSet custT="1"/>
      <dgm:spPr>
        <a:solidFill>
          <a:srgbClr val="FF0000"/>
        </a:solidFill>
      </dgm:spPr>
      <dgm:t>
        <a:bodyPr/>
        <a:lstStyle/>
        <a:p>
          <a:pPr algn="ctr"/>
          <a:r>
            <a:rPr lang="it-IT" sz="2000" b="1" dirty="0">
              <a:solidFill>
                <a:srgbClr val="FFFFFF"/>
              </a:solidFill>
            </a:rPr>
            <a:t>WHAT IS THE RELATIONSHIP BETWEEN THE TWO ORDERS?</a:t>
          </a:r>
        </a:p>
        <a:p>
          <a:pPr algn="ctr"/>
          <a:r>
            <a:rPr lang="it-IT" sz="2000" dirty="0">
              <a:solidFill>
                <a:srgbClr val="FFFFFF"/>
              </a:solidFill>
            </a:rPr>
            <a:t>UNION ORDER VERSUS DOMESTIC/NATIONAL  ORDER</a:t>
          </a:r>
        </a:p>
      </dgm:t>
    </dgm:pt>
    <dgm:pt modelId="{2438C0B5-7E3F-0749-992B-DABA66255136}" type="parTrans" cxnId="{A7D4F67B-7862-8648-B919-E47AD180CF43}">
      <dgm:prSet/>
      <dgm:spPr/>
      <dgm:t>
        <a:bodyPr/>
        <a:lstStyle/>
        <a:p>
          <a:endParaRPr lang="it-IT"/>
        </a:p>
      </dgm:t>
    </dgm:pt>
    <dgm:pt modelId="{68957CA8-1C0E-3745-ABBF-72940671AEDC}" type="sibTrans" cxnId="{A7D4F67B-7862-8648-B919-E47AD180CF43}">
      <dgm:prSet/>
      <dgm:spPr/>
      <dgm:t>
        <a:bodyPr/>
        <a:lstStyle/>
        <a:p>
          <a:endParaRPr lang="it-IT"/>
        </a:p>
      </dgm:t>
    </dgm:pt>
    <dgm:pt modelId="{FC10AD4C-1BEB-9543-B647-7ADF4CB8C6A8}" type="pres">
      <dgm:prSet presAssocID="{AD2181A3-D323-3848-8E8E-6218B2D7F56F}" presName="CompostProcess" presStyleCnt="0">
        <dgm:presLayoutVars>
          <dgm:dir/>
          <dgm:resizeHandles val="exact"/>
        </dgm:presLayoutVars>
      </dgm:prSet>
      <dgm:spPr/>
    </dgm:pt>
    <dgm:pt modelId="{75766267-6DAF-F64B-B251-CB1D18A702A5}" type="pres">
      <dgm:prSet presAssocID="{AD2181A3-D323-3848-8E8E-6218B2D7F56F}" presName="arrow" presStyleLbl="bgShp" presStyleIdx="0" presStyleCnt="1"/>
      <dgm:spPr/>
    </dgm:pt>
    <dgm:pt modelId="{BF0E8B74-95D3-CF41-A8FC-7CA6362F28E3}" type="pres">
      <dgm:prSet presAssocID="{AD2181A3-D323-3848-8E8E-6218B2D7F56F}" presName="linearProcess" presStyleCnt="0"/>
      <dgm:spPr/>
    </dgm:pt>
    <dgm:pt modelId="{DE221744-7A8D-F444-893F-0E8BF4475A84}" type="pres">
      <dgm:prSet presAssocID="{567581AE-C142-794D-A5A5-6EA6C09267B4}" presName="textNode" presStyleLbl="node1" presStyleIdx="0" presStyleCnt="3" custScaleY="163370">
        <dgm:presLayoutVars>
          <dgm:bulletEnabled val="1"/>
        </dgm:presLayoutVars>
      </dgm:prSet>
      <dgm:spPr/>
    </dgm:pt>
    <dgm:pt modelId="{D6EDC9AC-1E17-DF4C-9D6B-78B6900A07E1}" type="pres">
      <dgm:prSet presAssocID="{68957CA8-1C0E-3745-ABBF-72940671AEDC}" presName="sibTrans" presStyleCnt="0"/>
      <dgm:spPr/>
    </dgm:pt>
    <dgm:pt modelId="{E8B1424B-7397-3946-8F6A-FA3832053E68}" type="pres">
      <dgm:prSet presAssocID="{091D7BC5-2D12-7B43-9A79-D917DAF2C09B}" presName="textNode" presStyleLbl="node1" presStyleIdx="1" presStyleCnt="3">
        <dgm:presLayoutVars>
          <dgm:bulletEnabled val="1"/>
        </dgm:presLayoutVars>
      </dgm:prSet>
      <dgm:spPr/>
    </dgm:pt>
    <dgm:pt modelId="{0876B2C4-251B-0241-B444-0DF100AE4A71}" type="pres">
      <dgm:prSet presAssocID="{37106E90-3793-2240-B8C2-FA90F10FB746}" presName="sibTrans" presStyleCnt="0"/>
      <dgm:spPr/>
    </dgm:pt>
    <dgm:pt modelId="{55B58CD0-2848-CB4E-AEF2-52120CB2ABF0}" type="pres">
      <dgm:prSet presAssocID="{AA92D443-0B11-FC4C-B8F3-29D5143ED1B5}" presName="textNode" presStyleLbl="node1" presStyleIdx="2" presStyleCnt="3" custScaleY="118634">
        <dgm:presLayoutVars>
          <dgm:bulletEnabled val="1"/>
        </dgm:presLayoutVars>
      </dgm:prSet>
      <dgm:spPr/>
    </dgm:pt>
  </dgm:ptLst>
  <dgm:cxnLst>
    <dgm:cxn modelId="{E4D31426-F005-CF4D-BBAB-468CCCDBA17E}" srcId="{AD2181A3-D323-3848-8E8E-6218B2D7F56F}" destId="{AA92D443-0B11-FC4C-B8F3-29D5143ED1B5}" srcOrd="2" destOrd="0" parTransId="{B8A5B4E2-BD69-9F40-B23E-CB87BB5064E5}" sibTransId="{4C76330E-47B9-ED48-BD9B-6058D55925FE}"/>
    <dgm:cxn modelId="{F25FE92F-0170-B147-B247-3BFF493C999A}" type="presOf" srcId="{AD2181A3-D323-3848-8E8E-6218B2D7F56F}" destId="{FC10AD4C-1BEB-9543-B647-7ADF4CB8C6A8}" srcOrd="0" destOrd="0" presId="urn:microsoft.com/office/officeart/2005/8/layout/hProcess9"/>
    <dgm:cxn modelId="{54E67330-4BD7-ED4C-8F33-53A8EEB87C54}" type="presOf" srcId="{AA92D443-0B11-FC4C-B8F3-29D5143ED1B5}" destId="{55B58CD0-2848-CB4E-AEF2-52120CB2ABF0}" srcOrd="0" destOrd="0" presId="urn:microsoft.com/office/officeart/2005/8/layout/hProcess9"/>
    <dgm:cxn modelId="{31053246-1B54-EA46-BD6E-BBD7D46D24B4}" type="presOf" srcId="{091D7BC5-2D12-7B43-9A79-D917DAF2C09B}" destId="{E8B1424B-7397-3946-8F6A-FA3832053E68}" srcOrd="0" destOrd="0" presId="urn:microsoft.com/office/officeart/2005/8/layout/hProcess9"/>
    <dgm:cxn modelId="{AAE38674-5E70-CF43-A773-23EFA59EF914}" srcId="{AD2181A3-D323-3848-8E8E-6218B2D7F56F}" destId="{091D7BC5-2D12-7B43-9A79-D917DAF2C09B}" srcOrd="1" destOrd="0" parTransId="{75EAB1A2-E673-1B47-8016-D11609A4D958}" sibTransId="{37106E90-3793-2240-B8C2-FA90F10FB746}"/>
    <dgm:cxn modelId="{A7D4F67B-7862-8648-B919-E47AD180CF43}" srcId="{AD2181A3-D323-3848-8E8E-6218B2D7F56F}" destId="{567581AE-C142-794D-A5A5-6EA6C09267B4}" srcOrd="0" destOrd="0" parTransId="{2438C0B5-7E3F-0749-992B-DABA66255136}" sibTransId="{68957CA8-1C0E-3745-ABBF-72940671AEDC}"/>
    <dgm:cxn modelId="{5E2A0FBE-5161-D84C-9961-5012EC81C346}" type="presOf" srcId="{567581AE-C142-794D-A5A5-6EA6C09267B4}" destId="{DE221744-7A8D-F444-893F-0E8BF4475A84}" srcOrd="0" destOrd="0" presId="urn:microsoft.com/office/officeart/2005/8/layout/hProcess9"/>
    <dgm:cxn modelId="{9CF78485-1A8C-A447-8939-3A24C2DAA764}" type="presParOf" srcId="{FC10AD4C-1BEB-9543-B647-7ADF4CB8C6A8}" destId="{75766267-6DAF-F64B-B251-CB1D18A702A5}" srcOrd="0" destOrd="0" presId="urn:microsoft.com/office/officeart/2005/8/layout/hProcess9"/>
    <dgm:cxn modelId="{0DBF264E-57E1-1240-B672-CA0F3C3E8F87}" type="presParOf" srcId="{FC10AD4C-1BEB-9543-B647-7ADF4CB8C6A8}" destId="{BF0E8B74-95D3-CF41-A8FC-7CA6362F28E3}" srcOrd="1" destOrd="0" presId="urn:microsoft.com/office/officeart/2005/8/layout/hProcess9"/>
    <dgm:cxn modelId="{73CCABF0-1CE6-0049-9817-F8CDCB2FFC15}" type="presParOf" srcId="{BF0E8B74-95D3-CF41-A8FC-7CA6362F28E3}" destId="{DE221744-7A8D-F444-893F-0E8BF4475A84}" srcOrd="0" destOrd="0" presId="urn:microsoft.com/office/officeart/2005/8/layout/hProcess9"/>
    <dgm:cxn modelId="{69648B31-FC41-9F47-94AE-0C7FB08C17FA}" type="presParOf" srcId="{BF0E8B74-95D3-CF41-A8FC-7CA6362F28E3}" destId="{D6EDC9AC-1E17-DF4C-9D6B-78B6900A07E1}" srcOrd="1" destOrd="0" presId="urn:microsoft.com/office/officeart/2005/8/layout/hProcess9"/>
    <dgm:cxn modelId="{10400F1A-74F3-C34A-8F86-53F156B0A843}" type="presParOf" srcId="{BF0E8B74-95D3-CF41-A8FC-7CA6362F28E3}" destId="{E8B1424B-7397-3946-8F6A-FA3832053E68}" srcOrd="2" destOrd="0" presId="urn:microsoft.com/office/officeart/2005/8/layout/hProcess9"/>
    <dgm:cxn modelId="{364FDBAB-DD17-7344-AFF7-B3AA85DD916C}" type="presParOf" srcId="{BF0E8B74-95D3-CF41-A8FC-7CA6362F28E3}" destId="{0876B2C4-251B-0241-B444-0DF100AE4A71}" srcOrd="3" destOrd="0" presId="urn:microsoft.com/office/officeart/2005/8/layout/hProcess9"/>
    <dgm:cxn modelId="{18D6C488-68BD-2F41-B303-6103110C8DB5}" type="presParOf" srcId="{BF0E8B74-95D3-CF41-A8FC-7CA6362F28E3}" destId="{55B58CD0-2848-CB4E-AEF2-52120CB2ABF0}"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6ACE767-0101-1848-A36F-4AA7FCEA0425}" type="doc">
      <dgm:prSet loTypeId="urn:microsoft.com/office/officeart/2005/8/layout/hProcess9" loCatId="" qsTypeId="urn:microsoft.com/office/officeart/2005/8/quickstyle/simple4" qsCatId="simple" csTypeId="urn:microsoft.com/office/officeart/2005/8/colors/colorful4" csCatId="colorful" phldr="1"/>
      <dgm:spPr/>
      <dgm:t>
        <a:bodyPr/>
        <a:lstStyle/>
        <a:p>
          <a:endParaRPr lang="it-IT"/>
        </a:p>
      </dgm:t>
    </dgm:pt>
    <dgm:pt modelId="{F676C91B-3C65-1742-9F8F-945B2FA87F45}">
      <dgm:prSet/>
      <dgm:spPr>
        <a:solidFill>
          <a:srgbClr val="3366FF"/>
        </a:solidFill>
      </dgm:spPr>
      <dgm:t>
        <a:bodyPr/>
        <a:lstStyle/>
        <a:p>
          <a:pPr rtl="0"/>
          <a:r>
            <a:rPr lang="it-IT" dirty="0"/>
            <a:t>NATIONAL COURTS </a:t>
          </a:r>
          <a:r>
            <a:rPr lang="it-IT" dirty="0" err="1"/>
            <a:t>provide</a:t>
          </a:r>
          <a:r>
            <a:rPr lang="it-IT" dirty="0"/>
            <a:t> </a:t>
          </a:r>
          <a:r>
            <a:rPr lang="it-IT" dirty="0" err="1"/>
            <a:t>effective</a:t>
          </a:r>
          <a:r>
            <a:rPr lang="it-IT" dirty="0"/>
            <a:t> </a:t>
          </a:r>
          <a:r>
            <a:rPr lang="it-IT" dirty="0" err="1"/>
            <a:t>remedies</a:t>
          </a:r>
          <a:r>
            <a:rPr lang="it-IT" dirty="0"/>
            <a:t> for the </a:t>
          </a:r>
          <a:r>
            <a:rPr lang="it-IT" dirty="0" err="1"/>
            <a:t>enforcement</a:t>
          </a:r>
          <a:r>
            <a:rPr lang="it-IT" dirty="0"/>
            <a:t> of EU law</a:t>
          </a:r>
        </a:p>
      </dgm:t>
    </dgm:pt>
    <dgm:pt modelId="{D902EB42-B013-C148-A32C-B886FAB281E9}" type="parTrans" cxnId="{22D901E1-0FF6-3A45-A563-3D9799829328}">
      <dgm:prSet/>
      <dgm:spPr/>
      <dgm:t>
        <a:bodyPr/>
        <a:lstStyle/>
        <a:p>
          <a:endParaRPr lang="it-IT"/>
        </a:p>
      </dgm:t>
    </dgm:pt>
    <dgm:pt modelId="{AFD0980A-0BF6-3D4C-958F-B8C8262AF6E9}" type="sibTrans" cxnId="{22D901E1-0FF6-3A45-A563-3D9799829328}">
      <dgm:prSet/>
      <dgm:spPr/>
      <dgm:t>
        <a:bodyPr/>
        <a:lstStyle/>
        <a:p>
          <a:endParaRPr lang="it-IT"/>
        </a:p>
      </dgm:t>
    </dgm:pt>
    <dgm:pt modelId="{77DFF310-07A8-BC44-B09E-9765B33B9F1E}">
      <dgm:prSet/>
      <dgm:spPr>
        <a:solidFill>
          <a:srgbClr val="008000"/>
        </a:solidFill>
      </dgm:spPr>
      <dgm:t>
        <a:bodyPr/>
        <a:lstStyle/>
        <a:p>
          <a:pPr rtl="0"/>
          <a:r>
            <a:rPr lang="it-IT" dirty="0"/>
            <a:t>EUROPEAN ACTIONS: Direct </a:t>
          </a:r>
          <a:r>
            <a:rPr lang="it-IT" dirty="0" err="1"/>
            <a:t>enforcement</a:t>
          </a:r>
          <a:r>
            <a:rPr lang="it-IT" dirty="0"/>
            <a:t> in the EUROPEAN COURTS</a:t>
          </a:r>
        </a:p>
      </dgm:t>
    </dgm:pt>
    <dgm:pt modelId="{4806BFC2-1B78-E942-9E1D-321AF01EDF55}" type="parTrans" cxnId="{74F1D704-CC17-5044-81E9-C0B778863078}">
      <dgm:prSet/>
      <dgm:spPr/>
      <dgm:t>
        <a:bodyPr/>
        <a:lstStyle/>
        <a:p>
          <a:endParaRPr lang="it-IT"/>
        </a:p>
      </dgm:t>
    </dgm:pt>
    <dgm:pt modelId="{D0AAE597-2D07-4444-806F-3F162F06E36E}" type="sibTrans" cxnId="{74F1D704-CC17-5044-81E9-C0B778863078}">
      <dgm:prSet/>
      <dgm:spPr/>
      <dgm:t>
        <a:bodyPr/>
        <a:lstStyle/>
        <a:p>
          <a:endParaRPr lang="it-IT"/>
        </a:p>
      </dgm:t>
    </dgm:pt>
    <dgm:pt modelId="{B872A408-FB3F-9C4D-9BBB-C1EEC7754473}">
      <dgm:prSet/>
      <dgm:spPr>
        <a:solidFill>
          <a:srgbClr val="FF0000"/>
        </a:solidFill>
      </dgm:spPr>
      <dgm:t>
        <a:bodyPr/>
        <a:lstStyle/>
        <a:p>
          <a:pPr algn="ctr"/>
          <a:r>
            <a:rPr lang="it-IT" dirty="0">
              <a:solidFill>
                <a:srgbClr val="FFFFFF"/>
              </a:solidFill>
            </a:rPr>
            <a:t>HOW WILL INDIVIDUALS ENFORCE THEIR EUROPEAN RIGHTS?</a:t>
          </a:r>
        </a:p>
      </dgm:t>
    </dgm:pt>
    <dgm:pt modelId="{6570BE5A-20FB-C24C-A21F-C594BE3AAF89}" type="parTrans" cxnId="{295895D7-6D80-7B43-BC79-F15DDA20B4C3}">
      <dgm:prSet/>
      <dgm:spPr/>
      <dgm:t>
        <a:bodyPr/>
        <a:lstStyle/>
        <a:p>
          <a:endParaRPr lang="it-IT"/>
        </a:p>
      </dgm:t>
    </dgm:pt>
    <dgm:pt modelId="{82E8E938-1661-8348-A97F-50DCF43DE0E8}" type="sibTrans" cxnId="{295895D7-6D80-7B43-BC79-F15DDA20B4C3}">
      <dgm:prSet/>
      <dgm:spPr/>
      <dgm:t>
        <a:bodyPr/>
        <a:lstStyle/>
        <a:p>
          <a:endParaRPr lang="it-IT"/>
        </a:p>
      </dgm:t>
    </dgm:pt>
    <dgm:pt modelId="{545A0A0D-830A-044D-9223-2295F8083159}" type="pres">
      <dgm:prSet presAssocID="{B6ACE767-0101-1848-A36F-4AA7FCEA0425}" presName="CompostProcess" presStyleCnt="0">
        <dgm:presLayoutVars>
          <dgm:dir/>
          <dgm:resizeHandles val="exact"/>
        </dgm:presLayoutVars>
      </dgm:prSet>
      <dgm:spPr/>
    </dgm:pt>
    <dgm:pt modelId="{64FB916C-13AB-904B-8353-87CB069BDD13}" type="pres">
      <dgm:prSet presAssocID="{B6ACE767-0101-1848-A36F-4AA7FCEA0425}" presName="arrow" presStyleLbl="bgShp" presStyleIdx="0" presStyleCnt="1"/>
      <dgm:spPr/>
    </dgm:pt>
    <dgm:pt modelId="{E2D245F9-95B3-624E-90E2-40C91EFB4562}" type="pres">
      <dgm:prSet presAssocID="{B6ACE767-0101-1848-A36F-4AA7FCEA0425}" presName="linearProcess" presStyleCnt="0"/>
      <dgm:spPr/>
    </dgm:pt>
    <dgm:pt modelId="{1A2CC9A5-2A99-3146-9768-D3D275CC7F62}" type="pres">
      <dgm:prSet presAssocID="{B872A408-FB3F-9C4D-9BBB-C1EEC7754473}" presName="textNode" presStyleLbl="node1" presStyleIdx="0" presStyleCnt="3" custScaleY="164681">
        <dgm:presLayoutVars>
          <dgm:bulletEnabled val="1"/>
        </dgm:presLayoutVars>
      </dgm:prSet>
      <dgm:spPr/>
    </dgm:pt>
    <dgm:pt modelId="{46480185-9EFC-864D-A978-14258C040249}" type="pres">
      <dgm:prSet presAssocID="{82E8E938-1661-8348-A97F-50DCF43DE0E8}" presName="sibTrans" presStyleCnt="0"/>
      <dgm:spPr/>
    </dgm:pt>
    <dgm:pt modelId="{B640C1CE-AE1C-8B4B-92ED-96526A90970A}" type="pres">
      <dgm:prSet presAssocID="{F676C91B-3C65-1742-9F8F-945B2FA87F45}" presName="textNode" presStyleLbl="node1" presStyleIdx="1" presStyleCnt="3">
        <dgm:presLayoutVars>
          <dgm:bulletEnabled val="1"/>
        </dgm:presLayoutVars>
      </dgm:prSet>
      <dgm:spPr/>
    </dgm:pt>
    <dgm:pt modelId="{A84F5DEE-22E6-AE49-9B6E-97BB8FA292E3}" type="pres">
      <dgm:prSet presAssocID="{AFD0980A-0BF6-3D4C-958F-B8C8262AF6E9}" presName="sibTrans" presStyleCnt="0"/>
      <dgm:spPr/>
    </dgm:pt>
    <dgm:pt modelId="{D307228D-F851-5A41-A5AF-A40F5170FB27}" type="pres">
      <dgm:prSet presAssocID="{77DFF310-07A8-BC44-B09E-9765B33B9F1E}" presName="textNode" presStyleLbl="node1" presStyleIdx="2" presStyleCnt="3">
        <dgm:presLayoutVars>
          <dgm:bulletEnabled val="1"/>
        </dgm:presLayoutVars>
      </dgm:prSet>
      <dgm:spPr/>
    </dgm:pt>
  </dgm:ptLst>
  <dgm:cxnLst>
    <dgm:cxn modelId="{74F1D704-CC17-5044-81E9-C0B778863078}" srcId="{B6ACE767-0101-1848-A36F-4AA7FCEA0425}" destId="{77DFF310-07A8-BC44-B09E-9765B33B9F1E}" srcOrd="2" destOrd="0" parTransId="{4806BFC2-1B78-E942-9E1D-321AF01EDF55}" sibTransId="{D0AAE597-2D07-4444-806F-3F162F06E36E}"/>
    <dgm:cxn modelId="{560F186E-CE3D-BD4F-9ED7-C94B4F50FA2D}" type="presOf" srcId="{B872A408-FB3F-9C4D-9BBB-C1EEC7754473}" destId="{1A2CC9A5-2A99-3146-9768-D3D275CC7F62}" srcOrd="0" destOrd="0" presId="urn:microsoft.com/office/officeart/2005/8/layout/hProcess9"/>
    <dgm:cxn modelId="{2D767DA3-C176-AC4F-A15F-EF186140FB92}" type="presOf" srcId="{77DFF310-07A8-BC44-B09E-9765B33B9F1E}" destId="{D307228D-F851-5A41-A5AF-A40F5170FB27}" srcOrd="0" destOrd="0" presId="urn:microsoft.com/office/officeart/2005/8/layout/hProcess9"/>
    <dgm:cxn modelId="{AD7BF5B3-01D3-ED46-8E61-B6A0FA2303A6}" type="presOf" srcId="{F676C91B-3C65-1742-9F8F-945B2FA87F45}" destId="{B640C1CE-AE1C-8B4B-92ED-96526A90970A}" srcOrd="0" destOrd="0" presId="urn:microsoft.com/office/officeart/2005/8/layout/hProcess9"/>
    <dgm:cxn modelId="{295895D7-6D80-7B43-BC79-F15DDA20B4C3}" srcId="{B6ACE767-0101-1848-A36F-4AA7FCEA0425}" destId="{B872A408-FB3F-9C4D-9BBB-C1EEC7754473}" srcOrd="0" destOrd="0" parTransId="{6570BE5A-20FB-C24C-A21F-C594BE3AAF89}" sibTransId="{82E8E938-1661-8348-A97F-50DCF43DE0E8}"/>
    <dgm:cxn modelId="{22D901E1-0FF6-3A45-A563-3D9799829328}" srcId="{B6ACE767-0101-1848-A36F-4AA7FCEA0425}" destId="{F676C91B-3C65-1742-9F8F-945B2FA87F45}" srcOrd="1" destOrd="0" parTransId="{D902EB42-B013-C148-A32C-B886FAB281E9}" sibTransId="{AFD0980A-0BF6-3D4C-958F-B8C8262AF6E9}"/>
    <dgm:cxn modelId="{6A2CE5FC-BCCC-1140-A405-5C325732E46A}" type="presOf" srcId="{B6ACE767-0101-1848-A36F-4AA7FCEA0425}" destId="{545A0A0D-830A-044D-9223-2295F8083159}" srcOrd="0" destOrd="0" presId="urn:microsoft.com/office/officeart/2005/8/layout/hProcess9"/>
    <dgm:cxn modelId="{FE2D4653-4021-9E4F-B792-5679EDECC686}" type="presParOf" srcId="{545A0A0D-830A-044D-9223-2295F8083159}" destId="{64FB916C-13AB-904B-8353-87CB069BDD13}" srcOrd="0" destOrd="0" presId="urn:microsoft.com/office/officeart/2005/8/layout/hProcess9"/>
    <dgm:cxn modelId="{BDD979EF-9969-EC47-B886-44FB4BF6A13A}" type="presParOf" srcId="{545A0A0D-830A-044D-9223-2295F8083159}" destId="{E2D245F9-95B3-624E-90E2-40C91EFB4562}" srcOrd="1" destOrd="0" presId="urn:microsoft.com/office/officeart/2005/8/layout/hProcess9"/>
    <dgm:cxn modelId="{577DC916-AC2B-7A48-9130-B55F0C4BA534}" type="presParOf" srcId="{E2D245F9-95B3-624E-90E2-40C91EFB4562}" destId="{1A2CC9A5-2A99-3146-9768-D3D275CC7F62}" srcOrd="0" destOrd="0" presId="urn:microsoft.com/office/officeart/2005/8/layout/hProcess9"/>
    <dgm:cxn modelId="{25B96DEC-DD7E-AC43-8E13-069A533598AC}" type="presParOf" srcId="{E2D245F9-95B3-624E-90E2-40C91EFB4562}" destId="{46480185-9EFC-864D-A978-14258C040249}" srcOrd="1" destOrd="0" presId="urn:microsoft.com/office/officeart/2005/8/layout/hProcess9"/>
    <dgm:cxn modelId="{6FBA4153-AA95-2B42-8635-0B90786D855E}" type="presParOf" srcId="{E2D245F9-95B3-624E-90E2-40C91EFB4562}" destId="{B640C1CE-AE1C-8B4B-92ED-96526A90970A}" srcOrd="2" destOrd="0" presId="urn:microsoft.com/office/officeart/2005/8/layout/hProcess9"/>
    <dgm:cxn modelId="{2DC36D99-AA0E-2E41-B28A-4B7911BBBA52}" type="presParOf" srcId="{E2D245F9-95B3-624E-90E2-40C91EFB4562}" destId="{A84F5DEE-22E6-AE49-9B6E-97BB8FA292E3}" srcOrd="3" destOrd="0" presId="urn:microsoft.com/office/officeart/2005/8/layout/hProcess9"/>
    <dgm:cxn modelId="{D57CB40E-9D9E-564A-9154-A1D79941810C}" type="presParOf" srcId="{E2D245F9-95B3-624E-90E2-40C91EFB4562}" destId="{D307228D-F851-5A41-A5AF-A40F5170FB27}"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95A96AA-8FF8-2F47-9968-05AF3E78B36D}" type="doc">
      <dgm:prSet loTypeId="urn:microsoft.com/office/officeart/2005/8/layout/vList2" loCatId="" qsTypeId="urn:microsoft.com/office/officeart/2005/8/quickstyle/simple4" qsCatId="simple" csTypeId="urn:microsoft.com/office/officeart/2005/8/colors/accent1_2" csCatId="accent1" phldr="1"/>
      <dgm:spPr/>
      <dgm:t>
        <a:bodyPr/>
        <a:lstStyle/>
        <a:p>
          <a:endParaRPr lang="it-IT"/>
        </a:p>
      </dgm:t>
    </dgm:pt>
    <dgm:pt modelId="{45B0A259-0460-B54A-A1B0-290338382A30}">
      <dgm:prSet/>
      <dgm:spPr/>
      <dgm:t>
        <a:bodyPr/>
        <a:lstStyle/>
        <a:p>
          <a:pPr rtl="0"/>
          <a:r>
            <a:rPr lang="it-IT" b="1" dirty="0"/>
            <a:t>Direct effect refers to whether individuals can rely on the EU law before domestic Courts. </a:t>
          </a:r>
          <a:endParaRPr lang="it-IT" dirty="0"/>
        </a:p>
      </dgm:t>
    </dgm:pt>
    <dgm:pt modelId="{7DCDBC36-8E32-F640-A831-1D6856A78C35}" type="parTrans" cxnId="{D0532418-06B4-F841-A60C-CAB0CC2E6508}">
      <dgm:prSet/>
      <dgm:spPr/>
      <dgm:t>
        <a:bodyPr/>
        <a:lstStyle/>
        <a:p>
          <a:endParaRPr lang="it-IT"/>
        </a:p>
      </dgm:t>
    </dgm:pt>
    <dgm:pt modelId="{544F4BF3-6657-A04C-BD9C-BDCE80BAF7F2}" type="sibTrans" cxnId="{D0532418-06B4-F841-A60C-CAB0CC2E6508}">
      <dgm:prSet/>
      <dgm:spPr/>
      <dgm:t>
        <a:bodyPr/>
        <a:lstStyle/>
        <a:p>
          <a:endParaRPr lang="it-IT"/>
        </a:p>
      </dgm:t>
    </dgm:pt>
    <dgm:pt modelId="{E7A29179-91CE-EF4D-A105-0219FEC470F0}">
      <dgm:prSet/>
      <dgm:spPr/>
      <dgm:t>
        <a:bodyPr/>
        <a:lstStyle/>
        <a:p>
          <a:pPr rtl="0"/>
          <a:r>
            <a:rPr lang="it-IT" b="1" cap="all" dirty="0"/>
            <a:t>2 </a:t>
          </a:r>
          <a:r>
            <a:rPr lang="it-IT" b="1" cap="all" dirty="0" err="1"/>
            <a:t>types</a:t>
          </a:r>
          <a:r>
            <a:rPr lang="it-IT" b="1" cap="all" dirty="0"/>
            <a:t> of </a:t>
          </a:r>
          <a:r>
            <a:rPr lang="it-IT" b="1" cap="all" dirty="0" err="1"/>
            <a:t>direct</a:t>
          </a:r>
          <a:r>
            <a:rPr lang="it-IT" b="1" cap="all" dirty="0"/>
            <a:t> </a:t>
          </a:r>
          <a:r>
            <a:rPr lang="it-IT" b="1" cap="all" dirty="0" err="1"/>
            <a:t>effect</a:t>
          </a:r>
          <a:r>
            <a:rPr lang="it-IT" b="1" dirty="0"/>
            <a:t>:</a:t>
          </a:r>
          <a:endParaRPr lang="it-IT" dirty="0"/>
        </a:p>
      </dgm:t>
    </dgm:pt>
    <dgm:pt modelId="{D9C2AFE2-D36E-B741-996D-15EEC631AD77}" type="parTrans" cxnId="{FD418938-7DBC-9F45-A7EE-4935E34BCDB1}">
      <dgm:prSet/>
      <dgm:spPr/>
      <dgm:t>
        <a:bodyPr/>
        <a:lstStyle/>
        <a:p>
          <a:endParaRPr lang="it-IT"/>
        </a:p>
      </dgm:t>
    </dgm:pt>
    <dgm:pt modelId="{3193A98B-13CE-3744-AD72-D4F989725B1D}" type="sibTrans" cxnId="{FD418938-7DBC-9F45-A7EE-4935E34BCDB1}">
      <dgm:prSet/>
      <dgm:spPr/>
      <dgm:t>
        <a:bodyPr/>
        <a:lstStyle/>
        <a:p>
          <a:endParaRPr lang="it-IT"/>
        </a:p>
      </dgm:t>
    </dgm:pt>
    <dgm:pt modelId="{2E490BEE-CBFB-2545-A71E-5F764F0A0EFA}">
      <dgm:prSet/>
      <dgm:spPr>
        <a:solidFill>
          <a:srgbClr val="3366FF"/>
        </a:solidFill>
      </dgm:spPr>
      <dgm:t>
        <a:bodyPr/>
        <a:lstStyle/>
        <a:p>
          <a:pPr rtl="0"/>
          <a:r>
            <a:rPr lang="it-IT" b="1" dirty="0"/>
            <a:t>Vertical </a:t>
          </a:r>
          <a:r>
            <a:rPr lang="it-IT" b="1" dirty="0" err="1"/>
            <a:t>direct</a:t>
          </a:r>
          <a:r>
            <a:rPr lang="it-IT" b="1" dirty="0"/>
            <a:t> </a:t>
          </a:r>
          <a:r>
            <a:rPr lang="it-IT" b="1" dirty="0" err="1"/>
            <a:t>effect</a:t>
          </a:r>
          <a:r>
            <a:rPr lang="it-IT" dirty="0"/>
            <a:t>: </a:t>
          </a:r>
          <a:r>
            <a:rPr lang="it-IT" dirty="0" err="1"/>
            <a:t>you</a:t>
          </a:r>
          <a:r>
            <a:rPr lang="it-IT" dirty="0"/>
            <a:t> can use EU </a:t>
          </a:r>
          <a:r>
            <a:rPr lang="it-IT" dirty="0" err="1"/>
            <a:t>legislation</a:t>
          </a:r>
          <a:r>
            <a:rPr lang="it-IT" dirty="0"/>
            <a:t> </a:t>
          </a:r>
          <a:r>
            <a:rPr lang="it-IT" dirty="0" err="1"/>
            <a:t>against</a:t>
          </a:r>
          <a:r>
            <a:rPr lang="it-IT" dirty="0"/>
            <a:t> a MS.</a:t>
          </a:r>
        </a:p>
      </dgm:t>
    </dgm:pt>
    <dgm:pt modelId="{80D3E895-7B15-E042-86A7-0F93809E368A}" type="parTrans" cxnId="{FCD7CD9E-1C3C-2845-8A74-B5A57BE2922E}">
      <dgm:prSet/>
      <dgm:spPr/>
      <dgm:t>
        <a:bodyPr/>
        <a:lstStyle/>
        <a:p>
          <a:endParaRPr lang="it-IT"/>
        </a:p>
      </dgm:t>
    </dgm:pt>
    <dgm:pt modelId="{0996FD34-353F-8740-8FA2-A256054D99C7}" type="sibTrans" cxnId="{FCD7CD9E-1C3C-2845-8A74-B5A57BE2922E}">
      <dgm:prSet/>
      <dgm:spPr/>
      <dgm:t>
        <a:bodyPr/>
        <a:lstStyle/>
        <a:p>
          <a:endParaRPr lang="it-IT"/>
        </a:p>
      </dgm:t>
    </dgm:pt>
    <dgm:pt modelId="{75CC65A7-3EE5-0A45-B226-834186381CEA}">
      <dgm:prSet/>
      <dgm:spPr>
        <a:solidFill>
          <a:srgbClr val="3366FF"/>
        </a:solidFill>
      </dgm:spPr>
      <dgm:t>
        <a:bodyPr/>
        <a:lstStyle/>
        <a:p>
          <a:pPr rtl="0"/>
          <a:r>
            <a:rPr lang="it-IT" b="1" dirty="0" err="1"/>
            <a:t>Horizontal</a:t>
          </a:r>
          <a:r>
            <a:rPr lang="it-IT" b="1" dirty="0"/>
            <a:t> </a:t>
          </a:r>
          <a:r>
            <a:rPr lang="it-IT" b="1" dirty="0" err="1"/>
            <a:t>direct</a:t>
          </a:r>
          <a:r>
            <a:rPr lang="it-IT" b="1" dirty="0"/>
            <a:t> </a:t>
          </a:r>
          <a:r>
            <a:rPr lang="it-IT" b="1" dirty="0" err="1"/>
            <a:t>effect</a:t>
          </a:r>
          <a:r>
            <a:rPr lang="it-IT" b="1" dirty="0"/>
            <a:t>:</a:t>
          </a:r>
          <a:r>
            <a:rPr lang="it-IT" dirty="0"/>
            <a:t> </a:t>
          </a:r>
          <a:r>
            <a:rPr lang="it-IT" dirty="0" err="1"/>
            <a:t>you</a:t>
          </a:r>
          <a:r>
            <a:rPr lang="it-IT" dirty="0"/>
            <a:t> can use EU </a:t>
          </a:r>
          <a:r>
            <a:rPr lang="it-IT" dirty="0" err="1"/>
            <a:t>legislation</a:t>
          </a:r>
          <a:r>
            <a:rPr lang="it-IT" dirty="0"/>
            <a:t> </a:t>
          </a:r>
          <a:r>
            <a:rPr lang="it-IT" dirty="0" err="1"/>
            <a:t>against</a:t>
          </a:r>
          <a:r>
            <a:rPr lang="it-IT" dirty="0"/>
            <a:t> </a:t>
          </a:r>
          <a:r>
            <a:rPr lang="it-IT" dirty="0" err="1"/>
            <a:t>another</a:t>
          </a:r>
          <a:r>
            <a:rPr lang="it-IT" dirty="0"/>
            <a:t> </a:t>
          </a:r>
          <a:r>
            <a:rPr lang="it-IT" dirty="0" err="1"/>
            <a:t>individual</a:t>
          </a:r>
          <a:r>
            <a:rPr lang="it-IT" dirty="0"/>
            <a:t>.</a:t>
          </a:r>
        </a:p>
      </dgm:t>
    </dgm:pt>
    <dgm:pt modelId="{EBC72FD0-C386-E046-BC65-22B1E4BCA472}" type="parTrans" cxnId="{CE3EE7CB-E088-3B45-A9C0-AE7849050DBC}">
      <dgm:prSet/>
      <dgm:spPr/>
      <dgm:t>
        <a:bodyPr/>
        <a:lstStyle/>
        <a:p>
          <a:endParaRPr lang="it-IT"/>
        </a:p>
      </dgm:t>
    </dgm:pt>
    <dgm:pt modelId="{20F656ED-DBCF-D240-8A96-F92C3B210824}" type="sibTrans" cxnId="{CE3EE7CB-E088-3B45-A9C0-AE7849050DBC}">
      <dgm:prSet/>
      <dgm:spPr/>
      <dgm:t>
        <a:bodyPr/>
        <a:lstStyle/>
        <a:p>
          <a:endParaRPr lang="it-IT"/>
        </a:p>
      </dgm:t>
    </dgm:pt>
    <dgm:pt modelId="{B61E7BE0-E884-3046-B7F9-85E32E7914E1}">
      <dgm:prSet/>
      <dgm:spPr>
        <a:solidFill>
          <a:srgbClr val="3366FF"/>
        </a:solidFill>
      </dgm:spPr>
      <dgm:t>
        <a:bodyPr/>
        <a:lstStyle/>
        <a:p>
          <a:pPr rtl="0"/>
          <a:endParaRPr lang="it-IT" dirty="0"/>
        </a:p>
      </dgm:t>
    </dgm:pt>
    <dgm:pt modelId="{EF88E22A-6C45-AD47-AE46-01C35C76F5F8}" type="parTrans" cxnId="{01E899AB-6CBE-3246-A948-91BE7A023E5F}">
      <dgm:prSet/>
      <dgm:spPr/>
    </dgm:pt>
    <dgm:pt modelId="{8AF20716-C5AF-EB43-BC13-CC17336F129D}" type="sibTrans" cxnId="{01E899AB-6CBE-3246-A948-91BE7A023E5F}">
      <dgm:prSet/>
      <dgm:spPr/>
    </dgm:pt>
    <dgm:pt modelId="{03CC5555-921E-D14B-A8BC-D6298C8996CD}" type="pres">
      <dgm:prSet presAssocID="{C95A96AA-8FF8-2F47-9968-05AF3E78B36D}" presName="linear" presStyleCnt="0">
        <dgm:presLayoutVars>
          <dgm:animLvl val="lvl"/>
          <dgm:resizeHandles val="exact"/>
        </dgm:presLayoutVars>
      </dgm:prSet>
      <dgm:spPr/>
    </dgm:pt>
    <dgm:pt modelId="{7327919F-E531-1E4A-9BED-C04E38048A6B}" type="pres">
      <dgm:prSet presAssocID="{45B0A259-0460-B54A-A1B0-290338382A30}" presName="parentText" presStyleLbl="node1" presStyleIdx="0" presStyleCnt="2">
        <dgm:presLayoutVars>
          <dgm:chMax val="0"/>
          <dgm:bulletEnabled val="1"/>
        </dgm:presLayoutVars>
      </dgm:prSet>
      <dgm:spPr/>
    </dgm:pt>
    <dgm:pt modelId="{57BDF677-68A2-C746-A6A1-B3D01FA55AF5}" type="pres">
      <dgm:prSet presAssocID="{544F4BF3-6657-A04C-BD9C-BDCE80BAF7F2}" presName="spacer" presStyleCnt="0"/>
      <dgm:spPr/>
    </dgm:pt>
    <dgm:pt modelId="{F46D8D33-6FCB-074F-9662-3D2212DE30B4}" type="pres">
      <dgm:prSet presAssocID="{E7A29179-91CE-EF4D-A105-0219FEC470F0}" presName="parentText" presStyleLbl="node1" presStyleIdx="1" presStyleCnt="2">
        <dgm:presLayoutVars>
          <dgm:chMax val="0"/>
          <dgm:bulletEnabled val="1"/>
        </dgm:presLayoutVars>
      </dgm:prSet>
      <dgm:spPr/>
    </dgm:pt>
    <dgm:pt modelId="{060C7E06-6FE3-2346-822A-2197323899F9}" type="pres">
      <dgm:prSet presAssocID="{E7A29179-91CE-EF4D-A105-0219FEC470F0}" presName="childText" presStyleLbl="revTx" presStyleIdx="0" presStyleCnt="1">
        <dgm:presLayoutVars>
          <dgm:bulletEnabled val="1"/>
        </dgm:presLayoutVars>
      </dgm:prSet>
      <dgm:spPr/>
    </dgm:pt>
  </dgm:ptLst>
  <dgm:cxnLst>
    <dgm:cxn modelId="{D0532418-06B4-F841-A60C-CAB0CC2E6508}" srcId="{C95A96AA-8FF8-2F47-9968-05AF3E78B36D}" destId="{45B0A259-0460-B54A-A1B0-290338382A30}" srcOrd="0" destOrd="0" parTransId="{7DCDBC36-8E32-F640-A831-1D6856A78C35}" sibTransId="{544F4BF3-6657-A04C-BD9C-BDCE80BAF7F2}"/>
    <dgm:cxn modelId="{7FC74724-17B7-2240-BC2D-7C8E04BEDD8F}" type="presOf" srcId="{E7A29179-91CE-EF4D-A105-0219FEC470F0}" destId="{F46D8D33-6FCB-074F-9662-3D2212DE30B4}" srcOrd="0" destOrd="0" presId="urn:microsoft.com/office/officeart/2005/8/layout/vList2"/>
    <dgm:cxn modelId="{FD418938-7DBC-9F45-A7EE-4935E34BCDB1}" srcId="{C95A96AA-8FF8-2F47-9968-05AF3E78B36D}" destId="{E7A29179-91CE-EF4D-A105-0219FEC470F0}" srcOrd="1" destOrd="0" parTransId="{D9C2AFE2-D36E-B741-996D-15EEC631AD77}" sibTransId="{3193A98B-13CE-3744-AD72-D4F989725B1D}"/>
    <dgm:cxn modelId="{B477EC6C-01AB-6945-B09D-6A11F13AA0D2}" type="presOf" srcId="{2E490BEE-CBFB-2545-A71E-5F764F0A0EFA}" destId="{060C7E06-6FE3-2346-822A-2197323899F9}" srcOrd="0" destOrd="0" presId="urn:microsoft.com/office/officeart/2005/8/layout/vList2"/>
    <dgm:cxn modelId="{1E2E6996-D178-144F-96D6-7D5BFC292B14}" type="presOf" srcId="{45B0A259-0460-B54A-A1B0-290338382A30}" destId="{7327919F-E531-1E4A-9BED-C04E38048A6B}" srcOrd="0" destOrd="0" presId="urn:microsoft.com/office/officeart/2005/8/layout/vList2"/>
    <dgm:cxn modelId="{FCD7CD9E-1C3C-2845-8A74-B5A57BE2922E}" srcId="{E7A29179-91CE-EF4D-A105-0219FEC470F0}" destId="{2E490BEE-CBFB-2545-A71E-5F764F0A0EFA}" srcOrd="0" destOrd="0" parTransId="{80D3E895-7B15-E042-86A7-0F93809E368A}" sibTransId="{0996FD34-353F-8740-8FA2-A256054D99C7}"/>
    <dgm:cxn modelId="{01E899AB-6CBE-3246-A948-91BE7A023E5F}" srcId="{E7A29179-91CE-EF4D-A105-0219FEC470F0}" destId="{B61E7BE0-E884-3046-B7F9-85E32E7914E1}" srcOrd="1" destOrd="0" parTransId="{EF88E22A-6C45-AD47-AE46-01C35C76F5F8}" sibTransId="{8AF20716-C5AF-EB43-BC13-CC17336F129D}"/>
    <dgm:cxn modelId="{2AD516B3-4DBD-8442-A8E8-A2019CC553B6}" type="presOf" srcId="{B61E7BE0-E884-3046-B7F9-85E32E7914E1}" destId="{060C7E06-6FE3-2346-822A-2197323899F9}" srcOrd="0" destOrd="1" presId="urn:microsoft.com/office/officeart/2005/8/layout/vList2"/>
    <dgm:cxn modelId="{416AD9B6-B4E1-814B-8018-7097D2C96836}" type="presOf" srcId="{C95A96AA-8FF8-2F47-9968-05AF3E78B36D}" destId="{03CC5555-921E-D14B-A8BC-D6298C8996CD}" srcOrd="0" destOrd="0" presId="urn:microsoft.com/office/officeart/2005/8/layout/vList2"/>
    <dgm:cxn modelId="{CE3EE7CB-E088-3B45-A9C0-AE7849050DBC}" srcId="{E7A29179-91CE-EF4D-A105-0219FEC470F0}" destId="{75CC65A7-3EE5-0A45-B226-834186381CEA}" srcOrd="2" destOrd="0" parTransId="{EBC72FD0-C386-E046-BC65-22B1E4BCA472}" sibTransId="{20F656ED-DBCF-D240-8A96-F92C3B210824}"/>
    <dgm:cxn modelId="{AB1CA2F0-D5DF-1748-9A0A-E80C90C592C0}" type="presOf" srcId="{75CC65A7-3EE5-0A45-B226-834186381CEA}" destId="{060C7E06-6FE3-2346-822A-2197323899F9}" srcOrd="0" destOrd="2" presId="urn:microsoft.com/office/officeart/2005/8/layout/vList2"/>
    <dgm:cxn modelId="{1661E4B5-3D69-9349-BCF4-FD290DE2F808}" type="presParOf" srcId="{03CC5555-921E-D14B-A8BC-D6298C8996CD}" destId="{7327919F-E531-1E4A-9BED-C04E38048A6B}" srcOrd="0" destOrd="0" presId="urn:microsoft.com/office/officeart/2005/8/layout/vList2"/>
    <dgm:cxn modelId="{B70CEE46-B1B8-DC4C-B8A7-62D1EBF70BEC}" type="presParOf" srcId="{03CC5555-921E-D14B-A8BC-D6298C8996CD}" destId="{57BDF677-68A2-C746-A6A1-B3D01FA55AF5}" srcOrd="1" destOrd="0" presId="urn:microsoft.com/office/officeart/2005/8/layout/vList2"/>
    <dgm:cxn modelId="{A8222838-234F-4A47-9589-6951A34E2F8A}" type="presParOf" srcId="{03CC5555-921E-D14B-A8BC-D6298C8996CD}" destId="{F46D8D33-6FCB-074F-9662-3D2212DE30B4}" srcOrd="2" destOrd="0" presId="urn:microsoft.com/office/officeart/2005/8/layout/vList2"/>
    <dgm:cxn modelId="{EADE5108-7A1B-4949-92F1-1AB9997E849A}" type="presParOf" srcId="{03CC5555-921E-D14B-A8BC-D6298C8996CD}" destId="{060C7E06-6FE3-2346-822A-2197323899F9}"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B079CD1-8395-C047-96E7-6F85F4D0E7F9}" type="doc">
      <dgm:prSet loTypeId="urn:microsoft.com/office/officeart/2005/8/layout/vList2" loCatId="" qsTypeId="urn:microsoft.com/office/officeart/2005/8/quickstyle/simple4" qsCatId="simple" csTypeId="urn:microsoft.com/office/officeart/2005/8/colors/colorful4" csCatId="colorful" phldr="1"/>
      <dgm:spPr/>
      <dgm:t>
        <a:bodyPr/>
        <a:lstStyle/>
        <a:p>
          <a:endParaRPr lang="it-IT"/>
        </a:p>
      </dgm:t>
    </dgm:pt>
    <dgm:pt modelId="{BBC20402-63FD-454A-8AAA-BE42463AF9F2}">
      <dgm:prSet/>
      <dgm:spPr/>
      <dgm:t>
        <a:bodyPr/>
        <a:lstStyle/>
        <a:p>
          <a:pPr algn="ctr" rtl="0"/>
          <a:r>
            <a:rPr lang="it-IT" dirty="0"/>
            <a:t>DIRECT APPLICABILITY </a:t>
          </a:r>
          <a:r>
            <a:rPr lang="it-IT" dirty="0" err="1"/>
            <a:t>allows</a:t>
          </a:r>
          <a:r>
            <a:rPr lang="it-IT" dirty="0"/>
            <a:t> the ECJ to </a:t>
          </a:r>
          <a:r>
            <a:rPr lang="it-IT" dirty="0" err="1"/>
            <a:t>develop</a:t>
          </a:r>
          <a:r>
            <a:rPr lang="it-IT" dirty="0"/>
            <a:t> to </a:t>
          </a:r>
          <a:r>
            <a:rPr lang="it-IT" dirty="0" err="1"/>
            <a:t>two</a:t>
          </a:r>
          <a:r>
            <a:rPr lang="it-IT" dirty="0"/>
            <a:t> </a:t>
          </a:r>
          <a:r>
            <a:rPr lang="it-IT" dirty="0" err="1"/>
            <a:t>foundamental</a:t>
          </a:r>
          <a:r>
            <a:rPr lang="it-IT" dirty="0"/>
            <a:t> </a:t>
          </a:r>
          <a:r>
            <a:rPr lang="it-IT" dirty="0" err="1"/>
            <a:t>docrines</a:t>
          </a:r>
          <a:r>
            <a:rPr lang="it-IT" dirty="0"/>
            <a:t> of the </a:t>
          </a:r>
          <a:r>
            <a:rPr lang="it-IT" dirty="0" err="1"/>
            <a:t>European</a:t>
          </a:r>
          <a:r>
            <a:rPr lang="it-IT" dirty="0"/>
            <a:t> </a:t>
          </a:r>
          <a:r>
            <a:rPr lang="it-IT" dirty="0" err="1"/>
            <a:t>legal</a:t>
          </a:r>
          <a:r>
            <a:rPr lang="it-IT" dirty="0"/>
            <a:t> </a:t>
          </a:r>
          <a:r>
            <a:rPr lang="it-IT" dirty="0" err="1"/>
            <a:t>order</a:t>
          </a:r>
          <a:r>
            <a:rPr lang="it-IT" dirty="0"/>
            <a:t>:</a:t>
          </a:r>
        </a:p>
      </dgm:t>
    </dgm:pt>
    <dgm:pt modelId="{6210583D-1030-CA40-8B62-0250A1E3EB81}" type="parTrans" cxnId="{60E8C97B-394F-DD4E-BE41-389EF4D1CD11}">
      <dgm:prSet/>
      <dgm:spPr/>
      <dgm:t>
        <a:bodyPr/>
        <a:lstStyle/>
        <a:p>
          <a:endParaRPr lang="it-IT"/>
        </a:p>
      </dgm:t>
    </dgm:pt>
    <dgm:pt modelId="{378AE435-DDDC-694D-A3C7-B0C54C626DE6}" type="sibTrans" cxnId="{60E8C97B-394F-DD4E-BE41-389EF4D1CD11}">
      <dgm:prSet/>
      <dgm:spPr/>
      <dgm:t>
        <a:bodyPr/>
        <a:lstStyle/>
        <a:p>
          <a:endParaRPr lang="it-IT"/>
        </a:p>
      </dgm:t>
    </dgm:pt>
    <dgm:pt modelId="{1984BF42-4C17-E141-9197-FCECA3284E03}">
      <dgm:prSet/>
      <dgm:spPr/>
      <dgm:t>
        <a:bodyPr/>
        <a:lstStyle/>
        <a:p>
          <a:pPr rtl="0"/>
          <a:r>
            <a:rPr lang="it-IT"/>
            <a:t>1) DIRECT EFFECT</a:t>
          </a:r>
        </a:p>
      </dgm:t>
    </dgm:pt>
    <dgm:pt modelId="{19AD81C9-0D4C-F341-A125-0FC3ABCAB423}" type="parTrans" cxnId="{5E358279-0771-6840-85BF-4F30BC84356E}">
      <dgm:prSet/>
      <dgm:spPr/>
      <dgm:t>
        <a:bodyPr/>
        <a:lstStyle/>
        <a:p>
          <a:endParaRPr lang="it-IT"/>
        </a:p>
      </dgm:t>
    </dgm:pt>
    <dgm:pt modelId="{E23F2854-F676-1645-A397-A334B88B9590}" type="sibTrans" cxnId="{5E358279-0771-6840-85BF-4F30BC84356E}">
      <dgm:prSet/>
      <dgm:spPr/>
      <dgm:t>
        <a:bodyPr/>
        <a:lstStyle/>
        <a:p>
          <a:endParaRPr lang="it-IT"/>
        </a:p>
      </dgm:t>
    </dgm:pt>
    <dgm:pt modelId="{919A0E0A-6D65-1B4E-A26C-4EEA4B212C1D}">
      <dgm:prSet/>
      <dgm:spPr/>
      <dgm:t>
        <a:bodyPr/>
        <a:lstStyle/>
        <a:p>
          <a:pPr rtl="0"/>
          <a:r>
            <a:rPr lang="it-IT" dirty="0"/>
            <a:t>2) SUPREMACY (or primacy o priority)</a:t>
          </a:r>
        </a:p>
      </dgm:t>
    </dgm:pt>
    <dgm:pt modelId="{EB0F1711-95B0-C643-AC73-7C59A0306C17}" type="parTrans" cxnId="{2A8D9BAF-A68E-6840-8B1A-A3526611124B}">
      <dgm:prSet/>
      <dgm:spPr/>
      <dgm:t>
        <a:bodyPr/>
        <a:lstStyle/>
        <a:p>
          <a:endParaRPr lang="it-IT"/>
        </a:p>
      </dgm:t>
    </dgm:pt>
    <dgm:pt modelId="{717E6690-9341-604B-A590-BDFC7A4BC3DA}" type="sibTrans" cxnId="{2A8D9BAF-A68E-6840-8B1A-A3526611124B}">
      <dgm:prSet/>
      <dgm:spPr/>
      <dgm:t>
        <a:bodyPr/>
        <a:lstStyle/>
        <a:p>
          <a:endParaRPr lang="it-IT"/>
        </a:p>
      </dgm:t>
    </dgm:pt>
    <dgm:pt modelId="{9A3DEE0F-E0E9-2742-B3BE-CD187D0B5589}" type="pres">
      <dgm:prSet presAssocID="{FB079CD1-8395-C047-96E7-6F85F4D0E7F9}" presName="linear" presStyleCnt="0">
        <dgm:presLayoutVars>
          <dgm:animLvl val="lvl"/>
          <dgm:resizeHandles val="exact"/>
        </dgm:presLayoutVars>
      </dgm:prSet>
      <dgm:spPr/>
    </dgm:pt>
    <dgm:pt modelId="{C167E37B-E0EC-1F49-84E4-8B949718E0DD}" type="pres">
      <dgm:prSet presAssocID="{BBC20402-63FD-454A-8AAA-BE42463AF9F2}" presName="parentText" presStyleLbl="node1" presStyleIdx="0" presStyleCnt="3">
        <dgm:presLayoutVars>
          <dgm:chMax val="0"/>
          <dgm:bulletEnabled val="1"/>
        </dgm:presLayoutVars>
      </dgm:prSet>
      <dgm:spPr/>
    </dgm:pt>
    <dgm:pt modelId="{563F671C-5422-6343-AC07-6FA77EF2D32B}" type="pres">
      <dgm:prSet presAssocID="{378AE435-DDDC-694D-A3C7-B0C54C626DE6}" presName="spacer" presStyleCnt="0"/>
      <dgm:spPr/>
    </dgm:pt>
    <dgm:pt modelId="{395FF2D1-154B-3944-B5D9-3C5F7795A64E}" type="pres">
      <dgm:prSet presAssocID="{1984BF42-4C17-E141-9197-FCECA3284E03}" presName="parentText" presStyleLbl="node1" presStyleIdx="1" presStyleCnt="3">
        <dgm:presLayoutVars>
          <dgm:chMax val="0"/>
          <dgm:bulletEnabled val="1"/>
        </dgm:presLayoutVars>
      </dgm:prSet>
      <dgm:spPr/>
    </dgm:pt>
    <dgm:pt modelId="{07EE3DE1-A843-974E-A710-F89DC06848C7}" type="pres">
      <dgm:prSet presAssocID="{E23F2854-F676-1645-A397-A334B88B9590}" presName="spacer" presStyleCnt="0"/>
      <dgm:spPr/>
    </dgm:pt>
    <dgm:pt modelId="{BD550D11-2582-4C4E-A6BF-FEE39E2BC333}" type="pres">
      <dgm:prSet presAssocID="{919A0E0A-6D65-1B4E-A26C-4EEA4B212C1D}" presName="parentText" presStyleLbl="node1" presStyleIdx="2" presStyleCnt="3">
        <dgm:presLayoutVars>
          <dgm:chMax val="0"/>
          <dgm:bulletEnabled val="1"/>
        </dgm:presLayoutVars>
      </dgm:prSet>
      <dgm:spPr/>
    </dgm:pt>
  </dgm:ptLst>
  <dgm:cxnLst>
    <dgm:cxn modelId="{D9221F44-67AA-6E4F-B612-1D86FE979593}" type="presOf" srcId="{FB079CD1-8395-C047-96E7-6F85F4D0E7F9}" destId="{9A3DEE0F-E0E9-2742-B3BE-CD187D0B5589}" srcOrd="0" destOrd="0" presId="urn:microsoft.com/office/officeart/2005/8/layout/vList2"/>
    <dgm:cxn modelId="{5E358279-0771-6840-85BF-4F30BC84356E}" srcId="{FB079CD1-8395-C047-96E7-6F85F4D0E7F9}" destId="{1984BF42-4C17-E141-9197-FCECA3284E03}" srcOrd="1" destOrd="0" parTransId="{19AD81C9-0D4C-F341-A125-0FC3ABCAB423}" sibTransId="{E23F2854-F676-1645-A397-A334B88B9590}"/>
    <dgm:cxn modelId="{60E8C97B-394F-DD4E-BE41-389EF4D1CD11}" srcId="{FB079CD1-8395-C047-96E7-6F85F4D0E7F9}" destId="{BBC20402-63FD-454A-8AAA-BE42463AF9F2}" srcOrd="0" destOrd="0" parTransId="{6210583D-1030-CA40-8B62-0250A1E3EB81}" sibTransId="{378AE435-DDDC-694D-A3C7-B0C54C626DE6}"/>
    <dgm:cxn modelId="{9DFC9F91-4A8A-D94F-9DA2-2DEE13C76AE2}" type="presOf" srcId="{BBC20402-63FD-454A-8AAA-BE42463AF9F2}" destId="{C167E37B-E0EC-1F49-84E4-8B949718E0DD}" srcOrd="0" destOrd="0" presId="urn:microsoft.com/office/officeart/2005/8/layout/vList2"/>
    <dgm:cxn modelId="{2A8D9BAF-A68E-6840-8B1A-A3526611124B}" srcId="{FB079CD1-8395-C047-96E7-6F85F4D0E7F9}" destId="{919A0E0A-6D65-1B4E-A26C-4EEA4B212C1D}" srcOrd="2" destOrd="0" parTransId="{EB0F1711-95B0-C643-AC73-7C59A0306C17}" sibTransId="{717E6690-9341-604B-A590-BDFC7A4BC3DA}"/>
    <dgm:cxn modelId="{0EE2B3E6-6F3E-6944-A200-776EE8E24B72}" type="presOf" srcId="{1984BF42-4C17-E141-9197-FCECA3284E03}" destId="{395FF2D1-154B-3944-B5D9-3C5F7795A64E}" srcOrd="0" destOrd="0" presId="urn:microsoft.com/office/officeart/2005/8/layout/vList2"/>
    <dgm:cxn modelId="{854ABDFD-3668-3C47-A75A-86BCE5B48B7E}" type="presOf" srcId="{919A0E0A-6D65-1B4E-A26C-4EEA4B212C1D}" destId="{BD550D11-2582-4C4E-A6BF-FEE39E2BC333}" srcOrd="0" destOrd="0" presId="urn:microsoft.com/office/officeart/2005/8/layout/vList2"/>
    <dgm:cxn modelId="{661C402E-27BF-524C-B96B-785467E698B2}" type="presParOf" srcId="{9A3DEE0F-E0E9-2742-B3BE-CD187D0B5589}" destId="{C167E37B-E0EC-1F49-84E4-8B949718E0DD}" srcOrd="0" destOrd="0" presId="urn:microsoft.com/office/officeart/2005/8/layout/vList2"/>
    <dgm:cxn modelId="{309D036A-7AF9-9C45-82CE-5BD430744A73}" type="presParOf" srcId="{9A3DEE0F-E0E9-2742-B3BE-CD187D0B5589}" destId="{563F671C-5422-6343-AC07-6FA77EF2D32B}" srcOrd="1" destOrd="0" presId="urn:microsoft.com/office/officeart/2005/8/layout/vList2"/>
    <dgm:cxn modelId="{80E4BE24-417D-3D48-8239-236A2B741385}" type="presParOf" srcId="{9A3DEE0F-E0E9-2742-B3BE-CD187D0B5589}" destId="{395FF2D1-154B-3944-B5D9-3C5F7795A64E}" srcOrd="2" destOrd="0" presId="urn:microsoft.com/office/officeart/2005/8/layout/vList2"/>
    <dgm:cxn modelId="{1EF5292E-DAA0-644D-B359-6715ACFFB523}" type="presParOf" srcId="{9A3DEE0F-E0E9-2742-B3BE-CD187D0B5589}" destId="{07EE3DE1-A843-974E-A710-F89DC06848C7}" srcOrd="3" destOrd="0" presId="urn:microsoft.com/office/officeart/2005/8/layout/vList2"/>
    <dgm:cxn modelId="{513BEBE7-88F6-7347-B4B2-AA83EC6247B1}" type="presParOf" srcId="{9A3DEE0F-E0E9-2742-B3BE-CD187D0B5589}" destId="{BD550D11-2582-4C4E-A6BF-FEE39E2BC33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94B2D011-B878-8C4F-A3D2-82C917906D4E}" type="doc">
      <dgm:prSet loTypeId="urn:microsoft.com/office/officeart/2005/8/layout/default" loCatId="" qsTypeId="urn:microsoft.com/office/officeart/2005/8/quickstyle/simple4" qsCatId="simple" csTypeId="urn:microsoft.com/office/officeart/2005/8/colors/colorful4" csCatId="colorful" phldr="1"/>
      <dgm:spPr/>
      <dgm:t>
        <a:bodyPr/>
        <a:lstStyle/>
        <a:p>
          <a:endParaRPr lang="it-IT"/>
        </a:p>
      </dgm:t>
    </dgm:pt>
    <dgm:pt modelId="{48186881-6634-5C4E-8607-49513563385D}">
      <dgm:prSet/>
      <dgm:spPr/>
      <dgm:t>
        <a:bodyPr/>
        <a:lstStyle/>
        <a:p>
          <a:pPr rtl="0"/>
          <a:r>
            <a:rPr lang="it-IT" dirty="0"/>
            <a:t>DIRECT APPLICABILITY </a:t>
          </a:r>
        </a:p>
      </dgm:t>
    </dgm:pt>
    <dgm:pt modelId="{3DD97A00-B919-AE42-9751-745666959A11}" type="parTrans" cxnId="{730AE222-914A-F64D-A5B8-ECE7965FFE5C}">
      <dgm:prSet/>
      <dgm:spPr/>
      <dgm:t>
        <a:bodyPr/>
        <a:lstStyle/>
        <a:p>
          <a:endParaRPr lang="it-IT"/>
        </a:p>
      </dgm:t>
    </dgm:pt>
    <dgm:pt modelId="{CB14B6CC-48B9-7A4E-9513-5BA51A335780}" type="sibTrans" cxnId="{730AE222-914A-F64D-A5B8-ECE7965FFE5C}">
      <dgm:prSet/>
      <dgm:spPr/>
      <dgm:t>
        <a:bodyPr/>
        <a:lstStyle/>
        <a:p>
          <a:endParaRPr lang="it-IT"/>
        </a:p>
      </dgm:t>
    </dgm:pt>
    <dgm:pt modelId="{51BB8EA6-8B2A-1341-99F6-4CE92DBC2761}">
      <dgm:prSet/>
      <dgm:spPr/>
      <dgm:t>
        <a:bodyPr/>
        <a:lstStyle/>
        <a:p>
          <a:pPr rtl="0"/>
          <a:r>
            <a:rPr lang="it-IT" dirty="0"/>
            <a:t>DIRECT EFFECT</a:t>
          </a:r>
        </a:p>
      </dgm:t>
    </dgm:pt>
    <dgm:pt modelId="{5404BA43-6565-2D44-BD7D-E756712654CC}" type="parTrans" cxnId="{BE8ED136-F34D-FA48-A972-2EF8323D963B}">
      <dgm:prSet/>
      <dgm:spPr/>
      <dgm:t>
        <a:bodyPr/>
        <a:lstStyle/>
        <a:p>
          <a:endParaRPr lang="it-IT"/>
        </a:p>
      </dgm:t>
    </dgm:pt>
    <dgm:pt modelId="{3DFB44DE-9311-0F43-B813-170E767F6049}" type="sibTrans" cxnId="{BE8ED136-F34D-FA48-A972-2EF8323D963B}">
      <dgm:prSet/>
      <dgm:spPr/>
      <dgm:t>
        <a:bodyPr/>
        <a:lstStyle/>
        <a:p>
          <a:endParaRPr lang="it-IT"/>
        </a:p>
      </dgm:t>
    </dgm:pt>
    <dgm:pt modelId="{BF3D73E8-9026-2045-8D5D-92A42479E8B4}">
      <dgm:prSet/>
      <dgm:spPr/>
      <dgm:t>
        <a:bodyPr/>
        <a:lstStyle/>
        <a:p>
          <a:r>
            <a:rPr lang="it-IT" dirty="0"/>
            <a:t>WIDER – </a:t>
          </a:r>
          <a:r>
            <a:rPr lang="it-IT" dirty="0" err="1"/>
            <a:t>internal</a:t>
          </a:r>
          <a:r>
            <a:rPr lang="it-IT" dirty="0"/>
            <a:t> </a:t>
          </a:r>
          <a:r>
            <a:rPr lang="it-IT" dirty="0" err="1"/>
            <a:t>effect</a:t>
          </a:r>
          <a:r>
            <a:rPr lang="it-IT" dirty="0"/>
            <a:t>: Direct </a:t>
          </a:r>
          <a:r>
            <a:rPr lang="it-IT" dirty="0" err="1"/>
            <a:t>applicability</a:t>
          </a:r>
          <a:r>
            <a:rPr lang="it-IT" dirty="0"/>
            <a:t> of a </a:t>
          </a:r>
          <a:r>
            <a:rPr lang="it-IT" dirty="0" err="1"/>
            <a:t>European</a:t>
          </a:r>
          <a:r>
            <a:rPr lang="it-IT" dirty="0"/>
            <a:t> </a:t>
          </a:r>
          <a:r>
            <a:rPr lang="it-IT" dirty="0" err="1"/>
            <a:t>norm</a:t>
          </a:r>
          <a:r>
            <a:rPr lang="it-IT" dirty="0"/>
            <a:t> </a:t>
          </a:r>
          <a:r>
            <a:rPr lang="it-IT" dirty="0" err="1"/>
            <a:t>within</a:t>
          </a:r>
          <a:r>
            <a:rPr lang="it-IT" dirty="0"/>
            <a:t> </a:t>
          </a:r>
          <a:r>
            <a:rPr lang="it-IT" dirty="0" err="1"/>
            <a:t>domestic</a:t>
          </a:r>
          <a:r>
            <a:rPr lang="it-IT" dirty="0"/>
            <a:t> </a:t>
          </a:r>
          <a:r>
            <a:rPr lang="it-IT" dirty="0" err="1"/>
            <a:t>legal</a:t>
          </a:r>
          <a:r>
            <a:rPr lang="it-IT" dirty="0"/>
            <a:t> </a:t>
          </a:r>
          <a:r>
            <a:rPr lang="it-IT" dirty="0" err="1"/>
            <a:t>orders</a:t>
          </a:r>
          <a:r>
            <a:rPr lang="it-IT" dirty="0"/>
            <a:t> </a:t>
          </a:r>
          <a:r>
            <a:rPr lang="it-IT" dirty="0" err="1"/>
            <a:t>without</a:t>
          </a:r>
          <a:r>
            <a:rPr lang="it-IT" dirty="0"/>
            <a:t> the </a:t>
          </a:r>
          <a:r>
            <a:rPr lang="it-IT" dirty="0" err="1"/>
            <a:t>need</a:t>
          </a:r>
          <a:r>
            <a:rPr lang="it-IT" dirty="0"/>
            <a:t> of an </a:t>
          </a:r>
          <a:r>
            <a:rPr lang="it-IT" dirty="0" err="1"/>
            <a:t>internal</a:t>
          </a:r>
          <a:r>
            <a:rPr lang="it-IT" dirty="0"/>
            <a:t> </a:t>
          </a:r>
          <a:r>
            <a:rPr lang="it-IT" dirty="0" err="1"/>
            <a:t>act</a:t>
          </a:r>
          <a:endParaRPr lang="it-IT" dirty="0"/>
        </a:p>
      </dgm:t>
    </dgm:pt>
    <dgm:pt modelId="{A0178AD6-0152-9D43-8EEC-0412525F1435}" type="parTrans" cxnId="{9DD2DD54-96E6-A84A-9553-0FB8DEF8ED29}">
      <dgm:prSet/>
      <dgm:spPr/>
      <dgm:t>
        <a:bodyPr/>
        <a:lstStyle/>
        <a:p>
          <a:endParaRPr lang="it-IT"/>
        </a:p>
      </dgm:t>
    </dgm:pt>
    <dgm:pt modelId="{6A818E74-A8C3-EC48-B609-B331B7B1F353}" type="sibTrans" cxnId="{9DD2DD54-96E6-A84A-9553-0FB8DEF8ED29}">
      <dgm:prSet/>
      <dgm:spPr/>
      <dgm:t>
        <a:bodyPr/>
        <a:lstStyle/>
        <a:p>
          <a:endParaRPr lang="it-IT"/>
        </a:p>
      </dgm:t>
    </dgm:pt>
    <dgm:pt modelId="{AD69BE79-C10D-C04D-9F0C-CD3BB0DF7CAF}">
      <dgm:prSet/>
      <dgm:spPr/>
      <dgm:t>
        <a:bodyPr/>
        <a:lstStyle/>
        <a:p>
          <a:pPr rtl="0"/>
          <a:r>
            <a:rPr lang="it-IT" dirty="0" err="1"/>
            <a:t>Individual</a:t>
          </a:r>
          <a:r>
            <a:rPr lang="it-IT" dirty="0"/>
            <a:t> </a:t>
          </a:r>
          <a:r>
            <a:rPr lang="it-IT" dirty="0" err="1"/>
            <a:t>effect</a:t>
          </a:r>
          <a:r>
            <a:rPr lang="it-IT" dirty="0"/>
            <a:t> of a </a:t>
          </a:r>
          <a:r>
            <a:rPr lang="it-IT" dirty="0" err="1"/>
            <a:t>binding</a:t>
          </a:r>
          <a:r>
            <a:rPr lang="it-IT" dirty="0"/>
            <a:t> </a:t>
          </a:r>
          <a:r>
            <a:rPr lang="it-IT" dirty="0" err="1"/>
            <a:t>norm</a:t>
          </a:r>
          <a:r>
            <a:rPr lang="it-IT" dirty="0"/>
            <a:t> in </a:t>
          </a:r>
          <a:r>
            <a:rPr lang="it-IT" dirty="0" err="1"/>
            <a:t>specific</a:t>
          </a:r>
          <a:r>
            <a:rPr lang="it-IT" dirty="0"/>
            <a:t> </a:t>
          </a:r>
          <a:r>
            <a:rPr lang="it-IT" dirty="0" err="1"/>
            <a:t>cases</a:t>
          </a:r>
          <a:endParaRPr lang="it-IT" dirty="0"/>
        </a:p>
      </dgm:t>
    </dgm:pt>
    <dgm:pt modelId="{D4814D7D-86CB-A140-87FD-0FA020F93D62}" type="parTrans" cxnId="{B63B8971-4137-854A-908A-5ADF99E2ED79}">
      <dgm:prSet/>
      <dgm:spPr/>
      <dgm:t>
        <a:bodyPr/>
        <a:lstStyle/>
        <a:p>
          <a:endParaRPr lang="it-IT"/>
        </a:p>
      </dgm:t>
    </dgm:pt>
    <dgm:pt modelId="{F4931FBE-0767-CC46-9F1C-F343606D0A1B}" type="sibTrans" cxnId="{B63B8971-4137-854A-908A-5ADF99E2ED79}">
      <dgm:prSet/>
      <dgm:spPr/>
      <dgm:t>
        <a:bodyPr/>
        <a:lstStyle/>
        <a:p>
          <a:endParaRPr lang="it-IT"/>
        </a:p>
      </dgm:t>
    </dgm:pt>
    <dgm:pt modelId="{9991059F-A426-1945-87A3-62B460CF2747}">
      <dgm:prSet/>
      <dgm:spPr/>
      <dgm:t>
        <a:bodyPr/>
        <a:lstStyle/>
        <a:p>
          <a:pPr rtl="0"/>
          <a:endParaRPr lang="it-IT" dirty="0"/>
        </a:p>
      </dgm:t>
    </dgm:pt>
    <dgm:pt modelId="{CF9297E8-6CCF-BC4B-B054-E7D813593061}" type="parTrans" cxnId="{7599DB66-7871-794A-870A-1E4D5F9951CE}">
      <dgm:prSet/>
      <dgm:spPr/>
      <dgm:t>
        <a:bodyPr/>
        <a:lstStyle/>
        <a:p>
          <a:endParaRPr lang="it-IT"/>
        </a:p>
      </dgm:t>
    </dgm:pt>
    <dgm:pt modelId="{6238834C-8259-1C46-984F-F46BBC94358C}" type="sibTrans" cxnId="{7599DB66-7871-794A-870A-1E4D5F9951CE}">
      <dgm:prSet/>
      <dgm:spPr/>
      <dgm:t>
        <a:bodyPr/>
        <a:lstStyle/>
        <a:p>
          <a:endParaRPr lang="it-IT"/>
        </a:p>
      </dgm:t>
    </dgm:pt>
    <dgm:pt modelId="{427EDFE5-9784-DC47-B1C9-B4DFFDAA1BDD}">
      <dgm:prSet/>
      <dgm:spPr/>
      <dgm:t>
        <a:bodyPr/>
        <a:lstStyle/>
        <a:p>
          <a:pPr rtl="0"/>
          <a:r>
            <a:rPr lang="it-IT" cap="all" dirty="0"/>
            <a:t>The </a:t>
          </a:r>
          <a:r>
            <a:rPr lang="it-IT" cap="all" dirty="0" err="1"/>
            <a:t>norm</a:t>
          </a:r>
          <a:r>
            <a:rPr lang="it-IT" cap="all" dirty="0"/>
            <a:t> can be </a:t>
          </a:r>
          <a:r>
            <a:rPr lang="it-IT" cap="all" dirty="0" err="1"/>
            <a:t>invoked</a:t>
          </a:r>
          <a:r>
            <a:rPr lang="it-IT" cap="all" dirty="0"/>
            <a:t> in front of a </a:t>
          </a:r>
          <a:r>
            <a:rPr lang="it-IT" cap="all" dirty="0" err="1"/>
            <a:t>domestic</a:t>
          </a:r>
          <a:r>
            <a:rPr lang="it-IT" cap="all" dirty="0"/>
            <a:t> </a:t>
          </a:r>
          <a:r>
            <a:rPr lang="it-IT" cap="all" dirty="0" err="1"/>
            <a:t>Courts</a:t>
          </a:r>
          <a:r>
            <a:rPr lang="it-IT" dirty="0"/>
            <a:t>.</a:t>
          </a:r>
        </a:p>
      </dgm:t>
    </dgm:pt>
    <dgm:pt modelId="{2649FA1F-4CC7-8F42-B386-D6014C112033}" type="parTrans" cxnId="{1DCF14DF-D87E-6742-9DDC-7DBE5491397F}">
      <dgm:prSet/>
      <dgm:spPr/>
      <dgm:t>
        <a:bodyPr/>
        <a:lstStyle/>
        <a:p>
          <a:endParaRPr lang="it-IT"/>
        </a:p>
      </dgm:t>
    </dgm:pt>
    <dgm:pt modelId="{1E8DD8C5-D4BB-E84A-9D25-645AEDEE3E1F}" type="sibTrans" cxnId="{1DCF14DF-D87E-6742-9DDC-7DBE5491397F}">
      <dgm:prSet/>
      <dgm:spPr/>
      <dgm:t>
        <a:bodyPr/>
        <a:lstStyle/>
        <a:p>
          <a:endParaRPr lang="it-IT"/>
        </a:p>
      </dgm:t>
    </dgm:pt>
    <dgm:pt modelId="{E1FBDBBF-6A37-B143-A098-907592B06190}">
      <dgm:prSet/>
      <dgm:spPr/>
      <dgm:t>
        <a:bodyPr/>
        <a:lstStyle/>
        <a:p>
          <a:r>
            <a:rPr lang="it-IT" dirty="0"/>
            <a:t>NATIONAL AUTHORITIES HAVE TO APPLY EU LAW</a:t>
          </a:r>
        </a:p>
      </dgm:t>
    </dgm:pt>
    <dgm:pt modelId="{C300D3B0-B74A-BA42-96F8-DDA0483FCABE}" type="parTrans" cxnId="{837BEE16-16E6-0B40-A289-24A62F541C54}">
      <dgm:prSet/>
      <dgm:spPr/>
      <dgm:t>
        <a:bodyPr/>
        <a:lstStyle/>
        <a:p>
          <a:endParaRPr lang="it-IT"/>
        </a:p>
      </dgm:t>
    </dgm:pt>
    <dgm:pt modelId="{56BFC378-4942-DB4C-9A41-E66D45309FCF}" type="sibTrans" cxnId="{837BEE16-16E6-0B40-A289-24A62F541C54}">
      <dgm:prSet/>
      <dgm:spPr/>
      <dgm:t>
        <a:bodyPr/>
        <a:lstStyle/>
        <a:p>
          <a:endParaRPr lang="it-IT"/>
        </a:p>
      </dgm:t>
    </dgm:pt>
    <dgm:pt modelId="{647D554F-D8CC-6E4E-81CA-FF1682186174}" type="pres">
      <dgm:prSet presAssocID="{94B2D011-B878-8C4F-A3D2-82C917906D4E}" presName="diagram" presStyleCnt="0">
        <dgm:presLayoutVars>
          <dgm:dir/>
          <dgm:resizeHandles val="exact"/>
        </dgm:presLayoutVars>
      </dgm:prSet>
      <dgm:spPr/>
    </dgm:pt>
    <dgm:pt modelId="{863B3237-09F8-024A-9335-B24D670F51C0}" type="pres">
      <dgm:prSet presAssocID="{48186881-6634-5C4E-8607-49513563385D}" presName="node" presStyleLbl="node1" presStyleIdx="0" presStyleCnt="2" custScaleY="198384">
        <dgm:presLayoutVars>
          <dgm:bulletEnabled val="1"/>
        </dgm:presLayoutVars>
      </dgm:prSet>
      <dgm:spPr/>
    </dgm:pt>
    <dgm:pt modelId="{0963BC75-A4C8-9B44-AC7B-253D8328AE20}" type="pres">
      <dgm:prSet presAssocID="{CB14B6CC-48B9-7A4E-9513-5BA51A335780}" presName="sibTrans" presStyleCnt="0"/>
      <dgm:spPr/>
    </dgm:pt>
    <dgm:pt modelId="{0118A097-A403-8645-A4F2-068C2D8DEA1A}" type="pres">
      <dgm:prSet presAssocID="{51BB8EA6-8B2A-1341-99F6-4CE92DBC2761}" presName="node" presStyleLbl="node1" presStyleIdx="1" presStyleCnt="2" custScaleY="198384">
        <dgm:presLayoutVars>
          <dgm:bulletEnabled val="1"/>
        </dgm:presLayoutVars>
      </dgm:prSet>
      <dgm:spPr/>
    </dgm:pt>
  </dgm:ptLst>
  <dgm:cxnLst>
    <dgm:cxn modelId="{3E62C405-89E0-A14A-9D76-1C46C4D425A2}" type="presOf" srcId="{BF3D73E8-9026-2045-8D5D-92A42479E8B4}" destId="{863B3237-09F8-024A-9335-B24D670F51C0}" srcOrd="0" destOrd="1" presId="urn:microsoft.com/office/officeart/2005/8/layout/default"/>
    <dgm:cxn modelId="{5A54A407-DED0-5542-B379-FFCA07ABEE85}" type="presOf" srcId="{E1FBDBBF-6A37-B143-A098-907592B06190}" destId="{863B3237-09F8-024A-9335-B24D670F51C0}" srcOrd="0" destOrd="2" presId="urn:microsoft.com/office/officeart/2005/8/layout/default"/>
    <dgm:cxn modelId="{837BEE16-16E6-0B40-A289-24A62F541C54}" srcId="{48186881-6634-5C4E-8607-49513563385D}" destId="{E1FBDBBF-6A37-B143-A098-907592B06190}" srcOrd="1" destOrd="0" parTransId="{C300D3B0-B74A-BA42-96F8-DDA0483FCABE}" sibTransId="{56BFC378-4942-DB4C-9A41-E66D45309FCF}"/>
    <dgm:cxn modelId="{730AE222-914A-F64D-A5B8-ECE7965FFE5C}" srcId="{94B2D011-B878-8C4F-A3D2-82C917906D4E}" destId="{48186881-6634-5C4E-8607-49513563385D}" srcOrd="0" destOrd="0" parTransId="{3DD97A00-B919-AE42-9751-745666959A11}" sibTransId="{CB14B6CC-48B9-7A4E-9513-5BA51A335780}"/>
    <dgm:cxn modelId="{BE8ED136-F34D-FA48-A972-2EF8323D963B}" srcId="{94B2D011-B878-8C4F-A3D2-82C917906D4E}" destId="{51BB8EA6-8B2A-1341-99F6-4CE92DBC2761}" srcOrd="1" destOrd="0" parTransId="{5404BA43-6565-2D44-BD7D-E756712654CC}" sibTransId="{3DFB44DE-9311-0F43-B813-170E767F6049}"/>
    <dgm:cxn modelId="{3D9D2F63-4311-E847-AFFA-B0EA0AE93301}" type="presOf" srcId="{94B2D011-B878-8C4F-A3D2-82C917906D4E}" destId="{647D554F-D8CC-6E4E-81CA-FF1682186174}" srcOrd="0" destOrd="0" presId="urn:microsoft.com/office/officeart/2005/8/layout/default"/>
    <dgm:cxn modelId="{41786064-A1A9-0546-B3BE-709540A4FAF0}" type="presOf" srcId="{427EDFE5-9784-DC47-B1C9-B4DFFDAA1BDD}" destId="{0118A097-A403-8645-A4F2-068C2D8DEA1A}" srcOrd="0" destOrd="2" presId="urn:microsoft.com/office/officeart/2005/8/layout/default"/>
    <dgm:cxn modelId="{7599DB66-7871-794A-870A-1E4D5F9951CE}" srcId="{51BB8EA6-8B2A-1341-99F6-4CE92DBC2761}" destId="{9991059F-A426-1945-87A3-62B460CF2747}" srcOrd="2" destOrd="0" parTransId="{CF9297E8-6CCF-BC4B-B054-E7D813593061}" sibTransId="{6238834C-8259-1C46-984F-F46BBC94358C}"/>
    <dgm:cxn modelId="{49DDC469-C1D9-DF40-ABAC-4E03A8744A55}" type="presOf" srcId="{9991059F-A426-1945-87A3-62B460CF2747}" destId="{0118A097-A403-8645-A4F2-068C2D8DEA1A}" srcOrd="0" destOrd="3" presId="urn:microsoft.com/office/officeart/2005/8/layout/default"/>
    <dgm:cxn modelId="{B63B8971-4137-854A-908A-5ADF99E2ED79}" srcId="{51BB8EA6-8B2A-1341-99F6-4CE92DBC2761}" destId="{AD69BE79-C10D-C04D-9F0C-CD3BB0DF7CAF}" srcOrd="0" destOrd="0" parTransId="{D4814D7D-86CB-A140-87FD-0FA020F93D62}" sibTransId="{F4931FBE-0767-CC46-9F1C-F343606D0A1B}"/>
    <dgm:cxn modelId="{9DD2DD54-96E6-A84A-9553-0FB8DEF8ED29}" srcId="{48186881-6634-5C4E-8607-49513563385D}" destId="{BF3D73E8-9026-2045-8D5D-92A42479E8B4}" srcOrd="0" destOrd="0" parTransId="{A0178AD6-0152-9D43-8EEC-0412525F1435}" sibTransId="{6A818E74-A8C3-EC48-B609-B331B7B1F353}"/>
    <dgm:cxn modelId="{BCE8BCA3-6A31-AC4D-85F3-B7B64A64DFAE}" type="presOf" srcId="{51BB8EA6-8B2A-1341-99F6-4CE92DBC2761}" destId="{0118A097-A403-8645-A4F2-068C2D8DEA1A}" srcOrd="0" destOrd="0" presId="urn:microsoft.com/office/officeart/2005/8/layout/default"/>
    <dgm:cxn modelId="{958CD5A6-6944-584F-B2A7-7977171D1135}" type="presOf" srcId="{AD69BE79-C10D-C04D-9F0C-CD3BB0DF7CAF}" destId="{0118A097-A403-8645-A4F2-068C2D8DEA1A}" srcOrd="0" destOrd="1" presId="urn:microsoft.com/office/officeart/2005/8/layout/default"/>
    <dgm:cxn modelId="{1DCF14DF-D87E-6742-9DDC-7DBE5491397F}" srcId="{51BB8EA6-8B2A-1341-99F6-4CE92DBC2761}" destId="{427EDFE5-9784-DC47-B1C9-B4DFFDAA1BDD}" srcOrd="1" destOrd="0" parTransId="{2649FA1F-4CC7-8F42-B386-D6014C112033}" sibTransId="{1E8DD8C5-D4BB-E84A-9D25-645AEDEE3E1F}"/>
    <dgm:cxn modelId="{2CAED3E6-66D2-8E40-B32E-540D001FA810}" type="presOf" srcId="{48186881-6634-5C4E-8607-49513563385D}" destId="{863B3237-09F8-024A-9335-B24D670F51C0}" srcOrd="0" destOrd="0" presId="urn:microsoft.com/office/officeart/2005/8/layout/default"/>
    <dgm:cxn modelId="{0D1B9519-8AFA-F24F-A60B-5BC79E4AFFC8}" type="presParOf" srcId="{647D554F-D8CC-6E4E-81CA-FF1682186174}" destId="{863B3237-09F8-024A-9335-B24D670F51C0}" srcOrd="0" destOrd="0" presId="urn:microsoft.com/office/officeart/2005/8/layout/default"/>
    <dgm:cxn modelId="{A02D470E-090D-1A4E-AB1D-F9B679F0187C}" type="presParOf" srcId="{647D554F-D8CC-6E4E-81CA-FF1682186174}" destId="{0963BC75-A4C8-9B44-AC7B-253D8328AE20}" srcOrd="1" destOrd="0" presId="urn:microsoft.com/office/officeart/2005/8/layout/default"/>
    <dgm:cxn modelId="{3F2D0CDB-59FE-264A-A622-94532DD290D9}" type="presParOf" srcId="{647D554F-D8CC-6E4E-81CA-FF1682186174}" destId="{0118A097-A403-8645-A4F2-068C2D8DEA1A}"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FC80385-1AFE-0E45-9E7C-9BA33D4C299E}"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it-IT"/>
        </a:p>
      </dgm:t>
    </dgm:pt>
    <dgm:pt modelId="{210C32C1-5A25-5C42-8F29-C2D5E0BAEF81}">
      <dgm:prSet/>
      <dgm:spPr/>
      <dgm:t>
        <a:bodyPr/>
        <a:lstStyle/>
        <a:p>
          <a:pPr rtl="0"/>
          <a:r>
            <a:rPr lang="it-IT" dirty="0"/>
            <a:t>TREATIES</a:t>
          </a:r>
        </a:p>
        <a:p>
          <a:pPr rtl="0"/>
          <a:r>
            <a:rPr lang="it-IT" dirty="0"/>
            <a:t>ECJ </a:t>
          </a:r>
          <a:r>
            <a:rPr lang="it-IT" dirty="0" err="1"/>
            <a:t>confirmed</a:t>
          </a:r>
          <a:r>
            <a:rPr lang="it-IT" dirty="0"/>
            <a:t> some </a:t>
          </a:r>
          <a:r>
            <a:rPr lang="it-IT" b="0" dirty="0" err="1"/>
            <a:t>Treaties</a:t>
          </a:r>
          <a:r>
            <a:rPr lang="it-IT" dirty="0"/>
            <a:t> </a:t>
          </a:r>
          <a:r>
            <a:rPr lang="it-IT" dirty="0" err="1"/>
            <a:t>provision</a:t>
          </a:r>
          <a:r>
            <a:rPr lang="it-IT" dirty="0"/>
            <a:t> </a:t>
          </a:r>
          <a:r>
            <a:rPr lang="it-IT" dirty="0" err="1"/>
            <a:t>have</a:t>
          </a:r>
          <a:r>
            <a:rPr lang="it-IT" dirty="0"/>
            <a:t> DIRECT APPLICABILITY AND EFFECT </a:t>
          </a:r>
          <a:r>
            <a:rPr lang="it-IT" dirty="0" err="1"/>
            <a:t>within</a:t>
          </a:r>
          <a:r>
            <a:rPr lang="it-IT" dirty="0"/>
            <a:t> </a:t>
          </a:r>
          <a:r>
            <a:rPr lang="it-IT" dirty="0" err="1"/>
            <a:t>domestic</a:t>
          </a:r>
          <a:r>
            <a:rPr lang="it-IT" dirty="0"/>
            <a:t> </a:t>
          </a:r>
          <a:r>
            <a:rPr lang="it-IT" dirty="0" err="1"/>
            <a:t>laws</a:t>
          </a:r>
          <a:r>
            <a:rPr lang="it-IT" dirty="0"/>
            <a:t>.</a:t>
          </a:r>
        </a:p>
      </dgm:t>
    </dgm:pt>
    <dgm:pt modelId="{2560ADC9-D411-084F-BB44-D603558F6226}" type="parTrans" cxnId="{1A0A64A0-6851-F945-BE8D-4DE76908AF80}">
      <dgm:prSet/>
      <dgm:spPr/>
      <dgm:t>
        <a:bodyPr/>
        <a:lstStyle/>
        <a:p>
          <a:endParaRPr lang="it-IT"/>
        </a:p>
      </dgm:t>
    </dgm:pt>
    <dgm:pt modelId="{7EDD82E7-B1B2-904E-9AB4-BC367839C58D}" type="sibTrans" cxnId="{1A0A64A0-6851-F945-BE8D-4DE76908AF80}">
      <dgm:prSet/>
      <dgm:spPr/>
      <dgm:t>
        <a:bodyPr/>
        <a:lstStyle/>
        <a:p>
          <a:endParaRPr lang="it-IT"/>
        </a:p>
      </dgm:t>
    </dgm:pt>
    <dgm:pt modelId="{98CFCBAE-7A68-9848-8FDB-842F3EB25DEF}">
      <dgm:prSet/>
      <dgm:spPr/>
      <dgm:t>
        <a:bodyPr/>
        <a:lstStyle/>
        <a:p>
          <a:pPr rtl="0"/>
          <a:r>
            <a:rPr lang="it-IT" dirty="0"/>
            <a:t>SECONDARY LAW</a:t>
          </a:r>
        </a:p>
        <a:p>
          <a:pPr rtl="0"/>
          <a:r>
            <a:rPr lang="it-IT" dirty="0"/>
            <a:t>E. </a:t>
          </a:r>
          <a:r>
            <a:rPr lang="it-IT" dirty="0" err="1"/>
            <a:t>Treaties</a:t>
          </a:r>
          <a:r>
            <a:rPr lang="it-IT" dirty="0"/>
            <a:t> are </a:t>
          </a:r>
          <a:r>
            <a:rPr lang="it-IT" dirty="0" err="1"/>
            <a:t>framework</a:t>
          </a:r>
          <a:r>
            <a:rPr lang="it-IT" dirty="0"/>
            <a:t> </a:t>
          </a:r>
          <a:r>
            <a:rPr lang="it-IT" dirty="0" err="1"/>
            <a:t>Treaties</a:t>
          </a:r>
          <a:r>
            <a:rPr lang="it-IT" dirty="0"/>
            <a:t>: </a:t>
          </a:r>
          <a:r>
            <a:rPr lang="it-IT" dirty="0" err="1"/>
            <a:t>envisage</a:t>
          </a:r>
          <a:r>
            <a:rPr lang="it-IT" dirty="0"/>
            <a:t> the </a:t>
          </a:r>
          <a:r>
            <a:rPr lang="it-IT" dirty="0" err="1"/>
            <a:t>adoption</a:t>
          </a:r>
          <a:r>
            <a:rPr lang="it-IT" dirty="0"/>
            <a:t> of E. </a:t>
          </a:r>
          <a:r>
            <a:rPr lang="it-IT" dirty="0" err="1"/>
            <a:t>secondary</a:t>
          </a:r>
          <a:r>
            <a:rPr lang="it-IT" dirty="0"/>
            <a:t> law.</a:t>
          </a:r>
        </a:p>
      </dgm:t>
    </dgm:pt>
    <dgm:pt modelId="{552999F9-3E70-C144-820E-8847E831CE14}" type="parTrans" cxnId="{D9CA31EE-88F7-7E4A-B8D0-2AE4F8EF57D4}">
      <dgm:prSet/>
      <dgm:spPr/>
      <dgm:t>
        <a:bodyPr/>
        <a:lstStyle/>
        <a:p>
          <a:endParaRPr lang="it-IT"/>
        </a:p>
      </dgm:t>
    </dgm:pt>
    <dgm:pt modelId="{3D54BC0C-D42F-6141-9239-0EA72CDA49DB}" type="sibTrans" cxnId="{D9CA31EE-88F7-7E4A-B8D0-2AE4F8EF57D4}">
      <dgm:prSet/>
      <dgm:spPr/>
      <dgm:t>
        <a:bodyPr/>
        <a:lstStyle/>
        <a:p>
          <a:endParaRPr lang="it-IT"/>
        </a:p>
      </dgm:t>
    </dgm:pt>
    <dgm:pt modelId="{6A1F348D-8AB1-F344-B15E-D2F6D01C5F33}">
      <dgm:prSet custT="1"/>
      <dgm:spPr/>
      <dgm:t>
        <a:bodyPr/>
        <a:lstStyle/>
        <a:p>
          <a:pPr rtl="0"/>
          <a:r>
            <a:rPr lang="it-IT" sz="2800" dirty="0">
              <a:solidFill>
                <a:srgbClr val="333333"/>
              </a:solidFill>
            </a:rPr>
            <a:t>Art. 288 TFUE: </a:t>
          </a:r>
          <a:r>
            <a:rPr lang="it-IT" sz="2800" dirty="0" err="1">
              <a:solidFill>
                <a:srgbClr val="333333"/>
              </a:solidFill>
            </a:rPr>
            <a:t>union’s</a:t>
          </a:r>
          <a:r>
            <a:rPr lang="it-IT" sz="2800" dirty="0">
              <a:solidFill>
                <a:srgbClr val="333333"/>
              </a:solidFill>
            </a:rPr>
            <a:t> </a:t>
          </a:r>
          <a:r>
            <a:rPr lang="it-IT" sz="2800" dirty="0" err="1">
              <a:solidFill>
                <a:srgbClr val="333333"/>
              </a:solidFill>
            </a:rPr>
            <a:t>legal</a:t>
          </a:r>
          <a:r>
            <a:rPr lang="it-IT" sz="2800" dirty="0">
              <a:solidFill>
                <a:srgbClr val="333333"/>
              </a:solidFill>
            </a:rPr>
            <a:t> </a:t>
          </a:r>
          <a:r>
            <a:rPr lang="it-IT" sz="2800" dirty="0" err="1">
              <a:solidFill>
                <a:srgbClr val="333333"/>
              </a:solidFill>
            </a:rPr>
            <a:t>instruments</a:t>
          </a:r>
          <a:r>
            <a:rPr lang="it-IT" sz="2800" dirty="0">
              <a:solidFill>
                <a:srgbClr val="333333"/>
              </a:solidFill>
            </a:rPr>
            <a:t>.</a:t>
          </a:r>
        </a:p>
      </dgm:t>
    </dgm:pt>
    <dgm:pt modelId="{C22B82CC-8850-C545-806E-5601F369CC62}" type="parTrans" cxnId="{B237421A-2DE5-C941-8A0E-FB44DD9325E7}">
      <dgm:prSet/>
      <dgm:spPr/>
      <dgm:t>
        <a:bodyPr/>
        <a:lstStyle/>
        <a:p>
          <a:endParaRPr lang="it-IT"/>
        </a:p>
      </dgm:t>
    </dgm:pt>
    <dgm:pt modelId="{FD9AA96D-6C1D-1741-B433-0E5C99ED218F}" type="sibTrans" cxnId="{B237421A-2DE5-C941-8A0E-FB44DD9325E7}">
      <dgm:prSet/>
      <dgm:spPr/>
      <dgm:t>
        <a:bodyPr/>
        <a:lstStyle/>
        <a:p>
          <a:endParaRPr lang="it-IT"/>
        </a:p>
      </dgm:t>
    </dgm:pt>
    <dgm:pt modelId="{175DFDC7-1AA6-E94E-A03F-22C0E10194D0}">
      <dgm:prSet custT="1"/>
      <dgm:spPr/>
      <dgm:t>
        <a:bodyPr/>
        <a:lstStyle/>
        <a:p>
          <a:pPr rtl="0"/>
          <a:r>
            <a:rPr lang="it-IT" sz="2800" dirty="0" err="1">
              <a:solidFill>
                <a:srgbClr val="333333"/>
              </a:solidFill>
            </a:rPr>
            <a:t>What</a:t>
          </a:r>
          <a:r>
            <a:rPr lang="it-IT" sz="2800" dirty="0">
              <a:solidFill>
                <a:srgbClr val="333333"/>
              </a:solidFill>
            </a:rPr>
            <a:t> </a:t>
          </a:r>
          <a:r>
            <a:rPr lang="it-IT" sz="2800" dirty="0" err="1">
              <a:solidFill>
                <a:srgbClr val="333333"/>
              </a:solidFill>
            </a:rPr>
            <a:t>effect</a:t>
          </a:r>
          <a:r>
            <a:rPr lang="it-IT" sz="2800" dirty="0">
              <a:solidFill>
                <a:srgbClr val="333333"/>
              </a:solidFill>
            </a:rPr>
            <a:t> in the </a:t>
          </a:r>
          <a:r>
            <a:rPr lang="it-IT" sz="2800" dirty="0" err="1">
              <a:solidFill>
                <a:srgbClr val="333333"/>
              </a:solidFill>
            </a:rPr>
            <a:t>national</a:t>
          </a:r>
          <a:r>
            <a:rPr lang="it-IT" sz="2800" dirty="0">
              <a:solidFill>
                <a:srgbClr val="333333"/>
              </a:solidFill>
            </a:rPr>
            <a:t> </a:t>
          </a:r>
          <a:r>
            <a:rPr lang="it-IT" sz="2800" dirty="0" err="1">
              <a:solidFill>
                <a:srgbClr val="333333"/>
              </a:solidFill>
            </a:rPr>
            <a:t>legal</a:t>
          </a:r>
          <a:r>
            <a:rPr lang="it-IT" sz="2800" dirty="0">
              <a:solidFill>
                <a:srgbClr val="333333"/>
              </a:solidFill>
            </a:rPr>
            <a:t> </a:t>
          </a:r>
          <a:r>
            <a:rPr lang="it-IT" sz="2800" dirty="0" err="1">
              <a:solidFill>
                <a:srgbClr val="333333"/>
              </a:solidFill>
            </a:rPr>
            <a:t>order</a:t>
          </a:r>
          <a:r>
            <a:rPr lang="it-IT" sz="2800" dirty="0">
              <a:solidFill>
                <a:srgbClr val="333333"/>
              </a:solidFill>
            </a:rPr>
            <a:t>?</a:t>
          </a:r>
        </a:p>
      </dgm:t>
    </dgm:pt>
    <dgm:pt modelId="{ADBB095A-2A56-6B48-BF45-CE5438F89454}" type="parTrans" cxnId="{B936CF59-3AC8-8448-A908-541A1534CE26}">
      <dgm:prSet/>
      <dgm:spPr/>
      <dgm:t>
        <a:bodyPr/>
        <a:lstStyle/>
        <a:p>
          <a:endParaRPr lang="it-IT"/>
        </a:p>
      </dgm:t>
    </dgm:pt>
    <dgm:pt modelId="{BA5E1B69-0BDA-DC4B-A03D-0473B7B79347}" type="sibTrans" cxnId="{B936CF59-3AC8-8448-A908-541A1534CE26}">
      <dgm:prSet/>
      <dgm:spPr/>
      <dgm:t>
        <a:bodyPr/>
        <a:lstStyle/>
        <a:p>
          <a:endParaRPr lang="it-IT"/>
        </a:p>
      </dgm:t>
    </dgm:pt>
    <dgm:pt modelId="{A76453EB-0A08-C34A-BE4B-C95E9B47CE90}" type="pres">
      <dgm:prSet presAssocID="{7FC80385-1AFE-0E45-9E7C-9BA33D4C299E}" presName="linear" presStyleCnt="0">
        <dgm:presLayoutVars>
          <dgm:animLvl val="lvl"/>
          <dgm:resizeHandles val="exact"/>
        </dgm:presLayoutVars>
      </dgm:prSet>
      <dgm:spPr/>
    </dgm:pt>
    <dgm:pt modelId="{3E156D29-9104-4E4E-9780-130E495A34B2}" type="pres">
      <dgm:prSet presAssocID="{210C32C1-5A25-5C42-8F29-C2D5E0BAEF81}" presName="parentText" presStyleLbl="node1" presStyleIdx="0" presStyleCnt="2" custLinFactY="-14592" custLinFactNeighborY="-100000">
        <dgm:presLayoutVars>
          <dgm:chMax val="0"/>
          <dgm:bulletEnabled val="1"/>
        </dgm:presLayoutVars>
      </dgm:prSet>
      <dgm:spPr/>
    </dgm:pt>
    <dgm:pt modelId="{9F10DAFE-98E5-844C-8A4A-15DB88491A6A}" type="pres">
      <dgm:prSet presAssocID="{7EDD82E7-B1B2-904E-9AB4-BC367839C58D}" presName="spacer" presStyleCnt="0"/>
      <dgm:spPr/>
    </dgm:pt>
    <dgm:pt modelId="{F2E03D14-2D4F-304E-8F93-69AACFAEE225}" type="pres">
      <dgm:prSet presAssocID="{98CFCBAE-7A68-9848-8FDB-842F3EB25DEF}" presName="parentText" presStyleLbl="node1" presStyleIdx="1" presStyleCnt="2" custLinFactNeighborY="-3477">
        <dgm:presLayoutVars>
          <dgm:chMax val="0"/>
          <dgm:bulletEnabled val="1"/>
        </dgm:presLayoutVars>
      </dgm:prSet>
      <dgm:spPr/>
    </dgm:pt>
    <dgm:pt modelId="{A647B000-5C9D-2542-AA85-5480856119A0}" type="pres">
      <dgm:prSet presAssocID="{98CFCBAE-7A68-9848-8FDB-842F3EB25DEF}" presName="childText" presStyleLbl="revTx" presStyleIdx="0" presStyleCnt="1" custScaleY="177091">
        <dgm:presLayoutVars>
          <dgm:bulletEnabled val="1"/>
        </dgm:presLayoutVars>
      </dgm:prSet>
      <dgm:spPr/>
    </dgm:pt>
  </dgm:ptLst>
  <dgm:cxnLst>
    <dgm:cxn modelId="{B237421A-2DE5-C941-8A0E-FB44DD9325E7}" srcId="{98CFCBAE-7A68-9848-8FDB-842F3EB25DEF}" destId="{6A1F348D-8AB1-F344-B15E-D2F6D01C5F33}" srcOrd="0" destOrd="0" parTransId="{C22B82CC-8850-C545-806E-5601F369CC62}" sibTransId="{FD9AA96D-6C1D-1741-B433-0E5C99ED218F}"/>
    <dgm:cxn modelId="{5660751E-B1C6-B448-9BF4-1529C7388A13}" type="presOf" srcId="{210C32C1-5A25-5C42-8F29-C2D5E0BAEF81}" destId="{3E156D29-9104-4E4E-9780-130E495A34B2}" srcOrd="0" destOrd="0" presId="urn:microsoft.com/office/officeart/2005/8/layout/vList2"/>
    <dgm:cxn modelId="{6F435541-15A5-0F4A-AF64-EF72BC4A6AEE}" type="presOf" srcId="{98CFCBAE-7A68-9848-8FDB-842F3EB25DEF}" destId="{F2E03D14-2D4F-304E-8F93-69AACFAEE225}" srcOrd="0" destOrd="0" presId="urn:microsoft.com/office/officeart/2005/8/layout/vList2"/>
    <dgm:cxn modelId="{46377346-B005-534F-A898-9C67295000CA}" type="presOf" srcId="{6A1F348D-8AB1-F344-B15E-D2F6D01C5F33}" destId="{A647B000-5C9D-2542-AA85-5480856119A0}" srcOrd="0" destOrd="0" presId="urn:microsoft.com/office/officeart/2005/8/layout/vList2"/>
    <dgm:cxn modelId="{B936CF59-3AC8-8448-A908-541A1534CE26}" srcId="{98CFCBAE-7A68-9848-8FDB-842F3EB25DEF}" destId="{175DFDC7-1AA6-E94E-A03F-22C0E10194D0}" srcOrd="1" destOrd="0" parTransId="{ADBB095A-2A56-6B48-BF45-CE5438F89454}" sibTransId="{BA5E1B69-0BDA-DC4B-A03D-0473B7B79347}"/>
    <dgm:cxn modelId="{1A0A64A0-6851-F945-BE8D-4DE76908AF80}" srcId="{7FC80385-1AFE-0E45-9E7C-9BA33D4C299E}" destId="{210C32C1-5A25-5C42-8F29-C2D5E0BAEF81}" srcOrd="0" destOrd="0" parTransId="{2560ADC9-D411-084F-BB44-D603558F6226}" sibTransId="{7EDD82E7-B1B2-904E-9AB4-BC367839C58D}"/>
    <dgm:cxn modelId="{CC14BECB-EC62-5F49-90B3-CD8F5610D987}" type="presOf" srcId="{175DFDC7-1AA6-E94E-A03F-22C0E10194D0}" destId="{A647B000-5C9D-2542-AA85-5480856119A0}" srcOrd="0" destOrd="1" presId="urn:microsoft.com/office/officeart/2005/8/layout/vList2"/>
    <dgm:cxn modelId="{B6DE81D9-42DD-D649-A575-2AE4A47C3C0A}" type="presOf" srcId="{7FC80385-1AFE-0E45-9E7C-9BA33D4C299E}" destId="{A76453EB-0A08-C34A-BE4B-C95E9B47CE90}" srcOrd="0" destOrd="0" presId="urn:microsoft.com/office/officeart/2005/8/layout/vList2"/>
    <dgm:cxn modelId="{D9CA31EE-88F7-7E4A-B8D0-2AE4F8EF57D4}" srcId="{7FC80385-1AFE-0E45-9E7C-9BA33D4C299E}" destId="{98CFCBAE-7A68-9848-8FDB-842F3EB25DEF}" srcOrd="1" destOrd="0" parTransId="{552999F9-3E70-C144-820E-8847E831CE14}" sibTransId="{3D54BC0C-D42F-6141-9239-0EA72CDA49DB}"/>
    <dgm:cxn modelId="{EABD75C5-5688-5048-B9C0-4DB0DCD84AE7}" type="presParOf" srcId="{A76453EB-0A08-C34A-BE4B-C95E9B47CE90}" destId="{3E156D29-9104-4E4E-9780-130E495A34B2}" srcOrd="0" destOrd="0" presId="urn:microsoft.com/office/officeart/2005/8/layout/vList2"/>
    <dgm:cxn modelId="{EEB94AB6-AEFD-824B-AA62-D3977BAA4BA6}" type="presParOf" srcId="{A76453EB-0A08-C34A-BE4B-C95E9B47CE90}" destId="{9F10DAFE-98E5-844C-8A4A-15DB88491A6A}" srcOrd="1" destOrd="0" presId="urn:microsoft.com/office/officeart/2005/8/layout/vList2"/>
    <dgm:cxn modelId="{DC5D1A8F-05D6-2540-B198-71A615FB5ACC}" type="presParOf" srcId="{A76453EB-0A08-C34A-BE4B-C95E9B47CE90}" destId="{F2E03D14-2D4F-304E-8F93-69AACFAEE225}" srcOrd="2" destOrd="0" presId="urn:microsoft.com/office/officeart/2005/8/layout/vList2"/>
    <dgm:cxn modelId="{BDD654BB-A7FE-C644-B1F5-E3561EDBC3F3}" type="presParOf" srcId="{A76453EB-0A08-C34A-BE4B-C95E9B47CE90}" destId="{A647B000-5C9D-2542-AA85-5480856119A0}"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C9659546-6036-7245-8D11-F9E8125DF7B9}"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it-IT"/>
        </a:p>
      </dgm:t>
    </dgm:pt>
    <dgm:pt modelId="{D38B6D93-84D9-4A43-BFCE-D8CFA2D48B86}">
      <dgm:prSet/>
      <dgm:spPr/>
      <dgm:t>
        <a:bodyPr/>
        <a:lstStyle/>
        <a:p>
          <a:pPr rtl="0"/>
          <a:r>
            <a:rPr lang="it-IT" dirty="0"/>
            <a:t>1. REGULATION</a:t>
          </a:r>
        </a:p>
      </dgm:t>
    </dgm:pt>
    <dgm:pt modelId="{80DBFE4C-1D69-254D-81E7-69138B8A0731}" type="parTrans" cxnId="{7A47B7DA-ACD5-3D42-AB50-11BC5C3A2487}">
      <dgm:prSet/>
      <dgm:spPr/>
      <dgm:t>
        <a:bodyPr/>
        <a:lstStyle/>
        <a:p>
          <a:endParaRPr lang="it-IT"/>
        </a:p>
      </dgm:t>
    </dgm:pt>
    <dgm:pt modelId="{CC6FC02E-54EB-B941-AFC2-9E9E034F4D54}" type="sibTrans" cxnId="{7A47B7DA-ACD5-3D42-AB50-11BC5C3A2487}">
      <dgm:prSet/>
      <dgm:spPr/>
      <dgm:t>
        <a:bodyPr/>
        <a:lstStyle/>
        <a:p>
          <a:endParaRPr lang="it-IT"/>
        </a:p>
      </dgm:t>
    </dgm:pt>
    <dgm:pt modelId="{B468CF57-EFB6-F049-8CAB-01F245955DFD}">
      <dgm:prSet/>
      <dgm:spPr/>
      <dgm:t>
        <a:bodyPr/>
        <a:lstStyle/>
        <a:p>
          <a:pPr rtl="0"/>
          <a:r>
            <a:rPr lang="it-IT" dirty="0"/>
            <a:t>2. DIRECTIVE</a:t>
          </a:r>
        </a:p>
      </dgm:t>
    </dgm:pt>
    <dgm:pt modelId="{C1550541-C24D-C146-8EDC-6F648DCC7BA2}" type="parTrans" cxnId="{BF32A732-CB4D-6D4F-97B2-3922F698C8EE}">
      <dgm:prSet/>
      <dgm:spPr/>
      <dgm:t>
        <a:bodyPr/>
        <a:lstStyle/>
        <a:p>
          <a:endParaRPr lang="it-IT"/>
        </a:p>
      </dgm:t>
    </dgm:pt>
    <dgm:pt modelId="{2A9D8964-CD1B-6B49-926A-1C63FD5759DD}" type="sibTrans" cxnId="{BF32A732-CB4D-6D4F-97B2-3922F698C8EE}">
      <dgm:prSet/>
      <dgm:spPr/>
      <dgm:t>
        <a:bodyPr/>
        <a:lstStyle/>
        <a:p>
          <a:endParaRPr lang="it-IT"/>
        </a:p>
      </dgm:t>
    </dgm:pt>
    <dgm:pt modelId="{F0D156CB-54D7-2F48-937F-4F0A0827DD99}">
      <dgm:prSet/>
      <dgm:spPr/>
      <dgm:t>
        <a:bodyPr/>
        <a:lstStyle/>
        <a:p>
          <a:pPr rtl="0"/>
          <a:r>
            <a:rPr lang="it-IT" dirty="0"/>
            <a:t>3. DECISION</a:t>
          </a:r>
        </a:p>
      </dgm:t>
    </dgm:pt>
    <dgm:pt modelId="{471FECEA-9123-7146-8C3D-6BFA4673ABC1}" type="parTrans" cxnId="{B88EC864-ECB2-804B-9D7C-6B6D31E2BE96}">
      <dgm:prSet/>
      <dgm:spPr/>
      <dgm:t>
        <a:bodyPr/>
        <a:lstStyle/>
        <a:p>
          <a:endParaRPr lang="it-IT"/>
        </a:p>
      </dgm:t>
    </dgm:pt>
    <dgm:pt modelId="{76EE1D65-0C88-3341-9D41-E41016D285E3}" type="sibTrans" cxnId="{B88EC864-ECB2-804B-9D7C-6B6D31E2BE96}">
      <dgm:prSet/>
      <dgm:spPr/>
      <dgm:t>
        <a:bodyPr/>
        <a:lstStyle/>
        <a:p>
          <a:endParaRPr lang="it-IT"/>
        </a:p>
      </dgm:t>
    </dgm:pt>
    <dgm:pt modelId="{FA3D42E8-7317-8548-817F-7C490A364BA8}">
      <dgm:prSet/>
      <dgm:spPr/>
      <dgm:t>
        <a:bodyPr/>
        <a:lstStyle/>
        <a:p>
          <a:pPr rtl="0"/>
          <a:r>
            <a:rPr lang="it-IT" dirty="0"/>
            <a:t>4. RECOMMENDATIONS AND OPTIONS</a:t>
          </a:r>
        </a:p>
      </dgm:t>
    </dgm:pt>
    <dgm:pt modelId="{362B537A-3C55-1D4E-A8BD-ACCA6BEE912D}" type="parTrans" cxnId="{4B29DEC6-65E6-F146-A5EA-C02F965D5B03}">
      <dgm:prSet/>
      <dgm:spPr/>
      <dgm:t>
        <a:bodyPr/>
        <a:lstStyle/>
        <a:p>
          <a:endParaRPr lang="it-IT"/>
        </a:p>
      </dgm:t>
    </dgm:pt>
    <dgm:pt modelId="{2F1E6D07-7473-8B4E-ACAA-516F92F717A5}" type="sibTrans" cxnId="{4B29DEC6-65E6-F146-A5EA-C02F965D5B03}">
      <dgm:prSet/>
      <dgm:spPr/>
      <dgm:t>
        <a:bodyPr/>
        <a:lstStyle/>
        <a:p>
          <a:endParaRPr lang="it-IT"/>
        </a:p>
      </dgm:t>
    </dgm:pt>
    <dgm:pt modelId="{5995ABD6-B680-984F-8CF7-473BA6623F9D}">
      <dgm:prSet custT="1"/>
      <dgm:spPr/>
      <dgm:t>
        <a:bodyPr/>
        <a:lstStyle/>
        <a:p>
          <a:pPr rtl="0"/>
          <a:r>
            <a:rPr lang="it-IT" sz="3200" b="1" dirty="0">
              <a:solidFill>
                <a:schemeClr val="bg2"/>
              </a:solidFill>
            </a:rPr>
            <a:t>1 and 3 </a:t>
          </a:r>
          <a:r>
            <a:rPr lang="it-IT" sz="3200" b="1" dirty="0" err="1">
              <a:solidFill>
                <a:schemeClr val="bg2"/>
              </a:solidFill>
            </a:rPr>
            <a:t>contain</a:t>
          </a:r>
          <a:r>
            <a:rPr lang="it-IT" sz="3200" b="1" dirty="0">
              <a:solidFill>
                <a:schemeClr val="bg2"/>
              </a:solidFill>
            </a:rPr>
            <a:t> </a:t>
          </a:r>
          <a:r>
            <a:rPr lang="it-IT" sz="3200" b="1" dirty="0" err="1">
              <a:solidFill>
                <a:schemeClr val="bg2"/>
              </a:solidFill>
            </a:rPr>
            <a:t>direct</a:t>
          </a:r>
          <a:r>
            <a:rPr lang="it-IT" sz="3200" b="1" dirty="0">
              <a:solidFill>
                <a:schemeClr val="bg2"/>
              </a:solidFill>
            </a:rPr>
            <a:t> </a:t>
          </a:r>
          <a:r>
            <a:rPr lang="it-IT" sz="3200" b="1" dirty="0" err="1">
              <a:solidFill>
                <a:schemeClr val="bg2"/>
              </a:solidFill>
            </a:rPr>
            <a:t>effect</a:t>
          </a:r>
          <a:r>
            <a:rPr lang="it-IT" sz="3200" b="1" dirty="0">
              <a:solidFill>
                <a:schemeClr val="bg2"/>
              </a:solidFill>
            </a:rPr>
            <a:t> </a:t>
          </a:r>
          <a:r>
            <a:rPr lang="it-IT" sz="3200" b="1" dirty="0" err="1">
              <a:solidFill>
                <a:schemeClr val="bg2"/>
              </a:solidFill>
            </a:rPr>
            <a:t>legal</a:t>
          </a:r>
          <a:r>
            <a:rPr lang="it-IT" sz="3200" b="1" dirty="0">
              <a:solidFill>
                <a:schemeClr val="bg2"/>
              </a:solidFill>
            </a:rPr>
            <a:t> </a:t>
          </a:r>
          <a:r>
            <a:rPr lang="it-IT" sz="3200" b="1" dirty="0" err="1">
              <a:solidFill>
                <a:schemeClr val="bg2"/>
              </a:solidFill>
            </a:rPr>
            <a:t>norms</a:t>
          </a:r>
          <a:endParaRPr lang="it-IT" sz="3200" b="1" dirty="0">
            <a:solidFill>
              <a:schemeClr val="bg2"/>
            </a:solidFill>
          </a:endParaRPr>
        </a:p>
      </dgm:t>
    </dgm:pt>
    <dgm:pt modelId="{77206F99-0E50-B14F-9E8F-72762CB6352F}" type="parTrans" cxnId="{CCBF4EC8-0637-3B4C-9826-B1B7373BF38B}">
      <dgm:prSet/>
      <dgm:spPr/>
    </dgm:pt>
    <dgm:pt modelId="{8C4A356F-C3F8-0E46-94E6-2E48F34EAE7E}" type="sibTrans" cxnId="{CCBF4EC8-0637-3B4C-9826-B1B7373BF38B}">
      <dgm:prSet/>
      <dgm:spPr/>
    </dgm:pt>
    <dgm:pt modelId="{22FECB02-ED93-C444-A152-F56764D9AA25}" type="pres">
      <dgm:prSet presAssocID="{C9659546-6036-7245-8D11-F9E8125DF7B9}" presName="linear" presStyleCnt="0">
        <dgm:presLayoutVars>
          <dgm:animLvl val="lvl"/>
          <dgm:resizeHandles val="exact"/>
        </dgm:presLayoutVars>
      </dgm:prSet>
      <dgm:spPr/>
    </dgm:pt>
    <dgm:pt modelId="{63DCA254-A70A-D440-816F-BCC56A016ED5}" type="pres">
      <dgm:prSet presAssocID="{D38B6D93-84D9-4A43-BFCE-D8CFA2D48B86}" presName="parentText" presStyleLbl="node1" presStyleIdx="0" presStyleCnt="4">
        <dgm:presLayoutVars>
          <dgm:chMax val="0"/>
          <dgm:bulletEnabled val="1"/>
        </dgm:presLayoutVars>
      </dgm:prSet>
      <dgm:spPr/>
    </dgm:pt>
    <dgm:pt modelId="{54338B72-13FC-7043-9E80-DF126F483B6C}" type="pres">
      <dgm:prSet presAssocID="{CC6FC02E-54EB-B941-AFC2-9E9E034F4D54}" presName="spacer" presStyleCnt="0"/>
      <dgm:spPr/>
    </dgm:pt>
    <dgm:pt modelId="{9585E18A-E283-AB4E-92A3-22C4F683D061}" type="pres">
      <dgm:prSet presAssocID="{B468CF57-EFB6-F049-8CAB-01F245955DFD}" presName="parentText" presStyleLbl="node1" presStyleIdx="1" presStyleCnt="4">
        <dgm:presLayoutVars>
          <dgm:chMax val="0"/>
          <dgm:bulletEnabled val="1"/>
        </dgm:presLayoutVars>
      </dgm:prSet>
      <dgm:spPr/>
    </dgm:pt>
    <dgm:pt modelId="{083F98E5-B71C-C947-88B5-B58796C17611}" type="pres">
      <dgm:prSet presAssocID="{2A9D8964-CD1B-6B49-926A-1C63FD5759DD}" presName="spacer" presStyleCnt="0"/>
      <dgm:spPr/>
    </dgm:pt>
    <dgm:pt modelId="{FE7214CF-B485-C74C-A865-674A160055F0}" type="pres">
      <dgm:prSet presAssocID="{F0D156CB-54D7-2F48-937F-4F0A0827DD99}" presName="parentText" presStyleLbl="node1" presStyleIdx="2" presStyleCnt="4">
        <dgm:presLayoutVars>
          <dgm:chMax val="0"/>
          <dgm:bulletEnabled val="1"/>
        </dgm:presLayoutVars>
      </dgm:prSet>
      <dgm:spPr/>
    </dgm:pt>
    <dgm:pt modelId="{D1D24520-C37B-FB45-80E8-C08CB91F39DE}" type="pres">
      <dgm:prSet presAssocID="{76EE1D65-0C88-3341-9D41-E41016D285E3}" presName="spacer" presStyleCnt="0"/>
      <dgm:spPr/>
    </dgm:pt>
    <dgm:pt modelId="{2B8E272D-850E-D94C-A698-8C2DA236FFA4}" type="pres">
      <dgm:prSet presAssocID="{FA3D42E8-7317-8548-817F-7C490A364BA8}" presName="parentText" presStyleLbl="node1" presStyleIdx="3" presStyleCnt="4">
        <dgm:presLayoutVars>
          <dgm:chMax val="0"/>
          <dgm:bulletEnabled val="1"/>
        </dgm:presLayoutVars>
      </dgm:prSet>
      <dgm:spPr/>
    </dgm:pt>
    <dgm:pt modelId="{EEE372BF-95FF-7943-8D8D-5041D2040160}" type="pres">
      <dgm:prSet presAssocID="{FA3D42E8-7317-8548-817F-7C490A364BA8}" presName="childText" presStyleLbl="revTx" presStyleIdx="0" presStyleCnt="1" custScaleY="211451">
        <dgm:presLayoutVars>
          <dgm:bulletEnabled val="1"/>
        </dgm:presLayoutVars>
      </dgm:prSet>
      <dgm:spPr/>
    </dgm:pt>
  </dgm:ptLst>
  <dgm:cxnLst>
    <dgm:cxn modelId="{4FB9C62F-F93A-A945-BB0C-E61ACD9E05A2}" type="presOf" srcId="{C9659546-6036-7245-8D11-F9E8125DF7B9}" destId="{22FECB02-ED93-C444-A152-F56764D9AA25}" srcOrd="0" destOrd="0" presId="urn:microsoft.com/office/officeart/2005/8/layout/vList2"/>
    <dgm:cxn modelId="{BF32A732-CB4D-6D4F-97B2-3922F698C8EE}" srcId="{C9659546-6036-7245-8D11-F9E8125DF7B9}" destId="{B468CF57-EFB6-F049-8CAB-01F245955DFD}" srcOrd="1" destOrd="0" parTransId="{C1550541-C24D-C146-8EDC-6F648DCC7BA2}" sibTransId="{2A9D8964-CD1B-6B49-926A-1C63FD5759DD}"/>
    <dgm:cxn modelId="{B4B2B535-3833-D444-A580-75D1A2AD2E06}" type="presOf" srcId="{FA3D42E8-7317-8548-817F-7C490A364BA8}" destId="{2B8E272D-850E-D94C-A698-8C2DA236FFA4}" srcOrd="0" destOrd="0" presId="urn:microsoft.com/office/officeart/2005/8/layout/vList2"/>
    <dgm:cxn modelId="{B88EC864-ECB2-804B-9D7C-6B6D31E2BE96}" srcId="{C9659546-6036-7245-8D11-F9E8125DF7B9}" destId="{F0D156CB-54D7-2F48-937F-4F0A0827DD99}" srcOrd="2" destOrd="0" parTransId="{471FECEA-9123-7146-8C3D-6BFA4673ABC1}" sibTransId="{76EE1D65-0C88-3341-9D41-E41016D285E3}"/>
    <dgm:cxn modelId="{54243D58-F923-A849-B41D-B9D627B5BE47}" type="presOf" srcId="{D38B6D93-84D9-4A43-BFCE-D8CFA2D48B86}" destId="{63DCA254-A70A-D440-816F-BCC56A016ED5}" srcOrd="0" destOrd="0" presId="urn:microsoft.com/office/officeart/2005/8/layout/vList2"/>
    <dgm:cxn modelId="{A6E59F78-81BF-F44E-AF5F-2B45897E8465}" type="presOf" srcId="{F0D156CB-54D7-2F48-937F-4F0A0827DD99}" destId="{FE7214CF-B485-C74C-A865-674A160055F0}" srcOrd="0" destOrd="0" presId="urn:microsoft.com/office/officeart/2005/8/layout/vList2"/>
    <dgm:cxn modelId="{BC43A3A2-3D0C-CC4B-8349-C9695F8DA76D}" type="presOf" srcId="{B468CF57-EFB6-F049-8CAB-01F245955DFD}" destId="{9585E18A-E283-AB4E-92A3-22C4F683D061}" srcOrd="0" destOrd="0" presId="urn:microsoft.com/office/officeart/2005/8/layout/vList2"/>
    <dgm:cxn modelId="{ABB62CB9-F209-BA4F-B80C-633C9B8FF50B}" type="presOf" srcId="{5995ABD6-B680-984F-8CF7-473BA6623F9D}" destId="{EEE372BF-95FF-7943-8D8D-5041D2040160}" srcOrd="0" destOrd="0" presId="urn:microsoft.com/office/officeart/2005/8/layout/vList2"/>
    <dgm:cxn modelId="{4B29DEC6-65E6-F146-A5EA-C02F965D5B03}" srcId="{C9659546-6036-7245-8D11-F9E8125DF7B9}" destId="{FA3D42E8-7317-8548-817F-7C490A364BA8}" srcOrd="3" destOrd="0" parTransId="{362B537A-3C55-1D4E-A8BD-ACCA6BEE912D}" sibTransId="{2F1E6D07-7473-8B4E-ACAA-516F92F717A5}"/>
    <dgm:cxn modelId="{CCBF4EC8-0637-3B4C-9826-B1B7373BF38B}" srcId="{FA3D42E8-7317-8548-817F-7C490A364BA8}" destId="{5995ABD6-B680-984F-8CF7-473BA6623F9D}" srcOrd="0" destOrd="0" parTransId="{77206F99-0E50-B14F-9E8F-72762CB6352F}" sibTransId="{8C4A356F-C3F8-0E46-94E6-2E48F34EAE7E}"/>
    <dgm:cxn modelId="{7A47B7DA-ACD5-3D42-AB50-11BC5C3A2487}" srcId="{C9659546-6036-7245-8D11-F9E8125DF7B9}" destId="{D38B6D93-84D9-4A43-BFCE-D8CFA2D48B86}" srcOrd="0" destOrd="0" parTransId="{80DBFE4C-1D69-254D-81E7-69138B8A0731}" sibTransId="{CC6FC02E-54EB-B941-AFC2-9E9E034F4D54}"/>
    <dgm:cxn modelId="{4A327979-E0DE-B545-8B28-074E0B44152D}" type="presParOf" srcId="{22FECB02-ED93-C444-A152-F56764D9AA25}" destId="{63DCA254-A70A-D440-816F-BCC56A016ED5}" srcOrd="0" destOrd="0" presId="urn:microsoft.com/office/officeart/2005/8/layout/vList2"/>
    <dgm:cxn modelId="{36DCA007-3C3E-2C47-B852-81876BEA6540}" type="presParOf" srcId="{22FECB02-ED93-C444-A152-F56764D9AA25}" destId="{54338B72-13FC-7043-9E80-DF126F483B6C}" srcOrd="1" destOrd="0" presId="urn:microsoft.com/office/officeart/2005/8/layout/vList2"/>
    <dgm:cxn modelId="{84C810E5-63E2-654F-A206-8E6B0C9F9309}" type="presParOf" srcId="{22FECB02-ED93-C444-A152-F56764D9AA25}" destId="{9585E18A-E283-AB4E-92A3-22C4F683D061}" srcOrd="2" destOrd="0" presId="urn:microsoft.com/office/officeart/2005/8/layout/vList2"/>
    <dgm:cxn modelId="{A943AF6B-FDB1-FE4B-A360-F2702FA69772}" type="presParOf" srcId="{22FECB02-ED93-C444-A152-F56764D9AA25}" destId="{083F98E5-B71C-C947-88B5-B58796C17611}" srcOrd="3" destOrd="0" presId="urn:microsoft.com/office/officeart/2005/8/layout/vList2"/>
    <dgm:cxn modelId="{18248D45-1FE1-DA41-BAF2-4DBEEC33B7CB}" type="presParOf" srcId="{22FECB02-ED93-C444-A152-F56764D9AA25}" destId="{FE7214CF-B485-C74C-A865-674A160055F0}" srcOrd="4" destOrd="0" presId="urn:microsoft.com/office/officeart/2005/8/layout/vList2"/>
    <dgm:cxn modelId="{723BE194-6151-6A41-83A2-28C62ED37EF7}" type="presParOf" srcId="{22FECB02-ED93-C444-A152-F56764D9AA25}" destId="{D1D24520-C37B-FB45-80E8-C08CB91F39DE}" srcOrd="5" destOrd="0" presId="urn:microsoft.com/office/officeart/2005/8/layout/vList2"/>
    <dgm:cxn modelId="{68012D72-34D7-D141-AD98-0A29A545E356}" type="presParOf" srcId="{22FECB02-ED93-C444-A152-F56764D9AA25}" destId="{2B8E272D-850E-D94C-A698-8C2DA236FFA4}" srcOrd="6" destOrd="0" presId="urn:microsoft.com/office/officeart/2005/8/layout/vList2"/>
    <dgm:cxn modelId="{6DF7351B-40E3-9746-B66D-2C145269B46A}" type="presParOf" srcId="{22FECB02-ED93-C444-A152-F56764D9AA25}" destId="{EEE372BF-95FF-7943-8D8D-5041D2040160}" srcOrd="7"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4D59640-90EA-0342-8C6C-68B9356222A7}" type="doc">
      <dgm:prSet loTypeId="urn:microsoft.com/office/officeart/2005/8/layout/hProcess7" loCatId="" qsTypeId="urn:microsoft.com/office/officeart/2005/8/quickstyle/simple4" qsCatId="simple" csTypeId="urn:microsoft.com/office/officeart/2005/8/colors/colorful2" csCatId="colorful" phldr="1"/>
      <dgm:spPr/>
      <dgm:t>
        <a:bodyPr/>
        <a:lstStyle/>
        <a:p>
          <a:endParaRPr lang="it-IT"/>
        </a:p>
      </dgm:t>
    </dgm:pt>
    <dgm:pt modelId="{6A8EF323-C28F-9A44-BB70-9FFDA8AF96D0}">
      <dgm:prSet/>
      <dgm:spPr/>
      <dgm:t>
        <a:bodyPr/>
        <a:lstStyle/>
        <a:p>
          <a:pPr rtl="0"/>
          <a:r>
            <a:rPr lang="it-IT" b="1" dirty="0">
              <a:solidFill>
                <a:srgbClr val="333333"/>
              </a:solidFill>
            </a:rPr>
            <a:t>PRIMARY LAW</a:t>
          </a:r>
        </a:p>
      </dgm:t>
    </dgm:pt>
    <dgm:pt modelId="{1E246CB1-D396-964D-BA54-10F48265D1AE}" type="parTrans" cxnId="{06766EAC-DB45-954A-A5AB-15096EF3FA5F}">
      <dgm:prSet/>
      <dgm:spPr/>
      <dgm:t>
        <a:bodyPr/>
        <a:lstStyle/>
        <a:p>
          <a:endParaRPr lang="it-IT"/>
        </a:p>
      </dgm:t>
    </dgm:pt>
    <dgm:pt modelId="{FEC5194F-EE1F-384B-927A-1A1CC5915423}" type="sibTrans" cxnId="{06766EAC-DB45-954A-A5AB-15096EF3FA5F}">
      <dgm:prSet/>
      <dgm:spPr/>
      <dgm:t>
        <a:bodyPr/>
        <a:lstStyle/>
        <a:p>
          <a:endParaRPr lang="it-IT"/>
        </a:p>
      </dgm:t>
    </dgm:pt>
    <dgm:pt modelId="{EF63A268-FBF3-E340-93A8-135AE41BE601}">
      <dgm:prSet/>
      <dgm:spPr/>
      <dgm:t>
        <a:bodyPr/>
        <a:lstStyle/>
        <a:p>
          <a:pPr rtl="0"/>
          <a:r>
            <a:rPr lang="it-IT" b="1" dirty="0">
              <a:solidFill>
                <a:srgbClr val="333333"/>
              </a:solidFill>
            </a:rPr>
            <a:t>SECONDARY LAW</a:t>
          </a:r>
        </a:p>
      </dgm:t>
    </dgm:pt>
    <dgm:pt modelId="{D0AB012B-8A0A-7D45-98A7-F7A8AA0D07E6}" type="parTrans" cxnId="{1AC79764-12B8-2448-88E6-9D68F62B2DF2}">
      <dgm:prSet/>
      <dgm:spPr/>
      <dgm:t>
        <a:bodyPr/>
        <a:lstStyle/>
        <a:p>
          <a:endParaRPr lang="it-IT"/>
        </a:p>
      </dgm:t>
    </dgm:pt>
    <dgm:pt modelId="{AD8CE46B-81C5-B044-BE2B-863EEC8F4EA1}" type="sibTrans" cxnId="{1AC79764-12B8-2448-88E6-9D68F62B2DF2}">
      <dgm:prSet/>
      <dgm:spPr/>
      <dgm:t>
        <a:bodyPr/>
        <a:lstStyle/>
        <a:p>
          <a:endParaRPr lang="it-IT"/>
        </a:p>
      </dgm:t>
    </dgm:pt>
    <dgm:pt modelId="{60AE72DA-4D4C-1142-8053-1CF7868D0F9D}">
      <dgm:prSet custT="1"/>
      <dgm:spPr/>
      <dgm:t>
        <a:bodyPr/>
        <a:lstStyle/>
        <a:p>
          <a:pPr rtl="0"/>
          <a:r>
            <a:rPr lang="it-IT" sz="2800" dirty="0"/>
            <a:t>A. FROM STRICT TO LENIET TEST</a:t>
          </a:r>
        </a:p>
      </dgm:t>
    </dgm:pt>
    <dgm:pt modelId="{42F8A3BA-CE96-4244-86D0-9B6B3E102EE2}" type="parTrans" cxnId="{CC329A19-F447-4440-9F58-B1D77654D26D}">
      <dgm:prSet/>
      <dgm:spPr/>
      <dgm:t>
        <a:bodyPr/>
        <a:lstStyle/>
        <a:p>
          <a:endParaRPr lang="it-IT"/>
        </a:p>
      </dgm:t>
    </dgm:pt>
    <dgm:pt modelId="{50F091C9-FF5A-C74E-8634-16286E587486}" type="sibTrans" cxnId="{CC329A19-F447-4440-9F58-B1D77654D26D}">
      <dgm:prSet/>
      <dgm:spPr/>
      <dgm:t>
        <a:bodyPr/>
        <a:lstStyle/>
        <a:p>
          <a:endParaRPr lang="it-IT"/>
        </a:p>
      </dgm:t>
    </dgm:pt>
    <dgm:pt modelId="{C31E98C3-DFE1-D64B-9C14-B507BF826F9A}">
      <dgm:prSet custT="1"/>
      <dgm:spPr/>
      <dgm:t>
        <a:bodyPr/>
        <a:lstStyle/>
        <a:p>
          <a:pPr rtl="0"/>
          <a:r>
            <a:rPr lang="it-IT" sz="2800" dirty="0"/>
            <a:t>B. VERTICAL AND ORIZONTAL EFFECT</a:t>
          </a:r>
        </a:p>
        <a:p>
          <a:pPr rtl="0"/>
          <a:endParaRPr lang="it-IT" sz="2800" dirty="0"/>
        </a:p>
      </dgm:t>
    </dgm:pt>
    <dgm:pt modelId="{4085046E-E2E5-CE40-9C5F-FB523876CA82}" type="parTrans" cxnId="{E2350237-E7C8-6F42-8AAD-CCB700BDE935}">
      <dgm:prSet/>
      <dgm:spPr/>
      <dgm:t>
        <a:bodyPr/>
        <a:lstStyle/>
        <a:p>
          <a:endParaRPr lang="it-IT"/>
        </a:p>
      </dgm:t>
    </dgm:pt>
    <dgm:pt modelId="{2D02AA7A-8CB8-0F44-A062-675AF928B5E5}" type="sibTrans" cxnId="{E2350237-E7C8-6F42-8AAD-CCB700BDE935}">
      <dgm:prSet/>
      <dgm:spPr/>
      <dgm:t>
        <a:bodyPr/>
        <a:lstStyle/>
        <a:p>
          <a:endParaRPr lang="it-IT"/>
        </a:p>
      </dgm:t>
    </dgm:pt>
    <dgm:pt modelId="{64AA83A3-8DF0-8D4A-B891-DB6D22CD845B}">
      <dgm:prSet custT="1"/>
      <dgm:spPr/>
      <dgm:t>
        <a:bodyPr/>
        <a:lstStyle/>
        <a:p>
          <a:pPr rtl="0"/>
          <a:r>
            <a:rPr lang="it-IT" sz="2800" dirty="0"/>
            <a:t>A. DIRECT EFFECT OF DIRECTIVE</a:t>
          </a:r>
        </a:p>
        <a:p>
          <a:pPr rtl="0"/>
          <a:r>
            <a:rPr lang="it-IT" sz="2800" dirty="0"/>
            <a:t>B. THE NO HORIZONTAL DIECT EFFECT RULE</a:t>
          </a:r>
        </a:p>
        <a:p>
          <a:pPr rtl="0"/>
          <a:r>
            <a:rPr lang="it-IT" sz="2800" dirty="0"/>
            <a:t>C. LIMITATION TO THE RULE</a:t>
          </a:r>
        </a:p>
        <a:p>
          <a:pPr rtl="0"/>
          <a:r>
            <a:rPr lang="it-IT" sz="2800" dirty="0"/>
            <a:t>D. EXCEPTION TO THE RULE</a:t>
          </a:r>
        </a:p>
      </dgm:t>
    </dgm:pt>
    <dgm:pt modelId="{F1B43F57-1791-064C-A9A8-513C1EEA813E}" type="parTrans" cxnId="{CA0F3EB1-7669-EB41-B404-B6279D852C99}">
      <dgm:prSet/>
      <dgm:spPr/>
      <dgm:t>
        <a:bodyPr/>
        <a:lstStyle/>
        <a:p>
          <a:endParaRPr lang="it-IT"/>
        </a:p>
      </dgm:t>
    </dgm:pt>
    <dgm:pt modelId="{B99E7F82-A1F7-AC4A-AF3E-FDCAE33F21B7}" type="sibTrans" cxnId="{CA0F3EB1-7669-EB41-B404-B6279D852C99}">
      <dgm:prSet/>
      <dgm:spPr/>
      <dgm:t>
        <a:bodyPr/>
        <a:lstStyle/>
        <a:p>
          <a:endParaRPr lang="it-IT"/>
        </a:p>
      </dgm:t>
    </dgm:pt>
    <dgm:pt modelId="{B39741C5-D6ED-CD4D-ACD7-9F72C24C7945}">
      <dgm:prSet custT="1"/>
      <dgm:spPr/>
      <dgm:t>
        <a:bodyPr/>
        <a:lstStyle/>
        <a:p>
          <a:pPr rtl="0"/>
          <a:endParaRPr lang="it-IT" sz="2800" dirty="0"/>
        </a:p>
      </dgm:t>
    </dgm:pt>
    <dgm:pt modelId="{D8B9BF9C-80D7-D64F-A983-E797E933935E}" type="parTrans" cxnId="{2CFE7716-1C52-274F-B6F5-27B406D95124}">
      <dgm:prSet/>
      <dgm:spPr/>
      <dgm:t>
        <a:bodyPr/>
        <a:lstStyle/>
        <a:p>
          <a:endParaRPr lang="it-IT"/>
        </a:p>
      </dgm:t>
    </dgm:pt>
    <dgm:pt modelId="{60B4D049-54E7-9642-B432-28C2781928A9}" type="sibTrans" cxnId="{2CFE7716-1C52-274F-B6F5-27B406D95124}">
      <dgm:prSet/>
      <dgm:spPr/>
      <dgm:t>
        <a:bodyPr/>
        <a:lstStyle/>
        <a:p>
          <a:endParaRPr lang="it-IT"/>
        </a:p>
      </dgm:t>
    </dgm:pt>
    <dgm:pt modelId="{5FE5709E-A203-1042-AD88-282377E6DF64}" type="pres">
      <dgm:prSet presAssocID="{74D59640-90EA-0342-8C6C-68B9356222A7}" presName="Name0" presStyleCnt="0">
        <dgm:presLayoutVars>
          <dgm:dir/>
          <dgm:animLvl val="lvl"/>
          <dgm:resizeHandles val="exact"/>
        </dgm:presLayoutVars>
      </dgm:prSet>
      <dgm:spPr/>
    </dgm:pt>
    <dgm:pt modelId="{CA57F405-75AA-824C-9B2E-F084EEEB1503}" type="pres">
      <dgm:prSet presAssocID="{6A8EF323-C28F-9A44-BB70-9FFDA8AF96D0}" presName="compositeNode" presStyleCnt="0">
        <dgm:presLayoutVars>
          <dgm:bulletEnabled val="1"/>
        </dgm:presLayoutVars>
      </dgm:prSet>
      <dgm:spPr/>
    </dgm:pt>
    <dgm:pt modelId="{E8716AD4-DFC5-8D4B-93BC-59C7144AF2D4}" type="pres">
      <dgm:prSet presAssocID="{6A8EF323-C28F-9A44-BB70-9FFDA8AF96D0}" presName="bgRect" presStyleLbl="node1" presStyleIdx="0" presStyleCnt="2" custLinFactNeighborY="435"/>
      <dgm:spPr/>
    </dgm:pt>
    <dgm:pt modelId="{37295A95-C143-2041-A4BE-C46E1FDB5D8F}" type="pres">
      <dgm:prSet presAssocID="{6A8EF323-C28F-9A44-BB70-9FFDA8AF96D0}" presName="parentNode" presStyleLbl="node1" presStyleIdx="0" presStyleCnt="2">
        <dgm:presLayoutVars>
          <dgm:chMax val="0"/>
          <dgm:bulletEnabled val="1"/>
        </dgm:presLayoutVars>
      </dgm:prSet>
      <dgm:spPr/>
    </dgm:pt>
    <dgm:pt modelId="{52D36EFC-C547-2D46-9EE3-30B83B67203E}" type="pres">
      <dgm:prSet presAssocID="{6A8EF323-C28F-9A44-BB70-9FFDA8AF96D0}" presName="childNode" presStyleLbl="node1" presStyleIdx="0" presStyleCnt="2">
        <dgm:presLayoutVars>
          <dgm:bulletEnabled val="1"/>
        </dgm:presLayoutVars>
      </dgm:prSet>
      <dgm:spPr/>
    </dgm:pt>
    <dgm:pt modelId="{27727379-E729-3940-A96F-0AD8929A6F18}" type="pres">
      <dgm:prSet presAssocID="{FEC5194F-EE1F-384B-927A-1A1CC5915423}" presName="hSp" presStyleCnt="0"/>
      <dgm:spPr/>
    </dgm:pt>
    <dgm:pt modelId="{06EC3864-C290-C940-A3AA-1AABFCBF7603}" type="pres">
      <dgm:prSet presAssocID="{FEC5194F-EE1F-384B-927A-1A1CC5915423}" presName="vProcSp" presStyleCnt="0"/>
      <dgm:spPr/>
    </dgm:pt>
    <dgm:pt modelId="{FCAB6249-8E28-E549-A825-81872100202D}" type="pres">
      <dgm:prSet presAssocID="{FEC5194F-EE1F-384B-927A-1A1CC5915423}" presName="vSp1" presStyleCnt="0"/>
      <dgm:spPr/>
    </dgm:pt>
    <dgm:pt modelId="{29809B01-A84A-DD43-A5F5-3B3772F7506F}" type="pres">
      <dgm:prSet presAssocID="{FEC5194F-EE1F-384B-927A-1A1CC5915423}" presName="simulatedConn" presStyleLbl="solidFgAcc1" presStyleIdx="0" presStyleCnt="1"/>
      <dgm:spPr/>
    </dgm:pt>
    <dgm:pt modelId="{6001156A-E3E0-5648-905D-18ED04D2CDBD}" type="pres">
      <dgm:prSet presAssocID="{FEC5194F-EE1F-384B-927A-1A1CC5915423}" presName="vSp2" presStyleCnt="0"/>
      <dgm:spPr/>
    </dgm:pt>
    <dgm:pt modelId="{CC551342-3BA4-8140-9D60-C2B2E9330F6B}" type="pres">
      <dgm:prSet presAssocID="{FEC5194F-EE1F-384B-927A-1A1CC5915423}" presName="sibTrans" presStyleCnt="0"/>
      <dgm:spPr/>
    </dgm:pt>
    <dgm:pt modelId="{73E6C6CD-D3DC-2248-9B15-A2DEC3FB82A4}" type="pres">
      <dgm:prSet presAssocID="{EF63A268-FBF3-E340-93A8-135AE41BE601}" presName="compositeNode" presStyleCnt="0">
        <dgm:presLayoutVars>
          <dgm:bulletEnabled val="1"/>
        </dgm:presLayoutVars>
      </dgm:prSet>
      <dgm:spPr/>
    </dgm:pt>
    <dgm:pt modelId="{F96EFE91-E049-834F-8A66-CF78730D4191}" type="pres">
      <dgm:prSet presAssocID="{EF63A268-FBF3-E340-93A8-135AE41BE601}" presName="bgRect" presStyleLbl="node1" presStyleIdx="1" presStyleCnt="2"/>
      <dgm:spPr/>
    </dgm:pt>
    <dgm:pt modelId="{225B40B8-4302-9F40-BA39-3386CDA83C08}" type="pres">
      <dgm:prSet presAssocID="{EF63A268-FBF3-E340-93A8-135AE41BE601}" presName="parentNode" presStyleLbl="node1" presStyleIdx="1" presStyleCnt="2">
        <dgm:presLayoutVars>
          <dgm:chMax val="0"/>
          <dgm:bulletEnabled val="1"/>
        </dgm:presLayoutVars>
      </dgm:prSet>
      <dgm:spPr/>
    </dgm:pt>
    <dgm:pt modelId="{7BC40CBD-8E2A-9B43-B07B-429F47A84922}" type="pres">
      <dgm:prSet presAssocID="{EF63A268-FBF3-E340-93A8-135AE41BE601}" presName="childNode" presStyleLbl="node1" presStyleIdx="1" presStyleCnt="2">
        <dgm:presLayoutVars>
          <dgm:bulletEnabled val="1"/>
        </dgm:presLayoutVars>
      </dgm:prSet>
      <dgm:spPr/>
    </dgm:pt>
  </dgm:ptLst>
  <dgm:cxnLst>
    <dgm:cxn modelId="{2CFE7716-1C52-274F-B6F5-27B406D95124}" srcId="{EF63A268-FBF3-E340-93A8-135AE41BE601}" destId="{B39741C5-D6ED-CD4D-ACD7-9F72C24C7945}" srcOrd="1" destOrd="0" parTransId="{D8B9BF9C-80D7-D64F-A983-E797E933935E}" sibTransId="{60B4D049-54E7-9642-B432-28C2781928A9}"/>
    <dgm:cxn modelId="{CC329A19-F447-4440-9F58-B1D77654D26D}" srcId="{6A8EF323-C28F-9A44-BB70-9FFDA8AF96D0}" destId="{60AE72DA-4D4C-1142-8053-1CF7868D0F9D}" srcOrd="0" destOrd="0" parTransId="{42F8A3BA-CE96-4244-86D0-9B6B3E102EE2}" sibTransId="{50F091C9-FF5A-C74E-8634-16286E587486}"/>
    <dgm:cxn modelId="{E2350237-E7C8-6F42-8AAD-CCB700BDE935}" srcId="{6A8EF323-C28F-9A44-BB70-9FFDA8AF96D0}" destId="{C31E98C3-DFE1-D64B-9C14-B507BF826F9A}" srcOrd="1" destOrd="0" parTransId="{4085046E-E2E5-CE40-9C5F-FB523876CA82}" sibTransId="{2D02AA7A-8CB8-0F44-A062-675AF928B5E5}"/>
    <dgm:cxn modelId="{0F2B2D5E-A222-AB43-BA7D-251AE992EF99}" type="presOf" srcId="{64AA83A3-8DF0-8D4A-B891-DB6D22CD845B}" destId="{7BC40CBD-8E2A-9B43-B07B-429F47A84922}" srcOrd="0" destOrd="0" presId="urn:microsoft.com/office/officeart/2005/8/layout/hProcess7"/>
    <dgm:cxn modelId="{B9C92341-99DD-1846-8D39-97C4414BF6F1}" type="presOf" srcId="{60AE72DA-4D4C-1142-8053-1CF7868D0F9D}" destId="{52D36EFC-C547-2D46-9EE3-30B83B67203E}" srcOrd="0" destOrd="0" presId="urn:microsoft.com/office/officeart/2005/8/layout/hProcess7"/>
    <dgm:cxn modelId="{1AC79764-12B8-2448-88E6-9D68F62B2DF2}" srcId="{74D59640-90EA-0342-8C6C-68B9356222A7}" destId="{EF63A268-FBF3-E340-93A8-135AE41BE601}" srcOrd="1" destOrd="0" parTransId="{D0AB012B-8A0A-7D45-98A7-F7A8AA0D07E6}" sibTransId="{AD8CE46B-81C5-B044-BE2B-863EEC8F4EA1}"/>
    <dgm:cxn modelId="{99E97769-B4CE-6F4A-8411-4E31F64AD516}" type="presOf" srcId="{6A8EF323-C28F-9A44-BB70-9FFDA8AF96D0}" destId="{37295A95-C143-2041-A4BE-C46E1FDB5D8F}" srcOrd="1" destOrd="0" presId="urn:microsoft.com/office/officeart/2005/8/layout/hProcess7"/>
    <dgm:cxn modelId="{3D17C64D-CE05-FB48-B969-A34833321BFB}" type="presOf" srcId="{EF63A268-FBF3-E340-93A8-135AE41BE601}" destId="{225B40B8-4302-9F40-BA39-3386CDA83C08}" srcOrd="1" destOrd="0" presId="urn:microsoft.com/office/officeart/2005/8/layout/hProcess7"/>
    <dgm:cxn modelId="{461AED6D-2250-1340-AE11-C425432B8398}" type="presOf" srcId="{EF63A268-FBF3-E340-93A8-135AE41BE601}" destId="{F96EFE91-E049-834F-8A66-CF78730D4191}" srcOrd="0" destOrd="0" presId="urn:microsoft.com/office/officeart/2005/8/layout/hProcess7"/>
    <dgm:cxn modelId="{F3583B95-DBB2-8F46-A2F1-17FC32709F05}" type="presOf" srcId="{C31E98C3-DFE1-D64B-9C14-B507BF826F9A}" destId="{52D36EFC-C547-2D46-9EE3-30B83B67203E}" srcOrd="0" destOrd="1" presId="urn:microsoft.com/office/officeart/2005/8/layout/hProcess7"/>
    <dgm:cxn modelId="{06766EAC-DB45-954A-A5AB-15096EF3FA5F}" srcId="{74D59640-90EA-0342-8C6C-68B9356222A7}" destId="{6A8EF323-C28F-9A44-BB70-9FFDA8AF96D0}" srcOrd="0" destOrd="0" parTransId="{1E246CB1-D396-964D-BA54-10F48265D1AE}" sibTransId="{FEC5194F-EE1F-384B-927A-1A1CC5915423}"/>
    <dgm:cxn modelId="{CA0F3EB1-7669-EB41-B404-B6279D852C99}" srcId="{EF63A268-FBF3-E340-93A8-135AE41BE601}" destId="{64AA83A3-8DF0-8D4A-B891-DB6D22CD845B}" srcOrd="0" destOrd="0" parTransId="{F1B43F57-1791-064C-A9A8-513C1EEA813E}" sibTransId="{B99E7F82-A1F7-AC4A-AF3E-FDCAE33F21B7}"/>
    <dgm:cxn modelId="{B16480B7-9AAF-EB44-9262-9AFCBB2BB1B5}" type="presOf" srcId="{B39741C5-D6ED-CD4D-ACD7-9F72C24C7945}" destId="{7BC40CBD-8E2A-9B43-B07B-429F47A84922}" srcOrd="0" destOrd="1" presId="urn:microsoft.com/office/officeart/2005/8/layout/hProcess7"/>
    <dgm:cxn modelId="{270247BF-8975-3E4F-814B-93713C6D53DA}" type="presOf" srcId="{6A8EF323-C28F-9A44-BB70-9FFDA8AF96D0}" destId="{E8716AD4-DFC5-8D4B-93BC-59C7144AF2D4}" srcOrd="0" destOrd="0" presId="urn:microsoft.com/office/officeart/2005/8/layout/hProcess7"/>
    <dgm:cxn modelId="{828E87BF-3C4A-D74A-9D15-59C69D4857DE}" type="presOf" srcId="{74D59640-90EA-0342-8C6C-68B9356222A7}" destId="{5FE5709E-A203-1042-AD88-282377E6DF64}" srcOrd="0" destOrd="0" presId="urn:microsoft.com/office/officeart/2005/8/layout/hProcess7"/>
    <dgm:cxn modelId="{2F5FE3BB-0DD8-654C-92BB-D6AB543BF36B}" type="presParOf" srcId="{5FE5709E-A203-1042-AD88-282377E6DF64}" destId="{CA57F405-75AA-824C-9B2E-F084EEEB1503}" srcOrd="0" destOrd="0" presId="urn:microsoft.com/office/officeart/2005/8/layout/hProcess7"/>
    <dgm:cxn modelId="{4E1A44C0-8A5C-F347-9087-94E0C17B272F}" type="presParOf" srcId="{CA57F405-75AA-824C-9B2E-F084EEEB1503}" destId="{E8716AD4-DFC5-8D4B-93BC-59C7144AF2D4}" srcOrd="0" destOrd="0" presId="urn:microsoft.com/office/officeart/2005/8/layout/hProcess7"/>
    <dgm:cxn modelId="{22CF1D6D-32BF-2A43-8493-93DBB6709868}" type="presParOf" srcId="{CA57F405-75AA-824C-9B2E-F084EEEB1503}" destId="{37295A95-C143-2041-A4BE-C46E1FDB5D8F}" srcOrd="1" destOrd="0" presId="urn:microsoft.com/office/officeart/2005/8/layout/hProcess7"/>
    <dgm:cxn modelId="{8794C312-40D4-7C4A-9A7B-EDEF7C157086}" type="presParOf" srcId="{CA57F405-75AA-824C-9B2E-F084EEEB1503}" destId="{52D36EFC-C547-2D46-9EE3-30B83B67203E}" srcOrd="2" destOrd="0" presId="urn:microsoft.com/office/officeart/2005/8/layout/hProcess7"/>
    <dgm:cxn modelId="{3B053775-6AE4-9D4D-85AC-A23E6479FE4E}" type="presParOf" srcId="{5FE5709E-A203-1042-AD88-282377E6DF64}" destId="{27727379-E729-3940-A96F-0AD8929A6F18}" srcOrd="1" destOrd="0" presId="urn:microsoft.com/office/officeart/2005/8/layout/hProcess7"/>
    <dgm:cxn modelId="{35B981FC-BCE0-5A4F-9561-159A472ADA06}" type="presParOf" srcId="{5FE5709E-A203-1042-AD88-282377E6DF64}" destId="{06EC3864-C290-C940-A3AA-1AABFCBF7603}" srcOrd="2" destOrd="0" presId="urn:microsoft.com/office/officeart/2005/8/layout/hProcess7"/>
    <dgm:cxn modelId="{9B330D51-62A6-F245-8B39-4B6A05FDA309}" type="presParOf" srcId="{06EC3864-C290-C940-A3AA-1AABFCBF7603}" destId="{FCAB6249-8E28-E549-A825-81872100202D}" srcOrd="0" destOrd="0" presId="urn:microsoft.com/office/officeart/2005/8/layout/hProcess7"/>
    <dgm:cxn modelId="{E1AD8FEC-E6EF-4042-80AC-B086EF832F4F}" type="presParOf" srcId="{06EC3864-C290-C940-A3AA-1AABFCBF7603}" destId="{29809B01-A84A-DD43-A5F5-3B3772F7506F}" srcOrd="1" destOrd="0" presId="urn:microsoft.com/office/officeart/2005/8/layout/hProcess7"/>
    <dgm:cxn modelId="{5DF88FE3-47E9-064F-9C6E-51C49AEDC337}" type="presParOf" srcId="{06EC3864-C290-C940-A3AA-1AABFCBF7603}" destId="{6001156A-E3E0-5648-905D-18ED04D2CDBD}" srcOrd="2" destOrd="0" presId="urn:microsoft.com/office/officeart/2005/8/layout/hProcess7"/>
    <dgm:cxn modelId="{F0656D18-36FD-A34A-9122-5BB948B34BD4}" type="presParOf" srcId="{5FE5709E-A203-1042-AD88-282377E6DF64}" destId="{CC551342-3BA4-8140-9D60-C2B2E9330F6B}" srcOrd="3" destOrd="0" presId="urn:microsoft.com/office/officeart/2005/8/layout/hProcess7"/>
    <dgm:cxn modelId="{4E2A38EF-12BF-1149-99C2-A050F96F616E}" type="presParOf" srcId="{5FE5709E-A203-1042-AD88-282377E6DF64}" destId="{73E6C6CD-D3DC-2248-9B15-A2DEC3FB82A4}" srcOrd="4" destOrd="0" presId="urn:microsoft.com/office/officeart/2005/8/layout/hProcess7"/>
    <dgm:cxn modelId="{74A0BECC-AB2C-774D-84AA-A99C7A86208E}" type="presParOf" srcId="{73E6C6CD-D3DC-2248-9B15-A2DEC3FB82A4}" destId="{F96EFE91-E049-834F-8A66-CF78730D4191}" srcOrd="0" destOrd="0" presId="urn:microsoft.com/office/officeart/2005/8/layout/hProcess7"/>
    <dgm:cxn modelId="{A0DAA784-5D18-964A-8834-50936D6329A2}" type="presParOf" srcId="{73E6C6CD-D3DC-2248-9B15-A2DEC3FB82A4}" destId="{225B40B8-4302-9F40-BA39-3386CDA83C08}" srcOrd="1" destOrd="0" presId="urn:microsoft.com/office/officeart/2005/8/layout/hProcess7"/>
    <dgm:cxn modelId="{2756FE35-AB67-F349-A1D4-7191E7F67F85}" type="presParOf" srcId="{73E6C6CD-D3DC-2248-9B15-A2DEC3FB82A4}" destId="{7BC40CBD-8E2A-9B43-B07B-429F47A84922}"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378DA020-403C-1949-8851-CA0CB9FD8956}" type="doc">
      <dgm:prSet loTypeId="urn:microsoft.com/office/officeart/2005/8/layout/vList2" loCatId="" qsTypeId="urn:microsoft.com/office/officeart/2005/8/quickstyle/simple4" qsCatId="simple" csTypeId="urn:microsoft.com/office/officeart/2005/8/colors/colorful1" csCatId="colorful" phldr="1"/>
      <dgm:spPr/>
      <dgm:t>
        <a:bodyPr/>
        <a:lstStyle/>
        <a:p>
          <a:endParaRPr lang="it-IT"/>
        </a:p>
      </dgm:t>
    </dgm:pt>
    <dgm:pt modelId="{4EF60469-5D31-8F4B-9C50-A17C8857BA15}">
      <dgm:prSet/>
      <dgm:spPr/>
      <dgm:t>
        <a:bodyPr/>
        <a:lstStyle/>
        <a:p>
          <a:pPr rtl="0"/>
          <a:r>
            <a:rPr lang="it-IT" b="1" dirty="0"/>
            <a:t>1. CLEAR:</a:t>
          </a:r>
          <a:endParaRPr lang="it-IT" dirty="0"/>
        </a:p>
      </dgm:t>
    </dgm:pt>
    <dgm:pt modelId="{48B2EA59-250C-CB42-AFE9-DDA575395109}" type="parTrans" cxnId="{001DC132-DC4B-DC4D-8917-FA851CD26C62}">
      <dgm:prSet/>
      <dgm:spPr/>
      <dgm:t>
        <a:bodyPr/>
        <a:lstStyle/>
        <a:p>
          <a:endParaRPr lang="it-IT"/>
        </a:p>
      </dgm:t>
    </dgm:pt>
    <dgm:pt modelId="{3DBCDCAE-0F2E-2C47-A3D8-9A2321D9EA50}" type="sibTrans" cxnId="{001DC132-DC4B-DC4D-8917-FA851CD26C62}">
      <dgm:prSet/>
      <dgm:spPr/>
      <dgm:t>
        <a:bodyPr/>
        <a:lstStyle/>
        <a:p>
          <a:endParaRPr lang="it-IT"/>
        </a:p>
      </dgm:t>
    </dgm:pt>
    <dgm:pt modelId="{D628E5CD-6663-2B4A-A832-CA1C8B0B22AD}">
      <dgm:prSet/>
      <dgm:spPr/>
      <dgm:t>
        <a:bodyPr/>
        <a:lstStyle/>
        <a:p>
          <a:pPr rtl="0"/>
          <a:r>
            <a:rPr lang="it-IT" b="1" dirty="0"/>
            <a:t>2. UNCONDITIONAL:</a:t>
          </a:r>
          <a:endParaRPr lang="it-IT" dirty="0"/>
        </a:p>
      </dgm:t>
    </dgm:pt>
    <dgm:pt modelId="{FE5D1D5E-D1F3-2847-8C20-1D117C74888F}" type="parTrans" cxnId="{0218471B-E435-0842-AED9-3355FB264FF9}">
      <dgm:prSet/>
      <dgm:spPr/>
      <dgm:t>
        <a:bodyPr/>
        <a:lstStyle/>
        <a:p>
          <a:endParaRPr lang="it-IT"/>
        </a:p>
      </dgm:t>
    </dgm:pt>
    <dgm:pt modelId="{8F60759E-C037-A046-AFF4-68C519BDDFB7}" type="sibTrans" cxnId="{0218471B-E435-0842-AED9-3355FB264FF9}">
      <dgm:prSet/>
      <dgm:spPr/>
      <dgm:t>
        <a:bodyPr/>
        <a:lstStyle/>
        <a:p>
          <a:endParaRPr lang="it-IT"/>
        </a:p>
      </dgm:t>
    </dgm:pt>
    <dgm:pt modelId="{534BD356-3DC3-A345-9612-3D23E9CD4720}">
      <dgm:prSet/>
      <dgm:spPr/>
      <dgm:t>
        <a:bodyPr/>
        <a:lstStyle/>
        <a:p>
          <a:pPr rtl="0"/>
          <a:r>
            <a:rPr lang="it-IT" b="1" dirty="0"/>
            <a:t>2 a. AUTOMATIC</a:t>
          </a:r>
          <a:r>
            <a:rPr lang="it-IT" dirty="0"/>
            <a:t>: </a:t>
          </a:r>
          <a:r>
            <a:rPr lang="it-IT" dirty="0" err="1"/>
            <a:t>it</a:t>
          </a:r>
          <a:r>
            <a:rPr lang="it-IT" dirty="0"/>
            <a:t> </a:t>
          </a:r>
          <a:r>
            <a:rPr lang="it-IT" dirty="0" err="1"/>
            <a:t>would</a:t>
          </a:r>
          <a:r>
            <a:rPr lang="it-IT" dirty="0"/>
            <a:t> </a:t>
          </a:r>
          <a:r>
            <a:rPr lang="it-IT" dirty="0" err="1"/>
            <a:t>not</a:t>
          </a:r>
          <a:r>
            <a:rPr lang="it-IT" dirty="0"/>
            <a:t> </a:t>
          </a:r>
          <a:r>
            <a:rPr lang="it-IT" dirty="0" err="1"/>
            <a:t>depend</a:t>
          </a:r>
          <a:r>
            <a:rPr lang="it-IT" dirty="0"/>
            <a:t> on </a:t>
          </a:r>
          <a:r>
            <a:rPr lang="it-IT" dirty="0" err="1"/>
            <a:t>subsequent</a:t>
          </a:r>
          <a:r>
            <a:rPr lang="it-IT" dirty="0"/>
            <a:t> positive </a:t>
          </a:r>
          <a:r>
            <a:rPr lang="it-IT" dirty="0" err="1"/>
            <a:t>legislation</a:t>
          </a:r>
          <a:endParaRPr lang="it-IT" dirty="0"/>
        </a:p>
      </dgm:t>
    </dgm:pt>
    <dgm:pt modelId="{3442A917-9D3B-484C-9383-9A2A509C3C9D}" type="parTrans" cxnId="{9A711F7E-D075-3E4E-927F-95F2172D4BCB}">
      <dgm:prSet/>
      <dgm:spPr/>
      <dgm:t>
        <a:bodyPr/>
        <a:lstStyle/>
        <a:p>
          <a:endParaRPr lang="it-IT"/>
        </a:p>
      </dgm:t>
    </dgm:pt>
    <dgm:pt modelId="{F28333CA-DFD8-E84F-A66E-69AB24283E19}" type="sibTrans" cxnId="{9A711F7E-D075-3E4E-927F-95F2172D4BCB}">
      <dgm:prSet/>
      <dgm:spPr/>
      <dgm:t>
        <a:bodyPr/>
        <a:lstStyle/>
        <a:p>
          <a:endParaRPr lang="it-IT"/>
        </a:p>
      </dgm:t>
    </dgm:pt>
    <dgm:pt modelId="{A0534986-9841-024D-8A15-974994EF8E85}">
      <dgm:prSet/>
      <dgm:spPr/>
      <dgm:t>
        <a:bodyPr/>
        <a:lstStyle/>
        <a:p>
          <a:pPr rtl="0"/>
          <a:r>
            <a:rPr lang="it-IT" b="1" dirty="0"/>
            <a:t>2 b. ABSOLUTE</a:t>
          </a:r>
          <a:r>
            <a:rPr lang="it-IT" dirty="0"/>
            <a:t>: </a:t>
          </a:r>
          <a:r>
            <a:rPr lang="it-IT" dirty="0" err="1"/>
            <a:t>not</a:t>
          </a:r>
          <a:r>
            <a:rPr lang="it-IT" dirty="0"/>
            <a:t> </a:t>
          </a:r>
          <a:r>
            <a:rPr lang="it-IT" dirty="0" err="1"/>
            <a:t>qualified</a:t>
          </a:r>
          <a:r>
            <a:rPr lang="it-IT" dirty="0"/>
            <a:t> by </a:t>
          </a:r>
          <a:r>
            <a:rPr lang="it-IT" dirty="0" err="1"/>
            <a:t>any</a:t>
          </a:r>
          <a:r>
            <a:rPr lang="it-IT" dirty="0"/>
            <a:t> </a:t>
          </a:r>
          <a:r>
            <a:rPr lang="it-IT" dirty="0" err="1"/>
            <a:t>reservation</a:t>
          </a:r>
          <a:r>
            <a:rPr lang="it-IT" dirty="0"/>
            <a:t> on the part of the State</a:t>
          </a:r>
        </a:p>
      </dgm:t>
    </dgm:pt>
    <dgm:pt modelId="{889E2533-2F38-724D-9F10-636EB8B8077D}" type="parTrans" cxnId="{5EB621FA-0B00-224F-99B4-3E795CB45EE9}">
      <dgm:prSet/>
      <dgm:spPr/>
      <dgm:t>
        <a:bodyPr/>
        <a:lstStyle/>
        <a:p>
          <a:endParaRPr lang="it-IT"/>
        </a:p>
      </dgm:t>
    </dgm:pt>
    <dgm:pt modelId="{18021B08-4733-EA4A-8A11-17AAC9E95A4D}" type="sibTrans" cxnId="{5EB621FA-0B00-224F-99B4-3E795CB45EE9}">
      <dgm:prSet/>
      <dgm:spPr/>
      <dgm:t>
        <a:bodyPr/>
        <a:lstStyle/>
        <a:p>
          <a:endParaRPr lang="it-IT"/>
        </a:p>
      </dgm:t>
    </dgm:pt>
    <dgm:pt modelId="{F253FE57-3548-EE4F-810A-24464D8841B2}">
      <dgm:prSet/>
      <dgm:spPr/>
      <dgm:t>
        <a:bodyPr/>
        <a:lstStyle/>
        <a:p>
          <a:r>
            <a:rPr lang="it-IT" cap="all" dirty="0"/>
            <a:t>3. </a:t>
          </a:r>
          <a:r>
            <a:rPr lang="it-IT" b="1" cap="all" dirty="0" err="1"/>
            <a:t>not</a:t>
          </a:r>
          <a:r>
            <a:rPr lang="it-IT" b="1" cap="all" dirty="0"/>
            <a:t> </a:t>
          </a:r>
          <a:r>
            <a:rPr lang="it-IT" b="1" cap="all" dirty="0" err="1"/>
            <a:t>dependent</a:t>
          </a:r>
          <a:r>
            <a:rPr lang="it-IT" b="1" cap="all" dirty="0"/>
            <a:t> on </a:t>
          </a:r>
          <a:r>
            <a:rPr lang="it-IT" b="1" cap="all" dirty="0" err="1"/>
            <a:t>any</a:t>
          </a:r>
          <a:r>
            <a:rPr lang="it-IT" b="1" cap="all" dirty="0"/>
            <a:t> </a:t>
          </a:r>
          <a:r>
            <a:rPr lang="it-IT" b="1" cap="all" dirty="0" err="1"/>
            <a:t>national</a:t>
          </a:r>
          <a:r>
            <a:rPr lang="it-IT" b="1" cap="all" dirty="0"/>
            <a:t> </a:t>
          </a:r>
          <a:r>
            <a:rPr lang="it-IT" b="1" cap="all" dirty="0" err="1"/>
            <a:t>implementing</a:t>
          </a:r>
          <a:r>
            <a:rPr lang="it-IT" b="1" cap="all" dirty="0"/>
            <a:t> </a:t>
          </a:r>
          <a:r>
            <a:rPr lang="it-IT" b="1" cap="all" dirty="0" err="1"/>
            <a:t>measure</a:t>
          </a:r>
          <a:endParaRPr lang="it-IT" b="1" cap="all" dirty="0"/>
        </a:p>
      </dgm:t>
    </dgm:pt>
    <dgm:pt modelId="{544F068D-C7B8-954F-A912-1F5AD81ED65B}" type="parTrans" cxnId="{551FA6DD-DDDC-A544-BCDD-D2433ED0CA15}">
      <dgm:prSet/>
      <dgm:spPr/>
    </dgm:pt>
    <dgm:pt modelId="{E128DC6F-2C8E-CB44-BB9F-19624CEE47D4}" type="sibTrans" cxnId="{551FA6DD-DDDC-A544-BCDD-D2433ED0CA15}">
      <dgm:prSet/>
      <dgm:spPr/>
    </dgm:pt>
    <dgm:pt modelId="{DE0170FB-BCAB-3B42-8D4B-3303578F4D5A}" type="pres">
      <dgm:prSet presAssocID="{378DA020-403C-1949-8851-CA0CB9FD8956}" presName="linear" presStyleCnt="0">
        <dgm:presLayoutVars>
          <dgm:animLvl val="lvl"/>
          <dgm:resizeHandles val="exact"/>
        </dgm:presLayoutVars>
      </dgm:prSet>
      <dgm:spPr/>
    </dgm:pt>
    <dgm:pt modelId="{A0481A90-9501-3B4B-9895-BFE493685D86}" type="pres">
      <dgm:prSet presAssocID="{4EF60469-5D31-8F4B-9C50-A17C8857BA15}" presName="parentText" presStyleLbl="node1" presStyleIdx="0" presStyleCnt="5">
        <dgm:presLayoutVars>
          <dgm:chMax val="0"/>
          <dgm:bulletEnabled val="1"/>
        </dgm:presLayoutVars>
      </dgm:prSet>
      <dgm:spPr/>
    </dgm:pt>
    <dgm:pt modelId="{A3F1F05C-7078-564F-9536-9B343D9B3106}" type="pres">
      <dgm:prSet presAssocID="{3DBCDCAE-0F2E-2C47-A3D8-9A2321D9EA50}" presName="spacer" presStyleCnt="0"/>
      <dgm:spPr/>
    </dgm:pt>
    <dgm:pt modelId="{3F3F2212-17EE-D046-85D5-37D426537913}" type="pres">
      <dgm:prSet presAssocID="{D628E5CD-6663-2B4A-A832-CA1C8B0B22AD}" presName="parentText" presStyleLbl="node1" presStyleIdx="1" presStyleCnt="5">
        <dgm:presLayoutVars>
          <dgm:chMax val="0"/>
          <dgm:bulletEnabled val="1"/>
        </dgm:presLayoutVars>
      </dgm:prSet>
      <dgm:spPr/>
    </dgm:pt>
    <dgm:pt modelId="{494EEBA1-A04C-CA49-BF0B-546F81615831}" type="pres">
      <dgm:prSet presAssocID="{8F60759E-C037-A046-AFF4-68C519BDDFB7}" presName="spacer" presStyleCnt="0"/>
      <dgm:spPr/>
    </dgm:pt>
    <dgm:pt modelId="{A2304819-4050-2741-B71D-4CEE158D2328}" type="pres">
      <dgm:prSet presAssocID="{534BD356-3DC3-A345-9612-3D23E9CD4720}" presName="parentText" presStyleLbl="node1" presStyleIdx="2" presStyleCnt="5">
        <dgm:presLayoutVars>
          <dgm:chMax val="0"/>
          <dgm:bulletEnabled val="1"/>
        </dgm:presLayoutVars>
      </dgm:prSet>
      <dgm:spPr/>
    </dgm:pt>
    <dgm:pt modelId="{35D452D4-77A9-F64B-9D25-16D18CA9FC9D}" type="pres">
      <dgm:prSet presAssocID="{F28333CA-DFD8-E84F-A66E-69AB24283E19}" presName="spacer" presStyleCnt="0"/>
      <dgm:spPr/>
    </dgm:pt>
    <dgm:pt modelId="{1ADEF92F-1FB7-DB41-8531-61D991BA1561}" type="pres">
      <dgm:prSet presAssocID="{A0534986-9841-024D-8A15-974994EF8E85}" presName="parentText" presStyleLbl="node1" presStyleIdx="3" presStyleCnt="5">
        <dgm:presLayoutVars>
          <dgm:chMax val="0"/>
          <dgm:bulletEnabled val="1"/>
        </dgm:presLayoutVars>
      </dgm:prSet>
      <dgm:spPr/>
    </dgm:pt>
    <dgm:pt modelId="{429F2D88-6250-3743-B2AA-5FDF5B6D3002}" type="pres">
      <dgm:prSet presAssocID="{18021B08-4733-EA4A-8A11-17AAC9E95A4D}" presName="spacer" presStyleCnt="0"/>
      <dgm:spPr/>
    </dgm:pt>
    <dgm:pt modelId="{5612ADE4-9181-7345-B52C-210E31F6782B}" type="pres">
      <dgm:prSet presAssocID="{F253FE57-3548-EE4F-810A-24464D8841B2}" presName="parentText" presStyleLbl="node1" presStyleIdx="4" presStyleCnt="5" custLinFactNeighborY="12396">
        <dgm:presLayoutVars>
          <dgm:chMax val="0"/>
          <dgm:bulletEnabled val="1"/>
        </dgm:presLayoutVars>
      </dgm:prSet>
      <dgm:spPr/>
    </dgm:pt>
  </dgm:ptLst>
  <dgm:cxnLst>
    <dgm:cxn modelId="{0218471B-E435-0842-AED9-3355FB264FF9}" srcId="{378DA020-403C-1949-8851-CA0CB9FD8956}" destId="{D628E5CD-6663-2B4A-A832-CA1C8B0B22AD}" srcOrd="1" destOrd="0" parTransId="{FE5D1D5E-D1F3-2847-8C20-1D117C74888F}" sibTransId="{8F60759E-C037-A046-AFF4-68C519BDDFB7}"/>
    <dgm:cxn modelId="{001DC132-DC4B-DC4D-8917-FA851CD26C62}" srcId="{378DA020-403C-1949-8851-CA0CB9FD8956}" destId="{4EF60469-5D31-8F4B-9C50-A17C8857BA15}" srcOrd="0" destOrd="0" parTransId="{48B2EA59-250C-CB42-AFE9-DDA575395109}" sibTransId="{3DBCDCAE-0F2E-2C47-A3D8-9A2321D9EA50}"/>
    <dgm:cxn modelId="{B1A8C763-8499-EF4D-A209-36E8177F2D64}" type="presOf" srcId="{4EF60469-5D31-8F4B-9C50-A17C8857BA15}" destId="{A0481A90-9501-3B4B-9895-BFE493685D86}" srcOrd="0" destOrd="0" presId="urn:microsoft.com/office/officeart/2005/8/layout/vList2"/>
    <dgm:cxn modelId="{270E506A-8EA6-0B47-BA67-A8D4D747C623}" type="presOf" srcId="{534BD356-3DC3-A345-9612-3D23E9CD4720}" destId="{A2304819-4050-2741-B71D-4CEE158D2328}" srcOrd="0" destOrd="0" presId="urn:microsoft.com/office/officeart/2005/8/layout/vList2"/>
    <dgm:cxn modelId="{819CF675-6842-5240-90FF-7FA7A417F6B5}" type="presOf" srcId="{D628E5CD-6663-2B4A-A832-CA1C8B0B22AD}" destId="{3F3F2212-17EE-D046-85D5-37D426537913}" srcOrd="0" destOrd="0" presId="urn:microsoft.com/office/officeart/2005/8/layout/vList2"/>
    <dgm:cxn modelId="{9A711F7E-D075-3E4E-927F-95F2172D4BCB}" srcId="{378DA020-403C-1949-8851-CA0CB9FD8956}" destId="{534BD356-3DC3-A345-9612-3D23E9CD4720}" srcOrd="2" destOrd="0" parTransId="{3442A917-9D3B-484C-9383-9A2A509C3C9D}" sibTransId="{F28333CA-DFD8-E84F-A66E-69AB24283E19}"/>
    <dgm:cxn modelId="{7790CA81-AF30-494A-8A1E-1CB49C999030}" type="presOf" srcId="{378DA020-403C-1949-8851-CA0CB9FD8956}" destId="{DE0170FB-BCAB-3B42-8D4B-3303578F4D5A}" srcOrd="0" destOrd="0" presId="urn:microsoft.com/office/officeart/2005/8/layout/vList2"/>
    <dgm:cxn modelId="{793C0CA9-9435-F14A-B112-549C81DA0E8E}" type="presOf" srcId="{F253FE57-3548-EE4F-810A-24464D8841B2}" destId="{5612ADE4-9181-7345-B52C-210E31F6782B}" srcOrd="0" destOrd="0" presId="urn:microsoft.com/office/officeart/2005/8/layout/vList2"/>
    <dgm:cxn modelId="{791CB8C2-BA94-DF4C-8126-F9A7588A0C59}" type="presOf" srcId="{A0534986-9841-024D-8A15-974994EF8E85}" destId="{1ADEF92F-1FB7-DB41-8531-61D991BA1561}" srcOrd="0" destOrd="0" presId="urn:microsoft.com/office/officeart/2005/8/layout/vList2"/>
    <dgm:cxn modelId="{551FA6DD-DDDC-A544-BCDD-D2433ED0CA15}" srcId="{378DA020-403C-1949-8851-CA0CB9FD8956}" destId="{F253FE57-3548-EE4F-810A-24464D8841B2}" srcOrd="4" destOrd="0" parTransId="{544F068D-C7B8-954F-A912-1F5AD81ED65B}" sibTransId="{E128DC6F-2C8E-CB44-BB9F-19624CEE47D4}"/>
    <dgm:cxn modelId="{5EB621FA-0B00-224F-99B4-3E795CB45EE9}" srcId="{378DA020-403C-1949-8851-CA0CB9FD8956}" destId="{A0534986-9841-024D-8A15-974994EF8E85}" srcOrd="3" destOrd="0" parTransId="{889E2533-2F38-724D-9F10-636EB8B8077D}" sibTransId="{18021B08-4733-EA4A-8A11-17AAC9E95A4D}"/>
    <dgm:cxn modelId="{5D85F66B-9AEE-0244-BBA2-2A623A04B5E9}" type="presParOf" srcId="{DE0170FB-BCAB-3B42-8D4B-3303578F4D5A}" destId="{A0481A90-9501-3B4B-9895-BFE493685D86}" srcOrd="0" destOrd="0" presId="urn:microsoft.com/office/officeart/2005/8/layout/vList2"/>
    <dgm:cxn modelId="{19D65BE2-7DAE-8649-8796-5E6965E94122}" type="presParOf" srcId="{DE0170FB-BCAB-3B42-8D4B-3303578F4D5A}" destId="{A3F1F05C-7078-564F-9536-9B343D9B3106}" srcOrd="1" destOrd="0" presId="urn:microsoft.com/office/officeart/2005/8/layout/vList2"/>
    <dgm:cxn modelId="{4A046F19-F725-FD44-9AF0-A3743F21EAAD}" type="presParOf" srcId="{DE0170FB-BCAB-3B42-8D4B-3303578F4D5A}" destId="{3F3F2212-17EE-D046-85D5-37D426537913}" srcOrd="2" destOrd="0" presId="urn:microsoft.com/office/officeart/2005/8/layout/vList2"/>
    <dgm:cxn modelId="{2625DFBD-4362-6E46-BB02-E3F1936AD64D}" type="presParOf" srcId="{DE0170FB-BCAB-3B42-8D4B-3303578F4D5A}" destId="{494EEBA1-A04C-CA49-BF0B-546F81615831}" srcOrd="3" destOrd="0" presId="urn:microsoft.com/office/officeart/2005/8/layout/vList2"/>
    <dgm:cxn modelId="{789810F3-C297-DC49-9F41-284DD75A229E}" type="presParOf" srcId="{DE0170FB-BCAB-3B42-8D4B-3303578F4D5A}" destId="{A2304819-4050-2741-B71D-4CEE158D2328}" srcOrd="4" destOrd="0" presId="urn:microsoft.com/office/officeart/2005/8/layout/vList2"/>
    <dgm:cxn modelId="{37A6A229-E43E-2D41-8B4B-ACDF9F98E5AE}" type="presParOf" srcId="{DE0170FB-BCAB-3B42-8D4B-3303578F4D5A}" destId="{35D452D4-77A9-F64B-9D25-16D18CA9FC9D}" srcOrd="5" destOrd="0" presId="urn:microsoft.com/office/officeart/2005/8/layout/vList2"/>
    <dgm:cxn modelId="{6F0B18AC-2AD6-214F-9D0F-805534771352}" type="presParOf" srcId="{DE0170FB-BCAB-3B42-8D4B-3303578F4D5A}" destId="{1ADEF92F-1FB7-DB41-8531-61D991BA1561}" srcOrd="6" destOrd="0" presId="urn:microsoft.com/office/officeart/2005/8/layout/vList2"/>
    <dgm:cxn modelId="{55029CB8-4849-5344-8341-78EC3B6BDFAA}" type="presParOf" srcId="{DE0170FB-BCAB-3B42-8D4B-3303578F4D5A}" destId="{429F2D88-6250-3743-B2AA-5FDF5B6D3002}" srcOrd="7" destOrd="0" presId="urn:microsoft.com/office/officeart/2005/8/layout/vList2"/>
    <dgm:cxn modelId="{EECDFAA3-EB0B-3F40-A96B-58C261111260}" type="presParOf" srcId="{DE0170FB-BCAB-3B42-8D4B-3303578F4D5A}" destId="{5612ADE4-9181-7345-B52C-210E31F6782B}"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39F21A6-0602-3647-86B5-D10C26F4AEAE}" type="doc">
      <dgm:prSet loTypeId="urn:microsoft.com/office/officeart/2005/8/layout/vList2" loCatId="" qsTypeId="urn:microsoft.com/office/officeart/2005/8/quickstyle/simple4" qsCatId="simple" csTypeId="urn:microsoft.com/office/officeart/2005/8/colors/colorful4" csCatId="colorful"/>
      <dgm:spPr/>
      <dgm:t>
        <a:bodyPr/>
        <a:lstStyle/>
        <a:p>
          <a:endParaRPr lang="it-IT"/>
        </a:p>
      </dgm:t>
    </dgm:pt>
    <dgm:pt modelId="{80F1FB93-D27F-B64C-943F-8D9BFB82715A}">
      <dgm:prSet/>
      <dgm:spPr/>
      <dgm:t>
        <a:bodyPr/>
        <a:lstStyle/>
        <a:p>
          <a:pPr rtl="0"/>
          <a:r>
            <a:rPr lang="it-IT" b="1" cap="all" dirty="0"/>
            <a:t>A </a:t>
          </a:r>
          <a:r>
            <a:rPr lang="it-IT" b="1" cap="all" dirty="0" err="1"/>
            <a:t>provision</a:t>
          </a:r>
          <a:r>
            <a:rPr lang="it-IT" b="1" cap="all" dirty="0"/>
            <a:t> </a:t>
          </a:r>
          <a:r>
            <a:rPr lang="it-IT" b="1" cap="all" dirty="0" err="1"/>
            <a:t>has</a:t>
          </a:r>
          <a:r>
            <a:rPr lang="it-IT" b="1" cap="all" dirty="0"/>
            <a:t> </a:t>
          </a:r>
          <a:r>
            <a:rPr lang="it-IT" b="1" cap="all" dirty="0" err="1"/>
            <a:t>direct</a:t>
          </a:r>
          <a:r>
            <a:rPr lang="it-IT" b="1" cap="all" dirty="0"/>
            <a:t> </a:t>
          </a:r>
          <a:r>
            <a:rPr lang="it-IT" b="1" cap="all" dirty="0" err="1"/>
            <a:t>effect</a:t>
          </a:r>
          <a:r>
            <a:rPr lang="it-IT" b="1" cap="all" dirty="0"/>
            <a:t> </a:t>
          </a:r>
          <a:r>
            <a:rPr lang="it-IT" b="1" cap="all" dirty="0" err="1"/>
            <a:t>when</a:t>
          </a:r>
          <a:r>
            <a:rPr lang="it-IT" b="1" cap="all" dirty="0"/>
            <a:t> </a:t>
          </a:r>
          <a:r>
            <a:rPr lang="it-IT" b="1" cap="all" dirty="0" err="1"/>
            <a:t>it</a:t>
          </a:r>
          <a:r>
            <a:rPr lang="it-IT" b="1" cap="all" dirty="0"/>
            <a:t> </a:t>
          </a:r>
          <a:r>
            <a:rPr lang="it-IT" b="1" cap="all" dirty="0" err="1"/>
            <a:t>is</a:t>
          </a:r>
          <a:r>
            <a:rPr lang="it-IT" b="1" cap="all" dirty="0"/>
            <a:t> </a:t>
          </a:r>
          <a:r>
            <a:rPr lang="it-IT" b="1" cap="all" dirty="0" err="1"/>
            <a:t>capable</a:t>
          </a:r>
          <a:r>
            <a:rPr lang="it-IT" b="1" cap="all" dirty="0"/>
            <a:t> of </a:t>
          </a:r>
          <a:r>
            <a:rPr lang="it-IT" b="1" cap="all" dirty="0" err="1"/>
            <a:t>being</a:t>
          </a:r>
          <a:r>
            <a:rPr lang="it-IT" b="1" cap="all" dirty="0"/>
            <a:t> </a:t>
          </a:r>
          <a:r>
            <a:rPr lang="it-IT" b="1" cap="all" dirty="0" err="1"/>
            <a:t>applied</a:t>
          </a:r>
          <a:r>
            <a:rPr lang="it-IT" b="1" cap="all" dirty="0"/>
            <a:t> by a </a:t>
          </a:r>
          <a:r>
            <a:rPr lang="it-IT" b="1" cap="all" dirty="0" err="1"/>
            <a:t>national</a:t>
          </a:r>
          <a:r>
            <a:rPr lang="it-IT" b="1" cap="all" dirty="0"/>
            <a:t> court</a:t>
          </a:r>
          <a:r>
            <a:rPr lang="it-IT" cap="all" dirty="0"/>
            <a:t>.</a:t>
          </a:r>
        </a:p>
      </dgm:t>
    </dgm:pt>
    <dgm:pt modelId="{9D83E9D2-21CF-AD45-BDDD-79F5565491DA}" type="parTrans" cxnId="{4B4EC41F-5D2E-EE44-9000-62B3EFA1EA2D}">
      <dgm:prSet/>
      <dgm:spPr/>
      <dgm:t>
        <a:bodyPr/>
        <a:lstStyle/>
        <a:p>
          <a:endParaRPr lang="it-IT"/>
        </a:p>
      </dgm:t>
    </dgm:pt>
    <dgm:pt modelId="{81C2496B-0A77-C24E-A98B-3C345E7A4DF1}" type="sibTrans" cxnId="{4B4EC41F-5D2E-EE44-9000-62B3EFA1EA2D}">
      <dgm:prSet/>
      <dgm:spPr/>
      <dgm:t>
        <a:bodyPr/>
        <a:lstStyle/>
        <a:p>
          <a:endParaRPr lang="it-IT"/>
        </a:p>
      </dgm:t>
    </dgm:pt>
    <dgm:pt modelId="{5079FB4E-3146-A94D-A9B9-4A1A6BFEC186}">
      <dgm:prSet/>
      <dgm:spPr/>
      <dgm:t>
        <a:bodyPr/>
        <a:lstStyle/>
        <a:p>
          <a:pPr rtl="0"/>
          <a:r>
            <a:rPr lang="it-IT" b="1" cap="all" dirty="0"/>
            <a:t>Direct </a:t>
          </a:r>
          <a:r>
            <a:rPr lang="it-IT" b="1" cap="all" dirty="0" err="1"/>
            <a:t>effect</a:t>
          </a:r>
          <a:r>
            <a:rPr lang="it-IT" b="1" cap="all" dirty="0"/>
            <a:t> </a:t>
          </a:r>
          <a:r>
            <a:rPr lang="it-IT" b="1" cap="all" dirty="0" err="1"/>
            <a:t>simply</a:t>
          </a:r>
          <a:r>
            <a:rPr lang="it-IT" b="1" cap="all" dirty="0"/>
            <a:t> </a:t>
          </a:r>
          <a:r>
            <a:rPr lang="it-IT" b="1" cap="all" dirty="0" err="1"/>
            <a:t>means</a:t>
          </a:r>
          <a:r>
            <a:rPr lang="it-IT" b="1" cap="all" dirty="0"/>
            <a:t> </a:t>
          </a:r>
          <a:r>
            <a:rPr lang="it-IT" b="1" cap="all" dirty="0" err="1"/>
            <a:t>that</a:t>
          </a:r>
          <a:r>
            <a:rPr lang="it-IT" b="1" cap="all" dirty="0"/>
            <a:t> a </a:t>
          </a:r>
          <a:r>
            <a:rPr lang="it-IT" b="1" cap="all" dirty="0" err="1"/>
            <a:t>norm</a:t>
          </a:r>
          <a:r>
            <a:rPr lang="it-IT" b="1" cap="all" dirty="0"/>
            <a:t> can be </a:t>
          </a:r>
          <a:r>
            <a:rPr lang="it-IT" b="1" cap="all" dirty="0" err="1"/>
            <a:t>invoked</a:t>
          </a:r>
          <a:r>
            <a:rPr lang="it-IT" b="1" cap="all" dirty="0"/>
            <a:t> in and </a:t>
          </a:r>
          <a:r>
            <a:rPr lang="it-IT" b="1" cap="all" dirty="0" err="1"/>
            <a:t>applied</a:t>
          </a:r>
          <a:r>
            <a:rPr lang="it-IT" b="1" cap="all" dirty="0"/>
            <a:t> by a Court.</a:t>
          </a:r>
          <a:endParaRPr lang="it-IT" cap="all" dirty="0"/>
        </a:p>
      </dgm:t>
    </dgm:pt>
    <dgm:pt modelId="{3955DBCD-B801-0943-8A23-FFEFC1E0927B}" type="parTrans" cxnId="{604882EC-43DC-BF45-9152-4B415F47C862}">
      <dgm:prSet/>
      <dgm:spPr/>
      <dgm:t>
        <a:bodyPr/>
        <a:lstStyle/>
        <a:p>
          <a:endParaRPr lang="it-IT"/>
        </a:p>
      </dgm:t>
    </dgm:pt>
    <dgm:pt modelId="{CAA9BFCB-8C22-7E4C-B9A9-E17622E3EB9D}" type="sibTrans" cxnId="{604882EC-43DC-BF45-9152-4B415F47C862}">
      <dgm:prSet/>
      <dgm:spPr/>
      <dgm:t>
        <a:bodyPr/>
        <a:lstStyle/>
        <a:p>
          <a:endParaRPr lang="it-IT"/>
        </a:p>
      </dgm:t>
    </dgm:pt>
    <dgm:pt modelId="{70FA3B19-B1AA-7042-A5BB-DF44F20383BA}" type="pres">
      <dgm:prSet presAssocID="{C39F21A6-0602-3647-86B5-D10C26F4AEAE}" presName="linear" presStyleCnt="0">
        <dgm:presLayoutVars>
          <dgm:animLvl val="lvl"/>
          <dgm:resizeHandles val="exact"/>
        </dgm:presLayoutVars>
      </dgm:prSet>
      <dgm:spPr/>
    </dgm:pt>
    <dgm:pt modelId="{10D93448-5D7D-F447-8114-FDFF2A65B621}" type="pres">
      <dgm:prSet presAssocID="{80F1FB93-D27F-B64C-943F-8D9BFB82715A}" presName="parentText" presStyleLbl="node1" presStyleIdx="0" presStyleCnt="2">
        <dgm:presLayoutVars>
          <dgm:chMax val="0"/>
          <dgm:bulletEnabled val="1"/>
        </dgm:presLayoutVars>
      </dgm:prSet>
      <dgm:spPr/>
    </dgm:pt>
    <dgm:pt modelId="{7F56012B-E943-FC47-ACE3-0414E68DCD99}" type="pres">
      <dgm:prSet presAssocID="{81C2496B-0A77-C24E-A98B-3C345E7A4DF1}" presName="spacer" presStyleCnt="0"/>
      <dgm:spPr/>
    </dgm:pt>
    <dgm:pt modelId="{EB6D9726-2C21-F648-AACE-0F58EA531734}" type="pres">
      <dgm:prSet presAssocID="{5079FB4E-3146-A94D-A9B9-4A1A6BFEC186}" presName="parentText" presStyleLbl="node1" presStyleIdx="1" presStyleCnt="2">
        <dgm:presLayoutVars>
          <dgm:chMax val="0"/>
          <dgm:bulletEnabled val="1"/>
        </dgm:presLayoutVars>
      </dgm:prSet>
      <dgm:spPr/>
    </dgm:pt>
  </dgm:ptLst>
  <dgm:cxnLst>
    <dgm:cxn modelId="{4B4EC41F-5D2E-EE44-9000-62B3EFA1EA2D}" srcId="{C39F21A6-0602-3647-86B5-D10C26F4AEAE}" destId="{80F1FB93-D27F-B64C-943F-8D9BFB82715A}" srcOrd="0" destOrd="0" parTransId="{9D83E9D2-21CF-AD45-BDDD-79F5565491DA}" sibTransId="{81C2496B-0A77-C24E-A98B-3C345E7A4DF1}"/>
    <dgm:cxn modelId="{5492EB7D-A0FA-C34C-A9C9-CEAA2EB44DDE}" type="presOf" srcId="{5079FB4E-3146-A94D-A9B9-4A1A6BFEC186}" destId="{EB6D9726-2C21-F648-AACE-0F58EA531734}" srcOrd="0" destOrd="0" presId="urn:microsoft.com/office/officeart/2005/8/layout/vList2"/>
    <dgm:cxn modelId="{B0C96880-2FFB-7841-83FA-84C07E3D3BA3}" type="presOf" srcId="{80F1FB93-D27F-B64C-943F-8D9BFB82715A}" destId="{10D93448-5D7D-F447-8114-FDFF2A65B621}" srcOrd="0" destOrd="0" presId="urn:microsoft.com/office/officeart/2005/8/layout/vList2"/>
    <dgm:cxn modelId="{6E5546DC-AAD7-2042-8377-D80AC95687B3}" type="presOf" srcId="{C39F21A6-0602-3647-86B5-D10C26F4AEAE}" destId="{70FA3B19-B1AA-7042-A5BB-DF44F20383BA}" srcOrd="0" destOrd="0" presId="urn:microsoft.com/office/officeart/2005/8/layout/vList2"/>
    <dgm:cxn modelId="{604882EC-43DC-BF45-9152-4B415F47C862}" srcId="{C39F21A6-0602-3647-86B5-D10C26F4AEAE}" destId="{5079FB4E-3146-A94D-A9B9-4A1A6BFEC186}" srcOrd="1" destOrd="0" parTransId="{3955DBCD-B801-0943-8A23-FFEFC1E0927B}" sibTransId="{CAA9BFCB-8C22-7E4C-B9A9-E17622E3EB9D}"/>
    <dgm:cxn modelId="{7D51E982-4BF7-4A42-9E58-3808AB351D35}" type="presParOf" srcId="{70FA3B19-B1AA-7042-A5BB-DF44F20383BA}" destId="{10D93448-5D7D-F447-8114-FDFF2A65B621}" srcOrd="0" destOrd="0" presId="urn:microsoft.com/office/officeart/2005/8/layout/vList2"/>
    <dgm:cxn modelId="{B1508EB2-D318-404E-8539-FF05B2632DF8}" type="presParOf" srcId="{70FA3B19-B1AA-7042-A5BB-DF44F20383BA}" destId="{7F56012B-E943-FC47-ACE3-0414E68DCD99}" srcOrd="1" destOrd="0" presId="urn:microsoft.com/office/officeart/2005/8/layout/vList2"/>
    <dgm:cxn modelId="{5ED2B9FF-7A35-504E-BEF0-604598C88179}" type="presParOf" srcId="{70FA3B19-B1AA-7042-A5BB-DF44F20383BA}" destId="{EB6D9726-2C21-F648-AACE-0F58EA53173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8FAB95-550F-9647-AC14-B8C8DE839E68}">
      <dsp:nvSpPr>
        <dsp:cNvPr id="0" name=""/>
        <dsp:cNvSpPr/>
      </dsp:nvSpPr>
      <dsp:spPr>
        <a:xfrm>
          <a:off x="289999" y="2529"/>
          <a:ext cx="3916825" cy="2350095"/>
        </a:xfrm>
        <a:prstGeom prst="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it-IT" sz="3600" kern="1200"/>
            <a:t>Founded in 1949 (TREATY OF LONDON), has 47 Member States. </a:t>
          </a:r>
        </a:p>
      </dsp:txBody>
      <dsp:txXfrm>
        <a:off x="289999" y="2529"/>
        <a:ext cx="3916825" cy="2350095"/>
      </dsp:txXfrm>
    </dsp:sp>
    <dsp:sp modelId="{CAF1732A-9C99-F640-8FD9-D691964CFCB3}">
      <dsp:nvSpPr>
        <dsp:cNvPr id="0" name=""/>
        <dsp:cNvSpPr/>
      </dsp:nvSpPr>
      <dsp:spPr>
        <a:xfrm>
          <a:off x="4598508" y="2529"/>
          <a:ext cx="3916825" cy="2350095"/>
        </a:xfrm>
        <a:prstGeom prst="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it-IT" sz="3600" kern="1200"/>
            <a:t>It is an entirely separate body from the EU. </a:t>
          </a:r>
        </a:p>
      </dsp:txBody>
      <dsp:txXfrm>
        <a:off x="4598508" y="2529"/>
        <a:ext cx="3916825" cy="2350095"/>
      </dsp:txXfrm>
    </dsp:sp>
    <dsp:sp modelId="{9496F062-A291-E640-BF7E-07182CAF0787}">
      <dsp:nvSpPr>
        <dsp:cNvPr id="0" name=""/>
        <dsp:cNvSpPr/>
      </dsp:nvSpPr>
      <dsp:spPr>
        <a:xfrm>
          <a:off x="2444254" y="2744307"/>
          <a:ext cx="3916825" cy="2350095"/>
        </a:xfrm>
        <a:prstGeom prst="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rtl="0">
            <a:lnSpc>
              <a:spcPct val="90000"/>
            </a:lnSpc>
            <a:spcBef>
              <a:spcPct val="0"/>
            </a:spcBef>
            <a:spcAft>
              <a:spcPct val="35000"/>
            </a:spcAft>
            <a:buNone/>
          </a:pPr>
          <a:r>
            <a:rPr lang="it-IT" sz="3600" kern="1200"/>
            <a:t>Unlike the EU, the Council of Europe cannot make binding laws. </a:t>
          </a:r>
        </a:p>
      </dsp:txBody>
      <dsp:txXfrm>
        <a:off x="2444254" y="2744307"/>
        <a:ext cx="3916825" cy="235009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DE28C3-268B-624F-AB01-432BBAF187E4}">
      <dsp:nvSpPr>
        <dsp:cNvPr id="0" name=""/>
        <dsp:cNvSpPr/>
      </dsp:nvSpPr>
      <dsp:spPr>
        <a:xfrm>
          <a:off x="1064" y="465952"/>
          <a:ext cx="4151684" cy="4360041"/>
        </a:xfrm>
        <a:prstGeom prst="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rtl="0">
            <a:lnSpc>
              <a:spcPct val="90000"/>
            </a:lnSpc>
            <a:spcBef>
              <a:spcPct val="0"/>
            </a:spcBef>
            <a:spcAft>
              <a:spcPct val="35000"/>
            </a:spcAft>
            <a:buNone/>
          </a:pPr>
          <a:r>
            <a:rPr lang="it-IT" sz="3200" b="1" kern="1200" cap="all" err="1"/>
            <a:t>European</a:t>
          </a:r>
          <a:r>
            <a:rPr lang="it-IT" sz="3200" b="1" kern="1200" cap="all"/>
            <a:t> Union </a:t>
          </a:r>
          <a:r>
            <a:rPr lang="it-IT" sz="3200" b="1" kern="1200" cap="all" err="1"/>
            <a:t>Member</a:t>
          </a:r>
          <a:r>
            <a:rPr lang="it-IT" sz="3200" b="1" kern="1200" cap="all"/>
            <a:t> </a:t>
          </a:r>
          <a:r>
            <a:rPr lang="it-IT" sz="3200" b="1" kern="1200" cap="all" err="1"/>
            <a:t>states</a:t>
          </a:r>
          <a:r>
            <a:rPr lang="it-IT" sz="3200" b="1" kern="1200" cap="all"/>
            <a:t> </a:t>
          </a:r>
        </a:p>
        <a:p>
          <a:pPr marL="228600" lvl="1" indent="-228600" algn="l" defTabSz="1111250" rtl="0">
            <a:lnSpc>
              <a:spcPct val="90000"/>
            </a:lnSpc>
            <a:spcBef>
              <a:spcPct val="0"/>
            </a:spcBef>
            <a:spcAft>
              <a:spcPct val="15000"/>
            </a:spcAft>
            <a:buChar char="•"/>
          </a:pPr>
          <a:r>
            <a:rPr lang="it-IT" sz="2500" b="1" u="sng" kern="1200"/>
            <a:t>transfer </a:t>
          </a:r>
          <a:r>
            <a:rPr lang="it-IT" sz="2500" b="1" u="sng" kern="1200" err="1"/>
            <a:t>national</a:t>
          </a:r>
          <a:r>
            <a:rPr lang="it-IT" sz="2500" b="1" u="sng" kern="1200"/>
            <a:t> legislative and executive </a:t>
          </a:r>
          <a:r>
            <a:rPr lang="it-IT" sz="2500" b="1" u="sng" kern="1200" err="1"/>
            <a:t>powers</a:t>
          </a:r>
          <a:r>
            <a:rPr lang="it-IT" sz="2500" b="1" u="sng" kern="1200"/>
            <a:t> to EU </a:t>
          </a:r>
          <a:r>
            <a:rPr lang="it-IT" sz="2500" b="1" u="sng" kern="1200" err="1"/>
            <a:t>institutions</a:t>
          </a:r>
          <a:r>
            <a:rPr lang="it-IT" sz="2500" b="1" u="sng" kern="1200"/>
            <a:t> (</a:t>
          </a:r>
          <a:r>
            <a:rPr lang="it-IT" sz="2500" kern="1200"/>
            <a:t>E </a:t>
          </a:r>
          <a:r>
            <a:rPr lang="it-IT" sz="2500" kern="1200" err="1"/>
            <a:t>Commission</a:t>
          </a:r>
          <a:r>
            <a:rPr lang="it-IT" sz="2500" kern="1200"/>
            <a:t>,, E. </a:t>
          </a:r>
          <a:r>
            <a:rPr lang="it-IT" sz="2500" kern="1200" err="1"/>
            <a:t>Parliament</a:t>
          </a:r>
          <a:r>
            <a:rPr lang="it-IT" sz="2500" kern="1200"/>
            <a:t>, E </a:t>
          </a:r>
          <a:r>
            <a:rPr lang="it-IT" sz="2500" kern="1200" err="1"/>
            <a:t>Council</a:t>
          </a:r>
          <a:r>
            <a:rPr lang="it-IT" sz="2500" kern="1200"/>
            <a:t> in </a:t>
          </a:r>
          <a:r>
            <a:rPr lang="it-IT" sz="2500" kern="1200" err="1"/>
            <a:t>specific</a:t>
          </a:r>
          <a:r>
            <a:rPr lang="it-IT" sz="2500" kern="1200"/>
            <a:t> </a:t>
          </a:r>
          <a:r>
            <a:rPr lang="it-IT" sz="2500" kern="1200" err="1"/>
            <a:t>areas</a:t>
          </a:r>
          <a:r>
            <a:rPr lang="it-IT" sz="2500" kern="1200"/>
            <a:t> under </a:t>
          </a:r>
          <a:r>
            <a:rPr lang="it-IT" sz="2500" kern="1200" err="1"/>
            <a:t>European</a:t>
          </a:r>
          <a:r>
            <a:rPr lang="it-IT" sz="2500" kern="1200"/>
            <a:t> Community law.</a:t>
          </a:r>
        </a:p>
      </dsp:txBody>
      <dsp:txXfrm>
        <a:off x="1064" y="465952"/>
        <a:ext cx="4151684" cy="4360041"/>
      </dsp:txXfrm>
    </dsp:sp>
    <dsp:sp modelId="{996C58DE-2115-1442-AB24-96FC0C8AE960}">
      <dsp:nvSpPr>
        <dsp:cNvPr id="0" name=""/>
        <dsp:cNvSpPr/>
      </dsp:nvSpPr>
      <dsp:spPr>
        <a:xfrm>
          <a:off x="4567917" y="432087"/>
          <a:ext cx="4151684" cy="4427771"/>
        </a:xfrm>
        <a:prstGeom prst="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rtl="0">
            <a:lnSpc>
              <a:spcPct val="90000"/>
            </a:lnSpc>
            <a:spcBef>
              <a:spcPct val="0"/>
            </a:spcBef>
            <a:spcAft>
              <a:spcPct val="35000"/>
            </a:spcAft>
            <a:buNone/>
          </a:pPr>
          <a:r>
            <a:rPr lang="it-IT" sz="3200" b="1" kern="1200" cap="all" err="1"/>
            <a:t>Council</a:t>
          </a:r>
          <a:r>
            <a:rPr lang="it-IT" sz="3200" b="1" kern="1200" cap="all"/>
            <a:t> of Europe member states</a:t>
          </a:r>
          <a:endParaRPr lang="it-IT" sz="3200" kern="1200" cap="all"/>
        </a:p>
        <a:p>
          <a:pPr marL="228600" lvl="1" indent="-228600" algn="l" defTabSz="1111250" rtl="0">
            <a:lnSpc>
              <a:spcPct val="90000"/>
            </a:lnSpc>
            <a:spcBef>
              <a:spcPct val="0"/>
            </a:spcBef>
            <a:spcAft>
              <a:spcPct val="15000"/>
            </a:spcAft>
            <a:buChar char="•"/>
          </a:pPr>
          <a:r>
            <a:rPr lang="it-IT" sz="2500" b="1" kern="1200" err="1"/>
            <a:t>maintain</a:t>
          </a:r>
          <a:r>
            <a:rPr lang="it-IT" sz="2500" b="1" kern="1200"/>
            <a:t> </a:t>
          </a:r>
          <a:r>
            <a:rPr lang="it-IT" sz="2500" b="1" kern="1200" err="1"/>
            <a:t>their</a:t>
          </a:r>
          <a:r>
            <a:rPr lang="it-IT" sz="2500" b="1" kern="1200"/>
            <a:t> </a:t>
          </a:r>
          <a:r>
            <a:rPr lang="it-IT" sz="2500" b="1" kern="1200" err="1"/>
            <a:t>sovereignty</a:t>
          </a:r>
          <a:r>
            <a:rPr lang="it-IT" sz="2500" b="1" kern="1200"/>
            <a:t> </a:t>
          </a:r>
          <a:r>
            <a:rPr lang="it-IT" sz="2500" kern="1200" err="1"/>
            <a:t>but</a:t>
          </a:r>
          <a:r>
            <a:rPr lang="it-IT" sz="2500" kern="1200"/>
            <a:t> </a:t>
          </a:r>
          <a:r>
            <a:rPr lang="it-IT" sz="2500" kern="1200" err="1"/>
            <a:t>commit</a:t>
          </a:r>
          <a:r>
            <a:rPr lang="it-IT" sz="2500" kern="1200"/>
            <a:t> </a:t>
          </a:r>
          <a:r>
            <a:rPr lang="it-IT" sz="2500" kern="1200" err="1"/>
            <a:t>themselves</a:t>
          </a:r>
          <a:r>
            <a:rPr lang="it-IT" sz="2500" kern="1200"/>
            <a:t> </a:t>
          </a:r>
          <a:r>
            <a:rPr lang="it-IT" sz="2500" kern="1200" err="1"/>
            <a:t>through</a:t>
          </a:r>
          <a:r>
            <a:rPr lang="it-IT" sz="2500" kern="1200"/>
            <a:t> </a:t>
          </a:r>
          <a:r>
            <a:rPr lang="it-IT" sz="2500" kern="1200" err="1"/>
            <a:t>conventions</a:t>
          </a:r>
          <a:r>
            <a:rPr lang="it-IT" sz="2500" kern="1200"/>
            <a:t> (i.e., public </a:t>
          </a:r>
          <a:r>
            <a:rPr lang="it-IT" sz="2500" kern="1200" err="1"/>
            <a:t>international</a:t>
          </a:r>
          <a:r>
            <a:rPr lang="it-IT" sz="2500" kern="1200"/>
            <a:t> law) and co-operate on the </a:t>
          </a:r>
          <a:r>
            <a:rPr lang="it-IT" sz="2500" kern="1200" err="1"/>
            <a:t>basis</a:t>
          </a:r>
          <a:r>
            <a:rPr lang="it-IT" sz="2500" kern="1200"/>
            <a:t> of </a:t>
          </a:r>
          <a:r>
            <a:rPr lang="it-IT" sz="2500" b="1" u="sng" kern="1200"/>
            <a:t>common </a:t>
          </a:r>
          <a:r>
            <a:rPr lang="it-IT" sz="2500" b="1" u="sng" kern="1200" err="1"/>
            <a:t>values</a:t>
          </a:r>
          <a:r>
            <a:rPr lang="it-IT" sz="2500" u="sng" kern="1200"/>
            <a:t> </a:t>
          </a:r>
          <a:r>
            <a:rPr lang="it-IT" sz="2500" kern="1200"/>
            <a:t>and </a:t>
          </a:r>
          <a:r>
            <a:rPr lang="it-IT" sz="2500" b="1" u="sng" kern="1200"/>
            <a:t>common </a:t>
          </a:r>
          <a:r>
            <a:rPr lang="it-IT" sz="2500" b="1" u="sng" kern="1200" err="1"/>
            <a:t>political</a:t>
          </a:r>
          <a:r>
            <a:rPr lang="it-IT" sz="2500" b="1" u="sng" kern="1200"/>
            <a:t> </a:t>
          </a:r>
          <a:r>
            <a:rPr lang="it-IT" sz="2500" b="1" u="sng" kern="1200" err="1"/>
            <a:t>decisions</a:t>
          </a:r>
          <a:r>
            <a:rPr lang="it-IT" sz="2500" kern="1200"/>
            <a:t>. </a:t>
          </a:r>
        </a:p>
      </dsp:txBody>
      <dsp:txXfrm>
        <a:off x="4567917" y="432087"/>
        <a:ext cx="4151684" cy="44277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C42D92-756B-054F-A860-DF4B9931342E}">
      <dsp:nvSpPr>
        <dsp:cNvPr id="0" name=""/>
        <dsp:cNvSpPr/>
      </dsp:nvSpPr>
      <dsp:spPr>
        <a:xfrm>
          <a:off x="1066" y="488027"/>
          <a:ext cx="4158991" cy="4053144"/>
        </a:xfrm>
        <a:prstGeom prst="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it-IT" sz="2900" kern="1200"/>
            <a:t>The </a:t>
          </a:r>
          <a:r>
            <a:rPr lang="it-IT" sz="2900" b="1" kern="1200" cap="all" err="1"/>
            <a:t>European</a:t>
          </a:r>
          <a:r>
            <a:rPr lang="it-IT" sz="2900" b="1" kern="1200" cap="all"/>
            <a:t> Union </a:t>
          </a:r>
          <a:r>
            <a:rPr lang="it-IT" sz="2900" kern="1200" err="1"/>
            <a:t>could</a:t>
          </a:r>
          <a:r>
            <a:rPr lang="it-IT" sz="2900" kern="1200"/>
            <a:t> be </a:t>
          </a:r>
          <a:r>
            <a:rPr lang="it-IT" sz="2900" kern="1200" err="1"/>
            <a:t>seen</a:t>
          </a:r>
          <a:r>
            <a:rPr lang="it-IT" sz="2900" kern="1200"/>
            <a:t> </a:t>
          </a:r>
          <a:r>
            <a:rPr lang="it-IT" sz="2900" kern="1200" err="1"/>
            <a:t>as</a:t>
          </a:r>
          <a:r>
            <a:rPr lang="it-IT" sz="2900" kern="1200"/>
            <a:t> the </a:t>
          </a:r>
          <a:r>
            <a:rPr lang="it-IT" sz="2900" kern="1200" err="1"/>
            <a:t>smaller</a:t>
          </a:r>
          <a:r>
            <a:rPr lang="it-IT" sz="2900" kern="1200"/>
            <a:t> </a:t>
          </a:r>
          <a:r>
            <a:rPr lang="it-IT" sz="2900" kern="1200" err="1"/>
            <a:t>circle</a:t>
          </a:r>
          <a:r>
            <a:rPr lang="it-IT" sz="2900" kern="1200"/>
            <a:t> with a </a:t>
          </a:r>
          <a:r>
            <a:rPr lang="it-IT" sz="2900" kern="1200" err="1"/>
            <a:t>much</a:t>
          </a:r>
          <a:r>
            <a:rPr lang="it-IT" sz="2900" kern="1200"/>
            <a:t> </a:t>
          </a:r>
          <a:r>
            <a:rPr lang="it-IT" sz="2900" kern="1200" err="1"/>
            <a:t>higher</a:t>
          </a:r>
          <a:r>
            <a:rPr lang="it-IT" sz="2900" kern="1200"/>
            <a:t> </a:t>
          </a:r>
          <a:r>
            <a:rPr lang="it-IT" sz="2900" kern="1200" err="1"/>
            <a:t>level</a:t>
          </a:r>
          <a:r>
            <a:rPr lang="it-IT" sz="2900" kern="1200"/>
            <a:t> of </a:t>
          </a:r>
          <a:r>
            <a:rPr lang="it-IT" sz="2900" kern="1200" err="1"/>
            <a:t>integration</a:t>
          </a:r>
          <a:r>
            <a:rPr lang="it-IT" sz="2900" kern="1200"/>
            <a:t> </a:t>
          </a:r>
          <a:r>
            <a:rPr lang="it-IT" sz="2900" kern="1200" err="1"/>
            <a:t>through</a:t>
          </a:r>
          <a:r>
            <a:rPr lang="it-IT" sz="2900" kern="1200"/>
            <a:t> the transfer of </a:t>
          </a:r>
          <a:r>
            <a:rPr lang="it-IT" sz="2900" kern="1200" err="1"/>
            <a:t>powers</a:t>
          </a:r>
          <a:r>
            <a:rPr lang="it-IT" sz="2900" kern="1200"/>
            <a:t> from the </a:t>
          </a:r>
          <a:r>
            <a:rPr lang="it-IT" sz="2900" kern="1200" err="1"/>
            <a:t>national</a:t>
          </a:r>
          <a:r>
            <a:rPr lang="it-IT" sz="2900" kern="1200"/>
            <a:t> to the EU </a:t>
          </a:r>
          <a:r>
            <a:rPr lang="it-IT" sz="2900" kern="1200" err="1"/>
            <a:t>level</a:t>
          </a:r>
          <a:r>
            <a:rPr lang="it-IT" sz="2900" kern="1200"/>
            <a:t>. </a:t>
          </a:r>
        </a:p>
      </dsp:txBody>
      <dsp:txXfrm>
        <a:off x="1066" y="488027"/>
        <a:ext cx="4158991" cy="4053144"/>
      </dsp:txXfrm>
    </dsp:sp>
    <dsp:sp modelId="{74818811-5840-844A-8A92-B4A49E0A98C9}">
      <dsp:nvSpPr>
        <dsp:cNvPr id="0" name=""/>
        <dsp:cNvSpPr/>
      </dsp:nvSpPr>
      <dsp:spPr>
        <a:xfrm>
          <a:off x="4575956" y="527043"/>
          <a:ext cx="4158991" cy="3975113"/>
        </a:xfrm>
        <a:prstGeom prst="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rtl="0">
            <a:lnSpc>
              <a:spcPct val="90000"/>
            </a:lnSpc>
            <a:spcBef>
              <a:spcPct val="0"/>
            </a:spcBef>
            <a:spcAft>
              <a:spcPct val="35000"/>
            </a:spcAft>
            <a:buNone/>
          </a:pPr>
          <a:r>
            <a:rPr lang="it-IT" sz="2900" kern="1200" err="1"/>
            <a:t>Being</a:t>
          </a:r>
          <a:r>
            <a:rPr lang="it-IT" sz="2900" kern="1200"/>
            <a:t> part of public </a:t>
          </a:r>
          <a:r>
            <a:rPr lang="it-IT" sz="2900" kern="1200" err="1"/>
            <a:t>international</a:t>
          </a:r>
          <a:r>
            <a:rPr lang="it-IT" sz="2900" kern="1200"/>
            <a:t> law, </a:t>
          </a:r>
          <a:r>
            <a:rPr lang="it-IT" sz="2900" b="1" kern="1200" cap="all" err="1"/>
            <a:t>Council</a:t>
          </a:r>
          <a:r>
            <a:rPr lang="it-IT" sz="2900" b="1" kern="1200" cap="all"/>
            <a:t> of Europe </a:t>
          </a:r>
          <a:r>
            <a:rPr lang="it-IT" sz="2900" kern="1200" err="1"/>
            <a:t>conventions</a:t>
          </a:r>
          <a:r>
            <a:rPr lang="it-IT" sz="2900" kern="1200"/>
            <a:t> </a:t>
          </a:r>
          <a:r>
            <a:rPr lang="it-IT" sz="2900" kern="1200" err="1"/>
            <a:t>could</a:t>
          </a:r>
          <a:r>
            <a:rPr lang="it-IT" sz="2900" kern="1200"/>
            <a:t> </a:t>
          </a:r>
          <a:r>
            <a:rPr lang="it-IT" sz="2900" kern="1200" err="1"/>
            <a:t>also</a:t>
          </a:r>
          <a:r>
            <a:rPr lang="it-IT" sz="2900" kern="1200"/>
            <a:t> be </a:t>
          </a:r>
          <a:r>
            <a:rPr lang="it-IT" sz="2900" kern="1200" err="1"/>
            <a:t>opened</a:t>
          </a:r>
          <a:r>
            <a:rPr lang="it-IT" sz="2900" kern="1200"/>
            <a:t> for </a:t>
          </a:r>
          <a:r>
            <a:rPr lang="it-IT" sz="2900" kern="1200" err="1"/>
            <a:t>signature</a:t>
          </a:r>
          <a:r>
            <a:rPr lang="it-IT" sz="2900" kern="1200"/>
            <a:t> to non-</a:t>
          </a:r>
          <a:r>
            <a:rPr lang="it-IT" sz="2900" kern="1200" err="1"/>
            <a:t>member</a:t>
          </a:r>
          <a:r>
            <a:rPr lang="it-IT" sz="2900" kern="1200"/>
            <a:t> </a:t>
          </a:r>
          <a:r>
            <a:rPr lang="it-IT" sz="2900" kern="1200" err="1"/>
            <a:t>states</a:t>
          </a:r>
          <a:r>
            <a:rPr lang="it-IT" sz="2900" kern="1200"/>
            <a:t> </a:t>
          </a:r>
          <a:r>
            <a:rPr lang="it-IT" sz="2900" kern="1200" err="1"/>
            <a:t>thus</a:t>
          </a:r>
          <a:r>
            <a:rPr lang="it-IT" sz="2900" kern="1200"/>
            <a:t> </a:t>
          </a:r>
          <a:r>
            <a:rPr lang="it-IT" sz="2900" kern="1200" err="1"/>
            <a:t>facilitating</a:t>
          </a:r>
          <a:r>
            <a:rPr lang="it-IT" sz="2900" kern="1200"/>
            <a:t> </a:t>
          </a:r>
          <a:r>
            <a:rPr lang="it-IT" sz="2900" kern="1200" err="1"/>
            <a:t>equal</a:t>
          </a:r>
          <a:r>
            <a:rPr lang="it-IT" sz="2900" kern="1200"/>
            <a:t> co-</a:t>
          </a:r>
          <a:r>
            <a:rPr lang="it-IT" sz="2900" kern="1200" err="1"/>
            <a:t>operation</a:t>
          </a:r>
          <a:r>
            <a:rPr lang="it-IT" sz="2900" kern="1200"/>
            <a:t> with </a:t>
          </a:r>
          <a:r>
            <a:rPr lang="it-IT" sz="2900" kern="1200" err="1"/>
            <a:t>countries</a:t>
          </a:r>
          <a:r>
            <a:rPr lang="it-IT" sz="2900" kern="1200"/>
            <a:t> </a:t>
          </a:r>
          <a:r>
            <a:rPr lang="it-IT" sz="2900" kern="1200" err="1"/>
            <a:t>outside</a:t>
          </a:r>
          <a:r>
            <a:rPr lang="it-IT" sz="2900" kern="1200"/>
            <a:t> Europe</a:t>
          </a:r>
        </a:p>
      </dsp:txBody>
      <dsp:txXfrm>
        <a:off x="4575956" y="527043"/>
        <a:ext cx="4158991" cy="39751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66D589-5D18-6B45-952C-4566DBDB5A9A}">
      <dsp:nvSpPr>
        <dsp:cNvPr id="0" name=""/>
        <dsp:cNvSpPr/>
      </dsp:nvSpPr>
      <dsp:spPr>
        <a:xfrm>
          <a:off x="0" y="350774"/>
          <a:ext cx="8714032" cy="820462"/>
        </a:xfrm>
        <a:prstGeom prst="roundRect">
          <a:avLst/>
        </a:prstGeom>
        <a:solidFill>
          <a:schemeClr val="accent5"/>
        </a:solidFill>
        <a:ln>
          <a:noFill/>
        </a:ln>
        <a:effectLst>
          <a:innerShdw blurRad="127000" dist="38100" dir="13200000">
            <a:srgbClr val="000000">
              <a:alpha val="75000"/>
            </a:srgbClr>
          </a:innerShdw>
          <a:outerShdw blurRad="38100" dist="12700" dir="1800000" sx="101000" sy="101000" rotWithShape="0">
            <a:srgbClr val="000000">
              <a:alpha val="40000"/>
            </a:srgbClr>
          </a:outerShdw>
          <a:reflection blurRad="127000" stA="25000" endPos="30000" dist="12700" dir="5400000" sy="-100000" rotWithShape="0"/>
        </a:effectLst>
        <a:scene3d>
          <a:camera prst="orthographicFront">
            <a:rot lat="0" lon="0" rev="0"/>
          </a:camera>
          <a:lightRig rig="twoPt" dir="t">
            <a:rot lat="0" lon="0" rev="1200000"/>
          </a:lightRig>
        </a:scene3d>
        <a:sp3d>
          <a:bevelT w="0" h="0"/>
        </a:sp3d>
      </dsp:spPr>
      <dsp:style>
        <a:lnRef idx="0">
          <a:scrgbClr r="0" g="0" b="0"/>
        </a:lnRef>
        <a:fillRef idx="3">
          <a:scrgbClr r="0" g="0" b="0"/>
        </a:fillRef>
        <a:effectRef idx="3">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rtl="0">
            <a:lnSpc>
              <a:spcPct val="90000"/>
            </a:lnSpc>
            <a:spcBef>
              <a:spcPct val="0"/>
            </a:spcBef>
            <a:spcAft>
              <a:spcPct val="35000"/>
            </a:spcAft>
            <a:buNone/>
          </a:pPr>
          <a:r>
            <a:rPr lang="it-IT" sz="3400" kern="1200" err="1"/>
            <a:t>Established</a:t>
          </a:r>
          <a:r>
            <a:rPr lang="it-IT" sz="3400" kern="1200"/>
            <a:t> by the Convention.</a:t>
          </a:r>
        </a:p>
      </dsp:txBody>
      <dsp:txXfrm>
        <a:off x="40052" y="390826"/>
        <a:ext cx="8633928" cy="740358"/>
      </dsp:txXfrm>
    </dsp:sp>
    <dsp:sp modelId="{3BC9C184-3495-9D4A-B5C9-B9D346E0B475}">
      <dsp:nvSpPr>
        <dsp:cNvPr id="0" name=""/>
        <dsp:cNvSpPr/>
      </dsp:nvSpPr>
      <dsp:spPr>
        <a:xfrm>
          <a:off x="0" y="1171237"/>
          <a:ext cx="8714032" cy="1161270"/>
        </a:xfrm>
        <a:prstGeom prst="rect">
          <a:avLst/>
        </a:prstGeom>
        <a:solidFill>
          <a:schemeClr val="accent2"/>
        </a:solidFill>
        <a:ln>
          <a:noFill/>
        </a:ln>
        <a:effectLst/>
      </dsp:spPr>
      <dsp:style>
        <a:lnRef idx="0">
          <a:scrgbClr r="0" g="0" b="0"/>
        </a:lnRef>
        <a:fillRef idx="0">
          <a:scrgbClr r="0" g="0" b="0"/>
        </a:fillRef>
        <a:effectRef idx="0">
          <a:scrgbClr r="0" g="0" b="0"/>
        </a:effectRef>
        <a:fontRef idx="minor"/>
      </dsp:style>
      <dsp:txBody>
        <a:bodyPr spcFirstLastPara="0" vert="horz" wrap="square" lIns="276671" tIns="43180" rIns="241808" bIns="43180" numCol="1" spcCol="1270" anchor="t" anchorCtr="0">
          <a:noAutofit/>
        </a:bodyPr>
        <a:lstStyle/>
        <a:p>
          <a:pPr marL="228600" lvl="1" indent="-228600" algn="l" defTabSz="1200150" rtl="0">
            <a:lnSpc>
              <a:spcPct val="90000"/>
            </a:lnSpc>
            <a:spcBef>
              <a:spcPct val="0"/>
            </a:spcBef>
            <a:spcAft>
              <a:spcPct val="20000"/>
            </a:spcAft>
            <a:buChar char="•"/>
          </a:pPr>
          <a:r>
            <a:rPr lang="it-IT" sz="2700" kern="1200" err="1"/>
            <a:t>Any</a:t>
          </a:r>
          <a:r>
            <a:rPr lang="it-IT" sz="2700" kern="1200"/>
            <a:t> </a:t>
          </a:r>
          <a:r>
            <a:rPr lang="it-IT" sz="2700" kern="1200" err="1"/>
            <a:t>person</a:t>
          </a:r>
          <a:r>
            <a:rPr lang="it-IT" sz="2700" kern="1200"/>
            <a:t> </a:t>
          </a:r>
          <a:r>
            <a:rPr lang="it-IT" sz="2700" kern="1200" err="1"/>
            <a:t>who</a:t>
          </a:r>
          <a:r>
            <a:rPr lang="it-IT" sz="2700" kern="1200"/>
            <a:t> </a:t>
          </a:r>
          <a:r>
            <a:rPr lang="it-IT" sz="2700" kern="1200" err="1"/>
            <a:t>feels</a:t>
          </a:r>
          <a:r>
            <a:rPr lang="it-IT" sz="2700" kern="1200"/>
            <a:t> </a:t>
          </a:r>
          <a:r>
            <a:rPr lang="it-IT" sz="2700" kern="1200" err="1"/>
            <a:t>his</a:t>
          </a:r>
          <a:r>
            <a:rPr lang="it-IT" sz="2700" kern="1200"/>
            <a:t> or </a:t>
          </a:r>
          <a:r>
            <a:rPr lang="it-IT" sz="2700" kern="1200" err="1"/>
            <a:t>her</a:t>
          </a:r>
          <a:r>
            <a:rPr lang="it-IT" sz="2700" kern="1200"/>
            <a:t> </a:t>
          </a:r>
          <a:r>
            <a:rPr lang="it-IT" sz="2700" kern="1200" err="1"/>
            <a:t>rights</a:t>
          </a:r>
          <a:r>
            <a:rPr lang="it-IT" sz="2700" kern="1200"/>
            <a:t> </a:t>
          </a:r>
          <a:r>
            <a:rPr lang="it-IT" sz="2700" kern="1200" err="1"/>
            <a:t>have</a:t>
          </a:r>
          <a:r>
            <a:rPr lang="it-IT" sz="2700" kern="1200"/>
            <a:t> </a:t>
          </a:r>
          <a:r>
            <a:rPr lang="it-IT" sz="2700" kern="1200" err="1"/>
            <a:t>been</a:t>
          </a:r>
          <a:r>
            <a:rPr lang="it-IT" sz="2700" kern="1200"/>
            <a:t> </a:t>
          </a:r>
          <a:r>
            <a:rPr lang="it-IT" sz="2700" kern="1200" err="1"/>
            <a:t>violated</a:t>
          </a:r>
          <a:r>
            <a:rPr lang="it-IT" sz="2700" kern="1200"/>
            <a:t> under the Convention by a State party can take a case to the Court.                  </a:t>
          </a:r>
        </a:p>
      </dsp:txBody>
      <dsp:txXfrm>
        <a:off x="0" y="1171237"/>
        <a:ext cx="8714032" cy="1161270"/>
      </dsp:txXfrm>
    </dsp:sp>
    <dsp:sp modelId="{D93C6663-396F-4743-BAF2-DCC4907F5FF3}">
      <dsp:nvSpPr>
        <dsp:cNvPr id="0" name=""/>
        <dsp:cNvSpPr/>
      </dsp:nvSpPr>
      <dsp:spPr>
        <a:xfrm>
          <a:off x="0" y="2332507"/>
          <a:ext cx="8714032" cy="820462"/>
        </a:xfrm>
        <a:prstGeom prst="roundRect">
          <a:avLst/>
        </a:prstGeom>
        <a:solidFill>
          <a:schemeClr val="accent4"/>
        </a:solidFill>
        <a:ln>
          <a:noFill/>
        </a:ln>
        <a:effectLst>
          <a:innerShdw blurRad="127000" dist="38100" dir="13200000">
            <a:srgbClr val="000000">
              <a:alpha val="75000"/>
            </a:srgbClr>
          </a:innerShdw>
          <a:outerShdw blurRad="38100" dist="12700" dir="1800000" sx="101000" sy="101000" rotWithShape="0">
            <a:srgbClr val="000000">
              <a:alpha val="40000"/>
            </a:srgbClr>
          </a:outerShdw>
          <a:reflection blurRad="127000" stA="25000" endPos="30000" dist="12700" dir="5400000" sy="-100000" rotWithShape="0"/>
        </a:effectLst>
        <a:scene3d>
          <a:camera prst="orthographicFront">
            <a:rot lat="0" lon="0" rev="0"/>
          </a:camera>
          <a:lightRig rig="twoPt" dir="t">
            <a:rot lat="0" lon="0" rev="1200000"/>
          </a:lightRig>
        </a:scene3d>
        <a:sp3d>
          <a:bevelT w="0" h="0"/>
        </a:sp3d>
      </dsp:spPr>
      <dsp:style>
        <a:lnRef idx="0">
          <a:scrgbClr r="0" g="0" b="0"/>
        </a:lnRef>
        <a:fillRef idx="3">
          <a:scrgbClr r="0" g="0" b="0"/>
        </a:fillRef>
        <a:effectRef idx="3">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rtl="0">
            <a:lnSpc>
              <a:spcPct val="90000"/>
            </a:lnSpc>
            <a:spcBef>
              <a:spcPct val="0"/>
            </a:spcBef>
            <a:spcAft>
              <a:spcPct val="35000"/>
            </a:spcAft>
            <a:buNone/>
          </a:pPr>
          <a:r>
            <a:rPr lang="it-IT" sz="3400" kern="1200"/>
            <a:t>(</a:t>
          </a:r>
          <a:r>
            <a:rPr lang="it-IT" sz="3400" b="1" kern="1200"/>
            <a:t>A PERSON AGAINST A STATE</a:t>
          </a:r>
          <a:r>
            <a:rPr lang="it-IT" sz="3400" kern="1200"/>
            <a:t>)</a:t>
          </a:r>
        </a:p>
      </dsp:txBody>
      <dsp:txXfrm>
        <a:off x="40052" y="2372559"/>
        <a:ext cx="8633928" cy="740358"/>
      </dsp:txXfrm>
    </dsp:sp>
    <dsp:sp modelId="{77825E24-EBB1-C645-A36F-984970607F38}">
      <dsp:nvSpPr>
        <dsp:cNvPr id="0" name=""/>
        <dsp:cNvSpPr/>
      </dsp:nvSpPr>
      <dsp:spPr>
        <a:xfrm>
          <a:off x="0" y="3152969"/>
          <a:ext cx="8714032" cy="809370"/>
        </a:xfrm>
        <a:prstGeom prst="rect">
          <a:avLst/>
        </a:prstGeom>
        <a:solidFill>
          <a:srgbClr val="9B6C34"/>
        </a:solidFill>
        <a:ln>
          <a:noFill/>
        </a:ln>
        <a:effectLst/>
      </dsp:spPr>
      <dsp:style>
        <a:lnRef idx="0">
          <a:scrgbClr r="0" g="0" b="0"/>
        </a:lnRef>
        <a:fillRef idx="0">
          <a:scrgbClr r="0" g="0" b="0"/>
        </a:fillRef>
        <a:effectRef idx="0">
          <a:scrgbClr r="0" g="0" b="0"/>
        </a:effectRef>
        <a:fontRef idx="minor"/>
      </dsp:style>
      <dsp:txBody>
        <a:bodyPr spcFirstLastPara="0" vert="horz" wrap="square" lIns="276671" tIns="43180" rIns="241808" bIns="43180" numCol="1" spcCol="1270" anchor="t" anchorCtr="0">
          <a:noAutofit/>
        </a:bodyPr>
        <a:lstStyle/>
        <a:p>
          <a:pPr marL="228600" lvl="1" indent="-228600" algn="l" defTabSz="1200150" rtl="0">
            <a:lnSpc>
              <a:spcPct val="90000"/>
            </a:lnSpc>
            <a:spcBef>
              <a:spcPct val="0"/>
            </a:spcBef>
            <a:spcAft>
              <a:spcPct val="20000"/>
            </a:spcAft>
            <a:buChar char="•"/>
          </a:pPr>
          <a:r>
            <a:rPr lang="it-IT" sz="2700" kern="1200"/>
            <a:t>State parties can </a:t>
          </a:r>
          <a:r>
            <a:rPr lang="it-IT" sz="2700" kern="1200" err="1"/>
            <a:t>also</a:t>
          </a:r>
          <a:r>
            <a:rPr lang="it-IT" sz="2700" kern="1200"/>
            <a:t> take </a:t>
          </a:r>
          <a:r>
            <a:rPr lang="it-IT" sz="2700" kern="1200" err="1"/>
            <a:t>cases</a:t>
          </a:r>
          <a:r>
            <a:rPr lang="it-IT" sz="2700" kern="1200"/>
            <a:t> </a:t>
          </a:r>
          <a:r>
            <a:rPr lang="it-IT" sz="2700" kern="1200" err="1"/>
            <a:t>against</a:t>
          </a:r>
          <a:r>
            <a:rPr lang="it-IT" sz="2700" kern="1200"/>
            <a:t> </a:t>
          </a:r>
          <a:r>
            <a:rPr lang="it-IT" sz="2700" kern="1200" err="1"/>
            <a:t>other</a:t>
          </a:r>
          <a:r>
            <a:rPr lang="it-IT" sz="2700" kern="1200"/>
            <a:t> state parties to the Court, </a:t>
          </a:r>
          <a:r>
            <a:rPr lang="it-IT" sz="2700" kern="1200" err="1"/>
            <a:t>although</a:t>
          </a:r>
          <a:r>
            <a:rPr lang="it-IT" sz="2700" kern="1200"/>
            <a:t> </a:t>
          </a:r>
          <a:r>
            <a:rPr lang="it-IT" sz="2700" kern="1200" err="1"/>
            <a:t>this</a:t>
          </a:r>
          <a:r>
            <a:rPr lang="it-IT" sz="2700" kern="1200"/>
            <a:t> </a:t>
          </a:r>
          <a:r>
            <a:rPr lang="it-IT" sz="2700" kern="1200" err="1"/>
            <a:t>power</a:t>
          </a:r>
          <a:r>
            <a:rPr lang="it-IT" sz="2700" kern="1200"/>
            <a:t> </a:t>
          </a:r>
          <a:r>
            <a:rPr lang="it-IT" sz="2700" kern="1200" err="1"/>
            <a:t>is</a:t>
          </a:r>
          <a:r>
            <a:rPr lang="it-IT" sz="2700" kern="1200"/>
            <a:t> </a:t>
          </a:r>
          <a:r>
            <a:rPr lang="it-IT" sz="2700" kern="1200" err="1"/>
            <a:t>rarely</a:t>
          </a:r>
          <a:r>
            <a:rPr lang="it-IT" sz="2700" kern="1200"/>
            <a:t> </a:t>
          </a:r>
          <a:r>
            <a:rPr lang="it-IT" sz="2700" kern="1200" err="1"/>
            <a:t>used</a:t>
          </a:r>
          <a:r>
            <a:rPr lang="it-IT" sz="2700" kern="1200"/>
            <a:t>                                                </a:t>
          </a:r>
        </a:p>
      </dsp:txBody>
      <dsp:txXfrm>
        <a:off x="0" y="3152969"/>
        <a:ext cx="8714032" cy="809370"/>
      </dsp:txXfrm>
    </dsp:sp>
    <dsp:sp modelId="{2548538C-BD1F-9243-9F8E-E73F82F99A12}">
      <dsp:nvSpPr>
        <dsp:cNvPr id="0" name=""/>
        <dsp:cNvSpPr/>
      </dsp:nvSpPr>
      <dsp:spPr>
        <a:xfrm>
          <a:off x="0" y="3962339"/>
          <a:ext cx="8714032" cy="820462"/>
        </a:xfrm>
        <a:prstGeom prst="roundRect">
          <a:avLst/>
        </a:prstGeom>
        <a:solidFill>
          <a:srgbClr val="C9972B"/>
        </a:solidFill>
        <a:ln>
          <a:noFill/>
        </a:ln>
        <a:effectLst>
          <a:innerShdw blurRad="127000" dist="38100" dir="13200000">
            <a:srgbClr val="000000">
              <a:alpha val="75000"/>
            </a:srgbClr>
          </a:innerShdw>
          <a:outerShdw blurRad="38100" dist="12700" dir="1800000" sx="101000" sy="101000" rotWithShape="0">
            <a:srgbClr val="000000">
              <a:alpha val="40000"/>
            </a:srgbClr>
          </a:outerShdw>
          <a:reflection blurRad="127000" stA="25000" endPos="30000" dist="12700" dir="5400000" sy="-100000" rotWithShape="0"/>
        </a:effectLst>
        <a:scene3d>
          <a:camera prst="orthographicFront">
            <a:rot lat="0" lon="0" rev="0"/>
          </a:camera>
          <a:lightRig rig="twoPt" dir="t">
            <a:rot lat="0" lon="0" rev="1200000"/>
          </a:lightRig>
        </a:scene3d>
        <a:sp3d>
          <a:bevelT w="0" h="0"/>
        </a:sp3d>
      </dsp:spPr>
      <dsp:style>
        <a:lnRef idx="0">
          <a:scrgbClr r="0" g="0" b="0"/>
        </a:lnRef>
        <a:fillRef idx="3">
          <a:scrgbClr r="0" g="0" b="0"/>
        </a:fillRef>
        <a:effectRef idx="3">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rtl="0">
            <a:lnSpc>
              <a:spcPct val="90000"/>
            </a:lnSpc>
            <a:spcBef>
              <a:spcPct val="0"/>
            </a:spcBef>
            <a:spcAft>
              <a:spcPct val="35000"/>
            </a:spcAft>
            <a:buNone/>
          </a:pPr>
          <a:r>
            <a:rPr lang="it-IT" sz="3400" kern="1200"/>
            <a:t>(</a:t>
          </a:r>
          <a:r>
            <a:rPr lang="it-IT" sz="3400" b="1" kern="1200"/>
            <a:t>A STATE AGAINST ONOTHER STATE</a:t>
          </a:r>
          <a:r>
            <a:rPr lang="it-IT" sz="3400" kern="1200"/>
            <a:t>)</a:t>
          </a:r>
        </a:p>
      </dsp:txBody>
      <dsp:txXfrm>
        <a:off x="40052" y="4002391"/>
        <a:ext cx="8633928" cy="74035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E69829-325F-B94C-B4E5-E78B7052E787}">
      <dsp:nvSpPr>
        <dsp:cNvPr id="0" name=""/>
        <dsp:cNvSpPr/>
      </dsp:nvSpPr>
      <dsp:spPr>
        <a:xfrm>
          <a:off x="0" y="623521"/>
          <a:ext cx="8703203" cy="1093696"/>
        </a:xfrm>
        <a:prstGeom prst="round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it-IT" sz="2200" kern="1200" dirty="0"/>
            <a:t>STARTING POINT: The EU </a:t>
          </a:r>
          <a:r>
            <a:rPr lang="it-IT" sz="2200" kern="1200" dirty="0" err="1"/>
            <a:t>acts</a:t>
          </a:r>
          <a:r>
            <a:rPr lang="it-IT" sz="2200" kern="1200" dirty="0"/>
            <a:t> </a:t>
          </a:r>
          <a:r>
            <a:rPr lang="it-IT" sz="2200" kern="1200" dirty="0" err="1"/>
            <a:t>through</a:t>
          </a:r>
          <a:r>
            <a:rPr lang="it-IT" sz="2200" kern="1200" dirty="0"/>
            <a:t> a </a:t>
          </a:r>
          <a:r>
            <a:rPr lang="it-IT" sz="2200" b="1" kern="1200" dirty="0" err="1"/>
            <a:t>standardised</a:t>
          </a:r>
          <a:r>
            <a:rPr lang="it-IT" sz="2200" b="1" kern="1200" dirty="0"/>
            <a:t> </a:t>
          </a:r>
          <a:r>
            <a:rPr lang="it-IT" sz="2200" b="1" kern="1200" dirty="0" err="1"/>
            <a:t>system</a:t>
          </a:r>
          <a:r>
            <a:rPr lang="it-IT" sz="2200" b="1" kern="1200" dirty="0"/>
            <a:t> of </a:t>
          </a:r>
          <a:r>
            <a:rPr lang="it-IT" sz="2200" b="1" kern="1200" dirty="0" err="1"/>
            <a:t>laws</a:t>
          </a:r>
          <a:r>
            <a:rPr lang="it-IT" sz="2200" b="1" kern="1200" dirty="0"/>
            <a:t> </a:t>
          </a:r>
          <a:r>
            <a:rPr lang="it-IT" sz="2200" kern="1200" dirty="0" err="1"/>
            <a:t>that</a:t>
          </a:r>
          <a:r>
            <a:rPr lang="it-IT" sz="2200" kern="1200" dirty="0"/>
            <a:t> </a:t>
          </a:r>
          <a:r>
            <a:rPr lang="it-IT" sz="2200" kern="1200" dirty="0" err="1"/>
            <a:t>apply</a:t>
          </a:r>
          <a:r>
            <a:rPr lang="it-IT" sz="2200" kern="1200" dirty="0"/>
            <a:t> in </a:t>
          </a:r>
          <a:r>
            <a:rPr lang="it-IT" sz="2200" kern="1200" dirty="0" err="1"/>
            <a:t>all</a:t>
          </a:r>
          <a:r>
            <a:rPr lang="it-IT" sz="2200" kern="1200" dirty="0"/>
            <a:t> </a:t>
          </a:r>
          <a:r>
            <a:rPr lang="it-IT" sz="2200" kern="1200" dirty="0" err="1"/>
            <a:t>member</a:t>
          </a:r>
          <a:r>
            <a:rPr lang="it-IT" sz="2200" kern="1200" dirty="0"/>
            <a:t> </a:t>
          </a:r>
          <a:r>
            <a:rPr lang="it-IT" sz="2200" kern="1200" dirty="0" err="1"/>
            <a:t>states</a:t>
          </a:r>
          <a:r>
            <a:rPr lang="it-IT" sz="2200" kern="1200" dirty="0"/>
            <a:t> </a:t>
          </a:r>
          <a:r>
            <a:rPr lang="it-IT" sz="2200" kern="1200" dirty="0" err="1"/>
            <a:t>enacted</a:t>
          </a:r>
          <a:r>
            <a:rPr lang="it-IT" sz="2200" kern="1200" dirty="0"/>
            <a:t> by </a:t>
          </a:r>
          <a:r>
            <a:rPr lang="it-IT" sz="2200" kern="1200" dirty="0" err="1"/>
            <a:t>European</a:t>
          </a:r>
          <a:r>
            <a:rPr lang="it-IT" sz="2200" kern="1200" dirty="0"/>
            <a:t> </a:t>
          </a:r>
          <a:r>
            <a:rPr lang="it-IT" sz="2200" kern="1200" dirty="0" err="1"/>
            <a:t>Institutions</a:t>
          </a:r>
          <a:r>
            <a:rPr lang="it-IT" sz="2200" kern="1200" dirty="0"/>
            <a:t>.</a:t>
          </a:r>
        </a:p>
      </dsp:txBody>
      <dsp:txXfrm>
        <a:off x="53390" y="676911"/>
        <a:ext cx="8596423" cy="986916"/>
      </dsp:txXfrm>
    </dsp:sp>
    <dsp:sp modelId="{066A1AE6-7A46-9B4E-A75B-EC586BE9342A}">
      <dsp:nvSpPr>
        <dsp:cNvPr id="0" name=""/>
        <dsp:cNvSpPr/>
      </dsp:nvSpPr>
      <dsp:spPr>
        <a:xfrm>
          <a:off x="0" y="1780577"/>
          <a:ext cx="8703203" cy="849420"/>
        </a:xfrm>
        <a:prstGeom prst="round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it-IT" sz="2200" kern="1200"/>
            <a:t>What is the European Union Law?</a:t>
          </a:r>
        </a:p>
      </dsp:txBody>
      <dsp:txXfrm>
        <a:off x="41465" y="1822042"/>
        <a:ext cx="8620273" cy="766490"/>
      </dsp:txXfrm>
    </dsp:sp>
    <dsp:sp modelId="{7C237854-2FB7-D441-85DE-FCC45B40121E}">
      <dsp:nvSpPr>
        <dsp:cNvPr id="0" name=""/>
        <dsp:cNvSpPr/>
      </dsp:nvSpPr>
      <dsp:spPr>
        <a:xfrm>
          <a:off x="0" y="2693357"/>
          <a:ext cx="8703203" cy="849420"/>
        </a:xfrm>
        <a:prstGeom prst="round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it-IT" sz="2200" kern="1200" dirty="0"/>
            <a:t>EU SOURCES: </a:t>
          </a:r>
          <a:r>
            <a:rPr lang="it-IT" sz="2200" kern="1200" dirty="0" err="1"/>
            <a:t>Types</a:t>
          </a:r>
          <a:r>
            <a:rPr lang="it-IT" sz="2200" kern="1200" dirty="0"/>
            <a:t> of EU law. </a:t>
          </a:r>
          <a:r>
            <a:rPr lang="it-IT" sz="2200" kern="1200" dirty="0" err="1"/>
            <a:t>Supplementary</a:t>
          </a:r>
          <a:r>
            <a:rPr lang="it-IT" sz="2200" kern="1200" dirty="0"/>
            <a:t> </a:t>
          </a:r>
          <a:r>
            <a:rPr lang="it-IT" sz="2200" kern="1200" dirty="0" err="1"/>
            <a:t>sources</a:t>
          </a:r>
          <a:r>
            <a:rPr lang="it-IT" sz="2200" kern="1200" dirty="0"/>
            <a:t>.</a:t>
          </a:r>
        </a:p>
      </dsp:txBody>
      <dsp:txXfrm>
        <a:off x="41465" y="2734822"/>
        <a:ext cx="8620273" cy="766490"/>
      </dsp:txXfrm>
    </dsp:sp>
    <dsp:sp modelId="{4C79DEE9-39AB-F142-B5D1-40746AC660AF}">
      <dsp:nvSpPr>
        <dsp:cNvPr id="0" name=""/>
        <dsp:cNvSpPr/>
      </dsp:nvSpPr>
      <dsp:spPr>
        <a:xfrm>
          <a:off x="0" y="3606137"/>
          <a:ext cx="8703203" cy="968873"/>
        </a:xfrm>
        <a:prstGeom prst="roundRect">
          <a:avLst/>
        </a:prstGeom>
        <a:blipFill rotWithShape="1">
          <a:blip xmlns:r="http://schemas.openxmlformats.org/officeDocument/2006/relationships" r:embed="rId1">
            <a:duotone>
              <a:schemeClr val="accent5">
                <a:hueOff val="0"/>
                <a:satOff val="0"/>
                <a:lumOff val="0"/>
                <a:alphaOff val="0"/>
                <a:shade val="10000"/>
                <a:satMod val="135000"/>
              </a:schemeClr>
              <a:schemeClr val="accent5">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rtl="0">
            <a:lnSpc>
              <a:spcPct val="90000"/>
            </a:lnSpc>
            <a:spcBef>
              <a:spcPct val="0"/>
            </a:spcBef>
            <a:spcAft>
              <a:spcPct val="35000"/>
            </a:spcAft>
            <a:buNone/>
          </a:pPr>
          <a:r>
            <a:rPr lang="it-IT" sz="2200" kern="1200" dirty="0"/>
            <a:t>The </a:t>
          </a:r>
          <a:r>
            <a:rPr lang="it-IT" sz="2200" kern="1200" dirty="0" err="1"/>
            <a:t>enforcement</a:t>
          </a:r>
          <a:r>
            <a:rPr lang="it-IT" sz="2200" kern="1200" dirty="0"/>
            <a:t> of EU law: </a:t>
          </a:r>
          <a:r>
            <a:rPr lang="it-IT" sz="2200" kern="1200" dirty="0" err="1"/>
            <a:t>Domestic</a:t>
          </a:r>
          <a:r>
            <a:rPr lang="it-IT" sz="2200" kern="1200" dirty="0"/>
            <a:t> </a:t>
          </a:r>
          <a:r>
            <a:rPr lang="it-IT" sz="2200" kern="1200" dirty="0" err="1"/>
            <a:t>courts</a:t>
          </a:r>
          <a:r>
            <a:rPr lang="it-IT" sz="2200" kern="1200" dirty="0"/>
            <a:t> -ECJ</a:t>
          </a:r>
        </a:p>
      </dsp:txBody>
      <dsp:txXfrm>
        <a:off x="47296" y="3653433"/>
        <a:ext cx="8608611" cy="874281"/>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317B40-C7CD-B042-B64A-E3C2BF4DFDA4}">
      <dsp:nvSpPr>
        <dsp:cNvPr id="0" name=""/>
        <dsp:cNvSpPr/>
      </dsp:nvSpPr>
      <dsp:spPr>
        <a:xfrm>
          <a:off x="981" y="9257"/>
          <a:ext cx="3829290" cy="2297574"/>
        </a:xfrm>
        <a:prstGeom prst="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GB" sz="3100" b="1" kern="1200" dirty="0"/>
            <a:t>European Parliament </a:t>
          </a:r>
          <a:endParaRPr lang="en-GB" sz="3100" kern="1200" dirty="0"/>
        </a:p>
      </dsp:txBody>
      <dsp:txXfrm>
        <a:off x="981" y="9257"/>
        <a:ext cx="3829290" cy="2297574"/>
      </dsp:txXfrm>
    </dsp:sp>
    <dsp:sp modelId="{C775E809-D800-8943-90ED-041B0F95397C}">
      <dsp:nvSpPr>
        <dsp:cNvPr id="0" name=""/>
        <dsp:cNvSpPr/>
      </dsp:nvSpPr>
      <dsp:spPr>
        <a:xfrm>
          <a:off x="4213201" y="9257"/>
          <a:ext cx="3829290" cy="2297574"/>
        </a:xfrm>
        <a:prstGeom prst="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GB" sz="3100" b="1" kern="1200"/>
            <a:t>Council of Ministers</a:t>
          </a:r>
          <a:endParaRPr lang="en-GB" sz="3100" kern="1200"/>
        </a:p>
      </dsp:txBody>
      <dsp:txXfrm>
        <a:off x="4213201" y="9257"/>
        <a:ext cx="3829290" cy="2297574"/>
      </dsp:txXfrm>
    </dsp:sp>
    <dsp:sp modelId="{C033C8E4-3D03-E54E-9BFE-DF1E731436D4}">
      <dsp:nvSpPr>
        <dsp:cNvPr id="0" name=""/>
        <dsp:cNvSpPr/>
      </dsp:nvSpPr>
      <dsp:spPr>
        <a:xfrm>
          <a:off x="981" y="2689760"/>
          <a:ext cx="3829290" cy="2297574"/>
        </a:xfrm>
        <a:prstGeom prst="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GB" sz="3100" b="1" kern="1200" dirty="0"/>
            <a:t>European Commission </a:t>
          </a:r>
          <a:endParaRPr lang="en-GB" sz="3100" kern="1200" dirty="0"/>
        </a:p>
      </dsp:txBody>
      <dsp:txXfrm>
        <a:off x="981" y="2689760"/>
        <a:ext cx="3829290" cy="2297574"/>
      </dsp:txXfrm>
    </dsp:sp>
    <dsp:sp modelId="{0634AE5A-EE5C-0441-A089-7C4E6E888A8D}">
      <dsp:nvSpPr>
        <dsp:cNvPr id="0" name=""/>
        <dsp:cNvSpPr/>
      </dsp:nvSpPr>
      <dsp:spPr>
        <a:xfrm>
          <a:off x="4213201" y="2689760"/>
          <a:ext cx="3829290" cy="2297574"/>
        </a:xfrm>
        <a:prstGeom prst="rect">
          <a:avLst/>
        </a:prstGeom>
        <a:blipFill rotWithShape="1">
          <a:blip xmlns:r="http://schemas.openxmlformats.org/officeDocument/2006/relationships" r:embed="rId1">
            <a:duotone>
              <a:schemeClr val="accent5">
                <a:hueOff val="0"/>
                <a:satOff val="0"/>
                <a:lumOff val="0"/>
                <a:alphaOff val="0"/>
                <a:shade val="10000"/>
                <a:satMod val="135000"/>
              </a:schemeClr>
              <a:schemeClr val="accent5">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rtl="0">
            <a:lnSpc>
              <a:spcPct val="90000"/>
            </a:lnSpc>
            <a:spcBef>
              <a:spcPct val="0"/>
            </a:spcBef>
            <a:spcAft>
              <a:spcPct val="35000"/>
            </a:spcAft>
            <a:buNone/>
          </a:pPr>
          <a:r>
            <a:rPr lang="en-GB" altLang="zh-CN" sz="3100" kern="1200" dirty="0">
              <a:ea typeface="宋体" charset="0"/>
              <a:cs typeface="宋体" charset="0"/>
            </a:rPr>
            <a:t>under the Treaties may establish secondary law to pursue the objective set out in the Treaties.</a:t>
          </a:r>
          <a:endParaRPr lang="en-GB" sz="3100" kern="1200" dirty="0"/>
        </a:p>
      </dsp:txBody>
      <dsp:txXfrm>
        <a:off x="4213201" y="2689760"/>
        <a:ext cx="3829290" cy="229757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17C154-06A5-284D-AE8E-7A1DBA3AEA0E}">
      <dsp:nvSpPr>
        <dsp:cNvPr id="0" name=""/>
        <dsp:cNvSpPr/>
      </dsp:nvSpPr>
      <dsp:spPr>
        <a:xfrm>
          <a:off x="1068" y="606663"/>
          <a:ext cx="4168275" cy="3816848"/>
        </a:xfrm>
        <a:prstGeom prst="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it-IT" sz="3400" b="1" kern="1200" dirty="0"/>
            <a:t>COURT OF MS</a:t>
          </a:r>
          <a:r>
            <a:rPr lang="it-IT" sz="3400" kern="1200" dirty="0"/>
            <a:t>: </a:t>
          </a:r>
        </a:p>
        <a:p>
          <a:pPr marL="0" lvl="0" indent="0" algn="ctr" defTabSz="1511300" rtl="0">
            <a:lnSpc>
              <a:spcPct val="90000"/>
            </a:lnSpc>
            <a:spcBef>
              <a:spcPct val="0"/>
            </a:spcBef>
            <a:spcAft>
              <a:spcPct val="35000"/>
            </a:spcAft>
            <a:buNone/>
          </a:pPr>
          <a:r>
            <a:rPr lang="it-IT" sz="3400" kern="1200" dirty="0"/>
            <a:t>EU law </a:t>
          </a:r>
          <a:r>
            <a:rPr lang="it-IT" sz="3400" kern="1200" dirty="0" err="1"/>
            <a:t>is</a:t>
          </a:r>
          <a:r>
            <a:rPr lang="it-IT" sz="3400" kern="1200" dirty="0"/>
            <a:t> </a:t>
          </a:r>
          <a:r>
            <a:rPr lang="it-IT" sz="3400" b="1" u="sng" kern="1200" dirty="0" err="1"/>
            <a:t>applied</a:t>
          </a:r>
          <a:r>
            <a:rPr lang="it-IT" sz="3400" b="1" u="sng" kern="1200" dirty="0"/>
            <a:t> </a:t>
          </a:r>
          <a:r>
            <a:rPr lang="it-IT" sz="3400" kern="1200" dirty="0"/>
            <a:t>and can be </a:t>
          </a:r>
          <a:r>
            <a:rPr lang="it-IT" sz="3400" b="1" u="sng" kern="1200" dirty="0" err="1"/>
            <a:t>enforced</a:t>
          </a:r>
          <a:r>
            <a:rPr lang="it-IT" sz="3400" kern="1200" dirty="0"/>
            <a:t> by the </a:t>
          </a:r>
          <a:r>
            <a:rPr lang="it-IT" sz="3400" kern="1200" dirty="0" err="1"/>
            <a:t>Courts</a:t>
          </a:r>
          <a:r>
            <a:rPr lang="it-IT" sz="3400" kern="1200" dirty="0"/>
            <a:t> of </a:t>
          </a:r>
          <a:r>
            <a:rPr lang="it-IT" sz="3400" kern="1200" dirty="0" err="1"/>
            <a:t>Member</a:t>
          </a:r>
          <a:r>
            <a:rPr lang="it-IT" sz="3400" kern="1200" dirty="0"/>
            <a:t> </a:t>
          </a:r>
          <a:r>
            <a:rPr lang="it-IT" sz="3400" kern="1200" dirty="0" err="1"/>
            <a:t>States</a:t>
          </a:r>
          <a:endParaRPr lang="it-IT" sz="3400" kern="1200" dirty="0"/>
        </a:p>
      </dsp:txBody>
      <dsp:txXfrm>
        <a:off x="1068" y="606663"/>
        <a:ext cx="4168275" cy="3816848"/>
      </dsp:txXfrm>
    </dsp:sp>
    <dsp:sp modelId="{26773D5B-1E2F-1D49-B052-B6901247D66C}">
      <dsp:nvSpPr>
        <dsp:cNvPr id="0" name=""/>
        <dsp:cNvSpPr/>
      </dsp:nvSpPr>
      <dsp:spPr>
        <a:xfrm>
          <a:off x="4586171" y="657458"/>
          <a:ext cx="4168275" cy="3715258"/>
        </a:xfrm>
        <a:prstGeom prst="rect">
          <a:avLst/>
        </a:prstGeom>
        <a:solidFill>
          <a:srgbClr val="008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rtl="0">
            <a:lnSpc>
              <a:spcPct val="90000"/>
            </a:lnSpc>
            <a:spcBef>
              <a:spcPct val="0"/>
            </a:spcBef>
            <a:spcAft>
              <a:spcPct val="35000"/>
            </a:spcAft>
            <a:buNone/>
          </a:pPr>
          <a:r>
            <a:rPr lang="it-IT" sz="3400" b="1" kern="1200" cap="all" dirty="0" err="1"/>
            <a:t>European</a:t>
          </a:r>
          <a:r>
            <a:rPr lang="it-IT" sz="3400" b="1" kern="1200" cap="all" dirty="0"/>
            <a:t> </a:t>
          </a:r>
          <a:r>
            <a:rPr lang="it-IT" sz="3400" b="1" kern="1200" cap="all" dirty="0" err="1"/>
            <a:t>commission</a:t>
          </a:r>
          <a:r>
            <a:rPr lang="it-IT" sz="3400" kern="1200" dirty="0"/>
            <a:t>: </a:t>
          </a:r>
        </a:p>
        <a:p>
          <a:pPr marL="0" lvl="0" indent="0" algn="ctr" defTabSz="1511300" rtl="0">
            <a:lnSpc>
              <a:spcPct val="90000"/>
            </a:lnSpc>
            <a:spcBef>
              <a:spcPct val="0"/>
            </a:spcBef>
            <a:spcAft>
              <a:spcPct val="35000"/>
            </a:spcAft>
            <a:buNone/>
          </a:pPr>
          <a:r>
            <a:rPr lang="it-IT" sz="3400" kern="1200" dirty="0"/>
            <a:t>can take </a:t>
          </a:r>
          <a:r>
            <a:rPr lang="it-IT" sz="3400" b="1" u="sng" kern="1200" dirty="0" err="1"/>
            <a:t>proceedings</a:t>
          </a:r>
          <a:r>
            <a:rPr lang="it-IT" sz="3400" kern="1200" dirty="0"/>
            <a:t> </a:t>
          </a:r>
          <a:r>
            <a:rPr lang="it-IT" sz="3400" kern="1200" dirty="0" err="1"/>
            <a:t>against</a:t>
          </a:r>
          <a:r>
            <a:rPr lang="it-IT" sz="3400" kern="1200" dirty="0"/>
            <a:t> the </a:t>
          </a:r>
          <a:r>
            <a:rPr lang="it-IT" sz="3400" kern="1200" dirty="0" err="1"/>
            <a:t>Member</a:t>
          </a:r>
          <a:r>
            <a:rPr lang="it-IT" sz="3400" kern="1200" dirty="0"/>
            <a:t> State under the EC </a:t>
          </a:r>
          <a:r>
            <a:rPr lang="it-IT" sz="3400" kern="1200" dirty="0" err="1"/>
            <a:t>Treaty</a:t>
          </a:r>
          <a:r>
            <a:rPr lang="it-IT" sz="3400" kern="1200" dirty="0"/>
            <a:t>. </a:t>
          </a:r>
        </a:p>
      </dsp:txBody>
      <dsp:txXfrm>
        <a:off x="4586171" y="657458"/>
        <a:ext cx="4168275" cy="371525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5BF72-5411-A846-AEAB-BF5D96729C62}">
      <dsp:nvSpPr>
        <dsp:cNvPr id="0" name=""/>
        <dsp:cNvSpPr/>
      </dsp:nvSpPr>
      <dsp:spPr>
        <a:xfrm>
          <a:off x="991" y="0"/>
          <a:ext cx="3868523" cy="4910665"/>
        </a:xfrm>
        <a:prstGeom prst="rect">
          <a:avLst/>
        </a:prstGeom>
        <a:solidFill>
          <a:srgbClr val="80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rtl="0">
            <a:lnSpc>
              <a:spcPct val="90000"/>
            </a:lnSpc>
            <a:spcBef>
              <a:spcPct val="0"/>
            </a:spcBef>
            <a:spcAft>
              <a:spcPct val="35000"/>
            </a:spcAft>
            <a:buNone/>
          </a:pPr>
          <a:r>
            <a:rPr lang="it-IT" sz="3500" kern="1200" dirty="0"/>
            <a:t>INTERPRETER</a:t>
          </a:r>
        </a:p>
        <a:p>
          <a:pPr marL="0" lvl="0" indent="0" algn="l" defTabSz="1555750" rtl="0">
            <a:lnSpc>
              <a:spcPct val="90000"/>
            </a:lnSpc>
            <a:spcBef>
              <a:spcPct val="0"/>
            </a:spcBef>
            <a:spcAft>
              <a:spcPct val="35000"/>
            </a:spcAft>
            <a:buNone/>
          </a:pPr>
          <a:r>
            <a:rPr lang="it-IT" sz="3500" kern="1200" dirty="0"/>
            <a:t>- the </a:t>
          </a:r>
          <a:r>
            <a:rPr lang="it-IT" sz="3500" u="sng" kern="1200" dirty="0" err="1"/>
            <a:t>highest</a:t>
          </a:r>
          <a:r>
            <a:rPr lang="it-IT" sz="3500" u="sng" kern="1200" dirty="0"/>
            <a:t> Court </a:t>
          </a:r>
          <a:r>
            <a:rPr lang="it-IT" sz="3500" kern="1200" dirty="0" err="1"/>
            <a:t>able</a:t>
          </a:r>
          <a:r>
            <a:rPr lang="it-IT" sz="3500" kern="1200" dirty="0"/>
            <a:t> to </a:t>
          </a:r>
          <a:r>
            <a:rPr lang="it-IT" sz="3500" u="sng" kern="1200" dirty="0" err="1"/>
            <a:t>interpret</a:t>
          </a:r>
          <a:r>
            <a:rPr lang="it-IT" sz="3500" kern="1200" dirty="0"/>
            <a:t> </a:t>
          </a:r>
          <a:r>
            <a:rPr lang="it-IT" sz="3500" kern="1200" dirty="0" err="1"/>
            <a:t>European</a:t>
          </a:r>
          <a:r>
            <a:rPr lang="it-IT" sz="3500" kern="1200" dirty="0"/>
            <a:t> law. </a:t>
          </a:r>
        </a:p>
        <a:p>
          <a:pPr marL="0" lvl="0" indent="0" algn="l" defTabSz="1555750" rtl="0">
            <a:lnSpc>
              <a:spcPct val="90000"/>
            </a:lnSpc>
            <a:spcBef>
              <a:spcPct val="0"/>
            </a:spcBef>
            <a:spcAft>
              <a:spcPct val="35000"/>
            </a:spcAft>
            <a:buNone/>
          </a:pPr>
          <a:r>
            <a:rPr lang="it-IT" sz="3500" kern="1200" dirty="0"/>
            <a:t>- the </a:t>
          </a:r>
          <a:r>
            <a:rPr lang="it-IT" sz="3500" u="sng" kern="1200" dirty="0" err="1"/>
            <a:t>final</a:t>
          </a:r>
          <a:r>
            <a:rPr lang="it-IT" sz="3500" u="sng" kern="1200" dirty="0"/>
            <a:t> Court of appeal </a:t>
          </a:r>
          <a:r>
            <a:rPr lang="it-IT" sz="3500" kern="1200" dirty="0"/>
            <a:t>for </a:t>
          </a:r>
          <a:r>
            <a:rPr lang="it-IT" sz="3500" kern="1200" dirty="0" err="1"/>
            <a:t>any</a:t>
          </a:r>
          <a:r>
            <a:rPr lang="it-IT" sz="3500" kern="1200" dirty="0"/>
            <a:t> </a:t>
          </a:r>
          <a:r>
            <a:rPr lang="it-IT" sz="3500" kern="1200" dirty="0" err="1"/>
            <a:t>matter</a:t>
          </a:r>
          <a:r>
            <a:rPr lang="it-IT" sz="3500" kern="1200" dirty="0"/>
            <a:t> </a:t>
          </a:r>
          <a:r>
            <a:rPr lang="it-IT" sz="3500" kern="1200" dirty="0" err="1"/>
            <a:t>involving</a:t>
          </a:r>
          <a:r>
            <a:rPr lang="it-IT" sz="3500" kern="1200" dirty="0"/>
            <a:t> </a:t>
          </a:r>
          <a:r>
            <a:rPr lang="it-IT" sz="3500" kern="1200" dirty="0" err="1"/>
            <a:t>European</a:t>
          </a:r>
          <a:r>
            <a:rPr lang="it-IT" sz="3500" kern="1200" dirty="0"/>
            <a:t> law.</a:t>
          </a:r>
        </a:p>
      </dsp:txBody>
      <dsp:txXfrm>
        <a:off x="991" y="0"/>
        <a:ext cx="3868523" cy="4910665"/>
      </dsp:txXfrm>
    </dsp:sp>
    <dsp:sp modelId="{B31688FA-A864-A341-903D-9C5A6F09AFE9}">
      <dsp:nvSpPr>
        <dsp:cNvPr id="0" name=""/>
        <dsp:cNvSpPr/>
      </dsp:nvSpPr>
      <dsp:spPr>
        <a:xfrm>
          <a:off x="4257360" y="0"/>
          <a:ext cx="3868523" cy="4910665"/>
        </a:xfrm>
        <a:prstGeom prst="rect">
          <a:avLst/>
        </a:prstGeom>
        <a:solidFill>
          <a:srgbClr val="00009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it-IT" sz="3500" kern="1200" dirty="0"/>
            <a:t>RULEMAKER</a:t>
          </a:r>
        </a:p>
        <a:p>
          <a:pPr marL="0" marR="0" lvl="0" indent="0" algn="ctr" defTabSz="914400" rtl="0" eaLnBrk="1" fontAlgn="auto" latinLnBrk="0" hangingPunct="1">
            <a:lnSpc>
              <a:spcPct val="100000"/>
            </a:lnSpc>
            <a:spcBef>
              <a:spcPct val="0"/>
            </a:spcBef>
            <a:spcAft>
              <a:spcPts val="0"/>
            </a:spcAft>
            <a:buClrTx/>
            <a:buSzTx/>
            <a:buFontTx/>
            <a:buNone/>
            <a:tabLst/>
            <a:defRPr/>
          </a:pPr>
          <a:endParaRPr lang="it-IT" sz="3500" kern="1200" dirty="0"/>
        </a:p>
        <a:p>
          <a:pPr marL="0" marR="0" lvl="0" indent="0" algn="l" defTabSz="914400" rtl="0" eaLnBrk="1" fontAlgn="auto" latinLnBrk="0" hangingPunct="1">
            <a:lnSpc>
              <a:spcPct val="100000"/>
            </a:lnSpc>
            <a:spcBef>
              <a:spcPct val="0"/>
            </a:spcBef>
            <a:spcAft>
              <a:spcPts val="0"/>
            </a:spcAft>
            <a:buClrTx/>
            <a:buSzTx/>
            <a:buFontTx/>
            <a:buNone/>
            <a:tabLst/>
            <a:defRPr/>
          </a:pPr>
          <a:r>
            <a:rPr lang="it-IT" sz="3500" kern="1200" dirty="0"/>
            <a:t>- ECJ CASE LAWS: general </a:t>
          </a:r>
          <a:r>
            <a:rPr lang="it-IT" sz="3500" kern="1200" dirty="0" err="1"/>
            <a:t>principles</a:t>
          </a:r>
          <a:r>
            <a:rPr lang="it-IT" sz="3500" kern="1200" dirty="0"/>
            <a:t> of law.</a:t>
          </a:r>
        </a:p>
        <a:p>
          <a:pPr marL="0" marR="0" lvl="0" indent="0" algn="ctr" defTabSz="914400" rtl="0" eaLnBrk="1" fontAlgn="auto" latinLnBrk="0" hangingPunct="1">
            <a:lnSpc>
              <a:spcPct val="100000"/>
            </a:lnSpc>
            <a:spcBef>
              <a:spcPct val="0"/>
            </a:spcBef>
            <a:spcAft>
              <a:spcPts val="0"/>
            </a:spcAft>
            <a:buClrTx/>
            <a:buSzTx/>
            <a:buFontTx/>
            <a:buNone/>
            <a:tabLst/>
            <a:defRPr/>
          </a:pPr>
          <a:endParaRPr lang="it-IT" sz="3500" kern="1200" dirty="0"/>
        </a:p>
        <a:p>
          <a:pPr marL="0" marR="0" lvl="0" indent="0" algn="l" defTabSz="914400" rtl="0" eaLnBrk="1" fontAlgn="auto" latinLnBrk="0" hangingPunct="1">
            <a:lnSpc>
              <a:spcPct val="100000"/>
            </a:lnSpc>
            <a:spcBef>
              <a:spcPct val="0"/>
            </a:spcBef>
            <a:spcAft>
              <a:spcPts val="0"/>
            </a:spcAft>
            <a:buClrTx/>
            <a:buSzTx/>
            <a:buFontTx/>
            <a:buNone/>
            <a:tabLst/>
            <a:defRPr/>
          </a:pPr>
          <a:r>
            <a:rPr lang="it-IT" sz="3500" kern="1200" dirty="0"/>
            <a:t>- Common law versus </a:t>
          </a:r>
          <a:r>
            <a:rPr lang="it-IT" sz="3500" kern="1200" dirty="0" err="1"/>
            <a:t>civil</a:t>
          </a:r>
          <a:r>
            <a:rPr lang="it-IT" sz="3500" kern="1200" dirty="0"/>
            <a:t> law</a:t>
          </a:r>
        </a:p>
      </dsp:txBody>
      <dsp:txXfrm>
        <a:off x="4257360" y="0"/>
        <a:ext cx="3868523" cy="491066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365C7-E85C-D34C-84B2-C74A93BCCDC8}">
      <dsp:nvSpPr>
        <dsp:cNvPr id="0" name=""/>
        <dsp:cNvSpPr/>
      </dsp:nvSpPr>
      <dsp:spPr>
        <a:xfrm>
          <a:off x="3285070" y="2884814"/>
          <a:ext cx="2539944" cy="2061805"/>
        </a:xfrm>
        <a:prstGeom prst="roundRect">
          <a:avLst/>
        </a:prstGeom>
        <a:blipFill rotWithShape="1">
          <a:blip xmlns:r="http://schemas.openxmlformats.org/officeDocument/2006/relationships" r:embed="rId1">
            <a:duotone>
              <a:schemeClr val="accent1">
                <a:hueOff val="0"/>
                <a:satOff val="0"/>
                <a:lumOff val="0"/>
                <a:alphaOff val="0"/>
                <a:shade val="10000"/>
                <a:satMod val="135000"/>
              </a:schemeClr>
              <a:schemeClr val="accent1">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58420" tIns="58420" rIns="58420" bIns="58420" numCol="1" spcCol="1270" anchor="ctr" anchorCtr="0">
          <a:noAutofit/>
        </a:bodyPr>
        <a:lstStyle/>
        <a:p>
          <a:pPr marL="0" lvl="0" indent="0" algn="ctr" defTabSz="1022350" rtl="0">
            <a:lnSpc>
              <a:spcPct val="90000"/>
            </a:lnSpc>
            <a:spcBef>
              <a:spcPct val="0"/>
            </a:spcBef>
            <a:spcAft>
              <a:spcPct val="35000"/>
            </a:spcAft>
            <a:buNone/>
          </a:pPr>
          <a:r>
            <a:rPr lang="it-IT" sz="2300" kern="1200" dirty="0"/>
            <a:t>The </a:t>
          </a:r>
          <a:r>
            <a:rPr lang="it-IT" sz="2300" b="1" kern="1200" dirty="0"/>
            <a:t>TREATY ON THE EU</a:t>
          </a:r>
          <a:r>
            <a:rPr lang="it-IT" sz="2300" kern="1200" dirty="0"/>
            <a:t> (</a:t>
          </a:r>
          <a:r>
            <a:rPr lang="it-IT" sz="2300" kern="1200" dirty="0" err="1"/>
            <a:t>originally</a:t>
          </a:r>
          <a:r>
            <a:rPr lang="it-IT" sz="2300" kern="1200" dirty="0"/>
            <a:t> </a:t>
          </a:r>
          <a:r>
            <a:rPr lang="it-IT" sz="2300" kern="1200" dirty="0" err="1"/>
            <a:t>signed</a:t>
          </a:r>
          <a:r>
            <a:rPr lang="it-IT" sz="2300" kern="1200" dirty="0"/>
            <a:t> in Maastricht in 1992) </a:t>
          </a:r>
        </a:p>
      </dsp:txBody>
      <dsp:txXfrm>
        <a:off x="3385719" y="2985463"/>
        <a:ext cx="2338646" cy="1860507"/>
      </dsp:txXfrm>
    </dsp:sp>
    <dsp:sp modelId="{B2B54748-F92C-9B44-A599-55A9B817A6C6}">
      <dsp:nvSpPr>
        <dsp:cNvPr id="0" name=""/>
        <dsp:cNvSpPr/>
      </dsp:nvSpPr>
      <dsp:spPr>
        <a:xfrm rot="16221167">
          <a:off x="4282413" y="2604115"/>
          <a:ext cx="561409" cy="0"/>
        </a:xfrm>
        <a:custGeom>
          <a:avLst/>
          <a:gdLst/>
          <a:ahLst/>
          <a:cxnLst/>
          <a:rect l="0" t="0" r="0" b="0"/>
          <a:pathLst>
            <a:path>
              <a:moveTo>
                <a:pt x="0" y="0"/>
              </a:moveTo>
              <a:lnTo>
                <a:pt x="561409" y="0"/>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3D53FB8-BC6E-4840-9CFB-19473D1FDE73}">
      <dsp:nvSpPr>
        <dsp:cNvPr id="0" name=""/>
        <dsp:cNvSpPr/>
      </dsp:nvSpPr>
      <dsp:spPr>
        <a:xfrm>
          <a:off x="2116668" y="-2"/>
          <a:ext cx="4910663" cy="2323417"/>
        </a:xfrm>
        <a:prstGeom prst="roundRect">
          <a:avLst/>
        </a:prstGeom>
        <a:blipFill rotWithShape="1">
          <a:blip xmlns:r="http://schemas.openxmlformats.org/officeDocument/2006/relationships" r:embed="rId1">
            <a:duotone>
              <a:schemeClr val="accent1">
                <a:hueOff val="0"/>
                <a:satOff val="0"/>
                <a:lumOff val="0"/>
                <a:alphaOff val="0"/>
                <a:shade val="10000"/>
                <a:satMod val="135000"/>
              </a:schemeClr>
              <a:schemeClr val="accent1">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rtl="0">
            <a:lnSpc>
              <a:spcPct val="90000"/>
            </a:lnSpc>
            <a:spcBef>
              <a:spcPct val="0"/>
            </a:spcBef>
            <a:spcAft>
              <a:spcPct val="35000"/>
            </a:spcAft>
            <a:buNone/>
          </a:pPr>
          <a:r>
            <a:rPr lang="it-IT" sz="2400" kern="1200" dirty="0"/>
            <a:t>The </a:t>
          </a:r>
          <a:r>
            <a:rPr lang="it-IT" sz="2400" b="1" kern="1200" dirty="0"/>
            <a:t>TREATY ON THE FUNCTIONING OF THE EU </a:t>
          </a:r>
          <a:r>
            <a:rPr lang="it-IT" sz="2400" kern="1200" dirty="0"/>
            <a:t>(</a:t>
          </a:r>
          <a:r>
            <a:rPr lang="it-IT" sz="2400" kern="1200" dirty="0" err="1"/>
            <a:t>originally</a:t>
          </a:r>
          <a:r>
            <a:rPr lang="it-IT" sz="2400" kern="1200" dirty="0"/>
            <a:t> </a:t>
          </a:r>
          <a:r>
            <a:rPr lang="it-IT" sz="2400" kern="1200" dirty="0" err="1"/>
            <a:t>signed</a:t>
          </a:r>
          <a:r>
            <a:rPr lang="it-IT" sz="2400" kern="1200" dirty="0"/>
            <a:t> in Rome in 1958 </a:t>
          </a:r>
          <a:r>
            <a:rPr lang="it-IT" sz="2400" kern="1200" dirty="0" err="1"/>
            <a:t>as</a:t>
          </a:r>
          <a:r>
            <a:rPr lang="it-IT" sz="2400" kern="1200" dirty="0"/>
            <a:t> the </a:t>
          </a:r>
          <a:r>
            <a:rPr lang="it-IT" sz="2400" kern="1200" dirty="0" err="1"/>
            <a:t>Treaty</a:t>
          </a:r>
          <a:r>
            <a:rPr lang="it-IT" sz="2400" kern="1200" dirty="0"/>
            <a:t> </a:t>
          </a:r>
          <a:r>
            <a:rPr lang="it-IT" sz="2400" kern="1200" dirty="0" err="1"/>
            <a:t>establishing</a:t>
          </a:r>
          <a:r>
            <a:rPr lang="it-IT" sz="2400" kern="1200" dirty="0"/>
            <a:t> the EEC), </a:t>
          </a:r>
          <a:r>
            <a:rPr lang="it-IT" sz="2400" kern="1200" dirty="0" err="1"/>
            <a:t>lay</a:t>
          </a:r>
          <a:r>
            <a:rPr lang="it-IT" sz="2400" kern="1200" dirty="0"/>
            <a:t> out </a:t>
          </a:r>
          <a:r>
            <a:rPr lang="it-IT" sz="2400" kern="1200" dirty="0" err="1"/>
            <a:t>how</a:t>
          </a:r>
          <a:r>
            <a:rPr lang="it-IT" sz="2400" kern="1200" dirty="0"/>
            <a:t> the EU </a:t>
          </a:r>
          <a:r>
            <a:rPr lang="it-IT" sz="2400" kern="1200" dirty="0" err="1"/>
            <a:t>operates</a:t>
          </a:r>
          <a:r>
            <a:rPr lang="it-IT" sz="2400" kern="1200" dirty="0"/>
            <a:t>.</a:t>
          </a:r>
        </a:p>
      </dsp:txBody>
      <dsp:txXfrm>
        <a:off x="2230088" y="113418"/>
        <a:ext cx="4683823" cy="2096577"/>
      </dsp:txXfrm>
    </dsp:sp>
    <dsp:sp modelId="{60209F40-CE0F-E64E-8148-3761C18F54C7}">
      <dsp:nvSpPr>
        <dsp:cNvPr id="0" name=""/>
        <dsp:cNvSpPr/>
      </dsp:nvSpPr>
      <dsp:spPr>
        <a:xfrm rot="169250">
          <a:off x="5823992" y="4019803"/>
          <a:ext cx="1687012" cy="0"/>
        </a:xfrm>
        <a:custGeom>
          <a:avLst/>
          <a:gdLst/>
          <a:ahLst/>
          <a:cxnLst/>
          <a:rect l="0" t="0" r="0" b="0"/>
          <a:pathLst>
            <a:path>
              <a:moveTo>
                <a:pt x="0" y="0"/>
              </a:moveTo>
              <a:lnTo>
                <a:pt x="1687012" y="0"/>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DB850B4-DCF0-D947-B07E-4BCB54F1E9E5}">
      <dsp:nvSpPr>
        <dsp:cNvPr id="0" name=""/>
        <dsp:cNvSpPr/>
      </dsp:nvSpPr>
      <dsp:spPr>
        <a:xfrm>
          <a:off x="7509983" y="3251654"/>
          <a:ext cx="1065499" cy="1671822"/>
        </a:xfrm>
        <a:prstGeom prst="round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27940" tIns="27940" rIns="27940" bIns="27940" numCol="1" spcCol="1270" anchor="ctr" anchorCtr="0">
          <a:noAutofit/>
        </a:bodyPr>
        <a:lstStyle/>
        <a:p>
          <a:pPr marL="0" lvl="0" indent="0" algn="ctr" defTabSz="488950" rtl="0">
            <a:lnSpc>
              <a:spcPct val="90000"/>
            </a:lnSpc>
            <a:spcBef>
              <a:spcPct val="0"/>
            </a:spcBef>
            <a:spcAft>
              <a:spcPct val="35000"/>
            </a:spcAft>
            <a:buNone/>
          </a:pPr>
          <a:r>
            <a:rPr lang="it-IT" sz="1100" b="1" kern="1200" dirty="0"/>
            <a:t>Satellite </a:t>
          </a:r>
          <a:r>
            <a:rPr lang="it-IT" sz="1100" b="1" kern="1200" dirty="0" err="1"/>
            <a:t>treaties</a:t>
          </a:r>
          <a:r>
            <a:rPr lang="it-IT" sz="1100" b="1" kern="1200" dirty="0"/>
            <a:t> </a:t>
          </a:r>
          <a:r>
            <a:rPr lang="it-IT" sz="1100" kern="1200" dirty="0" err="1"/>
            <a:t>interconnected</a:t>
          </a:r>
          <a:r>
            <a:rPr lang="it-IT" sz="1100" kern="1200" dirty="0"/>
            <a:t> with </a:t>
          </a:r>
          <a:r>
            <a:rPr lang="it-IT" sz="1100" kern="1200" dirty="0" err="1"/>
            <a:t>them</a:t>
          </a:r>
          <a:r>
            <a:rPr lang="it-IT" sz="1100" kern="1200" dirty="0"/>
            <a:t>. </a:t>
          </a:r>
        </a:p>
      </dsp:txBody>
      <dsp:txXfrm>
        <a:off x="7561996" y="3303667"/>
        <a:ext cx="961473" cy="1567796"/>
      </dsp:txXfrm>
    </dsp:sp>
    <dsp:sp modelId="{D545D925-6F68-4E40-AAA7-7734BBF257CA}">
      <dsp:nvSpPr>
        <dsp:cNvPr id="0" name=""/>
        <dsp:cNvSpPr/>
      </dsp:nvSpPr>
      <dsp:spPr>
        <a:xfrm rot="10712635">
          <a:off x="1658421" y="3968668"/>
          <a:ext cx="1626911" cy="0"/>
        </a:xfrm>
        <a:custGeom>
          <a:avLst/>
          <a:gdLst/>
          <a:ahLst/>
          <a:cxnLst/>
          <a:rect l="0" t="0" r="0" b="0"/>
          <a:pathLst>
            <a:path>
              <a:moveTo>
                <a:pt x="0" y="0"/>
              </a:moveTo>
              <a:lnTo>
                <a:pt x="1626911" y="0"/>
              </a:lnTo>
            </a:path>
          </a:pathLst>
        </a:custGeom>
        <a:noFill/>
        <a:ln w="12700" cap="flat" cmpd="sng" algn="ctr">
          <a:solidFill>
            <a:schemeClr val="accent1">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E607C24-4244-B24B-9C1D-4C6008A8558C}">
      <dsp:nvSpPr>
        <dsp:cNvPr id="0" name=""/>
        <dsp:cNvSpPr/>
      </dsp:nvSpPr>
      <dsp:spPr>
        <a:xfrm>
          <a:off x="593184" y="3133923"/>
          <a:ext cx="1065499" cy="1737915"/>
        </a:xfrm>
        <a:prstGeom prst="roundRect">
          <a:avLst/>
        </a:prstGeom>
        <a:solidFill>
          <a:srgbClr val="008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444500" rtl="0">
            <a:lnSpc>
              <a:spcPct val="90000"/>
            </a:lnSpc>
            <a:spcBef>
              <a:spcPct val="0"/>
            </a:spcBef>
            <a:spcAft>
              <a:spcPct val="35000"/>
            </a:spcAft>
            <a:buNone/>
          </a:pPr>
          <a:r>
            <a:rPr lang="it-IT" sz="1000" kern="1200" dirty="0"/>
            <a:t>Attached </a:t>
          </a:r>
          <a:r>
            <a:rPr lang="it-IT" sz="1000" b="1" kern="1200" dirty="0" err="1"/>
            <a:t>protocols</a:t>
          </a:r>
          <a:r>
            <a:rPr lang="it-IT" sz="1000" b="1" kern="1200" dirty="0"/>
            <a:t> and </a:t>
          </a:r>
          <a:r>
            <a:rPr lang="it-IT" sz="1000" b="1" kern="1200" dirty="0" err="1"/>
            <a:t>declarations</a:t>
          </a:r>
          <a:r>
            <a:rPr lang="it-IT" sz="1000" b="1" kern="1200" dirty="0"/>
            <a:t>. </a:t>
          </a:r>
          <a:r>
            <a:rPr lang="it-IT" sz="1000" b="1" kern="1200" dirty="0" err="1"/>
            <a:t>Amendaments</a:t>
          </a:r>
          <a:r>
            <a:rPr lang="it-IT" sz="1000" b="1" kern="1200" dirty="0"/>
            <a:t>.</a:t>
          </a:r>
          <a:endParaRPr lang="it-IT" sz="1000" kern="1200" dirty="0"/>
        </a:p>
      </dsp:txBody>
      <dsp:txXfrm>
        <a:off x="645197" y="3185936"/>
        <a:ext cx="961473" cy="163388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588D54-7905-C147-A357-5D494BBBCA45}">
      <dsp:nvSpPr>
        <dsp:cNvPr id="0" name=""/>
        <dsp:cNvSpPr/>
      </dsp:nvSpPr>
      <dsp:spPr>
        <a:xfrm>
          <a:off x="0" y="134433"/>
          <a:ext cx="8706985" cy="772200"/>
        </a:xfrm>
        <a:prstGeom prst="round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it-IT" sz="2000" kern="1200" dirty="0"/>
            <a:t>From </a:t>
          </a:r>
          <a:r>
            <a:rPr lang="it-IT" sz="2000" kern="1200" dirty="0" err="1"/>
            <a:t>unanimity</a:t>
          </a:r>
          <a:r>
            <a:rPr lang="it-IT" sz="2000" kern="1200" dirty="0"/>
            <a:t> to </a:t>
          </a:r>
          <a:r>
            <a:rPr lang="it-IT" sz="2000" kern="1200" dirty="0" err="1"/>
            <a:t>qualified</a:t>
          </a:r>
          <a:r>
            <a:rPr lang="it-IT" sz="2000" kern="1200" dirty="0"/>
            <a:t> </a:t>
          </a:r>
          <a:r>
            <a:rPr lang="it-IT" sz="2000" kern="1200" dirty="0" err="1"/>
            <a:t>majority</a:t>
          </a:r>
          <a:r>
            <a:rPr lang="it-IT" sz="2000" kern="1200" dirty="0"/>
            <a:t> </a:t>
          </a:r>
          <a:r>
            <a:rPr lang="it-IT" sz="2000" kern="1200" dirty="0" err="1"/>
            <a:t>voting</a:t>
          </a:r>
          <a:r>
            <a:rPr lang="it-IT" sz="2000" kern="1200" dirty="0"/>
            <a:t> in </a:t>
          </a:r>
          <a:r>
            <a:rPr lang="it-IT" sz="2000" kern="1200" dirty="0" err="1"/>
            <a:t>several</a:t>
          </a:r>
          <a:r>
            <a:rPr lang="it-IT" sz="2000" kern="1200" dirty="0"/>
            <a:t> policy </a:t>
          </a:r>
          <a:r>
            <a:rPr lang="it-IT" sz="2000" kern="1200" dirty="0" err="1"/>
            <a:t>areas</a:t>
          </a:r>
          <a:r>
            <a:rPr lang="it-IT" sz="2000" kern="1200" dirty="0"/>
            <a:t> in the </a:t>
          </a:r>
          <a:r>
            <a:rPr lang="it-IT" sz="2000" kern="1200" dirty="0" err="1"/>
            <a:t>Council</a:t>
          </a:r>
          <a:r>
            <a:rPr lang="it-IT" sz="2000" kern="1200" dirty="0"/>
            <a:t> of </a:t>
          </a:r>
          <a:r>
            <a:rPr lang="it-IT" sz="2000" kern="1200" dirty="0" err="1"/>
            <a:t>Ministers</a:t>
          </a:r>
          <a:r>
            <a:rPr lang="it-IT" sz="2000" kern="1200" dirty="0"/>
            <a:t>, </a:t>
          </a:r>
        </a:p>
      </dsp:txBody>
      <dsp:txXfrm>
        <a:off x="37696" y="172129"/>
        <a:ext cx="8631593" cy="696808"/>
      </dsp:txXfrm>
    </dsp:sp>
    <dsp:sp modelId="{99FBF786-265B-A749-8753-C2936DC62430}">
      <dsp:nvSpPr>
        <dsp:cNvPr id="0" name=""/>
        <dsp:cNvSpPr/>
      </dsp:nvSpPr>
      <dsp:spPr>
        <a:xfrm>
          <a:off x="0" y="964233"/>
          <a:ext cx="8706985" cy="772200"/>
        </a:xfrm>
        <a:prstGeom prst="round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it-IT" sz="2000" kern="1200" dirty="0"/>
            <a:t>a </a:t>
          </a:r>
          <a:r>
            <a:rPr lang="it-IT" sz="2000" kern="1200" dirty="0" err="1"/>
            <a:t>change</a:t>
          </a:r>
          <a:r>
            <a:rPr lang="it-IT" sz="2000" kern="1200" dirty="0"/>
            <a:t> in </a:t>
          </a:r>
          <a:r>
            <a:rPr lang="it-IT" sz="2000" kern="1200" dirty="0" err="1"/>
            <a:t>calculating</a:t>
          </a:r>
          <a:r>
            <a:rPr lang="it-IT" sz="2000" kern="1200" dirty="0"/>
            <a:t> </a:t>
          </a:r>
          <a:r>
            <a:rPr lang="it-IT" sz="2000" kern="1200" dirty="0" err="1"/>
            <a:t>such</a:t>
          </a:r>
          <a:r>
            <a:rPr lang="it-IT" sz="2000" kern="1200" dirty="0"/>
            <a:t> a </a:t>
          </a:r>
          <a:r>
            <a:rPr lang="it-IT" sz="2000" kern="1200" dirty="0" err="1"/>
            <a:t>majority</a:t>
          </a:r>
          <a:r>
            <a:rPr lang="it-IT" sz="2000" kern="1200" dirty="0"/>
            <a:t> to a new double </a:t>
          </a:r>
          <a:r>
            <a:rPr lang="it-IT" sz="2000" kern="1200" dirty="0" err="1"/>
            <a:t>majority</a:t>
          </a:r>
          <a:r>
            <a:rPr lang="it-IT" sz="2000" kern="1200" dirty="0"/>
            <a:t>, </a:t>
          </a:r>
        </a:p>
      </dsp:txBody>
      <dsp:txXfrm>
        <a:off x="37696" y="1001929"/>
        <a:ext cx="8631593" cy="696808"/>
      </dsp:txXfrm>
    </dsp:sp>
    <dsp:sp modelId="{2C168A78-2099-3740-B15E-9337788E1BCF}">
      <dsp:nvSpPr>
        <dsp:cNvPr id="0" name=""/>
        <dsp:cNvSpPr/>
      </dsp:nvSpPr>
      <dsp:spPr>
        <a:xfrm>
          <a:off x="0" y="1794033"/>
          <a:ext cx="8706985" cy="772200"/>
        </a:xfrm>
        <a:prstGeom prst="round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it-IT" sz="2000" kern="1200" dirty="0"/>
            <a:t>A more </a:t>
          </a:r>
          <a:r>
            <a:rPr lang="it-IT" sz="2000" kern="1200" dirty="0" err="1"/>
            <a:t>powerful</a:t>
          </a:r>
          <a:r>
            <a:rPr lang="it-IT" sz="2000" kern="1200" dirty="0"/>
            <a:t> </a:t>
          </a:r>
          <a:r>
            <a:rPr lang="it-IT" sz="2000" kern="1200" dirty="0" err="1"/>
            <a:t>European</a:t>
          </a:r>
          <a:r>
            <a:rPr lang="it-IT" sz="2000" kern="1200" dirty="0"/>
            <a:t> </a:t>
          </a:r>
          <a:r>
            <a:rPr lang="it-IT" sz="2000" kern="1200" dirty="0" err="1"/>
            <a:t>Parliament</a:t>
          </a:r>
          <a:r>
            <a:rPr lang="it-IT" sz="2000" kern="1200" dirty="0"/>
            <a:t> </a:t>
          </a:r>
          <a:r>
            <a:rPr lang="it-IT" sz="2000" kern="1200" dirty="0" err="1"/>
            <a:t>forming</a:t>
          </a:r>
          <a:r>
            <a:rPr lang="it-IT" sz="2000" kern="1200" dirty="0"/>
            <a:t> a </a:t>
          </a:r>
          <a:r>
            <a:rPr lang="it-IT" sz="2000" kern="1200" dirty="0" err="1"/>
            <a:t>bicameral</a:t>
          </a:r>
          <a:r>
            <a:rPr lang="it-IT" sz="2000" kern="1200" dirty="0"/>
            <a:t> legislature </a:t>
          </a:r>
          <a:r>
            <a:rPr lang="it-IT" sz="2000" kern="1200" dirty="0" err="1"/>
            <a:t>alongside</a:t>
          </a:r>
          <a:r>
            <a:rPr lang="it-IT" sz="2000" kern="1200" dirty="0"/>
            <a:t> the </a:t>
          </a:r>
          <a:r>
            <a:rPr lang="it-IT" sz="2000" kern="1200" dirty="0" err="1"/>
            <a:t>Council</a:t>
          </a:r>
          <a:r>
            <a:rPr lang="it-IT" sz="2000" kern="1200" dirty="0"/>
            <a:t> of </a:t>
          </a:r>
          <a:r>
            <a:rPr lang="it-IT" sz="2000" kern="1200" dirty="0" err="1"/>
            <a:t>ministers</a:t>
          </a:r>
          <a:r>
            <a:rPr lang="it-IT" sz="2000" kern="1200" dirty="0"/>
            <a:t> under the </a:t>
          </a:r>
          <a:r>
            <a:rPr lang="it-IT" sz="2000" kern="1200" dirty="0" err="1"/>
            <a:t>ordinary</a:t>
          </a:r>
          <a:r>
            <a:rPr lang="it-IT" sz="2000" kern="1200" dirty="0"/>
            <a:t> legislative procedure,</a:t>
          </a:r>
        </a:p>
      </dsp:txBody>
      <dsp:txXfrm>
        <a:off x="37696" y="1831729"/>
        <a:ext cx="8631593" cy="696808"/>
      </dsp:txXfrm>
    </dsp:sp>
    <dsp:sp modelId="{8815551B-2329-E74D-9237-DDA936646B37}">
      <dsp:nvSpPr>
        <dsp:cNvPr id="0" name=""/>
        <dsp:cNvSpPr/>
      </dsp:nvSpPr>
      <dsp:spPr>
        <a:xfrm>
          <a:off x="0" y="2623833"/>
          <a:ext cx="8706985" cy="772200"/>
        </a:xfrm>
        <a:prstGeom prst="roundRect">
          <a:avLst/>
        </a:prstGeom>
        <a:blipFill rotWithShape="1">
          <a:blip xmlns:r="http://schemas.openxmlformats.org/officeDocument/2006/relationships" r:embed="rId1">
            <a:duotone>
              <a:schemeClr val="accent5">
                <a:hueOff val="0"/>
                <a:satOff val="0"/>
                <a:lumOff val="0"/>
                <a:alphaOff val="0"/>
                <a:shade val="10000"/>
                <a:satMod val="135000"/>
              </a:schemeClr>
              <a:schemeClr val="accent5">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it-IT" sz="2000" kern="1200" dirty="0"/>
            <a:t>a </a:t>
          </a:r>
          <a:r>
            <a:rPr lang="it-IT" sz="2000" kern="1200" dirty="0" err="1"/>
            <a:t>consolidated</a:t>
          </a:r>
          <a:r>
            <a:rPr lang="it-IT" sz="2000" kern="1200" dirty="0"/>
            <a:t> </a:t>
          </a:r>
          <a:r>
            <a:rPr lang="it-IT" sz="2000" kern="1200" dirty="0" err="1"/>
            <a:t>legal</a:t>
          </a:r>
          <a:r>
            <a:rPr lang="it-IT" sz="2000" kern="1200" dirty="0"/>
            <a:t> </a:t>
          </a:r>
          <a:r>
            <a:rPr lang="it-IT" sz="2000" kern="1200" dirty="0" err="1"/>
            <a:t>personality</a:t>
          </a:r>
          <a:r>
            <a:rPr lang="it-IT" sz="2000" kern="1200" dirty="0"/>
            <a:t> for the EU </a:t>
          </a:r>
        </a:p>
      </dsp:txBody>
      <dsp:txXfrm>
        <a:off x="37696" y="2661529"/>
        <a:ext cx="8631593" cy="696808"/>
      </dsp:txXfrm>
    </dsp:sp>
    <dsp:sp modelId="{F9EE4557-81DA-BF4A-A882-A0E932F8FB7A}">
      <dsp:nvSpPr>
        <dsp:cNvPr id="0" name=""/>
        <dsp:cNvSpPr/>
      </dsp:nvSpPr>
      <dsp:spPr>
        <a:xfrm>
          <a:off x="0" y="3453633"/>
          <a:ext cx="8706985" cy="772200"/>
        </a:xfrm>
        <a:prstGeom prst="roundRect">
          <a:avLst/>
        </a:prstGeom>
        <a:blipFill rotWithShape="1">
          <a:blip xmlns:r="http://schemas.openxmlformats.org/officeDocument/2006/relationships" r:embed="rId1">
            <a:duotone>
              <a:schemeClr val="accent6">
                <a:hueOff val="0"/>
                <a:satOff val="0"/>
                <a:lumOff val="0"/>
                <a:alphaOff val="0"/>
                <a:shade val="10000"/>
                <a:satMod val="135000"/>
              </a:schemeClr>
              <a:schemeClr val="accent6">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it-IT" sz="2000" kern="1200" dirty="0"/>
            <a:t>the </a:t>
          </a:r>
          <a:r>
            <a:rPr lang="it-IT" sz="2000" kern="1200" dirty="0" err="1"/>
            <a:t>creation</a:t>
          </a:r>
          <a:r>
            <a:rPr lang="it-IT" sz="2000" kern="1200" dirty="0"/>
            <a:t> of a long-</a:t>
          </a:r>
          <a:r>
            <a:rPr lang="it-IT" sz="2000" kern="1200" dirty="0" err="1"/>
            <a:t>term</a:t>
          </a:r>
          <a:r>
            <a:rPr lang="it-IT" sz="2000" kern="1200" dirty="0"/>
            <a:t> </a:t>
          </a:r>
          <a:r>
            <a:rPr lang="it-IT" sz="2000" kern="1200" dirty="0" err="1"/>
            <a:t>President</a:t>
          </a:r>
          <a:r>
            <a:rPr lang="it-IT" sz="2000" kern="1200" dirty="0"/>
            <a:t> of the </a:t>
          </a:r>
          <a:r>
            <a:rPr lang="it-IT" sz="2000" kern="1200" dirty="0" err="1"/>
            <a:t>European</a:t>
          </a:r>
          <a:r>
            <a:rPr lang="it-IT" sz="2000" kern="1200" dirty="0"/>
            <a:t> </a:t>
          </a:r>
          <a:r>
            <a:rPr lang="it-IT" sz="2000" kern="1200" dirty="0" err="1"/>
            <a:t>Council</a:t>
          </a:r>
          <a:r>
            <a:rPr lang="it-IT" sz="2000" kern="1200" dirty="0"/>
            <a:t> and a High </a:t>
          </a:r>
          <a:r>
            <a:rPr lang="it-IT" sz="2000" kern="1200" dirty="0" err="1"/>
            <a:t>Representative</a:t>
          </a:r>
          <a:r>
            <a:rPr lang="it-IT" sz="2000" kern="1200" dirty="0"/>
            <a:t> of the Union for </a:t>
          </a:r>
          <a:r>
            <a:rPr lang="it-IT" sz="2000" kern="1200" dirty="0" err="1"/>
            <a:t>Foreign</a:t>
          </a:r>
          <a:r>
            <a:rPr lang="it-IT" sz="2000" kern="1200" dirty="0"/>
            <a:t> Affairs and Security Policy. </a:t>
          </a:r>
        </a:p>
      </dsp:txBody>
      <dsp:txXfrm>
        <a:off x="37696" y="3491329"/>
        <a:ext cx="8631593" cy="696808"/>
      </dsp:txXfrm>
    </dsp:sp>
    <dsp:sp modelId="{299F67CC-91F7-C748-8DF3-F66A2A5FD5AD}">
      <dsp:nvSpPr>
        <dsp:cNvPr id="0" name=""/>
        <dsp:cNvSpPr/>
      </dsp:nvSpPr>
      <dsp:spPr>
        <a:xfrm>
          <a:off x="0" y="4283433"/>
          <a:ext cx="8706985" cy="772200"/>
        </a:xfrm>
        <a:prstGeom prst="round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it-IT" sz="2000" kern="1200"/>
            <a:t>The L.Treaty also made the Union's bill of rights, the Charter of Fundamental Rights, legally binding.</a:t>
          </a:r>
        </a:p>
      </dsp:txBody>
      <dsp:txXfrm>
        <a:off x="37696" y="4321129"/>
        <a:ext cx="8631593" cy="69680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22F211-BF2E-4E44-8838-DA4133AE30F9}">
      <dsp:nvSpPr>
        <dsp:cNvPr id="0" name=""/>
        <dsp:cNvSpPr/>
      </dsp:nvSpPr>
      <dsp:spPr>
        <a:xfrm>
          <a:off x="5233642" y="0"/>
          <a:ext cx="3674566" cy="5302774"/>
        </a:xfrm>
        <a:prstGeom prst="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rtl="0">
            <a:lnSpc>
              <a:spcPct val="90000"/>
            </a:lnSpc>
            <a:spcBef>
              <a:spcPct val="0"/>
            </a:spcBef>
            <a:spcAft>
              <a:spcPct val="35000"/>
            </a:spcAft>
            <a:buNone/>
          </a:pPr>
          <a:r>
            <a:rPr lang="it-IT" sz="3200" kern="1200" dirty="0"/>
            <a:t>MONISM</a:t>
          </a:r>
        </a:p>
        <a:p>
          <a:pPr marL="0" lvl="0" indent="0" algn="l" defTabSz="1422400" rtl="0">
            <a:lnSpc>
              <a:spcPct val="90000"/>
            </a:lnSpc>
            <a:spcBef>
              <a:spcPct val="0"/>
            </a:spcBef>
            <a:spcAft>
              <a:spcPct val="35000"/>
            </a:spcAft>
            <a:buNone/>
          </a:pPr>
          <a:r>
            <a:rPr lang="it-IT" sz="2600" kern="1200" dirty="0"/>
            <a:t>International law </a:t>
          </a:r>
          <a:r>
            <a:rPr lang="it-IT" sz="2600" kern="1200" dirty="0" err="1"/>
            <a:t>become</a:t>
          </a:r>
          <a:r>
            <a:rPr lang="it-IT" sz="2600" kern="1200" dirty="0"/>
            <a:t> part of </a:t>
          </a:r>
          <a:r>
            <a:rPr lang="it-IT" sz="2600" kern="1200" dirty="0" err="1"/>
            <a:t>national</a:t>
          </a:r>
          <a:r>
            <a:rPr lang="it-IT" sz="2600" kern="1200" dirty="0"/>
            <a:t> law</a:t>
          </a:r>
          <a:endParaRPr lang="it-IT" sz="3200" kern="1200" dirty="0"/>
        </a:p>
        <a:p>
          <a:pPr marL="228600" lvl="1" indent="-228600" algn="l" defTabSz="1155700" rtl="0">
            <a:lnSpc>
              <a:spcPct val="90000"/>
            </a:lnSpc>
            <a:spcBef>
              <a:spcPct val="0"/>
            </a:spcBef>
            <a:spcAft>
              <a:spcPct val="15000"/>
            </a:spcAft>
            <a:buChar char="•"/>
          </a:pPr>
          <a:r>
            <a:rPr lang="it-IT" sz="2600" kern="1200" dirty="0"/>
            <a:t>AUTONOMOUS LEGAL SOURCES OF DOMESTIC LAW</a:t>
          </a:r>
        </a:p>
        <a:p>
          <a:pPr marL="228600" lvl="1" indent="-228600" algn="l" defTabSz="1155700" rtl="0">
            <a:lnSpc>
              <a:spcPct val="90000"/>
            </a:lnSpc>
            <a:spcBef>
              <a:spcPct val="0"/>
            </a:spcBef>
            <a:spcAft>
              <a:spcPct val="15000"/>
            </a:spcAft>
            <a:buChar char="•"/>
          </a:pPr>
          <a:r>
            <a:rPr lang="it-IT" sz="2600" kern="1200" dirty="0"/>
            <a:t>International law </a:t>
          </a:r>
          <a:r>
            <a:rPr lang="it-IT" sz="2600" kern="1200" dirty="0" err="1"/>
            <a:t>is</a:t>
          </a:r>
          <a:r>
            <a:rPr lang="it-IT" sz="2600" kern="1200" dirty="0"/>
            <a:t> </a:t>
          </a:r>
          <a:r>
            <a:rPr lang="it-IT" sz="2600" kern="1200" dirty="0" err="1"/>
            <a:t>incoporated</a:t>
          </a:r>
          <a:r>
            <a:rPr lang="it-IT" sz="2600" kern="1200" dirty="0"/>
            <a:t> via the </a:t>
          </a:r>
          <a:r>
            <a:rPr lang="it-IT" sz="2600" kern="1200" dirty="0" err="1"/>
            <a:t>Constitution</a:t>
          </a:r>
          <a:r>
            <a:rPr lang="it-IT" sz="2600" kern="1200" dirty="0"/>
            <a:t>.</a:t>
          </a:r>
        </a:p>
      </dsp:txBody>
      <dsp:txXfrm>
        <a:off x="5233642" y="0"/>
        <a:ext cx="3674566" cy="5302774"/>
      </dsp:txXfrm>
    </dsp:sp>
    <dsp:sp modelId="{227F8BCD-DB2E-D149-BF18-3ED376A35D09}">
      <dsp:nvSpPr>
        <dsp:cNvPr id="0" name=""/>
        <dsp:cNvSpPr/>
      </dsp:nvSpPr>
      <dsp:spPr>
        <a:xfrm>
          <a:off x="0" y="0"/>
          <a:ext cx="5100886" cy="5302774"/>
        </a:xfrm>
        <a:prstGeom prst="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t" anchorCtr="0">
          <a:noAutofit/>
        </a:bodyPr>
        <a:lstStyle/>
        <a:p>
          <a:pPr marL="0" lvl="0" indent="0" algn="l" defTabSz="1422400" rtl="0">
            <a:lnSpc>
              <a:spcPct val="90000"/>
            </a:lnSpc>
            <a:spcBef>
              <a:spcPct val="0"/>
            </a:spcBef>
            <a:spcAft>
              <a:spcPct val="35000"/>
            </a:spcAft>
            <a:buNone/>
          </a:pPr>
          <a:r>
            <a:rPr lang="it-IT" sz="3200" kern="1200" dirty="0"/>
            <a:t>DUALISM</a:t>
          </a:r>
        </a:p>
        <a:p>
          <a:pPr marL="0" lvl="0" indent="0" algn="l" defTabSz="1422400" rtl="0">
            <a:lnSpc>
              <a:spcPct val="90000"/>
            </a:lnSpc>
            <a:spcBef>
              <a:spcPct val="0"/>
            </a:spcBef>
            <a:spcAft>
              <a:spcPct val="35000"/>
            </a:spcAft>
            <a:buNone/>
          </a:pPr>
          <a:r>
            <a:rPr lang="it-IT" sz="2600" kern="1200" dirty="0"/>
            <a:t>International law (</a:t>
          </a:r>
          <a:r>
            <a:rPr lang="it-IT" sz="2600" u="sng" kern="1200" dirty="0"/>
            <a:t>law </a:t>
          </a:r>
          <a:r>
            <a:rPr lang="it-IT" sz="2600" u="sng" kern="1200" dirty="0" err="1"/>
            <a:t>between</a:t>
          </a:r>
          <a:r>
            <a:rPr lang="it-IT" sz="2600" u="sng" kern="1200" dirty="0"/>
            <a:t> </a:t>
          </a:r>
          <a:r>
            <a:rPr lang="it-IT" sz="2600" u="sng" kern="1200" dirty="0" err="1"/>
            <a:t>States</a:t>
          </a:r>
          <a:r>
            <a:rPr lang="it-IT" sz="2600" kern="1200" dirty="0"/>
            <a:t>) </a:t>
          </a:r>
          <a:r>
            <a:rPr lang="it-IT" sz="2600" kern="1200" dirty="0" err="1"/>
            <a:t>is</a:t>
          </a:r>
          <a:r>
            <a:rPr lang="it-IT" sz="2600" kern="1200" dirty="0"/>
            <a:t> separate by </a:t>
          </a:r>
          <a:r>
            <a:rPr lang="it-IT" sz="2600" kern="1200" dirty="0" err="1"/>
            <a:t>domestic</a:t>
          </a:r>
          <a:r>
            <a:rPr lang="it-IT" sz="2600" kern="1200" dirty="0"/>
            <a:t> law (</a:t>
          </a:r>
          <a:r>
            <a:rPr lang="it-IT" sz="2600" u="sng" kern="1200" dirty="0"/>
            <a:t>law </a:t>
          </a:r>
          <a:r>
            <a:rPr lang="it-IT" sz="2600" u="sng" kern="1200" dirty="0" err="1"/>
            <a:t>within</a:t>
          </a:r>
          <a:r>
            <a:rPr lang="it-IT" sz="2600" u="sng" kern="1200" dirty="0"/>
            <a:t> the State</a:t>
          </a:r>
          <a:r>
            <a:rPr lang="it-IT" sz="2600" kern="1200" dirty="0"/>
            <a:t>) –</a:t>
          </a:r>
          <a:endParaRPr lang="it-IT" sz="3200" kern="1200" dirty="0"/>
        </a:p>
        <a:p>
          <a:pPr marL="0" marR="0" lvl="1" indent="0" algn="l" defTabSz="914400" rtl="0" eaLnBrk="1" fontAlgn="auto" latinLnBrk="0" hangingPunct="1">
            <a:lnSpc>
              <a:spcPct val="100000"/>
            </a:lnSpc>
            <a:spcBef>
              <a:spcPct val="0"/>
            </a:spcBef>
            <a:spcAft>
              <a:spcPts val="0"/>
            </a:spcAft>
            <a:buClrTx/>
            <a:buSzTx/>
            <a:buFontTx/>
            <a:buNone/>
            <a:tabLst/>
            <a:defRPr/>
          </a:pPr>
          <a:r>
            <a:rPr lang="it-IT" sz="2600" kern="1200" dirty="0"/>
            <a:t> INTERNATIONAL TREATIES ARE BINDING ON STATES NOT IN THE STATES</a:t>
          </a:r>
        </a:p>
        <a:p>
          <a:pPr marL="0" marR="0" lvl="1" indent="0" algn="l" defTabSz="914400" rtl="0" eaLnBrk="1" fontAlgn="auto" latinLnBrk="0" hangingPunct="1">
            <a:lnSpc>
              <a:spcPct val="100000"/>
            </a:lnSpc>
            <a:spcBef>
              <a:spcPct val="0"/>
            </a:spcBef>
            <a:spcAft>
              <a:spcPts val="0"/>
            </a:spcAft>
            <a:buClrTx/>
            <a:buSzTx/>
            <a:buFontTx/>
            <a:buNone/>
            <a:tabLst/>
            <a:defRPr/>
          </a:pPr>
          <a:r>
            <a:rPr lang="it-IT" sz="2600" kern="1200" dirty="0"/>
            <a:t> EU LAW HAS NO DIRECT EFFECT</a:t>
          </a:r>
        </a:p>
        <a:p>
          <a:pPr marL="0" marR="0" lvl="1" indent="0" algn="l" defTabSz="914400" rtl="0" eaLnBrk="1" fontAlgn="auto" latinLnBrk="0" hangingPunct="1">
            <a:lnSpc>
              <a:spcPct val="100000"/>
            </a:lnSpc>
            <a:spcBef>
              <a:spcPct val="0"/>
            </a:spcBef>
            <a:spcAft>
              <a:spcPts val="0"/>
            </a:spcAft>
            <a:buClrTx/>
            <a:buSzTx/>
            <a:buFontTx/>
            <a:buNone/>
            <a:tabLst/>
            <a:defRPr/>
          </a:pPr>
          <a:r>
            <a:rPr lang="it-IT" sz="2600" kern="1200" dirty="0"/>
            <a:t> </a:t>
          </a:r>
          <a:r>
            <a:rPr lang="it-IT" sz="2600" kern="1200" dirty="0" err="1"/>
            <a:t>Need</a:t>
          </a:r>
          <a:r>
            <a:rPr lang="it-IT" sz="2600" kern="1200" dirty="0"/>
            <a:t> to be </a:t>
          </a:r>
          <a:r>
            <a:rPr lang="it-IT" sz="2600" kern="1200" dirty="0" err="1"/>
            <a:t>validated</a:t>
          </a:r>
          <a:r>
            <a:rPr lang="it-IT" sz="2600" kern="1200" dirty="0"/>
            <a:t> by a special </a:t>
          </a:r>
          <a:r>
            <a:rPr lang="it-IT" sz="2600" kern="1200" dirty="0" err="1"/>
            <a:t>parliamentary</a:t>
          </a:r>
          <a:r>
            <a:rPr lang="it-IT" sz="2600" kern="1200" dirty="0"/>
            <a:t> </a:t>
          </a:r>
          <a:r>
            <a:rPr lang="it-IT" sz="2600" kern="1200" dirty="0" err="1"/>
            <a:t>command</a:t>
          </a:r>
          <a:r>
            <a:rPr lang="it-IT" sz="2600" kern="1200" dirty="0"/>
            <a:t>.</a:t>
          </a:r>
        </a:p>
      </dsp:txBody>
      <dsp:txXfrm>
        <a:off x="0" y="0"/>
        <a:ext cx="5100886" cy="530277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1A9FA4-77CF-AC49-A646-3C9686069515}">
      <dsp:nvSpPr>
        <dsp:cNvPr id="0" name=""/>
        <dsp:cNvSpPr/>
      </dsp:nvSpPr>
      <dsp:spPr>
        <a:xfrm>
          <a:off x="0" y="3"/>
          <a:ext cx="4531996" cy="5378816"/>
        </a:xfrm>
        <a:prstGeom prst="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t" anchorCtr="0">
          <a:noAutofit/>
        </a:bodyPr>
        <a:lstStyle/>
        <a:p>
          <a:pPr marL="0" lvl="0" indent="0" algn="ctr" defTabSz="755650" rtl="0">
            <a:lnSpc>
              <a:spcPct val="90000"/>
            </a:lnSpc>
            <a:spcBef>
              <a:spcPct val="0"/>
            </a:spcBef>
            <a:spcAft>
              <a:spcPct val="35000"/>
            </a:spcAft>
            <a:buNone/>
          </a:pPr>
          <a:r>
            <a:rPr lang="it-IT" sz="1700" b="1" kern="1200" dirty="0"/>
            <a:t>Art. 288 TFEU</a:t>
          </a:r>
          <a:endParaRPr lang="it-IT" sz="1700" kern="1200" dirty="0"/>
        </a:p>
        <a:p>
          <a:pPr marL="171450" lvl="1" indent="-171450" algn="l" defTabSz="711200" rtl="0">
            <a:lnSpc>
              <a:spcPct val="90000"/>
            </a:lnSpc>
            <a:spcBef>
              <a:spcPct val="0"/>
            </a:spcBef>
            <a:spcAft>
              <a:spcPct val="15000"/>
            </a:spcAft>
            <a:buChar char="•"/>
          </a:pPr>
          <a:r>
            <a:rPr lang="it-IT" sz="1600" i="1" kern="1200" dirty="0"/>
            <a:t>To </a:t>
          </a:r>
          <a:r>
            <a:rPr lang="it-IT" sz="1600" i="1" kern="1200" dirty="0" err="1"/>
            <a:t>exercise</a:t>
          </a:r>
          <a:r>
            <a:rPr lang="it-IT" sz="1600" i="1" kern="1200" dirty="0"/>
            <a:t> the </a:t>
          </a:r>
          <a:r>
            <a:rPr lang="it-IT" sz="1600" i="1" kern="1200" dirty="0" err="1"/>
            <a:t>Union’s</a:t>
          </a:r>
          <a:r>
            <a:rPr lang="it-IT" sz="1600" i="1" kern="1200" dirty="0"/>
            <a:t> </a:t>
          </a:r>
          <a:r>
            <a:rPr lang="it-IT" sz="1600" i="1" kern="1200" dirty="0" err="1"/>
            <a:t>competences</a:t>
          </a:r>
          <a:r>
            <a:rPr lang="it-IT" sz="1600" i="1" kern="1200" dirty="0"/>
            <a:t>, the </a:t>
          </a:r>
          <a:r>
            <a:rPr lang="it-IT" sz="1600" i="1" kern="1200" dirty="0" err="1"/>
            <a:t>institutions</a:t>
          </a:r>
          <a:r>
            <a:rPr lang="it-IT" sz="1600" i="1" kern="1200" dirty="0"/>
            <a:t> </a:t>
          </a:r>
          <a:r>
            <a:rPr lang="it-IT" sz="1600" i="1" kern="1200" dirty="0" err="1"/>
            <a:t>shall</a:t>
          </a:r>
          <a:r>
            <a:rPr lang="it-IT" sz="1600" i="1" kern="1200" dirty="0"/>
            <a:t> </a:t>
          </a:r>
          <a:r>
            <a:rPr lang="it-IT" sz="1600" i="1" kern="1200" dirty="0" err="1"/>
            <a:t>adopt</a:t>
          </a:r>
          <a:r>
            <a:rPr lang="it-IT" sz="1600" i="1" kern="1200" dirty="0"/>
            <a:t> </a:t>
          </a:r>
          <a:r>
            <a:rPr lang="it-IT" sz="1600" i="1" kern="1200" dirty="0" err="1"/>
            <a:t>regulations</a:t>
          </a:r>
          <a:r>
            <a:rPr lang="it-IT" sz="1600" i="1" kern="1200" dirty="0"/>
            <a:t>, </a:t>
          </a:r>
          <a:r>
            <a:rPr lang="it-IT" sz="1600" i="1" kern="1200" dirty="0" err="1"/>
            <a:t>directives</a:t>
          </a:r>
          <a:r>
            <a:rPr lang="it-IT" sz="1600" i="1" kern="1200" dirty="0"/>
            <a:t>, </a:t>
          </a:r>
          <a:r>
            <a:rPr lang="it-IT" sz="1600" i="1" kern="1200" dirty="0" err="1"/>
            <a:t>decisions</a:t>
          </a:r>
          <a:r>
            <a:rPr lang="it-IT" sz="1600" i="1" kern="1200" dirty="0"/>
            <a:t>, </a:t>
          </a:r>
          <a:r>
            <a:rPr lang="it-IT" sz="1600" i="1" kern="1200" dirty="0" err="1"/>
            <a:t>recommendations</a:t>
          </a:r>
          <a:r>
            <a:rPr lang="it-IT" sz="1600" i="1" kern="1200" dirty="0"/>
            <a:t> and </a:t>
          </a:r>
          <a:r>
            <a:rPr lang="it-IT" sz="1600" i="1" kern="1200" dirty="0" err="1"/>
            <a:t>opinions</a:t>
          </a:r>
          <a:r>
            <a:rPr lang="it-IT" sz="1600" i="1" kern="1200" dirty="0"/>
            <a:t>. </a:t>
          </a:r>
          <a:endParaRPr lang="it-IT" sz="1600" i="1" kern="1200" cap="all" dirty="0"/>
        </a:p>
        <a:p>
          <a:pPr marL="171450" lvl="1" indent="-171450" algn="l" defTabSz="711200">
            <a:lnSpc>
              <a:spcPct val="90000"/>
            </a:lnSpc>
            <a:spcBef>
              <a:spcPct val="0"/>
            </a:spcBef>
            <a:spcAft>
              <a:spcPct val="15000"/>
            </a:spcAft>
            <a:buChar char="•"/>
          </a:pPr>
          <a:r>
            <a:rPr lang="it-IT" sz="1600" i="1" kern="1200" dirty="0"/>
            <a:t>A </a:t>
          </a:r>
          <a:r>
            <a:rPr lang="it-IT" sz="1600" i="1" kern="1200" dirty="0" err="1"/>
            <a:t>regulation</a:t>
          </a:r>
          <a:r>
            <a:rPr lang="it-IT" sz="1600" i="1" kern="1200" dirty="0"/>
            <a:t> </a:t>
          </a:r>
          <a:r>
            <a:rPr lang="it-IT" sz="1600" i="1" kern="1200" dirty="0" err="1"/>
            <a:t>shall</a:t>
          </a:r>
          <a:r>
            <a:rPr lang="it-IT" sz="1600" i="1" kern="1200" dirty="0"/>
            <a:t> </a:t>
          </a:r>
          <a:r>
            <a:rPr lang="it-IT" sz="1600" i="1" kern="1200" dirty="0" err="1"/>
            <a:t>have</a:t>
          </a:r>
          <a:r>
            <a:rPr lang="it-IT" sz="1600" i="1" kern="1200" dirty="0"/>
            <a:t> general </a:t>
          </a:r>
          <a:r>
            <a:rPr lang="it-IT" sz="1600" i="1" kern="1200" dirty="0" err="1"/>
            <a:t>application</a:t>
          </a:r>
          <a:r>
            <a:rPr lang="it-IT" sz="1600" i="1" kern="1200" dirty="0"/>
            <a:t>. </a:t>
          </a:r>
          <a:r>
            <a:rPr lang="it-IT" sz="1600" i="1" kern="1200" dirty="0" err="1"/>
            <a:t>It</a:t>
          </a:r>
          <a:r>
            <a:rPr lang="it-IT" sz="1600" i="1" kern="1200" dirty="0"/>
            <a:t> </a:t>
          </a:r>
          <a:r>
            <a:rPr lang="it-IT" sz="1600" i="1" kern="1200" dirty="0" err="1"/>
            <a:t>shall</a:t>
          </a:r>
          <a:r>
            <a:rPr lang="it-IT" sz="1600" i="1" kern="1200" dirty="0"/>
            <a:t> be </a:t>
          </a:r>
          <a:r>
            <a:rPr lang="it-IT" sz="1600" i="1" kern="1200" dirty="0" err="1"/>
            <a:t>binding</a:t>
          </a:r>
          <a:r>
            <a:rPr lang="it-IT" sz="1600" i="1" kern="1200" dirty="0"/>
            <a:t> in </a:t>
          </a:r>
          <a:r>
            <a:rPr lang="it-IT" sz="1600" i="1" kern="1200" dirty="0" err="1"/>
            <a:t>its</a:t>
          </a:r>
          <a:r>
            <a:rPr lang="it-IT" sz="1600" i="1" kern="1200" dirty="0"/>
            <a:t> </a:t>
          </a:r>
          <a:r>
            <a:rPr lang="it-IT" sz="1600" i="1" kern="1200" dirty="0" err="1"/>
            <a:t>entirety</a:t>
          </a:r>
          <a:r>
            <a:rPr lang="it-IT" sz="1600" i="1" kern="1200" dirty="0"/>
            <a:t> and </a:t>
          </a:r>
          <a:r>
            <a:rPr lang="it-IT" sz="1600" i="1" kern="1200" dirty="0" err="1"/>
            <a:t>directly</a:t>
          </a:r>
          <a:r>
            <a:rPr lang="it-IT" sz="1600" i="1" kern="1200" dirty="0"/>
            <a:t> </a:t>
          </a:r>
          <a:r>
            <a:rPr lang="it-IT" sz="1600" i="1" kern="1200" dirty="0" err="1"/>
            <a:t>applicable</a:t>
          </a:r>
          <a:r>
            <a:rPr lang="it-IT" sz="1600" i="1" kern="1200" dirty="0"/>
            <a:t> in </a:t>
          </a:r>
          <a:r>
            <a:rPr lang="it-IT" sz="1600" i="1" kern="1200" dirty="0" err="1"/>
            <a:t>all</a:t>
          </a:r>
          <a:r>
            <a:rPr lang="it-IT" sz="1600" i="1" kern="1200" dirty="0"/>
            <a:t> </a:t>
          </a:r>
          <a:r>
            <a:rPr lang="it-IT" sz="1600" i="1" kern="1200" dirty="0" err="1"/>
            <a:t>Member</a:t>
          </a:r>
          <a:r>
            <a:rPr lang="it-IT" sz="1600" i="1" kern="1200" dirty="0"/>
            <a:t> </a:t>
          </a:r>
          <a:r>
            <a:rPr lang="it-IT" sz="1600" i="1" kern="1200" dirty="0" err="1"/>
            <a:t>States</a:t>
          </a:r>
          <a:r>
            <a:rPr lang="it-IT" sz="1600" i="1" kern="1200" dirty="0"/>
            <a:t>. </a:t>
          </a:r>
        </a:p>
        <a:p>
          <a:pPr marL="171450" lvl="1" indent="-171450" algn="l" defTabSz="711200">
            <a:lnSpc>
              <a:spcPct val="90000"/>
            </a:lnSpc>
            <a:spcBef>
              <a:spcPct val="0"/>
            </a:spcBef>
            <a:spcAft>
              <a:spcPct val="15000"/>
            </a:spcAft>
            <a:buChar char="•"/>
          </a:pPr>
          <a:r>
            <a:rPr lang="it-IT" sz="1600" i="1" kern="1200" dirty="0"/>
            <a:t>172 </a:t>
          </a:r>
          <a:r>
            <a:rPr lang="it-IT" sz="1600" i="1" kern="1200" dirty="0" err="1"/>
            <a:t>Consolidated</a:t>
          </a:r>
          <a:r>
            <a:rPr lang="it-IT" sz="1600" i="1" kern="1200" dirty="0"/>
            <a:t> </a:t>
          </a:r>
          <a:r>
            <a:rPr lang="it-IT" sz="1600" i="1" kern="1200" dirty="0" err="1"/>
            <a:t>Treaties</a:t>
          </a:r>
          <a:r>
            <a:rPr lang="it-IT" sz="1600" i="1" kern="1200" dirty="0"/>
            <a:t> </a:t>
          </a:r>
        </a:p>
        <a:p>
          <a:pPr marL="171450" lvl="1" indent="-171450" algn="l" defTabSz="711200">
            <a:lnSpc>
              <a:spcPct val="90000"/>
            </a:lnSpc>
            <a:spcBef>
              <a:spcPct val="0"/>
            </a:spcBef>
            <a:spcAft>
              <a:spcPct val="15000"/>
            </a:spcAft>
            <a:buChar char="•"/>
          </a:pPr>
          <a:r>
            <a:rPr lang="it-IT" sz="1600" i="1" kern="1200" dirty="0"/>
            <a:t>C 83/172 EN </a:t>
          </a:r>
          <a:r>
            <a:rPr lang="it-IT" sz="1600" i="1" kern="1200" dirty="0" err="1"/>
            <a:t>Official</a:t>
          </a:r>
          <a:r>
            <a:rPr lang="it-IT" sz="1600" i="1" kern="1200" dirty="0"/>
            <a:t> Journal of the </a:t>
          </a:r>
          <a:r>
            <a:rPr lang="it-IT" sz="1600" i="1" kern="1200" dirty="0" err="1"/>
            <a:t>European</a:t>
          </a:r>
          <a:r>
            <a:rPr lang="it-IT" sz="1600" i="1" kern="1200" dirty="0"/>
            <a:t> Union 30.3.2010 </a:t>
          </a:r>
        </a:p>
        <a:p>
          <a:pPr marL="171450" lvl="1" indent="-171450" algn="l" defTabSz="711200">
            <a:lnSpc>
              <a:spcPct val="90000"/>
            </a:lnSpc>
            <a:spcBef>
              <a:spcPct val="0"/>
            </a:spcBef>
            <a:spcAft>
              <a:spcPct val="15000"/>
            </a:spcAft>
            <a:buChar char="•"/>
          </a:pPr>
          <a:r>
            <a:rPr lang="it-IT" sz="1600" i="1" kern="1200" dirty="0"/>
            <a:t>A </a:t>
          </a:r>
          <a:r>
            <a:rPr lang="it-IT" sz="1600" i="1" kern="1200" dirty="0" err="1"/>
            <a:t>directive</a:t>
          </a:r>
          <a:r>
            <a:rPr lang="it-IT" sz="1600" i="1" kern="1200" dirty="0"/>
            <a:t> </a:t>
          </a:r>
          <a:r>
            <a:rPr lang="it-IT" sz="1600" i="1" kern="1200" dirty="0" err="1"/>
            <a:t>shall</a:t>
          </a:r>
          <a:r>
            <a:rPr lang="it-IT" sz="1600" i="1" kern="1200" dirty="0"/>
            <a:t> be </a:t>
          </a:r>
          <a:r>
            <a:rPr lang="it-IT" sz="1600" i="1" kern="1200" dirty="0" err="1"/>
            <a:t>binding</a:t>
          </a:r>
          <a:r>
            <a:rPr lang="it-IT" sz="1600" i="1" kern="1200" dirty="0"/>
            <a:t>, </a:t>
          </a:r>
          <a:r>
            <a:rPr lang="it-IT" sz="1600" i="1" kern="1200" dirty="0" err="1"/>
            <a:t>as</a:t>
          </a:r>
          <a:r>
            <a:rPr lang="it-IT" sz="1600" i="1" kern="1200" dirty="0"/>
            <a:t> to the </a:t>
          </a:r>
          <a:r>
            <a:rPr lang="it-IT" sz="1600" i="1" kern="1200" dirty="0" err="1"/>
            <a:t>result</a:t>
          </a:r>
          <a:r>
            <a:rPr lang="it-IT" sz="1600" i="1" kern="1200" dirty="0"/>
            <a:t> to be </a:t>
          </a:r>
          <a:r>
            <a:rPr lang="it-IT" sz="1600" i="1" kern="1200" dirty="0" err="1"/>
            <a:t>achieved</a:t>
          </a:r>
          <a:r>
            <a:rPr lang="it-IT" sz="1600" i="1" kern="1200" dirty="0"/>
            <a:t>, </a:t>
          </a:r>
          <a:r>
            <a:rPr lang="it-IT" sz="1600" i="1" kern="1200" dirty="0" err="1"/>
            <a:t>upon</a:t>
          </a:r>
          <a:r>
            <a:rPr lang="it-IT" sz="1600" i="1" kern="1200" dirty="0"/>
            <a:t> </a:t>
          </a:r>
          <a:r>
            <a:rPr lang="it-IT" sz="1600" i="1" kern="1200" dirty="0" err="1"/>
            <a:t>each</a:t>
          </a:r>
          <a:r>
            <a:rPr lang="it-IT" sz="1600" i="1" kern="1200" dirty="0"/>
            <a:t> </a:t>
          </a:r>
          <a:r>
            <a:rPr lang="it-IT" sz="1600" i="1" kern="1200" dirty="0" err="1"/>
            <a:t>Member</a:t>
          </a:r>
          <a:r>
            <a:rPr lang="it-IT" sz="1600" i="1" kern="1200" dirty="0"/>
            <a:t> State to </a:t>
          </a:r>
          <a:r>
            <a:rPr lang="it-IT" sz="1600" i="1" kern="1200" dirty="0" err="1"/>
            <a:t>which</a:t>
          </a:r>
          <a:r>
            <a:rPr lang="it-IT" sz="1600" i="1" kern="1200" dirty="0"/>
            <a:t> </a:t>
          </a:r>
          <a:r>
            <a:rPr lang="it-IT" sz="1600" i="1" kern="1200" dirty="0" err="1"/>
            <a:t>it</a:t>
          </a:r>
          <a:r>
            <a:rPr lang="it-IT" sz="1600" i="1" kern="1200" dirty="0"/>
            <a:t> </a:t>
          </a:r>
          <a:r>
            <a:rPr lang="it-IT" sz="1600" i="1" kern="1200" dirty="0" err="1"/>
            <a:t>is</a:t>
          </a:r>
          <a:r>
            <a:rPr lang="it-IT" sz="1600" i="1" kern="1200" dirty="0"/>
            <a:t> </a:t>
          </a:r>
          <a:r>
            <a:rPr lang="it-IT" sz="1600" i="1" kern="1200" dirty="0" err="1"/>
            <a:t>addressed</a:t>
          </a:r>
          <a:r>
            <a:rPr lang="it-IT" sz="1600" i="1" kern="1200" dirty="0"/>
            <a:t>, </a:t>
          </a:r>
          <a:r>
            <a:rPr lang="it-IT" sz="1600" i="1" kern="1200" dirty="0" err="1"/>
            <a:t>but</a:t>
          </a:r>
          <a:r>
            <a:rPr lang="it-IT" sz="1600" i="1" kern="1200" dirty="0"/>
            <a:t> </a:t>
          </a:r>
          <a:r>
            <a:rPr lang="it-IT" sz="1600" i="1" kern="1200" dirty="0" err="1"/>
            <a:t>shall</a:t>
          </a:r>
          <a:r>
            <a:rPr lang="it-IT" sz="1600" i="1" kern="1200" dirty="0"/>
            <a:t> </a:t>
          </a:r>
          <a:r>
            <a:rPr lang="it-IT" sz="1600" i="1" kern="1200" dirty="0" err="1"/>
            <a:t>leave</a:t>
          </a:r>
          <a:r>
            <a:rPr lang="it-IT" sz="1600" i="1" kern="1200" dirty="0"/>
            <a:t> to the </a:t>
          </a:r>
          <a:r>
            <a:rPr lang="it-IT" sz="1600" i="1" kern="1200" dirty="0" err="1"/>
            <a:t>national</a:t>
          </a:r>
          <a:r>
            <a:rPr lang="it-IT" sz="1600" i="1" kern="1200" dirty="0"/>
            <a:t> </a:t>
          </a:r>
          <a:r>
            <a:rPr lang="it-IT" sz="1600" i="1" kern="1200" dirty="0" err="1"/>
            <a:t>authorities</a:t>
          </a:r>
          <a:r>
            <a:rPr lang="it-IT" sz="1600" i="1" kern="1200" dirty="0"/>
            <a:t> the </a:t>
          </a:r>
          <a:r>
            <a:rPr lang="it-IT" sz="1600" i="1" kern="1200" dirty="0" err="1"/>
            <a:t>choice</a:t>
          </a:r>
          <a:r>
            <a:rPr lang="it-IT" sz="1600" i="1" kern="1200" dirty="0"/>
            <a:t> of </a:t>
          </a:r>
          <a:r>
            <a:rPr lang="it-IT" sz="1600" i="1" kern="1200" dirty="0" err="1"/>
            <a:t>form</a:t>
          </a:r>
          <a:r>
            <a:rPr lang="it-IT" sz="1600" i="1" kern="1200" dirty="0"/>
            <a:t> and </a:t>
          </a:r>
          <a:r>
            <a:rPr lang="it-IT" sz="1600" i="1" kern="1200" dirty="0" err="1"/>
            <a:t>methods</a:t>
          </a:r>
          <a:r>
            <a:rPr lang="it-IT" sz="1600" i="1" kern="1200" dirty="0"/>
            <a:t>. </a:t>
          </a:r>
        </a:p>
        <a:p>
          <a:pPr marL="171450" lvl="1" indent="-171450" algn="l" defTabSz="711200">
            <a:lnSpc>
              <a:spcPct val="90000"/>
            </a:lnSpc>
            <a:spcBef>
              <a:spcPct val="0"/>
            </a:spcBef>
            <a:spcAft>
              <a:spcPct val="15000"/>
            </a:spcAft>
            <a:buChar char="•"/>
          </a:pPr>
          <a:r>
            <a:rPr lang="it-IT" sz="1600" i="1" kern="1200" dirty="0"/>
            <a:t>A </a:t>
          </a:r>
          <a:r>
            <a:rPr lang="it-IT" sz="1600" i="1" kern="1200" dirty="0" err="1"/>
            <a:t>decision</a:t>
          </a:r>
          <a:r>
            <a:rPr lang="it-IT" sz="1600" i="1" kern="1200" dirty="0"/>
            <a:t> </a:t>
          </a:r>
          <a:r>
            <a:rPr lang="it-IT" sz="1600" i="1" kern="1200" dirty="0" err="1"/>
            <a:t>shall</a:t>
          </a:r>
          <a:r>
            <a:rPr lang="it-IT" sz="1600" i="1" kern="1200" dirty="0"/>
            <a:t> be </a:t>
          </a:r>
          <a:r>
            <a:rPr lang="it-IT" sz="1600" i="1" kern="1200" dirty="0" err="1"/>
            <a:t>binding</a:t>
          </a:r>
          <a:r>
            <a:rPr lang="it-IT" sz="1600" i="1" kern="1200" dirty="0"/>
            <a:t> in </a:t>
          </a:r>
          <a:r>
            <a:rPr lang="it-IT" sz="1600" i="1" kern="1200" dirty="0" err="1"/>
            <a:t>its</a:t>
          </a:r>
          <a:r>
            <a:rPr lang="it-IT" sz="1600" i="1" kern="1200" dirty="0"/>
            <a:t> </a:t>
          </a:r>
          <a:r>
            <a:rPr lang="it-IT" sz="1600" i="1" kern="1200" dirty="0" err="1"/>
            <a:t>entirety</a:t>
          </a:r>
          <a:r>
            <a:rPr lang="it-IT" sz="1600" i="1" kern="1200" dirty="0"/>
            <a:t>. A </a:t>
          </a:r>
          <a:r>
            <a:rPr lang="it-IT" sz="1600" i="1" kern="1200" dirty="0" err="1"/>
            <a:t>decision</a:t>
          </a:r>
          <a:r>
            <a:rPr lang="it-IT" sz="1600" i="1" kern="1200" dirty="0"/>
            <a:t> </a:t>
          </a:r>
          <a:r>
            <a:rPr lang="it-IT" sz="1600" i="1" kern="1200" dirty="0" err="1"/>
            <a:t>which</a:t>
          </a:r>
          <a:r>
            <a:rPr lang="it-IT" sz="1600" i="1" kern="1200" dirty="0"/>
            <a:t> </a:t>
          </a:r>
          <a:r>
            <a:rPr lang="it-IT" sz="1600" i="1" kern="1200" dirty="0" err="1"/>
            <a:t>specifies</a:t>
          </a:r>
          <a:r>
            <a:rPr lang="it-IT" sz="1600" i="1" kern="1200" dirty="0"/>
            <a:t> </a:t>
          </a:r>
          <a:r>
            <a:rPr lang="it-IT" sz="1600" i="1" kern="1200" dirty="0" err="1"/>
            <a:t>those</a:t>
          </a:r>
          <a:r>
            <a:rPr lang="it-IT" sz="1600" i="1" kern="1200" dirty="0"/>
            <a:t> to </a:t>
          </a:r>
          <a:r>
            <a:rPr lang="it-IT" sz="1600" i="1" kern="1200" dirty="0" err="1"/>
            <a:t>whom</a:t>
          </a:r>
          <a:r>
            <a:rPr lang="it-IT" sz="1600" i="1" kern="1200" dirty="0"/>
            <a:t> </a:t>
          </a:r>
          <a:r>
            <a:rPr lang="it-IT" sz="1600" i="1" kern="1200" dirty="0" err="1"/>
            <a:t>it</a:t>
          </a:r>
          <a:r>
            <a:rPr lang="it-IT" sz="1600" i="1" kern="1200" dirty="0"/>
            <a:t> </a:t>
          </a:r>
          <a:r>
            <a:rPr lang="it-IT" sz="1600" i="1" kern="1200" dirty="0" err="1"/>
            <a:t>is</a:t>
          </a:r>
          <a:r>
            <a:rPr lang="it-IT" sz="1600" i="1" kern="1200" dirty="0"/>
            <a:t> </a:t>
          </a:r>
          <a:r>
            <a:rPr lang="it-IT" sz="1600" i="1" kern="1200" dirty="0" err="1"/>
            <a:t>addressed</a:t>
          </a:r>
          <a:r>
            <a:rPr lang="it-IT" sz="1600" i="1" kern="1200" dirty="0"/>
            <a:t> </a:t>
          </a:r>
          <a:r>
            <a:rPr lang="it-IT" sz="1600" i="1" kern="1200" dirty="0" err="1"/>
            <a:t>shall</a:t>
          </a:r>
          <a:r>
            <a:rPr lang="it-IT" sz="1600" i="1" kern="1200" dirty="0"/>
            <a:t> be </a:t>
          </a:r>
          <a:r>
            <a:rPr lang="it-IT" sz="1600" i="1" kern="1200" dirty="0" err="1"/>
            <a:t>binding</a:t>
          </a:r>
          <a:r>
            <a:rPr lang="it-IT" sz="1600" i="1" kern="1200" dirty="0"/>
            <a:t> </a:t>
          </a:r>
          <a:r>
            <a:rPr lang="it-IT" sz="1600" i="1" kern="1200" dirty="0" err="1"/>
            <a:t>only</a:t>
          </a:r>
          <a:r>
            <a:rPr lang="it-IT" sz="1600" i="1" kern="1200" dirty="0"/>
            <a:t> on </a:t>
          </a:r>
          <a:r>
            <a:rPr lang="it-IT" sz="1600" i="1" kern="1200" dirty="0" err="1"/>
            <a:t>them</a:t>
          </a:r>
          <a:r>
            <a:rPr lang="it-IT" sz="1600" i="1" kern="1200" dirty="0"/>
            <a:t>. </a:t>
          </a:r>
        </a:p>
        <a:p>
          <a:pPr marL="171450" lvl="1" indent="-171450" algn="l" defTabSz="711200">
            <a:lnSpc>
              <a:spcPct val="90000"/>
            </a:lnSpc>
            <a:spcBef>
              <a:spcPct val="0"/>
            </a:spcBef>
            <a:spcAft>
              <a:spcPct val="15000"/>
            </a:spcAft>
            <a:buChar char="•"/>
          </a:pPr>
          <a:r>
            <a:rPr lang="it-IT" sz="1600" i="1" kern="1200" dirty="0" err="1"/>
            <a:t>Recommendations</a:t>
          </a:r>
          <a:r>
            <a:rPr lang="it-IT" sz="1600" i="1" kern="1200" dirty="0"/>
            <a:t> and </a:t>
          </a:r>
          <a:r>
            <a:rPr lang="it-IT" sz="1600" i="1" kern="1200" dirty="0" err="1"/>
            <a:t>opinions</a:t>
          </a:r>
          <a:r>
            <a:rPr lang="it-IT" sz="1600" i="1" kern="1200" dirty="0"/>
            <a:t> </a:t>
          </a:r>
          <a:r>
            <a:rPr lang="it-IT" sz="1600" i="1" kern="1200" dirty="0" err="1"/>
            <a:t>shall</a:t>
          </a:r>
          <a:r>
            <a:rPr lang="it-IT" sz="1600" i="1" kern="1200" dirty="0"/>
            <a:t> </a:t>
          </a:r>
          <a:r>
            <a:rPr lang="it-IT" sz="1600" i="1" kern="1200" dirty="0" err="1"/>
            <a:t>have</a:t>
          </a:r>
          <a:r>
            <a:rPr lang="it-IT" sz="1600" i="1" kern="1200" dirty="0"/>
            <a:t> no </a:t>
          </a:r>
          <a:r>
            <a:rPr lang="it-IT" sz="1600" i="1" kern="1200" dirty="0" err="1"/>
            <a:t>binding</a:t>
          </a:r>
          <a:r>
            <a:rPr lang="it-IT" sz="1600" i="1" kern="1200" dirty="0"/>
            <a:t> force. </a:t>
          </a:r>
          <a:r>
            <a:rPr lang="it-IT" sz="1600" kern="1200" cap="all" dirty="0"/>
            <a:t> </a:t>
          </a:r>
          <a:endParaRPr lang="it-IT" sz="1600" kern="1200" dirty="0"/>
        </a:p>
        <a:p>
          <a:pPr marL="114300" lvl="1" indent="-114300" algn="l" defTabSz="577850" rtl="0">
            <a:lnSpc>
              <a:spcPct val="90000"/>
            </a:lnSpc>
            <a:spcBef>
              <a:spcPct val="0"/>
            </a:spcBef>
            <a:spcAft>
              <a:spcPct val="15000"/>
            </a:spcAft>
            <a:buChar char="•"/>
          </a:pPr>
          <a:endParaRPr lang="it-IT" sz="1300" kern="1200" cap="all" dirty="0"/>
        </a:p>
      </dsp:txBody>
      <dsp:txXfrm>
        <a:off x="0" y="3"/>
        <a:ext cx="4531996" cy="5378816"/>
      </dsp:txXfrm>
    </dsp:sp>
    <dsp:sp modelId="{33E0FE6F-5BFB-404A-96BF-6D6C1D11EACA}">
      <dsp:nvSpPr>
        <dsp:cNvPr id="0" name=""/>
        <dsp:cNvSpPr/>
      </dsp:nvSpPr>
      <dsp:spPr>
        <a:xfrm>
          <a:off x="4710363" y="0"/>
          <a:ext cx="4083427" cy="5004149"/>
        </a:xfrm>
        <a:prstGeom prst="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it-IT" sz="2000" b="1" kern="1200" dirty="0"/>
            <a:t>Art. 267 TFEU</a:t>
          </a:r>
          <a:endParaRPr lang="it-IT" sz="2000" kern="1200" dirty="0"/>
        </a:p>
        <a:p>
          <a:pPr lvl="0" algn="ctr" defTabSz="1066800" rtl="0">
            <a:lnSpc>
              <a:spcPct val="90000"/>
            </a:lnSpc>
            <a:spcBef>
              <a:spcPct val="0"/>
            </a:spcBef>
            <a:spcAft>
              <a:spcPct val="35000"/>
            </a:spcAft>
            <a:buNone/>
          </a:pPr>
          <a:r>
            <a:rPr lang="it-IT" sz="2000" b="1" kern="1200" dirty="0"/>
            <a:t>ECJ </a:t>
          </a:r>
          <a:r>
            <a:rPr lang="it-IT" sz="2000" b="1" kern="1200" dirty="0" err="1"/>
            <a:t>power</a:t>
          </a:r>
          <a:r>
            <a:rPr lang="it-IT" sz="2000" b="1" kern="1200" dirty="0"/>
            <a:t> of </a:t>
          </a:r>
          <a:r>
            <a:rPr lang="it-IT" sz="2000" b="1" kern="1200" dirty="0" err="1"/>
            <a:t>interpretation</a:t>
          </a:r>
          <a:r>
            <a:rPr lang="it-IT" sz="2000" b="1" kern="1200" dirty="0"/>
            <a:t> in </a:t>
          </a:r>
          <a:r>
            <a:rPr lang="it-IT" sz="2000" b="1" kern="1200" dirty="0" err="1"/>
            <a:t>preliminary</a:t>
          </a:r>
          <a:r>
            <a:rPr lang="it-IT" sz="2000" b="1" kern="1200" dirty="0"/>
            <a:t> </a:t>
          </a:r>
          <a:r>
            <a:rPr lang="it-IT" sz="2000" b="1" kern="1200" dirty="0" err="1"/>
            <a:t>rulings</a:t>
          </a:r>
          <a:endParaRPr lang="it-IT" sz="2000" b="1" kern="1200" dirty="0"/>
        </a:p>
        <a:p>
          <a:pPr lvl="0" algn="l" defTabSz="1066800" rtl="0">
            <a:lnSpc>
              <a:spcPct val="90000"/>
            </a:lnSpc>
            <a:spcBef>
              <a:spcPct val="0"/>
            </a:spcBef>
            <a:spcAft>
              <a:spcPct val="35000"/>
            </a:spcAft>
            <a:buNone/>
          </a:pPr>
          <a:r>
            <a:rPr lang="it-IT" sz="2000" i="1" kern="1200" dirty="0">
              <a:effectLst/>
            </a:rPr>
            <a:t>The Court of </a:t>
          </a:r>
          <a:r>
            <a:rPr lang="it-IT" sz="2000" i="1" kern="1200" dirty="0" err="1">
              <a:effectLst/>
            </a:rPr>
            <a:t>Justice</a:t>
          </a:r>
          <a:r>
            <a:rPr lang="it-IT" sz="2000" i="1" kern="1200" dirty="0">
              <a:effectLst/>
            </a:rPr>
            <a:t> of the </a:t>
          </a:r>
          <a:r>
            <a:rPr lang="it-IT" sz="2000" i="1" kern="1200" dirty="0" err="1">
              <a:effectLst/>
            </a:rPr>
            <a:t>European</a:t>
          </a:r>
          <a:r>
            <a:rPr lang="it-IT" sz="2000" i="1" kern="1200" dirty="0">
              <a:effectLst/>
            </a:rPr>
            <a:t> Union </a:t>
          </a:r>
          <a:r>
            <a:rPr lang="it-IT" sz="2000" i="1" kern="1200" dirty="0" err="1">
              <a:effectLst/>
            </a:rPr>
            <a:t>shall</a:t>
          </a:r>
          <a:r>
            <a:rPr lang="it-IT" sz="2000" i="1" kern="1200" dirty="0">
              <a:effectLst/>
            </a:rPr>
            <a:t> </a:t>
          </a:r>
          <a:r>
            <a:rPr lang="it-IT" sz="2000" i="1" kern="1200" dirty="0" err="1">
              <a:effectLst/>
            </a:rPr>
            <a:t>have</a:t>
          </a:r>
          <a:r>
            <a:rPr lang="it-IT" sz="2000" i="1" kern="1200" dirty="0">
              <a:effectLst/>
            </a:rPr>
            <a:t> </a:t>
          </a:r>
          <a:r>
            <a:rPr lang="it-IT" sz="2000" i="1" kern="1200" dirty="0" err="1">
              <a:effectLst/>
            </a:rPr>
            <a:t>jurisdiction</a:t>
          </a:r>
          <a:r>
            <a:rPr lang="it-IT" sz="2000" i="1" kern="1200" dirty="0">
              <a:effectLst/>
            </a:rPr>
            <a:t> to </a:t>
          </a:r>
          <a:r>
            <a:rPr lang="it-IT" sz="2000" i="1" kern="1200" dirty="0" err="1">
              <a:effectLst/>
            </a:rPr>
            <a:t>give</a:t>
          </a:r>
          <a:r>
            <a:rPr lang="it-IT" sz="2000" i="1" kern="1200" dirty="0">
              <a:effectLst/>
            </a:rPr>
            <a:t> </a:t>
          </a:r>
          <a:r>
            <a:rPr lang="it-IT" sz="2000" i="1" kern="1200" dirty="0" err="1">
              <a:effectLst/>
            </a:rPr>
            <a:t>preliminary</a:t>
          </a:r>
          <a:r>
            <a:rPr lang="it-IT" sz="2000" i="1" kern="1200" dirty="0">
              <a:effectLst/>
            </a:rPr>
            <a:t> </a:t>
          </a:r>
          <a:r>
            <a:rPr lang="it-IT" sz="2000" i="1" kern="1200" dirty="0" err="1">
              <a:effectLst/>
            </a:rPr>
            <a:t>rulings</a:t>
          </a:r>
          <a:r>
            <a:rPr lang="it-IT" sz="2000" i="1" kern="1200" dirty="0">
              <a:effectLst/>
            </a:rPr>
            <a:t> </a:t>
          </a:r>
          <a:r>
            <a:rPr lang="it-IT" sz="2000" i="1" kern="1200" dirty="0" err="1">
              <a:effectLst/>
            </a:rPr>
            <a:t>concerning</a:t>
          </a:r>
          <a:r>
            <a:rPr lang="it-IT" sz="2000" i="1" kern="1200" dirty="0">
              <a:effectLst/>
            </a:rPr>
            <a:t>: </a:t>
          </a:r>
          <a:endParaRPr lang="it-IT" sz="2000" i="1" kern="1200" dirty="0"/>
        </a:p>
        <a:p>
          <a:pPr lvl="0" algn="l" defTabSz="1066800">
            <a:lnSpc>
              <a:spcPct val="90000"/>
            </a:lnSpc>
            <a:spcBef>
              <a:spcPct val="0"/>
            </a:spcBef>
            <a:spcAft>
              <a:spcPct val="35000"/>
            </a:spcAft>
            <a:buNone/>
          </a:pPr>
          <a:r>
            <a:rPr lang="it-IT" sz="2000" i="1" kern="1200" dirty="0">
              <a:effectLst/>
            </a:rPr>
            <a:t>(a) the </a:t>
          </a:r>
          <a:r>
            <a:rPr lang="it-IT" sz="2000" i="1" kern="1200" dirty="0" err="1">
              <a:effectLst/>
            </a:rPr>
            <a:t>interpretation</a:t>
          </a:r>
          <a:r>
            <a:rPr lang="it-IT" sz="2000" i="1" kern="1200" dirty="0">
              <a:effectLst/>
            </a:rPr>
            <a:t> of the </a:t>
          </a:r>
          <a:r>
            <a:rPr lang="it-IT" sz="2000" i="1" kern="1200" dirty="0" err="1">
              <a:effectLst/>
            </a:rPr>
            <a:t>Treaties</a:t>
          </a:r>
          <a:r>
            <a:rPr lang="it-IT" sz="2000" i="1" kern="1200" dirty="0">
              <a:effectLst/>
            </a:rPr>
            <a:t>; </a:t>
          </a:r>
          <a:endParaRPr lang="it-IT" sz="2000" i="1" kern="1200" dirty="0"/>
        </a:p>
        <a:p>
          <a:pPr lvl="0" algn="l" defTabSz="1066800">
            <a:lnSpc>
              <a:spcPct val="90000"/>
            </a:lnSpc>
            <a:spcBef>
              <a:spcPct val="0"/>
            </a:spcBef>
            <a:spcAft>
              <a:spcPct val="35000"/>
            </a:spcAft>
            <a:buNone/>
          </a:pPr>
          <a:r>
            <a:rPr lang="it-IT" sz="2000" i="1" kern="1200" dirty="0">
              <a:effectLst/>
            </a:rPr>
            <a:t>(b) the </a:t>
          </a:r>
          <a:r>
            <a:rPr lang="it-IT" sz="2000" i="1" kern="1200" dirty="0" err="1">
              <a:effectLst/>
            </a:rPr>
            <a:t>validity</a:t>
          </a:r>
          <a:r>
            <a:rPr lang="it-IT" sz="2000" i="1" kern="1200" dirty="0">
              <a:effectLst/>
            </a:rPr>
            <a:t> and </a:t>
          </a:r>
          <a:r>
            <a:rPr lang="it-IT" sz="2000" i="1" kern="1200" dirty="0" err="1">
              <a:effectLst/>
            </a:rPr>
            <a:t>interpretation</a:t>
          </a:r>
          <a:r>
            <a:rPr lang="it-IT" sz="2000" i="1" kern="1200" dirty="0">
              <a:effectLst/>
            </a:rPr>
            <a:t> of </a:t>
          </a:r>
          <a:r>
            <a:rPr lang="it-IT" sz="2000" i="1" kern="1200" dirty="0" err="1">
              <a:effectLst/>
            </a:rPr>
            <a:t>acts</a:t>
          </a:r>
          <a:r>
            <a:rPr lang="it-IT" sz="2000" i="1" kern="1200" dirty="0">
              <a:effectLst/>
            </a:rPr>
            <a:t> of the </a:t>
          </a:r>
          <a:r>
            <a:rPr lang="it-IT" sz="2000" i="1" kern="1200" dirty="0" err="1">
              <a:effectLst/>
            </a:rPr>
            <a:t>institutions</a:t>
          </a:r>
          <a:r>
            <a:rPr lang="it-IT" sz="2000" i="1" kern="1200" dirty="0">
              <a:effectLst/>
            </a:rPr>
            <a:t>, </a:t>
          </a:r>
          <a:r>
            <a:rPr lang="it-IT" sz="2000" i="1" kern="1200" dirty="0" err="1">
              <a:effectLst/>
            </a:rPr>
            <a:t>bodies</a:t>
          </a:r>
          <a:r>
            <a:rPr lang="it-IT" sz="2000" i="1" kern="1200" dirty="0">
              <a:effectLst/>
            </a:rPr>
            <a:t>, </a:t>
          </a:r>
          <a:r>
            <a:rPr lang="it-IT" sz="2000" i="1" kern="1200" dirty="0" err="1">
              <a:effectLst/>
            </a:rPr>
            <a:t>offices</a:t>
          </a:r>
          <a:r>
            <a:rPr lang="it-IT" sz="2000" i="1" kern="1200" dirty="0">
              <a:effectLst/>
            </a:rPr>
            <a:t> or </a:t>
          </a:r>
          <a:r>
            <a:rPr lang="it-IT" sz="2000" i="1" kern="1200" dirty="0" err="1">
              <a:effectLst/>
            </a:rPr>
            <a:t>agencies</a:t>
          </a:r>
          <a:r>
            <a:rPr lang="it-IT" sz="2000" i="1" kern="1200" dirty="0">
              <a:effectLst/>
            </a:rPr>
            <a:t> of the Union</a:t>
          </a:r>
        </a:p>
        <a:p>
          <a:pPr lvl="0" algn="l" defTabSz="1066800">
            <a:lnSpc>
              <a:spcPct val="90000"/>
            </a:lnSpc>
            <a:spcBef>
              <a:spcPct val="0"/>
            </a:spcBef>
            <a:spcAft>
              <a:spcPct val="35000"/>
            </a:spcAft>
            <a:buNone/>
          </a:pPr>
          <a:endParaRPr lang="it-IT" sz="2000" i="1" kern="1200" dirty="0">
            <a:effectLst/>
          </a:endParaRPr>
        </a:p>
        <a:p>
          <a:pPr lvl="0" algn="l" defTabSz="1066800">
            <a:lnSpc>
              <a:spcPct val="90000"/>
            </a:lnSpc>
            <a:spcBef>
              <a:spcPct val="0"/>
            </a:spcBef>
            <a:spcAft>
              <a:spcPct val="35000"/>
            </a:spcAft>
            <a:buNone/>
          </a:pPr>
          <a:endParaRPr lang="it-IT" sz="2000" i="1" kern="1200" dirty="0">
            <a:effectLst/>
          </a:endParaRPr>
        </a:p>
        <a:p>
          <a:pPr lvl="0" algn="l" defTabSz="1066800">
            <a:lnSpc>
              <a:spcPct val="90000"/>
            </a:lnSpc>
            <a:spcBef>
              <a:spcPct val="0"/>
            </a:spcBef>
            <a:spcAft>
              <a:spcPct val="35000"/>
            </a:spcAft>
            <a:buNone/>
          </a:pPr>
          <a:endParaRPr lang="it-IT" sz="2000" i="1" kern="1200" dirty="0">
            <a:effectLst/>
          </a:endParaRPr>
        </a:p>
        <a:p>
          <a:pPr lvl="0" algn="l" defTabSz="1066800">
            <a:lnSpc>
              <a:spcPct val="90000"/>
            </a:lnSpc>
            <a:spcBef>
              <a:spcPct val="0"/>
            </a:spcBef>
            <a:spcAft>
              <a:spcPct val="35000"/>
            </a:spcAft>
            <a:buNone/>
          </a:pPr>
          <a:endParaRPr lang="it-IT" sz="2000" i="1" kern="1200" dirty="0">
            <a:effectLst/>
          </a:endParaRPr>
        </a:p>
        <a:p>
          <a:pPr lvl="0" algn="l" defTabSz="1066800">
            <a:lnSpc>
              <a:spcPct val="90000"/>
            </a:lnSpc>
            <a:spcBef>
              <a:spcPct val="0"/>
            </a:spcBef>
            <a:spcAft>
              <a:spcPct val="35000"/>
            </a:spcAft>
            <a:buNone/>
          </a:pPr>
          <a:endParaRPr lang="it-IT" sz="2000" i="1" kern="1200" dirty="0"/>
        </a:p>
      </dsp:txBody>
      <dsp:txXfrm>
        <a:off x="4710363" y="0"/>
        <a:ext cx="4083427" cy="500414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EBD66-57F2-1747-BC59-77A8BAAE694D}">
      <dsp:nvSpPr>
        <dsp:cNvPr id="0" name=""/>
        <dsp:cNvSpPr/>
      </dsp:nvSpPr>
      <dsp:spPr>
        <a:xfrm>
          <a:off x="0" y="104388"/>
          <a:ext cx="8855769" cy="455715"/>
        </a:xfrm>
        <a:prstGeom prst="round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it-IT" sz="1900" b="1" kern="1200" cap="all" dirty="0"/>
            <a:t>1.</a:t>
          </a:r>
          <a:r>
            <a:rPr lang="it-IT" sz="1900" kern="1200" cap="all" dirty="0"/>
            <a:t>Direct </a:t>
          </a:r>
          <a:r>
            <a:rPr lang="it-IT" sz="1900" kern="1200" cap="all" dirty="0" err="1"/>
            <a:t>applicability</a:t>
          </a:r>
          <a:r>
            <a:rPr lang="it-IT" sz="1900" kern="1200" cap="all" dirty="0"/>
            <a:t> and </a:t>
          </a:r>
          <a:r>
            <a:rPr lang="it-IT" sz="1900" kern="1200" cap="all" dirty="0" err="1"/>
            <a:t>direct</a:t>
          </a:r>
          <a:r>
            <a:rPr lang="it-IT" sz="1900" kern="1200" cap="all" dirty="0"/>
            <a:t> </a:t>
          </a:r>
          <a:r>
            <a:rPr lang="it-IT" sz="1900" kern="1200" cap="all" dirty="0" err="1"/>
            <a:t>effect</a:t>
          </a:r>
          <a:r>
            <a:rPr lang="it-IT" sz="1900" kern="1200" cap="all" dirty="0"/>
            <a:t> </a:t>
          </a:r>
          <a:r>
            <a:rPr lang="it-IT" sz="1900" kern="1200" dirty="0"/>
            <a:t>PRIMARY LAW</a:t>
          </a:r>
        </a:p>
      </dsp:txBody>
      <dsp:txXfrm>
        <a:off x="22246" y="126634"/>
        <a:ext cx="8811277" cy="411223"/>
      </dsp:txXfrm>
    </dsp:sp>
    <dsp:sp modelId="{FC5FD4A6-045E-6A4A-9996-BB6113C214D8}">
      <dsp:nvSpPr>
        <dsp:cNvPr id="0" name=""/>
        <dsp:cNvSpPr/>
      </dsp:nvSpPr>
      <dsp:spPr>
        <a:xfrm>
          <a:off x="0" y="560103"/>
          <a:ext cx="8855769" cy="7472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171" tIns="24130" rIns="135128" bIns="24130" numCol="1" spcCol="1270" anchor="t" anchorCtr="0">
          <a:noAutofit/>
        </a:bodyPr>
        <a:lstStyle/>
        <a:p>
          <a:pPr marL="114300" lvl="1" indent="-114300" algn="l" defTabSz="666750" rtl="0">
            <a:lnSpc>
              <a:spcPct val="90000"/>
            </a:lnSpc>
            <a:spcBef>
              <a:spcPct val="0"/>
            </a:spcBef>
            <a:spcAft>
              <a:spcPct val="20000"/>
            </a:spcAft>
            <a:buChar char="•"/>
          </a:pPr>
          <a:r>
            <a:rPr lang="it-IT" sz="1500" b="1" kern="1200" dirty="0">
              <a:solidFill>
                <a:schemeClr val="bg2"/>
              </a:solidFill>
            </a:rPr>
            <a:t>VAN GEND EN LOOS (1963</a:t>
          </a:r>
          <a:r>
            <a:rPr lang="it-IT" sz="1500" b="1" kern="1200">
              <a:solidFill>
                <a:schemeClr val="bg2"/>
              </a:solidFill>
            </a:rPr>
            <a:t>) - Reyners</a:t>
          </a:r>
          <a:endParaRPr lang="it-IT" sz="1500" b="1" kern="1200" dirty="0">
            <a:solidFill>
              <a:schemeClr val="bg2"/>
            </a:solidFill>
          </a:endParaRPr>
        </a:p>
        <a:p>
          <a:pPr marL="114300" lvl="1" indent="-114300" algn="l" defTabSz="666750" rtl="0">
            <a:lnSpc>
              <a:spcPct val="90000"/>
            </a:lnSpc>
            <a:spcBef>
              <a:spcPct val="0"/>
            </a:spcBef>
            <a:spcAft>
              <a:spcPct val="20000"/>
            </a:spcAft>
            <a:buChar char="•"/>
          </a:pPr>
          <a:r>
            <a:rPr lang="it-IT" sz="1500" b="1" kern="1200" dirty="0">
              <a:solidFill>
                <a:srgbClr val="FF0000"/>
              </a:solidFill>
            </a:rPr>
            <a:t>DEFRENNE v. SABENA</a:t>
          </a:r>
        </a:p>
        <a:p>
          <a:pPr marL="114300" lvl="1" indent="-114300" algn="l" defTabSz="666750" rtl="0">
            <a:lnSpc>
              <a:spcPct val="90000"/>
            </a:lnSpc>
            <a:spcBef>
              <a:spcPct val="0"/>
            </a:spcBef>
            <a:spcAft>
              <a:spcPct val="20000"/>
            </a:spcAft>
            <a:buChar char="•"/>
          </a:pPr>
          <a:r>
            <a:rPr lang="it-IT" sz="1500" b="1" kern="1200" dirty="0">
              <a:solidFill>
                <a:srgbClr val="FF0000"/>
              </a:solidFill>
            </a:rPr>
            <a:t>FAMILIAPRESS v. BAUER</a:t>
          </a:r>
        </a:p>
      </dsp:txBody>
      <dsp:txXfrm>
        <a:off x="0" y="560103"/>
        <a:ext cx="8855769" cy="747270"/>
      </dsp:txXfrm>
    </dsp:sp>
    <dsp:sp modelId="{3C2F7B77-3AFF-AE42-8B51-148A9BE9DF8C}">
      <dsp:nvSpPr>
        <dsp:cNvPr id="0" name=""/>
        <dsp:cNvSpPr/>
      </dsp:nvSpPr>
      <dsp:spPr>
        <a:xfrm>
          <a:off x="0" y="1307373"/>
          <a:ext cx="8855769" cy="455715"/>
        </a:xfrm>
        <a:prstGeom prst="roundRect">
          <a:avLst/>
        </a:prstGeom>
        <a:solidFill>
          <a:srgbClr val="0000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it-IT" sz="1900" b="1" kern="1200" cap="all" dirty="0"/>
            <a:t>2. </a:t>
          </a:r>
          <a:r>
            <a:rPr lang="it-IT" sz="1900" kern="1200" cap="all" dirty="0"/>
            <a:t>Direct </a:t>
          </a:r>
          <a:r>
            <a:rPr lang="it-IT" sz="1900" kern="1200" cap="all" dirty="0" err="1"/>
            <a:t>applicability</a:t>
          </a:r>
          <a:r>
            <a:rPr lang="it-IT" sz="1900" kern="1200" cap="all" dirty="0"/>
            <a:t> and </a:t>
          </a:r>
          <a:r>
            <a:rPr lang="it-IT" sz="1900" kern="1200" cap="all" dirty="0" err="1"/>
            <a:t>direct</a:t>
          </a:r>
          <a:r>
            <a:rPr lang="it-IT" sz="1900" kern="1200" cap="all" dirty="0"/>
            <a:t> </a:t>
          </a:r>
          <a:r>
            <a:rPr lang="it-IT" sz="1900" kern="1200" cap="all" dirty="0" err="1"/>
            <a:t>effect</a:t>
          </a:r>
          <a:r>
            <a:rPr lang="it-IT" sz="1900" kern="1200" cap="all" dirty="0"/>
            <a:t> </a:t>
          </a:r>
          <a:r>
            <a:rPr lang="it-IT" sz="1900" kern="1200" dirty="0"/>
            <a:t>SECONDARY LAW</a:t>
          </a:r>
        </a:p>
      </dsp:txBody>
      <dsp:txXfrm>
        <a:off x="22246" y="1329619"/>
        <a:ext cx="8811277" cy="411223"/>
      </dsp:txXfrm>
    </dsp:sp>
    <dsp:sp modelId="{9996E340-2A38-F245-9A16-605DB10D374E}">
      <dsp:nvSpPr>
        <dsp:cNvPr id="0" name=""/>
        <dsp:cNvSpPr/>
      </dsp:nvSpPr>
      <dsp:spPr>
        <a:xfrm>
          <a:off x="0" y="1763088"/>
          <a:ext cx="8855769" cy="501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171" tIns="24130" rIns="135128" bIns="24130" numCol="1" spcCol="1270" anchor="t" anchorCtr="0">
          <a:noAutofit/>
        </a:bodyPr>
        <a:lstStyle/>
        <a:p>
          <a:pPr marL="114300" lvl="1" indent="-114300" algn="l" defTabSz="666750" rtl="0">
            <a:lnSpc>
              <a:spcPct val="90000"/>
            </a:lnSpc>
            <a:spcBef>
              <a:spcPct val="0"/>
            </a:spcBef>
            <a:spcAft>
              <a:spcPct val="20000"/>
            </a:spcAft>
            <a:buChar char="•"/>
          </a:pPr>
          <a:r>
            <a:rPr lang="it-IT" sz="1500" b="1" kern="1200" dirty="0">
              <a:solidFill>
                <a:srgbClr val="FF0000"/>
              </a:solidFill>
            </a:rPr>
            <a:t>VAN DUYN v. HOME OFFICE</a:t>
          </a:r>
        </a:p>
        <a:p>
          <a:pPr marL="114300" lvl="1" indent="-114300" algn="l" defTabSz="666750" rtl="0">
            <a:lnSpc>
              <a:spcPct val="90000"/>
            </a:lnSpc>
            <a:spcBef>
              <a:spcPct val="0"/>
            </a:spcBef>
            <a:spcAft>
              <a:spcPct val="20000"/>
            </a:spcAft>
            <a:buChar char="•"/>
          </a:pPr>
          <a:r>
            <a:rPr lang="it-IT" sz="1500" b="1" kern="1200" dirty="0">
              <a:solidFill>
                <a:srgbClr val="FF0000"/>
              </a:solidFill>
            </a:rPr>
            <a:t>FOSTER V. BRITISH GAS</a:t>
          </a:r>
        </a:p>
      </dsp:txBody>
      <dsp:txXfrm>
        <a:off x="0" y="1763088"/>
        <a:ext cx="8855769" cy="501457"/>
      </dsp:txXfrm>
    </dsp:sp>
    <dsp:sp modelId="{A81FB0CA-119A-304F-9F51-DAE2AF3F338C}">
      <dsp:nvSpPr>
        <dsp:cNvPr id="0" name=""/>
        <dsp:cNvSpPr/>
      </dsp:nvSpPr>
      <dsp:spPr>
        <a:xfrm>
          <a:off x="0" y="2270944"/>
          <a:ext cx="8855769" cy="455715"/>
        </a:xfrm>
        <a:prstGeom prst="roundRect">
          <a:avLst/>
        </a:prstGeom>
        <a:solidFill>
          <a:srgbClr val="008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it-IT" sz="1900" b="1" kern="1200" dirty="0"/>
            <a:t>3.</a:t>
          </a:r>
          <a:r>
            <a:rPr lang="it-IT" sz="1900" kern="1200" dirty="0"/>
            <a:t> NO HORIZONTAL DIRECT EFFECT</a:t>
          </a:r>
        </a:p>
      </dsp:txBody>
      <dsp:txXfrm>
        <a:off x="22246" y="2293190"/>
        <a:ext cx="8811277" cy="411223"/>
      </dsp:txXfrm>
    </dsp:sp>
    <dsp:sp modelId="{C5169557-FAD7-3240-9C94-8698F9E1ADA2}">
      <dsp:nvSpPr>
        <dsp:cNvPr id="0" name=""/>
        <dsp:cNvSpPr/>
      </dsp:nvSpPr>
      <dsp:spPr>
        <a:xfrm>
          <a:off x="0" y="2720260"/>
          <a:ext cx="8855769" cy="501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171"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it-IT" sz="1500" b="1" kern="1200" dirty="0">
              <a:solidFill>
                <a:srgbClr val="FF0000"/>
              </a:solidFill>
            </a:rPr>
            <a:t>FACCINI DORI v. RECREB</a:t>
          </a:r>
        </a:p>
        <a:p>
          <a:pPr marL="114300" lvl="1" indent="-114300" algn="l" defTabSz="666750">
            <a:lnSpc>
              <a:spcPct val="90000"/>
            </a:lnSpc>
            <a:spcBef>
              <a:spcPct val="0"/>
            </a:spcBef>
            <a:spcAft>
              <a:spcPct val="20000"/>
            </a:spcAft>
            <a:buChar char="•"/>
          </a:pPr>
          <a:r>
            <a:rPr lang="it-IT" sz="1500" b="1" kern="1200" dirty="0">
              <a:solidFill>
                <a:srgbClr val="333333"/>
              </a:solidFill>
            </a:rPr>
            <a:t>FRANCOVICH</a:t>
          </a:r>
        </a:p>
      </dsp:txBody>
      <dsp:txXfrm>
        <a:off x="0" y="2720260"/>
        <a:ext cx="8855769" cy="501457"/>
      </dsp:txXfrm>
    </dsp:sp>
    <dsp:sp modelId="{45B5FB4F-3069-3E4A-9251-E9A1B1536C3B}">
      <dsp:nvSpPr>
        <dsp:cNvPr id="0" name=""/>
        <dsp:cNvSpPr/>
      </dsp:nvSpPr>
      <dsp:spPr>
        <a:xfrm>
          <a:off x="0" y="3221718"/>
          <a:ext cx="8855769" cy="455715"/>
        </a:xfrm>
        <a:prstGeom prst="roundRect">
          <a:avLst/>
        </a:prstGeom>
        <a:solidFill>
          <a:schemeClr val="bg1">
            <a:lumMod val="60000"/>
            <a:lumOff val="40000"/>
          </a:schemeClr>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it-IT" sz="1900" b="1" kern="1200" dirty="0"/>
            <a:t>4.</a:t>
          </a:r>
          <a:r>
            <a:rPr lang="it-IT" sz="1900" kern="1200" dirty="0"/>
            <a:t> INCIDENTAL HORIZONTAL DIRECT EFFECT</a:t>
          </a:r>
        </a:p>
      </dsp:txBody>
      <dsp:txXfrm>
        <a:off x="22246" y="3243964"/>
        <a:ext cx="8811277" cy="411223"/>
      </dsp:txXfrm>
    </dsp:sp>
    <dsp:sp modelId="{DB688849-80F9-F34A-A216-886F09464A01}">
      <dsp:nvSpPr>
        <dsp:cNvPr id="0" name=""/>
        <dsp:cNvSpPr/>
      </dsp:nvSpPr>
      <dsp:spPr>
        <a:xfrm>
          <a:off x="0" y="3677433"/>
          <a:ext cx="8855769" cy="501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171"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it-IT" sz="1500" b="1" kern="1200" dirty="0">
              <a:solidFill>
                <a:srgbClr val="333333"/>
              </a:solidFill>
            </a:rPr>
            <a:t>CIA SECURITIES v. SIGNALSON</a:t>
          </a:r>
        </a:p>
        <a:p>
          <a:pPr marL="114300" lvl="1" indent="-114300" algn="l" defTabSz="666750">
            <a:lnSpc>
              <a:spcPct val="90000"/>
            </a:lnSpc>
            <a:spcBef>
              <a:spcPct val="0"/>
            </a:spcBef>
            <a:spcAft>
              <a:spcPct val="20000"/>
            </a:spcAft>
            <a:buChar char="•"/>
          </a:pPr>
          <a:r>
            <a:rPr lang="it-IT" sz="1500" b="1" kern="1200" dirty="0">
              <a:solidFill>
                <a:srgbClr val="333333"/>
              </a:solidFill>
            </a:rPr>
            <a:t>Unilever </a:t>
          </a:r>
          <a:r>
            <a:rPr lang="it-IT" sz="1500" b="1" kern="1200" dirty="0" err="1">
              <a:solidFill>
                <a:srgbClr val="333333"/>
              </a:solidFill>
            </a:rPr>
            <a:t>italia</a:t>
          </a:r>
          <a:r>
            <a:rPr lang="it-IT" sz="1500" b="1" kern="1200" dirty="0">
              <a:solidFill>
                <a:srgbClr val="333333"/>
              </a:solidFill>
            </a:rPr>
            <a:t> v. Central </a:t>
          </a:r>
          <a:r>
            <a:rPr lang="it-IT" sz="1500" b="1" kern="1200" dirty="0" err="1">
              <a:solidFill>
                <a:srgbClr val="333333"/>
              </a:solidFill>
            </a:rPr>
            <a:t>Food</a:t>
          </a:r>
          <a:endParaRPr lang="it-IT" sz="1500" b="1" kern="1200" dirty="0">
            <a:solidFill>
              <a:srgbClr val="333333"/>
            </a:solidFill>
          </a:endParaRPr>
        </a:p>
      </dsp:txBody>
      <dsp:txXfrm>
        <a:off x="0" y="3677433"/>
        <a:ext cx="8855769" cy="501457"/>
      </dsp:txXfrm>
    </dsp:sp>
    <dsp:sp modelId="{F0EDEE16-2F11-334D-8BC7-8873F70B839A}">
      <dsp:nvSpPr>
        <dsp:cNvPr id="0" name=""/>
        <dsp:cNvSpPr/>
      </dsp:nvSpPr>
      <dsp:spPr>
        <a:xfrm>
          <a:off x="0" y="4178890"/>
          <a:ext cx="8855769" cy="455715"/>
        </a:xfrm>
        <a:prstGeom prst="roundRect">
          <a:avLst/>
        </a:prstGeom>
        <a:solidFill>
          <a:schemeClr val="accent6">
            <a:lumMod val="75000"/>
          </a:schemeClr>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it-IT" sz="1900" b="1" kern="1200" dirty="0"/>
            <a:t>5.</a:t>
          </a:r>
          <a:r>
            <a:rPr lang="it-IT" sz="1900" kern="1200" dirty="0"/>
            <a:t> INDIRECT EFFECT</a:t>
          </a:r>
        </a:p>
      </dsp:txBody>
      <dsp:txXfrm>
        <a:off x="22246" y="4201136"/>
        <a:ext cx="8811277" cy="411223"/>
      </dsp:txXfrm>
    </dsp:sp>
    <dsp:sp modelId="{2300E8DD-2C21-B547-83DF-C2D834B70E01}">
      <dsp:nvSpPr>
        <dsp:cNvPr id="0" name=""/>
        <dsp:cNvSpPr/>
      </dsp:nvSpPr>
      <dsp:spPr>
        <a:xfrm>
          <a:off x="0" y="4634605"/>
          <a:ext cx="8855769" cy="5014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1171"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it-IT" sz="1500" b="1" kern="1200" dirty="0">
              <a:solidFill>
                <a:srgbClr val="333333"/>
              </a:solidFill>
            </a:rPr>
            <a:t>VON COLSON</a:t>
          </a:r>
        </a:p>
        <a:p>
          <a:pPr marL="114300" lvl="1" indent="-114300" algn="l" defTabSz="666750">
            <a:lnSpc>
              <a:spcPct val="90000"/>
            </a:lnSpc>
            <a:spcBef>
              <a:spcPct val="0"/>
            </a:spcBef>
            <a:spcAft>
              <a:spcPct val="20000"/>
            </a:spcAft>
            <a:buChar char="•"/>
          </a:pPr>
          <a:r>
            <a:rPr lang="it-IT" sz="1500" b="1" kern="1200" dirty="0">
              <a:solidFill>
                <a:srgbClr val="333333"/>
              </a:solidFill>
            </a:rPr>
            <a:t>WEBB CASE</a:t>
          </a:r>
        </a:p>
      </dsp:txBody>
      <dsp:txXfrm>
        <a:off x="0" y="4634605"/>
        <a:ext cx="8855769" cy="501457"/>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2F7D1F-D2AA-8941-8B1D-C00ADA77C195}">
      <dsp:nvSpPr>
        <dsp:cNvPr id="0" name=""/>
        <dsp:cNvSpPr/>
      </dsp:nvSpPr>
      <dsp:spPr>
        <a:xfrm>
          <a:off x="649604" y="0"/>
          <a:ext cx="7362190" cy="5393765"/>
        </a:xfrm>
        <a:prstGeom prst="rightArrow">
          <a:avLst/>
        </a:prstGeom>
        <a:solidFill>
          <a:schemeClr val="accent4">
            <a:tint val="40000"/>
            <a:hueOff val="0"/>
            <a:satOff val="0"/>
            <a:lumOff val="0"/>
            <a:alphaOff val="0"/>
          </a:schemeClr>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1">
          <a:scrgbClr r="0" g="0" b="0"/>
        </a:fillRef>
        <a:effectRef idx="2">
          <a:scrgbClr r="0" g="0" b="0"/>
        </a:effectRef>
        <a:fontRef idx="minor"/>
      </dsp:style>
    </dsp:sp>
    <dsp:sp modelId="{DC4F414F-EEEF-A54F-A7F2-C89144378748}">
      <dsp:nvSpPr>
        <dsp:cNvPr id="0" name=""/>
        <dsp:cNvSpPr/>
      </dsp:nvSpPr>
      <dsp:spPr>
        <a:xfrm>
          <a:off x="4229" y="1618129"/>
          <a:ext cx="2791271" cy="2157506"/>
        </a:xfrm>
        <a:prstGeom prst="round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it-IT" sz="1600" kern="1200" dirty="0"/>
            <a:t>CLASSIC </a:t>
          </a:r>
          <a:r>
            <a:rPr lang="it-IT" sz="1600" b="1" kern="1200" dirty="0">
              <a:solidFill>
                <a:srgbClr val="FF0000"/>
              </a:solidFill>
            </a:rPr>
            <a:t>INTERNATIONAL LAW </a:t>
          </a:r>
          <a:r>
            <a:rPr lang="it-IT" sz="1600" kern="1200" dirty="0"/>
            <a:t>OLDS THAT EACH MS CAN CHOOSE THE RELATIONSHIP BETWEEN DOMESTIC LAW AND INTERNATIONAL LAW</a:t>
          </a:r>
        </a:p>
      </dsp:txBody>
      <dsp:txXfrm>
        <a:off x="109550" y="1723450"/>
        <a:ext cx="2580629" cy="1946864"/>
      </dsp:txXfrm>
    </dsp:sp>
    <dsp:sp modelId="{49F8DF92-33DD-A24E-830D-DE1228BBD63E}">
      <dsp:nvSpPr>
        <dsp:cNvPr id="0" name=""/>
        <dsp:cNvSpPr/>
      </dsp:nvSpPr>
      <dsp:spPr>
        <a:xfrm>
          <a:off x="2935064" y="1618129"/>
          <a:ext cx="2791271" cy="2157506"/>
        </a:xfrm>
        <a:prstGeom prst="roundRect">
          <a:avLst/>
        </a:prstGeom>
        <a:solidFill>
          <a:srgbClr val="008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it-IT" sz="1600" kern="1200" cap="all" dirty="0" err="1"/>
            <a:t>Two</a:t>
          </a:r>
          <a:r>
            <a:rPr lang="it-IT" sz="1600" kern="1200" cap="all" dirty="0"/>
            <a:t> </a:t>
          </a:r>
          <a:r>
            <a:rPr lang="it-IT" sz="1600" b="1" kern="1200" cap="all" dirty="0">
              <a:solidFill>
                <a:srgbClr val="FF0000"/>
              </a:solidFill>
            </a:rPr>
            <a:t>CONSTITUTIONAL THEORIES</a:t>
          </a:r>
          <a:r>
            <a:rPr lang="it-IT" sz="1600" kern="1200" cap="all" dirty="0"/>
            <a:t> </a:t>
          </a:r>
        </a:p>
        <a:p>
          <a:pPr marL="0" lvl="0" indent="0" algn="ctr" defTabSz="711200" rtl="0">
            <a:lnSpc>
              <a:spcPct val="90000"/>
            </a:lnSpc>
            <a:spcBef>
              <a:spcPct val="0"/>
            </a:spcBef>
            <a:spcAft>
              <a:spcPct val="35000"/>
            </a:spcAft>
            <a:buNone/>
          </a:pPr>
          <a:r>
            <a:rPr lang="it-IT" sz="1600" kern="1200" cap="all" dirty="0" err="1"/>
            <a:t>monist</a:t>
          </a:r>
          <a:r>
            <a:rPr lang="it-IT" sz="1600" kern="1200" cap="all" dirty="0"/>
            <a:t> </a:t>
          </a:r>
          <a:r>
            <a:rPr lang="it-IT" sz="1600" kern="1200" cap="all" dirty="0" err="1"/>
            <a:t>theory</a:t>
          </a:r>
          <a:endParaRPr lang="it-IT" sz="1600" kern="1200" cap="all" dirty="0"/>
        </a:p>
        <a:p>
          <a:pPr marL="0" lvl="0" indent="0" algn="ctr" defTabSz="711200" rtl="0">
            <a:lnSpc>
              <a:spcPct val="90000"/>
            </a:lnSpc>
            <a:spcBef>
              <a:spcPct val="0"/>
            </a:spcBef>
            <a:spcAft>
              <a:spcPct val="35000"/>
            </a:spcAft>
            <a:buNone/>
          </a:pPr>
          <a:r>
            <a:rPr lang="it-IT" sz="1600" kern="1200" cap="all" dirty="0"/>
            <a:t> versus </a:t>
          </a:r>
          <a:r>
            <a:rPr lang="it-IT" sz="1600" kern="1200" cap="all" dirty="0" err="1"/>
            <a:t>dualist</a:t>
          </a:r>
          <a:r>
            <a:rPr lang="it-IT" sz="1600" kern="1200" cap="all" dirty="0"/>
            <a:t> </a:t>
          </a:r>
          <a:r>
            <a:rPr lang="it-IT" sz="1600" kern="1200" cap="all" dirty="0" err="1"/>
            <a:t>theory</a:t>
          </a:r>
          <a:r>
            <a:rPr lang="it-IT" sz="1600" kern="1200" cap="all" dirty="0"/>
            <a:t> </a:t>
          </a:r>
        </a:p>
      </dsp:txBody>
      <dsp:txXfrm>
        <a:off x="3040385" y="1723450"/>
        <a:ext cx="2580629" cy="1946864"/>
      </dsp:txXfrm>
    </dsp:sp>
    <dsp:sp modelId="{D47DA6A3-1FA4-6A4E-9DE4-A54EAD02CB04}">
      <dsp:nvSpPr>
        <dsp:cNvPr id="0" name=""/>
        <dsp:cNvSpPr/>
      </dsp:nvSpPr>
      <dsp:spPr>
        <a:xfrm>
          <a:off x="5865899" y="1180349"/>
          <a:ext cx="2791271" cy="3033065"/>
        </a:xfrm>
        <a:prstGeom prst="round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b="1" kern="1200" dirty="0">
              <a:solidFill>
                <a:schemeClr val="tx1"/>
              </a:solidFill>
            </a:rPr>
            <a:t>WOULD THE UNION LEGAL ORDER PERMIT DUALIST APPROACH TOWARDS EUROPEAN UNION ON THE PART OF MEMBER STATES?</a:t>
          </a:r>
        </a:p>
      </dsp:txBody>
      <dsp:txXfrm>
        <a:off x="6002158" y="1316608"/>
        <a:ext cx="2518753" cy="276054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766267-6DAF-F64B-B251-CB1D18A702A5}">
      <dsp:nvSpPr>
        <dsp:cNvPr id="0" name=""/>
        <dsp:cNvSpPr/>
      </dsp:nvSpPr>
      <dsp:spPr>
        <a:xfrm>
          <a:off x="674594" y="0"/>
          <a:ext cx="7645406" cy="5512080"/>
        </a:xfrm>
        <a:prstGeom prst="rightArrow">
          <a:avLst/>
        </a:prstGeom>
        <a:solidFill>
          <a:schemeClr val="accent2">
            <a:tint val="40000"/>
            <a:hueOff val="0"/>
            <a:satOff val="0"/>
            <a:lumOff val="0"/>
            <a:alphaOff val="0"/>
          </a:schemeClr>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1">
          <a:scrgbClr r="0" g="0" b="0"/>
        </a:fillRef>
        <a:effectRef idx="2">
          <a:scrgbClr r="0" g="0" b="0"/>
        </a:effectRef>
        <a:fontRef idx="minor"/>
      </dsp:style>
    </dsp:sp>
    <dsp:sp modelId="{DE221744-7A8D-F444-893F-0E8BF4475A84}">
      <dsp:nvSpPr>
        <dsp:cNvPr id="0" name=""/>
        <dsp:cNvSpPr/>
      </dsp:nvSpPr>
      <dsp:spPr>
        <a:xfrm>
          <a:off x="4391" y="955022"/>
          <a:ext cx="2898649" cy="3602034"/>
        </a:xfrm>
        <a:prstGeom prst="round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it-IT" sz="2000" b="1" kern="1200" dirty="0">
              <a:solidFill>
                <a:srgbClr val="FFFFFF"/>
              </a:solidFill>
            </a:rPr>
            <a:t>WHAT IS THE RELATIONSHIP BETWEEN THE TWO ORDERS?</a:t>
          </a:r>
        </a:p>
        <a:p>
          <a:pPr marL="0" lvl="0" indent="0" algn="ctr" defTabSz="889000">
            <a:lnSpc>
              <a:spcPct val="90000"/>
            </a:lnSpc>
            <a:spcBef>
              <a:spcPct val="0"/>
            </a:spcBef>
            <a:spcAft>
              <a:spcPct val="35000"/>
            </a:spcAft>
            <a:buNone/>
          </a:pPr>
          <a:r>
            <a:rPr lang="it-IT" sz="2000" kern="1200" dirty="0">
              <a:solidFill>
                <a:srgbClr val="FFFFFF"/>
              </a:solidFill>
            </a:rPr>
            <a:t>UNION ORDER VERSUS DOMESTIC/NATIONAL  ORDER</a:t>
          </a:r>
        </a:p>
      </dsp:txBody>
      <dsp:txXfrm>
        <a:off x="145891" y="1096522"/>
        <a:ext cx="2615649" cy="3319034"/>
      </dsp:txXfrm>
    </dsp:sp>
    <dsp:sp modelId="{E8B1424B-7397-3946-8F6A-FA3832053E68}">
      <dsp:nvSpPr>
        <dsp:cNvPr id="0" name=""/>
        <dsp:cNvSpPr/>
      </dsp:nvSpPr>
      <dsp:spPr>
        <a:xfrm>
          <a:off x="3047973" y="1653624"/>
          <a:ext cx="2898649" cy="2204832"/>
        </a:xfrm>
        <a:prstGeom prst="roundRect">
          <a:avLst/>
        </a:prstGeom>
        <a:solidFill>
          <a:schemeClr val="accent6">
            <a:lumMod val="60000"/>
            <a:lumOff val="40000"/>
          </a:schemeClr>
        </a:solidFill>
        <a:ln>
          <a:solidFill>
            <a:srgbClr val="993232"/>
          </a:solid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rtl="0">
            <a:lnSpc>
              <a:spcPct val="90000"/>
            </a:lnSpc>
            <a:spcBef>
              <a:spcPct val="0"/>
            </a:spcBef>
            <a:spcAft>
              <a:spcPct val="35000"/>
            </a:spcAft>
            <a:buNone/>
          </a:pPr>
          <a:r>
            <a:rPr lang="it-IT" sz="1500" b="1" kern="1200" dirty="0">
              <a:solidFill>
                <a:schemeClr val="bg2"/>
              </a:solidFill>
            </a:rPr>
            <a:t>EUROPEAN LAW ESTABLISHES RIGHTS AND OBLIGATIONS THAT DIRECTLY AFFECT INDIVIDUALS (ECJ: van </a:t>
          </a:r>
          <a:r>
            <a:rPr lang="it-IT" sz="1500" b="1" kern="1200" dirty="0" err="1">
              <a:solidFill>
                <a:schemeClr val="bg2"/>
              </a:solidFill>
            </a:rPr>
            <a:t>gend</a:t>
          </a:r>
          <a:r>
            <a:rPr lang="it-IT" sz="1500" b="1" kern="1200" dirty="0">
              <a:solidFill>
                <a:schemeClr val="bg2"/>
              </a:solidFill>
            </a:rPr>
            <a:t> and </a:t>
          </a:r>
          <a:r>
            <a:rPr lang="it-IT" sz="1500" b="1" kern="1200" dirty="0" err="1">
              <a:solidFill>
                <a:schemeClr val="bg2"/>
              </a:solidFill>
            </a:rPr>
            <a:t>loos</a:t>
          </a:r>
          <a:r>
            <a:rPr lang="it-IT" sz="1500" b="1" kern="1200" dirty="0">
              <a:solidFill>
                <a:schemeClr val="bg2"/>
              </a:solidFill>
            </a:rPr>
            <a:t>)</a:t>
          </a:r>
        </a:p>
        <a:p>
          <a:pPr marL="0" lvl="0" indent="0" algn="ctr" defTabSz="666750" rtl="0">
            <a:lnSpc>
              <a:spcPct val="90000"/>
            </a:lnSpc>
            <a:spcBef>
              <a:spcPct val="0"/>
            </a:spcBef>
            <a:spcAft>
              <a:spcPct val="35000"/>
            </a:spcAft>
            <a:buNone/>
          </a:pPr>
          <a:r>
            <a:rPr lang="it-IT" sz="2400" b="1" kern="1200" dirty="0">
              <a:solidFill>
                <a:schemeClr val="bg2"/>
              </a:solidFill>
            </a:rPr>
            <a:t>A NEW LEGAL ORDER</a:t>
          </a:r>
          <a:endParaRPr lang="it-IT" sz="2400" kern="1200" dirty="0">
            <a:solidFill>
              <a:schemeClr val="bg2"/>
            </a:solidFill>
          </a:endParaRPr>
        </a:p>
      </dsp:txBody>
      <dsp:txXfrm>
        <a:off x="3155604" y="1761255"/>
        <a:ext cx="2683387" cy="1989570"/>
      </dsp:txXfrm>
    </dsp:sp>
    <dsp:sp modelId="{55B58CD0-2848-CB4E-AEF2-52120CB2ABF0}">
      <dsp:nvSpPr>
        <dsp:cNvPr id="0" name=""/>
        <dsp:cNvSpPr/>
      </dsp:nvSpPr>
      <dsp:spPr>
        <a:xfrm>
          <a:off x="6091555" y="1448199"/>
          <a:ext cx="2898649" cy="2615680"/>
        </a:xfrm>
        <a:prstGeom prst="round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90000"/>
            </a:lnSpc>
            <a:spcBef>
              <a:spcPct val="0"/>
            </a:spcBef>
            <a:spcAft>
              <a:spcPct val="35000"/>
            </a:spcAft>
            <a:buNone/>
          </a:pPr>
          <a:r>
            <a:rPr lang="it-IT" sz="1600" b="1" u="sng" kern="1200" dirty="0">
              <a:solidFill>
                <a:schemeClr val="tx1"/>
              </a:solidFill>
            </a:rPr>
            <a:t>DIRECT EFFECT  </a:t>
          </a:r>
          <a:r>
            <a:rPr lang="it-IT" sz="1600" kern="1200" dirty="0"/>
            <a:t>of </a:t>
          </a:r>
          <a:r>
            <a:rPr lang="it-IT" sz="1600" kern="1200" dirty="0" err="1"/>
            <a:t>European</a:t>
          </a:r>
          <a:r>
            <a:rPr lang="it-IT" sz="1600" kern="1200" dirty="0"/>
            <a:t> law in NATIONAL LEGAL ORDER</a:t>
          </a:r>
        </a:p>
        <a:p>
          <a:pPr marL="0" lvl="0" indent="0" algn="ctr" defTabSz="711200">
            <a:lnSpc>
              <a:spcPct val="90000"/>
            </a:lnSpc>
            <a:spcBef>
              <a:spcPct val="0"/>
            </a:spcBef>
            <a:spcAft>
              <a:spcPct val="35000"/>
            </a:spcAft>
            <a:buNone/>
          </a:pPr>
          <a:r>
            <a:rPr lang="it-IT" sz="1600" b="1" u="sng" kern="1200" dirty="0" err="1">
              <a:solidFill>
                <a:srgbClr val="FFFFFF"/>
              </a:solidFill>
            </a:rPr>
            <a:t>SUPREMACY</a:t>
          </a:r>
          <a:r>
            <a:rPr lang="it-IT" sz="1600" kern="1200" dirty="0" err="1"/>
            <a:t>when</a:t>
          </a:r>
          <a:r>
            <a:rPr lang="it-IT" sz="1600" kern="1200" dirty="0"/>
            <a:t> a </a:t>
          </a:r>
          <a:r>
            <a:rPr lang="it-IT" sz="1600" kern="1200" dirty="0" err="1"/>
            <a:t>norm</a:t>
          </a:r>
          <a:r>
            <a:rPr lang="it-IT" sz="1600" kern="1200" dirty="0"/>
            <a:t> </a:t>
          </a:r>
          <a:r>
            <a:rPr lang="it-IT" sz="1600" kern="1200" dirty="0" err="1"/>
            <a:t>is</a:t>
          </a:r>
          <a:r>
            <a:rPr lang="it-IT" sz="1600" kern="1200" dirty="0"/>
            <a:t> </a:t>
          </a:r>
          <a:r>
            <a:rPr lang="it-IT" sz="1600" kern="1200" dirty="0" err="1"/>
            <a:t>directly</a:t>
          </a:r>
          <a:r>
            <a:rPr lang="it-IT" sz="1600" kern="1200" dirty="0"/>
            <a:t> </a:t>
          </a:r>
          <a:r>
            <a:rPr lang="it-IT" sz="1600" kern="1200" dirty="0" err="1"/>
            <a:t>effective</a:t>
          </a:r>
          <a:r>
            <a:rPr lang="it-IT" sz="1600" kern="1200" dirty="0"/>
            <a:t>, </a:t>
          </a:r>
          <a:r>
            <a:rPr lang="it-IT" sz="1600" kern="1200" dirty="0" err="1"/>
            <a:t>it</a:t>
          </a:r>
          <a:r>
            <a:rPr lang="it-IT" sz="1600" kern="1200" dirty="0"/>
            <a:t> </a:t>
          </a:r>
          <a:r>
            <a:rPr lang="it-IT" sz="1600" kern="1200" dirty="0" err="1"/>
            <a:t>is</a:t>
          </a:r>
          <a:r>
            <a:rPr lang="it-IT" sz="1600" kern="1200" dirty="0"/>
            <a:t> supreme over the </a:t>
          </a:r>
          <a:r>
            <a:rPr lang="it-IT" sz="1600" kern="1200" dirty="0" err="1"/>
            <a:t>national</a:t>
          </a:r>
          <a:r>
            <a:rPr lang="it-IT" sz="1600" kern="1200" dirty="0"/>
            <a:t> law</a:t>
          </a:r>
        </a:p>
        <a:p>
          <a:pPr marL="0" lvl="0" indent="0" algn="ctr" defTabSz="711200" rtl="0">
            <a:lnSpc>
              <a:spcPct val="90000"/>
            </a:lnSpc>
            <a:spcBef>
              <a:spcPct val="0"/>
            </a:spcBef>
            <a:spcAft>
              <a:spcPct val="35000"/>
            </a:spcAft>
            <a:buNone/>
          </a:pPr>
          <a:endParaRPr lang="it-IT" sz="1600" kern="1200" dirty="0"/>
        </a:p>
      </dsp:txBody>
      <dsp:txXfrm>
        <a:off x="6219242" y="1575886"/>
        <a:ext cx="2643275" cy="2360306"/>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FB916C-13AB-904B-8353-87CB069BDD13}">
      <dsp:nvSpPr>
        <dsp:cNvPr id="0" name=""/>
        <dsp:cNvSpPr/>
      </dsp:nvSpPr>
      <dsp:spPr>
        <a:xfrm>
          <a:off x="661147" y="0"/>
          <a:ext cx="7492999" cy="5078505"/>
        </a:xfrm>
        <a:prstGeom prst="rightArrow">
          <a:avLst/>
        </a:prstGeom>
        <a:solidFill>
          <a:schemeClr val="accent4">
            <a:tint val="40000"/>
            <a:hueOff val="0"/>
            <a:satOff val="0"/>
            <a:lumOff val="0"/>
            <a:alphaOff val="0"/>
          </a:schemeClr>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1">
          <a:scrgbClr r="0" g="0" b="0"/>
        </a:fillRef>
        <a:effectRef idx="2">
          <a:scrgbClr r="0" g="0" b="0"/>
        </a:effectRef>
        <a:fontRef idx="minor"/>
      </dsp:style>
    </dsp:sp>
    <dsp:sp modelId="{1A2CC9A5-2A99-3146-9768-D3D275CC7F62}">
      <dsp:nvSpPr>
        <dsp:cNvPr id="0" name=""/>
        <dsp:cNvSpPr/>
      </dsp:nvSpPr>
      <dsp:spPr>
        <a:xfrm>
          <a:off x="9469" y="866585"/>
          <a:ext cx="2837422" cy="3345333"/>
        </a:xfrm>
        <a:prstGeom prst="roundRect">
          <a:avLst/>
        </a:prstGeom>
        <a:solidFill>
          <a:srgbClr val="FF0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it-IT" sz="2300" kern="1200" dirty="0">
              <a:solidFill>
                <a:srgbClr val="FFFFFF"/>
              </a:solidFill>
            </a:rPr>
            <a:t>HOW WILL INDIVIDUALS ENFORCE THEIR EUROPEAN RIGHTS?</a:t>
          </a:r>
        </a:p>
      </dsp:txBody>
      <dsp:txXfrm>
        <a:off x="147981" y="1005097"/>
        <a:ext cx="2560398" cy="3068309"/>
      </dsp:txXfrm>
    </dsp:sp>
    <dsp:sp modelId="{B640C1CE-AE1C-8B4B-92ED-96526A90970A}">
      <dsp:nvSpPr>
        <dsp:cNvPr id="0" name=""/>
        <dsp:cNvSpPr/>
      </dsp:nvSpPr>
      <dsp:spPr>
        <a:xfrm>
          <a:off x="2988935" y="1523551"/>
          <a:ext cx="2837422" cy="2031402"/>
        </a:xfrm>
        <a:prstGeom prst="roundRect">
          <a:avLst/>
        </a:prstGeom>
        <a:solidFill>
          <a:srgbClr val="3366FF"/>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it-IT" sz="2300" kern="1200" dirty="0"/>
            <a:t>NATIONAL COURTS </a:t>
          </a:r>
          <a:r>
            <a:rPr lang="it-IT" sz="2300" kern="1200" dirty="0" err="1"/>
            <a:t>provide</a:t>
          </a:r>
          <a:r>
            <a:rPr lang="it-IT" sz="2300" kern="1200" dirty="0"/>
            <a:t> </a:t>
          </a:r>
          <a:r>
            <a:rPr lang="it-IT" sz="2300" kern="1200" dirty="0" err="1"/>
            <a:t>effective</a:t>
          </a:r>
          <a:r>
            <a:rPr lang="it-IT" sz="2300" kern="1200" dirty="0"/>
            <a:t> </a:t>
          </a:r>
          <a:r>
            <a:rPr lang="it-IT" sz="2300" kern="1200" dirty="0" err="1"/>
            <a:t>remedies</a:t>
          </a:r>
          <a:r>
            <a:rPr lang="it-IT" sz="2300" kern="1200" dirty="0"/>
            <a:t> for the </a:t>
          </a:r>
          <a:r>
            <a:rPr lang="it-IT" sz="2300" kern="1200" dirty="0" err="1"/>
            <a:t>enforcement</a:t>
          </a:r>
          <a:r>
            <a:rPr lang="it-IT" sz="2300" kern="1200" dirty="0"/>
            <a:t> of EU law</a:t>
          </a:r>
        </a:p>
      </dsp:txBody>
      <dsp:txXfrm>
        <a:off x="3088100" y="1622716"/>
        <a:ext cx="2639092" cy="1833072"/>
      </dsp:txXfrm>
    </dsp:sp>
    <dsp:sp modelId="{D307228D-F851-5A41-A5AF-A40F5170FB27}">
      <dsp:nvSpPr>
        <dsp:cNvPr id="0" name=""/>
        <dsp:cNvSpPr/>
      </dsp:nvSpPr>
      <dsp:spPr>
        <a:xfrm>
          <a:off x="5968401" y="1523551"/>
          <a:ext cx="2837422" cy="2031402"/>
        </a:xfrm>
        <a:prstGeom prst="roundRect">
          <a:avLst/>
        </a:prstGeom>
        <a:solidFill>
          <a:srgbClr val="008000"/>
        </a:solid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rtl="0">
            <a:lnSpc>
              <a:spcPct val="90000"/>
            </a:lnSpc>
            <a:spcBef>
              <a:spcPct val="0"/>
            </a:spcBef>
            <a:spcAft>
              <a:spcPct val="35000"/>
            </a:spcAft>
            <a:buNone/>
          </a:pPr>
          <a:r>
            <a:rPr lang="it-IT" sz="2300" kern="1200" dirty="0"/>
            <a:t>EUROPEAN ACTIONS: Direct </a:t>
          </a:r>
          <a:r>
            <a:rPr lang="it-IT" sz="2300" kern="1200" dirty="0" err="1"/>
            <a:t>enforcement</a:t>
          </a:r>
          <a:r>
            <a:rPr lang="it-IT" sz="2300" kern="1200" dirty="0"/>
            <a:t> in the EUROPEAN COURTS</a:t>
          </a:r>
        </a:p>
      </dsp:txBody>
      <dsp:txXfrm>
        <a:off x="6067566" y="1622716"/>
        <a:ext cx="2639092" cy="1833072"/>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27919F-E531-1E4A-9BED-C04E38048A6B}">
      <dsp:nvSpPr>
        <dsp:cNvPr id="0" name=""/>
        <dsp:cNvSpPr/>
      </dsp:nvSpPr>
      <dsp:spPr>
        <a:xfrm>
          <a:off x="0" y="228665"/>
          <a:ext cx="8749311" cy="1235520"/>
        </a:xfrm>
        <a:prstGeom prst="roundRect">
          <a:avLst/>
        </a:prstGeom>
        <a:blipFill rotWithShape="1">
          <a:blip xmlns:r="http://schemas.openxmlformats.org/officeDocument/2006/relationships" r:embed="rId1">
            <a:duotone>
              <a:schemeClr val="accent1">
                <a:hueOff val="0"/>
                <a:satOff val="0"/>
                <a:lumOff val="0"/>
                <a:alphaOff val="0"/>
                <a:shade val="10000"/>
                <a:satMod val="135000"/>
              </a:schemeClr>
              <a:schemeClr val="accent1">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it-IT" sz="3200" b="1" kern="1200" dirty="0"/>
            <a:t>Direct effect refers to whether individuals can rely on the EU law before domestic Courts. </a:t>
          </a:r>
          <a:endParaRPr lang="it-IT" sz="3200" kern="1200" dirty="0"/>
        </a:p>
      </dsp:txBody>
      <dsp:txXfrm>
        <a:off x="60313" y="288978"/>
        <a:ext cx="8628685" cy="1114894"/>
      </dsp:txXfrm>
    </dsp:sp>
    <dsp:sp modelId="{F46D8D33-6FCB-074F-9662-3D2212DE30B4}">
      <dsp:nvSpPr>
        <dsp:cNvPr id="0" name=""/>
        <dsp:cNvSpPr/>
      </dsp:nvSpPr>
      <dsp:spPr>
        <a:xfrm>
          <a:off x="0" y="1556345"/>
          <a:ext cx="8749311" cy="1235520"/>
        </a:xfrm>
        <a:prstGeom prst="roundRect">
          <a:avLst/>
        </a:prstGeom>
        <a:blipFill rotWithShape="1">
          <a:blip xmlns:r="http://schemas.openxmlformats.org/officeDocument/2006/relationships" r:embed="rId1">
            <a:duotone>
              <a:schemeClr val="accent1">
                <a:hueOff val="0"/>
                <a:satOff val="0"/>
                <a:lumOff val="0"/>
                <a:alphaOff val="0"/>
                <a:shade val="10000"/>
                <a:satMod val="135000"/>
              </a:schemeClr>
              <a:schemeClr val="accent1">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rtl="0">
            <a:lnSpc>
              <a:spcPct val="90000"/>
            </a:lnSpc>
            <a:spcBef>
              <a:spcPct val="0"/>
            </a:spcBef>
            <a:spcAft>
              <a:spcPct val="35000"/>
            </a:spcAft>
            <a:buNone/>
          </a:pPr>
          <a:r>
            <a:rPr lang="it-IT" sz="3200" b="1" kern="1200" cap="all" dirty="0"/>
            <a:t>2 </a:t>
          </a:r>
          <a:r>
            <a:rPr lang="it-IT" sz="3200" b="1" kern="1200" cap="all" dirty="0" err="1"/>
            <a:t>types</a:t>
          </a:r>
          <a:r>
            <a:rPr lang="it-IT" sz="3200" b="1" kern="1200" cap="all" dirty="0"/>
            <a:t> of </a:t>
          </a:r>
          <a:r>
            <a:rPr lang="it-IT" sz="3200" b="1" kern="1200" cap="all" dirty="0" err="1"/>
            <a:t>direct</a:t>
          </a:r>
          <a:r>
            <a:rPr lang="it-IT" sz="3200" b="1" kern="1200" cap="all" dirty="0"/>
            <a:t> </a:t>
          </a:r>
          <a:r>
            <a:rPr lang="it-IT" sz="3200" b="1" kern="1200" cap="all" dirty="0" err="1"/>
            <a:t>effect</a:t>
          </a:r>
          <a:r>
            <a:rPr lang="it-IT" sz="3200" b="1" kern="1200" dirty="0"/>
            <a:t>:</a:t>
          </a:r>
          <a:endParaRPr lang="it-IT" sz="3200" kern="1200" dirty="0"/>
        </a:p>
      </dsp:txBody>
      <dsp:txXfrm>
        <a:off x="60313" y="1616658"/>
        <a:ext cx="8628685" cy="1114894"/>
      </dsp:txXfrm>
    </dsp:sp>
    <dsp:sp modelId="{060C7E06-6FE3-2346-822A-2197323899F9}">
      <dsp:nvSpPr>
        <dsp:cNvPr id="0" name=""/>
        <dsp:cNvSpPr/>
      </dsp:nvSpPr>
      <dsp:spPr>
        <a:xfrm>
          <a:off x="0" y="2791865"/>
          <a:ext cx="8749311" cy="1920960"/>
        </a:xfrm>
        <a:prstGeom prst="rect">
          <a:avLst/>
        </a:prstGeom>
        <a:solidFill>
          <a:srgbClr val="3366FF"/>
        </a:solidFill>
        <a:ln>
          <a:noFill/>
        </a:ln>
        <a:effectLst/>
      </dsp:spPr>
      <dsp:style>
        <a:lnRef idx="0">
          <a:scrgbClr r="0" g="0" b="0"/>
        </a:lnRef>
        <a:fillRef idx="0">
          <a:scrgbClr r="0" g="0" b="0"/>
        </a:fillRef>
        <a:effectRef idx="0">
          <a:scrgbClr r="0" g="0" b="0"/>
        </a:effectRef>
        <a:fontRef idx="minor"/>
      </dsp:style>
      <dsp:txBody>
        <a:bodyPr spcFirstLastPara="0" vert="horz" wrap="square" lIns="277791" tIns="40640" rIns="227584" bIns="40640" numCol="1" spcCol="1270" anchor="t" anchorCtr="0">
          <a:noAutofit/>
        </a:bodyPr>
        <a:lstStyle/>
        <a:p>
          <a:pPr marL="228600" lvl="1" indent="-228600" algn="l" defTabSz="1111250" rtl="0">
            <a:lnSpc>
              <a:spcPct val="90000"/>
            </a:lnSpc>
            <a:spcBef>
              <a:spcPct val="0"/>
            </a:spcBef>
            <a:spcAft>
              <a:spcPct val="20000"/>
            </a:spcAft>
            <a:buChar char="•"/>
          </a:pPr>
          <a:r>
            <a:rPr lang="it-IT" sz="2500" b="1" kern="1200" dirty="0"/>
            <a:t>Vertical </a:t>
          </a:r>
          <a:r>
            <a:rPr lang="it-IT" sz="2500" b="1" kern="1200" dirty="0" err="1"/>
            <a:t>direct</a:t>
          </a:r>
          <a:r>
            <a:rPr lang="it-IT" sz="2500" b="1" kern="1200" dirty="0"/>
            <a:t> </a:t>
          </a:r>
          <a:r>
            <a:rPr lang="it-IT" sz="2500" b="1" kern="1200" dirty="0" err="1"/>
            <a:t>effect</a:t>
          </a:r>
          <a:r>
            <a:rPr lang="it-IT" sz="2500" kern="1200" dirty="0"/>
            <a:t>: </a:t>
          </a:r>
          <a:r>
            <a:rPr lang="it-IT" sz="2500" kern="1200" dirty="0" err="1"/>
            <a:t>you</a:t>
          </a:r>
          <a:r>
            <a:rPr lang="it-IT" sz="2500" kern="1200" dirty="0"/>
            <a:t> can use EU </a:t>
          </a:r>
          <a:r>
            <a:rPr lang="it-IT" sz="2500" kern="1200" dirty="0" err="1"/>
            <a:t>legislation</a:t>
          </a:r>
          <a:r>
            <a:rPr lang="it-IT" sz="2500" kern="1200" dirty="0"/>
            <a:t> </a:t>
          </a:r>
          <a:r>
            <a:rPr lang="it-IT" sz="2500" kern="1200" dirty="0" err="1"/>
            <a:t>against</a:t>
          </a:r>
          <a:r>
            <a:rPr lang="it-IT" sz="2500" kern="1200" dirty="0"/>
            <a:t> a MS.</a:t>
          </a:r>
        </a:p>
        <a:p>
          <a:pPr marL="228600" lvl="1" indent="-228600" algn="l" defTabSz="1111250" rtl="0">
            <a:lnSpc>
              <a:spcPct val="90000"/>
            </a:lnSpc>
            <a:spcBef>
              <a:spcPct val="0"/>
            </a:spcBef>
            <a:spcAft>
              <a:spcPct val="20000"/>
            </a:spcAft>
            <a:buChar char="•"/>
          </a:pPr>
          <a:endParaRPr lang="it-IT" sz="2500" kern="1200" dirty="0"/>
        </a:p>
        <a:p>
          <a:pPr marL="228600" lvl="1" indent="-228600" algn="l" defTabSz="1111250" rtl="0">
            <a:lnSpc>
              <a:spcPct val="90000"/>
            </a:lnSpc>
            <a:spcBef>
              <a:spcPct val="0"/>
            </a:spcBef>
            <a:spcAft>
              <a:spcPct val="20000"/>
            </a:spcAft>
            <a:buChar char="•"/>
          </a:pPr>
          <a:r>
            <a:rPr lang="it-IT" sz="2500" b="1" kern="1200" dirty="0" err="1"/>
            <a:t>Horizontal</a:t>
          </a:r>
          <a:r>
            <a:rPr lang="it-IT" sz="2500" b="1" kern="1200" dirty="0"/>
            <a:t> </a:t>
          </a:r>
          <a:r>
            <a:rPr lang="it-IT" sz="2500" b="1" kern="1200" dirty="0" err="1"/>
            <a:t>direct</a:t>
          </a:r>
          <a:r>
            <a:rPr lang="it-IT" sz="2500" b="1" kern="1200" dirty="0"/>
            <a:t> </a:t>
          </a:r>
          <a:r>
            <a:rPr lang="it-IT" sz="2500" b="1" kern="1200" dirty="0" err="1"/>
            <a:t>effect</a:t>
          </a:r>
          <a:r>
            <a:rPr lang="it-IT" sz="2500" b="1" kern="1200" dirty="0"/>
            <a:t>:</a:t>
          </a:r>
          <a:r>
            <a:rPr lang="it-IT" sz="2500" kern="1200" dirty="0"/>
            <a:t> </a:t>
          </a:r>
          <a:r>
            <a:rPr lang="it-IT" sz="2500" kern="1200" dirty="0" err="1"/>
            <a:t>you</a:t>
          </a:r>
          <a:r>
            <a:rPr lang="it-IT" sz="2500" kern="1200" dirty="0"/>
            <a:t> can use EU </a:t>
          </a:r>
          <a:r>
            <a:rPr lang="it-IT" sz="2500" kern="1200" dirty="0" err="1"/>
            <a:t>legislation</a:t>
          </a:r>
          <a:r>
            <a:rPr lang="it-IT" sz="2500" kern="1200" dirty="0"/>
            <a:t> </a:t>
          </a:r>
          <a:r>
            <a:rPr lang="it-IT" sz="2500" kern="1200" dirty="0" err="1"/>
            <a:t>against</a:t>
          </a:r>
          <a:r>
            <a:rPr lang="it-IT" sz="2500" kern="1200" dirty="0"/>
            <a:t> </a:t>
          </a:r>
          <a:r>
            <a:rPr lang="it-IT" sz="2500" kern="1200" dirty="0" err="1"/>
            <a:t>another</a:t>
          </a:r>
          <a:r>
            <a:rPr lang="it-IT" sz="2500" kern="1200" dirty="0"/>
            <a:t> </a:t>
          </a:r>
          <a:r>
            <a:rPr lang="it-IT" sz="2500" kern="1200" dirty="0" err="1"/>
            <a:t>individual</a:t>
          </a:r>
          <a:r>
            <a:rPr lang="it-IT" sz="2500" kern="1200" dirty="0"/>
            <a:t>.</a:t>
          </a:r>
        </a:p>
      </dsp:txBody>
      <dsp:txXfrm>
        <a:off x="0" y="2791865"/>
        <a:ext cx="8749311" cy="192096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167E37B-E0EC-1F49-84E4-8B949718E0DD}">
      <dsp:nvSpPr>
        <dsp:cNvPr id="0" name=""/>
        <dsp:cNvSpPr/>
      </dsp:nvSpPr>
      <dsp:spPr>
        <a:xfrm>
          <a:off x="0" y="22932"/>
          <a:ext cx="8714032" cy="1579500"/>
        </a:xfrm>
        <a:prstGeom prst="round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rtl="0">
            <a:lnSpc>
              <a:spcPct val="90000"/>
            </a:lnSpc>
            <a:spcBef>
              <a:spcPct val="0"/>
            </a:spcBef>
            <a:spcAft>
              <a:spcPct val="35000"/>
            </a:spcAft>
            <a:buNone/>
          </a:pPr>
          <a:r>
            <a:rPr lang="it-IT" sz="3000" kern="1200" dirty="0"/>
            <a:t>DIRECT APPLICABILITY </a:t>
          </a:r>
          <a:r>
            <a:rPr lang="it-IT" sz="3000" kern="1200" dirty="0" err="1"/>
            <a:t>allows</a:t>
          </a:r>
          <a:r>
            <a:rPr lang="it-IT" sz="3000" kern="1200" dirty="0"/>
            <a:t> the ECJ to </a:t>
          </a:r>
          <a:r>
            <a:rPr lang="it-IT" sz="3000" kern="1200" dirty="0" err="1"/>
            <a:t>develop</a:t>
          </a:r>
          <a:r>
            <a:rPr lang="it-IT" sz="3000" kern="1200" dirty="0"/>
            <a:t> to </a:t>
          </a:r>
          <a:r>
            <a:rPr lang="it-IT" sz="3000" kern="1200" dirty="0" err="1"/>
            <a:t>two</a:t>
          </a:r>
          <a:r>
            <a:rPr lang="it-IT" sz="3000" kern="1200" dirty="0"/>
            <a:t> </a:t>
          </a:r>
          <a:r>
            <a:rPr lang="it-IT" sz="3000" kern="1200" dirty="0" err="1"/>
            <a:t>foundamental</a:t>
          </a:r>
          <a:r>
            <a:rPr lang="it-IT" sz="3000" kern="1200" dirty="0"/>
            <a:t> </a:t>
          </a:r>
          <a:r>
            <a:rPr lang="it-IT" sz="3000" kern="1200" dirty="0" err="1"/>
            <a:t>docrines</a:t>
          </a:r>
          <a:r>
            <a:rPr lang="it-IT" sz="3000" kern="1200" dirty="0"/>
            <a:t> of the </a:t>
          </a:r>
          <a:r>
            <a:rPr lang="it-IT" sz="3000" kern="1200" dirty="0" err="1"/>
            <a:t>European</a:t>
          </a:r>
          <a:r>
            <a:rPr lang="it-IT" sz="3000" kern="1200" dirty="0"/>
            <a:t> </a:t>
          </a:r>
          <a:r>
            <a:rPr lang="it-IT" sz="3000" kern="1200" dirty="0" err="1"/>
            <a:t>legal</a:t>
          </a:r>
          <a:r>
            <a:rPr lang="it-IT" sz="3000" kern="1200" dirty="0"/>
            <a:t> </a:t>
          </a:r>
          <a:r>
            <a:rPr lang="it-IT" sz="3000" kern="1200" dirty="0" err="1"/>
            <a:t>order</a:t>
          </a:r>
          <a:r>
            <a:rPr lang="it-IT" sz="3000" kern="1200" dirty="0"/>
            <a:t>:</a:t>
          </a:r>
        </a:p>
      </dsp:txBody>
      <dsp:txXfrm>
        <a:off x="77105" y="100037"/>
        <a:ext cx="8559822" cy="1425290"/>
      </dsp:txXfrm>
    </dsp:sp>
    <dsp:sp modelId="{395FF2D1-154B-3944-B5D9-3C5F7795A64E}">
      <dsp:nvSpPr>
        <dsp:cNvPr id="0" name=""/>
        <dsp:cNvSpPr/>
      </dsp:nvSpPr>
      <dsp:spPr>
        <a:xfrm>
          <a:off x="0" y="1688832"/>
          <a:ext cx="8714032" cy="1579500"/>
        </a:xfrm>
        <a:prstGeom prst="roundRect">
          <a:avLst/>
        </a:prstGeom>
        <a:blipFill rotWithShape="1">
          <a:blip xmlns:r="http://schemas.openxmlformats.org/officeDocument/2006/relationships" r:embed="rId1">
            <a:duotone>
              <a:schemeClr val="accent4">
                <a:hueOff val="-637965"/>
                <a:satOff val="0"/>
                <a:lumOff val="0"/>
                <a:alphaOff val="0"/>
                <a:shade val="10000"/>
                <a:satMod val="135000"/>
              </a:schemeClr>
              <a:schemeClr val="accent4">
                <a:hueOff val="-637965"/>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it-IT" sz="3000" kern="1200"/>
            <a:t>1) DIRECT EFFECT</a:t>
          </a:r>
        </a:p>
      </dsp:txBody>
      <dsp:txXfrm>
        <a:off x="77105" y="1765937"/>
        <a:ext cx="8559822" cy="1425290"/>
      </dsp:txXfrm>
    </dsp:sp>
    <dsp:sp modelId="{BD550D11-2582-4C4E-A6BF-FEE39E2BC333}">
      <dsp:nvSpPr>
        <dsp:cNvPr id="0" name=""/>
        <dsp:cNvSpPr/>
      </dsp:nvSpPr>
      <dsp:spPr>
        <a:xfrm>
          <a:off x="0" y="3354732"/>
          <a:ext cx="8714032" cy="1579500"/>
        </a:xfrm>
        <a:prstGeom prst="roundRect">
          <a:avLst/>
        </a:prstGeom>
        <a:blipFill rotWithShape="1">
          <a:blip xmlns:r="http://schemas.openxmlformats.org/officeDocument/2006/relationships" r:embed="rId1">
            <a:duotone>
              <a:schemeClr val="accent4">
                <a:hueOff val="-1275931"/>
                <a:satOff val="0"/>
                <a:lumOff val="0"/>
                <a:alphaOff val="0"/>
                <a:shade val="10000"/>
                <a:satMod val="135000"/>
              </a:schemeClr>
              <a:schemeClr val="accent4">
                <a:hueOff val="-1275931"/>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rtl="0">
            <a:lnSpc>
              <a:spcPct val="90000"/>
            </a:lnSpc>
            <a:spcBef>
              <a:spcPct val="0"/>
            </a:spcBef>
            <a:spcAft>
              <a:spcPct val="35000"/>
            </a:spcAft>
            <a:buNone/>
          </a:pPr>
          <a:r>
            <a:rPr lang="it-IT" sz="3000" kern="1200" dirty="0"/>
            <a:t>2) SUPREMACY (or primacy o priority)</a:t>
          </a:r>
        </a:p>
      </dsp:txBody>
      <dsp:txXfrm>
        <a:off x="77105" y="3431837"/>
        <a:ext cx="8559822" cy="1425290"/>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3B3237-09F8-024A-9335-B24D670F51C0}">
      <dsp:nvSpPr>
        <dsp:cNvPr id="0" name=""/>
        <dsp:cNvSpPr/>
      </dsp:nvSpPr>
      <dsp:spPr>
        <a:xfrm>
          <a:off x="1082" y="21400"/>
          <a:ext cx="4222527" cy="5026091"/>
        </a:xfrm>
        <a:prstGeom prst="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rtl="0">
            <a:lnSpc>
              <a:spcPct val="90000"/>
            </a:lnSpc>
            <a:spcBef>
              <a:spcPct val="0"/>
            </a:spcBef>
            <a:spcAft>
              <a:spcPct val="35000"/>
            </a:spcAft>
            <a:buNone/>
          </a:pPr>
          <a:r>
            <a:rPr lang="it-IT" sz="3500" kern="1200" dirty="0"/>
            <a:t>DIRECT APPLICABILITY </a:t>
          </a:r>
        </a:p>
        <a:p>
          <a:pPr marL="228600" lvl="1" indent="-228600" algn="l" defTabSz="1200150">
            <a:lnSpc>
              <a:spcPct val="90000"/>
            </a:lnSpc>
            <a:spcBef>
              <a:spcPct val="0"/>
            </a:spcBef>
            <a:spcAft>
              <a:spcPct val="15000"/>
            </a:spcAft>
            <a:buChar char="•"/>
          </a:pPr>
          <a:r>
            <a:rPr lang="it-IT" sz="2700" kern="1200" dirty="0"/>
            <a:t>WIDER – </a:t>
          </a:r>
          <a:r>
            <a:rPr lang="it-IT" sz="2700" kern="1200" dirty="0" err="1"/>
            <a:t>internal</a:t>
          </a:r>
          <a:r>
            <a:rPr lang="it-IT" sz="2700" kern="1200" dirty="0"/>
            <a:t> </a:t>
          </a:r>
          <a:r>
            <a:rPr lang="it-IT" sz="2700" kern="1200" dirty="0" err="1"/>
            <a:t>effect</a:t>
          </a:r>
          <a:r>
            <a:rPr lang="it-IT" sz="2700" kern="1200" dirty="0"/>
            <a:t>: Direct </a:t>
          </a:r>
          <a:r>
            <a:rPr lang="it-IT" sz="2700" kern="1200" dirty="0" err="1"/>
            <a:t>applicability</a:t>
          </a:r>
          <a:r>
            <a:rPr lang="it-IT" sz="2700" kern="1200" dirty="0"/>
            <a:t> of a </a:t>
          </a:r>
          <a:r>
            <a:rPr lang="it-IT" sz="2700" kern="1200" dirty="0" err="1"/>
            <a:t>European</a:t>
          </a:r>
          <a:r>
            <a:rPr lang="it-IT" sz="2700" kern="1200" dirty="0"/>
            <a:t> </a:t>
          </a:r>
          <a:r>
            <a:rPr lang="it-IT" sz="2700" kern="1200" dirty="0" err="1"/>
            <a:t>norm</a:t>
          </a:r>
          <a:r>
            <a:rPr lang="it-IT" sz="2700" kern="1200" dirty="0"/>
            <a:t> </a:t>
          </a:r>
          <a:r>
            <a:rPr lang="it-IT" sz="2700" kern="1200" dirty="0" err="1"/>
            <a:t>within</a:t>
          </a:r>
          <a:r>
            <a:rPr lang="it-IT" sz="2700" kern="1200" dirty="0"/>
            <a:t> </a:t>
          </a:r>
          <a:r>
            <a:rPr lang="it-IT" sz="2700" kern="1200" dirty="0" err="1"/>
            <a:t>domestic</a:t>
          </a:r>
          <a:r>
            <a:rPr lang="it-IT" sz="2700" kern="1200" dirty="0"/>
            <a:t> </a:t>
          </a:r>
          <a:r>
            <a:rPr lang="it-IT" sz="2700" kern="1200" dirty="0" err="1"/>
            <a:t>legal</a:t>
          </a:r>
          <a:r>
            <a:rPr lang="it-IT" sz="2700" kern="1200" dirty="0"/>
            <a:t> </a:t>
          </a:r>
          <a:r>
            <a:rPr lang="it-IT" sz="2700" kern="1200" dirty="0" err="1"/>
            <a:t>orders</a:t>
          </a:r>
          <a:r>
            <a:rPr lang="it-IT" sz="2700" kern="1200" dirty="0"/>
            <a:t> </a:t>
          </a:r>
          <a:r>
            <a:rPr lang="it-IT" sz="2700" kern="1200" dirty="0" err="1"/>
            <a:t>without</a:t>
          </a:r>
          <a:r>
            <a:rPr lang="it-IT" sz="2700" kern="1200" dirty="0"/>
            <a:t> the </a:t>
          </a:r>
          <a:r>
            <a:rPr lang="it-IT" sz="2700" kern="1200" dirty="0" err="1"/>
            <a:t>need</a:t>
          </a:r>
          <a:r>
            <a:rPr lang="it-IT" sz="2700" kern="1200" dirty="0"/>
            <a:t> of an </a:t>
          </a:r>
          <a:r>
            <a:rPr lang="it-IT" sz="2700" kern="1200" dirty="0" err="1"/>
            <a:t>internal</a:t>
          </a:r>
          <a:r>
            <a:rPr lang="it-IT" sz="2700" kern="1200" dirty="0"/>
            <a:t> </a:t>
          </a:r>
          <a:r>
            <a:rPr lang="it-IT" sz="2700" kern="1200" dirty="0" err="1"/>
            <a:t>act</a:t>
          </a:r>
          <a:endParaRPr lang="it-IT" sz="2700" kern="1200" dirty="0"/>
        </a:p>
        <a:p>
          <a:pPr marL="228600" lvl="1" indent="-228600" algn="l" defTabSz="1200150">
            <a:lnSpc>
              <a:spcPct val="90000"/>
            </a:lnSpc>
            <a:spcBef>
              <a:spcPct val="0"/>
            </a:spcBef>
            <a:spcAft>
              <a:spcPct val="15000"/>
            </a:spcAft>
            <a:buChar char="•"/>
          </a:pPr>
          <a:r>
            <a:rPr lang="it-IT" sz="2700" kern="1200" dirty="0"/>
            <a:t>NATIONAL AUTHORITIES HAVE TO APPLY EU LAW</a:t>
          </a:r>
        </a:p>
      </dsp:txBody>
      <dsp:txXfrm>
        <a:off x="1082" y="21400"/>
        <a:ext cx="4222527" cy="5026091"/>
      </dsp:txXfrm>
    </dsp:sp>
    <dsp:sp modelId="{0118A097-A403-8645-A4F2-068C2D8DEA1A}">
      <dsp:nvSpPr>
        <dsp:cNvPr id="0" name=""/>
        <dsp:cNvSpPr/>
      </dsp:nvSpPr>
      <dsp:spPr>
        <a:xfrm>
          <a:off x="4645863" y="21400"/>
          <a:ext cx="4222527" cy="5026091"/>
        </a:xfrm>
        <a:prstGeom prst="rect">
          <a:avLst/>
        </a:prstGeom>
        <a:blipFill rotWithShape="1">
          <a:blip xmlns:r="http://schemas.openxmlformats.org/officeDocument/2006/relationships" r:embed="rId1">
            <a:duotone>
              <a:schemeClr val="accent4">
                <a:hueOff val="-1275931"/>
                <a:satOff val="0"/>
                <a:lumOff val="0"/>
                <a:alphaOff val="0"/>
                <a:shade val="10000"/>
                <a:satMod val="135000"/>
              </a:schemeClr>
              <a:schemeClr val="accent4">
                <a:hueOff val="-1275931"/>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33350" tIns="133350" rIns="133350" bIns="133350" numCol="1" spcCol="1270" anchor="t" anchorCtr="0">
          <a:noAutofit/>
        </a:bodyPr>
        <a:lstStyle/>
        <a:p>
          <a:pPr marL="0" lvl="0" indent="0" algn="l" defTabSz="1555750" rtl="0">
            <a:lnSpc>
              <a:spcPct val="90000"/>
            </a:lnSpc>
            <a:spcBef>
              <a:spcPct val="0"/>
            </a:spcBef>
            <a:spcAft>
              <a:spcPct val="35000"/>
            </a:spcAft>
            <a:buNone/>
          </a:pPr>
          <a:r>
            <a:rPr lang="it-IT" sz="3500" kern="1200" dirty="0"/>
            <a:t>DIRECT EFFECT</a:t>
          </a:r>
        </a:p>
        <a:p>
          <a:pPr marL="228600" lvl="1" indent="-228600" algn="l" defTabSz="1200150" rtl="0">
            <a:lnSpc>
              <a:spcPct val="90000"/>
            </a:lnSpc>
            <a:spcBef>
              <a:spcPct val="0"/>
            </a:spcBef>
            <a:spcAft>
              <a:spcPct val="15000"/>
            </a:spcAft>
            <a:buChar char="•"/>
          </a:pPr>
          <a:r>
            <a:rPr lang="it-IT" sz="2700" kern="1200" dirty="0" err="1"/>
            <a:t>Individual</a:t>
          </a:r>
          <a:r>
            <a:rPr lang="it-IT" sz="2700" kern="1200" dirty="0"/>
            <a:t> </a:t>
          </a:r>
          <a:r>
            <a:rPr lang="it-IT" sz="2700" kern="1200" dirty="0" err="1"/>
            <a:t>effect</a:t>
          </a:r>
          <a:r>
            <a:rPr lang="it-IT" sz="2700" kern="1200" dirty="0"/>
            <a:t> of a </a:t>
          </a:r>
          <a:r>
            <a:rPr lang="it-IT" sz="2700" kern="1200" dirty="0" err="1"/>
            <a:t>binding</a:t>
          </a:r>
          <a:r>
            <a:rPr lang="it-IT" sz="2700" kern="1200" dirty="0"/>
            <a:t> </a:t>
          </a:r>
          <a:r>
            <a:rPr lang="it-IT" sz="2700" kern="1200" dirty="0" err="1"/>
            <a:t>norm</a:t>
          </a:r>
          <a:r>
            <a:rPr lang="it-IT" sz="2700" kern="1200" dirty="0"/>
            <a:t> in </a:t>
          </a:r>
          <a:r>
            <a:rPr lang="it-IT" sz="2700" kern="1200" dirty="0" err="1"/>
            <a:t>specific</a:t>
          </a:r>
          <a:r>
            <a:rPr lang="it-IT" sz="2700" kern="1200" dirty="0"/>
            <a:t> </a:t>
          </a:r>
          <a:r>
            <a:rPr lang="it-IT" sz="2700" kern="1200" dirty="0" err="1"/>
            <a:t>cases</a:t>
          </a:r>
          <a:endParaRPr lang="it-IT" sz="2700" kern="1200" dirty="0"/>
        </a:p>
        <a:p>
          <a:pPr marL="228600" lvl="1" indent="-228600" algn="l" defTabSz="1200150" rtl="0">
            <a:lnSpc>
              <a:spcPct val="90000"/>
            </a:lnSpc>
            <a:spcBef>
              <a:spcPct val="0"/>
            </a:spcBef>
            <a:spcAft>
              <a:spcPct val="15000"/>
            </a:spcAft>
            <a:buChar char="•"/>
          </a:pPr>
          <a:r>
            <a:rPr lang="it-IT" sz="2700" kern="1200" cap="all" dirty="0"/>
            <a:t>The </a:t>
          </a:r>
          <a:r>
            <a:rPr lang="it-IT" sz="2700" kern="1200" cap="all" dirty="0" err="1"/>
            <a:t>norm</a:t>
          </a:r>
          <a:r>
            <a:rPr lang="it-IT" sz="2700" kern="1200" cap="all" dirty="0"/>
            <a:t> can be </a:t>
          </a:r>
          <a:r>
            <a:rPr lang="it-IT" sz="2700" kern="1200" cap="all" dirty="0" err="1"/>
            <a:t>invoked</a:t>
          </a:r>
          <a:r>
            <a:rPr lang="it-IT" sz="2700" kern="1200" cap="all" dirty="0"/>
            <a:t> in front of a </a:t>
          </a:r>
          <a:r>
            <a:rPr lang="it-IT" sz="2700" kern="1200" cap="all" dirty="0" err="1"/>
            <a:t>domestic</a:t>
          </a:r>
          <a:r>
            <a:rPr lang="it-IT" sz="2700" kern="1200" cap="all" dirty="0"/>
            <a:t> </a:t>
          </a:r>
          <a:r>
            <a:rPr lang="it-IT" sz="2700" kern="1200" cap="all" dirty="0" err="1"/>
            <a:t>Courts</a:t>
          </a:r>
          <a:r>
            <a:rPr lang="it-IT" sz="2700" kern="1200" dirty="0"/>
            <a:t>.</a:t>
          </a:r>
        </a:p>
        <a:p>
          <a:pPr marL="228600" lvl="1" indent="-228600" algn="l" defTabSz="1200150" rtl="0">
            <a:lnSpc>
              <a:spcPct val="90000"/>
            </a:lnSpc>
            <a:spcBef>
              <a:spcPct val="0"/>
            </a:spcBef>
            <a:spcAft>
              <a:spcPct val="15000"/>
            </a:spcAft>
            <a:buChar char="•"/>
          </a:pPr>
          <a:endParaRPr lang="it-IT" sz="2700" kern="1200" dirty="0"/>
        </a:p>
      </dsp:txBody>
      <dsp:txXfrm>
        <a:off x="4645863" y="21400"/>
        <a:ext cx="4222527" cy="5026091"/>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156D29-9104-4E4E-9780-130E495A34B2}">
      <dsp:nvSpPr>
        <dsp:cNvPr id="0" name=""/>
        <dsp:cNvSpPr/>
      </dsp:nvSpPr>
      <dsp:spPr>
        <a:xfrm>
          <a:off x="0" y="0"/>
          <a:ext cx="8684115" cy="1521000"/>
        </a:xfrm>
        <a:prstGeom prst="round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it-IT" sz="2600" kern="1200" dirty="0"/>
            <a:t>TREATIES</a:t>
          </a:r>
        </a:p>
        <a:p>
          <a:pPr marL="0" lvl="0" indent="0" algn="l" defTabSz="1155700" rtl="0">
            <a:lnSpc>
              <a:spcPct val="90000"/>
            </a:lnSpc>
            <a:spcBef>
              <a:spcPct val="0"/>
            </a:spcBef>
            <a:spcAft>
              <a:spcPct val="35000"/>
            </a:spcAft>
            <a:buNone/>
          </a:pPr>
          <a:r>
            <a:rPr lang="it-IT" sz="2600" kern="1200" dirty="0"/>
            <a:t>ECJ </a:t>
          </a:r>
          <a:r>
            <a:rPr lang="it-IT" sz="2600" kern="1200" dirty="0" err="1"/>
            <a:t>confirmed</a:t>
          </a:r>
          <a:r>
            <a:rPr lang="it-IT" sz="2600" kern="1200" dirty="0"/>
            <a:t> some </a:t>
          </a:r>
          <a:r>
            <a:rPr lang="it-IT" sz="2600" b="0" kern="1200" dirty="0" err="1"/>
            <a:t>Treaties</a:t>
          </a:r>
          <a:r>
            <a:rPr lang="it-IT" sz="2600" kern="1200" dirty="0"/>
            <a:t> </a:t>
          </a:r>
          <a:r>
            <a:rPr lang="it-IT" sz="2600" kern="1200" dirty="0" err="1"/>
            <a:t>provision</a:t>
          </a:r>
          <a:r>
            <a:rPr lang="it-IT" sz="2600" kern="1200" dirty="0"/>
            <a:t> </a:t>
          </a:r>
          <a:r>
            <a:rPr lang="it-IT" sz="2600" kern="1200" dirty="0" err="1"/>
            <a:t>have</a:t>
          </a:r>
          <a:r>
            <a:rPr lang="it-IT" sz="2600" kern="1200" dirty="0"/>
            <a:t> DIRECT APPLICABILITY AND EFFECT </a:t>
          </a:r>
          <a:r>
            <a:rPr lang="it-IT" sz="2600" kern="1200" dirty="0" err="1"/>
            <a:t>within</a:t>
          </a:r>
          <a:r>
            <a:rPr lang="it-IT" sz="2600" kern="1200" dirty="0"/>
            <a:t> </a:t>
          </a:r>
          <a:r>
            <a:rPr lang="it-IT" sz="2600" kern="1200" dirty="0" err="1"/>
            <a:t>domestic</a:t>
          </a:r>
          <a:r>
            <a:rPr lang="it-IT" sz="2600" kern="1200" dirty="0"/>
            <a:t> </a:t>
          </a:r>
          <a:r>
            <a:rPr lang="it-IT" sz="2600" kern="1200" dirty="0" err="1"/>
            <a:t>laws</a:t>
          </a:r>
          <a:r>
            <a:rPr lang="it-IT" sz="2600" kern="1200" dirty="0"/>
            <a:t>.</a:t>
          </a:r>
        </a:p>
      </dsp:txBody>
      <dsp:txXfrm>
        <a:off x="74249" y="74249"/>
        <a:ext cx="8535617" cy="1372502"/>
      </dsp:txXfrm>
    </dsp:sp>
    <dsp:sp modelId="{F2E03D14-2D4F-304E-8F93-69AACFAEE225}">
      <dsp:nvSpPr>
        <dsp:cNvPr id="0" name=""/>
        <dsp:cNvSpPr/>
      </dsp:nvSpPr>
      <dsp:spPr>
        <a:xfrm>
          <a:off x="0" y="1725806"/>
          <a:ext cx="8684115" cy="1521000"/>
        </a:xfrm>
        <a:prstGeom prst="round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it-IT" sz="2600" kern="1200" dirty="0"/>
            <a:t>SECONDARY LAW</a:t>
          </a:r>
        </a:p>
        <a:p>
          <a:pPr marL="0" lvl="0" indent="0" algn="l" defTabSz="1155700" rtl="0">
            <a:lnSpc>
              <a:spcPct val="90000"/>
            </a:lnSpc>
            <a:spcBef>
              <a:spcPct val="0"/>
            </a:spcBef>
            <a:spcAft>
              <a:spcPct val="35000"/>
            </a:spcAft>
            <a:buNone/>
          </a:pPr>
          <a:r>
            <a:rPr lang="it-IT" sz="2600" kern="1200" dirty="0"/>
            <a:t>E. </a:t>
          </a:r>
          <a:r>
            <a:rPr lang="it-IT" sz="2600" kern="1200" dirty="0" err="1"/>
            <a:t>Treaties</a:t>
          </a:r>
          <a:r>
            <a:rPr lang="it-IT" sz="2600" kern="1200" dirty="0"/>
            <a:t> are </a:t>
          </a:r>
          <a:r>
            <a:rPr lang="it-IT" sz="2600" kern="1200" dirty="0" err="1"/>
            <a:t>framework</a:t>
          </a:r>
          <a:r>
            <a:rPr lang="it-IT" sz="2600" kern="1200" dirty="0"/>
            <a:t> </a:t>
          </a:r>
          <a:r>
            <a:rPr lang="it-IT" sz="2600" kern="1200" dirty="0" err="1"/>
            <a:t>Treaties</a:t>
          </a:r>
          <a:r>
            <a:rPr lang="it-IT" sz="2600" kern="1200" dirty="0"/>
            <a:t>: </a:t>
          </a:r>
          <a:r>
            <a:rPr lang="it-IT" sz="2600" kern="1200" dirty="0" err="1"/>
            <a:t>envisage</a:t>
          </a:r>
          <a:r>
            <a:rPr lang="it-IT" sz="2600" kern="1200" dirty="0"/>
            <a:t> the </a:t>
          </a:r>
          <a:r>
            <a:rPr lang="it-IT" sz="2600" kern="1200" dirty="0" err="1"/>
            <a:t>adoption</a:t>
          </a:r>
          <a:r>
            <a:rPr lang="it-IT" sz="2600" kern="1200" dirty="0"/>
            <a:t> of E. </a:t>
          </a:r>
          <a:r>
            <a:rPr lang="it-IT" sz="2600" kern="1200" dirty="0" err="1"/>
            <a:t>secondary</a:t>
          </a:r>
          <a:r>
            <a:rPr lang="it-IT" sz="2600" kern="1200" dirty="0"/>
            <a:t> law.</a:t>
          </a:r>
        </a:p>
      </dsp:txBody>
      <dsp:txXfrm>
        <a:off x="74249" y="1800055"/>
        <a:ext cx="8535617" cy="1372502"/>
      </dsp:txXfrm>
    </dsp:sp>
    <dsp:sp modelId="{A647B000-5C9D-2542-AA85-5480856119A0}">
      <dsp:nvSpPr>
        <dsp:cNvPr id="0" name=""/>
        <dsp:cNvSpPr/>
      </dsp:nvSpPr>
      <dsp:spPr>
        <a:xfrm>
          <a:off x="0" y="3278619"/>
          <a:ext cx="8684115" cy="162027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5721" tIns="35560" rIns="199136" bIns="35560" numCol="1" spcCol="1270" anchor="t" anchorCtr="0">
          <a:noAutofit/>
        </a:bodyPr>
        <a:lstStyle/>
        <a:p>
          <a:pPr marL="285750" lvl="1" indent="-285750" algn="l" defTabSz="1244600" rtl="0">
            <a:lnSpc>
              <a:spcPct val="90000"/>
            </a:lnSpc>
            <a:spcBef>
              <a:spcPct val="0"/>
            </a:spcBef>
            <a:spcAft>
              <a:spcPct val="20000"/>
            </a:spcAft>
            <a:buChar char="•"/>
          </a:pPr>
          <a:r>
            <a:rPr lang="it-IT" sz="2800" kern="1200" dirty="0">
              <a:solidFill>
                <a:srgbClr val="333333"/>
              </a:solidFill>
            </a:rPr>
            <a:t>Art. 288 TFUE: </a:t>
          </a:r>
          <a:r>
            <a:rPr lang="it-IT" sz="2800" kern="1200" dirty="0" err="1">
              <a:solidFill>
                <a:srgbClr val="333333"/>
              </a:solidFill>
            </a:rPr>
            <a:t>union’s</a:t>
          </a:r>
          <a:r>
            <a:rPr lang="it-IT" sz="2800" kern="1200" dirty="0">
              <a:solidFill>
                <a:srgbClr val="333333"/>
              </a:solidFill>
            </a:rPr>
            <a:t> </a:t>
          </a:r>
          <a:r>
            <a:rPr lang="it-IT" sz="2800" kern="1200" dirty="0" err="1">
              <a:solidFill>
                <a:srgbClr val="333333"/>
              </a:solidFill>
            </a:rPr>
            <a:t>legal</a:t>
          </a:r>
          <a:r>
            <a:rPr lang="it-IT" sz="2800" kern="1200" dirty="0">
              <a:solidFill>
                <a:srgbClr val="333333"/>
              </a:solidFill>
            </a:rPr>
            <a:t> </a:t>
          </a:r>
          <a:r>
            <a:rPr lang="it-IT" sz="2800" kern="1200" dirty="0" err="1">
              <a:solidFill>
                <a:srgbClr val="333333"/>
              </a:solidFill>
            </a:rPr>
            <a:t>instruments</a:t>
          </a:r>
          <a:r>
            <a:rPr lang="it-IT" sz="2800" kern="1200" dirty="0">
              <a:solidFill>
                <a:srgbClr val="333333"/>
              </a:solidFill>
            </a:rPr>
            <a:t>.</a:t>
          </a:r>
        </a:p>
        <a:p>
          <a:pPr marL="285750" lvl="1" indent="-285750" algn="l" defTabSz="1244600" rtl="0">
            <a:lnSpc>
              <a:spcPct val="90000"/>
            </a:lnSpc>
            <a:spcBef>
              <a:spcPct val="0"/>
            </a:spcBef>
            <a:spcAft>
              <a:spcPct val="20000"/>
            </a:spcAft>
            <a:buChar char="•"/>
          </a:pPr>
          <a:r>
            <a:rPr lang="it-IT" sz="2800" kern="1200" dirty="0" err="1">
              <a:solidFill>
                <a:srgbClr val="333333"/>
              </a:solidFill>
            </a:rPr>
            <a:t>What</a:t>
          </a:r>
          <a:r>
            <a:rPr lang="it-IT" sz="2800" kern="1200" dirty="0">
              <a:solidFill>
                <a:srgbClr val="333333"/>
              </a:solidFill>
            </a:rPr>
            <a:t> </a:t>
          </a:r>
          <a:r>
            <a:rPr lang="it-IT" sz="2800" kern="1200" dirty="0" err="1">
              <a:solidFill>
                <a:srgbClr val="333333"/>
              </a:solidFill>
            </a:rPr>
            <a:t>effect</a:t>
          </a:r>
          <a:r>
            <a:rPr lang="it-IT" sz="2800" kern="1200" dirty="0">
              <a:solidFill>
                <a:srgbClr val="333333"/>
              </a:solidFill>
            </a:rPr>
            <a:t> in the </a:t>
          </a:r>
          <a:r>
            <a:rPr lang="it-IT" sz="2800" kern="1200" dirty="0" err="1">
              <a:solidFill>
                <a:srgbClr val="333333"/>
              </a:solidFill>
            </a:rPr>
            <a:t>national</a:t>
          </a:r>
          <a:r>
            <a:rPr lang="it-IT" sz="2800" kern="1200" dirty="0">
              <a:solidFill>
                <a:srgbClr val="333333"/>
              </a:solidFill>
            </a:rPr>
            <a:t> </a:t>
          </a:r>
          <a:r>
            <a:rPr lang="it-IT" sz="2800" kern="1200" dirty="0" err="1">
              <a:solidFill>
                <a:srgbClr val="333333"/>
              </a:solidFill>
            </a:rPr>
            <a:t>legal</a:t>
          </a:r>
          <a:r>
            <a:rPr lang="it-IT" sz="2800" kern="1200" dirty="0">
              <a:solidFill>
                <a:srgbClr val="333333"/>
              </a:solidFill>
            </a:rPr>
            <a:t> </a:t>
          </a:r>
          <a:r>
            <a:rPr lang="it-IT" sz="2800" kern="1200" dirty="0" err="1">
              <a:solidFill>
                <a:srgbClr val="333333"/>
              </a:solidFill>
            </a:rPr>
            <a:t>order</a:t>
          </a:r>
          <a:r>
            <a:rPr lang="it-IT" sz="2800" kern="1200" dirty="0">
              <a:solidFill>
                <a:srgbClr val="333333"/>
              </a:solidFill>
            </a:rPr>
            <a:t>?</a:t>
          </a:r>
        </a:p>
      </dsp:txBody>
      <dsp:txXfrm>
        <a:off x="0" y="3278619"/>
        <a:ext cx="8684115" cy="1620276"/>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DCA254-A70A-D440-816F-BCC56A016ED5}">
      <dsp:nvSpPr>
        <dsp:cNvPr id="0" name=""/>
        <dsp:cNvSpPr/>
      </dsp:nvSpPr>
      <dsp:spPr>
        <a:xfrm>
          <a:off x="0" y="324501"/>
          <a:ext cx="8590738" cy="772200"/>
        </a:xfrm>
        <a:prstGeom prst="round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it-IT" sz="3300" kern="1200" dirty="0"/>
            <a:t>1. REGULATION</a:t>
          </a:r>
        </a:p>
      </dsp:txBody>
      <dsp:txXfrm>
        <a:off x="37696" y="362197"/>
        <a:ext cx="8515346" cy="696808"/>
      </dsp:txXfrm>
    </dsp:sp>
    <dsp:sp modelId="{9585E18A-E283-AB4E-92A3-22C4F683D061}">
      <dsp:nvSpPr>
        <dsp:cNvPr id="0" name=""/>
        <dsp:cNvSpPr/>
      </dsp:nvSpPr>
      <dsp:spPr>
        <a:xfrm>
          <a:off x="0" y="1191741"/>
          <a:ext cx="8590738" cy="772200"/>
        </a:xfrm>
        <a:prstGeom prst="round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it-IT" sz="3300" kern="1200" dirty="0"/>
            <a:t>2. DIRECTIVE</a:t>
          </a:r>
        </a:p>
      </dsp:txBody>
      <dsp:txXfrm>
        <a:off x="37696" y="1229437"/>
        <a:ext cx="8515346" cy="696808"/>
      </dsp:txXfrm>
    </dsp:sp>
    <dsp:sp modelId="{FE7214CF-B485-C74C-A865-674A160055F0}">
      <dsp:nvSpPr>
        <dsp:cNvPr id="0" name=""/>
        <dsp:cNvSpPr/>
      </dsp:nvSpPr>
      <dsp:spPr>
        <a:xfrm>
          <a:off x="0" y="2058981"/>
          <a:ext cx="8590738" cy="772200"/>
        </a:xfrm>
        <a:prstGeom prst="round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it-IT" sz="3300" kern="1200" dirty="0"/>
            <a:t>3. DECISION</a:t>
          </a:r>
        </a:p>
      </dsp:txBody>
      <dsp:txXfrm>
        <a:off x="37696" y="2096677"/>
        <a:ext cx="8515346" cy="696808"/>
      </dsp:txXfrm>
    </dsp:sp>
    <dsp:sp modelId="{2B8E272D-850E-D94C-A698-8C2DA236FFA4}">
      <dsp:nvSpPr>
        <dsp:cNvPr id="0" name=""/>
        <dsp:cNvSpPr/>
      </dsp:nvSpPr>
      <dsp:spPr>
        <a:xfrm>
          <a:off x="0" y="2926221"/>
          <a:ext cx="8590738" cy="772200"/>
        </a:xfrm>
        <a:prstGeom prst="roundRect">
          <a:avLst/>
        </a:prstGeom>
        <a:blipFill rotWithShape="1">
          <a:blip xmlns:r="http://schemas.openxmlformats.org/officeDocument/2006/relationships" r:embed="rId1">
            <a:duotone>
              <a:schemeClr val="accent5">
                <a:hueOff val="0"/>
                <a:satOff val="0"/>
                <a:lumOff val="0"/>
                <a:alphaOff val="0"/>
                <a:shade val="10000"/>
                <a:satMod val="135000"/>
              </a:schemeClr>
              <a:schemeClr val="accent5">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rtl="0">
            <a:lnSpc>
              <a:spcPct val="90000"/>
            </a:lnSpc>
            <a:spcBef>
              <a:spcPct val="0"/>
            </a:spcBef>
            <a:spcAft>
              <a:spcPct val="35000"/>
            </a:spcAft>
            <a:buNone/>
          </a:pPr>
          <a:r>
            <a:rPr lang="it-IT" sz="3300" kern="1200" dirty="0"/>
            <a:t>4. RECOMMENDATIONS AND OPTIONS</a:t>
          </a:r>
        </a:p>
      </dsp:txBody>
      <dsp:txXfrm>
        <a:off x="37696" y="2963917"/>
        <a:ext cx="8515346" cy="696808"/>
      </dsp:txXfrm>
    </dsp:sp>
    <dsp:sp modelId="{EEE372BF-95FF-7943-8D8D-5041D2040160}">
      <dsp:nvSpPr>
        <dsp:cNvPr id="0" name=""/>
        <dsp:cNvSpPr/>
      </dsp:nvSpPr>
      <dsp:spPr>
        <a:xfrm>
          <a:off x="0" y="3698421"/>
          <a:ext cx="8590738" cy="11555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72756" tIns="40640" rIns="227584" bIns="40640" numCol="1" spcCol="1270" anchor="t" anchorCtr="0">
          <a:noAutofit/>
        </a:bodyPr>
        <a:lstStyle/>
        <a:p>
          <a:pPr marL="285750" lvl="1" indent="-285750" algn="l" defTabSz="1422400" rtl="0">
            <a:lnSpc>
              <a:spcPct val="90000"/>
            </a:lnSpc>
            <a:spcBef>
              <a:spcPct val="0"/>
            </a:spcBef>
            <a:spcAft>
              <a:spcPct val="20000"/>
            </a:spcAft>
            <a:buChar char="•"/>
          </a:pPr>
          <a:r>
            <a:rPr lang="it-IT" sz="3200" b="1" kern="1200" dirty="0">
              <a:solidFill>
                <a:schemeClr val="bg2"/>
              </a:solidFill>
            </a:rPr>
            <a:t>1 and 3 </a:t>
          </a:r>
          <a:r>
            <a:rPr lang="it-IT" sz="3200" b="1" kern="1200" dirty="0" err="1">
              <a:solidFill>
                <a:schemeClr val="bg2"/>
              </a:solidFill>
            </a:rPr>
            <a:t>contain</a:t>
          </a:r>
          <a:r>
            <a:rPr lang="it-IT" sz="3200" b="1" kern="1200" dirty="0">
              <a:solidFill>
                <a:schemeClr val="bg2"/>
              </a:solidFill>
            </a:rPr>
            <a:t> </a:t>
          </a:r>
          <a:r>
            <a:rPr lang="it-IT" sz="3200" b="1" kern="1200" dirty="0" err="1">
              <a:solidFill>
                <a:schemeClr val="bg2"/>
              </a:solidFill>
            </a:rPr>
            <a:t>direct</a:t>
          </a:r>
          <a:r>
            <a:rPr lang="it-IT" sz="3200" b="1" kern="1200" dirty="0">
              <a:solidFill>
                <a:schemeClr val="bg2"/>
              </a:solidFill>
            </a:rPr>
            <a:t> </a:t>
          </a:r>
          <a:r>
            <a:rPr lang="it-IT" sz="3200" b="1" kern="1200" dirty="0" err="1">
              <a:solidFill>
                <a:schemeClr val="bg2"/>
              </a:solidFill>
            </a:rPr>
            <a:t>effect</a:t>
          </a:r>
          <a:r>
            <a:rPr lang="it-IT" sz="3200" b="1" kern="1200" dirty="0">
              <a:solidFill>
                <a:schemeClr val="bg2"/>
              </a:solidFill>
            </a:rPr>
            <a:t> </a:t>
          </a:r>
          <a:r>
            <a:rPr lang="it-IT" sz="3200" b="1" kern="1200" dirty="0" err="1">
              <a:solidFill>
                <a:schemeClr val="bg2"/>
              </a:solidFill>
            </a:rPr>
            <a:t>legal</a:t>
          </a:r>
          <a:r>
            <a:rPr lang="it-IT" sz="3200" b="1" kern="1200" dirty="0">
              <a:solidFill>
                <a:schemeClr val="bg2"/>
              </a:solidFill>
            </a:rPr>
            <a:t> </a:t>
          </a:r>
          <a:r>
            <a:rPr lang="it-IT" sz="3200" b="1" kern="1200" dirty="0" err="1">
              <a:solidFill>
                <a:schemeClr val="bg2"/>
              </a:solidFill>
            </a:rPr>
            <a:t>norms</a:t>
          </a:r>
          <a:endParaRPr lang="it-IT" sz="3200" b="1" kern="1200" dirty="0">
            <a:solidFill>
              <a:schemeClr val="bg2"/>
            </a:solidFill>
          </a:endParaRPr>
        </a:p>
      </dsp:txBody>
      <dsp:txXfrm>
        <a:off x="0" y="3698421"/>
        <a:ext cx="8590738" cy="115553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716AD4-DFC5-8D4B-93BC-59C7144AF2D4}">
      <dsp:nvSpPr>
        <dsp:cNvPr id="0" name=""/>
        <dsp:cNvSpPr/>
      </dsp:nvSpPr>
      <dsp:spPr>
        <a:xfrm>
          <a:off x="1635" y="0"/>
          <a:ext cx="4164822" cy="4800444"/>
        </a:xfrm>
        <a:prstGeom prst="roundRect">
          <a:avLst>
            <a:gd name="adj" fmla="val 5000"/>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rtl="0">
            <a:lnSpc>
              <a:spcPct val="90000"/>
            </a:lnSpc>
            <a:spcBef>
              <a:spcPct val="0"/>
            </a:spcBef>
            <a:spcAft>
              <a:spcPct val="35000"/>
            </a:spcAft>
            <a:buNone/>
          </a:pPr>
          <a:r>
            <a:rPr lang="it-IT" sz="3200" b="1" kern="1200" dirty="0">
              <a:solidFill>
                <a:srgbClr val="333333"/>
              </a:solidFill>
            </a:rPr>
            <a:t>PRIMARY LAW</a:t>
          </a:r>
        </a:p>
      </dsp:txBody>
      <dsp:txXfrm rot="16200000">
        <a:off x="-1550064" y="1551699"/>
        <a:ext cx="3936364" cy="832964"/>
      </dsp:txXfrm>
    </dsp:sp>
    <dsp:sp modelId="{52D36EFC-C547-2D46-9EE3-30B83B67203E}">
      <dsp:nvSpPr>
        <dsp:cNvPr id="0" name=""/>
        <dsp:cNvSpPr/>
      </dsp:nvSpPr>
      <dsp:spPr>
        <a:xfrm>
          <a:off x="834599" y="0"/>
          <a:ext cx="3102792" cy="4800444"/>
        </a:xfrm>
        <a:prstGeom prst="rect">
          <a:avLst/>
        </a:prstGeom>
        <a:no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dsp:spPr>
      <dsp:style>
        <a:lnRef idx="0">
          <a:scrgbClr r="0" g="0" b="0"/>
        </a:lnRef>
        <a:fillRef idx="3">
          <a:scrgbClr r="0" g="0" b="0"/>
        </a:fillRef>
        <a:effectRef idx="2">
          <a:scrgbClr r="0" g="0" b="0"/>
        </a:effectRef>
        <a:fontRef idx="minor">
          <a:schemeClr val="lt1"/>
        </a:fontRef>
      </dsp:style>
      <dsp:txBody>
        <a:bodyPr spcFirstLastPara="0" vert="horz" wrap="square" lIns="0" tIns="96012" rIns="0" bIns="0" numCol="1" spcCol="1270" anchor="t" anchorCtr="0">
          <a:noAutofit/>
        </a:bodyPr>
        <a:lstStyle/>
        <a:p>
          <a:pPr marL="0" lvl="0" indent="0" algn="l" defTabSz="1244600" rtl="0">
            <a:lnSpc>
              <a:spcPct val="90000"/>
            </a:lnSpc>
            <a:spcBef>
              <a:spcPct val="0"/>
            </a:spcBef>
            <a:spcAft>
              <a:spcPct val="35000"/>
            </a:spcAft>
            <a:buNone/>
          </a:pPr>
          <a:r>
            <a:rPr lang="it-IT" sz="2800" kern="1200" dirty="0"/>
            <a:t>A. FROM STRICT TO LENIET TEST</a:t>
          </a:r>
        </a:p>
        <a:p>
          <a:pPr marL="0" lvl="0" indent="0" algn="l" defTabSz="1244600" rtl="0">
            <a:lnSpc>
              <a:spcPct val="90000"/>
            </a:lnSpc>
            <a:spcBef>
              <a:spcPct val="0"/>
            </a:spcBef>
            <a:spcAft>
              <a:spcPct val="35000"/>
            </a:spcAft>
            <a:buNone/>
          </a:pPr>
          <a:r>
            <a:rPr lang="it-IT" sz="2800" kern="1200" dirty="0"/>
            <a:t>B. VERTICAL AND ORIZONTAL EFFECT</a:t>
          </a:r>
        </a:p>
        <a:p>
          <a:pPr marL="0" lvl="0" indent="0" algn="l" defTabSz="1244600" rtl="0">
            <a:lnSpc>
              <a:spcPct val="90000"/>
            </a:lnSpc>
            <a:spcBef>
              <a:spcPct val="0"/>
            </a:spcBef>
            <a:spcAft>
              <a:spcPct val="35000"/>
            </a:spcAft>
            <a:buNone/>
          </a:pPr>
          <a:endParaRPr lang="it-IT" sz="2800" kern="1200" dirty="0"/>
        </a:p>
      </dsp:txBody>
      <dsp:txXfrm>
        <a:off x="834599" y="0"/>
        <a:ext cx="3102792" cy="4800444"/>
      </dsp:txXfrm>
    </dsp:sp>
    <dsp:sp modelId="{F96EFE91-E049-834F-8A66-CF78730D4191}">
      <dsp:nvSpPr>
        <dsp:cNvPr id="0" name=""/>
        <dsp:cNvSpPr/>
      </dsp:nvSpPr>
      <dsp:spPr>
        <a:xfrm>
          <a:off x="4312226" y="0"/>
          <a:ext cx="4164822" cy="4800444"/>
        </a:xfrm>
        <a:prstGeom prst="roundRect">
          <a:avLst>
            <a:gd name="adj" fmla="val 5000"/>
          </a:avLst>
        </a:prstGeom>
        <a:blipFill rotWithShape="1">
          <a:blip xmlns:r="http://schemas.openxmlformats.org/officeDocument/2006/relationships" r:embed="rId1">
            <a:duotone>
              <a:schemeClr val="accent2">
                <a:hueOff val="497358"/>
                <a:satOff val="-39181"/>
                <a:lumOff val="196"/>
                <a:alphaOff val="0"/>
                <a:shade val="10000"/>
                <a:satMod val="135000"/>
              </a:schemeClr>
              <a:schemeClr val="accent2">
                <a:hueOff val="497358"/>
                <a:satOff val="-39181"/>
                <a:lumOff val="196"/>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0" tIns="109728" rIns="142240" bIns="0" numCol="1" spcCol="1270" anchor="t" anchorCtr="0">
          <a:noAutofit/>
        </a:bodyPr>
        <a:lstStyle/>
        <a:p>
          <a:pPr marL="0" lvl="0" indent="0" algn="r" defTabSz="1422400" rtl="0">
            <a:lnSpc>
              <a:spcPct val="90000"/>
            </a:lnSpc>
            <a:spcBef>
              <a:spcPct val="0"/>
            </a:spcBef>
            <a:spcAft>
              <a:spcPct val="35000"/>
            </a:spcAft>
            <a:buNone/>
          </a:pPr>
          <a:r>
            <a:rPr lang="it-IT" sz="3200" b="1" kern="1200" dirty="0">
              <a:solidFill>
                <a:srgbClr val="333333"/>
              </a:solidFill>
            </a:rPr>
            <a:t>SECONDARY LAW</a:t>
          </a:r>
        </a:p>
      </dsp:txBody>
      <dsp:txXfrm rot="16200000">
        <a:off x="2760527" y="1551699"/>
        <a:ext cx="3936364" cy="832964"/>
      </dsp:txXfrm>
    </dsp:sp>
    <dsp:sp modelId="{29809B01-A84A-DD43-A5F5-3B3772F7506F}">
      <dsp:nvSpPr>
        <dsp:cNvPr id="0" name=""/>
        <dsp:cNvSpPr/>
      </dsp:nvSpPr>
      <dsp:spPr>
        <a:xfrm rot="5400000">
          <a:off x="3980324" y="3802781"/>
          <a:ext cx="705453" cy="624723"/>
        </a:xfrm>
        <a:prstGeom prst="flowChartExtract">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7BC40CBD-8E2A-9B43-B07B-429F47A84922}">
      <dsp:nvSpPr>
        <dsp:cNvPr id="0" name=""/>
        <dsp:cNvSpPr/>
      </dsp:nvSpPr>
      <dsp:spPr>
        <a:xfrm>
          <a:off x="5145191" y="0"/>
          <a:ext cx="3102792" cy="4800444"/>
        </a:xfrm>
        <a:prstGeom prst="rect">
          <a:avLst/>
        </a:prstGeom>
        <a:no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dsp:spPr>
      <dsp:style>
        <a:lnRef idx="0">
          <a:scrgbClr r="0" g="0" b="0"/>
        </a:lnRef>
        <a:fillRef idx="3">
          <a:scrgbClr r="0" g="0" b="0"/>
        </a:fillRef>
        <a:effectRef idx="2">
          <a:scrgbClr r="0" g="0" b="0"/>
        </a:effectRef>
        <a:fontRef idx="minor">
          <a:schemeClr val="lt1"/>
        </a:fontRef>
      </dsp:style>
      <dsp:txBody>
        <a:bodyPr spcFirstLastPara="0" vert="horz" wrap="square" lIns="0" tIns="96012" rIns="0" bIns="0" numCol="1" spcCol="1270" anchor="t" anchorCtr="0">
          <a:noAutofit/>
        </a:bodyPr>
        <a:lstStyle/>
        <a:p>
          <a:pPr marL="0" lvl="0" indent="0" algn="l" defTabSz="1244600" rtl="0">
            <a:lnSpc>
              <a:spcPct val="90000"/>
            </a:lnSpc>
            <a:spcBef>
              <a:spcPct val="0"/>
            </a:spcBef>
            <a:spcAft>
              <a:spcPct val="35000"/>
            </a:spcAft>
            <a:buNone/>
          </a:pPr>
          <a:r>
            <a:rPr lang="it-IT" sz="2800" kern="1200" dirty="0"/>
            <a:t>A. DIRECT EFFECT OF DIRECTIVE</a:t>
          </a:r>
        </a:p>
        <a:p>
          <a:pPr marL="0" lvl="0" indent="0" algn="l" defTabSz="1244600" rtl="0">
            <a:lnSpc>
              <a:spcPct val="90000"/>
            </a:lnSpc>
            <a:spcBef>
              <a:spcPct val="0"/>
            </a:spcBef>
            <a:spcAft>
              <a:spcPct val="35000"/>
            </a:spcAft>
            <a:buNone/>
          </a:pPr>
          <a:r>
            <a:rPr lang="it-IT" sz="2800" kern="1200" dirty="0"/>
            <a:t>B. THE NO HORIZONTAL DIECT EFFECT RULE</a:t>
          </a:r>
        </a:p>
        <a:p>
          <a:pPr marL="0" lvl="0" indent="0" algn="l" defTabSz="1244600" rtl="0">
            <a:lnSpc>
              <a:spcPct val="90000"/>
            </a:lnSpc>
            <a:spcBef>
              <a:spcPct val="0"/>
            </a:spcBef>
            <a:spcAft>
              <a:spcPct val="35000"/>
            </a:spcAft>
            <a:buNone/>
          </a:pPr>
          <a:r>
            <a:rPr lang="it-IT" sz="2800" kern="1200" dirty="0"/>
            <a:t>C. LIMITATION TO THE RULE</a:t>
          </a:r>
        </a:p>
        <a:p>
          <a:pPr marL="0" lvl="0" indent="0" algn="l" defTabSz="1244600" rtl="0">
            <a:lnSpc>
              <a:spcPct val="90000"/>
            </a:lnSpc>
            <a:spcBef>
              <a:spcPct val="0"/>
            </a:spcBef>
            <a:spcAft>
              <a:spcPct val="35000"/>
            </a:spcAft>
            <a:buNone/>
          </a:pPr>
          <a:r>
            <a:rPr lang="it-IT" sz="2800" kern="1200" dirty="0"/>
            <a:t>D. EXCEPTION TO THE RULE</a:t>
          </a:r>
        </a:p>
        <a:p>
          <a:pPr marL="0" lvl="0" indent="0" algn="l" defTabSz="1244600" rtl="0">
            <a:lnSpc>
              <a:spcPct val="90000"/>
            </a:lnSpc>
            <a:spcBef>
              <a:spcPct val="0"/>
            </a:spcBef>
            <a:spcAft>
              <a:spcPct val="35000"/>
            </a:spcAft>
            <a:buNone/>
          </a:pPr>
          <a:endParaRPr lang="it-IT" sz="2800" kern="1200" dirty="0"/>
        </a:p>
      </dsp:txBody>
      <dsp:txXfrm>
        <a:off x="5145191" y="0"/>
        <a:ext cx="3102792" cy="4800444"/>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481A90-9501-3B4B-9895-BFE493685D86}">
      <dsp:nvSpPr>
        <dsp:cNvPr id="0" name=""/>
        <dsp:cNvSpPr/>
      </dsp:nvSpPr>
      <dsp:spPr>
        <a:xfrm>
          <a:off x="0" y="26836"/>
          <a:ext cx="8957245" cy="946095"/>
        </a:xfrm>
        <a:prstGeom prst="roundRect">
          <a:avLst/>
        </a:prstGeom>
        <a:blipFill rotWithShape="1">
          <a:blip xmlns:r="http://schemas.openxmlformats.org/officeDocument/2006/relationships" r:embed="rId1">
            <a:duotone>
              <a:schemeClr val="accent2">
                <a:hueOff val="0"/>
                <a:satOff val="0"/>
                <a:lumOff val="0"/>
                <a:alphaOff val="0"/>
                <a:shade val="10000"/>
                <a:satMod val="135000"/>
              </a:schemeClr>
              <a:schemeClr val="accent2">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it-IT" sz="2400" b="1" kern="1200" dirty="0"/>
            <a:t>1. CLEAR:</a:t>
          </a:r>
          <a:endParaRPr lang="it-IT" sz="2400" kern="1200" dirty="0"/>
        </a:p>
      </dsp:txBody>
      <dsp:txXfrm>
        <a:off x="46185" y="73021"/>
        <a:ext cx="8864875" cy="853725"/>
      </dsp:txXfrm>
    </dsp:sp>
    <dsp:sp modelId="{3F3F2212-17EE-D046-85D5-37D426537913}">
      <dsp:nvSpPr>
        <dsp:cNvPr id="0" name=""/>
        <dsp:cNvSpPr/>
      </dsp:nvSpPr>
      <dsp:spPr>
        <a:xfrm>
          <a:off x="0" y="1042052"/>
          <a:ext cx="8957245" cy="946095"/>
        </a:xfrm>
        <a:prstGeom prst="roundRect">
          <a:avLst/>
        </a:prstGeom>
        <a:blipFill rotWithShape="1">
          <a:blip xmlns:r="http://schemas.openxmlformats.org/officeDocument/2006/relationships" r:embed="rId1">
            <a:duotone>
              <a:schemeClr val="accent3">
                <a:hueOff val="0"/>
                <a:satOff val="0"/>
                <a:lumOff val="0"/>
                <a:alphaOff val="0"/>
                <a:shade val="10000"/>
                <a:satMod val="135000"/>
              </a:schemeClr>
              <a:schemeClr val="accent3">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it-IT" sz="2400" b="1" kern="1200" dirty="0"/>
            <a:t>2. UNCONDITIONAL:</a:t>
          </a:r>
          <a:endParaRPr lang="it-IT" sz="2400" kern="1200" dirty="0"/>
        </a:p>
      </dsp:txBody>
      <dsp:txXfrm>
        <a:off x="46185" y="1088237"/>
        <a:ext cx="8864875" cy="853725"/>
      </dsp:txXfrm>
    </dsp:sp>
    <dsp:sp modelId="{A2304819-4050-2741-B71D-4CEE158D2328}">
      <dsp:nvSpPr>
        <dsp:cNvPr id="0" name=""/>
        <dsp:cNvSpPr/>
      </dsp:nvSpPr>
      <dsp:spPr>
        <a:xfrm>
          <a:off x="0" y="2057268"/>
          <a:ext cx="8957245" cy="946095"/>
        </a:xfrm>
        <a:prstGeom prst="round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it-IT" sz="2400" b="1" kern="1200" dirty="0"/>
            <a:t>2 a. AUTOMATIC</a:t>
          </a:r>
          <a:r>
            <a:rPr lang="it-IT" sz="2400" kern="1200" dirty="0"/>
            <a:t>: </a:t>
          </a:r>
          <a:r>
            <a:rPr lang="it-IT" sz="2400" kern="1200" dirty="0" err="1"/>
            <a:t>it</a:t>
          </a:r>
          <a:r>
            <a:rPr lang="it-IT" sz="2400" kern="1200" dirty="0"/>
            <a:t> </a:t>
          </a:r>
          <a:r>
            <a:rPr lang="it-IT" sz="2400" kern="1200" dirty="0" err="1"/>
            <a:t>would</a:t>
          </a:r>
          <a:r>
            <a:rPr lang="it-IT" sz="2400" kern="1200" dirty="0"/>
            <a:t> </a:t>
          </a:r>
          <a:r>
            <a:rPr lang="it-IT" sz="2400" kern="1200" dirty="0" err="1"/>
            <a:t>not</a:t>
          </a:r>
          <a:r>
            <a:rPr lang="it-IT" sz="2400" kern="1200" dirty="0"/>
            <a:t> </a:t>
          </a:r>
          <a:r>
            <a:rPr lang="it-IT" sz="2400" kern="1200" dirty="0" err="1"/>
            <a:t>depend</a:t>
          </a:r>
          <a:r>
            <a:rPr lang="it-IT" sz="2400" kern="1200" dirty="0"/>
            <a:t> on </a:t>
          </a:r>
          <a:r>
            <a:rPr lang="it-IT" sz="2400" kern="1200" dirty="0" err="1"/>
            <a:t>subsequent</a:t>
          </a:r>
          <a:r>
            <a:rPr lang="it-IT" sz="2400" kern="1200" dirty="0"/>
            <a:t> positive </a:t>
          </a:r>
          <a:r>
            <a:rPr lang="it-IT" sz="2400" kern="1200" dirty="0" err="1"/>
            <a:t>legislation</a:t>
          </a:r>
          <a:endParaRPr lang="it-IT" sz="2400" kern="1200" dirty="0"/>
        </a:p>
      </dsp:txBody>
      <dsp:txXfrm>
        <a:off x="46185" y="2103453"/>
        <a:ext cx="8864875" cy="853725"/>
      </dsp:txXfrm>
    </dsp:sp>
    <dsp:sp modelId="{1ADEF92F-1FB7-DB41-8531-61D991BA1561}">
      <dsp:nvSpPr>
        <dsp:cNvPr id="0" name=""/>
        <dsp:cNvSpPr/>
      </dsp:nvSpPr>
      <dsp:spPr>
        <a:xfrm>
          <a:off x="0" y="3072484"/>
          <a:ext cx="8957245" cy="946095"/>
        </a:xfrm>
        <a:prstGeom prst="roundRect">
          <a:avLst/>
        </a:prstGeom>
        <a:blipFill rotWithShape="1">
          <a:blip xmlns:r="http://schemas.openxmlformats.org/officeDocument/2006/relationships" r:embed="rId1">
            <a:duotone>
              <a:schemeClr val="accent5">
                <a:hueOff val="0"/>
                <a:satOff val="0"/>
                <a:lumOff val="0"/>
                <a:alphaOff val="0"/>
                <a:shade val="10000"/>
                <a:satMod val="135000"/>
              </a:schemeClr>
              <a:schemeClr val="accent5">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rtl="0">
            <a:lnSpc>
              <a:spcPct val="90000"/>
            </a:lnSpc>
            <a:spcBef>
              <a:spcPct val="0"/>
            </a:spcBef>
            <a:spcAft>
              <a:spcPct val="35000"/>
            </a:spcAft>
            <a:buNone/>
          </a:pPr>
          <a:r>
            <a:rPr lang="it-IT" sz="2400" b="1" kern="1200" dirty="0"/>
            <a:t>2 b. ABSOLUTE</a:t>
          </a:r>
          <a:r>
            <a:rPr lang="it-IT" sz="2400" kern="1200" dirty="0"/>
            <a:t>: </a:t>
          </a:r>
          <a:r>
            <a:rPr lang="it-IT" sz="2400" kern="1200" dirty="0" err="1"/>
            <a:t>not</a:t>
          </a:r>
          <a:r>
            <a:rPr lang="it-IT" sz="2400" kern="1200" dirty="0"/>
            <a:t> </a:t>
          </a:r>
          <a:r>
            <a:rPr lang="it-IT" sz="2400" kern="1200" dirty="0" err="1"/>
            <a:t>qualified</a:t>
          </a:r>
          <a:r>
            <a:rPr lang="it-IT" sz="2400" kern="1200" dirty="0"/>
            <a:t> by </a:t>
          </a:r>
          <a:r>
            <a:rPr lang="it-IT" sz="2400" kern="1200" dirty="0" err="1"/>
            <a:t>any</a:t>
          </a:r>
          <a:r>
            <a:rPr lang="it-IT" sz="2400" kern="1200" dirty="0"/>
            <a:t> </a:t>
          </a:r>
          <a:r>
            <a:rPr lang="it-IT" sz="2400" kern="1200" dirty="0" err="1"/>
            <a:t>reservation</a:t>
          </a:r>
          <a:r>
            <a:rPr lang="it-IT" sz="2400" kern="1200" dirty="0"/>
            <a:t> on the part of the State</a:t>
          </a:r>
        </a:p>
      </dsp:txBody>
      <dsp:txXfrm>
        <a:off x="46185" y="3118669"/>
        <a:ext cx="8864875" cy="853725"/>
      </dsp:txXfrm>
    </dsp:sp>
    <dsp:sp modelId="{5612ADE4-9181-7345-B52C-210E31F6782B}">
      <dsp:nvSpPr>
        <dsp:cNvPr id="0" name=""/>
        <dsp:cNvSpPr/>
      </dsp:nvSpPr>
      <dsp:spPr>
        <a:xfrm>
          <a:off x="0" y="4096268"/>
          <a:ext cx="8957245" cy="946095"/>
        </a:xfrm>
        <a:prstGeom prst="roundRect">
          <a:avLst/>
        </a:prstGeom>
        <a:blipFill rotWithShape="1">
          <a:blip xmlns:r="http://schemas.openxmlformats.org/officeDocument/2006/relationships" r:embed="rId1">
            <a:duotone>
              <a:schemeClr val="accent6">
                <a:hueOff val="0"/>
                <a:satOff val="0"/>
                <a:lumOff val="0"/>
                <a:alphaOff val="0"/>
                <a:shade val="10000"/>
                <a:satMod val="135000"/>
              </a:schemeClr>
              <a:schemeClr val="accent6">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it-IT" sz="2400" kern="1200" cap="all" dirty="0"/>
            <a:t>3. </a:t>
          </a:r>
          <a:r>
            <a:rPr lang="it-IT" sz="2400" b="1" kern="1200" cap="all" dirty="0" err="1"/>
            <a:t>not</a:t>
          </a:r>
          <a:r>
            <a:rPr lang="it-IT" sz="2400" b="1" kern="1200" cap="all" dirty="0"/>
            <a:t> </a:t>
          </a:r>
          <a:r>
            <a:rPr lang="it-IT" sz="2400" b="1" kern="1200" cap="all" dirty="0" err="1"/>
            <a:t>dependent</a:t>
          </a:r>
          <a:r>
            <a:rPr lang="it-IT" sz="2400" b="1" kern="1200" cap="all" dirty="0"/>
            <a:t> on </a:t>
          </a:r>
          <a:r>
            <a:rPr lang="it-IT" sz="2400" b="1" kern="1200" cap="all" dirty="0" err="1"/>
            <a:t>any</a:t>
          </a:r>
          <a:r>
            <a:rPr lang="it-IT" sz="2400" b="1" kern="1200" cap="all" dirty="0"/>
            <a:t> </a:t>
          </a:r>
          <a:r>
            <a:rPr lang="it-IT" sz="2400" b="1" kern="1200" cap="all" dirty="0" err="1"/>
            <a:t>national</a:t>
          </a:r>
          <a:r>
            <a:rPr lang="it-IT" sz="2400" b="1" kern="1200" cap="all" dirty="0"/>
            <a:t> </a:t>
          </a:r>
          <a:r>
            <a:rPr lang="it-IT" sz="2400" b="1" kern="1200" cap="all" dirty="0" err="1"/>
            <a:t>implementing</a:t>
          </a:r>
          <a:r>
            <a:rPr lang="it-IT" sz="2400" b="1" kern="1200" cap="all" dirty="0"/>
            <a:t> </a:t>
          </a:r>
          <a:r>
            <a:rPr lang="it-IT" sz="2400" b="1" kern="1200" cap="all" dirty="0" err="1"/>
            <a:t>measure</a:t>
          </a:r>
          <a:endParaRPr lang="it-IT" sz="2400" b="1" kern="1200" cap="all" dirty="0"/>
        </a:p>
      </dsp:txBody>
      <dsp:txXfrm>
        <a:off x="46185" y="4142453"/>
        <a:ext cx="8864875" cy="853725"/>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D93448-5D7D-F447-8114-FDFF2A65B621}">
      <dsp:nvSpPr>
        <dsp:cNvPr id="0" name=""/>
        <dsp:cNvSpPr/>
      </dsp:nvSpPr>
      <dsp:spPr>
        <a:xfrm>
          <a:off x="0" y="628148"/>
          <a:ext cx="9144000" cy="2045160"/>
        </a:xfrm>
        <a:prstGeom prst="roundRect">
          <a:avLst/>
        </a:prstGeom>
        <a:blipFill rotWithShape="1">
          <a:blip xmlns:r="http://schemas.openxmlformats.org/officeDocument/2006/relationships" r:embed="rId1">
            <a:duotone>
              <a:schemeClr val="accent4">
                <a:hueOff val="0"/>
                <a:satOff val="0"/>
                <a:lumOff val="0"/>
                <a:alphaOff val="0"/>
                <a:shade val="10000"/>
                <a:satMod val="135000"/>
              </a:schemeClr>
              <a:schemeClr val="accent4">
                <a:hueOff val="0"/>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rtl="0">
            <a:lnSpc>
              <a:spcPct val="90000"/>
            </a:lnSpc>
            <a:spcBef>
              <a:spcPct val="0"/>
            </a:spcBef>
            <a:spcAft>
              <a:spcPct val="35000"/>
            </a:spcAft>
            <a:buNone/>
          </a:pPr>
          <a:r>
            <a:rPr lang="it-IT" sz="3800" b="1" kern="1200" cap="all" dirty="0"/>
            <a:t>A </a:t>
          </a:r>
          <a:r>
            <a:rPr lang="it-IT" sz="3800" b="1" kern="1200" cap="all" dirty="0" err="1"/>
            <a:t>provision</a:t>
          </a:r>
          <a:r>
            <a:rPr lang="it-IT" sz="3800" b="1" kern="1200" cap="all" dirty="0"/>
            <a:t> </a:t>
          </a:r>
          <a:r>
            <a:rPr lang="it-IT" sz="3800" b="1" kern="1200" cap="all" dirty="0" err="1"/>
            <a:t>has</a:t>
          </a:r>
          <a:r>
            <a:rPr lang="it-IT" sz="3800" b="1" kern="1200" cap="all" dirty="0"/>
            <a:t> </a:t>
          </a:r>
          <a:r>
            <a:rPr lang="it-IT" sz="3800" b="1" kern="1200" cap="all" dirty="0" err="1"/>
            <a:t>direct</a:t>
          </a:r>
          <a:r>
            <a:rPr lang="it-IT" sz="3800" b="1" kern="1200" cap="all" dirty="0"/>
            <a:t> </a:t>
          </a:r>
          <a:r>
            <a:rPr lang="it-IT" sz="3800" b="1" kern="1200" cap="all" dirty="0" err="1"/>
            <a:t>effect</a:t>
          </a:r>
          <a:r>
            <a:rPr lang="it-IT" sz="3800" b="1" kern="1200" cap="all" dirty="0"/>
            <a:t> </a:t>
          </a:r>
          <a:r>
            <a:rPr lang="it-IT" sz="3800" b="1" kern="1200" cap="all" dirty="0" err="1"/>
            <a:t>when</a:t>
          </a:r>
          <a:r>
            <a:rPr lang="it-IT" sz="3800" b="1" kern="1200" cap="all" dirty="0"/>
            <a:t> </a:t>
          </a:r>
          <a:r>
            <a:rPr lang="it-IT" sz="3800" b="1" kern="1200" cap="all" dirty="0" err="1"/>
            <a:t>it</a:t>
          </a:r>
          <a:r>
            <a:rPr lang="it-IT" sz="3800" b="1" kern="1200" cap="all" dirty="0"/>
            <a:t> </a:t>
          </a:r>
          <a:r>
            <a:rPr lang="it-IT" sz="3800" b="1" kern="1200" cap="all" dirty="0" err="1"/>
            <a:t>is</a:t>
          </a:r>
          <a:r>
            <a:rPr lang="it-IT" sz="3800" b="1" kern="1200" cap="all" dirty="0"/>
            <a:t> </a:t>
          </a:r>
          <a:r>
            <a:rPr lang="it-IT" sz="3800" b="1" kern="1200" cap="all" dirty="0" err="1"/>
            <a:t>capable</a:t>
          </a:r>
          <a:r>
            <a:rPr lang="it-IT" sz="3800" b="1" kern="1200" cap="all" dirty="0"/>
            <a:t> of </a:t>
          </a:r>
          <a:r>
            <a:rPr lang="it-IT" sz="3800" b="1" kern="1200" cap="all" dirty="0" err="1"/>
            <a:t>being</a:t>
          </a:r>
          <a:r>
            <a:rPr lang="it-IT" sz="3800" b="1" kern="1200" cap="all" dirty="0"/>
            <a:t> </a:t>
          </a:r>
          <a:r>
            <a:rPr lang="it-IT" sz="3800" b="1" kern="1200" cap="all" dirty="0" err="1"/>
            <a:t>applied</a:t>
          </a:r>
          <a:r>
            <a:rPr lang="it-IT" sz="3800" b="1" kern="1200" cap="all" dirty="0"/>
            <a:t> by a </a:t>
          </a:r>
          <a:r>
            <a:rPr lang="it-IT" sz="3800" b="1" kern="1200" cap="all" dirty="0" err="1"/>
            <a:t>national</a:t>
          </a:r>
          <a:r>
            <a:rPr lang="it-IT" sz="3800" b="1" kern="1200" cap="all" dirty="0"/>
            <a:t> court</a:t>
          </a:r>
          <a:r>
            <a:rPr lang="it-IT" sz="3800" kern="1200" cap="all" dirty="0"/>
            <a:t>.</a:t>
          </a:r>
        </a:p>
      </dsp:txBody>
      <dsp:txXfrm>
        <a:off x="99836" y="727984"/>
        <a:ext cx="8944328" cy="1845488"/>
      </dsp:txXfrm>
    </dsp:sp>
    <dsp:sp modelId="{EB6D9726-2C21-F648-AACE-0F58EA531734}">
      <dsp:nvSpPr>
        <dsp:cNvPr id="0" name=""/>
        <dsp:cNvSpPr/>
      </dsp:nvSpPr>
      <dsp:spPr>
        <a:xfrm>
          <a:off x="0" y="2782748"/>
          <a:ext cx="9144000" cy="2045160"/>
        </a:xfrm>
        <a:prstGeom prst="roundRect">
          <a:avLst/>
        </a:prstGeom>
        <a:blipFill rotWithShape="1">
          <a:blip xmlns:r="http://schemas.openxmlformats.org/officeDocument/2006/relationships" r:embed="rId1">
            <a:duotone>
              <a:schemeClr val="accent4">
                <a:hueOff val="-1275931"/>
                <a:satOff val="0"/>
                <a:lumOff val="0"/>
                <a:alphaOff val="0"/>
                <a:shade val="10000"/>
                <a:satMod val="135000"/>
              </a:schemeClr>
              <a:schemeClr val="accent4">
                <a:hueOff val="-1275931"/>
                <a:satOff val="0"/>
                <a:lumOff val="0"/>
                <a:alphaOff val="0"/>
                <a:satMod val="150000"/>
                <a:lumMod val="110000"/>
              </a:schemeClr>
            </a:duotone>
          </a:blip>
          <a:stretch/>
        </a:blipFill>
        <a:ln>
          <a:noFill/>
        </a:ln>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dsp:spPr>
      <dsp:style>
        <a:lnRef idx="0">
          <a:scrgbClr r="0" g="0" b="0"/>
        </a:lnRef>
        <a:fillRef idx="3">
          <a:scrgbClr r="0" g="0" b="0"/>
        </a:fillRef>
        <a:effectRef idx="2">
          <a:scrgbClr r="0" g="0" b="0"/>
        </a:effectRef>
        <a:fontRef idx="minor">
          <a:schemeClr val="lt1"/>
        </a:fontRef>
      </dsp:style>
      <dsp:txBody>
        <a:bodyPr spcFirstLastPara="0" vert="horz" wrap="square" lIns="144780" tIns="144780" rIns="144780" bIns="144780" numCol="1" spcCol="1270" anchor="ctr" anchorCtr="0">
          <a:noAutofit/>
        </a:bodyPr>
        <a:lstStyle/>
        <a:p>
          <a:pPr marL="0" lvl="0" indent="0" algn="l" defTabSz="1689100" rtl="0">
            <a:lnSpc>
              <a:spcPct val="90000"/>
            </a:lnSpc>
            <a:spcBef>
              <a:spcPct val="0"/>
            </a:spcBef>
            <a:spcAft>
              <a:spcPct val="35000"/>
            </a:spcAft>
            <a:buNone/>
          </a:pPr>
          <a:r>
            <a:rPr lang="it-IT" sz="3800" b="1" kern="1200" cap="all" dirty="0"/>
            <a:t>Direct </a:t>
          </a:r>
          <a:r>
            <a:rPr lang="it-IT" sz="3800" b="1" kern="1200" cap="all" dirty="0" err="1"/>
            <a:t>effect</a:t>
          </a:r>
          <a:r>
            <a:rPr lang="it-IT" sz="3800" b="1" kern="1200" cap="all" dirty="0"/>
            <a:t> </a:t>
          </a:r>
          <a:r>
            <a:rPr lang="it-IT" sz="3800" b="1" kern="1200" cap="all" dirty="0" err="1"/>
            <a:t>simply</a:t>
          </a:r>
          <a:r>
            <a:rPr lang="it-IT" sz="3800" b="1" kern="1200" cap="all" dirty="0"/>
            <a:t> </a:t>
          </a:r>
          <a:r>
            <a:rPr lang="it-IT" sz="3800" b="1" kern="1200" cap="all" dirty="0" err="1"/>
            <a:t>means</a:t>
          </a:r>
          <a:r>
            <a:rPr lang="it-IT" sz="3800" b="1" kern="1200" cap="all" dirty="0"/>
            <a:t> </a:t>
          </a:r>
          <a:r>
            <a:rPr lang="it-IT" sz="3800" b="1" kern="1200" cap="all" dirty="0" err="1"/>
            <a:t>that</a:t>
          </a:r>
          <a:r>
            <a:rPr lang="it-IT" sz="3800" b="1" kern="1200" cap="all" dirty="0"/>
            <a:t> a </a:t>
          </a:r>
          <a:r>
            <a:rPr lang="it-IT" sz="3800" b="1" kern="1200" cap="all" dirty="0" err="1"/>
            <a:t>norm</a:t>
          </a:r>
          <a:r>
            <a:rPr lang="it-IT" sz="3800" b="1" kern="1200" cap="all" dirty="0"/>
            <a:t> can be </a:t>
          </a:r>
          <a:r>
            <a:rPr lang="it-IT" sz="3800" b="1" kern="1200" cap="all" dirty="0" err="1"/>
            <a:t>invoked</a:t>
          </a:r>
          <a:r>
            <a:rPr lang="it-IT" sz="3800" b="1" kern="1200" cap="all" dirty="0"/>
            <a:t> in and </a:t>
          </a:r>
          <a:r>
            <a:rPr lang="it-IT" sz="3800" b="1" kern="1200" cap="all" dirty="0" err="1"/>
            <a:t>applied</a:t>
          </a:r>
          <a:r>
            <a:rPr lang="it-IT" sz="3800" b="1" kern="1200" cap="all" dirty="0"/>
            <a:t> by a Court.</a:t>
          </a:r>
          <a:endParaRPr lang="it-IT" sz="3800" kern="1200" cap="all" dirty="0"/>
        </a:p>
      </dsp:txBody>
      <dsp:txXfrm>
        <a:off x="99836" y="2882584"/>
        <a:ext cx="8944328" cy="1845488"/>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RadialCluster">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00"/>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ctrShpMap" val="fNode"/>
                              <dgm:param type="stAng" val="90"/>
                            </dgm:alg>
                          </dgm:if>
                          <dgm:if name="Name67" axis="ch ch" ptType="node node" st="1 1" cnt="1 0" func="cnt" op="equ" val="2">
                            <dgm:alg type="cycle">
                              <dgm:param type="ctrShpMap" val="fNode"/>
                              <dgm:param type="stAng" val="45"/>
                              <dgm:param type="spanAng" val="90"/>
                            </dgm:alg>
                          </dgm:if>
                          <dgm:else name="Name68">
                            <dgm:alg type="cycle">
                              <dgm:param type="ctrShpMap" val="fNode"/>
                              <dgm:param type="stAng" val="0"/>
                              <dgm:param type="spanAng" val="180"/>
                            </dgm:alg>
                          </dgm:else>
                        </dgm:choose>
                      </dgm:if>
                      <dgm:if name="Name69" axis="ch" ptType="node" func="cnt" op="equ" val="2">
                        <dgm:choose name="Name70">
                          <dgm:if name="Name71" axis="ch ch" ptType="node node" st="1 1" cnt="1 0" func="cnt" op="equ" val="1">
                            <dgm:alg type="cycle">
                              <dgm:param type="ctrShpMap" val="fNode"/>
                              <dgm:param type="stAng" val="0"/>
                            </dgm:alg>
                          </dgm:if>
                          <dgm:if name="Name72" axis="ch ch" ptType="node node" st="1 1" cnt="1 0" func="cnt" op="equ" val="2">
                            <dgm:alg type="cycle">
                              <dgm:param type="ctrShpMap" val="fNode"/>
                              <dgm:param type="stAng" val="315"/>
                              <dgm:param type="spanAng" val="90"/>
                            </dgm:alg>
                          </dgm:if>
                          <dgm:else name="Name73">
                            <dgm:alg type="cycle">
                              <dgm:param type="ctrShpMap" val="fNode"/>
                              <dgm:param type="stAng" val="270"/>
                              <dgm:param type="spanAng" val="180"/>
                            </dgm:alg>
                          </dgm:else>
                        </dgm:choose>
                      </dgm:if>
                      <dgm:if name="Name74" axis="ch" ptType="node" func="cnt" op="equ" val="3">
                        <dgm:choose name="Name75">
                          <dgm:if name="Name76" axis="ch ch" ptType="node node" st="1 1" cnt="1 0" func="cnt" op="equ" val="1">
                            <dgm:alg type="cycle">
                              <dgm:param type="ctrShpMap" val="fNode"/>
                              <dgm:param type="stAng" val="0"/>
                            </dgm:alg>
                          </dgm:if>
                          <dgm:if name="Name77" axis="ch ch" ptType="node node" st="1 1" cnt="1 0" func="cnt" op="equ" val="2">
                            <dgm:alg type="cycle">
                              <dgm:param type="ctrShpMap" val="fNode"/>
                              <dgm:param type="stAng" val="315"/>
                              <dgm:param type="spanAng" val="90"/>
                            </dgm:alg>
                          </dgm:if>
                          <dgm:else name="Name78">
                            <dgm:alg type="cycle">
                              <dgm:param type="ctrShpMap" val="fNode"/>
                              <dgm:param type="stAng" val="270"/>
                              <dgm:param type="spanAng" val="180"/>
                            </dgm:alg>
                          </dgm:else>
                        </dgm:choose>
                      </dgm:if>
                      <dgm:if name="Name79" axis="ch" ptType="node" func="cnt" op="equ" val="4">
                        <dgm:choose name="Name80">
                          <dgm:if name="Name81" axis="ch ch" ptType="node node" st="1 1" cnt="1 0" func="cnt" op="equ" val="1">
                            <dgm:alg type="cycle">
                              <dgm:param type="ctrShpMap" val="fNode"/>
                              <dgm:param type="stAng" val="0"/>
                            </dgm:alg>
                          </dgm:if>
                          <dgm:if name="Name82" axis="ch ch" ptType="node node" st="1 1" cnt="1 0" func="cnt" op="equ" val="2">
                            <dgm:alg type="cycle">
                              <dgm:param type="ctrShpMap" val="fNode"/>
                              <dgm:param type="stAng" val="315"/>
                              <dgm:param type="spanAng" val="90"/>
                            </dgm:alg>
                          </dgm:if>
                          <dgm:else name="Name83">
                            <dgm:alg type="cycle">
                              <dgm:param type="ctrShpMap" val="fNode"/>
                              <dgm:param type="stAng" val="292.5"/>
                              <dgm:param type="spanAng" val="135"/>
                            </dgm:alg>
                          </dgm:else>
                        </dgm:choose>
                      </dgm:if>
                      <dgm:if name="Name84" axis="ch" ptType="node" func="cnt" op="equ" val="5">
                        <dgm:choose name="Name85">
                          <dgm:if name="Name86" axis="ch ch" ptType="node node" st="1 1" cnt="1 0" func="cnt" op="equ" val="1">
                            <dgm:alg type="cycle">
                              <dgm:param type="ctrShpMap" val="fNode"/>
                              <dgm:param type="stAng" val="0"/>
                            </dgm:alg>
                          </dgm:if>
                          <dgm:if name="Name87" axis="ch ch" ptType="node node" st="1 1" cnt="1 0" func="cnt" op="equ" val="2">
                            <dgm:alg type="cycle">
                              <dgm:param type="ctrShpMap" val="fNode"/>
                              <dgm:param type="stAng" val="315"/>
                              <dgm:param type="spanAng" val="90"/>
                            </dgm:alg>
                          </dgm:if>
                          <dgm:else name="Name88">
                            <dgm:alg type="cycle">
                              <dgm:param type="ctrShpMap" val="fNode"/>
                              <dgm:param type="stAng" val="0"/>
                              <dgm:param type="spanAng" val="360"/>
                            </dgm:alg>
                          </dgm:else>
                        </dgm:choose>
                      </dgm:if>
                      <dgm:if name="Name89" axis="ch" ptType="node" func="cnt" op="equ" val="6">
                        <dgm:choose name="Name90">
                          <dgm:if name="Name91" axis="ch ch" ptType="node node" st="1 1" cnt="1 0" func="cnt" op="equ" val="1">
                            <dgm:alg type="cycle">
                              <dgm:param type="ctrShpMap" val="fNode"/>
                              <dgm:param type="stAng" val="0"/>
                            </dgm:alg>
                          </dgm:if>
                          <dgm:if name="Name92" axis="ch ch" ptType="node node" st="1 1" cnt="1 0" func="cnt" op="equ" val="2">
                            <dgm:alg type="cycle">
                              <dgm:param type="ctrShpMap" val="fNode"/>
                              <dgm:param type="stAng" val="315"/>
                              <dgm:param type="spanAng" val="90"/>
                            </dgm:alg>
                          </dgm:if>
                          <dgm:else name="Name93">
                            <dgm:alg type="cycle">
                              <dgm:param type="ctrShpMap" val="fNode"/>
                              <dgm:param type="stAng" val="0"/>
                              <dgm:param type="spanAng" val="360"/>
                            </dgm:alg>
                          </dgm:else>
                        </dgm:choose>
                      </dgm:if>
                      <dgm:if name="Name94" axis="ch" ptType="node" func="cnt" op="gte" val="7">
                        <dgm:choose name="Name95">
                          <dgm:if name="Name96" axis="ch ch" ptType="node node" st="1 1" cnt="1 0" func="cnt" op="equ" val="1">
                            <dgm:alg type="cycle">
                              <dgm:param type="ctrShpMap" val="fNode"/>
                              <dgm:param type="stAng" val="0"/>
                            </dgm:alg>
                          </dgm:if>
                          <dgm:if name="Name97" axis="ch ch" ptType="node node" st="1 1" cnt="1 0" func="cnt" op="equ" val="2">
                            <dgm:alg type="cycle">
                              <dgm:param type="ctrShpMap" val="fNode"/>
                              <dgm:param type="stAng" val="315"/>
                              <dgm:param type="spanAng" val="90"/>
                            </dgm:alg>
                          </dgm:if>
                          <dgm:else name="Name98">
                            <dgm:alg type="cycle">
                              <dgm:param type="ctrShpMap" val="fNode"/>
                              <dgm:param type="stAng" val="0"/>
                              <dgm:param type="spanAng" val="360"/>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ctrShpMap" val="fNode"/>
                              <dgm:param type="stAng" val="270"/>
                            </dgm:alg>
                          </dgm:if>
                          <dgm:if name="Name105" axis="ch ch" ptType="node node" st="1 1" cnt="1 0" func="cnt" op="equ" val="2">
                            <dgm:alg type="cycle">
                              <dgm:param type="ctrShpMap" val="fNode"/>
                              <dgm:param type="stAng" val="315"/>
                              <dgm:param type="spanAng" val="-90"/>
                            </dgm:alg>
                          </dgm:if>
                          <dgm:else name="Name106">
                            <dgm:alg type="cycle">
                              <dgm:param type="ctrShpMap" val="fNode"/>
                              <dgm:param type="stAng" val="0"/>
                              <dgm:param type="spanAng" val="-180"/>
                            </dgm:alg>
                          </dgm:else>
                        </dgm:choose>
                      </dgm:if>
                      <dgm:if name="Name107" axis="ch" ptType="node" func="cnt" op="equ" val="2">
                        <dgm:choose name="Name108">
                          <dgm:if name="Name109" axis="ch ch" ptType="node node" st="1 1" cnt="1 0" func="cnt" op="equ" val="1">
                            <dgm:alg type="cycle">
                              <dgm:param type="ctrShpMap" val="fNode"/>
                              <dgm:param type="stAng" val="0"/>
                            </dgm:alg>
                          </dgm:if>
                          <dgm:if name="Name110" axis="ch ch" ptType="node node" st="1 1" cnt="1 0" func="cnt" op="equ" val="2">
                            <dgm:alg type="cycle">
                              <dgm:param type="ctrShpMap" val="fNode"/>
                              <dgm:param type="stAng" val="45"/>
                              <dgm:param type="spanAng" val="-90"/>
                            </dgm:alg>
                          </dgm:if>
                          <dgm:else name="Name111">
                            <dgm:alg type="cycle">
                              <dgm:param type="ctrShpMap" val="fNode"/>
                              <dgm:param type="stAng" val="90"/>
                              <dgm:param type="spanAng" val="-180"/>
                            </dgm:alg>
                          </dgm:else>
                        </dgm:choose>
                      </dgm:if>
                      <dgm:if name="Name112" axis="ch" ptType="node" func="cnt" op="equ" val="3">
                        <dgm:choose name="Name113">
                          <dgm:if name="Name114" axis="ch ch" ptType="node node" st="1 1" cnt="1 0" func="cnt" op="equ" val="1">
                            <dgm:alg type="cycle">
                              <dgm:param type="ctrShpMap" val="fNode"/>
                              <dgm:param type="stAng" val="0"/>
                            </dgm:alg>
                          </dgm:if>
                          <dgm:if name="Name115" axis="ch ch" ptType="node node" st="1 1" cnt="1 0" func="cnt" op="equ" val="2">
                            <dgm:alg type="cycle">
                              <dgm:param type="ctrShpMap" val="fNode"/>
                              <dgm:param type="stAng" val="45"/>
                              <dgm:param type="spanAng" val="-90"/>
                            </dgm:alg>
                          </dgm:if>
                          <dgm:else name="Name116">
                            <dgm:alg type="cycle">
                              <dgm:param type="ctrShpMap" val="fNode"/>
                              <dgm:param type="stAng" val="90"/>
                              <dgm:param type="spanAng" val="-180"/>
                            </dgm:alg>
                          </dgm:else>
                        </dgm:choose>
                      </dgm:if>
                      <dgm:if name="Name117" axis="ch" ptType="node" func="cnt" op="equ" val="4">
                        <dgm:choose name="Name118">
                          <dgm:if name="Name119" axis="ch ch" ptType="node node" st="1 1" cnt="1 0" func="cnt" op="equ" val="1">
                            <dgm:alg type="cycle">
                              <dgm:param type="ctrShpMap" val="fNode"/>
                              <dgm:param type="stAng" val="0"/>
                            </dgm:alg>
                          </dgm:if>
                          <dgm:if name="Name120" axis="ch ch" ptType="node node" st="1 1" cnt="1 0" func="cnt" op="equ" val="2">
                            <dgm:alg type="cycle">
                              <dgm:param type="ctrShpMap" val="fNode"/>
                              <dgm:param type="stAng" val="45"/>
                              <dgm:param type="spanAng" val="-90"/>
                            </dgm:alg>
                          </dgm:if>
                          <dgm:else name="Name121">
                            <dgm:alg type="cycle">
                              <dgm:param type="ctrShpMap" val="fNode"/>
                              <dgm:param type="stAng" val="67.5"/>
                              <dgm:param type="spanAng" val="-135"/>
                            </dgm:alg>
                          </dgm:else>
                        </dgm:choose>
                      </dgm:if>
                      <dgm:if name="Name122" axis="ch" ptType="node" func="cnt" op="equ" val="5">
                        <dgm:choose name="Name123">
                          <dgm:if name="Name124" axis="ch ch" ptType="node node" st="1 1" cnt="1 0" func="cnt" op="equ" val="1">
                            <dgm:alg type="cycle">
                              <dgm:param type="ctrShpMap" val="fNode"/>
                              <dgm:param type="stAng" val="0"/>
                            </dgm:alg>
                          </dgm:if>
                          <dgm:if name="Name125" axis="ch ch" ptType="node node" st="1 1" cnt="1 0" func="cnt" op="equ" val="2">
                            <dgm:alg type="cycle">
                              <dgm:param type="ctrShpMap" val="fNode"/>
                              <dgm:param type="stAng" val="45"/>
                              <dgm:param type="spanAng" val="-90"/>
                            </dgm:alg>
                          </dgm:if>
                          <dgm:else name="Name126">
                            <dgm:alg type="cycle">
                              <dgm:param type="ctrShpMap" val="fNode"/>
                              <dgm:param type="stAng" val="0"/>
                              <dgm:param type="spanAng" val="-360"/>
                            </dgm:alg>
                          </dgm:else>
                        </dgm:choose>
                      </dgm:if>
                      <dgm:if name="Name127" axis="ch" ptType="node" func="cnt" op="equ" val="6">
                        <dgm:choose name="Name128">
                          <dgm:if name="Name129" axis="ch ch" ptType="node node" st="1 1" cnt="1 0" func="cnt" op="equ" val="1">
                            <dgm:alg type="cycle">
                              <dgm:param type="ctrShpMap" val="fNode"/>
                              <dgm:param type="stAng" val="0"/>
                            </dgm:alg>
                          </dgm:if>
                          <dgm:if name="Name130" axis="ch ch" ptType="node node" st="1 1" cnt="1 0" func="cnt" op="equ" val="2">
                            <dgm:alg type="cycle">
                              <dgm:param type="ctrShpMap" val="fNode"/>
                              <dgm:param type="stAng" val="45"/>
                              <dgm:param type="spanAng" val="-90"/>
                            </dgm:alg>
                          </dgm:if>
                          <dgm:else name="Name131">
                            <dgm:alg type="cycle">
                              <dgm:param type="ctrShpMap" val="fNode"/>
                              <dgm:param type="stAng" val="0"/>
                              <dgm:param type="spanAng" val="-360"/>
                            </dgm:alg>
                          </dgm:else>
                        </dgm:choose>
                      </dgm:if>
                      <dgm:if name="Name132" axis="ch" ptType="node" func="cnt" op="gte" val="7">
                        <dgm:choose name="Name133">
                          <dgm:if name="Name134" axis="ch ch" ptType="node node" st="1 1" cnt="1 0" func="cnt" op="equ" val="1">
                            <dgm:alg type="cycle">
                              <dgm:param type="ctrShpMap" val="fNode"/>
                              <dgm:param type="stAng" val="0"/>
                            </dgm:alg>
                          </dgm:if>
                          <dgm:if name="Name135" axis="ch ch" ptType="node node" st="1 1" cnt="1 0" func="cnt" op="equ" val="2">
                            <dgm:alg type="cycle">
                              <dgm:param type="ctrShpMap" val="fNode"/>
                              <dgm:param type="stAng" val="45"/>
                              <dgm:param type="spanAng" val="-90"/>
                            </dgm:alg>
                          </dgm:if>
                          <dgm:else name="Name136">
                            <dgm:alg type="cycle">
                              <dgm:param type="ctrShpMap" val="fNode"/>
                              <dgm:param type="stAng" val="0"/>
                              <dgm:param type="spanAng" val="-360"/>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dim" val="1D"/>
                    <dgm:param type="begPts" val="auto"/>
                    <dgm:param type="endPts" val="auto"/>
                    <dgm:param type="endSty" val="noArr"/>
                    <dgm:param type="srcNode" val="textCenter"/>
                    <dgm:param type="dstNode" val="childCenter1"/>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ctrShpMap" val="fNode"/>
                              <dgm:param type="stAng" val="180"/>
                            </dgm:alg>
                          </dgm:if>
                          <dgm:if name="Name154" axis="ch ch" ptType="node node" st="2 1" cnt="1 0" func="cnt" op="equ" val="2">
                            <dgm:alg type="cycle">
                              <dgm:param type="ctrShpMap" val="fNode"/>
                              <dgm:param type="stAng" val="135"/>
                              <dgm:param type="spanAng" val="90"/>
                            </dgm:alg>
                          </dgm:if>
                          <dgm:else name="Name155">
                            <dgm:alg type="cycle">
                              <dgm:param type="ctrShpMap" val="fNode"/>
                              <dgm:param type="stAng" val="90"/>
                              <dgm:param type="spanAng" val="180"/>
                            </dgm:alg>
                          </dgm:else>
                        </dgm:choose>
                      </dgm:if>
                      <dgm:if name="Name156" axis="ch" ptType="node" func="cnt" op="equ" val="3">
                        <dgm:choose name="Name157">
                          <dgm:if name="Name158" axis="ch ch" ptType="node node" st="2 1" cnt="1 0" func="cnt" op="equ" val="1">
                            <dgm:alg type="cycle">
                              <dgm:param type="ctrShpMap" val="fNode"/>
                              <dgm:param type="stAng" val="120"/>
                              <dgm:param type="horzAlign" val="r"/>
                              <dgm:param type="vertAlign" val="b"/>
                            </dgm:alg>
                          </dgm:if>
                          <dgm:if name="Name159" axis="ch ch" ptType="node node" st="2 1" cnt="1 0" func="cnt" op="equ" val="2">
                            <dgm:alg type="cycle">
                              <dgm:param type="ctrShpMap" val="fNode"/>
                              <dgm:param type="stAng" val="75"/>
                              <dgm:param type="spanAng" val="90"/>
                              <dgm:param type="horzAlign" val="r"/>
                              <dgm:param type="vertAlign" val="b"/>
                            </dgm:alg>
                          </dgm:if>
                          <dgm:else name="Name160">
                            <dgm:alg type="cycle">
                              <dgm:param type="ctrShpMap" val="fNode"/>
                              <dgm:param type="stAng" val="30"/>
                              <dgm:param type="spanAng" val="180"/>
                            </dgm:alg>
                          </dgm:else>
                        </dgm:choose>
                      </dgm:if>
                      <dgm:if name="Name161" axis="ch" ptType="node" func="cnt" op="equ" val="4">
                        <dgm:choose name="Name162">
                          <dgm:if name="Name163" axis="ch ch" ptType="node node" st="2 1" cnt="1 0" func="cnt" op="equ" val="1">
                            <dgm:alg type="cycle">
                              <dgm:param type="ctrShpMap" val="fNode"/>
                              <dgm:param type="stAng" val="90"/>
                            </dgm:alg>
                          </dgm:if>
                          <dgm:if name="Name164" axis="ch ch" ptType="node node" st="2 1" cnt="1 0" func="cnt" op="equ" val="2">
                            <dgm:alg type="cycle">
                              <dgm:param type="ctrShpMap" val="fNode"/>
                              <dgm:param type="stAng" val="45"/>
                              <dgm:param type="spanAng" val="90"/>
                            </dgm:alg>
                          </dgm:if>
                          <dgm:else name="Name165">
                            <dgm:alg type="cycle">
                              <dgm:param type="ctrShpMap" val="fNode"/>
                              <dgm:param type="stAng" val="22.5"/>
                              <dgm:param type="spanAng" val="135"/>
                            </dgm:alg>
                          </dgm:else>
                        </dgm:choose>
                      </dgm:if>
                      <dgm:if name="Name166" axis="ch" ptType="node" func="cnt" op="equ" val="5">
                        <dgm:choose name="Name167">
                          <dgm:if name="Name168" axis="ch ch" ptType="node node" st="2 1" cnt="1 0" func="cnt" op="equ" val="1">
                            <dgm:alg type="cycle">
                              <dgm:param type="ctrShpMap" val="fNode"/>
                              <dgm:param type="stAng" val="72"/>
                            </dgm:alg>
                          </dgm:if>
                          <dgm:if name="Name169" axis="ch ch" ptType="node node" st="2 1" cnt="1 0" func="cnt" op="equ" val="2">
                            <dgm:alg type="cycle">
                              <dgm:param type="ctrShpMap" val="fNode"/>
                              <dgm:param type="stAng" val="27"/>
                              <dgm:param type="spanAng" val="90"/>
                            </dgm:alg>
                          </dgm:if>
                          <dgm:else name="Name170">
                            <dgm:alg type="cycle">
                              <dgm:param type="ctrShpMap" val="fNode"/>
                              <dgm:param type="stAng" val="0"/>
                              <dgm:param type="spanAng" val="360"/>
                            </dgm:alg>
                          </dgm:else>
                        </dgm:choose>
                      </dgm:if>
                      <dgm:if name="Name171" axis="ch" ptType="node" func="cnt" op="equ" val="6">
                        <dgm:choose name="Name172">
                          <dgm:if name="Name173" axis="ch ch" ptType="node node" st="2 1" cnt="1 0" func="cnt" op="equ" val="1">
                            <dgm:alg type="cycle">
                              <dgm:param type="ctrShpMap" val="fNode"/>
                              <dgm:param type="stAng" val="60"/>
                            </dgm:alg>
                          </dgm:if>
                          <dgm:if name="Name174" axis="ch ch" ptType="node node" st="2 1" cnt="1 0" func="cnt" op="equ" val="2">
                            <dgm:alg type="cycle">
                              <dgm:param type="ctrShpMap" val="fNode"/>
                              <dgm:param type="stAng" val="15"/>
                              <dgm:param type="spanAng" val="90"/>
                            </dgm:alg>
                          </dgm:if>
                          <dgm:else name="Name175">
                            <dgm:alg type="cycle">
                              <dgm:param type="ctrShpMap" val="fNode"/>
                              <dgm:param type="stAng" val="0"/>
                              <dgm:param type="spanAng" val="360"/>
                            </dgm:alg>
                          </dgm:else>
                        </dgm:choose>
                      </dgm:if>
                      <dgm:if name="Name176" axis="ch" ptType="node" func="cnt" op="gte" val="7">
                        <dgm:choose name="Name177">
                          <dgm:if name="Name178" axis="ch ch" ptType="node node" st="2 1" cnt="1 0" func="cnt" op="equ" val="1">
                            <dgm:alg type="cycle">
                              <dgm:param type="ctrShpMap" val="fNode"/>
                              <dgm:param type="stAng" val="51"/>
                            </dgm:alg>
                          </dgm:if>
                          <dgm:if name="Name179" axis="ch ch" ptType="node node" st="2 1" cnt="1 0" func="cnt" op="equ" val="2">
                            <dgm:alg type="cycle">
                              <dgm:param type="ctrShpMap" val="fNode"/>
                              <dgm:param type="stAng" val="6"/>
                              <dgm:param type="spanAng" val="90"/>
                            </dgm:alg>
                          </dgm:if>
                          <dgm:else name="Name180">
                            <dgm:alg type="cycle">
                              <dgm:param type="ctrShpMap" val="fNode"/>
                              <dgm:param type="stAng" val="0"/>
                              <dgm:param type="spanAng" val="360"/>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ctrShpMap" val="fNode"/>
                              <dgm:param type="stAng" val="180"/>
                            </dgm:alg>
                          </dgm:if>
                          <dgm:if name="Name187" axis="ch ch" ptType="node node" st="2 1" cnt="1 0" func="cnt" op="equ" val="2">
                            <dgm:alg type="cycle">
                              <dgm:param type="ctrShpMap" val="fNode"/>
                              <dgm:param type="stAng" val="225"/>
                              <dgm:param type="spanAng" val="-90"/>
                            </dgm:alg>
                          </dgm:if>
                          <dgm:else name="Name188">
                            <dgm:alg type="cycle">
                              <dgm:param type="ctrShpMap" val="fNode"/>
                              <dgm:param type="stAng" val="270"/>
                              <dgm:param type="spanAng" val="-180"/>
                            </dgm:alg>
                          </dgm:else>
                        </dgm:choose>
                      </dgm:if>
                      <dgm:if name="Name189" axis="ch" ptType="node" func="cnt" op="equ" val="3">
                        <dgm:choose name="Name190">
                          <dgm:if name="Name191" axis="ch ch" ptType="node node" st="2 1" cnt="1 0" func="cnt" op="equ" val="1">
                            <dgm:alg type="cycle">
                              <dgm:param type="ctrShpMap" val="fNode"/>
                              <dgm:param type="stAng" val="240"/>
                              <dgm:param type="horzAlign" val="l"/>
                              <dgm:param type="vertAlign" val="b"/>
                            </dgm:alg>
                          </dgm:if>
                          <dgm:if name="Name192" axis="ch ch" ptType="node node" st="2 1" cnt="1 0" func="cnt" op="equ" val="2">
                            <dgm:alg type="cycle">
                              <dgm:param type="ctrShpMap" val="fNode"/>
                              <dgm:param type="stAng" val="285"/>
                              <dgm:param type="spanAng" val="-90"/>
                              <dgm:param type="horzAlign" val="l"/>
                              <dgm:param type="vertAlign" val="b"/>
                            </dgm:alg>
                          </dgm:if>
                          <dgm:else name="Name193">
                            <dgm:alg type="cycle">
                              <dgm:param type="ctrShpMap" val="fNode"/>
                              <dgm:param type="stAng" val="330"/>
                              <dgm:param type="spanAng" val="-180"/>
                            </dgm:alg>
                          </dgm:else>
                        </dgm:choose>
                      </dgm:if>
                      <dgm:if name="Name194" axis="ch" ptType="node" func="cnt" op="equ" val="4">
                        <dgm:choose name="Name195">
                          <dgm:if name="Name196" axis="ch ch" ptType="node node" st="2 1" cnt="1 0" func="cnt" op="equ" val="1">
                            <dgm:alg type="cycle">
                              <dgm:param type="ctrShpMap" val="fNode"/>
                              <dgm:param type="stAng" val="270"/>
                            </dgm:alg>
                          </dgm:if>
                          <dgm:if name="Name197" axis="ch ch" ptType="node node" st="2 1" cnt="1 0" func="cnt" op="equ" val="2">
                            <dgm:alg type="cycle">
                              <dgm:param type="ctrShpMap" val="fNode"/>
                              <dgm:param type="stAng" val="315"/>
                              <dgm:param type="spanAng" val="-90"/>
                            </dgm:alg>
                          </dgm:if>
                          <dgm:else name="Name198">
                            <dgm:alg type="cycle">
                              <dgm:param type="ctrShpMap" val="fNode"/>
                              <dgm:param type="stAng" val="337.5"/>
                              <dgm:param type="spanAng" val="-135"/>
                            </dgm:alg>
                          </dgm:else>
                        </dgm:choose>
                      </dgm:if>
                      <dgm:if name="Name199" axis="ch" ptType="node" func="cnt" op="equ" val="5">
                        <dgm:choose name="Name200">
                          <dgm:if name="Name201" axis="ch ch" ptType="node node" st="2 1" cnt="1 0" func="cnt" op="equ" val="1">
                            <dgm:alg type="cycle">
                              <dgm:param type="ctrShpMap" val="fNode"/>
                              <dgm:param type="stAng" val="288"/>
                            </dgm:alg>
                          </dgm:if>
                          <dgm:if name="Name202" axis="ch ch" ptType="node node" st="2 1" cnt="1 0" func="cnt" op="equ" val="2">
                            <dgm:alg type="cycle">
                              <dgm:param type="ctrShpMap" val="fNode"/>
                              <dgm:param type="stAng" val="333"/>
                              <dgm:param type="spanAng" val="-90"/>
                            </dgm:alg>
                          </dgm:if>
                          <dgm:else name="Name203">
                            <dgm:alg type="cycle">
                              <dgm:param type="ctrShpMap" val="fNode"/>
                              <dgm:param type="stAng" val="0"/>
                              <dgm:param type="spanAng" val="-360"/>
                            </dgm:alg>
                          </dgm:else>
                        </dgm:choose>
                      </dgm:if>
                      <dgm:if name="Name204" axis="ch" ptType="node" func="cnt" op="equ" val="6">
                        <dgm:choose name="Name205">
                          <dgm:if name="Name206" axis="ch ch" ptType="node node" st="2 1" cnt="1 0" func="cnt" op="equ" val="1">
                            <dgm:alg type="cycle">
                              <dgm:param type="ctrShpMap" val="fNode"/>
                              <dgm:param type="stAng" val="300"/>
                            </dgm:alg>
                          </dgm:if>
                          <dgm:if name="Name207" axis="ch ch" ptType="node node" st="2 1" cnt="1 0" func="cnt" op="equ" val="2">
                            <dgm:alg type="cycle">
                              <dgm:param type="ctrShpMap" val="fNode"/>
                              <dgm:param type="stAng" val="345"/>
                              <dgm:param type="spanAng" val="-90"/>
                            </dgm:alg>
                          </dgm:if>
                          <dgm:else name="Name208">
                            <dgm:alg type="cycle">
                              <dgm:param type="ctrShpMap" val="fNode"/>
                              <dgm:param type="stAng" val="0"/>
                              <dgm:param type="spanAng" val="-360"/>
                            </dgm:alg>
                          </dgm:else>
                        </dgm:choose>
                      </dgm:if>
                      <dgm:if name="Name209" axis="ch" ptType="node" func="cnt" op="gte" val="7">
                        <dgm:choose name="Name210">
                          <dgm:if name="Name211" axis="ch ch" ptType="node node" st="2 1" cnt="1 0" func="cnt" op="equ" val="1">
                            <dgm:alg type="cycle">
                              <dgm:param type="ctrShpMap" val="fNode"/>
                              <dgm:param type="stAng" val="308"/>
                            </dgm:alg>
                          </dgm:if>
                          <dgm:if name="Name212" axis="ch ch" ptType="node node" st="2 1" cnt="1 0" func="cnt" op="equ" val="2">
                            <dgm:alg type="cycle">
                              <dgm:param type="ctrShpMap" val="fNode"/>
                              <dgm:param type="stAng" val="353"/>
                              <dgm:param type="spanAng" val="-90"/>
                            </dgm:alg>
                          </dgm:if>
                          <dgm:else name="Name213">
                            <dgm:alg type="cycle">
                              <dgm:param type="ctrShpMap" val="fNode"/>
                              <dgm:param type="stAng" val="0"/>
                              <dgm:param type="spanAng" val="-360"/>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dim" val="1D"/>
                    <dgm:param type="begPts" val="auto"/>
                    <dgm:param type="endPts" val="auto"/>
                    <dgm:param type="endSty" val="noArr"/>
                    <dgm:param type="srcNode" val="textCenter"/>
                    <dgm:param type="dstNode" val="childCenter2"/>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ctrShpMap" val="fNode"/>
                              <dgm:param type="stAng" val="240"/>
                              <dgm:param type="horzAlign" val="l"/>
                              <dgm:param type="vertAlign" val="b"/>
                            </dgm:alg>
                          </dgm:if>
                          <dgm:if name="Name231" axis="ch ch" ptType="node node" st="3 1" cnt="1 0" func="cnt" op="equ" val="2">
                            <dgm:alg type="cycle">
                              <dgm:param type="ctrShpMap" val="fNode"/>
                              <dgm:param type="stAng" val="195"/>
                              <dgm:param type="spanAng" val="90"/>
                              <dgm:param type="horzAlign" val="l"/>
                              <dgm:param type="vertAlign" val="b"/>
                            </dgm:alg>
                          </dgm:if>
                          <dgm:else name="Name232">
                            <dgm:alg type="cycle">
                              <dgm:param type="ctrShpMap" val="fNode"/>
                              <dgm:param type="stAng" val="150"/>
                              <dgm:param type="spanAng" val="180"/>
                            </dgm:alg>
                          </dgm:else>
                        </dgm:choose>
                      </dgm:if>
                      <dgm:if name="Name233" axis="ch" ptType="node" func="cnt" op="equ" val="4">
                        <dgm:choose name="Name234">
                          <dgm:if name="Name235" axis="ch ch" ptType="node node" st="3 1" cnt="1 0" func="cnt" op="equ" val="1">
                            <dgm:alg type="cycle">
                              <dgm:param type="ctrShpMap" val="fNode"/>
                              <dgm:param type="stAng" val="180"/>
                            </dgm:alg>
                          </dgm:if>
                          <dgm:if name="Name236" axis="ch ch" ptType="node node" st="3 1" cnt="1 0" func="cnt" op="equ" val="2">
                            <dgm:alg type="cycle">
                              <dgm:param type="ctrShpMap" val="fNode"/>
                              <dgm:param type="stAng" val="135"/>
                              <dgm:param type="spanAng" val="90"/>
                            </dgm:alg>
                          </dgm:if>
                          <dgm:else name="Name237">
                            <dgm:alg type="cycle">
                              <dgm:param type="ctrShpMap" val="fNode"/>
                              <dgm:param type="stAng" val="112.5"/>
                              <dgm:param type="spanAng" val="135"/>
                            </dgm:alg>
                          </dgm:else>
                        </dgm:choose>
                      </dgm:if>
                      <dgm:if name="Name238" axis="ch" ptType="node" func="cnt" op="equ" val="5">
                        <dgm:choose name="Name239">
                          <dgm:if name="Name240" axis="ch ch" ptType="node node" st="3 1" cnt="1 0" func="cnt" op="equ" val="1">
                            <dgm:alg type="cycle">
                              <dgm:param type="ctrShpMap" val="fNode"/>
                              <dgm:param type="stAng" val="144"/>
                            </dgm:alg>
                          </dgm:if>
                          <dgm:if name="Name241" axis="ch ch" ptType="node node" st="3 1" cnt="1 0" func="cnt" op="equ" val="2">
                            <dgm:alg type="cycle">
                              <dgm:param type="ctrShpMap" val="fNode"/>
                              <dgm:param type="stAng" val="99"/>
                              <dgm:param type="spanAng" val="90"/>
                            </dgm:alg>
                          </dgm:if>
                          <dgm:else name="Name242">
                            <dgm:alg type="cycle">
                              <dgm:param type="ctrShpMap" val="fNode"/>
                              <dgm:param type="stAng" val="0"/>
                              <dgm:param type="spanAng" val="360"/>
                            </dgm:alg>
                          </dgm:else>
                        </dgm:choose>
                      </dgm:if>
                      <dgm:if name="Name243" axis="ch" ptType="node" func="cnt" op="equ" val="6">
                        <dgm:choose name="Name244">
                          <dgm:if name="Name245" axis="ch ch" ptType="node node" st="3 1" cnt="1 0" func="cnt" op="equ" val="1">
                            <dgm:alg type="cycle">
                              <dgm:param type="ctrShpMap" val="fNode"/>
                              <dgm:param type="stAng" val="120"/>
                            </dgm:alg>
                          </dgm:if>
                          <dgm:if name="Name246" axis="ch ch" ptType="node node" st="3 1" cnt="1 0" func="cnt" op="equ" val="2">
                            <dgm:alg type="cycle">
                              <dgm:param type="ctrShpMap" val="fNode"/>
                              <dgm:param type="stAng" val="75"/>
                              <dgm:param type="spanAng" val="90"/>
                            </dgm:alg>
                          </dgm:if>
                          <dgm:else name="Name247">
                            <dgm:alg type="cycle">
                              <dgm:param type="ctrShpMap" val="fNode"/>
                              <dgm:param type="stAng" val="0"/>
                              <dgm:param type="spanAng" val="360"/>
                            </dgm:alg>
                          </dgm:else>
                        </dgm:choose>
                      </dgm:if>
                      <dgm:if name="Name248" axis="ch" ptType="node" func="cnt" op="gte" val="7">
                        <dgm:choose name="Name249">
                          <dgm:if name="Name250" axis="ch ch" ptType="node node" st="3 1" cnt="1 0" func="cnt" op="equ" val="1">
                            <dgm:alg type="cycle">
                              <dgm:param type="ctrShpMap" val="fNode"/>
                              <dgm:param type="stAng" val="102"/>
                            </dgm:alg>
                          </dgm:if>
                          <dgm:if name="Name251" axis="ch ch" ptType="node node" st="3 1" cnt="1 0" func="cnt" op="equ" val="2">
                            <dgm:alg type="cycle">
                              <dgm:param type="ctrShpMap" val="fNode"/>
                              <dgm:param type="stAng" val="57"/>
                              <dgm:param type="spanAng" val="90"/>
                            </dgm:alg>
                          </dgm:if>
                          <dgm:else name="Name252">
                            <dgm:alg type="cycle">
                              <dgm:param type="ctrShpMap" val="fNode"/>
                              <dgm:param type="stAng" val="0"/>
                              <dgm:param type="spanAng" val="360"/>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ctrShpMap" val="fNode"/>
                              <dgm:param type="stAng" val="120"/>
                              <dgm:param type="horzAlign" val="r"/>
                              <dgm:param type="vertAlign" val="b"/>
                            </dgm:alg>
                          </dgm:if>
                          <dgm:if name="Name259" axis="ch ch" ptType="node node" st="3 1" cnt="1 0" func="cnt" op="equ" val="2">
                            <dgm:alg type="cycle">
                              <dgm:param type="ctrShpMap" val="fNode"/>
                              <dgm:param type="stAng" val="165"/>
                              <dgm:param type="spanAng" val="-90"/>
                              <dgm:param type="horzAlign" val="r"/>
                              <dgm:param type="vertAlign" val="b"/>
                            </dgm:alg>
                          </dgm:if>
                          <dgm:else name="Name260">
                            <dgm:alg type="cycle">
                              <dgm:param type="ctrShpMap" val="fNode"/>
                              <dgm:param type="stAng" val="210"/>
                              <dgm:param type="spanAng" val="-180"/>
                            </dgm:alg>
                          </dgm:else>
                        </dgm:choose>
                      </dgm:if>
                      <dgm:if name="Name261" axis="ch" ptType="node" func="cnt" op="equ" val="4">
                        <dgm:choose name="Name262">
                          <dgm:if name="Name263" axis="ch ch" ptType="node node" st="3 1" cnt="1 0" func="cnt" op="equ" val="1">
                            <dgm:alg type="cycle">
                              <dgm:param type="ctrShpMap" val="fNode"/>
                              <dgm:param type="stAng" val="180"/>
                            </dgm:alg>
                          </dgm:if>
                          <dgm:if name="Name264" axis="ch ch" ptType="node node" st="3 1" cnt="1 0" func="cnt" op="equ" val="2">
                            <dgm:alg type="cycle">
                              <dgm:param type="ctrShpMap" val="fNode"/>
                              <dgm:param type="stAng" val="225"/>
                              <dgm:param type="spanAng" val="-90"/>
                            </dgm:alg>
                          </dgm:if>
                          <dgm:else name="Name265">
                            <dgm:alg type="cycle">
                              <dgm:param type="ctrShpMap" val="fNode"/>
                              <dgm:param type="stAng" val="247.5"/>
                              <dgm:param type="spanAng" val="-135"/>
                            </dgm:alg>
                          </dgm:else>
                        </dgm:choose>
                      </dgm:if>
                      <dgm:if name="Name266" axis="ch" ptType="node" func="cnt" op="equ" val="5">
                        <dgm:choose name="Name267">
                          <dgm:if name="Name268" axis="ch ch" ptType="node node" st="3 1" cnt="1 0" func="cnt" op="equ" val="1">
                            <dgm:alg type="cycle">
                              <dgm:param type="ctrShpMap" val="fNode"/>
                              <dgm:param type="stAng" val="216"/>
                            </dgm:alg>
                          </dgm:if>
                          <dgm:if name="Name269" axis="ch ch" ptType="node node" st="3 1" cnt="1 0" func="cnt" op="equ" val="2">
                            <dgm:alg type="cycle">
                              <dgm:param type="ctrShpMap" val="fNode"/>
                              <dgm:param type="stAng" val="261"/>
                              <dgm:param type="spanAng" val="-90"/>
                            </dgm:alg>
                          </dgm:if>
                          <dgm:else name="Name270">
                            <dgm:alg type="cycle">
                              <dgm:param type="ctrShpMap" val="fNode"/>
                              <dgm:param type="stAng" val="0"/>
                              <dgm:param type="spanAng" val="-360"/>
                            </dgm:alg>
                          </dgm:else>
                        </dgm:choose>
                      </dgm:if>
                      <dgm:if name="Name271" axis="ch" ptType="node" func="cnt" op="equ" val="6">
                        <dgm:choose name="Name272">
                          <dgm:if name="Name273" axis="ch ch" ptType="node node" st="3 1" cnt="1 0" func="cnt" op="equ" val="1">
                            <dgm:alg type="cycle">
                              <dgm:param type="ctrShpMap" val="fNode"/>
                              <dgm:param type="stAng" val="240"/>
                            </dgm:alg>
                          </dgm:if>
                          <dgm:if name="Name274" axis="ch ch" ptType="node node" st="3 1" cnt="1 0" func="cnt" op="equ" val="2">
                            <dgm:alg type="cycle">
                              <dgm:param type="ctrShpMap" val="fNode"/>
                              <dgm:param type="stAng" val="285"/>
                              <dgm:param type="spanAng" val="-90"/>
                            </dgm:alg>
                          </dgm:if>
                          <dgm:else name="Name275">
                            <dgm:alg type="cycle">
                              <dgm:param type="ctrShpMap" val="fNode"/>
                              <dgm:param type="stAng" val="0"/>
                              <dgm:param type="spanAng" val="-360"/>
                            </dgm:alg>
                          </dgm:else>
                        </dgm:choose>
                      </dgm:if>
                      <dgm:if name="Name276" axis="ch" ptType="node" func="cnt" op="gte" val="7">
                        <dgm:choose name="Name277">
                          <dgm:if name="Name278" axis="ch ch" ptType="node node" st="3 1" cnt="1 0" func="cnt" op="equ" val="1">
                            <dgm:alg type="cycle">
                              <dgm:param type="ctrShpMap" val="fNode"/>
                              <dgm:param type="stAng" val="257"/>
                            </dgm:alg>
                          </dgm:if>
                          <dgm:if name="Name279" axis="ch ch" ptType="node node" st="3 1" cnt="1 0" func="cnt" op="equ" val="2">
                            <dgm:alg type="cycle">
                              <dgm:param type="ctrShpMap" val="fNode"/>
                              <dgm:param type="stAng" val="302"/>
                              <dgm:param type="spanAng" val="-90"/>
                            </dgm:alg>
                          </dgm:if>
                          <dgm:else name="Name280">
                            <dgm:alg type="cycle">
                              <dgm:param type="ctrShpMap" val="fNode"/>
                              <dgm:param type="stAng" val="0"/>
                              <dgm:param type="spanAng" val="-360"/>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dim" val="1D"/>
                    <dgm:param type="begPts" val="auto"/>
                    <dgm:param type="endPts" val="auto"/>
                    <dgm:param type="endSty" val="noArr"/>
                    <dgm:param type="srcNode" val="textCenter"/>
                    <dgm:param type="dstNode" val="childCenter3"/>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ctrShpMap" val="fNode"/>
                              <dgm:param type="stAng" val="270"/>
                            </dgm:alg>
                          </dgm:if>
                          <dgm:if name="Name298" axis="ch ch" ptType="node node" st="4 1" cnt="1 0" func="cnt" op="equ" val="2">
                            <dgm:alg type="cycle">
                              <dgm:param type="ctrShpMap" val="fNode"/>
                              <dgm:param type="stAng" val="225"/>
                              <dgm:param type="spanAng" val="90"/>
                            </dgm:alg>
                          </dgm:if>
                          <dgm:else name="Name299">
                            <dgm:alg type="cycle">
                              <dgm:param type="ctrShpMap" val="fNode"/>
                              <dgm:param type="stAng" val="202.5"/>
                              <dgm:param type="spanAng" val="135"/>
                            </dgm:alg>
                          </dgm:else>
                        </dgm:choose>
                      </dgm:if>
                      <dgm:if name="Name300" axis="ch" ptType="node" func="cnt" op="equ" val="5">
                        <dgm:choose name="Name301">
                          <dgm:if name="Name302" axis="ch ch" ptType="node node" st="4 1" cnt="1 0" func="cnt" op="equ" val="1">
                            <dgm:alg type="cycle">
                              <dgm:param type="ctrShpMap" val="fNode"/>
                              <dgm:param type="stAng" val="216"/>
                            </dgm:alg>
                          </dgm:if>
                          <dgm:if name="Name303" axis="ch ch" ptType="node node" st="4 1" cnt="1 0" func="cnt" op="equ" val="2">
                            <dgm:alg type="cycle">
                              <dgm:param type="ctrShpMap" val="fNode"/>
                              <dgm:param type="stAng" val="171"/>
                              <dgm:param type="spanAng" val="90"/>
                            </dgm:alg>
                          </dgm:if>
                          <dgm:else name="Name304">
                            <dgm:alg type="cycle">
                              <dgm:param type="ctrShpMap" val="fNode"/>
                              <dgm:param type="stAng" val="0"/>
                              <dgm:param type="spanAng" val="360"/>
                            </dgm:alg>
                          </dgm:else>
                        </dgm:choose>
                      </dgm:if>
                      <dgm:if name="Name305" axis="ch" ptType="node" func="cnt" op="equ" val="6">
                        <dgm:choose name="Name306">
                          <dgm:if name="Name307" axis="ch ch" ptType="node node" st="4 1" cnt="1 0" func="cnt" op="equ" val="1">
                            <dgm:alg type="cycle">
                              <dgm:param type="ctrShpMap" val="fNode"/>
                              <dgm:param type="stAng" val="180"/>
                            </dgm:alg>
                          </dgm:if>
                          <dgm:if name="Name308" axis="ch ch" ptType="node node" st="4 1" cnt="1 0" func="cnt" op="equ" val="2">
                            <dgm:alg type="cycle">
                              <dgm:param type="ctrShpMap" val="fNode"/>
                              <dgm:param type="stAng" val="135"/>
                              <dgm:param type="spanAng" val="90"/>
                            </dgm:alg>
                          </dgm:if>
                          <dgm:else name="Name309">
                            <dgm:alg type="cycle">
                              <dgm:param type="ctrShpMap" val="fNode"/>
                              <dgm:param type="stAng" val="0"/>
                              <dgm:param type="spanAng" val="360"/>
                            </dgm:alg>
                          </dgm:else>
                        </dgm:choose>
                      </dgm:if>
                      <dgm:if name="Name310" axis="ch" ptType="node" func="cnt" op="gte" val="7">
                        <dgm:choose name="Name311">
                          <dgm:if name="Name312" axis="ch ch" ptType="node node" st="4 1" cnt="1 0" func="cnt" op="equ" val="1">
                            <dgm:alg type="cycle">
                              <dgm:param type="ctrShpMap" val="fNode"/>
                              <dgm:param type="stAng" val="154"/>
                            </dgm:alg>
                          </dgm:if>
                          <dgm:if name="Name313" axis="ch ch" ptType="node node" st="4 1" cnt="1 0" func="cnt" op="equ" val="2">
                            <dgm:alg type="cycle">
                              <dgm:param type="ctrShpMap" val="fNode"/>
                              <dgm:param type="stAng" val="109"/>
                              <dgm:param type="spanAng" val="90"/>
                            </dgm:alg>
                          </dgm:if>
                          <dgm:else name="Name314">
                            <dgm:alg type="cycle">
                              <dgm:param type="ctrShpMap" val="fNode"/>
                              <dgm:param type="stAng" val="0"/>
                              <dgm:param type="spanAng" val="360"/>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ctrShpMap" val="fNode"/>
                              <dgm:param type="stAng" val="90"/>
                            </dgm:alg>
                          </dgm:if>
                          <dgm:if name="Name321" axis="ch ch" ptType="node node" st="4 1" cnt="1 0" func="cnt" op="equ" val="2">
                            <dgm:alg type="cycle">
                              <dgm:param type="ctrShpMap" val="fNode"/>
                              <dgm:param type="stAng" val="135"/>
                              <dgm:param type="spanAng" val="-90"/>
                            </dgm:alg>
                          </dgm:if>
                          <dgm:else name="Name322">
                            <dgm:alg type="cycle">
                              <dgm:param type="ctrShpMap" val="fNode"/>
                              <dgm:param type="stAng" val="157.5"/>
                              <dgm:param type="spanAng" val="-135"/>
                            </dgm:alg>
                          </dgm:else>
                        </dgm:choose>
                      </dgm:if>
                      <dgm:if name="Name323" axis="ch" ptType="node" func="cnt" op="equ" val="5">
                        <dgm:choose name="Name324">
                          <dgm:if name="Name325" axis="ch ch" ptType="node node" st="4 1" cnt="1 0" func="cnt" op="equ" val="1">
                            <dgm:alg type="cycle">
                              <dgm:param type="ctrShpMap" val="fNode"/>
                              <dgm:param type="stAng" val="144"/>
                            </dgm:alg>
                          </dgm:if>
                          <dgm:if name="Name326" axis="ch ch" ptType="node node" st="4 1" cnt="1 0" func="cnt" op="equ" val="2">
                            <dgm:alg type="cycle">
                              <dgm:param type="ctrShpMap" val="fNode"/>
                              <dgm:param type="stAng" val="189"/>
                              <dgm:param type="spanAng" val="-90"/>
                            </dgm:alg>
                          </dgm:if>
                          <dgm:else name="Name327">
                            <dgm:alg type="cycle">
                              <dgm:param type="ctrShpMap" val="fNode"/>
                              <dgm:param type="stAng" val="0"/>
                              <dgm:param type="spanAng" val="-360"/>
                            </dgm:alg>
                          </dgm:else>
                        </dgm:choose>
                      </dgm:if>
                      <dgm:if name="Name328" axis="ch" ptType="node" func="cnt" op="equ" val="6">
                        <dgm:choose name="Name329">
                          <dgm:if name="Name330" axis="ch ch" ptType="node node" st="4 1" cnt="1 0" func="cnt" op="equ" val="1">
                            <dgm:alg type="cycle">
                              <dgm:param type="ctrShpMap" val="fNode"/>
                              <dgm:param type="stAng" val="180"/>
                            </dgm:alg>
                          </dgm:if>
                          <dgm:if name="Name331" axis="ch ch" ptType="node node" st="4 1" cnt="1 0" func="cnt" op="equ" val="2">
                            <dgm:alg type="cycle">
                              <dgm:param type="ctrShpMap" val="fNode"/>
                              <dgm:param type="stAng" val="225"/>
                              <dgm:param type="spanAng" val="-90"/>
                            </dgm:alg>
                          </dgm:if>
                          <dgm:else name="Name332">
                            <dgm:alg type="cycle">
                              <dgm:param type="ctrShpMap" val="fNode"/>
                              <dgm:param type="stAng" val="0"/>
                              <dgm:param type="spanAng" val="-360"/>
                            </dgm:alg>
                          </dgm:else>
                        </dgm:choose>
                      </dgm:if>
                      <dgm:if name="Name333" axis="ch" ptType="node" func="cnt" op="gte" val="7">
                        <dgm:choose name="Name334">
                          <dgm:if name="Name335" axis="ch ch" ptType="node node" st="4 1" cnt="1 0" func="cnt" op="equ" val="1">
                            <dgm:alg type="cycle">
                              <dgm:param type="ctrShpMap" val="fNode"/>
                              <dgm:param type="stAng" val="205"/>
                            </dgm:alg>
                          </dgm:if>
                          <dgm:if name="Name336" axis="ch ch" ptType="node node" st="4 1" cnt="1 0" func="cnt" op="equ" val="2">
                            <dgm:alg type="cycle">
                              <dgm:param type="ctrShpMap" val="fNode"/>
                              <dgm:param type="stAng" val="250"/>
                              <dgm:param type="spanAng" val="-90"/>
                            </dgm:alg>
                          </dgm:if>
                          <dgm:else name="Name337">
                            <dgm:alg type="cycle">
                              <dgm:param type="ctrShpMap" val="fNode"/>
                              <dgm:param type="stAng" val="0"/>
                              <dgm:param type="spanAng" val="-360"/>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dim" val="1D"/>
                    <dgm:param type="begPts" val="auto"/>
                    <dgm:param type="endPts" val="auto"/>
                    <dgm:param type="endSty" val="noArr"/>
                    <dgm:param type="srcNode" val="textCenter"/>
                    <dgm:param type="dstNode" val="childCenter4"/>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ctrShpMap" val="fNode"/>
                              <dgm:param type="stAng" val="288"/>
                            </dgm:alg>
                          </dgm:if>
                          <dgm:if name="Name355" axis="ch ch" ptType="node node" st="5 1" cnt="1 0" func="cnt" op="equ" val="2">
                            <dgm:alg type="cycle">
                              <dgm:param type="ctrShpMap" val="fNode"/>
                              <dgm:param type="stAng" val="243"/>
                              <dgm:param type="spanAng" val="90"/>
                            </dgm:alg>
                          </dgm:if>
                          <dgm:else name="Name356">
                            <dgm:alg type="cycle">
                              <dgm:param type="ctrShpMap" val="fNode"/>
                              <dgm:param type="stAng" val="0"/>
                              <dgm:param type="spanAng" val="360"/>
                            </dgm:alg>
                          </dgm:else>
                        </dgm:choose>
                      </dgm:if>
                      <dgm:if name="Name357" axis="ch" ptType="node" func="cnt" op="equ" val="6">
                        <dgm:choose name="Name358">
                          <dgm:if name="Name359" axis="ch ch" ptType="node node" st="5 1" cnt="1 0" func="cnt" op="equ" val="1">
                            <dgm:alg type="cycle">
                              <dgm:param type="ctrShpMap" val="fNode"/>
                              <dgm:param type="stAng" val="240"/>
                            </dgm:alg>
                          </dgm:if>
                          <dgm:if name="Name360" axis="ch ch" ptType="node node" st="5 1" cnt="1 0" func="cnt" op="equ" val="2">
                            <dgm:alg type="cycle">
                              <dgm:param type="ctrShpMap" val="fNode"/>
                              <dgm:param type="stAng" val="195"/>
                              <dgm:param type="spanAng" val="90"/>
                            </dgm:alg>
                          </dgm:if>
                          <dgm:else name="Name361">
                            <dgm:alg type="cycle">
                              <dgm:param type="ctrShpMap" val="fNode"/>
                              <dgm:param type="stAng" val="0"/>
                              <dgm:param type="spanAng" val="360"/>
                            </dgm:alg>
                          </dgm:else>
                        </dgm:choose>
                      </dgm:if>
                      <dgm:if name="Name362" axis="ch" ptType="node" func="cnt" op="gte" val="7">
                        <dgm:choose name="Name363">
                          <dgm:if name="Name364" axis="ch ch" ptType="node node" st="5 1" cnt="1 0" func="cnt" op="equ" val="1">
                            <dgm:alg type="cycle">
                              <dgm:param type="ctrShpMap" val="fNode"/>
                              <dgm:param type="stAng" val="205"/>
                            </dgm:alg>
                          </dgm:if>
                          <dgm:if name="Name365" axis="ch ch" ptType="node node" st="5 1" cnt="1 0" func="cnt" op="equ" val="2">
                            <dgm:alg type="cycle">
                              <dgm:param type="ctrShpMap" val="fNode"/>
                              <dgm:param type="stAng" val="160"/>
                              <dgm:param type="spanAng" val="90"/>
                            </dgm:alg>
                          </dgm:if>
                          <dgm:else name="Name366">
                            <dgm:alg type="cycle">
                              <dgm:param type="ctrShpMap" val="fNode"/>
                              <dgm:param type="stAng" val="0"/>
                              <dgm:param type="spanAng" val="360"/>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ctrShpMap" val="fNode"/>
                              <dgm:param type="stAng" val="72"/>
                            </dgm:alg>
                          </dgm:if>
                          <dgm:if name="Name373" axis="ch ch" ptType="node node" st="5 1" cnt="1 0" func="cnt" op="equ" val="2">
                            <dgm:alg type="cycle">
                              <dgm:param type="ctrShpMap" val="fNode"/>
                              <dgm:param type="stAng" val="117"/>
                              <dgm:param type="spanAng" val="-90"/>
                            </dgm:alg>
                          </dgm:if>
                          <dgm:else name="Name374">
                            <dgm:alg type="cycle">
                              <dgm:param type="ctrShpMap" val="fNode"/>
                              <dgm:param type="stAng" val="0"/>
                              <dgm:param type="spanAng" val="-360"/>
                            </dgm:alg>
                          </dgm:else>
                        </dgm:choose>
                      </dgm:if>
                      <dgm:if name="Name375" axis="ch" ptType="node" func="cnt" op="equ" val="6">
                        <dgm:choose name="Name376">
                          <dgm:if name="Name377" axis="ch ch" ptType="node node" st="5 1" cnt="1 0" func="cnt" op="equ" val="1">
                            <dgm:alg type="cycle">
                              <dgm:param type="ctrShpMap" val="fNode"/>
                              <dgm:param type="stAng" val="120"/>
                            </dgm:alg>
                          </dgm:if>
                          <dgm:if name="Name378" axis="ch ch" ptType="node node" st="5 1" cnt="1 0" func="cnt" op="equ" val="2">
                            <dgm:alg type="cycle">
                              <dgm:param type="ctrShpMap" val="fNode"/>
                              <dgm:param type="stAng" val="165"/>
                              <dgm:param type="spanAng" val="-90"/>
                            </dgm:alg>
                          </dgm:if>
                          <dgm:else name="Name379">
                            <dgm:alg type="cycle">
                              <dgm:param type="ctrShpMap" val="fNode"/>
                              <dgm:param type="stAng" val="0"/>
                              <dgm:param type="spanAng" val="-360"/>
                            </dgm:alg>
                          </dgm:else>
                        </dgm:choose>
                      </dgm:if>
                      <dgm:if name="Name380" axis="ch" ptType="node" func="cnt" op="gte" val="7">
                        <dgm:choose name="Name381">
                          <dgm:if name="Name382" axis="ch ch" ptType="node node" st="5 1" cnt="1 0" func="cnt" op="equ" val="1">
                            <dgm:alg type="cycle">
                              <dgm:param type="ctrShpMap" val="fNode"/>
                              <dgm:param type="stAng" val="154"/>
                            </dgm:alg>
                          </dgm:if>
                          <dgm:if name="Name383" axis="ch ch" ptType="node node" st="5 1" cnt="1 0" func="cnt" op="equ" val="2">
                            <dgm:alg type="cycle">
                              <dgm:param type="ctrShpMap" val="fNode"/>
                              <dgm:param type="stAng" val="199"/>
                              <dgm:param type="spanAng" val="-90"/>
                            </dgm:alg>
                          </dgm:if>
                          <dgm:else name="Name384">
                            <dgm:alg type="cycle">
                              <dgm:param type="ctrShpMap" val="fNode"/>
                              <dgm:param type="stAng" val="0"/>
                              <dgm:param type="spanAng" val="-360"/>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dim" val="1D"/>
                    <dgm:param type="begPts" val="auto"/>
                    <dgm:param type="endPts" val="auto"/>
                    <dgm:param type="endSty" val="noArr"/>
                    <dgm:param type="srcNode" val="textCenter"/>
                    <dgm:param type="dstNode" val="childCenter5"/>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ctrShpMap" val="fNode"/>
                              <dgm:param type="stAng" val="300"/>
                            </dgm:alg>
                          </dgm:if>
                          <dgm:if name="Name402" axis="ch ch" ptType="node node" st="6 1" cnt="1 0" func="cnt" op="equ" val="2">
                            <dgm:alg type="cycle">
                              <dgm:param type="ctrShpMap" val="fNode"/>
                              <dgm:param type="stAng" val="255"/>
                              <dgm:param type="spanAng" val="90"/>
                            </dgm:alg>
                          </dgm:if>
                          <dgm:else name="Name403">
                            <dgm:alg type="cycle">
                              <dgm:param type="ctrShpMap" val="fNode"/>
                              <dgm:param type="stAng" val="0"/>
                              <dgm:param type="spanAng" val="360"/>
                            </dgm:alg>
                          </dgm:else>
                        </dgm:choose>
                      </dgm:if>
                      <dgm:if name="Name404" axis="ch" ptType="node" func="cnt" op="gte" val="7">
                        <dgm:choose name="Name405">
                          <dgm:if name="Name406" axis="ch ch" ptType="node node" st="6 1" cnt="1 0" func="cnt" op="equ" val="1">
                            <dgm:alg type="cycle">
                              <dgm:param type="ctrShpMap" val="fNode"/>
                              <dgm:param type="stAng" val="257"/>
                            </dgm:alg>
                          </dgm:if>
                          <dgm:if name="Name407" axis="ch ch" ptType="node node" st="6 1" cnt="1 0" func="cnt" op="equ" val="2">
                            <dgm:alg type="cycle">
                              <dgm:param type="ctrShpMap" val="fNode"/>
                              <dgm:param type="stAng" val="212"/>
                              <dgm:param type="spanAng" val="90"/>
                            </dgm:alg>
                          </dgm:if>
                          <dgm:else name="Name408">
                            <dgm:alg type="cycle">
                              <dgm:param type="ctrShpMap" val="fNode"/>
                              <dgm:param type="stAng" val="0"/>
                              <dgm:param type="spanAng" val="360"/>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ctrShpMap" val="fNode"/>
                              <dgm:param type="stAng" val="60"/>
                            </dgm:alg>
                          </dgm:if>
                          <dgm:if name="Name415" axis="ch ch" ptType="node node" st="6 1" cnt="1 0" func="cnt" op="equ" val="2">
                            <dgm:alg type="cycle">
                              <dgm:param type="ctrShpMap" val="fNode"/>
                              <dgm:param type="stAng" val="105"/>
                              <dgm:param type="spanAng" val="-90"/>
                            </dgm:alg>
                          </dgm:if>
                          <dgm:else name="Name416">
                            <dgm:alg type="cycle">
                              <dgm:param type="ctrShpMap" val="fNode"/>
                              <dgm:param type="stAng" val="0"/>
                              <dgm:param type="spanAng" val="-360"/>
                            </dgm:alg>
                          </dgm:else>
                        </dgm:choose>
                      </dgm:if>
                      <dgm:if name="Name417" axis="ch" ptType="node" func="cnt" op="gte" val="7">
                        <dgm:choose name="Name418">
                          <dgm:if name="Name419" axis="ch ch" ptType="node node" st="6 1" cnt="1 0" func="cnt" op="equ" val="1">
                            <dgm:alg type="cycle">
                              <dgm:param type="ctrShpMap" val="fNode"/>
                              <dgm:param type="stAng" val="102"/>
                            </dgm:alg>
                          </dgm:if>
                          <dgm:if name="Name420" axis="ch ch" ptType="node node" st="6 1" cnt="1 0" func="cnt" op="equ" val="2">
                            <dgm:alg type="cycle">
                              <dgm:param type="ctrShpMap" val="fNode"/>
                              <dgm:param type="stAng" val="147"/>
                              <dgm:param type="spanAng" val="-90"/>
                            </dgm:alg>
                          </dgm:if>
                          <dgm:else name="Name421">
                            <dgm:alg type="cycle">
                              <dgm:param type="ctrShpMap" val="fNode"/>
                              <dgm:param type="stAng" val="0"/>
                              <dgm:param type="spanAng" val="-360"/>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dim" val="1D"/>
                    <dgm:param type="begPts" val="auto"/>
                    <dgm:param type="endPts" val="auto"/>
                    <dgm:param type="endSty" val="noArr"/>
                    <dgm:param type="srcNode" val="textCenter"/>
                    <dgm:param type="dstNode" val="childCenter6"/>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ctrShpMap" val="fNode"/>
                              <dgm:param type="stAng" val="308"/>
                            </dgm:alg>
                          </dgm:if>
                          <dgm:if name="Name439" axis="ch ch" ptType="node node" st="7 1" cnt="1 0" func="cnt" op="equ" val="2">
                            <dgm:alg type="cycle">
                              <dgm:param type="ctrShpMap" val="fNode"/>
                              <dgm:param type="stAng" val="263"/>
                              <dgm:param type="spanAng" val="90"/>
                            </dgm:alg>
                          </dgm:if>
                          <dgm:else name="Name440">
                            <dgm:alg type="cycle">
                              <dgm:param type="ctrShpMap" val="fNode"/>
                              <dgm:param type="stAng" val="0"/>
                              <dgm:param type="spanAng" val="360"/>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ctrShpMap" val="fNode"/>
                              <dgm:param type="stAng" val="51"/>
                            </dgm:alg>
                          </dgm:if>
                          <dgm:if name="Name447" axis="ch ch" ptType="node node" st="7 1" cnt="1 0" func="cnt" op="equ" val="2">
                            <dgm:alg type="cycle">
                              <dgm:param type="ctrShpMap" val="fNode"/>
                              <dgm:param type="stAng" val="96"/>
                              <dgm:param type="spanAng" val="-90"/>
                            </dgm:alg>
                          </dgm:if>
                          <dgm:else name="Name448">
                            <dgm:alg type="cycle">
                              <dgm:param type="ctrShpMap" val="fNode"/>
                              <dgm:param type="stAng" val="0"/>
                              <dgm:param type="spanAng" val="-360"/>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dim" val="1D"/>
                    <dgm:param type="begPts" val="auto"/>
                    <dgm:param type="endPts" val="auto"/>
                    <dgm:param type="endSty" val="noArr"/>
                    <dgm:param type="srcNode" val="textCenter"/>
                    <dgm:param type="dstNode" val="childCenter7"/>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33898D-DEF8-8A42-A178-5F1924949798}" type="datetimeFigureOut">
              <a:rPr lang="it-IT" smtClean="0"/>
              <a:t>07/11/2022</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A51C719-9261-374A-963A-3C62CC53DFF5}" type="slidenum">
              <a:rPr lang="it-IT" smtClean="0"/>
              <a:t>‹#›</a:t>
            </a:fld>
            <a:endParaRPr lang="it-IT"/>
          </a:p>
        </p:txBody>
      </p:sp>
    </p:spTree>
    <p:extLst>
      <p:ext uri="{BB962C8B-B14F-4D97-AF65-F5344CB8AC3E}">
        <p14:creationId xmlns:p14="http://schemas.microsoft.com/office/powerpoint/2010/main" val="146728421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a:t>Eurozone: EMU</a:t>
            </a:r>
          </a:p>
        </p:txBody>
      </p:sp>
      <p:sp>
        <p:nvSpPr>
          <p:cNvPr id="4" name="Segnaposto numero diapositiva 3"/>
          <p:cNvSpPr>
            <a:spLocks noGrp="1"/>
          </p:cNvSpPr>
          <p:nvPr>
            <p:ph type="sldNum" sz="quarter" idx="10"/>
          </p:nvPr>
        </p:nvSpPr>
        <p:spPr/>
        <p:txBody>
          <a:bodyPr/>
          <a:lstStyle/>
          <a:p>
            <a:fld id="{8A51C719-9261-374A-963A-3C62CC53DFF5}" type="slidenum">
              <a:rPr lang="it-IT" smtClean="0"/>
              <a:t>7</a:t>
            </a:fld>
            <a:endParaRPr lang="it-IT"/>
          </a:p>
        </p:txBody>
      </p:sp>
    </p:spTree>
    <p:extLst>
      <p:ext uri="{BB962C8B-B14F-4D97-AF65-F5344CB8AC3E}">
        <p14:creationId xmlns:p14="http://schemas.microsoft.com/office/powerpoint/2010/main" val="16541942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it-IT"/>
              <a:t>The </a:t>
            </a:r>
            <a:r>
              <a:rPr lang="it-IT" err="1"/>
              <a:t>Council</a:t>
            </a:r>
            <a:r>
              <a:rPr lang="it-IT"/>
              <a:t> of </a:t>
            </a:r>
            <a:r>
              <a:rPr lang="it-IT" err="1"/>
              <a:t>Europe's</a:t>
            </a:r>
            <a:r>
              <a:rPr lang="it-IT"/>
              <a:t> </a:t>
            </a:r>
            <a:r>
              <a:rPr lang="it-IT" err="1"/>
              <a:t>most</a:t>
            </a:r>
            <a:r>
              <a:rPr lang="it-IT"/>
              <a:t> </a:t>
            </a:r>
            <a:r>
              <a:rPr lang="it-IT" err="1"/>
              <a:t>famous</a:t>
            </a:r>
            <a:r>
              <a:rPr lang="it-IT"/>
              <a:t> </a:t>
            </a:r>
            <a:r>
              <a:rPr lang="it-IT" err="1"/>
              <a:t>achievement</a:t>
            </a:r>
            <a:r>
              <a:rPr lang="it-IT"/>
              <a:t> </a:t>
            </a:r>
            <a:r>
              <a:rPr lang="it-IT" err="1"/>
              <a:t>is</a:t>
            </a:r>
            <a:r>
              <a:rPr lang="it-IT"/>
              <a:t> the </a:t>
            </a:r>
            <a:r>
              <a:rPr lang="it-IT" err="1"/>
              <a:t>European</a:t>
            </a:r>
            <a:r>
              <a:rPr lang="it-IT"/>
              <a:t> Convention on Human </a:t>
            </a:r>
            <a:r>
              <a:rPr lang="it-IT" err="1"/>
              <a:t>Rights</a:t>
            </a:r>
            <a:r>
              <a:rPr lang="it-IT"/>
              <a:t>, </a:t>
            </a:r>
            <a:r>
              <a:rPr lang="it-IT" err="1"/>
              <a:t>which</a:t>
            </a:r>
            <a:r>
              <a:rPr lang="it-IT"/>
              <a:t> </a:t>
            </a:r>
            <a:r>
              <a:rPr lang="it-IT" err="1"/>
              <a:t>was</a:t>
            </a:r>
            <a:r>
              <a:rPr lang="it-IT"/>
              <a:t> </a:t>
            </a:r>
            <a:r>
              <a:rPr lang="it-IT" err="1"/>
              <a:t>adopted</a:t>
            </a:r>
            <a:r>
              <a:rPr lang="it-IT"/>
              <a:t> in 1950.</a:t>
            </a:r>
          </a:p>
          <a:p>
            <a:pPr marL="0" marR="0" indent="0" algn="l" defTabSz="457200" rtl="0" eaLnBrk="1" fontAlgn="auto" latinLnBrk="0" hangingPunct="1">
              <a:lnSpc>
                <a:spcPct val="100000"/>
              </a:lnSpc>
              <a:spcBef>
                <a:spcPts val="0"/>
              </a:spcBef>
              <a:spcAft>
                <a:spcPts val="0"/>
              </a:spcAft>
              <a:buClrTx/>
              <a:buSzTx/>
              <a:buFontTx/>
              <a:buNone/>
              <a:tabLst/>
              <a:defRPr/>
            </a:pPr>
            <a:r>
              <a:rPr lang="it-IT"/>
              <a:t>The Convention </a:t>
            </a:r>
            <a:r>
              <a:rPr lang="it-IT" err="1"/>
              <a:t>created</a:t>
            </a:r>
            <a:r>
              <a:rPr lang="it-IT"/>
              <a:t> the </a:t>
            </a:r>
            <a:r>
              <a:rPr lang="it-IT" err="1"/>
              <a:t>European</a:t>
            </a:r>
            <a:r>
              <a:rPr lang="it-IT"/>
              <a:t> Court of Human </a:t>
            </a:r>
            <a:r>
              <a:rPr lang="it-IT" err="1"/>
              <a:t>Rights</a:t>
            </a:r>
            <a:r>
              <a:rPr lang="it-IT"/>
              <a:t> in Strasbourg. </a:t>
            </a:r>
          </a:p>
          <a:p>
            <a:pPr marL="0" marR="0" indent="0" algn="l" defTabSz="457200" rtl="0" eaLnBrk="1" fontAlgn="auto" latinLnBrk="0" hangingPunct="1">
              <a:lnSpc>
                <a:spcPct val="100000"/>
              </a:lnSpc>
              <a:spcBef>
                <a:spcPts val="0"/>
              </a:spcBef>
              <a:spcAft>
                <a:spcPts val="0"/>
              </a:spcAft>
              <a:buClrTx/>
              <a:buSzTx/>
              <a:buFontTx/>
              <a:buNone/>
              <a:tabLst/>
              <a:defRPr/>
            </a:pPr>
            <a:endParaRPr lang="it-IT"/>
          </a:p>
        </p:txBody>
      </p:sp>
      <p:sp>
        <p:nvSpPr>
          <p:cNvPr id="4" name="Segnaposto numero diapositiva 3"/>
          <p:cNvSpPr>
            <a:spLocks noGrp="1"/>
          </p:cNvSpPr>
          <p:nvPr>
            <p:ph type="sldNum" sz="quarter" idx="10"/>
          </p:nvPr>
        </p:nvSpPr>
        <p:spPr/>
        <p:txBody>
          <a:bodyPr/>
          <a:lstStyle/>
          <a:p>
            <a:fld id="{8A51C719-9261-374A-963A-3C62CC53DFF5}" type="slidenum">
              <a:rPr lang="it-IT" smtClean="0"/>
              <a:t>11</a:t>
            </a:fld>
            <a:endParaRPr lang="it-IT"/>
          </a:p>
        </p:txBody>
      </p:sp>
    </p:spTree>
    <p:extLst>
      <p:ext uri="{BB962C8B-B14F-4D97-AF65-F5344CB8AC3E}">
        <p14:creationId xmlns:p14="http://schemas.microsoft.com/office/powerpoint/2010/main" val="1130819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A51C719-9261-374A-963A-3C62CC53DFF5}" type="slidenum">
              <a:rPr lang="it-IT" smtClean="0"/>
              <a:t>18</a:t>
            </a:fld>
            <a:endParaRPr lang="it-IT"/>
          </a:p>
        </p:txBody>
      </p:sp>
    </p:spTree>
    <p:extLst>
      <p:ext uri="{BB962C8B-B14F-4D97-AF65-F5344CB8AC3E}">
        <p14:creationId xmlns:p14="http://schemas.microsoft.com/office/powerpoint/2010/main" val="3917065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8A51C719-9261-374A-963A-3C62CC53DFF5}" type="slidenum">
              <a:rPr lang="it-IT" smtClean="0"/>
              <a:t>41</a:t>
            </a:fld>
            <a:endParaRPr lang="it-IT"/>
          </a:p>
        </p:txBody>
      </p:sp>
    </p:spTree>
    <p:extLst>
      <p:ext uri="{BB962C8B-B14F-4D97-AF65-F5344CB8AC3E}">
        <p14:creationId xmlns:p14="http://schemas.microsoft.com/office/powerpoint/2010/main" val="214795318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1918447"/>
            <a:ext cx="7583488" cy="1470025"/>
          </a:xfrm>
        </p:spPr>
        <p:txBody>
          <a:bodyPr anchor="b" anchorCtr="0"/>
          <a:lstStyle/>
          <a:p>
            <a:r>
              <a:rPr lang="it-IT"/>
              <a:t>Fare clic per modificare stile</a:t>
            </a:r>
            <a:endParaRPr/>
          </a:p>
        </p:txBody>
      </p:sp>
      <p:sp>
        <p:nvSpPr>
          <p:cNvPr id="3" name="Subtitle 2"/>
          <p:cNvSpPr>
            <a:spLocks noGrp="1"/>
          </p:cNvSpPr>
          <p:nvPr>
            <p:ph type="subTitle" idx="1"/>
          </p:nvPr>
        </p:nvSpPr>
        <p:spPr>
          <a:xfrm>
            <a:off x="779463" y="3478306"/>
            <a:ext cx="7583487" cy="1752600"/>
          </a:xfrm>
        </p:spPr>
        <p:txBody>
          <a:bodyPr>
            <a:normAutofit/>
          </a:bodyPr>
          <a:lstStyle>
            <a:lvl1pPr marL="0" indent="0" algn="ctr">
              <a:spcBef>
                <a:spcPts val="6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7" name="Picture 6"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it-IT"/>
              <a:t>Fare clic per modificare stile</a:t>
            </a:r>
            <a:endParaRPr/>
          </a:p>
        </p:txBody>
      </p:sp>
      <p:sp>
        <p:nvSpPr>
          <p:cNvPr id="3" name="Content Placeholder 2"/>
          <p:cNvSpPr>
            <a:spLocks noGrp="1"/>
          </p:cNvSpPr>
          <p:nvPr>
            <p:ph idx="1"/>
          </p:nvPr>
        </p:nvSpPr>
        <p:spPr/>
        <p:txBody>
          <a:bodyPr/>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apositiva titolo con immagine">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t="50000"/>
          <a:stretch>
            <a:fillRect/>
          </a:stretch>
        </p:blipFill>
        <p:spPr>
          <a:xfrm>
            <a:off x="0" y="3429000"/>
            <a:ext cx="9144000" cy="3429000"/>
          </a:xfrm>
          <a:prstGeom prst="rect">
            <a:avLst/>
          </a:prstGeom>
        </p:spPr>
      </p:pic>
      <p:sp>
        <p:nvSpPr>
          <p:cNvPr id="2" name="Title 1"/>
          <p:cNvSpPr>
            <a:spLocks noGrp="1"/>
          </p:cNvSpPr>
          <p:nvPr>
            <p:ph type="ctrTitle"/>
          </p:nvPr>
        </p:nvSpPr>
        <p:spPr>
          <a:xfrm>
            <a:off x="779463" y="789081"/>
            <a:ext cx="7583488" cy="1470025"/>
          </a:xfrm>
        </p:spPr>
        <p:txBody>
          <a:bodyPr anchor="ctr" anchorCtr="0"/>
          <a:lstStyle/>
          <a:p>
            <a:r>
              <a:rPr lang="it-IT"/>
              <a:t>Fare clic per modificare stile</a:t>
            </a:r>
            <a:endParaRPr/>
          </a:p>
        </p:txBody>
      </p:sp>
      <p:sp>
        <p:nvSpPr>
          <p:cNvPr id="3" name="Subtitle 2"/>
          <p:cNvSpPr>
            <a:spLocks noGrp="1"/>
          </p:cNvSpPr>
          <p:nvPr>
            <p:ph type="subTitle" idx="1"/>
          </p:nvPr>
        </p:nvSpPr>
        <p:spPr>
          <a:xfrm>
            <a:off x="779463" y="4724400"/>
            <a:ext cx="7583487" cy="1385047"/>
          </a:xfrm>
        </p:spPr>
        <p:txBody>
          <a:bodyPr anchor="ctr" anchorCtr="0">
            <a:normAutofit/>
          </a:bodyPr>
          <a:lstStyle>
            <a:lvl1pPr marL="0" indent="0" algn="ctr">
              <a:spcBef>
                <a:spcPts val="300"/>
              </a:spcBef>
              <a:buNone/>
              <a:defRPr sz="1800">
                <a:solidFill>
                  <a:schemeClr val="bg2"/>
                </a:solidFill>
                <a:effectLst>
                  <a:outerShdw blurRad="63500" dir="2700000" algn="tl" rotWithShape="0">
                    <a:schemeClr val="tx1">
                      <a:alpha val="40000"/>
                    </a:scheme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7" name="Picture 6" descr="overlay-ruleShadow.png"/>
          <p:cNvPicPr>
            <a:picLocks noChangeAspect="1"/>
          </p:cNvPicPr>
          <p:nvPr/>
        </p:nvPicPr>
        <p:blipFill>
          <a:blip r:embed="rId3"/>
          <a:stretch>
            <a:fillRect/>
          </a:stretch>
        </p:blipFill>
        <p:spPr>
          <a:xfrm>
            <a:off x="0" y="3303984"/>
            <a:ext cx="9144000" cy="125016"/>
          </a:xfrm>
          <a:prstGeom prst="rect">
            <a:avLst/>
          </a:prstGeom>
        </p:spPr>
      </p:pic>
      <p:sp>
        <p:nvSpPr>
          <p:cNvPr id="10" name="Picture Placeholder 9"/>
          <p:cNvSpPr>
            <a:spLocks noGrp="1"/>
          </p:cNvSpPr>
          <p:nvPr>
            <p:ph type="pic" sz="quarter" idx="13"/>
          </p:nvPr>
        </p:nvSpPr>
        <p:spPr>
          <a:xfrm>
            <a:off x="3677371" y="2564085"/>
            <a:ext cx="1789259" cy="1729830"/>
          </a:xfrm>
          <a:prstGeom prst="ellipse">
            <a:avLst/>
          </a:prstGeom>
          <a:noFill/>
          <a:ln w="127000">
            <a:solidFill>
              <a:schemeClr val="tx2"/>
            </a:solidFill>
          </a:ln>
          <a:effectLst>
            <a:innerShdw blurRad="101600" dist="76200" dir="13500000">
              <a:prstClr val="black">
                <a:alpha val="57000"/>
              </a:prstClr>
            </a:innerShdw>
          </a:effectLst>
        </p:spPr>
        <p:txBody>
          <a:bodyPr>
            <a:normAutofit/>
          </a:bodyPr>
          <a:lstStyle>
            <a:lvl1pPr marL="0" indent="0" algn="ctr">
              <a:buNone/>
              <a:defRPr sz="1600">
                <a:solidFill>
                  <a:schemeClr val="tx1"/>
                </a:solidFill>
              </a:defRPr>
            </a:lvl1pPr>
          </a:lstStyle>
          <a:p>
            <a:r>
              <a:rPr lang="it-IT"/>
              <a:t>Trascinare l'immagine su un segnaposto o fare clic sull'icona per aggiungerla</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4446984"/>
            <a:ext cx="9144000" cy="125016"/>
          </a:xfrm>
          <a:prstGeom prst="rect">
            <a:avLst/>
          </a:prstGeom>
        </p:spPr>
      </p:pic>
      <p:pic>
        <p:nvPicPr>
          <p:cNvPr id="7" name="Picture 6" descr="Overlay-FullBackground.jpg"/>
          <p:cNvPicPr>
            <a:picLocks noChangeAspect="1"/>
          </p:cNvPicPr>
          <p:nvPr/>
        </p:nvPicPr>
        <p:blipFill>
          <a:blip r:embed="rId3"/>
          <a:srcRect t="66667"/>
          <a:stretch>
            <a:fillRect/>
          </a:stretch>
        </p:blipFill>
        <p:spPr>
          <a:xfrm>
            <a:off x="0" y="4572000"/>
            <a:ext cx="9144000" cy="2286000"/>
          </a:xfrm>
          <a:prstGeom prst="rect">
            <a:avLst/>
          </a:prstGeom>
        </p:spPr>
      </p:pic>
      <p:sp>
        <p:nvSpPr>
          <p:cNvPr id="2" name="Title 1"/>
          <p:cNvSpPr>
            <a:spLocks noGrp="1"/>
          </p:cNvSpPr>
          <p:nvPr>
            <p:ph type="title"/>
          </p:nvPr>
        </p:nvSpPr>
        <p:spPr>
          <a:xfrm>
            <a:off x="779463" y="2971800"/>
            <a:ext cx="7583487" cy="1362075"/>
          </a:xfrm>
        </p:spPr>
        <p:txBody>
          <a:bodyPr vert="horz" lIns="91440" tIns="45720" rIns="91440" bIns="45720" rtlCol="0" anchor="b" anchorCtr="0">
            <a:noAutofit/>
          </a:bodyPr>
          <a:lst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a:t>Fare clic per modificare stile</a:t>
            </a:r>
            <a:endParaRPr/>
          </a:p>
        </p:txBody>
      </p:sp>
      <p:sp>
        <p:nvSpPr>
          <p:cNvPr id="3" name="Text Placeholder 2"/>
          <p:cNvSpPr>
            <a:spLocks noGrp="1"/>
          </p:cNvSpPr>
          <p:nvPr>
            <p:ph type="body" idx="1"/>
          </p:nvPr>
        </p:nvSpPr>
        <p:spPr>
          <a:xfrm>
            <a:off x="779463" y="4724400"/>
            <a:ext cx="7583487" cy="1398494"/>
          </a:xfrm>
        </p:spPr>
        <p:txBody>
          <a:bodyPr vert="horz" lIns="91440" tIns="45720" rIns="91440" bIns="45720" rtlCol="0">
            <a:normAutofit/>
          </a:bodyPr>
          <a:lstStyle>
            <a:lvl1pPr marL="0" indent="0" algn="ctr" defTabSz="914400" rtl="0" eaLnBrk="1" latinLnBrk="0" hangingPunct="1">
              <a:spcBef>
                <a:spcPts val="300"/>
              </a:spcBef>
              <a:buFont typeface="Calisto MT" pitchFamily="18" charset="0"/>
              <a:buNone/>
              <a:defRPr sz="18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D85AC8A2-C63C-49A4-89E9-2E4420D2ECA8}"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pic>
        <p:nvPicPr>
          <p:cNvPr id="10" name="Picture 9"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1" name="Picture 10"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p>
            <a:r>
              <a:rPr lang="it-IT"/>
              <a:t>Fare clic per modificare stile</a:t>
            </a:r>
            <a:endParaRPr/>
          </a:p>
        </p:txBody>
      </p:sp>
      <p:sp>
        <p:nvSpPr>
          <p:cNvPr id="3" name="Content Placeholder 2"/>
          <p:cNvSpPr>
            <a:spLocks noGrp="1"/>
          </p:cNvSpPr>
          <p:nvPr>
            <p:ph sz="half" idx="1"/>
          </p:nvPr>
        </p:nvSpPr>
        <p:spPr>
          <a:xfrm>
            <a:off x="779463"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Content Placeholder 3"/>
          <p:cNvSpPr>
            <a:spLocks noGrp="1"/>
          </p:cNvSpPr>
          <p:nvPr>
            <p:ph sz="half" idx="2"/>
          </p:nvPr>
        </p:nvSpPr>
        <p:spPr>
          <a:xfrm>
            <a:off x="4796791" y="1828800"/>
            <a:ext cx="3566160" cy="4297363"/>
          </a:xfrm>
        </p:spPr>
        <p:txBody>
          <a:bodyPr>
            <a:normAutofit/>
          </a:bodyPr>
          <a:lstStyle>
            <a:lvl1pPr>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5" name="Date Placeholder 4"/>
          <p:cNvSpPr>
            <a:spLocks noGrp="1"/>
          </p:cNvSpPr>
          <p:nvPr>
            <p:ph type="dt" sz="half" idx="10"/>
          </p:nvPr>
        </p:nvSpPr>
        <p:spPr/>
        <p:txBody>
          <a:bodyPr/>
          <a:lstStyle/>
          <a:p>
            <a:fld id="{D85AC8A2-C63C-49A4-89E9-2E4420D2ECA8}"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pic>
        <p:nvPicPr>
          <p:cNvPr id="12" name="Picture 11"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13" name="Picture 12"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a:xfrm>
            <a:off x="779463" y="62753"/>
            <a:ext cx="7583488" cy="1283167"/>
          </a:xfrm>
        </p:spPr>
        <p:txBody>
          <a:bodyPr/>
          <a:lstStyle>
            <a:lvl1pPr>
              <a:defRPr/>
            </a:lvl1pPr>
          </a:lstStyle>
          <a:p>
            <a:r>
              <a:rPr lang="it-IT"/>
              <a:t>Fare clic per modificare stile</a:t>
            </a:r>
            <a:endParaRPr/>
          </a:p>
        </p:txBody>
      </p:sp>
      <p:sp>
        <p:nvSpPr>
          <p:cNvPr id="3" name="Text Placeholder 2"/>
          <p:cNvSpPr>
            <a:spLocks noGrp="1"/>
          </p:cNvSpPr>
          <p:nvPr>
            <p:ph type="body" idx="1"/>
          </p:nvPr>
        </p:nvSpPr>
        <p:spPr>
          <a:xfrm>
            <a:off x="779463"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779463"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5" name="Text Placeholder 4"/>
          <p:cNvSpPr>
            <a:spLocks noGrp="1"/>
          </p:cNvSpPr>
          <p:nvPr>
            <p:ph type="body" sz="quarter" idx="3"/>
          </p:nvPr>
        </p:nvSpPr>
        <p:spPr>
          <a:xfrm>
            <a:off x="4796791" y="1524000"/>
            <a:ext cx="3566160" cy="838200"/>
          </a:xfrm>
        </p:spPr>
        <p:txBody>
          <a:bodyPr anchor="ctr" anchorCtr="0">
            <a:noAutofit/>
          </a:bodyPr>
          <a:lstStyle>
            <a:lvl1pPr marL="0" indent="0" algn="ctr">
              <a:spcBef>
                <a:spcPct val="0"/>
              </a:spcBef>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4796791" y="2393576"/>
            <a:ext cx="3566160" cy="3732585"/>
          </a:xfrm>
        </p:spPr>
        <p:txBody>
          <a:bodyPr>
            <a:normAutofit/>
          </a:bodyPr>
          <a:lstStyle>
            <a:lvl1pPr>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7" name="Date Placeholder 6"/>
          <p:cNvSpPr>
            <a:spLocks noGrp="1"/>
          </p:cNvSpPr>
          <p:nvPr>
            <p:ph type="dt" sz="half" idx="10"/>
          </p:nvPr>
        </p:nvSpPr>
        <p:spPr/>
        <p:txBody>
          <a:bodyPr/>
          <a:lstStyle/>
          <a:p>
            <a:fld id="{D85AC8A2-C63C-49A4-89E9-2E4420D2ECA8}" type="datetimeFigureOut">
              <a:rPr lang="en-US" smtClean="0"/>
              <a:t>11/7/2022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pic>
        <p:nvPicPr>
          <p:cNvPr id="8" name="Picture 7" descr="overlay-ruleShadow.png"/>
          <p:cNvPicPr>
            <a:picLocks noChangeAspect="1"/>
          </p:cNvPicPr>
          <p:nvPr/>
        </p:nvPicPr>
        <p:blipFill>
          <a:blip r:embed="rId2"/>
          <a:stretch>
            <a:fillRect/>
          </a:stretch>
        </p:blipFill>
        <p:spPr>
          <a:xfrm>
            <a:off x="0" y="1307592"/>
            <a:ext cx="9144000" cy="125016"/>
          </a:xfrm>
          <a:prstGeom prst="rect">
            <a:avLst/>
          </a:prstGeom>
        </p:spPr>
      </p:pic>
      <p:sp>
        <p:nvSpPr>
          <p:cNvPr id="2" name="Title 1"/>
          <p:cNvSpPr>
            <a:spLocks noGrp="1"/>
          </p:cNvSpPr>
          <p:nvPr>
            <p:ph type="title"/>
          </p:nvPr>
        </p:nvSpPr>
        <p:spPr/>
        <p:txBody>
          <a:bodyPr/>
          <a:lstStyle/>
          <a:p>
            <a:r>
              <a:rPr lang="it-IT"/>
              <a:t>Fare clic per modificare stile</a:t>
            </a:r>
            <a:endParaRPr/>
          </a:p>
        </p:txBody>
      </p:sp>
      <p:sp>
        <p:nvSpPr>
          <p:cNvPr id="3" name="Date Placeholder 2"/>
          <p:cNvSpPr>
            <a:spLocks noGrp="1"/>
          </p:cNvSpPr>
          <p:nvPr>
            <p:ph type="dt" sz="half" idx="10"/>
          </p:nvPr>
        </p:nvSpPr>
        <p:spPr/>
        <p:txBody>
          <a:bodyPr/>
          <a:lstStyle/>
          <a:p>
            <a:fld id="{D85AC8A2-C63C-49A4-89E9-2E4420D2ECA8}" type="datetimeFigureOut">
              <a:rPr lang="en-US" smtClean="0"/>
              <a:t>11/7/2022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FullBackground.jpg"/>
          <p:cNvPicPr>
            <a:picLocks noChangeAspect="1"/>
          </p:cNvPicPr>
          <p:nvPr/>
        </p:nvPicPr>
        <p:blipFill>
          <a:blip r:embed="rId3"/>
          <a:srcRect t="21046"/>
          <a:stretch>
            <a:fillRect/>
          </a:stretch>
        </p:blipFill>
        <p:spPr>
          <a:xfrm>
            <a:off x="0" y="1447800"/>
            <a:ext cx="9144000" cy="541468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pic>
        <p:nvPicPr>
          <p:cNvPr id="5" name="Picture 4"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Date Placeholder 1"/>
          <p:cNvSpPr>
            <a:spLocks noGrp="1"/>
          </p:cNvSpPr>
          <p:nvPr>
            <p:ph type="dt" sz="half" idx="10"/>
          </p:nvPr>
        </p:nvSpPr>
        <p:spPr/>
        <p:txBody>
          <a:bodyPr/>
          <a:lstStyle/>
          <a:p>
            <a:fld id="{D85AC8A2-C63C-49A4-89E9-2E4420D2ECA8}" type="datetimeFigureOut">
              <a:rPr lang="en-US" smtClean="0"/>
              <a:t>11/7/2022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sp>
        <p:nvSpPr>
          <p:cNvPr id="2" name="Title 1"/>
          <p:cNvSpPr>
            <a:spLocks noGrp="1"/>
          </p:cNvSpPr>
          <p:nvPr>
            <p:ph type="title"/>
          </p:nvPr>
        </p:nvSpPr>
        <p:spPr>
          <a:xfrm>
            <a:off x="301752" y="273049"/>
            <a:ext cx="3962400" cy="1690221"/>
          </a:xfrm>
        </p:spPr>
        <p:txBody>
          <a:bodyPr vert="horz" lIns="91440" tIns="45720" rIns="91440" bIns="45720" rtlCol="0" anchor="b" anchorCtr="0">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a:t>Fare clic per modificare stile</a:t>
            </a:r>
            <a:endParaRPr/>
          </a:p>
        </p:txBody>
      </p:sp>
      <p:sp>
        <p:nvSpPr>
          <p:cNvPr id="3" name="Content Placeholder 2"/>
          <p:cNvSpPr>
            <a:spLocks noGrp="1"/>
          </p:cNvSpPr>
          <p:nvPr>
            <p:ph idx="1"/>
          </p:nvPr>
        </p:nvSpPr>
        <p:spPr>
          <a:xfrm>
            <a:off x="4866401" y="273050"/>
            <a:ext cx="3959352" cy="5853113"/>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Text Placeholder 3"/>
          <p:cNvSpPr>
            <a:spLocks noGrp="1"/>
          </p:cNvSpPr>
          <p:nvPr>
            <p:ph type="body" sz="half" idx="2"/>
          </p:nvPr>
        </p:nvSpPr>
        <p:spPr>
          <a:xfrm>
            <a:off x="301752" y="1975104"/>
            <a:ext cx="3962400" cy="3200401"/>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defTabSz="914400" rtl="0" eaLnBrk="1" latinLnBrk="0" hangingPunct="1">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a:xfrm>
            <a:off x="2667000" y="6356350"/>
            <a:ext cx="162261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11/7/2022</a:t>
            </a:fld>
            <a:endParaRPr lang="en-US"/>
          </a:p>
        </p:txBody>
      </p:sp>
      <p:sp>
        <p:nvSpPr>
          <p:cNvPr id="6" name="Footer Placeholder 5"/>
          <p:cNvSpPr>
            <a:spLocks noGrp="1"/>
          </p:cNvSpPr>
          <p:nvPr>
            <p:ph type="ftr" sz="quarter" idx="11"/>
          </p:nvPr>
        </p:nvSpPr>
        <p:spPr>
          <a:xfrm>
            <a:off x="242047" y="6356350"/>
            <a:ext cx="1891553"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48338"/>
            <a:ext cx="762000" cy="57626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rcRect l="50000"/>
          <a:stretch>
            <a:fillRect/>
          </a:stretch>
        </p:blipFill>
        <p:spPr>
          <a:xfrm>
            <a:off x="4572000" y="4482"/>
            <a:ext cx="4572000" cy="6858000"/>
          </a:xfrm>
          <a:prstGeom prst="rect">
            <a:avLst/>
          </a:prstGeom>
          <a:noFill/>
          <a:ln>
            <a:noFill/>
          </a:ln>
        </p:spPr>
      </p:pic>
      <p:pic>
        <p:nvPicPr>
          <p:cNvPr id="9" name="Picture 8" descr="overlay-ruleShadow.png"/>
          <p:cNvPicPr>
            <a:picLocks noChangeAspect="1"/>
          </p:cNvPicPr>
          <p:nvPr/>
        </p:nvPicPr>
        <p:blipFill>
          <a:blip r:embed="rId3"/>
          <a:srcRect r="25031"/>
          <a:stretch>
            <a:fillRect/>
          </a:stretch>
        </p:blipFill>
        <p:spPr>
          <a:xfrm rot="16200000">
            <a:off x="1086391" y="3365075"/>
            <a:ext cx="6855164" cy="125016"/>
          </a:xfrm>
          <a:prstGeom prst="rect">
            <a:avLst/>
          </a:prstGeom>
        </p:spPr>
      </p:pic>
      <p:sp>
        <p:nvSpPr>
          <p:cNvPr id="2" name="Title 1"/>
          <p:cNvSpPr>
            <a:spLocks noGrp="1"/>
          </p:cNvSpPr>
          <p:nvPr>
            <p:ph type="title"/>
          </p:nvPr>
        </p:nvSpPr>
        <p:spPr>
          <a:xfrm>
            <a:off x="301752" y="274320"/>
            <a:ext cx="3959352" cy="1691640"/>
          </a:xfrm>
        </p:spPr>
        <p:txBody>
          <a:bodyPr vert="horz" lIns="91440" tIns="45720" rIns="91440" bIns="45720" rtlCol="0" anchor="b" anchorCtr="0">
            <a:noAutofit/>
          </a:bodyPr>
          <a:lstStyle>
            <a:lvl1pPr marL="0" algn="ctr" defTabSz="914400" rtl="0" eaLnBrk="1" latinLnBrk="0" hangingPunct="1">
              <a:spcBef>
                <a:spcPct val="0"/>
              </a:spcBef>
              <a:buNone/>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r>
              <a:rPr lang="it-IT"/>
              <a:t>Fare clic per modificare stile</a:t>
            </a:r>
            <a:endParaRPr/>
          </a:p>
        </p:txBody>
      </p:sp>
      <p:sp>
        <p:nvSpPr>
          <p:cNvPr id="3" name="Picture Placeholder 2"/>
          <p:cNvSpPr>
            <a:spLocks noGrp="1"/>
          </p:cNvSpPr>
          <p:nvPr>
            <p:ph type="pic" idx="1"/>
          </p:nvPr>
        </p:nvSpPr>
        <p:spPr>
          <a:xfrm>
            <a:off x="4864608" y="264907"/>
            <a:ext cx="3959352" cy="6328186"/>
          </a:xfrm>
          <a:solidFill>
            <a:schemeClr val="tx1">
              <a:lumMod val="50000"/>
            </a:schemeClr>
          </a:solidFill>
          <a:effectLst>
            <a:outerShdw blurRad="50800" dir="2700000" algn="tl" rotWithShape="0">
              <a:schemeClr val="tx1">
                <a:alpha val="40000"/>
              </a:schemeClr>
            </a:outerShdw>
          </a:effectLst>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4" name="Text Placeholder 3"/>
          <p:cNvSpPr>
            <a:spLocks noGrp="1"/>
          </p:cNvSpPr>
          <p:nvPr>
            <p:ph type="body" sz="half" idx="2"/>
          </p:nvPr>
        </p:nvSpPr>
        <p:spPr>
          <a:xfrm>
            <a:off x="301752" y="1970801"/>
            <a:ext cx="3959352" cy="3200400"/>
          </a:xfrm>
          <a:effectLst>
            <a:outerShdw blurRad="50800" dist="38100" dir="2700000" algn="tl" rotWithShape="0">
              <a:prstClr val="black">
                <a:alpha val="40000"/>
              </a:prstClr>
            </a:outerShdw>
          </a:effectLst>
        </p:spPr>
        <p:txBody>
          <a:bodyPr vert="horz" lIns="91440" tIns="45720" rIns="91440" bIns="45720" rtlCol="0" anchor="t" anchorCtr="0">
            <a:normAutofit/>
          </a:bodyPr>
          <a:lstStyle>
            <a:lvl1pPr marL="0" indent="0" algn="ctr">
              <a:lnSpc>
                <a:spcPct val="110000"/>
              </a:lnSpc>
              <a:spcBef>
                <a:spcPts val="600"/>
              </a:spcBef>
              <a:buNone/>
              <a:defRPr sz="1800" kern="1200">
                <a:solidFill>
                  <a:schemeClr val="tx1"/>
                </a:solidFill>
                <a:effectLst>
                  <a:outerShdw blurRad="38100" dist="12700" dir="2700000" algn="tl" rotWithShape="0">
                    <a:prstClr val="black">
                      <a:alpha val="60000"/>
                    </a:prstClr>
                  </a:outerShdw>
                </a:effectLst>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lgn="ctr" defTabSz="914400" rtl="0" eaLnBrk="1" latinLnBrk="0" hangingPunct="1">
              <a:lnSpc>
                <a:spcPct val="110000"/>
              </a:lnSpc>
              <a:spcBef>
                <a:spcPts val="2000"/>
              </a:spcBef>
              <a:buFont typeface="Calisto MT" pitchFamily="18" charset="0"/>
              <a:buNone/>
            </a:pPr>
            <a:r>
              <a:rPr lang="it-IT"/>
              <a:t>Fare clic per modificare gli stili del testo dello schema</a:t>
            </a:r>
          </a:p>
        </p:txBody>
      </p:sp>
      <p:sp>
        <p:nvSpPr>
          <p:cNvPr id="5" name="Date Placeholder 4"/>
          <p:cNvSpPr>
            <a:spLocks noGrp="1"/>
          </p:cNvSpPr>
          <p:nvPr>
            <p:ph type="dt" sz="half" idx="10"/>
          </p:nvPr>
        </p:nvSpPr>
        <p:spPr>
          <a:xfrm>
            <a:off x="2670048" y="6356350"/>
            <a:ext cx="1627632"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11/7/2022</a:t>
            </a:fld>
            <a:endParaRPr lang="en-US"/>
          </a:p>
        </p:txBody>
      </p:sp>
      <p:sp>
        <p:nvSpPr>
          <p:cNvPr id="6" name="Footer Placeholder 5"/>
          <p:cNvSpPr>
            <a:spLocks noGrp="1"/>
          </p:cNvSpPr>
          <p:nvPr>
            <p:ph type="ftr" sz="quarter" idx="11"/>
          </p:nvPr>
        </p:nvSpPr>
        <p:spPr>
          <a:xfrm>
            <a:off x="242047" y="6356350"/>
            <a:ext cx="1892808" cy="365125"/>
          </a:xfrm>
          <a:effectLst>
            <a:outerShdw blurRad="50800" dist="38100" dir="2700000" algn="tl" rotWithShape="0">
              <a:prstClr val="black">
                <a:alpha val="40000"/>
              </a:prstClr>
            </a:outerShdw>
          </a:effectLst>
        </p:spPr>
        <p:txBody>
          <a:bodyPr vert="horz" lIns="91440" tIns="45720" rIns="91440" bIns="45720" rtlCol="0" anchor="ctr"/>
          <a:lstStyle>
            <a:lvl1pPr marL="0" algn="l"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892808" y="5738129"/>
            <a:ext cx="758952" cy="576072"/>
          </a:xfrm>
        </p:spPr>
        <p:txBody>
          <a:bodyPr vert="horz" lIns="91440" tIns="45720" rIns="91440" bIns="45720" rtlCol="0" anchor="ctr">
            <a:noAutofit/>
          </a:bodyPr>
          <a:lstStyle>
            <a:lvl1pPr marL="0" algn="ctr" defTabSz="914400" rtl="0" eaLnBrk="1" latinLnBrk="0" hangingPunct="1">
              <a:spcBef>
                <a:spcPct val="0"/>
              </a:spcBef>
              <a:defRPr sz="36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a:lstStyle>
          <a:p>
            <a:fld id="{74C7E049-B585-4EE6-96C0-EEB30EAA14F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magine sopra didascalia">
    <p:spTree>
      <p:nvGrpSpPr>
        <p:cNvPr id="1" name=""/>
        <p:cNvGrpSpPr/>
        <p:nvPr/>
      </p:nvGrpSpPr>
      <p:grpSpPr>
        <a:xfrm>
          <a:off x="0" y="0"/>
          <a:ext cx="0" cy="0"/>
          <a:chOff x="0" y="0"/>
          <a:chExt cx="0" cy="0"/>
        </a:xfrm>
      </p:grpSpPr>
      <p:pic>
        <p:nvPicPr>
          <p:cNvPr id="8" name="Picture 7" descr="Overlay-FullBackground.jpg"/>
          <p:cNvPicPr>
            <a:picLocks noChangeAspect="1"/>
          </p:cNvPicPr>
          <p:nvPr/>
        </p:nvPicPr>
        <p:blipFill>
          <a:blip r:embed="rId2"/>
          <a:stretch>
            <a:fillRect/>
          </a:stretch>
        </p:blipFill>
        <p:spPr>
          <a:xfrm>
            <a:off x="0" y="4482"/>
            <a:ext cx="9144000" cy="6858000"/>
          </a:xfrm>
          <a:prstGeom prst="rect">
            <a:avLst/>
          </a:prstGeom>
          <a:noFill/>
          <a:ln>
            <a:noFill/>
          </a:ln>
        </p:spPr>
      </p:pic>
      <p:sp>
        <p:nvSpPr>
          <p:cNvPr id="2" name="Title 1"/>
          <p:cNvSpPr>
            <a:spLocks noGrp="1"/>
          </p:cNvSpPr>
          <p:nvPr>
            <p:ph type="title"/>
          </p:nvPr>
        </p:nvSpPr>
        <p:spPr>
          <a:xfrm>
            <a:off x="762000" y="4038600"/>
            <a:ext cx="7620000" cy="990600"/>
          </a:xfrm>
        </p:spPr>
        <p:txBody>
          <a:bodyPr vert="horz" lIns="91440" tIns="45720" rIns="91440" bIns="45720" rtlCol="0" anchor="b" anchorCtr="0">
            <a:normAutofit/>
          </a:bodyPr>
          <a:lstStyle>
            <a:lvl1pPr algn="ctr">
              <a:defRPr sz="3600" kern="1200">
                <a:solidFill>
                  <a:schemeClr val="bg2"/>
                </a:solidFill>
                <a:effectLst>
                  <a:outerShdw blurRad="63500" dir="2700000" algn="tl" rotWithShape="0">
                    <a:schemeClr val="tx1">
                      <a:alpha val="40000"/>
                    </a:schemeClr>
                  </a:outerShdw>
                </a:effectLst>
                <a:latin typeface="+mj-lt"/>
                <a:ea typeface="+mn-ea"/>
                <a:cs typeface="+mn-cs"/>
              </a:defRPr>
            </a:lvl1pPr>
          </a:lstStyle>
          <a:p>
            <a:pPr marL="0" lvl="0" indent="0" algn="l" defTabSz="914400" rtl="0" eaLnBrk="1" latinLnBrk="0" hangingPunct="1">
              <a:spcBef>
                <a:spcPts val="2000"/>
              </a:spcBef>
              <a:buFont typeface="Calisto MT" pitchFamily="18" charset="0"/>
              <a:buNone/>
            </a:pPr>
            <a:r>
              <a:rPr lang="it-IT"/>
              <a:t>Fare clic per modificare stile</a:t>
            </a:r>
            <a:endParaRPr/>
          </a:p>
        </p:txBody>
      </p:sp>
      <p:sp>
        <p:nvSpPr>
          <p:cNvPr id="3" name="Picture Placeholder 2"/>
          <p:cNvSpPr>
            <a:spLocks noGrp="1"/>
          </p:cNvSpPr>
          <p:nvPr>
            <p:ph type="pic" idx="1"/>
          </p:nvPr>
        </p:nvSpPr>
        <p:spPr>
          <a:xfrm>
            <a:off x="342900" y="265176"/>
            <a:ext cx="8458200" cy="3697224"/>
          </a:xfrm>
          <a:solidFill>
            <a:schemeClr val="tx1">
              <a:lumMod val="50000"/>
            </a:schemeClr>
          </a:solidFill>
          <a:effectLst>
            <a:outerShdw blurRad="50800" dir="2700000" algn="tl" rotWithShape="0">
              <a:schemeClr val="tx1">
                <a:alpha val="40000"/>
              </a:schemeClr>
            </a:outerShdw>
          </a:effectLst>
        </p:spPr>
        <p:txBody>
          <a:bodyPr vert="horz" lIns="91440" tIns="45720" rIns="91440" bIns="45720" rtlCol="0">
            <a:normAutofit/>
          </a:bodyPr>
          <a:lstStyle>
            <a:lvl1pPr marL="0" indent="0" algn="ctr" defTabSz="914400" rtl="0" eaLnBrk="1" latinLnBrk="0" hangingPunct="1">
              <a:spcBef>
                <a:spcPts val="2000"/>
              </a:spcBef>
              <a:buFont typeface="Calisto MT" pitchFamily="18" charset="0"/>
              <a:buNone/>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Trascinare l'immagine su un segnaposto o fare clic sull'icona per aggiungerla</a:t>
            </a:r>
            <a:endParaRPr/>
          </a:p>
        </p:txBody>
      </p:sp>
      <p:sp>
        <p:nvSpPr>
          <p:cNvPr id="4" name="Text Placeholder 3"/>
          <p:cNvSpPr>
            <a:spLocks noGrp="1"/>
          </p:cNvSpPr>
          <p:nvPr>
            <p:ph type="body" sz="half" idx="2"/>
          </p:nvPr>
        </p:nvSpPr>
        <p:spPr>
          <a:xfrm>
            <a:off x="762000" y="5042647"/>
            <a:ext cx="7620000" cy="1129553"/>
          </a:xfrm>
        </p:spPr>
        <p:txBody>
          <a:bodyPr>
            <a:normAutofit/>
          </a:bodyPr>
          <a:lstStyle>
            <a:lvl1pPr marL="0" indent="0" algn="ctr">
              <a:lnSpc>
                <a:spcPct val="110000"/>
              </a:lnSpc>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D85AC8A2-C63C-49A4-89E9-2E4420D2ECA8}" type="datetimeFigureOut">
              <a:rPr lang="en-US" smtClean="0"/>
              <a:t>11/7/2022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Formula di chiusura">
    <p:spTree>
      <p:nvGrpSpPr>
        <p:cNvPr id="1" name=""/>
        <p:cNvGrpSpPr/>
        <p:nvPr/>
      </p:nvGrpSpPr>
      <p:grpSpPr>
        <a:xfrm>
          <a:off x="0" y="0"/>
          <a:ext cx="0" cy="0"/>
          <a:chOff x="0" y="0"/>
          <a:chExt cx="0" cy="0"/>
        </a:xfrm>
      </p:grpSpPr>
      <p:sp>
        <p:nvSpPr>
          <p:cNvPr id="3" name="Date Placeholder 2"/>
          <p:cNvSpPr>
            <a:spLocks noGrp="1"/>
          </p:cNvSpPr>
          <p:nvPr>
            <p:ph type="dt" sz="half" idx="10"/>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D85AC8A2-C63C-49A4-89E9-2E4420D2ECA8}" type="datetimeFigureOut">
              <a:rPr lang="en-US" smtClean="0"/>
              <a:t>11/7/2022</a:t>
            </a:fld>
            <a:endParaRPr lang="en-US"/>
          </a:p>
        </p:txBody>
      </p:sp>
      <p:sp>
        <p:nvSpPr>
          <p:cNvPr id="4" name="Footer Placeholder 3"/>
          <p:cNvSpPr>
            <a:spLocks noGrp="1"/>
          </p:cNvSpPr>
          <p:nvPr>
            <p:ph type="ftr" sz="quarter" idx="11"/>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endParaRPr lang="en-US"/>
          </a:p>
        </p:txBody>
      </p:sp>
      <p:sp>
        <p:nvSpPr>
          <p:cNvPr id="5" name="Slide Number Placeholder 4"/>
          <p:cNvSpPr>
            <a:spLocks noGrp="1"/>
          </p:cNvSpPr>
          <p:nvPr>
            <p:ph type="sldNum" sz="quarter" idx="12"/>
          </p:nvPr>
        </p:nvSpPr>
        <p:spPr>
          <a:effectLst>
            <a:outerShdw blurRad="50800" dist="38100" dir="2700000" algn="tl" rotWithShape="0">
              <a:prstClr val="black">
                <a:alpha val="40000"/>
              </a:prstClr>
            </a:outerShdw>
          </a:effectLst>
        </p:spPr>
        <p:txBody>
          <a:bodyPr/>
          <a:lstStyle>
            <a:lvl1pPr>
              <a:defRPr>
                <a:solidFill>
                  <a:schemeClr val="tx1"/>
                </a:solidFill>
                <a:effectLst>
                  <a:outerShdw blurRad="38100" dist="12700" dir="2700000" algn="tl" rotWithShape="0">
                    <a:prstClr val="black">
                      <a:alpha val="60000"/>
                    </a:prstClr>
                  </a:outerShdw>
                </a:effectLst>
              </a:defRPr>
            </a:lvl1pPr>
          </a:lstStyle>
          <a:p>
            <a:fld id="{74C7E049-B585-4EE6-96C0-EEB30EAA14FD}"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pic>
        <p:nvPicPr>
          <p:cNvPr id="7" name="Picture 6" descr="overlay-ruleShadow.png"/>
          <p:cNvPicPr>
            <a:picLocks noChangeAspect="1"/>
          </p:cNvPicPr>
          <p:nvPr/>
        </p:nvPicPr>
        <p:blipFill>
          <a:blip r:embed="rId2"/>
          <a:stretch>
            <a:fillRect/>
          </a:stretch>
        </p:blipFill>
        <p:spPr>
          <a:xfrm>
            <a:off x="0" y="1307592"/>
            <a:ext cx="9144000" cy="125016"/>
          </a:xfrm>
          <a:prstGeom prst="rect">
            <a:avLst/>
          </a:prstGeom>
        </p:spPr>
      </p:pic>
      <p:pic>
        <p:nvPicPr>
          <p:cNvPr id="8" name="Picture 7" descr="Overlay-FullBackground.jpg"/>
          <p:cNvPicPr>
            <a:picLocks noChangeAspect="1"/>
          </p:cNvPicPr>
          <p:nvPr/>
        </p:nvPicPr>
        <p:blipFill>
          <a:blip r:embed="rId3"/>
          <a:srcRect t="23333"/>
          <a:stretch>
            <a:fillRect/>
          </a:stretch>
        </p:blipFill>
        <p:spPr>
          <a:xfrm>
            <a:off x="0" y="1425388"/>
            <a:ext cx="9144000" cy="5432612"/>
          </a:xfrm>
          <a:prstGeom prst="rect">
            <a:avLst/>
          </a:prstGeom>
        </p:spPr>
      </p:pic>
      <p:sp>
        <p:nvSpPr>
          <p:cNvPr id="2" name="Title 1"/>
          <p:cNvSpPr>
            <a:spLocks noGrp="1"/>
          </p:cNvSpPr>
          <p:nvPr>
            <p:ph type="title"/>
          </p:nvPr>
        </p:nvSpPr>
        <p:spPr/>
        <p:txBody>
          <a:bodyPr/>
          <a:lstStyle/>
          <a:p>
            <a:r>
              <a:rPr lang="it-IT"/>
              <a:t>Fare clic per modificare stile</a:t>
            </a:r>
            <a:endParaRPr/>
          </a:p>
        </p:txBody>
      </p:sp>
      <p:sp>
        <p:nvSpPr>
          <p:cNvPr id="3" name="Vertical Text Placeholder 2"/>
          <p:cNvSpPr>
            <a:spLocks noGrp="1"/>
          </p:cNvSpPr>
          <p:nvPr>
            <p:ph type="body" orient="vert" idx="1"/>
          </p:nvPr>
        </p:nvSpPr>
        <p:spPr/>
        <p:txBody>
          <a:bodyPr vert="eaVert"/>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p:txBody>
          <a:bodyPr/>
          <a:lstStyle/>
          <a:p>
            <a:fld id="{D85AC8A2-C63C-49A4-89E9-2E4420D2ECA8}"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pic>
        <p:nvPicPr>
          <p:cNvPr id="7" name="Picture 6" descr="Overlay-FullBackground.jpg"/>
          <p:cNvPicPr>
            <a:picLocks noChangeAspect="1"/>
          </p:cNvPicPr>
          <p:nvPr/>
        </p:nvPicPr>
        <p:blipFill>
          <a:blip r:embed="rId2"/>
          <a:srcRect r="14719"/>
          <a:stretch>
            <a:fillRect/>
          </a:stretch>
        </p:blipFill>
        <p:spPr>
          <a:xfrm>
            <a:off x="0" y="4482"/>
            <a:ext cx="7798112" cy="6858000"/>
          </a:xfrm>
          <a:prstGeom prst="rect">
            <a:avLst/>
          </a:prstGeom>
          <a:noFill/>
          <a:ln>
            <a:noFill/>
          </a:ln>
        </p:spPr>
      </p:pic>
      <p:sp>
        <p:nvSpPr>
          <p:cNvPr id="2" name="Vertical Title 1"/>
          <p:cNvSpPr>
            <a:spLocks noGrp="1"/>
          </p:cNvSpPr>
          <p:nvPr>
            <p:ph type="title" orient="vert"/>
          </p:nvPr>
        </p:nvSpPr>
        <p:spPr>
          <a:xfrm>
            <a:off x="7848600" y="457200"/>
            <a:ext cx="1219200" cy="5668963"/>
          </a:xfrm>
        </p:spPr>
        <p:txBody>
          <a:bodyPr vert="eaVert">
            <a:normAutofit/>
          </a:bodyPr>
          <a:lstStyle/>
          <a:p>
            <a:r>
              <a:rPr lang="it-IT"/>
              <a:t>Fare clic per modificare stile</a:t>
            </a:r>
            <a:endParaRPr/>
          </a:p>
        </p:txBody>
      </p:sp>
      <p:sp>
        <p:nvSpPr>
          <p:cNvPr id="3" name="Vertical Text Placeholder 2"/>
          <p:cNvSpPr>
            <a:spLocks noGrp="1"/>
          </p:cNvSpPr>
          <p:nvPr>
            <p:ph type="body" orient="vert" idx="1"/>
          </p:nvPr>
        </p:nvSpPr>
        <p:spPr>
          <a:xfrm>
            <a:off x="779462" y="457200"/>
            <a:ext cx="6383337" cy="5668963"/>
          </a:xfrm>
        </p:spPr>
        <p:txBody>
          <a:bodyPr vert="eaVert"/>
          <a:lstStyle>
            <a:lvl5pPr>
              <a:defRPr/>
            </a:lvl5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10"/>
          </p:nvPr>
        </p:nvSpPr>
        <p:spPr>
          <a:xfrm>
            <a:off x="7924800" y="6356350"/>
            <a:ext cx="1066800" cy="365125"/>
          </a:xfrm>
          <a:effectLst>
            <a:outerShdw blurRad="50800" dist="38100" dir="2700000" algn="tl" rotWithShape="0">
              <a:prstClr val="black">
                <a:alpha val="40000"/>
              </a:prstClr>
            </a:outerShdw>
          </a:effectLst>
        </p:spPr>
        <p:txBody>
          <a:bodyPr vert="horz" lIns="91440" tIns="45720" rIns="91440" bIns="45720" rtlCol="0" anchor="ctr"/>
          <a:lstStyle>
            <a:lvl1pPr marL="0" algn="r" defTabSz="914400" rtl="0" eaLnBrk="1" latinLnBrk="0" hangingPunct="1">
              <a:defRPr sz="1200" kern="1200">
                <a:solidFill>
                  <a:schemeClr val="tx1"/>
                </a:solidFill>
                <a:effectLst>
                  <a:outerShdw blurRad="38100" dist="12700" dir="2700000" algn="tl" rotWithShape="0">
                    <a:prstClr val="black">
                      <a:alpha val="60000"/>
                    </a:prstClr>
                  </a:outerShdw>
                </a:effectLst>
                <a:latin typeface="+mn-lt"/>
                <a:ea typeface="+mn-ea"/>
                <a:cs typeface="+mn-cs"/>
              </a:defRPr>
            </a:lvl1pPr>
          </a:lstStyle>
          <a:p>
            <a:fld id="{D85AC8A2-C63C-49A4-89E9-2E4420D2ECA8}" type="datetimeFigureOut">
              <a:rPr lang="en-US" smtClean="0"/>
              <a:t>11/7/2022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C7E049-B585-4EE6-96C0-EEB30EAA14FD}" type="slidenum">
              <a:rPr lang="en-US" smtClean="0"/>
              <a:t>‹#›</a:t>
            </a:fld>
            <a:endParaRPr lang="en-US"/>
          </a:p>
        </p:txBody>
      </p:sp>
      <p:pic>
        <p:nvPicPr>
          <p:cNvPr id="10" name="Picture 9" descr="overlay-ruleShadow.png"/>
          <p:cNvPicPr>
            <a:picLocks noChangeAspect="1"/>
          </p:cNvPicPr>
          <p:nvPr/>
        </p:nvPicPr>
        <p:blipFill>
          <a:blip r:embed="rId3"/>
          <a:srcRect r="25031"/>
          <a:stretch>
            <a:fillRect/>
          </a:stretch>
        </p:blipFill>
        <p:spPr>
          <a:xfrm rot="5400000" flipH="1">
            <a:off x="4421262" y="3365075"/>
            <a:ext cx="6855164" cy="125016"/>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79463" y="62753"/>
            <a:ext cx="7583488" cy="1283167"/>
          </a:xfrm>
          <a:prstGeom prst="rect">
            <a:avLst/>
          </a:prstGeom>
        </p:spPr>
        <p:txBody>
          <a:bodyPr vert="horz" lIns="91440" tIns="45720" rIns="91440" bIns="45720" rtlCol="0" anchor="ctr">
            <a:noAutofit/>
          </a:bodyPr>
          <a:lstStyle/>
          <a:p>
            <a:r>
              <a:rPr lang="it-IT"/>
              <a:t>Fare clic per modificare stile</a:t>
            </a:r>
            <a:endParaRPr/>
          </a:p>
        </p:txBody>
      </p:sp>
      <p:sp>
        <p:nvSpPr>
          <p:cNvPr id="3" name="Text Placeholder 2"/>
          <p:cNvSpPr>
            <a:spLocks noGrp="1"/>
          </p:cNvSpPr>
          <p:nvPr>
            <p:ph type="body" idx="1"/>
          </p:nvPr>
        </p:nvSpPr>
        <p:spPr>
          <a:xfrm>
            <a:off x="779463" y="1828800"/>
            <a:ext cx="7583488" cy="42973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dirty="0"/>
          </a:p>
        </p:txBody>
      </p:sp>
      <p:sp>
        <p:nvSpPr>
          <p:cNvPr id="4" name="Date Placeholder 3"/>
          <p:cNvSpPr>
            <a:spLocks noGrp="1"/>
          </p:cNvSpPr>
          <p:nvPr>
            <p:ph type="dt" sz="half" idx="2"/>
          </p:nvPr>
        </p:nvSpPr>
        <p:spPr>
          <a:xfrm>
            <a:off x="6732494" y="6356350"/>
            <a:ext cx="2133600" cy="365125"/>
          </a:xfrm>
          <a:prstGeom prst="rect">
            <a:avLst/>
          </a:prstGeom>
        </p:spPr>
        <p:txBody>
          <a:bodyPr vert="horz" lIns="91440" tIns="45720" rIns="91440" bIns="45720" rtlCol="0" anchor="ctr"/>
          <a:lstStyle>
            <a:lvl1pPr algn="r">
              <a:defRPr sz="1200">
                <a:solidFill>
                  <a:schemeClr val="bg2"/>
                </a:solidFill>
                <a:effectLst>
                  <a:outerShdw blurRad="63500" dir="2700000" algn="tl" rotWithShape="0">
                    <a:schemeClr val="tx1">
                      <a:alpha val="40000"/>
                    </a:schemeClr>
                  </a:outerShdw>
                </a:effectLst>
              </a:defRPr>
            </a:lvl1pPr>
          </a:lstStyle>
          <a:p>
            <a:fld id="{D85AC8A2-C63C-49A4-89E9-2E4420D2ECA8}" type="datetimeFigureOut">
              <a:rPr lang="en-US" smtClean="0"/>
              <a:t>11/7/2022</a:t>
            </a:fld>
            <a:endParaRPr lang="en-US"/>
          </a:p>
        </p:txBody>
      </p:sp>
      <p:sp>
        <p:nvSpPr>
          <p:cNvPr id="5" name="Footer Placeholder 4"/>
          <p:cNvSpPr>
            <a:spLocks noGrp="1"/>
          </p:cNvSpPr>
          <p:nvPr>
            <p:ph type="ftr" sz="quarter" idx="3"/>
          </p:nvPr>
        </p:nvSpPr>
        <p:spPr>
          <a:xfrm>
            <a:off x="242047" y="6356350"/>
            <a:ext cx="2895600" cy="365125"/>
          </a:xfrm>
          <a:prstGeom prst="rect">
            <a:avLst/>
          </a:prstGeom>
        </p:spPr>
        <p:txBody>
          <a:bodyPr vert="horz" lIns="91440" tIns="45720" rIns="91440" bIns="45720" rtlCol="0" anchor="ctr"/>
          <a:lstStyle>
            <a:lvl1pPr algn="l">
              <a:defRPr sz="1200">
                <a:solidFill>
                  <a:schemeClr val="bg2"/>
                </a:solidFill>
                <a:effectLst>
                  <a:outerShdw blurRad="63500" dir="2700000" algn="tl" rotWithShape="0">
                    <a:schemeClr val="tx1">
                      <a:alpha val="40000"/>
                    </a:schemeClr>
                  </a:outerShdw>
                </a:effectLst>
              </a:defRPr>
            </a:lvl1pPr>
          </a:lstStyle>
          <a:p>
            <a:endParaRPr lang="en-US"/>
          </a:p>
        </p:txBody>
      </p:sp>
      <p:sp>
        <p:nvSpPr>
          <p:cNvPr id="6" name="Slide Number Placeholder 5"/>
          <p:cNvSpPr>
            <a:spLocks noGrp="1"/>
          </p:cNvSpPr>
          <p:nvPr>
            <p:ph type="sldNum" sz="quarter" idx="4"/>
          </p:nvPr>
        </p:nvSpPr>
        <p:spPr>
          <a:xfrm>
            <a:off x="4267200" y="6356350"/>
            <a:ext cx="609600" cy="365125"/>
          </a:xfrm>
          <a:prstGeom prst="rect">
            <a:avLst/>
          </a:prstGeom>
        </p:spPr>
        <p:txBody>
          <a:bodyPr vert="horz" lIns="91440" tIns="45720" rIns="91440" bIns="45720" rtlCol="0" anchor="ctr"/>
          <a:lstStyle>
            <a:lvl1pPr algn="ctr">
              <a:defRPr sz="1200">
                <a:solidFill>
                  <a:schemeClr val="bg2"/>
                </a:solidFill>
                <a:effectLst>
                  <a:outerShdw blurRad="63500" dir="2700000" algn="tl" rotWithShape="0">
                    <a:schemeClr val="tx1">
                      <a:alpha val="40000"/>
                    </a:schemeClr>
                  </a:outerShdw>
                </a:effectLst>
              </a:defRPr>
            </a:lvl1pPr>
          </a:lstStyle>
          <a:p>
            <a:fld id="{74C7E049-B585-4EE6-96C0-EEB30EAA14FD}" type="slidenum">
              <a:rPr lang="en-US" smtClean="0"/>
              <a:t>‹#›</a:t>
            </a:fld>
            <a:endParaRPr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ctr" defTabSz="914400" rtl="0" eaLnBrk="1" latinLnBrk="0" hangingPunct="1">
        <a:spcBef>
          <a:spcPct val="0"/>
        </a:spcBef>
        <a:buNone/>
        <a:defRPr sz="4800" kern="1200">
          <a:solidFill>
            <a:schemeClr val="tx1"/>
          </a:solidFill>
          <a:effectLst>
            <a:outerShdw blurRad="50800" dist="12700" dir="2700000" sx="100500" sy="100500" algn="tl" rotWithShape="0">
              <a:prstClr val="black">
                <a:alpha val="60000"/>
              </a:prstClr>
            </a:outerShdw>
          </a:effectLst>
          <a:latin typeface="+mj-lt"/>
          <a:ea typeface="+mj-ea"/>
          <a:cs typeface="+mj-cs"/>
        </a:defRPr>
      </a:lvl1pPr>
    </p:titleStyle>
    <p:bodyStyle>
      <a:lvl1pPr marL="282575" indent="-282575" algn="l" defTabSz="914400" rtl="0" eaLnBrk="1" latinLnBrk="0" hangingPunct="1">
        <a:spcBef>
          <a:spcPts val="2000"/>
        </a:spcBef>
        <a:buFont typeface="Calisto MT" pitchFamily="18" charset="0"/>
        <a:buChar char="•"/>
        <a:defRPr sz="2400" kern="1200">
          <a:solidFill>
            <a:schemeClr val="bg2"/>
          </a:solidFill>
          <a:effectLst>
            <a:outerShdw blurRad="63500" dir="2700000" algn="tl" rotWithShape="0">
              <a:schemeClr val="tx1">
                <a:alpha val="40000"/>
              </a:schemeClr>
            </a:outerShdw>
          </a:effectLst>
          <a:latin typeface="+mn-lt"/>
          <a:ea typeface="+mn-ea"/>
          <a:cs typeface="+mn-cs"/>
        </a:defRPr>
      </a:lvl1pPr>
      <a:lvl2pPr marL="577850" indent="-295275" algn="l" defTabSz="914400" rtl="0" eaLnBrk="1" latinLnBrk="0" hangingPunct="1">
        <a:spcBef>
          <a:spcPts val="600"/>
        </a:spcBef>
        <a:buClr>
          <a:schemeClr val="bg2">
            <a:lumMod val="60000"/>
            <a:lumOff val="40000"/>
          </a:schemeClr>
        </a:buClr>
        <a:buFont typeface="Calisto MT" pitchFamily="18" charset="0"/>
        <a:buChar char="•"/>
        <a:defRPr sz="2200" kern="1200">
          <a:solidFill>
            <a:schemeClr val="bg2"/>
          </a:solidFill>
          <a:effectLst>
            <a:outerShdw blurRad="63500" dir="2700000" algn="tl" rotWithShape="0">
              <a:schemeClr val="tx1">
                <a:alpha val="40000"/>
              </a:schemeClr>
            </a:outerShdw>
          </a:effectLst>
          <a:latin typeface="+mn-lt"/>
          <a:ea typeface="+mn-ea"/>
          <a:cs typeface="+mn-cs"/>
        </a:defRPr>
      </a:lvl2pPr>
      <a:lvl3pPr marL="860425" indent="-282575" algn="l" defTabSz="914400" rtl="0" eaLnBrk="1" latinLnBrk="0" hangingPunct="1">
        <a:spcBef>
          <a:spcPts val="600"/>
        </a:spcBef>
        <a:buFont typeface="Calisto MT" pitchFamily="18" charset="0"/>
        <a:buChar char="•"/>
        <a:defRPr sz="2000" kern="1200">
          <a:solidFill>
            <a:schemeClr val="bg2"/>
          </a:solidFill>
          <a:effectLst>
            <a:outerShdw blurRad="63500" dir="2700000" algn="tl" rotWithShape="0">
              <a:schemeClr val="tx1">
                <a:alpha val="40000"/>
              </a:schemeClr>
            </a:outerShdw>
          </a:effectLst>
          <a:latin typeface="+mn-lt"/>
          <a:ea typeface="+mn-ea"/>
          <a:cs typeface="+mn-cs"/>
        </a:defRPr>
      </a:lvl3pPr>
      <a:lvl4pPr marL="1143000" indent="-282575" algn="l" defTabSz="914400" rtl="0" eaLnBrk="1" latinLnBrk="0" hangingPunct="1">
        <a:spcBef>
          <a:spcPts val="600"/>
        </a:spcBef>
        <a:buClr>
          <a:schemeClr val="bg2">
            <a:lumMod val="60000"/>
            <a:lumOff val="40000"/>
          </a:schemeClr>
        </a:buClr>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4pPr>
      <a:lvl5pPr marL="1425575" indent="-282575" algn="l" defTabSz="914400" rtl="0" eaLnBrk="1" latinLnBrk="0" hangingPunct="1">
        <a:spcBef>
          <a:spcPts val="600"/>
        </a:spcBef>
        <a:buFont typeface="Calisto MT" pitchFamily="18" charset="0"/>
        <a:buChar char="•"/>
        <a:defRPr sz="1800" kern="1200">
          <a:solidFill>
            <a:schemeClr val="bg2"/>
          </a:solidFill>
          <a:effectLst>
            <a:outerShdw blurRad="63500" dir="2700000" algn="tl" rotWithShape="0">
              <a:schemeClr val="tx1">
                <a:alpha val="40000"/>
              </a:schemeClr>
            </a:outerShdw>
          </a:effectLst>
          <a:latin typeface="+mn-lt"/>
          <a:ea typeface="+mn-ea"/>
          <a:cs typeface="+mn-cs"/>
        </a:defRPr>
      </a:lvl5pPr>
      <a:lvl6pPr marL="1711325"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6pPr>
      <a:lvl7pPr marL="2000250" indent="-280988" algn="l" defTabSz="914400" rtl="0" eaLnBrk="1" latinLnBrk="0" hangingPunct="1">
        <a:spcBef>
          <a:spcPct val="20000"/>
        </a:spcBef>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7pPr>
      <a:lvl8pPr marL="2290763" indent="-280988" algn="l" defTabSz="914400" rtl="0" eaLnBrk="1" latinLnBrk="0" hangingPunct="1">
        <a:spcBef>
          <a:spcPct val="20000"/>
        </a:spcBef>
        <a:buClr>
          <a:schemeClr val="bg2">
            <a:lumMod val="60000"/>
            <a:lumOff val="40000"/>
          </a:schemeClr>
        </a:buClr>
        <a:buFont typeface="Arial" pitchFamily="34" charset="0"/>
        <a:buChar char="•"/>
        <a:defRPr lang="en-US" sz="1800" kern="1200" dirty="0" smtClean="0">
          <a:solidFill>
            <a:schemeClr val="bg2"/>
          </a:solidFill>
          <a:effectLst>
            <a:outerShdw blurRad="63500" dir="2700000" algn="tl" rotWithShape="0">
              <a:schemeClr val="tx1">
                <a:alpha val="40000"/>
              </a:schemeClr>
            </a:outerShdw>
          </a:effectLst>
          <a:latin typeface="+mn-lt"/>
          <a:ea typeface="+mn-ea"/>
          <a:cs typeface="+mn-cs"/>
        </a:defRPr>
      </a:lvl8pPr>
      <a:lvl9pPr marL="2571750" indent="-280988" algn="l" defTabSz="914400" rtl="0" eaLnBrk="1" latinLnBrk="0" hangingPunct="1">
        <a:spcBef>
          <a:spcPct val="20000"/>
        </a:spcBef>
        <a:buFont typeface="Arial" pitchFamily="34" charset="0"/>
        <a:buChar char="•"/>
        <a:defRPr lang="en-US" sz="1800" kern="1200" dirty="0">
          <a:solidFill>
            <a:schemeClr val="bg2"/>
          </a:solidFill>
          <a:effectLst>
            <a:outerShdw blurRad="63500" dir="2700000" algn="tl" rotWithShape="0">
              <a:schemeClr val="tx1">
                <a:alpha val="40000"/>
              </a:schemeClr>
            </a:outerShdw>
          </a:effectLst>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en.wikipedia.org/wiki/Universal_Declaration_of_Human_Right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hyperlink" Target="https://en.wikipedia.org/wiki/Urea-formaldehyde" TargetMode="External"/><Relationship Id="rId2" Type="http://schemas.openxmlformats.org/officeDocument/2006/relationships/hyperlink" Target="https://en.wikipedia.org/wiki/Van_Gend_en_Loos" TargetMode="External"/><Relationship Id="rId1" Type="http://schemas.openxmlformats.org/officeDocument/2006/relationships/slideLayout" Target="../slideLayouts/slideLayout2.xml"/><Relationship Id="rId4" Type="http://schemas.openxmlformats.org/officeDocument/2006/relationships/hyperlink" Target="https://en.wikipedia.org/wiki/West_Germany" TargetMode="External"/></Relationships>
</file>

<file path=ppt/slides/_rels/slide48.xml.rels><?xml version="1.0" encoding="UTF-8" standalone="yes"?>
<Relationships xmlns="http://schemas.openxmlformats.org/package/2006/relationships"><Relationship Id="rId3" Type="http://schemas.openxmlformats.org/officeDocument/2006/relationships/hyperlink" Target="https://en.wikipedia.org/wiki/European_Court_of_Justice" TargetMode="External"/><Relationship Id="rId2" Type="http://schemas.openxmlformats.org/officeDocument/2006/relationships/hyperlink" Target="https://en.wikipedia.org/wiki/Preliminary_ruling"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779463" y="217714"/>
            <a:ext cx="7583488" cy="3170759"/>
          </a:xfrm>
        </p:spPr>
        <p:txBody>
          <a:bodyPr/>
          <a:lstStyle/>
          <a:p>
            <a:r>
              <a:rPr lang="en-US" b="1" dirty="0"/>
              <a:t>EUROPEAN INSTITUTIONS, LAW AND MARKETS</a:t>
            </a:r>
            <a:br>
              <a:rPr lang="it-IT" b="1" dirty="0"/>
            </a:br>
            <a:r>
              <a:rPr lang="it-IT" b="1" dirty="0"/>
              <a:t>2</a:t>
            </a:r>
          </a:p>
        </p:txBody>
      </p:sp>
      <p:sp>
        <p:nvSpPr>
          <p:cNvPr id="3" name="Sottotitolo 2"/>
          <p:cNvSpPr>
            <a:spLocks noGrp="1"/>
          </p:cNvSpPr>
          <p:nvPr>
            <p:ph type="subTitle" idx="1"/>
          </p:nvPr>
        </p:nvSpPr>
        <p:spPr/>
        <p:txBody>
          <a:bodyPr/>
          <a:lstStyle/>
          <a:p>
            <a:r>
              <a:rPr lang="it-IT" sz="2000" b="1" cap="small" dirty="0"/>
              <a:t>Biancamaria </a:t>
            </a:r>
            <a:r>
              <a:rPr lang="it-IT" sz="2000" b="1" cap="small" dirty="0" err="1"/>
              <a:t>Raganelli</a:t>
            </a:r>
            <a:endParaRPr lang="it-IT" sz="2000" b="1" cap="small" dirty="0"/>
          </a:p>
          <a:p>
            <a:r>
              <a:rPr lang="it-IT" sz="2000" b="1" dirty="0"/>
              <a:t>Università degli Studi di Roma Tor Vergata</a:t>
            </a:r>
          </a:p>
          <a:p>
            <a:endParaRPr lang="it-IT" sz="2000" b="1"/>
          </a:p>
          <a:p>
            <a:r>
              <a:rPr lang="it-IT" sz="2000" b="1"/>
              <a:t>biancamaria.raganelli</a:t>
            </a:r>
            <a:r>
              <a:rPr lang="it-IT" sz="2000" b="1" dirty="0"/>
              <a:t>@uniroma2.it</a:t>
            </a:r>
          </a:p>
          <a:p>
            <a:endParaRPr lang="it-IT" dirty="0"/>
          </a:p>
        </p:txBody>
      </p:sp>
    </p:spTree>
    <p:extLst>
      <p:ext uri="{BB962C8B-B14F-4D97-AF65-F5344CB8AC3E}">
        <p14:creationId xmlns:p14="http://schemas.microsoft.com/office/powerpoint/2010/main" val="27294530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idx="4294967295"/>
          </p:nvPr>
        </p:nvSpPr>
        <p:spPr>
          <a:xfrm>
            <a:off x="152400" y="406400"/>
            <a:ext cx="8720138" cy="5537200"/>
          </a:xfrm>
          <a:prstGeom prst="hexagon">
            <a:avLst/>
          </a:prstGeom>
          <a:solidFill>
            <a:srgbClr val="800000"/>
          </a:solidFill>
        </p:spPr>
        <p:txBody>
          <a:bodyPr/>
          <a:lstStyle/>
          <a:p>
            <a:r>
              <a:rPr lang="en-GB" sz="3600" b="1">
                <a:effectLst/>
              </a:rPr>
              <a:t>From the prohibition of discrimination on grounds of nationality </a:t>
            </a:r>
            <a:br>
              <a:rPr lang="en-GB" sz="3600" b="1">
                <a:effectLst/>
              </a:rPr>
            </a:br>
            <a:br>
              <a:rPr lang="en-GB" sz="3600" b="1">
                <a:effectLst/>
              </a:rPr>
            </a:br>
            <a:br>
              <a:rPr lang="en-GB" sz="3600" b="1">
                <a:effectLst/>
              </a:rPr>
            </a:br>
            <a:r>
              <a:rPr lang="en-GB" sz="3600" b="1">
                <a:effectLst/>
              </a:rPr>
              <a:t>to the Citizenship of the EU</a:t>
            </a:r>
            <a:endParaRPr lang="it-IT"/>
          </a:p>
        </p:txBody>
      </p:sp>
    </p:spTree>
    <p:extLst>
      <p:ext uri="{BB962C8B-B14F-4D97-AF65-F5344CB8AC3E}">
        <p14:creationId xmlns:p14="http://schemas.microsoft.com/office/powerpoint/2010/main" val="912116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a:xfrm>
            <a:off x="779463" y="626534"/>
            <a:ext cx="7583487" cy="3707342"/>
          </a:xfrm>
        </p:spPr>
        <p:txBody>
          <a:bodyPr/>
          <a:lstStyle/>
          <a:p>
            <a:r>
              <a:rPr lang="it-IT" b="1" err="1"/>
              <a:t>European</a:t>
            </a:r>
            <a:r>
              <a:rPr lang="it-IT" b="1"/>
              <a:t> union versus</a:t>
            </a:r>
            <a:br>
              <a:rPr lang="it-IT" b="1"/>
            </a:br>
            <a:r>
              <a:rPr lang="it-IT" b="1"/>
              <a:t> </a:t>
            </a:r>
            <a:r>
              <a:rPr lang="it-IT" b="1" err="1"/>
              <a:t>council</a:t>
            </a:r>
            <a:r>
              <a:rPr lang="it-IT" b="1"/>
              <a:t> of </a:t>
            </a:r>
            <a:r>
              <a:rPr lang="it-IT" b="1" err="1"/>
              <a:t>europe</a:t>
            </a:r>
            <a:br>
              <a:rPr lang="it-IT" b="1"/>
            </a:br>
            <a:r>
              <a:rPr lang="it-IT" b="1"/>
              <a:t>and ECHR</a:t>
            </a:r>
          </a:p>
        </p:txBody>
      </p:sp>
      <p:sp>
        <p:nvSpPr>
          <p:cNvPr id="8" name="Segnaposto testo 7"/>
          <p:cNvSpPr>
            <a:spLocks noGrp="1"/>
          </p:cNvSpPr>
          <p:nvPr>
            <p:ph type="body" idx="1"/>
          </p:nvPr>
        </p:nvSpPr>
        <p:spPr/>
        <p:txBody>
          <a:bodyPr/>
          <a:lstStyle/>
          <a:p>
            <a:endParaRPr lang="it-IT"/>
          </a:p>
        </p:txBody>
      </p:sp>
    </p:spTree>
    <p:extLst>
      <p:ext uri="{BB962C8B-B14F-4D97-AF65-F5344CB8AC3E}">
        <p14:creationId xmlns:p14="http://schemas.microsoft.com/office/powerpoint/2010/main" val="39887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46104"/>
            <a:ext cx="9144000" cy="1536238"/>
          </a:xfrm>
          <a:solidFill>
            <a:srgbClr val="3366FF"/>
          </a:solidFill>
        </p:spPr>
        <p:txBody>
          <a:bodyPr/>
          <a:lstStyle/>
          <a:p>
            <a:r>
              <a:rPr lang="it-IT" err="1"/>
              <a:t>Council</a:t>
            </a:r>
            <a:r>
              <a:rPr lang="it-IT"/>
              <a:t> of Europe </a:t>
            </a:r>
          </a:p>
        </p:txBody>
      </p:sp>
      <p:sp>
        <p:nvSpPr>
          <p:cNvPr id="3" name="Segnaposto contenuto 2"/>
          <p:cNvSpPr>
            <a:spLocks noGrp="1"/>
          </p:cNvSpPr>
          <p:nvPr>
            <p:ph idx="1"/>
          </p:nvPr>
        </p:nvSpPr>
        <p:spPr>
          <a:xfrm>
            <a:off x="237066" y="1744132"/>
            <a:ext cx="8602133" cy="4639735"/>
          </a:xfrm>
          <a:solidFill>
            <a:schemeClr val="tx2"/>
          </a:solidFill>
        </p:spPr>
        <p:txBody>
          <a:bodyPr>
            <a:noAutofit/>
          </a:bodyPr>
          <a:lstStyle/>
          <a:p>
            <a:r>
              <a:rPr lang="it-IT" sz="3200" err="1"/>
              <a:t>It</a:t>
            </a:r>
            <a:r>
              <a:rPr lang="it-IT" sz="3200"/>
              <a:t> </a:t>
            </a:r>
            <a:r>
              <a:rPr lang="it-IT" sz="3200" err="1"/>
              <a:t>is</a:t>
            </a:r>
            <a:r>
              <a:rPr lang="it-IT" sz="3200"/>
              <a:t> an </a:t>
            </a:r>
            <a:r>
              <a:rPr lang="it-IT" sz="3200" err="1"/>
              <a:t>international</a:t>
            </a:r>
            <a:r>
              <a:rPr lang="it-IT" sz="3200"/>
              <a:t> </a:t>
            </a:r>
            <a:r>
              <a:rPr lang="it-IT" sz="3200" err="1"/>
              <a:t>organisation</a:t>
            </a:r>
            <a:r>
              <a:rPr lang="it-IT" sz="3200"/>
              <a:t> (separate by EU, </a:t>
            </a:r>
            <a:r>
              <a:rPr lang="it-IT" sz="3200" err="1"/>
              <a:t>same</a:t>
            </a:r>
            <a:r>
              <a:rPr lang="it-IT" sz="3200"/>
              <a:t> </a:t>
            </a:r>
            <a:r>
              <a:rPr lang="it-IT" sz="3200" err="1"/>
              <a:t>flag</a:t>
            </a:r>
            <a:r>
              <a:rPr lang="it-IT" sz="3200"/>
              <a:t> and </a:t>
            </a:r>
            <a:r>
              <a:rPr lang="it-IT" sz="3200" err="1"/>
              <a:t>anthem</a:t>
            </a:r>
            <a:r>
              <a:rPr lang="it-IT" sz="3200"/>
              <a:t>) </a:t>
            </a:r>
            <a:r>
              <a:rPr lang="it-IT" sz="3200" err="1"/>
              <a:t>promoting</a:t>
            </a:r>
            <a:r>
              <a:rPr lang="it-IT" sz="3200"/>
              <a:t> co-</a:t>
            </a:r>
            <a:r>
              <a:rPr lang="it-IT" sz="3200" err="1"/>
              <a:t>operation</a:t>
            </a:r>
            <a:r>
              <a:rPr lang="it-IT" sz="3200"/>
              <a:t> </a:t>
            </a:r>
            <a:r>
              <a:rPr lang="it-IT" sz="3200" err="1"/>
              <a:t>between</a:t>
            </a:r>
            <a:r>
              <a:rPr lang="it-IT" sz="3200"/>
              <a:t> </a:t>
            </a:r>
            <a:r>
              <a:rPr lang="it-IT" sz="3200" err="1"/>
              <a:t>all</a:t>
            </a:r>
            <a:r>
              <a:rPr lang="it-IT" sz="3200"/>
              <a:t> </a:t>
            </a:r>
            <a:r>
              <a:rPr lang="it-IT" sz="3200" err="1"/>
              <a:t>countries</a:t>
            </a:r>
            <a:r>
              <a:rPr lang="it-IT" sz="3200"/>
              <a:t> of Europe in the </a:t>
            </a:r>
            <a:r>
              <a:rPr lang="it-IT" sz="3200" err="1"/>
              <a:t>areas</a:t>
            </a:r>
            <a:r>
              <a:rPr lang="it-IT" sz="3200"/>
              <a:t> of </a:t>
            </a:r>
            <a:r>
              <a:rPr lang="it-IT" sz="3200" b="1" err="1"/>
              <a:t>legal</a:t>
            </a:r>
            <a:r>
              <a:rPr lang="it-IT" sz="3200" b="1"/>
              <a:t> </a:t>
            </a:r>
            <a:r>
              <a:rPr lang="it-IT" sz="3200" b="1" err="1"/>
              <a:t>standards</a:t>
            </a:r>
            <a:r>
              <a:rPr lang="it-IT" sz="3200"/>
              <a:t>, </a:t>
            </a:r>
            <a:r>
              <a:rPr lang="it-IT" sz="3200" b="1"/>
              <a:t>human </a:t>
            </a:r>
            <a:r>
              <a:rPr lang="it-IT" sz="3200" b="1" err="1"/>
              <a:t>rights</a:t>
            </a:r>
            <a:r>
              <a:rPr lang="it-IT" sz="3200"/>
              <a:t>, </a:t>
            </a:r>
            <a:r>
              <a:rPr lang="it-IT" sz="3200" b="1" err="1"/>
              <a:t>democratic</a:t>
            </a:r>
            <a:r>
              <a:rPr lang="it-IT" sz="3200" b="1"/>
              <a:t> </a:t>
            </a:r>
            <a:r>
              <a:rPr lang="it-IT" sz="3200" b="1" err="1"/>
              <a:t>development</a:t>
            </a:r>
            <a:r>
              <a:rPr lang="it-IT" sz="3200"/>
              <a:t>, the </a:t>
            </a:r>
            <a:r>
              <a:rPr lang="it-IT" sz="3200" b="1" err="1"/>
              <a:t>rule</a:t>
            </a:r>
            <a:r>
              <a:rPr lang="it-IT" sz="3200" b="1"/>
              <a:t> of law </a:t>
            </a:r>
            <a:r>
              <a:rPr lang="it-IT" sz="3200"/>
              <a:t>(</a:t>
            </a:r>
            <a:r>
              <a:rPr lang="it-IT" sz="3200" err="1"/>
              <a:t>system</a:t>
            </a:r>
            <a:r>
              <a:rPr lang="it-IT" sz="3200"/>
              <a:t> of </a:t>
            </a:r>
            <a:r>
              <a:rPr lang="it-IT" sz="3200" err="1"/>
              <a:t>rules</a:t>
            </a:r>
            <a:r>
              <a:rPr lang="it-IT" sz="3200"/>
              <a:t> </a:t>
            </a:r>
            <a:r>
              <a:rPr lang="it-IT" sz="3200" err="1"/>
              <a:t>regulating</a:t>
            </a:r>
            <a:r>
              <a:rPr lang="it-IT" sz="3200"/>
              <a:t> the public </a:t>
            </a:r>
            <a:r>
              <a:rPr lang="it-IT" sz="3200" err="1"/>
              <a:t>power</a:t>
            </a:r>
            <a:r>
              <a:rPr lang="it-IT" sz="3200"/>
              <a:t> in general) and </a:t>
            </a:r>
            <a:r>
              <a:rPr lang="it-IT" sz="3200" b="1"/>
              <a:t>cultural co-</a:t>
            </a:r>
            <a:r>
              <a:rPr lang="it-IT" sz="3200" b="1" err="1"/>
              <a:t>operation</a:t>
            </a:r>
            <a:r>
              <a:rPr lang="it-IT" sz="3200"/>
              <a:t>.</a:t>
            </a:r>
          </a:p>
          <a:p>
            <a:endParaRPr lang="it-IT" sz="3200"/>
          </a:p>
        </p:txBody>
      </p:sp>
    </p:spTree>
    <p:extLst>
      <p:ext uri="{BB962C8B-B14F-4D97-AF65-F5344CB8AC3E}">
        <p14:creationId xmlns:p14="http://schemas.microsoft.com/office/powerpoint/2010/main" val="279533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COUNCIL of EUROPE</a:t>
            </a:r>
          </a:p>
        </p:txBody>
      </p:sp>
      <p:graphicFrame>
        <p:nvGraphicFramePr>
          <p:cNvPr id="5" name="Segnaposto contenuto 4"/>
          <p:cNvGraphicFramePr>
            <a:graphicFrameLocks noGrp="1"/>
          </p:cNvGraphicFramePr>
          <p:nvPr>
            <p:ph idx="1"/>
          </p:nvPr>
        </p:nvGraphicFramePr>
        <p:xfrm>
          <a:off x="169333" y="1608667"/>
          <a:ext cx="8805334" cy="50969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973373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Some </a:t>
            </a:r>
            <a:r>
              <a:rPr lang="it-IT" err="1"/>
              <a:t>distinctions</a:t>
            </a:r>
            <a:endParaRPr lang="it-IT"/>
          </a:p>
        </p:txBody>
      </p:sp>
      <p:sp>
        <p:nvSpPr>
          <p:cNvPr id="3" name="Segnaposto contenuto 2"/>
          <p:cNvSpPr>
            <a:spLocks noGrp="1"/>
          </p:cNvSpPr>
          <p:nvPr>
            <p:ph idx="1"/>
          </p:nvPr>
        </p:nvSpPr>
        <p:spPr>
          <a:xfrm>
            <a:off x="299876" y="1499498"/>
            <a:ext cx="8714031" cy="5186501"/>
          </a:xfrm>
          <a:solidFill>
            <a:schemeClr val="tx2"/>
          </a:solidFill>
        </p:spPr>
        <p:txBody>
          <a:bodyPr>
            <a:noAutofit/>
          </a:bodyPr>
          <a:lstStyle/>
          <a:p>
            <a:pPr marL="514350" indent="-514350">
              <a:buAutoNum type="arabicParenR"/>
            </a:pPr>
            <a:r>
              <a:rPr lang="it-IT" sz="3200"/>
              <a:t>The </a:t>
            </a:r>
            <a:r>
              <a:rPr lang="it-IT" sz="3200" b="1">
                <a:solidFill>
                  <a:srgbClr val="FF6600"/>
                </a:solidFill>
              </a:rPr>
              <a:t>COUNCIL OF EUROPE </a:t>
            </a:r>
            <a:r>
              <a:rPr lang="it-IT" sz="3200" err="1"/>
              <a:t>is</a:t>
            </a:r>
            <a:r>
              <a:rPr lang="it-IT" sz="3200"/>
              <a:t> </a:t>
            </a:r>
            <a:r>
              <a:rPr lang="it-IT" sz="3200" err="1"/>
              <a:t>not</a:t>
            </a:r>
            <a:r>
              <a:rPr lang="it-IT" sz="3200"/>
              <a:t> </a:t>
            </a:r>
          </a:p>
          <a:p>
            <a:pPr marL="514350" indent="-514350">
              <a:buAutoNum type="arabicParenR"/>
            </a:pPr>
            <a:r>
              <a:rPr lang="it-IT" sz="3200"/>
              <a:t>the </a:t>
            </a:r>
            <a:r>
              <a:rPr lang="it-IT" sz="3200" b="1">
                <a:solidFill>
                  <a:srgbClr val="3366FF"/>
                </a:solidFill>
              </a:rPr>
              <a:t>COUNCIL OF THE EUROPEAN UNION </a:t>
            </a:r>
            <a:r>
              <a:rPr lang="it-IT" sz="3200"/>
              <a:t>(the "</a:t>
            </a:r>
            <a:r>
              <a:rPr lang="it-IT" sz="3200" err="1"/>
              <a:t>Council</a:t>
            </a:r>
            <a:r>
              <a:rPr lang="it-IT" sz="3200"/>
              <a:t> of </a:t>
            </a:r>
            <a:r>
              <a:rPr lang="it-IT" sz="3200" err="1"/>
              <a:t>Ministers</a:t>
            </a:r>
            <a:r>
              <a:rPr lang="it-IT" sz="3200"/>
              <a:t>") or </a:t>
            </a:r>
          </a:p>
          <a:p>
            <a:pPr marL="514350" indent="-514350">
              <a:buAutoNum type="arabicParenR"/>
            </a:pPr>
            <a:r>
              <a:rPr lang="it-IT" sz="3200"/>
              <a:t>the </a:t>
            </a:r>
            <a:r>
              <a:rPr lang="it-IT" sz="3200" b="1">
                <a:solidFill>
                  <a:srgbClr val="FFFF00"/>
                </a:solidFill>
              </a:rPr>
              <a:t>EUROPEAN COUNCIL</a:t>
            </a:r>
            <a:r>
              <a:rPr lang="it-IT" sz="3200"/>
              <a:t>. </a:t>
            </a:r>
          </a:p>
          <a:p>
            <a:r>
              <a:rPr lang="it-IT" sz="3200"/>
              <a:t>Last </a:t>
            </a:r>
            <a:r>
              <a:rPr lang="it-IT" sz="3200" err="1"/>
              <a:t>two</a:t>
            </a:r>
            <a:r>
              <a:rPr lang="it-IT" sz="3200"/>
              <a:t> </a:t>
            </a:r>
            <a:r>
              <a:rPr lang="it-IT" sz="3200" err="1"/>
              <a:t>belong</a:t>
            </a:r>
            <a:r>
              <a:rPr lang="it-IT" sz="3200"/>
              <a:t> to the </a:t>
            </a:r>
            <a:r>
              <a:rPr lang="it-IT" sz="3200" err="1"/>
              <a:t>European</a:t>
            </a:r>
            <a:r>
              <a:rPr lang="it-IT" sz="3200"/>
              <a:t> Union</a:t>
            </a:r>
          </a:p>
          <a:p>
            <a:r>
              <a:rPr lang="it-IT" sz="3200" err="1"/>
              <a:t>They</a:t>
            </a:r>
            <a:r>
              <a:rPr lang="it-IT" sz="3200"/>
              <a:t> </a:t>
            </a:r>
            <a:r>
              <a:rPr lang="it-IT" sz="3200" err="1"/>
              <a:t>have</a:t>
            </a:r>
            <a:r>
              <a:rPr lang="it-IT" sz="3200"/>
              <a:t> </a:t>
            </a:r>
            <a:r>
              <a:rPr lang="it-IT" sz="3200" err="1"/>
              <a:t>shared</a:t>
            </a:r>
            <a:r>
              <a:rPr lang="it-IT" sz="3200"/>
              <a:t> the </a:t>
            </a:r>
            <a:r>
              <a:rPr lang="it-IT" sz="3200" err="1"/>
              <a:t>same</a:t>
            </a:r>
            <a:r>
              <a:rPr lang="it-IT" sz="3200"/>
              <a:t> </a:t>
            </a:r>
            <a:r>
              <a:rPr lang="it-IT" sz="3200" err="1"/>
              <a:t>European</a:t>
            </a:r>
            <a:r>
              <a:rPr lang="it-IT" sz="3200"/>
              <a:t> </a:t>
            </a:r>
            <a:r>
              <a:rPr lang="it-IT" sz="3200" err="1"/>
              <a:t>flag</a:t>
            </a:r>
            <a:r>
              <a:rPr lang="it-IT" sz="3200"/>
              <a:t> and </a:t>
            </a:r>
            <a:r>
              <a:rPr lang="it-IT" sz="3200" err="1"/>
              <a:t>anthem</a:t>
            </a:r>
            <a:r>
              <a:rPr lang="it-IT" sz="3200"/>
              <a:t> </a:t>
            </a:r>
            <a:r>
              <a:rPr lang="it-IT" sz="3200" err="1"/>
              <a:t>since</a:t>
            </a:r>
            <a:r>
              <a:rPr lang="it-IT" sz="3200"/>
              <a:t> the 1980s </a:t>
            </a:r>
            <a:r>
              <a:rPr lang="it-IT" sz="3200" err="1"/>
              <a:t>because</a:t>
            </a:r>
            <a:r>
              <a:rPr lang="it-IT" sz="3200"/>
              <a:t> </a:t>
            </a:r>
            <a:r>
              <a:rPr lang="it-IT" sz="3200" err="1"/>
              <a:t>they</a:t>
            </a:r>
            <a:r>
              <a:rPr lang="it-IT" sz="3200"/>
              <a:t> </a:t>
            </a:r>
            <a:r>
              <a:rPr lang="it-IT" sz="3200" err="1"/>
              <a:t>also</a:t>
            </a:r>
            <a:r>
              <a:rPr lang="it-IT" sz="3200"/>
              <a:t> work for </a:t>
            </a:r>
            <a:r>
              <a:rPr lang="it-IT" sz="3200" err="1"/>
              <a:t>European</a:t>
            </a:r>
            <a:r>
              <a:rPr lang="it-IT" sz="3200"/>
              <a:t> </a:t>
            </a:r>
            <a:r>
              <a:rPr lang="it-IT" sz="3200" err="1"/>
              <a:t>integration</a:t>
            </a:r>
            <a:r>
              <a:rPr lang="it-IT" sz="3200"/>
              <a:t>.</a:t>
            </a:r>
          </a:p>
        </p:txBody>
      </p:sp>
    </p:spTree>
    <p:extLst>
      <p:ext uri="{BB962C8B-B14F-4D97-AF65-F5344CB8AC3E}">
        <p14:creationId xmlns:p14="http://schemas.microsoft.com/office/powerpoint/2010/main" val="2827445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3"/>
          <a:stretch>
            <a:fillRect/>
          </a:stretch>
        </p:blipFill>
        <p:spPr>
          <a:xfrm>
            <a:off x="304799" y="448734"/>
            <a:ext cx="8466667" cy="5952066"/>
          </a:xfrm>
          <a:prstGeom prst="rect">
            <a:avLst/>
          </a:prstGeom>
        </p:spPr>
      </p:pic>
    </p:spTree>
    <p:extLst>
      <p:ext uri="{BB962C8B-B14F-4D97-AF65-F5344CB8AC3E}">
        <p14:creationId xmlns:p14="http://schemas.microsoft.com/office/powerpoint/2010/main" val="42200272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EU </a:t>
            </a:r>
            <a:r>
              <a:rPr lang="it-IT" sz="3200"/>
              <a:t>vs</a:t>
            </a:r>
            <a:br>
              <a:rPr lang="it-IT"/>
            </a:br>
            <a:r>
              <a:rPr lang="it-IT" err="1"/>
              <a:t>council</a:t>
            </a:r>
            <a:r>
              <a:rPr lang="it-IT"/>
              <a:t> of </a:t>
            </a:r>
            <a:r>
              <a:rPr lang="it-IT" err="1"/>
              <a:t>europe</a:t>
            </a:r>
            <a:endParaRPr lang="it-IT"/>
          </a:p>
        </p:txBody>
      </p:sp>
      <p:graphicFrame>
        <p:nvGraphicFramePr>
          <p:cNvPr id="4" name="Segnaposto contenuto 3"/>
          <p:cNvGraphicFramePr>
            <a:graphicFrameLocks noGrp="1"/>
          </p:cNvGraphicFramePr>
          <p:nvPr>
            <p:ph idx="1"/>
          </p:nvPr>
        </p:nvGraphicFramePr>
        <p:xfrm>
          <a:off x="203200" y="1532187"/>
          <a:ext cx="8720667" cy="52919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985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3201" y="62753"/>
            <a:ext cx="8736014" cy="1283167"/>
          </a:xfrm>
        </p:spPr>
        <p:txBody>
          <a:bodyPr/>
          <a:lstStyle/>
          <a:p>
            <a:r>
              <a:rPr lang="it-IT"/>
              <a:t>EU </a:t>
            </a:r>
            <a:r>
              <a:rPr lang="it-IT" sz="3200"/>
              <a:t>vs</a:t>
            </a:r>
            <a:br>
              <a:rPr lang="it-IT"/>
            </a:br>
            <a:r>
              <a:rPr lang="it-IT"/>
              <a:t> COUNCIL of EUROPE </a:t>
            </a:r>
          </a:p>
        </p:txBody>
      </p:sp>
      <p:graphicFrame>
        <p:nvGraphicFramePr>
          <p:cNvPr id="5" name="Segnaposto contenuto 4"/>
          <p:cNvGraphicFramePr>
            <a:graphicFrameLocks noGrp="1"/>
          </p:cNvGraphicFramePr>
          <p:nvPr>
            <p:ph idx="1"/>
          </p:nvPr>
        </p:nvGraphicFramePr>
        <p:xfrm>
          <a:off x="203201" y="1828800"/>
          <a:ext cx="8736014" cy="5029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8591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err="1"/>
              <a:t>distinctions</a:t>
            </a:r>
            <a:endParaRPr lang="it-IT"/>
          </a:p>
        </p:txBody>
      </p:sp>
      <p:sp>
        <p:nvSpPr>
          <p:cNvPr id="3" name="Segnaposto contenuto 2"/>
          <p:cNvSpPr>
            <a:spLocks noGrp="1"/>
          </p:cNvSpPr>
          <p:nvPr>
            <p:ph idx="1"/>
          </p:nvPr>
        </p:nvSpPr>
        <p:spPr>
          <a:xfrm>
            <a:off x="263236" y="1579418"/>
            <a:ext cx="8603673" cy="4959927"/>
          </a:xfrm>
          <a:solidFill>
            <a:schemeClr val="tx2"/>
          </a:solidFill>
        </p:spPr>
        <p:txBody>
          <a:bodyPr>
            <a:normAutofit/>
          </a:bodyPr>
          <a:lstStyle/>
          <a:p>
            <a:r>
              <a:rPr lang="it-IT"/>
              <a:t>COUNCIL OF EUROPE</a:t>
            </a:r>
          </a:p>
          <a:p>
            <a:r>
              <a:rPr lang="it-IT"/>
              <a:t>EUROPEAN ECONOMIC AREA (Iceland, Liechtenstein, </a:t>
            </a:r>
            <a:r>
              <a:rPr lang="it-IT" err="1"/>
              <a:t>Norway</a:t>
            </a:r>
            <a:r>
              <a:rPr lang="it-IT"/>
              <a:t>, </a:t>
            </a:r>
            <a:r>
              <a:rPr lang="it-IT" err="1"/>
              <a:t>Switzerland</a:t>
            </a:r>
            <a:r>
              <a:rPr lang="it-IT"/>
              <a:t>): </a:t>
            </a:r>
            <a:r>
              <a:rPr lang="it-IT" err="1"/>
              <a:t>operates</a:t>
            </a:r>
            <a:r>
              <a:rPr lang="it-IT"/>
              <a:t> in </a:t>
            </a:r>
            <a:r>
              <a:rPr lang="it-IT" err="1"/>
              <a:t>parallel</a:t>
            </a:r>
            <a:r>
              <a:rPr lang="it-IT"/>
              <a:t> with the EU</a:t>
            </a:r>
          </a:p>
          <a:p>
            <a:r>
              <a:rPr lang="it-IT"/>
              <a:t>EFTA: </a:t>
            </a:r>
            <a:r>
              <a:rPr lang="it-IT" err="1"/>
              <a:t>European</a:t>
            </a:r>
            <a:r>
              <a:rPr lang="it-IT"/>
              <a:t> free </a:t>
            </a:r>
            <a:r>
              <a:rPr lang="it-IT" err="1"/>
              <a:t>trade</a:t>
            </a:r>
            <a:r>
              <a:rPr lang="it-IT"/>
              <a:t> </a:t>
            </a:r>
            <a:r>
              <a:rPr lang="it-IT" err="1"/>
              <a:t>association</a:t>
            </a:r>
            <a:r>
              <a:rPr lang="it-IT"/>
              <a:t> (</a:t>
            </a:r>
            <a:r>
              <a:rPr lang="it-IT" err="1"/>
              <a:t>Countries</a:t>
            </a:r>
            <a:r>
              <a:rPr lang="it-IT"/>
              <a:t> </a:t>
            </a:r>
            <a:r>
              <a:rPr lang="it-IT" err="1"/>
              <a:t>that</a:t>
            </a:r>
            <a:r>
              <a:rPr lang="it-IT"/>
              <a:t> in 1960 </a:t>
            </a:r>
            <a:r>
              <a:rPr lang="it-IT" err="1"/>
              <a:t>did</a:t>
            </a:r>
            <a:r>
              <a:rPr lang="it-IT"/>
              <a:t> </a:t>
            </a:r>
            <a:r>
              <a:rPr lang="it-IT" err="1"/>
              <a:t>not</a:t>
            </a:r>
            <a:r>
              <a:rPr lang="it-IT"/>
              <a:t> </a:t>
            </a:r>
            <a:r>
              <a:rPr lang="it-IT" err="1"/>
              <a:t>want</a:t>
            </a:r>
            <a:r>
              <a:rPr lang="it-IT"/>
              <a:t> or </a:t>
            </a:r>
            <a:r>
              <a:rPr lang="it-IT" err="1"/>
              <a:t>could</a:t>
            </a:r>
            <a:r>
              <a:rPr lang="it-IT"/>
              <a:t> </a:t>
            </a:r>
            <a:r>
              <a:rPr lang="it-IT" err="1"/>
              <a:t>not</a:t>
            </a:r>
            <a:r>
              <a:rPr lang="it-IT"/>
              <a:t> Join the EC). </a:t>
            </a:r>
            <a:r>
              <a:rPr lang="it-IT" err="1"/>
              <a:t>Switzerland</a:t>
            </a:r>
            <a:r>
              <a:rPr lang="it-IT"/>
              <a:t>, </a:t>
            </a:r>
            <a:r>
              <a:rPr lang="it-IT" err="1"/>
              <a:t>has</a:t>
            </a:r>
            <a:r>
              <a:rPr lang="it-IT"/>
              <a:t> </a:t>
            </a:r>
            <a:r>
              <a:rPr lang="it-IT" err="1"/>
              <a:t>not</a:t>
            </a:r>
            <a:r>
              <a:rPr lang="it-IT"/>
              <a:t> </a:t>
            </a:r>
            <a:r>
              <a:rPr lang="it-IT" err="1"/>
              <a:t>joined</a:t>
            </a:r>
            <a:r>
              <a:rPr lang="it-IT"/>
              <a:t> the EEA, </a:t>
            </a:r>
            <a:r>
              <a:rPr lang="it-IT" err="1"/>
              <a:t>but</a:t>
            </a:r>
            <a:r>
              <a:rPr lang="it-IT"/>
              <a:t> </a:t>
            </a:r>
            <a:r>
              <a:rPr lang="it-IT" err="1"/>
              <a:t>has</a:t>
            </a:r>
            <a:r>
              <a:rPr lang="it-IT"/>
              <a:t> a </a:t>
            </a:r>
            <a:r>
              <a:rPr lang="it-IT" err="1"/>
              <a:t>series</a:t>
            </a:r>
            <a:r>
              <a:rPr lang="it-IT"/>
              <a:t> of </a:t>
            </a:r>
            <a:r>
              <a:rPr lang="it-IT" err="1"/>
              <a:t>bilateral</a:t>
            </a:r>
            <a:r>
              <a:rPr lang="it-IT"/>
              <a:t> </a:t>
            </a:r>
            <a:r>
              <a:rPr lang="it-IT" err="1"/>
              <a:t>agreements</a:t>
            </a:r>
            <a:r>
              <a:rPr lang="it-IT"/>
              <a:t> with the EU, </a:t>
            </a:r>
            <a:r>
              <a:rPr lang="it-IT" err="1"/>
              <a:t>including</a:t>
            </a:r>
            <a:r>
              <a:rPr lang="it-IT"/>
              <a:t> a free </a:t>
            </a:r>
            <a:r>
              <a:rPr lang="it-IT" err="1"/>
              <a:t>trade</a:t>
            </a:r>
            <a:r>
              <a:rPr lang="it-IT"/>
              <a:t> </a:t>
            </a:r>
            <a:r>
              <a:rPr lang="it-IT" err="1"/>
              <a:t>agreement</a:t>
            </a:r>
            <a:r>
              <a:rPr lang="it-IT"/>
              <a:t>). </a:t>
            </a:r>
          </a:p>
          <a:p>
            <a:r>
              <a:rPr lang="it-IT"/>
              <a:t>EUROZONE: EMU</a:t>
            </a:r>
          </a:p>
          <a:p>
            <a:pPr marL="0" indent="0">
              <a:buNone/>
            </a:pPr>
            <a:endParaRPr lang="it-IT"/>
          </a:p>
          <a:p>
            <a:endParaRPr lang="it-IT"/>
          </a:p>
        </p:txBody>
      </p:sp>
    </p:spTree>
    <p:extLst>
      <p:ext uri="{BB962C8B-B14F-4D97-AF65-F5344CB8AC3E}">
        <p14:creationId xmlns:p14="http://schemas.microsoft.com/office/powerpoint/2010/main" val="3037860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1583765"/>
          </a:xfrm>
          <a:solidFill>
            <a:srgbClr val="3366FF"/>
          </a:solidFill>
        </p:spPr>
        <p:txBody>
          <a:bodyPr/>
          <a:lstStyle/>
          <a:p>
            <a:r>
              <a:rPr lang="it-IT" err="1"/>
              <a:t>European</a:t>
            </a:r>
            <a:r>
              <a:rPr lang="it-IT"/>
              <a:t> Convention on Human </a:t>
            </a:r>
            <a:r>
              <a:rPr lang="it-IT" err="1"/>
              <a:t>Rights</a:t>
            </a:r>
            <a:r>
              <a:rPr lang="it-IT"/>
              <a:t> (</a:t>
            </a:r>
            <a:r>
              <a:rPr lang="it-IT" b="1"/>
              <a:t>ECHR</a:t>
            </a:r>
            <a:r>
              <a:rPr lang="it-IT"/>
              <a:t>)</a:t>
            </a:r>
          </a:p>
        </p:txBody>
      </p:sp>
      <p:sp>
        <p:nvSpPr>
          <p:cNvPr id="3" name="Segnaposto contenuto 2"/>
          <p:cNvSpPr>
            <a:spLocks noGrp="1"/>
          </p:cNvSpPr>
          <p:nvPr>
            <p:ph idx="1"/>
          </p:nvPr>
        </p:nvSpPr>
        <p:spPr>
          <a:xfrm>
            <a:off x="0" y="1583766"/>
            <a:ext cx="9144000" cy="5066950"/>
          </a:xfrm>
          <a:solidFill>
            <a:schemeClr val="tx2"/>
          </a:solidFill>
        </p:spPr>
        <p:txBody>
          <a:bodyPr>
            <a:noAutofit/>
          </a:bodyPr>
          <a:lstStyle/>
          <a:p>
            <a:r>
              <a:rPr lang="it-IT" sz="2800" err="1"/>
              <a:t>Formally</a:t>
            </a:r>
            <a:r>
              <a:rPr lang="it-IT" sz="2800"/>
              <a:t> the </a:t>
            </a:r>
            <a:r>
              <a:rPr lang="it-IT" sz="2800" i="1"/>
              <a:t>Convention for the </a:t>
            </a:r>
            <a:r>
              <a:rPr lang="it-IT" sz="2800" i="1" err="1"/>
              <a:t>Protection</a:t>
            </a:r>
            <a:r>
              <a:rPr lang="it-IT" sz="2800" i="1"/>
              <a:t> of Human </a:t>
            </a:r>
            <a:r>
              <a:rPr lang="it-IT" sz="2800" i="1" err="1"/>
              <a:t>Rights</a:t>
            </a:r>
            <a:r>
              <a:rPr lang="it-IT" sz="2800" i="1"/>
              <a:t> and </a:t>
            </a:r>
            <a:r>
              <a:rPr lang="it-IT" sz="2800" i="1" err="1"/>
              <a:t>Fundamental</a:t>
            </a:r>
            <a:r>
              <a:rPr lang="it-IT" sz="2800" i="1"/>
              <a:t> </a:t>
            </a:r>
            <a:r>
              <a:rPr lang="it-IT" sz="2800" i="1" err="1"/>
              <a:t>Freedoms</a:t>
            </a:r>
            <a:r>
              <a:rPr lang="it-IT" sz="2800"/>
              <a:t>.</a:t>
            </a:r>
          </a:p>
          <a:p>
            <a:r>
              <a:rPr lang="it-IT" sz="2800" err="1"/>
              <a:t>It</a:t>
            </a:r>
            <a:r>
              <a:rPr lang="it-IT" sz="2800"/>
              <a:t> </a:t>
            </a:r>
            <a:r>
              <a:rPr lang="it-IT" sz="2800" err="1"/>
              <a:t>is</a:t>
            </a:r>
            <a:r>
              <a:rPr lang="it-IT" sz="2800"/>
              <a:t> an INTERNATIONAL TREATY to </a:t>
            </a:r>
            <a:r>
              <a:rPr lang="it-IT" sz="2800" err="1"/>
              <a:t>protect</a:t>
            </a:r>
            <a:r>
              <a:rPr lang="it-IT" sz="2800"/>
              <a:t> human </a:t>
            </a:r>
            <a:r>
              <a:rPr lang="it-IT" sz="2800" err="1"/>
              <a:t>rights</a:t>
            </a:r>
            <a:r>
              <a:rPr lang="it-IT" sz="2800"/>
              <a:t> and </a:t>
            </a:r>
            <a:r>
              <a:rPr lang="it-IT" sz="2800" err="1"/>
              <a:t>fundamental</a:t>
            </a:r>
            <a:r>
              <a:rPr lang="it-IT" sz="2800"/>
              <a:t> </a:t>
            </a:r>
            <a:r>
              <a:rPr lang="it-IT" sz="2800" err="1"/>
              <a:t>freedoms</a:t>
            </a:r>
            <a:r>
              <a:rPr lang="it-IT" sz="2800"/>
              <a:t> in Europe.</a:t>
            </a:r>
          </a:p>
          <a:p>
            <a:r>
              <a:rPr lang="it-IT" sz="2800" err="1"/>
              <a:t>Drafted</a:t>
            </a:r>
            <a:r>
              <a:rPr lang="it-IT" sz="2800"/>
              <a:t> in 1950 by the </a:t>
            </a:r>
            <a:r>
              <a:rPr lang="it-IT" sz="2800" err="1"/>
              <a:t>newly</a:t>
            </a:r>
            <a:r>
              <a:rPr lang="it-IT" sz="2800"/>
              <a:t> </a:t>
            </a:r>
            <a:r>
              <a:rPr lang="it-IT" sz="2800" err="1"/>
              <a:t>formed</a:t>
            </a:r>
            <a:r>
              <a:rPr lang="it-IT" sz="2800"/>
              <a:t> </a:t>
            </a:r>
            <a:r>
              <a:rPr lang="it-IT" sz="2800" err="1"/>
              <a:t>Council</a:t>
            </a:r>
            <a:r>
              <a:rPr lang="it-IT" sz="2800"/>
              <a:t> of Europe.</a:t>
            </a:r>
          </a:p>
          <a:p>
            <a:r>
              <a:rPr lang="it-IT" sz="2800" err="1"/>
              <a:t>Entered</a:t>
            </a:r>
            <a:r>
              <a:rPr lang="it-IT" sz="2800"/>
              <a:t> </a:t>
            </a:r>
            <a:r>
              <a:rPr lang="it-IT" sz="2800" err="1"/>
              <a:t>into</a:t>
            </a:r>
            <a:r>
              <a:rPr lang="it-IT" sz="2800"/>
              <a:t> force on 3 </a:t>
            </a:r>
            <a:r>
              <a:rPr lang="it-IT" sz="2800" err="1"/>
              <a:t>September</a:t>
            </a:r>
            <a:r>
              <a:rPr lang="it-IT" sz="2800"/>
              <a:t> 1953.</a:t>
            </a:r>
          </a:p>
          <a:p>
            <a:r>
              <a:rPr lang="it-IT" sz="2800" err="1"/>
              <a:t>All</a:t>
            </a:r>
            <a:r>
              <a:rPr lang="it-IT" sz="2800"/>
              <a:t> </a:t>
            </a:r>
            <a:r>
              <a:rPr lang="it-IT" sz="2800" err="1"/>
              <a:t>Council</a:t>
            </a:r>
            <a:r>
              <a:rPr lang="it-IT" sz="2800"/>
              <a:t> of </a:t>
            </a:r>
            <a:r>
              <a:rPr lang="it-IT" sz="2800" err="1"/>
              <a:t>European</a:t>
            </a:r>
            <a:r>
              <a:rPr lang="it-IT" sz="2800"/>
              <a:t> </a:t>
            </a:r>
            <a:r>
              <a:rPr lang="it-IT" sz="2800" err="1"/>
              <a:t>Member</a:t>
            </a:r>
            <a:r>
              <a:rPr lang="it-IT" sz="2800"/>
              <a:t> </a:t>
            </a:r>
            <a:r>
              <a:rPr lang="it-IT" sz="2800" err="1"/>
              <a:t>States</a:t>
            </a:r>
            <a:r>
              <a:rPr lang="it-IT" sz="2800"/>
              <a:t> are party to the Convention and new </a:t>
            </a:r>
            <a:r>
              <a:rPr lang="it-IT" sz="2800" err="1"/>
              <a:t>member</a:t>
            </a:r>
            <a:r>
              <a:rPr lang="it-IT" sz="2800"/>
              <a:t> </a:t>
            </a:r>
            <a:r>
              <a:rPr lang="it-IT" sz="2800" err="1"/>
              <a:t>States</a:t>
            </a:r>
            <a:r>
              <a:rPr lang="it-IT" sz="2800"/>
              <a:t> are </a:t>
            </a:r>
            <a:r>
              <a:rPr lang="it-IT" sz="2800" err="1"/>
              <a:t>expected</a:t>
            </a:r>
            <a:r>
              <a:rPr lang="it-IT" sz="2800"/>
              <a:t> to </a:t>
            </a:r>
            <a:r>
              <a:rPr lang="it-IT" sz="2800" err="1"/>
              <a:t>ratify</a:t>
            </a:r>
            <a:r>
              <a:rPr lang="it-IT" sz="2800"/>
              <a:t> the convention </a:t>
            </a:r>
            <a:r>
              <a:rPr lang="it-IT" sz="2800" err="1"/>
              <a:t>at</a:t>
            </a:r>
            <a:r>
              <a:rPr lang="it-IT" sz="2800"/>
              <a:t> the </a:t>
            </a:r>
            <a:r>
              <a:rPr lang="it-IT" sz="2800" err="1"/>
              <a:t>earliest</a:t>
            </a:r>
            <a:r>
              <a:rPr lang="it-IT" sz="2800"/>
              <a:t> </a:t>
            </a:r>
            <a:r>
              <a:rPr lang="it-IT" sz="2800" err="1"/>
              <a:t>opportunity</a:t>
            </a:r>
            <a:r>
              <a:rPr lang="it-IT" sz="2800"/>
              <a:t>. </a:t>
            </a:r>
          </a:p>
        </p:txBody>
      </p:sp>
    </p:spTree>
    <p:extLst>
      <p:ext uri="{BB962C8B-B14F-4D97-AF65-F5344CB8AC3E}">
        <p14:creationId xmlns:p14="http://schemas.microsoft.com/office/powerpoint/2010/main" val="7797437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8758" y="62753"/>
            <a:ext cx="8714031" cy="1283167"/>
          </a:xfrm>
        </p:spPr>
        <p:txBody>
          <a:bodyPr/>
          <a:lstStyle/>
          <a:p>
            <a:r>
              <a:rPr lang="it-IT" sz="4000"/>
              <a:t>WHY A REGIONAL SYSTEM OF HUMAN RIGHTS PROTECTION?</a:t>
            </a:r>
          </a:p>
        </p:txBody>
      </p:sp>
      <p:sp>
        <p:nvSpPr>
          <p:cNvPr id="3" name="Segnaposto contenuto 2"/>
          <p:cNvSpPr>
            <a:spLocks noGrp="1"/>
          </p:cNvSpPr>
          <p:nvPr>
            <p:ph idx="1"/>
          </p:nvPr>
        </p:nvSpPr>
        <p:spPr>
          <a:xfrm>
            <a:off x="158758" y="1605346"/>
            <a:ext cx="8855149" cy="5115936"/>
          </a:xfrm>
          <a:solidFill>
            <a:schemeClr val="tx2"/>
          </a:solidFill>
        </p:spPr>
        <p:txBody>
          <a:bodyPr>
            <a:noAutofit/>
          </a:bodyPr>
          <a:lstStyle/>
          <a:p>
            <a:r>
              <a:rPr lang="it-IT" sz="2800" b="1" err="1"/>
              <a:t>It</a:t>
            </a:r>
            <a:r>
              <a:rPr lang="it-IT" sz="2800" b="1"/>
              <a:t> </a:t>
            </a:r>
            <a:r>
              <a:rPr lang="it-IT" sz="2800" b="1" err="1"/>
              <a:t>is</a:t>
            </a:r>
            <a:r>
              <a:rPr lang="it-IT" sz="2800" b="1"/>
              <a:t> a </a:t>
            </a:r>
            <a:r>
              <a:rPr lang="it-IT" sz="2800" b="1" err="1"/>
              <a:t>direct</a:t>
            </a:r>
            <a:r>
              <a:rPr lang="it-IT" sz="2800" b="1"/>
              <a:t> </a:t>
            </a:r>
            <a:r>
              <a:rPr lang="it-IT" sz="2800" b="1" err="1"/>
              <a:t>response</a:t>
            </a:r>
            <a:r>
              <a:rPr lang="it-IT" sz="2800" b="1"/>
              <a:t> to twin </a:t>
            </a:r>
            <a:r>
              <a:rPr lang="it-IT" sz="2800" b="1" err="1"/>
              <a:t>concerns</a:t>
            </a:r>
            <a:r>
              <a:rPr lang="it-IT" sz="2800" b="1"/>
              <a:t>: </a:t>
            </a:r>
          </a:p>
          <a:p>
            <a:pPr marL="457200" indent="-457200">
              <a:buFont typeface="Calisto MT" pitchFamily="18" charset="0"/>
              <a:buAutoNum type="arabicParenR"/>
            </a:pPr>
            <a:r>
              <a:rPr lang="it-IT" sz="2800" b="1"/>
              <a:t>To </a:t>
            </a:r>
            <a:r>
              <a:rPr lang="it-IT" sz="2800" b="1" err="1"/>
              <a:t>avoid</a:t>
            </a:r>
            <a:r>
              <a:rPr lang="it-IT" sz="2800" b="1"/>
              <a:t> the </a:t>
            </a:r>
            <a:r>
              <a:rPr lang="it-IT" sz="2800" b="1" err="1"/>
              <a:t>possible</a:t>
            </a:r>
            <a:r>
              <a:rPr lang="it-IT" sz="2800" b="1"/>
              <a:t> </a:t>
            </a:r>
            <a:r>
              <a:rPr lang="it-IT" sz="2800" b="1" err="1"/>
              <a:t>serious</a:t>
            </a:r>
            <a:r>
              <a:rPr lang="it-IT" sz="2800" b="1"/>
              <a:t> human </a:t>
            </a:r>
            <a:r>
              <a:rPr lang="it-IT" sz="2800" b="1" err="1"/>
              <a:t>rights</a:t>
            </a:r>
            <a:r>
              <a:rPr lang="it-IT" sz="2800" b="1"/>
              <a:t> </a:t>
            </a:r>
            <a:r>
              <a:rPr lang="it-IT" sz="2800" b="1" err="1"/>
              <a:t>violations</a:t>
            </a:r>
            <a:r>
              <a:rPr lang="it-IT" sz="2800" b="1"/>
              <a:t>. </a:t>
            </a:r>
            <a:r>
              <a:rPr lang="it-IT" sz="2800"/>
              <a:t>The convention </a:t>
            </a:r>
            <a:r>
              <a:rPr lang="it-IT" sz="2800" err="1"/>
              <a:t>was</a:t>
            </a:r>
            <a:r>
              <a:rPr lang="it-IT" sz="2800"/>
              <a:t> </a:t>
            </a:r>
            <a:r>
              <a:rPr lang="it-IT" sz="2800" err="1"/>
              <a:t>inspired</a:t>
            </a:r>
            <a:r>
              <a:rPr lang="it-IT" sz="2800"/>
              <a:t> on the Universal </a:t>
            </a:r>
            <a:r>
              <a:rPr lang="it-IT" sz="2800" err="1"/>
              <a:t>Declaration</a:t>
            </a:r>
            <a:r>
              <a:rPr lang="it-IT" sz="2800"/>
              <a:t> of Human </a:t>
            </a:r>
            <a:r>
              <a:rPr lang="it-IT" sz="2800" err="1"/>
              <a:t>Rights</a:t>
            </a:r>
            <a:r>
              <a:rPr lang="it-IT" sz="2800"/>
              <a:t>. </a:t>
            </a:r>
          </a:p>
          <a:p>
            <a:pPr marL="457200" indent="-457200">
              <a:buFont typeface="Calisto MT" pitchFamily="18" charset="0"/>
              <a:buAutoNum type="arabicParenR"/>
            </a:pPr>
            <a:r>
              <a:rPr lang="it-IT" sz="2800" b="1"/>
              <a:t>To </a:t>
            </a:r>
            <a:r>
              <a:rPr lang="it-IT" sz="2800" b="1" err="1"/>
              <a:t>protect</a:t>
            </a:r>
            <a:r>
              <a:rPr lang="it-IT" sz="2800" b="1"/>
              <a:t> the </a:t>
            </a:r>
            <a:r>
              <a:rPr lang="it-IT" sz="2800" b="1" err="1"/>
              <a:t>member</a:t>
            </a:r>
            <a:r>
              <a:rPr lang="it-IT" sz="2800" b="1"/>
              <a:t> </a:t>
            </a:r>
            <a:r>
              <a:rPr lang="it-IT" sz="2800" b="1" err="1"/>
              <a:t>states</a:t>
            </a:r>
            <a:r>
              <a:rPr lang="it-IT" sz="2800" b="1"/>
              <a:t> of the </a:t>
            </a:r>
            <a:r>
              <a:rPr lang="it-IT" sz="2800" b="1" err="1"/>
              <a:t>Council</a:t>
            </a:r>
            <a:r>
              <a:rPr lang="it-IT" sz="2800" b="1"/>
              <a:t> of Europe from “</a:t>
            </a:r>
            <a:r>
              <a:rPr lang="it-IT" sz="2800" b="1" err="1"/>
              <a:t>communist</a:t>
            </a:r>
            <a:r>
              <a:rPr lang="it-IT" sz="2800" b="1"/>
              <a:t> </a:t>
            </a:r>
            <a:r>
              <a:rPr lang="it-IT" sz="2800" b="1" err="1"/>
              <a:t>subversion</a:t>
            </a:r>
            <a:r>
              <a:rPr lang="it-IT" sz="2800" b="1"/>
              <a:t>”</a:t>
            </a:r>
            <a:r>
              <a:rPr lang="it-IT" sz="2800"/>
              <a:t>. A </a:t>
            </a:r>
            <a:r>
              <a:rPr lang="it-IT" sz="2800" err="1"/>
              <a:t>response</a:t>
            </a:r>
            <a:r>
              <a:rPr lang="it-IT" sz="2800"/>
              <a:t> to the </a:t>
            </a:r>
            <a:r>
              <a:rPr lang="it-IT" sz="2800" err="1"/>
              <a:t>growth</a:t>
            </a:r>
            <a:r>
              <a:rPr lang="it-IT" sz="2800"/>
              <a:t> of </a:t>
            </a:r>
            <a:r>
              <a:rPr lang="it-IT" sz="2800" err="1"/>
              <a:t>Communism</a:t>
            </a:r>
            <a:r>
              <a:rPr lang="it-IT" sz="2800"/>
              <a:t> in Central and </a:t>
            </a:r>
            <a:r>
              <a:rPr lang="it-IT" sz="2800" err="1"/>
              <a:t>Eastern</a:t>
            </a:r>
            <a:r>
              <a:rPr lang="it-IT" sz="2800"/>
              <a:t> Europe. </a:t>
            </a:r>
          </a:p>
        </p:txBody>
      </p:sp>
    </p:spTree>
    <p:extLst>
      <p:ext uri="{BB962C8B-B14F-4D97-AF65-F5344CB8AC3E}">
        <p14:creationId xmlns:p14="http://schemas.microsoft.com/office/powerpoint/2010/main" val="25231168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err="1"/>
              <a:t>Values</a:t>
            </a:r>
            <a:r>
              <a:rPr lang="it-IT"/>
              <a:t> and </a:t>
            </a:r>
            <a:r>
              <a:rPr lang="it-IT" err="1"/>
              <a:t>principles</a:t>
            </a:r>
            <a:endParaRPr lang="it-IT"/>
          </a:p>
        </p:txBody>
      </p:sp>
      <p:sp>
        <p:nvSpPr>
          <p:cNvPr id="3" name="Segnaposto contenuto 2"/>
          <p:cNvSpPr>
            <a:spLocks noGrp="1"/>
          </p:cNvSpPr>
          <p:nvPr>
            <p:ph idx="1"/>
          </p:nvPr>
        </p:nvSpPr>
        <p:spPr>
          <a:xfrm>
            <a:off x="249382" y="1828800"/>
            <a:ext cx="8113569" cy="4710545"/>
          </a:xfrm>
          <a:solidFill>
            <a:schemeClr val="tx2"/>
          </a:solidFill>
        </p:spPr>
        <p:txBody>
          <a:bodyPr>
            <a:normAutofit/>
          </a:bodyPr>
          <a:lstStyle/>
          <a:p>
            <a:pPr marL="0" indent="0">
              <a:buNone/>
            </a:pPr>
            <a:r>
              <a:rPr lang="it-IT" sz="2800" err="1"/>
              <a:t>Constant</a:t>
            </a:r>
            <a:r>
              <a:rPr lang="it-IT" sz="2800"/>
              <a:t> </a:t>
            </a:r>
            <a:r>
              <a:rPr lang="it-IT" sz="2800" err="1"/>
              <a:t>references</a:t>
            </a:r>
            <a:r>
              <a:rPr lang="it-IT" sz="2800"/>
              <a:t> to:</a:t>
            </a:r>
            <a:r>
              <a:rPr lang="it-IT" sz="2800" b="1"/>
              <a:t> </a:t>
            </a:r>
          </a:p>
          <a:p>
            <a:r>
              <a:rPr lang="it-IT" sz="2800" b="1"/>
              <a:t>“</a:t>
            </a:r>
            <a:r>
              <a:rPr lang="it-IT" sz="2800" b="1" err="1"/>
              <a:t>values</a:t>
            </a:r>
            <a:r>
              <a:rPr lang="it-IT" sz="2800" b="1"/>
              <a:t> and </a:t>
            </a:r>
            <a:r>
              <a:rPr lang="it-IT" sz="2800" b="1" err="1"/>
              <a:t>principles</a:t>
            </a:r>
            <a:r>
              <a:rPr lang="it-IT" sz="2800" b="1"/>
              <a:t> </a:t>
            </a:r>
            <a:r>
              <a:rPr lang="it-IT" sz="2800" b="1" err="1"/>
              <a:t>that</a:t>
            </a:r>
            <a:r>
              <a:rPr lang="it-IT" sz="2800" b="1"/>
              <a:t> are </a:t>
            </a:r>
            <a:r>
              <a:rPr lang="it-IT" sz="2800" b="1" err="1"/>
              <a:t>necessary</a:t>
            </a:r>
            <a:r>
              <a:rPr lang="it-IT" sz="2800" b="1"/>
              <a:t> in a </a:t>
            </a:r>
            <a:r>
              <a:rPr lang="it-IT" sz="2800" b="1" err="1"/>
              <a:t>democratic</a:t>
            </a:r>
            <a:r>
              <a:rPr lang="it-IT" sz="2800" b="1"/>
              <a:t> society”</a:t>
            </a:r>
            <a:r>
              <a:rPr lang="it-IT" sz="2800"/>
              <a:t>.</a:t>
            </a:r>
          </a:p>
          <a:p>
            <a:r>
              <a:rPr lang="it-IT" sz="2800" err="1"/>
              <a:t>Such</a:t>
            </a:r>
            <a:r>
              <a:rPr lang="it-IT" sz="2800"/>
              <a:t> </a:t>
            </a:r>
            <a:r>
              <a:rPr lang="it-IT" sz="2800" err="1"/>
              <a:t>principles</a:t>
            </a:r>
            <a:r>
              <a:rPr lang="it-IT" sz="2800"/>
              <a:t> are </a:t>
            </a:r>
            <a:r>
              <a:rPr lang="it-IT" sz="2800" err="1"/>
              <a:t>not</a:t>
            </a:r>
            <a:r>
              <a:rPr lang="it-IT" sz="2800"/>
              <a:t> in </a:t>
            </a:r>
            <a:r>
              <a:rPr lang="it-IT" sz="2800" err="1"/>
              <a:t>any</a:t>
            </a:r>
            <a:r>
              <a:rPr lang="it-IT" sz="2800"/>
              <a:t> way </a:t>
            </a:r>
            <a:r>
              <a:rPr lang="it-IT" sz="2800" err="1"/>
              <a:t>defined</a:t>
            </a:r>
            <a:r>
              <a:rPr lang="it-IT" sz="2800"/>
              <a:t> </a:t>
            </a:r>
            <a:r>
              <a:rPr lang="it-IT" sz="2800" err="1"/>
              <a:t>within</a:t>
            </a:r>
            <a:r>
              <a:rPr lang="it-IT" sz="2800"/>
              <a:t> the convention </a:t>
            </a:r>
            <a:r>
              <a:rPr lang="it-IT" sz="2800" err="1"/>
              <a:t>itself</a:t>
            </a:r>
            <a:r>
              <a:rPr lang="it-IT" sz="2800"/>
              <a:t>. </a:t>
            </a:r>
            <a:endParaRPr lang="it-IT" sz="2800">
              <a:hlinkClick r:id="rId2"/>
            </a:endParaRPr>
          </a:p>
          <a:p>
            <a:endParaRPr lang="it-IT" sz="2800"/>
          </a:p>
        </p:txBody>
      </p:sp>
    </p:spTree>
    <p:extLst>
      <p:ext uri="{BB962C8B-B14F-4D97-AF65-F5344CB8AC3E}">
        <p14:creationId xmlns:p14="http://schemas.microsoft.com/office/powerpoint/2010/main" val="6644126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46956" y="62753"/>
            <a:ext cx="8714032" cy="1283167"/>
          </a:xfrm>
        </p:spPr>
        <p:txBody>
          <a:bodyPr/>
          <a:lstStyle/>
          <a:p>
            <a:r>
              <a:rPr lang="it-IT"/>
              <a:t>EUROPEAN COURT OF HUMAN RIGHTS</a:t>
            </a:r>
          </a:p>
        </p:txBody>
      </p:sp>
      <p:graphicFrame>
        <p:nvGraphicFramePr>
          <p:cNvPr id="4" name="Segnaposto contenuto 3"/>
          <p:cNvGraphicFramePr>
            <a:graphicFrameLocks noGrp="1"/>
          </p:cNvGraphicFramePr>
          <p:nvPr>
            <p:ph idx="1"/>
          </p:nvPr>
        </p:nvGraphicFramePr>
        <p:xfrm>
          <a:off x="246956" y="1464216"/>
          <a:ext cx="8714032" cy="51335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364128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err="1"/>
              <a:t>consistency</a:t>
            </a:r>
            <a:r>
              <a:rPr lang="it-IT"/>
              <a:t> </a:t>
            </a:r>
            <a:br>
              <a:rPr lang="it-IT"/>
            </a:br>
            <a:r>
              <a:rPr lang="it-IT"/>
              <a:t>in case law </a:t>
            </a:r>
          </a:p>
        </p:txBody>
      </p:sp>
      <p:sp>
        <p:nvSpPr>
          <p:cNvPr id="3" name="Segnaposto contenuto 2"/>
          <p:cNvSpPr>
            <a:spLocks noGrp="1"/>
          </p:cNvSpPr>
          <p:nvPr>
            <p:ph idx="1"/>
          </p:nvPr>
        </p:nvSpPr>
        <p:spPr>
          <a:solidFill>
            <a:schemeClr val="tx2"/>
          </a:solidFill>
        </p:spPr>
        <p:txBody>
          <a:bodyPr/>
          <a:lstStyle/>
          <a:p>
            <a:r>
              <a:rPr lang="it-IT" sz="3200"/>
              <a:t>The </a:t>
            </a:r>
            <a:r>
              <a:rPr lang="it-IT" sz="3200" b="1" err="1"/>
              <a:t>European</a:t>
            </a:r>
            <a:r>
              <a:rPr lang="it-IT" sz="3200" b="1"/>
              <a:t> Court of </a:t>
            </a:r>
            <a:r>
              <a:rPr lang="it-IT" sz="3200" b="1" err="1"/>
              <a:t>Justice</a:t>
            </a:r>
            <a:r>
              <a:rPr lang="it-IT" sz="3200"/>
              <a:t> (LOUXEMBOURG) </a:t>
            </a:r>
            <a:r>
              <a:rPr lang="it-IT" sz="3200" err="1"/>
              <a:t>is</a:t>
            </a:r>
            <a:r>
              <a:rPr lang="it-IT" sz="3200"/>
              <a:t> </a:t>
            </a:r>
            <a:r>
              <a:rPr lang="it-IT" sz="3200" err="1"/>
              <a:t>treating</a:t>
            </a:r>
            <a:r>
              <a:rPr lang="it-IT" sz="3200"/>
              <a:t> the </a:t>
            </a:r>
            <a:r>
              <a:rPr lang="it-IT" sz="3200" u="sng"/>
              <a:t>Convention</a:t>
            </a:r>
            <a:r>
              <a:rPr lang="it-IT" sz="3200"/>
              <a:t> </a:t>
            </a:r>
            <a:r>
              <a:rPr lang="it-IT" sz="3200" u="sng" err="1"/>
              <a:t>as</a:t>
            </a:r>
            <a:r>
              <a:rPr lang="it-IT" sz="3200" u="sng"/>
              <a:t> part of the </a:t>
            </a:r>
            <a:r>
              <a:rPr lang="it-IT" sz="3200" u="sng" err="1"/>
              <a:t>legal</a:t>
            </a:r>
            <a:r>
              <a:rPr lang="it-IT" sz="3200" u="sng"/>
              <a:t> </a:t>
            </a:r>
            <a:r>
              <a:rPr lang="it-IT" sz="3200" u="sng" err="1"/>
              <a:t>system</a:t>
            </a:r>
            <a:r>
              <a:rPr lang="it-IT" sz="3200" u="sng"/>
              <a:t> of </a:t>
            </a:r>
            <a:r>
              <a:rPr lang="it-IT" sz="3200" u="sng" err="1"/>
              <a:t>all</a:t>
            </a:r>
            <a:r>
              <a:rPr lang="it-IT" sz="3200" u="sng"/>
              <a:t> EU</a:t>
            </a:r>
            <a:r>
              <a:rPr lang="it-IT" sz="3200"/>
              <a:t> </a:t>
            </a:r>
            <a:r>
              <a:rPr lang="it-IT" sz="3200" err="1"/>
              <a:t>Member</a:t>
            </a:r>
            <a:r>
              <a:rPr lang="it-IT" sz="3200"/>
              <a:t> </a:t>
            </a:r>
            <a:r>
              <a:rPr lang="it-IT" sz="3200" err="1"/>
              <a:t>States</a:t>
            </a:r>
            <a:r>
              <a:rPr lang="it-IT" sz="3200"/>
              <a:t> in </a:t>
            </a:r>
            <a:r>
              <a:rPr lang="it-IT" sz="3200" err="1"/>
              <a:t>order</a:t>
            </a:r>
            <a:r>
              <a:rPr lang="it-IT" sz="3200"/>
              <a:t> to </a:t>
            </a:r>
            <a:r>
              <a:rPr lang="it-IT" sz="3200" err="1"/>
              <a:t>prevent</a:t>
            </a:r>
            <a:r>
              <a:rPr lang="it-IT" sz="3200"/>
              <a:t> </a:t>
            </a:r>
            <a:r>
              <a:rPr lang="it-IT" sz="3200" err="1"/>
              <a:t>conflict</a:t>
            </a:r>
            <a:r>
              <a:rPr lang="it-IT" sz="3200"/>
              <a:t> </a:t>
            </a:r>
            <a:r>
              <a:rPr lang="it-IT" sz="3200" err="1"/>
              <a:t>between</a:t>
            </a:r>
            <a:r>
              <a:rPr lang="it-IT" sz="3200"/>
              <a:t> </a:t>
            </a:r>
            <a:r>
              <a:rPr lang="it-IT" sz="3200" err="1"/>
              <a:t>its</a:t>
            </a:r>
            <a:r>
              <a:rPr lang="it-IT" sz="3200"/>
              <a:t> </a:t>
            </a:r>
            <a:r>
              <a:rPr lang="it-IT" sz="3200" err="1"/>
              <a:t>judgements</a:t>
            </a:r>
            <a:r>
              <a:rPr lang="it-IT" sz="3200"/>
              <a:t> and </a:t>
            </a:r>
            <a:r>
              <a:rPr lang="it-IT" sz="3200" err="1"/>
              <a:t>those</a:t>
            </a:r>
            <a:r>
              <a:rPr lang="it-IT" sz="3200"/>
              <a:t> of the </a:t>
            </a:r>
            <a:r>
              <a:rPr lang="it-IT" sz="3200" b="1" err="1"/>
              <a:t>European</a:t>
            </a:r>
            <a:r>
              <a:rPr lang="it-IT" sz="3200" b="1"/>
              <a:t> Court of Human </a:t>
            </a:r>
            <a:r>
              <a:rPr lang="it-IT" sz="3200" b="1" err="1"/>
              <a:t>Rights</a:t>
            </a:r>
            <a:r>
              <a:rPr lang="it-IT" sz="3200" b="1"/>
              <a:t> </a:t>
            </a:r>
            <a:r>
              <a:rPr lang="it-IT" sz="3200"/>
              <a:t>(STRASBOURG). </a:t>
            </a:r>
          </a:p>
          <a:p>
            <a:endParaRPr lang="it-IT"/>
          </a:p>
        </p:txBody>
      </p:sp>
    </p:spTree>
    <p:extLst>
      <p:ext uri="{BB962C8B-B14F-4D97-AF65-F5344CB8AC3E}">
        <p14:creationId xmlns:p14="http://schemas.microsoft.com/office/powerpoint/2010/main" val="1139534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a:xfrm>
            <a:off x="779463" y="2082800"/>
            <a:ext cx="7583487" cy="2251075"/>
          </a:xfrm>
        </p:spPr>
        <p:txBody>
          <a:bodyPr/>
          <a:lstStyle/>
          <a:p>
            <a:pPr algn="ctr"/>
            <a:r>
              <a:rPr lang="en-GB" sz="6000" b="1" dirty="0"/>
              <a:t>European union Law</a:t>
            </a:r>
          </a:p>
        </p:txBody>
      </p:sp>
      <p:sp>
        <p:nvSpPr>
          <p:cNvPr id="2" name="Segnaposto testo 1"/>
          <p:cNvSpPr>
            <a:spLocks noGrp="1"/>
          </p:cNvSpPr>
          <p:nvPr>
            <p:ph type="body" idx="1"/>
          </p:nvPr>
        </p:nvSpPr>
        <p:spPr/>
        <p:txBody>
          <a:bodyPr/>
          <a:lstStyle/>
          <a:p>
            <a:endParaRPr lang="it-IT"/>
          </a:p>
        </p:txBody>
      </p:sp>
    </p:spTree>
    <p:extLst>
      <p:ext uri="{BB962C8B-B14F-4D97-AF65-F5344CB8AC3E}">
        <p14:creationId xmlns:p14="http://schemas.microsoft.com/office/powerpoint/2010/main" val="34130050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305328" y="62753"/>
            <a:ext cx="8703203" cy="1283167"/>
          </a:xfrm>
        </p:spPr>
        <p:txBody>
          <a:bodyPr/>
          <a:lstStyle/>
          <a:p>
            <a:r>
              <a:rPr lang="it-IT" sz="3600" b="1" dirty="0"/>
              <a:t>WHAT IS EUROPEAN UNION LAW? HOW DOES IT WORK?</a:t>
            </a:r>
          </a:p>
        </p:txBody>
      </p:sp>
      <p:graphicFrame>
        <p:nvGraphicFramePr>
          <p:cNvPr id="4" name="Segnaposto contenuto 3"/>
          <p:cNvGraphicFramePr>
            <a:graphicFrameLocks noGrp="1"/>
          </p:cNvGraphicFramePr>
          <p:nvPr>
            <p:ph idx="1"/>
          </p:nvPr>
        </p:nvGraphicFramePr>
        <p:xfrm>
          <a:off x="305329" y="1659467"/>
          <a:ext cx="8703203" cy="51985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29352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4052" y="62753"/>
            <a:ext cx="8538299" cy="1283167"/>
          </a:xfrm>
        </p:spPr>
        <p:txBody>
          <a:bodyPr/>
          <a:lstStyle/>
          <a:p>
            <a:r>
              <a:rPr lang="en-GB" sz="4000" dirty="0"/>
              <a:t>institutional framework for  Legislative power</a:t>
            </a:r>
          </a:p>
        </p:txBody>
      </p:sp>
      <p:graphicFrame>
        <p:nvGraphicFramePr>
          <p:cNvPr id="2" name="Diagramma 1"/>
          <p:cNvGraphicFramePr/>
          <p:nvPr/>
        </p:nvGraphicFramePr>
        <p:xfrm>
          <a:off x="539750" y="1600200"/>
          <a:ext cx="8043473" cy="49965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1463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79463" y="1385622"/>
            <a:ext cx="7583487" cy="2948254"/>
          </a:xfrm>
        </p:spPr>
        <p:txBody>
          <a:bodyPr/>
          <a:lstStyle/>
          <a:p>
            <a:r>
              <a:rPr lang="it-IT" b="1" dirty="0"/>
              <a:t>WHO IS RESPONSIBLE FOR APPLICATION OF EU LAW?</a:t>
            </a:r>
          </a:p>
        </p:txBody>
      </p:sp>
      <p:sp>
        <p:nvSpPr>
          <p:cNvPr id="3" name="Segnaposto testo 2"/>
          <p:cNvSpPr>
            <a:spLocks noGrp="1"/>
          </p:cNvSpPr>
          <p:nvPr>
            <p:ph type="body" idx="1"/>
          </p:nvPr>
        </p:nvSpPr>
        <p:spPr/>
        <p:txBody>
          <a:bodyPr>
            <a:normAutofit/>
          </a:bodyPr>
          <a:lstStyle/>
          <a:p>
            <a:endParaRPr lang="it-IT" sz="2400" dirty="0"/>
          </a:p>
          <a:p>
            <a:r>
              <a:rPr lang="it-IT" sz="2400" b="1" dirty="0"/>
              <a:t>ENFORCEMENT</a:t>
            </a:r>
          </a:p>
        </p:txBody>
      </p:sp>
    </p:spTree>
    <p:extLst>
      <p:ext uri="{BB962C8B-B14F-4D97-AF65-F5344CB8AC3E}">
        <p14:creationId xmlns:p14="http://schemas.microsoft.com/office/powerpoint/2010/main" val="6449293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APPLICATION</a:t>
            </a:r>
          </a:p>
        </p:txBody>
      </p:sp>
      <p:graphicFrame>
        <p:nvGraphicFramePr>
          <p:cNvPr id="4" name="Segnaposto contenuto 3"/>
          <p:cNvGraphicFramePr>
            <a:graphicFrameLocks noGrp="1"/>
          </p:cNvGraphicFramePr>
          <p:nvPr>
            <p:ph idx="1"/>
          </p:nvPr>
        </p:nvGraphicFramePr>
        <p:xfrm>
          <a:off x="250635" y="1570885"/>
          <a:ext cx="8755516" cy="50301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09855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11322" y="1880486"/>
            <a:ext cx="8197641" cy="2453389"/>
          </a:xfrm>
        </p:spPr>
        <p:txBody>
          <a:bodyPr/>
          <a:lstStyle/>
          <a:p>
            <a:r>
              <a:rPr lang="it-IT" b="1" dirty="0"/>
              <a:t>WHO IS RESPONSIBLE FOR INTERPRETATION?</a:t>
            </a:r>
          </a:p>
        </p:txBody>
      </p:sp>
      <p:sp>
        <p:nvSpPr>
          <p:cNvPr id="3" name="Segnaposto testo 2"/>
          <p:cNvSpPr>
            <a:spLocks noGrp="1"/>
          </p:cNvSpPr>
          <p:nvPr>
            <p:ph type="body" idx="1"/>
          </p:nvPr>
        </p:nvSpPr>
        <p:spPr/>
        <p:txBody>
          <a:bodyPr/>
          <a:lstStyle/>
          <a:p>
            <a:endParaRPr lang="it-IT"/>
          </a:p>
        </p:txBody>
      </p:sp>
    </p:spTree>
    <p:extLst>
      <p:ext uri="{BB962C8B-B14F-4D97-AF65-F5344CB8AC3E}">
        <p14:creationId xmlns:p14="http://schemas.microsoft.com/office/powerpoint/2010/main" val="37399800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62753"/>
            <a:ext cx="9057503" cy="1283167"/>
          </a:xfrm>
        </p:spPr>
        <p:txBody>
          <a:bodyPr/>
          <a:lstStyle/>
          <a:p>
            <a:r>
              <a:rPr lang="it-IT" sz="2800" b="1" dirty="0"/>
              <a:t>ECJ:</a:t>
            </a:r>
            <a:br>
              <a:rPr lang="it-IT" sz="2800" b="1" dirty="0"/>
            </a:br>
            <a:r>
              <a:rPr lang="it-IT" sz="2800" b="1" dirty="0"/>
              <a:t>INTERPRETER, </a:t>
            </a:r>
            <a:r>
              <a:rPr lang="it-IT" sz="2800" b="1" dirty="0" err="1"/>
              <a:t>Judge</a:t>
            </a:r>
            <a:r>
              <a:rPr lang="it-IT" sz="2800" b="1" dirty="0"/>
              <a:t> AND RULEMAKER</a:t>
            </a:r>
          </a:p>
        </p:txBody>
      </p:sp>
      <p:graphicFrame>
        <p:nvGraphicFramePr>
          <p:cNvPr id="4" name="Segnaposto contenuto 3"/>
          <p:cNvGraphicFramePr>
            <a:graphicFrameLocks noGrp="1"/>
          </p:cNvGraphicFramePr>
          <p:nvPr>
            <p:ph idx="1"/>
          </p:nvPr>
        </p:nvGraphicFramePr>
        <p:xfrm>
          <a:off x="237067" y="1828800"/>
          <a:ext cx="8125884" cy="4910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23668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Primary</a:t>
            </a:r>
            <a:r>
              <a:rPr lang="it-IT" dirty="0"/>
              <a:t> law</a:t>
            </a:r>
          </a:p>
        </p:txBody>
      </p:sp>
      <p:sp>
        <p:nvSpPr>
          <p:cNvPr id="3" name="Segnaposto testo 2"/>
          <p:cNvSpPr>
            <a:spLocks noGrp="1"/>
          </p:cNvSpPr>
          <p:nvPr>
            <p:ph type="body" idx="1"/>
          </p:nvPr>
        </p:nvSpPr>
        <p:spPr/>
        <p:txBody>
          <a:bodyPr/>
          <a:lstStyle/>
          <a:p>
            <a:endParaRPr lang="it-IT"/>
          </a:p>
        </p:txBody>
      </p:sp>
    </p:spTree>
    <p:extLst>
      <p:ext uri="{BB962C8B-B14F-4D97-AF65-F5344CB8AC3E}">
        <p14:creationId xmlns:p14="http://schemas.microsoft.com/office/powerpoint/2010/main" val="39114520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a:r>
              <a:rPr lang="en-GB" b="1" dirty="0"/>
              <a:t>The Treaty of </a:t>
            </a:r>
            <a:r>
              <a:rPr lang="en-GB" b="1" dirty="0" err="1"/>
              <a:t>lisbon</a:t>
            </a:r>
            <a:endParaRPr lang="en-GB" b="1" dirty="0"/>
          </a:p>
        </p:txBody>
      </p:sp>
      <p:sp>
        <p:nvSpPr>
          <p:cNvPr id="6147" name="Rectangle 3"/>
          <p:cNvSpPr>
            <a:spLocks noGrp="1" noChangeArrowheads="1"/>
          </p:cNvSpPr>
          <p:nvPr>
            <p:ph type="body" idx="1"/>
          </p:nvPr>
        </p:nvSpPr>
        <p:spPr>
          <a:xfrm>
            <a:off x="143394" y="1516033"/>
            <a:ext cx="9000605" cy="5183193"/>
          </a:xfrm>
        </p:spPr>
        <p:txBody>
          <a:bodyPr>
            <a:noAutofit/>
          </a:bodyPr>
          <a:lstStyle/>
          <a:p>
            <a:pPr>
              <a:lnSpc>
                <a:spcPct val="90000"/>
              </a:lnSpc>
            </a:pPr>
            <a:r>
              <a:rPr lang="en-GB" altLang="zh-CN" sz="2800" dirty="0">
                <a:ea typeface="宋体" charset="0"/>
                <a:cs typeface="宋体" charset="0"/>
              </a:rPr>
              <a:t>TEU + TFEU</a:t>
            </a:r>
          </a:p>
          <a:p>
            <a:pPr>
              <a:lnSpc>
                <a:spcPct val="90000"/>
              </a:lnSpc>
            </a:pPr>
            <a:r>
              <a:rPr lang="en-GB" altLang="zh-CN" sz="2800" dirty="0">
                <a:ea typeface="宋体" charset="0"/>
                <a:cs typeface="宋体" charset="0"/>
              </a:rPr>
              <a:t>International Treaties between the EU Member States which sets out the </a:t>
            </a:r>
            <a:r>
              <a:rPr lang="en-GB" altLang="zh-CN" sz="2800" b="1" u="sng" dirty="0">
                <a:ea typeface="宋体" charset="0"/>
                <a:cs typeface="宋体" charset="0"/>
              </a:rPr>
              <a:t>EU's constitutional basis</a:t>
            </a:r>
            <a:r>
              <a:rPr lang="en-GB" altLang="zh-CN" sz="2800" dirty="0">
                <a:ea typeface="宋体" charset="0"/>
                <a:cs typeface="宋体" charset="0"/>
              </a:rPr>
              <a:t>.</a:t>
            </a:r>
          </a:p>
          <a:p>
            <a:pPr>
              <a:lnSpc>
                <a:spcPct val="90000"/>
              </a:lnSpc>
            </a:pPr>
            <a:r>
              <a:rPr lang="en-GB" altLang="zh-CN" sz="2800" dirty="0">
                <a:ea typeface="宋体" charset="0"/>
                <a:cs typeface="宋体" charset="0"/>
              </a:rPr>
              <a:t>They establish the various </a:t>
            </a:r>
            <a:r>
              <a:rPr lang="en-GB" altLang="zh-CN" sz="2800" b="1" u="sng" dirty="0">
                <a:ea typeface="宋体" charset="0"/>
                <a:cs typeface="宋体" charset="0"/>
              </a:rPr>
              <a:t>EU institutions </a:t>
            </a:r>
            <a:r>
              <a:rPr lang="en-GB" altLang="zh-CN" sz="2800" dirty="0">
                <a:ea typeface="宋体" charset="0"/>
                <a:cs typeface="宋体" charset="0"/>
              </a:rPr>
              <a:t>together with their powers, procedures and objectives. </a:t>
            </a:r>
          </a:p>
          <a:p>
            <a:pPr>
              <a:lnSpc>
                <a:spcPct val="90000"/>
              </a:lnSpc>
            </a:pPr>
            <a:r>
              <a:rPr lang="en-GB" altLang="zh-CN" sz="2800" dirty="0">
                <a:ea typeface="宋体" charset="0"/>
                <a:cs typeface="宋体" charset="0"/>
              </a:rPr>
              <a:t>EU can only act within the competences granted to it through these Treaties and any </a:t>
            </a:r>
            <a:r>
              <a:rPr lang="en-GB" altLang="zh-CN" sz="2800" b="1" u="sng" dirty="0">
                <a:ea typeface="宋体" charset="0"/>
                <a:cs typeface="宋体" charset="0"/>
              </a:rPr>
              <a:t>amendment to the treaties</a:t>
            </a:r>
            <a:r>
              <a:rPr lang="en-GB" altLang="zh-CN" sz="2800" dirty="0">
                <a:ea typeface="宋体" charset="0"/>
                <a:cs typeface="宋体" charset="0"/>
              </a:rPr>
              <a:t> requires the agreement  of every single MS.</a:t>
            </a:r>
          </a:p>
        </p:txBody>
      </p:sp>
    </p:spTree>
    <p:extLst>
      <p:ext uri="{BB962C8B-B14F-4D97-AF65-F5344CB8AC3E}">
        <p14:creationId xmlns:p14="http://schemas.microsoft.com/office/powerpoint/2010/main" val="896919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Two</a:t>
            </a:r>
            <a:r>
              <a:rPr lang="it-IT" dirty="0"/>
              <a:t> core </a:t>
            </a:r>
            <a:r>
              <a:rPr lang="it-IT" dirty="0" err="1"/>
              <a:t>functional</a:t>
            </a:r>
            <a:r>
              <a:rPr lang="it-IT" dirty="0"/>
              <a:t> </a:t>
            </a:r>
            <a:r>
              <a:rPr lang="it-IT" dirty="0" err="1"/>
              <a:t>treaties</a:t>
            </a:r>
            <a:endParaRPr lang="it-IT" dirty="0"/>
          </a:p>
        </p:txBody>
      </p:sp>
      <p:graphicFrame>
        <p:nvGraphicFramePr>
          <p:cNvPr id="5" name="Segnaposto contenuto 4"/>
          <p:cNvGraphicFramePr>
            <a:graphicFrameLocks noGrp="1"/>
          </p:cNvGraphicFramePr>
          <p:nvPr>
            <p:ph idx="1"/>
          </p:nvPr>
        </p:nvGraphicFramePr>
        <p:xfrm>
          <a:off x="0" y="1557007"/>
          <a:ext cx="9144000" cy="53009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7658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Treaty</a:t>
            </a:r>
            <a:r>
              <a:rPr lang="it-IT" dirty="0"/>
              <a:t> of </a:t>
            </a:r>
            <a:r>
              <a:rPr lang="it-IT" dirty="0" err="1"/>
              <a:t>Lisbon</a:t>
            </a:r>
            <a:r>
              <a:rPr lang="it-IT" dirty="0"/>
              <a:t> </a:t>
            </a:r>
          </a:p>
        </p:txBody>
      </p:sp>
      <p:sp>
        <p:nvSpPr>
          <p:cNvPr id="3" name="Segnaposto contenuto 2"/>
          <p:cNvSpPr>
            <a:spLocks noGrp="1"/>
          </p:cNvSpPr>
          <p:nvPr>
            <p:ph idx="1"/>
          </p:nvPr>
        </p:nvSpPr>
        <p:spPr>
          <a:xfrm>
            <a:off x="204850" y="1536520"/>
            <a:ext cx="8939150" cy="5101245"/>
          </a:xfrm>
        </p:spPr>
        <p:txBody>
          <a:bodyPr>
            <a:noAutofit/>
          </a:bodyPr>
          <a:lstStyle/>
          <a:p>
            <a:r>
              <a:rPr lang="it-IT" sz="2800" dirty="0"/>
              <a:t>The </a:t>
            </a:r>
            <a:r>
              <a:rPr lang="it-IT" sz="2800" dirty="0" err="1"/>
              <a:t>Reform</a:t>
            </a:r>
            <a:r>
              <a:rPr lang="it-IT" sz="2800" dirty="0"/>
              <a:t> </a:t>
            </a:r>
            <a:r>
              <a:rPr lang="it-IT" sz="2800" dirty="0" err="1"/>
              <a:t>Treaty</a:t>
            </a:r>
            <a:r>
              <a:rPr lang="it-IT" sz="2800" dirty="0"/>
              <a:t>: an </a:t>
            </a:r>
            <a:r>
              <a:rPr lang="it-IT" sz="2800" dirty="0" err="1"/>
              <a:t>international</a:t>
            </a:r>
            <a:r>
              <a:rPr lang="it-IT" sz="2800" dirty="0"/>
              <a:t> </a:t>
            </a:r>
            <a:r>
              <a:rPr lang="it-IT" sz="2800" dirty="0" err="1"/>
              <a:t>agreement</a:t>
            </a:r>
            <a:endParaRPr lang="it-IT" sz="2800" dirty="0"/>
          </a:p>
          <a:p>
            <a:r>
              <a:rPr lang="it-IT" sz="2800" dirty="0" err="1"/>
              <a:t>Signed</a:t>
            </a:r>
            <a:r>
              <a:rPr lang="it-IT" sz="2800" dirty="0"/>
              <a:t> by the EU MS on 13 </a:t>
            </a:r>
            <a:r>
              <a:rPr lang="it-IT" sz="2800" dirty="0" err="1"/>
              <a:t>December</a:t>
            </a:r>
            <a:r>
              <a:rPr lang="it-IT" sz="2800" dirty="0"/>
              <a:t> 2007, and </a:t>
            </a:r>
            <a:r>
              <a:rPr lang="it-IT" sz="2800" dirty="0" err="1"/>
              <a:t>entered</a:t>
            </a:r>
            <a:r>
              <a:rPr lang="it-IT" sz="2800" dirty="0"/>
              <a:t> </a:t>
            </a:r>
            <a:r>
              <a:rPr lang="it-IT" sz="2800" dirty="0" err="1"/>
              <a:t>into</a:t>
            </a:r>
            <a:r>
              <a:rPr lang="it-IT" sz="2800" dirty="0"/>
              <a:t> force on 1 </a:t>
            </a:r>
            <a:r>
              <a:rPr lang="it-IT" sz="2800" dirty="0" err="1"/>
              <a:t>December</a:t>
            </a:r>
            <a:r>
              <a:rPr lang="it-IT" sz="2800" dirty="0"/>
              <a:t> 2009. </a:t>
            </a:r>
          </a:p>
          <a:p>
            <a:r>
              <a:rPr lang="it-IT" sz="2800" dirty="0" err="1"/>
              <a:t>It</a:t>
            </a:r>
            <a:r>
              <a:rPr lang="it-IT" sz="2800" dirty="0"/>
              <a:t> </a:t>
            </a:r>
            <a:r>
              <a:rPr lang="it-IT" sz="2800" dirty="0" err="1"/>
              <a:t>amends</a:t>
            </a:r>
            <a:r>
              <a:rPr lang="it-IT" sz="2800" dirty="0"/>
              <a:t> the Maastricht </a:t>
            </a:r>
            <a:r>
              <a:rPr lang="it-IT" sz="2800" dirty="0" err="1"/>
              <a:t>Treaty</a:t>
            </a:r>
            <a:r>
              <a:rPr lang="it-IT" sz="2800" dirty="0"/>
              <a:t> (</a:t>
            </a:r>
            <a:r>
              <a:rPr lang="it-IT" sz="3600" b="1" dirty="0"/>
              <a:t>EUT</a:t>
            </a:r>
            <a:r>
              <a:rPr lang="it-IT" sz="2800" dirty="0"/>
              <a:t>) and the </a:t>
            </a:r>
            <a:r>
              <a:rPr lang="it-IT" sz="2800" dirty="0" err="1"/>
              <a:t>Treaty</a:t>
            </a:r>
            <a:r>
              <a:rPr lang="it-IT" sz="2800" dirty="0"/>
              <a:t> </a:t>
            </a:r>
            <a:r>
              <a:rPr lang="it-IT" sz="2800" dirty="0" err="1"/>
              <a:t>establishing</a:t>
            </a:r>
            <a:r>
              <a:rPr lang="it-IT" sz="2800" dirty="0"/>
              <a:t> the </a:t>
            </a:r>
            <a:r>
              <a:rPr lang="it-IT" sz="2800" dirty="0" err="1"/>
              <a:t>European</a:t>
            </a:r>
            <a:r>
              <a:rPr lang="it-IT" sz="2800" dirty="0"/>
              <a:t> Community (</a:t>
            </a:r>
            <a:r>
              <a:rPr lang="it-IT" sz="2800" b="1" dirty="0"/>
              <a:t>TEEC</a:t>
            </a:r>
            <a:r>
              <a:rPr lang="it-IT" sz="2800" dirty="0"/>
              <a:t> or </a:t>
            </a:r>
            <a:r>
              <a:rPr lang="it-IT" sz="2800" dirty="0" err="1"/>
              <a:t>Treaty</a:t>
            </a:r>
            <a:r>
              <a:rPr lang="it-IT" sz="2800" dirty="0"/>
              <a:t> of Rome, </a:t>
            </a:r>
            <a:r>
              <a:rPr lang="it-IT" sz="2800" dirty="0" err="1"/>
              <a:t>later</a:t>
            </a:r>
            <a:r>
              <a:rPr lang="it-IT" sz="2800" dirty="0"/>
              <a:t> </a:t>
            </a:r>
            <a:r>
              <a:rPr lang="it-IT" sz="2800" b="1" dirty="0"/>
              <a:t>TEC</a:t>
            </a:r>
            <a:r>
              <a:rPr lang="it-IT" sz="2800" dirty="0"/>
              <a:t>) </a:t>
            </a:r>
            <a:r>
              <a:rPr lang="it-IT" sz="2800" dirty="0" err="1"/>
              <a:t>now</a:t>
            </a:r>
            <a:r>
              <a:rPr lang="it-IT" sz="2800" dirty="0"/>
              <a:t> </a:t>
            </a:r>
            <a:r>
              <a:rPr lang="it-IT" sz="2800" dirty="0" err="1"/>
              <a:t>renamed</a:t>
            </a:r>
            <a:r>
              <a:rPr lang="it-IT" sz="2800" dirty="0"/>
              <a:t> </a:t>
            </a:r>
            <a:r>
              <a:rPr lang="it-IT" sz="2800" dirty="0" err="1"/>
              <a:t>Treaty</a:t>
            </a:r>
            <a:r>
              <a:rPr lang="it-IT" sz="2800" dirty="0"/>
              <a:t> on the </a:t>
            </a:r>
            <a:r>
              <a:rPr lang="it-IT" sz="2800" dirty="0" err="1"/>
              <a:t>Functioning</a:t>
            </a:r>
            <a:r>
              <a:rPr lang="it-IT" sz="2800" dirty="0"/>
              <a:t> of the </a:t>
            </a:r>
            <a:r>
              <a:rPr lang="it-IT" sz="2800" dirty="0" err="1"/>
              <a:t>European</a:t>
            </a:r>
            <a:r>
              <a:rPr lang="it-IT" sz="2800" dirty="0"/>
              <a:t> Union (</a:t>
            </a:r>
            <a:r>
              <a:rPr lang="it-IT" sz="3600" b="1" dirty="0"/>
              <a:t>TFEU</a:t>
            </a:r>
            <a:r>
              <a:rPr lang="it-IT" sz="2800" dirty="0"/>
              <a:t>).</a:t>
            </a:r>
          </a:p>
        </p:txBody>
      </p:sp>
    </p:spTree>
    <p:extLst>
      <p:ext uri="{BB962C8B-B14F-4D97-AF65-F5344CB8AC3E}">
        <p14:creationId xmlns:p14="http://schemas.microsoft.com/office/powerpoint/2010/main" val="37641876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aim</a:t>
            </a:r>
            <a:endParaRPr lang="it-IT" dirty="0"/>
          </a:p>
        </p:txBody>
      </p:sp>
      <p:sp>
        <p:nvSpPr>
          <p:cNvPr id="3" name="Segnaposto contenuto 2"/>
          <p:cNvSpPr>
            <a:spLocks noGrp="1"/>
          </p:cNvSpPr>
          <p:nvPr>
            <p:ph idx="1"/>
          </p:nvPr>
        </p:nvSpPr>
        <p:spPr>
          <a:xfrm>
            <a:off x="163880" y="1618468"/>
            <a:ext cx="8788073" cy="4937350"/>
          </a:xfrm>
        </p:spPr>
        <p:txBody>
          <a:bodyPr>
            <a:normAutofit/>
          </a:bodyPr>
          <a:lstStyle/>
          <a:p>
            <a:r>
              <a:rPr lang="it-IT" sz="3200" dirty="0"/>
              <a:t>The </a:t>
            </a:r>
            <a:r>
              <a:rPr lang="it-IT" sz="3200" dirty="0" err="1"/>
              <a:t>aim</a:t>
            </a:r>
            <a:r>
              <a:rPr lang="it-IT" sz="3200" dirty="0"/>
              <a:t> of the </a:t>
            </a:r>
            <a:r>
              <a:rPr lang="it-IT" sz="3200" dirty="0" err="1"/>
              <a:t>Lisbon</a:t>
            </a:r>
            <a:r>
              <a:rPr lang="it-IT" sz="3200" dirty="0"/>
              <a:t> </a:t>
            </a:r>
            <a:r>
              <a:rPr lang="it-IT" sz="3200" dirty="0" err="1"/>
              <a:t>treaty</a:t>
            </a:r>
            <a:r>
              <a:rPr lang="it-IT" sz="3200" dirty="0"/>
              <a:t> </a:t>
            </a:r>
            <a:r>
              <a:rPr lang="it-IT" sz="3200" dirty="0" err="1"/>
              <a:t>was</a:t>
            </a:r>
            <a:r>
              <a:rPr lang="it-IT" sz="3200" dirty="0"/>
              <a:t> </a:t>
            </a:r>
          </a:p>
          <a:p>
            <a:pPr marL="0" indent="0" algn="just">
              <a:buNone/>
            </a:pPr>
            <a:r>
              <a:rPr lang="it-IT" sz="3200" dirty="0"/>
              <a:t>"to complete the </a:t>
            </a:r>
            <a:r>
              <a:rPr lang="it-IT" sz="3200" dirty="0" err="1"/>
              <a:t>process</a:t>
            </a:r>
            <a:r>
              <a:rPr lang="it-IT" sz="3200" dirty="0"/>
              <a:t> </a:t>
            </a:r>
            <a:r>
              <a:rPr lang="it-IT" sz="3200" dirty="0" err="1"/>
              <a:t>started</a:t>
            </a:r>
            <a:r>
              <a:rPr lang="it-IT" sz="3200" dirty="0"/>
              <a:t> by the </a:t>
            </a:r>
            <a:r>
              <a:rPr lang="it-IT" sz="3200" dirty="0" err="1"/>
              <a:t>Treaty</a:t>
            </a:r>
            <a:r>
              <a:rPr lang="it-IT" sz="3200" dirty="0"/>
              <a:t> of Amsterdam [1997] and by the </a:t>
            </a:r>
            <a:r>
              <a:rPr lang="it-IT" sz="3200" dirty="0" err="1"/>
              <a:t>Treaty</a:t>
            </a:r>
            <a:r>
              <a:rPr lang="it-IT" sz="3200" dirty="0"/>
              <a:t> of </a:t>
            </a:r>
            <a:r>
              <a:rPr lang="it-IT" sz="3200" dirty="0" err="1"/>
              <a:t>Nice</a:t>
            </a:r>
            <a:r>
              <a:rPr lang="it-IT" sz="3200" dirty="0"/>
              <a:t> [2001] with a </a:t>
            </a:r>
            <a:r>
              <a:rPr lang="it-IT" sz="3200" dirty="0" err="1"/>
              <a:t>view</a:t>
            </a:r>
            <a:r>
              <a:rPr lang="it-IT" sz="3200" dirty="0"/>
              <a:t> to </a:t>
            </a:r>
          </a:p>
          <a:p>
            <a:pPr marL="0" indent="0" algn="just">
              <a:buNone/>
            </a:pPr>
            <a:r>
              <a:rPr lang="it-IT" sz="3200" dirty="0"/>
              <a:t>A) </a:t>
            </a:r>
            <a:r>
              <a:rPr lang="it-IT" sz="3200" b="1" dirty="0" err="1"/>
              <a:t>enhancing</a:t>
            </a:r>
            <a:r>
              <a:rPr lang="it-IT" sz="3200" b="1" dirty="0"/>
              <a:t> the </a:t>
            </a:r>
            <a:r>
              <a:rPr lang="it-IT" sz="3200" b="1" dirty="0" err="1"/>
              <a:t>efficiency</a:t>
            </a:r>
            <a:r>
              <a:rPr lang="it-IT" sz="3200" b="1" dirty="0"/>
              <a:t> and </a:t>
            </a:r>
            <a:r>
              <a:rPr lang="it-IT" sz="3200" b="1" dirty="0" err="1"/>
              <a:t>democratic</a:t>
            </a:r>
            <a:r>
              <a:rPr lang="it-IT" sz="3200" b="1" dirty="0"/>
              <a:t> </a:t>
            </a:r>
            <a:r>
              <a:rPr lang="it-IT" sz="3200" b="1" dirty="0" err="1"/>
              <a:t>legitimacy</a:t>
            </a:r>
            <a:r>
              <a:rPr lang="it-IT" sz="3200" b="1" dirty="0"/>
              <a:t> of the Union </a:t>
            </a:r>
            <a:r>
              <a:rPr lang="it-IT" sz="3200" dirty="0"/>
              <a:t>and to</a:t>
            </a:r>
          </a:p>
          <a:p>
            <a:pPr marL="0" indent="0" algn="just">
              <a:buNone/>
            </a:pPr>
            <a:r>
              <a:rPr lang="it-IT" sz="3200" dirty="0"/>
              <a:t>B) </a:t>
            </a:r>
            <a:r>
              <a:rPr lang="it-IT" sz="3200" b="1" dirty="0" err="1"/>
              <a:t>improving</a:t>
            </a:r>
            <a:r>
              <a:rPr lang="it-IT" sz="3200" b="1" dirty="0"/>
              <a:t> the </a:t>
            </a:r>
            <a:r>
              <a:rPr lang="it-IT" sz="3200" b="1" dirty="0" err="1"/>
              <a:t>coherence</a:t>
            </a:r>
            <a:r>
              <a:rPr lang="it-IT" sz="3200" b="1" dirty="0"/>
              <a:t> of </a:t>
            </a:r>
            <a:r>
              <a:rPr lang="it-IT" sz="3200" b="1" dirty="0" err="1"/>
              <a:t>its</a:t>
            </a:r>
            <a:r>
              <a:rPr lang="it-IT" sz="3200" b="1" dirty="0"/>
              <a:t> </a:t>
            </a:r>
            <a:r>
              <a:rPr lang="it-IT" sz="3200" b="1" dirty="0" err="1"/>
              <a:t>action</a:t>
            </a:r>
            <a:r>
              <a:rPr lang="it-IT" sz="3200" dirty="0"/>
              <a:t>.</a:t>
            </a:r>
          </a:p>
        </p:txBody>
      </p:sp>
    </p:spTree>
    <p:extLst>
      <p:ext uri="{BB962C8B-B14F-4D97-AF65-F5344CB8AC3E}">
        <p14:creationId xmlns:p14="http://schemas.microsoft.com/office/powerpoint/2010/main" val="1385015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Prominent</a:t>
            </a:r>
            <a:r>
              <a:rPr lang="it-IT" dirty="0"/>
              <a:t> </a:t>
            </a:r>
            <a:r>
              <a:rPr lang="it-IT" dirty="0" err="1"/>
              <a:t>changes</a:t>
            </a:r>
            <a:r>
              <a:rPr lang="it-IT" dirty="0"/>
              <a:t> </a:t>
            </a:r>
          </a:p>
        </p:txBody>
      </p:sp>
      <p:graphicFrame>
        <p:nvGraphicFramePr>
          <p:cNvPr id="4" name="Segnaposto contenuto 3"/>
          <p:cNvGraphicFramePr>
            <a:graphicFrameLocks noGrp="1"/>
          </p:cNvGraphicFramePr>
          <p:nvPr>
            <p:ph idx="1"/>
          </p:nvPr>
        </p:nvGraphicFramePr>
        <p:xfrm>
          <a:off x="163286" y="1540933"/>
          <a:ext cx="8706985" cy="51900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46392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TREATY ON THE EU</a:t>
            </a:r>
          </a:p>
        </p:txBody>
      </p:sp>
      <p:sp>
        <p:nvSpPr>
          <p:cNvPr id="3" name="Segnaposto contenuto 2"/>
          <p:cNvSpPr>
            <a:spLocks noGrp="1"/>
          </p:cNvSpPr>
          <p:nvPr>
            <p:ph idx="1"/>
          </p:nvPr>
        </p:nvSpPr>
        <p:spPr/>
        <p:txBody>
          <a:bodyPr>
            <a:normAutofit/>
          </a:bodyPr>
          <a:lstStyle/>
          <a:p>
            <a:r>
              <a:rPr lang="it-IT" sz="3200" dirty="0"/>
              <a:t>Art. 1-5</a:t>
            </a:r>
          </a:p>
          <a:p>
            <a:pPr marL="0" indent="0">
              <a:buNone/>
            </a:pPr>
            <a:endParaRPr lang="it-IT" sz="3200" dirty="0"/>
          </a:p>
        </p:txBody>
      </p:sp>
    </p:spTree>
    <p:extLst>
      <p:ext uri="{BB962C8B-B14F-4D97-AF65-F5344CB8AC3E}">
        <p14:creationId xmlns:p14="http://schemas.microsoft.com/office/powerpoint/2010/main" val="435861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2F35E4-C7C3-1BAD-DBB6-96F339B508D6}"/>
              </a:ext>
            </a:extLst>
          </p:cNvPr>
          <p:cNvSpPr>
            <a:spLocks noGrp="1"/>
          </p:cNvSpPr>
          <p:nvPr>
            <p:ph type="title"/>
          </p:nvPr>
        </p:nvSpPr>
        <p:spPr>
          <a:xfrm>
            <a:off x="779463" y="424260"/>
            <a:ext cx="7583488" cy="1283167"/>
          </a:xfrm>
        </p:spPr>
        <p:txBody>
          <a:bodyPr/>
          <a:lstStyle/>
          <a:p>
            <a:r>
              <a:rPr lang="en-US" sz="3600" dirty="0"/>
              <a:t>Article 5</a:t>
            </a:r>
            <a:br>
              <a:rPr lang="en-US" sz="3600" dirty="0"/>
            </a:br>
            <a:r>
              <a:rPr lang="en-US" sz="3600" dirty="0"/>
              <a:t>(ex Article 5 TEC)</a:t>
            </a:r>
            <a:br>
              <a:rPr lang="en-US" dirty="0"/>
            </a:br>
            <a:endParaRPr lang="de-DE" dirty="0"/>
          </a:p>
        </p:txBody>
      </p:sp>
      <p:sp>
        <p:nvSpPr>
          <p:cNvPr id="3" name="Content Placeholder 2">
            <a:extLst>
              <a:ext uri="{FF2B5EF4-FFF2-40B4-BE49-F238E27FC236}">
                <a16:creationId xmlns:a16="http://schemas.microsoft.com/office/drawing/2014/main" id="{90E7245F-6057-EA55-1E67-6610B8ACAAC4}"/>
              </a:ext>
            </a:extLst>
          </p:cNvPr>
          <p:cNvSpPr>
            <a:spLocks noGrp="1"/>
          </p:cNvSpPr>
          <p:nvPr>
            <p:ph idx="1"/>
          </p:nvPr>
        </p:nvSpPr>
        <p:spPr>
          <a:xfrm>
            <a:off x="382772" y="1594885"/>
            <a:ext cx="8452884" cy="5156790"/>
          </a:xfrm>
        </p:spPr>
        <p:txBody>
          <a:bodyPr>
            <a:normAutofit/>
          </a:bodyPr>
          <a:lstStyle/>
          <a:p>
            <a:r>
              <a:rPr lang="en-US" sz="1400" dirty="0"/>
              <a:t>1. The limits of Union competences are governed by the principle of conferral. The use of Union competences is governed by the principles of subsidiarity and proportionality.</a:t>
            </a:r>
          </a:p>
          <a:p>
            <a:r>
              <a:rPr lang="en-US" sz="1400" dirty="0"/>
              <a:t>2. Under the principle of conferral, the Union shall act only within the limits of the competences conferred upon it by the Member States in the Treaties to attain the objectives set out therein. Competences not conferred upon the Union in the Treaties remain with the Member States.</a:t>
            </a:r>
          </a:p>
          <a:p>
            <a:r>
              <a:rPr lang="en-US" sz="1400" dirty="0"/>
              <a:t>3. Under the principle of subsidiarity, in areas which do not fall within its exclusive competence, the Union shall act only if and in so far as the objectives of the proposed action cannot be sufficiently achieved by the Member States, either at central level or at regional and local level, but can rather, by reason of the scale or effects of the proposed action, be better achieved at Union level.</a:t>
            </a:r>
          </a:p>
          <a:p>
            <a:r>
              <a:rPr lang="en-US" sz="1400" dirty="0"/>
              <a:t>The institutions of the Union shall apply the principle of subsidiarity as laid down in the Protocol on the application of the principles of subsidiarity and proportionality. National Parliaments ensure compliance with the principle of subsidiarity in accordance with the procedure set out in that Protocol.</a:t>
            </a:r>
          </a:p>
          <a:p>
            <a:r>
              <a:rPr lang="en-US" sz="1400" dirty="0"/>
              <a:t>4. Under the principle of proportionality, the content and form of Union action shall not exceed what is necessary to achieve the objectives of the Treaties.</a:t>
            </a:r>
          </a:p>
          <a:p>
            <a:r>
              <a:rPr lang="en-US" sz="1400" dirty="0"/>
              <a:t>The institutions of the Union shall apply the principle of proportionality as laid down in the Protocol on the application of the principles of subsidiarity and proportionality.</a:t>
            </a:r>
            <a:endParaRPr lang="de-DE" sz="1400" dirty="0"/>
          </a:p>
        </p:txBody>
      </p:sp>
    </p:spTree>
    <p:extLst>
      <p:ext uri="{BB962C8B-B14F-4D97-AF65-F5344CB8AC3E}">
        <p14:creationId xmlns:p14="http://schemas.microsoft.com/office/powerpoint/2010/main" val="715588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27961"/>
            <a:ext cx="9144000" cy="1444313"/>
          </a:xfrm>
          <a:solidFill>
            <a:srgbClr val="FFFF00"/>
          </a:solidFill>
        </p:spPr>
        <p:txBody>
          <a:bodyPr/>
          <a:lstStyle/>
          <a:p>
            <a:r>
              <a:rPr lang="it-IT" b="1" err="1">
                <a:solidFill>
                  <a:schemeClr val="bg2"/>
                </a:solidFill>
              </a:rPr>
              <a:t>Subsidiarity</a:t>
            </a:r>
            <a:endParaRPr lang="it-IT" b="1">
              <a:solidFill>
                <a:schemeClr val="bg2"/>
              </a:solidFill>
            </a:endParaRPr>
          </a:p>
        </p:txBody>
      </p:sp>
      <p:sp>
        <p:nvSpPr>
          <p:cNvPr id="3" name="Segnaposto contenuto 2"/>
          <p:cNvSpPr>
            <a:spLocks noGrp="1"/>
          </p:cNvSpPr>
          <p:nvPr>
            <p:ph idx="1"/>
          </p:nvPr>
        </p:nvSpPr>
        <p:spPr>
          <a:xfrm>
            <a:off x="237067" y="1507066"/>
            <a:ext cx="8669866" cy="5350933"/>
          </a:xfrm>
          <a:solidFill>
            <a:srgbClr val="FDF2B9"/>
          </a:solidFill>
        </p:spPr>
        <p:txBody>
          <a:bodyPr>
            <a:normAutofit fontScale="92500"/>
          </a:bodyPr>
          <a:lstStyle/>
          <a:p>
            <a:r>
              <a:rPr lang="it-IT" sz="2800" dirty="0"/>
              <a:t>Defined in Article 5 of the Treaty on European Union. </a:t>
            </a:r>
          </a:p>
          <a:p>
            <a:r>
              <a:rPr lang="it-IT" sz="2800" dirty="0"/>
              <a:t>It ensures that decisions are taken as closely as possible to the citizen.</a:t>
            </a:r>
          </a:p>
          <a:p>
            <a:r>
              <a:rPr lang="it-IT" sz="2800" dirty="0"/>
              <a:t>The Union does not take action (except in the areas that fall within its exclusive competence), unless it is more effective than action taken at national, regional or local level. </a:t>
            </a:r>
          </a:p>
          <a:p>
            <a:r>
              <a:rPr lang="it-IT" sz="2800" dirty="0"/>
              <a:t>It is closely bound up with the </a:t>
            </a:r>
            <a:r>
              <a:rPr lang="it-IT" sz="2800" b="1" u="sng" dirty="0"/>
              <a:t>principle of proportionality</a:t>
            </a:r>
            <a:r>
              <a:rPr lang="it-IT" sz="2800" dirty="0"/>
              <a:t>, which requires that any action by the Union should not go beyond what is necessary to achieve the objectives of the Treaties.</a:t>
            </a:r>
          </a:p>
          <a:p>
            <a:endParaRPr lang="it-IT" dirty="0"/>
          </a:p>
        </p:txBody>
      </p:sp>
    </p:spTree>
    <p:extLst>
      <p:ext uri="{BB962C8B-B14F-4D97-AF65-F5344CB8AC3E}">
        <p14:creationId xmlns:p14="http://schemas.microsoft.com/office/powerpoint/2010/main" val="30878018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779463" y="2016784"/>
            <a:ext cx="7583487" cy="2317091"/>
          </a:xfrm>
        </p:spPr>
        <p:txBody>
          <a:bodyPr/>
          <a:lstStyle/>
          <a:p>
            <a:r>
              <a:rPr lang="it-IT" dirty="0"/>
              <a:t>CONSTITUTIONAL THEORIES IN INTERNATIONAL LAW</a:t>
            </a:r>
          </a:p>
        </p:txBody>
      </p:sp>
      <p:sp>
        <p:nvSpPr>
          <p:cNvPr id="3" name="Segnaposto testo 2"/>
          <p:cNvSpPr>
            <a:spLocks noGrp="1"/>
          </p:cNvSpPr>
          <p:nvPr>
            <p:ph type="body" idx="1"/>
          </p:nvPr>
        </p:nvSpPr>
        <p:spPr/>
        <p:txBody>
          <a:bodyPr>
            <a:noAutofit/>
          </a:bodyPr>
          <a:lstStyle/>
          <a:p>
            <a:r>
              <a:rPr lang="it-IT" sz="3600" dirty="0"/>
              <a:t>DOMESTIC LAW </a:t>
            </a:r>
            <a:r>
              <a:rPr lang="it-IT" sz="3600" i="1" dirty="0"/>
              <a:t>VERSUS</a:t>
            </a:r>
            <a:r>
              <a:rPr lang="it-IT" sz="3600" dirty="0"/>
              <a:t> INTERNATIONAL LAW</a:t>
            </a:r>
          </a:p>
        </p:txBody>
      </p:sp>
    </p:spTree>
    <p:extLst>
      <p:ext uri="{BB962C8B-B14F-4D97-AF65-F5344CB8AC3E}">
        <p14:creationId xmlns:p14="http://schemas.microsoft.com/office/powerpoint/2010/main" val="15245765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DUALIST APPROACH</a:t>
            </a:r>
          </a:p>
        </p:txBody>
      </p:sp>
      <p:sp>
        <p:nvSpPr>
          <p:cNvPr id="3" name="Segnaposto contenuto 2"/>
          <p:cNvSpPr>
            <a:spLocks noGrp="1"/>
          </p:cNvSpPr>
          <p:nvPr>
            <p:ph idx="1"/>
          </p:nvPr>
        </p:nvSpPr>
        <p:spPr>
          <a:xfrm>
            <a:off x="298824" y="1828800"/>
            <a:ext cx="8064127" cy="4297363"/>
          </a:xfrm>
        </p:spPr>
        <p:txBody>
          <a:bodyPr>
            <a:normAutofit/>
          </a:bodyPr>
          <a:lstStyle/>
          <a:p>
            <a:r>
              <a:rPr lang="it-IT" sz="3200" b="1" dirty="0">
                <a:effectLst/>
              </a:rPr>
              <a:t>INTERNATIONAL LAW VERSUS NATIONAL LAW</a:t>
            </a:r>
          </a:p>
          <a:p>
            <a:r>
              <a:rPr lang="it-IT" sz="3200" dirty="0">
                <a:effectLst/>
              </a:rPr>
              <a:t>A State </a:t>
            </a:r>
            <a:r>
              <a:rPr lang="it-IT" sz="3200" dirty="0" err="1">
                <a:effectLst/>
              </a:rPr>
              <a:t>that</a:t>
            </a:r>
            <a:r>
              <a:rPr lang="it-IT" sz="3200" dirty="0">
                <a:effectLst/>
              </a:rPr>
              <a:t> </a:t>
            </a:r>
            <a:r>
              <a:rPr lang="it-IT" sz="3200" dirty="0" err="1">
                <a:effectLst/>
              </a:rPr>
              <a:t>requires</a:t>
            </a:r>
            <a:r>
              <a:rPr lang="it-IT" sz="3200" dirty="0">
                <a:effectLst/>
              </a:rPr>
              <a:t> a </a:t>
            </a:r>
            <a:r>
              <a:rPr lang="it-IT" sz="3200" b="1" u="sng" dirty="0">
                <a:effectLst/>
              </a:rPr>
              <a:t>legislative </a:t>
            </a:r>
            <a:r>
              <a:rPr lang="it-IT" sz="3200" b="1" u="sng" dirty="0" err="1">
                <a:effectLst/>
              </a:rPr>
              <a:t>act</a:t>
            </a:r>
            <a:r>
              <a:rPr lang="it-IT" sz="3200" b="1" u="sng" dirty="0">
                <a:effectLst/>
              </a:rPr>
              <a:t> to incorporate an </a:t>
            </a:r>
            <a:r>
              <a:rPr lang="it-IT" sz="3200" b="1" u="sng" dirty="0" err="1">
                <a:effectLst/>
              </a:rPr>
              <a:t>international</a:t>
            </a:r>
            <a:r>
              <a:rPr lang="it-IT" sz="3200" b="1" u="sng" dirty="0">
                <a:effectLst/>
              </a:rPr>
              <a:t> </a:t>
            </a:r>
            <a:r>
              <a:rPr lang="it-IT" sz="3200" b="1" u="sng" dirty="0" err="1">
                <a:effectLst/>
              </a:rPr>
              <a:t>Treaty</a:t>
            </a:r>
            <a:r>
              <a:rPr lang="it-IT" sz="3200" b="1" u="sng" dirty="0">
                <a:effectLst/>
              </a:rPr>
              <a:t> </a:t>
            </a:r>
            <a:r>
              <a:rPr lang="it-IT" sz="3200" dirty="0" err="1">
                <a:effectLst/>
              </a:rPr>
              <a:t>into</a:t>
            </a:r>
            <a:r>
              <a:rPr lang="it-IT" sz="3200" dirty="0">
                <a:effectLst/>
              </a:rPr>
              <a:t> </a:t>
            </a:r>
            <a:r>
              <a:rPr lang="it-IT" sz="3200" dirty="0" err="1">
                <a:effectLst/>
              </a:rPr>
              <a:t>its</a:t>
            </a:r>
            <a:r>
              <a:rPr lang="it-IT" sz="3200" dirty="0">
                <a:effectLst/>
              </a:rPr>
              <a:t> </a:t>
            </a:r>
            <a:r>
              <a:rPr lang="it-IT" sz="3200" dirty="0" err="1">
                <a:effectLst/>
              </a:rPr>
              <a:t>legal</a:t>
            </a:r>
            <a:r>
              <a:rPr lang="it-IT" sz="3200" dirty="0">
                <a:effectLst/>
              </a:rPr>
              <a:t> </a:t>
            </a:r>
            <a:r>
              <a:rPr lang="it-IT" sz="3200" dirty="0" err="1">
                <a:effectLst/>
              </a:rPr>
              <a:t>order</a:t>
            </a:r>
            <a:r>
              <a:rPr lang="it-IT" sz="3200" dirty="0">
                <a:effectLst/>
              </a:rPr>
              <a:t> </a:t>
            </a:r>
            <a:r>
              <a:rPr lang="it-IT" sz="3200" dirty="0" err="1">
                <a:effectLst/>
              </a:rPr>
              <a:t>is</a:t>
            </a:r>
            <a:r>
              <a:rPr lang="it-IT" sz="3200" dirty="0">
                <a:effectLst/>
              </a:rPr>
              <a:t> </a:t>
            </a:r>
            <a:r>
              <a:rPr lang="it-IT" sz="3200" dirty="0" err="1">
                <a:effectLst/>
              </a:rPr>
              <a:t>said</a:t>
            </a:r>
            <a:r>
              <a:rPr lang="it-IT" sz="3200" dirty="0">
                <a:effectLst/>
              </a:rPr>
              <a:t> to </a:t>
            </a:r>
            <a:r>
              <a:rPr lang="it-IT" sz="3200" dirty="0" err="1">
                <a:effectLst/>
              </a:rPr>
              <a:t>have</a:t>
            </a:r>
            <a:r>
              <a:rPr lang="it-IT" sz="3200" dirty="0">
                <a:effectLst/>
              </a:rPr>
              <a:t> a </a:t>
            </a:r>
            <a:r>
              <a:rPr lang="it-IT" sz="3200" dirty="0" err="1">
                <a:effectLst/>
              </a:rPr>
              <a:t>dualist</a:t>
            </a:r>
            <a:r>
              <a:rPr lang="it-IT" sz="3200" dirty="0">
                <a:effectLst/>
              </a:rPr>
              <a:t> </a:t>
            </a:r>
            <a:r>
              <a:rPr lang="it-IT" sz="3200" dirty="0" err="1">
                <a:effectLst/>
              </a:rPr>
              <a:t>approach</a:t>
            </a:r>
            <a:r>
              <a:rPr lang="it-IT" sz="3200" dirty="0">
                <a:effectLst/>
              </a:rPr>
              <a:t> </a:t>
            </a:r>
          </a:p>
          <a:p>
            <a:r>
              <a:rPr lang="it-IT" sz="3200" dirty="0" err="1">
                <a:effectLst/>
              </a:rPr>
              <a:t>Traditionally</a:t>
            </a:r>
            <a:r>
              <a:rPr lang="it-IT" sz="3200" dirty="0">
                <a:effectLst/>
              </a:rPr>
              <a:t> U.K., </a:t>
            </a:r>
            <a:r>
              <a:rPr lang="it-IT" sz="3200" dirty="0" err="1">
                <a:effectLst/>
              </a:rPr>
              <a:t>Belgium</a:t>
            </a:r>
            <a:r>
              <a:rPr lang="it-IT" sz="3200" dirty="0">
                <a:effectLst/>
              </a:rPr>
              <a:t>, Germany and </a:t>
            </a:r>
            <a:r>
              <a:rPr lang="it-IT" sz="3200" dirty="0" err="1">
                <a:effectLst/>
              </a:rPr>
              <a:t>Italy</a:t>
            </a:r>
            <a:r>
              <a:rPr lang="it-IT" sz="3200" dirty="0">
                <a:effectLst/>
              </a:rPr>
              <a:t> </a:t>
            </a:r>
            <a:endParaRPr lang="it-IT" sz="3200" dirty="0"/>
          </a:p>
        </p:txBody>
      </p:sp>
    </p:spTree>
    <p:extLst>
      <p:ext uri="{BB962C8B-B14F-4D97-AF65-F5344CB8AC3E}">
        <p14:creationId xmlns:p14="http://schemas.microsoft.com/office/powerpoint/2010/main" val="8834486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MONIST APPROACH</a:t>
            </a:r>
          </a:p>
        </p:txBody>
      </p:sp>
      <p:sp>
        <p:nvSpPr>
          <p:cNvPr id="3" name="Segnaposto contenuto 2"/>
          <p:cNvSpPr>
            <a:spLocks noGrp="1"/>
          </p:cNvSpPr>
          <p:nvPr>
            <p:ph idx="1"/>
          </p:nvPr>
        </p:nvSpPr>
        <p:spPr>
          <a:xfrm>
            <a:off x="410861" y="1828800"/>
            <a:ext cx="7952090" cy="4595031"/>
          </a:xfrm>
        </p:spPr>
        <p:txBody>
          <a:bodyPr>
            <a:normAutofit/>
          </a:bodyPr>
          <a:lstStyle/>
          <a:p>
            <a:r>
              <a:rPr lang="it-IT" sz="3200" dirty="0">
                <a:effectLst/>
              </a:rPr>
              <a:t>INTERNATIONAL LAW BECOME PART OF DOMESTIC LAW </a:t>
            </a:r>
          </a:p>
          <a:p>
            <a:r>
              <a:rPr lang="it-IT" sz="3200" dirty="0" err="1">
                <a:effectLst/>
              </a:rPr>
              <a:t>States</a:t>
            </a:r>
            <a:r>
              <a:rPr lang="it-IT" sz="3200" dirty="0">
                <a:effectLst/>
              </a:rPr>
              <a:t> </a:t>
            </a:r>
            <a:r>
              <a:rPr lang="it-IT" sz="3200" dirty="0" err="1">
                <a:effectLst/>
              </a:rPr>
              <a:t>whose</a:t>
            </a:r>
            <a:r>
              <a:rPr lang="it-IT" sz="3200" dirty="0">
                <a:effectLst/>
              </a:rPr>
              <a:t> </a:t>
            </a:r>
            <a:r>
              <a:rPr lang="it-IT" sz="3200" dirty="0" err="1">
                <a:effectLst/>
              </a:rPr>
              <a:t>Constitution</a:t>
            </a:r>
            <a:r>
              <a:rPr lang="it-IT" sz="3200" dirty="0">
                <a:effectLst/>
              </a:rPr>
              <a:t> </a:t>
            </a:r>
            <a:r>
              <a:rPr lang="it-IT" sz="3200" dirty="0" err="1">
                <a:effectLst/>
              </a:rPr>
              <a:t>permits</a:t>
            </a:r>
            <a:r>
              <a:rPr lang="it-IT" sz="3200" dirty="0">
                <a:effectLst/>
              </a:rPr>
              <a:t> </a:t>
            </a:r>
            <a:r>
              <a:rPr lang="it-IT" sz="3200" b="1" u="sng" dirty="0" err="1">
                <a:effectLst/>
              </a:rPr>
              <a:t>automatic</a:t>
            </a:r>
            <a:r>
              <a:rPr lang="it-IT" sz="3200" b="1" u="sng" dirty="0">
                <a:effectLst/>
              </a:rPr>
              <a:t> reception of </a:t>
            </a:r>
            <a:r>
              <a:rPr lang="it-IT" sz="3200" b="1" u="sng" dirty="0" err="1">
                <a:effectLst/>
              </a:rPr>
              <a:t>international</a:t>
            </a:r>
            <a:r>
              <a:rPr lang="it-IT" sz="3200" b="1" u="sng" dirty="0">
                <a:effectLst/>
              </a:rPr>
              <a:t> law </a:t>
            </a:r>
            <a:r>
              <a:rPr lang="it-IT" sz="3200" dirty="0" err="1">
                <a:effectLst/>
              </a:rPr>
              <a:t>into</a:t>
            </a:r>
            <a:r>
              <a:rPr lang="it-IT" sz="3200" dirty="0">
                <a:effectLst/>
              </a:rPr>
              <a:t> </a:t>
            </a:r>
            <a:r>
              <a:rPr lang="it-IT" sz="3200" dirty="0" err="1">
                <a:effectLst/>
              </a:rPr>
              <a:t>its</a:t>
            </a:r>
            <a:r>
              <a:rPr lang="it-IT" sz="3200" dirty="0">
                <a:effectLst/>
              </a:rPr>
              <a:t> </a:t>
            </a:r>
            <a:r>
              <a:rPr lang="it-IT" sz="3200" dirty="0" err="1">
                <a:effectLst/>
              </a:rPr>
              <a:t>national</a:t>
            </a:r>
            <a:r>
              <a:rPr lang="it-IT" sz="3200" dirty="0">
                <a:effectLst/>
              </a:rPr>
              <a:t> law are </a:t>
            </a:r>
            <a:r>
              <a:rPr lang="it-IT" sz="3200" dirty="0" err="1">
                <a:effectLst/>
              </a:rPr>
              <a:t>said</a:t>
            </a:r>
            <a:r>
              <a:rPr lang="it-IT" sz="3200" dirty="0">
                <a:effectLst/>
              </a:rPr>
              <a:t> to </a:t>
            </a:r>
            <a:r>
              <a:rPr lang="it-IT" sz="3200" dirty="0" err="1">
                <a:effectLst/>
              </a:rPr>
              <a:t>exhibit</a:t>
            </a:r>
            <a:r>
              <a:rPr lang="it-IT" sz="3200" dirty="0">
                <a:effectLst/>
              </a:rPr>
              <a:t> a </a:t>
            </a:r>
            <a:r>
              <a:rPr lang="it-IT" sz="3200" dirty="0" err="1">
                <a:effectLst/>
              </a:rPr>
              <a:t>monist</a:t>
            </a:r>
            <a:r>
              <a:rPr lang="it-IT" sz="3200" dirty="0">
                <a:effectLst/>
              </a:rPr>
              <a:t> </a:t>
            </a:r>
            <a:r>
              <a:rPr lang="it-IT" sz="3200" dirty="0" err="1">
                <a:effectLst/>
              </a:rPr>
              <a:t>approach</a:t>
            </a:r>
            <a:r>
              <a:rPr lang="it-IT" sz="3200" dirty="0">
                <a:effectLst/>
              </a:rPr>
              <a:t> to </a:t>
            </a:r>
            <a:r>
              <a:rPr lang="it-IT" sz="3200" dirty="0" err="1">
                <a:effectLst/>
              </a:rPr>
              <a:t>international</a:t>
            </a:r>
            <a:r>
              <a:rPr lang="it-IT" sz="3200" dirty="0">
                <a:effectLst/>
              </a:rPr>
              <a:t> law. </a:t>
            </a:r>
          </a:p>
          <a:p>
            <a:r>
              <a:rPr lang="it-IT" sz="3200" dirty="0">
                <a:effectLst/>
              </a:rPr>
              <a:t>France and The Netherlands are </a:t>
            </a:r>
            <a:r>
              <a:rPr lang="it-IT" sz="3200" dirty="0" err="1">
                <a:effectLst/>
              </a:rPr>
              <a:t>traditionally</a:t>
            </a:r>
            <a:r>
              <a:rPr lang="it-IT" sz="3200" dirty="0">
                <a:effectLst/>
              </a:rPr>
              <a:t> </a:t>
            </a:r>
            <a:r>
              <a:rPr lang="it-IT" sz="3200" dirty="0" err="1">
                <a:effectLst/>
              </a:rPr>
              <a:t>monist</a:t>
            </a:r>
            <a:r>
              <a:rPr lang="it-IT" sz="3200" dirty="0">
                <a:effectLst/>
              </a:rPr>
              <a:t> </a:t>
            </a:r>
            <a:r>
              <a:rPr lang="it-IT" sz="3200" dirty="0" err="1">
                <a:effectLst/>
              </a:rPr>
              <a:t>States</a:t>
            </a:r>
            <a:r>
              <a:rPr lang="it-IT" sz="3200" dirty="0">
                <a:effectLst/>
              </a:rPr>
              <a:t>. </a:t>
            </a:r>
            <a:endParaRPr lang="it-IT" sz="3200" dirty="0"/>
          </a:p>
          <a:p>
            <a:endParaRPr lang="it-IT" dirty="0"/>
          </a:p>
        </p:txBody>
      </p:sp>
    </p:spTree>
    <p:extLst>
      <p:ext uri="{BB962C8B-B14F-4D97-AF65-F5344CB8AC3E}">
        <p14:creationId xmlns:p14="http://schemas.microsoft.com/office/powerpoint/2010/main" val="4104381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98808" y="62753"/>
            <a:ext cx="8609414" cy="1283167"/>
          </a:xfrm>
        </p:spPr>
        <p:txBody>
          <a:bodyPr/>
          <a:lstStyle/>
          <a:p>
            <a:r>
              <a:rPr lang="it-IT" sz="4400" dirty="0"/>
              <a:t>CONSTITUTIONAL THEORIES IN INTERNATIONAL LAW</a:t>
            </a:r>
          </a:p>
        </p:txBody>
      </p:sp>
      <p:graphicFrame>
        <p:nvGraphicFramePr>
          <p:cNvPr id="4" name="Segnaposto contenuto 3"/>
          <p:cNvGraphicFramePr>
            <a:graphicFrameLocks noGrp="1"/>
          </p:cNvGraphicFramePr>
          <p:nvPr>
            <p:ph idx="1"/>
          </p:nvPr>
        </p:nvGraphicFramePr>
        <p:xfrm>
          <a:off x="0" y="1481857"/>
          <a:ext cx="9144000" cy="53027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856260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Legal </a:t>
            </a:r>
            <a:r>
              <a:rPr lang="it-IT" dirty="0" err="1"/>
              <a:t>basis</a:t>
            </a:r>
            <a:endParaRPr lang="it-IT" dirty="0"/>
          </a:p>
        </p:txBody>
      </p:sp>
      <p:graphicFrame>
        <p:nvGraphicFramePr>
          <p:cNvPr id="4" name="Segnaposto contenuto 3"/>
          <p:cNvGraphicFramePr>
            <a:graphicFrameLocks noGrp="1"/>
          </p:cNvGraphicFramePr>
          <p:nvPr>
            <p:ph idx="1"/>
          </p:nvPr>
        </p:nvGraphicFramePr>
        <p:xfrm>
          <a:off x="0" y="1479176"/>
          <a:ext cx="8960987" cy="53788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12112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idx="4294967295"/>
          </p:nvPr>
        </p:nvSpPr>
        <p:spPr>
          <a:xfrm>
            <a:off x="599751" y="529236"/>
            <a:ext cx="7583488" cy="5536882"/>
          </a:xfrm>
        </p:spPr>
        <p:txBody>
          <a:bodyPr/>
          <a:lstStyle/>
          <a:p>
            <a:pPr lvl="0"/>
            <a:r>
              <a:rPr lang="it-IT" dirty="0">
                <a:solidFill>
                  <a:schemeClr val="bg2"/>
                </a:solidFill>
              </a:rPr>
              <a:t>QUESTION:</a:t>
            </a:r>
            <a:br>
              <a:rPr lang="it-IT" dirty="0">
                <a:solidFill>
                  <a:schemeClr val="bg2"/>
                </a:solidFill>
              </a:rPr>
            </a:br>
            <a:r>
              <a:rPr lang="it-IT" dirty="0"/>
              <a:t>WOULD THE UNION LEGAL ORDER PERMIT DUALIST APPROACH TOWARDS EUROPEAN UNION ON THE PART OF MEMBER STATES?</a:t>
            </a:r>
          </a:p>
        </p:txBody>
      </p:sp>
    </p:spTree>
    <p:extLst>
      <p:ext uri="{BB962C8B-B14F-4D97-AF65-F5344CB8AC3E}">
        <p14:creationId xmlns:p14="http://schemas.microsoft.com/office/powerpoint/2010/main" val="32326099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pPr lvl="0"/>
            <a:r>
              <a:rPr lang="it-IT" sz="4400" b="1" dirty="0" err="1"/>
              <a:t>topics</a:t>
            </a:r>
            <a:endParaRPr lang="it-IT" sz="4400" b="1" dirty="0"/>
          </a:p>
        </p:txBody>
      </p:sp>
      <p:sp>
        <p:nvSpPr>
          <p:cNvPr id="2" name="Segnaposto contenuto 1"/>
          <p:cNvSpPr>
            <a:spLocks noGrp="1"/>
          </p:cNvSpPr>
          <p:nvPr>
            <p:ph idx="1"/>
          </p:nvPr>
        </p:nvSpPr>
        <p:spPr/>
        <p:txBody>
          <a:bodyPr>
            <a:normAutofit/>
          </a:bodyPr>
          <a:lstStyle/>
          <a:p>
            <a:pPr lvl="0">
              <a:buFontTx/>
              <a:buChar char="-"/>
            </a:pPr>
            <a:r>
              <a:rPr lang="it-IT" sz="3200" b="1" cap="all" dirty="0" err="1">
                <a:effectLst/>
              </a:rPr>
              <a:t>Relationships</a:t>
            </a:r>
            <a:r>
              <a:rPr lang="it-IT" sz="3200" b="1" cap="all" dirty="0">
                <a:effectLst/>
              </a:rPr>
              <a:t> </a:t>
            </a:r>
            <a:r>
              <a:rPr lang="it-IT" sz="3200" b="1" cap="all" dirty="0" err="1">
                <a:effectLst/>
              </a:rPr>
              <a:t>between</a:t>
            </a:r>
            <a:r>
              <a:rPr lang="it-IT" sz="3200" b="1" cap="all" dirty="0">
                <a:effectLst/>
              </a:rPr>
              <a:t> </a:t>
            </a:r>
            <a:r>
              <a:rPr lang="it-IT" sz="3200" b="1" cap="all" dirty="0" err="1">
                <a:effectLst/>
              </a:rPr>
              <a:t>european</a:t>
            </a:r>
            <a:r>
              <a:rPr lang="it-IT" sz="3200" b="1" cap="all" dirty="0">
                <a:effectLst/>
              </a:rPr>
              <a:t> law and </a:t>
            </a:r>
            <a:r>
              <a:rPr lang="it-IT" sz="3200" b="1" cap="all" dirty="0" err="1">
                <a:effectLst/>
              </a:rPr>
              <a:t>national</a:t>
            </a:r>
            <a:r>
              <a:rPr lang="it-IT" sz="3200" b="1" cap="all" dirty="0">
                <a:effectLst/>
              </a:rPr>
              <a:t> </a:t>
            </a:r>
            <a:r>
              <a:rPr lang="it-IT" sz="3200" b="1" cap="all" dirty="0" err="1">
                <a:effectLst/>
              </a:rPr>
              <a:t>laws</a:t>
            </a:r>
            <a:endParaRPr lang="it-IT" sz="3200" b="1" cap="all" dirty="0">
              <a:effectLst/>
            </a:endParaRPr>
          </a:p>
          <a:p>
            <a:pPr lvl="0">
              <a:buFontTx/>
              <a:buChar char="-"/>
            </a:pPr>
            <a:r>
              <a:rPr lang="it-IT" sz="3200" b="1" cap="all">
                <a:effectLst/>
              </a:rPr>
              <a:t>DIRECT APPLICABILITY</a:t>
            </a:r>
            <a:endParaRPr lang="it-IT" sz="3200" b="1" cap="all" dirty="0">
              <a:effectLst/>
            </a:endParaRPr>
          </a:p>
          <a:p>
            <a:pPr lvl="0">
              <a:buFontTx/>
              <a:buChar char="-"/>
            </a:pPr>
            <a:r>
              <a:rPr lang="it-IT" sz="3200" b="1" cap="all" dirty="0">
                <a:effectLst/>
              </a:rPr>
              <a:t>DIRECT EFFECT</a:t>
            </a:r>
            <a:endParaRPr lang="it-IT" sz="3200" b="1" cap="all" dirty="0"/>
          </a:p>
          <a:p>
            <a:endParaRPr lang="it-IT" sz="3200" cap="all" dirty="0"/>
          </a:p>
        </p:txBody>
      </p:sp>
    </p:spTree>
    <p:extLst>
      <p:ext uri="{BB962C8B-B14F-4D97-AF65-F5344CB8AC3E}">
        <p14:creationId xmlns:p14="http://schemas.microsoft.com/office/powerpoint/2010/main" val="42814044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p:txBody>
          <a:bodyPr/>
          <a:lstStyle/>
          <a:p>
            <a:r>
              <a:rPr lang="it-IT" dirty="0" err="1"/>
              <a:t>Topics</a:t>
            </a:r>
            <a:r>
              <a:rPr lang="it-IT" dirty="0"/>
              <a:t> and case law</a:t>
            </a:r>
          </a:p>
        </p:txBody>
      </p:sp>
      <p:graphicFrame>
        <p:nvGraphicFramePr>
          <p:cNvPr id="7" name="Segnaposto contenuto 6"/>
          <p:cNvGraphicFramePr>
            <a:graphicFrameLocks noGrp="1"/>
          </p:cNvGraphicFramePr>
          <p:nvPr>
            <p:ph idx="1"/>
            <p:extLst>
              <p:ext uri="{D42A27DB-BD31-4B8C-83A1-F6EECF244321}">
                <p14:modId xmlns:p14="http://schemas.microsoft.com/office/powerpoint/2010/main" val="787970587"/>
              </p:ext>
            </p:extLst>
          </p:nvPr>
        </p:nvGraphicFramePr>
        <p:xfrm>
          <a:off x="150381" y="1567344"/>
          <a:ext cx="8855769" cy="524045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496313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First </a:t>
            </a:r>
            <a:r>
              <a:rPr lang="it-IT" dirty="0" err="1"/>
              <a:t>issue</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4178863094"/>
              </p:ext>
            </p:extLst>
          </p:nvPr>
        </p:nvGraphicFramePr>
        <p:xfrm>
          <a:off x="279400" y="1464235"/>
          <a:ext cx="8661400" cy="53937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637401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SECOND </a:t>
            </a:r>
            <a:r>
              <a:rPr lang="it-IT" dirty="0" err="1"/>
              <a:t>issue</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42150703"/>
              </p:ext>
            </p:extLst>
          </p:nvPr>
        </p:nvGraphicFramePr>
        <p:xfrm>
          <a:off x="149404" y="1345920"/>
          <a:ext cx="8994596" cy="55120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6207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62753"/>
            <a:ext cx="8813800" cy="1283167"/>
          </a:xfrm>
        </p:spPr>
        <p:txBody>
          <a:bodyPr/>
          <a:lstStyle/>
          <a:p>
            <a:r>
              <a:rPr lang="it-IT" dirty="0"/>
              <a:t>THIRD ISSUE:</a:t>
            </a:r>
            <a:br>
              <a:rPr lang="it-IT" dirty="0"/>
            </a:br>
            <a:r>
              <a:rPr lang="it-IT" sz="4400" dirty="0"/>
              <a:t>ENFORCEMENT and REMEDIES</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562404359"/>
              </p:ext>
            </p:extLst>
          </p:nvPr>
        </p:nvGraphicFramePr>
        <p:xfrm>
          <a:off x="179294" y="1583765"/>
          <a:ext cx="8815294" cy="5078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315007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Direct </a:t>
            </a:r>
            <a:r>
              <a:rPr lang="it-IT" dirty="0" err="1"/>
              <a:t>applicability</a:t>
            </a:r>
            <a:r>
              <a:rPr lang="it-IT" dirty="0"/>
              <a:t> and </a:t>
            </a:r>
            <a:r>
              <a:rPr lang="it-IT" dirty="0" err="1"/>
              <a:t>direct</a:t>
            </a:r>
            <a:r>
              <a:rPr lang="it-IT" dirty="0"/>
              <a:t> </a:t>
            </a:r>
            <a:r>
              <a:rPr lang="it-IT" dirty="0" err="1"/>
              <a:t>effect</a:t>
            </a:r>
            <a:endParaRPr lang="it-IT" dirty="0"/>
          </a:p>
        </p:txBody>
      </p:sp>
      <p:sp>
        <p:nvSpPr>
          <p:cNvPr id="4" name="Segnaposto testo 3"/>
          <p:cNvSpPr>
            <a:spLocks noGrp="1"/>
          </p:cNvSpPr>
          <p:nvPr>
            <p:ph type="body" idx="1"/>
          </p:nvPr>
        </p:nvSpPr>
        <p:spPr/>
        <p:txBody>
          <a:bodyPr/>
          <a:lstStyle/>
          <a:p>
            <a:endParaRPr lang="it-IT"/>
          </a:p>
        </p:txBody>
      </p:sp>
    </p:spTree>
    <p:extLst>
      <p:ext uri="{BB962C8B-B14F-4D97-AF65-F5344CB8AC3E}">
        <p14:creationId xmlns:p14="http://schemas.microsoft.com/office/powerpoint/2010/main" val="29499852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Direct </a:t>
            </a:r>
            <a:r>
              <a:rPr lang="it-IT" b="1" dirty="0" err="1"/>
              <a:t>applicability</a:t>
            </a:r>
            <a:endParaRPr lang="it-IT" dirty="0"/>
          </a:p>
        </p:txBody>
      </p:sp>
      <p:sp>
        <p:nvSpPr>
          <p:cNvPr id="3" name="Segnaposto contenuto 2"/>
          <p:cNvSpPr>
            <a:spLocks noGrp="1"/>
          </p:cNvSpPr>
          <p:nvPr>
            <p:ph idx="1"/>
          </p:nvPr>
        </p:nvSpPr>
        <p:spPr>
          <a:xfrm>
            <a:off x="317514" y="1828800"/>
            <a:ext cx="8519995" cy="4768993"/>
          </a:xfrm>
        </p:spPr>
        <p:txBody>
          <a:bodyPr>
            <a:normAutofit lnSpcReduction="10000"/>
          </a:bodyPr>
          <a:lstStyle/>
          <a:p>
            <a:r>
              <a:rPr lang="it-IT" b="1" dirty="0"/>
              <a:t>Direct </a:t>
            </a:r>
            <a:r>
              <a:rPr lang="it-IT" b="1" dirty="0" err="1"/>
              <a:t>applicability</a:t>
            </a:r>
            <a:r>
              <a:rPr lang="it-IT" b="1" dirty="0"/>
              <a:t> </a:t>
            </a:r>
            <a:r>
              <a:rPr lang="it-IT" b="1" dirty="0" err="1"/>
              <a:t>talks</a:t>
            </a:r>
            <a:r>
              <a:rPr lang="it-IT" b="1" dirty="0"/>
              <a:t> </a:t>
            </a:r>
            <a:r>
              <a:rPr lang="it-IT" b="1" dirty="0" err="1"/>
              <a:t>about</a:t>
            </a:r>
            <a:r>
              <a:rPr lang="it-IT" b="1" dirty="0"/>
              <a:t> </a:t>
            </a:r>
            <a:r>
              <a:rPr lang="it-IT" b="1" dirty="0" err="1"/>
              <a:t>whether</a:t>
            </a:r>
            <a:r>
              <a:rPr lang="it-IT" b="1" dirty="0"/>
              <a:t> an EU law </a:t>
            </a:r>
            <a:r>
              <a:rPr lang="it-IT" b="1" dirty="0" err="1"/>
              <a:t>needs</a:t>
            </a:r>
            <a:r>
              <a:rPr lang="it-IT" b="1" dirty="0"/>
              <a:t> a </a:t>
            </a:r>
            <a:r>
              <a:rPr lang="it-IT" b="1" dirty="0" err="1"/>
              <a:t>national</a:t>
            </a:r>
            <a:r>
              <a:rPr lang="it-IT" b="1" dirty="0"/>
              <a:t> </a:t>
            </a:r>
            <a:r>
              <a:rPr lang="it-IT" b="1" dirty="0" err="1"/>
              <a:t>Parliament</a:t>
            </a:r>
            <a:r>
              <a:rPr lang="it-IT" b="1" dirty="0"/>
              <a:t> to </a:t>
            </a:r>
            <a:r>
              <a:rPr lang="it-IT" b="1" dirty="0" err="1"/>
              <a:t>enact</a:t>
            </a:r>
            <a:r>
              <a:rPr lang="it-IT" b="1" dirty="0"/>
              <a:t> </a:t>
            </a:r>
            <a:r>
              <a:rPr lang="it-IT" b="1" dirty="0" err="1"/>
              <a:t>legislation</a:t>
            </a:r>
            <a:r>
              <a:rPr lang="it-IT" b="1" dirty="0"/>
              <a:t> to </a:t>
            </a:r>
            <a:r>
              <a:rPr lang="it-IT" b="1" dirty="0" err="1"/>
              <a:t>make</a:t>
            </a:r>
            <a:r>
              <a:rPr lang="it-IT" b="1" dirty="0"/>
              <a:t> </a:t>
            </a:r>
            <a:r>
              <a:rPr lang="it-IT" b="1" dirty="0" err="1"/>
              <a:t>it</a:t>
            </a:r>
            <a:r>
              <a:rPr lang="it-IT" b="1" dirty="0"/>
              <a:t> law in a </a:t>
            </a:r>
            <a:r>
              <a:rPr lang="it-IT" b="1" dirty="0" err="1"/>
              <a:t>Member</a:t>
            </a:r>
            <a:r>
              <a:rPr lang="it-IT" b="1" dirty="0"/>
              <a:t> State</a:t>
            </a:r>
            <a:r>
              <a:rPr lang="it-IT" dirty="0"/>
              <a:t>.</a:t>
            </a:r>
          </a:p>
          <a:p>
            <a:r>
              <a:rPr lang="it-IT" b="1" dirty="0"/>
              <a:t>EU </a:t>
            </a:r>
            <a:r>
              <a:rPr lang="it-IT" b="1" dirty="0" err="1"/>
              <a:t>Treaties</a:t>
            </a:r>
            <a:r>
              <a:rPr lang="it-IT" b="1" dirty="0"/>
              <a:t> and EU </a:t>
            </a:r>
            <a:r>
              <a:rPr lang="it-IT" b="1" dirty="0" err="1"/>
              <a:t>regulations</a:t>
            </a:r>
            <a:r>
              <a:rPr lang="it-IT" b="1" dirty="0"/>
              <a:t> are </a:t>
            </a:r>
            <a:r>
              <a:rPr lang="it-IT" b="1" dirty="0" err="1"/>
              <a:t>directly</a:t>
            </a:r>
            <a:r>
              <a:rPr lang="it-IT" b="1" dirty="0"/>
              <a:t> </a:t>
            </a:r>
            <a:r>
              <a:rPr lang="it-IT" b="1" dirty="0" err="1"/>
              <a:t>applicable</a:t>
            </a:r>
            <a:r>
              <a:rPr lang="it-IT" dirty="0"/>
              <a:t>. </a:t>
            </a:r>
            <a:r>
              <a:rPr lang="it-IT" dirty="0" err="1"/>
              <a:t>They</a:t>
            </a:r>
            <a:r>
              <a:rPr lang="it-IT" dirty="0"/>
              <a:t> do </a:t>
            </a:r>
            <a:r>
              <a:rPr lang="it-IT" dirty="0" err="1"/>
              <a:t>not</a:t>
            </a:r>
            <a:r>
              <a:rPr lang="it-IT" dirty="0"/>
              <a:t> </a:t>
            </a:r>
            <a:r>
              <a:rPr lang="it-IT" dirty="0" err="1"/>
              <a:t>need</a:t>
            </a:r>
            <a:r>
              <a:rPr lang="it-IT" dirty="0"/>
              <a:t> </a:t>
            </a:r>
            <a:r>
              <a:rPr lang="it-IT" dirty="0" err="1"/>
              <a:t>any</a:t>
            </a:r>
            <a:r>
              <a:rPr lang="it-IT" dirty="0"/>
              <a:t> </a:t>
            </a:r>
            <a:r>
              <a:rPr lang="it-IT" dirty="0" err="1"/>
              <a:t>other</a:t>
            </a:r>
            <a:r>
              <a:rPr lang="it-IT" dirty="0"/>
              <a:t> </a:t>
            </a:r>
            <a:r>
              <a:rPr lang="it-IT" dirty="0" err="1"/>
              <a:t>national</a:t>
            </a:r>
            <a:r>
              <a:rPr lang="it-IT" dirty="0"/>
              <a:t> </a:t>
            </a:r>
            <a:r>
              <a:rPr lang="it-IT" dirty="0" err="1"/>
              <a:t>acts</a:t>
            </a:r>
            <a:r>
              <a:rPr lang="it-IT" dirty="0"/>
              <a:t> to </a:t>
            </a:r>
            <a:r>
              <a:rPr lang="it-IT" dirty="0" err="1"/>
              <a:t>make</a:t>
            </a:r>
            <a:r>
              <a:rPr lang="it-IT" dirty="0"/>
              <a:t> </a:t>
            </a:r>
            <a:r>
              <a:rPr lang="it-IT" dirty="0" err="1"/>
              <a:t>them</a:t>
            </a:r>
            <a:r>
              <a:rPr lang="it-IT" dirty="0"/>
              <a:t> </a:t>
            </a:r>
            <a:r>
              <a:rPr lang="it-IT" dirty="0" err="1"/>
              <a:t>into</a:t>
            </a:r>
            <a:r>
              <a:rPr lang="it-IT" dirty="0"/>
              <a:t> law. </a:t>
            </a:r>
            <a:r>
              <a:rPr lang="it-IT" dirty="0" err="1"/>
              <a:t>Therefore</a:t>
            </a:r>
            <a:r>
              <a:rPr lang="it-IT" dirty="0"/>
              <a:t>, once a </a:t>
            </a:r>
            <a:r>
              <a:rPr lang="it-IT" dirty="0" err="1"/>
              <a:t>treaty</a:t>
            </a:r>
            <a:r>
              <a:rPr lang="it-IT" dirty="0"/>
              <a:t> </a:t>
            </a:r>
            <a:r>
              <a:rPr lang="it-IT" dirty="0" err="1"/>
              <a:t>is</a:t>
            </a:r>
            <a:r>
              <a:rPr lang="it-IT" dirty="0"/>
              <a:t> </a:t>
            </a:r>
            <a:r>
              <a:rPr lang="it-IT" dirty="0" err="1"/>
              <a:t>signed</a:t>
            </a:r>
            <a:r>
              <a:rPr lang="it-IT" dirty="0"/>
              <a:t> or a </a:t>
            </a:r>
            <a:r>
              <a:rPr lang="it-IT" dirty="0" err="1"/>
              <a:t>regulation</a:t>
            </a:r>
            <a:r>
              <a:rPr lang="it-IT" dirty="0"/>
              <a:t> </a:t>
            </a:r>
            <a:r>
              <a:rPr lang="it-IT" dirty="0" err="1"/>
              <a:t>is</a:t>
            </a:r>
            <a:r>
              <a:rPr lang="it-IT" dirty="0"/>
              <a:t> </a:t>
            </a:r>
            <a:r>
              <a:rPr lang="it-IT" dirty="0" err="1"/>
              <a:t>passed</a:t>
            </a:r>
            <a:r>
              <a:rPr lang="it-IT" dirty="0"/>
              <a:t> in </a:t>
            </a:r>
            <a:r>
              <a:rPr lang="it-IT" dirty="0" err="1"/>
              <a:t>Brussels</a:t>
            </a:r>
            <a:r>
              <a:rPr lang="it-IT" dirty="0"/>
              <a:t> by the </a:t>
            </a:r>
            <a:r>
              <a:rPr lang="it-IT" dirty="0" err="1"/>
              <a:t>Council</a:t>
            </a:r>
            <a:r>
              <a:rPr lang="it-IT" dirty="0"/>
              <a:t> of </a:t>
            </a:r>
            <a:r>
              <a:rPr lang="it-IT" dirty="0" err="1"/>
              <a:t>Ministers</a:t>
            </a:r>
            <a:r>
              <a:rPr lang="it-IT" dirty="0"/>
              <a:t> </a:t>
            </a:r>
            <a:r>
              <a:rPr lang="it-IT" dirty="0" err="1"/>
              <a:t>it</a:t>
            </a:r>
            <a:r>
              <a:rPr lang="it-IT" dirty="0"/>
              <a:t> </a:t>
            </a:r>
            <a:r>
              <a:rPr lang="it-IT" dirty="0" err="1"/>
              <a:t>instantly</a:t>
            </a:r>
            <a:r>
              <a:rPr lang="it-IT" dirty="0"/>
              <a:t> </a:t>
            </a:r>
            <a:r>
              <a:rPr lang="it-IT" dirty="0" err="1"/>
              <a:t>becomes</a:t>
            </a:r>
            <a:r>
              <a:rPr lang="it-IT" dirty="0"/>
              <a:t> </a:t>
            </a:r>
            <a:r>
              <a:rPr lang="it-IT" dirty="0" err="1"/>
              <a:t>applicable</a:t>
            </a:r>
            <a:r>
              <a:rPr lang="it-IT" dirty="0"/>
              <a:t> in the </a:t>
            </a:r>
            <a:r>
              <a:rPr lang="it-IT" dirty="0" err="1"/>
              <a:t>member</a:t>
            </a:r>
            <a:r>
              <a:rPr lang="it-IT" dirty="0"/>
              <a:t> State.</a:t>
            </a:r>
          </a:p>
          <a:p>
            <a:r>
              <a:rPr lang="it-IT" b="1" dirty="0"/>
              <a:t>EU </a:t>
            </a:r>
            <a:r>
              <a:rPr lang="it-IT" b="1" dirty="0" err="1"/>
              <a:t>directives</a:t>
            </a:r>
            <a:r>
              <a:rPr lang="it-IT" b="1" dirty="0"/>
              <a:t> are </a:t>
            </a:r>
            <a:r>
              <a:rPr lang="it-IT" b="1" dirty="0" err="1"/>
              <a:t>not</a:t>
            </a:r>
            <a:r>
              <a:rPr lang="it-IT" b="1" dirty="0"/>
              <a:t> </a:t>
            </a:r>
            <a:r>
              <a:rPr lang="it-IT" b="1" dirty="0" err="1"/>
              <a:t>directly</a:t>
            </a:r>
            <a:r>
              <a:rPr lang="it-IT" b="1" dirty="0"/>
              <a:t> </a:t>
            </a:r>
            <a:r>
              <a:rPr lang="it-IT" b="1" dirty="0" err="1"/>
              <a:t>applicable</a:t>
            </a:r>
            <a:r>
              <a:rPr lang="it-IT" dirty="0"/>
              <a:t>. </a:t>
            </a:r>
            <a:r>
              <a:rPr lang="it-IT" dirty="0" err="1"/>
              <a:t>Directives</a:t>
            </a:r>
            <a:r>
              <a:rPr lang="it-IT" dirty="0"/>
              <a:t> in </a:t>
            </a:r>
            <a:r>
              <a:rPr lang="it-IT" dirty="0" err="1"/>
              <a:t>essence</a:t>
            </a:r>
            <a:r>
              <a:rPr lang="it-IT" dirty="0"/>
              <a:t> </a:t>
            </a:r>
            <a:r>
              <a:rPr lang="it-IT" dirty="0" err="1"/>
              <a:t>tell</a:t>
            </a:r>
            <a:r>
              <a:rPr lang="it-IT" dirty="0"/>
              <a:t> </a:t>
            </a:r>
            <a:r>
              <a:rPr lang="it-IT" dirty="0" err="1"/>
              <a:t>member</a:t>
            </a:r>
            <a:r>
              <a:rPr lang="it-IT" dirty="0"/>
              <a:t> </a:t>
            </a:r>
            <a:r>
              <a:rPr lang="it-IT" dirty="0" err="1"/>
              <a:t>states</a:t>
            </a:r>
            <a:r>
              <a:rPr lang="it-IT" dirty="0"/>
              <a:t> to do </a:t>
            </a:r>
            <a:r>
              <a:rPr lang="it-IT" dirty="0" err="1"/>
              <a:t>something</a:t>
            </a:r>
            <a:r>
              <a:rPr lang="it-IT" dirty="0"/>
              <a:t> </a:t>
            </a:r>
            <a:r>
              <a:rPr lang="it-IT" dirty="0" err="1"/>
              <a:t>therefore</a:t>
            </a:r>
            <a:r>
              <a:rPr lang="it-IT" dirty="0"/>
              <a:t>, </a:t>
            </a:r>
            <a:r>
              <a:rPr lang="it-IT" dirty="0" err="1"/>
              <a:t>when</a:t>
            </a:r>
            <a:r>
              <a:rPr lang="it-IT" dirty="0"/>
              <a:t> </a:t>
            </a:r>
            <a:r>
              <a:rPr lang="it-IT" dirty="0" err="1"/>
              <a:t>passed</a:t>
            </a:r>
            <a:r>
              <a:rPr lang="it-IT" dirty="0"/>
              <a:t> </a:t>
            </a:r>
            <a:r>
              <a:rPr lang="it-IT" dirty="0" err="1"/>
              <a:t>they</a:t>
            </a:r>
            <a:r>
              <a:rPr lang="it-IT" dirty="0"/>
              <a:t> </a:t>
            </a:r>
            <a:r>
              <a:rPr lang="it-IT" dirty="0" err="1"/>
              <a:t>need</a:t>
            </a:r>
            <a:r>
              <a:rPr lang="it-IT" dirty="0"/>
              <a:t> a </a:t>
            </a:r>
            <a:r>
              <a:rPr lang="it-IT" dirty="0" err="1"/>
              <a:t>piece</a:t>
            </a:r>
            <a:r>
              <a:rPr lang="it-IT" dirty="0"/>
              <a:t> of </a:t>
            </a:r>
            <a:r>
              <a:rPr lang="it-IT" dirty="0" err="1"/>
              <a:t>legislation</a:t>
            </a:r>
            <a:r>
              <a:rPr lang="it-IT" dirty="0"/>
              <a:t> to </a:t>
            </a:r>
            <a:r>
              <a:rPr lang="it-IT" dirty="0" err="1"/>
              <a:t>make</a:t>
            </a:r>
            <a:r>
              <a:rPr lang="it-IT" dirty="0"/>
              <a:t> </a:t>
            </a:r>
            <a:r>
              <a:rPr lang="it-IT" dirty="0" err="1"/>
              <a:t>them</a:t>
            </a:r>
            <a:r>
              <a:rPr lang="it-IT" dirty="0"/>
              <a:t> </a:t>
            </a:r>
            <a:r>
              <a:rPr lang="it-IT" dirty="0" err="1"/>
              <a:t>into</a:t>
            </a:r>
            <a:r>
              <a:rPr lang="it-IT" dirty="0"/>
              <a:t> </a:t>
            </a:r>
            <a:r>
              <a:rPr lang="it-IT" dirty="0" err="1"/>
              <a:t>national</a:t>
            </a:r>
            <a:r>
              <a:rPr lang="it-IT" dirty="0"/>
              <a:t> law.</a:t>
            </a:r>
          </a:p>
        </p:txBody>
      </p:sp>
    </p:spTree>
    <p:extLst>
      <p:ext uri="{BB962C8B-B14F-4D97-AF65-F5344CB8AC3E}">
        <p14:creationId xmlns:p14="http://schemas.microsoft.com/office/powerpoint/2010/main" val="37473166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Direct </a:t>
            </a:r>
            <a:r>
              <a:rPr lang="it-IT" b="1" dirty="0" err="1"/>
              <a:t>effect</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2004126249"/>
              </p:ext>
            </p:extLst>
          </p:nvPr>
        </p:nvGraphicFramePr>
        <p:xfrm>
          <a:off x="246956" y="1621020"/>
          <a:ext cx="8749311" cy="49414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073521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idx="4294967295"/>
          </p:nvPr>
        </p:nvSpPr>
        <p:spPr>
          <a:xfrm>
            <a:off x="268940" y="246976"/>
            <a:ext cx="8725647" cy="6431729"/>
          </a:xfrm>
        </p:spPr>
        <p:txBody>
          <a:bodyPr/>
          <a:lstStyle/>
          <a:p>
            <a:r>
              <a:rPr lang="it-IT" sz="4400" b="1" dirty="0"/>
              <a:t>VAN gend en loos case</a:t>
            </a:r>
            <a:br>
              <a:rPr lang="it-IT" sz="4400" dirty="0"/>
            </a:br>
            <a:br>
              <a:rPr lang="it-IT" sz="4400" dirty="0"/>
            </a:br>
            <a:r>
              <a:rPr lang="it-IT" dirty="0"/>
              <a:t>ECJ statement</a:t>
            </a:r>
            <a:br>
              <a:rPr lang="it-IT" dirty="0"/>
            </a:br>
            <a:br>
              <a:rPr lang="it-IT" dirty="0"/>
            </a:br>
            <a:r>
              <a:rPr lang="it-IT" b="1" dirty="0"/>
              <a:t>european legal order is a new legal order</a:t>
            </a:r>
            <a:br>
              <a:rPr lang="it-IT" dirty="0"/>
            </a:br>
            <a:br>
              <a:rPr lang="it-IT" dirty="0"/>
            </a:br>
            <a:r>
              <a:rPr lang="it-IT" sz="2400" dirty="0"/>
              <a:t>INDePENDENCE OF EUROPEAN LEGAL ORDER FROM CLASSIC INTERNATIONAL LAW</a:t>
            </a:r>
            <a:br>
              <a:rPr lang="it-IT" sz="2400" dirty="0"/>
            </a:br>
            <a:endParaRPr lang="it-IT" sz="2400" dirty="0"/>
          </a:p>
        </p:txBody>
      </p:sp>
    </p:spTree>
    <p:extLst>
      <p:ext uri="{BB962C8B-B14F-4D97-AF65-F5344CB8AC3E}">
        <p14:creationId xmlns:p14="http://schemas.microsoft.com/office/powerpoint/2010/main" val="17558297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facts</a:t>
            </a:r>
            <a:endParaRPr lang="it-IT" dirty="0"/>
          </a:p>
        </p:txBody>
      </p:sp>
      <p:sp>
        <p:nvSpPr>
          <p:cNvPr id="3" name="Segnaposto contenuto 2"/>
          <p:cNvSpPr>
            <a:spLocks noGrp="1"/>
          </p:cNvSpPr>
          <p:nvPr>
            <p:ph idx="1"/>
          </p:nvPr>
        </p:nvSpPr>
        <p:spPr>
          <a:xfrm>
            <a:off x="0" y="1621020"/>
            <a:ext cx="8872479" cy="5046886"/>
          </a:xfrm>
          <a:solidFill>
            <a:schemeClr val="tx2"/>
          </a:solidFill>
        </p:spPr>
        <p:txBody>
          <a:bodyPr>
            <a:normAutofit lnSpcReduction="10000"/>
          </a:bodyPr>
          <a:lstStyle/>
          <a:p>
            <a:r>
              <a:rPr lang="it-IT" b="1" dirty="0">
                <a:solidFill>
                  <a:srgbClr val="FF0000"/>
                </a:solidFill>
                <a:hlinkClick r:id="rId2"/>
              </a:rPr>
              <a:t>Van Gend en Loos</a:t>
            </a:r>
            <a:r>
              <a:rPr lang="it-IT" dirty="0">
                <a:solidFill>
                  <a:srgbClr val="FF0000"/>
                </a:solidFill>
                <a:hlinkClick r:id="rId2"/>
              </a:rPr>
              <a:t>, a postal and transportation company, imported </a:t>
            </a:r>
            <a:r>
              <a:rPr lang="it-IT" dirty="0">
                <a:solidFill>
                  <a:srgbClr val="FF0000"/>
                </a:solidFill>
                <a:hlinkClick r:id="rId3"/>
              </a:rPr>
              <a:t>urea-formaldehyde from </a:t>
            </a:r>
            <a:r>
              <a:rPr lang="it-IT" dirty="0">
                <a:solidFill>
                  <a:srgbClr val="FF0000"/>
                </a:solidFill>
                <a:hlinkClick r:id="rId4"/>
              </a:rPr>
              <a:t>West Germany to the Netherlands. </a:t>
            </a:r>
          </a:p>
          <a:p>
            <a:r>
              <a:rPr lang="it-IT" dirty="0">
                <a:solidFill>
                  <a:srgbClr val="FF0000"/>
                </a:solidFill>
                <a:hlinkClick r:id="rId4"/>
              </a:rPr>
              <a:t>The </a:t>
            </a:r>
            <a:r>
              <a:rPr lang="it-IT" b="1" dirty="0">
                <a:solidFill>
                  <a:srgbClr val="FF0000"/>
                </a:solidFill>
                <a:hlinkClick r:id="rId4"/>
              </a:rPr>
              <a:t>Dutch customs authorities </a:t>
            </a:r>
            <a:r>
              <a:rPr lang="it-IT" dirty="0">
                <a:solidFill>
                  <a:srgbClr val="FF0000"/>
                </a:solidFill>
                <a:hlinkClick r:id="rId4"/>
              </a:rPr>
              <a:t>charged them a tariff on the import. </a:t>
            </a:r>
          </a:p>
          <a:p>
            <a:r>
              <a:rPr lang="it-IT" dirty="0">
                <a:solidFill>
                  <a:srgbClr val="FF0000"/>
                </a:solidFill>
                <a:hlinkClick r:id="rId4"/>
              </a:rPr>
              <a:t>Van Gend en Loos objected, submitting that the tariff was contrary to EC law. </a:t>
            </a:r>
          </a:p>
          <a:p>
            <a:r>
              <a:rPr lang="it-IT" dirty="0">
                <a:hlinkClick r:id="rId4"/>
              </a:rPr>
              <a:t>Article 12 of the </a:t>
            </a:r>
            <a:r>
              <a:rPr lang="it-IT" dirty="0"/>
              <a:t>Treaty of Rome (now replaced by Article 30 TFEU) </a:t>
            </a:r>
            <a:r>
              <a:rPr lang="it-IT" dirty="0" err="1"/>
              <a:t>stated</a:t>
            </a:r>
            <a:r>
              <a:rPr lang="it-IT" dirty="0"/>
              <a:t>: “</a:t>
            </a:r>
            <a:r>
              <a:rPr lang="it-IT" i="1" dirty="0"/>
              <a:t> </a:t>
            </a:r>
            <a:r>
              <a:rPr lang="it-IT" i="1" dirty="0" err="1"/>
              <a:t>Member</a:t>
            </a:r>
            <a:r>
              <a:rPr lang="it-IT" i="1" dirty="0"/>
              <a:t> </a:t>
            </a:r>
            <a:r>
              <a:rPr lang="it-IT" i="1" dirty="0" err="1"/>
              <a:t>States</a:t>
            </a:r>
            <a:r>
              <a:rPr lang="it-IT" i="1" dirty="0"/>
              <a:t> </a:t>
            </a:r>
            <a:r>
              <a:rPr lang="it-IT" i="1" dirty="0" err="1"/>
              <a:t>shall</a:t>
            </a:r>
            <a:r>
              <a:rPr lang="it-IT" i="1" dirty="0"/>
              <a:t> refrain from </a:t>
            </a:r>
            <a:r>
              <a:rPr lang="it-IT" i="1" dirty="0" err="1"/>
              <a:t>introducing</a:t>
            </a:r>
            <a:r>
              <a:rPr lang="it-IT" i="1" dirty="0"/>
              <a:t> </a:t>
            </a:r>
            <a:r>
              <a:rPr lang="it-IT" i="1" dirty="0" err="1"/>
              <a:t>between</a:t>
            </a:r>
            <a:r>
              <a:rPr lang="it-IT" i="1" dirty="0"/>
              <a:t> </a:t>
            </a:r>
            <a:r>
              <a:rPr lang="it-IT" i="1" dirty="0" err="1"/>
              <a:t>themselves</a:t>
            </a:r>
            <a:r>
              <a:rPr lang="it-IT" i="1" dirty="0"/>
              <a:t> </a:t>
            </a:r>
            <a:r>
              <a:rPr lang="it-IT" i="1" dirty="0" err="1"/>
              <a:t>any</a:t>
            </a:r>
            <a:r>
              <a:rPr lang="it-IT" i="1" dirty="0"/>
              <a:t> new </a:t>
            </a:r>
            <a:r>
              <a:rPr lang="it-IT" i="1" dirty="0" err="1"/>
              <a:t>customs</a:t>
            </a:r>
            <a:r>
              <a:rPr lang="it-IT" i="1" dirty="0"/>
              <a:t> </a:t>
            </a:r>
            <a:r>
              <a:rPr lang="it-IT" i="1" dirty="0" err="1"/>
              <a:t>duties</a:t>
            </a:r>
            <a:r>
              <a:rPr lang="it-IT" i="1" dirty="0"/>
              <a:t> on </a:t>
            </a:r>
            <a:r>
              <a:rPr lang="it-IT" i="1" dirty="0" err="1"/>
              <a:t>imports</a:t>
            </a:r>
            <a:r>
              <a:rPr lang="it-IT" i="1" dirty="0"/>
              <a:t> and </a:t>
            </a:r>
            <a:r>
              <a:rPr lang="it-IT" i="1" dirty="0" err="1"/>
              <a:t>exports</a:t>
            </a:r>
            <a:r>
              <a:rPr lang="it-IT" i="1" dirty="0"/>
              <a:t> or </a:t>
            </a:r>
            <a:r>
              <a:rPr lang="it-IT" i="1" dirty="0" err="1"/>
              <a:t>any</a:t>
            </a:r>
            <a:r>
              <a:rPr lang="it-IT" i="1" dirty="0"/>
              <a:t> </a:t>
            </a:r>
            <a:r>
              <a:rPr lang="it-IT" i="1" dirty="0" err="1"/>
              <a:t>charges</a:t>
            </a:r>
            <a:r>
              <a:rPr lang="it-IT" i="1" dirty="0"/>
              <a:t> </a:t>
            </a:r>
            <a:r>
              <a:rPr lang="it-IT" i="1" dirty="0" err="1"/>
              <a:t>having</a:t>
            </a:r>
            <a:r>
              <a:rPr lang="it-IT" i="1" dirty="0"/>
              <a:t> </a:t>
            </a:r>
            <a:r>
              <a:rPr lang="it-IT" i="1" dirty="0" err="1"/>
              <a:t>equivalent</a:t>
            </a:r>
            <a:r>
              <a:rPr lang="it-IT" i="1" dirty="0"/>
              <a:t> </a:t>
            </a:r>
            <a:r>
              <a:rPr lang="it-IT" i="1" dirty="0" err="1"/>
              <a:t>effect</a:t>
            </a:r>
            <a:r>
              <a:rPr lang="it-IT" i="1" dirty="0"/>
              <a:t>, and from </a:t>
            </a:r>
            <a:r>
              <a:rPr lang="it-IT" i="1" dirty="0" err="1"/>
              <a:t>increasing</a:t>
            </a:r>
            <a:r>
              <a:rPr lang="it-IT" i="1" dirty="0"/>
              <a:t> </a:t>
            </a:r>
            <a:r>
              <a:rPr lang="it-IT" i="1" dirty="0" err="1"/>
              <a:t>those</a:t>
            </a:r>
            <a:r>
              <a:rPr lang="it-IT" i="1" dirty="0"/>
              <a:t> </a:t>
            </a:r>
            <a:r>
              <a:rPr lang="it-IT" i="1" dirty="0" err="1"/>
              <a:t>which</a:t>
            </a:r>
            <a:r>
              <a:rPr lang="it-IT" i="1" dirty="0"/>
              <a:t> </a:t>
            </a:r>
            <a:r>
              <a:rPr lang="it-IT" i="1" dirty="0" err="1"/>
              <a:t>they</a:t>
            </a:r>
            <a:r>
              <a:rPr lang="it-IT" i="1" dirty="0"/>
              <a:t> </a:t>
            </a:r>
            <a:r>
              <a:rPr lang="it-IT" i="1" dirty="0" err="1"/>
              <a:t>already</a:t>
            </a:r>
            <a:r>
              <a:rPr lang="it-IT" i="1" dirty="0"/>
              <a:t> </a:t>
            </a:r>
            <a:r>
              <a:rPr lang="it-IT" i="1" dirty="0" err="1"/>
              <a:t>apply</a:t>
            </a:r>
            <a:r>
              <a:rPr lang="it-IT" i="1" dirty="0"/>
              <a:t> in </a:t>
            </a:r>
            <a:r>
              <a:rPr lang="it-IT" i="1" dirty="0" err="1"/>
              <a:t>their</a:t>
            </a:r>
            <a:r>
              <a:rPr lang="it-IT" i="1" dirty="0"/>
              <a:t> </a:t>
            </a:r>
            <a:r>
              <a:rPr lang="it-IT" i="1" dirty="0" err="1"/>
              <a:t>trade</a:t>
            </a:r>
            <a:r>
              <a:rPr lang="it-IT" i="1" dirty="0"/>
              <a:t> with </a:t>
            </a:r>
            <a:r>
              <a:rPr lang="it-IT" i="1" dirty="0" err="1"/>
              <a:t>each</a:t>
            </a:r>
            <a:r>
              <a:rPr lang="it-IT" i="1" dirty="0"/>
              <a:t> </a:t>
            </a:r>
            <a:r>
              <a:rPr lang="it-IT" i="1" dirty="0" err="1"/>
              <a:t>other</a:t>
            </a:r>
            <a:r>
              <a:rPr lang="it-IT" i="1" dirty="0"/>
              <a:t>.</a:t>
            </a:r>
            <a:endParaRPr lang="it-IT" dirty="0"/>
          </a:p>
        </p:txBody>
      </p:sp>
    </p:spTree>
    <p:extLst>
      <p:ext uri="{BB962C8B-B14F-4D97-AF65-F5344CB8AC3E}">
        <p14:creationId xmlns:p14="http://schemas.microsoft.com/office/powerpoint/2010/main" val="24772559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facts</a:t>
            </a:r>
            <a:endParaRPr lang="it-IT" dirty="0"/>
          </a:p>
        </p:txBody>
      </p:sp>
      <p:sp>
        <p:nvSpPr>
          <p:cNvPr id="3" name="Segnaposto contenuto 2"/>
          <p:cNvSpPr>
            <a:spLocks noGrp="1"/>
          </p:cNvSpPr>
          <p:nvPr>
            <p:ph idx="1"/>
          </p:nvPr>
        </p:nvSpPr>
        <p:spPr>
          <a:xfrm>
            <a:off x="104588" y="1537462"/>
            <a:ext cx="8868145" cy="5197290"/>
          </a:xfrm>
          <a:solidFill>
            <a:srgbClr val="E5E5D3"/>
          </a:solidFill>
        </p:spPr>
        <p:txBody>
          <a:bodyPr>
            <a:normAutofit/>
          </a:bodyPr>
          <a:lstStyle/>
          <a:p>
            <a:r>
              <a:rPr lang="it-IT" dirty="0"/>
              <a:t>Van </a:t>
            </a:r>
            <a:r>
              <a:rPr lang="it-IT" dirty="0" err="1"/>
              <a:t>Gend</a:t>
            </a:r>
            <a:r>
              <a:rPr lang="it-IT" dirty="0"/>
              <a:t> en </a:t>
            </a:r>
            <a:r>
              <a:rPr lang="it-IT" dirty="0" err="1"/>
              <a:t>Loos</a:t>
            </a:r>
            <a:r>
              <a:rPr lang="it-IT" dirty="0"/>
              <a:t> </a:t>
            </a:r>
            <a:r>
              <a:rPr lang="it-IT" dirty="0" err="1"/>
              <a:t>paid</a:t>
            </a:r>
            <a:r>
              <a:rPr lang="it-IT" dirty="0"/>
              <a:t> the </a:t>
            </a:r>
            <a:r>
              <a:rPr lang="it-IT" dirty="0" err="1"/>
              <a:t>tariff</a:t>
            </a:r>
            <a:r>
              <a:rPr lang="it-IT" dirty="0"/>
              <a:t> </a:t>
            </a:r>
            <a:r>
              <a:rPr lang="it-IT" dirty="0" err="1"/>
              <a:t>but</a:t>
            </a:r>
            <a:r>
              <a:rPr lang="it-IT" dirty="0"/>
              <a:t> </a:t>
            </a:r>
            <a:r>
              <a:rPr lang="it-IT" dirty="0" err="1"/>
              <a:t>then</a:t>
            </a:r>
            <a:r>
              <a:rPr lang="it-IT" dirty="0"/>
              <a:t> </a:t>
            </a:r>
            <a:r>
              <a:rPr lang="it-IT" dirty="0" err="1"/>
              <a:t>sought</a:t>
            </a:r>
            <a:r>
              <a:rPr lang="it-IT" dirty="0"/>
              <a:t> to </a:t>
            </a:r>
            <a:r>
              <a:rPr lang="it-IT" dirty="0" err="1"/>
              <a:t>retrieve</a:t>
            </a:r>
            <a:r>
              <a:rPr lang="it-IT" dirty="0"/>
              <a:t> the </a:t>
            </a:r>
            <a:r>
              <a:rPr lang="it-IT" dirty="0" err="1"/>
              <a:t>money</a:t>
            </a:r>
            <a:r>
              <a:rPr lang="it-IT" dirty="0"/>
              <a:t> in the </a:t>
            </a:r>
            <a:r>
              <a:rPr lang="it-IT" dirty="0" err="1"/>
              <a:t>national</a:t>
            </a:r>
            <a:r>
              <a:rPr lang="it-IT" dirty="0"/>
              <a:t> court (</a:t>
            </a:r>
            <a:r>
              <a:rPr lang="it-IT" dirty="0" err="1"/>
              <a:t>Tariefcommissie</a:t>
            </a:r>
            <a:r>
              <a:rPr lang="it-IT" dirty="0"/>
              <a:t>). </a:t>
            </a:r>
            <a:r>
              <a:rPr lang="it-IT" dirty="0" err="1"/>
              <a:t>This</a:t>
            </a:r>
            <a:r>
              <a:rPr lang="it-IT" dirty="0"/>
              <a:t> made a </a:t>
            </a:r>
            <a:r>
              <a:rPr lang="it-IT" dirty="0" err="1"/>
              <a:t>request</a:t>
            </a:r>
            <a:r>
              <a:rPr lang="it-IT" dirty="0"/>
              <a:t> for a </a:t>
            </a:r>
            <a:r>
              <a:rPr lang="it-IT" b="1" dirty="0">
                <a:hlinkClick r:id="rId2"/>
              </a:rPr>
              <a:t>preliminary ruling to the </a:t>
            </a:r>
            <a:r>
              <a:rPr lang="it-IT" b="1" dirty="0">
                <a:hlinkClick r:id="rId3"/>
              </a:rPr>
              <a:t>European Court of Justice, asking whether the then Article 12 of the Treaty of Rome conferred rights on the nationals of a member state that could be enforced in national courts</a:t>
            </a:r>
          </a:p>
          <a:p>
            <a:r>
              <a:rPr lang="it-IT" b="1" dirty="0">
                <a:solidFill>
                  <a:srgbClr val="008000"/>
                </a:solidFill>
              </a:rPr>
              <a:t>National court </a:t>
            </a:r>
            <a:r>
              <a:rPr lang="it-IT" dirty="0" err="1"/>
              <a:t>argued</a:t>
            </a:r>
            <a:r>
              <a:rPr lang="it-IT" dirty="0"/>
              <a:t>: the </a:t>
            </a:r>
            <a:r>
              <a:rPr lang="it-IT" b="1" u="sng" dirty="0" err="1"/>
              <a:t>importers</a:t>
            </a:r>
            <a:r>
              <a:rPr lang="it-IT" b="1" u="sng" dirty="0"/>
              <a:t> </a:t>
            </a:r>
            <a:r>
              <a:rPr lang="it-IT" b="1" u="sng" dirty="0" err="1"/>
              <a:t>were</a:t>
            </a:r>
            <a:r>
              <a:rPr lang="it-IT" b="1" u="sng" dirty="0"/>
              <a:t> </a:t>
            </a:r>
            <a:r>
              <a:rPr lang="it-IT" b="1" u="sng" dirty="0" err="1"/>
              <a:t>obviously</a:t>
            </a:r>
            <a:r>
              <a:rPr lang="it-IT" b="1" u="sng" dirty="0"/>
              <a:t> </a:t>
            </a:r>
            <a:r>
              <a:rPr lang="it-IT" b="1" u="sng" dirty="0" err="1"/>
              <a:t>not</a:t>
            </a:r>
            <a:r>
              <a:rPr lang="it-IT" b="1" u="sng" dirty="0"/>
              <a:t> parties to the </a:t>
            </a:r>
            <a:r>
              <a:rPr lang="it-IT" b="1" u="sng" dirty="0" err="1"/>
              <a:t>Treaty</a:t>
            </a:r>
            <a:r>
              <a:rPr lang="it-IT" b="1" u="sng" dirty="0"/>
              <a:t>.</a:t>
            </a:r>
          </a:p>
          <a:p>
            <a:r>
              <a:rPr lang="it-IT" b="1" dirty="0" err="1">
                <a:solidFill>
                  <a:srgbClr val="008000"/>
                </a:solidFill>
              </a:rPr>
              <a:t>Advocate</a:t>
            </a:r>
            <a:r>
              <a:rPr lang="it-IT" b="1" dirty="0">
                <a:solidFill>
                  <a:srgbClr val="008000"/>
                </a:solidFill>
              </a:rPr>
              <a:t> General </a:t>
            </a:r>
            <a:r>
              <a:rPr lang="it-IT" dirty="0" err="1"/>
              <a:t>indicated</a:t>
            </a:r>
            <a:r>
              <a:rPr lang="it-IT" dirty="0"/>
              <a:t> </a:t>
            </a:r>
            <a:r>
              <a:rPr lang="it-IT" dirty="0" err="1"/>
              <a:t>that</a:t>
            </a:r>
            <a:r>
              <a:rPr lang="it-IT" dirty="0"/>
              <a:t> </a:t>
            </a:r>
            <a:r>
              <a:rPr lang="it-IT" b="1" dirty="0"/>
              <a:t>some </a:t>
            </a:r>
            <a:r>
              <a:rPr lang="it-IT" b="1" dirty="0" err="1"/>
              <a:t>provisions</a:t>
            </a:r>
            <a:r>
              <a:rPr lang="it-IT" b="1" dirty="0"/>
              <a:t> of the </a:t>
            </a:r>
            <a:r>
              <a:rPr lang="it-IT" b="1" dirty="0" err="1"/>
              <a:t>Treaty</a:t>
            </a:r>
            <a:r>
              <a:rPr lang="it-IT" b="1" dirty="0"/>
              <a:t> </a:t>
            </a:r>
            <a:r>
              <a:rPr lang="it-IT" b="1" dirty="0" err="1"/>
              <a:t>could</a:t>
            </a:r>
            <a:r>
              <a:rPr lang="it-IT" b="1" dirty="0"/>
              <a:t> </a:t>
            </a:r>
            <a:r>
              <a:rPr lang="it-IT" dirty="0" err="1"/>
              <a:t>have</a:t>
            </a:r>
            <a:r>
              <a:rPr lang="it-IT" dirty="0"/>
              <a:t> </a:t>
            </a:r>
            <a:r>
              <a:rPr lang="it-IT" b="1" dirty="0"/>
              <a:t>"</a:t>
            </a:r>
            <a:r>
              <a:rPr lang="it-IT" b="1" dirty="0" err="1"/>
              <a:t>direct</a:t>
            </a:r>
            <a:r>
              <a:rPr lang="it-IT" b="1" dirty="0"/>
              <a:t> </a:t>
            </a:r>
            <a:r>
              <a:rPr lang="it-IT" b="1" dirty="0" err="1"/>
              <a:t>effect</a:t>
            </a:r>
            <a:r>
              <a:rPr lang="it-IT" b="1" dirty="0"/>
              <a:t>" (</a:t>
            </a:r>
            <a:r>
              <a:rPr lang="it-IT" b="1" dirty="0" err="1"/>
              <a:t>that</a:t>
            </a:r>
            <a:r>
              <a:rPr lang="it-IT" b="1" dirty="0"/>
              <a:t> </a:t>
            </a:r>
            <a:r>
              <a:rPr lang="it-IT" b="1" dirty="0" err="1"/>
              <a:t>citizens</a:t>
            </a:r>
            <a:r>
              <a:rPr lang="it-IT" b="1" dirty="0"/>
              <a:t> </a:t>
            </a:r>
            <a:r>
              <a:rPr lang="it-IT" b="1" dirty="0" err="1"/>
              <a:t>could</a:t>
            </a:r>
            <a:r>
              <a:rPr lang="it-IT" b="1" dirty="0"/>
              <a:t> </a:t>
            </a:r>
            <a:r>
              <a:rPr lang="it-IT" b="1" dirty="0" err="1"/>
              <a:t>rely</a:t>
            </a:r>
            <a:r>
              <a:rPr lang="it-IT" b="1" dirty="0"/>
              <a:t> on </a:t>
            </a:r>
            <a:r>
              <a:rPr lang="it-IT" b="1" dirty="0" err="1"/>
              <a:t>them</a:t>
            </a:r>
            <a:r>
              <a:rPr lang="it-IT" b="1" dirty="0"/>
              <a:t>) </a:t>
            </a:r>
            <a:r>
              <a:rPr lang="it-IT" dirty="0" err="1"/>
              <a:t>but</a:t>
            </a:r>
            <a:r>
              <a:rPr lang="it-IT" dirty="0"/>
              <a:t> </a:t>
            </a:r>
            <a:r>
              <a:rPr lang="it-IT" dirty="0" err="1"/>
              <a:t>that</a:t>
            </a:r>
            <a:r>
              <a:rPr lang="it-IT" dirty="0"/>
              <a:t> </a:t>
            </a:r>
            <a:r>
              <a:rPr lang="it-IT" dirty="0" err="1"/>
              <a:t>Article</a:t>
            </a:r>
            <a:r>
              <a:rPr lang="it-IT" dirty="0"/>
              <a:t> 12 </a:t>
            </a:r>
            <a:r>
              <a:rPr lang="it-IT" dirty="0" err="1"/>
              <a:t>was</a:t>
            </a:r>
            <a:r>
              <a:rPr lang="it-IT" dirty="0"/>
              <a:t> </a:t>
            </a:r>
            <a:r>
              <a:rPr lang="it-IT" dirty="0" err="1"/>
              <a:t>not</a:t>
            </a:r>
            <a:r>
              <a:rPr lang="it-IT" dirty="0"/>
              <a:t> </a:t>
            </a:r>
            <a:r>
              <a:rPr lang="it-IT" dirty="0" err="1"/>
              <a:t>one</a:t>
            </a:r>
            <a:r>
              <a:rPr lang="it-IT" dirty="0"/>
              <a:t> of </a:t>
            </a:r>
            <a:r>
              <a:rPr lang="it-IT" dirty="0" err="1"/>
              <a:t>them</a:t>
            </a:r>
            <a:r>
              <a:rPr lang="it-IT" dirty="0"/>
              <a:t>.</a:t>
            </a:r>
          </a:p>
        </p:txBody>
      </p:sp>
    </p:spTree>
    <p:extLst>
      <p:ext uri="{BB962C8B-B14F-4D97-AF65-F5344CB8AC3E}">
        <p14:creationId xmlns:p14="http://schemas.microsoft.com/office/powerpoint/2010/main" val="8585103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Case law</a:t>
            </a:r>
            <a:br>
              <a:rPr lang="it-IT" dirty="0"/>
            </a:br>
            <a:r>
              <a:rPr lang="it-IT" dirty="0"/>
              <a:t>van </a:t>
            </a:r>
            <a:r>
              <a:rPr lang="it-IT" dirty="0" err="1"/>
              <a:t>gend</a:t>
            </a:r>
            <a:r>
              <a:rPr lang="it-IT" dirty="0"/>
              <a:t> an </a:t>
            </a:r>
            <a:r>
              <a:rPr lang="it-IT" dirty="0" err="1"/>
              <a:t>loos</a:t>
            </a:r>
            <a:endParaRPr lang="it-IT" dirty="0"/>
          </a:p>
        </p:txBody>
      </p:sp>
      <p:sp>
        <p:nvSpPr>
          <p:cNvPr id="3" name="Segnaposto contenuto 2"/>
          <p:cNvSpPr>
            <a:spLocks noGrp="1"/>
          </p:cNvSpPr>
          <p:nvPr>
            <p:ph idx="1"/>
          </p:nvPr>
        </p:nvSpPr>
        <p:spPr>
          <a:xfrm>
            <a:off x="242782" y="1499498"/>
            <a:ext cx="8665440" cy="5148420"/>
          </a:xfrm>
          <a:solidFill>
            <a:srgbClr val="E5E5D3"/>
          </a:solidFill>
        </p:spPr>
        <p:txBody>
          <a:bodyPr>
            <a:normAutofit lnSpcReduction="10000"/>
          </a:bodyPr>
          <a:lstStyle/>
          <a:p>
            <a:pPr marL="0" indent="0" algn="ctr">
              <a:buNone/>
            </a:pPr>
            <a:r>
              <a:rPr lang="it-IT" sz="2800" dirty="0"/>
              <a:t>EUROPEAN LEGAL ORDER IS A NEW LEGAL ORDER</a:t>
            </a:r>
          </a:p>
          <a:p>
            <a:pPr marL="0" indent="0">
              <a:buNone/>
            </a:pPr>
            <a:r>
              <a:rPr lang="it-IT" sz="2800" dirty="0"/>
              <a:t>1) </a:t>
            </a:r>
            <a:r>
              <a:rPr lang="it-IT" sz="2800" dirty="0" err="1"/>
              <a:t>European</a:t>
            </a:r>
            <a:r>
              <a:rPr lang="it-IT" sz="2800" dirty="0"/>
              <a:t> </a:t>
            </a:r>
            <a:r>
              <a:rPr lang="it-IT" sz="2800" dirty="0" err="1"/>
              <a:t>Treaties</a:t>
            </a:r>
            <a:r>
              <a:rPr lang="it-IT" sz="2800" dirty="0"/>
              <a:t> create </a:t>
            </a:r>
            <a:r>
              <a:rPr lang="it-IT" sz="2800" dirty="0" err="1"/>
              <a:t>rights</a:t>
            </a:r>
            <a:r>
              <a:rPr lang="it-IT" sz="2800" dirty="0"/>
              <a:t> and </a:t>
            </a:r>
            <a:r>
              <a:rPr lang="it-IT" sz="2800" dirty="0" err="1"/>
              <a:t>obligations</a:t>
            </a:r>
            <a:r>
              <a:rPr lang="it-IT" sz="2800" dirty="0"/>
              <a:t> </a:t>
            </a:r>
            <a:r>
              <a:rPr lang="it-IT" sz="2800" dirty="0" err="1"/>
              <a:t>directly</a:t>
            </a:r>
            <a:r>
              <a:rPr lang="it-IT" sz="2800" dirty="0"/>
              <a:t> on </a:t>
            </a:r>
            <a:r>
              <a:rPr lang="it-IT" sz="2800" dirty="0" err="1"/>
              <a:t>people</a:t>
            </a:r>
            <a:endParaRPr lang="it-IT" sz="2800" dirty="0"/>
          </a:p>
          <a:p>
            <a:pPr marL="0" indent="0">
              <a:buNone/>
            </a:pPr>
            <a:r>
              <a:rPr lang="it-IT" sz="2800" dirty="0"/>
              <a:t>2) </a:t>
            </a:r>
            <a:r>
              <a:rPr lang="it-IT" sz="2800" dirty="0" err="1"/>
              <a:t>Individuals</a:t>
            </a:r>
            <a:r>
              <a:rPr lang="it-IT" sz="2800" dirty="0"/>
              <a:t> </a:t>
            </a:r>
            <a:r>
              <a:rPr lang="it-IT" sz="2800" dirty="0" err="1"/>
              <a:t>were</a:t>
            </a:r>
            <a:r>
              <a:rPr lang="it-IT" sz="2800" dirty="0"/>
              <a:t> </a:t>
            </a:r>
            <a:r>
              <a:rPr lang="it-IT" sz="2800" dirty="0" err="1"/>
              <a:t>subjects</a:t>
            </a:r>
            <a:r>
              <a:rPr lang="it-IT" sz="2800" dirty="0"/>
              <a:t> of EU law.</a:t>
            </a:r>
          </a:p>
          <a:p>
            <a:pPr marL="0" indent="0">
              <a:buNone/>
            </a:pPr>
            <a:r>
              <a:rPr lang="it-IT" sz="2800" dirty="0"/>
              <a:t>3) EU law would be </a:t>
            </a:r>
            <a:r>
              <a:rPr lang="it-IT" sz="2800" b="1" u="sng" dirty="0"/>
              <a:t>directly applicable </a:t>
            </a:r>
            <a:r>
              <a:rPr lang="it-IT" sz="2800" dirty="0"/>
              <a:t>in the national legal orders.</a:t>
            </a:r>
          </a:p>
          <a:p>
            <a:pPr marL="0" indent="0">
              <a:buNone/>
            </a:pPr>
            <a:r>
              <a:rPr lang="it-IT" sz="2800" dirty="0"/>
              <a:t>4) </a:t>
            </a:r>
            <a:r>
              <a:rPr lang="it-IT" sz="2800" dirty="0" err="1"/>
              <a:t>It</a:t>
            </a:r>
            <a:r>
              <a:rPr lang="it-IT" sz="2800" dirty="0"/>
              <a:t> </a:t>
            </a:r>
            <a:r>
              <a:rPr lang="it-IT" sz="2800" dirty="0" err="1"/>
              <a:t>is</a:t>
            </a:r>
            <a:r>
              <a:rPr lang="it-IT" sz="2800" dirty="0"/>
              <a:t> to be </a:t>
            </a:r>
            <a:r>
              <a:rPr lang="it-IT" sz="2800" dirty="0" err="1"/>
              <a:t>enforced</a:t>
            </a:r>
            <a:r>
              <a:rPr lang="it-IT" sz="2800" dirty="0"/>
              <a:t> in </a:t>
            </a:r>
            <a:r>
              <a:rPr lang="it-IT" sz="2800" dirty="0" err="1"/>
              <a:t>national</a:t>
            </a:r>
            <a:r>
              <a:rPr lang="it-IT" sz="2800" dirty="0"/>
              <a:t> </a:t>
            </a:r>
            <a:r>
              <a:rPr lang="it-IT" sz="2800" dirty="0" err="1"/>
              <a:t>courts</a:t>
            </a:r>
            <a:r>
              <a:rPr lang="it-IT" sz="2800" dirty="0"/>
              <a:t> </a:t>
            </a:r>
            <a:r>
              <a:rPr lang="it-IT" sz="2800" dirty="0" err="1"/>
              <a:t>despite</a:t>
            </a:r>
            <a:r>
              <a:rPr lang="it-IT" sz="2800" dirty="0"/>
              <a:t> the </a:t>
            </a:r>
            <a:r>
              <a:rPr lang="it-IT" sz="2800" dirty="0" err="1"/>
              <a:t>parallel</a:t>
            </a:r>
            <a:r>
              <a:rPr lang="it-IT" sz="2800" dirty="0"/>
              <a:t> </a:t>
            </a:r>
            <a:r>
              <a:rPr lang="it-IT" sz="2800" dirty="0" err="1"/>
              <a:t>existence</a:t>
            </a:r>
            <a:r>
              <a:rPr lang="it-IT" sz="2800" dirty="0"/>
              <a:t> of an </a:t>
            </a:r>
            <a:r>
              <a:rPr lang="it-IT" sz="2800" dirty="0" err="1"/>
              <a:t>international</a:t>
            </a:r>
            <a:r>
              <a:rPr lang="it-IT" sz="2800" dirty="0"/>
              <a:t> </a:t>
            </a:r>
            <a:r>
              <a:rPr lang="it-IT" sz="2800" dirty="0" err="1"/>
              <a:t>enforcement</a:t>
            </a:r>
            <a:r>
              <a:rPr lang="it-IT" sz="2800" dirty="0"/>
              <a:t> </a:t>
            </a:r>
            <a:r>
              <a:rPr lang="it-IT" sz="2800" dirty="0" err="1"/>
              <a:t>machinery</a:t>
            </a:r>
            <a:r>
              <a:rPr lang="it-IT" sz="2800" dirty="0"/>
              <a:t>.</a:t>
            </a:r>
          </a:p>
          <a:p>
            <a:endParaRPr lang="it-IT" sz="2800" dirty="0"/>
          </a:p>
        </p:txBody>
      </p:sp>
    </p:spTree>
    <p:extLst>
      <p:ext uri="{BB962C8B-B14F-4D97-AF65-F5344CB8AC3E}">
        <p14:creationId xmlns:p14="http://schemas.microsoft.com/office/powerpoint/2010/main" val="18575729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762000" y="4467412"/>
            <a:ext cx="7620000" cy="561788"/>
          </a:xfrm>
          <a:solidFill>
            <a:srgbClr val="FF0000"/>
          </a:solidFill>
        </p:spPr>
        <p:txBody>
          <a:bodyPr>
            <a:normAutofit fontScale="90000"/>
          </a:bodyPr>
          <a:lstStyle/>
          <a:p>
            <a:br>
              <a:rPr lang="it-IT" dirty="0"/>
            </a:br>
            <a:r>
              <a:rPr lang="it-IT" b="1" dirty="0"/>
              <a:t>Van </a:t>
            </a:r>
            <a:r>
              <a:rPr lang="it-IT" b="1" dirty="0" err="1"/>
              <a:t>Gend</a:t>
            </a:r>
            <a:r>
              <a:rPr lang="it-IT" b="1" dirty="0"/>
              <a:t> en </a:t>
            </a:r>
            <a:r>
              <a:rPr lang="it-IT" b="1" dirty="0" err="1"/>
              <a:t>Loos</a:t>
            </a:r>
            <a:r>
              <a:rPr lang="it-IT" b="1" dirty="0"/>
              <a:t> CASE, 1963</a:t>
            </a:r>
            <a:endParaRPr lang="it-IT" dirty="0"/>
          </a:p>
        </p:txBody>
      </p:sp>
      <p:sp>
        <p:nvSpPr>
          <p:cNvPr id="6" name="Segnaposto testo 5"/>
          <p:cNvSpPr>
            <a:spLocks noGrp="1"/>
          </p:cNvSpPr>
          <p:nvPr>
            <p:ph type="body" sz="half" idx="2"/>
          </p:nvPr>
        </p:nvSpPr>
        <p:spPr>
          <a:xfrm>
            <a:off x="762000" y="5328024"/>
            <a:ext cx="7620000" cy="336176"/>
          </a:xfrm>
          <a:solidFill>
            <a:srgbClr val="0000FF"/>
          </a:solidFill>
        </p:spPr>
        <p:txBody>
          <a:bodyPr>
            <a:normAutofit fontScale="92500" lnSpcReduction="20000"/>
          </a:bodyPr>
          <a:lstStyle/>
          <a:p>
            <a:r>
              <a:rPr lang="it-IT" dirty="0"/>
              <a:t>READ THE CASE</a:t>
            </a:r>
          </a:p>
        </p:txBody>
      </p:sp>
      <p:pic>
        <p:nvPicPr>
          <p:cNvPr id="8" name="Immagine 7"/>
          <p:cNvPicPr>
            <a:picLocks noChangeAspect="1"/>
          </p:cNvPicPr>
          <p:nvPr/>
        </p:nvPicPr>
        <p:blipFill>
          <a:blip r:embed="rId2"/>
          <a:stretch>
            <a:fillRect/>
          </a:stretch>
        </p:blipFill>
        <p:spPr>
          <a:xfrm>
            <a:off x="1199776" y="777689"/>
            <a:ext cx="6853517" cy="3151840"/>
          </a:xfrm>
          <a:prstGeom prst="rect">
            <a:avLst/>
          </a:prstGeom>
        </p:spPr>
      </p:pic>
    </p:spTree>
    <p:extLst>
      <p:ext uri="{BB962C8B-B14F-4D97-AF65-F5344CB8AC3E}">
        <p14:creationId xmlns:p14="http://schemas.microsoft.com/office/powerpoint/2010/main" val="323406740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From the case law </a:t>
            </a:r>
            <a:r>
              <a:rPr lang="it-IT" dirty="0" err="1"/>
              <a:t>follows</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612148665"/>
              </p:ext>
            </p:extLst>
          </p:nvPr>
        </p:nvGraphicFramePr>
        <p:xfrm>
          <a:off x="246956" y="1570063"/>
          <a:ext cx="8714032" cy="49571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51074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PRINCIPLE OF </a:t>
            </a:r>
            <a:br>
              <a:rPr lang="it-IT" dirty="0"/>
            </a:br>
            <a:r>
              <a:rPr lang="it-IT" dirty="0"/>
              <a:t>DIRECT EFFECT</a:t>
            </a:r>
          </a:p>
        </p:txBody>
      </p:sp>
      <p:sp>
        <p:nvSpPr>
          <p:cNvPr id="3" name="Segnaposto contenuto 2"/>
          <p:cNvSpPr>
            <a:spLocks noGrp="1"/>
          </p:cNvSpPr>
          <p:nvPr>
            <p:ph idx="1"/>
          </p:nvPr>
        </p:nvSpPr>
        <p:spPr>
          <a:xfrm>
            <a:off x="403412" y="1828800"/>
            <a:ext cx="8441764" cy="4610847"/>
          </a:xfrm>
          <a:solidFill>
            <a:schemeClr val="tx2"/>
          </a:solidFill>
        </p:spPr>
        <p:txBody>
          <a:bodyPr>
            <a:normAutofit/>
          </a:bodyPr>
          <a:lstStyle/>
          <a:p>
            <a:r>
              <a:rPr lang="it-IT" sz="3200" dirty="0"/>
              <a:t>Direct </a:t>
            </a:r>
            <a:r>
              <a:rPr lang="it-IT" sz="3200" dirty="0" err="1"/>
              <a:t>effect</a:t>
            </a:r>
            <a:r>
              <a:rPr lang="it-IT" sz="3200" dirty="0"/>
              <a:t> </a:t>
            </a:r>
            <a:r>
              <a:rPr lang="it-IT" sz="3200" dirty="0" err="1"/>
              <a:t>is</a:t>
            </a:r>
            <a:r>
              <a:rPr lang="it-IT" sz="3200" dirty="0"/>
              <a:t> the </a:t>
            </a:r>
            <a:r>
              <a:rPr lang="it-IT" sz="3200" dirty="0" err="1"/>
              <a:t>principle</a:t>
            </a:r>
            <a:r>
              <a:rPr lang="it-IT" sz="3200" dirty="0"/>
              <a:t> of </a:t>
            </a:r>
            <a:r>
              <a:rPr lang="it-IT" sz="3200" dirty="0" err="1"/>
              <a:t>European</a:t>
            </a:r>
            <a:r>
              <a:rPr lang="it-IT" sz="3200" dirty="0"/>
              <a:t> Union law </a:t>
            </a:r>
            <a:r>
              <a:rPr lang="it-IT" sz="3200" dirty="0" err="1"/>
              <a:t>according</a:t>
            </a:r>
            <a:r>
              <a:rPr lang="it-IT" sz="3200" dirty="0"/>
              <a:t> to </a:t>
            </a:r>
            <a:r>
              <a:rPr lang="it-IT" sz="3200" dirty="0" err="1"/>
              <a:t>which</a:t>
            </a:r>
            <a:r>
              <a:rPr lang="it-IT" sz="3200" dirty="0"/>
              <a:t> </a:t>
            </a:r>
            <a:r>
              <a:rPr lang="it-IT" sz="3200" dirty="0" err="1"/>
              <a:t>provisions</a:t>
            </a:r>
            <a:r>
              <a:rPr lang="it-IT" sz="3200" dirty="0"/>
              <a:t> of Union law </a:t>
            </a:r>
            <a:r>
              <a:rPr lang="it-IT" sz="3200" dirty="0" err="1"/>
              <a:t>may</a:t>
            </a:r>
            <a:r>
              <a:rPr lang="it-IT" sz="3200" dirty="0"/>
              <a:t>, </a:t>
            </a:r>
            <a:r>
              <a:rPr lang="it-IT" sz="3200" dirty="0" err="1"/>
              <a:t>if</a:t>
            </a:r>
            <a:r>
              <a:rPr lang="it-IT" sz="3200" dirty="0"/>
              <a:t> </a:t>
            </a:r>
            <a:r>
              <a:rPr lang="it-IT" sz="3600" b="1" dirty="0" err="1">
                <a:solidFill>
                  <a:srgbClr val="FF0000"/>
                </a:solidFill>
              </a:rPr>
              <a:t>appropriately</a:t>
            </a:r>
            <a:r>
              <a:rPr lang="it-IT" sz="3600" b="1" dirty="0">
                <a:solidFill>
                  <a:srgbClr val="FF0000"/>
                </a:solidFill>
              </a:rPr>
              <a:t> </a:t>
            </a:r>
            <a:r>
              <a:rPr lang="it-IT" sz="3600" b="1" dirty="0" err="1">
                <a:solidFill>
                  <a:srgbClr val="FF0000"/>
                </a:solidFill>
              </a:rPr>
              <a:t>framed</a:t>
            </a:r>
            <a:r>
              <a:rPr lang="it-IT" sz="3200" dirty="0"/>
              <a:t>, </a:t>
            </a:r>
            <a:r>
              <a:rPr lang="it-IT" sz="3200" dirty="0" err="1"/>
              <a:t>confer</a:t>
            </a:r>
            <a:r>
              <a:rPr lang="it-IT" sz="3200" dirty="0"/>
              <a:t> </a:t>
            </a:r>
            <a:r>
              <a:rPr lang="it-IT" sz="3200" b="1" dirty="0" err="1"/>
              <a:t>rights</a:t>
            </a:r>
            <a:r>
              <a:rPr lang="it-IT" sz="3200" b="1" dirty="0"/>
              <a:t> on </a:t>
            </a:r>
            <a:r>
              <a:rPr lang="it-IT" sz="3200" b="1" dirty="0" err="1"/>
              <a:t>individuals</a:t>
            </a:r>
            <a:r>
              <a:rPr lang="it-IT" sz="3200" b="1" dirty="0"/>
              <a:t> </a:t>
            </a:r>
            <a:r>
              <a:rPr lang="it-IT" sz="3200" dirty="0" err="1"/>
              <a:t>which</a:t>
            </a:r>
            <a:r>
              <a:rPr lang="it-IT" sz="3200" dirty="0"/>
              <a:t> the </a:t>
            </a:r>
            <a:r>
              <a:rPr lang="it-IT" sz="3200" dirty="0" err="1"/>
              <a:t>Courts</a:t>
            </a:r>
            <a:r>
              <a:rPr lang="it-IT" sz="3200" dirty="0"/>
              <a:t> of MS of the </a:t>
            </a:r>
            <a:r>
              <a:rPr lang="it-IT" sz="3200" dirty="0" err="1"/>
              <a:t>European</a:t>
            </a:r>
            <a:r>
              <a:rPr lang="it-IT" sz="3200" dirty="0"/>
              <a:t> Union are </a:t>
            </a:r>
            <a:r>
              <a:rPr lang="it-IT" sz="3200" dirty="0" err="1"/>
              <a:t>bound</a:t>
            </a:r>
            <a:r>
              <a:rPr lang="it-IT" sz="3200" dirty="0"/>
              <a:t> to </a:t>
            </a:r>
            <a:r>
              <a:rPr lang="it-IT" sz="3200" b="1" dirty="0" err="1"/>
              <a:t>recognise</a:t>
            </a:r>
            <a:r>
              <a:rPr lang="it-IT" sz="3200" b="1" dirty="0"/>
              <a:t> and </a:t>
            </a:r>
            <a:r>
              <a:rPr lang="it-IT" sz="3200" b="1" dirty="0" err="1"/>
              <a:t>enforce</a:t>
            </a:r>
            <a:r>
              <a:rPr lang="it-IT" sz="3200" dirty="0"/>
              <a:t>. </a:t>
            </a:r>
          </a:p>
        </p:txBody>
      </p:sp>
    </p:spTree>
    <p:extLst>
      <p:ext uri="{BB962C8B-B14F-4D97-AF65-F5344CB8AC3E}">
        <p14:creationId xmlns:p14="http://schemas.microsoft.com/office/powerpoint/2010/main" val="36333516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50381" y="62753"/>
            <a:ext cx="8655262" cy="1283167"/>
          </a:xfrm>
        </p:spPr>
        <p:txBody>
          <a:bodyPr/>
          <a:lstStyle/>
          <a:p>
            <a:r>
              <a:rPr lang="it-IT" dirty="0"/>
              <a:t>ORIGIN AND EVOLUTION</a:t>
            </a:r>
          </a:p>
        </p:txBody>
      </p:sp>
      <p:sp>
        <p:nvSpPr>
          <p:cNvPr id="3" name="Segnaposto contenuto 2"/>
          <p:cNvSpPr>
            <a:spLocks noGrp="1"/>
          </p:cNvSpPr>
          <p:nvPr>
            <p:ph idx="1"/>
          </p:nvPr>
        </p:nvSpPr>
        <p:spPr>
          <a:xfrm>
            <a:off x="150381" y="1570063"/>
            <a:ext cx="8655262" cy="5287937"/>
          </a:xfrm>
          <a:solidFill>
            <a:srgbClr val="E5E5D3"/>
          </a:solidFill>
        </p:spPr>
        <p:txBody>
          <a:bodyPr>
            <a:normAutofit/>
          </a:bodyPr>
          <a:lstStyle/>
          <a:p>
            <a:r>
              <a:rPr lang="it-IT" sz="3200" dirty="0" err="1"/>
              <a:t>Not</a:t>
            </a:r>
            <a:r>
              <a:rPr lang="it-IT" sz="3200" dirty="0"/>
              <a:t> </a:t>
            </a:r>
            <a:r>
              <a:rPr lang="it-IT" sz="3200" dirty="0" err="1"/>
              <a:t>explicitly</a:t>
            </a:r>
            <a:r>
              <a:rPr lang="it-IT" sz="3200" dirty="0"/>
              <a:t> </a:t>
            </a:r>
            <a:r>
              <a:rPr lang="it-IT" sz="3200" dirty="0" err="1"/>
              <a:t>stated</a:t>
            </a:r>
            <a:r>
              <a:rPr lang="it-IT" sz="3200" dirty="0"/>
              <a:t> in </a:t>
            </a:r>
            <a:r>
              <a:rPr lang="it-IT" sz="3200" dirty="0" err="1"/>
              <a:t>any</a:t>
            </a:r>
            <a:r>
              <a:rPr lang="it-IT" sz="3200" dirty="0"/>
              <a:t> of the EU </a:t>
            </a:r>
            <a:r>
              <a:rPr lang="it-IT" sz="3200" dirty="0" err="1"/>
              <a:t>Treaties</a:t>
            </a:r>
            <a:endParaRPr lang="it-IT" sz="3200" dirty="0"/>
          </a:p>
          <a:p>
            <a:r>
              <a:rPr lang="it-IT" sz="3200" dirty="0"/>
              <a:t>The </a:t>
            </a:r>
            <a:r>
              <a:rPr lang="it-IT" sz="3200" dirty="0" err="1"/>
              <a:t>principle</a:t>
            </a:r>
            <a:r>
              <a:rPr lang="it-IT" sz="3200" dirty="0"/>
              <a:t> of </a:t>
            </a:r>
            <a:r>
              <a:rPr lang="it-IT" sz="3200" dirty="0" err="1"/>
              <a:t>direct</a:t>
            </a:r>
            <a:r>
              <a:rPr lang="it-IT" sz="3200" dirty="0"/>
              <a:t> </a:t>
            </a:r>
            <a:r>
              <a:rPr lang="it-IT" sz="3200" dirty="0" err="1"/>
              <a:t>effect</a:t>
            </a:r>
            <a:r>
              <a:rPr lang="it-IT" sz="3200" dirty="0"/>
              <a:t> </a:t>
            </a:r>
            <a:r>
              <a:rPr lang="it-IT" sz="3200" dirty="0" err="1"/>
              <a:t>was</a:t>
            </a:r>
            <a:r>
              <a:rPr lang="it-IT" sz="3200" dirty="0"/>
              <a:t> first </a:t>
            </a:r>
            <a:r>
              <a:rPr lang="it-IT" sz="3200" dirty="0" err="1"/>
              <a:t>established</a:t>
            </a:r>
            <a:r>
              <a:rPr lang="it-IT" sz="3200" dirty="0"/>
              <a:t> in relation to </a:t>
            </a:r>
            <a:r>
              <a:rPr lang="it-IT" sz="3200" dirty="0" err="1"/>
              <a:t>provisions</a:t>
            </a:r>
            <a:r>
              <a:rPr lang="it-IT" sz="3200" dirty="0"/>
              <a:t> of </a:t>
            </a:r>
            <a:r>
              <a:rPr lang="it-IT" sz="3200" dirty="0" err="1"/>
              <a:t>those</a:t>
            </a:r>
            <a:r>
              <a:rPr lang="it-IT" sz="3200" dirty="0"/>
              <a:t> </a:t>
            </a:r>
            <a:r>
              <a:rPr lang="it-IT" sz="3200" dirty="0" err="1"/>
              <a:t>Treaties</a:t>
            </a:r>
            <a:r>
              <a:rPr lang="it-IT" sz="3200" dirty="0"/>
              <a:t> by the ECJ (</a:t>
            </a:r>
            <a:r>
              <a:rPr lang="it-IT" sz="3200" b="1" dirty="0"/>
              <a:t>Van </a:t>
            </a:r>
            <a:r>
              <a:rPr lang="it-IT" sz="3200" b="1" dirty="0" err="1"/>
              <a:t>Gend</a:t>
            </a:r>
            <a:r>
              <a:rPr lang="it-IT" sz="3200" b="1" dirty="0"/>
              <a:t> en </a:t>
            </a:r>
            <a:r>
              <a:rPr lang="it-IT" sz="3200" b="1" dirty="0" err="1"/>
              <a:t>Loos</a:t>
            </a:r>
            <a:r>
              <a:rPr lang="it-IT" sz="3200" b="1" dirty="0"/>
              <a:t>)</a:t>
            </a:r>
            <a:r>
              <a:rPr lang="it-IT" sz="3200" dirty="0"/>
              <a:t>.</a:t>
            </a:r>
          </a:p>
          <a:p>
            <a:r>
              <a:rPr lang="it-IT" sz="3200" dirty="0"/>
              <a:t> </a:t>
            </a:r>
            <a:r>
              <a:rPr lang="it-IT" sz="3200" b="1" dirty="0"/>
              <a:t>Direct </a:t>
            </a:r>
            <a:r>
              <a:rPr lang="it-IT" sz="3200" b="1" dirty="0" err="1"/>
              <a:t>effect</a:t>
            </a:r>
            <a:r>
              <a:rPr lang="it-IT" sz="3200" b="1" dirty="0"/>
              <a:t> </a:t>
            </a:r>
            <a:r>
              <a:rPr lang="it-IT" sz="3200" b="1" dirty="0" err="1"/>
              <a:t>has</a:t>
            </a:r>
            <a:r>
              <a:rPr lang="it-IT" sz="3200" b="1" dirty="0"/>
              <a:t> </a:t>
            </a:r>
            <a:r>
              <a:rPr lang="it-IT" sz="3200" b="1" dirty="0" err="1"/>
              <a:t>subsequently</a:t>
            </a:r>
            <a:r>
              <a:rPr lang="it-IT" sz="3200" b="1" dirty="0"/>
              <a:t> </a:t>
            </a:r>
            <a:r>
              <a:rPr lang="it-IT" sz="3200" b="1" dirty="0" err="1"/>
              <a:t>been</a:t>
            </a:r>
            <a:r>
              <a:rPr lang="it-IT" sz="3200" b="1" dirty="0"/>
              <a:t> </a:t>
            </a:r>
            <a:r>
              <a:rPr lang="it-IT" sz="3200" b="1" dirty="0" err="1"/>
              <a:t>loosened</a:t>
            </a:r>
            <a:r>
              <a:rPr lang="it-IT" sz="3200" b="1" dirty="0"/>
              <a:t> in </a:t>
            </a:r>
            <a:r>
              <a:rPr lang="it-IT" sz="3200" b="1" dirty="0" err="1"/>
              <a:t>its</a:t>
            </a:r>
            <a:r>
              <a:rPr lang="it-IT" sz="3200" b="1" dirty="0"/>
              <a:t> </a:t>
            </a:r>
            <a:r>
              <a:rPr lang="it-IT" sz="3200" b="1" dirty="0" err="1"/>
              <a:t>application</a:t>
            </a:r>
            <a:r>
              <a:rPr lang="it-IT" sz="3200" b="1" dirty="0"/>
              <a:t> and the ECJ </a:t>
            </a:r>
            <a:r>
              <a:rPr lang="it-IT" sz="3200" b="1" dirty="0" err="1"/>
              <a:t>has</a:t>
            </a:r>
            <a:r>
              <a:rPr lang="it-IT" sz="3200" b="1" dirty="0"/>
              <a:t> </a:t>
            </a:r>
            <a:r>
              <a:rPr lang="it-IT" sz="3200" b="1" dirty="0" err="1"/>
              <a:t>expanded</a:t>
            </a:r>
            <a:r>
              <a:rPr lang="it-IT" sz="3200" b="1" dirty="0"/>
              <a:t> the </a:t>
            </a:r>
            <a:r>
              <a:rPr lang="it-IT" sz="3200" b="1" dirty="0" err="1"/>
              <a:t>principle</a:t>
            </a:r>
            <a:r>
              <a:rPr lang="it-IT" sz="3200" b="1" dirty="0"/>
              <a:t>: </a:t>
            </a:r>
            <a:r>
              <a:rPr lang="it-IT" sz="3200" b="1" dirty="0" err="1"/>
              <a:t>it</a:t>
            </a:r>
            <a:r>
              <a:rPr lang="it-IT" sz="3200" b="1" dirty="0"/>
              <a:t> </a:t>
            </a:r>
            <a:r>
              <a:rPr lang="it-IT" sz="3200" b="1" dirty="0" err="1"/>
              <a:t>is</a:t>
            </a:r>
            <a:r>
              <a:rPr lang="it-IT" sz="3200" b="1" dirty="0"/>
              <a:t> </a:t>
            </a:r>
            <a:r>
              <a:rPr lang="it-IT" sz="3200" b="1" dirty="0" err="1"/>
              <a:t>capable</a:t>
            </a:r>
            <a:r>
              <a:rPr lang="it-IT" sz="3200" b="1" dirty="0"/>
              <a:t> of </a:t>
            </a:r>
            <a:r>
              <a:rPr lang="it-IT" sz="3200" b="1" dirty="0" err="1"/>
              <a:t>applying</a:t>
            </a:r>
            <a:r>
              <a:rPr lang="it-IT" sz="3200" b="1" dirty="0"/>
              <a:t> to </a:t>
            </a:r>
            <a:r>
              <a:rPr lang="it-IT" sz="3200" b="1" dirty="0" err="1"/>
              <a:t>virtually</a:t>
            </a:r>
            <a:r>
              <a:rPr lang="it-IT" sz="3200" b="1" dirty="0"/>
              <a:t> </a:t>
            </a:r>
            <a:r>
              <a:rPr lang="it-IT" sz="3200" b="1" dirty="0" err="1"/>
              <a:t>all</a:t>
            </a:r>
            <a:r>
              <a:rPr lang="it-IT" sz="3200" b="1" dirty="0"/>
              <a:t> of the </a:t>
            </a:r>
            <a:r>
              <a:rPr lang="it-IT" sz="3200" b="1" dirty="0" err="1"/>
              <a:t>possible</a:t>
            </a:r>
            <a:r>
              <a:rPr lang="it-IT" sz="3200" b="1" dirty="0"/>
              <a:t> </a:t>
            </a:r>
            <a:r>
              <a:rPr lang="it-IT" sz="3200" b="1" dirty="0" err="1"/>
              <a:t>forms</a:t>
            </a:r>
            <a:r>
              <a:rPr lang="it-IT" sz="3200" b="1" dirty="0"/>
              <a:t> of EU </a:t>
            </a:r>
            <a:r>
              <a:rPr lang="it-IT" sz="3200" b="1" dirty="0" err="1"/>
              <a:t>legislation</a:t>
            </a:r>
            <a:r>
              <a:rPr lang="it-IT" sz="3200" b="1" dirty="0"/>
              <a:t>.</a:t>
            </a:r>
          </a:p>
          <a:p>
            <a:endParaRPr lang="it-IT" dirty="0"/>
          </a:p>
        </p:txBody>
      </p:sp>
    </p:spTree>
    <p:extLst>
      <p:ext uri="{BB962C8B-B14F-4D97-AF65-F5344CB8AC3E}">
        <p14:creationId xmlns:p14="http://schemas.microsoft.com/office/powerpoint/2010/main" val="130063061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REQUIREMENTS</a:t>
            </a:r>
          </a:p>
        </p:txBody>
      </p:sp>
      <p:sp>
        <p:nvSpPr>
          <p:cNvPr id="3" name="Segnaposto contenuto 2"/>
          <p:cNvSpPr>
            <a:spLocks noGrp="1"/>
          </p:cNvSpPr>
          <p:nvPr>
            <p:ph idx="1"/>
          </p:nvPr>
        </p:nvSpPr>
        <p:spPr>
          <a:xfrm>
            <a:off x="448234" y="1828800"/>
            <a:ext cx="8367059" cy="4760259"/>
          </a:xfrm>
          <a:solidFill>
            <a:srgbClr val="E5E5D3"/>
          </a:solidFill>
        </p:spPr>
        <p:txBody>
          <a:bodyPr>
            <a:normAutofit/>
          </a:bodyPr>
          <a:lstStyle/>
          <a:p>
            <a:r>
              <a:rPr lang="it-IT" sz="3200" dirty="0"/>
              <a:t>NOT </a:t>
            </a:r>
            <a:r>
              <a:rPr lang="it-IT" sz="3200" dirty="0" err="1"/>
              <a:t>all</a:t>
            </a:r>
            <a:r>
              <a:rPr lang="it-IT" sz="3200" dirty="0"/>
              <a:t> EU law </a:t>
            </a:r>
            <a:r>
              <a:rPr lang="it-IT" sz="3200" dirty="0" err="1"/>
              <a:t>could</a:t>
            </a:r>
            <a:r>
              <a:rPr lang="it-IT" sz="3200" dirty="0"/>
              <a:t> be </a:t>
            </a:r>
            <a:r>
              <a:rPr lang="it-IT" sz="3200" dirty="0" err="1"/>
              <a:t>enforced</a:t>
            </a:r>
            <a:r>
              <a:rPr lang="it-IT" sz="3200" dirty="0"/>
              <a:t> by </a:t>
            </a:r>
            <a:r>
              <a:rPr lang="it-IT" sz="3200" dirty="0" err="1"/>
              <a:t>national</a:t>
            </a:r>
            <a:r>
              <a:rPr lang="it-IT" sz="3200" dirty="0"/>
              <a:t> </a:t>
            </a:r>
            <a:r>
              <a:rPr lang="it-IT" sz="3200" dirty="0" err="1"/>
              <a:t>courts</a:t>
            </a:r>
            <a:r>
              <a:rPr lang="it-IT" sz="3200" dirty="0"/>
              <a:t>.</a:t>
            </a:r>
          </a:p>
          <a:p>
            <a:r>
              <a:rPr lang="it-IT" sz="3200" b="1" dirty="0">
                <a:solidFill>
                  <a:srgbClr val="FF0000"/>
                </a:solidFill>
              </a:rPr>
              <a:t>The </a:t>
            </a:r>
            <a:r>
              <a:rPr lang="it-IT" sz="3200" b="1" dirty="0" err="1">
                <a:solidFill>
                  <a:srgbClr val="FF0000"/>
                </a:solidFill>
              </a:rPr>
              <a:t>norm</a:t>
            </a:r>
            <a:r>
              <a:rPr lang="it-IT" sz="3200" b="1" dirty="0">
                <a:solidFill>
                  <a:srgbClr val="FF0000"/>
                </a:solidFill>
              </a:rPr>
              <a:t> </a:t>
            </a:r>
            <a:r>
              <a:rPr lang="it-IT" sz="3200" b="1" dirty="0" err="1">
                <a:solidFill>
                  <a:srgbClr val="FF0000"/>
                </a:solidFill>
              </a:rPr>
              <a:t>has</a:t>
            </a:r>
            <a:r>
              <a:rPr lang="it-IT" sz="3200" b="1" dirty="0">
                <a:solidFill>
                  <a:srgbClr val="FF0000"/>
                </a:solidFill>
              </a:rPr>
              <a:t> to be </a:t>
            </a:r>
            <a:r>
              <a:rPr lang="it-IT" sz="3200" b="1" dirty="0" err="1">
                <a:solidFill>
                  <a:srgbClr val="FF0000"/>
                </a:solidFill>
              </a:rPr>
              <a:t>justiciable</a:t>
            </a:r>
            <a:r>
              <a:rPr lang="it-IT" sz="3200" b="1" dirty="0">
                <a:solidFill>
                  <a:srgbClr val="FF0000"/>
                </a:solidFill>
              </a:rPr>
              <a:t> and </a:t>
            </a:r>
            <a:r>
              <a:rPr lang="it-IT" sz="3200" b="1" dirty="0" err="1">
                <a:solidFill>
                  <a:srgbClr val="FF0000"/>
                </a:solidFill>
              </a:rPr>
              <a:t>executable</a:t>
            </a:r>
            <a:r>
              <a:rPr lang="it-IT" sz="3200" dirty="0"/>
              <a:t>: </a:t>
            </a:r>
            <a:r>
              <a:rPr lang="it-IT" sz="3200" dirty="0" err="1"/>
              <a:t>capable</a:t>
            </a:r>
            <a:r>
              <a:rPr lang="it-IT" sz="3200" dirty="0"/>
              <a:t> to </a:t>
            </a:r>
            <a:r>
              <a:rPr lang="it-IT" sz="3200" dirty="0" err="1"/>
              <a:t>being</a:t>
            </a:r>
            <a:r>
              <a:rPr lang="it-IT" sz="3200" dirty="0"/>
              <a:t> </a:t>
            </a:r>
            <a:r>
              <a:rPr lang="it-IT" sz="3200" dirty="0" err="1"/>
              <a:t>applied</a:t>
            </a:r>
            <a:r>
              <a:rPr lang="it-IT" sz="3200" dirty="0"/>
              <a:t> by a public authority.</a:t>
            </a:r>
          </a:p>
          <a:p>
            <a:r>
              <a:rPr lang="it-IT" sz="3200" b="1" dirty="0" err="1">
                <a:solidFill>
                  <a:srgbClr val="FF0000"/>
                </a:solidFill>
              </a:rPr>
              <a:t>When</a:t>
            </a:r>
            <a:r>
              <a:rPr lang="it-IT" sz="3200" b="1" dirty="0">
                <a:solidFill>
                  <a:srgbClr val="FF0000"/>
                </a:solidFill>
              </a:rPr>
              <a:t> a EU </a:t>
            </a:r>
            <a:r>
              <a:rPr lang="it-IT" sz="3200" b="1" dirty="0" err="1">
                <a:solidFill>
                  <a:srgbClr val="FF0000"/>
                </a:solidFill>
              </a:rPr>
              <a:t>provision</a:t>
            </a:r>
            <a:r>
              <a:rPr lang="it-IT" sz="3200" b="1" dirty="0">
                <a:solidFill>
                  <a:srgbClr val="FF0000"/>
                </a:solidFill>
              </a:rPr>
              <a:t> </a:t>
            </a:r>
            <a:r>
              <a:rPr lang="it-IT" sz="3200" b="1" dirty="0" err="1">
                <a:solidFill>
                  <a:srgbClr val="FF0000"/>
                </a:solidFill>
              </a:rPr>
              <a:t>leave</a:t>
            </a:r>
            <a:r>
              <a:rPr lang="it-IT" sz="3200" b="1" dirty="0">
                <a:solidFill>
                  <a:srgbClr val="FF0000"/>
                </a:solidFill>
              </a:rPr>
              <a:t> a </a:t>
            </a:r>
            <a:r>
              <a:rPr lang="it-IT" sz="3200" b="1" dirty="0" err="1">
                <a:solidFill>
                  <a:srgbClr val="FF0000"/>
                </a:solidFill>
              </a:rPr>
              <a:t>margin</a:t>
            </a:r>
            <a:r>
              <a:rPr lang="it-IT" sz="3200" b="1" dirty="0">
                <a:solidFill>
                  <a:srgbClr val="FF0000"/>
                </a:solidFill>
              </a:rPr>
              <a:t> of </a:t>
            </a:r>
            <a:r>
              <a:rPr lang="it-IT" sz="3200" b="1" dirty="0" err="1">
                <a:solidFill>
                  <a:srgbClr val="FF0000"/>
                </a:solidFill>
              </a:rPr>
              <a:t>discretion</a:t>
            </a:r>
            <a:r>
              <a:rPr lang="it-IT" sz="3200" b="1" dirty="0">
                <a:solidFill>
                  <a:srgbClr val="FF0000"/>
                </a:solidFill>
              </a:rPr>
              <a:t> to the MS, </a:t>
            </a:r>
            <a:r>
              <a:rPr lang="it-IT" sz="3200" b="1" dirty="0" err="1">
                <a:solidFill>
                  <a:srgbClr val="FF0000"/>
                </a:solidFill>
              </a:rPr>
              <a:t>that</a:t>
            </a:r>
            <a:r>
              <a:rPr lang="it-IT" sz="3200" b="1" dirty="0">
                <a:solidFill>
                  <a:srgbClr val="FF0000"/>
                </a:solidFill>
              </a:rPr>
              <a:t> </a:t>
            </a:r>
            <a:r>
              <a:rPr lang="it-IT" sz="3200" b="1" dirty="0" err="1">
                <a:solidFill>
                  <a:srgbClr val="FF0000"/>
                </a:solidFill>
              </a:rPr>
              <a:t>provision</a:t>
            </a:r>
            <a:r>
              <a:rPr lang="it-IT" sz="3200" b="1" dirty="0">
                <a:solidFill>
                  <a:srgbClr val="FF0000"/>
                </a:solidFill>
              </a:rPr>
              <a:t> </a:t>
            </a:r>
            <a:r>
              <a:rPr lang="it-IT" sz="3200" b="1" dirty="0" err="1">
                <a:solidFill>
                  <a:srgbClr val="FF0000"/>
                </a:solidFill>
              </a:rPr>
              <a:t>has</a:t>
            </a:r>
            <a:r>
              <a:rPr lang="it-IT" sz="3200" b="1" dirty="0">
                <a:solidFill>
                  <a:srgbClr val="FF0000"/>
                </a:solidFill>
              </a:rPr>
              <a:t> </a:t>
            </a:r>
            <a:r>
              <a:rPr lang="it-IT" sz="3200" b="1" dirty="0" err="1">
                <a:solidFill>
                  <a:srgbClr val="FF0000"/>
                </a:solidFill>
              </a:rPr>
              <a:t>not</a:t>
            </a:r>
            <a:r>
              <a:rPr lang="it-IT" sz="3200" b="1" dirty="0">
                <a:solidFill>
                  <a:srgbClr val="FF0000"/>
                </a:solidFill>
              </a:rPr>
              <a:t> </a:t>
            </a:r>
            <a:r>
              <a:rPr lang="it-IT" sz="3200" b="1" dirty="0" err="1">
                <a:solidFill>
                  <a:srgbClr val="FF0000"/>
                </a:solidFill>
              </a:rPr>
              <a:t>direct</a:t>
            </a:r>
            <a:r>
              <a:rPr lang="it-IT" sz="3200" b="1" dirty="0">
                <a:solidFill>
                  <a:srgbClr val="FF0000"/>
                </a:solidFill>
              </a:rPr>
              <a:t> </a:t>
            </a:r>
            <a:r>
              <a:rPr lang="it-IT" sz="3200" b="1" dirty="0" err="1">
                <a:solidFill>
                  <a:srgbClr val="FF0000"/>
                </a:solidFill>
              </a:rPr>
              <a:t>effect</a:t>
            </a:r>
            <a:r>
              <a:rPr lang="it-IT" sz="3200" dirty="0"/>
              <a:t>.</a:t>
            </a:r>
          </a:p>
        </p:txBody>
      </p:sp>
    </p:spTree>
    <p:extLst>
      <p:ext uri="{BB962C8B-B14F-4D97-AF65-F5344CB8AC3E}">
        <p14:creationId xmlns:p14="http://schemas.microsoft.com/office/powerpoint/2010/main" val="18219376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DISTINCTION</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1089094489"/>
              </p:ext>
            </p:extLst>
          </p:nvPr>
        </p:nvGraphicFramePr>
        <p:xfrm>
          <a:off x="126793" y="1617105"/>
          <a:ext cx="8869474" cy="50688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7399793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ROLE AND POWER OF EU WITHIN MS</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811492992"/>
              </p:ext>
            </p:extLst>
          </p:nvPr>
        </p:nvGraphicFramePr>
        <p:xfrm>
          <a:off x="242782" y="1531262"/>
          <a:ext cx="8684115" cy="506063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449122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62753"/>
            <a:ext cx="9144000" cy="1283167"/>
          </a:xfrm>
        </p:spPr>
        <p:txBody>
          <a:bodyPr/>
          <a:lstStyle/>
          <a:p>
            <a:pPr lvl="0"/>
            <a:r>
              <a:rPr lang="it-IT" dirty="0"/>
              <a:t>Art. 288 TFUE: </a:t>
            </a:r>
            <a:br>
              <a:rPr lang="it-IT" dirty="0"/>
            </a:br>
            <a:r>
              <a:rPr lang="it-IT" sz="4400" dirty="0" err="1"/>
              <a:t>union’s</a:t>
            </a:r>
            <a:r>
              <a:rPr lang="it-IT" sz="4400" dirty="0"/>
              <a:t> </a:t>
            </a:r>
            <a:r>
              <a:rPr lang="it-IT" sz="4400" dirty="0" err="1"/>
              <a:t>legal</a:t>
            </a:r>
            <a:r>
              <a:rPr lang="it-IT" sz="4400" dirty="0"/>
              <a:t> </a:t>
            </a:r>
            <a:r>
              <a:rPr lang="it-IT" sz="4400" dirty="0" err="1"/>
              <a:t>instruments</a:t>
            </a:r>
            <a:endParaRPr lang="it-IT" sz="4400"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124400380"/>
              </p:ext>
            </p:extLst>
          </p:nvPr>
        </p:nvGraphicFramePr>
        <p:xfrm>
          <a:off x="280133" y="1605958"/>
          <a:ext cx="8590738" cy="517846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942912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30729" y="62753"/>
            <a:ext cx="8702790" cy="1283167"/>
          </a:xfrm>
        </p:spPr>
        <p:txBody>
          <a:bodyPr/>
          <a:lstStyle/>
          <a:p>
            <a:r>
              <a:rPr lang="it-IT" dirty="0" err="1"/>
              <a:t>Primary</a:t>
            </a:r>
            <a:r>
              <a:rPr lang="it-IT" dirty="0"/>
              <a:t> and </a:t>
            </a:r>
            <a:r>
              <a:rPr lang="it-IT" dirty="0" err="1"/>
              <a:t>secondary</a:t>
            </a:r>
            <a:r>
              <a:rPr lang="it-IT" dirty="0"/>
              <a:t> </a:t>
            </a:r>
            <a:r>
              <a:rPr lang="it-IT" dirty="0" err="1"/>
              <a:t>european</a:t>
            </a:r>
            <a:r>
              <a:rPr lang="it-IT" dirty="0"/>
              <a:t> law</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659062999"/>
              </p:ext>
            </p:extLst>
          </p:nvPr>
        </p:nvGraphicFramePr>
        <p:xfrm>
          <a:off x="354834" y="1828800"/>
          <a:ext cx="8478685" cy="4800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192095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Primary</a:t>
            </a:r>
            <a:r>
              <a:rPr lang="it-IT" dirty="0"/>
              <a:t> law</a:t>
            </a:r>
          </a:p>
        </p:txBody>
      </p:sp>
      <p:sp>
        <p:nvSpPr>
          <p:cNvPr id="3" name="Segnaposto testo 2"/>
          <p:cNvSpPr>
            <a:spLocks noGrp="1"/>
          </p:cNvSpPr>
          <p:nvPr>
            <p:ph type="body" idx="1"/>
          </p:nvPr>
        </p:nvSpPr>
        <p:spPr/>
        <p:txBody>
          <a:bodyPr/>
          <a:lstStyle/>
          <a:p>
            <a:pPr lvl="0" algn="l"/>
            <a:r>
              <a:rPr lang="it-IT" sz="2800" dirty="0"/>
              <a:t>A. FROM STRICT TO LENIET TEST</a:t>
            </a:r>
          </a:p>
          <a:p>
            <a:pPr lvl="0" algn="l"/>
            <a:r>
              <a:rPr lang="it-IT" sz="2800" dirty="0"/>
              <a:t>B. VERTICAL AND ORIZONTAL EFFECT</a:t>
            </a:r>
          </a:p>
          <a:p>
            <a:pPr algn="l"/>
            <a:endParaRPr lang="it-IT" dirty="0"/>
          </a:p>
        </p:txBody>
      </p:sp>
    </p:spTree>
    <p:extLst>
      <p:ext uri="{BB962C8B-B14F-4D97-AF65-F5344CB8AC3E}">
        <p14:creationId xmlns:p14="http://schemas.microsoft.com/office/powerpoint/2010/main" val="203303579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question</a:t>
            </a:r>
            <a:endParaRPr lang="it-IT" dirty="0"/>
          </a:p>
        </p:txBody>
      </p:sp>
      <p:sp>
        <p:nvSpPr>
          <p:cNvPr id="3" name="Segnaposto contenuto 2"/>
          <p:cNvSpPr>
            <a:spLocks noGrp="1"/>
          </p:cNvSpPr>
          <p:nvPr>
            <p:ph idx="1"/>
          </p:nvPr>
        </p:nvSpPr>
        <p:spPr>
          <a:xfrm>
            <a:off x="224106" y="1568824"/>
            <a:ext cx="8721467" cy="5097768"/>
          </a:xfrm>
          <a:solidFill>
            <a:srgbClr val="E5E5D3"/>
          </a:solidFill>
        </p:spPr>
        <p:txBody>
          <a:bodyPr>
            <a:normAutofit fontScale="92500"/>
          </a:bodyPr>
          <a:lstStyle/>
          <a:p>
            <a:r>
              <a:rPr lang="it-IT" sz="3200" b="1" dirty="0"/>
              <a:t>STARTING POINT: </a:t>
            </a:r>
            <a:r>
              <a:rPr lang="it-IT" sz="3200" b="1" dirty="0" err="1"/>
              <a:t>Treaties</a:t>
            </a:r>
            <a:r>
              <a:rPr lang="it-IT" sz="3200" b="1" dirty="0"/>
              <a:t> </a:t>
            </a:r>
            <a:r>
              <a:rPr lang="it-IT" sz="3200" b="1" dirty="0" err="1"/>
              <a:t>as</a:t>
            </a:r>
            <a:r>
              <a:rPr lang="it-IT" sz="3200" b="1" dirty="0"/>
              <a:t> </a:t>
            </a:r>
            <a:r>
              <a:rPr lang="it-IT" sz="3200" b="1" dirty="0" err="1"/>
              <a:t>primary</a:t>
            </a:r>
            <a:r>
              <a:rPr lang="it-IT" sz="3200" b="1" dirty="0"/>
              <a:t> law </a:t>
            </a:r>
            <a:r>
              <a:rPr lang="it-IT" sz="3200" b="1" dirty="0" err="1"/>
              <a:t>offer</a:t>
            </a:r>
            <a:r>
              <a:rPr lang="it-IT" sz="3200" b="1" dirty="0"/>
              <a:t> a </a:t>
            </a:r>
            <a:r>
              <a:rPr lang="it-IT" sz="3200" b="1" dirty="0" err="1"/>
              <a:t>constitutional</a:t>
            </a:r>
            <a:r>
              <a:rPr lang="it-IT" sz="3200" b="1" dirty="0"/>
              <a:t> </a:t>
            </a:r>
            <a:r>
              <a:rPr lang="it-IT" sz="3200" b="1" dirty="0" err="1"/>
              <a:t>scheleton</a:t>
            </a:r>
            <a:r>
              <a:rPr lang="it-IT" sz="3200" b="1" dirty="0"/>
              <a:t>.</a:t>
            </a:r>
          </a:p>
          <a:p>
            <a:r>
              <a:rPr lang="it-IT" sz="3200" b="1" dirty="0" err="1">
                <a:solidFill>
                  <a:srgbClr val="FF0000"/>
                </a:solidFill>
              </a:rPr>
              <a:t>Would</a:t>
            </a:r>
            <a:r>
              <a:rPr lang="it-IT" sz="3200" b="1" dirty="0">
                <a:solidFill>
                  <a:srgbClr val="FF0000"/>
                </a:solidFill>
              </a:rPr>
              <a:t> </a:t>
            </a:r>
            <a:r>
              <a:rPr lang="it-IT" sz="3200" b="1" dirty="0" err="1">
                <a:solidFill>
                  <a:srgbClr val="FF0000"/>
                </a:solidFill>
              </a:rPr>
              <a:t>this</a:t>
            </a:r>
            <a:r>
              <a:rPr lang="it-IT" sz="3200" b="1" dirty="0">
                <a:solidFill>
                  <a:srgbClr val="FF0000"/>
                </a:solidFill>
              </a:rPr>
              <a:t> “</a:t>
            </a:r>
            <a:r>
              <a:rPr lang="it-IT" sz="3200" b="1" dirty="0" err="1">
                <a:solidFill>
                  <a:srgbClr val="FF0000"/>
                </a:solidFill>
              </a:rPr>
              <a:t>constitutional</a:t>
            </a:r>
            <a:r>
              <a:rPr lang="it-IT" sz="3200" b="1" dirty="0">
                <a:solidFill>
                  <a:srgbClr val="FF0000"/>
                </a:solidFill>
              </a:rPr>
              <a:t> </a:t>
            </a:r>
            <a:r>
              <a:rPr lang="it-IT" sz="3200" b="1" dirty="0" err="1">
                <a:solidFill>
                  <a:srgbClr val="FF0000"/>
                </a:solidFill>
              </a:rPr>
              <a:t>scheleton</a:t>
            </a:r>
            <a:r>
              <a:rPr lang="it-IT" sz="3200" b="1" dirty="0">
                <a:solidFill>
                  <a:srgbClr val="FF0000"/>
                </a:solidFill>
              </a:rPr>
              <a:t>” </a:t>
            </a:r>
            <a:r>
              <a:rPr lang="it-IT" sz="3200" b="1" dirty="0" err="1">
                <a:solidFill>
                  <a:srgbClr val="FF0000"/>
                </a:solidFill>
              </a:rPr>
              <a:t>itself</a:t>
            </a:r>
            <a:r>
              <a:rPr lang="it-IT" sz="3200" b="1" dirty="0">
                <a:solidFill>
                  <a:srgbClr val="FF0000"/>
                </a:solidFill>
              </a:rPr>
              <a:t> </a:t>
            </a:r>
            <a:r>
              <a:rPr lang="it-IT" sz="3200" b="1" dirty="0" err="1">
                <a:solidFill>
                  <a:srgbClr val="FF0000"/>
                </a:solidFill>
              </a:rPr>
              <a:t>have</a:t>
            </a:r>
            <a:r>
              <a:rPr lang="it-IT" sz="3200" b="1" dirty="0">
                <a:solidFill>
                  <a:srgbClr val="FF0000"/>
                </a:solidFill>
              </a:rPr>
              <a:t> </a:t>
            </a:r>
            <a:r>
              <a:rPr lang="it-IT" sz="3200" b="1" dirty="0" err="1">
                <a:solidFill>
                  <a:srgbClr val="FF0000"/>
                </a:solidFill>
              </a:rPr>
              <a:t>direct</a:t>
            </a:r>
            <a:r>
              <a:rPr lang="it-IT" sz="3200" b="1" dirty="0">
                <a:solidFill>
                  <a:srgbClr val="FF0000"/>
                </a:solidFill>
              </a:rPr>
              <a:t> </a:t>
            </a:r>
            <a:r>
              <a:rPr lang="it-IT" sz="3200" b="1" dirty="0" err="1">
                <a:solidFill>
                  <a:srgbClr val="FF0000"/>
                </a:solidFill>
              </a:rPr>
              <a:t>effect</a:t>
            </a:r>
            <a:r>
              <a:rPr lang="it-IT" sz="3200" b="1" dirty="0">
                <a:solidFill>
                  <a:srgbClr val="FF0000"/>
                </a:solidFill>
              </a:rPr>
              <a:t>?</a:t>
            </a:r>
          </a:p>
          <a:p>
            <a:r>
              <a:rPr lang="it-IT" sz="3200" b="1" dirty="0" err="1">
                <a:solidFill>
                  <a:srgbClr val="FF0000"/>
                </a:solidFill>
              </a:rPr>
              <a:t>Would</a:t>
            </a:r>
            <a:r>
              <a:rPr lang="it-IT" sz="3200" b="1" dirty="0">
                <a:solidFill>
                  <a:srgbClr val="FF0000"/>
                </a:solidFill>
              </a:rPr>
              <a:t> </a:t>
            </a:r>
            <a:r>
              <a:rPr lang="it-IT" sz="3200" b="1" dirty="0" err="1">
                <a:solidFill>
                  <a:srgbClr val="FF0000"/>
                </a:solidFill>
              </a:rPr>
              <a:t>there</a:t>
            </a:r>
            <a:r>
              <a:rPr lang="it-IT" sz="3200" b="1" dirty="0">
                <a:solidFill>
                  <a:srgbClr val="FF0000"/>
                </a:solidFill>
              </a:rPr>
              <a:t> be </a:t>
            </a:r>
            <a:r>
              <a:rPr lang="it-IT" sz="3200" b="1" dirty="0" err="1">
                <a:solidFill>
                  <a:srgbClr val="FF0000"/>
                </a:solidFill>
              </a:rPr>
              <a:t>Treaties</a:t>
            </a:r>
            <a:r>
              <a:rPr lang="it-IT" sz="3200" b="1" dirty="0">
                <a:solidFill>
                  <a:srgbClr val="FF0000"/>
                </a:solidFill>
              </a:rPr>
              <a:t> </a:t>
            </a:r>
            <a:r>
              <a:rPr lang="it-IT" sz="3200" b="1" dirty="0" err="1">
                <a:solidFill>
                  <a:srgbClr val="FF0000"/>
                </a:solidFill>
              </a:rPr>
              <a:t>provisions</a:t>
            </a:r>
            <a:r>
              <a:rPr lang="it-IT" sz="3200" b="1" dirty="0">
                <a:solidFill>
                  <a:srgbClr val="FF0000"/>
                </a:solidFill>
              </a:rPr>
              <a:t> </a:t>
            </a:r>
            <a:r>
              <a:rPr lang="it-IT" sz="3200" b="1" dirty="0" err="1">
                <a:solidFill>
                  <a:srgbClr val="FF0000"/>
                </a:solidFill>
              </a:rPr>
              <a:t>that</a:t>
            </a:r>
            <a:r>
              <a:rPr lang="it-IT" sz="3200" b="1" dirty="0">
                <a:solidFill>
                  <a:srgbClr val="FF0000"/>
                </a:solidFill>
              </a:rPr>
              <a:t> </a:t>
            </a:r>
            <a:r>
              <a:rPr lang="it-IT" sz="3200" b="1" dirty="0" err="1">
                <a:solidFill>
                  <a:srgbClr val="FF0000"/>
                </a:solidFill>
              </a:rPr>
              <a:t>were</a:t>
            </a:r>
            <a:r>
              <a:rPr lang="it-IT" sz="3200" b="1" dirty="0">
                <a:solidFill>
                  <a:srgbClr val="FF0000"/>
                </a:solidFill>
              </a:rPr>
              <a:t> </a:t>
            </a:r>
            <a:r>
              <a:rPr lang="it-IT" sz="3200" b="1" dirty="0" err="1">
                <a:solidFill>
                  <a:srgbClr val="FF0000"/>
                </a:solidFill>
              </a:rPr>
              <a:t>sufficently</a:t>
            </a:r>
            <a:r>
              <a:rPr lang="it-IT" sz="3200" b="1" dirty="0">
                <a:solidFill>
                  <a:srgbClr val="FF0000"/>
                </a:solidFill>
              </a:rPr>
              <a:t> precise to </a:t>
            </a:r>
            <a:r>
              <a:rPr lang="it-IT" sz="3200" b="1" dirty="0" err="1">
                <a:solidFill>
                  <a:srgbClr val="FF0000"/>
                </a:solidFill>
              </a:rPr>
              <a:t>give</a:t>
            </a:r>
            <a:r>
              <a:rPr lang="it-IT" sz="3200" b="1" dirty="0">
                <a:solidFill>
                  <a:srgbClr val="FF0000"/>
                </a:solidFill>
              </a:rPr>
              <a:t> rise to </a:t>
            </a:r>
            <a:r>
              <a:rPr lang="it-IT" sz="3200" b="1" dirty="0" err="1">
                <a:solidFill>
                  <a:srgbClr val="FF0000"/>
                </a:solidFill>
              </a:rPr>
              <a:t>rights</a:t>
            </a:r>
            <a:r>
              <a:rPr lang="it-IT" sz="3200" b="1" dirty="0">
                <a:solidFill>
                  <a:srgbClr val="FF0000"/>
                </a:solidFill>
              </a:rPr>
              <a:t> or </a:t>
            </a:r>
            <a:r>
              <a:rPr lang="it-IT" sz="3200" b="1" dirty="0" err="1">
                <a:solidFill>
                  <a:srgbClr val="FF0000"/>
                </a:solidFill>
              </a:rPr>
              <a:t>obligations</a:t>
            </a:r>
            <a:r>
              <a:rPr lang="it-IT" sz="3200" b="1" dirty="0">
                <a:solidFill>
                  <a:srgbClr val="FF0000"/>
                </a:solidFill>
              </a:rPr>
              <a:t> </a:t>
            </a:r>
            <a:r>
              <a:rPr lang="it-IT" sz="3200" b="1" dirty="0" err="1">
                <a:solidFill>
                  <a:srgbClr val="FF0000"/>
                </a:solidFill>
              </a:rPr>
              <a:t>that</a:t>
            </a:r>
            <a:r>
              <a:rPr lang="it-IT" sz="3200" b="1" dirty="0">
                <a:solidFill>
                  <a:srgbClr val="FF0000"/>
                </a:solidFill>
              </a:rPr>
              <a:t> </a:t>
            </a:r>
            <a:r>
              <a:rPr lang="it-IT" sz="3200" b="1" dirty="0" err="1">
                <a:solidFill>
                  <a:srgbClr val="FF0000"/>
                </a:solidFill>
              </a:rPr>
              <a:t>national</a:t>
            </a:r>
            <a:r>
              <a:rPr lang="it-IT" sz="3200" b="1" dirty="0">
                <a:solidFill>
                  <a:srgbClr val="FF0000"/>
                </a:solidFill>
              </a:rPr>
              <a:t> court </a:t>
            </a:r>
            <a:r>
              <a:rPr lang="it-IT" sz="3200" b="1" dirty="0" err="1">
                <a:solidFill>
                  <a:srgbClr val="FF0000"/>
                </a:solidFill>
              </a:rPr>
              <a:t>could</a:t>
            </a:r>
            <a:r>
              <a:rPr lang="it-IT" sz="3200" b="1" dirty="0">
                <a:solidFill>
                  <a:srgbClr val="FF0000"/>
                </a:solidFill>
              </a:rPr>
              <a:t> </a:t>
            </a:r>
            <a:r>
              <a:rPr lang="it-IT" sz="3200" b="1" dirty="0" err="1">
                <a:solidFill>
                  <a:srgbClr val="FF0000"/>
                </a:solidFill>
              </a:rPr>
              <a:t>apply</a:t>
            </a:r>
            <a:r>
              <a:rPr lang="it-IT" sz="3200" b="1" dirty="0">
                <a:solidFill>
                  <a:srgbClr val="FF0000"/>
                </a:solidFill>
              </a:rPr>
              <a:t> in </a:t>
            </a:r>
            <a:r>
              <a:rPr lang="it-IT" sz="3200" b="1" dirty="0" err="1">
                <a:solidFill>
                  <a:srgbClr val="FF0000"/>
                </a:solidFill>
              </a:rPr>
              <a:t>specific</a:t>
            </a:r>
            <a:r>
              <a:rPr lang="it-IT" sz="3200" b="1" dirty="0">
                <a:solidFill>
                  <a:srgbClr val="FF0000"/>
                </a:solidFill>
              </a:rPr>
              <a:t> </a:t>
            </a:r>
            <a:r>
              <a:rPr lang="it-IT" sz="3200" b="1" dirty="0" err="1">
                <a:solidFill>
                  <a:srgbClr val="FF0000"/>
                </a:solidFill>
              </a:rPr>
              <a:t>situations</a:t>
            </a:r>
            <a:r>
              <a:rPr lang="it-IT" sz="3200" b="1" dirty="0">
                <a:solidFill>
                  <a:srgbClr val="FF0000"/>
                </a:solidFill>
              </a:rPr>
              <a:t>? </a:t>
            </a:r>
          </a:p>
          <a:p>
            <a:r>
              <a:rPr lang="it-IT" sz="3200" b="1" dirty="0">
                <a:solidFill>
                  <a:srgbClr val="0000FF"/>
                </a:solidFill>
              </a:rPr>
              <a:t>SEE AGAIN VAN GEND AND LOOS CASE</a:t>
            </a:r>
          </a:p>
          <a:p>
            <a:endParaRPr lang="it-IT" dirty="0"/>
          </a:p>
        </p:txBody>
      </p:sp>
    </p:spTree>
    <p:extLst>
      <p:ext uri="{BB962C8B-B14F-4D97-AF65-F5344CB8AC3E}">
        <p14:creationId xmlns:p14="http://schemas.microsoft.com/office/powerpoint/2010/main" val="325439555"/>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Ecj</a:t>
            </a:r>
            <a:r>
              <a:rPr lang="it-IT" dirty="0"/>
              <a:t>: </a:t>
            </a:r>
            <a:r>
              <a:rPr lang="it-IT" dirty="0" err="1"/>
              <a:t>primary</a:t>
            </a:r>
            <a:r>
              <a:rPr lang="it-IT" dirty="0"/>
              <a:t> law </a:t>
            </a:r>
            <a:r>
              <a:rPr lang="it-IT" dirty="0" err="1"/>
              <a:t>has</a:t>
            </a:r>
            <a:r>
              <a:rPr lang="it-IT" dirty="0"/>
              <a:t> </a:t>
            </a:r>
            <a:r>
              <a:rPr lang="it-IT" dirty="0" err="1"/>
              <a:t>direct</a:t>
            </a:r>
            <a:r>
              <a:rPr lang="it-IT" dirty="0"/>
              <a:t> </a:t>
            </a:r>
            <a:r>
              <a:rPr lang="it-IT" dirty="0" err="1"/>
              <a:t>effect</a:t>
            </a:r>
            <a:endParaRPr lang="it-IT" dirty="0"/>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776674412"/>
              </p:ext>
            </p:extLst>
          </p:nvPr>
        </p:nvGraphicFramePr>
        <p:xfrm>
          <a:off x="186755" y="1587284"/>
          <a:ext cx="8957245" cy="50606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6982587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67344" y="62753"/>
            <a:ext cx="8638553" cy="1283167"/>
          </a:xfrm>
        </p:spPr>
        <p:txBody>
          <a:bodyPr/>
          <a:lstStyle/>
          <a:p>
            <a:r>
              <a:rPr lang="it-IT" sz="4000" dirty="0"/>
              <a:t>Van </a:t>
            </a:r>
            <a:r>
              <a:rPr lang="it-IT" sz="4000" dirty="0" err="1"/>
              <a:t>Gend</a:t>
            </a:r>
            <a:r>
              <a:rPr lang="it-IT" sz="4000" dirty="0"/>
              <a:t> en </a:t>
            </a:r>
            <a:r>
              <a:rPr lang="it-IT" sz="4000" dirty="0" err="1"/>
              <a:t>Loos</a:t>
            </a:r>
            <a:r>
              <a:rPr lang="it-IT" sz="4000" dirty="0"/>
              <a:t> </a:t>
            </a:r>
            <a:r>
              <a:rPr lang="it-IT" sz="4000" dirty="0" err="1"/>
              <a:t>criteria</a:t>
            </a:r>
            <a:r>
              <a:rPr lang="it-IT" sz="4000" dirty="0"/>
              <a:t> FOR DIRECT EFFECT </a:t>
            </a:r>
          </a:p>
        </p:txBody>
      </p:sp>
      <p:sp>
        <p:nvSpPr>
          <p:cNvPr id="3" name="Segnaposto contenuto 2"/>
          <p:cNvSpPr>
            <a:spLocks noGrp="1"/>
          </p:cNvSpPr>
          <p:nvPr>
            <p:ph idx="1"/>
          </p:nvPr>
        </p:nvSpPr>
        <p:spPr>
          <a:xfrm>
            <a:off x="267344" y="1537462"/>
            <a:ext cx="8638553" cy="5113733"/>
          </a:xfrm>
          <a:solidFill>
            <a:srgbClr val="E5E5D3"/>
          </a:solidFill>
        </p:spPr>
        <p:txBody>
          <a:bodyPr>
            <a:noAutofit/>
          </a:bodyPr>
          <a:lstStyle/>
          <a:p>
            <a:pPr marL="0" indent="0">
              <a:buNone/>
            </a:pPr>
            <a:r>
              <a:rPr lang="it-IT" sz="2800" dirty="0"/>
              <a:t>The EU </a:t>
            </a:r>
            <a:r>
              <a:rPr lang="it-IT" sz="2800" dirty="0" err="1"/>
              <a:t>provision</a:t>
            </a:r>
            <a:r>
              <a:rPr lang="it-IT" sz="2800" dirty="0"/>
              <a:t> must:</a:t>
            </a:r>
          </a:p>
          <a:p>
            <a:pPr>
              <a:buFontTx/>
              <a:buChar char="-"/>
            </a:pPr>
            <a:r>
              <a:rPr lang="it-IT" sz="2800" b="1" dirty="0"/>
              <a:t>be </a:t>
            </a:r>
            <a:r>
              <a:rPr lang="it-IT" sz="2800" b="1" dirty="0" err="1"/>
              <a:t>clear</a:t>
            </a:r>
            <a:r>
              <a:rPr lang="it-IT" sz="2800" b="1" dirty="0"/>
              <a:t> </a:t>
            </a:r>
          </a:p>
          <a:p>
            <a:pPr>
              <a:buFontTx/>
              <a:buChar char="-"/>
            </a:pPr>
            <a:r>
              <a:rPr lang="it-IT" sz="2800" b="1" dirty="0"/>
              <a:t>be a negative, </a:t>
            </a:r>
            <a:r>
              <a:rPr lang="it-IT" sz="2800" b="1" dirty="0" err="1"/>
              <a:t>rather</a:t>
            </a:r>
            <a:r>
              <a:rPr lang="it-IT" sz="2800" b="1" dirty="0"/>
              <a:t> </a:t>
            </a:r>
            <a:r>
              <a:rPr lang="it-IT" sz="2800" b="1" dirty="0" err="1"/>
              <a:t>than</a:t>
            </a:r>
            <a:r>
              <a:rPr lang="it-IT" sz="2800" b="1" dirty="0"/>
              <a:t> positive </a:t>
            </a:r>
            <a:r>
              <a:rPr lang="it-IT" sz="2800" b="1" dirty="0" err="1"/>
              <a:t>obligation</a:t>
            </a:r>
            <a:endParaRPr lang="it-IT" sz="2800" b="1" dirty="0"/>
          </a:p>
          <a:p>
            <a:pPr>
              <a:buFontTx/>
              <a:buChar char="-"/>
            </a:pPr>
            <a:r>
              <a:rPr lang="it-IT" sz="2800" b="1" dirty="0" err="1"/>
              <a:t>unconditional</a:t>
            </a:r>
            <a:r>
              <a:rPr lang="it-IT" sz="2800" b="1" dirty="0"/>
              <a:t> </a:t>
            </a:r>
          </a:p>
          <a:p>
            <a:pPr>
              <a:buFontTx/>
              <a:buChar char="-"/>
            </a:pPr>
            <a:r>
              <a:rPr lang="it-IT" sz="2800" b="1" dirty="0" err="1"/>
              <a:t>containing</a:t>
            </a:r>
            <a:r>
              <a:rPr lang="it-IT" sz="2800" b="1" dirty="0"/>
              <a:t> no </a:t>
            </a:r>
            <a:r>
              <a:rPr lang="it-IT" sz="2800" b="1" dirty="0" err="1"/>
              <a:t>reservation</a:t>
            </a:r>
            <a:r>
              <a:rPr lang="it-IT" sz="2800" b="1" dirty="0"/>
              <a:t> on the part of the </a:t>
            </a:r>
            <a:r>
              <a:rPr lang="it-IT" sz="2800" b="1" dirty="0" err="1"/>
              <a:t>member</a:t>
            </a:r>
            <a:r>
              <a:rPr lang="it-IT" sz="2800" b="1" dirty="0"/>
              <a:t> state </a:t>
            </a:r>
          </a:p>
          <a:p>
            <a:pPr>
              <a:buFontTx/>
              <a:buChar char="-"/>
            </a:pPr>
            <a:r>
              <a:rPr lang="it-IT" sz="2800" b="1" dirty="0" err="1"/>
              <a:t>not</a:t>
            </a:r>
            <a:r>
              <a:rPr lang="it-IT" sz="2800" b="1" dirty="0"/>
              <a:t> </a:t>
            </a:r>
            <a:r>
              <a:rPr lang="it-IT" sz="2800" b="1" dirty="0" err="1"/>
              <a:t>dependent</a:t>
            </a:r>
            <a:r>
              <a:rPr lang="it-IT" sz="2800" b="1" dirty="0"/>
              <a:t> on </a:t>
            </a:r>
            <a:r>
              <a:rPr lang="it-IT" sz="2800" b="1" dirty="0" err="1"/>
              <a:t>any</a:t>
            </a:r>
            <a:r>
              <a:rPr lang="it-IT" sz="2800" b="1" dirty="0"/>
              <a:t> </a:t>
            </a:r>
            <a:r>
              <a:rPr lang="it-IT" sz="2800" b="1" dirty="0" err="1"/>
              <a:t>national</a:t>
            </a:r>
            <a:r>
              <a:rPr lang="it-IT" sz="2800" b="1" dirty="0"/>
              <a:t> </a:t>
            </a:r>
            <a:r>
              <a:rPr lang="it-IT" sz="2800" b="1" dirty="0" err="1"/>
              <a:t>implementing</a:t>
            </a:r>
            <a:r>
              <a:rPr lang="it-IT" sz="2800" b="1" dirty="0"/>
              <a:t> </a:t>
            </a:r>
            <a:r>
              <a:rPr lang="it-IT" sz="2800" b="1" dirty="0" err="1"/>
              <a:t>measure</a:t>
            </a:r>
            <a:r>
              <a:rPr lang="it-IT" sz="2800" dirty="0"/>
              <a:t>.</a:t>
            </a:r>
          </a:p>
          <a:p>
            <a:pPr marL="0" indent="0">
              <a:buNone/>
            </a:pPr>
            <a:endParaRPr lang="it-IT" sz="2800" dirty="0"/>
          </a:p>
        </p:txBody>
      </p:sp>
    </p:spTree>
    <p:extLst>
      <p:ext uri="{BB962C8B-B14F-4D97-AF65-F5344CB8AC3E}">
        <p14:creationId xmlns:p14="http://schemas.microsoft.com/office/powerpoint/2010/main" val="28295193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EXAMPLE</a:t>
            </a:r>
          </a:p>
        </p:txBody>
      </p:sp>
      <p:sp>
        <p:nvSpPr>
          <p:cNvPr id="3" name="Segnaposto contenuto 2"/>
          <p:cNvSpPr>
            <a:spLocks noGrp="1"/>
          </p:cNvSpPr>
          <p:nvPr>
            <p:ph idx="1"/>
          </p:nvPr>
        </p:nvSpPr>
        <p:spPr>
          <a:xfrm>
            <a:off x="254000" y="1828800"/>
            <a:ext cx="8516471" cy="4297363"/>
          </a:xfrm>
          <a:solidFill>
            <a:srgbClr val="E5E5D3"/>
          </a:solidFill>
        </p:spPr>
        <p:txBody>
          <a:bodyPr>
            <a:normAutofit/>
          </a:bodyPr>
          <a:lstStyle/>
          <a:p>
            <a:pPr marL="0" indent="0">
              <a:buNone/>
            </a:pPr>
            <a:r>
              <a:rPr lang="it-IT" sz="3200" dirty="0" err="1"/>
              <a:t>Thus</a:t>
            </a:r>
            <a:r>
              <a:rPr lang="it-IT" sz="3200" dirty="0"/>
              <a:t>, a </a:t>
            </a:r>
            <a:r>
              <a:rPr lang="it-IT" sz="3200" dirty="0" err="1"/>
              <a:t>regulation</a:t>
            </a:r>
            <a:r>
              <a:rPr lang="it-IT" sz="3200" dirty="0"/>
              <a:t> </a:t>
            </a:r>
            <a:r>
              <a:rPr lang="it-IT" sz="3200" dirty="0" err="1"/>
              <a:t>that</a:t>
            </a:r>
            <a:r>
              <a:rPr lang="it-IT" sz="3200" dirty="0"/>
              <a:t> </a:t>
            </a:r>
            <a:r>
              <a:rPr lang="it-IT" sz="3200" u="sng" dirty="0" err="1"/>
              <a:t>allows</a:t>
            </a:r>
            <a:r>
              <a:rPr lang="it-IT" sz="3200" dirty="0"/>
              <a:t> </a:t>
            </a:r>
            <a:r>
              <a:rPr lang="it-IT" sz="3200" dirty="0" err="1"/>
              <a:t>Member</a:t>
            </a:r>
            <a:r>
              <a:rPr lang="it-IT" sz="3200" dirty="0"/>
              <a:t> </a:t>
            </a:r>
            <a:r>
              <a:rPr lang="it-IT" sz="3200" dirty="0" err="1"/>
              <a:t>States</a:t>
            </a:r>
            <a:r>
              <a:rPr lang="it-IT" sz="3200" dirty="0"/>
              <a:t> to </a:t>
            </a:r>
            <a:r>
              <a:rPr lang="it-IT" sz="3200" dirty="0" err="1"/>
              <a:t>privatise</a:t>
            </a:r>
            <a:r>
              <a:rPr lang="it-IT" sz="3200" dirty="0"/>
              <a:t> </a:t>
            </a:r>
            <a:r>
              <a:rPr lang="it-IT" sz="3200" dirty="0" err="1"/>
              <a:t>roads</a:t>
            </a:r>
            <a:r>
              <a:rPr lang="it-IT" sz="3200" dirty="0"/>
              <a:t> </a:t>
            </a:r>
            <a:r>
              <a:rPr lang="it-IT" sz="3200" dirty="0" err="1"/>
              <a:t>would</a:t>
            </a:r>
            <a:r>
              <a:rPr lang="it-IT" sz="3200" dirty="0"/>
              <a:t> </a:t>
            </a:r>
            <a:r>
              <a:rPr lang="it-IT" sz="3200" dirty="0" err="1"/>
              <a:t>not</a:t>
            </a:r>
            <a:r>
              <a:rPr lang="it-IT" sz="3200" dirty="0"/>
              <a:t> </a:t>
            </a:r>
            <a:r>
              <a:rPr lang="it-IT" sz="3200" dirty="0" err="1"/>
              <a:t>have</a:t>
            </a:r>
            <a:r>
              <a:rPr lang="it-IT" sz="3200" dirty="0"/>
              <a:t> </a:t>
            </a:r>
            <a:r>
              <a:rPr lang="it-IT" sz="3200" dirty="0" err="1"/>
              <a:t>direct</a:t>
            </a:r>
            <a:r>
              <a:rPr lang="it-IT" sz="3200" dirty="0"/>
              <a:t> </a:t>
            </a:r>
            <a:r>
              <a:rPr lang="it-IT" sz="3200" dirty="0" err="1"/>
              <a:t>effect</a:t>
            </a:r>
            <a:r>
              <a:rPr lang="it-IT" sz="3200" dirty="0"/>
              <a:t> and </a:t>
            </a:r>
            <a:r>
              <a:rPr lang="it-IT" sz="3200" dirty="0" err="1"/>
              <a:t>could</a:t>
            </a:r>
            <a:r>
              <a:rPr lang="it-IT" sz="3200" dirty="0"/>
              <a:t> </a:t>
            </a:r>
            <a:r>
              <a:rPr lang="it-IT" sz="3200" dirty="0" err="1"/>
              <a:t>not</a:t>
            </a:r>
            <a:r>
              <a:rPr lang="it-IT" sz="3200" dirty="0"/>
              <a:t> be </a:t>
            </a:r>
            <a:r>
              <a:rPr lang="it-IT" sz="3200" dirty="0" err="1"/>
              <a:t>enforced</a:t>
            </a:r>
            <a:r>
              <a:rPr lang="it-IT" sz="3200" dirty="0"/>
              <a:t> in the </a:t>
            </a:r>
            <a:r>
              <a:rPr lang="it-IT" sz="3200" dirty="0" err="1"/>
              <a:t>courts</a:t>
            </a:r>
            <a:r>
              <a:rPr lang="it-IT" sz="3200" dirty="0"/>
              <a:t>, </a:t>
            </a:r>
            <a:r>
              <a:rPr lang="it-IT" sz="3200" dirty="0" err="1"/>
              <a:t>because</a:t>
            </a:r>
            <a:r>
              <a:rPr lang="it-IT" sz="3200" dirty="0"/>
              <a:t> </a:t>
            </a:r>
            <a:r>
              <a:rPr lang="it-IT" sz="3200" dirty="0" err="1"/>
              <a:t>it</a:t>
            </a:r>
            <a:r>
              <a:rPr lang="it-IT" sz="3200" dirty="0"/>
              <a:t> </a:t>
            </a:r>
            <a:r>
              <a:rPr lang="it-IT" sz="3200" dirty="0" err="1"/>
              <a:t>provides</a:t>
            </a:r>
            <a:r>
              <a:rPr lang="it-IT" sz="3200" dirty="0"/>
              <a:t> </a:t>
            </a:r>
            <a:r>
              <a:rPr lang="it-IT" sz="3200" b="1" dirty="0" err="1"/>
              <a:t>that</a:t>
            </a:r>
            <a:r>
              <a:rPr lang="it-IT" sz="3200" b="1" dirty="0"/>
              <a:t> </a:t>
            </a:r>
            <a:r>
              <a:rPr lang="it-IT" sz="3200" b="1" dirty="0" err="1"/>
              <a:t>States</a:t>
            </a:r>
            <a:r>
              <a:rPr lang="it-IT" sz="3200" b="1" dirty="0"/>
              <a:t> </a:t>
            </a:r>
            <a:r>
              <a:rPr lang="it-IT" sz="3200" b="1" i="1" dirty="0" err="1"/>
              <a:t>may</a:t>
            </a:r>
            <a:r>
              <a:rPr lang="it-IT" sz="3200" b="1" dirty="0"/>
              <a:t> </a:t>
            </a:r>
            <a:r>
              <a:rPr lang="it-IT" sz="3200" b="1" dirty="0" err="1"/>
              <a:t>privatise</a:t>
            </a:r>
            <a:r>
              <a:rPr lang="it-IT" sz="3200" b="1" dirty="0"/>
              <a:t> </a:t>
            </a:r>
            <a:r>
              <a:rPr lang="it-IT" sz="3200" b="1" dirty="0" err="1"/>
              <a:t>roads</a:t>
            </a:r>
            <a:r>
              <a:rPr lang="it-IT" sz="3200" dirty="0"/>
              <a:t>, </a:t>
            </a:r>
            <a:r>
              <a:rPr lang="it-IT" sz="3200" u="sng" dirty="0" err="1"/>
              <a:t>not</a:t>
            </a:r>
            <a:r>
              <a:rPr lang="it-IT" sz="3200" u="sng" dirty="0"/>
              <a:t> </a:t>
            </a:r>
            <a:r>
              <a:rPr lang="it-IT" sz="3200" i="1" u="sng" dirty="0"/>
              <a:t>must</a:t>
            </a:r>
            <a:r>
              <a:rPr lang="it-IT" sz="3200" dirty="0"/>
              <a:t> </a:t>
            </a:r>
            <a:r>
              <a:rPr lang="it-IT" sz="3200" dirty="0" err="1"/>
              <a:t>privatise</a:t>
            </a:r>
            <a:r>
              <a:rPr lang="it-IT" sz="3200" dirty="0"/>
              <a:t> </a:t>
            </a:r>
            <a:r>
              <a:rPr lang="it-IT" sz="3200" dirty="0" err="1"/>
              <a:t>roads</a:t>
            </a:r>
            <a:r>
              <a:rPr lang="it-IT" sz="3200" dirty="0"/>
              <a:t>. </a:t>
            </a:r>
          </a:p>
          <a:p>
            <a:endParaRPr lang="it-IT" dirty="0"/>
          </a:p>
          <a:p>
            <a:endParaRPr lang="it-IT" dirty="0"/>
          </a:p>
        </p:txBody>
      </p:sp>
    </p:spTree>
    <p:extLst>
      <p:ext uri="{BB962C8B-B14F-4D97-AF65-F5344CB8AC3E}">
        <p14:creationId xmlns:p14="http://schemas.microsoft.com/office/powerpoint/2010/main" val="7609599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0508" y="62753"/>
            <a:ext cx="8822352" cy="1283167"/>
          </a:xfrm>
        </p:spPr>
        <p:txBody>
          <a:bodyPr/>
          <a:lstStyle/>
          <a:p>
            <a:r>
              <a:rPr lang="it-IT" sz="4400" dirty="0"/>
              <a:t>VERTICAL AND HORIZONTAL DIMENTIONS </a:t>
            </a:r>
          </a:p>
        </p:txBody>
      </p:sp>
      <p:sp>
        <p:nvSpPr>
          <p:cNvPr id="3" name="Segnaposto contenuto 2"/>
          <p:cNvSpPr>
            <a:spLocks noGrp="1"/>
          </p:cNvSpPr>
          <p:nvPr>
            <p:ph idx="1"/>
          </p:nvPr>
        </p:nvSpPr>
        <p:spPr>
          <a:xfrm>
            <a:off x="200508" y="1570885"/>
            <a:ext cx="8822352" cy="5107821"/>
          </a:xfrm>
          <a:solidFill>
            <a:srgbClr val="E5E5D3"/>
          </a:solidFill>
        </p:spPr>
        <p:txBody>
          <a:bodyPr>
            <a:noAutofit/>
          </a:bodyPr>
          <a:lstStyle/>
          <a:p>
            <a:r>
              <a:rPr lang="it-IT" sz="2800" dirty="0"/>
              <a:t>In </a:t>
            </a:r>
            <a:r>
              <a:rPr lang="it-IT" sz="2800" b="1" dirty="0"/>
              <a:t>Van </a:t>
            </a:r>
            <a:r>
              <a:rPr lang="it-IT" sz="2800" b="1" dirty="0" err="1"/>
              <a:t>Gend</a:t>
            </a:r>
            <a:r>
              <a:rPr lang="it-IT" sz="2800" b="1" dirty="0"/>
              <a:t> en </a:t>
            </a:r>
            <a:r>
              <a:rPr lang="it-IT" sz="2800" b="1" dirty="0" err="1"/>
              <a:t>Loos</a:t>
            </a:r>
            <a:r>
              <a:rPr lang="it-IT" sz="2800" b="1" dirty="0"/>
              <a:t> </a:t>
            </a:r>
            <a:r>
              <a:rPr lang="it-IT" sz="2800" dirty="0" err="1"/>
              <a:t>it</a:t>
            </a:r>
            <a:r>
              <a:rPr lang="it-IT" sz="2800" dirty="0"/>
              <a:t> </a:t>
            </a:r>
            <a:r>
              <a:rPr lang="it-IT" sz="2800" dirty="0" err="1"/>
              <a:t>was</a:t>
            </a:r>
            <a:r>
              <a:rPr lang="it-IT" sz="2800" dirty="0"/>
              <a:t> </a:t>
            </a:r>
            <a:r>
              <a:rPr lang="it-IT" sz="2800" dirty="0" err="1"/>
              <a:t>decided</a:t>
            </a:r>
            <a:r>
              <a:rPr lang="it-IT" sz="2800" dirty="0"/>
              <a:t> </a:t>
            </a:r>
            <a:r>
              <a:rPr lang="it-IT" sz="2800" dirty="0" err="1"/>
              <a:t>that</a:t>
            </a:r>
            <a:r>
              <a:rPr lang="it-IT" sz="2800" dirty="0"/>
              <a:t> a </a:t>
            </a:r>
            <a:r>
              <a:rPr lang="it-IT" sz="2800" dirty="0" err="1"/>
              <a:t>citizen</a:t>
            </a:r>
            <a:r>
              <a:rPr lang="it-IT" sz="2800" dirty="0"/>
              <a:t> </a:t>
            </a:r>
            <a:r>
              <a:rPr lang="it-IT" sz="2800" dirty="0" err="1"/>
              <a:t>was</a:t>
            </a:r>
            <a:r>
              <a:rPr lang="it-IT" sz="2800" dirty="0"/>
              <a:t> </a:t>
            </a:r>
            <a:r>
              <a:rPr lang="it-IT" sz="2800" dirty="0" err="1"/>
              <a:t>able</a:t>
            </a:r>
            <a:r>
              <a:rPr lang="it-IT" sz="2800" dirty="0"/>
              <a:t> to </a:t>
            </a:r>
            <a:r>
              <a:rPr lang="it-IT" sz="2800" dirty="0" err="1"/>
              <a:t>enforce</a:t>
            </a:r>
            <a:r>
              <a:rPr lang="it-IT" sz="2800" dirty="0"/>
              <a:t> a right </a:t>
            </a:r>
            <a:r>
              <a:rPr lang="it-IT" sz="2800" dirty="0" err="1"/>
              <a:t>granted</a:t>
            </a:r>
            <a:r>
              <a:rPr lang="it-IT" sz="2800" dirty="0"/>
              <a:t> by </a:t>
            </a:r>
            <a:r>
              <a:rPr lang="it-IT" sz="2800" dirty="0" err="1"/>
              <a:t>European</a:t>
            </a:r>
            <a:r>
              <a:rPr lang="it-IT" sz="2800" dirty="0"/>
              <a:t> Community </a:t>
            </a:r>
            <a:r>
              <a:rPr lang="it-IT" sz="2800" dirty="0" err="1"/>
              <a:t>legislation</a:t>
            </a:r>
            <a:r>
              <a:rPr lang="it-IT" sz="2800" dirty="0"/>
              <a:t> </a:t>
            </a:r>
            <a:r>
              <a:rPr lang="it-IT" sz="2800" dirty="0" err="1"/>
              <a:t>against</a:t>
            </a:r>
            <a:r>
              <a:rPr lang="it-IT" sz="2800" dirty="0"/>
              <a:t> the State - </a:t>
            </a:r>
            <a:r>
              <a:rPr lang="it-IT" sz="2800" b="1" dirty="0"/>
              <a:t>the </a:t>
            </a:r>
            <a:r>
              <a:rPr lang="it-IT" sz="2800" b="1" dirty="0" err="1"/>
              <a:t>question</a:t>
            </a:r>
            <a:r>
              <a:rPr lang="it-IT" sz="2800" b="1" dirty="0"/>
              <a:t> of </a:t>
            </a:r>
            <a:r>
              <a:rPr lang="it-IT" sz="2800" b="1" dirty="0" err="1"/>
              <a:t>whether</a:t>
            </a:r>
            <a:r>
              <a:rPr lang="it-IT" sz="2800" b="1" dirty="0"/>
              <a:t> </a:t>
            </a:r>
            <a:r>
              <a:rPr lang="it-IT" sz="2800" b="1" dirty="0" err="1"/>
              <a:t>rights</a:t>
            </a:r>
            <a:r>
              <a:rPr lang="it-IT" sz="2800" b="1" dirty="0"/>
              <a:t> </a:t>
            </a:r>
            <a:r>
              <a:rPr lang="it-IT" sz="2800" b="1" dirty="0" err="1"/>
              <a:t>could</a:t>
            </a:r>
            <a:r>
              <a:rPr lang="it-IT" sz="2800" b="1" dirty="0"/>
              <a:t> be </a:t>
            </a:r>
            <a:r>
              <a:rPr lang="it-IT" sz="2800" b="1" dirty="0" err="1"/>
              <a:t>enforced</a:t>
            </a:r>
            <a:r>
              <a:rPr lang="it-IT" sz="2800" b="1" dirty="0"/>
              <a:t> </a:t>
            </a:r>
            <a:r>
              <a:rPr lang="it-IT" sz="2800" b="1" dirty="0" err="1"/>
              <a:t>against</a:t>
            </a:r>
            <a:r>
              <a:rPr lang="it-IT" sz="2800" b="1" dirty="0"/>
              <a:t> </a:t>
            </a:r>
            <a:r>
              <a:rPr lang="it-IT" sz="2800" b="1" dirty="0" err="1"/>
              <a:t>another</a:t>
            </a:r>
            <a:r>
              <a:rPr lang="it-IT" sz="2800" b="1" dirty="0"/>
              <a:t> </a:t>
            </a:r>
            <a:r>
              <a:rPr lang="it-IT" sz="2800" b="1" dirty="0" err="1"/>
              <a:t>citizen</a:t>
            </a:r>
            <a:r>
              <a:rPr lang="it-IT" sz="2800" dirty="0"/>
              <a:t> </a:t>
            </a:r>
            <a:r>
              <a:rPr lang="it-IT" sz="2800" dirty="0" err="1"/>
              <a:t>was</a:t>
            </a:r>
            <a:r>
              <a:rPr lang="it-IT" sz="2800" dirty="0"/>
              <a:t> </a:t>
            </a:r>
            <a:r>
              <a:rPr lang="it-IT" sz="2800" dirty="0" err="1"/>
              <a:t>not</a:t>
            </a:r>
            <a:r>
              <a:rPr lang="it-IT" sz="2800" dirty="0"/>
              <a:t> </a:t>
            </a:r>
            <a:r>
              <a:rPr lang="it-IT" sz="2800" dirty="0" err="1"/>
              <a:t>addressed</a:t>
            </a:r>
            <a:r>
              <a:rPr lang="it-IT" sz="2800" dirty="0"/>
              <a:t>. </a:t>
            </a:r>
          </a:p>
          <a:p>
            <a:r>
              <a:rPr lang="it-IT" sz="2800" dirty="0"/>
              <a:t>In</a:t>
            </a:r>
            <a:r>
              <a:rPr lang="it-IT" sz="2800" b="1" dirty="0"/>
              <a:t> </a:t>
            </a:r>
            <a:r>
              <a:rPr lang="it-IT" sz="2800" b="1" dirty="0" err="1"/>
              <a:t>Defrenne</a:t>
            </a:r>
            <a:r>
              <a:rPr lang="it-IT" sz="2800" b="1" dirty="0"/>
              <a:t> v. SABENA</a:t>
            </a:r>
            <a:r>
              <a:rPr lang="it-IT" sz="2800" dirty="0"/>
              <a:t>, the </a:t>
            </a:r>
            <a:r>
              <a:rPr lang="it-IT" sz="2800" dirty="0" err="1"/>
              <a:t>European</a:t>
            </a:r>
            <a:r>
              <a:rPr lang="it-IT" sz="2800" dirty="0"/>
              <a:t> Court of </a:t>
            </a:r>
            <a:r>
              <a:rPr lang="it-IT" sz="2800" dirty="0" err="1"/>
              <a:t>Justice</a:t>
            </a:r>
            <a:r>
              <a:rPr lang="it-IT" sz="2800" dirty="0"/>
              <a:t> </a:t>
            </a:r>
            <a:r>
              <a:rPr lang="it-IT" sz="2800" dirty="0" err="1"/>
              <a:t>decided</a:t>
            </a:r>
            <a:r>
              <a:rPr lang="it-IT" sz="2800" dirty="0"/>
              <a:t> </a:t>
            </a:r>
            <a:r>
              <a:rPr lang="it-IT" sz="2800" dirty="0" err="1"/>
              <a:t>that</a:t>
            </a:r>
            <a:r>
              <a:rPr lang="it-IT" sz="2800" dirty="0"/>
              <a:t> </a:t>
            </a:r>
            <a:r>
              <a:rPr lang="it-IT" sz="2800" dirty="0" err="1"/>
              <a:t>there</a:t>
            </a:r>
            <a:r>
              <a:rPr lang="it-IT" sz="2800" dirty="0"/>
              <a:t> </a:t>
            </a:r>
            <a:r>
              <a:rPr lang="it-IT" sz="2800" dirty="0" err="1"/>
              <a:t>were</a:t>
            </a:r>
            <a:r>
              <a:rPr lang="it-IT" sz="2800" dirty="0"/>
              <a:t> </a:t>
            </a:r>
            <a:r>
              <a:rPr lang="it-IT" sz="2800" dirty="0" err="1"/>
              <a:t>two</a:t>
            </a:r>
            <a:r>
              <a:rPr lang="it-IT" sz="2800" dirty="0"/>
              <a:t> </a:t>
            </a:r>
            <a:r>
              <a:rPr lang="it-IT" sz="2800" dirty="0" err="1"/>
              <a:t>varieties</a:t>
            </a:r>
            <a:r>
              <a:rPr lang="it-IT" sz="2800" dirty="0"/>
              <a:t> of </a:t>
            </a:r>
            <a:r>
              <a:rPr lang="it-IT" sz="2800" dirty="0" err="1"/>
              <a:t>direct</a:t>
            </a:r>
            <a:r>
              <a:rPr lang="it-IT" sz="2800" dirty="0"/>
              <a:t> </a:t>
            </a:r>
            <a:r>
              <a:rPr lang="it-IT" sz="2800" dirty="0" err="1"/>
              <a:t>effect</a:t>
            </a:r>
            <a:r>
              <a:rPr lang="it-IT" sz="2800" dirty="0"/>
              <a:t>: </a:t>
            </a:r>
            <a:r>
              <a:rPr lang="it-IT" sz="2800" b="1" u="sng" dirty="0" err="1"/>
              <a:t>vertical</a:t>
            </a:r>
            <a:r>
              <a:rPr lang="it-IT" sz="2800" b="1" u="sng" dirty="0"/>
              <a:t> </a:t>
            </a:r>
            <a:r>
              <a:rPr lang="it-IT" sz="2800" b="1" u="sng" dirty="0" err="1"/>
              <a:t>direct</a:t>
            </a:r>
            <a:r>
              <a:rPr lang="it-IT" sz="2800" b="1" u="sng" dirty="0"/>
              <a:t> </a:t>
            </a:r>
            <a:r>
              <a:rPr lang="it-IT" sz="2800" b="1" u="sng" dirty="0" err="1"/>
              <a:t>effect</a:t>
            </a:r>
            <a:r>
              <a:rPr lang="it-IT" sz="2800" b="1" u="sng" dirty="0"/>
              <a:t> and </a:t>
            </a:r>
            <a:r>
              <a:rPr lang="it-IT" sz="2800" b="1" u="sng" dirty="0" err="1"/>
              <a:t>horizontal</a:t>
            </a:r>
            <a:r>
              <a:rPr lang="it-IT" sz="2800" b="1" u="sng" dirty="0"/>
              <a:t> </a:t>
            </a:r>
            <a:r>
              <a:rPr lang="it-IT" sz="2800" b="1" u="sng" dirty="0" err="1"/>
              <a:t>direct</a:t>
            </a:r>
            <a:r>
              <a:rPr lang="it-IT" sz="2800" b="1" u="sng" dirty="0"/>
              <a:t> </a:t>
            </a:r>
            <a:r>
              <a:rPr lang="it-IT" sz="2800" b="1" u="sng" dirty="0" err="1"/>
              <a:t>effect</a:t>
            </a:r>
            <a:r>
              <a:rPr lang="it-IT" sz="2800" dirty="0"/>
              <a:t>, the </a:t>
            </a:r>
            <a:r>
              <a:rPr lang="it-IT" sz="2800" dirty="0" err="1"/>
              <a:t>distinction</a:t>
            </a:r>
            <a:r>
              <a:rPr lang="it-IT" sz="2800" dirty="0"/>
              <a:t> </a:t>
            </a:r>
            <a:r>
              <a:rPr lang="it-IT" sz="2800" dirty="0" err="1"/>
              <a:t>drawn</a:t>
            </a:r>
            <a:r>
              <a:rPr lang="it-IT" sz="2800" dirty="0"/>
              <a:t> </a:t>
            </a:r>
            <a:r>
              <a:rPr lang="it-IT" sz="2800" dirty="0" err="1"/>
              <a:t>being</a:t>
            </a:r>
            <a:r>
              <a:rPr lang="it-IT" sz="2800" dirty="0"/>
              <a:t> </a:t>
            </a:r>
            <a:r>
              <a:rPr lang="it-IT" sz="2800" dirty="0" err="1"/>
              <a:t>based</a:t>
            </a:r>
            <a:r>
              <a:rPr lang="it-IT" sz="2800" dirty="0"/>
              <a:t> on </a:t>
            </a:r>
            <a:r>
              <a:rPr lang="it-IT" sz="2800" b="1" dirty="0">
                <a:solidFill>
                  <a:srgbClr val="FF0000"/>
                </a:solidFill>
              </a:rPr>
              <a:t>the </a:t>
            </a:r>
            <a:r>
              <a:rPr lang="it-IT" sz="2800" b="1" dirty="0" err="1">
                <a:solidFill>
                  <a:srgbClr val="FF0000"/>
                </a:solidFill>
              </a:rPr>
              <a:t>person</a:t>
            </a:r>
            <a:r>
              <a:rPr lang="it-IT" sz="2800" b="1" dirty="0">
                <a:solidFill>
                  <a:srgbClr val="FF0000"/>
                </a:solidFill>
              </a:rPr>
              <a:t> or </a:t>
            </a:r>
            <a:r>
              <a:rPr lang="it-IT" sz="2800" b="1" dirty="0" err="1">
                <a:solidFill>
                  <a:srgbClr val="FF0000"/>
                </a:solidFill>
              </a:rPr>
              <a:t>entity</a:t>
            </a:r>
            <a:r>
              <a:rPr lang="it-IT" sz="2800" b="1" dirty="0">
                <a:solidFill>
                  <a:srgbClr val="FF0000"/>
                </a:solidFill>
              </a:rPr>
              <a:t> </a:t>
            </a:r>
            <a:r>
              <a:rPr lang="it-IT" sz="2800" b="1" dirty="0" err="1">
                <a:solidFill>
                  <a:srgbClr val="FF0000"/>
                </a:solidFill>
              </a:rPr>
              <a:t>against</a:t>
            </a:r>
            <a:r>
              <a:rPr lang="it-IT" sz="2800" b="1" dirty="0">
                <a:solidFill>
                  <a:srgbClr val="FF0000"/>
                </a:solidFill>
              </a:rPr>
              <a:t> </a:t>
            </a:r>
            <a:r>
              <a:rPr lang="it-IT" sz="2800" b="1" dirty="0" err="1">
                <a:solidFill>
                  <a:srgbClr val="FF0000"/>
                </a:solidFill>
              </a:rPr>
              <a:t>whom</a:t>
            </a:r>
            <a:r>
              <a:rPr lang="it-IT" sz="2800" b="1" dirty="0">
                <a:solidFill>
                  <a:srgbClr val="FF0000"/>
                </a:solidFill>
              </a:rPr>
              <a:t> the right </a:t>
            </a:r>
            <a:r>
              <a:rPr lang="it-IT" sz="2800" b="1" dirty="0" err="1">
                <a:solidFill>
                  <a:srgbClr val="FF0000"/>
                </a:solidFill>
              </a:rPr>
              <a:t>is</a:t>
            </a:r>
            <a:r>
              <a:rPr lang="it-IT" sz="2800" b="1" dirty="0">
                <a:solidFill>
                  <a:srgbClr val="FF0000"/>
                </a:solidFill>
              </a:rPr>
              <a:t> to be </a:t>
            </a:r>
            <a:r>
              <a:rPr lang="it-IT" sz="2800" b="1" dirty="0" err="1">
                <a:solidFill>
                  <a:srgbClr val="FF0000"/>
                </a:solidFill>
              </a:rPr>
              <a:t>enforced</a:t>
            </a:r>
            <a:r>
              <a:rPr lang="it-IT" sz="2800" dirty="0"/>
              <a:t>.</a:t>
            </a:r>
          </a:p>
        </p:txBody>
      </p:sp>
    </p:spTree>
    <p:extLst>
      <p:ext uri="{BB962C8B-B14F-4D97-AF65-F5344CB8AC3E}">
        <p14:creationId xmlns:p14="http://schemas.microsoft.com/office/powerpoint/2010/main" val="21050518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762000" y="4467412"/>
            <a:ext cx="7620000" cy="561788"/>
          </a:xfrm>
          <a:solidFill>
            <a:srgbClr val="FF0000"/>
          </a:solidFill>
        </p:spPr>
        <p:txBody>
          <a:bodyPr>
            <a:normAutofit fontScale="90000"/>
          </a:bodyPr>
          <a:lstStyle/>
          <a:p>
            <a:br>
              <a:rPr lang="it-IT" dirty="0"/>
            </a:br>
            <a:r>
              <a:rPr lang="it-IT" b="1" dirty="0" err="1"/>
              <a:t>Defrenne</a:t>
            </a:r>
            <a:r>
              <a:rPr lang="it-IT" b="1" dirty="0"/>
              <a:t> v. SABENA, 1976</a:t>
            </a:r>
            <a:endParaRPr lang="it-IT" dirty="0"/>
          </a:p>
        </p:txBody>
      </p:sp>
      <p:sp>
        <p:nvSpPr>
          <p:cNvPr id="6" name="Segnaposto testo 5"/>
          <p:cNvSpPr>
            <a:spLocks noGrp="1"/>
          </p:cNvSpPr>
          <p:nvPr>
            <p:ph type="body" sz="half" idx="2"/>
          </p:nvPr>
        </p:nvSpPr>
        <p:spPr>
          <a:xfrm>
            <a:off x="762000" y="5328024"/>
            <a:ext cx="7620000" cy="336176"/>
          </a:xfrm>
          <a:solidFill>
            <a:srgbClr val="0000FF"/>
          </a:solidFill>
        </p:spPr>
        <p:txBody>
          <a:bodyPr>
            <a:normAutofit fontScale="92500" lnSpcReduction="20000"/>
          </a:bodyPr>
          <a:lstStyle/>
          <a:p>
            <a:r>
              <a:rPr lang="it-IT" dirty="0"/>
              <a:t>READ THE CASE</a:t>
            </a:r>
          </a:p>
        </p:txBody>
      </p:sp>
      <p:pic>
        <p:nvPicPr>
          <p:cNvPr id="8" name="Immagine 7"/>
          <p:cNvPicPr>
            <a:picLocks noChangeAspect="1"/>
          </p:cNvPicPr>
          <p:nvPr/>
        </p:nvPicPr>
        <p:blipFill>
          <a:blip r:embed="rId2"/>
          <a:stretch>
            <a:fillRect/>
          </a:stretch>
        </p:blipFill>
        <p:spPr>
          <a:xfrm>
            <a:off x="1199776" y="777689"/>
            <a:ext cx="6853517" cy="3151840"/>
          </a:xfrm>
          <a:prstGeom prst="rect">
            <a:avLst/>
          </a:prstGeom>
        </p:spPr>
      </p:pic>
    </p:spTree>
    <p:extLst>
      <p:ext uri="{BB962C8B-B14F-4D97-AF65-F5344CB8AC3E}">
        <p14:creationId xmlns:p14="http://schemas.microsoft.com/office/powerpoint/2010/main" val="12618222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facts</a:t>
            </a:r>
            <a:endParaRPr lang="it-IT" dirty="0"/>
          </a:p>
        </p:txBody>
      </p:sp>
      <p:sp>
        <p:nvSpPr>
          <p:cNvPr id="3" name="Segnaposto contenuto 2"/>
          <p:cNvSpPr>
            <a:spLocks noGrp="1"/>
          </p:cNvSpPr>
          <p:nvPr>
            <p:ph idx="1"/>
          </p:nvPr>
        </p:nvSpPr>
        <p:spPr>
          <a:xfrm>
            <a:off x="194234" y="1628588"/>
            <a:ext cx="8800353" cy="4990353"/>
          </a:xfrm>
          <a:solidFill>
            <a:srgbClr val="E5E5D3"/>
          </a:solidFill>
        </p:spPr>
        <p:txBody>
          <a:bodyPr>
            <a:normAutofit/>
          </a:bodyPr>
          <a:lstStyle/>
          <a:p>
            <a:r>
              <a:rPr lang="it-IT" sz="2800" dirty="0"/>
              <a:t>A woman </a:t>
            </a:r>
            <a:r>
              <a:rPr lang="it-IT" sz="2800" dirty="0" err="1"/>
              <a:t>named</a:t>
            </a:r>
            <a:r>
              <a:rPr lang="it-IT" sz="2800" dirty="0"/>
              <a:t> </a:t>
            </a:r>
            <a:r>
              <a:rPr lang="it-IT" sz="2800" b="1" dirty="0"/>
              <a:t>Gabrielle </a:t>
            </a:r>
            <a:r>
              <a:rPr lang="it-IT" sz="2800" b="1" dirty="0" err="1"/>
              <a:t>Defrenne</a:t>
            </a:r>
            <a:r>
              <a:rPr lang="it-IT" sz="2800" b="1" dirty="0"/>
              <a:t> </a:t>
            </a:r>
            <a:r>
              <a:rPr lang="it-IT" sz="2800" dirty="0" err="1"/>
              <a:t>worked</a:t>
            </a:r>
            <a:r>
              <a:rPr lang="it-IT" sz="2800" dirty="0"/>
              <a:t> </a:t>
            </a:r>
            <a:r>
              <a:rPr lang="it-IT" sz="2800" dirty="0" err="1"/>
              <a:t>as</a:t>
            </a:r>
            <a:r>
              <a:rPr lang="it-IT" sz="2800" dirty="0"/>
              <a:t> a </a:t>
            </a:r>
            <a:r>
              <a:rPr lang="it-IT" sz="2800" dirty="0" err="1"/>
              <a:t>flight</a:t>
            </a:r>
            <a:r>
              <a:rPr lang="it-IT" sz="2800" dirty="0"/>
              <a:t> </a:t>
            </a:r>
            <a:r>
              <a:rPr lang="it-IT" sz="2800" dirty="0" err="1"/>
              <a:t>attendant</a:t>
            </a:r>
            <a:r>
              <a:rPr lang="it-IT" sz="2800" dirty="0"/>
              <a:t> for the </a:t>
            </a:r>
            <a:r>
              <a:rPr lang="it-IT" sz="2800" dirty="0" err="1"/>
              <a:t>Belgian</a:t>
            </a:r>
            <a:r>
              <a:rPr lang="it-IT" sz="2800" dirty="0"/>
              <a:t> </a:t>
            </a:r>
            <a:r>
              <a:rPr lang="it-IT" sz="2800" dirty="0" err="1"/>
              <a:t>national</a:t>
            </a:r>
            <a:r>
              <a:rPr lang="it-IT" sz="2800" dirty="0"/>
              <a:t> </a:t>
            </a:r>
            <a:r>
              <a:rPr lang="it-IT" sz="2800" dirty="0" err="1"/>
              <a:t>airline</a:t>
            </a:r>
            <a:r>
              <a:rPr lang="it-IT" sz="2800" dirty="0"/>
              <a:t> </a:t>
            </a:r>
            <a:r>
              <a:rPr lang="it-IT" sz="2800" dirty="0" err="1"/>
              <a:t>Sabena</a:t>
            </a:r>
            <a:r>
              <a:rPr lang="it-IT" sz="2800" dirty="0"/>
              <a:t>.</a:t>
            </a:r>
          </a:p>
          <a:p>
            <a:r>
              <a:rPr lang="it-IT" sz="2800" dirty="0"/>
              <a:t> Under </a:t>
            </a:r>
            <a:r>
              <a:rPr lang="it-IT" sz="2800" dirty="0" err="1"/>
              <a:t>Belgian</a:t>
            </a:r>
            <a:r>
              <a:rPr lang="it-IT" sz="2800" dirty="0"/>
              <a:t> law, </a:t>
            </a:r>
            <a:r>
              <a:rPr lang="it-IT" sz="2800" b="1" dirty="0" err="1"/>
              <a:t>female</a:t>
            </a:r>
            <a:r>
              <a:rPr lang="it-IT" sz="2800" b="1" dirty="0"/>
              <a:t> </a:t>
            </a:r>
            <a:r>
              <a:rPr lang="it-IT" sz="2800" b="1" dirty="0" err="1"/>
              <a:t>flight</a:t>
            </a:r>
            <a:r>
              <a:rPr lang="it-IT" sz="2800" b="1" dirty="0"/>
              <a:t> </a:t>
            </a:r>
            <a:r>
              <a:rPr lang="it-IT" sz="2800" b="1" dirty="0" err="1"/>
              <a:t>attendants</a:t>
            </a:r>
            <a:r>
              <a:rPr lang="it-IT" sz="2800" b="1" dirty="0"/>
              <a:t> </a:t>
            </a:r>
            <a:r>
              <a:rPr lang="it-IT" sz="2800" dirty="0" err="1"/>
              <a:t>were</a:t>
            </a:r>
            <a:r>
              <a:rPr lang="it-IT" sz="2800" dirty="0"/>
              <a:t> </a:t>
            </a:r>
            <a:r>
              <a:rPr lang="it-IT" sz="2800" b="1" dirty="0" err="1"/>
              <a:t>obliged</a:t>
            </a:r>
            <a:r>
              <a:rPr lang="it-IT" sz="2800" b="1" dirty="0"/>
              <a:t> to </a:t>
            </a:r>
            <a:r>
              <a:rPr lang="it-IT" sz="2800" b="1" dirty="0" err="1"/>
              <a:t>retire</a:t>
            </a:r>
            <a:r>
              <a:rPr lang="it-IT" sz="2800" b="1" dirty="0"/>
              <a:t> </a:t>
            </a:r>
            <a:r>
              <a:rPr lang="it-IT" sz="2800" b="1" dirty="0" err="1"/>
              <a:t>at</a:t>
            </a:r>
            <a:r>
              <a:rPr lang="it-IT" sz="2800" b="1" dirty="0"/>
              <a:t> the </a:t>
            </a:r>
            <a:r>
              <a:rPr lang="it-IT" sz="2800" b="1" dirty="0" err="1"/>
              <a:t>age</a:t>
            </a:r>
            <a:r>
              <a:rPr lang="it-IT" sz="2800" b="1" dirty="0"/>
              <a:t> of 40</a:t>
            </a:r>
            <a:r>
              <a:rPr lang="it-IT" sz="2800" dirty="0"/>
              <a:t>, </a:t>
            </a:r>
            <a:r>
              <a:rPr lang="it-IT" sz="2800" dirty="0" err="1"/>
              <a:t>unlike</a:t>
            </a:r>
            <a:r>
              <a:rPr lang="it-IT" sz="2800" dirty="0"/>
              <a:t> </a:t>
            </a:r>
            <a:r>
              <a:rPr lang="it-IT" sz="2800" dirty="0" err="1"/>
              <a:t>their</a:t>
            </a:r>
            <a:r>
              <a:rPr lang="it-IT" sz="2800" dirty="0"/>
              <a:t> male </a:t>
            </a:r>
            <a:r>
              <a:rPr lang="it-IT" sz="2800" dirty="0" err="1"/>
              <a:t>counterparts</a:t>
            </a:r>
            <a:r>
              <a:rPr lang="it-IT" sz="2800" dirty="0"/>
              <a:t>. </a:t>
            </a:r>
            <a:r>
              <a:rPr lang="it-IT" sz="2800" dirty="0" err="1"/>
              <a:t>Defrenne</a:t>
            </a:r>
            <a:r>
              <a:rPr lang="it-IT" sz="2800" dirty="0"/>
              <a:t> </a:t>
            </a:r>
            <a:r>
              <a:rPr lang="it-IT" sz="2800" dirty="0" err="1"/>
              <a:t>had</a:t>
            </a:r>
            <a:r>
              <a:rPr lang="it-IT" sz="2800" dirty="0"/>
              <a:t> </a:t>
            </a:r>
            <a:r>
              <a:rPr lang="it-IT" sz="2800" dirty="0" err="1"/>
              <a:t>been</a:t>
            </a:r>
            <a:r>
              <a:rPr lang="it-IT" sz="2800" dirty="0"/>
              <a:t> </a:t>
            </a:r>
            <a:r>
              <a:rPr lang="it-IT" sz="2800" dirty="0" err="1"/>
              <a:t>forced</a:t>
            </a:r>
            <a:r>
              <a:rPr lang="it-IT" sz="2800" dirty="0"/>
              <a:t> to </a:t>
            </a:r>
            <a:r>
              <a:rPr lang="it-IT" sz="2800" dirty="0" err="1"/>
              <a:t>retire</a:t>
            </a:r>
            <a:r>
              <a:rPr lang="it-IT" sz="2800" dirty="0"/>
              <a:t> from </a:t>
            </a:r>
            <a:r>
              <a:rPr lang="it-IT" sz="2800" dirty="0" err="1"/>
              <a:t>Sabena</a:t>
            </a:r>
            <a:r>
              <a:rPr lang="it-IT" sz="2800" dirty="0"/>
              <a:t> in 1968. </a:t>
            </a:r>
          </a:p>
          <a:p>
            <a:r>
              <a:rPr lang="it-IT" sz="2800" dirty="0" err="1"/>
              <a:t>Defrenne</a:t>
            </a:r>
            <a:r>
              <a:rPr lang="it-IT" sz="2800" dirty="0"/>
              <a:t> </a:t>
            </a:r>
            <a:r>
              <a:rPr lang="it-IT" sz="2800" dirty="0" err="1"/>
              <a:t>complained</a:t>
            </a:r>
            <a:r>
              <a:rPr lang="it-IT" sz="2800" dirty="0"/>
              <a:t> </a:t>
            </a:r>
            <a:r>
              <a:rPr lang="it-IT" sz="2800" dirty="0" err="1"/>
              <a:t>that</a:t>
            </a:r>
            <a:r>
              <a:rPr lang="it-IT" sz="2800" dirty="0"/>
              <a:t> the </a:t>
            </a:r>
            <a:r>
              <a:rPr lang="it-IT" sz="2800" b="1" dirty="0" err="1"/>
              <a:t>lower</a:t>
            </a:r>
            <a:r>
              <a:rPr lang="it-IT" sz="2800" b="1" dirty="0"/>
              <a:t> </a:t>
            </a:r>
            <a:r>
              <a:rPr lang="it-IT" sz="2800" b="1" dirty="0" err="1"/>
              <a:t>pension</a:t>
            </a:r>
            <a:r>
              <a:rPr lang="it-IT" sz="2800" b="1" dirty="0"/>
              <a:t> </a:t>
            </a:r>
            <a:r>
              <a:rPr lang="it-IT" sz="2800" b="1" dirty="0" err="1"/>
              <a:t>rights</a:t>
            </a:r>
            <a:r>
              <a:rPr lang="it-IT" sz="2800" b="1" dirty="0"/>
              <a:t> </a:t>
            </a:r>
            <a:r>
              <a:rPr lang="it-IT" sz="2800" dirty="0" err="1"/>
              <a:t>this</a:t>
            </a:r>
            <a:r>
              <a:rPr lang="it-IT" sz="2800" dirty="0"/>
              <a:t> </a:t>
            </a:r>
            <a:r>
              <a:rPr lang="it-IT" sz="2800" dirty="0" err="1"/>
              <a:t>entailed</a:t>
            </a:r>
            <a:r>
              <a:rPr lang="it-IT" sz="2800" dirty="0"/>
              <a:t> </a:t>
            </a:r>
            <a:r>
              <a:rPr lang="it-IT" sz="2800" dirty="0" err="1"/>
              <a:t>violated</a:t>
            </a:r>
            <a:r>
              <a:rPr lang="it-IT" sz="2800" dirty="0"/>
              <a:t> </a:t>
            </a:r>
            <a:r>
              <a:rPr lang="it-IT" sz="2800" dirty="0" err="1"/>
              <a:t>her</a:t>
            </a:r>
            <a:r>
              <a:rPr lang="it-IT" sz="2800" dirty="0"/>
              <a:t> </a:t>
            </a:r>
            <a:r>
              <a:rPr lang="it-IT" sz="2800" b="1" u="sng" dirty="0"/>
              <a:t>right to </a:t>
            </a:r>
            <a:r>
              <a:rPr lang="it-IT" sz="2800" b="1" u="sng" dirty="0" err="1"/>
              <a:t>equal</a:t>
            </a:r>
            <a:r>
              <a:rPr lang="it-IT" sz="2800" b="1" u="sng" dirty="0"/>
              <a:t> treatment on </a:t>
            </a:r>
            <a:r>
              <a:rPr lang="it-IT" sz="2800" b="1" u="sng" dirty="0" err="1"/>
              <a:t>grounds</a:t>
            </a:r>
            <a:r>
              <a:rPr lang="it-IT" sz="2800" b="1" u="sng" dirty="0"/>
              <a:t> of gender </a:t>
            </a:r>
            <a:r>
              <a:rPr lang="it-IT" sz="2800" dirty="0"/>
              <a:t>under </a:t>
            </a:r>
            <a:r>
              <a:rPr lang="it-IT" sz="2800" dirty="0" err="1"/>
              <a:t>article</a:t>
            </a:r>
            <a:r>
              <a:rPr lang="it-IT" sz="2800" dirty="0"/>
              <a:t> 119 TEC, (</a:t>
            </a:r>
            <a:r>
              <a:rPr lang="it-IT" sz="2800" dirty="0" err="1"/>
              <a:t>now</a:t>
            </a:r>
            <a:r>
              <a:rPr lang="it-IT" sz="2800" dirty="0"/>
              <a:t> Art. 157 TFEU)</a:t>
            </a:r>
          </a:p>
        </p:txBody>
      </p:sp>
    </p:spTree>
    <p:extLst>
      <p:ext uri="{BB962C8B-B14F-4D97-AF65-F5344CB8AC3E}">
        <p14:creationId xmlns:p14="http://schemas.microsoft.com/office/powerpoint/2010/main" val="101907814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a:t>Judgement</a:t>
            </a:r>
            <a:endParaRPr lang="it-IT" dirty="0"/>
          </a:p>
        </p:txBody>
      </p:sp>
      <p:sp>
        <p:nvSpPr>
          <p:cNvPr id="3" name="Segnaposto contenuto 2"/>
          <p:cNvSpPr>
            <a:spLocks noGrp="1"/>
          </p:cNvSpPr>
          <p:nvPr>
            <p:ph idx="1"/>
          </p:nvPr>
        </p:nvSpPr>
        <p:spPr>
          <a:xfrm>
            <a:off x="149412" y="1613647"/>
            <a:ext cx="8770470" cy="4960471"/>
          </a:xfrm>
          <a:solidFill>
            <a:srgbClr val="E5E5D3"/>
          </a:solidFill>
        </p:spPr>
        <p:txBody>
          <a:bodyPr>
            <a:normAutofit/>
          </a:bodyPr>
          <a:lstStyle/>
          <a:p>
            <a:r>
              <a:rPr lang="it-IT" sz="2800" dirty="0"/>
              <a:t>The ECJ </a:t>
            </a:r>
            <a:r>
              <a:rPr lang="it-IT" sz="2800" dirty="0" err="1"/>
              <a:t>held</a:t>
            </a:r>
            <a:r>
              <a:rPr lang="it-IT" sz="2800" dirty="0"/>
              <a:t> </a:t>
            </a:r>
            <a:r>
              <a:rPr lang="it-IT" sz="2800" dirty="0" err="1"/>
              <a:t>that</a:t>
            </a:r>
            <a:r>
              <a:rPr lang="it-IT" sz="2800" dirty="0"/>
              <a:t> </a:t>
            </a:r>
            <a:r>
              <a:rPr lang="it-IT" sz="2800" dirty="0" err="1"/>
              <a:t>article</a:t>
            </a:r>
            <a:r>
              <a:rPr lang="it-IT" sz="2800" dirty="0"/>
              <a:t> 119 TEC </a:t>
            </a:r>
            <a:r>
              <a:rPr lang="it-IT" sz="2800" dirty="0" err="1"/>
              <a:t>was</a:t>
            </a:r>
            <a:r>
              <a:rPr lang="it-IT" sz="2800" dirty="0"/>
              <a:t> of </a:t>
            </a:r>
            <a:r>
              <a:rPr lang="it-IT" sz="2800" dirty="0" err="1"/>
              <a:t>such</a:t>
            </a:r>
            <a:r>
              <a:rPr lang="it-IT" sz="2800" dirty="0"/>
              <a:t> a </a:t>
            </a:r>
            <a:r>
              <a:rPr lang="it-IT" sz="2800" dirty="0" err="1"/>
              <a:t>character</a:t>
            </a:r>
            <a:r>
              <a:rPr lang="it-IT" sz="2800" dirty="0"/>
              <a:t> </a:t>
            </a:r>
            <a:r>
              <a:rPr lang="it-IT" sz="2800" dirty="0" err="1"/>
              <a:t>as</a:t>
            </a:r>
            <a:r>
              <a:rPr lang="it-IT" sz="2800" dirty="0"/>
              <a:t> to </a:t>
            </a:r>
            <a:r>
              <a:rPr lang="it-IT" sz="2800" dirty="0" err="1"/>
              <a:t>have</a:t>
            </a:r>
            <a:r>
              <a:rPr lang="it-IT" sz="2800" dirty="0"/>
              <a:t> </a:t>
            </a:r>
            <a:r>
              <a:rPr lang="it-IT" sz="2800" b="1" dirty="0" err="1"/>
              <a:t>horizontal</a:t>
            </a:r>
            <a:r>
              <a:rPr lang="it-IT" sz="2800" b="1" dirty="0"/>
              <a:t> </a:t>
            </a:r>
            <a:r>
              <a:rPr lang="it-IT" sz="2800" b="1" dirty="0" err="1"/>
              <a:t>direct</a:t>
            </a:r>
            <a:r>
              <a:rPr lang="it-IT" sz="2800" b="1" dirty="0"/>
              <a:t> </a:t>
            </a:r>
            <a:r>
              <a:rPr lang="it-IT" sz="2800" b="1" dirty="0" err="1"/>
              <a:t>effect</a:t>
            </a:r>
            <a:r>
              <a:rPr lang="it-IT" sz="2800" dirty="0"/>
              <a:t> and </a:t>
            </a:r>
            <a:r>
              <a:rPr lang="it-IT" sz="2800" b="1" dirty="0" err="1"/>
              <a:t>therefore</a:t>
            </a:r>
            <a:r>
              <a:rPr lang="it-IT" sz="2800" b="1" dirty="0"/>
              <a:t> </a:t>
            </a:r>
            <a:r>
              <a:rPr lang="it-IT" sz="2800" b="1" dirty="0" err="1"/>
              <a:t>enforceable</a:t>
            </a:r>
            <a:r>
              <a:rPr lang="it-IT" sz="2800" b="1" dirty="0"/>
              <a:t> </a:t>
            </a:r>
            <a:r>
              <a:rPr lang="it-IT" sz="2800" dirty="0" err="1"/>
              <a:t>not</a:t>
            </a:r>
            <a:r>
              <a:rPr lang="it-IT" sz="2800" dirty="0"/>
              <a:t> </a:t>
            </a:r>
            <a:r>
              <a:rPr lang="it-IT" sz="2800" dirty="0" err="1"/>
              <a:t>merely</a:t>
            </a:r>
            <a:r>
              <a:rPr lang="it-IT" sz="2800" dirty="0"/>
              <a:t> </a:t>
            </a:r>
            <a:r>
              <a:rPr lang="it-IT" sz="2800" dirty="0" err="1"/>
              <a:t>between</a:t>
            </a:r>
            <a:r>
              <a:rPr lang="it-IT" sz="2800" dirty="0"/>
              <a:t> </a:t>
            </a:r>
            <a:r>
              <a:rPr lang="it-IT" sz="2800" dirty="0" err="1"/>
              <a:t>individuals</a:t>
            </a:r>
            <a:r>
              <a:rPr lang="it-IT" sz="2800" dirty="0"/>
              <a:t> and the </a:t>
            </a:r>
            <a:r>
              <a:rPr lang="it-IT" sz="2800" dirty="0" err="1"/>
              <a:t>government</a:t>
            </a:r>
            <a:r>
              <a:rPr lang="it-IT" sz="2800" dirty="0"/>
              <a:t>, </a:t>
            </a:r>
            <a:r>
              <a:rPr lang="it-IT" sz="2800" dirty="0" err="1"/>
              <a:t>but</a:t>
            </a:r>
            <a:r>
              <a:rPr lang="it-IT" sz="2800" dirty="0"/>
              <a:t> </a:t>
            </a:r>
            <a:r>
              <a:rPr lang="it-IT" sz="2800" b="1" dirty="0" err="1"/>
              <a:t>also</a:t>
            </a:r>
            <a:r>
              <a:rPr lang="it-IT" sz="2800" b="1" dirty="0"/>
              <a:t> </a:t>
            </a:r>
            <a:r>
              <a:rPr lang="it-IT" sz="2800" b="1" dirty="0" err="1"/>
              <a:t>between</a:t>
            </a:r>
            <a:r>
              <a:rPr lang="it-IT" sz="2800" b="1" dirty="0"/>
              <a:t> private parties</a:t>
            </a:r>
            <a:r>
              <a:rPr lang="it-IT" sz="2800" dirty="0"/>
              <a:t>.</a:t>
            </a:r>
          </a:p>
          <a:p>
            <a:r>
              <a:rPr lang="it-IT" sz="2800" dirty="0" err="1"/>
              <a:t>Article</a:t>
            </a:r>
            <a:r>
              <a:rPr lang="it-IT" sz="2800" dirty="0"/>
              <a:t> 157 TFEU (119 TEEC, 141 TEC) </a:t>
            </a:r>
            <a:r>
              <a:rPr lang="it-IT" sz="2800" dirty="0" err="1"/>
              <a:t>was</a:t>
            </a:r>
            <a:r>
              <a:rPr lang="it-IT" sz="2800" dirty="0"/>
              <a:t> </a:t>
            </a:r>
            <a:r>
              <a:rPr lang="it-IT" sz="2800" dirty="0" err="1"/>
              <a:t>invoked</a:t>
            </a:r>
            <a:r>
              <a:rPr lang="it-IT" sz="2800" dirty="0"/>
              <a:t> </a:t>
            </a:r>
            <a:r>
              <a:rPr lang="it-IT" sz="2800" dirty="0" err="1"/>
              <a:t>which</a:t>
            </a:r>
            <a:r>
              <a:rPr lang="it-IT" sz="2800" dirty="0"/>
              <a:t> </a:t>
            </a:r>
            <a:r>
              <a:rPr lang="it-IT" sz="2800" dirty="0" err="1"/>
              <a:t>stated</a:t>
            </a:r>
            <a:r>
              <a:rPr lang="it-IT" sz="2800" dirty="0"/>
              <a:t> "</a:t>
            </a:r>
            <a:r>
              <a:rPr lang="it-IT" sz="2800" dirty="0" err="1"/>
              <a:t>Each</a:t>
            </a:r>
            <a:r>
              <a:rPr lang="it-IT" sz="2800" dirty="0"/>
              <a:t> </a:t>
            </a:r>
            <a:r>
              <a:rPr lang="it-IT" sz="2800" dirty="0" err="1"/>
              <a:t>Member</a:t>
            </a:r>
            <a:r>
              <a:rPr lang="it-IT" sz="2800" dirty="0"/>
              <a:t> State </a:t>
            </a:r>
            <a:r>
              <a:rPr lang="it-IT" sz="2800" dirty="0" err="1"/>
              <a:t>shall</a:t>
            </a:r>
            <a:r>
              <a:rPr lang="it-IT" sz="2800" dirty="0"/>
              <a:t> </a:t>
            </a:r>
            <a:r>
              <a:rPr lang="it-IT" sz="2800" dirty="0" err="1"/>
              <a:t>ensure</a:t>
            </a:r>
            <a:r>
              <a:rPr lang="it-IT" sz="2800" dirty="0"/>
              <a:t> </a:t>
            </a:r>
            <a:r>
              <a:rPr lang="it-IT" sz="2800" dirty="0" err="1"/>
              <a:t>that</a:t>
            </a:r>
            <a:r>
              <a:rPr lang="it-IT" sz="2800" dirty="0"/>
              <a:t> the </a:t>
            </a:r>
            <a:r>
              <a:rPr lang="it-IT" sz="2800" dirty="0" err="1"/>
              <a:t>principle</a:t>
            </a:r>
            <a:r>
              <a:rPr lang="it-IT" sz="2800" dirty="0"/>
              <a:t> of </a:t>
            </a:r>
            <a:r>
              <a:rPr lang="it-IT" sz="2800" dirty="0" err="1"/>
              <a:t>equal</a:t>
            </a:r>
            <a:r>
              <a:rPr lang="it-IT" sz="2800" dirty="0"/>
              <a:t> </a:t>
            </a:r>
            <a:r>
              <a:rPr lang="it-IT" sz="2800" dirty="0" err="1"/>
              <a:t>pay</a:t>
            </a:r>
            <a:r>
              <a:rPr lang="it-IT" sz="2800" dirty="0"/>
              <a:t> for male and </a:t>
            </a:r>
            <a:r>
              <a:rPr lang="it-IT" sz="2800" dirty="0" err="1"/>
              <a:t>female</a:t>
            </a:r>
            <a:r>
              <a:rPr lang="it-IT" sz="2800" dirty="0"/>
              <a:t> </a:t>
            </a:r>
            <a:r>
              <a:rPr lang="it-IT" sz="2800" dirty="0" err="1"/>
              <a:t>workers</a:t>
            </a:r>
            <a:r>
              <a:rPr lang="it-IT" sz="2800" dirty="0"/>
              <a:t> for </a:t>
            </a:r>
            <a:r>
              <a:rPr lang="it-IT" sz="2800" dirty="0" err="1"/>
              <a:t>equal</a:t>
            </a:r>
            <a:r>
              <a:rPr lang="it-IT" sz="2800" dirty="0"/>
              <a:t> work or work of </a:t>
            </a:r>
            <a:r>
              <a:rPr lang="it-IT" sz="2800" dirty="0" err="1"/>
              <a:t>equal</a:t>
            </a:r>
            <a:r>
              <a:rPr lang="it-IT" sz="2800" dirty="0"/>
              <a:t> </a:t>
            </a:r>
            <a:r>
              <a:rPr lang="it-IT" sz="2800" dirty="0" err="1"/>
              <a:t>value</a:t>
            </a:r>
            <a:r>
              <a:rPr lang="it-IT" sz="2800" dirty="0"/>
              <a:t> </a:t>
            </a:r>
            <a:r>
              <a:rPr lang="it-IT" sz="2800" dirty="0" err="1"/>
              <a:t>is</a:t>
            </a:r>
            <a:r>
              <a:rPr lang="it-IT" sz="2800" dirty="0"/>
              <a:t> </a:t>
            </a:r>
            <a:r>
              <a:rPr lang="it-IT" sz="2800" dirty="0" err="1"/>
              <a:t>applied</a:t>
            </a:r>
            <a:r>
              <a:rPr lang="it-IT" sz="2800" dirty="0"/>
              <a:t>"</a:t>
            </a:r>
          </a:p>
        </p:txBody>
      </p:sp>
    </p:spTree>
    <p:extLst>
      <p:ext uri="{BB962C8B-B14F-4D97-AF65-F5344CB8AC3E}">
        <p14:creationId xmlns:p14="http://schemas.microsoft.com/office/powerpoint/2010/main" val="176960440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algn="ctr"/>
            <a:r>
              <a:rPr lang="en-GB" dirty="0"/>
              <a:t>Two Types of Direct Effect</a:t>
            </a:r>
          </a:p>
        </p:txBody>
      </p:sp>
      <p:sp>
        <p:nvSpPr>
          <p:cNvPr id="16387" name="Rectangle 3"/>
          <p:cNvSpPr>
            <a:spLocks noGrp="1" noChangeArrowheads="1"/>
          </p:cNvSpPr>
          <p:nvPr>
            <p:ph type="body" idx="1"/>
          </p:nvPr>
        </p:nvSpPr>
        <p:spPr>
          <a:xfrm>
            <a:off x="343647" y="1703294"/>
            <a:ext cx="8343153" cy="4885765"/>
          </a:xfrm>
          <a:solidFill>
            <a:srgbClr val="E5E5D3"/>
          </a:solidFill>
        </p:spPr>
        <p:txBody>
          <a:bodyPr/>
          <a:lstStyle/>
          <a:p>
            <a:pPr>
              <a:buFont typeface="Wingdings" charset="0"/>
              <a:buNone/>
            </a:pPr>
            <a:endParaRPr lang="en-GB" altLang="zh-CN" sz="2800" dirty="0">
              <a:ea typeface="宋体" charset="0"/>
              <a:cs typeface="宋体" charset="0"/>
            </a:endParaRPr>
          </a:p>
          <a:p>
            <a:pPr>
              <a:buFont typeface="Wingdings" charset="0"/>
              <a:buNone/>
            </a:pPr>
            <a:r>
              <a:rPr lang="en-GB" altLang="zh-CN" sz="2800" dirty="0">
                <a:ea typeface="宋体" charset="0"/>
                <a:cs typeface="宋体" charset="0"/>
              </a:rPr>
              <a:t>   There are two types of direct effect:</a:t>
            </a:r>
          </a:p>
          <a:p>
            <a:r>
              <a:rPr lang="en-GB" altLang="zh-CN" sz="2800" b="1" dirty="0">
                <a:ea typeface="宋体" charset="0"/>
                <a:cs typeface="宋体" charset="0"/>
              </a:rPr>
              <a:t>vertical direct</a:t>
            </a:r>
            <a:r>
              <a:rPr lang="en-GB" altLang="zh-CN" sz="2800" dirty="0">
                <a:ea typeface="宋体" charset="0"/>
                <a:cs typeface="宋体" charset="0"/>
              </a:rPr>
              <a:t> where the European law creates individual rights against the state;</a:t>
            </a:r>
          </a:p>
          <a:p>
            <a:r>
              <a:rPr lang="en-GB" altLang="zh-CN" sz="2800" b="1" dirty="0">
                <a:ea typeface="宋体" charset="0"/>
                <a:cs typeface="宋体" charset="0"/>
              </a:rPr>
              <a:t>horizontal direct effect</a:t>
            </a:r>
            <a:r>
              <a:rPr lang="en-GB" altLang="zh-CN" sz="2800" dirty="0">
                <a:ea typeface="宋体" charset="0"/>
                <a:cs typeface="宋体" charset="0"/>
              </a:rPr>
              <a:t> where the European law creates individual rights against other individuals.</a:t>
            </a:r>
          </a:p>
          <a:p>
            <a:endParaRPr lang="en-GB" sz="2800" dirty="0"/>
          </a:p>
        </p:txBody>
      </p:sp>
    </p:spTree>
    <p:extLst>
      <p:ext uri="{BB962C8B-B14F-4D97-AF65-F5344CB8AC3E}">
        <p14:creationId xmlns:p14="http://schemas.microsoft.com/office/powerpoint/2010/main" val="251378871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762000" y="4467412"/>
            <a:ext cx="7620000" cy="561788"/>
          </a:xfrm>
          <a:solidFill>
            <a:srgbClr val="FF0000"/>
          </a:solidFill>
        </p:spPr>
        <p:txBody>
          <a:bodyPr>
            <a:normAutofit fontScale="90000"/>
          </a:bodyPr>
          <a:lstStyle/>
          <a:p>
            <a:br>
              <a:rPr lang="it-IT" dirty="0"/>
            </a:br>
            <a:r>
              <a:rPr lang="it-IT" b="1" dirty="0" err="1"/>
              <a:t>Familia</a:t>
            </a:r>
            <a:r>
              <a:rPr lang="it-IT" b="1" dirty="0"/>
              <a:t> express v. </a:t>
            </a:r>
            <a:r>
              <a:rPr lang="it-IT" b="1" dirty="0" err="1"/>
              <a:t>Bauer</a:t>
            </a:r>
            <a:endParaRPr lang="it-IT" dirty="0"/>
          </a:p>
        </p:txBody>
      </p:sp>
      <p:sp>
        <p:nvSpPr>
          <p:cNvPr id="6" name="Segnaposto testo 5"/>
          <p:cNvSpPr>
            <a:spLocks noGrp="1"/>
          </p:cNvSpPr>
          <p:nvPr>
            <p:ph type="body" sz="half" idx="2"/>
          </p:nvPr>
        </p:nvSpPr>
        <p:spPr>
          <a:xfrm>
            <a:off x="762000" y="5328024"/>
            <a:ext cx="7620000" cy="336176"/>
          </a:xfrm>
          <a:solidFill>
            <a:srgbClr val="0000FF"/>
          </a:solidFill>
        </p:spPr>
        <p:txBody>
          <a:bodyPr>
            <a:normAutofit fontScale="92500" lnSpcReduction="20000"/>
          </a:bodyPr>
          <a:lstStyle/>
          <a:p>
            <a:r>
              <a:rPr lang="it-IT" dirty="0"/>
              <a:t>READ THE CASE</a:t>
            </a:r>
          </a:p>
        </p:txBody>
      </p:sp>
      <p:pic>
        <p:nvPicPr>
          <p:cNvPr id="8" name="Immagine 7"/>
          <p:cNvPicPr>
            <a:picLocks noChangeAspect="1"/>
          </p:cNvPicPr>
          <p:nvPr/>
        </p:nvPicPr>
        <p:blipFill>
          <a:blip r:embed="rId2"/>
          <a:stretch>
            <a:fillRect/>
          </a:stretch>
        </p:blipFill>
        <p:spPr>
          <a:xfrm>
            <a:off x="1199776" y="777689"/>
            <a:ext cx="6853517" cy="3151840"/>
          </a:xfrm>
          <a:prstGeom prst="rect">
            <a:avLst/>
          </a:prstGeom>
        </p:spPr>
      </p:pic>
    </p:spTree>
    <p:extLst>
      <p:ext uri="{BB962C8B-B14F-4D97-AF65-F5344CB8AC3E}">
        <p14:creationId xmlns:p14="http://schemas.microsoft.com/office/powerpoint/2010/main" val="177831624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HORIZONTAL </a:t>
            </a:r>
            <a:br>
              <a:rPr lang="it-IT" dirty="0"/>
            </a:br>
            <a:r>
              <a:rPr lang="it-IT" dirty="0"/>
              <a:t>DIRECT EFFECT</a:t>
            </a:r>
          </a:p>
        </p:txBody>
      </p:sp>
      <p:sp>
        <p:nvSpPr>
          <p:cNvPr id="3" name="Segnaposto contenuto 2"/>
          <p:cNvSpPr>
            <a:spLocks noGrp="1"/>
          </p:cNvSpPr>
          <p:nvPr>
            <p:ph idx="1"/>
          </p:nvPr>
        </p:nvSpPr>
        <p:spPr>
          <a:xfrm>
            <a:off x="224106" y="1587284"/>
            <a:ext cx="8721467" cy="5270716"/>
          </a:xfrm>
          <a:solidFill>
            <a:srgbClr val="E5E5D3"/>
          </a:solidFill>
        </p:spPr>
        <p:txBody>
          <a:bodyPr>
            <a:normAutofit/>
          </a:bodyPr>
          <a:lstStyle/>
          <a:p>
            <a:r>
              <a:rPr lang="it-IT" sz="3200" dirty="0"/>
              <a:t>A </a:t>
            </a:r>
            <a:r>
              <a:rPr lang="it-IT" sz="3200" dirty="0" err="1"/>
              <a:t>Treaty</a:t>
            </a:r>
            <a:r>
              <a:rPr lang="it-IT" sz="3200" dirty="0"/>
              <a:t> </a:t>
            </a:r>
            <a:r>
              <a:rPr lang="it-IT" sz="3200" dirty="0" err="1"/>
              <a:t>norm</a:t>
            </a:r>
            <a:r>
              <a:rPr lang="it-IT" sz="3200" dirty="0"/>
              <a:t> </a:t>
            </a:r>
            <a:r>
              <a:rPr lang="it-IT" sz="3200" dirty="0" err="1"/>
              <a:t>invoked</a:t>
            </a:r>
            <a:r>
              <a:rPr lang="it-IT" sz="3200" dirty="0"/>
              <a:t> </a:t>
            </a:r>
            <a:r>
              <a:rPr lang="it-IT" sz="3200" dirty="0" err="1"/>
              <a:t>between</a:t>
            </a:r>
            <a:r>
              <a:rPr lang="it-IT" sz="3200" dirty="0"/>
              <a:t> private parties.</a:t>
            </a:r>
          </a:p>
          <a:p>
            <a:r>
              <a:rPr lang="it-IT" sz="3200" dirty="0"/>
              <a:t>Case law: </a:t>
            </a:r>
            <a:r>
              <a:rPr lang="it-IT" sz="3200" b="1" dirty="0" err="1"/>
              <a:t>Familia</a:t>
            </a:r>
            <a:r>
              <a:rPr lang="it-IT" sz="3200" b="1" dirty="0"/>
              <a:t> express v. </a:t>
            </a:r>
            <a:r>
              <a:rPr lang="it-IT" sz="3200" b="1" dirty="0" err="1"/>
              <a:t>Bauer</a:t>
            </a:r>
            <a:r>
              <a:rPr lang="it-IT" sz="3200" dirty="0"/>
              <a:t>.</a:t>
            </a:r>
          </a:p>
          <a:p>
            <a:r>
              <a:rPr lang="it-IT" sz="3200" dirty="0" err="1"/>
              <a:t>Interpretation</a:t>
            </a:r>
            <a:r>
              <a:rPr lang="it-IT" sz="3200" dirty="0"/>
              <a:t> of art. 34 TFUE: </a:t>
            </a:r>
            <a:r>
              <a:rPr lang="it-IT" sz="3200" dirty="0" err="1"/>
              <a:t>national</a:t>
            </a:r>
            <a:r>
              <a:rPr lang="it-IT" sz="3200" dirty="0"/>
              <a:t> law </a:t>
            </a:r>
            <a:r>
              <a:rPr lang="it-IT" sz="3200" dirty="0" err="1"/>
              <a:t>constitued</a:t>
            </a:r>
            <a:r>
              <a:rPr lang="it-IT" sz="3200" dirty="0"/>
              <a:t> an </a:t>
            </a:r>
            <a:r>
              <a:rPr lang="it-IT" sz="3200" dirty="0" err="1"/>
              <a:t>unjustified</a:t>
            </a:r>
            <a:r>
              <a:rPr lang="it-IT" sz="3200" dirty="0"/>
              <a:t> </a:t>
            </a:r>
            <a:r>
              <a:rPr lang="it-IT" sz="3200" dirty="0" err="1"/>
              <a:t>restriction</a:t>
            </a:r>
            <a:r>
              <a:rPr lang="it-IT" sz="3200" dirty="0"/>
              <a:t> of </a:t>
            </a:r>
            <a:r>
              <a:rPr lang="it-IT" sz="3200" dirty="0" err="1"/>
              <a:t>trade</a:t>
            </a:r>
            <a:r>
              <a:rPr lang="it-IT" sz="3200" dirty="0"/>
              <a:t> </a:t>
            </a:r>
            <a:r>
              <a:rPr lang="it-IT" sz="3200" dirty="0" err="1"/>
              <a:t>would</a:t>
            </a:r>
            <a:r>
              <a:rPr lang="it-IT" sz="3200" dirty="0"/>
              <a:t> </a:t>
            </a:r>
            <a:r>
              <a:rPr lang="it-IT" sz="3200" dirty="0" err="1"/>
              <a:t>have</a:t>
            </a:r>
            <a:r>
              <a:rPr lang="it-IT" sz="3200" dirty="0"/>
              <a:t> to be </a:t>
            </a:r>
            <a:r>
              <a:rPr lang="it-IT" sz="3200" dirty="0" err="1"/>
              <a:t>disapplied</a:t>
            </a:r>
            <a:r>
              <a:rPr lang="it-IT" sz="3200" dirty="0"/>
              <a:t> in the </a:t>
            </a:r>
            <a:r>
              <a:rPr lang="it-IT" sz="3200" dirty="0" err="1"/>
              <a:t>civil</a:t>
            </a:r>
            <a:r>
              <a:rPr lang="it-IT" sz="3200" dirty="0"/>
              <a:t> </a:t>
            </a:r>
            <a:r>
              <a:rPr lang="it-IT" sz="3200" dirty="0" err="1"/>
              <a:t>proceedings</a:t>
            </a:r>
            <a:r>
              <a:rPr lang="it-IT" sz="3200" dirty="0"/>
              <a:t>.</a:t>
            </a:r>
          </a:p>
          <a:p>
            <a:r>
              <a:rPr lang="it-IT" sz="3200" dirty="0" err="1"/>
              <a:t>Treaty</a:t>
            </a:r>
            <a:r>
              <a:rPr lang="it-IT" sz="3200" dirty="0"/>
              <a:t> </a:t>
            </a:r>
            <a:r>
              <a:rPr lang="it-IT" sz="3200" dirty="0" err="1"/>
              <a:t>prohibition</a:t>
            </a:r>
            <a:r>
              <a:rPr lang="it-IT" sz="3200" dirty="0"/>
              <a:t> </a:t>
            </a:r>
            <a:r>
              <a:rPr lang="it-IT" sz="3200" dirty="0" err="1"/>
              <a:t>covers</a:t>
            </a:r>
            <a:r>
              <a:rPr lang="it-IT" sz="3200" dirty="0"/>
              <a:t> public </a:t>
            </a:r>
            <a:r>
              <a:rPr lang="it-IT" sz="3200" dirty="0" err="1"/>
              <a:t>as</a:t>
            </a:r>
            <a:r>
              <a:rPr lang="it-IT" sz="3200" dirty="0"/>
              <a:t> </a:t>
            </a:r>
            <a:r>
              <a:rPr lang="it-IT" sz="3200" dirty="0" err="1"/>
              <a:t>well</a:t>
            </a:r>
            <a:r>
              <a:rPr lang="it-IT" sz="3200" dirty="0"/>
              <a:t> </a:t>
            </a:r>
            <a:r>
              <a:rPr lang="it-IT" sz="3200" dirty="0" err="1"/>
              <a:t>as</a:t>
            </a:r>
            <a:r>
              <a:rPr lang="it-IT" sz="3200" dirty="0"/>
              <a:t> private </a:t>
            </a:r>
            <a:r>
              <a:rPr lang="it-IT" sz="3200" dirty="0" err="1"/>
              <a:t>actions</a:t>
            </a:r>
            <a:r>
              <a:rPr lang="it-IT" sz="3200" dirty="0"/>
              <a:t> in free </a:t>
            </a:r>
            <a:r>
              <a:rPr lang="it-IT" sz="3200" dirty="0" err="1"/>
              <a:t>moovement</a:t>
            </a:r>
            <a:r>
              <a:rPr lang="it-IT" sz="3200" dirty="0"/>
              <a:t> </a:t>
            </a:r>
            <a:r>
              <a:rPr lang="it-IT" sz="3200" dirty="0" err="1"/>
              <a:t>provisions</a:t>
            </a:r>
            <a:r>
              <a:rPr lang="it-IT" sz="3200" dirty="0"/>
              <a:t>.</a:t>
            </a:r>
          </a:p>
        </p:txBody>
      </p:sp>
    </p:spTree>
    <p:extLst>
      <p:ext uri="{BB962C8B-B14F-4D97-AF65-F5344CB8AC3E}">
        <p14:creationId xmlns:p14="http://schemas.microsoft.com/office/powerpoint/2010/main" val="1644163087"/>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FROM STRICT TO LENIEST TEST</a:t>
            </a:r>
          </a:p>
        </p:txBody>
      </p:sp>
      <p:sp>
        <p:nvSpPr>
          <p:cNvPr id="3" name="Segnaposto contenuto 2"/>
          <p:cNvSpPr>
            <a:spLocks noGrp="1"/>
          </p:cNvSpPr>
          <p:nvPr>
            <p:ph idx="1"/>
          </p:nvPr>
        </p:nvSpPr>
        <p:spPr>
          <a:xfrm>
            <a:off x="261457" y="1828800"/>
            <a:ext cx="8684116" cy="4763097"/>
          </a:xfrm>
          <a:solidFill>
            <a:srgbClr val="E5E5D3"/>
          </a:solidFill>
        </p:spPr>
        <p:txBody>
          <a:bodyPr>
            <a:normAutofit/>
          </a:bodyPr>
          <a:lstStyle/>
          <a:p>
            <a:r>
              <a:rPr lang="it-IT" sz="3200" dirty="0"/>
              <a:t>The ECJ </a:t>
            </a:r>
            <a:r>
              <a:rPr lang="it-IT" sz="3200" dirty="0" err="1"/>
              <a:t>loosened</a:t>
            </a:r>
            <a:r>
              <a:rPr lang="it-IT" sz="3200" dirty="0"/>
              <a:t> the test </a:t>
            </a:r>
            <a:r>
              <a:rPr lang="it-IT" sz="3200" dirty="0" err="1"/>
              <a:t>considerably</a:t>
            </a:r>
            <a:r>
              <a:rPr lang="it-IT" sz="3200" dirty="0"/>
              <a:t> in a </a:t>
            </a:r>
            <a:r>
              <a:rPr lang="it-IT" sz="3200" dirty="0" err="1"/>
              <a:t>lot</a:t>
            </a:r>
            <a:r>
              <a:rPr lang="it-IT" sz="3200" dirty="0"/>
              <a:t> of </a:t>
            </a:r>
            <a:r>
              <a:rPr lang="it-IT" sz="3200" dirty="0" err="1"/>
              <a:t>cases</a:t>
            </a:r>
            <a:r>
              <a:rPr lang="it-IT" sz="3200" dirty="0"/>
              <a:t> (art. 34: </a:t>
            </a:r>
            <a:r>
              <a:rPr lang="it-IT" sz="3200" b="1" dirty="0" err="1"/>
              <a:t>measues</a:t>
            </a:r>
            <a:r>
              <a:rPr lang="it-IT" sz="3200" b="1" dirty="0"/>
              <a:t> </a:t>
            </a:r>
            <a:r>
              <a:rPr lang="it-IT" sz="3200" b="1" dirty="0" err="1"/>
              <a:t>having</a:t>
            </a:r>
            <a:r>
              <a:rPr lang="it-IT" sz="3200" b="1" dirty="0"/>
              <a:t> </a:t>
            </a:r>
            <a:r>
              <a:rPr lang="it-IT" sz="3200" b="1" dirty="0" err="1"/>
              <a:t>equivalent</a:t>
            </a:r>
            <a:r>
              <a:rPr lang="it-IT" sz="3200" b="1" dirty="0"/>
              <a:t> </a:t>
            </a:r>
            <a:r>
              <a:rPr lang="it-IT" sz="3200" b="1" dirty="0" err="1"/>
              <a:t>effect</a:t>
            </a:r>
            <a:r>
              <a:rPr lang="it-IT" sz="3200" dirty="0"/>
              <a:t>; art. 157: </a:t>
            </a:r>
            <a:r>
              <a:rPr lang="it-IT" sz="3200" b="1" dirty="0" err="1"/>
              <a:t>indirect</a:t>
            </a:r>
            <a:r>
              <a:rPr lang="it-IT" sz="3200" b="1" dirty="0"/>
              <a:t> </a:t>
            </a:r>
            <a:r>
              <a:rPr lang="it-IT" sz="3200" b="1" dirty="0" err="1"/>
              <a:t>discrimination</a:t>
            </a:r>
            <a:r>
              <a:rPr lang="it-IT" sz="3200" dirty="0"/>
              <a:t>; art. 49: </a:t>
            </a:r>
            <a:r>
              <a:rPr lang="it-IT" sz="3200" b="1" dirty="0"/>
              <a:t>right of establishment</a:t>
            </a:r>
            <a:r>
              <a:rPr lang="it-IT" sz="3200" dirty="0"/>
              <a:t>; art. 18: </a:t>
            </a:r>
            <a:r>
              <a:rPr lang="it-IT" sz="3200" b="1" dirty="0" err="1"/>
              <a:t>discrimination</a:t>
            </a:r>
            <a:r>
              <a:rPr lang="it-IT" sz="3200" b="1" dirty="0"/>
              <a:t> on </a:t>
            </a:r>
            <a:r>
              <a:rPr lang="it-IT" sz="3200" b="1" dirty="0" err="1"/>
              <a:t>ground</a:t>
            </a:r>
            <a:r>
              <a:rPr lang="it-IT" sz="3200" b="1" dirty="0"/>
              <a:t> of </a:t>
            </a:r>
            <a:r>
              <a:rPr lang="it-IT" sz="3200" b="1" dirty="0" err="1"/>
              <a:t>nationality</a:t>
            </a:r>
            <a:r>
              <a:rPr lang="it-IT" sz="3200" dirty="0"/>
              <a:t>).</a:t>
            </a:r>
          </a:p>
          <a:p>
            <a:r>
              <a:rPr lang="it-IT" sz="3200" dirty="0"/>
              <a:t>The </a:t>
            </a:r>
            <a:r>
              <a:rPr lang="it-IT" sz="3200" dirty="0" err="1"/>
              <a:t>Treaties</a:t>
            </a:r>
            <a:r>
              <a:rPr lang="it-IT" sz="3200" dirty="0"/>
              <a:t> </a:t>
            </a:r>
            <a:r>
              <a:rPr lang="it-IT" sz="3200" dirty="0" err="1"/>
              <a:t>could</a:t>
            </a:r>
            <a:r>
              <a:rPr lang="it-IT" sz="3200" dirty="0"/>
              <a:t> be </a:t>
            </a:r>
            <a:r>
              <a:rPr lang="it-IT" sz="3200" dirty="0" err="1"/>
              <a:t>vertically</a:t>
            </a:r>
            <a:r>
              <a:rPr lang="it-IT" sz="3200" dirty="0"/>
              <a:t> and </a:t>
            </a:r>
            <a:r>
              <a:rPr lang="it-IT" sz="3200" dirty="0" err="1"/>
              <a:t>horizontally</a:t>
            </a:r>
            <a:r>
              <a:rPr lang="it-IT" sz="3200" dirty="0"/>
              <a:t> </a:t>
            </a:r>
            <a:r>
              <a:rPr lang="it-IT" sz="3200" dirty="0" err="1"/>
              <a:t>effective</a:t>
            </a:r>
            <a:r>
              <a:rPr lang="it-IT" sz="3200" dirty="0"/>
              <a:t>.</a:t>
            </a:r>
          </a:p>
        </p:txBody>
      </p:sp>
    </p:spTree>
    <p:extLst>
      <p:ext uri="{BB962C8B-B14F-4D97-AF65-F5344CB8AC3E}">
        <p14:creationId xmlns:p14="http://schemas.microsoft.com/office/powerpoint/2010/main" val="419464296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The </a:t>
            </a:r>
            <a:r>
              <a:rPr lang="it-IT" dirty="0" err="1"/>
              <a:t>lenient</a:t>
            </a:r>
            <a:r>
              <a:rPr lang="it-IT" dirty="0"/>
              <a:t> test</a:t>
            </a:r>
          </a:p>
        </p:txBody>
      </p:sp>
      <p:graphicFrame>
        <p:nvGraphicFramePr>
          <p:cNvPr id="4" name="Segnaposto contenuto 3"/>
          <p:cNvGraphicFramePr>
            <a:graphicFrameLocks noGrp="1"/>
          </p:cNvGraphicFramePr>
          <p:nvPr>
            <p:ph idx="1"/>
            <p:extLst>
              <p:ext uri="{D42A27DB-BD31-4B8C-83A1-F6EECF244321}">
                <p14:modId xmlns:p14="http://schemas.microsoft.com/office/powerpoint/2010/main" val="3645933906"/>
              </p:ext>
            </p:extLst>
          </p:nvPr>
        </p:nvGraphicFramePr>
        <p:xfrm>
          <a:off x="0" y="1401942"/>
          <a:ext cx="9144000" cy="5456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5944692"/>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Case law </a:t>
            </a:r>
            <a:r>
              <a:rPr lang="it-IT" dirty="0" err="1"/>
              <a:t>mangold</a:t>
            </a:r>
            <a:endParaRPr lang="it-IT" dirty="0"/>
          </a:p>
        </p:txBody>
      </p:sp>
      <p:sp>
        <p:nvSpPr>
          <p:cNvPr id="3" name="Segnaposto contenuto 2"/>
          <p:cNvSpPr>
            <a:spLocks noGrp="1"/>
          </p:cNvSpPr>
          <p:nvPr>
            <p:ph idx="1"/>
          </p:nvPr>
        </p:nvSpPr>
        <p:spPr>
          <a:solidFill>
            <a:srgbClr val="E5E5D3"/>
          </a:solidFill>
        </p:spPr>
        <p:txBody>
          <a:bodyPr>
            <a:normAutofit/>
          </a:bodyPr>
          <a:lstStyle/>
          <a:p>
            <a:pPr marL="0" indent="0" algn="ctr">
              <a:buNone/>
            </a:pPr>
            <a:r>
              <a:rPr lang="it-IT" sz="3200" dirty="0" err="1"/>
              <a:t>Also</a:t>
            </a:r>
            <a:r>
              <a:rPr lang="it-IT" sz="3200" dirty="0"/>
              <a:t> an </a:t>
            </a:r>
          </a:p>
          <a:p>
            <a:pPr marL="0" indent="0" algn="ctr">
              <a:buNone/>
            </a:pPr>
            <a:r>
              <a:rPr lang="it-IT" sz="3200" b="1" cap="all" dirty="0" err="1"/>
              <a:t>unwitten</a:t>
            </a:r>
            <a:r>
              <a:rPr lang="it-IT" sz="3200" b="1" cap="all" dirty="0"/>
              <a:t> and </a:t>
            </a:r>
            <a:r>
              <a:rPr lang="it-IT" sz="3200" b="1" cap="all" dirty="0" err="1"/>
              <a:t>vague</a:t>
            </a:r>
            <a:r>
              <a:rPr lang="it-IT" sz="3200" b="1" cap="all" dirty="0"/>
              <a:t> </a:t>
            </a:r>
          </a:p>
          <a:p>
            <a:pPr marL="0" indent="0" algn="ctr">
              <a:buNone/>
            </a:pPr>
            <a:r>
              <a:rPr lang="it-IT" sz="3200" b="1" cap="all" dirty="0"/>
              <a:t>general </a:t>
            </a:r>
            <a:r>
              <a:rPr lang="it-IT" sz="3200" b="1" cap="all" dirty="0" err="1"/>
              <a:t>principle</a:t>
            </a:r>
            <a:r>
              <a:rPr lang="it-IT" sz="3200" b="1" cap="all" dirty="0"/>
              <a:t> of </a:t>
            </a:r>
            <a:r>
              <a:rPr lang="it-IT" sz="3200" b="1" cap="all" dirty="0" err="1"/>
              <a:t>European</a:t>
            </a:r>
            <a:r>
              <a:rPr lang="it-IT" sz="3200" b="1" cap="all" dirty="0"/>
              <a:t> law </a:t>
            </a:r>
          </a:p>
          <a:p>
            <a:pPr marL="0" indent="0" algn="ctr">
              <a:buNone/>
            </a:pPr>
            <a:r>
              <a:rPr lang="it-IT" sz="3200" dirty="0" err="1"/>
              <a:t>could</a:t>
            </a:r>
            <a:r>
              <a:rPr lang="it-IT" sz="3200" dirty="0"/>
              <a:t> </a:t>
            </a:r>
            <a:r>
              <a:rPr lang="it-IT" sz="3200" dirty="0" err="1"/>
              <a:t>have</a:t>
            </a:r>
            <a:r>
              <a:rPr lang="it-IT" sz="3200" dirty="0"/>
              <a:t> </a:t>
            </a:r>
            <a:r>
              <a:rPr lang="it-IT" sz="3200" dirty="0" err="1"/>
              <a:t>direct</a:t>
            </a:r>
            <a:r>
              <a:rPr lang="it-IT" sz="3200" dirty="0"/>
              <a:t> </a:t>
            </a:r>
            <a:r>
              <a:rPr lang="it-IT" sz="3200" dirty="0" err="1"/>
              <a:t>effect</a:t>
            </a:r>
            <a:r>
              <a:rPr lang="it-IT" sz="3200" dirty="0"/>
              <a:t> (</a:t>
            </a:r>
            <a:r>
              <a:rPr lang="it-IT" sz="3200" dirty="0" err="1"/>
              <a:t>rule</a:t>
            </a:r>
            <a:r>
              <a:rPr lang="it-IT" sz="3200" dirty="0"/>
              <a:t> of law).</a:t>
            </a:r>
          </a:p>
        </p:txBody>
      </p:sp>
    </p:spTree>
    <p:extLst>
      <p:ext uri="{BB962C8B-B14F-4D97-AF65-F5344CB8AC3E}">
        <p14:creationId xmlns:p14="http://schemas.microsoft.com/office/powerpoint/2010/main" val="1871241551"/>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recedente">
  <a:themeElements>
    <a:clrScheme name="Precedent">
      <a:dk1>
        <a:srgbClr val="921F07"/>
      </a:dk1>
      <a:lt1>
        <a:sysClr val="window" lastClr="FFFFFF"/>
      </a:lt1>
      <a:dk2>
        <a:srgbClr val="333333"/>
      </a:dk2>
      <a:lt2>
        <a:srgbClr val="E5E5D3"/>
      </a:lt2>
      <a:accent1>
        <a:srgbClr val="993232"/>
      </a:accent1>
      <a:accent2>
        <a:srgbClr val="9B6C34"/>
      </a:accent2>
      <a:accent3>
        <a:srgbClr val="736C5D"/>
      </a:accent3>
      <a:accent4>
        <a:srgbClr val="C9972B"/>
      </a:accent4>
      <a:accent5>
        <a:srgbClr val="C95F2B"/>
      </a:accent5>
      <a:accent6>
        <a:srgbClr val="8F7A05"/>
      </a:accent6>
      <a:hlink>
        <a:srgbClr val="933926"/>
      </a:hlink>
      <a:folHlink>
        <a:srgbClr val="916019"/>
      </a:folHlink>
    </a:clrScheme>
    <a:fontScheme name="Precedent">
      <a:majorFont>
        <a:latin typeface="Perpetua Titling MT"/>
        <a:ea typeface=""/>
        <a:cs typeface=""/>
        <a:font script="Jpan" typeface="ＭＳ Ｐ明朝"/>
        <a:font script="Hans" typeface="宋体"/>
        <a:font script="Hant" typeface="新細明體"/>
      </a:majorFont>
      <a:minorFont>
        <a:latin typeface="Calisto MT"/>
        <a:ea typeface=""/>
        <a:cs typeface=""/>
        <a:font script="Jpan" typeface="ＭＳ Ｐ明朝"/>
        <a:font script="Hans" typeface="宋体"/>
        <a:font script="Hant" typeface="新細明體"/>
      </a:minorFont>
    </a:fontScheme>
    <a:fmtScheme name="Precedent">
      <a:fillStyleLst>
        <a:solidFill>
          <a:schemeClr val="phClr"/>
        </a:solidFill>
        <a:gradFill rotWithShape="1">
          <a:gsLst>
            <a:gs pos="0">
              <a:schemeClr val="phClr">
                <a:tint val="100000"/>
                <a:shade val="90000"/>
                <a:satMod val="135000"/>
              </a:schemeClr>
            </a:gs>
            <a:gs pos="100000">
              <a:schemeClr val="phClr">
                <a:tint val="100000"/>
                <a:shade val="30000"/>
                <a:satMod val="135000"/>
              </a:schemeClr>
            </a:gs>
          </a:gsLst>
          <a:path path="circle">
            <a:fillToRect l="70000" t="10000" b="70000"/>
          </a:path>
        </a:gradFill>
        <a:blipFill rotWithShape="1">
          <a:blip xmlns:r="http://schemas.openxmlformats.org/officeDocument/2006/relationships" r:embed="rId1">
            <a:duotone>
              <a:schemeClr val="phClr">
                <a:shade val="10000"/>
                <a:satMod val="135000"/>
              </a:schemeClr>
              <a:schemeClr val="phClr">
                <a:satMod val="150000"/>
                <a:lumMod val="110000"/>
              </a:schemeClr>
            </a:duotone>
          </a:blip>
          <a:stretch/>
        </a:blipFill>
      </a:fillStyleLst>
      <a:lnStyleLst>
        <a:ln w="12700" cap="flat" cmpd="sng" algn="ctr">
          <a:solidFill>
            <a:schemeClr val="phClr">
              <a:shade val="95000"/>
              <a:satMod val="105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25400" dir="4800000" sx="103000" sy="103000" rotWithShape="0">
              <a:srgbClr val="000000">
                <a:alpha val="45000"/>
              </a:srgbClr>
            </a:outerShdw>
          </a:effectLst>
          <a:scene3d>
            <a:camera prst="orthographicFront">
              <a:rot lat="0" lon="0" rev="0"/>
            </a:camera>
            <a:lightRig rig="balanced" dir="tl">
              <a:rot lat="0" lon="0" rev="3000000"/>
            </a:lightRig>
          </a:scene3d>
          <a:sp3d prstMaterial="softEdge">
            <a:bevelT w="0" h="0"/>
          </a:sp3d>
        </a:effectStyle>
        <a:effectStyle>
          <a:effectLst>
            <a:innerShdw blurRad="127000" dist="38100" dir="13200000">
              <a:srgbClr val="000000">
                <a:alpha val="75000"/>
              </a:srgbClr>
            </a:innerShdw>
            <a:outerShdw blurRad="38100" dist="12700" dir="1800000" sx="101000" sy="101000" rotWithShape="0">
              <a:srgbClr val="000000">
                <a:alpha val="40000"/>
              </a:srgbClr>
            </a:outerShdw>
            <a:reflection blurRad="127000" stA="25000" endPos="30000" dist="12700" dir="5400000" sy="-100000" rotWithShape="0"/>
          </a:effectLst>
          <a:scene3d>
            <a:camera prst="orthographicFront">
              <a:rot lat="0" lon="0" rev="0"/>
            </a:camera>
            <a:lightRig rig="twoPt" dir="t">
              <a:rot lat="0" lon="0" rev="1200000"/>
            </a:lightRig>
          </a:scene3d>
          <a:sp3d>
            <a:bevelT w="0" h="0"/>
          </a:sp3d>
        </a:effectStyle>
      </a:effectStyleLst>
      <a:bgFillStyleLst>
        <a:solidFill>
          <a:schemeClr val="phClr"/>
        </a:solidFill>
        <a:gradFill rotWithShape="1">
          <a:gsLst>
            <a:gs pos="0">
              <a:schemeClr val="phClr">
                <a:tint val="100000"/>
                <a:shade val="90000"/>
                <a:satMod val="135000"/>
              </a:schemeClr>
            </a:gs>
            <a:gs pos="100000">
              <a:schemeClr val="phClr">
                <a:shade val="30000"/>
                <a:satMod val="150000"/>
              </a:schemeClr>
            </a:gs>
          </a:gsLst>
          <a:path path="circle">
            <a:fillToRect t="10000" r="70000" b="70000"/>
          </a:path>
        </a:gradFill>
        <a:blipFill rotWithShape="1">
          <a:blip xmlns:r="http://schemas.openxmlformats.org/officeDocument/2006/relationships" r:embed="rId2">
            <a:duotone>
              <a:schemeClr val="phClr">
                <a:shade val="10000"/>
                <a:satMod val="130000"/>
                <a:lumMod val="80000"/>
              </a:schemeClr>
              <a:schemeClr val="phClr">
                <a:satMod val="150000"/>
                <a:lumMod val="11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2461799254EA3D43ABB624562A5F1D17" ma:contentTypeVersion="2" ma:contentTypeDescription="Creare un nuovo documento." ma:contentTypeScope="" ma:versionID="39a14f41d57d3414448812497c7d27ab">
  <xsd:schema xmlns:xsd="http://www.w3.org/2001/XMLSchema" xmlns:xs="http://www.w3.org/2001/XMLSchema" xmlns:p="http://schemas.microsoft.com/office/2006/metadata/properties" xmlns:ns2="4b5a9e22-b94d-4c80-a251-bc9f6db207c9" targetNamespace="http://schemas.microsoft.com/office/2006/metadata/properties" ma:root="true" ma:fieldsID="42adcfd3b5d52343558208988e2281cc" ns2:_="">
    <xsd:import namespace="4b5a9e22-b94d-4c80-a251-bc9f6db207c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5a9e22-b94d-4c80-a251-bc9f6db207c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14E1D57-E279-4076-8010-D128B8551D4A}">
  <ds:schemaRefs>
    <ds:schemaRef ds:uri="http://schemas.microsoft.com/sharepoint/v3/contenttype/forms"/>
  </ds:schemaRefs>
</ds:datastoreItem>
</file>

<file path=customXml/itemProps2.xml><?xml version="1.0" encoding="utf-8"?>
<ds:datastoreItem xmlns:ds="http://schemas.openxmlformats.org/officeDocument/2006/customXml" ds:itemID="{C333E33C-6C08-4300-A792-52BA8CDFCB3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5a9e22-b94d-4c80-a251-bc9f6db207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19141C4-2F51-46ED-B54F-9BB9E4AFC31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Precedente.thmx</Template>
  <TotalTime>0</TotalTime>
  <Words>3879</Words>
  <Application>Microsoft Office PowerPoint</Application>
  <PresentationFormat>On-screen Show (4:3)</PresentationFormat>
  <Paragraphs>336</Paragraphs>
  <Slides>73</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73</vt:i4>
      </vt:variant>
    </vt:vector>
  </HeadingPairs>
  <TitlesOfParts>
    <vt:vector size="80" baseType="lpstr">
      <vt:lpstr>宋体</vt:lpstr>
      <vt:lpstr>Arial</vt:lpstr>
      <vt:lpstr>Calibri</vt:lpstr>
      <vt:lpstr>Calisto MT</vt:lpstr>
      <vt:lpstr>Perpetua Titling MT</vt:lpstr>
      <vt:lpstr>Wingdings</vt:lpstr>
      <vt:lpstr>Precedente</vt:lpstr>
      <vt:lpstr>EUROPEAN INSTITUTIONS, LAW AND MARKETS 2</vt:lpstr>
      <vt:lpstr>From the prohibition of discrimination on grounds of nationality    to the Citizenship of the EU</vt:lpstr>
      <vt:lpstr>European union versus  council of europe and ECHR</vt:lpstr>
      <vt:lpstr>Council of Europe </vt:lpstr>
      <vt:lpstr>COUNCIL of EUROPE</vt:lpstr>
      <vt:lpstr>Some distinctions</vt:lpstr>
      <vt:lpstr>PowerPoint Presentation</vt:lpstr>
      <vt:lpstr>EU vs council of europe</vt:lpstr>
      <vt:lpstr>EU vs  COUNCIL of EUROPE </vt:lpstr>
      <vt:lpstr>distinctions</vt:lpstr>
      <vt:lpstr>European Convention on Human Rights (ECHR)</vt:lpstr>
      <vt:lpstr>WHY A REGIONAL SYSTEM OF HUMAN RIGHTS PROTECTION?</vt:lpstr>
      <vt:lpstr>Values and principles</vt:lpstr>
      <vt:lpstr>EUROPEAN COURT OF HUMAN RIGHTS</vt:lpstr>
      <vt:lpstr>consistency  in case law </vt:lpstr>
      <vt:lpstr>European union Law</vt:lpstr>
      <vt:lpstr>WHAT IS EUROPEAN UNION LAW? HOW DOES IT WORK?</vt:lpstr>
      <vt:lpstr>institutional framework for  Legislative power</vt:lpstr>
      <vt:lpstr>WHO IS RESPONSIBLE FOR APPLICATION OF EU LAW?</vt:lpstr>
      <vt:lpstr>APPLICATION</vt:lpstr>
      <vt:lpstr>WHO IS RESPONSIBLE FOR INTERPRETATION?</vt:lpstr>
      <vt:lpstr>ECJ: INTERPRETER, Judge AND RULEMAKER</vt:lpstr>
      <vt:lpstr>Primary law</vt:lpstr>
      <vt:lpstr>The Treaty of lisbon</vt:lpstr>
      <vt:lpstr>Two core functional treaties</vt:lpstr>
      <vt:lpstr>Treaty of Lisbon </vt:lpstr>
      <vt:lpstr>aim</vt:lpstr>
      <vt:lpstr>Prominent changes </vt:lpstr>
      <vt:lpstr>TREATY ON THE EU</vt:lpstr>
      <vt:lpstr>Article 5 (ex Article 5 TEC) </vt:lpstr>
      <vt:lpstr>Subsidiarity</vt:lpstr>
      <vt:lpstr>CONSTITUTIONAL THEORIES IN INTERNATIONAL LAW</vt:lpstr>
      <vt:lpstr>DUALIST APPROACH</vt:lpstr>
      <vt:lpstr>MONIST APPROACH</vt:lpstr>
      <vt:lpstr>CONSTITUTIONAL THEORIES IN INTERNATIONAL LAW</vt:lpstr>
      <vt:lpstr>Legal basis</vt:lpstr>
      <vt:lpstr>QUESTION: WOULD THE UNION LEGAL ORDER PERMIT DUALIST APPROACH TOWARDS EUROPEAN UNION ON THE PART OF MEMBER STATES?</vt:lpstr>
      <vt:lpstr>topics</vt:lpstr>
      <vt:lpstr>Topics and case law</vt:lpstr>
      <vt:lpstr>First issue</vt:lpstr>
      <vt:lpstr>SECOND issue</vt:lpstr>
      <vt:lpstr>THIRD ISSUE: ENFORCEMENT and REMEDIES</vt:lpstr>
      <vt:lpstr>Direct applicability and direct effect</vt:lpstr>
      <vt:lpstr>Direct applicability</vt:lpstr>
      <vt:lpstr>Direct effect</vt:lpstr>
      <vt:lpstr>VAN gend en loos case  ECJ statement  european legal order is a new legal order  INDePENDENCE OF EUROPEAN LEGAL ORDER FROM CLASSIC INTERNATIONAL LAW </vt:lpstr>
      <vt:lpstr>facts</vt:lpstr>
      <vt:lpstr>facts</vt:lpstr>
      <vt:lpstr>Case law van gend an loos</vt:lpstr>
      <vt:lpstr> Van Gend en Loos CASE, 1963</vt:lpstr>
      <vt:lpstr>From the case law follows</vt:lpstr>
      <vt:lpstr>PRINCIPLE OF  DIRECT EFFECT</vt:lpstr>
      <vt:lpstr>ORIGIN AND EVOLUTION</vt:lpstr>
      <vt:lpstr>REQUIREMENTS</vt:lpstr>
      <vt:lpstr>DISTINCTION</vt:lpstr>
      <vt:lpstr>THE ROLE AND POWER OF EU WITHIN MS</vt:lpstr>
      <vt:lpstr>Art. 288 TFUE:  union’s legal instruments</vt:lpstr>
      <vt:lpstr>Primary and secondary european law</vt:lpstr>
      <vt:lpstr>Primary law</vt:lpstr>
      <vt:lpstr>question</vt:lpstr>
      <vt:lpstr>Ecj: primary law has direct effect</vt:lpstr>
      <vt:lpstr>Van Gend en Loos criteria FOR DIRECT EFFECT </vt:lpstr>
      <vt:lpstr>EXAMPLE</vt:lpstr>
      <vt:lpstr>VERTICAL AND HORIZONTAL DIMENTIONS </vt:lpstr>
      <vt:lpstr> Defrenne v. SABENA, 1976</vt:lpstr>
      <vt:lpstr>facts</vt:lpstr>
      <vt:lpstr>Judgement</vt:lpstr>
      <vt:lpstr>Two Types of Direct Effect</vt:lpstr>
      <vt:lpstr> Familia express v. Bauer</vt:lpstr>
      <vt:lpstr>HORIZONTAL  DIRECT EFFECT</vt:lpstr>
      <vt:lpstr>FROM STRICT TO LENIEST TEST</vt:lpstr>
      <vt:lpstr>The lenient test</vt:lpstr>
      <vt:lpstr>Case law mangold</vt:lpstr>
    </vt:vector>
  </TitlesOfParts>
  <Company>LUISS GUIDO CARLI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EUROPEAN INSTITUTIONS AND LAW</dc:title>
  <dc:creator>Giorgio Di Giorgio</dc:creator>
  <cp:lastModifiedBy>Doriana Mirashi</cp:lastModifiedBy>
  <cp:revision>519</cp:revision>
  <dcterms:created xsi:type="dcterms:W3CDTF">2013-09-26T05:53:53Z</dcterms:created>
  <dcterms:modified xsi:type="dcterms:W3CDTF">2022-11-08T09:43:58Z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0x0101002461799254EA3D43ABB624562A5F1D17</vt:lpwstr>
  </property>
</Properties>
</file>