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25" r:id="rId1"/>
  </p:sldMasterIdLst>
  <p:notesMasterIdLst>
    <p:notesMasterId r:id="rId10"/>
  </p:notesMasterIdLst>
  <p:sldIdLst>
    <p:sldId id="256" r:id="rId2"/>
    <p:sldId id="257" r:id="rId3"/>
    <p:sldId id="258" r:id="rId4"/>
    <p:sldId id="259" r:id="rId5"/>
    <p:sldId id="264" r:id="rId6"/>
    <p:sldId id="261" r:id="rId7"/>
    <p:sldId id="262" r:id="rId8"/>
    <p:sldId id="265" r:id="rId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DE3EC3-FE07-6A70-98B8-998F37EAF956}" v="625" dt="2021-11-21T14:17:40.063"/>
    <p1510:client id="{24CD383B-1078-442F-8ADD-8D0F97DB5E87}" v="102" dt="2021-11-21T15:55:58.853"/>
    <p1510:client id="{AF8F2B7E-4050-991E-9907-DA8B4A0115A6}" v="713" dt="2021-11-21T15:38:00.4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viana Conte" userId="8c5e8f527eae63f8" providerId="LiveId" clId="{24CD383B-1078-442F-8ADD-8D0F97DB5E87}"/>
    <pc:docChg chg="undo custSel modSld">
      <pc:chgData name="Viviana Conte" userId="8c5e8f527eae63f8" providerId="LiveId" clId="{24CD383B-1078-442F-8ADD-8D0F97DB5E87}" dt="2021-11-21T15:56:21.050" v="340" actId="114"/>
      <pc:docMkLst>
        <pc:docMk/>
      </pc:docMkLst>
      <pc:sldChg chg="modSp mod">
        <pc:chgData name="Viviana Conte" userId="8c5e8f527eae63f8" providerId="LiveId" clId="{24CD383B-1078-442F-8ADD-8D0F97DB5E87}" dt="2021-11-21T15:56:21.050" v="340" actId="114"/>
        <pc:sldMkLst>
          <pc:docMk/>
          <pc:sldMk cId="732803286" sldId="256"/>
        </pc:sldMkLst>
        <pc:spChg chg="mod">
          <ac:chgData name="Viviana Conte" userId="8c5e8f527eae63f8" providerId="LiveId" clId="{24CD383B-1078-442F-8ADD-8D0F97DB5E87}" dt="2021-11-21T15:56:21.050" v="340" actId="114"/>
          <ac:spMkLst>
            <pc:docMk/>
            <pc:sldMk cId="732803286" sldId="256"/>
            <ac:spMk id="4" creationId="{1BF29B4A-519E-40FD-8F70-CD5FC389CA9A}"/>
          </ac:spMkLst>
        </pc:spChg>
      </pc:sldChg>
      <pc:sldChg chg="modSp mod">
        <pc:chgData name="Viviana Conte" userId="8c5e8f527eae63f8" providerId="LiveId" clId="{24CD383B-1078-442F-8ADD-8D0F97DB5E87}" dt="2021-11-21T15:45:44.787" v="324" actId="123"/>
        <pc:sldMkLst>
          <pc:docMk/>
          <pc:sldMk cId="1349714625" sldId="259"/>
        </pc:sldMkLst>
        <pc:spChg chg="mod">
          <ac:chgData name="Viviana Conte" userId="8c5e8f527eae63f8" providerId="LiveId" clId="{24CD383B-1078-442F-8ADD-8D0F97DB5E87}" dt="2021-11-21T15:45:44.787" v="324" actId="123"/>
          <ac:spMkLst>
            <pc:docMk/>
            <pc:sldMk cId="1349714625" sldId="259"/>
            <ac:spMk id="17" creationId="{E5956CA2-9924-462B-B664-38DB5608411E}"/>
          </ac:spMkLst>
        </pc:spChg>
      </pc:sldChg>
      <pc:sldChg chg="modSp mod">
        <pc:chgData name="Viviana Conte" userId="8c5e8f527eae63f8" providerId="LiveId" clId="{24CD383B-1078-442F-8ADD-8D0F97DB5E87}" dt="2021-11-21T15:45:34.426" v="323" actId="123"/>
        <pc:sldMkLst>
          <pc:docMk/>
          <pc:sldMk cId="3206023390" sldId="261"/>
        </pc:sldMkLst>
        <pc:spChg chg="mod">
          <ac:chgData name="Viviana Conte" userId="8c5e8f527eae63f8" providerId="LiveId" clId="{24CD383B-1078-442F-8ADD-8D0F97DB5E87}" dt="2021-11-21T15:45:34.426" v="323" actId="123"/>
          <ac:spMkLst>
            <pc:docMk/>
            <pc:sldMk cId="3206023390" sldId="261"/>
            <ac:spMk id="3" creationId="{26D12F8E-0A0D-2544-B14D-06C8F1271963}"/>
          </ac:spMkLst>
        </pc:spChg>
      </pc:sldChg>
      <pc:sldChg chg="modSp mod">
        <pc:chgData name="Viviana Conte" userId="8c5e8f527eae63f8" providerId="LiveId" clId="{24CD383B-1078-442F-8ADD-8D0F97DB5E87}" dt="2021-11-21T15:55:22.607" v="332"/>
        <pc:sldMkLst>
          <pc:docMk/>
          <pc:sldMk cId="1384310454" sldId="262"/>
        </pc:sldMkLst>
        <pc:spChg chg="mod">
          <ac:chgData name="Viviana Conte" userId="8c5e8f527eae63f8" providerId="LiveId" clId="{24CD383B-1078-442F-8ADD-8D0F97DB5E87}" dt="2021-11-21T15:55:22.607" v="332"/>
          <ac:spMkLst>
            <pc:docMk/>
            <pc:sldMk cId="1384310454" sldId="262"/>
            <ac:spMk id="2" creationId="{303A8753-D5D3-A942-9B39-76C2ED0E5277}"/>
          </ac:spMkLst>
        </pc:spChg>
        <pc:spChg chg="mod">
          <ac:chgData name="Viviana Conte" userId="8c5e8f527eae63f8" providerId="LiveId" clId="{24CD383B-1078-442F-8ADD-8D0F97DB5E87}" dt="2021-11-21T15:54:59.106" v="328"/>
          <ac:spMkLst>
            <pc:docMk/>
            <pc:sldMk cId="1384310454" sldId="262"/>
            <ac:spMk id="3" creationId="{8A616FCE-D665-4E43-A742-02029BF836CD}"/>
          </ac:spMkLst>
        </pc:spChg>
      </pc:sldChg>
      <pc:sldChg chg="modSp mod">
        <pc:chgData name="Viviana Conte" userId="8c5e8f527eae63f8" providerId="LiveId" clId="{24CD383B-1078-442F-8ADD-8D0F97DB5E87}" dt="2021-11-21T15:44:08.539" v="318" actId="123"/>
        <pc:sldMkLst>
          <pc:docMk/>
          <pc:sldMk cId="175326856" sldId="264"/>
        </pc:sldMkLst>
        <pc:spChg chg="mod">
          <ac:chgData name="Viviana Conte" userId="8c5e8f527eae63f8" providerId="LiveId" clId="{24CD383B-1078-442F-8ADD-8D0F97DB5E87}" dt="2021-11-21T15:40:35.018" v="3" actId="255"/>
          <ac:spMkLst>
            <pc:docMk/>
            <pc:sldMk cId="175326856" sldId="264"/>
            <ac:spMk id="2" creationId="{A73CC6C9-DC62-416C-A93A-FC46412CF576}"/>
          </ac:spMkLst>
        </pc:spChg>
        <pc:spChg chg="mod">
          <ac:chgData name="Viviana Conte" userId="8c5e8f527eae63f8" providerId="LiveId" clId="{24CD383B-1078-442F-8ADD-8D0F97DB5E87}" dt="2021-11-21T15:44:08.539" v="318" actId="123"/>
          <ac:spMkLst>
            <pc:docMk/>
            <pc:sldMk cId="175326856" sldId="264"/>
            <ac:spMk id="3" creationId="{10940BF7-D794-4732-B7BF-91FB7A12D71A}"/>
          </ac:spMkLst>
        </pc:spChg>
      </pc:sldChg>
      <pc:sldChg chg="modSp mod">
        <pc:chgData name="Viviana Conte" userId="8c5e8f527eae63f8" providerId="LiveId" clId="{24CD383B-1078-442F-8ADD-8D0F97DB5E87}" dt="2021-11-21T15:55:13.369" v="330"/>
        <pc:sldMkLst>
          <pc:docMk/>
          <pc:sldMk cId="4289774280" sldId="265"/>
        </pc:sldMkLst>
        <pc:spChg chg="mod">
          <ac:chgData name="Viviana Conte" userId="8c5e8f527eae63f8" providerId="LiveId" clId="{24CD383B-1078-442F-8ADD-8D0F97DB5E87}" dt="2021-11-21T15:55:13.369" v="330"/>
          <ac:spMkLst>
            <pc:docMk/>
            <pc:sldMk cId="4289774280" sldId="265"/>
            <ac:spMk id="2" creationId="{130DD4D2-F6D5-49C7-B16A-90AC7452C952}"/>
          </ac:spMkLst>
        </pc:spChg>
        <pc:spChg chg="mod">
          <ac:chgData name="Viviana Conte" userId="8c5e8f527eae63f8" providerId="LiveId" clId="{24CD383B-1078-442F-8ADD-8D0F97DB5E87}" dt="2021-11-21T15:55:07.002" v="329"/>
          <ac:spMkLst>
            <pc:docMk/>
            <pc:sldMk cId="4289774280" sldId="265"/>
            <ac:spMk id="3" creationId="{E56A776C-7774-4195-8A66-1F2FDF426D7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E4305-3280-CB41-A3C3-A825A5AE359A}" type="datetimeFigureOut">
              <a:rPr lang="it-IT" smtClean="0"/>
              <a:t>21/11/2021</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dirty="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dirty="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D6E061-9AE6-E34B-BBAB-F531722C4A9E}" type="slidenum">
              <a:rPr lang="it-IT" smtClean="0"/>
              <a:t>‹N›</a:t>
            </a:fld>
            <a:endParaRPr lang="it-IT" dirty="0"/>
          </a:p>
        </p:txBody>
      </p:sp>
    </p:spTree>
    <p:extLst>
      <p:ext uri="{BB962C8B-B14F-4D97-AF65-F5344CB8AC3E}">
        <p14:creationId xmlns:p14="http://schemas.microsoft.com/office/powerpoint/2010/main" val="1076616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21D6E061-9AE6-E34B-BBAB-F531722C4A9E}" type="slidenum">
              <a:rPr lang="it-IT" smtClean="0"/>
              <a:t>1</a:t>
            </a:fld>
            <a:endParaRPr lang="it-IT" dirty="0"/>
          </a:p>
        </p:txBody>
      </p:sp>
    </p:spTree>
    <p:extLst>
      <p:ext uri="{BB962C8B-B14F-4D97-AF65-F5344CB8AC3E}">
        <p14:creationId xmlns:p14="http://schemas.microsoft.com/office/powerpoint/2010/main" val="255908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21D6E061-9AE6-E34B-BBAB-F531722C4A9E}" type="slidenum">
              <a:rPr lang="it-IT" smtClean="0"/>
              <a:t>2</a:t>
            </a:fld>
            <a:endParaRPr lang="it-IT" dirty="0"/>
          </a:p>
        </p:txBody>
      </p:sp>
    </p:spTree>
    <p:extLst>
      <p:ext uri="{BB962C8B-B14F-4D97-AF65-F5344CB8AC3E}">
        <p14:creationId xmlns:p14="http://schemas.microsoft.com/office/powerpoint/2010/main" val="1026873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EBC55-5864-427B-84CF-6441AA82BD0B}"/>
              </a:ext>
            </a:extLst>
          </p:cNvPr>
          <p:cNvSpPr>
            <a:spLocks noGrp="1"/>
          </p:cNvSpPr>
          <p:nvPr>
            <p:ph type="ctrTitle"/>
          </p:nvPr>
        </p:nvSpPr>
        <p:spPr>
          <a:xfrm>
            <a:off x="966745" y="1205037"/>
            <a:ext cx="7744993" cy="2541336"/>
          </a:xfrm>
        </p:spPr>
        <p:txBody>
          <a:bodyPr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FEB52BDB-18E0-4991-A6F2-7AD5420153F2}"/>
              </a:ext>
            </a:extLst>
          </p:cNvPr>
          <p:cNvSpPr>
            <a:spLocks noGrp="1"/>
          </p:cNvSpPr>
          <p:nvPr>
            <p:ph type="subTitle" idx="1"/>
          </p:nvPr>
        </p:nvSpPr>
        <p:spPr>
          <a:xfrm>
            <a:off x="966745" y="3949332"/>
            <a:ext cx="7744993" cy="2006735"/>
          </a:xfrm>
        </p:spPr>
        <p:txBody>
          <a:bodyPr>
            <a:normAutofit/>
          </a:bodyPr>
          <a:lstStyle>
            <a:lvl1pPr marL="0" indent="0" algn="l">
              <a:buNone/>
              <a:defRPr sz="20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F0ABC6-907E-47DE-8E40-61F2DD1B408B}"/>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5" name="Footer Placeholder 4">
            <a:extLst>
              <a:ext uri="{FF2B5EF4-FFF2-40B4-BE49-F238E27FC236}">
                <a16:creationId xmlns:a16="http://schemas.microsoft.com/office/drawing/2014/main" id="{158AB158-6097-43A1-90B6-406F93670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E077-FF20-4DD9-92B5-EE1C4D615C68}"/>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2553036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31C13-CF9D-4E82-A5B4-91008DCD25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C06FD2-89E8-4415-ADF7-22F4A4C259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0CBBFF-8889-497F-B4CA-A031E8DD3B95}"/>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5" name="Footer Placeholder 4">
            <a:extLst>
              <a:ext uri="{FF2B5EF4-FFF2-40B4-BE49-F238E27FC236}">
                <a16:creationId xmlns:a16="http://schemas.microsoft.com/office/drawing/2014/main" id="{FDE78DAF-985B-4BB4-ADA9-02EA979F1A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0A10DBC-42B5-46AB-B36A-B39128E69CBF}"/>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108752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B6E7-01C8-4375-B7C7-596CD11993F3}"/>
              </a:ext>
            </a:extLst>
          </p:cNvPr>
          <p:cNvSpPr>
            <a:spLocks noGrp="1"/>
          </p:cNvSpPr>
          <p:nvPr>
            <p:ph type="title"/>
          </p:nvPr>
        </p:nvSpPr>
        <p:spPr>
          <a:xfrm>
            <a:off x="831850" y="1883229"/>
            <a:ext cx="8214179" cy="3303133"/>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441675-8F3E-47CC-9573-D853C506D557}"/>
              </a:ext>
            </a:extLst>
          </p:cNvPr>
          <p:cNvSpPr>
            <a:spLocks noGrp="1"/>
          </p:cNvSpPr>
          <p:nvPr>
            <p:ph type="body" idx="1"/>
          </p:nvPr>
        </p:nvSpPr>
        <p:spPr>
          <a:xfrm>
            <a:off x="831850" y="5295900"/>
            <a:ext cx="8214179" cy="793750"/>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419F49-690E-49EC-BD41-75A18C9E37FC}"/>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5" name="Footer Placeholder 4">
            <a:extLst>
              <a:ext uri="{FF2B5EF4-FFF2-40B4-BE49-F238E27FC236}">
                <a16:creationId xmlns:a16="http://schemas.microsoft.com/office/drawing/2014/main" id="{9BBC9E70-1401-468E-97DE-4255CA22212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ABE14C-9127-4582-A006-2AEA93AF76BE}"/>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2195084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4DF9-FA60-4E7B-BDE8-C0F9AFE63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7F1133-890E-4E96-AEDD-0F921E26F51D}"/>
              </a:ext>
            </a:extLst>
          </p:cNvPr>
          <p:cNvSpPr>
            <a:spLocks noGrp="1"/>
          </p:cNvSpPr>
          <p:nvPr>
            <p:ph sz="half" idx="1"/>
          </p:nvPr>
        </p:nvSpPr>
        <p:spPr>
          <a:xfrm>
            <a:off x="966745" y="2250798"/>
            <a:ext cx="4445899" cy="37526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4763B4-4987-4303-9640-54B67DD75E46}"/>
              </a:ext>
            </a:extLst>
          </p:cNvPr>
          <p:cNvSpPr>
            <a:spLocks noGrp="1"/>
          </p:cNvSpPr>
          <p:nvPr>
            <p:ph sz="half" idx="2"/>
          </p:nvPr>
        </p:nvSpPr>
        <p:spPr>
          <a:xfrm>
            <a:off x="5597174" y="2250798"/>
            <a:ext cx="4445899" cy="37526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C94AAD8-D444-410E-98EC-47076908FA37}"/>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6" name="Footer Placeholder 5">
            <a:extLst>
              <a:ext uri="{FF2B5EF4-FFF2-40B4-BE49-F238E27FC236}">
                <a16:creationId xmlns:a16="http://schemas.microsoft.com/office/drawing/2014/main" id="{E072F01E-6867-4604-8B58-F65BCC820AE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2543D87-0EC8-43C7-9D1B-46DB52129312}"/>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214323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605AE-70FD-4CEE-BDFB-D5C0A3D3595C}"/>
              </a:ext>
            </a:extLst>
          </p:cNvPr>
          <p:cNvSpPr>
            <a:spLocks noGrp="1"/>
          </p:cNvSpPr>
          <p:nvPr>
            <p:ph type="title"/>
          </p:nvPr>
        </p:nvSpPr>
        <p:spPr>
          <a:xfrm>
            <a:off x="966745" y="960120"/>
            <a:ext cx="9196928" cy="1060704"/>
          </a:xfrm>
        </p:spPr>
        <p:txBody>
          <a:bodyPr/>
          <a:lstStyle/>
          <a:p>
            <a:r>
              <a:rPr lang="en-US"/>
              <a:t>Click to edit Master title style</a:t>
            </a:r>
          </a:p>
        </p:txBody>
      </p:sp>
      <p:sp>
        <p:nvSpPr>
          <p:cNvPr id="3" name="Text Placeholder 2">
            <a:extLst>
              <a:ext uri="{FF2B5EF4-FFF2-40B4-BE49-F238E27FC236}">
                <a16:creationId xmlns:a16="http://schemas.microsoft.com/office/drawing/2014/main" id="{EF9091E2-4532-4D16-827E-4DB0688FD829}"/>
              </a:ext>
            </a:extLst>
          </p:cNvPr>
          <p:cNvSpPr>
            <a:spLocks noGrp="1"/>
          </p:cNvSpPr>
          <p:nvPr>
            <p:ph type="body" idx="1"/>
          </p:nvPr>
        </p:nvSpPr>
        <p:spPr>
          <a:xfrm>
            <a:off x="967153" y="2062842"/>
            <a:ext cx="4445899"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2B53BE-9EDA-4D07-A042-0D101FAB9A87}"/>
              </a:ext>
            </a:extLst>
          </p:cNvPr>
          <p:cNvSpPr>
            <a:spLocks noGrp="1"/>
          </p:cNvSpPr>
          <p:nvPr>
            <p:ph sz="half" idx="2"/>
          </p:nvPr>
        </p:nvSpPr>
        <p:spPr>
          <a:xfrm>
            <a:off x="966745" y="2882837"/>
            <a:ext cx="4446642" cy="33437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1DFDFC1-7510-4F8E-A831-ABA33D977ACA}"/>
              </a:ext>
            </a:extLst>
          </p:cNvPr>
          <p:cNvSpPr>
            <a:spLocks noGrp="1"/>
          </p:cNvSpPr>
          <p:nvPr>
            <p:ph type="body" sz="quarter" idx="3"/>
          </p:nvPr>
        </p:nvSpPr>
        <p:spPr>
          <a:xfrm>
            <a:off x="5725280" y="2062842"/>
            <a:ext cx="4467794"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2A42F0-9A48-4946-8BA8-394CBF01A056}"/>
              </a:ext>
            </a:extLst>
          </p:cNvPr>
          <p:cNvSpPr>
            <a:spLocks noGrp="1"/>
          </p:cNvSpPr>
          <p:nvPr>
            <p:ph sz="quarter" idx="4"/>
          </p:nvPr>
        </p:nvSpPr>
        <p:spPr>
          <a:xfrm>
            <a:off x="5724868" y="2882837"/>
            <a:ext cx="4468541" cy="33437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0FC563-D319-494F-AA63-0BDF1D25E5D4}"/>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8" name="Footer Placeholder 7">
            <a:extLst>
              <a:ext uri="{FF2B5EF4-FFF2-40B4-BE49-F238E27FC236}">
                <a16:creationId xmlns:a16="http://schemas.microsoft.com/office/drawing/2014/main" id="{DD42F4FE-433A-42F6-8A73-AD843352BF9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D575352-FC7F-4BA8-940F-2F920C2801B7}"/>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3225923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3FB5-4B13-4412-9F42-62450D6AA1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0C87ECA-0E5D-4DD2-B664-DF351875FE29}"/>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4" name="Footer Placeholder 3">
            <a:extLst>
              <a:ext uri="{FF2B5EF4-FFF2-40B4-BE49-F238E27FC236}">
                <a16:creationId xmlns:a16="http://schemas.microsoft.com/office/drawing/2014/main" id="{D4E2406B-A925-466A-AF79-D0A4E0EA41F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861B050-D381-4E1A-88DD-361F0EE9DD96}"/>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500980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8BF592-6A15-4999-ACFA-A535A113B25D}"/>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3" name="Footer Placeholder 2">
            <a:extLst>
              <a:ext uri="{FF2B5EF4-FFF2-40B4-BE49-F238E27FC236}">
                <a16:creationId xmlns:a16="http://schemas.microsoft.com/office/drawing/2014/main" id="{7819EFC1-AD45-4610-8FC6-2058F55E47E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13DF506-CFF9-4BD2-8D76-3377927798E2}"/>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1594172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77674-EAFF-4CAE-A685-8AEA617D0655}"/>
              </a:ext>
            </a:extLst>
          </p:cNvPr>
          <p:cNvSpPr>
            <a:spLocks noGrp="1"/>
          </p:cNvSpPr>
          <p:nvPr>
            <p:ph type="title"/>
          </p:nvPr>
        </p:nvSpPr>
        <p:spPr>
          <a:xfrm>
            <a:off x="839788" y="1094014"/>
            <a:ext cx="3932237" cy="1436914"/>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DB3A185-E15D-46FD-A4FB-709A8B5D0BE3}"/>
              </a:ext>
            </a:extLst>
          </p:cNvPr>
          <p:cNvSpPr>
            <a:spLocks noGrp="1"/>
          </p:cNvSpPr>
          <p:nvPr>
            <p:ph idx="1"/>
          </p:nvPr>
        </p:nvSpPr>
        <p:spPr>
          <a:xfrm>
            <a:off x="5183188" y="1094014"/>
            <a:ext cx="6172200" cy="47670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4086F7-5F48-40D6-B4E3-1347EA21B0A8}"/>
              </a:ext>
            </a:extLst>
          </p:cNvPr>
          <p:cNvSpPr>
            <a:spLocks noGrp="1"/>
          </p:cNvSpPr>
          <p:nvPr>
            <p:ph type="body" sz="half" idx="2"/>
          </p:nvPr>
        </p:nvSpPr>
        <p:spPr>
          <a:xfrm>
            <a:off x="839788" y="2618012"/>
            <a:ext cx="3932237" cy="3250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F4FC41-0A32-438D-9A47-F932AB492CBA}"/>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6" name="Footer Placeholder 5">
            <a:extLst>
              <a:ext uri="{FF2B5EF4-FFF2-40B4-BE49-F238E27FC236}">
                <a16:creationId xmlns:a16="http://schemas.microsoft.com/office/drawing/2014/main" id="{02F0F85D-CB6B-48E8-B56F-81472CE94F0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6E120E-E239-4B93-AC67-210D23BD2278}"/>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4199785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1F02C-5A08-45D4-AFE1-8EF0E6DECE4B}"/>
              </a:ext>
            </a:extLst>
          </p:cNvPr>
          <p:cNvSpPr>
            <a:spLocks noGrp="1"/>
          </p:cNvSpPr>
          <p:nvPr>
            <p:ph type="title"/>
          </p:nvPr>
        </p:nvSpPr>
        <p:spPr>
          <a:xfrm>
            <a:off x="839788" y="1065120"/>
            <a:ext cx="3932237" cy="1465806"/>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2EF863-20E6-4CF9-A179-0A2A52E5F3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CECFB1A-5B7E-45DA-9713-0CD8E3121F4B}"/>
              </a:ext>
            </a:extLst>
          </p:cNvPr>
          <p:cNvSpPr>
            <a:spLocks noGrp="1"/>
          </p:cNvSpPr>
          <p:nvPr>
            <p:ph type="body" sz="half" idx="2"/>
          </p:nvPr>
        </p:nvSpPr>
        <p:spPr>
          <a:xfrm>
            <a:off x="839788" y="2618014"/>
            <a:ext cx="3932237" cy="32509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EFD67F-901E-4423-A48F-41F00ECA520B}"/>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6" name="Footer Placeholder 5">
            <a:extLst>
              <a:ext uri="{FF2B5EF4-FFF2-40B4-BE49-F238E27FC236}">
                <a16:creationId xmlns:a16="http://schemas.microsoft.com/office/drawing/2014/main" id="{97B04982-0749-4F34-A4DB-DDC12BD4BE3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7B38447-AEAF-40D9-B3D3-94404C144AE9}"/>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2538888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071ABCB-C306-49F0-8D5D-0B890583C1CE}"/>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24A67F94-2250-4B3A-8424-1BC0A0BCB3FF}"/>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5FB942D8-95BE-4CFD-BFCC-26209EC192CE}"/>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9DF6499A-D398-4CBC-AA22-4277539430FC}"/>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0D91493C-6480-4A3F-8836-1727CBA3C849}"/>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A546BFEE-D3D9-4B18-BA88-49F7C7D266E7}"/>
              </a:ext>
            </a:extLst>
          </p:cNvPr>
          <p:cNvSpPr>
            <a:spLocks noGrp="1"/>
          </p:cNvSpPr>
          <p:nvPr>
            <p:ph type="title"/>
          </p:nvPr>
        </p:nvSpPr>
        <p:spPr>
          <a:xfrm>
            <a:off x="2148186" y="959587"/>
            <a:ext cx="9076329" cy="1064277"/>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DEA5BD3-1A63-4F94-ADFA-5CA2A414DE16}"/>
              </a:ext>
            </a:extLst>
          </p:cNvPr>
          <p:cNvSpPr>
            <a:spLocks noGrp="1"/>
          </p:cNvSpPr>
          <p:nvPr>
            <p:ph type="body" orient="vert" idx="1"/>
          </p:nvPr>
        </p:nvSpPr>
        <p:spPr>
          <a:xfrm>
            <a:off x="2148186" y="2248257"/>
            <a:ext cx="9076329" cy="365015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21888E-6FA1-446E-A77C-7D26923F6BAA}"/>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5" name="Footer Placeholder 4">
            <a:extLst>
              <a:ext uri="{FF2B5EF4-FFF2-40B4-BE49-F238E27FC236}">
                <a16:creationId xmlns:a16="http://schemas.microsoft.com/office/drawing/2014/main" id="{5A33313F-58CA-4397-A3B4-71B068D1E22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CC6AB3-89E2-4B6A-A5F3-3FB781C1AA8C}"/>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2588611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7BC2869-B8E0-44C7-801E-BA0C2C1B5E82}"/>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BA7CEB8F-94FA-4A87-AA80-066173AA5C5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74F9817E-A26F-4D7B-82A1-FA647EE4C86F}"/>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0E734839-B51C-4112-A4D8-DDFCB7F84A6F}"/>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51DFF651-C17F-4B2C-A962-32FA4958BCFA}"/>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Vertical Title 1">
            <a:extLst>
              <a:ext uri="{FF2B5EF4-FFF2-40B4-BE49-F238E27FC236}">
                <a16:creationId xmlns:a16="http://schemas.microsoft.com/office/drawing/2014/main" id="{DE9B263D-CDF8-431B-A5D1-9687649138B5}"/>
              </a:ext>
            </a:extLst>
          </p:cNvPr>
          <p:cNvSpPr>
            <a:spLocks noGrp="1"/>
          </p:cNvSpPr>
          <p:nvPr>
            <p:ph type="title" orient="vert"/>
          </p:nvPr>
        </p:nvSpPr>
        <p:spPr>
          <a:xfrm>
            <a:off x="9131030" y="866253"/>
            <a:ext cx="2222769" cy="531071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FB6B9BE-E660-4F3A-ABA1-86667DC133EB}"/>
              </a:ext>
            </a:extLst>
          </p:cNvPr>
          <p:cNvSpPr>
            <a:spLocks noGrp="1"/>
          </p:cNvSpPr>
          <p:nvPr>
            <p:ph type="body" orient="vert" idx="1"/>
          </p:nvPr>
        </p:nvSpPr>
        <p:spPr>
          <a:xfrm>
            <a:off x="838200" y="866253"/>
            <a:ext cx="8164286" cy="531071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082700-F509-4302-AE0E-6CC56401A40F}"/>
              </a:ext>
            </a:extLst>
          </p:cNvPr>
          <p:cNvSpPr>
            <a:spLocks noGrp="1"/>
          </p:cNvSpPr>
          <p:nvPr>
            <p:ph type="dt" sz="half" idx="10"/>
          </p:nvPr>
        </p:nvSpPr>
        <p:spPr/>
        <p:txBody>
          <a:bodyPr/>
          <a:lstStyle/>
          <a:p>
            <a:fld id="{11008460-8B2F-4AAA-A4E2-10730069204C}" type="datetimeFigureOut">
              <a:rPr lang="en-US" smtClean="0"/>
              <a:t>11/21/2021</a:t>
            </a:fld>
            <a:endParaRPr lang="en-US" dirty="0"/>
          </a:p>
        </p:txBody>
      </p:sp>
      <p:sp>
        <p:nvSpPr>
          <p:cNvPr id="5" name="Footer Placeholder 4">
            <a:extLst>
              <a:ext uri="{FF2B5EF4-FFF2-40B4-BE49-F238E27FC236}">
                <a16:creationId xmlns:a16="http://schemas.microsoft.com/office/drawing/2014/main" id="{0303BD63-5B0C-4FB3-8434-8EA1A84F2D8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F3E9EB-019B-4F03-8147-D6CBA6B1E67C}"/>
              </a:ext>
            </a:extLst>
          </p:cNvPr>
          <p:cNvSpPr>
            <a:spLocks noGrp="1"/>
          </p:cNvSpPr>
          <p:nvPr>
            <p:ph type="sldNum" sz="quarter" idx="12"/>
          </p:nvPr>
        </p:nvSpPr>
        <p:spPr/>
        <p:txBody>
          <a:bodyPr/>
          <a:lstStyle/>
          <a:p>
            <a:fld id="{0946259B-8396-46CD-AD42-FDEDA89DA278}" type="slidenum">
              <a:rPr lang="en-US" smtClean="0"/>
              <a:t>‹N›</a:t>
            </a:fld>
            <a:endParaRPr lang="en-US" dirty="0"/>
          </a:p>
        </p:txBody>
      </p:sp>
    </p:spTree>
    <p:extLst>
      <p:ext uri="{BB962C8B-B14F-4D97-AF65-F5344CB8AC3E}">
        <p14:creationId xmlns:p14="http://schemas.microsoft.com/office/powerpoint/2010/main" val="612219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206359A-F1E3-49EE-BBC2-40888C4A3628}"/>
              </a:ext>
            </a:extLst>
          </p:cNvPr>
          <p:cNvGrpSpPr/>
          <p:nvPr/>
        </p:nvGrpSpPr>
        <p:grpSpPr>
          <a:xfrm>
            <a:off x="9265700" y="2026"/>
            <a:ext cx="2926300" cy="5030922"/>
            <a:chOff x="9265700" y="2026"/>
            <a:chExt cx="2926300" cy="5030922"/>
          </a:xfrm>
        </p:grpSpPr>
        <p:sp>
          <p:nvSpPr>
            <p:cNvPr id="8" name="Freeform: Shape 7">
              <a:extLst>
                <a:ext uri="{FF2B5EF4-FFF2-40B4-BE49-F238E27FC236}">
                  <a16:creationId xmlns:a16="http://schemas.microsoft.com/office/drawing/2014/main" id="{CED90C42-6A0F-48E8-BF96-7D3E2A395EC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5DA0863A-55F7-4EB0-9451-F3EE4D65DBDB}"/>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5FE7CFE2-40F6-44B2-8AAD-0C384EEFCF7E}"/>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Shape 10">
              <a:extLst>
                <a:ext uri="{FF2B5EF4-FFF2-40B4-BE49-F238E27FC236}">
                  <a16:creationId xmlns:a16="http://schemas.microsoft.com/office/drawing/2014/main" id="{9F0D6A17-AA80-4608-8660-8D1587A17704}"/>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Placeholder 1">
            <a:extLst>
              <a:ext uri="{FF2B5EF4-FFF2-40B4-BE49-F238E27FC236}">
                <a16:creationId xmlns:a16="http://schemas.microsoft.com/office/drawing/2014/main" id="{7E11B74D-DF90-4993-88AE-4D05C91F2A96}"/>
              </a:ext>
            </a:extLst>
          </p:cNvPr>
          <p:cNvSpPr>
            <a:spLocks noGrp="1"/>
          </p:cNvSpPr>
          <p:nvPr>
            <p:ph type="title"/>
          </p:nvPr>
        </p:nvSpPr>
        <p:spPr>
          <a:xfrm>
            <a:off x="966744" y="959587"/>
            <a:ext cx="9076329" cy="10642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79B3DE9-A495-4E75-819D-E0B2E5505072}"/>
              </a:ext>
            </a:extLst>
          </p:cNvPr>
          <p:cNvSpPr>
            <a:spLocks noGrp="1"/>
          </p:cNvSpPr>
          <p:nvPr>
            <p:ph type="body" idx="1"/>
          </p:nvPr>
        </p:nvSpPr>
        <p:spPr>
          <a:xfrm>
            <a:off x="966744" y="2248257"/>
            <a:ext cx="9076329" cy="365015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2430AC-DB07-423B-A52A-0065639AFE68}"/>
              </a:ext>
            </a:extLst>
          </p:cNvPr>
          <p:cNvSpPr>
            <a:spLocks noGrp="1"/>
          </p:cNvSpPr>
          <p:nvPr>
            <p:ph type="dt" sz="half" idx="2"/>
          </p:nvPr>
        </p:nvSpPr>
        <p:spPr>
          <a:xfrm>
            <a:off x="8266975" y="6356350"/>
            <a:ext cx="2960914"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11008460-8B2F-4AAA-A4E2-10730069204C}" type="datetimeFigureOut">
              <a:rPr lang="en-US" smtClean="0"/>
              <a:pPr/>
              <a:t>11/21/2021</a:t>
            </a:fld>
            <a:endParaRPr lang="en-US" dirty="0"/>
          </a:p>
        </p:txBody>
      </p:sp>
      <p:sp>
        <p:nvSpPr>
          <p:cNvPr id="5" name="Footer Placeholder 4">
            <a:extLst>
              <a:ext uri="{FF2B5EF4-FFF2-40B4-BE49-F238E27FC236}">
                <a16:creationId xmlns:a16="http://schemas.microsoft.com/office/drawing/2014/main" id="{485FAFC9-FA18-4C55-8C92-B17603CAEEDC}"/>
              </a:ext>
            </a:extLst>
          </p:cNvPr>
          <p:cNvSpPr>
            <a:spLocks noGrp="1"/>
          </p:cNvSpPr>
          <p:nvPr>
            <p:ph type="ftr" sz="quarter" idx="3"/>
          </p:nvPr>
        </p:nvSpPr>
        <p:spPr>
          <a:xfrm>
            <a:off x="966745" y="501128"/>
            <a:ext cx="3311342" cy="365125"/>
          </a:xfrm>
          <a:prstGeom prst="rect">
            <a:avLst/>
          </a:prstGeom>
        </p:spPr>
        <p:txBody>
          <a:bodyPr vert="horz" lIns="91440" tIns="45720" rIns="91440" bIns="45720" rtlCol="0" anchor="ctr"/>
          <a:lstStyle>
            <a:lvl1pPr algn="l">
              <a:defRPr sz="1000" i="0">
                <a:solidFill>
                  <a:schemeClr val="tx2">
                    <a:alpha val="85000"/>
                  </a:schemeClr>
                </a:solidFill>
              </a:defRPr>
            </a:lvl1pPr>
          </a:lstStyle>
          <a:p>
            <a:endParaRPr lang="en-US" dirty="0"/>
          </a:p>
        </p:txBody>
      </p:sp>
      <p:sp>
        <p:nvSpPr>
          <p:cNvPr id="6" name="Slide Number Placeholder 5">
            <a:extLst>
              <a:ext uri="{FF2B5EF4-FFF2-40B4-BE49-F238E27FC236}">
                <a16:creationId xmlns:a16="http://schemas.microsoft.com/office/drawing/2014/main" id="{67D5A493-61FB-4764-90B6-8CC218A781C9}"/>
              </a:ext>
            </a:extLst>
          </p:cNvPr>
          <p:cNvSpPr>
            <a:spLocks noGrp="1"/>
          </p:cNvSpPr>
          <p:nvPr>
            <p:ph type="sldNum" sz="quarter" idx="4"/>
          </p:nvPr>
        </p:nvSpPr>
        <p:spPr>
          <a:xfrm>
            <a:off x="11239498" y="6356350"/>
            <a:ext cx="515479"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0946259B-8396-46CD-AD42-FDEDA89DA278}" type="slidenum">
              <a:rPr lang="en-US" smtClean="0"/>
              <a:pPr/>
              <a:t>‹N›</a:t>
            </a:fld>
            <a:endParaRPr lang="en-US" dirty="0"/>
          </a:p>
        </p:txBody>
      </p:sp>
    </p:spTree>
    <p:extLst>
      <p:ext uri="{BB962C8B-B14F-4D97-AF65-F5344CB8AC3E}">
        <p14:creationId xmlns:p14="http://schemas.microsoft.com/office/powerpoint/2010/main" val="2103086259"/>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24" r:id="rId6"/>
    <p:sldLayoutId id="2147483919" r:id="rId7"/>
    <p:sldLayoutId id="2147483920" r:id="rId8"/>
    <p:sldLayoutId id="2147483921" r:id="rId9"/>
    <p:sldLayoutId id="2147483923" r:id="rId10"/>
    <p:sldLayoutId id="2147483922"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SzPct val="150000"/>
        <a:buFont typeface="Goudy Old Style" panose="02020502050305020303" pitchFamily="18" charset="0"/>
        <a:buChar char="∙"/>
        <a:defRPr sz="2000" kern="1200">
          <a:solidFill>
            <a:schemeClr val="tx2"/>
          </a:solidFill>
          <a:latin typeface="+mn-lt"/>
          <a:ea typeface="+mn-ea"/>
          <a:cs typeface="+mn-cs"/>
        </a:defRPr>
      </a:lvl1pPr>
      <a:lvl2pPr marL="274320" indent="0" algn="l" defTabSz="914400" rtl="0" eaLnBrk="1" latinLnBrk="0" hangingPunct="1">
        <a:lnSpc>
          <a:spcPct val="110000"/>
        </a:lnSpc>
        <a:spcBef>
          <a:spcPts val="500"/>
        </a:spcBef>
        <a:buFontTx/>
        <a:buNone/>
        <a:defRPr sz="1800" kern="1200">
          <a:solidFill>
            <a:schemeClr val="tx2"/>
          </a:solidFill>
          <a:latin typeface="+mn-lt"/>
          <a:ea typeface="+mn-ea"/>
          <a:cs typeface="+mn-cs"/>
        </a:defRPr>
      </a:lvl2pPr>
      <a:lvl3pPr marL="548640" indent="-228600" algn="l" defTabSz="914400" rtl="0" eaLnBrk="1" latinLnBrk="0" hangingPunct="1">
        <a:lnSpc>
          <a:spcPct val="110000"/>
        </a:lnSpc>
        <a:spcBef>
          <a:spcPts val="500"/>
        </a:spcBef>
        <a:buSzPct val="150000"/>
        <a:buFont typeface="Goudy Old Style" panose="02020502050305020303" pitchFamily="18" charset="0"/>
        <a:buChar char="∙"/>
        <a:defRPr sz="1600" kern="1200">
          <a:solidFill>
            <a:schemeClr val="tx2"/>
          </a:solidFill>
          <a:latin typeface="+mn-lt"/>
          <a:ea typeface="+mn-ea"/>
          <a:cs typeface="+mn-cs"/>
        </a:defRPr>
      </a:lvl3pPr>
      <a:lvl4pPr marL="59436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4pPr>
      <a:lvl5pPr marL="822960" indent="-228600" algn="l" defTabSz="914400" rtl="0" eaLnBrk="1" latinLnBrk="0" hangingPunct="1">
        <a:lnSpc>
          <a:spcPct val="110000"/>
        </a:lnSpc>
        <a:spcBef>
          <a:spcPts val="500"/>
        </a:spcBef>
        <a:buSzPct val="150000"/>
        <a:buFont typeface="Goudy Old Style" panose="02020502050305020303" pitchFamily="18"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Rectangle 136">
            <a:extLst>
              <a:ext uri="{FF2B5EF4-FFF2-40B4-BE49-F238E27FC236}">
                <a16:creationId xmlns:a16="http://schemas.microsoft.com/office/drawing/2014/main" id="{4958DF84-F5C6-794F-8945-485D6C107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Giudice, Martello, Auktionshammer, Asta, Verdetto">
            <a:extLst>
              <a:ext uri="{FF2B5EF4-FFF2-40B4-BE49-F238E27FC236}">
                <a16:creationId xmlns:a16="http://schemas.microsoft.com/office/drawing/2014/main" id="{62470EAB-6B86-C640-A849-1F0360CFBC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49" r="2641" b="1"/>
          <a:stretch/>
        </p:blipFill>
        <p:spPr bwMode="auto">
          <a:xfrm>
            <a:off x="20" y="10"/>
            <a:ext cx="12191979" cy="6857989"/>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34" name="Freeform: Shape 138">
            <a:extLst>
              <a:ext uri="{FF2B5EF4-FFF2-40B4-BE49-F238E27FC236}">
                <a16:creationId xmlns:a16="http://schemas.microsoft.com/office/drawing/2014/main" id="{4AF0997A-7C0F-4AD2-BA90-5FE341A17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595" y="805231"/>
            <a:ext cx="3876811" cy="5245563"/>
          </a:xfrm>
          <a:custGeom>
            <a:avLst/>
            <a:gdLst>
              <a:gd name="connsiteX0" fmla="*/ 1941583 w 3876811"/>
              <a:gd name="connsiteY0" fmla="*/ 0 h 5245563"/>
              <a:gd name="connsiteX1" fmla="*/ 2111641 w 3876811"/>
              <a:gd name="connsiteY1" fmla="*/ 149097 h 5245563"/>
              <a:gd name="connsiteX2" fmla="*/ 3370493 w 3876811"/>
              <a:gd name="connsiteY2" fmla="*/ 774451 h 5245563"/>
              <a:gd name="connsiteX3" fmla="*/ 3876811 w 3876811"/>
              <a:gd name="connsiteY3" fmla="*/ 1854684 h 5245563"/>
              <a:gd name="connsiteX4" fmla="*/ 3876811 w 3876811"/>
              <a:gd name="connsiteY4" fmla="*/ 2019920 h 5245563"/>
              <a:gd name="connsiteX5" fmla="*/ 3876811 w 3876811"/>
              <a:gd name="connsiteY5" fmla="*/ 2491569 h 5245563"/>
              <a:gd name="connsiteX6" fmla="*/ 3876811 w 3876811"/>
              <a:gd name="connsiteY6" fmla="*/ 2753995 h 5245563"/>
              <a:gd name="connsiteX7" fmla="*/ 3876811 w 3876811"/>
              <a:gd name="connsiteY7" fmla="*/ 3115353 h 5245563"/>
              <a:gd name="connsiteX8" fmla="*/ 3876811 w 3876811"/>
              <a:gd name="connsiteY8" fmla="*/ 3390879 h 5245563"/>
              <a:gd name="connsiteX9" fmla="*/ 3370493 w 3876811"/>
              <a:gd name="connsiteY9" fmla="*/ 4471114 h 5245563"/>
              <a:gd name="connsiteX10" fmla="*/ 2111639 w 3876811"/>
              <a:gd name="connsiteY10" fmla="*/ 5096465 h 5245563"/>
              <a:gd name="connsiteX11" fmla="*/ 1935228 w 3876811"/>
              <a:gd name="connsiteY11" fmla="*/ 5245563 h 5245563"/>
              <a:gd name="connsiteX12" fmla="*/ 1765171 w 3876811"/>
              <a:gd name="connsiteY12" fmla="*/ 5096465 h 5245563"/>
              <a:gd name="connsiteX13" fmla="*/ 506317 w 3876811"/>
              <a:gd name="connsiteY13" fmla="*/ 4471114 h 5245563"/>
              <a:gd name="connsiteX14" fmla="*/ 0 w 3876811"/>
              <a:gd name="connsiteY14" fmla="*/ 3390879 h 5245563"/>
              <a:gd name="connsiteX15" fmla="*/ 0 w 3876811"/>
              <a:gd name="connsiteY15" fmla="*/ 3115353 h 5245563"/>
              <a:gd name="connsiteX16" fmla="*/ 0 w 3876811"/>
              <a:gd name="connsiteY16" fmla="*/ 2753995 h 5245563"/>
              <a:gd name="connsiteX17" fmla="*/ 0 w 3876811"/>
              <a:gd name="connsiteY17" fmla="*/ 2491569 h 5245563"/>
              <a:gd name="connsiteX18" fmla="*/ 0 w 3876811"/>
              <a:gd name="connsiteY18" fmla="*/ 2019920 h 5245563"/>
              <a:gd name="connsiteX19" fmla="*/ 0 w 3876811"/>
              <a:gd name="connsiteY19" fmla="*/ 1854684 h 5245563"/>
              <a:gd name="connsiteX20" fmla="*/ 506318 w 3876811"/>
              <a:gd name="connsiteY20" fmla="*/ 774451 h 5245563"/>
              <a:gd name="connsiteX21" fmla="*/ 1765173 w 3876811"/>
              <a:gd name="connsiteY21" fmla="*/ 149097 h 52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4BC131DA-CC35-D54E-AAAC-4524E1FF2A6C}"/>
              </a:ext>
            </a:extLst>
          </p:cNvPr>
          <p:cNvSpPr>
            <a:spLocks noGrp="1"/>
          </p:cNvSpPr>
          <p:nvPr>
            <p:ph type="ctrTitle"/>
          </p:nvPr>
        </p:nvSpPr>
        <p:spPr>
          <a:xfrm>
            <a:off x="1473390" y="1826096"/>
            <a:ext cx="3149221" cy="2142699"/>
          </a:xfrm>
        </p:spPr>
        <p:txBody>
          <a:bodyPr vert="horz" lIns="91440" tIns="45720" rIns="91440" bIns="45720" rtlCol="0" anchor="b">
            <a:normAutofit/>
          </a:bodyPr>
          <a:lstStyle/>
          <a:p>
            <a:pPr algn="ctr"/>
            <a:r>
              <a:rPr lang="en-US" sz="4000" i="1" dirty="0"/>
              <a:t>Foster v British Gas</a:t>
            </a:r>
          </a:p>
        </p:txBody>
      </p:sp>
      <p:sp>
        <p:nvSpPr>
          <p:cNvPr id="3" name="Sottotitolo 2">
            <a:extLst>
              <a:ext uri="{FF2B5EF4-FFF2-40B4-BE49-F238E27FC236}">
                <a16:creationId xmlns:a16="http://schemas.microsoft.com/office/drawing/2014/main" id="{75AD07EB-F5B1-B040-959B-1EF683B5597B}"/>
              </a:ext>
            </a:extLst>
          </p:cNvPr>
          <p:cNvSpPr>
            <a:spLocks noGrp="1"/>
          </p:cNvSpPr>
          <p:nvPr>
            <p:ph type="subTitle" idx="1"/>
          </p:nvPr>
        </p:nvSpPr>
        <p:spPr>
          <a:xfrm>
            <a:off x="1594514" y="4196605"/>
            <a:ext cx="2906973" cy="948601"/>
          </a:xfrm>
        </p:spPr>
        <p:txBody>
          <a:bodyPr vert="horz" lIns="91440" tIns="45720" rIns="91440" bIns="45720" rtlCol="0" anchor="t">
            <a:normAutofit/>
          </a:bodyPr>
          <a:lstStyle/>
          <a:p>
            <a:pPr algn="ctr"/>
            <a:r>
              <a:rPr lang="en-US" dirty="0"/>
              <a:t>Case C-188/89, 12 July 1990</a:t>
            </a:r>
          </a:p>
        </p:txBody>
      </p:sp>
      <p:sp>
        <p:nvSpPr>
          <p:cNvPr id="1035" name="Freeform: Shape 140">
            <a:extLst>
              <a:ext uri="{FF2B5EF4-FFF2-40B4-BE49-F238E27FC236}">
                <a16:creationId xmlns:a16="http://schemas.microsoft.com/office/drawing/2014/main" id="{72E67446-732B-4F72-8560-6FABB6CB2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CasellaDiTesto 3">
            <a:extLst>
              <a:ext uri="{FF2B5EF4-FFF2-40B4-BE49-F238E27FC236}">
                <a16:creationId xmlns:a16="http://schemas.microsoft.com/office/drawing/2014/main" id="{1BF29B4A-519E-40FD-8F70-CD5FC389CA9A}"/>
              </a:ext>
            </a:extLst>
          </p:cNvPr>
          <p:cNvSpPr txBox="1"/>
          <p:nvPr/>
        </p:nvSpPr>
        <p:spPr>
          <a:xfrm>
            <a:off x="1040827" y="6050794"/>
            <a:ext cx="9915451"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Aft>
                <a:spcPts val="600"/>
              </a:spcAft>
            </a:pPr>
            <a:r>
              <a:rPr lang="it-IT" dirty="0"/>
              <a:t>GROUP 4</a:t>
            </a:r>
          </a:p>
          <a:p>
            <a:pPr>
              <a:spcAft>
                <a:spcPts val="600"/>
              </a:spcAft>
            </a:pPr>
            <a:r>
              <a:rPr lang="it-IT" i="1" dirty="0"/>
              <a:t>Elisa Bonardi, Mees Christian, Viviana Conte, Carla Di Marco, Savija Grabinski, Kathrin Nicklis, Ginevra Triestini</a:t>
            </a:r>
          </a:p>
        </p:txBody>
      </p:sp>
    </p:spTree>
    <p:extLst>
      <p:ext uri="{BB962C8B-B14F-4D97-AF65-F5344CB8AC3E}">
        <p14:creationId xmlns:p14="http://schemas.microsoft.com/office/powerpoint/2010/main" val="73280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F72CB4B-A086-E546-83B0-DD8F407892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54D39647-51C3-8B49-A143-F4C2BCF367C8}"/>
              </a:ext>
            </a:extLst>
          </p:cNvPr>
          <p:cNvSpPr>
            <a:spLocks noGrp="1"/>
          </p:cNvSpPr>
          <p:nvPr>
            <p:ph type="title"/>
          </p:nvPr>
        </p:nvSpPr>
        <p:spPr>
          <a:xfrm>
            <a:off x="960120" y="555217"/>
            <a:ext cx="4470832" cy="1114492"/>
          </a:xfrm>
        </p:spPr>
        <p:txBody>
          <a:bodyPr anchor="ctr">
            <a:normAutofit/>
          </a:bodyPr>
          <a:lstStyle/>
          <a:p>
            <a:r>
              <a:rPr lang="it-IT" sz="3200" b="1" i="1" dirty="0"/>
              <a:t>Court and Judges</a:t>
            </a:r>
            <a:endParaRPr lang="it-IT" sz="3200" i="1" dirty="0"/>
          </a:p>
        </p:txBody>
      </p:sp>
      <p:sp>
        <p:nvSpPr>
          <p:cNvPr id="23" name="Content Placeholder 13">
            <a:extLst>
              <a:ext uri="{FF2B5EF4-FFF2-40B4-BE49-F238E27FC236}">
                <a16:creationId xmlns:a16="http://schemas.microsoft.com/office/drawing/2014/main" id="{5E767F61-46AF-4897-8673-95885CA366BD}"/>
              </a:ext>
            </a:extLst>
          </p:cNvPr>
          <p:cNvSpPr>
            <a:spLocks noGrp="1"/>
          </p:cNvSpPr>
          <p:nvPr>
            <p:ph idx="1"/>
          </p:nvPr>
        </p:nvSpPr>
        <p:spPr>
          <a:xfrm>
            <a:off x="965201" y="1670050"/>
            <a:ext cx="5016137" cy="4182675"/>
          </a:xfrm>
        </p:spPr>
        <p:txBody>
          <a:bodyPr vert="horz" lIns="91440" tIns="45720" rIns="91440" bIns="45720" rtlCol="0" anchor="t">
            <a:noAutofit/>
          </a:bodyPr>
          <a:lstStyle/>
          <a:p>
            <a:pPr>
              <a:lnSpc>
                <a:spcPct val="100000"/>
              </a:lnSpc>
            </a:pPr>
            <a:r>
              <a:rPr lang="en-US" b="1" dirty="0">
                <a:ea typeface="+mn-lt"/>
                <a:cs typeface="+mn-lt"/>
              </a:rPr>
              <a:t>House of Lords</a:t>
            </a:r>
          </a:p>
          <a:p>
            <a:pPr>
              <a:lnSpc>
                <a:spcPct val="100000"/>
              </a:lnSpc>
            </a:pPr>
            <a:r>
              <a:rPr lang="en-US" b="1" dirty="0">
                <a:ea typeface="+mn-lt"/>
                <a:cs typeface="+mn-lt"/>
              </a:rPr>
              <a:t>European Court of Justice</a:t>
            </a:r>
            <a:endParaRPr lang="en-US" b="1" dirty="0"/>
          </a:p>
          <a:p>
            <a:pPr lvl="1">
              <a:lnSpc>
                <a:spcPct val="100000"/>
              </a:lnSpc>
            </a:pPr>
            <a:r>
              <a:rPr lang="en-US" sz="2000" u="sng" dirty="0"/>
              <a:t>Judges:</a:t>
            </a:r>
            <a:r>
              <a:rPr lang="en-US" sz="2000" dirty="0"/>
              <a:t> Sir Gordon Slynn, President of Chamber, acting and President, C. N. Kakouris, F.A. Shockweiler and M. Zuleeg (President of Chambers), G.F. Mancini, R. Joliet, T.F. O’ Higgins, J.C. Moitinho de Almeida, G.C. Rodríguez Iglesias, F. Grévisse and M. Diéz de Velasco</a:t>
            </a:r>
          </a:p>
          <a:p>
            <a:pPr lvl="1">
              <a:lnSpc>
                <a:spcPct val="100000"/>
              </a:lnSpc>
            </a:pPr>
            <a:r>
              <a:rPr lang="en-US" sz="2000" u="sng" dirty="0"/>
              <a:t>Advocate General:</a:t>
            </a:r>
            <a:r>
              <a:rPr lang="en-US" sz="2000" dirty="0"/>
              <a:t> W. Van Gerven</a:t>
            </a:r>
          </a:p>
          <a:p>
            <a:pPr lvl="1">
              <a:lnSpc>
                <a:spcPct val="100000"/>
              </a:lnSpc>
            </a:pPr>
            <a:r>
              <a:rPr lang="en-US" sz="2000" u="sng" dirty="0"/>
              <a:t>Registrar:</a:t>
            </a:r>
            <a:r>
              <a:rPr lang="en-US" sz="2000" dirty="0"/>
              <a:t> H.A. Ruehl, Principal Administrator</a:t>
            </a:r>
          </a:p>
          <a:p>
            <a:pPr>
              <a:lnSpc>
                <a:spcPct val="100000"/>
              </a:lnSpc>
            </a:pPr>
            <a:endParaRPr lang="en-US" sz="1400" dirty="0"/>
          </a:p>
        </p:txBody>
      </p:sp>
      <p:cxnSp>
        <p:nvCxnSpPr>
          <p:cNvPr id="31" name="Straight Connector 30">
            <a:extLst>
              <a:ext uri="{FF2B5EF4-FFF2-40B4-BE49-F238E27FC236}">
                <a16:creationId xmlns:a16="http://schemas.microsoft.com/office/drawing/2014/main" id="{49151340-7EF2-0647-A719-394EFC3A18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874484"/>
            <a:ext cx="0" cy="3394558"/>
          </a:xfrm>
          <a:prstGeom prst="line">
            <a:avLst/>
          </a:prstGeom>
          <a:ln w="25400" cap="rnd">
            <a:solidFill>
              <a:schemeClr val="bg2">
                <a:lumMod val="75000"/>
                <a:alpha val="65000"/>
              </a:schemeClr>
            </a:solidFill>
            <a:prstDash val="sysDot"/>
            <a:round/>
          </a:ln>
        </p:spPr>
        <p:style>
          <a:lnRef idx="1">
            <a:schemeClr val="accent1"/>
          </a:lnRef>
          <a:fillRef idx="0">
            <a:schemeClr val="accent1"/>
          </a:fillRef>
          <a:effectRef idx="0">
            <a:schemeClr val="accent1"/>
          </a:effectRef>
          <a:fontRef idx="minor">
            <a:schemeClr val="tx1"/>
          </a:fontRef>
        </p:style>
      </p:cxnSp>
      <p:pic>
        <p:nvPicPr>
          <p:cNvPr id="10" name="Segnaposto contenuto 9" descr="Immagine che contiene giocattolo, grafica vettoriale&#10;&#10;Descrizione generata automaticamente">
            <a:extLst>
              <a:ext uri="{FF2B5EF4-FFF2-40B4-BE49-F238E27FC236}">
                <a16:creationId xmlns:a16="http://schemas.microsoft.com/office/drawing/2014/main" id="{929E2C6C-7407-4546-AE6B-892A136EB4C5}"/>
              </a:ext>
            </a:extLst>
          </p:cNvPr>
          <p:cNvPicPr>
            <a:picLocks noChangeAspect="1"/>
          </p:cNvPicPr>
          <p:nvPr/>
        </p:nvPicPr>
        <p:blipFill>
          <a:blip r:embed="rId3"/>
          <a:stretch>
            <a:fillRect/>
          </a:stretch>
        </p:blipFill>
        <p:spPr>
          <a:xfrm>
            <a:off x="6768669" y="1361911"/>
            <a:ext cx="4467552" cy="4491364"/>
          </a:xfrm>
          <a:prstGeom prst="rect">
            <a:avLst/>
          </a:prstGeom>
        </p:spPr>
      </p:pic>
    </p:spTree>
    <p:extLst>
      <p:ext uri="{BB962C8B-B14F-4D97-AF65-F5344CB8AC3E}">
        <p14:creationId xmlns:p14="http://schemas.microsoft.com/office/powerpoint/2010/main" val="3853034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7B49DDE3-D095-6B49-8468-C97AFBEC5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06B9750C-CCDE-6E48-9380-8EB90C5AEBED}"/>
              </a:ext>
            </a:extLst>
          </p:cNvPr>
          <p:cNvSpPr>
            <a:spLocks noGrp="1"/>
          </p:cNvSpPr>
          <p:nvPr>
            <p:ph type="title"/>
          </p:nvPr>
        </p:nvSpPr>
        <p:spPr>
          <a:xfrm>
            <a:off x="6096001" y="960030"/>
            <a:ext cx="5143500" cy="1507398"/>
          </a:xfrm>
        </p:spPr>
        <p:txBody>
          <a:bodyPr anchor="ctr">
            <a:normAutofit/>
          </a:bodyPr>
          <a:lstStyle/>
          <a:p>
            <a:r>
              <a:rPr lang="it-IT" sz="3200" b="1" i="1" dirty="0"/>
              <a:t>Parties</a:t>
            </a:r>
          </a:p>
        </p:txBody>
      </p:sp>
      <p:pic>
        <p:nvPicPr>
          <p:cNvPr id="5" name="Immagine 4">
            <a:extLst>
              <a:ext uri="{FF2B5EF4-FFF2-40B4-BE49-F238E27FC236}">
                <a16:creationId xmlns:a16="http://schemas.microsoft.com/office/drawing/2014/main" id="{70972B44-0D33-5146-8E7D-3370C58DA3BB}"/>
              </a:ext>
            </a:extLst>
          </p:cNvPr>
          <p:cNvPicPr>
            <a:picLocks noChangeAspect="1"/>
          </p:cNvPicPr>
          <p:nvPr/>
        </p:nvPicPr>
        <p:blipFill>
          <a:blip r:embed="rId2"/>
          <a:stretch>
            <a:fillRect/>
          </a:stretch>
        </p:blipFill>
        <p:spPr>
          <a:xfrm>
            <a:off x="1439333" y="1820333"/>
            <a:ext cx="3217333" cy="3217333"/>
          </a:xfrm>
          <a:prstGeom prst="rect">
            <a:avLst/>
          </a:prstGeom>
        </p:spPr>
      </p:pic>
      <p:sp>
        <p:nvSpPr>
          <p:cNvPr id="35" name="Freeform: Shape 34">
            <a:extLst>
              <a:ext uri="{FF2B5EF4-FFF2-40B4-BE49-F238E27FC236}">
                <a16:creationId xmlns:a16="http://schemas.microsoft.com/office/drawing/2014/main" id="{C3CA578B-5FA2-42B3-85A7-E78AFE06B4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Segnaposto contenuto 2">
            <a:extLst>
              <a:ext uri="{FF2B5EF4-FFF2-40B4-BE49-F238E27FC236}">
                <a16:creationId xmlns:a16="http://schemas.microsoft.com/office/drawing/2014/main" id="{0DB260A6-4E06-6843-A451-D7B91EE1A822}"/>
              </a:ext>
            </a:extLst>
          </p:cNvPr>
          <p:cNvSpPr>
            <a:spLocks noGrp="1"/>
          </p:cNvSpPr>
          <p:nvPr>
            <p:ph idx="1"/>
          </p:nvPr>
        </p:nvSpPr>
        <p:spPr>
          <a:xfrm>
            <a:off x="6096001" y="2392362"/>
            <a:ext cx="5143500" cy="3053170"/>
          </a:xfrm>
        </p:spPr>
        <p:txBody>
          <a:bodyPr anchor="t">
            <a:normAutofit/>
          </a:bodyPr>
          <a:lstStyle/>
          <a:p>
            <a:r>
              <a:rPr lang="it-IT" b="1" dirty="0"/>
              <a:t>Foster, G. A. H. M</a:t>
            </a:r>
            <a:r>
              <a:rPr lang="it-IT" dirty="0"/>
              <a:t>. Fulford-Brown, J. Morgan, M. Roby, E. M. Salloway and P. Sullivan (women formerly employed by the BGC)</a:t>
            </a:r>
          </a:p>
          <a:p>
            <a:r>
              <a:rPr lang="it-IT" b="1" dirty="0"/>
              <a:t>British Gas plc </a:t>
            </a:r>
            <a:br>
              <a:rPr lang="it-IT" b="1" dirty="0"/>
            </a:br>
            <a:r>
              <a:rPr lang="it-IT" dirty="0"/>
              <a:t>Gas Act 1972 </a:t>
            </a:r>
            <a:br>
              <a:rPr lang="it-IT" dirty="0"/>
            </a:br>
            <a:r>
              <a:rPr lang="it-IT" dirty="0"/>
              <a:t>Privatized in 1986</a:t>
            </a:r>
            <a:br>
              <a:rPr lang="it-IT" dirty="0"/>
            </a:br>
            <a:r>
              <a:rPr lang="it-IT" dirty="0"/>
              <a:t> </a:t>
            </a:r>
            <a:br>
              <a:rPr lang="it-IT" dirty="0"/>
            </a:br>
            <a:endParaRPr lang="it-IT" dirty="0"/>
          </a:p>
        </p:txBody>
      </p:sp>
    </p:spTree>
    <p:extLst>
      <p:ext uri="{BB962C8B-B14F-4D97-AF65-F5344CB8AC3E}">
        <p14:creationId xmlns:p14="http://schemas.microsoft.com/office/powerpoint/2010/main" val="982652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5" name="Rectangle 60">
            <a:extLst>
              <a:ext uri="{FF2B5EF4-FFF2-40B4-BE49-F238E27FC236}">
                <a16:creationId xmlns:a16="http://schemas.microsoft.com/office/drawing/2014/main" id="{1F72CB4B-A086-E546-83B0-DD8F407892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69054617-CAA2-4E4B-949A-C9B3DC889FF4}"/>
              </a:ext>
            </a:extLst>
          </p:cNvPr>
          <p:cNvSpPr>
            <a:spLocks noGrp="1"/>
          </p:cNvSpPr>
          <p:nvPr>
            <p:ph type="title"/>
          </p:nvPr>
        </p:nvSpPr>
        <p:spPr>
          <a:xfrm>
            <a:off x="960120" y="960030"/>
            <a:ext cx="4470832" cy="1507398"/>
          </a:xfrm>
        </p:spPr>
        <p:txBody>
          <a:bodyPr vert="horz" lIns="91440" tIns="45720" rIns="91440" bIns="45720" rtlCol="0" anchor="ctr">
            <a:normAutofit/>
          </a:bodyPr>
          <a:lstStyle/>
          <a:p>
            <a:r>
              <a:rPr lang="en-US" sz="3200" b="1" i="1" kern="1200" dirty="0">
                <a:latin typeface="+mj-lt"/>
                <a:ea typeface="+mj-ea"/>
                <a:cs typeface="+mj-cs"/>
              </a:rPr>
              <a:t>Facts</a:t>
            </a:r>
            <a:endParaRPr lang="en-US" sz="3200" b="1" i="1" kern="1200" dirty="0">
              <a:latin typeface="+mj-lt"/>
            </a:endParaRPr>
          </a:p>
        </p:txBody>
      </p:sp>
      <p:sp>
        <p:nvSpPr>
          <p:cNvPr id="17" name="CasellaDiTesto 16">
            <a:extLst>
              <a:ext uri="{FF2B5EF4-FFF2-40B4-BE49-F238E27FC236}">
                <a16:creationId xmlns:a16="http://schemas.microsoft.com/office/drawing/2014/main" id="{E5956CA2-9924-462B-B664-38DB5608411E}"/>
              </a:ext>
            </a:extLst>
          </p:cNvPr>
          <p:cNvSpPr txBox="1"/>
          <p:nvPr/>
        </p:nvSpPr>
        <p:spPr>
          <a:xfrm>
            <a:off x="907008" y="2243730"/>
            <a:ext cx="4919631" cy="347227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algn="just">
              <a:spcAft>
                <a:spcPts val="600"/>
              </a:spcAft>
              <a:buFont typeface="Arial"/>
              <a:buChar char="•"/>
            </a:pPr>
            <a:r>
              <a:rPr lang="en-US" sz="2000" dirty="0">
                <a:solidFill>
                  <a:schemeClr val="tx2"/>
                </a:solidFill>
              </a:rPr>
              <a:t>The appellants were required to retire by the Brithish Gas Corporation at the age of 60. </a:t>
            </a:r>
          </a:p>
          <a:p>
            <a:pPr marL="285750" indent="-285750" algn="just">
              <a:spcAft>
                <a:spcPts val="600"/>
              </a:spcAft>
              <a:buFont typeface="Arial"/>
              <a:buChar char="•"/>
            </a:pPr>
            <a:r>
              <a:rPr lang="en-US" sz="2000" dirty="0">
                <a:solidFill>
                  <a:schemeClr val="tx2"/>
                </a:solidFill>
              </a:rPr>
              <a:t>Policy of BGC: 60 years for women, 65 years for men</a:t>
            </a:r>
          </a:p>
          <a:p>
            <a:pPr marL="285750" indent="-285750" algn="just">
              <a:spcAft>
                <a:spcPts val="600"/>
              </a:spcAft>
              <a:buFont typeface="Arial"/>
              <a:buChar char="•"/>
            </a:pPr>
            <a:r>
              <a:rPr lang="en-US" sz="2000" dirty="0">
                <a:solidFill>
                  <a:schemeClr val="tx2"/>
                </a:solidFill>
              </a:rPr>
              <a:t>The appellants wished to continue to work and asked for damages before the British courts </a:t>
            </a:r>
          </a:p>
          <a:p>
            <a:pPr marL="285750" indent="-285750" algn="just">
              <a:spcAft>
                <a:spcPts val="600"/>
              </a:spcAft>
              <a:buFont typeface="Arial"/>
              <a:buChar char="•"/>
            </a:pPr>
            <a:r>
              <a:rPr lang="en-US" sz="2000" dirty="0">
                <a:solidFill>
                  <a:schemeClr val="tx2"/>
                </a:solidFill>
              </a:rPr>
              <a:t>Retirement was contrary to Article 5(1) of Directive 76/207 </a:t>
            </a:r>
          </a:p>
        </p:txBody>
      </p:sp>
      <p:cxnSp>
        <p:nvCxnSpPr>
          <p:cNvPr id="74" name="Straight Connector 62">
            <a:extLst>
              <a:ext uri="{FF2B5EF4-FFF2-40B4-BE49-F238E27FC236}">
                <a16:creationId xmlns:a16="http://schemas.microsoft.com/office/drawing/2014/main" id="{49151340-7EF2-0647-A719-394EFC3A18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874484"/>
            <a:ext cx="0" cy="3394558"/>
          </a:xfrm>
          <a:prstGeom prst="line">
            <a:avLst/>
          </a:prstGeom>
          <a:ln w="25400" cap="rnd">
            <a:solidFill>
              <a:schemeClr val="bg2">
                <a:lumMod val="75000"/>
                <a:alpha val="65000"/>
              </a:schemeClr>
            </a:solidFill>
            <a:prstDash val="sysDot"/>
            <a:round/>
          </a:ln>
        </p:spPr>
        <p:style>
          <a:lnRef idx="1">
            <a:schemeClr val="accent1"/>
          </a:lnRef>
          <a:fillRef idx="0">
            <a:schemeClr val="accent1"/>
          </a:fillRef>
          <a:effectRef idx="0">
            <a:schemeClr val="accent1"/>
          </a:effectRef>
          <a:fontRef idx="minor">
            <a:schemeClr val="tx1"/>
          </a:fontRef>
        </p:style>
      </p:cxnSp>
      <p:pic>
        <p:nvPicPr>
          <p:cNvPr id="18" name="Immagine 18" descr="Immagine che contiene testo, segnale&#10;&#10;Descrizione generata automaticamente">
            <a:extLst>
              <a:ext uri="{FF2B5EF4-FFF2-40B4-BE49-F238E27FC236}">
                <a16:creationId xmlns:a16="http://schemas.microsoft.com/office/drawing/2014/main" id="{EF6F81D2-3E67-4426-A87E-0AC236A936C9}"/>
              </a:ext>
            </a:extLst>
          </p:cNvPr>
          <p:cNvPicPr>
            <a:picLocks noChangeAspect="1"/>
          </p:cNvPicPr>
          <p:nvPr/>
        </p:nvPicPr>
        <p:blipFill>
          <a:blip r:embed="rId2"/>
          <a:stretch>
            <a:fillRect/>
          </a:stretch>
        </p:blipFill>
        <p:spPr>
          <a:xfrm>
            <a:off x="6692469" y="2849868"/>
            <a:ext cx="4848551" cy="1996462"/>
          </a:xfrm>
          <a:prstGeom prst="rect">
            <a:avLst/>
          </a:prstGeom>
        </p:spPr>
      </p:pic>
    </p:spTree>
    <p:extLst>
      <p:ext uri="{BB962C8B-B14F-4D97-AF65-F5344CB8AC3E}">
        <p14:creationId xmlns:p14="http://schemas.microsoft.com/office/powerpoint/2010/main" val="1349714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5">
            <a:extLst>
              <a:ext uri="{FF2B5EF4-FFF2-40B4-BE49-F238E27FC236}">
                <a16:creationId xmlns:a16="http://schemas.microsoft.com/office/drawing/2014/main" id="{7B49DDE3-D095-6B49-8468-C97AFBEC5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A73CC6C9-DC62-416C-A93A-FC46412CF576}"/>
              </a:ext>
            </a:extLst>
          </p:cNvPr>
          <p:cNvSpPr>
            <a:spLocks noGrp="1"/>
          </p:cNvSpPr>
          <p:nvPr>
            <p:ph type="title"/>
          </p:nvPr>
        </p:nvSpPr>
        <p:spPr>
          <a:xfrm>
            <a:off x="6096001" y="960030"/>
            <a:ext cx="4991100" cy="1507398"/>
          </a:xfrm>
        </p:spPr>
        <p:txBody>
          <a:bodyPr anchor="ctr">
            <a:normAutofit/>
          </a:bodyPr>
          <a:lstStyle/>
          <a:p>
            <a:pPr>
              <a:lnSpc>
                <a:spcPct val="90000"/>
              </a:lnSpc>
            </a:pPr>
            <a:r>
              <a:rPr lang="it-IT" sz="3200" b="1" i="1" dirty="0"/>
              <a:t>Question</a:t>
            </a:r>
            <a:br>
              <a:rPr lang="it-IT" sz="3400" dirty="0"/>
            </a:br>
            <a:r>
              <a:rPr lang="it-IT" sz="2400" b="1" i="1" dirty="0"/>
              <a:t>Article 5(1) may be relied on against British Gas Corporation?</a:t>
            </a:r>
          </a:p>
        </p:txBody>
      </p:sp>
      <p:pic>
        <p:nvPicPr>
          <p:cNvPr id="4" name="Immagine 4">
            <a:extLst>
              <a:ext uri="{FF2B5EF4-FFF2-40B4-BE49-F238E27FC236}">
                <a16:creationId xmlns:a16="http://schemas.microsoft.com/office/drawing/2014/main" id="{8AC5E760-F861-40E4-A7EC-BB1A4983A34E}"/>
              </a:ext>
            </a:extLst>
          </p:cNvPr>
          <p:cNvPicPr>
            <a:picLocks noChangeAspect="1"/>
          </p:cNvPicPr>
          <p:nvPr/>
        </p:nvPicPr>
        <p:blipFill rotWithShape="1">
          <a:blip r:embed="rId2"/>
          <a:srcRect l="28876" r="23269" b="-1"/>
          <a:stretch/>
        </p:blipFill>
        <p:spPr>
          <a:xfrm>
            <a:off x="1109595" y="805232"/>
            <a:ext cx="3876811" cy="5245563"/>
          </a:xfrm>
          <a:custGeom>
            <a:avLst/>
            <a:gdLst/>
            <a:ahLst/>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p:spPr>
      </p:pic>
      <p:sp>
        <p:nvSpPr>
          <p:cNvPr id="14" name="Freeform: Shape 17">
            <a:extLst>
              <a:ext uri="{FF2B5EF4-FFF2-40B4-BE49-F238E27FC236}">
                <a16:creationId xmlns:a16="http://schemas.microsoft.com/office/drawing/2014/main" id="{C3CA578B-5FA2-42B3-85A7-E78AFE06B4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Segnaposto contenuto 2">
            <a:extLst>
              <a:ext uri="{FF2B5EF4-FFF2-40B4-BE49-F238E27FC236}">
                <a16:creationId xmlns:a16="http://schemas.microsoft.com/office/drawing/2014/main" id="{10940BF7-D794-4732-B7BF-91FB7A12D71A}"/>
              </a:ext>
            </a:extLst>
          </p:cNvPr>
          <p:cNvSpPr>
            <a:spLocks noGrp="1"/>
          </p:cNvSpPr>
          <p:nvPr>
            <p:ph idx="1"/>
          </p:nvPr>
        </p:nvSpPr>
        <p:spPr>
          <a:xfrm>
            <a:off x="6096000" y="2844800"/>
            <a:ext cx="4986405" cy="3053170"/>
          </a:xfrm>
        </p:spPr>
        <p:txBody>
          <a:bodyPr vert="horz" lIns="91440" tIns="45720" rIns="91440" bIns="45720" rtlCol="0" anchor="t">
            <a:normAutofit/>
          </a:bodyPr>
          <a:lstStyle/>
          <a:p>
            <a:pPr algn="just"/>
            <a:r>
              <a:rPr lang="it-IT" dirty="0">
                <a:ea typeface="+mn-lt"/>
                <a:cs typeface="+mn-lt"/>
              </a:rPr>
              <a:t>House of Lord asking for a preliminary ruling to the Court</a:t>
            </a:r>
          </a:p>
          <a:p>
            <a:pPr algn="just"/>
            <a:r>
              <a:rPr lang="it-IT" dirty="0"/>
              <a:t>9° February 1976: are the appellants entitled in English Courts to claim for damages on the ground that the retirement policy of BGC was contrary to the directive?</a:t>
            </a:r>
          </a:p>
        </p:txBody>
      </p:sp>
    </p:spTree>
    <p:extLst>
      <p:ext uri="{BB962C8B-B14F-4D97-AF65-F5344CB8AC3E}">
        <p14:creationId xmlns:p14="http://schemas.microsoft.com/office/powerpoint/2010/main" val="17532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1F72CB4B-A086-E546-83B0-DD8F407892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26D12F8E-0A0D-2544-B14D-06C8F1271963}"/>
              </a:ext>
            </a:extLst>
          </p:cNvPr>
          <p:cNvSpPr>
            <a:spLocks noGrp="1"/>
          </p:cNvSpPr>
          <p:nvPr>
            <p:ph idx="1"/>
          </p:nvPr>
        </p:nvSpPr>
        <p:spPr>
          <a:xfrm>
            <a:off x="6211628" y="1406667"/>
            <a:ext cx="5232831" cy="3345270"/>
          </a:xfrm>
        </p:spPr>
        <p:txBody>
          <a:bodyPr vert="horz" lIns="91440" tIns="45720" rIns="91440" bIns="45720" rtlCol="0" anchor="t">
            <a:noAutofit/>
          </a:bodyPr>
          <a:lstStyle/>
          <a:p>
            <a:pPr algn="just">
              <a:lnSpc>
                <a:spcPct val="100000"/>
              </a:lnSpc>
            </a:pPr>
            <a:r>
              <a:rPr lang="it-IT" dirty="0"/>
              <a:t>The ECJ has the power to only determine the categories to whom a Directive is addressed to whereas the Court of the Member State has the obligation to determine which company or legal entity fits into that category</a:t>
            </a:r>
          </a:p>
          <a:p>
            <a:pPr algn="just">
              <a:lnSpc>
                <a:spcPct val="100000"/>
              </a:lnSpc>
            </a:pPr>
            <a:r>
              <a:rPr lang="it-IT" dirty="0"/>
              <a:t>The State cannot take advantage of the lack of implementation of a European Directive: people can rely on it in front of national Courts, setting aside national provisions in contrast with it.</a:t>
            </a:r>
          </a:p>
          <a:p>
            <a:pPr algn="just">
              <a:lnSpc>
                <a:spcPct val="100000"/>
              </a:lnSpc>
            </a:pPr>
            <a:r>
              <a:rPr lang="it-IT" dirty="0"/>
              <a:t>Provisions of the Directive can be relied on against organizations and bodies subject to the control of the State</a:t>
            </a:r>
          </a:p>
        </p:txBody>
      </p:sp>
      <p:cxnSp>
        <p:nvCxnSpPr>
          <p:cNvPr id="78" name="Straight Connector 77">
            <a:extLst>
              <a:ext uri="{FF2B5EF4-FFF2-40B4-BE49-F238E27FC236}">
                <a16:creationId xmlns:a16="http://schemas.microsoft.com/office/drawing/2014/main" id="{49151340-7EF2-0647-A719-394EFC3A18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874484"/>
            <a:ext cx="0" cy="3394558"/>
          </a:xfrm>
          <a:prstGeom prst="line">
            <a:avLst/>
          </a:prstGeom>
          <a:ln w="25400" cap="rnd">
            <a:solidFill>
              <a:schemeClr val="bg2">
                <a:lumMod val="75000"/>
                <a:alpha val="65000"/>
              </a:schemeClr>
            </a:solidFill>
            <a:prstDash val="sysDot"/>
            <a:round/>
          </a:ln>
        </p:spPr>
        <p:style>
          <a:lnRef idx="1">
            <a:schemeClr val="accent1"/>
          </a:lnRef>
          <a:fillRef idx="0">
            <a:schemeClr val="accent1"/>
          </a:fillRef>
          <a:effectRef idx="0">
            <a:schemeClr val="accent1"/>
          </a:effectRef>
          <a:fontRef idx="minor">
            <a:schemeClr val="tx1"/>
          </a:fontRef>
        </p:style>
      </p:cxnSp>
      <p:pic>
        <p:nvPicPr>
          <p:cNvPr id="13" name="Immagine 13" descr="Immagine che contiene testo, pavimento&#10;&#10;Descrizione generata automaticamente">
            <a:extLst>
              <a:ext uri="{FF2B5EF4-FFF2-40B4-BE49-F238E27FC236}">
                <a16:creationId xmlns:a16="http://schemas.microsoft.com/office/drawing/2014/main" id="{94AE512C-0BBF-45F8-88FA-6A78B3EA375C}"/>
              </a:ext>
            </a:extLst>
          </p:cNvPr>
          <p:cNvPicPr>
            <a:picLocks noChangeAspect="1"/>
          </p:cNvPicPr>
          <p:nvPr/>
        </p:nvPicPr>
        <p:blipFill>
          <a:blip r:embed="rId2"/>
          <a:stretch>
            <a:fillRect/>
          </a:stretch>
        </p:blipFill>
        <p:spPr>
          <a:xfrm>
            <a:off x="736169" y="1874296"/>
            <a:ext cx="4848551" cy="3236407"/>
          </a:xfrm>
          <a:prstGeom prst="ellipse">
            <a:avLst/>
          </a:prstGeom>
          <a:ln>
            <a:noFill/>
          </a:ln>
          <a:effectLst>
            <a:softEdge rad="112500"/>
          </a:effectLst>
        </p:spPr>
      </p:pic>
    </p:spTree>
    <p:extLst>
      <p:ext uri="{BB962C8B-B14F-4D97-AF65-F5344CB8AC3E}">
        <p14:creationId xmlns:p14="http://schemas.microsoft.com/office/powerpoint/2010/main" val="3206023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1F72CB4B-A086-E546-83B0-DD8F407892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303A8753-D5D3-A942-9B39-76C2ED0E5277}"/>
              </a:ext>
            </a:extLst>
          </p:cNvPr>
          <p:cNvSpPr>
            <a:spLocks noGrp="1"/>
          </p:cNvSpPr>
          <p:nvPr>
            <p:ph type="title"/>
          </p:nvPr>
        </p:nvSpPr>
        <p:spPr>
          <a:xfrm>
            <a:off x="565153" y="830755"/>
            <a:ext cx="5145611" cy="755981"/>
          </a:xfrm>
          <a:noFill/>
          <a:ln>
            <a:noFill/>
          </a:ln>
        </p:spPr>
        <p:txBody>
          <a:bodyPr vert="horz" lIns="91440" tIns="45720" rIns="91440" bIns="45720" rtlCol="0" anchor="ctr">
            <a:normAutofit/>
          </a:bodyPr>
          <a:lstStyle/>
          <a:p>
            <a:pPr algn="ctr"/>
            <a:r>
              <a:rPr lang="it-IT" sz="3200" b="1" i="1" dirty="0">
                <a:solidFill>
                  <a:schemeClr val="bg1"/>
                </a:solidFill>
                <a:effectLst>
                  <a:outerShdw blurRad="38100" dist="38100" dir="2700000" algn="tl">
                    <a:srgbClr val="000000">
                      <a:alpha val="43137"/>
                    </a:srgbClr>
                  </a:outerShdw>
                </a:effectLst>
              </a:rPr>
              <a:t>Conclusion</a:t>
            </a:r>
          </a:p>
        </p:txBody>
      </p:sp>
      <p:sp>
        <p:nvSpPr>
          <p:cNvPr id="3" name="Segnaposto contenuto 2">
            <a:extLst>
              <a:ext uri="{FF2B5EF4-FFF2-40B4-BE49-F238E27FC236}">
                <a16:creationId xmlns:a16="http://schemas.microsoft.com/office/drawing/2014/main" id="{8A616FCE-D665-4E43-A742-02029BF836CD}"/>
              </a:ext>
            </a:extLst>
          </p:cNvPr>
          <p:cNvSpPr>
            <a:spLocks noGrp="1"/>
          </p:cNvSpPr>
          <p:nvPr>
            <p:ph idx="1"/>
          </p:nvPr>
        </p:nvSpPr>
        <p:spPr>
          <a:xfrm>
            <a:off x="571501" y="1783624"/>
            <a:ext cx="5148164" cy="4021276"/>
          </a:xfrm>
          <a:custGeom>
            <a:avLst/>
            <a:gdLst>
              <a:gd name="connsiteX0" fmla="*/ 0 w 5148164"/>
              <a:gd name="connsiteY0" fmla="*/ 0 h 4021276"/>
              <a:gd name="connsiteX1" fmla="*/ 5148164 w 5148164"/>
              <a:gd name="connsiteY1" fmla="*/ 0 h 4021276"/>
              <a:gd name="connsiteX2" fmla="*/ 5148164 w 5148164"/>
              <a:gd name="connsiteY2" fmla="*/ 4021276 h 4021276"/>
              <a:gd name="connsiteX3" fmla="*/ 0 w 5148164"/>
              <a:gd name="connsiteY3" fmla="*/ 4021276 h 4021276"/>
              <a:gd name="connsiteX4" fmla="*/ 0 w 5148164"/>
              <a:gd name="connsiteY4" fmla="*/ 0 h 4021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8164" h="4021276" extrusionOk="0">
                <a:moveTo>
                  <a:pt x="0" y="0"/>
                </a:moveTo>
                <a:cubicBezTo>
                  <a:pt x="1610160" y="-113254"/>
                  <a:pt x="3470136" y="102601"/>
                  <a:pt x="5148164" y="0"/>
                </a:cubicBezTo>
                <a:cubicBezTo>
                  <a:pt x="5095339" y="979238"/>
                  <a:pt x="5271338" y="2854011"/>
                  <a:pt x="5148164" y="4021276"/>
                </a:cubicBezTo>
                <a:cubicBezTo>
                  <a:pt x="4098759" y="4077086"/>
                  <a:pt x="1173012" y="4190234"/>
                  <a:pt x="0" y="4021276"/>
                </a:cubicBezTo>
                <a:cubicBezTo>
                  <a:pt x="-144930" y="3245879"/>
                  <a:pt x="-18259" y="930889"/>
                  <a:pt x="0" y="0"/>
                </a:cubicBezTo>
                <a:close/>
              </a:path>
            </a:pathLst>
          </a:custGeom>
          <a:noFill/>
          <a:ln w="6350">
            <a:noFill/>
            <a:prstDash val="sysDot"/>
            <a:extLst>
              <a:ext uri="{C807C97D-BFC1-408E-A445-0C87EB9F89A2}">
                <ask:lineSketchStyleProps xmlns:ask="http://schemas.microsoft.com/office/drawing/2018/sketchyshapes" sd="3499211612">
                  <ask:type>
                    <ask:lineSketchCurved/>
                  </ask:type>
                </ask:lineSketchStyleProps>
              </a:ext>
            </a:extLst>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0" indent="0" algn="just">
              <a:buNone/>
            </a:pPr>
            <a:r>
              <a:rPr lang="it-IT" dirty="0">
                <a:solidFill>
                  <a:srgbClr val="FFFFFF"/>
                </a:solidFill>
                <a:effectLst>
                  <a:outerShdw blurRad="38100" dist="38100" dir="2700000" algn="tl">
                    <a:srgbClr val="000000">
                      <a:alpha val="43137"/>
                    </a:srgbClr>
                  </a:outerShdw>
                </a:effectLst>
              </a:rPr>
              <a:t>Article 5(1) of Council Directive 76/207 of 9 February 1976 can be invoked to claim for damages with respect to a body which provides a public service under the control of the State.</a:t>
            </a:r>
            <a:endParaRPr lang="it-IT" dirty="0">
              <a:effectLst>
                <a:outerShdw blurRad="38100" dist="38100" dir="2700000" algn="tl">
                  <a:srgbClr val="000000">
                    <a:alpha val="43137"/>
                  </a:srgbClr>
                </a:outerShdw>
              </a:effectLst>
            </a:endParaRPr>
          </a:p>
          <a:p>
            <a:pPr marL="0" indent="0">
              <a:buNone/>
            </a:pPr>
            <a:endParaRPr lang="it-IT" dirty="0">
              <a:solidFill>
                <a:srgbClr val="FFFFFF"/>
              </a:solidFill>
              <a:effectLst>
                <a:outerShdw blurRad="38100" dist="38100" dir="2700000" algn="tl">
                  <a:srgbClr val="000000">
                    <a:alpha val="43137"/>
                  </a:srgbClr>
                </a:outerShdw>
              </a:effectLst>
            </a:endParaRPr>
          </a:p>
          <a:p>
            <a:pPr algn="just">
              <a:buFont typeface="Wingdings" panose="02020502050305020303" pitchFamily="18" charset="0"/>
              <a:buChar char="Ø"/>
            </a:pPr>
            <a:r>
              <a:rPr lang="it-IT" dirty="0">
                <a:solidFill>
                  <a:srgbClr val="FFFFFF"/>
                </a:solidFill>
                <a:effectLst>
                  <a:outerShdw blurRad="38100" dist="38100" dir="2700000" algn="tl">
                    <a:srgbClr val="000000">
                      <a:alpha val="43137"/>
                    </a:srgbClr>
                  </a:outerShdw>
                </a:effectLst>
              </a:rPr>
              <a:t> The directive has a direct vertical effect</a:t>
            </a:r>
          </a:p>
          <a:p>
            <a:pPr marL="0" indent="0" algn="just">
              <a:buNone/>
            </a:pPr>
            <a:endParaRPr lang="it-IT" dirty="0">
              <a:solidFill>
                <a:srgbClr val="FFFFFF"/>
              </a:solidFill>
              <a:effectLst>
                <a:outerShdw blurRad="38100" dist="38100" dir="2700000" algn="tl">
                  <a:srgbClr val="000000">
                    <a:alpha val="43137"/>
                  </a:srgbClr>
                </a:outerShdw>
              </a:effectLst>
            </a:endParaRPr>
          </a:p>
          <a:p>
            <a:pPr marL="0" indent="0" algn="just">
              <a:buNone/>
            </a:pPr>
            <a:r>
              <a:rPr lang="it-IT" dirty="0">
                <a:solidFill>
                  <a:srgbClr val="FFFFFF"/>
                </a:solidFill>
                <a:effectLst>
                  <a:outerShdw blurRad="38100" dist="38100" dir="2700000" algn="tl">
                    <a:srgbClr val="000000">
                      <a:alpha val="43137"/>
                    </a:srgbClr>
                  </a:outerShdw>
                </a:effectLst>
              </a:rPr>
              <a:t>Similar case: </a:t>
            </a:r>
            <a:r>
              <a:rPr lang="en-US" dirty="0">
                <a:solidFill>
                  <a:srgbClr val="FFFFFF"/>
                </a:solidFill>
                <a:effectLst>
                  <a:outerShdw blurRad="38100" dist="38100" dir="2700000" algn="tl">
                    <a:srgbClr val="000000">
                      <a:alpha val="43137"/>
                    </a:srgbClr>
                  </a:outerShdw>
                </a:effectLst>
              </a:rPr>
              <a:t>Marshall v Southampton and South-West Hampshire Area Health Authority</a:t>
            </a:r>
            <a:endParaRPr lang="it-IT" dirty="0">
              <a:solidFill>
                <a:srgbClr val="FFFFFF"/>
              </a:solidFill>
              <a:effectLst>
                <a:outerShdw blurRad="38100" dist="38100" dir="2700000" algn="tl">
                  <a:srgbClr val="000000">
                    <a:alpha val="43137"/>
                  </a:srgbClr>
                </a:outerShdw>
              </a:effectLst>
            </a:endParaRPr>
          </a:p>
        </p:txBody>
      </p:sp>
      <p:cxnSp>
        <p:nvCxnSpPr>
          <p:cNvPr id="1029" name="Straight Connector 72">
            <a:extLst>
              <a:ext uri="{FF2B5EF4-FFF2-40B4-BE49-F238E27FC236}">
                <a16:creationId xmlns:a16="http://schemas.microsoft.com/office/drawing/2014/main" id="{49151340-7EF2-0647-A719-394EFC3A18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874484"/>
            <a:ext cx="0" cy="3394558"/>
          </a:xfrm>
          <a:prstGeom prst="line">
            <a:avLst/>
          </a:prstGeom>
          <a:ln w="25400" cap="rnd">
            <a:solidFill>
              <a:schemeClr val="bg2">
                <a:lumMod val="75000"/>
                <a:alpha val="65000"/>
              </a:schemeClr>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4310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4" descr="Immagine che contiene dilegno&#10;&#10;Descrizione generata automaticamente">
            <a:extLst>
              <a:ext uri="{FF2B5EF4-FFF2-40B4-BE49-F238E27FC236}">
                <a16:creationId xmlns:a16="http://schemas.microsoft.com/office/drawing/2014/main" id="{D8F34F46-153C-4405-9D98-853F9ADBB1C7}"/>
              </a:ext>
            </a:extLst>
          </p:cNvPr>
          <p:cNvPicPr>
            <a:picLocks noChangeAspect="1"/>
          </p:cNvPicPr>
          <p:nvPr/>
        </p:nvPicPr>
        <p:blipFill rotWithShape="1">
          <a:blip r:embed="rId2"/>
          <a:srcRect t="9314" r="-602" b="6119"/>
          <a:stretch/>
        </p:blipFill>
        <p:spPr>
          <a:xfrm>
            <a:off x="-12700" y="-1339"/>
            <a:ext cx="13042905" cy="7310798"/>
          </a:xfrm>
          <a:prstGeom prst="rect">
            <a:avLst/>
          </a:prstGeom>
        </p:spPr>
      </p:pic>
      <p:sp>
        <p:nvSpPr>
          <p:cNvPr id="2" name="Titolo 1">
            <a:extLst>
              <a:ext uri="{FF2B5EF4-FFF2-40B4-BE49-F238E27FC236}">
                <a16:creationId xmlns:a16="http://schemas.microsoft.com/office/drawing/2014/main" id="{130DD4D2-F6D5-49C7-B16A-90AC7452C952}"/>
              </a:ext>
            </a:extLst>
          </p:cNvPr>
          <p:cNvSpPr>
            <a:spLocks noGrp="1"/>
          </p:cNvSpPr>
          <p:nvPr>
            <p:ph type="title"/>
          </p:nvPr>
        </p:nvSpPr>
        <p:spPr>
          <a:xfrm>
            <a:off x="611144" y="540487"/>
            <a:ext cx="9076329" cy="1064277"/>
          </a:xfrm>
        </p:spPr>
        <p:txBody>
          <a:bodyPr/>
          <a:lstStyle/>
          <a:p>
            <a:r>
              <a:rPr lang="it-IT" sz="3200" b="1" i="1" dirty="0">
                <a:solidFill>
                  <a:schemeClr val="bg1"/>
                </a:solidFill>
                <a:effectLst>
                  <a:outerShdw blurRad="38100" dist="38100" dir="2700000" algn="tl">
                    <a:srgbClr val="000000">
                      <a:alpha val="43137"/>
                    </a:srgbClr>
                  </a:outerShdw>
                </a:effectLst>
              </a:rPr>
              <a:t>Why is this judgment important?</a:t>
            </a:r>
          </a:p>
        </p:txBody>
      </p:sp>
      <p:sp>
        <p:nvSpPr>
          <p:cNvPr id="3" name="Segnaposto contenuto 2">
            <a:extLst>
              <a:ext uri="{FF2B5EF4-FFF2-40B4-BE49-F238E27FC236}">
                <a16:creationId xmlns:a16="http://schemas.microsoft.com/office/drawing/2014/main" id="{E56A776C-7774-4195-8A66-1F2FDF426D77}"/>
              </a:ext>
            </a:extLst>
          </p:cNvPr>
          <p:cNvSpPr>
            <a:spLocks noGrp="1"/>
          </p:cNvSpPr>
          <p:nvPr>
            <p:ph idx="1"/>
          </p:nvPr>
        </p:nvSpPr>
        <p:spPr>
          <a:xfrm>
            <a:off x="484144" y="1460857"/>
            <a:ext cx="5431429" cy="4716955"/>
          </a:xfrm>
        </p:spPr>
        <p:txBody>
          <a:bodyPr vert="horz" lIns="91440" tIns="45720" rIns="91440" bIns="45720" rtlCol="0" anchor="t">
            <a:normAutofit/>
          </a:bodyPr>
          <a:lstStyle/>
          <a:p>
            <a:r>
              <a:rPr lang="it-IT" dirty="0">
                <a:solidFill>
                  <a:schemeClr val="bg1"/>
                </a:solidFill>
                <a:effectLst>
                  <a:outerShdw blurRad="38100" dist="38100" dir="2700000" algn="tl">
                    <a:srgbClr val="000000">
                      <a:alpha val="43137"/>
                    </a:srgbClr>
                  </a:outerShdw>
                </a:effectLst>
              </a:rPr>
              <a:t>Vertical direct effect</a:t>
            </a:r>
          </a:p>
          <a:p>
            <a:r>
              <a:rPr lang="it-IT" dirty="0">
                <a:solidFill>
                  <a:schemeClr val="bg1"/>
                </a:solidFill>
                <a:effectLst>
                  <a:outerShdw blurRad="38100" dist="38100" dir="2700000" algn="tl">
                    <a:srgbClr val="000000">
                      <a:alpha val="43137"/>
                    </a:srgbClr>
                  </a:outerShdw>
                </a:effectLst>
              </a:rPr>
              <a:t>Mrs Foster had to prove that BGC was part of the State in order to obtain damages, because in principle Directives only bind Member States to which they are addressed. </a:t>
            </a:r>
          </a:p>
          <a:p>
            <a:r>
              <a:rPr lang="it-IT" dirty="0">
                <a:solidFill>
                  <a:schemeClr val="bg1"/>
                </a:solidFill>
                <a:effectLst>
                  <a:outerShdw blurRad="38100" dist="38100" dir="2700000" algn="tl">
                    <a:srgbClr val="000000">
                      <a:alpha val="43137"/>
                    </a:srgbClr>
                  </a:outerShdw>
                </a:effectLst>
              </a:rPr>
              <a:t>The sentence plays an important role for determining which organizations in the private or public sector can be regarded as an organ of the State.</a:t>
            </a:r>
          </a:p>
          <a:p>
            <a:r>
              <a:rPr lang="it-IT" dirty="0">
                <a:solidFill>
                  <a:schemeClr val="bg1"/>
                </a:solidFill>
                <a:effectLst>
                  <a:outerShdw blurRad="38100" dist="38100" dir="2700000" algn="tl">
                    <a:srgbClr val="000000">
                      <a:alpha val="43137"/>
                    </a:srgbClr>
                  </a:outerShdw>
                </a:effectLst>
              </a:rPr>
              <a:t>Employees in the public sector can sue their employer for any breach of a Directive's provisions.</a:t>
            </a:r>
          </a:p>
        </p:txBody>
      </p:sp>
    </p:spTree>
    <p:extLst>
      <p:ext uri="{BB962C8B-B14F-4D97-AF65-F5344CB8AC3E}">
        <p14:creationId xmlns:p14="http://schemas.microsoft.com/office/powerpoint/2010/main" val="4289774280"/>
      </p:ext>
    </p:extLst>
  </p:cSld>
  <p:clrMapOvr>
    <a:masterClrMapping/>
  </p:clrMapOvr>
</p:sld>
</file>

<file path=ppt/theme/theme1.xml><?xml version="1.0" encoding="utf-8"?>
<a:theme xmlns:a="http://schemas.openxmlformats.org/drawingml/2006/main" name="MarrakeshVTI">
  <a:themeElements>
    <a:clrScheme name="Marrakesh">
      <a:dk1>
        <a:srgbClr val="000000"/>
      </a:dk1>
      <a:lt1>
        <a:srgbClr val="FFFFFF"/>
      </a:lt1>
      <a:dk2>
        <a:srgbClr val="431C30"/>
      </a:dk2>
      <a:lt2>
        <a:srgbClr val="F3F0EF"/>
      </a:lt2>
      <a:accent1>
        <a:srgbClr val="B35B55"/>
      </a:accent1>
      <a:accent2>
        <a:srgbClr val="CF7E6C"/>
      </a:accent2>
      <a:accent3>
        <a:srgbClr val="CA8F58"/>
      </a:accent3>
      <a:accent4>
        <a:srgbClr val="A97C54"/>
      </a:accent4>
      <a:accent5>
        <a:srgbClr val="917E45"/>
      </a:accent5>
      <a:accent6>
        <a:srgbClr val="647576"/>
      </a:accent6>
      <a:hlink>
        <a:srgbClr val="A25872"/>
      </a:hlink>
      <a:folHlink>
        <a:srgbClr val="667A7E"/>
      </a:folHlink>
    </a:clrScheme>
    <a:fontScheme name="Goudy">
      <a:majorFont>
        <a:latin typeface="Goudy Old Style"/>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rrakeshVTI" id="{DCD97A9B-DAE4-42FA-B2F9-0A5C34F43D6C}" vid="{A7163F41-974B-4A88-831F-D9DFFFE40CEC}"/>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A5F544FC84CDBB458EA2634E722FAB90" ma:contentTypeVersion="8" ma:contentTypeDescription="Creare un nuovo documento." ma:contentTypeScope="" ma:versionID="908ceeb04a10f27cc141cb1c0f59480c">
  <xsd:schema xmlns:xsd="http://www.w3.org/2001/XMLSchema" xmlns:xs="http://www.w3.org/2001/XMLSchema" xmlns:p="http://schemas.microsoft.com/office/2006/metadata/properties" xmlns:ns2="c947be46-c528-41d3-a90b-7073167007c0" xmlns:ns3="d0f6ced4-5f0e-4cb7-bd38-161d4c0d41db" targetNamespace="http://schemas.microsoft.com/office/2006/metadata/properties" ma:root="true" ma:fieldsID="56724339bda54dd80cb791e403a197ca" ns2:_="" ns3:_="">
    <xsd:import namespace="c947be46-c528-41d3-a90b-7073167007c0"/>
    <xsd:import namespace="d0f6ced4-5f0e-4cb7-bd38-161d4c0d41d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47be46-c528-41d3-a90b-707316700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0f6ced4-5f0e-4cb7-bd38-161d4c0d41db" elementFormDefault="qualified">
    <xsd:import namespace="http://schemas.microsoft.com/office/2006/documentManagement/types"/>
    <xsd:import namespace="http://schemas.microsoft.com/office/infopath/2007/PartnerControls"/>
    <xsd:element name="SharedWithUsers" ma:index="14"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Condiviso con dettagl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9B04C7-5093-4696-AFFD-A90A62CF64FA}"/>
</file>

<file path=customXml/itemProps2.xml><?xml version="1.0" encoding="utf-8"?>
<ds:datastoreItem xmlns:ds="http://schemas.openxmlformats.org/officeDocument/2006/customXml" ds:itemID="{5AC6B2CC-40C6-4F87-B0A5-8BD0A1C3E060}"/>
</file>

<file path=customXml/itemProps3.xml><?xml version="1.0" encoding="utf-8"?>
<ds:datastoreItem xmlns:ds="http://schemas.openxmlformats.org/officeDocument/2006/customXml" ds:itemID="{BC140302-BB7D-4382-AB71-F8D43056C40E}"/>
</file>

<file path=docProps/app.xml><?xml version="1.0" encoding="utf-8"?>
<Properties xmlns="http://schemas.openxmlformats.org/officeDocument/2006/extended-properties" xmlns:vt="http://schemas.openxmlformats.org/officeDocument/2006/docPropsVTypes">
  <TotalTime>1</TotalTime>
  <Words>534</Words>
  <Application>Microsoft Office PowerPoint</Application>
  <PresentationFormat>Widescreen</PresentationFormat>
  <Paragraphs>37</Paragraphs>
  <Slides>8</Slides>
  <Notes>2</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8</vt:i4>
      </vt:variant>
    </vt:vector>
  </HeadingPairs>
  <TitlesOfParts>
    <vt:vector size="13" baseType="lpstr">
      <vt:lpstr>Arial</vt:lpstr>
      <vt:lpstr>Calibri</vt:lpstr>
      <vt:lpstr>Goudy Old Style</vt:lpstr>
      <vt:lpstr>Wingdings</vt:lpstr>
      <vt:lpstr>MarrakeshVTI</vt:lpstr>
      <vt:lpstr>Foster v British Gas</vt:lpstr>
      <vt:lpstr>Court and Judges</vt:lpstr>
      <vt:lpstr>Parties</vt:lpstr>
      <vt:lpstr>Facts</vt:lpstr>
      <vt:lpstr>Question Article 5(1) may be relied on against British Gas Corporation?</vt:lpstr>
      <vt:lpstr>Presentazione standard di PowerPoint</vt:lpstr>
      <vt:lpstr>Conclusion</vt:lpstr>
      <vt:lpstr>Why is this judgment important?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Foster v British Gas</dc:title>
  <dc:creator>ginevra triestini</dc:creator>
  <cp:lastModifiedBy>Viviana Conte</cp:lastModifiedBy>
  <cp:revision>285</cp:revision>
  <dcterms:created xsi:type="dcterms:W3CDTF">2021-11-15T23:51:20Z</dcterms:created>
  <dcterms:modified xsi:type="dcterms:W3CDTF">2021-11-21T15:56:27Z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0x010100A5F544FC84CDBB458EA2634E722FAB90</vt:lpwstr>
  </property>
</Properties>
</file>