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34" r:id="rId2"/>
    <p:sldId id="330" r:id="rId3"/>
    <p:sldId id="400" r:id="rId4"/>
    <p:sldId id="332" r:id="rId5"/>
    <p:sldId id="302" r:id="rId6"/>
    <p:sldId id="303" r:id="rId7"/>
    <p:sldId id="300" r:id="rId8"/>
    <p:sldId id="333" r:id="rId9"/>
    <p:sldId id="337" r:id="rId10"/>
    <p:sldId id="345" r:id="rId11"/>
    <p:sldId id="401" r:id="rId12"/>
    <p:sldId id="384" r:id="rId13"/>
    <p:sldId id="386" r:id="rId14"/>
    <p:sldId id="532" r:id="rId15"/>
    <p:sldId id="515" r:id="rId16"/>
    <p:sldId id="516" r:id="rId17"/>
    <p:sldId id="387" r:id="rId18"/>
    <p:sldId id="533" r:id="rId19"/>
    <p:sldId id="347" r:id="rId20"/>
    <p:sldId id="348" r:id="rId21"/>
    <p:sldId id="349" r:id="rId2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52" y="1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B2D011-B878-8C4F-A3D2-82C917906D4E}" type="doc">
      <dgm:prSet loTypeId="urn:microsoft.com/office/officeart/2005/8/layout/default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48186881-6634-5C4E-8607-49513563385D}">
      <dgm:prSet/>
      <dgm:spPr/>
      <dgm:t>
        <a:bodyPr/>
        <a:lstStyle/>
        <a:p>
          <a:pPr rtl="0"/>
          <a:r>
            <a:rPr lang="it-IT" dirty="0"/>
            <a:t>DIRECT APPLICABILITY </a:t>
          </a:r>
        </a:p>
      </dgm:t>
    </dgm:pt>
    <dgm:pt modelId="{3DD97A00-B919-AE42-9751-745666959A11}" type="parTrans" cxnId="{730AE222-914A-F64D-A5B8-ECE7965FFE5C}">
      <dgm:prSet/>
      <dgm:spPr/>
      <dgm:t>
        <a:bodyPr/>
        <a:lstStyle/>
        <a:p>
          <a:endParaRPr lang="it-IT"/>
        </a:p>
      </dgm:t>
    </dgm:pt>
    <dgm:pt modelId="{CB14B6CC-48B9-7A4E-9513-5BA51A335780}" type="sibTrans" cxnId="{730AE222-914A-F64D-A5B8-ECE7965FFE5C}">
      <dgm:prSet/>
      <dgm:spPr/>
      <dgm:t>
        <a:bodyPr/>
        <a:lstStyle/>
        <a:p>
          <a:endParaRPr lang="it-IT"/>
        </a:p>
      </dgm:t>
    </dgm:pt>
    <dgm:pt modelId="{51BB8EA6-8B2A-1341-99F6-4CE92DBC2761}">
      <dgm:prSet/>
      <dgm:spPr/>
      <dgm:t>
        <a:bodyPr/>
        <a:lstStyle/>
        <a:p>
          <a:pPr rtl="0"/>
          <a:r>
            <a:rPr lang="it-IT" dirty="0"/>
            <a:t>DIRECT EFFECT</a:t>
          </a:r>
        </a:p>
      </dgm:t>
    </dgm:pt>
    <dgm:pt modelId="{5404BA43-6565-2D44-BD7D-E756712654CC}" type="parTrans" cxnId="{BE8ED136-F34D-FA48-A972-2EF8323D963B}">
      <dgm:prSet/>
      <dgm:spPr/>
      <dgm:t>
        <a:bodyPr/>
        <a:lstStyle/>
        <a:p>
          <a:endParaRPr lang="it-IT"/>
        </a:p>
      </dgm:t>
    </dgm:pt>
    <dgm:pt modelId="{3DFB44DE-9311-0F43-B813-170E767F6049}" type="sibTrans" cxnId="{BE8ED136-F34D-FA48-A972-2EF8323D963B}">
      <dgm:prSet/>
      <dgm:spPr/>
      <dgm:t>
        <a:bodyPr/>
        <a:lstStyle/>
        <a:p>
          <a:endParaRPr lang="it-IT"/>
        </a:p>
      </dgm:t>
    </dgm:pt>
    <dgm:pt modelId="{BF3D73E8-9026-2045-8D5D-92A42479E8B4}">
      <dgm:prSet/>
      <dgm:spPr/>
      <dgm:t>
        <a:bodyPr/>
        <a:lstStyle/>
        <a:p>
          <a:r>
            <a:rPr lang="it-IT" dirty="0"/>
            <a:t>WIDER – </a:t>
          </a:r>
          <a:r>
            <a:rPr lang="it-IT" dirty="0" err="1"/>
            <a:t>internal</a:t>
          </a:r>
          <a:r>
            <a:rPr lang="it-IT" dirty="0"/>
            <a:t> </a:t>
          </a:r>
          <a:r>
            <a:rPr lang="it-IT" dirty="0" err="1"/>
            <a:t>effect</a:t>
          </a:r>
          <a:r>
            <a:rPr lang="it-IT" dirty="0"/>
            <a:t>: Direct </a:t>
          </a:r>
          <a:r>
            <a:rPr lang="it-IT" dirty="0" err="1"/>
            <a:t>applicability</a:t>
          </a:r>
          <a:r>
            <a:rPr lang="it-IT" dirty="0"/>
            <a:t> of a </a:t>
          </a:r>
          <a:r>
            <a:rPr lang="it-IT" dirty="0" err="1"/>
            <a:t>European</a:t>
          </a:r>
          <a:r>
            <a:rPr lang="it-IT" dirty="0"/>
            <a:t> </a:t>
          </a:r>
          <a:r>
            <a:rPr lang="it-IT" dirty="0" err="1"/>
            <a:t>norm</a:t>
          </a:r>
          <a:r>
            <a:rPr lang="it-IT" dirty="0"/>
            <a:t> </a:t>
          </a:r>
          <a:r>
            <a:rPr lang="it-IT" dirty="0" err="1"/>
            <a:t>within</a:t>
          </a:r>
          <a:r>
            <a:rPr lang="it-IT" dirty="0"/>
            <a:t> </a:t>
          </a:r>
          <a:r>
            <a:rPr lang="it-IT" dirty="0" err="1"/>
            <a:t>domestic</a:t>
          </a:r>
          <a:r>
            <a:rPr lang="it-IT" dirty="0"/>
            <a:t> </a:t>
          </a:r>
          <a:r>
            <a:rPr lang="it-IT" dirty="0" err="1"/>
            <a:t>legal</a:t>
          </a:r>
          <a:r>
            <a:rPr lang="it-IT" dirty="0"/>
            <a:t> </a:t>
          </a:r>
          <a:r>
            <a:rPr lang="it-IT" dirty="0" err="1"/>
            <a:t>orders</a:t>
          </a:r>
          <a:r>
            <a:rPr lang="it-IT" dirty="0"/>
            <a:t> </a:t>
          </a:r>
          <a:r>
            <a:rPr lang="it-IT" dirty="0" err="1"/>
            <a:t>without</a:t>
          </a:r>
          <a:r>
            <a:rPr lang="it-IT" dirty="0"/>
            <a:t> the </a:t>
          </a:r>
          <a:r>
            <a:rPr lang="it-IT" dirty="0" err="1"/>
            <a:t>need</a:t>
          </a:r>
          <a:r>
            <a:rPr lang="it-IT" dirty="0"/>
            <a:t> of an </a:t>
          </a:r>
          <a:r>
            <a:rPr lang="it-IT" dirty="0" err="1"/>
            <a:t>internal</a:t>
          </a:r>
          <a:r>
            <a:rPr lang="it-IT" dirty="0"/>
            <a:t> </a:t>
          </a:r>
          <a:r>
            <a:rPr lang="it-IT" dirty="0" err="1"/>
            <a:t>act</a:t>
          </a:r>
          <a:endParaRPr lang="it-IT" dirty="0"/>
        </a:p>
      </dgm:t>
    </dgm:pt>
    <dgm:pt modelId="{A0178AD6-0152-9D43-8EEC-0412525F1435}" type="parTrans" cxnId="{9DD2DD54-96E6-A84A-9553-0FB8DEF8ED29}">
      <dgm:prSet/>
      <dgm:spPr/>
      <dgm:t>
        <a:bodyPr/>
        <a:lstStyle/>
        <a:p>
          <a:endParaRPr lang="it-IT"/>
        </a:p>
      </dgm:t>
    </dgm:pt>
    <dgm:pt modelId="{6A818E74-A8C3-EC48-B609-B331B7B1F353}" type="sibTrans" cxnId="{9DD2DD54-96E6-A84A-9553-0FB8DEF8ED29}">
      <dgm:prSet/>
      <dgm:spPr/>
      <dgm:t>
        <a:bodyPr/>
        <a:lstStyle/>
        <a:p>
          <a:endParaRPr lang="it-IT"/>
        </a:p>
      </dgm:t>
    </dgm:pt>
    <dgm:pt modelId="{AD69BE79-C10D-C04D-9F0C-CD3BB0DF7CAF}">
      <dgm:prSet/>
      <dgm:spPr/>
      <dgm:t>
        <a:bodyPr/>
        <a:lstStyle/>
        <a:p>
          <a:pPr rtl="0"/>
          <a:r>
            <a:rPr lang="it-IT" dirty="0" err="1"/>
            <a:t>Individual</a:t>
          </a:r>
          <a:r>
            <a:rPr lang="it-IT" dirty="0"/>
            <a:t> </a:t>
          </a:r>
          <a:r>
            <a:rPr lang="it-IT" dirty="0" err="1"/>
            <a:t>effect</a:t>
          </a:r>
          <a:r>
            <a:rPr lang="it-IT" dirty="0"/>
            <a:t> of a </a:t>
          </a:r>
          <a:r>
            <a:rPr lang="it-IT" dirty="0" err="1"/>
            <a:t>binding</a:t>
          </a:r>
          <a:r>
            <a:rPr lang="it-IT" dirty="0"/>
            <a:t> </a:t>
          </a:r>
          <a:r>
            <a:rPr lang="it-IT" dirty="0" err="1"/>
            <a:t>norm</a:t>
          </a:r>
          <a:r>
            <a:rPr lang="it-IT" dirty="0"/>
            <a:t> in </a:t>
          </a:r>
          <a:r>
            <a:rPr lang="it-IT" dirty="0" err="1"/>
            <a:t>specific</a:t>
          </a:r>
          <a:r>
            <a:rPr lang="it-IT" dirty="0"/>
            <a:t> </a:t>
          </a:r>
          <a:r>
            <a:rPr lang="it-IT" dirty="0" err="1"/>
            <a:t>cases</a:t>
          </a:r>
          <a:endParaRPr lang="it-IT" dirty="0"/>
        </a:p>
      </dgm:t>
    </dgm:pt>
    <dgm:pt modelId="{D4814D7D-86CB-A140-87FD-0FA020F93D62}" type="parTrans" cxnId="{B63B8971-4137-854A-908A-5ADF99E2ED79}">
      <dgm:prSet/>
      <dgm:spPr/>
      <dgm:t>
        <a:bodyPr/>
        <a:lstStyle/>
        <a:p>
          <a:endParaRPr lang="it-IT"/>
        </a:p>
      </dgm:t>
    </dgm:pt>
    <dgm:pt modelId="{F4931FBE-0767-CC46-9F1C-F343606D0A1B}" type="sibTrans" cxnId="{B63B8971-4137-854A-908A-5ADF99E2ED79}">
      <dgm:prSet/>
      <dgm:spPr/>
      <dgm:t>
        <a:bodyPr/>
        <a:lstStyle/>
        <a:p>
          <a:endParaRPr lang="it-IT"/>
        </a:p>
      </dgm:t>
    </dgm:pt>
    <dgm:pt modelId="{9991059F-A426-1945-87A3-62B460CF2747}">
      <dgm:prSet/>
      <dgm:spPr/>
      <dgm:t>
        <a:bodyPr/>
        <a:lstStyle/>
        <a:p>
          <a:pPr rtl="0"/>
          <a:endParaRPr lang="it-IT" dirty="0"/>
        </a:p>
      </dgm:t>
    </dgm:pt>
    <dgm:pt modelId="{CF9297E8-6CCF-BC4B-B054-E7D813593061}" type="parTrans" cxnId="{7599DB66-7871-794A-870A-1E4D5F9951CE}">
      <dgm:prSet/>
      <dgm:spPr/>
      <dgm:t>
        <a:bodyPr/>
        <a:lstStyle/>
        <a:p>
          <a:endParaRPr lang="it-IT"/>
        </a:p>
      </dgm:t>
    </dgm:pt>
    <dgm:pt modelId="{6238834C-8259-1C46-984F-F46BBC94358C}" type="sibTrans" cxnId="{7599DB66-7871-794A-870A-1E4D5F9951CE}">
      <dgm:prSet/>
      <dgm:spPr/>
      <dgm:t>
        <a:bodyPr/>
        <a:lstStyle/>
        <a:p>
          <a:endParaRPr lang="it-IT"/>
        </a:p>
      </dgm:t>
    </dgm:pt>
    <dgm:pt modelId="{427EDFE5-9784-DC47-B1C9-B4DFFDAA1BDD}">
      <dgm:prSet/>
      <dgm:spPr/>
      <dgm:t>
        <a:bodyPr/>
        <a:lstStyle/>
        <a:p>
          <a:pPr rtl="0"/>
          <a:r>
            <a:rPr lang="it-IT" cap="all" dirty="0"/>
            <a:t>The </a:t>
          </a:r>
          <a:r>
            <a:rPr lang="it-IT" cap="all" dirty="0" err="1"/>
            <a:t>norm</a:t>
          </a:r>
          <a:r>
            <a:rPr lang="it-IT" cap="all" dirty="0"/>
            <a:t> can be </a:t>
          </a:r>
          <a:r>
            <a:rPr lang="it-IT" cap="all" dirty="0" err="1"/>
            <a:t>invoked</a:t>
          </a:r>
          <a:r>
            <a:rPr lang="it-IT" cap="all" dirty="0"/>
            <a:t> in front of a </a:t>
          </a:r>
          <a:r>
            <a:rPr lang="it-IT" cap="all" dirty="0" err="1"/>
            <a:t>domestic</a:t>
          </a:r>
          <a:r>
            <a:rPr lang="it-IT" cap="all" dirty="0"/>
            <a:t> </a:t>
          </a:r>
          <a:r>
            <a:rPr lang="it-IT" cap="all" dirty="0" err="1"/>
            <a:t>Courts</a:t>
          </a:r>
          <a:r>
            <a:rPr lang="it-IT" dirty="0"/>
            <a:t>.</a:t>
          </a:r>
        </a:p>
      </dgm:t>
    </dgm:pt>
    <dgm:pt modelId="{2649FA1F-4CC7-8F42-B386-D6014C112033}" type="parTrans" cxnId="{1DCF14DF-D87E-6742-9DDC-7DBE5491397F}">
      <dgm:prSet/>
      <dgm:spPr/>
      <dgm:t>
        <a:bodyPr/>
        <a:lstStyle/>
        <a:p>
          <a:endParaRPr lang="it-IT"/>
        </a:p>
      </dgm:t>
    </dgm:pt>
    <dgm:pt modelId="{1E8DD8C5-D4BB-E84A-9D25-645AEDEE3E1F}" type="sibTrans" cxnId="{1DCF14DF-D87E-6742-9DDC-7DBE5491397F}">
      <dgm:prSet/>
      <dgm:spPr/>
      <dgm:t>
        <a:bodyPr/>
        <a:lstStyle/>
        <a:p>
          <a:endParaRPr lang="it-IT"/>
        </a:p>
      </dgm:t>
    </dgm:pt>
    <dgm:pt modelId="{E1FBDBBF-6A37-B143-A098-907592B06190}">
      <dgm:prSet/>
      <dgm:spPr/>
      <dgm:t>
        <a:bodyPr/>
        <a:lstStyle/>
        <a:p>
          <a:r>
            <a:rPr lang="it-IT" dirty="0"/>
            <a:t>NATIONAL AUTHORITIES HAVE TO APPLY EU LAW</a:t>
          </a:r>
        </a:p>
      </dgm:t>
    </dgm:pt>
    <dgm:pt modelId="{C300D3B0-B74A-BA42-96F8-DDA0483FCABE}" type="parTrans" cxnId="{837BEE16-16E6-0B40-A289-24A62F541C54}">
      <dgm:prSet/>
      <dgm:spPr/>
      <dgm:t>
        <a:bodyPr/>
        <a:lstStyle/>
        <a:p>
          <a:endParaRPr lang="it-IT"/>
        </a:p>
      </dgm:t>
    </dgm:pt>
    <dgm:pt modelId="{56BFC378-4942-DB4C-9A41-E66D45309FCF}" type="sibTrans" cxnId="{837BEE16-16E6-0B40-A289-24A62F541C54}">
      <dgm:prSet/>
      <dgm:spPr/>
      <dgm:t>
        <a:bodyPr/>
        <a:lstStyle/>
        <a:p>
          <a:endParaRPr lang="it-IT"/>
        </a:p>
      </dgm:t>
    </dgm:pt>
    <dgm:pt modelId="{647D554F-D8CC-6E4E-81CA-FF1682186174}" type="pres">
      <dgm:prSet presAssocID="{94B2D011-B878-8C4F-A3D2-82C917906D4E}" presName="diagram" presStyleCnt="0">
        <dgm:presLayoutVars>
          <dgm:dir/>
          <dgm:resizeHandles val="exact"/>
        </dgm:presLayoutVars>
      </dgm:prSet>
      <dgm:spPr/>
    </dgm:pt>
    <dgm:pt modelId="{863B3237-09F8-024A-9335-B24D670F51C0}" type="pres">
      <dgm:prSet presAssocID="{48186881-6634-5C4E-8607-49513563385D}" presName="node" presStyleLbl="node1" presStyleIdx="0" presStyleCnt="2" custScaleY="198384">
        <dgm:presLayoutVars>
          <dgm:bulletEnabled val="1"/>
        </dgm:presLayoutVars>
      </dgm:prSet>
      <dgm:spPr/>
    </dgm:pt>
    <dgm:pt modelId="{0963BC75-A4C8-9B44-AC7B-253D8328AE20}" type="pres">
      <dgm:prSet presAssocID="{CB14B6CC-48B9-7A4E-9513-5BA51A335780}" presName="sibTrans" presStyleCnt="0"/>
      <dgm:spPr/>
    </dgm:pt>
    <dgm:pt modelId="{0118A097-A403-8645-A4F2-068C2D8DEA1A}" type="pres">
      <dgm:prSet presAssocID="{51BB8EA6-8B2A-1341-99F6-4CE92DBC2761}" presName="node" presStyleLbl="node1" presStyleIdx="1" presStyleCnt="2" custScaleY="198384">
        <dgm:presLayoutVars>
          <dgm:bulletEnabled val="1"/>
        </dgm:presLayoutVars>
      </dgm:prSet>
      <dgm:spPr/>
    </dgm:pt>
  </dgm:ptLst>
  <dgm:cxnLst>
    <dgm:cxn modelId="{3E62C405-89E0-A14A-9D76-1C46C4D425A2}" type="presOf" srcId="{BF3D73E8-9026-2045-8D5D-92A42479E8B4}" destId="{863B3237-09F8-024A-9335-B24D670F51C0}" srcOrd="0" destOrd="1" presId="urn:microsoft.com/office/officeart/2005/8/layout/default"/>
    <dgm:cxn modelId="{5A54A407-DED0-5542-B379-FFCA07ABEE85}" type="presOf" srcId="{E1FBDBBF-6A37-B143-A098-907592B06190}" destId="{863B3237-09F8-024A-9335-B24D670F51C0}" srcOrd="0" destOrd="2" presId="urn:microsoft.com/office/officeart/2005/8/layout/default"/>
    <dgm:cxn modelId="{837BEE16-16E6-0B40-A289-24A62F541C54}" srcId="{48186881-6634-5C4E-8607-49513563385D}" destId="{E1FBDBBF-6A37-B143-A098-907592B06190}" srcOrd="1" destOrd="0" parTransId="{C300D3B0-B74A-BA42-96F8-DDA0483FCABE}" sibTransId="{56BFC378-4942-DB4C-9A41-E66D45309FCF}"/>
    <dgm:cxn modelId="{730AE222-914A-F64D-A5B8-ECE7965FFE5C}" srcId="{94B2D011-B878-8C4F-A3D2-82C917906D4E}" destId="{48186881-6634-5C4E-8607-49513563385D}" srcOrd="0" destOrd="0" parTransId="{3DD97A00-B919-AE42-9751-745666959A11}" sibTransId="{CB14B6CC-48B9-7A4E-9513-5BA51A335780}"/>
    <dgm:cxn modelId="{BE8ED136-F34D-FA48-A972-2EF8323D963B}" srcId="{94B2D011-B878-8C4F-A3D2-82C917906D4E}" destId="{51BB8EA6-8B2A-1341-99F6-4CE92DBC2761}" srcOrd="1" destOrd="0" parTransId="{5404BA43-6565-2D44-BD7D-E756712654CC}" sibTransId="{3DFB44DE-9311-0F43-B813-170E767F6049}"/>
    <dgm:cxn modelId="{3D9D2F63-4311-E847-AFFA-B0EA0AE93301}" type="presOf" srcId="{94B2D011-B878-8C4F-A3D2-82C917906D4E}" destId="{647D554F-D8CC-6E4E-81CA-FF1682186174}" srcOrd="0" destOrd="0" presId="urn:microsoft.com/office/officeart/2005/8/layout/default"/>
    <dgm:cxn modelId="{41786064-A1A9-0546-B3BE-709540A4FAF0}" type="presOf" srcId="{427EDFE5-9784-DC47-B1C9-B4DFFDAA1BDD}" destId="{0118A097-A403-8645-A4F2-068C2D8DEA1A}" srcOrd="0" destOrd="2" presId="urn:microsoft.com/office/officeart/2005/8/layout/default"/>
    <dgm:cxn modelId="{7599DB66-7871-794A-870A-1E4D5F9951CE}" srcId="{51BB8EA6-8B2A-1341-99F6-4CE92DBC2761}" destId="{9991059F-A426-1945-87A3-62B460CF2747}" srcOrd="2" destOrd="0" parTransId="{CF9297E8-6CCF-BC4B-B054-E7D813593061}" sibTransId="{6238834C-8259-1C46-984F-F46BBC94358C}"/>
    <dgm:cxn modelId="{49DDC469-C1D9-DF40-ABAC-4E03A8744A55}" type="presOf" srcId="{9991059F-A426-1945-87A3-62B460CF2747}" destId="{0118A097-A403-8645-A4F2-068C2D8DEA1A}" srcOrd="0" destOrd="3" presId="urn:microsoft.com/office/officeart/2005/8/layout/default"/>
    <dgm:cxn modelId="{B63B8971-4137-854A-908A-5ADF99E2ED79}" srcId="{51BB8EA6-8B2A-1341-99F6-4CE92DBC2761}" destId="{AD69BE79-C10D-C04D-9F0C-CD3BB0DF7CAF}" srcOrd="0" destOrd="0" parTransId="{D4814D7D-86CB-A140-87FD-0FA020F93D62}" sibTransId="{F4931FBE-0767-CC46-9F1C-F343606D0A1B}"/>
    <dgm:cxn modelId="{9DD2DD54-96E6-A84A-9553-0FB8DEF8ED29}" srcId="{48186881-6634-5C4E-8607-49513563385D}" destId="{BF3D73E8-9026-2045-8D5D-92A42479E8B4}" srcOrd="0" destOrd="0" parTransId="{A0178AD6-0152-9D43-8EEC-0412525F1435}" sibTransId="{6A818E74-A8C3-EC48-B609-B331B7B1F353}"/>
    <dgm:cxn modelId="{BCE8BCA3-6A31-AC4D-85F3-B7B64A64DFAE}" type="presOf" srcId="{51BB8EA6-8B2A-1341-99F6-4CE92DBC2761}" destId="{0118A097-A403-8645-A4F2-068C2D8DEA1A}" srcOrd="0" destOrd="0" presId="urn:microsoft.com/office/officeart/2005/8/layout/default"/>
    <dgm:cxn modelId="{958CD5A6-6944-584F-B2A7-7977171D1135}" type="presOf" srcId="{AD69BE79-C10D-C04D-9F0C-CD3BB0DF7CAF}" destId="{0118A097-A403-8645-A4F2-068C2D8DEA1A}" srcOrd="0" destOrd="1" presId="urn:microsoft.com/office/officeart/2005/8/layout/default"/>
    <dgm:cxn modelId="{1DCF14DF-D87E-6742-9DDC-7DBE5491397F}" srcId="{51BB8EA6-8B2A-1341-99F6-4CE92DBC2761}" destId="{427EDFE5-9784-DC47-B1C9-B4DFFDAA1BDD}" srcOrd="1" destOrd="0" parTransId="{2649FA1F-4CC7-8F42-B386-D6014C112033}" sibTransId="{1E8DD8C5-D4BB-E84A-9D25-645AEDEE3E1F}"/>
    <dgm:cxn modelId="{2CAED3E6-66D2-8E40-B32E-540D001FA810}" type="presOf" srcId="{48186881-6634-5C4E-8607-49513563385D}" destId="{863B3237-09F8-024A-9335-B24D670F51C0}" srcOrd="0" destOrd="0" presId="urn:microsoft.com/office/officeart/2005/8/layout/default"/>
    <dgm:cxn modelId="{0D1B9519-8AFA-F24F-A60B-5BC79E4AFFC8}" type="presParOf" srcId="{647D554F-D8CC-6E4E-81CA-FF1682186174}" destId="{863B3237-09F8-024A-9335-B24D670F51C0}" srcOrd="0" destOrd="0" presId="urn:microsoft.com/office/officeart/2005/8/layout/default"/>
    <dgm:cxn modelId="{A02D470E-090D-1A4E-AB1D-F9B679F0187C}" type="presParOf" srcId="{647D554F-D8CC-6E4E-81CA-FF1682186174}" destId="{0963BC75-A4C8-9B44-AC7B-253D8328AE20}" srcOrd="1" destOrd="0" presId="urn:microsoft.com/office/officeart/2005/8/layout/default"/>
    <dgm:cxn modelId="{3F2D0CDB-59FE-264A-A622-94532DD290D9}" type="presParOf" srcId="{647D554F-D8CC-6E4E-81CA-FF1682186174}" destId="{0118A097-A403-8645-A4F2-068C2D8DEA1A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C80385-1AFE-0E45-9E7C-9BA33D4C299E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210C32C1-5A25-5C42-8F29-C2D5E0BAEF81}">
      <dgm:prSet/>
      <dgm:spPr/>
      <dgm:t>
        <a:bodyPr/>
        <a:lstStyle/>
        <a:p>
          <a:pPr rtl="0"/>
          <a:r>
            <a:rPr lang="it-IT" dirty="0"/>
            <a:t>TREATIES</a:t>
          </a:r>
        </a:p>
        <a:p>
          <a:pPr rtl="0"/>
          <a:r>
            <a:rPr lang="it-IT" dirty="0"/>
            <a:t>ECJ </a:t>
          </a:r>
          <a:r>
            <a:rPr lang="it-IT" dirty="0" err="1"/>
            <a:t>confirmed</a:t>
          </a:r>
          <a:r>
            <a:rPr lang="it-IT" dirty="0"/>
            <a:t> some </a:t>
          </a:r>
          <a:r>
            <a:rPr lang="it-IT" b="0" dirty="0" err="1"/>
            <a:t>Treaties</a:t>
          </a:r>
          <a:r>
            <a:rPr lang="it-IT" dirty="0"/>
            <a:t> </a:t>
          </a:r>
          <a:r>
            <a:rPr lang="it-IT" dirty="0" err="1"/>
            <a:t>provision</a:t>
          </a:r>
          <a:r>
            <a:rPr lang="it-IT" dirty="0"/>
            <a:t> </a:t>
          </a:r>
          <a:r>
            <a:rPr lang="it-IT" dirty="0" err="1"/>
            <a:t>have</a:t>
          </a:r>
          <a:r>
            <a:rPr lang="it-IT" dirty="0"/>
            <a:t> DIRECT APPLICABILITY AND EFFECT </a:t>
          </a:r>
          <a:r>
            <a:rPr lang="it-IT" dirty="0" err="1"/>
            <a:t>within</a:t>
          </a:r>
          <a:r>
            <a:rPr lang="it-IT" dirty="0"/>
            <a:t> </a:t>
          </a:r>
          <a:r>
            <a:rPr lang="it-IT" dirty="0" err="1"/>
            <a:t>domestic</a:t>
          </a:r>
          <a:r>
            <a:rPr lang="it-IT" dirty="0"/>
            <a:t> </a:t>
          </a:r>
          <a:r>
            <a:rPr lang="it-IT" dirty="0" err="1"/>
            <a:t>laws</a:t>
          </a:r>
          <a:r>
            <a:rPr lang="it-IT" dirty="0"/>
            <a:t>.</a:t>
          </a:r>
        </a:p>
      </dgm:t>
    </dgm:pt>
    <dgm:pt modelId="{2560ADC9-D411-084F-BB44-D603558F6226}" type="parTrans" cxnId="{1A0A64A0-6851-F945-BE8D-4DE76908AF80}">
      <dgm:prSet/>
      <dgm:spPr/>
      <dgm:t>
        <a:bodyPr/>
        <a:lstStyle/>
        <a:p>
          <a:endParaRPr lang="it-IT"/>
        </a:p>
      </dgm:t>
    </dgm:pt>
    <dgm:pt modelId="{7EDD82E7-B1B2-904E-9AB4-BC367839C58D}" type="sibTrans" cxnId="{1A0A64A0-6851-F945-BE8D-4DE76908AF80}">
      <dgm:prSet/>
      <dgm:spPr/>
      <dgm:t>
        <a:bodyPr/>
        <a:lstStyle/>
        <a:p>
          <a:endParaRPr lang="it-IT"/>
        </a:p>
      </dgm:t>
    </dgm:pt>
    <dgm:pt modelId="{98CFCBAE-7A68-9848-8FDB-842F3EB25DEF}">
      <dgm:prSet/>
      <dgm:spPr/>
      <dgm:t>
        <a:bodyPr/>
        <a:lstStyle/>
        <a:p>
          <a:pPr rtl="0"/>
          <a:r>
            <a:rPr lang="it-IT" dirty="0"/>
            <a:t>SECONDARY LAW</a:t>
          </a:r>
        </a:p>
        <a:p>
          <a:pPr rtl="0"/>
          <a:r>
            <a:rPr lang="it-IT" dirty="0"/>
            <a:t>E. </a:t>
          </a:r>
          <a:r>
            <a:rPr lang="it-IT" dirty="0" err="1"/>
            <a:t>Treaties</a:t>
          </a:r>
          <a:r>
            <a:rPr lang="it-IT" dirty="0"/>
            <a:t> are </a:t>
          </a:r>
          <a:r>
            <a:rPr lang="it-IT" dirty="0" err="1"/>
            <a:t>framework</a:t>
          </a:r>
          <a:r>
            <a:rPr lang="it-IT" dirty="0"/>
            <a:t> </a:t>
          </a:r>
          <a:r>
            <a:rPr lang="it-IT" dirty="0" err="1"/>
            <a:t>Treaties</a:t>
          </a:r>
          <a:r>
            <a:rPr lang="it-IT" dirty="0"/>
            <a:t>: </a:t>
          </a:r>
          <a:r>
            <a:rPr lang="it-IT" dirty="0" err="1"/>
            <a:t>envisage</a:t>
          </a:r>
          <a:r>
            <a:rPr lang="it-IT" dirty="0"/>
            <a:t> the </a:t>
          </a:r>
          <a:r>
            <a:rPr lang="it-IT" dirty="0" err="1"/>
            <a:t>adoption</a:t>
          </a:r>
          <a:r>
            <a:rPr lang="it-IT" dirty="0"/>
            <a:t> of E. </a:t>
          </a:r>
          <a:r>
            <a:rPr lang="it-IT" dirty="0" err="1"/>
            <a:t>secondary</a:t>
          </a:r>
          <a:r>
            <a:rPr lang="it-IT" dirty="0"/>
            <a:t> law.</a:t>
          </a:r>
        </a:p>
      </dgm:t>
    </dgm:pt>
    <dgm:pt modelId="{552999F9-3E70-C144-820E-8847E831CE14}" type="parTrans" cxnId="{D9CA31EE-88F7-7E4A-B8D0-2AE4F8EF57D4}">
      <dgm:prSet/>
      <dgm:spPr/>
      <dgm:t>
        <a:bodyPr/>
        <a:lstStyle/>
        <a:p>
          <a:endParaRPr lang="it-IT"/>
        </a:p>
      </dgm:t>
    </dgm:pt>
    <dgm:pt modelId="{3D54BC0C-D42F-6141-9239-0EA72CDA49DB}" type="sibTrans" cxnId="{D9CA31EE-88F7-7E4A-B8D0-2AE4F8EF57D4}">
      <dgm:prSet/>
      <dgm:spPr/>
      <dgm:t>
        <a:bodyPr/>
        <a:lstStyle/>
        <a:p>
          <a:endParaRPr lang="it-IT"/>
        </a:p>
      </dgm:t>
    </dgm:pt>
    <dgm:pt modelId="{6A1F348D-8AB1-F344-B15E-D2F6D01C5F33}">
      <dgm:prSet custT="1"/>
      <dgm:spPr/>
      <dgm:t>
        <a:bodyPr/>
        <a:lstStyle/>
        <a:p>
          <a:pPr rtl="0"/>
          <a:r>
            <a:rPr lang="it-IT" sz="2800" dirty="0">
              <a:solidFill>
                <a:srgbClr val="333333"/>
              </a:solidFill>
            </a:rPr>
            <a:t>Art. 288 TFUE: </a:t>
          </a:r>
          <a:r>
            <a:rPr lang="it-IT" sz="2800" dirty="0" err="1">
              <a:solidFill>
                <a:srgbClr val="333333"/>
              </a:solidFill>
            </a:rPr>
            <a:t>union’s</a:t>
          </a:r>
          <a:r>
            <a:rPr lang="it-IT" sz="2800" dirty="0">
              <a:solidFill>
                <a:srgbClr val="333333"/>
              </a:solidFill>
            </a:rPr>
            <a:t> </a:t>
          </a:r>
          <a:r>
            <a:rPr lang="it-IT" sz="2800" dirty="0" err="1">
              <a:solidFill>
                <a:srgbClr val="333333"/>
              </a:solidFill>
            </a:rPr>
            <a:t>legal</a:t>
          </a:r>
          <a:r>
            <a:rPr lang="it-IT" sz="2800" dirty="0">
              <a:solidFill>
                <a:srgbClr val="333333"/>
              </a:solidFill>
            </a:rPr>
            <a:t> </a:t>
          </a:r>
          <a:r>
            <a:rPr lang="it-IT" sz="2800" dirty="0" err="1">
              <a:solidFill>
                <a:srgbClr val="333333"/>
              </a:solidFill>
            </a:rPr>
            <a:t>instruments</a:t>
          </a:r>
          <a:r>
            <a:rPr lang="it-IT" sz="2800" dirty="0">
              <a:solidFill>
                <a:srgbClr val="333333"/>
              </a:solidFill>
            </a:rPr>
            <a:t>.</a:t>
          </a:r>
        </a:p>
      </dgm:t>
    </dgm:pt>
    <dgm:pt modelId="{C22B82CC-8850-C545-806E-5601F369CC62}" type="parTrans" cxnId="{B237421A-2DE5-C941-8A0E-FB44DD9325E7}">
      <dgm:prSet/>
      <dgm:spPr/>
      <dgm:t>
        <a:bodyPr/>
        <a:lstStyle/>
        <a:p>
          <a:endParaRPr lang="it-IT"/>
        </a:p>
      </dgm:t>
    </dgm:pt>
    <dgm:pt modelId="{FD9AA96D-6C1D-1741-B433-0E5C99ED218F}" type="sibTrans" cxnId="{B237421A-2DE5-C941-8A0E-FB44DD9325E7}">
      <dgm:prSet/>
      <dgm:spPr/>
      <dgm:t>
        <a:bodyPr/>
        <a:lstStyle/>
        <a:p>
          <a:endParaRPr lang="it-IT"/>
        </a:p>
      </dgm:t>
    </dgm:pt>
    <dgm:pt modelId="{175DFDC7-1AA6-E94E-A03F-22C0E10194D0}">
      <dgm:prSet custT="1"/>
      <dgm:spPr/>
      <dgm:t>
        <a:bodyPr/>
        <a:lstStyle/>
        <a:p>
          <a:pPr rtl="0"/>
          <a:r>
            <a:rPr lang="it-IT" sz="2800" dirty="0" err="1">
              <a:solidFill>
                <a:srgbClr val="333333"/>
              </a:solidFill>
            </a:rPr>
            <a:t>What</a:t>
          </a:r>
          <a:r>
            <a:rPr lang="it-IT" sz="2800" dirty="0">
              <a:solidFill>
                <a:srgbClr val="333333"/>
              </a:solidFill>
            </a:rPr>
            <a:t> </a:t>
          </a:r>
          <a:r>
            <a:rPr lang="it-IT" sz="2800" dirty="0" err="1">
              <a:solidFill>
                <a:srgbClr val="333333"/>
              </a:solidFill>
            </a:rPr>
            <a:t>effect</a:t>
          </a:r>
          <a:r>
            <a:rPr lang="it-IT" sz="2800" dirty="0">
              <a:solidFill>
                <a:srgbClr val="333333"/>
              </a:solidFill>
            </a:rPr>
            <a:t> in the </a:t>
          </a:r>
          <a:r>
            <a:rPr lang="it-IT" sz="2800" dirty="0" err="1">
              <a:solidFill>
                <a:srgbClr val="333333"/>
              </a:solidFill>
            </a:rPr>
            <a:t>national</a:t>
          </a:r>
          <a:r>
            <a:rPr lang="it-IT" sz="2800" dirty="0">
              <a:solidFill>
                <a:srgbClr val="333333"/>
              </a:solidFill>
            </a:rPr>
            <a:t> </a:t>
          </a:r>
          <a:r>
            <a:rPr lang="it-IT" sz="2800" dirty="0" err="1">
              <a:solidFill>
                <a:srgbClr val="333333"/>
              </a:solidFill>
            </a:rPr>
            <a:t>legal</a:t>
          </a:r>
          <a:r>
            <a:rPr lang="it-IT" sz="2800" dirty="0">
              <a:solidFill>
                <a:srgbClr val="333333"/>
              </a:solidFill>
            </a:rPr>
            <a:t> </a:t>
          </a:r>
          <a:r>
            <a:rPr lang="it-IT" sz="2800" dirty="0" err="1">
              <a:solidFill>
                <a:srgbClr val="333333"/>
              </a:solidFill>
            </a:rPr>
            <a:t>order</a:t>
          </a:r>
          <a:r>
            <a:rPr lang="it-IT" sz="2800" dirty="0">
              <a:solidFill>
                <a:srgbClr val="333333"/>
              </a:solidFill>
            </a:rPr>
            <a:t>?</a:t>
          </a:r>
        </a:p>
      </dgm:t>
    </dgm:pt>
    <dgm:pt modelId="{ADBB095A-2A56-6B48-BF45-CE5438F89454}" type="parTrans" cxnId="{B936CF59-3AC8-8448-A908-541A1534CE26}">
      <dgm:prSet/>
      <dgm:spPr/>
      <dgm:t>
        <a:bodyPr/>
        <a:lstStyle/>
        <a:p>
          <a:endParaRPr lang="it-IT"/>
        </a:p>
      </dgm:t>
    </dgm:pt>
    <dgm:pt modelId="{BA5E1B69-0BDA-DC4B-A03D-0473B7B79347}" type="sibTrans" cxnId="{B936CF59-3AC8-8448-A908-541A1534CE26}">
      <dgm:prSet/>
      <dgm:spPr/>
      <dgm:t>
        <a:bodyPr/>
        <a:lstStyle/>
        <a:p>
          <a:endParaRPr lang="it-IT"/>
        </a:p>
      </dgm:t>
    </dgm:pt>
    <dgm:pt modelId="{A76453EB-0A08-C34A-BE4B-C95E9B47CE90}" type="pres">
      <dgm:prSet presAssocID="{7FC80385-1AFE-0E45-9E7C-9BA33D4C299E}" presName="linear" presStyleCnt="0">
        <dgm:presLayoutVars>
          <dgm:animLvl val="lvl"/>
          <dgm:resizeHandles val="exact"/>
        </dgm:presLayoutVars>
      </dgm:prSet>
      <dgm:spPr/>
    </dgm:pt>
    <dgm:pt modelId="{3E156D29-9104-4E4E-9780-130E495A34B2}" type="pres">
      <dgm:prSet presAssocID="{210C32C1-5A25-5C42-8F29-C2D5E0BAEF81}" presName="parentText" presStyleLbl="node1" presStyleIdx="0" presStyleCnt="2" custLinFactY="-14592" custLinFactNeighborY="-100000">
        <dgm:presLayoutVars>
          <dgm:chMax val="0"/>
          <dgm:bulletEnabled val="1"/>
        </dgm:presLayoutVars>
      </dgm:prSet>
      <dgm:spPr/>
    </dgm:pt>
    <dgm:pt modelId="{9F10DAFE-98E5-844C-8A4A-15DB88491A6A}" type="pres">
      <dgm:prSet presAssocID="{7EDD82E7-B1B2-904E-9AB4-BC367839C58D}" presName="spacer" presStyleCnt="0"/>
      <dgm:spPr/>
    </dgm:pt>
    <dgm:pt modelId="{F2E03D14-2D4F-304E-8F93-69AACFAEE225}" type="pres">
      <dgm:prSet presAssocID="{98CFCBAE-7A68-9848-8FDB-842F3EB25DEF}" presName="parentText" presStyleLbl="node1" presStyleIdx="1" presStyleCnt="2" custLinFactNeighborY="-3477">
        <dgm:presLayoutVars>
          <dgm:chMax val="0"/>
          <dgm:bulletEnabled val="1"/>
        </dgm:presLayoutVars>
      </dgm:prSet>
      <dgm:spPr/>
    </dgm:pt>
    <dgm:pt modelId="{A647B000-5C9D-2542-AA85-5480856119A0}" type="pres">
      <dgm:prSet presAssocID="{98CFCBAE-7A68-9848-8FDB-842F3EB25DEF}" presName="childText" presStyleLbl="revTx" presStyleIdx="0" presStyleCnt="1" custScaleY="177091">
        <dgm:presLayoutVars>
          <dgm:bulletEnabled val="1"/>
        </dgm:presLayoutVars>
      </dgm:prSet>
      <dgm:spPr/>
    </dgm:pt>
  </dgm:ptLst>
  <dgm:cxnLst>
    <dgm:cxn modelId="{B237421A-2DE5-C941-8A0E-FB44DD9325E7}" srcId="{98CFCBAE-7A68-9848-8FDB-842F3EB25DEF}" destId="{6A1F348D-8AB1-F344-B15E-D2F6D01C5F33}" srcOrd="0" destOrd="0" parTransId="{C22B82CC-8850-C545-806E-5601F369CC62}" sibTransId="{FD9AA96D-6C1D-1741-B433-0E5C99ED218F}"/>
    <dgm:cxn modelId="{5660751E-B1C6-B448-9BF4-1529C7388A13}" type="presOf" srcId="{210C32C1-5A25-5C42-8F29-C2D5E0BAEF81}" destId="{3E156D29-9104-4E4E-9780-130E495A34B2}" srcOrd="0" destOrd="0" presId="urn:microsoft.com/office/officeart/2005/8/layout/vList2"/>
    <dgm:cxn modelId="{6F435541-15A5-0F4A-AF64-EF72BC4A6AEE}" type="presOf" srcId="{98CFCBAE-7A68-9848-8FDB-842F3EB25DEF}" destId="{F2E03D14-2D4F-304E-8F93-69AACFAEE225}" srcOrd="0" destOrd="0" presId="urn:microsoft.com/office/officeart/2005/8/layout/vList2"/>
    <dgm:cxn modelId="{46377346-B005-534F-A898-9C67295000CA}" type="presOf" srcId="{6A1F348D-8AB1-F344-B15E-D2F6D01C5F33}" destId="{A647B000-5C9D-2542-AA85-5480856119A0}" srcOrd="0" destOrd="0" presId="urn:microsoft.com/office/officeart/2005/8/layout/vList2"/>
    <dgm:cxn modelId="{B936CF59-3AC8-8448-A908-541A1534CE26}" srcId="{98CFCBAE-7A68-9848-8FDB-842F3EB25DEF}" destId="{175DFDC7-1AA6-E94E-A03F-22C0E10194D0}" srcOrd="1" destOrd="0" parTransId="{ADBB095A-2A56-6B48-BF45-CE5438F89454}" sibTransId="{BA5E1B69-0BDA-DC4B-A03D-0473B7B79347}"/>
    <dgm:cxn modelId="{1A0A64A0-6851-F945-BE8D-4DE76908AF80}" srcId="{7FC80385-1AFE-0E45-9E7C-9BA33D4C299E}" destId="{210C32C1-5A25-5C42-8F29-C2D5E0BAEF81}" srcOrd="0" destOrd="0" parTransId="{2560ADC9-D411-084F-BB44-D603558F6226}" sibTransId="{7EDD82E7-B1B2-904E-9AB4-BC367839C58D}"/>
    <dgm:cxn modelId="{CC14BECB-EC62-5F49-90B3-CD8F5610D987}" type="presOf" srcId="{175DFDC7-1AA6-E94E-A03F-22C0E10194D0}" destId="{A647B000-5C9D-2542-AA85-5480856119A0}" srcOrd="0" destOrd="1" presId="urn:microsoft.com/office/officeart/2005/8/layout/vList2"/>
    <dgm:cxn modelId="{B6DE81D9-42DD-D649-A575-2AE4A47C3C0A}" type="presOf" srcId="{7FC80385-1AFE-0E45-9E7C-9BA33D4C299E}" destId="{A76453EB-0A08-C34A-BE4B-C95E9B47CE90}" srcOrd="0" destOrd="0" presId="urn:microsoft.com/office/officeart/2005/8/layout/vList2"/>
    <dgm:cxn modelId="{D9CA31EE-88F7-7E4A-B8D0-2AE4F8EF57D4}" srcId="{7FC80385-1AFE-0E45-9E7C-9BA33D4C299E}" destId="{98CFCBAE-7A68-9848-8FDB-842F3EB25DEF}" srcOrd="1" destOrd="0" parTransId="{552999F9-3E70-C144-820E-8847E831CE14}" sibTransId="{3D54BC0C-D42F-6141-9239-0EA72CDA49DB}"/>
    <dgm:cxn modelId="{EABD75C5-5688-5048-B9C0-4DB0DCD84AE7}" type="presParOf" srcId="{A76453EB-0A08-C34A-BE4B-C95E9B47CE90}" destId="{3E156D29-9104-4E4E-9780-130E495A34B2}" srcOrd="0" destOrd="0" presId="urn:microsoft.com/office/officeart/2005/8/layout/vList2"/>
    <dgm:cxn modelId="{EEB94AB6-AEFD-824B-AA62-D3977BAA4BA6}" type="presParOf" srcId="{A76453EB-0A08-C34A-BE4B-C95E9B47CE90}" destId="{9F10DAFE-98E5-844C-8A4A-15DB88491A6A}" srcOrd="1" destOrd="0" presId="urn:microsoft.com/office/officeart/2005/8/layout/vList2"/>
    <dgm:cxn modelId="{DC5D1A8F-05D6-2540-B198-71A615FB5ACC}" type="presParOf" srcId="{A76453EB-0A08-C34A-BE4B-C95E9B47CE90}" destId="{F2E03D14-2D4F-304E-8F93-69AACFAEE225}" srcOrd="2" destOrd="0" presId="urn:microsoft.com/office/officeart/2005/8/layout/vList2"/>
    <dgm:cxn modelId="{BDD654BB-A7FE-C644-B1F5-E3561EDBC3F3}" type="presParOf" srcId="{A76453EB-0A08-C34A-BE4B-C95E9B47CE90}" destId="{A647B000-5C9D-2542-AA85-5480856119A0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9659546-6036-7245-8D11-F9E8125DF7B9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D38B6D93-84D9-4A43-BFCE-D8CFA2D48B86}">
      <dgm:prSet/>
      <dgm:spPr/>
      <dgm:t>
        <a:bodyPr/>
        <a:lstStyle/>
        <a:p>
          <a:pPr rtl="0"/>
          <a:r>
            <a:rPr lang="it-IT" dirty="0"/>
            <a:t>1. REGULATION</a:t>
          </a:r>
        </a:p>
      </dgm:t>
    </dgm:pt>
    <dgm:pt modelId="{80DBFE4C-1D69-254D-81E7-69138B8A0731}" type="parTrans" cxnId="{7A47B7DA-ACD5-3D42-AB50-11BC5C3A2487}">
      <dgm:prSet/>
      <dgm:spPr/>
      <dgm:t>
        <a:bodyPr/>
        <a:lstStyle/>
        <a:p>
          <a:endParaRPr lang="it-IT"/>
        </a:p>
      </dgm:t>
    </dgm:pt>
    <dgm:pt modelId="{CC6FC02E-54EB-B941-AFC2-9E9E034F4D54}" type="sibTrans" cxnId="{7A47B7DA-ACD5-3D42-AB50-11BC5C3A2487}">
      <dgm:prSet/>
      <dgm:spPr/>
      <dgm:t>
        <a:bodyPr/>
        <a:lstStyle/>
        <a:p>
          <a:endParaRPr lang="it-IT"/>
        </a:p>
      </dgm:t>
    </dgm:pt>
    <dgm:pt modelId="{B468CF57-EFB6-F049-8CAB-01F245955DFD}">
      <dgm:prSet/>
      <dgm:spPr/>
      <dgm:t>
        <a:bodyPr/>
        <a:lstStyle/>
        <a:p>
          <a:pPr rtl="0"/>
          <a:r>
            <a:rPr lang="it-IT" dirty="0"/>
            <a:t>2. DIRECTIVE</a:t>
          </a:r>
        </a:p>
      </dgm:t>
    </dgm:pt>
    <dgm:pt modelId="{C1550541-C24D-C146-8EDC-6F648DCC7BA2}" type="parTrans" cxnId="{BF32A732-CB4D-6D4F-97B2-3922F698C8EE}">
      <dgm:prSet/>
      <dgm:spPr/>
      <dgm:t>
        <a:bodyPr/>
        <a:lstStyle/>
        <a:p>
          <a:endParaRPr lang="it-IT"/>
        </a:p>
      </dgm:t>
    </dgm:pt>
    <dgm:pt modelId="{2A9D8964-CD1B-6B49-926A-1C63FD5759DD}" type="sibTrans" cxnId="{BF32A732-CB4D-6D4F-97B2-3922F698C8EE}">
      <dgm:prSet/>
      <dgm:spPr/>
      <dgm:t>
        <a:bodyPr/>
        <a:lstStyle/>
        <a:p>
          <a:endParaRPr lang="it-IT"/>
        </a:p>
      </dgm:t>
    </dgm:pt>
    <dgm:pt modelId="{F0D156CB-54D7-2F48-937F-4F0A0827DD99}">
      <dgm:prSet/>
      <dgm:spPr/>
      <dgm:t>
        <a:bodyPr/>
        <a:lstStyle/>
        <a:p>
          <a:pPr rtl="0"/>
          <a:r>
            <a:rPr lang="it-IT" dirty="0"/>
            <a:t>3. DECISION</a:t>
          </a:r>
        </a:p>
      </dgm:t>
    </dgm:pt>
    <dgm:pt modelId="{471FECEA-9123-7146-8C3D-6BFA4673ABC1}" type="parTrans" cxnId="{B88EC864-ECB2-804B-9D7C-6B6D31E2BE96}">
      <dgm:prSet/>
      <dgm:spPr/>
      <dgm:t>
        <a:bodyPr/>
        <a:lstStyle/>
        <a:p>
          <a:endParaRPr lang="it-IT"/>
        </a:p>
      </dgm:t>
    </dgm:pt>
    <dgm:pt modelId="{76EE1D65-0C88-3341-9D41-E41016D285E3}" type="sibTrans" cxnId="{B88EC864-ECB2-804B-9D7C-6B6D31E2BE96}">
      <dgm:prSet/>
      <dgm:spPr/>
      <dgm:t>
        <a:bodyPr/>
        <a:lstStyle/>
        <a:p>
          <a:endParaRPr lang="it-IT"/>
        </a:p>
      </dgm:t>
    </dgm:pt>
    <dgm:pt modelId="{FA3D42E8-7317-8548-817F-7C490A364BA8}">
      <dgm:prSet/>
      <dgm:spPr/>
      <dgm:t>
        <a:bodyPr/>
        <a:lstStyle/>
        <a:p>
          <a:pPr rtl="0"/>
          <a:r>
            <a:rPr lang="it-IT" dirty="0"/>
            <a:t>4. RECOMMENDATIONS AND OPTIONS</a:t>
          </a:r>
        </a:p>
      </dgm:t>
    </dgm:pt>
    <dgm:pt modelId="{362B537A-3C55-1D4E-A8BD-ACCA6BEE912D}" type="parTrans" cxnId="{4B29DEC6-65E6-F146-A5EA-C02F965D5B03}">
      <dgm:prSet/>
      <dgm:spPr/>
      <dgm:t>
        <a:bodyPr/>
        <a:lstStyle/>
        <a:p>
          <a:endParaRPr lang="it-IT"/>
        </a:p>
      </dgm:t>
    </dgm:pt>
    <dgm:pt modelId="{2F1E6D07-7473-8B4E-ACAA-516F92F717A5}" type="sibTrans" cxnId="{4B29DEC6-65E6-F146-A5EA-C02F965D5B03}">
      <dgm:prSet/>
      <dgm:spPr/>
      <dgm:t>
        <a:bodyPr/>
        <a:lstStyle/>
        <a:p>
          <a:endParaRPr lang="it-IT"/>
        </a:p>
      </dgm:t>
    </dgm:pt>
    <dgm:pt modelId="{5995ABD6-B680-984F-8CF7-473BA6623F9D}">
      <dgm:prSet custT="1"/>
      <dgm:spPr/>
      <dgm:t>
        <a:bodyPr/>
        <a:lstStyle/>
        <a:p>
          <a:pPr rtl="0"/>
          <a:r>
            <a:rPr lang="it-IT" sz="3200" b="1" dirty="0">
              <a:solidFill>
                <a:schemeClr val="bg2"/>
              </a:solidFill>
            </a:rPr>
            <a:t>1 and 3 </a:t>
          </a:r>
          <a:r>
            <a:rPr lang="it-IT" sz="3200" b="1" dirty="0" err="1">
              <a:solidFill>
                <a:schemeClr val="bg2"/>
              </a:solidFill>
            </a:rPr>
            <a:t>contain</a:t>
          </a:r>
          <a:r>
            <a:rPr lang="it-IT" sz="3200" b="1" dirty="0">
              <a:solidFill>
                <a:schemeClr val="bg2"/>
              </a:solidFill>
            </a:rPr>
            <a:t> </a:t>
          </a:r>
          <a:r>
            <a:rPr lang="it-IT" sz="3200" b="1" dirty="0" err="1">
              <a:solidFill>
                <a:schemeClr val="bg2"/>
              </a:solidFill>
            </a:rPr>
            <a:t>direct</a:t>
          </a:r>
          <a:r>
            <a:rPr lang="it-IT" sz="3200" b="1" dirty="0">
              <a:solidFill>
                <a:schemeClr val="bg2"/>
              </a:solidFill>
            </a:rPr>
            <a:t> </a:t>
          </a:r>
          <a:r>
            <a:rPr lang="it-IT" sz="3200" b="1" dirty="0" err="1">
              <a:solidFill>
                <a:schemeClr val="bg2"/>
              </a:solidFill>
            </a:rPr>
            <a:t>effect</a:t>
          </a:r>
          <a:r>
            <a:rPr lang="it-IT" sz="3200" b="1" dirty="0">
              <a:solidFill>
                <a:schemeClr val="bg2"/>
              </a:solidFill>
            </a:rPr>
            <a:t> </a:t>
          </a:r>
          <a:r>
            <a:rPr lang="it-IT" sz="3200" b="1" dirty="0" err="1">
              <a:solidFill>
                <a:schemeClr val="bg2"/>
              </a:solidFill>
            </a:rPr>
            <a:t>legal</a:t>
          </a:r>
          <a:r>
            <a:rPr lang="it-IT" sz="3200" b="1" dirty="0">
              <a:solidFill>
                <a:schemeClr val="bg2"/>
              </a:solidFill>
            </a:rPr>
            <a:t> </a:t>
          </a:r>
          <a:r>
            <a:rPr lang="it-IT" sz="3200" b="1" dirty="0" err="1">
              <a:solidFill>
                <a:schemeClr val="bg2"/>
              </a:solidFill>
            </a:rPr>
            <a:t>norms</a:t>
          </a:r>
          <a:endParaRPr lang="it-IT" sz="3200" b="1" dirty="0">
            <a:solidFill>
              <a:schemeClr val="bg2"/>
            </a:solidFill>
          </a:endParaRPr>
        </a:p>
      </dgm:t>
    </dgm:pt>
    <dgm:pt modelId="{77206F99-0E50-B14F-9E8F-72762CB6352F}" type="parTrans" cxnId="{CCBF4EC8-0637-3B4C-9826-B1B7373BF38B}">
      <dgm:prSet/>
      <dgm:spPr/>
    </dgm:pt>
    <dgm:pt modelId="{8C4A356F-C3F8-0E46-94E6-2E48F34EAE7E}" type="sibTrans" cxnId="{CCBF4EC8-0637-3B4C-9826-B1B7373BF38B}">
      <dgm:prSet/>
      <dgm:spPr/>
    </dgm:pt>
    <dgm:pt modelId="{22FECB02-ED93-C444-A152-F56764D9AA25}" type="pres">
      <dgm:prSet presAssocID="{C9659546-6036-7245-8D11-F9E8125DF7B9}" presName="linear" presStyleCnt="0">
        <dgm:presLayoutVars>
          <dgm:animLvl val="lvl"/>
          <dgm:resizeHandles val="exact"/>
        </dgm:presLayoutVars>
      </dgm:prSet>
      <dgm:spPr/>
    </dgm:pt>
    <dgm:pt modelId="{63DCA254-A70A-D440-816F-BCC56A016ED5}" type="pres">
      <dgm:prSet presAssocID="{D38B6D93-84D9-4A43-BFCE-D8CFA2D48B8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4338B72-13FC-7043-9E80-DF126F483B6C}" type="pres">
      <dgm:prSet presAssocID="{CC6FC02E-54EB-B941-AFC2-9E9E034F4D54}" presName="spacer" presStyleCnt="0"/>
      <dgm:spPr/>
    </dgm:pt>
    <dgm:pt modelId="{9585E18A-E283-AB4E-92A3-22C4F683D061}" type="pres">
      <dgm:prSet presAssocID="{B468CF57-EFB6-F049-8CAB-01F245955DF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83F98E5-B71C-C947-88B5-B58796C17611}" type="pres">
      <dgm:prSet presAssocID="{2A9D8964-CD1B-6B49-926A-1C63FD5759DD}" presName="spacer" presStyleCnt="0"/>
      <dgm:spPr/>
    </dgm:pt>
    <dgm:pt modelId="{FE7214CF-B485-C74C-A865-674A160055F0}" type="pres">
      <dgm:prSet presAssocID="{F0D156CB-54D7-2F48-937F-4F0A0827DD9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1D24520-C37B-FB45-80E8-C08CB91F39DE}" type="pres">
      <dgm:prSet presAssocID="{76EE1D65-0C88-3341-9D41-E41016D285E3}" presName="spacer" presStyleCnt="0"/>
      <dgm:spPr/>
    </dgm:pt>
    <dgm:pt modelId="{2B8E272D-850E-D94C-A698-8C2DA236FFA4}" type="pres">
      <dgm:prSet presAssocID="{FA3D42E8-7317-8548-817F-7C490A364BA8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EEE372BF-95FF-7943-8D8D-5041D2040160}" type="pres">
      <dgm:prSet presAssocID="{FA3D42E8-7317-8548-817F-7C490A364BA8}" presName="childText" presStyleLbl="revTx" presStyleIdx="0" presStyleCnt="1" custScaleY="211451">
        <dgm:presLayoutVars>
          <dgm:bulletEnabled val="1"/>
        </dgm:presLayoutVars>
      </dgm:prSet>
      <dgm:spPr/>
    </dgm:pt>
  </dgm:ptLst>
  <dgm:cxnLst>
    <dgm:cxn modelId="{4FB9C62F-F93A-A945-BB0C-E61ACD9E05A2}" type="presOf" srcId="{C9659546-6036-7245-8D11-F9E8125DF7B9}" destId="{22FECB02-ED93-C444-A152-F56764D9AA25}" srcOrd="0" destOrd="0" presId="urn:microsoft.com/office/officeart/2005/8/layout/vList2"/>
    <dgm:cxn modelId="{BF32A732-CB4D-6D4F-97B2-3922F698C8EE}" srcId="{C9659546-6036-7245-8D11-F9E8125DF7B9}" destId="{B468CF57-EFB6-F049-8CAB-01F245955DFD}" srcOrd="1" destOrd="0" parTransId="{C1550541-C24D-C146-8EDC-6F648DCC7BA2}" sibTransId="{2A9D8964-CD1B-6B49-926A-1C63FD5759DD}"/>
    <dgm:cxn modelId="{B4B2B535-3833-D444-A580-75D1A2AD2E06}" type="presOf" srcId="{FA3D42E8-7317-8548-817F-7C490A364BA8}" destId="{2B8E272D-850E-D94C-A698-8C2DA236FFA4}" srcOrd="0" destOrd="0" presId="urn:microsoft.com/office/officeart/2005/8/layout/vList2"/>
    <dgm:cxn modelId="{B88EC864-ECB2-804B-9D7C-6B6D31E2BE96}" srcId="{C9659546-6036-7245-8D11-F9E8125DF7B9}" destId="{F0D156CB-54D7-2F48-937F-4F0A0827DD99}" srcOrd="2" destOrd="0" parTransId="{471FECEA-9123-7146-8C3D-6BFA4673ABC1}" sibTransId="{76EE1D65-0C88-3341-9D41-E41016D285E3}"/>
    <dgm:cxn modelId="{54243D58-F923-A849-B41D-B9D627B5BE47}" type="presOf" srcId="{D38B6D93-84D9-4A43-BFCE-D8CFA2D48B86}" destId="{63DCA254-A70A-D440-816F-BCC56A016ED5}" srcOrd="0" destOrd="0" presId="urn:microsoft.com/office/officeart/2005/8/layout/vList2"/>
    <dgm:cxn modelId="{A6E59F78-81BF-F44E-AF5F-2B45897E8465}" type="presOf" srcId="{F0D156CB-54D7-2F48-937F-4F0A0827DD99}" destId="{FE7214CF-B485-C74C-A865-674A160055F0}" srcOrd="0" destOrd="0" presId="urn:microsoft.com/office/officeart/2005/8/layout/vList2"/>
    <dgm:cxn modelId="{BC43A3A2-3D0C-CC4B-8349-C9695F8DA76D}" type="presOf" srcId="{B468CF57-EFB6-F049-8CAB-01F245955DFD}" destId="{9585E18A-E283-AB4E-92A3-22C4F683D061}" srcOrd="0" destOrd="0" presId="urn:microsoft.com/office/officeart/2005/8/layout/vList2"/>
    <dgm:cxn modelId="{ABB62CB9-F209-BA4F-B80C-633C9B8FF50B}" type="presOf" srcId="{5995ABD6-B680-984F-8CF7-473BA6623F9D}" destId="{EEE372BF-95FF-7943-8D8D-5041D2040160}" srcOrd="0" destOrd="0" presId="urn:microsoft.com/office/officeart/2005/8/layout/vList2"/>
    <dgm:cxn modelId="{4B29DEC6-65E6-F146-A5EA-C02F965D5B03}" srcId="{C9659546-6036-7245-8D11-F9E8125DF7B9}" destId="{FA3D42E8-7317-8548-817F-7C490A364BA8}" srcOrd="3" destOrd="0" parTransId="{362B537A-3C55-1D4E-A8BD-ACCA6BEE912D}" sibTransId="{2F1E6D07-7473-8B4E-ACAA-516F92F717A5}"/>
    <dgm:cxn modelId="{CCBF4EC8-0637-3B4C-9826-B1B7373BF38B}" srcId="{FA3D42E8-7317-8548-817F-7C490A364BA8}" destId="{5995ABD6-B680-984F-8CF7-473BA6623F9D}" srcOrd="0" destOrd="0" parTransId="{77206F99-0E50-B14F-9E8F-72762CB6352F}" sibTransId="{8C4A356F-C3F8-0E46-94E6-2E48F34EAE7E}"/>
    <dgm:cxn modelId="{7A47B7DA-ACD5-3D42-AB50-11BC5C3A2487}" srcId="{C9659546-6036-7245-8D11-F9E8125DF7B9}" destId="{D38B6D93-84D9-4A43-BFCE-D8CFA2D48B86}" srcOrd="0" destOrd="0" parTransId="{80DBFE4C-1D69-254D-81E7-69138B8A0731}" sibTransId="{CC6FC02E-54EB-B941-AFC2-9E9E034F4D54}"/>
    <dgm:cxn modelId="{4A327979-E0DE-B545-8B28-074E0B44152D}" type="presParOf" srcId="{22FECB02-ED93-C444-A152-F56764D9AA25}" destId="{63DCA254-A70A-D440-816F-BCC56A016ED5}" srcOrd="0" destOrd="0" presId="urn:microsoft.com/office/officeart/2005/8/layout/vList2"/>
    <dgm:cxn modelId="{36DCA007-3C3E-2C47-B852-81876BEA6540}" type="presParOf" srcId="{22FECB02-ED93-C444-A152-F56764D9AA25}" destId="{54338B72-13FC-7043-9E80-DF126F483B6C}" srcOrd="1" destOrd="0" presId="urn:microsoft.com/office/officeart/2005/8/layout/vList2"/>
    <dgm:cxn modelId="{84C810E5-63E2-654F-A206-8E6B0C9F9309}" type="presParOf" srcId="{22FECB02-ED93-C444-A152-F56764D9AA25}" destId="{9585E18A-E283-AB4E-92A3-22C4F683D061}" srcOrd="2" destOrd="0" presId="urn:microsoft.com/office/officeart/2005/8/layout/vList2"/>
    <dgm:cxn modelId="{A943AF6B-FDB1-FE4B-A360-F2702FA69772}" type="presParOf" srcId="{22FECB02-ED93-C444-A152-F56764D9AA25}" destId="{083F98E5-B71C-C947-88B5-B58796C17611}" srcOrd="3" destOrd="0" presId="urn:microsoft.com/office/officeart/2005/8/layout/vList2"/>
    <dgm:cxn modelId="{18248D45-1FE1-DA41-BAF2-4DBEEC33B7CB}" type="presParOf" srcId="{22FECB02-ED93-C444-A152-F56764D9AA25}" destId="{FE7214CF-B485-C74C-A865-674A160055F0}" srcOrd="4" destOrd="0" presId="urn:microsoft.com/office/officeart/2005/8/layout/vList2"/>
    <dgm:cxn modelId="{723BE194-6151-6A41-83A2-28C62ED37EF7}" type="presParOf" srcId="{22FECB02-ED93-C444-A152-F56764D9AA25}" destId="{D1D24520-C37B-FB45-80E8-C08CB91F39DE}" srcOrd="5" destOrd="0" presId="urn:microsoft.com/office/officeart/2005/8/layout/vList2"/>
    <dgm:cxn modelId="{68012D72-34D7-D141-AD98-0A29A545E356}" type="presParOf" srcId="{22FECB02-ED93-C444-A152-F56764D9AA25}" destId="{2B8E272D-850E-D94C-A698-8C2DA236FFA4}" srcOrd="6" destOrd="0" presId="urn:microsoft.com/office/officeart/2005/8/layout/vList2"/>
    <dgm:cxn modelId="{6DF7351B-40E3-9746-B66D-2C145269B46A}" type="presParOf" srcId="{22FECB02-ED93-C444-A152-F56764D9AA25}" destId="{EEE372BF-95FF-7943-8D8D-5041D2040160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4D59640-90EA-0342-8C6C-68B9356222A7}" type="doc">
      <dgm:prSet loTypeId="urn:microsoft.com/office/officeart/2005/8/layout/hProcess7" loCatId="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it-IT"/>
        </a:p>
      </dgm:t>
    </dgm:pt>
    <dgm:pt modelId="{6A8EF323-C28F-9A44-BB70-9FFDA8AF96D0}">
      <dgm:prSet/>
      <dgm:spPr/>
      <dgm:t>
        <a:bodyPr/>
        <a:lstStyle/>
        <a:p>
          <a:pPr rtl="0"/>
          <a:r>
            <a:rPr lang="it-IT" b="1" dirty="0">
              <a:solidFill>
                <a:srgbClr val="333333"/>
              </a:solidFill>
            </a:rPr>
            <a:t>PRIMARY LAW</a:t>
          </a:r>
        </a:p>
      </dgm:t>
    </dgm:pt>
    <dgm:pt modelId="{1E246CB1-D396-964D-BA54-10F48265D1AE}" type="parTrans" cxnId="{06766EAC-DB45-954A-A5AB-15096EF3FA5F}">
      <dgm:prSet/>
      <dgm:spPr/>
      <dgm:t>
        <a:bodyPr/>
        <a:lstStyle/>
        <a:p>
          <a:endParaRPr lang="it-IT"/>
        </a:p>
      </dgm:t>
    </dgm:pt>
    <dgm:pt modelId="{FEC5194F-EE1F-384B-927A-1A1CC5915423}" type="sibTrans" cxnId="{06766EAC-DB45-954A-A5AB-15096EF3FA5F}">
      <dgm:prSet/>
      <dgm:spPr/>
      <dgm:t>
        <a:bodyPr/>
        <a:lstStyle/>
        <a:p>
          <a:endParaRPr lang="it-IT"/>
        </a:p>
      </dgm:t>
    </dgm:pt>
    <dgm:pt modelId="{EF63A268-FBF3-E340-93A8-135AE41BE601}">
      <dgm:prSet/>
      <dgm:spPr/>
      <dgm:t>
        <a:bodyPr/>
        <a:lstStyle/>
        <a:p>
          <a:pPr rtl="0"/>
          <a:r>
            <a:rPr lang="it-IT" b="1" dirty="0">
              <a:solidFill>
                <a:srgbClr val="333333"/>
              </a:solidFill>
            </a:rPr>
            <a:t>SECONDARY LAW</a:t>
          </a:r>
        </a:p>
      </dgm:t>
    </dgm:pt>
    <dgm:pt modelId="{D0AB012B-8A0A-7D45-98A7-F7A8AA0D07E6}" type="parTrans" cxnId="{1AC79764-12B8-2448-88E6-9D68F62B2DF2}">
      <dgm:prSet/>
      <dgm:spPr/>
      <dgm:t>
        <a:bodyPr/>
        <a:lstStyle/>
        <a:p>
          <a:endParaRPr lang="it-IT"/>
        </a:p>
      </dgm:t>
    </dgm:pt>
    <dgm:pt modelId="{AD8CE46B-81C5-B044-BE2B-863EEC8F4EA1}" type="sibTrans" cxnId="{1AC79764-12B8-2448-88E6-9D68F62B2DF2}">
      <dgm:prSet/>
      <dgm:spPr/>
      <dgm:t>
        <a:bodyPr/>
        <a:lstStyle/>
        <a:p>
          <a:endParaRPr lang="it-IT"/>
        </a:p>
      </dgm:t>
    </dgm:pt>
    <dgm:pt modelId="{60AE72DA-4D4C-1142-8053-1CF7868D0F9D}">
      <dgm:prSet custT="1"/>
      <dgm:spPr/>
      <dgm:t>
        <a:bodyPr/>
        <a:lstStyle/>
        <a:p>
          <a:pPr rtl="0"/>
          <a:r>
            <a:rPr lang="it-IT" sz="2800" dirty="0"/>
            <a:t>A. FROM STRICT TO LENIET TEST</a:t>
          </a:r>
        </a:p>
      </dgm:t>
    </dgm:pt>
    <dgm:pt modelId="{42F8A3BA-CE96-4244-86D0-9B6B3E102EE2}" type="parTrans" cxnId="{CC329A19-F447-4440-9F58-B1D77654D26D}">
      <dgm:prSet/>
      <dgm:spPr/>
      <dgm:t>
        <a:bodyPr/>
        <a:lstStyle/>
        <a:p>
          <a:endParaRPr lang="it-IT"/>
        </a:p>
      </dgm:t>
    </dgm:pt>
    <dgm:pt modelId="{50F091C9-FF5A-C74E-8634-16286E587486}" type="sibTrans" cxnId="{CC329A19-F447-4440-9F58-B1D77654D26D}">
      <dgm:prSet/>
      <dgm:spPr/>
      <dgm:t>
        <a:bodyPr/>
        <a:lstStyle/>
        <a:p>
          <a:endParaRPr lang="it-IT"/>
        </a:p>
      </dgm:t>
    </dgm:pt>
    <dgm:pt modelId="{C31E98C3-DFE1-D64B-9C14-B507BF826F9A}">
      <dgm:prSet custT="1"/>
      <dgm:spPr/>
      <dgm:t>
        <a:bodyPr/>
        <a:lstStyle/>
        <a:p>
          <a:pPr rtl="0"/>
          <a:r>
            <a:rPr lang="it-IT" sz="2800" dirty="0"/>
            <a:t>B. VERTICAL AND ORIZONTAL EFFECT</a:t>
          </a:r>
        </a:p>
        <a:p>
          <a:pPr rtl="0"/>
          <a:endParaRPr lang="it-IT" sz="2800" dirty="0"/>
        </a:p>
      </dgm:t>
    </dgm:pt>
    <dgm:pt modelId="{4085046E-E2E5-CE40-9C5F-FB523876CA82}" type="parTrans" cxnId="{E2350237-E7C8-6F42-8AAD-CCB700BDE935}">
      <dgm:prSet/>
      <dgm:spPr/>
      <dgm:t>
        <a:bodyPr/>
        <a:lstStyle/>
        <a:p>
          <a:endParaRPr lang="it-IT"/>
        </a:p>
      </dgm:t>
    </dgm:pt>
    <dgm:pt modelId="{2D02AA7A-8CB8-0F44-A062-675AF928B5E5}" type="sibTrans" cxnId="{E2350237-E7C8-6F42-8AAD-CCB700BDE935}">
      <dgm:prSet/>
      <dgm:spPr/>
      <dgm:t>
        <a:bodyPr/>
        <a:lstStyle/>
        <a:p>
          <a:endParaRPr lang="it-IT"/>
        </a:p>
      </dgm:t>
    </dgm:pt>
    <dgm:pt modelId="{64AA83A3-8DF0-8D4A-B891-DB6D22CD845B}">
      <dgm:prSet custT="1"/>
      <dgm:spPr/>
      <dgm:t>
        <a:bodyPr/>
        <a:lstStyle/>
        <a:p>
          <a:pPr rtl="0"/>
          <a:r>
            <a:rPr lang="it-IT" sz="2800" dirty="0"/>
            <a:t>A. DIRECT EFFECT OF DIRECTIVE</a:t>
          </a:r>
        </a:p>
        <a:p>
          <a:pPr rtl="0"/>
          <a:r>
            <a:rPr lang="it-IT" sz="2800" dirty="0"/>
            <a:t>B. THE NO HORIZONTAL DIECT EFFECT RULE</a:t>
          </a:r>
        </a:p>
        <a:p>
          <a:pPr rtl="0"/>
          <a:r>
            <a:rPr lang="it-IT" sz="2800" dirty="0"/>
            <a:t>C. LIMITATION TO THE RULE</a:t>
          </a:r>
        </a:p>
        <a:p>
          <a:pPr rtl="0"/>
          <a:r>
            <a:rPr lang="it-IT" sz="2800" dirty="0"/>
            <a:t>D. EXCEPTION TO THE RULE</a:t>
          </a:r>
        </a:p>
      </dgm:t>
    </dgm:pt>
    <dgm:pt modelId="{F1B43F57-1791-064C-A9A8-513C1EEA813E}" type="parTrans" cxnId="{CA0F3EB1-7669-EB41-B404-B6279D852C99}">
      <dgm:prSet/>
      <dgm:spPr/>
      <dgm:t>
        <a:bodyPr/>
        <a:lstStyle/>
        <a:p>
          <a:endParaRPr lang="it-IT"/>
        </a:p>
      </dgm:t>
    </dgm:pt>
    <dgm:pt modelId="{B99E7F82-A1F7-AC4A-AF3E-FDCAE33F21B7}" type="sibTrans" cxnId="{CA0F3EB1-7669-EB41-B404-B6279D852C99}">
      <dgm:prSet/>
      <dgm:spPr/>
      <dgm:t>
        <a:bodyPr/>
        <a:lstStyle/>
        <a:p>
          <a:endParaRPr lang="it-IT"/>
        </a:p>
      </dgm:t>
    </dgm:pt>
    <dgm:pt modelId="{B39741C5-D6ED-CD4D-ACD7-9F72C24C7945}">
      <dgm:prSet custT="1"/>
      <dgm:spPr/>
      <dgm:t>
        <a:bodyPr/>
        <a:lstStyle/>
        <a:p>
          <a:pPr rtl="0"/>
          <a:endParaRPr lang="it-IT" sz="2800" dirty="0"/>
        </a:p>
      </dgm:t>
    </dgm:pt>
    <dgm:pt modelId="{D8B9BF9C-80D7-D64F-A983-E797E933935E}" type="parTrans" cxnId="{2CFE7716-1C52-274F-B6F5-27B406D95124}">
      <dgm:prSet/>
      <dgm:spPr/>
      <dgm:t>
        <a:bodyPr/>
        <a:lstStyle/>
        <a:p>
          <a:endParaRPr lang="it-IT"/>
        </a:p>
      </dgm:t>
    </dgm:pt>
    <dgm:pt modelId="{60B4D049-54E7-9642-B432-28C2781928A9}" type="sibTrans" cxnId="{2CFE7716-1C52-274F-B6F5-27B406D95124}">
      <dgm:prSet/>
      <dgm:spPr/>
      <dgm:t>
        <a:bodyPr/>
        <a:lstStyle/>
        <a:p>
          <a:endParaRPr lang="it-IT"/>
        </a:p>
      </dgm:t>
    </dgm:pt>
    <dgm:pt modelId="{5FE5709E-A203-1042-AD88-282377E6DF64}" type="pres">
      <dgm:prSet presAssocID="{74D59640-90EA-0342-8C6C-68B9356222A7}" presName="Name0" presStyleCnt="0">
        <dgm:presLayoutVars>
          <dgm:dir/>
          <dgm:animLvl val="lvl"/>
          <dgm:resizeHandles val="exact"/>
        </dgm:presLayoutVars>
      </dgm:prSet>
      <dgm:spPr/>
    </dgm:pt>
    <dgm:pt modelId="{CA57F405-75AA-824C-9B2E-F084EEEB1503}" type="pres">
      <dgm:prSet presAssocID="{6A8EF323-C28F-9A44-BB70-9FFDA8AF96D0}" presName="compositeNode" presStyleCnt="0">
        <dgm:presLayoutVars>
          <dgm:bulletEnabled val="1"/>
        </dgm:presLayoutVars>
      </dgm:prSet>
      <dgm:spPr/>
    </dgm:pt>
    <dgm:pt modelId="{E8716AD4-DFC5-8D4B-93BC-59C7144AF2D4}" type="pres">
      <dgm:prSet presAssocID="{6A8EF323-C28F-9A44-BB70-9FFDA8AF96D0}" presName="bgRect" presStyleLbl="node1" presStyleIdx="0" presStyleCnt="2" custLinFactNeighborY="435"/>
      <dgm:spPr/>
    </dgm:pt>
    <dgm:pt modelId="{37295A95-C143-2041-A4BE-C46E1FDB5D8F}" type="pres">
      <dgm:prSet presAssocID="{6A8EF323-C28F-9A44-BB70-9FFDA8AF96D0}" presName="parentNode" presStyleLbl="node1" presStyleIdx="0" presStyleCnt="2">
        <dgm:presLayoutVars>
          <dgm:chMax val="0"/>
          <dgm:bulletEnabled val="1"/>
        </dgm:presLayoutVars>
      </dgm:prSet>
      <dgm:spPr/>
    </dgm:pt>
    <dgm:pt modelId="{52D36EFC-C547-2D46-9EE3-30B83B67203E}" type="pres">
      <dgm:prSet presAssocID="{6A8EF323-C28F-9A44-BB70-9FFDA8AF96D0}" presName="childNode" presStyleLbl="node1" presStyleIdx="0" presStyleCnt="2">
        <dgm:presLayoutVars>
          <dgm:bulletEnabled val="1"/>
        </dgm:presLayoutVars>
      </dgm:prSet>
      <dgm:spPr/>
    </dgm:pt>
    <dgm:pt modelId="{27727379-E729-3940-A96F-0AD8929A6F18}" type="pres">
      <dgm:prSet presAssocID="{FEC5194F-EE1F-384B-927A-1A1CC5915423}" presName="hSp" presStyleCnt="0"/>
      <dgm:spPr/>
    </dgm:pt>
    <dgm:pt modelId="{06EC3864-C290-C940-A3AA-1AABFCBF7603}" type="pres">
      <dgm:prSet presAssocID="{FEC5194F-EE1F-384B-927A-1A1CC5915423}" presName="vProcSp" presStyleCnt="0"/>
      <dgm:spPr/>
    </dgm:pt>
    <dgm:pt modelId="{FCAB6249-8E28-E549-A825-81872100202D}" type="pres">
      <dgm:prSet presAssocID="{FEC5194F-EE1F-384B-927A-1A1CC5915423}" presName="vSp1" presStyleCnt="0"/>
      <dgm:spPr/>
    </dgm:pt>
    <dgm:pt modelId="{29809B01-A84A-DD43-A5F5-3B3772F7506F}" type="pres">
      <dgm:prSet presAssocID="{FEC5194F-EE1F-384B-927A-1A1CC5915423}" presName="simulatedConn" presStyleLbl="solidFgAcc1" presStyleIdx="0" presStyleCnt="1"/>
      <dgm:spPr/>
    </dgm:pt>
    <dgm:pt modelId="{6001156A-E3E0-5648-905D-18ED04D2CDBD}" type="pres">
      <dgm:prSet presAssocID="{FEC5194F-EE1F-384B-927A-1A1CC5915423}" presName="vSp2" presStyleCnt="0"/>
      <dgm:spPr/>
    </dgm:pt>
    <dgm:pt modelId="{CC551342-3BA4-8140-9D60-C2B2E9330F6B}" type="pres">
      <dgm:prSet presAssocID="{FEC5194F-EE1F-384B-927A-1A1CC5915423}" presName="sibTrans" presStyleCnt="0"/>
      <dgm:spPr/>
    </dgm:pt>
    <dgm:pt modelId="{73E6C6CD-D3DC-2248-9B15-A2DEC3FB82A4}" type="pres">
      <dgm:prSet presAssocID="{EF63A268-FBF3-E340-93A8-135AE41BE601}" presName="compositeNode" presStyleCnt="0">
        <dgm:presLayoutVars>
          <dgm:bulletEnabled val="1"/>
        </dgm:presLayoutVars>
      </dgm:prSet>
      <dgm:spPr/>
    </dgm:pt>
    <dgm:pt modelId="{F96EFE91-E049-834F-8A66-CF78730D4191}" type="pres">
      <dgm:prSet presAssocID="{EF63A268-FBF3-E340-93A8-135AE41BE601}" presName="bgRect" presStyleLbl="node1" presStyleIdx="1" presStyleCnt="2"/>
      <dgm:spPr/>
    </dgm:pt>
    <dgm:pt modelId="{225B40B8-4302-9F40-BA39-3386CDA83C08}" type="pres">
      <dgm:prSet presAssocID="{EF63A268-FBF3-E340-93A8-135AE41BE601}" presName="parentNode" presStyleLbl="node1" presStyleIdx="1" presStyleCnt="2">
        <dgm:presLayoutVars>
          <dgm:chMax val="0"/>
          <dgm:bulletEnabled val="1"/>
        </dgm:presLayoutVars>
      </dgm:prSet>
      <dgm:spPr/>
    </dgm:pt>
    <dgm:pt modelId="{7BC40CBD-8E2A-9B43-B07B-429F47A84922}" type="pres">
      <dgm:prSet presAssocID="{EF63A268-FBF3-E340-93A8-135AE41BE601}" presName="childNode" presStyleLbl="node1" presStyleIdx="1" presStyleCnt="2">
        <dgm:presLayoutVars>
          <dgm:bulletEnabled val="1"/>
        </dgm:presLayoutVars>
      </dgm:prSet>
      <dgm:spPr/>
    </dgm:pt>
  </dgm:ptLst>
  <dgm:cxnLst>
    <dgm:cxn modelId="{2CFE7716-1C52-274F-B6F5-27B406D95124}" srcId="{EF63A268-FBF3-E340-93A8-135AE41BE601}" destId="{B39741C5-D6ED-CD4D-ACD7-9F72C24C7945}" srcOrd="1" destOrd="0" parTransId="{D8B9BF9C-80D7-D64F-A983-E797E933935E}" sibTransId="{60B4D049-54E7-9642-B432-28C2781928A9}"/>
    <dgm:cxn modelId="{CC329A19-F447-4440-9F58-B1D77654D26D}" srcId="{6A8EF323-C28F-9A44-BB70-9FFDA8AF96D0}" destId="{60AE72DA-4D4C-1142-8053-1CF7868D0F9D}" srcOrd="0" destOrd="0" parTransId="{42F8A3BA-CE96-4244-86D0-9B6B3E102EE2}" sibTransId="{50F091C9-FF5A-C74E-8634-16286E587486}"/>
    <dgm:cxn modelId="{E2350237-E7C8-6F42-8AAD-CCB700BDE935}" srcId="{6A8EF323-C28F-9A44-BB70-9FFDA8AF96D0}" destId="{C31E98C3-DFE1-D64B-9C14-B507BF826F9A}" srcOrd="1" destOrd="0" parTransId="{4085046E-E2E5-CE40-9C5F-FB523876CA82}" sibTransId="{2D02AA7A-8CB8-0F44-A062-675AF928B5E5}"/>
    <dgm:cxn modelId="{0F2B2D5E-A222-AB43-BA7D-251AE992EF99}" type="presOf" srcId="{64AA83A3-8DF0-8D4A-B891-DB6D22CD845B}" destId="{7BC40CBD-8E2A-9B43-B07B-429F47A84922}" srcOrd="0" destOrd="0" presId="urn:microsoft.com/office/officeart/2005/8/layout/hProcess7"/>
    <dgm:cxn modelId="{B9C92341-99DD-1846-8D39-97C4414BF6F1}" type="presOf" srcId="{60AE72DA-4D4C-1142-8053-1CF7868D0F9D}" destId="{52D36EFC-C547-2D46-9EE3-30B83B67203E}" srcOrd="0" destOrd="0" presId="urn:microsoft.com/office/officeart/2005/8/layout/hProcess7"/>
    <dgm:cxn modelId="{1AC79764-12B8-2448-88E6-9D68F62B2DF2}" srcId="{74D59640-90EA-0342-8C6C-68B9356222A7}" destId="{EF63A268-FBF3-E340-93A8-135AE41BE601}" srcOrd="1" destOrd="0" parTransId="{D0AB012B-8A0A-7D45-98A7-F7A8AA0D07E6}" sibTransId="{AD8CE46B-81C5-B044-BE2B-863EEC8F4EA1}"/>
    <dgm:cxn modelId="{99E97769-B4CE-6F4A-8411-4E31F64AD516}" type="presOf" srcId="{6A8EF323-C28F-9A44-BB70-9FFDA8AF96D0}" destId="{37295A95-C143-2041-A4BE-C46E1FDB5D8F}" srcOrd="1" destOrd="0" presId="urn:microsoft.com/office/officeart/2005/8/layout/hProcess7"/>
    <dgm:cxn modelId="{3D17C64D-CE05-FB48-B969-A34833321BFB}" type="presOf" srcId="{EF63A268-FBF3-E340-93A8-135AE41BE601}" destId="{225B40B8-4302-9F40-BA39-3386CDA83C08}" srcOrd="1" destOrd="0" presId="urn:microsoft.com/office/officeart/2005/8/layout/hProcess7"/>
    <dgm:cxn modelId="{461AED6D-2250-1340-AE11-C425432B8398}" type="presOf" srcId="{EF63A268-FBF3-E340-93A8-135AE41BE601}" destId="{F96EFE91-E049-834F-8A66-CF78730D4191}" srcOrd="0" destOrd="0" presId="urn:microsoft.com/office/officeart/2005/8/layout/hProcess7"/>
    <dgm:cxn modelId="{F3583B95-DBB2-8F46-A2F1-17FC32709F05}" type="presOf" srcId="{C31E98C3-DFE1-D64B-9C14-B507BF826F9A}" destId="{52D36EFC-C547-2D46-9EE3-30B83B67203E}" srcOrd="0" destOrd="1" presId="urn:microsoft.com/office/officeart/2005/8/layout/hProcess7"/>
    <dgm:cxn modelId="{06766EAC-DB45-954A-A5AB-15096EF3FA5F}" srcId="{74D59640-90EA-0342-8C6C-68B9356222A7}" destId="{6A8EF323-C28F-9A44-BB70-9FFDA8AF96D0}" srcOrd="0" destOrd="0" parTransId="{1E246CB1-D396-964D-BA54-10F48265D1AE}" sibTransId="{FEC5194F-EE1F-384B-927A-1A1CC5915423}"/>
    <dgm:cxn modelId="{CA0F3EB1-7669-EB41-B404-B6279D852C99}" srcId="{EF63A268-FBF3-E340-93A8-135AE41BE601}" destId="{64AA83A3-8DF0-8D4A-B891-DB6D22CD845B}" srcOrd="0" destOrd="0" parTransId="{F1B43F57-1791-064C-A9A8-513C1EEA813E}" sibTransId="{B99E7F82-A1F7-AC4A-AF3E-FDCAE33F21B7}"/>
    <dgm:cxn modelId="{B16480B7-9AAF-EB44-9262-9AFCBB2BB1B5}" type="presOf" srcId="{B39741C5-D6ED-CD4D-ACD7-9F72C24C7945}" destId="{7BC40CBD-8E2A-9B43-B07B-429F47A84922}" srcOrd="0" destOrd="1" presId="urn:microsoft.com/office/officeart/2005/8/layout/hProcess7"/>
    <dgm:cxn modelId="{270247BF-8975-3E4F-814B-93713C6D53DA}" type="presOf" srcId="{6A8EF323-C28F-9A44-BB70-9FFDA8AF96D0}" destId="{E8716AD4-DFC5-8D4B-93BC-59C7144AF2D4}" srcOrd="0" destOrd="0" presId="urn:microsoft.com/office/officeart/2005/8/layout/hProcess7"/>
    <dgm:cxn modelId="{828E87BF-3C4A-D74A-9D15-59C69D4857DE}" type="presOf" srcId="{74D59640-90EA-0342-8C6C-68B9356222A7}" destId="{5FE5709E-A203-1042-AD88-282377E6DF64}" srcOrd="0" destOrd="0" presId="urn:microsoft.com/office/officeart/2005/8/layout/hProcess7"/>
    <dgm:cxn modelId="{2F5FE3BB-0DD8-654C-92BB-D6AB543BF36B}" type="presParOf" srcId="{5FE5709E-A203-1042-AD88-282377E6DF64}" destId="{CA57F405-75AA-824C-9B2E-F084EEEB1503}" srcOrd="0" destOrd="0" presId="urn:microsoft.com/office/officeart/2005/8/layout/hProcess7"/>
    <dgm:cxn modelId="{4E1A44C0-8A5C-F347-9087-94E0C17B272F}" type="presParOf" srcId="{CA57F405-75AA-824C-9B2E-F084EEEB1503}" destId="{E8716AD4-DFC5-8D4B-93BC-59C7144AF2D4}" srcOrd="0" destOrd="0" presId="urn:microsoft.com/office/officeart/2005/8/layout/hProcess7"/>
    <dgm:cxn modelId="{22CF1D6D-32BF-2A43-8493-93DBB6709868}" type="presParOf" srcId="{CA57F405-75AA-824C-9B2E-F084EEEB1503}" destId="{37295A95-C143-2041-A4BE-C46E1FDB5D8F}" srcOrd="1" destOrd="0" presId="urn:microsoft.com/office/officeart/2005/8/layout/hProcess7"/>
    <dgm:cxn modelId="{8794C312-40D4-7C4A-9A7B-EDEF7C157086}" type="presParOf" srcId="{CA57F405-75AA-824C-9B2E-F084EEEB1503}" destId="{52D36EFC-C547-2D46-9EE3-30B83B67203E}" srcOrd="2" destOrd="0" presId="urn:microsoft.com/office/officeart/2005/8/layout/hProcess7"/>
    <dgm:cxn modelId="{3B053775-6AE4-9D4D-85AC-A23E6479FE4E}" type="presParOf" srcId="{5FE5709E-A203-1042-AD88-282377E6DF64}" destId="{27727379-E729-3940-A96F-0AD8929A6F18}" srcOrd="1" destOrd="0" presId="urn:microsoft.com/office/officeart/2005/8/layout/hProcess7"/>
    <dgm:cxn modelId="{35B981FC-BCE0-5A4F-9561-159A472ADA06}" type="presParOf" srcId="{5FE5709E-A203-1042-AD88-282377E6DF64}" destId="{06EC3864-C290-C940-A3AA-1AABFCBF7603}" srcOrd="2" destOrd="0" presId="urn:microsoft.com/office/officeart/2005/8/layout/hProcess7"/>
    <dgm:cxn modelId="{9B330D51-62A6-F245-8B39-4B6A05FDA309}" type="presParOf" srcId="{06EC3864-C290-C940-A3AA-1AABFCBF7603}" destId="{FCAB6249-8E28-E549-A825-81872100202D}" srcOrd="0" destOrd="0" presId="urn:microsoft.com/office/officeart/2005/8/layout/hProcess7"/>
    <dgm:cxn modelId="{E1AD8FEC-E6EF-4042-80AC-B086EF832F4F}" type="presParOf" srcId="{06EC3864-C290-C940-A3AA-1AABFCBF7603}" destId="{29809B01-A84A-DD43-A5F5-3B3772F7506F}" srcOrd="1" destOrd="0" presId="urn:microsoft.com/office/officeart/2005/8/layout/hProcess7"/>
    <dgm:cxn modelId="{5DF88FE3-47E9-064F-9C6E-51C49AEDC337}" type="presParOf" srcId="{06EC3864-C290-C940-A3AA-1AABFCBF7603}" destId="{6001156A-E3E0-5648-905D-18ED04D2CDBD}" srcOrd="2" destOrd="0" presId="urn:microsoft.com/office/officeart/2005/8/layout/hProcess7"/>
    <dgm:cxn modelId="{F0656D18-36FD-A34A-9122-5BB948B34BD4}" type="presParOf" srcId="{5FE5709E-A203-1042-AD88-282377E6DF64}" destId="{CC551342-3BA4-8140-9D60-C2B2E9330F6B}" srcOrd="3" destOrd="0" presId="urn:microsoft.com/office/officeart/2005/8/layout/hProcess7"/>
    <dgm:cxn modelId="{4E2A38EF-12BF-1149-99C2-A050F96F616E}" type="presParOf" srcId="{5FE5709E-A203-1042-AD88-282377E6DF64}" destId="{73E6C6CD-D3DC-2248-9B15-A2DEC3FB82A4}" srcOrd="4" destOrd="0" presId="urn:microsoft.com/office/officeart/2005/8/layout/hProcess7"/>
    <dgm:cxn modelId="{74A0BECC-AB2C-774D-84AA-A99C7A86208E}" type="presParOf" srcId="{73E6C6CD-D3DC-2248-9B15-A2DEC3FB82A4}" destId="{F96EFE91-E049-834F-8A66-CF78730D4191}" srcOrd="0" destOrd="0" presId="urn:microsoft.com/office/officeart/2005/8/layout/hProcess7"/>
    <dgm:cxn modelId="{A0DAA784-5D18-964A-8834-50936D6329A2}" type="presParOf" srcId="{73E6C6CD-D3DC-2248-9B15-A2DEC3FB82A4}" destId="{225B40B8-4302-9F40-BA39-3386CDA83C08}" srcOrd="1" destOrd="0" presId="urn:microsoft.com/office/officeart/2005/8/layout/hProcess7"/>
    <dgm:cxn modelId="{2756FE35-AB67-F349-A1D4-7191E7F67F85}" type="presParOf" srcId="{73E6C6CD-D3DC-2248-9B15-A2DEC3FB82A4}" destId="{7BC40CBD-8E2A-9B43-B07B-429F47A84922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78DA020-403C-1949-8851-CA0CB9FD8956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4EF60469-5D31-8F4B-9C50-A17C8857BA15}">
      <dgm:prSet/>
      <dgm:spPr/>
      <dgm:t>
        <a:bodyPr/>
        <a:lstStyle/>
        <a:p>
          <a:pPr rtl="0"/>
          <a:r>
            <a:rPr lang="it-IT" b="1" dirty="0"/>
            <a:t>1. CLEAR:</a:t>
          </a:r>
          <a:endParaRPr lang="it-IT" dirty="0"/>
        </a:p>
      </dgm:t>
    </dgm:pt>
    <dgm:pt modelId="{48B2EA59-250C-CB42-AFE9-DDA575395109}" type="parTrans" cxnId="{001DC132-DC4B-DC4D-8917-FA851CD26C62}">
      <dgm:prSet/>
      <dgm:spPr/>
      <dgm:t>
        <a:bodyPr/>
        <a:lstStyle/>
        <a:p>
          <a:endParaRPr lang="it-IT"/>
        </a:p>
      </dgm:t>
    </dgm:pt>
    <dgm:pt modelId="{3DBCDCAE-0F2E-2C47-A3D8-9A2321D9EA50}" type="sibTrans" cxnId="{001DC132-DC4B-DC4D-8917-FA851CD26C62}">
      <dgm:prSet/>
      <dgm:spPr/>
      <dgm:t>
        <a:bodyPr/>
        <a:lstStyle/>
        <a:p>
          <a:endParaRPr lang="it-IT"/>
        </a:p>
      </dgm:t>
    </dgm:pt>
    <dgm:pt modelId="{D628E5CD-6663-2B4A-A832-CA1C8B0B22AD}">
      <dgm:prSet/>
      <dgm:spPr/>
      <dgm:t>
        <a:bodyPr/>
        <a:lstStyle/>
        <a:p>
          <a:pPr rtl="0"/>
          <a:r>
            <a:rPr lang="it-IT" b="1" dirty="0"/>
            <a:t>2. UNCONDITIONAL:</a:t>
          </a:r>
          <a:endParaRPr lang="it-IT" dirty="0"/>
        </a:p>
      </dgm:t>
    </dgm:pt>
    <dgm:pt modelId="{FE5D1D5E-D1F3-2847-8C20-1D117C74888F}" type="parTrans" cxnId="{0218471B-E435-0842-AED9-3355FB264FF9}">
      <dgm:prSet/>
      <dgm:spPr/>
      <dgm:t>
        <a:bodyPr/>
        <a:lstStyle/>
        <a:p>
          <a:endParaRPr lang="it-IT"/>
        </a:p>
      </dgm:t>
    </dgm:pt>
    <dgm:pt modelId="{8F60759E-C037-A046-AFF4-68C519BDDFB7}" type="sibTrans" cxnId="{0218471B-E435-0842-AED9-3355FB264FF9}">
      <dgm:prSet/>
      <dgm:spPr/>
      <dgm:t>
        <a:bodyPr/>
        <a:lstStyle/>
        <a:p>
          <a:endParaRPr lang="it-IT"/>
        </a:p>
      </dgm:t>
    </dgm:pt>
    <dgm:pt modelId="{534BD356-3DC3-A345-9612-3D23E9CD4720}">
      <dgm:prSet/>
      <dgm:spPr/>
      <dgm:t>
        <a:bodyPr/>
        <a:lstStyle/>
        <a:p>
          <a:pPr rtl="0"/>
          <a:r>
            <a:rPr lang="it-IT" b="1" dirty="0"/>
            <a:t>2 a. AUTOMATIC</a:t>
          </a:r>
          <a:r>
            <a:rPr lang="it-IT" dirty="0"/>
            <a:t>: </a:t>
          </a:r>
          <a:r>
            <a:rPr lang="it-IT" dirty="0" err="1"/>
            <a:t>it</a:t>
          </a:r>
          <a:r>
            <a:rPr lang="it-IT" dirty="0"/>
            <a:t> </a:t>
          </a:r>
          <a:r>
            <a:rPr lang="it-IT" dirty="0" err="1"/>
            <a:t>would</a:t>
          </a:r>
          <a:r>
            <a:rPr lang="it-IT" dirty="0"/>
            <a:t> </a:t>
          </a:r>
          <a:r>
            <a:rPr lang="it-IT" dirty="0" err="1"/>
            <a:t>not</a:t>
          </a:r>
          <a:r>
            <a:rPr lang="it-IT" dirty="0"/>
            <a:t> </a:t>
          </a:r>
          <a:r>
            <a:rPr lang="it-IT" dirty="0" err="1"/>
            <a:t>depend</a:t>
          </a:r>
          <a:r>
            <a:rPr lang="it-IT" dirty="0"/>
            <a:t> on </a:t>
          </a:r>
          <a:r>
            <a:rPr lang="it-IT" dirty="0" err="1"/>
            <a:t>subsequent</a:t>
          </a:r>
          <a:r>
            <a:rPr lang="it-IT" dirty="0"/>
            <a:t> positive </a:t>
          </a:r>
          <a:r>
            <a:rPr lang="it-IT" dirty="0" err="1"/>
            <a:t>legislation</a:t>
          </a:r>
          <a:endParaRPr lang="it-IT" dirty="0"/>
        </a:p>
      </dgm:t>
    </dgm:pt>
    <dgm:pt modelId="{3442A917-9D3B-484C-9383-9A2A509C3C9D}" type="parTrans" cxnId="{9A711F7E-D075-3E4E-927F-95F2172D4BCB}">
      <dgm:prSet/>
      <dgm:spPr/>
      <dgm:t>
        <a:bodyPr/>
        <a:lstStyle/>
        <a:p>
          <a:endParaRPr lang="it-IT"/>
        </a:p>
      </dgm:t>
    </dgm:pt>
    <dgm:pt modelId="{F28333CA-DFD8-E84F-A66E-69AB24283E19}" type="sibTrans" cxnId="{9A711F7E-D075-3E4E-927F-95F2172D4BCB}">
      <dgm:prSet/>
      <dgm:spPr/>
      <dgm:t>
        <a:bodyPr/>
        <a:lstStyle/>
        <a:p>
          <a:endParaRPr lang="it-IT"/>
        </a:p>
      </dgm:t>
    </dgm:pt>
    <dgm:pt modelId="{A0534986-9841-024D-8A15-974994EF8E85}">
      <dgm:prSet/>
      <dgm:spPr/>
      <dgm:t>
        <a:bodyPr/>
        <a:lstStyle/>
        <a:p>
          <a:pPr rtl="0"/>
          <a:r>
            <a:rPr lang="it-IT" b="1" dirty="0"/>
            <a:t>2 b. ABSOLUTE</a:t>
          </a:r>
          <a:r>
            <a:rPr lang="it-IT" dirty="0"/>
            <a:t>: </a:t>
          </a:r>
          <a:r>
            <a:rPr lang="it-IT" dirty="0" err="1"/>
            <a:t>not</a:t>
          </a:r>
          <a:r>
            <a:rPr lang="it-IT" dirty="0"/>
            <a:t> </a:t>
          </a:r>
          <a:r>
            <a:rPr lang="it-IT" dirty="0" err="1"/>
            <a:t>qualified</a:t>
          </a:r>
          <a:r>
            <a:rPr lang="it-IT" dirty="0"/>
            <a:t> by </a:t>
          </a:r>
          <a:r>
            <a:rPr lang="it-IT" dirty="0" err="1"/>
            <a:t>any</a:t>
          </a:r>
          <a:r>
            <a:rPr lang="it-IT" dirty="0"/>
            <a:t> </a:t>
          </a:r>
          <a:r>
            <a:rPr lang="it-IT" dirty="0" err="1"/>
            <a:t>reservation</a:t>
          </a:r>
          <a:r>
            <a:rPr lang="it-IT" dirty="0"/>
            <a:t> on the part of the State</a:t>
          </a:r>
        </a:p>
      </dgm:t>
    </dgm:pt>
    <dgm:pt modelId="{889E2533-2F38-724D-9F10-636EB8B8077D}" type="parTrans" cxnId="{5EB621FA-0B00-224F-99B4-3E795CB45EE9}">
      <dgm:prSet/>
      <dgm:spPr/>
      <dgm:t>
        <a:bodyPr/>
        <a:lstStyle/>
        <a:p>
          <a:endParaRPr lang="it-IT"/>
        </a:p>
      </dgm:t>
    </dgm:pt>
    <dgm:pt modelId="{18021B08-4733-EA4A-8A11-17AAC9E95A4D}" type="sibTrans" cxnId="{5EB621FA-0B00-224F-99B4-3E795CB45EE9}">
      <dgm:prSet/>
      <dgm:spPr/>
      <dgm:t>
        <a:bodyPr/>
        <a:lstStyle/>
        <a:p>
          <a:endParaRPr lang="it-IT"/>
        </a:p>
      </dgm:t>
    </dgm:pt>
    <dgm:pt modelId="{F253FE57-3548-EE4F-810A-24464D8841B2}">
      <dgm:prSet/>
      <dgm:spPr/>
      <dgm:t>
        <a:bodyPr/>
        <a:lstStyle/>
        <a:p>
          <a:r>
            <a:rPr lang="it-IT" cap="all" dirty="0"/>
            <a:t>3. </a:t>
          </a:r>
          <a:r>
            <a:rPr lang="it-IT" b="1" cap="all" dirty="0" err="1"/>
            <a:t>not</a:t>
          </a:r>
          <a:r>
            <a:rPr lang="it-IT" b="1" cap="all" dirty="0"/>
            <a:t> </a:t>
          </a:r>
          <a:r>
            <a:rPr lang="it-IT" b="1" cap="all" dirty="0" err="1"/>
            <a:t>dependent</a:t>
          </a:r>
          <a:r>
            <a:rPr lang="it-IT" b="1" cap="all" dirty="0"/>
            <a:t> on </a:t>
          </a:r>
          <a:r>
            <a:rPr lang="it-IT" b="1" cap="all" dirty="0" err="1"/>
            <a:t>any</a:t>
          </a:r>
          <a:r>
            <a:rPr lang="it-IT" b="1" cap="all" dirty="0"/>
            <a:t> </a:t>
          </a:r>
          <a:r>
            <a:rPr lang="it-IT" b="1" cap="all" dirty="0" err="1"/>
            <a:t>national</a:t>
          </a:r>
          <a:r>
            <a:rPr lang="it-IT" b="1" cap="all" dirty="0"/>
            <a:t> </a:t>
          </a:r>
          <a:r>
            <a:rPr lang="it-IT" b="1" cap="all" dirty="0" err="1"/>
            <a:t>implementing</a:t>
          </a:r>
          <a:r>
            <a:rPr lang="it-IT" b="1" cap="all" dirty="0"/>
            <a:t> </a:t>
          </a:r>
          <a:r>
            <a:rPr lang="it-IT" b="1" cap="all" dirty="0" err="1"/>
            <a:t>measure</a:t>
          </a:r>
          <a:endParaRPr lang="it-IT" b="1" cap="all" dirty="0"/>
        </a:p>
      </dgm:t>
    </dgm:pt>
    <dgm:pt modelId="{544F068D-C7B8-954F-A912-1F5AD81ED65B}" type="parTrans" cxnId="{551FA6DD-DDDC-A544-BCDD-D2433ED0CA15}">
      <dgm:prSet/>
      <dgm:spPr/>
    </dgm:pt>
    <dgm:pt modelId="{E128DC6F-2C8E-CB44-BB9F-19624CEE47D4}" type="sibTrans" cxnId="{551FA6DD-DDDC-A544-BCDD-D2433ED0CA15}">
      <dgm:prSet/>
      <dgm:spPr/>
    </dgm:pt>
    <dgm:pt modelId="{DE0170FB-BCAB-3B42-8D4B-3303578F4D5A}" type="pres">
      <dgm:prSet presAssocID="{378DA020-403C-1949-8851-CA0CB9FD8956}" presName="linear" presStyleCnt="0">
        <dgm:presLayoutVars>
          <dgm:animLvl val="lvl"/>
          <dgm:resizeHandles val="exact"/>
        </dgm:presLayoutVars>
      </dgm:prSet>
      <dgm:spPr/>
    </dgm:pt>
    <dgm:pt modelId="{A0481A90-9501-3B4B-9895-BFE493685D86}" type="pres">
      <dgm:prSet presAssocID="{4EF60469-5D31-8F4B-9C50-A17C8857BA1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3F1F05C-7078-564F-9536-9B343D9B3106}" type="pres">
      <dgm:prSet presAssocID="{3DBCDCAE-0F2E-2C47-A3D8-9A2321D9EA50}" presName="spacer" presStyleCnt="0"/>
      <dgm:spPr/>
    </dgm:pt>
    <dgm:pt modelId="{3F3F2212-17EE-D046-85D5-37D426537913}" type="pres">
      <dgm:prSet presAssocID="{D628E5CD-6663-2B4A-A832-CA1C8B0B22A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94EEBA1-A04C-CA49-BF0B-546F81615831}" type="pres">
      <dgm:prSet presAssocID="{8F60759E-C037-A046-AFF4-68C519BDDFB7}" presName="spacer" presStyleCnt="0"/>
      <dgm:spPr/>
    </dgm:pt>
    <dgm:pt modelId="{A2304819-4050-2741-B71D-4CEE158D2328}" type="pres">
      <dgm:prSet presAssocID="{534BD356-3DC3-A345-9612-3D23E9CD472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5D452D4-77A9-F64B-9D25-16D18CA9FC9D}" type="pres">
      <dgm:prSet presAssocID="{F28333CA-DFD8-E84F-A66E-69AB24283E19}" presName="spacer" presStyleCnt="0"/>
      <dgm:spPr/>
    </dgm:pt>
    <dgm:pt modelId="{1ADEF92F-1FB7-DB41-8531-61D991BA1561}" type="pres">
      <dgm:prSet presAssocID="{A0534986-9841-024D-8A15-974994EF8E8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29F2D88-6250-3743-B2AA-5FDF5B6D3002}" type="pres">
      <dgm:prSet presAssocID="{18021B08-4733-EA4A-8A11-17AAC9E95A4D}" presName="spacer" presStyleCnt="0"/>
      <dgm:spPr/>
    </dgm:pt>
    <dgm:pt modelId="{5612ADE4-9181-7345-B52C-210E31F6782B}" type="pres">
      <dgm:prSet presAssocID="{F253FE57-3548-EE4F-810A-24464D8841B2}" presName="parentText" presStyleLbl="node1" presStyleIdx="4" presStyleCnt="5" custLinFactNeighborY="12396">
        <dgm:presLayoutVars>
          <dgm:chMax val="0"/>
          <dgm:bulletEnabled val="1"/>
        </dgm:presLayoutVars>
      </dgm:prSet>
      <dgm:spPr/>
    </dgm:pt>
  </dgm:ptLst>
  <dgm:cxnLst>
    <dgm:cxn modelId="{0218471B-E435-0842-AED9-3355FB264FF9}" srcId="{378DA020-403C-1949-8851-CA0CB9FD8956}" destId="{D628E5CD-6663-2B4A-A832-CA1C8B0B22AD}" srcOrd="1" destOrd="0" parTransId="{FE5D1D5E-D1F3-2847-8C20-1D117C74888F}" sibTransId="{8F60759E-C037-A046-AFF4-68C519BDDFB7}"/>
    <dgm:cxn modelId="{001DC132-DC4B-DC4D-8917-FA851CD26C62}" srcId="{378DA020-403C-1949-8851-CA0CB9FD8956}" destId="{4EF60469-5D31-8F4B-9C50-A17C8857BA15}" srcOrd="0" destOrd="0" parTransId="{48B2EA59-250C-CB42-AFE9-DDA575395109}" sibTransId="{3DBCDCAE-0F2E-2C47-A3D8-9A2321D9EA50}"/>
    <dgm:cxn modelId="{B1A8C763-8499-EF4D-A209-36E8177F2D64}" type="presOf" srcId="{4EF60469-5D31-8F4B-9C50-A17C8857BA15}" destId="{A0481A90-9501-3B4B-9895-BFE493685D86}" srcOrd="0" destOrd="0" presId="urn:microsoft.com/office/officeart/2005/8/layout/vList2"/>
    <dgm:cxn modelId="{270E506A-8EA6-0B47-BA67-A8D4D747C623}" type="presOf" srcId="{534BD356-3DC3-A345-9612-3D23E9CD4720}" destId="{A2304819-4050-2741-B71D-4CEE158D2328}" srcOrd="0" destOrd="0" presId="urn:microsoft.com/office/officeart/2005/8/layout/vList2"/>
    <dgm:cxn modelId="{819CF675-6842-5240-90FF-7FA7A417F6B5}" type="presOf" srcId="{D628E5CD-6663-2B4A-A832-CA1C8B0B22AD}" destId="{3F3F2212-17EE-D046-85D5-37D426537913}" srcOrd="0" destOrd="0" presId="urn:microsoft.com/office/officeart/2005/8/layout/vList2"/>
    <dgm:cxn modelId="{9A711F7E-D075-3E4E-927F-95F2172D4BCB}" srcId="{378DA020-403C-1949-8851-CA0CB9FD8956}" destId="{534BD356-3DC3-A345-9612-3D23E9CD4720}" srcOrd="2" destOrd="0" parTransId="{3442A917-9D3B-484C-9383-9A2A509C3C9D}" sibTransId="{F28333CA-DFD8-E84F-A66E-69AB24283E19}"/>
    <dgm:cxn modelId="{7790CA81-AF30-494A-8A1E-1CB49C999030}" type="presOf" srcId="{378DA020-403C-1949-8851-CA0CB9FD8956}" destId="{DE0170FB-BCAB-3B42-8D4B-3303578F4D5A}" srcOrd="0" destOrd="0" presId="urn:microsoft.com/office/officeart/2005/8/layout/vList2"/>
    <dgm:cxn modelId="{793C0CA9-9435-F14A-B112-549C81DA0E8E}" type="presOf" srcId="{F253FE57-3548-EE4F-810A-24464D8841B2}" destId="{5612ADE4-9181-7345-B52C-210E31F6782B}" srcOrd="0" destOrd="0" presId="urn:microsoft.com/office/officeart/2005/8/layout/vList2"/>
    <dgm:cxn modelId="{791CB8C2-BA94-DF4C-8126-F9A7588A0C59}" type="presOf" srcId="{A0534986-9841-024D-8A15-974994EF8E85}" destId="{1ADEF92F-1FB7-DB41-8531-61D991BA1561}" srcOrd="0" destOrd="0" presId="urn:microsoft.com/office/officeart/2005/8/layout/vList2"/>
    <dgm:cxn modelId="{551FA6DD-DDDC-A544-BCDD-D2433ED0CA15}" srcId="{378DA020-403C-1949-8851-CA0CB9FD8956}" destId="{F253FE57-3548-EE4F-810A-24464D8841B2}" srcOrd="4" destOrd="0" parTransId="{544F068D-C7B8-954F-A912-1F5AD81ED65B}" sibTransId="{E128DC6F-2C8E-CB44-BB9F-19624CEE47D4}"/>
    <dgm:cxn modelId="{5EB621FA-0B00-224F-99B4-3E795CB45EE9}" srcId="{378DA020-403C-1949-8851-CA0CB9FD8956}" destId="{A0534986-9841-024D-8A15-974994EF8E85}" srcOrd="3" destOrd="0" parTransId="{889E2533-2F38-724D-9F10-636EB8B8077D}" sibTransId="{18021B08-4733-EA4A-8A11-17AAC9E95A4D}"/>
    <dgm:cxn modelId="{5D85F66B-9AEE-0244-BBA2-2A623A04B5E9}" type="presParOf" srcId="{DE0170FB-BCAB-3B42-8D4B-3303578F4D5A}" destId="{A0481A90-9501-3B4B-9895-BFE493685D86}" srcOrd="0" destOrd="0" presId="urn:microsoft.com/office/officeart/2005/8/layout/vList2"/>
    <dgm:cxn modelId="{19D65BE2-7DAE-8649-8796-5E6965E94122}" type="presParOf" srcId="{DE0170FB-BCAB-3B42-8D4B-3303578F4D5A}" destId="{A3F1F05C-7078-564F-9536-9B343D9B3106}" srcOrd="1" destOrd="0" presId="urn:microsoft.com/office/officeart/2005/8/layout/vList2"/>
    <dgm:cxn modelId="{4A046F19-F725-FD44-9AF0-A3743F21EAAD}" type="presParOf" srcId="{DE0170FB-BCAB-3B42-8D4B-3303578F4D5A}" destId="{3F3F2212-17EE-D046-85D5-37D426537913}" srcOrd="2" destOrd="0" presId="urn:microsoft.com/office/officeart/2005/8/layout/vList2"/>
    <dgm:cxn modelId="{2625DFBD-4362-6E46-BB02-E3F1936AD64D}" type="presParOf" srcId="{DE0170FB-BCAB-3B42-8D4B-3303578F4D5A}" destId="{494EEBA1-A04C-CA49-BF0B-546F81615831}" srcOrd="3" destOrd="0" presId="urn:microsoft.com/office/officeart/2005/8/layout/vList2"/>
    <dgm:cxn modelId="{789810F3-C297-DC49-9F41-284DD75A229E}" type="presParOf" srcId="{DE0170FB-BCAB-3B42-8D4B-3303578F4D5A}" destId="{A2304819-4050-2741-B71D-4CEE158D2328}" srcOrd="4" destOrd="0" presId="urn:microsoft.com/office/officeart/2005/8/layout/vList2"/>
    <dgm:cxn modelId="{37A6A229-E43E-2D41-8B4B-ACDF9F98E5AE}" type="presParOf" srcId="{DE0170FB-BCAB-3B42-8D4B-3303578F4D5A}" destId="{35D452D4-77A9-F64B-9D25-16D18CA9FC9D}" srcOrd="5" destOrd="0" presId="urn:microsoft.com/office/officeart/2005/8/layout/vList2"/>
    <dgm:cxn modelId="{6F0B18AC-2AD6-214F-9D0F-805534771352}" type="presParOf" srcId="{DE0170FB-BCAB-3B42-8D4B-3303578F4D5A}" destId="{1ADEF92F-1FB7-DB41-8531-61D991BA1561}" srcOrd="6" destOrd="0" presId="urn:microsoft.com/office/officeart/2005/8/layout/vList2"/>
    <dgm:cxn modelId="{55029CB8-4849-5344-8341-78EC3B6BDFAA}" type="presParOf" srcId="{DE0170FB-BCAB-3B42-8D4B-3303578F4D5A}" destId="{429F2D88-6250-3743-B2AA-5FDF5B6D3002}" srcOrd="7" destOrd="0" presId="urn:microsoft.com/office/officeart/2005/8/layout/vList2"/>
    <dgm:cxn modelId="{EECDFAA3-EB0B-3F40-A96B-58C261111260}" type="presParOf" srcId="{DE0170FB-BCAB-3B42-8D4B-3303578F4D5A}" destId="{5612ADE4-9181-7345-B52C-210E31F6782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39F21A6-0602-3647-86B5-D10C26F4AEAE}" type="doc">
      <dgm:prSet loTypeId="urn:microsoft.com/office/officeart/2005/8/layout/vList2" loCatId="" qsTypeId="urn:microsoft.com/office/officeart/2005/8/quickstyle/simple4" qsCatId="simple" csTypeId="urn:microsoft.com/office/officeart/2005/8/colors/colorful4" csCatId="colorful"/>
      <dgm:spPr/>
      <dgm:t>
        <a:bodyPr/>
        <a:lstStyle/>
        <a:p>
          <a:endParaRPr lang="it-IT"/>
        </a:p>
      </dgm:t>
    </dgm:pt>
    <dgm:pt modelId="{80F1FB93-D27F-B64C-943F-8D9BFB82715A}">
      <dgm:prSet/>
      <dgm:spPr/>
      <dgm:t>
        <a:bodyPr/>
        <a:lstStyle/>
        <a:p>
          <a:pPr rtl="0"/>
          <a:r>
            <a:rPr lang="it-IT" b="1" cap="all" dirty="0"/>
            <a:t>A </a:t>
          </a:r>
          <a:r>
            <a:rPr lang="it-IT" b="1" cap="all" dirty="0" err="1"/>
            <a:t>provision</a:t>
          </a:r>
          <a:r>
            <a:rPr lang="it-IT" b="1" cap="all" dirty="0"/>
            <a:t> </a:t>
          </a:r>
          <a:r>
            <a:rPr lang="it-IT" b="1" cap="all" dirty="0" err="1"/>
            <a:t>has</a:t>
          </a:r>
          <a:r>
            <a:rPr lang="it-IT" b="1" cap="all" dirty="0"/>
            <a:t> </a:t>
          </a:r>
          <a:r>
            <a:rPr lang="it-IT" b="1" cap="all" dirty="0" err="1"/>
            <a:t>direct</a:t>
          </a:r>
          <a:r>
            <a:rPr lang="it-IT" b="1" cap="all" dirty="0"/>
            <a:t> </a:t>
          </a:r>
          <a:r>
            <a:rPr lang="it-IT" b="1" cap="all" dirty="0" err="1"/>
            <a:t>effect</a:t>
          </a:r>
          <a:r>
            <a:rPr lang="it-IT" b="1" cap="all" dirty="0"/>
            <a:t> </a:t>
          </a:r>
          <a:r>
            <a:rPr lang="it-IT" b="1" cap="all" dirty="0" err="1"/>
            <a:t>when</a:t>
          </a:r>
          <a:r>
            <a:rPr lang="it-IT" b="1" cap="all" dirty="0"/>
            <a:t> </a:t>
          </a:r>
          <a:r>
            <a:rPr lang="it-IT" b="1" cap="all" dirty="0" err="1"/>
            <a:t>it</a:t>
          </a:r>
          <a:r>
            <a:rPr lang="it-IT" b="1" cap="all" dirty="0"/>
            <a:t> </a:t>
          </a:r>
          <a:r>
            <a:rPr lang="it-IT" b="1" cap="all" dirty="0" err="1"/>
            <a:t>is</a:t>
          </a:r>
          <a:r>
            <a:rPr lang="it-IT" b="1" cap="all" dirty="0"/>
            <a:t> </a:t>
          </a:r>
          <a:r>
            <a:rPr lang="it-IT" b="1" cap="all" dirty="0" err="1"/>
            <a:t>capable</a:t>
          </a:r>
          <a:r>
            <a:rPr lang="it-IT" b="1" cap="all" dirty="0"/>
            <a:t> of </a:t>
          </a:r>
          <a:r>
            <a:rPr lang="it-IT" b="1" cap="all" dirty="0" err="1"/>
            <a:t>being</a:t>
          </a:r>
          <a:r>
            <a:rPr lang="it-IT" b="1" cap="all" dirty="0"/>
            <a:t> </a:t>
          </a:r>
          <a:r>
            <a:rPr lang="it-IT" b="1" cap="all" dirty="0" err="1"/>
            <a:t>applied</a:t>
          </a:r>
          <a:r>
            <a:rPr lang="it-IT" b="1" cap="all" dirty="0"/>
            <a:t> by a </a:t>
          </a:r>
          <a:r>
            <a:rPr lang="it-IT" b="1" cap="all" dirty="0" err="1"/>
            <a:t>national</a:t>
          </a:r>
          <a:r>
            <a:rPr lang="it-IT" b="1" cap="all" dirty="0"/>
            <a:t> court</a:t>
          </a:r>
          <a:r>
            <a:rPr lang="it-IT" cap="all" dirty="0"/>
            <a:t>.</a:t>
          </a:r>
        </a:p>
      </dgm:t>
    </dgm:pt>
    <dgm:pt modelId="{9D83E9D2-21CF-AD45-BDDD-79F5565491DA}" type="parTrans" cxnId="{4B4EC41F-5D2E-EE44-9000-62B3EFA1EA2D}">
      <dgm:prSet/>
      <dgm:spPr/>
      <dgm:t>
        <a:bodyPr/>
        <a:lstStyle/>
        <a:p>
          <a:endParaRPr lang="it-IT"/>
        </a:p>
      </dgm:t>
    </dgm:pt>
    <dgm:pt modelId="{81C2496B-0A77-C24E-A98B-3C345E7A4DF1}" type="sibTrans" cxnId="{4B4EC41F-5D2E-EE44-9000-62B3EFA1EA2D}">
      <dgm:prSet/>
      <dgm:spPr/>
      <dgm:t>
        <a:bodyPr/>
        <a:lstStyle/>
        <a:p>
          <a:endParaRPr lang="it-IT"/>
        </a:p>
      </dgm:t>
    </dgm:pt>
    <dgm:pt modelId="{5079FB4E-3146-A94D-A9B9-4A1A6BFEC186}">
      <dgm:prSet/>
      <dgm:spPr/>
      <dgm:t>
        <a:bodyPr/>
        <a:lstStyle/>
        <a:p>
          <a:pPr rtl="0"/>
          <a:r>
            <a:rPr lang="it-IT" b="1" cap="all" dirty="0"/>
            <a:t>Direct </a:t>
          </a:r>
          <a:r>
            <a:rPr lang="it-IT" b="1" cap="all" dirty="0" err="1"/>
            <a:t>effect</a:t>
          </a:r>
          <a:r>
            <a:rPr lang="it-IT" b="1" cap="all" dirty="0"/>
            <a:t> </a:t>
          </a:r>
          <a:r>
            <a:rPr lang="it-IT" b="1" cap="all" dirty="0" err="1"/>
            <a:t>simply</a:t>
          </a:r>
          <a:r>
            <a:rPr lang="it-IT" b="1" cap="all" dirty="0"/>
            <a:t> </a:t>
          </a:r>
          <a:r>
            <a:rPr lang="it-IT" b="1" cap="all" dirty="0" err="1"/>
            <a:t>means</a:t>
          </a:r>
          <a:r>
            <a:rPr lang="it-IT" b="1" cap="all" dirty="0"/>
            <a:t> </a:t>
          </a:r>
          <a:r>
            <a:rPr lang="it-IT" b="1" cap="all" dirty="0" err="1"/>
            <a:t>that</a:t>
          </a:r>
          <a:r>
            <a:rPr lang="it-IT" b="1" cap="all" dirty="0"/>
            <a:t> a </a:t>
          </a:r>
          <a:r>
            <a:rPr lang="it-IT" b="1" cap="all" dirty="0" err="1"/>
            <a:t>norm</a:t>
          </a:r>
          <a:r>
            <a:rPr lang="it-IT" b="1" cap="all" dirty="0"/>
            <a:t> can be </a:t>
          </a:r>
          <a:r>
            <a:rPr lang="it-IT" b="1" cap="all" dirty="0" err="1"/>
            <a:t>invoked</a:t>
          </a:r>
          <a:r>
            <a:rPr lang="it-IT" b="1" cap="all" dirty="0"/>
            <a:t> in and </a:t>
          </a:r>
          <a:r>
            <a:rPr lang="it-IT" b="1" cap="all" dirty="0" err="1"/>
            <a:t>applied</a:t>
          </a:r>
          <a:r>
            <a:rPr lang="it-IT" b="1" cap="all" dirty="0"/>
            <a:t> by a Court.</a:t>
          </a:r>
          <a:endParaRPr lang="it-IT" cap="all" dirty="0"/>
        </a:p>
      </dgm:t>
    </dgm:pt>
    <dgm:pt modelId="{3955DBCD-B801-0943-8A23-FFEFC1E0927B}" type="parTrans" cxnId="{604882EC-43DC-BF45-9152-4B415F47C862}">
      <dgm:prSet/>
      <dgm:spPr/>
      <dgm:t>
        <a:bodyPr/>
        <a:lstStyle/>
        <a:p>
          <a:endParaRPr lang="it-IT"/>
        </a:p>
      </dgm:t>
    </dgm:pt>
    <dgm:pt modelId="{CAA9BFCB-8C22-7E4C-B9A9-E17622E3EB9D}" type="sibTrans" cxnId="{604882EC-43DC-BF45-9152-4B415F47C862}">
      <dgm:prSet/>
      <dgm:spPr/>
      <dgm:t>
        <a:bodyPr/>
        <a:lstStyle/>
        <a:p>
          <a:endParaRPr lang="it-IT"/>
        </a:p>
      </dgm:t>
    </dgm:pt>
    <dgm:pt modelId="{70FA3B19-B1AA-7042-A5BB-DF44F20383BA}" type="pres">
      <dgm:prSet presAssocID="{C39F21A6-0602-3647-86B5-D10C26F4AEAE}" presName="linear" presStyleCnt="0">
        <dgm:presLayoutVars>
          <dgm:animLvl val="lvl"/>
          <dgm:resizeHandles val="exact"/>
        </dgm:presLayoutVars>
      </dgm:prSet>
      <dgm:spPr/>
    </dgm:pt>
    <dgm:pt modelId="{10D93448-5D7D-F447-8114-FDFF2A65B621}" type="pres">
      <dgm:prSet presAssocID="{80F1FB93-D27F-B64C-943F-8D9BFB82715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F56012B-E943-FC47-ACE3-0414E68DCD99}" type="pres">
      <dgm:prSet presAssocID="{81C2496B-0A77-C24E-A98B-3C345E7A4DF1}" presName="spacer" presStyleCnt="0"/>
      <dgm:spPr/>
    </dgm:pt>
    <dgm:pt modelId="{EB6D9726-2C21-F648-AACE-0F58EA531734}" type="pres">
      <dgm:prSet presAssocID="{5079FB4E-3146-A94D-A9B9-4A1A6BFEC18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4B4EC41F-5D2E-EE44-9000-62B3EFA1EA2D}" srcId="{C39F21A6-0602-3647-86B5-D10C26F4AEAE}" destId="{80F1FB93-D27F-B64C-943F-8D9BFB82715A}" srcOrd="0" destOrd="0" parTransId="{9D83E9D2-21CF-AD45-BDDD-79F5565491DA}" sibTransId="{81C2496B-0A77-C24E-A98B-3C345E7A4DF1}"/>
    <dgm:cxn modelId="{5492EB7D-A0FA-C34C-A9C9-CEAA2EB44DDE}" type="presOf" srcId="{5079FB4E-3146-A94D-A9B9-4A1A6BFEC186}" destId="{EB6D9726-2C21-F648-AACE-0F58EA531734}" srcOrd="0" destOrd="0" presId="urn:microsoft.com/office/officeart/2005/8/layout/vList2"/>
    <dgm:cxn modelId="{B0C96880-2FFB-7841-83FA-84C07E3D3BA3}" type="presOf" srcId="{80F1FB93-D27F-B64C-943F-8D9BFB82715A}" destId="{10D93448-5D7D-F447-8114-FDFF2A65B621}" srcOrd="0" destOrd="0" presId="urn:microsoft.com/office/officeart/2005/8/layout/vList2"/>
    <dgm:cxn modelId="{6E5546DC-AAD7-2042-8377-D80AC95687B3}" type="presOf" srcId="{C39F21A6-0602-3647-86B5-D10C26F4AEAE}" destId="{70FA3B19-B1AA-7042-A5BB-DF44F20383BA}" srcOrd="0" destOrd="0" presId="urn:microsoft.com/office/officeart/2005/8/layout/vList2"/>
    <dgm:cxn modelId="{604882EC-43DC-BF45-9152-4B415F47C862}" srcId="{C39F21A6-0602-3647-86B5-D10C26F4AEAE}" destId="{5079FB4E-3146-A94D-A9B9-4A1A6BFEC186}" srcOrd="1" destOrd="0" parTransId="{3955DBCD-B801-0943-8A23-FFEFC1E0927B}" sibTransId="{CAA9BFCB-8C22-7E4C-B9A9-E17622E3EB9D}"/>
    <dgm:cxn modelId="{7D51E982-4BF7-4A42-9E58-3808AB351D35}" type="presParOf" srcId="{70FA3B19-B1AA-7042-A5BB-DF44F20383BA}" destId="{10D93448-5D7D-F447-8114-FDFF2A65B621}" srcOrd="0" destOrd="0" presId="urn:microsoft.com/office/officeart/2005/8/layout/vList2"/>
    <dgm:cxn modelId="{B1508EB2-D318-404E-8539-FF05B2632DF8}" type="presParOf" srcId="{70FA3B19-B1AA-7042-A5BB-DF44F20383BA}" destId="{7F56012B-E943-FC47-ACE3-0414E68DCD99}" srcOrd="1" destOrd="0" presId="urn:microsoft.com/office/officeart/2005/8/layout/vList2"/>
    <dgm:cxn modelId="{5ED2B9FF-7A35-504E-BEF0-604598C88179}" type="presParOf" srcId="{70FA3B19-B1AA-7042-A5BB-DF44F20383BA}" destId="{EB6D9726-2C21-F648-AACE-0F58EA53173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3B3237-09F8-024A-9335-B24D670F51C0}">
      <dsp:nvSpPr>
        <dsp:cNvPr id="0" name=""/>
        <dsp:cNvSpPr/>
      </dsp:nvSpPr>
      <dsp:spPr>
        <a:xfrm>
          <a:off x="1082" y="21400"/>
          <a:ext cx="4222527" cy="502609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 dirty="0"/>
            <a:t>DIRECT APPLICABILITY 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700" kern="1200" dirty="0"/>
            <a:t>WIDER – </a:t>
          </a:r>
          <a:r>
            <a:rPr lang="it-IT" sz="2700" kern="1200" dirty="0" err="1"/>
            <a:t>internal</a:t>
          </a:r>
          <a:r>
            <a:rPr lang="it-IT" sz="2700" kern="1200" dirty="0"/>
            <a:t> </a:t>
          </a:r>
          <a:r>
            <a:rPr lang="it-IT" sz="2700" kern="1200" dirty="0" err="1"/>
            <a:t>effect</a:t>
          </a:r>
          <a:r>
            <a:rPr lang="it-IT" sz="2700" kern="1200" dirty="0"/>
            <a:t>: Direct </a:t>
          </a:r>
          <a:r>
            <a:rPr lang="it-IT" sz="2700" kern="1200" dirty="0" err="1"/>
            <a:t>applicability</a:t>
          </a:r>
          <a:r>
            <a:rPr lang="it-IT" sz="2700" kern="1200" dirty="0"/>
            <a:t> of a </a:t>
          </a:r>
          <a:r>
            <a:rPr lang="it-IT" sz="2700" kern="1200" dirty="0" err="1"/>
            <a:t>European</a:t>
          </a:r>
          <a:r>
            <a:rPr lang="it-IT" sz="2700" kern="1200" dirty="0"/>
            <a:t> </a:t>
          </a:r>
          <a:r>
            <a:rPr lang="it-IT" sz="2700" kern="1200" dirty="0" err="1"/>
            <a:t>norm</a:t>
          </a:r>
          <a:r>
            <a:rPr lang="it-IT" sz="2700" kern="1200" dirty="0"/>
            <a:t> </a:t>
          </a:r>
          <a:r>
            <a:rPr lang="it-IT" sz="2700" kern="1200" dirty="0" err="1"/>
            <a:t>within</a:t>
          </a:r>
          <a:r>
            <a:rPr lang="it-IT" sz="2700" kern="1200" dirty="0"/>
            <a:t> </a:t>
          </a:r>
          <a:r>
            <a:rPr lang="it-IT" sz="2700" kern="1200" dirty="0" err="1"/>
            <a:t>domestic</a:t>
          </a:r>
          <a:r>
            <a:rPr lang="it-IT" sz="2700" kern="1200" dirty="0"/>
            <a:t> </a:t>
          </a:r>
          <a:r>
            <a:rPr lang="it-IT" sz="2700" kern="1200" dirty="0" err="1"/>
            <a:t>legal</a:t>
          </a:r>
          <a:r>
            <a:rPr lang="it-IT" sz="2700" kern="1200" dirty="0"/>
            <a:t> </a:t>
          </a:r>
          <a:r>
            <a:rPr lang="it-IT" sz="2700" kern="1200" dirty="0" err="1"/>
            <a:t>orders</a:t>
          </a:r>
          <a:r>
            <a:rPr lang="it-IT" sz="2700" kern="1200" dirty="0"/>
            <a:t> </a:t>
          </a:r>
          <a:r>
            <a:rPr lang="it-IT" sz="2700" kern="1200" dirty="0" err="1"/>
            <a:t>without</a:t>
          </a:r>
          <a:r>
            <a:rPr lang="it-IT" sz="2700" kern="1200" dirty="0"/>
            <a:t> the </a:t>
          </a:r>
          <a:r>
            <a:rPr lang="it-IT" sz="2700" kern="1200" dirty="0" err="1"/>
            <a:t>need</a:t>
          </a:r>
          <a:r>
            <a:rPr lang="it-IT" sz="2700" kern="1200" dirty="0"/>
            <a:t> of an </a:t>
          </a:r>
          <a:r>
            <a:rPr lang="it-IT" sz="2700" kern="1200" dirty="0" err="1"/>
            <a:t>internal</a:t>
          </a:r>
          <a:r>
            <a:rPr lang="it-IT" sz="2700" kern="1200" dirty="0"/>
            <a:t> </a:t>
          </a:r>
          <a:r>
            <a:rPr lang="it-IT" sz="2700" kern="1200" dirty="0" err="1"/>
            <a:t>act</a:t>
          </a:r>
          <a:endParaRPr lang="it-IT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700" kern="1200" dirty="0"/>
            <a:t>NATIONAL AUTHORITIES HAVE TO APPLY EU LAW</a:t>
          </a:r>
        </a:p>
      </dsp:txBody>
      <dsp:txXfrm>
        <a:off x="1082" y="21400"/>
        <a:ext cx="4222527" cy="5026091"/>
      </dsp:txXfrm>
    </dsp:sp>
    <dsp:sp modelId="{0118A097-A403-8645-A4F2-068C2D8DEA1A}">
      <dsp:nvSpPr>
        <dsp:cNvPr id="0" name=""/>
        <dsp:cNvSpPr/>
      </dsp:nvSpPr>
      <dsp:spPr>
        <a:xfrm>
          <a:off x="4645863" y="21400"/>
          <a:ext cx="4222527" cy="502609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 dirty="0"/>
            <a:t>DIRECT EFFECT</a:t>
          </a:r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700" kern="1200" dirty="0" err="1"/>
            <a:t>Individual</a:t>
          </a:r>
          <a:r>
            <a:rPr lang="it-IT" sz="2700" kern="1200" dirty="0"/>
            <a:t> </a:t>
          </a:r>
          <a:r>
            <a:rPr lang="it-IT" sz="2700" kern="1200" dirty="0" err="1"/>
            <a:t>effect</a:t>
          </a:r>
          <a:r>
            <a:rPr lang="it-IT" sz="2700" kern="1200" dirty="0"/>
            <a:t> of a </a:t>
          </a:r>
          <a:r>
            <a:rPr lang="it-IT" sz="2700" kern="1200" dirty="0" err="1"/>
            <a:t>binding</a:t>
          </a:r>
          <a:r>
            <a:rPr lang="it-IT" sz="2700" kern="1200" dirty="0"/>
            <a:t> </a:t>
          </a:r>
          <a:r>
            <a:rPr lang="it-IT" sz="2700" kern="1200" dirty="0" err="1"/>
            <a:t>norm</a:t>
          </a:r>
          <a:r>
            <a:rPr lang="it-IT" sz="2700" kern="1200" dirty="0"/>
            <a:t> in </a:t>
          </a:r>
          <a:r>
            <a:rPr lang="it-IT" sz="2700" kern="1200" dirty="0" err="1"/>
            <a:t>specific</a:t>
          </a:r>
          <a:r>
            <a:rPr lang="it-IT" sz="2700" kern="1200" dirty="0"/>
            <a:t> </a:t>
          </a:r>
          <a:r>
            <a:rPr lang="it-IT" sz="2700" kern="1200" dirty="0" err="1"/>
            <a:t>cases</a:t>
          </a:r>
          <a:endParaRPr lang="it-IT" sz="2700" kern="1200" dirty="0"/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700" kern="1200" cap="all" dirty="0"/>
            <a:t>The </a:t>
          </a:r>
          <a:r>
            <a:rPr lang="it-IT" sz="2700" kern="1200" cap="all" dirty="0" err="1"/>
            <a:t>norm</a:t>
          </a:r>
          <a:r>
            <a:rPr lang="it-IT" sz="2700" kern="1200" cap="all" dirty="0"/>
            <a:t> can be </a:t>
          </a:r>
          <a:r>
            <a:rPr lang="it-IT" sz="2700" kern="1200" cap="all" dirty="0" err="1"/>
            <a:t>invoked</a:t>
          </a:r>
          <a:r>
            <a:rPr lang="it-IT" sz="2700" kern="1200" cap="all" dirty="0"/>
            <a:t> in front of a </a:t>
          </a:r>
          <a:r>
            <a:rPr lang="it-IT" sz="2700" kern="1200" cap="all" dirty="0" err="1"/>
            <a:t>domestic</a:t>
          </a:r>
          <a:r>
            <a:rPr lang="it-IT" sz="2700" kern="1200" cap="all" dirty="0"/>
            <a:t> </a:t>
          </a:r>
          <a:r>
            <a:rPr lang="it-IT" sz="2700" kern="1200" cap="all" dirty="0" err="1"/>
            <a:t>Courts</a:t>
          </a:r>
          <a:r>
            <a:rPr lang="it-IT" sz="2700" kern="1200" dirty="0"/>
            <a:t>.</a:t>
          </a:r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2700" kern="1200" dirty="0"/>
        </a:p>
      </dsp:txBody>
      <dsp:txXfrm>
        <a:off x="4645863" y="21400"/>
        <a:ext cx="4222527" cy="50260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156D29-9104-4E4E-9780-130E495A34B2}">
      <dsp:nvSpPr>
        <dsp:cNvPr id="0" name=""/>
        <dsp:cNvSpPr/>
      </dsp:nvSpPr>
      <dsp:spPr>
        <a:xfrm>
          <a:off x="0" y="0"/>
          <a:ext cx="8684115" cy="15210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TREATIES</a:t>
          </a:r>
        </a:p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ECJ </a:t>
          </a:r>
          <a:r>
            <a:rPr lang="it-IT" sz="2600" kern="1200" dirty="0" err="1"/>
            <a:t>confirmed</a:t>
          </a:r>
          <a:r>
            <a:rPr lang="it-IT" sz="2600" kern="1200" dirty="0"/>
            <a:t> some </a:t>
          </a:r>
          <a:r>
            <a:rPr lang="it-IT" sz="2600" b="0" kern="1200" dirty="0" err="1"/>
            <a:t>Treaties</a:t>
          </a:r>
          <a:r>
            <a:rPr lang="it-IT" sz="2600" kern="1200" dirty="0"/>
            <a:t> </a:t>
          </a:r>
          <a:r>
            <a:rPr lang="it-IT" sz="2600" kern="1200" dirty="0" err="1"/>
            <a:t>provision</a:t>
          </a:r>
          <a:r>
            <a:rPr lang="it-IT" sz="2600" kern="1200" dirty="0"/>
            <a:t> </a:t>
          </a:r>
          <a:r>
            <a:rPr lang="it-IT" sz="2600" kern="1200" dirty="0" err="1"/>
            <a:t>have</a:t>
          </a:r>
          <a:r>
            <a:rPr lang="it-IT" sz="2600" kern="1200" dirty="0"/>
            <a:t> DIRECT APPLICABILITY AND EFFECT </a:t>
          </a:r>
          <a:r>
            <a:rPr lang="it-IT" sz="2600" kern="1200" dirty="0" err="1"/>
            <a:t>within</a:t>
          </a:r>
          <a:r>
            <a:rPr lang="it-IT" sz="2600" kern="1200" dirty="0"/>
            <a:t> </a:t>
          </a:r>
          <a:r>
            <a:rPr lang="it-IT" sz="2600" kern="1200" dirty="0" err="1"/>
            <a:t>domestic</a:t>
          </a:r>
          <a:r>
            <a:rPr lang="it-IT" sz="2600" kern="1200" dirty="0"/>
            <a:t> </a:t>
          </a:r>
          <a:r>
            <a:rPr lang="it-IT" sz="2600" kern="1200" dirty="0" err="1"/>
            <a:t>laws</a:t>
          </a:r>
          <a:r>
            <a:rPr lang="it-IT" sz="2600" kern="1200" dirty="0"/>
            <a:t>.</a:t>
          </a:r>
        </a:p>
      </dsp:txBody>
      <dsp:txXfrm>
        <a:off x="74249" y="74249"/>
        <a:ext cx="8535617" cy="1372502"/>
      </dsp:txXfrm>
    </dsp:sp>
    <dsp:sp modelId="{F2E03D14-2D4F-304E-8F93-69AACFAEE225}">
      <dsp:nvSpPr>
        <dsp:cNvPr id="0" name=""/>
        <dsp:cNvSpPr/>
      </dsp:nvSpPr>
      <dsp:spPr>
        <a:xfrm>
          <a:off x="0" y="1725806"/>
          <a:ext cx="8684115" cy="15210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SECONDARY LAW</a:t>
          </a:r>
        </a:p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E. </a:t>
          </a:r>
          <a:r>
            <a:rPr lang="it-IT" sz="2600" kern="1200" dirty="0" err="1"/>
            <a:t>Treaties</a:t>
          </a:r>
          <a:r>
            <a:rPr lang="it-IT" sz="2600" kern="1200" dirty="0"/>
            <a:t> are </a:t>
          </a:r>
          <a:r>
            <a:rPr lang="it-IT" sz="2600" kern="1200" dirty="0" err="1"/>
            <a:t>framework</a:t>
          </a:r>
          <a:r>
            <a:rPr lang="it-IT" sz="2600" kern="1200" dirty="0"/>
            <a:t> </a:t>
          </a:r>
          <a:r>
            <a:rPr lang="it-IT" sz="2600" kern="1200" dirty="0" err="1"/>
            <a:t>Treaties</a:t>
          </a:r>
          <a:r>
            <a:rPr lang="it-IT" sz="2600" kern="1200" dirty="0"/>
            <a:t>: </a:t>
          </a:r>
          <a:r>
            <a:rPr lang="it-IT" sz="2600" kern="1200" dirty="0" err="1"/>
            <a:t>envisage</a:t>
          </a:r>
          <a:r>
            <a:rPr lang="it-IT" sz="2600" kern="1200" dirty="0"/>
            <a:t> the </a:t>
          </a:r>
          <a:r>
            <a:rPr lang="it-IT" sz="2600" kern="1200" dirty="0" err="1"/>
            <a:t>adoption</a:t>
          </a:r>
          <a:r>
            <a:rPr lang="it-IT" sz="2600" kern="1200" dirty="0"/>
            <a:t> of E. </a:t>
          </a:r>
          <a:r>
            <a:rPr lang="it-IT" sz="2600" kern="1200" dirty="0" err="1"/>
            <a:t>secondary</a:t>
          </a:r>
          <a:r>
            <a:rPr lang="it-IT" sz="2600" kern="1200" dirty="0"/>
            <a:t> law.</a:t>
          </a:r>
        </a:p>
      </dsp:txBody>
      <dsp:txXfrm>
        <a:off x="74249" y="1800055"/>
        <a:ext cx="8535617" cy="1372502"/>
      </dsp:txXfrm>
    </dsp:sp>
    <dsp:sp modelId="{A647B000-5C9D-2542-AA85-5480856119A0}">
      <dsp:nvSpPr>
        <dsp:cNvPr id="0" name=""/>
        <dsp:cNvSpPr/>
      </dsp:nvSpPr>
      <dsp:spPr>
        <a:xfrm>
          <a:off x="0" y="3278619"/>
          <a:ext cx="8684115" cy="1620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721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800" kern="1200" dirty="0">
              <a:solidFill>
                <a:srgbClr val="333333"/>
              </a:solidFill>
            </a:rPr>
            <a:t>Art. 288 TFUE: </a:t>
          </a:r>
          <a:r>
            <a:rPr lang="it-IT" sz="2800" kern="1200" dirty="0" err="1">
              <a:solidFill>
                <a:srgbClr val="333333"/>
              </a:solidFill>
            </a:rPr>
            <a:t>union’s</a:t>
          </a:r>
          <a:r>
            <a:rPr lang="it-IT" sz="2800" kern="1200" dirty="0">
              <a:solidFill>
                <a:srgbClr val="333333"/>
              </a:solidFill>
            </a:rPr>
            <a:t> </a:t>
          </a:r>
          <a:r>
            <a:rPr lang="it-IT" sz="2800" kern="1200" dirty="0" err="1">
              <a:solidFill>
                <a:srgbClr val="333333"/>
              </a:solidFill>
            </a:rPr>
            <a:t>legal</a:t>
          </a:r>
          <a:r>
            <a:rPr lang="it-IT" sz="2800" kern="1200" dirty="0">
              <a:solidFill>
                <a:srgbClr val="333333"/>
              </a:solidFill>
            </a:rPr>
            <a:t> </a:t>
          </a:r>
          <a:r>
            <a:rPr lang="it-IT" sz="2800" kern="1200" dirty="0" err="1">
              <a:solidFill>
                <a:srgbClr val="333333"/>
              </a:solidFill>
            </a:rPr>
            <a:t>instruments</a:t>
          </a:r>
          <a:r>
            <a:rPr lang="it-IT" sz="2800" kern="1200" dirty="0">
              <a:solidFill>
                <a:srgbClr val="333333"/>
              </a:solidFill>
            </a:rPr>
            <a:t>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800" kern="1200" dirty="0" err="1">
              <a:solidFill>
                <a:srgbClr val="333333"/>
              </a:solidFill>
            </a:rPr>
            <a:t>What</a:t>
          </a:r>
          <a:r>
            <a:rPr lang="it-IT" sz="2800" kern="1200" dirty="0">
              <a:solidFill>
                <a:srgbClr val="333333"/>
              </a:solidFill>
            </a:rPr>
            <a:t> </a:t>
          </a:r>
          <a:r>
            <a:rPr lang="it-IT" sz="2800" kern="1200" dirty="0" err="1">
              <a:solidFill>
                <a:srgbClr val="333333"/>
              </a:solidFill>
            </a:rPr>
            <a:t>effect</a:t>
          </a:r>
          <a:r>
            <a:rPr lang="it-IT" sz="2800" kern="1200" dirty="0">
              <a:solidFill>
                <a:srgbClr val="333333"/>
              </a:solidFill>
            </a:rPr>
            <a:t> in the </a:t>
          </a:r>
          <a:r>
            <a:rPr lang="it-IT" sz="2800" kern="1200" dirty="0" err="1">
              <a:solidFill>
                <a:srgbClr val="333333"/>
              </a:solidFill>
            </a:rPr>
            <a:t>national</a:t>
          </a:r>
          <a:r>
            <a:rPr lang="it-IT" sz="2800" kern="1200" dirty="0">
              <a:solidFill>
                <a:srgbClr val="333333"/>
              </a:solidFill>
            </a:rPr>
            <a:t> </a:t>
          </a:r>
          <a:r>
            <a:rPr lang="it-IT" sz="2800" kern="1200" dirty="0" err="1">
              <a:solidFill>
                <a:srgbClr val="333333"/>
              </a:solidFill>
            </a:rPr>
            <a:t>legal</a:t>
          </a:r>
          <a:r>
            <a:rPr lang="it-IT" sz="2800" kern="1200" dirty="0">
              <a:solidFill>
                <a:srgbClr val="333333"/>
              </a:solidFill>
            </a:rPr>
            <a:t> </a:t>
          </a:r>
          <a:r>
            <a:rPr lang="it-IT" sz="2800" kern="1200" dirty="0" err="1">
              <a:solidFill>
                <a:srgbClr val="333333"/>
              </a:solidFill>
            </a:rPr>
            <a:t>order</a:t>
          </a:r>
          <a:r>
            <a:rPr lang="it-IT" sz="2800" kern="1200" dirty="0">
              <a:solidFill>
                <a:srgbClr val="333333"/>
              </a:solidFill>
            </a:rPr>
            <a:t>?</a:t>
          </a:r>
        </a:p>
      </dsp:txBody>
      <dsp:txXfrm>
        <a:off x="0" y="3278619"/>
        <a:ext cx="8684115" cy="16202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CA254-A70A-D440-816F-BCC56A016ED5}">
      <dsp:nvSpPr>
        <dsp:cNvPr id="0" name=""/>
        <dsp:cNvSpPr/>
      </dsp:nvSpPr>
      <dsp:spPr>
        <a:xfrm>
          <a:off x="0" y="324501"/>
          <a:ext cx="8590738" cy="7722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1. REGULATION</a:t>
          </a:r>
        </a:p>
      </dsp:txBody>
      <dsp:txXfrm>
        <a:off x="37696" y="362197"/>
        <a:ext cx="8515346" cy="696808"/>
      </dsp:txXfrm>
    </dsp:sp>
    <dsp:sp modelId="{9585E18A-E283-AB4E-92A3-22C4F683D061}">
      <dsp:nvSpPr>
        <dsp:cNvPr id="0" name=""/>
        <dsp:cNvSpPr/>
      </dsp:nvSpPr>
      <dsp:spPr>
        <a:xfrm>
          <a:off x="0" y="1191741"/>
          <a:ext cx="8590738" cy="7722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2. DIRECTIVE</a:t>
          </a:r>
        </a:p>
      </dsp:txBody>
      <dsp:txXfrm>
        <a:off x="37696" y="1229437"/>
        <a:ext cx="8515346" cy="696808"/>
      </dsp:txXfrm>
    </dsp:sp>
    <dsp:sp modelId="{FE7214CF-B485-C74C-A865-674A160055F0}">
      <dsp:nvSpPr>
        <dsp:cNvPr id="0" name=""/>
        <dsp:cNvSpPr/>
      </dsp:nvSpPr>
      <dsp:spPr>
        <a:xfrm>
          <a:off x="0" y="2058981"/>
          <a:ext cx="8590738" cy="7722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3. DECISION</a:t>
          </a:r>
        </a:p>
      </dsp:txBody>
      <dsp:txXfrm>
        <a:off x="37696" y="2096677"/>
        <a:ext cx="8515346" cy="696808"/>
      </dsp:txXfrm>
    </dsp:sp>
    <dsp:sp modelId="{2B8E272D-850E-D94C-A698-8C2DA236FFA4}">
      <dsp:nvSpPr>
        <dsp:cNvPr id="0" name=""/>
        <dsp:cNvSpPr/>
      </dsp:nvSpPr>
      <dsp:spPr>
        <a:xfrm>
          <a:off x="0" y="2926221"/>
          <a:ext cx="8590738" cy="7722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4. RECOMMENDATIONS AND OPTIONS</a:t>
          </a:r>
        </a:p>
      </dsp:txBody>
      <dsp:txXfrm>
        <a:off x="37696" y="2963917"/>
        <a:ext cx="8515346" cy="696808"/>
      </dsp:txXfrm>
    </dsp:sp>
    <dsp:sp modelId="{EEE372BF-95FF-7943-8D8D-5041D2040160}">
      <dsp:nvSpPr>
        <dsp:cNvPr id="0" name=""/>
        <dsp:cNvSpPr/>
      </dsp:nvSpPr>
      <dsp:spPr>
        <a:xfrm>
          <a:off x="0" y="3698421"/>
          <a:ext cx="8590738" cy="1155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756" tIns="40640" rIns="227584" bIns="40640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3200" b="1" kern="1200" dirty="0">
              <a:solidFill>
                <a:schemeClr val="bg2"/>
              </a:solidFill>
            </a:rPr>
            <a:t>1 and 3 </a:t>
          </a:r>
          <a:r>
            <a:rPr lang="it-IT" sz="3200" b="1" kern="1200" dirty="0" err="1">
              <a:solidFill>
                <a:schemeClr val="bg2"/>
              </a:solidFill>
            </a:rPr>
            <a:t>contain</a:t>
          </a:r>
          <a:r>
            <a:rPr lang="it-IT" sz="3200" b="1" kern="1200" dirty="0">
              <a:solidFill>
                <a:schemeClr val="bg2"/>
              </a:solidFill>
            </a:rPr>
            <a:t> </a:t>
          </a:r>
          <a:r>
            <a:rPr lang="it-IT" sz="3200" b="1" kern="1200" dirty="0" err="1">
              <a:solidFill>
                <a:schemeClr val="bg2"/>
              </a:solidFill>
            </a:rPr>
            <a:t>direct</a:t>
          </a:r>
          <a:r>
            <a:rPr lang="it-IT" sz="3200" b="1" kern="1200" dirty="0">
              <a:solidFill>
                <a:schemeClr val="bg2"/>
              </a:solidFill>
            </a:rPr>
            <a:t> </a:t>
          </a:r>
          <a:r>
            <a:rPr lang="it-IT" sz="3200" b="1" kern="1200" dirty="0" err="1">
              <a:solidFill>
                <a:schemeClr val="bg2"/>
              </a:solidFill>
            </a:rPr>
            <a:t>effect</a:t>
          </a:r>
          <a:r>
            <a:rPr lang="it-IT" sz="3200" b="1" kern="1200" dirty="0">
              <a:solidFill>
                <a:schemeClr val="bg2"/>
              </a:solidFill>
            </a:rPr>
            <a:t> </a:t>
          </a:r>
          <a:r>
            <a:rPr lang="it-IT" sz="3200" b="1" kern="1200" dirty="0" err="1">
              <a:solidFill>
                <a:schemeClr val="bg2"/>
              </a:solidFill>
            </a:rPr>
            <a:t>legal</a:t>
          </a:r>
          <a:r>
            <a:rPr lang="it-IT" sz="3200" b="1" kern="1200" dirty="0">
              <a:solidFill>
                <a:schemeClr val="bg2"/>
              </a:solidFill>
            </a:rPr>
            <a:t> </a:t>
          </a:r>
          <a:r>
            <a:rPr lang="it-IT" sz="3200" b="1" kern="1200" dirty="0" err="1">
              <a:solidFill>
                <a:schemeClr val="bg2"/>
              </a:solidFill>
            </a:rPr>
            <a:t>norms</a:t>
          </a:r>
          <a:endParaRPr lang="it-IT" sz="3200" b="1" kern="1200" dirty="0">
            <a:solidFill>
              <a:schemeClr val="bg2"/>
            </a:solidFill>
          </a:endParaRPr>
        </a:p>
      </dsp:txBody>
      <dsp:txXfrm>
        <a:off x="0" y="3698421"/>
        <a:ext cx="8590738" cy="11555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716AD4-DFC5-8D4B-93BC-59C7144AF2D4}">
      <dsp:nvSpPr>
        <dsp:cNvPr id="0" name=""/>
        <dsp:cNvSpPr/>
      </dsp:nvSpPr>
      <dsp:spPr>
        <a:xfrm>
          <a:off x="1635" y="0"/>
          <a:ext cx="4164822" cy="4800444"/>
        </a:xfrm>
        <a:prstGeom prst="roundRect">
          <a:avLst>
            <a:gd name="adj" fmla="val 5000"/>
          </a:avLst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marL="0" lvl="0" indent="0" algn="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>
              <a:solidFill>
                <a:srgbClr val="333333"/>
              </a:solidFill>
            </a:rPr>
            <a:t>PRIMARY LAW</a:t>
          </a:r>
        </a:p>
      </dsp:txBody>
      <dsp:txXfrm rot="16200000">
        <a:off x="-1550064" y="1551699"/>
        <a:ext cx="3936364" cy="832964"/>
      </dsp:txXfrm>
    </dsp:sp>
    <dsp:sp modelId="{52D36EFC-C547-2D46-9EE3-30B83B67203E}">
      <dsp:nvSpPr>
        <dsp:cNvPr id="0" name=""/>
        <dsp:cNvSpPr/>
      </dsp:nvSpPr>
      <dsp:spPr>
        <a:xfrm>
          <a:off x="834599" y="0"/>
          <a:ext cx="3102792" cy="4800444"/>
        </a:xfrm>
        <a:prstGeom prst="rect">
          <a:avLst/>
        </a:prstGeom>
        <a:noFill/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A. FROM STRICT TO LENIET TEST</a:t>
          </a:r>
        </a:p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B. VERTICAL AND ORIZONTAL EFFECT</a:t>
          </a:r>
        </a:p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800" kern="1200" dirty="0"/>
        </a:p>
      </dsp:txBody>
      <dsp:txXfrm>
        <a:off x="834599" y="0"/>
        <a:ext cx="3102792" cy="4800444"/>
      </dsp:txXfrm>
    </dsp:sp>
    <dsp:sp modelId="{F96EFE91-E049-834F-8A66-CF78730D4191}">
      <dsp:nvSpPr>
        <dsp:cNvPr id="0" name=""/>
        <dsp:cNvSpPr/>
      </dsp:nvSpPr>
      <dsp:spPr>
        <a:xfrm>
          <a:off x="4312226" y="0"/>
          <a:ext cx="4164822" cy="4800444"/>
        </a:xfrm>
        <a:prstGeom prst="roundRect">
          <a:avLst>
            <a:gd name="adj" fmla="val 5000"/>
          </a:avLst>
        </a:prstGeom>
        <a:blipFill rotWithShape="1">
          <a:blip xmlns:r="http://schemas.openxmlformats.org/officeDocument/2006/relationships" r:embed="rId1">
            <a:duotone>
              <a:schemeClr val="accent2">
                <a:hueOff val="497358"/>
                <a:satOff val="-39181"/>
                <a:lumOff val="196"/>
                <a:alphaOff val="0"/>
                <a:shade val="10000"/>
                <a:satMod val="135000"/>
              </a:schemeClr>
              <a:schemeClr val="accent2">
                <a:hueOff val="497358"/>
                <a:satOff val="-39181"/>
                <a:lumOff val="196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marL="0" lvl="0" indent="0" algn="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>
              <a:solidFill>
                <a:srgbClr val="333333"/>
              </a:solidFill>
            </a:rPr>
            <a:t>SECONDARY LAW</a:t>
          </a:r>
        </a:p>
      </dsp:txBody>
      <dsp:txXfrm rot="16200000">
        <a:off x="2760527" y="1551699"/>
        <a:ext cx="3936364" cy="832964"/>
      </dsp:txXfrm>
    </dsp:sp>
    <dsp:sp modelId="{29809B01-A84A-DD43-A5F5-3B3772F7506F}">
      <dsp:nvSpPr>
        <dsp:cNvPr id="0" name=""/>
        <dsp:cNvSpPr/>
      </dsp:nvSpPr>
      <dsp:spPr>
        <a:xfrm rot="5400000">
          <a:off x="3980324" y="3802781"/>
          <a:ext cx="705453" cy="62472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C40CBD-8E2A-9B43-B07B-429F47A84922}">
      <dsp:nvSpPr>
        <dsp:cNvPr id="0" name=""/>
        <dsp:cNvSpPr/>
      </dsp:nvSpPr>
      <dsp:spPr>
        <a:xfrm>
          <a:off x="5145191" y="0"/>
          <a:ext cx="3102792" cy="4800444"/>
        </a:xfrm>
        <a:prstGeom prst="rect">
          <a:avLst/>
        </a:prstGeom>
        <a:noFill/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A. DIRECT EFFECT OF DIRECTIVE</a:t>
          </a:r>
        </a:p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B. THE NO HORIZONTAL DIECT EFFECT RULE</a:t>
          </a:r>
        </a:p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C. LIMITATION TO THE RULE</a:t>
          </a:r>
        </a:p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D. EXCEPTION TO THE RULE</a:t>
          </a:r>
        </a:p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800" kern="1200" dirty="0"/>
        </a:p>
      </dsp:txBody>
      <dsp:txXfrm>
        <a:off x="5145191" y="0"/>
        <a:ext cx="3102792" cy="48004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481A90-9501-3B4B-9895-BFE493685D86}">
      <dsp:nvSpPr>
        <dsp:cNvPr id="0" name=""/>
        <dsp:cNvSpPr/>
      </dsp:nvSpPr>
      <dsp:spPr>
        <a:xfrm>
          <a:off x="0" y="26836"/>
          <a:ext cx="8957245" cy="9460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 dirty="0"/>
            <a:t>1. CLEAR:</a:t>
          </a:r>
          <a:endParaRPr lang="it-IT" sz="2400" kern="1200" dirty="0"/>
        </a:p>
      </dsp:txBody>
      <dsp:txXfrm>
        <a:off x="46185" y="73021"/>
        <a:ext cx="8864875" cy="853725"/>
      </dsp:txXfrm>
    </dsp:sp>
    <dsp:sp modelId="{3F3F2212-17EE-D046-85D5-37D426537913}">
      <dsp:nvSpPr>
        <dsp:cNvPr id="0" name=""/>
        <dsp:cNvSpPr/>
      </dsp:nvSpPr>
      <dsp:spPr>
        <a:xfrm>
          <a:off x="0" y="1042052"/>
          <a:ext cx="8957245" cy="9460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 dirty="0"/>
            <a:t>2. UNCONDITIONAL:</a:t>
          </a:r>
          <a:endParaRPr lang="it-IT" sz="2400" kern="1200" dirty="0"/>
        </a:p>
      </dsp:txBody>
      <dsp:txXfrm>
        <a:off x="46185" y="1088237"/>
        <a:ext cx="8864875" cy="853725"/>
      </dsp:txXfrm>
    </dsp:sp>
    <dsp:sp modelId="{A2304819-4050-2741-B71D-4CEE158D2328}">
      <dsp:nvSpPr>
        <dsp:cNvPr id="0" name=""/>
        <dsp:cNvSpPr/>
      </dsp:nvSpPr>
      <dsp:spPr>
        <a:xfrm>
          <a:off x="0" y="2057268"/>
          <a:ext cx="8957245" cy="9460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 dirty="0"/>
            <a:t>2 a. AUTOMATIC</a:t>
          </a:r>
          <a:r>
            <a:rPr lang="it-IT" sz="2400" kern="1200" dirty="0"/>
            <a:t>: </a:t>
          </a:r>
          <a:r>
            <a:rPr lang="it-IT" sz="2400" kern="1200" dirty="0" err="1"/>
            <a:t>it</a:t>
          </a:r>
          <a:r>
            <a:rPr lang="it-IT" sz="2400" kern="1200" dirty="0"/>
            <a:t> </a:t>
          </a:r>
          <a:r>
            <a:rPr lang="it-IT" sz="2400" kern="1200" dirty="0" err="1"/>
            <a:t>would</a:t>
          </a:r>
          <a:r>
            <a:rPr lang="it-IT" sz="2400" kern="1200" dirty="0"/>
            <a:t> </a:t>
          </a:r>
          <a:r>
            <a:rPr lang="it-IT" sz="2400" kern="1200" dirty="0" err="1"/>
            <a:t>not</a:t>
          </a:r>
          <a:r>
            <a:rPr lang="it-IT" sz="2400" kern="1200" dirty="0"/>
            <a:t> </a:t>
          </a:r>
          <a:r>
            <a:rPr lang="it-IT" sz="2400" kern="1200" dirty="0" err="1"/>
            <a:t>depend</a:t>
          </a:r>
          <a:r>
            <a:rPr lang="it-IT" sz="2400" kern="1200" dirty="0"/>
            <a:t> on </a:t>
          </a:r>
          <a:r>
            <a:rPr lang="it-IT" sz="2400" kern="1200" dirty="0" err="1"/>
            <a:t>subsequent</a:t>
          </a:r>
          <a:r>
            <a:rPr lang="it-IT" sz="2400" kern="1200" dirty="0"/>
            <a:t> positive </a:t>
          </a:r>
          <a:r>
            <a:rPr lang="it-IT" sz="2400" kern="1200" dirty="0" err="1"/>
            <a:t>legislation</a:t>
          </a:r>
          <a:endParaRPr lang="it-IT" sz="2400" kern="1200" dirty="0"/>
        </a:p>
      </dsp:txBody>
      <dsp:txXfrm>
        <a:off x="46185" y="2103453"/>
        <a:ext cx="8864875" cy="853725"/>
      </dsp:txXfrm>
    </dsp:sp>
    <dsp:sp modelId="{1ADEF92F-1FB7-DB41-8531-61D991BA1561}">
      <dsp:nvSpPr>
        <dsp:cNvPr id="0" name=""/>
        <dsp:cNvSpPr/>
      </dsp:nvSpPr>
      <dsp:spPr>
        <a:xfrm>
          <a:off x="0" y="3072484"/>
          <a:ext cx="8957245" cy="9460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kern="1200" dirty="0"/>
            <a:t>2 b. ABSOLUTE</a:t>
          </a:r>
          <a:r>
            <a:rPr lang="it-IT" sz="2400" kern="1200" dirty="0"/>
            <a:t>: </a:t>
          </a:r>
          <a:r>
            <a:rPr lang="it-IT" sz="2400" kern="1200" dirty="0" err="1"/>
            <a:t>not</a:t>
          </a:r>
          <a:r>
            <a:rPr lang="it-IT" sz="2400" kern="1200" dirty="0"/>
            <a:t> </a:t>
          </a:r>
          <a:r>
            <a:rPr lang="it-IT" sz="2400" kern="1200" dirty="0" err="1"/>
            <a:t>qualified</a:t>
          </a:r>
          <a:r>
            <a:rPr lang="it-IT" sz="2400" kern="1200" dirty="0"/>
            <a:t> by </a:t>
          </a:r>
          <a:r>
            <a:rPr lang="it-IT" sz="2400" kern="1200" dirty="0" err="1"/>
            <a:t>any</a:t>
          </a:r>
          <a:r>
            <a:rPr lang="it-IT" sz="2400" kern="1200" dirty="0"/>
            <a:t> </a:t>
          </a:r>
          <a:r>
            <a:rPr lang="it-IT" sz="2400" kern="1200" dirty="0" err="1"/>
            <a:t>reservation</a:t>
          </a:r>
          <a:r>
            <a:rPr lang="it-IT" sz="2400" kern="1200" dirty="0"/>
            <a:t> on the part of the State</a:t>
          </a:r>
        </a:p>
      </dsp:txBody>
      <dsp:txXfrm>
        <a:off x="46185" y="3118669"/>
        <a:ext cx="8864875" cy="853725"/>
      </dsp:txXfrm>
    </dsp:sp>
    <dsp:sp modelId="{5612ADE4-9181-7345-B52C-210E31F6782B}">
      <dsp:nvSpPr>
        <dsp:cNvPr id="0" name=""/>
        <dsp:cNvSpPr/>
      </dsp:nvSpPr>
      <dsp:spPr>
        <a:xfrm>
          <a:off x="0" y="4096268"/>
          <a:ext cx="8957245" cy="9460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cap="all" dirty="0"/>
            <a:t>3. </a:t>
          </a:r>
          <a:r>
            <a:rPr lang="it-IT" sz="2400" b="1" kern="1200" cap="all" dirty="0" err="1"/>
            <a:t>not</a:t>
          </a:r>
          <a:r>
            <a:rPr lang="it-IT" sz="2400" b="1" kern="1200" cap="all" dirty="0"/>
            <a:t> </a:t>
          </a:r>
          <a:r>
            <a:rPr lang="it-IT" sz="2400" b="1" kern="1200" cap="all" dirty="0" err="1"/>
            <a:t>dependent</a:t>
          </a:r>
          <a:r>
            <a:rPr lang="it-IT" sz="2400" b="1" kern="1200" cap="all" dirty="0"/>
            <a:t> on </a:t>
          </a:r>
          <a:r>
            <a:rPr lang="it-IT" sz="2400" b="1" kern="1200" cap="all" dirty="0" err="1"/>
            <a:t>any</a:t>
          </a:r>
          <a:r>
            <a:rPr lang="it-IT" sz="2400" b="1" kern="1200" cap="all" dirty="0"/>
            <a:t> </a:t>
          </a:r>
          <a:r>
            <a:rPr lang="it-IT" sz="2400" b="1" kern="1200" cap="all" dirty="0" err="1"/>
            <a:t>national</a:t>
          </a:r>
          <a:r>
            <a:rPr lang="it-IT" sz="2400" b="1" kern="1200" cap="all" dirty="0"/>
            <a:t> </a:t>
          </a:r>
          <a:r>
            <a:rPr lang="it-IT" sz="2400" b="1" kern="1200" cap="all" dirty="0" err="1"/>
            <a:t>implementing</a:t>
          </a:r>
          <a:r>
            <a:rPr lang="it-IT" sz="2400" b="1" kern="1200" cap="all" dirty="0"/>
            <a:t> </a:t>
          </a:r>
          <a:r>
            <a:rPr lang="it-IT" sz="2400" b="1" kern="1200" cap="all" dirty="0" err="1"/>
            <a:t>measure</a:t>
          </a:r>
          <a:endParaRPr lang="it-IT" sz="2400" b="1" kern="1200" cap="all" dirty="0"/>
        </a:p>
      </dsp:txBody>
      <dsp:txXfrm>
        <a:off x="46185" y="4142453"/>
        <a:ext cx="8864875" cy="85372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93448-5D7D-F447-8114-FDFF2A65B621}">
      <dsp:nvSpPr>
        <dsp:cNvPr id="0" name=""/>
        <dsp:cNvSpPr/>
      </dsp:nvSpPr>
      <dsp:spPr>
        <a:xfrm>
          <a:off x="0" y="628148"/>
          <a:ext cx="9144000" cy="204516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b="1" kern="1200" cap="all" dirty="0"/>
            <a:t>A </a:t>
          </a:r>
          <a:r>
            <a:rPr lang="it-IT" sz="3800" b="1" kern="1200" cap="all" dirty="0" err="1"/>
            <a:t>provision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has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direct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effect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when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it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is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capable</a:t>
          </a:r>
          <a:r>
            <a:rPr lang="it-IT" sz="3800" b="1" kern="1200" cap="all" dirty="0"/>
            <a:t> of </a:t>
          </a:r>
          <a:r>
            <a:rPr lang="it-IT" sz="3800" b="1" kern="1200" cap="all" dirty="0" err="1"/>
            <a:t>being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applied</a:t>
          </a:r>
          <a:r>
            <a:rPr lang="it-IT" sz="3800" b="1" kern="1200" cap="all" dirty="0"/>
            <a:t> by a </a:t>
          </a:r>
          <a:r>
            <a:rPr lang="it-IT" sz="3800" b="1" kern="1200" cap="all" dirty="0" err="1"/>
            <a:t>national</a:t>
          </a:r>
          <a:r>
            <a:rPr lang="it-IT" sz="3800" b="1" kern="1200" cap="all" dirty="0"/>
            <a:t> court</a:t>
          </a:r>
          <a:r>
            <a:rPr lang="it-IT" sz="3800" kern="1200" cap="all" dirty="0"/>
            <a:t>.</a:t>
          </a:r>
        </a:p>
      </dsp:txBody>
      <dsp:txXfrm>
        <a:off x="99836" y="727984"/>
        <a:ext cx="8944328" cy="1845488"/>
      </dsp:txXfrm>
    </dsp:sp>
    <dsp:sp modelId="{EB6D9726-2C21-F648-AACE-0F58EA531734}">
      <dsp:nvSpPr>
        <dsp:cNvPr id="0" name=""/>
        <dsp:cNvSpPr/>
      </dsp:nvSpPr>
      <dsp:spPr>
        <a:xfrm>
          <a:off x="0" y="2782748"/>
          <a:ext cx="9144000" cy="204516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b="1" kern="1200" cap="all" dirty="0"/>
            <a:t>Direct </a:t>
          </a:r>
          <a:r>
            <a:rPr lang="it-IT" sz="3800" b="1" kern="1200" cap="all" dirty="0" err="1"/>
            <a:t>effect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simply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means</a:t>
          </a:r>
          <a:r>
            <a:rPr lang="it-IT" sz="3800" b="1" kern="1200" cap="all" dirty="0"/>
            <a:t> </a:t>
          </a:r>
          <a:r>
            <a:rPr lang="it-IT" sz="3800" b="1" kern="1200" cap="all" dirty="0" err="1"/>
            <a:t>that</a:t>
          </a:r>
          <a:r>
            <a:rPr lang="it-IT" sz="3800" b="1" kern="1200" cap="all" dirty="0"/>
            <a:t> a </a:t>
          </a:r>
          <a:r>
            <a:rPr lang="it-IT" sz="3800" b="1" kern="1200" cap="all" dirty="0" err="1"/>
            <a:t>norm</a:t>
          </a:r>
          <a:r>
            <a:rPr lang="it-IT" sz="3800" b="1" kern="1200" cap="all" dirty="0"/>
            <a:t> can be </a:t>
          </a:r>
          <a:r>
            <a:rPr lang="it-IT" sz="3800" b="1" kern="1200" cap="all" dirty="0" err="1"/>
            <a:t>invoked</a:t>
          </a:r>
          <a:r>
            <a:rPr lang="it-IT" sz="3800" b="1" kern="1200" cap="all" dirty="0"/>
            <a:t> in and </a:t>
          </a:r>
          <a:r>
            <a:rPr lang="it-IT" sz="3800" b="1" kern="1200" cap="all" dirty="0" err="1"/>
            <a:t>applied</a:t>
          </a:r>
          <a:r>
            <a:rPr lang="it-IT" sz="3800" b="1" kern="1200" cap="all" dirty="0"/>
            <a:t> by a Court.</a:t>
          </a:r>
          <a:endParaRPr lang="it-IT" sz="3800" kern="1200" cap="all" dirty="0"/>
        </a:p>
      </dsp:txBody>
      <dsp:txXfrm>
        <a:off x="99836" y="2882584"/>
        <a:ext cx="8944328" cy="18454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9284" y="1918448"/>
            <a:ext cx="10111317" cy="1470025"/>
          </a:xfrm>
        </p:spPr>
        <p:txBody>
          <a:bodyPr anchor="b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9285" y="3478306"/>
            <a:ext cx="10111316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12192000" cy="12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82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02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9284" y="789082"/>
            <a:ext cx="10111317" cy="1470025"/>
          </a:xfrm>
        </p:spPr>
        <p:txBody>
          <a:bodyPr anchor="ctr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9285" y="4724401"/>
            <a:ext cx="10111316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12192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903162" y="2564085"/>
            <a:ext cx="238567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89826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12192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5" y="2971801"/>
            <a:ext cx="10111316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5" y="4724400"/>
            <a:ext cx="10111316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577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</p:spPr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284" y="1828801"/>
            <a:ext cx="475488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95721" y="1828801"/>
            <a:ext cx="475488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89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4" y="1524000"/>
            <a:ext cx="475488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39284" y="2393577"/>
            <a:ext cx="475488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5721" y="1524000"/>
            <a:ext cx="475488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95721" y="2393577"/>
            <a:ext cx="475488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96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12192000" cy="54146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7904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83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6096000" y="4482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273050"/>
            <a:ext cx="52832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8535" y="273051"/>
            <a:ext cx="5279136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1975105"/>
            <a:ext cx="52832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56000" y="6356351"/>
            <a:ext cx="216348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2730" y="6356351"/>
            <a:ext cx="2522071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523744" y="5748338"/>
            <a:ext cx="1016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2591049" y="3344239"/>
            <a:ext cx="6855164" cy="16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982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6096000" y="4482"/>
            <a:ext cx="6096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2591049" y="3344239"/>
            <a:ext cx="6855164" cy="166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274320"/>
            <a:ext cx="5279136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86144" y="264907"/>
            <a:ext cx="5279136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1970801"/>
            <a:ext cx="5279136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560064" y="6356351"/>
            <a:ext cx="2170176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2729" y="6356351"/>
            <a:ext cx="2523744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523744" y="5738129"/>
            <a:ext cx="1011936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548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4038600"/>
            <a:ext cx="1016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36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265176"/>
            <a:ext cx="112776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Font typeface="Calisto MT" pitchFamily="18" charset="0"/>
              <a:buNone/>
              <a:defRPr sz="24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0" y="5042648"/>
            <a:ext cx="1016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815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2945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12192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12192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0264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0" y="4482"/>
            <a:ext cx="1039748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4800" y="457201"/>
            <a:ext cx="1625600" cy="5668963"/>
          </a:xfrm>
        </p:spPr>
        <p:txBody>
          <a:bodyPr vert="eaVert">
            <a:norm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283" y="457201"/>
            <a:ext cx="8511116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566400" y="6356351"/>
            <a:ext cx="14224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7037543" y="3344239"/>
            <a:ext cx="6855164" cy="16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351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284" y="62754"/>
            <a:ext cx="10111317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284" y="1828801"/>
            <a:ext cx="10111317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76659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2729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689600" y="6356351"/>
            <a:ext cx="81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8014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Calisto MT" pitchFamily="18" charset="0"/>
        <a:buChar char="•"/>
        <a:defRPr sz="24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22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20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711325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20002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2290763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25717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303463" y="217715"/>
            <a:ext cx="7583488" cy="3170759"/>
          </a:xfrm>
        </p:spPr>
        <p:txBody>
          <a:bodyPr/>
          <a:lstStyle/>
          <a:p>
            <a:r>
              <a:rPr lang="en-US" b="1" dirty="0"/>
              <a:t>EUROPEAN INSTITUTIONS, LAW AND MARKETS</a:t>
            </a:r>
            <a:br>
              <a:rPr lang="it-IT" b="1" dirty="0"/>
            </a:br>
            <a:r>
              <a:rPr lang="it-IT" b="1" dirty="0"/>
              <a:t>3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sz="2000" b="1" cap="small" dirty="0"/>
              <a:t>Biancamaria </a:t>
            </a:r>
            <a:r>
              <a:rPr lang="it-IT" sz="2000" b="1" cap="small" dirty="0" err="1"/>
              <a:t>Raganelli</a:t>
            </a:r>
            <a:endParaRPr lang="it-IT" sz="2000" b="1" cap="small" dirty="0"/>
          </a:p>
          <a:p>
            <a:r>
              <a:rPr lang="it-IT" sz="2000" b="1" dirty="0"/>
              <a:t>Università degli Studi di Roma Tor Vergata</a:t>
            </a:r>
          </a:p>
          <a:p>
            <a:endParaRPr lang="it-IT" sz="2000" b="1"/>
          </a:p>
          <a:p>
            <a:r>
              <a:rPr lang="it-IT" sz="2000" b="1"/>
              <a:t>biancamaria.raganelli</a:t>
            </a:r>
            <a:r>
              <a:rPr lang="it-IT" sz="2000" b="1" dirty="0"/>
              <a:t>@uniroma2.it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9453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Direct </a:t>
            </a:r>
            <a:r>
              <a:rPr lang="it-IT" dirty="0" err="1"/>
              <a:t>applicability</a:t>
            </a:r>
            <a:r>
              <a:rPr lang="it-IT" dirty="0"/>
              <a:t> and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49985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REQUIREMENTS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972235" y="1828801"/>
            <a:ext cx="8367059" cy="4760259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3200" dirty="0"/>
              <a:t>NOT </a:t>
            </a:r>
            <a:r>
              <a:rPr lang="it-IT" sz="3200" dirty="0" err="1"/>
              <a:t>all</a:t>
            </a:r>
            <a:r>
              <a:rPr lang="it-IT" sz="3200" dirty="0"/>
              <a:t> EU law </a:t>
            </a:r>
            <a:r>
              <a:rPr lang="it-IT" sz="3200" dirty="0" err="1"/>
              <a:t>could</a:t>
            </a:r>
            <a:r>
              <a:rPr lang="it-IT" sz="3200" dirty="0"/>
              <a:t> be </a:t>
            </a:r>
            <a:r>
              <a:rPr lang="it-IT" sz="3200" dirty="0" err="1"/>
              <a:t>enforced</a:t>
            </a:r>
            <a:r>
              <a:rPr lang="it-IT" sz="3200" dirty="0"/>
              <a:t> by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.</a:t>
            </a:r>
          </a:p>
          <a:p>
            <a:r>
              <a:rPr lang="it-IT" sz="3200" b="1" dirty="0">
                <a:solidFill>
                  <a:srgbClr val="FF0000"/>
                </a:solidFill>
              </a:rPr>
              <a:t>The </a:t>
            </a:r>
            <a:r>
              <a:rPr lang="it-IT" sz="3200" b="1" dirty="0" err="1">
                <a:solidFill>
                  <a:srgbClr val="FF0000"/>
                </a:solidFill>
              </a:rPr>
              <a:t>norm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has</a:t>
            </a:r>
            <a:r>
              <a:rPr lang="it-IT" sz="3200" b="1" dirty="0">
                <a:solidFill>
                  <a:srgbClr val="FF0000"/>
                </a:solidFill>
              </a:rPr>
              <a:t> to be </a:t>
            </a:r>
            <a:r>
              <a:rPr lang="it-IT" sz="3200" b="1" dirty="0" err="1">
                <a:solidFill>
                  <a:srgbClr val="FF0000"/>
                </a:solidFill>
              </a:rPr>
              <a:t>justiciable</a:t>
            </a:r>
            <a:r>
              <a:rPr lang="it-IT" sz="3200" b="1" dirty="0">
                <a:solidFill>
                  <a:srgbClr val="FF0000"/>
                </a:solidFill>
              </a:rPr>
              <a:t> and </a:t>
            </a:r>
            <a:r>
              <a:rPr lang="it-IT" sz="3200" b="1" dirty="0" err="1">
                <a:solidFill>
                  <a:srgbClr val="FF0000"/>
                </a:solidFill>
              </a:rPr>
              <a:t>executable</a:t>
            </a:r>
            <a:r>
              <a:rPr lang="it-IT" sz="3200" dirty="0"/>
              <a:t>: </a:t>
            </a:r>
            <a:r>
              <a:rPr lang="it-IT" sz="3200" dirty="0" err="1"/>
              <a:t>capable</a:t>
            </a:r>
            <a:r>
              <a:rPr lang="it-IT" sz="3200" dirty="0"/>
              <a:t> to </a:t>
            </a:r>
            <a:r>
              <a:rPr lang="it-IT" sz="3200" dirty="0" err="1"/>
              <a:t>being</a:t>
            </a:r>
            <a:r>
              <a:rPr lang="it-IT" sz="3200" dirty="0"/>
              <a:t> </a:t>
            </a:r>
            <a:r>
              <a:rPr lang="it-IT" sz="3200" dirty="0" err="1"/>
              <a:t>applied</a:t>
            </a:r>
            <a:r>
              <a:rPr lang="it-IT" sz="3200" dirty="0"/>
              <a:t> by a public authority.</a:t>
            </a:r>
          </a:p>
          <a:p>
            <a:r>
              <a:rPr lang="it-IT" sz="3200" b="1" dirty="0" err="1">
                <a:solidFill>
                  <a:srgbClr val="FF0000"/>
                </a:solidFill>
              </a:rPr>
              <a:t>When</a:t>
            </a:r>
            <a:r>
              <a:rPr lang="it-IT" sz="3200" b="1" dirty="0">
                <a:solidFill>
                  <a:srgbClr val="FF0000"/>
                </a:solidFill>
              </a:rPr>
              <a:t> a EU </a:t>
            </a:r>
            <a:r>
              <a:rPr lang="it-IT" sz="3200" b="1" dirty="0" err="1">
                <a:solidFill>
                  <a:srgbClr val="FF0000"/>
                </a:solidFill>
              </a:rPr>
              <a:t>provision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leave</a:t>
            </a:r>
            <a:r>
              <a:rPr lang="it-IT" sz="3200" b="1" dirty="0">
                <a:solidFill>
                  <a:srgbClr val="FF0000"/>
                </a:solidFill>
              </a:rPr>
              <a:t> a </a:t>
            </a:r>
            <a:r>
              <a:rPr lang="it-IT" sz="3200" b="1" dirty="0" err="1">
                <a:solidFill>
                  <a:srgbClr val="FF0000"/>
                </a:solidFill>
              </a:rPr>
              <a:t>margin</a:t>
            </a:r>
            <a:r>
              <a:rPr lang="it-IT" sz="3200" b="1" dirty="0">
                <a:solidFill>
                  <a:srgbClr val="FF0000"/>
                </a:solidFill>
              </a:rPr>
              <a:t> of </a:t>
            </a:r>
            <a:r>
              <a:rPr lang="it-IT" sz="3200" b="1" dirty="0" err="1">
                <a:solidFill>
                  <a:srgbClr val="FF0000"/>
                </a:solidFill>
              </a:rPr>
              <a:t>discretion</a:t>
            </a:r>
            <a:r>
              <a:rPr lang="it-IT" sz="3200" b="1" dirty="0">
                <a:solidFill>
                  <a:srgbClr val="FF0000"/>
                </a:solidFill>
              </a:rPr>
              <a:t> to the MS, </a:t>
            </a:r>
            <a:r>
              <a:rPr lang="it-IT" sz="3200" b="1" dirty="0" err="1">
                <a:solidFill>
                  <a:srgbClr val="FF0000"/>
                </a:solidFill>
              </a:rPr>
              <a:t>that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provision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has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not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direct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effect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1937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DISTINCTION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650793" y="1617106"/>
          <a:ext cx="8869474" cy="5068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3997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ROLE AND POWER OF EU WITHIN MS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766783" y="1531263"/>
          <a:ext cx="8684115" cy="5060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4912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24000" y="62754"/>
            <a:ext cx="9144000" cy="1283167"/>
          </a:xfrm>
        </p:spPr>
        <p:txBody>
          <a:bodyPr/>
          <a:lstStyle/>
          <a:p>
            <a:pPr lvl="0"/>
            <a:r>
              <a:rPr lang="it-IT" dirty="0"/>
              <a:t>Art. 288 TFUE: </a:t>
            </a:r>
            <a:br>
              <a:rPr lang="it-IT" dirty="0"/>
            </a:br>
            <a:r>
              <a:rPr lang="it-IT" sz="4400" dirty="0" err="1"/>
              <a:t>union’s</a:t>
            </a:r>
            <a:r>
              <a:rPr lang="it-IT" sz="4400" dirty="0"/>
              <a:t> </a:t>
            </a:r>
            <a:r>
              <a:rPr lang="it-IT" sz="4400" dirty="0" err="1"/>
              <a:t>legal</a:t>
            </a:r>
            <a:r>
              <a:rPr lang="it-IT" sz="4400" dirty="0"/>
              <a:t> </a:t>
            </a:r>
            <a:r>
              <a:rPr lang="it-IT" sz="4400" dirty="0" err="1"/>
              <a:t>instruments</a:t>
            </a:r>
            <a:endParaRPr lang="it-IT" sz="4400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804133" y="1605959"/>
          <a:ext cx="8590738" cy="5178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9429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54729" y="62754"/>
            <a:ext cx="8702790" cy="1283167"/>
          </a:xfrm>
        </p:spPr>
        <p:txBody>
          <a:bodyPr/>
          <a:lstStyle/>
          <a:p>
            <a:r>
              <a:rPr lang="it-IT" dirty="0" err="1"/>
              <a:t>Primary</a:t>
            </a:r>
            <a:r>
              <a:rPr lang="it-IT" dirty="0"/>
              <a:t> and </a:t>
            </a:r>
            <a:r>
              <a:rPr lang="it-IT" dirty="0" err="1"/>
              <a:t>secondary</a:t>
            </a:r>
            <a:r>
              <a:rPr lang="it-IT" dirty="0"/>
              <a:t> </a:t>
            </a:r>
            <a:r>
              <a:rPr lang="it-IT" dirty="0" err="1"/>
              <a:t>european</a:t>
            </a:r>
            <a:r>
              <a:rPr lang="it-IT" dirty="0"/>
              <a:t> law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878835" y="1828800"/>
          <a:ext cx="8478685" cy="4800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1920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Primary</a:t>
            </a:r>
            <a:r>
              <a:rPr lang="it-IT" dirty="0"/>
              <a:t> law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algn="l"/>
            <a:r>
              <a:rPr lang="it-IT" sz="2800" dirty="0"/>
              <a:t>A. FROM STRICT TO LENIET TEST</a:t>
            </a:r>
          </a:p>
          <a:p>
            <a:pPr lvl="0" algn="l"/>
            <a:r>
              <a:rPr lang="it-IT" sz="2800" dirty="0"/>
              <a:t>B. VERTICAL AND ORIZONTAL EFFECT</a:t>
            </a:r>
          </a:p>
          <a:p>
            <a:pPr algn="l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33035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question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48107" y="1568824"/>
            <a:ext cx="8721467" cy="5097768"/>
          </a:xfrm>
          <a:solidFill>
            <a:srgbClr val="E5E5D3"/>
          </a:solidFill>
        </p:spPr>
        <p:txBody>
          <a:bodyPr>
            <a:normAutofit fontScale="92500"/>
          </a:bodyPr>
          <a:lstStyle/>
          <a:p>
            <a:r>
              <a:rPr lang="it-IT" sz="3200" b="1" dirty="0"/>
              <a:t>STARTING POINT: </a:t>
            </a:r>
            <a:r>
              <a:rPr lang="it-IT" sz="3200" b="1" dirty="0" err="1"/>
              <a:t>Treaties</a:t>
            </a:r>
            <a:r>
              <a:rPr lang="it-IT" sz="3200" b="1" dirty="0"/>
              <a:t> </a:t>
            </a:r>
            <a:r>
              <a:rPr lang="it-IT" sz="3200" b="1" dirty="0" err="1"/>
              <a:t>as</a:t>
            </a:r>
            <a:r>
              <a:rPr lang="it-IT" sz="3200" b="1" dirty="0"/>
              <a:t> </a:t>
            </a:r>
            <a:r>
              <a:rPr lang="it-IT" sz="3200" b="1" dirty="0" err="1"/>
              <a:t>primary</a:t>
            </a:r>
            <a:r>
              <a:rPr lang="it-IT" sz="3200" b="1" dirty="0"/>
              <a:t> law </a:t>
            </a:r>
            <a:r>
              <a:rPr lang="it-IT" sz="3200" b="1" dirty="0" err="1"/>
              <a:t>offer</a:t>
            </a:r>
            <a:r>
              <a:rPr lang="it-IT" sz="3200" b="1" dirty="0"/>
              <a:t> a </a:t>
            </a:r>
            <a:r>
              <a:rPr lang="it-IT" sz="3200" b="1" dirty="0" err="1"/>
              <a:t>constitutional</a:t>
            </a:r>
            <a:r>
              <a:rPr lang="it-IT" sz="3200" b="1" dirty="0"/>
              <a:t> </a:t>
            </a:r>
            <a:r>
              <a:rPr lang="it-IT" sz="3200" b="1" dirty="0" err="1"/>
              <a:t>scheleton</a:t>
            </a:r>
            <a:r>
              <a:rPr lang="it-IT" sz="3200" b="1" dirty="0"/>
              <a:t>.</a:t>
            </a:r>
          </a:p>
          <a:p>
            <a:r>
              <a:rPr lang="it-IT" sz="3200" b="1" dirty="0" err="1">
                <a:solidFill>
                  <a:srgbClr val="FF0000"/>
                </a:solidFill>
              </a:rPr>
              <a:t>Would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this</a:t>
            </a:r>
            <a:r>
              <a:rPr lang="it-IT" sz="3200" b="1" dirty="0">
                <a:solidFill>
                  <a:srgbClr val="FF0000"/>
                </a:solidFill>
              </a:rPr>
              <a:t> “</a:t>
            </a:r>
            <a:r>
              <a:rPr lang="it-IT" sz="3200" b="1" dirty="0" err="1">
                <a:solidFill>
                  <a:srgbClr val="FF0000"/>
                </a:solidFill>
              </a:rPr>
              <a:t>constitutional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scheleton</a:t>
            </a:r>
            <a:r>
              <a:rPr lang="it-IT" sz="3200" b="1" dirty="0">
                <a:solidFill>
                  <a:srgbClr val="FF0000"/>
                </a:solidFill>
              </a:rPr>
              <a:t>” </a:t>
            </a:r>
            <a:r>
              <a:rPr lang="it-IT" sz="3200" b="1" dirty="0" err="1">
                <a:solidFill>
                  <a:srgbClr val="FF0000"/>
                </a:solidFill>
              </a:rPr>
              <a:t>itself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have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direct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effect</a:t>
            </a:r>
            <a:r>
              <a:rPr lang="it-IT" sz="3200" b="1" dirty="0">
                <a:solidFill>
                  <a:srgbClr val="FF0000"/>
                </a:solidFill>
              </a:rPr>
              <a:t>?</a:t>
            </a:r>
          </a:p>
          <a:p>
            <a:r>
              <a:rPr lang="it-IT" sz="3200" b="1" dirty="0" err="1">
                <a:solidFill>
                  <a:srgbClr val="FF0000"/>
                </a:solidFill>
              </a:rPr>
              <a:t>Would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there</a:t>
            </a:r>
            <a:r>
              <a:rPr lang="it-IT" sz="3200" b="1" dirty="0">
                <a:solidFill>
                  <a:srgbClr val="FF0000"/>
                </a:solidFill>
              </a:rPr>
              <a:t> be </a:t>
            </a:r>
            <a:r>
              <a:rPr lang="it-IT" sz="3200" b="1" dirty="0" err="1">
                <a:solidFill>
                  <a:srgbClr val="FF0000"/>
                </a:solidFill>
              </a:rPr>
              <a:t>Treaties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provisions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that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were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sufficently</a:t>
            </a:r>
            <a:r>
              <a:rPr lang="it-IT" sz="3200" b="1" dirty="0">
                <a:solidFill>
                  <a:srgbClr val="FF0000"/>
                </a:solidFill>
              </a:rPr>
              <a:t> precise to </a:t>
            </a:r>
            <a:r>
              <a:rPr lang="it-IT" sz="3200" b="1" dirty="0" err="1">
                <a:solidFill>
                  <a:srgbClr val="FF0000"/>
                </a:solidFill>
              </a:rPr>
              <a:t>give</a:t>
            </a:r>
            <a:r>
              <a:rPr lang="it-IT" sz="3200" b="1" dirty="0">
                <a:solidFill>
                  <a:srgbClr val="FF0000"/>
                </a:solidFill>
              </a:rPr>
              <a:t> rise to </a:t>
            </a:r>
            <a:r>
              <a:rPr lang="it-IT" sz="3200" b="1" dirty="0" err="1">
                <a:solidFill>
                  <a:srgbClr val="FF0000"/>
                </a:solidFill>
              </a:rPr>
              <a:t>rights</a:t>
            </a:r>
            <a:r>
              <a:rPr lang="it-IT" sz="3200" b="1" dirty="0">
                <a:solidFill>
                  <a:srgbClr val="FF0000"/>
                </a:solidFill>
              </a:rPr>
              <a:t> or </a:t>
            </a:r>
            <a:r>
              <a:rPr lang="it-IT" sz="3200" b="1" dirty="0" err="1">
                <a:solidFill>
                  <a:srgbClr val="FF0000"/>
                </a:solidFill>
              </a:rPr>
              <a:t>obligations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that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national</a:t>
            </a:r>
            <a:r>
              <a:rPr lang="it-IT" sz="3200" b="1" dirty="0">
                <a:solidFill>
                  <a:srgbClr val="FF0000"/>
                </a:solidFill>
              </a:rPr>
              <a:t> court </a:t>
            </a:r>
            <a:r>
              <a:rPr lang="it-IT" sz="3200" b="1" dirty="0" err="1">
                <a:solidFill>
                  <a:srgbClr val="FF0000"/>
                </a:solidFill>
              </a:rPr>
              <a:t>could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apply</a:t>
            </a:r>
            <a:r>
              <a:rPr lang="it-IT" sz="3200" b="1" dirty="0">
                <a:solidFill>
                  <a:srgbClr val="FF0000"/>
                </a:solidFill>
              </a:rPr>
              <a:t> in </a:t>
            </a:r>
            <a:r>
              <a:rPr lang="it-IT" sz="3200" b="1" dirty="0" err="1">
                <a:solidFill>
                  <a:srgbClr val="FF0000"/>
                </a:solidFill>
              </a:rPr>
              <a:t>specific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situations</a:t>
            </a:r>
            <a:r>
              <a:rPr lang="it-IT" sz="3200" b="1" dirty="0">
                <a:solidFill>
                  <a:srgbClr val="FF0000"/>
                </a:solidFill>
              </a:rPr>
              <a:t>? </a:t>
            </a:r>
          </a:p>
          <a:p>
            <a:r>
              <a:rPr lang="it-IT" sz="3200" b="1" dirty="0">
                <a:solidFill>
                  <a:srgbClr val="0000FF"/>
                </a:solidFill>
              </a:rPr>
              <a:t>SEE AGAIN VAN GEND AND LOOS CASE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5439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Ecj</a:t>
            </a:r>
            <a:r>
              <a:rPr lang="it-IT" dirty="0"/>
              <a:t>: </a:t>
            </a:r>
            <a:r>
              <a:rPr lang="it-IT" dirty="0" err="1"/>
              <a:t>primary</a:t>
            </a:r>
            <a:r>
              <a:rPr lang="it-IT" dirty="0"/>
              <a:t> law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710756" y="1587285"/>
          <a:ext cx="8957245" cy="5060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9825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1345" y="62754"/>
            <a:ext cx="8638553" cy="1283167"/>
          </a:xfrm>
        </p:spPr>
        <p:txBody>
          <a:bodyPr/>
          <a:lstStyle/>
          <a:p>
            <a:r>
              <a:rPr lang="it-IT" sz="4000" dirty="0"/>
              <a:t>Van </a:t>
            </a:r>
            <a:r>
              <a:rPr lang="it-IT" sz="4000" dirty="0" err="1"/>
              <a:t>Gend</a:t>
            </a:r>
            <a:r>
              <a:rPr lang="it-IT" sz="4000" dirty="0"/>
              <a:t> en </a:t>
            </a:r>
            <a:r>
              <a:rPr lang="it-IT" sz="4000" dirty="0" err="1"/>
              <a:t>Loos</a:t>
            </a:r>
            <a:r>
              <a:rPr lang="it-IT" sz="4000" dirty="0"/>
              <a:t> </a:t>
            </a:r>
            <a:r>
              <a:rPr lang="it-IT" sz="4000" dirty="0" err="1"/>
              <a:t>criteria</a:t>
            </a:r>
            <a:r>
              <a:rPr lang="it-IT" sz="4000" dirty="0"/>
              <a:t> FOR DIRECT EFFECT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1345" y="1537463"/>
            <a:ext cx="8638553" cy="5113733"/>
          </a:xfrm>
          <a:solidFill>
            <a:srgbClr val="E5E5D3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800" dirty="0"/>
              <a:t>The EU </a:t>
            </a:r>
            <a:r>
              <a:rPr lang="it-IT" sz="2800" dirty="0" err="1"/>
              <a:t>provision</a:t>
            </a:r>
            <a:r>
              <a:rPr lang="it-IT" sz="2800" dirty="0"/>
              <a:t> must:</a:t>
            </a:r>
          </a:p>
          <a:p>
            <a:pPr>
              <a:buFontTx/>
              <a:buChar char="-"/>
            </a:pPr>
            <a:r>
              <a:rPr lang="it-IT" sz="2800" b="1" dirty="0"/>
              <a:t>be </a:t>
            </a:r>
            <a:r>
              <a:rPr lang="it-IT" sz="2800" b="1" dirty="0" err="1"/>
              <a:t>clear</a:t>
            </a:r>
            <a:r>
              <a:rPr lang="it-IT" sz="2800" b="1" dirty="0"/>
              <a:t> </a:t>
            </a:r>
          </a:p>
          <a:p>
            <a:pPr>
              <a:buFontTx/>
              <a:buChar char="-"/>
            </a:pPr>
            <a:r>
              <a:rPr lang="it-IT" sz="2800" b="1" dirty="0"/>
              <a:t>be a negative, </a:t>
            </a:r>
            <a:r>
              <a:rPr lang="it-IT" sz="2800" b="1" dirty="0" err="1"/>
              <a:t>rather</a:t>
            </a:r>
            <a:r>
              <a:rPr lang="it-IT" sz="2800" b="1" dirty="0"/>
              <a:t> </a:t>
            </a:r>
            <a:r>
              <a:rPr lang="it-IT" sz="2800" b="1" dirty="0" err="1"/>
              <a:t>than</a:t>
            </a:r>
            <a:r>
              <a:rPr lang="it-IT" sz="2800" b="1" dirty="0"/>
              <a:t> positive </a:t>
            </a:r>
            <a:r>
              <a:rPr lang="it-IT" sz="2800" b="1" dirty="0" err="1"/>
              <a:t>obligation</a:t>
            </a:r>
            <a:endParaRPr lang="it-IT" sz="2800" b="1" dirty="0"/>
          </a:p>
          <a:p>
            <a:pPr>
              <a:buFontTx/>
              <a:buChar char="-"/>
            </a:pPr>
            <a:r>
              <a:rPr lang="it-IT" sz="2800" b="1" dirty="0" err="1"/>
              <a:t>unconditional</a:t>
            </a:r>
            <a:r>
              <a:rPr lang="it-IT" sz="2800" b="1" dirty="0"/>
              <a:t> </a:t>
            </a:r>
          </a:p>
          <a:p>
            <a:pPr>
              <a:buFontTx/>
              <a:buChar char="-"/>
            </a:pPr>
            <a:r>
              <a:rPr lang="it-IT" sz="2800" b="1" dirty="0" err="1"/>
              <a:t>containing</a:t>
            </a:r>
            <a:r>
              <a:rPr lang="it-IT" sz="2800" b="1" dirty="0"/>
              <a:t> no </a:t>
            </a:r>
            <a:r>
              <a:rPr lang="it-IT" sz="2800" b="1" dirty="0" err="1"/>
              <a:t>reservation</a:t>
            </a:r>
            <a:r>
              <a:rPr lang="it-IT" sz="2800" b="1" dirty="0"/>
              <a:t> on the part of the </a:t>
            </a:r>
            <a:r>
              <a:rPr lang="it-IT" sz="2800" b="1" dirty="0" err="1"/>
              <a:t>member</a:t>
            </a:r>
            <a:r>
              <a:rPr lang="it-IT" sz="2800" b="1" dirty="0"/>
              <a:t> state </a:t>
            </a:r>
          </a:p>
          <a:p>
            <a:pPr>
              <a:buFontTx/>
              <a:buChar char="-"/>
            </a:pPr>
            <a:r>
              <a:rPr lang="it-IT" sz="2800" b="1" dirty="0" err="1"/>
              <a:t>not</a:t>
            </a:r>
            <a:r>
              <a:rPr lang="it-IT" sz="2800" b="1" dirty="0"/>
              <a:t> </a:t>
            </a:r>
            <a:r>
              <a:rPr lang="it-IT" sz="2800" b="1" dirty="0" err="1"/>
              <a:t>dependent</a:t>
            </a:r>
            <a:r>
              <a:rPr lang="it-IT" sz="2800" b="1" dirty="0"/>
              <a:t> on </a:t>
            </a:r>
            <a:r>
              <a:rPr lang="it-IT" sz="2800" b="1" dirty="0" err="1"/>
              <a:t>any</a:t>
            </a:r>
            <a:r>
              <a:rPr lang="it-IT" sz="2800" b="1" dirty="0"/>
              <a:t> </a:t>
            </a:r>
            <a:r>
              <a:rPr lang="it-IT" sz="2800" b="1" dirty="0" err="1"/>
              <a:t>national</a:t>
            </a:r>
            <a:r>
              <a:rPr lang="it-IT" sz="2800" b="1" dirty="0"/>
              <a:t> </a:t>
            </a:r>
            <a:r>
              <a:rPr lang="it-IT" sz="2800" b="1" dirty="0" err="1"/>
              <a:t>implementing</a:t>
            </a:r>
            <a:r>
              <a:rPr lang="it-IT" sz="2800" b="1" dirty="0"/>
              <a:t> </a:t>
            </a:r>
            <a:r>
              <a:rPr lang="it-IT" sz="2800" b="1" dirty="0" err="1"/>
              <a:t>measure</a:t>
            </a:r>
            <a:r>
              <a:rPr lang="it-IT" sz="2800" dirty="0"/>
              <a:t>.</a:t>
            </a:r>
          </a:p>
          <a:p>
            <a:pPr marL="0" indent="0">
              <a:buNone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2829519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EXAMPLE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78001" y="1828801"/>
            <a:ext cx="8516471" cy="4297363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3200" dirty="0" err="1"/>
              <a:t>Thus</a:t>
            </a:r>
            <a:r>
              <a:rPr lang="it-IT" sz="3200" dirty="0"/>
              <a:t>, a </a:t>
            </a:r>
            <a:r>
              <a:rPr lang="it-IT" sz="3200" dirty="0" err="1"/>
              <a:t>regulation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u="sng" dirty="0" err="1"/>
              <a:t>allows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to </a:t>
            </a:r>
            <a:r>
              <a:rPr lang="it-IT" sz="3200" dirty="0" err="1"/>
              <a:t>privatise</a:t>
            </a:r>
            <a:r>
              <a:rPr lang="it-IT" sz="3200" dirty="0"/>
              <a:t> </a:t>
            </a:r>
            <a:r>
              <a:rPr lang="it-IT" sz="3200" dirty="0" err="1"/>
              <a:t>roads</a:t>
            </a:r>
            <a:r>
              <a:rPr lang="it-IT" sz="3200" dirty="0"/>
              <a:t> </a:t>
            </a:r>
            <a:r>
              <a:rPr lang="it-IT" sz="3200" dirty="0" err="1"/>
              <a:t>would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dirty="0" err="1"/>
              <a:t>direct</a:t>
            </a:r>
            <a:r>
              <a:rPr lang="it-IT" sz="3200" dirty="0"/>
              <a:t> </a:t>
            </a:r>
            <a:r>
              <a:rPr lang="it-IT" sz="3200" dirty="0" err="1"/>
              <a:t>effect</a:t>
            </a:r>
            <a:r>
              <a:rPr lang="it-IT" sz="3200" dirty="0"/>
              <a:t> and </a:t>
            </a:r>
            <a:r>
              <a:rPr lang="it-IT" sz="3200" dirty="0" err="1"/>
              <a:t>could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be </a:t>
            </a:r>
            <a:r>
              <a:rPr lang="it-IT" sz="3200" dirty="0" err="1"/>
              <a:t>enforced</a:t>
            </a:r>
            <a:r>
              <a:rPr lang="it-IT" sz="3200" dirty="0"/>
              <a:t> in the </a:t>
            </a:r>
            <a:r>
              <a:rPr lang="it-IT" sz="3200" dirty="0" err="1"/>
              <a:t>courts</a:t>
            </a:r>
            <a:r>
              <a:rPr lang="it-IT" sz="3200" dirty="0"/>
              <a:t>, </a:t>
            </a:r>
            <a:r>
              <a:rPr lang="it-IT" sz="3200" dirty="0" err="1"/>
              <a:t>because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provides</a:t>
            </a:r>
            <a:r>
              <a:rPr lang="it-IT" sz="3200" dirty="0"/>
              <a:t> </a:t>
            </a:r>
            <a:r>
              <a:rPr lang="it-IT" sz="3200" b="1" dirty="0" err="1"/>
              <a:t>that</a:t>
            </a:r>
            <a:r>
              <a:rPr lang="it-IT" sz="3200" b="1" dirty="0"/>
              <a:t> </a:t>
            </a:r>
            <a:r>
              <a:rPr lang="it-IT" sz="3200" b="1" dirty="0" err="1"/>
              <a:t>States</a:t>
            </a:r>
            <a:r>
              <a:rPr lang="it-IT" sz="3200" b="1" dirty="0"/>
              <a:t> </a:t>
            </a:r>
            <a:r>
              <a:rPr lang="it-IT" sz="3200" b="1" i="1" dirty="0" err="1"/>
              <a:t>may</a:t>
            </a:r>
            <a:r>
              <a:rPr lang="it-IT" sz="3200" b="1" dirty="0"/>
              <a:t> </a:t>
            </a:r>
            <a:r>
              <a:rPr lang="it-IT" sz="3200" b="1" dirty="0" err="1"/>
              <a:t>privatise</a:t>
            </a:r>
            <a:r>
              <a:rPr lang="it-IT" sz="3200" b="1" dirty="0"/>
              <a:t> </a:t>
            </a:r>
            <a:r>
              <a:rPr lang="it-IT" sz="3200" b="1" dirty="0" err="1"/>
              <a:t>roads</a:t>
            </a:r>
            <a:r>
              <a:rPr lang="it-IT" sz="3200" dirty="0"/>
              <a:t>, </a:t>
            </a:r>
            <a:r>
              <a:rPr lang="it-IT" sz="3200" u="sng" dirty="0" err="1"/>
              <a:t>not</a:t>
            </a:r>
            <a:r>
              <a:rPr lang="it-IT" sz="3200" u="sng" dirty="0"/>
              <a:t> </a:t>
            </a:r>
            <a:r>
              <a:rPr lang="it-IT" sz="3200" i="1" u="sng" dirty="0"/>
              <a:t>must</a:t>
            </a:r>
            <a:r>
              <a:rPr lang="it-IT" sz="3200" dirty="0"/>
              <a:t> </a:t>
            </a:r>
            <a:r>
              <a:rPr lang="it-IT" sz="3200" dirty="0" err="1"/>
              <a:t>privatise</a:t>
            </a:r>
            <a:r>
              <a:rPr lang="it-IT" sz="3200" dirty="0"/>
              <a:t> </a:t>
            </a:r>
            <a:r>
              <a:rPr lang="it-IT" sz="3200" dirty="0" err="1"/>
              <a:t>roads</a:t>
            </a:r>
            <a:r>
              <a:rPr lang="it-IT" sz="3200" dirty="0"/>
              <a:t>. 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095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24508" y="62754"/>
            <a:ext cx="8822352" cy="1283167"/>
          </a:xfrm>
        </p:spPr>
        <p:txBody>
          <a:bodyPr/>
          <a:lstStyle/>
          <a:p>
            <a:r>
              <a:rPr lang="it-IT" sz="4400" dirty="0"/>
              <a:t>VERTICAL AND HORIZONTAL DIMENTIONS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24508" y="1570886"/>
            <a:ext cx="8822352" cy="5107821"/>
          </a:xfrm>
          <a:solidFill>
            <a:srgbClr val="E5E5D3"/>
          </a:solidFill>
        </p:spPr>
        <p:txBody>
          <a:bodyPr>
            <a:noAutofit/>
          </a:bodyPr>
          <a:lstStyle/>
          <a:p>
            <a:r>
              <a:rPr lang="it-IT" sz="2800" dirty="0"/>
              <a:t>In </a:t>
            </a:r>
            <a:r>
              <a:rPr lang="it-IT" sz="2800" b="1" dirty="0"/>
              <a:t>Van </a:t>
            </a:r>
            <a:r>
              <a:rPr lang="it-IT" sz="2800" b="1" dirty="0" err="1"/>
              <a:t>Gend</a:t>
            </a:r>
            <a:r>
              <a:rPr lang="it-IT" sz="2800" b="1" dirty="0"/>
              <a:t> en </a:t>
            </a:r>
            <a:r>
              <a:rPr lang="it-IT" sz="2800" b="1" dirty="0" err="1"/>
              <a:t>Loos</a:t>
            </a:r>
            <a:r>
              <a:rPr lang="it-IT" sz="2800" b="1" dirty="0"/>
              <a:t> </a:t>
            </a:r>
            <a:r>
              <a:rPr lang="it-IT" sz="2800" dirty="0" err="1"/>
              <a:t>it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decided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a </a:t>
            </a:r>
            <a:r>
              <a:rPr lang="it-IT" sz="2800" dirty="0" err="1"/>
              <a:t>citizen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able</a:t>
            </a:r>
            <a:r>
              <a:rPr lang="it-IT" sz="2800" dirty="0"/>
              <a:t> to </a:t>
            </a:r>
            <a:r>
              <a:rPr lang="it-IT" sz="2800" dirty="0" err="1"/>
              <a:t>enforce</a:t>
            </a:r>
            <a:r>
              <a:rPr lang="it-IT" sz="2800" dirty="0"/>
              <a:t> a right </a:t>
            </a:r>
            <a:r>
              <a:rPr lang="it-IT" sz="2800" dirty="0" err="1"/>
              <a:t>granted</a:t>
            </a:r>
            <a:r>
              <a:rPr lang="it-IT" sz="2800" dirty="0"/>
              <a:t> by </a:t>
            </a:r>
            <a:r>
              <a:rPr lang="it-IT" sz="2800" dirty="0" err="1"/>
              <a:t>European</a:t>
            </a:r>
            <a:r>
              <a:rPr lang="it-IT" sz="2800" dirty="0"/>
              <a:t> Community </a:t>
            </a:r>
            <a:r>
              <a:rPr lang="it-IT" sz="2800" dirty="0" err="1"/>
              <a:t>legislation</a:t>
            </a:r>
            <a:r>
              <a:rPr lang="it-IT" sz="2800" dirty="0"/>
              <a:t> </a:t>
            </a:r>
            <a:r>
              <a:rPr lang="it-IT" sz="2800" dirty="0" err="1"/>
              <a:t>against</a:t>
            </a:r>
            <a:r>
              <a:rPr lang="it-IT" sz="2800" dirty="0"/>
              <a:t> the State - </a:t>
            </a:r>
            <a:r>
              <a:rPr lang="it-IT" sz="2800" b="1" dirty="0"/>
              <a:t>the </a:t>
            </a:r>
            <a:r>
              <a:rPr lang="it-IT" sz="2800" b="1" dirty="0" err="1"/>
              <a:t>question</a:t>
            </a:r>
            <a:r>
              <a:rPr lang="it-IT" sz="2800" b="1" dirty="0"/>
              <a:t> of </a:t>
            </a:r>
            <a:r>
              <a:rPr lang="it-IT" sz="2800" b="1" dirty="0" err="1"/>
              <a:t>whether</a:t>
            </a:r>
            <a:r>
              <a:rPr lang="it-IT" sz="2800" b="1" dirty="0"/>
              <a:t> </a:t>
            </a:r>
            <a:r>
              <a:rPr lang="it-IT" sz="2800" b="1" dirty="0" err="1"/>
              <a:t>rights</a:t>
            </a:r>
            <a:r>
              <a:rPr lang="it-IT" sz="2800" b="1" dirty="0"/>
              <a:t> </a:t>
            </a:r>
            <a:r>
              <a:rPr lang="it-IT" sz="2800" b="1" dirty="0" err="1"/>
              <a:t>could</a:t>
            </a:r>
            <a:r>
              <a:rPr lang="it-IT" sz="2800" b="1" dirty="0"/>
              <a:t> be </a:t>
            </a:r>
            <a:r>
              <a:rPr lang="it-IT" sz="2800" b="1" dirty="0" err="1"/>
              <a:t>enforced</a:t>
            </a:r>
            <a:r>
              <a:rPr lang="it-IT" sz="2800" b="1" dirty="0"/>
              <a:t> </a:t>
            </a:r>
            <a:r>
              <a:rPr lang="it-IT" sz="2800" b="1" dirty="0" err="1"/>
              <a:t>against</a:t>
            </a:r>
            <a:r>
              <a:rPr lang="it-IT" sz="2800" b="1" dirty="0"/>
              <a:t> </a:t>
            </a:r>
            <a:r>
              <a:rPr lang="it-IT" sz="2800" b="1" dirty="0" err="1"/>
              <a:t>another</a:t>
            </a:r>
            <a:r>
              <a:rPr lang="it-IT" sz="2800" b="1" dirty="0"/>
              <a:t> </a:t>
            </a:r>
            <a:r>
              <a:rPr lang="it-IT" sz="2800" b="1" dirty="0" err="1"/>
              <a:t>citizen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not</a:t>
            </a:r>
            <a:r>
              <a:rPr lang="it-IT" sz="2800" dirty="0"/>
              <a:t> </a:t>
            </a:r>
            <a:r>
              <a:rPr lang="it-IT" sz="2800" dirty="0" err="1"/>
              <a:t>addressed</a:t>
            </a:r>
            <a:r>
              <a:rPr lang="it-IT" sz="2800" dirty="0"/>
              <a:t>. </a:t>
            </a:r>
          </a:p>
          <a:p>
            <a:r>
              <a:rPr lang="it-IT" sz="2800" dirty="0"/>
              <a:t>In</a:t>
            </a:r>
            <a:r>
              <a:rPr lang="it-IT" sz="2800" b="1" dirty="0"/>
              <a:t> </a:t>
            </a:r>
            <a:r>
              <a:rPr lang="it-IT" sz="2800" b="1" dirty="0" err="1"/>
              <a:t>Defrenne</a:t>
            </a:r>
            <a:r>
              <a:rPr lang="it-IT" sz="2800" b="1" dirty="0"/>
              <a:t> v. SABENA</a:t>
            </a:r>
            <a:r>
              <a:rPr lang="it-IT" sz="2800" dirty="0"/>
              <a:t>, the </a:t>
            </a:r>
            <a:r>
              <a:rPr lang="it-IT" sz="2800" dirty="0" err="1"/>
              <a:t>European</a:t>
            </a:r>
            <a:r>
              <a:rPr lang="it-IT" sz="2800" dirty="0"/>
              <a:t> Court of </a:t>
            </a:r>
            <a:r>
              <a:rPr lang="it-IT" sz="2800" dirty="0" err="1"/>
              <a:t>Justice</a:t>
            </a:r>
            <a:r>
              <a:rPr lang="it-IT" sz="2800" dirty="0"/>
              <a:t> </a:t>
            </a:r>
            <a:r>
              <a:rPr lang="it-IT" sz="2800" dirty="0" err="1"/>
              <a:t>decided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</a:t>
            </a:r>
            <a:r>
              <a:rPr lang="it-IT" sz="2800" dirty="0" err="1"/>
              <a:t>there</a:t>
            </a:r>
            <a:r>
              <a:rPr lang="it-IT" sz="2800" dirty="0"/>
              <a:t> </a:t>
            </a:r>
            <a:r>
              <a:rPr lang="it-IT" sz="2800" dirty="0" err="1"/>
              <a:t>were</a:t>
            </a:r>
            <a:r>
              <a:rPr lang="it-IT" sz="2800" dirty="0"/>
              <a:t> </a:t>
            </a:r>
            <a:r>
              <a:rPr lang="it-IT" sz="2800" dirty="0" err="1"/>
              <a:t>two</a:t>
            </a:r>
            <a:r>
              <a:rPr lang="it-IT" sz="2800" dirty="0"/>
              <a:t> </a:t>
            </a:r>
            <a:r>
              <a:rPr lang="it-IT" sz="2800" dirty="0" err="1"/>
              <a:t>varieties</a:t>
            </a:r>
            <a:r>
              <a:rPr lang="it-IT" sz="2800" dirty="0"/>
              <a:t> of </a:t>
            </a:r>
            <a:r>
              <a:rPr lang="it-IT" sz="2800" dirty="0" err="1"/>
              <a:t>direct</a:t>
            </a:r>
            <a:r>
              <a:rPr lang="it-IT" sz="2800" dirty="0"/>
              <a:t> </a:t>
            </a:r>
            <a:r>
              <a:rPr lang="it-IT" sz="2800" dirty="0" err="1"/>
              <a:t>effect</a:t>
            </a:r>
            <a:r>
              <a:rPr lang="it-IT" sz="2800" dirty="0"/>
              <a:t>: </a:t>
            </a:r>
            <a:r>
              <a:rPr lang="it-IT" sz="2800" b="1" u="sng" dirty="0" err="1"/>
              <a:t>vertical</a:t>
            </a:r>
            <a:r>
              <a:rPr lang="it-IT" sz="2800" b="1" u="sng" dirty="0"/>
              <a:t> </a:t>
            </a:r>
            <a:r>
              <a:rPr lang="it-IT" sz="2800" b="1" u="sng" dirty="0" err="1"/>
              <a:t>direct</a:t>
            </a:r>
            <a:r>
              <a:rPr lang="it-IT" sz="2800" b="1" u="sng" dirty="0"/>
              <a:t> </a:t>
            </a:r>
            <a:r>
              <a:rPr lang="it-IT" sz="2800" b="1" u="sng" dirty="0" err="1"/>
              <a:t>effect</a:t>
            </a:r>
            <a:r>
              <a:rPr lang="it-IT" sz="2800" b="1" u="sng" dirty="0"/>
              <a:t> and </a:t>
            </a:r>
            <a:r>
              <a:rPr lang="it-IT" sz="2800" b="1" u="sng" dirty="0" err="1"/>
              <a:t>horizontal</a:t>
            </a:r>
            <a:r>
              <a:rPr lang="it-IT" sz="2800" b="1" u="sng" dirty="0"/>
              <a:t> </a:t>
            </a:r>
            <a:r>
              <a:rPr lang="it-IT" sz="2800" b="1" u="sng" dirty="0" err="1"/>
              <a:t>direct</a:t>
            </a:r>
            <a:r>
              <a:rPr lang="it-IT" sz="2800" b="1" u="sng" dirty="0"/>
              <a:t> </a:t>
            </a:r>
            <a:r>
              <a:rPr lang="it-IT" sz="2800" b="1" u="sng" dirty="0" err="1"/>
              <a:t>effect</a:t>
            </a:r>
            <a:r>
              <a:rPr lang="it-IT" sz="2800" dirty="0"/>
              <a:t>, the </a:t>
            </a:r>
            <a:r>
              <a:rPr lang="it-IT" sz="2800" dirty="0" err="1"/>
              <a:t>distinction</a:t>
            </a:r>
            <a:r>
              <a:rPr lang="it-IT" sz="2800" dirty="0"/>
              <a:t> </a:t>
            </a:r>
            <a:r>
              <a:rPr lang="it-IT" sz="2800" dirty="0" err="1"/>
              <a:t>drawn</a:t>
            </a:r>
            <a:r>
              <a:rPr lang="it-IT" sz="2800" dirty="0"/>
              <a:t> </a:t>
            </a:r>
            <a:r>
              <a:rPr lang="it-IT" sz="2800" dirty="0" err="1"/>
              <a:t>being</a:t>
            </a:r>
            <a:r>
              <a:rPr lang="it-IT" sz="2800" dirty="0"/>
              <a:t> </a:t>
            </a:r>
            <a:r>
              <a:rPr lang="it-IT" sz="2800" dirty="0" err="1"/>
              <a:t>based</a:t>
            </a:r>
            <a:r>
              <a:rPr lang="it-IT" sz="2800" dirty="0"/>
              <a:t> on </a:t>
            </a:r>
            <a:r>
              <a:rPr lang="it-IT" sz="2800" b="1" dirty="0">
                <a:solidFill>
                  <a:srgbClr val="FF0000"/>
                </a:solidFill>
              </a:rPr>
              <a:t>the </a:t>
            </a:r>
            <a:r>
              <a:rPr lang="it-IT" sz="2800" b="1" dirty="0" err="1">
                <a:solidFill>
                  <a:srgbClr val="FF0000"/>
                </a:solidFill>
              </a:rPr>
              <a:t>person</a:t>
            </a:r>
            <a:r>
              <a:rPr lang="it-IT" sz="2800" b="1" dirty="0">
                <a:solidFill>
                  <a:srgbClr val="FF0000"/>
                </a:solidFill>
              </a:rPr>
              <a:t> or </a:t>
            </a:r>
            <a:r>
              <a:rPr lang="it-IT" sz="2800" b="1" dirty="0" err="1">
                <a:solidFill>
                  <a:srgbClr val="FF0000"/>
                </a:solidFill>
              </a:rPr>
              <a:t>entity</a:t>
            </a:r>
            <a:r>
              <a:rPr lang="it-IT" sz="2800" b="1" dirty="0">
                <a:solidFill>
                  <a:srgbClr val="FF0000"/>
                </a:solidFill>
              </a:rPr>
              <a:t> </a:t>
            </a:r>
            <a:r>
              <a:rPr lang="it-IT" sz="2800" b="1" dirty="0" err="1">
                <a:solidFill>
                  <a:srgbClr val="FF0000"/>
                </a:solidFill>
              </a:rPr>
              <a:t>against</a:t>
            </a:r>
            <a:r>
              <a:rPr lang="it-IT" sz="2800" b="1" dirty="0">
                <a:solidFill>
                  <a:srgbClr val="FF0000"/>
                </a:solidFill>
              </a:rPr>
              <a:t> </a:t>
            </a:r>
            <a:r>
              <a:rPr lang="it-IT" sz="2800" b="1" dirty="0" err="1">
                <a:solidFill>
                  <a:srgbClr val="FF0000"/>
                </a:solidFill>
              </a:rPr>
              <a:t>whom</a:t>
            </a:r>
            <a:r>
              <a:rPr lang="it-IT" sz="2800" b="1" dirty="0">
                <a:solidFill>
                  <a:srgbClr val="FF0000"/>
                </a:solidFill>
              </a:rPr>
              <a:t> the right </a:t>
            </a:r>
            <a:r>
              <a:rPr lang="it-IT" sz="2800" b="1" dirty="0" err="1">
                <a:solidFill>
                  <a:srgbClr val="FF0000"/>
                </a:solidFill>
              </a:rPr>
              <a:t>is</a:t>
            </a:r>
            <a:r>
              <a:rPr lang="it-IT" sz="2800" b="1" dirty="0">
                <a:solidFill>
                  <a:srgbClr val="FF0000"/>
                </a:solidFill>
              </a:rPr>
              <a:t> to be </a:t>
            </a:r>
            <a:r>
              <a:rPr lang="it-IT" sz="2800" b="1" dirty="0" err="1">
                <a:solidFill>
                  <a:srgbClr val="FF0000"/>
                </a:solidFill>
              </a:rPr>
              <a:t>enforced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5051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2286000" y="4467412"/>
            <a:ext cx="7620000" cy="561788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br>
              <a:rPr lang="it-IT" dirty="0"/>
            </a:br>
            <a:r>
              <a:rPr lang="it-IT" b="1" dirty="0" err="1"/>
              <a:t>Defrenne</a:t>
            </a:r>
            <a:r>
              <a:rPr lang="it-IT" b="1" dirty="0"/>
              <a:t> v. SABENA, 1976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2286000" y="5328024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THE CASE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777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22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/>
              <a:t>facts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18235" y="1628589"/>
            <a:ext cx="8800353" cy="499035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dirty="0"/>
              <a:t>A woman </a:t>
            </a:r>
            <a:r>
              <a:rPr lang="it-IT" sz="2800" dirty="0" err="1"/>
              <a:t>named</a:t>
            </a:r>
            <a:r>
              <a:rPr lang="it-IT" sz="2800" dirty="0"/>
              <a:t> </a:t>
            </a:r>
            <a:r>
              <a:rPr lang="it-IT" sz="2800" b="1" dirty="0"/>
              <a:t>Gabrielle </a:t>
            </a:r>
            <a:r>
              <a:rPr lang="it-IT" sz="2800" b="1" dirty="0" err="1"/>
              <a:t>Defrenne</a:t>
            </a:r>
            <a:r>
              <a:rPr lang="it-IT" sz="2800" b="1" dirty="0"/>
              <a:t> </a:t>
            </a:r>
            <a:r>
              <a:rPr lang="it-IT" sz="2800" dirty="0" err="1"/>
              <a:t>worked</a:t>
            </a:r>
            <a:r>
              <a:rPr lang="it-IT" sz="2800" dirty="0"/>
              <a:t> </a:t>
            </a:r>
            <a:r>
              <a:rPr lang="it-IT" sz="2800" dirty="0" err="1"/>
              <a:t>as</a:t>
            </a:r>
            <a:r>
              <a:rPr lang="it-IT" sz="2800" dirty="0"/>
              <a:t> a </a:t>
            </a:r>
            <a:r>
              <a:rPr lang="it-IT" sz="2800" dirty="0" err="1"/>
              <a:t>flight</a:t>
            </a:r>
            <a:r>
              <a:rPr lang="it-IT" sz="2800" dirty="0"/>
              <a:t> </a:t>
            </a:r>
            <a:r>
              <a:rPr lang="it-IT" sz="2800" dirty="0" err="1"/>
              <a:t>attendant</a:t>
            </a:r>
            <a:r>
              <a:rPr lang="it-IT" sz="2800" dirty="0"/>
              <a:t> for the </a:t>
            </a:r>
            <a:r>
              <a:rPr lang="it-IT" sz="2800" dirty="0" err="1"/>
              <a:t>Belgian</a:t>
            </a:r>
            <a:r>
              <a:rPr lang="it-IT" sz="2800" dirty="0"/>
              <a:t> </a:t>
            </a:r>
            <a:r>
              <a:rPr lang="it-IT" sz="2800" dirty="0" err="1"/>
              <a:t>national</a:t>
            </a:r>
            <a:r>
              <a:rPr lang="it-IT" sz="2800" dirty="0"/>
              <a:t> </a:t>
            </a:r>
            <a:r>
              <a:rPr lang="it-IT" sz="2800" dirty="0" err="1"/>
              <a:t>airline</a:t>
            </a:r>
            <a:r>
              <a:rPr lang="it-IT" sz="2800" dirty="0"/>
              <a:t> </a:t>
            </a:r>
            <a:r>
              <a:rPr lang="it-IT" sz="2800" dirty="0" err="1"/>
              <a:t>Sabena</a:t>
            </a:r>
            <a:r>
              <a:rPr lang="it-IT" sz="2800" dirty="0"/>
              <a:t>.</a:t>
            </a:r>
          </a:p>
          <a:p>
            <a:r>
              <a:rPr lang="it-IT" sz="2800" dirty="0"/>
              <a:t> Under </a:t>
            </a:r>
            <a:r>
              <a:rPr lang="it-IT" sz="2800" dirty="0" err="1"/>
              <a:t>Belgian</a:t>
            </a:r>
            <a:r>
              <a:rPr lang="it-IT" sz="2800" dirty="0"/>
              <a:t> law, </a:t>
            </a:r>
            <a:r>
              <a:rPr lang="it-IT" sz="2800" b="1" dirty="0" err="1"/>
              <a:t>female</a:t>
            </a:r>
            <a:r>
              <a:rPr lang="it-IT" sz="2800" b="1" dirty="0"/>
              <a:t> </a:t>
            </a:r>
            <a:r>
              <a:rPr lang="it-IT" sz="2800" b="1" dirty="0" err="1"/>
              <a:t>flight</a:t>
            </a:r>
            <a:r>
              <a:rPr lang="it-IT" sz="2800" b="1" dirty="0"/>
              <a:t> </a:t>
            </a:r>
            <a:r>
              <a:rPr lang="it-IT" sz="2800" b="1" dirty="0" err="1"/>
              <a:t>attendants</a:t>
            </a:r>
            <a:r>
              <a:rPr lang="it-IT" sz="2800" b="1" dirty="0"/>
              <a:t> </a:t>
            </a:r>
            <a:r>
              <a:rPr lang="it-IT" sz="2800" dirty="0" err="1"/>
              <a:t>were</a:t>
            </a:r>
            <a:r>
              <a:rPr lang="it-IT" sz="2800" dirty="0"/>
              <a:t> </a:t>
            </a:r>
            <a:r>
              <a:rPr lang="it-IT" sz="2800" b="1" dirty="0" err="1"/>
              <a:t>obliged</a:t>
            </a:r>
            <a:r>
              <a:rPr lang="it-IT" sz="2800" b="1" dirty="0"/>
              <a:t> to </a:t>
            </a:r>
            <a:r>
              <a:rPr lang="it-IT" sz="2800" b="1" dirty="0" err="1"/>
              <a:t>retire</a:t>
            </a:r>
            <a:r>
              <a:rPr lang="it-IT" sz="2800" b="1" dirty="0"/>
              <a:t> </a:t>
            </a:r>
            <a:r>
              <a:rPr lang="it-IT" sz="2800" b="1" dirty="0" err="1"/>
              <a:t>at</a:t>
            </a:r>
            <a:r>
              <a:rPr lang="it-IT" sz="2800" b="1" dirty="0"/>
              <a:t> the </a:t>
            </a:r>
            <a:r>
              <a:rPr lang="it-IT" sz="2800" b="1" dirty="0" err="1"/>
              <a:t>age</a:t>
            </a:r>
            <a:r>
              <a:rPr lang="it-IT" sz="2800" b="1" dirty="0"/>
              <a:t> of 40</a:t>
            </a:r>
            <a:r>
              <a:rPr lang="it-IT" sz="2800" dirty="0"/>
              <a:t>, </a:t>
            </a:r>
            <a:r>
              <a:rPr lang="it-IT" sz="2800" dirty="0" err="1"/>
              <a:t>unlike</a:t>
            </a:r>
            <a:r>
              <a:rPr lang="it-IT" sz="2800" dirty="0"/>
              <a:t> </a:t>
            </a:r>
            <a:r>
              <a:rPr lang="it-IT" sz="2800" dirty="0" err="1"/>
              <a:t>their</a:t>
            </a:r>
            <a:r>
              <a:rPr lang="it-IT" sz="2800" dirty="0"/>
              <a:t> male </a:t>
            </a:r>
            <a:r>
              <a:rPr lang="it-IT" sz="2800" dirty="0" err="1"/>
              <a:t>counterparts</a:t>
            </a:r>
            <a:r>
              <a:rPr lang="it-IT" sz="2800" dirty="0"/>
              <a:t>. </a:t>
            </a:r>
            <a:r>
              <a:rPr lang="it-IT" sz="2800" dirty="0" err="1"/>
              <a:t>Defrenne</a:t>
            </a:r>
            <a:r>
              <a:rPr lang="it-IT" sz="2800" dirty="0"/>
              <a:t> </a:t>
            </a:r>
            <a:r>
              <a:rPr lang="it-IT" sz="2800" dirty="0" err="1"/>
              <a:t>had</a:t>
            </a:r>
            <a:r>
              <a:rPr lang="it-IT" sz="2800" dirty="0"/>
              <a:t> </a:t>
            </a:r>
            <a:r>
              <a:rPr lang="it-IT" sz="2800" dirty="0" err="1"/>
              <a:t>been</a:t>
            </a:r>
            <a:r>
              <a:rPr lang="it-IT" sz="2800" dirty="0"/>
              <a:t> </a:t>
            </a:r>
            <a:r>
              <a:rPr lang="it-IT" sz="2800" dirty="0" err="1"/>
              <a:t>forced</a:t>
            </a:r>
            <a:r>
              <a:rPr lang="it-IT" sz="2800" dirty="0"/>
              <a:t> to </a:t>
            </a:r>
            <a:r>
              <a:rPr lang="it-IT" sz="2800" dirty="0" err="1"/>
              <a:t>retire</a:t>
            </a:r>
            <a:r>
              <a:rPr lang="it-IT" sz="2800" dirty="0"/>
              <a:t> from </a:t>
            </a:r>
            <a:r>
              <a:rPr lang="it-IT" sz="2800" dirty="0" err="1"/>
              <a:t>Sabena</a:t>
            </a:r>
            <a:r>
              <a:rPr lang="it-IT" sz="2800" dirty="0"/>
              <a:t> in 1968. </a:t>
            </a:r>
          </a:p>
          <a:p>
            <a:r>
              <a:rPr lang="it-IT" sz="2800" dirty="0" err="1"/>
              <a:t>Defrenne</a:t>
            </a:r>
            <a:r>
              <a:rPr lang="it-IT" sz="2800" dirty="0"/>
              <a:t> </a:t>
            </a:r>
            <a:r>
              <a:rPr lang="it-IT" sz="2800" dirty="0" err="1"/>
              <a:t>complained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the </a:t>
            </a:r>
            <a:r>
              <a:rPr lang="it-IT" sz="2800" b="1" dirty="0" err="1"/>
              <a:t>lower</a:t>
            </a:r>
            <a:r>
              <a:rPr lang="it-IT" sz="2800" b="1" dirty="0"/>
              <a:t> </a:t>
            </a:r>
            <a:r>
              <a:rPr lang="it-IT" sz="2800" b="1" dirty="0" err="1"/>
              <a:t>pension</a:t>
            </a:r>
            <a:r>
              <a:rPr lang="it-IT" sz="2800" b="1" dirty="0"/>
              <a:t> </a:t>
            </a:r>
            <a:r>
              <a:rPr lang="it-IT" sz="2800" b="1" dirty="0" err="1"/>
              <a:t>rights</a:t>
            </a:r>
            <a:r>
              <a:rPr lang="it-IT" sz="2800" b="1" dirty="0"/>
              <a:t> </a:t>
            </a:r>
            <a:r>
              <a:rPr lang="it-IT" sz="2800" dirty="0" err="1"/>
              <a:t>this</a:t>
            </a:r>
            <a:r>
              <a:rPr lang="it-IT" sz="2800" dirty="0"/>
              <a:t> </a:t>
            </a:r>
            <a:r>
              <a:rPr lang="it-IT" sz="2800" dirty="0" err="1"/>
              <a:t>entailed</a:t>
            </a:r>
            <a:r>
              <a:rPr lang="it-IT" sz="2800" dirty="0"/>
              <a:t> </a:t>
            </a:r>
            <a:r>
              <a:rPr lang="it-IT" sz="2800" dirty="0" err="1"/>
              <a:t>violated</a:t>
            </a:r>
            <a:r>
              <a:rPr lang="it-IT" sz="2800" dirty="0"/>
              <a:t> </a:t>
            </a:r>
            <a:r>
              <a:rPr lang="it-IT" sz="2800" dirty="0" err="1"/>
              <a:t>her</a:t>
            </a:r>
            <a:r>
              <a:rPr lang="it-IT" sz="2800" dirty="0"/>
              <a:t> </a:t>
            </a:r>
            <a:r>
              <a:rPr lang="it-IT" sz="2800" b="1" u="sng" dirty="0"/>
              <a:t>right to </a:t>
            </a:r>
            <a:r>
              <a:rPr lang="it-IT" sz="2800" b="1" u="sng" dirty="0" err="1"/>
              <a:t>equal</a:t>
            </a:r>
            <a:r>
              <a:rPr lang="it-IT" sz="2800" b="1" u="sng" dirty="0"/>
              <a:t> treatment on </a:t>
            </a:r>
            <a:r>
              <a:rPr lang="it-IT" sz="2800" b="1" u="sng" dirty="0" err="1"/>
              <a:t>grounds</a:t>
            </a:r>
            <a:r>
              <a:rPr lang="it-IT" sz="2800" b="1" u="sng" dirty="0"/>
              <a:t> of gender </a:t>
            </a:r>
            <a:r>
              <a:rPr lang="it-IT" sz="2800" dirty="0"/>
              <a:t>under </a:t>
            </a:r>
            <a:r>
              <a:rPr lang="it-IT" sz="2800" dirty="0" err="1"/>
              <a:t>article</a:t>
            </a:r>
            <a:r>
              <a:rPr lang="it-IT" sz="2800" dirty="0"/>
              <a:t> 119 TEC, (</a:t>
            </a:r>
            <a:r>
              <a:rPr lang="it-IT" sz="2800" dirty="0" err="1"/>
              <a:t>now</a:t>
            </a:r>
            <a:r>
              <a:rPr lang="it-IT" sz="2800" dirty="0"/>
              <a:t> Art. 157 TFEU)</a:t>
            </a:r>
          </a:p>
        </p:txBody>
      </p:sp>
    </p:spTree>
    <p:extLst>
      <p:ext uri="{BB962C8B-B14F-4D97-AF65-F5344CB8AC3E}">
        <p14:creationId xmlns:p14="http://schemas.microsoft.com/office/powerpoint/2010/main" val="10190781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Judgement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73412" y="1613648"/>
            <a:ext cx="8770470" cy="4960471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dirty="0"/>
              <a:t>The ECJ </a:t>
            </a:r>
            <a:r>
              <a:rPr lang="it-IT" sz="2800" dirty="0" err="1"/>
              <a:t>held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</a:t>
            </a:r>
            <a:r>
              <a:rPr lang="it-IT" sz="2800" dirty="0" err="1"/>
              <a:t>article</a:t>
            </a:r>
            <a:r>
              <a:rPr lang="it-IT" sz="2800" dirty="0"/>
              <a:t> 119 TEC </a:t>
            </a:r>
            <a:r>
              <a:rPr lang="it-IT" sz="2800" dirty="0" err="1"/>
              <a:t>was</a:t>
            </a:r>
            <a:r>
              <a:rPr lang="it-IT" sz="2800" dirty="0"/>
              <a:t> of </a:t>
            </a:r>
            <a:r>
              <a:rPr lang="it-IT" sz="2800" dirty="0" err="1"/>
              <a:t>such</a:t>
            </a:r>
            <a:r>
              <a:rPr lang="it-IT" sz="2800" dirty="0"/>
              <a:t> a </a:t>
            </a:r>
            <a:r>
              <a:rPr lang="it-IT" sz="2800" dirty="0" err="1"/>
              <a:t>character</a:t>
            </a:r>
            <a:r>
              <a:rPr lang="it-IT" sz="2800" dirty="0"/>
              <a:t> </a:t>
            </a:r>
            <a:r>
              <a:rPr lang="it-IT" sz="2800" dirty="0" err="1"/>
              <a:t>as</a:t>
            </a:r>
            <a:r>
              <a:rPr lang="it-IT" sz="2800" dirty="0"/>
              <a:t> to </a:t>
            </a:r>
            <a:r>
              <a:rPr lang="it-IT" sz="2800" dirty="0" err="1"/>
              <a:t>have</a:t>
            </a:r>
            <a:r>
              <a:rPr lang="it-IT" sz="2800" dirty="0"/>
              <a:t> </a:t>
            </a:r>
            <a:r>
              <a:rPr lang="it-IT" sz="2800" b="1" dirty="0" err="1"/>
              <a:t>horizontal</a:t>
            </a:r>
            <a:r>
              <a:rPr lang="it-IT" sz="2800" b="1" dirty="0"/>
              <a:t> </a:t>
            </a:r>
            <a:r>
              <a:rPr lang="it-IT" sz="2800" b="1" dirty="0" err="1"/>
              <a:t>direct</a:t>
            </a:r>
            <a:r>
              <a:rPr lang="it-IT" sz="2800" b="1" dirty="0"/>
              <a:t> </a:t>
            </a:r>
            <a:r>
              <a:rPr lang="it-IT" sz="2800" b="1" dirty="0" err="1"/>
              <a:t>effect</a:t>
            </a:r>
            <a:r>
              <a:rPr lang="it-IT" sz="2800" dirty="0"/>
              <a:t> and </a:t>
            </a:r>
            <a:r>
              <a:rPr lang="it-IT" sz="2800" b="1" dirty="0" err="1"/>
              <a:t>therefore</a:t>
            </a:r>
            <a:r>
              <a:rPr lang="it-IT" sz="2800" b="1" dirty="0"/>
              <a:t> </a:t>
            </a:r>
            <a:r>
              <a:rPr lang="it-IT" sz="2800" b="1" dirty="0" err="1"/>
              <a:t>enforceable</a:t>
            </a:r>
            <a:r>
              <a:rPr lang="it-IT" sz="2800" b="1" dirty="0"/>
              <a:t> </a:t>
            </a:r>
            <a:r>
              <a:rPr lang="it-IT" sz="2800" dirty="0" err="1"/>
              <a:t>not</a:t>
            </a:r>
            <a:r>
              <a:rPr lang="it-IT" sz="2800" dirty="0"/>
              <a:t> </a:t>
            </a:r>
            <a:r>
              <a:rPr lang="it-IT" sz="2800" dirty="0" err="1"/>
              <a:t>merely</a:t>
            </a:r>
            <a:r>
              <a:rPr lang="it-IT" sz="2800" dirty="0"/>
              <a:t> </a:t>
            </a:r>
            <a:r>
              <a:rPr lang="it-IT" sz="2800" dirty="0" err="1"/>
              <a:t>between</a:t>
            </a:r>
            <a:r>
              <a:rPr lang="it-IT" sz="2800" dirty="0"/>
              <a:t> </a:t>
            </a:r>
            <a:r>
              <a:rPr lang="it-IT" sz="2800" dirty="0" err="1"/>
              <a:t>individuals</a:t>
            </a:r>
            <a:r>
              <a:rPr lang="it-IT" sz="2800" dirty="0"/>
              <a:t> and the </a:t>
            </a:r>
            <a:r>
              <a:rPr lang="it-IT" sz="2800" dirty="0" err="1"/>
              <a:t>government</a:t>
            </a:r>
            <a:r>
              <a:rPr lang="it-IT" sz="2800" dirty="0"/>
              <a:t>, </a:t>
            </a:r>
            <a:r>
              <a:rPr lang="it-IT" sz="2800" dirty="0" err="1"/>
              <a:t>but</a:t>
            </a:r>
            <a:r>
              <a:rPr lang="it-IT" sz="2800" dirty="0"/>
              <a:t> </a:t>
            </a:r>
            <a:r>
              <a:rPr lang="it-IT" sz="2800" b="1" dirty="0" err="1"/>
              <a:t>also</a:t>
            </a:r>
            <a:r>
              <a:rPr lang="it-IT" sz="2800" b="1" dirty="0"/>
              <a:t> </a:t>
            </a:r>
            <a:r>
              <a:rPr lang="it-IT" sz="2800" b="1" dirty="0" err="1"/>
              <a:t>between</a:t>
            </a:r>
            <a:r>
              <a:rPr lang="it-IT" sz="2800" b="1" dirty="0"/>
              <a:t> private parties</a:t>
            </a:r>
            <a:r>
              <a:rPr lang="it-IT" sz="2800" dirty="0"/>
              <a:t>.</a:t>
            </a:r>
          </a:p>
          <a:p>
            <a:r>
              <a:rPr lang="it-IT" sz="2800" dirty="0" err="1"/>
              <a:t>Article</a:t>
            </a:r>
            <a:r>
              <a:rPr lang="it-IT" sz="2800" dirty="0"/>
              <a:t> 157 TFEU (119 TEEC, 141 TEC)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invoked</a:t>
            </a:r>
            <a:r>
              <a:rPr lang="it-IT" sz="2800" dirty="0"/>
              <a:t> </a:t>
            </a:r>
            <a:r>
              <a:rPr lang="it-IT" sz="2800" dirty="0" err="1"/>
              <a:t>which</a:t>
            </a:r>
            <a:r>
              <a:rPr lang="it-IT" sz="2800" dirty="0"/>
              <a:t> </a:t>
            </a:r>
            <a:r>
              <a:rPr lang="it-IT" sz="2800" dirty="0" err="1"/>
              <a:t>stated</a:t>
            </a:r>
            <a:r>
              <a:rPr lang="it-IT" sz="2800" dirty="0"/>
              <a:t> "</a:t>
            </a:r>
            <a:r>
              <a:rPr lang="it-IT" sz="2800" dirty="0" err="1"/>
              <a:t>Each</a:t>
            </a:r>
            <a:r>
              <a:rPr lang="it-IT" sz="2800" dirty="0"/>
              <a:t> </a:t>
            </a:r>
            <a:r>
              <a:rPr lang="it-IT" sz="2800" dirty="0" err="1"/>
              <a:t>Member</a:t>
            </a:r>
            <a:r>
              <a:rPr lang="it-IT" sz="2800" dirty="0"/>
              <a:t> State </a:t>
            </a:r>
            <a:r>
              <a:rPr lang="it-IT" sz="2800" dirty="0" err="1"/>
              <a:t>shall</a:t>
            </a:r>
            <a:r>
              <a:rPr lang="it-IT" sz="2800" dirty="0"/>
              <a:t> </a:t>
            </a:r>
            <a:r>
              <a:rPr lang="it-IT" sz="2800" dirty="0" err="1"/>
              <a:t>ensure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the </a:t>
            </a:r>
            <a:r>
              <a:rPr lang="it-IT" sz="2800" dirty="0" err="1"/>
              <a:t>principle</a:t>
            </a:r>
            <a:r>
              <a:rPr lang="it-IT" sz="2800" dirty="0"/>
              <a:t> of </a:t>
            </a:r>
            <a:r>
              <a:rPr lang="it-IT" sz="2800" dirty="0" err="1"/>
              <a:t>equal</a:t>
            </a:r>
            <a:r>
              <a:rPr lang="it-IT" sz="2800" dirty="0"/>
              <a:t> </a:t>
            </a:r>
            <a:r>
              <a:rPr lang="it-IT" sz="2800" dirty="0" err="1"/>
              <a:t>pay</a:t>
            </a:r>
            <a:r>
              <a:rPr lang="it-IT" sz="2800" dirty="0"/>
              <a:t> for male and </a:t>
            </a:r>
            <a:r>
              <a:rPr lang="it-IT" sz="2800" dirty="0" err="1"/>
              <a:t>female</a:t>
            </a:r>
            <a:r>
              <a:rPr lang="it-IT" sz="2800" dirty="0"/>
              <a:t> </a:t>
            </a:r>
            <a:r>
              <a:rPr lang="it-IT" sz="2800" dirty="0" err="1"/>
              <a:t>workers</a:t>
            </a:r>
            <a:r>
              <a:rPr lang="it-IT" sz="2800" dirty="0"/>
              <a:t> for </a:t>
            </a:r>
            <a:r>
              <a:rPr lang="it-IT" sz="2800" dirty="0" err="1"/>
              <a:t>equal</a:t>
            </a:r>
            <a:r>
              <a:rPr lang="it-IT" sz="2800" dirty="0"/>
              <a:t> work or work of </a:t>
            </a:r>
            <a:r>
              <a:rPr lang="it-IT" sz="2800" dirty="0" err="1"/>
              <a:t>equal</a:t>
            </a:r>
            <a:r>
              <a:rPr lang="it-IT" sz="2800" dirty="0"/>
              <a:t> </a:t>
            </a:r>
            <a:r>
              <a:rPr lang="it-IT" sz="2800" dirty="0" err="1"/>
              <a:t>value</a:t>
            </a:r>
            <a:r>
              <a:rPr lang="it-IT" sz="2800" dirty="0"/>
              <a:t> </a:t>
            </a:r>
            <a:r>
              <a:rPr lang="it-IT" sz="2800" dirty="0" err="1"/>
              <a:t>is</a:t>
            </a:r>
            <a:r>
              <a:rPr lang="it-IT" sz="2800" dirty="0"/>
              <a:t> </a:t>
            </a:r>
            <a:r>
              <a:rPr lang="it-IT" sz="2800" dirty="0" err="1"/>
              <a:t>applied</a:t>
            </a:r>
            <a:r>
              <a:rPr lang="it-IT" sz="2800" dirty="0"/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17696044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Two Types of Direct Effect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7648" y="1703295"/>
            <a:ext cx="8343153" cy="4885765"/>
          </a:xfrm>
          <a:solidFill>
            <a:srgbClr val="E5E5D3"/>
          </a:solidFill>
        </p:spPr>
        <p:txBody>
          <a:bodyPr/>
          <a:lstStyle/>
          <a:p>
            <a:pPr>
              <a:buFont typeface="Wingdings" charset="0"/>
              <a:buNone/>
            </a:pPr>
            <a:endParaRPr lang="en-GB" altLang="zh-CN" sz="2800" dirty="0">
              <a:ea typeface="宋体" charset="0"/>
              <a:cs typeface="宋体" charset="0"/>
            </a:endParaRPr>
          </a:p>
          <a:p>
            <a:pPr>
              <a:buFont typeface="Wingdings" charset="0"/>
              <a:buNone/>
            </a:pPr>
            <a:r>
              <a:rPr lang="en-GB" altLang="zh-CN" sz="2800" dirty="0">
                <a:ea typeface="宋体" charset="0"/>
                <a:cs typeface="宋体" charset="0"/>
              </a:rPr>
              <a:t>   There are two types of direct effect:</a:t>
            </a:r>
          </a:p>
          <a:p>
            <a:r>
              <a:rPr lang="en-GB" altLang="zh-CN" sz="2800" b="1" dirty="0">
                <a:ea typeface="宋体" charset="0"/>
                <a:cs typeface="宋体" charset="0"/>
              </a:rPr>
              <a:t>vertical direct</a:t>
            </a:r>
            <a:r>
              <a:rPr lang="en-GB" altLang="zh-CN" sz="2800" dirty="0">
                <a:ea typeface="宋体" charset="0"/>
                <a:cs typeface="宋体" charset="0"/>
              </a:rPr>
              <a:t> where the European law creates individual rights against the state;</a:t>
            </a:r>
          </a:p>
          <a:p>
            <a:r>
              <a:rPr lang="en-GB" altLang="zh-CN" sz="2800" b="1" dirty="0">
                <a:ea typeface="宋体" charset="0"/>
                <a:cs typeface="宋体" charset="0"/>
              </a:rPr>
              <a:t>horizontal direct effect</a:t>
            </a:r>
            <a:r>
              <a:rPr lang="en-GB" altLang="zh-CN" sz="2800" dirty="0">
                <a:ea typeface="宋体" charset="0"/>
                <a:cs typeface="宋体" charset="0"/>
              </a:rPr>
              <a:t> where the European law creates individual rights against other individuals.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137887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2286000" y="4467412"/>
            <a:ext cx="7620000" cy="561788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br>
              <a:rPr lang="it-IT" dirty="0"/>
            </a:br>
            <a:r>
              <a:rPr lang="it-IT" b="1" dirty="0" err="1"/>
              <a:t>Familia</a:t>
            </a:r>
            <a:r>
              <a:rPr lang="it-IT" b="1" dirty="0"/>
              <a:t> express v. </a:t>
            </a:r>
            <a:r>
              <a:rPr lang="it-IT" b="1" dirty="0" err="1"/>
              <a:t>Bauer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2286000" y="5328024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THE CASE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777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16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FROM STRICT TO LENIEST TEST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85457" y="1828801"/>
            <a:ext cx="8684116" cy="4763097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3200" dirty="0"/>
              <a:t>The ECJ </a:t>
            </a:r>
            <a:r>
              <a:rPr lang="it-IT" sz="3200" dirty="0" err="1"/>
              <a:t>loosened</a:t>
            </a:r>
            <a:r>
              <a:rPr lang="it-IT" sz="3200" dirty="0"/>
              <a:t> the test </a:t>
            </a:r>
            <a:r>
              <a:rPr lang="it-IT" sz="3200" dirty="0" err="1"/>
              <a:t>considerably</a:t>
            </a:r>
            <a:r>
              <a:rPr lang="it-IT" sz="3200" dirty="0"/>
              <a:t> in a </a:t>
            </a:r>
            <a:r>
              <a:rPr lang="it-IT" sz="3200" dirty="0" err="1"/>
              <a:t>lot</a:t>
            </a:r>
            <a:r>
              <a:rPr lang="it-IT" sz="3200" dirty="0"/>
              <a:t> of </a:t>
            </a:r>
            <a:r>
              <a:rPr lang="it-IT" sz="3200" dirty="0" err="1"/>
              <a:t>cases</a:t>
            </a:r>
            <a:r>
              <a:rPr lang="it-IT" sz="3200" dirty="0"/>
              <a:t> (art. 34: </a:t>
            </a:r>
            <a:r>
              <a:rPr lang="it-IT" sz="3200" b="1" dirty="0" err="1"/>
              <a:t>measues</a:t>
            </a:r>
            <a:r>
              <a:rPr lang="it-IT" sz="3200" b="1" dirty="0"/>
              <a:t> </a:t>
            </a:r>
            <a:r>
              <a:rPr lang="it-IT" sz="3200" b="1" dirty="0" err="1"/>
              <a:t>having</a:t>
            </a:r>
            <a:r>
              <a:rPr lang="it-IT" sz="3200" b="1" dirty="0"/>
              <a:t> </a:t>
            </a:r>
            <a:r>
              <a:rPr lang="it-IT" sz="3200" b="1" dirty="0" err="1"/>
              <a:t>equivalent</a:t>
            </a:r>
            <a:r>
              <a:rPr lang="it-IT" sz="3200" b="1" dirty="0"/>
              <a:t> </a:t>
            </a:r>
            <a:r>
              <a:rPr lang="it-IT" sz="3200" b="1" dirty="0" err="1"/>
              <a:t>effect</a:t>
            </a:r>
            <a:r>
              <a:rPr lang="it-IT" sz="3200" dirty="0"/>
              <a:t>; art. 157: </a:t>
            </a:r>
            <a:r>
              <a:rPr lang="it-IT" sz="3200" b="1" dirty="0" err="1"/>
              <a:t>indirect</a:t>
            </a:r>
            <a:r>
              <a:rPr lang="it-IT" sz="3200" b="1" dirty="0"/>
              <a:t> </a:t>
            </a:r>
            <a:r>
              <a:rPr lang="it-IT" sz="3200" b="1" dirty="0" err="1"/>
              <a:t>discrimination</a:t>
            </a:r>
            <a:r>
              <a:rPr lang="it-IT" sz="3200" dirty="0"/>
              <a:t>; art. 49: </a:t>
            </a:r>
            <a:r>
              <a:rPr lang="it-IT" sz="3200" b="1" dirty="0"/>
              <a:t>right of establishment</a:t>
            </a:r>
            <a:r>
              <a:rPr lang="it-IT" sz="3200" dirty="0"/>
              <a:t>; art. 18: </a:t>
            </a:r>
            <a:r>
              <a:rPr lang="it-IT" sz="3200" b="1" dirty="0" err="1"/>
              <a:t>discrimination</a:t>
            </a:r>
            <a:r>
              <a:rPr lang="it-IT" sz="3200" b="1" dirty="0"/>
              <a:t> on </a:t>
            </a:r>
            <a:r>
              <a:rPr lang="it-IT" sz="3200" b="1" dirty="0" err="1"/>
              <a:t>ground</a:t>
            </a:r>
            <a:r>
              <a:rPr lang="it-IT" sz="3200" b="1" dirty="0"/>
              <a:t> of </a:t>
            </a:r>
            <a:r>
              <a:rPr lang="it-IT" sz="3200" b="1" dirty="0" err="1"/>
              <a:t>nationality</a:t>
            </a:r>
            <a:r>
              <a:rPr lang="it-IT" sz="3200" dirty="0"/>
              <a:t>).</a:t>
            </a:r>
          </a:p>
          <a:p>
            <a:r>
              <a:rPr lang="it-IT" sz="3200" dirty="0"/>
              <a:t>The </a:t>
            </a:r>
            <a:r>
              <a:rPr lang="it-IT" sz="3200" dirty="0" err="1"/>
              <a:t>Treaties</a:t>
            </a:r>
            <a:r>
              <a:rPr lang="it-IT" sz="3200" dirty="0"/>
              <a:t> </a:t>
            </a:r>
            <a:r>
              <a:rPr lang="it-IT" sz="3200" dirty="0" err="1"/>
              <a:t>could</a:t>
            </a:r>
            <a:r>
              <a:rPr lang="it-IT" sz="3200" dirty="0"/>
              <a:t> be </a:t>
            </a:r>
            <a:r>
              <a:rPr lang="it-IT" sz="3200" dirty="0" err="1"/>
              <a:t>vertically</a:t>
            </a:r>
            <a:r>
              <a:rPr lang="it-IT" sz="3200" dirty="0"/>
              <a:t> and </a:t>
            </a:r>
            <a:r>
              <a:rPr lang="it-IT" sz="3200" dirty="0" err="1"/>
              <a:t>horizontally</a:t>
            </a:r>
            <a:r>
              <a:rPr lang="it-IT" sz="3200" dirty="0"/>
              <a:t> </a:t>
            </a:r>
            <a:r>
              <a:rPr lang="it-IT" sz="3200" dirty="0" err="1"/>
              <a:t>effective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46429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</a:t>
            </a:r>
            <a:r>
              <a:rPr lang="it-IT" dirty="0" err="1"/>
              <a:t>lenient</a:t>
            </a:r>
            <a:r>
              <a:rPr lang="it-IT" dirty="0"/>
              <a:t> test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524000" y="1401942"/>
          <a:ext cx="9144000" cy="54560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59446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Case law </a:t>
            </a:r>
            <a:r>
              <a:rPr lang="it-IT" dirty="0" err="1"/>
              <a:t>mangold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200" dirty="0" err="1"/>
              <a:t>Also</a:t>
            </a:r>
            <a:r>
              <a:rPr lang="it-IT" sz="3200" dirty="0"/>
              <a:t> an </a:t>
            </a:r>
          </a:p>
          <a:p>
            <a:pPr marL="0" indent="0" algn="ctr">
              <a:buNone/>
            </a:pPr>
            <a:r>
              <a:rPr lang="it-IT" sz="3200" b="1" cap="all" dirty="0" err="1"/>
              <a:t>unwitten</a:t>
            </a:r>
            <a:r>
              <a:rPr lang="it-IT" sz="3200" b="1" cap="all" dirty="0"/>
              <a:t> and </a:t>
            </a:r>
            <a:r>
              <a:rPr lang="it-IT" sz="3200" b="1" cap="all" dirty="0" err="1"/>
              <a:t>vague</a:t>
            </a:r>
            <a:r>
              <a:rPr lang="it-IT" sz="3200" b="1" cap="all" dirty="0"/>
              <a:t> </a:t>
            </a:r>
          </a:p>
          <a:p>
            <a:pPr marL="0" indent="0" algn="ctr">
              <a:buNone/>
            </a:pPr>
            <a:r>
              <a:rPr lang="it-IT" sz="3200" b="1" cap="all" dirty="0"/>
              <a:t>general </a:t>
            </a:r>
            <a:r>
              <a:rPr lang="it-IT" sz="3200" b="1" cap="all" dirty="0" err="1"/>
              <a:t>principle</a:t>
            </a:r>
            <a:r>
              <a:rPr lang="it-IT" sz="3200" b="1" cap="all" dirty="0"/>
              <a:t> of </a:t>
            </a:r>
            <a:r>
              <a:rPr lang="it-IT" sz="3200" b="1" cap="all" dirty="0" err="1"/>
              <a:t>European</a:t>
            </a:r>
            <a:r>
              <a:rPr lang="it-IT" sz="3200" b="1" cap="all" dirty="0"/>
              <a:t> law </a:t>
            </a:r>
          </a:p>
          <a:p>
            <a:pPr marL="0" indent="0" algn="ctr">
              <a:buNone/>
            </a:pPr>
            <a:r>
              <a:rPr lang="it-IT" sz="3200" dirty="0" err="1"/>
              <a:t>could</a:t>
            </a:r>
            <a:r>
              <a:rPr lang="it-IT" sz="3200" dirty="0"/>
              <a:t>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dirty="0" err="1"/>
              <a:t>direct</a:t>
            </a:r>
            <a:r>
              <a:rPr lang="it-IT" sz="3200" dirty="0"/>
              <a:t> </a:t>
            </a:r>
            <a:r>
              <a:rPr lang="it-IT" sz="3200" dirty="0" err="1"/>
              <a:t>effect</a:t>
            </a:r>
            <a:r>
              <a:rPr lang="it-IT" sz="3200" dirty="0"/>
              <a:t> (</a:t>
            </a:r>
            <a:r>
              <a:rPr lang="it-IT" sz="3200" dirty="0" err="1"/>
              <a:t>rule</a:t>
            </a:r>
            <a:r>
              <a:rPr lang="it-IT" sz="3200" dirty="0"/>
              <a:t> of law).</a:t>
            </a:r>
          </a:p>
        </p:txBody>
      </p:sp>
    </p:spTree>
    <p:extLst>
      <p:ext uri="{BB962C8B-B14F-4D97-AF65-F5344CB8AC3E}">
        <p14:creationId xmlns:p14="http://schemas.microsoft.com/office/powerpoint/2010/main" val="18712415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cedente">
  <a:themeElements>
    <a:clrScheme name="Precedent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910</Words>
  <Application>Microsoft Office PowerPoint</Application>
  <PresentationFormat>Widescreen</PresentationFormat>
  <Paragraphs>92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Calisto MT</vt:lpstr>
      <vt:lpstr>Perpetua Titling MT</vt:lpstr>
      <vt:lpstr>Wingdings</vt:lpstr>
      <vt:lpstr>Precedente</vt:lpstr>
      <vt:lpstr>EUROPEAN INSTITUTIONS, LAW AND MARKETS 3</vt:lpstr>
      <vt:lpstr>Direct applicability and direct effect</vt:lpstr>
      <vt:lpstr>REQUIREMENTS</vt:lpstr>
      <vt:lpstr>DISTINCTION</vt:lpstr>
      <vt:lpstr>THE ROLE AND POWER OF EU WITHIN MS</vt:lpstr>
      <vt:lpstr>Art. 288 TFUE:  union’s legal instruments</vt:lpstr>
      <vt:lpstr>Primary and secondary european law</vt:lpstr>
      <vt:lpstr>Primary law</vt:lpstr>
      <vt:lpstr>question</vt:lpstr>
      <vt:lpstr>Ecj: primary law has direct effect</vt:lpstr>
      <vt:lpstr>Van Gend en Loos criteria FOR DIRECT EFFECT </vt:lpstr>
      <vt:lpstr>EXAMPLE</vt:lpstr>
      <vt:lpstr>VERTICAL AND HORIZONTAL DIMENTIONS </vt:lpstr>
      <vt:lpstr> Defrenne v. SABENA, 1976</vt:lpstr>
      <vt:lpstr>facts</vt:lpstr>
      <vt:lpstr>Judgement</vt:lpstr>
      <vt:lpstr>Two Types of Direct Effect</vt:lpstr>
      <vt:lpstr> Familia express v. Bauer</vt:lpstr>
      <vt:lpstr>FROM STRICT TO LENIEST TEST</vt:lpstr>
      <vt:lpstr>The lenient test</vt:lpstr>
      <vt:lpstr>Case law mangold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INSTITUTIONS, LAW AND MARKETS 3</dc:title>
  <dc:creator>Doriana Mirashi</dc:creator>
  <cp:lastModifiedBy>Doriana Mirashi</cp:lastModifiedBy>
  <cp:revision>1</cp:revision>
  <dcterms:created xsi:type="dcterms:W3CDTF">2022-11-13T14:38:50Z</dcterms:created>
  <dcterms:modified xsi:type="dcterms:W3CDTF">2022-11-13T15:14:06Z</dcterms:modified>
</cp:coreProperties>
</file>